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handoutMasterIdLst>
    <p:handoutMasterId r:id="rId38"/>
  </p:handoutMasterIdLst>
  <p:sldIdLst>
    <p:sldId id="257" r:id="rId2"/>
    <p:sldId id="272" r:id="rId3"/>
    <p:sldId id="275" r:id="rId4"/>
    <p:sldId id="274" r:id="rId5"/>
    <p:sldId id="271" r:id="rId6"/>
    <p:sldId id="266" r:id="rId7"/>
    <p:sldId id="276" r:id="rId8"/>
    <p:sldId id="278" r:id="rId9"/>
    <p:sldId id="279" r:id="rId10"/>
    <p:sldId id="282" r:id="rId11"/>
    <p:sldId id="308" r:id="rId12"/>
    <p:sldId id="283" r:id="rId13"/>
    <p:sldId id="285" r:id="rId14"/>
    <p:sldId id="287" r:id="rId15"/>
    <p:sldId id="286" r:id="rId16"/>
    <p:sldId id="259" r:id="rId17"/>
    <p:sldId id="288" r:id="rId18"/>
    <p:sldId id="290" r:id="rId19"/>
    <p:sldId id="291" r:id="rId20"/>
    <p:sldId id="289" r:id="rId21"/>
    <p:sldId id="295" r:id="rId22"/>
    <p:sldId id="300" r:id="rId23"/>
    <p:sldId id="298" r:id="rId24"/>
    <p:sldId id="294" r:id="rId25"/>
    <p:sldId id="303" r:id="rId26"/>
    <p:sldId id="299" r:id="rId27"/>
    <p:sldId id="304" r:id="rId28"/>
    <p:sldId id="306" r:id="rId29"/>
    <p:sldId id="305" r:id="rId30"/>
    <p:sldId id="310" r:id="rId31"/>
    <p:sldId id="309" r:id="rId32"/>
    <p:sldId id="296" r:id="rId33"/>
    <p:sldId id="297" r:id="rId34"/>
    <p:sldId id="292" r:id="rId35"/>
    <p:sldId id="301" r:id="rId36"/>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3366"/>
    <a:srgbClr val="00BF7D"/>
    <a:srgbClr val="27BAF4"/>
    <a:srgbClr val="00CC00"/>
    <a:srgbClr val="FF257C"/>
    <a:srgbClr val="00DC3B"/>
    <a:srgbClr val="4262BD"/>
    <a:srgbClr val="DFA235"/>
    <a:srgbClr val="7DBF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73" autoAdjust="0"/>
    <p:restoredTop sz="88138" autoAdjust="0"/>
  </p:normalViewPr>
  <p:slideViewPr>
    <p:cSldViewPr snapToGrid="0">
      <p:cViewPr>
        <p:scale>
          <a:sx n="33" d="100"/>
          <a:sy n="33" d="100"/>
        </p:scale>
        <p:origin x="1296" y="792"/>
      </p:cViewPr>
      <p:guideLst/>
    </p:cSldViewPr>
  </p:slideViewPr>
  <p:notesTextViewPr>
    <p:cViewPr>
      <p:scale>
        <a:sx n="3" d="2"/>
        <a:sy n="3" d="2"/>
      </p:scale>
      <p:origin x="0" y="0"/>
    </p:cViewPr>
  </p:notesTextViewPr>
  <p:sorterViewPr>
    <p:cViewPr varScale="1">
      <p:scale>
        <a:sx n="100" d="100"/>
        <a:sy n="100" d="100"/>
      </p:scale>
      <p:origin x="0" y="-51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363" cy="513508"/>
          </a:xfrm>
          <a:prstGeom prst="rect">
            <a:avLst/>
          </a:prstGeom>
        </p:spPr>
        <p:txBody>
          <a:bodyPr vert="horz" lIns="94741" tIns="47370" rIns="94741" bIns="47370" rtlCol="0"/>
          <a:lstStyle>
            <a:lvl1pPr algn="l">
              <a:defRPr sz="1200"/>
            </a:lvl1pPr>
          </a:lstStyle>
          <a:p>
            <a:endParaRPr lang="en-GB"/>
          </a:p>
        </p:txBody>
      </p:sp>
      <p:sp>
        <p:nvSpPr>
          <p:cNvPr id="3" name="Espace réservé de la date 2"/>
          <p:cNvSpPr>
            <a:spLocks noGrp="1"/>
          </p:cNvSpPr>
          <p:nvPr>
            <p:ph type="dt" sz="quarter" idx="1"/>
          </p:nvPr>
        </p:nvSpPr>
        <p:spPr>
          <a:xfrm>
            <a:off x="4021294" y="0"/>
            <a:ext cx="3076363" cy="513508"/>
          </a:xfrm>
          <a:prstGeom prst="rect">
            <a:avLst/>
          </a:prstGeom>
        </p:spPr>
        <p:txBody>
          <a:bodyPr vert="horz" lIns="94741" tIns="47370" rIns="94741" bIns="47370" rtlCol="0"/>
          <a:lstStyle>
            <a:lvl1pPr algn="r">
              <a:defRPr sz="1200"/>
            </a:lvl1pPr>
          </a:lstStyle>
          <a:p>
            <a:fld id="{47567250-5339-4E81-A54A-94A355B977F3}" type="datetimeFigureOut">
              <a:rPr lang="en-GB" smtClean="0"/>
              <a:t>14/05/2025</a:t>
            </a:fld>
            <a:endParaRPr lang="en-GB"/>
          </a:p>
        </p:txBody>
      </p:sp>
      <p:sp>
        <p:nvSpPr>
          <p:cNvPr id="4" name="Espace réservé du pied de page 3"/>
          <p:cNvSpPr>
            <a:spLocks noGrp="1"/>
          </p:cNvSpPr>
          <p:nvPr>
            <p:ph type="ftr" sz="quarter" idx="2"/>
          </p:nvPr>
        </p:nvSpPr>
        <p:spPr>
          <a:xfrm>
            <a:off x="1" y="9721107"/>
            <a:ext cx="3076363" cy="513507"/>
          </a:xfrm>
          <a:prstGeom prst="rect">
            <a:avLst/>
          </a:prstGeom>
        </p:spPr>
        <p:txBody>
          <a:bodyPr vert="horz" lIns="94741" tIns="47370" rIns="94741" bIns="4737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4021294" y="9721107"/>
            <a:ext cx="3076363" cy="513507"/>
          </a:xfrm>
          <a:prstGeom prst="rect">
            <a:avLst/>
          </a:prstGeom>
        </p:spPr>
        <p:txBody>
          <a:bodyPr vert="horz" lIns="94741" tIns="47370" rIns="94741" bIns="47370" rtlCol="0" anchor="b"/>
          <a:lstStyle>
            <a:lvl1pPr algn="r">
              <a:defRPr sz="1200"/>
            </a:lvl1pPr>
          </a:lstStyle>
          <a:p>
            <a:fld id="{14D89677-A8AB-4AC4-8F13-0C7C27875BB6}" type="slidenum">
              <a:rPr lang="en-GB" smtClean="0"/>
              <a:t>‹N°›</a:t>
            </a:fld>
            <a:endParaRPr lang="en-GB"/>
          </a:p>
        </p:txBody>
      </p:sp>
    </p:spTree>
    <p:extLst>
      <p:ext uri="{BB962C8B-B14F-4D97-AF65-F5344CB8AC3E}">
        <p14:creationId xmlns:p14="http://schemas.microsoft.com/office/powerpoint/2010/main" val="84109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363" cy="513508"/>
          </a:xfrm>
          <a:prstGeom prst="rect">
            <a:avLst/>
          </a:prstGeom>
        </p:spPr>
        <p:txBody>
          <a:bodyPr vert="horz" lIns="94741" tIns="47370" rIns="94741" bIns="47370" rtlCol="0"/>
          <a:lstStyle>
            <a:lvl1pPr algn="l">
              <a:defRPr sz="1200"/>
            </a:lvl1pPr>
          </a:lstStyle>
          <a:p>
            <a:endParaRPr lang="en-GB"/>
          </a:p>
        </p:txBody>
      </p:sp>
      <p:sp>
        <p:nvSpPr>
          <p:cNvPr id="3" name="Espace réservé de la date 2"/>
          <p:cNvSpPr>
            <a:spLocks noGrp="1"/>
          </p:cNvSpPr>
          <p:nvPr>
            <p:ph type="dt" idx="1"/>
          </p:nvPr>
        </p:nvSpPr>
        <p:spPr>
          <a:xfrm>
            <a:off x="4021294" y="0"/>
            <a:ext cx="3076363" cy="513508"/>
          </a:xfrm>
          <a:prstGeom prst="rect">
            <a:avLst/>
          </a:prstGeom>
        </p:spPr>
        <p:txBody>
          <a:bodyPr vert="horz" lIns="94741" tIns="47370" rIns="94741" bIns="47370" rtlCol="0"/>
          <a:lstStyle>
            <a:lvl1pPr algn="r">
              <a:defRPr sz="1200"/>
            </a:lvl1pPr>
          </a:lstStyle>
          <a:p>
            <a:fld id="{10D85F0B-4E88-45F9-BEE7-01BD67E8E12F}" type="datetimeFigureOut">
              <a:rPr lang="en-GB" smtClean="0"/>
              <a:t>13/05/2025</a:t>
            </a:fld>
            <a:endParaRPr lang="en-GB"/>
          </a:p>
        </p:txBody>
      </p:sp>
      <p:sp>
        <p:nvSpPr>
          <p:cNvPr id="4" name="Espace réservé de l'image des diapositives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741" tIns="47370" rIns="94741" bIns="47370" rtlCol="0" anchor="ctr"/>
          <a:lstStyle/>
          <a:p>
            <a:endParaRPr lang="en-GB"/>
          </a:p>
        </p:txBody>
      </p:sp>
      <p:sp>
        <p:nvSpPr>
          <p:cNvPr id="5" name="Espace réservé des commentaires 4"/>
          <p:cNvSpPr>
            <a:spLocks noGrp="1"/>
          </p:cNvSpPr>
          <p:nvPr>
            <p:ph type="body" sz="quarter" idx="3"/>
          </p:nvPr>
        </p:nvSpPr>
        <p:spPr>
          <a:xfrm>
            <a:off x="709931" y="4925407"/>
            <a:ext cx="5679440" cy="4029879"/>
          </a:xfrm>
          <a:prstGeom prst="rect">
            <a:avLst/>
          </a:prstGeom>
        </p:spPr>
        <p:txBody>
          <a:bodyPr vert="horz" lIns="94741" tIns="47370" rIns="94741" bIns="4737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1" y="9721107"/>
            <a:ext cx="3076363" cy="513507"/>
          </a:xfrm>
          <a:prstGeom prst="rect">
            <a:avLst/>
          </a:prstGeom>
        </p:spPr>
        <p:txBody>
          <a:bodyPr vert="horz" lIns="94741" tIns="47370" rIns="94741" bIns="4737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4021294" y="9721107"/>
            <a:ext cx="3076363" cy="513507"/>
          </a:xfrm>
          <a:prstGeom prst="rect">
            <a:avLst/>
          </a:prstGeom>
        </p:spPr>
        <p:txBody>
          <a:bodyPr vert="horz" lIns="94741" tIns="47370" rIns="94741" bIns="47370" rtlCol="0" anchor="b"/>
          <a:lstStyle>
            <a:lvl1pPr algn="r">
              <a:defRPr sz="1200"/>
            </a:lvl1pPr>
          </a:lstStyle>
          <a:p>
            <a:fld id="{A38492E4-68B3-4FD2-8408-629978DF0300}" type="slidenum">
              <a:rPr lang="en-GB" smtClean="0"/>
              <a:t>‹N°›</a:t>
            </a:fld>
            <a:endParaRPr lang="en-GB"/>
          </a:p>
        </p:txBody>
      </p:sp>
    </p:spTree>
    <p:extLst>
      <p:ext uri="{BB962C8B-B14F-4D97-AF65-F5344CB8AC3E}">
        <p14:creationId xmlns:p14="http://schemas.microsoft.com/office/powerpoint/2010/main" val="2180752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9F27F9F3-7D37-4588-9678-2FFA1DBBD330}" type="slidenum">
              <a:rPr lang="en-GB" smtClean="0"/>
              <a:t>1</a:t>
            </a:fld>
            <a:endParaRPr lang="en-GB" dirty="0"/>
          </a:p>
        </p:txBody>
      </p:sp>
      <p:sp>
        <p:nvSpPr>
          <p:cNvPr id="5" name="Espace réservé de l'en-tête 4"/>
          <p:cNvSpPr>
            <a:spLocks noGrp="1"/>
          </p:cNvSpPr>
          <p:nvPr>
            <p:ph type="hdr" sz="quarter" idx="11"/>
          </p:nvPr>
        </p:nvSpPr>
        <p:spPr/>
        <p:txBody>
          <a:bodyPr/>
          <a:lstStyle/>
          <a:p>
            <a:r>
              <a:rPr lang="fr-FR" dirty="0"/>
              <a:t>Sébastien Santoni - CNRS Université de Corse - Université d'Avignon</a:t>
            </a:r>
            <a:endParaRPr lang="en-GB" dirty="0"/>
          </a:p>
        </p:txBody>
      </p:sp>
    </p:spTree>
    <p:extLst>
      <p:ext uri="{BB962C8B-B14F-4D97-AF65-F5344CB8AC3E}">
        <p14:creationId xmlns:p14="http://schemas.microsoft.com/office/powerpoint/2010/main" val="40650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9F27F9F3-7D37-4588-9678-2FFA1DBBD330}" type="slidenum">
              <a:rPr lang="en-GB" smtClean="0"/>
              <a:t>30</a:t>
            </a:fld>
            <a:endParaRPr lang="en-GB" dirty="0"/>
          </a:p>
        </p:txBody>
      </p:sp>
      <p:sp>
        <p:nvSpPr>
          <p:cNvPr id="5" name="Espace réservé de l'en-tête 4"/>
          <p:cNvSpPr>
            <a:spLocks noGrp="1"/>
          </p:cNvSpPr>
          <p:nvPr>
            <p:ph type="hdr" sz="quarter" idx="11"/>
          </p:nvPr>
        </p:nvSpPr>
        <p:spPr/>
        <p:txBody>
          <a:bodyPr/>
          <a:lstStyle/>
          <a:p>
            <a:r>
              <a:rPr lang="fr-FR" dirty="0"/>
              <a:t>Sébastien Santoni - CNRS Université de Corse - Université d'Avignon</a:t>
            </a:r>
            <a:endParaRPr lang="en-GB" dirty="0"/>
          </a:p>
        </p:txBody>
      </p:sp>
    </p:spTree>
    <p:extLst>
      <p:ext uri="{BB962C8B-B14F-4D97-AF65-F5344CB8AC3E}">
        <p14:creationId xmlns:p14="http://schemas.microsoft.com/office/powerpoint/2010/main" val="2100463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38492E4-68B3-4FD2-8408-629978DF0300}" type="slidenum">
              <a:rPr lang="en-GB" smtClean="0"/>
              <a:t>32</a:t>
            </a:fld>
            <a:endParaRPr lang="en-GB"/>
          </a:p>
        </p:txBody>
      </p:sp>
    </p:spTree>
    <p:extLst>
      <p:ext uri="{BB962C8B-B14F-4D97-AF65-F5344CB8AC3E}">
        <p14:creationId xmlns:p14="http://schemas.microsoft.com/office/powerpoint/2010/main" val="140948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État de conservation des habitats humides d’intérêt communautaire</a:t>
            </a:r>
            <a:r>
              <a:rPr lang="fr-FR" dirty="0"/>
              <a:t> : Seuls 6 % sont en bon état selon les évaluations de 2013 à 2018. </a:t>
            </a:r>
          </a:p>
          <a:p>
            <a:endParaRPr lang="fr-FR" b="1" dirty="0"/>
          </a:p>
          <a:p>
            <a:r>
              <a:rPr lang="fr-FR" b="1" dirty="0"/>
              <a:t>Évolution de l’état général des zones humides</a:t>
            </a:r>
            <a:r>
              <a:rPr lang="fr-FR" dirty="0"/>
              <a:t> : 41 % des sites emblématiques ont vu leurs milieux se dégrader entre 2010 et 2020. </a:t>
            </a:r>
          </a:p>
          <a:p>
            <a:endParaRPr lang="fr-FR" dirty="0"/>
          </a:p>
          <a:p>
            <a:r>
              <a:rPr lang="fr-FR" dirty="0"/>
              <a:t>https://naturefrance.fr/indicateurs/etat-de-conservation-des-milieux-humides-naturels</a:t>
            </a:r>
          </a:p>
          <a:p>
            <a:r>
              <a:rPr lang="fr-FR" dirty="0"/>
              <a:t>https://www.statistiques.developpement-durable.gouv.fr/les-zones-humides-en-france-synthese-des-connaissances-en-2021?</a:t>
            </a:r>
          </a:p>
        </p:txBody>
      </p:sp>
      <p:sp>
        <p:nvSpPr>
          <p:cNvPr id="4" name="Espace réservé du numéro de diapositive 3"/>
          <p:cNvSpPr>
            <a:spLocks noGrp="1"/>
          </p:cNvSpPr>
          <p:nvPr>
            <p:ph type="sldNum" sz="quarter" idx="5"/>
          </p:nvPr>
        </p:nvSpPr>
        <p:spPr/>
        <p:txBody>
          <a:bodyPr/>
          <a:lstStyle/>
          <a:p>
            <a:fld id="{A38492E4-68B3-4FD2-8408-629978DF0300}" type="slidenum">
              <a:rPr lang="en-GB" smtClean="0"/>
              <a:t>3</a:t>
            </a:fld>
            <a:endParaRPr lang="en-GB"/>
          </a:p>
        </p:txBody>
      </p:sp>
    </p:spTree>
    <p:extLst>
      <p:ext uri="{BB962C8B-B14F-4D97-AF65-F5344CB8AC3E}">
        <p14:creationId xmlns:p14="http://schemas.microsoft.com/office/powerpoint/2010/main" val="202883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38492E4-68B3-4FD2-8408-629978DF0300}" type="slidenum">
              <a:rPr lang="en-GB" smtClean="0"/>
              <a:t>13</a:t>
            </a:fld>
            <a:endParaRPr lang="en-GB"/>
          </a:p>
        </p:txBody>
      </p:sp>
    </p:spTree>
    <p:extLst>
      <p:ext uri="{BB962C8B-B14F-4D97-AF65-F5344CB8AC3E}">
        <p14:creationId xmlns:p14="http://schemas.microsoft.com/office/powerpoint/2010/main" val="3486807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1400 - One </a:t>
            </a:r>
            <a:r>
              <a:rPr lang="fr-FR" dirty="0" err="1"/>
              <a:t>thousand</a:t>
            </a:r>
            <a:r>
              <a:rPr lang="fr-FR" dirty="0"/>
              <a:t> four </a:t>
            </a:r>
            <a:r>
              <a:rPr lang="fr-FR" dirty="0" err="1"/>
              <a:t>hundred</a:t>
            </a:r>
            <a:endParaRPr lang="fr-FR" dirty="0"/>
          </a:p>
          <a:p>
            <a:r>
              <a:rPr lang="fr-FR" dirty="0"/>
              <a:t>460 000 - </a:t>
            </a:r>
            <a:r>
              <a:rPr lang="en-US" dirty="0"/>
              <a:t>four hundred and sixty thousand</a:t>
            </a:r>
            <a:endParaRPr lang="fr-FR" dirty="0"/>
          </a:p>
        </p:txBody>
      </p:sp>
      <p:sp>
        <p:nvSpPr>
          <p:cNvPr id="4" name="Espace réservé du numéro de diapositive 3"/>
          <p:cNvSpPr>
            <a:spLocks noGrp="1"/>
          </p:cNvSpPr>
          <p:nvPr>
            <p:ph type="sldNum" sz="quarter" idx="5"/>
          </p:nvPr>
        </p:nvSpPr>
        <p:spPr/>
        <p:txBody>
          <a:bodyPr/>
          <a:lstStyle/>
          <a:p>
            <a:fld id="{A38492E4-68B3-4FD2-8408-629978DF0300}" type="slidenum">
              <a:rPr lang="en-GB" smtClean="0"/>
              <a:t>16</a:t>
            </a:fld>
            <a:endParaRPr lang="en-GB"/>
          </a:p>
        </p:txBody>
      </p:sp>
    </p:spTree>
    <p:extLst>
      <p:ext uri="{BB962C8B-B14F-4D97-AF65-F5344CB8AC3E}">
        <p14:creationId xmlns:p14="http://schemas.microsoft.com/office/powerpoint/2010/main" val="1975399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we looked for radon in the water of 5 Alpine mountain lakes and obtained values between one and six thousand </a:t>
            </a:r>
            <a:r>
              <a:rPr lang="en-US" dirty="0" err="1"/>
              <a:t>Bq</a:t>
            </a:r>
            <a:r>
              <a:rPr lang="en-US" dirty="0"/>
              <a:t>/m3</a:t>
            </a:r>
            <a:endParaRPr lang="fr-FR" dirty="0"/>
          </a:p>
        </p:txBody>
      </p:sp>
      <p:sp>
        <p:nvSpPr>
          <p:cNvPr id="4" name="Espace réservé du numéro de diapositive 3"/>
          <p:cNvSpPr>
            <a:spLocks noGrp="1"/>
          </p:cNvSpPr>
          <p:nvPr>
            <p:ph type="sldNum" sz="quarter" idx="5"/>
          </p:nvPr>
        </p:nvSpPr>
        <p:spPr/>
        <p:txBody>
          <a:bodyPr/>
          <a:lstStyle/>
          <a:p>
            <a:fld id="{A38492E4-68B3-4FD2-8408-629978DF0300}" type="slidenum">
              <a:rPr lang="en-GB" smtClean="0"/>
              <a:t>18</a:t>
            </a:fld>
            <a:endParaRPr lang="en-GB"/>
          </a:p>
        </p:txBody>
      </p:sp>
    </p:spTree>
    <p:extLst>
      <p:ext uri="{BB962C8B-B14F-4D97-AF65-F5344CB8AC3E}">
        <p14:creationId xmlns:p14="http://schemas.microsoft.com/office/powerpoint/2010/main" val="3803712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38492E4-68B3-4FD2-8408-629978DF0300}" type="slidenum">
              <a:rPr lang="en-GB" smtClean="0"/>
              <a:t>24</a:t>
            </a:fld>
            <a:endParaRPr lang="en-GB"/>
          </a:p>
        </p:txBody>
      </p:sp>
    </p:spTree>
    <p:extLst>
      <p:ext uri="{BB962C8B-B14F-4D97-AF65-F5344CB8AC3E}">
        <p14:creationId xmlns:p14="http://schemas.microsoft.com/office/powerpoint/2010/main" val="4084910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38492E4-68B3-4FD2-8408-629978DF0300}" type="slidenum">
              <a:rPr lang="en-GB" smtClean="0"/>
              <a:t>25</a:t>
            </a:fld>
            <a:endParaRPr lang="en-GB"/>
          </a:p>
        </p:txBody>
      </p:sp>
    </p:spTree>
    <p:extLst>
      <p:ext uri="{BB962C8B-B14F-4D97-AF65-F5344CB8AC3E}">
        <p14:creationId xmlns:p14="http://schemas.microsoft.com/office/powerpoint/2010/main" val="23138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38492E4-68B3-4FD2-8408-629978DF0300}" type="slidenum">
              <a:rPr lang="en-GB" smtClean="0"/>
              <a:t>27</a:t>
            </a:fld>
            <a:endParaRPr lang="en-GB"/>
          </a:p>
        </p:txBody>
      </p:sp>
    </p:spTree>
    <p:extLst>
      <p:ext uri="{BB962C8B-B14F-4D97-AF65-F5344CB8AC3E}">
        <p14:creationId xmlns:p14="http://schemas.microsoft.com/office/powerpoint/2010/main" val="2465702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38492E4-68B3-4FD2-8408-629978DF0300}" type="slidenum">
              <a:rPr lang="en-GB" smtClean="0"/>
              <a:t>28</a:t>
            </a:fld>
            <a:endParaRPr lang="en-GB"/>
          </a:p>
        </p:txBody>
      </p:sp>
    </p:spTree>
    <p:extLst>
      <p:ext uri="{BB962C8B-B14F-4D97-AF65-F5344CB8AC3E}">
        <p14:creationId xmlns:p14="http://schemas.microsoft.com/office/powerpoint/2010/main" val="2018891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60C0070-CA95-4A1F-86C8-F2F9C475C8EF}" type="datetime1">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F082A2-1D3D-470E-B4E2-2BB4988137D9}" type="slidenum">
              <a:rPr lang="en-GB" smtClean="0"/>
              <a:t>‹N°›</a:t>
            </a:fld>
            <a:endParaRPr lang="en-GB"/>
          </a:p>
        </p:txBody>
      </p:sp>
    </p:spTree>
    <p:extLst>
      <p:ext uri="{BB962C8B-B14F-4D97-AF65-F5344CB8AC3E}">
        <p14:creationId xmlns:p14="http://schemas.microsoft.com/office/powerpoint/2010/main" val="2227204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E74E64D-5830-4D51-BB35-7235146F3263}" type="datetime1">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F082A2-1D3D-470E-B4E2-2BB4988137D9}" type="slidenum">
              <a:rPr lang="en-GB" smtClean="0"/>
              <a:t>‹N°›</a:t>
            </a:fld>
            <a:endParaRPr lang="en-GB"/>
          </a:p>
        </p:txBody>
      </p:sp>
    </p:spTree>
    <p:extLst>
      <p:ext uri="{BB962C8B-B14F-4D97-AF65-F5344CB8AC3E}">
        <p14:creationId xmlns:p14="http://schemas.microsoft.com/office/powerpoint/2010/main" val="284647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6060247-5592-4E1B-8A60-018463C69124}" type="datetime1">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F082A2-1D3D-470E-B4E2-2BB4988137D9}" type="slidenum">
              <a:rPr lang="en-GB" smtClean="0"/>
              <a:t>‹N°›</a:t>
            </a:fld>
            <a:endParaRPr lang="en-GB"/>
          </a:p>
        </p:txBody>
      </p:sp>
    </p:spTree>
    <p:extLst>
      <p:ext uri="{BB962C8B-B14F-4D97-AF65-F5344CB8AC3E}">
        <p14:creationId xmlns:p14="http://schemas.microsoft.com/office/powerpoint/2010/main" val="3088046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D0049F7-D444-4EC6-9E25-B0B9D03BA3A6}" type="datetime1">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F082A2-1D3D-470E-B4E2-2BB4988137D9}" type="slidenum">
              <a:rPr lang="en-GB" smtClean="0"/>
              <a:t>‹N°›</a:t>
            </a:fld>
            <a:endParaRPr lang="en-GB"/>
          </a:p>
        </p:txBody>
      </p:sp>
    </p:spTree>
    <p:extLst>
      <p:ext uri="{BB962C8B-B14F-4D97-AF65-F5344CB8AC3E}">
        <p14:creationId xmlns:p14="http://schemas.microsoft.com/office/powerpoint/2010/main" val="202734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53C1E40-E08C-479C-9E27-B18B3FA68781}" type="datetime1">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F082A2-1D3D-470E-B4E2-2BB4988137D9}" type="slidenum">
              <a:rPr lang="en-GB" smtClean="0"/>
              <a:t>‹N°›</a:t>
            </a:fld>
            <a:endParaRPr lang="en-GB"/>
          </a:p>
        </p:txBody>
      </p:sp>
    </p:spTree>
    <p:extLst>
      <p:ext uri="{BB962C8B-B14F-4D97-AF65-F5344CB8AC3E}">
        <p14:creationId xmlns:p14="http://schemas.microsoft.com/office/powerpoint/2010/main" val="1530858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FB56C72-4435-468B-9C3C-125F1AC0AF26}" type="datetime1">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F082A2-1D3D-470E-B4E2-2BB4988137D9}" type="slidenum">
              <a:rPr lang="en-GB" smtClean="0"/>
              <a:t>‹N°›</a:t>
            </a:fld>
            <a:endParaRPr lang="en-GB"/>
          </a:p>
        </p:txBody>
      </p:sp>
    </p:spTree>
    <p:extLst>
      <p:ext uri="{BB962C8B-B14F-4D97-AF65-F5344CB8AC3E}">
        <p14:creationId xmlns:p14="http://schemas.microsoft.com/office/powerpoint/2010/main" val="3506414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4700AC4-DADF-4EF6-B98E-9710944479E3}" type="datetime1">
              <a:rPr lang="en-GB" smtClean="0"/>
              <a:t>13/05/2025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DF082A2-1D3D-470E-B4E2-2BB4988137D9}" type="slidenum">
              <a:rPr lang="en-GB" smtClean="0"/>
              <a:t>‹N°›</a:t>
            </a:fld>
            <a:endParaRPr lang="en-GB"/>
          </a:p>
        </p:txBody>
      </p:sp>
    </p:spTree>
    <p:extLst>
      <p:ext uri="{BB962C8B-B14F-4D97-AF65-F5344CB8AC3E}">
        <p14:creationId xmlns:p14="http://schemas.microsoft.com/office/powerpoint/2010/main" val="1440680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3C9BF34C-D2D4-440B-A5F7-7E4D0F02A987}" type="datetime1">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DF082A2-1D3D-470E-B4E2-2BB4988137D9}" type="slidenum">
              <a:rPr lang="en-GB" smtClean="0"/>
              <a:t>‹N°›</a:t>
            </a:fld>
            <a:endParaRPr lang="en-GB"/>
          </a:p>
        </p:txBody>
      </p:sp>
    </p:spTree>
    <p:extLst>
      <p:ext uri="{BB962C8B-B14F-4D97-AF65-F5344CB8AC3E}">
        <p14:creationId xmlns:p14="http://schemas.microsoft.com/office/powerpoint/2010/main" val="2499169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F6C2D1-2223-4891-A9B3-A50ED9638613}" type="datetime1">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DF082A2-1D3D-470E-B4E2-2BB4988137D9}" type="slidenum">
              <a:rPr lang="en-GB" smtClean="0"/>
              <a:t>‹N°›</a:t>
            </a:fld>
            <a:endParaRPr lang="en-GB"/>
          </a:p>
        </p:txBody>
      </p:sp>
    </p:spTree>
    <p:extLst>
      <p:ext uri="{BB962C8B-B14F-4D97-AF65-F5344CB8AC3E}">
        <p14:creationId xmlns:p14="http://schemas.microsoft.com/office/powerpoint/2010/main" val="3974804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735873CD-C21F-4A5F-BA1E-2EB7E60C0C6C}" type="datetime1">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F082A2-1D3D-470E-B4E2-2BB4988137D9}" type="slidenum">
              <a:rPr lang="en-GB" smtClean="0"/>
              <a:t>‹N°›</a:t>
            </a:fld>
            <a:endParaRPr lang="en-GB"/>
          </a:p>
        </p:txBody>
      </p:sp>
    </p:spTree>
    <p:extLst>
      <p:ext uri="{BB962C8B-B14F-4D97-AF65-F5344CB8AC3E}">
        <p14:creationId xmlns:p14="http://schemas.microsoft.com/office/powerpoint/2010/main" val="1198587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9E16445-AA41-4AD4-9B30-D8A478C658F3}" type="datetime1">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F082A2-1D3D-470E-B4E2-2BB4988137D9}" type="slidenum">
              <a:rPr lang="en-GB" smtClean="0"/>
              <a:t>‹N°›</a:t>
            </a:fld>
            <a:endParaRPr lang="en-GB"/>
          </a:p>
        </p:txBody>
      </p:sp>
    </p:spTree>
    <p:extLst>
      <p:ext uri="{BB962C8B-B14F-4D97-AF65-F5344CB8AC3E}">
        <p14:creationId xmlns:p14="http://schemas.microsoft.com/office/powerpoint/2010/main" val="263088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40283-D5CF-46D1-AD6E-3C30BFAF0257}" type="datetime1">
              <a:rPr lang="en-GB" smtClean="0"/>
              <a:t>13/05/2025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082A2-1D3D-470E-B4E2-2BB4988137D9}" type="slidenum">
              <a:rPr lang="en-GB" smtClean="0"/>
              <a:t>‹N°›</a:t>
            </a:fld>
            <a:endParaRPr lang="en-GB"/>
          </a:p>
        </p:txBody>
      </p:sp>
    </p:spTree>
    <p:extLst>
      <p:ext uri="{BB962C8B-B14F-4D97-AF65-F5344CB8AC3E}">
        <p14:creationId xmlns:p14="http://schemas.microsoft.com/office/powerpoint/2010/main" val="107573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2.xml"/><Relationship Id="rId5" Type="http://schemas.openxmlformats.org/officeDocument/2006/relationships/image" Target="../media/image56.tif"/><Relationship Id="rId4" Type="http://schemas.openxmlformats.org/officeDocument/2006/relationships/image" Target="../media/image55.tif"/></Relationships>
</file>

<file path=ppt/slides/_rels/slide2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4.tiff"/></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78.tiff"/><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emf"/><Relationship Id="rId5" Type="http://schemas.microsoft.com/office/2007/relationships/hdphoto" Target="../media/hdphoto2.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tang de diana - socomar"/>
          <p:cNvPicPr>
            <a:picLocks noChangeAspect="1" noChangeArrowheads="1"/>
          </p:cNvPicPr>
          <p:nvPr/>
        </p:nvPicPr>
        <p:blipFill rotWithShape="1">
          <a:blip r:embed="rId3">
            <a:extLst>
              <a:ext uri="{28A0092B-C50C-407E-A947-70E740481C1C}">
                <a14:useLocalDpi xmlns:a14="http://schemas.microsoft.com/office/drawing/2010/main" val="0"/>
              </a:ext>
            </a:extLst>
          </a:blip>
          <a:srcRect l="18642" t="46" r="399" b="-379"/>
          <a:stretch/>
        </p:blipFill>
        <p:spPr bwMode="auto">
          <a:xfrm>
            <a:off x="0" y="2235574"/>
            <a:ext cx="5648617" cy="4648201"/>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ctrTitle"/>
          </p:nvPr>
        </p:nvSpPr>
        <p:spPr>
          <a:xfrm>
            <a:off x="350801" y="1460332"/>
            <a:ext cx="11841199" cy="993350"/>
          </a:xfrm>
          <a:solidFill>
            <a:srgbClr val="002060"/>
          </a:solidFill>
        </p:spPr>
        <p:txBody>
          <a:bodyPr anchor="t">
            <a:noAutofit/>
          </a:bodyPr>
          <a:lstStyle/>
          <a:p>
            <a:pPr algn="l"/>
            <a:r>
              <a:rPr lang="fr-FR" sz="2300" b="1" dirty="0">
                <a:solidFill>
                  <a:schemeClr val="bg1"/>
                </a:solidFill>
                <a:latin typeface="+mn-lt"/>
                <a:ea typeface="+mn-ea"/>
                <a:cs typeface="+mn-cs"/>
              </a:rPr>
              <a:t>Le ²²²Rn comme traceur des apports d’eau souterraine vers les zones humides méditerranéennes : vers une standardisation des mesures et une aide à la gestion de ces espaces naturels</a:t>
            </a:r>
            <a:endParaRPr lang="en-US" sz="2300" b="1" dirty="0">
              <a:solidFill>
                <a:schemeClr val="bg1"/>
              </a:solidFill>
              <a:latin typeface="+mn-lt"/>
              <a:ea typeface="+mn-ea"/>
              <a:cs typeface="+mn-cs"/>
            </a:endParaRPr>
          </a:p>
        </p:txBody>
      </p:sp>
      <p:sp>
        <p:nvSpPr>
          <p:cNvPr id="19" name="Rectangle 18"/>
          <p:cNvSpPr/>
          <p:nvPr/>
        </p:nvSpPr>
        <p:spPr>
          <a:xfrm>
            <a:off x="5868087" y="4404319"/>
            <a:ext cx="4926707" cy="358816"/>
          </a:xfrm>
          <a:prstGeom prst="rect">
            <a:avLst/>
          </a:prstGeom>
        </p:spPr>
        <p:txBody>
          <a:bodyPr wrap="square">
            <a:spAutoFit/>
          </a:bodyPr>
          <a:lstStyle/>
          <a:p>
            <a:pPr algn="just">
              <a:lnSpc>
                <a:spcPct val="115000"/>
              </a:lnSpc>
            </a:pPr>
            <a:r>
              <a:rPr lang="fr-FR" sz="2400" b="1" baseline="30000" dirty="0">
                <a:solidFill>
                  <a:srgbClr val="003366"/>
                </a:solidFill>
              </a:rPr>
              <a:t>santoni_s@univ-corse.fr</a:t>
            </a:r>
          </a:p>
        </p:txBody>
      </p:sp>
      <p:sp>
        <p:nvSpPr>
          <p:cNvPr id="31" name="Rectangle 30"/>
          <p:cNvSpPr/>
          <p:nvPr/>
        </p:nvSpPr>
        <p:spPr>
          <a:xfrm>
            <a:off x="3674534" y="6627168"/>
            <a:ext cx="2868328" cy="230832"/>
          </a:xfrm>
          <a:prstGeom prst="rect">
            <a:avLst/>
          </a:prstGeom>
        </p:spPr>
        <p:txBody>
          <a:bodyPr wrap="square">
            <a:spAutoFit/>
          </a:bodyPr>
          <a:lstStyle/>
          <a:p>
            <a:r>
              <a:rPr lang="en-GB" sz="900" b="1" i="1" dirty="0">
                <a:solidFill>
                  <a:schemeClr val="bg1"/>
                </a:solidFill>
              </a:rPr>
              <a:t>Diana lagoon, Corsica Island, France</a:t>
            </a:r>
            <a:endParaRPr lang="en-GB" sz="700" i="1" dirty="0">
              <a:solidFill>
                <a:schemeClr val="bg1"/>
              </a:solidFill>
            </a:endParaRPr>
          </a:p>
        </p:txBody>
      </p:sp>
      <p:pic>
        <p:nvPicPr>
          <p:cNvPr id="5" name="Image 4">
            <a:extLst>
              <a:ext uri="{FF2B5EF4-FFF2-40B4-BE49-F238E27FC236}">
                <a16:creationId xmlns:a16="http://schemas.microsoft.com/office/drawing/2014/main" id="{D48ED270-B2E5-4AF6-863B-484B57D4D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8321" y="5236079"/>
            <a:ext cx="957927" cy="944790"/>
          </a:xfrm>
          <a:prstGeom prst="rect">
            <a:avLst/>
          </a:prstGeom>
        </p:spPr>
      </p:pic>
      <p:pic>
        <p:nvPicPr>
          <p:cNvPr id="7" name="Image 6">
            <a:extLst>
              <a:ext uri="{FF2B5EF4-FFF2-40B4-BE49-F238E27FC236}">
                <a16:creationId xmlns:a16="http://schemas.microsoft.com/office/drawing/2014/main" id="{C9EBE88E-2051-4FBA-8680-6FDA64E5A5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3254" y="5300344"/>
            <a:ext cx="2391974" cy="816261"/>
          </a:xfrm>
          <a:prstGeom prst="rect">
            <a:avLst/>
          </a:prstGeom>
        </p:spPr>
      </p:pic>
      <p:sp>
        <p:nvSpPr>
          <p:cNvPr id="12" name="Rectangle 11">
            <a:extLst>
              <a:ext uri="{FF2B5EF4-FFF2-40B4-BE49-F238E27FC236}">
                <a16:creationId xmlns:a16="http://schemas.microsoft.com/office/drawing/2014/main" id="{999F5CDA-56BE-4C12-AE21-29F1BA3A9E96}"/>
              </a:ext>
            </a:extLst>
          </p:cNvPr>
          <p:cNvSpPr/>
          <p:nvPr/>
        </p:nvSpPr>
        <p:spPr>
          <a:xfrm>
            <a:off x="5817612" y="2794416"/>
            <a:ext cx="6205392" cy="1458156"/>
          </a:xfrm>
          <a:prstGeom prst="rect">
            <a:avLst/>
          </a:prstGeom>
        </p:spPr>
        <p:txBody>
          <a:bodyPr wrap="square">
            <a:spAutoFit/>
          </a:bodyPr>
          <a:lstStyle/>
          <a:p>
            <a:pPr>
              <a:lnSpc>
                <a:spcPct val="115000"/>
              </a:lnSpc>
            </a:pPr>
            <a:r>
              <a:rPr lang="it-IT" b="1" i="1" dirty="0">
                <a:solidFill>
                  <a:srgbClr val="003366"/>
                </a:solidFill>
              </a:rPr>
              <a:t>Sébastien Santoni</a:t>
            </a:r>
            <a:r>
              <a:rPr lang="it-IT" b="1" i="1" baseline="30000" dirty="0">
                <a:solidFill>
                  <a:srgbClr val="003366"/>
                </a:solidFill>
              </a:rPr>
              <a:t>1,2</a:t>
            </a:r>
            <a:r>
              <a:rPr lang="it-IT" i="1" dirty="0">
                <a:solidFill>
                  <a:srgbClr val="003366"/>
                </a:solidFill>
              </a:rPr>
              <a:t>, P.-A. Guisiano</a:t>
            </a:r>
            <a:r>
              <a:rPr lang="it-IT" i="1" baseline="30000" dirty="0">
                <a:solidFill>
                  <a:srgbClr val="003366"/>
                </a:solidFill>
              </a:rPr>
              <a:t>1,2</a:t>
            </a:r>
            <a:r>
              <a:rPr lang="it-IT" i="1" dirty="0">
                <a:solidFill>
                  <a:srgbClr val="003366"/>
                </a:solidFill>
              </a:rPr>
              <a:t>, A. Guerin</a:t>
            </a:r>
            <a:r>
              <a:rPr lang="it-IT" i="1" baseline="30000" dirty="0">
                <a:solidFill>
                  <a:srgbClr val="003366"/>
                </a:solidFill>
              </a:rPr>
              <a:t>1,2</a:t>
            </a:r>
            <a:r>
              <a:rPr lang="it-IT" i="1" dirty="0">
                <a:solidFill>
                  <a:srgbClr val="003366"/>
                </a:solidFill>
              </a:rPr>
              <a:t>, D. Orticoni</a:t>
            </a:r>
            <a:r>
              <a:rPr lang="it-IT" i="1" baseline="30000" dirty="0">
                <a:solidFill>
                  <a:srgbClr val="003366"/>
                </a:solidFill>
              </a:rPr>
              <a:t>1,2</a:t>
            </a:r>
            <a:r>
              <a:rPr lang="it-IT" i="1" dirty="0">
                <a:solidFill>
                  <a:srgbClr val="003366"/>
                </a:solidFill>
              </a:rPr>
              <a:t> E. Garel</a:t>
            </a:r>
            <a:r>
              <a:rPr lang="it-IT" i="1" baseline="30000" dirty="0">
                <a:solidFill>
                  <a:srgbClr val="003366"/>
                </a:solidFill>
              </a:rPr>
              <a:t>1,2</a:t>
            </a:r>
            <a:r>
              <a:rPr lang="it-IT" i="1" dirty="0">
                <a:solidFill>
                  <a:srgbClr val="003366"/>
                </a:solidFill>
              </a:rPr>
              <a:t>, T. Leydier</a:t>
            </a:r>
            <a:r>
              <a:rPr lang="it-IT" i="1" baseline="30000" dirty="0">
                <a:solidFill>
                  <a:srgbClr val="003366"/>
                </a:solidFill>
              </a:rPr>
              <a:t>1,2</a:t>
            </a:r>
            <a:r>
              <a:rPr lang="it-IT" i="1" dirty="0">
                <a:solidFill>
                  <a:srgbClr val="003366"/>
                </a:solidFill>
              </a:rPr>
              <a:t>, F. Huneau</a:t>
            </a:r>
            <a:r>
              <a:rPr lang="it-IT" i="1" baseline="30000" dirty="0">
                <a:solidFill>
                  <a:srgbClr val="003366"/>
                </a:solidFill>
              </a:rPr>
              <a:t>1,2</a:t>
            </a:r>
          </a:p>
          <a:p>
            <a:pPr>
              <a:lnSpc>
                <a:spcPct val="115000"/>
              </a:lnSpc>
            </a:pPr>
            <a:r>
              <a:rPr lang="it-IT" sz="1400" i="1" dirty="0">
                <a:solidFill>
                  <a:srgbClr val="003366"/>
                </a:solidFill>
              </a:rPr>
              <a:t>1 Université de Corse Pascal Paoli, Département d'Hydrogéologie, 20250 Corte, France</a:t>
            </a:r>
          </a:p>
          <a:p>
            <a:pPr>
              <a:lnSpc>
                <a:spcPct val="115000"/>
              </a:lnSpc>
            </a:pPr>
            <a:r>
              <a:rPr lang="it-IT" sz="1400" i="1" dirty="0">
                <a:solidFill>
                  <a:srgbClr val="003366"/>
                </a:solidFill>
              </a:rPr>
              <a:t>2 CNRS, UMR 6134 SPE, 20250 Corte, France</a:t>
            </a:r>
          </a:p>
        </p:txBody>
      </p:sp>
      <p:sp>
        <p:nvSpPr>
          <p:cNvPr id="15" name="Titre 1">
            <a:extLst>
              <a:ext uri="{FF2B5EF4-FFF2-40B4-BE49-F238E27FC236}">
                <a16:creationId xmlns:a16="http://schemas.microsoft.com/office/drawing/2014/main" id="{3ED439ED-5EFE-44DF-84F2-93073AE1E150}"/>
              </a:ext>
            </a:extLst>
          </p:cNvPr>
          <p:cNvSpPr txBox="1">
            <a:spLocks/>
          </p:cNvSpPr>
          <p:nvPr/>
        </p:nvSpPr>
        <p:spPr>
          <a:xfrm>
            <a:off x="75307" y="126248"/>
            <a:ext cx="5096462" cy="99335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600" b="1" dirty="0">
                <a:solidFill>
                  <a:srgbClr val="002060"/>
                </a:solidFill>
                <a:latin typeface="+mn-lt"/>
                <a:ea typeface="+mn-ea"/>
                <a:cs typeface="+mn-cs"/>
              </a:rPr>
              <a:t>Rencontre Scientifique interdisciplinaire sur le Radon</a:t>
            </a:r>
          </a:p>
          <a:p>
            <a:pPr algn="l"/>
            <a:r>
              <a:rPr lang="fr-FR" sz="1600" i="1" dirty="0">
                <a:solidFill>
                  <a:srgbClr val="002060"/>
                </a:solidFill>
                <a:latin typeface="+mn-lt"/>
                <a:ea typeface="+mn-ea"/>
                <a:cs typeface="+mn-cs"/>
              </a:rPr>
              <a:t>14-16 Mai 2025</a:t>
            </a:r>
          </a:p>
          <a:p>
            <a:pPr algn="l"/>
            <a:r>
              <a:rPr lang="fr-FR" sz="1600" i="1" dirty="0">
                <a:solidFill>
                  <a:srgbClr val="002060"/>
                </a:solidFill>
                <a:latin typeface="+mn-lt"/>
                <a:ea typeface="+mn-ea"/>
                <a:cs typeface="+mn-cs"/>
              </a:rPr>
              <a:t>Université Aix-Marseille, Campus Saint Charles</a:t>
            </a:r>
            <a:endParaRPr lang="en-US" sz="1600" i="1" dirty="0">
              <a:solidFill>
                <a:srgbClr val="002060"/>
              </a:solidFill>
              <a:latin typeface="+mn-lt"/>
              <a:ea typeface="+mn-ea"/>
              <a:cs typeface="+mn-cs"/>
            </a:endParaRPr>
          </a:p>
        </p:txBody>
      </p:sp>
    </p:spTree>
    <p:extLst>
      <p:ext uri="{BB962C8B-B14F-4D97-AF65-F5344CB8AC3E}">
        <p14:creationId xmlns:p14="http://schemas.microsoft.com/office/powerpoint/2010/main" val="15247399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9A876FC4-9F72-43E5-89E5-8ECCA8747F21}"/>
              </a:ext>
            </a:extLst>
          </p:cNvPr>
          <p:cNvPicPr>
            <a:picLocks noChangeAspect="1"/>
          </p:cNvPicPr>
          <p:nvPr/>
        </p:nvPicPr>
        <p:blipFill rotWithShape="1">
          <a:blip r:embed="rId2"/>
          <a:srcRect b="6432"/>
          <a:stretch/>
        </p:blipFill>
        <p:spPr>
          <a:xfrm>
            <a:off x="5952768" y="3099532"/>
            <a:ext cx="5880269" cy="3734404"/>
          </a:xfrm>
          <a:prstGeom prst="rect">
            <a:avLst/>
          </a:prstGeom>
        </p:spPr>
      </p:pic>
      <p:sp>
        <p:nvSpPr>
          <p:cNvPr id="4" name="Espace réservé du numéro de diapositive 3">
            <a:extLst>
              <a:ext uri="{FF2B5EF4-FFF2-40B4-BE49-F238E27FC236}">
                <a16:creationId xmlns:a16="http://schemas.microsoft.com/office/drawing/2014/main" id="{86B71080-6ED4-4A8C-8D20-8DBF67F654F2}"/>
              </a:ext>
            </a:extLst>
          </p:cNvPr>
          <p:cNvSpPr>
            <a:spLocks noGrp="1"/>
          </p:cNvSpPr>
          <p:nvPr>
            <p:ph type="sldNum" sz="quarter" idx="12"/>
          </p:nvPr>
        </p:nvSpPr>
        <p:spPr/>
        <p:txBody>
          <a:bodyPr/>
          <a:lstStyle/>
          <a:p>
            <a:fld id="{BDF082A2-1D3D-470E-B4E2-2BB4988137D9}" type="slidenum">
              <a:rPr lang="en-GB" smtClean="0"/>
              <a:t>10</a:t>
            </a:fld>
            <a:endParaRPr lang="en-GB"/>
          </a:p>
        </p:txBody>
      </p:sp>
      <p:sp>
        <p:nvSpPr>
          <p:cNvPr id="11" name="Rectangle 10">
            <a:extLst>
              <a:ext uri="{FF2B5EF4-FFF2-40B4-BE49-F238E27FC236}">
                <a16:creationId xmlns:a16="http://schemas.microsoft.com/office/drawing/2014/main" id="{C1582E3B-5B0F-47BF-B8DD-F843691B8CF0}"/>
              </a:ext>
            </a:extLst>
          </p:cNvPr>
          <p:cNvSpPr/>
          <p:nvPr/>
        </p:nvSpPr>
        <p:spPr>
          <a:xfrm>
            <a:off x="4764929" y="-11543"/>
            <a:ext cx="7427071" cy="954107"/>
          </a:xfrm>
          <a:prstGeom prst="rect">
            <a:avLst/>
          </a:prstGeom>
          <a:solidFill>
            <a:srgbClr val="003366"/>
          </a:solidFill>
        </p:spPr>
        <p:txBody>
          <a:bodyPr wrap="square">
            <a:spAutoFit/>
          </a:bodyPr>
          <a:lstStyle/>
          <a:p>
            <a:pPr algn="r"/>
            <a:r>
              <a:rPr lang="en-US" sz="2800" b="1" dirty="0">
                <a:solidFill>
                  <a:schemeClr val="bg1"/>
                </a:solidFill>
              </a:rPr>
              <a:t>1. Are all small Mediterranean wetlands dependent on groundwater? Insights from ²²²Rn  </a:t>
            </a:r>
            <a:endParaRPr lang="en-GB" sz="2800" b="1" dirty="0">
              <a:solidFill>
                <a:schemeClr val="bg1"/>
              </a:solidFill>
            </a:endParaRPr>
          </a:p>
        </p:txBody>
      </p:sp>
      <p:sp>
        <p:nvSpPr>
          <p:cNvPr id="9" name="Rectangle 8">
            <a:extLst>
              <a:ext uri="{FF2B5EF4-FFF2-40B4-BE49-F238E27FC236}">
                <a16:creationId xmlns:a16="http://schemas.microsoft.com/office/drawing/2014/main" id="{FC8D38C1-D230-4303-A1A3-A2300063A488}"/>
              </a:ext>
            </a:extLst>
          </p:cNvPr>
          <p:cNvSpPr/>
          <p:nvPr/>
        </p:nvSpPr>
        <p:spPr>
          <a:xfrm>
            <a:off x="4764928" y="942564"/>
            <a:ext cx="7427071" cy="830997"/>
          </a:xfrm>
          <a:prstGeom prst="rect">
            <a:avLst/>
          </a:prstGeom>
        </p:spPr>
        <p:txBody>
          <a:bodyPr wrap="square">
            <a:spAutoFit/>
          </a:bodyPr>
          <a:lstStyle/>
          <a:p>
            <a:r>
              <a:rPr lang="en-US" sz="2400" b="1" dirty="0">
                <a:solidFill>
                  <a:srgbClr val="DFA235"/>
                </a:solidFill>
                <a:ea typeface="Calibri" panose="020F0502020204030204" pitchFamily="34" charset="0"/>
                <a:cs typeface="Arial" panose="020B0604020202020204" pitchFamily="34" charset="0"/>
              </a:rPr>
              <a:t>Methodology </a:t>
            </a:r>
          </a:p>
          <a:p>
            <a:r>
              <a:rPr lang="en-US" sz="2400" b="1" dirty="0">
                <a:solidFill>
                  <a:srgbClr val="DFA235"/>
                </a:solidFill>
                <a:ea typeface="Calibri" panose="020F0502020204030204" pitchFamily="34" charset="0"/>
                <a:cs typeface="Arial" panose="020B0604020202020204" pitchFamily="34" charset="0"/>
              </a:rPr>
              <a:t>	(remote areas)</a:t>
            </a:r>
            <a:endParaRPr lang="en-GB" sz="2400" b="1" dirty="0">
              <a:solidFill>
                <a:srgbClr val="DFA235"/>
              </a:solidFill>
              <a:ea typeface="Calibri" panose="020F0502020204030204" pitchFamily="34" charset="0"/>
              <a:cs typeface="Arial" panose="020B0604020202020204" pitchFamily="34" charset="0"/>
            </a:endParaRPr>
          </a:p>
        </p:txBody>
      </p:sp>
      <p:pic>
        <p:nvPicPr>
          <p:cNvPr id="15" name="Image 14">
            <a:extLst>
              <a:ext uri="{FF2B5EF4-FFF2-40B4-BE49-F238E27FC236}">
                <a16:creationId xmlns:a16="http://schemas.microsoft.com/office/drawing/2014/main" id="{17E3A88E-322B-491F-AAF5-ACD2DE2D52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80" t="6334" r="4126" b="7315"/>
          <a:stretch/>
        </p:blipFill>
        <p:spPr>
          <a:xfrm>
            <a:off x="2999678" y="3773714"/>
            <a:ext cx="2475269" cy="3084286"/>
          </a:xfrm>
          <a:prstGeom prst="rect">
            <a:avLst/>
          </a:prstGeom>
        </p:spPr>
      </p:pic>
      <p:sp>
        <p:nvSpPr>
          <p:cNvPr id="19" name="Rectangle 18">
            <a:extLst>
              <a:ext uri="{FF2B5EF4-FFF2-40B4-BE49-F238E27FC236}">
                <a16:creationId xmlns:a16="http://schemas.microsoft.com/office/drawing/2014/main" id="{9EEAC634-A6CF-4FA1-81C9-C9D91BF00C6D}"/>
              </a:ext>
            </a:extLst>
          </p:cNvPr>
          <p:cNvSpPr/>
          <p:nvPr/>
        </p:nvSpPr>
        <p:spPr>
          <a:xfrm>
            <a:off x="489146" y="942564"/>
            <a:ext cx="4246849" cy="779444"/>
          </a:xfrm>
          <a:prstGeom prst="rect">
            <a:avLst/>
          </a:prstGeom>
        </p:spPr>
        <p:txBody>
          <a:bodyPr wrap="square">
            <a:spAutoFit/>
          </a:bodyPr>
          <a:lstStyle/>
          <a:p>
            <a:pPr algn="just">
              <a:lnSpc>
                <a:spcPct val="115000"/>
              </a:lnSpc>
            </a:pPr>
            <a:r>
              <a:rPr lang="en-US" sz="2000" b="1" dirty="0">
                <a:solidFill>
                  <a:srgbClr val="392E77"/>
                </a:solidFill>
                <a:ea typeface="Calibri" panose="020F0502020204030204" pitchFamily="34" charset="0"/>
                <a:cs typeface="Arial" panose="020B0604020202020204" pitchFamily="34" charset="0"/>
              </a:rPr>
              <a:t>2 RAD8 Durridge® with accessories</a:t>
            </a:r>
          </a:p>
          <a:p>
            <a:pPr algn="ctr">
              <a:lnSpc>
                <a:spcPct val="115000"/>
              </a:lnSpc>
            </a:pPr>
            <a:r>
              <a:rPr lang="en-US" sz="2000" b="1" dirty="0">
                <a:solidFill>
                  <a:srgbClr val="392E77"/>
                </a:solidFill>
                <a:ea typeface="Calibri" panose="020F0502020204030204" pitchFamily="34" charset="0"/>
                <a:cs typeface="Arial" panose="020B0604020202020204" pitchFamily="34" charset="0"/>
              </a:rPr>
              <a:t>“</a:t>
            </a:r>
            <a:r>
              <a:rPr lang="en-US" sz="2000" b="1" dirty="0">
                <a:solidFill>
                  <a:schemeClr val="accent4">
                    <a:lumMod val="75000"/>
                  </a:schemeClr>
                </a:solidFill>
                <a:ea typeface="Calibri" panose="020F0502020204030204" pitchFamily="34" charset="0"/>
                <a:cs typeface="Arial" panose="020B0604020202020204" pitchFamily="34" charset="0"/>
              </a:rPr>
              <a:t>wat250 setup</a:t>
            </a:r>
            <a:r>
              <a:rPr lang="en-US" sz="2000" b="1" dirty="0">
                <a:solidFill>
                  <a:srgbClr val="392E77"/>
                </a:solidFill>
                <a:ea typeface="Calibri" panose="020F0502020204030204" pitchFamily="34" charset="0"/>
                <a:cs typeface="Arial" panose="020B0604020202020204" pitchFamily="34" charset="0"/>
              </a:rPr>
              <a:t>”</a:t>
            </a:r>
            <a:endParaRPr lang="en-US" sz="2000" dirty="0">
              <a:solidFill>
                <a:srgbClr val="00B0F0"/>
              </a:solidFill>
              <a:ea typeface="Calibri" panose="020F050202020403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9D68BED3-4421-4E2C-A1DB-00A35B58FCF1}"/>
              </a:ext>
            </a:extLst>
          </p:cNvPr>
          <p:cNvSpPr/>
          <p:nvPr/>
        </p:nvSpPr>
        <p:spPr>
          <a:xfrm>
            <a:off x="71150" y="1912378"/>
            <a:ext cx="7635935" cy="2195216"/>
          </a:xfrm>
          <a:prstGeom prst="rect">
            <a:avLst/>
          </a:prstGeom>
        </p:spPr>
        <p:txBody>
          <a:bodyPr wrap="square">
            <a:spAutoFit/>
          </a:bodyPr>
          <a:lstStyle/>
          <a:p>
            <a:pPr marL="342900" indent="-342900" algn="just">
              <a:lnSpc>
                <a:spcPct val="115000"/>
              </a:lnSpc>
              <a:buFont typeface="Wingdings" panose="05000000000000000000" pitchFamily="2" charset="2"/>
              <a:buChar char="à"/>
            </a:pPr>
            <a:r>
              <a:rPr lang="en-US" sz="2000" dirty="0">
                <a:solidFill>
                  <a:srgbClr val="392E77"/>
                </a:solidFill>
                <a:ea typeface="Calibri" panose="020F0502020204030204" pitchFamily="34" charset="0"/>
                <a:cs typeface="Arial" panose="020B0604020202020204" pitchFamily="34" charset="0"/>
              </a:rPr>
              <a:t>Collect </a:t>
            </a:r>
            <a:r>
              <a:rPr lang="en-US" sz="2000" b="1" dirty="0">
                <a:solidFill>
                  <a:schemeClr val="accent4">
                    <a:lumMod val="75000"/>
                  </a:schemeClr>
                </a:solidFill>
                <a:ea typeface="Calibri" panose="020F0502020204030204" pitchFamily="34" charset="0"/>
                <a:cs typeface="Arial" panose="020B0604020202020204" pitchFamily="34" charset="0"/>
              </a:rPr>
              <a:t>250 ml glass vials </a:t>
            </a:r>
            <a:r>
              <a:rPr lang="en-US" sz="2000" dirty="0">
                <a:solidFill>
                  <a:srgbClr val="392E77"/>
                </a:solidFill>
                <a:ea typeface="Calibri" panose="020F0502020204030204" pitchFamily="34" charset="0"/>
                <a:cs typeface="Arial" panose="020B0604020202020204" pitchFamily="34" charset="0"/>
              </a:rPr>
              <a:t>of surface water and groundwater potential end-members (if accessible).</a:t>
            </a:r>
          </a:p>
          <a:p>
            <a:pPr marL="342900" indent="-342900" algn="just">
              <a:lnSpc>
                <a:spcPct val="115000"/>
              </a:lnSpc>
              <a:buFont typeface="Wingdings" panose="05000000000000000000" pitchFamily="2" charset="2"/>
              <a:buChar char="à"/>
            </a:pPr>
            <a:r>
              <a:rPr lang="en-US" sz="2000" dirty="0">
                <a:solidFill>
                  <a:srgbClr val="392E77"/>
                </a:solidFill>
                <a:ea typeface="Calibri" panose="020F0502020204030204" pitchFamily="34" charset="0"/>
                <a:cs typeface="Arial" panose="020B0604020202020204" pitchFamily="34" charset="0"/>
              </a:rPr>
              <a:t>Run the analysis for </a:t>
            </a:r>
            <a:r>
              <a:rPr lang="en-US" sz="2000" b="1" dirty="0">
                <a:solidFill>
                  <a:schemeClr val="accent4">
                    <a:lumMod val="75000"/>
                  </a:schemeClr>
                </a:solidFill>
                <a:ea typeface="Calibri" panose="020F0502020204030204" pitchFamily="34" charset="0"/>
                <a:cs typeface="Arial" panose="020B0604020202020204" pitchFamily="34" charset="0"/>
              </a:rPr>
              <a:t>5 minutes, six to eight times</a:t>
            </a:r>
            <a:r>
              <a:rPr lang="en-US" sz="2000" dirty="0">
                <a:solidFill>
                  <a:srgbClr val="392E77"/>
                </a:solidFill>
                <a:highlight>
                  <a:srgbClr val="DFA235"/>
                </a:highlight>
                <a:ea typeface="Calibri" panose="020F0502020204030204" pitchFamily="34" charset="0"/>
                <a:cs typeface="Arial" panose="020B0604020202020204" pitchFamily="34" charset="0"/>
              </a:rPr>
              <a:t> </a:t>
            </a:r>
            <a:br>
              <a:rPr lang="en-US" sz="2000" dirty="0">
                <a:solidFill>
                  <a:srgbClr val="392E77"/>
                </a:solidFill>
                <a:ea typeface="Calibri" panose="020F0502020204030204" pitchFamily="34" charset="0"/>
                <a:cs typeface="Arial" panose="020B0604020202020204" pitchFamily="34" charset="0"/>
              </a:rPr>
            </a:br>
            <a:r>
              <a:rPr lang="en-US" sz="2000" dirty="0">
                <a:solidFill>
                  <a:srgbClr val="392E77"/>
                </a:solidFill>
                <a:ea typeface="Calibri" panose="020F0502020204030204" pitchFamily="34" charset="0"/>
                <a:cs typeface="Arial" panose="020B0604020202020204" pitchFamily="34" charset="0"/>
              </a:rPr>
              <a:t>(total: 30 to 40 minutes).</a:t>
            </a:r>
          </a:p>
          <a:p>
            <a:pPr marL="342900" indent="-342900" algn="just">
              <a:lnSpc>
                <a:spcPct val="115000"/>
              </a:lnSpc>
              <a:buFont typeface="Wingdings" panose="05000000000000000000" pitchFamily="2" charset="2"/>
              <a:buChar char="à"/>
            </a:pPr>
            <a:r>
              <a:rPr lang="en-US" sz="2000" dirty="0">
                <a:solidFill>
                  <a:srgbClr val="392E77"/>
                </a:solidFill>
                <a:ea typeface="Calibri" panose="020F0502020204030204" pitchFamily="34" charset="0"/>
                <a:cs typeface="Arial" panose="020B0604020202020204" pitchFamily="34" charset="0"/>
              </a:rPr>
              <a:t>Discard the first 10 minutes during data post-processing (equilibration).</a:t>
            </a:r>
            <a:endParaRPr lang="en-US" sz="2000" dirty="0">
              <a:solidFill>
                <a:srgbClr val="00B0F0"/>
              </a:solidFill>
              <a:ea typeface="Calibri" panose="020F0502020204030204" pitchFamily="34" charset="0"/>
              <a:cs typeface="Arial" panose="020B0604020202020204" pitchFamily="34" charset="0"/>
            </a:endParaRPr>
          </a:p>
        </p:txBody>
      </p:sp>
      <p:pic>
        <p:nvPicPr>
          <p:cNvPr id="7" name="Image 6">
            <a:extLst>
              <a:ext uri="{FF2B5EF4-FFF2-40B4-BE49-F238E27FC236}">
                <a16:creationId xmlns:a16="http://schemas.microsoft.com/office/drawing/2014/main" id="{39F7C790-A1B0-443A-A5E7-7192C291B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394" y="4134239"/>
            <a:ext cx="2045177" cy="2723761"/>
          </a:xfrm>
          <a:prstGeom prst="rect">
            <a:avLst/>
          </a:prstGeom>
        </p:spPr>
      </p:pic>
      <p:pic>
        <p:nvPicPr>
          <p:cNvPr id="21" name="Image 20">
            <a:extLst>
              <a:ext uri="{FF2B5EF4-FFF2-40B4-BE49-F238E27FC236}">
                <a16:creationId xmlns:a16="http://schemas.microsoft.com/office/drawing/2014/main" id="{ACA64F40-3061-42E9-AEDD-2A99F89CD2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7373"/>
          <a:stretch/>
        </p:blipFill>
        <p:spPr>
          <a:xfrm>
            <a:off x="7950929" y="942564"/>
            <a:ext cx="2365168" cy="2146866"/>
          </a:xfrm>
          <a:prstGeom prst="rect">
            <a:avLst/>
          </a:prstGeom>
        </p:spPr>
      </p:pic>
      <p:pic>
        <p:nvPicPr>
          <p:cNvPr id="22" name="Image 21">
            <a:extLst>
              <a:ext uri="{FF2B5EF4-FFF2-40B4-BE49-F238E27FC236}">
                <a16:creationId xmlns:a16="http://schemas.microsoft.com/office/drawing/2014/main" id="{397FF0CA-BA26-4795-BB28-A19973FF32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394" b="13558"/>
          <a:stretch/>
        </p:blipFill>
        <p:spPr>
          <a:xfrm>
            <a:off x="10382095" y="942564"/>
            <a:ext cx="1838837" cy="2146866"/>
          </a:xfrm>
          <a:prstGeom prst="rect">
            <a:avLst/>
          </a:prstGeom>
        </p:spPr>
      </p:pic>
      <p:sp>
        <p:nvSpPr>
          <p:cNvPr id="16" name="Titre 1">
            <a:extLst>
              <a:ext uri="{FF2B5EF4-FFF2-40B4-BE49-F238E27FC236}">
                <a16:creationId xmlns:a16="http://schemas.microsoft.com/office/drawing/2014/main" id="{52635F2D-99F1-4C5B-82A2-D15AF4CCAD28}"/>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1026688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6B71080-6ED4-4A8C-8D20-8DBF67F654F2}"/>
              </a:ext>
            </a:extLst>
          </p:cNvPr>
          <p:cNvSpPr>
            <a:spLocks noGrp="1"/>
          </p:cNvSpPr>
          <p:nvPr>
            <p:ph type="sldNum" sz="quarter" idx="12"/>
          </p:nvPr>
        </p:nvSpPr>
        <p:spPr/>
        <p:txBody>
          <a:bodyPr/>
          <a:lstStyle/>
          <a:p>
            <a:fld id="{BDF082A2-1D3D-470E-B4E2-2BB4988137D9}" type="slidenum">
              <a:rPr lang="en-GB" smtClean="0"/>
              <a:t>11</a:t>
            </a:fld>
            <a:endParaRPr lang="en-GB" dirty="0"/>
          </a:p>
        </p:txBody>
      </p:sp>
      <p:pic>
        <p:nvPicPr>
          <p:cNvPr id="7" name="Image 6">
            <a:extLst>
              <a:ext uri="{FF2B5EF4-FFF2-40B4-BE49-F238E27FC236}">
                <a16:creationId xmlns:a16="http://schemas.microsoft.com/office/drawing/2014/main" id="{85CC981C-E7B3-401F-A721-9A14010FC2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4" y="1443149"/>
            <a:ext cx="7695008" cy="5415913"/>
          </a:xfrm>
          <a:prstGeom prst="rect">
            <a:avLst/>
          </a:prstGeom>
        </p:spPr>
      </p:pic>
      <p:pic>
        <p:nvPicPr>
          <p:cNvPr id="8" name="Image 7">
            <a:extLst>
              <a:ext uri="{FF2B5EF4-FFF2-40B4-BE49-F238E27FC236}">
                <a16:creationId xmlns:a16="http://schemas.microsoft.com/office/drawing/2014/main" id="{9A117BE6-41BD-4870-8457-C45AA4A894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 y="1443510"/>
            <a:ext cx="7692986" cy="5414490"/>
          </a:xfrm>
          <a:prstGeom prst="rect">
            <a:avLst/>
          </a:prstGeom>
        </p:spPr>
      </p:pic>
      <p:sp>
        <p:nvSpPr>
          <p:cNvPr id="11" name="Rectangle 10">
            <a:extLst>
              <a:ext uri="{FF2B5EF4-FFF2-40B4-BE49-F238E27FC236}">
                <a16:creationId xmlns:a16="http://schemas.microsoft.com/office/drawing/2014/main" id="{C1582E3B-5B0F-47BF-B8DD-F843691B8CF0}"/>
              </a:ext>
            </a:extLst>
          </p:cNvPr>
          <p:cNvSpPr/>
          <p:nvPr/>
        </p:nvSpPr>
        <p:spPr>
          <a:xfrm>
            <a:off x="4764929" y="-11543"/>
            <a:ext cx="7427071" cy="954107"/>
          </a:xfrm>
          <a:prstGeom prst="rect">
            <a:avLst/>
          </a:prstGeom>
          <a:solidFill>
            <a:srgbClr val="003366"/>
          </a:solidFill>
        </p:spPr>
        <p:txBody>
          <a:bodyPr wrap="square">
            <a:spAutoFit/>
          </a:bodyPr>
          <a:lstStyle/>
          <a:p>
            <a:pPr algn="r"/>
            <a:r>
              <a:rPr lang="en-US" sz="2800" b="1" dirty="0">
                <a:solidFill>
                  <a:schemeClr val="bg1"/>
                </a:solidFill>
              </a:rPr>
              <a:t>1. Are all small Mediterranean wetlands dependent on groundwater? Insights from ²²²Rn  </a:t>
            </a:r>
            <a:endParaRPr lang="en-GB" sz="2800" b="1" dirty="0">
              <a:solidFill>
                <a:schemeClr val="bg1"/>
              </a:solidFill>
            </a:endParaRPr>
          </a:p>
        </p:txBody>
      </p:sp>
      <p:sp>
        <p:nvSpPr>
          <p:cNvPr id="9" name="Rectangle 8">
            <a:extLst>
              <a:ext uri="{FF2B5EF4-FFF2-40B4-BE49-F238E27FC236}">
                <a16:creationId xmlns:a16="http://schemas.microsoft.com/office/drawing/2014/main" id="{45BAC140-EB38-4DDF-8411-C345611E6499}"/>
              </a:ext>
            </a:extLst>
          </p:cNvPr>
          <p:cNvSpPr/>
          <p:nvPr/>
        </p:nvSpPr>
        <p:spPr>
          <a:xfrm>
            <a:off x="4764928" y="942564"/>
            <a:ext cx="7427071" cy="461665"/>
          </a:xfrm>
          <a:prstGeom prst="rect">
            <a:avLst/>
          </a:prstGeom>
        </p:spPr>
        <p:txBody>
          <a:bodyPr wrap="square">
            <a:spAutoFit/>
          </a:bodyPr>
          <a:lstStyle/>
          <a:p>
            <a:pPr algn="r"/>
            <a:r>
              <a:rPr lang="en-US" sz="2400" b="1" dirty="0">
                <a:solidFill>
                  <a:srgbClr val="DFA235"/>
                </a:solidFill>
                <a:ea typeface="Calibri" panose="020F0502020204030204" pitchFamily="34" charset="0"/>
                <a:cs typeface="Arial" panose="020B0604020202020204" pitchFamily="34" charset="0"/>
              </a:rPr>
              <a:t>Results and discussion</a:t>
            </a:r>
            <a:endParaRPr lang="en-GB" sz="2400" b="1" dirty="0">
              <a:solidFill>
                <a:srgbClr val="DFA235"/>
              </a:solidFill>
              <a:ea typeface="Calibri" panose="020F050202020403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D91F3A96-3B9E-4027-ADC3-6E1A94DF8CCF}"/>
              </a:ext>
            </a:extLst>
          </p:cNvPr>
          <p:cNvSpPr txBox="1"/>
          <p:nvPr/>
        </p:nvSpPr>
        <p:spPr>
          <a:xfrm>
            <a:off x="7531101" y="3621305"/>
            <a:ext cx="4381700" cy="1477328"/>
          </a:xfrm>
          <a:prstGeom prst="rect">
            <a:avLst/>
          </a:prstGeom>
          <a:noFill/>
        </p:spPr>
        <p:txBody>
          <a:bodyPr wrap="square">
            <a:spAutoFit/>
          </a:bodyPr>
          <a:lstStyle/>
          <a:p>
            <a:r>
              <a:rPr lang="fr-FR" dirty="0">
                <a:solidFill>
                  <a:srgbClr val="C00000"/>
                </a:solidFill>
              </a:rPr>
              <a:t>²²²Rn </a:t>
            </a:r>
            <a:r>
              <a:rPr lang="fr-FR" dirty="0" err="1">
                <a:solidFill>
                  <a:srgbClr val="C00000"/>
                </a:solidFill>
              </a:rPr>
              <a:t>activities</a:t>
            </a:r>
            <a:r>
              <a:rPr lang="fr-FR" dirty="0">
                <a:solidFill>
                  <a:srgbClr val="C00000"/>
                </a:solidFill>
              </a:rPr>
              <a:t> </a:t>
            </a:r>
            <a:r>
              <a:rPr lang="fr-FR" dirty="0" err="1">
                <a:solidFill>
                  <a:srgbClr val="C00000"/>
                </a:solidFill>
              </a:rPr>
              <a:t>with</a:t>
            </a:r>
            <a:r>
              <a:rPr lang="fr-FR" dirty="0">
                <a:solidFill>
                  <a:srgbClr val="C00000"/>
                </a:solidFill>
              </a:rPr>
              <a:t> std. dev. close to </a:t>
            </a:r>
            <a:r>
              <a:rPr lang="fr-FR" dirty="0" err="1">
                <a:solidFill>
                  <a:srgbClr val="C00000"/>
                </a:solidFill>
              </a:rPr>
              <a:t>zero</a:t>
            </a:r>
            <a:r>
              <a:rPr lang="fr-FR" dirty="0">
                <a:solidFill>
                  <a:srgbClr val="C00000"/>
                </a:solidFill>
              </a:rPr>
              <a:t> for 9% of the </a:t>
            </a:r>
            <a:r>
              <a:rPr lang="fr-FR" dirty="0" err="1">
                <a:solidFill>
                  <a:srgbClr val="C00000"/>
                </a:solidFill>
              </a:rPr>
              <a:t>samples</a:t>
            </a:r>
            <a:r>
              <a:rPr lang="fr-FR" dirty="0">
                <a:solidFill>
                  <a:srgbClr val="C00000"/>
                </a:solidFill>
              </a:rPr>
              <a:t> (n = 44 / 493)</a:t>
            </a:r>
          </a:p>
          <a:p>
            <a:endParaRPr lang="fr-FR" dirty="0">
              <a:solidFill>
                <a:srgbClr val="C00000"/>
              </a:solidFill>
            </a:endParaRPr>
          </a:p>
          <a:p>
            <a:r>
              <a:rPr lang="fr-FR" dirty="0">
                <a:solidFill>
                  <a:srgbClr val="C00000"/>
                </a:solidFill>
                <a:sym typeface="Wingdings" panose="05000000000000000000" pitchFamily="2" charset="2"/>
              </a:rPr>
              <a:t> </a:t>
            </a:r>
            <a:r>
              <a:rPr lang="en-US" b="1" dirty="0">
                <a:solidFill>
                  <a:srgbClr val="C00000"/>
                </a:solidFill>
                <a:sym typeface="Wingdings" panose="05000000000000000000" pitchFamily="2" charset="2"/>
              </a:rPr>
              <a:t>There is no evidence of groundwater input, although this cannot be excluded.</a:t>
            </a:r>
            <a:r>
              <a:rPr lang="en-US" dirty="0">
                <a:solidFill>
                  <a:srgbClr val="C00000"/>
                </a:solidFill>
                <a:sym typeface="Wingdings" panose="05000000000000000000" pitchFamily="2" charset="2"/>
              </a:rPr>
              <a:t> </a:t>
            </a:r>
            <a:endParaRPr lang="fr-FR" dirty="0">
              <a:solidFill>
                <a:srgbClr val="C00000"/>
              </a:solidFill>
            </a:endParaRPr>
          </a:p>
        </p:txBody>
      </p:sp>
      <p:sp>
        <p:nvSpPr>
          <p:cNvPr id="2" name="Rectangle 1">
            <a:extLst>
              <a:ext uri="{FF2B5EF4-FFF2-40B4-BE49-F238E27FC236}">
                <a16:creationId xmlns:a16="http://schemas.microsoft.com/office/drawing/2014/main" id="{DC035A8B-F8AA-4344-8F27-302F2A6288AB}"/>
              </a:ext>
            </a:extLst>
          </p:cNvPr>
          <p:cNvSpPr/>
          <p:nvPr/>
        </p:nvSpPr>
        <p:spPr>
          <a:xfrm>
            <a:off x="1378857" y="5195199"/>
            <a:ext cx="5117193" cy="90080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5BF042D3-193E-4485-B682-F8CB6A503B35}"/>
              </a:ext>
            </a:extLst>
          </p:cNvPr>
          <p:cNvSpPr/>
          <p:nvPr/>
        </p:nvSpPr>
        <p:spPr>
          <a:xfrm>
            <a:off x="1378857" y="2095501"/>
            <a:ext cx="5117193" cy="309863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9DC84825-E0A1-49C4-BE2C-BA85FB7CE014}"/>
              </a:ext>
            </a:extLst>
          </p:cNvPr>
          <p:cNvSpPr txBox="1"/>
          <p:nvPr/>
        </p:nvSpPr>
        <p:spPr>
          <a:xfrm>
            <a:off x="7787821" y="2095501"/>
            <a:ext cx="4245025" cy="1200329"/>
          </a:xfrm>
          <a:prstGeom prst="rect">
            <a:avLst/>
          </a:prstGeom>
          <a:noFill/>
        </p:spPr>
        <p:txBody>
          <a:bodyPr wrap="square">
            <a:spAutoFit/>
          </a:bodyPr>
          <a:lstStyle/>
          <a:p>
            <a:r>
              <a:rPr lang="fr-FR" dirty="0">
                <a:solidFill>
                  <a:srgbClr val="00B050"/>
                </a:solidFill>
              </a:rPr>
              <a:t>²²²Rn </a:t>
            </a:r>
            <a:r>
              <a:rPr lang="fr-FR" dirty="0" err="1">
                <a:solidFill>
                  <a:srgbClr val="00B050"/>
                </a:solidFill>
              </a:rPr>
              <a:t>activity</a:t>
            </a:r>
            <a:r>
              <a:rPr lang="fr-FR" dirty="0">
                <a:solidFill>
                  <a:srgbClr val="00B050"/>
                </a:solidFill>
              </a:rPr>
              <a:t> </a:t>
            </a:r>
            <a:r>
              <a:rPr lang="fr-FR" dirty="0" err="1">
                <a:solidFill>
                  <a:srgbClr val="00B050"/>
                </a:solidFill>
              </a:rPr>
              <a:t>clearly</a:t>
            </a:r>
            <a:r>
              <a:rPr lang="fr-FR" dirty="0">
                <a:solidFill>
                  <a:srgbClr val="00B050"/>
                </a:solidFill>
              </a:rPr>
              <a:t> </a:t>
            </a:r>
            <a:r>
              <a:rPr lang="fr-FR" dirty="0" err="1">
                <a:solidFill>
                  <a:srgbClr val="00B050"/>
                </a:solidFill>
              </a:rPr>
              <a:t>detected</a:t>
            </a:r>
            <a:r>
              <a:rPr lang="fr-FR" dirty="0">
                <a:solidFill>
                  <a:srgbClr val="00B050"/>
                </a:solidFill>
              </a:rPr>
              <a:t> for 91% of the </a:t>
            </a:r>
            <a:r>
              <a:rPr lang="fr-FR" dirty="0" err="1">
                <a:solidFill>
                  <a:srgbClr val="00B050"/>
                </a:solidFill>
              </a:rPr>
              <a:t>samples</a:t>
            </a:r>
            <a:r>
              <a:rPr lang="fr-FR" dirty="0">
                <a:solidFill>
                  <a:srgbClr val="00B050"/>
                </a:solidFill>
              </a:rPr>
              <a:t> (n = 449 / 493)</a:t>
            </a:r>
          </a:p>
          <a:p>
            <a:endParaRPr lang="fr-FR" dirty="0">
              <a:solidFill>
                <a:srgbClr val="00B050"/>
              </a:solidFill>
            </a:endParaRPr>
          </a:p>
          <a:p>
            <a:r>
              <a:rPr lang="fr-FR" dirty="0">
                <a:solidFill>
                  <a:srgbClr val="00B050"/>
                </a:solidFill>
                <a:sym typeface="Wingdings" panose="05000000000000000000" pitchFamily="2" charset="2"/>
              </a:rPr>
              <a:t> E</a:t>
            </a:r>
            <a:r>
              <a:rPr lang="en-US" dirty="0" err="1">
                <a:solidFill>
                  <a:srgbClr val="00B050"/>
                </a:solidFill>
                <a:sym typeface="Wingdings" panose="05000000000000000000" pitchFamily="2" charset="2"/>
              </a:rPr>
              <a:t>vidence</a:t>
            </a:r>
            <a:r>
              <a:rPr lang="en-US" dirty="0">
                <a:solidFill>
                  <a:srgbClr val="00B050"/>
                </a:solidFill>
                <a:sym typeface="Wingdings" panose="05000000000000000000" pitchFamily="2" charset="2"/>
              </a:rPr>
              <a:t> of groundwater input. </a:t>
            </a:r>
            <a:endParaRPr lang="fr-FR" dirty="0">
              <a:solidFill>
                <a:srgbClr val="00B050"/>
              </a:solidFill>
            </a:endParaRPr>
          </a:p>
        </p:txBody>
      </p:sp>
      <p:sp>
        <p:nvSpPr>
          <p:cNvPr id="16" name="ZoneTexte 15">
            <a:extLst>
              <a:ext uri="{FF2B5EF4-FFF2-40B4-BE49-F238E27FC236}">
                <a16:creationId xmlns:a16="http://schemas.microsoft.com/office/drawing/2014/main" id="{BEE68143-5080-47E8-B641-07CFDC4C3E1F}"/>
              </a:ext>
            </a:extLst>
          </p:cNvPr>
          <p:cNvSpPr txBox="1"/>
          <p:nvPr/>
        </p:nvSpPr>
        <p:spPr>
          <a:xfrm>
            <a:off x="3845580" y="7839781"/>
            <a:ext cx="6386512" cy="369332"/>
          </a:xfrm>
          <a:prstGeom prst="rect">
            <a:avLst/>
          </a:prstGeom>
          <a:noFill/>
        </p:spPr>
        <p:txBody>
          <a:bodyPr wrap="square">
            <a:spAutoFit/>
          </a:bodyPr>
          <a:lstStyle/>
          <a:p>
            <a:endParaRPr lang="fr-FR" dirty="0"/>
          </a:p>
        </p:txBody>
      </p:sp>
      <p:sp>
        <p:nvSpPr>
          <p:cNvPr id="17" name="Rectangle 16">
            <a:extLst>
              <a:ext uri="{FF2B5EF4-FFF2-40B4-BE49-F238E27FC236}">
                <a16:creationId xmlns:a16="http://schemas.microsoft.com/office/drawing/2014/main" id="{B08249BE-EE08-4EF7-8AB1-DA7F027D3788}"/>
              </a:ext>
            </a:extLst>
          </p:cNvPr>
          <p:cNvSpPr/>
          <p:nvPr/>
        </p:nvSpPr>
        <p:spPr>
          <a:xfrm>
            <a:off x="8012691" y="5474980"/>
            <a:ext cx="3795283" cy="1246495"/>
          </a:xfrm>
          <a:prstGeom prst="rect">
            <a:avLst/>
          </a:prstGeom>
          <a:solidFill>
            <a:srgbClr val="003366"/>
          </a:solidFill>
        </p:spPr>
        <p:txBody>
          <a:bodyPr wrap="square">
            <a:spAutoFit/>
          </a:bodyPr>
          <a:lstStyle/>
          <a:p>
            <a:pPr algn="ctr"/>
            <a:r>
              <a:rPr lang="en-US" sz="2500" b="1" dirty="0">
                <a:solidFill>
                  <a:schemeClr val="bg1"/>
                </a:solidFill>
              </a:rPr>
              <a:t>Most of Mediterranean wetlands investigated here can be considered as GDEs</a:t>
            </a:r>
          </a:p>
        </p:txBody>
      </p:sp>
      <p:sp>
        <p:nvSpPr>
          <p:cNvPr id="18" name="ZoneTexte 17">
            <a:extLst>
              <a:ext uri="{FF2B5EF4-FFF2-40B4-BE49-F238E27FC236}">
                <a16:creationId xmlns:a16="http://schemas.microsoft.com/office/drawing/2014/main" id="{4EDA1441-02A6-4C1B-93F4-3730E063F192}"/>
              </a:ext>
            </a:extLst>
          </p:cNvPr>
          <p:cNvSpPr txBox="1"/>
          <p:nvPr/>
        </p:nvSpPr>
        <p:spPr>
          <a:xfrm>
            <a:off x="5671751" y="1231354"/>
            <a:ext cx="7140754" cy="646331"/>
          </a:xfrm>
          <a:prstGeom prst="rect">
            <a:avLst/>
          </a:prstGeom>
          <a:noFill/>
        </p:spPr>
        <p:txBody>
          <a:bodyPr wrap="square">
            <a:spAutoFit/>
          </a:bodyPr>
          <a:lstStyle/>
          <a:p>
            <a:r>
              <a:rPr lang="en-US" sz="1800" dirty="0">
                <a:solidFill>
                  <a:srgbClr val="392E77"/>
                </a:solidFill>
                <a:ea typeface="Calibri" panose="020F0502020204030204" pitchFamily="34" charset="0"/>
                <a:cs typeface="Arial" panose="020B0604020202020204" pitchFamily="34" charset="0"/>
              </a:rPr>
              <a:t>Since 2022, we performed ²²²Rn analysis on 493 water samples from Mediterranean wetlands</a:t>
            </a:r>
            <a:endParaRPr lang="fr-FR" dirty="0"/>
          </a:p>
        </p:txBody>
      </p:sp>
      <p:sp>
        <p:nvSpPr>
          <p:cNvPr id="19" name="Titre 1">
            <a:extLst>
              <a:ext uri="{FF2B5EF4-FFF2-40B4-BE49-F238E27FC236}">
                <a16:creationId xmlns:a16="http://schemas.microsoft.com/office/drawing/2014/main" id="{BADF0A0F-0D05-4D73-A3C2-8F689A8204C3}"/>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398771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2" grpId="0" animBg="1"/>
      <p:bldP spid="15"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AB5DEA20-47E8-42F3-9EFD-322962C059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4" y="1443149"/>
            <a:ext cx="7695008" cy="5415913"/>
          </a:xfrm>
          <a:prstGeom prst="rect">
            <a:avLst/>
          </a:prstGeom>
        </p:spPr>
      </p:pic>
      <p:sp>
        <p:nvSpPr>
          <p:cNvPr id="4" name="Espace réservé du numéro de diapositive 3">
            <a:extLst>
              <a:ext uri="{FF2B5EF4-FFF2-40B4-BE49-F238E27FC236}">
                <a16:creationId xmlns:a16="http://schemas.microsoft.com/office/drawing/2014/main" id="{86B71080-6ED4-4A8C-8D20-8DBF67F654F2}"/>
              </a:ext>
            </a:extLst>
          </p:cNvPr>
          <p:cNvSpPr>
            <a:spLocks noGrp="1"/>
          </p:cNvSpPr>
          <p:nvPr>
            <p:ph type="sldNum" sz="quarter" idx="12"/>
          </p:nvPr>
        </p:nvSpPr>
        <p:spPr/>
        <p:txBody>
          <a:bodyPr/>
          <a:lstStyle/>
          <a:p>
            <a:fld id="{BDF082A2-1D3D-470E-B4E2-2BB4988137D9}" type="slidenum">
              <a:rPr lang="en-GB" smtClean="0"/>
              <a:t>12</a:t>
            </a:fld>
            <a:endParaRPr lang="en-GB" dirty="0"/>
          </a:p>
        </p:txBody>
      </p:sp>
      <p:sp>
        <p:nvSpPr>
          <p:cNvPr id="11" name="Rectangle 10">
            <a:extLst>
              <a:ext uri="{FF2B5EF4-FFF2-40B4-BE49-F238E27FC236}">
                <a16:creationId xmlns:a16="http://schemas.microsoft.com/office/drawing/2014/main" id="{C1582E3B-5B0F-47BF-B8DD-F843691B8CF0}"/>
              </a:ext>
            </a:extLst>
          </p:cNvPr>
          <p:cNvSpPr/>
          <p:nvPr/>
        </p:nvSpPr>
        <p:spPr>
          <a:xfrm>
            <a:off x="4764929" y="-11543"/>
            <a:ext cx="7427071" cy="954107"/>
          </a:xfrm>
          <a:prstGeom prst="rect">
            <a:avLst/>
          </a:prstGeom>
          <a:solidFill>
            <a:srgbClr val="003366"/>
          </a:solidFill>
        </p:spPr>
        <p:txBody>
          <a:bodyPr wrap="square">
            <a:spAutoFit/>
          </a:bodyPr>
          <a:lstStyle/>
          <a:p>
            <a:pPr algn="r"/>
            <a:r>
              <a:rPr lang="en-US" sz="2800" b="1" dirty="0">
                <a:solidFill>
                  <a:schemeClr val="bg1"/>
                </a:solidFill>
              </a:rPr>
              <a:t>1. Are all small Mediterranean wetlands dependent on groundwater? Insights from ²²²Rn  </a:t>
            </a:r>
            <a:endParaRPr lang="en-GB" sz="2800" b="1" dirty="0">
              <a:solidFill>
                <a:schemeClr val="bg1"/>
              </a:solidFill>
            </a:endParaRPr>
          </a:p>
        </p:txBody>
      </p:sp>
      <p:sp>
        <p:nvSpPr>
          <p:cNvPr id="9" name="Rectangle 8">
            <a:extLst>
              <a:ext uri="{FF2B5EF4-FFF2-40B4-BE49-F238E27FC236}">
                <a16:creationId xmlns:a16="http://schemas.microsoft.com/office/drawing/2014/main" id="{45BAC140-EB38-4DDF-8411-C345611E6499}"/>
              </a:ext>
            </a:extLst>
          </p:cNvPr>
          <p:cNvSpPr/>
          <p:nvPr/>
        </p:nvSpPr>
        <p:spPr>
          <a:xfrm>
            <a:off x="4764928" y="942564"/>
            <a:ext cx="7427071" cy="461665"/>
          </a:xfrm>
          <a:prstGeom prst="rect">
            <a:avLst/>
          </a:prstGeom>
        </p:spPr>
        <p:txBody>
          <a:bodyPr wrap="square">
            <a:spAutoFit/>
          </a:bodyPr>
          <a:lstStyle/>
          <a:p>
            <a:pPr algn="r"/>
            <a:r>
              <a:rPr lang="en-US" sz="2400" b="1" dirty="0">
                <a:solidFill>
                  <a:srgbClr val="DFA235"/>
                </a:solidFill>
                <a:ea typeface="Calibri" panose="020F0502020204030204" pitchFamily="34" charset="0"/>
                <a:cs typeface="Arial" panose="020B0604020202020204" pitchFamily="34" charset="0"/>
              </a:rPr>
              <a:t>Results and discussion</a:t>
            </a:r>
            <a:endParaRPr lang="en-GB" sz="2400" b="1" dirty="0">
              <a:solidFill>
                <a:srgbClr val="DFA235"/>
              </a:solidFill>
              <a:ea typeface="Calibri" panose="020F0502020204030204" pitchFamily="34" charset="0"/>
              <a:cs typeface="Arial" panose="020B0604020202020204" pitchFamily="34" charset="0"/>
            </a:endParaRPr>
          </a:p>
        </p:txBody>
      </p:sp>
      <p:cxnSp>
        <p:nvCxnSpPr>
          <p:cNvPr id="26" name="Connecteur droit avec flèche 25">
            <a:extLst>
              <a:ext uri="{FF2B5EF4-FFF2-40B4-BE49-F238E27FC236}">
                <a16:creationId xmlns:a16="http://schemas.microsoft.com/office/drawing/2014/main" id="{0740C49F-220B-4103-BF11-F88A7F7387C2}"/>
              </a:ext>
            </a:extLst>
          </p:cNvPr>
          <p:cNvCxnSpPr/>
          <p:nvPr/>
        </p:nvCxnSpPr>
        <p:spPr>
          <a:xfrm>
            <a:off x="2007900" y="1784336"/>
            <a:ext cx="4320000" cy="0"/>
          </a:xfrm>
          <a:prstGeom prst="straightConnector1">
            <a:avLst/>
          </a:prstGeom>
          <a:ln w="38100">
            <a:solidFill>
              <a:srgbClr val="DFA235"/>
            </a:solidFill>
            <a:headEnd type="triangle"/>
            <a:tailEnd type="triangle"/>
          </a:ln>
        </p:spPr>
        <p:style>
          <a:lnRef idx="3">
            <a:schemeClr val="accent4"/>
          </a:lnRef>
          <a:fillRef idx="0">
            <a:schemeClr val="accent4"/>
          </a:fillRef>
          <a:effectRef idx="2">
            <a:schemeClr val="accent4"/>
          </a:effectRef>
          <a:fontRef idx="minor">
            <a:schemeClr val="tx1"/>
          </a:fontRef>
        </p:style>
      </p:cxnSp>
      <p:sp>
        <p:nvSpPr>
          <p:cNvPr id="28" name="Rectangle : coins arrondis 27">
            <a:extLst>
              <a:ext uri="{FF2B5EF4-FFF2-40B4-BE49-F238E27FC236}">
                <a16:creationId xmlns:a16="http://schemas.microsoft.com/office/drawing/2014/main" id="{CF27981F-4884-4A3C-8474-88CB3819A5A8}"/>
              </a:ext>
            </a:extLst>
          </p:cNvPr>
          <p:cNvSpPr/>
          <p:nvPr/>
        </p:nvSpPr>
        <p:spPr>
          <a:xfrm>
            <a:off x="5073097" y="3059559"/>
            <a:ext cx="1424979" cy="2767308"/>
          </a:xfrm>
          <a:prstGeom prst="roundRect">
            <a:avLst/>
          </a:prstGeom>
          <a:noFill/>
          <a:ln w="285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003366"/>
              </a:highlight>
            </a:endParaRPr>
          </a:p>
        </p:txBody>
      </p:sp>
      <p:sp>
        <p:nvSpPr>
          <p:cNvPr id="29" name="Rectangle : coins arrondis 28">
            <a:extLst>
              <a:ext uri="{FF2B5EF4-FFF2-40B4-BE49-F238E27FC236}">
                <a16:creationId xmlns:a16="http://schemas.microsoft.com/office/drawing/2014/main" id="{38200F91-AD49-437C-9827-52F08E75243C}"/>
              </a:ext>
            </a:extLst>
          </p:cNvPr>
          <p:cNvSpPr/>
          <p:nvPr/>
        </p:nvSpPr>
        <p:spPr>
          <a:xfrm>
            <a:off x="2018757" y="3071628"/>
            <a:ext cx="842304" cy="1403296"/>
          </a:xfrm>
          <a:prstGeom prst="roundRect">
            <a:avLst/>
          </a:prstGeom>
          <a:noFill/>
          <a:ln w="285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 coins arrondis 29">
            <a:extLst>
              <a:ext uri="{FF2B5EF4-FFF2-40B4-BE49-F238E27FC236}">
                <a16:creationId xmlns:a16="http://schemas.microsoft.com/office/drawing/2014/main" id="{DB727D2A-2F10-4541-94C9-1787E0310C15}"/>
              </a:ext>
            </a:extLst>
          </p:cNvPr>
          <p:cNvSpPr/>
          <p:nvPr/>
        </p:nvSpPr>
        <p:spPr>
          <a:xfrm>
            <a:off x="3955298" y="3440402"/>
            <a:ext cx="2311038" cy="577118"/>
          </a:xfrm>
          <a:prstGeom prst="roundRect">
            <a:avLst/>
          </a:prstGeom>
          <a:noFill/>
          <a:ln w="285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003366"/>
              </a:highlight>
            </a:endParaRPr>
          </a:p>
        </p:txBody>
      </p:sp>
      <p:sp>
        <p:nvSpPr>
          <p:cNvPr id="34" name="ZoneTexte 33">
            <a:extLst>
              <a:ext uri="{FF2B5EF4-FFF2-40B4-BE49-F238E27FC236}">
                <a16:creationId xmlns:a16="http://schemas.microsoft.com/office/drawing/2014/main" id="{88DC232B-6893-409D-AE87-2C7A6F3EA7D5}"/>
              </a:ext>
            </a:extLst>
          </p:cNvPr>
          <p:cNvSpPr txBox="1"/>
          <p:nvPr/>
        </p:nvSpPr>
        <p:spPr>
          <a:xfrm>
            <a:off x="1961716" y="1453373"/>
            <a:ext cx="1272731" cy="369332"/>
          </a:xfrm>
          <a:prstGeom prst="rect">
            <a:avLst/>
          </a:prstGeom>
          <a:noFill/>
        </p:spPr>
        <p:txBody>
          <a:bodyPr wrap="square">
            <a:spAutoFit/>
          </a:bodyPr>
          <a:lstStyle/>
          <a:p>
            <a:r>
              <a:rPr lang="en-US" sz="1800" b="1" dirty="0">
                <a:solidFill>
                  <a:srgbClr val="DFA235"/>
                </a:solidFill>
                <a:ea typeface="Calibri" panose="020F0502020204030204" pitchFamily="34" charset="0"/>
                <a:cs typeface="Arial" panose="020B0604020202020204" pitchFamily="34" charset="0"/>
              </a:rPr>
              <a:t>Upstream</a:t>
            </a:r>
            <a:endParaRPr lang="fr-FR" b="1" dirty="0">
              <a:solidFill>
                <a:srgbClr val="DFA235"/>
              </a:solidFill>
            </a:endParaRPr>
          </a:p>
        </p:txBody>
      </p:sp>
      <p:sp>
        <p:nvSpPr>
          <p:cNvPr id="35" name="ZoneTexte 34">
            <a:extLst>
              <a:ext uri="{FF2B5EF4-FFF2-40B4-BE49-F238E27FC236}">
                <a16:creationId xmlns:a16="http://schemas.microsoft.com/office/drawing/2014/main" id="{860F274C-F158-4673-97F9-4C0C73D147B7}"/>
              </a:ext>
            </a:extLst>
          </p:cNvPr>
          <p:cNvSpPr txBox="1"/>
          <p:nvPr/>
        </p:nvSpPr>
        <p:spPr>
          <a:xfrm>
            <a:off x="5094718" y="1435932"/>
            <a:ext cx="1471663" cy="369332"/>
          </a:xfrm>
          <a:prstGeom prst="rect">
            <a:avLst/>
          </a:prstGeom>
          <a:noFill/>
        </p:spPr>
        <p:txBody>
          <a:bodyPr wrap="square">
            <a:spAutoFit/>
          </a:bodyPr>
          <a:lstStyle/>
          <a:p>
            <a:r>
              <a:rPr lang="en-US" b="1" dirty="0">
                <a:solidFill>
                  <a:srgbClr val="DFA235"/>
                </a:solidFill>
                <a:ea typeface="Calibri" panose="020F0502020204030204" pitchFamily="34" charset="0"/>
                <a:cs typeface="Arial" panose="020B0604020202020204" pitchFamily="34" charset="0"/>
              </a:rPr>
              <a:t>Down</a:t>
            </a:r>
            <a:r>
              <a:rPr lang="en-US" sz="1800" b="1" dirty="0">
                <a:solidFill>
                  <a:srgbClr val="DFA235"/>
                </a:solidFill>
                <a:ea typeface="Calibri" panose="020F0502020204030204" pitchFamily="34" charset="0"/>
                <a:cs typeface="Arial" panose="020B0604020202020204" pitchFamily="34" charset="0"/>
              </a:rPr>
              <a:t>stream</a:t>
            </a:r>
            <a:endParaRPr lang="fr-FR" b="1" dirty="0">
              <a:solidFill>
                <a:srgbClr val="DFA235"/>
              </a:solidFill>
            </a:endParaRPr>
          </a:p>
        </p:txBody>
      </p:sp>
      <p:sp>
        <p:nvSpPr>
          <p:cNvPr id="39" name="ZoneTexte 38">
            <a:extLst>
              <a:ext uri="{FF2B5EF4-FFF2-40B4-BE49-F238E27FC236}">
                <a16:creationId xmlns:a16="http://schemas.microsoft.com/office/drawing/2014/main" id="{71C6A6FC-8140-44A3-ABDB-F915BAAC89AF}"/>
              </a:ext>
            </a:extLst>
          </p:cNvPr>
          <p:cNvSpPr txBox="1"/>
          <p:nvPr/>
        </p:nvSpPr>
        <p:spPr>
          <a:xfrm>
            <a:off x="4484946" y="3389334"/>
            <a:ext cx="733807" cy="276999"/>
          </a:xfrm>
          <a:prstGeom prst="rect">
            <a:avLst/>
          </a:prstGeom>
          <a:noFill/>
        </p:spPr>
        <p:txBody>
          <a:bodyPr wrap="square">
            <a:spAutoFit/>
          </a:bodyPr>
          <a:lstStyle/>
          <a:p>
            <a:r>
              <a:rPr lang="en-US" sz="1200" b="1" i="1" dirty="0">
                <a:solidFill>
                  <a:srgbClr val="003366"/>
                </a:solidFill>
                <a:ea typeface="Calibri" panose="020F0502020204030204" pitchFamily="34" charset="0"/>
                <a:cs typeface="Arial" panose="020B0604020202020204" pitchFamily="34" charset="0"/>
              </a:rPr>
              <a:t>Estuary</a:t>
            </a:r>
            <a:endParaRPr lang="fr-FR" dirty="0">
              <a:solidFill>
                <a:srgbClr val="003366"/>
              </a:solidFill>
            </a:endParaRPr>
          </a:p>
        </p:txBody>
      </p:sp>
      <p:sp>
        <p:nvSpPr>
          <p:cNvPr id="40" name="ZoneTexte 39">
            <a:extLst>
              <a:ext uri="{FF2B5EF4-FFF2-40B4-BE49-F238E27FC236}">
                <a16:creationId xmlns:a16="http://schemas.microsoft.com/office/drawing/2014/main" id="{35507304-BBE1-411E-94E0-047A857E7298}"/>
              </a:ext>
            </a:extLst>
          </p:cNvPr>
          <p:cNvSpPr txBox="1"/>
          <p:nvPr/>
        </p:nvSpPr>
        <p:spPr>
          <a:xfrm>
            <a:off x="5191293" y="3013652"/>
            <a:ext cx="1703129" cy="276999"/>
          </a:xfrm>
          <a:prstGeom prst="rect">
            <a:avLst/>
          </a:prstGeom>
          <a:noFill/>
        </p:spPr>
        <p:txBody>
          <a:bodyPr wrap="square">
            <a:spAutoFit/>
          </a:bodyPr>
          <a:lstStyle/>
          <a:p>
            <a:r>
              <a:rPr lang="en-US" sz="1200" b="1" i="1" dirty="0">
                <a:solidFill>
                  <a:srgbClr val="003366"/>
                </a:solidFill>
                <a:ea typeface="Calibri" panose="020F0502020204030204" pitchFamily="34" charset="0"/>
                <a:cs typeface="Arial" panose="020B0604020202020204" pitchFamily="34" charset="0"/>
              </a:rPr>
              <a:t>Coastal Lagoon</a:t>
            </a:r>
            <a:endParaRPr lang="fr-FR" dirty="0">
              <a:solidFill>
                <a:srgbClr val="003366"/>
              </a:solidFill>
            </a:endParaRPr>
          </a:p>
        </p:txBody>
      </p:sp>
      <p:sp>
        <p:nvSpPr>
          <p:cNvPr id="41" name="ZoneTexte 40">
            <a:extLst>
              <a:ext uri="{FF2B5EF4-FFF2-40B4-BE49-F238E27FC236}">
                <a16:creationId xmlns:a16="http://schemas.microsoft.com/office/drawing/2014/main" id="{CD58EC48-359F-400A-B536-EFA25611D22B}"/>
              </a:ext>
            </a:extLst>
          </p:cNvPr>
          <p:cNvSpPr txBox="1"/>
          <p:nvPr/>
        </p:nvSpPr>
        <p:spPr>
          <a:xfrm>
            <a:off x="1957335" y="3049036"/>
            <a:ext cx="965149" cy="276999"/>
          </a:xfrm>
          <a:prstGeom prst="rect">
            <a:avLst/>
          </a:prstGeom>
          <a:noFill/>
        </p:spPr>
        <p:txBody>
          <a:bodyPr wrap="square">
            <a:spAutoFit/>
          </a:bodyPr>
          <a:lstStyle/>
          <a:p>
            <a:r>
              <a:rPr lang="en-US" sz="1200" b="1" i="1" dirty="0">
                <a:solidFill>
                  <a:srgbClr val="003366"/>
                </a:solidFill>
                <a:ea typeface="Calibri" panose="020F0502020204030204" pitchFamily="34" charset="0"/>
                <a:cs typeface="Arial" panose="020B0604020202020204" pitchFamily="34" charset="0"/>
              </a:rPr>
              <a:t>Alpine lakes</a:t>
            </a:r>
            <a:endParaRPr lang="fr-FR" dirty="0">
              <a:solidFill>
                <a:srgbClr val="003366"/>
              </a:solidFill>
            </a:endParaRPr>
          </a:p>
        </p:txBody>
      </p:sp>
      <p:sp>
        <p:nvSpPr>
          <p:cNvPr id="49" name="Rectangle : coins arrondis 48">
            <a:extLst>
              <a:ext uri="{FF2B5EF4-FFF2-40B4-BE49-F238E27FC236}">
                <a16:creationId xmlns:a16="http://schemas.microsoft.com/office/drawing/2014/main" id="{E919EC62-BC3C-49A4-B0C0-661B53E3760A}"/>
              </a:ext>
            </a:extLst>
          </p:cNvPr>
          <p:cNvSpPr/>
          <p:nvPr/>
        </p:nvSpPr>
        <p:spPr>
          <a:xfrm>
            <a:off x="2922483" y="2192237"/>
            <a:ext cx="1401269" cy="3634619"/>
          </a:xfrm>
          <a:prstGeom prst="roundRect">
            <a:avLst/>
          </a:prstGeom>
          <a:noFill/>
          <a:ln w="285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003366"/>
              </a:highlight>
            </a:endParaRPr>
          </a:p>
        </p:txBody>
      </p:sp>
      <p:sp>
        <p:nvSpPr>
          <p:cNvPr id="50" name="ZoneTexte 49">
            <a:extLst>
              <a:ext uri="{FF2B5EF4-FFF2-40B4-BE49-F238E27FC236}">
                <a16:creationId xmlns:a16="http://schemas.microsoft.com/office/drawing/2014/main" id="{1ABA557E-C34E-4FAA-8249-24C2BC21A8C8}"/>
              </a:ext>
            </a:extLst>
          </p:cNvPr>
          <p:cNvSpPr txBox="1"/>
          <p:nvPr/>
        </p:nvSpPr>
        <p:spPr>
          <a:xfrm>
            <a:off x="2918881" y="2192237"/>
            <a:ext cx="965149" cy="646331"/>
          </a:xfrm>
          <a:prstGeom prst="rect">
            <a:avLst/>
          </a:prstGeom>
          <a:noFill/>
        </p:spPr>
        <p:txBody>
          <a:bodyPr wrap="square">
            <a:spAutoFit/>
          </a:bodyPr>
          <a:lstStyle/>
          <a:p>
            <a:r>
              <a:rPr lang="en-US" sz="1200" b="1" i="1" dirty="0">
                <a:solidFill>
                  <a:srgbClr val="003366"/>
                </a:solidFill>
                <a:ea typeface="Calibri" panose="020F0502020204030204" pitchFamily="34" charset="0"/>
                <a:cs typeface="Arial" panose="020B0604020202020204" pitchFamily="34" charset="0"/>
              </a:rPr>
              <a:t>Rivers and temporary ponds</a:t>
            </a:r>
            <a:endParaRPr lang="fr-FR" dirty="0">
              <a:solidFill>
                <a:srgbClr val="003366"/>
              </a:solidFill>
            </a:endParaRPr>
          </a:p>
        </p:txBody>
      </p:sp>
      <p:sp>
        <p:nvSpPr>
          <p:cNvPr id="52" name="Rectangle 51">
            <a:extLst>
              <a:ext uri="{FF2B5EF4-FFF2-40B4-BE49-F238E27FC236}">
                <a16:creationId xmlns:a16="http://schemas.microsoft.com/office/drawing/2014/main" id="{06310D5C-FCEE-4791-85DB-702A3C79DB72}"/>
              </a:ext>
            </a:extLst>
          </p:cNvPr>
          <p:cNvSpPr/>
          <p:nvPr/>
        </p:nvSpPr>
        <p:spPr>
          <a:xfrm>
            <a:off x="7825876" y="4389765"/>
            <a:ext cx="4169502" cy="477054"/>
          </a:xfrm>
          <a:prstGeom prst="rect">
            <a:avLst/>
          </a:prstGeom>
          <a:solidFill>
            <a:srgbClr val="003366"/>
          </a:solidFill>
        </p:spPr>
        <p:txBody>
          <a:bodyPr wrap="square">
            <a:spAutoFit/>
          </a:bodyPr>
          <a:lstStyle/>
          <a:p>
            <a:pPr algn="ctr"/>
            <a:r>
              <a:rPr lang="en-US" sz="2500" b="1" dirty="0">
                <a:solidFill>
                  <a:schemeClr val="bg1"/>
                </a:solidFill>
              </a:rPr>
              <a:t>Distance to the sea</a:t>
            </a:r>
          </a:p>
        </p:txBody>
      </p:sp>
      <p:sp>
        <p:nvSpPr>
          <p:cNvPr id="54" name="ZoneTexte 53">
            <a:extLst>
              <a:ext uri="{FF2B5EF4-FFF2-40B4-BE49-F238E27FC236}">
                <a16:creationId xmlns:a16="http://schemas.microsoft.com/office/drawing/2014/main" id="{7BC9C27B-DEA8-4ECF-8077-E250010FBB77}"/>
              </a:ext>
            </a:extLst>
          </p:cNvPr>
          <p:cNvSpPr txBox="1"/>
          <p:nvPr/>
        </p:nvSpPr>
        <p:spPr>
          <a:xfrm>
            <a:off x="1383231" y="4573383"/>
            <a:ext cx="1333500" cy="738664"/>
          </a:xfrm>
          <a:prstGeom prst="rect">
            <a:avLst/>
          </a:prstGeom>
          <a:noFill/>
        </p:spPr>
        <p:txBody>
          <a:bodyPr wrap="square">
            <a:spAutoFit/>
          </a:bodyPr>
          <a:lstStyle/>
          <a:p>
            <a:r>
              <a:rPr lang="en-US" sz="1400" b="1" dirty="0">
                <a:solidFill>
                  <a:srgbClr val="003366"/>
                </a:solidFill>
                <a:ea typeface="Calibri" panose="020F0502020204030204" pitchFamily="34" charset="0"/>
                <a:cs typeface="Arial" panose="020B0604020202020204" pitchFamily="34" charset="0"/>
              </a:rPr>
              <a:t>Rain and snow influence (recharge area)</a:t>
            </a:r>
            <a:endParaRPr lang="fr-FR" sz="1050" b="1" i="1" dirty="0">
              <a:solidFill>
                <a:srgbClr val="003366"/>
              </a:solidFill>
            </a:endParaRPr>
          </a:p>
        </p:txBody>
      </p:sp>
      <p:sp>
        <p:nvSpPr>
          <p:cNvPr id="55" name="ZoneTexte 54">
            <a:extLst>
              <a:ext uri="{FF2B5EF4-FFF2-40B4-BE49-F238E27FC236}">
                <a16:creationId xmlns:a16="http://schemas.microsoft.com/office/drawing/2014/main" id="{AE19A8B2-7D92-432B-A18C-E47CC39FAB92}"/>
              </a:ext>
            </a:extLst>
          </p:cNvPr>
          <p:cNvSpPr txBox="1"/>
          <p:nvPr/>
        </p:nvSpPr>
        <p:spPr>
          <a:xfrm>
            <a:off x="3671829" y="5819995"/>
            <a:ext cx="2311038" cy="307777"/>
          </a:xfrm>
          <a:prstGeom prst="rect">
            <a:avLst/>
          </a:prstGeom>
          <a:noFill/>
        </p:spPr>
        <p:txBody>
          <a:bodyPr wrap="square">
            <a:spAutoFit/>
          </a:bodyPr>
          <a:lstStyle/>
          <a:p>
            <a:r>
              <a:rPr lang="en-US" sz="1400" b="1" dirty="0">
                <a:solidFill>
                  <a:srgbClr val="003366"/>
                </a:solidFill>
                <a:ea typeface="Calibri" panose="020F0502020204030204" pitchFamily="34" charset="0"/>
                <a:cs typeface="Arial" panose="020B0604020202020204" pitchFamily="34" charset="0"/>
              </a:rPr>
              <a:t>Groundwater contribution</a:t>
            </a:r>
            <a:endParaRPr lang="fr-FR" sz="1050" b="1" i="1" dirty="0">
              <a:solidFill>
                <a:srgbClr val="003366"/>
              </a:solidFill>
            </a:endParaRPr>
          </a:p>
        </p:txBody>
      </p:sp>
      <p:sp>
        <p:nvSpPr>
          <p:cNvPr id="56" name="ZoneTexte 55">
            <a:extLst>
              <a:ext uri="{FF2B5EF4-FFF2-40B4-BE49-F238E27FC236}">
                <a16:creationId xmlns:a16="http://schemas.microsoft.com/office/drawing/2014/main" id="{C439DC99-EEDC-4541-AF51-4D39AD75F350}"/>
              </a:ext>
            </a:extLst>
          </p:cNvPr>
          <p:cNvSpPr txBox="1"/>
          <p:nvPr/>
        </p:nvSpPr>
        <p:spPr>
          <a:xfrm>
            <a:off x="6157744" y="5819994"/>
            <a:ext cx="974920" cy="307777"/>
          </a:xfrm>
          <a:prstGeom prst="rect">
            <a:avLst/>
          </a:prstGeom>
          <a:noFill/>
        </p:spPr>
        <p:txBody>
          <a:bodyPr wrap="square">
            <a:spAutoFit/>
          </a:bodyPr>
          <a:lstStyle/>
          <a:p>
            <a:r>
              <a:rPr lang="en-US" sz="1400" b="1" dirty="0">
                <a:solidFill>
                  <a:srgbClr val="003366"/>
                </a:solidFill>
                <a:ea typeface="Calibri" panose="020F0502020204030204" pitchFamily="34" charset="0"/>
                <a:cs typeface="Arial" panose="020B0604020202020204" pitchFamily="34" charset="0"/>
              </a:rPr>
              <a:t>Seawater</a:t>
            </a:r>
            <a:endParaRPr lang="fr-FR" sz="1050" b="1" i="1" dirty="0">
              <a:solidFill>
                <a:srgbClr val="003366"/>
              </a:solidFill>
            </a:endParaRPr>
          </a:p>
        </p:txBody>
      </p:sp>
      <p:sp>
        <p:nvSpPr>
          <p:cNvPr id="24" name="ZoneTexte 23">
            <a:extLst>
              <a:ext uri="{FF2B5EF4-FFF2-40B4-BE49-F238E27FC236}">
                <a16:creationId xmlns:a16="http://schemas.microsoft.com/office/drawing/2014/main" id="{395EB193-F912-454D-994C-E8A4AE289687}"/>
              </a:ext>
            </a:extLst>
          </p:cNvPr>
          <p:cNvSpPr txBox="1"/>
          <p:nvPr/>
        </p:nvSpPr>
        <p:spPr>
          <a:xfrm>
            <a:off x="7825876" y="1712005"/>
            <a:ext cx="4571242" cy="646331"/>
          </a:xfrm>
          <a:prstGeom prst="rect">
            <a:avLst/>
          </a:prstGeom>
          <a:noFill/>
        </p:spPr>
        <p:txBody>
          <a:bodyPr wrap="square">
            <a:spAutoFit/>
          </a:bodyPr>
          <a:lstStyle/>
          <a:p>
            <a:r>
              <a:rPr lang="en-US" sz="1800" b="1" dirty="0">
                <a:solidFill>
                  <a:srgbClr val="392E77"/>
                </a:solidFill>
                <a:ea typeface="Calibri" panose="020F0502020204030204" pitchFamily="34" charset="0"/>
                <a:cs typeface="Arial" panose="020B0604020202020204" pitchFamily="34" charset="0"/>
              </a:rPr>
              <a:t>There is an upstream-downstream evolution of EC in wetlands</a:t>
            </a:r>
            <a:endParaRPr lang="fr-FR" b="1" dirty="0"/>
          </a:p>
        </p:txBody>
      </p:sp>
      <p:sp>
        <p:nvSpPr>
          <p:cNvPr id="27" name="Titre 1">
            <a:extLst>
              <a:ext uri="{FF2B5EF4-FFF2-40B4-BE49-F238E27FC236}">
                <a16:creationId xmlns:a16="http://schemas.microsoft.com/office/drawing/2014/main" id="{133DAAA3-1C92-4B16-8F46-9FBE6F36AA3E}"/>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294198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additive="base">
                                        <p:cTn id="54" dur="500" fill="hold"/>
                                        <p:tgtEl>
                                          <p:spTgt spid="52"/>
                                        </p:tgtEl>
                                        <p:attrNameLst>
                                          <p:attrName>ppt_x</p:attrName>
                                        </p:attrNameLst>
                                      </p:cBhvr>
                                      <p:tavLst>
                                        <p:tav tm="0">
                                          <p:val>
                                            <p:strVal val="#ppt_x"/>
                                          </p:val>
                                        </p:tav>
                                        <p:tav tm="100000">
                                          <p:val>
                                            <p:strVal val="#ppt_x"/>
                                          </p:val>
                                        </p:tav>
                                      </p:tavLst>
                                    </p:anim>
                                    <p:anim calcmode="lin" valueType="num">
                                      <p:cBhvr additive="base">
                                        <p:cTn id="55"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4" grpId="0"/>
      <p:bldP spid="35" grpId="0"/>
      <p:bldP spid="39" grpId="0"/>
      <p:bldP spid="40" grpId="0"/>
      <p:bldP spid="41" grpId="0"/>
      <p:bldP spid="49" grpId="0" animBg="1"/>
      <p:bldP spid="50" grpId="0"/>
      <p:bldP spid="52" grpId="0" animBg="1"/>
      <p:bldP spid="54" grpId="0"/>
      <p:bldP spid="55" grpId="0"/>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E266F6B7-F9B6-4CB3-851D-A765A42EE5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4" y="1443149"/>
            <a:ext cx="7695008" cy="5415913"/>
          </a:xfrm>
          <a:prstGeom prst="rect">
            <a:avLst/>
          </a:prstGeom>
        </p:spPr>
      </p:pic>
      <p:sp>
        <p:nvSpPr>
          <p:cNvPr id="4" name="Espace réservé du numéro de diapositive 3">
            <a:extLst>
              <a:ext uri="{FF2B5EF4-FFF2-40B4-BE49-F238E27FC236}">
                <a16:creationId xmlns:a16="http://schemas.microsoft.com/office/drawing/2014/main" id="{86B71080-6ED4-4A8C-8D20-8DBF67F654F2}"/>
              </a:ext>
            </a:extLst>
          </p:cNvPr>
          <p:cNvSpPr>
            <a:spLocks noGrp="1"/>
          </p:cNvSpPr>
          <p:nvPr>
            <p:ph type="sldNum" sz="quarter" idx="12"/>
          </p:nvPr>
        </p:nvSpPr>
        <p:spPr/>
        <p:txBody>
          <a:bodyPr/>
          <a:lstStyle/>
          <a:p>
            <a:fld id="{BDF082A2-1D3D-470E-B4E2-2BB4988137D9}" type="slidenum">
              <a:rPr lang="en-GB" smtClean="0"/>
              <a:t>13</a:t>
            </a:fld>
            <a:endParaRPr lang="en-GB" dirty="0"/>
          </a:p>
        </p:txBody>
      </p:sp>
      <p:sp>
        <p:nvSpPr>
          <p:cNvPr id="11" name="Rectangle 10">
            <a:extLst>
              <a:ext uri="{FF2B5EF4-FFF2-40B4-BE49-F238E27FC236}">
                <a16:creationId xmlns:a16="http://schemas.microsoft.com/office/drawing/2014/main" id="{C1582E3B-5B0F-47BF-B8DD-F843691B8CF0}"/>
              </a:ext>
            </a:extLst>
          </p:cNvPr>
          <p:cNvSpPr/>
          <p:nvPr/>
        </p:nvSpPr>
        <p:spPr>
          <a:xfrm>
            <a:off x="4764929" y="-11543"/>
            <a:ext cx="7427071" cy="954107"/>
          </a:xfrm>
          <a:prstGeom prst="rect">
            <a:avLst/>
          </a:prstGeom>
          <a:solidFill>
            <a:srgbClr val="003366"/>
          </a:solidFill>
        </p:spPr>
        <p:txBody>
          <a:bodyPr wrap="square">
            <a:spAutoFit/>
          </a:bodyPr>
          <a:lstStyle/>
          <a:p>
            <a:pPr algn="r"/>
            <a:r>
              <a:rPr lang="en-US" sz="2800" b="1" dirty="0">
                <a:solidFill>
                  <a:schemeClr val="bg1"/>
                </a:solidFill>
              </a:rPr>
              <a:t>1. Are all small Mediterranean wetlands dependent on groundwater? Insights from ²²²Rn  </a:t>
            </a:r>
            <a:endParaRPr lang="en-GB" sz="2800" b="1" dirty="0">
              <a:solidFill>
                <a:schemeClr val="bg1"/>
              </a:solidFill>
            </a:endParaRPr>
          </a:p>
        </p:txBody>
      </p:sp>
      <p:sp>
        <p:nvSpPr>
          <p:cNvPr id="9" name="Rectangle 8">
            <a:extLst>
              <a:ext uri="{FF2B5EF4-FFF2-40B4-BE49-F238E27FC236}">
                <a16:creationId xmlns:a16="http://schemas.microsoft.com/office/drawing/2014/main" id="{45BAC140-EB38-4DDF-8411-C345611E6499}"/>
              </a:ext>
            </a:extLst>
          </p:cNvPr>
          <p:cNvSpPr/>
          <p:nvPr/>
        </p:nvSpPr>
        <p:spPr>
          <a:xfrm>
            <a:off x="4764928" y="942564"/>
            <a:ext cx="7427071" cy="461665"/>
          </a:xfrm>
          <a:prstGeom prst="rect">
            <a:avLst/>
          </a:prstGeom>
        </p:spPr>
        <p:txBody>
          <a:bodyPr wrap="square">
            <a:spAutoFit/>
          </a:bodyPr>
          <a:lstStyle/>
          <a:p>
            <a:pPr algn="r"/>
            <a:r>
              <a:rPr lang="en-US" sz="2400" b="1" dirty="0">
                <a:solidFill>
                  <a:srgbClr val="DFA235"/>
                </a:solidFill>
                <a:ea typeface="Calibri" panose="020F0502020204030204" pitchFamily="34" charset="0"/>
                <a:cs typeface="Arial" panose="020B0604020202020204" pitchFamily="34" charset="0"/>
              </a:rPr>
              <a:t>Results and discussion</a:t>
            </a:r>
            <a:endParaRPr lang="en-GB" sz="2400" b="1" dirty="0">
              <a:solidFill>
                <a:srgbClr val="DFA235"/>
              </a:solidFill>
              <a:ea typeface="Calibri" panose="020F050202020403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4316F8D7-AC68-4200-99F9-752142CB0B2C}"/>
              </a:ext>
            </a:extLst>
          </p:cNvPr>
          <p:cNvSpPr/>
          <p:nvPr/>
        </p:nvSpPr>
        <p:spPr>
          <a:xfrm>
            <a:off x="7825876" y="4389765"/>
            <a:ext cx="4169502" cy="477054"/>
          </a:xfrm>
          <a:prstGeom prst="rect">
            <a:avLst/>
          </a:prstGeom>
          <a:solidFill>
            <a:srgbClr val="003366"/>
          </a:solidFill>
        </p:spPr>
        <p:txBody>
          <a:bodyPr wrap="square">
            <a:spAutoFit/>
          </a:bodyPr>
          <a:lstStyle/>
          <a:p>
            <a:pPr algn="ctr"/>
            <a:r>
              <a:rPr lang="en-US" sz="2500" b="1" dirty="0">
                <a:solidFill>
                  <a:schemeClr val="bg1"/>
                </a:solidFill>
              </a:rPr>
              <a:t>Distance to the sea</a:t>
            </a:r>
          </a:p>
        </p:txBody>
      </p:sp>
      <p:sp>
        <p:nvSpPr>
          <p:cNvPr id="51" name="Rectangle 50">
            <a:extLst>
              <a:ext uri="{FF2B5EF4-FFF2-40B4-BE49-F238E27FC236}">
                <a16:creationId xmlns:a16="http://schemas.microsoft.com/office/drawing/2014/main" id="{A92B44C2-1FA7-4405-87A1-3A5E2635C68A}"/>
              </a:ext>
            </a:extLst>
          </p:cNvPr>
          <p:cNvSpPr/>
          <p:nvPr/>
        </p:nvSpPr>
        <p:spPr>
          <a:xfrm>
            <a:off x="7825875" y="4966706"/>
            <a:ext cx="4169503" cy="477054"/>
          </a:xfrm>
          <a:prstGeom prst="rect">
            <a:avLst/>
          </a:prstGeom>
          <a:solidFill>
            <a:srgbClr val="003366"/>
          </a:solidFill>
        </p:spPr>
        <p:txBody>
          <a:bodyPr wrap="square">
            <a:spAutoFit/>
          </a:bodyPr>
          <a:lstStyle/>
          <a:p>
            <a:pPr algn="ctr"/>
            <a:r>
              <a:rPr lang="en-US" sz="2500" b="1" dirty="0">
                <a:solidFill>
                  <a:schemeClr val="bg1"/>
                </a:solidFill>
              </a:rPr>
              <a:t>Mixing processes</a:t>
            </a:r>
          </a:p>
        </p:txBody>
      </p:sp>
      <p:cxnSp>
        <p:nvCxnSpPr>
          <p:cNvPr id="56" name="Connecteur droit avec flèche 55">
            <a:extLst>
              <a:ext uri="{FF2B5EF4-FFF2-40B4-BE49-F238E27FC236}">
                <a16:creationId xmlns:a16="http://schemas.microsoft.com/office/drawing/2014/main" id="{AC923723-5B56-4FCB-AF9E-FE7AD17982A0}"/>
              </a:ext>
            </a:extLst>
          </p:cNvPr>
          <p:cNvCxnSpPr>
            <a:cxnSpLocks/>
          </p:cNvCxnSpPr>
          <p:nvPr/>
        </p:nvCxnSpPr>
        <p:spPr>
          <a:xfrm>
            <a:off x="4048125" y="3666333"/>
            <a:ext cx="1933575" cy="245267"/>
          </a:xfrm>
          <a:prstGeom prst="straightConnector1">
            <a:avLst/>
          </a:prstGeom>
          <a:ln w="38100">
            <a:solidFill>
              <a:srgbClr val="003366"/>
            </a:solidFill>
            <a:headEnd type="none" w="med" len="med"/>
            <a:tailEnd type="arrow" w="med" len="med"/>
          </a:ln>
        </p:spPr>
        <p:style>
          <a:lnRef idx="3">
            <a:schemeClr val="accent4"/>
          </a:lnRef>
          <a:fillRef idx="0">
            <a:schemeClr val="accent4"/>
          </a:fillRef>
          <a:effectRef idx="2">
            <a:schemeClr val="accent4"/>
          </a:effectRef>
          <a:fontRef idx="minor">
            <a:schemeClr val="tx1"/>
          </a:fontRef>
        </p:style>
      </p:cxnSp>
      <p:sp>
        <p:nvSpPr>
          <p:cNvPr id="57" name="ZoneTexte 56">
            <a:extLst>
              <a:ext uri="{FF2B5EF4-FFF2-40B4-BE49-F238E27FC236}">
                <a16:creationId xmlns:a16="http://schemas.microsoft.com/office/drawing/2014/main" id="{BEF7B2F1-861F-4F9B-9336-F43D2B73CD2D}"/>
              </a:ext>
            </a:extLst>
          </p:cNvPr>
          <p:cNvSpPr txBox="1"/>
          <p:nvPr/>
        </p:nvSpPr>
        <p:spPr>
          <a:xfrm>
            <a:off x="8610600" y="2035170"/>
            <a:ext cx="2962360" cy="646331"/>
          </a:xfrm>
          <a:prstGeom prst="rect">
            <a:avLst/>
          </a:prstGeom>
          <a:noFill/>
        </p:spPr>
        <p:txBody>
          <a:bodyPr wrap="square">
            <a:spAutoFit/>
          </a:bodyPr>
          <a:lstStyle/>
          <a:p>
            <a:r>
              <a:rPr lang="en-US" b="1" dirty="0">
                <a:solidFill>
                  <a:srgbClr val="392E77"/>
                </a:solidFill>
                <a:ea typeface="Calibri" panose="020F0502020204030204" pitchFamily="34" charset="0"/>
                <a:cs typeface="Arial" panose="020B0604020202020204" pitchFamily="34" charset="0"/>
              </a:rPr>
              <a:t>²²²Rn and EC “correlated”</a:t>
            </a:r>
          </a:p>
          <a:p>
            <a:r>
              <a:rPr lang="en-US" b="1" dirty="0">
                <a:solidFill>
                  <a:srgbClr val="392E77"/>
                </a:solidFill>
                <a:ea typeface="Calibri" panose="020F0502020204030204" pitchFamily="34" charset="0"/>
                <a:cs typeface="Arial" panose="020B0604020202020204" pitchFamily="34" charset="0"/>
              </a:rPr>
              <a:t>= GW dilution with seawater</a:t>
            </a:r>
            <a:endParaRPr lang="fr-FR" b="1" dirty="0">
              <a:solidFill>
                <a:srgbClr val="392E77"/>
              </a:solidFill>
              <a:ea typeface="Calibri" panose="020F0502020204030204" pitchFamily="34" charset="0"/>
              <a:cs typeface="Arial" panose="020B0604020202020204" pitchFamily="34" charset="0"/>
            </a:endParaRPr>
          </a:p>
        </p:txBody>
      </p:sp>
      <p:sp>
        <p:nvSpPr>
          <p:cNvPr id="58" name="Rectangle : coins arrondis 57">
            <a:extLst>
              <a:ext uri="{FF2B5EF4-FFF2-40B4-BE49-F238E27FC236}">
                <a16:creationId xmlns:a16="http://schemas.microsoft.com/office/drawing/2014/main" id="{15A657EC-EA55-491B-9BD1-682BD1560F63}"/>
              </a:ext>
            </a:extLst>
          </p:cNvPr>
          <p:cNvSpPr/>
          <p:nvPr/>
        </p:nvSpPr>
        <p:spPr>
          <a:xfrm>
            <a:off x="3955298" y="3440402"/>
            <a:ext cx="2311038" cy="577118"/>
          </a:xfrm>
          <a:prstGeom prst="roundRect">
            <a:avLst/>
          </a:prstGeom>
          <a:noFill/>
          <a:ln w="285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003366"/>
              </a:highlight>
            </a:endParaRPr>
          </a:p>
        </p:txBody>
      </p:sp>
      <p:sp>
        <p:nvSpPr>
          <p:cNvPr id="59" name="ZoneTexte 58">
            <a:extLst>
              <a:ext uri="{FF2B5EF4-FFF2-40B4-BE49-F238E27FC236}">
                <a16:creationId xmlns:a16="http://schemas.microsoft.com/office/drawing/2014/main" id="{00CA97E5-7A60-4C7E-AF1E-C55554219E2F}"/>
              </a:ext>
            </a:extLst>
          </p:cNvPr>
          <p:cNvSpPr txBox="1"/>
          <p:nvPr/>
        </p:nvSpPr>
        <p:spPr>
          <a:xfrm>
            <a:off x="4484946" y="3389334"/>
            <a:ext cx="733807" cy="276999"/>
          </a:xfrm>
          <a:prstGeom prst="rect">
            <a:avLst/>
          </a:prstGeom>
          <a:noFill/>
        </p:spPr>
        <p:txBody>
          <a:bodyPr wrap="square">
            <a:spAutoFit/>
          </a:bodyPr>
          <a:lstStyle/>
          <a:p>
            <a:r>
              <a:rPr lang="en-US" sz="1200" b="1" i="1" dirty="0">
                <a:solidFill>
                  <a:srgbClr val="003366"/>
                </a:solidFill>
                <a:ea typeface="Calibri" panose="020F0502020204030204" pitchFamily="34" charset="0"/>
                <a:cs typeface="Arial" panose="020B0604020202020204" pitchFamily="34" charset="0"/>
              </a:rPr>
              <a:t>Estuary</a:t>
            </a:r>
            <a:endParaRPr lang="fr-FR" dirty="0">
              <a:solidFill>
                <a:srgbClr val="003366"/>
              </a:solidFill>
            </a:endParaRPr>
          </a:p>
        </p:txBody>
      </p:sp>
      <p:sp>
        <p:nvSpPr>
          <p:cNvPr id="62" name="Rectangle : coins arrondis 61">
            <a:extLst>
              <a:ext uri="{FF2B5EF4-FFF2-40B4-BE49-F238E27FC236}">
                <a16:creationId xmlns:a16="http://schemas.microsoft.com/office/drawing/2014/main" id="{F0CA2349-491B-4F59-A841-F4B58EEC6760}"/>
              </a:ext>
            </a:extLst>
          </p:cNvPr>
          <p:cNvSpPr/>
          <p:nvPr/>
        </p:nvSpPr>
        <p:spPr>
          <a:xfrm>
            <a:off x="5073097" y="3059559"/>
            <a:ext cx="1424979" cy="2767308"/>
          </a:xfrm>
          <a:prstGeom prst="roundRect">
            <a:avLst/>
          </a:prstGeom>
          <a:noFill/>
          <a:ln w="285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003366"/>
              </a:highlight>
            </a:endParaRPr>
          </a:p>
        </p:txBody>
      </p:sp>
      <p:sp>
        <p:nvSpPr>
          <p:cNvPr id="63" name="ZoneTexte 62">
            <a:extLst>
              <a:ext uri="{FF2B5EF4-FFF2-40B4-BE49-F238E27FC236}">
                <a16:creationId xmlns:a16="http://schemas.microsoft.com/office/drawing/2014/main" id="{AB5A32E5-C00D-4478-8436-23E32CE4D407}"/>
              </a:ext>
            </a:extLst>
          </p:cNvPr>
          <p:cNvSpPr txBox="1"/>
          <p:nvPr/>
        </p:nvSpPr>
        <p:spPr>
          <a:xfrm>
            <a:off x="5191293" y="3013652"/>
            <a:ext cx="1703129" cy="276999"/>
          </a:xfrm>
          <a:prstGeom prst="rect">
            <a:avLst/>
          </a:prstGeom>
          <a:noFill/>
        </p:spPr>
        <p:txBody>
          <a:bodyPr wrap="square">
            <a:spAutoFit/>
          </a:bodyPr>
          <a:lstStyle/>
          <a:p>
            <a:r>
              <a:rPr lang="en-US" sz="1200" b="1" i="1" dirty="0">
                <a:solidFill>
                  <a:srgbClr val="003366"/>
                </a:solidFill>
                <a:ea typeface="Calibri" panose="020F0502020204030204" pitchFamily="34" charset="0"/>
                <a:cs typeface="Arial" panose="020B0604020202020204" pitchFamily="34" charset="0"/>
              </a:rPr>
              <a:t>Coastal Lagoon</a:t>
            </a:r>
            <a:endParaRPr lang="fr-FR" dirty="0">
              <a:solidFill>
                <a:srgbClr val="003366"/>
              </a:solidFill>
            </a:endParaRPr>
          </a:p>
        </p:txBody>
      </p:sp>
      <p:sp>
        <p:nvSpPr>
          <p:cNvPr id="73" name="Forme libre : forme 72">
            <a:extLst>
              <a:ext uri="{FF2B5EF4-FFF2-40B4-BE49-F238E27FC236}">
                <a16:creationId xmlns:a16="http://schemas.microsoft.com/office/drawing/2014/main" id="{D11AC5AA-65E3-4810-9511-048386FF2EA8}"/>
              </a:ext>
            </a:extLst>
          </p:cNvPr>
          <p:cNvSpPr/>
          <p:nvPr/>
        </p:nvSpPr>
        <p:spPr>
          <a:xfrm>
            <a:off x="5238750" y="3967162"/>
            <a:ext cx="1004887" cy="1671637"/>
          </a:xfrm>
          <a:custGeom>
            <a:avLst/>
            <a:gdLst>
              <a:gd name="connsiteX0" fmla="*/ 0 w 828675"/>
              <a:gd name="connsiteY0" fmla="*/ 0 h 1581150"/>
              <a:gd name="connsiteX1" fmla="*/ 561975 w 828675"/>
              <a:gd name="connsiteY1" fmla="*/ 104775 h 1581150"/>
              <a:gd name="connsiteX2" fmla="*/ 800100 w 828675"/>
              <a:gd name="connsiteY2" fmla="*/ 600075 h 1581150"/>
              <a:gd name="connsiteX3" fmla="*/ 828675 w 828675"/>
              <a:gd name="connsiteY3" fmla="*/ 1581150 h 1581150"/>
              <a:gd name="connsiteX0" fmla="*/ 0 w 828675"/>
              <a:gd name="connsiteY0" fmla="*/ 0 h 1581150"/>
              <a:gd name="connsiteX1" fmla="*/ 438150 w 828675"/>
              <a:gd name="connsiteY1" fmla="*/ 114300 h 1581150"/>
              <a:gd name="connsiteX2" fmla="*/ 800100 w 828675"/>
              <a:gd name="connsiteY2" fmla="*/ 600075 h 1581150"/>
              <a:gd name="connsiteX3" fmla="*/ 828675 w 828675"/>
              <a:gd name="connsiteY3" fmla="*/ 1581150 h 1581150"/>
              <a:gd name="connsiteX0" fmla="*/ 0 w 828675"/>
              <a:gd name="connsiteY0" fmla="*/ 0 h 1581150"/>
              <a:gd name="connsiteX1" fmla="*/ 438150 w 828675"/>
              <a:gd name="connsiteY1" fmla="*/ 114300 h 1581150"/>
              <a:gd name="connsiteX2" fmla="*/ 733425 w 828675"/>
              <a:gd name="connsiteY2" fmla="*/ 609600 h 1581150"/>
              <a:gd name="connsiteX3" fmla="*/ 828675 w 828675"/>
              <a:gd name="connsiteY3" fmla="*/ 1581150 h 1581150"/>
              <a:gd name="connsiteX0" fmla="*/ 0 w 981075"/>
              <a:gd name="connsiteY0" fmla="*/ 0 h 1533525"/>
              <a:gd name="connsiteX1" fmla="*/ 438150 w 981075"/>
              <a:gd name="connsiteY1" fmla="*/ 114300 h 1533525"/>
              <a:gd name="connsiteX2" fmla="*/ 733425 w 981075"/>
              <a:gd name="connsiteY2" fmla="*/ 609600 h 1533525"/>
              <a:gd name="connsiteX3" fmla="*/ 981075 w 981075"/>
              <a:gd name="connsiteY3" fmla="*/ 1533525 h 1533525"/>
              <a:gd name="connsiteX0" fmla="*/ 0 w 981075"/>
              <a:gd name="connsiteY0" fmla="*/ 0 h 1533525"/>
              <a:gd name="connsiteX1" fmla="*/ 438150 w 981075"/>
              <a:gd name="connsiteY1" fmla="*/ 114300 h 1533525"/>
              <a:gd name="connsiteX2" fmla="*/ 733425 w 981075"/>
              <a:gd name="connsiteY2" fmla="*/ 609600 h 1533525"/>
              <a:gd name="connsiteX3" fmla="*/ 981075 w 981075"/>
              <a:gd name="connsiteY3" fmla="*/ 1533525 h 1533525"/>
              <a:gd name="connsiteX0" fmla="*/ 0 w 981075"/>
              <a:gd name="connsiteY0" fmla="*/ 0 h 1533525"/>
              <a:gd name="connsiteX1" fmla="*/ 438150 w 981075"/>
              <a:gd name="connsiteY1" fmla="*/ 114300 h 1533525"/>
              <a:gd name="connsiteX2" fmla="*/ 776288 w 981075"/>
              <a:gd name="connsiteY2" fmla="*/ 595313 h 1533525"/>
              <a:gd name="connsiteX3" fmla="*/ 981075 w 981075"/>
              <a:gd name="connsiteY3" fmla="*/ 1533525 h 1533525"/>
              <a:gd name="connsiteX0" fmla="*/ 0 w 981075"/>
              <a:gd name="connsiteY0" fmla="*/ 0 h 1533525"/>
              <a:gd name="connsiteX1" fmla="*/ 438150 w 981075"/>
              <a:gd name="connsiteY1" fmla="*/ 114300 h 1533525"/>
              <a:gd name="connsiteX2" fmla="*/ 776288 w 981075"/>
              <a:gd name="connsiteY2" fmla="*/ 595313 h 1533525"/>
              <a:gd name="connsiteX3" fmla="*/ 981075 w 981075"/>
              <a:gd name="connsiteY3" fmla="*/ 1533525 h 1533525"/>
              <a:gd name="connsiteX0" fmla="*/ 0 w 966787"/>
              <a:gd name="connsiteY0" fmla="*/ 0 h 1533525"/>
              <a:gd name="connsiteX1" fmla="*/ 438150 w 966787"/>
              <a:gd name="connsiteY1" fmla="*/ 114300 h 1533525"/>
              <a:gd name="connsiteX2" fmla="*/ 776288 w 966787"/>
              <a:gd name="connsiteY2" fmla="*/ 595313 h 1533525"/>
              <a:gd name="connsiteX3" fmla="*/ 966787 w 966787"/>
              <a:gd name="connsiteY3" fmla="*/ 1533525 h 1533525"/>
              <a:gd name="connsiteX0" fmla="*/ 0 w 966787"/>
              <a:gd name="connsiteY0" fmla="*/ 0 h 1533525"/>
              <a:gd name="connsiteX1" fmla="*/ 438150 w 966787"/>
              <a:gd name="connsiteY1" fmla="*/ 114300 h 1533525"/>
              <a:gd name="connsiteX2" fmla="*/ 776288 w 966787"/>
              <a:gd name="connsiteY2" fmla="*/ 595313 h 1533525"/>
              <a:gd name="connsiteX3" fmla="*/ 966787 w 966787"/>
              <a:gd name="connsiteY3" fmla="*/ 1533525 h 1533525"/>
              <a:gd name="connsiteX0" fmla="*/ 0 w 1004887"/>
              <a:gd name="connsiteY0" fmla="*/ 0 h 1671637"/>
              <a:gd name="connsiteX1" fmla="*/ 476250 w 1004887"/>
              <a:gd name="connsiteY1" fmla="*/ 252412 h 1671637"/>
              <a:gd name="connsiteX2" fmla="*/ 814388 w 1004887"/>
              <a:gd name="connsiteY2" fmla="*/ 733425 h 1671637"/>
              <a:gd name="connsiteX3" fmla="*/ 1004887 w 1004887"/>
              <a:gd name="connsiteY3" fmla="*/ 1671637 h 1671637"/>
            </a:gdLst>
            <a:ahLst/>
            <a:cxnLst>
              <a:cxn ang="0">
                <a:pos x="connsiteX0" y="connsiteY0"/>
              </a:cxn>
              <a:cxn ang="0">
                <a:pos x="connsiteX1" y="connsiteY1"/>
              </a:cxn>
              <a:cxn ang="0">
                <a:pos x="connsiteX2" y="connsiteY2"/>
              </a:cxn>
              <a:cxn ang="0">
                <a:pos x="connsiteX3" y="connsiteY3"/>
              </a:cxn>
            </a:cxnLst>
            <a:rect l="l" t="t" r="r" b="b"/>
            <a:pathLst>
              <a:path w="1004887" h="1671637">
                <a:moveTo>
                  <a:pt x="0" y="0"/>
                </a:moveTo>
                <a:cubicBezTo>
                  <a:pt x="228600" y="64294"/>
                  <a:pt x="340519" y="130175"/>
                  <a:pt x="476250" y="252412"/>
                </a:cubicBezTo>
                <a:cubicBezTo>
                  <a:pt x="611981" y="374649"/>
                  <a:pt x="717550" y="458788"/>
                  <a:pt x="814388" y="733425"/>
                </a:cubicBezTo>
                <a:cubicBezTo>
                  <a:pt x="906463" y="974725"/>
                  <a:pt x="982662" y="1516062"/>
                  <a:pt x="1004887" y="1671637"/>
                </a:cubicBezTo>
              </a:path>
            </a:pathLst>
          </a:custGeom>
          <a:ln w="38100">
            <a:solidFill>
              <a:srgbClr val="003366"/>
            </a:solidFill>
            <a:headEnd type="none" w="med" len="med"/>
            <a:tailEnd type="arrow" w="med" len="med"/>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fr-FR"/>
          </a:p>
        </p:txBody>
      </p:sp>
      <p:sp>
        <p:nvSpPr>
          <p:cNvPr id="17" name="Titre 1">
            <a:extLst>
              <a:ext uri="{FF2B5EF4-FFF2-40B4-BE49-F238E27FC236}">
                <a16:creationId xmlns:a16="http://schemas.microsoft.com/office/drawing/2014/main" id="{5F1B26A2-798B-45D6-90C7-21EB36961D40}"/>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148257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ppt_x"/>
                                          </p:val>
                                        </p:tav>
                                        <p:tav tm="100000">
                                          <p:val>
                                            <p:strVal val="#ppt_x"/>
                                          </p:val>
                                        </p:tav>
                                      </p:tavLst>
                                    </p:anim>
                                    <p:anim calcmode="lin" valueType="num">
                                      <p:cBhvr additive="base">
                                        <p:cTn id="13"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D31B1876-B88D-4C78-BABE-CE1E92A4F4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4" y="1443149"/>
            <a:ext cx="7695008" cy="5415913"/>
          </a:xfrm>
          <a:prstGeom prst="rect">
            <a:avLst/>
          </a:prstGeom>
        </p:spPr>
      </p:pic>
      <p:sp>
        <p:nvSpPr>
          <p:cNvPr id="4" name="Espace réservé du numéro de diapositive 3">
            <a:extLst>
              <a:ext uri="{FF2B5EF4-FFF2-40B4-BE49-F238E27FC236}">
                <a16:creationId xmlns:a16="http://schemas.microsoft.com/office/drawing/2014/main" id="{86B71080-6ED4-4A8C-8D20-8DBF67F654F2}"/>
              </a:ext>
            </a:extLst>
          </p:cNvPr>
          <p:cNvSpPr>
            <a:spLocks noGrp="1"/>
          </p:cNvSpPr>
          <p:nvPr>
            <p:ph type="sldNum" sz="quarter" idx="12"/>
          </p:nvPr>
        </p:nvSpPr>
        <p:spPr/>
        <p:txBody>
          <a:bodyPr/>
          <a:lstStyle/>
          <a:p>
            <a:fld id="{BDF082A2-1D3D-470E-B4E2-2BB4988137D9}" type="slidenum">
              <a:rPr lang="en-GB" smtClean="0"/>
              <a:t>14</a:t>
            </a:fld>
            <a:endParaRPr lang="en-GB" dirty="0"/>
          </a:p>
        </p:txBody>
      </p:sp>
      <p:sp>
        <p:nvSpPr>
          <p:cNvPr id="11" name="Rectangle 10">
            <a:extLst>
              <a:ext uri="{FF2B5EF4-FFF2-40B4-BE49-F238E27FC236}">
                <a16:creationId xmlns:a16="http://schemas.microsoft.com/office/drawing/2014/main" id="{C1582E3B-5B0F-47BF-B8DD-F843691B8CF0}"/>
              </a:ext>
            </a:extLst>
          </p:cNvPr>
          <p:cNvSpPr/>
          <p:nvPr/>
        </p:nvSpPr>
        <p:spPr>
          <a:xfrm>
            <a:off x="4764929" y="-11543"/>
            <a:ext cx="7427071" cy="954107"/>
          </a:xfrm>
          <a:prstGeom prst="rect">
            <a:avLst/>
          </a:prstGeom>
          <a:solidFill>
            <a:srgbClr val="003366"/>
          </a:solidFill>
        </p:spPr>
        <p:txBody>
          <a:bodyPr wrap="square">
            <a:spAutoFit/>
          </a:bodyPr>
          <a:lstStyle/>
          <a:p>
            <a:pPr algn="r"/>
            <a:r>
              <a:rPr lang="en-US" sz="2800" b="1" dirty="0">
                <a:solidFill>
                  <a:schemeClr val="bg1"/>
                </a:solidFill>
              </a:rPr>
              <a:t>1. Are all small Mediterranean wetlands dependent on groundwater? Insights from ²²²Rn  </a:t>
            </a:r>
            <a:endParaRPr lang="en-GB" sz="2800" b="1" dirty="0">
              <a:solidFill>
                <a:schemeClr val="bg1"/>
              </a:solidFill>
            </a:endParaRPr>
          </a:p>
        </p:txBody>
      </p:sp>
      <p:sp>
        <p:nvSpPr>
          <p:cNvPr id="9" name="Rectangle 8">
            <a:extLst>
              <a:ext uri="{FF2B5EF4-FFF2-40B4-BE49-F238E27FC236}">
                <a16:creationId xmlns:a16="http://schemas.microsoft.com/office/drawing/2014/main" id="{45BAC140-EB38-4DDF-8411-C345611E6499}"/>
              </a:ext>
            </a:extLst>
          </p:cNvPr>
          <p:cNvSpPr/>
          <p:nvPr/>
        </p:nvSpPr>
        <p:spPr>
          <a:xfrm>
            <a:off x="4764928" y="942564"/>
            <a:ext cx="7427071" cy="461665"/>
          </a:xfrm>
          <a:prstGeom prst="rect">
            <a:avLst/>
          </a:prstGeom>
        </p:spPr>
        <p:txBody>
          <a:bodyPr wrap="square">
            <a:spAutoFit/>
          </a:bodyPr>
          <a:lstStyle/>
          <a:p>
            <a:pPr algn="r"/>
            <a:r>
              <a:rPr lang="en-US" sz="2400" b="1" dirty="0">
                <a:solidFill>
                  <a:srgbClr val="DFA235"/>
                </a:solidFill>
                <a:ea typeface="Calibri" panose="020F0502020204030204" pitchFamily="34" charset="0"/>
                <a:cs typeface="Arial" panose="020B0604020202020204" pitchFamily="34" charset="0"/>
              </a:rPr>
              <a:t>Results and discussion</a:t>
            </a:r>
            <a:endParaRPr lang="en-GB" sz="2400" b="1" dirty="0">
              <a:solidFill>
                <a:srgbClr val="DFA235"/>
              </a:solidFill>
              <a:ea typeface="Calibri" panose="020F050202020403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4316F8D7-AC68-4200-99F9-752142CB0B2C}"/>
              </a:ext>
            </a:extLst>
          </p:cNvPr>
          <p:cNvSpPr/>
          <p:nvPr/>
        </p:nvSpPr>
        <p:spPr>
          <a:xfrm>
            <a:off x="7825876" y="4389765"/>
            <a:ext cx="4169502" cy="477054"/>
          </a:xfrm>
          <a:prstGeom prst="rect">
            <a:avLst/>
          </a:prstGeom>
          <a:solidFill>
            <a:srgbClr val="003366"/>
          </a:solidFill>
        </p:spPr>
        <p:txBody>
          <a:bodyPr wrap="square">
            <a:spAutoFit/>
          </a:bodyPr>
          <a:lstStyle/>
          <a:p>
            <a:pPr algn="ctr"/>
            <a:r>
              <a:rPr lang="en-US" sz="2500" b="1" dirty="0">
                <a:solidFill>
                  <a:schemeClr val="bg1"/>
                </a:solidFill>
              </a:rPr>
              <a:t>Distance to the sea</a:t>
            </a:r>
          </a:p>
        </p:txBody>
      </p:sp>
      <p:sp>
        <p:nvSpPr>
          <p:cNvPr id="51" name="Rectangle 50">
            <a:extLst>
              <a:ext uri="{FF2B5EF4-FFF2-40B4-BE49-F238E27FC236}">
                <a16:creationId xmlns:a16="http://schemas.microsoft.com/office/drawing/2014/main" id="{A92B44C2-1FA7-4405-87A1-3A5E2635C68A}"/>
              </a:ext>
            </a:extLst>
          </p:cNvPr>
          <p:cNvSpPr/>
          <p:nvPr/>
        </p:nvSpPr>
        <p:spPr>
          <a:xfrm>
            <a:off x="7825875" y="4966706"/>
            <a:ext cx="4169503" cy="477054"/>
          </a:xfrm>
          <a:prstGeom prst="rect">
            <a:avLst/>
          </a:prstGeom>
          <a:solidFill>
            <a:srgbClr val="003366"/>
          </a:solidFill>
        </p:spPr>
        <p:txBody>
          <a:bodyPr wrap="square">
            <a:spAutoFit/>
          </a:bodyPr>
          <a:lstStyle/>
          <a:p>
            <a:pPr algn="ctr"/>
            <a:r>
              <a:rPr lang="en-US" sz="2500" b="1" dirty="0">
                <a:solidFill>
                  <a:schemeClr val="bg1"/>
                </a:solidFill>
              </a:rPr>
              <a:t>Mixing processes</a:t>
            </a:r>
          </a:p>
        </p:txBody>
      </p:sp>
      <p:sp>
        <p:nvSpPr>
          <p:cNvPr id="67" name="ZoneTexte 66">
            <a:extLst>
              <a:ext uri="{FF2B5EF4-FFF2-40B4-BE49-F238E27FC236}">
                <a16:creationId xmlns:a16="http://schemas.microsoft.com/office/drawing/2014/main" id="{B0986E1C-C41E-434F-A5EC-8B13E46561D2}"/>
              </a:ext>
            </a:extLst>
          </p:cNvPr>
          <p:cNvSpPr txBox="1"/>
          <p:nvPr/>
        </p:nvSpPr>
        <p:spPr>
          <a:xfrm>
            <a:off x="8123929" y="1973667"/>
            <a:ext cx="2385169" cy="923330"/>
          </a:xfrm>
          <a:prstGeom prst="rect">
            <a:avLst/>
          </a:prstGeom>
          <a:noFill/>
        </p:spPr>
        <p:txBody>
          <a:bodyPr wrap="square">
            <a:spAutoFit/>
          </a:bodyPr>
          <a:lstStyle/>
          <a:p>
            <a:r>
              <a:rPr lang="en-US" b="1" dirty="0">
                <a:solidFill>
                  <a:srgbClr val="392E77"/>
                </a:solidFill>
                <a:ea typeface="Calibri" panose="020F0502020204030204" pitchFamily="34" charset="0"/>
                <a:cs typeface="Arial" panose="020B0604020202020204" pitchFamily="34" charset="0"/>
              </a:rPr>
              <a:t>²²²Rn and EC </a:t>
            </a:r>
          </a:p>
          <a:p>
            <a:r>
              <a:rPr lang="en-US" b="1" dirty="0">
                <a:solidFill>
                  <a:srgbClr val="392E77"/>
                </a:solidFill>
                <a:ea typeface="Calibri" panose="020F0502020204030204" pitchFamily="34" charset="0"/>
                <a:cs typeface="Arial" panose="020B0604020202020204" pitchFamily="34" charset="0"/>
              </a:rPr>
              <a:t>“NOT correlated”</a:t>
            </a:r>
          </a:p>
          <a:p>
            <a:r>
              <a:rPr lang="en-US" b="1" dirty="0">
                <a:solidFill>
                  <a:srgbClr val="392E77"/>
                </a:solidFill>
                <a:ea typeface="Calibri" panose="020F0502020204030204" pitchFamily="34" charset="0"/>
                <a:cs typeface="Arial" panose="020B0604020202020204" pitchFamily="34" charset="0"/>
              </a:rPr>
              <a:t>= Decay and degassing</a:t>
            </a:r>
            <a:endParaRPr lang="fr-FR" b="1" dirty="0">
              <a:solidFill>
                <a:srgbClr val="392E77"/>
              </a:solidFill>
              <a:ea typeface="Calibri" panose="020F0502020204030204" pitchFamily="34" charset="0"/>
              <a:cs typeface="Arial" panose="020B0604020202020204" pitchFamily="34" charset="0"/>
            </a:endParaRPr>
          </a:p>
        </p:txBody>
      </p:sp>
      <p:sp>
        <p:nvSpPr>
          <p:cNvPr id="19" name="Rectangle : coins arrondis 18">
            <a:extLst>
              <a:ext uri="{FF2B5EF4-FFF2-40B4-BE49-F238E27FC236}">
                <a16:creationId xmlns:a16="http://schemas.microsoft.com/office/drawing/2014/main" id="{76B72E10-1B84-4BE0-B2C0-165AB4BAD4A6}"/>
              </a:ext>
            </a:extLst>
          </p:cNvPr>
          <p:cNvSpPr/>
          <p:nvPr/>
        </p:nvSpPr>
        <p:spPr>
          <a:xfrm>
            <a:off x="2018757" y="3071628"/>
            <a:ext cx="842304" cy="1403296"/>
          </a:xfrm>
          <a:prstGeom prst="roundRect">
            <a:avLst/>
          </a:prstGeom>
          <a:noFill/>
          <a:ln w="285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5AEABC15-9B42-474C-A6CE-8F8503652521}"/>
              </a:ext>
            </a:extLst>
          </p:cNvPr>
          <p:cNvSpPr txBox="1"/>
          <p:nvPr/>
        </p:nvSpPr>
        <p:spPr>
          <a:xfrm>
            <a:off x="1957335" y="3049036"/>
            <a:ext cx="965149" cy="276999"/>
          </a:xfrm>
          <a:prstGeom prst="rect">
            <a:avLst/>
          </a:prstGeom>
          <a:noFill/>
        </p:spPr>
        <p:txBody>
          <a:bodyPr wrap="square">
            <a:spAutoFit/>
          </a:bodyPr>
          <a:lstStyle/>
          <a:p>
            <a:r>
              <a:rPr lang="en-US" sz="1200" b="1" i="1" dirty="0">
                <a:solidFill>
                  <a:srgbClr val="003366"/>
                </a:solidFill>
                <a:ea typeface="Calibri" panose="020F0502020204030204" pitchFamily="34" charset="0"/>
                <a:cs typeface="Arial" panose="020B0604020202020204" pitchFamily="34" charset="0"/>
              </a:rPr>
              <a:t>Alpine lakes</a:t>
            </a:r>
            <a:endParaRPr lang="fr-FR" dirty="0">
              <a:solidFill>
                <a:srgbClr val="003366"/>
              </a:solidFill>
            </a:endParaRPr>
          </a:p>
        </p:txBody>
      </p:sp>
      <p:sp>
        <p:nvSpPr>
          <p:cNvPr id="22" name="Rectangle : coins arrondis 21">
            <a:extLst>
              <a:ext uri="{FF2B5EF4-FFF2-40B4-BE49-F238E27FC236}">
                <a16:creationId xmlns:a16="http://schemas.microsoft.com/office/drawing/2014/main" id="{CBDCCF69-6AF1-46F7-9CAE-5C71B531D29B}"/>
              </a:ext>
            </a:extLst>
          </p:cNvPr>
          <p:cNvSpPr/>
          <p:nvPr/>
        </p:nvSpPr>
        <p:spPr>
          <a:xfrm>
            <a:off x="2922483" y="2192237"/>
            <a:ext cx="1567897" cy="3634619"/>
          </a:xfrm>
          <a:prstGeom prst="roundRect">
            <a:avLst/>
          </a:prstGeom>
          <a:noFill/>
          <a:ln w="285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003366"/>
              </a:highlight>
            </a:endParaRPr>
          </a:p>
        </p:txBody>
      </p:sp>
      <p:sp>
        <p:nvSpPr>
          <p:cNvPr id="23" name="ZoneTexte 22">
            <a:extLst>
              <a:ext uri="{FF2B5EF4-FFF2-40B4-BE49-F238E27FC236}">
                <a16:creationId xmlns:a16="http://schemas.microsoft.com/office/drawing/2014/main" id="{7302019D-0DAE-4319-9C39-A9ED736B8317}"/>
              </a:ext>
            </a:extLst>
          </p:cNvPr>
          <p:cNvSpPr txBox="1"/>
          <p:nvPr/>
        </p:nvSpPr>
        <p:spPr>
          <a:xfrm>
            <a:off x="3640771" y="2192237"/>
            <a:ext cx="965149" cy="646331"/>
          </a:xfrm>
          <a:prstGeom prst="rect">
            <a:avLst/>
          </a:prstGeom>
          <a:noFill/>
        </p:spPr>
        <p:txBody>
          <a:bodyPr wrap="square">
            <a:spAutoFit/>
          </a:bodyPr>
          <a:lstStyle/>
          <a:p>
            <a:r>
              <a:rPr lang="en-US" sz="1200" b="1" i="1" dirty="0">
                <a:solidFill>
                  <a:srgbClr val="003366"/>
                </a:solidFill>
                <a:ea typeface="Calibri" panose="020F0502020204030204" pitchFamily="34" charset="0"/>
                <a:cs typeface="Arial" panose="020B0604020202020204" pitchFamily="34" charset="0"/>
              </a:rPr>
              <a:t>Rivers and temporary ponds</a:t>
            </a:r>
            <a:endParaRPr lang="fr-FR" dirty="0">
              <a:solidFill>
                <a:srgbClr val="003366"/>
              </a:solidFill>
            </a:endParaRPr>
          </a:p>
        </p:txBody>
      </p:sp>
      <p:cxnSp>
        <p:nvCxnSpPr>
          <p:cNvPr id="24" name="Connecteur droit avec flèche 23">
            <a:extLst>
              <a:ext uri="{FF2B5EF4-FFF2-40B4-BE49-F238E27FC236}">
                <a16:creationId xmlns:a16="http://schemas.microsoft.com/office/drawing/2014/main" id="{E298E9B6-74B7-49CA-AB41-A6195F16A1C9}"/>
              </a:ext>
            </a:extLst>
          </p:cNvPr>
          <p:cNvCxnSpPr>
            <a:cxnSpLocks/>
          </p:cNvCxnSpPr>
          <p:nvPr/>
        </p:nvCxnSpPr>
        <p:spPr>
          <a:xfrm>
            <a:off x="3209925" y="2533650"/>
            <a:ext cx="0" cy="3171825"/>
          </a:xfrm>
          <a:prstGeom prst="straightConnector1">
            <a:avLst/>
          </a:prstGeom>
          <a:ln w="38100">
            <a:solidFill>
              <a:srgbClr val="003366"/>
            </a:solidFill>
            <a:headEnd type="none" w="med" len="med"/>
            <a:tailEnd type="arrow" w="med" len="med"/>
          </a:ln>
        </p:spPr>
        <p:style>
          <a:lnRef idx="3">
            <a:schemeClr val="accent4"/>
          </a:lnRef>
          <a:fillRef idx="0">
            <a:schemeClr val="accent4"/>
          </a:fillRef>
          <a:effectRef idx="2">
            <a:schemeClr val="accent4"/>
          </a:effectRef>
          <a:fontRef idx="minor">
            <a:schemeClr val="tx1"/>
          </a:fontRef>
        </p:style>
      </p:cxnSp>
      <p:cxnSp>
        <p:nvCxnSpPr>
          <p:cNvPr id="26" name="Connecteur droit avec flèche 25">
            <a:extLst>
              <a:ext uri="{FF2B5EF4-FFF2-40B4-BE49-F238E27FC236}">
                <a16:creationId xmlns:a16="http://schemas.microsoft.com/office/drawing/2014/main" id="{C7822DD2-D2E9-4979-B1BA-BAC5825BCE57}"/>
              </a:ext>
            </a:extLst>
          </p:cNvPr>
          <p:cNvCxnSpPr>
            <a:cxnSpLocks/>
          </p:cNvCxnSpPr>
          <p:nvPr/>
        </p:nvCxnSpPr>
        <p:spPr>
          <a:xfrm>
            <a:off x="4105275" y="2952750"/>
            <a:ext cx="0" cy="2752725"/>
          </a:xfrm>
          <a:prstGeom prst="straightConnector1">
            <a:avLst/>
          </a:prstGeom>
          <a:ln w="38100">
            <a:solidFill>
              <a:srgbClr val="003366"/>
            </a:solidFill>
            <a:headEnd type="none" w="med" len="med"/>
            <a:tailEnd type="arrow" w="med" len="med"/>
          </a:ln>
        </p:spPr>
        <p:style>
          <a:lnRef idx="3">
            <a:schemeClr val="accent4"/>
          </a:lnRef>
          <a:fillRef idx="0">
            <a:schemeClr val="accent4"/>
          </a:fillRef>
          <a:effectRef idx="2">
            <a:schemeClr val="accent4"/>
          </a:effectRef>
          <a:fontRef idx="minor">
            <a:schemeClr val="tx1"/>
          </a:fontRef>
        </p:style>
      </p:cxnSp>
      <p:cxnSp>
        <p:nvCxnSpPr>
          <p:cNvPr id="28" name="Connecteur droit avec flèche 27">
            <a:extLst>
              <a:ext uri="{FF2B5EF4-FFF2-40B4-BE49-F238E27FC236}">
                <a16:creationId xmlns:a16="http://schemas.microsoft.com/office/drawing/2014/main" id="{4D711295-267F-4017-8A3E-A5533A57BE58}"/>
              </a:ext>
            </a:extLst>
          </p:cNvPr>
          <p:cNvCxnSpPr>
            <a:cxnSpLocks/>
          </p:cNvCxnSpPr>
          <p:nvPr/>
        </p:nvCxnSpPr>
        <p:spPr>
          <a:xfrm>
            <a:off x="2571750" y="3326035"/>
            <a:ext cx="0" cy="1003077"/>
          </a:xfrm>
          <a:prstGeom prst="straightConnector1">
            <a:avLst/>
          </a:prstGeom>
          <a:ln w="38100">
            <a:solidFill>
              <a:srgbClr val="003366"/>
            </a:solidFill>
            <a:headEnd type="none" w="med" len="med"/>
            <a:tailEnd type="arrow" w="med" len="med"/>
          </a:ln>
        </p:spPr>
        <p:style>
          <a:lnRef idx="3">
            <a:schemeClr val="accent4"/>
          </a:lnRef>
          <a:fillRef idx="0">
            <a:schemeClr val="accent4"/>
          </a:fillRef>
          <a:effectRef idx="2">
            <a:schemeClr val="accent4"/>
          </a:effectRef>
          <a:fontRef idx="minor">
            <a:schemeClr val="tx1"/>
          </a:fontRef>
        </p:style>
      </p:cxnSp>
      <p:sp>
        <p:nvSpPr>
          <p:cNvPr id="30" name="Rectangle 29">
            <a:extLst>
              <a:ext uri="{FF2B5EF4-FFF2-40B4-BE49-F238E27FC236}">
                <a16:creationId xmlns:a16="http://schemas.microsoft.com/office/drawing/2014/main" id="{D8F48C80-E6AD-4C08-9403-9F4010033A66}"/>
              </a:ext>
            </a:extLst>
          </p:cNvPr>
          <p:cNvSpPr/>
          <p:nvPr/>
        </p:nvSpPr>
        <p:spPr>
          <a:xfrm>
            <a:off x="7825875" y="5540882"/>
            <a:ext cx="4169504" cy="477054"/>
          </a:xfrm>
          <a:prstGeom prst="rect">
            <a:avLst/>
          </a:prstGeom>
          <a:solidFill>
            <a:srgbClr val="003366"/>
          </a:solidFill>
        </p:spPr>
        <p:txBody>
          <a:bodyPr wrap="square">
            <a:spAutoFit/>
          </a:bodyPr>
          <a:lstStyle/>
          <a:p>
            <a:pPr algn="ctr"/>
            <a:r>
              <a:rPr lang="en-US" sz="2500" b="1" dirty="0">
                <a:solidFill>
                  <a:schemeClr val="bg1"/>
                </a:solidFill>
              </a:rPr>
              <a:t>²²²Rn signal loose</a:t>
            </a:r>
          </a:p>
        </p:txBody>
      </p:sp>
      <p:sp>
        <p:nvSpPr>
          <p:cNvPr id="21" name="Titre 1">
            <a:extLst>
              <a:ext uri="{FF2B5EF4-FFF2-40B4-BE49-F238E27FC236}">
                <a16:creationId xmlns:a16="http://schemas.microsoft.com/office/drawing/2014/main" id="{9F344138-410D-4902-90EA-EABE2D638102}"/>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404371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E4ED4B0-AB4C-4E7D-87BA-F5EC44181C36}"/>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r="39697"/>
          <a:stretch/>
        </p:blipFill>
        <p:spPr>
          <a:xfrm>
            <a:off x="-12700" y="1416929"/>
            <a:ext cx="7427071" cy="5450243"/>
          </a:xfrm>
          <a:prstGeom prst="rect">
            <a:avLst/>
          </a:prstGeom>
        </p:spPr>
      </p:pic>
      <p:sp>
        <p:nvSpPr>
          <p:cNvPr id="4" name="Espace réservé du numéro de diapositive 3">
            <a:extLst>
              <a:ext uri="{FF2B5EF4-FFF2-40B4-BE49-F238E27FC236}">
                <a16:creationId xmlns:a16="http://schemas.microsoft.com/office/drawing/2014/main" id="{86B71080-6ED4-4A8C-8D20-8DBF67F654F2}"/>
              </a:ext>
            </a:extLst>
          </p:cNvPr>
          <p:cNvSpPr>
            <a:spLocks noGrp="1"/>
          </p:cNvSpPr>
          <p:nvPr>
            <p:ph type="sldNum" sz="quarter" idx="12"/>
          </p:nvPr>
        </p:nvSpPr>
        <p:spPr/>
        <p:txBody>
          <a:bodyPr/>
          <a:lstStyle/>
          <a:p>
            <a:fld id="{BDF082A2-1D3D-470E-B4E2-2BB4988137D9}" type="slidenum">
              <a:rPr lang="en-GB" smtClean="0"/>
              <a:t>15</a:t>
            </a:fld>
            <a:endParaRPr lang="en-GB" dirty="0"/>
          </a:p>
        </p:txBody>
      </p:sp>
      <p:sp>
        <p:nvSpPr>
          <p:cNvPr id="11" name="Rectangle 10">
            <a:extLst>
              <a:ext uri="{FF2B5EF4-FFF2-40B4-BE49-F238E27FC236}">
                <a16:creationId xmlns:a16="http://schemas.microsoft.com/office/drawing/2014/main" id="{C1582E3B-5B0F-47BF-B8DD-F843691B8CF0}"/>
              </a:ext>
            </a:extLst>
          </p:cNvPr>
          <p:cNvSpPr/>
          <p:nvPr/>
        </p:nvSpPr>
        <p:spPr>
          <a:xfrm>
            <a:off x="4764929" y="-11543"/>
            <a:ext cx="7427071" cy="954107"/>
          </a:xfrm>
          <a:prstGeom prst="rect">
            <a:avLst/>
          </a:prstGeom>
          <a:solidFill>
            <a:srgbClr val="003366"/>
          </a:solidFill>
        </p:spPr>
        <p:txBody>
          <a:bodyPr wrap="square">
            <a:spAutoFit/>
          </a:bodyPr>
          <a:lstStyle/>
          <a:p>
            <a:pPr algn="r"/>
            <a:r>
              <a:rPr lang="en-US" sz="2800" b="1" dirty="0">
                <a:solidFill>
                  <a:schemeClr val="bg1"/>
                </a:solidFill>
              </a:rPr>
              <a:t>1. Are all small Mediterranean wetlands dependent on groundwater? Insights from ²²²Rn  </a:t>
            </a:r>
            <a:endParaRPr lang="en-GB" sz="2800" b="1" dirty="0">
              <a:solidFill>
                <a:schemeClr val="bg1"/>
              </a:solidFill>
            </a:endParaRPr>
          </a:p>
        </p:txBody>
      </p:sp>
      <p:sp>
        <p:nvSpPr>
          <p:cNvPr id="9" name="Rectangle 8">
            <a:extLst>
              <a:ext uri="{FF2B5EF4-FFF2-40B4-BE49-F238E27FC236}">
                <a16:creationId xmlns:a16="http://schemas.microsoft.com/office/drawing/2014/main" id="{45BAC140-EB38-4DDF-8411-C345611E6499}"/>
              </a:ext>
            </a:extLst>
          </p:cNvPr>
          <p:cNvSpPr/>
          <p:nvPr/>
        </p:nvSpPr>
        <p:spPr>
          <a:xfrm>
            <a:off x="4764928" y="942564"/>
            <a:ext cx="7427071" cy="461665"/>
          </a:xfrm>
          <a:prstGeom prst="rect">
            <a:avLst/>
          </a:prstGeom>
        </p:spPr>
        <p:txBody>
          <a:bodyPr wrap="square">
            <a:spAutoFit/>
          </a:bodyPr>
          <a:lstStyle/>
          <a:p>
            <a:pPr algn="r"/>
            <a:r>
              <a:rPr lang="en-US" sz="2400" b="1" dirty="0">
                <a:solidFill>
                  <a:srgbClr val="DFA235"/>
                </a:solidFill>
                <a:ea typeface="Calibri" panose="020F0502020204030204" pitchFamily="34" charset="0"/>
                <a:cs typeface="Arial" panose="020B0604020202020204" pitchFamily="34" charset="0"/>
              </a:rPr>
              <a:t>Results and discussion</a:t>
            </a:r>
            <a:endParaRPr lang="en-GB" sz="2400" b="1" dirty="0">
              <a:solidFill>
                <a:srgbClr val="DFA235"/>
              </a:solidFill>
              <a:ea typeface="Calibri" panose="020F0502020204030204" pitchFamily="34" charset="0"/>
              <a:cs typeface="Arial" panose="020B0604020202020204" pitchFamily="34" charset="0"/>
            </a:endParaRPr>
          </a:p>
        </p:txBody>
      </p:sp>
      <p:pic>
        <p:nvPicPr>
          <p:cNvPr id="21" name="Image 20">
            <a:extLst>
              <a:ext uri="{FF2B5EF4-FFF2-40B4-BE49-F238E27FC236}">
                <a16:creationId xmlns:a16="http://schemas.microsoft.com/office/drawing/2014/main" id="{83AE5993-4FEE-418B-A134-E4F185AF7545}"/>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60529" t="22686" r="1009" b="37369"/>
          <a:stretch/>
        </p:blipFill>
        <p:spPr>
          <a:xfrm>
            <a:off x="7414370" y="1934039"/>
            <a:ext cx="4737099" cy="2177143"/>
          </a:xfrm>
          <a:prstGeom prst="rect">
            <a:avLst/>
          </a:prstGeom>
        </p:spPr>
      </p:pic>
      <p:cxnSp>
        <p:nvCxnSpPr>
          <p:cNvPr id="27" name="Connecteur droit avec flèche 26">
            <a:extLst>
              <a:ext uri="{FF2B5EF4-FFF2-40B4-BE49-F238E27FC236}">
                <a16:creationId xmlns:a16="http://schemas.microsoft.com/office/drawing/2014/main" id="{2123BF0B-C863-4B16-8A71-988992BED109}"/>
              </a:ext>
            </a:extLst>
          </p:cNvPr>
          <p:cNvCxnSpPr>
            <a:cxnSpLocks/>
          </p:cNvCxnSpPr>
          <p:nvPr/>
        </p:nvCxnSpPr>
        <p:spPr>
          <a:xfrm rot="16200000">
            <a:off x="-536658" y="4142050"/>
            <a:ext cx="3708000" cy="0"/>
          </a:xfrm>
          <a:prstGeom prst="straightConnector1">
            <a:avLst/>
          </a:prstGeom>
          <a:ln w="38100">
            <a:solidFill>
              <a:srgbClr val="DFA235"/>
            </a:solidFill>
            <a:headEnd type="triangle"/>
            <a:tailEnd type="triangle"/>
          </a:ln>
        </p:spPr>
        <p:style>
          <a:lnRef idx="3">
            <a:schemeClr val="accent4"/>
          </a:lnRef>
          <a:fillRef idx="0">
            <a:schemeClr val="accent4"/>
          </a:fillRef>
          <a:effectRef idx="2">
            <a:schemeClr val="accent4"/>
          </a:effectRef>
          <a:fontRef idx="minor">
            <a:schemeClr val="tx1"/>
          </a:fontRef>
        </p:style>
      </p:cxnSp>
      <p:sp>
        <p:nvSpPr>
          <p:cNvPr id="36" name="ZoneTexte 35">
            <a:extLst>
              <a:ext uri="{FF2B5EF4-FFF2-40B4-BE49-F238E27FC236}">
                <a16:creationId xmlns:a16="http://schemas.microsoft.com/office/drawing/2014/main" id="{9636CF2D-BD28-4116-B59B-B2A1318CD939}"/>
              </a:ext>
            </a:extLst>
          </p:cNvPr>
          <p:cNvSpPr txBox="1"/>
          <p:nvPr/>
        </p:nvSpPr>
        <p:spPr>
          <a:xfrm>
            <a:off x="2686678" y="2248034"/>
            <a:ext cx="1763282" cy="553998"/>
          </a:xfrm>
          <a:prstGeom prst="rect">
            <a:avLst/>
          </a:prstGeom>
          <a:noFill/>
        </p:spPr>
        <p:txBody>
          <a:bodyPr wrap="square">
            <a:spAutoFit/>
          </a:bodyPr>
          <a:lstStyle/>
          <a:p>
            <a:r>
              <a:rPr lang="en-US" sz="1800" b="1" dirty="0">
                <a:solidFill>
                  <a:srgbClr val="003366"/>
                </a:solidFill>
                <a:ea typeface="Calibri" panose="020F0502020204030204" pitchFamily="34" charset="0"/>
                <a:cs typeface="Arial" panose="020B0604020202020204" pitchFamily="34" charset="0"/>
              </a:rPr>
              <a:t>Magmatic rocks</a:t>
            </a:r>
          </a:p>
          <a:p>
            <a:r>
              <a:rPr lang="en-US" sz="1200" b="1" i="1" dirty="0">
                <a:solidFill>
                  <a:srgbClr val="003366"/>
                </a:solidFill>
                <a:ea typeface="Calibri" panose="020F0502020204030204" pitchFamily="34" charset="0"/>
                <a:cs typeface="Arial" panose="020B0604020202020204" pitchFamily="34" charset="0"/>
              </a:rPr>
              <a:t>granites</a:t>
            </a:r>
            <a:endParaRPr lang="fr-FR" sz="1200" b="1" i="1" dirty="0">
              <a:solidFill>
                <a:srgbClr val="003366"/>
              </a:solidFill>
            </a:endParaRPr>
          </a:p>
        </p:txBody>
      </p:sp>
      <p:sp>
        <p:nvSpPr>
          <p:cNvPr id="37" name="ZoneTexte 36">
            <a:extLst>
              <a:ext uri="{FF2B5EF4-FFF2-40B4-BE49-F238E27FC236}">
                <a16:creationId xmlns:a16="http://schemas.microsoft.com/office/drawing/2014/main" id="{0D0F9068-B970-43AB-B21C-47FB6AA86201}"/>
              </a:ext>
            </a:extLst>
          </p:cNvPr>
          <p:cNvSpPr txBox="1"/>
          <p:nvPr/>
        </p:nvSpPr>
        <p:spPr>
          <a:xfrm>
            <a:off x="2899619" y="5540082"/>
            <a:ext cx="2109432" cy="553998"/>
          </a:xfrm>
          <a:prstGeom prst="rect">
            <a:avLst/>
          </a:prstGeom>
          <a:noFill/>
        </p:spPr>
        <p:txBody>
          <a:bodyPr wrap="square">
            <a:spAutoFit/>
          </a:bodyPr>
          <a:lstStyle/>
          <a:p>
            <a:r>
              <a:rPr lang="en-US" sz="1800" b="1" dirty="0">
                <a:solidFill>
                  <a:srgbClr val="003366"/>
                </a:solidFill>
                <a:ea typeface="Calibri" panose="020F0502020204030204" pitchFamily="34" charset="0"/>
                <a:cs typeface="Arial" panose="020B0604020202020204" pitchFamily="34" charset="0"/>
              </a:rPr>
              <a:t>Metamorphic rocks</a:t>
            </a:r>
          </a:p>
          <a:p>
            <a:r>
              <a:rPr lang="en-US" sz="1200" b="1" i="1" dirty="0">
                <a:solidFill>
                  <a:srgbClr val="003366"/>
                </a:solidFill>
                <a:ea typeface="Calibri" panose="020F0502020204030204" pitchFamily="34" charset="0"/>
                <a:cs typeface="Arial" panose="020B0604020202020204" pitchFamily="34" charset="0"/>
              </a:rPr>
              <a:t>Calcite </a:t>
            </a:r>
            <a:endParaRPr lang="fr-FR" sz="1200" b="1" i="1" dirty="0">
              <a:solidFill>
                <a:srgbClr val="003366"/>
              </a:solidFill>
            </a:endParaRPr>
          </a:p>
        </p:txBody>
      </p:sp>
      <p:sp>
        <p:nvSpPr>
          <p:cNvPr id="45" name="ZoneTexte 44">
            <a:extLst>
              <a:ext uri="{FF2B5EF4-FFF2-40B4-BE49-F238E27FC236}">
                <a16:creationId xmlns:a16="http://schemas.microsoft.com/office/drawing/2014/main" id="{2D56C50F-0691-4BD5-97E4-E60648D07CAF}"/>
              </a:ext>
            </a:extLst>
          </p:cNvPr>
          <p:cNvSpPr txBox="1"/>
          <p:nvPr/>
        </p:nvSpPr>
        <p:spPr>
          <a:xfrm>
            <a:off x="1300620" y="2349766"/>
            <a:ext cx="1509237" cy="584775"/>
          </a:xfrm>
          <a:prstGeom prst="rect">
            <a:avLst/>
          </a:prstGeom>
          <a:noFill/>
        </p:spPr>
        <p:txBody>
          <a:bodyPr wrap="square">
            <a:spAutoFit/>
          </a:bodyPr>
          <a:lstStyle/>
          <a:p>
            <a:r>
              <a:rPr lang="en-US" sz="1600" b="1" dirty="0">
                <a:solidFill>
                  <a:srgbClr val="DFA235"/>
                </a:solidFill>
                <a:ea typeface="Calibri" panose="020F0502020204030204" pitchFamily="34" charset="0"/>
                <a:cs typeface="Arial" panose="020B0604020202020204" pitchFamily="34" charset="0"/>
              </a:rPr>
              <a:t>High U-bearing minerals</a:t>
            </a:r>
            <a:endParaRPr lang="fr-FR" sz="1600" b="1" dirty="0">
              <a:solidFill>
                <a:srgbClr val="DFA235"/>
              </a:solidFill>
              <a:ea typeface="Calibri" panose="020F0502020204030204" pitchFamily="34" charset="0"/>
              <a:cs typeface="Arial" panose="020B0604020202020204" pitchFamily="34" charset="0"/>
            </a:endParaRPr>
          </a:p>
        </p:txBody>
      </p:sp>
      <p:sp>
        <p:nvSpPr>
          <p:cNvPr id="47" name="ZoneTexte 46">
            <a:extLst>
              <a:ext uri="{FF2B5EF4-FFF2-40B4-BE49-F238E27FC236}">
                <a16:creationId xmlns:a16="http://schemas.microsoft.com/office/drawing/2014/main" id="{4B5AE7A3-6217-4B4E-81CE-A73D806C2F41}"/>
              </a:ext>
            </a:extLst>
          </p:cNvPr>
          <p:cNvSpPr txBox="1"/>
          <p:nvPr/>
        </p:nvSpPr>
        <p:spPr>
          <a:xfrm>
            <a:off x="1325029" y="5383730"/>
            <a:ext cx="1509237" cy="584775"/>
          </a:xfrm>
          <a:prstGeom prst="rect">
            <a:avLst/>
          </a:prstGeom>
          <a:noFill/>
        </p:spPr>
        <p:txBody>
          <a:bodyPr wrap="square">
            <a:spAutoFit/>
          </a:bodyPr>
          <a:lstStyle/>
          <a:p>
            <a:r>
              <a:rPr lang="en-US" sz="1600" b="1" dirty="0">
                <a:solidFill>
                  <a:srgbClr val="DFA235"/>
                </a:solidFill>
                <a:ea typeface="Calibri" panose="020F0502020204030204" pitchFamily="34" charset="0"/>
                <a:cs typeface="Arial" panose="020B0604020202020204" pitchFamily="34" charset="0"/>
              </a:rPr>
              <a:t>Low U-bearing minerals</a:t>
            </a:r>
            <a:endParaRPr lang="fr-FR" sz="1600" b="1" dirty="0">
              <a:solidFill>
                <a:srgbClr val="DFA235"/>
              </a:solidFill>
              <a:ea typeface="Calibri" panose="020F0502020204030204" pitchFamily="34" charset="0"/>
              <a:cs typeface="Arial" panose="020B0604020202020204" pitchFamily="34" charset="0"/>
            </a:endParaRPr>
          </a:p>
        </p:txBody>
      </p:sp>
      <p:sp>
        <p:nvSpPr>
          <p:cNvPr id="33" name="Rectangle : coins arrondis 32">
            <a:extLst>
              <a:ext uri="{FF2B5EF4-FFF2-40B4-BE49-F238E27FC236}">
                <a16:creationId xmlns:a16="http://schemas.microsoft.com/office/drawing/2014/main" id="{5035EF84-305D-4C29-819C-886D891E8840}"/>
              </a:ext>
            </a:extLst>
          </p:cNvPr>
          <p:cNvSpPr/>
          <p:nvPr/>
        </p:nvSpPr>
        <p:spPr>
          <a:xfrm>
            <a:off x="2107934" y="2201584"/>
            <a:ext cx="2376850" cy="2911251"/>
          </a:xfrm>
          <a:prstGeom prst="roundRect">
            <a:avLst/>
          </a:prstGeom>
          <a:noFill/>
          <a:ln w="285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003366"/>
              </a:highlight>
            </a:endParaRPr>
          </a:p>
        </p:txBody>
      </p:sp>
      <p:sp>
        <p:nvSpPr>
          <p:cNvPr id="38" name="Rectangle : coins arrondis 37">
            <a:extLst>
              <a:ext uri="{FF2B5EF4-FFF2-40B4-BE49-F238E27FC236}">
                <a16:creationId xmlns:a16="http://schemas.microsoft.com/office/drawing/2014/main" id="{B4412EA0-142F-478E-BDEF-30F19DCDC1C1}"/>
              </a:ext>
            </a:extLst>
          </p:cNvPr>
          <p:cNvSpPr/>
          <p:nvPr/>
        </p:nvSpPr>
        <p:spPr>
          <a:xfrm>
            <a:off x="2834266" y="4591548"/>
            <a:ext cx="1763281" cy="1429153"/>
          </a:xfrm>
          <a:prstGeom prst="roundRect">
            <a:avLst/>
          </a:prstGeom>
          <a:noFill/>
          <a:ln w="285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003366"/>
              </a:highlight>
            </a:endParaRPr>
          </a:p>
        </p:txBody>
      </p:sp>
      <p:sp>
        <p:nvSpPr>
          <p:cNvPr id="43" name="ZoneTexte 42">
            <a:extLst>
              <a:ext uri="{FF2B5EF4-FFF2-40B4-BE49-F238E27FC236}">
                <a16:creationId xmlns:a16="http://schemas.microsoft.com/office/drawing/2014/main" id="{F6130C2F-1134-4D26-9678-997E28BDDFE2}"/>
              </a:ext>
            </a:extLst>
          </p:cNvPr>
          <p:cNvSpPr txBox="1"/>
          <p:nvPr/>
        </p:nvSpPr>
        <p:spPr>
          <a:xfrm>
            <a:off x="5024992" y="1937155"/>
            <a:ext cx="2015209" cy="1292662"/>
          </a:xfrm>
          <a:prstGeom prst="rect">
            <a:avLst/>
          </a:prstGeom>
          <a:noFill/>
        </p:spPr>
        <p:txBody>
          <a:bodyPr wrap="square">
            <a:spAutoFit/>
          </a:bodyPr>
          <a:lstStyle/>
          <a:p>
            <a:r>
              <a:rPr lang="en-US" sz="1800" b="1" dirty="0">
                <a:solidFill>
                  <a:srgbClr val="003366"/>
                </a:solidFill>
                <a:ea typeface="Calibri" panose="020F0502020204030204" pitchFamily="34" charset="0"/>
                <a:cs typeface="Arial" panose="020B0604020202020204" pitchFamily="34" charset="0"/>
              </a:rPr>
              <a:t>Calcarenites</a:t>
            </a:r>
          </a:p>
          <a:p>
            <a:r>
              <a:rPr lang="en-US" b="1" dirty="0">
                <a:solidFill>
                  <a:srgbClr val="003366"/>
                </a:solidFill>
                <a:ea typeface="Calibri" panose="020F0502020204030204" pitchFamily="34" charset="0"/>
                <a:cs typeface="Arial" panose="020B0604020202020204" pitchFamily="34" charset="0"/>
              </a:rPr>
              <a:t>Metamorphic rocks</a:t>
            </a:r>
          </a:p>
          <a:p>
            <a:r>
              <a:rPr lang="en-US" sz="1200" b="1" i="1" dirty="0">
                <a:solidFill>
                  <a:srgbClr val="003366"/>
                </a:solidFill>
                <a:ea typeface="Calibri" panose="020F0502020204030204" pitchFamily="34" charset="0"/>
                <a:cs typeface="Arial" panose="020B0604020202020204" pitchFamily="34" charset="0"/>
              </a:rPr>
              <a:t>Weathering products of granites</a:t>
            </a:r>
            <a:endParaRPr lang="fr-FR" sz="1200" b="1" i="1" dirty="0">
              <a:solidFill>
                <a:srgbClr val="003366"/>
              </a:solidFill>
            </a:endParaRPr>
          </a:p>
        </p:txBody>
      </p:sp>
      <p:sp>
        <p:nvSpPr>
          <p:cNvPr id="2" name="Forme libre : forme 1">
            <a:extLst>
              <a:ext uri="{FF2B5EF4-FFF2-40B4-BE49-F238E27FC236}">
                <a16:creationId xmlns:a16="http://schemas.microsoft.com/office/drawing/2014/main" id="{D5F6B972-A0B8-46E1-B463-707252D5EFE1}"/>
              </a:ext>
            </a:extLst>
          </p:cNvPr>
          <p:cNvSpPr/>
          <p:nvPr/>
        </p:nvSpPr>
        <p:spPr>
          <a:xfrm>
            <a:off x="2934699" y="3206446"/>
            <a:ext cx="3434000" cy="2541424"/>
          </a:xfrm>
          <a:custGeom>
            <a:avLst/>
            <a:gdLst>
              <a:gd name="connsiteX0" fmla="*/ 1246910 w 2123221"/>
              <a:gd name="connsiteY0" fmla="*/ 14487 h 2191431"/>
              <a:gd name="connsiteX1" fmla="*/ 886987 w 2123221"/>
              <a:gd name="connsiteY1" fmla="*/ 423049 h 2191431"/>
              <a:gd name="connsiteX2" fmla="*/ 741072 w 2123221"/>
              <a:gd name="connsiteY2" fmla="*/ 1065075 h 2191431"/>
              <a:gd name="connsiteX3" fmla="*/ 206050 w 2123221"/>
              <a:gd name="connsiteY3" fmla="*/ 1298538 h 2191431"/>
              <a:gd name="connsiteX4" fmla="*/ 1770 w 2123221"/>
              <a:gd name="connsiteY4" fmla="*/ 1677917 h 2191431"/>
              <a:gd name="connsiteX5" fmla="*/ 303327 w 2123221"/>
              <a:gd name="connsiteY5" fmla="*/ 2174028 h 2191431"/>
              <a:gd name="connsiteX6" fmla="*/ 789710 w 2123221"/>
              <a:gd name="connsiteY6" fmla="*/ 2067023 h 2191431"/>
              <a:gd name="connsiteX7" fmla="*/ 1402552 w 2123221"/>
              <a:gd name="connsiteY7" fmla="*/ 1950292 h 2191431"/>
              <a:gd name="connsiteX8" fmla="*/ 1830570 w 2123221"/>
              <a:gd name="connsiteY8" fmla="*/ 1269355 h 2191431"/>
              <a:gd name="connsiteX9" fmla="*/ 2102944 w 2123221"/>
              <a:gd name="connsiteY9" fmla="*/ 1103985 h 2191431"/>
              <a:gd name="connsiteX10" fmla="*/ 2054306 w 2123221"/>
              <a:gd name="connsiteY10" fmla="*/ 530053 h 2191431"/>
              <a:gd name="connsiteX11" fmla="*/ 1665199 w 2123221"/>
              <a:gd name="connsiteY11" fmla="*/ 131219 h 2191431"/>
              <a:gd name="connsiteX12" fmla="*/ 1246910 w 2123221"/>
              <a:gd name="connsiteY12" fmla="*/ 14487 h 2191431"/>
              <a:gd name="connsiteX0" fmla="*/ 1246910 w 2105677"/>
              <a:gd name="connsiteY0" fmla="*/ 15517 h 2192461"/>
              <a:gd name="connsiteX1" fmla="*/ 886987 w 2105677"/>
              <a:gd name="connsiteY1" fmla="*/ 424079 h 2192461"/>
              <a:gd name="connsiteX2" fmla="*/ 741072 w 2105677"/>
              <a:gd name="connsiteY2" fmla="*/ 1066105 h 2192461"/>
              <a:gd name="connsiteX3" fmla="*/ 206050 w 2105677"/>
              <a:gd name="connsiteY3" fmla="*/ 1299568 h 2192461"/>
              <a:gd name="connsiteX4" fmla="*/ 1770 w 2105677"/>
              <a:gd name="connsiteY4" fmla="*/ 1678947 h 2192461"/>
              <a:gd name="connsiteX5" fmla="*/ 303327 w 2105677"/>
              <a:gd name="connsiteY5" fmla="*/ 2175058 h 2192461"/>
              <a:gd name="connsiteX6" fmla="*/ 789710 w 2105677"/>
              <a:gd name="connsiteY6" fmla="*/ 2068053 h 2192461"/>
              <a:gd name="connsiteX7" fmla="*/ 1402552 w 2105677"/>
              <a:gd name="connsiteY7" fmla="*/ 1951322 h 2192461"/>
              <a:gd name="connsiteX8" fmla="*/ 1830570 w 2105677"/>
              <a:gd name="connsiteY8" fmla="*/ 1270385 h 2192461"/>
              <a:gd name="connsiteX9" fmla="*/ 2102944 w 2105677"/>
              <a:gd name="connsiteY9" fmla="*/ 1105015 h 2192461"/>
              <a:gd name="connsiteX10" fmla="*/ 1952706 w 2105677"/>
              <a:gd name="connsiteY10" fmla="*/ 569183 h 2192461"/>
              <a:gd name="connsiteX11" fmla="*/ 1665199 w 2105677"/>
              <a:gd name="connsiteY11" fmla="*/ 132249 h 2192461"/>
              <a:gd name="connsiteX12" fmla="*/ 1246910 w 2105677"/>
              <a:gd name="connsiteY12" fmla="*/ 15517 h 2192461"/>
              <a:gd name="connsiteX0" fmla="*/ 1246910 w 2105677"/>
              <a:gd name="connsiteY0" fmla="*/ 3442 h 2180386"/>
              <a:gd name="connsiteX1" fmla="*/ 886987 w 2105677"/>
              <a:gd name="connsiteY1" fmla="*/ 412004 h 2180386"/>
              <a:gd name="connsiteX2" fmla="*/ 741072 w 2105677"/>
              <a:gd name="connsiteY2" fmla="*/ 1054030 h 2180386"/>
              <a:gd name="connsiteX3" fmla="*/ 206050 w 2105677"/>
              <a:gd name="connsiteY3" fmla="*/ 1287493 h 2180386"/>
              <a:gd name="connsiteX4" fmla="*/ 1770 w 2105677"/>
              <a:gd name="connsiteY4" fmla="*/ 1666872 h 2180386"/>
              <a:gd name="connsiteX5" fmla="*/ 303327 w 2105677"/>
              <a:gd name="connsiteY5" fmla="*/ 2162983 h 2180386"/>
              <a:gd name="connsiteX6" fmla="*/ 789710 w 2105677"/>
              <a:gd name="connsiteY6" fmla="*/ 2055978 h 2180386"/>
              <a:gd name="connsiteX7" fmla="*/ 1402552 w 2105677"/>
              <a:gd name="connsiteY7" fmla="*/ 1939247 h 2180386"/>
              <a:gd name="connsiteX8" fmla="*/ 1830570 w 2105677"/>
              <a:gd name="connsiteY8" fmla="*/ 1258310 h 2180386"/>
              <a:gd name="connsiteX9" fmla="*/ 2102944 w 2105677"/>
              <a:gd name="connsiteY9" fmla="*/ 1092940 h 2180386"/>
              <a:gd name="connsiteX10" fmla="*/ 1952706 w 2105677"/>
              <a:gd name="connsiteY10" fmla="*/ 557108 h 2180386"/>
              <a:gd name="connsiteX11" fmla="*/ 1608049 w 2105677"/>
              <a:gd name="connsiteY11" fmla="*/ 234474 h 2180386"/>
              <a:gd name="connsiteX12" fmla="*/ 1246910 w 2105677"/>
              <a:gd name="connsiteY12" fmla="*/ 3442 h 2180386"/>
              <a:gd name="connsiteX0" fmla="*/ 1132610 w 2105677"/>
              <a:gd name="connsiteY0" fmla="*/ 5570 h 2093614"/>
              <a:gd name="connsiteX1" fmla="*/ 886987 w 2105677"/>
              <a:gd name="connsiteY1" fmla="*/ 325232 h 2093614"/>
              <a:gd name="connsiteX2" fmla="*/ 741072 w 2105677"/>
              <a:gd name="connsiteY2" fmla="*/ 967258 h 2093614"/>
              <a:gd name="connsiteX3" fmla="*/ 206050 w 2105677"/>
              <a:gd name="connsiteY3" fmla="*/ 1200721 h 2093614"/>
              <a:gd name="connsiteX4" fmla="*/ 1770 w 2105677"/>
              <a:gd name="connsiteY4" fmla="*/ 1580100 h 2093614"/>
              <a:gd name="connsiteX5" fmla="*/ 303327 w 2105677"/>
              <a:gd name="connsiteY5" fmla="*/ 2076211 h 2093614"/>
              <a:gd name="connsiteX6" fmla="*/ 789710 w 2105677"/>
              <a:gd name="connsiteY6" fmla="*/ 1969206 h 2093614"/>
              <a:gd name="connsiteX7" fmla="*/ 1402552 w 2105677"/>
              <a:gd name="connsiteY7" fmla="*/ 1852475 h 2093614"/>
              <a:gd name="connsiteX8" fmla="*/ 1830570 w 2105677"/>
              <a:gd name="connsiteY8" fmla="*/ 1171538 h 2093614"/>
              <a:gd name="connsiteX9" fmla="*/ 2102944 w 2105677"/>
              <a:gd name="connsiteY9" fmla="*/ 1006168 h 2093614"/>
              <a:gd name="connsiteX10" fmla="*/ 1952706 w 2105677"/>
              <a:gd name="connsiteY10" fmla="*/ 470336 h 2093614"/>
              <a:gd name="connsiteX11" fmla="*/ 1608049 w 2105677"/>
              <a:gd name="connsiteY11" fmla="*/ 147702 h 2093614"/>
              <a:gd name="connsiteX12" fmla="*/ 1132610 w 2105677"/>
              <a:gd name="connsiteY12" fmla="*/ 5570 h 2093614"/>
              <a:gd name="connsiteX0" fmla="*/ 1132610 w 2104198"/>
              <a:gd name="connsiteY0" fmla="*/ 5525 h 2093569"/>
              <a:gd name="connsiteX1" fmla="*/ 886987 w 2104198"/>
              <a:gd name="connsiteY1" fmla="*/ 325187 h 2093569"/>
              <a:gd name="connsiteX2" fmla="*/ 741072 w 2104198"/>
              <a:gd name="connsiteY2" fmla="*/ 967213 h 2093569"/>
              <a:gd name="connsiteX3" fmla="*/ 206050 w 2104198"/>
              <a:gd name="connsiteY3" fmla="*/ 1200676 h 2093569"/>
              <a:gd name="connsiteX4" fmla="*/ 1770 w 2104198"/>
              <a:gd name="connsiteY4" fmla="*/ 1580055 h 2093569"/>
              <a:gd name="connsiteX5" fmla="*/ 303327 w 2104198"/>
              <a:gd name="connsiteY5" fmla="*/ 2076166 h 2093569"/>
              <a:gd name="connsiteX6" fmla="*/ 789710 w 2104198"/>
              <a:gd name="connsiteY6" fmla="*/ 1969161 h 2093569"/>
              <a:gd name="connsiteX7" fmla="*/ 1402552 w 2104198"/>
              <a:gd name="connsiteY7" fmla="*/ 1852430 h 2093569"/>
              <a:gd name="connsiteX8" fmla="*/ 1830570 w 2104198"/>
              <a:gd name="connsiteY8" fmla="*/ 1171493 h 2093569"/>
              <a:gd name="connsiteX9" fmla="*/ 2102944 w 2104198"/>
              <a:gd name="connsiteY9" fmla="*/ 1006123 h 2093569"/>
              <a:gd name="connsiteX10" fmla="*/ 1920956 w 2104198"/>
              <a:gd name="connsiteY10" fmla="*/ 463941 h 2093569"/>
              <a:gd name="connsiteX11" fmla="*/ 1608049 w 2104198"/>
              <a:gd name="connsiteY11" fmla="*/ 147657 h 2093569"/>
              <a:gd name="connsiteX12" fmla="*/ 1132610 w 2104198"/>
              <a:gd name="connsiteY12" fmla="*/ 5525 h 2093569"/>
              <a:gd name="connsiteX0" fmla="*/ 1132610 w 2105034"/>
              <a:gd name="connsiteY0" fmla="*/ 5525 h 2093569"/>
              <a:gd name="connsiteX1" fmla="*/ 886987 w 2105034"/>
              <a:gd name="connsiteY1" fmla="*/ 325187 h 2093569"/>
              <a:gd name="connsiteX2" fmla="*/ 741072 w 2105034"/>
              <a:gd name="connsiteY2" fmla="*/ 967213 h 2093569"/>
              <a:gd name="connsiteX3" fmla="*/ 206050 w 2105034"/>
              <a:gd name="connsiteY3" fmla="*/ 1200676 h 2093569"/>
              <a:gd name="connsiteX4" fmla="*/ 1770 w 2105034"/>
              <a:gd name="connsiteY4" fmla="*/ 1580055 h 2093569"/>
              <a:gd name="connsiteX5" fmla="*/ 303327 w 2105034"/>
              <a:gd name="connsiteY5" fmla="*/ 2076166 h 2093569"/>
              <a:gd name="connsiteX6" fmla="*/ 789710 w 2105034"/>
              <a:gd name="connsiteY6" fmla="*/ 1969161 h 2093569"/>
              <a:gd name="connsiteX7" fmla="*/ 1402552 w 2105034"/>
              <a:gd name="connsiteY7" fmla="*/ 1852430 h 2093569"/>
              <a:gd name="connsiteX8" fmla="*/ 1830570 w 2105034"/>
              <a:gd name="connsiteY8" fmla="*/ 1171493 h 2093569"/>
              <a:gd name="connsiteX9" fmla="*/ 2102944 w 2105034"/>
              <a:gd name="connsiteY9" fmla="*/ 1006123 h 2093569"/>
              <a:gd name="connsiteX10" fmla="*/ 1920956 w 2105034"/>
              <a:gd name="connsiteY10" fmla="*/ 463941 h 2093569"/>
              <a:gd name="connsiteX11" fmla="*/ 1608049 w 2105034"/>
              <a:gd name="connsiteY11" fmla="*/ 147657 h 2093569"/>
              <a:gd name="connsiteX12" fmla="*/ 1132610 w 2105034"/>
              <a:gd name="connsiteY12" fmla="*/ 5525 h 2093569"/>
              <a:gd name="connsiteX0" fmla="*/ 1132610 w 2109432"/>
              <a:gd name="connsiteY0" fmla="*/ 5525 h 2093569"/>
              <a:gd name="connsiteX1" fmla="*/ 886987 w 2109432"/>
              <a:gd name="connsiteY1" fmla="*/ 325187 h 2093569"/>
              <a:gd name="connsiteX2" fmla="*/ 741072 w 2109432"/>
              <a:gd name="connsiteY2" fmla="*/ 967213 h 2093569"/>
              <a:gd name="connsiteX3" fmla="*/ 206050 w 2109432"/>
              <a:gd name="connsiteY3" fmla="*/ 1200676 h 2093569"/>
              <a:gd name="connsiteX4" fmla="*/ 1770 w 2109432"/>
              <a:gd name="connsiteY4" fmla="*/ 1580055 h 2093569"/>
              <a:gd name="connsiteX5" fmla="*/ 303327 w 2109432"/>
              <a:gd name="connsiteY5" fmla="*/ 2076166 h 2093569"/>
              <a:gd name="connsiteX6" fmla="*/ 789710 w 2109432"/>
              <a:gd name="connsiteY6" fmla="*/ 1969161 h 2093569"/>
              <a:gd name="connsiteX7" fmla="*/ 1402552 w 2109432"/>
              <a:gd name="connsiteY7" fmla="*/ 1852430 h 2093569"/>
              <a:gd name="connsiteX8" fmla="*/ 1735320 w 2109432"/>
              <a:gd name="connsiteY8" fmla="*/ 1349293 h 2093569"/>
              <a:gd name="connsiteX9" fmla="*/ 2102944 w 2109432"/>
              <a:gd name="connsiteY9" fmla="*/ 1006123 h 2093569"/>
              <a:gd name="connsiteX10" fmla="*/ 1920956 w 2109432"/>
              <a:gd name="connsiteY10" fmla="*/ 463941 h 2093569"/>
              <a:gd name="connsiteX11" fmla="*/ 1608049 w 2109432"/>
              <a:gd name="connsiteY11" fmla="*/ 147657 h 2093569"/>
              <a:gd name="connsiteX12" fmla="*/ 1132610 w 2109432"/>
              <a:gd name="connsiteY12" fmla="*/ 5525 h 2093569"/>
              <a:gd name="connsiteX0" fmla="*/ 1132243 w 2109065"/>
              <a:gd name="connsiteY0" fmla="*/ 5525 h 2093569"/>
              <a:gd name="connsiteX1" fmla="*/ 886620 w 2109065"/>
              <a:gd name="connsiteY1" fmla="*/ 325187 h 2093569"/>
              <a:gd name="connsiteX2" fmla="*/ 557192 w 2109065"/>
              <a:gd name="connsiteY2" fmla="*/ 831153 h 2093569"/>
              <a:gd name="connsiteX3" fmla="*/ 205683 w 2109065"/>
              <a:gd name="connsiteY3" fmla="*/ 1200676 h 2093569"/>
              <a:gd name="connsiteX4" fmla="*/ 1403 w 2109065"/>
              <a:gd name="connsiteY4" fmla="*/ 1580055 h 2093569"/>
              <a:gd name="connsiteX5" fmla="*/ 302960 w 2109065"/>
              <a:gd name="connsiteY5" fmla="*/ 2076166 h 2093569"/>
              <a:gd name="connsiteX6" fmla="*/ 789343 w 2109065"/>
              <a:gd name="connsiteY6" fmla="*/ 1969161 h 2093569"/>
              <a:gd name="connsiteX7" fmla="*/ 1402185 w 2109065"/>
              <a:gd name="connsiteY7" fmla="*/ 1852430 h 2093569"/>
              <a:gd name="connsiteX8" fmla="*/ 1734953 w 2109065"/>
              <a:gd name="connsiteY8" fmla="*/ 1349293 h 2093569"/>
              <a:gd name="connsiteX9" fmla="*/ 2102577 w 2109065"/>
              <a:gd name="connsiteY9" fmla="*/ 1006123 h 2093569"/>
              <a:gd name="connsiteX10" fmla="*/ 1920589 w 2109065"/>
              <a:gd name="connsiteY10" fmla="*/ 463941 h 2093569"/>
              <a:gd name="connsiteX11" fmla="*/ 1607682 w 2109065"/>
              <a:gd name="connsiteY11" fmla="*/ 147657 h 2093569"/>
              <a:gd name="connsiteX12" fmla="*/ 1132243 w 2109065"/>
              <a:gd name="connsiteY12" fmla="*/ 5525 h 2093569"/>
              <a:gd name="connsiteX0" fmla="*/ 1132243 w 2109065"/>
              <a:gd name="connsiteY0" fmla="*/ 1436 h 2089480"/>
              <a:gd name="connsiteX1" fmla="*/ 752514 w 2109065"/>
              <a:gd name="connsiteY1" fmla="*/ 222146 h 2089480"/>
              <a:gd name="connsiteX2" fmla="*/ 557192 w 2109065"/>
              <a:gd name="connsiteY2" fmla="*/ 827064 h 2089480"/>
              <a:gd name="connsiteX3" fmla="*/ 205683 w 2109065"/>
              <a:gd name="connsiteY3" fmla="*/ 1196587 h 2089480"/>
              <a:gd name="connsiteX4" fmla="*/ 1403 w 2109065"/>
              <a:gd name="connsiteY4" fmla="*/ 1575966 h 2089480"/>
              <a:gd name="connsiteX5" fmla="*/ 302960 w 2109065"/>
              <a:gd name="connsiteY5" fmla="*/ 2072077 h 2089480"/>
              <a:gd name="connsiteX6" fmla="*/ 789343 w 2109065"/>
              <a:gd name="connsiteY6" fmla="*/ 1965072 h 2089480"/>
              <a:gd name="connsiteX7" fmla="*/ 1402185 w 2109065"/>
              <a:gd name="connsiteY7" fmla="*/ 1848341 h 2089480"/>
              <a:gd name="connsiteX8" fmla="*/ 1734953 w 2109065"/>
              <a:gd name="connsiteY8" fmla="*/ 1345204 h 2089480"/>
              <a:gd name="connsiteX9" fmla="*/ 2102577 w 2109065"/>
              <a:gd name="connsiteY9" fmla="*/ 1002034 h 2089480"/>
              <a:gd name="connsiteX10" fmla="*/ 1920589 w 2109065"/>
              <a:gd name="connsiteY10" fmla="*/ 459852 h 2089480"/>
              <a:gd name="connsiteX11" fmla="*/ 1607682 w 2109065"/>
              <a:gd name="connsiteY11" fmla="*/ 143568 h 2089480"/>
              <a:gd name="connsiteX12" fmla="*/ 1132243 w 2109065"/>
              <a:gd name="connsiteY12" fmla="*/ 1436 h 2089480"/>
              <a:gd name="connsiteX0" fmla="*/ 1132243 w 2105304"/>
              <a:gd name="connsiteY0" fmla="*/ 1436 h 2441598"/>
              <a:gd name="connsiteX1" fmla="*/ 752514 w 2105304"/>
              <a:gd name="connsiteY1" fmla="*/ 222146 h 2441598"/>
              <a:gd name="connsiteX2" fmla="*/ 557192 w 2105304"/>
              <a:gd name="connsiteY2" fmla="*/ 827064 h 2441598"/>
              <a:gd name="connsiteX3" fmla="*/ 205683 w 2105304"/>
              <a:gd name="connsiteY3" fmla="*/ 1196587 h 2441598"/>
              <a:gd name="connsiteX4" fmla="*/ 1403 w 2105304"/>
              <a:gd name="connsiteY4" fmla="*/ 1575966 h 2441598"/>
              <a:gd name="connsiteX5" fmla="*/ 302960 w 2105304"/>
              <a:gd name="connsiteY5" fmla="*/ 2072077 h 2441598"/>
              <a:gd name="connsiteX6" fmla="*/ 789343 w 2105304"/>
              <a:gd name="connsiteY6" fmla="*/ 1965072 h 2441598"/>
              <a:gd name="connsiteX7" fmla="*/ 1402185 w 2105304"/>
              <a:gd name="connsiteY7" fmla="*/ 1848341 h 2441598"/>
              <a:gd name="connsiteX8" fmla="*/ 1981990 w 2105304"/>
              <a:gd name="connsiteY8" fmla="*/ 2421311 h 2441598"/>
              <a:gd name="connsiteX9" fmla="*/ 2102577 w 2105304"/>
              <a:gd name="connsiteY9" fmla="*/ 1002034 h 2441598"/>
              <a:gd name="connsiteX10" fmla="*/ 1920589 w 2105304"/>
              <a:gd name="connsiteY10" fmla="*/ 459852 h 2441598"/>
              <a:gd name="connsiteX11" fmla="*/ 1607682 w 2105304"/>
              <a:gd name="connsiteY11" fmla="*/ 143568 h 2441598"/>
              <a:gd name="connsiteX12" fmla="*/ 1132243 w 2105304"/>
              <a:gd name="connsiteY12" fmla="*/ 1436 h 2441598"/>
              <a:gd name="connsiteX0" fmla="*/ 1132243 w 2105304"/>
              <a:gd name="connsiteY0" fmla="*/ 1436 h 2441987"/>
              <a:gd name="connsiteX1" fmla="*/ 752514 w 2105304"/>
              <a:gd name="connsiteY1" fmla="*/ 222146 h 2441987"/>
              <a:gd name="connsiteX2" fmla="*/ 557192 w 2105304"/>
              <a:gd name="connsiteY2" fmla="*/ 827064 h 2441987"/>
              <a:gd name="connsiteX3" fmla="*/ 205683 w 2105304"/>
              <a:gd name="connsiteY3" fmla="*/ 1196587 h 2441987"/>
              <a:gd name="connsiteX4" fmla="*/ 1403 w 2105304"/>
              <a:gd name="connsiteY4" fmla="*/ 1575966 h 2441987"/>
              <a:gd name="connsiteX5" fmla="*/ 302960 w 2105304"/>
              <a:gd name="connsiteY5" fmla="*/ 2072077 h 2441987"/>
              <a:gd name="connsiteX6" fmla="*/ 803459 w 2105304"/>
              <a:gd name="connsiteY6" fmla="*/ 1878489 h 2441987"/>
              <a:gd name="connsiteX7" fmla="*/ 1402185 w 2105304"/>
              <a:gd name="connsiteY7" fmla="*/ 1848341 h 2441987"/>
              <a:gd name="connsiteX8" fmla="*/ 1981990 w 2105304"/>
              <a:gd name="connsiteY8" fmla="*/ 2421311 h 2441987"/>
              <a:gd name="connsiteX9" fmla="*/ 2102577 w 2105304"/>
              <a:gd name="connsiteY9" fmla="*/ 1002034 h 2441987"/>
              <a:gd name="connsiteX10" fmla="*/ 1920589 w 2105304"/>
              <a:gd name="connsiteY10" fmla="*/ 459852 h 2441987"/>
              <a:gd name="connsiteX11" fmla="*/ 1607682 w 2105304"/>
              <a:gd name="connsiteY11" fmla="*/ 143568 h 2441987"/>
              <a:gd name="connsiteX12" fmla="*/ 1132243 w 2105304"/>
              <a:gd name="connsiteY12" fmla="*/ 1436 h 2441987"/>
              <a:gd name="connsiteX0" fmla="*/ 1132243 w 2105563"/>
              <a:gd name="connsiteY0" fmla="*/ 1436 h 2430978"/>
              <a:gd name="connsiteX1" fmla="*/ 752514 w 2105563"/>
              <a:gd name="connsiteY1" fmla="*/ 222146 h 2430978"/>
              <a:gd name="connsiteX2" fmla="*/ 557192 w 2105563"/>
              <a:gd name="connsiteY2" fmla="*/ 827064 h 2430978"/>
              <a:gd name="connsiteX3" fmla="*/ 205683 w 2105563"/>
              <a:gd name="connsiteY3" fmla="*/ 1196587 h 2430978"/>
              <a:gd name="connsiteX4" fmla="*/ 1403 w 2105563"/>
              <a:gd name="connsiteY4" fmla="*/ 1575966 h 2430978"/>
              <a:gd name="connsiteX5" fmla="*/ 302960 w 2105563"/>
              <a:gd name="connsiteY5" fmla="*/ 2072077 h 2430978"/>
              <a:gd name="connsiteX6" fmla="*/ 803459 w 2105563"/>
              <a:gd name="connsiteY6" fmla="*/ 1878489 h 2430978"/>
              <a:gd name="connsiteX7" fmla="*/ 1381010 w 2105563"/>
              <a:gd name="connsiteY7" fmla="*/ 1638067 h 2430978"/>
              <a:gd name="connsiteX8" fmla="*/ 1981990 w 2105563"/>
              <a:gd name="connsiteY8" fmla="*/ 2421311 h 2430978"/>
              <a:gd name="connsiteX9" fmla="*/ 2102577 w 2105563"/>
              <a:gd name="connsiteY9" fmla="*/ 1002034 h 2430978"/>
              <a:gd name="connsiteX10" fmla="*/ 1920589 w 2105563"/>
              <a:gd name="connsiteY10" fmla="*/ 459852 h 2430978"/>
              <a:gd name="connsiteX11" fmla="*/ 1607682 w 2105563"/>
              <a:gd name="connsiteY11" fmla="*/ 143568 h 2430978"/>
              <a:gd name="connsiteX12" fmla="*/ 1132243 w 2105563"/>
              <a:gd name="connsiteY12" fmla="*/ 1436 h 2430978"/>
              <a:gd name="connsiteX0" fmla="*/ 1132625 w 2105945"/>
              <a:gd name="connsiteY0" fmla="*/ 1436 h 2430978"/>
              <a:gd name="connsiteX1" fmla="*/ 752896 w 2105945"/>
              <a:gd name="connsiteY1" fmla="*/ 222146 h 2430978"/>
              <a:gd name="connsiteX2" fmla="*/ 557574 w 2105945"/>
              <a:gd name="connsiteY2" fmla="*/ 827064 h 2430978"/>
              <a:gd name="connsiteX3" fmla="*/ 206065 w 2105945"/>
              <a:gd name="connsiteY3" fmla="*/ 1196587 h 2430978"/>
              <a:gd name="connsiteX4" fmla="*/ 1785 w 2105945"/>
              <a:gd name="connsiteY4" fmla="*/ 1575966 h 2430978"/>
              <a:gd name="connsiteX5" fmla="*/ 317459 w 2105945"/>
              <a:gd name="connsiteY5" fmla="*/ 2022601 h 2430978"/>
              <a:gd name="connsiteX6" fmla="*/ 803841 w 2105945"/>
              <a:gd name="connsiteY6" fmla="*/ 1878489 h 2430978"/>
              <a:gd name="connsiteX7" fmla="*/ 1381392 w 2105945"/>
              <a:gd name="connsiteY7" fmla="*/ 1638067 h 2430978"/>
              <a:gd name="connsiteX8" fmla="*/ 1982372 w 2105945"/>
              <a:gd name="connsiteY8" fmla="*/ 2421311 h 2430978"/>
              <a:gd name="connsiteX9" fmla="*/ 2102959 w 2105945"/>
              <a:gd name="connsiteY9" fmla="*/ 1002034 h 2430978"/>
              <a:gd name="connsiteX10" fmla="*/ 1920971 w 2105945"/>
              <a:gd name="connsiteY10" fmla="*/ 459852 h 2430978"/>
              <a:gd name="connsiteX11" fmla="*/ 1608064 w 2105945"/>
              <a:gd name="connsiteY11" fmla="*/ 143568 h 2430978"/>
              <a:gd name="connsiteX12" fmla="*/ 1132625 w 2105945"/>
              <a:gd name="connsiteY12" fmla="*/ 1436 h 2430978"/>
              <a:gd name="connsiteX0" fmla="*/ 1132625 w 2102960"/>
              <a:gd name="connsiteY0" fmla="*/ 1436 h 2443234"/>
              <a:gd name="connsiteX1" fmla="*/ 752896 w 2102960"/>
              <a:gd name="connsiteY1" fmla="*/ 222146 h 2443234"/>
              <a:gd name="connsiteX2" fmla="*/ 557574 w 2102960"/>
              <a:gd name="connsiteY2" fmla="*/ 827064 h 2443234"/>
              <a:gd name="connsiteX3" fmla="*/ 206065 w 2102960"/>
              <a:gd name="connsiteY3" fmla="*/ 1196587 h 2443234"/>
              <a:gd name="connsiteX4" fmla="*/ 1785 w 2102960"/>
              <a:gd name="connsiteY4" fmla="*/ 1575966 h 2443234"/>
              <a:gd name="connsiteX5" fmla="*/ 317459 w 2102960"/>
              <a:gd name="connsiteY5" fmla="*/ 2022601 h 2443234"/>
              <a:gd name="connsiteX6" fmla="*/ 803841 w 2102960"/>
              <a:gd name="connsiteY6" fmla="*/ 1878489 h 2443234"/>
              <a:gd name="connsiteX7" fmla="*/ 1381392 w 2102960"/>
              <a:gd name="connsiteY7" fmla="*/ 1638067 h 2443234"/>
              <a:gd name="connsiteX8" fmla="*/ 1918848 w 2102960"/>
              <a:gd name="connsiteY8" fmla="*/ 2433680 h 2443234"/>
              <a:gd name="connsiteX9" fmla="*/ 2102959 w 2102960"/>
              <a:gd name="connsiteY9" fmla="*/ 1002034 h 2443234"/>
              <a:gd name="connsiteX10" fmla="*/ 1920971 w 2102960"/>
              <a:gd name="connsiteY10" fmla="*/ 459852 h 2443234"/>
              <a:gd name="connsiteX11" fmla="*/ 1608064 w 2102960"/>
              <a:gd name="connsiteY11" fmla="*/ 143568 h 2443234"/>
              <a:gd name="connsiteX12" fmla="*/ 1132625 w 2102960"/>
              <a:gd name="connsiteY12" fmla="*/ 1436 h 2443234"/>
              <a:gd name="connsiteX0" fmla="*/ 1132625 w 2103054"/>
              <a:gd name="connsiteY0" fmla="*/ 1436 h 2406474"/>
              <a:gd name="connsiteX1" fmla="*/ 752896 w 2103054"/>
              <a:gd name="connsiteY1" fmla="*/ 222146 h 2406474"/>
              <a:gd name="connsiteX2" fmla="*/ 557574 w 2103054"/>
              <a:gd name="connsiteY2" fmla="*/ 827064 h 2406474"/>
              <a:gd name="connsiteX3" fmla="*/ 206065 w 2103054"/>
              <a:gd name="connsiteY3" fmla="*/ 1196587 h 2406474"/>
              <a:gd name="connsiteX4" fmla="*/ 1785 w 2103054"/>
              <a:gd name="connsiteY4" fmla="*/ 1575966 h 2406474"/>
              <a:gd name="connsiteX5" fmla="*/ 317459 w 2103054"/>
              <a:gd name="connsiteY5" fmla="*/ 2022601 h 2406474"/>
              <a:gd name="connsiteX6" fmla="*/ 803841 w 2103054"/>
              <a:gd name="connsiteY6" fmla="*/ 1878489 h 2406474"/>
              <a:gd name="connsiteX7" fmla="*/ 1381392 w 2103054"/>
              <a:gd name="connsiteY7" fmla="*/ 1638067 h 2406474"/>
              <a:gd name="connsiteX8" fmla="*/ 1904732 w 2103054"/>
              <a:gd name="connsiteY8" fmla="*/ 2396573 h 2406474"/>
              <a:gd name="connsiteX9" fmla="*/ 2102959 w 2103054"/>
              <a:gd name="connsiteY9" fmla="*/ 1002034 h 2406474"/>
              <a:gd name="connsiteX10" fmla="*/ 1920971 w 2103054"/>
              <a:gd name="connsiteY10" fmla="*/ 459852 h 2406474"/>
              <a:gd name="connsiteX11" fmla="*/ 1608064 w 2103054"/>
              <a:gd name="connsiteY11" fmla="*/ 143568 h 2406474"/>
              <a:gd name="connsiteX12" fmla="*/ 1132625 w 2103054"/>
              <a:gd name="connsiteY12" fmla="*/ 1436 h 2406474"/>
              <a:gd name="connsiteX0" fmla="*/ 1132625 w 2103054"/>
              <a:gd name="connsiteY0" fmla="*/ 86189 h 2491227"/>
              <a:gd name="connsiteX1" fmla="*/ 752896 w 2103054"/>
              <a:gd name="connsiteY1" fmla="*/ 306899 h 2491227"/>
              <a:gd name="connsiteX2" fmla="*/ 557574 w 2103054"/>
              <a:gd name="connsiteY2" fmla="*/ 911817 h 2491227"/>
              <a:gd name="connsiteX3" fmla="*/ 206065 w 2103054"/>
              <a:gd name="connsiteY3" fmla="*/ 1281340 h 2491227"/>
              <a:gd name="connsiteX4" fmla="*/ 1785 w 2103054"/>
              <a:gd name="connsiteY4" fmla="*/ 1660719 h 2491227"/>
              <a:gd name="connsiteX5" fmla="*/ 317459 w 2103054"/>
              <a:gd name="connsiteY5" fmla="*/ 2107354 h 2491227"/>
              <a:gd name="connsiteX6" fmla="*/ 803841 w 2103054"/>
              <a:gd name="connsiteY6" fmla="*/ 1963242 h 2491227"/>
              <a:gd name="connsiteX7" fmla="*/ 1381392 w 2103054"/>
              <a:gd name="connsiteY7" fmla="*/ 1722820 h 2491227"/>
              <a:gd name="connsiteX8" fmla="*/ 1904732 w 2103054"/>
              <a:gd name="connsiteY8" fmla="*/ 2481326 h 2491227"/>
              <a:gd name="connsiteX9" fmla="*/ 2102959 w 2103054"/>
              <a:gd name="connsiteY9" fmla="*/ 1086787 h 2491227"/>
              <a:gd name="connsiteX10" fmla="*/ 1920971 w 2103054"/>
              <a:gd name="connsiteY10" fmla="*/ 544605 h 2491227"/>
              <a:gd name="connsiteX11" fmla="*/ 1650413 w 2103054"/>
              <a:gd name="connsiteY11" fmla="*/ 30416 h 2491227"/>
              <a:gd name="connsiteX12" fmla="*/ 1132625 w 2103054"/>
              <a:gd name="connsiteY12" fmla="*/ 86189 h 2491227"/>
              <a:gd name="connsiteX0" fmla="*/ 1132625 w 1995372"/>
              <a:gd name="connsiteY0" fmla="*/ 86189 h 2487732"/>
              <a:gd name="connsiteX1" fmla="*/ 752896 w 1995372"/>
              <a:gd name="connsiteY1" fmla="*/ 306899 h 2487732"/>
              <a:gd name="connsiteX2" fmla="*/ 557574 w 1995372"/>
              <a:gd name="connsiteY2" fmla="*/ 911817 h 2487732"/>
              <a:gd name="connsiteX3" fmla="*/ 206065 w 1995372"/>
              <a:gd name="connsiteY3" fmla="*/ 1281340 h 2487732"/>
              <a:gd name="connsiteX4" fmla="*/ 1785 w 1995372"/>
              <a:gd name="connsiteY4" fmla="*/ 1660719 h 2487732"/>
              <a:gd name="connsiteX5" fmla="*/ 317459 w 1995372"/>
              <a:gd name="connsiteY5" fmla="*/ 2107354 h 2487732"/>
              <a:gd name="connsiteX6" fmla="*/ 803841 w 1995372"/>
              <a:gd name="connsiteY6" fmla="*/ 1963242 h 2487732"/>
              <a:gd name="connsiteX7" fmla="*/ 1381392 w 1995372"/>
              <a:gd name="connsiteY7" fmla="*/ 1722820 h 2487732"/>
              <a:gd name="connsiteX8" fmla="*/ 1904732 w 1995372"/>
              <a:gd name="connsiteY8" fmla="*/ 2481326 h 2487732"/>
              <a:gd name="connsiteX9" fmla="*/ 1968853 w 1995372"/>
              <a:gd name="connsiteY9" fmla="*/ 1222847 h 2487732"/>
              <a:gd name="connsiteX10" fmla="*/ 1920971 w 1995372"/>
              <a:gd name="connsiteY10" fmla="*/ 544605 h 2487732"/>
              <a:gd name="connsiteX11" fmla="*/ 1650413 w 1995372"/>
              <a:gd name="connsiteY11" fmla="*/ 30416 h 2487732"/>
              <a:gd name="connsiteX12" fmla="*/ 1132625 w 1995372"/>
              <a:gd name="connsiteY12" fmla="*/ 86189 h 2487732"/>
              <a:gd name="connsiteX0" fmla="*/ 1132625 w 1977888"/>
              <a:gd name="connsiteY0" fmla="*/ 73653 h 2475196"/>
              <a:gd name="connsiteX1" fmla="*/ 752896 w 1977888"/>
              <a:gd name="connsiteY1" fmla="*/ 294363 h 2475196"/>
              <a:gd name="connsiteX2" fmla="*/ 557574 w 1977888"/>
              <a:gd name="connsiteY2" fmla="*/ 899281 h 2475196"/>
              <a:gd name="connsiteX3" fmla="*/ 206065 w 1977888"/>
              <a:gd name="connsiteY3" fmla="*/ 1268804 h 2475196"/>
              <a:gd name="connsiteX4" fmla="*/ 1785 w 1977888"/>
              <a:gd name="connsiteY4" fmla="*/ 1648183 h 2475196"/>
              <a:gd name="connsiteX5" fmla="*/ 317459 w 1977888"/>
              <a:gd name="connsiteY5" fmla="*/ 2094818 h 2475196"/>
              <a:gd name="connsiteX6" fmla="*/ 803841 w 1977888"/>
              <a:gd name="connsiteY6" fmla="*/ 1950706 h 2475196"/>
              <a:gd name="connsiteX7" fmla="*/ 1381392 w 1977888"/>
              <a:gd name="connsiteY7" fmla="*/ 1710284 h 2475196"/>
              <a:gd name="connsiteX8" fmla="*/ 1904732 w 1977888"/>
              <a:gd name="connsiteY8" fmla="*/ 2468790 h 2475196"/>
              <a:gd name="connsiteX9" fmla="*/ 1968853 w 1977888"/>
              <a:gd name="connsiteY9" fmla="*/ 1210311 h 2475196"/>
              <a:gd name="connsiteX10" fmla="*/ 1857447 w 1977888"/>
              <a:gd name="connsiteY10" fmla="*/ 358903 h 2475196"/>
              <a:gd name="connsiteX11" fmla="*/ 1650413 w 1977888"/>
              <a:gd name="connsiteY11" fmla="*/ 17880 h 2475196"/>
              <a:gd name="connsiteX12" fmla="*/ 1132625 w 1977888"/>
              <a:gd name="connsiteY12" fmla="*/ 73653 h 2475196"/>
              <a:gd name="connsiteX0" fmla="*/ 1132625 w 1977888"/>
              <a:gd name="connsiteY0" fmla="*/ 73653 h 2475196"/>
              <a:gd name="connsiteX1" fmla="*/ 752896 w 1977888"/>
              <a:gd name="connsiteY1" fmla="*/ 294363 h 2475196"/>
              <a:gd name="connsiteX2" fmla="*/ 557574 w 1977888"/>
              <a:gd name="connsiteY2" fmla="*/ 899281 h 2475196"/>
              <a:gd name="connsiteX3" fmla="*/ 206065 w 1977888"/>
              <a:gd name="connsiteY3" fmla="*/ 1268804 h 2475196"/>
              <a:gd name="connsiteX4" fmla="*/ 1785 w 1977888"/>
              <a:gd name="connsiteY4" fmla="*/ 1648183 h 2475196"/>
              <a:gd name="connsiteX5" fmla="*/ 317459 w 1977888"/>
              <a:gd name="connsiteY5" fmla="*/ 2094818 h 2475196"/>
              <a:gd name="connsiteX6" fmla="*/ 803841 w 1977888"/>
              <a:gd name="connsiteY6" fmla="*/ 1950706 h 2475196"/>
              <a:gd name="connsiteX7" fmla="*/ 1381392 w 1977888"/>
              <a:gd name="connsiteY7" fmla="*/ 1710284 h 2475196"/>
              <a:gd name="connsiteX8" fmla="*/ 1904732 w 1977888"/>
              <a:gd name="connsiteY8" fmla="*/ 2468790 h 2475196"/>
              <a:gd name="connsiteX9" fmla="*/ 1968853 w 1977888"/>
              <a:gd name="connsiteY9" fmla="*/ 1210311 h 2475196"/>
              <a:gd name="connsiteX10" fmla="*/ 1857447 w 1977888"/>
              <a:gd name="connsiteY10" fmla="*/ 358903 h 2475196"/>
              <a:gd name="connsiteX11" fmla="*/ 1650413 w 1977888"/>
              <a:gd name="connsiteY11" fmla="*/ 17880 h 2475196"/>
              <a:gd name="connsiteX12" fmla="*/ 1132625 w 1977888"/>
              <a:gd name="connsiteY12" fmla="*/ 73653 h 2475196"/>
              <a:gd name="connsiteX0" fmla="*/ 1063227 w 1908490"/>
              <a:gd name="connsiteY0" fmla="*/ 73653 h 2475196"/>
              <a:gd name="connsiteX1" fmla="*/ 683498 w 1908490"/>
              <a:gd name="connsiteY1" fmla="*/ 294363 h 2475196"/>
              <a:gd name="connsiteX2" fmla="*/ 488176 w 1908490"/>
              <a:gd name="connsiteY2" fmla="*/ 899281 h 2475196"/>
              <a:gd name="connsiteX3" fmla="*/ 136667 w 1908490"/>
              <a:gd name="connsiteY3" fmla="*/ 1268804 h 2475196"/>
              <a:gd name="connsiteX4" fmla="*/ 2969 w 1908490"/>
              <a:gd name="connsiteY4" fmla="*/ 1660552 h 2475196"/>
              <a:gd name="connsiteX5" fmla="*/ 248061 w 1908490"/>
              <a:gd name="connsiteY5" fmla="*/ 2094818 h 2475196"/>
              <a:gd name="connsiteX6" fmla="*/ 734443 w 1908490"/>
              <a:gd name="connsiteY6" fmla="*/ 1950706 h 2475196"/>
              <a:gd name="connsiteX7" fmla="*/ 1311994 w 1908490"/>
              <a:gd name="connsiteY7" fmla="*/ 1710284 h 2475196"/>
              <a:gd name="connsiteX8" fmla="*/ 1835334 w 1908490"/>
              <a:gd name="connsiteY8" fmla="*/ 2468790 h 2475196"/>
              <a:gd name="connsiteX9" fmla="*/ 1899455 w 1908490"/>
              <a:gd name="connsiteY9" fmla="*/ 1210311 h 2475196"/>
              <a:gd name="connsiteX10" fmla="*/ 1788049 w 1908490"/>
              <a:gd name="connsiteY10" fmla="*/ 358903 h 2475196"/>
              <a:gd name="connsiteX11" fmla="*/ 1581015 w 1908490"/>
              <a:gd name="connsiteY11" fmla="*/ 17880 h 2475196"/>
              <a:gd name="connsiteX12" fmla="*/ 1063227 w 1908490"/>
              <a:gd name="connsiteY12" fmla="*/ 73653 h 247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8490" h="2475196">
                <a:moveTo>
                  <a:pt x="1063227" y="73653"/>
                </a:moveTo>
                <a:cubicBezTo>
                  <a:pt x="913641" y="119733"/>
                  <a:pt x="779340" y="156758"/>
                  <a:pt x="683498" y="294363"/>
                </a:cubicBezTo>
                <a:cubicBezTo>
                  <a:pt x="587656" y="431968"/>
                  <a:pt x="579314" y="736874"/>
                  <a:pt x="488176" y="899281"/>
                </a:cubicBezTo>
                <a:cubicBezTo>
                  <a:pt x="397038" y="1061688"/>
                  <a:pt x="217535" y="1141926"/>
                  <a:pt x="136667" y="1268804"/>
                </a:cubicBezTo>
                <a:cubicBezTo>
                  <a:pt x="55799" y="1395683"/>
                  <a:pt x="-15597" y="1522883"/>
                  <a:pt x="2969" y="1660552"/>
                </a:cubicBezTo>
                <a:cubicBezTo>
                  <a:pt x="21535" y="1798221"/>
                  <a:pt x="126149" y="2046459"/>
                  <a:pt x="248061" y="2094818"/>
                </a:cubicBezTo>
                <a:cubicBezTo>
                  <a:pt x="369973" y="2143177"/>
                  <a:pt x="557121" y="2014795"/>
                  <a:pt x="734443" y="1950706"/>
                </a:cubicBezTo>
                <a:cubicBezTo>
                  <a:pt x="911765" y="1886617"/>
                  <a:pt x="1128512" y="1623937"/>
                  <a:pt x="1311994" y="1710284"/>
                </a:cubicBezTo>
                <a:cubicBezTo>
                  <a:pt x="1495476" y="1796631"/>
                  <a:pt x="1737424" y="2552119"/>
                  <a:pt x="1835334" y="2468790"/>
                </a:cubicBezTo>
                <a:cubicBezTo>
                  <a:pt x="1933244" y="2385461"/>
                  <a:pt x="1907336" y="1561959"/>
                  <a:pt x="1899455" y="1210311"/>
                </a:cubicBezTo>
                <a:cubicBezTo>
                  <a:pt x="1891574" y="858663"/>
                  <a:pt x="1911098" y="650409"/>
                  <a:pt x="1788049" y="358903"/>
                </a:cubicBezTo>
                <a:cubicBezTo>
                  <a:pt x="1715092" y="196775"/>
                  <a:pt x="1701819" y="65422"/>
                  <a:pt x="1581015" y="17880"/>
                </a:cubicBezTo>
                <a:cubicBezTo>
                  <a:pt x="1460211" y="-29662"/>
                  <a:pt x="1212813" y="27573"/>
                  <a:pt x="1063227" y="73653"/>
                </a:cubicBezTo>
                <a:close/>
              </a:path>
            </a:pathLst>
          </a:custGeom>
          <a:noFill/>
          <a:ln w="285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rgbClr val="003366"/>
                </a:solidFill>
              </a:ln>
              <a:noFill/>
            </a:endParaRPr>
          </a:p>
        </p:txBody>
      </p:sp>
      <p:sp>
        <p:nvSpPr>
          <p:cNvPr id="46" name="Rectangle 45">
            <a:extLst>
              <a:ext uri="{FF2B5EF4-FFF2-40B4-BE49-F238E27FC236}">
                <a16:creationId xmlns:a16="http://schemas.microsoft.com/office/drawing/2014/main" id="{C9155E26-1C97-4D4B-8206-B75B8E30D5A4}"/>
              </a:ext>
            </a:extLst>
          </p:cNvPr>
          <p:cNvSpPr/>
          <p:nvPr/>
        </p:nvSpPr>
        <p:spPr>
          <a:xfrm>
            <a:off x="7825875" y="6115058"/>
            <a:ext cx="4169502" cy="477054"/>
          </a:xfrm>
          <a:prstGeom prst="rect">
            <a:avLst/>
          </a:prstGeom>
          <a:solidFill>
            <a:srgbClr val="003366"/>
          </a:solidFill>
        </p:spPr>
        <p:txBody>
          <a:bodyPr wrap="square">
            <a:spAutoFit/>
          </a:bodyPr>
          <a:lstStyle/>
          <a:p>
            <a:pPr algn="ctr"/>
            <a:r>
              <a:rPr lang="en-US" sz="2500" b="1" dirty="0">
                <a:solidFill>
                  <a:schemeClr val="bg1"/>
                </a:solidFill>
              </a:rPr>
              <a:t>Water-rock interactions</a:t>
            </a:r>
          </a:p>
        </p:txBody>
      </p:sp>
      <p:sp>
        <p:nvSpPr>
          <p:cNvPr id="22" name="Rectangle 21">
            <a:extLst>
              <a:ext uri="{FF2B5EF4-FFF2-40B4-BE49-F238E27FC236}">
                <a16:creationId xmlns:a16="http://schemas.microsoft.com/office/drawing/2014/main" id="{02090199-ABE8-4C34-9A9A-A3C3BEA12EB5}"/>
              </a:ext>
            </a:extLst>
          </p:cNvPr>
          <p:cNvSpPr/>
          <p:nvPr/>
        </p:nvSpPr>
        <p:spPr>
          <a:xfrm>
            <a:off x="7825876" y="4389765"/>
            <a:ext cx="4169502" cy="477054"/>
          </a:xfrm>
          <a:prstGeom prst="rect">
            <a:avLst/>
          </a:prstGeom>
          <a:solidFill>
            <a:srgbClr val="003366"/>
          </a:solidFill>
        </p:spPr>
        <p:txBody>
          <a:bodyPr wrap="square">
            <a:spAutoFit/>
          </a:bodyPr>
          <a:lstStyle/>
          <a:p>
            <a:pPr algn="ctr"/>
            <a:r>
              <a:rPr lang="en-US" sz="2500" b="1" dirty="0">
                <a:solidFill>
                  <a:schemeClr val="bg1"/>
                </a:solidFill>
              </a:rPr>
              <a:t>Distance to the sea</a:t>
            </a:r>
          </a:p>
        </p:txBody>
      </p:sp>
      <p:sp>
        <p:nvSpPr>
          <p:cNvPr id="23" name="Rectangle 22">
            <a:extLst>
              <a:ext uri="{FF2B5EF4-FFF2-40B4-BE49-F238E27FC236}">
                <a16:creationId xmlns:a16="http://schemas.microsoft.com/office/drawing/2014/main" id="{7D712009-F4CD-4A62-88BB-53D1B39EEA4A}"/>
              </a:ext>
            </a:extLst>
          </p:cNvPr>
          <p:cNvSpPr/>
          <p:nvPr/>
        </p:nvSpPr>
        <p:spPr>
          <a:xfrm>
            <a:off x="7825875" y="4966706"/>
            <a:ext cx="4169503" cy="477054"/>
          </a:xfrm>
          <a:prstGeom prst="rect">
            <a:avLst/>
          </a:prstGeom>
          <a:solidFill>
            <a:srgbClr val="003366"/>
          </a:solidFill>
        </p:spPr>
        <p:txBody>
          <a:bodyPr wrap="square">
            <a:spAutoFit/>
          </a:bodyPr>
          <a:lstStyle/>
          <a:p>
            <a:pPr algn="ctr"/>
            <a:r>
              <a:rPr lang="en-US" sz="2500" b="1" dirty="0">
                <a:solidFill>
                  <a:schemeClr val="bg1"/>
                </a:solidFill>
              </a:rPr>
              <a:t>Mixing processes</a:t>
            </a:r>
          </a:p>
        </p:txBody>
      </p:sp>
      <p:sp>
        <p:nvSpPr>
          <p:cNvPr id="24" name="Rectangle 23">
            <a:extLst>
              <a:ext uri="{FF2B5EF4-FFF2-40B4-BE49-F238E27FC236}">
                <a16:creationId xmlns:a16="http://schemas.microsoft.com/office/drawing/2014/main" id="{7DDC356B-D4BE-410C-B711-529E6E4E48B1}"/>
              </a:ext>
            </a:extLst>
          </p:cNvPr>
          <p:cNvSpPr/>
          <p:nvPr/>
        </p:nvSpPr>
        <p:spPr>
          <a:xfrm>
            <a:off x="7825875" y="5540882"/>
            <a:ext cx="4169504" cy="477054"/>
          </a:xfrm>
          <a:prstGeom prst="rect">
            <a:avLst/>
          </a:prstGeom>
          <a:solidFill>
            <a:srgbClr val="003366"/>
          </a:solidFill>
        </p:spPr>
        <p:txBody>
          <a:bodyPr wrap="square">
            <a:spAutoFit/>
          </a:bodyPr>
          <a:lstStyle/>
          <a:p>
            <a:pPr algn="ctr"/>
            <a:r>
              <a:rPr lang="en-US" sz="2500" b="1" dirty="0">
                <a:solidFill>
                  <a:schemeClr val="bg1"/>
                </a:solidFill>
              </a:rPr>
              <a:t>²²²Rn signal loose</a:t>
            </a:r>
          </a:p>
        </p:txBody>
      </p:sp>
      <p:sp>
        <p:nvSpPr>
          <p:cNvPr id="25" name="ZoneTexte 24">
            <a:extLst>
              <a:ext uri="{FF2B5EF4-FFF2-40B4-BE49-F238E27FC236}">
                <a16:creationId xmlns:a16="http://schemas.microsoft.com/office/drawing/2014/main" id="{A0C8BA4C-507F-4DCA-A311-4494CA1B0553}"/>
              </a:ext>
            </a:extLst>
          </p:cNvPr>
          <p:cNvSpPr txBox="1"/>
          <p:nvPr/>
        </p:nvSpPr>
        <p:spPr>
          <a:xfrm>
            <a:off x="7448692" y="1359646"/>
            <a:ext cx="5067016" cy="646331"/>
          </a:xfrm>
          <a:prstGeom prst="rect">
            <a:avLst/>
          </a:prstGeom>
          <a:noFill/>
        </p:spPr>
        <p:txBody>
          <a:bodyPr wrap="square">
            <a:spAutoFit/>
          </a:bodyPr>
          <a:lstStyle/>
          <a:p>
            <a:r>
              <a:rPr lang="en-US" b="1" dirty="0">
                <a:solidFill>
                  <a:srgbClr val="392E77"/>
                </a:solidFill>
                <a:ea typeface="Calibri" panose="020F0502020204030204" pitchFamily="34" charset="0"/>
                <a:cs typeface="Arial" panose="020B0604020202020204" pitchFamily="34" charset="0"/>
              </a:rPr>
              <a:t>T</a:t>
            </a:r>
            <a:r>
              <a:rPr lang="en-US" sz="1800" b="1" dirty="0">
                <a:solidFill>
                  <a:srgbClr val="392E77"/>
                </a:solidFill>
                <a:ea typeface="Calibri" panose="020F0502020204030204" pitchFamily="34" charset="0"/>
                <a:cs typeface="Arial" panose="020B0604020202020204" pitchFamily="34" charset="0"/>
              </a:rPr>
              <a:t>here is a clear influence of the lithology of the underlying rocks on the ²²²Rn signature</a:t>
            </a:r>
            <a:endParaRPr lang="fr-FR" b="1" dirty="0"/>
          </a:p>
        </p:txBody>
      </p:sp>
      <p:sp>
        <p:nvSpPr>
          <p:cNvPr id="26" name="Titre 1">
            <a:extLst>
              <a:ext uri="{FF2B5EF4-FFF2-40B4-BE49-F238E27FC236}">
                <a16:creationId xmlns:a16="http://schemas.microsoft.com/office/drawing/2014/main" id="{1A5DCD1E-FAA2-4801-8EFB-F722A998F125}"/>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350296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ppt_x"/>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3" grpId="0" animBg="1"/>
      <p:bldP spid="38" grpId="0" animBg="1"/>
      <p:bldP spid="43" grpId="0"/>
      <p:bldP spid="2" grpId="0" animBg="1"/>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676AA6C-3E9C-4C8C-BE32-7EC41EE76743}"/>
              </a:ext>
            </a:extLst>
          </p:cNvPr>
          <p:cNvSpPr>
            <a:spLocks noGrp="1"/>
          </p:cNvSpPr>
          <p:nvPr>
            <p:ph type="sldNum" sz="quarter" idx="12"/>
          </p:nvPr>
        </p:nvSpPr>
        <p:spPr/>
        <p:txBody>
          <a:bodyPr/>
          <a:lstStyle/>
          <a:p>
            <a:fld id="{BDF082A2-1D3D-470E-B4E2-2BB4988137D9}" type="slidenum">
              <a:rPr lang="en-GB" smtClean="0"/>
              <a:t>16</a:t>
            </a:fld>
            <a:endParaRPr lang="en-GB"/>
          </a:p>
        </p:txBody>
      </p:sp>
      <p:sp>
        <p:nvSpPr>
          <p:cNvPr id="10" name="Rectangle 9">
            <a:extLst>
              <a:ext uri="{FF2B5EF4-FFF2-40B4-BE49-F238E27FC236}">
                <a16:creationId xmlns:a16="http://schemas.microsoft.com/office/drawing/2014/main" id="{360A5616-FB18-4383-B7CA-F34E9423D245}"/>
              </a:ext>
            </a:extLst>
          </p:cNvPr>
          <p:cNvSpPr/>
          <p:nvPr/>
        </p:nvSpPr>
        <p:spPr>
          <a:xfrm>
            <a:off x="4764929" y="-11543"/>
            <a:ext cx="7427071" cy="954107"/>
          </a:xfrm>
          <a:prstGeom prst="rect">
            <a:avLst/>
          </a:prstGeom>
          <a:solidFill>
            <a:srgbClr val="003366"/>
          </a:solidFill>
        </p:spPr>
        <p:txBody>
          <a:bodyPr wrap="square">
            <a:spAutoFit/>
          </a:bodyPr>
          <a:lstStyle/>
          <a:p>
            <a:pPr algn="r"/>
            <a:r>
              <a:rPr lang="en-US" sz="2800" b="1" dirty="0">
                <a:solidFill>
                  <a:schemeClr val="bg1"/>
                </a:solidFill>
              </a:rPr>
              <a:t>1. Are all small Mediterranean wetlands dependent on groundwater? Insights from ²²²Rn  </a:t>
            </a:r>
            <a:endParaRPr lang="en-GB" sz="2800" b="1" dirty="0">
              <a:solidFill>
                <a:schemeClr val="bg1"/>
              </a:solidFill>
            </a:endParaRPr>
          </a:p>
        </p:txBody>
      </p:sp>
      <p:sp>
        <p:nvSpPr>
          <p:cNvPr id="11" name="Rectangle 10">
            <a:extLst>
              <a:ext uri="{FF2B5EF4-FFF2-40B4-BE49-F238E27FC236}">
                <a16:creationId xmlns:a16="http://schemas.microsoft.com/office/drawing/2014/main" id="{A48DA90F-B102-4D2E-9863-A9860EAE5660}"/>
              </a:ext>
            </a:extLst>
          </p:cNvPr>
          <p:cNvSpPr/>
          <p:nvPr/>
        </p:nvSpPr>
        <p:spPr>
          <a:xfrm>
            <a:off x="4764928" y="942564"/>
            <a:ext cx="7427071" cy="461665"/>
          </a:xfrm>
          <a:prstGeom prst="rect">
            <a:avLst/>
          </a:prstGeom>
        </p:spPr>
        <p:txBody>
          <a:bodyPr wrap="square">
            <a:spAutoFit/>
          </a:bodyPr>
          <a:lstStyle/>
          <a:p>
            <a:pPr algn="r"/>
            <a:r>
              <a:rPr lang="en-US" sz="2400" b="1" dirty="0">
                <a:solidFill>
                  <a:srgbClr val="DFA235"/>
                </a:solidFill>
                <a:ea typeface="Calibri" panose="020F0502020204030204" pitchFamily="34" charset="0"/>
                <a:cs typeface="Arial" panose="020B0604020202020204" pitchFamily="34" charset="0"/>
              </a:rPr>
              <a:t>Results and discussion</a:t>
            </a:r>
            <a:endParaRPr lang="en-GB" sz="2400" b="1" dirty="0">
              <a:solidFill>
                <a:srgbClr val="DFA235"/>
              </a:solidFill>
              <a:ea typeface="Calibri" panose="020F050202020403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85F0FBC8-29D9-47E2-A38C-1B1AEFC038F2}"/>
              </a:ext>
            </a:extLst>
          </p:cNvPr>
          <p:cNvSpPr txBox="1"/>
          <p:nvPr/>
        </p:nvSpPr>
        <p:spPr>
          <a:xfrm>
            <a:off x="63757" y="801938"/>
            <a:ext cx="4467452" cy="369332"/>
          </a:xfrm>
          <a:prstGeom prst="rect">
            <a:avLst/>
          </a:prstGeom>
          <a:noFill/>
        </p:spPr>
        <p:txBody>
          <a:bodyPr wrap="square">
            <a:spAutoFit/>
          </a:bodyPr>
          <a:lstStyle/>
          <a:p>
            <a:r>
              <a:rPr lang="en-US" sz="1800" b="1" dirty="0">
                <a:solidFill>
                  <a:srgbClr val="003366"/>
                </a:solidFill>
              </a:rPr>
              <a:t>Focus on GW end-members</a:t>
            </a:r>
            <a:endParaRPr lang="fr-FR" b="1" dirty="0"/>
          </a:p>
        </p:txBody>
      </p:sp>
      <p:pic>
        <p:nvPicPr>
          <p:cNvPr id="18" name="Image 17">
            <a:extLst>
              <a:ext uri="{FF2B5EF4-FFF2-40B4-BE49-F238E27FC236}">
                <a16:creationId xmlns:a16="http://schemas.microsoft.com/office/drawing/2014/main" id="{AA12A80C-5056-4405-A775-FC30863A53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97461" y="1526093"/>
            <a:ext cx="6024200" cy="4389343"/>
          </a:xfrm>
          <a:prstGeom prst="rect">
            <a:avLst/>
          </a:prstGeom>
        </p:spPr>
      </p:pic>
      <p:sp>
        <p:nvSpPr>
          <p:cNvPr id="19" name="Rectangle 18">
            <a:extLst>
              <a:ext uri="{FF2B5EF4-FFF2-40B4-BE49-F238E27FC236}">
                <a16:creationId xmlns:a16="http://schemas.microsoft.com/office/drawing/2014/main" id="{C43673C2-5285-442C-AB30-915C0335465F}"/>
              </a:ext>
            </a:extLst>
          </p:cNvPr>
          <p:cNvSpPr/>
          <p:nvPr/>
        </p:nvSpPr>
        <p:spPr>
          <a:xfrm>
            <a:off x="8923261" y="1885405"/>
            <a:ext cx="2963940" cy="2195216"/>
          </a:xfrm>
          <a:prstGeom prst="rect">
            <a:avLst/>
          </a:prstGeom>
        </p:spPr>
        <p:txBody>
          <a:bodyPr wrap="square">
            <a:spAutoFit/>
          </a:bodyPr>
          <a:lstStyle/>
          <a:p>
            <a:pPr algn="just">
              <a:lnSpc>
                <a:spcPct val="115000"/>
              </a:lnSpc>
            </a:pPr>
            <a:r>
              <a:rPr lang="en-US" sz="2000" dirty="0">
                <a:solidFill>
                  <a:srgbClr val="392E77"/>
                </a:solidFill>
                <a:ea typeface="Calibri" panose="020F0502020204030204" pitchFamily="34" charset="0"/>
                <a:cs typeface="Arial" panose="020B0604020202020204" pitchFamily="34" charset="0"/>
              </a:rPr>
              <a:t>EC values in GW ranges from 20 to 1400 µS/cm</a:t>
            </a:r>
          </a:p>
          <a:p>
            <a:pPr algn="just">
              <a:lnSpc>
                <a:spcPct val="115000"/>
              </a:lnSpc>
            </a:pPr>
            <a:endParaRPr lang="en-US" sz="2000" dirty="0">
              <a:solidFill>
                <a:srgbClr val="392E77"/>
              </a:solidFill>
              <a:ea typeface="Calibri" panose="020F0502020204030204" pitchFamily="34" charset="0"/>
              <a:cs typeface="Arial" panose="020B0604020202020204" pitchFamily="34" charset="0"/>
            </a:endParaRPr>
          </a:p>
          <a:p>
            <a:pPr algn="just">
              <a:lnSpc>
                <a:spcPct val="115000"/>
              </a:lnSpc>
            </a:pPr>
            <a:r>
              <a:rPr lang="en-US" sz="2000" dirty="0">
                <a:solidFill>
                  <a:srgbClr val="392E77"/>
                </a:solidFill>
                <a:ea typeface="Calibri" panose="020F0502020204030204" pitchFamily="34" charset="0"/>
                <a:cs typeface="Arial" panose="020B0604020202020204" pitchFamily="34" charset="0"/>
              </a:rPr>
              <a:t>²²²Rn activities in GW ranges </a:t>
            </a:r>
            <a:r>
              <a:rPr lang="en-US" sz="2000" b="1" dirty="0">
                <a:solidFill>
                  <a:srgbClr val="392E77"/>
                </a:solidFill>
                <a:ea typeface="Calibri" panose="020F0502020204030204" pitchFamily="34" charset="0"/>
                <a:cs typeface="Arial" panose="020B0604020202020204" pitchFamily="34" charset="0"/>
              </a:rPr>
              <a:t>from 39±15 </a:t>
            </a:r>
            <a:r>
              <a:rPr lang="en-US" sz="2000" dirty="0">
                <a:solidFill>
                  <a:srgbClr val="392E77"/>
                </a:solidFill>
                <a:ea typeface="Calibri" panose="020F0502020204030204" pitchFamily="34" charset="0"/>
                <a:cs typeface="Arial" panose="020B0604020202020204" pitchFamily="34" charset="0"/>
              </a:rPr>
              <a:t>to </a:t>
            </a:r>
            <a:r>
              <a:rPr lang="en-US" sz="2000" b="1" dirty="0">
                <a:solidFill>
                  <a:srgbClr val="392E77"/>
                </a:solidFill>
                <a:ea typeface="Calibri" panose="020F0502020204030204" pitchFamily="34" charset="0"/>
                <a:cs typeface="Arial" panose="020B0604020202020204" pitchFamily="34" charset="0"/>
              </a:rPr>
              <a:t>460,000 ±13,150</a:t>
            </a:r>
            <a:r>
              <a:rPr lang="en-US" sz="2000" dirty="0">
                <a:solidFill>
                  <a:srgbClr val="392E77"/>
                </a:solidFill>
                <a:ea typeface="Calibri" panose="020F0502020204030204" pitchFamily="34" charset="0"/>
                <a:cs typeface="Arial" panose="020B0604020202020204" pitchFamily="34" charset="0"/>
              </a:rPr>
              <a:t>  </a:t>
            </a:r>
            <a:r>
              <a:rPr lang="en-US" sz="2000" b="1" dirty="0" err="1">
                <a:solidFill>
                  <a:srgbClr val="392E77"/>
                </a:solidFill>
                <a:ea typeface="Calibri" panose="020F0502020204030204" pitchFamily="34" charset="0"/>
                <a:cs typeface="Arial" panose="020B0604020202020204" pitchFamily="34" charset="0"/>
              </a:rPr>
              <a:t>Bq</a:t>
            </a:r>
            <a:r>
              <a:rPr lang="en-US" sz="2000" b="1" dirty="0">
                <a:solidFill>
                  <a:srgbClr val="392E77"/>
                </a:solidFill>
                <a:ea typeface="Calibri" panose="020F0502020204030204" pitchFamily="34" charset="0"/>
                <a:cs typeface="Arial" panose="020B0604020202020204" pitchFamily="34" charset="0"/>
              </a:rPr>
              <a:t>/m</a:t>
            </a:r>
            <a:r>
              <a:rPr lang="en-US" sz="2000" b="1" baseline="30000" dirty="0">
                <a:solidFill>
                  <a:srgbClr val="392E77"/>
                </a:solidFill>
                <a:ea typeface="Calibri" panose="020F0502020204030204" pitchFamily="34" charset="0"/>
                <a:cs typeface="Arial" panose="020B0604020202020204" pitchFamily="34" charset="0"/>
              </a:rPr>
              <a:t>3</a:t>
            </a:r>
          </a:p>
        </p:txBody>
      </p:sp>
      <p:sp>
        <p:nvSpPr>
          <p:cNvPr id="23" name="Rectangle 22">
            <a:extLst>
              <a:ext uri="{FF2B5EF4-FFF2-40B4-BE49-F238E27FC236}">
                <a16:creationId xmlns:a16="http://schemas.microsoft.com/office/drawing/2014/main" id="{E5A7D6B0-0F03-48C7-A3DB-3D307FEB3A38}"/>
              </a:ext>
            </a:extLst>
          </p:cNvPr>
          <p:cNvSpPr/>
          <p:nvPr/>
        </p:nvSpPr>
        <p:spPr>
          <a:xfrm>
            <a:off x="4051300" y="6059237"/>
            <a:ext cx="7302500" cy="707886"/>
          </a:xfrm>
          <a:prstGeom prst="rect">
            <a:avLst/>
          </a:prstGeom>
          <a:solidFill>
            <a:srgbClr val="003366"/>
          </a:solidFill>
        </p:spPr>
        <p:txBody>
          <a:bodyPr wrap="square">
            <a:spAutoFit/>
          </a:bodyPr>
          <a:lstStyle/>
          <a:p>
            <a:pPr algn="ctr"/>
            <a:r>
              <a:rPr lang="en-US" sz="2000" b="1" dirty="0">
                <a:solidFill>
                  <a:schemeClr val="bg1"/>
                </a:solidFill>
              </a:rPr>
              <a:t>End members displays a wide range of EC and ²²²Rn contents, with more or less strong contrasts in between GW and surface water</a:t>
            </a:r>
          </a:p>
        </p:txBody>
      </p:sp>
      <p:sp>
        <p:nvSpPr>
          <p:cNvPr id="27" name="Rectangle 26">
            <a:extLst>
              <a:ext uri="{FF2B5EF4-FFF2-40B4-BE49-F238E27FC236}">
                <a16:creationId xmlns:a16="http://schemas.microsoft.com/office/drawing/2014/main" id="{A6C514EF-3FB0-4338-BDAC-DEE903229AC3}"/>
              </a:ext>
            </a:extLst>
          </p:cNvPr>
          <p:cNvSpPr/>
          <p:nvPr/>
        </p:nvSpPr>
        <p:spPr>
          <a:xfrm>
            <a:off x="3238500" y="2034242"/>
            <a:ext cx="3619500" cy="79785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5F372D5A-625D-45D8-84B8-84F30A9032C9}"/>
              </a:ext>
            </a:extLst>
          </p:cNvPr>
          <p:cNvSpPr/>
          <p:nvPr/>
        </p:nvSpPr>
        <p:spPr>
          <a:xfrm>
            <a:off x="8923261" y="4287256"/>
            <a:ext cx="2963940" cy="1133387"/>
          </a:xfrm>
          <a:prstGeom prst="rect">
            <a:avLst/>
          </a:prstGeom>
        </p:spPr>
        <p:txBody>
          <a:bodyPr wrap="square">
            <a:spAutoFit/>
          </a:bodyPr>
          <a:lstStyle/>
          <a:p>
            <a:pPr algn="just">
              <a:lnSpc>
                <a:spcPct val="115000"/>
              </a:lnSpc>
            </a:pPr>
            <a:r>
              <a:rPr lang="en-US" sz="2000" b="1" dirty="0">
                <a:solidFill>
                  <a:srgbClr val="00B050"/>
                </a:solidFill>
                <a:ea typeface="Calibri" panose="020F0502020204030204" pitchFamily="34" charset="0"/>
                <a:cs typeface="Arial" panose="020B0604020202020204" pitchFamily="34" charset="0"/>
              </a:rPr>
              <a:t>²²²Rn activities are 1 to 3 orders of magnitude higher in magmatic rocks </a:t>
            </a:r>
          </a:p>
        </p:txBody>
      </p:sp>
      <p:pic>
        <p:nvPicPr>
          <p:cNvPr id="3" name="Image 2">
            <a:extLst>
              <a:ext uri="{FF2B5EF4-FFF2-40B4-BE49-F238E27FC236}">
                <a16:creationId xmlns:a16="http://schemas.microsoft.com/office/drawing/2014/main" id="{11955EBD-2118-4389-821B-6AFA586C9A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679" b="23929"/>
          <a:stretch/>
        </p:blipFill>
        <p:spPr>
          <a:xfrm rot="5400000">
            <a:off x="-1328155" y="2732384"/>
            <a:ext cx="5453771" cy="2797461"/>
          </a:xfrm>
          <a:prstGeom prst="rect">
            <a:avLst/>
          </a:prstGeom>
        </p:spPr>
      </p:pic>
      <p:sp>
        <p:nvSpPr>
          <p:cNvPr id="14" name="Titre 1">
            <a:extLst>
              <a:ext uri="{FF2B5EF4-FFF2-40B4-BE49-F238E27FC236}">
                <a16:creationId xmlns:a16="http://schemas.microsoft.com/office/drawing/2014/main" id="{1B5C1036-8AD4-4102-B55C-86E422CBD2D8}"/>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271344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AC69290-7095-4625-8405-5B835C2A76D9}"/>
              </a:ext>
            </a:extLst>
          </p:cNvPr>
          <p:cNvPicPr>
            <a:picLocks noChangeAspect="1"/>
          </p:cNvPicPr>
          <p:nvPr/>
        </p:nvPicPr>
        <p:blipFill rotWithShape="1">
          <a:blip r:embed="rId2"/>
          <a:srcRect l="46231" r="7319"/>
          <a:stretch/>
        </p:blipFill>
        <p:spPr>
          <a:xfrm>
            <a:off x="8610600" y="1529024"/>
            <a:ext cx="2835259" cy="4409578"/>
          </a:xfrm>
          <a:prstGeom prst="rect">
            <a:avLst/>
          </a:prstGeom>
        </p:spPr>
      </p:pic>
      <p:sp>
        <p:nvSpPr>
          <p:cNvPr id="4" name="Espace réservé du numéro de diapositive 3">
            <a:extLst>
              <a:ext uri="{FF2B5EF4-FFF2-40B4-BE49-F238E27FC236}">
                <a16:creationId xmlns:a16="http://schemas.microsoft.com/office/drawing/2014/main" id="{5676AA6C-3E9C-4C8C-BE32-7EC41EE76743}"/>
              </a:ext>
            </a:extLst>
          </p:cNvPr>
          <p:cNvSpPr>
            <a:spLocks noGrp="1"/>
          </p:cNvSpPr>
          <p:nvPr>
            <p:ph type="sldNum" sz="quarter" idx="12"/>
          </p:nvPr>
        </p:nvSpPr>
        <p:spPr/>
        <p:txBody>
          <a:bodyPr/>
          <a:lstStyle/>
          <a:p>
            <a:fld id="{BDF082A2-1D3D-470E-B4E2-2BB4988137D9}" type="slidenum">
              <a:rPr lang="en-GB" smtClean="0"/>
              <a:t>17</a:t>
            </a:fld>
            <a:endParaRPr lang="en-GB"/>
          </a:p>
        </p:txBody>
      </p:sp>
      <p:sp>
        <p:nvSpPr>
          <p:cNvPr id="10" name="Rectangle 9">
            <a:extLst>
              <a:ext uri="{FF2B5EF4-FFF2-40B4-BE49-F238E27FC236}">
                <a16:creationId xmlns:a16="http://schemas.microsoft.com/office/drawing/2014/main" id="{360A5616-FB18-4383-B7CA-F34E9423D245}"/>
              </a:ext>
            </a:extLst>
          </p:cNvPr>
          <p:cNvSpPr/>
          <p:nvPr/>
        </p:nvSpPr>
        <p:spPr>
          <a:xfrm>
            <a:off x="4764929" y="-11543"/>
            <a:ext cx="7427071" cy="954107"/>
          </a:xfrm>
          <a:prstGeom prst="rect">
            <a:avLst/>
          </a:prstGeom>
          <a:solidFill>
            <a:srgbClr val="003366"/>
          </a:solidFill>
        </p:spPr>
        <p:txBody>
          <a:bodyPr wrap="square">
            <a:spAutoFit/>
          </a:bodyPr>
          <a:lstStyle/>
          <a:p>
            <a:pPr algn="r"/>
            <a:r>
              <a:rPr lang="en-US" sz="2800" b="1" dirty="0">
                <a:solidFill>
                  <a:schemeClr val="bg1"/>
                </a:solidFill>
              </a:rPr>
              <a:t>1. Are all small Mediterranean wetlands dependent on groundwater? Insights from ²²²Rn  </a:t>
            </a:r>
            <a:endParaRPr lang="en-GB" sz="2800" b="1" dirty="0">
              <a:solidFill>
                <a:schemeClr val="bg1"/>
              </a:solidFill>
            </a:endParaRPr>
          </a:p>
        </p:txBody>
      </p:sp>
      <p:sp>
        <p:nvSpPr>
          <p:cNvPr id="17" name="Rectangle 16">
            <a:extLst>
              <a:ext uri="{FF2B5EF4-FFF2-40B4-BE49-F238E27FC236}">
                <a16:creationId xmlns:a16="http://schemas.microsoft.com/office/drawing/2014/main" id="{B3E2CB26-EAFF-4DB2-A72C-8A020ACA6CCB}"/>
              </a:ext>
            </a:extLst>
          </p:cNvPr>
          <p:cNvSpPr/>
          <p:nvPr/>
        </p:nvSpPr>
        <p:spPr>
          <a:xfrm>
            <a:off x="8020047" y="6091371"/>
            <a:ext cx="4088047" cy="707886"/>
          </a:xfrm>
          <a:prstGeom prst="rect">
            <a:avLst/>
          </a:prstGeom>
          <a:solidFill>
            <a:srgbClr val="003366"/>
          </a:solidFill>
          <a:ln>
            <a:solidFill>
              <a:schemeClr val="tx1"/>
            </a:solidFill>
          </a:ln>
        </p:spPr>
        <p:txBody>
          <a:bodyPr wrap="square">
            <a:spAutoFit/>
          </a:bodyPr>
          <a:lstStyle/>
          <a:p>
            <a:r>
              <a:rPr lang="en-US" sz="2000" b="1" dirty="0">
                <a:solidFill>
                  <a:schemeClr val="bg1"/>
                </a:solidFill>
              </a:rPr>
              <a:t>Good potential of ²²²Rn to trace GW flows to the river system </a:t>
            </a:r>
          </a:p>
        </p:txBody>
      </p:sp>
      <p:pic>
        <p:nvPicPr>
          <p:cNvPr id="1026" name="Picture 2" descr="Rafting en Corse : la rivière du Golo en Haute-Corse">
            <a:extLst>
              <a:ext uri="{FF2B5EF4-FFF2-40B4-BE49-F238E27FC236}">
                <a16:creationId xmlns:a16="http://schemas.microsoft.com/office/drawing/2014/main" id="{8BC3065E-4320-44F7-92AF-4F3B888A03E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17" t="54" r="37760" b="-56"/>
          <a:stretch/>
        </p:blipFill>
        <p:spPr bwMode="auto">
          <a:xfrm>
            <a:off x="2227" y="1367687"/>
            <a:ext cx="2656070" cy="5499937"/>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A0BD370C-9026-49A8-B710-A0CF42402649}"/>
              </a:ext>
            </a:extLst>
          </p:cNvPr>
          <p:cNvSpPr txBox="1"/>
          <p:nvPr/>
        </p:nvSpPr>
        <p:spPr>
          <a:xfrm>
            <a:off x="63757" y="801938"/>
            <a:ext cx="4467452" cy="369332"/>
          </a:xfrm>
          <a:prstGeom prst="rect">
            <a:avLst/>
          </a:prstGeom>
          <a:noFill/>
        </p:spPr>
        <p:txBody>
          <a:bodyPr wrap="square">
            <a:spAutoFit/>
          </a:bodyPr>
          <a:lstStyle/>
          <a:p>
            <a:r>
              <a:rPr lang="en-US" sz="1800" b="1" dirty="0">
                <a:solidFill>
                  <a:srgbClr val="003366"/>
                </a:solidFill>
              </a:rPr>
              <a:t>Focus on Rivers</a:t>
            </a:r>
            <a:endParaRPr lang="fr-FR" b="1" dirty="0"/>
          </a:p>
        </p:txBody>
      </p:sp>
      <p:pic>
        <p:nvPicPr>
          <p:cNvPr id="5" name="Image 4">
            <a:extLst>
              <a:ext uri="{FF2B5EF4-FFF2-40B4-BE49-F238E27FC236}">
                <a16:creationId xmlns:a16="http://schemas.microsoft.com/office/drawing/2014/main" id="{73457469-0808-4BEB-B343-BD83AF4163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r="50807"/>
          <a:stretch/>
        </p:blipFill>
        <p:spPr>
          <a:xfrm>
            <a:off x="2837780" y="1399326"/>
            <a:ext cx="4789540" cy="4803301"/>
          </a:xfrm>
          <a:prstGeom prst="rect">
            <a:avLst/>
          </a:prstGeom>
        </p:spPr>
      </p:pic>
      <p:sp>
        <p:nvSpPr>
          <p:cNvPr id="6" name="Rectangle 5">
            <a:extLst>
              <a:ext uri="{FF2B5EF4-FFF2-40B4-BE49-F238E27FC236}">
                <a16:creationId xmlns:a16="http://schemas.microsoft.com/office/drawing/2014/main" id="{6F12581A-A64C-49D6-A436-E65DE51B3A19}"/>
              </a:ext>
            </a:extLst>
          </p:cNvPr>
          <p:cNvSpPr/>
          <p:nvPr/>
        </p:nvSpPr>
        <p:spPr>
          <a:xfrm>
            <a:off x="2670128" y="1244347"/>
            <a:ext cx="553603" cy="573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49E5A99F-D4FD-4A16-8E3D-4DA75B5D958E}"/>
              </a:ext>
            </a:extLst>
          </p:cNvPr>
          <p:cNvSpPr/>
          <p:nvPr/>
        </p:nvSpPr>
        <p:spPr>
          <a:xfrm>
            <a:off x="3930210" y="1310087"/>
            <a:ext cx="1050188" cy="237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13D1EB63-4656-4144-818C-5FD2D85D1E06}"/>
              </a:ext>
            </a:extLst>
          </p:cNvPr>
          <p:cNvSpPr/>
          <p:nvPr/>
        </p:nvSpPr>
        <p:spPr>
          <a:xfrm>
            <a:off x="6437966" y="1310087"/>
            <a:ext cx="866532" cy="237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6">
            <a:extLst>
              <a:ext uri="{FF2B5EF4-FFF2-40B4-BE49-F238E27FC236}">
                <a16:creationId xmlns:a16="http://schemas.microsoft.com/office/drawing/2014/main" id="{0A28ACCB-DB6B-4250-B0FE-D1609458F8D9}"/>
              </a:ext>
            </a:extLst>
          </p:cNvPr>
          <p:cNvSpPr/>
          <p:nvPr/>
        </p:nvSpPr>
        <p:spPr>
          <a:xfrm>
            <a:off x="7455049" y="2431670"/>
            <a:ext cx="2332928" cy="959108"/>
          </a:xfrm>
          <a:custGeom>
            <a:avLst/>
            <a:gdLst>
              <a:gd name="connsiteX0" fmla="*/ 3804745 w 3960968"/>
              <a:gd name="connsiteY0" fmla="*/ 1671145 h 1671145"/>
              <a:gd name="connsiteX1" fmla="*/ 3510455 w 3960968"/>
              <a:gd name="connsiteY1" fmla="*/ 273269 h 1671145"/>
              <a:gd name="connsiteX2" fmla="*/ 0 w 3960968"/>
              <a:gd name="connsiteY2" fmla="*/ 0 h 1671145"/>
            </a:gdLst>
            <a:ahLst/>
            <a:cxnLst>
              <a:cxn ang="0">
                <a:pos x="connsiteX0" y="connsiteY0"/>
              </a:cxn>
              <a:cxn ang="0">
                <a:pos x="connsiteX1" y="connsiteY1"/>
              </a:cxn>
              <a:cxn ang="0">
                <a:pos x="connsiteX2" y="connsiteY2"/>
              </a:cxn>
            </a:cxnLst>
            <a:rect l="l" t="t" r="r" b="b"/>
            <a:pathLst>
              <a:path w="3960968" h="1671145">
                <a:moveTo>
                  <a:pt x="3804745" y="1671145"/>
                </a:moveTo>
                <a:cubicBezTo>
                  <a:pt x="3974662" y="1111469"/>
                  <a:pt x="4144579" y="551793"/>
                  <a:pt x="3510455" y="273269"/>
                </a:cubicBezTo>
                <a:cubicBezTo>
                  <a:pt x="2876331" y="-5255"/>
                  <a:pt x="571062" y="78827"/>
                  <a:pt x="0" y="0"/>
                </a:cubicBezTo>
              </a:path>
            </a:pathLst>
          </a:custGeom>
          <a:ln w="28575">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27" name="ZoneTexte 26">
            <a:extLst>
              <a:ext uri="{FF2B5EF4-FFF2-40B4-BE49-F238E27FC236}">
                <a16:creationId xmlns:a16="http://schemas.microsoft.com/office/drawing/2014/main" id="{E35C0261-6AC0-420A-80A8-D80F6AFE67E4}"/>
              </a:ext>
            </a:extLst>
          </p:cNvPr>
          <p:cNvSpPr txBox="1"/>
          <p:nvPr/>
        </p:nvSpPr>
        <p:spPr>
          <a:xfrm>
            <a:off x="7626480" y="3739384"/>
            <a:ext cx="1031051" cy="261610"/>
          </a:xfrm>
          <a:prstGeom prst="rect">
            <a:avLst/>
          </a:prstGeom>
          <a:noFill/>
        </p:spPr>
        <p:txBody>
          <a:bodyPr wrap="none" rtlCol="0">
            <a:spAutoFit/>
          </a:bodyPr>
          <a:lstStyle/>
          <a:p>
            <a:r>
              <a:rPr lang="fr-FR" sz="1100" i="1" dirty="0" err="1"/>
              <a:t>Guisiano</a:t>
            </a:r>
            <a:r>
              <a:rPr lang="fr-FR" sz="1100" i="1" dirty="0"/>
              <a:t> et al. </a:t>
            </a:r>
          </a:p>
        </p:txBody>
      </p:sp>
      <p:sp>
        <p:nvSpPr>
          <p:cNvPr id="32" name="ZoneTexte 31">
            <a:extLst>
              <a:ext uri="{FF2B5EF4-FFF2-40B4-BE49-F238E27FC236}">
                <a16:creationId xmlns:a16="http://schemas.microsoft.com/office/drawing/2014/main" id="{D0A33AB0-E288-4A54-A245-2B1F3918AA88}"/>
              </a:ext>
            </a:extLst>
          </p:cNvPr>
          <p:cNvSpPr txBox="1"/>
          <p:nvPr/>
        </p:nvSpPr>
        <p:spPr>
          <a:xfrm>
            <a:off x="7847572" y="2193860"/>
            <a:ext cx="2332928" cy="523220"/>
          </a:xfrm>
          <a:prstGeom prst="rect">
            <a:avLst/>
          </a:prstGeom>
          <a:noFill/>
        </p:spPr>
        <p:txBody>
          <a:bodyPr wrap="square">
            <a:spAutoFit/>
          </a:bodyPr>
          <a:lstStyle/>
          <a:p>
            <a:r>
              <a:rPr lang="en-US" sz="1400" b="1" dirty="0">
                <a:solidFill>
                  <a:srgbClr val="7030A0"/>
                </a:solidFill>
                <a:ea typeface="Calibri" panose="020F0502020204030204" pitchFamily="34" charset="0"/>
                <a:cs typeface="Arial" panose="020B0604020202020204" pitchFamily="34" charset="0"/>
              </a:rPr>
              <a:t>Magmatic context</a:t>
            </a:r>
          </a:p>
          <a:p>
            <a:r>
              <a:rPr lang="en-US" sz="1400" b="1" dirty="0">
                <a:solidFill>
                  <a:srgbClr val="7030A0"/>
                </a:solidFill>
                <a:ea typeface="Calibri" panose="020F0502020204030204" pitchFamily="34" charset="0"/>
                <a:cs typeface="Arial" panose="020B0604020202020204" pitchFamily="34" charset="0"/>
              </a:rPr>
              <a:t>(high U)</a:t>
            </a:r>
            <a:endParaRPr lang="fr-FR" sz="1400" b="1" dirty="0">
              <a:solidFill>
                <a:srgbClr val="7030A0"/>
              </a:solidFill>
            </a:endParaRPr>
          </a:p>
        </p:txBody>
      </p:sp>
      <p:sp>
        <p:nvSpPr>
          <p:cNvPr id="29" name="ZoneTexte 28">
            <a:extLst>
              <a:ext uri="{FF2B5EF4-FFF2-40B4-BE49-F238E27FC236}">
                <a16:creationId xmlns:a16="http://schemas.microsoft.com/office/drawing/2014/main" id="{13C9D8AA-E727-4688-A173-FD7D28530A1F}"/>
              </a:ext>
            </a:extLst>
          </p:cNvPr>
          <p:cNvSpPr txBox="1"/>
          <p:nvPr/>
        </p:nvSpPr>
        <p:spPr>
          <a:xfrm>
            <a:off x="2699052" y="6164334"/>
            <a:ext cx="5379586" cy="707886"/>
          </a:xfrm>
          <a:prstGeom prst="rect">
            <a:avLst/>
          </a:prstGeom>
          <a:noFill/>
        </p:spPr>
        <p:txBody>
          <a:bodyPr wrap="square">
            <a:spAutoFit/>
          </a:bodyPr>
          <a:lstStyle/>
          <a:p>
            <a:r>
              <a:rPr lang="en-US" sz="2000" dirty="0">
                <a:solidFill>
                  <a:srgbClr val="392E77"/>
                </a:solidFill>
                <a:ea typeface="Calibri" panose="020F0502020204030204" pitchFamily="34" charset="0"/>
                <a:cs typeface="Arial" panose="020B0604020202020204" pitchFamily="34" charset="0"/>
              </a:rPr>
              <a:t>Baseflow index (%GW/total river discharge) and ²²²Rn activity display same trend</a:t>
            </a:r>
            <a:endParaRPr lang="fr-FR" sz="2000" dirty="0"/>
          </a:p>
        </p:txBody>
      </p:sp>
      <p:sp>
        <p:nvSpPr>
          <p:cNvPr id="19" name="Rectangle 18">
            <a:extLst>
              <a:ext uri="{FF2B5EF4-FFF2-40B4-BE49-F238E27FC236}">
                <a16:creationId xmlns:a16="http://schemas.microsoft.com/office/drawing/2014/main" id="{14B4D9CF-A7A6-4BDF-B04E-A0718D4920B2}"/>
              </a:ext>
            </a:extLst>
          </p:cNvPr>
          <p:cNvSpPr/>
          <p:nvPr/>
        </p:nvSpPr>
        <p:spPr>
          <a:xfrm>
            <a:off x="4764928" y="942564"/>
            <a:ext cx="7427071" cy="461665"/>
          </a:xfrm>
          <a:prstGeom prst="rect">
            <a:avLst/>
          </a:prstGeom>
        </p:spPr>
        <p:txBody>
          <a:bodyPr wrap="square">
            <a:spAutoFit/>
          </a:bodyPr>
          <a:lstStyle/>
          <a:p>
            <a:pPr algn="r"/>
            <a:r>
              <a:rPr lang="en-US" sz="2400" b="1" dirty="0">
                <a:solidFill>
                  <a:srgbClr val="DFA235"/>
                </a:solidFill>
                <a:ea typeface="Calibri" panose="020F0502020204030204" pitchFamily="34" charset="0"/>
                <a:cs typeface="Arial" panose="020B0604020202020204" pitchFamily="34" charset="0"/>
              </a:rPr>
              <a:t>Results and discussion</a:t>
            </a:r>
            <a:endParaRPr lang="en-GB" sz="2400" b="1" dirty="0">
              <a:solidFill>
                <a:srgbClr val="DFA235"/>
              </a:solidFill>
              <a:ea typeface="Calibri" panose="020F0502020204030204" pitchFamily="34" charset="0"/>
              <a:cs typeface="Arial" panose="020B0604020202020204" pitchFamily="34" charset="0"/>
            </a:endParaRPr>
          </a:p>
        </p:txBody>
      </p:sp>
      <p:sp>
        <p:nvSpPr>
          <p:cNvPr id="20" name="Titre 1">
            <a:extLst>
              <a:ext uri="{FF2B5EF4-FFF2-40B4-BE49-F238E27FC236}">
                <a16:creationId xmlns:a16="http://schemas.microsoft.com/office/drawing/2014/main" id="{754208B8-10E5-409D-A36E-C7C320E7EC31}"/>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414714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ZoneTexte 55">
            <a:extLst>
              <a:ext uri="{FF2B5EF4-FFF2-40B4-BE49-F238E27FC236}">
                <a16:creationId xmlns:a16="http://schemas.microsoft.com/office/drawing/2014/main" id="{DBEC8488-A9EF-42C1-B0ED-9EC0B5587BE9}"/>
              </a:ext>
            </a:extLst>
          </p:cNvPr>
          <p:cNvSpPr txBox="1"/>
          <p:nvPr/>
        </p:nvSpPr>
        <p:spPr>
          <a:xfrm>
            <a:off x="58058" y="799046"/>
            <a:ext cx="5422340" cy="369332"/>
          </a:xfrm>
          <a:prstGeom prst="rect">
            <a:avLst/>
          </a:prstGeom>
          <a:noFill/>
        </p:spPr>
        <p:txBody>
          <a:bodyPr wrap="square">
            <a:spAutoFit/>
          </a:bodyPr>
          <a:lstStyle/>
          <a:p>
            <a:r>
              <a:rPr lang="en-US" sz="1800" b="1" dirty="0">
                <a:solidFill>
                  <a:srgbClr val="003366"/>
                </a:solidFill>
              </a:rPr>
              <a:t>Focus on alpine lakes : RINOSU (2066 and 2083 m asl)</a:t>
            </a:r>
            <a:endParaRPr lang="fr-FR" b="1" dirty="0"/>
          </a:p>
        </p:txBody>
      </p:sp>
      <p:sp>
        <p:nvSpPr>
          <p:cNvPr id="27" name="Rectangle 26">
            <a:extLst>
              <a:ext uri="{FF2B5EF4-FFF2-40B4-BE49-F238E27FC236}">
                <a16:creationId xmlns:a16="http://schemas.microsoft.com/office/drawing/2014/main" id="{3BAB5358-E27C-4B76-BA3C-D29701B1507A}"/>
              </a:ext>
            </a:extLst>
          </p:cNvPr>
          <p:cNvSpPr/>
          <p:nvPr/>
        </p:nvSpPr>
        <p:spPr>
          <a:xfrm>
            <a:off x="0" y="719075"/>
            <a:ext cx="8097078" cy="93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D41039F9-5499-4C92-996B-AD03AD27A800}"/>
              </a:ext>
            </a:extLst>
          </p:cNvPr>
          <p:cNvSpPr/>
          <p:nvPr/>
        </p:nvSpPr>
        <p:spPr>
          <a:xfrm>
            <a:off x="119268" y="828837"/>
            <a:ext cx="5143014" cy="891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E2D271AD-58BB-4E52-9BF3-5B6DF3A03018}"/>
              </a:ext>
            </a:extLst>
          </p:cNvPr>
          <p:cNvSpPr/>
          <p:nvPr/>
        </p:nvSpPr>
        <p:spPr>
          <a:xfrm>
            <a:off x="4764929" y="-11543"/>
            <a:ext cx="7427071" cy="954107"/>
          </a:xfrm>
          <a:prstGeom prst="rect">
            <a:avLst/>
          </a:prstGeom>
          <a:solidFill>
            <a:srgbClr val="003366"/>
          </a:solidFill>
        </p:spPr>
        <p:txBody>
          <a:bodyPr wrap="square">
            <a:spAutoFit/>
          </a:bodyPr>
          <a:lstStyle/>
          <a:p>
            <a:pPr algn="r"/>
            <a:r>
              <a:rPr lang="en-US" sz="2800" b="1" dirty="0">
                <a:solidFill>
                  <a:schemeClr val="bg1"/>
                </a:solidFill>
              </a:rPr>
              <a:t>1. Are all small Mediterranean wetlands dependent on groundwater? Insights from ²²²Rn  </a:t>
            </a:r>
            <a:endParaRPr lang="en-GB" sz="2800" b="1" dirty="0">
              <a:solidFill>
                <a:schemeClr val="bg1"/>
              </a:solidFill>
            </a:endParaRPr>
          </a:p>
        </p:txBody>
      </p:sp>
      <p:sp>
        <p:nvSpPr>
          <p:cNvPr id="58" name="ZoneTexte 57">
            <a:extLst>
              <a:ext uri="{FF2B5EF4-FFF2-40B4-BE49-F238E27FC236}">
                <a16:creationId xmlns:a16="http://schemas.microsoft.com/office/drawing/2014/main" id="{2A385110-585B-4F69-864C-5E162CD61E20}"/>
              </a:ext>
            </a:extLst>
          </p:cNvPr>
          <p:cNvSpPr txBox="1"/>
          <p:nvPr/>
        </p:nvSpPr>
        <p:spPr>
          <a:xfrm>
            <a:off x="63757" y="801938"/>
            <a:ext cx="4467452" cy="369332"/>
          </a:xfrm>
          <a:prstGeom prst="rect">
            <a:avLst/>
          </a:prstGeom>
          <a:noFill/>
        </p:spPr>
        <p:txBody>
          <a:bodyPr wrap="square">
            <a:spAutoFit/>
          </a:bodyPr>
          <a:lstStyle/>
          <a:p>
            <a:r>
              <a:rPr lang="en-US" sz="1800" b="1" dirty="0">
                <a:solidFill>
                  <a:srgbClr val="003366"/>
                </a:solidFill>
              </a:rPr>
              <a:t>Focus on Alpine lakes</a:t>
            </a:r>
            <a:endParaRPr lang="fr-FR" b="1" dirty="0"/>
          </a:p>
        </p:txBody>
      </p:sp>
      <p:pic>
        <p:nvPicPr>
          <p:cNvPr id="59" name="Image 58">
            <a:extLst>
              <a:ext uri="{FF2B5EF4-FFF2-40B4-BE49-F238E27FC236}">
                <a16:creationId xmlns:a16="http://schemas.microsoft.com/office/drawing/2014/main" id="{A203F480-AD3E-4C44-A843-FCBF1E2244A1}"/>
              </a:ext>
            </a:extLst>
          </p:cNvPr>
          <p:cNvPicPr>
            <a:picLocks noChangeAspect="1"/>
          </p:cNvPicPr>
          <p:nvPr/>
        </p:nvPicPr>
        <p:blipFill>
          <a:blip r:embed="rId3"/>
          <a:stretch>
            <a:fillRect/>
          </a:stretch>
        </p:blipFill>
        <p:spPr>
          <a:xfrm>
            <a:off x="5451237" y="1436630"/>
            <a:ext cx="6599011" cy="5113370"/>
          </a:xfrm>
          <a:prstGeom prst="rect">
            <a:avLst/>
          </a:prstGeom>
        </p:spPr>
      </p:pic>
      <p:pic>
        <p:nvPicPr>
          <p:cNvPr id="61" name="Image 60">
            <a:extLst>
              <a:ext uri="{FF2B5EF4-FFF2-40B4-BE49-F238E27FC236}">
                <a16:creationId xmlns:a16="http://schemas.microsoft.com/office/drawing/2014/main" id="{B7A948EC-65A3-4DEA-AA92-05D84942A2B6}"/>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244" t="524"/>
          <a:stretch/>
        </p:blipFill>
        <p:spPr>
          <a:xfrm>
            <a:off x="58058" y="1248349"/>
            <a:ext cx="5337668" cy="5234648"/>
          </a:xfrm>
          <a:prstGeom prst="rect">
            <a:avLst/>
          </a:prstGeom>
          <a:solidFill>
            <a:schemeClr val="bg2">
              <a:lumMod val="90000"/>
              <a:alpha val="20000"/>
            </a:schemeClr>
          </a:solidFill>
          <a:ln w="38100">
            <a:noFill/>
          </a:ln>
        </p:spPr>
      </p:pic>
      <p:grpSp>
        <p:nvGrpSpPr>
          <p:cNvPr id="10" name="Groupe 9">
            <a:extLst>
              <a:ext uri="{FF2B5EF4-FFF2-40B4-BE49-F238E27FC236}">
                <a16:creationId xmlns:a16="http://schemas.microsoft.com/office/drawing/2014/main" id="{0E71D8F8-2205-46D9-B6CD-9A304CF38941}"/>
              </a:ext>
            </a:extLst>
          </p:cNvPr>
          <p:cNvGrpSpPr/>
          <p:nvPr/>
        </p:nvGrpSpPr>
        <p:grpSpPr>
          <a:xfrm>
            <a:off x="9924488" y="1867400"/>
            <a:ext cx="1435846" cy="553038"/>
            <a:chOff x="9908429" y="2012951"/>
            <a:chExt cx="1435846" cy="553038"/>
          </a:xfrm>
        </p:grpSpPr>
        <p:sp>
          <p:nvSpPr>
            <p:cNvPr id="3" name="Rectangle : coins arrondis 2">
              <a:extLst>
                <a:ext uri="{FF2B5EF4-FFF2-40B4-BE49-F238E27FC236}">
                  <a16:creationId xmlns:a16="http://schemas.microsoft.com/office/drawing/2014/main" id="{250D09BB-FB5B-4CDD-9037-B5132F9D382F}"/>
                </a:ext>
              </a:extLst>
            </p:cNvPr>
            <p:cNvSpPr/>
            <p:nvPr/>
          </p:nvSpPr>
          <p:spPr>
            <a:xfrm>
              <a:off x="9908429" y="2012951"/>
              <a:ext cx="1435846" cy="194678"/>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100" b="1" dirty="0">
                  <a:solidFill>
                    <a:schemeClr val="tx1"/>
                  </a:solidFill>
                </a:rPr>
                <a:t>Corte city (400 m </a:t>
              </a:r>
              <a:r>
                <a:rPr lang="fr-FR" sz="1100" b="1" dirty="0" err="1">
                  <a:solidFill>
                    <a:schemeClr val="tx1"/>
                  </a:solidFill>
                </a:rPr>
                <a:t>asl</a:t>
              </a:r>
              <a:r>
                <a:rPr lang="fr-FR" sz="1100" b="1" dirty="0">
                  <a:solidFill>
                    <a:schemeClr val="tx1"/>
                  </a:solidFill>
                </a:rPr>
                <a:t>)</a:t>
              </a:r>
            </a:p>
          </p:txBody>
        </p:sp>
        <p:sp>
          <p:nvSpPr>
            <p:cNvPr id="7" name="Flèche : droite 6">
              <a:extLst>
                <a:ext uri="{FF2B5EF4-FFF2-40B4-BE49-F238E27FC236}">
                  <a16:creationId xmlns:a16="http://schemas.microsoft.com/office/drawing/2014/main" id="{C44B3F45-73C1-4917-B093-950FAFBA4731}"/>
                </a:ext>
              </a:extLst>
            </p:cNvPr>
            <p:cNvSpPr/>
            <p:nvPr/>
          </p:nvSpPr>
          <p:spPr>
            <a:xfrm rot="5400000">
              <a:off x="10449339" y="2329659"/>
              <a:ext cx="358361" cy="114300"/>
            </a:xfrm>
            <a:prstGeom prst="right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sp>
        <p:nvSpPr>
          <p:cNvPr id="63" name="Rectangle : coins arrondis 62">
            <a:extLst>
              <a:ext uri="{FF2B5EF4-FFF2-40B4-BE49-F238E27FC236}">
                <a16:creationId xmlns:a16="http://schemas.microsoft.com/office/drawing/2014/main" id="{36FC3990-A126-404B-A82F-CD2CA71BB6F3}"/>
              </a:ext>
            </a:extLst>
          </p:cNvPr>
          <p:cNvSpPr/>
          <p:nvPr/>
        </p:nvSpPr>
        <p:spPr>
          <a:xfrm>
            <a:off x="5480398" y="4150224"/>
            <a:ext cx="1530002" cy="188328"/>
          </a:xfrm>
          <a:prstGeom prst="roundRect">
            <a:avLst/>
          </a:prstGeom>
          <a:solidFill>
            <a:schemeClr val="bg1"/>
          </a:solidFill>
          <a:ln w="38100">
            <a:solidFill>
              <a:srgbClr val="FF257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100" b="1" dirty="0" err="1">
                <a:solidFill>
                  <a:schemeClr val="tx1"/>
                </a:solidFill>
              </a:rPr>
              <a:t>Ninu</a:t>
            </a:r>
            <a:r>
              <a:rPr lang="fr-FR" sz="1100" b="1" dirty="0">
                <a:solidFill>
                  <a:schemeClr val="tx1"/>
                </a:solidFill>
              </a:rPr>
              <a:t> Lake (1709 m </a:t>
            </a:r>
            <a:r>
              <a:rPr lang="fr-FR" sz="1100" b="1" dirty="0" err="1">
                <a:solidFill>
                  <a:schemeClr val="tx1"/>
                </a:solidFill>
              </a:rPr>
              <a:t>asl</a:t>
            </a:r>
            <a:r>
              <a:rPr lang="fr-FR" sz="1100" b="1" dirty="0">
                <a:solidFill>
                  <a:schemeClr val="tx1"/>
                </a:solidFill>
              </a:rPr>
              <a:t>)</a:t>
            </a:r>
          </a:p>
        </p:txBody>
      </p:sp>
      <p:sp>
        <p:nvSpPr>
          <p:cNvPr id="66" name="Rectangle : coins arrondis 65">
            <a:extLst>
              <a:ext uri="{FF2B5EF4-FFF2-40B4-BE49-F238E27FC236}">
                <a16:creationId xmlns:a16="http://schemas.microsoft.com/office/drawing/2014/main" id="{1744A50D-0417-41F4-ABB8-63599D46AEE2}"/>
              </a:ext>
            </a:extLst>
          </p:cNvPr>
          <p:cNvSpPr/>
          <p:nvPr/>
        </p:nvSpPr>
        <p:spPr>
          <a:xfrm>
            <a:off x="7872406" y="4562334"/>
            <a:ext cx="1756672" cy="188328"/>
          </a:xfrm>
          <a:prstGeom prst="roundRect">
            <a:avLst/>
          </a:prstGeom>
          <a:solidFill>
            <a:schemeClr val="bg1"/>
          </a:solidFill>
          <a:ln w="38100">
            <a:solidFill>
              <a:srgbClr val="4262BD"/>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100" b="1" dirty="0" err="1">
                <a:solidFill>
                  <a:schemeClr val="tx1"/>
                </a:solidFill>
              </a:rPr>
              <a:t>Capitellu</a:t>
            </a:r>
            <a:r>
              <a:rPr lang="fr-FR" sz="1100" b="1" dirty="0">
                <a:solidFill>
                  <a:schemeClr val="tx1"/>
                </a:solidFill>
              </a:rPr>
              <a:t> Lake (1930 m </a:t>
            </a:r>
            <a:r>
              <a:rPr lang="fr-FR" sz="1100" b="1" dirty="0" err="1">
                <a:solidFill>
                  <a:schemeClr val="tx1"/>
                </a:solidFill>
              </a:rPr>
              <a:t>asl</a:t>
            </a:r>
            <a:r>
              <a:rPr lang="fr-FR" sz="1100" b="1" dirty="0">
                <a:solidFill>
                  <a:schemeClr val="tx1"/>
                </a:solidFill>
              </a:rPr>
              <a:t>)</a:t>
            </a:r>
          </a:p>
        </p:txBody>
      </p:sp>
      <p:sp>
        <p:nvSpPr>
          <p:cNvPr id="69" name="Rectangle : coins arrondis 68">
            <a:extLst>
              <a:ext uri="{FF2B5EF4-FFF2-40B4-BE49-F238E27FC236}">
                <a16:creationId xmlns:a16="http://schemas.microsoft.com/office/drawing/2014/main" id="{E64C159B-AFE7-4598-B924-DBE97929267E}"/>
              </a:ext>
            </a:extLst>
          </p:cNvPr>
          <p:cNvSpPr/>
          <p:nvPr/>
        </p:nvSpPr>
        <p:spPr>
          <a:xfrm>
            <a:off x="10113381" y="4986336"/>
            <a:ext cx="1539502" cy="188328"/>
          </a:xfrm>
          <a:prstGeom prst="roundRect">
            <a:avLst/>
          </a:prstGeom>
          <a:solidFill>
            <a:schemeClr val="bg1"/>
          </a:solidFill>
          <a:ln w="38100">
            <a:solidFill>
              <a:srgbClr val="00DC3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100" b="1" dirty="0" err="1">
                <a:solidFill>
                  <a:schemeClr val="tx1"/>
                </a:solidFill>
              </a:rPr>
              <a:t>Melu</a:t>
            </a:r>
            <a:r>
              <a:rPr lang="fr-FR" sz="1100" b="1" dirty="0">
                <a:solidFill>
                  <a:schemeClr val="tx1"/>
                </a:solidFill>
              </a:rPr>
              <a:t> Lake (1746 m </a:t>
            </a:r>
            <a:r>
              <a:rPr lang="fr-FR" sz="1100" b="1" dirty="0" err="1">
                <a:solidFill>
                  <a:schemeClr val="tx1"/>
                </a:solidFill>
              </a:rPr>
              <a:t>asl</a:t>
            </a:r>
            <a:r>
              <a:rPr lang="fr-FR" sz="1100" b="1" dirty="0">
                <a:solidFill>
                  <a:schemeClr val="tx1"/>
                </a:solidFill>
              </a:rPr>
              <a:t>)</a:t>
            </a:r>
          </a:p>
        </p:txBody>
      </p:sp>
      <p:sp>
        <p:nvSpPr>
          <p:cNvPr id="72" name="Rectangle : coins arrondis 71">
            <a:extLst>
              <a:ext uri="{FF2B5EF4-FFF2-40B4-BE49-F238E27FC236}">
                <a16:creationId xmlns:a16="http://schemas.microsoft.com/office/drawing/2014/main" id="{2FD4564E-93C1-4172-ACAD-42600ACB9409}"/>
              </a:ext>
            </a:extLst>
          </p:cNvPr>
          <p:cNvSpPr/>
          <p:nvPr/>
        </p:nvSpPr>
        <p:spPr>
          <a:xfrm>
            <a:off x="10289163" y="4398106"/>
            <a:ext cx="1682049" cy="188328"/>
          </a:xfrm>
          <a:prstGeom prst="roundRect">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100" b="1" dirty="0" err="1">
                <a:solidFill>
                  <a:schemeClr val="tx1"/>
                </a:solidFill>
              </a:rPr>
              <a:t>Rinosu</a:t>
            </a:r>
            <a:r>
              <a:rPr lang="fr-FR" sz="1100" b="1" dirty="0">
                <a:solidFill>
                  <a:schemeClr val="tx1"/>
                </a:solidFill>
              </a:rPr>
              <a:t> Lake (2083 m </a:t>
            </a:r>
            <a:r>
              <a:rPr lang="fr-FR" sz="1100" b="1" dirty="0" err="1">
                <a:solidFill>
                  <a:schemeClr val="tx1"/>
                </a:solidFill>
              </a:rPr>
              <a:t>asl</a:t>
            </a:r>
            <a:r>
              <a:rPr lang="fr-FR" sz="1100" b="1" dirty="0">
                <a:solidFill>
                  <a:schemeClr val="tx1"/>
                </a:solidFill>
              </a:rPr>
              <a:t>)</a:t>
            </a:r>
          </a:p>
        </p:txBody>
      </p:sp>
      <p:sp>
        <p:nvSpPr>
          <p:cNvPr id="83" name="Rectangle 82">
            <a:extLst>
              <a:ext uri="{FF2B5EF4-FFF2-40B4-BE49-F238E27FC236}">
                <a16:creationId xmlns:a16="http://schemas.microsoft.com/office/drawing/2014/main" id="{FFEF31AF-DE9E-4810-A2FC-6482DA2B78D9}"/>
              </a:ext>
            </a:extLst>
          </p:cNvPr>
          <p:cNvSpPr/>
          <p:nvPr/>
        </p:nvSpPr>
        <p:spPr>
          <a:xfrm>
            <a:off x="2553646" y="6482997"/>
            <a:ext cx="930123" cy="188328"/>
          </a:xfrm>
          <a:prstGeom prst="rect">
            <a:avLst/>
          </a:prstGeom>
          <a:solidFill>
            <a:schemeClr val="bg1"/>
          </a:solidFill>
          <a:ln w="28575">
            <a:solidFill>
              <a:srgbClr val="FF257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100" b="1" dirty="0" err="1">
                <a:solidFill>
                  <a:schemeClr val="tx1"/>
                </a:solidFill>
              </a:rPr>
              <a:t>Ninu</a:t>
            </a:r>
            <a:r>
              <a:rPr lang="fr-FR" sz="1100" b="1" dirty="0">
                <a:solidFill>
                  <a:schemeClr val="tx1"/>
                </a:solidFill>
              </a:rPr>
              <a:t> Lake</a:t>
            </a:r>
          </a:p>
        </p:txBody>
      </p:sp>
      <p:sp>
        <p:nvSpPr>
          <p:cNvPr id="84" name="Rectangle 83">
            <a:extLst>
              <a:ext uri="{FF2B5EF4-FFF2-40B4-BE49-F238E27FC236}">
                <a16:creationId xmlns:a16="http://schemas.microsoft.com/office/drawing/2014/main" id="{CBF4D7DE-BA4A-4C06-8B21-67EE67CAD987}"/>
              </a:ext>
            </a:extLst>
          </p:cNvPr>
          <p:cNvSpPr/>
          <p:nvPr/>
        </p:nvSpPr>
        <p:spPr>
          <a:xfrm>
            <a:off x="544680" y="6482997"/>
            <a:ext cx="736600" cy="324702"/>
          </a:xfrm>
          <a:prstGeom prst="rect">
            <a:avLst/>
          </a:prstGeom>
          <a:solidFill>
            <a:schemeClr val="bg1"/>
          </a:solidFill>
          <a:ln w="38100">
            <a:solidFill>
              <a:srgbClr val="4262BD"/>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100" b="1" dirty="0" err="1">
                <a:solidFill>
                  <a:schemeClr val="tx1"/>
                </a:solidFill>
              </a:rPr>
              <a:t>Capitellu</a:t>
            </a:r>
            <a:r>
              <a:rPr lang="fr-FR" sz="1100" b="1" dirty="0">
                <a:solidFill>
                  <a:schemeClr val="tx1"/>
                </a:solidFill>
              </a:rPr>
              <a:t> Lake</a:t>
            </a:r>
          </a:p>
        </p:txBody>
      </p:sp>
      <p:sp>
        <p:nvSpPr>
          <p:cNvPr id="85" name="Rectangle 84">
            <a:extLst>
              <a:ext uri="{FF2B5EF4-FFF2-40B4-BE49-F238E27FC236}">
                <a16:creationId xmlns:a16="http://schemas.microsoft.com/office/drawing/2014/main" id="{FF2ABE23-E3D2-4D8D-B64D-C7A51D6949B6}"/>
              </a:ext>
            </a:extLst>
          </p:cNvPr>
          <p:cNvSpPr/>
          <p:nvPr/>
        </p:nvSpPr>
        <p:spPr>
          <a:xfrm>
            <a:off x="1336791" y="6482997"/>
            <a:ext cx="1125422" cy="188328"/>
          </a:xfrm>
          <a:prstGeom prst="rect">
            <a:avLst/>
          </a:prstGeom>
          <a:solidFill>
            <a:schemeClr val="bg1"/>
          </a:solidFill>
          <a:ln w="28575">
            <a:solidFill>
              <a:srgbClr val="00DC3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100" b="1" dirty="0" err="1">
                <a:solidFill>
                  <a:schemeClr val="tx1"/>
                </a:solidFill>
              </a:rPr>
              <a:t>Melu</a:t>
            </a:r>
            <a:r>
              <a:rPr lang="fr-FR" sz="1100" b="1" dirty="0">
                <a:solidFill>
                  <a:schemeClr val="tx1"/>
                </a:solidFill>
              </a:rPr>
              <a:t> Lake</a:t>
            </a:r>
          </a:p>
        </p:txBody>
      </p:sp>
      <p:sp>
        <p:nvSpPr>
          <p:cNvPr id="86" name="Rectangle 85">
            <a:extLst>
              <a:ext uri="{FF2B5EF4-FFF2-40B4-BE49-F238E27FC236}">
                <a16:creationId xmlns:a16="http://schemas.microsoft.com/office/drawing/2014/main" id="{D2765F93-BA9E-4D69-A412-CA10DFD67558}"/>
              </a:ext>
            </a:extLst>
          </p:cNvPr>
          <p:cNvSpPr/>
          <p:nvPr/>
        </p:nvSpPr>
        <p:spPr>
          <a:xfrm>
            <a:off x="4378790" y="6482997"/>
            <a:ext cx="988549" cy="188328"/>
          </a:xfrm>
          <a:prstGeom prst="rect">
            <a:avLst/>
          </a:prstGeom>
          <a:solidFill>
            <a:schemeClr val="bg1"/>
          </a:solidFill>
          <a:ln w="285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100" b="1" dirty="0" err="1">
                <a:solidFill>
                  <a:schemeClr val="tx1"/>
                </a:solidFill>
              </a:rPr>
              <a:t>Rinosu</a:t>
            </a:r>
            <a:r>
              <a:rPr lang="fr-FR" sz="1100" b="1" dirty="0">
                <a:solidFill>
                  <a:schemeClr val="tx1"/>
                </a:solidFill>
              </a:rPr>
              <a:t> Lake</a:t>
            </a:r>
          </a:p>
        </p:txBody>
      </p:sp>
      <p:sp>
        <p:nvSpPr>
          <p:cNvPr id="87" name="Rectangle : coins arrondis 86">
            <a:extLst>
              <a:ext uri="{FF2B5EF4-FFF2-40B4-BE49-F238E27FC236}">
                <a16:creationId xmlns:a16="http://schemas.microsoft.com/office/drawing/2014/main" id="{2E33FC77-766A-48C8-B1CB-7A32E84155E4}"/>
              </a:ext>
            </a:extLst>
          </p:cNvPr>
          <p:cNvSpPr/>
          <p:nvPr/>
        </p:nvSpPr>
        <p:spPr>
          <a:xfrm>
            <a:off x="10289163" y="3496778"/>
            <a:ext cx="1682049" cy="188328"/>
          </a:xfrm>
          <a:prstGeom prst="roundRect">
            <a:avLst/>
          </a:prstGeom>
          <a:solidFill>
            <a:schemeClr val="bg1"/>
          </a:solidFill>
          <a:ln w="38100">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100" b="1" dirty="0">
                <a:solidFill>
                  <a:schemeClr val="tx1"/>
                </a:solidFill>
              </a:rPr>
              <a:t>Oriente Lake (2062 m </a:t>
            </a:r>
            <a:r>
              <a:rPr lang="fr-FR" sz="1100" b="1" dirty="0" err="1">
                <a:solidFill>
                  <a:schemeClr val="tx1"/>
                </a:solidFill>
              </a:rPr>
              <a:t>asl</a:t>
            </a:r>
            <a:r>
              <a:rPr lang="fr-FR" sz="1100" b="1" dirty="0">
                <a:solidFill>
                  <a:schemeClr val="tx1"/>
                </a:solidFill>
              </a:rPr>
              <a:t>)</a:t>
            </a:r>
          </a:p>
        </p:txBody>
      </p:sp>
      <p:sp>
        <p:nvSpPr>
          <p:cNvPr id="88" name="Rectangle 87">
            <a:extLst>
              <a:ext uri="{FF2B5EF4-FFF2-40B4-BE49-F238E27FC236}">
                <a16:creationId xmlns:a16="http://schemas.microsoft.com/office/drawing/2014/main" id="{B7D4149C-0186-4C1D-85A4-C69CDE3F2894}"/>
              </a:ext>
            </a:extLst>
          </p:cNvPr>
          <p:cNvSpPr/>
          <p:nvPr/>
        </p:nvSpPr>
        <p:spPr>
          <a:xfrm>
            <a:off x="3567667" y="6482997"/>
            <a:ext cx="755613" cy="324702"/>
          </a:xfrm>
          <a:prstGeom prst="rect">
            <a:avLst/>
          </a:prstGeom>
          <a:solidFill>
            <a:schemeClr val="bg1"/>
          </a:solidFill>
          <a:ln w="28575">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100" b="1" dirty="0">
                <a:solidFill>
                  <a:schemeClr val="tx1"/>
                </a:solidFill>
              </a:rPr>
              <a:t>Oriente</a:t>
            </a:r>
          </a:p>
          <a:p>
            <a:pPr algn="ctr"/>
            <a:r>
              <a:rPr lang="fr-FR" sz="1100" b="1" dirty="0">
                <a:solidFill>
                  <a:schemeClr val="tx1"/>
                </a:solidFill>
              </a:rPr>
              <a:t> Lake</a:t>
            </a:r>
          </a:p>
        </p:txBody>
      </p:sp>
      <p:sp>
        <p:nvSpPr>
          <p:cNvPr id="21" name="Flèche : droite 20">
            <a:extLst>
              <a:ext uri="{FF2B5EF4-FFF2-40B4-BE49-F238E27FC236}">
                <a16:creationId xmlns:a16="http://schemas.microsoft.com/office/drawing/2014/main" id="{FAF98318-C221-45AD-9F9E-94AC33905B96}"/>
              </a:ext>
            </a:extLst>
          </p:cNvPr>
          <p:cNvSpPr/>
          <p:nvPr/>
        </p:nvSpPr>
        <p:spPr>
          <a:xfrm>
            <a:off x="0" y="6074600"/>
            <a:ext cx="172298" cy="128650"/>
          </a:xfrm>
          <a:prstGeom prst="rightArrow">
            <a:avLst/>
          </a:prstGeom>
          <a:solidFill>
            <a:srgbClr val="4262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Flèche : droite 88">
            <a:extLst>
              <a:ext uri="{FF2B5EF4-FFF2-40B4-BE49-F238E27FC236}">
                <a16:creationId xmlns:a16="http://schemas.microsoft.com/office/drawing/2014/main" id="{C103844D-8EB3-40AC-BCF6-66A9E5530B1A}"/>
              </a:ext>
            </a:extLst>
          </p:cNvPr>
          <p:cNvSpPr/>
          <p:nvPr/>
        </p:nvSpPr>
        <p:spPr>
          <a:xfrm>
            <a:off x="0" y="5148413"/>
            <a:ext cx="172298" cy="128650"/>
          </a:xfrm>
          <a:prstGeom prst="rightArrow">
            <a:avLst/>
          </a:prstGeom>
          <a:solidFill>
            <a:srgbClr val="00DC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Flèche : droite 89">
            <a:extLst>
              <a:ext uri="{FF2B5EF4-FFF2-40B4-BE49-F238E27FC236}">
                <a16:creationId xmlns:a16="http://schemas.microsoft.com/office/drawing/2014/main" id="{9E0BD8A6-2E13-46CD-BBA5-6689DD30EDDC}"/>
              </a:ext>
            </a:extLst>
          </p:cNvPr>
          <p:cNvSpPr/>
          <p:nvPr/>
        </p:nvSpPr>
        <p:spPr>
          <a:xfrm>
            <a:off x="0" y="5447726"/>
            <a:ext cx="172298" cy="128650"/>
          </a:xfrm>
          <a:prstGeom prst="rightArrow">
            <a:avLst/>
          </a:prstGeom>
          <a:solidFill>
            <a:srgbClr val="FF25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Flèche : droite 90">
            <a:extLst>
              <a:ext uri="{FF2B5EF4-FFF2-40B4-BE49-F238E27FC236}">
                <a16:creationId xmlns:a16="http://schemas.microsoft.com/office/drawing/2014/main" id="{64CE968E-B84E-4B52-B0C3-70A8E2E7F8A4}"/>
              </a:ext>
            </a:extLst>
          </p:cNvPr>
          <p:cNvSpPr/>
          <p:nvPr/>
        </p:nvSpPr>
        <p:spPr>
          <a:xfrm>
            <a:off x="0" y="5195714"/>
            <a:ext cx="172298" cy="12865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Flèche : droite 91">
            <a:extLst>
              <a:ext uri="{FF2B5EF4-FFF2-40B4-BE49-F238E27FC236}">
                <a16:creationId xmlns:a16="http://schemas.microsoft.com/office/drawing/2014/main" id="{2F193425-1302-4502-A8B8-AD912A467ADA}"/>
              </a:ext>
            </a:extLst>
          </p:cNvPr>
          <p:cNvSpPr/>
          <p:nvPr/>
        </p:nvSpPr>
        <p:spPr>
          <a:xfrm>
            <a:off x="0" y="4603283"/>
            <a:ext cx="172298" cy="12865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5E24E367-9AA0-43BA-9233-7EA0AE9190E5}"/>
              </a:ext>
            </a:extLst>
          </p:cNvPr>
          <p:cNvSpPr/>
          <p:nvPr/>
        </p:nvSpPr>
        <p:spPr>
          <a:xfrm>
            <a:off x="3530264" y="1690766"/>
            <a:ext cx="2469329" cy="1631216"/>
          </a:xfrm>
          <a:prstGeom prst="rect">
            <a:avLst/>
          </a:prstGeom>
          <a:solidFill>
            <a:srgbClr val="003366"/>
          </a:solidFill>
          <a:ln>
            <a:solidFill>
              <a:schemeClr val="tx1"/>
            </a:solidFill>
          </a:ln>
        </p:spPr>
        <p:txBody>
          <a:bodyPr wrap="square">
            <a:spAutoFit/>
          </a:bodyPr>
          <a:lstStyle/>
          <a:p>
            <a:r>
              <a:rPr lang="en-US" sz="2000" b="1" dirty="0">
                <a:solidFill>
                  <a:schemeClr val="bg1"/>
                </a:solidFill>
              </a:rPr>
              <a:t>Despite their mountain-top location, all these alpine lakes are GW-dependent.</a:t>
            </a:r>
          </a:p>
        </p:txBody>
      </p:sp>
      <p:sp>
        <p:nvSpPr>
          <p:cNvPr id="31" name="Rectangle 30">
            <a:extLst>
              <a:ext uri="{FF2B5EF4-FFF2-40B4-BE49-F238E27FC236}">
                <a16:creationId xmlns:a16="http://schemas.microsoft.com/office/drawing/2014/main" id="{94DBD950-88C1-423F-8E84-14D56BA5EC9B}"/>
              </a:ext>
            </a:extLst>
          </p:cNvPr>
          <p:cNvSpPr/>
          <p:nvPr/>
        </p:nvSpPr>
        <p:spPr>
          <a:xfrm>
            <a:off x="4764928" y="942564"/>
            <a:ext cx="7427071" cy="461665"/>
          </a:xfrm>
          <a:prstGeom prst="rect">
            <a:avLst/>
          </a:prstGeom>
        </p:spPr>
        <p:txBody>
          <a:bodyPr wrap="square">
            <a:spAutoFit/>
          </a:bodyPr>
          <a:lstStyle/>
          <a:p>
            <a:pPr algn="r"/>
            <a:r>
              <a:rPr lang="en-US" sz="2400" b="1" dirty="0">
                <a:solidFill>
                  <a:srgbClr val="DFA235"/>
                </a:solidFill>
                <a:ea typeface="Calibri" panose="020F0502020204030204" pitchFamily="34" charset="0"/>
                <a:cs typeface="Arial" panose="020B0604020202020204" pitchFamily="34" charset="0"/>
              </a:rPr>
              <a:t>Results and discussion</a:t>
            </a:r>
            <a:endParaRPr lang="en-GB" sz="2400" b="1" dirty="0">
              <a:solidFill>
                <a:srgbClr val="DFA235"/>
              </a:solidFill>
              <a:ea typeface="Calibri" panose="020F0502020204030204" pitchFamily="34" charset="0"/>
              <a:cs typeface="Arial" panose="020B0604020202020204" pitchFamily="34" charset="0"/>
            </a:endParaRPr>
          </a:p>
        </p:txBody>
      </p:sp>
      <p:sp>
        <p:nvSpPr>
          <p:cNvPr id="32" name="Titre 1">
            <a:extLst>
              <a:ext uri="{FF2B5EF4-FFF2-40B4-BE49-F238E27FC236}">
                <a16:creationId xmlns:a16="http://schemas.microsoft.com/office/drawing/2014/main" id="{BA255153-27E8-4AC5-958D-A794055575B7}"/>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173387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anim calcmode="lin" valueType="num">
                                      <p:cBhvr>
                                        <p:cTn id="8" dur="1000" fill="hold"/>
                                        <p:tgtEl>
                                          <p:spTgt spid="93"/>
                                        </p:tgtEl>
                                        <p:attrNameLst>
                                          <p:attrName>ppt_x</p:attrName>
                                        </p:attrNameLst>
                                      </p:cBhvr>
                                      <p:tavLst>
                                        <p:tav tm="0">
                                          <p:val>
                                            <p:strVal val="#ppt_x"/>
                                          </p:val>
                                        </p:tav>
                                        <p:tav tm="100000">
                                          <p:val>
                                            <p:strVal val="#ppt_x"/>
                                          </p:val>
                                        </p:tav>
                                      </p:tavLst>
                                    </p:anim>
                                    <p:anim calcmode="lin" valueType="num">
                                      <p:cBhvr>
                                        <p:cTn id="9"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A42EEA8-AEE5-49F5-A6BB-24501A58E663}"/>
              </a:ext>
            </a:extLst>
          </p:cNvPr>
          <p:cNvPicPr>
            <a:picLocks noChangeAspect="1"/>
          </p:cNvPicPr>
          <p:nvPr/>
        </p:nvPicPr>
        <p:blipFill>
          <a:blip r:embed="rId2"/>
          <a:stretch>
            <a:fillRect/>
          </a:stretch>
        </p:blipFill>
        <p:spPr>
          <a:xfrm>
            <a:off x="1" y="951903"/>
            <a:ext cx="7762098" cy="5826197"/>
          </a:xfrm>
          <a:prstGeom prst="rect">
            <a:avLst/>
          </a:prstGeom>
        </p:spPr>
      </p:pic>
      <p:sp>
        <p:nvSpPr>
          <p:cNvPr id="33" name="Rectangle 32">
            <a:extLst>
              <a:ext uri="{FF2B5EF4-FFF2-40B4-BE49-F238E27FC236}">
                <a16:creationId xmlns:a16="http://schemas.microsoft.com/office/drawing/2014/main" id="{98F25EF0-7492-4F67-A7B4-B424A469181F}"/>
              </a:ext>
            </a:extLst>
          </p:cNvPr>
          <p:cNvSpPr/>
          <p:nvPr/>
        </p:nvSpPr>
        <p:spPr>
          <a:xfrm>
            <a:off x="0" y="719075"/>
            <a:ext cx="8047579" cy="93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BEEE6BCA-CDCA-42B1-AE2D-1212D428A26E}"/>
              </a:ext>
            </a:extLst>
          </p:cNvPr>
          <p:cNvSpPr txBox="1"/>
          <p:nvPr/>
        </p:nvSpPr>
        <p:spPr>
          <a:xfrm>
            <a:off x="2383461" y="3131605"/>
            <a:ext cx="538930" cy="369332"/>
          </a:xfrm>
          <a:prstGeom prst="rect">
            <a:avLst/>
          </a:prstGeom>
          <a:solidFill>
            <a:schemeClr val="bg1">
              <a:alpha val="43000"/>
            </a:schemeClr>
          </a:solidFill>
        </p:spPr>
        <p:txBody>
          <a:bodyPr wrap="none" rtlCol="0">
            <a:spAutoFit/>
          </a:bodyPr>
          <a:lstStyle/>
          <a:p>
            <a:r>
              <a:rPr lang="fr-FR" b="1" dirty="0"/>
              <a:t>Or1</a:t>
            </a:r>
          </a:p>
        </p:txBody>
      </p:sp>
      <p:sp>
        <p:nvSpPr>
          <p:cNvPr id="22" name="ZoneTexte 21">
            <a:extLst>
              <a:ext uri="{FF2B5EF4-FFF2-40B4-BE49-F238E27FC236}">
                <a16:creationId xmlns:a16="http://schemas.microsoft.com/office/drawing/2014/main" id="{1D6D473B-A3C8-4656-B0A8-7B3088283BA1}"/>
              </a:ext>
            </a:extLst>
          </p:cNvPr>
          <p:cNvSpPr txBox="1"/>
          <p:nvPr/>
        </p:nvSpPr>
        <p:spPr>
          <a:xfrm>
            <a:off x="3383716" y="4323287"/>
            <a:ext cx="538930" cy="369332"/>
          </a:xfrm>
          <a:prstGeom prst="rect">
            <a:avLst/>
          </a:prstGeom>
          <a:solidFill>
            <a:schemeClr val="bg1">
              <a:alpha val="43000"/>
            </a:schemeClr>
          </a:solidFill>
        </p:spPr>
        <p:txBody>
          <a:bodyPr wrap="none" rtlCol="0">
            <a:spAutoFit/>
          </a:bodyPr>
          <a:lstStyle/>
          <a:p>
            <a:r>
              <a:rPr lang="fr-FR" b="1" dirty="0"/>
              <a:t>Or2</a:t>
            </a:r>
          </a:p>
        </p:txBody>
      </p:sp>
      <p:sp>
        <p:nvSpPr>
          <p:cNvPr id="25" name="ZoneTexte 24">
            <a:extLst>
              <a:ext uri="{FF2B5EF4-FFF2-40B4-BE49-F238E27FC236}">
                <a16:creationId xmlns:a16="http://schemas.microsoft.com/office/drawing/2014/main" id="{80907877-6325-4B50-9CBC-53DF12A9F919}"/>
              </a:ext>
            </a:extLst>
          </p:cNvPr>
          <p:cNvSpPr txBox="1"/>
          <p:nvPr/>
        </p:nvSpPr>
        <p:spPr>
          <a:xfrm>
            <a:off x="2598263" y="5085202"/>
            <a:ext cx="538930" cy="369332"/>
          </a:xfrm>
          <a:prstGeom prst="rect">
            <a:avLst/>
          </a:prstGeom>
          <a:solidFill>
            <a:schemeClr val="bg1">
              <a:alpha val="43000"/>
            </a:schemeClr>
          </a:solidFill>
        </p:spPr>
        <p:txBody>
          <a:bodyPr wrap="none" rtlCol="0">
            <a:spAutoFit/>
          </a:bodyPr>
          <a:lstStyle/>
          <a:p>
            <a:r>
              <a:rPr lang="fr-FR" b="1" dirty="0"/>
              <a:t>Or3</a:t>
            </a:r>
          </a:p>
        </p:txBody>
      </p:sp>
      <p:sp>
        <p:nvSpPr>
          <p:cNvPr id="32" name="ZoneTexte 31">
            <a:extLst>
              <a:ext uri="{FF2B5EF4-FFF2-40B4-BE49-F238E27FC236}">
                <a16:creationId xmlns:a16="http://schemas.microsoft.com/office/drawing/2014/main" id="{A26F7892-B194-41E6-8372-1081335228C2}"/>
              </a:ext>
            </a:extLst>
          </p:cNvPr>
          <p:cNvSpPr txBox="1"/>
          <p:nvPr/>
        </p:nvSpPr>
        <p:spPr>
          <a:xfrm>
            <a:off x="1964141" y="3819778"/>
            <a:ext cx="538930" cy="369332"/>
          </a:xfrm>
          <a:prstGeom prst="rect">
            <a:avLst/>
          </a:prstGeom>
          <a:solidFill>
            <a:schemeClr val="bg1">
              <a:alpha val="43000"/>
            </a:schemeClr>
          </a:solidFill>
        </p:spPr>
        <p:txBody>
          <a:bodyPr wrap="none" rtlCol="0">
            <a:spAutoFit/>
          </a:bodyPr>
          <a:lstStyle/>
          <a:p>
            <a:r>
              <a:rPr lang="fr-FR" b="1" dirty="0"/>
              <a:t>Or4</a:t>
            </a:r>
          </a:p>
        </p:txBody>
      </p:sp>
      <p:sp>
        <p:nvSpPr>
          <p:cNvPr id="40" name="Losange 39">
            <a:extLst>
              <a:ext uri="{FF2B5EF4-FFF2-40B4-BE49-F238E27FC236}">
                <a16:creationId xmlns:a16="http://schemas.microsoft.com/office/drawing/2014/main" id="{39F3472B-52AD-4456-BE90-83C4C0540DA0}"/>
              </a:ext>
            </a:extLst>
          </p:cNvPr>
          <p:cNvSpPr/>
          <p:nvPr/>
        </p:nvSpPr>
        <p:spPr>
          <a:xfrm>
            <a:off x="1770531" y="4066073"/>
            <a:ext cx="230820" cy="230820"/>
          </a:xfrm>
          <a:prstGeom prst="diamond">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Losange 25">
            <a:extLst>
              <a:ext uri="{FF2B5EF4-FFF2-40B4-BE49-F238E27FC236}">
                <a16:creationId xmlns:a16="http://schemas.microsoft.com/office/drawing/2014/main" id="{D38E5589-6943-47AF-8062-D8C5C24B0D27}"/>
              </a:ext>
            </a:extLst>
          </p:cNvPr>
          <p:cNvSpPr/>
          <p:nvPr/>
        </p:nvSpPr>
        <p:spPr>
          <a:xfrm>
            <a:off x="2836721" y="2971848"/>
            <a:ext cx="230820" cy="230820"/>
          </a:xfrm>
          <a:prstGeom prst="diamond">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Losange 27">
            <a:extLst>
              <a:ext uri="{FF2B5EF4-FFF2-40B4-BE49-F238E27FC236}">
                <a16:creationId xmlns:a16="http://schemas.microsoft.com/office/drawing/2014/main" id="{37634572-37C1-422A-AF17-A450D7567182}"/>
              </a:ext>
            </a:extLst>
          </p:cNvPr>
          <p:cNvSpPr/>
          <p:nvPr/>
        </p:nvSpPr>
        <p:spPr>
          <a:xfrm>
            <a:off x="3067541" y="4145497"/>
            <a:ext cx="230820" cy="230820"/>
          </a:xfrm>
          <a:prstGeom prst="diamond">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Losange 23">
            <a:extLst>
              <a:ext uri="{FF2B5EF4-FFF2-40B4-BE49-F238E27FC236}">
                <a16:creationId xmlns:a16="http://schemas.microsoft.com/office/drawing/2014/main" id="{C8869F93-1B5D-4362-A854-27519A8A6519}"/>
              </a:ext>
            </a:extLst>
          </p:cNvPr>
          <p:cNvSpPr/>
          <p:nvPr/>
        </p:nvSpPr>
        <p:spPr>
          <a:xfrm>
            <a:off x="2390975" y="4806220"/>
            <a:ext cx="230820" cy="230820"/>
          </a:xfrm>
          <a:prstGeom prst="diamond">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Flèche : droite 38">
            <a:extLst>
              <a:ext uri="{FF2B5EF4-FFF2-40B4-BE49-F238E27FC236}">
                <a16:creationId xmlns:a16="http://schemas.microsoft.com/office/drawing/2014/main" id="{D4A82E2E-4753-459E-B6BC-93CD32FBA200}"/>
              </a:ext>
            </a:extLst>
          </p:cNvPr>
          <p:cNvSpPr/>
          <p:nvPr/>
        </p:nvSpPr>
        <p:spPr>
          <a:xfrm rot="9831026">
            <a:off x="3268510" y="3830265"/>
            <a:ext cx="720000" cy="216000"/>
          </a:xfrm>
          <a:prstGeom prst="rightArrow">
            <a:avLst/>
          </a:prstGeom>
          <a:solidFill>
            <a:srgbClr val="00B0F0">
              <a:alpha val="30000"/>
            </a:srgbClr>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lèche : droite 40">
            <a:extLst>
              <a:ext uri="{FF2B5EF4-FFF2-40B4-BE49-F238E27FC236}">
                <a16:creationId xmlns:a16="http://schemas.microsoft.com/office/drawing/2014/main" id="{2E2D2952-9F09-4D7C-965A-8976DD4990FF}"/>
              </a:ext>
            </a:extLst>
          </p:cNvPr>
          <p:cNvSpPr/>
          <p:nvPr/>
        </p:nvSpPr>
        <p:spPr>
          <a:xfrm rot="7684114">
            <a:off x="2938360" y="1872012"/>
            <a:ext cx="720000" cy="1440000"/>
          </a:xfrm>
          <a:prstGeom prst="rightArrow">
            <a:avLst/>
          </a:prstGeom>
          <a:solidFill>
            <a:srgbClr val="00B0F0">
              <a:alpha val="30000"/>
            </a:srgbClr>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lèche : droite 41">
            <a:extLst>
              <a:ext uri="{FF2B5EF4-FFF2-40B4-BE49-F238E27FC236}">
                <a16:creationId xmlns:a16="http://schemas.microsoft.com/office/drawing/2014/main" id="{08D5A5F1-76C8-4E24-B686-95878945680A}"/>
              </a:ext>
            </a:extLst>
          </p:cNvPr>
          <p:cNvSpPr/>
          <p:nvPr/>
        </p:nvSpPr>
        <p:spPr>
          <a:xfrm rot="18884472">
            <a:off x="1049743" y="3849749"/>
            <a:ext cx="720000" cy="1440000"/>
          </a:xfrm>
          <a:prstGeom prst="rightArrow">
            <a:avLst/>
          </a:prstGeom>
          <a:solidFill>
            <a:srgbClr val="00B0F0">
              <a:alpha val="30000"/>
            </a:srgbClr>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Flèche : droite 42">
            <a:extLst>
              <a:ext uri="{FF2B5EF4-FFF2-40B4-BE49-F238E27FC236}">
                <a16:creationId xmlns:a16="http://schemas.microsoft.com/office/drawing/2014/main" id="{DB03BD11-99BF-405E-A34C-992D70606460}"/>
              </a:ext>
            </a:extLst>
          </p:cNvPr>
          <p:cNvSpPr/>
          <p:nvPr/>
        </p:nvSpPr>
        <p:spPr>
          <a:xfrm rot="18272883">
            <a:off x="1888857" y="5358339"/>
            <a:ext cx="720000" cy="108000"/>
          </a:xfrm>
          <a:prstGeom prst="rightArrow">
            <a:avLst/>
          </a:prstGeom>
          <a:solidFill>
            <a:srgbClr val="00B0F0">
              <a:alpha val="30000"/>
            </a:srgbClr>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4B0C5477-D0E2-4B7A-AB3D-D590B77D4146}"/>
              </a:ext>
            </a:extLst>
          </p:cNvPr>
          <p:cNvPicPr>
            <a:picLocks noChangeAspect="1"/>
          </p:cNvPicPr>
          <p:nvPr/>
        </p:nvPicPr>
        <p:blipFill rotWithShape="1">
          <a:blip r:embed="rId3"/>
          <a:srcRect r="25612"/>
          <a:stretch/>
        </p:blipFill>
        <p:spPr>
          <a:xfrm>
            <a:off x="4518476" y="1510646"/>
            <a:ext cx="3725907" cy="3001897"/>
          </a:xfrm>
          <a:prstGeom prst="rect">
            <a:avLst/>
          </a:prstGeom>
          <a:ln>
            <a:solidFill>
              <a:schemeClr val="tx1"/>
            </a:solidFill>
          </a:ln>
        </p:spPr>
      </p:pic>
      <p:sp>
        <p:nvSpPr>
          <p:cNvPr id="54" name="Flèche : droite 53">
            <a:extLst>
              <a:ext uri="{FF2B5EF4-FFF2-40B4-BE49-F238E27FC236}">
                <a16:creationId xmlns:a16="http://schemas.microsoft.com/office/drawing/2014/main" id="{6F75A4D7-0D7C-4652-AD4F-32F2D9823F70}"/>
              </a:ext>
            </a:extLst>
          </p:cNvPr>
          <p:cNvSpPr/>
          <p:nvPr/>
        </p:nvSpPr>
        <p:spPr>
          <a:xfrm rot="17838396">
            <a:off x="1575366" y="5147405"/>
            <a:ext cx="720000" cy="299561"/>
          </a:xfrm>
          <a:prstGeom prst="rightArrow">
            <a:avLst/>
          </a:prstGeom>
          <a:solidFill>
            <a:schemeClr val="bg1"/>
          </a:solidFill>
          <a:ln w="38100">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8616D449-7B4C-48E9-9C1B-13E388DEE830}"/>
              </a:ext>
            </a:extLst>
          </p:cNvPr>
          <p:cNvSpPr txBox="1"/>
          <p:nvPr/>
        </p:nvSpPr>
        <p:spPr>
          <a:xfrm>
            <a:off x="2764839" y="2358068"/>
            <a:ext cx="1197764" cy="338554"/>
          </a:xfrm>
          <a:prstGeom prst="rect">
            <a:avLst/>
          </a:prstGeom>
          <a:noFill/>
        </p:spPr>
        <p:txBody>
          <a:bodyPr wrap="none" rtlCol="0">
            <a:spAutoFit/>
          </a:bodyPr>
          <a:lstStyle/>
          <a:p>
            <a:r>
              <a:rPr lang="fr-FR" sz="1600" b="1" dirty="0">
                <a:highlight>
                  <a:srgbClr val="FFFF00"/>
                </a:highlight>
              </a:rPr>
              <a:t>4076 Bq/m</a:t>
            </a:r>
            <a:r>
              <a:rPr lang="fr-FR" sz="1600" b="1" baseline="30000" dirty="0">
                <a:highlight>
                  <a:srgbClr val="FFFF00"/>
                </a:highlight>
              </a:rPr>
              <a:t>3</a:t>
            </a:r>
          </a:p>
        </p:txBody>
      </p:sp>
      <p:sp>
        <p:nvSpPr>
          <p:cNvPr id="31" name="ZoneTexte 30">
            <a:extLst>
              <a:ext uri="{FF2B5EF4-FFF2-40B4-BE49-F238E27FC236}">
                <a16:creationId xmlns:a16="http://schemas.microsoft.com/office/drawing/2014/main" id="{8DB8818F-0F97-4A5C-821E-8C272D621B78}"/>
              </a:ext>
            </a:extLst>
          </p:cNvPr>
          <p:cNvSpPr txBox="1"/>
          <p:nvPr/>
        </p:nvSpPr>
        <p:spPr>
          <a:xfrm>
            <a:off x="773262" y="4404195"/>
            <a:ext cx="1197764" cy="338554"/>
          </a:xfrm>
          <a:prstGeom prst="rect">
            <a:avLst/>
          </a:prstGeom>
          <a:noFill/>
        </p:spPr>
        <p:txBody>
          <a:bodyPr wrap="none" rtlCol="0">
            <a:spAutoFit/>
          </a:bodyPr>
          <a:lstStyle/>
          <a:p>
            <a:r>
              <a:rPr lang="fr-FR" sz="1600" b="1" dirty="0">
                <a:highlight>
                  <a:srgbClr val="FFFF00"/>
                </a:highlight>
              </a:rPr>
              <a:t>4063 Bq/m</a:t>
            </a:r>
            <a:r>
              <a:rPr lang="fr-FR" sz="1600" b="1" baseline="30000" dirty="0">
                <a:highlight>
                  <a:srgbClr val="FFFF00"/>
                </a:highlight>
              </a:rPr>
              <a:t>3</a:t>
            </a:r>
          </a:p>
        </p:txBody>
      </p:sp>
      <p:sp>
        <p:nvSpPr>
          <p:cNvPr id="44" name="ZoneTexte 43">
            <a:extLst>
              <a:ext uri="{FF2B5EF4-FFF2-40B4-BE49-F238E27FC236}">
                <a16:creationId xmlns:a16="http://schemas.microsoft.com/office/drawing/2014/main" id="{B556A811-80DF-4B51-BD2F-6A98E9C97A6B}"/>
              </a:ext>
            </a:extLst>
          </p:cNvPr>
          <p:cNvSpPr txBox="1"/>
          <p:nvPr/>
        </p:nvSpPr>
        <p:spPr>
          <a:xfrm>
            <a:off x="3424907" y="4004444"/>
            <a:ext cx="1093569" cy="338554"/>
          </a:xfrm>
          <a:prstGeom prst="rect">
            <a:avLst/>
          </a:prstGeom>
          <a:noFill/>
        </p:spPr>
        <p:txBody>
          <a:bodyPr wrap="none" rtlCol="0">
            <a:spAutoFit/>
          </a:bodyPr>
          <a:lstStyle/>
          <a:p>
            <a:r>
              <a:rPr lang="fr-FR" sz="1600" b="1" dirty="0">
                <a:highlight>
                  <a:srgbClr val="FFFF00"/>
                </a:highlight>
              </a:rPr>
              <a:t>601 Bq/m</a:t>
            </a:r>
            <a:r>
              <a:rPr lang="fr-FR" sz="1600" b="1" baseline="30000" dirty="0">
                <a:highlight>
                  <a:srgbClr val="FFFF00"/>
                </a:highlight>
              </a:rPr>
              <a:t>3</a:t>
            </a:r>
          </a:p>
        </p:txBody>
      </p:sp>
      <p:sp>
        <p:nvSpPr>
          <p:cNvPr id="45" name="ZoneTexte 44">
            <a:extLst>
              <a:ext uri="{FF2B5EF4-FFF2-40B4-BE49-F238E27FC236}">
                <a16:creationId xmlns:a16="http://schemas.microsoft.com/office/drawing/2014/main" id="{D91051BF-6205-4E17-B72E-0F7B0C4E1A3F}"/>
              </a:ext>
            </a:extLst>
          </p:cNvPr>
          <p:cNvSpPr txBox="1"/>
          <p:nvPr/>
        </p:nvSpPr>
        <p:spPr>
          <a:xfrm>
            <a:off x="2204791" y="5407931"/>
            <a:ext cx="1093569" cy="338554"/>
          </a:xfrm>
          <a:prstGeom prst="rect">
            <a:avLst/>
          </a:prstGeom>
          <a:noFill/>
        </p:spPr>
        <p:txBody>
          <a:bodyPr wrap="none" rtlCol="0">
            <a:spAutoFit/>
          </a:bodyPr>
          <a:lstStyle/>
          <a:p>
            <a:r>
              <a:rPr lang="fr-FR" sz="1600" b="1" dirty="0">
                <a:highlight>
                  <a:srgbClr val="FFFF00"/>
                </a:highlight>
              </a:rPr>
              <a:t>210 Bq/m</a:t>
            </a:r>
            <a:r>
              <a:rPr lang="fr-FR" sz="1600" b="1" baseline="30000" dirty="0">
                <a:highlight>
                  <a:srgbClr val="FFFF00"/>
                </a:highlight>
              </a:rPr>
              <a:t>3</a:t>
            </a:r>
          </a:p>
        </p:txBody>
      </p:sp>
      <p:sp>
        <p:nvSpPr>
          <p:cNvPr id="47" name="ZoneTexte 46">
            <a:extLst>
              <a:ext uri="{FF2B5EF4-FFF2-40B4-BE49-F238E27FC236}">
                <a16:creationId xmlns:a16="http://schemas.microsoft.com/office/drawing/2014/main" id="{8C57CE02-A6E3-465A-9BA3-A027BD809938}"/>
              </a:ext>
            </a:extLst>
          </p:cNvPr>
          <p:cNvSpPr txBox="1"/>
          <p:nvPr/>
        </p:nvSpPr>
        <p:spPr>
          <a:xfrm>
            <a:off x="-61097" y="6521765"/>
            <a:ext cx="379149" cy="369332"/>
          </a:xfrm>
          <a:prstGeom prst="rect">
            <a:avLst/>
          </a:prstGeom>
          <a:noFill/>
        </p:spPr>
        <p:txBody>
          <a:bodyPr wrap="square">
            <a:spAutoFit/>
          </a:bodyPr>
          <a:lstStyle/>
          <a:p>
            <a:r>
              <a:rPr lang="en-US" b="1" dirty="0">
                <a:latin typeface="Calibri"/>
                <a:cs typeface="Calibri"/>
              </a:rPr>
              <a:t>4</a:t>
            </a:r>
            <a:endParaRPr lang="fr-FR" dirty="0"/>
          </a:p>
        </p:txBody>
      </p:sp>
      <p:sp>
        <p:nvSpPr>
          <p:cNvPr id="49" name="Rectangle 48">
            <a:extLst>
              <a:ext uri="{FF2B5EF4-FFF2-40B4-BE49-F238E27FC236}">
                <a16:creationId xmlns:a16="http://schemas.microsoft.com/office/drawing/2014/main" id="{33F71981-C52C-4324-BCC8-DB0E6EFFDEE8}"/>
              </a:ext>
            </a:extLst>
          </p:cNvPr>
          <p:cNvSpPr/>
          <p:nvPr/>
        </p:nvSpPr>
        <p:spPr>
          <a:xfrm>
            <a:off x="4764929" y="-11543"/>
            <a:ext cx="7427071" cy="954107"/>
          </a:xfrm>
          <a:prstGeom prst="rect">
            <a:avLst/>
          </a:prstGeom>
          <a:solidFill>
            <a:srgbClr val="003366"/>
          </a:solidFill>
        </p:spPr>
        <p:txBody>
          <a:bodyPr wrap="square">
            <a:spAutoFit/>
          </a:bodyPr>
          <a:lstStyle/>
          <a:p>
            <a:pPr algn="r"/>
            <a:r>
              <a:rPr lang="en-US" sz="2800" b="1" dirty="0">
                <a:solidFill>
                  <a:schemeClr val="bg1"/>
                </a:solidFill>
              </a:rPr>
              <a:t>1. Are all small Mediterranean wetlands dependent on groundwater? Insights from ²²²Rn  </a:t>
            </a:r>
            <a:endParaRPr lang="en-GB" sz="2800" b="1" dirty="0">
              <a:solidFill>
                <a:schemeClr val="bg1"/>
              </a:solidFill>
            </a:endParaRPr>
          </a:p>
        </p:txBody>
      </p:sp>
      <p:pic>
        <p:nvPicPr>
          <p:cNvPr id="53" name="Image 52">
            <a:extLst>
              <a:ext uri="{FF2B5EF4-FFF2-40B4-BE49-F238E27FC236}">
                <a16:creationId xmlns:a16="http://schemas.microsoft.com/office/drawing/2014/main" id="{F4CB29E1-C734-40BC-B126-9032BEA667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1356" y="4662508"/>
            <a:ext cx="1374313" cy="1830306"/>
          </a:xfrm>
          <a:prstGeom prst="rect">
            <a:avLst/>
          </a:prstGeom>
          <a:ln w="57150">
            <a:solidFill>
              <a:schemeClr val="bg1"/>
            </a:solidFill>
          </a:ln>
        </p:spPr>
      </p:pic>
      <p:grpSp>
        <p:nvGrpSpPr>
          <p:cNvPr id="36" name="Groupe 35">
            <a:extLst>
              <a:ext uri="{FF2B5EF4-FFF2-40B4-BE49-F238E27FC236}">
                <a16:creationId xmlns:a16="http://schemas.microsoft.com/office/drawing/2014/main" id="{FB7D6FBA-5CCD-44F9-B9F0-576DD7982497}"/>
              </a:ext>
            </a:extLst>
          </p:cNvPr>
          <p:cNvGrpSpPr/>
          <p:nvPr/>
        </p:nvGrpSpPr>
        <p:grpSpPr>
          <a:xfrm>
            <a:off x="60397" y="1708364"/>
            <a:ext cx="2003343" cy="652482"/>
            <a:chOff x="3457158" y="7261673"/>
            <a:chExt cx="2003343" cy="652482"/>
          </a:xfrm>
        </p:grpSpPr>
        <p:sp>
          <p:nvSpPr>
            <p:cNvPr id="37" name="ZoneTexte 36">
              <a:extLst>
                <a:ext uri="{FF2B5EF4-FFF2-40B4-BE49-F238E27FC236}">
                  <a16:creationId xmlns:a16="http://schemas.microsoft.com/office/drawing/2014/main" id="{DEA8BBB0-0FE9-494F-A58C-9E5A9BD07E34}"/>
                </a:ext>
              </a:extLst>
            </p:cNvPr>
            <p:cNvSpPr txBox="1"/>
            <p:nvPr/>
          </p:nvSpPr>
          <p:spPr>
            <a:xfrm>
              <a:off x="3457158" y="7267824"/>
              <a:ext cx="1668591" cy="646331"/>
            </a:xfrm>
            <a:prstGeom prst="rect">
              <a:avLst/>
            </a:prstGeom>
            <a:solidFill>
              <a:schemeClr val="bg1"/>
            </a:solidFill>
          </p:spPr>
          <p:txBody>
            <a:bodyPr wrap="square" rtlCol="0">
              <a:spAutoFit/>
            </a:bodyPr>
            <a:lstStyle/>
            <a:p>
              <a:r>
                <a:rPr lang="fr-FR" b="1" dirty="0"/>
                <a:t>Surface water</a:t>
              </a:r>
            </a:p>
            <a:p>
              <a:r>
                <a:rPr lang="fr-FR" b="1" dirty="0" err="1"/>
                <a:t>Groundwater</a:t>
              </a:r>
              <a:endParaRPr lang="fr-FR" b="1" dirty="0"/>
            </a:p>
          </p:txBody>
        </p:sp>
        <p:pic>
          <p:nvPicPr>
            <p:cNvPr id="38" name="Image 37">
              <a:extLst>
                <a:ext uri="{FF2B5EF4-FFF2-40B4-BE49-F238E27FC236}">
                  <a16:creationId xmlns:a16="http://schemas.microsoft.com/office/drawing/2014/main" id="{09C6F329-4BF6-4991-A3AE-BE4B8C1449CF}"/>
                </a:ext>
              </a:extLst>
            </p:cNvPr>
            <p:cNvPicPr>
              <a:picLocks noChangeAspect="1"/>
            </p:cNvPicPr>
            <p:nvPr/>
          </p:nvPicPr>
          <p:blipFill rotWithShape="1">
            <a:blip r:embed="rId5"/>
            <a:srcRect l="69149"/>
            <a:stretch/>
          </p:blipFill>
          <p:spPr>
            <a:xfrm>
              <a:off x="4965279" y="7261673"/>
              <a:ext cx="495222" cy="646332"/>
            </a:xfrm>
            <a:prstGeom prst="rect">
              <a:avLst/>
            </a:prstGeom>
          </p:spPr>
        </p:pic>
      </p:grpSp>
      <p:sp>
        <p:nvSpPr>
          <p:cNvPr id="50" name="Rectangle 49">
            <a:extLst>
              <a:ext uri="{FF2B5EF4-FFF2-40B4-BE49-F238E27FC236}">
                <a16:creationId xmlns:a16="http://schemas.microsoft.com/office/drawing/2014/main" id="{B8120DB0-BBF7-4038-A4E7-DE9C150B03C1}"/>
              </a:ext>
            </a:extLst>
          </p:cNvPr>
          <p:cNvSpPr/>
          <p:nvPr/>
        </p:nvSpPr>
        <p:spPr>
          <a:xfrm>
            <a:off x="8585555" y="1510776"/>
            <a:ext cx="3613575" cy="4141903"/>
          </a:xfrm>
          <a:prstGeom prst="rect">
            <a:avLst/>
          </a:prstGeom>
        </p:spPr>
        <p:txBody>
          <a:bodyPr wrap="square">
            <a:spAutoFit/>
          </a:bodyPr>
          <a:lstStyle/>
          <a:p>
            <a:pPr marL="342900" indent="-342900">
              <a:lnSpc>
                <a:spcPct val="115000"/>
              </a:lnSpc>
              <a:buFont typeface="Arial" panose="020B0604020202020204" pitchFamily="34" charset="0"/>
              <a:buChar char="•"/>
            </a:pPr>
            <a:r>
              <a:rPr lang="en-US" sz="2000" b="1" u="sng" dirty="0">
                <a:solidFill>
                  <a:srgbClr val="392E77"/>
                </a:solidFill>
                <a:ea typeface="Calibri" panose="020F0502020204030204" pitchFamily="34" charset="0"/>
                <a:cs typeface="Arial" panose="020B0604020202020204" pitchFamily="34" charset="0"/>
              </a:rPr>
              <a:t>The correlation between T, EC, and ²²²Rn is not clear.</a:t>
            </a:r>
          </a:p>
          <a:p>
            <a:pPr>
              <a:lnSpc>
                <a:spcPct val="115000"/>
              </a:lnSpc>
            </a:pPr>
            <a:endParaRPr lang="en-US" sz="1400" b="1" u="sng" dirty="0">
              <a:solidFill>
                <a:srgbClr val="392E77"/>
              </a:solidFill>
              <a:ea typeface="Calibri" panose="020F0502020204030204" pitchFamily="34" charset="0"/>
              <a:cs typeface="Arial" panose="020B0604020202020204" pitchFamily="34" charset="0"/>
            </a:endParaRPr>
          </a:p>
          <a:p>
            <a:pPr marL="342900" indent="-342900">
              <a:lnSpc>
                <a:spcPct val="115000"/>
              </a:lnSpc>
              <a:buFont typeface="Arial" panose="020B0604020202020204" pitchFamily="34" charset="0"/>
              <a:buChar char="•"/>
            </a:pPr>
            <a:r>
              <a:rPr lang="en-US" sz="2000" dirty="0">
                <a:solidFill>
                  <a:srgbClr val="392E77"/>
                </a:solidFill>
                <a:ea typeface="Calibri" panose="020F0502020204030204" pitchFamily="34" charset="0"/>
                <a:cs typeface="Arial" panose="020B0604020202020204" pitchFamily="34" charset="0"/>
              </a:rPr>
              <a:t>T and EC are also likely affected by </a:t>
            </a:r>
            <a:r>
              <a:rPr lang="en-US" sz="2000" b="1" dirty="0">
                <a:solidFill>
                  <a:srgbClr val="392E77"/>
                </a:solidFill>
                <a:ea typeface="Calibri" panose="020F0502020204030204" pitchFamily="34" charset="0"/>
                <a:cs typeface="Arial" panose="020B0604020202020204" pitchFamily="34" charset="0"/>
              </a:rPr>
              <a:t>snow patches</a:t>
            </a:r>
            <a:r>
              <a:rPr lang="en-US" sz="2000" dirty="0">
                <a:solidFill>
                  <a:srgbClr val="392E77"/>
                </a:solidFill>
                <a:ea typeface="Calibri" panose="020F0502020204030204" pitchFamily="34" charset="0"/>
                <a:cs typeface="Arial" panose="020B0604020202020204" pitchFamily="34" charset="0"/>
              </a:rPr>
              <a:t> near the lake in some areas.</a:t>
            </a:r>
          </a:p>
          <a:p>
            <a:pPr>
              <a:lnSpc>
                <a:spcPct val="115000"/>
              </a:lnSpc>
            </a:pPr>
            <a:endParaRPr lang="en-US" sz="1400" dirty="0">
              <a:solidFill>
                <a:srgbClr val="392E77"/>
              </a:solidFill>
              <a:ea typeface="Calibri" panose="020F0502020204030204" pitchFamily="34" charset="0"/>
              <a:cs typeface="Arial" panose="020B0604020202020204" pitchFamily="34" charset="0"/>
            </a:endParaRPr>
          </a:p>
          <a:p>
            <a:pPr marL="342900" indent="-342900">
              <a:lnSpc>
                <a:spcPct val="115000"/>
              </a:lnSpc>
              <a:buFont typeface="Arial" panose="020B0604020202020204" pitchFamily="34" charset="0"/>
              <a:buChar char="•"/>
            </a:pPr>
            <a:r>
              <a:rPr lang="en-US" sz="2000" dirty="0">
                <a:solidFill>
                  <a:srgbClr val="392E77"/>
                </a:solidFill>
                <a:ea typeface="Calibri" panose="020F0502020204030204" pitchFamily="34" charset="0"/>
                <a:cs typeface="Arial" panose="020B0604020202020204" pitchFamily="34" charset="0"/>
              </a:rPr>
              <a:t>Maximum </a:t>
            </a:r>
            <a:r>
              <a:rPr lang="en-US" sz="2000" b="1" dirty="0">
                <a:solidFill>
                  <a:srgbClr val="392E77"/>
                </a:solidFill>
                <a:ea typeface="Calibri" panose="020F0502020204030204" pitchFamily="34" charset="0"/>
                <a:cs typeface="Arial" panose="020B0604020202020204" pitchFamily="34" charset="0"/>
              </a:rPr>
              <a:t>²²²Rn</a:t>
            </a:r>
            <a:r>
              <a:rPr lang="en-US" sz="2000" dirty="0">
                <a:solidFill>
                  <a:srgbClr val="392E77"/>
                </a:solidFill>
                <a:ea typeface="Calibri" panose="020F0502020204030204" pitchFamily="34" charset="0"/>
                <a:cs typeface="Arial" panose="020B0604020202020204" pitchFamily="34" charset="0"/>
              </a:rPr>
              <a:t> values agree with </a:t>
            </a:r>
            <a:r>
              <a:rPr lang="en-US" sz="2000" b="1" dirty="0">
                <a:solidFill>
                  <a:srgbClr val="392E77"/>
                </a:solidFill>
                <a:ea typeface="Calibri" panose="020F0502020204030204" pitchFamily="34" charset="0"/>
                <a:cs typeface="Arial" panose="020B0604020202020204" pitchFamily="34" charset="0"/>
              </a:rPr>
              <a:t>clearly visible NE-SW oriented lineaments in the surrounding granite basement</a:t>
            </a:r>
            <a:r>
              <a:rPr lang="en-US" sz="2000" dirty="0">
                <a:solidFill>
                  <a:srgbClr val="392E77"/>
                </a:solidFill>
                <a:ea typeface="Calibri" panose="020F0502020204030204" pitchFamily="34" charset="0"/>
                <a:cs typeface="Arial" panose="020B0604020202020204" pitchFamily="34" charset="0"/>
              </a:rPr>
              <a:t> (OR1 &amp; OR4).</a:t>
            </a:r>
          </a:p>
        </p:txBody>
      </p:sp>
      <p:sp>
        <p:nvSpPr>
          <p:cNvPr id="51" name="Rectangle 50">
            <a:extLst>
              <a:ext uri="{FF2B5EF4-FFF2-40B4-BE49-F238E27FC236}">
                <a16:creationId xmlns:a16="http://schemas.microsoft.com/office/drawing/2014/main" id="{9C926ECB-BF5E-4247-A8C7-11EE5A155B72}"/>
              </a:ext>
            </a:extLst>
          </p:cNvPr>
          <p:cNvSpPr/>
          <p:nvPr/>
        </p:nvSpPr>
        <p:spPr>
          <a:xfrm>
            <a:off x="9195277" y="5679746"/>
            <a:ext cx="2836699" cy="1015663"/>
          </a:xfrm>
          <a:prstGeom prst="rect">
            <a:avLst/>
          </a:prstGeom>
          <a:solidFill>
            <a:srgbClr val="003366"/>
          </a:solidFill>
          <a:ln>
            <a:solidFill>
              <a:schemeClr val="tx1"/>
            </a:solidFill>
          </a:ln>
        </p:spPr>
        <p:txBody>
          <a:bodyPr wrap="square">
            <a:spAutoFit/>
          </a:bodyPr>
          <a:lstStyle/>
          <a:p>
            <a:r>
              <a:rPr lang="en-US" sz="2000" b="1" dirty="0">
                <a:solidFill>
                  <a:schemeClr val="bg1"/>
                </a:solidFill>
              </a:rPr>
              <a:t>Clear input of radon-rich groundwater into the </a:t>
            </a:r>
            <a:r>
              <a:rPr lang="en-US" sz="2000" b="1" dirty="0" err="1">
                <a:solidFill>
                  <a:schemeClr val="bg1"/>
                </a:solidFill>
              </a:rPr>
              <a:t>Oriente</a:t>
            </a:r>
            <a:r>
              <a:rPr lang="en-US" sz="2000" b="1" dirty="0">
                <a:solidFill>
                  <a:schemeClr val="bg1"/>
                </a:solidFill>
              </a:rPr>
              <a:t> lake</a:t>
            </a:r>
          </a:p>
        </p:txBody>
      </p:sp>
      <p:sp>
        <p:nvSpPr>
          <p:cNvPr id="55" name="ZoneTexte 54">
            <a:extLst>
              <a:ext uri="{FF2B5EF4-FFF2-40B4-BE49-F238E27FC236}">
                <a16:creationId xmlns:a16="http://schemas.microsoft.com/office/drawing/2014/main" id="{C948752C-F137-48C0-8897-1CF8B990A007}"/>
              </a:ext>
            </a:extLst>
          </p:cNvPr>
          <p:cNvSpPr txBox="1"/>
          <p:nvPr/>
        </p:nvSpPr>
        <p:spPr>
          <a:xfrm>
            <a:off x="63757" y="801938"/>
            <a:ext cx="4467452" cy="646331"/>
          </a:xfrm>
          <a:prstGeom prst="rect">
            <a:avLst/>
          </a:prstGeom>
          <a:noFill/>
        </p:spPr>
        <p:txBody>
          <a:bodyPr wrap="square">
            <a:spAutoFit/>
          </a:bodyPr>
          <a:lstStyle/>
          <a:p>
            <a:r>
              <a:rPr lang="en-US" sz="1800" b="1" dirty="0">
                <a:solidFill>
                  <a:srgbClr val="003366"/>
                </a:solidFill>
              </a:rPr>
              <a:t>Focus on Alpine lakes</a:t>
            </a:r>
          </a:p>
          <a:p>
            <a:r>
              <a:rPr lang="en-US" b="1" dirty="0">
                <a:solidFill>
                  <a:srgbClr val="003366"/>
                </a:solidFill>
              </a:rPr>
              <a:t>		</a:t>
            </a:r>
            <a:r>
              <a:rPr lang="en-US" b="1" dirty="0" err="1">
                <a:solidFill>
                  <a:srgbClr val="003366"/>
                </a:solidFill>
              </a:rPr>
              <a:t>Oriente</a:t>
            </a:r>
            <a:r>
              <a:rPr lang="en-US" b="1" dirty="0">
                <a:solidFill>
                  <a:srgbClr val="003366"/>
                </a:solidFill>
              </a:rPr>
              <a:t> Lake (2062 m asl)</a:t>
            </a:r>
            <a:endParaRPr lang="fr-FR" b="1" dirty="0"/>
          </a:p>
        </p:txBody>
      </p:sp>
      <p:sp>
        <p:nvSpPr>
          <p:cNvPr id="57" name="Rectangle 56">
            <a:extLst>
              <a:ext uri="{FF2B5EF4-FFF2-40B4-BE49-F238E27FC236}">
                <a16:creationId xmlns:a16="http://schemas.microsoft.com/office/drawing/2014/main" id="{F66DBB05-2A1B-41C9-8147-EDD34D16AA18}"/>
              </a:ext>
            </a:extLst>
          </p:cNvPr>
          <p:cNvSpPr/>
          <p:nvPr/>
        </p:nvSpPr>
        <p:spPr>
          <a:xfrm>
            <a:off x="4764928" y="942564"/>
            <a:ext cx="7427071" cy="461665"/>
          </a:xfrm>
          <a:prstGeom prst="rect">
            <a:avLst/>
          </a:prstGeom>
        </p:spPr>
        <p:txBody>
          <a:bodyPr wrap="square">
            <a:spAutoFit/>
          </a:bodyPr>
          <a:lstStyle/>
          <a:p>
            <a:pPr algn="r"/>
            <a:r>
              <a:rPr lang="en-US" sz="2400" b="1" dirty="0">
                <a:solidFill>
                  <a:srgbClr val="DFA235"/>
                </a:solidFill>
                <a:ea typeface="Calibri" panose="020F0502020204030204" pitchFamily="34" charset="0"/>
                <a:cs typeface="Arial" panose="020B0604020202020204" pitchFamily="34" charset="0"/>
              </a:rPr>
              <a:t>Results and discussion</a:t>
            </a:r>
            <a:endParaRPr lang="en-GB" sz="2400" b="1" dirty="0">
              <a:solidFill>
                <a:srgbClr val="DFA235"/>
              </a:solidFill>
              <a:ea typeface="Calibri" panose="020F0502020204030204" pitchFamily="34" charset="0"/>
              <a:cs typeface="Arial" panose="020B0604020202020204" pitchFamily="34" charset="0"/>
            </a:endParaRPr>
          </a:p>
        </p:txBody>
      </p:sp>
      <p:sp>
        <p:nvSpPr>
          <p:cNvPr id="34" name="Titre 1">
            <a:extLst>
              <a:ext uri="{FF2B5EF4-FFF2-40B4-BE49-F238E27FC236}">
                <a16:creationId xmlns:a16="http://schemas.microsoft.com/office/drawing/2014/main" id="{C59514FF-2009-4F3D-BB7C-F53F4CD31D3F}"/>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403669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ppt_x"/>
                                          </p:val>
                                        </p:tav>
                                        <p:tav tm="100000">
                                          <p:val>
                                            <p:strVal val="#ppt_x"/>
                                          </p:val>
                                        </p:tav>
                                      </p:tavLst>
                                    </p:anim>
                                    <p:anim calcmode="lin" valueType="num">
                                      <p:cBhvr additive="base">
                                        <p:cTn id="47"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2" grpId="0" animBg="1"/>
      <p:bldP spid="43" grpId="0" animBg="1"/>
      <p:bldP spid="27" grpId="0"/>
      <p:bldP spid="31" grpId="0"/>
      <p:bldP spid="44" grpId="0"/>
      <p:bldP spid="45" grpId="0"/>
      <p:bldP spid="50" grpId="0"/>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6B71080-6ED4-4A8C-8D20-8DBF67F654F2}"/>
              </a:ext>
            </a:extLst>
          </p:cNvPr>
          <p:cNvSpPr>
            <a:spLocks noGrp="1"/>
          </p:cNvSpPr>
          <p:nvPr>
            <p:ph type="sldNum" sz="quarter" idx="12"/>
          </p:nvPr>
        </p:nvSpPr>
        <p:spPr/>
        <p:txBody>
          <a:bodyPr/>
          <a:lstStyle/>
          <a:p>
            <a:fld id="{BDF082A2-1D3D-470E-B4E2-2BB4988137D9}" type="slidenum">
              <a:rPr lang="en-GB" smtClean="0"/>
              <a:t>2</a:t>
            </a:fld>
            <a:endParaRPr lang="en-GB" dirty="0"/>
          </a:p>
        </p:txBody>
      </p:sp>
      <p:sp>
        <p:nvSpPr>
          <p:cNvPr id="5" name="Rectangle 4">
            <a:extLst>
              <a:ext uri="{FF2B5EF4-FFF2-40B4-BE49-F238E27FC236}">
                <a16:creationId xmlns:a16="http://schemas.microsoft.com/office/drawing/2014/main" id="{6DD461D9-C3A5-4D95-B3D9-CF77499FBE47}"/>
              </a:ext>
            </a:extLst>
          </p:cNvPr>
          <p:cNvSpPr/>
          <p:nvPr/>
        </p:nvSpPr>
        <p:spPr>
          <a:xfrm>
            <a:off x="4764929" y="-11543"/>
            <a:ext cx="7427071" cy="507831"/>
          </a:xfrm>
          <a:prstGeom prst="rect">
            <a:avLst/>
          </a:prstGeom>
          <a:solidFill>
            <a:srgbClr val="003366"/>
          </a:solidFill>
        </p:spPr>
        <p:txBody>
          <a:bodyPr wrap="square">
            <a:spAutoFit/>
          </a:bodyPr>
          <a:lstStyle/>
          <a:p>
            <a:pPr algn="r"/>
            <a:r>
              <a:rPr lang="en-US" sz="2700" b="1" dirty="0">
                <a:solidFill>
                  <a:schemeClr val="bg1"/>
                </a:solidFill>
              </a:rPr>
              <a:t>Introduction</a:t>
            </a:r>
            <a:endParaRPr lang="en-GB" sz="2700" b="1" dirty="0">
              <a:solidFill>
                <a:schemeClr val="bg1"/>
              </a:solidFill>
            </a:endParaRPr>
          </a:p>
        </p:txBody>
      </p:sp>
      <p:sp>
        <p:nvSpPr>
          <p:cNvPr id="6" name="Rectangle 5">
            <a:extLst>
              <a:ext uri="{FF2B5EF4-FFF2-40B4-BE49-F238E27FC236}">
                <a16:creationId xmlns:a16="http://schemas.microsoft.com/office/drawing/2014/main" id="{0C13DF76-7C6F-4E5C-99F7-F7BDBE98EFA3}"/>
              </a:ext>
            </a:extLst>
          </p:cNvPr>
          <p:cNvSpPr/>
          <p:nvPr/>
        </p:nvSpPr>
        <p:spPr>
          <a:xfrm>
            <a:off x="4764929" y="509062"/>
            <a:ext cx="7427071" cy="461665"/>
          </a:xfrm>
          <a:prstGeom prst="rect">
            <a:avLst/>
          </a:prstGeom>
        </p:spPr>
        <p:txBody>
          <a:bodyPr wrap="square">
            <a:spAutoFit/>
          </a:bodyPr>
          <a:lstStyle/>
          <a:p>
            <a:r>
              <a:rPr lang="en-US" sz="2400" b="1" dirty="0">
                <a:solidFill>
                  <a:srgbClr val="DFA235"/>
                </a:solidFill>
                <a:ea typeface="Calibri" panose="020F0502020204030204" pitchFamily="34" charset="0"/>
                <a:cs typeface="Arial" panose="020B0604020202020204" pitchFamily="34" charset="0"/>
              </a:rPr>
              <a:t>Mediterranean Wetlands </a:t>
            </a:r>
            <a:endParaRPr lang="en-GB" sz="2400" b="1" dirty="0">
              <a:solidFill>
                <a:srgbClr val="DFA235"/>
              </a:solidFill>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883C24D-5D7A-41C6-8390-E924D4633EF2}"/>
              </a:ext>
            </a:extLst>
          </p:cNvPr>
          <p:cNvSpPr/>
          <p:nvPr/>
        </p:nvSpPr>
        <p:spPr>
          <a:xfrm>
            <a:off x="343761" y="6457001"/>
            <a:ext cx="12006317" cy="369332"/>
          </a:xfrm>
          <a:prstGeom prst="rect">
            <a:avLst/>
          </a:prstGeom>
        </p:spPr>
        <p:txBody>
          <a:bodyPr wrap="square">
            <a:spAutoFit/>
          </a:bodyPr>
          <a:lstStyle/>
          <a:p>
            <a:r>
              <a:rPr lang="en-US" i="1" dirty="0">
                <a:solidFill>
                  <a:srgbClr val="003366"/>
                </a:solidFill>
              </a:rPr>
              <a:t>Coastal lagoons, alluvial wetlands, river banks and mouths, temporary ponds, low and high altitude peatlands.</a:t>
            </a:r>
            <a:endParaRPr lang="en-GB" i="1" dirty="0">
              <a:solidFill>
                <a:srgbClr val="003366"/>
              </a:solidFill>
            </a:endParaRPr>
          </a:p>
        </p:txBody>
      </p:sp>
      <p:sp>
        <p:nvSpPr>
          <p:cNvPr id="9" name="Rectangle 8">
            <a:extLst>
              <a:ext uri="{FF2B5EF4-FFF2-40B4-BE49-F238E27FC236}">
                <a16:creationId xmlns:a16="http://schemas.microsoft.com/office/drawing/2014/main" id="{DE9F1812-496A-49C1-8B44-4E18890A8D3C}"/>
              </a:ext>
            </a:extLst>
          </p:cNvPr>
          <p:cNvSpPr/>
          <p:nvPr/>
        </p:nvSpPr>
        <p:spPr>
          <a:xfrm>
            <a:off x="71151" y="3904364"/>
            <a:ext cx="5831686" cy="461665"/>
          </a:xfrm>
          <a:prstGeom prst="rect">
            <a:avLst/>
          </a:prstGeom>
        </p:spPr>
        <p:txBody>
          <a:bodyPr wrap="square">
            <a:spAutoFit/>
          </a:bodyPr>
          <a:lstStyle/>
          <a:p>
            <a:r>
              <a:rPr lang="en-US" sz="2400" b="1" dirty="0">
                <a:solidFill>
                  <a:srgbClr val="003366"/>
                </a:solidFill>
              </a:rPr>
              <a:t>Wetlands are essential for humankind </a:t>
            </a:r>
            <a:endParaRPr lang="fr-FR" sz="2400" b="1" dirty="0">
              <a:solidFill>
                <a:srgbClr val="003366"/>
              </a:solidFill>
            </a:endParaRPr>
          </a:p>
        </p:txBody>
      </p:sp>
      <p:sp>
        <p:nvSpPr>
          <p:cNvPr id="10" name="Rectangle 9">
            <a:extLst>
              <a:ext uri="{FF2B5EF4-FFF2-40B4-BE49-F238E27FC236}">
                <a16:creationId xmlns:a16="http://schemas.microsoft.com/office/drawing/2014/main" id="{AF35C948-CBD2-4ABC-816A-79629A3BF1A9}"/>
              </a:ext>
            </a:extLst>
          </p:cNvPr>
          <p:cNvSpPr/>
          <p:nvPr/>
        </p:nvSpPr>
        <p:spPr>
          <a:xfrm>
            <a:off x="6978910" y="3789094"/>
            <a:ext cx="1638766" cy="923330"/>
          </a:xfrm>
          <a:prstGeom prst="rect">
            <a:avLst/>
          </a:prstGeom>
          <a:solidFill>
            <a:srgbClr val="003366"/>
          </a:solidFill>
        </p:spPr>
        <p:txBody>
          <a:bodyPr wrap="square">
            <a:spAutoFit/>
          </a:bodyPr>
          <a:lstStyle/>
          <a:p>
            <a:pPr algn="ctr"/>
            <a:r>
              <a:rPr lang="en-GB" sz="2700" b="1" dirty="0">
                <a:solidFill>
                  <a:schemeClr val="bg1"/>
                </a:solidFill>
              </a:rPr>
              <a:t>Food security</a:t>
            </a:r>
          </a:p>
        </p:txBody>
      </p:sp>
      <p:sp>
        <p:nvSpPr>
          <p:cNvPr id="11" name="Flèche droite 43">
            <a:extLst>
              <a:ext uri="{FF2B5EF4-FFF2-40B4-BE49-F238E27FC236}">
                <a16:creationId xmlns:a16="http://schemas.microsoft.com/office/drawing/2014/main" id="{42FEA393-B6BD-4152-BC26-8D48FE6A93EE}"/>
              </a:ext>
            </a:extLst>
          </p:cNvPr>
          <p:cNvSpPr/>
          <p:nvPr/>
        </p:nvSpPr>
        <p:spPr>
          <a:xfrm>
            <a:off x="5242919" y="3904364"/>
            <a:ext cx="1548084" cy="461665"/>
          </a:xfrm>
          <a:prstGeom prst="rightArrow">
            <a:avLst>
              <a:gd name="adj1" fmla="val 24441"/>
              <a:gd name="adj2" fmla="val 77048"/>
            </a:avLst>
          </a:prstGeom>
          <a:solidFill>
            <a:srgbClr val="D295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endParaRPr>
          </a:p>
        </p:txBody>
      </p:sp>
      <p:sp>
        <p:nvSpPr>
          <p:cNvPr id="12" name="Rectangle 11">
            <a:extLst>
              <a:ext uri="{FF2B5EF4-FFF2-40B4-BE49-F238E27FC236}">
                <a16:creationId xmlns:a16="http://schemas.microsoft.com/office/drawing/2014/main" id="{4C79E60F-CC05-4870-8558-18157BE02CB6}"/>
              </a:ext>
            </a:extLst>
          </p:cNvPr>
          <p:cNvSpPr/>
          <p:nvPr/>
        </p:nvSpPr>
        <p:spPr>
          <a:xfrm>
            <a:off x="9249667" y="3789808"/>
            <a:ext cx="2713104" cy="923330"/>
          </a:xfrm>
          <a:prstGeom prst="rect">
            <a:avLst/>
          </a:prstGeom>
          <a:solidFill>
            <a:srgbClr val="003366"/>
          </a:solidFill>
        </p:spPr>
        <p:txBody>
          <a:bodyPr wrap="square">
            <a:spAutoFit/>
          </a:bodyPr>
          <a:lstStyle/>
          <a:p>
            <a:pPr algn="ctr"/>
            <a:r>
              <a:rPr lang="en-GB" sz="2700" b="1" dirty="0">
                <a:solidFill>
                  <a:schemeClr val="bg1"/>
                </a:solidFill>
              </a:rPr>
              <a:t>Climate change mitigation</a:t>
            </a:r>
          </a:p>
        </p:txBody>
      </p:sp>
      <p:sp>
        <p:nvSpPr>
          <p:cNvPr id="15" name="Rectangle 14">
            <a:extLst>
              <a:ext uri="{FF2B5EF4-FFF2-40B4-BE49-F238E27FC236}">
                <a16:creationId xmlns:a16="http://schemas.microsoft.com/office/drawing/2014/main" id="{0BA45F67-05B2-46AF-856B-16B4DEDE706A}"/>
              </a:ext>
            </a:extLst>
          </p:cNvPr>
          <p:cNvSpPr/>
          <p:nvPr/>
        </p:nvSpPr>
        <p:spPr>
          <a:xfrm>
            <a:off x="5448854" y="3757798"/>
            <a:ext cx="898066" cy="369332"/>
          </a:xfrm>
          <a:prstGeom prst="rect">
            <a:avLst/>
          </a:prstGeom>
        </p:spPr>
        <p:txBody>
          <a:bodyPr wrap="none">
            <a:spAutoFit/>
          </a:bodyPr>
          <a:lstStyle/>
          <a:p>
            <a:r>
              <a:rPr lang="en-US" i="1" dirty="0">
                <a:solidFill>
                  <a:srgbClr val="003366"/>
                </a:solidFill>
              </a:rPr>
              <a:t>provide</a:t>
            </a:r>
            <a:endParaRPr lang="fr-FR" i="1" dirty="0"/>
          </a:p>
        </p:txBody>
      </p:sp>
      <p:sp>
        <p:nvSpPr>
          <p:cNvPr id="16" name="Plus 18">
            <a:extLst>
              <a:ext uri="{FF2B5EF4-FFF2-40B4-BE49-F238E27FC236}">
                <a16:creationId xmlns:a16="http://schemas.microsoft.com/office/drawing/2014/main" id="{FC275163-87D4-4742-92E1-813BF514AD60}"/>
              </a:ext>
            </a:extLst>
          </p:cNvPr>
          <p:cNvSpPr/>
          <p:nvPr/>
        </p:nvSpPr>
        <p:spPr>
          <a:xfrm>
            <a:off x="8667944" y="3855023"/>
            <a:ext cx="556740" cy="571500"/>
          </a:xfrm>
          <a:prstGeom prst="mathPlus">
            <a:avLst/>
          </a:prstGeom>
          <a:solidFill>
            <a:srgbClr val="D29500"/>
          </a:solidFill>
        </p:spPr>
        <p:txBody>
          <a:bodyPr wrap="none">
            <a:spAutoFit/>
          </a:bodyPr>
          <a:lstStyle/>
          <a:p>
            <a:endParaRPr lang="fr-FR" i="1" dirty="0">
              <a:solidFill>
                <a:srgbClr val="003366"/>
              </a:solidFill>
            </a:endParaRPr>
          </a:p>
        </p:txBody>
      </p:sp>
      <p:sp>
        <p:nvSpPr>
          <p:cNvPr id="17" name="Rectangle 16">
            <a:extLst>
              <a:ext uri="{FF2B5EF4-FFF2-40B4-BE49-F238E27FC236}">
                <a16:creationId xmlns:a16="http://schemas.microsoft.com/office/drawing/2014/main" id="{DB79D2EE-4206-4584-8A15-8B1DD8188219}"/>
              </a:ext>
            </a:extLst>
          </p:cNvPr>
          <p:cNvSpPr/>
          <p:nvPr/>
        </p:nvSpPr>
        <p:spPr>
          <a:xfrm>
            <a:off x="792245" y="4366029"/>
            <a:ext cx="6101927" cy="369332"/>
          </a:xfrm>
          <a:prstGeom prst="rect">
            <a:avLst/>
          </a:prstGeom>
        </p:spPr>
        <p:txBody>
          <a:bodyPr wrap="none">
            <a:spAutoFit/>
          </a:bodyPr>
          <a:lstStyle/>
          <a:p>
            <a:r>
              <a:rPr lang="en-US" b="1" i="1" dirty="0">
                <a:solidFill>
                  <a:srgbClr val="003366"/>
                </a:solidFill>
              </a:rPr>
              <a:t>ecosystem services</a:t>
            </a:r>
            <a:r>
              <a:rPr lang="en-US" i="1" dirty="0">
                <a:solidFill>
                  <a:srgbClr val="003366"/>
                </a:solidFill>
              </a:rPr>
              <a:t>: water regulation, biodiversity conservation</a:t>
            </a:r>
          </a:p>
        </p:txBody>
      </p:sp>
      <p:sp>
        <p:nvSpPr>
          <p:cNvPr id="18" name="Rectangle 17">
            <a:extLst>
              <a:ext uri="{FF2B5EF4-FFF2-40B4-BE49-F238E27FC236}">
                <a16:creationId xmlns:a16="http://schemas.microsoft.com/office/drawing/2014/main" id="{AC867276-1F9F-423E-A33A-935BF2D87184}"/>
              </a:ext>
            </a:extLst>
          </p:cNvPr>
          <p:cNvSpPr/>
          <p:nvPr/>
        </p:nvSpPr>
        <p:spPr>
          <a:xfrm>
            <a:off x="554626" y="5256748"/>
            <a:ext cx="5083941" cy="830997"/>
          </a:xfrm>
          <a:prstGeom prst="rect">
            <a:avLst/>
          </a:prstGeom>
        </p:spPr>
        <p:txBody>
          <a:bodyPr wrap="square">
            <a:spAutoFit/>
          </a:bodyPr>
          <a:lstStyle/>
          <a:p>
            <a:r>
              <a:rPr lang="en-US" sz="2400" b="1" dirty="0">
                <a:solidFill>
                  <a:srgbClr val="003366"/>
                </a:solidFill>
              </a:rPr>
              <a:t>High seasonality of hydroclimatic conditions in Mediterranean areas</a:t>
            </a:r>
          </a:p>
        </p:txBody>
      </p:sp>
      <p:sp>
        <p:nvSpPr>
          <p:cNvPr id="19" name="Flèche droite 48">
            <a:extLst>
              <a:ext uri="{FF2B5EF4-FFF2-40B4-BE49-F238E27FC236}">
                <a16:creationId xmlns:a16="http://schemas.microsoft.com/office/drawing/2014/main" id="{4E941BBD-FD0B-4E00-87D9-B02FDEC58F8E}"/>
              </a:ext>
            </a:extLst>
          </p:cNvPr>
          <p:cNvSpPr/>
          <p:nvPr/>
        </p:nvSpPr>
        <p:spPr>
          <a:xfrm>
            <a:off x="5242918" y="5362501"/>
            <a:ext cx="1548084" cy="461665"/>
          </a:xfrm>
          <a:prstGeom prst="rightArrow">
            <a:avLst>
              <a:gd name="adj1" fmla="val 24441"/>
              <a:gd name="adj2" fmla="val 77048"/>
            </a:avLst>
          </a:prstGeom>
          <a:solidFill>
            <a:srgbClr val="D295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endParaRPr>
          </a:p>
        </p:txBody>
      </p:sp>
      <p:sp>
        <p:nvSpPr>
          <p:cNvPr id="20" name="Rectangle 19">
            <a:extLst>
              <a:ext uri="{FF2B5EF4-FFF2-40B4-BE49-F238E27FC236}">
                <a16:creationId xmlns:a16="http://schemas.microsoft.com/office/drawing/2014/main" id="{4A56EB48-CC7B-4FB4-ADE8-0DFEF06B02B8}"/>
              </a:ext>
            </a:extLst>
          </p:cNvPr>
          <p:cNvSpPr/>
          <p:nvPr/>
        </p:nvSpPr>
        <p:spPr>
          <a:xfrm>
            <a:off x="6978910" y="5023724"/>
            <a:ext cx="4983858" cy="1338828"/>
          </a:xfrm>
          <a:prstGeom prst="rect">
            <a:avLst/>
          </a:prstGeom>
          <a:solidFill>
            <a:srgbClr val="003366"/>
          </a:solidFill>
        </p:spPr>
        <p:txBody>
          <a:bodyPr wrap="square">
            <a:spAutoFit/>
          </a:bodyPr>
          <a:lstStyle/>
          <a:p>
            <a:pPr algn="ctr"/>
            <a:r>
              <a:rPr lang="en-GB" sz="2700" b="1" dirty="0">
                <a:solidFill>
                  <a:schemeClr val="bg1"/>
                </a:solidFill>
              </a:rPr>
              <a:t>Groundwater ensure </a:t>
            </a:r>
            <a:r>
              <a:rPr lang="en-US" sz="2700" b="1" dirty="0">
                <a:solidFill>
                  <a:schemeClr val="bg1"/>
                </a:solidFill>
              </a:rPr>
              <a:t>part or total needs of human societies and sustainability of wetlands</a:t>
            </a:r>
            <a:endParaRPr lang="en-GB" sz="2700" b="1" dirty="0">
              <a:solidFill>
                <a:schemeClr val="bg1"/>
              </a:solidFill>
            </a:endParaRPr>
          </a:p>
        </p:txBody>
      </p:sp>
      <p:pic>
        <p:nvPicPr>
          <p:cNvPr id="21" name="Image 20">
            <a:extLst>
              <a:ext uri="{FF2B5EF4-FFF2-40B4-BE49-F238E27FC236}">
                <a16:creationId xmlns:a16="http://schemas.microsoft.com/office/drawing/2014/main" id="{A91DD6F6-2E40-4170-89C4-E2F90062A258}"/>
              </a:ext>
            </a:extLst>
          </p:cNvPr>
          <p:cNvPicPr>
            <a:picLocks noChangeAspect="1"/>
          </p:cNvPicPr>
          <p:nvPr/>
        </p:nvPicPr>
        <p:blipFill rotWithShape="1">
          <a:blip r:embed="rId2"/>
          <a:srcRect l="5927" r="20247" b="1240"/>
          <a:stretch/>
        </p:blipFill>
        <p:spPr>
          <a:xfrm>
            <a:off x="-4125" y="1123604"/>
            <a:ext cx="4676409" cy="2510997"/>
          </a:xfrm>
          <a:prstGeom prst="rect">
            <a:avLst/>
          </a:prstGeom>
        </p:spPr>
      </p:pic>
      <p:sp>
        <p:nvSpPr>
          <p:cNvPr id="22" name="Rectangle 21">
            <a:extLst>
              <a:ext uri="{FF2B5EF4-FFF2-40B4-BE49-F238E27FC236}">
                <a16:creationId xmlns:a16="http://schemas.microsoft.com/office/drawing/2014/main" id="{6F22D403-B467-4646-8FC8-F4A0F96E8649}"/>
              </a:ext>
            </a:extLst>
          </p:cNvPr>
          <p:cNvSpPr/>
          <p:nvPr/>
        </p:nvSpPr>
        <p:spPr>
          <a:xfrm>
            <a:off x="156869" y="3395215"/>
            <a:ext cx="4531860" cy="230832"/>
          </a:xfrm>
          <a:prstGeom prst="rect">
            <a:avLst/>
          </a:prstGeom>
        </p:spPr>
        <p:txBody>
          <a:bodyPr wrap="square">
            <a:spAutoFit/>
          </a:bodyPr>
          <a:lstStyle/>
          <a:p>
            <a:pPr algn="r"/>
            <a:r>
              <a:rPr lang="en-US" sz="900" b="1" i="1" dirty="0">
                <a:solidFill>
                  <a:schemeClr val="bg1"/>
                </a:solidFill>
              </a:rPr>
              <a:t>Temporary pond of Tre </a:t>
            </a:r>
            <a:r>
              <a:rPr lang="en-US" sz="900" b="1" i="1" dirty="0" err="1">
                <a:solidFill>
                  <a:schemeClr val="bg1"/>
                </a:solidFill>
              </a:rPr>
              <a:t>Paduli</a:t>
            </a:r>
            <a:r>
              <a:rPr lang="en-US" sz="900" b="1" i="1" dirty="0">
                <a:solidFill>
                  <a:schemeClr val="bg1"/>
                </a:solidFill>
              </a:rPr>
              <a:t>, Corsica, France </a:t>
            </a:r>
            <a:endParaRPr lang="en-GB" sz="700" i="1" dirty="0">
              <a:solidFill>
                <a:schemeClr val="bg1"/>
              </a:solidFill>
            </a:endParaRPr>
          </a:p>
        </p:txBody>
      </p:sp>
      <p:sp>
        <p:nvSpPr>
          <p:cNvPr id="23" name="Rectangle 22">
            <a:extLst>
              <a:ext uri="{FF2B5EF4-FFF2-40B4-BE49-F238E27FC236}">
                <a16:creationId xmlns:a16="http://schemas.microsoft.com/office/drawing/2014/main" id="{F346E7E6-8D84-4D0A-B027-D38650D9B865}"/>
              </a:ext>
            </a:extLst>
          </p:cNvPr>
          <p:cNvSpPr/>
          <p:nvPr/>
        </p:nvSpPr>
        <p:spPr>
          <a:xfrm>
            <a:off x="6233698" y="3245908"/>
            <a:ext cx="2301831" cy="230832"/>
          </a:xfrm>
          <a:prstGeom prst="rect">
            <a:avLst/>
          </a:prstGeom>
        </p:spPr>
        <p:txBody>
          <a:bodyPr wrap="square">
            <a:spAutoFit/>
          </a:bodyPr>
          <a:lstStyle/>
          <a:p>
            <a:r>
              <a:rPr lang="en-US" sz="900" b="1" i="1" dirty="0">
                <a:solidFill>
                  <a:schemeClr val="bg1"/>
                </a:solidFill>
              </a:rPr>
              <a:t>Pink flamingo, Corsica, France </a:t>
            </a:r>
            <a:endParaRPr lang="en-GB" sz="700" i="1" dirty="0">
              <a:solidFill>
                <a:schemeClr val="bg1"/>
              </a:solidFill>
            </a:endParaRPr>
          </a:p>
        </p:txBody>
      </p:sp>
      <p:pic>
        <p:nvPicPr>
          <p:cNvPr id="24" name="Picture 4" descr="L'étang de Palo">
            <a:extLst>
              <a:ext uri="{FF2B5EF4-FFF2-40B4-BE49-F238E27FC236}">
                <a16:creationId xmlns:a16="http://schemas.microsoft.com/office/drawing/2014/main" id="{37B40D5C-630E-40A2-97DE-D444F0806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1528" y="1129066"/>
            <a:ext cx="4310472" cy="250007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EB2C636E-9291-4A5D-B4F3-EE9E9C49F67E}"/>
              </a:ext>
            </a:extLst>
          </p:cNvPr>
          <p:cNvSpPr/>
          <p:nvPr/>
        </p:nvSpPr>
        <p:spPr>
          <a:xfrm>
            <a:off x="10617568" y="3411039"/>
            <a:ext cx="2301831" cy="230832"/>
          </a:xfrm>
          <a:prstGeom prst="rect">
            <a:avLst/>
          </a:prstGeom>
        </p:spPr>
        <p:txBody>
          <a:bodyPr wrap="square">
            <a:spAutoFit/>
          </a:bodyPr>
          <a:lstStyle/>
          <a:p>
            <a:r>
              <a:rPr lang="en-US" sz="900" b="1" i="1" dirty="0">
                <a:solidFill>
                  <a:schemeClr val="bg1"/>
                </a:solidFill>
              </a:rPr>
              <a:t>Palo lagoon, Corsica, France </a:t>
            </a:r>
            <a:endParaRPr lang="en-GB" sz="700" i="1" dirty="0">
              <a:solidFill>
                <a:schemeClr val="bg1"/>
              </a:solidFill>
            </a:endParaRPr>
          </a:p>
        </p:txBody>
      </p:sp>
      <p:pic>
        <p:nvPicPr>
          <p:cNvPr id="26" name="Image 25">
            <a:extLst>
              <a:ext uri="{FF2B5EF4-FFF2-40B4-BE49-F238E27FC236}">
                <a16:creationId xmlns:a16="http://schemas.microsoft.com/office/drawing/2014/main" id="{B480285C-8D43-45C5-AA0C-BBA2B6AB114E}"/>
              </a:ext>
            </a:extLst>
          </p:cNvPr>
          <p:cNvPicPr>
            <a:picLocks noChangeAspect="1"/>
          </p:cNvPicPr>
          <p:nvPr/>
        </p:nvPicPr>
        <p:blipFill rotWithShape="1">
          <a:blip r:embed="rId4"/>
          <a:srcRect l="3949" r="20899"/>
          <a:stretch/>
        </p:blipFill>
        <p:spPr>
          <a:xfrm>
            <a:off x="4764929" y="1123604"/>
            <a:ext cx="3021909" cy="2510997"/>
          </a:xfrm>
          <a:prstGeom prst="rect">
            <a:avLst/>
          </a:prstGeom>
          <a:ln>
            <a:noFill/>
          </a:ln>
        </p:spPr>
      </p:pic>
      <p:sp>
        <p:nvSpPr>
          <p:cNvPr id="27" name="Rectangle 26">
            <a:extLst>
              <a:ext uri="{FF2B5EF4-FFF2-40B4-BE49-F238E27FC236}">
                <a16:creationId xmlns:a16="http://schemas.microsoft.com/office/drawing/2014/main" id="{E0C00078-7809-4C88-9572-960A4645FFC8}"/>
              </a:ext>
            </a:extLst>
          </p:cNvPr>
          <p:cNvSpPr/>
          <p:nvPr/>
        </p:nvSpPr>
        <p:spPr>
          <a:xfrm>
            <a:off x="6162327" y="3407091"/>
            <a:ext cx="2301831" cy="230832"/>
          </a:xfrm>
          <a:prstGeom prst="rect">
            <a:avLst/>
          </a:prstGeom>
        </p:spPr>
        <p:txBody>
          <a:bodyPr wrap="square">
            <a:spAutoFit/>
          </a:bodyPr>
          <a:lstStyle/>
          <a:p>
            <a:r>
              <a:rPr lang="en-US" sz="900" b="1" i="1" dirty="0">
                <a:solidFill>
                  <a:schemeClr val="bg1"/>
                </a:solidFill>
              </a:rPr>
              <a:t>Pink flamingo, Corsica, France </a:t>
            </a:r>
            <a:endParaRPr lang="en-GB" sz="700" i="1" dirty="0">
              <a:solidFill>
                <a:schemeClr val="bg1"/>
              </a:solidFill>
            </a:endParaRPr>
          </a:p>
        </p:txBody>
      </p:sp>
      <p:sp>
        <p:nvSpPr>
          <p:cNvPr id="29" name="Titre 1">
            <a:extLst>
              <a:ext uri="{FF2B5EF4-FFF2-40B4-BE49-F238E27FC236}">
                <a16:creationId xmlns:a16="http://schemas.microsoft.com/office/drawing/2014/main" id="{9DFF9732-D342-4D98-8B8B-D1F747997CAD}"/>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111665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676AA6C-3E9C-4C8C-BE32-7EC41EE76743}"/>
              </a:ext>
            </a:extLst>
          </p:cNvPr>
          <p:cNvSpPr>
            <a:spLocks noGrp="1"/>
          </p:cNvSpPr>
          <p:nvPr>
            <p:ph type="sldNum" sz="quarter" idx="12"/>
          </p:nvPr>
        </p:nvSpPr>
        <p:spPr/>
        <p:txBody>
          <a:bodyPr/>
          <a:lstStyle/>
          <a:p>
            <a:fld id="{BDF082A2-1D3D-470E-B4E2-2BB4988137D9}" type="slidenum">
              <a:rPr lang="en-GB" smtClean="0"/>
              <a:t>20</a:t>
            </a:fld>
            <a:endParaRPr lang="en-GB"/>
          </a:p>
        </p:txBody>
      </p:sp>
      <p:sp>
        <p:nvSpPr>
          <p:cNvPr id="10" name="Rectangle 9">
            <a:extLst>
              <a:ext uri="{FF2B5EF4-FFF2-40B4-BE49-F238E27FC236}">
                <a16:creationId xmlns:a16="http://schemas.microsoft.com/office/drawing/2014/main" id="{360A5616-FB18-4383-B7CA-F34E9423D245}"/>
              </a:ext>
            </a:extLst>
          </p:cNvPr>
          <p:cNvSpPr/>
          <p:nvPr/>
        </p:nvSpPr>
        <p:spPr>
          <a:xfrm>
            <a:off x="4764929" y="-11543"/>
            <a:ext cx="7427071" cy="954107"/>
          </a:xfrm>
          <a:prstGeom prst="rect">
            <a:avLst/>
          </a:prstGeom>
          <a:solidFill>
            <a:srgbClr val="003366"/>
          </a:solidFill>
        </p:spPr>
        <p:txBody>
          <a:bodyPr wrap="square">
            <a:spAutoFit/>
          </a:bodyPr>
          <a:lstStyle/>
          <a:p>
            <a:pPr algn="r"/>
            <a:r>
              <a:rPr lang="en-US" sz="2800" b="1" dirty="0">
                <a:solidFill>
                  <a:schemeClr val="bg1"/>
                </a:solidFill>
              </a:rPr>
              <a:t>1. Are all small Mediterranean wetlands dependent on groundwater? Insights from ²²²Rn  </a:t>
            </a:r>
            <a:endParaRPr lang="en-GB" sz="2800" b="1" dirty="0">
              <a:solidFill>
                <a:schemeClr val="bg1"/>
              </a:solidFill>
            </a:endParaRPr>
          </a:p>
        </p:txBody>
      </p:sp>
      <p:sp>
        <p:nvSpPr>
          <p:cNvPr id="105" name="ZoneTexte 104">
            <a:extLst>
              <a:ext uri="{FF2B5EF4-FFF2-40B4-BE49-F238E27FC236}">
                <a16:creationId xmlns:a16="http://schemas.microsoft.com/office/drawing/2014/main" id="{208413C9-4E9B-440F-A7DD-7680AFFA6B22}"/>
              </a:ext>
            </a:extLst>
          </p:cNvPr>
          <p:cNvSpPr txBox="1"/>
          <p:nvPr/>
        </p:nvSpPr>
        <p:spPr>
          <a:xfrm>
            <a:off x="7120866" y="1425870"/>
            <a:ext cx="5401968" cy="646331"/>
          </a:xfrm>
          <a:prstGeom prst="rect">
            <a:avLst/>
          </a:prstGeom>
          <a:noFill/>
        </p:spPr>
        <p:txBody>
          <a:bodyPr wrap="square">
            <a:spAutoFit/>
          </a:bodyPr>
          <a:lstStyle/>
          <a:p>
            <a:r>
              <a:rPr lang="en-US" sz="1800" b="1" dirty="0">
                <a:solidFill>
                  <a:srgbClr val="003366"/>
                </a:solidFill>
              </a:rPr>
              <a:t>Focus on temporary ponds</a:t>
            </a:r>
          </a:p>
          <a:p>
            <a:r>
              <a:rPr lang="en-US" b="1" dirty="0">
                <a:solidFill>
                  <a:srgbClr val="003366"/>
                </a:solidFill>
              </a:rPr>
              <a:t>		</a:t>
            </a:r>
            <a:r>
              <a:rPr lang="en-US" b="1" dirty="0" err="1">
                <a:solidFill>
                  <a:srgbClr val="003366"/>
                </a:solidFill>
              </a:rPr>
              <a:t>Padulu</a:t>
            </a:r>
            <a:r>
              <a:rPr lang="en-US" b="1" dirty="0">
                <a:solidFill>
                  <a:srgbClr val="003366"/>
                </a:solidFill>
              </a:rPr>
              <a:t> (Bonifacio calcarenites)</a:t>
            </a:r>
            <a:endParaRPr lang="fr-FR" b="1" dirty="0"/>
          </a:p>
        </p:txBody>
      </p:sp>
      <p:pic>
        <p:nvPicPr>
          <p:cNvPr id="25" name="Image 24">
            <a:extLst>
              <a:ext uri="{FF2B5EF4-FFF2-40B4-BE49-F238E27FC236}">
                <a16:creationId xmlns:a16="http://schemas.microsoft.com/office/drawing/2014/main" id="{62CD777B-7ECB-43EE-BE4E-B5C132B4FD97}"/>
              </a:ext>
            </a:extLst>
          </p:cNvPr>
          <p:cNvPicPr>
            <a:picLocks noChangeAspect="1"/>
          </p:cNvPicPr>
          <p:nvPr/>
        </p:nvPicPr>
        <p:blipFill>
          <a:blip r:embed="rId2"/>
          <a:stretch>
            <a:fillRect/>
          </a:stretch>
        </p:blipFill>
        <p:spPr>
          <a:xfrm>
            <a:off x="2196868" y="1324649"/>
            <a:ext cx="4379651" cy="2743268"/>
          </a:xfrm>
          <a:prstGeom prst="rect">
            <a:avLst/>
          </a:prstGeom>
        </p:spPr>
      </p:pic>
      <p:pic>
        <p:nvPicPr>
          <p:cNvPr id="26" name="Image 25">
            <a:extLst>
              <a:ext uri="{FF2B5EF4-FFF2-40B4-BE49-F238E27FC236}">
                <a16:creationId xmlns:a16="http://schemas.microsoft.com/office/drawing/2014/main" id="{28E7009A-E2DB-49C9-B720-C9B2DFD90037}"/>
              </a:ext>
            </a:extLst>
          </p:cNvPr>
          <p:cNvPicPr>
            <a:picLocks noChangeAspect="1"/>
          </p:cNvPicPr>
          <p:nvPr/>
        </p:nvPicPr>
        <p:blipFill>
          <a:blip r:embed="rId3">
            <a:alphaModFix/>
          </a:blip>
          <a:stretch>
            <a:fillRect/>
          </a:stretch>
        </p:blipFill>
        <p:spPr>
          <a:xfrm>
            <a:off x="2236162" y="4011123"/>
            <a:ext cx="4558991" cy="2934189"/>
          </a:xfrm>
          <a:prstGeom prst="rect">
            <a:avLst/>
          </a:prstGeom>
        </p:spPr>
      </p:pic>
      <p:pic>
        <p:nvPicPr>
          <p:cNvPr id="27" name="Image 26">
            <a:extLst>
              <a:ext uri="{FF2B5EF4-FFF2-40B4-BE49-F238E27FC236}">
                <a16:creationId xmlns:a16="http://schemas.microsoft.com/office/drawing/2014/main" id="{B7D85B2F-29E2-4D3C-8E09-C367C935EB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t="63" r="25605"/>
          <a:stretch/>
        </p:blipFill>
        <p:spPr>
          <a:xfrm>
            <a:off x="0" y="1248140"/>
            <a:ext cx="1828800" cy="5619032"/>
          </a:xfrm>
          <a:prstGeom prst="rect">
            <a:avLst/>
          </a:prstGeom>
        </p:spPr>
      </p:pic>
      <p:cxnSp>
        <p:nvCxnSpPr>
          <p:cNvPr id="3" name="Connecteur droit 2">
            <a:extLst>
              <a:ext uri="{FF2B5EF4-FFF2-40B4-BE49-F238E27FC236}">
                <a16:creationId xmlns:a16="http://schemas.microsoft.com/office/drawing/2014/main" id="{8A7E92E1-5377-4416-AB33-A0EAF1B22FC5}"/>
              </a:ext>
            </a:extLst>
          </p:cNvPr>
          <p:cNvCxnSpPr/>
          <p:nvPr/>
        </p:nvCxnSpPr>
        <p:spPr>
          <a:xfrm>
            <a:off x="2453640" y="2202180"/>
            <a:ext cx="4320000"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961914CF-96A5-424A-BDA3-ACD44163AC88}"/>
              </a:ext>
            </a:extLst>
          </p:cNvPr>
          <p:cNvSpPr txBox="1"/>
          <p:nvPr/>
        </p:nvSpPr>
        <p:spPr>
          <a:xfrm>
            <a:off x="4106239" y="1935580"/>
            <a:ext cx="1392555" cy="307777"/>
          </a:xfrm>
          <a:prstGeom prst="rect">
            <a:avLst/>
          </a:prstGeom>
          <a:noFill/>
        </p:spPr>
        <p:txBody>
          <a:bodyPr wrap="square">
            <a:spAutoFit/>
          </a:bodyPr>
          <a:lstStyle/>
          <a:p>
            <a:r>
              <a:rPr lang="en-US" sz="1400" dirty="0">
                <a:solidFill>
                  <a:schemeClr val="accent2">
                    <a:lumMod val="75000"/>
                  </a:schemeClr>
                </a:solidFill>
                <a:ea typeface="Calibri" panose="020F0502020204030204" pitchFamily="34" charset="0"/>
                <a:cs typeface="Arial" panose="020B0604020202020204" pitchFamily="34" charset="0"/>
              </a:rPr>
              <a:t>Ground level</a:t>
            </a:r>
            <a:endParaRPr lang="fr-FR" sz="1400" dirty="0">
              <a:solidFill>
                <a:schemeClr val="accent2">
                  <a:lumMod val="75000"/>
                </a:schemeClr>
              </a:solidFill>
            </a:endParaRPr>
          </a:p>
        </p:txBody>
      </p:sp>
      <p:sp>
        <p:nvSpPr>
          <p:cNvPr id="29" name="ZoneTexte 28">
            <a:extLst>
              <a:ext uri="{FF2B5EF4-FFF2-40B4-BE49-F238E27FC236}">
                <a16:creationId xmlns:a16="http://schemas.microsoft.com/office/drawing/2014/main" id="{2F5E27FB-8AD4-4C30-9A09-48B5348EE9E8}"/>
              </a:ext>
            </a:extLst>
          </p:cNvPr>
          <p:cNvSpPr txBox="1"/>
          <p:nvPr/>
        </p:nvSpPr>
        <p:spPr>
          <a:xfrm>
            <a:off x="2867025" y="2243356"/>
            <a:ext cx="1392555" cy="307777"/>
          </a:xfrm>
          <a:prstGeom prst="rect">
            <a:avLst/>
          </a:prstGeom>
          <a:noFill/>
        </p:spPr>
        <p:txBody>
          <a:bodyPr wrap="square">
            <a:spAutoFit/>
          </a:bodyPr>
          <a:lstStyle/>
          <a:p>
            <a:r>
              <a:rPr lang="en-US" sz="1400" dirty="0">
                <a:solidFill>
                  <a:srgbClr val="FFC000"/>
                </a:solidFill>
                <a:ea typeface="Calibri" panose="020F0502020204030204" pitchFamily="34" charset="0"/>
                <a:cs typeface="Arial" panose="020B0604020202020204" pitchFamily="34" charset="0"/>
              </a:rPr>
              <a:t>5 months</a:t>
            </a:r>
            <a:endParaRPr lang="fr-FR" sz="1400" dirty="0">
              <a:solidFill>
                <a:srgbClr val="FFC000"/>
              </a:solidFill>
            </a:endParaRPr>
          </a:p>
        </p:txBody>
      </p:sp>
      <p:sp>
        <p:nvSpPr>
          <p:cNvPr id="30" name="ZoneTexte 29">
            <a:extLst>
              <a:ext uri="{FF2B5EF4-FFF2-40B4-BE49-F238E27FC236}">
                <a16:creationId xmlns:a16="http://schemas.microsoft.com/office/drawing/2014/main" id="{543EC333-4AFD-4878-A95A-3E6072F082ED}"/>
              </a:ext>
            </a:extLst>
          </p:cNvPr>
          <p:cNvSpPr txBox="1"/>
          <p:nvPr/>
        </p:nvSpPr>
        <p:spPr>
          <a:xfrm>
            <a:off x="5402598" y="2243357"/>
            <a:ext cx="1392555" cy="307777"/>
          </a:xfrm>
          <a:prstGeom prst="rect">
            <a:avLst/>
          </a:prstGeom>
          <a:noFill/>
        </p:spPr>
        <p:txBody>
          <a:bodyPr wrap="square">
            <a:spAutoFit/>
          </a:bodyPr>
          <a:lstStyle/>
          <a:p>
            <a:r>
              <a:rPr lang="en-US" sz="1400" dirty="0">
                <a:solidFill>
                  <a:srgbClr val="FFC000"/>
                </a:solidFill>
                <a:ea typeface="Calibri" panose="020F0502020204030204" pitchFamily="34" charset="0"/>
                <a:cs typeface="Arial" panose="020B0604020202020204" pitchFamily="34" charset="0"/>
              </a:rPr>
              <a:t>2 months</a:t>
            </a:r>
            <a:endParaRPr lang="fr-FR" sz="1400" dirty="0">
              <a:solidFill>
                <a:srgbClr val="FFC000"/>
              </a:solidFill>
            </a:endParaRPr>
          </a:p>
        </p:txBody>
      </p:sp>
      <p:sp>
        <p:nvSpPr>
          <p:cNvPr id="31" name="ZoneTexte 30">
            <a:extLst>
              <a:ext uri="{FF2B5EF4-FFF2-40B4-BE49-F238E27FC236}">
                <a16:creationId xmlns:a16="http://schemas.microsoft.com/office/drawing/2014/main" id="{1A086B36-58DE-47A5-8F37-51386DAB7148}"/>
              </a:ext>
            </a:extLst>
          </p:cNvPr>
          <p:cNvSpPr txBox="1"/>
          <p:nvPr/>
        </p:nvSpPr>
        <p:spPr>
          <a:xfrm rot="16200000">
            <a:off x="1088816" y="2177010"/>
            <a:ext cx="1942136" cy="307777"/>
          </a:xfrm>
          <a:prstGeom prst="rect">
            <a:avLst/>
          </a:prstGeom>
          <a:noFill/>
        </p:spPr>
        <p:txBody>
          <a:bodyPr wrap="square">
            <a:spAutoFit/>
          </a:bodyPr>
          <a:lstStyle/>
          <a:p>
            <a:r>
              <a:rPr lang="en-US" sz="1400" dirty="0">
                <a:ea typeface="Calibri" panose="020F0502020204030204" pitchFamily="34" charset="0"/>
                <a:cs typeface="Arial" panose="020B0604020202020204" pitchFamily="34" charset="0"/>
              </a:rPr>
              <a:t>Water Level (m asl)</a:t>
            </a:r>
            <a:endParaRPr lang="fr-FR" sz="1400" dirty="0"/>
          </a:p>
        </p:txBody>
      </p:sp>
      <p:sp>
        <p:nvSpPr>
          <p:cNvPr id="32" name="ZoneTexte 31">
            <a:extLst>
              <a:ext uri="{FF2B5EF4-FFF2-40B4-BE49-F238E27FC236}">
                <a16:creationId xmlns:a16="http://schemas.microsoft.com/office/drawing/2014/main" id="{4E2D803D-EB7E-42FE-9F0F-D34650F7BE48}"/>
              </a:ext>
            </a:extLst>
          </p:cNvPr>
          <p:cNvSpPr txBox="1"/>
          <p:nvPr/>
        </p:nvSpPr>
        <p:spPr>
          <a:xfrm rot="16200000">
            <a:off x="1071911" y="4920277"/>
            <a:ext cx="1942136" cy="307777"/>
          </a:xfrm>
          <a:prstGeom prst="rect">
            <a:avLst/>
          </a:prstGeom>
          <a:noFill/>
        </p:spPr>
        <p:txBody>
          <a:bodyPr wrap="square">
            <a:spAutoFit/>
          </a:bodyPr>
          <a:lstStyle/>
          <a:p>
            <a:r>
              <a:rPr lang="en-US" sz="1400" dirty="0">
                <a:ea typeface="Calibri" panose="020F0502020204030204" pitchFamily="34" charset="0"/>
                <a:cs typeface="Arial" panose="020B0604020202020204" pitchFamily="34" charset="0"/>
              </a:rPr>
              <a:t>²²²Rn activity (</a:t>
            </a:r>
            <a:r>
              <a:rPr lang="en-US" sz="1400" dirty="0" err="1">
                <a:ea typeface="Calibri" panose="020F0502020204030204" pitchFamily="34" charset="0"/>
                <a:cs typeface="Arial" panose="020B0604020202020204" pitchFamily="34" charset="0"/>
              </a:rPr>
              <a:t>Bq</a:t>
            </a:r>
            <a:r>
              <a:rPr lang="en-US" sz="1400" dirty="0">
                <a:ea typeface="Calibri" panose="020F0502020204030204" pitchFamily="34" charset="0"/>
                <a:cs typeface="Arial" panose="020B0604020202020204" pitchFamily="34" charset="0"/>
              </a:rPr>
              <a:t>/m</a:t>
            </a:r>
            <a:r>
              <a:rPr lang="en-US" sz="1400" baseline="30000" dirty="0">
                <a:ea typeface="Calibri" panose="020F0502020204030204" pitchFamily="34" charset="0"/>
                <a:cs typeface="Arial" panose="020B0604020202020204" pitchFamily="34" charset="0"/>
              </a:rPr>
              <a:t>3</a:t>
            </a:r>
            <a:r>
              <a:rPr lang="en-US" sz="1400" dirty="0">
                <a:ea typeface="Calibri" panose="020F0502020204030204" pitchFamily="34" charset="0"/>
                <a:cs typeface="Arial" panose="020B0604020202020204" pitchFamily="34" charset="0"/>
              </a:rPr>
              <a:t>)</a:t>
            </a:r>
            <a:endParaRPr lang="fr-FR" sz="1400" dirty="0"/>
          </a:p>
        </p:txBody>
      </p:sp>
      <p:cxnSp>
        <p:nvCxnSpPr>
          <p:cNvPr id="7" name="Connecteur droit avec flèche 6">
            <a:extLst>
              <a:ext uri="{FF2B5EF4-FFF2-40B4-BE49-F238E27FC236}">
                <a16:creationId xmlns:a16="http://schemas.microsoft.com/office/drawing/2014/main" id="{424A50AF-04FB-45A2-AFEB-131CAB103790}"/>
              </a:ext>
            </a:extLst>
          </p:cNvPr>
          <p:cNvCxnSpPr>
            <a:cxnSpLocks/>
          </p:cNvCxnSpPr>
          <p:nvPr/>
        </p:nvCxnSpPr>
        <p:spPr>
          <a:xfrm>
            <a:off x="3531140" y="1419300"/>
            <a:ext cx="728440" cy="1427577"/>
          </a:xfrm>
          <a:prstGeom prst="straightConnector1">
            <a:avLst/>
          </a:prstGeom>
          <a:ln w="28575">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35" name="Connecteur droit avec flèche 34">
            <a:extLst>
              <a:ext uri="{FF2B5EF4-FFF2-40B4-BE49-F238E27FC236}">
                <a16:creationId xmlns:a16="http://schemas.microsoft.com/office/drawing/2014/main" id="{0892B61A-B505-4C02-92E4-83A71A8478AA}"/>
              </a:ext>
            </a:extLst>
          </p:cNvPr>
          <p:cNvCxnSpPr>
            <a:cxnSpLocks/>
          </p:cNvCxnSpPr>
          <p:nvPr/>
        </p:nvCxnSpPr>
        <p:spPr>
          <a:xfrm flipV="1">
            <a:off x="3471432" y="4306866"/>
            <a:ext cx="423928" cy="1925225"/>
          </a:xfrm>
          <a:prstGeom prst="straightConnector1">
            <a:avLst/>
          </a:prstGeom>
          <a:ln w="28575">
            <a:solidFill>
              <a:srgbClr val="00B050"/>
            </a:solidFill>
            <a:tailEnd type="triangle"/>
          </a:ln>
        </p:spPr>
        <p:style>
          <a:lnRef idx="1">
            <a:schemeClr val="accent6"/>
          </a:lnRef>
          <a:fillRef idx="0">
            <a:schemeClr val="accent6"/>
          </a:fillRef>
          <a:effectRef idx="0">
            <a:schemeClr val="accent6"/>
          </a:effectRef>
          <a:fontRef idx="minor">
            <a:schemeClr val="tx1"/>
          </a:fontRef>
        </p:style>
      </p:cxnSp>
      <p:sp>
        <p:nvSpPr>
          <p:cNvPr id="37" name="Rectangle 36">
            <a:extLst>
              <a:ext uri="{FF2B5EF4-FFF2-40B4-BE49-F238E27FC236}">
                <a16:creationId xmlns:a16="http://schemas.microsoft.com/office/drawing/2014/main" id="{B45694DE-D22B-4888-BE25-3780FF22FD67}"/>
              </a:ext>
            </a:extLst>
          </p:cNvPr>
          <p:cNvSpPr/>
          <p:nvPr/>
        </p:nvSpPr>
        <p:spPr>
          <a:xfrm>
            <a:off x="2554867" y="5438699"/>
            <a:ext cx="1219465" cy="987565"/>
          </a:xfrm>
          <a:prstGeom prst="rect">
            <a:avLst/>
          </a:prstGeom>
          <a:noFill/>
          <a:ln w="285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accent1">
                  <a:lumMod val="50000"/>
                </a:schemeClr>
              </a:solidFill>
            </a:endParaRPr>
          </a:p>
        </p:txBody>
      </p:sp>
      <p:sp>
        <p:nvSpPr>
          <p:cNvPr id="40" name="Rectangle 39">
            <a:extLst>
              <a:ext uri="{FF2B5EF4-FFF2-40B4-BE49-F238E27FC236}">
                <a16:creationId xmlns:a16="http://schemas.microsoft.com/office/drawing/2014/main" id="{1FD7088E-8900-46BE-AD74-10B9AAE54C18}"/>
              </a:ext>
            </a:extLst>
          </p:cNvPr>
          <p:cNvSpPr/>
          <p:nvPr/>
        </p:nvSpPr>
        <p:spPr>
          <a:xfrm>
            <a:off x="7076713" y="2133088"/>
            <a:ext cx="4745493" cy="1664302"/>
          </a:xfrm>
          <a:prstGeom prst="rect">
            <a:avLst/>
          </a:prstGeom>
        </p:spPr>
        <p:txBody>
          <a:bodyPr wrap="square">
            <a:spAutoFit/>
          </a:bodyPr>
          <a:lstStyle/>
          <a:p>
            <a:pPr marL="342900" indent="-342900" algn="just">
              <a:lnSpc>
                <a:spcPct val="115000"/>
              </a:lnSpc>
              <a:buFont typeface="Arial" panose="020B0604020202020204" pitchFamily="34" charset="0"/>
              <a:buChar char="•"/>
            </a:pPr>
            <a:r>
              <a:rPr lang="en-US" sz="2000" dirty="0">
                <a:solidFill>
                  <a:srgbClr val="392E77"/>
                </a:solidFill>
                <a:ea typeface="Calibri" panose="020F0502020204030204" pitchFamily="34" charset="0"/>
                <a:cs typeface="Arial" panose="020B0604020202020204" pitchFamily="34" charset="0"/>
              </a:rPr>
              <a:t>The water level in the pond varies with the </a:t>
            </a:r>
            <a:r>
              <a:rPr lang="en-US" sz="2000" b="1" dirty="0">
                <a:solidFill>
                  <a:srgbClr val="392E77"/>
                </a:solidFill>
                <a:ea typeface="Calibri" panose="020F0502020204030204" pitchFamily="34" charset="0"/>
                <a:cs typeface="Arial" panose="020B0604020202020204" pitchFamily="34" charset="0"/>
              </a:rPr>
              <a:t>seasons</a:t>
            </a:r>
            <a:r>
              <a:rPr lang="en-US" sz="2000" dirty="0">
                <a:solidFill>
                  <a:srgbClr val="392E77"/>
                </a:solidFill>
                <a:ea typeface="Calibri" panose="020F0502020204030204" pitchFamily="34" charset="0"/>
                <a:cs typeface="Arial" panose="020B0604020202020204" pitchFamily="34" charset="0"/>
              </a:rPr>
              <a:t>.</a:t>
            </a:r>
          </a:p>
          <a:p>
            <a:pPr algn="just">
              <a:lnSpc>
                <a:spcPct val="115000"/>
              </a:lnSpc>
            </a:pPr>
            <a:endParaRPr lang="en-US" sz="1000" dirty="0">
              <a:solidFill>
                <a:srgbClr val="392E77"/>
              </a:solidFill>
              <a:ea typeface="Calibri" panose="020F0502020204030204" pitchFamily="34" charset="0"/>
              <a:cs typeface="Arial" panose="020B0604020202020204" pitchFamily="34" charset="0"/>
            </a:endParaRPr>
          </a:p>
          <a:p>
            <a:pPr marL="342900" indent="-342900" algn="just">
              <a:lnSpc>
                <a:spcPct val="115000"/>
              </a:lnSpc>
              <a:buFont typeface="Arial" panose="020B0604020202020204" pitchFamily="34" charset="0"/>
              <a:buChar char="•"/>
            </a:pPr>
            <a:r>
              <a:rPr lang="en-US" sz="2000" dirty="0">
                <a:solidFill>
                  <a:srgbClr val="392E77"/>
                </a:solidFill>
                <a:ea typeface="Calibri" panose="020F0502020204030204" pitchFamily="34" charset="0"/>
                <a:cs typeface="Arial" panose="020B0604020202020204" pitchFamily="34" charset="0"/>
              </a:rPr>
              <a:t>During </a:t>
            </a:r>
            <a:r>
              <a:rPr lang="en-US" sz="2000" b="1" dirty="0">
                <a:solidFill>
                  <a:srgbClr val="392E77"/>
                </a:solidFill>
                <a:ea typeface="Calibri" panose="020F0502020204030204" pitchFamily="34" charset="0"/>
                <a:cs typeface="Arial" panose="020B0604020202020204" pitchFamily="34" charset="0"/>
              </a:rPr>
              <a:t>high-water periods</a:t>
            </a:r>
            <a:r>
              <a:rPr lang="en-US" sz="2000" dirty="0">
                <a:solidFill>
                  <a:srgbClr val="392E77"/>
                </a:solidFill>
                <a:ea typeface="Calibri" panose="020F0502020204030204" pitchFamily="34" charset="0"/>
                <a:cs typeface="Arial" panose="020B0604020202020204" pitchFamily="34" charset="0"/>
              </a:rPr>
              <a:t>, </a:t>
            </a:r>
            <a:r>
              <a:rPr lang="en-US" sz="2000" b="1" dirty="0">
                <a:solidFill>
                  <a:srgbClr val="392E77"/>
                </a:solidFill>
                <a:ea typeface="Calibri" panose="020F0502020204030204" pitchFamily="34" charset="0"/>
                <a:cs typeface="Arial" panose="020B0604020202020204" pitchFamily="34" charset="0"/>
              </a:rPr>
              <a:t>low ²²²Rn </a:t>
            </a:r>
            <a:r>
              <a:rPr lang="en-US" sz="2000" dirty="0">
                <a:solidFill>
                  <a:srgbClr val="392E77"/>
                </a:solidFill>
                <a:ea typeface="Calibri" panose="020F0502020204030204" pitchFamily="34" charset="0"/>
                <a:cs typeface="Arial" panose="020B0604020202020204" pitchFamily="34" charset="0"/>
              </a:rPr>
              <a:t>activity follows </a:t>
            </a:r>
            <a:r>
              <a:rPr lang="en-US" sz="2000" b="1" dirty="0">
                <a:solidFill>
                  <a:srgbClr val="002060"/>
                </a:solidFill>
                <a:ea typeface="Calibri" panose="020F0502020204030204" pitchFamily="34" charset="0"/>
                <a:cs typeface="Arial" panose="020B0604020202020204" pitchFamily="34" charset="0"/>
              </a:rPr>
              <a:t>rainfall events</a:t>
            </a:r>
            <a:r>
              <a:rPr lang="en-US" sz="2000" dirty="0">
                <a:solidFill>
                  <a:srgbClr val="392E77"/>
                </a:solidFill>
                <a:ea typeface="Calibri" panose="020F0502020204030204" pitchFamily="34" charset="0"/>
                <a:cs typeface="Arial" panose="020B0604020202020204" pitchFamily="34" charset="0"/>
              </a:rPr>
              <a:t>.</a:t>
            </a:r>
          </a:p>
        </p:txBody>
      </p:sp>
      <p:sp>
        <p:nvSpPr>
          <p:cNvPr id="41" name="ZoneTexte 40">
            <a:extLst>
              <a:ext uri="{FF2B5EF4-FFF2-40B4-BE49-F238E27FC236}">
                <a16:creationId xmlns:a16="http://schemas.microsoft.com/office/drawing/2014/main" id="{BCD3265D-BE99-4D85-9079-CA0149DF7FB4}"/>
              </a:ext>
            </a:extLst>
          </p:cNvPr>
          <p:cNvSpPr txBox="1"/>
          <p:nvPr/>
        </p:nvSpPr>
        <p:spPr>
          <a:xfrm>
            <a:off x="2519950" y="5951876"/>
            <a:ext cx="1392555" cy="523220"/>
          </a:xfrm>
          <a:prstGeom prst="rect">
            <a:avLst/>
          </a:prstGeom>
          <a:noFill/>
        </p:spPr>
        <p:txBody>
          <a:bodyPr wrap="square">
            <a:spAutoFit/>
          </a:bodyPr>
          <a:lstStyle/>
          <a:p>
            <a:r>
              <a:rPr lang="en-US" sz="1400" b="1" dirty="0">
                <a:solidFill>
                  <a:schemeClr val="accent1">
                    <a:lumMod val="50000"/>
                  </a:schemeClr>
                </a:solidFill>
                <a:ea typeface="Calibri" panose="020F0502020204030204" pitchFamily="34" charset="0"/>
                <a:cs typeface="Arial" panose="020B0604020202020204" pitchFamily="34" charset="0"/>
              </a:rPr>
              <a:t>Rain contribution</a:t>
            </a:r>
            <a:endParaRPr lang="fr-FR" sz="1400" b="1" dirty="0">
              <a:solidFill>
                <a:schemeClr val="accent1">
                  <a:lumMod val="50000"/>
                </a:schemeClr>
              </a:solidFill>
            </a:endParaRPr>
          </a:p>
        </p:txBody>
      </p:sp>
      <p:sp>
        <p:nvSpPr>
          <p:cNvPr id="42" name="ZoneTexte 41">
            <a:extLst>
              <a:ext uri="{FF2B5EF4-FFF2-40B4-BE49-F238E27FC236}">
                <a16:creationId xmlns:a16="http://schemas.microsoft.com/office/drawing/2014/main" id="{CD288AB0-8C5B-4CE5-915C-85D6A008F051}"/>
              </a:ext>
            </a:extLst>
          </p:cNvPr>
          <p:cNvSpPr txBox="1"/>
          <p:nvPr/>
        </p:nvSpPr>
        <p:spPr>
          <a:xfrm>
            <a:off x="2554867" y="4031789"/>
            <a:ext cx="1392555" cy="523220"/>
          </a:xfrm>
          <a:prstGeom prst="rect">
            <a:avLst/>
          </a:prstGeom>
          <a:noFill/>
          <a:ln>
            <a:noFill/>
          </a:ln>
        </p:spPr>
        <p:txBody>
          <a:bodyPr wrap="square">
            <a:spAutoFit/>
          </a:bodyPr>
          <a:lstStyle/>
          <a:p>
            <a:r>
              <a:rPr lang="en-US" sz="1400" b="1" dirty="0">
                <a:solidFill>
                  <a:srgbClr val="00B050"/>
                </a:solidFill>
                <a:ea typeface="Calibri" panose="020F0502020204030204" pitchFamily="34" charset="0"/>
                <a:cs typeface="Arial" panose="020B0604020202020204" pitchFamily="34" charset="0"/>
              </a:rPr>
              <a:t>GW contribution</a:t>
            </a:r>
            <a:endParaRPr lang="fr-FR" sz="1400" b="1" dirty="0">
              <a:solidFill>
                <a:srgbClr val="00B050"/>
              </a:solidFill>
            </a:endParaRPr>
          </a:p>
        </p:txBody>
      </p:sp>
      <p:sp>
        <p:nvSpPr>
          <p:cNvPr id="43" name="Rectangle 42">
            <a:extLst>
              <a:ext uri="{FF2B5EF4-FFF2-40B4-BE49-F238E27FC236}">
                <a16:creationId xmlns:a16="http://schemas.microsoft.com/office/drawing/2014/main" id="{C36097A1-B3B2-4E16-8400-CF69CAAE8323}"/>
              </a:ext>
            </a:extLst>
          </p:cNvPr>
          <p:cNvSpPr/>
          <p:nvPr/>
        </p:nvSpPr>
        <p:spPr>
          <a:xfrm>
            <a:off x="7942805" y="5551924"/>
            <a:ext cx="3703288" cy="1169551"/>
          </a:xfrm>
          <a:prstGeom prst="rect">
            <a:avLst/>
          </a:prstGeom>
          <a:solidFill>
            <a:srgbClr val="003366"/>
          </a:solidFill>
          <a:ln>
            <a:solidFill>
              <a:schemeClr val="tx1"/>
            </a:solidFill>
          </a:ln>
        </p:spPr>
        <p:txBody>
          <a:bodyPr wrap="square">
            <a:spAutoFit/>
          </a:bodyPr>
          <a:lstStyle/>
          <a:p>
            <a:pPr marL="342900" indent="-342900">
              <a:buFont typeface="Arial" panose="020B0604020202020204" pitchFamily="34" charset="0"/>
              <a:buChar char="•"/>
            </a:pPr>
            <a:r>
              <a:rPr lang="en-US" b="1" dirty="0">
                <a:solidFill>
                  <a:schemeClr val="bg1"/>
                </a:solidFill>
              </a:rPr>
              <a:t>Temporary ponds are GDE. </a:t>
            </a:r>
          </a:p>
          <a:p>
            <a:endParaRPr lang="en-US" sz="800" b="1" dirty="0">
              <a:solidFill>
                <a:schemeClr val="bg1"/>
              </a:solidFill>
            </a:endParaRPr>
          </a:p>
          <a:p>
            <a:endParaRPr lang="en-US" sz="800" b="1" dirty="0">
              <a:solidFill>
                <a:schemeClr val="bg1"/>
              </a:solidFill>
            </a:endParaRPr>
          </a:p>
          <a:p>
            <a:pPr marL="342900" indent="-342900">
              <a:buFont typeface="Arial" panose="020B0604020202020204" pitchFamily="34" charset="0"/>
              <a:buChar char="•"/>
            </a:pPr>
            <a:r>
              <a:rPr lang="en-US" b="1" dirty="0">
                <a:solidFill>
                  <a:schemeClr val="bg1"/>
                </a:solidFill>
              </a:rPr>
              <a:t>The GW contribution extends the hydroperiod.</a:t>
            </a:r>
          </a:p>
        </p:txBody>
      </p:sp>
      <p:sp>
        <p:nvSpPr>
          <p:cNvPr id="44" name="Rectangle 43">
            <a:extLst>
              <a:ext uri="{FF2B5EF4-FFF2-40B4-BE49-F238E27FC236}">
                <a16:creationId xmlns:a16="http://schemas.microsoft.com/office/drawing/2014/main" id="{182B0A94-137D-48EC-9942-13BA205066B4}"/>
              </a:ext>
            </a:extLst>
          </p:cNvPr>
          <p:cNvSpPr/>
          <p:nvPr/>
        </p:nvSpPr>
        <p:spPr>
          <a:xfrm>
            <a:off x="7076713" y="3858277"/>
            <a:ext cx="4745493" cy="1487330"/>
          </a:xfrm>
          <a:prstGeom prst="rect">
            <a:avLst/>
          </a:prstGeom>
        </p:spPr>
        <p:txBody>
          <a:bodyPr wrap="square">
            <a:spAutoFit/>
          </a:bodyPr>
          <a:lstStyle/>
          <a:p>
            <a:pPr marL="342900" indent="-342900" algn="just">
              <a:lnSpc>
                <a:spcPct val="115000"/>
              </a:lnSpc>
              <a:buFont typeface="Arial" panose="020B0604020202020204" pitchFamily="34" charset="0"/>
              <a:buChar char="•"/>
            </a:pPr>
            <a:r>
              <a:rPr lang="en-US" sz="2000" dirty="0">
                <a:solidFill>
                  <a:srgbClr val="00B050"/>
                </a:solidFill>
                <a:ea typeface="Calibri" panose="020F0502020204030204" pitchFamily="34" charset="0"/>
                <a:cs typeface="Arial" panose="020B0604020202020204" pitchFamily="34" charset="0"/>
              </a:rPr>
              <a:t>The rest of the time, </a:t>
            </a:r>
            <a:r>
              <a:rPr lang="en-US" sz="2000" b="1" dirty="0">
                <a:solidFill>
                  <a:srgbClr val="00B050"/>
                </a:solidFill>
                <a:ea typeface="Calibri" panose="020F0502020204030204" pitchFamily="34" charset="0"/>
                <a:cs typeface="Arial" panose="020B0604020202020204" pitchFamily="34" charset="0"/>
              </a:rPr>
              <a:t>²²²Rn activity is high</a:t>
            </a:r>
            <a:r>
              <a:rPr lang="en-US" sz="2000" dirty="0">
                <a:solidFill>
                  <a:srgbClr val="00B050"/>
                </a:solidFill>
                <a:ea typeface="Calibri" panose="020F0502020204030204" pitchFamily="34" charset="0"/>
                <a:cs typeface="Arial" panose="020B0604020202020204" pitchFamily="34" charset="0"/>
              </a:rPr>
              <a:t>, indicating groundwater input, especially </a:t>
            </a:r>
            <a:r>
              <a:rPr lang="en-US" sz="2000" b="1" dirty="0">
                <a:solidFill>
                  <a:srgbClr val="00B050"/>
                </a:solidFill>
                <a:ea typeface="Calibri" panose="020F0502020204030204" pitchFamily="34" charset="0"/>
                <a:cs typeface="Arial" panose="020B0604020202020204" pitchFamily="34" charset="0"/>
              </a:rPr>
              <a:t>during low-water periods </a:t>
            </a:r>
            <a:r>
              <a:rPr lang="en-US" sz="2000" dirty="0">
                <a:solidFill>
                  <a:srgbClr val="00B050"/>
                </a:solidFill>
                <a:ea typeface="Calibri" panose="020F0502020204030204" pitchFamily="34" charset="0"/>
                <a:cs typeface="Arial" panose="020B0604020202020204" pitchFamily="34" charset="0"/>
              </a:rPr>
              <a:t>and drying phases.</a:t>
            </a:r>
          </a:p>
        </p:txBody>
      </p:sp>
      <p:cxnSp>
        <p:nvCxnSpPr>
          <p:cNvPr id="45" name="Connecteur droit avec flèche 44">
            <a:extLst>
              <a:ext uri="{FF2B5EF4-FFF2-40B4-BE49-F238E27FC236}">
                <a16:creationId xmlns:a16="http://schemas.microsoft.com/office/drawing/2014/main" id="{CA3BF4D3-1A36-469F-8BDF-11B04CBF2DFE}"/>
              </a:ext>
            </a:extLst>
          </p:cNvPr>
          <p:cNvCxnSpPr>
            <a:cxnSpLocks/>
          </p:cNvCxnSpPr>
          <p:nvPr/>
        </p:nvCxnSpPr>
        <p:spPr>
          <a:xfrm>
            <a:off x="2675265" y="4555009"/>
            <a:ext cx="227720" cy="1112975"/>
          </a:xfrm>
          <a:prstGeom prst="straightConnector1">
            <a:avLst/>
          </a:prstGeom>
          <a:ln w="28575">
            <a:solidFill>
              <a:srgbClr val="003366"/>
            </a:solidFill>
            <a:tailEnd type="triangle"/>
          </a:ln>
        </p:spPr>
        <p:style>
          <a:lnRef idx="1">
            <a:schemeClr val="accent6"/>
          </a:lnRef>
          <a:fillRef idx="0">
            <a:schemeClr val="accent6"/>
          </a:fillRef>
          <a:effectRef idx="0">
            <a:schemeClr val="accent6"/>
          </a:effectRef>
          <a:fontRef idx="minor">
            <a:schemeClr val="tx1"/>
          </a:fontRef>
        </p:style>
      </p:cxnSp>
      <p:sp>
        <p:nvSpPr>
          <p:cNvPr id="39" name="Rectangle 38">
            <a:extLst>
              <a:ext uri="{FF2B5EF4-FFF2-40B4-BE49-F238E27FC236}">
                <a16:creationId xmlns:a16="http://schemas.microsoft.com/office/drawing/2014/main" id="{3D3CA665-46AD-4DD2-A4BB-FB8D8A47C24D}"/>
              </a:ext>
            </a:extLst>
          </p:cNvPr>
          <p:cNvSpPr/>
          <p:nvPr/>
        </p:nvSpPr>
        <p:spPr>
          <a:xfrm>
            <a:off x="2624967" y="4080621"/>
            <a:ext cx="1392555" cy="98756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CC00"/>
              </a:solidFill>
            </a:endParaRPr>
          </a:p>
        </p:txBody>
      </p:sp>
      <p:cxnSp>
        <p:nvCxnSpPr>
          <p:cNvPr id="50" name="Connecteur droit avec flèche 49">
            <a:extLst>
              <a:ext uri="{FF2B5EF4-FFF2-40B4-BE49-F238E27FC236}">
                <a16:creationId xmlns:a16="http://schemas.microsoft.com/office/drawing/2014/main" id="{AB303A68-BCD5-4A6C-B891-7E525175CC1F}"/>
              </a:ext>
            </a:extLst>
          </p:cNvPr>
          <p:cNvCxnSpPr>
            <a:cxnSpLocks/>
          </p:cNvCxnSpPr>
          <p:nvPr/>
        </p:nvCxnSpPr>
        <p:spPr>
          <a:xfrm flipV="1">
            <a:off x="2942279" y="1512393"/>
            <a:ext cx="88667" cy="382011"/>
          </a:xfrm>
          <a:prstGeom prst="straightConnector1">
            <a:avLst/>
          </a:prstGeom>
          <a:ln w="28575">
            <a:solidFill>
              <a:srgbClr val="003366"/>
            </a:solidFill>
            <a:tailEnd type="triangle"/>
          </a:ln>
        </p:spPr>
        <p:style>
          <a:lnRef idx="1">
            <a:schemeClr val="accent6"/>
          </a:lnRef>
          <a:fillRef idx="0">
            <a:schemeClr val="accent6"/>
          </a:fillRef>
          <a:effectRef idx="0">
            <a:schemeClr val="accent6"/>
          </a:effectRef>
          <a:fontRef idx="minor">
            <a:schemeClr val="tx1"/>
          </a:fontRef>
        </p:style>
      </p:cxnSp>
      <p:sp>
        <p:nvSpPr>
          <p:cNvPr id="53" name="Rectangle 52">
            <a:extLst>
              <a:ext uri="{FF2B5EF4-FFF2-40B4-BE49-F238E27FC236}">
                <a16:creationId xmlns:a16="http://schemas.microsoft.com/office/drawing/2014/main" id="{60A79B7F-C80C-414C-9A9C-0D100B2691D0}"/>
              </a:ext>
            </a:extLst>
          </p:cNvPr>
          <p:cNvSpPr/>
          <p:nvPr/>
        </p:nvSpPr>
        <p:spPr>
          <a:xfrm>
            <a:off x="4764928" y="942564"/>
            <a:ext cx="7427071" cy="461665"/>
          </a:xfrm>
          <a:prstGeom prst="rect">
            <a:avLst/>
          </a:prstGeom>
        </p:spPr>
        <p:txBody>
          <a:bodyPr wrap="square">
            <a:spAutoFit/>
          </a:bodyPr>
          <a:lstStyle/>
          <a:p>
            <a:pPr algn="r"/>
            <a:r>
              <a:rPr lang="en-US" sz="2400" b="1" dirty="0">
                <a:solidFill>
                  <a:srgbClr val="DFA235"/>
                </a:solidFill>
                <a:ea typeface="Calibri" panose="020F0502020204030204" pitchFamily="34" charset="0"/>
                <a:cs typeface="Arial" panose="020B0604020202020204" pitchFamily="34" charset="0"/>
              </a:rPr>
              <a:t>Results and discussion</a:t>
            </a:r>
            <a:endParaRPr lang="en-GB" sz="2400" b="1" dirty="0">
              <a:solidFill>
                <a:srgbClr val="DFA235"/>
              </a:solidFill>
              <a:ea typeface="Calibri" panose="020F0502020204030204" pitchFamily="34" charset="0"/>
              <a:cs typeface="Arial" panose="020B0604020202020204" pitchFamily="34" charset="0"/>
            </a:endParaRPr>
          </a:p>
        </p:txBody>
      </p:sp>
      <p:sp>
        <p:nvSpPr>
          <p:cNvPr id="33" name="Titre 1">
            <a:extLst>
              <a:ext uri="{FF2B5EF4-FFF2-40B4-BE49-F238E27FC236}">
                <a16:creationId xmlns:a16="http://schemas.microsoft.com/office/drawing/2014/main" id="{1E8788BD-1287-430D-8064-942E3F400BAF}"/>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277329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ppt_x"/>
                                          </p:val>
                                        </p:tav>
                                        <p:tav tm="100000">
                                          <p:val>
                                            <p:strVal val="#ppt_x"/>
                                          </p:val>
                                        </p:tav>
                                      </p:tavLst>
                                    </p:anim>
                                    <p:anim calcmode="lin" valueType="num">
                                      <p:cBhvr additive="base">
                                        <p:cTn id="4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p:bldP spid="41" grpId="0"/>
      <p:bldP spid="42" grpId="0"/>
      <p:bldP spid="43" grpId="0" animBg="1"/>
      <p:bldP spid="44" grpId="0"/>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676AA6C-3E9C-4C8C-BE32-7EC41EE76743}"/>
              </a:ext>
            </a:extLst>
          </p:cNvPr>
          <p:cNvSpPr>
            <a:spLocks noGrp="1"/>
          </p:cNvSpPr>
          <p:nvPr>
            <p:ph type="sldNum" sz="quarter" idx="12"/>
          </p:nvPr>
        </p:nvSpPr>
        <p:spPr/>
        <p:txBody>
          <a:bodyPr/>
          <a:lstStyle/>
          <a:p>
            <a:fld id="{BDF082A2-1D3D-470E-B4E2-2BB4988137D9}" type="slidenum">
              <a:rPr lang="en-GB" smtClean="0"/>
              <a:t>21</a:t>
            </a:fld>
            <a:endParaRPr lang="en-GB" dirty="0"/>
          </a:p>
        </p:txBody>
      </p:sp>
      <p:sp>
        <p:nvSpPr>
          <p:cNvPr id="10" name="Rectangle 9">
            <a:extLst>
              <a:ext uri="{FF2B5EF4-FFF2-40B4-BE49-F238E27FC236}">
                <a16:creationId xmlns:a16="http://schemas.microsoft.com/office/drawing/2014/main" id="{360A5616-FB18-4383-B7CA-F34E9423D245}"/>
              </a:ext>
            </a:extLst>
          </p:cNvPr>
          <p:cNvSpPr/>
          <p:nvPr/>
        </p:nvSpPr>
        <p:spPr>
          <a:xfrm>
            <a:off x="4764929" y="-11543"/>
            <a:ext cx="7427071" cy="954107"/>
          </a:xfrm>
          <a:prstGeom prst="rect">
            <a:avLst/>
          </a:prstGeom>
          <a:solidFill>
            <a:srgbClr val="003366"/>
          </a:solidFill>
        </p:spPr>
        <p:txBody>
          <a:bodyPr wrap="square">
            <a:spAutoFit/>
          </a:bodyPr>
          <a:lstStyle/>
          <a:p>
            <a:pPr algn="r"/>
            <a:r>
              <a:rPr lang="en-US" sz="2800" b="1" dirty="0">
                <a:solidFill>
                  <a:schemeClr val="bg1"/>
                </a:solidFill>
              </a:rPr>
              <a:t>1. Are all small Mediterranean wetlands dependent on groundwater? Insights from ²²²Rn  </a:t>
            </a:r>
            <a:endParaRPr lang="en-GB" sz="2800" b="1" dirty="0">
              <a:solidFill>
                <a:schemeClr val="bg1"/>
              </a:solidFill>
            </a:endParaRPr>
          </a:p>
        </p:txBody>
      </p:sp>
      <p:pic>
        <p:nvPicPr>
          <p:cNvPr id="46" name="Image 45">
            <a:extLst>
              <a:ext uri="{FF2B5EF4-FFF2-40B4-BE49-F238E27FC236}">
                <a16:creationId xmlns:a16="http://schemas.microsoft.com/office/drawing/2014/main" id="{4100AF81-3A42-477C-B158-0B9B6D6BDF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3" t="-2049" r="-1"/>
          <a:stretch/>
        </p:blipFill>
        <p:spPr bwMode="auto">
          <a:xfrm>
            <a:off x="-1" y="4065025"/>
            <a:ext cx="5327799" cy="2742435"/>
          </a:xfrm>
          <a:prstGeom prst="rect">
            <a:avLst/>
          </a:prstGeom>
          <a:ln>
            <a:noFill/>
          </a:ln>
          <a:extLst>
            <a:ext uri="{53640926-AAD7-44D8-BBD7-CCE9431645EC}">
              <a14:shadowObscured xmlns:a14="http://schemas.microsoft.com/office/drawing/2010/main"/>
            </a:ext>
          </a:extLst>
        </p:spPr>
      </p:pic>
      <p:pic>
        <p:nvPicPr>
          <p:cNvPr id="52" name="Image 51">
            <a:extLst>
              <a:ext uri="{FF2B5EF4-FFF2-40B4-BE49-F238E27FC236}">
                <a16:creationId xmlns:a16="http://schemas.microsoft.com/office/drawing/2014/main" id="{A8C76A2D-E514-4883-9733-7F884AF9A2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68" b="15339"/>
          <a:stretch/>
        </p:blipFill>
        <p:spPr bwMode="auto">
          <a:xfrm>
            <a:off x="82569" y="1419300"/>
            <a:ext cx="5245230" cy="2742435"/>
          </a:xfrm>
          <a:prstGeom prst="rect">
            <a:avLst/>
          </a:prstGeom>
          <a:ln>
            <a:noFill/>
          </a:ln>
          <a:extLst>
            <a:ext uri="{53640926-AAD7-44D8-BBD7-CCE9431645EC}">
              <a14:shadowObscured xmlns:a14="http://schemas.microsoft.com/office/drawing/2010/main"/>
            </a:ext>
          </a:extLst>
        </p:spPr>
      </p:pic>
      <p:grpSp>
        <p:nvGrpSpPr>
          <p:cNvPr id="23" name="Groupe 22">
            <a:extLst>
              <a:ext uri="{FF2B5EF4-FFF2-40B4-BE49-F238E27FC236}">
                <a16:creationId xmlns:a16="http://schemas.microsoft.com/office/drawing/2014/main" id="{3F16CB51-13B3-4CFF-97A4-8BECB5D452E2}"/>
              </a:ext>
            </a:extLst>
          </p:cNvPr>
          <p:cNvGrpSpPr/>
          <p:nvPr/>
        </p:nvGrpSpPr>
        <p:grpSpPr>
          <a:xfrm>
            <a:off x="5671363" y="1612439"/>
            <a:ext cx="4536299" cy="3053497"/>
            <a:chOff x="754736" y="-270424"/>
            <a:chExt cx="6187894" cy="4076703"/>
          </a:xfrm>
        </p:grpSpPr>
        <p:pic>
          <p:nvPicPr>
            <p:cNvPr id="24" name="Image 23">
              <a:extLst>
                <a:ext uri="{FF2B5EF4-FFF2-40B4-BE49-F238E27FC236}">
                  <a16:creationId xmlns:a16="http://schemas.microsoft.com/office/drawing/2014/main" id="{7F86A327-46CE-46EE-AD62-20A6A307C689}"/>
                </a:ext>
              </a:extLst>
            </p:cNvPr>
            <p:cNvPicPr>
              <a:picLocks noChangeAspect="1"/>
            </p:cNvPicPr>
            <p:nvPr/>
          </p:nvPicPr>
          <p:blipFill rotWithShape="1">
            <a:blip r:embed="rId4">
              <a:extLst>
                <a:ext uri="{28A0092B-C50C-407E-A947-70E740481C1C}">
                  <a14:useLocalDpi xmlns:a14="http://schemas.microsoft.com/office/drawing/2010/main" val="0"/>
                </a:ext>
              </a:extLst>
            </a:blip>
            <a:srcRect t="4061" r="30826" b="31476"/>
            <a:stretch/>
          </p:blipFill>
          <p:spPr bwMode="auto">
            <a:xfrm>
              <a:off x="754736" y="-270424"/>
              <a:ext cx="6187894" cy="4076703"/>
            </a:xfrm>
            <a:prstGeom prst="rect">
              <a:avLst/>
            </a:prstGeom>
            <a:ln>
              <a:noFill/>
            </a:ln>
            <a:extLst>
              <a:ext uri="{53640926-AAD7-44D8-BBD7-CCE9431645EC}">
                <a14:shadowObscured xmlns:a14="http://schemas.microsoft.com/office/drawing/2010/main"/>
              </a:ext>
            </a:extLst>
          </p:spPr>
        </p:pic>
        <p:pic>
          <p:nvPicPr>
            <p:cNvPr id="25" name="Image 24">
              <a:extLst>
                <a:ext uri="{FF2B5EF4-FFF2-40B4-BE49-F238E27FC236}">
                  <a16:creationId xmlns:a16="http://schemas.microsoft.com/office/drawing/2014/main" id="{BA4DEC96-BB9F-47F0-932B-450AF62FBD22}"/>
                </a:ext>
              </a:extLst>
            </p:cNvPr>
            <p:cNvPicPr>
              <a:picLocks noChangeAspect="1"/>
            </p:cNvPicPr>
            <p:nvPr/>
          </p:nvPicPr>
          <p:blipFill rotWithShape="1">
            <a:blip r:embed="rId5">
              <a:extLst>
                <a:ext uri="{28A0092B-C50C-407E-A947-70E740481C1C}">
                  <a14:useLocalDpi xmlns:a14="http://schemas.microsoft.com/office/drawing/2010/main" val="0"/>
                </a:ext>
              </a:extLst>
            </a:blip>
            <a:srcRect l="40683" t="32892" r="47159" b="34392"/>
            <a:stretch/>
          </p:blipFill>
          <p:spPr bwMode="auto">
            <a:xfrm>
              <a:off x="5547981" y="-171853"/>
              <a:ext cx="1053971" cy="2006246"/>
            </a:xfrm>
            <a:prstGeom prst="rect">
              <a:avLst/>
            </a:prstGeom>
            <a:ln>
              <a:noFill/>
            </a:ln>
            <a:extLst>
              <a:ext uri="{53640926-AAD7-44D8-BBD7-CCE9431645EC}">
                <a14:shadowObscured xmlns:a14="http://schemas.microsoft.com/office/drawing/2010/main"/>
              </a:ext>
            </a:extLst>
          </p:spPr>
        </p:pic>
      </p:grpSp>
      <p:sp>
        <p:nvSpPr>
          <p:cNvPr id="53" name="Zone de texte 2">
            <a:extLst>
              <a:ext uri="{FF2B5EF4-FFF2-40B4-BE49-F238E27FC236}">
                <a16:creationId xmlns:a16="http://schemas.microsoft.com/office/drawing/2014/main" id="{3723768C-CAA9-464D-A4E7-511377308397}"/>
              </a:ext>
            </a:extLst>
          </p:cNvPr>
          <p:cNvSpPr txBox="1">
            <a:spLocks noChangeArrowheads="1"/>
          </p:cNvSpPr>
          <p:nvPr/>
        </p:nvSpPr>
        <p:spPr bwMode="auto">
          <a:xfrm>
            <a:off x="3031777" y="1612439"/>
            <a:ext cx="1303643" cy="238885"/>
          </a:xfrm>
          <a:prstGeom prst="rect">
            <a:avLst/>
          </a:prstGeom>
          <a:solidFill>
            <a:srgbClr val="00BF7D"/>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fr-FR" sz="1100" b="1" dirty="0">
                <a:effectLst/>
                <a:latin typeface="Calibri" panose="020F0502020204030204" pitchFamily="34" charset="0"/>
                <a:ea typeface="Calibri" panose="020F0502020204030204" pitchFamily="34" charset="0"/>
                <a:cs typeface="Times New Roman" panose="02020603050405020304" pitchFamily="18" charset="0"/>
              </a:rPr>
              <a:t>April</a:t>
            </a:r>
            <a:r>
              <a:rPr lang="fr-FR" sz="1100" dirty="0">
                <a:effectLst/>
                <a:latin typeface="Calibri" panose="020F0502020204030204" pitchFamily="34" charset="0"/>
                <a:ea typeface="Calibri" panose="020F0502020204030204" pitchFamily="34" charset="0"/>
                <a:cs typeface="Times New Roman" panose="02020603050405020304" pitchFamily="18" charset="0"/>
              </a:rPr>
              <a:t> (14/04/2022)</a:t>
            </a:r>
          </a:p>
        </p:txBody>
      </p:sp>
      <p:sp>
        <p:nvSpPr>
          <p:cNvPr id="54" name="Zone de texte 2">
            <a:extLst>
              <a:ext uri="{FF2B5EF4-FFF2-40B4-BE49-F238E27FC236}">
                <a16:creationId xmlns:a16="http://schemas.microsoft.com/office/drawing/2014/main" id="{D121A4D5-D170-4674-B9AD-4C4B10AB4071}"/>
              </a:ext>
            </a:extLst>
          </p:cNvPr>
          <p:cNvSpPr txBox="1">
            <a:spLocks noChangeArrowheads="1"/>
          </p:cNvSpPr>
          <p:nvPr/>
        </p:nvSpPr>
        <p:spPr bwMode="auto">
          <a:xfrm>
            <a:off x="3031778" y="4290323"/>
            <a:ext cx="1303643" cy="238884"/>
          </a:xfrm>
          <a:prstGeom prst="rect">
            <a:avLst/>
          </a:prstGeom>
          <a:solidFill>
            <a:srgbClr val="27BAF4"/>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fr-FR" sz="1100" b="1" dirty="0">
                <a:effectLst/>
                <a:latin typeface="Calibri" panose="020F0502020204030204" pitchFamily="34" charset="0"/>
                <a:ea typeface="Calibri" panose="020F0502020204030204" pitchFamily="34" charset="0"/>
                <a:cs typeface="Times New Roman" panose="02020603050405020304" pitchFamily="18" charset="0"/>
              </a:rPr>
              <a:t>May</a:t>
            </a:r>
            <a:r>
              <a:rPr lang="fr-FR" sz="1100" dirty="0">
                <a:effectLst/>
                <a:latin typeface="Calibri" panose="020F0502020204030204" pitchFamily="34" charset="0"/>
                <a:ea typeface="Calibri" panose="020F0502020204030204" pitchFamily="34" charset="0"/>
                <a:cs typeface="Times New Roman" panose="02020603050405020304" pitchFamily="18" charset="0"/>
              </a:rPr>
              <a:t> (13/05/2022)</a:t>
            </a:r>
          </a:p>
        </p:txBody>
      </p:sp>
      <p:sp>
        <p:nvSpPr>
          <p:cNvPr id="56" name="ZoneTexte 55">
            <a:extLst>
              <a:ext uri="{FF2B5EF4-FFF2-40B4-BE49-F238E27FC236}">
                <a16:creationId xmlns:a16="http://schemas.microsoft.com/office/drawing/2014/main" id="{E228DBBD-E8A9-49CC-82F5-EE27019D6C6C}"/>
              </a:ext>
            </a:extLst>
          </p:cNvPr>
          <p:cNvSpPr txBox="1"/>
          <p:nvPr/>
        </p:nvSpPr>
        <p:spPr>
          <a:xfrm>
            <a:off x="63756" y="954338"/>
            <a:ext cx="7427071" cy="369332"/>
          </a:xfrm>
          <a:prstGeom prst="rect">
            <a:avLst/>
          </a:prstGeom>
          <a:noFill/>
        </p:spPr>
        <p:txBody>
          <a:bodyPr wrap="square">
            <a:spAutoFit/>
          </a:bodyPr>
          <a:lstStyle/>
          <a:p>
            <a:r>
              <a:rPr lang="en-US" sz="1800" b="1" dirty="0">
                <a:solidFill>
                  <a:srgbClr val="003366"/>
                </a:solidFill>
              </a:rPr>
              <a:t>Focus on coastal lagoons : spatial trend</a:t>
            </a:r>
            <a:endParaRPr lang="fr-FR" b="1" dirty="0"/>
          </a:p>
        </p:txBody>
      </p:sp>
      <p:cxnSp>
        <p:nvCxnSpPr>
          <p:cNvPr id="57" name="Connecteur droit avec flèche 56">
            <a:extLst>
              <a:ext uri="{FF2B5EF4-FFF2-40B4-BE49-F238E27FC236}">
                <a16:creationId xmlns:a16="http://schemas.microsoft.com/office/drawing/2014/main" id="{B24FA5BF-BCF3-42A2-8FDE-606EC479F79F}"/>
              </a:ext>
            </a:extLst>
          </p:cNvPr>
          <p:cNvCxnSpPr/>
          <p:nvPr/>
        </p:nvCxnSpPr>
        <p:spPr>
          <a:xfrm>
            <a:off x="914720" y="1749512"/>
            <a:ext cx="219609" cy="28005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A5CD8EB9-48A4-45C9-9E11-2FEE709F4852}"/>
              </a:ext>
            </a:extLst>
          </p:cNvPr>
          <p:cNvCxnSpPr>
            <a:cxnSpLocks/>
          </p:cNvCxnSpPr>
          <p:nvPr/>
        </p:nvCxnSpPr>
        <p:spPr>
          <a:xfrm flipV="1">
            <a:off x="1024524" y="2439895"/>
            <a:ext cx="249534" cy="20663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4743FA80-1A07-4937-9D05-FB55FB2123B7}"/>
              </a:ext>
            </a:extLst>
          </p:cNvPr>
          <p:cNvCxnSpPr>
            <a:cxnSpLocks/>
          </p:cNvCxnSpPr>
          <p:nvPr/>
        </p:nvCxnSpPr>
        <p:spPr>
          <a:xfrm flipV="1">
            <a:off x="1874689" y="5466639"/>
            <a:ext cx="493632" cy="383746"/>
          </a:xfrm>
          <a:prstGeom prst="straightConnector1">
            <a:avLst/>
          </a:prstGeom>
          <a:ln w="571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8B9BE786-EAA3-4A4F-B71A-9EAD0B2E430C}"/>
              </a:ext>
            </a:extLst>
          </p:cNvPr>
          <p:cNvCxnSpPr>
            <a:cxnSpLocks/>
          </p:cNvCxnSpPr>
          <p:nvPr/>
        </p:nvCxnSpPr>
        <p:spPr>
          <a:xfrm flipV="1">
            <a:off x="1155366" y="5162430"/>
            <a:ext cx="493632" cy="383746"/>
          </a:xfrm>
          <a:prstGeom prst="straightConnector1">
            <a:avLst/>
          </a:prstGeom>
          <a:ln w="571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Organigramme : Connecteur 4">
            <a:extLst>
              <a:ext uri="{FF2B5EF4-FFF2-40B4-BE49-F238E27FC236}">
                <a16:creationId xmlns:a16="http://schemas.microsoft.com/office/drawing/2014/main" id="{DA004BA3-C4E8-4925-8898-BA1870518E75}"/>
              </a:ext>
            </a:extLst>
          </p:cNvPr>
          <p:cNvSpPr/>
          <p:nvPr/>
        </p:nvSpPr>
        <p:spPr>
          <a:xfrm>
            <a:off x="1274058" y="2172070"/>
            <a:ext cx="98374" cy="98374"/>
          </a:xfrm>
          <a:prstGeom prst="flowChartConnector">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82108616-937C-4579-B176-623528863B1D}"/>
              </a:ext>
            </a:extLst>
          </p:cNvPr>
          <p:cNvSpPr txBox="1"/>
          <p:nvPr/>
        </p:nvSpPr>
        <p:spPr>
          <a:xfrm>
            <a:off x="1216899" y="1859664"/>
            <a:ext cx="407484" cy="369332"/>
          </a:xfrm>
          <a:prstGeom prst="rect">
            <a:avLst/>
          </a:prstGeom>
          <a:noFill/>
        </p:spPr>
        <p:txBody>
          <a:bodyPr wrap="none" rtlCol="0">
            <a:spAutoFit/>
          </a:bodyPr>
          <a:lstStyle/>
          <a:p>
            <a:r>
              <a:rPr lang="fr-FR" b="1" dirty="0">
                <a:solidFill>
                  <a:schemeClr val="bg1"/>
                </a:solidFill>
              </a:rPr>
              <a:t>S1</a:t>
            </a:r>
          </a:p>
        </p:txBody>
      </p:sp>
      <p:sp>
        <p:nvSpPr>
          <p:cNvPr id="63" name="Organigramme : Connecteur 62">
            <a:extLst>
              <a:ext uri="{FF2B5EF4-FFF2-40B4-BE49-F238E27FC236}">
                <a16:creationId xmlns:a16="http://schemas.microsoft.com/office/drawing/2014/main" id="{A5A0214A-D9BD-44BE-A46A-BC6F12079045}"/>
              </a:ext>
            </a:extLst>
          </p:cNvPr>
          <p:cNvSpPr/>
          <p:nvPr/>
        </p:nvSpPr>
        <p:spPr>
          <a:xfrm>
            <a:off x="1851678" y="2295904"/>
            <a:ext cx="98374" cy="98374"/>
          </a:xfrm>
          <a:prstGeom prst="flowChartConnector">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64" name="Organigramme : Connecteur 63">
            <a:extLst>
              <a:ext uri="{FF2B5EF4-FFF2-40B4-BE49-F238E27FC236}">
                <a16:creationId xmlns:a16="http://schemas.microsoft.com/office/drawing/2014/main" id="{ECA1FA7A-5AA8-4799-BA9F-1AB2464C0B10}"/>
              </a:ext>
            </a:extLst>
          </p:cNvPr>
          <p:cNvSpPr/>
          <p:nvPr/>
        </p:nvSpPr>
        <p:spPr>
          <a:xfrm>
            <a:off x="2489853" y="2469874"/>
            <a:ext cx="98374" cy="98374"/>
          </a:xfrm>
          <a:prstGeom prst="flowChartConnector">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65" name="Organigramme : Connecteur 64">
            <a:extLst>
              <a:ext uri="{FF2B5EF4-FFF2-40B4-BE49-F238E27FC236}">
                <a16:creationId xmlns:a16="http://schemas.microsoft.com/office/drawing/2014/main" id="{A6FF819F-4E44-4482-9D56-19C4978B3452}"/>
              </a:ext>
            </a:extLst>
          </p:cNvPr>
          <p:cNvSpPr/>
          <p:nvPr/>
        </p:nvSpPr>
        <p:spPr>
          <a:xfrm>
            <a:off x="2899428" y="2617817"/>
            <a:ext cx="98374" cy="98374"/>
          </a:xfrm>
          <a:prstGeom prst="flowChartConnector">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66" name="Organigramme : Connecteur 65">
            <a:extLst>
              <a:ext uri="{FF2B5EF4-FFF2-40B4-BE49-F238E27FC236}">
                <a16:creationId xmlns:a16="http://schemas.microsoft.com/office/drawing/2014/main" id="{7B968845-A304-421E-881F-F921B34B04A2}"/>
              </a:ext>
            </a:extLst>
          </p:cNvPr>
          <p:cNvSpPr/>
          <p:nvPr/>
        </p:nvSpPr>
        <p:spPr>
          <a:xfrm>
            <a:off x="3728104" y="3218263"/>
            <a:ext cx="98374" cy="98374"/>
          </a:xfrm>
          <a:prstGeom prst="flowChartConnector">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68" name="ZoneTexte 67">
            <a:extLst>
              <a:ext uri="{FF2B5EF4-FFF2-40B4-BE49-F238E27FC236}">
                <a16:creationId xmlns:a16="http://schemas.microsoft.com/office/drawing/2014/main" id="{4100E068-31CA-41AB-A518-ED779169BF51}"/>
              </a:ext>
            </a:extLst>
          </p:cNvPr>
          <p:cNvSpPr txBox="1"/>
          <p:nvPr/>
        </p:nvSpPr>
        <p:spPr>
          <a:xfrm>
            <a:off x="1648999" y="2358723"/>
            <a:ext cx="410690" cy="369332"/>
          </a:xfrm>
          <a:prstGeom prst="rect">
            <a:avLst/>
          </a:prstGeom>
          <a:noFill/>
        </p:spPr>
        <p:txBody>
          <a:bodyPr wrap="none" rtlCol="0">
            <a:spAutoFit/>
          </a:bodyPr>
          <a:lstStyle/>
          <a:p>
            <a:r>
              <a:rPr lang="fr-FR" b="1" dirty="0">
                <a:solidFill>
                  <a:schemeClr val="bg1"/>
                </a:solidFill>
              </a:rPr>
              <a:t>S2</a:t>
            </a:r>
          </a:p>
        </p:txBody>
      </p:sp>
      <p:sp>
        <p:nvSpPr>
          <p:cNvPr id="69" name="ZoneTexte 68">
            <a:extLst>
              <a:ext uri="{FF2B5EF4-FFF2-40B4-BE49-F238E27FC236}">
                <a16:creationId xmlns:a16="http://schemas.microsoft.com/office/drawing/2014/main" id="{A62673B3-A3B0-49A2-A96E-985AA241C138}"/>
              </a:ext>
            </a:extLst>
          </p:cNvPr>
          <p:cNvSpPr txBox="1"/>
          <p:nvPr/>
        </p:nvSpPr>
        <p:spPr>
          <a:xfrm>
            <a:off x="2501561" y="2233160"/>
            <a:ext cx="410690" cy="369332"/>
          </a:xfrm>
          <a:prstGeom prst="rect">
            <a:avLst/>
          </a:prstGeom>
          <a:noFill/>
        </p:spPr>
        <p:txBody>
          <a:bodyPr wrap="none" rtlCol="0">
            <a:spAutoFit/>
          </a:bodyPr>
          <a:lstStyle/>
          <a:p>
            <a:r>
              <a:rPr lang="fr-FR" b="1" dirty="0">
                <a:solidFill>
                  <a:schemeClr val="bg1"/>
                </a:solidFill>
              </a:rPr>
              <a:t>S3</a:t>
            </a:r>
          </a:p>
        </p:txBody>
      </p:sp>
      <p:sp>
        <p:nvSpPr>
          <p:cNvPr id="70" name="ZoneTexte 69">
            <a:extLst>
              <a:ext uri="{FF2B5EF4-FFF2-40B4-BE49-F238E27FC236}">
                <a16:creationId xmlns:a16="http://schemas.microsoft.com/office/drawing/2014/main" id="{3232F234-CEF4-4844-9D77-60FFD30EF515}"/>
              </a:ext>
            </a:extLst>
          </p:cNvPr>
          <p:cNvSpPr txBox="1"/>
          <p:nvPr/>
        </p:nvSpPr>
        <p:spPr>
          <a:xfrm>
            <a:off x="2983473" y="2398739"/>
            <a:ext cx="410690" cy="369332"/>
          </a:xfrm>
          <a:prstGeom prst="rect">
            <a:avLst/>
          </a:prstGeom>
          <a:noFill/>
        </p:spPr>
        <p:txBody>
          <a:bodyPr wrap="none" rtlCol="0">
            <a:spAutoFit/>
          </a:bodyPr>
          <a:lstStyle/>
          <a:p>
            <a:r>
              <a:rPr lang="fr-FR" b="1" dirty="0">
                <a:solidFill>
                  <a:schemeClr val="bg1"/>
                </a:solidFill>
              </a:rPr>
              <a:t>S4</a:t>
            </a:r>
          </a:p>
        </p:txBody>
      </p:sp>
      <p:sp>
        <p:nvSpPr>
          <p:cNvPr id="71" name="ZoneTexte 70">
            <a:extLst>
              <a:ext uri="{FF2B5EF4-FFF2-40B4-BE49-F238E27FC236}">
                <a16:creationId xmlns:a16="http://schemas.microsoft.com/office/drawing/2014/main" id="{BA78A5C9-124F-4429-8649-1D9ABF8763D5}"/>
              </a:ext>
            </a:extLst>
          </p:cNvPr>
          <p:cNvSpPr txBox="1"/>
          <p:nvPr/>
        </p:nvSpPr>
        <p:spPr>
          <a:xfrm>
            <a:off x="3728104" y="2905009"/>
            <a:ext cx="410690" cy="369332"/>
          </a:xfrm>
          <a:prstGeom prst="rect">
            <a:avLst/>
          </a:prstGeom>
          <a:noFill/>
        </p:spPr>
        <p:txBody>
          <a:bodyPr wrap="none" rtlCol="0">
            <a:spAutoFit/>
          </a:bodyPr>
          <a:lstStyle/>
          <a:p>
            <a:r>
              <a:rPr lang="fr-FR" b="1" dirty="0">
                <a:solidFill>
                  <a:schemeClr val="bg1"/>
                </a:solidFill>
              </a:rPr>
              <a:t>S5</a:t>
            </a:r>
          </a:p>
        </p:txBody>
      </p:sp>
      <p:sp>
        <p:nvSpPr>
          <p:cNvPr id="72" name="Organigramme : Connecteur 71">
            <a:extLst>
              <a:ext uri="{FF2B5EF4-FFF2-40B4-BE49-F238E27FC236}">
                <a16:creationId xmlns:a16="http://schemas.microsoft.com/office/drawing/2014/main" id="{BEFE1BA9-CCE5-4B14-9DB8-7B0B97F316DC}"/>
              </a:ext>
            </a:extLst>
          </p:cNvPr>
          <p:cNvSpPr/>
          <p:nvPr/>
        </p:nvSpPr>
        <p:spPr>
          <a:xfrm>
            <a:off x="1274058" y="4908556"/>
            <a:ext cx="98374" cy="98374"/>
          </a:xfrm>
          <a:prstGeom prst="flowChartConnector">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73" name="ZoneTexte 72">
            <a:extLst>
              <a:ext uri="{FF2B5EF4-FFF2-40B4-BE49-F238E27FC236}">
                <a16:creationId xmlns:a16="http://schemas.microsoft.com/office/drawing/2014/main" id="{A45B206E-F3F8-44F2-805B-D36D8EF84747}"/>
              </a:ext>
            </a:extLst>
          </p:cNvPr>
          <p:cNvSpPr txBox="1"/>
          <p:nvPr/>
        </p:nvSpPr>
        <p:spPr>
          <a:xfrm>
            <a:off x="1216899" y="4596150"/>
            <a:ext cx="407484" cy="369332"/>
          </a:xfrm>
          <a:prstGeom prst="rect">
            <a:avLst/>
          </a:prstGeom>
          <a:noFill/>
        </p:spPr>
        <p:txBody>
          <a:bodyPr wrap="none" rtlCol="0">
            <a:spAutoFit/>
          </a:bodyPr>
          <a:lstStyle/>
          <a:p>
            <a:r>
              <a:rPr lang="fr-FR" b="1" dirty="0">
                <a:solidFill>
                  <a:schemeClr val="bg1"/>
                </a:solidFill>
              </a:rPr>
              <a:t>S1</a:t>
            </a:r>
          </a:p>
        </p:txBody>
      </p:sp>
      <p:sp>
        <p:nvSpPr>
          <p:cNvPr id="74" name="Organigramme : Connecteur 73">
            <a:extLst>
              <a:ext uri="{FF2B5EF4-FFF2-40B4-BE49-F238E27FC236}">
                <a16:creationId xmlns:a16="http://schemas.microsoft.com/office/drawing/2014/main" id="{49EE6460-6572-422E-833D-D1FC7475A9F5}"/>
              </a:ext>
            </a:extLst>
          </p:cNvPr>
          <p:cNvSpPr/>
          <p:nvPr/>
        </p:nvSpPr>
        <p:spPr>
          <a:xfrm>
            <a:off x="1851678" y="5032390"/>
            <a:ext cx="98374" cy="98374"/>
          </a:xfrm>
          <a:prstGeom prst="flowChartConnector">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75" name="Organigramme : Connecteur 74">
            <a:extLst>
              <a:ext uri="{FF2B5EF4-FFF2-40B4-BE49-F238E27FC236}">
                <a16:creationId xmlns:a16="http://schemas.microsoft.com/office/drawing/2014/main" id="{0D463719-91FA-4E64-A385-A4C95D318696}"/>
              </a:ext>
            </a:extLst>
          </p:cNvPr>
          <p:cNvSpPr/>
          <p:nvPr/>
        </p:nvSpPr>
        <p:spPr>
          <a:xfrm>
            <a:off x="2489853" y="5206360"/>
            <a:ext cx="98374" cy="98374"/>
          </a:xfrm>
          <a:prstGeom prst="flowChartConnector">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76" name="Organigramme : Connecteur 75">
            <a:extLst>
              <a:ext uri="{FF2B5EF4-FFF2-40B4-BE49-F238E27FC236}">
                <a16:creationId xmlns:a16="http://schemas.microsoft.com/office/drawing/2014/main" id="{61450501-3037-4A6C-BE6F-FE5732405032}"/>
              </a:ext>
            </a:extLst>
          </p:cNvPr>
          <p:cNvSpPr/>
          <p:nvPr/>
        </p:nvSpPr>
        <p:spPr>
          <a:xfrm>
            <a:off x="2899428" y="5354303"/>
            <a:ext cx="98374" cy="98374"/>
          </a:xfrm>
          <a:prstGeom prst="flowChartConnector">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77" name="Organigramme : Connecteur 76">
            <a:extLst>
              <a:ext uri="{FF2B5EF4-FFF2-40B4-BE49-F238E27FC236}">
                <a16:creationId xmlns:a16="http://schemas.microsoft.com/office/drawing/2014/main" id="{9D823292-34E1-4354-B26D-69BDC000FE52}"/>
              </a:ext>
            </a:extLst>
          </p:cNvPr>
          <p:cNvSpPr/>
          <p:nvPr/>
        </p:nvSpPr>
        <p:spPr>
          <a:xfrm>
            <a:off x="3728104" y="5954749"/>
            <a:ext cx="98374" cy="98374"/>
          </a:xfrm>
          <a:prstGeom prst="flowChartConnector">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78" name="ZoneTexte 77">
            <a:extLst>
              <a:ext uri="{FF2B5EF4-FFF2-40B4-BE49-F238E27FC236}">
                <a16:creationId xmlns:a16="http://schemas.microsoft.com/office/drawing/2014/main" id="{95C46EB0-F45B-4994-91C1-3CF11E40EDB2}"/>
              </a:ext>
            </a:extLst>
          </p:cNvPr>
          <p:cNvSpPr txBox="1"/>
          <p:nvPr/>
        </p:nvSpPr>
        <p:spPr>
          <a:xfrm>
            <a:off x="1648999" y="5095209"/>
            <a:ext cx="410690" cy="369332"/>
          </a:xfrm>
          <a:prstGeom prst="rect">
            <a:avLst/>
          </a:prstGeom>
          <a:noFill/>
        </p:spPr>
        <p:txBody>
          <a:bodyPr wrap="none" rtlCol="0">
            <a:spAutoFit/>
          </a:bodyPr>
          <a:lstStyle/>
          <a:p>
            <a:r>
              <a:rPr lang="fr-FR" b="1" dirty="0">
                <a:solidFill>
                  <a:schemeClr val="bg1"/>
                </a:solidFill>
              </a:rPr>
              <a:t>S2</a:t>
            </a:r>
          </a:p>
        </p:txBody>
      </p:sp>
      <p:sp>
        <p:nvSpPr>
          <p:cNvPr id="79" name="ZoneTexte 78">
            <a:extLst>
              <a:ext uri="{FF2B5EF4-FFF2-40B4-BE49-F238E27FC236}">
                <a16:creationId xmlns:a16="http://schemas.microsoft.com/office/drawing/2014/main" id="{2B780BD8-AB92-4B64-AD72-A4569747870D}"/>
              </a:ext>
            </a:extLst>
          </p:cNvPr>
          <p:cNvSpPr txBox="1"/>
          <p:nvPr/>
        </p:nvSpPr>
        <p:spPr>
          <a:xfrm>
            <a:off x="2501561" y="4969646"/>
            <a:ext cx="410690" cy="369332"/>
          </a:xfrm>
          <a:prstGeom prst="rect">
            <a:avLst/>
          </a:prstGeom>
          <a:noFill/>
        </p:spPr>
        <p:txBody>
          <a:bodyPr wrap="none" rtlCol="0">
            <a:spAutoFit/>
          </a:bodyPr>
          <a:lstStyle/>
          <a:p>
            <a:r>
              <a:rPr lang="fr-FR" b="1" dirty="0">
                <a:solidFill>
                  <a:schemeClr val="bg1"/>
                </a:solidFill>
              </a:rPr>
              <a:t>S3</a:t>
            </a:r>
          </a:p>
        </p:txBody>
      </p:sp>
      <p:sp>
        <p:nvSpPr>
          <p:cNvPr id="80" name="ZoneTexte 79">
            <a:extLst>
              <a:ext uri="{FF2B5EF4-FFF2-40B4-BE49-F238E27FC236}">
                <a16:creationId xmlns:a16="http://schemas.microsoft.com/office/drawing/2014/main" id="{691A4005-C46B-4D29-B635-6EDFCEF87C65}"/>
              </a:ext>
            </a:extLst>
          </p:cNvPr>
          <p:cNvSpPr txBox="1"/>
          <p:nvPr/>
        </p:nvSpPr>
        <p:spPr>
          <a:xfrm>
            <a:off x="2983473" y="5135225"/>
            <a:ext cx="410690" cy="369332"/>
          </a:xfrm>
          <a:prstGeom prst="rect">
            <a:avLst/>
          </a:prstGeom>
          <a:noFill/>
        </p:spPr>
        <p:txBody>
          <a:bodyPr wrap="none" rtlCol="0">
            <a:spAutoFit/>
          </a:bodyPr>
          <a:lstStyle/>
          <a:p>
            <a:r>
              <a:rPr lang="fr-FR" b="1" dirty="0">
                <a:solidFill>
                  <a:schemeClr val="bg1"/>
                </a:solidFill>
              </a:rPr>
              <a:t>S4</a:t>
            </a:r>
          </a:p>
        </p:txBody>
      </p:sp>
      <p:sp>
        <p:nvSpPr>
          <p:cNvPr id="81" name="ZoneTexte 80">
            <a:extLst>
              <a:ext uri="{FF2B5EF4-FFF2-40B4-BE49-F238E27FC236}">
                <a16:creationId xmlns:a16="http://schemas.microsoft.com/office/drawing/2014/main" id="{72706DA6-7346-4E6B-A870-6DB8EAFDE845}"/>
              </a:ext>
            </a:extLst>
          </p:cNvPr>
          <p:cNvSpPr txBox="1"/>
          <p:nvPr/>
        </p:nvSpPr>
        <p:spPr>
          <a:xfrm>
            <a:off x="3728104" y="5641495"/>
            <a:ext cx="410690" cy="369332"/>
          </a:xfrm>
          <a:prstGeom prst="rect">
            <a:avLst/>
          </a:prstGeom>
          <a:noFill/>
        </p:spPr>
        <p:txBody>
          <a:bodyPr wrap="none" rtlCol="0">
            <a:spAutoFit/>
          </a:bodyPr>
          <a:lstStyle/>
          <a:p>
            <a:r>
              <a:rPr lang="fr-FR" b="1" dirty="0">
                <a:solidFill>
                  <a:schemeClr val="bg1"/>
                </a:solidFill>
              </a:rPr>
              <a:t>S5</a:t>
            </a:r>
          </a:p>
        </p:txBody>
      </p:sp>
      <p:sp>
        <p:nvSpPr>
          <p:cNvPr id="82" name="ZoneTexte 81">
            <a:extLst>
              <a:ext uri="{FF2B5EF4-FFF2-40B4-BE49-F238E27FC236}">
                <a16:creationId xmlns:a16="http://schemas.microsoft.com/office/drawing/2014/main" id="{299B5FED-372A-4D94-9A42-5413AB60AFA7}"/>
              </a:ext>
            </a:extLst>
          </p:cNvPr>
          <p:cNvSpPr txBox="1"/>
          <p:nvPr/>
        </p:nvSpPr>
        <p:spPr>
          <a:xfrm>
            <a:off x="441706" y="1397719"/>
            <a:ext cx="1920952" cy="261610"/>
          </a:xfrm>
          <a:prstGeom prst="rect">
            <a:avLst/>
          </a:prstGeom>
          <a:solidFill>
            <a:schemeClr val="tx1"/>
          </a:solidFill>
        </p:spPr>
        <p:txBody>
          <a:bodyPr wrap="square">
            <a:spAutoFit/>
          </a:bodyPr>
          <a:lstStyle/>
          <a:p>
            <a:r>
              <a:rPr lang="en-US" sz="1100" b="1" dirty="0">
                <a:solidFill>
                  <a:schemeClr val="bg1"/>
                </a:solidFill>
                <a:ea typeface="Calibri" panose="020F0502020204030204" pitchFamily="34" charset="0"/>
                <a:cs typeface="Arial" panose="020B0604020202020204" pitchFamily="34" charset="0"/>
              </a:rPr>
              <a:t>Rainfall (surface water input)</a:t>
            </a:r>
            <a:endParaRPr lang="fr-FR" sz="1100" b="1" dirty="0">
              <a:solidFill>
                <a:schemeClr val="bg1"/>
              </a:solidFill>
            </a:endParaRPr>
          </a:p>
        </p:txBody>
      </p:sp>
      <p:sp>
        <p:nvSpPr>
          <p:cNvPr id="83" name="ZoneTexte 82">
            <a:extLst>
              <a:ext uri="{FF2B5EF4-FFF2-40B4-BE49-F238E27FC236}">
                <a16:creationId xmlns:a16="http://schemas.microsoft.com/office/drawing/2014/main" id="{86CCADDA-EB36-43AB-954A-E8ECD1902BD5}"/>
              </a:ext>
            </a:extLst>
          </p:cNvPr>
          <p:cNvSpPr txBox="1"/>
          <p:nvPr/>
        </p:nvSpPr>
        <p:spPr>
          <a:xfrm>
            <a:off x="362769" y="4174355"/>
            <a:ext cx="1920952" cy="261610"/>
          </a:xfrm>
          <a:prstGeom prst="rect">
            <a:avLst/>
          </a:prstGeom>
          <a:solidFill>
            <a:schemeClr val="tx1"/>
          </a:solidFill>
        </p:spPr>
        <p:txBody>
          <a:bodyPr wrap="square">
            <a:spAutoFit/>
          </a:bodyPr>
          <a:lstStyle/>
          <a:p>
            <a:r>
              <a:rPr lang="en-US" sz="1100" b="1" dirty="0">
                <a:solidFill>
                  <a:schemeClr val="bg1"/>
                </a:solidFill>
                <a:ea typeface="Calibri" panose="020F0502020204030204" pitchFamily="34" charset="0"/>
                <a:cs typeface="Arial" panose="020B0604020202020204" pitchFamily="34" charset="0"/>
              </a:rPr>
              <a:t>NO Rainfall (GW input ?)</a:t>
            </a:r>
            <a:endParaRPr lang="fr-FR" sz="1100" b="1" dirty="0">
              <a:solidFill>
                <a:schemeClr val="bg1"/>
              </a:solidFill>
            </a:endParaRPr>
          </a:p>
        </p:txBody>
      </p:sp>
      <p:sp>
        <p:nvSpPr>
          <p:cNvPr id="84" name="ZoneTexte 83">
            <a:extLst>
              <a:ext uri="{FF2B5EF4-FFF2-40B4-BE49-F238E27FC236}">
                <a16:creationId xmlns:a16="http://schemas.microsoft.com/office/drawing/2014/main" id="{32D9CDA9-8B52-4A3F-9EBF-09904F460EBF}"/>
              </a:ext>
            </a:extLst>
          </p:cNvPr>
          <p:cNvSpPr txBox="1"/>
          <p:nvPr/>
        </p:nvSpPr>
        <p:spPr>
          <a:xfrm>
            <a:off x="4969471" y="6635223"/>
            <a:ext cx="915635" cy="261610"/>
          </a:xfrm>
          <a:prstGeom prst="rect">
            <a:avLst/>
          </a:prstGeom>
          <a:noFill/>
        </p:spPr>
        <p:txBody>
          <a:bodyPr wrap="none" rtlCol="0">
            <a:spAutoFit/>
          </a:bodyPr>
          <a:lstStyle/>
          <a:p>
            <a:r>
              <a:rPr lang="fr-FR" sz="1100" i="1" dirty="0"/>
              <a:t>Guerin et al. </a:t>
            </a:r>
          </a:p>
        </p:txBody>
      </p:sp>
      <p:sp>
        <p:nvSpPr>
          <p:cNvPr id="85" name="Rectangle 84">
            <a:extLst>
              <a:ext uri="{FF2B5EF4-FFF2-40B4-BE49-F238E27FC236}">
                <a16:creationId xmlns:a16="http://schemas.microsoft.com/office/drawing/2014/main" id="{0B68381A-2DF0-4BAB-85A3-7EE1AE2A890A}"/>
              </a:ext>
            </a:extLst>
          </p:cNvPr>
          <p:cNvSpPr/>
          <p:nvPr/>
        </p:nvSpPr>
        <p:spPr>
          <a:xfrm>
            <a:off x="5434409" y="4746687"/>
            <a:ext cx="6661523" cy="779444"/>
          </a:xfrm>
          <a:prstGeom prst="rect">
            <a:avLst/>
          </a:prstGeom>
        </p:spPr>
        <p:txBody>
          <a:bodyPr wrap="square">
            <a:spAutoFit/>
          </a:bodyPr>
          <a:lstStyle/>
          <a:p>
            <a:pPr marL="342900" indent="-342900" algn="just">
              <a:lnSpc>
                <a:spcPct val="115000"/>
              </a:lnSpc>
              <a:buFont typeface="Arial" panose="020B0604020202020204" pitchFamily="34" charset="0"/>
              <a:buChar char="•"/>
            </a:pPr>
            <a:r>
              <a:rPr lang="en-US" sz="2000" dirty="0">
                <a:solidFill>
                  <a:srgbClr val="392E77"/>
                </a:solidFill>
                <a:ea typeface="Calibri" panose="020F0502020204030204" pitchFamily="34" charset="0"/>
                <a:cs typeface="Arial" panose="020B0604020202020204" pitchFamily="34" charset="0"/>
              </a:rPr>
              <a:t>Maximum ²²²Rn activity detected in S2 and S1 </a:t>
            </a:r>
            <a:r>
              <a:rPr lang="en-US" sz="2000" dirty="0">
                <a:solidFill>
                  <a:srgbClr val="392E77"/>
                </a:solidFill>
                <a:ea typeface="Calibri" panose="020F0502020204030204" pitchFamily="34" charset="0"/>
                <a:cs typeface="Arial" panose="020B0604020202020204" pitchFamily="34" charset="0"/>
                <a:sym typeface="Wingdings" panose="05000000000000000000" pitchFamily="2" charset="2"/>
              </a:rPr>
              <a:t> </a:t>
            </a:r>
            <a:r>
              <a:rPr lang="en-US" sz="2000" dirty="0">
                <a:solidFill>
                  <a:srgbClr val="392E77"/>
                </a:solidFill>
                <a:ea typeface="Calibri" panose="020F0502020204030204" pitchFamily="34" charset="0"/>
                <a:cs typeface="Arial" panose="020B0604020202020204" pitchFamily="34" charset="0"/>
              </a:rPr>
              <a:t>Indicates </a:t>
            </a:r>
            <a:r>
              <a:rPr lang="en-US" sz="2000" b="1" dirty="0">
                <a:solidFill>
                  <a:srgbClr val="392E77"/>
                </a:solidFill>
                <a:ea typeface="Calibri" panose="020F0502020204030204" pitchFamily="34" charset="0"/>
                <a:cs typeface="Arial" panose="020B0604020202020204" pitchFamily="34" charset="0"/>
              </a:rPr>
              <a:t>lateral </a:t>
            </a:r>
            <a:r>
              <a:rPr lang="en-US" sz="2000" dirty="0">
                <a:solidFill>
                  <a:srgbClr val="392E77"/>
                </a:solidFill>
                <a:ea typeface="Calibri" panose="020F0502020204030204" pitchFamily="34" charset="0"/>
                <a:cs typeface="Arial" panose="020B0604020202020204" pitchFamily="34" charset="0"/>
              </a:rPr>
              <a:t>and </a:t>
            </a:r>
            <a:r>
              <a:rPr lang="en-US" sz="2000" b="1" dirty="0">
                <a:solidFill>
                  <a:srgbClr val="392E77"/>
                </a:solidFill>
                <a:ea typeface="Calibri" panose="020F0502020204030204" pitchFamily="34" charset="0"/>
                <a:cs typeface="Arial" panose="020B0604020202020204" pitchFamily="34" charset="0"/>
              </a:rPr>
              <a:t>upstream</a:t>
            </a:r>
            <a:r>
              <a:rPr lang="en-US" sz="2000" dirty="0">
                <a:solidFill>
                  <a:srgbClr val="392E77"/>
                </a:solidFill>
                <a:ea typeface="Calibri" panose="020F0502020204030204" pitchFamily="34" charset="0"/>
                <a:cs typeface="Arial" panose="020B0604020202020204" pitchFamily="34" charset="0"/>
              </a:rPr>
              <a:t> </a:t>
            </a:r>
            <a:r>
              <a:rPr lang="en-US" sz="2000" b="1" dirty="0">
                <a:solidFill>
                  <a:srgbClr val="392E77"/>
                </a:solidFill>
                <a:ea typeface="Calibri" panose="020F0502020204030204" pitchFamily="34" charset="0"/>
                <a:cs typeface="Arial" panose="020B0604020202020204" pitchFamily="34" charset="0"/>
              </a:rPr>
              <a:t>GW</a:t>
            </a:r>
            <a:r>
              <a:rPr lang="en-US" sz="2000" dirty="0">
                <a:solidFill>
                  <a:srgbClr val="392E77"/>
                </a:solidFill>
                <a:ea typeface="Calibri" panose="020F0502020204030204" pitchFamily="34" charset="0"/>
                <a:cs typeface="Arial" panose="020B0604020202020204" pitchFamily="34" charset="0"/>
              </a:rPr>
              <a:t> inputs.</a:t>
            </a:r>
          </a:p>
        </p:txBody>
      </p:sp>
      <p:sp>
        <p:nvSpPr>
          <p:cNvPr id="7" name="Rectangle : coins arrondis 6">
            <a:extLst>
              <a:ext uri="{FF2B5EF4-FFF2-40B4-BE49-F238E27FC236}">
                <a16:creationId xmlns:a16="http://schemas.microsoft.com/office/drawing/2014/main" id="{FA63C2F2-8975-49F0-B018-2035EB32D51B}"/>
              </a:ext>
            </a:extLst>
          </p:cNvPr>
          <p:cNvSpPr/>
          <p:nvPr/>
        </p:nvSpPr>
        <p:spPr>
          <a:xfrm>
            <a:off x="7240565" y="1612439"/>
            <a:ext cx="237907" cy="155893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 coins arrondis 85">
            <a:extLst>
              <a:ext uri="{FF2B5EF4-FFF2-40B4-BE49-F238E27FC236}">
                <a16:creationId xmlns:a16="http://schemas.microsoft.com/office/drawing/2014/main" id="{810C4F2F-F1A2-448F-8913-980134F37DC4}"/>
              </a:ext>
            </a:extLst>
          </p:cNvPr>
          <p:cNvSpPr/>
          <p:nvPr/>
        </p:nvSpPr>
        <p:spPr>
          <a:xfrm>
            <a:off x="6499602" y="2911148"/>
            <a:ext cx="237907" cy="11069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 coins arrondis 86">
            <a:extLst>
              <a:ext uri="{FF2B5EF4-FFF2-40B4-BE49-F238E27FC236}">
                <a16:creationId xmlns:a16="http://schemas.microsoft.com/office/drawing/2014/main" id="{4F1DEA6A-DF3A-445A-992D-81913711BB56}"/>
              </a:ext>
            </a:extLst>
          </p:cNvPr>
          <p:cNvSpPr/>
          <p:nvPr/>
        </p:nvSpPr>
        <p:spPr>
          <a:xfrm>
            <a:off x="8021293" y="3382110"/>
            <a:ext cx="1715554" cy="95644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5490589A-7317-4D7E-B5B3-27FDC93F7A58}"/>
              </a:ext>
            </a:extLst>
          </p:cNvPr>
          <p:cNvSpPr/>
          <p:nvPr/>
        </p:nvSpPr>
        <p:spPr>
          <a:xfrm>
            <a:off x="5434409" y="5515327"/>
            <a:ext cx="6661523" cy="425501"/>
          </a:xfrm>
          <a:prstGeom prst="rect">
            <a:avLst/>
          </a:prstGeom>
        </p:spPr>
        <p:txBody>
          <a:bodyPr wrap="square">
            <a:spAutoFit/>
          </a:bodyPr>
          <a:lstStyle/>
          <a:p>
            <a:pPr marL="342900" indent="-342900" algn="just">
              <a:lnSpc>
                <a:spcPct val="115000"/>
              </a:lnSpc>
              <a:buFont typeface="Arial" panose="020B0604020202020204" pitchFamily="34" charset="0"/>
              <a:buChar char="•"/>
            </a:pPr>
            <a:r>
              <a:rPr lang="en-US" sz="2000" b="1" dirty="0">
                <a:solidFill>
                  <a:srgbClr val="392E77"/>
                </a:solidFill>
                <a:ea typeface="Calibri" panose="020F0502020204030204" pitchFamily="34" charset="0"/>
                <a:cs typeface="Arial" panose="020B0604020202020204" pitchFamily="34" charset="0"/>
              </a:rPr>
              <a:t>Decrease</a:t>
            </a:r>
            <a:r>
              <a:rPr lang="en-US" sz="2000" dirty="0">
                <a:solidFill>
                  <a:srgbClr val="392E77"/>
                </a:solidFill>
                <a:ea typeface="Calibri" panose="020F0502020204030204" pitchFamily="34" charset="0"/>
                <a:cs typeface="Arial" panose="020B0604020202020204" pitchFamily="34" charset="0"/>
              </a:rPr>
              <a:t> in ²²²Rn activity towards the </a:t>
            </a:r>
            <a:r>
              <a:rPr lang="en-US" sz="2000" b="1" dirty="0">
                <a:solidFill>
                  <a:srgbClr val="392E77"/>
                </a:solidFill>
                <a:ea typeface="Calibri" panose="020F0502020204030204" pitchFamily="34" charset="0"/>
                <a:cs typeface="Arial" panose="020B0604020202020204" pitchFamily="34" charset="0"/>
              </a:rPr>
              <a:t>sea channel</a:t>
            </a:r>
            <a:r>
              <a:rPr lang="en-US" sz="2000" dirty="0">
                <a:solidFill>
                  <a:srgbClr val="392E77"/>
                </a:solidFill>
                <a:ea typeface="Calibri" panose="020F0502020204030204" pitchFamily="34" charset="0"/>
                <a:cs typeface="Arial" panose="020B0604020202020204" pitchFamily="34" charset="0"/>
              </a:rPr>
              <a:t>.</a:t>
            </a:r>
          </a:p>
        </p:txBody>
      </p:sp>
      <p:sp>
        <p:nvSpPr>
          <p:cNvPr id="89" name="Rectangle 88">
            <a:extLst>
              <a:ext uri="{FF2B5EF4-FFF2-40B4-BE49-F238E27FC236}">
                <a16:creationId xmlns:a16="http://schemas.microsoft.com/office/drawing/2014/main" id="{14FB7421-D342-4978-8058-58EC776E4E6F}"/>
              </a:ext>
            </a:extLst>
          </p:cNvPr>
          <p:cNvSpPr/>
          <p:nvPr/>
        </p:nvSpPr>
        <p:spPr>
          <a:xfrm>
            <a:off x="5434409" y="5930024"/>
            <a:ext cx="6661523" cy="425501"/>
          </a:xfrm>
          <a:prstGeom prst="rect">
            <a:avLst/>
          </a:prstGeom>
        </p:spPr>
        <p:txBody>
          <a:bodyPr wrap="square">
            <a:spAutoFit/>
          </a:bodyPr>
          <a:lstStyle/>
          <a:p>
            <a:pPr marL="342900" indent="-342900" algn="just">
              <a:lnSpc>
                <a:spcPct val="115000"/>
              </a:lnSpc>
              <a:buFont typeface="Arial" panose="020B0604020202020204" pitchFamily="34" charset="0"/>
              <a:buChar char="•"/>
            </a:pPr>
            <a:r>
              <a:rPr lang="en-US" sz="2000" b="1" dirty="0">
                <a:solidFill>
                  <a:srgbClr val="392E77"/>
                </a:solidFill>
                <a:ea typeface="Calibri" panose="020F0502020204030204" pitchFamily="34" charset="0"/>
                <a:cs typeface="Arial" panose="020B0604020202020204" pitchFamily="34" charset="0"/>
              </a:rPr>
              <a:t>Increase</a:t>
            </a:r>
            <a:r>
              <a:rPr lang="en-US" sz="2000" dirty="0">
                <a:solidFill>
                  <a:srgbClr val="392E77"/>
                </a:solidFill>
                <a:ea typeface="Calibri" panose="020F0502020204030204" pitchFamily="34" charset="0"/>
                <a:cs typeface="Arial" panose="020B0604020202020204" pitchFamily="34" charset="0"/>
              </a:rPr>
              <a:t> in ²²²Rn as </a:t>
            </a:r>
            <a:r>
              <a:rPr lang="en-US" sz="2000" b="1" dirty="0">
                <a:solidFill>
                  <a:srgbClr val="392E77"/>
                </a:solidFill>
                <a:ea typeface="Calibri" panose="020F0502020204030204" pitchFamily="34" charset="0"/>
                <a:cs typeface="Arial" panose="020B0604020202020204" pitchFamily="34" charset="0"/>
              </a:rPr>
              <a:t>low-water periods </a:t>
            </a:r>
            <a:r>
              <a:rPr lang="en-US" sz="2000" dirty="0">
                <a:solidFill>
                  <a:srgbClr val="392E77"/>
                </a:solidFill>
                <a:ea typeface="Calibri" panose="020F0502020204030204" pitchFamily="34" charset="0"/>
                <a:cs typeface="Arial" panose="020B0604020202020204" pitchFamily="34" charset="0"/>
              </a:rPr>
              <a:t>approaches</a:t>
            </a:r>
          </a:p>
        </p:txBody>
      </p:sp>
      <p:cxnSp>
        <p:nvCxnSpPr>
          <p:cNvPr id="16" name="Connecteur droit avec flèche 15">
            <a:extLst>
              <a:ext uri="{FF2B5EF4-FFF2-40B4-BE49-F238E27FC236}">
                <a16:creationId xmlns:a16="http://schemas.microsoft.com/office/drawing/2014/main" id="{E257088D-3232-44F2-B2C6-D8A5BC28D9D9}"/>
              </a:ext>
            </a:extLst>
          </p:cNvPr>
          <p:cNvCxnSpPr/>
          <p:nvPr/>
        </p:nvCxnSpPr>
        <p:spPr>
          <a:xfrm flipV="1">
            <a:off x="8510565" y="3555478"/>
            <a:ext cx="0" cy="6879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0" name="Connecteur droit avec flèche 89">
            <a:extLst>
              <a:ext uri="{FF2B5EF4-FFF2-40B4-BE49-F238E27FC236}">
                <a16:creationId xmlns:a16="http://schemas.microsoft.com/office/drawing/2014/main" id="{EEEA7432-5662-441C-8149-FBB93121A342}"/>
              </a:ext>
            </a:extLst>
          </p:cNvPr>
          <p:cNvCxnSpPr/>
          <p:nvPr/>
        </p:nvCxnSpPr>
        <p:spPr>
          <a:xfrm flipV="1">
            <a:off x="9272565" y="3689275"/>
            <a:ext cx="0" cy="6879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1" name="Connecteur droit avec flèche 90">
            <a:extLst>
              <a:ext uri="{FF2B5EF4-FFF2-40B4-BE49-F238E27FC236}">
                <a16:creationId xmlns:a16="http://schemas.microsoft.com/office/drawing/2014/main" id="{B94EB770-1535-450E-BF81-D24DC9A282AD}"/>
              </a:ext>
            </a:extLst>
          </p:cNvPr>
          <p:cNvCxnSpPr>
            <a:cxnSpLocks/>
          </p:cNvCxnSpPr>
          <p:nvPr/>
        </p:nvCxnSpPr>
        <p:spPr>
          <a:xfrm flipV="1">
            <a:off x="7240565" y="4729035"/>
            <a:ext cx="2709123"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2" name="Rectangle 91">
            <a:extLst>
              <a:ext uri="{FF2B5EF4-FFF2-40B4-BE49-F238E27FC236}">
                <a16:creationId xmlns:a16="http://schemas.microsoft.com/office/drawing/2014/main" id="{0EDCD6E2-EE9D-4698-90C0-E05556C26F80}"/>
              </a:ext>
            </a:extLst>
          </p:cNvPr>
          <p:cNvSpPr/>
          <p:nvPr/>
        </p:nvSpPr>
        <p:spPr>
          <a:xfrm>
            <a:off x="10088880" y="1867574"/>
            <a:ext cx="2007052" cy="1200329"/>
          </a:xfrm>
          <a:prstGeom prst="rect">
            <a:avLst/>
          </a:prstGeom>
          <a:solidFill>
            <a:srgbClr val="003366"/>
          </a:solidFill>
          <a:ln>
            <a:solidFill>
              <a:schemeClr val="tx1"/>
            </a:solidFill>
          </a:ln>
        </p:spPr>
        <p:txBody>
          <a:bodyPr wrap="square">
            <a:spAutoFit/>
          </a:bodyPr>
          <a:lstStyle/>
          <a:p>
            <a:r>
              <a:rPr lang="en-US" b="1" dirty="0">
                <a:solidFill>
                  <a:schemeClr val="bg1"/>
                </a:solidFill>
              </a:rPr>
              <a:t>Strong spatial variations in ²²²Rn activity, and thus in GW inputs.</a:t>
            </a:r>
          </a:p>
        </p:txBody>
      </p:sp>
      <p:sp>
        <p:nvSpPr>
          <p:cNvPr id="93" name="Rectangle 92">
            <a:extLst>
              <a:ext uri="{FF2B5EF4-FFF2-40B4-BE49-F238E27FC236}">
                <a16:creationId xmlns:a16="http://schemas.microsoft.com/office/drawing/2014/main" id="{3FEAC14A-A549-44BB-96AF-10CFD618A4FE}"/>
              </a:ext>
            </a:extLst>
          </p:cNvPr>
          <p:cNvSpPr/>
          <p:nvPr/>
        </p:nvSpPr>
        <p:spPr>
          <a:xfrm>
            <a:off x="5434409" y="6344720"/>
            <a:ext cx="6661523" cy="425501"/>
          </a:xfrm>
          <a:prstGeom prst="rect">
            <a:avLst/>
          </a:prstGeom>
        </p:spPr>
        <p:txBody>
          <a:bodyPr wrap="square">
            <a:spAutoFit/>
          </a:bodyPr>
          <a:lstStyle/>
          <a:p>
            <a:pPr marL="342900" indent="-342900" algn="just">
              <a:lnSpc>
                <a:spcPct val="115000"/>
              </a:lnSpc>
              <a:buFont typeface="Arial" panose="020B0604020202020204" pitchFamily="34" charset="0"/>
              <a:buChar char="•"/>
            </a:pPr>
            <a:r>
              <a:rPr lang="en-US" sz="2000" b="1" dirty="0">
                <a:solidFill>
                  <a:srgbClr val="392E77"/>
                </a:solidFill>
                <a:ea typeface="Calibri" panose="020F0502020204030204" pitchFamily="34" charset="0"/>
                <a:cs typeface="Arial" panose="020B0604020202020204" pitchFamily="34" charset="0"/>
              </a:rPr>
              <a:t>Sediment influence on the lowest ²²²Rn activity levels?</a:t>
            </a:r>
            <a:endParaRPr lang="en-US" sz="2000" dirty="0">
              <a:solidFill>
                <a:srgbClr val="392E77"/>
              </a:solidFill>
              <a:ea typeface="Calibri" panose="020F0502020204030204" pitchFamily="34" charset="0"/>
              <a:cs typeface="Arial" panose="020B0604020202020204" pitchFamily="34" charset="0"/>
            </a:endParaRPr>
          </a:p>
        </p:txBody>
      </p:sp>
      <p:cxnSp>
        <p:nvCxnSpPr>
          <p:cNvPr id="94" name="Connecteur droit avec flèche 93">
            <a:extLst>
              <a:ext uri="{FF2B5EF4-FFF2-40B4-BE49-F238E27FC236}">
                <a16:creationId xmlns:a16="http://schemas.microsoft.com/office/drawing/2014/main" id="{1C7C14C6-57E2-4CED-8F66-95CFE314980F}"/>
              </a:ext>
            </a:extLst>
          </p:cNvPr>
          <p:cNvCxnSpPr>
            <a:cxnSpLocks/>
          </p:cNvCxnSpPr>
          <p:nvPr/>
        </p:nvCxnSpPr>
        <p:spPr>
          <a:xfrm flipV="1">
            <a:off x="6019947" y="4356779"/>
            <a:ext cx="4434041" cy="14998"/>
          </a:xfrm>
          <a:prstGeom prst="straightConnector1">
            <a:avLst/>
          </a:prstGeom>
          <a:ln w="1905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5" name="ZoneTexte 94">
            <a:extLst>
              <a:ext uri="{FF2B5EF4-FFF2-40B4-BE49-F238E27FC236}">
                <a16:creationId xmlns:a16="http://schemas.microsoft.com/office/drawing/2014/main" id="{3FC7F01C-01CE-492B-B99C-A8569FAE80E9}"/>
              </a:ext>
            </a:extLst>
          </p:cNvPr>
          <p:cNvSpPr txBox="1"/>
          <p:nvPr/>
        </p:nvSpPr>
        <p:spPr>
          <a:xfrm>
            <a:off x="4629466" y="1253009"/>
            <a:ext cx="1203649" cy="261610"/>
          </a:xfrm>
          <a:prstGeom prst="rect">
            <a:avLst/>
          </a:prstGeom>
          <a:noFill/>
        </p:spPr>
        <p:txBody>
          <a:bodyPr wrap="square" rtlCol="0">
            <a:spAutoFit/>
          </a:bodyPr>
          <a:lstStyle/>
          <a:p>
            <a:r>
              <a:rPr lang="fr-FR" sz="1100" b="1" dirty="0"/>
              <a:t>EC (µS.m</a:t>
            </a:r>
            <a:r>
              <a:rPr lang="fr-FR" sz="1100" b="1" baseline="30000" dirty="0"/>
              <a:t>-1</a:t>
            </a:r>
            <a:r>
              <a:rPr lang="fr-FR" sz="1100" b="1" dirty="0"/>
              <a:t>)</a:t>
            </a:r>
          </a:p>
        </p:txBody>
      </p:sp>
      <p:sp>
        <p:nvSpPr>
          <p:cNvPr id="97" name="Rectangle 96">
            <a:extLst>
              <a:ext uri="{FF2B5EF4-FFF2-40B4-BE49-F238E27FC236}">
                <a16:creationId xmlns:a16="http://schemas.microsoft.com/office/drawing/2014/main" id="{A64A0EE5-E8EB-475E-ACE7-42F36AA1CC13}"/>
              </a:ext>
            </a:extLst>
          </p:cNvPr>
          <p:cNvSpPr/>
          <p:nvPr/>
        </p:nvSpPr>
        <p:spPr>
          <a:xfrm>
            <a:off x="4764928" y="942564"/>
            <a:ext cx="7427071" cy="461665"/>
          </a:xfrm>
          <a:prstGeom prst="rect">
            <a:avLst/>
          </a:prstGeom>
        </p:spPr>
        <p:txBody>
          <a:bodyPr wrap="square">
            <a:spAutoFit/>
          </a:bodyPr>
          <a:lstStyle/>
          <a:p>
            <a:pPr algn="r"/>
            <a:r>
              <a:rPr lang="en-US" sz="2400" b="1" dirty="0">
                <a:solidFill>
                  <a:srgbClr val="DFA235"/>
                </a:solidFill>
                <a:ea typeface="Calibri" panose="020F0502020204030204" pitchFamily="34" charset="0"/>
                <a:cs typeface="Arial" panose="020B0604020202020204" pitchFamily="34" charset="0"/>
              </a:rPr>
              <a:t>Results and discussion</a:t>
            </a:r>
            <a:endParaRPr lang="en-GB" sz="2400" b="1" dirty="0">
              <a:solidFill>
                <a:srgbClr val="DFA235"/>
              </a:solidFill>
              <a:ea typeface="Calibri" panose="020F0502020204030204" pitchFamily="34" charset="0"/>
              <a:cs typeface="Arial" panose="020B0604020202020204" pitchFamily="34" charset="0"/>
            </a:endParaRPr>
          </a:p>
        </p:txBody>
      </p:sp>
      <p:cxnSp>
        <p:nvCxnSpPr>
          <p:cNvPr id="22" name="Connecteur : en arc 21">
            <a:extLst>
              <a:ext uri="{FF2B5EF4-FFF2-40B4-BE49-F238E27FC236}">
                <a16:creationId xmlns:a16="http://schemas.microsoft.com/office/drawing/2014/main" id="{9049BB5C-2BF8-4153-B9C0-2E2F61D58104}"/>
              </a:ext>
            </a:extLst>
          </p:cNvPr>
          <p:cNvCxnSpPr/>
          <p:nvPr/>
        </p:nvCxnSpPr>
        <p:spPr>
          <a:xfrm rot="16200000" flipV="1">
            <a:off x="9408329" y="4350531"/>
            <a:ext cx="546011" cy="35735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99" name="Connecteur : en arc 98">
            <a:extLst>
              <a:ext uri="{FF2B5EF4-FFF2-40B4-BE49-F238E27FC236}">
                <a16:creationId xmlns:a16="http://schemas.microsoft.com/office/drawing/2014/main" id="{D48E801B-FACA-459A-B070-7B68A32CF66A}"/>
              </a:ext>
            </a:extLst>
          </p:cNvPr>
          <p:cNvCxnSpPr/>
          <p:nvPr/>
        </p:nvCxnSpPr>
        <p:spPr>
          <a:xfrm rot="16200000" flipV="1">
            <a:off x="8076963" y="4333251"/>
            <a:ext cx="546011" cy="35735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00" name="Connecteur : en arc 99">
            <a:extLst>
              <a:ext uri="{FF2B5EF4-FFF2-40B4-BE49-F238E27FC236}">
                <a16:creationId xmlns:a16="http://schemas.microsoft.com/office/drawing/2014/main" id="{B332E92E-B959-4BFF-ACCE-1C36DEBD44FC}"/>
              </a:ext>
            </a:extLst>
          </p:cNvPr>
          <p:cNvCxnSpPr/>
          <p:nvPr/>
        </p:nvCxnSpPr>
        <p:spPr>
          <a:xfrm rot="16200000" flipV="1">
            <a:off x="6774203" y="4333251"/>
            <a:ext cx="546011" cy="35735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59" name="Titre 1">
            <a:extLst>
              <a:ext uri="{FF2B5EF4-FFF2-40B4-BE49-F238E27FC236}">
                <a16:creationId xmlns:a16="http://schemas.microsoft.com/office/drawing/2014/main" id="{32147EBA-144C-41CC-85C7-729E938F85F9}"/>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373417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subTnLst>
                                    <p:set>
                                      <p:cBhvr override="childStyle">
                                        <p:cTn dur="1" fill="hold" display="0" masterRel="nextClick" afterEffect="1"/>
                                        <p:tgtEl>
                                          <p:spTgt spid="86"/>
                                        </p:tgtEl>
                                        <p:attrNameLst>
                                          <p:attrName>style.visibility</p:attrName>
                                        </p:attrNameLst>
                                      </p:cBhvr>
                                      <p:to>
                                        <p:strVal val="hidden"/>
                                      </p:to>
                                    </p:set>
                                  </p:sub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500"/>
                                        <p:tgtEl>
                                          <p:spTgt spid="8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fade">
                                      <p:cBhvr>
                                        <p:cTn id="21" dur="500"/>
                                        <p:tgtEl>
                                          <p:spTgt spid="87"/>
                                        </p:tgtEl>
                                      </p:cBhvr>
                                    </p:animEffect>
                                  </p:childTnLst>
                                  <p:subTnLst>
                                    <p:set>
                                      <p:cBhvr override="childStyle">
                                        <p:cTn dur="1" fill="hold" display="0" masterRel="nextClick" afterEffect="1"/>
                                        <p:tgtEl>
                                          <p:spTgt spid="87"/>
                                        </p:tgtEl>
                                        <p:attrNameLst>
                                          <p:attrName>style.visibility</p:attrName>
                                        </p:attrNameLst>
                                      </p:cBhvr>
                                      <p:to>
                                        <p:strVal val="hidden"/>
                                      </p:to>
                                    </p:set>
                                  </p:subTnLst>
                                </p:cTn>
                              </p:par>
                              <p:par>
                                <p:cTn id="22" presetID="10" presetClass="entr" presetSubtype="0" fill="hold"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500"/>
                                        <p:tgtEl>
                                          <p:spTgt spid="91"/>
                                        </p:tgtEl>
                                      </p:cBhvr>
                                    </p:animEffect>
                                  </p:childTnLst>
                                  <p:subTnLst>
                                    <p:set>
                                      <p:cBhvr override="childStyle">
                                        <p:cTn dur="1" fill="hold" display="0" masterRel="nextClick" afterEffect="1"/>
                                        <p:tgtEl>
                                          <p:spTgt spid="91"/>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fade">
                                      <p:cBhvr>
                                        <p:cTn id="29" dur="500"/>
                                        <p:tgtEl>
                                          <p:spTgt spid="89"/>
                                        </p:tgtEl>
                                      </p:cBhvr>
                                    </p:animEffect>
                                  </p:childTnLst>
                                </p:cTn>
                              </p:par>
                              <p:par>
                                <p:cTn id="30" presetID="10" presetClass="entr" presetSubtype="0"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fade">
                                      <p:cBhvr>
                                        <p:cTn id="32" dur="500"/>
                                        <p:tgtEl>
                                          <p:spTgt spid="90"/>
                                        </p:tgtEl>
                                      </p:cBhvr>
                                    </p:animEffect>
                                  </p:childTnLst>
                                  <p:subTnLst>
                                    <p:set>
                                      <p:cBhvr override="childStyle">
                                        <p:cTn dur="1" fill="hold" display="0" masterRel="nextClick" afterEffect="1"/>
                                        <p:tgtEl>
                                          <p:spTgt spid="90"/>
                                        </p:tgtEl>
                                        <p:attrNameLst>
                                          <p:attrName>style.visibility</p:attrName>
                                        </p:attrNameLst>
                                      </p:cBhvr>
                                      <p:to>
                                        <p:strVal val="hidden"/>
                                      </p:to>
                                    </p:set>
                                  </p:sub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3"/>
                                        </p:tgtEl>
                                        <p:attrNameLst>
                                          <p:attrName>style.visibility</p:attrName>
                                        </p:attrNameLst>
                                      </p:cBhvr>
                                      <p:to>
                                        <p:strVal val="visible"/>
                                      </p:to>
                                    </p:set>
                                    <p:animEffect transition="in" filter="fade">
                                      <p:cBhvr>
                                        <p:cTn id="40" dur="500"/>
                                        <p:tgtEl>
                                          <p:spTgt spid="93"/>
                                        </p:tgtEl>
                                      </p:cBhvr>
                                    </p:animEffect>
                                  </p:childTnLst>
                                </p:cTn>
                              </p:par>
                              <p:par>
                                <p:cTn id="41" presetID="10" presetClass="entr" presetSubtype="0" fill="hold" nodeType="with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fade">
                                      <p:cBhvr>
                                        <p:cTn id="43" dur="500"/>
                                        <p:tgtEl>
                                          <p:spTgt spid="94"/>
                                        </p:tgtEl>
                                      </p:cBhvr>
                                    </p:animEffect>
                                  </p:childTnLst>
                                  <p:subTnLst>
                                    <p:set>
                                      <p:cBhvr override="childStyle">
                                        <p:cTn dur="1" fill="hold" display="0" masterRel="nextClick" afterEffect="1"/>
                                        <p:tgtEl>
                                          <p:spTgt spid="94"/>
                                        </p:tgtEl>
                                        <p:attrNameLst>
                                          <p:attrName>style.visibility</p:attrName>
                                        </p:attrNameLst>
                                      </p:cBhvr>
                                      <p:to>
                                        <p:strVal val="hidden"/>
                                      </p:to>
                                    </p:set>
                                  </p:subTnLst>
                                </p:cTn>
                              </p:par>
                              <p:par>
                                <p:cTn id="44" presetID="10"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par>
                                <p:cTn id="47" presetID="10" presetClass="entr" presetSubtype="0" fill="hold" nodeType="withEffect">
                                  <p:stCondLst>
                                    <p:cond delay="0"/>
                                  </p:stCondLst>
                                  <p:childTnLst>
                                    <p:set>
                                      <p:cBhvr>
                                        <p:cTn id="48" dur="1" fill="hold">
                                          <p:stCondLst>
                                            <p:cond delay="0"/>
                                          </p:stCondLst>
                                        </p:cTn>
                                        <p:tgtEl>
                                          <p:spTgt spid="99"/>
                                        </p:tgtEl>
                                        <p:attrNameLst>
                                          <p:attrName>style.visibility</p:attrName>
                                        </p:attrNameLst>
                                      </p:cBhvr>
                                      <p:to>
                                        <p:strVal val="visible"/>
                                      </p:to>
                                    </p:set>
                                    <p:animEffect transition="in" filter="fade">
                                      <p:cBhvr>
                                        <p:cTn id="49" dur="500"/>
                                        <p:tgtEl>
                                          <p:spTgt spid="99"/>
                                        </p:tgtEl>
                                      </p:cBhvr>
                                    </p:animEffect>
                                  </p:childTnLst>
                                  <p:subTnLst>
                                    <p:set>
                                      <p:cBhvr override="childStyle">
                                        <p:cTn dur="1" fill="hold" display="0" masterRel="nextClick" afterEffect="1"/>
                                        <p:tgtEl>
                                          <p:spTgt spid="99"/>
                                        </p:tgtEl>
                                        <p:attrNameLst>
                                          <p:attrName>style.visibility</p:attrName>
                                        </p:attrNameLst>
                                      </p:cBhvr>
                                      <p:to>
                                        <p:strVal val="hidden"/>
                                      </p:to>
                                    </p:set>
                                  </p:subTnLst>
                                </p:cTn>
                              </p:par>
                              <p:par>
                                <p:cTn id="50" presetID="10" presetClass="entr" presetSubtype="0" fill="hold" nodeType="withEffect">
                                  <p:stCondLst>
                                    <p:cond delay="0"/>
                                  </p:stCondLst>
                                  <p:childTnLst>
                                    <p:set>
                                      <p:cBhvr>
                                        <p:cTn id="51" dur="1" fill="hold">
                                          <p:stCondLst>
                                            <p:cond delay="0"/>
                                          </p:stCondLst>
                                        </p:cTn>
                                        <p:tgtEl>
                                          <p:spTgt spid="100"/>
                                        </p:tgtEl>
                                        <p:attrNameLst>
                                          <p:attrName>style.visibility</p:attrName>
                                        </p:attrNameLst>
                                      </p:cBhvr>
                                      <p:to>
                                        <p:strVal val="visible"/>
                                      </p:to>
                                    </p:set>
                                    <p:animEffect transition="in" filter="fade">
                                      <p:cBhvr>
                                        <p:cTn id="52" dur="500"/>
                                        <p:tgtEl>
                                          <p:spTgt spid="100"/>
                                        </p:tgtEl>
                                      </p:cBhvr>
                                    </p:animEffect>
                                  </p:childTnLst>
                                  <p:subTnLst>
                                    <p:set>
                                      <p:cBhvr override="childStyle">
                                        <p:cTn dur="1" fill="hold" display="0" masterRel="nextClick" afterEffect="1"/>
                                        <p:tgtEl>
                                          <p:spTgt spid="100"/>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92"/>
                                        </p:tgtEl>
                                        <p:attrNameLst>
                                          <p:attrName>style.visibility</p:attrName>
                                        </p:attrNameLst>
                                      </p:cBhvr>
                                      <p:to>
                                        <p:strVal val="visible"/>
                                      </p:to>
                                    </p:set>
                                    <p:anim calcmode="lin" valueType="num">
                                      <p:cBhvr additive="base">
                                        <p:cTn id="57" dur="500" fill="hold"/>
                                        <p:tgtEl>
                                          <p:spTgt spid="92"/>
                                        </p:tgtEl>
                                        <p:attrNameLst>
                                          <p:attrName>ppt_x</p:attrName>
                                        </p:attrNameLst>
                                      </p:cBhvr>
                                      <p:tavLst>
                                        <p:tav tm="0">
                                          <p:val>
                                            <p:strVal val="1+#ppt_w/2"/>
                                          </p:val>
                                        </p:tav>
                                        <p:tav tm="100000">
                                          <p:val>
                                            <p:strVal val="#ppt_x"/>
                                          </p:val>
                                        </p:tav>
                                      </p:tavLst>
                                    </p:anim>
                                    <p:anim calcmode="lin" valueType="num">
                                      <p:cBhvr additive="base">
                                        <p:cTn id="58"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7" grpId="0" animBg="1"/>
      <p:bldP spid="86" grpId="0" animBg="1"/>
      <p:bldP spid="87" grpId="0" animBg="1"/>
      <p:bldP spid="88" grpId="0"/>
      <p:bldP spid="89" grpId="0"/>
      <p:bldP spid="92" grpId="0" animBg="1"/>
      <p:bldP spid="9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a:extLst>
              <a:ext uri="{FF2B5EF4-FFF2-40B4-BE49-F238E27FC236}">
                <a16:creationId xmlns:a16="http://schemas.microsoft.com/office/drawing/2014/main" id="{D939B624-442C-4FE3-9DB0-F1778E83BF5B}"/>
              </a:ext>
            </a:extLst>
          </p:cNvPr>
          <p:cNvPicPr/>
          <p:nvPr/>
        </p:nvPicPr>
        <p:blipFill rotWithShape="1">
          <a:blip r:embed="rId2">
            <a:extLst>
              <a:ext uri="{28A0092B-C50C-407E-A947-70E740481C1C}">
                <a14:useLocalDpi xmlns:a14="http://schemas.microsoft.com/office/drawing/2010/main" val="0"/>
              </a:ext>
            </a:extLst>
          </a:blip>
          <a:srcRect t="5639"/>
          <a:stretch/>
        </p:blipFill>
        <p:spPr>
          <a:xfrm>
            <a:off x="5515925" y="1496987"/>
            <a:ext cx="6660038" cy="3791701"/>
          </a:xfrm>
          <a:prstGeom prst="rect">
            <a:avLst/>
          </a:prstGeom>
        </p:spPr>
      </p:pic>
      <p:sp>
        <p:nvSpPr>
          <p:cNvPr id="4" name="Espace réservé du numéro de diapositive 3">
            <a:extLst>
              <a:ext uri="{FF2B5EF4-FFF2-40B4-BE49-F238E27FC236}">
                <a16:creationId xmlns:a16="http://schemas.microsoft.com/office/drawing/2014/main" id="{5676AA6C-3E9C-4C8C-BE32-7EC41EE76743}"/>
              </a:ext>
            </a:extLst>
          </p:cNvPr>
          <p:cNvSpPr>
            <a:spLocks noGrp="1"/>
          </p:cNvSpPr>
          <p:nvPr>
            <p:ph type="sldNum" sz="quarter" idx="12"/>
          </p:nvPr>
        </p:nvSpPr>
        <p:spPr/>
        <p:txBody>
          <a:bodyPr/>
          <a:lstStyle/>
          <a:p>
            <a:fld id="{BDF082A2-1D3D-470E-B4E2-2BB4988137D9}" type="slidenum">
              <a:rPr lang="en-GB" smtClean="0"/>
              <a:t>22</a:t>
            </a:fld>
            <a:endParaRPr lang="en-GB" dirty="0"/>
          </a:p>
        </p:txBody>
      </p:sp>
      <p:sp>
        <p:nvSpPr>
          <p:cNvPr id="10" name="Rectangle 9">
            <a:extLst>
              <a:ext uri="{FF2B5EF4-FFF2-40B4-BE49-F238E27FC236}">
                <a16:creationId xmlns:a16="http://schemas.microsoft.com/office/drawing/2014/main" id="{360A5616-FB18-4383-B7CA-F34E9423D245}"/>
              </a:ext>
            </a:extLst>
          </p:cNvPr>
          <p:cNvSpPr/>
          <p:nvPr/>
        </p:nvSpPr>
        <p:spPr>
          <a:xfrm>
            <a:off x="4764929" y="-11543"/>
            <a:ext cx="7427071" cy="954107"/>
          </a:xfrm>
          <a:prstGeom prst="rect">
            <a:avLst/>
          </a:prstGeom>
          <a:solidFill>
            <a:srgbClr val="003366"/>
          </a:solidFill>
        </p:spPr>
        <p:txBody>
          <a:bodyPr wrap="square">
            <a:spAutoFit/>
          </a:bodyPr>
          <a:lstStyle/>
          <a:p>
            <a:pPr algn="r"/>
            <a:r>
              <a:rPr lang="en-US" sz="2800" b="1" dirty="0">
                <a:solidFill>
                  <a:schemeClr val="bg1"/>
                </a:solidFill>
              </a:rPr>
              <a:t>1. Are all small Mediterranean wetlands dependent on groundwater? Insights from ²²²Rn  </a:t>
            </a:r>
            <a:endParaRPr lang="en-GB" sz="2800" b="1" dirty="0">
              <a:solidFill>
                <a:schemeClr val="bg1"/>
              </a:solidFill>
            </a:endParaRPr>
          </a:p>
        </p:txBody>
      </p:sp>
      <p:pic>
        <p:nvPicPr>
          <p:cNvPr id="24" name="Image 23">
            <a:extLst>
              <a:ext uri="{FF2B5EF4-FFF2-40B4-BE49-F238E27FC236}">
                <a16:creationId xmlns:a16="http://schemas.microsoft.com/office/drawing/2014/main" id="{B304C4A8-13F6-4459-A186-E709F067B7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3" t="-2049" r="-1"/>
          <a:stretch/>
        </p:blipFill>
        <p:spPr bwMode="auto">
          <a:xfrm>
            <a:off x="-1" y="4065025"/>
            <a:ext cx="5327799" cy="2742435"/>
          </a:xfrm>
          <a:prstGeom prst="rect">
            <a:avLst/>
          </a:prstGeom>
          <a:ln>
            <a:noFill/>
          </a:ln>
          <a:extLst>
            <a:ext uri="{53640926-AAD7-44D8-BBD7-CCE9431645EC}">
              <a14:shadowObscured xmlns:a14="http://schemas.microsoft.com/office/drawing/2010/main"/>
            </a:ext>
          </a:extLst>
        </p:spPr>
      </p:pic>
      <p:pic>
        <p:nvPicPr>
          <p:cNvPr id="25" name="Image 24">
            <a:extLst>
              <a:ext uri="{FF2B5EF4-FFF2-40B4-BE49-F238E27FC236}">
                <a16:creationId xmlns:a16="http://schemas.microsoft.com/office/drawing/2014/main" id="{43CBAC1E-B08F-4C51-AEF0-4B4F683F89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68" b="15339"/>
          <a:stretch/>
        </p:blipFill>
        <p:spPr bwMode="auto">
          <a:xfrm>
            <a:off x="82569" y="1419300"/>
            <a:ext cx="5245230" cy="2742435"/>
          </a:xfrm>
          <a:prstGeom prst="rect">
            <a:avLst/>
          </a:prstGeom>
          <a:ln>
            <a:noFill/>
          </a:ln>
          <a:extLst>
            <a:ext uri="{53640926-AAD7-44D8-BBD7-CCE9431645EC}">
              <a14:shadowObscured xmlns:a14="http://schemas.microsoft.com/office/drawing/2010/main"/>
            </a:ext>
          </a:extLst>
        </p:spPr>
      </p:pic>
      <p:sp>
        <p:nvSpPr>
          <p:cNvPr id="34" name="Organigramme : Connecteur 33">
            <a:extLst>
              <a:ext uri="{FF2B5EF4-FFF2-40B4-BE49-F238E27FC236}">
                <a16:creationId xmlns:a16="http://schemas.microsoft.com/office/drawing/2014/main" id="{4C19AA79-7D59-4222-B2E8-6054AB414E99}"/>
              </a:ext>
            </a:extLst>
          </p:cNvPr>
          <p:cNvSpPr/>
          <p:nvPr/>
        </p:nvSpPr>
        <p:spPr>
          <a:xfrm>
            <a:off x="1851678" y="2295904"/>
            <a:ext cx="98374" cy="98374"/>
          </a:xfrm>
          <a:prstGeom prst="flowChartConnector">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75FABAE1-F795-4892-A7A4-46BEEECBA616}"/>
              </a:ext>
            </a:extLst>
          </p:cNvPr>
          <p:cNvSpPr txBox="1"/>
          <p:nvPr/>
        </p:nvSpPr>
        <p:spPr>
          <a:xfrm>
            <a:off x="1648999" y="2358723"/>
            <a:ext cx="410690" cy="369332"/>
          </a:xfrm>
          <a:prstGeom prst="rect">
            <a:avLst/>
          </a:prstGeom>
          <a:noFill/>
        </p:spPr>
        <p:txBody>
          <a:bodyPr wrap="none" rtlCol="0">
            <a:spAutoFit/>
          </a:bodyPr>
          <a:lstStyle/>
          <a:p>
            <a:r>
              <a:rPr lang="fr-FR" b="1" dirty="0">
                <a:solidFill>
                  <a:schemeClr val="bg1"/>
                </a:solidFill>
              </a:rPr>
              <a:t>S2</a:t>
            </a:r>
          </a:p>
        </p:txBody>
      </p:sp>
      <p:sp>
        <p:nvSpPr>
          <p:cNvPr id="50" name="Organigramme : Connecteur 49">
            <a:extLst>
              <a:ext uri="{FF2B5EF4-FFF2-40B4-BE49-F238E27FC236}">
                <a16:creationId xmlns:a16="http://schemas.microsoft.com/office/drawing/2014/main" id="{DBC2A0CA-1FB9-4A5F-BD44-10127B855B8C}"/>
              </a:ext>
            </a:extLst>
          </p:cNvPr>
          <p:cNvSpPr/>
          <p:nvPr/>
        </p:nvSpPr>
        <p:spPr>
          <a:xfrm>
            <a:off x="1851678" y="5032390"/>
            <a:ext cx="98374" cy="98374"/>
          </a:xfrm>
          <a:prstGeom prst="flowChartConnector">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57" name="ZoneTexte 56">
            <a:extLst>
              <a:ext uri="{FF2B5EF4-FFF2-40B4-BE49-F238E27FC236}">
                <a16:creationId xmlns:a16="http://schemas.microsoft.com/office/drawing/2014/main" id="{6D0D9F72-FDE9-4146-B10B-50EF06703FF1}"/>
              </a:ext>
            </a:extLst>
          </p:cNvPr>
          <p:cNvSpPr txBox="1"/>
          <p:nvPr/>
        </p:nvSpPr>
        <p:spPr>
          <a:xfrm>
            <a:off x="1648999" y="5095209"/>
            <a:ext cx="410690" cy="369332"/>
          </a:xfrm>
          <a:prstGeom prst="rect">
            <a:avLst/>
          </a:prstGeom>
          <a:noFill/>
        </p:spPr>
        <p:txBody>
          <a:bodyPr wrap="none" rtlCol="0">
            <a:spAutoFit/>
          </a:bodyPr>
          <a:lstStyle/>
          <a:p>
            <a:r>
              <a:rPr lang="fr-FR" b="1" dirty="0">
                <a:solidFill>
                  <a:schemeClr val="bg1"/>
                </a:solidFill>
              </a:rPr>
              <a:t>S2</a:t>
            </a:r>
          </a:p>
        </p:txBody>
      </p:sp>
      <p:sp>
        <p:nvSpPr>
          <p:cNvPr id="64" name="ZoneTexte 63">
            <a:extLst>
              <a:ext uri="{FF2B5EF4-FFF2-40B4-BE49-F238E27FC236}">
                <a16:creationId xmlns:a16="http://schemas.microsoft.com/office/drawing/2014/main" id="{AB4BEEDF-DA33-4101-8E63-1A3694637AD7}"/>
              </a:ext>
            </a:extLst>
          </p:cNvPr>
          <p:cNvSpPr txBox="1"/>
          <p:nvPr/>
        </p:nvSpPr>
        <p:spPr>
          <a:xfrm>
            <a:off x="441706" y="1397719"/>
            <a:ext cx="1920952" cy="261610"/>
          </a:xfrm>
          <a:prstGeom prst="rect">
            <a:avLst/>
          </a:prstGeom>
          <a:solidFill>
            <a:schemeClr val="tx1"/>
          </a:solidFill>
        </p:spPr>
        <p:txBody>
          <a:bodyPr wrap="square">
            <a:spAutoFit/>
          </a:bodyPr>
          <a:lstStyle/>
          <a:p>
            <a:r>
              <a:rPr lang="en-US" sz="1100" b="1" dirty="0">
                <a:solidFill>
                  <a:schemeClr val="bg1"/>
                </a:solidFill>
                <a:ea typeface="Calibri" panose="020F0502020204030204" pitchFamily="34" charset="0"/>
                <a:cs typeface="Arial" panose="020B0604020202020204" pitchFamily="34" charset="0"/>
              </a:rPr>
              <a:t>Rainfall (surface water input)</a:t>
            </a:r>
            <a:endParaRPr lang="fr-FR" sz="1100" b="1" dirty="0">
              <a:solidFill>
                <a:schemeClr val="bg1"/>
              </a:solidFill>
            </a:endParaRPr>
          </a:p>
        </p:txBody>
      </p:sp>
      <p:sp>
        <p:nvSpPr>
          <p:cNvPr id="69" name="ZoneTexte 68">
            <a:extLst>
              <a:ext uri="{FF2B5EF4-FFF2-40B4-BE49-F238E27FC236}">
                <a16:creationId xmlns:a16="http://schemas.microsoft.com/office/drawing/2014/main" id="{D8DCE59E-71AB-4955-B847-64C3CBE3AF23}"/>
              </a:ext>
            </a:extLst>
          </p:cNvPr>
          <p:cNvSpPr txBox="1"/>
          <p:nvPr/>
        </p:nvSpPr>
        <p:spPr>
          <a:xfrm>
            <a:off x="362769" y="4174355"/>
            <a:ext cx="1920952" cy="261610"/>
          </a:xfrm>
          <a:prstGeom prst="rect">
            <a:avLst/>
          </a:prstGeom>
          <a:solidFill>
            <a:schemeClr val="tx1"/>
          </a:solidFill>
        </p:spPr>
        <p:txBody>
          <a:bodyPr wrap="square">
            <a:spAutoFit/>
          </a:bodyPr>
          <a:lstStyle/>
          <a:p>
            <a:r>
              <a:rPr lang="en-US" sz="1100" b="1" dirty="0">
                <a:solidFill>
                  <a:schemeClr val="bg1"/>
                </a:solidFill>
                <a:ea typeface="Calibri" panose="020F0502020204030204" pitchFamily="34" charset="0"/>
                <a:cs typeface="Arial" panose="020B0604020202020204" pitchFamily="34" charset="0"/>
              </a:rPr>
              <a:t>NO Rainfall (GW input ?)</a:t>
            </a:r>
            <a:endParaRPr lang="fr-FR" sz="1100" b="1" dirty="0">
              <a:solidFill>
                <a:schemeClr val="bg1"/>
              </a:solidFill>
            </a:endParaRPr>
          </a:p>
        </p:txBody>
      </p:sp>
      <p:sp>
        <p:nvSpPr>
          <p:cNvPr id="70" name="ZoneTexte 69">
            <a:extLst>
              <a:ext uri="{FF2B5EF4-FFF2-40B4-BE49-F238E27FC236}">
                <a16:creationId xmlns:a16="http://schemas.microsoft.com/office/drawing/2014/main" id="{B45B935A-0A6C-45AF-AF71-224AB8925E61}"/>
              </a:ext>
            </a:extLst>
          </p:cNvPr>
          <p:cNvSpPr txBox="1"/>
          <p:nvPr/>
        </p:nvSpPr>
        <p:spPr>
          <a:xfrm>
            <a:off x="4969471" y="6635223"/>
            <a:ext cx="915635" cy="261610"/>
          </a:xfrm>
          <a:prstGeom prst="rect">
            <a:avLst/>
          </a:prstGeom>
          <a:noFill/>
        </p:spPr>
        <p:txBody>
          <a:bodyPr wrap="none" rtlCol="0">
            <a:spAutoFit/>
          </a:bodyPr>
          <a:lstStyle/>
          <a:p>
            <a:r>
              <a:rPr lang="fr-FR" sz="1100" i="1" dirty="0"/>
              <a:t>Guerin et al. </a:t>
            </a:r>
          </a:p>
        </p:txBody>
      </p:sp>
      <p:sp>
        <p:nvSpPr>
          <p:cNvPr id="72" name="ZoneTexte 71">
            <a:extLst>
              <a:ext uri="{FF2B5EF4-FFF2-40B4-BE49-F238E27FC236}">
                <a16:creationId xmlns:a16="http://schemas.microsoft.com/office/drawing/2014/main" id="{1B91FAF3-3E17-4AAF-B8F2-46264200CBC8}"/>
              </a:ext>
            </a:extLst>
          </p:cNvPr>
          <p:cNvSpPr txBox="1"/>
          <p:nvPr/>
        </p:nvSpPr>
        <p:spPr>
          <a:xfrm>
            <a:off x="63756" y="954338"/>
            <a:ext cx="7427071" cy="369332"/>
          </a:xfrm>
          <a:prstGeom prst="rect">
            <a:avLst/>
          </a:prstGeom>
          <a:noFill/>
        </p:spPr>
        <p:txBody>
          <a:bodyPr wrap="square">
            <a:spAutoFit/>
          </a:bodyPr>
          <a:lstStyle/>
          <a:p>
            <a:r>
              <a:rPr lang="en-US" sz="1800" b="1" dirty="0">
                <a:solidFill>
                  <a:srgbClr val="003366"/>
                </a:solidFill>
              </a:rPr>
              <a:t>Focus on coastal lagoons : depth heterogeneity</a:t>
            </a:r>
            <a:endParaRPr lang="fr-FR" b="1" dirty="0"/>
          </a:p>
        </p:txBody>
      </p:sp>
      <p:sp>
        <p:nvSpPr>
          <p:cNvPr id="74" name="ZoneTexte 73">
            <a:extLst>
              <a:ext uri="{FF2B5EF4-FFF2-40B4-BE49-F238E27FC236}">
                <a16:creationId xmlns:a16="http://schemas.microsoft.com/office/drawing/2014/main" id="{01C6AB8D-3309-42E3-8A28-D8EF91871266}"/>
              </a:ext>
            </a:extLst>
          </p:cNvPr>
          <p:cNvSpPr txBox="1"/>
          <p:nvPr/>
        </p:nvSpPr>
        <p:spPr>
          <a:xfrm>
            <a:off x="4629466" y="1253009"/>
            <a:ext cx="1203649" cy="261610"/>
          </a:xfrm>
          <a:prstGeom prst="rect">
            <a:avLst/>
          </a:prstGeom>
          <a:noFill/>
        </p:spPr>
        <p:txBody>
          <a:bodyPr wrap="square" rtlCol="0">
            <a:spAutoFit/>
          </a:bodyPr>
          <a:lstStyle/>
          <a:p>
            <a:r>
              <a:rPr lang="fr-FR" sz="1100" b="1" dirty="0"/>
              <a:t>EC (µS.m</a:t>
            </a:r>
            <a:r>
              <a:rPr lang="fr-FR" sz="1100" b="1" baseline="30000" dirty="0"/>
              <a:t>-1</a:t>
            </a:r>
            <a:r>
              <a:rPr lang="fr-FR" sz="1100" b="1" dirty="0"/>
              <a:t>)</a:t>
            </a:r>
          </a:p>
        </p:txBody>
      </p:sp>
      <p:sp>
        <p:nvSpPr>
          <p:cNvPr id="75" name="Rectangle 74">
            <a:extLst>
              <a:ext uri="{FF2B5EF4-FFF2-40B4-BE49-F238E27FC236}">
                <a16:creationId xmlns:a16="http://schemas.microsoft.com/office/drawing/2014/main" id="{CB6EDC43-252B-40DA-893D-2D26667DBBCD}"/>
              </a:ext>
            </a:extLst>
          </p:cNvPr>
          <p:cNvSpPr/>
          <p:nvPr/>
        </p:nvSpPr>
        <p:spPr>
          <a:xfrm>
            <a:off x="8445483" y="3645276"/>
            <a:ext cx="2007052" cy="646331"/>
          </a:xfrm>
          <a:prstGeom prst="rect">
            <a:avLst/>
          </a:prstGeom>
          <a:solidFill>
            <a:srgbClr val="003366"/>
          </a:solidFill>
          <a:ln>
            <a:solidFill>
              <a:schemeClr val="tx1"/>
            </a:solidFill>
          </a:ln>
        </p:spPr>
        <p:txBody>
          <a:bodyPr wrap="square">
            <a:spAutoFit/>
          </a:bodyPr>
          <a:lstStyle/>
          <a:p>
            <a:r>
              <a:rPr lang="en-US" b="1" dirty="0">
                <a:solidFill>
                  <a:schemeClr val="bg1"/>
                </a:solidFill>
              </a:rPr>
              <a:t>Consider the sampling depth ! </a:t>
            </a:r>
          </a:p>
        </p:txBody>
      </p:sp>
      <p:sp>
        <p:nvSpPr>
          <p:cNvPr id="35" name="Rectangle 34">
            <a:extLst>
              <a:ext uri="{FF2B5EF4-FFF2-40B4-BE49-F238E27FC236}">
                <a16:creationId xmlns:a16="http://schemas.microsoft.com/office/drawing/2014/main" id="{25CDFDD6-7F3C-427B-AEC4-7E015BB5F1B8}"/>
              </a:ext>
            </a:extLst>
          </p:cNvPr>
          <p:cNvSpPr/>
          <p:nvPr/>
        </p:nvSpPr>
        <p:spPr>
          <a:xfrm>
            <a:off x="4764928" y="942564"/>
            <a:ext cx="7427071" cy="461665"/>
          </a:xfrm>
          <a:prstGeom prst="rect">
            <a:avLst/>
          </a:prstGeom>
        </p:spPr>
        <p:txBody>
          <a:bodyPr wrap="square">
            <a:spAutoFit/>
          </a:bodyPr>
          <a:lstStyle/>
          <a:p>
            <a:pPr algn="r"/>
            <a:r>
              <a:rPr lang="en-US" sz="2400" b="1" dirty="0">
                <a:solidFill>
                  <a:srgbClr val="DFA235"/>
                </a:solidFill>
                <a:ea typeface="Calibri" panose="020F0502020204030204" pitchFamily="34" charset="0"/>
                <a:cs typeface="Arial" panose="020B0604020202020204" pitchFamily="34" charset="0"/>
              </a:rPr>
              <a:t>Results and discussion</a:t>
            </a:r>
            <a:endParaRPr lang="en-GB" sz="2400" b="1" dirty="0">
              <a:solidFill>
                <a:srgbClr val="DFA235"/>
              </a:solidFill>
              <a:ea typeface="Calibri" panose="020F050202020403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0D5C174C-FBB1-4177-AE46-5A1476840457}"/>
              </a:ext>
            </a:extLst>
          </p:cNvPr>
          <p:cNvSpPr/>
          <p:nvPr/>
        </p:nvSpPr>
        <p:spPr>
          <a:xfrm>
            <a:off x="5530477" y="5286124"/>
            <a:ext cx="6661523" cy="779444"/>
          </a:xfrm>
          <a:prstGeom prst="rect">
            <a:avLst/>
          </a:prstGeom>
        </p:spPr>
        <p:txBody>
          <a:bodyPr wrap="square">
            <a:spAutoFit/>
          </a:bodyPr>
          <a:lstStyle/>
          <a:p>
            <a:pPr marL="342900" indent="-342900" algn="just">
              <a:lnSpc>
                <a:spcPct val="115000"/>
              </a:lnSpc>
              <a:buFont typeface="Arial" panose="020B0604020202020204" pitchFamily="34" charset="0"/>
              <a:buChar char="•"/>
            </a:pPr>
            <a:r>
              <a:rPr lang="en-US" sz="2000" b="1" dirty="0">
                <a:solidFill>
                  <a:srgbClr val="392E77"/>
                </a:solidFill>
                <a:ea typeface="Calibri" panose="020F0502020204030204" pitchFamily="34" charset="0"/>
                <a:cs typeface="Arial" panose="020B0604020202020204" pitchFamily="34" charset="0"/>
              </a:rPr>
              <a:t>Low depth GW inputs </a:t>
            </a:r>
            <a:r>
              <a:rPr lang="en-US" sz="2000" dirty="0">
                <a:solidFill>
                  <a:srgbClr val="392E77"/>
                </a:solidFill>
                <a:ea typeface="Calibri" panose="020F0502020204030204" pitchFamily="34" charset="0"/>
                <a:cs typeface="Arial" panose="020B0604020202020204" pitchFamily="34" charset="0"/>
              </a:rPr>
              <a:t>: fresh water is </a:t>
            </a:r>
            <a:r>
              <a:rPr lang="en-US" sz="2000" b="1" dirty="0">
                <a:solidFill>
                  <a:srgbClr val="392E77"/>
                </a:solidFill>
                <a:ea typeface="Calibri" panose="020F0502020204030204" pitchFamily="34" charset="0"/>
                <a:cs typeface="Arial" panose="020B0604020202020204" pitchFamily="34" charset="0"/>
              </a:rPr>
              <a:t>less dense </a:t>
            </a:r>
            <a:r>
              <a:rPr lang="en-US" sz="2000" dirty="0">
                <a:solidFill>
                  <a:srgbClr val="392E77"/>
                </a:solidFill>
                <a:ea typeface="Calibri" panose="020F0502020204030204" pitchFamily="34" charset="0"/>
                <a:cs typeface="Arial" panose="020B0604020202020204" pitchFamily="34" charset="0"/>
              </a:rPr>
              <a:t>than brackish water  </a:t>
            </a:r>
          </a:p>
        </p:txBody>
      </p:sp>
      <p:sp>
        <p:nvSpPr>
          <p:cNvPr id="12" name="Rectangle : coins arrondis 11">
            <a:extLst>
              <a:ext uri="{FF2B5EF4-FFF2-40B4-BE49-F238E27FC236}">
                <a16:creationId xmlns:a16="http://schemas.microsoft.com/office/drawing/2014/main" id="{A3CD07FE-E5C5-4994-AC73-B49714827CFF}"/>
              </a:ext>
            </a:extLst>
          </p:cNvPr>
          <p:cNvSpPr/>
          <p:nvPr/>
        </p:nvSpPr>
        <p:spPr>
          <a:xfrm>
            <a:off x="6099395" y="1577300"/>
            <a:ext cx="845820" cy="32666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 coins arrondis 41">
            <a:extLst>
              <a:ext uri="{FF2B5EF4-FFF2-40B4-BE49-F238E27FC236}">
                <a16:creationId xmlns:a16="http://schemas.microsoft.com/office/drawing/2014/main" id="{5BF679E0-8E75-4468-AB86-8D17C80C6E10}"/>
              </a:ext>
            </a:extLst>
          </p:cNvPr>
          <p:cNvSpPr/>
          <p:nvPr/>
        </p:nvSpPr>
        <p:spPr>
          <a:xfrm>
            <a:off x="7745295" y="1632404"/>
            <a:ext cx="1400376" cy="19124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 coins arrondis 42">
            <a:extLst>
              <a:ext uri="{FF2B5EF4-FFF2-40B4-BE49-F238E27FC236}">
                <a16:creationId xmlns:a16="http://schemas.microsoft.com/office/drawing/2014/main" id="{F319E6E1-A54A-4F9F-82D6-58258F5A4596}"/>
              </a:ext>
            </a:extLst>
          </p:cNvPr>
          <p:cNvSpPr/>
          <p:nvPr/>
        </p:nvSpPr>
        <p:spPr>
          <a:xfrm>
            <a:off x="8710348" y="2539189"/>
            <a:ext cx="435324" cy="19124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 coins arrondis 43">
            <a:extLst>
              <a:ext uri="{FF2B5EF4-FFF2-40B4-BE49-F238E27FC236}">
                <a16:creationId xmlns:a16="http://schemas.microsoft.com/office/drawing/2014/main" id="{27CAA607-592C-4306-95AE-59AEA5EA6F28}"/>
              </a:ext>
            </a:extLst>
          </p:cNvPr>
          <p:cNvSpPr/>
          <p:nvPr/>
        </p:nvSpPr>
        <p:spPr>
          <a:xfrm>
            <a:off x="9342927" y="1619066"/>
            <a:ext cx="435324" cy="19124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 coins arrondis 44">
            <a:extLst>
              <a:ext uri="{FF2B5EF4-FFF2-40B4-BE49-F238E27FC236}">
                <a16:creationId xmlns:a16="http://schemas.microsoft.com/office/drawing/2014/main" id="{D3CED608-ECE5-4504-BB11-BC894B62ABF4}"/>
              </a:ext>
            </a:extLst>
          </p:cNvPr>
          <p:cNvSpPr/>
          <p:nvPr/>
        </p:nvSpPr>
        <p:spPr>
          <a:xfrm>
            <a:off x="6584367" y="4673882"/>
            <a:ext cx="174543" cy="19124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 de texte 2">
            <a:extLst>
              <a:ext uri="{FF2B5EF4-FFF2-40B4-BE49-F238E27FC236}">
                <a16:creationId xmlns:a16="http://schemas.microsoft.com/office/drawing/2014/main" id="{EB3F0002-AF6B-4872-A428-D4094152121B}"/>
              </a:ext>
            </a:extLst>
          </p:cNvPr>
          <p:cNvSpPr txBox="1">
            <a:spLocks noChangeArrowheads="1"/>
          </p:cNvSpPr>
          <p:nvPr/>
        </p:nvSpPr>
        <p:spPr bwMode="auto">
          <a:xfrm>
            <a:off x="3031777" y="1612439"/>
            <a:ext cx="1303643" cy="238885"/>
          </a:xfrm>
          <a:prstGeom prst="rect">
            <a:avLst/>
          </a:prstGeom>
          <a:solidFill>
            <a:srgbClr val="00BF7D"/>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fr-FR" sz="1100" b="1" dirty="0">
                <a:effectLst/>
                <a:latin typeface="Calibri" panose="020F0502020204030204" pitchFamily="34" charset="0"/>
                <a:ea typeface="Calibri" panose="020F0502020204030204" pitchFamily="34" charset="0"/>
                <a:cs typeface="Times New Roman" panose="02020603050405020304" pitchFamily="18" charset="0"/>
              </a:rPr>
              <a:t>April</a:t>
            </a:r>
            <a:r>
              <a:rPr lang="fr-FR" sz="1100" dirty="0">
                <a:effectLst/>
                <a:latin typeface="Calibri" panose="020F0502020204030204" pitchFamily="34" charset="0"/>
                <a:ea typeface="Calibri" panose="020F0502020204030204" pitchFamily="34" charset="0"/>
                <a:cs typeface="Times New Roman" panose="02020603050405020304" pitchFamily="18" charset="0"/>
              </a:rPr>
              <a:t> (14/04/2022)</a:t>
            </a:r>
          </a:p>
        </p:txBody>
      </p:sp>
      <p:sp>
        <p:nvSpPr>
          <p:cNvPr id="49" name="Zone de texte 2">
            <a:extLst>
              <a:ext uri="{FF2B5EF4-FFF2-40B4-BE49-F238E27FC236}">
                <a16:creationId xmlns:a16="http://schemas.microsoft.com/office/drawing/2014/main" id="{CA76F724-D574-4454-AFFB-CBC939D9673B}"/>
              </a:ext>
            </a:extLst>
          </p:cNvPr>
          <p:cNvSpPr txBox="1">
            <a:spLocks noChangeArrowheads="1"/>
          </p:cNvSpPr>
          <p:nvPr/>
        </p:nvSpPr>
        <p:spPr bwMode="auto">
          <a:xfrm>
            <a:off x="3031778" y="4290323"/>
            <a:ext cx="1303643" cy="238884"/>
          </a:xfrm>
          <a:prstGeom prst="rect">
            <a:avLst/>
          </a:prstGeom>
          <a:solidFill>
            <a:srgbClr val="27BAF4"/>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fr-FR" sz="1100" b="1" dirty="0">
                <a:effectLst/>
                <a:latin typeface="Calibri" panose="020F0502020204030204" pitchFamily="34" charset="0"/>
                <a:ea typeface="Calibri" panose="020F0502020204030204" pitchFamily="34" charset="0"/>
                <a:cs typeface="Times New Roman" panose="02020603050405020304" pitchFamily="18" charset="0"/>
              </a:rPr>
              <a:t>May</a:t>
            </a:r>
            <a:r>
              <a:rPr lang="fr-FR" sz="1100" dirty="0">
                <a:effectLst/>
                <a:latin typeface="Calibri" panose="020F0502020204030204" pitchFamily="34" charset="0"/>
                <a:ea typeface="Calibri" panose="020F0502020204030204" pitchFamily="34" charset="0"/>
                <a:cs typeface="Times New Roman" panose="02020603050405020304" pitchFamily="18" charset="0"/>
              </a:rPr>
              <a:t> (13/05/2022)</a:t>
            </a:r>
          </a:p>
        </p:txBody>
      </p:sp>
      <p:sp>
        <p:nvSpPr>
          <p:cNvPr id="51" name="Rectangle 50">
            <a:extLst>
              <a:ext uri="{FF2B5EF4-FFF2-40B4-BE49-F238E27FC236}">
                <a16:creationId xmlns:a16="http://schemas.microsoft.com/office/drawing/2014/main" id="{1D7065CC-3C95-491D-9726-9C15ADFE6361}"/>
              </a:ext>
            </a:extLst>
          </p:cNvPr>
          <p:cNvSpPr/>
          <p:nvPr/>
        </p:nvSpPr>
        <p:spPr>
          <a:xfrm>
            <a:off x="5530476" y="6055752"/>
            <a:ext cx="6661523" cy="779444"/>
          </a:xfrm>
          <a:prstGeom prst="rect">
            <a:avLst/>
          </a:prstGeom>
        </p:spPr>
        <p:txBody>
          <a:bodyPr wrap="square">
            <a:spAutoFit/>
          </a:bodyPr>
          <a:lstStyle/>
          <a:p>
            <a:pPr marL="342900" indent="-342900" algn="just">
              <a:lnSpc>
                <a:spcPct val="115000"/>
              </a:lnSpc>
              <a:buFont typeface="Arial" panose="020B0604020202020204" pitchFamily="34" charset="0"/>
              <a:buChar char="•"/>
            </a:pPr>
            <a:r>
              <a:rPr lang="en-US" sz="2000" b="1" dirty="0">
                <a:solidFill>
                  <a:srgbClr val="392E77"/>
                </a:solidFill>
                <a:ea typeface="Calibri" panose="020F0502020204030204" pitchFamily="34" charset="0"/>
                <a:cs typeface="Arial" panose="020B0604020202020204" pitchFamily="34" charset="0"/>
              </a:rPr>
              <a:t>Bottom-up flows</a:t>
            </a:r>
            <a:r>
              <a:rPr lang="en-US" sz="2000" dirty="0">
                <a:solidFill>
                  <a:srgbClr val="392E77"/>
                </a:solidFill>
                <a:ea typeface="Calibri" panose="020F0502020204030204" pitchFamily="34" charset="0"/>
                <a:cs typeface="Arial" panose="020B0604020202020204" pitchFamily="34" charset="0"/>
              </a:rPr>
              <a:t>: groundwater inputs by </a:t>
            </a:r>
            <a:r>
              <a:rPr lang="en-US" sz="2000" b="1" dirty="0" err="1">
                <a:solidFill>
                  <a:srgbClr val="392E77"/>
                </a:solidFill>
                <a:ea typeface="Calibri" panose="020F0502020204030204" pitchFamily="34" charset="0"/>
                <a:cs typeface="Arial" panose="020B0604020202020204" pitchFamily="34" charset="0"/>
              </a:rPr>
              <a:t>artesianism</a:t>
            </a:r>
            <a:r>
              <a:rPr lang="en-US" sz="2000" b="1" dirty="0">
                <a:solidFill>
                  <a:srgbClr val="392E77"/>
                </a:solidFill>
                <a:ea typeface="Calibri" panose="020F0502020204030204" pitchFamily="34" charset="0"/>
                <a:cs typeface="Arial" panose="020B0604020202020204" pitchFamily="34" charset="0"/>
              </a:rPr>
              <a:t>? (seepage flows)</a:t>
            </a:r>
          </a:p>
        </p:txBody>
      </p:sp>
      <p:pic>
        <p:nvPicPr>
          <p:cNvPr id="3" name="Graphique 2" descr="Avertissement avec un remplissage uni">
            <a:extLst>
              <a:ext uri="{FF2B5EF4-FFF2-40B4-BE49-F238E27FC236}">
                <a16:creationId xmlns:a16="http://schemas.microsoft.com/office/drawing/2014/main" id="{F11D988A-57E6-4680-B177-C61C55E536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99849" y="3614807"/>
            <a:ext cx="914400" cy="914400"/>
          </a:xfrm>
          <a:prstGeom prst="rect">
            <a:avLst/>
          </a:prstGeom>
        </p:spPr>
      </p:pic>
      <p:sp>
        <p:nvSpPr>
          <p:cNvPr id="30" name="Titre 1">
            <a:extLst>
              <a:ext uri="{FF2B5EF4-FFF2-40B4-BE49-F238E27FC236}">
                <a16:creationId xmlns:a16="http://schemas.microsoft.com/office/drawing/2014/main" id="{C7B6FB6A-3068-4E62-AF21-ABCA9B726EDF}"/>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15019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5"/>
                                        </p:tgtEl>
                                        <p:attrNameLst>
                                          <p:attrName>style.visibility</p:attrName>
                                        </p:attrNameLst>
                                      </p:cBhvr>
                                      <p:to>
                                        <p:strVal val="visible"/>
                                      </p:to>
                                    </p:set>
                                    <p:anim calcmode="lin" valueType="num">
                                      <p:cBhvr additive="base">
                                        <p:cTn id="18" dur="500" fill="hold"/>
                                        <p:tgtEl>
                                          <p:spTgt spid="75"/>
                                        </p:tgtEl>
                                        <p:attrNameLst>
                                          <p:attrName>ppt_x</p:attrName>
                                        </p:attrNameLst>
                                      </p:cBhvr>
                                      <p:tavLst>
                                        <p:tav tm="0">
                                          <p:val>
                                            <p:strVal val="1+#ppt_w/2"/>
                                          </p:val>
                                        </p:tav>
                                        <p:tav tm="100000">
                                          <p:val>
                                            <p:strVal val="#ppt_x"/>
                                          </p:val>
                                        </p:tav>
                                      </p:tavLst>
                                    </p:anim>
                                    <p:anim calcmode="lin" valueType="num">
                                      <p:cBhvr additive="base">
                                        <p:cTn id="19" dur="500" fill="hold"/>
                                        <p:tgtEl>
                                          <p:spTgt spid="75"/>
                                        </p:tgtEl>
                                        <p:attrNameLst>
                                          <p:attrName>ppt_y</p:attrName>
                                        </p:attrNameLst>
                                      </p:cBhvr>
                                      <p:tavLst>
                                        <p:tav tm="0">
                                          <p:val>
                                            <p:strVal val="#ppt_y"/>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43" grpId="0" animBg="1"/>
      <p:bldP spid="45" grpId="0" animBg="1"/>
      <p:bldP spid="5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D5A9ABC-3B58-4A81-A4D7-0AF7693971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452" b="30600"/>
          <a:stretch/>
        </p:blipFill>
        <p:spPr>
          <a:xfrm>
            <a:off x="0" y="2292180"/>
            <a:ext cx="12192000" cy="4391542"/>
          </a:xfrm>
          <a:prstGeom prst="rect">
            <a:avLst/>
          </a:prstGeom>
        </p:spPr>
      </p:pic>
      <p:sp>
        <p:nvSpPr>
          <p:cNvPr id="4" name="Espace réservé du numéro de diapositive 3">
            <a:extLst>
              <a:ext uri="{FF2B5EF4-FFF2-40B4-BE49-F238E27FC236}">
                <a16:creationId xmlns:a16="http://schemas.microsoft.com/office/drawing/2014/main" id="{86B71080-6ED4-4A8C-8D20-8DBF67F654F2}"/>
              </a:ext>
            </a:extLst>
          </p:cNvPr>
          <p:cNvSpPr>
            <a:spLocks noGrp="1"/>
          </p:cNvSpPr>
          <p:nvPr>
            <p:ph type="sldNum" sz="quarter" idx="12"/>
          </p:nvPr>
        </p:nvSpPr>
        <p:spPr/>
        <p:txBody>
          <a:bodyPr/>
          <a:lstStyle/>
          <a:p>
            <a:fld id="{BDF082A2-1D3D-470E-B4E2-2BB4988137D9}" type="slidenum">
              <a:rPr lang="en-GB" smtClean="0"/>
              <a:t>23</a:t>
            </a:fld>
            <a:endParaRPr lang="en-GB" dirty="0"/>
          </a:p>
        </p:txBody>
      </p:sp>
      <p:sp>
        <p:nvSpPr>
          <p:cNvPr id="11" name="Rectangle 10">
            <a:extLst>
              <a:ext uri="{FF2B5EF4-FFF2-40B4-BE49-F238E27FC236}">
                <a16:creationId xmlns:a16="http://schemas.microsoft.com/office/drawing/2014/main" id="{C1582E3B-5B0F-47BF-B8DD-F843691B8CF0}"/>
              </a:ext>
            </a:extLst>
          </p:cNvPr>
          <p:cNvSpPr/>
          <p:nvPr/>
        </p:nvSpPr>
        <p:spPr>
          <a:xfrm>
            <a:off x="2382464" y="1097685"/>
            <a:ext cx="7427071" cy="1384995"/>
          </a:xfrm>
          <a:prstGeom prst="rect">
            <a:avLst/>
          </a:prstGeom>
          <a:solidFill>
            <a:srgbClr val="003366"/>
          </a:solidFill>
        </p:spPr>
        <p:txBody>
          <a:bodyPr wrap="square">
            <a:spAutoFit/>
          </a:bodyPr>
          <a:lstStyle/>
          <a:p>
            <a:pPr algn="ctr"/>
            <a:r>
              <a:rPr lang="en-US" sz="2800" b="1" dirty="0">
                <a:solidFill>
                  <a:schemeClr val="bg1"/>
                </a:solidFill>
              </a:rPr>
              <a:t>2. Challenges in Standardizing ²²²Rn Measurement Protocols for Highlighting GW-Wetland Connectivity</a:t>
            </a:r>
          </a:p>
        </p:txBody>
      </p:sp>
      <p:sp>
        <p:nvSpPr>
          <p:cNvPr id="7" name="Titre 1">
            <a:extLst>
              <a:ext uri="{FF2B5EF4-FFF2-40B4-BE49-F238E27FC236}">
                <a16:creationId xmlns:a16="http://schemas.microsoft.com/office/drawing/2014/main" id="{A3C1EB21-FF7B-4D88-AF5E-D7AB37C22536}"/>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241789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 21">
            <a:extLst>
              <a:ext uri="{FF2B5EF4-FFF2-40B4-BE49-F238E27FC236}">
                <a16:creationId xmlns:a16="http://schemas.microsoft.com/office/drawing/2014/main" id="{86EE0449-78A5-41D9-9951-010AF067AD74}"/>
              </a:ext>
            </a:extLst>
          </p:cNvPr>
          <p:cNvGrpSpPr/>
          <p:nvPr/>
        </p:nvGrpSpPr>
        <p:grpSpPr>
          <a:xfrm>
            <a:off x="342803" y="389914"/>
            <a:ext cx="3924067" cy="1026288"/>
            <a:chOff x="363612" y="7053370"/>
            <a:chExt cx="3924067" cy="1026288"/>
          </a:xfrm>
        </p:grpSpPr>
        <p:pic>
          <p:nvPicPr>
            <p:cNvPr id="18" name="Image 17">
              <a:extLst>
                <a:ext uri="{FF2B5EF4-FFF2-40B4-BE49-F238E27FC236}">
                  <a16:creationId xmlns:a16="http://schemas.microsoft.com/office/drawing/2014/main" id="{79C58CD5-7FBB-4C9F-B578-CE5E8CEA3421}"/>
                </a:ext>
              </a:extLst>
            </p:cNvPr>
            <p:cNvPicPr>
              <a:picLocks noChangeAspect="1"/>
            </p:cNvPicPr>
            <p:nvPr/>
          </p:nvPicPr>
          <p:blipFill>
            <a:blip r:embed="rId3"/>
            <a:stretch>
              <a:fillRect/>
            </a:stretch>
          </p:blipFill>
          <p:spPr>
            <a:xfrm>
              <a:off x="1992504" y="7053370"/>
              <a:ext cx="1391245" cy="985796"/>
            </a:xfrm>
            <a:prstGeom prst="rect">
              <a:avLst/>
            </a:prstGeom>
          </p:spPr>
        </p:pic>
        <p:pic>
          <p:nvPicPr>
            <p:cNvPr id="20" name="Image 19">
              <a:extLst>
                <a:ext uri="{FF2B5EF4-FFF2-40B4-BE49-F238E27FC236}">
                  <a16:creationId xmlns:a16="http://schemas.microsoft.com/office/drawing/2014/main" id="{7D360293-900F-4F85-ABA7-E00CF8CCD7B4}"/>
                </a:ext>
              </a:extLst>
            </p:cNvPr>
            <p:cNvPicPr>
              <a:picLocks noChangeAspect="1"/>
            </p:cNvPicPr>
            <p:nvPr/>
          </p:nvPicPr>
          <p:blipFill rotWithShape="1">
            <a:blip r:embed="rId4"/>
            <a:srcRect l="9567" t="4578" r="9403"/>
            <a:stretch/>
          </p:blipFill>
          <p:spPr>
            <a:xfrm>
              <a:off x="3291563" y="7383819"/>
              <a:ext cx="996116" cy="659845"/>
            </a:xfrm>
            <a:prstGeom prst="rect">
              <a:avLst/>
            </a:prstGeom>
          </p:spPr>
        </p:pic>
        <p:pic>
          <p:nvPicPr>
            <p:cNvPr id="5" name="Image 4">
              <a:extLst>
                <a:ext uri="{FF2B5EF4-FFF2-40B4-BE49-F238E27FC236}">
                  <a16:creationId xmlns:a16="http://schemas.microsoft.com/office/drawing/2014/main" id="{407EEE91-9B07-4CB0-985E-0601B252C7F4}"/>
                </a:ext>
              </a:extLst>
            </p:cNvPr>
            <p:cNvPicPr>
              <a:picLocks noChangeAspect="1"/>
            </p:cNvPicPr>
            <p:nvPr/>
          </p:nvPicPr>
          <p:blipFill>
            <a:blip r:embed="rId5"/>
            <a:stretch>
              <a:fillRect/>
            </a:stretch>
          </p:blipFill>
          <p:spPr>
            <a:xfrm>
              <a:off x="363612" y="7248660"/>
              <a:ext cx="830998" cy="830998"/>
            </a:xfrm>
            <a:prstGeom prst="rect">
              <a:avLst/>
            </a:prstGeom>
          </p:spPr>
        </p:pic>
        <p:pic>
          <p:nvPicPr>
            <p:cNvPr id="21" name="Image 20">
              <a:extLst>
                <a:ext uri="{FF2B5EF4-FFF2-40B4-BE49-F238E27FC236}">
                  <a16:creationId xmlns:a16="http://schemas.microsoft.com/office/drawing/2014/main" id="{87B3500B-FF81-4255-B72B-C81964ED14AB}"/>
                </a:ext>
              </a:extLst>
            </p:cNvPr>
            <p:cNvPicPr>
              <a:picLocks noChangeAspect="1"/>
            </p:cNvPicPr>
            <p:nvPr/>
          </p:nvPicPr>
          <p:blipFill>
            <a:blip r:embed="rId6"/>
            <a:stretch>
              <a:fillRect/>
            </a:stretch>
          </p:blipFill>
          <p:spPr>
            <a:xfrm>
              <a:off x="1345229" y="7406548"/>
              <a:ext cx="662303" cy="662303"/>
            </a:xfrm>
            <a:prstGeom prst="rect">
              <a:avLst/>
            </a:prstGeom>
          </p:spPr>
        </p:pic>
      </p:grpSp>
      <p:sp>
        <p:nvSpPr>
          <p:cNvPr id="11" name="Rectangle 10">
            <a:extLst>
              <a:ext uri="{FF2B5EF4-FFF2-40B4-BE49-F238E27FC236}">
                <a16:creationId xmlns:a16="http://schemas.microsoft.com/office/drawing/2014/main" id="{A48DA90F-B102-4D2E-9863-A9860EAE5660}"/>
              </a:ext>
            </a:extLst>
          </p:cNvPr>
          <p:cNvSpPr/>
          <p:nvPr/>
        </p:nvSpPr>
        <p:spPr>
          <a:xfrm>
            <a:off x="4764928" y="819454"/>
            <a:ext cx="7427071" cy="461665"/>
          </a:xfrm>
          <a:prstGeom prst="rect">
            <a:avLst/>
          </a:prstGeom>
        </p:spPr>
        <p:txBody>
          <a:bodyPr wrap="square">
            <a:spAutoFit/>
          </a:bodyPr>
          <a:lstStyle/>
          <a:p>
            <a:r>
              <a:rPr lang="en-US" sz="2400" b="1" dirty="0">
                <a:solidFill>
                  <a:srgbClr val="DFA235"/>
                </a:solidFill>
                <a:ea typeface="Calibri" panose="020F0502020204030204" pitchFamily="34" charset="0"/>
                <a:cs typeface="Arial" panose="020B0604020202020204" pitchFamily="34" charset="0"/>
              </a:rPr>
              <a:t>Some  suggestions / recommendations</a:t>
            </a:r>
            <a:endParaRPr lang="en-GB" sz="2400" b="1" dirty="0">
              <a:solidFill>
                <a:srgbClr val="DFA235"/>
              </a:solidFill>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078360E-6072-449A-9DFC-881FE059B9DB}"/>
              </a:ext>
            </a:extLst>
          </p:cNvPr>
          <p:cNvSpPr/>
          <p:nvPr/>
        </p:nvSpPr>
        <p:spPr>
          <a:xfrm>
            <a:off x="135826" y="1357872"/>
            <a:ext cx="11920348" cy="1029256"/>
          </a:xfrm>
          <a:prstGeom prst="rect">
            <a:avLst/>
          </a:prstGeom>
        </p:spPr>
        <p:txBody>
          <a:bodyPr wrap="square">
            <a:spAutoFit/>
          </a:bodyPr>
          <a:lstStyle/>
          <a:p>
            <a:pPr algn="just">
              <a:lnSpc>
                <a:spcPct val="115000"/>
              </a:lnSpc>
            </a:pPr>
            <a:r>
              <a:rPr lang="en-US" dirty="0">
                <a:solidFill>
                  <a:srgbClr val="392E77"/>
                </a:solidFill>
                <a:ea typeface="Calibri" panose="020F0502020204030204" pitchFamily="34" charset="0"/>
                <a:cs typeface="Arial" panose="020B0604020202020204" pitchFamily="34" charset="0"/>
              </a:rPr>
              <a:t>To highlight GW-wetland connectivity, </a:t>
            </a:r>
            <a:r>
              <a:rPr lang="en-US" i="1" dirty="0">
                <a:solidFill>
                  <a:srgbClr val="392E77"/>
                </a:solidFill>
                <a:ea typeface="Calibri" panose="020F0502020204030204" pitchFamily="34" charset="0"/>
                <a:cs typeface="Arial" panose="020B0604020202020204" pitchFamily="34" charset="0"/>
              </a:rPr>
              <a:t>In situ </a:t>
            </a:r>
            <a:r>
              <a:rPr lang="en-US" dirty="0">
                <a:solidFill>
                  <a:srgbClr val="392E77"/>
                </a:solidFill>
                <a:ea typeface="Calibri" panose="020F0502020204030204" pitchFamily="34" charset="0"/>
                <a:cs typeface="Arial" panose="020B0604020202020204" pitchFamily="34" charset="0"/>
              </a:rPr>
              <a:t>²²²Rn measurement is always preferable. However, given the low and diffuse GW fluxes in the Mediterranean smaller, numerous, remote, and scattered wetlands, sampling remains an interesting alternative to save time, money, energy and gain resolution in space and time.</a:t>
            </a:r>
          </a:p>
        </p:txBody>
      </p:sp>
      <p:sp>
        <p:nvSpPr>
          <p:cNvPr id="7" name="Rectangle 6">
            <a:extLst>
              <a:ext uri="{FF2B5EF4-FFF2-40B4-BE49-F238E27FC236}">
                <a16:creationId xmlns:a16="http://schemas.microsoft.com/office/drawing/2014/main" id="{FC928C51-B157-4E87-8384-A52BBB7AAA3C}"/>
              </a:ext>
            </a:extLst>
          </p:cNvPr>
          <p:cNvSpPr/>
          <p:nvPr/>
        </p:nvSpPr>
        <p:spPr>
          <a:xfrm>
            <a:off x="4764929" y="-11543"/>
            <a:ext cx="7427071" cy="830997"/>
          </a:xfrm>
          <a:prstGeom prst="rect">
            <a:avLst/>
          </a:prstGeom>
          <a:solidFill>
            <a:srgbClr val="003366"/>
          </a:solidFill>
        </p:spPr>
        <p:txBody>
          <a:bodyPr wrap="square">
            <a:spAutoFit/>
          </a:bodyPr>
          <a:lstStyle/>
          <a:p>
            <a:pPr algn="ctr"/>
            <a:r>
              <a:rPr lang="en-US" sz="2400" b="1" dirty="0">
                <a:solidFill>
                  <a:schemeClr val="bg1"/>
                </a:solidFill>
              </a:rPr>
              <a:t>2. Challenges in Standardizing ²²²Rn Measurement Protocols for Highlighting GW-Wetland Connectivity</a:t>
            </a:r>
          </a:p>
        </p:txBody>
      </p:sp>
      <p:sp>
        <p:nvSpPr>
          <p:cNvPr id="12" name="Rectangle 11">
            <a:extLst>
              <a:ext uri="{FF2B5EF4-FFF2-40B4-BE49-F238E27FC236}">
                <a16:creationId xmlns:a16="http://schemas.microsoft.com/office/drawing/2014/main" id="{AFB17121-3D64-473B-9D8A-2820C697B378}"/>
              </a:ext>
            </a:extLst>
          </p:cNvPr>
          <p:cNvSpPr/>
          <p:nvPr/>
        </p:nvSpPr>
        <p:spPr>
          <a:xfrm>
            <a:off x="864123" y="2574417"/>
            <a:ext cx="3054986" cy="425501"/>
          </a:xfrm>
          <a:prstGeom prst="rect">
            <a:avLst/>
          </a:prstGeom>
        </p:spPr>
        <p:txBody>
          <a:bodyPr wrap="square">
            <a:spAutoFit/>
          </a:bodyPr>
          <a:lstStyle/>
          <a:p>
            <a:pPr algn="just">
              <a:lnSpc>
                <a:spcPct val="115000"/>
              </a:lnSpc>
            </a:pPr>
            <a:r>
              <a:rPr lang="en-US" sz="2000" b="1" u="sng" dirty="0">
                <a:solidFill>
                  <a:srgbClr val="392E77"/>
                </a:solidFill>
                <a:ea typeface="Calibri" panose="020F0502020204030204" pitchFamily="34" charset="0"/>
                <a:cs typeface="Arial" panose="020B0604020202020204" pitchFamily="34" charset="0"/>
              </a:rPr>
              <a:t>Before sampling</a:t>
            </a:r>
          </a:p>
        </p:txBody>
      </p:sp>
      <p:sp>
        <p:nvSpPr>
          <p:cNvPr id="13" name="Rectangle 12">
            <a:extLst>
              <a:ext uri="{FF2B5EF4-FFF2-40B4-BE49-F238E27FC236}">
                <a16:creationId xmlns:a16="http://schemas.microsoft.com/office/drawing/2014/main" id="{9046BE6B-CCAA-4942-90C7-847980E9C53A}"/>
              </a:ext>
            </a:extLst>
          </p:cNvPr>
          <p:cNvSpPr/>
          <p:nvPr/>
        </p:nvSpPr>
        <p:spPr>
          <a:xfrm>
            <a:off x="6803423" y="2640893"/>
            <a:ext cx="1927117" cy="425501"/>
          </a:xfrm>
          <a:prstGeom prst="rect">
            <a:avLst/>
          </a:prstGeom>
        </p:spPr>
        <p:txBody>
          <a:bodyPr wrap="square">
            <a:spAutoFit/>
          </a:bodyPr>
          <a:lstStyle/>
          <a:p>
            <a:pPr algn="just">
              <a:lnSpc>
                <a:spcPct val="115000"/>
              </a:lnSpc>
            </a:pPr>
            <a:r>
              <a:rPr lang="en-US" sz="2000" b="1" u="sng" dirty="0">
                <a:solidFill>
                  <a:srgbClr val="392E77"/>
                </a:solidFill>
                <a:ea typeface="Calibri" panose="020F0502020204030204" pitchFamily="34" charset="0"/>
                <a:cs typeface="Arial" panose="020B0604020202020204" pitchFamily="34" charset="0"/>
              </a:rPr>
              <a:t>During sampling</a:t>
            </a:r>
          </a:p>
        </p:txBody>
      </p:sp>
      <p:sp>
        <p:nvSpPr>
          <p:cNvPr id="16" name="Rectangle 15">
            <a:extLst>
              <a:ext uri="{FF2B5EF4-FFF2-40B4-BE49-F238E27FC236}">
                <a16:creationId xmlns:a16="http://schemas.microsoft.com/office/drawing/2014/main" id="{1D9718E9-2B19-44E4-B9D3-97C0400D625C}"/>
              </a:ext>
            </a:extLst>
          </p:cNvPr>
          <p:cNvSpPr/>
          <p:nvPr/>
        </p:nvSpPr>
        <p:spPr>
          <a:xfrm>
            <a:off x="0" y="3058196"/>
            <a:ext cx="5844032" cy="1029256"/>
          </a:xfrm>
          <a:prstGeom prst="rect">
            <a:avLst/>
          </a:prstGeom>
        </p:spPr>
        <p:txBody>
          <a:bodyPr wrap="square">
            <a:spAutoFit/>
          </a:bodyPr>
          <a:lstStyle/>
          <a:p>
            <a:pPr marL="342900" indent="-342900">
              <a:lnSpc>
                <a:spcPct val="115000"/>
              </a:lnSpc>
              <a:buFont typeface="Arial" panose="020B0604020202020204" pitchFamily="34" charset="0"/>
              <a:buChar char="•"/>
            </a:pPr>
            <a:r>
              <a:rPr lang="en-US" dirty="0">
                <a:solidFill>
                  <a:srgbClr val="392E77"/>
                </a:solidFill>
                <a:ea typeface="Calibri" panose="020F0502020204030204" pitchFamily="34" charset="0"/>
                <a:cs typeface="Arial" panose="020B0604020202020204" pitchFamily="34" charset="0"/>
              </a:rPr>
              <a:t>When possible, identify </a:t>
            </a:r>
            <a:r>
              <a:rPr lang="en-US" b="1" dirty="0">
                <a:solidFill>
                  <a:srgbClr val="392E77"/>
                </a:solidFill>
                <a:ea typeface="Calibri" panose="020F0502020204030204" pitchFamily="34" charset="0"/>
                <a:cs typeface="Arial" panose="020B0604020202020204" pitchFamily="34" charset="0"/>
              </a:rPr>
              <a:t>groundwater sampling points </a:t>
            </a:r>
            <a:r>
              <a:rPr lang="en-US" dirty="0">
                <a:solidFill>
                  <a:srgbClr val="392E77"/>
                </a:solidFill>
                <a:ea typeface="Calibri" panose="020F0502020204030204" pitchFamily="34" charset="0"/>
                <a:cs typeface="Arial" panose="020B0604020202020204" pitchFamily="34" charset="0"/>
              </a:rPr>
              <a:t>(springs, wells, and boreholes) </a:t>
            </a:r>
            <a:r>
              <a:rPr lang="en-US" b="1" dirty="0">
                <a:solidFill>
                  <a:srgbClr val="392E77"/>
                </a:solidFill>
                <a:ea typeface="Calibri" panose="020F0502020204030204" pitchFamily="34" charset="0"/>
                <a:cs typeface="Arial" panose="020B0604020202020204" pitchFamily="34" charset="0"/>
              </a:rPr>
              <a:t>to establish the local ²²²Rn baseline</a:t>
            </a:r>
            <a:r>
              <a:rPr lang="en-US" dirty="0">
                <a:solidFill>
                  <a:srgbClr val="392E77"/>
                </a:solidFill>
                <a:ea typeface="Calibri" panose="020F0502020204030204" pitchFamily="34" charset="0"/>
                <a:cs typeface="Arial" panose="020B0604020202020204" pitchFamily="34" charset="0"/>
              </a:rPr>
              <a:t>.</a:t>
            </a:r>
          </a:p>
        </p:txBody>
      </p:sp>
      <p:sp>
        <p:nvSpPr>
          <p:cNvPr id="23" name="Rectangle 22">
            <a:extLst>
              <a:ext uri="{FF2B5EF4-FFF2-40B4-BE49-F238E27FC236}">
                <a16:creationId xmlns:a16="http://schemas.microsoft.com/office/drawing/2014/main" id="{A6E0F070-4DF1-4AB2-BBE3-F7E433BF0471}"/>
              </a:ext>
            </a:extLst>
          </p:cNvPr>
          <p:cNvSpPr/>
          <p:nvPr/>
        </p:nvSpPr>
        <p:spPr>
          <a:xfrm>
            <a:off x="0" y="5618475"/>
            <a:ext cx="6073619" cy="1029256"/>
          </a:xfrm>
          <a:prstGeom prst="rect">
            <a:avLst/>
          </a:prstGeom>
        </p:spPr>
        <p:txBody>
          <a:bodyPr wrap="square">
            <a:spAutoFit/>
          </a:bodyPr>
          <a:lstStyle/>
          <a:p>
            <a:pPr marL="342900" indent="-342900">
              <a:lnSpc>
                <a:spcPct val="115000"/>
              </a:lnSpc>
              <a:buFont typeface="Arial" panose="020B0604020202020204" pitchFamily="34" charset="0"/>
              <a:buChar char="•"/>
            </a:pPr>
            <a:r>
              <a:rPr lang="en-US" dirty="0">
                <a:solidFill>
                  <a:srgbClr val="392E77"/>
                </a:solidFill>
                <a:ea typeface="Calibri" panose="020F0502020204030204" pitchFamily="34" charset="0"/>
                <a:cs typeface="Arial" panose="020B0604020202020204" pitchFamily="34" charset="0"/>
              </a:rPr>
              <a:t>Take into account : </a:t>
            </a:r>
          </a:p>
          <a:p>
            <a:pPr marL="800100" lvl="1" indent="-342900">
              <a:lnSpc>
                <a:spcPct val="115000"/>
              </a:lnSpc>
              <a:buFont typeface="Wingdings" panose="05000000000000000000" pitchFamily="2" charset="2"/>
              <a:buChar char="ü"/>
            </a:pPr>
            <a:r>
              <a:rPr lang="en-US" b="1" dirty="0">
                <a:solidFill>
                  <a:srgbClr val="392E77"/>
                </a:solidFill>
                <a:ea typeface="Calibri" panose="020F0502020204030204" pitchFamily="34" charset="0"/>
                <a:cs typeface="Arial" panose="020B0604020202020204" pitchFamily="34" charset="0"/>
              </a:rPr>
              <a:t>Seasonality</a:t>
            </a:r>
            <a:r>
              <a:rPr lang="en-US" dirty="0">
                <a:solidFill>
                  <a:srgbClr val="392E77"/>
                </a:solidFill>
                <a:ea typeface="Calibri" panose="020F0502020204030204" pitchFamily="34" charset="0"/>
                <a:cs typeface="Arial" panose="020B0604020202020204" pitchFamily="34" charset="0"/>
              </a:rPr>
              <a:t> : e.g. </a:t>
            </a:r>
            <a:r>
              <a:rPr lang="el-GR" dirty="0">
                <a:solidFill>
                  <a:srgbClr val="392E77"/>
                </a:solidFill>
                <a:ea typeface="Calibri" panose="020F0502020204030204" pitchFamily="34" charset="0"/>
                <a:cs typeface="Arial" panose="020B0604020202020204" pitchFamily="34" charset="0"/>
              </a:rPr>
              <a:t>Δ</a:t>
            </a:r>
            <a:r>
              <a:rPr lang="fr-FR" dirty="0">
                <a:solidFill>
                  <a:srgbClr val="392E77"/>
                </a:solidFill>
                <a:ea typeface="Calibri" panose="020F0502020204030204" pitchFamily="34" charset="0"/>
                <a:cs typeface="Arial" panose="020B0604020202020204" pitchFamily="34" charset="0"/>
              </a:rPr>
              <a:t> </a:t>
            </a:r>
            <a:r>
              <a:rPr lang="en-US" dirty="0">
                <a:solidFill>
                  <a:srgbClr val="392E77"/>
                </a:solidFill>
                <a:ea typeface="Calibri" panose="020F0502020204030204" pitchFamily="34" charset="0"/>
                <a:cs typeface="Arial" panose="020B0604020202020204" pitchFamily="34" charset="0"/>
              </a:rPr>
              <a:t>GW discharge dynamics.</a:t>
            </a:r>
          </a:p>
          <a:p>
            <a:pPr marL="800100" lvl="1" indent="-342900">
              <a:lnSpc>
                <a:spcPct val="115000"/>
              </a:lnSpc>
              <a:buFont typeface="Wingdings" panose="05000000000000000000" pitchFamily="2" charset="2"/>
              <a:buChar char="ü"/>
            </a:pPr>
            <a:r>
              <a:rPr lang="en-US" b="1" dirty="0">
                <a:solidFill>
                  <a:srgbClr val="392E77"/>
                </a:solidFill>
                <a:ea typeface="Calibri" panose="020F0502020204030204" pitchFamily="34" charset="0"/>
                <a:cs typeface="Arial" panose="020B0604020202020204" pitchFamily="34" charset="0"/>
              </a:rPr>
              <a:t>GW input depth </a:t>
            </a:r>
            <a:r>
              <a:rPr lang="en-US" dirty="0">
                <a:solidFill>
                  <a:srgbClr val="392E77"/>
                </a:solidFill>
                <a:ea typeface="Calibri" panose="020F0502020204030204" pitchFamily="34" charset="0"/>
                <a:cs typeface="Arial" panose="020B0604020202020204" pitchFamily="34" charset="0"/>
              </a:rPr>
              <a:t>: </a:t>
            </a:r>
            <a:r>
              <a:rPr lang="en-US" i="1" dirty="0">
                <a:solidFill>
                  <a:srgbClr val="392E77"/>
                </a:solidFill>
                <a:ea typeface="Calibri" panose="020F0502020204030204" pitchFamily="34" charset="0"/>
                <a:cs typeface="Arial" panose="020B0604020202020204" pitchFamily="34" charset="0"/>
              </a:rPr>
              <a:t>i.e.</a:t>
            </a:r>
            <a:r>
              <a:rPr lang="en-US" dirty="0">
                <a:solidFill>
                  <a:srgbClr val="392E77"/>
                </a:solidFill>
                <a:ea typeface="Calibri" panose="020F0502020204030204" pitchFamily="34" charset="0"/>
                <a:cs typeface="Arial" panose="020B0604020202020204" pitchFamily="34" charset="0"/>
              </a:rPr>
              <a:t> make an EC profile.</a:t>
            </a:r>
          </a:p>
        </p:txBody>
      </p:sp>
      <p:sp>
        <p:nvSpPr>
          <p:cNvPr id="24" name="Rectangle 23">
            <a:extLst>
              <a:ext uri="{FF2B5EF4-FFF2-40B4-BE49-F238E27FC236}">
                <a16:creationId xmlns:a16="http://schemas.microsoft.com/office/drawing/2014/main" id="{E2128C56-60B5-4465-BE63-CD2D0E620F69}"/>
              </a:ext>
            </a:extLst>
          </p:cNvPr>
          <p:cNvSpPr/>
          <p:nvPr/>
        </p:nvSpPr>
        <p:spPr>
          <a:xfrm>
            <a:off x="0" y="4338335"/>
            <a:ext cx="5844032" cy="1029256"/>
          </a:xfrm>
          <a:prstGeom prst="rect">
            <a:avLst/>
          </a:prstGeom>
        </p:spPr>
        <p:txBody>
          <a:bodyPr wrap="square">
            <a:spAutoFit/>
          </a:bodyPr>
          <a:lstStyle/>
          <a:p>
            <a:pPr marL="342900" indent="-342900">
              <a:lnSpc>
                <a:spcPct val="115000"/>
              </a:lnSpc>
              <a:buFont typeface="Arial" panose="020B0604020202020204" pitchFamily="34" charset="0"/>
              <a:buChar char="•"/>
            </a:pPr>
            <a:r>
              <a:rPr lang="en-US" dirty="0">
                <a:solidFill>
                  <a:srgbClr val="392E77"/>
                </a:solidFill>
                <a:ea typeface="Calibri" panose="020F0502020204030204" pitchFamily="34" charset="0"/>
                <a:cs typeface="Arial" panose="020B0604020202020204" pitchFamily="34" charset="0"/>
              </a:rPr>
              <a:t>Try to gather </a:t>
            </a:r>
            <a:r>
              <a:rPr lang="en-US" b="1" dirty="0">
                <a:solidFill>
                  <a:srgbClr val="392E77"/>
                </a:solidFill>
                <a:ea typeface="Calibri" panose="020F0502020204030204" pitchFamily="34" charset="0"/>
                <a:cs typeface="Arial" panose="020B0604020202020204" pitchFamily="34" charset="0"/>
              </a:rPr>
              <a:t>hydrogeological framework </a:t>
            </a:r>
            <a:r>
              <a:rPr lang="en-US" dirty="0">
                <a:solidFill>
                  <a:srgbClr val="392E77"/>
                </a:solidFill>
                <a:ea typeface="Calibri" panose="020F0502020204030204" pitchFamily="34" charset="0"/>
                <a:cs typeface="Arial" panose="020B0604020202020204" pitchFamily="34" charset="0"/>
              </a:rPr>
              <a:t>information (topographic, geological, and piezometric maps…) to target wetland sampling areas.</a:t>
            </a:r>
          </a:p>
        </p:txBody>
      </p:sp>
      <p:sp>
        <p:nvSpPr>
          <p:cNvPr id="26" name="Rectangle 25">
            <a:extLst>
              <a:ext uri="{FF2B5EF4-FFF2-40B4-BE49-F238E27FC236}">
                <a16:creationId xmlns:a16="http://schemas.microsoft.com/office/drawing/2014/main" id="{300A5205-A248-4C5E-B078-73B23D39EC3F}"/>
              </a:ext>
            </a:extLst>
          </p:cNvPr>
          <p:cNvSpPr/>
          <p:nvPr/>
        </p:nvSpPr>
        <p:spPr>
          <a:xfrm>
            <a:off x="5928852" y="3058196"/>
            <a:ext cx="6201680" cy="3613040"/>
          </a:xfrm>
          <a:prstGeom prst="rect">
            <a:avLst/>
          </a:prstGeom>
        </p:spPr>
        <p:txBody>
          <a:bodyPr wrap="square">
            <a:spAutoFit/>
          </a:bodyPr>
          <a:lstStyle/>
          <a:p>
            <a:pPr marL="342900" indent="-342900">
              <a:lnSpc>
                <a:spcPct val="115000"/>
              </a:lnSpc>
              <a:buFont typeface="Arial" panose="020B0604020202020204" pitchFamily="34" charset="0"/>
              <a:buChar char="•"/>
            </a:pPr>
            <a:r>
              <a:rPr lang="fr-FR" dirty="0">
                <a:solidFill>
                  <a:srgbClr val="392E77"/>
                </a:solidFill>
                <a:ea typeface="Calibri" panose="020F0502020204030204" pitchFamily="34" charset="0"/>
                <a:cs typeface="Arial" panose="020B0604020202020204" pitchFamily="34" charset="0"/>
              </a:rPr>
              <a:t>About </a:t>
            </a:r>
            <a:r>
              <a:rPr lang="fr-FR" dirty="0" err="1">
                <a:solidFill>
                  <a:srgbClr val="392E77"/>
                </a:solidFill>
                <a:ea typeface="Calibri" panose="020F0502020204030204" pitchFamily="34" charset="0"/>
                <a:cs typeface="Arial" panose="020B0604020202020204" pitchFamily="34" charset="0"/>
              </a:rPr>
              <a:t>bottles</a:t>
            </a:r>
            <a:endParaRPr lang="fr-FR" dirty="0">
              <a:solidFill>
                <a:srgbClr val="392E77"/>
              </a:solidFill>
              <a:ea typeface="Calibri" panose="020F0502020204030204" pitchFamily="34" charset="0"/>
              <a:cs typeface="Arial" panose="020B0604020202020204" pitchFamily="34" charset="0"/>
            </a:endParaRPr>
          </a:p>
          <a:p>
            <a:pPr marL="800100" lvl="1" indent="-342900">
              <a:lnSpc>
                <a:spcPct val="115000"/>
              </a:lnSpc>
              <a:buFont typeface="Wingdings" panose="05000000000000000000" pitchFamily="2" charset="2"/>
              <a:buChar char="ü"/>
            </a:pPr>
            <a:r>
              <a:rPr lang="fr-FR" dirty="0">
                <a:solidFill>
                  <a:srgbClr val="392E77"/>
                </a:solidFill>
                <a:ea typeface="Calibri" panose="020F0502020204030204" pitchFamily="34" charset="0"/>
                <a:cs typeface="Arial" panose="020B0604020202020204" pitchFamily="34" charset="0"/>
              </a:rPr>
              <a:t>Note date and </a:t>
            </a:r>
            <a:r>
              <a:rPr lang="fr-FR" b="1" dirty="0">
                <a:solidFill>
                  <a:srgbClr val="392E77"/>
                </a:solidFill>
                <a:ea typeface="Calibri" panose="020F0502020204030204" pitchFamily="34" charset="0"/>
                <a:cs typeface="Arial" panose="020B0604020202020204" pitchFamily="34" charset="0"/>
              </a:rPr>
              <a:t>TIME</a:t>
            </a:r>
            <a:r>
              <a:rPr lang="fr-FR" dirty="0">
                <a:solidFill>
                  <a:srgbClr val="392E77"/>
                </a:solidFill>
                <a:ea typeface="Calibri" panose="020F0502020204030204" pitchFamily="34" charset="0"/>
                <a:cs typeface="Arial" panose="020B0604020202020204" pitchFamily="34" charset="0"/>
              </a:rPr>
              <a:t> (</a:t>
            </a:r>
            <a:r>
              <a:rPr lang="fr-FR" dirty="0" err="1">
                <a:solidFill>
                  <a:srgbClr val="392E77"/>
                </a:solidFill>
                <a:ea typeface="Calibri" panose="020F0502020204030204" pitchFamily="34" charset="0"/>
                <a:cs typeface="Arial" panose="020B0604020202020204" pitchFamily="34" charset="0"/>
              </a:rPr>
              <a:t>decay</a:t>
            </a:r>
            <a:r>
              <a:rPr lang="fr-FR" dirty="0">
                <a:solidFill>
                  <a:srgbClr val="392E77"/>
                </a:solidFill>
                <a:ea typeface="Calibri" panose="020F0502020204030204" pitchFamily="34" charset="0"/>
                <a:cs typeface="Arial" panose="020B0604020202020204" pitchFamily="34" charset="0"/>
              </a:rPr>
              <a:t>).</a:t>
            </a:r>
          </a:p>
          <a:p>
            <a:pPr marL="800100" lvl="1" indent="-342900">
              <a:lnSpc>
                <a:spcPct val="115000"/>
              </a:lnSpc>
              <a:buFont typeface="Wingdings" panose="05000000000000000000" pitchFamily="2" charset="2"/>
              <a:buChar char="ü"/>
            </a:pPr>
            <a:r>
              <a:rPr lang="fr-FR" dirty="0" err="1">
                <a:solidFill>
                  <a:srgbClr val="392E77"/>
                </a:solidFill>
                <a:ea typeface="Calibri" panose="020F0502020204030204" pitchFamily="34" charset="0"/>
                <a:cs typeface="Arial" panose="020B0604020202020204" pitchFamily="34" charset="0"/>
              </a:rPr>
              <a:t>Avoid</a:t>
            </a:r>
            <a:r>
              <a:rPr lang="fr-FR" dirty="0">
                <a:solidFill>
                  <a:srgbClr val="392E77"/>
                </a:solidFill>
                <a:ea typeface="Calibri" panose="020F0502020204030204" pitchFamily="34" charset="0"/>
                <a:cs typeface="Arial" panose="020B0604020202020204" pitchFamily="34" charset="0"/>
              </a:rPr>
              <a:t> </a:t>
            </a:r>
            <a:r>
              <a:rPr lang="fr-FR" dirty="0" err="1">
                <a:solidFill>
                  <a:srgbClr val="392E77"/>
                </a:solidFill>
                <a:ea typeface="Calibri" panose="020F0502020204030204" pitchFamily="34" charset="0"/>
                <a:cs typeface="Arial" panose="020B0604020202020204" pitchFamily="34" charset="0"/>
              </a:rPr>
              <a:t>any</a:t>
            </a:r>
            <a:r>
              <a:rPr lang="fr-FR" dirty="0">
                <a:solidFill>
                  <a:srgbClr val="392E77"/>
                </a:solidFill>
                <a:ea typeface="Calibri" panose="020F0502020204030204" pitchFamily="34" charset="0"/>
                <a:cs typeface="Arial" panose="020B0604020202020204" pitchFamily="34" charset="0"/>
              </a:rPr>
              <a:t> </a:t>
            </a:r>
            <a:r>
              <a:rPr lang="fr-FR" dirty="0" err="1">
                <a:solidFill>
                  <a:srgbClr val="392E77"/>
                </a:solidFill>
                <a:ea typeface="Calibri" panose="020F0502020204030204" pitchFamily="34" charset="0"/>
                <a:cs typeface="Arial" panose="020B0604020202020204" pitchFamily="34" charset="0"/>
              </a:rPr>
              <a:t>head-space</a:t>
            </a:r>
            <a:endParaRPr lang="fr-FR" dirty="0">
              <a:solidFill>
                <a:srgbClr val="392E77"/>
              </a:solidFill>
              <a:ea typeface="Calibri" panose="020F0502020204030204" pitchFamily="34" charset="0"/>
              <a:cs typeface="Arial" panose="020B0604020202020204" pitchFamily="34" charset="0"/>
            </a:endParaRPr>
          </a:p>
          <a:p>
            <a:pPr marL="800100" lvl="1" indent="-342900">
              <a:lnSpc>
                <a:spcPct val="115000"/>
              </a:lnSpc>
              <a:buFont typeface="Wingdings" panose="05000000000000000000" pitchFamily="2" charset="2"/>
              <a:buChar char="ü"/>
            </a:pPr>
            <a:r>
              <a:rPr lang="fr-FR" dirty="0" err="1">
                <a:solidFill>
                  <a:srgbClr val="392E77"/>
                </a:solidFill>
                <a:ea typeface="Calibri" panose="020F0502020204030204" pitchFamily="34" charset="0"/>
                <a:cs typeface="Arial" panose="020B0604020202020204" pitchFamily="34" charset="0"/>
              </a:rPr>
              <a:t>Prefer</a:t>
            </a:r>
            <a:r>
              <a:rPr lang="fr-FR" dirty="0">
                <a:solidFill>
                  <a:srgbClr val="392E77"/>
                </a:solidFill>
                <a:ea typeface="Calibri" panose="020F0502020204030204" pitchFamily="34" charset="0"/>
                <a:cs typeface="Arial" panose="020B0604020202020204" pitchFamily="34" charset="0"/>
              </a:rPr>
              <a:t> </a:t>
            </a:r>
            <a:r>
              <a:rPr lang="fr-FR" b="1" dirty="0">
                <a:solidFill>
                  <a:srgbClr val="392E77"/>
                </a:solidFill>
                <a:ea typeface="Calibri" panose="020F0502020204030204" pitchFamily="34" charset="0"/>
                <a:cs typeface="Arial" panose="020B0604020202020204" pitchFamily="34" charset="0"/>
              </a:rPr>
              <a:t>glass</a:t>
            </a:r>
            <a:r>
              <a:rPr lang="fr-FR" dirty="0">
                <a:solidFill>
                  <a:srgbClr val="392E77"/>
                </a:solidFill>
                <a:ea typeface="Calibri" panose="020F0502020204030204" pitchFamily="34" charset="0"/>
                <a:cs typeface="Arial" panose="020B0604020202020204" pitchFamily="34" charset="0"/>
              </a:rPr>
              <a:t> </a:t>
            </a:r>
            <a:r>
              <a:rPr lang="fr-FR" dirty="0" err="1">
                <a:solidFill>
                  <a:srgbClr val="392E77"/>
                </a:solidFill>
                <a:ea typeface="Calibri" panose="020F0502020204030204" pitchFamily="34" charset="0"/>
                <a:cs typeface="Arial" panose="020B0604020202020204" pitchFamily="34" charset="0"/>
              </a:rPr>
              <a:t>jugs</a:t>
            </a:r>
            <a:r>
              <a:rPr lang="fr-FR" dirty="0">
                <a:solidFill>
                  <a:srgbClr val="392E77"/>
                </a:solidFill>
                <a:ea typeface="Calibri" panose="020F0502020204030204" pitchFamily="34" charset="0"/>
                <a:cs typeface="Arial" panose="020B0604020202020204" pitchFamily="34" charset="0"/>
              </a:rPr>
              <a:t> </a:t>
            </a:r>
            <a:r>
              <a:rPr lang="fr-FR" dirty="0" err="1">
                <a:solidFill>
                  <a:srgbClr val="392E77"/>
                </a:solidFill>
                <a:ea typeface="Calibri" panose="020F0502020204030204" pitchFamily="34" charset="0"/>
                <a:cs typeface="Arial" panose="020B0604020202020204" pitchFamily="34" charset="0"/>
              </a:rPr>
              <a:t>with</a:t>
            </a:r>
            <a:r>
              <a:rPr lang="fr-FR" dirty="0">
                <a:solidFill>
                  <a:srgbClr val="392E77"/>
                </a:solidFill>
                <a:ea typeface="Calibri" panose="020F0502020204030204" pitchFamily="34" charset="0"/>
                <a:cs typeface="Arial" panose="020B0604020202020204" pitchFamily="34" charset="0"/>
              </a:rPr>
              <a:t> a </a:t>
            </a:r>
            <a:r>
              <a:rPr lang="fr-FR" b="1" dirty="0">
                <a:solidFill>
                  <a:srgbClr val="392E77"/>
                </a:solidFill>
                <a:ea typeface="Calibri" panose="020F0502020204030204" pitchFamily="34" charset="0"/>
                <a:cs typeface="Arial" panose="020B0604020202020204" pitchFamily="34" charset="0"/>
              </a:rPr>
              <a:t>septum</a:t>
            </a:r>
            <a:r>
              <a:rPr lang="fr-FR" dirty="0">
                <a:solidFill>
                  <a:srgbClr val="392E77"/>
                </a:solidFill>
                <a:ea typeface="Calibri" panose="020F0502020204030204" pitchFamily="34" charset="0"/>
                <a:cs typeface="Arial" panose="020B0604020202020204" pitchFamily="34" charset="0"/>
              </a:rPr>
              <a:t> (</a:t>
            </a:r>
            <a:r>
              <a:rPr lang="en-US" dirty="0">
                <a:solidFill>
                  <a:srgbClr val="392E77"/>
                </a:solidFill>
                <a:ea typeface="Calibri" panose="020F0502020204030204" pitchFamily="34" charset="0"/>
                <a:cs typeface="Arial" panose="020B0604020202020204" pitchFamily="34" charset="0"/>
              </a:rPr>
              <a:t>to prevent the glass bottle from exploding due to altitude variations</a:t>
            </a:r>
            <a:r>
              <a:rPr lang="fr-FR" dirty="0">
                <a:solidFill>
                  <a:srgbClr val="392E77"/>
                </a:solidFill>
                <a:ea typeface="Calibri" panose="020F0502020204030204" pitchFamily="34" charset="0"/>
                <a:cs typeface="Arial" panose="020B0604020202020204" pitchFamily="34" charset="0"/>
              </a:rPr>
              <a:t>).</a:t>
            </a:r>
          </a:p>
          <a:p>
            <a:pPr marL="800100" lvl="1" indent="-342900">
              <a:lnSpc>
                <a:spcPct val="115000"/>
              </a:lnSpc>
              <a:buFont typeface="Wingdings" panose="05000000000000000000" pitchFamily="2" charset="2"/>
              <a:buChar char="ü"/>
            </a:pPr>
            <a:r>
              <a:rPr lang="fr-FR" dirty="0" err="1">
                <a:solidFill>
                  <a:srgbClr val="392E77"/>
                </a:solidFill>
                <a:ea typeface="Calibri" panose="020F0502020204030204" pitchFamily="34" charset="0"/>
                <a:cs typeface="Arial" panose="020B0604020202020204" pitchFamily="34" charset="0"/>
              </a:rPr>
              <a:t>Otherwise</a:t>
            </a:r>
            <a:r>
              <a:rPr lang="fr-FR" dirty="0">
                <a:solidFill>
                  <a:srgbClr val="392E77"/>
                </a:solidFill>
                <a:ea typeface="Calibri" panose="020F0502020204030204" pitchFamily="34" charset="0"/>
                <a:cs typeface="Arial" panose="020B0604020202020204" pitchFamily="34" charset="0"/>
              </a:rPr>
              <a:t>, use </a:t>
            </a:r>
            <a:r>
              <a:rPr lang="fr-FR" b="1" dirty="0">
                <a:solidFill>
                  <a:srgbClr val="392E77"/>
                </a:solidFill>
                <a:ea typeface="Calibri" panose="020F0502020204030204" pitchFamily="34" charset="0"/>
                <a:cs typeface="Arial" panose="020B0604020202020204" pitchFamily="34" charset="0"/>
              </a:rPr>
              <a:t>plastic </a:t>
            </a:r>
            <a:r>
              <a:rPr lang="fr-FR" b="1" dirty="0" err="1">
                <a:solidFill>
                  <a:srgbClr val="392E77"/>
                </a:solidFill>
                <a:ea typeface="Calibri" panose="020F0502020204030204" pitchFamily="34" charset="0"/>
                <a:cs typeface="Arial" panose="020B0604020202020204" pitchFamily="34" charset="0"/>
              </a:rPr>
              <a:t>bottles</a:t>
            </a:r>
            <a:r>
              <a:rPr lang="fr-FR" b="1" dirty="0">
                <a:solidFill>
                  <a:srgbClr val="392E77"/>
                </a:solidFill>
                <a:ea typeface="Calibri" panose="020F0502020204030204" pitchFamily="34" charset="0"/>
                <a:cs typeface="Arial" panose="020B0604020202020204" pitchFamily="34" charset="0"/>
              </a:rPr>
              <a:t> </a:t>
            </a:r>
            <a:r>
              <a:rPr lang="fr-FR" dirty="0">
                <a:solidFill>
                  <a:srgbClr val="392E77"/>
                </a:solidFill>
                <a:ea typeface="Calibri" panose="020F0502020204030204" pitchFamily="34" charset="0"/>
                <a:cs typeface="Arial" panose="020B0604020202020204" pitchFamily="34" charset="0"/>
              </a:rPr>
              <a:t>not to loose the </a:t>
            </a:r>
            <a:r>
              <a:rPr lang="fr-FR" dirty="0" err="1">
                <a:solidFill>
                  <a:srgbClr val="392E77"/>
                </a:solidFill>
                <a:ea typeface="Calibri" panose="020F0502020204030204" pitchFamily="34" charset="0"/>
                <a:cs typeface="Arial" panose="020B0604020202020204" pitchFamily="34" charset="0"/>
              </a:rPr>
              <a:t>sample</a:t>
            </a:r>
            <a:r>
              <a:rPr lang="fr-FR" dirty="0">
                <a:solidFill>
                  <a:srgbClr val="392E77"/>
                </a:solidFill>
                <a:ea typeface="Calibri" panose="020F0502020204030204" pitchFamily="34" charset="0"/>
                <a:cs typeface="Arial" panose="020B0604020202020204" pitchFamily="34" charset="0"/>
              </a:rPr>
              <a:t>, </a:t>
            </a:r>
            <a:r>
              <a:rPr lang="en-US" dirty="0">
                <a:solidFill>
                  <a:srgbClr val="392E77"/>
                </a:solidFill>
                <a:ea typeface="Calibri" panose="020F0502020204030204" pitchFamily="34" charset="0"/>
                <a:cs typeface="Arial" panose="020B0604020202020204" pitchFamily="34" charset="0"/>
              </a:rPr>
              <a:t>even if not perfectly gas-tight.</a:t>
            </a:r>
          </a:p>
          <a:p>
            <a:pPr marL="800100" lvl="1" indent="-342900">
              <a:lnSpc>
                <a:spcPct val="115000"/>
              </a:lnSpc>
              <a:buFont typeface="Wingdings" panose="05000000000000000000" pitchFamily="2" charset="2"/>
              <a:buChar char="ü"/>
            </a:pPr>
            <a:endParaRPr lang="en-US" dirty="0">
              <a:solidFill>
                <a:srgbClr val="392E77"/>
              </a:solidFill>
              <a:ea typeface="Calibri" panose="020F0502020204030204" pitchFamily="34" charset="0"/>
              <a:cs typeface="Arial" panose="020B0604020202020204" pitchFamily="34" charset="0"/>
            </a:endParaRPr>
          </a:p>
          <a:p>
            <a:pPr marL="800100" lvl="1" indent="-342900">
              <a:lnSpc>
                <a:spcPct val="115000"/>
              </a:lnSpc>
              <a:buFont typeface="Wingdings" panose="05000000000000000000" pitchFamily="2" charset="2"/>
              <a:buChar char="ü"/>
            </a:pPr>
            <a:endParaRPr lang="en-US" dirty="0">
              <a:solidFill>
                <a:srgbClr val="392E77"/>
              </a:solidFill>
              <a:ea typeface="Calibri" panose="020F0502020204030204" pitchFamily="34" charset="0"/>
              <a:cs typeface="Arial" panose="020B0604020202020204" pitchFamily="34" charset="0"/>
            </a:endParaRPr>
          </a:p>
          <a:p>
            <a:pPr marL="800100" lvl="1" indent="-342900">
              <a:lnSpc>
                <a:spcPct val="115000"/>
              </a:lnSpc>
              <a:buFont typeface="Wingdings" panose="05000000000000000000" pitchFamily="2" charset="2"/>
              <a:buChar char="ü"/>
            </a:pPr>
            <a:r>
              <a:rPr lang="en-US" sz="2000" b="1" dirty="0">
                <a:solidFill>
                  <a:schemeClr val="accent4">
                    <a:lumMod val="75000"/>
                  </a:schemeClr>
                </a:solidFill>
                <a:ea typeface="Calibri" panose="020F0502020204030204" pitchFamily="34" charset="0"/>
                <a:cs typeface="Arial" panose="020B0604020202020204" pitchFamily="34" charset="0"/>
              </a:rPr>
              <a:t>1 liter for RAD7, 250 ml for RAD8</a:t>
            </a:r>
          </a:p>
          <a:p>
            <a:pPr marL="800100" lvl="1" indent="-342900">
              <a:lnSpc>
                <a:spcPct val="115000"/>
              </a:lnSpc>
              <a:buFont typeface="Wingdings" panose="05000000000000000000" pitchFamily="2" charset="2"/>
              <a:buChar char="ü"/>
            </a:pPr>
            <a:endParaRPr lang="en-US" dirty="0">
              <a:solidFill>
                <a:srgbClr val="392E77"/>
              </a:solidFill>
              <a:ea typeface="Calibri" panose="020F0502020204030204" pitchFamily="34" charset="0"/>
              <a:cs typeface="Arial" panose="020B0604020202020204" pitchFamily="34" charset="0"/>
            </a:endParaRPr>
          </a:p>
        </p:txBody>
      </p:sp>
      <p:sp>
        <p:nvSpPr>
          <p:cNvPr id="19" name="Titre 1">
            <a:extLst>
              <a:ext uri="{FF2B5EF4-FFF2-40B4-BE49-F238E27FC236}">
                <a16:creationId xmlns:a16="http://schemas.microsoft.com/office/drawing/2014/main" id="{73A1EAA4-801E-4B2C-9B08-D90C3B4F6469}"/>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15893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C47D3E8-0452-4057-93D9-1492564CCFDD}"/>
              </a:ext>
            </a:extLst>
          </p:cNvPr>
          <p:cNvSpPr/>
          <p:nvPr/>
        </p:nvSpPr>
        <p:spPr>
          <a:xfrm>
            <a:off x="0" y="3020096"/>
            <a:ext cx="6311900" cy="4214744"/>
          </a:xfrm>
          <a:prstGeom prst="rect">
            <a:avLst/>
          </a:prstGeom>
        </p:spPr>
        <p:txBody>
          <a:bodyPr wrap="square">
            <a:spAutoFit/>
          </a:bodyPr>
          <a:lstStyle/>
          <a:p>
            <a:pPr marL="342900" indent="-342900">
              <a:lnSpc>
                <a:spcPct val="115000"/>
              </a:lnSpc>
              <a:buFont typeface="Arial" panose="020B0604020202020204" pitchFamily="34" charset="0"/>
              <a:buChar char="•"/>
            </a:pPr>
            <a:r>
              <a:rPr lang="en-US" b="1" dirty="0">
                <a:solidFill>
                  <a:srgbClr val="392E77"/>
                </a:solidFill>
                <a:ea typeface="Calibri" panose="020F0502020204030204" pitchFamily="34" charset="0"/>
                <a:cs typeface="Arial" panose="020B0604020202020204" pitchFamily="34" charset="0"/>
              </a:rPr>
              <a:t>Match the number of samples </a:t>
            </a:r>
            <a:r>
              <a:rPr lang="en-US" dirty="0">
                <a:solidFill>
                  <a:srgbClr val="392E77"/>
                </a:solidFill>
                <a:ea typeface="Calibri" panose="020F0502020204030204" pitchFamily="34" charset="0"/>
                <a:cs typeface="Arial" panose="020B0604020202020204" pitchFamily="34" charset="0"/>
              </a:rPr>
              <a:t>taken in the field to the </a:t>
            </a:r>
            <a:r>
              <a:rPr lang="en-US" b="1" dirty="0">
                <a:solidFill>
                  <a:srgbClr val="392E77"/>
                </a:solidFill>
                <a:ea typeface="Calibri" panose="020F0502020204030204" pitchFamily="34" charset="0"/>
                <a:cs typeface="Arial" panose="020B0604020202020204" pitchFamily="34" charset="0"/>
              </a:rPr>
              <a:t>analysis time</a:t>
            </a:r>
            <a:r>
              <a:rPr lang="en-US" dirty="0">
                <a:solidFill>
                  <a:srgbClr val="392E77"/>
                </a:solidFill>
                <a:ea typeface="Calibri" panose="020F0502020204030204" pitchFamily="34" charset="0"/>
                <a:cs typeface="Arial" panose="020B0604020202020204" pitchFamily="34" charset="0"/>
              </a:rPr>
              <a:t>, to avoid losing the signal due to radioactive decay. </a:t>
            </a:r>
          </a:p>
          <a:p>
            <a:pPr marL="342900" indent="-342900">
              <a:lnSpc>
                <a:spcPct val="115000"/>
              </a:lnSpc>
              <a:buFont typeface="Arial" panose="020B0604020202020204" pitchFamily="34" charset="0"/>
              <a:buChar char="•"/>
            </a:pPr>
            <a:r>
              <a:rPr lang="en-US" b="1" dirty="0">
                <a:solidFill>
                  <a:srgbClr val="392E77"/>
                </a:solidFill>
                <a:ea typeface="Calibri" panose="020F0502020204030204" pitchFamily="34" charset="0"/>
                <a:cs typeface="Arial" panose="020B0604020202020204" pitchFamily="34" charset="0"/>
              </a:rPr>
              <a:t>Increase analysis time </a:t>
            </a:r>
            <a:r>
              <a:rPr lang="en-US" dirty="0">
                <a:solidFill>
                  <a:srgbClr val="392E77"/>
                </a:solidFill>
                <a:ea typeface="Calibri" panose="020F0502020204030204" pitchFamily="34" charset="0"/>
                <a:cs typeface="Arial" panose="020B0604020202020204" pitchFamily="34" charset="0"/>
              </a:rPr>
              <a:t>or </a:t>
            </a:r>
            <a:r>
              <a:rPr lang="en-US" b="1" dirty="0">
                <a:solidFill>
                  <a:srgbClr val="392E77"/>
                </a:solidFill>
                <a:ea typeface="Calibri" panose="020F0502020204030204" pitchFamily="34" charset="0"/>
                <a:cs typeface="Arial" panose="020B0604020202020204" pitchFamily="34" charset="0"/>
              </a:rPr>
              <a:t>prefer RAD8 </a:t>
            </a:r>
            <a:r>
              <a:rPr lang="en-US" dirty="0">
                <a:solidFill>
                  <a:srgbClr val="392E77"/>
                </a:solidFill>
                <a:ea typeface="Calibri" panose="020F0502020204030204" pitchFamily="34" charset="0"/>
                <a:cs typeface="Arial" panose="020B0604020202020204" pitchFamily="34" charset="0"/>
              </a:rPr>
              <a:t>to RAD7 for water </a:t>
            </a:r>
            <a:r>
              <a:rPr lang="en-US" b="1" dirty="0">
                <a:solidFill>
                  <a:srgbClr val="392E77"/>
                </a:solidFill>
                <a:ea typeface="Calibri" panose="020F0502020204030204" pitchFamily="34" charset="0"/>
                <a:cs typeface="Arial" panose="020B0604020202020204" pitchFamily="34" charset="0"/>
              </a:rPr>
              <a:t>samples from wetlands </a:t>
            </a:r>
            <a:r>
              <a:rPr lang="en-US" dirty="0">
                <a:solidFill>
                  <a:srgbClr val="392E77"/>
                </a:solidFill>
                <a:ea typeface="Calibri" panose="020F0502020204030204" pitchFamily="34" charset="0"/>
                <a:cs typeface="Arial" panose="020B0604020202020204" pitchFamily="34" charset="0"/>
              </a:rPr>
              <a:t>(low ²²²Rn levels). </a:t>
            </a:r>
            <a:r>
              <a:rPr lang="en-US" i="1" dirty="0">
                <a:solidFill>
                  <a:schemeClr val="bg1">
                    <a:lumMod val="50000"/>
                  </a:schemeClr>
                </a:solidFill>
                <a:ea typeface="Calibri" panose="020F0502020204030204" pitchFamily="34" charset="0"/>
                <a:cs typeface="Arial" panose="020B0604020202020204" pitchFamily="34" charset="0"/>
              </a:rPr>
              <a:t>“RAD8 boosts sensitivity 70% higher than RAD7, significantly reducing data uncertainty.”</a:t>
            </a:r>
          </a:p>
          <a:p>
            <a:pPr marL="342900" indent="-342900">
              <a:lnSpc>
                <a:spcPct val="115000"/>
              </a:lnSpc>
              <a:buFont typeface="Arial" panose="020B0604020202020204" pitchFamily="34" charset="0"/>
              <a:buChar char="•"/>
            </a:pPr>
            <a:r>
              <a:rPr lang="en-US" dirty="0">
                <a:solidFill>
                  <a:srgbClr val="392E77"/>
                </a:solidFill>
                <a:ea typeface="Calibri" panose="020F0502020204030204" pitchFamily="34" charset="0"/>
                <a:cs typeface="Arial" panose="020B0604020202020204" pitchFamily="34" charset="0"/>
              </a:rPr>
              <a:t>Running the analysis for </a:t>
            </a:r>
            <a:r>
              <a:rPr lang="en-US" sz="2000" b="1" dirty="0">
                <a:solidFill>
                  <a:schemeClr val="accent4">
                    <a:lumMod val="75000"/>
                  </a:schemeClr>
                </a:solidFill>
                <a:ea typeface="Calibri" panose="020F0502020204030204" pitchFamily="34" charset="0"/>
                <a:cs typeface="Arial" panose="020B0604020202020204" pitchFamily="34" charset="0"/>
              </a:rPr>
              <a:t>5 minutes, six to eight times </a:t>
            </a:r>
            <a:br>
              <a:rPr lang="en-US" dirty="0">
                <a:solidFill>
                  <a:srgbClr val="392E77"/>
                </a:solidFill>
                <a:ea typeface="Calibri" panose="020F0502020204030204" pitchFamily="34" charset="0"/>
                <a:cs typeface="Arial" panose="020B0604020202020204" pitchFamily="34" charset="0"/>
              </a:rPr>
            </a:br>
            <a:r>
              <a:rPr lang="en-US" dirty="0">
                <a:solidFill>
                  <a:srgbClr val="392E77"/>
                </a:solidFill>
                <a:ea typeface="Calibri" panose="020F0502020204030204" pitchFamily="34" charset="0"/>
                <a:cs typeface="Arial" panose="020B0604020202020204" pitchFamily="34" charset="0"/>
              </a:rPr>
              <a:t>(total: 30 to 40 minutes) on Mediterranean wetland samples </a:t>
            </a:r>
            <a:r>
              <a:rPr lang="en-US" b="1" dirty="0">
                <a:solidFill>
                  <a:srgbClr val="392E77"/>
                </a:solidFill>
                <a:ea typeface="Calibri" panose="020F0502020204030204" pitchFamily="34" charset="0"/>
                <a:cs typeface="Arial" panose="020B0604020202020204" pitchFamily="34" charset="0"/>
              </a:rPr>
              <a:t>gave good results with acceptable std. dev</a:t>
            </a:r>
            <a:r>
              <a:rPr lang="en-US" dirty="0">
                <a:solidFill>
                  <a:srgbClr val="392E77"/>
                </a:solidFill>
                <a:ea typeface="Calibri" panose="020F0502020204030204" pitchFamily="34" charset="0"/>
                <a:cs typeface="Arial" panose="020B0604020202020204" pitchFamily="34" charset="0"/>
              </a:rPr>
              <a:t>. </a:t>
            </a:r>
          </a:p>
          <a:p>
            <a:pPr marL="342900" indent="-342900">
              <a:lnSpc>
                <a:spcPct val="115000"/>
              </a:lnSpc>
              <a:buFont typeface="Arial" panose="020B0604020202020204" pitchFamily="34" charset="0"/>
              <a:buChar char="•"/>
            </a:pPr>
            <a:r>
              <a:rPr lang="en-US" dirty="0">
                <a:solidFill>
                  <a:srgbClr val="392E77"/>
                </a:solidFill>
                <a:ea typeface="Calibri" panose="020F0502020204030204" pitchFamily="34" charset="0"/>
                <a:cs typeface="Arial" panose="020B0604020202020204" pitchFamily="34" charset="0"/>
              </a:rPr>
              <a:t>Data post-treatment : remove the two first 5 min of measurement due to equilibration.</a:t>
            </a:r>
          </a:p>
          <a:p>
            <a:pPr marL="342900" indent="-342900">
              <a:lnSpc>
                <a:spcPct val="115000"/>
              </a:lnSpc>
              <a:buFont typeface="Arial" panose="020B0604020202020204" pitchFamily="34" charset="0"/>
              <a:buChar char="•"/>
            </a:pPr>
            <a:endParaRPr lang="en-US" i="1" dirty="0">
              <a:solidFill>
                <a:srgbClr val="003366"/>
              </a:solidFill>
              <a:ea typeface="Calibri" panose="020F0502020204030204" pitchFamily="34" charset="0"/>
              <a:cs typeface="Arial" panose="020B0604020202020204" pitchFamily="34" charset="0"/>
            </a:endParaRPr>
          </a:p>
        </p:txBody>
      </p:sp>
      <p:grpSp>
        <p:nvGrpSpPr>
          <p:cNvPr id="22" name="Groupe 21">
            <a:extLst>
              <a:ext uri="{FF2B5EF4-FFF2-40B4-BE49-F238E27FC236}">
                <a16:creationId xmlns:a16="http://schemas.microsoft.com/office/drawing/2014/main" id="{86EE0449-78A5-41D9-9951-010AF067AD74}"/>
              </a:ext>
            </a:extLst>
          </p:cNvPr>
          <p:cNvGrpSpPr/>
          <p:nvPr/>
        </p:nvGrpSpPr>
        <p:grpSpPr>
          <a:xfrm>
            <a:off x="342803" y="389914"/>
            <a:ext cx="3924067" cy="1026288"/>
            <a:chOff x="363612" y="7053370"/>
            <a:chExt cx="3924067" cy="1026288"/>
          </a:xfrm>
        </p:grpSpPr>
        <p:pic>
          <p:nvPicPr>
            <p:cNvPr id="18" name="Image 17">
              <a:extLst>
                <a:ext uri="{FF2B5EF4-FFF2-40B4-BE49-F238E27FC236}">
                  <a16:creationId xmlns:a16="http://schemas.microsoft.com/office/drawing/2014/main" id="{79C58CD5-7FBB-4C9F-B578-CE5E8CEA3421}"/>
                </a:ext>
              </a:extLst>
            </p:cNvPr>
            <p:cNvPicPr>
              <a:picLocks noChangeAspect="1"/>
            </p:cNvPicPr>
            <p:nvPr/>
          </p:nvPicPr>
          <p:blipFill>
            <a:blip r:embed="rId3"/>
            <a:stretch>
              <a:fillRect/>
            </a:stretch>
          </p:blipFill>
          <p:spPr>
            <a:xfrm>
              <a:off x="1992504" y="7053370"/>
              <a:ext cx="1391245" cy="985796"/>
            </a:xfrm>
            <a:prstGeom prst="rect">
              <a:avLst/>
            </a:prstGeom>
          </p:spPr>
        </p:pic>
        <p:pic>
          <p:nvPicPr>
            <p:cNvPr id="20" name="Image 19">
              <a:extLst>
                <a:ext uri="{FF2B5EF4-FFF2-40B4-BE49-F238E27FC236}">
                  <a16:creationId xmlns:a16="http://schemas.microsoft.com/office/drawing/2014/main" id="{7D360293-900F-4F85-ABA7-E00CF8CCD7B4}"/>
                </a:ext>
              </a:extLst>
            </p:cNvPr>
            <p:cNvPicPr>
              <a:picLocks noChangeAspect="1"/>
            </p:cNvPicPr>
            <p:nvPr/>
          </p:nvPicPr>
          <p:blipFill rotWithShape="1">
            <a:blip r:embed="rId4"/>
            <a:srcRect l="9567" t="4578" r="9403"/>
            <a:stretch/>
          </p:blipFill>
          <p:spPr>
            <a:xfrm>
              <a:off x="3291563" y="7383819"/>
              <a:ext cx="996116" cy="659845"/>
            </a:xfrm>
            <a:prstGeom prst="rect">
              <a:avLst/>
            </a:prstGeom>
          </p:spPr>
        </p:pic>
        <p:pic>
          <p:nvPicPr>
            <p:cNvPr id="5" name="Image 4">
              <a:extLst>
                <a:ext uri="{FF2B5EF4-FFF2-40B4-BE49-F238E27FC236}">
                  <a16:creationId xmlns:a16="http://schemas.microsoft.com/office/drawing/2014/main" id="{407EEE91-9B07-4CB0-985E-0601B252C7F4}"/>
                </a:ext>
              </a:extLst>
            </p:cNvPr>
            <p:cNvPicPr>
              <a:picLocks noChangeAspect="1"/>
            </p:cNvPicPr>
            <p:nvPr/>
          </p:nvPicPr>
          <p:blipFill>
            <a:blip r:embed="rId5"/>
            <a:stretch>
              <a:fillRect/>
            </a:stretch>
          </p:blipFill>
          <p:spPr>
            <a:xfrm>
              <a:off x="363612" y="7248660"/>
              <a:ext cx="830998" cy="830998"/>
            </a:xfrm>
            <a:prstGeom prst="rect">
              <a:avLst/>
            </a:prstGeom>
          </p:spPr>
        </p:pic>
        <p:pic>
          <p:nvPicPr>
            <p:cNvPr id="21" name="Image 20">
              <a:extLst>
                <a:ext uri="{FF2B5EF4-FFF2-40B4-BE49-F238E27FC236}">
                  <a16:creationId xmlns:a16="http://schemas.microsoft.com/office/drawing/2014/main" id="{87B3500B-FF81-4255-B72B-C81964ED14AB}"/>
                </a:ext>
              </a:extLst>
            </p:cNvPr>
            <p:cNvPicPr>
              <a:picLocks noChangeAspect="1"/>
            </p:cNvPicPr>
            <p:nvPr/>
          </p:nvPicPr>
          <p:blipFill>
            <a:blip r:embed="rId6"/>
            <a:stretch>
              <a:fillRect/>
            </a:stretch>
          </p:blipFill>
          <p:spPr>
            <a:xfrm>
              <a:off x="1345229" y="7406548"/>
              <a:ext cx="662303" cy="662303"/>
            </a:xfrm>
            <a:prstGeom prst="rect">
              <a:avLst/>
            </a:prstGeom>
          </p:spPr>
        </p:pic>
      </p:grpSp>
      <p:sp>
        <p:nvSpPr>
          <p:cNvPr id="11" name="Rectangle 10">
            <a:extLst>
              <a:ext uri="{FF2B5EF4-FFF2-40B4-BE49-F238E27FC236}">
                <a16:creationId xmlns:a16="http://schemas.microsoft.com/office/drawing/2014/main" id="{A48DA90F-B102-4D2E-9863-A9860EAE5660}"/>
              </a:ext>
            </a:extLst>
          </p:cNvPr>
          <p:cNvSpPr/>
          <p:nvPr/>
        </p:nvSpPr>
        <p:spPr>
          <a:xfrm>
            <a:off x="4764928" y="819454"/>
            <a:ext cx="7427071" cy="461665"/>
          </a:xfrm>
          <a:prstGeom prst="rect">
            <a:avLst/>
          </a:prstGeom>
        </p:spPr>
        <p:txBody>
          <a:bodyPr wrap="square">
            <a:spAutoFit/>
          </a:bodyPr>
          <a:lstStyle/>
          <a:p>
            <a:r>
              <a:rPr lang="en-US" sz="2400" b="1" dirty="0">
                <a:solidFill>
                  <a:srgbClr val="DFA235"/>
                </a:solidFill>
                <a:ea typeface="Calibri" panose="020F0502020204030204" pitchFamily="34" charset="0"/>
                <a:cs typeface="Arial" panose="020B0604020202020204" pitchFamily="34" charset="0"/>
              </a:rPr>
              <a:t>Some  suggestions / recommendations</a:t>
            </a:r>
            <a:endParaRPr lang="en-GB" sz="2400" b="1" dirty="0">
              <a:solidFill>
                <a:srgbClr val="DFA235"/>
              </a:solidFill>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C928C51-B157-4E87-8384-A52BBB7AAA3C}"/>
              </a:ext>
            </a:extLst>
          </p:cNvPr>
          <p:cNvSpPr/>
          <p:nvPr/>
        </p:nvSpPr>
        <p:spPr>
          <a:xfrm>
            <a:off x="4764929" y="-11543"/>
            <a:ext cx="7427071" cy="830997"/>
          </a:xfrm>
          <a:prstGeom prst="rect">
            <a:avLst/>
          </a:prstGeom>
          <a:solidFill>
            <a:srgbClr val="003366"/>
          </a:solidFill>
        </p:spPr>
        <p:txBody>
          <a:bodyPr wrap="square">
            <a:spAutoFit/>
          </a:bodyPr>
          <a:lstStyle/>
          <a:p>
            <a:pPr algn="ctr"/>
            <a:r>
              <a:rPr lang="en-US" sz="2400" b="1" dirty="0">
                <a:solidFill>
                  <a:schemeClr val="bg1"/>
                </a:solidFill>
              </a:rPr>
              <a:t>2. Challenges in Standardizing ²²²Rn Measurement Protocols for Highlighting GW-Wetland Connectivity</a:t>
            </a:r>
          </a:p>
        </p:txBody>
      </p:sp>
      <p:sp>
        <p:nvSpPr>
          <p:cNvPr id="25" name="Rectangle 24">
            <a:extLst>
              <a:ext uri="{FF2B5EF4-FFF2-40B4-BE49-F238E27FC236}">
                <a16:creationId xmlns:a16="http://schemas.microsoft.com/office/drawing/2014/main" id="{4298521F-6918-4492-9110-DB542E434291}"/>
              </a:ext>
            </a:extLst>
          </p:cNvPr>
          <p:cNvSpPr/>
          <p:nvPr/>
        </p:nvSpPr>
        <p:spPr>
          <a:xfrm>
            <a:off x="135826" y="1357872"/>
            <a:ext cx="11920348" cy="1029256"/>
          </a:xfrm>
          <a:prstGeom prst="rect">
            <a:avLst/>
          </a:prstGeom>
        </p:spPr>
        <p:txBody>
          <a:bodyPr wrap="square">
            <a:spAutoFit/>
          </a:bodyPr>
          <a:lstStyle/>
          <a:p>
            <a:pPr algn="just">
              <a:lnSpc>
                <a:spcPct val="115000"/>
              </a:lnSpc>
            </a:pPr>
            <a:r>
              <a:rPr lang="en-US" dirty="0">
                <a:solidFill>
                  <a:srgbClr val="392E77"/>
                </a:solidFill>
                <a:ea typeface="Calibri" panose="020F0502020204030204" pitchFamily="34" charset="0"/>
                <a:cs typeface="Arial" panose="020B0604020202020204" pitchFamily="34" charset="0"/>
              </a:rPr>
              <a:t>To highlight GW-wetland connectivity, </a:t>
            </a:r>
            <a:r>
              <a:rPr lang="en-US" i="1" dirty="0">
                <a:solidFill>
                  <a:srgbClr val="392E77"/>
                </a:solidFill>
                <a:ea typeface="Calibri" panose="020F0502020204030204" pitchFamily="34" charset="0"/>
                <a:cs typeface="Arial" panose="020B0604020202020204" pitchFamily="34" charset="0"/>
              </a:rPr>
              <a:t>In situ </a:t>
            </a:r>
            <a:r>
              <a:rPr lang="en-US" dirty="0">
                <a:solidFill>
                  <a:srgbClr val="392E77"/>
                </a:solidFill>
                <a:ea typeface="Calibri" panose="020F0502020204030204" pitchFamily="34" charset="0"/>
                <a:cs typeface="Arial" panose="020B0604020202020204" pitchFamily="34" charset="0"/>
              </a:rPr>
              <a:t>²²²Rn measurement is always preferable. However, given the low and diffuse GW fluxes in the Mediterranean smaller, numerous, remote, and scattered wetlands, sampling remains an interesting alternative to save time, money, energy and gain resolution in space and time.</a:t>
            </a:r>
          </a:p>
        </p:txBody>
      </p:sp>
      <p:sp>
        <p:nvSpPr>
          <p:cNvPr id="28" name="Rectangle 27">
            <a:extLst>
              <a:ext uri="{FF2B5EF4-FFF2-40B4-BE49-F238E27FC236}">
                <a16:creationId xmlns:a16="http://schemas.microsoft.com/office/drawing/2014/main" id="{6F36B212-AF2D-4FA3-A671-BA0526141AA1}"/>
              </a:ext>
            </a:extLst>
          </p:cNvPr>
          <p:cNvSpPr/>
          <p:nvPr/>
        </p:nvSpPr>
        <p:spPr>
          <a:xfrm>
            <a:off x="864123" y="2574417"/>
            <a:ext cx="3054986" cy="425501"/>
          </a:xfrm>
          <a:prstGeom prst="rect">
            <a:avLst/>
          </a:prstGeom>
        </p:spPr>
        <p:txBody>
          <a:bodyPr wrap="square">
            <a:spAutoFit/>
          </a:bodyPr>
          <a:lstStyle/>
          <a:p>
            <a:pPr algn="just">
              <a:lnSpc>
                <a:spcPct val="115000"/>
              </a:lnSpc>
            </a:pPr>
            <a:r>
              <a:rPr lang="en-US" sz="2000" b="1" u="sng" dirty="0">
                <a:solidFill>
                  <a:srgbClr val="392E77"/>
                </a:solidFill>
                <a:ea typeface="Calibri" panose="020F0502020204030204" pitchFamily="34" charset="0"/>
                <a:cs typeface="Arial" panose="020B0604020202020204" pitchFamily="34" charset="0"/>
              </a:rPr>
              <a:t>During lab analysis</a:t>
            </a:r>
          </a:p>
        </p:txBody>
      </p:sp>
      <p:sp>
        <p:nvSpPr>
          <p:cNvPr id="31" name="Rectangle 30">
            <a:extLst>
              <a:ext uri="{FF2B5EF4-FFF2-40B4-BE49-F238E27FC236}">
                <a16:creationId xmlns:a16="http://schemas.microsoft.com/office/drawing/2014/main" id="{91EE038A-AEC4-4372-B168-947A76CF1BCB}"/>
              </a:ext>
            </a:extLst>
          </p:cNvPr>
          <p:cNvSpPr/>
          <p:nvPr/>
        </p:nvSpPr>
        <p:spPr>
          <a:xfrm>
            <a:off x="7023497" y="2574417"/>
            <a:ext cx="3593703" cy="425501"/>
          </a:xfrm>
          <a:prstGeom prst="rect">
            <a:avLst/>
          </a:prstGeom>
        </p:spPr>
        <p:txBody>
          <a:bodyPr wrap="square">
            <a:spAutoFit/>
          </a:bodyPr>
          <a:lstStyle/>
          <a:p>
            <a:pPr algn="just">
              <a:lnSpc>
                <a:spcPct val="115000"/>
              </a:lnSpc>
            </a:pPr>
            <a:r>
              <a:rPr lang="en-US" sz="2000" b="1" u="sng" dirty="0">
                <a:solidFill>
                  <a:srgbClr val="392E77"/>
                </a:solidFill>
                <a:ea typeface="Calibri" panose="020F0502020204030204" pitchFamily="34" charset="0"/>
                <a:cs typeface="Arial" panose="020B0604020202020204" pitchFamily="34" charset="0"/>
              </a:rPr>
              <a:t>During data interpretation</a:t>
            </a:r>
          </a:p>
        </p:txBody>
      </p:sp>
      <p:sp>
        <p:nvSpPr>
          <p:cNvPr id="32" name="Rectangle 31">
            <a:extLst>
              <a:ext uri="{FF2B5EF4-FFF2-40B4-BE49-F238E27FC236}">
                <a16:creationId xmlns:a16="http://schemas.microsoft.com/office/drawing/2014/main" id="{79717EA9-61D9-4FAA-8DFD-657B0145445E}"/>
              </a:ext>
            </a:extLst>
          </p:cNvPr>
          <p:cNvSpPr/>
          <p:nvPr/>
        </p:nvSpPr>
        <p:spPr>
          <a:xfrm>
            <a:off x="5981700" y="2999918"/>
            <a:ext cx="6311900" cy="2303451"/>
          </a:xfrm>
          <a:prstGeom prst="rect">
            <a:avLst/>
          </a:prstGeom>
        </p:spPr>
        <p:txBody>
          <a:bodyPr wrap="square">
            <a:spAutoFit/>
          </a:bodyPr>
          <a:lstStyle/>
          <a:p>
            <a:pPr marL="342900" indent="-342900">
              <a:lnSpc>
                <a:spcPct val="115000"/>
              </a:lnSpc>
              <a:buFont typeface="Arial" panose="020B0604020202020204" pitchFamily="34" charset="0"/>
              <a:buChar char="•"/>
            </a:pPr>
            <a:r>
              <a:rPr lang="fr-FR" dirty="0" err="1">
                <a:solidFill>
                  <a:srgbClr val="392E77"/>
                </a:solidFill>
                <a:ea typeface="Calibri" panose="020F0502020204030204" pitchFamily="34" charset="0"/>
                <a:cs typeface="Arial" panose="020B0604020202020204" pitchFamily="34" charset="0"/>
              </a:rPr>
              <a:t>Consider</a:t>
            </a:r>
            <a:r>
              <a:rPr lang="fr-FR" dirty="0">
                <a:solidFill>
                  <a:srgbClr val="392E77"/>
                </a:solidFill>
                <a:ea typeface="Calibri" panose="020F0502020204030204" pitchFamily="34" charset="0"/>
                <a:cs typeface="Arial" panose="020B0604020202020204" pitchFamily="34" charset="0"/>
              </a:rPr>
              <a:t> the ²²²Rn </a:t>
            </a:r>
            <a:r>
              <a:rPr lang="fr-FR" dirty="0" err="1">
                <a:solidFill>
                  <a:srgbClr val="392E77"/>
                </a:solidFill>
                <a:ea typeface="Calibri" panose="020F0502020204030204" pitchFamily="34" charset="0"/>
                <a:cs typeface="Arial" panose="020B0604020202020204" pitchFamily="34" charset="0"/>
              </a:rPr>
              <a:t>activity</a:t>
            </a:r>
            <a:r>
              <a:rPr lang="fr-FR" dirty="0">
                <a:solidFill>
                  <a:srgbClr val="392E77"/>
                </a:solidFill>
                <a:ea typeface="Calibri" panose="020F0502020204030204" pitchFamily="34" charset="0"/>
                <a:cs typeface="Arial" panose="020B0604020202020204" pitchFamily="34" charset="0"/>
              </a:rPr>
              <a:t> </a:t>
            </a:r>
            <a:r>
              <a:rPr lang="fr-FR" dirty="0" err="1">
                <a:solidFill>
                  <a:srgbClr val="392E77"/>
                </a:solidFill>
                <a:ea typeface="Calibri" panose="020F0502020204030204" pitchFamily="34" charset="0"/>
                <a:cs typeface="Arial" panose="020B0604020202020204" pitchFamily="34" charset="0"/>
              </a:rPr>
              <a:t>may</a:t>
            </a:r>
            <a:r>
              <a:rPr lang="fr-FR" dirty="0">
                <a:solidFill>
                  <a:srgbClr val="392E77"/>
                </a:solidFill>
                <a:ea typeface="Calibri" panose="020F0502020204030204" pitchFamily="34" charset="0"/>
                <a:cs typeface="Arial" panose="020B0604020202020204" pitchFamily="34" charset="0"/>
              </a:rPr>
              <a:t> </a:t>
            </a:r>
            <a:r>
              <a:rPr lang="fr-FR" dirty="0" err="1">
                <a:solidFill>
                  <a:srgbClr val="392E77"/>
                </a:solidFill>
                <a:ea typeface="Calibri" panose="020F0502020204030204" pitchFamily="34" charset="0"/>
                <a:cs typeface="Arial" panose="020B0604020202020204" pitchFamily="34" charset="0"/>
              </a:rPr>
              <a:t>be</a:t>
            </a:r>
            <a:r>
              <a:rPr lang="fr-FR" dirty="0">
                <a:solidFill>
                  <a:srgbClr val="392E77"/>
                </a:solidFill>
                <a:ea typeface="Calibri" panose="020F0502020204030204" pitchFamily="34" charset="0"/>
                <a:cs typeface="Arial" panose="020B0604020202020204" pitchFamily="34" charset="0"/>
              </a:rPr>
              <a:t> </a:t>
            </a:r>
            <a:r>
              <a:rPr lang="fr-FR" dirty="0" err="1">
                <a:solidFill>
                  <a:srgbClr val="392E77"/>
                </a:solidFill>
                <a:ea typeface="Calibri" panose="020F0502020204030204" pitchFamily="34" charset="0"/>
                <a:cs typeface="Arial" panose="020B0604020202020204" pitchFamily="34" charset="0"/>
              </a:rPr>
              <a:t>impacted</a:t>
            </a:r>
            <a:r>
              <a:rPr lang="fr-FR" dirty="0">
                <a:solidFill>
                  <a:srgbClr val="392E77"/>
                </a:solidFill>
                <a:ea typeface="Calibri" panose="020F0502020204030204" pitchFamily="34" charset="0"/>
                <a:cs typeface="Arial" panose="020B0604020202020204" pitchFamily="34" charset="0"/>
              </a:rPr>
              <a:t> by :</a:t>
            </a:r>
          </a:p>
          <a:p>
            <a:pPr marL="800100" lvl="1" indent="-342900">
              <a:lnSpc>
                <a:spcPct val="115000"/>
              </a:lnSpc>
              <a:buFont typeface="Wingdings" panose="05000000000000000000" pitchFamily="2" charset="2"/>
              <a:buChar char="ü"/>
            </a:pPr>
            <a:r>
              <a:rPr lang="en-US" dirty="0">
                <a:solidFill>
                  <a:srgbClr val="392E77"/>
                </a:solidFill>
                <a:ea typeface="Calibri" panose="020F0502020204030204" pitchFamily="34" charset="0"/>
                <a:cs typeface="Arial" panose="020B0604020202020204" pitchFamily="34" charset="0"/>
              </a:rPr>
              <a:t>Sampling </a:t>
            </a:r>
            <a:r>
              <a:rPr lang="en-US" b="1" dirty="0">
                <a:solidFill>
                  <a:srgbClr val="392E77"/>
                </a:solidFill>
                <a:ea typeface="Calibri" panose="020F0502020204030204" pitchFamily="34" charset="0"/>
                <a:cs typeface="Arial" panose="020B0604020202020204" pitchFamily="34" charset="0"/>
              </a:rPr>
              <a:t>distance to GW source, aquifers heterogeneity </a:t>
            </a:r>
          </a:p>
          <a:p>
            <a:pPr marL="800100" lvl="1" indent="-342900">
              <a:lnSpc>
                <a:spcPct val="115000"/>
              </a:lnSpc>
              <a:buFont typeface="Wingdings" panose="05000000000000000000" pitchFamily="2" charset="2"/>
              <a:buChar char="ü"/>
            </a:pPr>
            <a:r>
              <a:rPr lang="fr-FR" b="1" dirty="0">
                <a:solidFill>
                  <a:srgbClr val="392E77"/>
                </a:solidFill>
                <a:ea typeface="Calibri" panose="020F0502020204030204" pitchFamily="34" charset="0"/>
                <a:cs typeface="Arial" panose="020B0604020202020204" pitchFamily="34" charset="0"/>
              </a:rPr>
              <a:t>Physical </a:t>
            </a:r>
            <a:r>
              <a:rPr lang="fr-FR" b="1" dirty="0" err="1">
                <a:solidFill>
                  <a:srgbClr val="392E77"/>
                </a:solidFill>
                <a:ea typeface="Calibri" panose="020F0502020204030204" pitchFamily="34" charset="0"/>
                <a:cs typeface="Arial" panose="020B0604020202020204" pitchFamily="34" charset="0"/>
              </a:rPr>
              <a:t>parameters</a:t>
            </a:r>
            <a:r>
              <a:rPr lang="fr-FR" b="1" dirty="0">
                <a:solidFill>
                  <a:srgbClr val="392E77"/>
                </a:solidFill>
                <a:ea typeface="Calibri" panose="020F0502020204030204" pitchFamily="34" charset="0"/>
                <a:cs typeface="Arial" panose="020B0604020202020204" pitchFamily="34" charset="0"/>
              </a:rPr>
              <a:t> </a:t>
            </a:r>
            <a:r>
              <a:rPr lang="fr-FR" dirty="0">
                <a:solidFill>
                  <a:srgbClr val="392E77"/>
                </a:solidFill>
                <a:ea typeface="Calibri" panose="020F0502020204030204" pitchFamily="34" charset="0"/>
                <a:cs typeface="Arial" panose="020B0604020202020204" pitchFamily="34" charset="0"/>
              </a:rPr>
              <a:t>: </a:t>
            </a:r>
            <a:r>
              <a:rPr lang="fr-FR" dirty="0" err="1">
                <a:solidFill>
                  <a:srgbClr val="392E77"/>
                </a:solidFill>
                <a:ea typeface="Calibri" panose="020F0502020204030204" pitchFamily="34" charset="0"/>
                <a:cs typeface="Arial" panose="020B0604020202020204" pitchFamily="34" charset="0"/>
              </a:rPr>
              <a:t>permeability</a:t>
            </a:r>
            <a:r>
              <a:rPr lang="fr-FR" dirty="0">
                <a:solidFill>
                  <a:srgbClr val="392E77"/>
                </a:solidFill>
                <a:ea typeface="Calibri" panose="020F0502020204030204" pitchFamily="34" charset="0"/>
                <a:cs typeface="Arial" panose="020B0604020202020204" pitchFamily="34" charset="0"/>
              </a:rPr>
              <a:t>, </a:t>
            </a:r>
            <a:r>
              <a:rPr lang="fr-FR" dirty="0" err="1">
                <a:solidFill>
                  <a:srgbClr val="392E77"/>
                </a:solidFill>
                <a:ea typeface="Calibri" panose="020F0502020204030204" pitchFamily="34" charset="0"/>
                <a:cs typeface="Arial" panose="020B0604020202020204" pitchFamily="34" charset="0"/>
              </a:rPr>
              <a:t>decay</a:t>
            </a:r>
            <a:r>
              <a:rPr lang="fr-FR" dirty="0">
                <a:solidFill>
                  <a:srgbClr val="392E77"/>
                </a:solidFill>
                <a:ea typeface="Calibri" panose="020F0502020204030204" pitchFamily="34" charset="0"/>
                <a:cs typeface="Arial" panose="020B0604020202020204" pitchFamily="34" charset="0"/>
              </a:rPr>
              <a:t>, diffusion, dispersion, </a:t>
            </a:r>
            <a:r>
              <a:rPr lang="fr-FR" dirty="0" err="1">
                <a:solidFill>
                  <a:srgbClr val="392E77"/>
                </a:solidFill>
                <a:ea typeface="Calibri" panose="020F0502020204030204" pitchFamily="34" charset="0"/>
                <a:cs typeface="Arial" panose="020B0604020202020204" pitchFamily="34" charset="0"/>
              </a:rPr>
              <a:t>degassing</a:t>
            </a:r>
            <a:r>
              <a:rPr lang="fr-FR" dirty="0">
                <a:solidFill>
                  <a:srgbClr val="392E77"/>
                </a:solidFill>
                <a:ea typeface="Calibri" panose="020F0502020204030204" pitchFamily="34" charset="0"/>
                <a:cs typeface="Arial" panose="020B0604020202020204" pitchFamily="34" charset="0"/>
              </a:rPr>
              <a:t>, turbulence, stratification …</a:t>
            </a:r>
            <a:endParaRPr lang="en-US" dirty="0">
              <a:solidFill>
                <a:srgbClr val="392E77"/>
              </a:solidFill>
              <a:ea typeface="Calibri" panose="020F0502020204030204" pitchFamily="34" charset="0"/>
              <a:cs typeface="Arial" panose="020B0604020202020204" pitchFamily="34" charset="0"/>
            </a:endParaRPr>
          </a:p>
          <a:p>
            <a:pPr marL="800100" lvl="1" indent="-342900">
              <a:lnSpc>
                <a:spcPct val="115000"/>
              </a:lnSpc>
              <a:buFont typeface="Wingdings" panose="05000000000000000000" pitchFamily="2" charset="2"/>
              <a:buChar char="ü"/>
            </a:pPr>
            <a:r>
              <a:rPr lang="en-US" dirty="0">
                <a:solidFill>
                  <a:srgbClr val="392E77"/>
                </a:solidFill>
                <a:ea typeface="Calibri" panose="020F0502020204030204" pitchFamily="34" charset="0"/>
                <a:cs typeface="Arial" panose="020B0604020202020204" pitchFamily="34" charset="0"/>
              </a:rPr>
              <a:t>Waterbodies </a:t>
            </a:r>
            <a:r>
              <a:rPr lang="en-US" b="1" dirty="0">
                <a:solidFill>
                  <a:srgbClr val="392E77"/>
                </a:solidFill>
                <a:ea typeface="Calibri" panose="020F0502020204030204" pitchFamily="34" charset="0"/>
                <a:cs typeface="Arial" panose="020B0604020202020204" pitchFamily="34" charset="0"/>
              </a:rPr>
              <a:t>mixing processes </a:t>
            </a:r>
          </a:p>
          <a:p>
            <a:pPr marL="800100" lvl="1" indent="-342900">
              <a:lnSpc>
                <a:spcPct val="115000"/>
              </a:lnSpc>
              <a:buFont typeface="Wingdings" panose="05000000000000000000" pitchFamily="2" charset="2"/>
              <a:buChar char="ü"/>
            </a:pPr>
            <a:r>
              <a:rPr lang="en-US" b="1" dirty="0">
                <a:solidFill>
                  <a:srgbClr val="392E77"/>
                </a:solidFill>
                <a:ea typeface="Calibri" panose="020F0502020204030204" pitchFamily="34" charset="0"/>
                <a:cs typeface="Arial" panose="020B0604020202020204" pitchFamily="34" charset="0"/>
              </a:rPr>
              <a:t>Rocks lithology </a:t>
            </a:r>
            <a:r>
              <a:rPr lang="en-US" dirty="0">
                <a:solidFill>
                  <a:srgbClr val="392E77"/>
                </a:solidFill>
                <a:ea typeface="Calibri" panose="020F0502020204030204" pitchFamily="34" charset="0"/>
                <a:cs typeface="Arial" panose="020B0604020202020204" pitchFamily="34" charset="0"/>
              </a:rPr>
              <a:t>(Uranium abundance)</a:t>
            </a:r>
          </a:p>
          <a:p>
            <a:pPr marL="800100" lvl="1" indent="-342900">
              <a:lnSpc>
                <a:spcPct val="115000"/>
              </a:lnSpc>
              <a:buFont typeface="Wingdings" panose="05000000000000000000" pitchFamily="2" charset="2"/>
              <a:buChar char="ü"/>
            </a:pPr>
            <a:r>
              <a:rPr lang="en-US" dirty="0">
                <a:solidFill>
                  <a:srgbClr val="392E77"/>
                </a:solidFill>
                <a:ea typeface="Calibri" panose="020F0502020204030204" pitchFamily="34" charset="0"/>
                <a:cs typeface="Arial" panose="020B0604020202020204" pitchFamily="34" charset="0"/>
              </a:rPr>
              <a:t>Potential ²²²Rn source from </a:t>
            </a:r>
            <a:r>
              <a:rPr lang="en-US" b="1" dirty="0">
                <a:solidFill>
                  <a:srgbClr val="392E77"/>
                </a:solidFill>
                <a:ea typeface="Calibri" panose="020F0502020204030204" pitchFamily="34" charset="0"/>
                <a:cs typeface="Arial" panose="020B0604020202020204" pitchFamily="34" charset="0"/>
              </a:rPr>
              <a:t>sediments</a:t>
            </a:r>
          </a:p>
        </p:txBody>
      </p:sp>
      <p:sp>
        <p:nvSpPr>
          <p:cNvPr id="34" name="Rectangle 33">
            <a:extLst>
              <a:ext uri="{FF2B5EF4-FFF2-40B4-BE49-F238E27FC236}">
                <a16:creationId xmlns:a16="http://schemas.microsoft.com/office/drawing/2014/main" id="{6297A1AD-76D3-45C5-B7A8-FE8BB1B5825A}"/>
              </a:ext>
            </a:extLst>
          </p:cNvPr>
          <p:cNvSpPr/>
          <p:nvPr/>
        </p:nvSpPr>
        <p:spPr>
          <a:xfrm>
            <a:off x="6311900" y="5523918"/>
            <a:ext cx="5283199" cy="1029256"/>
          </a:xfrm>
          <a:prstGeom prst="rect">
            <a:avLst/>
          </a:prstGeom>
          <a:solidFill>
            <a:srgbClr val="003366"/>
          </a:solidFill>
          <a:ln>
            <a:solidFill>
              <a:schemeClr val="tx1"/>
            </a:solidFill>
          </a:ln>
        </p:spPr>
        <p:txBody>
          <a:bodyPr wrap="square">
            <a:spAutoFit/>
          </a:bodyPr>
          <a:lstStyle/>
          <a:p>
            <a:pPr>
              <a:lnSpc>
                <a:spcPct val="115000"/>
              </a:lnSpc>
            </a:pPr>
            <a:r>
              <a:rPr lang="en-US" b="1" dirty="0">
                <a:solidFill>
                  <a:schemeClr val="bg1"/>
                </a:solidFill>
                <a:ea typeface="Calibri" panose="020F0502020204030204" pitchFamily="34" charset="0"/>
                <a:cs typeface="Arial" panose="020B0604020202020204" pitchFamily="34" charset="0"/>
              </a:rPr>
              <a:t>The presence of ²²²Rn can be enough to SIMPLY highlight connectivity with GW, which is of particular interest to Wetland’s manager.</a:t>
            </a:r>
          </a:p>
        </p:txBody>
      </p:sp>
      <p:sp>
        <p:nvSpPr>
          <p:cNvPr id="17" name="Titre 1">
            <a:extLst>
              <a:ext uri="{FF2B5EF4-FFF2-40B4-BE49-F238E27FC236}">
                <a16:creationId xmlns:a16="http://schemas.microsoft.com/office/drawing/2014/main" id="{AC2742D9-5350-4612-9BAA-DB72AF1D57B1}"/>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324163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8972291-5A3B-4B5C-B759-716F03C66D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78" t="32651" r="597" b="28438"/>
          <a:stretch/>
        </p:blipFill>
        <p:spPr>
          <a:xfrm>
            <a:off x="-1" y="2152649"/>
            <a:ext cx="12192000" cy="3631829"/>
          </a:xfrm>
          <a:prstGeom prst="rect">
            <a:avLst/>
          </a:prstGeom>
        </p:spPr>
      </p:pic>
      <p:sp>
        <p:nvSpPr>
          <p:cNvPr id="4" name="Espace réservé du numéro de diapositive 3">
            <a:extLst>
              <a:ext uri="{FF2B5EF4-FFF2-40B4-BE49-F238E27FC236}">
                <a16:creationId xmlns:a16="http://schemas.microsoft.com/office/drawing/2014/main" id="{86B71080-6ED4-4A8C-8D20-8DBF67F654F2}"/>
              </a:ext>
            </a:extLst>
          </p:cNvPr>
          <p:cNvSpPr>
            <a:spLocks noGrp="1"/>
          </p:cNvSpPr>
          <p:nvPr>
            <p:ph type="sldNum" sz="quarter" idx="12"/>
          </p:nvPr>
        </p:nvSpPr>
        <p:spPr/>
        <p:txBody>
          <a:bodyPr/>
          <a:lstStyle/>
          <a:p>
            <a:fld id="{BDF082A2-1D3D-470E-B4E2-2BB4988137D9}" type="slidenum">
              <a:rPr lang="en-GB" smtClean="0"/>
              <a:t>26</a:t>
            </a:fld>
            <a:endParaRPr lang="en-GB" dirty="0"/>
          </a:p>
        </p:txBody>
      </p:sp>
      <p:sp>
        <p:nvSpPr>
          <p:cNvPr id="11" name="Rectangle 10">
            <a:extLst>
              <a:ext uri="{FF2B5EF4-FFF2-40B4-BE49-F238E27FC236}">
                <a16:creationId xmlns:a16="http://schemas.microsoft.com/office/drawing/2014/main" id="{C1582E3B-5B0F-47BF-B8DD-F843691B8CF0}"/>
              </a:ext>
            </a:extLst>
          </p:cNvPr>
          <p:cNvSpPr/>
          <p:nvPr/>
        </p:nvSpPr>
        <p:spPr>
          <a:xfrm>
            <a:off x="1371600" y="1580777"/>
            <a:ext cx="9715500" cy="954107"/>
          </a:xfrm>
          <a:prstGeom prst="rect">
            <a:avLst/>
          </a:prstGeom>
          <a:solidFill>
            <a:srgbClr val="003366"/>
          </a:solidFill>
        </p:spPr>
        <p:txBody>
          <a:bodyPr wrap="square">
            <a:spAutoFit/>
          </a:bodyPr>
          <a:lstStyle/>
          <a:p>
            <a:pPr algn="ctr"/>
            <a:r>
              <a:rPr lang="en-US" sz="2800" b="1" dirty="0">
                <a:solidFill>
                  <a:schemeClr val="bg1"/>
                </a:solidFill>
              </a:rPr>
              <a:t>3. Exploring ways to integrate ²²²Rn into wetland management strategies</a:t>
            </a:r>
          </a:p>
        </p:txBody>
      </p:sp>
      <p:sp>
        <p:nvSpPr>
          <p:cNvPr id="8" name="Titre 1">
            <a:extLst>
              <a:ext uri="{FF2B5EF4-FFF2-40B4-BE49-F238E27FC236}">
                <a16:creationId xmlns:a16="http://schemas.microsoft.com/office/drawing/2014/main" id="{158D6634-324F-47B6-854A-86E2EEE1F197}"/>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1533772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8DA90F-B102-4D2E-9863-A9860EAE5660}"/>
              </a:ext>
            </a:extLst>
          </p:cNvPr>
          <p:cNvSpPr/>
          <p:nvPr/>
        </p:nvSpPr>
        <p:spPr>
          <a:xfrm>
            <a:off x="4533900" y="819454"/>
            <a:ext cx="7658100" cy="461665"/>
          </a:xfrm>
          <a:prstGeom prst="rect">
            <a:avLst/>
          </a:prstGeom>
        </p:spPr>
        <p:txBody>
          <a:bodyPr wrap="square">
            <a:spAutoFit/>
          </a:bodyPr>
          <a:lstStyle/>
          <a:p>
            <a:r>
              <a:rPr lang="en-US" sz="2400" b="1" dirty="0">
                <a:solidFill>
                  <a:srgbClr val="DFA235"/>
                </a:solidFill>
                <a:ea typeface="Calibri" panose="020F0502020204030204" pitchFamily="34" charset="0"/>
                <a:cs typeface="Arial" panose="020B0604020202020204" pitchFamily="34" charset="0"/>
              </a:rPr>
              <a:t>Challenges in Managing Small Mediterranean Wetlands</a:t>
            </a:r>
            <a:endParaRPr lang="en-GB" sz="2400" b="1" dirty="0">
              <a:solidFill>
                <a:srgbClr val="DFA235"/>
              </a:solidFill>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C928C51-B157-4E87-8384-A52BBB7AAA3C}"/>
              </a:ext>
            </a:extLst>
          </p:cNvPr>
          <p:cNvSpPr/>
          <p:nvPr/>
        </p:nvSpPr>
        <p:spPr>
          <a:xfrm>
            <a:off x="4533901" y="-11543"/>
            <a:ext cx="7658100" cy="830997"/>
          </a:xfrm>
          <a:prstGeom prst="rect">
            <a:avLst/>
          </a:prstGeom>
          <a:solidFill>
            <a:srgbClr val="003366"/>
          </a:solidFill>
        </p:spPr>
        <p:txBody>
          <a:bodyPr wrap="square">
            <a:spAutoFit/>
          </a:bodyPr>
          <a:lstStyle/>
          <a:p>
            <a:pPr algn="ctr"/>
            <a:r>
              <a:rPr lang="en-US" sz="2400" b="1" dirty="0">
                <a:solidFill>
                  <a:schemeClr val="bg1"/>
                </a:solidFill>
              </a:rPr>
              <a:t>3. Exploring ways to integrate ²²²Rn into wetland management strategies</a:t>
            </a:r>
          </a:p>
        </p:txBody>
      </p:sp>
      <p:sp>
        <p:nvSpPr>
          <p:cNvPr id="25" name="Rectangle 24">
            <a:extLst>
              <a:ext uri="{FF2B5EF4-FFF2-40B4-BE49-F238E27FC236}">
                <a16:creationId xmlns:a16="http://schemas.microsoft.com/office/drawing/2014/main" id="{4298521F-6918-4492-9110-DB542E434291}"/>
              </a:ext>
            </a:extLst>
          </p:cNvPr>
          <p:cNvSpPr/>
          <p:nvPr/>
        </p:nvSpPr>
        <p:spPr>
          <a:xfrm>
            <a:off x="0" y="1436057"/>
            <a:ext cx="11753850" cy="3970318"/>
          </a:xfrm>
          <a:prstGeom prst="rect">
            <a:avLst/>
          </a:prstGeom>
        </p:spPr>
        <p:txBody>
          <a:bodyPr wrap="square">
            <a:spAutoFit/>
          </a:bodyPr>
          <a:lstStyle/>
          <a:p>
            <a:pPr marL="742950" lvl="1" indent="-285750" algn="just">
              <a:buFont typeface="Arial" panose="020B0604020202020204" pitchFamily="34" charset="0"/>
              <a:buChar char="•"/>
            </a:pPr>
            <a:endParaRPr lang="en-US" dirty="0">
              <a:solidFill>
                <a:srgbClr val="003366"/>
              </a:solidFill>
            </a:endParaRPr>
          </a:p>
          <a:p>
            <a:pPr algn="just"/>
            <a:r>
              <a:rPr lang="en-US" b="1" u="sng" dirty="0">
                <a:solidFill>
                  <a:srgbClr val="003366"/>
                </a:solidFill>
              </a:rPr>
              <a:t>Lack of Adequate Management Framework</a:t>
            </a:r>
            <a:endParaRPr lang="en-US" u="sng" dirty="0">
              <a:solidFill>
                <a:srgbClr val="003366"/>
              </a:solidFill>
            </a:endParaRPr>
          </a:p>
          <a:p>
            <a:pPr marL="742950" lvl="1" indent="-285750" algn="just">
              <a:buFont typeface="Arial" panose="020B0604020202020204" pitchFamily="34" charset="0"/>
              <a:buChar char="•"/>
            </a:pPr>
            <a:r>
              <a:rPr lang="en-US" b="1" dirty="0">
                <a:solidFill>
                  <a:srgbClr val="003366"/>
                </a:solidFill>
              </a:rPr>
              <a:t>Wetlands smaller than 50 ha often fall outside the European Water Framework Directive (WFD)</a:t>
            </a:r>
            <a:r>
              <a:rPr lang="en-US" dirty="0">
                <a:solidFill>
                  <a:srgbClr val="003366"/>
                </a:solidFill>
              </a:rPr>
              <a:t>.</a:t>
            </a:r>
          </a:p>
          <a:p>
            <a:pPr marL="742950" lvl="1" indent="-285750" algn="just">
              <a:buFont typeface="Arial" panose="020B0604020202020204" pitchFamily="34" charset="0"/>
              <a:buChar char="•"/>
            </a:pPr>
            <a:r>
              <a:rPr lang="en-US" dirty="0">
                <a:solidFill>
                  <a:srgbClr val="003366"/>
                </a:solidFill>
              </a:rPr>
              <a:t>As a result, they are rarely included in local water management plans.</a:t>
            </a:r>
          </a:p>
          <a:p>
            <a:pPr marL="742950" lvl="1" indent="-285750" algn="just">
              <a:buFont typeface="Arial" panose="020B0604020202020204" pitchFamily="34" charset="0"/>
              <a:buChar char="•"/>
            </a:pPr>
            <a:endParaRPr lang="en-US" dirty="0">
              <a:solidFill>
                <a:srgbClr val="003366"/>
              </a:solidFill>
            </a:endParaRPr>
          </a:p>
          <a:p>
            <a:pPr algn="just"/>
            <a:r>
              <a:rPr lang="en-US" u="sng" dirty="0">
                <a:solidFill>
                  <a:srgbClr val="003366"/>
                </a:solidFill>
              </a:rPr>
              <a:t>Decision-Making Challenges for Local Authorities</a:t>
            </a:r>
          </a:p>
          <a:p>
            <a:pPr marL="742950" lvl="1" indent="-285750" algn="just">
              <a:buFont typeface="Arial" panose="020B0604020202020204" pitchFamily="34" charset="0"/>
              <a:buChar char="•"/>
            </a:pPr>
            <a:r>
              <a:rPr lang="en-US" b="1" dirty="0">
                <a:solidFill>
                  <a:srgbClr val="003366"/>
                </a:solidFill>
              </a:rPr>
              <a:t>Management relies then on local authorities with limited scientific data and expertise.</a:t>
            </a:r>
          </a:p>
          <a:p>
            <a:pPr marL="742950" lvl="1" indent="-285750" algn="just">
              <a:buFont typeface="Arial" panose="020B0604020202020204" pitchFamily="34" charset="0"/>
              <a:buChar char="•"/>
            </a:pPr>
            <a:r>
              <a:rPr lang="en-US" b="1" dirty="0">
                <a:solidFill>
                  <a:srgbClr val="003366"/>
                </a:solidFill>
              </a:rPr>
              <a:t>Decisions are driven by compromises between ecosystem preservation and socio-economic development</a:t>
            </a:r>
            <a:r>
              <a:rPr lang="en-US" dirty="0">
                <a:solidFill>
                  <a:srgbClr val="003366"/>
                </a:solidFill>
              </a:rPr>
              <a:t>.</a:t>
            </a:r>
          </a:p>
          <a:p>
            <a:pPr marL="742950" lvl="1" indent="-285750" algn="just">
              <a:buFont typeface="Arial" panose="020B0604020202020204" pitchFamily="34" charset="0"/>
              <a:buChar char="•"/>
            </a:pPr>
            <a:r>
              <a:rPr lang="en-US" b="1" dirty="0">
                <a:solidFill>
                  <a:srgbClr val="003366"/>
                </a:solidFill>
              </a:rPr>
              <a:t>Protection measures are mostly </a:t>
            </a:r>
            <a:r>
              <a:rPr lang="en-US" dirty="0">
                <a:solidFill>
                  <a:srgbClr val="003366"/>
                </a:solidFill>
              </a:rPr>
              <a:t>limited to existing legal frameworks, which may not be adequate because </a:t>
            </a:r>
            <a:r>
              <a:rPr lang="en-US" b="1" dirty="0">
                <a:solidFill>
                  <a:srgbClr val="003366"/>
                </a:solidFill>
              </a:rPr>
              <a:t>limited to the strict wetland limits, excluding recharge areas</a:t>
            </a:r>
            <a:r>
              <a:rPr lang="en-US" dirty="0">
                <a:solidFill>
                  <a:srgbClr val="003366"/>
                </a:solidFill>
              </a:rPr>
              <a:t>.</a:t>
            </a:r>
          </a:p>
          <a:p>
            <a:pPr marL="742950" lvl="1" indent="-285750" algn="just">
              <a:buFont typeface="Arial" panose="020B0604020202020204" pitchFamily="34" charset="0"/>
              <a:buChar char="•"/>
            </a:pPr>
            <a:endParaRPr lang="en-US" dirty="0">
              <a:solidFill>
                <a:srgbClr val="003366"/>
              </a:solidFill>
            </a:endParaRPr>
          </a:p>
          <a:p>
            <a:pPr algn="just"/>
            <a:r>
              <a:rPr lang="en-US" u="sng" dirty="0">
                <a:solidFill>
                  <a:srgbClr val="003366"/>
                </a:solidFill>
              </a:rPr>
              <a:t>Increasing Human Pressure &amp; Low Visibility of small wetlands</a:t>
            </a:r>
          </a:p>
          <a:p>
            <a:pPr marL="742950" lvl="1" indent="-285750" algn="just">
              <a:buFont typeface="Arial" panose="020B0604020202020204" pitchFamily="34" charset="0"/>
              <a:buChar char="•"/>
            </a:pPr>
            <a:r>
              <a:rPr lang="en-US" dirty="0">
                <a:solidFill>
                  <a:srgbClr val="003366"/>
                </a:solidFill>
              </a:rPr>
              <a:t>These wetlands suffer from low public awareness and poor communication about their ecological value.</a:t>
            </a:r>
          </a:p>
          <a:p>
            <a:pPr marL="742950" lvl="1" indent="-285750" algn="just">
              <a:buFont typeface="Arial" panose="020B0604020202020204" pitchFamily="34" charset="0"/>
              <a:buChar char="•"/>
            </a:pPr>
            <a:r>
              <a:rPr lang="en-US" dirty="0">
                <a:solidFill>
                  <a:srgbClr val="003366"/>
                </a:solidFill>
              </a:rPr>
              <a:t>Growing anthropogenic pressure is observed, particularly in coastal and/or urban areas.</a:t>
            </a:r>
          </a:p>
        </p:txBody>
      </p:sp>
      <p:sp>
        <p:nvSpPr>
          <p:cNvPr id="10" name="Titre 1">
            <a:extLst>
              <a:ext uri="{FF2B5EF4-FFF2-40B4-BE49-F238E27FC236}">
                <a16:creationId xmlns:a16="http://schemas.microsoft.com/office/drawing/2014/main" id="{4B79110D-3FC5-43EB-BFB4-2D7A536690B0}"/>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
        <p:nvSpPr>
          <p:cNvPr id="8" name="ZoneTexte 7">
            <a:extLst>
              <a:ext uri="{FF2B5EF4-FFF2-40B4-BE49-F238E27FC236}">
                <a16:creationId xmlns:a16="http://schemas.microsoft.com/office/drawing/2014/main" id="{E1935724-02CA-4375-8D2D-5E156FE82EAB}"/>
              </a:ext>
            </a:extLst>
          </p:cNvPr>
          <p:cNvSpPr txBox="1"/>
          <p:nvPr/>
        </p:nvSpPr>
        <p:spPr>
          <a:xfrm>
            <a:off x="1279998" y="8013918"/>
            <a:ext cx="6507804" cy="1754326"/>
          </a:xfrm>
          <a:prstGeom prst="rect">
            <a:avLst/>
          </a:prstGeom>
          <a:noFill/>
        </p:spPr>
        <p:txBody>
          <a:bodyPr wrap="square">
            <a:spAutoFit/>
          </a:bodyPr>
          <a:lstStyle/>
          <a:p>
            <a:pPr algn="just"/>
            <a:r>
              <a:rPr lang="en-US" b="1" u="sng" dirty="0">
                <a:solidFill>
                  <a:srgbClr val="003366"/>
                </a:solidFill>
              </a:rPr>
              <a:t>Most Mediterranean wetlands are groundwater-dependent ecosystems (GDEs</a:t>
            </a:r>
            <a:r>
              <a:rPr lang="en-US" b="1" dirty="0">
                <a:solidFill>
                  <a:srgbClr val="003366"/>
                </a:solidFill>
              </a:rPr>
              <a:t>)</a:t>
            </a:r>
          </a:p>
          <a:p>
            <a:pPr marL="742950" lvl="1" indent="-285750" algn="just">
              <a:buFont typeface="Arial" panose="020B0604020202020204" pitchFamily="34" charset="0"/>
              <a:buChar char="•"/>
            </a:pPr>
            <a:r>
              <a:rPr lang="en-US" b="1" dirty="0">
                <a:solidFill>
                  <a:srgbClr val="003366"/>
                </a:solidFill>
              </a:rPr>
              <a:t>Better resilience </a:t>
            </a:r>
            <a:r>
              <a:rPr lang="en-US" dirty="0">
                <a:solidFill>
                  <a:srgbClr val="003366"/>
                </a:solidFill>
              </a:rPr>
              <a:t>to drought and CC.</a:t>
            </a:r>
          </a:p>
          <a:p>
            <a:pPr marL="742950" lvl="1" indent="-285750" algn="just">
              <a:buFont typeface="Arial" panose="020B0604020202020204" pitchFamily="34" charset="0"/>
              <a:buChar char="•"/>
            </a:pPr>
            <a:r>
              <a:rPr lang="en-US" dirty="0">
                <a:solidFill>
                  <a:srgbClr val="003366"/>
                </a:solidFill>
              </a:rPr>
              <a:t>Closely connected to the watershed (surface and groundwater), </a:t>
            </a:r>
            <a:r>
              <a:rPr lang="en-US" b="1" dirty="0">
                <a:solidFill>
                  <a:srgbClr val="003366"/>
                </a:solidFill>
              </a:rPr>
              <a:t>making them vulnerable to human-</a:t>
            </a:r>
            <a:r>
              <a:rPr lang="en-US" dirty="0">
                <a:solidFill>
                  <a:srgbClr val="003366"/>
                </a:solidFill>
              </a:rPr>
              <a:t>induced</a:t>
            </a:r>
            <a:r>
              <a:rPr lang="en-US" b="1" dirty="0">
                <a:solidFill>
                  <a:srgbClr val="003366"/>
                </a:solidFill>
              </a:rPr>
              <a:t> pressures</a:t>
            </a:r>
            <a:r>
              <a:rPr lang="en-US" dirty="0">
                <a:solidFill>
                  <a:srgbClr val="003366"/>
                </a:solidFill>
              </a:rPr>
              <a:t> (e.g., land use changes, water abstraction).</a:t>
            </a:r>
          </a:p>
        </p:txBody>
      </p:sp>
    </p:spTree>
    <p:extLst>
      <p:ext uri="{BB962C8B-B14F-4D97-AF65-F5344CB8AC3E}">
        <p14:creationId xmlns:p14="http://schemas.microsoft.com/office/powerpoint/2010/main" val="353931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2" end="2"/>
                                            </p:txEl>
                                          </p:spTgt>
                                        </p:tgtEl>
                                        <p:attrNameLst>
                                          <p:attrName>style.visibility</p:attrName>
                                        </p:attrNameLst>
                                      </p:cBhvr>
                                      <p:to>
                                        <p:strVal val="visible"/>
                                      </p:to>
                                    </p:set>
                                    <p:animEffect transition="in" filter="fade">
                                      <p:cBhvr>
                                        <p:cTn id="7" dur="500"/>
                                        <p:tgtEl>
                                          <p:spTgt spid="2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
                                            <p:txEl>
                                              <p:pRg st="3" end="3"/>
                                            </p:txEl>
                                          </p:spTgt>
                                        </p:tgtEl>
                                        <p:attrNameLst>
                                          <p:attrName>style.visibility</p:attrName>
                                        </p:attrNameLst>
                                      </p:cBhvr>
                                      <p:to>
                                        <p:strVal val="visible"/>
                                      </p:to>
                                    </p:set>
                                    <p:animEffect transition="in" filter="fade">
                                      <p:cBhvr>
                                        <p:cTn id="10" dur="500"/>
                                        <p:tgtEl>
                                          <p:spTgt spid="2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xEl>
                                              <p:pRg st="6" end="6"/>
                                            </p:txEl>
                                          </p:spTgt>
                                        </p:tgtEl>
                                        <p:attrNameLst>
                                          <p:attrName>style.visibility</p:attrName>
                                        </p:attrNameLst>
                                      </p:cBhvr>
                                      <p:to>
                                        <p:strVal val="visible"/>
                                      </p:to>
                                    </p:set>
                                    <p:animEffect transition="in" filter="fade">
                                      <p:cBhvr>
                                        <p:cTn id="15" dur="500"/>
                                        <p:tgtEl>
                                          <p:spTgt spid="25">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xEl>
                                              <p:pRg st="7" end="7"/>
                                            </p:txEl>
                                          </p:spTgt>
                                        </p:tgtEl>
                                        <p:attrNameLst>
                                          <p:attrName>style.visibility</p:attrName>
                                        </p:attrNameLst>
                                      </p:cBhvr>
                                      <p:to>
                                        <p:strVal val="visible"/>
                                      </p:to>
                                    </p:set>
                                    <p:animEffect transition="in" filter="fade">
                                      <p:cBhvr>
                                        <p:cTn id="18" dur="500"/>
                                        <p:tgtEl>
                                          <p:spTgt spid="25">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xEl>
                                              <p:pRg st="8" end="8"/>
                                            </p:txEl>
                                          </p:spTgt>
                                        </p:tgtEl>
                                        <p:attrNameLst>
                                          <p:attrName>style.visibility</p:attrName>
                                        </p:attrNameLst>
                                      </p:cBhvr>
                                      <p:to>
                                        <p:strVal val="visible"/>
                                      </p:to>
                                    </p:set>
                                    <p:animEffect transition="in" filter="fade">
                                      <p:cBhvr>
                                        <p:cTn id="21" dur="500"/>
                                        <p:tgtEl>
                                          <p:spTgt spid="25">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xEl>
                                              <p:pRg st="11" end="11"/>
                                            </p:txEl>
                                          </p:spTgt>
                                        </p:tgtEl>
                                        <p:attrNameLst>
                                          <p:attrName>style.visibility</p:attrName>
                                        </p:attrNameLst>
                                      </p:cBhvr>
                                      <p:to>
                                        <p:strVal val="visible"/>
                                      </p:to>
                                    </p:set>
                                    <p:animEffect transition="in" filter="fade">
                                      <p:cBhvr>
                                        <p:cTn id="24" dur="500"/>
                                        <p:tgtEl>
                                          <p:spTgt spid="25">
                                            <p:txEl>
                                              <p:pRg st="11" end="1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xEl>
                                              <p:pRg st="12" end="12"/>
                                            </p:txEl>
                                          </p:spTgt>
                                        </p:tgtEl>
                                        <p:attrNameLst>
                                          <p:attrName>style.visibility</p:attrName>
                                        </p:attrNameLst>
                                      </p:cBhvr>
                                      <p:to>
                                        <p:strVal val="visible"/>
                                      </p:to>
                                    </p:set>
                                    <p:animEffect transition="in" filter="fade">
                                      <p:cBhvr>
                                        <p:cTn id="27" dur="500"/>
                                        <p:tgtEl>
                                          <p:spTgt spid="2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8DA90F-B102-4D2E-9863-A9860EAE5660}"/>
              </a:ext>
            </a:extLst>
          </p:cNvPr>
          <p:cNvSpPr/>
          <p:nvPr/>
        </p:nvSpPr>
        <p:spPr>
          <a:xfrm>
            <a:off x="4533899" y="819454"/>
            <a:ext cx="7658099" cy="830997"/>
          </a:xfrm>
          <a:prstGeom prst="rect">
            <a:avLst/>
          </a:prstGeom>
        </p:spPr>
        <p:txBody>
          <a:bodyPr wrap="square">
            <a:spAutoFit/>
          </a:bodyPr>
          <a:lstStyle/>
          <a:p>
            <a:r>
              <a:rPr lang="en-US" sz="2400" b="1" dirty="0">
                <a:solidFill>
                  <a:srgbClr val="DFA235"/>
                </a:solidFill>
                <a:ea typeface="Calibri" panose="020F0502020204030204" pitchFamily="34" charset="0"/>
                <a:cs typeface="Arial" panose="020B0604020202020204" pitchFamily="34" charset="0"/>
              </a:rPr>
              <a:t>Towards Improved Management of Small Mediterranean Wetlands</a:t>
            </a:r>
            <a:endParaRPr lang="en-GB" sz="2400" b="1" dirty="0">
              <a:solidFill>
                <a:srgbClr val="DFA235"/>
              </a:solidFill>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C928C51-B157-4E87-8384-A52BBB7AAA3C}"/>
              </a:ext>
            </a:extLst>
          </p:cNvPr>
          <p:cNvSpPr/>
          <p:nvPr/>
        </p:nvSpPr>
        <p:spPr>
          <a:xfrm>
            <a:off x="4533901" y="-11543"/>
            <a:ext cx="7658100" cy="830997"/>
          </a:xfrm>
          <a:prstGeom prst="rect">
            <a:avLst/>
          </a:prstGeom>
          <a:solidFill>
            <a:srgbClr val="003366"/>
          </a:solidFill>
        </p:spPr>
        <p:txBody>
          <a:bodyPr wrap="square">
            <a:spAutoFit/>
          </a:bodyPr>
          <a:lstStyle/>
          <a:p>
            <a:pPr algn="ctr"/>
            <a:r>
              <a:rPr lang="en-US" sz="2400" b="1" dirty="0">
                <a:solidFill>
                  <a:schemeClr val="bg1"/>
                </a:solidFill>
              </a:rPr>
              <a:t>3. Exploring ways to integrate ²²²Rn into wetland management strategies</a:t>
            </a:r>
          </a:p>
        </p:txBody>
      </p:sp>
      <p:pic>
        <p:nvPicPr>
          <p:cNvPr id="12" name="Image 11">
            <a:extLst>
              <a:ext uri="{FF2B5EF4-FFF2-40B4-BE49-F238E27FC236}">
                <a16:creationId xmlns:a16="http://schemas.microsoft.com/office/drawing/2014/main" id="{8B87F4C4-71DA-4E19-A922-75564E1C31D4}"/>
              </a:ext>
            </a:extLst>
          </p:cNvPr>
          <p:cNvPicPr>
            <a:picLocks noChangeAspect="1"/>
          </p:cNvPicPr>
          <p:nvPr/>
        </p:nvPicPr>
        <p:blipFill>
          <a:blip r:embed="rId3"/>
          <a:stretch>
            <a:fillRect/>
          </a:stretch>
        </p:blipFill>
        <p:spPr>
          <a:xfrm>
            <a:off x="7394695" y="4405952"/>
            <a:ext cx="4645373" cy="2061523"/>
          </a:xfrm>
          <a:prstGeom prst="rect">
            <a:avLst/>
          </a:prstGeom>
        </p:spPr>
      </p:pic>
      <p:pic>
        <p:nvPicPr>
          <p:cNvPr id="13" name="Image 12">
            <a:extLst>
              <a:ext uri="{FF2B5EF4-FFF2-40B4-BE49-F238E27FC236}">
                <a16:creationId xmlns:a16="http://schemas.microsoft.com/office/drawing/2014/main" id="{6B366AB7-28B4-47CD-A565-ACA379E7D91F}"/>
              </a:ext>
            </a:extLst>
          </p:cNvPr>
          <p:cNvPicPr>
            <a:picLocks noChangeAspect="1"/>
          </p:cNvPicPr>
          <p:nvPr/>
        </p:nvPicPr>
        <p:blipFill>
          <a:blip r:embed="rId4"/>
          <a:stretch>
            <a:fillRect/>
          </a:stretch>
        </p:blipFill>
        <p:spPr>
          <a:xfrm>
            <a:off x="7394696" y="1907626"/>
            <a:ext cx="4645372" cy="2273083"/>
          </a:xfrm>
          <a:prstGeom prst="rect">
            <a:avLst/>
          </a:prstGeom>
          <a:ln>
            <a:solidFill>
              <a:schemeClr val="tx1"/>
            </a:solidFill>
          </a:ln>
        </p:spPr>
      </p:pic>
      <p:sp>
        <p:nvSpPr>
          <p:cNvPr id="14" name="Rectangle 13">
            <a:extLst>
              <a:ext uri="{FF2B5EF4-FFF2-40B4-BE49-F238E27FC236}">
                <a16:creationId xmlns:a16="http://schemas.microsoft.com/office/drawing/2014/main" id="{C95F8C94-C8D5-45C7-BD53-DCDD472EFF47}"/>
              </a:ext>
            </a:extLst>
          </p:cNvPr>
          <p:cNvSpPr/>
          <p:nvPr/>
        </p:nvSpPr>
        <p:spPr>
          <a:xfrm>
            <a:off x="151100" y="2325544"/>
            <a:ext cx="7024974" cy="3370153"/>
          </a:xfrm>
          <a:prstGeom prst="rect">
            <a:avLst/>
          </a:prstGeom>
        </p:spPr>
        <p:txBody>
          <a:bodyPr wrap="square">
            <a:spAutoFit/>
          </a:bodyPr>
          <a:lstStyle/>
          <a:p>
            <a:pPr algn="just"/>
            <a:r>
              <a:rPr lang="en-US" b="1" dirty="0">
                <a:solidFill>
                  <a:srgbClr val="003366"/>
                </a:solidFill>
              </a:rPr>
              <a:t>Define an ‘</a:t>
            </a:r>
            <a:r>
              <a:rPr lang="en-US" b="1" dirty="0">
                <a:solidFill>
                  <a:schemeClr val="accent4">
                    <a:lumMod val="75000"/>
                  </a:schemeClr>
                </a:solidFill>
              </a:rPr>
              <a:t>Hydrogeological watershed</a:t>
            </a:r>
            <a:r>
              <a:rPr lang="en-US" b="1" dirty="0">
                <a:solidFill>
                  <a:srgbClr val="003366"/>
                </a:solidFill>
              </a:rPr>
              <a:t>’ / </a:t>
            </a:r>
            <a:r>
              <a:rPr lang="en-US" b="1" dirty="0" err="1">
                <a:solidFill>
                  <a:schemeClr val="accent4">
                    <a:lumMod val="75000"/>
                  </a:schemeClr>
                </a:solidFill>
              </a:rPr>
              <a:t>Espace</a:t>
            </a:r>
            <a:r>
              <a:rPr lang="en-US" b="1" dirty="0">
                <a:solidFill>
                  <a:schemeClr val="accent4">
                    <a:lumMod val="75000"/>
                  </a:schemeClr>
                </a:solidFill>
              </a:rPr>
              <a:t> de bon </a:t>
            </a:r>
            <a:r>
              <a:rPr lang="en-US" b="1" dirty="0" err="1">
                <a:solidFill>
                  <a:schemeClr val="accent4">
                    <a:lumMod val="75000"/>
                  </a:schemeClr>
                </a:solidFill>
              </a:rPr>
              <a:t>fonctionnement</a:t>
            </a:r>
            <a:endParaRPr lang="en-US" b="1" dirty="0">
              <a:solidFill>
                <a:schemeClr val="accent4">
                  <a:lumMod val="75000"/>
                </a:schemeClr>
              </a:solidFill>
            </a:endParaRPr>
          </a:p>
          <a:p>
            <a:pPr algn="just"/>
            <a:r>
              <a:rPr lang="en-US" dirty="0">
                <a:solidFill>
                  <a:srgbClr val="003366"/>
                </a:solidFill>
              </a:rPr>
              <a:t>As scientifically defined </a:t>
            </a:r>
            <a:r>
              <a:rPr lang="en-US" b="1" dirty="0" err="1">
                <a:solidFill>
                  <a:srgbClr val="003366"/>
                </a:solidFill>
              </a:rPr>
              <a:t>hydrosystem</a:t>
            </a:r>
            <a:r>
              <a:rPr lang="en-US" b="1" dirty="0">
                <a:solidFill>
                  <a:srgbClr val="003366"/>
                </a:solidFill>
              </a:rPr>
              <a:t>-scale area</a:t>
            </a:r>
            <a:r>
              <a:rPr lang="en-US" dirty="0">
                <a:solidFill>
                  <a:srgbClr val="003366"/>
                </a:solidFill>
              </a:rPr>
              <a:t> with limited human activities, ensuring wetland sustainability. This requires :</a:t>
            </a:r>
          </a:p>
          <a:p>
            <a:pPr lvl="1" algn="just"/>
            <a:endParaRPr lang="en-US" b="1" dirty="0">
              <a:solidFill>
                <a:srgbClr val="003366"/>
              </a:solidFill>
            </a:endParaRPr>
          </a:p>
          <a:p>
            <a:pPr marL="742950" lvl="1" indent="-285750" algn="just">
              <a:buFont typeface="Arial" panose="020B0604020202020204" pitchFamily="34" charset="0"/>
              <a:buChar char="•"/>
            </a:pPr>
            <a:r>
              <a:rPr lang="en-US" b="1" dirty="0">
                <a:solidFill>
                  <a:srgbClr val="003366"/>
                </a:solidFill>
              </a:rPr>
              <a:t>Considering surface &amp; groundwater fluxes</a:t>
            </a:r>
            <a:r>
              <a:rPr lang="en-US" dirty="0">
                <a:solidFill>
                  <a:srgbClr val="003366"/>
                </a:solidFill>
              </a:rPr>
              <a:t> at regional scale.</a:t>
            </a:r>
          </a:p>
          <a:p>
            <a:pPr marL="742950" lvl="1" indent="-285750" algn="just">
              <a:buFont typeface="Arial" panose="020B0604020202020204" pitchFamily="34" charset="0"/>
              <a:buChar char="•"/>
            </a:pPr>
            <a:endParaRPr lang="en-US" dirty="0">
              <a:solidFill>
                <a:srgbClr val="003366"/>
              </a:solidFill>
            </a:endParaRPr>
          </a:p>
          <a:p>
            <a:pPr marL="742950" lvl="1" indent="-285750" algn="just">
              <a:buFont typeface="Arial" panose="020B0604020202020204" pitchFamily="34" charset="0"/>
              <a:buChar char="•"/>
            </a:pPr>
            <a:r>
              <a:rPr lang="en-US" b="1" dirty="0">
                <a:solidFill>
                  <a:schemeClr val="accent4">
                    <a:lumMod val="75000"/>
                  </a:schemeClr>
                </a:solidFill>
              </a:rPr>
              <a:t>Using  ²²²Rn as Relevant and SIMPLE indicator of GW-wetland connectivity</a:t>
            </a:r>
            <a:endParaRPr lang="en-US" dirty="0">
              <a:solidFill>
                <a:schemeClr val="accent4">
                  <a:lumMod val="75000"/>
                </a:schemeClr>
              </a:solidFill>
            </a:endParaRPr>
          </a:p>
          <a:p>
            <a:pPr lvl="1" algn="just"/>
            <a:endParaRPr lang="en-US" sz="500" dirty="0">
              <a:solidFill>
                <a:srgbClr val="003366"/>
              </a:solidFill>
            </a:endParaRPr>
          </a:p>
          <a:p>
            <a:pPr lvl="1" algn="just"/>
            <a:endParaRPr lang="en-US" sz="500" dirty="0">
              <a:solidFill>
                <a:srgbClr val="003366"/>
              </a:solidFill>
            </a:endParaRPr>
          </a:p>
          <a:p>
            <a:pPr lvl="1" algn="just"/>
            <a:endParaRPr lang="en-US" sz="500" dirty="0">
              <a:solidFill>
                <a:srgbClr val="003366"/>
              </a:solidFill>
            </a:endParaRPr>
          </a:p>
          <a:p>
            <a:pPr algn="just"/>
            <a:r>
              <a:rPr lang="en-US" u="sng" dirty="0">
                <a:solidFill>
                  <a:srgbClr val="003366"/>
                </a:solidFill>
              </a:rPr>
              <a:t>Implementing Scientifically Piloted Management</a:t>
            </a:r>
          </a:p>
          <a:p>
            <a:pPr marL="742950" lvl="1" indent="-285750" algn="just">
              <a:buFont typeface="Arial" panose="020B0604020202020204" pitchFamily="34" charset="0"/>
              <a:buChar char="•"/>
            </a:pPr>
            <a:r>
              <a:rPr lang="en-US" dirty="0">
                <a:solidFill>
                  <a:srgbClr val="003366"/>
                </a:solidFill>
              </a:rPr>
              <a:t>Balancing socio-economic needs with ecological integrity.</a:t>
            </a:r>
          </a:p>
          <a:p>
            <a:pPr marL="742950" lvl="1" indent="-285750" algn="just">
              <a:buFont typeface="Arial" panose="020B0604020202020204" pitchFamily="34" charset="0"/>
              <a:buChar char="•"/>
            </a:pPr>
            <a:r>
              <a:rPr lang="en-US" dirty="0">
                <a:solidFill>
                  <a:srgbClr val="003366"/>
                </a:solidFill>
              </a:rPr>
              <a:t>Improved stakeholder coordination</a:t>
            </a:r>
          </a:p>
        </p:txBody>
      </p:sp>
      <p:sp>
        <p:nvSpPr>
          <p:cNvPr id="10" name="Titre 1">
            <a:extLst>
              <a:ext uri="{FF2B5EF4-FFF2-40B4-BE49-F238E27FC236}">
                <a16:creationId xmlns:a16="http://schemas.microsoft.com/office/drawing/2014/main" id="{F6179B58-CD77-47EE-B07E-03313CF4208E}"/>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
        <p:nvSpPr>
          <p:cNvPr id="8" name="Rectangle 7">
            <a:extLst>
              <a:ext uri="{FF2B5EF4-FFF2-40B4-BE49-F238E27FC236}">
                <a16:creationId xmlns:a16="http://schemas.microsoft.com/office/drawing/2014/main" id="{85F16D1B-9D0F-4B1A-92E2-3D4358D9FFB0}"/>
              </a:ext>
            </a:extLst>
          </p:cNvPr>
          <p:cNvSpPr/>
          <p:nvPr/>
        </p:nvSpPr>
        <p:spPr>
          <a:xfrm>
            <a:off x="-747999" y="7255190"/>
            <a:ext cx="6843999" cy="1477328"/>
          </a:xfrm>
          <a:prstGeom prst="rect">
            <a:avLst/>
          </a:prstGeom>
        </p:spPr>
        <p:txBody>
          <a:bodyPr wrap="square">
            <a:spAutoFit/>
          </a:bodyPr>
          <a:lstStyle/>
          <a:p>
            <a:pPr algn="just"/>
            <a:r>
              <a:rPr lang="en-US" b="1" u="sng" dirty="0">
                <a:solidFill>
                  <a:srgbClr val="003366"/>
                </a:solidFill>
              </a:rPr>
              <a:t>Towards a Science-Based Protection Framework</a:t>
            </a:r>
          </a:p>
          <a:p>
            <a:pPr marL="742950" lvl="1" indent="-285750" algn="just">
              <a:buFont typeface="Arial" panose="020B0604020202020204" pitchFamily="34" charset="0"/>
              <a:buChar char="•"/>
            </a:pPr>
            <a:r>
              <a:rPr lang="en-US" dirty="0">
                <a:solidFill>
                  <a:srgbClr val="003366"/>
                </a:solidFill>
              </a:rPr>
              <a:t> Small </a:t>
            </a:r>
            <a:r>
              <a:rPr lang="en-US" b="1" dirty="0">
                <a:solidFill>
                  <a:srgbClr val="003366"/>
                </a:solidFill>
              </a:rPr>
              <a:t>GDEs</a:t>
            </a:r>
            <a:r>
              <a:rPr lang="en-US" dirty="0">
                <a:solidFill>
                  <a:srgbClr val="003366"/>
                </a:solidFill>
              </a:rPr>
              <a:t> could be included in the </a:t>
            </a:r>
            <a:r>
              <a:rPr lang="en-US" b="1" dirty="0">
                <a:solidFill>
                  <a:srgbClr val="003366"/>
                </a:solidFill>
              </a:rPr>
              <a:t>European Water Framework Directive (WFD)</a:t>
            </a:r>
            <a:r>
              <a:rPr lang="en-US" dirty="0">
                <a:solidFill>
                  <a:srgbClr val="003366"/>
                </a:solidFill>
              </a:rPr>
              <a:t>.</a:t>
            </a:r>
          </a:p>
          <a:p>
            <a:pPr marL="742950" lvl="1" indent="-285750" algn="just">
              <a:buFont typeface="Arial" panose="020B0604020202020204" pitchFamily="34" charset="0"/>
              <a:buChar char="•"/>
            </a:pPr>
            <a:r>
              <a:rPr lang="en-US" dirty="0">
                <a:solidFill>
                  <a:srgbClr val="003366"/>
                </a:solidFill>
              </a:rPr>
              <a:t> Local authorities require effective </a:t>
            </a:r>
            <a:r>
              <a:rPr lang="en-US" b="1" dirty="0">
                <a:solidFill>
                  <a:srgbClr val="003366"/>
                </a:solidFill>
              </a:rPr>
              <a:t>financial and regulatory tools</a:t>
            </a:r>
            <a:r>
              <a:rPr lang="en-US" dirty="0">
                <a:solidFill>
                  <a:srgbClr val="003366"/>
                </a:solidFill>
              </a:rPr>
              <a:t> for conservation.</a:t>
            </a:r>
          </a:p>
        </p:txBody>
      </p:sp>
    </p:spTree>
    <p:extLst>
      <p:ext uri="{BB962C8B-B14F-4D97-AF65-F5344CB8AC3E}">
        <p14:creationId xmlns:p14="http://schemas.microsoft.com/office/powerpoint/2010/main" val="176232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3" end="3"/>
                                            </p:txEl>
                                          </p:spTgt>
                                        </p:tgtEl>
                                        <p:attrNameLst>
                                          <p:attrName>style.visibility</p:attrName>
                                        </p:attrNameLst>
                                      </p:cBhvr>
                                      <p:to>
                                        <p:strVal val="visible"/>
                                      </p:to>
                                    </p:set>
                                    <p:animEffect transition="in" filter="fade">
                                      <p:cBhvr>
                                        <p:cTn id="10" dur="500"/>
                                        <p:tgtEl>
                                          <p:spTgt spid="1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xEl>
                                              <p:pRg st="5" end="5"/>
                                            </p:txEl>
                                          </p:spTgt>
                                        </p:tgtEl>
                                        <p:attrNameLst>
                                          <p:attrName>style.visibility</p:attrName>
                                        </p:attrNameLst>
                                      </p:cBhvr>
                                      <p:to>
                                        <p:strVal val="visible"/>
                                      </p:to>
                                    </p:set>
                                    <p:animEffect transition="in" filter="fade">
                                      <p:cBhvr>
                                        <p:cTn id="13" dur="500"/>
                                        <p:tgtEl>
                                          <p:spTgt spid="14">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xEl>
                                              <p:pRg st="10" end="10"/>
                                            </p:txEl>
                                          </p:spTgt>
                                        </p:tgtEl>
                                        <p:attrNameLst>
                                          <p:attrName>style.visibility</p:attrName>
                                        </p:attrNameLst>
                                      </p:cBhvr>
                                      <p:to>
                                        <p:strVal val="visible"/>
                                      </p:to>
                                    </p:set>
                                    <p:animEffect transition="in" filter="fade">
                                      <p:cBhvr>
                                        <p:cTn id="16" dur="500"/>
                                        <p:tgtEl>
                                          <p:spTgt spid="14">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xEl>
                                              <p:pRg st="11" end="11"/>
                                            </p:txEl>
                                          </p:spTgt>
                                        </p:tgtEl>
                                        <p:attrNameLst>
                                          <p:attrName>style.visibility</p:attrName>
                                        </p:attrNameLst>
                                      </p:cBhvr>
                                      <p:to>
                                        <p:strVal val="visible"/>
                                      </p:to>
                                    </p:set>
                                    <p:animEffect transition="in" filter="fade">
                                      <p:cBhvr>
                                        <p:cTn id="19" dur="500"/>
                                        <p:tgtEl>
                                          <p:spTgt spid="1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etang de diana - socomar">
            <a:extLst>
              <a:ext uri="{FF2B5EF4-FFF2-40B4-BE49-F238E27FC236}">
                <a16:creationId xmlns:a16="http://schemas.microsoft.com/office/drawing/2014/main" id="{CF08C287-7227-4AE0-AA8A-2811EB2F36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64" t="32207" r="8612" b="23576"/>
          <a:stretch/>
        </p:blipFill>
        <p:spPr bwMode="auto">
          <a:xfrm>
            <a:off x="0" y="1361295"/>
            <a:ext cx="12192000" cy="549670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1C2BFADA-9A01-477C-A6F9-D700EA75198E}"/>
              </a:ext>
            </a:extLst>
          </p:cNvPr>
          <p:cNvSpPr txBox="1"/>
          <p:nvPr/>
        </p:nvSpPr>
        <p:spPr>
          <a:xfrm>
            <a:off x="513302" y="3286316"/>
            <a:ext cx="7687723" cy="3323987"/>
          </a:xfrm>
          <a:prstGeom prst="rect">
            <a:avLst/>
          </a:prstGeom>
          <a:solidFill>
            <a:schemeClr val="bg1">
              <a:alpha val="75000"/>
            </a:schemeClr>
          </a:solidFill>
        </p:spPr>
        <p:txBody>
          <a:bodyPr wrap="square">
            <a:spAutoFit/>
          </a:bodyPr>
          <a:lstStyle/>
          <a:p>
            <a:r>
              <a:rPr lang="en-US" sz="2000" dirty="0">
                <a:solidFill>
                  <a:srgbClr val="003366"/>
                </a:solidFill>
              </a:rPr>
              <a:t>This study highlights a clear spatial and temporal hierarchy in the dependence of Mediterranean wetlands on groundwater availability.</a:t>
            </a:r>
          </a:p>
          <a:p>
            <a:endParaRPr lang="en-US" sz="1000" dirty="0">
              <a:solidFill>
                <a:srgbClr val="003366"/>
              </a:solidFill>
            </a:endParaRPr>
          </a:p>
          <a:p>
            <a:r>
              <a:rPr lang="en-US" sz="2000" dirty="0">
                <a:solidFill>
                  <a:srgbClr val="003366"/>
                </a:solidFill>
              </a:rPr>
              <a:t>While this connection enhances </a:t>
            </a:r>
            <a:r>
              <a:rPr lang="en-US" sz="2000" b="1" dirty="0">
                <a:solidFill>
                  <a:srgbClr val="003366"/>
                </a:solidFill>
              </a:rPr>
              <a:t>resilience to drought</a:t>
            </a:r>
            <a:r>
              <a:rPr lang="en-US" sz="2000" dirty="0">
                <a:solidFill>
                  <a:srgbClr val="003366"/>
                </a:solidFill>
              </a:rPr>
              <a:t>, it also increases </a:t>
            </a:r>
            <a:r>
              <a:rPr lang="en-US" sz="2000" b="1" dirty="0">
                <a:solidFill>
                  <a:srgbClr val="003366"/>
                </a:solidFill>
              </a:rPr>
              <a:t>vulnerability to human pressures</a:t>
            </a:r>
            <a:r>
              <a:rPr lang="en-US" sz="2000" dirty="0">
                <a:solidFill>
                  <a:srgbClr val="003366"/>
                </a:solidFill>
              </a:rPr>
              <a:t> across the entire watershed.</a:t>
            </a:r>
          </a:p>
          <a:p>
            <a:endParaRPr lang="en-US" sz="1000" dirty="0">
              <a:solidFill>
                <a:srgbClr val="003366"/>
              </a:solidFill>
            </a:endParaRPr>
          </a:p>
          <a:p>
            <a:r>
              <a:rPr lang="en-US" sz="2000" dirty="0">
                <a:solidFill>
                  <a:srgbClr val="003366"/>
                </a:solidFill>
              </a:rPr>
              <a:t>In this context, </a:t>
            </a:r>
            <a:r>
              <a:rPr lang="en-US" sz="2000" b="1" dirty="0">
                <a:solidFill>
                  <a:srgbClr val="003366"/>
                </a:solidFill>
              </a:rPr>
              <a:t>²²²Rn could become a key indicator</a:t>
            </a:r>
            <a:r>
              <a:rPr lang="en-US" sz="2000" dirty="0">
                <a:solidFill>
                  <a:srgbClr val="003366"/>
                </a:solidFill>
              </a:rPr>
              <a:t> for defining the </a:t>
            </a:r>
            <a:r>
              <a:rPr lang="en-US" sz="2000" b="1" dirty="0">
                <a:solidFill>
                  <a:srgbClr val="003366"/>
                </a:solidFill>
              </a:rPr>
              <a:t>Hydrogeological watershed management area </a:t>
            </a:r>
            <a:r>
              <a:rPr lang="en-US" sz="2000" dirty="0">
                <a:solidFill>
                  <a:srgbClr val="003366"/>
                </a:solidFill>
              </a:rPr>
              <a:t>of wetlands. </a:t>
            </a:r>
          </a:p>
          <a:p>
            <a:endParaRPr lang="en-US" sz="1000" dirty="0">
              <a:solidFill>
                <a:srgbClr val="003366"/>
              </a:solidFill>
            </a:endParaRPr>
          </a:p>
          <a:p>
            <a:r>
              <a:rPr lang="en-US" sz="2000" dirty="0">
                <a:solidFill>
                  <a:srgbClr val="003366"/>
                </a:solidFill>
              </a:rPr>
              <a:t>Integrating ²²²Rn into management strategies would help ensure long-term preservation, if </a:t>
            </a:r>
            <a:r>
              <a:rPr lang="en-US" sz="2000" b="1" dirty="0">
                <a:solidFill>
                  <a:srgbClr val="003366"/>
                </a:solidFill>
              </a:rPr>
              <a:t>a simple and reliable measurement/interpretation protocol is established</a:t>
            </a:r>
            <a:r>
              <a:rPr lang="en-US" sz="2000" dirty="0">
                <a:solidFill>
                  <a:srgbClr val="003366"/>
                </a:solidFill>
              </a:rPr>
              <a:t>.</a:t>
            </a:r>
          </a:p>
        </p:txBody>
      </p:sp>
      <p:sp>
        <p:nvSpPr>
          <p:cNvPr id="11" name="Rectangle 10">
            <a:extLst>
              <a:ext uri="{FF2B5EF4-FFF2-40B4-BE49-F238E27FC236}">
                <a16:creationId xmlns:a16="http://schemas.microsoft.com/office/drawing/2014/main" id="{C1582E3B-5B0F-47BF-B8DD-F843691B8CF0}"/>
              </a:ext>
            </a:extLst>
          </p:cNvPr>
          <p:cNvSpPr/>
          <p:nvPr/>
        </p:nvSpPr>
        <p:spPr>
          <a:xfrm>
            <a:off x="3863338" y="1025038"/>
            <a:ext cx="3724275" cy="523220"/>
          </a:xfrm>
          <a:prstGeom prst="rect">
            <a:avLst/>
          </a:prstGeom>
          <a:solidFill>
            <a:srgbClr val="003366"/>
          </a:solidFill>
        </p:spPr>
        <p:txBody>
          <a:bodyPr wrap="square">
            <a:spAutoFit/>
          </a:bodyPr>
          <a:lstStyle/>
          <a:p>
            <a:pPr algn="ctr"/>
            <a:r>
              <a:rPr lang="en-US" sz="2800" b="1" dirty="0">
                <a:solidFill>
                  <a:schemeClr val="bg1"/>
                </a:solidFill>
              </a:rPr>
              <a:t>Conclusion</a:t>
            </a:r>
          </a:p>
        </p:txBody>
      </p:sp>
    </p:spTree>
    <p:extLst>
      <p:ext uri="{BB962C8B-B14F-4D97-AF65-F5344CB8AC3E}">
        <p14:creationId xmlns:p14="http://schemas.microsoft.com/office/powerpoint/2010/main" val="2217700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6B71080-6ED4-4A8C-8D20-8DBF67F654F2}"/>
              </a:ext>
            </a:extLst>
          </p:cNvPr>
          <p:cNvSpPr>
            <a:spLocks noGrp="1"/>
          </p:cNvSpPr>
          <p:nvPr>
            <p:ph type="sldNum" sz="quarter" idx="12"/>
          </p:nvPr>
        </p:nvSpPr>
        <p:spPr/>
        <p:txBody>
          <a:bodyPr/>
          <a:lstStyle/>
          <a:p>
            <a:fld id="{BDF082A2-1D3D-470E-B4E2-2BB4988137D9}" type="slidenum">
              <a:rPr lang="en-GB" smtClean="0"/>
              <a:t>3</a:t>
            </a:fld>
            <a:endParaRPr lang="en-GB"/>
          </a:p>
        </p:txBody>
      </p:sp>
      <p:sp>
        <p:nvSpPr>
          <p:cNvPr id="5" name="Rectangle 4">
            <a:extLst>
              <a:ext uri="{FF2B5EF4-FFF2-40B4-BE49-F238E27FC236}">
                <a16:creationId xmlns:a16="http://schemas.microsoft.com/office/drawing/2014/main" id="{6DD461D9-C3A5-4D95-B3D9-CF77499FBE47}"/>
              </a:ext>
            </a:extLst>
          </p:cNvPr>
          <p:cNvSpPr/>
          <p:nvPr/>
        </p:nvSpPr>
        <p:spPr>
          <a:xfrm>
            <a:off x="4764929" y="-11543"/>
            <a:ext cx="7427071" cy="507831"/>
          </a:xfrm>
          <a:prstGeom prst="rect">
            <a:avLst/>
          </a:prstGeom>
          <a:solidFill>
            <a:srgbClr val="003366"/>
          </a:solidFill>
        </p:spPr>
        <p:txBody>
          <a:bodyPr wrap="square">
            <a:spAutoFit/>
          </a:bodyPr>
          <a:lstStyle/>
          <a:p>
            <a:pPr algn="r"/>
            <a:r>
              <a:rPr lang="en-US" sz="2700" b="1" dirty="0">
                <a:solidFill>
                  <a:schemeClr val="bg1"/>
                </a:solidFill>
              </a:rPr>
              <a:t>Introduction</a:t>
            </a:r>
            <a:endParaRPr lang="en-GB" sz="2700" b="1" dirty="0">
              <a:solidFill>
                <a:schemeClr val="bg1"/>
              </a:solidFill>
            </a:endParaRPr>
          </a:p>
        </p:txBody>
      </p:sp>
      <p:sp>
        <p:nvSpPr>
          <p:cNvPr id="6" name="Rectangle 5">
            <a:extLst>
              <a:ext uri="{FF2B5EF4-FFF2-40B4-BE49-F238E27FC236}">
                <a16:creationId xmlns:a16="http://schemas.microsoft.com/office/drawing/2014/main" id="{0C13DF76-7C6F-4E5C-99F7-F7BDBE98EFA3}"/>
              </a:ext>
            </a:extLst>
          </p:cNvPr>
          <p:cNvSpPr/>
          <p:nvPr/>
        </p:nvSpPr>
        <p:spPr>
          <a:xfrm>
            <a:off x="4764929" y="509062"/>
            <a:ext cx="7427071" cy="461665"/>
          </a:xfrm>
          <a:prstGeom prst="rect">
            <a:avLst/>
          </a:prstGeom>
        </p:spPr>
        <p:txBody>
          <a:bodyPr wrap="square">
            <a:spAutoFit/>
          </a:bodyPr>
          <a:lstStyle/>
          <a:p>
            <a:r>
              <a:rPr lang="en-US" sz="2400" b="1" dirty="0">
                <a:solidFill>
                  <a:srgbClr val="DFA235"/>
                </a:solidFill>
                <a:ea typeface="Calibri" panose="020F0502020204030204" pitchFamily="34" charset="0"/>
                <a:cs typeface="Arial" panose="020B0604020202020204" pitchFamily="34" charset="0"/>
              </a:rPr>
              <a:t>Mediterranean Wetlands </a:t>
            </a:r>
            <a:endParaRPr lang="en-GB" sz="2400" b="1" dirty="0">
              <a:solidFill>
                <a:srgbClr val="DFA235"/>
              </a:solidFill>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9AC41F1-A791-4436-9BF2-9A840F07ABC0}"/>
              </a:ext>
            </a:extLst>
          </p:cNvPr>
          <p:cNvSpPr/>
          <p:nvPr/>
        </p:nvSpPr>
        <p:spPr>
          <a:xfrm>
            <a:off x="7295865" y="2934123"/>
            <a:ext cx="4783840" cy="2492990"/>
          </a:xfrm>
          <a:prstGeom prst="rect">
            <a:avLst/>
          </a:prstGeom>
        </p:spPr>
        <p:txBody>
          <a:bodyPr wrap="square">
            <a:spAutoFit/>
          </a:bodyPr>
          <a:lstStyle/>
          <a:p>
            <a:r>
              <a:rPr lang="en-US" sz="2400" dirty="0">
                <a:solidFill>
                  <a:srgbClr val="003366"/>
                </a:solidFill>
              </a:rPr>
              <a:t>Mainly attributed to :</a:t>
            </a:r>
          </a:p>
          <a:p>
            <a:endParaRPr lang="en-US" sz="1200" dirty="0">
              <a:solidFill>
                <a:srgbClr val="003366"/>
              </a:solidFill>
            </a:endParaRPr>
          </a:p>
          <a:p>
            <a:pPr marL="342900" indent="-342900">
              <a:buFont typeface="Arial" panose="020B0604020202020204" pitchFamily="34" charset="0"/>
              <a:buChar char="•"/>
            </a:pPr>
            <a:r>
              <a:rPr lang="en-US" sz="2400" dirty="0">
                <a:solidFill>
                  <a:srgbClr val="003366"/>
                </a:solidFill>
              </a:rPr>
              <a:t>Population growth</a:t>
            </a:r>
          </a:p>
          <a:p>
            <a:pPr marL="342900" indent="-342900">
              <a:buFont typeface="Arial" panose="020B0604020202020204" pitchFamily="34" charset="0"/>
              <a:buChar char="•"/>
            </a:pPr>
            <a:r>
              <a:rPr lang="en-US" sz="2400" dirty="0">
                <a:solidFill>
                  <a:srgbClr val="003366"/>
                </a:solidFill>
              </a:rPr>
              <a:t>Water withdrawal</a:t>
            </a:r>
          </a:p>
          <a:p>
            <a:pPr marL="342900" indent="-342900">
              <a:buFont typeface="Arial" panose="020B0604020202020204" pitchFamily="34" charset="0"/>
              <a:buChar char="•"/>
            </a:pPr>
            <a:r>
              <a:rPr lang="en-US" sz="2400" dirty="0">
                <a:solidFill>
                  <a:srgbClr val="003366"/>
                </a:solidFill>
              </a:rPr>
              <a:t>Agricultural land extension</a:t>
            </a:r>
          </a:p>
          <a:p>
            <a:pPr marL="342900" indent="-342900">
              <a:buFont typeface="Arial" panose="020B0604020202020204" pitchFamily="34" charset="0"/>
              <a:buChar char="•"/>
            </a:pPr>
            <a:r>
              <a:rPr lang="en-US" sz="2400" dirty="0">
                <a:solidFill>
                  <a:srgbClr val="003366"/>
                </a:solidFill>
              </a:rPr>
              <a:t>Climate change</a:t>
            </a:r>
          </a:p>
          <a:p>
            <a:pPr marL="342900" indent="-342900">
              <a:buFont typeface="Arial" panose="020B0604020202020204" pitchFamily="34" charset="0"/>
              <a:buChar char="•"/>
            </a:pPr>
            <a:r>
              <a:rPr lang="en-US" sz="2400" dirty="0">
                <a:solidFill>
                  <a:srgbClr val="003366"/>
                </a:solidFill>
              </a:rPr>
              <a:t>Lack in functioning knowledge</a:t>
            </a:r>
            <a:endParaRPr lang="en-GB" sz="2400" dirty="0">
              <a:solidFill>
                <a:srgbClr val="003366"/>
              </a:solidFill>
            </a:endParaRPr>
          </a:p>
        </p:txBody>
      </p:sp>
      <p:pic>
        <p:nvPicPr>
          <p:cNvPr id="8" name="Image 7">
            <a:extLst>
              <a:ext uri="{FF2B5EF4-FFF2-40B4-BE49-F238E27FC236}">
                <a16:creationId xmlns:a16="http://schemas.microsoft.com/office/drawing/2014/main" id="{EC30CCE4-361A-4850-8AAE-CD1E0F3ED5E9}"/>
              </a:ext>
            </a:extLst>
          </p:cNvPr>
          <p:cNvPicPr>
            <a:picLocks noChangeAspect="1"/>
          </p:cNvPicPr>
          <p:nvPr/>
        </p:nvPicPr>
        <p:blipFill rotWithShape="1">
          <a:blip r:embed="rId3"/>
          <a:srcRect l="454" t="592" r="1188" b="1706"/>
          <a:stretch/>
        </p:blipFill>
        <p:spPr>
          <a:xfrm>
            <a:off x="0" y="1499956"/>
            <a:ext cx="6744177" cy="3804605"/>
          </a:xfrm>
          <a:prstGeom prst="rect">
            <a:avLst/>
          </a:prstGeom>
          <a:ln>
            <a:noFill/>
          </a:ln>
        </p:spPr>
      </p:pic>
      <p:sp>
        <p:nvSpPr>
          <p:cNvPr id="9" name="Rectangle 8">
            <a:extLst>
              <a:ext uri="{FF2B5EF4-FFF2-40B4-BE49-F238E27FC236}">
                <a16:creationId xmlns:a16="http://schemas.microsoft.com/office/drawing/2014/main" id="{232BB711-5DA5-4B67-A150-D31FE339011F}"/>
              </a:ext>
            </a:extLst>
          </p:cNvPr>
          <p:cNvSpPr/>
          <p:nvPr/>
        </p:nvSpPr>
        <p:spPr>
          <a:xfrm>
            <a:off x="141105" y="5316907"/>
            <a:ext cx="7593213" cy="646331"/>
          </a:xfrm>
          <a:prstGeom prst="rect">
            <a:avLst/>
          </a:prstGeom>
        </p:spPr>
        <p:txBody>
          <a:bodyPr wrap="square">
            <a:spAutoFit/>
          </a:bodyPr>
          <a:lstStyle/>
          <a:p>
            <a:r>
              <a:rPr lang="en-US" sz="1200" i="1" dirty="0"/>
              <a:t>Population density of coastal regions and large coastal cities (over 500,000 inhabitants).</a:t>
            </a:r>
          </a:p>
          <a:p>
            <a:r>
              <a:rPr lang="en-US" sz="1200" i="1" dirty="0"/>
              <a:t>Source : UN - Barcelona Convention - Mediterranean 2017 Quality Status report</a:t>
            </a:r>
          </a:p>
          <a:p>
            <a:r>
              <a:rPr lang="fr-FR" sz="1200" i="1" dirty="0"/>
              <a:t>https://www.medqsr.org/fr/node/233c</a:t>
            </a:r>
          </a:p>
        </p:txBody>
      </p:sp>
      <p:sp>
        <p:nvSpPr>
          <p:cNvPr id="10" name="Rectangle 9">
            <a:extLst>
              <a:ext uri="{FF2B5EF4-FFF2-40B4-BE49-F238E27FC236}">
                <a16:creationId xmlns:a16="http://schemas.microsoft.com/office/drawing/2014/main" id="{53CB4144-F0FB-4386-BFF7-9A3F9E32A943}"/>
              </a:ext>
            </a:extLst>
          </p:cNvPr>
          <p:cNvSpPr/>
          <p:nvPr/>
        </p:nvSpPr>
        <p:spPr>
          <a:xfrm>
            <a:off x="6845301" y="993015"/>
            <a:ext cx="5549774" cy="830997"/>
          </a:xfrm>
          <a:prstGeom prst="rect">
            <a:avLst/>
          </a:prstGeom>
        </p:spPr>
        <p:txBody>
          <a:bodyPr wrap="square">
            <a:spAutoFit/>
          </a:bodyPr>
          <a:lstStyle/>
          <a:p>
            <a:r>
              <a:rPr lang="en-US" sz="2400" b="1" dirty="0">
                <a:solidFill>
                  <a:srgbClr val="003366"/>
                </a:solidFill>
              </a:rPr>
              <a:t>Since 1970 :  area of wetland worldwide decreased by 35% </a:t>
            </a:r>
            <a:endParaRPr lang="fr-FR" sz="2400" b="1" dirty="0"/>
          </a:p>
        </p:txBody>
      </p:sp>
      <p:sp>
        <p:nvSpPr>
          <p:cNvPr id="11" name="Rectangle 10">
            <a:extLst>
              <a:ext uri="{FF2B5EF4-FFF2-40B4-BE49-F238E27FC236}">
                <a16:creationId xmlns:a16="http://schemas.microsoft.com/office/drawing/2014/main" id="{16DA7C66-A2AF-4BD1-B76D-C09778763855}"/>
              </a:ext>
            </a:extLst>
          </p:cNvPr>
          <p:cNvSpPr/>
          <p:nvPr/>
        </p:nvSpPr>
        <p:spPr>
          <a:xfrm>
            <a:off x="7183170" y="2245418"/>
            <a:ext cx="5008830" cy="507831"/>
          </a:xfrm>
          <a:prstGeom prst="rect">
            <a:avLst/>
          </a:prstGeom>
          <a:solidFill>
            <a:srgbClr val="003366"/>
          </a:solidFill>
        </p:spPr>
        <p:txBody>
          <a:bodyPr wrap="square">
            <a:spAutoFit/>
          </a:bodyPr>
          <a:lstStyle/>
          <a:p>
            <a:pPr algn="ctr"/>
            <a:r>
              <a:rPr lang="en-US" sz="2700" b="1" dirty="0">
                <a:solidFill>
                  <a:schemeClr val="bg1"/>
                </a:solidFill>
              </a:rPr>
              <a:t>Mediterranean : 48% </a:t>
            </a:r>
            <a:endParaRPr lang="en-GB" sz="2700" b="1" dirty="0">
              <a:solidFill>
                <a:schemeClr val="bg1"/>
              </a:solidFill>
            </a:endParaRPr>
          </a:p>
        </p:txBody>
      </p:sp>
      <p:sp>
        <p:nvSpPr>
          <p:cNvPr id="12" name="Flèche droite 11">
            <a:extLst>
              <a:ext uri="{FF2B5EF4-FFF2-40B4-BE49-F238E27FC236}">
                <a16:creationId xmlns:a16="http://schemas.microsoft.com/office/drawing/2014/main" id="{8798E0DD-C5F9-4E34-BB65-3C26B9300F77}"/>
              </a:ext>
            </a:extLst>
          </p:cNvPr>
          <p:cNvSpPr/>
          <p:nvPr/>
        </p:nvSpPr>
        <p:spPr>
          <a:xfrm rot="5400000">
            <a:off x="9643384" y="1569942"/>
            <a:ext cx="677630" cy="441775"/>
          </a:xfrm>
          <a:prstGeom prst="rightArrow">
            <a:avLst>
              <a:gd name="adj1" fmla="val 24441"/>
              <a:gd name="adj2" fmla="val 77048"/>
            </a:avLst>
          </a:prstGeom>
          <a:solidFill>
            <a:srgbClr val="D295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chemeClr val="bg1"/>
              </a:solidFill>
            </a:endParaRPr>
          </a:p>
        </p:txBody>
      </p:sp>
      <p:sp>
        <p:nvSpPr>
          <p:cNvPr id="16" name="Titre 1">
            <a:extLst>
              <a:ext uri="{FF2B5EF4-FFF2-40B4-BE49-F238E27FC236}">
                <a16:creationId xmlns:a16="http://schemas.microsoft.com/office/drawing/2014/main" id="{1DBC10DA-D86A-4969-94EE-19854524C3D1}"/>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
        <p:nvSpPr>
          <p:cNvPr id="13" name="Rectangle 12">
            <a:extLst>
              <a:ext uri="{FF2B5EF4-FFF2-40B4-BE49-F238E27FC236}">
                <a16:creationId xmlns:a16="http://schemas.microsoft.com/office/drawing/2014/main" id="{5CA776B6-ABCE-4599-8EE6-F40BA162D5FB}"/>
              </a:ext>
            </a:extLst>
          </p:cNvPr>
          <p:cNvSpPr/>
          <p:nvPr/>
        </p:nvSpPr>
        <p:spPr>
          <a:xfrm>
            <a:off x="6212510" y="5607987"/>
            <a:ext cx="5924462" cy="1015663"/>
          </a:xfrm>
          <a:prstGeom prst="rect">
            <a:avLst/>
          </a:prstGeom>
        </p:spPr>
        <p:txBody>
          <a:bodyPr wrap="square">
            <a:spAutoFit/>
          </a:bodyPr>
          <a:lstStyle/>
          <a:p>
            <a:r>
              <a:rPr lang="en-US" sz="2000" i="1" dirty="0">
                <a:solidFill>
                  <a:srgbClr val="002060"/>
                </a:solidFill>
              </a:rPr>
              <a:t>Only 6% are in good conservation status (2013 - 2018).</a:t>
            </a:r>
          </a:p>
          <a:p>
            <a:r>
              <a:rPr lang="en-US" sz="2000" i="1" dirty="0">
                <a:solidFill>
                  <a:srgbClr val="002060"/>
                </a:solidFill>
              </a:rPr>
              <a:t>41% of emblematic sites have seen their environment deteriorate (2010 -2020). </a:t>
            </a:r>
            <a:endParaRPr lang="en-GB" sz="2000" i="1" dirty="0">
              <a:solidFill>
                <a:srgbClr val="002060"/>
              </a:solidFill>
            </a:endParaRPr>
          </a:p>
        </p:txBody>
      </p:sp>
    </p:spTree>
    <p:extLst>
      <p:ext uri="{BB962C8B-B14F-4D97-AF65-F5344CB8AC3E}">
        <p14:creationId xmlns:p14="http://schemas.microsoft.com/office/powerpoint/2010/main" val="1257170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etang de diana - socomar"/>
          <p:cNvPicPr>
            <a:picLocks noChangeAspect="1" noChangeArrowheads="1"/>
          </p:cNvPicPr>
          <p:nvPr/>
        </p:nvPicPr>
        <p:blipFill rotWithShape="1">
          <a:blip r:embed="rId3">
            <a:extLst>
              <a:ext uri="{28A0092B-C50C-407E-A947-70E740481C1C}">
                <a14:useLocalDpi xmlns:a14="http://schemas.microsoft.com/office/drawing/2010/main" val="0"/>
              </a:ext>
            </a:extLst>
          </a:blip>
          <a:srcRect l="18642" t="46" r="399" b="-379"/>
          <a:stretch/>
        </p:blipFill>
        <p:spPr bwMode="auto">
          <a:xfrm>
            <a:off x="0" y="2235574"/>
            <a:ext cx="5648617" cy="4648201"/>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ctrTitle"/>
          </p:nvPr>
        </p:nvSpPr>
        <p:spPr>
          <a:xfrm>
            <a:off x="350801" y="1460332"/>
            <a:ext cx="11841199" cy="993350"/>
          </a:xfrm>
          <a:solidFill>
            <a:srgbClr val="002060"/>
          </a:solidFill>
        </p:spPr>
        <p:txBody>
          <a:bodyPr anchor="t">
            <a:noAutofit/>
          </a:bodyPr>
          <a:lstStyle/>
          <a:p>
            <a:pPr algn="l"/>
            <a:r>
              <a:rPr lang="fr-FR" sz="2300" b="1" dirty="0">
                <a:solidFill>
                  <a:schemeClr val="bg1"/>
                </a:solidFill>
                <a:latin typeface="+mn-lt"/>
                <a:ea typeface="+mn-ea"/>
                <a:cs typeface="+mn-cs"/>
              </a:rPr>
              <a:t>Le ²²²Rn comme traceur des apports d’eau souterraine vers les zones humides méditerranéennes : vers une standardisation des mesures et une aide à la gestion de ces espaces naturels</a:t>
            </a:r>
            <a:endParaRPr lang="en-US" sz="2300" b="1" dirty="0">
              <a:solidFill>
                <a:schemeClr val="bg1"/>
              </a:solidFill>
              <a:latin typeface="+mn-lt"/>
              <a:ea typeface="+mn-ea"/>
              <a:cs typeface="+mn-cs"/>
            </a:endParaRPr>
          </a:p>
        </p:txBody>
      </p:sp>
      <p:sp>
        <p:nvSpPr>
          <p:cNvPr id="19" name="Rectangle 18"/>
          <p:cNvSpPr/>
          <p:nvPr/>
        </p:nvSpPr>
        <p:spPr>
          <a:xfrm>
            <a:off x="5868087" y="4404319"/>
            <a:ext cx="4926707" cy="358816"/>
          </a:xfrm>
          <a:prstGeom prst="rect">
            <a:avLst/>
          </a:prstGeom>
        </p:spPr>
        <p:txBody>
          <a:bodyPr wrap="square">
            <a:spAutoFit/>
          </a:bodyPr>
          <a:lstStyle/>
          <a:p>
            <a:pPr algn="just">
              <a:lnSpc>
                <a:spcPct val="115000"/>
              </a:lnSpc>
            </a:pPr>
            <a:r>
              <a:rPr lang="fr-FR" sz="2400" b="1" baseline="30000" dirty="0">
                <a:solidFill>
                  <a:srgbClr val="003366"/>
                </a:solidFill>
              </a:rPr>
              <a:t>santoni_s@univ-corse.fr</a:t>
            </a:r>
          </a:p>
        </p:txBody>
      </p:sp>
      <p:sp>
        <p:nvSpPr>
          <p:cNvPr id="31" name="Rectangle 30"/>
          <p:cNvSpPr/>
          <p:nvPr/>
        </p:nvSpPr>
        <p:spPr>
          <a:xfrm>
            <a:off x="3674534" y="6627168"/>
            <a:ext cx="2868328" cy="230832"/>
          </a:xfrm>
          <a:prstGeom prst="rect">
            <a:avLst/>
          </a:prstGeom>
        </p:spPr>
        <p:txBody>
          <a:bodyPr wrap="square">
            <a:spAutoFit/>
          </a:bodyPr>
          <a:lstStyle/>
          <a:p>
            <a:r>
              <a:rPr lang="en-GB" sz="900" b="1" i="1" dirty="0">
                <a:solidFill>
                  <a:schemeClr val="bg1"/>
                </a:solidFill>
              </a:rPr>
              <a:t>Diana lagoon, Corsica Island, France</a:t>
            </a:r>
            <a:endParaRPr lang="en-GB" sz="700" i="1" dirty="0">
              <a:solidFill>
                <a:schemeClr val="bg1"/>
              </a:solidFill>
            </a:endParaRPr>
          </a:p>
        </p:txBody>
      </p:sp>
      <p:pic>
        <p:nvPicPr>
          <p:cNvPr id="5" name="Image 4">
            <a:extLst>
              <a:ext uri="{FF2B5EF4-FFF2-40B4-BE49-F238E27FC236}">
                <a16:creationId xmlns:a16="http://schemas.microsoft.com/office/drawing/2014/main" id="{D48ED270-B2E5-4AF6-863B-484B57D4D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8321" y="5236079"/>
            <a:ext cx="957927" cy="944790"/>
          </a:xfrm>
          <a:prstGeom prst="rect">
            <a:avLst/>
          </a:prstGeom>
        </p:spPr>
      </p:pic>
      <p:pic>
        <p:nvPicPr>
          <p:cNvPr id="7" name="Image 6">
            <a:extLst>
              <a:ext uri="{FF2B5EF4-FFF2-40B4-BE49-F238E27FC236}">
                <a16:creationId xmlns:a16="http://schemas.microsoft.com/office/drawing/2014/main" id="{C9EBE88E-2051-4FBA-8680-6FDA64E5A5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3254" y="5300344"/>
            <a:ext cx="2391974" cy="816261"/>
          </a:xfrm>
          <a:prstGeom prst="rect">
            <a:avLst/>
          </a:prstGeom>
        </p:spPr>
      </p:pic>
      <p:sp>
        <p:nvSpPr>
          <p:cNvPr id="12" name="Rectangle 11">
            <a:extLst>
              <a:ext uri="{FF2B5EF4-FFF2-40B4-BE49-F238E27FC236}">
                <a16:creationId xmlns:a16="http://schemas.microsoft.com/office/drawing/2014/main" id="{999F5CDA-56BE-4C12-AE21-29F1BA3A9E96}"/>
              </a:ext>
            </a:extLst>
          </p:cNvPr>
          <p:cNvSpPr/>
          <p:nvPr/>
        </p:nvSpPr>
        <p:spPr>
          <a:xfrm>
            <a:off x="5817612" y="2794416"/>
            <a:ext cx="6205392" cy="1458156"/>
          </a:xfrm>
          <a:prstGeom prst="rect">
            <a:avLst/>
          </a:prstGeom>
        </p:spPr>
        <p:txBody>
          <a:bodyPr wrap="square">
            <a:spAutoFit/>
          </a:bodyPr>
          <a:lstStyle/>
          <a:p>
            <a:pPr>
              <a:lnSpc>
                <a:spcPct val="115000"/>
              </a:lnSpc>
            </a:pPr>
            <a:r>
              <a:rPr lang="it-IT" b="1" i="1" dirty="0">
                <a:solidFill>
                  <a:srgbClr val="003366"/>
                </a:solidFill>
              </a:rPr>
              <a:t>Sébastien Santoni</a:t>
            </a:r>
            <a:r>
              <a:rPr lang="it-IT" b="1" i="1" baseline="30000" dirty="0">
                <a:solidFill>
                  <a:srgbClr val="003366"/>
                </a:solidFill>
              </a:rPr>
              <a:t>1,2</a:t>
            </a:r>
            <a:r>
              <a:rPr lang="it-IT" i="1" dirty="0">
                <a:solidFill>
                  <a:srgbClr val="003366"/>
                </a:solidFill>
              </a:rPr>
              <a:t>, P.-A. Guisiano</a:t>
            </a:r>
            <a:r>
              <a:rPr lang="it-IT" i="1" baseline="30000" dirty="0">
                <a:solidFill>
                  <a:srgbClr val="003366"/>
                </a:solidFill>
              </a:rPr>
              <a:t>1,2</a:t>
            </a:r>
            <a:r>
              <a:rPr lang="it-IT" i="1" dirty="0">
                <a:solidFill>
                  <a:srgbClr val="003366"/>
                </a:solidFill>
              </a:rPr>
              <a:t>, A. Guerin</a:t>
            </a:r>
            <a:r>
              <a:rPr lang="it-IT" i="1" baseline="30000" dirty="0">
                <a:solidFill>
                  <a:srgbClr val="003366"/>
                </a:solidFill>
              </a:rPr>
              <a:t>1,2</a:t>
            </a:r>
            <a:r>
              <a:rPr lang="it-IT" i="1" dirty="0">
                <a:solidFill>
                  <a:srgbClr val="003366"/>
                </a:solidFill>
              </a:rPr>
              <a:t>, D. Orticoni</a:t>
            </a:r>
            <a:r>
              <a:rPr lang="it-IT" i="1" baseline="30000" dirty="0">
                <a:solidFill>
                  <a:srgbClr val="003366"/>
                </a:solidFill>
              </a:rPr>
              <a:t>1,2</a:t>
            </a:r>
            <a:r>
              <a:rPr lang="it-IT" i="1" dirty="0">
                <a:solidFill>
                  <a:srgbClr val="003366"/>
                </a:solidFill>
              </a:rPr>
              <a:t> E. Garel</a:t>
            </a:r>
            <a:r>
              <a:rPr lang="it-IT" i="1" baseline="30000" dirty="0">
                <a:solidFill>
                  <a:srgbClr val="003366"/>
                </a:solidFill>
              </a:rPr>
              <a:t>1,2</a:t>
            </a:r>
            <a:r>
              <a:rPr lang="it-IT" i="1" dirty="0">
                <a:solidFill>
                  <a:srgbClr val="003366"/>
                </a:solidFill>
              </a:rPr>
              <a:t>, T. Leydier</a:t>
            </a:r>
            <a:r>
              <a:rPr lang="it-IT" i="1" baseline="30000" dirty="0">
                <a:solidFill>
                  <a:srgbClr val="003366"/>
                </a:solidFill>
              </a:rPr>
              <a:t>1,2</a:t>
            </a:r>
            <a:r>
              <a:rPr lang="it-IT" i="1" dirty="0">
                <a:solidFill>
                  <a:srgbClr val="003366"/>
                </a:solidFill>
              </a:rPr>
              <a:t>, F. Huneau</a:t>
            </a:r>
            <a:r>
              <a:rPr lang="it-IT" i="1" baseline="30000" dirty="0">
                <a:solidFill>
                  <a:srgbClr val="003366"/>
                </a:solidFill>
              </a:rPr>
              <a:t>1,2</a:t>
            </a:r>
          </a:p>
          <a:p>
            <a:pPr>
              <a:lnSpc>
                <a:spcPct val="115000"/>
              </a:lnSpc>
            </a:pPr>
            <a:r>
              <a:rPr lang="it-IT" sz="1400" i="1" dirty="0">
                <a:solidFill>
                  <a:srgbClr val="003366"/>
                </a:solidFill>
              </a:rPr>
              <a:t>1 Université de Corse Pascal Paoli, Département d'Hydrogéologie, 20250 Corte, France</a:t>
            </a:r>
          </a:p>
          <a:p>
            <a:pPr>
              <a:lnSpc>
                <a:spcPct val="115000"/>
              </a:lnSpc>
            </a:pPr>
            <a:r>
              <a:rPr lang="it-IT" sz="1400" i="1" dirty="0">
                <a:solidFill>
                  <a:srgbClr val="003366"/>
                </a:solidFill>
              </a:rPr>
              <a:t>2 CNRS, UMR 6134 SPE, 20250 Corte, France</a:t>
            </a:r>
          </a:p>
        </p:txBody>
      </p:sp>
      <p:sp>
        <p:nvSpPr>
          <p:cNvPr id="15" name="Titre 1">
            <a:extLst>
              <a:ext uri="{FF2B5EF4-FFF2-40B4-BE49-F238E27FC236}">
                <a16:creationId xmlns:a16="http://schemas.microsoft.com/office/drawing/2014/main" id="{3ED439ED-5EFE-44DF-84F2-93073AE1E150}"/>
              </a:ext>
            </a:extLst>
          </p:cNvPr>
          <p:cNvSpPr txBox="1">
            <a:spLocks/>
          </p:cNvSpPr>
          <p:nvPr/>
        </p:nvSpPr>
        <p:spPr>
          <a:xfrm>
            <a:off x="75307" y="126248"/>
            <a:ext cx="5096462" cy="99335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600" b="1" dirty="0">
                <a:solidFill>
                  <a:srgbClr val="002060"/>
                </a:solidFill>
                <a:latin typeface="+mn-lt"/>
                <a:ea typeface="+mn-ea"/>
                <a:cs typeface="+mn-cs"/>
              </a:rPr>
              <a:t>Rencontre Scientifique interdisciplinaire sur le Radon</a:t>
            </a:r>
          </a:p>
          <a:p>
            <a:pPr algn="l"/>
            <a:r>
              <a:rPr lang="fr-FR" sz="1600" i="1" dirty="0">
                <a:solidFill>
                  <a:srgbClr val="002060"/>
                </a:solidFill>
                <a:latin typeface="+mn-lt"/>
                <a:ea typeface="+mn-ea"/>
                <a:cs typeface="+mn-cs"/>
              </a:rPr>
              <a:t>14-16 Mai 2025</a:t>
            </a:r>
          </a:p>
          <a:p>
            <a:pPr algn="l"/>
            <a:r>
              <a:rPr lang="fr-FR" sz="1600" i="1" dirty="0">
                <a:solidFill>
                  <a:srgbClr val="002060"/>
                </a:solidFill>
                <a:latin typeface="+mn-lt"/>
                <a:ea typeface="+mn-ea"/>
                <a:cs typeface="+mn-cs"/>
              </a:rPr>
              <a:t>Université Aix-Marseille, Campus Saint Charles</a:t>
            </a:r>
            <a:endParaRPr lang="en-US" sz="1600" i="1" dirty="0">
              <a:solidFill>
                <a:srgbClr val="002060"/>
              </a:solidFill>
              <a:latin typeface="+mn-lt"/>
              <a:ea typeface="+mn-ea"/>
              <a:cs typeface="+mn-cs"/>
            </a:endParaRPr>
          </a:p>
        </p:txBody>
      </p:sp>
    </p:spTree>
    <p:extLst>
      <p:ext uri="{BB962C8B-B14F-4D97-AF65-F5344CB8AC3E}">
        <p14:creationId xmlns:p14="http://schemas.microsoft.com/office/powerpoint/2010/main" val="560340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A1C23A-4E96-466F-A00D-40A8234E7A30}"/>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94906832-4626-459A-BF5F-0A31C04F43B3}"/>
              </a:ext>
            </a:extLst>
          </p:cNvPr>
          <p:cNvSpPr>
            <a:spLocks noGrp="1"/>
          </p:cNvSpPr>
          <p:nvPr>
            <p:ph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3BB3B15-C155-4770-9642-C1FDC288BD2F}"/>
              </a:ext>
            </a:extLst>
          </p:cNvPr>
          <p:cNvSpPr>
            <a:spLocks noGrp="1"/>
          </p:cNvSpPr>
          <p:nvPr>
            <p:ph type="sldNum" sz="quarter" idx="12"/>
          </p:nvPr>
        </p:nvSpPr>
        <p:spPr/>
        <p:txBody>
          <a:bodyPr/>
          <a:lstStyle/>
          <a:p>
            <a:fld id="{BDF082A2-1D3D-470E-B4E2-2BB4988137D9}" type="slidenum">
              <a:rPr lang="en-GB" smtClean="0"/>
              <a:t>31</a:t>
            </a:fld>
            <a:endParaRPr lang="en-GB"/>
          </a:p>
        </p:txBody>
      </p:sp>
    </p:spTree>
    <p:extLst>
      <p:ext uri="{BB962C8B-B14F-4D97-AF65-F5344CB8AC3E}">
        <p14:creationId xmlns:p14="http://schemas.microsoft.com/office/powerpoint/2010/main" val="2606055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AC69290-7095-4625-8405-5B835C2A76D9}"/>
              </a:ext>
            </a:extLst>
          </p:cNvPr>
          <p:cNvPicPr>
            <a:picLocks noChangeAspect="1"/>
          </p:cNvPicPr>
          <p:nvPr/>
        </p:nvPicPr>
        <p:blipFill rotWithShape="1">
          <a:blip r:embed="rId3"/>
          <a:srcRect l="46231" r="7319"/>
          <a:stretch/>
        </p:blipFill>
        <p:spPr>
          <a:xfrm>
            <a:off x="8610600" y="1529024"/>
            <a:ext cx="2835259" cy="4409578"/>
          </a:xfrm>
          <a:prstGeom prst="rect">
            <a:avLst/>
          </a:prstGeom>
        </p:spPr>
      </p:pic>
      <p:sp>
        <p:nvSpPr>
          <p:cNvPr id="4" name="Espace réservé du numéro de diapositive 3">
            <a:extLst>
              <a:ext uri="{FF2B5EF4-FFF2-40B4-BE49-F238E27FC236}">
                <a16:creationId xmlns:a16="http://schemas.microsoft.com/office/drawing/2014/main" id="{5676AA6C-3E9C-4C8C-BE32-7EC41EE76743}"/>
              </a:ext>
            </a:extLst>
          </p:cNvPr>
          <p:cNvSpPr>
            <a:spLocks noGrp="1"/>
          </p:cNvSpPr>
          <p:nvPr>
            <p:ph type="sldNum" sz="quarter" idx="12"/>
          </p:nvPr>
        </p:nvSpPr>
        <p:spPr/>
        <p:txBody>
          <a:bodyPr/>
          <a:lstStyle/>
          <a:p>
            <a:fld id="{BDF082A2-1D3D-470E-B4E2-2BB4988137D9}" type="slidenum">
              <a:rPr lang="en-GB" smtClean="0"/>
              <a:t>32</a:t>
            </a:fld>
            <a:endParaRPr lang="en-GB"/>
          </a:p>
        </p:txBody>
      </p:sp>
      <p:sp>
        <p:nvSpPr>
          <p:cNvPr id="10" name="Rectangle 9">
            <a:extLst>
              <a:ext uri="{FF2B5EF4-FFF2-40B4-BE49-F238E27FC236}">
                <a16:creationId xmlns:a16="http://schemas.microsoft.com/office/drawing/2014/main" id="{360A5616-FB18-4383-B7CA-F34E9423D245}"/>
              </a:ext>
            </a:extLst>
          </p:cNvPr>
          <p:cNvSpPr/>
          <p:nvPr/>
        </p:nvSpPr>
        <p:spPr>
          <a:xfrm>
            <a:off x="4764929" y="-11543"/>
            <a:ext cx="7427071" cy="954107"/>
          </a:xfrm>
          <a:prstGeom prst="rect">
            <a:avLst/>
          </a:prstGeom>
          <a:solidFill>
            <a:srgbClr val="003366"/>
          </a:solidFill>
        </p:spPr>
        <p:txBody>
          <a:bodyPr wrap="square">
            <a:spAutoFit/>
          </a:bodyPr>
          <a:lstStyle/>
          <a:p>
            <a:pPr algn="r"/>
            <a:r>
              <a:rPr lang="en-US" sz="2800" b="1" dirty="0">
                <a:solidFill>
                  <a:schemeClr val="bg1"/>
                </a:solidFill>
              </a:rPr>
              <a:t>1. Are all small Mediterranean wetlands dependent on groundwater? Insights from ²²²Rn  </a:t>
            </a:r>
            <a:endParaRPr lang="en-GB" sz="2800" b="1" dirty="0">
              <a:solidFill>
                <a:schemeClr val="bg1"/>
              </a:solidFill>
            </a:endParaRPr>
          </a:p>
        </p:txBody>
      </p:sp>
      <p:pic>
        <p:nvPicPr>
          <p:cNvPr id="5" name="Image 4">
            <a:extLst>
              <a:ext uri="{FF2B5EF4-FFF2-40B4-BE49-F238E27FC236}">
                <a16:creationId xmlns:a16="http://schemas.microsoft.com/office/drawing/2014/main" id="{73457469-0808-4BEB-B343-BD83AF4163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82" t="50180" r="444" b="-180"/>
          <a:stretch/>
        </p:blipFill>
        <p:spPr>
          <a:xfrm>
            <a:off x="2752536" y="1432217"/>
            <a:ext cx="4816947" cy="4803301"/>
          </a:xfrm>
          <a:prstGeom prst="rect">
            <a:avLst/>
          </a:prstGeom>
        </p:spPr>
      </p:pic>
      <p:sp>
        <p:nvSpPr>
          <p:cNvPr id="6" name="Rectangle 5">
            <a:extLst>
              <a:ext uri="{FF2B5EF4-FFF2-40B4-BE49-F238E27FC236}">
                <a16:creationId xmlns:a16="http://schemas.microsoft.com/office/drawing/2014/main" id="{6F12581A-A64C-49D6-A436-E65DE51B3A19}"/>
              </a:ext>
            </a:extLst>
          </p:cNvPr>
          <p:cNvSpPr/>
          <p:nvPr/>
        </p:nvSpPr>
        <p:spPr>
          <a:xfrm>
            <a:off x="2571993" y="1293111"/>
            <a:ext cx="575629" cy="573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49E5A99F-D4FD-4A16-8E3D-4DA75B5D958E}"/>
              </a:ext>
            </a:extLst>
          </p:cNvPr>
          <p:cNvSpPr/>
          <p:nvPr/>
        </p:nvSpPr>
        <p:spPr>
          <a:xfrm>
            <a:off x="3514625" y="1342978"/>
            <a:ext cx="1083863" cy="2833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13D1EB63-4656-4144-818C-5FD2D85D1E06}"/>
              </a:ext>
            </a:extLst>
          </p:cNvPr>
          <p:cNvSpPr/>
          <p:nvPr/>
        </p:nvSpPr>
        <p:spPr>
          <a:xfrm>
            <a:off x="6601237" y="1366116"/>
            <a:ext cx="866532" cy="237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0" name="Picture 2" descr="Sentier Défilé du Lancone - 26/10/2014">
            <a:extLst>
              <a:ext uri="{FF2B5EF4-FFF2-40B4-BE49-F238E27FC236}">
                <a16:creationId xmlns:a16="http://schemas.microsoft.com/office/drawing/2014/main" id="{DA70BF7F-0E5F-4467-B9E6-2D3BBCB6BA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798" t="-210" r="48937" b="210"/>
          <a:stretch/>
        </p:blipFill>
        <p:spPr bwMode="auto">
          <a:xfrm>
            <a:off x="0" y="1369605"/>
            <a:ext cx="2491536" cy="548839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57C10AD7-F420-4916-818C-5B0F8EAFAAA2}"/>
              </a:ext>
            </a:extLst>
          </p:cNvPr>
          <p:cNvSpPr/>
          <p:nvPr/>
        </p:nvSpPr>
        <p:spPr>
          <a:xfrm>
            <a:off x="7569482" y="6150114"/>
            <a:ext cx="4643145" cy="707886"/>
          </a:xfrm>
          <a:prstGeom prst="rect">
            <a:avLst/>
          </a:prstGeom>
          <a:solidFill>
            <a:srgbClr val="003366"/>
          </a:solidFill>
          <a:ln>
            <a:solidFill>
              <a:schemeClr val="tx1"/>
            </a:solidFill>
          </a:ln>
        </p:spPr>
        <p:txBody>
          <a:bodyPr wrap="square">
            <a:spAutoFit/>
          </a:bodyPr>
          <a:lstStyle/>
          <a:p>
            <a:r>
              <a:rPr lang="en-US" sz="2000" b="1" dirty="0">
                <a:solidFill>
                  <a:schemeClr val="bg1"/>
                </a:solidFill>
              </a:rPr>
              <a:t>The ²²²Rn signal is weaker (low U in rocks), and altered by degassing and decay</a:t>
            </a:r>
          </a:p>
        </p:txBody>
      </p:sp>
      <p:sp>
        <p:nvSpPr>
          <p:cNvPr id="24" name="ZoneTexte 23">
            <a:extLst>
              <a:ext uri="{FF2B5EF4-FFF2-40B4-BE49-F238E27FC236}">
                <a16:creationId xmlns:a16="http://schemas.microsoft.com/office/drawing/2014/main" id="{868E7B44-05F5-4C34-99F8-65C781D1F6D6}"/>
              </a:ext>
            </a:extLst>
          </p:cNvPr>
          <p:cNvSpPr txBox="1"/>
          <p:nvPr/>
        </p:nvSpPr>
        <p:spPr>
          <a:xfrm>
            <a:off x="2491536" y="6184969"/>
            <a:ext cx="5116330" cy="707886"/>
          </a:xfrm>
          <a:prstGeom prst="rect">
            <a:avLst/>
          </a:prstGeom>
          <a:noFill/>
        </p:spPr>
        <p:txBody>
          <a:bodyPr wrap="square">
            <a:spAutoFit/>
          </a:bodyPr>
          <a:lstStyle/>
          <a:p>
            <a:r>
              <a:rPr lang="en-US" sz="2000" dirty="0">
                <a:solidFill>
                  <a:srgbClr val="392E77"/>
                </a:solidFill>
                <a:ea typeface="Calibri" panose="020F0502020204030204" pitchFamily="34" charset="0"/>
                <a:cs typeface="Arial" panose="020B0604020202020204" pitchFamily="34" charset="0"/>
              </a:rPr>
              <a:t>Baseflow index (%GW/total river discharge) and ²²²Rn activity display </a:t>
            </a:r>
            <a:r>
              <a:rPr lang="en-US" sz="2000" b="1" u="sng" dirty="0">
                <a:solidFill>
                  <a:srgbClr val="392E77"/>
                </a:solidFill>
                <a:ea typeface="Calibri" panose="020F0502020204030204" pitchFamily="34" charset="0"/>
                <a:cs typeface="Arial" panose="020B0604020202020204" pitchFamily="34" charset="0"/>
              </a:rPr>
              <a:t>a complex trend</a:t>
            </a:r>
            <a:endParaRPr lang="fr-FR" sz="2000" dirty="0"/>
          </a:p>
        </p:txBody>
      </p:sp>
      <p:sp>
        <p:nvSpPr>
          <p:cNvPr id="27" name="ZoneTexte 26">
            <a:extLst>
              <a:ext uri="{FF2B5EF4-FFF2-40B4-BE49-F238E27FC236}">
                <a16:creationId xmlns:a16="http://schemas.microsoft.com/office/drawing/2014/main" id="{3F403D2A-71D4-467C-81CB-0CD772FF07DE}"/>
              </a:ext>
            </a:extLst>
          </p:cNvPr>
          <p:cNvSpPr txBox="1"/>
          <p:nvPr/>
        </p:nvSpPr>
        <p:spPr>
          <a:xfrm>
            <a:off x="7626480" y="3739384"/>
            <a:ext cx="1031051" cy="261610"/>
          </a:xfrm>
          <a:prstGeom prst="rect">
            <a:avLst/>
          </a:prstGeom>
          <a:noFill/>
        </p:spPr>
        <p:txBody>
          <a:bodyPr wrap="none" rtlCol="0">
            <a:spAutoFit/>
          </a:bodyPr>
          <a:lstStyle/>
          <a:p>
            <a:r>
              <a:rPr lang="fr-FR" sz="1100" i="1" dirty="0" err="1"/>
              <a:t>Guisiano</a:t>
            </a:r>
            <a:r>
              <a:rPr lang="fr-FR" sz="1100" i="1" dirty="0"/>
              <a:t> et al. </a:t>
            </a:r>
          </a:p>
        </p:txBody>
      </p:sp>
      <p:sp>
        <p:nvSpPr>
          <p:cNvPr id="28" name="ZoneTexte 27">
            <a:extLst>
              <a:ext uri="{FF2B5EF4-FFF2-40B4-BE49-F238E27FC236}">
                <a16:creationId xmlns:a16="http://schemas.microsoft.com/office/drawing/2014/main" id="{ABFD66D0-937A-4FCA-BEED-6B7E0A83EAA6}"/>
              </a:ext>
            </a:extLst>
          </p:cNvPr>
          <p:cNvSpPr txBox="1"/>
          <p:nvPr/>
        </p:nvSpPr>
        <p:spPr>
          <a:xfrm>
            <a:off x="63757" y="801938"/>
            <a:ext cx="4467452" cy="369332"/>
          </a:xfrm>
          <a:prstGeom prst="rect">
            <a:avLst/>
          </a:prstGeom>
          <a:noFill/>
        </p:spPr>
        <p:txBody>
          <a:bodyPr wrap="square">
            <a:spAutoFit/>
          </a:bodyPr>
          <a:lstStyle/>
          <a:p>
            <a:r>
              <a:rPr lang="en-US" sz="1800" b="1" dirty="0">
                <a:solidFill>
                  <a:srgbClr val="003366"/>
                </a:solidFill>
              </a:rPr>
              <a:t>Focus on Rivers</a:t>
            </a:r>
            <a:endParaRPr lang="fr-FR" b="1" dirty="0"/>
          </a:p>
        </p:txBody>
      </p:sp>
      <p:sp>
        <p:nvSpPr>
          <p:cNvPr id="29" name="ZoneTexte 28">
            <a:extLst>
              <a:ext uri="{FF2B5EF4-FFF2-40B4-BE49-F238E27FC236}">
                <a16:creationId xmlns:a16="http://schemas.microsoft.com/office/drawing/2014/main" id="{082EBFA5-7D41-415A-8CE3-7A845AC9B43D}"/>
              </a:ext>
            </a:extLst>
          </p:cNvPr>
          <p:cNvSpPr txBox="1"/>
          <p:nvPr/>
        </p:nvSpPr>
        <p:spPr>
          <a:xfrm>
            <a:off x="7995038" y="1857561"/>
            <a:ext cx="1802105" cy="523220"/>
          </a:xfrm>
          <a:prstGeom prst="rect">
            <a:avLst/>
          </a:prstGeom>
          <a:solidFill>
            <a:schemeClr val="bg1">
              <a:alpha val="61000"/>
            </a:schemeClr>
          </a:solidFill>
        </p:spPr>
        <p:txBody>
          <a:bodyPr wrap="square">
            <a:spAutoFit/>
          </a:bodyPr>
          <a:lstStyle/>
          <a:p>
            <a:r>
              <a:rPr lang="en-US" sz="1400" b="1" dirty="0">
                <a:solidFill>
                  <a:srgbClr val="7DBF59"/>
                </a:solidFill>
                <a:ea typeface="Calibri" panose="020F0502020204030204" pitchFamily="34" charset="0"/>
                <a:cs typeface="Arial" panose="020B0604020202020204" pitchFamily="34" charset="0"/>
              </a:rPr>
              <a:t>Metamorphic context </a:t>
            </a:r>
          </a:p>
          <a:p>
            <a:r>
              <a:rPr lang="en-US" sz="1400" b="1" dirty="0">
                <a:solidFill>
                  <a:srgbClr val="7DBF59"/>
                </a:solidFill>
                <a:ea typeface="Calibri" panose="020F0502020204030204" pitchFamily="34" charset="0"/>
                <a:cs typeface="Arial" panose="020B0604020202020204" pitchFamily="34" charset="0"/>
              </a:rPr>
              <a:t>(low U)</a:t>
            </a:r>
            <a:endParaRPr lang="fr-FR" sz="1400" b="1" dirty="0">
              <a:solidFill>
                <a:srgbClr val="7DBF59"/>
              </a:solidFill>
            </a:endParaRPr>
          </a:p>
        </p:txBody>
      </p:sp>
      <p:sp>
        <p:nvSpPr>
          <p:cNvPr id="18" name="Forme libre 6">
            <a:extLst>
              <a:ext uri="{FF2B5EF4-FFF2-40B4-BE49-F238E27FC236}">
                <a16:creationId xmlns:a16="http://schemas.microsoft.com/office/drawing/2014/main" id="{0A28ACCB-DB6B-4250-B0FE-D1609458F8D9}"/>
              </a:ext>
            </a:extLst>
          </p:cNvPr>
          <p:cNvSpPr/>
          <p:nvPr/>
        </p:nvSpPr>
        <p:spPr>
          <a:xfrm>
            <a:off x="7340601" y="2119171"/>
            <a:ext cx="3063616" cy="487065"/>
          </a:xfrm>
          <a:custGeom>
            <a:avLst/>
            <a:gdLst>
              <a:gd name="connsiteX0" fmla="*/ 3804745 w 3960968"/>
              <a:gd name="connsiteY0" fmla="*/ 1671145 h 1671145"/>
              <a:gd name="connsiteX1" fmla="*/ 3510455 w 3960968"/>
              <a:gd name="connsiteY1" fmla="*/ 273269 h 1671145"/>
              <a:gd name="connsiteX2" fmla="*/ 0 w 3960968"/>
              <a:gd name="connsiteY2" fmla="*/ 0 h 1671145"/>
              <a:gd name="connsiteX0" fmla="*/ 3804745 w 3848372"/>
              <a:gd name="connsiteY0" fmla="*/ 1671145 h 1671145"/>
              <a:gd name="connsiteX1" fmla="*/ 3510455 w 3848372"/>
              <a:gd name="connsiteY1" fmla="*/ 273269 h 1671145"/>
              <a:gd name="connsiteX2" fmla="*/ 0 w 3848372"/>
              <a:gd name="connsiteY2" fmla="*/ 0 h 1671145"/>
              <a:gd name="connsiteX0" fmla="*/ 3907995 w 3907995"/>
              <a:gd name="connsiteY0" fmla="*/ 1763088 h 1763088"/>
              <a:gd name="connsiteX1" fmla="*/ 3510455 w 3907995"/>
              <a:gd name="connsiteY1" fmla="*/ 273269 h 1763088"/>
              <a:gd name="connsiteX2" fmla="*/ 0 w 3907995"/>
              <a:gd name="connsiteY2" fmla="*/ 0 h 1763088"/>
              <a:gd name="connsiteX0" fmla="*/ 3907995 w 3907995"/>
              <a:gd name="connsiteY0" fmla="*/ 1763088 h 1763088"/>
              <a:gd name="connsiteX1" fmla="*/ 3510455 w 3907995"/>
              <a:gd name="connsiteY1" fmla="*/ 273269 h 1763088"/>
              <a:gd name="connsiteX2" fmla="*/ 0 w 3907995"/>
              <a:gd name="connsiteY2" fmla="*/ 0 h 1763088"/>
            </a:gdLst>
            <a:ahLst/>
            <a:cxnLst>
              <a:cxn ang="0">
                <a:pos x="connsiteX0" y="connsiteY0"/>
              </a:cxn>
              <a:cxn ang="0">
                <a:pos x="connsiteX1" y="connsiteY1"/>
              </a:cxn>
              <a:cxn ang="0">
                <a:pos x="connsiteX2" y="connsiteY2"/>
              </a:cxn>
            </a:cxnLst>
            <a:rect l="l" t="t" r="r" b="b"/>
            <a:pathLst>
              <a:path w="3907995" h="1763088">
                <a:moveTo>
                  <a:pt x="3907995" y="1763088"/>
                </a:moveTo>
                <a:cubicBezTo>
                  <a:pt x="3589463" y="1381429"/>
                  <a:pt x="4144579" y="551793"/>
                  <a:pt x="3510455" y="273269"/>
                </a:cubicBezTo>
                <a:cubicBezTo>
                  <a:pt x="2876331" y="-5255"/>
                  <a:pt x="571062" y="78827"/>
                  <a:pt x="0" y="0"/>
                </a:cubicBezTo>
              </a:path>
            </a:pathLst>
          </a:custGeom>
          <a:ln w="28575">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19" name="Rectangle 18">
            <a:extLst>
              <a:ext uri="{FF2B5EF4-FFF2-40B4-BE49-F238E27FC236}">
                <a16:creationId xmlns:a16="http://schemas.microsoft.com/office/drawing/2014/main" id="{8DE53185-E3F9-4529-BDBB-0CFF3AE64513}"/>
              </a:ext>
            </a:extLst>
          </p:cNvPr>
          <p:cNvSpPr/>
          <p:nvPr/>
        </p:nvSpPr>
        <p:spPr>
          <a:xfrm>
            <a:off x="4764928" y="942564"/>
            <a:ext cx="7427071" cy="461665"/>
          </a:xfrm>
          <a:prstGeom prst="rect">
            <a:avLst/>
          </a:prstGeom>
        </p:spPr>
        <p:txBody>
          <a:bodyPr wrap="square">
            <a:spAutoFit/>
          </a:bodyPr>
          <a:lstStyle/>
          <a:p>
            <a:pPr algn="r"/>
            <a:r>
              <a:rPr lang="en-US" sz="2400" b="1" dirty="0">
                <a:solidFill>
                  <a:srgbClr val="DFA235"/>
                </a:solidFill>
                <a:ea typeface="Calibri" panose="020F0502020204030204" pitchFamily="34" charset="0"/>
                <a:cs typeface="Arial" panose="020B0604020202020204" pitchFamily="34" charset="0"/>
              </a:rPr>
              <a:t>Results and discussion</a:t>
            </a:r>
            <a:endParaRPr lang="en-GB" sz="2400" b="1" dirty="0">
              <a:solidFill>
                <a:srgbClr val="DFA235"/>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576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animBg="1"/>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ZoneTexte 55">
            <a:extLst>
              <a:ext uri="{FF2B5EF4-FFF2-40B4-BE49-F238E27FC236}">
                <a16:creationId xmlns:a16="http://schemas.microsoft.com/office/drawing/2014/main" id="{DBEC8488-A9EF-42C1-B0ED-9EC0B5587BE9}"/>
              </a:ext>
            </a:extLst>
          </p:cNvPr>
          <p:cNvSpPr txBox="1"/>
          <p:nvPr/>
        </p:nvSpPr>
        <p:spPr>
          <a:xfrm>
            <a:off x="58058" y="799046"/>
            <a:ext cx="5422340" cy="369332"/>
          </a:xfrm>
          <a:prstGeom prst="rect">
            <a:avLst/>
          </a:prstGeom>
          <a:noFill/>
        </p:spPr>
        <p:txBody>
          <a:bodyPr wrap="square">
            <a:spAutoFit/>
          </a:bodyPr>
          <a:lstStyle/>
          <a:p>
            <a:r>
              <a:rPr lang="en-US" sz="1800" b="1" dirty="0">
                <a:solidFill>
                  <a:srgbClr val="003366"/>
                </a:solidFill>
              </a:rPr>
              <a:t>Focus on alpine lakes : RINOSU (2066 and 2083 m asl)</a:t>
            </a:r>
            <a:endParaRPr lang="fr-FR" b="1" dirty="0"/>
          </a:p>
        </p:txBody>
      </p:sp>
      <p:pic>
        <p:nvPicPr>
          <p:cNvPr id="6" name="Image 5">
            <a:extLst>
              <a:ext uri="{FF2B5EF4-FFF2-40B4-BE49-F238E27FC236}">
                <a16:creationId xmlns:a16="http://schemas.microsoft.com/office/drawing/2014/main" id="{A3D0523D-1ECD-4BEF-9A97-DE52177DB0CB}"/>
              </a:ext>
            </a:extLst>
          </p:cNvPr>
          <p:cNvPicPr>
            <a:picLocks noChangeAspect="1"/>
          </p:cNvPicPr>
          <p:nvPr/>
        </p:nvPicPr>
        <p:blipFill>
          <a:blip r:embed="rId2"/>
          <a:stretch>
            <a:fillRect/>
          </a:stretch>
        </p:blipFill>
        <p:spPr>
          <a:xfrm>
            <a:off x="119268" y="894915"/>
            <a:ext cx="7977810" cy="5963085"/>
          </a:xfrm>
          <a:prstGeom prst="rect">
            <a:avLst/>
          </a:prstGeom>
        </p:spPr>
      </p:pic>
      <p:sp>
        <p:nvSpPr>
          <p:cNvPr id="27" name="Rectangle 26">
            <a:extLst>
              <a:ext uri="{FF2B5EF4-FFF2-40B4-BE49-F238E27FC236}">
                <a16:creationId xmlns:a16="http://schemas.microsoft.com/office/drawing/2014/main" id="{3BAB5358-E27C-4B76-BA3C-D29701B1507A}"/>
              </a:ext>
            </a:extLst>
          </p:cNvPr>
          <p:cNvSpPr/>
          <p:nvPr/>
        </p:nvSpPr>
        <p:spPr>
          <a:xfrm>
            <a:off x="0" y="719075"/>
            <a:ext cx="8097078" cy="93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0772E259-CC45-4565-AE75-E63DF506FB51}"/>
              </a:ext>
            </a:extLst>
          </p:cNvPr>
          <p:cNvSpPr txBox="1"/>
          <p:nvPr/>
        </p:nvSpPr>
        <p:spPr>
          <a:xfrm>
            <a:off x="2769228" y="5022687"/>
            <a:ext cx="487634" cy="369332"/>
          </a:xfrm>
          <a:prstGeom prst="rect">
            <a:avLst/>
          </a:prstGeom>
          <a:solidFill>
            <a:schemeClr val="bg1">
              <a:alpha val="43000"/>
            </a:schemeClr>
          </a:solidFill>
        </p:spPr>
        <p:txBody>
          <a:bodyPr wrap="none" rtlCol="0">
            <a:spAutoFit/>
          </a:bodyPr>
          <a:lstStyle/>
          <a:p>
            <a:r>
              <a:rPr lang="fr-FR" b="1" dirty="0"/>
              <a:t>Ri1</a:t>
            </a:r>
          </a:p>
        </p:txBody>
      </p:sp>
      <p:sp>
        <p:nvSpPr>
          <p:cNvPr id="13" name="ZoneTexte 12">
            <a:extLst>
              <a:ext uri="{FF2B5EF4-FFF2-40B4-BE49-F238E27FC236}">
                <a16:creationId xmlns:a16="http://schemas.microsoft.com/office/drawing/2014/main" id="{BF2DC1AE-3DF7-4D22-97EA-5B968EEDD15A}"/>
              </a:ext>
            </a:extLst>
          </p:cNvPr>
          <p:cNvSpPr txBox="1"/>
          <p:nvPr/>
        </p:nvSpPr>
        <p:spPr>
          <a:xfrm>
            <a:off x="817202" y="3597524"/>
            <a:ext cx="487634" cy="369332"/>
          </a:xfrm>
          <a:prstGeom prst="rect">
            <a:avLst/>
          </a:prstGeom>
          <a:solidFill>
            <a:schemeClr val="bg1">
              <a:alpha val="43000"/>
            </a:schemeClr>
          </a:solidFill>
        </p:spPr>
        <p:txBody>
          <a:bodyPr wrap="none" rtlCol="0">
            <a:spAutoFit/>
          </a:bodyPr>
          <a:lstStyle/>
          <a:p>
            <a:r>
              <a:rPr lang="fr-FR" b="1" dirty="0"/>
              <a:t>Ri2</a:t>
            </a:r>
          </a:p>
        </p:txBody>
      </p:sp>
      <p:sp>
        <p:nvSpPr>
          <p:cNvPr id="16" name="ZoneTexte 15">
            <a:extLst>
              <a:ext uri="{FF2B5EF4-FFF2-40B4-BE49-F238E27FC236}">
                <a16:creationId xmlns:a16="http://schemas.microsoft.com/office/drawing/2014/main" id="{AE492A00-5A88-44D2-82D1-7C5893D9B093}"/>
              </a:ext>
            </a:extLst>
          </p:cNvPr>
          <p:cNvSpPr txBox="1"/>
          <p:nvPr/>
        </p:nvSpPr>
        <p:spPr>
          <a:xfrm>
            <a:off x="2745414" y="3722056"/>
            <a:ext cx="487634" cy="369332"/>
          </a:xfrm>
          <a:prstGeom prst="rect">
            <a:avLst/>
          </a:prstGeom>
          <a:solidFill>
            <a:schemeClr val="bg1">
              <a:alpha val="43000"/>
            </a:schemeClr>
          </a:solidFill>
        </p:spPr>
        <p:txBody>
          <a:bodyPr wrap="none" rtlCol="0">
            <a:spAutoFit/>
          </a:bodyPr>
          <a:lstStyle/>
          <a:p>
            <a:r>
              <a:rPr lang="fr-FR" b="1" dirty="0"/>
              <a:t>Ri3</a:t>
            </a:r>
          </a:p>
        </p:txBody>
      </p:sp>
      <p:sp>
        <p:nvSpPr>
          <p:cNvPr id="17" name="Losange 16">
            <a:extLst>
              <a:ext uri="{FF2B5EF4-FFF2-40B4-BE49-F238E27FC236}">
                <a16:creationId xmlns:a16="http://schemas.microsoft.com/office/drawing/2014/main" id="{F3F03BF0-C63C-4FE6-AB0E-317EAEEA6CB3}"/>
              </a:ext>
            </a:extLst>
          </p:cNvPr>
          <p:cNvSpPr/>
          <p:nvPr/>
        </p:nvSpPr>
        <p:spPr>
          <a:xfrm>
            <a:off x="6820068" y="5906381"/>
            <a:ext cx="230820" cy="230820"/>
          </a:xfrm>
          <a:prstGeom prst="diamond">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FB16668F-44FC-4D1A-9EFA-2A4662B82A0B}"/>
              </a:ext>
            </a:extLst>
          </p:cNvPr>
          <p:cNvSpPr txBox="1"/>
          <p:nvPr/>
        </p:nvSpPr>
        <p:spPr>
          <a:xfrm>
            <a:off x="7000391" y="6119539"/>
            <a:ext cx="487634" cy="369332"/>
          </a:xfrm>
          <a:prstGeom prst="rect">
            <a:avLst/>
          </a:prstGeom>
          <a:solidFill>
            <a:schemeClr val="bg1">
              <a:alpha val="43000"/>
            </a:schemeClr>
          </a:solidFill>
        </p:spPr>
        <p:txBody>
          <a:bodyPr wrap="none" rtlCol="0">
            <a:spAutoFit/>
          </a:bodyPr>
          <a:lstStyle/>
          <a:p>
            <a:r>
              <a:rPr lang="fr-FR" b="1" dirty="0"/>
              <a:t>Ri4</a:t>
            </a:r>
          </a:p>
        </p:txBody>
      </p:sp>
      <p:sp>
        <p:nvSpPr>
          <p:cNvPr id="19" name="Losange 18">
            <a:extLst>
              <a:ext uri="{FF2B5EF4-FFF2-40B4-BE49-F238E27FC236}">
                <a16:creationId xmlns:a16="http://schemas.microsoft.com/office/drawing/2014/main" id="{9C440004-316E-4888-B4DA-91D7072E936A}"/>
              </a:ext>
            </a:extLst>
          </p:cNvPr>
          <p:cNvSpPr/>
          <p:nvPr/>
        </p:nvSpPr>
        <p:spPr>
          <a:xfrm>
            <a:off x="7649251" y="5454961"/>
            <a:ext cx="230820" cy="230820"/>
          </a:xfrm>
          <a:prstGeom prst="diamond">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C512661B-5BBC-4C20-8CDE-CF639E5CF673}"/>
              </a:ext>
            </a:extLst>
          </p:cNvPr>
          <p:cNvSpPr txBox="1"/>
          <p:nvPr/>
        </p:nvSpPr>
        <p:spPr>
          <a:xfrm>
            <a:off x="7520844" y="5022687"/>
            <a:ext cx="487634" cy="369332"/>
          </a:xfrm>
          <a:prstGeom prst="rect">
            <a:avLst/>
          </a:prstGeom>
          <a:solidFill>
            <a:schemeClr val="bg1">
              <a:alpha val="43000"/>
            </a:schemeClr>
          </a:solidFill>
        </p:spPr>
        <p:txBody>
          <a:bodyPr wrap="none" rtlCol="0">
            <a:spAutoFit/>
          </a:bodyPr>
          <a:lstStyle/>
          <a:p>
            <a:r>
              <a:rPr lang="fr-FR" b="1" dirty="0"/>
              <a:t>Ri5</a:t>
            </a:r>
          </a:p>
        </p:txBody>
      </p:sp>
      <p:sp>
        <p:nvSpPr>
          <p:cNvPr id="22" name="Rectangle 21">
            <a:extLst>
              <a:ext uri="{FF2B5EF4-FFF2-40B4-BE49-F238E27FC236}">
                <a16:creationId xmlns:a16="http://schemas.microsoft.com/office/drawing/2014/main" id="{D41039F9-5499-4C92-996B-AD03AD27A800}"/>
              </a:ext>
            </a:extLst>
          </p:cNvPr>
          <p:cNvSpPr/>
          <p:nvPr/>
        </p:nvSpPr>
        <p:spPr>
          <a:xfrm>
            <a:off x="119268" y="828837"/>
            <a:ext cx="5143014" cy="891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80368B8E-E049-4E2C-AE07-FFDCEE59CB2C}"/>
              </a:ext>
            </a:extLst>
          </p:cNvPr>
          <p:cNvPicPr>
            <a:picLocks noChangeAspect="1"/>
          </p:cNvPicPr>
          <p:nvPr/>
        </p:nvPicPr>
        <p:blipFill rotWithShape="1">
          <a:blip r:embed="rId3"/>
          <a:srcRect r="24439"/>
          <a:stretch/>
        </p:blipFill>
        <p:spPr>
          <a:xfrm>
            <a:off x="4717464" y="1516831"/>
            <a:ext cx="3527180" cy="2797667"/>
          </a:xfrm>
          <a:prstGeom prst="rect">
            <a:avLst/>
          </a:prstGeom>
          <a:ln>
            <a:solidFill>
              <a:schemeClr val="tx1"/>
            </a:solidFill>
          </a:ln>
        </p:spPr>
      </p:pic>
      <p:sp>
        <p:nvSpPr>
          <p:cNvPr id="35" name="Flèche : droite 34">
            <a:extLst>
              <a:ext uri="{FF2B5EF4-FFF2-40B4-BE49-F238E27FC236}">
                <a16:creationId xmlns:a16="http://schemas.microsoft.com/office/drawing/2014/main" id="{E45C17B1-89D6-4CC9-B09B-F1BC7E74B429}"/>
              </a:ext>
            </a:extLst>
          </p:cNvPr>
          <p:cNvSpPr/>
          <p:nvPr/>
        </p:nvSpPr>
        <p:spPr>
          <a:xfrm rot="10996430">
            <a:off x="4056505" y="5072145"/>
            <a:ext cx="720000" cy="299561"/>
          </a:xfrm>
          <a:prstGeom prst="rightArrow">
            <a:avLst/>
          </a:prstGeom>
          <a:solidFill>
            <a:schemeClr val="bg1"/>
          </a:solidFill>
          <a:ln w="38100">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lèche : droite 35">
            <a:extLst>
              <a:ext uri="{FF2B5EF4-FFF2-40B4-BE49-F238E27FC236}">
                <a16:creationId xmlns:a16="http://schemas.microsoft.com/office/drawing/2014/main" id="{D24754BB-CD75-42C8-A6E3-4C86AD1BF30F}"/>
              </a:ext>
            </a:extLst>
          </p:cNvPr>
          <p:cNvSpPr/>
          <p:nvPr/>
        </p:nvSpPr>
        <p:spPr>
          <a:xfrm rot="18035672">
            <a:off x="6331315" y="5601682"/>
            <a:ext cx="720000" cy="1800000"/>
          </a:xfrm>
          <a:prstGeom prst="rightArrow">
            <a:avLst/>
          </a:prstGeom>
          <a:solidFill>
            <a:srgbClr val="00B0F0">
              <a:alpha val="30000"/>
            </a:srgbClr>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lèche : droite 36">
            <a:extLst>
              <a:ext uri="{FF2B5EF4-FFF2-40B4-BE49-F238E27FC236}">
                <a16:creationId xmlns:a16="http://schemas.microsoft.com/office/drawing/2014/main" id="{060825E3-1740-4845-BCCD-562EFD801872}"/>
              </a:ext>
            </a:extLst>
          </p:cNvPr>
          <p:cNvSpPr/>
          <p:nvPr/>
        </p:nvSpPr>
        <p:spPr>
          <a:xfrm rot="17841367">
            <a:off x="5735999" y="5898532"/>
            <a:ext cx="720000" cy="299561"/>
          </a:xfrm>
          <a:prstGeom prst="rightArrow">
            <a:avLst/>
          </a:prstGeom>
          <a:solidFill>
            <a:schemeClr val="bg1"/>
          </a:solidFill>
          <a:ln w="38100">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Flèche : droite 37">
            <a:extLst>
              <a:ext uri="{FF2B5EF4-FFF2-40B4-BE49-F238E27FC236}">
                <a16:creationId xmlns:a16="http://schemas.microsoft.com/office/drawing/2014/main" id="{DB57D53A-1244-4EB6-B85B-563190E486F5}"/>
              </a:ext>
            </a:extLst>
          </p:cNvPr>
          <p:cNvSpPr/>
          <p:nvPr/>
        </p:nvSpPr>
        <p:spPr>
          <a:xfrm rot="15653193">
            <a:off x="6239367" y="4829293"/>
            <a:ext cx="720000" cy="299561"/>
          </a:xfrm>
          <a:prstGeom prst="rightArrow">
            <a:avLst/>
          </a:prstGeom>
          <a:solidFill>
            <a:schemeClr val="bg1"/>
          </a:solidFill>
          <a:ln w="38100">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Flèche : droite 38">
            <a:extLst>
              <a:ext uri="{FF2B5EF4-FFF2-40B4-BE49-F238E27FC236}">
                <a16:creationId xmlns:a16="http://schemas.microsoft.com/office/drawing/2014/main" id="{C7C82144-DE33-4422-8A7A-27E49EB2AE54}"/>
              </a:ext>
            </a:extLst>
          </p:cNvPr>
          <p:cNvSpPr/>
          <p:nvPr/>
        </p:nvSpPr>
        <p:spPr>
          <a:xfrm rot="18538993">
            <a:off x="2580751" y="3320102"/>
            <a:ext cx="720000" cy="299561"/>
          </a:xfrm>
          <a:prstGeom prst="rightArrow">
            <a:avLst/>
          </a:prstGeom>
          <a:solidFill>
            <a:schemeClr val="bg1"/>
          </a:solidFill>
          <a:ln w="38100">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Flèche : droite 39">
            <a:extLst>
              <a:ext uri="{FF2B5EF4-FFF2-40B4-BE49-F238E27FC236}">
                <a16:creationId xmlns:a16="http://schemas.microsoft.com/office/drawing/2014/main" id="{D154F9B1-697D-4F84-8A67-C5B523C526C0}"/>
              </a:ext>
            </a:extLst>
          </p:cNvPr>
          <p:cNvSpPr/>
          <p:nvPr/>
        </p:nvSpPr>
        <p:spPr>
          <a:xfrm rot="10800000">
            <a:off x="7926977" y="4782083"/>
            <a:ext cx="720000" cy="1440000"/>
          </a:xfrm>
          <a:prstGeom prst="rightArrow">
            <a:avLst/>
          </a:prstGeom>
          <a:solidFill>
            <a:srgbClr val="00B0F0">
              <a:alpha val="30000"/>
            </a:srgbClr>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lèche : droite 40">
            <a:extLst>
              <a:ext uri="{FF2B5EF4-FFF2-40B4-BE49-F238E27FC236}">
                <a16:creationId xmlns:a16="http://schemas.microsoft.com/office/drawing/2014/main" id="{9441EDAD-BA92-4499-9A89-FB23F386FCA8}"/>
              </a:ext>
            </a:extLst>
          </p:cNvPr>
          <p:cNvSpPr/>
          <p:nvPr/>
        </p:nvSpPr>
        <p:spPr>
          <a:xfrm rot="14748194">
            <a:off x="3236962" y="5029670"/>
            <a:ext cx="720000" cy="1440000"/>
          </a:xfrm>
          <a:prstGeom prst="rightArrow">
            <a:avLst/>
          </a:prstGeom>
          <a:solidFill>
            <a:srgbClr val="00B0F0">
              <a:alpha val="30000"/>
            </a:srgbClr>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Flèche : droite 42">
            <a:extLst>
              <a:ext uri="{FF2B5EF4-FFF2-40B4-BE49-F238E27FC236}">
                <a16:creationId xmlns:a16="http://schemas.microsoft.com/office/drawing/2014/main" id="{DDFBDAC8-2D76-4156-8DFB-E9DB2D357DA3}"/>
              </a:ext>
            </a:extLst>
          </p:cNvPr>
          <p:cNvSpPr/>
          <p:nvPr/>
        </p:nvSpPr>
        <p:spPr>
          <a:xfrm>
            <a:off x="408275" y="4038013"/>
            <a:ext cx="720000" cy="360000"/>
          </a:xfrm>
          <a:prstGeom prst="rightArrow">
            <a:avLst/>
          </a:prstGeom>
          <a:solidFill>
            <a:srgbClr val="00B0F0">
              <a:alpha val="30000"/>
            </a:srgbClr>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a:extLst>
              <a:ext uri="{FF2B5EF4-FFF2-40B4-BE49-F238E27FC236}">
                <a16:creationId xmlns:a16="http://schemas.microsoft.com/office/drawing/2014/main" id="{29473D94-52A2-4537-9565-643E12E08EFE}"/>
              </a:ext>
            </a:extLst>
          </p:cNvPr>
          <p:cNvSpPr txBox="1"/>
          <p:nvPr/>
        </p:nvSpPr>
        <p:spPr>
          <a:xfrm>
            <a:off x="2134208" y="5326245"/>
            <a:ext cx="1197764" cy="338554"/>
          </a:xfrm>
          <a:prstGeom prst="rect">
            <a:avLst/>
          </a:prstGeom>
          <a:noFill/>
        </p:spPr>
        <p:txBody>
          <a:bodyPr wrap="none" rtlCol="0">
            <a:spAutoFit/>
          </a:bodyPr>
          <a:lstStyle/>
          <a:p>
            <a:r>
              <a:rPr lang="fr-FR" sz="1600" b="1" dirty="0">
                <a:highlight>
                  <a:srgbClr val="FFFF00"/>
                </a:highlight>
              </a:rPr>
              <a:t>3913 Bq/m</a:t>
            </a:r>
            <a:r>
              <a:rPr lang="fr-FR" sz="1600" b="1" baseline="30000" dirty="0">
                <a:highlight>
                  <a:srgbClr val="FFFF00"/>
                </a:highlight>
              </a:rPr>
              <a:t>3</a:t>
            </a:r>
          </a:p>
        </p:txBody>
      </p:sp>
      <p:sp>
        <p:nvSpPr>
          <p:cNvPr id="33" name="ZoneTexte 32">
            <a:extLst>
              <a:ext uri="{FF2B5EF4-FFF2-40B4-BE49-F238E27FC236}">
                <a16:creationId xmlns:a16="http://schemas.microsoft.com/office/drawing/2014/main" id="{B256E3A3-307A-4B55-B995-CFCC912E77AD}"/>
              </a:ext>
            </a:extLst>
          </p:cNvPr>
          <p:cNvSpPr txBox="1"/>
          <p:nvPr/>
        </p:nvSpPr>
        <p:spPr>
          <a:xfrm>
            <a:off x="149297" y="3324737"/>
            <a:ext cx="1093569" cy="338554"/>
          </a:xfrm>
          <a:prstGeom prst="rect">
            <a:avLst/>
          </a:prstGeom>
          <a:noFill/>
        </p:spPr>
        <p:txBody>
          <a:bodyPr wrap="none" rtlCol="0">
            <a:spAutoFit/>
          </a:bodyPr>
          <a:lstStyle/>
          <a:p>
            <a:r>
              <a:rPr lang="fr-FR" sz="1600" b="1" dirty="0">
                <a:highlight>
                  <a:srgbClr val="FFFF00"/>
                </a:highlight>
              </a:rPr>
              <a:t>904 Bq/m</a:t>
            </a:r>
            <a:r>
              <a:rPr lang="fr-FR" sz="1600" b="1" baseline="30000" dirty="0">
                <a:highlight>
                  <a:srgbClr val="FFFF00"/>
                </a:highlight>
              </a:rPr>
              <a:t>3</a:t>
            </a:r>
          </a:p>
        </p:txBody>
      </p:sp>
      <p:sp>
        <p:nvSpPr>
          <p:cNvPr id="34" name="ZoneTexte 33">
            <a:extLst>
              <a:ext uri="{FF2B5EF4-FFF2-40B4-BE49-F238E27FC236}">
                <a16:creationId xmlns:a16="http://schemas.microsoft.com/office/drawing/2014/main" id="{5A596FEA-7BE0-4D15-9871-08D631E17A83}"/>
              </a:ext>
            </a:extLst>
          </p:cNvPr>
          <p:cNvSpPr txBox="1"/>
          <p:nvPr/>
        </p:nvSpPr>
        <p:spPr>
          <a:xfrm>
            <a:off x="2521618" y="3998377"/>
            <a:ext cx="1197764" cy="338554"/>
          </a:xfrm>
          <a:prstGeom prst="rect">
            <a:avLst/>
          </a:prstGeom>
          <a:noFill/>
        </p:spPr>
        <p:txBody>
          <a:bodyPr wrap="none" rtlCol="0">
            <a:spAutoFit/>
          </a:bodyPr>
          <a:lstStyle/>
          <a:p>
            <a:r>
              <a:rPr lang="fr-FR" sz="1600" b="1" dirty="0">
                <a:highlight>
                  <a:srgbClr val="FFFF00"/>
                </a:highlight>
              </a:rPr>
              <a:t>1161 Bq/m</a:t>
            </a:r>
            <a:r>
              <a:rPr lang="fr-FR" sz="1600" b="1" baseline="30000" dirty="0">
                <a:highlight>
                  <a:srgbClr val="FFFF00"/>
                </a:highlight>
              </a:rPr>
              <a:t>3</a:t>
            </a:r>
          </a:p>
        </p:txBody>
      </p:sp>
      <p:sp>
        <p:nvSpPr>
          <p:cNvPr id="8" name="Losange 7">
            <a:extLst>
              <a:ext uri="{FF2B5EF4-FFF2-40B4-BE49-F238E27FC236}">
                <a16:creationId xmlns:a16="http://schemas.microsoft.com/office/drawing/2014/main" id="{6F0DFFF7-0EB2-42ED-B11C-F70BBC6618B1}"/>
              </a:ext>
            </a:extLst>
          </p:cNvPr>
          <p:cNvSpPr/>
          <p:nvPr/>
        </p:nvSpPr>
        <p:spPr>
          <a:xfrm>
            <a:off x="3245416" y="5127432"/>
            <a:ext cx="230820" cy="230820"/>
          </a:xfrm>
          <a:prstGeom prst="diamond">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Losange 13">
            <a:extLst>
              <a:ext uri="{FF2B5EF4-FFF2-40B4-BE49-F238E27FC236}">
                <a16:creationId xmlns:a16="http://schemas.microsoft.com/office/drawing/2014/main" id="{CFE00A53-208C-4866-B157-F4A2507A3E9D}"/>
              </a:ext>
            </a:extLst>
          </p:cNvPr>
          <p:cNvSpPr/>
          <p:nvPr/>
        </p:nvSpPr>
        <p:spPr>
          <a:xfrm>
            <a:off x="1144140" y="4027837"/>
            <a:ext cx="230820" cy="230820"/>
          </a:xfrm>
          <a:prstGeom prst="diamond">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Losange 14">
            <a:extLst>
              <a:ext uri="{FF2B5EF4-FFF2-40B4-BE49-F238E27FC236}">
                <a16:creationId xmlns:a16="http://schemas.microsoft.com/office/drawing/2014/main" id="{D7BD2CB7-6658-49B0-BE3B-D2B8AFBD05F0}"/>
              </a:ext>
            </a:extLst>
          </p:cNvPr>
          <p:cNvSpPr/>
          <p:nvPr/>
        </p:nvSpPr>
        <p:spPr>
          <a:xfrm>
            <a:off x="2490404" y="3761047"/>
            <a:ext cx="230820" cy="230820"/>
          </a:xfrm>
          <a:prstGeom prst="diamond">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a:extLst>
              <a:ext uri="{FF2B5EF4-FFF2-40B4-BE49-F238E27FC236}">
                <a16:creationId xmlns:a16="http://schemas.microsoft.com/office/drawing/2014/main" id="{0ECB7484-4850-46CE-9DB1-41D4D6E5ECE9}"/>
              </a:ext>
            </a:extLst>
          </p:cNvPr>
          <p:cNvSpPr txBox="1"/>
          <p:nvPr/>
        </p:nvSpPr>
        <p:spPr>
          <a:xfrm>
            <a:off x="6439295" y="6374146"/>
            <a:ext cx="1197764" cy="338554"/>
          </a:xfrm>
          <a:prstGeom prst="rect">
            <a:avLst/>
          </a:prstGeom>
          <a:noFill/>
        </p:spPr>
        <p:txBody>
          <a:bodyPr wrap="none" rtlCol="0">
            <a:spAutoFit/>
          </a:bodyPr>
          <a:lstStyle/>
          <a:p>
            <a:r>
              <a:rPr lang="fr-FR" sz="1600" b="1" dirty="0">
                <a:highlight>
                  <a:srgbClr val="FFFF00"/>
                </a:highlight>
              </a:rPr>
              <a:t>5887 Bq/m</a:t>
            </a:r>
            <a:r>
              <a:rPr lang="fr-FR" sz="1600" b="1" baseline="30000" dirty="0">
                <a:highlight>
                  <a:srgbClr val="FFFF00"/>
                </a:highlight>
              </a:rPr>
              <a:t>3</a:t>
            </a:r>
          </a:p>
        </p:txBody>
      </p:sp>
      <p:sp>
        <p:nvSpPr>
          <p:cNvPr id="46" name="ZoneTexte 45">
            <a:extLst>
              <a:ext uri="{FF2B5EF4-FFF2-40B4-BE49-F238E27FC236}">
                <a16:creationId xmlns:a16="http://schemas.microsoft.com/office/drawing/2014/main" id="{976C1D97-3936-40DA-9546-A436C74F0757}"/>
              </a:ext>
            </a:extLst>
          </p:cNvPr>
          <p:cNvSpPr txBox="1"/>
          <p:nvPr/>
        </p:nvSpPr>
        <p:spPr>
          <a:xfrm>
            <a:off x="7737026" y="5632623"/>
            <a:ext cx="1197764" cy="338554"/>
          </a:xfrm>
          <a:prstGeom prst="rect">
            <a:avLst/>
          </a:prstGeom>
          <a:noFill/>
        </p:spPr>
        <p:txBody>
          <a:bodyPr wrap="none" rtlCol="0">
            <a:spAutoFit/>
          </a:bodyPr>
          <a:lstStyle/>
          <a:p>
            <a:r>
              <a:rPr lang="fr-FR" sz="1600" b="1" dirty="0">
                <a:highlight>
                  <a:srgbClr val="FFFF00"/>
                </a:highlight>
              </a:rPr>
              <a:t>4463 Bq/m</a:t>
            </a:r>
            <a:r>
              <a:rPr lang="fr-FR" sz="1600" b="1" baseline="30000" dirty="0">
                <a:highlight>
                  <a:srgbClr val="FFFF00"/>
                </a:highlight>
              </a:rPr>
              <a:t>3</a:t>
            </a:r>
          </a:p>
        </p:txBody>
      </p:sp>
      <p:sp>
        <p:nvSpPr>
          <p:cNvPr id="50" name="Flèche : droite 49">
            <a:extLst>
              <a:ext uri="{FF2B5EF4-FFF2-40B4-BE49-F238E27FC236}">
                <a16:creationId xmlns:a16="http://schemas.microsoft.com/office/drawing/2014/main" id="{A67DCF4F-5579-42C1-BA9A-9E8EC4B3A558}"/>
              </a:ext>
            </a:extLst>
          </p:cNvPr>
          <p:cNvSpPr/>
          <p:nvPr/>
        </p:nvSpPr>
        <p:spPr>
          <a:xfrm rot="1409615">
            <a:off x="4917878" y="5284287"/>
            <a:ext cx="720000" cy="299561"/>
          </a:xfrm>
          <a:prstGeom prst="rightArrow">
            <a:avLst/>
          </a:prstGeom>
          <a:solidFill>
            <a:schemeClr val="bg1"/>
          </a:solidFill>
          <a:ln w="38100">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a:extLst>
              <a:ext uri="{FF2B5EF4-FFF2-40B4-BE49-F238E27FC236}">
                <a16:creationId xmlns:a16="http://schemas.microsoft.com/office/drawing/2014/main" id="{AB054DAC-CBB7-40A7-9DAD-333B028D8674}"/>
              </a:ext>
            </a:extLst>
          </p:cNvPr>
          <p:cNvSpPr txBox="1"/>
          <p:nvPr/>
        </p:nvSpPr>
        <p:spPr>
          <a:xfrm>
            <a:off x="-61097" y="6521765"/>
            <a:ext cx="379149" cy="369332"/>
          </a:xfrm>
          <a:prstGeom prst="rect">
            <a:avLst/>
          </a:prstGeom>
          <a:noFill/>
        </p:spPr>
        <p:txBody>
          <a:bodyPr wrap="square">
            <a:spAutoFit/>
          </a:bodyPr>
          <a:lstStyle/>
          <a:p>
            <a:r>
              <a:rPr lang="en-US" b="1" dirty="0">
                <a:latin typeface="Calibri"/>
                <a:cs typeface="Calibri"/>
              </a:rPr>
              <a:t>8</a:t>
            </a:r>
            <a:endParaRPr lang="fr-FR" dirty="0"/>
          </a:p>
        </p:txBody>
      </p:sp>
      <p:sp>
        <p:nvSpPr>
          <p:cNvPr id="55" name="Rectangle 54">
            <a:extLst>
              <a:ext uri="{FF2B5EF4-FFF2-40B4-BE49-F238E27FC236}">
                <a16:creationId xmlns:a16="http://schemas.microsoft.com/office/drawing/2014/main" id="{E2D271AD-58BB-4E52-9BF3-5B6DF3A03018}"/>
              </a:ext>
            </a:extLst>
          </p:cNvPr>
          <p:cNvSpPr/>
          <p:nvPr/>
        </p:nvSpPr>
        <p:spPr>
          <a:xfrm>
            <a:off x="4764929" y="-11543"/>
            <a:ext cx="7427071" cy="954107"/>
          </a:xfrm>
          <a:prstGeom prst="rect">
            <a:avLst/>
          </a:prstGeom>
          <a:solidFill>
            <a:srgbClr val="003366"/>
          </a:solidFill>
        </p:spPr>
        <p:txBody>
          <a:bodyPr wrap="square">
            <a:spAutoFit/>
          </a:bodyPr>
          <a:lstStyle/>
          <a:p>
            <a:pPr algn="r"/>
            <a:r>
              <a:rPr lang="en-US" sz="2800" b="1" dirty="0">
                <a:solidFill>
                  <a:schemeClr val="bg1"/>
                </a:solidFill>
              </a:rPr>
              <a:t>1. Are all small Mediterranean wetlands dependent on groundwater? Insights from ²²²Rn  </a:t>
            </a:r>
            <a:endParaRPr lang="en-GB" sz="2800" b="1" dirty="0">
              <a:solidFill>
                <a:schemeClr val="bg1"/>
              </a:solidFill>
            </a:endParaRPr>
          </a:p>
        </p:txBody>
      </p:sp>
      <p:sp>
        <p:nvSpPr>
          <p:cNvPr id="58" name="ZoneTexte 57">
            <a:extLst>
              <a:ext uri="{FF2B5EF4-FFF2-40B4-BE49-F238E27FC236}">
                <a16:creationId xmlns:a16="http://schemas.microsoft.com/office/drawing/2014/main" id="{2A385110-585B-4F69-864C-5E162CD61E20}"/>
              </a:ext>
            </a:extLst>
          </p:cNvPr>
          <p:cNvSpPr txBox="1"/>
          <p:nvPr/>
        </p:nvSpPr>
        <p:spPr>
          <a:xfrm>
            <a:off x="63757" y="801938"/>
            <a:ext cx="4467452" cy="646331"/>
          </a:xfrm>
          <a:prstGeom prst="rect">
            <a:avLst/>
          </a:prstGeom>
          <a:noFill/>
        </p:spPr>
        <p:txBody>
          <a:bodyPr wrap="square">
            <a:spAutoFit/>
          </a:bodyPr>
          <a:lstStyle/>
          <a:p>
            <a:r>
              <a:rPr lang="en-US" sz="1800" b="1" dirty="0">
                <a:solidFill>
                  <a:srgbClr val="003366"/>
                </a:solidFill>
              </a:rPr>
              <a:t>Focus on Alpine lakes</a:t>
            </a:r>
          </a:p>
          <a:p>
            <a:r>
              <a:rPr lang="en-US" b="1" dirty="0">
                <a:solidFill>
                  <a:srgbClr val="003366"/>
                </a:solidFill>
              </a:rPr>
              <a:t>		</a:t>
            </a:r>
            <a:r>
              <a:rPr lang="en-US" b="1" dirty="0" err="1">
                <a:solidFill>
                  <a:srgbClr val="003366"/>
                </a:solidFill>
              </a:rPr>
              <a:t>Rinosu</a:t>
            </a:r>
            <a:r>
              <a:rPr lang="en-US" b="1" dirty="0">
                <a:solidFill>
                  <a:srgbClr val="003366"/>
                </a:solidFill>
              </a:rPr>
              <a:t> Lake (2083 m asl)</a:t>
            </a:r>
            <a:endParaRPr lang="fr-FR" b="1" dirty="0"/>
          </a:p>
        </p:txBody>
      </p:sp>
      <p:sp>
        <p:nvSpPr>
          <p:cNvPr id="51" name="Rectangle 50">
            <a:extLst>
              <a:ext uri="{FF2B5EF4-FFF2-40B4-BE49-F238E27FC236}">
                <a16:creationId xmlns:a16="http://schemas.microsoft.com/office/drawing/2014/main" id="{CC85F35C-C501-478A-A709-1EC67476AB25}"/>
              </a:ext>
            </a:extLst>
          </p:cNvPr>
          <p:cNvSpPr/>
          <p:nvPr/>
        </p:nvSpPr>
        <p:spPr>
          <a:xfrm>
            <a:off x="8762669" y="1542201"/>
            <a:ext cx="3360869" cy="3610989"/>
          </a:xfrm>
          <a:prstGeom prst="rect">
            <a:avLst/>
          </a:prstGeom>
        </p:spPr>
        <p:txBody>
          <a:bodyPr wrap="square">
            <a:spAutoFit/>
          </a:bodyPr>
          <a:lstStyle/>
          <a:p>
            <a:pPr marL="342900" indent="-342900">
              <a:lnSpc>
                <a:spcPct val="115000"/>
              </a:lnSpc>
              <a:buFont typeface="Arial" panose="020B0604020202020204" pitchFamily="34" charset="0"/>
              <a:buChar char="•"/>
            </a:pPr>
            <a:r>
              <a:rPr lang="en-US" sz="2000" dirty="0">
                <a:solidFill>
                  <a:srgbClr val="392E77"/>
                </a:solidFill>
                <a:ea typeface="Calibri" panose="020F0502020204030204" pitchFamily="34" charset="0"/>
                <a:cs typeface="Arial" panose="020B0604020202020204" pitchFamily="34" charset="0"/>
              </a:rPr>
              <a:t>Low temperatures associated with low EC and high ²²²Rn activity</a:t>
            </a:r>
          </a:p>
          <a:p>
            <a:pPr>
              <a:lnSpc>
                <a:spcPct val="115000"/>
              </a:lnSpc>
            </a:pPr>
            <a:endParaRPr lang="en-US" sz="2000" dirty="0">
              <a:solidFill>
                <a:srgbClr val="392E77"/>
              </a:solidFill>
              <a:ea typeface="Calibri" panose="020F0502020204030204" pitchFamily="34" charset="0"/>
              <a:cs typeface="Arial" panose="020B0604020202020204" pitchFamily="34" charset="0"/>
            </a:endParaRPr>
          </a:p>
          <a:p>
            <a:pPr>
              <a:lnSpc>
                <a:spcPct val="115000"/>
              </a:lnSpc>
            </a:pPr>
            <a:r>
              <a:rPr lang="en-US" sz="2000" dirty="0">
                <a:solidFill>
                  <a:srgbClr val="392E77"/>
                </a:solidFill>
                <a:ea typeface="Calibri" panose="020F0502020204030204" pitchFamily="34" charset="0"/>
                <a:cs typeface="Arial" panose="020B0604020202020204" pitchFamily="34" charset="0"/>
              </a:rPr>
              <a:t>Knowledge:</a:t>
            </a:r>
          </a:p>
          <a:p>
            <a:pPr marL="342900" indent="-342900">
              <a:lnSpc>
                <a:spcPct val="115000"/>
              </a:lnSpc>
              <a:buFont typeface="Arial" panose="020B0604020202020204" pitchFamily="34" charset="0"/>
              <a:buChar char="•"/>
            </a:pPr>
            <a:r>
              <a:rPr lang="en-US" sz="2000" dirty="0">
                <a:solidFill>
                  <a:srgbClr val="392E77"/>
                </a:solidFill>
                <a:ea typeface="Calibri" panose="020F0502020204030204" pitchFamily="34" charset="0"/>
                <a:cs typeface="Arial" panose="020B0604020202020204" pitchFamily="34" charset="0"/>
              </a:rPr>
              <a:t>GW temperature is close to the annual atmospheric average of the area</a:t>
            </a:r>
          </a:p>
          <a:p>
            <a:pPr marL="342900" indent="-342900">
              <a:lnSpc>
                <a:spcPct val="115000"/>
              </a:lnSpc>
              <a:buFont typeface="Arial" panose="020B0604020202020204" pitchFamily="34" charset="0"/>
              <a:buChar char="•"/>
            </a:pPr>
            <a:r>
              <a:rPr lang="en-US" sz="2000" dirty="0">
                <a:solidFill>
                  <a:srgbClr val="392E77"/>
                </a:solidFill>
                <a:ea typeface="Calibri" panose="020F0502020204030204" pitchFamily="34" charset="0"/>
                <a:cs typeface="Arial" panose="020B0604020202020204" pitchFamily="34" charset="0"/>
              </a:rPr>
              <a:t>Groundwater is weakly mineralized and ²²²Rn-rich</a:t>
            </a:r>
          </a:p>
        </p:txBody>
      </p:sp>
      <p:sp>
        <p:nvSpPr>
          <p:cNvPr id="52" name="Rectangle 51">
            <a:extLst>
              <a:ext uri="{FF2B5EF4-FFF2-40B4-BE49-F238E27FC236}">
                <a16:creationId xmlns:a16="http://schemas.microsoft.com/office/drawing/2014/main" id="{DD38F706-83F6-421B-83B8-A8E0EB790C2F}"/>
              </a:ext>
            </a:extLst>
          </p:cNvPr>
          <p:cNvSpPr/>
          <p:nvPr/>
        </p:nvSpPr>
        <p:spPr>
          <a:xfrm>
            <a:off x="9090345" y="5348653"/>
            <a:ext cx="3101655" cy="1323439"/>
          </a:xfrm>
          <a:prstGeom prst="rect">
            <a:avLst/>
          </a:prstGeom>
          <a:solidFill>
            <a:srgbClr val="003366"/>
          </a:solidFill>
          <a:ln>
            <a:solidFill>
              <a:schemeClr val="tx1"/>
            </a:solidFill>
          </a:ln>
        </p:spPr>
        <p:txBody>
          <a:bodyPr wrap="square">
            <a:spAutoFit/>
          </a:bodyPr>
          <a:lstStyle/>
          <a:p>
            <a:r>
              <a:rPr lang="en-US" sz="2000" b="1" dirty="0">
                <a:solidFill>
                  <a:schemeClr val="bg1"/>
                </a:solidFill>
              </a:rPr>
              <a:t>Clear input of cold, weakly mineralized, and radon-rich groundwater into the </a:t>
            </a:r>
            <a:r>
              <a:rPr lang="en-US" sz="2000" b="1" dirty="0" err="1">
                <a:solidFill>
                  <a:schemeClr val="bg1"/>
                </a:solidFill>
              </a:rPr>
              <a:t>Rinosu</a:t>
            </a:r>
            <a:r>
              <a:rPr lang="en-US" sz="2000" b="1" dirty="0">
                <a:solidFill>
                  <a:schemeClr val="bg1"/>
                </a:solidFill>
              </a:rPr>
              <a:t> lakes</a:t>
            </a:r>
          </a:p>
        </p:txBody>
      </p:sp>
      <p:grpSp>
        <p:nvGrpSpPr>
          <p:cNvPr id="3" name="Groupe 2">
            <a:extLst>
              <a:ext uri="{FF2B5EF4-FFF2-40B4-BE49-F238E27FC236}">
                <a16:creationId xmlns:a16="http://schemas.microsoft.com/office/drawing/2014/main" id="{8EE69480-E5D1-47DA-8250-374394CC2D40}"/>
              </a:ext>
            </a:extLst>
          </p:cNvPr>
          <p:cNvGrpSpPr/>
          <p:nvPr/>
        </p:nvGrpSpPr>
        <p:grpSpPr>
          <a:xfrm>
            <a:off x="149297" y="1733764"/>
            <a:ext cx="2003343" cy="652482"/>
            <a:chOff x="3457158" y="7261673"/>
            <a:chExt cx="2003343" cy="652482"/>
          </a:xfrm>
        </p:grpSpPr>
        <p:sp>
          <p:nvSpPr>
            <p:cNvPr id="2" name="ZoneTexte 1">
              <a:extLst>
                <a:ext uri="{FF2B5EF4-FFF2-40B4-BE49-F238E27FC236}">
                  <a16:creationId xmlns:a16="http://schemas.microsoft.com/office/drawing/2014/main" id="{BAFFF87C-EA91-44DE-8853-3F9636FD73DE}"/>
                </a:ext>
              </a:extLst>
            </p:cNvPr>
            <p:cNvSpPr txBox="1"/>
            <p:nvPr/>
          </p:nvSpPr>
          <p:spPr>
            <a:xfrm>
              <a:off x="3457158" y="7267824"/>
              <a:ext cx="1668591" cy="646331"/>
            </a:xfrm>
            <a:prstGeom prst="rect">
              <a:avLst/>
            </a:prstGeom>
            <a:solidFill>
              <a:schemeClr val="bg1"/>
            </a:solidFill>
          </p:spPr>
          <p:txBody>
            <a:bodyPr wrap="square" rtlCol="0">
              <a:spAutoFit/>
            </a:bodyPr>
            <a:lstStyle/>
            <a:p>
              <a:r>
                <a:rPr lang="fr-FR" b="1" dirty="0"/>
                <a:t>Surface water</a:t>
              </a:r>
            </a:p>
            <a:p>
              <a:r>
                <a:rPr lang="fr-FR" b="1" dirty="0" err="1"/>
                <a:t>Groundwater</a:t>
              </a:r>
              <a:endParaRPr lang="fr-FR" b="1" dirty="0"/>
            </a:p>
          </p:txBody>
        </p:sp>
        <p:pic>
          <p:nvPicPr>
            <p:cNvPr id="44" name="Image 43">
              <a:extLst>
                <a:ext uri="{FF2B5EF4-FFF2-40B4-BE49-F238E27FC236}">
                  <a16:creationId xmlns:a16="http://schemas.microsoft.com/office/drawing/2014/main" id="{B05D5E6D-C97C-4A90-9931-EF3A7E352930}"/>
                </a:ext>
              </a:extLst>
            </p:cNvPr>
            <p:cNvPicPr>
              <a:picLocks noChangeAspect="1"/>
            </p:cNvPicPr>
            <p:nvPr/>
          </p:nvPicPr>
          <p:blipFill rotWithShape="1">
            <a:blip r:embed="rId4"/>
            <a:srcRect l="69149"/>
            <a:stretch/>
          </p:blipFill>
          <p:spPr>
            <a:xfrm>
              <a:off x="4965279" y="7261673"/>
              <a:ext cx="495222" cy="646332"/>
            </a:xfrm>
            <a:prstGeom prst="rect">
              <a:avLst/>
            </a:prstGeom>
          </p:spPr>
        </p:pic>
      </p:grpSp>
      <p:sp>
        <p:nvSpPr>
          <p:cNvPr id="53" name="Rectangle 52">
            <a:extLst>
              <a:ext uri="{FF2B5EF4-FFF2-40B4-BE49-F238E27FC236}">
                <a16:creationId xmlns:a16="http://schemas.microsoft.com/office/drawing/2014/main" id="{51DB1A97-67B5-4F16-84C7-8AAE67821336}"/>
              </a:ext>
            </a:extLst>
          </p:cNvPr>
          <p:cNvSpPr/>
          <p:nvPr/>
        </p:nvSpPr>
        <p:spPr>
          <a:xfrm>
            <a:off x="4764928" y="942564"/>
            <a:ext cx="7427071" cy="461665"/>
          </a:xfrm>
          <a:prstGeom prst="rect">
            <a:avLst/>
          </a:prstGeom>
        </p:spPr>
        <p:txBody>
          <a:bodyPr wrap="square">
            <a:spAutoFit/>
          </a:bodyPr>
          <a:lstStyle/>
          <a:p>
            <a:pPr algn="r"/>
            <a:r>
              <a:rPr lang="en-US" sz="2400" b="1" dirty="0">
                <a:solidFill>
                  <a:srgbClr val="DFA235"/>
                </a:solidFill>
                <a:ea typeface="Calibri" panose="020F0502020204030204" pitchFamily="34" charset="0"/>
                <a:cs typeface="Arial" panose="020B0604020202020204" pitchFamily="34" charset="0"/>
              </a:rPr>
              <a:t>Results and discussion</a:t>
            </a:r>
            <a:endParaRPr lang="en-GB" sz="2400" b="1" dirty="0">
              <a:solidFill>
                <a:srgbClr val="DFA235"/>
              </a:solidFill>
              <a:ea typeface="Calibri" panose="020F050202020403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C3AF276E-50FD-4088-9F0A-A1A2071D117A}"/>
              </a:ext>
            </a:extLst>
          </p:cNvPr>
          <p:cNvSpPr/>
          <p:nvPr/>
        </p:nvSpPr>
        <p:spPr>
          <a:xfrm>
            <a:off x="3530264" y="1690766"/>
            <a:ext cx="2469329" cy="1631216"/>
          </a:xfrm>
          <a:prstGeom prst="rect">
            <a:avLst/>
          </a:prstGeom>
          <a:solidFill>
            <a:srgbClr val="003366"/>
          </a:solidFill>
          <a:ln>
            <a:solidFill>
              <a:schemeClr val="tx1"/>
            </a:solidFill>
          </a:ln>
        </p:spPr>
        <p:txBody>
          <a:bodyPr wrap="square">
            <a:spAutoFit/>
          </a:bodyPr>
          <a:lstStyle/>
          <a:p>
            <a:r>
              <a:rPr lang="en-US" sz="2000" b="1" dirty="0">
                <a:solidFill>
                  <a:schemeClr val="bg1"/>
                </a:solidFill>
              </a:rPr>
              <a:t>Despite their mountain-top location, all these alpine lakes are GW-dependent.</a:t>
            </a:r>
          </a:p>
        </p:txBody>
      </p:sp>
    </p:spTree>
    <p:extLst>
      <p:ext uri="{BB962C8B-B14F-4D97-AF65-F5344CB8AC3E}">
        <p14:creationId xmlns:p14="http://schemas.microsoft.com/office/powerpoint/2010/main" val="297926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ppt_x"/>
                                          </p:val>
                                        </p:tav>
                                        <p:tav tm="100000">
                                          <p:val>
                                            <p:strVal val="#ppt_x"/>
                                          </p:val>
                                        </p:tav>
                                      </p:tavLst>
                                    </p:anim>
                                    <p:anim calcmode="lin" valueType="num">
                                      <p:cBhvr additive="base">
                                        <p:cTn id="47"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1000"/>
                                        <p:tgtEl>
                                          <p:spTgt spid="42"/>
                                        </p:tgtEl>
                                      </p:cBhvr>
                                    </p:animEffect>
                                    <p:anim calcmode="lin" valueType="num">
                                      <p:cBhvr>
                                        <p:cTn id="53" dur="1000" fill="hold"/>
                                        <p:tgtEl>
                                          <p:spTgt spid="42"/>
                                        </p:tgtEl>
                                        <p:attrNameLst>
                                          <p:attrName>ppt_x</p:attrName>
                                        </p:attrNameLst>
                                      </p:cBhvr>
                                      <p:tavLst>
                                        <p:tav tm="0">
                                          <p:val>
                                            <p:strVal val="#ppt_x"/>
                                          </p:val>
                                        </p:tav>
                                        <p:tav tm="100000">
                                          <p:val>
                                            <p:strVal val="#ppt_x"/>
                                          </p:val>
                                        </p:tav>
                                      </p:tavLst>
                                    </p:anim>
                                    <p:anim calcmode="lin" valueType="num">
                                      <p:cBhvr>
                                        <p:cTn id="5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animBg="1"/>
      <p:bldP spid="41" grpId="0" animBg="1"/>
      <p:bldP spid="43" grpId="0" animBg="1"/>
      <p:bldP spid="32" grpId="0"/>
      <p:bldP spid="33" grpId="0"/>
      <p:bldP spid="34" grpId="0"/>
      <p:bldP spid="45" grpId="0"/>
      <p:bldP spid="46" grpId="0"/>
      <p:bldP spid="51" grpId="0"/>
      <p:bldP spid="52" grpId="0" animBg="1"/>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676AA6C-3E9C-4C8C-BE32-7EC41EE76743}"/>
              </a:ext>
            </a:extLst>
          </p:cNvPr>
          <p:cNvSpPr>
            <a:spLocks noGrp="1"/>
          </p:cNvSpPr>
          <p:nvPr>
            <p:ph type="sldNum" sz="quarter" idx="12"/>
          </p:nvPr>
        </p:nvSpPr>
        <p:spPr/>
        <p:txBody>
          <a:bodyPr/>
          <a:lstStyle/>
          <a:p>
            <a:fld id="{BDF082A2-1D3D-470E-B4E2-2BB4988137D9}" type="slidenum">
              <a:rPr lang="en-GB" smtClean="0"/>
              <a:t>34</a:t>
            </a:fld>
            <a:endParaRPr lang="en-GB"/>
          </a:p>
        </p:txBody>
      </p:sp>
      <p:sp>
        <p:nvSpPr>
          <p:cNvPr id="10" name="Rectangle 9">
            <a:extLst>
              <a:ext uri="{FF2B5EF4-FFF2-40B4-BE49-F238E27FC236}">
                <a16:creationId xmlns:a16="http://schemas.microsoft.com/office/drawing/2014/main" id="{360A5616-FB18-4383-B7CA-F34E9423D245}"/>
              </a:ext>
            </a:extLst>
          </p:cNvPr>
          <p:cNvSpPr/>
          <p:nvPr/>
        </p:nvSpPr>
        <p:spPr>
          <a:xfrm>
            <a:off x="4764929" y="-11543"/>
            <a:ext cx="7427071" cy="954107"/>
          </a:xfrm>
          <a:prstGeom prst="rect">
            <a:avLst/>
          </a:prstGeom>
          <a:solidFill>
            <a:srgbClr val="003366"/>
          </a:solidFill>
        </p:spPr>
        <p:txBody>
          <a:bodyPr wrap="square">
            <a:spAutoFit/>
          </a:bodyPr>
          <a:lstStyle/>
          <a:p>
            <a:pPr algn="r"/>
            <a:r>
              <a:rPr lang="en-US" sz="2800" b="1" dirty="0">
                <a:solidFill>
                  <a:schemeClr val="bg1"/>
                </a:solidFill>
              </a:rPr>
              <a:t>1. Are all small Mediterranean wetlands dependent on groundwater? Insights from ²²²Rn  </a:t>
            </a:r>
            <a:endParaRPr lang="en-GB" sz="2800" b="1" dirty="0">
              <a:solidFill>
                <a:schemeClr val="bg1"/>
              </a:solidFill>
            </a:endParaRPr>
          </a:p>
        </p:txBody>
      </p:sp>
      <p:sp>
        <p:nvSpPr>
          <p:cNvPr id="105" name="ZoneTexte 104">
            <a:extLst>
              <a:ext uri="{FF2B5EF4-FFF2-40B4-BE49-F238E27FC236}">
                <a16:creationId xmlns:a16="http://schemas.microsoft.com/office/drawing/2014/main" id="{208413C9-4E9B-440F-A7DD-7680AFFA6B22}"/>
              </a:ext>
            </a:extLst>
          </p:cNvPr>
          <p:cNvSpPr txBox="1"/>
          <p:nvPr/>
        </p:nvSpPr>
        <p:spPr>
          <a:xfrm>
            <a:off x="71151" y="1004646"/>
            <a:ext cx="7693325" cy="369332"/>
          </a:xfrm>
          <a:prstGeom prst="rect">
            <a:avLst/>
          </a:prstGeom>
          <a:noFill/>
        </p:spPr>
        <p:txBody>
          <a:bodyPr wrap="square">
            <a:spAutoFit/>
          </a:bodyPr>
          <a:lstStyle/>
          <a:p>
            <a:r>
              <a:rPr lang="en-US" sz="1800" b="1" dirty="0">
                <a:solidFill>
                  <a:srgbClr val="003366"/>
                </a:solidFill>
              </a:rPr>
              <a:t>Focus on coastal lagoons : seasonal trend</a:t>
            </a:r>
            <a:endParaRPr lang="fr-FR" b="1" dirty="0"/>
          </a:p>
        </p:txBody>
      </p:sp>
      <p:grpSp>
        <p:nvGrpSpPr>
          <p:cNvPr id="29" name="Groupe 28">
            <a:extLst>
              <a:ext uri="{FF2B5EF4-FFF2-40B4-BE49-F238E27FC236}">
                <a16:creationId xmlns:a16="http://schemas.microsoft.com/office/drawing/2014/main" id="{5AB8DCA2-1923-47E4-8370-E4C077DEE7D5}"/>
              </a:ext>
            </a:extLst>
          </p:cNvPr>
          <p:cNvGrpSpPr>
            <a:grpSpLocks noChangeAspect="1"/>
          </p:cNvGrpSpPr>
          <p:nvPr/>
        </p:nvGrpSpPr>
        <p:grpSpPr>
          <a:xfrm>
            <a:off x="517966" y="1700461"/>
            <a:ext cx="7834733" cy="3457077"/>
            <a:chOff x="0" y="0"/>
            <a:chExt cx="10221595" cy="4510280"/>
          </a:xfrm>
        </p:grpSpPr>
        <p:pic>
          <p:nvPicPr>
            <p:cNvPr id="30" name="Image 29">
              <a:extLst>
                <a:ext uri="{FF2B5EF4-FFF2-40B4-BE49-F238E27FC236}">
                  <a16:creationId xmlns:a16="http://schemas.microsoft.com/office/drawing/2014/main" id="{74AC66CC-3B49-4B1C-A2E3-F37BB144FC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599815" cy="1795145"/>
            </a:xfrm>
            <a:prstGeom prst="rect">
              <a:avLst/>
            </a:prstGeom>
          </p:spPr>
        </p:pic>
        <p:pic>
          <p:nvPicPr>
            <p:cNvPr id="31" name="Image 30">
              <a:extLst>
                <a:ext uri="{FF2B5EF4-FFF2-40B4-BE49-F238E27FC236}">
                  <a16:creationId xmlns:a16="http://schemas.microsoft.com/office/drawing/2014/main" id="{F4ACB425-2108-4FDA-AF51-3AFB07A118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4700" y="0"/>
              <a:ext cx="3599815" cy="1795145"/>
            </a:xfrm>
            <a:prstGeom prst="rect">
              <a:avLst/>
            </a:prstGeom>
          </p:spPr>
        </p:pic>
        <p:pic>
          <p:nvPicPr>
            <p:cNvPr id="32" name="Image 31">
              <a:extLst>
                <a:ext uri="{FF2B5EF4-FFF2-40B4-BE49-F238E27FC236}">
                  <a16:creationId xmlns:a16="http://schemas.microsoft.com/office/drawing/2014/main" id="{7EF24A16-524B-4708-81CF-7EE432FC0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1780" y="0"/>
              <a:ext cx="3599815" cy="1795145"/>
            </a:xfrm>
            <a:prstGeom prst="rect">
              <a:avLst/>
            </a:prstGeom>
          </p:spPr>
        </p:pic>
        <p:pic>
          <p:nvPicPr>
            <p:cNvPr id="33" name="Image 32">
              <a:extLst>
                <a:ext uri="{FF2B5EF4-FFF2-40B4-BE49-F238E27FC236}">
                  <a16:creationId xmlns:a16="http://schemas.microsoft.com/office/drawing/2014/main" id="{78D66BD2-58FF-4A4C-A454-B68F035425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16480"/>
              <a:ext cx="3599815" cy="1795145"/>
            </a:xfrm>
            <a:prstGeom prst="rect">
              <a:avLst/>
            </a:prstGeom>
          </p:spPr>
        </p:pic>
        <p:pic>
          <p:nvPicPr>
            <p:cNvPr id="34" name="Image 33">
              <a:extLst>
                <a:ext uri="{FF2B5EF4-FFF2-40B4-BE49-F238E27FC236}">
                  <a16:creationId xmlns:a16="http://schemas.microsoft.com/office/drawing/2014/main" id="{7BCA8F63-6611-41AC-A56F-9878A61D3C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4700" y="2316480"/>
              <a:ext cx="3599815" cy="1795145"/>
            </a:xfrm>
            <a:prstGeom prst="rect">
              <a:avLst/>
            </a:prstGeom>
          </p:spPr>
        </p:pic>
        <p:pic>
          <p:nvPicPr>
            <p:cNvPr id="35" name="Image 34">
              <a:extLst>
                <a:ext uri="{FF2B5EF4-FFF2-40B4-BE49-F238E27FC236}">
                  <a16:creationId xmlns:a16="http://schemas.microsoft.com/office/drawing/2014/main" id="{253C99C9-7ADB-46DB-8BE8-10F8995EEB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1780" y="2316480"/>
              <a:ext cx="3599815" cy="1794510"/>
            </a:xfrm>
            <a:prstGeom prst="rect">
              <a:avLst/>
            </a:prstGeom>
          </p:spPr>
        </p:pic>
        <p:sp>
          <p:nvSpPr>
            <p:cNvPr id="36" name="Zone de texte 2">
              <a:extLst>
                <a:ext uri="{FF2B5EF4-FFF2-40B4-BE49-F238E27FC236}">
                  <a16:creationId xmlns:a16="http://schemas.microsoft.com/office/drawing/2014/main" id="{25038026-2C18-4192-8FE7-123C2196EBA4}"/>
                </a:ext>
              </a:extLst>
            </p:cNvPr>
            <p:cNvSpPr txBox="1">
              <a:spLocks noChangeArrowheads="1"/>
            </p:cNvSpPr>
            <p:nvPr/>
          </p:nvSpPr>
          <p:spPr bwMode="auto">
            <a:xfrm>
              <a:off x="782975" y="4198618"/>
              <a:ext cx="1700800" cy="31166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fr-FR" sz="1100" b="1" dirty="0">
                  <a:effectLst/>
                  <a:latin typeface="Calibri" panose="020F0502020204030204" pitchFamily="34" charset="0"/>
                  <a:ea typeface="Calibri" panose="020F0502020204030204" pitchFamily="34" charset="0"/>
                  <a:cs typeface="Times New Roman" panose="02020603050405020304" pitchFamily="18" charset="0"/>
                </a:rPr>
                <a:t>April</a:t>
              </a:r>
              <a:r>
                <a:rPr lang="fr-FR" sz="1100" dirty="0">
                  <a:effectLst/>
                  <a:latin typeface="Calibri" panose="020F0502020204030204" pitchFamily="34" charset="0"/>
                  <a:ea typeface="Calibri" panose="020F0502020204030204" pitchFamily="34" charset="0"/>
                  <a:cs typeface="Times New Roman" panose="02020603050405020304" pitchFamily="18" charset="0"/>
                </a:rPr>
                <a:t> (14/04/2022)</a:t>
              </a:r>
            </a:p>
          </p:txBody>
        </p:sp>
        <p:sp>
          <p:nvSpPr>
            <p:cNvPr id="37" name="Zone de texte 2">
              <a:extLst>
                <a:ext uri="{FF2B5EF4-FFF2-40B4-BE49-F238E27FC236}">
                  <a16:creationId xmlns:a16="http://schemas.microsoft.com/office/drawing/2014/main" id="{404BDA97-AE06-4B66-9F01-CF2A4C603E3B}"/>
                </a:ext>
              </a:extLst>
            </p:cNvPr>
            <p:cNvSpPr txBox="1">
              <a:spLocks noChangeArrowheads="1"/>
            </p:cNvSpPr>
            <p:nvPr/>
          </p:nvSpPr>
          <p:spPr bwMode="auto">
            <a:xfrm>
              <a:off x="3995440" y="4198620"/>
              <a:ext cx="1700800" cy="31166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fr-FR" sz="1100" b="1" dirty="0">
                  <a:effectLst/>
                  <a:latin typeface="Calibri" panose="020F0502020204030204" pitchFamily="34" charset="0"/>
                  <a:ea typeface="Calibri" panose="020F0502020204030204" pitchFamily="34" charset="0"/>
                  <a:cs typeface="Times New Roman" panose="02020603050405020304" pitchFamily="18" charset="0"/>
                </a:rPr>
                <a:t>May</a:t>
              </a:r>
              <a:r>
                <a:rPr lang="fr-FR" sz="1100" dirty="0">
                  <a:effectLst/>
                  <a:latin typeface="Calibri" panose="020F0502020204030204" pitchFamily="34" charset="0"/>
                  <a:ea typeface="Calibri" panose="020F0502020204030204" pitchFamily="34" charset="0"/>
                  <a:cs typeface="Times New Roman" panose="02020603050405020304" pitchFamily="18" charset="0"/>
                </a:rPr>
                <a:t> (13/05/2022)</a:t>
              </a:r>
            </a:p>
          </p:txBody>
        </p:sp>
        <p:sp>
          <p:nvSpPr>
            <p:cNvPr id="38" name="Zone de texte 2">
              <a:extLst>
                <a:ext uri="{FF2B5EF4-FFF2-40B4-BE49-F238E27FC236}">
                  <a16:creationId xmlns:a16="http://schemas.microsoft.com/office/drawing/2014/main" id="{E3212D9C-1641-4B5D-9FBE-715763FF92B1}"/>
                </a:ext>
              </a:extLst>
            </p:cNvPr>
            <p:cNvSpPr txBox="1">
              <a:spLocks noChangeArrowheads="1"/>
            </p:cNvSpPr>
            <p:nvPr/>
          </p:nvSpPr>
          <p:spPr bwMode="auto">
            <a:xfrm>
              <a:off x="7400584" y="4198620"/>
              <a:ext cx="1797192" cy="31166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fr-FR" sz="1100" b="1" dirty="0">
                  <a:effectLst/>
                  <a:latin typeface="Calibri" panose="020F0502020204030204" pitchFamily="34" charset="0"/>
                  <a:ea typeface="Calibri" panose="020F0502020204030204" pitchFamily="34" charset="0"/>
                  <a:cs typeface="Times New Roman" panose="02020603050405020304" pitchFamily="18" charset="0"/>
                </a:rPr>
                <a:t>June</a:t>
              </a:r>
              <a:r>
                <a:rPr lang="fr-FR" sz="1100" dirty="0">
                  <a:effectLst/>
                  <a:latin typeface="Calibri" panose="020F0502020204030204" pitchFamily="34" charset="0"/>
                  <a:ea typeface="Calibri" panose="020F0502020204030204" pitchFamily="34" charset="0"/>
                  <a:cs typeface="Times New Roman" panose="02020603050405020304" pitchFamily="18" charset="0"/>
                </a:rPr>
                <a:t> (16/06/2022)</a:t>
              </a:r>
            </a:p>
          </p:txBody>
        </p:sp>
        <p:sp>
          <p:nvSpPr>
            <p:cNvPr id="39" name="Zone de texte 2">
              <a:extLst>
                <a:ext uri="{FF2B5EF4-FFF2-40B4-BE49-F238E27FC236}">
                  <a16:creationId xmlns:a16="http://schemas.microsoft.com/office/drawing/2014/main" id="{DCB2AA7D-25FA-451B-BBF0-8B5E57D31050}"/>
                </a:ext>
              </a:extLst>
            </p:cNvPr>
            <p:cNvSpPr txBox="1">
              <a:spLocks noChangeArrowheads="1"/>
            </p:cNvSpPr>
            <p:nvPr/>
          </p:nvSpPr>
          <p:spPr bwMode="auto">
            <a:xfrm>
              <a:off x="782975" y="1833925"/>
              <a:ext cx="1981499" cy="35496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fr-FR" sz="1100" b="1" dirty="0" err="1">
                  <a:effectLst/>
                  <a:latin typeface="Calibri" panose="020F0502020204030204" pitchFamily="34" charset="0"/>
                  <a:ea typeface="Calibri" panose="020F0502020204030204" pitchFamily="34" charset="0"/>
                  <a:cs typeface="Times New Roman" panose="02020603050405020304" pitchFamily="18" charset="0"/>
                </a:rPr>
                <a:t>February</a:t>
              </a:r>
              <a:r>
                <a:rPr lang="fr-FR" sz="1100" dirty="0">
                  <a:effectLst/>
                  <a:latin typeface="Calibri" panose="020F0502020204030204" pitchFamily="34" charset="0"/>
                  <a:ea typeface="Calibri" panose="020F0502020204030204" pitchFamily="34" charset="0"/>
                  <a:cs typeface="Times New Roman" panose="02020603050405020304" pitchFamily="18" charset="0"/>
                </a:rPr>
                <a:t> (17/02/2022)</a:t>
              </a:r>
            </a:p>
          </p:txBody>
        </p:sp>
        <p:sp>
          <p:nvSpPr>
            <p:cNvPr id="40" name="Zone de texte 2">
              <a:extLst>
                <a:ext uri="{FF2B5EF4-FFF2-40B4-BE49-F238E27FC236}">
                  <a16:creationId xmlns:a16="http://schemas.microsoft.com/office/drawing/2014/main" id="{3FC299C7-4712-415D-A66B-3274D977A77F}"/>
                </a:ext>
              </a:extLst>
            </p:cNvPr>
            <p:cNvSpPr txBox="1">
              <a:spLocks noChangeArrowheads="1"/>
            </p:cNvSpPr>
            <p:nvPr/>
          </p:nvSpPr>
          <p:spPr bwMode="auto">
            <a:xfrm>
              <a:off x="4143370" y="1861637"/>
              <a:ext cx="1981499" cy="33049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fr-FR" sz="1100" b="1" dirty="0">
                  <a:effectLst/>
                  <a:latin typeface="Calibri" panose="020F0502020204030204" pitchFamily="34" charset="0"/>
                  <a:ea typeface="Calibri" panose="020F0502020204030204" pitchFamily="34" charset="0"/>
                  <a:cs typeface="Times New Roman" panose="02020603050405020304" pitchFamily="18" charset="0"/>
                </a:rPr>
                <a:t>March</a:t>
              </a:r>
              <a:r>
                <a:rPr lang="fr-FR" sz="1100" dirty="0">
                  <a:effectLst/>
                  <a:latin typeface="Calibri" panose="020F0502020204030204" pitchFamily="34" charset="0"/>
                  <a:ea typeface="Calibri" panose="020F0502020204030204" pitchFamily="34" charset="0"/>
                  <a:cs typeface="Times New Roman" panose="02020603050405020304" pitchFamily="18" charset="0"/>
                </a:rPr>
                <a:t> (09/03/2022)</a:t>
              </a:r>
            </a:p>
          </p:txBody>
        </p:sp>
        <p:sp>
          <p:nvSpPr>
            <p:cNvPr id="41" name="Zone de texte 2">
              <a:extLst>
                <a:ext uri="{FF2B5EF4-FFF2-40B4-BE49-F238E27FC236}">
                  <a16:creationId xmlns:a16="http://schemas.microsoft.com/office/drawing/2014/main" id="{5A93909F-01A9-4426-AA43-13A700341D3F}"/>
                </a:ext>
              </a:extLst>
            </p:cNvPr>
            <p:cNvSpPr txBox="1">
              <a:spLocks noChangeArrowheads="1"/>
            </p:cNvSpPr>
            <p:nvPr/>
          </p:nvSpPr>
          <p:spPr bwMode="auto">
            <a:xfrm>
              <a:off x="7400584" y="1873518"/>
              <a:ext cx="1797192" cy="30672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fr-FR" sz="1100" b="1" dirty="0">
                  <a:effectLst/>
                  <a:latin typeface="Calibri" panose="020F0502020204030204" pitchFamily="34" charset="0"/>
                  <a:ea typeface="Calibri" panose="020F0502020204030204" pitchFamily="34" charset="0"/>
                  <a:cs typeface="Times New Roman" panose="02020603050405020304" pitchFamily="18" charset="0"/>
                </a:rPr>
                <a:t>March</a:t>
              </a:r>
              <a:r>
                <a:rPr lang="fr-FR" sz="1100" dirty="0">
                  <a:effectLst/>
                  <a:latin typeface="Calibri" panose="020F0502020204030204" pitchFamily="34" charset="0"/>
                  <a:ea typeface="Calibri" panose="020F0502020204030204" pitchFamily="34" charset="0"/>
                  <a:cs typeface="Times New Roman" panose="02020603050405020304" pitchFamily="18" charset="0"/>
                </a:rPr>
                <a:t> (15/03/2022)</a:t>
              </a:r>
            </a:p>
          </p:txBody>
        </p:sp>
      </p:grpSp>
      <p:pic>
        <p:nvPicPr>
          <p:cNvPr id="43" name="Image 42">
            <a:extLst>
              <a:ext uri="{FF2B5EF4-FFF2-40B4-BE49-F238E27FC236}">
                <a16:creationId xmlns:a16="http://schemas.microsoft.com/office/drawing/2014/main" id="{182FA2A6-B710-478D-99EC-33044F2584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116" t="7580" b="6838"/>
          <a:stretch/>
        </p:blipFill>
        <p:spPr bwMode="auto">
          <a:xfrm>
            <a:off x="8203668" y="2054574"/>
            <a:ext cx="495521" cy="2940281"/>
          </a:xfrm>
          <a:prstGeom prst="rect">
            <a:avLst/>
          </a:prstGeom>
          <a:ln>
            <a:noFill/>
          </a:ln>
          <a:extLst>
            <a:ext uri="{53640926-AAD7-44D8-BBD7-CCE9431645EC}">
              <a14:shadowObscured xmlns:a14="http://schemas.microsoft.com/office/drawing/2010/main"/>
            </a:ext>
          </a:extLst>
        </p:spPr>
      </p:pic>
      <p:sp>
        <p:nvSpPr>
          <p:cNvPr id="48" name="Rectangle 47">
            <a:extLst>
              <a:ext uri="{FF2B5EF4-FFF2-40B4-BE49-F238E27FC236}">
                <a16:creationId xmlns:a16="http://schemas.microsoft.com/office/drawing/2014/main" id="{7E2E446F-C7D2-447A-B0D0-C4513B046136}"/>
              </a:ext>
            </a:extLst>
          </p:cNvPr>
          <p:cNvSpPr/>
          <p:nvPr/>
        </p:nvSpPr>
        <p:spPr>
          <a:xfrm>
            <a:off x="8999138" y="2272804"/>
            <a:ext cx="3056344" cy="3170099"/>
          </a:xfrm>
          <a:prstGeom prst="rect">
            <a:avLst/>
          </a:prstGeom>
          <a:solidFill>
            <a:srgbClr val="003366"/>
          </a:solidFill>
        </p:spPr>
        <p:txBody>
          <a:bodyPr wrap="square">
            <a:spAutoFit/>
          </a:bodyPr>
          <a:lstStyle/>
          <a:p>
            <a:r>
              <a:rPr lang="en-US" sz="2000" b="1" dirty="0">
                <a:solidFill>
                  <a:schemeClr val="bg1"/>
                </a:solidFill>
              </a:rPr>
              <a:t>Hydroclimatic conditions strongly influence the hydrology of this small coastal lagoon : </a:t>
            </a:r>
          </a:p>
          <a:p>
            <a:pPr marL="342900" indent="-342900">
              <a:buFontTx/>
              <a:buChar char="-"/>
            </a:pPr>
            <a:r>
              <a:rPr lang="en-US" sz="2000" b="1" dirty="0">
                <a:solidFill>
                  <a:schemeClr val="bg1"/>
                </a:solidFill>
              </a:rPr>
              <a:t>After rainfall via runoff (February and March) </a:t>
            </a:r>
          </a:p>
          <a:p>
            <a:pPr marL="342900" indent="-342900">
              <a:buFontTx/>
              <a:buChar char="-"/>
            </a:pPr>
            <a:r>
              <a:rPr lang="en-US" sz="2000" b="1" dirty="0">
                <a:solidFill>
                  <a:schemeClr val="bg1"/>
                </a:solidFill>
              </a:rPr>
              <a:t>During low-water periods via groundwater input (June).</a:t>
            </a:r>
          </a:p>
        </p:txBody>
      </p:sp>
      <p:sp>
        <p:nvSpPr>
          <p:cNvPr id="70" name="ZoneTexte 69">
            <a:extLst>
              <a:ext uri="{FF2B5EF4-FFF2-40B4-BE49-F238E27FC236}">
                <a16:creationId xmlns:a16="http://schemas.microsoft.com/office/drawing/2014/main" id="{4B6FBB18-AD1B-42ED-BE04-F985B4D73E9C}"/>
              </a:ext>
            </a:extLst>
          </p:cNvPr>
          <p:cNvSpPr txBox="1"/>
          <p:nvPr/>
        </p:nvSpPr>
        <p:spPr>
          <a:xfrm>
            <a:off x="2429" y="4918653"/>
            <a:ext cx="915635" cy="261610"/>
          </a:xfrm>
          <a:prstGeom prst="rect">
            <a:avLst/>
          </a:prstGeom>
          <a:noFill/>
        </p:spPr>
        <p:txBody>
          <a:bodyPr wrap="none" rtlCol="0">
            <a:spAutoFit/>
          </a:bodyPr>
          <a:lstStyle/>
          <a:p>
            <a:r>
              <a:rPr lang="fr-FR" sz="1100" i="1" dirty="0"/>
              <a:t>Guerin et al. </a:t>
            </a:r>
          </a:p>
        </p:txBody>
      </p:sp>
      <p:sp>
        <p:nvSpPr>
          <p:cNvPr id="27" name="Rectangle 26">
            <a:extLst>
              <a:ext uri="{FF2B5EF4-FFF2-40B4-BE49-F238E27FC236}">
                <a16:creationId xmlns:a16="http://schemas.microsoft.com/office/drawing/2014/main" id="{F8ACCC57-23DF-4596-BF4A-A0BD00646A33}"/>
              </a:ext>
            </a:extLst>
          </p:cNvPr>
          <p:cNvSpPr/>
          <p:nvPr/>
        </p:nvSpPr>
        <p:spPr>
          <a:xfrm>
            <a:off x="8520" y="5277192"/>
            <a:ext cx="9681029" cy="885627"/>
          </a:xfrm>
          <a:prstGeom prst="rect">
            <a:avLst/>
          </a:prstGeom>
        </p:spPr>
        <p:txBody>
          <a:bodyPr wrap="square">
            <a:spAutoFit/>
          </a:bodyPr>
          <a:lstStyle/>
          <a:p>
            <a:pPr marL="342900" indent="-342900" algn="just">
              <a:lnSpc>
                <a:spcPct val="115000"/>
              </a:lnSpc>
              <a:buFont typeface="Arial" panose="020B0604020202020204" pitchFamily="34" charset="0"/>
              <a:buChar char="•"/>
            </a:pPr>
            <a:r>
              <a:rPr lang="en-US" sz="2000" dirty="0">
                <a:solidFill>
                  <a:srgbClr val="392E77"/>
                </a:solidFill>
                <a:ea typeface="Calibri" panose="020F0502020204030204" pitchFamily="34" charset="0"/>
                <a:cs typeface="Arial" panose="020B0604020202020204" pitchFamily="34" charset="0"/>
              </a:rPr>
              <a:t>These maps spatialize EC data using kriging and homogeneous EC scale.</a:t>
            </a:r>
          </a:p>
          <a:p>
            <a:pPr algn="just">
              <a:lnSpc>
                <a:spcPct val="115000"/>
              </a:lnSpc>
            </a:pPr>
            <a:endParaRPr lang="en-US" sz="500" dirty="0">
              <a:solidFill>
                <a:srgbClr val="392E77"/>
              </a:solidFill>
              <a:ea typeface="Calibri" panose="020F0502020204030204" pitchFamily="34" charset="0"/>
              <a:cs typeface="Arial" panose="020B0604020202020204" pitchFamily="34" charset="0"/>
            </a:endParaRPr>
          </a:p>
          <a:p>
            <a:pPr marL="342900" indent="-342900" algn="just">
              <a:lnSpc>
                <a:spcPct val="115000"/>
              </a:lnSpc>
              <a:buFont typeface="Arial" panose="020B0604020202020204" pitchFamily="34" charset="0"/>
              <a:buChar char="•"/>
            </a:pPr>
            <a:r>
              <a:rPr lang="en-US" sz="2000" dirty="0">
                <a:solidFill>
                  <a:srgbClr val="392E77"/>
                </a:solidFill>
                <a:ea typeface="Calibri" panose="020F0502020204030204" pitchFamily="34" charset="0"/>
                <a:cs typeface="Arial" panose="020B0604020202020204" pitchFamily="34" charset="0"/>
              </a:rPr>
              <a:t>Lower EC values in February and March followed rainfall events.</a:t>
            </a:r>
          </a:p>
        </p:txBody>
      </p:sp>
      <p:sp>
        <p:nvSpPr>
          <p:cNvPr id="49" name="ZoneTexte 48">
            <a:extLst>
              <a:ext uri="{FF2B5EF4-FFF2-40B4-BE49-F238E27FC236}">
                <a16:creationId xmlns:a16="http://schemas.microsoft.com/office/drawing/2014/main" id="{B7D46FF4-168A-49DD-8863-2EF98DF78F19}"/>
              </a:ext>
            </a:extLst>
          </p:cNvPr>
          <p:cNvSpPr txBox="1"/>
          <p:nvPr/>
        </p:nvSpPr>
        <p:spPr>
          <a:xfrm>
            <a:off x="3244944" y="3409336"/>
            <a:ext cx="1432279" cy="261610"/>
          </a:xfrm>
          <a:prstGeom prst="rect">
            <a:avLst/>
          </a:prstGeom>
          <a:solidFill>
            <a:schemeClr val="tx1"/>
          </a:solidFill>
        </p:spPr>
        <p:txBody>
          <a:bodyPr wrap="square">
            <a:spAutoFit/>
          </a:bodyPr>
          <a:lstStyle/>
          <a:p>
            <a:r>
              <a:rPr lang="en-US" sz="1100" b="1" dirty="0">
                <a:solidFill>
                  <a:schemeClr val="bg1"/>
                </a:solidFill>
                <a:ea typeface="Calibri" panose="020F0502020204030204" pitchFamily="34" charset="0"/>
                <a:cs typeface="Arial" panose="020B0604020202020204" pitchFamily="34" charset="0"/>
              </a:rPr>
              <a:t>Sea Channel Opening</a:t>
            </a:r>
            <a:endParaRPr lang="fr-FR" sz="1100" b="1" dirty="0">
              <a:solidFill>
                <a:schemeClr val="bg1"/>
              </a:solidFill>
            </a:endParaRPr>
          </a:p>
        </p:txBody>
      </p:sp>
      <p:cxnSp>
        <p:nvCxnSpPr>
          <p:cNvPr id="5" name="Connecteur droit avec flèche 4">
            <a:extLst>
              <a:ext uri="{FF2B5EF4-FFF2-40B4-BE49-F238E27FC236}">
                <a16:creationId xmlns:a16="http://schemas.microsoft.com/office/drawing/2014/main" id="{94C9E8FB-219C-4CFD-AA25-BC77CE330657}"/>
              </a:ext>
            </a:extLst>
          </p:cNvPr>
          <p:cNvCxnSpPr/>
          <p:nvPr/>
        </p:nvCxnSpPr>
        <p:spPr>
          <a:xfrm>
            <a:off x="851690" y="1747907"/>
            <a:ext cx="219609" cy="2800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2A6B1E5D-AA0D-4F93-AECB-1B5C9774314E}"/>
              </a:ext>
            </a:extLst>
          </p:cNvPr>
          <p:cNvCxnSpPr>
            <a:cxnSpLocks/>
          </p:cNvCxnSpPr>
          <p:nvPr/>
        </p:nvCxnSpPr>
        <p:spPr>
          <a:xfrm flipV="1">
            <a:off x="918063" y="2254197"/>
            <a:ext cx="249534" cy="20663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60B9266D-6E0D-4F25-BEB9-59B03001313B}"/>
              </a:ext>
            </a:extLst>
          </p:cNvPr>
          <p:cNvCxnSpPr/>
          <p:nvPr/>
        </p:nvCxnSpPr>
        <p:spPr>
          <a:xfrm>
            <a:off x="3416966" y="1747907"/>
            <a:ext cx="219609" cy="2800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BF30CAA6-E407-49C6-95F2-0F032B3BFEA9}"/>
              </a:ext>
            </a:extLst>
          </p:cNvPr>
          <p:cNvCxnSpPr>
            <a:cxnSpLocks/>
          </p:cNvCxnSpPr>
          <p:nvPr/>
        </p:nvCxnSpPr>
        <p:spPr>
          <a:xfrm flipV="1">
            <a:off x="3483339" y="2254197"/>
            <a:ext cx="249534" cy="20663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2CACB804-21CC-41AA-82FD-BFE58236DC6E}"/>
              </a:ext>
            </a:extLst>
          </p:cNvPr>
          <p:cNvCxnSpPr/>
          <p:nvPr/>
        </p:nvCxnSpPr>
        <p:spPr>
          <a:xfrm>
            <a:off x="5916591" y="1771496"/>
            <a:ext cx="219609" cy="28005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3084E2EE-29BE-487C-8220-3486441D0BFF}"/>
              </a:ext>
            </a:extLst>
          </p:cNvPr>
          <p:cNvCxnSpPr>
            <a:cxnSpLocks/>
          </p:cNvCxnSpPr>
          <p:nvPr/>
        </p:nvCxnSpPr>
        <p:spPr>
          <a:xfrm flipV="1">
            <a:off x="5982964" y="2277786"/>
            <a:ext cx="249534" cy="20663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a16="http://schemas.microsoft.com/office/drawing/2014/main" id="{803DCCEE-7A91-42F6-B5F7-34BFC7362F33}"/>
              </a:ext>
            </a:extLst>
          </p:cNvPr>
          <p:cNvSpPr txBox="1"/>
          <p:nvPr/>
        </p:nvSpPr>
        <p:spPr>
          <a:xfrm>
            <a:off x="695496" y="3413967"/>
            <a:ext cx="1920952" cy="261610"/>
          </a:xfrm>
          <a:prstGeom prst="rect">
            <a:avLst/>
          </a:prstGeom>
          <a:solidFill>
            <a:schemeClr val="tx1"/>
          </a:solidFill>
        </p:spPr>
        <p:txBody>
          <a:bodyPr wrap="square">
            <a:spAutoFit/>
          </a:bodyPr>
          <a:lstStyle/>
          <a:p>
            <a:r>
              <a:rPr lang="en-US" sz="1100" b="1" dirty="0">
                <a:solidFill>
                  <a:schemeClr val="bg1"/>
                </a:solidFill>
                <a:ea typeface="Calibri" panose="020F0502020204030204" pitchFamily="34" charset="0"/>
                <a:cs typeface="Arial" panose="020B0604020202020204" pitchFamily="34" charset="0"/>
              </a:rPr>
              <a:t>NO Rainfall (GW input ?)</a:t>
            </a:r>
            <a:endParaRPr lang="fr-FR" sz="1100" b="1" dirty="0">
              <a:solidFill>
                <a:schemeClr val="bg1"/>
              </a:solidFill>
            </a:endParaRPr>
          </a:p>
        </p:txBody>
      </p:sp>
      <p:sp>
        <p:nvSpPr>
          <p:cNvPr id="56" name="ZoneTexte 55">
            <a:extLst>
              <a:ext uri="{FF2B5EF4-FFF2-40B4-BE49-F238E27FC236}">
                <a16:creationId xmlns:a16="http://schemas.microsoft.com/office/drawing/2014/main" id="{4DFBB834-D601-4E4C-8717-075F60766797}"/>
              </a:ext>
            </a:extLst>
          </p:cNvPr>
          <p:cNvSpPr txBox="1"/>
          <p:nvPr/>
        </p:nvSpPr>
        <p:spPr>
          <a:xfrm>
            <a:off x="3233955" y="1474332"/>
            <a:ext cx="1920952" cy="261610"/>
          </a:xfrm>
          <a:prstGeom prst="rect">
            <a:avLst/>
          </a:prstGeom>
          <a:solidFill>
            <a:schemeClr val="tx1"/>
          </a:solidFill>
        </p:spPr>
        <p:txBody>
          <a:bodyPr wrap="square">
            <a:spAutoFit/>
          </a:bodyPr>
          <a:lstStyle/>
          <a:p>
            <a:r>
              <a:rPr lang="en-US" sz="1100" b="1" dirty="0">
                <a:solidFill>
                  <a:schemeClr val="bg1"/>
                </a:solidFill>
                <a:ea typeface="Calibri" panose="020F0502020204030204" pitchFamily="34" charset="0"/>
                <a:cs typeface="Arial" panose="020B0604020202020204" pitchFamily="34" charset="0"/>
              </a:rPr>
              <a:t>Rainfall (surface water input)</a:t>
            </a:r>
            <a:endParaRPr lang="fr-FR" sz="1100" b="1" dirty="0">
              <a:solidFill>
                <a:schemeClr val="bg1"/>
              </a:solidFill>
            </a:endParaRPr>
          </a:p>
        </p:txBody>
      </p:sp>
      <p:sp>
        <p:nvSpPr>
          <p:cNvPr id="57" name="ZoneTexte 56">
            <a:extLst>
              <a:ext uri="{FF2B5EF4-FFF2-40B4-BE49-F238E27FC236}">
                <a16:creationId xmlns:a16="http://schemas.microsoft.com/office/drawing/2014/main" id="{56E669F1-BE3A-4973-A252-8681C17EE75D}"/>
              </a:ext>
            </a:extLst>
          </p:cNvPr>
          <p:cNvSpPr txBox="1"/>
          <p:nvPr/>
        </p:nvSpPr>
        <p:spPr>
          <a:xfrm>
            <a:off x="5787957" y="1472155"/>
            <a:ext cx="1920952" cy="261610"/>
          </a:xfrm>
          <a:prstGeom prst="rect">
            <a:avLst/>
          </a:prstGeom>
          <a:solidFill>
            <a:schemeClr val="tx1"/>
          </a:solidFill>
        </p:spPr>
        <p:txBody>
          <a:bodyPr wrap="square">
            <a:spAutoFit/>
          </a:bodyPr>
          <a:lstStyle/>
          <a:p>
            <a:r>
              <a:rPr lang="en-US" sz="1100" b="1" dirty="0">
                <a:solidFill>
                  <a:schemeClr val="bg1"/>
                </a:solidFill>
                <a:ea typeface="Calibri" panose="020F0502020204030204" pitchFamily="34" charset="0"/>
                <a:cs typeface="Arial" panose="020B0604020202020204" pitchFamily="34" charset="0"/>
              </a:rPr>
              <a:t>Rainfall (surface water input)</a:t>
            </a:r>
            <a:endParaRPr lang="fr-FR" sz="1100" b="1" dirty="0">
              <a:solidFill>
                <a:schemeClr val="bg1"/>
              </a:solidFill>
            </a:endParaRPr>
          </a:p>
        </p:txBody>
      </p:sp>
      <p:sp>
        <p:nvSpPr>
          <p:cNvPr id="58" name="ZoneTexte 57">
            <a:extLst>
              <a:ext uri="{FF2B5EF4-FFF2-40B4-BE49-F238E27FC236}">
                <a16:creationId xmlns:a16="http://schemas.microsoft.com/office/drawing/2014/main" id="{40332A15-BFBF-4BD5-A448-83C07D5F7F80}"/>
              </a:ext>
            </a:extLst>
          </p:cNvPr>
          <p:cNvSpPr txBox="1"/>
          <p:nvPr/>
        </p:nvSpPr>
        <p:spPr>
          <a:xfrm>
            <a:off x="695242" y="1485363"/>
            <a:ext cx="1920952" cy="261610"/>
          </a:xfrm>
          <a:prstGeom prst="rect">
            <a:avLst/>
          </a:prstGeom>
          <a:solidFill>
            <a:schemeClr val="tx1"/>
          </a:solidFill>
        </p:spPr>
        <p:txBody>
          <a:bodyPr wrap="square">
            <a:spAutoFit/>
          </a:bodyPr>
          <a:lstStyle/>
          <a:p>
            <a:r>
              <a:rPr lang="en-US" sz="1100" b="1" dirty="0">
                <a:solidFill>
                  <a:schemeClr val="bg1"/>
                </a:solidFill>
                <a:ea typeface="Calibri" panose="020F0502020204030204" pitchFamily="34" charset="0"/>
                <a:cs typeface="Arial" panose="020B0604020202020204" pitchFamily="34" charset="0"/>
              </a:rPr>
              <a:t>Rainfall (surface water input)</a:t>
            </a:r>
            <a:endParaRPr lang="fr-FR" sz="1100" b="1" dirty="0">
              <a:solidFill>
                <a:schemeClr val="bg1"/>
              </a:solidFill>
            </a:endParaRPr>
          </a:p>
        </p:txBody>
      </p:sp>
      <p:cxnSp>
        <p:nvCxnSpPr>
          <p:cNvPr id="60" name="Connecteur droit avec flèche 59">
            <a:extLst>
              <a:ext uri="{FF2B5EF4-FFF2-40B4-BE49-F238E27FC236}">
                <a16:creationId xmlns:a16="http://schemas.microsoft.com/office/drawing/2014/main" id="{6B9C9067-34B0-466E-80FA-C5D3DC1AFA9A}"/>
              </a:ext>
            </a:extLst>
          </p:cNvPr>
          <p:cNvCxnSpPr>
            <a:cxnSpLocks/>
          </p:cNvCxnSpPr>
          <p:nvPr/>
        </p:nvCxnSpPr>
        <p:spPr>
          <a:xfrm flipV="1">
            <a:off x="6157750" y="4145149"/>
            <a:ext cx="493632" cy="383746"/>
          </a:xfrm>
          <a:prstGeom prst="straightConnector1">
            <a:avLst/>
          </a:prstGeom>
          <a:ln w="571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A79A5673-BAF9-4F49-9E98-EC70C68A7987}"/>
              </a:ext>
            </a:extLst>
          </p:cNvPr>
          <p:cNvCxnSpPr>
            <a:cxnSpLocks/>
          </p:cNvCxnSpPr>
          <p:nvPr/>
        </p:nvCxnSpPr>
        <p:spPr>
          <a:xfrm flipV="1">
            <a:off x="5653331" y="3977859"/>
            <a:ext cx="493632" cy="383746"/>
          </a:xfrm>
          <a:prstGeom prst="straightConnector1">
            <a:avLst/>
          </a:prstGeom>
          <a:ln w="571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90F72F02-163B-4F5D-8F45-5612783DA67F}"/>
              </a:ext>
            </a:extLst>
          </p:cNvPr>
          <p:cNvCxnSpPr>
            <a:cxnSpLocks/>
          </p:cNvCxnSpPr>
          <p:nvPr/>
        </p:nvCxnSpPr>
        <p:spPr>
          <a:xfrm flipV="1">
            <a:off x="939828" y="4094191"/>
            <a:ext cx="493632" cy="383746"/>
          </a:xfrm>
          <a:prstGeom prst="straightConnector1">
            <a:avLst/>
          </a:prstGeom>
          <a:ln w="571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3" name="Connecteur droit avec flèche 62">
            <a:extLst>
              <a:ext uri="{FF2B5EF4-FFF2-40B4-BE49-F238E27FC236}">
                <a16:creationId xmlns:a16="http://schemas.microsoft.com/office/drawing/2014/main" id="{9F4CDF4A-24AB-4669-BA4B-A8B9B629811B}"/>
              </a:ext>
            </a:extLst>
          </p:cNvPr>
          <p:cNvCxnSpPr>
            <a:cxnSpLocks/>
          </p:cNvCxnSpPr>
          <p:nvPr/>
        </p:nvCxnSpPr>
        <p:spPr>
          <a:xfrm flipV="1">
            <a:off x="504238" y="3902318"/>
            <a:ext cx="493632" cy="383746"/>
          </a:xfrm>
          <a:prstGeom prst="straightConnector1">
            <a:avLst/>
          </a:prstGeom>
          <a:ln w="571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18B08A5C-707B-43B1-B78F-E12B69CAAE95}"/>
              </a:ext>
            </a:extLst>
          </p:cNvPr>
          <p:cNvCxnSpPr>
            <a:cxnSpLocks/>
          </p:cNvCxnSpPr>
          <p:nvPr/>
        </p:nvCxnSpPr>
        <p:spPr>
          <a:xfrm flipH="1" flipV="1">
            <a:off x="5047102" y="4265669"/>
            <a:ext cx="464567" cy="19187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AED998A-8A2C-457D-939E-5DE2C1177BF3}"/>
              </a:ext>
            </a:extLst>
          </p:cNvPr>
          <p:cNvSpPr/>
          <p:nvPr/>
        </p:nvSpPr>
        <p:spPr>
          <a:xfrm>
            <a:off x="-1" y="6123352"/>
            <a:ext cx="9681029" cy="779444"/>
          </a:xfrm>
          <a:prstGeom prst="rect">
            <a:avLst/>
          </a:prstGeom>
        </p:spPr>
        <p:txBody>
          <a:bodyPr wrap="square">
            <a:spAutoFit/>
          </a:bodyPr>
          <a:lstStyle/>
          <a:p>
            <a:pPr marL="342900" indent="-342900" algn="just">
              <a:lnSpc>
                <a:spcPct val="115000"/>
              </a:lnSpc>
              <a:buFont typeface="Arial" panose="020B0604020202020204" pitchFamily="34" charset="0"/>
              <a:buChar char="•"/>
            </a:pPr>
            <a:r>
              <a:rPr lang="en-US" sz="2000" dirty="0">
                <a:solidFill>
                  <a:srgbClr val="392E77"/>
                </a:solidFill>
                <a:ea typeface="Calibri" panose="020F0502020204030204" pitchFamily="34" charset="0"/>
                <a:cs typeface="Arial" panose="020B0604020202020204" pitchFamily="34" charset="0"/>
              </a:rPr>
              <a:t>Higher EC values in May campaign took place after a mechanical opening of the sea channel, which quickly closed before the June campaign experiencing a decrease in EC.</a:t>
            </a:r>
          </a:p>
        </p:txBody>
      </p:sp>
      <p:sp>
        <p:nvSpPr>
          <p:cNvPr id="66" name="ZoneTexte 65">
            <a:extLst>
              <a:ext uri="{FF2B5EF4-FFF2-40B4-BE49-F238E27FC236}">
                <a16:creationId xmlns:a16="http://schemas.microsoft.com/office/drawing/2014/main" id="{E8D983B9-EE15-489E-B6D8-C39610D33FE2}"/>
              </a:ext>
            </a:extLst>
          </p:cNvPr>
          <p:cNvSpPr txBox="1"/>
          <p:nvPr/>
        </p:nvSpPr>
        <p:spPr>
          <a:xfrm>
            <a:off x="5771826" y="3411293"/>
            <a:ext cx="1920952" cy="261610"/>
          </a:xfrm>
          <a:prstGeom prst="rect">
            <a:avLst/>
          </a:prstGeom>
          <a:solidFill>
            <a:schemeClr val="tx1"/>
          </a:solidFill>
        </p:spPr>
        <p:txBody>
          <a:bodyPr wrap="square">
            <a:spAutoFit/>
          </a:bodyPr>
          <a:lstStyle/>
          <a:p>
            <a:r>
              <a:rPr lang="en-US" sz="1100" b="1" dirty="0">
                <a:solidFill>
                  <a:schemeClr val="bg1"/>
                </a:solidFill>
                <a:ea typeface="Calibri" panose="020F0502020204030204" pitchFamily="34" charset="0"/>
                <a:cs typeface="Arial" panose="020B0604020202020204" pitchFamily="34" charset="0"/>
              </a:rPr>
              <a:t>NO Rainfall (GW input ?)</a:t>
            </a:r>
            <a:endParaRPr lang="fr-FR" sz="1100" b="1" dirty="0">
              <a:solidFill>
                <a:schemeClr val="bg1"/>
              </a:solidFill>
            </a:endParaRPr>
          </a:p>
        </p:txBody>
      </p:sp>
      <p:sp>
        <p:nvSpPr>
          <p:cNvPr id="67" name="ZoneTexte 66">
            <a:extLst>
              <a:ext uri="{FF2B5EF4-FFF2-40B4-BE49-F238E27FC236}">
                <a16:creationId xmlns:a16="http://schemas.microsoft.com/office/drawing/2014/main" id="{445F7927-022F-4964-8781-E3765ED72834}"/>
              </a:ext>
            </a:extLst>
          </p:cNvPr>
          <p:cNvSpPr txBox="1"/>
          <p:nvPr/>
        </p:nvSpPr>
        <p:spPr>
          <a:xfrm>
            <a:off x="8097364" y="1771496"/>
            <a:ext cx="1203649" cy="307777"/>
          </a:xfrm>
          <a:prstGeom prst="rect">
            <a:avLst/>
          </a:prstGeom>
          <a:noFill/>
        </p:spPr>
        <p:txBody>
          <a:bodyPr wrap="square" rtlCol="0">
            <a:spAutoFit/>
          </a:bodyPr>
          <a:lstStyle/>
          <a:p>
            <a:r>
              <a:rPr lang="fr-FR" sz="1400" b="1" dirty="0"/>
              <a:t>EC (µS.m</a:t>
            </a:r>
            <a:r>
              <a:rPr lang="fr-FR" sz="1400" b="1" baseline="30000" dirty="0"/>
              <a:t>-1</a:t>
            </a:r>
            <a:r>
              <a:rPr lang="fr-FR" sz="1400" b="1" dirty="0"/>
              <a:t>)</a:t>
            </a:r>
          </a:p>
        </p:txBody>
      </p:sp>
      <p:sp>
        <p:nvSpPr>
          <p:cNvPr id="68" name="Rectangle 67">
            <a:extLst>
              <a:ext uri="{FF2B5EF4-FFF2-40B4-BE49-F238E27FC236}">
                <a16:creationId xmlns:a16="http://schemas.microsoft.com/office/drawing/2014/main" id="{F35CD24D-D83A-4D6D-B4B9-0F847233B633}"/>
              </a:ext>
            </a:extLst>
          </p:cNvPr>
          <p:cNvSpPr/>
          <p:nvPr/>
        </p:nvSpPr>
        <p:spPr>
          <a:xfrm>
            <a:off x="4764928" y="942564"/>
            <a:ext cx="7427071" cy="461665"/>
          </a:xfrm>
          <a:prstGeom prst="rect">
            <a:avLst/>
          </a:prstGeom>
        </p:spPr>
        <p:txBody>
          <a:bodyPr wrap="square">
            <a:spAutoFit/>
          </a:bodyPr>
          <a:lstStyle/>
          <a:p>
            <a:pPr algn="r"/>
            <a:r>
              <a:rPr lang="en-US" sz="2400" b="1" dirty="0">
                <a:solidFill>
                  <a:srgbClr val="DFA235"/>
                </a:solidFill>
                <a:ea typeface="Calibri" panose="020F0502020204030204" pitchFamily="34" charset="0"/>
                <a:cs typeface="Arial" panose="020B0604020202020204" pitchFamily="34" charset="0"/>
              </a:rPr>
              <a:t>Results and discussion</a:t>
            </a:r>
            <a:endParaRPr lang="en-GB" sz="2400" b="1" dirty="0">
              <a:solidFill>
                <a:srgbClr val="DFA235"/>
              </a:solidFill>
              <a:ea typeface="Calibri" panose="020F0502020204030204" pitchFamily="34" charset="0"/>
              <a:cs typeface="Arial" panose="020B0604020202020204" pitchFamily="34" charset="0"/>
            </a:endParaRPr>
          </a:p>
        </p:txBody>
      </p:sp>
      <p:sp>
        <p:nvSpPr>
          <p:cNvPr id="44" name="Titre 1">
            <a:extLst>
              <a:ext uri="{FF2B5EF4-FFF2-40B4-BE49-F238E27FC236}">
                <a16:creationId xmlns:a16="http://schemas.microsoft.com/office/drawing/2014/main" id="{CCEE2540-328E-4CF1-ABE0-7409C7EBFD81}"/>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348232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ABBB6B7-3457-4A7F-948C-C4648D397CBC}"/>
              </a:ext>
            </a:extLst>
          </p:cNvPr>
          <p:cNvPicPr>
            <a:picLocks noChangeAspect="1"/>
          </p:cNvPicPr>
          <p:nvPr/>
        </p:nvPicPr>
        <p:blipFill rotWithShape="1">
          <a:blip r:embed="rId2"/>
          <a:srcRect r="47386"/>
          <a:stretch/>
        </p:blipFill>
        <p:spPr>
          <a:xfrm>
            <a:off x="55407" y="2800058"/>
            <a:ext cx="3207343" cy="3234845"/>
          </a:xfrm>
          <a:prstGeom prst="rect">
            <a:avLst/>
          </a:prstGeom>
        </p:spPr>
      </p:pic>
      <p:pic>
        <p:nvPicPr>
          <p:cNvPr id="18" name="Image 17">
            <a:extLst>
              <a:ext uri="{FF2B5EF4-FFF2-40B4-BE49-F238E27FC236}">
                <a16:creationId xmlns:a16="http://schemas.microsoft.com/office/drawing/2014/main" id="{9AFD6C1C-6AEC-477D-BC97-11B454D4FFFA}"/>
              </a:ext>
            </a:extLst>
          </p:cNvPr>
          <p:cNvPicPr>
            <a:picLocks noChangeAspect="1"/>
          </p:cNvPicPr>
          <p:nvPr/>
        </p:nvPicPr>
        <p:blipFill rotWithShape="1">
          <a:blip r:embed="rId3"/>
          <a:srcRect r="47399"/>
          <a:stretch/>
        </p:blipFill>
        <p:spPr>
          <a:xfrm>
            <a:off x="4066012" y="2655849"/>
            <a:ext cx="3068915" cy="3221694"/>
          </a:xfrm>
          <a:prstGeom prst="rect">
            <a:avLst/>
          </a:prstGeom>
        </p:spPr>
      </p:pic>
      <p:sp>
        <p:nvSpPr>
          <p:cNvPr id="10" name="Rectangle 9">
            <a:extLst>
              <a:ext uri="{FF2B5EF4-FFF2-40B4-BE49-F238E27FC236}">
                <a16:creationId xmlns:a16="http://schemas.microsoft.com/office/drawing/2014/main" id="{360A5616-FB18-4383-B7CA-F34E9423D245}"/>
              </a:ext>
            </a:extLst>
          </p:cNvPr>
          <p:cNvSpPr/>
          <p:nvPr/>
        </p:nvSpPr>
        <p:spPr>
          <a:xfrm>
            <a:off x="4764929" y="-11543"/>
            <a:ext cx="7427071" cy="523220"/>
          </a:xfrm>
          <a:prstGeom prst="rect">
            <a:avLst/>
          </a:prstGeom>
          <a:solidFill>
            <a:srgbClr val="003366"/>
          </a:solidFill>
        </p:spPr>
        <p:txBody>
          <a:bodyPr wrap="square">
            <a:spAutoFit/>
          </a:bodyPr>
          <a:lstStyle/>
          <a:p>
            <a:pPr algn="ctr"/>
            <a:r>
              <a:rPr lang="en-US" sz="2800" b="1" dirty="0">
                <a:solidFill>
                  <a:schemeClr val="bg1"/>
                </a:solidFill>
              </a:rPr>
              <a:t>2. Discussing protocols challenges</a:t>
            </a:r>
          </a:p>
        </p:txBody>
      </p:sp>
      <p:sp>
        <p:nvSpPr>
          <p:cNvPr id="7" name="Rectangle 6">
            <a:extLst>
              <a:ext uri="{FF2B5EF4-FFF2-40B4-BE49-F238E27FC236}">
                <a16:creationId xmlns:a16="http://schemas.microsoft.com/office/drawing/2014/main" id="{973CBA0E-3447-4FB5-B057-2EC99702D710}"/>
              </a:ext>
            </a:extLst>
          </p:cNvPr>
          <p:cNvSpPr/>
          <p:nvPr/>
        </p:nvSpPr>
        <p:spPr>
          <a:xfrm>
            <a:off x="4764929" y="509062"/>
            <a:ext cx="7427071" cy="461665"/>
          </a:xfrm>
          <a:prstGeom prst="rect">
            <a:avLst/>
          </a:prstGeom>
        </p:spPr>
        <p:txBody>
          <a:bodyPr wrap="square">
            <a:spAutoFit/>
          </a:bodyPr>
          <a:lstStyle/>
          <a:p>
            <a:r>
              <a:rPr lang="en-US" sz="2400" b="1" dirty="0">
                <a:solidFill>
                  <a:srgbClr val="DFA235"/>
                </a:solidFill>
                <a:ea typeface="Calibri" panose="020F0502020204030204" pitchFamily="34" charset="0"/>
                <a:cs typeface="Arial" panose="020B0604020202020204" pitchFamily="34" charset="0"/>
              </a:rPr>
              <a:t>Sampling volume experiment with Durridge® RAD7</a:t>
            </a:r>
            <a:endParaRPr lang="en-GB" sz="2400" b="1" dirty="0">
              <a:solidFill>
                <a:srgbClr val="DFA235"/>
              </a:solidFill>
              <a:ea typeface="Calibri" panose="020F050202020403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ED41F45C-5246-46AB-9C0F-0058C62D4044}"/>
              </a:ext>
            </a:extLst>
          </p:cNvPr>
          <p:cNvSpPr txBox="1"/>
          <p:nvPr/>
        </p:nvSpPr>
        <p:spPr>
          <a:xfrm>
            <a:off x="516043" y="1096938"/>
            <a:ext cx="7521358" cy="646331"/>
          </a:xfrm>
          <a:prstGeom prst="rect">
            <a:avLst/>
          </a:prstGeom>
          <a:solidFill>
            <a:schemeClr val="bg1">
              <a:lumMod val="85000"/>
            </a:schemeClr>
          </a:solidFill>
          <a:ln w="19050">
            <a:solidFill>
              <a:srgbClr val="003366"/>
            </a:solidFill>
          </a:ln>
        </p:spPr>
        <p:txBody>
          <a:bodyPr wrap="square">
            <a:spAutoFit/>
          </a:bodyPr>
          <a:lstStyle/>
          <a:p>
            <a:r>
              <a:rPr lang="en-US" dirty="0">
                <a:solidFill>
                  <a:srgbClr val="003366"/>
                </a:solidFill>
                <a:ea typeface="Calibri" panose="020F0502020204030204" pitchFamily="34" charset="0"/>
                <a:cs typeface="Arial" panose="020B0604020202020204" pitchFamily="34" charset="0"/>
              </a:rPr>
              <a:t>Tests on 36 radon-222 measurements (8 sites with 4 replicates each) to compare </a:t>
            </a:r>
            <a:r>
              <a:rPr lang="en-US" b="1" dirty="0">
                <a:solidFill>
                  <a:srgbClr val="003366"/>
                </a:solidFill>
                <a:ea typeface="Calibri" panose="020F0502020204030204" pitchFamily="34" charset="0"/>
                <a:cs typeface="Arial" panose="020B0604020202020204" pitchFamily="34" charset="0"/>
              </a:rPr>
              <a:t>1.5</a:t>
            </a:r>
            <a:r>
              <a:rPr lang="en-US" dirty="0">
                <a:solidFill>
                  <a:srgbClr val="003366"/>
                </a:solidFill>
                <a:ea typeface="Calibri" panose="020F0502020204030204" pitchFamily="34" charset="0"/>
                <a:cs typeface="Arial" panose="020B0604020202020204" pitchFamily="34" charset="0"/>
              </a:rPr>
              <a:t>, </a:t>
            </a:r>
            <a:r>
              <a:rPr lang="en-US" b="1" dirty="0">
                <a:solidFill>
                  <a:srgbClr val="003366"/>
                </a:solidFill>
                <a:ea typeface="Calibri" panose="020F0502020204030204" pitchFamily="34" charset="0"/>
                <a:cs typeface="Arial" panose="020B0604020202020204" pitchFamily="34" charset="0"/>
              </a:rPr>
              <a:t>and 1 liter plastic water bottles with </a:t>
            </a:r>
            <a:r>
              <a:rPr lang="en-US" b="1" i="1" dirty="0">
                <a:solidFill>
                  <a:srgbClr val="003366"/>
                </a:solidFill>
                <a:ea typeface="Calibri" panose="020F0502020204030204" pitchFamily="34" charset="0"/>
                <a:cs typeface="Arial" panose="020B0604020202020204" pitchFamily="34" charset="0"/>
              </a:rPr>
              <a:t>in situ rad Aqua (reference)</a:t>
            </a:r>
            <a:endParaRPr lang="fr-FR" b="1" dirty="0">
              <a:solidFill>
                <a:srgbClr val="003366"/>
              </a:solidFill>
            </a:endParaRPr>
          </a:p>
        </p:txBody>
      </p:sp>
      <p:sp>
        <p:nvSpPr>
          <p:cNvPr id="16" name="ZoneTexte 15">
            <a:extLst>
              <a:ext uri="{FF2B5EF4-FFF2-40B4-BE49-F238E27FC236}">
                <a16:creationId xmlns:a16="http://schemas.microsoft.com/office/drawing/2014/main" id="{195E3091-5004-4996-826E-CB2D5138433A}"/>
              </a:ext>
            </a:extLst>
          </p:cNvPr>
          <p:cNvSpPr txBox="1"/>
          <p:nvPr/>
        </p:nvSpPr>
        <p:spPr>
          <a:xfrm>
            <a:off x="8399600" y="1308307"/>
            <a:ext cx="3511922" cy="1200329"/>
          </a:xfrm>
          <a:prstGeom prst="rect">
            <a:avLst/>
          </a:prstGeom>
          <a:noFill/>
        </p:spPr>
        <p:txBody>
          <a:bodyPr wrap="square">
            <a:spAutoFit/>
          </a:bodyPr>
          <a:lstStyle/>
          <a:p>
            <a:r>
              <a:rPr lang="en-US" dirty="0">
                <a:solidFill>
                  <a:schemeClr val="bg1">
                    <a:lumMod val="50000"/>
                  </a:schemeClr>
                </a:solidFill>
                <a:ea typeface="Calibri" panose="020F0502020204030204" pitchFamily="34" charset="0"/>
                <a:cs typeface="Arial" panose="020B0604020202020204" pitchFamily="34" charset="0"/>
              </a:rPr>
              <a:t>RAD7</a:t>
            </a:r>
          </a:p>
          <a:p>
            <a:r>
              <a:rPr lang="en-US" dirty="0">
                <a:solidFill>
                  <a:schemeClr val="bg1">
                    <a:lumMod val="50000"/>
                  </a:schemeClr>
                </a:solidFill>
                <a:ea typeface="Calibri" panose="020F0502020204030204" pitchFamily="34" charset="0"/>
                <a:cs typeface="Arial" panose="020B0604020202020204" pitchFamily="34" charset="0"/>
              </a:rPr>
              <a:t>Cycle : 5 minutes </a:t>
            </a:r>
          </a:p>
          <a:p>
            <a:r>
              <a:rPr lang="en-US" dirty="0">
                <a:solidFill>
                  <a:schemeClr val="bg1">
                    <a:lumMod val="50000"/>
                  </a:schemeClr>
                </a:solidFill>
                <a:ea typeface="Calibri" panose="020F0502020204030204" pitchFamily="34" charset="0"/>
                <a:cs typeface="Arial" panose="020B0604020202020204" pitchFamily="34" charset="0"/>
              </a:rPr>
              <a:t>Recycle : 6 times (12 for </a:t>
            </a:r>
            <a:r>
              <a:rPr lang="en-US" dirty="0" err="1">
                <a:solidFill>
                  <a:schemeClr val="bg1">
                    <a:lumMod val="50000"/>
                  </a:schemeClr>
                </a:solidFill>
                <a:ea typeface="Calibri" panose="020F0502020204030204" pitchFamily="34" charset="0"/>
                <a:cs typeface="Arial" panose="020B0604020202020204" pitchFamily="34" charset="0"/>
              </a:rPr>
              <a:t>RadAqua</a:t>
            </a:r>
            <a:r>
              <a:rPr lang="en-US" dirty="0">
                <a:solidFill>
                  <a:schemeClr val="bg1">
                    <a:lumMod val="50000"/>
                  </a:schemeClr>
                </a:solidFill>
                <a:ea typeface="Calibri" panose="020F0502020204030204" pitchFamily="34" charset="0"/>
                <a:cs typeface="Arial" panose="020B0604020202020204" pitchFamily="34" charset="0"/>
              </a:rPr>
              <a:t>)  </a:t>
            </a:r>
          </a:p>
          <a:p>
            <a:r>
              <a:rPr lang="en-US" dirty="0">
                <a:solidFill>
                  <a:schemeClr val="bg1">
                    <a:lumMod val="50000"/>
                  </a:schemeClr>
                </a:solidFill>
                <a:ea typeface="Calibri" panose="020F0502020204030204" pitchFamily="34" charset="0"/>
                <a:cs typeface="Arial" panose="020B0604020202020204" pitchFamily="34" charset="0"/>
              </a:rPr>
              <a:t>Total: 30 minutes (60 for </a:t>
            </a:r>
            <a:r>
              <a:rPr lang="en-US" dirty="0" err="1">
                <a:solidFill>
                  <a:schemeClr val="bg1">
                    <a:lumMod val="50000"/>
                  </a:schemeClr>
                </a:solidFill>
                <a:ea typeface="Calibri" panose="020F0502020204030204" pitchFamily="34" charset="0"/>
                <a:cs typeface="Arial" panose="020B0604020202020204" pitchFamily="34" charset="0"/>
              </a:rPr>
              <a:t>RadAqua</a:t>
            </a:r>
            <a:r>
              <a:rPr lang="en-US" dirty="0">
                <a:solidFill>
                  <a:schemeClr val="bg1">
                    <a:lumMod val="50000"/>
                  </a:schemeClr>
                </a:solidFill>
                <a:ea typeface="Calibri" panose="020F0502020204030204" pitchFamily="34" charset="0"/>
                <a:cs typeface="Arial" panose="020B0604020202020204" pitchFamily="34" charset="0"/>
              </a:rPr>
              <a:t>).</a:t>
            </a:r>
          </a:p>
        </p:txBody>
      </p:sp>
      <p:graphicFrame>
        <p:nvGraphicFramePr>
          <p:cNvPr id="19" name="Tableau 18">
            <a:extLst>
              <a:ext uri="{FF2B5EF4-FFF2-40B4-BE49-F238E27FC236}">
                <a16:creationId xmlns:a16="http://schemas.microsoft.com/office/drawing/2014/main" id="{9266A1ED-B0E7-4177-988D-A26A9EC20D36}"/>
              </a:ext>
            </a:extLst>
          </p:cNvPr>
          <p:cNvGraphicFramePr>
            <a:graphicFrameLocks noGrp="1"/>
          </p:cNvGraphicFramePr>
          <p:nvPr>
            <p:extLst>
              <p:ext uri="{D42A27DB-BD31-4B8C-83A1-F6EECF244321}">
                <p14:modId xmlns:p14="http://schemas.microsoft.com/office/powerpoint/2010/main" val="2488347289"/>
              </p:ext>
            </p:extLst>
          </p:nvPr>
        </p:nvGraphicFramePr>
        <p:xfrm>
          <a:off x="3417691" y="6006574"/>
          <a:ext cx="3756025" cy="793750"/>
        </p:xfrm>
        <a:graphic>
          <a:graphicData uri="http://schemas.openxmlformats.org/drawingml/2006/table">
            <a:tbl>
              <a:tblPr/>
              <a:tblGrid>
                <a:gridCol w="990600">
                  <a:extLst>
                    <a:ext uri="{9D8B030D-6E8A-4147-A177-3AD203B41FA5}">
                      <a16:colId xmlns:a16="http://schemas.microsoft.com/office/drawing/2014/main" val="3090887785"/>
                    </a:ext>
                  </a:extLst>
                </a:gridCol>
                <a:gridCol w="889000">
                  <a:extLst>
                    <a:ext uri="{9D8B030D-6E8A-4147-A177-3AD203B41FA5}">
                      <a16:colId xmlns:a16="http://schemas.microsoft.com/office/drawing/2014/main" val="2859259416"/>
                    </a:ext>
                  </a:extLst>
                </a:gridCol>
                <a:gridCol w="987425">
                  <a:extLst>
                    <a:ext uri="{9D8B030D-6E8A-4147-A177-3AD203B41FA5}">
                      <a16:colId xmlns:a16="http://schemas.microsoft.com/office/drawing/2014/main" val="4009695169"/>
                    </a:ext>
                  </a:extLst>
                </a:gridCol>
                <a:gridCol w="889000">
                  <a:extLst>
                    <a:ext uri="{9D8B030D-6E8A-4147-A177-3AD203B41FA5}">
                      <a16:colId xmlns:a16="http://schemas.microsoft.com/office/drawing/2014/main" val="1599133213"/>
                    </a:ext>
                  </a:extLst>
                </a:gridCol>
              </a:tblGrid>
              <a:tr h="158750">
                <a:tc>
                  <a:txBody>
                    <a:bodyPr/>
                    <a:lstStyle/>
                    <a:p>
                      <a:pPr algn="r" fontAlgn="b"/>
                      <a:endParaRPr lang="fr-FR" sz="1000" b="0" i="0" u="none" strike="noStrike" dirty="0">
                        <a:effectLst/>
                        <a:latin typeface="Arial" panose="020B0604020202020204" pitchFamily="34" charset="0"/>
                      </a:endParaRPr>
                    </a:p>
                  </a:txBody>
                  <a:tcPr marL="6350" marR="6350" marT="6350" marB="0" anchor="b">
                    <a:lnL>
                      <a:noFill/>
                    </a:lnL>
                    <a:lnR>
                      <a:noFill/>
                    </a:lnR>
                    <a:lnT>
                      <a:noFill/>
                    </a:lnT>
                    <a:lnB>
                      <a:noFill/>
                    </a:lnB>
                  </a:tcPr>
                </a:tc>
                <a:tc>
                  <a:txBody>
                    <a:bodyPr/>
                    <a:lstStyle/>
                    <a:p>
                      <a:pPr algn="r" fontAlgn="b"/>
                      <a:r>
                        <a:rPr lang="fr-FR" sz="1000" b="0" i="0" u="none" strike="noStrike" dirty="0">
                          <a:effectLst/>
                          <a:latin typeface="Arial" panose="020B0604020202020204" pitchFamily="34" charset="0"/>
                        </a:rPr>
                        <a:t>Radon 1L </a:t>
                      </a:r>
                    </a:p>
                    <a:p>
                      <a:pPr marL="0" marR="0" lvl="0" indent="0" algn="r" defTabSz="914400" rtl="0" eaLnBrk="1" fontAlgn="b" latinLnBrk="0" hangingPunct="1">
                        <a:lnSpc>
                          <a:spcPct val="100000"/>
                        </a:lnSpc>
                        <a:spcBef>
                          <a:spcPts val="0"/>
                        </a:spcBef>
                        <a:spcAft>
                          <a:spcPts val="0"/>
                        </a:spcAft>
                        <a:buClrTx/>
                        <a:buSzTx/>
                        <a:buFontTx/>
                        <a:buNone/>
                        <a:tabLst/>
                        <a:defRPr/>
                      </a:pPr>
                      <a:r>
                        <a:rPr lang="fr-FR" sz="1000" b="0" i="0" u="none" strike="noStrike" dirty="0">
                          <a:effectLst/>
                          <a:latin typeface="Arial" panose="020B0604020202020204" pitchFamily="34" charset="0"/>
                        </a:rPr>
                        <a:t>(Bq/m3)</a:t>
                      </a:r>
                    </a:p>
                  </a:txBody>
                  <a:tcPr marL="6350" marR="6350" marT="6350" marB="0" anchor="b">
                    <a:lnL>
                      <a:noFill/>
                    </a:lnL>
                    <a:lnR>
                      <a:noFill/>
                    </a:lnR>
                    <a:lnT>
                      <a:noFill/>
                    </a:lnT>
                    <a:lnB>
                      <a:noFill/>
                    </a:lnB>
                    <a:solidFill>
                      <a:srgbClr val="E4E8F3"/>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FR" sz="1000" b="0" i="0" u="none" strike="noStrike" dirty="0">
                          <a:effectLst/>
                          <a:latin typeface="Arial" panose="020B0604020202020204" pitchFamily="34" charset="0"/>
                        </a:rPr>
                        <a:t>Radon 1.5L (Bq/m3)</a:t>
                      </a:r>
                    </a:p>
                  </a:txBody>
                  <a:tcPr marL="6350" marR="6350" marT="6350" marB="0" anchor="b">
                    <a:lnL>
                      <a:noFill/>
                    </a:lnL>
                    <a:lnR>
                      <a:noFill/>
                    </a:lnR>
                    <a:lnT>
                      <a:noFill/>
                    </a:lnT>
                    <a:lnB>
                      <a:noFill/>
                    </a:lnB>
                    <a:solidFill>
                      <a:srgbClr val="E4E8F3"/>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FR" sz="1000" b="0" i="0" u="none" strike="noStrike" dirty="0">
                          <a:effectLst/>
                          <a:latin typeface="Arial" panose="020B0604020202020204" pitchFamily="34" charset="0"/>
                        </a:rPr>
                        <a:t>Radon in situ (Bq/m3)</a:t>
                      </a:r>
                    </a:p>
                  </a:txBody>
                  <a:tcPr marL="6350" marR="6350" marT="6350" marB="0" anchor="b">
                    <a:lnL>
                      <a:noFill/>
                    </a:lnL>
                    <a:lnR>
                      <a:noFill/>
                    </a:lnR>
                    <a:lnT>
                      <a:noFill/>
                    </a:lnT>
                    <a:lnB>
                      <a:noFill/>
                    </a:lnB>
                    <a:solidFill>
                      <a:srgbClr val="E4E8F3"/>
                    </a:solidFill>
                  </a:tcPr>
                </a:tc>
                <a:extLst>
                  <a:ext uri="{0D108BD9-81ED-4DB2-BD59-A6C34878D82A}">
                    <a16:rowId xmlns:a16="http://schemas.microsoft.com/office/drawing/2014/main" val="754645149"/>
                  </a:ext>
                </a:extLst>
              </a:tr>
              <a:tr h="158750">
                <a:tc>
                  <a:txBody>
                    <a:bodyPr/>
                    <a:lstStyle/>
                    <a:p>
                      <a:pPr algn="r" fontAlgn="b"/>
                      <a:r>
                        <a:rPr lang="fr-FR" sz="1000" b="0" i="0" u="none" strike="noStrike">
                          <a:effectLst/>
                          <a:latin typeface="Arial" panose="020B0604020202020204" pitchFamily="34" charset="0"/>
                        </a:rPr>
                        <a:t>Min</a:t>
                      </a:r>
                    </a:p>
                  </a:txBody>
                  <a:tcPr marL="6350" marR="6350" marT="6350" marB="0" anchor="b">
                    <a:lnL>
                      <a:noFill/>
                    </a:lnL>
                    <a:lnR>
                      <a:noFill/>
                    </a:lnR>
                    <a:lnT>
                      <a:noFill/>
                    </a:lnT>
                    <a:lnB>
                      <a:noFill/>
                    </a:lnB>
                  </a:tcPr>
                </a:tc>
                <a:tc>
                  <a:txBody>
                    <a:bodyPr/>
                    <a:lstStyle/>
                    <a:p>
                      <a:pPr algn="r" fontAlgn="b"/>
                      <a:r>
                        <a:rPr lang="fr-FR" sz="1000" b="0" i="0" u="none" strike="noStrike" dirty="0">
                          <a:effectLst/>
                          <a:latin typeface="Arial" panose="020B0604020202020204" pitchFamily="34" charset="0"/>
                        </a:rPr>
                        <a:t>3</a:t>
                      </a:r>
                    </a:p>
                  </a:txBody>
                  <a:tcPr marL="6350" marR="6350" marT="6350" marB="0" anchor="b">
                    <a:lnL>
                      <a:noFill/>
                    </a:lnL>
                    <a:lnR>
                      <a:noFill/>
                    </a:lnR>
                    <a:lnT>
                      <a:noFill/>
                    </a:lnT>
                    <a:lnB>
                      <a:noFill/>
                    </a:lnB>
                  </a:tcPr>
                </a:tc>
                <a:tc>
                  <a:txBody>
                    <a:bodyPr/>
                    <a:lstStyle/>
                    <a:p>
                      <a:pPr algn="r" fontAlgn="b"/>
                      <a:r>
                        <a:rPr lang="fr-FR" sz="1000" b="0" i="0" u="none" strike="noStrike" dirty="0">
                          <a:effectLst/>
                          <a:latin typeface="Arial" panose="020B0604020202020204" pitchFamily="34" charset="0"/>
                        </a:rPr>
                        <a:t>3</a:t>
                      </a:r>
                    </a:p>
                  </a:txBody>
                  <a:tcPr marL="6350" marR="6350" marT="6350" marB="0" anchor="b">
                    <a:lnL>
                      <a:noFill/>
                    </a:lnL>
                    <a:lnR>
                      <a:noFill/>
                    </a:lnR>
                    <a:lnT>
                      <a:noFill/>
                    </a:lnT>
                    <a:lnB>
                      <a:noFill/>
                    </a:lnB>
                  </a:tcPr>
                </a:tc>
                <a:tc>
                  <a:txBody>
                    <a:bodyPr/>
                    <a:lstStyle/>
                    <a:p>
                      <a:pPr algn="r" fontAlgn="b"/>
                      <a:r>
                        <a:rPr lang="fr-FR" sz="1000" b="0" i="0" u="none" strike="noStrike" dirty="0">
                          <a:effectLst/>
                          <a:latin typeface="Arial" panose="020B0604020202020204" pitchFamily="34" charset="0"/>
                        </a:rPr>
                        <a:t>3</a:t>
                      </a:r>
                    </a:p>
                  </a:txBody>
                  <a:tcPr marL="6350" marR="6350" marT="6350" marB="0" anchor="b">
                    <a:lnL>
                      <a:noFill/>
                    </a:lnL>
                    <a:lnR>
                      <a:noFill/>
                    </a:lnR>
                    <a:lnT>
                      <a:noFill/>
                    </a:lnT>
                    <a:lnB>
                      <a:noFill/>
                    </a:lnB>
                  </a:tcPr>
                </a:tc>
                <a:extLst>
                  <a:ext uri="{0D108BD9-81ED-4DB2-BD59-A6C34878D82A}">
                    <a16:rowId xmlns:a16="http://schemas.microsoft.com/office/drawing/2014/main" val="174515609"/>
                  </a:ext>
                </a:extLst>
              </a:tr>
              <a:tr h="158750">
                <a:tc>
                  <a:txBody>
                    <a:bodyPr/>
                    <a:lstStyle/>
                    <a:p>
                      <a:pPr algn="r" fontAlgn="b"/>
                      <a:r>
                        <a:rPr lang="fr-FR" sz="1000" b="0" i="0" u="none" strike="noStrike">
                          <a:effectLst/>
                          <a:latin typeface="Arial" panose="020B0604020202020204" pitchFamily="34" charset="0"/>
                        </a:rPr>
                        <a:t>Median</a:t>
                      </a:r>
                    </a:p>
                  </a:txBody>
                  <a:tcPr marL="6350" marR="6350" marT="6350" marB="0" anchor="b">
                    <a:lnL>
                      <a:noFill/>
                    </a:lnL>
                    <a:lnR>
                      <a:noFill/>
                    </a:lnR>
                    <a:lnT>
                      <a:noFill/>
                    </a:lnT>
                    <a:lnB>
                      <a:noFill/>
                    </a:lnB>
                  </a:tcPr>
                </a:tc>
                <a:tc>
                  <a:txBody>
                    <a:bodyPr/>
                    <a:lstStyle/>
                    <a:p>
                      <a:pPr algn="r" fontAlgn="b"/>
                      <a:r>
                        <a:rPr lang="fr-FR" sz="1000" b="0" i="0" u="none" strike="noStrike" dirty="0">
                          <a:effectLst/>
                          <a:latin typeface="Arial" panose="020B0604020202020204" pitchFamily="34" charset="0"/>
                        </a:rPr>
                        <a:t>61</a:t>
                      </a:r>
                    </a:p>
                  </a:txBody>
                  <a:tcPr marL="6350" marR="6350" marT="6350" marB="0" anchor="b">
                    <a:lnL>
                      <a:noFill/>
                    </a:lnL>
                    <a:lnR>
                      <a:noFill/>
                    </a:lnR>
                    <a:lnT>
                      <a:noFill/>
                    </a:lnT>
                    <a:lnB>
                      <a:noFill/>
                    </a:lnB>
                  </a:tcPr>
                </a:tc>
                <a:tc>
                  <a:txBody>
                    <a:bodyPr/>
                    <a:lstStyle/>
                    <a:p>
                      <a:pPr algn="r" fontAlgn="b"/>
                      <a:r>
                        <a:rPr lang="fr-FR" sz="1000" b="0" i="0" u="none" strike="noStrike" dirty="0">
                          <a:effectLst/>
                          <a:latin typeface="Arial" panose="020B0604020202020204" pitchFamily="34" charset="0"/>
                        </a:rPr>
                        <a:t>71</a:t>
                      </a:r>
                    </a:p>
                  </a:txBody>
                  <a:tcPr marL="6350" marR="6350" marT="6350" marB="0" anchor="b">
                    <a:lnL>
                      <a:noFill/>
                    </a:lnL>
                    <a:lnR>
                      <a:noFill/>
                    </a:lnR>
                    <a:lnT>
                      <a:noFill/>
                    </a:lnT>
                    <a:lnB>
                      <a:noFill/>
                    </a:lnB>
                  </a:tcPr>
                </a:tc>
                <a:tc>
                  <a:txBody>
                    <a:bodyPr/>
                    <a:lstStyle/>
                    <a:p>
                      <a:pPr algn="r" fontAlgn="b"/>
                      <a:r>
                        <a:rPr lang="fr-FR" sz="1000" b="0" i="0" u="none" strike="noStrike" dirty="0">
                          <a:effectLst/>
                          <a:latin typeface="Arial" panose="020B0604020202020204" pitchFamily="34" charset="0"/>
                        </a:rPr>
                        <a:t>40</a:t>
                      </a:r>
                    </a:p>
                  </a:txBody>
                  <a:tcPr marL="6350" marR="6350" marT="6350" marB="0" anchor="b">
                    <a:lnL>
                      <a:noFill/>
                    </a:lnL>
                    <a:lnR>
                      <a:noFill/>
                    </a:lnR>
                    <a:lnT>
                      <a:noFill/>
                    </a:lnT>
                    <a:lnB>
                      <a:noFill/>
                    </a:lnB>
                  </a:tcPr>
                </a:tc>
                <a:extLst>
                  <a:ext uri="{0D108BD9-81ED-4DB2-BD59-A6C34878D82A}">
                    <a16:rowId xmlns:a16="http://schemas.microsoft.com/office/drawing/2014/main" val="2290377885"/>
                  </a:ext>
                </a:extLst>
              </a:tr>
              <a:tr h="165100">
                <a:tc>
                  <a:txBody>
                    <a:bodyPr/>
                    <a:lstStyle/>
                    <a:p>
                      <a:pPr algn="r" fontAlgn="b"/>
                      <a:r>
                        <a:rPr lang="fr-FR" sz="1000" b="0" i="0" u="none" strike="noStrike">
                          <a:effectLst/>
                          <a:latin typeface="Arial" panose="020B0604020202020204" pitchFamily="34" charset="0"/>
                        </a:rPr>
                        <a:t>Max</a:t>
                      </a:r>
                    </a:p>
                  </a:txBody>
                  <a:tcPr marL="6350" marR="6350" marT="6350" marB="0" anchor="b">
                    <a:lnL>
                      <a:noFill/>
                    </a:lnL>
                    <a:lnR>
                      <a:noFill/>
                    </a:lnR>
                    <a:lnT>
                      <a:noFill/>
                    </a:lnT>
                    <a:lnB>
                      <a:noFill/>
                    </a:lnB>
                  </a:tcPr>
                </a:tc>
                <a:tc>
                  <a:txBody>
                    <a:bodyPr/>
                    <a:lstStyle/>
                    <a:p>
                      <a:pPr algn="r" fontAlgn="b"/>
                      <a:r>
                        <a:rPr lang="fr-FR" sz="1000" b="0" i="0" u="none" strike="noStrike" dirty="0">
                          <a:effectLst/>
                          <a:latin typeface="Arial" panose="020B0604020202020204" pitchFamily="34" charset="0"/>
                        </a:rPr>
                        <a:t>356</a:t>
                      </a:r>
                    </a:p>
                  </a:txBody>
                  <a:tcPr marL="6350" marR="6350" marT="6350" marB="0" anchor="b">
                    <a:lnL>
                      <a:noFill/>
                    </a:lnL>
                    <a:lnR>
                      <a:noFill/>
                    </a:lnR>
                    <a:lnT>
                      <a:noFill/>
                    </a:lnT>
                    <a:lnB>
                      <a:noFill/>
                    </a:lnB>
                  </a:tcPr>
                </a:tc>
                <a:tc>
                  <a:txBody>
                    <a:bodyPr/>
                    <a:lstStyle/>
                    <a:p>
                      <a:pPr algn="r" fontAlgn="b"/>
                      <a:r>
                        <a:rPr lang="fr-FR" sz="1000" b="0" i="0" u="none" strike="noStrike" dirty="0">
                          <a:effectLst/>
                          <a:latin typeface="Arial" panose="020B0604020202020204" pitchFamily="34" charset="0"/>
                        </a:rPr>
                        <a:t>670</a:t>
                      </a:r>
                    </a:p>
                  </a:txBody>
                  <a:tcPr marL="6350" marR="6350" marT="6350" marB="0" anchor="b">
                    <a:lnL>
                      <a:noFill/>
                    </a:lnL>
                    <a:lnR>
                      <a:noFill/>
                    </a:lnR>
                    <a:lnT>
                      <a:noFill/>
                    </a:lnT>
                    <a:lnB>
                      <a:noFill/>
                    </a:lnB>
                  </a:tcPr>
                </a:tc>
                <a:tc>
                  <a:txBody>
                    <a:bodyPr/>
                    <a:lstStyle/>
                    <a:p>
                      <a:pPr algn="r" fontAlgn="b"/>
                      <a:r>
                        <a:rPr lang="fr-FR" sz="1000" b="0" i="0" u="none" strike="noStrike" dirty="0">
                          <a:effectLst/>
                          <a:latin typeface="Arial" panose="020B0604020202020204" pitchFamily="34" charset="0"/>
                        </a:rPr>
                        <a:t>770</a:t>
                      </a:r>
                    </a:p>
                  </a:txBody>
                  <a:tcPr marL="6350" marR="6350" marT="6350" marB="0" anchor="b">
                    <a:lnL>
                      <a:noFill/>
                    </a:lnL>
                    <a:lnR>
                      <a:noFill/>
                    </a:lnR>
                    <a:lnT>
                      <a:noFill/>
                    </a:lnT>
                    <a:lnB>
                      <a:noFill/>
                    </a:lnB>
                  </a:tcPr>
                </a:tc>
                <a:extLst>
                  <a:ext uri="{0D108BD9-81ED-4DB2-BD59-A6C34878D82A}">
                    <a16:rowId xmlns:a16="http://schemas.microsoft.com/office/drawing/2014/main" val="1952817704"/>
                  </a:ext>
                </a:extLst>
              </a:tr>
            </a:tbl>
          </a:graphicData>
        </a:graphic>
      </p:graphicFrame>
      <p:graphicFrame>
        <p:nvGraphicFramePr>
          <p:cNvPr id="20" name="Tableau 19">
            <a:extLst>
              <a:ext uri="{FF2B5EF4-FFF2-40B4-BE49-F238E27FC236}">
                <a16:creationId xmlns:a16="http://schemas.microsoft.com/office/drawing/2014/main" id="{9390F0F7-EFD7-4285-A257-1ADFA486625E}"/>
              </a:ext>
            </a:extLst>
          </p:cNvPr>
          <p:cNvGraphicFramePr>
            <a:graphicFrameLocks noGrp="1"/>
          </p:cNvGraphicFramePr>
          <p:nvPr>
            <p:extLst>
              <p:ext uri="{D42A27DB-BD31-4B8C-83A1-F6EECF244321}">
                <p14:modId xmlns:p14="http://schemas.microsoft.com/office/powerpoint/2010/main" val="2929734592"/>
              </p:ext>
            </p:extLst>
          </p:nvPr>
        </p:nvGraphicFramePr>
        <p:xfrm>
          <a:off x="167244" y="5991989"/>
          <a:ext cx="3083901" cy="822921"/>
        </p:xfrm>
        <a:graphic>
          <a:graphicData uri="http://schemas.openxmlformats.org/drawingml/2006/table">
            <a:tbl>
              <a:tblPr/>
              <a:tblGrid>
                <a:gridCol w="489055">
                  <a:extLst>
                    <a:ext uri="{9D8B030D-6E8A-4147-A177-3AD203B41FA5}">
                      <a16:colId xmlns:a16="http://schemas.microsoft.com/office/drawing/2014/main" val="3057763395"/>
                    </a:ext>
                  </a:extLst>
                </a:gridCol>
                <a:gridCol w="826855">
                  <a:extLst>
                    <a:ext uri="{9D8B030D-6E8A-4147-A177-3AD203B41FA5}">
                      <a16:colId xmlns:a16="http://schemas.microsoft.com/office/drawing/2014/main" val="996122657"/>
                    </a:ext>
                  </a:extLst>
                </a:gridCol>
                <a:gridCol w="826855">
                  <a:extLst>
                    <a:ext uri="{9D8B030D-6E8A-4147-A177-3AD203B41FA5}">
                      <a16:colId xmlns:a16="http://schemas.microsoft.com/office/drawing/2014/main" val="720636592"/>
                    </a:ext>
                  </a:extLst>
                </a:gridCol>
                <a:gridCol w="941136">
                  <a:extLst>
                    <a:ext uri="{9D8B030D-6E8A-4147-A177-3AD203B41FA5}">
                      <a16:colId xmlns:a16="http://schemas.microsoft.com/office/drawing/2014/main" val="3226472171"/>
                    </a:ext>
                  </a:extLst>
                </a:gridCol>
              </a:tblGrid>
              <a:tr h="158750">
                <a:tc>
                  <a:txBody>
                    <a:bodyPr/>
                    <a:lstStyle/>
                    <a:p>
                      <a:pPr algn="l" fontAlgn="b"/>
                      <a:endParaRPr lang="fr-FR" sz="1000" b="0" i="0" u="none" strike="noStrike" dirty="0">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r>
                        <a:rPr lang="fr-FR" sz="1000" b="0" i="0" u="none" strike="noStrike" dirty="0">
                          <a:effectLst/>
                          <a:latin typeface="Arial" panose="020B0604020202020204" pitchFamily="34" charset="0"/>
                        </a:rPr>
                        <a:t>Radon 1L </a:t>
                      </a:r>
                    </a:p>
                    <a:p>
                      <a:pPr algn="l" fontAlgn="b"/>
                      <a:r>
                        <a:rPr lang="fr-FR" sz="1000" b="0" i="0" u="none" strike="noStrike" dirty="0">
                          <a:effectLst/>
                          <a:latin typeface="Arial" panose="020B0604020202020204" pitchFamily="34" charset="0"/>
                        </a:rPr>
                        <a:t>(Bq/m3)</a:t>
                      </a:r>
                    </a:p>
                  </a:txBody>
                  <a:tcPr marL="6350" marR="6350" marT="6350" marB="0" anchor="b">
                    <a:lnL>
                      <a:noFill/>
                    </a:lnL>
                    <a:lnR>
                      <a:noFill/>
                    </a:lnR>
                    <a:lnT>
                      <a:noFill/>
                    </a:lnT>
                    <a:lnB>
                      <a:noFill/>
                    </a:lnB>
                    <a:solidFill>
                      <a:srgbClr val="E4E8F3"/>
                    </a:solidFill>
                  </a:tcPr>
                </a:tc>
                <a:tc>
                  <a:txBody>
                    <a:bodyPr/>
                    <a:lstStyle/>
                    <a:p>
                      <a:pPr algn="l" fontAlgn="b"/>
                      <a:r>
                        <a:rPr lang="fr-FR" sz="1000" b="0" i="0" u="none" strike="noStrike" dirty="0">
                          <a:effectLst/>
                          <a:latin typeface="Arial" panose="020B0604020202020204" pitchFamily="34" charset="0"/>
                        </a:rPr>
                        <a:t>Radon 1.5L </a:t>
                      </a:r>
                    </a:p>
                    <a:p>
                      <a:pPr algn="l" fontAlgn="b"/>
                      <a:r>
                        <a:rPr lang="fr-FR" sz="1000" b="0" i="0" u="none" strike="noStrike" dirty="0">
                          <a:effectLst/>
                          <a:latin typeface="Arial" panose="020B0604020202020204" pitchFamily="34" charset="0"/>
                        </a:rPr>
                        <a:t>(Bq/m3)</a:t>
                      </a:r>
                    </a:p>
                  </a:txBody>
                  <a:tcPr marL="6350" marR="6350" marT="6350" marB="0" anchor="b">
                    <a:lnL>
                      <a:noFill/>
                    </a:lnL>
                    <a:lnR>
                      <a:noFill/>
                    </a:lnR>
                    <a:lnT>
                      <a:noFill/>
                    </a:lnT>
                    <a:lnB>
                      <a:noFill/>
                    </a:lnB>
                    <a:solidFill>
                      <a:srgbClr val="E4E8F3"/>
                    </a:solidFill>
                  </a:tcPr>
                </a:tc>
                <a:tc>
                  <a:txBody>
                    <a:bodyPr/>
                    <a:lstStyle/>
                    <a:p>
                      <a:pPr algn="l" fontAlgn="b"/>
                      <a:r>
                        <a:rPr lang="fr-FR" sz="1000" b="0" i="0" u="none" strike="noStrike" dirty="0">
                          <a:effectLst/>
                          <a:latin typeface="Arial" panose="020B0604020202020204" pitchFamily="34" charset="0"/>
                        </a:rPr>
                        <a:t>Radon in situ (Bq/m3)</a:t>
                      </a:r>
                    </a:p>
                  </a:txBody>
                  <a:tcPr marL="6350" marR="6350" marT="6350" marB="0" anchor="b">
                    <a:lnL>
                      <a:noFill/>
                    </a:lnL>
                    <a:lnR>
                      <a:noFill/>
                    </a:lnR>
                    <a:lnT>
                      <a:noFill/>
                    </a:lnT>
                    <a:lnB>
                      <a:noFill/>
                    </a:lnB>
                    <a:solidFill>
                      <a:srgbClr val="E4E8F3"/>
                    </a:solidFill>
                  </a:tcPr>
                </a:tc>
                <a:extLst>
                  <a:ext uri="{0D108BD9-81ED-4DB2-BD59-A6C34878D82A}">
                    <a16:rowId xmlns:a16="http://schemas.microsoft.com/office/drawing/2014/main" val="3959682403"/>
                  </a:ext>
                </a:extLst>
              </a:tr>
              <a:tr h="187921">
                <a:tc>
                  <a:txBody>
                    <a:bodyPr/>
                    <a:lstStyle/>
                    <a:p>
                      <a:pPr algn="l" fontAlgn="b"/>
                      <a:r>
                        <a:rPr lang="fr-FR" sz="1000" b="0" i="0" u="none" strike="noStrike">
                          <a:effectLst/>
                          <a:latin typeface="Arial" panose="020B0604020202020204" pitchFamily="34" charset="0"/>
                        </a:rPr>
                        <a:t>Min</a:t>
                      </a:r>
                    </a:p>
                  </a:txBody>
                  <a:tcPr marL="6350" marR="6350" marT="6350" marB="0" anchor="b">
                    <a:lnL>
                      <a:noFill/>
                    </a:lnL>
                    <a:lnR>
                      <a:noFill/>
                    </a:lnR>
                    <a:lnT>
                      <a:noFill/>
                    </a:lnT>
                    <a:lnB>
                      <a:noFill/>
                    </a:lnB>
                  </a:tcPr>
                </a:tc>
                <a:tc>
                  <a:txBody>
                    <a:bodyPr/>
                    <a:lstStyle/>
                    <a:p>
                      <a:pPr algn="l" fontAlgn="b"/>
                      <a:r>
                        <a:rPr lang="fr-FR" sz="1000" b="0" i="0" u="none" strike="noStrike" dirty="0">
                          <a:solidFill>
                            <a:schemeClr val="tx1"/>
                          </a:solidFill>
                          <a:effectLst/>
                          <a:latin typeface="Arial" panose="020B0604020202020204" pitchFamily="34" charset="0"/>
                        </a:rPr>
                        <a:t>10</a:t>
                      </a:r>
                    </a:p>
                  </a:txBody>
                  <a:tcPr marL="6350" marR="6350" marT="6350" marB="0" anchor="b">
                    <a:lnL>
                      <a:noFill/>
                    </a:lnL>
                    <a:lnR>
                      <a:noFill/>
                    </a:lnR>
                    <a:lnT>
                      <a:noFill/>
                    </a:lnT>
                    <a:lnB>
                      <a:noFill/>
                    </a:lnB>
                  </a:tcPr>
                </a:tc>
                <a:tc>
                  <a:txBody>
                    <a:bodyPr/>
                    <a:lstStyle/>
                    <a:p>
                      <a:pPr algn="l" fontAlgn="b"/>
                      <a:r>
                        <a:rPr lang="fr-FR" sz="1000" b="0" i="0" u="none" strike="noStrike" dirty="0">
                          <a:solidFill>
                            <a:schemeClr val="tx1"/>
                          </a:solidFill>
                          <a:effectLst/>
                          <a:latin typeface="Arial" panose="020B0604020202020204" pitchFamily="34" charset="0"/>
                        </a:rPr>
                        <a:t>0</a:t>
                      </a:r>
                    </a:p>
                  </a:txBody>
                  <a:tcPr marL="6350" marR="6350" marT="6350" marB="0" anchor="b">
                    <a:lnL>
                      <a:noFill/>
                    </a:lnL>
                    <a:lnR>
                      <a:noFill/>
                    </a:lnR>
                    <a:lnT>
                      <a:noFill/>
                    </a:lnT>
                    <a:lnB>
                      <a:noFill/>
                    </a:lnB>
                  </a:tcPr>
                </a:tc>
                <a:tc>
                  <a:txBody>
                    <a:bodyPr/>
                    <a:lstStyle/>
                    <a:p>
                      <a:pPr algn="l" fontAlgn="b"/>
                      <a:r>
                        <a:rPr lang="fr-FR" sz="1000" b="0" i="0" u="none" strike="noStrike" dirty="0">
                          <a:solidFill>
                            <a:schemeClr val="tx1"/>
                          </a:solidFill>
                          <a:effectLst/>
                          <a:latin typeface="Arial" panose="020B0604020202020204" pitchFamily="34" charset="0"/>
                        </a:rPr>
                        <a:t>240</a:t>
                      </a:r>
                    </a:p>
                  </a:txBody>
                  <a:tcPr marL="6350" marR="6350" marT="6350" marB="0" anchor="b">
                    <a:lnL>
                      <a:noFill/>
                    </a:lnL>
                    <a:lnR>
                      <a:noFill/>
                    </a:lnR>
                    <a:lnT>
                      <a:noFill/>
                    </a:lnT>
                    <a:lnB>
                      <a:noFill/>
                    </a:lnB>
                  </a:tcPr>
                </a:tc>
                <a:extLst>
                  <a:ext uri="{0D108BD9-81ED-4DB2-BD59-A6C34878D82A}">
                    <a16:rowId xmlns:a16="http://schemas.microsoft.com/office/drawing/2014/main" val="2983861068"/>
                  </a:ext>
                </a:extLst>
              </a:tr>
              <a:tr h="158750">
                <a:tc>
                  <a:txBody>
                    <a:bodyPr/>
                    <a:lstStyle/>
                    <a:p>
                      <a:pPr algn="l" fontAlgn="b"/>
                      <a:r>
                        <a:rPr lang="fr-FR" sz="1000" b="0" i="0" u="none" strike="noStrike">
                          <a:effectLst/>
                          <a:latin typeface="Arial" panose="020B0604020202020204" pitchFamily="34" charset="0"/>
                        </a:rPr>
                        <a:t>Median</a:t>
                      </a:r>
                    </a:p>
                  </a:txBody>
                  <a:tcPr marL="6350" marR="6350" marT="6350" marB="0" anchor="b">
                    <a:lnL>
                      <a:noFill/>
                    </a:lnL>
                    <a:lnR>
                      <a:noFill/>
                    </a:lnR>
                    <a:lnT>
                      <a:noFill/>
                    </a:lnT>
                    <a:lnB>
                      <a:noFill/>
                    </a:lnB>
                  </a:tcPr>
                </a:tc>
                <a:tc>
                  <a:txBody>
                    <a:bodyPr/>
                    <a:lstStyle/>
                    <a:p>
                      <a:pPr algn="l" fontAlgn="b"/>
                      <a:r>
                        <a:rPr lang="fr-FR" sz="1000" b="0" i="0" u="none" strike="noStrike" dirty="0">
                          <a:effectLst/>
                          <a:latin typeface="Arial" panose="020B0604020202020204" pitchFamily="34" charset="0"/>
                        </a:rPr>
                        <a:t>826</a:t>
                      </a:r>
                    </a:p>
                  </a:txBody>
                  <a:tcPr marL="6350" marR="6350" marT="6350" marB="0" anchor="b">
                    <a:lnL>
                      <a:noFill/>
                    </a:lnL>
                    <a:lnR>
                      <a:noFill/>
                    </a:lnR>
                    <a:lnT>
                      <a:noFill/>
                    </a:lnT>
                    <a:lnB>
                      <a:noFill/>
                    </a:lnB>
                  </a:tcPr>
                </a:tc>
                <a:tc>
                  <a:txBody>
                    <a:bodyPr/>
                    <a:lstStyle/>
                    <a:p>
                      <a:pPr algn="l" fontAlgn="b"/>
                      <a:r>
                        <a:rPr lang="fr-FR" sz="1000" b="0" i="0" u="none" strike="noStrike" dirty="0">
                          <a:effectLst/>
                          <a:latin typeface="Arial" panose="020B0604020202020204" pitchFamily="34" charset="0"/>
                        </a:rPr>
                        <a:t>870</a:t>
                      </a:r>
                    </a:p>
                  </a:txBody>
                  <a:tcPr marL="6350" marR="6350" marT="6350" marB="0" anchor="b">
                    <a:lnL>
                      <a:noFill/>
                    </a:lnL>
                    <a:lnR>
                      <a:noFill/>
                    </a:lnR>
                    <a:lnT>
                      <a:noFill/>
                    </a:lnT>
                    <a:lnB>
                      <a:noFill/>
                    </a:lnB>
                  </a:tcPr>
                </a:tc>
                <a:tc>
                  <a:txBody>
                    <a:bodyPr/>
                    <a:lstStyle/>
                    <a:p>
                      <a:pPr algn="l" fontAlgn="b"/>
                      <a:r>
                        <a:rPr lang="fr-FR" sz="1000" b="0" i="0" u="none" strike="noStrike" dirty="0">
                          <a:effectLst/>
                          <a:latin typeface="Arial" panose="020B0604020202020204" pitchFamily="34" charset="0"/>
                        </a:rPr>
                        <a:t>1063</a:t>
                      </a:r>
                    </a:p>
                  </a:txBody>
                  <a:tcPr marL="6350" marR="6350" marT="6350" marB="0" anchor="b">
                    <a:lnL>
                      <a:noFill/>
                    </a:lnL>
                    <a:lnR>
                      <a:noFill/>
                    </a:lnR>
                    <a:lnT>
                      <a:noFill/>
                    </a:lnT>
                    <a:lnB>
                      <a:noFill/>
                    </a:lnB>
                  </a:tcPr>
                </a:tc>
                <a:extLst>
                  <a:ext uri="{0D108BD9-81ED-4DB2-BD59-A6C34878D82A}">
                    <a16:rowId xmlns:a16="http://schemas.microsoft.com/office/drawing/2014/main" val="2967208474"/>
                  </a:ext>
                </a:extLst>
              </a:tr>
              <a:tr h="165100">
                <a:tc>
                  <a:txBody>
                    <a:bodyPr/>
                    <a:lstStyle/>
                    <a:p>
                      <a:pPr algn="l" fontAlgn="b"/>
                      <a:r>
                        <a:rPr lang="fr-FR" sz="1000" b="0" i="0" u="none" strike="noStrike">
                          <a:effectLst/>
                          <a:latin typeface="Arial" panose="020B0604020202020204" pitchFamily="34" charset="0"/>
                        </a:rPr>
                        <a:t>Max</a:t>
                      </a:r>
                    </a:p>
                  </a:txBody>
                  <a:tcPr marL="6350" marR="6350" marT="6350" marB="0" anchor="b">
                    <a:lnL>
                      <a:noFill/>
                    </a:lnL>
                    <a:lnR>
                      <a:noFill/>
                    </a:lnR>
                    <a:lnT>
                      <a:noFill/>
                    </a:lnT>
                    <a:lnB>
                      <a:noFill/>
                    </a:lnB>
                  </a:tcPr>
                </a:tc>
                <a:tc>
                  <a:txBody>
                    <a:bodyPr/>
                    <a:lstStyle/>
                    <a:p>
                      <a:pPr algn="l" fontAlgn="b"/>
                      <a:r>
                        <a:rPr lang="fr-FR" sz="1000" b="0" i="0" u="none" strike="noStrike" dirty="0">
                          <a:effectLst/>
                          <a:latin typeface="Arial" panose="020B0604020202020204" pitchFamily="34" charset="0"/>
                        </a:rPr>
                        <a:t>6180</a:t>
                      </a:r>
                    </a:p>
                  </a:txBody>
                  <a:tcPr marL="6350" marR="6350" marT="6350" marB="0" anchor="b">
                    <a:lnL>
                      <a:noFill/>
                    </a:lnL>
                    <a:lnR>
                      <a:noFill/>
                    </a:lnR>
                    <a:lnT>
                      <a:noFill/>
                    </a:lnT>
                    <a:lnB>
                      <a:noFill/>
                    </a:lnB>
                  </a:tcPr>
                </a:tc>
                <a:tc>
                  <a:txBody>
                    <a:bodyPr/>
                    <a:lstStyle/>
                    <a:p>
                      <a:pPr algn="l" fontAlgn="b"/>
                      <a:r>
                        <a:rPr lang="fr-FR" sz="1000" b="0" i="0" u="none" strike="noStrike" dirty="0">
                          <a:effectLst/>
                          <a:latin typeface="Arial" panose="020B0604020202020204" pitchFamily="34" charset="0"/>
                        </a:rPr>
                        <a:t>6683</a:t>
                      </a:r>
                    </a:p>
                  </a:txBody>
                  <a:tcPr marL="6350" marR="6350" marT="6350" marB="0" anchor="b">
                    <a:lnL>
                      <a:noFill/>
                    </a:lnL>
                    <a:lnR>
                      <a:noFill/>
                    </a:lnR>
                    <a:lnT>
                      <a:noFill/>
                    </a:lnT>
                    <a:lnB>
                      <a:noFill/>
                    </a:lnB>
                  </a:tcPr>
                </a:tc>
                <a:tc>
                  <a:txBody>
                    <a:bodyPr/>
                    <a:lstStyle/>
                    <a:p>
                      <a:pPr algn="l" fontAlgn="b"/>
                      <a:r>
                        <a:rPr lang="fr-FR" sz="1000" b="0" i="0" u="none" strike="noStrike" dirty="0">
                          <a:effectLst/>
                          <a:latin typeface="Arial" panose="020B0604020202020204" pitchFamily="34" charset="0"/>
                        </a:rPr>
                        <a:t>6449</a:t>
                      </a:r>
                    </a:p>
                  </a:txBody>
                  <a:tcPr marL="6350" marR="6350" marT="6350" marB="0" anchor="b">
                    <a:lnL>
                      <a:noFill/>
                    </a:lnL>
                    <a:lnR>
                      <a:noFill/>
                    </a:lnR>
                    <a:lnT>
                      <a:noFill/>
                    </a:lnT>
                    <a:lnB>
                      <a:noFill/>
                    </a:lnB>
                  </a:tcPr>
                </a:tc>
                <a:extLst>
                  <a:ext uri="{0D108BD9-81ED-4DB2-BD59-A6C34878D82A}">
                    <a16:rowId xmlns:a16="http://schemas.microsoft.com/office/drawing/2014/main" val="2404050883"/>
                  </a:ext>
                </a:extLst>
              </a:tr>
            </a:tbl>
          </a:graphicData>
        </a:graphic>
      </p:graphicFrame>
      <p:sp>
        <p:nvSpPr>
          <p:cNvPr id="21" name="ZoneTexte 20">
            <a:extLst>
              <a:ext uri="{FF2B5EF4-FFF2-40B4-BE49-F238E27FC236}">
                <a16:creationId xmlns:a16="http://schemas.microsoft.com/office/drawing/2014/main" id="{138E4952-F376-4FBB-BF20-11144D105FCC}"/>
              </a:ext>
            </a:extLst>
          </p:cNvPr>
          <p:cNvSpPr txBox="1"/>
          <p:nvPr/>
        </p:nvSpPr>
        <p:spPr>
          <a:xfrm>
            <a:off x="587042" y="2430491"/>
            <a:ext cx="1609826" cy="369332"/>
          </a:xfrm>
          <a:prstGeom prst="rect">
            <a:avLst/>
          </a:prstGeom>
          <a:noFill/>
        </p:spPr>
        <p:txBody>
          <a:bodyPr wrap="square">
            <a:spAutoFit/>
          </a:bodyPr>
          <a:lstStyle/>
          <a:p>
            <a:r>
              <a:rPr lang="fr-FR" b="1" dirty="0">
                <a:solidFill>
                  <a:srgbClr val="392E77"/>
                </a:solidFill>
                <a:ea typeface="Calibri" panose="020F0502020204030204" pitchFamily="34" charset="0"/>
                <a:cs typeface="Arial" panose="020B0604020202020204" pitchFamily="34" charset="0"/>
              </a:rPr>
              <a:t>²²²Rn </a:t>
            </a:r>
            <a:r>
              <a:rPr lang="fr-FR" b="1" dirty="0" err="1">
                <a:solidFill>
                  <a:srgbClr val="392E77"/>
                </a:solidFill>
                <a:ea typeface="Calibri" panose="020F0502020204030204" pitchFamily="34" charset="0"/>
                <a:cs typeface="Arial" panose="020B0604020202020204" pitchFamily="34" charset="0"/>
              </a:rPr>
              <a:t>activities</a:t>
            </a:r>
            <a:endParaRPr lang="fr-FR" b="1" dirty="0"/>
          </a:p>
        </p:txBody>
      </p:sp>
      <p:sp>
        <p:nvSpPr>
          <p:cNvPr id="22" name="ZoneTexte 21">
            <a:extLst>
              <a:ext uri="{FF2B5EF4-FFF2-40B4-BE49-F238E27FC236}">
                <a16:creationId xmlns:a16="http://schemas.microsoft.com/office/drawing/2014/main" id="{67421697-CC9A-4172-989E-D24EE8308D9A}"/>
              </a:ext>
            </a:extLst>
          </p:cNvPr>
          <p:cNvSpPr txBox="1"/>
          <p:nvPr/>
        </p:nvSpPr>
        <p:spPr>
          <a:xfrm>
            <a:off x="4728176" y="2430491"/>
            <a:ext cx="1609826" cy="369332"/>
          </a:xfrm>
          <a:prstGeom prst="rect">
            <a:avLst/>
          </a:prstGeom>
          <a:noFill/>
        </p:spPr>
        <p:txBody>
          <a:bodyPr wrap="square">
            <a:spAutoFit/>
          </a:bodyPr>
          <a:lstStyle/>
          <a:p>
            <a:r>
              <a:rPr lang="fr-FR" b="1" dirty="0">
                <a:solidFill>
                  <a:srgbClr val="392E77"/>
                </a:solidFill>
                <a:ea typeface="Calibri" panose="020F0502020204030204" pitchFamily="34" charset="0"/>
                <a:cs typeface="Arial" panose="020B0604020202020204" pitchFamily="34" charset="0"/>
              </a:rPr>
              <a:t>²²²Rn std. dev.</a:t>
            </a:r>
            <a:endParaRPr lang="fr-FR" b="1" dirty="0"/>
          </a:p>
        </p:txBody>
      </p:sp>
      <p:sp>
        <p:nvSpPr>
          <p:cNvPr id="25" name="ZoneTexte 24">
            <a:extLst>
              <a:ext uri="{FF2B5EF4-FFF2-40B4-BE49-F238E27FC236}">
                <a16:creationId xmlns:a16="http://schemas.microsoft.com/office/drawing/2014/main" id="{CE5949B7-8C80-4D6E-947D-3344D42989EE}"/>
              </a:ext>
            </a:extLst>
          </p:cNvPr>
          <p:cNvSpPr txBox="1"/>
          <p:nvPr/>
        </p:nvSpPr>
        <p:spPr>
          <a:xfrm>
            <a:off x="7686535" y="3590233"/>
            <a:ext cx="4414336" cy="1029256"/>
          </a:xfrm>
          <a:prstGeom prst="rect">
            <a:avLst/>
          </a:prstGeom>
          <a:noFill/>
        </p:spPr>
        <p:txBody>
          <a:bodyPr wrap="square">
            <a:spAutoFit/>
          </a:bodyPr>
          <a:lstStyle/>
          <a:p>
            <a:pPr>
              <a:lnSpc>
                <a:spcPct val="115000"/>
              </a:lnSpc>
            </a:pPr>
            <a:r>
              <a:rPr lang="fr-FR" dirty="0" err="1">
                <a:solidFill>
                  <a:srgbClr val="392E77"/>
                </a:solidFill>
                <a:ea typeface="Calibri" panose="020F0502020204030204" pitchFamily="34" charset="0"/>
                <a:cs typeface="Arial" panose="020B0604020202020204" pitchFamily="34" charset="0"/>
              </a:rPr>
              <a:t>After</a:t>
            </a:r>
            <a:r>
              <a:rPr lang="fr-FR" dirty="0">
                <a:solidFill>
                  <a:srgbClr val="392E77"/>
                </a:solidFill>
                <a:ea typeface="Calibri" panose="020F0502020204030204" pitchFamily="34" charset="0"/>
                <a:cs typeface="Arial" panose="020B0604020202020204" pitchFamily="34" charset="0"/>
              </a:rPr>
              <a:t> </a:t>
            </a:r>
            <a:r>
              <a:rPr lang="fr-FR" dirty="0" err="1">
                <a:solidFill>
                  <a:srgbClr val="392E77"/>
                </a:solidFill>
                <a:ea typeface="Calibri" panose="020F0502020204030204" pitchFamily="34" charset="0"/>
                <a:cs typeface="Arial" panose="020B0604020202020204" pitchFamily="34" charset="0"/>
              </a:rPr>
              <a:t>normality</a:t>
            </a:r>
            <a:r>
              <a:rPr lang="fr-FR" dirty="0">
                <a:solidFill>
                  <a:srgbClr val="392E77"/>
                </a:solidFill>
                <a:ea typeface="Calibri" panose="020F0502020204030204" pitchFamily="34" charset="0"/>
                <a:cs typeface="Arial" panose="020B0604020202020204" pitchFamily="34" charset="0"/>
              </a:rPr>
              <a:t> and variance tests, </a:t>
            </a:r>
            <a:r>
              <a:rPr lang="fr-FR" dirty="0" err="1">
                <a:solidFill>
                  <a:srgbClr val="392E77"/>
                </a:solidFill>
                <a:ea typeface="Calibri" panose="020F0502020204030204" pitchFamily="34" charset="0"/>
                <a:cs typeface="Arial" panose="020B0604020202020204" pitchFamily="34" charset="0"/>
              </a:rPr>
              <a:t>we</a:t>
            </a:r>
            <a:r>
              <a:rPr lang="fr-FR" dirty="0">
                <a:solidFill>
                  <a:srgbClr val="392E77"/>
                </a:solidFill>
                <a:ea typeface="Calibri" panose="020F0502020204030204" pitchFamily="34" charset="0"/>
                <a:cs typeface="Arial" panose="020B0604020202020204" pitchFamily="34" charset="0"/>
              </a:rPr>
              <a:t> </a:t>
            </a:r>
            <a:r>
              <a:rPr lang="fr-FR" dirty="0" err="1">
                <a:solidFill>
                  <a:srgbClr val="392E77"/>
                </a:solidFill>
                <a:ea typeface="Calibri" panose="020F0502020204030204" pitchFamily="34" charset="0"/>
                <a:cs typeface="Arial" panose="020B0604020202020204" pitchFamily="34" charset="0"/>
              </a:rPr>
              <a:t>performed</a:t>
            </a:r>
            <a:r>
              <a:rPr lang="fr-FR" dirty="0">
                <a:solidFill>
                  <a:srgbClr val="392E77"/>
                </a:solidFill>
                <a:ea typeface="Calibri" panose="020F0502020204030204" pitchFamily="34" charset="0"/>
                <a:cs typeface="Arial" panose="020B0604020202020204" pitchFamily="34" charset="0"/>
              </a:rPr>
              <a:t> </a:t>
            </a:r>
            <a:r>
              <a:rPr lang="fr-FR" b="1" dirty="0">
                <a:solidFill>
                  <a:srgbClr val="392E77"/>
                </a:solidFill>
                <a:ea typeface="Calibri" panose="020F0502020204030204" pitchFamily="34" charset="0"/>
                <a:cs typeface="Arial" panose="020B0604020202020204" pitchFamily="34" charset="0"/>
              </a:rPr>
              <a:t>1-Way </a:t>
            </a:r>
            <a:r>
              <a:rPr lang="fr-FR" b="1" dirty="0" err="1">
                <a:solidFill>
                  <a:srgbClr val="392E77"/>
                </a:solidFill>
                <a:ea typeface="Calibri" panose="020F0502020204030204" pitchFamily="34" charset="0"/>
                <a:cs typeface="Arial" panose="020B0604020202020204" pitchFamily="34" charset="0"/>
              </a:rPr>
              <a:t>ANOVAs</a:t>
            </a:r>
            <a:r>
              <a:rPr lang="fr-FR" b="1" dirty="0">
                <a:solidFill>
                  <a:srgbClr val="392E77"/>
                </a:solidFill>
                <a:ea typeface="Calibri" panose="020F0502020204030204" pitchFamily="34" charset="0"/>
                <a:cs typeface="Arial" panose="020B0604020202020204" pitchFamily="34" charset="0"/>
              </a:rPr>
              <a:t> </a:t>
            </a:r>
            <a:r>
              <a:rPr lang="fr-FR" dirty="0">
                <a:solidFill>
                  <a:srgbClr val="392E77"/>
                </a:solidFill>
                <a:ea typeface="Calibri" panose="020F0502020204030204" pitchFamily="34" charset="0"/>
                <a:cs typeface="Arial" panose="020B0604020202020204" pitchFamily="34" charset="0"/>
              </a:rPr>
              <a:t>to compare the </a:t>
            </a:r>
            <a:r>
              <a:rPr lang="fr-FR" dirty="0" err="1">
                <a:solidFill>
                  <a:srgbClr val="392E77"/>
                </a:solidFill>
                <a:ea typeface="Calibri" panose="020F0502020204030204" pitchFamily="34" charset="0"/>
                <a:cs typeface="Arial" panose="020B0604020202020204" pitchFamily="34" charset="0"/>
              </a:rPr>
              <a:t>obtained</a:t>
            </a:r>
            <a:r>
              <a:rPr lang="fr-FR" dirty="0">
                <a:solidFill>
                  <a:srgbClr val="392E77"/>
                </a:solidFill>
                <a:ea typeface="Calibri" panose="020F0502020204030204" pitchFamily="34" charset="0"/>
                <a:cs typeface="Arial" panose="020B0604020202020204" pitchFamily="34" charset="0"/>
              </a:rPr>
              <a:t> values :  </a:t>
            </a:r>
          </a:p>
        </p:txBody>
      </p:sp>
      <p:sp>
        <p:nvSpPr>
          <p:cNvPr id="26" name="Rectangle 25">
            <a:extLst>
              <a:ext uri="{FF2B5EF4-FFF2-40B4-BE49-F238E27FC236}">
                <a16:creationId xmlns:a16="http://schemas.microsoft.com/office/drawing/2014/main" id="{168E3C9B-2A8B-4A3B-9F1B-475F1F7A04EE}"/>
              </a:ext>
            </a:extLst>
          </p:cNvPr>
          <p:cNvSpPr/>
          <p:nvPr/>
        </p:nvSpPr>
        <p:spPr>
          <a:xfrm>
            <a:off x="7721070" y="4685020"/>
            <a:ext cx="4470930" cy="710707"/>
          </a:xfrm>
          <a:prstGeom prst="rect">
            <a:avLst/>
          </a:prstGeom>
          <a:solidFill>
            <a:srgbClr val="003366"/>
          </a:solidFill>
          <a:ln>
            <a:solidFill>
              <a:schemeClr val="tx1"/>
            </a:solidFill>
          </a:ln>
        </p:spPr>
        <p:txBody>
          <a:bodyPr wrap="square">
            <a:spAutoFit/>
          </a:bodyPr>
          <a:lstStyle/>
          <a:p>
            <a:pPr>
              <a:lnSpc>
                <a:spcPct val="115000"/>
              </a:lnSpc>
            </a:pPr>
            <a:r>
              <a:rPr lang="en-US" b="1" dirty="0">
                <a:solidFill>
                  <a:schemeClr val="bg1"/>
                </a:solidFill>
                <a:ea typeface="Calibri" panose="020F0502020204030204" pitchFamily="34" charset="0"/>
                <a:cs typeface="Arial" panose="020B0604020202020204" pitchFamily="34" charset="0"/>
              </a:rPr>
              <a:t>On ²²²Rn activities, in the end, no significant differences in between the three methods</a:t>
            </a:r>
          </a:p>
        </p:txBody>
      </p:sp>
      <p:sp>
        <p:nvSpPr>
          <p:cNvPr id="28" name="Accolade fermante 27">
            <a:extLst>
              <a:ext uri="{FF2B5EF4-FFF2-40B4-BE49-F238E27FC236}">
                <a16:creationId xmlns:a16="http://schemas.microsoft.com/office/drawing/2014/main" id="{3D427357-0778-42F5-81BB-9279D0AE1D78}"/>
              </a:ext>
            </a:extLst>
          </p:cNvPr>
          <p:cNvSpPr/>
          <p:nvPr/>
        </p:nvSpPr>
        <p:spPr>
          <a:xfrm rot="16200000">
            <a:off x="1350146" y="3018843"/>
            <a:ext cx="369115" cy="1507921"/>
          </a:xfrm>
          <a:prstGeom prst="rightBrace">
            <a:avLst/>
          </a:prstGeom>
          <a:ln w="19050">
            <a:solidFill>
              <a:srgbClr val="003366"/>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29" name="Accolade fermante 28">
            <a:extLst>
              <a:ext uri="{FF2B5EF4-FFF2-40B4-BE49-F238E27FC236}">
                <a16:creationId xmlns:a16="http://schemas.microsoft.com/office/drawing/2014/main" id="{93A0D1EA-A068-4070-B416-44FA03FF2611}"/>
              </a:ext>
            </a:extLst>
          </p:cNvPr>
          <p:cNvSpPr/>
          <p:nvPr/>
        </p:nvSpPr>
        <p:spPr>
          <a:xfrm rot="16200000">
            <a:off x="1655941" y="2125836"/>
            <a:ext cx="369115" cy="2237207"/>
          </a:xfrm>
          <a:prstGeom prst="rightBrace">
            <a:avLst>
              <a:gd name="adj1" fmla="val 8333"/>
              <a:gd name="adj2" fmla="val 77332"/>
            </a:avLst>
          </a:prstGeom>
          <a:ln w="19050">
            <a:solidFill>
              <a:srgbClr val="003366"/>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33" name="ZoneTexte 32">
            <a:extLst>
              <a:ext uri="{FF2B5EF4-FFF2-40B4-BE49-F238E27FC236}">
                <a16:creationId xmlns:a16="http://schemas.microsoft.com/office/drawing/2014/main" id="{2E72F6FC-48D5-4F1D-A677-5A3AC107B612}"/>
              </a:ext>
            </a:extLst>
          </p:cNvPr>
          <p:cNvSpPr txBox="1"/>
          <p:nvPr/>
        </p:nvSpPr>
        <p:spPr>
          <a:xfrm>
            <a:off x="2204609" y="2731039"/>
            <a:ext cx="953670" cy="253916"/>
          </a:xfrm>
          <a:prstGeom prst="rect">
            <a:avLst/>
          </a:prstGeom>
          <a:noFill/>
        </p:spPr>
        <p:txBody>
          <a:bodyPr wrap="square" rtlCol="0">
            <a:spAutoFit/>
          </a:bodyPr>
          <a:lstStyle/>
          <a:p>
            <a:r>
              <a:rPr lang="fr-FR" sz="1050" b="1" dirty="0">
                <a:solidFill>
                  <a:srgbClr val="003366"/>
                </a:solidFill>
              </a:rPr>
              <a:t>p(</a:t>
            </a:r>
            <a:r>
              <a:rPr lang="fr-FR" sz="1050" b="1" dirty="0" err="1">
                <a:solidFill>
                  <a:srgbClr val="003366"/>
                </a:solidFill>
              </a:rPr>
              <a:t>same</a:t>
            </a:r>
            <a:r>
              <a:rPr lang="fr-FR" sz="1050" b="1" dirty="0">
                <a:solidFill>
                  <a:srgbClr val="003366"/>
                </a:solidFill>
              </a:rPr>
              <a:t>) = 1 </a:t>
            </a:r>
          </a:p>
        </p:txBody>
      </p:sp>
      <p:sp>
        <p:nvSpPr>
          <p:cNvPr id="36" name="ZoneTexte 35">
            <a:extLst>
              <a:ext uri="{FF2B5EF4-FFF2-40B4-BE49-F238E27FC236}">
                <a16:creationId xmlns:a16="http://schemas.microsoft.com/office/drawing/2014/main" id="{39DF5301-DEDD-4FE8-96A1-3BC27ED3363D}"/>
              </a:ext>
            </a:extLst>
          </p:cNvPr>
          <p:cNvSpPr txBox="1"/>
          <p:nvPr/>
        </p:nvSpPr>
        <p:spPr>
          <a:xfrm>
            <a:off x="1533961" y="3457317"/>
            <a:ext cx="1137960" cy="253916"/>
          </a:xfrm>
          <a:prstGeom prst="rect">
            <a:avLst/>
          </a:prstGeom>
          <a:noFill/>
        </p:spPr>
        <p:txBody>
          <a:bodyPr wrap="square" rtlCol="0">
            <a:spAutoFit/>
          </a:bodyPr>
          <a:lstStyle/>
          <a:p>
            <a:r>
              <a:rPr lang="fr-FR" sz="1050" b="1" dirty="0">
                <a:solidFill>
                  <a:srgbClr val="003366"/>
                </a:solidFill>
              </a:rPr>
              <a:t>p(</a:t>
            </a:r>
            <a:r>
              <a:rPr lang="fr-FR" sz="1050" b="1" dirty="0" err="1">
                <a:solidFill>
                  <a:srgbClr val="003366"/>
                </a:solidFill>
              </a:rPr>
              <a:t>same</a:t>
            </a:r>
            <a:r>
              <a:rPr lang="fr-FR" sz="1050" b="1" dirty="0">
                <a:solidFill>
                  <a:srgbClr val="003366"/>
                </a:solidFill>
              </a:rPr>
              <a:t>) = 0.999 </a:t>
            </a:r>
          </a:p>
        </p:txBody>
      </p:sp>
      <p:sp>
        <p:nvSpPr>
          <p:cNvPr id="41" name="ZoneTexte 40">
            <a:extLst>
              <a:ext uri="{FF2B5EF4-FFF2-40B4-BE49-F238E27FC236}">
                <a16:creationId xmlns:a16="http://schemas.microsoft.com/office/drawing/2014/main" id="{8C063A41-7A39-4100-875B-C3DA88D6C886}"/>
              </a:ext>
            </a:extLst>
          </p:cNvPr>
          <p:cNvSpPr txBox="1"/>
          <p:nvPr/>
        </p:nvSpPr>
        <p:spPr>
          <a:xfrm>
            <a:off x="7453509" y="2811421"/>
            <a:ext cx="4706210" cy="710707"/>
          </a:xfrm>
          <a:prstGeom prst="rect">
            <a:avLst/>
          </a:prstGeom>
          <a:noFill/>
        </p:spPr>
        <p:txBody>
          <a:bodyPr wrap="square">
            <a:spAutoFit/>
          </a:bodyPr>
          <a:lstStyle/>
          <a:p>
            <a:pPr>
              <a:lnSpc>
                <a:spcPct val="115000"/>
              </a:lnSpc>
            </a:pPr>
            <a:r>
              <a:rPr lang="fr-FR" dirty="0">
                <a:solidFill>
                  <a:srgbClr val="00B050"/>
                </a:solidFill>
                <a:ea typeface="Calibri" panose="020F0502020204030204" pitchFamily="34" charset="0"/>
                <a:cs typeface="Arial" panose="020B0604020202020204" pitchFamily="34" charset="0"/>
              </a:rPr>
              <a:t>Radon in situ </a:t>
            </a:r>
            <a:r>
              <a:rPr lang="fr-FR" dirty="0" err="1">
                <a:solidFill>
                  <a:srgbClr val="00B050"/>
                </a:solidFill>
                <a:ea typeface="Calibri" panose="020F0502020204030204" pitchFamily="34" charset="0"/>
                <a:cs typeface="Arial" panose="020B0604020202020204" pitchFamily="34" charset="0"/>
              </a:rPr>
              <a:t>seems</a:t>
            </a:r>
            <a:r>
              <a:rPr lang="fr-FR" dirty="0">
                <a:solidFill>
                  <a:srgbClr val="00B050"/>
                </a:solidFill>
                <a:ea typeface="Calibri" panose="020F0502020204030204" pitchFamily="34" charset="0"/>
                <a:cs typeface="Arial" panose="020B0604020202020204" pitchFamily="34" charset="0"/>
              </a:rPr>
              <a:t> display a </a:t>
            </a:r>
            <a:r>
              <a:rPr lang="fr-FR" dirty="0" err="1">
                <a:solidFill>
                  <a:srgbClr val="00B050"/>
                </a:solidFill>
                <a:ea typeface="Calibri" panose="020F0502020204030204" pitchFamily="34" charset="0"/>
                <a:cs typeface="Arial" panose="020B0604020202020204" pitchFamily="34" charset="0"/>
              </a:rPr>
              <a:t>better</a:t>
            </a:r>
            <a:r>
              <a:rPr lang="fr-FR" dirty="0">
                <a:solidFill>
                  <a:srgbClr val="00B050"/>
                </a:solidFill>
                <a:ea typeface="Calibri" panose="020F0502020204030204" pitchFamily="34" charset="0"/>
                <a:cs typeface="Arial" panose="020B0604020202020204" pitchFamily="34" charset="0"/>
              </a:rPr>
              <a:t> </a:t>
            </a:r>
            <a:r>
              <a:rPr lang="fr-FR" dirty="0" err="1">
                <a:solidFill>
                  <a:srgbClr val="00B050"/>
                </a:solidFill>
                <a:ea typeface="Calibri" panose="020F0502020204030204" pitchFamily="34" charset="0"/>
                <a:cs typeface="Arial" panose="020B0604020202020204" pitchFamily="34" charset="0"/>
              </a:rPr>
              <a:t>sensitivity</a:t>
            </a:r>
            <a:r>
              <a:rPr lang="fr-FR" dirty="0">
                <a:solidFill>
                  <a:srgbClr val="00B050"/>
                </a:solidFill>
                <a:ea typeface="Calibri" panose="020F0502020204030204" pitchFamily="34" charset="0"/>
                <a:cs typeface="Arial" panose="020B0604020202020204" pitchFamily="34" charset="0"/>
              </a:rPr>
              <a:t> to </a:t>
            </a:r>
            <a:r>
              <a:rPr lang="fr-FR" dirty="0" err="1">
                <a:solidFill>
                  <a:srgbClr val="00B050"/>
                </a:solidFill>
                <a:ea typeface="Calibri" panose="020F0502020204030204" pitchFamily="34" charset="0"/>
                <a:cs typeface="Arial" panose="020B0604020202020204" pitchFamily="34" charset="0"/>
              </a:rPr>
              <a:t>low</a:t>
            </a:r>
            <a:r>
              <a:rPr lang="fr-FR" dirty="0">
                <a:solidFill>
                  <a:srgbClr val="00B050"/>
                </a:solidFill>
                <a:ea typeface="Calibri" panose="020F0502020204030204" pitchFamily="34" charset="0"/>
                <a:cs typeface="Arial" panose="020B0604020202020204" pitchFamily="34" charset="0"/>
              </a:rPr>
              <a:t> ²²²Rn </a:t>
            </a:r>
            <a:r>
              <a:rPr lang="fr-FR" dirty="0" err="1">
                <a:solidFill>
                  <a:srgbClr val="00B050"/>
                </a:solidFill>
                <a:ea typeface="Calibri" panose="020F0502020204030204" pitchFamily="34" charset="0"/>
                <a:cs typeface="Arial" panose="020B0604020202020204" pitchFamily="34" charset="0"/>
              </a:rPr>
              <a:t>levels</a:t>
            </a:r>
            <a:r>
              <a:rPr lang="fr-FR" dirty="0">
                <a:solidFill>
                  <a:srgbClr val="00B050"/>
                </a:solidFill>
                <a:ea typeface="Calibri" panose="020F0502020204030204" pitchFamily="34" charset="0"/>
                <a:cs typeface="Arial" panose="020B0604020202020204" pitchFamily="34" charset="0"/>
              </a:rPr>
              <a:t> </a:t>
            </a:r>
          </a:p>
        </p:txBody>
      </p:sp>
      <p:sp>
        <p:nvSpPr>
          <p:cNvPr id="43" name="ZoneTexte 42">
            <a:extLst>
              <a:ext uri="{FF2B5EF4-FFF2-40B4-BE49-F238E27FC236}">
                <a16:creationId xmlns:a16="http://schemas.microsoft.com/office/drawing/2014/main" id="{C8BE8B03-99C7-4A07-A794-97F150417D7D}"/>
              </a:ext>
            </a:extLst>
          </p:cNvPr>
          <p:cNvSpPr txBox="1"/>
          <p:nvPr/>
        </p:nvSpPr>
        <p:spPr>
          <a:xfrm>
            <a:off x="1189188" y="1817607"/>
            <a:ext cx="6407150" cy="369332"/>
          </a:xfrm>
          <a:prstGeom prst="rect">
            <a:avLst/>
          </a:prstGeom>
          <a:noFill/>
        </p:spPr>
        <p:txBody>
          <a:bodyPr wrap="square">
            <a:spAutoFit/>
          </a:bodyPr>
          <a:lstStyle/>
          <a:p>
            <a:r>
              <a:rPr lang="en-US" i="1" dirty="0">
                <a:solidFill>
                  <a:schemeClr val="bg1">
                    <a:lumMod val="50000"/>
                  </a:schemeClr>
                </a:solidFill>
                <a:ea typeface="Calibri" panose="020F0502020204030204" pitchFamily="34" charset="0"/>
                <a:cs typeface="Arial" panose="020B0604020202020204" pitchFamily="34" charset="0"/>
              </a:rPr>
              <a:t>Data still in validation process</a:t>
            </a:r>
            <a:endParaRPr lang="fr-FR" i="1" dirty="0"/>
          </a:p>
        </p:txBody>
      </p:sp>
      <p:sp>
        <p:nvSpPr>
          <p:cNvPr id="44" name="Rectangle : coins arrondis 43">
            <a:extLst>
              <a:ext uri="{FF2B5EF4-FFF2-40B4-BE49-F238E27FC236}">
                <a16:creationId xmlns:a16="http://schemas.microsoft.com/office/drawing/2014/main" id="{281CFEAA-DBA6-4C7A-9CF7-86ABCAE8079D}"/>
              </a:ext>
            </a:extLst>
          </p:cNvPr>
          <p:cNvSpPr/>
          <p:nvPr/>
        </p:nvSpPr>
        <p:spPr>
          <a:xfrm>
            <a:off x="2671921" y="5344990"/>
            <a:ext cx="419026" cy="20470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Accolade fermante 44">
            <a:extLst>
              <a:ext uri="{FF2B5EF4-FFF2-40B4-BE49-F238E27FC236}">
                <a16:creationId xmlns:a16="http://schemas.microsoft.com/office/drawing/2014/main" id="{84189DCE-F7C3-4CA8-A6D8-559FBE7BD470}"/>
              </a:ext>
            </a:extLst>
          </p:cNvPr>
          <p:cNvSpPr/>
          <p:nvPr/>
        </p:nvSpPr>
        <p:spPr>
          <a:xfrm rot="16200000">
            <a:off x="2239932" y="3639396"/>
            <a:ext cx="369115" cy="1507921"/>
          </a:xfrm>
          <a:prstGeom prst="rightBrace">
            <a:avLst>
              <a:gd name="adj1" fmla="val 8333"/>
              <a:gd name="adj2" fmla="val 90427"/>
            </a:avLst>
          </a:prstGeom>
          <a:ln w="19050">
            <a:solidFill>
              <a:srgbClr val="003366"/>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46" name="ZoneTexte 45">
            <a:extLst>
              <a:ext uri="{FF2B5EF4-FFF2-40B4-BE49-F238E27FC236}">
                <a16:creationId xmlns:a16="http://schemas.microsoft.com/office/drawing/2014/main" id="{486512F5-0B6A-4921-ADEA-08CC5CF558A2}"/>
              </a:ext>
            </a:extLst>
          </p:cNvPr>
          <p:cNvSpPr txBox="1"/>
          <p:nvPr/>
        </p:nvSpPr>
        <p:spPr>
          <a:xfrm>
            <a:off x="2609470" y="3902709"/>
            <a:ext cx="1137960" cy="253916"/>
          </a:xfrm>
          <a:prstGeom prst="rect">
            <a:avLst/>
          </a:prstGeom>
          <a:noFill/>
        </p:spPr>
        <p:txBody>
          <a:bodyPr wrap="square" rtlCol="0">
            <a:spAutoFit/>
          </a:bodyPr>
          <a:lstStyle/>
          <a:p>
            <a:r>
              <a:rPr lang="fr-FR" sz="1050" b="1" dirty="0">
                <a:solidFill>
                  <a:srgbClr val="003366"/>
                </a:solidFill>
              </a:rPr>
              <a:t>p(</a:t>
            </a:r>
            <a:r>
              <a:rPr lang="fr-FR" sz="1050" b="1" dirty="0" err="1">
                <a:solidFill>
                  <a:srgbClr val="003366"/>
                </a:solidFill>
              </a:rPr>
              <a:t>same</a:t>
            </a:r>
            <a:r>
              <a:rPr lang="fr-FR" sz="1050" b="1" dirty="0">
                <a:solidFill>
                  <a:srgbClr val="003366"/>
                </a:solidFill>
              </a:rPr>
              <a:t>) = 0.998 </a:t>
            </a:r>
          </a:p>
        </p:txBody>
      </p:sp>
      <p:sp>
        <p:nvSpPr>
          <p:cNvPr id="53" name="Accolade fermante 52">
            <a:extLst>
              <a:ext uri="{FF2B5EF4-FFF2-40B4-BE49-F238E27FC236}">
                <a16:creationId xmlns:a16="http://schemas.microsoft.com/office/drawing/2014/main" id="{11B24C97-101C-4476-96C2-AC603175AF1A}"/>
              </a:ext>
            </a:extLst>
          </p:cNvPr>
          <p:cNvSpPr/>
          <p:nvPr/>
        </p:nvSpPr>
        <p:spPr>
          <a:xfrm rot="16200000">
            <a:off x="5187023" y="3666681"/>
            <a:ext cx="369115" cy="1507921"/>
          </a:xfrm>
          <a:prstGeom prst="rightBrace">
            <a:avLst/>
          </a:prstGeom>
          <a:ln w="19050">
            <a:solidFill>
              <a:srgbClr val="003366"/>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54" name="Accolade fermante 53">
            <a:extLst>
              <a:ext uri="{FF2B5EF4-FFF2-40B4-BE49-F238E27FC236}">
                <a16:creationId xmlns:a16="http://schemas.microsoft.com/office/drawing/2014/main" id="{DE0F6875-7545-4ABC-ABD6-FA88233D0A60}"/>
              </a:ext>
            </a:extLst>
          </p:cNvPr>
          <p:cNvSpPr/>
          <p:nvPr/>
        </p:nvSpPr>
        <p:spPr>
          <a:xfrm rot="16200000">
            <a:off x="5669702" y="2801994"/>
            <a:ext cx="369115" cy="2237207"/>
          </a:xfrm>
          <a:prstGeom prst="rightBrace">
            <a:avLst>
              <a:gd name="adj1" fmla="val 8333"/>
              <a:gd name="adj2" fmla="val 68816"/>
            </a:avLst>
          </a:prstGeom>
          <a:ln w="19050">
            <a:solidFill>
              <a:srgbClr val="003366"/>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55" name="ZoneTexte 54">
            <a:extLst>
              <a:ext uri="{FF2B5EF4-FFF2-40B4-BE49-F238E27FC236}">
                <a16:creationId xmlns:a16="http://schemas.microsoft.com/office/drawing/2014/main" id="{DC95285D-4EF7-402B-AEEF-4B93C072B1CB}"/>
              </a:ext>
            </a:extLst>
          </p:cNvPr>
          <p:cNvSpPr txBox="1"/>
          <p:nvPr/>
        </p:nvSpPr>
        <p:spPr>
          <a:xfrm>
            <a:off x="5979203" y="3382599"/>
            <a:ext cx="1137960" cy="253916"/>
          </a:xfrm>
          <a:prstGeom prst="rect">
            <a:avLst/>
          </a:prstGeom>
          <a:noFill/>
        </p:spPr>
        <p:txBody>
          <a:bodyPr wrap="square" rtlCol="0">
            <a:spAutoFit/>
          </a:bodyPr>
          <a:lstStyle/>
          <a:p>
            <a:r>
              <a:rPr lang="fr-FR" sz="1050" b="1" dirty="0">
                <a:solidFill>
                  <a:srgbClr val="003366"/>
                </a:solidFill>
              </a:rPr>
              <a:t>p(</a:t>
            </a:r>
            <a:r>
              <a:rPr lang="fr-FR" sz="1050" b="1" dirty="0" err="1">
                <a:solidFill>
                  <a:srgbClr val="003366"/>
                </a:solidFill>
              </a:rPr>
              <a:t>same</a:t>
            </a:r>
            <a:r>
              <a:rPr lang="fr-FR" sz="1050" b="1" dirty="0">
                <a:solidFill>
                  <a:srgbClr val="003366"/>
                </a:solidFill>
              </a:rPr>
              <a:t>) = 0.978 </a:t>
            </a:r>
          </a:p>
        </p:txBody>
      </p:sp>
      <p:sp>
        <p:nvSpPr>
          <p:cNvPr id="56" name="ZoneTexte 55">
            <a:extLst>
              <a:ext uri="{FF2B5EF4-FFF2-40B4-BE49-F238E27FC236}">
                <a16:creationId xmlns:a16="http://schemas.microsoft.com/office/drawing/2014/main" id="{E72EF3E0-367E-4B41-AA5C-2970E7EA81A4}"/>
              </a:ext>
            </a:extLst>
          </p:cNvPr>
          <p:cNvSpPr txBox="1"/>
          <p:nvPr/>
        </p:nvSpPr>
        <p:spPr>
          <a:xfrm>
            <a:off x="5370838" y="4105155"/>
            <a:ext cx="1137960" cy="253916"/>
          </a:xfrm>
          <a:prstGeom prst="rect">
            <a:avLst/>
          </a:prstGeom>
          <a:noFill/>
        </p:spPr>
        <p:txBody>
          <a:bodyPr wrap="square" rtlCol="0">
            <a:spAutoFit/>
          </a:bodyPr>
          <a:lstStyle/>
          <a:p>
            <a:r>
              <a:rPr lang="fr-FR" sz="1050" b="1" dirty="0">
                <a:solidFill>
                  <a:srgbClr val="003366"/>
                </a:solidFill>
              </a:rPr>
              <a:t>p(</a:t>
            </a:r>
            <a:r>
              <a:rPr lang="fr-FR" sz="1050" b="1" dirty="0" err="1">
                <a:solidFill>
                  <a:srgbClr val="003366"/>
                </a:solidFill>
              </a:rPr>
              <a:t>same</a:t>
            </a:r>
            <a:r>
              <a:rPr lang="fr-FR" sz="1050" b="1" dirty="0">
                <a:solidFill>
                  <a:srgbClr val="003366"/>
                </a:solidFill>
              </a:rPr>
              <a:t>) = 0.591 </a:t>
            </a:r>
          </a:p>
        </p:txBody>
      </p:sp>
      <p:sp>
        <p:nvSpPr>
          <p:cNvPr id="57" name="Accolade fermante 56">
            <a:extLst>
              <a:ext uri="{FF2B5EF4-FFF2-40B4-BE49-F238E27FC236}">
                <a16:creationId xmlns:a16="http://schemas.microsoft.com/office/drawing/2014/main" id="{DAD75461-9790-4235-A970-9639F8B80D47}"/>
              </a:ext>
            </a:extLst>
          </p:cNvPr>
          <p:cNvSpPr/>
          <p:nvPr/>
        </p:nvSpPr>
        <p:spPr>
          <a:xfrm rot="16200000">
            <a:off x="6135657" y="3972771"/>
            <a:ext cx="369115" cy="1507921"/>
          </a:xfrm>
          <a:prstGeom prst="rightBrace">
            <a:avLst>
              <a:gd name="adj1" fmla="val 8333"/>
              <a:gd name="adj2" fmla="val 90427"/>
            </a:avLst>
          </a:prstGeom>
          <a:ln w="19050">
            <a:solidFill>
              <a:srgbClr val="003366"/>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58" name="ZoneTexte 57">
            <a:extLst>
              <a:ext uri="{FF2B5EF4-FFF2-40B4-BE49-F238E27FC236}">
                <a16:creationId xmlns:a16="http://schemas.microsoft.com/office/drawing/2014/main" id="{4BEB253C-8468-40E5-AB1D-5B370A4A6E8C}"/>
              </a:ext>
            </a:extLst>
          </p:cNvPr>
          <p:cNvSpPr txBox="1"/>
          <p:nvPr/>
        </p:nvSpPr>
        <p:spPr>
          <a:xfrm>
            <a:off x="6505195" y="4236084"/>
            <a:ext cx="1137960" cy="253916"/>
          </a:xfrm>
          <a:prstGeom prst="rect">
            <a:avLst/>
          </a:prstGeom>
          <a:noFill/>
        </p:spPr>
        <p:txBody>
          <a:bodyPr wrap="square" rtlCol="0">
            <a:spAutoFit/>
          </a:bodyPr>
          <a:lstStyle/>
          <a:p>
            <a:r>
              <a:rPr lang="fr-FR" sz="1050" b="1" dirty="0">
                <a:solidFill>
                  <a:srgbClr val="003366"/>
                </a:solidFill>
              </a:rPr>
              <a:t>p(</a:t>
            </a:r>
            <a:r>
              <a:rPr lang="fr-FR" sz="1050" b="1" dirty="0" err="1">
                <a:solidFill>
                  <a:srgbClr val="003366"/>
                </a:solidFill>
              </a:rPr>
              <a:t>same</a:t>
            </a:r>
            <a:r>
              <a:rPr lang="fr-FR" sz="1050" b="1" dirty="0">
                <a:solidFill>
                  <a:srgbClr val="003366"/>
                </a:solidFill>
              </a:rPr>
              <a:t>) = 0.466</a:t>
            </a:r>
          </a:p>
        </p:txBody>
      </p:sp>
      <p:sp>
        <p:nvSpPr>
          <p:cNvPr id="59" name="Rectangle : coins arrondis 58">
            <a:extLst>
              <a:ext uri="{FF2B5EF4-FFF2-40B4-BE49-F238E27FC236}">
                <a16:creationId xmlns:a16="http://schemas.microsoft.com/office/drawing/2014/main" id="{244960B2-9C01-4E11-AD94-04909037171C}"/>
              </a:ext>
            </a:extLst>
          </p:cNvPr>
          <p:cNvSpPr/>
          <p:nvPr/>
        </p:nvSpPr>
        <p:spPr>
          <a:xfrm>
            <a:off x="587042" y="6488153"/>
            <a:ext cx="2084878" cy="15986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939B640C-A9A7-404A-86DA-CE9BFC2A67B7}"/>
              </a:ext>
            </a:extLst>
          </p:cNvPr>
          <p:cNvSpPr/>
          <p:nvPr/>
        </p:nvSpPr>
        <p:spPr>
          <a:xfrm>
            <a:off x="7721070" y="5526790"/>
            <a:ext cx="4470930" cy="1347805"/>
          </a:xfrm>
          <a:prstGeom prst="rect">
            <a:avLst/>
          </a:prstGeom>
          <a:solidFill>
            <a:srgbClr val="003366"/>
          </a:solidFill>
          <a:ln>
            <a:solidFill>
              <a:schemeClr val="tx1"/>
            </a:solidFill>
          </a:ln>
        </p:spPr>
        <p:txBody>
          <a:bodyPr wrap="square">
            <a:spAutoFit/>
          </a:bodyPr>
          <a:lstStyle/>
          <a:p>
            <a:pPr algn="ctr">
              <a:lnSpc>
                <a:spcPct val="115000"/>
              </a:lnSpc>
            </a:pPr>
            <a:r>
              <a:rPr lang="en-US" b="1" dirty="0">
                <a:solidFill>
                  <a:schemeClr val="bg1"/>
                </a:solidFill>
                <a:ea typeface="Calibri" panose="020F0502020204030204" pitchFamily="34" charset="0"/>
                <a:cs typeface="Arial" panose="020B0604020202020204" pitchFamily="34" charset="0"/>
              </a:rPr>
              <a:t>..but…</a:t>
            </a:r>
          </a:p>
          <a:p>
            <a:pPr>
              <a:lnSpc>
                <a:spcPct val="115000"/>
              </a:lnSpc>
            </a:pPr>
            <a:r>
              <a:rPr lang="en-US" b="1" dirty="0">
                <a:solidFill>
                  <a:schemeClr val="bg1"/>
                </a:solidFill>
                <a:ea typeface="Calibri" panose="020F0502020204030204" pitchFamily="34" charset="0"/>
                <a:cs typeface="Arial" panose="020B0604020202020204" pitchFamily="34" charset="0"/>
              </a:rPr>
              <a:t>the ²²²Rn std. dev. is higher for 1.5 l plastic bottles, and comparable in between </a:t>
            </a:r>
            <a:r>
              <a:rPr lang="en-US" b="1" i="1" dirty="0">
                <a:solidFill>
                  <a:schemeClr val="bg1"/>
                </a:solidFill>
                <a:ea typeface="Calibri" panose="020F0502020204030204" pitchFamily="34" charset="0"/>
                <a:cs typeface="Arial" panose="020B0604020202020204" pitchFamily="34" charset="0"/>
              </a:rPr>
              <a:t>in situ </a:t>
            </a:r>
            <a:r>
              <a:rPr lang="en-US" b="1" dirty="0" err="1">
                <a:solidFill>
                  <a:schemeClr val="bg1"/>
                </a:solidFill>
                <a:ea typeface="Calibri" panose="020F0502020204030204" pitchFamily="34" charset="0"/>
                <a:cs typeface="Arial" panose="020B0604020202020204" pitchFamily="34" charset="0"/>
              </a:rPr>
              <a:t>RadAqua</a:t>
            </a:r>
            <a:r>
              <a:rPr lang="en-US" b="1" dirty="0">
                <a:solidFill>
                  <a:schemeClr val="bg1"/>
                </a:solidFill>
                <a:ea typeface="Calibri" panose="020F0502020204030204" pitchFamily="34" charset="0"/>
                <a:cs typeface="Arial" panose="020B0604020202020204" pitchFamily="34" charset="0"/>
              </a:rPr>
              <a:t> and 1 l plastic bottles !</a:t>
            </a:r>
          </a:p>
        </p:txBody>
      </p:sp>
      <p:sp>
        <p:nvSpPr>
          <p:cNvPr id="34" name="Titre 1">
            <a:extLst>
              <a:ext uri="{FF2B5EF4-FFF2-40B4-BE49-F238E27FC236}">
                <a16:creationId xmlns:a16="http://schemas.microsoft.com/office/drawing/2014/main" id="{F5D2F693-8CCB-48C4-B9EF-679EAF059D3A}"/>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187942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500"/>
                                        <p:tgtEl>
                                          <p:spTgt spid="5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500"/>
                                        <p:tgtEl>
                                          <p:spTgt spid="5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8" grpId="0" animBg="1"/>
      <p:bldP spid="29" grpId="0" animBg="1"/>
      <p:bldP spid="33" grpId="0"/>
      <p:bldP spid="36" grpId="0"/>
      <p:bldP spid="45" grpId="0" animBg="1"/>
      <p:bldP spid="46" grpId="0"/>
      <p:bldP spid="53" grpId="0" animBg="1"/>
      <p:bldP spid="54" grpId="0" animBg="1"/>
      <p:bldP spid="55" grpId="0"/>
      <p:bldP spid="56" grpId="0"/>
      <p:bldP spid="57" grpId="0" animBg="1"/>
      <p:bldP spid="58" grpId="0"/>
      <p:bldP spid="6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6B71080-6ED4-4A8C-8D20-8DBF67F654F2}"/>
              </a:ext>
            </a:extLst>
          </p:cNvPr>
          <p:cNvSpPr>
            <a:spLocks noGrp="1"/>
          </p:cNvSpPr>
          <p:nvPr>
            <p:ph type="sldNum" sz="quarter" idx="12"/>
          </p:nvPr>
        </p:nvSpPr>
        <p:spPr/>
        <p:txBody>
          <a:bodyPr/>
          <a:lstStyle/>
          <a:p>
            <a:fld id="{BDF082A2-1D3D-470E-B4E2-2BB4988137D9}" type="slidenum">
              <a:rPr lang="en-GB" smtClean="0"/>
              <a:t>4</a:t>
            </a:fld>
            <a:endParaRPr lang="en-GB"/>
          </a:p>
        </p:txBody>
      </p:sp>
      <p:sp>
        <p:nvSpPr>
          <p:cNvPr id="5" name="Rectangle 4">
            <a:extLst>
              <a:ext uri="{FF2B5EF4-FFF2-40B4-BE49-F238E27FC236}">
                <a16:creationId xmlns:a16="http://schemas.microsoft.com/office/drawing/2014/main" id="{6DD461D9-C3A5-4D95-B3D9-CF77499FBE47}"/>
              </a:ext>
            </a:extLst>
          </p:cNvPr>
          <p:cNvSpPr/>
          <p:nvPr/>
        </p:nvSpPr>
        <p:spPr>
          <a:xfrm>
            <a:off x="4764929" y="-11543"/>
            <a:ext cx="7427071" cy="507831"/>
          </a:xfrm>
          <a:prstGeom prst="rect">
            <a:avLst/>
          </a:prstGeom>
          <a:solidFill>
            <a:srgbClr val="003366"/>
          </a:solidFill>
        </p:spPr>
        <p:txBody>
          <a:bodyPr wrap="square">
            <a:spAutoFit/>
          </a:bodyPr>
          <a:lstStyle/>
          <a:p>
            <a:pPr algn="r"/>
            <a:r>
              <a:rPr lang="en-US" sz="2700" b="1" dirty="0">
                <a:solidFill>
                  <a:schemeClr val="bg1"/>
                </a:solidFill>
              </a:rPr>
              <a:t>Introduction</a:t>
            </a:r>
            <a:endParaRPr lang="en-GB" sz="2700" b="1" dirty="0">
              <a:solidFill>
                <a:schemeClr val="bg1"/>
              </a:solidFill>
            </a:endParaRPr>
          </a:p>
        </p:txBody>
      </p:sp>
      <p:sp>
        <p:nvSpPr>
          <p:cNvPr id="7" name="Rectangle 6">
            <a:extLst>
              <a:ext uri="{FF2B5EF4-FFF2-40B4-BE49-F238E27FC236}">
                <a16:creationId xmlns:a16="http://schemas.microsoft.com/office/drawing/2014/main" id="{D17D3747-BF59-4529-809F-BDAA6FE13A3B}"/>
              </a:ext>
            </a:extLst>
          </p:cNvPr>
          <p:cNvSpPr/>
          <p:nvPr/>
        </p:nvSpPr>
        <p:spPr>
          <a:xfrm>
            <a:off x="2598057" y="2932443"/>
            <a:ext cx="9593943" cy="510896"/>
          </a:xfrm>
          <a:prstGeom prst="rect">
            <a:avLst/>
          </a:prstGeom>
          <a:solidFill>
            <a:srgbClr val="D295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4F3A972E-3485-417D-81ED-E46E84BBD59A}"/>
              </a:ext>
            </a:extLst>
          </p:cNvPr>
          <p:cNvSpPr/>
          <p:nvPr/>
        </p:nvSpPr>
        <p:spPr>
          <a:xfrm>
            <a:off x="3409950" y="2111774"/>
            <a:ext cx="8105774" cy="415498"/>
          </a:xfrm>
          <a:prstGeom prst="rect">
            <a:avLst/>
          </a:prstGeom>
        </p:spPr>
        <p:txBody>
          <a:bodyPr wrap="square">
            <a:spAutoFit/>
          </a:bodyPr>
          <a:lstStyle/>
          <a:p>
            <a:r>
              <a:rPr lang="en-US" sz="2100" dirty="0">
                <a:solidFill>
                  <a:srgbClr val="003366"/>
                </a:solidFill>
                <a:sym typeface="Wingdings" panose="05000000000000000000" pitchFamily="2" charset="2"/>
              </a:rPr>
              <a:t> </a:t>
            </a:r>
            <a:r>
              <a:rPr lang="en-US" sz="2100" dirty="0">
                <a:solidFill>
                  <a:srgbClr val="003366"/>
                </a:solidFill>
              </a:rPr>
              <a:t>Especially their </a:t>
            </a:r>
            <a:r>
              <a:rPr lang="en-US" sz="2100" u="sng" dirty="0">
                <a:solidFill>
                  <a:srgbClr val="003366"/>
                </a:solidFill>
              </a:rPr>
              <a:t>connectivity</a:t>
            </a:r>
            <a:r>
              <a:rPr lang="en-US" sz="2100" dirty="0">
                <a:solidFill>
                  <a:srgbClr val="003366"/>
                </a:solidFill>
              </a:rPr>
              <a:t> to groundwater. </a:t>
            </a:r>
          </a:p>
        </p:txBody>
      </p:sp>
      <p:sp>
        <p:nvSpPr>
          <p:cNvPr id="9" name="Rectangle 8">
            <a:extLst>
              <a:ext uri="{FF2B5EF4-FFF2-40B4-BE49-F238E27FC236}">
                <a16:creationId xmlns:a16="http://schemas.microsoft.com/office/drawing/2014/main" id="{40CAA203-0E1E-41AA-AE00-316E8CFEA6F4}"/>
              </a:ext>
            </a:extLst>
          </p:cNvPr>
          <p:cNvSpPr/>
          <p:nvPr/>
        </p:nvSpPr>
        <p:spPr>
          <a:xfrm>
            <a:off x="3811892" y="3159377"/>
            <a:ext cx="6096000" cy="369332"/>
          </a:xfrm>
          <a:prstGeom prst="rect">
            <a:avLst/>
          </a:prstGeom>
        </p:spPr>
        <p:txBody>
          <a:bodyPr>
            <a:spAutoFit/>
          </a:bodyPr>
          <a:lstStyle/>
          <a:p>
            <a:endParaRPr lang="fr-FR" dirty="0"/>
          </a:p>
        </p:txBody>
      </p:sp>
      <p:sp>
        <p:nvSpPr>
          <p:cNvPr id="11" name="Rectangle 10">
            <a:extLst>
              <a:ext uri="{FF2B5EF4-FFF2-40B4-BE49-F238E27FC236}">
                <a16:creationId xmlns:a16="http://schemas.microsoft.com/office/drawing/2014/main" id="{3478B189-8E6B-49BC-BD50-1BD4776BA08A}"/>
              </a:ext>
            </a:extLst>
          </p:cNvPr>
          <p:cNvSpPr/>
          <p:nvPr/>
        </p:nvSpPr>
        <p:spPr>
          <a:xfrm>
            <a:off x="2656112" y="2926540"/>
            <a:ext cx="9593943" cy="461665"/>
          </a:xfrm>
          <a:prstGeom prst="rect">
            <a:avLst/>
          </a:prstGeom>
        </p:spPr>
        <p:txBody>
          <a:bodyPr wrap="square">
            <a:spAutoFit/>
          </a:bodyPr>
          <a:lstStyle/>
          <a:p>
            <a:pPr algn="ctr"/>
            <a:r>
              <a:rPr lang="en-US" sz="2400" b="1" dirty="0">
                <a:solidFill>
                  <a:srgbClr val="003366"/>
                </a:solidFill>
              </a:rPr>
              <a:t>Our main objectives using ²²²Rn</a:t>
            </a:r>
            <a:r>
              <a:rPr lang="en-US" sz="2400" dirty="0">
                <a:solidFill>
                  <a:srgbClr val="003366"/>
                </a:solidFill>
              </a:rPr>
              <a:t>: </a:t>
            </a:r>
            <a:endParaRPr lang="fr-FR" sz="2400" dirty="0">
              <a:solidFill>
                <a:srgbClr val="003366"/>
              </a:solidFill>
            </a:endParaRPr>
          </a:p>
        </p:txBody>
      </p:sp>
      <p:pic>
        <p:nvPicPr>
          <p:cNvPr id="15" name="Image 14">
            <a:extLst>
              <a:ext uri="{FF2B5EF4-FFF2-40B4-BE49-F238E27FC236}">
                <a16:creationId xmlns:a16="http://schemas.microsoft.com/office/drawing/2014/main" id="{CD0FDFDB-0276-4B6F-A3AB-2A1D663093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825" t="-248" r="56602" b="248"/>
          <a:stretch/>
        </p:blipFill>
        <p:spPr>
          <a:xfrm>
            <a:off x="-5443" y="1057718"/>
            <a:ext cx="2603500" cy="5854726"/>
          </a:xfrm>
          <a:prstGeom prst="rect">
            <a:avLst/>
          </a:prstGeom>
          <a:ln w="19050">
            <a:noFill/>
          </a:ln>
        </p:spPr>
      </p:pic>
      <p:sp>
        <p:nvSpPr>
          <p:cNvPr id="16" name="Rectangle 15">
            <a:extLst>
              <a:ext uri="{FF2B5EF4-FFF2-40B4-BE49-F238E27FC236}">
                <a16:creationId xmlns:a16="http://schemas.microsoft.com/office/drawing/2014/main" id="{9E32D12C-67D9-4064-974E-5207F9853BB7}"/>
              </a:ext>
            </a:extLst>
          </p:cNvPr>
          <p:cNvSpPr/>
          <p:nvPr/>
        </p:nvSpPr>
        <p:spPr>
          <a:xfrm>
            <a:off x="2723922" y="3588457"/>
            <a:ext cx="9477829" cy="2354491"/>
          </a:xfrm>
          <a:prstGeom prst="rect">
            <a:avLst/>
          </a:prstGeom>
        </p:spPr>
        <p:txBody>
          <a:bodyPr wrap="square">
            <a:spAutoFit/>
          </a:bodyPr>
          <a:lstStyle/>
          <a:p>
            <a:pPr marL="457200" indent="-457200">
              <a:buFont typeface="+mj-lt"/>
              <a:buAutoNum type="arabicPeriod"/>
            </a:pPr>
            <a:r>
              <a:rPr lang="en-US" sz="2100" b="1" dirty="0">
                <a:solidFill>
                  <a:srgbClr val="003366"/>
                </a:solidFill>
              </a:rPr>
              <a:t>Are all small Mediterranean wetlands dependent on groundwater? Insights from ²²²Rn as a tracer of groundwater-wetland interactions.</a:t>
            </a:r>
          </a:p>
          <a:p>
            <a:pPr marL="457200" indent="-457200">
              <a:buFont typeface="+mj-lt"/>
              <a:buAutoNum type="arabicPeriod"/>
            </a:pPr>
            <a:endParaRPr lang="en-US" sz="2100" b="1" dirty="0">
              <a:solidFill>
                <a:srgbClr val="003366"/>
              </a:solidFill>
            </a:endParaRPr>
          </a:p>
          <a:p>
            <a:pPr marL="457200" indent="-457200">
              <a:buFont typeface="+mj-lt"/>
              <a:buAutoNum type="arabicPeriod"/>
            </a:pPr>
            <a:r>
              <a:rPr lang="en-US" sz="2100" b="1" dirty="0">
                <a:solidFill>
                  <a:srgbClr val="003366"/>
                </a:solidFill>
              </a:rPr>
              <a:t>Discussing challenges in measurement protocols and related uncertainties</a:t>
            </a:r>
          </a:p>
          <a:p>
            <a:pPr marL="457200" indent="-457200">
              <a:buFont typeface="+mj-lt"/>
              <a:buAutoNum type="arabicPeriod"/>
            </a:pPr>
            <a:endParaRPr lang="en-US" sz="2100" b="1" dirty="0">
              <a:solidFill>
                <a:srgbClr val="003366"/>
              </a:solidFill>
            </a:endParaRPr>
          </a:p>
          <a:p>
            <a:pPr marL="457200" indent="-457200">
              <a:buFont typeface="+mj-lt"/>
              <a:buAutoNum type="arabicPeriod"/>
            </a:pPr>
            <a:r>
              <a:rPr lang="en-US" sz="2100" b="1" dirty="0">
                <a:solidFill>
                  <a:srgbClr val="003366"/>
                </a:solidFill>
              </a:rPr>
              <a:t>Exploring ways to integrate radon into wetland management strategies, </a:t>
            </a:r>
            <a:r>
              <a:rPr lang="en-US" sz="2100" dirty="0">
                <a:solidFill>
                  <a:srgbClr val="003366"/>
                </a:solidFill>
              </a:rPr>
              <a:t>particularly in defining </a:t>
            </a:r>
            <a:r>
              <a:rPr lang="en-US" sz="2100" b="1" dirty="0">
                <a:solidFill>
                  <a:srgbClr val="003366"/>
                </a:solidFill>
              </a:rPr>
              <a:t>"Hydrogeological watershed-scale management area”.</a:t>
            </a:r>
            <a:endParaRPr lang="en-US" sz="2100" dirty="0">
              <a:solidFill>
                <a:srgbClr val="003366"/>
              </a:solidFill>
            </a:endParaRPr>
          </a:p>
        </p:txBody>
      </p:sp>
      <p:sp>
        <p:nvSpPr>
          <p:cNvPr id="17" name="Rectangle 16">
            <a:extLst>
              <a:ext uri="{FF2B5EF4-FFF2-40B4-BE49-F238E27FC236}">
                <a16:creationId xmlns:a16="http://schemas.microsoft.com/office/drawing/2014/main" id="{C9FA5170-D0EE-45A4-9782-80E6309B91EC}"/>
              </a:ext>
            </a:extLst>
          </p:cNvPr>
          <p:cNvSpPr/>
          <p:nvPr/>
        </p:nvSpPr>
        <p:spPr>
          <a:xfrm>
            <a:off x="367111" y="6356350"/>
            <a:ext cx="2425539" cy="523220"/>
          </a:xfrm>
          <a:prstGeom prst="rect">
            <a:avLst/>
          </a:prstGeom>
        </p:spPr>
        <p:txBody>
          <a:bodyPr wrap="square">
            <a:spAutoFit/>
          </a:bodyPr>
          <a:lstStyle/>
          <a:p>
            <a:pPr algn="ctr"/>
            <a:r>
              <a:rPr lang="fr-FR" sz="1400" b="1" dirty="0">
                <a:solidFill>
                  <a:schemeClr val="bg1"/>
                </a:solidFill>
              </a:rPr>
              <a:t>High </a:t>
            </a:r>
            <a:r>
              <a:rPr lang="fr-FR" sz="1400" b="1" dirty="0" err="1">
                <a:solidFill>
                  <a:schemeClr val="bg1"/>
                </a:solidFill>
              </a:rPr>
              <a:t>elevation</a:t>
            </a:r>
            <a:r>
              <a:rPr lang="fr-FR" sz="1400" b="1" dirty="0">
                <a:solidFill>
                  <a:schemeClr val="bg1"/>
                </a:solidFill>
              </a:rPr>
              <a:t> </a:t>
            </a:r>
            <a:r>
              <a:rPr lang="fr-FR" sz="1400" b="1" dirty="0" err="1">
                <a:solidFill>
                  <a:schemeClr val="bg1"/>
                </a:solidFill>
              </a:rPr>
              <a:t>peatlands</a:t>
            </a:r>
            <a:r>
              <a:rPr lang="fr-FR" sz="1400" b="1" dirty="0">
                <a:solidFill>
                  <a:schemeClr val="bg1"/>
                </a:solidFill>
              </a:rPr>
              <a:t> « </a:t>
            </a:r>
            <a:r>
              <a:rPr lang="fr-FR" sz="1400" b="1" dirty="0" err="1">
                <a:solidFill>
                  <a:schemeClr val="bg1"/>
                </a:solidFill>
              </a:rPr>
              <a:t>pozzines</a:t>
            </a:r>
            <a:r>
              <a:rPr lang="fr-FR" sz="1400" b="1" dirty="0">
                <a:solidFill>
                  <a:schemeClr val="bg1"/>
                </a:solidFill>
              </a:rPr>
              <a:t> » of Corsica, FR</a:t>
            </a:r>
          </a:p>
        </p:txBody>
      </p:sp>
      <p:sp>
        <p:nvSpPr>
          <p:cNvPr id="20" name="Rectangle 19">
            <a:extLst>
              <a:ext uri="{FF2B5EF4-FFF2-40B4-BE49-F238E27FC236}">
                <a16:creationId xmlns:a16="http://schemas.microsoft.com/office/drawing/2014/main" id="{111A8F6D-FE44-4B02-9F98-4B493CE74038}"/>
              </a:ext>
            </a:extLst>
          </p:cNvPr>
          <p:cNvSpPr/>
          <p:nvPr/>
        </p:nvSpPr>
        <p:spPr>
          <a:xfrm>
            <a:off x="3333295" y="1602760"/>
            <a:ext cx="8239579" cy="477054"/>
          </a:xfrm>
          <a:prstGeom prst="rect">
            <a:avLst/>
          </a:prstGeom>
          <a:solidFill>
            <a:srgbClr val="003366"/>
          </a:solidFill>
        </p:spPr>
        <p:txBody>
          <a:bodyPr wrap="square">
            <a:spAutoFit/>
          </a:bodyPr>
          <a:lstStyle/>
          <a:p>
            <a:pPr algn="ctr"/>
            <a:r>
              <a:rPr lang="en-US" sz="2500" b="1" dirty="0">
                <a:solidFill>
                  <a:schemeClr val="bg1"/>
                </a:solidFill>
              </a:rPr>
              <a:t>Little is known about Mediterranean wetlands hydrogeology</a:t>
            </a:r>
          </a:p>
        </p:txBody>
      </p:sp>
      <p:sp>
        <p:nvSpPr>
          <p:cNvPr id="18" name="Rectangle 17">
            <a:extLst>
              <a:ext uri="{FF2B5EF4-FFF2-40B4-BE49-F238E27FC236}">
                <a16:creationId xmlns:a16="http://schemas.microsoft.com/office/drawing/2014/main" id="{E577E236-7B57-45A1-B908-D2973E778317}"/>
              </a:ext>
            </a:extLst>
          </p:cNvPr>
          <p:cNvSpPr/>
          <p:nvPr/>
        </p:nvSpPr>
        <p:spPr>
          <a:xfrm>
            <a:off x="4764929" y="509062"/>
            <a:ext cx="7427071" cy="461665"/>
          </a:xfrm>
          <a:prstGeom prst="rect">
            <a:avLst/>
          </a:prstGeom>
        </p:spPr>
        <p:txBody>
          <a:bodyPr wrap="square">
            <a:spAutoFit/>
          </a:bodyPr>
          <a:lstStyle/>
          <a:p>
            <a:r>
              <a:rPr lang="en-US" sz="2400" b="1" dirty="0">
                <a:solidFill>
                  <a:srgbClr val="DFA235"/>
                </a:solidFill>
                <a:ea typeface="Calibri" panose="020F0502020204030204" pitchFamily="34" charset="0"/>
                <a:cs typeface="Arial" panose="020B0604020202020204" pitchFamily="34" charset="0"/>
              </a:rPr>
              <a:t>Mediterranean Wetlands </a:t>
            </a:r>
            <a:endParaRPr lang="en-GB" sz="2400" b="1" dirty="0">
              <a:solidFill>
                <a:srgbClr val="DFA235"/>
              </a:solidFill>
              <a:ea typeface="Calibri" panose="020F0502020204030204" pitchFamily="34" charset="0"/>
              <a:cs typeface="Arial" panose="020B0604020202020204" pitchFamily="34" charset="0"/>
            </a:endParaRPr>
          </a:p>
        </p:txBody>
      </p:sp>
      <p:sp>
        <p:nvSpPr>
          <p:cNvPr id="19" name="Titre 1">
            <a:extLst>
              <a:ext uri="{FF2B5EF4-FFF2-40B4-BE49-F238E27FC236}">
                <a16:creationId xmlns:a16="http://schemas.microsoft.com/office/drawing/2014/main" id="{E46EA3FA-B11F-41AA-9899-47E09C90A414}"/>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201602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P spid="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36B845D-A237-4EB5-BFBE-6783725E2597}"/>
              </a:ext>
            </a:extLst>
          </p:cNvPr>
          <p:cNvSpPr/>
          <p:nvPr/>
        </p:nvSpPr>
        <p:spPr>
          <a:xfrm>
            <a:off x="241890" y="5994950"/>
            <a:ext cx="11220450" cy="735777"/>
          </a:xfrm>
          <a:prstGeom prst="rect">
            <a:avLst/>
          </a:prstGeom>
          <a:solidFill>
            <a:srgbClr val="D295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space réservé du numéro de diapositive 3">
            <a:extLst>
              <a:ext uri="{FF2B5EF4-FFF2-40B4-BE49-F238E27FC236}">
                <a16:creationId xmlns:a16="http://schemas.microsoft.com/office/drawing/2014/main" id="{86B71080-6ED4-4A8C-8D20-8DBF67F654F2}"/>
              </a:ext>
            </a:extLst>
          </p:cNvPr>
          <p:cNvSpPr>
            <a:spLocks noGrp="1"/>
          </p:cNvSpPr>
          <p:nvPr>
            <p:ph type="sldNum" sz="quarter" idx="12"/>
          </p:nvPr>
        </p:nvSpPr>
        <p:spPr>
          <a:xfrm>
            <a:off x="9088515" y="6338203"/>
            <a:ext cx="2743200" cy="365125"/>
          </a:xfrm>
        </p:spPr>
        <p:txBody>
          <a:bodyPr/>
          <a:lstStyle/>
          <a:p>
            <a:fld id="{BDF082A2-1D3D-470E-B4E2-2BB4988137D9}" type="slidenum">
              <a:rPr lang="en-GB" smtClean="0"/>
              <a:t>5</a:t>
            </a:fld>
            <a:endParaRPr lang="en-GB"/>
          </a:p>
        </p:txBody>
      </p:sp>
      <p:sp>
        <p:nvSpPr>
          <p:cNvPr id="5" name="Rectangle 4">
            <a:extLst>
              <a:ext uri="{FF2B5EF4-FFF2-40B4-BE49-F238E27FC236}">
                <a16:creationId xmlns:a16="http://schemas.microsoft.com/office/drawing/2014/main" id="{6DD461D9-C3A5-4D95-B3D9-CF77499FBE47}"/>
              </a:ext>
            </a:extLst>
          </p:cNvPr>
          <p:cNvSpPr/>
          <p:nvPr/>
        </p:nvSpPr>
        <p:spPr>
          <a:xfrm>
            <a:off x="4764929" y="-11543"/>
            <a:ext cx="7427071" cy="507831"/>
          </a:xfrm>
          <a:prstGeom prst="rect">
            <a:avLst/>
          </a:prstGeom>
          <a:solidFill>
            <a:srgbClr val="003366"/>
          </a:solidFill>
        </p:spPr>
        <p:txBody>
          <a:bodyPr wrap="square">
            <a:spAutoFit/>
          </a:bodyPr>
          <a:lstStyle/>
          <a:p>
            <a:pPr algn="r"/>
            <a:r>
              <a:rPr lang="en-US" sz="2700" b="1" dirty="0">
                <a:solidFill>
                  <a:schemeClr val="bg1"/>
                </a:solidFill>
              </a:rPr>
              <a:t>Introduction</a:t>
            </a:r>
            <a:endParaRPr lang="en-GB" sz="2700" b="1" dirty="0">
              <a:solidFill>
                <a:schemeClr val="bg1"/>
              </a:solidFill>
            </a:endParaRPr>
          </a:p>
        </p:txBody>
      </p:sp>
      <p:pic>
        <p:nvPicPr>
          <p:cNvPr id="7" name="Image 6">
            <a:extLst>
              <a:ext uri="{FF2B5EF4-FFF2-40B4-BE49-F238E27FC236}">
                <a16:creationId xmlns:a16="http://schemas.microsoft.com/office/drawing/2014/main" id="{8999BFE0-E0D9-4031-9335-BF8D63320F97}"/>
              </a:ext>
            </a:extLst>
          </p:cNvPr>
          <p:cNvPicPr>
            <a:picLocks noChangeAspect="1"/>
          </p:cNvPicPr>
          <p:nvPr/>
        </p:nvPicPr>
        <p:blipFill rotWithShape="1">
          <a:blip r:embed="rId2"/>
          <a:srcRect l="7889" b="6011"/>
          <a:stretch/>
        </p:blipFill>
        <p:spPr>
          <a:xfrm>
            <a:off x="241890" y="2733919"/>
            <a:ext cx="3296930" cy="3022253"/>
          </a:xfrm>
          <a:prstGeom prst="rect">
            <a:avLst/>
          </a:prstGeom>
        </p:spPr>
      </p:pic>
      <p:pic>
        <p:nvPicPr>
          <p:cNvPr id="9" name="Image 8">
            <a:extLst>
              <a:ext uri="{FF2B5EF4-FFF2-40B4-BE49-F238E27FC236}">
                <a16:creationId xmlns:a16="http://schemas.microsoft.com/office/drawing/2014/main" id="{1C3FF592-4995-4ADC-A99F-A46ABF8201E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12577395" y="2340861"/>
            <a:ext cx="5165790" cy="2507913"/>
          </a:xfrm>
          <a:prstGeom prst="rect">
            <a:avLst/>
          </a:prstGeom>
        </p:spPr>
      </p:pic>
      <p:sp>
        <p:nvSpPr>
          <p:cNvPr id="10" name="Rectangle 9">
            <a:extLst>
              <a:ext uri="{FF2B5EF4-FFF2-40B4-BE49-F238E27FC236}">
                <a16:creationId xmlns:a16="http://schemas.microsoft.com/office/drawing/2014/main" id="{BC84E89E-E4D7-456D-B51F-1262E87A0FCB}"/>
              </a:ext>
            </a:extLst>
          </p:cNvPr>
          <p:cNvSpPr/>
          <p:nvPr/>
        </p:nvSpPr>
        <p:spPr>
          <a:xfrm>
            <a:off x="1669127" y="2733919"/>
            <a:ext cx="4333341" cy="2195216"/>
          </a:xfrm>
          <a:prstGeom prst="rect">
            <a:avLst/>
          </a:prstGeom>
        </p:spPr>
        <p:txBody>
          <a:bodyPr wrap="square">
            <a:spAutoFit/>
          </a:bodyPr>
          <a:lstStyle/>
          <a:p>
            <a:pPr algn="just">
              <a:lnSpc>
                <a:spcPct val="115000"/>
              </a:lnSpc>
            </a:pPr>
            <a:r>
              <a:rPr lang="en-US" sz="2000" dirty="0">
                <a:solidFill>
                  <a:srgbClr val="392E77"/>
                </a:solidFill>
                <a:ea typeface="Calibri" panose="020F0502020204030204" pitchFamily="34" charset="0"/>
                <a:cs typeface="Arial" panose="020B0604020202020204" pitchFamily="34" charset="0"/>
              </a:rPr>
              <a:t>²²²Rn is an interesting tracer of GW discharge because :</a:t>
            </a:r>
          </a:p>
          <a:p>
            <a:pPr marL="914400" lvl="1" indent="-457200" algn="just">
              <a:lnSpc>
                <a:spcPct val="115000"/>
              </a:lnSpc>
              <a:buFont typeface="Arial" panose="020B0604020202020204" pitchFamily="34" charset="0"/>
              <a:buChar char="•"/>
            </a:pPr>
            <a:r>
              <a:rPr lang="en-US" sz="2000" dirty="0">
                <a:solidFill>
                  <a:srgbClr val="DFA235"/>
                </a:solidFill>
                <a:ea typeface="Calibri" panose="020F0502020204030204" pitchFamily="34" charset="0"/>
                <a:cs typeface="Arial" panose="020B0604020202020204" pitchFamily="34" charset="0"/>
              </a:rPr>
              <a:t>Short half-life (3.8 days)</a:t>
            </a:r>
          </a:p>
          <a:p>
            <a:pPr marL="914400" lvl="1" indent="-457200" algn="just">
              <a:lnSpc>
                <a:spcPct val="115000"/>
              </a:lnSpc>
              <a:buFont typeface="Arial" panose="020B0604020202020204" pitchFamily="34" charset="0"/>
              <a:buChar char="•"/>
            </a:pPr>
            <a:r>
              <a:rPr lang="en-US" sz="2000" dirty="0">
                <a:solidFill>
                  <a:srgbClr val="DFA235"/>
                </a:solidFill>
                <a:ea typeface="Calibri" panose="020F0502020204030204" pitchFamily="34" charset="0"/>
                <a:cs typeface="Arial" panose="020B0604020202020204" pitchFamily="34" charset="0"/>
              </a:rPr>
              <a:t>Chemically inert nature</a:t>
            </a:r>
          </a:p>
          <a:p>
            <a:pPr marL="914400" lvl="1" indent="-457200" algn="just">
              <a:lnSpc>
                <a:spcPct val="115000"/>
              </a:lnSpc>
              <a:buFont typeface="Arial" panose="020B0604020202020204" pitchFamily="34" charset="0"/>
              <a:buChar char="•"/>
            </a:pPr>
            <a:r>
              <a:rPr lang="en-US" sz="2000" dirty="0">
                <a:solidFill>
                  <a:srgbClr val="DFA235"/>
                </a:solidFill>
                <a:ea typeface="Calibri" panose="020F0502020204030204" pitchFamily="34" charset="0"/>
                <a:cs typeface="Arial" panose="020B0604020202020204" pitchFamily="34" charset="0"/>
              </a:rPr>
              <a:t>Significant enrichment in GW</a:t>
            </a:r>
          </a:p>
          <a:p>
            <a:pPr lvl="3" algn="just">
              <a:lnSpc>
                <a:spcPct val="115000"/>
              </a:lnSpc>
            </a:pPr>
            <a:r>
              <a:rPr lang="en-US" sz="2000" dirty="0">
                <a:solidFill>
                  <a:srgbClr val="392E77"/>
                </a:solidFill>
                <a:ea typeface="Calibri" panose="020F0502020204030204" pitchFamily="34" charset="0"/>
                <a:cs typeface="Arial" panose="020B0604020202020204" pitchFamily="34" charset="0"/>
              </a:rPr>
              <a:t>  (≈ 3 orders of magnitude)</a:t>
            </a:r>
            <a:endParaRPr lang="en-US" sz="2000" dirty="0">
              <a:solidFill>
                <a:srgbClr val="00B0F0"/>
              </a:solidFill>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A4875B2-02FC-453C-B860-C72F33443994}"/>
              </a:ext>
            </a:extLst>
          </p:cNvPr>
          <p:cNvSpPr/>
          <p:nvPr/>
        </p:nvSpPr>
        <p:spPr>
          <a:xfrm>
            <a:off x="12475794" y="5124087"/>
            <a:ext cx="5590814" cy="821059"/>
          </a:xfrm>
          <a:prstGeom prst="rect">
            <a:avLst/>
          </a:prstGeom>
        </p:spPr>
        <p:txBody>
          <a:bodyPr wrap="square">
            <a:spAutoFit/>
          </a:bodyPr>
          <a:lstStyle/>
          <a:p>
            <a:pPr algn="just">
              <a:lnSpc>
                <a:spcPct val="115000"/>
              </a:lnSpc>
            </a:pPr>
            <a:r>
              <a:rPr lang="en-US" sz="1400" i="1" dirty="0">
                <a:ea typeface="Calibri" panose="020F0502020204030204" pitchFamily="34" charset="0"/>
                <a:cs typeface="Arial" panose="020B0604020202020204" pitchFamily="34" charset="0"/>
              </a:rPr>
              <a:t>Map of worldwide publications dealing with GW discharge using </a:t>
            </a:r>
            <a:r>
              <a:rPr lang="en-US" sz="1400" baseline="30000" dirty="0">
                <a:ea typeface="Calibri" panose="020F0502020204030204" pitchFamily="34" charset="0"/>
                <a:cs typeface="Arial" panose="020B0604020202020204" pitchFamily="34" charset="0"/>
              </a:rPr>
              <a:t>222</a:t>
            </a:r>
            <a:r>
              <a:rPr lang="en-US" sz="1400" i="1" dirty="0">
                <a:ea typeface="Calibri" panose="020F0502020204030204" pitchFamily="34" charset="0"/>
                <a:cs typeface="Arial" panose="020B0604020202020204" pitchFamily="34" charset="0"/>
              </a:rPr>
              <a:t>Rn to coastal oceans, rivers, lakes (incl. lagoons and ponds), and coastal oceans</a:t>
            </a:r>
          </a:p>
          <a:p>
            <a:pPr algn="just">
              <a:lnSpc>
                <a:spcPct val="115000"/>
              </a:lnSpc>
            </a:pPr>
            <a:r>
              <a:rPr lang="en-US" sz="1400" i="1" dirty="0">
                <a:ea typeface="Calibri" panose="020F0502020204030204" pitchFamily="34" charset="0"/>
                <a:cs typeface="Arial" panose="020B0604020202020204" pitchFamily="34" charset="0"/>
              </a:rPr>
              <a:t>(1996 – 2021 period, n = 336, in </a:t>
            </a:r>
            <a:r>
              <a:rPr lang="en-US" sz="1400" i="1" dirty="0" err="1">
                <a:ea typeface="Calibri" panose="020F0502020204030204" pitchFamily="34" charset="0"/>
                <a:cs typeface="Arial" panose="020B0604020202020204" pitchFamily="34" charset="0"/>
              </a:rPr>
              <a:t>Adyasari</a:t>
            </a:r>
            <a:r>
              <a:rPr lang="en-US" sz="1400" i="1" dirty="0">
                <a:ea typeface="Calibri" panose="020F0502020204030204" pitchFamily="34" charset="0"/>
                <a:cs typeface="Arial" panose="020B0604020202020204" pitchFamily="34" charset="0"/>
              </a:rPr>
              <a:t> et al., 2023).</a:t>
            </a:r>
          </a:p>
        </p:txBody>
      </p:sp>
      <p:sp>
        <p:nvSpPr>
          <p:cNvPr id="15" name="ZoneTexte 14">
            <a:extLst>
              <a:ext uri="{FF2B5EF4-FFF2-40B4-BE49-F238E27FC236}">
                <a16:creationId xmlns:a16="http://schemas.microsoft.com/office/drawing/2014/main" id="{6678B51F-ADD8-47F3-A116-F0D1020DEED9}"/>
              </a:ext>
            </a:extLst>
          </p:cNvPr>
          <p:cNvSpPr txBox="1"/>
          <p:nvPr/>
        </p:nvSpPr>
        <p:spPr>
          <a:xfrm>
            <a:off x="241890" y="1379521"/>
            <a:ext cx="11410632" cy="1015663"/>
          </a:xfrm>
          <a:prstGeom prst="rect">
            <a:avLst/>
          </a:prstGeom>
          <a:noFill/>
        </p:spPr>
        <p:txBody>
          <a:bodyPr wrap="square">
            <a:spAutoFit/>
          </a:bodyPr>
          <a:lstStyle/>
          <a:p>
            <a:r>
              <a:rPr lang="en-US" sz="2000" b="1" dirty="0">
                <a:solidFill>
                  <a:srgbClr val="392E77"/>
                </a:solidFill>
                <a:ea typeface="Calibri" panose="020F0502020204030204" pitchFamily="34" charset="0"/>
                <a:cs typeface="Arial" panose="020B0604020202020204" pitchFamily="34" charset="0"/>
              </a:rPr>
              <a:t>Combined with other tracers such as temperature (T), electrical conductivity (EC), and Radium isotopes, </a:t>
            </a:r>
            <a:br>
              <a:rPr lang="en-US" sz="2000" b="1" dirty="0">
                <a:solidFill>
                  <a:srgbClr val="392E77"/>
                </a:solidFill>
                <a:ea typeface="Calibri" panose="020F0502020204030204" pitchFamily="34" charset="0"/>
                <a:cs typeface="Arial" panose="020B0604020202020204" pitchFamily="34" charset="0"/>
              </a:rPr>
            </a:br>
            <a:r>
              <a:rPr lang="en-US" sz="2000" b="1" dirty="0">
                <a:solidFill>
                  <a:srgbClr val="392E77"/>
                </a:solidFill>
                <a:ea typeface="Calibri" panose="020F0502020204030204" pitchFamily="34" charset="0"/>
                <a:cs typeface="Arial" panose="020B0604020202020204" pitchFamily="34" charset="0"/>
              </a:rPr>
              <a:t>²²²Rn has proven effective tracer in </a:t>
            </a:r>
            <a:r>
              <a:rPr lang="en-US" sz="2000" b="1" dirty="0">
                <a:solidFill>
                  <a:srgbClr val="DFA235"/>
                </a:solidFill>
                <a:ea typeface="Calibri" panose="020F0502020204030204" pitchFamily="34" charset="0"/>
                <a:cs typeface="Arial" panose="020B0604020202020204" pitchFamily="34" charset="0"/>
              </a:rPr>
              <a:t>detecting and quantifying significant groundwater fluxes</a:t>
            </a:r>
            <a:r>
              <a:rPr lang="en-US" sz="2000" b="1" dirty="0">
                <a:solidFill>
                  <a:srgbClr val="392E77"/>
                </a:solidFill>
                <a:ea typeface="Calibri" panose="020F0502020204030204" pitchFamily="34" charset="0"/>
                <a:cs typeface="Arial" panose="020B0604020202020204" pitchFamily="34" charset="0"/>
              </a:rPr>
              <a:t> to large continental and transitional wetlands or at coastal aquifer outlets in the sea.</a:t>
            </a:r>
            <a:endParaRPr lang="fr-FR" sz="2000" b="1" dirty="0">
              <a:solidFill>
                <a:srgbClr val="392E77"/>
              </a:solidFill>
              <a:ea typeface="Calibri" panose="020F050202020403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C6937209-A8C0-44DB-8F9B-63C2B3757393}"/>
              </a:ext>
            </a:extLst>
          </p:cNvPr>
          <p:cNvSpPr txBox="1"/>
          <p:nvPr/>
        </p:nvSpPr>
        <p:spPr>
          <a:xfrm>
            <a:off x="241890" y="5984260"/>
            <a:ext cx="11410949" cy="707886"/>
          </a:xfrm>
          <a:prstGeom prst="rect">
            <a:avLst/>
          </a:prstGeom>
          <a:noFill/>
        </p:spPr>
        <p:txBody>
          <a:bodyPr wrap="square">
            <a:spAutoFit/>
          </a:bodyPr>
          <a:lstStyle/>
          <a:p>
            <a:r>
              <a:rPr lang="en-US" sz="2000" b="1" dirty="0">
                <a:solidFill>
                  <a:srgbClr val="392E77"/>
                </a:solidFill>
                <a:ea typeface="Calibri" panose="020F0502020204030204" pitchFamily="34" charset="0"/>
                <a:cs typeface="Arial" panose="020B0604020202020204" pitchFamily="34" charset="0"/>
              </a:rPr>
              <a:t>In contrast, </a:t>
            </a:r>
            <a:r>
              <a:rPr lang="en-US" sz="2000" b="1" dirty="0">
                <a:solidFill>
                  <a:srgbClr val="DFA235"/>
                </a:solidFill>
                <a:ea typeface="Calibri" panose="020F0502020204030204" pitchFamily="34" charset="0"/>
                <a:cs typeface="Arial" panose="020B0604020202020204" pitchFamily="34" charset="0"/>
              </a:rPr>
              <a:t>low and diffuse GW fluxes </a:t>
            </a:r>
            <a:r>
              <a:rPr lang="en-US" sz="2000" b="1" dirty="0">
                <a:solidFill>
                  <a:srgbClr val="392E77"/>
                </a:solidFill>
                <a:ea typeface="Calibri" panose="020F0502020204030204" pitchFamily="34" charset="0"/>
                <a:cs typeface="Arial" panose="020B0604020202020204" pitchFamily="34" charset="0"/>
              </a:rPr>
              <a:t>remain understudied, despite their role in sustaining the rich and threatened biodiversity of </a:t>
            </a:r>
            <a:r>
              <a:rPr lang="en-US" sz="2000" b="1" dirty="0">
                <a:solidFill>
                  <a:srgbClr val="DFA235"/>
                </a:solidFill>
                <a:ea typeface="Calibri" panose="020F0502020204030204" pitchFamily="34" charset="0"/>
                <a:cs typeface="Arial" panose="020B0604020202020204" pitchFamily="34" charset="0"/>
              </a:rPr>
              <a:t>smaller, numerous, and scattered wetlands</a:t>
            </a:r>
            <a:r>
              <a:rPr lang="en-US" sz="2000" b="1" dirty="0">
                <a:solidFill>
                  <a:srgbClr val="392E77"/>
                </a:solidFill>
                <a:ea typeface="Calibri" panose="020F0502020204030204" pitchFamily="34" charset="0"/>
                <a:cs typeface="Arial" panose="020B0604020202020204" pitchFamily="34" charset="0"/>
              </a:rPr>
              <a:t>, as seen in the Mediterranean area.</a:t>
            </a:r>
            <a:endParaRPr lang="fr-FR" sz="2000" b="1" dirty="0">
              <a:solidFill>
                <a:srgbClr val="392E77"/>
              </a:solidFill>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B559A5C-88FC-4D71-B3D2-45A80979125A}"/>
              </a:ext>
            </a:extLst>
          </p:cNvPr>
          <p:cNvSpPr/>
          <p:nvPr/>
        </p:nvSpPr>
        <p:spPr>
          <a:xfrm>
            <a:off x="4764929" y="509062"/>
            <a:ext cx="7427071" cy="830997"/>
          </a:xfrm>
          <a:prstGeom prst="rect">
            <a:avLst/>
          </a:prstGeom>
        </p:spPr>
        <p:txBody>
          <a:bodyPr wrap="square">
            <a:spAutoFit/>
          </a:bodyPr>
          <a:lstStyle/>
          <a:p>
            <a:r>
              <a:rPr lang="en-US" sz="2400" b="1" dirty="0">
                <a:solidFill>
                  <a:srgbClr val="DFA235"/>
                </a:solidFill>
                <a:ea typeface="Calibri" panose="020F0502020204030204" pitchFamily="34" charset="0"/>
                <a:cs typeface="Arial" panose="020B0604020202020204" pitchFamily="34" charset="0"/>
              </a:rPr>
              <a:t>Radon-222 as a Groundwater Discharge Tracer in Mediterranean Wetlands</a:t>
            </a:r>
            <a:endParaRPr lang="en-GB" sz="2400" b="1" dirty="0">
              <a:solidFill>
                <a:srgbClr val="DFA235"/>
              </a:solidFill>
              <a:ea typeface="Calibri" panose="020F0502020204030204" pitchFamily="34" charset="0"/>
              <a:cs typeface="Arial" panose="020B0604020202020204" pitchFamily="34" charset="0"/>
            </a:endParaRPr>
          </a:p>
        </p:txBody>
      </p:sp>
      <p:sp>
        <p:nvSpPr>
          <p:cNvPr id="19" name="Titre 1">
            <a:extLst>
              <a:ext uri="{FF2B5EF4-FFF2-40B4-BE49-F238E27FC236}">
                <a16:creationId xmlns:a16="http://schemas.microsoft.com/office/drawing/2014/main" id="{236E01AC-8465-4984-8645-D655CA3DA9B3}"/>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pic>
        <p:nvPicPr>
          <p:cNvPr id="3" name="Image 2">
            <a:extLst>
              <a:ext uri="{FF2B5EF4-FFF2-40B4-BE49-F238E27FC236}">
                <a16:creationId xmlns:a16="http://schemas.microsoft.com/office/drawing/2014/main" id="{65256E3F-76A8-4AE3-B70C-C638D56E1858}"/>
              </a:ext>
            </a:extLst>
          </p:cNvPr>
          <p:cNvPicPr>
            <a:picLocks noChangeAspect="1"/>
          </p:cNvPicPr>
          <p:nvPr/>
        </p:nvPicPr>
        <p:blipFill>
          <a:blip r:embed="rId5"/>
          <a:stretch>
            <a:fillRect/>
          </a:stretch>
        </p:blipFill>
        <p:spPr>
          <a:xfrm>
            <a:off x="6235403" y="2616200"/>
            <a:ext cx="5896037" cy="2844800"/>
          </a:xfrm>
          <a:prstGeom prst="rect">
            <a:avLst/>
          </a:prstGeom>
          <a:ln>
            <a:solidFill>
              <a:schemeClr val="tx1"/>
            </a:solidFill>
          </a:ln>
        </p:spPr>
      </p:pic>
    </p:spTree>
    <p:extLst>
      <p:ext uri="{BB962C8B-B14F-4D97-AF65-F5344CB8AC3E}">
        <p14:creationId xmlns:p14="http://schemas.microsoft.com/office/powerpoint/2010/main" val="188105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6B71080-6ED4-4A8C-8D20-8DBF67F654F2}"/>
              </a:ext>
            </a:extLst>
          </p:cNvPr>
          <p:cNvSpPr>
            <a:spLocks noGrp="1"/>
          </p:cNvSpPr>
          <p:nvPr>
            <p:ph type="sldNum" sz="quarter" idx="12"/>
          </p:nvPr>
        </p:nvSpPr>
        <p:spPr/>
        <p:txBody>
          <a:bodyPr/>
          <a:lstStyle/>
          <a:p>
            <a:fld id="{BDF082A2-1D3D-470E-B4E2-2BB4988137D9}" type="slidenum">
              <a:rPr lang="en-GB" smtClean="0"/>
              <a:t>6</a:t>
            </a:fld>
            <a:endParaRPr lang="en-GB"/>
          </a:p>
        </p:txBody>
      </p:sp>
      <p:sp>
        <p:nvSpPr>
          <p:cNvPr id="5" name="Rectangle 4">
            <a:extLst>
              <a:ext uri="{FF2B5EF4-FFF2-40B4-BE49-F238E27FC236}">
                <a16:creationId xmlns:a16="http://schemas.microsoft.com/office/drawing/2014/main" id="{6DD461D9-C3A5-4D95-B3D9-CF77499FBE47}"/>
              </a:ext>
            </a:extLst>
          </p:cNvPr>
          <p:cNvSpPr/>
          <p:nvPr/>
        </p:nvSpPr>
        <p:spPr>
          <a:xfrm>
            <a:off x="4764929" y="-11543"/>
            <a:ext cx="7427071" cy="507831"/>
          </a:xfrm>
          <a:prstGeom prst="rect">
            <a:avLst/>
          </a:prstGeom>
          <a:solidFill>
            <a:srgbClr val="003366"/>
          </a:solidFill>
        </p:spPr>
        <p:txBody>
          <a:bodyPr wrap="square">
            <a:spAutoFit/>
          </a:bodyPr>
          <a:lstStyle/>
          <a:p>
            <a:pPr algn="r"/>
            <a:r>
              <a:rPr lang="en-US" sz="2700" b="1" dirty="0">
                <a:solidFill>
                  <a:schemeClr val="bg1"/>
                </a:solidFill>
              </a:rPr>
              <a:t>Introduction</a:t>
            </a:r>
            <a:endParaRPr lang="en-GB" sz="2700" b="1" dirty="0">
              <a:solidFill>
                <a:schemeClr val="bg1"/>
              </a:solidFill>
            </a:endParaRPr>
          </a:p>
        </p:txBody>
      </p:sp>
      <p:grpSp>
        <p:nvGrpSpPr>
          <p:cNvPr id="7" name="Groupe 6">
            <a:extLst>
              <a:ext uri="{FF2B5EF4-FFF2-40B4-BE49-F238E27FC236}">
                <a16:creationId xmlns:a16="http://schemas.microsoft.com/office/drawing/2014/main" id="{C2F91ED5-0023-4E6F-9890-6AD5D270A15B}"/>
              </a:ext>
            </a:extLst>
          </p:cNvPr>
          <p:cNvGrpSpPr/>
          <p:nvPr/>
        </p:nvGrpSpPr>
        <p:grpSpPr>
          <a:xfrm>
            <a:off x="953809" y="2506233"/>
            <a:ext cx="4104643" cy="4406890"/>
            <a:chOff x="561624" y="2267179"/>
            <a:chExt cx="4104643" cy="4406890"/>
          </a:xfrm>
        </p:grpSpPr>
        <p:grpSp>
          <p:nvGrpSpPr>
            <p:cNvPr id="8" name="Groupe 7">
              <a:extLst>
                <a:ext uri="{FF2B5EF4-FFF2-40B4-BE49-F238E27FC236}">
                  <a16:creationId xmlns:a16="http://schemas.microsoft.com/office/drawing/2014/main" id="{35BF03E7-D05A-4288-921B-BB0E8987BAF0}"/>
                </a:ext>
              </a:extLst>
            </p:cNvPr>
            <p:cNvGrpSpPr/>
            <p:nvPr/>
          </p:nvGrpSpPr>
          <p:grpSpPr>
            <a:xfrm>
              <a:off x="1665171" y="2267179"/>
              <a:ext cx="3001096" cy="4406890"/>
              <a:chOff x="1665171" y="2267179"/>
              <a:chExt cx="3001096" cy="4406890"/>
            </a:xfrm>
          </p:grpSpPr>
          <p:pic>
            <p:nvPicPr>
              <p:cNvPr id="15" name="Picture 2" descr="Les données du graphiques sont disponibles en téléchargement via le lien Données">
                <a:extLst>
                  <a:ext uri="{FF2B5EF4-FFF2-40B4-BE49-F238E27FC236}">
                    <a16:creationId xmlns:a16="http://schemas.microsoft.com/office/drawing/2014/main" id="{95137920-A48C-476E-B985-18AEBBE5F6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865" y="2267179"/>
                <a:ext cx="2846402" cy="4406890"/>
              </a:xfrm>
              <a:prstGeom prst="rect">
                <a:avLst/>
              </a:prstGeom>
              <a:noFill/>
              <a:extLst>
                <a:ext uri="{909E8E84-426E-40DD-AFC4-6F175D3DCCD1}">
                  <a14:hiddenFill xmlns:a14="http://schemas.microsoft.com/office/drawing/2010/main">
                    <a:solidFill>
                      <a:srgbClr val="FFFFFF"/>
                    </a:solidFill>
                  </a14:hiddenFill>
                </a:ext>
              </a:extLst>
            </p:spPr>
          </p:pic>
          <p:sp>
            <p:nvSpPr>
              <p:cNvPr id="16" name="Forme libre 55">
                <a:extLst>
                  <a:ext uri="{FF2B5EF4-FFF2-40B4-BE49-F238E27FC236}">
                    <a16:creationId xmlns:a16="http://schemas.microsoft.com/office/drawing/2014/main" id="{09F765A2-8EE9-44EF-B66F-433B39AB193F}"/>
                  </a:ext>
                </a:extLst>
              </p:cNvPr>
              <p:cNvSpPr/>
              <p:nvPr/>
            </p:nvSpPr>
            <p:spPr>
              <a:xfrm>
                <a:off x="1665171" y="4514248"/>
                <a:ext cx="1241658" cy="2146434"/>
              </a:xfrm>
              <a:custGeom>
                <a:avLst/>
                <a:gdLst>
                  <a:gd name="connsiteX0" fmla="*/ 192505 w 1241658"/>
                  <a:gd name="connsiteY0" fmla="*/ 0 h 2146434"/>
                  <a:gd name="connsiteX1" fmla="*/ 731520 w 1241658"/>
                  <a:gd name="connsiteY1" fmla="*/ 57752 h 2146434"/>
                  <a:gd name="connsiteX2" fmla="*/ 914400 w 1241658"/>
                  <a:gd name="connsiteY2" fmla="*/ 490889 h 2146434"/>
                  <a:gd name="connsiteX3" fmla="*/ 952901 w 1241658"/>
                  <a:gd name="connsiteY3" fmla="*/ 1491916 h 2146434"/>
                  <a:gd name="connsiteX4" fmla="*/ 1241658 w 1241658"/>
                  <a:gd name="connsiteY4" fmla="*/ 1973179 h 2146434"/>
                  <a:gd name="connsiteX5" fmla="*/ 721894 w 1241658"/>
                  <a:gd name="connsiteY5" fmla="*/ 2146434 h 2146434"/>
                  <a:gd name="connsiteX6" fmla="*/ 0 w 1241658"/>
                  <a:gd name="connsiteY6" fmla="*/ 2127184 h 2146434"/>
                  <a:gd name="connsiteX7" fmla="*/ 192505 w 1241658"/>
                  <a:gd name="connsiteY7" fmla="*/ 0 h 214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1658" h="2146434">
                    <a:moveTo>
                      <a:pt x="192505" y="0"/>
                    </a:moveTo>
                    <a:lnTo>
                      <a:pt x="731520" y="57752"/>
                    </a:lnTo>
                    <a:lnTo>
                      <a:pt x="914400" y="490889"/>
                    </a:lnTo>
                    <a:lnTo>
                      <a:pt x="952901" y="1491916"/>
                    </a:lnTo>
                    <a:lnTo>
                      <a:pt x="1241658" y="1973179"/>
                    </a:lnTo>
                    <a:lnTo>
                      <a:pt x="721894" y="2146434"/>
                    </a:lnTo>
                    <a:lnTo>
                      <a:pt x="0" y="2127184"/>
                    </a:lnTo>
                    <a:lnTo>
                      <a:pt x="192505"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9" name="Picture 2" descr="Les données du graphiques sont disponibles en téléchargement via le lien Données">
              <a:extLst>
                <a:ext uri="{FF2B5EF4-FFF2-40B4-BE49-F238E27FC236}">
                  <a16:creationId xmlns:a16="http://schemas.microsoft.com/office/drawing/2014/main" id="{1FF8BE1B-EB69-452A-BDEA-2E3949D934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438" r="64800"/>
            <a:stretch/>
          </p:blipFill>
          <p:spPr bwMode="auto">
            <a:xfrm>
              <a:off x="561624" y="3707049"/>
              <a:ext cx="1770234" cy="160094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7C0EF25-2C92-4AD4-8B39-3E24623801BE}"/>
                </a:ext>
              </a:extLst>
            </p:cNvPr>
            <p:cNvSpPr/>
            <p:nvPr/>
          </p:nvSpPr>
          <p:spPr>
            <a:xfrm>
              <a:off x="1179129" y="3707049"/>
              <a:ext cx="1107786" cy="307777"/>
            </a:xfrm>
            <a:prstGeom prst="rect">
              <a:avLst/>
            </a:prstGeom>
            <a:solidFill>
              <a:schemeClr val="bg1"/>
            </a:solidFill>
          </p:spPr>
          <p:txBody>
            <a:bodyPr wrap="square">
              <a:spAutoFit/>
            </a:bodyPr>
            <a:lstStyle/>
            <a:p>
              <a:r>
                <a:rPr lang="en-US" sz="1400" dirty="0">
                  <a:latin typeface="Tahoma" panose="020B0604030504040204" pitchFamily="34" charset="0"/>
                  <a:ea typeface="Tahoma" panose="020B0604030504040204" pitchFamily="34" charset="0"/>
                  <a:cs typeface="Tahoma" panose="020B0604030504040204" pitchFamily="34" charset="0"/>
                </a:rPr>
                <a:t>and more</a:t>
              </a:r>
              <a:endParaRPr lang="fr-FR" sz="1400"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547B43F7-D632-4F25-AA48-0C6C50492467}"/>
                </a:ext>
              </a:extLst>
            </p:cNvPr>
            <p:cNvSpPr/>
            <p:nvPr/>
          </p:nvSpPr>
          <p:spPr>
            <a:xfrm>
              <a:off x="882739" y="4457236"/>
              <a:ext cx="1181154" cy="307777"/>
            </a:xfrm>
            <a:prstGeom prst="rect">
              <a:avLst/>
            </a:prstGeom>
            <a:solidFill>
              <a:schemeClr val="bg1"/>
            </a:solidFill>
          </p:spPr>
          <p:txBody>
            <a:bodyPr wrap="square">
              <a:spAutoFit/>
            </a:bodyPr>
            <a:lstStyle/>
            <a:p>
              <a:r>
                <a:rPr lang="fr-FR" sz="1400" dirty="0" err="1">
                  <a:latin typeface="Tahoma" panose="020B0604030504040204" pitchFamily="34" charset="0"/>
                  <a:ea typeface="Tahoma" panose="020B0604030504040204" pitchFamily="34" charset="0"/>
                  <a:cs typeface="Tahoma" panose="020B0604030504040204" pitchFamily="34" charset="0"/>
                </a:rPr>
                <a:t>Less</a:t>
              </a:r>
              <a:r>
                <a:rPr lang="fr-FR" sz="1400" dirty="0">
                  <a:latin typeface="Tahoma" panose="020B0604030504040204" pitchFamily="34" charset="0"/>
                  <a:ea typeface="Tahoma" panose="020B0604030504040204" pitchFamily="34" charset="0"/>
                  <a:cs typeface="Tahoma" panose="020B0604030504040204" pitchFamily="34" charset="0"/>
                </a:rPr>
                <a:t> </a:t>
              </a:r>
              <a:r>
                <a:rPr lang="fr-FR" sz="1400" dirty="0" err="1">
                  <a:latin typeface="Tahoma" panose="020B0604030504040204" pitchFamily="34" charset="0"/>
                  <a:ea typeface="Tahoma" panose="020B0604030504040204" pitchFamily="34" charset="0"/>
                  <a:cs typeface="Tahoma" panose="020B0604030504040204" pitchFamily="34" charset="0"/>
                </a:rPr>
                <a:t>than</a:t>
              </a:r>
              <a:r>
                <a:rPr lang="fr-FR" sz="1400" dirty="0">
                  <a:latin typeface="Tahoma" panose="020B0604030504040204" pitchFamily="34" charset="0"/>
                  <a:ea typeface="Tahoma" panose="020B0604030504040204" pitchFamily="34" charset="0"/>
                  <a:cs typeface="Tahoma" panose="020B0604030504040204" pitchFamily="34" charset="0"/>
                </a:rPr>
                <a:t> 0</a:t>
              </a:r>
            </a:p>
          </p:txBody>
        </p:sp>
        <p:sp>
          <p:nvSpPr>
            <p:cNvPr id="12" name="Rectangle 11">
              <a:extLst>
                <a:ext uri="{FF2B5EF4-FFF2-40B4-BE49-F238E27FC236}">
                  <a16:creationId xmlns:a16="http://schemas.microsoft.com/office/drawing/2014/main" id="{599D8B2E-697C-498F-A6C0-17DFFF9433EC}"/>
                </a:ext>
              </a:extLst>
            </p:cNvPr>
            <p:cNvSpPr/>
            <p:nvPr/>
          </p:nvSpPr>
          <p:spPr>
            <a:xfrm>
              <a:off x="1076210" y="4838901"/>
              <a:ext cx="1177921" cy="307777"/>
            </a:xfrm>
            <a:prstGeom prst="rect">
              <a:avLst/>
            </a:prstGeom>
            <a:solidFill>
              <a:schemeClr val="bg1"/>
            </a:solidFill>
          </p:spPr>
          <p:txBody>
            <a:bodyPr wrap="square">
              <a:spAutoFit/>
            </a:bodyPr>
            <a:lstStyle/>
            <a:p>
              <a:r>
                <a:rPr lang="en-US" sz="1400" dirty="0">
                  <a:latin typeface="Tahoma" panose="020B0604030504040204" pitchFamily="34" charset="0"/>
                  <a:ea typeface="Tahoma" panose="020B0604030504040204" pitchFamily="34" charset="0"/>
                  <a:cs typeface="Tahoma" panose="020B0604030504040204" pitchFamily="34" charset="0"/>
                </a:rPr>
                <a:t>Urban areas</a:t>
              </a:r>
              <a:endParaRPr lang="fr-FR" sz="1400" dirty="0">
                <a:latin typeface="Tahoma" panose="020B0604030504040204" pitchFamily="34" charset="0"/>
                <a:ea typeface="Tahoma" panose="020B0604030504040204" pitchFamily="34" charset="0"/>
                <a:cs typeface="Tahoma" panose="020B0604030504040204" pitchFamily="34" charset="0"/>
              </a:endParaRPr>
            </a:p>
          </p:txBody>
        </p:sp>
      </p:grpSp>
      <p:pic>
        <p:nvPicPr>
          <p:cNvPr id="17" name="Image 16">
            <a:extLst>
              <a:ext uri="{FF2B5EF4-FFF2-40B4-BE49-F238E27FC236}">
                <a16:creationId xmlns:a16="http://schemas.microsoft.com/office/drawing/2014/main" id="{1B243CE6-F0AF-4A8F-818E-A1BFB18DCE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83" y="1095298"/>
            <a:ext cx="3285877" cy="2044192"/>
          </a:xfrm>
          <a:prstGeom prst="rect">
            <a:avLst/>
          </a:prstGeom>
        </p:spPr>
      </p:pic>
      <p:sp>
        <p:nvSpPr>
          <p:cNvPr id="18" name="Rectangle 17">
            <a:extLst>
              <a:ext uri="{FF2B5EF4-FFF2-40B4-BE49-F238E27FC236}">
                <a16:creationId xmlns:a16="http://schemas.microsoft.com/office/drawing/2014/main" id="{C7C2991B-088F-4F48-B834-023EDCABAEB5}"/>
              </a:ext>
            </a:extLst>
          </p:cNvPr>
          <p:cNvSpPr/>
          <p:nvPr/>
        </p:nvSpPr>
        <p:spPr>
          <a:xfrm>
            <a:off x="577515" y="1366788"/>
            <a:ext cx="760396" cy="442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France</a:t>
            </a:r>
          </a:p>
        </p:txBody>
      </p:sp>
      <p:sp>
        <p:nvSpPr>
          <p:cNvPr id="19" name="Rectangle 18">
            <a:extLst>
              <a:ext uri="{FF2B5EF4-FFF2-40B4-BE49-F238E27FC236}">
                <a16:creationId xmlns:a16="http://schemas.microsoft.com/office/drawing/2014/main" id="{F4A010F0-7B55-4729-8689-3DC7133327F9}"/>
              </a:ext>
            </a:extLst>
          </p:cNvPr>
          <p:cNvSpPr/>
          <p:nvPr/>
        </p:nvSpPr>
        <p:spPr>
          <a:xfrm>
            <a:off x="731340" y="1807930"/>
            <a:ext cx="766725" cy="34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Corsica</a:t>
            </a:r>
          </a:p>
        </p:txBody>
      </p:sp>
      <p:sp>
        <p:nvSpPr>
          <p:cNvPr id="20" name="Rectangle 19">
            <a:extLst>
              <a:ext uri="{FF2B5EF4-FFF2-40B4-BE49-F238E27FC236}">
                <a16:creationId xmlns:a16="http://schemas.microsoft.com/office/drawing/2014/main" id="{297C8107-C045-4173-A4E4-E0A6265BC7FD}"/>
              </a:ext>
            </a:extLst>
          </p:cNvPr>
          <p:cNvSpPr/>
          <p:nvPr/>
        </p:nvSpPr>
        <p:spPr>
          <a:xfrm>
            <a:off x="1438218" y="2533408"/>
            <a:ext cx="1507466" cy="442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tx1"/>
                </a:solidFill>
              </a:rPr>
              <a:t>Mediterranean </a:t>
            </a:r>
            <a:r>
              <a:rPr lang="fr-FR" sz="1100" b="1" dirty="0" err="1">
                <a:solidFill>
                  <a:schemeClr val="tx1"/>
                </a:solidFill>
              </a:rPr>
              <a:t>Sea</a:t>
            </a:r>
            <a:endParaRPr lang="fr-FR" sz="1100" b="1" dirty="0">
              <a:solidFill>
                <a:schemeClr val="tx1"/>
              </a:solidFill>
            </a:endParaRPr>
          </a:p>
        </p:txBody>
      </p:sp>
      <p:sp>
        <p:nvSpPr>
          <p:cNvPr id="21" name="Rectangle 20">
            <a:extLst>
              <a:ext uri="{FF2B5EF4-FFF2-40B4-BE49-F238E27FC236}">
                <a16:creationId xmlns:a16="http://schemas.microsoft.com/office/drawing/2014/main" id="{2E5169E7-7BEC-44A6-A4E0-0B9E96EA6422}"/>
              </a:ext>
            </a:extLst>
          </p:cNvPr>
          <p:cNvSpPr/>
          <p:nvPr/>
        </p:nvSpPr>
        <p:spPr>
          <a:xfrm>
            <a:off x="131536" y="3206681"/>
            <a:ext cx="2998363" cy="738664"/>
          </a:xfrm>
          <a:prstGeom prst="rect">
            <a:avLst/>
          </a:prstGeom>
        </p:spPr>
        <p:txBody>
          <a:bodyPr wrap="square">
            <a:spAutoFit/>
          </a:bodyPr>
          <a:lstStyle/>
          <a:p>
            <a:pPr algn="r"/>
            <a:r>
              <a:rPr lang="en-US" dirty="0"/>
              <a:t>Rate of </a:t>
            </a:r>
            <a:r>
              <a:rPr lang="en-US" sz="2400" b="1" dirty="0">
                <a:solidFill>
                  <a:schemeClr val="accent2">
                    <a:lumMod val="75000"/>
                  </a:schemeClr>
                </a:solidFill>
              </a:rPr>
              <a:t>population</a:t>
            </a:r>
            <a:r>
              <a:rPr lang="en-US" dirty="0"/>
              <a:t> growth in Corsica (%/year) :</a:t>
            </a:r>
            <a:endParaRPr lang="fr-FR" dirty="0"/>
          </a:p>
        </p:txBody>
      </p:sp>
      <p:sp>
        <p:nvSpPr>
          <p:cNvPr id="22" name="Rectangle 21">
            <a:extLst>
              <a:ext uri="{FF2B5EF4-FFF2-40B4-BE49-F238E27FC236}">
                <a16:creationId xmlns:a16="http://schemas.microsoft.com/office/drawing/2014/main" id="{98BC51FA-CF5C-4674-AA67-B7118B35F79C}"/>
              </a:ext>
            </a:extLst>
          </p:cNvPr>
          <p:cNvSpPr/>
          <p:nvPr/>
        </p:nvSpPr>
        <p:spPr>
          <a:xfrm>
            <a:off x="2300472" y="6492875"/>
            <a:ext cx="1812142" cy="276999"/>
          </a:xfrm>
          <a:prstGeom prst="rect">
            <a:avLst/>
          </a:prstGeom>
        </p:spPr>
        <p:txBody>
          <a:bodyPr wrap="square">
            <a:spAutoFit/>
          </a:bodyPr>
          <a:lstStyle/>
          <a:p>
            <a:r>
              <a:rPr lang="en-GB" sz="1200" i="1" dirty="0"/>
              <a:t>Source : www. Insee.fr</a:t>
            </a:r>
          </a:p>
        </p:txBody>
      </p:sp>
      <p:pic>
        <p:nvPicPr>
          <p:cNvPr id="23" name="Image 22">
            <a:extLst>
              <a:ext uri="{FF2B5EF4-FFF2-40B4-BE49-F238E27FC236}">
                <a16:creationId xmlns:a16="http://schemas.microsoft.com/office/drawing/2014/main" id="{718210CE-72DB-471B-A1E4-3E1AC35D47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9184" l="4082" r="89878"/>
                    </a14:imgEffect>
                  </a14:imgLayer>
                </a14:imgProps>
              </a:ext>
            </a:extLst>
          </a:blip>
          <a:srcRect l="38000" t="82" r="39388"/>
          <a:stretch/>
        </p:blipFill>
        <p:spPr>
          <a:xfrm>
            <a:off x="5431576" y="2478346"/>
            <a:ext cx="1959297" cy="4332379"/>
          </a:xfrm>
          <a:prstGeom prst="rect">
            <a:avLst/>
          </a:prstGeom>
        </p:spPr>
      </p:pic>
      <p:grpSp>
        <p:nvGrpSpPr>
          <p:cNvPr id="24" name="Groupe 23">
            <a:extLst>
              <a:ext uri="{FF2B5EF4-FFF2-40B4-BE49-F238E27FC236}">
                <a16:creationId xmlns:a16="http://schemas.microsoft.com/office/drawing/2014/main" id="{92AF3210-D442-4B67-AA7A-D8130A472F64}"/>
              </a:ext>
            </a:extLst>
          </p:cNvPr>
          <p:cNvGrpSpPr/>
          <p:nvPr/>
        </p:nvGrpSpPr>
        <p:grpSpPr>
          <a:xfrm>
            <a:off x="7678509" y="2380686"/>
            <a:ext cx="4357826" cy="4588721"/>
            <a:chOff x="7678509" y="2030496"/>
            <a:chExt cx="4357826" cy="4588721"/>
          </a:xfrm>
        </p:grpSpPr>
        <p:grpSp>
          <p:nvGrpSpPr>
            <p:cNvPr id="25" name="Groupe 24">
              <a:extLst>
                <a:ext uri="{FF2B5EF4-FFF2-40B4-BE49-F238E27FC236}">
                  <a16:creationId xmlns:a16="http://schemas.microsoft.com/office/drawing/2014/main" id="{61380265-1EE4-4D23-8D3F-3CD6D3E86F45}"/>
                </a:ext>
              </a:extLst>
            </p:cNvPr>
            <p:cNvGrpSpPr/>
            <p:nvPr/>
          </p:nvGrpSpPr>
          <p:grpSpPr>
            <a:xfrm>
              <a:off x="7678509" y="2030496"/>
              <a:ext cx="2556960" cy="4588721"/>
              <a:chOff x="7286324" y="2141632"/>
              <a:chExt cx="2556960" cy="4588721"/>
            </a:xfrm>
          </p:grpSpPr>
          <p:pic>
            <p:nvPicPr>
              <p:cNvPr id="27" name="Image 26">
                <a:extLst>
                  <a:ext uri="{FF2B5EF4-FFF2-40B4-BE49-F238E27FC236}">
                    <a16:creationId xmlns:a16="http://schemas.microsoft.com/office/drawing/2014/main" id="{11E42290-1769-4B3A-8866-5875258D51D6}"/>
                  </a:ext>
                </a:extLst>
              </p:cNvPr>
              <p:cNvPicPr>
                <a:picLocks noChangeAspect="1"/>
              </p:cNvPicPr>
              <p:nvPr/>
            </p:nvPicPr>
            <p:blipFill rotWithShape="1">
              <a:blip r:embed="rId6"/>
              <a:srcRect l="19587" r="41433"/>
              <a:stretch/>
            </p:blipFill>
            <p:spPr>
              <a:xfrm>
                <a:off x="7657602" y="2141632"/>
                <a:ext cx="2185682" cy="4588721"/>
              </a:xfrm>
              <a:prstGeom prst="rect">
                <a:avLst/>
              </a:prstGeom>
            </p:spPr>
          </p:pic>
          <p:sp>
            <p:nvSpPr>
              <p:cNvPr id="28" name="Rectangle 27">
                <a:extLst>
                  <a:ext uri="{FF2B5EF4-FFF2-40B4-BE49-F238E27FC236}">
                    <a16:creationId xmlns:a16="http://schemas.microsoft.com/office/drawing/2014/main" id="{61302867-6498-4F6E-9AA7-082997D71690}"/>
                  </a:ext>
                </a:extLst>
              </p:cNvPr>
              <p:cNvSpPr/>
              <p:nvPr/>
            </p:nvSpPr>
            <p:spPr>
              <a:xfrm>
                <a:off x="7286324" y="6127954"/>
                <a:ext cx="1106905" cy="546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6" name="Rectangle 25">
              <a:extLst>
                <a:ext uri="{FF2B5EF4-FFF2-40B4-BE49-F238E27FC236}">
                  <a16:creationId xmlns:a16="http://schemas.microsoft.com/office/drawing/2014/main" id="{B362057A-72E3-4839-90C9-634E13662E93}"/>
                </a:ext>
              </a:extLst>
            </p:cNvPr>
            <p:cNvSpPr/>
            <p:nvPr/>
          </p:nvSpPr>
          <p:spPr>
            <a:xfrm>
              <a:off x="10174330" y="5930765"/>
              <a:ext cx="1862005" cy="461665"/>
            </a:xfrm>
            <a:prstGeom prst="rect">
              <a:avLst/>
            </a:prstGeom>
            <a:solidFill>
              <a:schemeClr val="bg1"/>
            </a:solidFill>
          </p:spPr>
          <p:txBody>
            <a:bodyPr wrap="square">
              <a:spAutoFit/>
            </a:bodyPr>
            <a:lstStyle/>
            <a:p>
              <a:r>
                <a:rPr lang="en-GB" sz="1200" i="1" dirty="0"/>
                <a:t>Source : initiative PIM pour les </a:t>
              </a:r>
              <a:r>
                <a:rPr lang="en-GB" sz="1200" i="1" dirty="0" err="1"/>
                <a:t>îles</a:t>
              </a:r>
              <a:r>
                <a:rPr lang="en-GB" sz="1200" i="1" dirty="0"/>
                <a:t> de </a:t>
              </a:r>
              <a:r>
                <a:rPr lang="en-GB" sz="1200" i="1" dirty="0" err="1"/>
                <a:t>Méditerranée</a:t>
              </a:r>
              <a:endParaRPr lang="en-GB" sz="1200" i="1" dirty="0"/>
            </a:p>
          </p:txBody>
        </p:sp>
      </p:grpSp>
      <p:sp>
        <p:nvSpPr>
          <p:cNvPr id="29" name="Rectangle 28">
            <a:extLst>
              <a:ext uri="{FF2B5EF4-FFF2-40B4-BE49-F238E27FC236}">
                <a16:creationId xmlns:a16="http://schemas.microsoft.com/office/drawing/2014/main" id="{70EFC2AE-A7AA-44AA-BECD-49E39377FD49}"/>
              </a:ext>
            </a:extLst>
          </p:cNvPr>
          <p:cNvSpPr/>
          <p:nvPr/>
        </p:nvSpPr>
        <p:spPr>
          <a:xfrm>
            <a:off x="3523785" y="1175619"/>
            <a:ext cx="8822040" cy="1323439"/>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003366"/>
                </a:solidFill>
              </a:rPr>
              <a:t> All the compartment of the continental water cycle</a:t>
            </a:r>
          </a:p>
          <a:p>
            <a:pPr marL="342900" indent="-342900">
              <a:buFont typeface="Arial" panose="020B0604020202020204" pitchFamily="34" charset="0"/>
              <a:buChar char="•"/>
            </a:pPr>
            <a:r>
              <a:rPr lang="en-US" sz="2000" dirty="0">
                <a:solidFill>
                  <a:srgbClr val="003366"/>
                </a:solidFill>
              </a:rPr>
              <a:t>↗ pressure from : climate change, </a:t>
            </a:r>
            <a:r>
              <a:rPr lang="en-US" sz="2000" b="1" dirty="0">
                <a:solidFill>
                  <a:schemeClr val="accent2">
                    <a:lumMod val="75000"/>
                  </a:schemeClr>
                </a:solidFill>
              </a:rPr>
              <a:t>population</a:t>
            </a:r>
            <a:r>
              <a:rPr lang="en-US" sz="2000" dirty="0">
                <a:solidFill>
                  <a:srgbClr val="003366"/>
                </a:solidFill>
              </a:rPr>
              <a:t> growth, agriculture and tourism.</a:t>
            </a:r>
          </a:p>
          <a:p>
            <a:pPr marL="342900" indent="-342900">
              <a:buFont typeface="Arial" panose="020B0604020202020204" pitchFamily="34" charset="0"/>
              <a:buChar char="•"/>
            </a:pPr>
            <a:r>
              <a:rPr lang="en-US" sz="2000" dirty="0">
                <a:solidFill>
                  <a:srgbClr val="003366"/>
                </a:solidFill>
              </a:rPr>
              <a:t> High </a:t>
            </a:r>
            <a:r>
              <a:rPr lang="en-US" sz="2000" b="1" dirty="0">
                <a:solidFill>
                  <a:srgbClr val="7030A0"/>
                </a:solidFill>
              </a:rPr>
              <a:t>geology</a:t>
            </a:r>
            <a:r>
              <a:rPr lang="en-US" sz="2000" dirty="0">
                <a:solidFill>
                  <a:srgbClr val="003366"/>
                </a:solidFill>
              </a:rPr>
              <a:t> diversity, including </a:t>
            </a:r>
            <a:r>
              <a:rPr lang="en-US" sz="2000" dirty="0" err="1">
                <a:solidFill>
                  <a:srgbClr val="003366"/>
                </a:solidFill>
              </a:rPr>
              <a:t>hercynian</a:t>
            </a:r>
            <a:r>
              <a:rPr lang="en-US" sz="2000" dirty="0">
                <a:solidFill>
                  <a:srgbClr val="003366"/>
                </a:solidFill>
              </a:rPr>
              <a:t> granites = </a:t>
            </a:r>
            <a:r>
              <a:rPr lang="en-US" sz="2000" b="1" dirty="0">
                <a:solidFill>
                  <a:srgbClr val="7030A0"/>
                </a:solidFill>
              </a:rPr>
              <a:t>high</a:t>
            </a:r>
            <a:r>
              <a:rPr lang="en-US" sz="2000" dirty="0">
                <a:solidFill>
                  <a:srgbClr val="003366"/>
                </a:solidFill>
              </a:rPr>
              <a:t> </a:t>
            </a:r>
            <a:r>
              <a:rPr lang="en-US" sz="2000" b="1" dirty="0">
                <a:solidFill>
                  <a:srgbClr val="7030A0"/>
                </a:solidFill>
              </a:rPr>
              <a:t>uranium content</a:t>
            </a:r>
          </a:p>
          <a:p>
            <a:pPr marL="342900" indent="-342900">
              <a:buFont typeface="Arial" panose="020B0604020202020204" pitchFamily="34" charset="0"/>
              <a:buChar char="•"/>
            </a:pPr>
            <a:r>
              <a:rPr lang="en-US" sz="2000" b="1" dirty="0">
                <a:solidFill>
                  <a:srgbClr val="003366"/>
                </a:solidFill>
              </a:rPr>
              <a:t> </a:t>
            </a:r>
            <a:r>
              <a:rPr lang="en-US" sz="2000" b="1" dirty="0">
                <a:solidFill>
                  <a:srgbClr val="00CC00"/>
                </a:solidFill>
              </a:rPr>
              <a:t>Wetlands</a:t>
            </a:r>
            <a:r>
              <a:rPr lang="en-US" sz="2000" dirty="0">
                <a:solidFill>
                  <a:srgbClr val="003366"/>
                </a:solidFill>
              </a:rPr>
              <a:t> of national and international interest (RAMSAR…).</a:t>
            </a:r>
          </a:p>
        </p:txBody>
      </p:sp>
      <p:pic>
        <p:nvPicPr>
          <p:cNvPr id="30" name="Image 29">
            <a:extLst>
              <a:ext uri="{FF2B5EF4-FFF2-40B4-BE49-F238E27FC236}">
                <a16:creationId xmlns:a16="http://schemas.microsoft.com/office/drawing/2014/main" id="{B025A3FE-9164-4869-9A97-60C0BE93F7A9}"/>
              </a:ext>
            </a:extLst>
          </p:cNvPr>
          <p:cNvPicPr>
            <a:picLocks noChangeAspect="1"/>
          </p:cNvPicPr>
          <p:nvPr/>
        </p:nvPicPr>
        <p:blipFill rotWithShape="1">
          <a:blip r:embed="rId6"/>
          <a:srcRect l="62191" t="69869" b="3285"/>
          <a:stretch/>
        </p:blipFill>
        <p:spPr>
          <a:xfrm>
            <a:off x="10046665" y="5050590"/>
            <a:ext cx="2117333" cy="1230365"/>
          </a:xfrm>
          <a:prstGeom prst="rect">
            <a:avLst/>
          </a:prstGeom>
        </p:spPr>
      </p:pic>
      <p:sp>
        <p:nvSpPr>
          <p:cNvPr id="31" name="Rectangle 30">
            <a:extLst>
              <a:ext uri="{FF2B5EF4-FFF2-40B4-BE49-F238E27FC236}">
                <a16:creationId xmlns:a16="http://schemas.microsoft.com/office/drawing/2014/main" id="{A6C5162C-8647-4165-B919-84E42AEB17F9}"/>
              </a:ext>
            </a:extLst>
          </p:cNvPr>
          <p:cNvSpPr/>
          <p:nvPr/>
        </p:nvSpPr>
        <p:spPr>
          <a:xfrm>
            <a:off x="4926213" y="6533726"/>
            <a:ext cx="1812142" cy="276999"/>
          </a:xfrm>
          <a:prstGeom prst="rect">
            <a:avLst/>
          </a:prstGeom>
        </p:spPr>
        <p:txBody>
          <a:bodyPr wrap="square">
            <a:spAutoFit/>
          </a:bodyPr>
          <a:lstStyle/>
          <a:p>
            <a:r>
              <a:rPr lang="en-GB" sz="1200" i="1" dirty="0"/>
              <a:t>Source : www. Infoterre.fr</a:t>
            </a:r>
          </a:p>
        </p:txBody>
      </p:sp>
      <p:sp>
        <p:nvSpPr>
          <p:cNvPr id="32" name="Rectangle 31">
            <a:extLst>
              <a:ext uri="{FF2B5EF4-FFF2-40B4-BE49-F238E27FC236}">
                <a16:creationId xmlns:a16="http://schemas.microsoft.com/office/drawing/2014/main" id="{03EBA7B5-25FE-487B-90CB-6639866E6785}"/>
              </a:ext>
            </a:extLst>
          </p:cNvPr>
          <p:cNvSpPr/>
          <p:nvPr/>
        </p:nvSpPr>
        <p:spPr>
          <a:xfrm>
            <a:off x="9068082" y="2608149"/>
            <a:ext cx="2945035" cy="1631216"/>
          </a:xfrm>
          <a:prstGeom prst="rect">
            <a:avLst/>
          </a:prstGeom>
          <a:solidFill>
            <a:srgbClr val="003366"/>
          </a:solidFill>
        </p:spPr>
        <p:txBody>
          <a:bodyPr wrap="square">
            <a:spAutoFit/>
          </a:bodyPr>
          <a:lstStyle/>
          <a:p>
            <a:pPr algn="ctr"/>
            <a:r>
              <a:rPr lang="en-US" sz="2500" b="1" dirty="0">
                <a:solidFill>
                  <a:schemeClr val="bg1"/>
                </a:solidFill>
              </a:rPr>
              <a:t>Representative of the Mediterranean conditions with lots of ²²²Rn sources</a:t>
            </a:r>
          </a:p>
        </p:txBody>
      </p:sp>
      <p:grpSp>
        <p:nvGrpSpPr>
          <p:cNvPr id="33" name="Groupe 32">
            <a:extLst>
              <a:ext uri="{FF2B5EF4-FFF2-40B4-BE49-F238E27FC236}">
                <a16:creationId xmlns:a16="http://schemas.microsoft.com/office/drawing/2014/main" id="{67747B11-FA95-4D73-88BC-6AC0742A70E7}"/>
              </a:ext>
            </a:extLst>
          </p:cNvPr>
          <p:cNvGrpSpPr/>
          <p:nvPr/>
        </p:nvGrpSpPr>
        <p:grpSpPr>
          <a:xfrm>
            <a:off x="8277161" y="2441042"/>
            <a:ext cx="716935" cy="698448"/>
            <a:chOff x="4967537" y="2288879"/>
            <a:chExt cx="716935" cy="698448"/>
          </a:xfrm>
        </p:grpSpPr>
        <p:sp>
          <p:nvSpPr>
            <p:cNvPr id="34" name="Flèche droite 39">
              <a:extLst>
                <a:ext uri="{FF2B5EF4-FFF2-40B4-BE49-F238E27FC236}">
                  <a16:creationId xmlns:a16="http://schemas.microsoft.com/office/drawing/2014/main" id="{ABDB130E-CE3B-4375-9EEC-C8D3B3BDDBBF}"/>
                </a:ext>
              </a:extLst>
            </p:cNvPr>
            <p:cNvSpPr/>
            <p:nvPr/>
          </p:nvSpPr>
          <p:spPr>
            <a:xfrm>
              <a:off x="4967537" y="2502628"/>
              <a:ext cx="716935" cy="484699"/>
            </a:xfrm>
            <a:prstGeom prst="rightArrow">
              <a:avLst>
                <a:gd name="adj1" fmla="val 24441"/>
                <a:gd name="adj2" fmla="val 77048"/>
              </a:avLst>
            </a:prstGeom>
            <a:solidFill>
              <a:srgbClr val="D295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chemeClr val="bg1"/>
                </a:solidFill>
              </a:endParaRPr>
            </a:p>
          </p:txBody>
        </p:sp>
        <p:cxnSp>
          <p:nvCxnSpPr>
            <p:cNvPr id="35" name="Connecteur droit 34">
              <a:extLst>
                <a:ext uri="{FF2B5EF4-FFF2-40B4-BE49-F238E27FC236}">
                  <a16:creationId xmlns:a16="http://schemas.microsoft.com/office/drawing/2014/main" id="{3E2A9D4F-88E4-4C2A-A18F-B7D0EB8F71D5}"/>
                </a:ext>
              </a:extLst>
            </p:cNvPr>
            <p:cNvCxnSpPr/>
            <p:nvPr/>
          </p:nvCxnSpPr>
          <p:spPr>
            <a:xfrm>
              <a:off x="4998017" y="2288879"/>
              <a:ext cx="0" cy="506501"/>
            </a:xfrm>
            <a:prstGeom prst="line">
              <a:avLst/>
            </a:prstGeom>
            <a:ln w="76200">
              <a:solidFill>
                <a:srgbClr val="D29500"/>
              </a:solidFill>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AFA5A2A3-6890-4875-96F9-E3C23FF13781}"/>
              </a:ext>
            </a:extLst>
          </p:cNvPr>
          <p:cNvSpPr/>
          <p:nvPr/>
        </p:nvSpPr>
        <p:spPr>
          <a:xfrm>
            <a:off x="5120837" y="3093069"/>
            <a:ext cx="2998363" cy="461665"/>
          </a:xfrm>
          <a:prstGeom prst="rect">
            <a:avLst/>
          </a:prstGeom>
        </p:spPr>
        <p:txBody>
          <a:bodyPr wrap="square">
            <a:spAutoFit/>
          </a:bodyPr>
          <a:lstStyle/>
          <a:p>
            <a:r>
              <a:rPr lang="en-US" sz="2400" b="1" dirty="0">
                <a:solidFill>
                  <a:srgbClr val="7030A0"/>
                </a:solidFill>
              </a:rPr>
              <a:t>Geology</a:t>
            </a:r>
            <a:endParaRPr lang="fr-FR" sz="2400" b="1" dirty="0">
              <a:solidFill>
                <a:srgbClr val="7030A0"/>
              </a:solidFill>
            </a:endParaRPr>
          </a:p>
        </p:txBody>
      </p:sp>
      <p:sp>
        <p:nvSpPr>
          <p:cNvPr id="37" name="Rectangle 36">
            <a:extLst>
              <a:ext uri="{FF2B5EF4-FFF2-40B4-BE49-F238E27FC236}">
                <a16:creationId xmlns:a16="http://schemas.microsoft.com/office/drawing/2014/main" id="{3ED00311-4522-48DC-BA06-A1012A2653EA}"/>
              </a:ext>
            </a:extLst>
          </p:cNvPr>
          <p:cNvSpPr/>
          <p:nvPr/>
        </p:nvSpPr>
        <p:spPr>
          <a:xfrm>
            <a:off x="7519410" y="3103276"/>
            <a:ext cx="2998363" cy="461665"/>
          </a:xfrm>
          <a:prstGeom prst="rect">
            <a:avLst/>
          </a:prstGeom>
        </p:spPr>
        <p:txBody>
          <a:bodyPr wrap="square">
            <a:spAutoFit/>
          </a:bodyPr>
          <a:lstStyle/>
          <a:p>
            <a:r>
              <a:rPr lang="en-US" sz="2400" b="1" dirty="0">
                <a:solidFill>
                  <a:srgbClr val="00CC00"/>
                </a:solidFill>
              </a:rPr>
              <a:t>Wetlands</a:t>
            </a:r>
            <a:endParaRPr lang="fr-FR" b="1" dirty="0">
              <a:solidFill>
                <a:srgbClr val="00CC00"/>
              </a:solidFill>
            </a:endParaRPr>
          </a:p>
        </p:txBody>
      </p:sp>
      <p:sp>
        <p:nvSpPr>
          <p:cNvPr id="38" name="Rectangle 37">
            <a:extLst>
              <a:ext uri="{FF2B5EF4-FFF2-40B4-BE49-F238E27FC236}">
                <a16:creationId xmlns:a16="http://schemas.microsoft.com/office/drawing/2014/main" id="{45DA93DC-D22F-44D8-93EB-5C971EC8BFCC}"/>
              </a:ext>
            </a:extLst>
          </p:cNvPr>
          <p:cNvSpPr/>
          <p:nvPr/>
        </p:nvSpPr>
        <p:spPr>
          <a:xfrm>
            <a:off x="4764929" y="509062"/>
            <a:ext cx="7427071" cy="830997"/>
          </a:xfrm>
          <a:prstGeom prst="rect">
            <a:avLst/>
          </a:prstGeom>
        </p:spPr>
        <p:txBody>
          <a:bodyPr wrap="square">
            <a:spAutoFit/>
          </a:bodyPr>
          <a:lstStyle/>
          <a:p>
            <a:r>
              <a:rPr lang="en-US" sz="2400" b="1" dirty="0">
                <a:solidFill>
                  <a:srgbClr val="DFA235"/>
                </a:solidFill>
                <a:ea typeface="Calibri" panose="020F0502020204030204" pitchFamily="34" charset="0"/>
                <a:cs typeface="Arial" panose="020B0604020202020204" pitchFamily="34" charset="0"/>
              </a:rPr>
              <a:t>The Corsica Island (FR), an observatory of Mediterranean Wetlands </a:t>
            </a:r>
            <a:endParaRPr lang="en-GB" sz="2400" b="1" dirty="0">
              <a:solidFill>
                <a:srgbClr val="DFA235"/>
              </a:solidFill>
              <a:ea typeface="Calibri" panose="020F0502020204030204" pitchFamily="34" charset="0"/>
              <a:cs typeface="Arial" panose="020B0604020202020204" pitchFamily="34" charset="0"/>
            </a:endParaRPr>
          </a:p>
        </p:txBody>
      </p:sp>
      <p:sp>
        <p:nvSpPr>
          <p:cNvPr id="39" name="Titre 1">
            <a:extLst>
              <a:ext uri="{FF2B5EF4-FFF2-40B4-BE49-F238E27FC236}">
                <a16:creationId xmlns:a16="http://schemas.microsoft.com/office/drawing/2014/main" id="{A845B123-C237-491E-B31E-F59D4A157040}"/>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310880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Image 59">
            <a:extLst>
              <a:ext uri="{FF2B5EF4-FFF2-40B4-BE49-F238E27FC236}">
                <a16:creationId xmlns:a16="http://schemas.microsoft.com/office/drawing/2014/main" id="{889A28EB-9624-4C7A-993B-89AFB1C438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35" r="8958"/>
          <a:stretch/>
        </p:blipFill>
        <p:spPr>
          <a:xfrm>
            <a:off x="-47223" y="4525214"/>
            <a:ext cx="2244091" cy="2360359"/>
          </a:xfrm>
          <a:prstGeom prst="rect">
            <a:avLst/>
          </a:prstGeom>
        </p:spPr>
      </p:pic>
      <p:pic>
        <p:nvPicPr>
          <p:cNvPr id="59" name="Espace réservé du contenu 4">
            <a:extLst>
              <a:ext uri="{FF2B5EF4-FFF2-40B4-BE49-F238E27FC236}">
                <a16:creationId xmlns:a16="http://schemas.microsoft.com/office/drawing/2014/main" id="{26B4F637-1AEE-478F-AEB1-5F50630DA1AA}"/>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327" r="13415"/>
          <a:stretch/>
        </p:blipFill>
        <p:spPr>
          <a:xfrm>
            <a:off x="2247013" y="4527926"/>
            <a:ext cx="2305532" cy="2360359"/>
          </a:xfrm>
        </p:spPr>
      </p:pic>
      <p:sp>
        <p:nvSpPr>
          <p:cNvPr id="4" name="Espace réservé du numéro de diapositive 3">
            <a:extLst>
              <a:ext uri="{FF2B5EF4-FFF2-40B4-BE49-F238E27FC236}">
                <a16:creationId xmlns:a16="http://schemas.microsoft.com/office/drawing/2014/main" id="{86B71080-6ED4-4A8C-8D20-8DBF67F654F2}"/>
              </a:ext>
            </a:extLst>
          </p:cNvPr>
          <p:cNvSpPr>
            <a:spLocks noGrp="1"/>
          </p:cNvSpPr>
          <p:nvPr>
            <p:ph type="sldNum" sz="quarter" idx="12"/>
          </p:nvPr>
        </p:nvSpPr>
        <p:spPr/>
        <p:txBody>
          <a:bodyPr/>
          <a:lstStyle/>
          <a:p>
            <a:fld id="{BDF082A2-1D3D-470E-B4E2-2BB4988137D9}" type="slidenum">
              <a:rPr lang="en-GB" smtClean="0"/>
              <a:t>7</a:t>
            </a:fld>
            <a:endParaRPr lang="en-GB"/>
          </a:p>
        </p:txBody>
      </p:sp>
      <p:sp>
        <p:nvSpPr>
          <p:cNvPr id="7" name="ZoneTexte 6">
            <a:extLst>
              <a:ext uri="{FF2B5EF4-FFF2-40B4-BE49-F238E27FC236}">
                <a16:creationId xmlns:a16="http://schemas.microsoft.com/office/drawing/2014/main" id="{0BFE6463-931A-48BC-86C0-7FCDD64054F3}"/>
              </a:ext>
            </a:extLst>
          </p:cNvPr>
          <p:cNvSpPr txBox="1"/>
          <p:nvPr/>
        </p:nvSpPr>
        <p:spPr>
          <a:xfrm>
            <a:off x="1371601" y="973975"/>
            <a:ext cx="1652587" cy="369332"/>
          </a:xfrm>
          <a:prstGeom prst="rect">
            <a:avLst/>
          </a:prstGeom>
          <a:noFill/>
        </p:spPr>
        <p:txBody>
          <a:bodyPr wrap="square">
            <a:spAutoFit/>
          </a:bodyPr>
          <a:lstStyle/>
          <a:p>
            <a:r>
              <a:rPr lang="en-US" sz="1800" b="1" dirty="0">
                <a:solidFill>
                  <a:srgbClr val="003366"/>
                </a:solidFill>
              </a:rPr>
              <a:t>Mountain lakes</a:t>
            </a:r>
            <a:endParaRPr lang="fr-FR" b="1" dirty="0"/>
          </a:p>
        </p:txBody>
      </p:sp>
      <p:sp>
        <p:nvSpPr>
          <p:cNvPr id="8" name="ZoneTexte 7">
            <a:extLst>
              <a:ext uri="{FF2B5EF4-FFF2-40B4-BE49-F238E27FC236}">
                <a16:creationId xmlns:a16="http://schemas.microsoft.com/office/drawing/2014/main" id="{A735D8DC-05D9-4508-BB12-FBC9035CBFEA}"/>
              </a:ext>
            </a:extLst>
          </p:cNvPr>
          <p:cNvSpPr txBox="1"/>
          <p:nvPr/>
        </p:nvSpPr>
        <p:spPr>
          <a:xfrm>
            <a:off x="8869428" y="1003428"/>
            <a:ext cx="2743200" cy="369332"/>
          </a:xfrm>
          <a:prstGeom prst="rect">
            <a:avLst/>
          </a:prstGeom>
          <a:noFill/>
        </p:spPr>
        <p:txBody>
          <a:bodyPr wrap="square">
            <a:spAutoFit/>
          </a:bodyPr>
          <a:lstStyle/>
          <a:p>
            <a:r>
              <a:rPr lang="en-US" sz="1800" b="1" dirty="0">
                <a:solidFill>
                  <a:srgbClr val="003366"/>
                </a:solidFill>
              </a:rPr>
              <a:t>Rivers and streams</a:t>
            </a:r>
            <a:endParaRPr lang="fr-FR" b="1" dirty="0"/>
          </a:p>
        </p:txBody>
      </p:sp>
      <p:sp>
        <p:nvSpPr>
          <p:cNvPr id="9" name="ZoneTexte 8">
            <a:extLst>
              <a:ext uri="{FF2B5EF4-FFF2-40B4-BE49-F238E27FC236}">
                <a16:creationId xmlns:a16="http://schemas.microsoft.com/office/drawing/2014/main" id="{C31E7BF2-8322-4ACA-BBB1-D8A9EA49DACF}"/>
              </a:ext>
            </a:extLst>
          </p:cNvPr>
          <p:cNvSpPr txBox="1"/>
          <p:nvPr/>
        </p:nvSpPr>
        <p:spPr>
          <a:xfrm>
            <a:off x="966197" y="4101593"/>
            <a:ext cx="2743200" cy="369332"/>
          </a:xfrm>
          <a:prstGeom prst="rect">
            <a:avLst/>
          </a:prstGeom>
          <a:noFill/>
        </p:spPr>
        <p:txBody>
          <a:bodyPr wrap="square">
            <a:spAutoFit/>
          </a:bodyPr>
          <a:lstStyle/>
          <a:p>
            <a:pPr algn="ctr"/>
            <a:r>
              <a:rPr lang="en-US" sz="1800" b="1" dirty="0">
                <a:solidFill>
                  <a:srgbClr val="003366"/>
                </a:solidFill>
              </a:rPr>
              <a:t>Temporary ponds</a:t>
            </a:r>
            <a:endParaRPr lang="fr-FR" b="1" dirty="0"/>
          </a:p>
        </p:txBody>
      </p:sp>
      <p:sp>
        <p:nvSpPr>
          <p:cNvPr id="10" name="ZoneTexte 9">
            <a:extLst>
              <a:ext uri="{FF2B5EF4-FFF2-40B4-BE49-F238E27FC236}">
                <a16:creationId xmlns:a16="http://schemas.microsoft.com/office/drawing/2014/main" id="{7880E3E6-8DC0-4322-B5E2-E3C40D056413}"/>
              </a:ext>
            </a:extLst>
          </p:cNvPr>
          <p:cNvSpPr txBox="1"/>
          <p:nvPr/>
        </p:nvSpPr>
        <p:spPr>
          <a:xfrm>
            <a:off x="7232462" y="4084235"/>
            <a:ext cx="2743200" cy="369332"/>
          </a:xfrm>
          <a:prstGeom prst="rect">
            <a:avLst/>
          </a:prstGeom>
          <a:noFill/>
        </p:spPr>
        <p:txBody>
          <a:bodyPr wrap="square">
            <a:spAutoFit/>
          </a:bodyPr>
          <a:lstStyle/>
          <a:p>
            <a:r>
              <a:rPr lang="en-US" sz="1800" b="1" dirty="0">
                <a:solidFill>
                  <a:srgbClr val="003366"/>
                </a:solidFill>
              </a:rPr>
              <a:t>Coastal lagoons / estuary</a:t>
            </a:r>
            <a:endParaRPr lang="fr-FR" b="1" dirty="0"/>
          </a:p>
        </p:txBody>
      </p:sp>
      <p:pic>
        <p:nvPicPr>
          <p:cNvPr id="3" name="Image 2">
            <a:extLst>
              <a:ext uri="{FF2B5EF4-FFF2-40B4-BE49-F238E27FC236}">
                <a16:creationId xmlns:a16="http://schemas.microsoft.com/office/drawing/2014/main" id="{92411956-983F-4257-A330-72FC3DADEC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853" t="25807" r="12127" b="8339"/>
          <a:stretch/>
        </p:blipFill>
        <p:spPr>
          <a:xfrm>
            <a:off x="0" y="1343307"/>
            <a:ext cx="3739324" cy="2497980"/>
          </a:xfrm>
          <a:prstGeom prst="rect">
            <a:avLst/>
          </a:prstGeom>
        </p:spPr>
      </p:pic>
      <p:sp>
        <p:nvSpPr>
          <p:cNvPr id="15" name="Rectangle 14">
            <a:extLst>
              <a:ext uri="{FF2B5EF4-FFF2-40B4-BE49-F238E27FC236}">
                <a16:creationId xmlns:a16="http://schemas.microsoft.com/office/drawing/2014/main" id="{749498D3-A829-4E18-B7F4-2440E4E73D4A}"/>
              </a:ext>
            </a:extLst>
          </p:cNvPr>
          <p:cNvSpPr/>
          <p:nvPr/>
        </p:nvSpPr>
        <p:spPr>
          <a:xfrm>
            <a:off x="0" y="3602069"/>
            <a:ext cx="1952625" cy="253916"/>
          </a:xfrm>
          <a:prstGeom prst="rect">
            <a:avLst/>
          </a:prstGeom>
          <a:solidFill>
            <a:schemeClr val="tx1"/>
          </a:solidFill>
        </p:spPr>
        <p:txBody>
          <a:bodyPr wrap="square" anchor="ctr">
            <a:spAutoFit/>
          </a:bodyPr>
          <a:lstStyle/>
          <a:p>
            <a:pPr algn="ctr"/>
            <a:r>
              <a:rPr lang="fr-FR" sz="1050" b="1" i="1" dirty="0" err="1">
                <a:solidFill>
                  <a:schemeClr val="bg1"/>
                </a:solidFill>
              </a:rPr>
              <a:t>Ninu</a:t>
            </a:r>
            <a:r>
              <a:rPr lang="fr-FR" sz="1050" b="1" i="1" dirty="0">
                <a:solidFill>
                  <a:schemeClr val="bg1"/>
                </a:solidFill>
              </a:rPr>
              <a:t> </a:t>
            </a:r>
            <a:r>
              <a:rPr lang="fr-FR" sz="1050" b="1" i="1" dirty="0" err="1">
                <a:solidFill>
                  <a:schemeClr val="bg1"/>
                </a:solidFill>
              </a:rPr>
              <a:t>lake</a:t>
            </a:r>
            <a:r>
              <a:rPr lang="fr-FR" sz="1050" b="1" i="1" dirty="0">
                <a:solidFill>
                  <a:schemeClr val="bg1"/>
                </a:solidFill>
              </a:rPr>
              <a:t>, Corsica (1709 m </a:t>
            </a:r>
            <a:r>
              <a:rPr lang="fr-FR" sz="1050" b="1" i="1" dirty="0" err="1">
                <a:solidFill>
                  <a:schemeClr val="bg1"/>
                </a:solidFill>
              </a:rPr>
              <a:t>a.s.l</a:t>
            </a:r>
            <a:r>
              <a:rPr lang="fr-FR" sz="1050" b="1" i="1" dirty="0">
                <a:solidFill>
                  <a:schemeClr val="bg1"/>
                </a:solidFill>
              </a:rPr>
              <a:t>)</a:t>
            </a:r>
          </a:p>
        </p:txBody>
      </p:sp>
      <p:pic>
        <p:nvPicPr>
          <p:cNvPr id="12" name="Image 11">
            <a:extLst>
              <a:ext uri="{FF2B5EF4-FFF2-40B4-BE49-F238E27FC236}">
                <a16:creationId xmlns:a16="http://schemas.microsoft.com/office/drawing/2014/main" id="{8BB04D1E-AD38-410A-A06B-7911571780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201"/>
          <a:stretch/>
        </p:blipFill>
        <p:spPr>
          <a:xfrm>
            <a:off x="3806444" y="1343305"/>
            <a:ext cx="3057471" cy="2497980"/>
          </a:xfrm>
          <a:prstGeom prst="rect">
            <a:avLst/>
          </a:prstGeom>
        </p:spPr>
      </p:pic>
      <p:sp>
        <p:nvSpPr>
          <p:cNvPr id="16" name="Rectangle 15">
            <a:extLst>
              <a:ext uri="{FF2B5EF4-FFF2-40B4-BE49-F238E27FC236}">
                <a16:creationId xmlns:a16="http://schemas.microsoft.com/office/drawing/2014/main" id="{2908B8BF-1346-4A01-A948-54468241DCEE}"/>
              </a:ext>
            </a:extLst>
          </p:cNvPr>
          <p:cNvSpPr/>
          <p:nvPr/>
        </p:nvSpPr>
        <p:spPr>
          <a:xfrm>
            <a:off x="3804962" y="3587369"/>
            <a:ext cx="2139657" cy="253916"/>
          </a:xfrm>
          <a:prstGeom prst="rect">
            <a:avLst/>
          </a:prstGeom>
          <a:solidFill>
            <a:schemeClr val="tx1"/>
          </a:solidFill>
        </p:spPr>
        <p:txBody>
          <a:bodyPr wrap="square" anchor="ctr">
            <a:spAutoFit/>
          </a:bodyPr>
          <a:lstStyle/>
          <a:p>
            <a:pPr algn="ctr"/>
            <a:r>
              <a:rPr lang="fr-FR" sz="1050" b="1" i="1" dirty="0">
                <a:solidFill>
                  <a:schemeClr val="bg1"/>
                </a:solidFill>
              </a:rPr>
              <a:t>Oriente </a:t>
            </a:r>
            <a:r>
              <a:rPr lang="fr-FR" sz="1050" b="1" i="1" dirty="0" err="1">
                <a:solidFill>
                  <a:schemeClr val="bg1"/>
                </a:solidFill>
              </a:rPr>
              <a:t>lake</a:t>
            </a:r>
            <a:r>
              <a:rPr lang="fr-FR" sz="1050" b="1" i="1" dirty="0">
                <a:solidFill>
                  <a:schemeClr val="bg1"/>
                </a:solidFill>
              </a:rPr>
              <a:t>, Corsica (2062 m </a:t>
            </a:r>
            <a:r>
              <a:rPr lang="fr-FR" sz="1050" b="1" i="1" dirty="0" err="1">
                <a:solidFill>
                  <a:schemeClr val="bg1"/>
                </a:solidFill>
              </a:rPr>
              <a:t>a.s.l</a:t>
            </a:r>
            <a:r>
              <a:rPr lang="fr-FR" sz="1050" b="1" i="1" dirty="0">
                <a:solidFill>
                  <a:schemeClr val="bg1"/>
                </a:solidFill>
              </a:rPr>
              <a:t>)</a:t>
            </a:r>
          </a:p>
        </p:txBody>
      </p:sp>
      <p:pic>
        <p:nvPicPr>
          <p:cNvPr id="18" name="Image 17">
            <a:extLst>
              <a:ext uri="{FF2B5EF4-FFF2-40B4-BE49-F238E27FC236}">
                <a16:creationId xmlns:a16="http://schemas.microsoft.com/office/drawing/2014/main" id="{F6F6DA4A-05F3-41A4-B4AA-A6FFB34A0B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9838" y="1343305"/>
            <a:ext cx="1122139" cy="2497980"/>
          </a:xfrm>
          <a:prstGeom prst="rect">
            <a:avLst/>
          </a:prstGeom>
        </p:spPr>
      </p:pic>
      <p:pic>
        <p:nvPicPr>
          <p:cNvPr id="22" name="Image 21">
            <a:extLst>
              <a:ext uri="{FF2B5EF4-FFF2-40B4-BE49-F238E27FC236}">
                <a16:creationId xmlns:a16="http://schemas.microsoft.com/office/drawing/2014/main" id="{36C3C7F3-F119-45D6-A0F3-4AEE16FE6C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18135" y="1343305"/>
            <a:ext cx="1166245" cy="2497980"/>
          </a:xfrm>
          <a:prstGeom prst="rect">
            <a:avLst/>
          </a:prstGeom>
        </p:spPr>
      </p:pic>
      <p:pic>
        <p:nvPicPr>
          <p:cNvPr id="36" name="Image 35">
            <a:extLst>
              <a:ext uri="{FF2B5EF4-FFF2-40B4-BE49-F238E27FC236}">
                <a16:creationId xmlns:a16="http://schemas.microsoft.com/office/drawing/2014/main" id="{5394BF77-9515-470B-89F3-3CD620A1F9C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154" r="34508"/>
          <a:stretch/>
        </p:blipFill>
        <p:spPr>
          <a:xfrm>
            <a:off x="8251399" y="1343305"/>
            <a:ext cx="2738791" cy="2497979"/>
          </a:xfrm>
          <a:prstGeom prst="rect">
            <a:avLst/>
          </a:prstGeom>
        </p:spPr>
      </p:pic>
      <p:pic>
        <p:nvPicPr>
          <p:cNvPr id="38" name="Image 37">
            <a:extLst>
              <a:ext uri="{FF2B5EF4-FFF2-40B4-BE49-F238E27FC236}">
                <a16:creationId xmlns:a16="http://schemas.microsoft.com/office/drawing/2014/main" id="{CDBE55E5-FEFB-4BE9-A3CB-57656F04A1EF}"/>
              </a:ext>
            </a:extLst>
          </p:cNvPr>
          <p:cNvPicPr>
            <a:picLocks noChangeAspect="1"/>
          </p:cNvPicPr>
          <p:nvPr/>
        </p:nvPicPr>
        <p:blipFill rotWithShape="1">
          <a:blip r:embed="rId9"/>
          <a:srcRect t="4491"/>
          <a:stretch/>
        </p:blipFill>
        <p:spPr>
          <a:xfrm>
            <a:off x="4887630" y="4525215"/>
            <a:ext cx="3716432" cy="2363070"/>
          </a:xfrm>
          <a:prstGeom prst="rect">
            <a:avLst/>
          </a:prstGeom>
        </p:spPr>
      </p:pic>
      <p:pic>
        <p:nvPicPr>
          <p:cNvPr id="42" name="Image 41">
            <a:extLst>
              <a:ext uri="{FF2B5EF4-FFF2-40B4-BE49-F238E27FC236}">
                <a16:creationId xmlns:a16="http://schemas.microsoft.com/office/drawing/2014/main" id="{9C56FC0B-9357-454C-B856-40FB62FF2F3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87" r="14728"/>
          <a:stretch/>
        </p:blipFill>
        <p:spPr>
          <a:xfrm>
            <a:off x="8625017" y="4494931"/>
            <a:ext cx="3572063" cy="2363070"/>
          </a:xfrm>
          <a:prstGeom prst="rect">
            <a:avLst/>
          </a:prstGeom>
        </p:spPr>
      </p:pic>
      <p:sp>
        <p:nvSpPr>
          <p:cNvPr id="43" name="Rectangle 42">
            <a:extLst>
              <a:ext uri="{FF2B5EF4-FFF2-40B4-BE49-F238E27FC236}">
                <a16:creationId xmlns:a16="http://schemas.microsoft.com/office/drawing/2014/main" id="{252487B9-7FF2-4F35-B267-59E18D014164}"/>
              </a:ext>
            </a:extLst>
          </p:cNvPr>
          <p:cNvSpPr/>
          <p:nvPr/>
        </p:nvSpPr>
        <p:spPr>
          <a:xfrm>
            <a:off x="1153331" y="6605792"/>
            <a:ext cx="1952625" cy="253916"/>
          </a:xfrm>
          <a:prstGeom prst="rect">
            <a:avLst/>
          </a:prstGeom>
          <a:solidFill>
            <a:schemeClr val="tx1"/>
          </a:solidFill>
        </p:spPr>
        <p:txBody>
          <a:bodyPr wrap="square" anchor="ctr">
            <a:spAutoFit/>
          </a:bodyPr>
          <a:lstStyle/>
          <a:p>
            <a:pPr algn="ctr"/>
            <a:r>
              <a:rPr lang="fr-FR" sz="1050" b="1" i="1" dirty="0" err="1">
                <a:solidFill>
                  <a:schemeClr val="bg1"/>
                </a:solidFill>
              </a:rPr>
              <a:t>Padullelu</a:t>
            </a:r>
            <a:r>
              <a:rPr lang="fr-FR" sz="1050" b="1" i="1" dirty="0">
                <a:solidFill>
                  <a:schemeClr val="bg1"/>
                </a:solidFill>
              </a:rPr>
              <a:t>, Bonifacio</a:t>
            </a:r>
          </a:p>
        </p:txBody>
      </p:sp>
      <p:sp>
        <p:nvSpPr>
          <p:cNvPr id="44" name="Rectangle 43">
            <a:extLst>
              <a:ext uri="{FF2B5EF4-FFF2-40B4-BE49-F238E27FC236}">
                <a16:creationId xmlns:a16="http://schemas.microsoft.com/office/drawing/2014/main" id="{4A767F78-DAB5-4AFF-9C88-3DC5A697754D}"/>
              </a:ext>
            </a:extLst>
          </p:cNvPr>
          <p:cNvSpPr/>
          <p:nvPr/>
        </p:nvSpPr>
        <p:spPr>
          <a:xfrm>
            <a:off x="4887630" y="6634369"/>
            <a:ext cx="1952625" cy="253916"/>
          </a:xfrm>
          <a:prstGeom prst="rect">
            <a:avLst/>
          </a:prstGeom>
          <a:solidFill>
            <a:schemeClr val="tx1"/>
          </a:solidFill>
        </p:spPr>
        <p:txBody>
          <a:bodyPr wrap="square" anchor="ctr">
            <a:spAutoFit/>
          </a:bodyPr>
          <a:lstStyle/>
          <a:p>
            <a:pPr algn="ctr"/>
            <a:r>
              <a:rPr lang="fr-FR" sz="1050" b="1" i="1" dirty="0">
                <a:solidFill>
                  <a:schemeClr val="bg1"/>
                </a:solidFill>
              </a:rPr>
              <a:t>Biguglia coastal lagoon, Bastia</a:t>
            </a:r>
          </a:p>
        </p:txBody>
      </p:sp>
      <p:sp>
        <p:nvSpPr>
          <p:cNvPr id="45" name="Rectangle 44">
            <a:extLst>
              <a:ext uri="{FF2B5EF4-FFF2-40B4-BE49-F238E27FC236}">
                <a16:creationId xmlns:a16="http://schemas.microsoft.com/office/drawing/2014/main" id="{794989A2-B49B-4DE2-AE50-C4E2C9EAB7FE}"/>
              </a:ext>
            </a:extLst>
          </p:cNvPr>
          <p:cNvSpPr/>
          <p:nvPr/>
        </p:nvSpPr>
        <p:spPr>
          <a:xfrm>
            <a:off x="8632733" y="6594517"/>
            <a:ext cx="1952625" cy="253916"/>
          </a:xfrm>
          <a:prstGeom prst="rect">
            <a:avLst/>
          </a:prstGeom>
          <a:solidFill>
            <a:schemeClr val="tx1"/>
          </a:solidFill>
        </p:spPr>
        <p:txBody>
          <a:bodyPr wrap="square" anchor="ctr">
            <a:spAutoFit/>
          </a:bodyPr>
          <a:lstStyle/>
          <a:p>
            <a:pPr algn="ctr"/>
            <a:r>
              <a:rPr lang="fr-FR" sz="1050" b="1" i="1" dirty="0">
                <a:solidFill>
                  <a:schemeClr val="bg1"/>
                </a:solidFill>
              </a:rPr>
              <a:t>Fiume </a:t>
            </a:r>
            <a:r>
              <a:rPr lang="fr-FR" sz="1050" b="1" i="1" dirty="0" err="1">
                <a:solidFill>
                  <a:schemeClr val="bg1"/>
                </a:solidFill>
              </a:rPr>
              <a:t>Santu</a:t>
            </a:r>
            <a:r>
              <a:rPr lang="fr-FR" sz="1050" b="1" i="1" dirty="0">
                <a:solidFill>
                  <a:schemeClr val="bg1"/>
                </a:solidFill>
              </a:rPr>
              <a:t> micro-</a:t>
            </a:r>
            <a:r>
              <a:rPr lang="fr-FR" sz="1050" b="1" i="1" dirty="0" err="1">
                <a:solidFill>
                  <a:schemeClr val="bg1"/>
                </a:solidFill>
              </a:rPr>
              <a:t>estuary</a:t>
            </a:r>
            <a:endParaRPr lang="fr-FR" sz="1050" b="1" i="1" dirty="0">
              <a:solidFill>
                <a:schemeClr val="bg1"/>
              </a:solidFill>
            </a:endParaRPr>
          </a:p>
        </p:txBody>
      </p:sp>
      <p:sp>
        <p:nvSpPr>
          <p:cNvPr id="46" name="Rectangle 45">
            <a:extLst>
              <a:ext uri="{FF2B5EF4-FFF2-40B4-BE49-F238E27FC236}">
                <a16:creationId xmlns:a16="http://schemas.microsoft.com/office/drawing/2014/main" id="{08D997FE-6DB1-4021-B427-E687FB17BF2D}"/>
              </a:ext>
            </a:extLst>
          </p:cNvPr>
          <p:cNvSpPr/>
          <p:nvPr/>
        </p:nvSpPr>
        <p:spPr>
          <a:xfrm>
            <a:off x="7099838" y="3592152"/>
            <a:ext cx="1122139" cy="253916"/>
          </a:xfrm>
          <a:prstGeom prst="rect">
            <a:avLst/>
          </a:prstGeom>
          <a:solidFill>
            <a:schemeClr val="tx1"/>
          </a:solidFill>
        </p:spPr>
        <p:txBody>
          <a:bodyPr wrap="square" anchor="ctr">
            <a:spAutoFit/>
          </a:bodyPr>
          <a:lstStyle/>
          <a:p>
            <a:pPr algn="ctr"/>
            <a:r>
              <a:rPr lang="fr-FR" sz="1050" b="1" i="1" dirty="0" err="1">
                <a:solidFill>
                  <a:schemeClr val="bg1"/>
                </a:solidFill>
              </a:rPr>
              <a:t>Taravu</a:t>
            </a:r>
            <a:endParaRPr lang="fr-FR" sz="1050" b="1" i="1" dirty="0">
              <a:solidFill>
                <a:schemeClr val="bg1"/>
              </a:solidFill>
            </a:endParaRPr>
          </a:p>
        </p:txBody>
      </p:sp>
      <p:sp>
        <p:nvSpPr>
          <p:cNvPr id="47" name="Rectangle 46">
            <a:extLst>
              <a:ext uri="{FF2B5EF4-FFF2-40B4-BE49-F238E27FC236}">
                <a16:creationId xmlns:a16="http://schemas.microsoft.com/office/drawing/2014/main" id="{381570DF-5C25-4E68-80AD-B95BFEEF6329}"/>
              </a:ext>
            </a:extLst>
          </p:cNvPr>
          <p:cNvSpPr/>
          <p:nvPr/>
        </p:nvSpPr>
        <p:spPr>
          <a:xfrm>
            <a:off x="9142531" y="3583019"/>
            <a:ext cx="1122139" cy="253916"/>
          </a:xfrm>
          <a:prstGeom prst="rect">
            <a:avLst/>
          </a:prstGeom>
          <a:solidFill>
            <a:schemeClr val="tx1"/>
          </a:solidFill>
        </p:spPr>
        <p:txBody>
          <a:bodyPr wrap="square" anchor="ctr">
            <a:spAutoFit/>
          </a:bodyPr>
          <a:lstStyle/>
          <a:p>
            <a:pPr algn="ctr"/>
            <a:r>
              <a:rPr lang="fr-FR" sz="1050" b="1" i="1" dirty="0" err="1">
                <a:solidFill>
                  <a:schemeClr val="bg1"/>
                </a:solidFill>
              </a:rPr>
              <a:t>Gravona</a:t>
            </a:r>
            <a:endParaRPr lang="fr-FR" sz="1050" b="1" i="1" dirty="0">
              <a:solidFill>
                <a:schemeClr val="bg1"/>
              </a:solidFill>
            </a:endParaRPr>
          </a:p>
        </p:txBody>
      </p:sp>
      <p:sp>
        <p:nvSpPr>
          <p:cNvPr id="48" name="Rectangle 47">
            <a:extLst>
              <a:ext uri="{FF2B5EF4-FFF2-40B4-BE49-F238E27FC236}">
                <a16:creationId xmlns:a16="http://schemas.microsoft.com/office/drawing/2014/main" id="{700AE160-4B6C-403A-B4F0-7D7561380C4D}"/>
              </a:ext>
            </a:extLst>
          </p:cNvPr>
          <p:cNvSpPr/>
          <p:nvPr/>
        </p:nvSpPr>
        <p:spPr>
          <a:xfrm>
            <a:off x="11018135" y="3575941"/>
            <a:ext cx="1173865" cy="253916"/>
          </a:xfrm>
          <a:prstGeom prst="rect">
            <a:avLst/>
          </a:prstGeom>
          <a:solidFill>
            <a:schemeClr val="tx1"/>
          </a:solidFill>
        </p:spPr>
        <p:txBody>
          <a:bodyPr wrap="square" anchor="ctr">
            <a:spAutoFit/>
          </a:bodyPr>
          <a:lstStyle/>
          <a:p>
            <a:pPr algn="ctr"/>
            <a:r>
              <a:rPr lang="fr-FR" sz="1050" b="1" i="1" dirty="0" err="1">
                <a:solidFill>
                  <a:schemeClr val="bg1"/>
                </a:solidFill>
              </a:rPr>
              <a:t>Ascu</a:t>
            </a:r>
            <a:endParaRPr lang="fr-FR" sz="1050" b="1" i="1" dirty="0">
              <a:solidFill>
                <a:schemeClr val="bg1"/>
              </a:solidFill>
            </a:endParaRPr>
          </a:p>
        </p:txBody>
      </p:sp>
      <p:sp>
        <p:nvSpPr>
          <p:cNvPr id="49" name="Rectangle 48">
            <a:extLst>
              <a:ext uri="{FF2B5EF4-FFF2-40B4-BE49-F238E27FC236}">
                <a16:creationId xmlns:a16="http://schemas.microsoft.com/office/drawing/2014/main" id="{7A0D0804-7C40-418C-8510-76771AAEE60A}"/>
              </a:ext>
            </a:extLst>
          </p:cNvPr>
          <p:cNvSpPr/>
          <p:nvPr/>
        </p:nvSpPr>
        <p:spPr>
          <a:xfrm>
            <a:off x="4764929" y="-11543"/>
            <a:ext cx="7427071" cy="507831"/>
          </a:xfrm>
          <a:prstGeom prst="rect">
            <a:avLst/>
          </a:prstGeom>
          <a:solidFill>
            <a:srgbClr val="003366"/>
          </a:solidFill>
        </p:spPr>
        <p:txBody>
          <a:bodyPr wrap="square">
            <a:spAutoFit/>
          </a:bodyPr>
          <a:lstStyle/>
          <a:p>
            <a:pPr algn="r"/>
            <a:r>
              <a:rPr lang="en-US" sz="2700" b="1" dirty="0">
                <a:solidFill>
                  <a:schemeClr val="bg1"/>
                </a:solidFill>
              </a:rPr>
              <a:t>Introduction</a:t>
            </a:r>
            <a:endParaRPr lang="en-GB" sz="2700" b="1" dirty="0">
              <a:solidFill>
                <a:schemeClr val="bg1"/>
              </a:solidFill>
            </a:endParaRPr>
          </a:p>
        </p:txBody>
      </p:sp>
      <p:sp>
        <p:nvSpPr>
          <p:cNvPr id="50" name="Rectangle 49">
            <a:extLst>
              <a:ext uri="{FF2B5EF4-FFF2-40B4-BE49-F238E27FC236}">
                <a16:creationId xmlns:a16="http://schemas.microsoft.com/office/drawing/2014/main" id="{74C06F2C-93FD-4862-BB0A-75FA920DC8CC}"/>
              </a:ext>
            </a:extLst>
          </p:cNvPr>
          <p:cNvSpPr/>
          <p:nvPr/>
        </p:nvSpPr>
        <p:spPr>
          <a:xfrm>
            <a:off x="4764929" y="509062"/>
            <a:ext cx="7427071" cy="830997"/>
          </a:xfrm>
          <a:prstGeom prst="rect">
            <a:avLst/>
          </a:prstGeom>
        </p:spPr>
        <p:txBody>
          <a:bodyPr wrap="square">
            <a:spAutoFit/>
          </a:bodyPr>
          <a:lstStyle/>
          <a:p>
            <a:r>
              <a:rPr lang="en-US" sz="2400" b="1" dirty="0">
                <a:solidFill>
                  <a:srgbClr val="DFA235"/>
                </a:solidFill>
                <a:ea typeface="Calibri" panose="020F0502020204030204" pitchFamily="34" charset="0"/>
                <a:cs typeface="Arial" panose="020B0604020202020204" pitchFamily="34" charset="0"/>
              </a:rPr>
              <a:t>The Corsica Island (FR), an observatory of the diversity of Mediterranean Wetlands </a:t>
            </a:r>
            <a:endParaRPr lang="en-GB" sz="2400" b="1" dirty="0">
              <a:solidFill>
                <a:srgbClr val="DFA235"/>
              </a:solidFill>
              <a:ea typeface="Calibri" panose="020F0502020204030204" pitchFamily="34" charset="0"/>
              <a:cs typeface="Arial" panose="020B0604020202020204" pitchFamily="34" charset="0"/>
            </a:endParaRPr>
          </a:p>
        </p:txBody>
      </p:sp>
      <p:sp>
        <p:nvSpPr>
          <p:cNvPr id="28" name="Titre 1">
            <a:extLst>
              <a:ext uri="{FF2B5EF4-FFF2-40B4-BE49-F238E27FC236}">
                <a16:creationId xmlns:a16="http://schemas.microsoft.com/office/drawing/2014/main" id="{9FA2415F-8EC2-4975-81E1-B23F8CFF2378}"/>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206615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par>
                                <p:cTn id="34" presetID="10" presetClass="entr" presetSubtype="0" fill="hold"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par>
                                <p:cTn id="37" presetID="10" presetClass="entr" presetSubtype="0"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par>
                                <p:cTn id="45" presetID="10"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43" grpId="0" animBg="1"/>
      <p:bldP spid="44" grpId="0" animBg="1"/>
      <p:bldP spid="45" grpId="0" animBg="1"/>
      <p:bldP spid="46" grpId="0" animBg="1"/>
      <p:bldP spid="47"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4">
            <a:extLst>
              <a:ext uri="{FF2B5EF4-FFF2-40B4-BE49-F238E27FC236}">
                <a16:creationId xmlns:a16="http://schemas.microsoft.com/office/drawing/2014/main" id="{82E9D55D-766D-4E90-954C-81CE159FBC9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7240" b="35237"/>
          <a:stretch/>
        </p:blipFill>
        <p:spPr>
          <a:xfrm>
            <a:off x="0" y="2010899"/>
            <a:ext cx="12192000" cy="4345451"/>
          </a:xfrm>
        </p:spPr>
      </p:pic>
      <p:sp>
        <p:nvSpPr>
          <p:cNvPr id="4" name="Espace réservé du numéro de diapositive 3">
            <a:extLst>
              <a:ext uri="{FF2B5EF4-FFF2-40B4-BE49-F238E27FC236}">
                <a16:creationId xmlns:a16="http://schemas.microsoft.com/office/drawing/2014/main" id="{86B71080-6ED4-4A8C-8D20-8DBF67F654F2}"/>
              </a:ext>
            </a:extLst>
          </p:cNvPr>
          <p:cNvSpPr>
            <a:spLocks noGrp="1"/>
          </p:cNvSpPr>
          <p:nvPr>
            <p:ph type="sldNum" sz="quarter" idx="12"/>
          </p:nvPr>
        </p:nvSpPr>
        <p:spPr/>
        <p:txBody>
          <a:bodyPr/>
          <a:lstStyle/>
          <a:p>
            <a:fld id="{BDF082A2-1D3D-470E-B4E2-2BB4988137D9}" type="slidenum">
              <a:rPr lang="en-GB" smtClean="0"/>
              <a:t>8</a:t>
            </a:fld>
            <a:endParaRPr lang="en-GB"/>
          </a:p>
        </p:txBody>
      </p:sp>
      <p:sp>
        <p:nvSpPr>
          <p:cNvPr id="11" name="Rectangle 10">
            <a:extLst>
              <a:ext uri="{FF2B5EF4-FFF2-40B4-BE49-F238E27FC236}">
                <a16:creationId xmlns:a16="http://schemas.microsoft.com/office/drawing/2014/main" id="{C1582E3B-5B0F-47BF-B8DD-F843691B8CF0}"/>
              </a:ext>
            </a:extLst>
          </p:cNvPr>
          <p:cNvSpPr/>
          <p:nvPr/>
        </p:nvSpPr>
        <p:spPr>
          <a:xfrm>
            <a:off x="2266948" y="1209192"/>
            <a:ext cx="7427071" cy="954107"/>
          </a:xfrm>
          <a:prstGeom prst="rect">
            <a:avLst/>
          </a:prstGeom>
          <a:solidFill>
            <a:srgbClr val="003366"/>
          </a:solidFill>
        </p:spPr>
        <p:txBody>
          <a:bodyPr wrap="square">
            <a:spAutoFit/>
          </a:bodyPr>
          <a:lstStyle/>
          <a:p>
            <a:pPr algn="r"/>
            <a:r>
              <a:rPr lang="en-US" sz="2800" b="1" dirty="0">
                <a:solidFill>
                  <a:schemeClr val="bg1"/>
                </a:solidFill>
              </a:rPr>
              <a:t>1. Are all small Mediterranean wetlands dependent on groundwater? Insights from ²²²Rn  </a:t>
            </a:r>
            <a:endParaRPr lang="en-GB" sz="2800" b="1" dirty="0">
              <a:solidFill>
                <a:schemeClr val="bg1"/>
              </a:solidFill>
            </a:endParaRPr>
          </a:p>
        </p:txBody>
      </p:sp>
      <p:sp>
        <p:nvSpPr>
          <p:cNvPr id="8" name="Titre 1">
            <a:extLst>
              <a:ext uri="{FF2B5EF4-FFF2-40B4-BE49-F238E27FC236}">
                <a16:creationId xmlns:a16="http://schemas.microsoft.com/office/drawing/2014/main" id="{F09F3B15-B653-4BA0-AFDF-98BEEE8D5B5A}"/>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1560200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6B71080-6ED4-4A8C-8D20-8DBF67F654F2}"/>
              </a:ext>
            </a:extLst>
          </p:cNvPr>
          <p:cNvSpPr>
            <a:spLocks noGrp="1"/>
          </p:cNvSpPr>
          <p:nvPr>
            <p:ph type="sldNum" sz="quarter" idx="12"/>
          </p:nvPr>
        </p:nvSpPr>
        <p:spPr/>
        <p:txBody>
          <a:bodyPr/>
          <a:lstStyle/>
          <a:p>
            <a:fld id="{BDF082A2-1D3D-470E-B4E2-2BB4988137D9}" type="slidenum">
              <a:rPr lang="en-GB" smtClean="0"/>
              <a:t>9</a:t>
            </a:fld>
            <a:endParaRPr lang="en-GB"/>
          </a:p>
        </p:txBody>
      </p:sp>
      <p:sp>
        <p:nvSpPr>
          <p:cNvPr id="11" name="Rectangle 10">
            <a:extLst>
              <a:ext uri="{FF2B5EF4-FFF2-40B4-BE49-F238E27FC236}">
                <a16:creationId xmlns:a16="http://schemas.microsoft.com/office/drawing/2014/main" id="{C1582E3B-5B0F-47BF-B8DD-F843691B8CF0}"/>
              </a:ext>
            </a:extLst>
          </p:cNvPr>
          <p:cNvSpPr/>
          <p:nvPr/>
        </p:nvSpPr>
        <p:spPr>
          <a:xfrm>
            <a:off x="4764929" y="-11543"/>
            <a:ext cx="7427071" cy="954107"/>
          </a:xfrm>
          <a:prstGeom prst="rect">
            <a:avLst/>
          </a:prstGeom>
          <a:solidFill>
            <a:srgbClr val="003366"/>
          </a:solidFill>
        </p:spPr>
        <p:txBody>
          <a:bodyPr wrap="square">
            <a:spAutoFit/>
          </a:bodyPr>
          <a:lstStyle/>
          <a:p>
            <a:pPr algn="r"/>
            <a:r>
              <a:rPr lang="en-US" sz="2800" b="1" dirty="0">
                <a:solidFill>
                  <a:schemeClr val="bg1"/>
                </a:solidFill>
              </a:rPr>
              <a:t>1. Are all small Mediterranean wetlands dependent on groundwater? Insights from ²²²Rn  </a:t>
            </a:r>
            <a:endParaRPr lang="en-GB" sz="2800" b="1" dirty="0">
              <a:solidFill>
                <a:schemeClr val="bg1"/>
              </a:solidFill>
            </a:endParaRPr>
          </a:p>
        </p:txBody>
      </p:sp>
      <p:pic>
        <p:nvPicPr>
          <p:cNvPr id="10" name="Image 9">
            <a:extLst>
              <a:ext uri="{FF2B5EF4-FFF2-40B4-BE49-F238E27FC236}">
                <a16:creationId xmlns:a16="http://schemas.microsoft.com/office/drawing/2014/main" id="{FE01804C-DB56-4AA7-B13F-0FCF8C171FE7}"/>
              </a:ext>
            </a:extLst>
          </p:cNvPr>
          <p:cNvPicPr>
            <a:picLocks noChangeAspect="1"/>
          </p:cNvPicPr>
          <p:nvPr/>
        </p:nvPicPr>
        <p:blipFill>
          <a:blip r:embed="rId2"/>
          <a:stretch>
            <a:fillRect/>
          </a:stretch>
        </p:blipFill>
        <p:spPr>
          <a:xfrm>
            <a:off x="6437223" y="2514243"/>
            <a:ext cx="4916577" cy="4185631"/>
          </a:xfrm>
          <a:prstGeom prst="rect">
            <a:avLst/>
          </a:prstGeom>
        </p:spPr>
      </p:pic>
      <p:pic>
        <p:nvPicPr>
          <p:cNvPr id="3" name="Image 2">
            <a:extLst>
              <a:ext uri="{FF2B5EF4-FFF2-40B4-BE49-F238E27FC236}">
                <a16:creationId xmlns:a16="http://schemas.microsoft.com/office/drawing/2014/main" id="{BAEB3C53-3FDA-4C24-8DAD-7575EA79FF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136" r="39934" b="20232"/>
          <a:stretch/>
        </p:blipFill>
        <p:spPr>
          <a:xfrm>
            <a:off x="2346535" y="3714508"/>
            <a:ext cx="3749465" cy="3166306"/>
          </a:xfrm>
          <a:prstGeom prst="rect">
            <a:avLst/>
          </a:prstGeom>
        </p:spPr>
      </p:pic>
      <p:sp>
        <p:nvSpPr>
          <p:cNvPr id="16" name="Rectangle 15">
            <a:extLst>
              <a:ext uri="{FF2B5EF4-FFF2-40B4-BE49-F238E27FC236}">
                <a16:creationId xmlns:a16="http://schemas.microsoft.com/office/drawing/2014/main" id="{2F6DF0BC-0A32-4C89-849D-284D34613104}"/>
              </a:ext>
            </a:extLst>
          </p:cNvPr>
          <p:cNvSpPr/>
          <p:nvPr/>
        </p:nvSpPr>
        <p:spPr>
          <a:xfrm>
            <a:off x="518078" y="942564"/>
            <a:ext cx="4246849" cy="779444"/>
          </a:xfrm>
          <a:prstGeom prst="rect">
            <a:avLst/>
          </a:prstGeom>
        </p:spPr>
        <p:txBody>
          <a:bodyPr wrap="square">
            <a:spAutoFit/>
          </a:bodyPr>
          <a:lstStyle/>
          <a:p>
            <a:pPr algn="just">
              <a:lnSpc>
                <a:spcPct val="115000"/>
              </a:lnSpc>
            </a:pPr>
            <a:r>
              <a:rPr lang="en-US" sz="2000" b="1" dirty="0">
                <a:solidFill>
                  <a:srgbClr val="392E77"/>
                </a:solidFill>
                <a:ea typeface="Calibri" panose="020F0502020204030204" pitchFamily="34" charset="0"/>
                <a:cs typeface="Arial" panose="020B0604020202020204" pitchFamily="34" charset="0"/>
              </a:rPr>
              <a:t>2 RAD7 Durridge® with accessories</a:t>
            </a:r>
          </a:p>
          <a:p>
            <a:pPr algn="ctr">
              <a:lnSpc>
                <a:spcPct val="115000"/>
              </a:lnSpc>
            </a:pPr>
            <a:r>
              <a:rPr lang="en-US" sz="2000" b="1" dirty="0">
                <a:solidFill>
                  <a:srgbClr val="392E77"/>
                </a:solidFill>
                <a:ea typeface="Calibri" panose="020F0502020204030204" pitchFamily="34" charset="0"/>
                <a:cs typeface="Arial" panose="020B0604020202020204" pitchFamily="34" charset="0"/>
              </a:rPr>
              <a:t>“</a:t>
            </a:r>
            <a:r>
              <a:rPr lang="en-US" sz="2000" b="1" dirty="0">
                <a:solidFill>
                  <a:schemeClr val="accent4">
                    <a:lumMod val="75000"/>
                  </a:schemeClr>
                </a:solidFill>
                <a:ea typeface="Calibri" panose="020F0502020204030204" pitchFamily="34" charset="0"/>
                <a:cs typeface="Arial" panose="020B0604020202020204" pitchFamily="34" charset="0"/>
              </a:rPr>
              <a:t>Soda Bottle setup</a:t>
            </a:r>
            <a:r>
              <a:rPr lang="en-US" sz="2000" b="1" dirty="0">
                <a:solidFill>
                  <a:srgbClr val="392E77"/>
                </a:solidFill>
                <a:ea typeface="Calibri" panose="020F0502020204030204" pitchFamily="34" charset="0"/>
                <a:cs typeface="Arial" panose="020B0604020202020204" pitchFamily="34" charset="0"/>
              </a:rPr>
              <a:t>”</a:t>
            </a:r>
            <a:endParaRPr lang="en-US" sz="2000" dirty="0">
              <a:solidFill>
                <a:srgbClr val="00B0F0"/>
              </a:solidFill>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7041EAF5-BD3C-425F-9527-4E473A7080E4}"/>
              </a:ext>
            </a:extLst>
          </p:cNvPr>
          <p:cNvSpPr/>
          <p:nvPr/>
        </p:nvSpPr>
        <p:spPr>
          <a:xfrm>
            <a:off x="71151" y="1912378"/>
            <a:ext cx="6707020" cy="2195216"/>
          </a:xfrm>
          <a:prstGeom prst="rect">
            <a:avLst/>
          </a:prstGeom>
        </p:spPr>
        <p:txBody>
          <a:bodyPr wrap="square">
            <a:spAutoFit/>
          </a:bodyPr>
          <a:lstStyle/>
          <a:p>
            <a:pPr marL="342900" indent="-342900" algn="just">
              <a:lnSpc>
                <a:spcPct val="115000"/>
              </a:lnSpc>
              <a:buFont typeface="Wingdings" panose="05000000000000000000" pitchFamily="2" charset="2"/>
              <a:buChar char="à"/>
            </a:pPr>
            <a:r>
              <a:rPr lang="en-US" sz="2000" dirty="0">
                <a:solidFill>
                  <a:srgbClr val="392E77"/>
                </a:solidFill>
                <a:ea typeface="Calibri" panose="020F0502020204030204" pitchFamily="34" charset="0"/>
                <a:cs typeface="Arial" panose="020B0604020202020204" pitchFamily="34" charset="0"/>
              </a:rPr>
              <a:t>Collect </a:t>
            </a:r>
            <a:r>
              <a:rPr lang="en-US" sz="2000" b="1" dirty="0">
                <a:solidFill>
                  <a:schemeClr val="accent4">
                    <a:lumMod val="75000"/>
                  </a:schemeClr>
                </a:solidFill>
                <a:ea typeface="Calibri" panose="020F0502020204030204" pitchFamily="34" charset="0"/>
                <a:cs typeface="Arial" panose="020B0604020202020204" pitchFamily="34" charset="0"/>
              </a:rPr>
              <a:t>1.5 l plastic bottles </a:t>
            </a:r>
            <a:r>
              <a:rPr lang="en-US" sz="2000" dirty="0">
                <a:solidFill>
                  <a:srgbClr val="392E77"/>
                </a:solidFill>
                <a:ea typeface="Calibri" panose="020F0502020204030204" pitchFamily="34" charset="0"/>
                <a:cs typeface="Arial" panose="020B0604020202020204" pitchFamily="34" charset="0"/>
              </a:rPr>
              <a:t>of surface water and groundwater potential end-members (if accessible).</a:t>
            </a:r>
          </a:p>
          <a:p>
            <a:pPr marL="342900" indent="-342900" algn="just">
              <a:lnSpc>
                <a:spcPct val="115000"/>
              </a:lnSpc>
              <a:buFont typeface="Wingdings" panose="05000000000000000000" pitchFamily="2" charset="2"/>
              <a:buChar char="à"/>
            </a:pPr>
            <a:r>
              <a:rPr lang="en-US" sz="2000" dirty="0">
                <a:solidFill>
                  <a:srgbClr val="392E77"/>
                </a:solidFill>
                <a:ea typeface="Calibri" panose="020F0502020204030204" pitchFamily="34" charset="0"/>
                <a:cs typeface="Arial" panose="020B0604020202020204" pitchFamily="34" charset="0"/>
              </a:rPr>
              <a:t>Run the analysis for </a:t>
            </a:r>
            <a:r>
              <a:rPr lang="en-US" sz="2000" b="1" dirty="0">
                <a:solidFill>
                  <a:schemeClr val="accent4">
                    <a:lumMod val="75000"/>
                  </a:schemeClr>
                </a:solidFill>
                <a:ea typeface="Calibri" panose="020F0502020204030204" pitchFamily="34" charset="0"/>
                <a:cs typeface="Arial" panose="020B0604020202020204" pitchFamily="34" charset="0"/>
              </a:rPr>
              <a:t>5 minutes, six to eight times </a:t>
            </a:r>
            <a:br>
              <a:rPr lang="en-US" sz="2000" dirty="0">
                <a:solidFill>
                  <a:srgbClr val="392E77"/>
                </a:solidFill>
                <a:ea typeface="Calibri" panose="020F0502020204030204" pitchFamily="34" charset="0"/>
                <a:cs typeface="Arial" panose="020B0604020202020204" pitchFamily="34" charset="0"/>
              </a:rPr>
            </a:br>
            <a:r>
              <a:rPr lang="en-US" sz="2000" dirty="0">
                <a:solidFill>
                  <a:srgbClr val="392E77"/>
                </a:solidFill>
                <a:ea typeface="Calibri" panose="020F0502020204030204" pitchFamily="34" charset="0"/>
                <a:cs typeface="Arial" panose="020B0604020202020204" pitchFamily="34" charset="0"/>
              </a:rPr>
              <a:t>(total: 30 to 40 minutes).</a:t>
            </a:r>
          </a:p>
          <a:p>
            <a:pPr marL="342900" indent="-342900" algn="just">
              <a:lnSpc>
                <a:spcPct val="115000"/>
              </a:lnSpc>
              <a:buFont typeface="Wingdings" panose="05000000000000000000" pitchFamily="2" charset="2"/>
              <a:buChar char="à"/>
            </a:pPr>
            <a:r>
              <a:rPr lang="en-US" sz="2000" dirty="0">
                <a:solidFill>
                  <a:srgbClr val="392E77"/>
                </a:solidFill>
                <a:ea typeface="Calibri" panose="020F0502020204030204" pitchFamily="34" charset="0"/>
                <a:cs typeface="Arial" panose="020B0604020202020204" pitchFamily="34" charset="0"/>
              </a:rPr>
              <a:t>Discard the first 10 minutes during data post-processing (equilibration).</a:t>
            </a:r>
            <a:endParaRPr lang="en-US" sz="2000" dirty="0">
              <a:solidFill>
                <a:srgbClr val="00B0F0"/>
              </a:solidFill>
              <a:ea typeface="Calibri" panose="020F050202020403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6C83EFB0-2E0F-4936-A64F-6AB67C919A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816" t="47252" r="63700" b="26890"/>
          <a:stretch/>
        </p:blipFill>
        <p:spPr>
          <a:xfrm>
            <a:off x="228361" y="4526496"/>
            <a:ext cx="1639352" cy="2194979"/>
          </a:xfrm>
          <a:prstGeom prst="rect">
            <a:avLst/>
          </a:prstGeom>
          <a:ln w="19050">
            <a:solidFill>
              <a:schemeClr val="tx1"/>
            </a:solidFill>
          </a:ln>
        </p:spPr>
      </p:pic>
      <p:pic>
        <p:nvPicPr>
          <p:cNvPr id="19" name="Image 18">
            <a:extLst>
              <a:ext uri="{FF2B5EF4-FFF2-40B4-BE49-F238E27FC236}">
                <a16:creationId xmlns:a16="http://schemas.microsoft.com/office/drawing/2014/main" id="{89574857-A889-4C40-82B8-34BC4F2CE7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9885" y="942564"/>
            <a:ext cx="1132113" cy="2580315"/>
          </a:xfrm>
          <a:prstGeom prst="rect">
            <a:avLst/>
          </a:prstGeom>
        </p:spPr>
      </p:pic>
      <p:pic>
        <p:nvPicPr>
          <p:cNvPr id="20" name="Image 19">
            <a:extLst>
              <a:ext uri="{FF2B5EF4-FFF2-40B4-BE49-F238E27FC236}">
                <a16:creationId xmlns:a16="http://schemas.microsoft.com/office/drawing/2014/main" id="{C7F3EF13-80E8-4219-8D76-72DB1F7F6F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030" r="16665" b="4002"/>
          <a:stretch/>
        </p:blipFill>
        <p:spPr>
          <a:xfrm>
            <a:off x="7681419" y="942564"/>
            <a:ext cx="3329625" cy="1311951"/>
          </a:xfrm>
          <a:prstGeom prst="rect">
            <a:avLst/>
          </a:prstGeom>
        </p:spPr>
      </p:pic>
      <p:sp>
        <p:nvSpPr>
          <p:cNvPr id="15" name="Rectangle 14">
            <a:extLst>
              <a:ext uri="{FF2B5EF4-FFF2-40B4-BE49-F238E27FC236}">
                <a16:creationId xmlns:a16="http://schemas.microsoft.com/office/drawing/2014/main" id="{EE346D1D-E988-4560-8001-DBFA2C53350A}"/>
              </a:ext>
            </a:extLst>
          </p:cNvPr>
          <p:cNvSpPr/>
          <p:nvPr/>
        </p:nvSpPr>
        <p:spPr>
          <a:xfrm>
            <a:off x="4764928" y="942564"/>
            <a:ext cx="7427071" cy="830997"/>
          </a:xfrm>
          <a:prstGeom prst="rect">
            <a:avLst/>
          </a:prstGeom>
        </p:spPr>
        <p:txBody>
          <a:bodyPr wrap="square">
            <a:spAutoFit/>
          </a:bodyPr>
          <a:lstStyle/>
          <a:p>
            <a:r>
              <a:rPr lang="en-US" sz="2400" b="1" dirty="0">
                <a:solidFill>
                  <a:srgbClr val="DFA235"/>
                </a:solidFill>
                <a:ea typeface="Calibri" panose="020F0502020204030204" pitchFamily="34" charset="0"/>
                <a:cs typeface="Arial" panose="020B0604020202020204" pitchFamily="34" charset="0"/>
              </a:rPr>
              <a:t>Methodology </a:t>
            </a:r>
          </a:p>
          <a:p>
            <a:r>
              <a:rPr lang="en-US" sz="2400" b="1" dirty="0">
                <a:solidFill>
                  <a:srgbClr val="DFA235"/>
                </a:solidFill>
                <a:ea typeface="Calibri" panose="020F0502020204030204" pitchFamily="34" charset="0"/>
                <a:cs typeface="Arial" panose="020B0604020202020204" pitchFamily="34" charset="0"/>
              </a:rPr>
              <a:t>	(remote areas)</a:t>
            </a:r>
            <a:endParaRPr lang="en-GB" sz="2400" b="1" dirty="0">
              <a:solidFill>
                <a:srgbClr val="DFA235"/>
              </a:solidFill>
              <a:ea typeface="Calibri" panose="020F0502020204030204" pitchFamily="34" charset="0"/>
              <a:cs typeface="Arial" panose="020B0604020202020204" pitchFamily="34" charset="0"/>
            </a:endParaRPr>
          </a:p>
        </p:txBody>
      </p:sp>
      <p:sp>
        <p:nvSpPr>
          <p:cNvPr id="21" name="Titre 1">
            <a:extLst>
              <a:ext uri="{FF2B5EF4-FFF2-40B4-BE49-F238E27FC236}">
                <a16:creationId xmlns:a16="http://schemas.microsoft.com/office/drawing/2014/main" id="{3E204EC5-B6B5-4C22-857E-8A2572F26FB8}"/>
              </a:ext>
            </a:extLst>
          </p:cNvPr>
          <p:cNvSpPr txBox="1">
            <a:spLocks/>
          </p:cNvSpPr>
          <p:nvPr/>
        </p:nvSpPr>
        <p:spPr>
          <a:xfrm>
            <a:off x="0" y="-387"/>
            <a:ext cx="5096462" cy="7664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1400" b="1" dirty="0">
                <a:solidFill>
                  <a:srgbClr val="002060"/>
                </a:solidFill>
                <a:latin typeface="+mn-lt"/>
                <a:ea typeface="+mn-ea"/>
                <a:cs typeface="+mn-cs"/>
              </a:rPr>
              <a:t>Rencontre Scientifique interdisciplinaire sur le Radon</a:t>
            </a:r>
          </a:p>
          <a:p>
            <a:pPr algn="l"/>
            <a:r>
              <a:rPr lang="fr-FR" sz="1400" i="1" dirty="0">
                <a:solidFill>
                  <a:srgbClr val="002060"/>
                </a:solidFill>
                <a:latin typeface="+mn-lt"/>
                <a:ea typeface="+mn-ea"/>
                <a:cs typeface="+mn-cs"/>
              </a:rPr>
              <a:t>14-16 Mai 2025</a:t>
            </a:r>
          </a:p>
          <a:p>
            <a:pPr algn="l"/>
            <a:r>
              <a:rPr lang="fr-FR" sz="1400" i="1" dirty="0">
                <a:solidFill>
                  <a:srgbClr val="002060"/>
                </a:solidFill>
                <a:latin typeface="+mn-lt"/>
                <a:ea typeface="+mn-ea"/>
                <a:cs typeface="+mn-cs"/>
              </a:rPr>
              <a:t>Université Aix-Marseille, Campus Saint Charles</a:t>
            </a:r>
            <a:endParaRPr lang="en-US" sz="1400" i="1" dirty="0">
              <a:solidFill>
                <a:srgbClr val="002060"/>
              </a:solidFill>
              <a:latin typeface="+mn-lt"/>
              <a:ea typeface="+mn-ea"/>
              <a:cs typeface="+mn-cs"/>
            </a:endParaRPr>
          </a:p>
        </p:txBody>
      </p:sp>
    </p:spTree>
    <p:extLst>
      <p:ext uri="{BB962C8B-B14F-4D97-AF65-F5344CB8AC3E}">
        <p14:creationId xmlns:p14="http://schemas.microsoft.com/office/powerpoint/2010/main" val="3275204962"/>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13327</TotalTime>
  <Words>4057</Words>
  <Application>Microsoft Office PowerPoint</Application>
  <PresentationFormat>Grand écran</PresentationFormat>
  <Paragraphs>611</Paragraphs>
  <Slides>35</Slides>
  <Notes>11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35</vt:i4>
      </vt:variant>
    </vt:vector>
  </HeadingPairs>
  <TitlesOfParts>
    <vt:vector size="41" baseType="lpstr">
      <vt:lpstr>Arial</vt:lpstr>
      <vt:lpstr>Calibri</vt:lpstr>
      <vt:lpstr>Calibri Light</vt:lpstr>
      <vt:lpstr>Tahoma</vt:lpstr>
      <vt:lpstr>Wingdings</vt:lpstr>
      <vt:lpstr>Thème Office</vt:lpstr>
      <vt:lpstr>Le ²²²Rn comme traceur des apports d’eau souterraine vers les zones humides méditerranéennes : vers une standardisation des mesures et une aide à la gestion de ces espaces naturels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²²²Rn comme traceur des apports d’eau souterraine vers les zones humides méditerranéennes : vers une standardisation des mesures et une aide à la gestion de ces espaces naturels</vt:lpstr>
      <vt:lpstr>Présentation PowerPoint</vt:lpstr>
      <vt:lpstr>Présentation PowerPoint</vt:lpstr>
      <vt:lpstr>Présentation PowerPoint</vt:lpstr>
      <vt:lpstr>Présentation PowerPoint</vt:lpstr>
      <vt:lpstr>Présentation PowerPoint</vt:lpstr>
    </vt:vector>
  </TitlesOfParts>
  <Company>UDC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Isotope and geochemical tracers to quantify seasonal variations of the water balance components in a groundwater-dependent low altitude Mediterranean peat bog (Corsica Island, France)</dc:title>
  <dc:creator>Sebastien SANTONI</dc:creator>
  <cp:lastModifiedBy>SANTONI SEBASTIEN</cp:lastModifiedBy>
  <cp:revision>919</cp:revision>
  <cp:lastPrinted>2019-09-20T15:35:39Z</cp:lastPrinted>
  <dcterms:created xsi:type="dcterms:W3CDTF">2019-09-16T09:00:17Z</dcterms:created>
  <dcterms:modified xsi:type="dcterms:W3CDTF">2025-05-14T09:22:10Z</dcterms:modified>
</cp:coreProperties>
</file>