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Garet Bold" charset="1" panose="00000000000000000000"/>
      <p:regular r:id="rId14"/>
    </p:embeddedFont>
    <p:embeddedFont>
      <p:font typeface="Canva Sans Bold" charset="1" panose="020B0803030501040103"/>
      <p:regular r:id="rId15"/>
    </p:embeddedFont>
    <p:embeddedFont>
      <p:font typeface="Playfair Display" charset="1" panose="00000500000000000000"/>
      <p:regular r:id="rId16"/>
    </p:embeddedFont>
    <p:embeddedFont>
      <p:font typeface="Neue Machina" charset="1" panose="00000500000000000000"/>
      <p:regular r:id="rId20"/>
    </p:embeddedFont>
    <p:embeddedFont>
      <p:font typeface="Canva Sans" charset="1" panose="020B0503030501040103"/>
      <p:regular r:id="rId21"/>
    </p:embeddedFont>
    <p:embeddedFont>
      <p:font typeface="Inter" charset="1" panose="020B0502030000000004"/>
      <p:regular r:id="rId22"/>
    </p:embeddedFont>
    <p:embeddedFont>
      <p:font typeface="Big Shoulders Display Bold" charset="1" panose="00000000000000000000"/>
      <p:regular r:id="rId23"/>
    </p:embeddedFont>
    <p:embeddedFont>
      <p:font typeface="Canva Sans Italics" charset="1" panose="020B0503030501040103"/>
      <p:regular r:id="rId25"/>
    </p:embeddedFont>
    <p:embeddedFont>
      <p:font typeface="Canva Student Font" charset="1" panose="000000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notesMasters/notesMaster1.xml" Type="http://schemas.openxmlformats.org/officeDocument/2006/relationships/notesMaster"/><Relationship Id="rId18" Target="theme/theme2.xml" Type="http://schemas.openxmlformats.org/officeDocument/2006/relationships/theme"/><Relationship Id="rId19" Target="notesSlides/notesSlide1.xml" Type="http://schemas.openxmlformats.org/officeDocument/2006/relationships/notes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notesSlides/notesSlide2.xml" Type="http://schemas.openxmlformats.org/officeDocument/2006/relationships/notesSlide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Planck data reveals that the universe's contents include 4.9% ordinary matter, or atoms, the building blocks of stars and planets. Dark matter comprises 26.8% of the universe. This matter, different from atoms, does not emit or absorb light. It has only been detected indirectly by its gravity. 68.3% of the universe, is composed of "dark energy", that acts as a sort of an anti-gravity. This energy, distinct from dark matter, is responsible for the present-day acceleration of the universal expansion.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S8 is a parameter used by cosmologists to describe how clumpy or smooth the universe is on large scales. It combines two key quantities:</a:t>
            </a:r>
          </a:p>
          <a:p>
            <a:r>
              <a:rPr lang="en-US"/>
              <a:t>σ8 (sigma eight): This represents the degree of clustering of matter on scales of 8 megaparsecs (about 26 million light-years).</a:t>
            </a:r>
          </a:p>
          <a:p>
            <a:r>
              <a:rPr lang="en-US"/>
              <a:t>Ωm (Omega matter): This is the density of matter in the universe compared to its total energy density.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S8 effectively gives a measure of the amount of matter in the universe and how it clusters together.</a:t>
            </a:r>
          </a:p>
          <a:p>
            <a:r>
              <a:rPr lang="en-US"/>
              <a:t>The "tension" arises because different methods of measuring S8 are giving inconsistent results. For example:</a:t>
            </a:r>
          </a:p>
          <a:p>
            <a:r>
              <a:rPr lang="en-US"/>
              <a:t>Observations of the cosmic microwave background (CMB) radiation (from the early universe) suggest one value of S8.</a:t>
            </a:r>
          </a:p>
          <a:p>
            <a:r>
              <a:rPr lang="en-US"/>
              <a:t>Measurements based on the large-scale structure of the universe today, like galaxy surveys, suggest a slightly lower value of S8.</a:t>
            </a:r>
          </a:p>
          <a:p>
            <a:r>
              <a:rPr lang="en-US"/>
              <a:t/>
            </a:r>
          </a:p>
          <a:p>
            <a:r>
              <a:rPr lang="en-US"/>
              <a:t> • Planck data predicts a higher S8 value from the early universe.</a:t>
            </a:r>
          </a:p>
          <a:p>
            <a:r>
              <a:rPr lang="en-US"/>
              <a:t> • Weak lensing surveys (KiDS, DES) show lower clustering, indicating potential new physics or unaccounted-for systematics.</a:t>
            </a:r>
          </a:p>
          <a:p>
            <a:r>
              <a:rPr lang="en-US"/>
              <a:t/>
            </a:r>
          </a:p>
          <a:p>
            <a:r>
              <a:rPr lang="en-US"/>
              <a:t>[Image]: Probability distributions showing S8 tension between Planck and weak lensing results.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gif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7.jpeg" Type="http://schemas.openxmlformats.org/officeDocument/2006/relationships/image"/><Relationship Id="rId4" Target="../media/image8.jpeg" Type="http://schemas.openxmlformats.org/officeDocument/2006/relationships/image"/><Relationship Id="rId5" Target="https://svs.gsfc.nasa.gov/12307" TargetMode="External" Type="http://schemas.openxmlformats.org/officeDocument/2006/relationships/hyperlink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../media/image14.png" Type="http://schemas.openxmlformats.org/officeDocument/2006/relationships/image"/><Relationship Id="rId5" Target="../media/image15.jpeg" Type="http://schemas.openxmlformats.org/officeDocument/2006/relationships/image"/><Relationship Id="rId6" Target="../media/image16.jpeg" Type="http://schemas.openxmlformats.org/officeDocument/2006/relationships/image"/><Relationship Id="rId7" Target="../media/image1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../media/image15.jpe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16.jpeg" Type="http://schemas.openxmlformats.org/officeDocument/2006/relationships/image"/><Relationship Id="rId8" Target="../media/image2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21.jpeg" Type="http://schemas.openxmlformats.org/officeDocument/2006/relationships/image"/><Relationship Id="rId4" Target="../media/image22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26.pn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9.pn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786" r="0" b="-75786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-255985" y="-2180105"/>
            <a:ext cx="9400859" cy="526448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8201968" y="-1916968"/>
            <a:ext cx="9400859" cy="526448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10798857">
            <a:off x="9144000" y="7201062"/>
            <a:ext cx="9400859" cy="526448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10798857">
            <a:off x="-256859" y="7197939"/>
            <a:ext cx="9400859" cy="5264481"/>
          </a:xfrm>
          <a:prstGeom prst="rect">
            <a:avLst/>
          </a:prstGeom>
        </p:spPr>
      </p:pic>
      <p:sp>
        <p:nvSpPr>
          <p:cNvPr name="Freeform 7" id="7"/>
          <p:cNvSpPr/>
          <p:nvPr/>
        </p:nvSpPr>
        <p:spPr>
          <a:xfrm flipH="false" flipV="false" rot="0">
            <a:off x="6421818" y="8424098"/>
            <a:ext cx="8513236" cy="2138951"/>
          </a:xfrm>
          <a:custGeom>
            <a:avLst/>
            <a:gdLst/>
            <a:ahLst/>
            <a:cxnLst/>
            <a:rect r="r" b="b" t="t" l="l"/>
            <a:pathLst>
              <a:path h="2138951" w="8513236">
                <a:moveTo>
                  <a:pt x="0" y="0"/>
                </a:moveTo>
                <a:lnTo>
                  <a:pt x="8513236" y="0"/>
                </a:lnTo>
                <a:lnTo>
                  <a:pt x="8513236" y="2138950"/>
                </a:lnTo>
                <a:lnTo>
                  <a:pt x="0" y="21389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948548" y="6697838"/>
            <a:ext cx="8050125" cy="5366750"/>
          </a:xfrm>
          <a:custGeom>
            <a:avLst/>
            <a:gdLst/>
            <a:ahLst/>
            <a:cxnLst/>
            <a:rect r="r" b="b" t="t" l="l"/>
            <a:pathLst>
              <a:path h="5366750" w="8050125">
                <a:moveTo>
                  <a:pt x="0" y="0"/>
                </a:moveTo>
                <a:lnTo>
                  <a:pt x="8050125" y="0"/>
                </a:lnTo>
                <a:lnTo>
                  <a:pt x="8050125" y="5366750"/>
                </a:lnTo>
                <a:lnTo>
                  <a:pt x="0" y="5366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141121" y="8424098"/>
            <a:ext cx="2824244" cy="1941171"/>
          </a:xfrm>
          <a:custGeom>
            <a:avLst/>
            <a:gdLst/>
            <a:ahLst/>
            <a:cxnLst/>
            <a:rect r="r" b="b" t="t" l="l"/>
            <a:pathLst>
              <a:path h="1941171" w="2824244">
                <a:moveTo>
                  <a:pt x="0" y="0"/>
                </a:moveTo>
                <a:lnTo>
                  <a:pt x="2824244" y="0"/>
                </a:lnTo>
                <a:lnTo>
                  <a:pt x="2824244" y="1941171"/>
                </a:lnTo>
                <a:lnTo>
                  <a:pt x="0" y="1941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141121" y="7374707"/>
            <a:ext cx="2998260" cy="1049391"/>
          </a:xfrm>
          <a:custGeom>
            <a:avLst/>
            <a:gdLst/>
            <a:ahLst/>
            <a:cxnLst/>
            <a:rect r="r" b="b" t="t" l="l"/>
            <a:pathLst>
              <a:path h="1049391" w="2998260">
                <a:moveTo>
                  <a:pt x="0" y="0"/>
                </a:moveTo>
                <a:lnTo>
                  <a:pt x="2998260" y="0"/>
                </a:lnTo>
                <a:lnTo>
                  <a:pt x="2998260" y="1049391"/>
                </a:lnTo>
                <a:lnTo>
                  <a:pt x="0" y="1049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2145865"/>
            <a:ext cx="16094650" cy="3827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24"/>
              </a:lnSpc>
            </a:pPr>
            <a:r>
              <a:rPr lang="en-US" b="true" sz="9826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COSMOLOGY FROM THE HYPER SUPRIME CAM (HSC)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170962" y="6708328"/>
            <a:ext cx="7081932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Jessica Cowell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-23879" y="242910"/>
            <a:ext cx="18311879" cy="116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3"/>
              </a:lnSpc>
            </a:pPr>
            <a:r>
              <a:rPr lang="en-US" sz="5568" spc="-345">
                <a:solidFill>
                  <a:srgbClr val="F1F0F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CNRS-JSPS-JST CELEBRATION EVENT FOR THE 50TH ANNIVERSARY OF FRANCE-JAPAN SCIENTIFIC COOPERATION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277" r="0" b="-9277"/>
            </a:stretch>
          </a:blipFill>
        </p:spPr>
      </p:sp>
      <p:sp>
        <p:nvSpPr>
          <p:cNvPr name="AutoShape 3" id="3"/>
          <p:cNvSpPr/>
          <p:nvPr/>
        </p:nvSpPr>
        <p:spPr>
          <a:xfrm flipV="true">
            <a:off x="-358013" y="699659"/>
            <a:ext cx="19292703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78352" y="1547337"/>
            <a:ext cx="13708378" cy="7710963"/>
          </a:xfrm>
          <a:custGeom>
            <a:avLst/>
            <a:gdLst/>
            <a:ahLst/>
            <a:cxnLst/>
            <a:rect r="r" b="b" t="t" l="l"/>
            <a:pathLst>
              <a:path h="7710963" w="13708378">
                <a:moveTo>
                  <a:pt x="0" y="0"/>
                </a:moveTo>
                <a:lnTo>
                  <a:pt x="13708378" y="0"/>
                </a:lnTo>
                <a:lnTo>
                  <a:pt x="13708378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778090" y="604409"/>
            <a:ext cx="12035037" cy="2631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479"/>
              </a:lnSpc>
            </a:pPr>
            <a:r>
              <a:rPr lang="en-US" sz="7999">
                <a:solidFill>
                  <a:srgbClr val="FFFFFF"/>
                </a:solidFill>
                <a:latin typeface="Neue Machina"/>
                <a:ea typeface="Neue Machina"/>
                <a:cs typeface="Neue Machina"/>
                <a:sym typeface="Neue Machina"/>
              </a:rPr>
              <a:t>THE STRUCTURE OF THE UNIVERSE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8352" y="9640860"/>
            <a:ext cx="1282249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Content of The Universe Pie Chart Courtesy of </a:t>
            </a:r>
            <a:r>
              <a:rPr lang="en-US" sz="2100" u="sng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hlinkClick r:id="rId5" tooltip="https://svs.gsfc.nasa.gov/12307"/>
              </a:rPr>
              <a:t>NASA GSFC SVS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444" r="0" b="-10444"/>
            </a:stretch>
          </a:blipFill>
        </p:spPr>
      </p:sp>
      <p:sp>
        <p:nvSpPr>
          <p:cNvPr name="AutoShape 3" id="3"/>
          <p:cNvSpPr/>
          <p:nvPr/>
        </p:nvSpPr>
        <p:spPr>
          <a:xfrm flipV="true">
            <a:off x="-358013" y="699659"/>
            <a:ext cx="19292703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2752982" y="327993"/>
            <a:ext cx="12359890" cy="1932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23"/>
              </a:lnSpc>
            </a:pPr>
            <a:r>
              <a:rPr lang="en-US" sz="11231">
                <a:solidFill>
                  <a:srgbClr val="FFFFFF"/>
                </a:solidFill>
                <a:latin typeface="Neue Machina"/>
                <a:ea typeface="Neue Machina"/>
                <a:cs typeface="Neue Machina"/>
                <a:sym typeface="Neue Machina"/>
              </a:rPr>
              <a:t>WEAK LENSING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470013" y="2550038"/>
            <a:ext cx="10817987" cy="4711059"/>
          </a:xfrm>
          <a:custGeom>
            <a:avLst/>
            <a:gdLst/>
            <a:ahLst/>
            <a:cxnLst/>
            <a:rect r="r" b="b" t="t" l="l"/>
            <a:pathLst>
              <a:path h="4711059" w="10817987">
                <a:moveTo>
                  <a:pt x="0" y="0"/>
                </a:moveTo>
                <a:lnTo>
                  <a:pt x="10817987" y="0"/>
                </a:lnTo>
                <a:lnTo>
                  <a:pt x="10817987" y="4711058"/>
                </a:lnTo>
                <a:lnTo>
                  <a:pt x="0" y="47110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96243" y="2260328"/>
            <a:ext cx="7053943" cy="6172200"/>
          </a:xfrm>
          <a:custGeom>
            <a:avLst/>
            <a:gdLst/>
            <a:ahLst/>
            <a:cxnLst/>
            <a:rect r="r" b="b" t="t" l="l"/>
            <a:pathLst>
              <a:path h="6172200" w="7053943">
                <a:moveTo>
                  <a:pt x="0" y="0"/>
                </a:moveTo>
                <a:lnTo>
                  <a:pt x="7053943" y="0"/>
                </a:lnTo>
                <a:lnTo>
                  <a:pt x="7053943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401864" y="7481869"/>
            <a:ext cx="2527250" cy="798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1"/>
              </a:lnSpc>
            </a:pPr>
            <a:r>
              <a:rPr lang="en-US" sz="2294">
                <a:solidFill>
                  <a:srgbClr val="FFFFFF"/>
                </a:solidFill>
                <a:latin typeface="Neue Machina"/>
                <a:ea typeface="Neue Machina"/>
                <a:cs typeface="Neue Machina"/>
                <a:sym typeface="Neue Machina"/>
              </a:rPr>
              <a:t>CREDIT: EUCLID </a:t>
            </a:r>
          </a:p>
          <a:p>
            <a:pPr algn="ctr">
              <a:lnSpc>
                <a:spcPts val="3211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844228" y="8824185"/>
            <a:ext cx="3817508" cy="798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1"/>
              </a:lnSpc>
              <a:spcBef>
                <a:spcPct val="0"/>
              </a:spcBef>
            </a:pPr>
            <a:r>
              <a:rPr lang="en-US" sz="2294">
                <a:solidFill>
                  <a:srgbClr val="FFFFFF"/>
                </a:solidFill>
                <a:latin typeface="Neue Machina"/>
                <a:ea typeface="Neue Machina"/>
                <a:cs typeface="Neue Machina"/>
                <a:sym typeface="Neue Machina"/>
              </a:rPr>
              <a:t>S. COLOMBI (IAP), CFHT TEAM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0740" y="-210907"/>
            <a:ext cx="8182794" cy="10894779"/>
            <a:chOff x="0" y="0"/>
            <a:chExt cx="2155139" cy="28694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55139" cy="2869407"/>
            </a:xfrm>
            <a:custGeom>
              <a:avLst/>
              <a:gdLst/>
              <a:ahLst/>
              <a:cxnLst/>
              <a:rect r="r" b="b" t="t" l="l"/>
              <a:pathLst>
                <a:path h="2869407" w="2155139">
                  <a:moveTo>
                    <a:pt x="0" y="0"/>
                  </a:moveTo>
                  <a:lnTo>
                    <a:pt x="2155139" y="0"/>
                  </a:lnTo>
                  <a:lnTo>
                    <a:pt x="2155139" y="2869407"/>
                  </a:lnTo>
                  <a:lnTo>
                    <a:pt x="0" y="286940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2155139" cy="29265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1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5400000">
            <a:off x="8607023" y="5481578"/>
            <a:ext cx="3979490" cy="5631354"/>
          </a:xfrm>
          <a:custGeom>
            <a:avLst/>
            <a:gdLst/>
            <a:ahLst/>
            <a:cxnLst/>
            <a:rect r="r" b="b" t="t" l="l"/>
            <a:pathLst>
              <a:path h="5631354" w="3979490">
                <a:moveTo>
                  <a:pt x="0" y="0"/>
                </a:moveTo>
                <a:lnTo>
                  <a:pt x="3979490" y="0"/>
                </a:lnTo>
                <a:lnTo>
                  <a:pt x="3979490" y="5631354"/>
                </a:lnTo>
                <a:lnTo>
                  <a:pt x="0" y="5631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7772637" cy="10287000"/>
          </a:xfrm>
          <a:custGeom>
            <a:avLst/>
            <a:gdLst/>
            <a:ahLst/>
            <a:cxnLst/>
            <a:rect r="r" b="b" t="t" l="l"/>
            <a:pathLst>
              <a:path h="10287000" w="7772637">
                <a:moveTo>
                  <a:pt x="0" y="0"/>
                </a:moveTo>
                <a:lnTo>
                  <a:pt x="7772637" y="0"/>
                </a:lnTo>
                <a:lnTo>
                  <a:pt x="77726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982" t="0" r="-83478" b="0"/>
            </a:stretch>
          </a:blipFill>
        </p:spPr>
      </p:sp>
      <p:sp>
        <p:nvSpPr>
          <p:cNvPr name="AutoShape 7" id="7"/>
          <p:cNvSpPr/>
          <p:nvPr/>
        </p:nvSpPr>
        <p:spPr>
          <a:xfrm>
            <a:off x="9316576" y="699659"/>
            <a:ext cx="9618114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-301538" y="699659"/>
            <a:ext cx="9618114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9316576" y="3818793"/>
            <a:ext cx="8191738" cy="2969505"/>
          </a:xfrm>
          <a:custGeom>
            <a:avLst/>
            <a:gdLst/>
            <a:ahLst/>
            <a:cxnLst/>
            <a:rect r="r" b="b" t="t" l="l"/>
            <a:pathLst>
              <a:path h="2969505" w="8191738">
                <a:moveTo>
                  <a:pt x="0" y="0"/>
                </a:moveTo>
                <a:lnTo>
                  <a:pt x="8191738" y="0"/>
                </a:lnTo>
                <a:lnTo>
                  <a:pt x="8191738" y="2969505"/>
                </a:lnTo>
                <a:lnTo>
                  <a:pt x="0" y="29695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4201276" y="363998"/>
            <a:ext cx="5391003" cy="5391003"/>
            <a:chOff x="0" y="0"/>
            <a:chExt cx="812800" cy="812800"/>
          </a:xfrm>
        </p:grpSpPr>
        <p:sp>
          <p:nvSpPr>
            <p:cNvPr name="Freeform 11" id="11" descr=" Detail ： (Photo by Dr. Sebastian Egner - Subaru Telescope, NAOJ.) 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0" r="-49439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2407957" y="6307510"/>
            <a:ext cx="5961783" cy="3979490"/>
          </a:xfrm>
          <a:custGeom>
            <a:avLst/>
            <a:gdLst/>
            <a:ahLst/>
            <a:cxnLst/>
            <a:rect r="r" b="b" t="t" l="l"/>
            <a:pathLst>
              <a:path h="3979490" w="5961783">
                <a:moveTo>
                  <a:pt x="0" y="0"/>
                </a:moveTo>
                <a:lnTo>
                  <a:pt x="5961783" y="0"/>
                </a:lnTo>
                <a:lnTo>
                  <a:pt x="5961783" y="3979490"/>
                </a:lnTo>
                <a:lnTo>
                  <a:pt x="0" y="39794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43316" y="604409"/>
            <a:ext cx="5050639" cy="3955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79"/>
              </a:lnSpc>
            </a:pPr>
            <a:r>
              <a:rPr lang="en-US" sz="7999">
                <a:solidFill>
                  <a:srgbClr val="FFFFFF"/>
                </a:solidFill>
                <a:latin typeface="Neue Machina"/>
                <a:ea typeface="Neue Machina"/>
                <a:cs typeface="Neue Machina"/>
                <a:sym typeface="Neue Machina"/>
              </a:rPr>
              <a:t>HYPER SUPRIME CAM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592279" y="816869"/>
            <a:ext cx="8369300" cy="3535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17357" indent="-358678" lvl="1">
              <a:lnSpc>
                <a:spcPts val="4651"/>
              </a:lnSpc>
              <a:buFont typeface="Arial"/>
              <a:buChar char="•"/>
            </a:pPr>
            <a:r>
              <a:rPr lang="en-US" sz="332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Subaru Telescope, Mauna Kea, Hawaii </a:t>
            </a:r>
          </a:p>
          <a:p>
            <a:pPr algn="just" marL="717357" indent="-358678" lvl="1">
              <a:lnSpc>
                <a:spcPts val="4651"/>
              </a:lnSpc>
              <a:buFont typeface="Arial"/>
              <a:buChar char="•"/>
            </a:pPr>
            <a:r>
              <a:rPr lang="en-US" sz="332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Field of view of about 7 moons (BIG!)</a:t>
            </a:r>
          </a:p>
          <a:p>
            <a:pPr algn="just" marL="717357" indent="-358678" lvl="1">
              <a:lnSpc>
                <a:spcPts val="4651"/>
              </a:lnSpc>
              <a:buFont typeface="Arial"/>
              <a:buChar char="•"/>
            </a:pPr>
            <a:r>
              <a:rPr lang="en-US" sz="332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Built by NAOJ, collabs with Kavli IPMU, ASIAA, Princeton U.</a:t>
            </a:r>
          </a:p>
          <a:p>
            <a:pPr algn="just" marL="717357" indent="-358678" lvl="1">
              <a:lnSpc>
                <a:spcPts val="4651"/>
              </a:lnSpc>
              <a:buFont typeface="Arial"/>
              <a:buChar char="•"/>
            </a:pPr>
            <a:r>
              <a:rPr lang="en-US" sz="332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~0.9G pixel camera</a:t>
            </a:r>
          </a:p>
          <a:p>
            <a:pPr algn="just">
              <a:lnSpc>
                <a:spcPts val="4651"/>
              </a:lnSpc>
            </a:pP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106630" y="5774051"/>
            <a:ext cx="5790148" cy="4067579"/>
          </a:xfrm>
          <a:custGeom>
            <a:avLst/>
            <a:gdLst/>
            <a:ahLst/>
            <a:cxnLst/>
            <a:rect r="r" b="b" t="t" l="l"/>
            <a:pathLst>
              <a:path h="4067579" w="5790148">
                <a:moveTo>
                  <a:pt x="0" y="0"/>
                </a:moveTo>
                <a:lnTo>
                  <a:pt x="5790148" y="0"/>
                </a:lnTo>
                <a:lnTo>
                  <a:pt x="5790148" y="4067579"/>
                </a:lnTo>
                <a:lnTo>
                  <a:pt x="0" y="4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0740" y="-210907"/>
            <a:ext cx="8182794" cy="10894779"/>
            <a:chOff x="0" y="0"/>
            <a:chExt cx="2155139" cy="28694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55139" cy="2869407"/>
            </a:xfrm>
            <a:custGeom>
              <a:avLst/>
              <a:gdLst/>
              <a:ahLst/>
              <a:cxnLst/>
              <a:rect r="r" b="b" t="t" l="l"/>
              <a:pathLst>
                <a:path h="2869407" w="2155139">
                  <a:moveTo>
                    <a:pt x="0" y="0"/>
                  </a:moveTo>
                  <a:lnTo>
                    <a:pt x="2155139" y="0"/>
                  </a:lnTo>
                  <a:lnTo>
                    <a:pt x="2155139" y="2869407"/>
                  </a:lnTo>
                  <a:lnTo>
                    <a:pt x="0" y="286940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2155139" cy="29265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1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5400000">
            <a:off x="7602534" y="5481578"/>
            <a:ext cx="3979490" cy="5631354"/>
          </a:xfrm>
          <a:custGeom>
            <a:avLst/>
            <a:gdLst/>
            <a:ahLst/>
            <a:cxnLst/>
            <a:rect r="r" b="b" t="t" l="l"/>
            <a:pathLst>
              <a:path h="5631354" w="3979490">
                <a:moveTo>
                  <a:pt x="0" y="0"/>
                </a:moveTo>
                <a:lnTo>
                  <a:pt x="3979491" y="0"/>
                </a:lnTo>
                <a:lnTo>
                  <a:pt x="3979491" y="5631354"/>
                </a:lnTo>
                <a:lnTo>
                  <a:pt x="0" y="5631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7772637" cy="10287000"/>
          </a:xfrm>
          <a:custGeom>
            <a:avLst/>
            <a:gdLst/>
            <a:ahLst/>
            <a:cxnLst/>
            <a:rect r="r" b="b" t="t" l="l"/>
            <a:pathLst>
              <a:path h="10287000" w="7772637">
                <a:moveTo>
                  <a:pt x="0" y="0"/>
                </a:moveTo>
                <a:lnTo>
                  <a:pt x="7772637" y="0"/>
                </a:lnTo>
                <a:lnTo>
                  <a:pt x="77726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982" t="0" r="-83478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505992" y="8634898"/>
            <a:ext cx="2450548" cy="623402"/>
            <a:chOff x="0" y="0"/>
            <a:chExt cx="812800" cy="20677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206771"/>
            </a:xfrm>
            <a:custGeom>
              <a:avLst/>
              <a:gdLst/>
              <a:ahLst/>
              <a:cxnLst/>
              <a:rect r="r" b="b" t="t" l="l"/>
              <a:pathLst>
                <a:path h="206771" w="812800">
                  <a:moveTo>
                    <a:pt x="406400" y="0"/>
                  </a:moveTo>
                  <a:cubicBezTo>
                    <a:pt x="181951" y="0"/>
                    <a:pt x="0" y="46287"/>
                    <a:pt x="0" y="103385"/>
                  </a:cubicBezTo>
                  <a:cubicBezTo>
                    <a:pt x="0" y="160483"/>
                    <a:pt x="181951" y="206771"/>
                    <a:pt x="406400" y="206771"/>
                  </a:cubicBezTo>
                  <a:cubicBezTo>
                    <a:pt x="630849" y="206771"/>
                    <a:pt x="812800" y="160483"/>
                    <a:pt x="812800" y="103385"/>
                  </a:cubicBezTo>
                  <a:cubicBezTo>
                    <a:pt x="812800" y="4628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-37765"/>
              <a:ext cx="660400" cy="2251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1"/>
                </a:lnSpc>
              </a:pPr>
            </a:p>
          </p:txBody>
        </p:sp>
      </p:grpSp>
      <p:sp>
        <p:nvSpPr>
          <p:cNvPr name="AutoShape 10" id="10"/>
          <p:cNvSpPr/>
          <p:nvPr/>
        </p:nvSpPr>
        <p:spPr>
          <a:xfrm>
            <a:off x="9316576" y="699659"/>
            <a:ext cx="9618114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-301538" y="699659"/>
            <a:ext cx="9618114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1505992" y="8748161"/>
            <a:ext cx="1912119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144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PAGE | 08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485672" y="3818793"/>
            <a:ext cx="5864878" cy="5864878"/>
            <a:chOff x="0" y="0"/>
            <a:chExt cx="812800" cy="812800"/>
          </a:xfrm>
        </p:grpSpPr>
        <p:sp>
          <p:nvSpPr>
            <p:cNvPr name="Freeform 14" id="14" descr=" Detail ： (Photo by Dr. Sebastian Egner - Subaru Telescope, NAOJ.) 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-49439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8062433" y="1996236"/>
            <a:ext cx="1081567" cy="1081567"/>
          </a:xfrm>
          <a:custGeom>
            <a:avLst/>
            <a:gdLst/>
            <a:ahLst/>
            <a:cxnLst/>
            <a:rect r="r" b="b" t="t" l="l"/>
            <a:pathLst>
              <a:path h="1081567" w="1081567">
                <a:moveTo>
                  <a:pt x="0" y="0"/>
                </a:moveTo>
                <a:lnTo>
                  <a:pt x="1081567" y="0"/>
                </a:lnTo>
                <a:lnTo>
                  <a:pt x="1081567" y="1081568"/>
                </a:lnTo>
                <a:lnTo>
                  <a:pt x="0" y="1081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407957" y="6307510"/>
            <a:ext cx="5961783" cy="3979490"/>
          </a:xfrm>
          <a:custGeom>
            <a:avLst/>
            <a:gdLst/>
            <a:ahLst/>
            <a:cxnLst/>
            <a:rect r="r" b="b" t="t" l="l"/>
            <a:pathLst>
              <a:path h="3979490" w="5961783">
                <a:moveTo>
                  <a:pt x="0" y="0"/>
                </a:moveTo>
                <a:lnTo>
                  <a:pt x="5961783" y="0"/>
                </a:lnTo>
                <a:lnTo>
                  <a:pt x="5961783" y="3979490"/>
                </a:lnTo>
                <a:lnTo>
                  <a:pt x="0" y="39794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66889" y="632891"/>
            <a:ext cx="7795166" cy="2631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79"/>
              </a:lnSpc>
            </a:pPr>
            <a:r>
              <a:rPr lang="en-US" sz="7999">
                <a:solidFill>
                  <a:srgbClr val="FFFFFF"/>
                </a:solidFill>
                <a:latin typeface="Neue Machina"/>
                <a:ea typeface="Neue Machina"/>
                <a:cs typeface="Neue Machina"/>
                <a:sym typeface="Neue Machina"/>
              </a:rPr>
              <a:t>HYPER SUPRIME CAM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592279" y="1638946"/>
            <a:ext cx="8418342" cy="32273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68139" indent="-284069" lvl="1">
              <a:lnSpc>
                <a:spcPts val="3684"/>
              </a:lnSpc>
              <a:buFont typeface="Arial"/>
              <a:buChar char="•"/>
            </a:pPr>
            <a:r>
              <a:rPr lang="en-US" sz="263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Subaru Telescope, Mauna Kea, Hawaii </a:t>
            </a:r>
          </a:p>
          <a:p>
            <a:pPr algn="just" marL="568139" indent="-284069" lvl="1">
              <a:lnSpc>
                <a:spcPts val="3684"/>
              </a:lnSpc>
              <a:buFont typeface="Arial"/>
              <a:buChar char="•"/>
            </a:pPr>
            <a:r>
              <a:rPr lang="en-US" sz="263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Field of view of about 7 moons (BIG!)</a:t>
            </a:r>
          </a:p>
          <a:p>
            <a:pPr algn="just" marL="568139" indent="-284069" lvl="1">
              <a:lnSpc>
                <a:spcPts val="3684"/>
              </a:lnSpc>
              <a:buFont typeface="Arial"/>
              <a:buChar char="•"/>
            </a:pPr>
            <a:r>
              <a:rPr lang="en-US" sz="263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63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Built by NAOJ, Kavli IPMU, ASIAA, Princeton U.</a:t>
            </a:r>
          </a:p>
          <a:p>
            <a:pPr algn="just" marL="568139" indent="-284069" lvl="1">
              <a:lnSpc>
                <a:spcPts val="3684"/>
              </a:lnSpc>
              <a:buFont typeface="Arial"/>
              <a:buChar char="•"/>
            </a:pPr>
            <a:r>
              <a:rPr lang="en-US" sz="263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~0.9Gpixels camera</a:t>
            </a:r>
          </a:p>
          <a:p>
            <a:pPr algn="just" marL="568139" indent="-284069" lvl="1">
              <a:lnSpc>
                <a:spcPts val="3684"/>
              </a:lnSpc>
              <a:buFont typeface="Arial"/>
              <a:buChar char="•"/>
            </a:pPr>
            <a:r>
              <a:rPr lang="en-US" sz="263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Used for mapping large-scale surveys, studying dark matter, galaxy formation, and cosmology.</a:t>
            </a:r>
          </a:p>
          <a:p>
            <a:pPr algn="just">
              <a:lnSpc>
                <a:spcPts val="3684"/>
              </a:lnSpc>
            </a:pPr>
          </a:p>
        </p:txBody>
      </p:sp>
      <p:grpSp>
        <p:nvGrpSpPr>
          <p:cNvPr name="Group 19" id="19"/>
          <p:cNvGrpSpPr/>
          <p:nvPr/>
        </p:nvGrpSpPr>
        <p:grpSpPr>
          <a:xfrm rot="0">
            <a:off x="-928206" y="36193"/>
            <a:ext cx="19216206" cy="10407624"/>
            <a:chOff x="0" y="0"/>
            <a:chExt cx="5061058" cy="274110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061059" cy="2741103"/>
            </a:xfrm>
            <a:custGeom>
              <a:avLst/>
              <a:gdLst/>
              <a:ahLst/>
              <a:cxnLst/>
              <a:rect r="r" b="b" t="t" l="l"/>
              <a:pathLst>
                <a:path h="2741103" w="5061059">
                  <a:moveTo>
                    <a:pt x="20547" y="0"/>
                  </a:moveTo>
                  <a:lnTo>
                    <a:pt x="5040511" y="0"/>
                  </a:lnTo>
                  <a:cubicBezTo>
                    <a:pt x="5051859" y="0"/>
                    <a:pt x="5061059" y="9199"/>
                    <a:pt x="5061059" y="20547"/>
                  </a:cubicBezTo>
                  <a:lnTo>
                    <a:pt x="5061059" y="2720555"/>
                  </a:lnTo>
                  <a:cubicBezTo>
                    <a:pt x="5061059" y="2726005"/>
                    <a:pt x="5058894" y="2731231"/>
                    <a:pt x="5055040" y="2735085"/>
                  </a:cubicBezTo>
                  <a:cubicBezTo>
                    <a:pt x="5051187" y="2738938"/>
                    <a:pt x="5045961" y="2741103"/>
                    <a:pt x="5040511" y="2741103"/>
                  </a:cubicBezTo>
                  <a:lnTo>
                    <a:pt x="20547" y="2741103"/>
                  </a:lnTo>
                  <a:cubicBezTo>
                    <a:pt x="9199" y="2741103"/>
                    <a:pt x="0" y="2731903"/>
                    <a:pt x="0" y="2720555"/>
                  </a:cubicBezTo>
                  <a:lnTo>
                    <a:pt x="0" y="20547"/>
                  </a:lnTo>
                  <a:cubicBezTo>
                    <a:pt x="0" y="15098"/>
                    <a:pt x="2165" y="9871"/>
                    <a:pt x="6018" y="6018"/>
                  </a:cubicBezTo>
                  <a:cubicBezTo>
                    <a:pt x="9871" y="2165"/>
                    <a:pt x="15098" y="0"/>
                    <a:pt x="20547" y="0"/>
                  </a:cubicBezTo>
                  <a:close/>
                </a:path>
              </a:pathLst>
            </a:custGeom>
            <a:solidFill>
              <a:srgbClr val="FAFAFA">
                <a:alpha val="46667"/>
              </a:srgbClr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57150"/>
              <a:ext cx="5061058" cy="27982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1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8538167" y="1686571"/>
            <a:ext cx="7777680" cy="6008258"/>
          </a:xfrm>
          <a:custGeom>
            <a:avLst/>
            <a:gdLst/>
            <a:ahLst/>
            <a:cxnLst/>
            <a:rect r="r" b="b" t="t" l="l"/>
            <a:pathLst>
              <a:path h="6008258" w="7777680">
                <a:moveTo>
                  <a:pt x="0" y="0"/>
                </a:moveTo>
                <a:lnTo>
                  <a:pt x="7777679" y="0"/>
                </a:lnTo>
                <a:lnTo>
                  <a:pt x="7777679" y="6008258"/>
                </a:lnTo>
                <a:lnTo>
                  <a:pt x="0" y="60082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4786280" y="766334"/>
            <a:ext cx="11132455" cy="1106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8"/>
              </a:lnSpc>
            </a:pPr>
            <a:r>
              <a:rPr lang="en-US" b="true" sz="4208">
                <a:solidFill>
                  <a:srgbClr val="000000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FUN FACT: HAS TO BE REMOVED AND INSTALLED EVERY 2 WEEKS!</a:t>
            </a:r>
          </a:p>
          <a:p>
            <a:pPr algn="ctr">
              <a:lnSpc>
                <a:spcPts val="420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-358013" y="699659"/>
            <a:ext cx="19292703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1290353" y="699659"/>
            <a:ext cx="6531885" cy="9124868"/>
          </a:xfrm>
          <a:custGeom>
            <a:avLst/>
            <a:gdLst/>
            <a:ahLst/>
            <a:cxnLst/>
            <a:rect r="r" b="b" t="t" l="l"/>
            <a:pathLst>
              <a:path h="9124868" w="6531885">
                <a:moveTo>
                  <a:pt x="0" y="0"/>
                </a:moveTo>
                <a:lnTo>
                  <a:pt x="6531885" y="0"/>
                </a:lnTo>
                <a:lnTo>
                  <a:pt x="6531885" y="9124868"/>
                </a:lnTo>
                <a:lnTo>
                  <a:pt x="0" y="9124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615455"/>
            <a:ext cx="9389816" cy="6525922"/>
          </a:xfrm>
          <a:custGeom>
            <a:avLst/>
            <a:gdLst/>
            <a:ahLst/>
            <a:cxnLst/>
            <a:rect r="r" b="b" t="t" l="l"/>
            <a:pathLst>
              <a:path h="6525922" w="9389816">
                <a:moveTo>
                  <a:pt x="0" y="0"/>
                </a:moveTo>
                <a:lnTo>
                  <a:pt x="9389816" y="0"/>
                </a:lnTo>
                <a:lnTo>
                  <a:pt x="9389816" y="6525922"/>
                </a:lnTo>
                <a:lnTo>
                  <a:pt x="0" y="6525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362915" y="4149795"/>
            <a:ext cx="2505773" cy="248295"/>
            <a:chOff x="0" y="0"/>
            <a:chExt cx="659957" cy="653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59957" cy="65394"/>
            </a:xfrm>
            <a:custGeom>
              <a:avLst/>
              <a:gdLst/>
              <a:ahLst/>
              <a:cxnLst/>
              <a:rect r="r" b="b" t="t" l="l"/>
              <a:pathLst>
                <a:path h="65394" w="659957">
                  <a:moveTo>
                    <a:pt x="32697" y="0"/>
                  </a:moveTo>
                  <a:lnTo>
                    <a:pt x="627259" y="0"/>
                  </a:lnTo>
                  <a:cubicBezTo>
                    <a:pt x="635931" y="0"/>
                    <a:pt x="644248" y="3445"/>
                    <a:pt x="650380" y="9577"/>
                  </a:cubicBezTo>
                  <a:cubicBezTo>
                    <a:pt x="656512" y="15709"/>
                    <a:pt x="659957" y="24025"/>
                    <a:pt x="659957" y="32697"/>
                  </a:cubicBezTo>
                  <a:lnTo>
                    <a:pt x="659957" y="32697"/>
                  </a:lnTo>
                  <a:cubicBezTo>
                    <a:pt x="659957" y="41369"/>
                    <a:pt x="656512" y="49686"/>
                    <a:pt x="650380" y="55818"/>
                  </a:cubicBezTo>
                  <a:cubicBezTo>
                    <a:pt x="644248" y="61950"/>
                    <a:pt x="635931" y="65394"/>
                    <a:pt x="627259" y="65394"/>
                  </a:cubicBezTo>
                  <a:lnTo>
                    <a:pt x="32697" y="65394"/>
                  </a:lnTo>
                  <a:cubicBezTo>
                    <a:pt x="24025" y="65394"/>
                    <a:pt x="15709" y="61950"/>
                    <a:pt x="9577" y="55818"/>
                  </a:cubicBezTo>
                  <a:cubicBezTo>
                    <a:pt x="3445" y="49686"/>
                    <a:pt x="0" y="41369"/>
                    <a:pt x="0" y="32697"/>
                  </a:cubicBezTo>
                  <a:lnTo>
                    <a:pt x="0" y="32697"/>
                  </a:lnTo>
                  <a:cubicBezTo>
                    <a:pt x="0" y="24025"/>
                    <a:pt x="3445" y="15709"/>
                    <a:pt x="9577" y="9577"/>
                  </a:cubicBezTo>
                  <a:cubicBezTo>
                    <a:pt x="15709" y="3445"/>
                    <a:pt x="24025" y="0"/>
                    <a:pt x="326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48367C"/>
              </a:solidFill>
              <a:prstDash val="sysDot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659957" cy="1225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1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28700" y="791233"/>
            <a:ext cx="7686393" cy="2797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199"/>
              </a:lnSpc>
            </a:pPr>
            <a:r>
              <a:rPr lang="en-US" sz="7999">
                <a:solidFill>
                  <a:srgbClr val="FFFFFF"/>
                </a:solidFill>
                <a:latin typeface="Neue Machina"/>
                <a:ea typeface="Neue Machina"/>
                <a:cs typeface="Neue Machina"/>
                <a:sym typeface="Neue Machina"/>
              </a:rPr>
              <a:t>S8 TENSION</a:t>
            </a:r>
          </a:p>
          <a:p>
            <a:pPr algn="l">
              <a:lnSpc>
                <a:spcPts val="11199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695007" y="1826812"/>
            <a:ext cx="7859868" cy="964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992" indent="-302496" lvl="1">
              <a:lnSpc>
                <a:spcPts val="3923"/>
              </a:lnSpc>
              <a:buFont typeface="Arial"/>
              <a:buChar char="•"/>
            </a:pPr>
            <a:r>
              <a:rPr lang="en-US" sz="2802" i="true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S8 -&gt; ‘clumpiness’ of the universe</a:t>
            </a:r>
          </a:p>
          <a:p>
            <a:pPr algn="l">
              <a:lnSpc>
                <a:spcPts val="3923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2905388" y="1372837"/>
            <a:ext cx="1926598" cy="703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8"/>
              </a:lnSpc>
            </a:pPr>
            <a:r>
              <a:rPr lang="en-US" b="true" sz="2698">
                <a:solidFill>
                  <a:srgbClr val="00BF63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EARLY TIMES</a:t>
            </a:r>
          </a:p>
          <a:p>
            <a:pPr algn="ctr">
              <a:lnSpc>
                <a:spcPts val="2698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2804704" y="1901487"/>
            <a:ext cx="1931586" cy="714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5"/>
              </a:lnSpc>
            </a:pPr>
            <a:r>
              <a:rPr lang="en-US" b="true" sz="2705">
                <a:solidFill>
                  <a:srgbClr val="FF66C4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LATE TIMES</a:t>
            </a:r>
          </a:p>
          <a:p>
            <a:pPr algn="ctr">
              <a:lnSpc>
                <a:spcPts val="2705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-5400000">
            <a:off x="10293292" y="2973578"/>
            <a:ext cx="1579320" cy="307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2"/>
              </a:lnSpc>
            </a:pPr>
            <a:r>
              <a:rPr lang="en-US" b="true" sz="2212">
                <a:solidFill>
                  <a:srgbClr val="FFD4EE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WEAK LENSING</a:t>
            </a:r>
          </a:p>
        </p:txBody>
      </p:sp>
      <p:sp>
        <p:nvSpPr>
          <p:cNvPr name="TextBox 13" id="13"/>
          <p:cNvSpPr txBox="true"/>
          <p:nvPr/>
        </p:nvSpPr>
        <p:spPr>
          <a:xfrm rot="-5400000">
            <a:off x="9951282" y="5429952"/>
            <a:ext cx="2370934" cy="307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2"/>
              </a:lnSpc>
            </a:pPr>
            <a:r>
              <a:rPr lang="en-US" b="true" sz="2212">
                <a:solidFill>
                  <a:srgbClr val="FFD4EE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GALAXY  CLUSTERING </a:t>
            </a:r>
          </a:p>
        </p:txBody>
      </p:sp>
      <p:sp>
        <p:nvSpPr>
          <p:cNvPr name="TextBox 14" id="14"/>
          <p:cNvSpPr txBox="true"/>
          <p:nvPr/>
        </p:nvSpPr>
        <p:spPr>
          <a:xfrm rot="-5400000">
            <a:off x="10578456" y="8462094"/>
            <a:ext cx="1116586" cy="607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"/>
              </a:lnSpc>
            </a:pPr>
            <a:r>
              <a:rPr lang="en-US" b="true" sz="1573">
                <a:solidFill>
                  <a:srgbClr val="FFEDF8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REDSHIFT SPACE DISTORTION</a:t>
            </a:r>
          </a:p>
          <a:p>
            <a:pPr algn="ctr">
              <a:lnSpc>
                <a:spcPts val="1573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-5400000">
            <a:off x="10578456" y="7333992"/>
            <a:ext cx="1116586" cy="607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"/>
              </a:lnSpc>
            </a:pPr>
            <a:r>
              <a:rPr lang="en-US" b="true" sz="1573">
                <a:solidFill>
                  <a:srgbClr val="FFF8FC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CLUSTER COUNTS</a:t>
            </a:r>
          </a:p>
          <a:p>
            <a:pPr algn="ctr">
              <a:lnSpc>
                <a:spcPts val="1573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-5400000">
            <a:off x="10433090" y="1031812"/>
            <a:ext cx="1579320" cy="586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2"/>
              </a:lnSpc>
            </a:pPr>
            <a:r>
              <a:rPr lang="en-US" b="true" sz="2212">
                <a:solidFill>
                  <a:srgbClr val="FFD4EE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CMB</a:t>
            </a:r>
          </a:p>
          <a:p>
            <a:pPr algn="ctr">
              <a:lnSpc>
                <a:spcPts val="2212"/>
              </a:lnSpc>
            </a:pPr>
          </a:p>
        </p:txBody>
      </p:sp>
      <p:grpSp>
        <p:nvGrpSpPr>
          <p:cNvPr name="Group 17" id="17"/>
          <p:cNvGrpSpPr/>
          <p:nvPr/>
        </p:nvGrpSpPr>
        <p:grpSpPr>
          <a:xfrm rot="0">
            <a:off x="11290353" y="3551058"/>
            <a:ext cx="2505773" cy="365783"/>
            <a:chOff x="0" y="0"/>
            <a:chExt cx="659957" cy="9633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59957" cy="96338"/>
            </a:xfrm>
            <a:custGeom>
              <a:avLst/>
              <a:gdLst/>
              <a:ahLst/>
              <a:cxnLst/>
              <a:rect r="r" b="b" t="t" l="l"/>
              <a:pathLst>
                <a:path h="96338" w="659957">
                  <a:moveTo>
                    <a:pt x="48169" y="0"/>
                  </a:moveTo>
                  <a:lnTo>
                    <a:pt x="611788" y="0"/>
                  </a:lnTo>
                  <a:cubicBezTo>
                    <a:pt x="624563" y="0"/>
                    <a:pt x="636815" y="5075"/>
                    <a:pt x="645848" y="14108"/>
                  </a:cubicBezTo>
                  <a:cubicBezTo>
                    <a:pt x="654882" y="23142"/>
                    <a:pt x="659957" y="35394"/>
                    <a:pt x="659957" y="48169"/>
                  </a:cubicBezTo>
                  <a:lnTo>
                    <a:pt x="659957" y="48169"/>
                  </a:lnTo>
                  <a:cubicBezTo>
                    <a:pt x="659957" y="74772"/>
                    <a:pt x="638391" y="96338"/>
                    <a:pt x="611788" y="96338"/>
                  </a:cubicBezTo>
                  <a:lnTo>
                    <a:pt x="48169" y="96338"/>
                  </a:lnTo>
                  <a:cubicBezTo>
                    <a:pt x="35394" y="96338"/>
                    <a:pt x="23142" y="91263"/>
                    <a:pt x="14108" y="82230"/>
                  </a:cubicBezTo>
                  <a:cubicBezTo>
                    <a:pt x="5075" y="73196"/>
                    <a:pt x="0" y="60944"/>
                    <a:pt x="0" y="48169"/>
                  </a:cubicBezTo>
                  <a:lnTo>
                    <a:pt x="0" y="48169"/>
                  </a:lnTo>
                  <a:cubicBezTo>
                    <a:pt x="0" y="35394"/>
                    <a:pt x="5075" y="23142"/>
                    <a:pt x="14108" y="14108"/>
                  </a:cubicBezTo>
                  <a:cubicBezTo>
                    <a:pt x="23142" y="5075"/>
                    <a:pt x="35394" y="0"/>
                    <a:pt x="4816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48367C"/>
              </a:solidFill>
              <a:prstDash val="sysDot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659957" cy="15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1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561504" y="8813656"/>
            <a:ext cx="1926598" cy="703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8"/>
              </a:lnSpc>
            </a:pPr>
            <a:r>
              <a:rPr lang="en-US" b="true" sz="2698">
                <a:solidFill>
                  <a:srgbClr val="00BF63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EARLY TIMES</a:t>
            </a:r>
          </a:p>
          <a:p>
            <a:pPr algn="ctr">
              <a:lnSpc>
                <a:spcPts val="2698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7912524" y="8963531"/>
            <a:ext cx="2988250" cy="1398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5"/>
              </a:lnSpc>
            </a:pPr>
            <a:r>
              <a:rPr lang="en-US" b="true" sz="2705">
                <a:solidFill>
                  <a:srgbClr val="FF66C4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LATE TIMES</a:t>
            </a:r>
          </a:p>
          <a:p>
            <a:pPr algn="ctr">
              <a:lnSpc>
                <a:spcPts val="2705"/>
              </a:lnSpc>
            </a:pPr>
            <a:r>
              <a:rPr lang="en-US" b="true" sz="2705">
                <a:solidFill>
                  <a:srgbClr val="FF66C4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 (LARGE SCALE STRUCTURE)</a:t>
            </a:r>
          </a:p>
          <a:p>
            <a:pPr algn="ctr">
              <a:lnSpc>
                <a:spcPts val="2705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2488102" y="9802474"/>
            <a:ext cx="3884340" cy="26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88"/>
              </a:lnSpc>
              <a:spcBef>
                <a:spcPct val="0"/>
              </a:spcBef>
            </a:pPr>
            <a:r>
              <a:rPr lang="en-US" sz="1988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*(IF WE ASSUME ΛCDM MODEL IS CORRECT)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003998" y="1793935"/>
            <a:ext cx="9069952" cy="4993686"/>
          </a:xfrm>
          <a:custGeom>
            <a:avLst/>
            <a:gdLst/>
            <a:ahLst/>
            <a:cxnLst/>
            <a:rect r="r" b="b" t="t" l="l"/>
            <a:pathLst>
              <a:path h="4993686" w="9069952">
                <a:moveTo>
                  <a:pt x="0" y="0"/>
                </a:moveTo>
                <a:lnTo>
                  <a:pt x="9069952" y="0"/>
                </a:lnTo>
                <a:lnTo>
                  <a:pt x="9069952" y="4993687"/>
                </a:lnTo>
                <a:lnTo>
                  <a:pt x="0" y="49936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219998" y="3694567"/>
            <a:ext cx="8637952" cy="806384"/>
            <a:chOff x="0" y="0"/>
            <a:chExt cx="2986785" cy="27882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86785" cy="278827"/>
            </a:xfrm>
            <a:custGeom>
              <a:avLst/>
              <a:gdLst/>
              <a:ahLst/>
              <a:cxnLst/>
              <a:rect r="r" b="b" t="t" l="l"/>
              <a:pathLst>
                <a:path h="278827" w="2986785">
                  <a:moveTo>
                    <a:pt x="45710" y="0"/>
                  </a:moveTo>
                  <a:lnTo>
                    <a:pt x="2941076" y="0"/>
                  </a:lnTo>
                  <a:cubicBezTo>
                    <a:pt x="2953199" y="0"/>
                    <a:pt x="2964825" y="4816"/>
                    <a:pt x="2973397" y="13388"/>
                  </a:cubicBezTo>
                  <a:cubicBezTo>
                    <a:pt x="2981970" y="21960"/>
                    <a:pt x="2986785" y="33587"/>
                    <a:pt x="2986785" y="45710"/>
                  </a:cubicBezTo>
                  <a:lnTo>
                    <a:pt x="2986785" y="233118"/>
                  </a:lnTo>
                  <a:cubicBezTo>
                    <a:pt x="2986785" y="245241"/>
                    <a:pt x="2981970" y="256867"/>
                    <a:pt x="2973397" y="265439"/>
                  </a:cubicBezTo>
                  <a:cubicBezTo>
                    <a:pt x="2964825" y="274011"/>
                    <a:pt x="2953199" y="278827"/>
                    <a:pt x="2941076" y="278827"/>
                  </a:cubicBezTo>
                  <a:lnTo>
                    <a:pt x="45710" y="278827"/>
                  </a:lnTo>
                  <a:cubicBezTo>
                    <a:pt x="33587" y="278827"/>
                    <a:pt x="21960" y="274011"/>
                    <a:pt x="13388" y="265439"/>
                  </a:cubicBezTo>
                  <a:cubicBezTo>
                    <a:pt x="4816" y="256867"/>
                    <a:pt x="0" y="245241"/>
                    <a:pt x="0" y="233118"/>
                  </a:cubicBezTo>
                  <a:lnTo>
                    <a:pt x="0" y="45710"/>
                  </a:lnTo>
                  <a:cubicBezTo>
                    <a:pt x="0" y="33587"/>
                    <a:pt x="4816" y="21960"/>
                    <a:pt x="13388" y="13388"/>
                  </a:cubicBezTo>
                  <a:cubicBezTo>
                    <a:pt x="21960" y="4816"/>
                    <a:pt x="33587" y="0"/>
                    <a:pt x="457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3131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2986785" cy="3359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1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165142" y="4828470"/>
            <a:ext cx="803810" cy="803810"/>
          </a:xfrm>
          <a:custGeom>
            <a:avLst/>
            <a:gdLst/>
            <a:ahLst/>
            <a:cxnLst/>
            <a:rect r="r" b="b" t="t" l="l"/>
            <a:pathLst>
              <a:path h="803810" w="803810">
                <a:moveTo>
                  <a:pt x="0" y="0"/>
                </a:moveTo>
                <a:lnTo>
                  <a:pt x="803810" y="0"/>
                </a:lnTo>
                <a:lnTo>
                  <a:pt x="803810" y="803810"/>
                </a:lnTo>
                <a:lnTo>
                  <a:pt x="0" y="8038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2261" y="3927119"/>
            <a:ext cx="3023124" cy="1594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8"/>
              </a:lnSpc>
            </a:pPr>
            <a:r>
              <a:rPr lang="en-US" sz="4591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simulation</a:t>
            </a:r>
          </a:p>
          <a:p>
            <a:pPr algn="ctr">
              <a:lnSpc>
                <a:spcPts val="6428"/>
              </a:lnSpc>
            </a:pPr>
          </a:p>
        </p:txBody>
      </p:sp>
      <p:sp>
        <p:nvSpPr>
          <p:cNvPr name="AutoShape 8" id="8"/>
          <p:cNvSpPr/>
          <p:nvPr/>
        </p:nvSpPr>
        <p:spPr>
          <a:xfrm>
            <a:off x="2317930" y="5211325"/>
            <a:ext cx="2163607" cy="200106"/>
          </a:xfrm>
          <a:prstGeom prst="line">
            <a:avLst/>
          </a:prstGeom>
          <a:ln cap="flat" w="38100">
            <a:solidFill>
              <a:srgbClr val="FAFAFA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30958" y="6632159"/>
            <a:ext cx="4573943" cy="2626141"/>
          </a:xfrm>
          <a:custGeom>
            <a:avLst/>
            <a:gdLst/>
            <a:ahLst/>
            <a:cxnLst/>
            <a:rect r="r" b="b" t="t" l="l"/>
            <a:pathLst>
              <a:path h="2626141" w="4573943">
                <a:moveTo>
                  <a:pt x="0" y="0"/>
                </a:moveTo>
                <a:lnTo>
                  <a:pt x="4573943" y="0"/>
                </a:lnTo>
                <a:lnTo>
                  <a:pt x="4573943" y="2626141"/>
                </a:lnTo>
                <a:lnTo>
                  <a:pt x="0" y="2626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422966" y="8123707"/>
            <a:ext cx="2004823" cy="1829857"/>
          </a:xfrm>
          <a:custGeom>
            <a:avLst/>
            <a:gdLst/>
            <a:ahLst/>
            <a:cxnLst/>
            <a:rect r="r" b="b" t="t" l="l"/>
            <a:pathLst>
              <a:path h="1829857" w="2004823">
                <a:moveTo>
                  <a:pt x="0" y="0"/>
                </a:moveTo>
                <a:lnTo>
                  <a:pt x="2004823" y="0"/>
                </a:lnTo>
                <a:lnTo>
                  <a:pt x="2004823" y="1829857"/>
                </a:lnTo>
                <a:lnTo>
                  <a:pt x="0" y="1829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3030" y="1787178"/>
            <a:ext cx="3994958" cy="1822473"/>
          </a:xfrm>
          <a:custGeom>
            <a:avLst/>
            <a:gdLst/>
            <a:ahLst/>
            <a:cxnLst/>
            <a:rect r="r" b="b" t="t" l="l"/>
            <a:pathLst>
              <a:path h="1822473" w="3994958">
                <a:moveTo>
                  <a:pt x="0" y="0"/>
                </a:moveTo>
                <a:lnTo>
                  <a:pt x="3994957" y="0"/>
                </a:lnTo>
                <a:lnTo>
                  <a:pt x="3994957" y="1822473"/>
                </a:lnTo>
                <a:lnTo>
                  <a:pt x="0" y="18224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196527" y="2750342"/>
            <a:ext cx="1822921" cy="1665694"/>
          </a:xfrm>
          <a:custGeom>
            <a:avLst/>
            <a:gdLst/>
            <a:ahLst/>
            <a:cxnLst/>
            <a:rect r="r" b="b" t="t" l="l"/>
            <a:pathLst>
              <a:path h="1665694" w="1822921">
                <a:moveTo>
                  <a:pt x="0" y="0"/>
                </a:moveTo>
                <a:lnTo>
                  <a:pt x="1822921" y="0"/>
                </a:lnTo>
                <a:lnTo>
                  <a:pt x="1822921" y="1665694"/>
                </a:lnTo>
                <a:lnTo>
                  <a:pt x="0" y="16656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533753" y="2707770"/>
            <a:ext cx="1415083" cy="764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62"/>
              </a:lnSpc>
            </a:pPr>
            <a:r>
              <a:rPr lang="en-US" b="true" sz="2962">
                <a:solidFill>
                  <a:srgbClr val="F7CC76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LSS (GALAXIES)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780813" y="5193396"/>
            <a:ext cx="1065978" cy="590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1"/>
              </a:lnSpc>
            </a:pPr>
            <a:r>
              <a:rPr lang="en-US" b="true" sz="2231">
                <a:solidFill>
                  <a:srgbClr val="F7CC76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LSS (NON-GAUSSIAN)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632748" y="3809617"/>
            <a:ext cx="1316088" cy="716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b="true" sz="2755">
                <a:solidFill>
                  <a:srgbClr val="FF3131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HSC (NON-GAUSSIAN)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533753" y="1956399"/>
            <a:ext cx="1415083" cy="391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62"/>
              </a:lnSpc>
            </a:pPr>
            <a:r>
              <a:rPr lang="en-US" b="true" sz="2962">
                <a:solidFill>
                  <a:srgbClr val="000000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CMB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846791" y="7098077"/>
            <a:ext cx="8833173" cy="506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2"/>
              </a:lnSpc>
            </a:pPr>
            <a:r>
              <a:rPr lang="en-US" sz="2951" b="true">
                <a:solidFill>
                  <a:srgbClr val="FAFAF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+ marked power spectra Cowell++ coming soon...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92261" y="343115"/>
            <a:ext cx="17728918" cy="1010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84"/>
              </a:lnSpc>
            </a:pPr>
            <a:r>
              <a:rPr lang="en-US" sz="5846">
                <a:solidFill>
                  <a:srgbClr val="FFFFFF"/>
                </a:solidFill>
                <a:latin typeface="Neue Machina"/>
                <a:ea typeface="Neue Machina"/>
                <a:cs typeface="Neue Machina"/>
                <a:sym typeface="Neue Machina"/>
              </a:rPr>
              <a:t>HSC Y1 NON-GAUSSIAN RESULTS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885114" y="7915145"/>
            <a:ext cx="12072778" cy="1555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2"/>
              </a:lnSpc>
            </a:pPr>
            <a:r>
              <a:rPr lang="en-US" sz="2951" b="true">
                <a:solidFill>
                  <a:srgbClr val="FAFAF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Improvement from NG stats ~40% for S8</a:t>
            </a:r>
          </a:p>
          <a:p>
            <a:pPr algn="ctr">
              <a:lnSpc>
                <a:spcPts val="4132"/>
              </a:lnSpc>
            </a:pPr>
          </a:p>
          <a:p>
            <a:pPr algn="ctr">
              <a:lnSpc>
                <a:spcPts val="4132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798051" y="9354554"/>
            <a:ext cx="2624916" cy="599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14"/>
              </a:lnSpc>
            </a:pPr>
            <a:r>
              <a:rPr lang="en-US" sz="351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observation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481536" y="4860805"/>
            <a:ext cx="2436359" cy="1259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2"/>
              </a:lnSpc>
            </a:pPr>
            <a:r>
              <a:rPr lang="en-US" sz="3616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S8 constraint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0958" y="1477594"/>
            <a:ext cx="1427549" cy="244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07"/>
              </a:lnSpc>
            </a:pPr>
            <a:r>
              <a:rPr lang="en-US" sz="1362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Hikage, Oguri+ 18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786" r="0" b="-7578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161593" y="2065711"/>
            <a:ext cx="6236717" cy="3195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Thank you!</a:t>
            </a:r>
          </a:p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842154" y="3694486"/>
            <a:ext cx="92079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Merci beaucoup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493903" y="5506738"/>
            <a:ext cx="14218414" cy="1204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3"/>
              </a:lnSpc>
            </a:pPr>
            <a:r>
              <a:rPr lang="en-US" sz="7002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ご清聴ありがとうございました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DAGShQc0TSo</dc:identifier>
  <dcterms:modified xsi:type="dcterms:W3CDTF">2011-08-01T06:04:30Z</dcterms:modified>
  <cp:revision>1</cp:revision>
  <dc:title>cosmology from hsc</dc:title>
</cp:coreProperties>
</file>