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autoCompressPictures="0">
  <p:sldMasterIdLst>
    <p:sldMasterId id="2147483711" r:id="rId1"/>
  </p:sldMasterIdLst>
  <p:notesMasterIdLst>
    <p:notesMasterId r:id="rId48"/>
  </p:notesMasterIdLst>
  <p:sldIdLst>
    <p:sldId id="256" r:id="rId2"/>
    <p:sldId id="463" r:id="rId3"/>
    <p:sldId id="464" r:id="rId4"/>
    <p:sldId id="488" r:id="rId5"/>
    <p:sldId id="478" r:id="rId6"/>
    <p:sldId id="479" r:id="rId7"/>
    <p:sldId id="489" r:id="rId8"/>
    <p:sldId id="480" r:id="rId9"/>
    <p:sldId id="481" r:id="rId10"/>
    <p:sldId id="482" r:id="rId11"/>
    <p:sldId id="483" r:id="rId12"/>
    <p:sldId id="484" r:id="rId13"/>
    <p:sldId id="485" r:id="rId14"/>
    <p:sldId id="509" r:id="rId15"/>
    <p:sldId id="457" r:id="rId16"/>
    <p:sldId id="486" r:id="rId17"/>
    <p:sldId id="458" r:id="rId18"/>
    <p:sldId id="487" r:id="rId19"/>
    <p:sldId id="410" r:id="rId20"/>
    <p:sldId id="420" r:id="rId21"/>
    <p:sldId id="422" r:id="rId22"/>
    <p:sldId id="425" r:id="rId23"/>
    <p:sldId id="427" r:id="rId24"/>
    <p:sldId id="432" r:id="rId25"/>
    <p:sldId id="434" r:id="rId26"/>
    <p:sldId id="438" r:id="rId27"/>
    <p:sldId id="364" r:id="rId28"/>
    <p:sldId id="477" r:id="rId29"/>
    <p:sldId id="490" r:id="rId30"/>
    <p:sldId id="491" r:id="rId31"/>
    <p:sldId id="405" r:id="rId32"/>
    <p:sldId id="500" r:id="rId33"/>
    <p:sldId id="503" r:id="rId34"/>
    <p:sldId id="501" r:id="rId35"/>
    <p:sldId id="502" r:id="rId36"/>
    <p:sldId id="492" r:id="rId37"/>
    <p:sldId id="493" r:id="rId38"/>
    <p:sldId id="494" r:id="rId39"/>
    <p:sldId id="406" r:id="rId40"/>
    <p:sldId id="365" r:id="rId41"/>
    <p:sldId id="498" r:id="rId42"/>
    <p:sldId id="504" r:id="rId43"/>
    <p:sldId id="505" r:id="rId44"/>
    <p:sldId id="506" r:id="rId45"/>
    <p:sldId id="507" r:id="rId46"/>
    <p:sldId id="510" r:id="rId4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0066CC"/>
    <a:srgbClr val="33CCCC"/>
    <a:srgbClr val="FF6600"/>
    <a:srgbClr val="008000"/>
    <a:srgbClr val="663300"/>
    <a:srgbClr val="00CC00"/>
    <a:srgbClr val="0099CC"/>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1413" autoAdjust="0"/>
    <p:restoredTop sz="94660"/>
  </p:normalViewPr>
  <p:slideViewPr>
    <p:cSldViewPr snapToGrid="0">
      <p:cViewPr>
        <p:scale>
          <a:sx n="69" d="100"/>
          <a:sy n="69" d="100"/>
        </p:scale>
        <p:origin x="316" y="29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4.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BE8878F-A160-4F77-A54C-E371474EE4B4}" type="datetimeFigureOut">
              <a:rPr lang="fr-FR" smtClean="0"/>
              <a:t>30/10/2024</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AB02283-5034-4891-8846-8C7105D9A056}" type="slidenum">
              <a:rPr lang="fr-FR" smtClean="0"/>
              <a:t>‹N°›</a:t>
            </a:fld>
            <a:endParaRPr lang="fr-FR"/>
          </a:p>
        </p:txBody>
      </p:sp>
    </p:spTree>
    <p:extLst>
      <p:ext uri="{BB962C8B-B14F-4D97-AF65-F5344CB8AC3E}">
        <p14:creationId xmlns:p14="http://schemas.microsoft.com/office/powerpoint/2010/main" val="4789051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1AB02283-5034-4891-8846-8C7105D9A056}" type="slidenum">
              <a:rPr lang="fr-FR" smtClean="0"/>
              <a:t>1</a:t>
            </a:fld>
            <a:endParaRPr lang="fr-FR"/>
          </a:p>
        </p:txBody>
      </p:sp>
    </p:spTree>
    <p:extLst>
      <p:ext uri="{BB962C8B-B14F-4D97-AF65-F5344CB8AC3E}">
        <p14:creationId xmlns:p14="http://schemas.microsoft.com/office/powerpoint/2010/main" val="8638380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1AB02283-5034-4891-8846-8C7105D9A056}" type="slidenum">
              <a:rPr lang="fr-FR" smtClean="0"/>
              <a:t>10</a:t>
            </a:fld>
            <a:endParaRPr lang="fr-FR"/>
          </a:p>
        </p:txBody>
      </p:sp>
    </p:spTree>
    <p:extLst>
      <p:ext uri="{BB962C8B-B14F-4D97-AF65-F5344CB8AC3E}">
        <p14:creationId xmlns:p14="http://schemas.microsoft.com/office/powerpoint/2010/main" val="13921043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1AB02283-5034-4891-8846-8C7105D9A056}" type="slidenum">
              <a:rPr lang="fr-FR" smtClean="0"/>
              <a:t>11</a:t>
            </a:fld>
            <a:endParaRPr lang="fr-FR"/>
          </a:p>
        </p:txBody>
      </p:sp>
    </p:spTree>
    <p:extLst>
      <p:ext uri="{BB962C8B-B14F-4D97-AF65-F5344CB8AC3E}">
        <p14:creationId xmlns:p14="http://schemas.microsoft.com/office/powerpoint/2010/main" val="33038378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1AB02283-5034-4891-8846-8C7105D9A056}" type="slidenum">
              <a:rPr lang="fr-FR" smtClean="0"/>
              <a:t>12</a:t>
            </a:fld>
            <a:endParaRPr lang="fr-FR"/>
          </a:p>
        </p:txBody>
      </p:sp>
    </p:spTree>
    <p:extLst>
      <p:ext uri="{BB962C8B-B14F-4D97-AF65-F5344CB8AC3E}">
        <p14:creationId xmlns:p14="http://schemas.microsoft.com/office/powerpoint/2010/main" val="1000931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1AB02283-5034-4891-8846-8C7105D9A056}" type="slidenum">
              <a:rPr lang="fr-FR" smtClean="0"/>
              <a:t>13</a:t>
            </a:fld>
            <a:endParaRPr lang="fr-FR"/>
          </a:p>
        </p:txBody>
      </p:sp>
    </p:spTree>
    <p:extLst>
      <p:ext uri="{BB962C8B-B14F-4D97-AF65-F5344CB8AC3E}">
        <p14:creationId xmlns:p14="http://schemas.microsoft.com/office/powerpoint/2010/main" val="14370560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1AB02283-5034-4891-8846-8C7105D9A056}" type="slidenum">
              <a:rPr lang="fr-FR" smtClean="0"/>
              <a:t>14</a:t>
            </a:fld>
            <a:endParaRPr lang="fr-FR"/>
          </a:p>
        </p:txBody>
      </p:sp>
    </p:spTree>
    <p:extLst>
      <p:ext uri="{BB962C8B-B14F-4D97-AF65-F5344CB8AC3E}">
        <p14:creationId xmlns:p14="http://schemas.microsoft.com/office/powerpoint/2010/main" val="41573956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1AB02283-5034-4891-8846-8C7105D9A056}" type="slidenum">
              <a:rPr lang="fr-FR" smtClean="0"/>
              <a:t>15</a:t>
            </a:fld>
            <a:endParaRPr lang="fr-FR"/>
          </a:p>
        </p:txBody>
      </p:sp>
    </p:spTree>
    <p:extLst>
      <p:ext uri="{BB962C8B-B14F-4D97-AF65-F5344CB8AC3E}">
        <p14:creationId xmlns:p14="http://schemas.microsoft.com/office/powerpoint/2010/main" val="19075698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1AB02283-5034-4891-8846-8C7105D9A056}" type="slidenum">
              <a:rPr lang="fr-FR" smtClean="0"/>
              <a:t>16</a:t>
            </a:fld>
            <a:endParaRPr lang="fr-FR"/>
          </a:p>
        </p:txBody>
      </p:sp>
    </p:spTree>
    <p:extLst>
      <p:ext uri="{BB962C8B-B14F-4D97-AF65-F5344CB8AC3E}">
        <p14:creationId xmlns:p14="http://schemas.microsoft.com/office/powerpoint/2010/main" val="8676972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1AB02283-5034-4891-8846-8C7105D9A056}" type="slidenum">
              <a:rPr lang="fr-FR" smtClean="0"/>
              <a:t>17</a:t>
            </a:fld>
            <a:endParaRPr lang="fr-FR"/>
          </a:p>
        </p:txBody>
      </p:sp>
    </p:spTree>
    <p:extLst>
      <p:ext uri="{BB962C8B-B14F-4D97-AF65-F5344CB8AC3E}">
        <p14:creationId xmlns:p14="http://schemas.microsoft.com/office/powerpoint/2010/main" val="33278489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1AB02283-5034-4891-8846-8C7105D9A056}" type="slidenum">
              <a:rPr lang="fr-FR" smtClean="0"/>
              <a:t>18</a:t>
            </a:fld>
            <a:endParaRPr lang="fr-FR"/>
          </a:p>
        </p:txBody>
      </p:sp>
    </p:spTree>
    <p:extLst>
      <p:ext uri="{BB962C8B-B14F-4D97-AF65-F5344CB8AC3E}">
        <p14:creationId xmlns:p14="http://schemas.microsoft.com/office/powerpoint/2010/main" val="27184506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1AB02283-5034-4891-8846-8C7105D9A056}" type="slidenum">
              <a:rPr lang="fr-FR" smtClean="0"/>
              <a:t>19</a:t>
            </a:fld>
            <a:endParaRPr lang="fr-FR"/>
          </a:p>
        </p:txBody>
      </p:sp>
    </p:spTree>
    <p:extLst>
      <p:ext uri="{BB962C8B-B14F-4D97-AF65-F5344CB8AC3E}">
        <p14:creationId xmlns:p14="http://schemas.microsoft.com/office/powerpoint/2010/main" val="39189874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1AB02283-5034-4891-8846-8C7105D9A056}" type="slidenum">
              <a:rPr lang="fr-FR" smtClean="0"/>
              <a:t>2</a:t>
            </a:fld>
            <a:endParaRPr lang="fr-FR"/>
          </a:p>
        </p:txBody>
      </p:sp>
    </p:spTree>
    <p:extLst>
      <p:ext uri="{BB962C8B-B14F-4D97-AF65-F5344CB8AC3E}">
        <p14:creationId xmlns:p14="http://schemas.microsoft.com/office/powerpoint/2010/main" val="42299136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1AB02283-5034-4891-8846-8C7105D9A056}" type="slidenum">
              <a:rPr lang="fr-FR" smtClean="0"/>
              <a:t>27</a:t>
            </a:fld>
            <a:endParaRPr lang="fr-FR"/>
          </a:p>
        </p:txBody>
      </p:sp>
    </p:spTree>
    <p:extLst>
      <p:ext uri="{BB962C8B-B14F-4D97-AF65-F5344CB8AC3E}">
        <p14:creationId xmlns:p14="http://schemas.microsoft.com/office/powerpoint/2010/main" val="19672285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1AB02283-5034-4891-8846-8C7105D9A056}" type="slidenum">
              <a:rPr lang="fr-FR" smtClean="0"/>
              <a:t>28</a:t>
            </a:fld>
            <a:endParaRPr lang="fr-FR"/>
          </a:p>
        </p:txBody>
      </p:sp>
    </p:spTree>
    <p:extLst>
      <p:ext uri="{BB962C8B-B14F-4D97-AF65-F5344CB8AC3E}">
        <p14:creationId xmlns:p14="http://schemas.microsoft.com/office/powerpoint/2010/main" val="416817462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1AB02283-5034-4891-8846-8C7105D9A056}" type="slidenum">
              <a:rPr lang="fr-FR" smtClean="0"/>
              <a:t>29</a:t>
            </a:fld>
            <a:endParaRPr lang="fr-FR"/>
          </a:p>
        </p:txBody>
      </p:sp>
    </p:spTree>
    <p:extLst>
      <p:ext uri="{BB962C8B-B14F-4D97-AF65-F5344CB8AC3E}">
        <p14:creationId xmlns:p14="http://schemas.microsoft.com/office/powerpoint/2010/main" val="38335036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1AB02283-5034-4891-8846-8C7105D9A056}" type="slidenum">
              <a:rPr lang="fr-FR" smtClean="0"/>
              <a:t>30</a:t>
            </a:fld>
            <a:endParaRPr lang="fr-FR"/>
          </a:p>
        </p:txBody>
      </p:sp>
    </p:spTree>
    <p:extLst>
      <p:ext uri="{BB962C8B-B14F-4D97-AF65-F5344CB8AC3E}">
        <p14:creationId xmlns:p14="http://schemas.microsoft.com/office/powerpoint/2010/main" val="23102338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1AB02283-5034-4891-8846-8C7105D9A056}" type="slidenum">
              <a:rPr lang="fr-FR" smtClean="0"/>
              <a:t>31</a:t>
            </a:fld>
            <a:endParaRPr lang="fr-FR"/>
          </a:p>
        </p:txBody>
      </p:sp>
    </p:spTree>
    <p:extLst>
      <p:ext uri="{BB962C8B-B14F-4D97-AF65-F5344CB8AC3E}">
        <p14:creationId xmlns:p14="http://schemas.microsoft.com/office/powerpoint/2010/main" val="241770860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1AB02283-5034-4891-8846-8C7105D9A056}" type="slidenum">
              <a:rPr lang="fr-FR" smtClean="0"/>
              <a:t>32</a:t>
            </a:fld>
            <a:endParaRPr lang="fr-FR"/>
          </a:p>
        </p:txBody>
      </p:sp>
    </p:spTree>
    <p:extLst>
      <p:ext uri="{BB962C8B-B14F-4D97-AF65-F5344CB8AC3E}">
        <p14:creationId xmlns:p14="http://schemas.microsoft.com/office/powerpoint/2010/main" val="53557987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1AB02283-5034-4891-8846-8C7105D9A056}" type="slidenum">
              <a:rPr lang="fr-FR" smtClean="0"/>
              <a:t>33</a:t>
            </a:fld>
            <a:endParaRPr lang="fr-FR"/>
          </a:p>
        </p:txBody>
      </p:sp>
    </p:spTree>
    <p:extLst>
      <p:ext uri="{BB962C8B-B14F-4D97-AF65-F5344CB8AC3E}">
        <p14:creationId xmlns:p14="http://schemas.microsoft.com/office/powerpoint/2010/main" val="377697541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1AB02283-5034-4891-8846-8C7105D9A056}" type="slidenum">
              <a:rPr lang="fr-FR" smtClean="0"/>
              <a:t>34</a:t>
            </a:fld>
            <a:endParaRPr lang="fr-FR"/>
          </a:p>
        </p:txBody>
      </p:sp>
    </p:spTree>
    <p:extLst>
      <p:ext uri="{BB962C8B-B14F-4D97-AF65-F5344CB8AC3E}">
        <p14:creationId xmlns:p14="http://schemas.microsoft.com/office/powerpoint/2010/main" val="331913403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1AB02283-5034-4891-8846-8C7105D9A056}" type="slidenum">
              <a:rPr lang="fr-FR" smtClean="0"/>
              <a:t>35</a:t>
            </a:fld>
            <a:endParaRPr lang="fr-FR"/>
          </a:p>
        </p:txBody>
      </p:sp>
    </p:spTree>
    <p:extLst>
      <p:ext uri="{BB962C8B-B14F-4D97-AF65-F5344CB8AC3E}">
        <p14:creationId xmlns:p14="http://schemas.microsoft.com/office/powerpoint/2010/main" val="389143542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1AB02283-5034-4891-8846-8C7105D9A056}" type="slidenum">
              <a:rPr lang="fr-FR" smtClean="0"/>
              <a:t>36</a:t>
            </a:fld>
            <a:endParaRPr lang="fr-FR"/>
          </a:p>
        </p:txBody>
      </p:sp>
    </p:spTree>
    <p:extLst>
      <p:ext uri="{BB962C8B-B14F-4D97-AF65-F5344CB8AC3E}">
        <p14:creationId xmlns:p14="http://schemas.microsoft.com/office/powerpoint/2010/main" val="7158892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1AB02283-5034-4891-8846-8C7105D9A056}" type="slidenum">
              <a:rPr lang="fr-FR" smtClean="0"/>
              <a:t>3</a:t>
            </a:fld>
            <a:endParaRPr lang="fr-FR"/>
          </a:p>
        </p:txBody>
      </p:sp>
    </p:spTree>
    <p:extLst>
      <p:ext uri="{BB962C8B-B14F-4D97-AF65-F5344CB8AC3E}">
        <p14:creationId xmlns:p14="http://schemas.microsoft.com/office/powerpoint/2010/main" val="124406668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1AB02283-5034-4891-8846-8C7105D9A056}" type="slidenum">
              <a:rPr lang="fr-FR" smtClean="0"/>
              <a:t>37</a:t>
            </a:fld>
            <a:endParaRPr lang="fr-FR"/>
          </a:p>
        </p:txBody>
      </p:sp>
    </p:spTree>
    <p:extLst>
      <p:ext uri="{BB962C8B-B14F-4D97-AF65-F5344CB8AC3E}">
        <p14:creationId xmlns:p14="http://schemas.microsoft.com/office/powerpoint/2010/main" val="249628586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1AB02283-5034-4891-8846-8C7105D9A056}" type="slidenum">
              <a:rPr lang="fr-FR" smtClean="0"/>
              <a:t>38</a:t>
            </a:fld>
            <a:endParaRPr lang="fr-FR"/>
          </a:p>
        </p:txBody>
      </p:sp>
    </p:spTree>
    <p:extLst>
      <p:ext uri="{BB962C8B-B14F-4D97-AF65-F5344CB8AC3E}">
        <p14:creationId xmlns:p14="http://schemas.microsoft.com/office/powerpoint/2010/main" val="147047281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1AB02283-5034-4891-8846-8C7105D9A056}" type="slidenum">
              <a:rPr lang="fr-FR" smtClean="0"/>
              <a:t>39</a:t>
            </a:fld>
            <a:endParaRPr lang="fr-FR"/>
          </a:p>
        </p:txBody>
      </p:sp>
    </p:spTree>
    <p:extLst>
      <p:ext uri="{BB962C8B-B14F-4D97-AF65-F5344CB8AC3E}">
        <p14:creationId xmlns:p14="http://schemas.microsoft.com/office/powerpoint/2010/main" val="224762700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1AB02283-5034-4891-8846-8C7105D9A056}" type="slidenum">
              <a:rPr lang="fr-FR" smtClean="0"/>
              <a:t>40</a:t>
            </a:fld>
            <a:endParaRPr lang="fr-FR"/>
          </a:p>
        </p:txBody>
      </p:sp>
    </p:spTree>
    <p:extLst>
      <p:ext uri="{BB962C8B-B14F-4D97-AF65-F5344CB8AC3E}">
        <p14:creationId xmlns:p14="http://schemas.microsoft.com/office/powerpoint/2010/main" val="399725062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1AB02283-5034-4891-8846-8C7105D9A056}" type="slidenum">
              <a:rPr lang="fr-FR" smtClean="0"/>
              <a:t>41</a:t>
            </a:fld>
            <a:endParaRPr lang="fr-FR"/>
          </a:p>
        </p:txBody>
      </p:sp>
    </p:spTree>
    <p:extLst>
      <p:ext uri="{BB962C8B-B14F-4D97-AF65-F5344CB8AC3E}">
        <p14:creationId xmlns:p14="http://schemas.microsoft.com/office/powerpoint/2010/main" val="206657382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1AB02283-5034-4891-8846-8C7105D9A056}" type="slidenum">
              <a:rPr lang="fr-FR" smtClean="0"/>
              <a:t>42</a:t>
            </a:fld>
            <a:endParaRPr lang="fr-FR"/>
          </a:p>
        </p:txBody>
      </p:sp>
    </p:spTree>
    <p:extLst>
      <p:ext uri="{BB962C8B-B14F-4D97-AF65-F5344CB8AC3E}">
        <p14:creationId xmlns:p14="http://schemas.microsoft.com/office/powerpoint/2010/main" val="9107671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1AB02283-5034-4891-8846-8C7105D9A056}" type="slidenum">
              <a:rPr lang="fr-FR" smtClean="0"/>
              <a:t>43</a:t>
            </a:fld>
            <a:endParaRPr lang="fr-FR"/>
          </a:p>
        </p:txBody>
      </p:sp>
    </p:spTree>
    <p:extLst>
      <p:ext uri="{BB962C8B-B14F-4D97-AF65-F5344CB8AC3E}">
        <p14:creationId xmlns:p14="http://schemas.microsoft.com/office/powerpoint/2010/main" val="394046549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1AB02283-5034-4891-8846-8C7105D9A056}" type="slidenum">
              <a:rPr lang="fr-FR" smtClean="0"/>
              <a:t>44</a:t>
            </a:fld>
            <a:endParaRPr lang="fr-FR"/>
          </a:p>
        </p:txBody>
      </p:sp>
    </p:spTree>
    <p:extLst>
      <p:ext uri="{BB962C8B-B14F-4D97-AF65-F5344CB8AC3E}">
        <p14:creationId xmlns:p14="http://schemas.microsoft.com/office/powerpoint/2010/main" val="258657491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1AB02283-5034-4891-8846-8C7105D9A056}" type="slidenum">
              <a:rPr lang="fr-FR" smtClean="0"/>
              <a:t>45</a:t>
            </a:fld>
            <a:endParaRPr lang="fr-FR"/>
          </a:p>
        </p:txBody>
      </p:sp>
    </p:spTree>
    <p:extLst>
      <p:ext uri="{BB962C8B-B14F-4D97-AF65-F5344CB8AC3E}">
        <p14:creationId xmlns:p14="http://schemas.microsoft.com/office/powerpoint/2010/main" val="201711321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1AB02283-5034-4891-8846-8C7105D9A056}" type="slidenum">
              <a:rPr lang="fr-FR" smtClean="0"/>
              <a:t>46</a:t>
            </a:fld>
            <a:endParaRPr lang="fr-FR"/>
          </a:p>
        </p:txBody>
      </p:sp>
    </p:spTree>
    <p:extLst>
      <p:ext uri="{BB962C8B-B14F-4D97-AF65-F5344CB8AC3E}">
        <p14:creationId xmlns:p14="http://schemas.microsoft.com/office/powerpoint/2010/main" val="30172928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1AB02283-5034-4891-8846-8C7105D9A056}" type="slidenum">
              <a:rPr lang="fr-FR" smtClean="0"/>
              <a:t>4</a:t>
            </a:fld>
            <a:endParaRPr lang="fr-FR"/>
          </a:p>
        </p:txBody>
      </p:sp>
    </p:spTree>
    <p:extLst>
      <p:ext uri="{BB962C8B-B14F-4D97-AF65-F5344CB8AC3E}">
        <p14:creationId xmlns:p14="http://schemas.microsoft.com/office/powerpoint/2010/main" val="8144555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1AB02283-5034-4891-8846-8C7105D9A056}" type="slidenum">
              <a:rPr lang="fr-FR" smtClean="0"/>
              <a:t>5</a:t>
            </a:fld>
            <a:endParaRPr lang="fr-FR"/>
          </a:p>
        </p:txBody>
      </p:sp>
    </p:spTree>
    <p:extLst>
      <p:ext uri="{BB962C8B-B14F-4D97-AF65-F5344CB8AC3E}">
        <p14:creationId xmlns:p14="http://schemas.microsoft.com/office/powerpoint/2010/main" val="6961084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1AB02283-5034-4891-8846-8C7105D9A056}" type="slidenum">
              <a:rPr lang="fr-FR" smtClean="0"/>
              <a:t>6</a:t>
            </a:fld>
            <a:endParaRPr lang="fr-FR"/>
          </a:p>
        </p:txBody>
      </p:sp>
    </p:spTree>
    <p:extLst>
      <p:ext uri="{BB962C8B-B14F-4D97-AF65-F5344CB8AC3E}">
        <p14:creationId xmlns:p14="http://schemas.microsoft.com/office/powerpoint/2010/main" val="15958110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1AB02283-5034-4891-8846-8C7105D9A056}" type="slidenum">
              <a:rPr lang="fr-FR" smtClean="0"/>
              <a:t>7</a:t>
            </a:fld>
            <a:endParaRPr lang="fr-FR"/>
          </a:p>
        </p:txBody>
      </p:sp>
    </p:spTree>
    <p:extLst>
      <p:ext uri="{BB962C8B-B14F-4D97-AF65-F5344CB8AC3E}">
        <p14:creationId xmlns:p14="http://schemas.microsoft.com/office/powerpoint/2010/main" val="23596847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1AB02283-5034-4891-8846-8C7105D9A056}" type="slidenum">
              <a:rPr lang="fr-FR" smtClean="0"/>
              <a:t>8</a:t>
            </a:fld>
            <a:endParaRPr lang="fr-FR"/>
          </a:p>
        </p:txBody>
      </p:sp>
    </p:spTree>
    <p:extLst>
      <p:ext uri="{BB962C8B-B14F-4D97-AF65-F5344CB8AC3E}">
        <p14:creationId xmlns:p14="http://schemas.microsoft.com/office/powerpoint/2010/main" val="36895272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1AB02283-5034-4891-8846-8C7105D9A056}" type="slidenum">
              <a:rPr lang="fr-FR" smtClean="0"/>
              <a:t>9</a:t>
            </a:fld>
            <a:endParaRPr lang="fr-FR"/>
          </a:p>
        </p:txBody>
      </p:sp>
    </p:spTree>
    <p:extLst>
      <p:ext uri="{BB962C8B-B14F-4D97-AF65-F5344CB8AC3E}">
        <p14:creationId xmlns:p14="http://schemas.microsoft.com/office/powerpoint/2010/main" val="6673208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fr-FR" smtClean="0"/>
              <a:t>Modifiez le style du titre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Modifiez le style des sous-titres du masque</a:t>
            </a:r>
            <a:endParaRPr lang="en-US" dirty="0"/>
          </a:p>
        </p:txBody>
      </p:sp>
      <p:sp>
        <p:nvSpPr>
          <p:cNvPr id="4" name="Date Placeholder 3"/>
          <p:cNvSpPr>
            <a:spLocks noGrp="1"/>
          </p:cNvSpPr>
          <p:nvPr>
            <p:ph type="dt" sz="half" idx="10"/>
          </p:nvPr>
        </p:nvSpPr>
        <p:spPr/>
        <p:txBody>
          <a:bodyPr/>
          <a:lstStyle/>
          <a:p>
            <a:fld id="{9C638CC1-5167-4613-BC93-F8C91E3FC220}" type="datetime1">
              <a:rPr lang="fr-FR" smtClean="0"/>
              <a:t>30/10/2024</a:t>
            </a:fld>
            <a:endParaRPr lang="en-US" dirty="0"/>
          </a:p>
        </p:txBody>
      </p:sp>
      <p:sp>
        <p:nvSpPr>
          <p:cNvPr id="5" name="Footer Placeholder 4"/>
          <p:cNvSpPr>
            <a:spLocks noGrp="1"/>
          </p:cNvSpPr>
          <p:nvPr>
            <p:ph type="ftr" sz="quarter" idx="11"/>
          </p:nvPr>
        </p:nvSpPr>
        <p:spPr/>
        <p:txBody>
          <a:bodyPr/>
          <a:lstStyle/>
          <a:p>
            <a:r>
              <a:rPr lang="fr-FR" smtClean="0"/>
              <a:t>CREATION D'UN CENTRE DE RADIOTHERAPIE</a:t>
            </a:r>
            <a:endParaRPr lang="en-US"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1735374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re et légende">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fr-FR" smtClean="0"/>
              <a:t>Modifiez le style du titre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4" name="Date Placeholder 3"/>
          <p:cNvSpPr>
            <a:spLocks noGrp="1"/>
          </p:cNvSpPr>
          <p:nvPr>
            <p:ph type="dt" sz="half" idx="10"/>
          </p:nvPr>
        </p:nvSpPr>
        <p:spPr/>
        <p:txBody>
          <a:bodyPr/>
          <a:lstStyle/>
          <a:p>
            <a:fld id="{AE8EF02B-D3E1-454E-B19B-2D32B2CD115D}" type="datetime1">
              <a:rPr lang="fr-FR" smtClean="0"/>
              <a:t>30/10/2024</a:t>
            </a:fld>
            <a:endParaRPr lang="en-US" dirty="0"/>
          </a:p>
        </p:txBody>
      </p:sp>
      <p:sp>
        <p:nvSpPr>
          <p:cNvPr id="5" name="Footer Placeholder 4"/>
          <p:cNvSpPr>
            <a:spLocks noGrp="1"/>
          </p:cNvSpPr>
          <p:nvPr>
            <p:ph type="ftr" sz="quarter" idx="11"/>
          </p:nvPr>
        </p:nvSpPr>
        <p:spPr/>
        <p:txBody>
          <a:bodyPr/>
          <a:lstStyle/>
          <a:p>
            <a:r>
              <a:rPr lang="fr-FR" smtClean="0"/>
              <a:t>CREATION D'UN CENTRE DE RADIOTHERAPIE</a:t>
            </a:r>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16619993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tion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fr-FR" smtClean="0"/>
              <a:t>Modifiez le style du titre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smtClean="0"/>
              <a:t>Modifiez les styles du texte du masque</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4" name="Date Placeholder 3"/>
          <p:cNvSpPr>
            <a:spLocks noGrp="1"/>
          </p:cNvSpPr>
          <p:nvPr>
            <p:ph type="dt" sz="half" idx="10"/>
          </p:nvPr>
        </p:nvSpPr>
        <p:spPr/>
        <p:txBody>
          <a:bodyPr/>
          <a:lstStyle/>
          <a:p>
            <a:fld id="{6C13BB9F-91B7-4755-9CF3-4259AECE3BBD}" type="datetime1">
              <a:rPr lang="fr-FR" smtClean="0"/>
              <a:t>30/10/2024</a:t>
            </a:fld>
            <a:endParaRPr lang="en-US" dirty="0"/>
          </a:p>
        </p:txBody>
      </p:sp>
      <p:sp>
        <p:nvSpPr>
          <p:cNvPr id="5" name="Footer Placeholder 4"/>
          <p:cNvSpPr>
            <a:spLocks noGrp="1"/>
          </p:cNvSpPr>
          <p:nvPr>
            <p:ph type="ftr" sz="quarter" idx="11"/>
          </p:nvPr>
        </p:nvSpPr>
        <p:spPr/>
        <p:txBody>
          <a:bodyPr/>
          <a:lstStyle/>
          <a:p>
            <a:r>
              <a:rPr lang="fr-FR" smtClean="0"/>
              <a:t>CREATION D'UN CENTRE DE RADIOTHERAPIE</a:t>
            </a:r>
            <a:endParaRPr lang="en-US" dirty="0"/>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smtClean="0"/>
              <a:pPr/>
              <a:t>‹N°›</a:t>
            </a:fld>
            <a:endParaRPr lang="en-US"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8532675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arte nom">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fr-FR" smtClean="0"/>
              <a:t>Modifiez le style du titre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fr-FR" smtClean="0"/>
              <a:t>Modifiez les styles du texte du masque</a:t>
            </a:r>
          </a:p>
        </p:txBody>
      </p:sp>
      <p:sp>
        <p:nvSpPr>
          <p:cNvPr id="5" name="Date Placeholder 4"/>
          <p:cNvSpPr>
            <a:spLocks noGrp="1"/>
          </p:cNvSpPr>
          <p:nvPr>
            <p:ph type="dt" sz="half" idx="10"/>
          </p:nvPr>
        </p:nvSpPr>
        <p:spPr/>
        <p:txBody>
          <a:bodyPr/>
          <a:lstStyle/>
          <a:p>
            <a:fld id="{7B06E8E4-24E1-4AF8-A456-7F656F5ACAC8}" type="datetime1">
              <a:rPr lang="fr-FR" smtClean="0"/>
              <a:t>30/10/2024</a:t>
            </a:fld>
            <a:endParaRPr lang="en-US" dirty="0"/>
          </a:p>
        </p:txBody>
      </p:sp>
      <p:sp>
        <p:nvSpPr>
          <p:cNvPr id="6" name="Footer Placeholder 5"/>
          <p:cNvSpPr>
            <a:spLocks noGrp="1"/>
          </p:cNvSpPr>
          <p:nvPr>
            <p:ph type="ftr" sz="quarter" idx="11"/>
          </p:nvPr>
        </p:nvSpPr>
        <p:spPr/>
        <p:txBody>
          <a:bodyPr/>
          <a:lstStyle/>
          <a:p>
            <a:r>
              <a:rPr lang="fr-FR" smtClean="0"/>
              <a:t>CREATION D'UN CENTRE DE RADIOTHERAPIE</a:t>
            </a:r>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4126825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arte nom citation">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fr-FR" smtClean="0"/>
              <a:t>Modifiez le style du titre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smtClean="0"/>
              <a:t>Modifiez les styles du texte du masque</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fr-FR" smtClean="0"/>
              <a:t>Modifiez les styles du texte du masque</a:t>
            </a:r>
          </a:p>
        </p:txBody>
      </p:sp>
      <p:sp>
        <p:nvSpPr>
          <p:cNvPr id="5" name="Date Placeholder 4"/>
          <p:cNvSpPr>
            <a:spLocks noGrp="1"/>
          </p:cNvSpPr>
          <p:nvPr>
            <p:ph type="dt" sz="half" idx="10"/>
          </p:nvPr>
        </p:nvSpPr>
        <p:spPr/>
        <p:txBody>
          <a:bodyPr/>
          <a:lstStyle/>
          <a:p>
            <a:fld id="{D880B7CA-9715-4A07-9D23-5510BE38726E}" type="datetime1">
              <a:rPr lang="fr-FR" smtClean="0"/>
              <a:t>30/10/2024</a:t>
            </a:fld>
            <a:endParaRPr lang="en-US" dirty="0"/>
          </a:p>
        </p:txBody>
      </p:sp>
      <p:sp>
        <p:nvSpPr>
          <p:cNvPr id="6" name="Footer Placeholder 5"/>
          <p:cNvSpPr>
            <a:spLocks noGrp="1"/>
          </p:cNvSpPr>
          <p:nvPr>
            <p:ph type="ftr" sz="quarter" idx="11"/>
          </p:nvPr>
        </p:nvSpPr>
        <p:spPr/>
        <p:txBody>
          <a:bodyPr/>
          <a:lstStyle/>
          <a:p>
            <a:r>
              <a:rPr lang="fr-FR" smtClean="0"/>
              <a:t>CREATION D'UN CENTRE DE RADIOTHERAPIE</a:t>
            </a:r>
            <a:endParaRPr lang="en-US" dirty="0"/>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smtClean="0"/>
              <a:pPr/>
              <a:t>‹N°›</a:t>
            </a:fld>
            <a:endParaRPr lang="en-US"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435666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Vrai ou faux">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fr-FR" smtClean="0"/>
              <a:t>Modifiez le style du titre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smtClean="0"/>
              <a:t>Modifiez les styles du texte du masque</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fr-FR" smtClean="0"/>
              <a:t>Modifiez les styles du texte du masque</a:t>
            </a:r>
          </a:p>
        </p:txBody>
      </p:sp>
      <p:sp>
        <p:nvSpPr>
          <p:cNvPr id="5" name="Date Placeholder 4"/>
          <p:cNvSpPr>
            <a:spLocks noGrp="1"/>
          </p:cNvSpPr>
          <p:nvPr>
            <p:ph type="dt" sz="half" idx="10"/>
          </p:nvPr>
        </p:nvSpPr>
        <p:spPr/>
        <p:txBody>
          <a:bodyPr/>
          <a:lstStyle/>
          <a:p>
            <a:fld id="{FA26008B-0C3C-485F-94F4-72A01709DE9E}" type="datetime1">
              <a:rPr lang="fr-FR" smtClean="0"/>
              <a:t>30/10/2024</a:t>
            </a:fld>
            <a:endParaRPr lang="en-US" dirty="0"/>
          </a:p>
        </p:txBody>
      </p:sp>
      <p:sp>
        <p:nvSpPr>
          <p:cNvPr id="6" name="Footer Placeholder 5"/>
          <p:cNvSpPr>
            <a:spLocks noGrp="1"/>
          </p:cNvSpPr>
          <p:nvPr>
            <p:ph type="ftr" sz="quarter" idx="11"/>
          </p:nvPr>
        </p:nvSpPr>
        <p:spPr/>
        <p:txBody>
          <a:bodyPr/>
          <a:lstStyle/>
          <a:p>
            <a:r>
              <a:rPr lang="fr-FR" smtClean="0"/>
              <a:t>CREATION D'UN CENTRE DE RADIOTHERAPIE</a:t>
            </a:r>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38767437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Vertical Text Placeholder 2"/>
          <p:cNvSpPr>
            <a:spLocks noGrp="1"/>
          </p:cNvSpPr>
          <p:nvPr>
            <p:ph type="body" orient="vert" idx="1"/>
          </p:nvPr>
        </p:nvSpPr>
        <p:spPr/>
        <p:txBody>
          <a:bodyPr vert="eaVert" ancho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C31C6D42-2D0A-4196-B8E7-378DF93CA379}" type="datetime1">
              <a:rPr lang="fr-FR" smtClean="0"/>
              <a:t>30/10/2024</a:t>
            </a:fld>
            <a:endParaRPr lang="en-US" dirty="0"/>
          </a:p>
        </p:txBody>
      </p:sp>
      <p:sp>
        <p:nvSpPr>
          <p:cNvPr id="5" name="Footer Placeholder 4"/>
          <p:cNvSpPr>
            <a:spLocks noGrp="1"/>
          </p:cNvSpPr>
          <p:nvPr>
            <p:ph type="ftr" sz="quarter" idx="11"/>
          </p:nvPr>
        </p:nvSpPr>
        <p:spPr/>
        <p:txBody>
          <a:bodyPr/>
          <a:lstStyle/>
          <a:p>
            <a:r>
              <a:rPr lang="fr-FR" smtClean="0"/>
              <a:t>CREATION D'UN CENTRE DE RADIOTHERAPIE</a:t>
            </a:r>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4408298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fr-FR" smtClean="0"/>
              <a:t>Modifiez le style du titre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BB792339-B5B0-4FB1-B372-3484A0AC6A48}" type="datetime1">
              <a:rPr lang="fr-FR" smtClean="0"/>
              <a:t>30/10/2024</a:t>
            </a:fld>
            <a:endParaRPr lang="en-US" dirty="0"/>
          </a:p>
        </p:txBody>
      </p:sp>
      <p:sp>
        <p:nvSpPr>
          <p:cNvPr id="5" name="Footer Placeholder 4"/>
          <p:cNvSpPr>
            <a:spLocks noGrp="1"/>
          </p:cNvSpPr>
          <p:nvPr>
            <p:ph type="ftr" sz="quarter" idx="11"/>
          </p:nvPr>
        </p:nvSpPr>
        <p:spPr/>
        <p:txBody>
          <a:bodyPr/>
          <a:lstStyle/>
          <a:p>
            <a:r>
              <a:rPr lang="fr-FR" smtClean="0"/>
              <a:t>CREATION D'UN CENTRE DE RADIOTHERAPIE</a:t>
            </a:r>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6305139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fr-FR" smtClean="0"/>
              <a:t>Modifiez le style du titre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E6FF85BC-BF55-4A57-BBC7-37CD6972EC24}" type="datetime1">
              <a:rPr lang="fr-FR" smtClean="0"/>
              <a:t>30/10/2024</a:t>
            </a:fld>
            <a:endParaRPr lang="en-US" dirty="0"/>
          </a:p>
        </p:txBody>
      </p:sp>
      <p:sp>
        <p:nvSpPr>
          <p:cNvPr id="5" name="Footer Placeholder 4"/>
          <p:cNvSpPr>
            <a:spLocks noGrp="1"/>
          </p:cNvSpPr>
          <p:nvPr>
            <p:ph type="ftr" sz="quarter" idx="11"/>
          </p:nvPr>
        </p:nvSpPr>
        <p:spPr/>
        <p:txBody>
          <a:bodyPr/>
          <a:lstStyle/>
          <a:p>
            <a:r>
              <a:rPr lang="fr-FR" smtClean="0"/>
              <a:t>CREATION D'UN CENTRE DE RADIOTHERAPIE</a:t>
            </a:r>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12298160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fr-FR" smtClean="0"/>
              <a:t>Modifiez le style du titre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4" name="Date Placeholder 3"/>
          <p:cNvSpPr>
            <a:spLocks noGrp="1"/>
          </p:cNvSpPr>
          <p:nvPr>
            <p:ph type="dt" sz="half" idx="10"/>
          </p:nvPr>
        </p:nvSpPr>
        <p:spPr/>
        <p:txBody>
          <a:bodyPr/>
          <a:lstStyle/>
          <a:p>
            <a:fld id="{1ACEDF49-8A0D-4C3E-AA9F-969BB4BADD88}" type="datetime1">
              <a:rPr lang="fr-FR" smtClean="0"/>
              <a:t>30/10/2024</a:t>
            </a:fld>
            <a:endParaRPr lang="en-US" dirty="0"/>
          </a:p>
        </p:txBody>
      </p:sp>
      <p:sp>
        <p:nvSpPr>
          <p:cNvPr id="5" name="Footer Placeholder 4"/>
          <p:cNvSpPr>
            <a:spLocks noGrp="1"/>
          </p:cNvSpPr>
          <p:nvPr>
            <p:ph type="ftr" sz="quarter" idx="11"/>
          </p:nvPr>
        </p:nvSpPr>
        <p:spPr/>
        <p:txBody>
          <a:bodyPr/>
          <a:lstStyle/>
          <a:p>
            <a:r>
              <a:rPr lang="fr-FR" smtClean="0"/>
              <a:t>CREATION D'UN CENTRE DE RADIOTHERAPIE</a:t>
            </a:r>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3684211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fr-FR" smtClean="0"/>
              <a:t>Modifiez le style du titre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Date Placeholder 4"/>
          <p:cNvSpPr>
            <a:spLocks noGrp="1"/>
          </p:cNvSpPr>
          <p:nvPr>
            <p:ph type="dt" sz="half" idx="10"/>
          </p:nvPr>
        </p:nvSpPr>
        <p:spPr/>
        <p:txBody>
          <a:bodyPr/>
          <a:lstStyle/>
          <a:p>
            <a:fld id="{195EDE51-94C2-43FC-A057-6688BFEA4921}" type="datetime1">
              <a:rPr lang="fr-FR" smtClean="0"/>
              <a:t>30/10/2024</a:t>
            </a:fld>
            <a:endParaRPr lang="en-US" dirty="0"/>
          </a:p>
        </p:txBody>
      </p:sp>
      <p:sp>
        <p:nvSpPr>
          <p:cNvPr id="6" name="Footer Placeholder 5"/>
          <p:cNvSpPr>
            <a:spLocks noGrp="1"/>
          </p:cNvSpPr>
          <p:nvPr>
            <p:ph type="ftr" sz="quarter" idx="11"/>
          </p:nvPr>
        </p:nvSpPr>
        <p:spPr/>
        <p:txBody>
          <a:bodyPr/>
          <a:lstStyle/>
          <a:p>
            <a:r>
              <a:rPr lang="fr-FR" smtClean="0"/>
              <a:t>CREATION D'UN CENTRE DE RADIOTHERAPIE</a:t>
            </a:r>
            <a:endParaRPr lang="en-US" dirty="0"/>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888951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fr-FR" smtClean="0"/>
              <a:t>Modifiez le style du titre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7" name="Date Placeholder 6"/>
          <p:cNvSpPr>
            <a:spLocks noGrp="1"/>
          </p:cNvSpPr>
          <p:nvPr>
            <p:ph type="dt" sz="half" idx="10"/>
          </p:nvPr>
        </p:nvSpPr>
        <p:spPr/>
        <p:txBody>
          <a:bodyPr/>
          <a:lstStyle/>
          <a:p>
            <a:fld id="{97E2AF4A-B11E-4943-973C-D6B89AFF2432}" type="datetime1">
              <a:rPr lang="fr-FR" smtClean="0"/>
              <a:t>30/10/2024</a:t>
            </a:fld>
            <a:endParaRPr lang="en-US" dirty="0"/>
          </a:p>
        </p:txBody>
      </p:sp>
      <p:sp>
        <p:nvSpPr>
          <p:cNvPr id="8" name="Footer Placeholder 7"/>
          <p:cNvSpPr>
            <a:spLocks noGrp="1"/>
          </p:cNvSpPr>
          <p:nvPr>
            <p:ph type="ftr" sz="quarter" idx="11"/>
          </p:nvPr>
        </p:nvSpPr>
        <p:spPr/>
        <p:txBody>
          <a:bodyPr/>
          <a:lstStyle/>
          <a:p>
            <a:r>
              <a:rPr lang="fr-FR" smtClean="0"/>
              <a:t>CREATION D'UN CENTRE DE RADIOTHERAPIE</a:t>
            </a:r>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18224268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Date Placeholder 2"/>
          <p:cNvSpPr>
            <a:spLocks noGrp="1"/>
          </p:cNvSpPr>
          <p:nvPr>
            <p:ph type="dt" sz="half" idx="10"/>
          </p:nvPr>
        </p:nvSpPr>
        <p:spPr/>
        <p:txBody>
          <a:bodyPr/>
          <a:lstStyle/>
          <a:p>
            <a:fld id="{3D4C5063-810C-4321-BB40-DA5BAA90BA50}" type="datetime1">
              <a:rPr lang="fr-FR" smtClean="0"/>
              <a:t>30/10/2024</a:t>
            </a:fld>
            <a:endParaRPr lang="en-US" dirty="0"/>
          </a:p>
        </p:txBody>
      </p:sp>
      <p:sp>
        <p:nvSpPr>
          <p:cNvPr id="4" name="Footer Placeholder 3"/>
          <p:cNvSpPr>
            <a:spLocks noGrp="1"/>
          </p:cNvSpPr>
          <p:nvPr>
            <p:ph type="ftr" sz="quarter" idx="11"/>
          </p:nvPr>
        </p:nvSpPr>
        <p:spPr/>
        <p:txBody>
          <a:bodyPr/>
          <a:lstStyle/>
          <a:p>
            <a:r>
              <a:rPr lang="fr-FR" smtClean="0"/>
              <a:t>CREATION D'UN CENTRE DE RADIOTHERAPIE</a:t>
            </a:r>
            <a:endParaRPr lang="en-US" dirty="0"/>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11233311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8FFE052-D664-44F4-B322-7EABA2346AC1}" type="datetime1">
              <a:rPr lang="fr-FR" smtClean="0"/>
              <a:t>30/10/2024</a:t>
            </a:fld>
            <a:endParaRPr lang="en-US" dirty="0"/>
          </a:p>
        </p:txBody>
      </p:sp>
      <p:sp>
        <p:nvSpPr>
          <p:cNvPr id="3" name="Footer Placeholder 2"/>
          <p:cNvSpPr>
            <a:spLocks noGrp="1"/>
          </p:cNvSpPr>
          <p:nvPr>
            <p:ph type="ftr" sz="quarter" idx="11"/>
          </p:nvPr>
        </p:nvSpPr>
        <p:spPr/>
        <p:txBody>
          <a:bodyPr/>
          <a:lstStyle/>
          <a:p>
            <a:r>
              <a:rPr lang="fr-FR" smtClean="0"/>
              <a:t>CREATION D'UN CENTRE DE RADIOTHERAPIE</a:t>
            </a:r>
            <a:endParaRPr lang="en-US" dirty="0"/>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32514408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fr-FR" smtClean="0"/>
              <a:t>Modifiez le style du titre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Date Placeholder 4"/>
          <p:cNvSpPr>
            <a:spLocks noGrp="1"/>
          </p:cNvSpPr>
          <p:nvPr>
            <p:ph type="dt" sz="half" idx="10"/>
          </p:nvPr>
        </p:nvSpPr>
        <p:spPr/>
        <p:txBody>
          <a:bodyPr/>
          <a:lstStyle/>
          <a:p>
            <a:fld id="{E2CB0115-3AFE-45AF-9220-6BF49C151659}" type="datetime1">
              <a:rPr lang="fr-FR" smtClean="0"/>
              <a:t>30/10/2024</a:t>
            </a:fld>
            <a:endParaRPr lang="en-US" dirty="0"/>
          </a:p>
        </p:txBody>
      </p:sp>
      <p:sp>
        <p:nvSpPr>
          <p:cNvPr id="6" name="Footer Placeholder 5"/>
          <p:cNvSpPr>
            <a:spLocks noGrp="1"/>
          </p:cNvSpPr>
          <p:nvPr>
            <p:ph type="ftr" sz="quarter" idx="11"/>
          </p:nvPr>
        </p:nvSpPr>
        <p:spPr/>
        <p:txBody>
          <a:bodyPr/>
          <a:lstStyle/>
          <a:p>
            <a:r>
              <a:rPr lang="fr-FR" smtClean="0"/>
              <a:t>CREATION D'UN CENTRE DE RADIOTHERAPIE</a:t>
            </a:r>
            <a:endParaRPr lang="en-US" dirty="0"/>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17069214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fr-FR" smtClean="0"/>
              <a:t>Modifiez le style du titre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smtClean="0"/>
              <a:t>Cliquez sur l'icône pour ajouter une image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Date Placeholder 4"/>
          <p:cNvSpPr>
            <a:spLocks noGrp="1"/>
          </p:cNvSpPr>
          <p:nvPr>
            <p:ph type="dt" sz="half" idx="10"/>
          </p:nvPr>
        </p:nvSpPr>
        <p:spPr/>
        <p:txBody>
          <a:bodyPr/>
          <a:lstStyle/>
          <a:p>
            <a:fld id="{E4CD35F4-8ACF-41BD-9C97-65C8C55EA3F2}" type="datetime1">
              <a:rPr lang="fr-FR" smtClean="0"/>
              <a:t>30/10/2024</a:t>
            </a:fld>
            <a:endParaRPr lang="en-US" dirty="0"/>
          </a:p>
        </p:txBody>
      </p:sp>
      <p:sp>
        <p:nvSpPr>
          <p:cNvPr id="6" name="Footer Placeholder 5"/>
          <p:cNvSpPr>
            <a:spLocks noGrp="1"/>
          </p:cNvSpPr>
          <p:nvPr>
            <p:ph type="ftr" sz="quarter" idx="11"/>
          </p:nvPr>
        </p:nvSpPr>
        <p:spPr/>
        <p:txBody>
          <a:bodyPr/>
          <a:lstStyle/>
          <a:p>
            <a:r>
              <a:rPr lang="fr-FR" smtClean="0"/>
              <a:t>CREATION D'UN CENTRE DE RADIOTHERAPIE</a:t>
            </a:r>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31597348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8">
            <a:alphaModFix amt="11000"/>
            <a:lum/>
          </a:blip>
          <a:srcRect/>
          <a:stretch>
            <a:fillRect l="22000" t="8000" r="19000"/>
          </a:stretch>
        </a:blipFill>
        <a:effectLst/>
      </p:bgPr>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fr-FR" smtClean="0"/>
              <a:t>Modifiez le style du titre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84267E7B-0B63-4F86-B08F-7E5AFA158CFD}" type="datetime1">
              <a:rPr lang="fr-FR" smtClean="0"/>
              <a:t>30/10/2024</a:t>
            </a:fld>
            <a:endParaRPr lang="en-US"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r>
              <a:rPr lang="fr-FR" smtClean="0"/>
              <a:t>CREATION D'UN CENTRE DE RADIOTHERAPIE</a:t>
            </a:r>
            <a:endParaRPr lang="en-US" dirty="0"/>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2396486005"/>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 id="2147483724" r:id="rId13"/>
    <p:sldLayoutId id="2147483725" r:id="rId14"/>
    <p:sldLayoutId id="2147483726" r:id="rId15"/>
    <p:sldLayoutId id="2147483727" r:id="rId16"/>
  </p:sldLayoutIdLst>
  <p:hf hdr="0" dt="0"/>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4.emf"/></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20.jpeg"/><Relationship Id="rId7" Type="http://schemas.openxmlformats.org/officeDocument/2006/relationships/image" Target="../media/image80.png"/><Relationship Id="rId12" Type="http://schemas.openxmlformats.org/officeDocument/2006/relationships/image" Target="../media/image21.jpeg"/><Relationship Id="rId2" Type="http://schemas.openxmlformats.org/officeDocument/2006/relationships/notesSlide" Target="../notesSlides/notesSlide19.xml"/><Relationship Id="rId1" Type="http://schemas.openxmlformats.org/officeDocument/2006/relationships/slideLayout" Target="../slideLayouts/slideLayout2.xml"/><Relationship Id="rId11" Type="http://schemas.openxmlformats.org/officeDocument/2006/relationships/image" Target="../media/image120.png"/><Relationship Id="rId10" Type="http://schemas.openxmlformats.org/officeDocument/2006/relationships/image" Target="../media/image110.png"/><Relationship Id="rId9" Type="http://schemas.openxmlformats.org/officeDocument/2006/relationships/image" Target="../media/image100.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25.jpeg"/><Relationship Id="rId7" Type="http://schemas.openxmlformats.org/officeDocument/2006/relationships/image" Target="../media/image27.jpeg"/><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24.png"/><Relationship Id="rId5" Type="http://schemas.openxmlformats.org/officeDocument/2006/relationships/oleObject" Target="../embeddings/oleObject1.bin"/><Relationship Id="rId4" Type="http://schemas.openxmlformats.org/officeDocument/2006/relationships/image" Target="../media/image26.jpeg"/></Relationships>
</file>

<file path=ppt/slides/_rels/slide2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2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0.png"/><Relationship Id="rId7" Type="http://schemas.openxmlformats.org/officeDocument/2006/relationships/image" Target="../media/image38.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350.png"/><Relationship Id="rId5" Type="http://schemas.openxmlformats.org/officeDocument/2006/relationships/image" Target="../media/image340.png"/><Relationship Id="rId4" Type="http://schemas.openxmlformats.org/officeDocument/2006/relationships/image" Target="../media/image310.png"/><Relationship Id="rId9" Type="http://schemas.openxmlformats.org/officeDocument/2006/relationships/image" Target="../media/image39.gif"/></Relationships>
</file>

<file path=ppt/slides/_rels/slide28.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0.png"/><Relationship Id="rId7" Type="http://schemas.openxmlformats.org/officeDocument/2006/relationships/image" Target="../media/image38.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350.png"/><Relationship Id="rId5" Type="http://schemas.openxmlformats.org/officeDocument/2006/relationships/image" Target="../media/image340.png"/><Relationship Id="rId10" Type="http://schemas.openxmlformats.org/officeDocument/2006/relationships/image" Target="../media/image40.jpeg"/><Relationship Id="rId4" Type="http://schemas.openxmlformats.org/officeDocument/2006/relationships/image" Target="../media/image310.png"/><Relationship Id="rId9" Type="http://schemas.openxmlformats.org/officeDocument/2006/relationships/image" Target="../media/image39.gif"/></Relationships>
</file>

<file path=ppt/slides/_rels/slide2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4.png"/><Relationship Id="rId7" Type="http://schemas.openxmlformats.org/officeDocument/2006/relationships/image" Target="../media/image440.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45.png"/><Relationship Id="rId9" Type="http://schemas.openxmlformats.org/officeDocument/2006/relationships/image" Target="../media/image48.png"/></Relationships>
</file>

<file path=ppt/slides/_rels/slide32.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4.png"/><Relationship Id="rId7" Type="http://schemas.openxmlformats.org/officeDocument/2006/relationships/image" Target="../media/image440.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49.png"/><Relationship Id="rId9" Type="http://schemas.openxmlformats.org/officeDocument/2006/relationships/image" Target="../media/image50.png"/></Relationships>
</file>

<file path=ppt/slides/_rels/slide33.xml.rels><?xml version="1.0" encoding="UTF-8" standalone="yes"?>
<Relationships xmlns="http://schemas.openxmlformats.org/package/2006/relationships"><Relationship Id="rId8" Type="http://schemas.openxmlformats.org/officeDocument/2006/relationships/image" Target="../media/image470.png"/><Relationship Id="rId3" Type="http://schemas.openxmlformats.org/officeDocument/2006/relationships/image" Target="../media/image400.png"/><Relationship Id="rId7" Type="http://schemas.openxmlformats.org/officeDocument/2006/relationships/image" Target="../media/image440.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430.png"/><Relationship Id="rId5" Type="http://schemas.openxmlformats.org/officeDocument/2006/relationships/image" Target="../media/image420.png"/><Relationship Id="rId10" Type="http://schemas.openxmlformats.org/officeDocument/2006/relationships/image" Target="../media/image51.png"/><Relationship Id="rId4" Type="http://schemas.openxmlformats.org/officeDocument/2006/relationships/image" Target="../media/image461.png"/><Relationship Id="rId9" Type="http://schemas.openxmlformats.org/officeDocument/2006/relationships/image" Target="../media/image480.png"/></Relationships>
</file>

<file path=ppt/slides/_rels/slide34.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4.png"/><Relationship Id="rId7" Type="http://schemas.openxmlformats.org/officeDocument/2006/relationships/image" Target="../media/image440.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49.png"/><Relationship Id="rId9" Type="http://schemas.openxmlformats.org/officeDocument/2006/relationships/image" Target="../media/image52.png"/></Relationships>
</file>

<file path=ppt/slides/_rels/slide35.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4.png"/><Relationship Id="rId7" Type="http://schemas.openxmlformats.org/officeDocument/2006/relationships/image" Target="../media/image440.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49.png"/><Relationship Id="rId9" Type="http://schemas.openxmlformats.org/officeDocument/2006/relationships/image" Target="../media/image53.png"/></Relationships>
</file>

<file path=ppt/slides/_rels/slide3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56.png"/><Relationship Id="rId4" Type="http://schemas.openxmlformats.org/officeDocument/2006/relationships/image" Target="../media/image55.png"/></Relationships>
</file>

<file path=ppt/slides/_rels/slide3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59.png"/><Relationship Id="rId4" Type="http://schemas.openxmlformats.org/officeDocument/2006/relationships/image" Target="../media/image58.png"/></Relationships>
</file>

<file path=ppt/slides/_rels/slide3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62.png"/><Relationship Id="rId4" Type="http://schemas.openxmlformats.org/officeDocument/2006/relationships/image" Target="../media/image61.png"/></Relationships>
</file>

<file path=ppt/slides/_rels/slide39.xml.rels><?xml version="1.0" encoding="UTF-8" standalone="yes"?>
<Relationships xmlns="http://schemas.openxmlformats.org/package/2006/relationships"><Relationship Id="rId3" Type="http://schemas.openxmlformats.org/officeDocument/2006/relationships/image" Target="../media/image460.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490.png"/><Relationship Id="rId5" Type="http://schemas.openxmlformats.org/officeDocument/2006/relationships/image" Target="../media/image500.png"/><Relationship Id="rId4" Type="http://schemas.openxmlformats.org/officeDocument/2006/relationships/image" Target="../media/image491.png"/></Relationships>
</file>

<file path=ppt/slides/_rels/slide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4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4000"/>
            <a:lum/>
          </a:blip>
          <a:srcRect/>
          <a:stretch>
            <a:fillRect l="22000" t="5000" r="12000" b="-10000"/>
          </a:stretch>
        </a:blipFill>
        <a:effectLst/>
      </p:bgPr>
    </p:bg>
    <p:spTree>
      <p:nvGrpSpPr>
        <p:cNvPr id="1" name=""/>
        <p:cNvGrpSpPr/>
        <p:nvPr/>
      </p:nvGrpSpPr>
      <p:grpSpPr>
        <a:xfrm>
          <a:off x="0" y="0"/>
          <a:ext cx="0" cy="0"/>
          <a:chOff x="0" y="0"/>
          <a:chExt cx="0" cy="0"/>
        </a:xfrm>
      </p:grpSpPr>
      <p:sp>
        <p:nvSpPr>
          <p:cNvPr id="4" name="Titre 1"/>
          <p:cNvSpPr>
            <a:spLocks noGrp="1"/>
          </p:cNvSpPr>
          <p:nvPr>
            <p:ph type="ctrTitle"/>
          </p:nvPr>
        </p:nvSpPr>
        <p:spPr>
          <a:xfrm>
            <a:off x="1829252" y="1938215"/>
            <a:ext cx="9375104" cy="1584419"/>
          </a:xfrm>
          <a:extLst/>
        </p:spPr>
        <p:txBody>
          <a:bodyPr>
            <a:noAutofit/>
          </a:bodyPr>
          <a:lstStyle/>
          <a:p>
            <a:pPr algn="ctr">
              <a:defRPr/>
            </a:pPr>
            <a:r>
              <a:rPr lang="fr-CD" sz="4800" b="1" dirty="0" smtClean="0">
                <a:solidFill>
                  <a:srgbClr val="660033"/>
                </a:solidFill>
              </a:rPr>
              <a:t>PROJET CONSTRUCTION D’UN CENTRE DE RADIOPHARMACIE</a:t>
            </a:r>
            <a:endParaRPr lang="fr-FR" sz="4800" b="1" dirty="0">
              <a:solidFill>
                <a:srgbClr val="660033"/>
              </a:solidFill>
            </a:endParaRPr>
          </a:p>
        </p:txBody>
      </p:sp>
      <p:sp>
        <p:nvSpPr>
          <p:cNvPr id="5" name="Sous-titre 2"/>
          <p:cNvSpPr>
            <a:spLocks noGrp="1"/>
          </p:cNvSpPr>
          <p:nvPr>
            <p:ph type="subTitle" idx="1"/>
          </p:nvPr>
        </p:nvSpPr>
        <p:spPr>
          <a:xfrm>
            <a:off x="1608083" y="3822080"/>
            <a:ext cx="9674650" cy="1458223"/>
          </a:xfrm>
        </p:spPr>
        <p:txBody>
          <a:bodyPr>
            <a:noAutofit/>
          </a:bodyPr>
          <a:lstStyle/>
          <a:p>
            <a:pPr marR="0" algn="ctr">
              <a:defRPr/>
            </a:pPr>
            <a:r>
              <a:rPr lang="fr-CD" altLang="fr-FR" sz="2800" b="1" dirty="0" err="1" smtClean="0">
                <a:solidFill>
                  <a:schemeClr val="tx1"/>
                </a:solidFill>
                <a:effectLst>
                  <a:outerShdw blurRad="38100" dist="38100" dir="2700000" algn="tl">
                    <a:srgbClr val="FFFFFF"/>
                  </a:outerShdw>
                </a:effectLst>
              </a:rPr>
              <a:t>Heri</a:t>
            </a:r>
            <a:r>
              <a:rPr lang="fr-CD" altLang="fr-FR" sz="2800" b="1" dirty="0" smtClean="0">
                <a:solidFill>
                  <a:schemeClr val="tx1"/>
                </a:solidFill>
                <a:effectLst>
                  <a:outerShdw blurRad="38100" dist="38100" dir="2700000" algn="tl">
                    <a:srgbClr val="FFFFFF"/>
                  </a:outerShdw>
                </a:effectLst>
              </a:rPr>
              <a:t> KADIMA TSHISEKEDI</a:t>
            </a:r>
          </a:p>
          <a:p>
            <a:pPr marR="0" algn="ctr">
              <a:defRPr/>
            </a:pPr>
            <a:r>
              <a:rPr lang="fr-CD" altLang="fr-FR" sz="2400" b="1" dirty="0" smtClean="0">
                <a:solidFill>
                  <a:schemeClr val="accent1">
                    <a:lumMod val="50000"/>
                  </a:schemeClr>
                </a:solidFill>
                <a:effectLst>
                  <a:outerShdw blurRad="38100" dist="38100" dir="2700000" algn="tl">
                    <a:srgbClr val="FFFFFF"/>
                  </a:outerShdw>
                </a:effectLst>
              </a:rPr>
              <a:t>Attaché de recherche</a:t>
            </a:r>
          </a:p>
          <a:p>
            <a:pPr marR="0" algn="ctr">
              <a:defRPr/>
            </a:pPr>
            <a:r>
              <a:rPr lang="fr-CD" altLang="fr-FR" b="1" i="1" dirty="0" smtClean="0">
                <a:solidFill>
                  <a:schemeClr val="accent1">
                    <a:lumMod val="50000"/>
                  </a:schemeClr>
                </a:solidFill>
                <a:effectLst>
                  <a:outerShdw blurRad="38100" dist="38100" dir="2700000" algn="tl">
                    <a:srgbClr val="FFFFFF"/>
                  </a:outerShdw>
                </a:effectLst>
                <a:latin typeface="Arial Narrow" panose="020B0606020202030204" pitchFamily="34" charset="0"/>
              </a:rPr>
              <a:t>Cellule d’Extraction des radioéléments et Molécules marquées</a:t>
            </a:r>
          </a:p>
          <a:p>
            <a:pPr marR="0" algn="ctr">
              <a:defRPr/>
            </a:pPr>
            <a:r>
              <a:rPr lang="fr-CD" altLang="fr-FR" b="1" i="1" dirty="0" smtClean="0">
                <a:solidFill>
                  <a:schemeClr val="accent1">
                    <a:lumMod val="50000"/>
                  </a:schemeClr>
                </a:solidFill>
                <a:effectLst>
                  <a:outerShdw blurRad="38100" dist="38100" dir="2700000" algn="tl">
                    <a:srgbClr val="FFFFFF"/>
                  </a:outerShdw>
                </a:effectLst>
                <a:latin typeface="Arial Narrow" panose="020B0606020202030204" pitchFamily="34" charset="0"/>
              </a:rPr>
              <a:t>Sections  Radioéléments</a:t>
            </a:r>
          </a:p>
          <a:p>
            <a:pPr marR="0" algn="ctr">
              <a:defRPr/>
            </a:pPr>
            <a:r>
              <a:rPr lang="fr-CD" altLang="fr-FR" b="1" i="1" dirty="0" smtClean="0">
                <a:solidFill>
                  <a:schemeClr val="accent1">
                    <a:lumMod val="50000"/>
                  </a:schemeClr>
                </a:solidFill>
                <a:effectLst>
                  <a:outerShdw blurRad="38100" dist="38100" dir="2700000" algn="tl">
                    <a:srgbClr val="FFFFFF"/>
                  </a:outerShdw>
                </a:effectLst>
                <a:latin typeface="Arial Narrow" panose="020B0606020202030204" pitchFamily="34" charset="0"/>
              </a:rPr>
              <a:t>Département Physique et Chimie</a:t>
            </a:r>
          </a:p>
          <a:p>
            <a:pPr marR="0" algn="ctr">
              <a:defRPr/>
            </a:pPr>
            <a:r>
              <a:rPr lang="fr-CD" altLang="fr-FR" b="1" i="1" dirty="0" smtClean="0">
                <a:solidFill>
                  <a:schemeClr val="accent1">
                    <a:lumMod val="50000"/>
                  </a:schemeClr>
                </a:solidFill>
                <a:effectLst>
                  <a:outerShdw blurRad="38100" dist="38100" dir="2700000" algn="tl">
                    <a:srgbClr val="FFFFFF"/>
                  </a:outerShdw>
                </a:effectLst>
                <a:latin typeface="Arial Narrow" panose="020B0606020202030204" pitchFamily="34" charset="0"/>
              </a:rPr>
              <a:t>COMMISSARIAT GÉNÉRAL À L’ÉNERGIE ATOMIQUE</a:t>
            </a:r>
          </a:p>
          <a:p>
            <a:pPr marR="0" algn="ctr">
              <a:defRPr/>
            </a:pPr>
            <a:r>
              <a:rPr lang="fr-CD" altLang="fr-FR" b="1" i="1" dirty="0" smtClean="0">
                <a:solidFill>
                  <a:schemeClr val="tx1"/>
                </a:solidFill>
                <a:effectLst>
                  <a:outerShdw blurRad="38100" dist="38100" dir="2700000" algn="tl">
                    <a:srgbClr val="FFFFFF"/>
                  </a:outerShdw>
                </a:effectLst>
                <a:latin typeface="Arial Narrow" panose="020B0606020202030204" pitchFamily="34" charset="0"/>
              </a:rPr>
              <a:t>www.cgea-rdc.org</a:t>
            </a:r>
          </a:p>
          <a:p>
            <a:pPr marR="0" algn="ctr">
              <a:defRPr/>
            </a:pPr>
            <a:endParaRPr lang="fr-CD" altLang="fr-FR" sz="2000" b="1" i="1" dirty="0" smtClean="0">
              <a:solidFill>
                <a:srgbClr val="663300"/>
              </a:solidFill>
              <a:effectLst>
                <a:outerShdw blurRad="38100" dist="38100" dir="2700000" algn="tl">
                  <a:srgbClr val="FFFFFF"/>
                </a:outerShdw>
              </a:effectLst>
              <a:latin typeface="Arial Narrow" panose="020B0606020202030204" pitchFamily="34" charset="0"/>
            </a:endParaRPr>
          </a:p>
        </p:txBody>
      </p:sp>
      <p:sp>
        <p:nvSpPr>
          <p:cNvPr id="2" name="TextBox 1"/>
          <p:cNvSpPr txBox="1"/>
          <p:nvPr/>
        </p:nvSpPr>
        <p:spPr>
          <a:xfrm>
            <a:off x="725712" y="438441"/>
            <a:ext cx="3811001" cy="1200329"/>
          </a:xfrm>
          <a:prstGeom prst="rect">
            <a:avLst/>
          </a:prstGeom>
          <a:noFill/>
        </p:spPr>
        <p:txBody>
          <a:bodyPr wrap="square" rtlCol="0">
            <a:spAutoFit/>
          </a:bodyPr>
          <a:lstStyle/>
          <a:p>
            <a:pPr algn="ctr"/>
            <a:r>
              <a:rPr lang="fr-FR" sz="2400" b="1" dirty="0" smtClean="0">
                <a:effectLst>
                  <a:outerShdw blurRad="38100" dist="38100" dir="2700000" algn="tl">
                    <a:srgbClr val="000000">
                      <a:alpha val="43137"/>
                    </a:srgbClr>
                  </a:outerShdw>
                </a:effectLst>
              </a:rPr>
              <a:t>LE CGEA, FER DE LANCE DE LA LUTTE CONTRE LE CANCER </a:t>
            </a:r>
            <a:endParaRPr lang="en-US" sz="2400" b="1" dirty="0">
              <a:effectLst>
                <a:outerShdw blurRad="38100" dist="38100" dir="2700000" algn="tl">
                  <a:srgbClr val="000000">
                    <a:alpha val="43137"/>
                  </a:srgbClr>
                </a:outerShdw>
              </a:effectLst>
            </a:endParaRPr>
          </a:p>
        </p:txBody>
      </p:sp>
      <p:sp>
        <p:nvSpPr>
          <p:cNvPr id="6" name="TextBox 5"/>
          <p:cNvSpPr txBox="1"/>
          <p:nvPr/>
        </p:nvSpPr>
        <p:spPr>
          <a:xfrm>
            <a:off x="8638902" y="607718"/>
            <a:ext cx="2712269" cy="461665"/>
          </a:xfrm>
          <a:prstGeom prst="rect">
            <a:avLst/>
          </a:prstGeom>
          <a:noFill/>
        </p:spPr>
        <p:txBody>
          <a:bodyPr wrap="square" rtlCol="0">
            <a:spAutoFit/>
          </a:bodyPr>
          <a:lstStyle/>
          <a:p>
            <a:pPr algn="ctr"/>
            <a:r>
              <a:rPr lang="fr-FR" sz="2400" b="1" dirty="0" smtClean="0">
                <a:effectLst>
                  <a:outerShdw blurRad="38100" dist="38100" dir="2700000" algn="tl">
                    <a:srgbClr val="000000">
                      <a:alpha val="43137"/>
                    </a:srgbClr>
                  </a:outerShdw>
                </a:effectLst>
              </a:rPr>
              <a:t>2</a:t>
            </a:r>
            <a:r>
              <a:rPr lang="fr-FR" sz="2400" b="1" baseline="30000" dirty="0" smtClean="0">
                <a:effectLst>
                  <a:outerShdw blurRad="38100" dist="38100" dir="2700000" algn="tl">
                    <a:srgbClr val="000000">
                      <a:alpha val="43137"/>
                    </a:srgbClr>
                  </a:outerShdw>
                </a:effectLst>
              </a:rPr>
              <a:t>ème</a:t>
            </a:r>
            <a:r>
              <a:rPr lang="fr-FR" sz="2400" b="1" dirty="0" smtClean="0">
                <a:effectLst>
                  <a:outerShdw blurRad="38100" dist="38100" dir="2700000" algn="tl">
                    <a:srgbClr val="000000">
                      <a:alpha val="43137"/>
                    </a:srgbClr>
                  </a:outerShdw>
                </a:effectLst>
              </a:rPr>
              <a:t> EDITION</a:t>
            </a:r>
            <a:endParaRPr lang="en-US" sz="24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67018974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a:spLocks noGrp="1"/>
          </p:cNvSpPr>
          <p:nvPr>
            <p:ph type="title"/>
          </p:nvPr>
        </p:nvSpPr>
        <p:spPr>
          <a:xfrm>
            <a:off x="2592925" y="624110"/>
            <a:ext cx="8911687" cy="850769"/>
          </a:xfrm>
        </p:spPr>
        <p:txBody>
          <a:bodyPr>
            <a:normAutofit/>
          </a:bodyPr>
          <a:lstStyle/>
          <a:p>
            <a:r>
              <a:rPr lang="fr-CD" altLang="fr-FR" sz="4400" b="1" dirty="0" smtClean="0"/>
              <a:t>Centre de Radiopharmacie</a:t>
            </a:r>
            <a:endParaRPr lang="fr-FR" altLang="fr-FR" sz="4400" b="1" dirty="0" smtClean="0"/>
          </a:p>
        </p:txBody>
      </p:sp>
      <p:sp>
        <p:nvSpPr>
          <p:cNvPr id="8" name="Espace réservé du numéro de diapositive 7"/>
          <p:cNvSpPr>
            <a:spLocks noGrp="1"/>
          </p:cNvSpPr>
          <p:nvPr>
            <p:ph type="sldNum" sz="quarter" idx="12"/>
          </p:nvPr>
        </p:nvSpPr>
        <p:spPr/>
        <p:txBody>
          <a:bodyPr/>
          <a:lstStyle/>
          <a:p>
            <a:fld id="{D57F1E4F-1CFF-5643-939E-217C01CDF565}" type="slidenum">
              <a:rPr lang="en-US" smtClean="0"/>
              <a:pPr/>
              <a:t>10</a:t>
            </a:fld>
            <a:endParaRPr lang="en-US" dirty="0"/>
          </a:p>
        </p:txBody>
      </p:sp>
      <p:sp>
        <p:nvSpPr>
          <p:cNvPr id="2" name="Espace réservé du pied de page 1"/>
          <p:cNvSpPr>
            <a:spLocks noGrp="1"/>
          </p:cNvSpPr>
          <p:nvPr>
            <p:ph type="ftr" sz="quarter" idx="11"/>
          </p:nvPr>
        </p:nvSpPr>
        <p:spPr/>
        <p:txBody>
          <a:bodyPr/>
          <a:lstStyle/>
          <a:p>
            <a:r>
              <a:rPr lang="fr-FR" smtClean="0"/>
              <a:t>CREATION D'UN CENTRE DE RADIOTHERAPIE</a:t>
            </a:r>
            <a:endParaRPr lang="en-US" dirty="0"/>
          </a:p>
        </p:txBody>
      </p:sp>
      <p:pic>
        <p:nvPicPr>
          <p:cNvPr id="3" name="Image 2"/>
          <p:cNvPicPr>
            <a:picLocks noChangeAspect="1"/>
          </p:cNvPicPr>
          <p:nvPr/>
        </p:nvPicPr>
        <p:blipFill>
          <a:blip r:embed="rId3"/>
          <a:stretch>
            <a:fillRect/>
          </a:stretch>
        </p:blipFill>
        <p:spPr>
          <a:xfrm>
            <a:off x="718387" y="1399892"/>
            <a:ext cx="10755226" cy="4058216"/>
          </a:xfrm>
          <a:prstGeom prst="rect">
            <a:avLst/>
          </a:prstGeom>
        </p:spPr>
      </p:pic>
    </p:spTree>
    <p:extLst>
      <p:ext uri="{BB962C8B-B14F-4D97-AF65-F5344CB8AC3E}">
        <p14:creationId xmlns:p14="http://schemas.microsoft.com/office/powerpoint/2010/main" val="15009330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a:spLocks noGrp="1"/>
          </p:cNvSpPr>
          <p:nvPr>
            <p:ph type="title"/>
          </p:nvPr>
        </p:nvSpPr>
        <p:spPr>
          <a:xfrm>
            <a:off x="2592925" y="624110"/>
            <a:ext cx="8911687" cy="850769"/>
          </a:xfrm>
        </p:spPr>
        <p:txBody>
          <a:bodyPr>
            <a:normAutofit/>
          </a:bodyPr>
          <a:lstStyle/>
          <a:p>
            <a:r>
              <a:rPr lang="fr-CD" altLang="fr-FR" sz="4400" b="1" dirty="0" smtClean="0"/>
              <a:t>Centre de Radiopharmacie</a:t>
            </a:r>
            <a:endParaRPr lang="fr-FR" altLang="fr-FR" sz="4400" b="1" dirty="0" smtClean="0"/>
          </a:p>
        </p:txBody>
      </p:sp>
      <p:sp>
        <p:nvSpPr>
          <p:cNvPr id="8" name="Espace réservé du numéro de diapositive 7"/>
          <p:cNvSpPr>
            <a:spLocks noGrp="1"/>
          </p:cNvSpPr>
          <p:nvPr>
            <p:ph type="sldNum" sz="quarter" idx="12"/>
          </p:nvPr>
        </p:nvSpPr>
        <p:spPr/>
        <p:txBody>
          <a:bodyPr/>
          <a:lstStyle/>
          <a:p>
            <a:fld id="{D57F1E4F-1CFF-5643-939E-217C01CDF565}" type="slidenum">
              <a:rPr lang="en-US" smtClean="0"/>
              <a:pPr/>
              <a:t>11</a:t>
            </a:fld>
            <a:endParaRPr lang="en-US" dirty="0"/>
          </a:p>
        </p:txBody>
      </p:sp>
      <p:sp>
        <p:nvSpPr>
          <p:cNvPr id="2" name="Espace réservé du pied de page 1"/>
          <p:cNvSpPr>
            <a:spLocks noGrp="1"/>
          </p:cNvSpPr>
          <p:nvPr>
            <p:ph type="ftr" sz="quarter" idx="11"/>
          </p:nvPr>
        </p:nvSpPr>
        <p:spPr/>
        <p:txBody>
          <a:bodyPr/>
          <a:lstStyle/>
          <a:p>
            <a:r>
              <a:rPr lang="fr-FR" smtClean="0"/>
              <a:t>CREATION D'UN CENTRE DE RADIOTHERAPIE</a:t>
            </a:r>
            <a:endParaRPr lang="en-US" dirty="0"/>
          </a:p>
        </p:txBody>
      </p:sp>
      <p:pic>
        <p:nvPicPr>
          <p:cNvPr id="3" name="Image 2"/>
          <p:cNvPicPr>
            <a:picLocks noChangeAspect="1"/>
          </p:cNvPicPr>
          <p:nvPr/>
        </p:nvPicPr>
        <p:blipFill>
          <a:blip r:embed="rId3"/>
          <a:stretch>
            <a:fillRect/>
          </a:stretch>
        </p:blipFill>
        <p:spPr>
          <a:xfrm>
            <a:off x="1326750" y="0"/>
            <a:ext cx="9538499" cy="6858000"/>
          </a:xfrm>
          <a:prstGeom prst="rect">
            <a:avLst/>
          </a:prstGeom>
        </p:spPr>
      </p:pic>
    </p:spTree>
    <p:extLst>
      <p:ext uri="{BB962C8B-B14F-4D97-AF65-F5344CB8AC3E}">
        <p14:creationId xmlns:p14="http://schemas.microsoft.com/office/powerpoint/2010/main" val="604806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a:spLocks noGrp="1"/>
          </p:cNvSpPr>
          <p:nvPr>
            <p:ph type="title"/>
          </p:nvPr>
        </p:nvSpPr>
        <p:spPr>
          <a:xfrm>
            <a:off x="2592925" y="624110"/>
            <a:ext cx="8911687" cy="850769"/>
          </a:xfrm>
        </p:spPr>
        <p:txBody>
          <a:bodyPr>
            <a:normAutofit/>
          </a:bodyPr>
          <a:lstStyle/>
          <a:p>
            <a:r>
              <a:rPr lang="fr-CD" altLang="fr-FR" sz="4400" b="1" dirty="0" smtClean="0"/>
              <a:t>Centre de Radiopharmacie</a:t>
            </a:r>
            <a:endParaRPr lang="fr-FR" altLang="fr-FR" sz="4400" b="1" dirty="0" smtClean="0"/>
          </a:p>
        </p:txBody>
      </p:sp>
      <p:sp>
        <p:nvSpPr>
          <p:cNvPr id="8" name="Espace réservé du numéro de diapositive 7"/>
          <p:cNvSpPr>
            <a:spLocks noGrp="1"/>
          </p:cNvSpPr>
          <p:nvPr>
            <p:ph type="sldNum" sz="quarter" idx="12"/>
          </p:nvPr>
        </p:nvSpPr>
        <p:spPr/>
        <p:txBody>
          <a:bodyPr/>
          <a:lstStyle/>
          <a:p>
            <a:fld id="{D57F1E4F-1CFF-5643-939E-217C01CDF565}" type="slidenum">
              <a:rPr lang="en-US" smtClean="0"/>
              <a:pPr/>
              <a:t>12</a:t>
            </a:fld>
            <a:endParaRPr lang="en-US" dirty="0"/>
          </a:p>
        </p:txBody>
      </p:sp>
      <p:sp>
        <p:nvSpPr>
          <p:cNvPr id="2" name="Espace réservé du pied de page 1"/>
          <p:cNvSpPr>
            <a:spLocks noGrp="1"/>
          </p:cNvSpPr>
          <p:nvPr>
            <p:ph type="ftr" sz="quarter" idx="11"/>
          </p:nvPr>
        </p:nvSpPr>
        <p:spPr/>
        <p:txBody>
          <a:bodyPr/>
          <a:lstStyle/>
          <a:p>
            <a:r>
              <a:rPr lang="fr-FR" smtClean="0"/>
              <a:t>CREATION D'UN CENTRE DE RADIOTHERAPIE</a:t>
            </a:r>
            <a:endParaRPr lang="en-US" dirty="0"/>
          </a:p>
        </p:txBody>
      </p:sp>
      <p:pic>
        <p:nvPicPr>
          <p:cNvPr id="5" name="Image 4"/>
          <p:cNvPicPr>
            <a:picLocks noChangeAspect="1"/>
          </p:cNvPicPr>
          <p:nvPr/>
        </p:nvPicPr>
        <p:blipFill>
          <a:blip r:embed="rId3"/>
          <a:stretch>
            <a:fillRect/>
          </a:stretch>
        </p:blipFill>
        <p:spPr>
          <a:xfrm>
            <a:off x="2589212" y="0"/>
            <a:ext cx="7463803" cy="6858000"/>
          </a:xfrm>
          <a:prstGeom prst="rect">
            <a:avLst/>
          </a:prstGeom>
        </p:spPr>
      </p:pic>
    </p:spTree>
    <p:extLst>
      <p:ext uri="{BB962C8B-B14F-4D97-AF65-F5344CB8AC3E}">
        <p14:creationId xmlns:p14="http://schemas.microsoft.com/office/powerpoint/2010/main" val="38218317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a:spLocks noGrp="1"/>
          </p:cNvSpPr>
          <p:nvPr>
            <p:ph type="title"/>
          </p:nvPr>
        </p:nvSpPr>
        <p:spPr>
          <a:xfrm>
            <a:off x="2592925" y="624110"/>
            <a:ext cx="8911687" cy="850769"/>
          </a:xfrm>
        </p:spPr>
        <p:txBody>
          <a:bodyPr>
            <a:normAutofit/>
          </a:bodyPr>
          <a:lstStyle/>
          <a:p>
            <a:r>
              <a:rPr lang="fr-CD" altLang="fr-FR" sz="4400" b="1" dirty="0" smtClean="0"/>
              <a:t>Centre de Radiopharmacie</a:t>
            </a:r>
            <a:endParaRPr lang="fr-FR" altLang="fr-FR" sz="4400" b="1" dirty="0" smtClean="0"/>
          </a:p>
        </p:txBody>
      </p:sp>
      <p:sp>
        <p:nvSpPr>
          <p:cNvPr id="8" name="Espace réservé du numéro de diapositive 7"/>
          <p:cNvSpPr>
            <a:spLocks noGrp="1"/>
          </p:cNvSpPr>
          <p:nvPr>
            <p:ph type="sldNum" sz="quarter" idx="12"/>
          </p:nvPr>
        </p:nvSpPr>
        <p:spPr/>
        <p:txBody>
          <a:bodyPr/>
          <a:lstStyle/>
          <a:p>
            <a:fld id="{D57F1E4F-1CFF-5643-939E-217C01CDF565}" type="slidenum">
              <a:rPr lang="en-US" smtClean="0"/>
              <a:pPr/>
              <a:t>13</a:t>
            </a:fld>
            <a:endParaRPr lang="en-US" dirty="0"/>
          </a:p>
        </p:txBody>
      </p:sp>
      <p:sp>
        <p:nvSpPr>
          <p:cNvPr id="2" name="Espace réservé du pied de page 1"/>
          <p:cNvSpPr>
            <a:spLocks noGrp="1"/>
          </p:cNvSpPr>
          <p:nvPr>
            <p:ph type="ftr" sz="quarter" idx="11"/>
          </p:nvPr>
        </p:nvSpPr>
        <p:spPr/>
        <p:txBody>
          <a:bodyPr/>
          <a:lstStyle/>
          <a:p>
            <a:r>
              <a:rPr lang="fr-FR" smtClean="0"/>
              <a:t>CREATION D'UN CENTRE DE RADIOTHERAPIE</a:t>
            </a:r>
            <a:endParaRPr lang="en-US" dirty="0"/>
          </a:p>
        </p:txBody>
      </p:sp>
      <p:pic>
        <p:nvPicPr>
          <p:cNvPr id="3" name="Image 2"/>
          <p:cNvPicPr>
            <a:picLocks noChangeAspect="1"/>
          </p:cNvPicPr>
          <p:nvPr/>
        </p:nvPicPr>
        <p:blipFill>
          <a:blip r:embed="rId3"/>
          <a:stretch>
            <a:fillRect/>
          </a:stretch>
        </p:blipFill>
        <p:spPr>
          <a:xfrm>
            <a:off x="370311" y="116958"/>
            <a:ext cx="5785285" cy="6524769"/>
          </a:xfrm>
          <a:prstGeom prst="rect">
            <a:avLst/>
          </a:prstGeom>
        </p:spPr>
      </p:pic>
      <p:pic>
        <p:nvPicPr>
          <p:cNvPr id="6" name="Image 5"/>
          <p:cNvPicPr>
            <a:picLocks noChangeAspect="1"/>
          </p:cNvPicPr>
          <p:nvPr/>
        </p:nvPicPr>
        <p:blipFill>
          <a:blip r:embed="rId4"/>
          <a:stretch>
            <a:fillRect/>
          </a:stretch>
        </p:blipFill>
        <p:spPr>
          <a:xfrm>
            <a:off x="6399211" y="116958"/>
            <a:ext cx="5461025" cy="6248323"/>
          </a:xfrm>
          <a:prstGeom prst="rect">
            <a:avLst/>
          </a:prstGeom>
        </p:spPr>
      </p:pic>
    </p:spTree>
    <p:extLst>
      <p:ext uri="{BB962C8B-B14F-4D97-AF65-F5344CB8AC3E}">
        <p14:creationId xmlns:p14="http://schemas.microsoft.com/office/powerpoint/2010/main" val="8761997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a:spLocks noGrp="1"/>
          </p:cNvSpPr>
          <p:nvPr>
            <p:ph type="title"/>
          </p:nvPr>
        </p:nvSpPr>
        <p:spPr>
          <a:xfrm>
            <a:off x="2592925" y="624110"/>
            <a:ext cx="8911687" cy="850769"/>
          </a:xfrm>
        </p:spPr>
        <p:txBody>
          <a:bodyPr>
            <a:normAutofit/>
          </a:bodyPr>
          <a:lstStyle/>
          <a:p>
            <a:r>
              <a:rPr lang="fr-CD" altLang="fr-FR" sz="4400" b="1" dirty="0" smtClean="0"/>
              <a:t>Centre de Radiopharmacie</a:t>
            </a:r>
            <a:endParaRPr lang="fr-FR" altLang="fr-FR" sz="4400" b="1" dirty="0" smtClean="0"/>
          </a:p>
        </p:txBody>
      </p:sp>
      <p:sp>
        <p:nvSpPr>
          <p:cNvPr id="8" name="Espace réservé du numéro de diapositive 7"/>
          <p:cNvSpPr>
            <a:spLocks noGrp="1"/>
          </p:cNvSpPr>
          <p:nvPr>
            <p:ph type="sldNum" sz="quarter" idx="12"/>
          </p:nvPr>
        </p:nvSpPr>
        <p:spPr/>
        <p:txBody>
          <a:bodyPr/>
          <a:lstStyle/>
          <a:p>
            <a:fld id="{D57F1E4F-1CFF-5643-939E-217C01CDF565}" type="slidenum">
              <a:rPr lang="en-US" smtClean="0"/>
              <a:pPr/>
              <a:t>14</a:t>
            </a:fld>
            <a:endParaRPr lang="en-US" dirty="0"/>
          </a:p>
        </p:txBody>
      </p:sp>
      <p:sp>
        <p:nvSpPr>
          <p:cNvPr id="2" name="Espace réservé du pied de page 1"/>
          <p:cNvSpPr>
            <a:spLocks noGrp="1"/>
          </p:cNvSpPr>
          <p:nvPr>
            <p:ph type="ftr" sz="quarter" idx="11"/>
          </p:nvPr>
        </p:nvSpPr>
        <p:spPr/>
        <p:txBody>
          <a:bodyPr/>
          <a:lstStyle/>
          <a:p>
            <a:r>
              <a:rPr lang="fr-FR" smtClean="0"/>
              <a:t>CREATION D'UN CENTRE DE RADIOTHERAPIE</a:t>
            </a:r>
            <a:endParaRPr lang="en-US" dirty="0"/>
          </a:p>
        </p:txBody>
      </p:sp>
      <p:pic>
        <p:nvPicPr>
          <p:cNvPr id="5" name="Image 4"/>
          <p:cNvPicPr>
            <a:picLocks noChangeAspect="1"/>
          </p:cNvPicPr>
          <p:nvPr/>
        </p:nvPicPr>
        <p:blipFill>
          <a:blip r:embed="rId3"/>
          <a:stretch>
            <a:fillRect/>
          </a:stretch>
        </p:blipFill>
        <p:spPr>
          <a:xfrm>
            <a:off x="531812" y="2127515"/>
            <a:ext cx="6102906" cy="4373418"/>
          </a:xfrm>
          <a:prstGeom prst="rect">
            <a:avLst/>
          </a:prstGeom>
        </p:spPr>
      </p:pic>
      <p:pic>
        <p:nvPicPr>
          <p:cNvPr id="7" name="Image 6"/>
          <p:cNvPicPr>
            <a:picLocks noChangeAspect="1"/>
          </p:cNvPicPr>
          <p:nvPr/>
        </p:nvPicPr>
        <p:blipFill rotWithShape="1">
          <a:blip r:embed="rId4"/>
          <a:srcRect l="19966" t="14546"/>
          <a:stretch/>
        </p:blipFill>
        <p:spPr>
          <a:xfrm>
            <a:off x="6530108" y="875107"/>
            <a:ext cx="5488709" cy="5860473"/>
          </a:xfrm>
          <a:prstGeom prst="rect">
            <a:avLst/>
          </a:prstGeom>
        </p:spPr>
      </p:pic>
    </p:spTree>
    <p:extLst>
      <p:ext uri="{BB962C8B-B14F-4D97-AF65-F5344CB8AC3E}">
        <p14:creationId xmlns:p14="http://schemas.microsoft.com/office/powerpoint/2010/main" val="34782037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a:spLocks noGrp="1"/>
          </p:cNvSpPr>
          <p:nvPr>
            <p:ph type="title"/>
          </p:nvPr>
        </p:nvSpPr>
        <p:spPr/>
        <p:txBody>
          <a:bodyPr>
            <a:normAutofit/>
          </a:bodyPr>
          <a:lstStyle/>
          <a:p>
            <a:r>
              <a:rPr lang="fr-CD" altLang="fr-FR" sz="4400" b="1" dirty="0"/>
              <a:t>Centre de Radiopharmacie</a:t>
            </a:r>
            <a:endParaRPr lang="fr-FR" altLang="fr-FR" sz="4400" b="1" dirty="0"/>
          </a:p>
        </p:txBody>
      </p:sp>
      <p:sp>
        <p:nvSpPr>
          <p:cNvPr id="5" name="Espace réservé du contenu 2"/>
          <p:cNvSpPr>
            <a:spLocks noGrp="1"/>
          </p:cNvSpPr>
          <p:nvPr>
            <p:ph idx="1"/>
          </p:nvPr>
        </p:nvSpPr>
        <p:spPr>
          <a:xfrm>
            <a:off x="1861405" y="1905000"/>
            <a:ext cx="7426974" cy="3777622"/>
          </a:xfrm>
        </p:spPr>
        <p:txBody>
          <a:bodyPr>
            <a:noAutofit/>
          </a:bodyPr>
          <a:lstStyle/>
          <a:p>
            <a:pPr>
              <a:defRPr/>
            </a:pPr>
            <a:r>
              <a:rPr lang="fr-FR" sz="2400" dirty="0" smtClean="0">
                <a:effectLst/>
                <a:latin typeface="Bahnschrift Light" panose="020B0502040204020203" pitchFamily="34" charset="0"/>
                <a:ea typeface="Calibri" panose="020F0502020204030204" pitchFamily="34" charset="0"/>
                <a:cs typeface="Bahnschrift Light" panose="020B0502040204020203" pitchFamily="34" charset="0"/>
              </a:rPr>
              <a:t>Coût de construction : 7.000.000 $ (budget 2025)</a:t>
            </a:r>
          </a:p>
          <a:p>
            <a:pPr>
              <a:defRPr/>
            </a:pPr>
            <a:r>
              <a:rPr lang="fr-FR" sz="2400" dirty="0" smtClean="0">
                <a:latin typeface="Bahnschrift Light" panose="020B0502040204020203" pitchFamily="34" charset="0"/>
                <a:ea typeface="Calibri" panose="020F0502020204030204" pitchFamily="34" charset="0"/>
                <a:cs typeface="Arial" panose="020B0604020202020204" pitchFamily="34" charset="0"/>
              </a:rPr>
              <a:t>Production des radionucléides au démarrage :</a:t>
            </a:r>
          </a:p>
          <a:p>
            <a:pPr lvl="1">
              <a:buFont typeface="Wingdings" panose="05000000000000000000" pitchFamily="2" charset="2"/>
              <a:buChar char="Ø"/>
              <a:defRPr/>
            </a:pPr>
            <a:r>
              <a:rPr lang="fr-FR" sz="2200" dirty="0" smtClean="0">
                <a:latin typeface="Bahnschrift Light" panose="020B0502040204020203" pitchFamily="34" charset="0"/>
                <a:ea typeface="Calibri" panose="020F0502020204030204" pitchFamily="34" charset="0"/>
                <a:cs typeface="Arial" panose="020B0604020202020204" pitchFamily="34" charset="0"/>
              </a:rPr>
              <a:t>Fluor-18 (TEP)</a:t>
            </a:r>
          </a:p>
          <a:p>
            <a:pPr lvl="1">
              <a:buFont typeface="Wingdings" panose="05000000000000000000" pitchFamily="2" charset="2"/>
              <a:buChar char="Ø"/>
              <a:defRPr/>
            </a:pPr>
            <a:r>
              <a:rPr lang="fr-FR" sz="2200" dirty="0" smtClean="0">
                <a:latin typeface="Bahnschrift Light" panose="020B0502040204020203" pitchFamily="34" charset="0"/>
                <a:ea typeface="Calibri" panose="020F0502020204030204" pitchFamily="34" charset="0"/>
                <a:cs typeface="Arial" panose="020B0604020202020204" pitchFamily="34" charset="0"/>
              </a:rPr>
              <a:t>Gallium-68 (TEP)</a:t>
            </a:r>
          </a:p>
          <a:p>
            <a:pPr lvl="1">
              <a:buFont typeface="Wingdings" panose="05000000000000000000" pitchFamily="2" charset="2"/>
              <a:buChar char="Ø"/>
              <a:defRPr/>
            </a:pPr>
            <a:r>
              <a:rPr lang="fr-FR" sz="2200" dirty="0" smtClean="0">
                <a:latin typeface="Bahnschrift Light" panose="020B0502040204020203" pitchFamily="34" charset="0"/>
                <a:ea typeface="Calibri" panose="020F0502020204030204" pitchFamily="34" charset="0"/>
                <a:cs typeface="Arial" panose="020B0604020202020204" pitchFamily="34" charset="0"/>
              </a:rPr>
              <a:t>Iode-123 (SPECT)</a:t>
            </a:r>
          </a:p>
          <a:p>
            <a:pPr>
              <a:defRPr/>
            </a:pPr>
            <a:r>
              <a:rPr lang="en-US" sz="2400" dirty="0" smtClean="0">
                <a:effectLst/>
                <a:latin typeface="Calibri" panose="020F0502020204030204" pitchFamily="34" charset="0"/>
                <a:ea typeface="Calibri" panose="020F0502020204030204" pitchFamily="34" charset="0"/>
                <a:cs typeface="Arial" panose="020B0604020202020204" pitchFamily="34" charset="0"/>
              </a:rPr>
              <a:t>Clie</a:t>
            </a:r>
            <a:r>
              <a:rPr lang="en-US" sz="2400" dirty="0" smtClean="0">
                <a:latin typeface="Calibri" panose="020F0502020204030204" pitchFamily="34" charset="0"/>
                <a:ea typeface="Calibri" panose="020F0502020204030204" pitchFamily="34" charset="0"/>
                <a:cs typeface="Arial" panose="020B0604020202020204" pitchFamily="34" charset="0"/>
              </a:rPr>
              <a:t>nts </a:t>
            </a:r>
            <a:r>
              <a:rPr lang="en-US" sz="2400" dirty="0" err="1" smtClean="0">
                <a:latin typeface="Calibri" panose="020F0502020204030204" pitchFamily="34" charset="0"/>
                <a:ea typeface="Calibri" panose="020F0502020204030204" pitchFamily="34" charset="0"/>
                <a:cs typeface="Arial" panose="020B0604020202020204" pitchFamily="34" charset="0"/>
              </a:rPr>
              <a:t>potentiels</a:t>
            </a:r>
            <a:r>
              <a:rPr lang="en-US" sz="2400" dirty="0" smtClean="0">
                <a:latin typeface="Calibri" panose="020F0502020204030204" pitchFamily="34" charset="0"/>
                <a:ea typeface="Calibri" panose="020F0502020204030204" pitchFamily="34" charset="0"/>
                <a:cs typeface="Arial" panose="020B0604020202020204" pitchFamily="34" charset="0"/>
              </a:rPr>
              <a:t> :</a:t>
            </a:r>
          </a:p>
          <a:p>
            <a:pPr lvl="1">
              <a:buFont typeface="Wingdings" panose="05000000000000000000" pitchFamily="2" charset="2"/>
              <a:buChar char="Ø"/>
              <a:defRPr/>
            </a:pPr>
            <a:r>
              <a:rPr lang="en-US" sz="2200" dirty="0" smtClean="0">
                <a:effectLst/>
                <a:latin typeface="Calibri" panose="020F0502020204030204" pitchFamily="34" charset="0"/>
                <a:ea typeface="Calibri" panose="020F0502020204030204" pitchFamily="34" charset="0"/>
                <a:cs typeface="Arial" panose="020B0604020202020204" pitchFamily="34" charset="0"/>
              </a:rPr>
              <a:t>Centre </a:t>
            </a:r>
            <a:r>
              <a:rPr lang="en-US" sz="2200" dirty="0" err="1" smtClean="0">
                <a:effectLst/>
                <a:latin typeface="Calibri" panose="020F0502020204030204" pitchFamily="34" charset="0"/>
                <a:ea typeface="Calibri" panose="020F0502020204030204" pitchFamily="34" charset="0"/>
                <a:cs typeface="Arial" panose="020B0604020202020204" pitchFamily="34" charset="0"/>
              </a:rPr>
              <a:t>multidiagnostic</a:t>
            </a:r>
            <a:r>
              <a:rPr lang="en-US" sz="2200" dirty="0" smtClean="0">
                <a:effectLst/>
                <a:latin typeface="Calibri" panose="020F0502020204030204" pitchFamily="34" charset="0"/>
                <a:ea typeface="Calibri" panose="020F0502020204030204" pitchFamily="34" charset="0"/>
                <a:cs typeface="Arial" panose="020B0604020202020204" pitchFamily="34" charset="0"/>
              </a:rPr>
              <a:t> et </a:t>
            </a:r>
            <a:r>
              <a:rPr lang="en-US" sz="2200" dirty="0" err="1" smtClean="0">
                <a:effectLst/>
                <a:latin typeface="Calibri" panose="020F0502020204030204" pitchFamily="34" charset="0"/>
                <a:ea typeface="Calibri" panose="020F0502020204030204" pitchFamily="34" charset="0"/>
                <a:cs typeface="Arial" panose="020B0604020202020204" pitchFamily="34" charset="0"/>
              </a:rPr>
              <a:t>radiothérapie</a:t>
            </a:r>
            <a:r>
              <a:rPr lang="en-US" sz="2200" dirty="0" smtClean="0">
                <a:effectLst/>
                <a:latin typeface="Calibri" panose="020F0502020204030204" pitchFamily="34" charset="0"/>
                <a:ea typeface="Calibri" panose="020F0502020204030204" pitchFamily="34" charset="0"/>
                <a:cs typeface="Arial" panose="020B0604020202020204" pitchFamily="34" charset="0"/>
              </a:rPr>
              <a:t> (1 TEP)</a:t>
            </a:r>
          </a:p>
          <a:p>
            <a:pPr lvl="1">
              <a:buFont typeface="Wingdings" panose="05000000000000000000" pitchFamily="2" charset="2"/>
              <a:buChar char="Ø"/>
              <a:defRPr/>
            </a:pPr>
            <a:r>
              <a:rPr lang="en-US" sz="2200" dirty="0" smtClean="0">
                <a:latin typeface="Calibri" panose="020F0502020204030204" pitchFamily="34" charset="0"/>
                <a:ea typeface="Calibri" panose="020F0502020204030204" pitchFamily="34" charset="0"/>
                <a:cs typeface="Arial" panose="020B0604020202020204" pitchFamily="34" charset="0"/>
              </a:rPr>
              <a:t>Centre </a:t>
            </a:r>
            <a:r>
              <a:rPr lang="en-US" sz="2200" dirty="0" err="1" smtClean="0">
                <a:latin typeface="Calibri" panose="020F0502020204030204" pitchFamily="34" charset="0"/>
                <a:ea typeface="Calibri" panose="020F0502020204030204" pitchFamily="34" charset="0"/>
                <a:cs typeface="Arial" panose="020B0604020202020204" pitchFamily="34" charset="0"/>
              </a:rPr>
              <a:t>Hositalier</a:t>
            </a:r>
            <a:r>
              <a:rPr lang="en-US" sz="2200" dirty="0" smtClean="0">
                <a:latin typeface="Calibri" panose="020F0502020204030204" pitchFamily="34" charset="0"/>
                <a:ea typeface="Calibri" panose="020F0502020204030204" pitchFamily="34" charset="0"/>
                <a:cs typeface="Arial" panose="020B0604020202020204" pitchFamily="34" charset="0"/>
              </a:rPr>
              <a:t> </a:t>
            </a:r>
            <a:r>
              <a:rPr lang="en-US" sz="2200" dirty="0" err="1" smtClean="0">
                <a:latin typeface="Calibri" panose="020F0502020204030204" pitchFamily="34" charset="0"/>
                <a:ea typeface="Calibri" panose="020F0502020204030204" pitchFamily="34" charset="0"/>
                <a:cs typeface="Arial" panose="020B0604020202020204" pitchFamily="34" charset="0"/>
              </a:rPr>
              <a:t>Nganda</a:t>
            </a:r>
            <a:r>
              <a:rPr lang="en-US" sz="2200" dirty="0" smtClean="0">
                <a:latin typeface="Calibri" panose="020F0502020204030204" pitchFamily="34" charset="0"/>
                <a:ea typeface="Calibri" panose="020F0502020204030204" pitchFamily="34" charset="0"/>
                <a:cs typeface="Arial" panose="020B0604020202020204" pitchFamily="34" charset="0"/>
              </a:rPr>
              <a:t> (2 TEP)</a:t>
            </a:r>
            <a:endParaRPr lang="en-US" sz="22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8" name="Espace réservé du numéro de diapositive 7"/>
          <p:cNvSpPr>
            <a:spLocks noGrp="1"/>
          </p:cNvSpPr>
          <p:nvPr>
            <p:ph type="sldNum" sz="quarter" idx="12"/>
          </p:nvPr>
        </p:nvSpPr>
        <p:spPr/>
        <p:txBody>
          <a:bodyPr/>
          <a:lstStyle/>
          <a:p>
            <a:fld id="{D57F1E4F-1CFF-5643-939E-217C01CDF565}" type="slidenum">
              <a:rPr lang="en-US" smtClean="0"/>
              <a:pPr/>
              <a:t>15</a:t>
            </a:fld>
            <a:endParaRPr lang="en-US" dirty="0"/>
          </a:p>
        </p:txBody>
      </p:sp>
      <p:sp>
        <p:nvSpPr>
          <p:cNvPr id="2" name="Espace réservé du pied de page 1"/>
          <p:cNvSpPr>
            <a:spLocks noGrp="1"/>
          </p:cNvSpPr>
          <p:nvPr>
            <p:ph type="ftr" sz="quarter" idx="11"/>
          </p:nvPr>
        </p:nvSpPr>
        <p:spPr/>
        <p:txBody>
          <a:bodyPr/>
          <a:lstStyle/>
          <a:p>
            <a:r>
              <a:rPr lang="fr-FR" smtClean="0"/>
              <a:t>CREATION D'UN CENTRE DE RADIOTHERAPIE</a:t>
            </a:r>
            <a:endParaRPr lang="en-US" dirty="0"/>
          </a:p>
        </p:txBody>
      </p:sp>
    </p:spTree>
    <p:extLst>
      <p:ext uri="{BB962C8B-B14F-4D97-AF65-F5344CB8AC3E}">
        <p14:creationId xmlns:p14="http://schemas.microsoft.com/office/powerpoint/2010/main" val="20525785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a:spLocks noGrp="1"/>
          </p:cNvSpPr>
          <p:nvPr>
            <p:ph type="title"/>
          </p:nvPr>
        </p:nvSpPr>
        <p:spPr/>
        <p:txBody>
          <a:bodyPr>
            <a:normAutofit/>
          </a:bodyPr>
          <a:lstStyle/>
          <a:p>
            <a:r>
              <a:rPr lang="fr-CD" altLang="fr-FR" sz="4400" b="1" dirty="0"/>
              <a:t>Centre de Radiopharmacie</a:t>
            </a:r>
            <a:endParaRPr lang="fr-FR" altLang="fr-FR" sz="4400" b="1" dirty="0"/>
          </a:p>
        </p:txBody>
      </p:sp>
      <p:sp>
        <p:nvSpPr>
          <p:cNvPr id="5" name="Espace réservé du contenu 2"/>
          <p:cNvSpPr>
            <a:spLocks noGrp="1"/>
          </p:cNvSpPr>
          <p:nvPr>
            <p:ph idx="1"/>
          </p:nvPr>
        </p:nvSpPr>
        <p:spPr>
          <a:xfrm>
            <a:off x="1861405" y="1905000"/>
            <a:ext cx="7426974" cy="3777622"/>
          </a:xfrm>
        </p:spPr>
        <p:txBody>
          <a:bodyPr>
            <a:noAutofit/>
          </a:bodyPr>
          <a:lstStyle/>
          <a:p>
            <a:pPr>
              <a:defRPr/>
            </a:pPr>
            <a:r>
              <a:rPr lang="fr-FR" sz="2400" dirty="0" smtClean="0">
                <a:effectLst/>
                <a:latin typeface="Bahnschrift Light" panose="020B0502040204020203" pitchFamily="34" charset="0"/>
                <a:ea typeface="Calibri" panose="020F0502020204030204" pitchFamily="34" charset="0"/>
                <a:cs typeface="Bahnschrift Light" panose="020B0502040204020203" pitchFamily="34" charset="0"/>
              </a:rPr>
              <a:t>Coût de construction : 7.000.000 $ (budget 2025)</a:t>
            </a:r>
          </a:p>
          <a:p>
            <a:pPr>
              <a:defRPr/>
            </a:pPr>
            <a:r>
              <a:rPr lang="fr-FR" sz="2400" dirty="0" smtClean="0">
                <a:latin typeface="Bahnschrift Light" panose="020B0502040204020203" pitchFamily="34" charset="0"/>
                <a:ea typeface="Calibri" panose="020F0502020204030204" pitchFamily="34" charset="0"/>
                <a:cs typeface="Arial" panose="020B0604020202020204" pitchFamily="34" charset="0"/>
              </a:rPr>
              <a:t>Production des radionucléides au démarrage :</a:t>
            </a:r>
          </a:p>
          <a:p>
            <a:pPr lvl="1">
              <a:buFont typeface="Wingdings" panose="05000000000000000000" pitchFamily="2" charset="2"/>
              <a:buChar char="Ø"/>
              <a:defRPr/>
            </a:pPr>
            <a:r>
              <a:rPr lang="fr-FR" sz="2200" dirty="0" smtClean="0">
                <a:latin typeface="Bahnschrift Light" panose="020B0502040204020203" pitchFamily="34" charset="0"/>
                <a:ea typeface="Calibri" panose="020F0502020204030204" pitchFamily="34" charset="0"/>
                <a:cs typeface="Arial" panose="020B0604020202020204" pitchFamily="34" charset="0"/>
              </a:rPr>
              <a:t>Fluor-18 (PET)</a:t>
            </a:r>
          </a:p>
          <a:p>
            <a:pPr lvl="1">
              <a:buFont typeface="Wingdings" panose="05000000000000000000" pitchFamily="2" charset="2"/>
              <a:buChar char="Ø"/>
              <a:defRPr/>
            </a:pPr>
            <a:r>
              <a:rPr lang="fr-FR" sz="2200" dirty="0" smtClean="0">
                <a:latin typeface="Bahnschrift Light" panose="020B0502040204020203" pitchFamily="34" charset="0"/>
                <a:ea typeface="Calibri" panose="020F0502020204030204" pitchFamily="34" charset="0"/>
                <a:cs typeface="Arial" panose="020B0604020202020204" pitchFamily="34" charset="0"/>
              </a:rPr>
              <a:t>Gallium-68 (PET)</a:t>
            </a:r>
          </a:p>
          <a:p>
            <a:pPr lvl="1">
              <a:buFont typeface="Wingdings" panose="05000000000000000000" pitchFamily="2" charset="2"/>
              <a:buChar char="Ø"/>
              <a:defRPr/>
            </a:pPr>
            <a:r>
              <a:rPr lang="fr-FR" sz="2200" dirty="0" smtClean="0">
                <a:latin typeface="Bahnschrift Light" panose="020B0502040204020203" pitchFamily="34" charset="0"/>
                <a:ea typeface="Calibri" panose="020F0502020204030204" pitchFamily="34" charset="0"/>
                <a:cs typeface="Arial" panose="020B0604020202020204" pitchFamily="34" charset="0"/>
              </a:rPr>
              <a:t>Iode-123 (SPECT)</a:t>
            </a:r>
          </a:p>
          <a:p>
            <a:pPr>
              <a:defRPr/>
            </a:pPr>
            <a:r>
              <a:rPr lang="en-US" sz="2400" dirty="0" smtClean="0">
                <a:effectLst/>
                <a:latin typeface="Calibri" panose="020F0502020204030204" pitchFamily="34" charset="0"/>
                <a:ea typeface="Calibri" panose="020F0502020204030204" pitchFamily="34" charset="0"/>
                <a:cs typeface="Arial" panose="020B0604020202020204" pitchFamily="34" charset="0"/>
              </a:rPr>
              <a:t>Clie</a:t>
            </a:r>
            <a:r>
              <a:rPr lang="en-US" sz="2400" dirty="0" smtClean="0">
                <a:latin typeface="Calibri" panose="020F0502020204030204" pitchFamily="34" charset="0"/>
                <a:ea typeface="Calibri" panose="020F0502020204030204" pitchFamily="34" charset="0"/>
                <a:cs typeface="Arial" panose="020B0604020202020204" pitchFamily="34" charset="0"/>
              </a:rPr>
              <a:t>nts </a:t>
            </a:r>
            <a:r>
              <a:rPr lang="en-US" sz="2400" dirty="0" err="1" smtClean="0">
                <a:latin typeface="Calibri" panose="020F0502020204030204" pitchFamily="34" charset="0"/>
                <a:ea typeface="Calibri" panose="020F0502020204030204" pitchFamily="34" charset="0"/>
                <a:cs typeface="Arial" panose="020B0604020202020204" pitchFamily="34" charset="0"/>
              </a:rPr>
              <a:t>potentiels</a:t>
            </a:r>
            <a:r>
              <a:rPr lang="en-US" sz="2400" dirty="0" smtClean="0">
                <a:latin typeface="Calibri" panose="020F0502020204030204" pitchFamily="34" charset="0"/>
                <a:ea typeface="Calibri" panose="020F0502020204030204" pitchFamily="34" charset="0"/>
                <a:cs typeface="Arial" panose="020B0604020202020204" pitchFamily="34" charset="0"/>
              </a:rPr>
              <a:t> :</a:t>
            </a:r>
          </a:p>
          <a:p>
            <a:pPr lvl="1">
              <a:buFont typeface="Wingdings" panose="05000000000000000000" pitchFamily="2" charset="2"/>
              <a:buChar char="Ø"/>
              <a:defRPr/>
            </a:pPr>
            <a:r>
              <a:rPr lang="en-US" sz="2200" dirty="0" err="1" smtClean="0">
                <a:effectLst/>
                <a:latin typeface="Calibri" panose="020F0502020204030204" pitchFamily="34" charset="0"/>
                <a:ea typeface="Calibri" panose="020F0502020204030204" pitchFamily="34" charset="0"/>
                <a:cs typeface="Arial" panose="020B0604020202020204" pitchFamily="34" charset="0"/>
              </a:rPr>
              <a:t>Cliniques</a:t>
            </a:r>
            <a:r>
              <a:rPr lang="en-US" sz="2200" dirty="0" smtClean="0">
                <a:effectLst/>
                <a:latin typeface="Calibri" panose="020F0502020204030204" pitchFamily="34" charset="0"/>
                <a:ea typeface="Calibri" panose="020F0502020204030204" pitchFamily="34" charset="0"/>
                <a:cs typeface="Arial" panose="020B0604020202020204" pitchFamily="34" charset="0"/>
              </a:rPr>
              <a:t> </a:t>
            </a:r>
            <a:r>
              <a:rPr lang="en-US" sz="2200" dirty="0" err="1" smtClean="0">
                <a:effectLst/>
                <a:latin typeface="Calibri" panose="020F0502020204030204" pitchFamily="34" charset="0"/>
                <a:ea typeface="Calibri" panose="020F0502020204030204" pitchFamily="34" charset="0"/>
                <a:cs typeface="Arial" panose="020B0604020202020204" pitchFamily="34" charset="0"/>
              </a:rPr>
              <a:t>Universitaires</a:t>
            </a:r>
            <a:r>
              <a:rPr lang="en-US" sz="2200" dirty="0" smtClean="0">
                <a:effectLst/>
                <a:latin typeface="Calibri" panose="020F0502020204030204" pitchFamily="34" charset="0"/>
                <a:ea typeface="Calibri" panose="020F0502020204030204" pitchFamily="34" charset="0"/>
                <a:cs typeface="Arial" panose="020B0604020202020204" pitchFamily="34" charset="0"/>
              </a:rPr>
              <a:t> de Kinshasa (1 SPECT)</a:t>
            </a:r>
            <a:endParaRPr lang="en-US" sz="22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8" name="Espace réservé du numéro de diapositive 7"/>
          <p:cNvSpPr>
            <a:spLocks noGrp="1"/>
          </p:cNvSpPr>
          <p:nvPr>
            <p:ph type="sldNum" sz="quarter" idx="12"/>
          </p:nvPr>
        </p:nvSpPr>
        <p:spPr/>
        <p:txBody>
          <a:bodyPr/>
          <a:lstStyle/>
          <a:p>
            <a:fld id="{D57F1E4F-1CFF-5643-939E-217C01CDF565}" type="slidenum">
              <a:rPr lang="en-US" smtClean="0"/>
              <a:pPr/>
              <a:t>16</a:t>
            </a:fld>
            <a:endParaRPr lang="en-US" dirty="0"/>
          </a:p>
        </p:txBody>
      </p:sp>
      <p:sp>
        <p:nvSpPr>
          <p:cNvPr id="2" name="Espace réservé du pied de page 1"/>
          <p:cNvSpPr>
            <a:spLocks noGrp="1"/>
          </p:cNvSpPr>
          <p:nvPr>
            <p:ph type="ftr" sz="quarter" idx="11"/>
          </p:nvPr>
        </p:nvSpPr>
        <p:spPr/>
        <p:txBody>
          <a:bodyPr/>
          <a:lstStyle/>
          <a:p>
            <a:r>
              <a:rPr lang="fr-FR" smtClean="0"/>
              <a:t>CREATION D'UN CENTRE DE RADIOTHERAPIE</a:t>
            </a:r>
            <a:endParaRPr lang="en-US" dirty="0"/>
          </a:p>
        </p:txBody>
      </p:sp>
    </p:spTree>
    <p:extLst>
      <p:ext uri="{BB962C8B-B14F-4D97-AF65-F5344CB8AC3E}">
        <p14:creationId xmlns:p14="http://schemas.microsoft.com/office/powerpoint/2010/main" val="16567184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a:spLocks noGrp="1"/>
          </p:cNvSpPr>
          <p:nvPr>
            <p:ph type="title"/>
          </p:nvPr>
        </p:nvSpPr>
        <p:spPr/>
        <p:txBody>
          <a:bodyPr>
            <a:normAutofit/>
          </a:bodyPr>
          <a:lstStyle/>
          <a:p>
            <a:r>
              <a:rPr lang="fr-CD" altLang="fr-FR" sz="4400" b="1" dirty="0" smtClean="0"/>
              <a:t>SPECT vs TEP</a:t>
            </a:r>
            <a:endParaRPr lang="fr-FR" altLang="fr-FR" sz="4400" b="1" dirty="0"/>
          </a:p>
        </p:txBody>
      </p:sp>
      <p:sp>
        <p:nvSpPr>
          <p:cNvPr id="8" name="Espace réservé du numéro de diapositive 7"/>
          <p:cNvSpPr>
            <a:spLocks noGrp="1"/>
          </p:cNvSpPr>
          <p:nvPr>
            <p:ph type="sldNum" sz="quarter" idx="12"/>
          </p:nvPr>
        </p:nvSpPr>
        <p:spPr/>
        <p:txBody>
          <a:bodyPr/>
          <a:lstStyle/>
          <a:p>
            <a:fld id="{D57F1E4F-1CFF-5643-939E-217C01CDF565}" type="slidenum">
              <a:rPr lang="en-US" smtClean="0"/>
              <a:pPr/>
              <a:t>17</a:t>
            </a:fld>
            <a:endParaRPr lang="en-US" dirty="0"/>
          </a:p>
        </p:txBody>
      </p:sp>
      <p:sp>
        <p:nvSpPr>
          <p:cNvPr id="2" name="Espace réservé du pied de page 1"/>
          <p:cNvSpPr>
            <a:spLocks noGrp="1"/>
          </p:cNvSpPr>
          <p:nvPr>
            <p:ph type="ftr" sz="quarter" idx="11"/>
          </p:nvPr>
        </p:nvSpPr>
        <p:spPr/>
        <p:txBody>
          <a:bodyPr/>
          <a:lstStyle/>
          <a:p>
            <a:r>
              <a:rPr lang="fr-FR" smtClean="0"/>
              <a:t>CREATION D'UN CENTRE DE RADIOTHERAPIE</a:t>
            </a:r>
            <a:endParaRPr lang="en-US" dirty="0"/>
          </a:p>
        </p:txBody>
      </p:sp>
      <p:pic>
        <p:nvPicPr>
          <p:cNvPr id="7" name="Image 2"/>
          <p:cNvPicPr>
            <a:picLocks noChangeAspect="1"/>
          </p:cNvPicPr>
          <p:nvPr/>
        </p:nvPicPr>
        <p:blipFill rotWithShape="1">
          <a:blip r:embed="rId3">
            <a:extLst>
              <a:ext uri="{28A0092B-C50C-407E-A947-70E740481C1C}">
                <a14:useLocalDpi xmlns:a14="http://schemas.microsoft.com/office/drawing/2010/main" val="0"/>
              </a:ext>
            </a:extLst>
          </a:blip>
          <a:srcRect r="15208"/>
          <a:stretch/>
        </p:blipFill>
        <p:spPr>
          <a:xfrm rot="5400000">
            <a:off x="638444" y="1772305"/>
            <a:ext cx="4481618" cy="4427908"/>
          </a:xfrm>
          <a:prstGeom prst="rect">
            <a:avLst/>
          </a:prstGeom>
        </p:spPr>
      </p:pic>
      <p:pic>
        <p:nvPicPr>
          <p:cNvPr id="9" name="Image 8"/>
          <p:cNvPicPr/>
          <p:nvPr/>
        </p:nvPicPr>
        <p:blipFill>
          <a:blip r:embed="rId4">
            <a:extLst>
              <a:ext uri="{28A0092B-C50C-407E-A947-70E740481C1C}">
                <a14:useLocalDpi xmlns:a14="http://schemas.microsoft.com/office/drawing/2010/main" val="0"/>
              </a:ext>
            </a:extLst>
          </a:blip>
          <a:stretch>
            <a:fillRect/>
          </a:stretch>
        </p:blipFill>
        <p:spPr>
          <a:xfrm>
            <a:off x="6085553" y="196469"/>
            <a:ext cx="5924441" cy="4046347"/>
          </a:xfrm>
          <a:prstGeom prst="rect">
            <a:avLst/>
          </a:prstGeom>
        </p:spPr>
      </p:pic>
      <p:sp>
        <p:nvSpPr>
          <p:cNvPr id="10" name="Rounded Rectangular Callout 2"/>
          <p:cNvSpPr/>
          <p:nvPr/>
        </p:nvSpPr>
        <p:spPr>
          <a:xfrm>
            <a:off x="9347879" y="5102352"/>
            <a:ext cx="2326341" cy="886968"/>
          </a:xfrm>
          <a:prstGeom prst="wedgeRoundRectCallout">
            <a:avLst>
              <a:gd name="adj1" fmla="val 14453"/>
              <a:gd name="adj2" fmla="val -148040"/>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b="1" i="1" dirty="0" smtClean="0">
                <a:solidFill>
                  <a:schemeClr val="tx1"/>
                </a:solidFill>
                <a:effectLst>
                  <a:outerShdw blurRad="38100" dist="38100" dir="2700000" algn="tl">
                    <a:srgbClr val="000000">
                      <a:alpha val="43137"/>
                    </a:srgbClr>
                  </a:outerShdw>
                </a:effectLst>
              </a:rPr>
              <a:t>TEP-SCAN</a:t>
            </a:r>
            <a:endParaRPr lang="fr-FR" sz="2800" b="1" i="1" dirty="0" smtClean="0">
              <a:solidFill>
                <a:schemeClr val="tx1"/>
              </a:solidFill>
              <a:effectLst>
                <a:outerShdw blurRad="38100" dist="38100" dir="2700000" algn="tl">
                  <a:srgbClr val="000000">
                    <a:alpha val="43137"/>
                  </a:srgbClr>
                </a:outerShdw>
              </a:effectLst>
            </a:endParaRPr>
          </a:p>
        </p:txBody>
      </p:sp>
      <p:sp>
        <p:nvSpPr>
          <p:cNvPr id="11" name="Rounded Rectangular Callout 2"/>
          <p:cNvSpPr/>
          <p:nvPr/>
        </p:nvSpPr>
        <p:spPr>
          <a:xfrm>
            <a:off x="6126636" y="5440730"/>
            <a:ext cx="2326341" cy="886968"/>
          </a:xfrm>
          <a:prstGeom prst="wedgeRoundRectCallout">
            <a:avLst>
              <a:gd name="adj1" fmla="val -85385"/>
              <a:gd name="adj2" fmla="val -63504"/>
              <a:gd name="adj3" fmla="val 16667"/>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b="1" i="1" dirty="0" smtClean="0">
                <a:solidFill>
                  <a:schemeClr val="tx1"/>
                </a:solidFill>
                <a:effectLst>
                  <a:outerShdw blurRad="38100" dist="38100" dir="2700000" algn="tl">
                    <a:srgbClr val="000000">
                      <a:alpha val="43137"/>
                    </a:srgbClr>
                  </a:outerShdw>
                </a:effectLst>
              </a:rPr>
              <a:t>SPECT</a:t>
            </a:r>
            <a:endParaRPr lang="fr-FR" sz="2800" b="1" i="1" dirty="0" smtClean="0">
              <a:solidFill>
                <a:schemeClr val="tx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945023900"/>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a:spLocks noGrp="1"/>
          </p:cNvSpPr>
          <p:nvPr>
            <p:ph type="title"/>
          </p:nvPr>
        </p:nvSpPr>
        <p:spPr/>
        <p:txBody>
          <a:bodyPr>
            <a:normAutofit/>
          </a:bodyPr>
          <a:lstStyle/>
          <a:p>
            <a:r>
              <a:rPr lang="fr-CD" altLang="fr-FR" sz="4400" b="1" dirty="0" smtClean="0"/>
              <a:t>SPECT vs TEP</a:t>
            </a:r>
            <a:endParaRPr lang="fr-FR" altLang="fr-FR" sz="4400" b="1" dirty="0"/>
          </a:p>
        </p:txBody>
      </p:sp>
      <p:sp>
        <p:nvSpPr>
          <p:cNvPr id="8" name="Espace réservé du numéro de diapositive 7"/>
          <p:cNvSpPr>
            <a:spLocks noGrp="1"/>
          </p:cNvSpPr>
          <p:nvPr>
            <p:ph type="sldNum" sz="quarter" idx="12"/>
          </p:nvPr>
        </p:nvSpPr>
        <p:spPr/>
        <p:txBody>
          <a:bodyPr/>
          <a:lstStyle/>
          <a:p>
            <a:fld id="{D57F1E4F-1CFF-5643-939E-217C01CDF565}" type="slidenum">
              <a:rPr lang="en-US" smtClean="0"/>
              <a:pPr/>
              <a:t>18</a:t>
            </a:fld>
            <a:endParaRPr lang="en-US" dirty="0"/>
          </a:p>
        </p:txBody>
      </p:sp>
      <p:sp>
        <p:nvSpPr>
          <p:cNvPr id="2" name="Espace réservé du pied de page 1"/>
          <p:cNvSpPr>
            <a:spLocks noGrp="1"/>
          </p:cNvSpPr>
          <p:nvPr>
            <p:ph type="ftr" sz="quarter" idx="11"/>
          </p:nvPr>
        </p:nvSpPr>
        <p:spPr/>
        <p:txBody>
          <a:bodyPr/>
          <a:lstStyle/>
          <a:p>
            <a:r>
              <a:rPr lang="fr-FR" smtClean="0"/>
              <a:t>CREATION D'UN CENTRE DE RADIOTHERAPIE</a:t>
            </a:r>
            <a:endParaRPr lang="en-US" dirty="0"/>
          </a:p>
        </p:txBody>
      </p:sp>
      <p:pic>
        <p:nvPicPr>
          <p:cNvPr id="3074" name="Picture 2" descr="illustrations, cliparts, dessins animés et icônes de atomic model, illustration - ato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09806" y="1235335"/>
            <a:ext cx="5083034" cy="50830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1381986"/>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u numéro de diapositive 7"/>
          <p:cNvSpPr>
            <a:spLocks noGrp="1"/>
          </p:cNvSpPr>
          <p:nvPr>
            <p:ph type="sldNum" sz="quarter" idx="12"/>
          </p:nvPr>
        </p:nvSpPr>
        <p:spPr/>
        <p:txBody>
          <a:bodyPr/>
          <a:lstStyle/>
          <a:p>
            <a:fld id="{D57F1E4F-1CFF-5643-939E-217C01CDF565}" type="slidenum">
              <a:rPr lang="en-US" smtClean="0"/>
              <a:pPr/>
              <a:t>19</a:t>
            </a:fld>
            <a:endParaRPr lang="en-US" dirty="0"/>
          </a:p>
        </p:txBody>
      </p:sp>
      <p:sp>
        <p:nvSpPr>
          <p:cNvPr id="2" name="Espace réservé du pied de page 1"/>
          <p:cNvSpPr>
            <a:spLocks noGrp="1"/>
          </p:cNvSpPr>
          <p:nvPr>
            <p:ph type="ftr" sz="quarter" idx="11"/>
          </p:nvPr>
        </p:nvSpPr>
        <p:spPr/>
        <p:txBody>
          <a:bodyPr/>
          <a:lstStyle/>
          <a:p>
            <a:r>
              <a:rPr lang="fr-FR" smtClean="0"/>
              <a:t>CREATION D'UN CENTRE DE RADIOTHERAPIE</a:t>
            </a:r>
            <a:endParaRPr lang="en-US" dirty="0"/>
          </a:p>
        </p:txBody>
      </p:sp>
      <p:pic>
        <p:nvPicPr>
          <p:cNvPr id="19" name="Picture 18" descr="Icône Atom. Logo neutron atomique à l'aquarelle noire isolé sur fond blanc. atome nucléaire. Noyau d'icône. Spin orbital. Symbole du noyau de protons. Élément Atom. Science physique. L'énergie. Illustration vectorielle"/>
          <p:cNvPicPr/>
          <p:nvPr/>
        </p:nvPicPr>
        <p:blipFill rotWithShape="1">
          <a:blip r:embed="rId3">
            <a:extLst>
              <a:ext uri="{28A0092B-C50C-407E-A947-70E740481C1C}">
                <a14:useLocalDpi xmlns:a14="http://schemas.microsoft.com/office/drawing/2010/main" val="0"/>
              </a:ext>
            </a:extLst>
          </a:blip>
          <a:srcRect l="11538" t="10001" r="13846" b="18571"/>
          <a:stretch/>
        </p:blipFill>
        <p:spPr bwMode="auto">
          <a:xfrm>
            <a:off x="1596341" y="687196"/>
            <a:ext cx="1847850" cy="1725996"/>
          </a:xfrm>
          <a:prstGeom prst="rect">
            <a:avLst/>
          </a:prstGeom>
          <a:noFill/>
          <a:ln>
            <a:noFill/>
          </a:ln>
          <a:extLst>
            <a:ext uri="{53640926-AAD7-44D8-BBD7-CCE9431645EC}">
              <a14:shadowObscured xmlns:a14="http://schemas.microsoft.com/office/drawing/2010/main"/>
            </a:ext>
          </a:extLst>
        </p:spPr>
      </p:pic>
      <p:sp>
        <p:nvSpPr>
          <p:cNvPr id="20" name="TextBox 19"/>
          <p:cNvSpPr txBox="1"/>
          <p:nvPr/>
        </p:nvSpPr>
        <p:spPr>
          <a:xfrm>
            <a:off x="3444191" y="1055769"/>
            <a:ext cx="1927274" cy="830997"/>
          </a:xfrm>
          <a:prstGeom prst="rect">
            <a:avLst/>
          </a:prstGeom>
          <a:noFill/>
        </p:spPr>
        <p:txBody>
          <a:bodyPr wrap="square" rtlCol="0">
            <a:spAutoFit/>
          </a:bodyPr>
          <a:lstStyle/>
          <a:p>
            <a:pPr algn="ctr"/>
            <a:r>
              <a:rPr lang="fr-FR" sz="2400" b="1" dirty="0" smtClean="0">
                <a:effectLst>
                  <a:outerShdw blurRad="38100" dist="38100" dir="2700000" algn="tl">
                    <a:srgbClr val="000000">
                      <a:alpha val="43137"/>
                    </a:srgbClr>
                  </a:outerShdw>
                </a:effectLst>
              </a:rPr>
              <a:t>ATOME INSTABLE</a:t>
            </a:r>
            <a:endParaRPr lang="en-US" sz="2400" b="1" dirty="0">
              <a:effectLst>
                <a:outerShdw blurRad="38100" dist="38100" dir="2700000" algn="tl">
                  <a:srgbClr val="000000">
                    <a:alpha val="43137"/>
                  </a:srgbClr>
                </a:outerShdw>
              </a:effectLst>
            </a:endParaRPr>
          </a:p>
        </p:txBody>
      </p:sp>
      <p:sp>
        <p:nvSpPr>
          <p:cNvPr id="21" name="TextBox 20"/>
          <p:cNvSpPr txBox="1"/>
          <p:nvPr/>
        </p:nvSpPr>
        <p:spPr>
          <a:xfrm>
            <a:off x="2589212" y="3231612"/>
            <a:ext cx="2289283" cy="461665"/>
          </a:xfrm>
          <a:prstGeom prst="rect">
            <a:avLst/>
          </a:prstGeom>
          <a:noFill/>
        </p:spPr>
        <p:txBody>
          <a:bodyPr wrap="square" rtlCol="0">
            <a:spAutoFit/>
          </a:bodyPr>
          <a:lstStyle/>
          <a:p>
            <a:pPr algn="ctr"/>
            <a:r>
              <a:rPr lang="fr-FR" sz="2400" b="1" dirty="0" smtClean="0">
                <a:solidFill>
                  <a:schemeClr val="accent1">
                    <a:lumMod val="50000"/>
                  </a:schemeClr>
                </a:solidFill>
                <a:effectLst>
                  <a:outerShdw blurRad="38100" dist="38100" dir="2700000" algn="tl">
                    <a:srgbClr val="000000">
                      <a:alpha val="43137"/>
                    </a:srgbClr>
                  </a:outerShdw>
                </a:effectLst>
              </a:rPr>
              <a:t>Transmutation</a:t>
            </a:r>
            <a:endParaRPr lang="en-US" sz="2400" b="1" dirty="0">
              <a:solidFill>
                <a:schemeClr val="accent1">
                  <a:lumMod val="50000"/>
                </a:schemeClr>
              </a:solidFill>
              <a:effectLst>
                <a:outerShdw blurRad="38100" dist="38100" dir="2700000" algn="tl">
                  <a:srgbClr val="000000">
                    <a:alpha val="43137"/>
                  </a:srgbClr>
                </a:outerShdw>
              </a:effectLst>
            </a:endParaRPr>
          </a:p>
        </p:txBody>
      </p:sp>
      <p:sp>
        <p:nvSpPr>
          <p:cNvPr id="24" name="Right Arrow 23"/>
          <p:cNvSpPr/>
          <p:nvPr/>
        </p:nvSpPr>
        <p:spPr>
          <a:xfrm rot="5400000">
            <a:off x="1375890" y="3409909"/>
            <a:ext cx="2066006" cy="33485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p:cNvSpPr txBox="1"/>
          <p:nvPr/>
        </p:nvSpPr>
        <p:spPr>
          <a:xfrm>
            <a:off x="3109147" y="5140632"/>
            <a:ext cx="1927274" cy="830997"/>
          </a:xfrm>
          <a:prstGeom prst="rect">
            <a:avLst/>
          </a:prstGeom>
          <a:noFill/>
        </p:spPr>
        <p:txBody>
          <a:bodyPr wrap="square" rtlCol="0">
            <a:spAutoFit/>
          </a:bodyPr>
          <a:lstStyle/>
          <a:p>
            <a:pPr algn="ctr"/>
            <a:r>
              <a:rPr lang="fr-FR" sz="2400" b="1" dirty="0" smtClean="0">
                <a:solidFill>
                  <a:srgbClr val="0000FF"/>
                </a:solidFill>
                <a:effectLst>
                  <a:outerShdw blurRad="38100" dist="38100" dir="2700000" algn="tl">
                    <a:srgbClr val="000000">
                      <a:alpha val="43137"/>
                    </a:srgbClr>
                  </a:outerShdw>
                </a:effectLst>
              </a:rPr>
              <a:t>ATOME STABLE</a:t>
            </a:r>
            <a:endParaRPr lang="en-US" sz="2400" b="1" dirty="0">
              <a:solidFill>
                <a:srgbClr val="0000FF"/>
              </a:solidFill>
              <a:effectLst>
                <a:outerShdw blurRad="38100" dist="38100" dir="2700000" algn="tl">
                  <a:srgbClr val="000000">
                    <a:alpha val="43137"/>
                  </a:srgbClr>
                </a:outerShdw>
              </a:effectLst>
            </a:endParaRPr>
          </a:p>
        </p:txBody>
      </p:sp>
      <p:sp>
        <p:nvSpPr>
          <p:cNvPr id="26" name="Left Brace 25"/>
          <p:cNvSpPr/>
          <p:nvPr/>
        </p:nvSpPr>
        <p:spPr>
          <a:xfrm>
            <a:off x="7950141" y="2257818"/>
            <a:ext cx="722992" cy="2533144"/>
          </a:xfrm>
          <a:prstGeom prst="leftBrace">
            <a:avLst/>
          </a:pr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1" name="TextBox 10"/>
              <p:cNvSpPr txBox="1"/>
              <p:nvPr/>
            </p:nvSpPr>
            <p:spPr>
              <a:xfrm>
                <a:off x="8430473" y="2356197"/>
                <a:ext cx="1460336"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fr-FR" sz="2400" b="1" i="1" smtClean="0">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𝑹𝒂𝒚𝒐𝒏𝒔</m:t>
                      </m:r>
                      <m:r>
                        <a:rPr lang="fr-FR" sz="2400" b="1" i="1" smtClean="0">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 </m:t>
                      </m:r>
                      <m:r>
                        <a:rPr lang="en-US" sz="2400" b="1" i="1" smtClean="0">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𝜸</m:t>
                      </m:r>
                    </m:oMath>
                  </m:oMathPara>
                </a14:m>
                <a:endParaRPr lang="en-US" sz="2400" b="1" dirty="0">
                  <a:effectLst>
                    <a:outerShdw blurRad="38100" dist="38100" dir="2700000" algn="tl">
                      <a:srgbClr val="000000">
                        <a:alpha val="43137"/>
                      </a:srgbClr>
                    </a:outerShdw>
                  </a:effectLst>
                </a:endParaRPr>
              </a:p>
            </p:txBody>
          </p:sp>
        </mc:Choice>
        <mc:Fallback xmlns="">
          <p:sp>
            <p:nvSpPr>
              <p:cNvPr id="11" name="TextBox 10"/>
              <p:cNvSpPr txBox="1">
                <a:spLocks noRot="1" noChangeAspect="1" noMove="1" noResize="1" noEditPoints="1" noAdjustHandles="1" noChangeArrowheads="1" noChangeShapeType="1" noTextEdit="1"/>
              </p:cNvSpPr>
              <p:nvPr/>
            </p:nvSpPr>
            <p:spPr>
              <a:xfrm>
                <a:off x="8430473" y="2356197"/>
                <a:ext cx="1460336" cy="369332"/>
              </a:xfrm>
              <a:prstGeom prst="rect">
                <a:avLst/>
              </a:prstGeom>
              <a:blipFill rotWithShape="0">
                <a:blip r:embed="rId7"/>
                <a:stretch>
                  <a:fillRect l="-6667" r="-5833" b="-4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TextBox 27"/>
              <p:cNvSpPr txBox="1"/>
              <p:nvPr/>
            </p:nvSpPr>
            <p:spPr>
              <a:xfrm>
                <a:off x="8436600" y="3235711"/>
                <a:ext cx="1880258" cy="369332"/>
              </a:xfrm>
              <a:prstGeom prst="rect">
                <a:avLst/>
              </a:prstGeom>
              <a:noFill/>
            </p:spPr>
            <p:txBody>
              <a:bodyPr wrap="none" lIns="0" tIns="0" rIns="0" bIns="0" rtlCol="0">
                <a:spAutoFit/>
              </a:bodyPr>
              <a:lstStyle/>
              <a:p>
                <a:r>
                  <a:rPr lang="fr-FR" sz="2400" b="1" dirty="0" smtClean="0">
                    <a:effectLst>
                      <a:outerShdw blurRad="38100" dist="38100" dir="2700000" algn="tl">
                        <a:srgbClr val="000000">
                          <a:alpha val="43137"/>
                        </a:srgbClr>
                      </a:outerShdw>
                    </a:effectLst>
                    <a:ea typeface="Cambria Math" panose="02040503050406030204" pitchFamily="18" charset="0"/>
                  </a:rPr>
                  <a:t>Particules</a:t>
                </a:r>
                <a14:m>
                  <m:oMath xmlns:m="http://schemas.openxmlformats.org/officeDocument/2006/math">
                    <m:r>
                      <a:rPr lang="fr-FR" sz="2400" b="1" i="1" smtClean="0">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 </m:t>
                    </m:r>
                    <m:sSup>
                      <m:sSupPr>
                        <m:ctrlPr>
                          <a:rPr lang="fr-FR" sz="2400" b="1" i="1" smtClean="0">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ctrlPr>
                      </m:sSupPr>
                      <m:e>
                        <m:r>
                          <a:rPr lang="fr-FR" sz="2400" b="1" i="1" smtClean="0">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𝜷</m:t>
                        </m:r>
                      </m:e>
                      <m:sup>
                        <m:r>
                          <a:rPr lang="fr-FR" sz="2400" b="1" i="1" smtClean="0">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m:t>
                        </m:r>
                      </m:sup>
                    </m:sSup>
                  </m:oMath>
                </a14:m>
                <a:endParaRPr lang="en-US" sz="2400" b="1" dirty="0">
                  <a:effectLst>
                    <a:outerShdw blurRad="38100" dist="38100" dir="2700000" algn="tl">
                      <a:srgbClr val="000000">
                        <a:alpha val="43137"/>
                      </a:srgbClr>
                    </a:outerShdw>
                  </a:effectLst>
                </a:endParaRPr>
              </a:p>
            </p:txBody>
          </p:sp>
        </mc:Choice>
        <mc:Fallback xmlns="">
          <p:sp>
            <p:nvSpPr>
              <p:cNvPr id="28" name="TextBox 27"/>
              <p:cNvSpPr txBox="1">
                <a:spLocks noRot="1" noChangeAspect="1" noMove="1" noResize="1" noEditPoints="1" noAdjustHandles="1" noChangeArrowheads="1" noChangeShapeType="1" noTextEdit="1"/>
              </p:cNvSpPr>
              <p:nvPr/>
            </p:nvSpPr>
            <p:spPr>
              <a:xfrm>
                <a:off x="8436600" y="3235711"/>
                <a:ext cx="1880258" cy="369332"/>
              </a:xfrm>
              <a:prstGeom prst="rect">
                <a:avLst/>
              </a:prstGeom>
              <a:blipFill rotWithShape="0">
                <a:blip r:embed="rId8"/>
                <a:stretch>
                  <a:fillRect l="-10065" t="-28333" r="-2597" b="-6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TextBox 28"/>
              <p:cNvSpPr txBox="1"/>
              <p:nvPr/>
            </p:nvSpPr>
            <p:spPr>
              <a:xfrm>
                <a:off x="8391864" y="4294760"/>
                <a:ext cx="1702389" cy="369332"/>
              </a:xfrm>
              <a:prstGeom prst="rect">
                <a:avLst/>
              </a:prstGeom>
              <a:noFill/>
            </p:spPr>
            <p:txBody>
              <a:bodyPr wrap="none" lIns="0" tIns="0" rIns="0" bIns="0" rtlCol="0">
                <a:spAutoFit/>
              </a:bodyPr>
              <a:lstStyle/>
              <a:p>
                <a:r>
                  <a:rPr lang="fr-FR" sz="2400" b="1" dirty="0" smtClean="0">
                    <a:effectLst>
                      <a:outerShdw blurRad="38100" dist="38100" dir="2700000" algn="tl">
                        <a:srgbClr val="000000">
                          <a:alpha val="43137"/>
                        </a:srgbClr>
                      </a:outerShdw>
                    </a:effectLst>
                    <a:ea typeface="Cambria Math" panose="02040503050406030204" pitchFamily="18" charset="0"/>
                  </a:rPr>
                  <a:t>Particules</a:t>
                </a:r>
                <a14:m>
                  <m:oMath xmlns:m="http://schemas.openxmlformats.org/officeDocument/2006/math">
                    <m:r>
                      <a:rPr lang="fr-FR" sz="2400" b="1" i="1" smtClean="0">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 </m:t>
                    </m:r>
                    <m:r>
                      <a:rPr lang="fr-FR" sz="2400" b="1" i="1" smtClean="0">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𝜶</m:t>
                    </m:r>
                  </m:oMath>
                </a14:m>
                <a:endParaRPr lang="en-US" sz="2400" b="1" dirty="0">
                  <a:effectLst>
                    <a:outerShdw blurRad="38100" dist="38100" dir="2700000" algn="tl">
                      <a:srgbClr val="000000">
                        <a:alpha val="43137"/>
                      </a:srgbClr>
                    </a:outerShdw>
                  </a:effectLst>
                </a:endParaRPr>
              </a:p>
            </p:txBody>
          </p:sp>
        </mc:Choice>
        <mc:Fallback xmlns="">
          <p:sp>
            <p:nvSpPr>
              <p:cNvPr id="29" name="TextBox 28"/>
              <p:cNvSpPr txBox="1">
                <a:spLocks noRot="1" noChangeAspect="1" noMove="1" noResize="1" noEditPoints="1" noAdjustHandles="1" noChangeArrowheads="1" noChangeShapeType="1" noTextEdit="1"/>
              </p:cNvSpPr>
              <p:nvPr/>
            </p:nvSpPr>
            <p:spPr>
              <a:xfrm>
                <a:off x="8391864" y="4294760"/>
                <a:ext cx="1702389" cy="369332"/>
              </a:xfrm>
              <a:prstGeom prst="rect">
                <a:avLst/>
              </a:prstGeom>
              <a:blipFill rotWithShape="0">
                <a:blip r:embed="rId9"/>
                <a:stretch>
                  <a:fillRect l="-11470" t="-28333" r="-5735" b="-58333"/>
                </a:stretch>
              </a:blipFill>
            </p:spPr>
            <p:txBody>
              <a:bodyPr/>
              <a:lstStyle/>
              <a:p>
                <a:r>
                  <a:rPr lang="en-US">
                    <a:noFill/>
                  </a:rPr>
                  <a:t> </a:t>
                </a:r>
              </a:p>
            </p:txBody>
          </p:sp>
        </mc:Fallback>
      </mc:AlternateContent>
      <p:sp>
        <p:nvSpPr>
          <p:cNvPr id="30" name="Right Arrow 29"/>
          <p:cNvSpPr/>
          <p:nvPr/>
        </p:nvSpPr>
        <p:spPr>
          <a:xfrm rot="19392267">
            <a:off x="9859818" y="2257043"/>
            <a:ext cx="694000" cy="309854"/>
          </a:xfrm>
          <a:prstGeom prst="rightArrow">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31" name="TextBox 30"/>
              <p:cNvSpPr txBox="1"/>
              <p:nvPr/>
            </p:nvSpPr>
            <p:spPr>
              <a:xfrm>
                <a:off x="10094253" y="1809153"/>
                <a:ext cx="1760097"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fr-FR" sz="2400" b="1" i="1" smtClean="0">
                          <a:solidFill>
                            <a:srgbClr val="002060"/>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𝑫𝒊𝒂𝒈𝒏𝒐𝒔𝒕𝒊𝒄</m:t>
                      </m:r>
                    </m:oMath>
                  </m:oMathPara>
                </a14:m>
                <a:endParaRPr lang="en-US" sz="2400" b="1" dirty="0">
                  <a:solidFill>
                    <a:srgbClr val="002060"/>
                  </a:solidFill>
                  <a:effectLst>
                    <a:outerShdw blurRad="38100" dist="38100" dir="2700000" algn="tl">
                      <a:srgbClr val="000000">
                        <a:alpha val="43137"/>
                      </a:srgbClr>
                    </a:outerShdw>
                  </a:effectLst>
                </a:endParaRPr>
              </a:p>
            </p:txBody>
          </p:sp>
        </mc:Choice>
        <mc:Fallback xmlns="">
          <p:sp>
            <p:nvSpPr>
              <p:cNvPr id="31" name="TextBox 30"/>
              <p:cNvSpPr txBox="1">
                <a:spLocks noRot="1" noChangeAspect="1" noMove="1" noResize="1" noEditPoints="1" noAdjustHandles="1" noChangeArrowheads="1" noChangeShapeType="1" noTextEdit="1"/>
              </p:cNvSpPr>
              <p:nvPr/>
            </p:nvSpPr>
            <p:spPr>
              <a:xfrm>
                <a:off x="10094253" y="1809153"/>
                <a:ext cx="1760097" cy="369332"/>
              </a:xfrm>
              <a:prstGeom prst="rect">
                <a:avLst/>
              </a:prstGeom>
              <a:blipFill rotWithShape="0">
                <a:blip r:embed="rId10"/>
                <a:stretch>
                  <a:fillRect l="-5536" r="-6920" b="-4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extBox 31"/>
              <p:cNvSpPr txBox="1"/>
              <p:nvPr/>
            </p:nvSpPr>
            <p:spPr>
              <a:xfrm>
                <a:off x="10094253" y="3846256"/>
                <a:ext cx="1829027"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fr-FR" sz="2400" b="1" i="1" smtClean="0">
                          <a:solidFill>
                            <a:schemeClr val="bg2">
                              <a:lumMod val="25000"/>
                            </a:schemeClr>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𝑻𝒓𝒂𝒊𝒕𝒆𝒎𝒆𝒏𝒕</m:t>
                      </m:r>
                    </m:oMath>
                  </m:oMathPara>
                </a14:m>
                <a:endParaRPr lang="en-US" sz="2400" b="1" dirty="0">
                  <a:solidFill>
                    <a:schemeClr val="bg2">
                      <a:lumMod val="25000"/>
                    </a:schemeClr>
                  </a:solidFill>
                  <a:effectLst>
                    <a:outerShdw blurRad="38100" dist="38100" dir="2700000" algn="tl">
                      <a:srgbClr val="000000">
                        <a:alpha val="43137"/>
                      </a:srgbClr>
                    </a:outerShdw>
                  </a:effectLst>
                </a:endParaRPr>
              </a:p>
            </p:txBody>
          </p:sp>
        </mc:Choice>
        <mc:Fallback xmlns="">
          <p:sp>
            <p:nvSpPr>
              <p:cNvPr id="32" name="TextBox 31"/>
              <p:cNvSpPr txBox="1">
                <a:spLocks noRot="1" noChangeAspect="1" noMove="1" noResize="1" noEditPoints="1" noAdjustHandles="1" noChangeArrowheads="1" noChangeShapeType="1" noTextEdit="1"/>
              </p:cNvSpPr>
              <p:nvPr/>
            </p:nvSpPr>
            <p:spPr>
              <a:xfrm>
                <a:off x="10094253" y="3846256"/>
                <a:ext cx="1829027" cy="369332"/>
              </a:xfrm>
              <a:prstGeom prst="rect">
                <a:avLst/>
              </a:prstGeom>
              <a:blipFill rotWithShape="0">
                <a:blip r:embed="rId11"/>
                <a:stretch>
                  <a:fillRect l="-3667" r="-4667" b="-18033"/>
                </a:stretch>
              </a:blipFill>
            </p:spPr>
            <p:txBody>
              <a:bodyPr/>
              <a:lstStyle/>
              <a:p>
                <a:r>
                  <a:rPr lang="en-US">
                    <a:noFill/>
                  </a:rPr>
                  <a:t> </a:t>
                </a:r>
              </a:p>
            </p:txBody>
          </p:sp>
        </mc:Fallback>
      </mc:AlternateContent>
      <p:sp>
        <p:nvSpPr>
          <p:cNvPr id="33" name="Right Arrow 32"/>
          <p:cNvSpPr/>
          <p:nvPr/>
        </p:nvSpPr>
        <p:spPr>
          <a:xfrm rot="19941896">
            <a:off x="10169766" y="4256717"/>
            <a:ext cx="646459" cy="309854"/>
          </a:xfrm>
          <a:prstGeom prst="rightArrow">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ight Arrow 33"/>
          <p:cNvSpPr/>
          <p:nvPr/>
        </p:nvSpPr>
        <p:spPr>
          <a:xfrm rot="2130250">
            <a:off x="10186469" y="3533616"/>
            <a:ext cx="646459" cy="309854"/>
          </a:xfrm>
          <a:prstGeom prst="rightArrow">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Picture 34" descr="Icône couleur éducation. Atom. Illustration personnalisable en ligne mince. Symbole de contour. Image vectorielle dessin au contour isolé."/>
          <p:cNvPicPr/>
          <p:nvPr/>
        </p:nvPicPr>
        <p:blipFill rotWithShape="1">
          <a:blip r:embed="rId12">
            <a:extLst>
              <a:ext uri="{28A0092B-C50C-407E-A947-70E740481C1C}">
                <a14:useLocalDpi xmlns:a14="http://schemas.microsoft.com/office/drawing/2010/main" val="0"/>
              </a:ext>
            </a:extLst>
          </a:blip>
          <a:srcRect l="15385" t="12857" r="14231" b="20358"/>
          <a:stretch/>
        </p:blipFill>
        <p:spPr bwMode="auto">
          <a:xfrm>
            <a:off x="1346367" y="4708532"/>
            <a:ext cx="1869609" cy="1781175"/>
          </a:xfrm>
          <a:prstGeom prst="rect">
            <a:avLst/>
          </a:prstGeom>
          <a:noFill/>
          <a:ln>
            <a:noFill/>
          </a:ln>
          <a:extLst>
            <a:ext uri="{53640926-AAD7-44D8-BBD7-CCE9431645EC}">
              <a14:shadowObscured xmlns:a14="http://schemas.microsoft.com/office/drawing/2010/main"/>
            </a:ext>
          </a:extLst>
        </p:spPr>
      </p:pic>
      <p:sp>
        <p:nvSpPr>
          <p:cNvPr id="36" name="Freeform 35"/>
          <p:cNvSpPr/>
          <p:nvPr/>
        </p:nvSpPr>
        <p:spPr>
          <a:xfrm>
            <a:off x="4769585" y="3044514"/>
            <a:ext cx="3160294" cy="1171074"/>
          </a:xfrm>
          <a:custGeom>
            <a:avLst/>
            <a:gdLst>
              <a:gd name="connsiteX0" fmla="*/ 192505 w 2743200"/>
              <a:gd name="connsiteY0" fmla="*/ 449179 h 1171074"/>
              <a:gd name="connsiteX1" fmla="*/ 48126 w 2743200"/>
              <a:gd name="connsiteY1" fmla="*/ 802106 h 1171074"/>
              <a:gd name="connsiteX2" fmla="*/ 401052 w 2743200"/>
              <a:gd name="connsiteY2" fmla="*/ 914400 h 1171074"/>
              <a:gd name="connsiteX3" fmla="*/ 561473 w 2743200"/>
              <a:gd name="connsiteY3" fmla="*/ 1138990 h 1171074"/>
              <a:gd name="connsiteX4" fmla="*/ 753979 w 2743200"/>
              <a:gd name="connsiteY4" fmla="*/ 946485 h 1171074"/>
              <a:gd name="connsiteX5" fmla="*/ 1058779 w 2743200"/>
              <a:gd name="connsiteY5" fmla="*/ 978569 h 1171074"/>
              <a:gd name="connsiteX6" fmla="*/ 1235242 w 2743200"/>
              <a:gd name="connsiteY6" fmla="*/ 1171074 h 1171074"/>
              <a:gd name="connsiteX7" fmla="*/ 1427747 w 2743200"/>
              <a:gd name="connsiteY7" fmla="*/ 1010653 h 1171074"/>
              <a:gd name="connsiteX8" fmla="*/ 1716505 w 2743200"/>
              <a:gd name="connsiteY8" fmla="*/ 930442 h 1171074"/>
              <a:gd name="connsiteX9" fmla="*/ 1860884 w 2743200"/>
              <a:gd name="connsiteY9" fmla="*/ 1106906 h 1171074"/>
              <a:gd name="connsiteX10" fmla="*/ 1973179 w 2743200"/>
              <a:gd name="connsiteY10" fmla="*/ 914400 h 1171074"/>
              <a:gd name="connsiteX11" fmla="*/ 2213810 w 2743200"/>
              <a:gd name="connsiteY11" fmla="*/ 786064 h 1171074"/>
              <a:gd name="connsiteX12" fmla="*/ 2598821 w 2743200"/>
              <a:gd name="connsiteY12" fmla="*/ 834190 h 1171074"/>
              <a:gd name="connsiteX13" fmla="*/ 2743200 w 2743200"/>
              <a:gd name="connsiteY13" fmla="*/ 657727 h 1171074"/>
              <a:gd name="connsiteX14" fmla="*/ 2550694 w 2743200"/>
              <a:gd name="connsiteY14" fmla="*/ 433137 h 1171074"/>
              <a:gd name="connsiteX15" fmla="*/ 2550694 w 2743200"/>
              <a:gd name="connsiteY15" fmla="*/ 256674 h 1171074"/>
              <a:gd name="connsiteX16" fmla="*/ 2037347 w 2743200"/>
              <a:gd name="connsiteY16" fmla="*/ 0 h 1171074"/>
              <a:gd name="connsiteX17" fmla="*/ 1524000 w 2743200"/>
              <a:gd name="connsiteY17" fmla="*/ 96253 h 1171074"/>
              <a:gd name="connsiteX18" fmla="*/ 1106905 w 2743200"/>
              <a:gd name="connsiteY18" fmla="*/ 96253 h 1171074"/>
              <a:gd name="connsiteX19" fmla="*/ 882315 w 2743200"/>
              <a:gd name="connsiteY19" fmla="*/ 16042 h 1171074"/>
              <a:gd name="connsiteX20" fmla="*/ 673768 w 2743200"/>
              <a:gd name="connsiteY20" fmla="*/ 32085 h 1171074"/>
              <a:gd name="connsiteX21" fmla="*/ 433136 w 2743200"/>
              <a:gd name="connsiteY21" fmla="*/ 32085 h 1171074"/>
              <a:gd name="connsiteX22" fmla="*/ 401052 w 2743200"/>
              <a:gd name="connsiteY22" fmla="*/ 192506 h 1171074"/>
              <a:gd name="connsiteX23" fmla="*/ 0 w 2743200"/>
              <a:gd name="connsiteY23" fmla="*/ 192506 h 1171074"/>
              <a:gd name="connsiteX24" fmla="*/ 240631 w 2743200"/>
              <a:gd name="connsiteY24" fmla="*/ 481264 h 1171074"/>
              <a:gd name="connsiteX25" fmla="*/ 192505 w 2743200"/>
              <a:gd name="connsiteY25" fmla="*/ 449179 h 1171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743200" h="1171074">
                <a:moveTo>
                  <a:pt x="192505" y="449179"/>
                </a:moveTo>
                <a:lnTo>
                  <a:pt x="48126" y="802106"/>
                </a:lnTo>
                <a:lnTo>
                  <a:pt x="401052" y="914400"/>
                </a:lnTo>
                <a:lnTo>
                  <a:pt x="561473" y="1138990"/>
                </a:lnTo>
                <a:lnTo>
                  <a:pt x="753979" y="946485"/>
                </a:lnTo>
                <a:lnTo>
                  <a:pt x="1058779" y="978569"/>
                </a:lnTo>
                <a:lnTo>
                  <a:pt x="1235242" y="1171074"/>
                </a:lnTo>
                <a:lnTo>
                  <a:pt x="1427747" y="1010653"/>
                </a:lnTo>
                <a:lnTo>
                  <a:pt x="1716505" y="930442"/>
                </a:lnTo>
                <a:lnTo>
                  <a:pt x="1860884" y="1106906"/>
                </a:lnTo>
                <a:lnTo>
                  <a:pt x="1973179" y="914400"/>
                </a:lnTo>
                <a:lnTo>
                  <a:pt x="2213810" y="786064"/>
                </a:lnTo>
                <a:lnTo>
                  <a:pt x="2598821" y="834190"/>
                </a:lnTo>
                <a:lnTo>
                  <a:pt x="2743200" y="657727"/>
                </a:lnTo>
                <a:lnTo>
                  <a:pt x="2550694" y="433137"/>
                </a:lnTo>
                <a:lnTo>
                  <a:pt x="2550694" y="256674"/>
                </a:lnTo>
                <a:lnTo>
                  <a:pt x="2037347" y="0"/>
                </a:lnTo>
                <a:lnTo>
                  <a:pt x="1524000" y="96253"/>
                </a:lnTo>
                <a:lnTo>
                  <a:pt x="1106905" y="96253"/>
                </a:lnTo>
                <a:lnTo>
                  <a:pt x="882315" y="16042"/>
                </a:lnTo>
                <a:lnTo>
                  <a:pt x="673768" y="32085"/>
                </a:lnTo>
                <a:lnTo>
                  <a:pt x="433136" y="32085"/>
                </a:lnTo>
                <a:lnTo>
                  <a:pt x="401052" y="192506"/>
                </a:lnTo>
                <a:lnTo>
                  <a:pt x="0" y="192506"/>
                </a:lnTo>
                <a:lnTo>
                  <a:pt x="240631" y="481264"/>
                </a:lnTo>
                <a:lnTo>
                  <a:pt x="192505" y="449179"/>
                </a:lnTo>
                <a:close/>
              </a:path>
            </a:pathLst>
          </a:cu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b="1" dirty="0" smtClean="0">
                <a:solidFill>
                  <a:schemeClr val="tx1"/>
                </a:solidFill>
              </a:rPr>
              <a:t>Energie nucléaire</a:t>
            </a:r>
            <a:endParaRPr lang="en-US" sz="2400" b="1" dirty="0">
              <a:solidFill>
                <a:schemeClr val="tx1"/>
              </a:solidFill>
            </a:endParaRPr>
          </a:p>
        </p:txBody>
      </p:sp>
    </p:spTree>
    <p:extLst>
      <p:ext uri="{BB962C8B-B14F-4D97-AF65-F5344CB8AC3E}">
        <p14:creationId xmlns:p14="http://schemas.microsoft.com/office/powerpoint/2010/main" val="1179900955"/>
      </p:ext>
    </p:extLst>
  </p:cSld>
  <p:clrMapOvr>
    <a:masterClrMapping/>
  </p:clrMapOvr>
  <p:transition spd="slow">
    <p:push dir="u"/>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a:spLocks noGrp="1"/>
          </p:cNvSpPr>
          <p:nvPr>
            <p:ph type="title"/>
          </p:nvPr>
        </p:nvSpPr>
        <p:spPr>
          <a:xfrm>
            <a:off x="2592925" y="624110"/>
            <a:ext cx="8911687" cy="850769"/>
          </a:xfrm>
        </p:spPr>
        <p:txBody>
          <a:bodyPr>
            <a:normAutofit/>
          </a:bodyPr>
          <a:lstStyle/>
          <a:p>
            <a:r>
              <a:rPr lang="fr-CD" altLang="fr-FR" sz="4400" b="1" dirty="0" smtClean="0"/>
              <a:t>Centre de Radiopharmacie</a:t>
            </a:r>
            <a:endParaRPr lang="fr-FR" altLang="fr-FR" sz="4400" b="1" dirty="0" smtClean="0"/>
          </a:p>
        </p:txBody>
      </p:sp>
      <p:sp>
        <p:nvSpPr>
          <p:cNvPr id="8" name="Espace réservé du numéro de diapositive 7"/>
          <p:cNvSpPr>
            <a:spLocks noGrp="1"/>
          </p:cNvSpPr>
          <p:nvPr>
            <p:ph type="sldNum" sz="quarter" idx="12"/>
          </p:nvPr>
        </p:nvSpPr>
        <p:spPr/>
        <p:txBody>
          <a:bodyPr/>
          <a:lstStyle/>
          <a:p>
            <a:fld id="{D57F1E4F-1CFF-5643-939E-217C01CDF565}" type="slidenum">
              <a:rPr lang="en-US" smtClean="0"/>
              <a:pPr/>
              <a:t>2</a:t>
            </a:fld>
            <a:endParaRPr lang="en-US" dirty="0"/>
          </a:p>
        </p:txBody>
      </p:sp>
      <p:sp>
        <p:nvSpPr>
          <p:cNvPr id="2" name="Espace réservé du pied de page 1"/>
          <p:cNvSpPr>
            <a:spLocks noGrp="1"/>
          </p:cNvSpPr>
          <p:nvPr>
            <p:ph type="ftr" sz="quarter" idx="11"/>
          </p:nvPr>
        </p:nvSpPr>
        <p:spPr/>
        <p:txBody>
          <a:bodyPr/>
          <a:lstStyle/>
          <a:p>
            <a:r>
              <a:rPr lang="fr-FR" smtClean="0"/>
              <a:t>CREATION D'UN CENTRE DE RADIOTHERAPIE</a:t>
            </a:r>
            <a:endParaRPr lang="en-US" dirty="0"/>
          </a:p>
        </p:txBody>
      </p:sp>
      <p:pic>
        <p:nvPicPr>
          <p:cNvPr id="9" name="Image 8"/>
          <p:cNvPicPr/>
          <p:nvPr/>
        </p:nvPicPr>
        <p:blipFill>
          <a:blip r:embed="rId3"/>
          <a:stretch>
            <a:fillRect/>
          </a:stretch>
        </p:blipFill>
        <p:spPr>
          <a:xfrm>
            <a:off x="1853648" y="130309"/>
            <a:ext cx="8638902" cy="6644640"/>
          </a:xfrm>
          <a:prstGeom prst="rect">
            <a:avLst/>
          </a:prstGeom>
        </p:spPr>
      </p:pic>
    </p:spTree>
    <p:extLst>
      <p:ext uri="{BB962C8B-B14F-4D97-AF65-F5344CB8AC3E}">
        <p14:creationId xmlns:p14="http://schemas.microsoft.com/office/powerpoint/2010/main" val="21355753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Espace réservé du pied de page 2"/>
          <p:cNvSpPr>
            <a:spLocks noGrp="1"/>
          </p:cNvSpPr>
          <p:nvPr>
            <p:ph type="ftr" sz="quarter" idx="11"/>
          </p:nvPr>
        </p:nvSpPr>
        <p:spPr>
          <a:noFill/>
        </p:spPr>
        <p:txBody>
          <a:bodyPr/>
          <a:lstStyle>
            <a:lvl1pPr>
              <a:defRPr sz="9600">
                <a:solidFill>
                  <a:schemeClr val="tx1"/>
                </a:solidFill>
                <a:latin typeface="Verdana" panose="020B0604030504040204" pitchFamily="34" charset="0"/>
              </a:defRPr>
            </a:lvl1pPr>
            <a:lvl2pPr marL="742950" indent="-285750">
              <a:defRPr sz="9600">
                <a:solidFill>
                  <a:schemeClr val="tx1"/>
                </a:solidFill>
                <a:latin typeface="Verdana" panose="020B0604030504040204" pitchFamily="34" charset="0"/>
              </a:defRPr>
            </a:lvl2pPr>
            <a:lvl3pPr marL="1143000" indent="-228600">
              <a:defRPr sz="9600">
                <a:solidFill>
                  <a:schemeClr val="tx1"/>
                </a:solidFill>
                <a:latin typeface="Verdana" panose="020B0604030504040204" pitchFamily="34" charset="0"/>
              </a:defRPr>
            </a:lvl3pPr>
            <a:lvl4pPr marL="1600200" indent="-228600">
              <a:defRPr sz="9600">
                <a:solidFill>
                  <a:schemeClr val="tx1"/>
                </a:solidFill>
                <a:latin typeface="Verdana" panose="020B0604030504040204" pitchFamily="34" charset="0"/>
              </a:defRPr>
            </a:lvl4pPr>
            <a:lvl5pPr marL="2057400" indent="-228600">
              <a:defRPr sz="9600">
                <a:solidFill>
                  <a:schemeClr val="tx1"/>
                </a:solidFill>
                <a:latin typeface="Verdana" panose="020B0604030504040204" pitchFamily="34" charset="0"/>
              </a:defRPr>
            </a:lvl5pPr>
            <a:lvl6pPr marL="2514600" indent="-228600" eaLnBrk="0" fontAlgn="base" hangingPunct="0">
              <a:spcBef>
                <a:spcPct val="0"/>
              </a:spcBef>
              <a:spcAft>
                <a:spcPct val="0"/>
              </a:spcAft>
              <a:defRPr sz="9600">
                <a:solidFill>
                  <a:schemeClr val="tx1"/>
                </a:solidFill>
                <a:latin typeface="Verdana" panose="020B0604030504040204" pitchFamily="34" charset="0"/>
              </a:defRPr>
            </a:lvl6pPr>
            <a:lvl7pPr marL="2971800" indent="-228600" eaLnBrk="0" fontAlgn="base" hangingPunct="0">
              <a:spcBef>
                <a:spcPct val="0"/>
              </a:spcBef>
              <a:spcAft>
                <a:spcPct val="0"/>
              </a:spcAft>
              <a:defRPr sz="9600">
                <a:solidFill>
                  <a:schemeClr val="tx1"/>
                </a:solidFill>
                <a:latin typeface="Verdana" panose="020B0604030504040204" pitchFamily="34" charset="0"/>
              </a:defRPr>
            </a:lvl7pPr>
            <a:lvl8pPr marL="3429000" indent="-228600" eaLnBrk="0" fontAlgn="base" hangingPunct="0">
              <a:spcBef>
                <a:spcPct val="0"/>
              </a:spcBef>
              <a:spcAft>
                <a:spcPct val="0"/>
              </a:spcAft>
              <a:defRPr sz="9600">
                <a:solidFill>
                  <a:schemeClr val="tx1"/>
                </a:solidFill>
                <a:latin typeface="Verdana" panose="020B0604030504040204" pitchFamily="34" charset="0"/>
              </a:defRPr>
            </a:lvl8pPr>
            <a:lvl9pPr marL="3886200" indent="-228600" eaLnBrk="0" fontAlgn="base" hangingPunct="0">
              <a:spcBef>
                <a:spcPct val="0"/>
              </a:spcBef>
              <a:spcAft>
                <a:spcPct val="0"/>
              </a:spcAft>
              <a:defRPr sz="9600">
                <a:solidFill>
                  <a:schemeClr val="tx1"/>
                </a:solidFill>
                <a:latin typeface="Verdana" panose="020B0604030504040204" pitchFamily="34" charset="0"/>
              </a:defRPr>
            </a:lvl9pPr>
          </a:lstStyle>
          <a:p>
            <a:r>
              <a:rPr lang="fr-FR" altLang="fr-FR" sz="1200" smtClean="0"/>
              <a:t>CREATION D'UN CENTRE DE RADIOTHERAPIE</a:t>
            </a:r>
            <a:endParaRPr lang="fr-FR" altLang="fr-FR" sz="1200"/>
          </a:p>
        </p:txBody>
      </p:sp>
      <p:sp>
        <p:nvSpPr>
          <p:cNvPr id="68611" name="Espace réservé du numéro de diapositive 3"/>
          <p:cNvSpPr>
            <a:spLocks noGrp="1"/>
          </p:cNvSpPr>
          <p:nvPr>
            <p:ph type="sldNum" sz="quarter" idx="12"/>
          </p:nvPr>
        </p:nvSpPr>
        <p:spPr>
          <a:noFill/>
        </p:spPr>
        <p:txBody>
          <a:bodyPr/>
          <a:lstStyle>
            <a:lvl1pPr>
              <a:defRPr sz="9600">
                <a:solidFill>
                  <a:schemeClr val="tx1"/>
                </a:solidFill>
                <a:latin typeface="Verdana" panose="020B0604030504040204" pitchFamily="34" charset="0"/>
              </a:defRPr>
            </a:lvl1pPr>
            <a:lvl2pPr marL="742950" indent="-285750">
              <a:defRPr sz="9600">
                <a:solidFill>
                  <a:schemeClr val="tx1"/>
                </a:solidFill>
                <a:latin typeface="Verdana" panose="020B0604030504040204" pitchFamily="34" charset="0"/>
              </a:defRPr>
            </a:lvl2pPr>
            <a:lvl3pPr marL="1143000" indent="-228600">
              <a:defRPr sz="9600">
                <a:solidFill>
                  <a:schemeClr val="tx1"/>
                </a:solidFill>
                <a:latin typeface="Verdana" panose="020B0604030504040204" pitchFamily="34" charset="0"/>
              </a:defRPr>
            </a:lvl3pPr>
            <a:lvl4pPr marL="1600200" indent="-228600">
              <a:defRPr sz="9600">
                <a:solidFill>
                  <a:schemeClr val="tx1"/>
                </a:solidFill>
                <a:latin typeface="Verdana" panose="020B0604030504040204" pitchFamily="34" charset="0"/>
              </a:defRPr>
            </a:lvl4pPr>
            <a:lvl5pPr marL="2057400" indent="-228600">
              <a:defRPr sz="9600">
                <a:solidFill>
                  <a:schemeClr val="tx1"/>
                </a:solidFill>
                <a:latin typeface="Verdana" panose="020B0604030504040204" pitchFamily="34" charset="0"/>
              </a:defRPr>
            </a:lvl5pPr>
            <a:lvl6pPr marL="2514600" indent="-228600" eaLnBrk="0" fontAlgn="base" hangingPunct="0">
              <a:spcBef>
                <a:spcPct val="0"/>
              </a:spcBef>
              <a:spcAft>
                <a:spcPct val="0"/>
              </a:spcAft>
              <a:defRPr sz="9600">
                <a:solidFill>
                  <a:schemeClr val="tx1"/>
                </a:solidFill>
                <a:latin typeface="Verdana" panose="020B0604030504040204" pitchFamily="34" charset="0"/>
              </a:defRPr>
            </a:lvl6pPr>
            <a:lvl7pPr marL="2971800" indent="-228600" eaLnBrk="0" fontAlgn="base" hangingPunct="0">
              <a:spcBef>
                <a:spcPct val="0"/>
              </a:spcBef>
              <a:spcAft>
                <a:spcPct val="0"/>
              </a:spcAft>
              <a:defRPr sz="9600">
                <a:solidFill>
                  <a:schemeClr val="tx1"/>
                </a:solidFill>
                <a:latin typeface="Verdana" panose="020B0604030504040204" pitchFamily="34" charset="0"/>
              </a:defRPr>
            </a:lvl7pPr>
            <a:lvl8pPr marL="3429000" indent="-228600" eaLnBrk="0" fontAlgn="base" hangingPunct="0">
              <a:spcBef>
                <a:spcPct val="0"/>
              </a:spcBef>
              <a:spcAft>
                <a:spcPct val="0"/>
              </a:spcAft>
              <a:defRPr sz="9600">
                <a:solidFill>
                  <a:schemeClr val="tx1"/>
                </a:solidFill>
                <a:latin typeface="Verdana" panose="020B0604030504040204" pitchFamily="34" charset="0"/>
              </a:defRPr>
            </a:lvl8pPr>
            <a:lvl9pPr marL="3886200" indent="-228600" eaLnBrk="0" fontAlgn="base" hangingPunct="0">
              <a:spcBef>
                <a:spcPct val="0"/>
              </a:spcBef>
              <a:spcAft>
                <a:spcPct val="0"/>
              </a:spcAft>
              <a:defRPr sz="9600">
                <a:solidFill>
                  <a:schemeClr val="tx1"/>
                </a:solidFill>
                <a:latin typeface="Verdana" panose="020B0604030504040204" pitchFamily="34" charset="0"/>
              </a:defRPr>
            </a:lvl9pPr>
          </a:lstStyle>
          <a:p>
            <a:fld id="{F5FD0EDD-9096-47E5-A4A2-C41116C122F5}" type="slidenum">
              <a:rPr lang="fr-FR" altLang="fr-FR" sz="1200"/>
              <a:pPr/>
              <a:t>20</a:t>
            </a:fld>
            <a:endParaRPr lang="fr-FR" altLang="fr-FR" sz="1200"/>
          </a:p>
        </p:txBody>
      </p:sp>
      <p:pic>
        <p:nvPicPr>
          <p:cNvPr id="177154" name="Picture 2" descr="Numériser0045"/>
          <p:cNvPicPr>
            <a:picLocks noChangeAspect="1" noChangeArrowheads="1"/>
          </p:cNvPicPr>
          <p:nvPr/>
        </p:nvPicPr>
        <p:blipFill>
          <a:blip r:embed="rId2">
            <a:lum bright="-6000" contrast="24000"/>
            <a:extLst>
              <a:ext uri="{28A0092B-C50C-407E-A947-70E740481C1C}">
                <a14:useLocalDpi xmlns:a14="http://schemas.microsoft.com/office/drawing/2010/main" val="0"/>
              </a:ext>
            </a:extLst>
          </a:blip>
          <a:srcRect/>
          <a:stretch>
            <a:fillRect/>
          </a:stretch>
        </p:blipFill>
        <p:spPr bwMode="auto">
          <a:xfrm>
            <a:off x="6383339" y="2881314"/>
            <a:ext cx="4033837" cy="378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7155" name="Picture 3" descr="Numériser0004"/>
          <p:cNvPicPr>
            <a:picLocks noChangeAspect="1" noChangeArrowheads="1"/>
          </p:cNvPicPr>
          <p:nvPr/>
        </p:nvPicPr>
        <p:blipFill>
          <a:blip r:embed="rId3">
            <a:lum contrast="12000"/>
            <a:extLst>
              <a:ext uri="{28A0092B-C50C-407E-A947-70E740481C1C}">
                <a14:useLocalDpi xmlns:a14="http://schemas.microsoft.com/office/drawing/2010/main" val="0"/>
              </a:ext>
            </a:extLst>
          </a:blip>
          <a:srcRect l="13754" t="16229" r="2751" b="3362"/>
          <a:stretch>
            <a:fillRect/>
          </a:stretch>
        </p:blipFill>
        <p:spPr bwMode="auto">
          <a:xfrm>
            <a:off x="1774826" y="260351"/>
            <a:ext cx="4608513" cy="293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7156" name="AutoShape 4"/>
          <p:cNvSpPr>
            <a:spLocks/>
          </p:cNvSpPr>
          <p:nvPr/>
        </p:nvSpPr>
        <p:spPr bwMode="auto">
          <a:xfrm>
            <a:off x="6527800" y="115888"/>
            <a:ext cx="1512888" cy="792162"/>
          </a:xfrm>
          <a:prstGeom prst="accentBorderCallout3">
            <a:avLst>
              <a:gd name="adj1" fmla="val 14431"/>
              <a:gd name="adj2" fmla="val 105037"/>
              <a:gd name="adj3" fmla="val 14431"/>
              <a:gd name="adj4" fmla="val 108921"/>
              <a:gd name="adj5" fmla="val 103806"/>
              <a:gd name="adj6" fmla="val 108921"/>
              <a:gd name="adj7" fmla="val 104208"/>
              <a:gd name="adj8" fmla="val -15741"/>
            </a:avLst>
          </a:prstGeom>
          <a:solidFill>
            <a:srgbClr val="CCCC00"/>
          </a:solidFill>
          <a:ln w="57150">
            <a:solidFill>
              <a:schemeClr val="tx1"/>
            </a:solidFill>
            <a:miter lim="800000"/>
            <a:headEn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9600">
                <a:solidFill>
                  <a:schemeClr val="tx1"/>
                </a:solidFill>
                <a:latin typeface="Verdana" panose="020B0604030504040204" pitchFamily="34" charset="0"/>
              </a:defRPr>
            </a:lvl1pPr>
            <a:lvl2pPr marL="742950" indent="-285750">
              <a:defRPr sz="9600">
                <a:solidFill>
                  <a:schemeClr val="tx1"/>
                </a:solidFill>
                <a:latin typeface="Verdana" panose="020B0604030504040204" pitchFamily="34" charset="0"/>
              </a:defRPr>
            </a:lvl2pPr>
            <a:lvl3pPr marL="1143000" indent="-228600">
              <a:defRPr sz="9600">
                <a:solidFill>
                  <a:schemeClr val="tx1"/>
                </a:solidFill>
                <a:latin typeface="Verdana" panose="020B0604030504040204" pitchFamily="34" charset="0"/>
              </a:defRPr>
            </a:lvl3pPr>
            <a:lvl4pPr marL="1600200" indent="-228600">
              <a:defRPr sz="9600">
                <a:solidFill>
                  <a:schemeClr val="tx1"/>
                </a:solidFill>
                <a:latin typeface="Verdana" panose="020B0604030504040204" pitchFamily="34" charset="0"/>
              </a:defRPr>
            </a:lvl4pPr>
            <a:lvl5pPr marL="2057400" indent="-228600">
              <a:defRPr sz="9600">
                <a:solidFill>
                  <a:schemeClr val="tx1"/>
                </a:solidFill>
                <a:latin typeface="Verdana" panose="020B0604030504040204" pitchFamily="34" charset="0"/>
              </a:defRPr>
            </a:lvl5pPr>
            <a:lvl6pPr marL="2514600" indent="-228600" eaLnBrk="0" fontAlgn="base" hangingPunct="0">
              <a:spcBef>
                <a:spcPct val="0"/>
              </a:spcBef>
              <a:spcAft>
                <a:spcPct val="0"/>
              </a:spcAft>
              <a:defRPr sz="9600">
                <a:solidFill>
                  <a:schemeClr val="tx1"/>
                </a:solidFill>
                <a:latin typeface="Verdana" panose="020B0604030504040204" pitchFamily="34" charset="0"/>
              </a:defRPr>
            </a:lvl6pPr>
            <a:lvl7pPr marL="2971800" indent="-228600" eaLnBrk="0" fontAlgn="base" hangingPunct="0">
              <a:spcBef>
                <a:spcPct val="0"/>
              </a:spcBef>
              <a:spcAft>
                <a:spcPct val="0"/>
              </a:spcAft>
              <a:defRPr sz="9600">
                <a:solidFill>
                  <a:schemeClr val="tx1"/>
                </a:solidFill>
                <a:latin typeface="Verdana" panose="020B0604030504040204" pitchFamily="34" charset="0"/>
              </a:defRPr>
            </a:lvl7pPr>
            <a:lvl8pPr marL="3429000" indent="-228600" eaLnBrk="0" fontAlgn="base" hangingPunct="0">
              <a:spcBef>
                <a:spcPct val="0"/>
              </a:spcBef>
              <a:spcAft>
                <a:spcPct val="0"/>
              </a:spcAft>
              <a:defRPr sz="9600">
                <a:solidFill>
                  <a:schemeClr val="tx1"/>
                </a:solidFill>
                <a:latin typeface="Verdana" panose="020B0604030504040204" pitchFamily="34" charset="0"/>
              </a:defRPr>
            </a:lvl8pPr>
            <a:lvl9pPr marL="3886200" indent="-228600" eaLnBrk="0" fontAlgn="base" hangingPunct="0">
              <a:spcBef>
                <a:spcPct val="0"/>
              </a:spcBef>
              <a:spcAft>
                <a:spcPct val="0"/>
              </a:spcAft>
              <a:defRPr sz="9600">
                <a:solidFill>
                  <a:schemeClr val="tx1"/>
                </a:solidFill>
                <a:latin typeface="Verdana" panose="020B0604030504040204" pitchFamily="34" charset="0"/>
              </a:defRPr>
            </a:lvl9pPr>
          </a:lstStyle>
          <a:p>
            <a:pPr algn="ctr" eaLnBrk="1" hangingPunct="1"/>
            <a:r>
              <a:rPr lang="fr-FR" altLang="fr-FR" sz="2000" b="1">
                <a:latin typeface="Arial" panose="020B0604020202020204" pitchFamily="34" charset="0"/>
              </a:rPr>
              <a:t>Images</a:t>
            </a:r>
          </a:p>
          <a:p>
            <a:pPr algn="ctr" eaLnBrk="1" hangingPunct="1"/>
            <a:r>
              <a:rPr lang="fr-FR" altLang="fr-FR" sz="2000" b="1">
                <a:latin typeface="Arial" panose="020B0604020202020204" pitchFamily="34" charset="0"/>
              </a:rPr>
              <a:t>nomales</a:t>
            </a:r>
          </a:p>
        </p:txBody>
      </p:sp>
      <p:sp>
        <p:nvSpPr>
          <p:cNvPr id="177158" name="AutoShape 6"/>
          <p:cNvSpPr>
            <a:spLocks noChangeArrowheads="1"/>
          </p:cNvSpPr>
          <p:nvPr/>
        </p:nvSpPr>
        <p:spPr bwMode="auto">
          <a:xfrm>
            <a:off x="8374063" y="2074864"/>
            <a:ext cx="2043112" cy="777875"/>
          </a:xfrm>
          <a:prstGeom prst="roundRect">
            <a:avLst>
              <a:gd name="adj" fmla="val 16667"/>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9600">
                <a:solidFill>
                  <a:schemeClr val="tx1"/>
                </a:solidFill>
                <a:latin typeface="Verdana" panose="020B0604030504040204" pitchFamily="34" charset="0"/>
              </a:defRPr>
            </a:lvl1pPr>
            <a:lvl2pPr marL="742950" indent="-285750">
              <a:defRPr sz="9600">
                <a:solidFill>
                  <a:schemeClr val="tx1"/>
                </a:solidFill>
                <a:latin typeface="Verdana" panose="020B0604030504040204" pitchFamily="34" charset="0"/>
              </a:defRPr>
            </a:lvl2pPr>
            <a:lvl3pPr marL="1143000" indent="-228600">
              <a:defRPr sz="9600">
                <a:solidFill>
                  <a:schemeClr val="tx1"/>
                </a:solidFill>
                <a:latin typeface="Verdana" panose="020B0604030504040204" pitchFamily="34" charset="0"/>
              </a:defRPr>
            </a:lvl3pPr>
            <a:lvl4pPr marL="1600200" indent="-228600">
              <a:defRPr sz="9600">
                <a:solidFill>
                  <a:schemeClr val="tx1"/>
                </a:solidFill>
                <a:latin typeface="Verdana" panose="020B0604030504040204" pitchFamily="34" charset="0"/>
              </a:defRPr>
            </a:lvl4pPr>
            <a:lvl5pPr marL="2057400" indent="-228600">
              <a:defRPr sz="9600">
                <a:solidFill>
                  <a:schemeClr val="tx1"/>
                </a:solidFill>
                <a:latin typeface="Verdana" panose="020B0604030504040204" pitchFamily="34" charset="0"/>
              </a:defRPr>
            </a:lvl5pPr>
            <a:lvl6pPr marL="2514600" indent="-228600" eaLnBrk="0" fontAlgn="base" hangingPunct="0">
              <a:spcBef>
                <a:spcPct val="0"/>
              </a:spcBef>
              <a:spcAft>
                <a:spcPct val="0"/>
              </a:spcAft>
              <a:defRPr sz="9600">
                <a:solidFill>
                  <a:schemeClr val="tx1"/>
                </a:solidFill>
                <a:latin typeface="Verdana" panose="020B0604030504040204" pitchFamily="34" charset="0"/>
              </a:defRPr>
            </a:lvl6pPr>
            <a:lvl7pPr marL="2971800" indent="-228600" eaLnBrk="0" fontAlgn="base" hangingPunct="0">
              <a:spcBef>
                <a:spcPct val="0"/>
              </a:spcBef>
              <a:spcAft>
                <a:spcPct val="0"/>
              </a:spcAft>
              <a:defRPr sz="9600">
                <a:solidFill>
                  <a:schemeClr val="tx1"/>
                </a:solidFill>
                <a:latin typeface="Verdana" panose="020B0604030504040204" pitchFamily="34" charset="0"/>
              </a:defRPr>
            </a:lvl7pPr>
            <a:lvl8pPr marL="3429000" indent="-228600" eaLnBrk="0" fontAlgn="base" hangingPunct="0">
              <a:spcBef>
                <a:spcPct val="0"/>
              </a:spcBef>
              <a:spcAft>
                <a:spcPct val="0"/>
              </a:spcAft>
              <a:defRPr sz="9600">
                <a:solidFill>
                  <a:schemeClr val="tx1"/>
                </a:solidFill>
                <a:latin typeface="Verdana" panose="020B0604030504040204" pitchFamily="34" charset="0"/>
              </a:defRPr>
            </a:lvl8pPr>
            <a:lvl9pPr marL="3886200" indent="-228600" eaLnBrk="0" fontAlgn="base" hangingPunct="0">
              <a:spcBef>
                <a:spcPct val="0"/>
              </a:spcBef>
              <a:spcAft>
                <a:spcPct val="0"/>
              </a:spcAft>
              <a:defRPr sz="9600">
                <a:solidFill>
                  <a:schemeClr val="tx1"/>
                </a:solidFill>
                <a:latin typeface="Verdana" panose="020B0604030504040204" pitchFamily="34" charset="0"/>
              </a:defRPr>
            </a:lvl9pPr>
          </a:lstStyle>
          <a:p>
            <a:pPr algn="ctr" eaLnBrk="1" hangingPunct="1"/>
            <a:r>
              <a:rPr lang="fr-FR" altLang="fr-FR" sz="2000" b="1" i="1">
                <a:latin typeface="Arial" panose="020B0604020202020204" pitchFamily="34" charset="0"/>
              </a:rPr>
              <a:t>Images</a:t>
            </a:r>
          </a:p>
          <a:p>
            <a:pPr algn="ctr" eaLnBrk="1" hangingPunct="1"/>
            <a:r>
              <a:rPr lang="fr-FR" altLang="fr-FR" sz="2000" b="1" i="1">
                <a:latin typeface="Arial" panose="020B0604020202020204" pitchFamily="34" charset="0"/>
              </a:rPr>
              <a:t>pathologiques</a:t>
            </a:r>
          </a:p>
        </p:txBody>
      </p:sp>
      <p:sp>
        <p:nvSpPr>
          <p:cNvPr id="68616" name="Text Box 7"/>
          <p:cNvSpPr txBox="1">
            <a:spLocks noChangeArrowheads="1"/>
          </p:cNvSpPr>
          <p:nvPr/>
        </p:nvSpPr>
        <p:spPr bwMode="auto">
          <a:xfrm>
            <a:off x="1811339" y="4581526"/>
            <a:ext cx="3779837"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9600">
                <a:solidFill>
                  <a:schemeClr val="tx1"/>
                </a:solidFill>
                <a:latin typeface="Verdana" panose="020B0604030504040204" pitchFamily="34" charset="0"/>
              </a:defRPr>
            </a:lvl1pPr>
            <a:lvl2pPr marL="742950" indent="-285750">
              <a:defRPr sz="9600">
                <a:solidFill>
                  <a:schemeClr val="tx1"/>
                </a:solidFill>
                <a:latin typeface="Verdana" panose="020B0604030504040204" pitchFamily="34" charset="0"/>
              </a:defRPr>
            </a:lvl2pPr>
            <a:lvl3pPr marL="1143000" indent="-228600">
              <a:defRPr sz="9600">
                <a:solidFill>
                  <a:schemeClr val="tx1"/>
                </a:solidFill>
                <a:latin typeface="Verdana" panose="020B0604030504040204" pitchFamily="34" charset="0"/>
              </a:defRPr>
            </a:lvl3pPr>
            <a:lvl4pPr marL="1600200" indent="-228600">
              <a:defRPr sz="9600">
                <a:solidFill>
                  <a:schemeClr val="tx1"/>
                </a:solidFill>
                <a:latin typeface="Verdana" panose="020B0604030504040204" pitchFamily="34" charset="0"/>
              </a:defRPr>
            </a:lvl4pPr>
            <a:lvl5pPr marL="2057400" indent="-228600">
              <a:defRPr sz="9600">
                <a:solidFill>
                  <a:schemeClr val="tx1"/>
                </a:solidFill>
                <a:latin typeface="Verdana" panose="020B0604030504040204" pitchFamily="34" charset="0"/>
              </a:defRPr>
            </a:lvl5pPr>
            <a:lvl6pPr marL="2514600" indent="-228600" eaLnBrk="0" fontAlgn="base" hangingPunct="0">
              <a:spcBef>
                <a:spcPct val="0"/>
              </a:spcBef>
              <a:spcAft>
                <a:spcPct val="0"/>
              </a:spcAft>
              <a:defRPr sz="9600">
                <a:solidFill>
                  <a:schemeClr val="tx1"/>
                </a:solidFill>
                <a:latin typeface="Verdana" panose="020B0604030504040204" pitchFamily="34" charset="0"/>
              </a:defRPr>
            </a:lvl6pPr>
            <a:lvl7pPr marL="2971800" indent="-228600" eaLnBrk="0" fontAlgn="base" hangingPunct="0">
              <a:spcBef>
                <a:spcPct val="0"/>
              </a:spcBef>
              <a:spcAft>
                <a:spcPct val="0"/>
              </a:spcAft>
              <a:defRPr sz="9600">
                <a:solidFill>
                  <a:schemeClr val="tx1"/>
                </a:solidFill>
                <a:latin typeface="Verdana" panose="020B0604030504040204" pitchFamily="34" charset="0"/>
              </a:defRPr>
            </a:lvl7pPr>
            <a:lvl8pPr marL="3429000" indent="-228600" eaLnBrk="0" fontAlgn="base" hangingPunct="0">
              <a:spcBef>
                <a:spcPct val="0"/>
              </a:spcBef>
              <a:spcAft>
                <a:spcPct val="0"/>
              </a:spcAft>
              <a:defRPr sz="9600">
                <a:solidFill>
                  <a:schemeClr val="tx1"/>
                </a:solidFill>
                <a:latin typeface="Verdana" panose="020B0604030504040204" pitchFamily="34" charset="0"/>
              </a:defRPr>
            </a:lvl8pPr>
            <a:lvl9pPr marL="3886200" indent="-228600" eaLnBrk="0" fontAlgn="base" hangingPunct="0">
              <a:spcBef>
                <a:spcPct val="0"/>
              </a:spcBef>
              <a:spcAft>
                <a:spcPct val="0"/>
              </a:spcAft>
              <a:defRPr sz="9600">
                <a:solidFill>
                  <a:schemeClr val="tx1"/>
                </a:solidFill>
                <a:latin typeface="Verdana" panose="020B0604030504040204" pitchFamily="34" charset="0"/>
              </a:defRPr>
            </a:lvl9pPr>
          </a:lstStyle>
          <a:p>
            <a:pPr eaLnBrk="1" hangingPunct="1">
              <a:spcBef>
                <a:spcPct val="50000"/>
              </a:spcBef>
            </a:pPr>
            <a:r>
              <a:rPr lang="fr-FR" altLang="fr-FR" sz="2400" b="1" dirty="0">
                <a:solidFill>
                  <a:schemeClr val="accent1">
                    <a:lumMod val="50000"/>
                  </a:schemeClr>
                </a:solidFill>
              </a:rPr>
              <a:t>Scintigraphie statique cérébrale</a:t>
            </a:r>
          </a:p>
        </p:txBody>
      </p:sp>
      <p:sp>
        <p:nvSpPr>
          <p:cNvPr id="9" name="AutoShape 4"/>
          <p:cNvSpPr>
            <a:spLocks noChangeArrowheads="1"/>
          </p:cNvSpPr>
          <p:nvPr/>
        </p:nvSpPr>
        <p:spPr bwMode="auto">
          <a:xfrm>
            <a:off x="8720918" y="476249"/>
            <a:ext cx="2743201" cy="1284311"/>
          </a:xfrm>
          <a:prstGeom prst="foldedCorner">
            <a:avLst>
              <a:gd name="adj" fmla="val 29454"/>
            </a:avLst>
          </a:prstGeom>
          <a:solidFill>
            <a:srgbClr val="CC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9600">
                <a:solidFill>
                  <a:schemeClr val="tx1"/>
                </a:solidFill>
                <a:latin typeface="Verdana" panose="020B0604030504040204" pitchFamily="34" charset="0"/>
              </a:defRPr>
            </a:lvl1pPr>
            <a:lvl2pPr marL="742950" indent="-285750">
              <a:defRPr sz="9600">
                <a:solidFill>
                  <a:schemeClr val="tx1"/>
                </a:solidFill>
                <a:latin typeface="Verdana" panose="020B0604030504040204" pitchFamily="34" charset="0"/>
              </a:defRPr>
            </a:lvl2pPr>
            <a:lvl3pPr marL="1143000" indent="-228600">
              <a:defRPr sz="9600">
                <a:solidFill>
                  <a:schemeClr val="tx1"/>
                </a:solidFill>
                <a:latin typeface="Verdana" panose="020B0604030504040204" pitchFamily="34" charset="0"/>
              </a:defRPr>
            </a:lvl3pPr>
            <a:lvl4pPr marL="1600200" indent="-228600">
              <a:defRPr sz="9600">
                <a:solidFill>
                  <a:schemeClr val="tx1"/>
                </a:solidFill>
                <a:latin typeface="Verdana" panose="020B0604030504040204" pitchFamily="34" charset="0"/>
              </a:defRPr>
            </a:lvl4pPr>
            <a:lvl5pPr marL="2057400" indent="-228600">
              <a:defRPr sz="9600">
                <a:solidFill>
                  <a:schemeClr val="tx1"/>
                </a:solidFill>
                <a:latin typeface="Verdana" panose="020B0604030504040204" pitchFamily="34" charset="0"/>
              </a:defRPr>
            </a:lvl5pPr>
            <a:lvl6pPr marL="2514600" indent="-228600" eaLnBrk="0" fontAlgn="base" hangingPunct="0">
              <a:spcBef>
                <a:spcPct val="0"/>
              </a:spcBef>
              <a:spcAft>
                <a:spcPct val="0"/>
              </a:spcAft>
              <a:defRPr sz="9600">
                <a:solidFill>
                  <a:schemeClr val="tx1"/>
                </a:solidFill>
                <a:latin typeface="Verdana" panose="020B0604030504040204" pitchFamily="34" charset="0"/>
              </a:defRPr>
            </a:lvl6pPr>
            <a:lvl7pPr marL="2971800" indent="-228600" eaLnBrk="0" fontAlgn="base" hangingPunct="0">
              <a:spcBef>
                <a:spcPct val="0"/>
              </a:spcBef>
              <a:spcAft>
                <a:spcPct val="0"/>
              </a:spcAft>
              <a:defRPr sz="9600">
                <a:solidFill>
                  <a:schemeClr val="tx1"/>
                </a:solidFill>
                <a:latin typeface="Verdana" panose="020B0604030504040204" pitchFamily="34" charset="0"/>
              </a:defRPr>
            </a:lvl7pPr>
            <a:lvl8pPr marL="3429000" indent="-228600" eaLnBrk="0" fontAlgn="base" hangingPunct="0">
              <a:spcBef>
                <a:spcPct val="0"/>
              </a:spcBef>
              <a:spcAft>
                <a:spcPct val="0"/>
              </a:spcAft>
              <a:defRPr sz="9600">
                <a:solidFill>
                  <a:schemeClr val="tx1"/>
                </a:solidFill>
                <a:latin typeface="Verdana" panose="020B0604030504040204" pitchFamily="34" charset="0"/>
              </a:defRPr>
            </a:lvl8pPr>
            <a:lvl9pPr marL="3886200" indent="-228600" eaLnBrk="0" fontAlgn="base" hangingPunct="0">
              <a:spcBef>
                <a:spcPct val="0"/>
              </a:spcBef>
              <a:spcAft>
                <a:spcPct val="0"/>
              </a:spcAft>
              <a:defRPr sz="9600">
                <a:solidFill>
                  <a:schemeClr val="tx1"/>
                </a:solidFill>
                <a:latin typeface="Verdana" panose="020B0604030504040204" pitchFamily="34" charset="0"/>
              </a:defRPr>
            </a:lvl9pPr>
          </a:lstStyle>
          <a:p>
            <a:pPr algn="ctr" eaLnBrk="1" hangingPunct="1"/>
            <a:endParaRPr lang="fr-FR" altLang="fr-FR" sz="2800" b="1" i="1" dirty="0" smtClean="0">
              <a:latin typeface="Arial" panose="020B0604020202020204" pitchFamily="34" charset="0"/>
            </a:endParaRPr>
          </a:p>
          <a:p>
            <a:pPr algn="ctr" eaLnBrk="1" hangingPunct="1"/>
            <a:r>
              <a:rPr lang="fr-FR" altLang="fr-FR" sz="2800" b="1" i="1" dirty="0" err="1" smtClean="0">
                <a:latin typeface="Arial" panose="020B0604020202020204" pitchFamily="34" charset="0"/>
              </a:rPr>
              <a:t>Raotraceur</a:t>
            </a:r>
            <a:r>
              <a:rPr lang="fr-FR" altLang="fr-FR" sz="2800" b="1" i="1" dirty="0">
                <a:latin typeface="Arial" panose="020B0604020202020204" pitchFamily="34" charset="0"/>
              </a:rPr>
              <a:t>:</a:t>
            </a:r>
          </a:p>
          <a:p>
            <a:pPr algn="ctr" eaLnBrk="1" hangingPunct="1"/>
            <a:r>
              <a:rPr lang="fr-FR" altLang="fr-FR" sz="2800" b="1" i="1" dirty="0">
                <a:latin typeface="Arial" panose="020B0604020202020204" pitchFamily="34" charset="0"/>
              </a:rPr>
              <a:t>DTPA-</a:t>
            </a:r>
            <a:r>
              <a:rPr lang="fr-FR" altLang="fr-FR" sz="2800" b="1" i="1" baseline="30000" dirty="0">
                <a:latin typeface="Arial" panose="020B0604020202020204" pitchFamily="34" charset="0"/>
              </a:rPr>
              <a:t>99m</a:t>
            </a:r>
            <a:r>
              <a:rPr lang="fr-FR" altLang="fr-FR" sz="2800" b="1" i="1" dirty="0">
                <a:latin typeface="Arial" panose="020B0604020202020204" pitchFamily="34" charset="0"/>
              </a:rPr>
              <a:t>Tc</a:t>
            </a:r>
          </a:p>
        </p:txBody>
      </p:sp>
    </p:spTree>
    <p:extLst>
      <p:ext uri="{BB962C8B-B14F-4D97-AF65-F5344CB8AC3E}">
        <p14:creationId xmlns:p14="http://schemas.microsoft.com/office/powerpoint/2010/main" val="9849755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Espace réservé du pied de page 2"/>
          <p:cNvSpPr>
            <a:spLocks noGrp="1"/>
          </p:cNvSpPr>
          <p:nvPr>
            <p:ph type="ftr" sz="quarter" idx="11"/>
          </p:nvPr>
        </p:nvSpPr>
        <p:spPr>
          <a:noFill/>
        </p:spPr>
        <p:txBody>
          <a:bodyPr/>
          <a:lstStyle>
            <a:lvl1pPr>
              <a:defRPr sz="9600">
                <a:solidFill>
                  <a:schemeClr val="tx1"/>
                </a:solidFill>
                <a:latin typeface="Verdana" panose="020B0604030504040204" pitchFamily="34" charset="0"/>
              </a:defRPr>
            </a:lvl1pPr>
            <a:lvl2pPr marL="742950" indent="-285750">
              <a:defRPr sz="9600">
                <a:solidFill>
                  <a:schemeClr val="tx1"/>
                </a:solidFill>
                <a:latin typeface="Verdana" panose="020B0604030504040204" pitchFamily="34" charset="0"/>
              </a:defRPr>
            </a:lvl2pPr>
            <a:lvl3pPr marL="1143000" indent="-228600">
              <a:defRPr sz="9600">
                <a:solidFill>
                  <a:schemeClr val="tx1"/>
                </a:solidFill>
                <a:latin typeface="Verdana" panose="020B0604030504040204" pitchFamily="34" charset="0"/>
              </a:defRPr>
            </a:lvl3pPr>
            <a:lvl4pPr marL="1600200" indent="-228600">
              <a:defRPr sz="9600">
                <a:solidFill>
                  <a:schemeClr val="tx1"/>
                </a:solidFill>
                <a:latin typeface="Verdana" panose="020B0604030504040204" pitchFamily="34" charset="0"/>
              </a:defRPr>
            </a:lvl4pPr>
            <a:lvl5pPr marL="2057400" indent="-228600">
              <a:defRPr sz="9600">
                <a:solidFill>
                  <a:schemeClr val="tx1"/>
                </a:solidFill>
                <a:latin typeface="Verdana" panose="020B0604030504040204" pitchFamily="34" charset="0"/>
              </a:defRPr>
            </a:lvl5pPr>
            <a:lvl6pPr marL="2514600" indent="-228600" eaLnBrk="0" fontAlgn="base" hangingPunct="0">
              <a:spcBef>
                <a:spcPct val="0"/>
              </a:spcBef>
              <a:spcAft>
                <a:spcPct val="0"/>
              </a:spcAft>
              <a:defRPr sz="9600">
                <a:solidFill>
                  <a:schemeClr val="tx1"/>
                </a:solidFill>
                <a:latin typeface="Verdana" panose="020B0604030504040204" pitchFamily="34" charset="0"/>
              </a:defRPr>
            </a:lvl6pPr>
            <a:lvl7pPr marL="2971800" indent="-228600" eaLnBrk="0" fontAlgn="base" hangingPunct="0">
              <a:spcBef>
                <a:spcPct val="0"/>
              </a:spcBef>
              <a:spcAft>
                <a:spcPct val="0"/>
              </a:spcAft>
              <a:defRPr sz="9600">
                <a:solidFill>
                  <a:schemeClr val="tx1"/>
                </a:solidFill>
                <a:latin typeface="Verdana" panose="020B0604030504040204" pitchFamily="34" charset="0"/>
              </a:defRPr>
            </a:lvl7pPr>
            <a:lvl8pPr marL="3429000" indent="-228600" eaLnBrk="0" fontAlgn="base" hangingPunct="0">
              <a:spcBef>
                <a:spcPct val="0"/>
              </a:spcBef>
              <a:spcAft>
                <a:spcPct val="0"/>
              </a:spcAft>
              <a:defRPr sz="9600">
                <a:solidFill>
                  <a:schemeClr val="tx1"/>
                </a:solidFill>
                <a:latin typeface="Verdana" panose="020B0604030504040204" pitchFamily="34" charset="0"/>
              </a:defRPr>
            </a:lvl8pPr>
            <a:lvl9pPr marL="3886200" indent="-228600" eaLnBrk="0" fontAlgn="base" hangingPunct="0">
              <a:spcBef>
                <a:spcPct val="0"/>
              </a:spcBef>
              <a:spcAft>
                <a:spcPct val="0"/>
              </a:spcAft>
              <a:defRPr sz="9600">
                <a:solidFill>
                  <a:schemeClr val="tx1"/>
                </a:solidFill>
                <a:latin typeface="Verdana" panose="020B0604030504040204" pitchFamily="34" charset="0"/>
              </a:defRPr>
            </a:lvl9pPr>
          </a:lstStyle>
          <a:p>
            <a:r>
              <a:rPr lang="fr-FR" altLang="fr-FR" sz="1200" smtClean="0"/>
              <a:t>CREATION D'UN CENTRE DE RADIOTHERAPIE</a:t>
            </a:r>
            <a:endParaRPr lang="fr-FR" altLang="fr-FR" sz="1200"/>
          </a:p>
        </p:txBody>
      </p:sp>
      <p:sp>
        <p:nvSpPr>
          <p:cNvPr id="70659" name="Espace réservé du numéro de diapositive 3"/>
          <p:cNvSpPr>
            <a:spLocks noGrp="1"/>
          </p:cNvSpPr>
          <p:nvPr>
            <p:ph type="sldNum" sz="quarter" idx="12"/>
          </p:nvPr>
        </p:nvSpPr>
        <p:spPr>
          <a:noFill/>
        </p:spPr>
        <p:txBody>
          <a:bodyPr/>
          <a:lstStyle>
            <a:lvl1pPr>
              <a:defRPr sz="9600">
                <a:solidFill>
                  <a:schemeClr val="tx1"/>
                </a:solidFill>
                <a:latin typeface="Verdana" panose="020B0604030504040204" pitchFamily="34" charset="0"/>
              </a:defRPr>
            </a:lvl1pPr>
            <a:lvl2pPr marL="742950" indent="-285750">
              <a:defRPr sz="9600">
                <a:solidFill>
                  <a:schemeClr val="tx1"/>
                </a:solidFill>
                <a:latin typeface="Verdana" panose="020B0604030504040204" pitchFamily="34" charset="0"/>
              </a:defRPr>
            </a:lvl2pPr>
            <a:lvl3pPr marL="1143000" indent="-228600">
              <a:defRPr sz="9600">
                <a:solidFill>
                  <a:schemeClr val="tx1"/>
                </a:solidFill>
                <a:latin typeface="Verdana" panose="020B0604030504040204" pitchFamily="34" charset="0"/>
              </a:defRPr>
            </a:lvl3pPr>
            <a:lvl4pPr marL="1600200" indent="-228600">
              <a:defRPr sz="9600">
                <a:solidFill>
                  <a:schemeClr val="tx1"/>
                </a:solidFill>
                <a:latin typeface="Verdana" panose="020B0604030504040204" pitchFamily="34" charset="0"/>
              </a:defRPr>
            </a:lvl4pPr>
            <a:lvl5pPr marL="2057400" indent="-228600">
              <a:defRPr sz="9600">
                <a:solidFill>
                  <a:schemeClr val="tx1"/>
                </a:solidFill>
                <a:latin typeface="Verdana" panose="020B0604030504040204" pitchFamily="34" charset="0"/>
              </a:defRPr>
            </a:lvl5pPr>
            <a:lvl6pPr marL="2514600" indent="-228600" eaLnBrk="0" fontAlgn="base" hangingPunct="0">
              <a:spcBef>
                <a:spcPct val="0"/>
              </a:spcBef>
              <a:spcAft>
                <a:spcPct val="0"/>
              </a:spcAft>
              <a:defRPr sz="9600">
                <a:solidFill>
                  <a:schemeClr val="tx1"/>
                </a:solidFill>
                <a:latin typeface="Verdana" panose="020B0604030504040204" pitchFamily="34" charset="0"/>
              </a:defRPr>
            </a:lvl6pPr>
            <a:lvl7pPr marL="2971800" indent="-228600" eaLnBrk="0" fontAlgn="base" hangingPunct="0">
              <a:spcBef>
                <a:spcPct val="0"/>
              </a:spcBef>
              <a:spcAft>
                <a:spcPct val="0"/>
              </a:spcAft>
              <a:defRPr sz="9600">
                <a:solidFill>
                  <a:schemeClr val="tx1"/>
                </a:solidFill>
                <a:latin typeface="Verdana" panose="020B0604030504040204" pitchFamily="34" charset="0"/>
              </a:defRPr>
            </a:lvl7pPr>
            <a:lvl8pPr marL="3429000" indent="-228600" eaLnBrk="0" fontAlgn="base" hangingPunct="0">
              <a:spcBef>
                <a:spcPct val="0"/>
              </a:spcBef>
              <a:spcAft>
                <a:spcPct val="0"/>
              </a:spcAft>
              <a:defRPr sz="9600">
                <a:solidFill>
                  <a:schemeClr val="tx1"/>
                </a:solidFill>
                <a:latin typeface="Verdana" panose="020B0604030504040204" pitchFamily="34" charset="0"/>
              </a:defRPr>
            </a:lvl8pPr>
            <a:lvl9pPr marL="3886200" indent="-228600" eaLnBrk="0" fontAlgn="base" hangingPunct="0">
              <a:spcBef>
                <a:spcPct val="0"/>
              </a:spcBef>
              <a:spcAft>
                <a:spcPct val="0"/>
              </a:spcAft>
              <a:defRPr sz="9600">
                <a:solidFill>
                  <a:schemeClr val="tx1"/>
                </a:solidFill>
                <a:latin typeface="Verdana" panose="020B0604030504040204" pitchFamily="34" charset="0"/>
              </a:defRPr>
            </a:lvl9pPr>
          </a:lstStyle>
          <a:p>
            <a:fld id="{5FCF60C4-509C-46D9-BA8F-9B720D6E7B02}" type="slidenum">
              <a:rPr lang="fr-FR" altLang="fr-FR" sz="1200"/>
              <a:pPr/>
              <a:t>21</a:t>
            </a:fld>
            <a:endParaRPr lang="fr-FR" altLang="fr-FR" sz="1200"/>
          </a:p>
        </p:txBody>
      </p:sp>
      <p:sp>
        <p:nvSpPr>
          <p:cNvPr id="179204" name="Text Box 5"/>
          <p:cNvSpPr txBox="1">
            <a:spLocks noChangeArrowheads="1"/>
          </p:cNvSpPr>
          <p:nvPr/>
        </p:nvSpPr>
        <p:spPr bwMode="auto">
          <a:xfrm>
            <a:off x="1955799" y="2798882"/>
            <a:ext cx="2016125" cy="830997"/>
          </a:xfrm>
          <a:prstGeom prst="rect">
            <a:avLst/>
          </a:prstGeom>
          <a:solidFill>
            <a:srgbClr val="66CC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70000"/>
              <a:buFont typeface="Wingdings" panose="05000000000000000000" pitchFamily="2" charset="2"/>
              <a:buChar char="¡"/>
              <a:defRPr sz="2900">
                <a:solidFill>
                  <a:schemeClr val="tx1"/>
                </a:solidFill>
                <a:latin typeface="Verdana" panose="020B0604030504040204" pitchFamily="34" charset="0"/>
              </a:defRPr>
            </a:lvl1pPr>
            <a:lvl2pPr marL="742950" indent="-285750">
              <a:spcBef>
                <a:spcPct val="20000"/>
              </a:spcBef>
              <a:buClr>
                <a:schemeClr val="accent2"/>
              </a:buClr>
              <a:buSzPct val="70000"/>
              <a:buFont typeface="Wingdings" panose="05000000000000000000" pitchFamily="2" charset="2"/>
              <a:buChar char="l"/>
              <a:defRPr sz="2500">
                <a:solidFill>
                  <a:schemeClr val="tx1"/>
                </a:solidFill>
                <a:latin typeface="Verdana" panose="020B0604030504040204" pitchFamily="34" charset="0"/>
              </a:defRPr>
            </a:lvl2pPr>
            <a:lvl3pPr marL="1143000" indent="-228600">
              <a:spcBef>
                <a:spcPct val="20000"/>
              </a:spcBef>
              <a:buClr>
                <a:schemeClr val="tx2"/>
              </a:buClr>
              <a:buSzPct val="65000"/>
              <a:buFont typeface="Wingdings" panose="05000000000000000000" pitchFamily="2" charset="2"/>
              <a:buChar char="¡"/>
              <a:defRPr sz="2200">
                <a:solidFill>
                  <a:schemeClr val="tx1"/>
                </a:solidFill>
                <a:latin typeface="Verdana" panose="020B0604030504040204" pitchFamily="34" charset="0"/>
              </a:defRPr>
            </a:lvl3pPr>
            <a:lvl4pPr marL="1600200" indent="-228600">
              <a:spcBef>
                <a:spcPct val="20000"/>
              </a:spcBef>
              <a:buClr>
                <a:schemeClr val="accent2"/>
              </a:buClr>
              <a:buSzPct val="70000"/>
              <a:buFont typeface="Wingdings" panose="05000000000000000000" pitchFamily="2" charset="2"/>
              <a:buChar char="l"/>
              <a:defRPr sz="1900">
                <a:solidFill>
                  <a:schemeClr val="tx1"/>
                </a:solidFill>
                <a:latin typeface="Verdana" panose="020B0604030504040204" pitchFamily="34" charset="0"/>
              </a:defRPr>
            </a:lvl4pPr>
            <a:lvl5pPr marL="2057400" indent="-228600">
              <a:spcBef>
                <a:spcPct val="20000"/>
              </a:spcBef>
              <a:buClr>
                <a:schemeClr val="tx2"/>
              </a:buClr>
              <a:buSzPct val="60000"/>
              <a:buFont typeface="Wingdings" panose="05000000000000000000" pitchFamily="2" charset="2"/>
              <a:buChar char="¡"/>
              <a:defRPr sz="19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9pPr>
          </a:lstStyle>
          <a:p>
            <a:pPr algn="ctr" eaLnBrk="1" hangingPunct="1">
              <a:spcBef>
                <a:spcPct val="50000"/>
              </a:spcBef>
              <a:buClrTx/>
              <a:buSzTx/>
              <a:buFontTx/>
              <a:buNone/>
            </a:pPr>
            <a:r>
              <a:rPr lang="fr-FR" altLang="fr-FR" sz="2400" b="1" dirty="0">
                <a:solidFill>
                  <a:srgbClr val="800000"/>
                </a:solidFill>
                <a:latin typeface="Arial" panose="020B0604020202020204" pitchFamily="34" charset="0"/>
              </a:rPr>
              <a:t>Maladie de Basedow</a:t>
            </a:r>
          </a:p>
        </p:txBody>
      </p:sp>
      <p:pic>
        <p:nvPicPr>
          <p:cNvPr id="179205" name="Picture 6" descr="Numériser0004"/>
          <p:cNvPicPr>
            <a:picLocks noChangeAspect="1" noChangeArrowheads="1"/>
          </p:cNvPicPr>
          <p:nvPr/>
        </p:nvPicPr>
        <p:blipFill>
          <a:blip r:embed="rId3">
            <a:lum bright="-12000" contrast="18000"/>
            <a:extLst>
              <a:ext uri="{28A0092B-C50C-407E-A947-70E740481C1C}">
                <a14:useLocalDpi xmlns:a14="http://schemas.microsoft.com/office/drawing/2010/main" val="0"/>
              </a:ext>
            </a:extLst>
          </a:blip>
          <a:srcRect l="15732" r="21059"/>
          <a:stretch>
            <a:fillRect/>
          </a:stretch>
        </p:blipFill>
        <p:spPr bwMode="auto">
          <a:xfrm>
            <a:off x="1598612" y="3570408"/>
            <a:ext cx="2730500" cy="293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9206" name="Picture 7" descr="Numériser0009"/>
          <p:cNvPicPr>
            <a:picLocks noChangeAspect="1" noChangeArrowheads="1"/>
          </p:cNvPicPr>
          <p:nvPr/>
        </p:nvPicPr>
        <p:blipFill>
          <a:blip r:embed="rId4">
            <a:lum bright="-18000" contrast="12000"/>
            <a:extLst>
              <a:ext uri="{28A0092B-C50C-407E-A947-70E740481C1C}">
                <a14:useLocalDpi xmlns:a14="http://schemas.microsoft.com/office/drawing/2010/main" val="0"/>
              </a:ext>
            </a:extLst>
          </a:blip>
          <a:srcRect l="30733" b="5458"/>
          <a:stretch>
            <a:fillRect/>
          </a:stretch>
        </p:blipFill>
        <p:spPr bwMode="auto">
          <a:xfrm>
            <a:off x="5230814" y="3830638"/>
            <a:ext cx="2593975" cy="240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79207" name="Object 8"/>
          <p:cNvGraphicFramePr>
            <a:graphicFrameLocks noChangeAspect="1"/>
          </p:cNvGraphicFramePr>
          <p:nvPr/>
        </p:nvGraphicFramePr>
        <p:xfrm>
          <a:off x="7824788" y="3500438"/>
          <a:ext cx="2735262" cy="2736850"/>
        </p:xfrm>
        <a:graphic>
          <a:graphicData uri="http://schemas.openxmlformats.org/presentationml/2006/ole">
            <mc:AlternateContent xmlns:mc="http://schemas.openxmlformats.org/markup-compatibility/2006">
              <mc:Choice xmlns:v="urn:schemas-microsoft-com:vml" Requires="v">
                <p:oleObj spid="_x0000_s2096" name="Photo Editor Photo" r:id="rId5" imgW="4038095" imgH="4191585" progId="MSPhotoEd.3">
                  <p:embed/>
                </p:oleObj>
              </mc:Choice>
              <mc:Fallback>
                <p:oleObj name="Photo Editor Photo" r:id="rId5" imgW="4038095" imgH="4191585" progId="MSPhotoEd.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l="14772" t="3496" r="17027" b="30733"/>
                      <a:stretch>
                        <a:fillRect/>
                      </a:stretch>
                    </p:blipFill>
                    <p:spPr bwMode="auto">
                      <a:xfrm>
                        <a:off x="7824788" y="3500438"/>
                        <a:ext cx="2735262" cy="2736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79208" name="Picture 5" descr="Numériser0006"/>
          <p:cNvPicPr>
            <a:picLocks noChangeAspect="1" noChangeArrowheads="1"/>
          </p:cNvPicPr>
          <p:nvPr/>
        </p:nvPicPr>
        <p:blipFill>
          <a:blip r:embed="rId7">
            <a:lum bright="-18000" contrast="12000"/>
            <a:extLst>
              <a:ext uri="{28A0092B-C50C-407E-A947-70E740481C1C}">
                <a14:useLocalDpi xmlns:a14="http://schemas.microsoft.com/office/drawing/2010/main" val="0"/>
              </a:ext>
            </a:extLst>
          </a:blip>
          <a:srcRect b="2428"/>
          <a:stretch>
            <a:fillRect/>
          </a:stretch>
        </p:blipFill>
        <p:spPr bwMode="auto">
          <a:xfrm>
            <a:off x="7104064" y="260350"/>
            <a:ext cx="2879725" cy="240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9209" name="Text Box 6"/>
          <p:cNvSpPr txBox="1">
            <a:spLocks noChangeArrowheads="1"/>
          </p:cNvSpPr>
          <p:nvPr/>
        </p:nvSpPr>
        <p:spPr bwMode="auto">
          <a:xfrm>
            <a:off x="5305425" y="6211888"/>
            <a:ext cx="5111750" cy="4572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70000"/>
              <a:buFont typeface="Wingdings" panose="05000000000000000000" pitchFamily="2" charset="2"/>
              <a:buChar char="¡"/>
              <a:defRPr sz="2900">
                <a:solidFill>
                  <a:schemeClr val="tx1"/>
                </a:solidFill>
                <a:latin typeface="Verdana" panose="020B0604030504040204" pitchFamily="34" charset="0"/>
              </a:defRPr>
            </a:lvl1pPr>
            <a:lvl2pPr marL="742950" indent="-285750">
              <a:spcBef>
                <a:spcPct val="20000"/>
              </a:spcBef>
              <a:buClr>
                <a:schemeClr val="accent2"/>
              </a:buClr>
              <a:buSzPct val="70000"/>
              <a:buFont typeface="Wingdings" panose="05000000000000000000" pitchFamily="2" charset="2"/>
              <a:buChar char="l"/>
              <a:defRPr sz="2500">
                <a:solidFill>
                  <a:schemeClr val="tx1"/>
                </a:solidFill>
                <a:latin typeface="Verdana" panose="020B0604030504040204" pitchFamily="34" charset="0"/>
              </a:defRPr>
            </a:lvl2pPr>
            <a:lvl3pPr marL="1143000" indent="-228600">
              <a:spcBef>
                <a:spcPct val="20000"/>
              </a:spcBef>
              <a:buClr>
                <a:schemeClr val="tx2"/>
              </a:buClr>
              <a:buSzPct val="65000"/>
              <a:buFont typeface="Wingdings" panose="05000000000000000000" pitchFamily="2" charset="2"/>
              <a:buChar char="¡"/>
              <a:defRPr sz="2200">
                <a:solidFill>
                  <a:schemeClr val="tx1"/>
                </a:solidFill>
                <a:latin typeface="Verdana" panose="020B0604030504040204" pitchFamily="34" charset="0"/>
              </a:defRPr>
            </a:lvl3pPr>
            <a:lvl4pPr marL="1600200" indent="-228600">
              <a:spcBef>
                <a:spcPct val="20000"/>
              </a:spcBef>
              <a:buClr>
                <a:schemeClr val="accent2"/>
              </a:buClr>
              <a:buSzPct val="70000"/>
              <a:buFont typeface="Wingdings" panose="05000000000000000000" pitchFamily="2" charset="2"/>
              <a:buChar char="l"/>
              <a:defRPr sz="1900">
                <a:solidFill>
                  <a:schemeClr val="tx1"/>
                </a:solidFill>
                <a:latin typeface="Verdana" panose="020B0604030504040204" pitchFamily="34" charset="0"/>
              </a:defRPr>
            </a:lvl4pPr>
            <a:lvl5pPr marL="2057400" indent="-228600">
              <a:spcBef>
                <a:spcPct val="20000"/>
              </a:spcBef>
              <a:buClr>
                <a:schemeClr val="tx2"/>
              </a:buClr>
              <a:buSzPct val="60000"/>
              <a:buFont typeface="Wingdings" panose="05000000000000000000" pitchFamily="2" charset="2"/>
              <a:buChar char="¡"/>
              <a:defRPr sz="19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9pPr>
          </a:lstStyle>
          <a:p>
            <a:pPr algn="ctr" eaLnBrk="1" hangingPunct="1">
              <a:spcBef>
                <a:spcPct val="50000"/>
              </a:spcBef>
              <a:buClrTx/>
              <a:buSzTx/>
              <a:buFontTx/>
              <a:buNone/>
            </a:pPr>
            <a:r>
              <a:rPr lang="fr-FR" altLang="fr-FR" sz="2400" b="1">
                <a:latin typeface="Arial" panose="020B0604020202020204" pitchFamily="34" charset="0"/>
              </a:rPr>
              <a:t>Nodule toxique autonome</a:t>
            </a:r>
          </a:p>
        </p:txBody>
      </p:sp>
      <p:sp>
        <p:nvSpPr>
          <p:cNvPr id="179210" name="Text Box 5"/>
          <p:cNvSpPr txBox="1">
            <a:spLocks noChangeArrowheads="1"/>
          </p:cNvSpPr>
          <p:nvPr/>
        </p:nvSpPr>
        <p:spPr bwMode="auto">
          <a:xfrm>
            <a:off x="5951538" y="2636838"/>
            <a:ext cx="4608512" cy="4572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70000"/>
              <a:buFont typeface="Wingdings" panose="05000000000000000000" pitchFamily="2" charset="2"/>
              <a:buChar char="¡"/>
              <a:defRPr sz="2900">
                <a:solidFill>
                  <a:schemeClr val="tx1"/>
                </a:solidFill>
                <a:latin typeface="Verdana" panose="020B0604030504040204" pitchFamily="34" charset="0"/>
              </a:defRPr>
            </a:lvl1pPr>
            <a:lvl2pPr marL="742950" indent="-285750">
              <a:spcBef>
                <a:spcPct val="20000"/>
              </a:spcBef>
              <a:buClr>
                <a:schemeClr val="accent2"/>
              </a:buClr>
              <a:buSzPct val="70000"/>
              <a:buFont typeface="Wingdings" panose="05000000000000000000" pitchFamily="2" charset="2"/>
              <a:buChar char="l"/>
              <a:defRPr sz="2500">
                <a:solidFill>
                  <a:schemeClr val="tx1"/>
                </a:solidFill>
                <a:latin typeface="Verdana" panose="020B0604030504040204" pitchFamily="34" charset="0"/>
              </a:defRPr>
            </a:lvl2pPr>
            <a:lvl3pPr marL="1143000" indent="-228600">
              <a:spcBef>
                <a:spcPct val="20000"/>
              </a:spcBef>
              <a:buClr>
                <a:schemeClr val="tx2"/>
              </a:buClr>
              <a:buSzPct val="65000"/>
              <a:buFont typeface="Wingdings" panose="05000000000000000000" pitchFamily="2" charset="2"/>
              <a:buChar char="¡"/>
              <a:defRPr sz="2200">
                <a:solidFill>
                  <a:schemeClr val="tx1"/>
                </a:solidFill>
                <a:latin typeface="Verdana" panose="020B0604030504040204" pitchFamily="34" charset="0"/>
              </a:defRPr>
            </a:lvl3pPr>
            <a:lvl4pPr marL="1600200" indent="-228600">
              <a:spcBef>
                <a:spcPct val="20000"/>
              </a:spcBef>
              <a:buClr>
                <a:schemeClr val="accent2"/>
              </a:buClr>
              <a:buSzPct val="70000"/>
              <a:buFont typeface="Wingdings" panose="05000000000000000000" pitchFamily="2" charset="2"/>
              <a:buChar char="l"/>
              <a:defRPr sz="1900">
                <a:solidFill>
                  <a:schemeClr val="tx1"/>
                </a:solidFill>
                <a:latin typeface="Verdana" panose="020B0604030504040204" pitchFamily="34" charset="0"/>
              </a:defRPr>
            </a:lvl4pPr>
            <a:lvl5pPr marL="2057400" indent="-228600">
              <a:spcBef>
                <a:spcPct val="20000"/>
              </a:spcBef>
              <a:buClr>
                <a:schemeClr val="tx2"/>
              </a:buClr>
              <a:buSzPct val="60000"/>
              <a:buFont typeface="Wingdings" panose="05000000000000000000" pitchFamily="2" charset="2"/>
              <a:buChar char="¡"/>
              <a:defRPr sz="19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9pPr>
          </a:lstStyle>
          <a:p>
            <a:pPr algn="ctr" eaLnBrk="1" hangingPunct="1">
              <a:spcBef>
                <a:spcPct val="50000"/>
              </a:spcBef>
              <a:buClrTx/>
              <a:buSzTx/>
              <a:buFontTx/>
              <a:buNone/>
            </a:pPr>
            <a:r>
              <a:rPr lang="fr-FR" altLang="fr-FR" sz="2400" b="1">
                <a:latin typeface="Arial" panose="020B0604020202020204" pitchFamily="34" charset="0"/>
              </a:rPr>
              <a:t>Goître multi-nodulaire</a:t>
            </a:r>
          </a:p>
        </p:txBody>
      </p:sp>
      <p:pic>
        <p:nvPicPr>
          <p:cNvPr id="70667" name="Picture 11" descr="Thyroid scinti"/>
          <p:cNvPicPr>
            <a:picLocks noChangeAspect="1" noChangeArrowheads="1"/>
          </p:cNvPicPr>
          <p:nvPr/>
        </p:nvPicPr>
        <p:blipFill>
          <a:blip r:embed="rId8">
            <a:lum contrast="42000"/>
            <a:extLst>
              <a:ext uri="{28A0092B-C50C-407E-A947-70E740481C1C}">
                <a14:useLocalDpi xmlns:a14="http://schemas.microsoft.com/office/drawing/2010/main" val="0"/>
              </a:ext>
            </a:extLst>
          </a:blip>
          <a:srcRect l="7315" t="10179" r="12540" b="18562"/>
          <a:stretch>
            <a:fillRect/>
          </a:stretch>
        </p:blipFill>
        <p:spPr bwMode="auto">
          <a:xfrm>
            <a:off x="1847848" y="345282"/>
            <a:ext cx="2232025" cy="2132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9203" name="AutoShape 3"/>
          <p:cNvSpPr>
            <a:spLocks noChangeArrowheads="1"/>
          </p:cNvSpPr>
          <p:nvPr/>
        </p:nvSpPr>
        <p:spPr bwMode="auto">
          <a:xfrm>
            <a:off x="4008439" y="260350"/>
            <a:ext cx="2447925" cy="863600"/>
          </a:xfrm>
          <a:prstGeom prst="roundRect">
            <a:avLst>
              <a:gd name="adj" fmla="val 16667"/>
            </a:avLst>
          </a:prstGeom>
          <a:solidFill>
            <a:schemeClr val="accent6">
              <a:lumMod val="40000"/>
              <a:lumOff val="60000"/>
            </a:schemeClr>
          </a:solidFill>
          <a:ln w="9525">
            <a:solidFill>
              <a:schemeClr val="tx1"/>
            </a:solidFill>
            <a:round/>
            <a:headEnd/>
            <a:tailEnd/>
          </a:ln>
          <a:effectLst/>
          <a:extLst/>
        </p:spPr>
        <p:txBody>
          <a:bodyPr wrap="none" anchor="ctr"/>
          <a:lstStyle>
            <a:lvl1pPr>
              <a:defRPr sz="9600">
                <a:solidFill>
                  <a:schemeClr val="tx1"/>
                </a:solidFill>
                <a:latin typeface="Verdana" panose="020B0604030504040204" pitchFamily="34" charset="0"/>
              </a:defRPr>
            </a:lvl1pPr>
            <a:lvl2pPr marL="742950" indent="-285750">
              <a:defRPr sz="9600">
                <a:solidFill>
                  <a:schemeClr val="tx1"/>
                </a:solidFill>
                <a:latin typeface="Verdana" panose="020B0604030504040204" pitchFamily="34" charset="0"/>
              </a:defRPr>
            </a:lvl2pPr>
            <a:lvl3pPr marL="1143000" indent="-228600">
              <a:defRPr sz="9600">
                <a:solidFill>
                  <a:schemeClr val="tx1"/>
                </a:solidFill>
                <a:latin typeface="Verdana" panose="020B0604030504040204" pitchFamily="34" charset="0"/>
              </a:defRPr>
            </a:lvl3pPr>
            <a:lvl4pPr marL="1600200" indent="-228600">
              <a:defRPr sz="9600">
                <a:solidFill>
                  <a:schemeClr val="tx1"/>
                </a:solidFill>
                <a:latin typeface="Verdana" panose="020B0604030504040204" pitchFamily="34" charset="0"/>
              </a:defRPr>
            </a:lvl4pPr>
            <a:lvl5pPr marL="2057400" indent="-228600">
              <a:defRPr sz="9600">
                <a:solidFill>
                  <a:schemeClr val="tx1"/>
                </a:solidFill>
                <a:latin typeface="Verdana" panose="020B0604030504040204" pitchFamily="34" charset="0"/>
              </a:defRPr>
            </a:lvl5pPr>
            <a:lvl6pPr marL="2514600" indent="-228600" eaLnBrk="0" fontAlgn="base" hangingPunct="0">
              <a:spcBef>
                <a:spcPct val="0"/>
              </a:spcBef>
              <a:spcAft>
                <a:spcPct val="0"/>
              </a:spcAft>
              <a:defRPr sz="9600">
                <a:solidFill>
                  <a:schemeClr val="tx1"/>
                </a:solidFill>
                <a:latin typeface="Verdana" panose="020B0604030504040204" pitchFamily="34" charset="0"/>
              </a:defRPr>
            </a:lvl6pPr>
            <a:lvl7pPr marL="2971800" indent="-228600" eaLnBrk="0" fontAlgn="base" hangingPunct="0">
              <a:spcBef>
                <a:spcPct val="0"/>
              </a:spcBef>
              <a:spcAft>
                <a:spcPct val="0"/>
              </a:spcAft>
              <a:defRPr sz="9600">
                <a:solidFill>
                  <a:schemeClr val="tx1"/>
                </a:solidFill>
                <a:latin typeface="Verdana" panose="020B0604030504040204" pitchFamily="34" charset="0"/>
              </a:defRPr>
            </a:lvl7pPr>
            <a:lvl8pPr marL="3429000" indent="-228600" eaLnBrk="0" fontAlgn="base" hangingPunct="0">
              <a:spcBef>
                <a:spcPct val="0"/>
              </a:spcBef>
              <a:spcAft>
                <a:spcPct val="0"/>
              </a:spcAft>
              <a:defRPr sz="9600">
                <a:solidFill>
                  <a:schemeClr val="tx1"/>
                </a:solidFill>
                <a:latin typeface="Verdana" panose="020B0604030504040204" pitchFamily="34" charset="0"/>
              </a:defRPr>
            </a:lvl8pPr>
            <a:lvl9pPr marL="3886200" indent="-228600" eaLnBrk="0" fontAlgn="base" hangingPunct="0">
              <a:spcBef>
                <a:spcPct val="0"/>
              </a:spcBef>
              <a:spcAft>
                <a:spcPct val="0"/>
              </a:spcAft>
              <a:defRPr sz="9600">
                <a:solidFill>
                  <a:schemeClr val="tx1"/>
                </a:solidFill>
                <a:latin typeface="Verdana" panose="020B0604030504040204" pitchFamily="34" charset="0"/>
              </a:defRPr>
            </a:lvl9pPr>
          </a:lstStyle>
          <a:p>
            <a:pPr algn="ctr" eaLnBrk="1" hangingPunct="1"/>
            <a:r>
              <a:rPr lang="fr-FR" altLang="fr-FR" sz="2400" b="1" i="1">
                <a:latin typeface="Arial" panose="020B0604020202020204" pitchFamily="34" charset="0"/>
              </a:rPr>
              <a:t>Image normale</a:t>
            </a:r>
          </a:p>
        </p:txBody>
      </p:sp>
    </p:spTree>
    <p:extLst>
      <p:ext uri="{BB962C8B-B14F-4D97-AF65-F5344CB8AC3E}">
        <p14:creationId xmlns:p14="http://schemas.microsoft.com/office/powerpoint/2010/main" val="19795916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Espace réservé du pied de page 4"/>
          <p:cNvSpPr>
            <a:spLocks noGrp="1"/>
          </p:cNvSpPr>
          <p:nvPr>
            <p:ph type="ftr" sz="quarter" idx="11"/>
          </p:nvPr>
        </p:nvSpPr>
        <p:spPr>
          <a:noFill/>
        </p:spPr>
        <p:txBody>
          <a:bodyPr/>
          <a:lstStyle>
            <a:lvl1pPr>
              <a:defRPr sz="9600">
                <a:solidFill>
                  <a:schemeClr val="tx1"/>
                </a:solidFill>
                <a:latin typeface="Verdana" panose="020B0604030504040204" pitchFamily="34" charset="0"/>
              </a:defRPr>
            </a:lvl1pPr>
            <a:lvl2pPr marL="742950" indent="-285750">
              <a:defRPr sz="9600">
                <a:solidFill>
                  <a:schemeClr val="tx1"/>
                </a:solidFill>
                <a:latin typeface="Verdana" panose="020B0604030504040204" pitchFamily="34" charset="0"/>
              </a:defRPr>
            </a:lvl2pPr>
            <a:lvl3pPr marL="1143000" indent="-228600">
              <a:defRPr sz="9600">
                <a:solidFill>
                  <a:schemeClr val="tx1"/>
                </a:solidFill>
                <a:latin typeface="Verdana" panose="020B0604030504040204" pitchFamily="34" charset="0"/>
              </a:defRPr>
            </a:lvl3pPr>
            <a:lvl4pPr marL="1600200" indent="-228600">
              <a:defRPr sz="9600">
                <a:solidFill>
                  <a:schemeClr val="tx1"/>
                </a:solidFill>
                <a:latin typeface="Verdana" panose="020B0604030504040204" pitchFamily="34" charset="0"/>
              </a:defRPr>
            </a:lvl4pPr>
            <a:lvl5pPr marL="2057400" indent="-228600">
              <a:defRPr sz="9600">
                <a:solidFill>
                  <a:schemeClr val="tx1"/>
                </a:solidFill>
                <a:latin typeface="Verdana" panose="020B0604030504040204" pitchFamily="34" charset="0"/>
              </a:defRPr>
            </a:lvl5pPr>
            <a:lvl6pPr marL="2514600" indent="-228600" eaLnBrk="0" fontAlgn="base" hangingPunct="0">
              <a:spcBef>
                <a:spcPct val="0"/>
              </a:spcBef>
              <a:spcAft>
                <a:spcPct val="0"/>
              </a:spcAft>
              <a:defRPr sz="9600">
                <a:solidFill>
                  <a:schemeClr val="tx1"/>
                </a:solidFill>
                <a:latin typeface="Verdana" panose="020B0604030504040204" pitchFamily="34" charset="0"/>
              </a:defRPr>
            </a:lvl6pPr>
            <a:lvl7pPr marL="2971800" indent="-228600" eaLnBrk="0" fontAlgn="base" hangingPunct="0">
              <a:spcBef>
                <a:spcPct val="0"/>
              </a:spcBef>
              <a:spcAft>
                <a:spcPct val="0"/>
              </a:spcAft>
              <a:defRPr sz="9600">
                <a:solidFill>
                  <a:schemeClr val="tx1"/>
                </a:solidFill>
                <a:latin typeface="Verdana" panose="020B0604030504040204" pitchFamily="34" charset="0"/>
              </a:defRPr>
            </a:lvl7pPr>
            <a:lvl8pPr marL="3429000" indent="-228600" eaLnBrk="0" fontAlgn="base" hangingPunct="0">
              <a:spcBef>
                <a:spcPct val="0"/>
              </a:spcBef>
              <a:spcAft>
                <a:spcPct val="0"/>
              </a:spcAft>
              <a:defRPr sz="9600">
                <a:solidFill>
                  <a:schemeClr val="tx1"/>
                </a:solidFill>
                <a:latin typeface="Verdana" panose="020B0604030504040204" pitchFamily="34" charset="0"/>
              </a:defRPr>
            </a:lvl8pPr>
            <a:lvl9pPr marL="3886200" indent="-228600" eaLnBrk="0" fontAlgn="base" hangingPunct="0">
              <a:spcBef>
                <a:spcPct val="0"/>
              </a:spcBef>
              <a:spcAft>
                <a:spcPct val="0"/>
              </a:spcAft>
              <a:defRPr sz="9600">
                <a:solidFill>
                  <a:schemeClr val="tx1"/>
                </a:solidFill>
                <a:latin typeface="Verdana" panose="020B0604030504040204" pitchFamily="34" charset="0"/>
              </a:defRPr>
            </a:lvl9pPr>
          </a:lstStyle>
          <a:p>
            <a:r>
              <a:rPr lang="fr-FR" altLang="fr-FR" sz="1200" smtClean="0"/>
              <a:t>CREATION D'UN CENTRE DE RADIOTHERAPIE</a:t>
            </a:r>
            <a:endParaRPr lang="fr-FR" altLang="fr-FR" sz="1200"/>
          </a:p>
        </p:txBody>
      </p:sp>
      <p:sp>
        <p:nvSpPr>
          <p:cNvPr id="71683" name="Espace réservé du numéro de diapositive 5"/>
          <p:cNvSpPr>
            <a:spLocks noGrp="1"/>
          </p:cNvSpPr>
          <p:nvPr>
            <p:ph type="sldNum" sz="quarter" idx="12"/>
          </p:nvPr>
        </p:nvSpPr>
        <p:spPr>
          <a:noFill/>
        </p:spPr>
        <p:txBody>
          <a:bodyPr/>
          <a:lstStyle>
            <a:lvl1pPr>
              <a:defRPr sz="9600">
                <a:solidFill>
                  <a:schemeClr val="tx1"/>
                </a:solidFill>
                <a:latin typeface="Verdana" panose="020B0604030504040204" pitchFamily="34" charset="0"/>
              </a:defRPr>
            </a:lvl1pPr>
            <a:lvl2pPr marL="742950" indent="-285750">
              <a:defRPr sz="9600">
                <a:solidFill>
                  <a:schemeClr val="tx1"/>
                </a:solidFill>
                <a:latin typeface="Verdana" panose="020B0604030504040204" pitchFamily="34" charset="0"/>
              </a:defRPr>
            </a:lvl2pPr>
            <a:lvl3pPr marL="1143000" indent="-228600">
              <a:defRPr sz="9600">
                <a:solidFill>
                  <a:schemeClr val="tx1"/>
                </a:solidFill>
                <a:latin typeface="Verdana" panose="020B0604030504040204" pitchFamily="34" charset="0"/>
              </a:defRPr>
            </a:lvl3pPr>
            <a:lvl4pPr marL="1600200" indent="-228600">
              <a:defRPr sz="9600">
                <a:solidFill>
                  <a:schemeClr val="tx1"/>
                </a:solidFill>
                <a:latin typeface="Verdana" panose="020B0604030504040204" pitchFamily="34" charset="0"/>
              </a:defRPr>
            </a:lvl4pPr>
            <a:lvl5pPr marL="2057400" indent="-228600">
              <a:defRPr sz="9600">
                <a:solidFill>
                  <a:schemeClr val="tx1"/>
                </a:solidFill>
                <a:latin typeface="Verdana" panose="020B0604030504040204" pitchFamily="34" charset="0"/>
              </a:defRPr>
            </a:lvl5pPr>
            <a:lvl6pPr marL="2514600" indent="-228600" eaLnBrk="0" fontAlgn="base" hangingPunct="0">
              <a:spcBef>
                <a:spcPct val="0"/>
              </a:spcBef>
              <a:spcAft>
                <a:spcPct val="0"/>
              </a:spcAft>
              <a:defRPr sz="9600">
                <a:solidFill>
                  <a:schemeClr val="tx1"/>
                </a:solidFill>
                <a:latin typeface="Verdana" panose="020B0604030504040204" pitchFamily="34" charset="0"/>
              </a:defRPr>
            </a:lvl6pPr>
            <a:lvl7pPr marL="2971800" indent="-228600" eaLnBrk="0" fontAlgn="base" hangingPunct="0">
              <a:spcBef>
                <a:spcPct val="0"/>
              </a:spcBef>
              <a:spcAft>
                <a:spcPct val="0"/>
              </a:spcAft>
              <a:defRPr sz="9600">
                <a:solidFill>
                  <a:schemeClr val="tx1"/>
                </a:solidFill>
                <a:latin typeface="Verdana" panose="020B0604030504040204" pitchFamily="34" charset="0"/>
              </a:defRPr>
            </a:lvl7pPr>
            <a:lvl8pPr marL="3429000" indent="-228600" eaLnBrk="0" fontAlgn="base" hangingPunct="0">
              <a:spcBef>
                <a:spcPct val="0"/>
              </a:spcBef>
              <a:spcAft>
                <a:spcPct val="0"/>
              </a:spcAft>
              <a:defRPr sz="9600">
                <a:solidFill>
                  <a:schemeClr val="tx1"/>
                </a:solidFill>
                <a:latin typeface="Verdana" panose="020B0604030504040204" pitchFamily="34" charset="0"/>
              </a:defRPr>
            </a:lvl8pPr>
            <a:lvl9pPr marL="3886200" indent="-228600" eaLnBrk="0" fontAlgn="base" hangingPunct="0">
              <a:spcBef>
                <a:spcPct val="0"/>
              </a:spcBef>
              <a:spcAft>
                <a:spcPct val="0"/>
              </a:spcAft>
              <a:defRPr sz="9600">
                <a:solidFill>
                  <a:schemeClr val="tx1"/>
                </a:solidFill>
                <a:latin typeface="Verdana" panose="020B0604030504040204" pitchFamily="34" charset="0"/>
              </a:defRPr>
            </a:lvl9pPr>
          </a:lstStyle>
          <a:p>
            <a:fld id="{987DEA12-8332-4F60-9294-D7805DBE99A0}" type="slidenum">
              <a:rPr lang="fr-FR" altLang="fr-FR" sz="1200"/>
              <a:pPr/>
              <a:t>22</a:t>
            </a:fld>
            <a:endParaRPr lang="fr-FR" altLang="fr-FR" sz="1200"/>
          </a:p>
        </p:txBody>
      </p:sp>
      <p:sp>
        <p:nvSpPr>
          <p:cNvPr id="180226" name="Rectangle 2"/>
          <p:cNvSpPr>
            <a:spLocks noGrp="1" noChangeArrowheads="1"/>
          </p:cNvSpPr>
          <p:nvPr>
            <p:ph type="title"/>
          </p:nvPr>
        </p:nvSpPr>
        <p:spPr/>
        <p:txBody>
          <a:bodyPr>
            <a:normAutofit/>
          </a:bodyPr>
          <a:lstStyle/>
          <a:p>
            <a:pPr eaLnBrk="1" hangingPunct="1"/>
            <a:r>
              <a:rPr lang="fr-FR" altLang="fr-FR" sz="4400" dirty="0" smtClean="0"/>
              <a:t>Scintigraphie cardiaque</a:t>
            </a:r>
          </a:p>
        </p:txBody>
      </p:sp>
      <p:pic>
        <p:nvPicPr>
          <p:cNvPr id="11" name="Picture 10" descr="Scintigraphie cardiaque 06 et 83 - Scintiazur"/>
          <p:cNvPicPr/>
          <p:nvPr/>
        </p:nvPicPr>
        <p:blipFill>
          <a:blip r:embed="rId2">
            <a:extLst>
              <a:ext uri="{28A0092B-C50C-407E-A947-70E740481C1C}">
                <a14:useLocalDpi xmlns:a14="http://schemas.microsoft.com/office/drawing/2010/main" val="0"/>
              </a:ext>
            </a:extLst>
          </a:blip>
          <a:srcRect/>
          <a:stretch>
            <a:fillRect/>
          </a:stretch>
        </p:blipFill>
        <p:spPr bwMode="auto">
          <a:xfrm>
            <a:off x="2323048" y="296879"/>
            <a:ext cx="8152326" cy="6426558"/>
          </a:xfrm>
          <a:prstGeom prst="rect">
            <a:avLst/>
          </a:prstGeom>
          <a:noFill/>
          <a:ln>
            <a:noFill/>
          </a:ln>
        </p:spPr>
      </p:pic>
    </p:spTree>
    <p:extLst>
      <p:ext uri="{BB962C8B-B14F-4D97-AF65-F5344CB8AC3E}">
        <p14:creationId xmlns:p14="http://schemas.microsoft.com/office/powerpoint/2010/main" val="30640208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Espace réservé du pied de page 4"/>
          <p:cNvSpPr>
            <a:spLocks noGrp="1"/>
          </p:cNvSpPr>
          <p:nvPr>
            <p:ph type="ftr" sz="quarter" idx="11"/>
          </p:nvPr>
        </p:nvSpPr>
        <p:spPr>
          <a:noFill/>
        </p:spPr>
        <p:txBody>
          <a:bodyPr/>
          <a:lstStyle>
            <a:lvl1pPr>
              <a:defRPr sz="9600">
                <a:solidFill>
                  <a:schemeClr val="tx1"/>
                </a:solidFill>
                <a:latin typeface="Verdana" panose="020B0604030504040204" pitchFamily="34" charset="0"/>
              </a:defRPr>
            </a:lvl1pPr>
            <a:lvl2pPr marL="742950" indent="-285750">
              <a:defRPr sz="9600">
                <a:solidFill>
                  <a:schemeClr val="tx1"/>
                </a:solidFill>
                <a:latin typeface="Verdana" panose="020B0604030504040204" pitchFamily="34" charset="0"/>
              </a:defRPr>
            </a:lvl2pPr>
            <a:lvl3pPr marL="1143000" indent="-228600">
              <a:defRPr sz="9600">
                <a:solidFill>
                  <a:schemeClr val="tx1"/>
                </a:solidFill>
                <a:latin typeface="Verdana" panose="020B0604030504040204" pitchFamily="34" charset="0"/>
              </a:defRPr>
            </a:lvl3pPr>
            <a:lvl4pPr marL="1600200" indent="-228600">
              <a:defRPr sz="9600">
                <a:solidFill>
                  <a:schemeClr val="tx1"/>
                </a:solidFill>
                <a:latin typeface="Verdana" panose="020B0604030504040204" pitchFamily="34" charset="0"/>
              </a:defRPr>
            </a:lvl4pPr>
            <a:lvl5pPr marL="2057400" indent="-228600">
              <a:defRPr sz="9600">
                <a:solidFill>
                  <a:schemeClr val="tx1"/>
                </a:solidFill>
                <a:latin typeface="Verdana" panose="020B0604030504040204" pitchFamily="34" charset="0"/>
              </a:defRPr>
            </a:lvl5pPr>
            <a:lvl6pPr marL="2514600" indent="-228600" eaLnBrk="0" fontAlgn="base" hangingPunct="0">
              <a:spcBef>
                <a:spcPct val="0"/>
              </a:spcBef>
              <a:spcAft>
                <a:spcPct val="0"/>
              </a:spcAft>
              <a:defRPr sz="9600">
                <a:solidFill>
                  <a:schemeClr val="tx1"/>
                </a:solidFill>
                <a:latin typeface="Verdana" panose="020B0604030504040204" pitchFamily="34" charset="0"/>
              </a:defRPr>
            </a:lvl6pPr>
            <a:lvl7pPr marL="2971800" indent="-228600" eaLnBrk="0" fontAlgn="base" hangingPunct="0">
              <a:spcBef>
                <a:spcPct val="0"/>
              </a:spcBef>
              <a:spcAft>
                <a:spcPct val="0"/>
              </a:spcAft>
              <a:defRPr sz="9600">
                <a:solidFill>
                  <a:schemeClr val="tx1"/>
                </a:solidFill>
                <a:latin typeface="Verdana" panose="020B0604030504040204" pitchFamily="34" charset="0"/>
              </a:defRPr>
            </a:lvl7pPr>
            <a:lvl8pPr marL="3429000" indent="-228600" eaLnBrk="0" fontAlgn="base" hangingPunct="0">
              <a:spcBef>
                <a:spcPct val="0"/>
              </a:spcBef>
              <a:spcAft>
                <a:spcPct val="0"/>
              </a:spcAft>
              <a:defRPr sz="9600">
                <a:solidFill>
                  <a:schemeClr val="tx1"/>
                </a:solidFill>
                <a:latin typeface="Verdana" panose="020B0604030504040204" pitchFamily="34" charset="0"/>
              </a:defRPr>
            </a:lvl8pPr>
            <a:lvl9pPr marL="3886200" indent="-228600" eaLnBrk="0" fontAlgn="base" hangingPunct="0">
              <a:spcBef>
                <a:spcPct val="0"/>
              </a:spcBef>
              <a:spcAft>
                <a:spcPct val="0"/>
              </a:spcAft>
              <a:defRPr sz="9600">
                <a:solidFill>
                  <a:schemeClr val="tx1"/>
                </a:solidFill>
                <a:latin typeface="Verdana" panose="020B0604030504040204" pitchFamily="34" charset="0"/>
              </a:defRPr>
            </a:lvl9pPr>
          </a:lstStyle>
          <a:p>
            <a:r>
              <a:rPr lang="fr-FR" altLang="fr-FR" sz="1200" smtClean="0"/>
              <a:t>CREATION D'UN CENTRE DE RADIOTHERAPIE</a:t>
            </a:r>
            <a:endParaRPr lang="fr-FR" altLang="fr-FR" sz="1200"/>
          </a:p>
        </p:txBody>
      </p:sp>
      <p:sp>
        <p:nvSpPr>
          <p:cNvPr id="71683" name="Espace réservé du numéro de diapositive 5"/>
          <p:cNvSpPr>
            <a:spLocks noGrp="1"/>
          </p:cNvSpPr>
          <p:nvPr>
            <p:ph type="sldNum" sz="quarter" idx="12"/>
          </p:nvPr>
        </p:nvSpPr>
        <p:spPr>
          <a:noFill/>
        </p:spPr>
        <p:txBody>
          <a:bodyPr/>
          <a:lstStyle>
            <a:lvl1pPr>
              <a:defRPr sz="9600">
                <a:solidFill>
                  <a:schemeClr val="tx1"/>
                </a:solidFill>
                <a:latin typeface="Verdana" panose="020B0604030504040204" pitchFamily="34" charset="0"/>
              </a:defRPr>
            </a:lvl1pPr>
            <a:lvl2pPr marL="742950" indent="-285750">
              <a:defRPr sz="9600">
                <a:solidFill>
                  <a:schemeClr val="tx1"/>
                </a:solidFill>
                <a:latin typeface="Verdana" panose="020B0604030504040204" pitchFamily="34" charset="0"/>
              </a:defRPr>
            </a:lvl2pPr>
            <a:lvl3pPr marL="1143000" indent="-228600">
              <a:defRPr sz="9600">
                <a:solidFill>
                  <a:schemeClr val="tx1"/>
                </a:solidFill>
                <a:latin typeface="Verdana" panose="020B0604030504040204" pitchFamily="34" charset="0"/>
              </a:defRPr>
            </a:lvl3pPr>
            <a:lvl4pPr marL="1600200" indent="-228600">
              <a:defRPr sz="9600">
                <a:solidFill>
                  <a:schemeClr val="tx1"/>
                </a:solidFill>
                <a:latin typeface="Verdana" panose="020B0604030504040204" pitchFamily="34" charset="0"/>
              </a:defRPr>
            </a:lvl4pPr>
            <a:lvl5pPr marL="2057400" indent="-228600">
              <a:defRPr sz="9600">
                <a:solidFill>
                  <a:schemeClr val="tx1"/>
                </a:solidFill>
                <a:latin typeface="Verdana" panose="020B0604030504040204" pitchFamily="34" charset="0"/>
              </a:defRPr>
            </a:lvl5pPr>
            <a:lvl6pPr marL="2514600" indent="-228600" eaLnBrk="0" fontAlgn="base" hangingPunct="0">
              <a:spcBef>
                <a:spcPct val="0"/>
              </a:spcBef>
              <a:spcAft>
                <a:spcPct val="0"/>
              </a:spcAft>
              <a:defRPr sz="9600">
                <a:solidFill>
                  <a:schemeClr val="tx1"/>
                </a:solidFill>
                <a:latin typeface="Verdana" panose="020B0604030504040204" pitchFamily="34" charset="0"/>
              </a:defRPr>
            </a:lvl6pPr>
            <a:lvl7pPr marL="2971800" indent="-228600" eaLnBrk="0" fontAlgn="base" hangingPunct="0">
              <a:spcBef>
                <a:spcPct val="0"/>
              </a:spcBef>
              <a:spcAft>
                <a:spcPct val="0"/>
              </a:spcAft>
              <a:defRPr sz="9600">
                <a:solidFill>
                  <a:schemeClr val="tx1"/>
                </a:solidFill>
                <a:latin typeface="Verdana" panose="020B0604030504040204" pitchFamily="34" charset="0"/>
              </a:defRPr>
            </a:lvl7pPr>
            <a:lvl8pPr marL="3429000" indent="-228600" eaLnBrk="0" fontAlgn="base" hangingPunct="0">
              <a:spcBef>
                <a:spcPct val="0"/>
              </a:spcBef>
              <a:spcAft>
                <a:spcPct val="0"/>
              </a:spcAft>
              <a:defRPr sz="9600">
                <a:solidFill>
                  <a:schemeClr val="tx1"/>
                </a:solidFill>
                <a:latin typeface="Verdana" panose="020B0604030504040204" pitchFamily="34" charset="0"/>
              </a:defRPr>
            </a:lvl8pPr>
            <a:lvl9pPr marL="3886200" indent="-228600" eaLnBrk="0" fontAlgn="base" hangingPunct="0">
              <a:spcBef>
                <a:spcPct val="0"/>
              </a:spcBef>
              <a:spcAft>
                <a:spcPct val="0"/>
              </a:spcAft>
              <a:defRPr sz="9600">
                <a:solidFill>
                  <a:schemeClr val="tx1"/>
                </a:solidFill>
                <a:latin typeface="Verdana" panose="020B0604030504040204" pitchFamily="34" charset="0"/>
              </a:defRPr>
            </a:lvl9pPr>
          </a:lstStyle>
          <a:p>
            <a:fld id="{987DEA12-8332-4F60-9294-D7805DBE99A0}" type="slidenum">
              <a:rPr lang="fr-FR" altLang="fr-FR" sz="1200"/>
              <a:pPr/>
              <a:t>23</a:t>
            </a:fld>
            <a:endParaRPr lang="fr-FR" altLang="fr-FR" sz="1200"/>
          </a:p>
        </p:txBody>
      </p:sp>
      <p:sp>
        <p:nvSpPr>
          <p:cNvPr id="180226" name="Rectangle 2"/>
          <p:cNvSpPr>
            <a:spLocks noGrp="1" noChangeArrowheads="1"/>
          </p:cNvSpPr>
          <p:nvPr>
            <p:ph type="title"/>
          </p:nvPr>
        </p:nvSpPr>
        <p:spPr/>
        <p:txBody>
          <a:bodyPr>
            <a:normAutofit/>
          </a:bodyPr>
          <a:lstStyle/>
          <a:p>
            <a:pPr eaLnBrk="1" hangingPunct="1"/>
            <a:r>
              <a:rPr lang="fr-FR" altLang="fr-FR" sz="4400" dirty="0" smtClean="0"/>
              <a:t>Scintigraphie pulmonaire</a:t>
            </a:r>
          </a:p>
        </p:txBody>
      </p:sp>
      <p:pic>
        <p:nvPicPr>
          <p:cNvPr id="8" name="Picture 3" descr="Numériser0007"/>
          <p:cNvPicPr>
            <a:picLocks noChangeAspect="1" noChangeArrowheads="1"/>
          </p:cNvPicPr>
          <p:nvPr/>
        </p:nvPicPr>
        <p:blipFill>
          <a:blip r:embed="rId2">
            <a:extLst>
              <a:ext uri="{28A0092B-C50C-407E-A947-70E740481C1C}">
                <a14:useLocalDpi xmlns:a14="http://schemas.microsoft.com/office/drawing/2010/main" val="0"/>
              </a:ext>
            </a:extLst>
          </a:blip>
          <a:srcRect l="51950" t="12593" r="5026" b="3380"/>
          <a:stretch>
            <a:fillRect/>
          </a:stretch>
        </p:blipFill>
        <p:spPr bwMode="auto">
          <a:xfrm>
            <a:off x="1774825" y="1484314"/>
            <a:ext cx="5170488" cy="5373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 Box 4"/>
          <p:cNvSpPr txBox="1">
            <a:spLocks noChangeArrowheads="1"/>
          </p:cNvSpPr>
          <p:nvPr/>
        </p:nvSpPr>
        <p:spPr bwMode="auto">
          <a:xfrm>
            <a:off x="7319962" y="1989139"/>
            <a:ext cx="3618004"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9600">
                <a:solidFill>
                  <a:schemeClr val="tx1"/>
                </a:solidFill>
                <a:latin typeface="Verdana" panose="020B0604030504040204" pitchFamily="34" charset="0"/>
              </a:defRPr>
            </a:lvl1pPr>
            <a:lvl2pPr marL="742950" indent="-285750">
              <a:defRPr sz="9600">
                <a:solidFill>
                  <a:schemeClr val="tx1"/>
                </a:solidFill>
                <a:latin typeface="Verdana" panose="020B0604030504040204" pitchFamily="34" charset="0"/>
              </a:defRPr>
            </a:lvl2pPr>
            <a:lvl3pPr marL="1143000" indent="-228600">
              <a:defRPr sz="9600">
                <a:solidFill>
                  <a:schemeClr val="tx1"/>
                </a:solidFill>
                <a:latin typeface="Verdana" panose="020B0604030504040204" pitchFamily="34" charset="0"/>
              </a:defRPr>
            </a:lvl3pPr>
            <a:lvl4pPr marL="1600200" indent="-228600">
              <a:defRPr sz="9600">
                <a:solidFill>
                  <a:schemeClr val="tx1"/>
                </a:solidFill>
                <a:latin typeface="Verdana" panose="020B0604030504040204" pitchFamily="34" charset="0"/>
              </a:defRPr>
            </a:lvl4pPr>
            <a:lvl5pPr marL="2057400" indent="-228600">
              <a:defRPr sz="9600">
                <a:solidFill>
                  <a:schemeClr val="tx1"/>
                </a:solidFill>
                <a:latin typeface="Verdana" panose="020B0604030504040204" pitchFamily="34" charset="0"/>
              </a:defRPr>
            </a:lvl5pPr>
            <a:lvl6pPr marL="2514600" indent="-228600" eaLnBrk="0" fontAlgn="base" hangingPunct="0">
              <a:spcBef>
                <a:spcPct val="0"/>
              </a:spcBef>
              <a:spcAft>
                <a:spcPct val="0"/>
              </a:spcAft>
              <a:defRPr sz="9600">
                <a:solidFill>
                  <a:schemeClr val="tx1"/>
                </a:solidFill>
                <a:latin typeface="Verdana" panose="020B0604030504040204" pitchFamily="34" charset="0"/>
              </a:defRPr>
            </a:lvl6pPr>
            <a:lvl7pPr marL="2971800" indent="-228600" eaLnBrk="0" fontAlgn="base" hangingPunct="0">
              <a:spcBef>
                <a:spcPct val="0"/>
              </a:spcBef>
              <a:spcAft>
                <a:spcPct val="0"/>
              </a:spcAft>
              <a:defRPr sz="9600">
                <a:solidFill>
                  <a:schemeClr val="tx1"/>
                </a:solidFill>
                <a:latin typeface="Verdana" panose="020B0604030504040204" pitchFamily="34" charset="0"/>
              </a:defRPr>
            </a:lvl7pPr>
            <a:lvl8pPr marL="3429000" indent="-228600" eaLnBrk="0" fontAlgn="base" hangingPunct="0">
              <a:spcBef>
                <a:spcPct val="0"/>
              </a:spcBef>
              <a:spcAft>
                <a:spcPct val="0"/>
              </a:spcAft>
              <a:defRPr sz="9600">
                <a:solidFill>
                  <a:schemeClr val="tx1"/>
                </a:solidFill>
                <a:latin typeface="Verdana" panose="020B0604030504040204" pitchFamily="34" charset="0"/>
              </a:defRPr>
            </a:lvl8pPr>
            <a:lvl9pPr marL="3886200" indent="-228600" eaLnBrk="0" fontAlgn="base" hangingPunct="0">
              <a:spcBef>
                <a:spcPct val="0"/>
              </a:spcBef>
              <a:spcAft>
                <a:spcPct val="0"/>
              </a:spcAft>
              <a:defRPr sz="9600">
                <a:solidFill>
                  <a:schemeClr val="tx1"/>
                </a:solidFill>
                <a:latin typeface="Verdana" panose="020B0604030504040204" pitchFamily="34" charset="0"/>
              </a:defRPr>
            </a:lvl9pPr>
          </a:lstStyle>
          <a:p>
            <a:pPr algn="ctr" eaLnBrk="1" hangingPunct="1">
              <a:spcBef>
                <a:spcPct val="50000"/>
              </a:spcBef>
            </a:pPr>
            <a:r>
              <a:rPr lang="fr-FR" altLang="fr-FR" sz="2400" b="1" dirty="0"/>
              <a:t>Scintigraphie de perfusion </a:t>
            </a:r>
            <a:endParaRPr lang="fr-FR" altLang="fr-FR" sz="2400" b="1" dirty="0" smtClean="0"/>
          </a:p>
          <a:p>
            <a:pPr algn="ctr" eaLnBrk="1" hangingPunct="1">
              <a:spcBef>
                <a:spcPct val="50000"/>
              </a:spcBef>
            </a:pPr>
            <a:r>
              <a:rPr lang="fr-FR" altLang="fr-FR" sz="2400" b="1" dirty="0" smtClean="0"/>
              <a:t>(images normales)</a:t>
            </a:r>
            <a:endParaRPr lang="fr-FR" altLang="fr-FR" sz="2400" b="1" dirty="0"/>
          </a:p>
        </p:txBody>
      </p:sp>
    </p:spTree>
    <p:extLst>
      <p:ext uri="{BB962C8B-B14F-4D97-AF65-F5344CB8AC3E}">
        <p14:creationId xmlns:p14="http://schemas.microsoft.com/office/powerpoint/2010/main" val="232612770"/>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Espace réservé du pied de page 4"/>
          <p:cNvSpPr>
            <a:spLocks noGrp="1"/>
          </p:cNvSpPr>
          <p:nvPr>
            <p:ph type="ftr" sz="quarter" idx="11"/>
          </p:nvPr>
        </p:nvSpPr>
        <p:spPr>
          <a:noFill/>
        </p:spPr>
        <p:txBody>
          <a:bodyPr/>
          <a:lstStyle>
            <a:lvl1pPr>
              <a:defRPr sz="9600">
                <a:solidFill>
                  <a:schemeClr val="tx1"/>
                </a:solidFill>
                <a:latin typeface="Verdana" panose="020B0604030504040204" pitchFamily="34" charset="0"/>
              </a:defRPr>
            </a:lvl1pPr>
            <a:lvl2pPr marL="742950" indent="-285750">
              <a:defRPr sz="9600">
                <a:solidFill>
                  <a:schemeClr val="tx1"/>
                </a:solidFill>
                <a:latin typeface="Verdana" panose="020B0604030504040204" pitchFamily="34" charset="0"/>
              </a:defRPr>
            </a:lvl2pPr>
            <a:lvl3pPr marL="1143000" indent="-228600">
              <a:defRPr sz="9600">
                <a:solidFill>
                  <a:schemeClr val="tx1"/>
                </a:solidFill>
                <a:latin typeface="Verdana" panose="020B0604030504040204" pitchFamily="34" charset="0"/>
              </a:defRPr>
            </a:lvl3pPr>
            <a:lvl4pPr marL="1600200" indent="-228600">
              <a:defRPr sz="9600">
                <a:solidFill>
                  <a:schemeClr val="tx1"/>
                </a:solidFill>
                <a:latin typeface="Verdana" panose="020B0604030504040204" pitchFamily="34" charset="0"/>
              </a:defRPr>
            </a:lvl4pPr>
            <a:lvl5pPr marL="2057400" indent="-228600">
              <a:defRPr sz="9600">
                <a:solidFill>
                  <a:schemeClr val="tx1"/>
                </a:solidFill>
                <a:latin typeface="Verdana" panose="020B0604030504040204" pitchFamily="34" charset="0"/>
              </a:defRPr>
            </a:lvl5pPr>
            <a:lvl6pPr marL="2514600" indent="-228600" eaLnBrk="0" fontAlgn="base" hangingPunct="0">
              <a:spcBef>
                <a:spcPct val="0"/>
              </a:spcBef>
              <a:spcAft>
                <a:spcPct val="0"/>
              </a:spcAft>
              <a:defRPr sz="9600">
                <a:solidFill>
                  <a:schemeClr val="tx1"/>
                </a:solidFill>
                <a:latin typeface="Verdana" panose="020B0604030504040204" pitchFamily="34" charset="0"/>
              </a:defRPr>
            </a:lvl6pPr>
            <a:lvl7pPr marL="2971800" indent="-228600" eaLnBrk="0" fontAlgn="base" hangingPunct="0">
              <a:spcBef>
                <a:spcPct val="0"/>
              </a:spcBef>
              <a:spcAft>
                <a:spcPct val="0"/>
              </a:spcAft>
              <a:defRPr sz="9600">
                <a:solidFill>
                  <a:schemeClr val="tx1"/>
                </a:solidFill>
                <a:latin typeface="Verdana" panose="020B0604030504040204" pitchFamily="34" charset="0"/>
              </a:defRPr>
            </a:lvl7pPr>
            <a:lvl8pPr marL="3429000" indent="-228600" eaLnBrk="0" fontAlgn="base" hangingPunct="0">
              <a:spcBef>
                <a:spcPct val="0"/>
              </a:spcBef>
              <a:spcAft>
                <a:spcPct val="0"/>
              </a:spcAft>
              <a:defRPr sz="9600">
                <a:solidFill>
                  <a:schemeClr val="tx1"/>
                </a:solidFill>
                <a:latin typeface="Verdana" panose="020B0604030504040204" pitchFamily="34" charset="0"/>
              </a:defRPr>
            </a:lvl8pPr>
            <a:lvl9pPr marL="3886200" indent="-228600" eaLnBrk="0" fontAlgn="base" hangingPunct="0">
              <a:spcBef>
                <a:spcPct val="0"/>
              </a:spcBef>
              <a:spcAft>
                <a:spcPct val="0"/>
              </a:spcAft>
              <a:defRPr sz="9600">
                <a:solidFill>
                  <a:schemeClr val="tx1"/>
                </a:solidFill>
                <a:latin typeface="Verdana" panose="020B0604030504040204" pitchFamily="34" charset="0"/>
              </a:defRPr>
            </a:lvl9pPr>
          </a:lstStyle>
          <a:p>
            <a:r>
              <a:rPr lang="fr-FR" altLang="fr-FR" sz="1200" smtClean="0"/>
              <a:t>CREATION D'UN CENTRE DE RADIOTHERAPIE</a:t>
            </a:r>
            <a:endParaRPr lang="fr-FR" altLang="fr-FR" sz="1200"/>
          </a:p>
        </p:txBody>
      </p:sp>
      <p:sp>
        <p:nvSpPr>
          <p:cNvPr id="71683" name="Espace réservé du numéro de diapositive 5"/>
          <p:cNvSpPr>
            <a:spLocks noGrp="1"/>
          </p:cNvSpPr>
          <p:nvPr>
            <p:ph type="sldNum" sz="quarter" idx="12"/>
          </p:nvPr>
        </p:nvSpPr>
        <p:spPr>
          <a:noFill/>
        </p:spPr>
        <p:txBody>
          <a:bodyPr/>
          <a:lstStyle>
            <a:lvl1pPr>
              <a:defRPr sz="9600">
                <a:solidFill>
                  <a:schemeClr val="tx1"/>
                </a:solidFill>
                <a:latin typeface="Verdana" panose="020B0604030504040204" pitchFamily="34" charset="0"/>
              </a:defRPr>
            </a:lvl1pPr>
            <a:lvl2pPr marL="742950" indent="-285750">
              <a:defRPr sz="9600">
                <a:solidFill>
                  <a:schemeClr val="tx1"/>
                </a:solidFill>
                <a:latin typeface="Verdana" panose="020B0604030504040204" pitchFamily="34" charset="0"/>
              </a:defRPr>
            </a:lvl2pPr>
            <a:lvl3pPr marL="1143000" indent="-228600">
              <a:defRPr sz="9600">
                <a:solidFill>
                  <a:schemeClr val="tx1"/>
                </a:solidFill>
                <a:latin typeface="Verdana" panose="020B0604030504040204" pitchFamily="34" charset="0"/>
              </a:defRPr>
            </a:lvl3pPr>
            <a:lvl4pPr marL="1600200" indent="-228600">
              <a:defRPr sz="9600">
                <a:solidFill>
                  <a:schemeClr val="tx1"/>
                </a:solidFill>
                <a:latin typeface="Verdana" panose="020B0604030504040204" pitchFamily="34" charset="0"/>
              </a:defRPr>
            </a:lvl4pPr>
            <a:lvl5pPr marL="2057400" indent="-228600">
              <a:defRPr sz="9600">
                <a:solidFill>
                  <a:schemeClr val="tx1"/>
                </a:solidFill>
                <a:latin typeface="Verdana" panose="020B0604030504040204" pitchFamily="34" charset="0"/>
              </a:defRPr>
            </a:lvl5pPr>
            <a:lvl6pPr marL="2514600" indent="-228600" eaLnBrk="0" fontAlgn="base" hangingPunct="0">
              <a:spcBef>
                <a:spcPct val="0"/>
              </a:spcBef>
              <a:spcAft>
                <a:spcPct val="0"/>
              </a:spcAft>
              <a:defRPr sz="9600">
                <a:solidFill>
                  <a:schemeClr val="tx1"/>
                </a:solidFill>
                <a:latin typeface="Verdana" panose="020B0604030504040204" pitchFamily="34" charset="0"/>
              </a:defRPr>
            </a:lvl6pPr>
            <a:lvl7pPr marL="2971800" indent="-228600" eaLnBrk="0" fontAlgn="base" hangingPunct="0">
              <a:spcBef>
                <a:spcPct val="0"/>
              </a:spcBef>
              <a:spcAft>
                <a:spcPct val="0"/>
              </a:spcAft>
              <a:defRPr sz="9600">
                <a:solidFill>
                  <a:schemeClr val="tx1"/>
                </a:solidFill>
                <a:latin typeface="Verdana" panose="020B0604030504040204" pitchFamily="34" charset="0"/>
              </a:defRPr>
            </a:lvl7pPr>
            <a:lvl8pPr marL="3429000" indent="-228600" eaLnBrk="0" fontAlgn="base" hangingPunct="0">
              <a:spcBef>
                <a:spcPct val="0"/>
              </a:spcBef>
              <a:spcAft>
                <a:spcPct val="0"/>
              </a:spcAft>
              <a:defRPr sz="9600">
                <a:solidFill>
                  <a:schemeClr val="tx1"/>
                </a:solidFill>
                <a:latin typeface="Verdana" panose="020B0604030504040204" pitchFamily="34" charset="0"/>
              </a:defRPr>
            </a:lvl8pPr>
            <a:lvl9pPr marL="3886200" indent="-228600" eaLnBrk="0" fontAlgn="base" hangingPunct="0">
              <a:spcBef>
                <a:spcPct val="0"/>
              </a:spcBef>
              <a:spcAft>
                <a:spcPct val="0"/>
              </a:spcAft>
              <a:defRPr sz="9600">
                <a:solidFill>
                  <a:schemeClr val="tx1"/>
                </a:solidFill>
                <a:latin typeface="Verdana" panose="020B0604030504040204" pitchFamily="34" charset="0"/>
              </a:defRPr>
            </a:lvl9pPr>
          </a:lstStyle>
          <a:p>
            <a:fld id="{987DEA12-8332-4F60-9294-D7805DBE99A0}" type="slidenum">
              <a:rPr lang="fr-FR" altLang="fr-FR" sz="1200"/>
              <a:pPr/>
              <a:t>24</a:t>
            </a:fld>
            <a:endParaRPr lang="fr-FR" altLang="fr-FR" sz="1200"/>
          </a:p>
        </p:txBody>
      </p:sp>
      <p:sp>
        <p:nvSpPr>
          <p:cNvPr id="180226" name="Rectangle 2"/>
          <p:cNvSpPr>
            <a:spLocks noGrp="1" noChangeArrowheads="1"/>
          </p:cNvSpPr>
          <p:nvPr>
            <p:ph type="title"/>
          </p:nvPr>
        </p:nvSpPr>
        <p:spPr/>
        <p:txBody>
          <a:bodyPr>
            <a:normAutofit/>
          </a:bodyPr>
          <a:lstStyle/>
          <a:p>
            <a:pPr eaLnBrk="1" hangingPunct="1"/>
            <a:r>
              <a:rPr lang="fr-FR" altLang="fr-FR" sz="4400" dirty="0" smtClean="0"/>
              <a:t>Scintigraphie rénale</a:t>
            </a:r>
          </a:p>
        </p:txBody>
      </p:sp>
      <p:pic>
        <p:nvPicPr>
          <p:cNvPr id="8" name="Picture 6"/>
          <p:cNvPicPr>
            <a:picLocks noChangeAspect="1" noChangeArrowheads="1"/>
          </p:cNvPicPr>
          <p:nvPr/>
        </p:nvPicPr>
        <p:blipFill rotWithShape="1">
          <a:blip r:embed="rId2">
            <a:lum bright="-12000" contrast="54000"/>
            <a:extLst>
              <a:ext uri="{28A0092B-C50C-407E-A947-70E740481C1C}">
                <a14:useLocalDpi xmlns:a14="http://schemas.microsoft.com/office/drawing/2010/main" val="0"/>
              </a:ext>
            </a:extLst>
          </a:blip>
          <a:srcRect r="45277" b="5757"/>
          <a:stretch/>
        </p:blipFill>
        <p:spPr bwMode="auto">
          <a:xfrm>
            <a:off x="9024845" y="624110"/>
            <a:ext cx="2571627" cy="30124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6" descr="Numériser002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05517" y="1536641"/>
            <a:ext cx="4645025" cy="3751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Box 8"/>
          <p:cNvSpPr txBox="1">
            <a:spLocks noChangeArrowheads="1"/>
          </p:cNvSpPr>
          <p:nvPr/>
        </p:nvSpPr>
        <p:spPr bwMode="auto">
          <a:xfrm>
            <a:off x="2414850" y="5413897"/>
            <a:ext cx="2549525" cy="946150"/>
          </a:xfrm>
          <a:prstGeom prst="rect">
            <a:avLst/>
          </a:prstGeom>
          <a:solidFill>
            <a:srgbClr val="FFCC66"/>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70000"/>
              <a:buFont typeface="Wingdings" panose="05000000000000000000" pitchFamily="2" charset="2"/>
              <a:buChar char="¡"/>
              <a:defRPr sz="2900">
                <a:solidFill>
                  <a:schemeClr val="tx1"/>
                </a:solidFill>
                <a:latin typeface="Verdana" panose="020B0604030504040204" pitchFamily="34" charset="0"/>
              </a:defRPr>
            </a:lvl1pPr>
            <a:lvl2pPr marL="742950" indent="-285750">
              <a:spcBef>
                <a:spcPct val="20000"/>
              </a:spcBef>
              <a:buClr>
                <a:schemeClr val="accent2"/>
              </a:buClr>
              <a:buSzPct val="70000"/>
              <a:buFont typeface="Wingdings" panose="05000000000000000000" pitchFamily="2" charset="2"/>
              <a:buChar char="l"/>
              <a:defRPr sz="2500">
                <a:solidFill>
                  <a:schemeClr val="tx1"/>
                </a:solidFill>
                <a:latin typeface="Verdana" panose="020B0604030504040204" pitchFamily="34" charset="0"/>
              </a:defRPr>
            </a:lvl2pPr>
            <a:lvl3pPr marL="1143000" indent="-228600">
              <a:spcBef>
                <a:spcPct val="20000"/>
              </a:spcBef>
              <a:buClr>
                <a:schemeClr val="tx2"/>
              </a:buClr>
              <a:buSzPct val="65000"/>
              <a:buFont typeface="Wingdings" panose="05000000000000000000" pitchFamily="2" charset="2"/>
              <a:buChar char="¡"/>
              <a:defRPr sz="2200">
                <a:solidFill>
                  <a:schemeClr val="tx1"/>
                </a:solidFill>
                <a:latin typeface="Verdana" panose="020B0604030504040204" pitchFamily="34" charset="0"/>
              </a:defRPr>
            </a:lvl3pPr>
            <a:lvl4pPr marL="1600200" indent="-228600">
              <a:spcBef>
                <a:spcPct val="20000"/>
              </a:spcBef>
              <a:buClr>
                <a:schemeClr val="accent2"/>
              </a:buClr>
              <a:buSzPct val="70000"/>
              <a:buFont typeface="Wingdings" panose="05000000000000000000" pitchFamily="2" charset="2"/>
              <a:buChar char="l"/>
              <a:defRPr sz="1900">
                <a:solidFill>
                  <a:schemeClr val="tx1"/>
                </a:solidFill>
                <a:latin typeface="Verdana" panose="020B0604030504040204" pitchFamily="34" charset="0"/>
              </a:defRPr>
            </a:lvl4pPr>
            <a:lvl5pPr marL="2057400" indent="-228600">
              <a:spcBef>
                <a:spcPct val="20000"/>
              </a:spcBef>
              <a:buClr>
                <a:schemeClr val="tx2"/>
              </a:buClr>
              <a:buSzPct val="60000"/>
              <a:buFont typeface="Wingdings" panose="05000000000000000000" pitchFamily="2" charset="2"/>
              <a:buChar char="¡"/>
              <a:defRPr sz="19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9pPr>
          </a:lstStyle>
          <a:p>
            <a:pPr algn="ctr" eaLnBrk="1" hangingPunct="1">
              <a:spcBef>
                <a:spcPct val="50000"/>
              </a:spcBef>
              <a:buClrTx/>
              <a:buSzTx/>
              <a:buFontTx/>
              <a:buNone/>
            </a:pPr>
            <a:r>
              <a:rPr lang="fr-FR" altLang="fr-FR" sz="2800" b="1">
                <a:latin typeface="Arial" panose="020B0604020202020204" pitchFamily="34" charset="0"/>
              </a:rPr>
              <a:t>Image normale</a:t>
            </a:r>
          </a:p>
        </p:txBody>
      </p:sp>
      <p:sp>
        <p:nvSpPr>
          <p:cNvPr id="13" name="Text Box 9"/>
          <p:cNvSpPr txBox="1">
            <a:spLocks noChangeArrowheads="1"/>
          </p:cNvSpPr>
          <p:nvPr/>
        </p:nvSpPr>
        <p:spPr bwMode="auto">
          <a:xfrm>
            <a:off x="6927586" y="5281733"/>
            <a:ext cx="3455987" cy="854075"/>
          </a:xfrm>
          <a:prstGeom prst="rect">
            <a:avLst/>
          </a:prstGeom>
          <a:solidFill>
            <a:srgbClr val="CCFF33"/>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70000"/>
              <a:buFont typeface="Wingdings" panose="05000000000000000000" pitchFamily="2" charset="2"/>
              <a:buChar char="¡"/>
              <a:defRPr sz="2900">
                <a:solidFill>
                  <a:schemeClr val="tx1"/>
                </a:solidFill>
                <a:latin typeface="Verdana" panose="020B0604030504040204" pitchFamily="34" charset="0"/>
              </a:defRPr>
            </a:lvl1pPr>
            <a:lvl2pPr marL="742950" indent="-285750">
              <a:spcBef>
                <a:spcPct val="20000"/>
              </a:spcBef>
              <a:buClr>
                <a:schemeClr val="accent2"/>
              </a:buClr>
              <a:buSzPct val="70000"/>
              <a:buFont typeface="Wingdings" panose="05000000000000000000" pitchFamily="2" charset="2"/>
              <a:buChar char="l"/>
              <a:defRPr sz="2500">
                <a:solidFill>
                  <a:schemeClr val="tx1"/>
                </a:solidFill>
                <a:latin typeface="Verdana" panose="020B0604030504040204" pitchFamily="34" charset="0"/>
              </a:defRPr>
            </a:lvl2pPr>
            <a:lvl3pPr marL="1143000" indent="-228600">
              <a:spcBef>
                <a:spcPct val="20000"/>
              </a:spcBef>
              <a:buClr>
                <a:schemeClr val="tx2"/>
              </a:buClr>
              <a:buSzPct val="65000"/>
              <a:buFont typeface="Wingdings" panose="05000000000000000000" pitchFamily="2" charset="2"/>
              <a:buChar char="¡"/>
              <a:defRPr sz="2200">
                <a:solidFill>
                  <a:schemeClr val="tx1"/>
                </a:solidFill>
                <a:latin typeface="Verdana" panose="020B0604030504040204" pitchFamily="34" charset="0"/>
              </a:defRPr>
            </a:lvl3pPr>
            <a:lvl4pPr marL="1600200" indent="-228600">
              <a:spcBef>
                <a:spcPct val="20000"/>
              </a:spcBef>
              <a:buClr>
                <a:schemeClr val="accent2"/>
              </a:buClr>
              <a:buSzPct val="70000"/>
              <a:buFont typeface="Wingdings" panose="05000000000000000000" pitchFamily="2" charset="2"/>
              <a:buChar char="l"/>
              <a:defRPr sz="1900">
                <a:solidFill>
                  <a:schemeClr val="tx1"/>
                </a:solidFill>
                <a:latin typeface="Verdana" panose="020B0604030504040204" pitchFamily="34" charset="0"/>
              </a:defRPr>
            </a:lvl4pPr>
            <a:lvl5pPr marL="2057400" indent="-228600">
              <a:spcBef>
                <a:spcPct val="20000"/>
              </a:spcBef>
              <a:buClr>
                <a:schemeClr val="tx2"/>
              </a:buClr>
              <a:buSzPct val="60000"/>
              <a:buFont typeface="Wingdings" panose="05000000000000000000" pitchFamily="2" charset="2"/>
              <a:buChar char="¡"/>
              <a:defRPr sz="19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9pPr>
          </a:lstStyle>
          <a:p>
            <a:pPr algn="ctr" eaLnBrk="1" hangingPunct="1">
              <a:spcBef>
                <a:spcPct val="50000"/>
              </a:spcBef>
              <a:buClrTx/>
              <a:buSzTx/>
              <a:buFontTx/>
              <a:buNone/>
            </a:pPr>
            <a:r>
              <a:rPr lang="fr-FR" altLang="fr-FR" sz="2000" b="1" dirty="0">
                <a:latin typeface="Arial" panose="020B0604020202020204" pitchFamily="34" charset="0"/>
              </a:rPr>
              <a:t>Image pathologique</a:t>
            </a:r>
          </a:p>
          <a:p>
            <a:pPr algn="ctr" eaLnBrk="1" hangingPunct="1">
              <a:spcBef>
                <a:spcPct val="50000"/>
              </a:spcBef>
              <a:buClrTx/>
              <a:buSzTx/>
              <a:buFontTx/>
              <a:buNone/>
            </a:pPr>
            <a:r>
              <a:rPr lang="fr-FR" altLang="fr-FR" sz="2000" b="1" dirty="0">
                <a:latin typeface="Arial" panose="020B0604020202020204" pitchFamily="34" charset="0"/>
              </a:rPr>
              <a:t>d’une </a:t>
            </a:r>
            <a:r>
              <a:rPr lang="fr-FR" altLang="fr-FR" sz="2000" b="1" dirty="0" err="1">
                <a:latin typeface="Arial" panose="020B0604020202020204" pitchFamily="34" charset="0"/>
              </a:rPr>
              <a:t>pyélonephrite</a:t>
            </a:r>
            <a:endParaRPr lang="fr-FR" altLang="fr-FR" sz="2000" b="1" dirty="0">
              <a:latin typeface="Arial" panose="020B0604020202020204" pitchFamily="34" charset="0"/>
            </a:endParaRPr>
          </a:p>
        </p:txBody>
      </p:sp>
      <p:pic>
        <p:nvPicPr>
          <p:cNvPr id="14" name="Picture 5" descr="Numériser0021"/>
          <p:cNvPicPr>
            <a:picLocks noChangeAspect="1" noChangeArrowheads="1"/>
          </p:cNvPicPr>
          <p:nvPr/>
        </p:nvPicPr>
        <p:blipFill>
          <a:blip r:embed="rId4">
            <a:lum contrast="36000"/>
            <a:extLst>
              <a:ext uri="{28A0092B-C50C-407E-A947-70E740481C1C}">
                <a14:useLocalDpi xmlns:a14="http://schemas.microsoft.com/office/drawing/2010/main" val="0"/>
              </a:ext>
            </a:extLst>
          </a:blip>
          <a:srcRect l="3307" t="3812" b="7060"/>
          <a:stretch>
            <a:fillRect/>
          </a:stretch>
        </p:blipFill>
        <p:spPr bwMode="auto">
          <a:xfrm>
            <a:off x="1692844" y="1642209"/>
            <a:ext cx="45720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AutoShape 4"/>
          <p:cNvSpPr>
            <a:spLocks noChangeArrowheads="1"/>
          </p:cNvSpPr>
          <p:nvPr/>
        </p:nvSpPr>
        <p:spPr bwMode="auto">
          <a:xfrm>
            <a:off x="8413544" y="292809"/>
            <a:ext cx="3323531" cy="1720195"/>
          </a:xfrm>
          <a:prstGeom prst="foldedCorner">
            <a:avLst>
              <a:gd name="adj" fmla="val 29454"/>
            </a:avLst>
          </a:prstGeom>
          <a:solidFill>
            <a:srgbClr val="CC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9600">
                <a:solidFill>
                  <a:schemeClr val="tx1"/>
                </a:solidFill>
                <a:latin typeface="Verdana" panose="020B0604030504040204" pitchFamily="34" charset="0"/>
              </a:defRPr>
            </a:lvl1pPr>
            <a:lvl2pPr marL="742950" indent="-285750">
              <a:defRPr sz="9600">
                <a:solidFill>
                  <a:schemeClr val="tx1"/>
                </a:solidFill>
                <a:latin typeface="Verdana" panose="020B0604030504040204" pitchFamily="34" charset="0"/>
              </a:defRPr>
            </a:lvl2pPr>
            <a:lvl3pPr marL="1143000" indent="-228600">
              <a:defRPr sz="9600">
                <a:solidFill>
                  <a:schemeClr val="tx1"/>
                </a:solidFill>
                <a:latin typeface="Verdana" panose="020B0604030504040204" pitchFamily="34" charset="0"/>
              </a:defRPr>
            </a:lvl3pPr>
            <a:lvl4pPr marL="1600200" indent="-228600">
              <a:defRPr sz="9600">
                <a:solidFill>
                  <a:schemeClr val="tx1"/>
                </a:solidFill>
                <a:latin typeface="Verdana" panose="020B0604030504040204" pitchFamily="34" charset="0"/>
              </a:defRPr>
            </a:lvl4pPr>
            <a:lvl5pPr marL="2057400" indent="-228600">
              <a:defRPr sz="9600">
                <a:solidFill>
                  <a:schemeClr val="tx1"/>
                </a:solidFill>
                <a:latin typeface="Verdana" panose="020B0604030504040204" pitchFamily="34" charset="0"/>
              </a:defRPr>
            </a:lvl5pPr>
            <a:lvl6pPr marL="2514600" indent="-228600" eaLnBrk="0" fontAlgn="base" hangingPunct="0">
              <a:spcBef>
                <a:spcPct val="0"/>
              </a:spcBef>
              <a:spcAft>
                <a:spcPct val="0"/>
              </a:spcAft>
              <a:defRPr sz="9600">
                <a:solidFill>
                  <a:schemeClr val="tx1"/>
                </a:solidFill>
                <a:latin typeface="Verdana" panose="020B0604030504040204" pitchFamily="34" charset="0"/>
              </a:defRPr>
            </a:lvl6pPr>
            <a:lvl7pPr marL="2971800" indent="-228600" eaLnBrk="0" fontAlgn="base" hangingPunct="0">
              <a:spcBef>
                <a:spcPct val="0"/>
              </a:spcBef>
              <a:spcAft>
                <a:spcPct val="0"/>
              </a:spcAft>
              <a:defRPr sz="9600">
                <a:solidFill>
                  <a:schemeClr val="tx1"/>
                </a:solidFill>
                <a:latin typeface="Verdana" panose="020B0604030504040204" pitchFamily="34" charset="0"/>
              </a:defRPr>
            </a:lvl7pPr>
            <a:lvl8pPr marL="3429000" indent="-228600" eaLnBrk="0" fontAlgn="base" hangingPunct="0">
              <a:spcBef>
                <a:spcPct val="0"/>
              </a:spcBef>
              <a:spcAft>
                <a:spcPct val="0"/>
              </a:spcAft>
              <a:defRPr sz="9600">
                <a:solidFill>
                  <a:schemeClr val="tx1"/>
                </a:solidFill>
                <a:latin typeface="Verdana" panose="020B0604030504040204" pitchFamily="34" charset="0"/>
              </a:defRPr>
            </a:lvl8pPr>
            <a:lvl9pPr marL="3886200" indent="-228600" eaLnBrk="0" fontAlgn="base" hangingPunct="0">
              <a:spcBef>
                <a:spcPct val="0"/>
              </a:spcBef>
              <a:spcAft>
                <a:spcPct val="0"/>
              </a:spcAft>
              <a:defRPr sz="9600">
                <a:solidFill>
                  <a:schemeClr val="tx1"/>
                </a:solidFill>
                <a:latin typeface="Verdana" panose="020B0604030504040204" pitchFamily="34" charset="0"/>
              </a:defRPr>
            </a:lvl9pPr>
          </a:lstStyle>
          <a:p>
            <a:pPr algn="ctr" eaLnBrk="1" hangingPunct="1"/>
            <a:endParaRPr lang="fr-FR" altLang="fr-FR" sz="2800" b="1" i="1" dirty="0" smtClean="0">
              <a:latin typeface="Arial" panose="020B0604020202020204" pitchFamily="34" charset="0"/>
            </a:endParaRPr>
          </a:p>
          <a:p>
            <a:pPr algn="ctr" eaLnBrk="1" hangingPunct="1"/>
            <a:r>
              <a:rPr lang="fr-FR" altLang="fr-FR" sz="2800" b="1" i="1" dirty="0" err="1" smtClean="0">
                <a:latin typeface="Arial" panose="020B0604020202020204" pitchFamily="34" charset="0"/>
              </a:rPr>
              <a:t>Radiotraceur</a:t>
            </a:r>
            <a:r>
              <a:rPr lang="fr-FR" altLang="fr-FR" sz="2800" b="1" i="1" dirty="0">
                <a:latin typeface="Arial" panose="020B0604020202020204" pitchFamily="34" charset="0"/>
              </a:rPr>
              <a:t>:</a:t>
            </a:r>
          </a:p>
          <a:p>
            <a:pPr algn="ctr" eaLnBrk="1" hangingPunct="1"/>
            <a:r>
              <a:rPr lang="fr-FR" altLang="fr-FR" sz="2800" b="1" i="1" dirty="0" smtClean="0">
                <a:latin typeface="Arial" panose="020B0604020202020204" pitchFamily="34" charset="0"/>
              </a:rPr>
              <a:t>DMSA-</a:t>
            </a:r>
            <a:r>
              <a:rPr lang="fr-FR" altLang="fr-FR" sz="2800" b="1" i="1" baseline="30000" dirty="0" smtClean="0">
                <a:latin typeface="Arial" panose="020B0604020202020204" pitchFamily="34" charset="0"/>
              </a:rPr>
              <a:t>99m</a:t>
            </a:r>
            <a:r>
              <a:rPr lang="fr-FR" altLang="fr-FR" sz="2800" b="1" i="1" dirty="0" smtClean="0">
                <a:latin typeface="Arial" panose="020B0604020202020204" pitchFamily="34" charset="0"/>
              </a:rPr>
              <a:t>Tc</a:t>
            </a:r>
          </a:p>
          <a:p>
            <a:pPr algn="ctr" eaLnBrk="1" hangingPunct="1"/>
            <a:r>
              <a:rPr lang="fr-FR" altLang="fr-FR" sz="2000" b="1" i="1" dirty="0" smtClean="0">
                <a:latin typeface="Arial" panose="020B0604020202020204" pitchFamily="34" charset="0"/>
              </a:rPr>
              <a:t>(en statique)</a:t>
            </a:r>
            <a:endParaRPr lang="fr-FR" altLang="fr-FR" sz="2000" b="1" i="1" dirty="0">
              <a:latin typeface="Arial" panose="020B0604020202020204" pitchFamily="34" charset="0"/>
            </a:endParaRPr>
          </a:p>
        </p:txBody>
      </p:sp>
    </p:spTree>
    <p:extLst>
      <p:ext uri="{BB962C8B-B14F-4D97-AF65-F5344CB8AC3E}">
        <p14:creationId xmlns:p14="http://schemas.microsoft.com/office/powerpoint/2010/main" val="4194316393"/>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Espace réservé du pied de page 4"/>
          <p:cNvSpPr>
            <a:spLocks noGrp="1"/>
          </p:cNvSpPr>
          <p:nvPr>
            <p:ph type="ftr" sz="quarter" idx="11"/>
          </p:nvPr>
        </p:nvSpPr>
        <p:spPr>
          <a:noFill/>
        </p:spPr>
        <p:txBody>
          <a:bodyPr/>
          <a:lstStyle>
            <a:lvl1pPr>
              <a:defRPr sz="9600">
                <a:solidFill>
                  <a:schemeClr val="tx1"/>
                </a:solidFill>
                <a:latin typeface="Verdana" panose="020B0604030504040204" pitchFamily="34" charset="0"/>
              </a:defRPr>
            </a:lvl1pPr>
            <a:lvl2pPr marL="742950" indent="-285750">
              <a:defRPr sz="9600">
                <a:solidFill>
                  <a:schemeClr val="tx1"/>
                </a:solidFill>
                <a:latin typeface="Verdana" panose="020B0604030504040204" pitchFamily="34" charset="0"/>
              </a:defRPr>
            </a:lvl2pPr>
            <a:lvl3pPr marL="1143000" indent="-228600">
              <a:defRPr sz="9600">
                <a:solidFill>
                  <a:schemeClr val="tx1"/>
                </a:solidFill>
                <a:latin typeface="Verdana" panose="020B0604030504040204" pitchFamily="34" charset="0"/>
              </a:defRPr>
            </a:lvl3pPr>
            <a:lvl4pPr marL="1600200" indent="-228600">
              <a:defRPr sz="9600">
                <a:solidFill>
                  <a:schemeClr val="tx1"/>
                </a:solidFill>
                <a:latin typeface="Verdana" panose="020B0604030504040204" pitchFamily="34" charset="0"/>
              </a:defRPr>
            </a:lvl4pPr>
            <a:lvl5pPr marL="2057400" indent="-228600">
              <a:defRPr sz="9600">
                <a:solidFill>
                  <a:schemeClr val="tx1"/>
                </a:solidFill>
                <a:latin typeface="Verdana" panose="020B0604030504040204" pitchFamily="34" charset="0"/>
              </a:defRPr>
            </a:lvl5pPr>
            <a:lvl6pPr marL="2514600" indent="-228600" eaLnBrk="0" fontAlgn="base" hangingPunct="0">
              <a:spcBef>
                <a:spcPct val="0"/>
              </a:spcBef>
              <a:spcAft>
                <a:spcPct val="0"/>
              </a:spcAft>
              <a:defRPr sz="9600">
                <a:solidFill>
                  <a:schemeClr val="tx1"/>
                </a:solidFill>
                <a:latin typeface="Verdana" panose="020B0604030504040204" pitchFamily="34" charset="0"/>
              </a:defRPr>
            </a:lvl6pPr>
            <a:lvl7pPr marL="2971800" indent="-228600" eaLnBrk="0" fontAlgn="base" hangingPunct="0">
              <a:spcBef>
                <a:spcPct val="0"/>
              </a:spcBef>
              <a:spcAft>
                <a:spcPct val="0"/>
              </a:spcAft>
              <a:defRPr sz="9600">
                <a:solidFill>
                  <a:schemeClr val="tx1"/>
                </a:solidFill>
                <a:latin typeface="Verdana" panose="020B0604030504040204" pitchFamily="34" charset="0"/>
              </a:defRPr>
            </a:lvl7pPr>
            <a:lvl8pPr marL="3429000" indent="-228600" eaLnBrk="0" fontAlgn="base" hangingPunct="0">
              <a:spcBef>
                <a:spcPct val="0"/>
              </a:spcBef>
              <a:spcAft>
                <a:spcPct val="0"/>
              </a:spcAft>
              <a:defRPr sz="9600">
                <a:solidFill>
                  <a:schemeClr val="tx1"/>
                </a:solidFill>
                <a:latin typeface="Verdana" panose="020B0604030504040204" pitchFamily="34" charset="0"/>
              </a:defRPr>
            </a:lvl8pPr>
            <a:lvl9pPr marL="3886200" indent="-228600" eaLnBrk="0" fontAlgn="base" hangingPunct="0">
              <a:spcBef>
                <a:spcPct val="0"/>
              </a:spcBef>
              <a:spcAft>
                <a:spcPct val="0"/>
              </a:spcAft>
              <a:defRPr sz="9600">
                <a:solidFill>
                  <a:schemeClr val="tx1"/>
                </a:solidFill>
                <a:latin typeface="Verdana" panose="020B0604030504040204" pitchFamily="34" charset="0"/>
              </a:defRPr>
            </a:lvl9pPr>
          </a:lstStyle>
          <a:p>
            <a:r>
              <a:rPr lang="fr-FR" altLang="fr-FR" sz="1200" smtClean="0"/>
              <a:t>CREATION D'UN CENTRE DE RADIOTHERAPIE</a:t>
            </a:r>
            <a:endParaRPr lang="fr-FR" altLang="fr-FR" sz="1200"/>
          </a:p>
        </p:txBody>
      </p:sp>
      <p:sp>
        <p:nvSpPr>
          <p:cNvPr id="71683" name="Espace réservé du numéro de diapositive 5"/>
          <p:cNvSpPr>
            <a:spLocks noGrp="1"/>
          </p:cNvSpPr>
          <p:nvPr>
            <p:ph type="sldNum" sz="quarter" idx="12"/>
          </p:nvPr>
        </p:nvSpPr>
        <p:spPr>
          <a:noFill/>
        </p:spPr>
        <p:txBody>
          <a:bodyPr/>
          <a:lstStyle>
            <a:lvl1pPr>
              <a:defRPr sz="9600">
                <a:solidFill>
                  <a:schemeClr val="tx1"/>
                </a:solidFill>
                <a:latin typeface="Verdana" panose="020B0604030504040204" pitchFamily="34" charset="0"/>
              </a:defRPr>
            </a:lvl1pPr>
            <a:lvl2pPr marL="742950" indent="-285750">
              <a:defRPr sz="9600">
                <a:solidFill>
                  <a:schemeClr val="tx1"/>
                </a:solidFill>
                <a:latin typeface="Verdana" panose="020B0604030504040204" pitchFamily="34" charset="0"/>
              </a:defRPr>
            </a:lvl2pPr>
            <a:lvl3pPr marL="1143000" indent="-228600">
              <a:defRPr sz="9600">
                <a:solidFill>
                  <a:schemeClr val="tx1"/>
                </a:solidFill>
                <a:latin typeface="Verdana" panose="020B0604030504040204" pitchFamily="34" charset="0"/>
              </a:defRPr>
            </a:lvl3pPr>
            <a:lvl4pPr marL="1600200" indent="-228600">
              <a:defRPr sz="9600">
                <a:solidFill>
                  <a:schemeClr val="tx1"/>
                </a:solidFill>
                <a:latin typeface="Verdana" panose="020B0604030504040204" pitchFamily="34" charset="0"/>
              </a:defRPr>
            </a:lvl4pPr>
            <a:lvl5pPr marL="2057400" indent="-228600">
              <a:defRPr sz="9600">
                <a:solidFill>
                  <a:schemeClr val="tx1"/>
                </a:solidFill>
                <a:latin typeface="Verdana" panose="020B0604030504040204" pitchFamily="34" charset="0"/>
              </a:defRPr>
            </a:lvl5pPr>
            <a:lvl6pPr marL="2514600" indent="-228600" eaLnBrk="0" fontAlgn="base" hangingPunct="0">
              <a:spcBef>
                <a:spcPct val="0"/>
              </a:spcBef>
              <a:spcAft>
                <a:spcPct val="0"/>
              </a:spcAft>
              <a:defRPr sz="9600">
                <a:solidFill>
                  <a:schemeClr val="tx1"/>
                </a:solidFill>
                <a:latin typeface="Verdana" panose="020B0604030504040204" pitchFamily="34" charset="0"/>
              </a:defRPr>
            </a:lvl6pPr>
            <a:lvl7pPr marL="2971800" indent="-228600" eaLnBrk="0" fontAlgn="base" hangingPunct="0">
              <a:spcBef>
                <a:spcPct val="0"/>
              </a:spcBef>
              <a:spcAft>
                <a:spcPct val="0"/>
              </a:spcAft>
              <a:defRPr sz="9600">
                <a:solidFill>
                  <a:schemeClr val="tx1"/>
                </a:solidFill>
                <a:latin typeface="Verdana" panose="020B0604030504040204" pitchFamily="34" charset="0"/>
              </a:defRPr>
            </a:lvl7pPr>
            <a:lvl8pPr marL="3429000" indent="-228600" eaLnBrk="0" fontAlgn="base" hangingPunct="0">
              <a:spcBef>
                <a:spcPct val="0"/>
              </a:spcBef>
              <a:spcAft>
                <a:spcPct val="0"/>
              </a:spcAft>
              <a:defRPr sz="9600">
                <a:solidFill>
                  <a:schemeClr val="tx1"/>
                </a:solidFill>
                <a:latin typeface="Verdana" panose="020B0604030504040204" pitchFamily="34" charset="0"/>
              </a:defRPr>
            </a:lvl8pPr>
            <a:lvl9pPr marL="3886200" indent="-228600" eaLnBrk="0" fontAlgn="base" hangingPunct="0">
              <a:spcBef>
                <a:spcPct val="0"/>
              </a:spcBef>
              <a:spcAft>
                <a:spcPct val="0"/>
              </a:spcAft>
              <a:defRPr sz="9600">
                <a:solidFill>
                  <a:schemeClr val="tx1"/>
                </a:solidFill>
                <a:latin typeface="Verdana" panose="020B0604030504040204" pitchFamily="34" charset="0"/>
              </a:defRPr>
            </a:lvl9pPr>
          </a:lstStyle>
          <a:p>
            <a:fld id="{987DEA12-8332-4F60-9294-D7805DBE99A0}" type="slidenum">
              <a:rPr lang="fr-FR" altLang="fr-FR" sz="1200"/>
              <a:pPr/>
              <a:t>25</a:t>
            </a:fld>
            <a:endParaRPr lang="fr-FR" altLang="fr-FR" sz="1200"/>
          </a:p>
        </p:txBody>
      </p:sp>
      <p:sp>
        <p:nvSpPr>
          <p:cNvPr id="180226" name="Rectangle 2"/>
          <p:cNvSpPr>
            <a:spLocks noGrp="1" noChangeArrowheads="1"/>
          </p:cNvSpPr>
          <p:nvPr>
            <p:ph type="title"/>
          </p:nvPr>
        </p:nvSpPr>
        <p:spPr>
          <a:xfrm>
            <a:off x="2592925" y="624110"/>
            <a:ext cx="9103206" cy="1280890"/>
          </a:xfrm>
        </p:spPr>
        <p:txBody>
          <a:bodyPr>
            <a:normAutofit fontScale="90000"/>
          </a:bodyPr>
          <a:lstStyle/>
          <a:p>
            <a:pPr eaLnBrk="1" hangingPunct="1"/>
            <a:r>
              <a:rPr lang="fr-FR" altLang="fr-FR" sz="4400" dirty="0" smtClean="0"/>
              <a:t>Scintigraphie du foie et de la rate</a:t>
            </a:r>
          </a:p>
        </p:txBody>
      </p:sp>
      <p:pic>
        <p:nvPicPr>
          <p:cNvPr id="5" name="Picture 6" descr="Numériser0030"/>
          <p:cNvPicPr>
            <a:picLocks noChangeAspect="1" noChangeArrowheads="1"/>
          </p:cNvPicPr>
          <p:nvPr/>
        </p:nvPicPr>
        <p:blipFill>
          <a:blip r:embed="rId2">
            <a:extLst>
              <a:ext uri="{28A0092B-C50C-407E-A947-70E740481C1C}">
                <a14:useLocalDpi xmlns:a14="http://schemas.microsoft.com/office/drawing/2010/main" val="0"/>
              </a:ext>
            </a:extLst>
          </a:blip>
          <a:srcRect b="5363"/>
          <a:stretch>
            <a:fillRect/>
          </a:stretch>
        </p:blipFill>
        <p:spPr bwMode="auto">
          <a:xfrm>
            <a:off x="1562100" y="1601334"/>
            <a:ext cx="2693988" cy="273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AutoShape 7"/>
          <p:cNvSpPr>
            <a:spLocks noChangeArrowheads="1"/>
          </p:cNvSpPr>
          <p:nvPr/>
        </p:nvSpPr>
        <p:spPr bwMode="auto">
          <a:xfrm>
            <a:off x="1919289" y="5128759"/>
            <a:ext cx="2016125" cy="865188"/>
          </a:xfrm>
          <a:prstGeom prst="wedgeEllipseCallout">
            <a:avLst>
              <a:gd name="adj1" fmla="val -1731"/>
              <a:gd name="adj2" fmla="val -55870"/>
            </a:avLst>
          </a:prstGeom>
          <a:solidFill>
            <a:schemeClr val="bg2">
              <a:lumMod val="90000"/>
            </a:schemeClr>
          </a:solidFill>
          <a:ln w="9525">
            <a:solidFill>
              <a:schemeClr val="tx1"/>
            </a:solidFill>
            <a:miter lim="800000"/>
            <a:headEnd/>
            <a:tailEnd/>
          </a:ln>
          <a:effectLst/>
          <a:extLst/>
        </p:spPr>
        <p:txBody>
          <a:bodyPr/>
          <a:lstStyle>
            <a:lvl1pPr>
              <a:defRPr sz="9600">
                <a:solidFill>
                  <a:schemeClr val="tx1"/>
                </a:solidFill>
                <a:latin typeface="Verdana" panose="020B0604030504040204" pitchFamily="34" charset="0"/>
              </a:defRPr>
            </a:lvl1pPr>
            <a:lvl2pPr marL="742950" indent="-285750">
              <a:defRPr sz="9600">
                <a:solidFill>
                  <a:schemeClr val="tx1"/>
                </a:solidFill>
                <a:latin typeface="Verdana" panose="020B0604030504040204" pitchFamily="34" charset="0"/>
              </a:defRPr>
            </a:lvl2pPr>
            <a:lvl3pPr marL="1143000" indent="-228600">
              <a:defRPr sz="9600">
                <a:solidFill>
                  <a:schemeClr val="tx1"/>
                </a:solidFill>
                <a:latin typeface="Verdana" panose="020B0604030504040204" pitchFamily="34" charset="0"/>
              </a:defRPr>
            </a:lvl3pPr>
            <a:lvl4pPr marL="1600200" indent="-228600">
              <a:defRPr sz="9600">
                <a:solidFill>
                  <a:schemeClr val="tx1"/>
                </a:solidFill>
                <a:latin typeface="Verdana" panose="020B0604030504040204" pitchFamily="34" charset="0"/>
              </a:defRPr>
            </a:lvl4pPr>
            <a:lvl5pPr marL="2057400" indent="-228600">
              <a:defRPr sz="9600">
                <a:solidFill>
                  <a:schemeClr val="tx1"/>
                </a:solidFill>
                <a:latin typeface="Verdana" panose="020B0604030504040204" pitchFamily="34" charset="0"/>
              </a:defRPr>
            </a:lvl5pPr>
            <a:lvl6pPr marL="2514600" indent="-228600" eaLnBrk="0" fontAlgn="base" hangingPunct="0">
              <a:spcBef>
                <a:spcPct val="0"/>
              </a:spcBef>
              <a:spcAft>
                <a:spcPct val="0"/>
              </a:spcAft>
              <a:defRPr sz="9600">
                <a:solidFill>
                  <a:schemeClr val="tx1"/>
                </a:solidFill>
                <a:latin typeface="Verdana" panose="020B0604030504040204" pitchFamily="34" charset="0"/>
              </a:defRPr>
            </a:lvl6pPr>
            <a:lvl7pPr marL="2971800" indent="-228600" eaLnBrk="0" fontAlgn="base" hangingPunct="0">
              <a:spcBef>
                <a:spcPct val="0"/>
              </a:spcBef>
              <a:spcAft>
                <a:spcPct val="0"/>
              </a:spcAft>
              <a:defRPr sz="9600">
                <a:solidFill>
                  <a:schemeClr val="tx1"/>
                </a:solidFill>
                <a:latin typeface="Verdana" panose="020B0604030504040204" pitchFamily="34" charset="0"/>
              </a:defRPr>
            </a:lvl7pPr>
            <a:lvl8pPr marL="3429000" indent="-228600" eaLnBrk="0" fontAlgn="base" hangingPunct="0">
              <a:spcBef>
                <a:spcPct val="0"/>
              </a:spcBef>
              <a:spcAft>
                <a:spcPct val="0"/>
              </a:spcAft>
              <a:defRPr sz="9600">
                <a:solidFill>
                  <a:schemeClr val="tx1"/>
                </a:solidFill>
                <a:latin typeface="Verdana" panose="020B0604030504040204" pitchFamily="34" charset="0"/>
              </a:defRPr>
            </a:lvl8pPr>
            <a:lvl9pPr marL="3886200" indent="-228600" eaLnBrk="0" fontAlgn="base" hangingPunct="0">
              <a:spcBef>
                <a:spcPct val="0"/>
              </a:spcBef>
              <a:spcAft>
                <a:spcPct val="0"/>
              </a:spcAft>
              <a:defRPr sz="9600">
                <a:solidFill>
                  <a:schemeClr val="tx1"/>
                </a:solidFill>
                <a:latin typeface="Verdana" panose="020B0604030504040204" pitchFamily="34" charset="0"/>
              </a:defRPr>
            </a:lvl9pPr>
          </a:lstStyle>
          <a:p>
            <a:pPr algn="ctr" eaLnBrk="1" hangingPunct="1"/>
            <a:r>
              <a:rPr lang="fr-FR" altLang="fr-FR" sz="1800" b="1"/>
              <a:t>Image</a:t>
            </a:r>
          </a:p>
          <a:p>
            <a:pPr algn="ctr" eaLnBrk="1" hangingPunct="1"/>
            <a:r>
              <a:rPr lang="fr-FR" altLang="fr-FR" sz="1800" b="1"/>
              <a:t>normale</a:t>
            </a:r>
          </a:p>
        </p:txBody>
      </p:sp>
      <p:sp>
        <p:nvSpPr>
          <p:cNvPr id="7" name="AutoShape 8"/>
          <p:cNvSpPr>
            <a:spLocks noChangeArrowheads="1"/>
          </p:cNvSpPr>
          <p:nvPr/>
        </p:nvSpPr>
        <p:spPr bwMode="auto">
          <a:xfrm>
            <a:off x="5592534" y="5116626"/>
            <a:ext cx="4118435" cy="803731"/>
          </a:xfrm>
          <a:prstGeom prst="foldedCorner">
            <a:avLst>
              <a:gd name="adj" fmla="val 12500"/>
            </a:avLst>
          </a:prstGeom>
          <a:solidFill>
            <a:srgbClr val="CC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9600">
                <a:solidFill>
                  <a:schemeClr val="tx1"/>
                </a:solidFill>
                <a:latin typeface="Verdana" panose="020B0604030504040204" pitchFamily="34" charset="0"/>
              </a:defRPr>
            </a:lvl1pPr>
            <a:lvl2pPr marL="742950" indent="-285750">
              <a:defRPr sz="9600">
                <a:solidFill>
                  <a:schemeClr val="tx1"/>
                </a:solidFill>
                <a:latin typeface="Verdana" panose="020B0604030504040204" pitchFamily="34" charset="0"/>
              </a:defRPr>
            </a:lvl2pPr>
            <a:lvl3pPr marL="1143000" indent="-228600">
              <a:defRPr sz="9600">
                <a:solidFill>
                  <a:schemeClr val="tx1"/>
                </a:solidFill>
                <a:latin typeface="Verdana" panose="020B0604030504040204" pitchFamily="34" charset="0"/>
              </a:defRPr>
            </a:lvl3pPr>
            <a:lvl4pPr marL="1600200" indent="-228600">
              <a:defRPr sz="9600">
                <a:solidFill>
                  <a:schemeClr val="tx1"/>
                </a:solidFill>
                <a:latin typeface="Verdana" panose="020B0604030504040204" pitchFamily="34" charset="0"/>
              </a:defRPr>
            </a:lvl4pPr>
            <a:lvl5pPr marL="2057400" indent="-228600">
              <a:defRPr sz="9600">
                <a:solidFill>
                  <a:schemeClr val="tx1"/>
                </a:solidFill>
                <a:latin typeface="Verdana" panose="020B0604030504040204" pitchFamily="34" charset="0"/>
              </a:defRPr>
            </a:lvl5pPr>
            <a:lvl6pPr marL="2514600" indent="-228600" eaLnBrk="0" fontAlgn="base" hangingPunct="0">
              <a:spcBef>
                <a:spcPct val="0"/>
              </a:spcBef>
              <a:spcAft>
                <a:spcPct val="0"/>
              </a:spcAft>
              <a:defRPr sz="9600">
                <a:solidFill>
                  <a:schemeClr val="tx1"/>
                </a:solidFill>
                <a:latin typeface="Verdana" panose="020B0604030504040204" pitchFamily="34" charset="0"/>
              </a:defRPr>
            </a:lvl6pPr>
            <a:lvl7pPr marL="2971800" indent="-228600" eaLnBrk="0" fontAlgn="base" hangingPunct="0">
              <a:spcBef>
                <a:spcPct val="0"/>
              </a:spcBef>
              <a:spcAft>
                <a:spcPct val="0"/>
              </a:spcAft>
              <a:defRPr sz="9600">
                <a:solidFill>
                  <a:schemeClr val="tx1"/>
                </a:solidFill>
                <a:latin typeface="Verdana" panose="020B0604030504040204" pitchFamily="34" charset="0"/>
              </a:defRPr>
            </a:lvl7pPr>
            <a:lvl8pPr marL="3429000" indent="-228600" eaLnBrk="0" fontAlgn="base" hangingPunct="0">
              <a:spcBef>
                <a:spcPct val="0"/>
              </a:spcBef>
              <a:spcAft>
                <a:spcPct val="0"/>
              </a:spcAft>
              <a:defRPr sz="9600">
                <a:solidFill>
                  <a:schemeClr val="tx1"/>
                </a:solidFill>
                <a:latin typeface="Verdana" panose="020B0604030504040204" pitchFamily="34" charset="0"/>
              </a:defRPr>
            </a:lvl8pPr>
            <a:lvl9pPr marL="3886200" indent="-228600" eaLnBrk="0" fontAlgn="base" hangingPunct="0">
              <a:spcBef>
                <a:spcPct val="0"/>
              </a:spcBef>
              <a:spcAft>
                <a:spcPct val="0"/>
              </a:spcAft>
              <a:defRPr sz="9600">
                <a:solidFill>
                  <a:schemeClr val="tx1"/>
                </a:solidFill>
                <a:latin typeface="Verdana" panose="020B0604030504040204" pitchFamily="34" charset="0"/>
              </a:defRPr>
            </a:lvl9pPr>
          </a:lstStyle>
          <a:p>
            <a:pPr algn="ctr" eaLnBrk="1" hangingPunct="1"/>
            <a:r>
              <a:rPr lang="fr-FR" altLang="fr-FR" sz="2000" b="1"/>
              <a:t>Images pathologiques d’un</a:t>
            </a:r>
          </a:p>
          <a:p>
            <a:pPr algn="ctr" eaLnBrk="1" hangingPunct="1"/>
            <a:r>
              <a:rPr lang="fr-FR" altLang="fr-FR" sz="2000" b="1"/>
              <a:t>Abscès hépathique</a:t>
            </a:r>
          </a:p>
        </p:txBody>
      </p:sp>
      <p:pic>
        <p:nvPicPr>
          <p:cNvPr id="8" name="Picture 12" descr="Liver scinti"/>
          <p:cNvPicPr>
            <a:picLocks noChangeAspect="1" noChangeArrowheads="1"/>
          </p:cNvPicPr>
          <p:nvPr/>
        </p:nvPicPr>
        <p:blipFill>
          <a:blip r:embed="rId3">
            <a:lum bright="-12000" contrast="48000"/>
            <a:extLst>
              <a:ext uri="{28A0092B-C50C-407E-A947-70E740481C1C}">
                <a14:useLocalDpi xmlns:a14="http://schemas.microsoft.com/office/drawing/2010/main" val="0"/>
              </a:ext>
            </a:extLst>
          </a:blip>
          <a:srcRect l="4916" t="13774" r="6898" b="20146"/>
          <a:stretch>
            <a:fillRect/>
          </a:stretch>
        </p:blipFill>
        <p:spPr bwMode="auto">
          <a:xfrm>
            <a:off x="4583113" y="1701347"/>
            <a:ext cx="5905500" cy="2779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13"/>
          <p:cNvSpPr txBox="1">
            <a:spLocks noChangeArrowheads="1"/>
          </p:cNvSpPr>
          <p:nvPr/>
        </p:nvSpPr>
        <p:spPr bwMode="auto">
          <a:xfrm>
            <a:off x="2208214" y="4336597"/>
            <a:ext cx="1584325"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9600">
                <a:solidFill>
                  <a:schemeClr val="tx1"/>
                </a:solidFill>
                <a:latin typeface="Verdana" panose="020B0604030504040204" pitchFamily="34" charset="0"/>
              </a:defRPr>
            </a:lvl1pPr>
            <a:lvl2pPr marL="742950" indent="-285750">
              <a:defRPr sz="9600">
                <a:solidFill>
                  <a:schemeClr val="tx1"/>
                </a:solidFill>
                <a:latin typeface="Verdana" panose="020B0604030504040204" pitchFamily="34" charset="0"/>
              </a:defRPr>
            </a:lvl2pPr>
            <a:lvl3pPr marL="1143000" indent="-228600">
              <a:defRPr sz="9600">
                <a:solidFill>
                  <a:schemeClr val="tx1"/>
                </a:solidFill>
                <a:latin typeface="Verdana" panose="020B0604030504040204" pitchFamily="34" charset="0"/>
              </a:defRPr>
            </a:lvl3pPr>
            <a:lvl4pPr marL="1600200" indent="-228600">
              <a:defRPr sz="9600">
                <a:solidFill>
                  <a:schemeClr val="tx1"/>
                </a:solidFill>
                <a:latin typeface="Verdana" panose="020B0604030504040204" pitchFamily="34" charset="0"/>
              </a:defRPr>
            </a:lvl4pPr>
            <a:lvl5pPr marL="2057400" indent="-228600">
              <a:defRPr sz="9600">
                <a:solidFill>
                  <a:schemeClr val="tx1"/>
                </a:solidFill>
                <a:latin typeface="Verdana" panose="020B0604030504040204" pitchFamily="34" charset="0"/>
              </a:defRPr>
            </a:lvl5pPr>
            <a:lvl6pPr marL="2514600" indent="-228600" eaLnBrk="0" fontAlgn="base" hangingPunct="0">
              <a:spcBef>
                <a:spcPct val="0"/>
              </a:spcBef>
              <a:spcAft>
                <a:spcPct val="0"/>
              </a:spcAft>
              <a:defRPr sz="9600">
                <a:solidFill>
                  <a:schemeClr val="tx1"/>
                </a:solidFill>
                <a:latin typeface="Verdana" panose="020B0604030504040204" pitchFamily="34" charset="0"/>
              </a:defRPr>
            </a:lvl6pPr>
            <a:lvl7pPr marL="2971800" indent="-228600" eaLnBrk="0" fontAlgn="base" hangingPunct="0">
              <a:spcBef>
                <a:spcPct val="0"/>
              </a:spcBef>
              <a:spcAft>
                <a:spcPct val="0"/>
              </a:spcAft>
              <a:defRPr sz="9600">
                <a:solidFill>
                  <a:schemeClr val="tx1"/>
                </a:solidFill>
                <a:latin typeface="Verdana" panose="020B0604030504040204" pitchFamily="34" charset="0"/>
              </a:defRPr>
            </a:lvl7pPr>
            <a:lvl8pPr marL="3429000" indent="-228600" eaLnBrk="0" fontAlgn="base" hangingPunct="0">
              <a:spcBef>
                <a:spcPct val="0"/>
              </a:spcBef>
              <a:spcAft>
                <a:spcPct val="0"/>
              </a:spcAft>
              <a:defRPr sz="9600">
                <a:solidFill>
                  <a:schemeClr val="tx1"/>
                </a:solidFill>
                <a:latin typeface="Verdana" panose="020B0604030504040204" pitchFamily="34" charset="0"/>
              </a:defRPr>
            </a:lvl8pPr>
            <a:lvl9pPr marL="3886200" indent="-228600" eaLnBrk="0" fontAlgn="base" hangingPunct="0">
              <a:spcBef>
                <a:spcPct val="0"/>
              </a:spcBef>
              <a:spcAft>
                <a:spcPct val="0"/>
              </a:spcAft>
              <a:defRPr sz="9600">
                <a:solidFill>
                  <a:schemeClr val="tx1"/>
                </a:solidFill>
                <a:latin typeface="Verdana" panose="020B0604030504040204" pitchFamily="34" charset="0"/>
              </a:defRPr>
            </a:lvl9pPr>
          </a:lstStyle>
          <a:p>
            <a:pPr algn="ctr" eaLnBrk="1" hangingPunct="1">
              <a:spcBef>
                <a:spcPct val="50000"/>
              </a:spcBef>
            </a:pPr>
            <a:r>
              <a:rPr lang="fr-FR" altLang="fr-FR" sz="1800"/>
              <a:t>Vue antérieure</a:t>
            </a:r>
          </a:p>
        </p:txBody>
      </p:sp>
      <p:sp>
        <p:nvSpPr>
          <p:cNvPr id="10" name="Text Box 14"/>
          <p:cNvSpPr txBox="1">
            <a:spLocks noChangeArrowheads="1"/>
          </p:cNvSpPr>
          <p:nvPr/>
        </p:nvSpPr>
        <p:spPr bwMode="auto">
          <a:xfrm>
            <a:off x="5232401" y="4336597"/>
            <a:ext cx="1584325"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9600">
                <a:solidFill>
                  <a:schemeClr val="tx1"/>
                </a:solidFill>
                <a:latin typeface="Verdana" panose="020B0604030504040204" pitchFamily="34" charset="0"/>
              </a:defRPr>
            </a:lvl1pPr>
            <a:lvl2pPr marL="742950" indent="-285750">
              <a:defRPr sz="9600">
                <a:solidFill>
                  <a:schemeClr val="tx1"/>
                </a:solidFill>
                <a:latin typeface="Verdana" panose="020B0604030504040204" pitchFamily="34" charset="0"/>
              </a:defRPr>
            </a:lvl2pPr>
            <a:lvl3pPr marL="1143000" indent="-228600">
              <a:defRPr sz="9600">
                <a:solidFill>
                  <a:schemeClr val="tx1"/>
                </a:solidFill>
                <a:latin typeface="Verdana" panose="020B0604030504040204" pitchFamily="34" charset="0"/>
              </a:defRPr>
            </a:lvl3pPr>
            <a:lvl4pPr marL="1600200" indent="-228600">
              <a:defRPr sz="9600">
                <a:solidFill>
                  <a:schemeClr val="tx1"/>
                </a:solidFill>
                <a:latin typeface="Verdana" panose="020B0604030504040204" pitchFamily="34" charset="0"/>
              </a:defRPr>
            </a:lvl4pPr>
            <a:lvl5pPr marL="2057400" indent="-228600">
              <a:defRPr sz="9600">
                <a:solidFill>
                  <a:schemeClr val="tx1"/>
                </a:solidFill>
                <a:latin typeface="Verdana" panose="020B0604030504040204" pitchFamily="34" charset="0"/>
              </a:defRPr>
            </a:lvl5pPr>
            <a:lvl6pPr marL="2514600" indent="-228600" eaLnBrk="0" fontAlgn="base" hangingPunct="0">
              <a:spcBef>
                <a:spcPct val="0"/>
              </a:spcBef>
              <a:spcAft>
                <a:spcPct val="0"/>
              </a:spcAft>
              <a:defRPr sz="9600">
                <a:solidFill>
                  <a:schemeClr val="tx1"/>
                </a:solidFill>
                <a:latin typeface="Verdana" panose="020B0604030504040204" pitchFamily="34" charset="0"/>
              </a:defRPr>
            </a:lvl6pPr>
            <a:lvl7pPr marL="2971800" indent="-228600" eaLnBrk="0" fontAlgn="base" hangingPunct="0">
              <a:spcBef>
                <a:spcPct val="0"/>
              </a:spcBef>
              <a:spcAft>
                <a:spcPct val="0"/>
              </a:spcAft>
              <a:defRPr sz="9600">
                <a:solidFill>
                  <a:schemeClr val="tx1"/>
                </a:solidFill>
                <a:latin typeface="Verdana" panose="020B0604030504040204" pitchFamily="34" charset="0"/>
              </a:defRPr>
            </a:lvl7pPr>
            <a:lvl8pPr marL="3429000" indent="-228600" eaLnBrk="0" fontAlgn="base" hangingPunct="0">
              <a:spcBef>
                <a:spcPct val="0"/>
              </a:spcBef>
              <a:spcAft>
                <a:spcPct val="0"/>
              </a:spcAft>
              <a:defRPr sz="9600">
                <a:solidFill>
                  <a:schemeClr val="tx1"/>
                </a:solidFill>
                <a:latin typeface="Verdana" panose="020B0604030504040204" pitchFamily="34" charset="0"/>
              </a:defRPr>
            </a:lvl8pPr>
            <a:lvl9pPr marL="3886200" indent="-228600" eaLnBrk="0" fontAlgn="base" hangingPunct="0">
              <a:spcBef>
                <a:spcPct val="0"/>
              </a:spcBef>
              <a:spcAft>
                <a:spcPct val="0"/>
              </a:spcAft>
              <a:defRPr sz="9600">
                <a:solidFill>
                  <a:schemeClr val="tx1"/>
                </a:solidFill>
                <a:latin typeface="Verdana" panose="020B0604030504040204" pitchFamily="34" charset="0"/>
              </a:defRPr>
            </a:lvl9pPr>
          </a:lstStyle>
          <a:p>
            <a:pPr algn="ctr" eaLnBrk="1" hangingPunct="1">
              <a:spcBef>
                <a:spcPct val="50000"/>
              </a:spcBef>
            </a:pPr>
            <a:r>
              <a:rPr lang="fr-FR" altLang="fr-FR" sz="1800"/>
              <a:t>Vue antérieure</a:t>
            </a:r>
          </a:p>
        </p:txBody>
      </p:sp>
      <p:sp>
        <p:nvSpPr>
          <p:cNvPr id="11" name="Text Box 15"/>
          <p:cNvSpPr txBox="1">
            <a:spLocks noChangeArrowheads="1"/>
          </p:cNvSpPr>
          <p:nvPr/>
        </p:nvSpPr>
        <p:spPr bwMode="auto">
          <a:xfrm>
            <a:off x="8183564" y="4336597"/>
            <a:ext cx="1584325"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9600">
                <a:solidFill>
                  <a:schemeClr val="tx1"/>
                </a:solidFill>
                <a:latin typeface="Verdana" panose="020B0604030504040204" pitchFamily="34" charset="0"/>
              </a:defRPr>
            </a:lvl1pPr>
            <a:lvl2pPr marL="742950" indent="-285750">
              <a:defRPr sz="9600">
                <a:solidFill>
                  <a:schemeClr val="tx1"/>
                </a:solidFill>
                <a:latin typeface="Verdana" panose="020B0604030504040204" pitchFamily="34" charset="0"/>
              </a:defRPr>
            </a:lvl2pPr>
            <a:lvl3pPr marL="1143000" indent="-228600">
              <a:defRPr sz="9600">
                <a:solidFill>
                  <a:schemeClr val="tx1"/>
                </a:solidFill>
                <a:latin typeface="Verdana" panose="020B0604030504040204" pitchFamily="34" charset="0"/>
              </a:defRPr>
            </a:lvl3pPr>
            <a:lvl4pPr marL="1600200" indent="-228600">
              <a:defRPr sz="9600">
                <a:solidFill>
                  <a:schemeClr val="tx1"/>
                </a:solidFill>
                <a:latin typeface="Verdana" panose="020B0604030504040204" pitchFamily="34" charset="0"/>
              </a:defRPr>
            </a:lvl4pPr>
            <a:lvl5pPr marL="2057400" indent="-228600">
              <a:defRPr sz="9600">
                <a:solidFill>
                  <a:schemeClr val="tx1"/>
                </a:solidFill>
                <a:latin typeface="Verdana" panose="020B0604030504040204" pitchFamily="34" charset="0"/>
              </a:defRPr>
            </a:lvl5pPr>
            <a:lvl6pPr marL="2514600" indent="-228600" eaLnBrk="0" fontAlgn="base" hangingPunct="0">
              <a:spcBef>
                <a:spcPct val="0"/>
              </a:spcBef>
              <a:spcAft>
                <a:spcPct val="0"/>
              </a:spcAft>
              <a:defRPr sz="9600">
                <a:solidFill>
                  <a:schemeClr val="tx1"/>
                </a:solidFill>
                <a:latin typeface="Verdana" panose="020B0604030504040204" pitchFamily="34" charset="0"/>
              </a:defRPr>
            </a:lvl6pPr>
            <a:lvl7pPr marL="2971800" indent="-228600" eaLnBrk="0" fontAlgn="base" hangingPunct="0">
              <a:spcBef>
                <a:spcPct val="0"/>
              </a:spcBef>
              <a:spcAft>
                <a:spcPct val="0"/>
              </a:spcAft>
              <a:defRPr sz="9600">
                <a:solidFill>
                  <a:schemeClr val="tx1"/>
                </a:solidFill>
                <a:latin typeface="Verdana" panose="020B0604030504040204" pitchFamily="34" charset="0"/>
              </a:defRPr>
            </a:lvl7pPr>
            <a:lvl8pPr marL="3429000" indent="-228600" eaLnBrk="0" fontAlgn="base" hangingPunct="0">
              <a:spcBef>
                <a:spcPct val="0"/>
              </a:spcBef>
              <a:spcAft>
                <a:spcPct val="0"/>
              </a:spcAft>
              <a:defRPr sz="9600">
                <a:solidFill>
                  <a:schemeClr val="tx1"/>
                </a:solidFill>
                <a:latin typeface="Verdana" panose="020B0604030504040204" pitchFamily="34" charset="0"/>
              </a:defRPr>
            </a:lvl8pPr>
            <a:lvl9pPr marL="3886200" indent="-228600" eaLnBrk="0" fontAlgn="base" hangingPunct="0">
              <a:spcBef>
                <a:spcPct val="0"/>
              </a:spcBef>
              <a:spcAft>
                <a:spcPct val="0"/>
              </a:spcAft>
              <a:defRPr sz="9600">
                <a:solidFill>
                  <a:schemeClr val="tx1"/>
                </a:solidFill>
                <a:latin typeface="Verdana" panose="020B0604030504040204" pitchFamily="34" charset="0"/>
              </a:defRPr>
            </a:lvl9pPr>
          </a:lstStyle>
          <a:p>
            <a:pPr algn="ctr" eaLnBrk="1" hangingPunct="1">
              <a:spcBef>
                <a:spcPct val="50000"/>
              </a:spcBef>
            </a:pPr>
            <a:r>
              <a:rPr lang="fr-FR" altLang="fr-FR" sz="1800"/>
              <a:t>Vue postérieure</a:t>
            </a:r>
          </a:p>
        </p:txBody>
      </p:sp>
    </p:spTree>
    <p:extLst>
      <p:ext uri="{BB962C8B-B14F-4D97-AF65-F5344CB8AC3E}">
        <p14:creationId xmlns:p14="http://schemas.microsoft.com/office/powerpoint/2010/main" val="311214074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Espace réservé du pied de page 4"/>
          <p:cNvSpPr>
            <a:spLocks noGrp="1"/>
          </p:cNvSpPr>
          <p:nvPr>
            <p:ph type="ftr" sz="quarter" idx="11"/>
          </p:nvPr>
        </p:nvSpPr>
        <p:spPr>
          <a:noFill/>
        </p:spPr>
        <p:txBody>
          <a:bodyPr/>
          <a:lstStyle>
            <a:lvl1pPr>
              <a:defRPr sz="9600">
                <a:solidFill>
                  <a:schemeClr val="tx1"/>
                </a:solidFill>
                <a:latin typeface="Verdana" panose="020B0604030504040204" pitchFamily="34" charset="0"/>
              </a:defRPr>
            </a:lvl1pPr>
            <a:lvl2pPr marL="742950" indent="-285750">
              <a:defRPr sz="9600">
                <a:solidFill>
                  <a:schemeClr val="tx1"/>
                </a:solidFill>
                <a:latin typeface="Verdana" panose="020B0604030504040204" pitchFamily="34" charset="0"/>
              </a:defRPr>
            </a:lvl2pPr>
            <a:lvl3pPr marL="1143000" indent="-228600">
              <a:defRPr sz="9600">
                <a:solidFill>
                  <a:schemeClr val="tx1"/>
                </a:solidFill>
                <a:latin typeface="Verdana" panose="020B0604030504040204" pitchFamily="34" charset="0"/>
              </a:defRPr>
            </a:lvl3pPr>
            <a:lvl4pPr marL="1600200" indent="-228600">
              <a:defRPr sz="9600">
                <a:solidFill>
                  <a:schemeClr val="tx1"/>
                </a:solidFill>
                <a:latin typeface="Verdana" panose="020B0604030504040204" pitchFamily="34" charset="0"/>
              </a:defRPr>
            </a:lvl4pPr>
            <a:lvl5pPr marL="2057400" indent="-228600">
              <a:defRPr sz="9600">
                <a:solidFill>
                  <a:schemeClr val="tx1"/>
                </a:solidFill>
                <a:latin typeface="Verdana" panose="020B0604030504040204" pitchFamily="34" charset="0"/>
              </a:defRPr>
            </a:lvl5pPr>
            <a:lvl6pPr marL="2514600" indent="-228600" eaLnBrk="0" fontAlgn="base" hangingPunct="0">
              <a:spcBef>
                <a:spcPct val="0"/>
              </a:spcBef>
              <a:spcAft>
                <a:spcPct val="0"/>
              </a:spcAft>
              <a:defRPr sz="9600">
                <a:solidFill>
                  <a:schemeClr val="tx1"/>
                </a:solidFill>
                <a:latin typeface="Verdana" panose="020B0604030504040204" pitchFamily="34" charset="0"/>
              </a:defRPr>
            </a:lvl6pPr>
            <a:lvl7pPr marL="2971800" indent="-228600" eaLnBrk="0" fontAlgn="base" hangingPunct="0">
              <a:spcBef>
                <a:spcPct val="0"/>
              </a:spcBef>
              <a:spcAft>
                <a:spcPct val="0"/>
              </a:spcAft>
              <a:defRPr sz="9600">
                <a:solidFill>
                  <a:schemeClr val="tx1"/>
                </a:solidFill>
                <a:latin typeface="Verdana" panose="020B0604030504040204" pitchFamily="34" charset="0"/>
              </a:defRPr>
            </a:lvl7pPr>
            <a:lvl8pPr marL="3429000" indent="-228600" eaLnBrk="0" fontAlgn="base" hangingPunct="0">
              <a:spcBef>
                <a:spcPct val="0"/>
              </a:spcBef>
              <a:spcAft>
                <a:spcPct val="0"/>
              </a:spcAft>
              <a:defRPr sz="9600">
                <a:solidFill>
                  <a:schemeClr val="tx1"/>
                </a:solidFill>
                <a:latin typeface="Verdana" panose="020B0604030504040204" pitchFamily="34" charset="0"/>
              </a:defRPr>
            </a:lvl8pPr>
            <a:lvl9pPr marL="3886200" indent="-228600" eaLnBrk="0" fontAlgn="base" hangingPunct="0">
              <a:spcBef>
                <a:spcPct val="0"/>
              </a:spcBef>
              <a:spcAft>
                <a:spcPct val="0"/>
              </a:spcAft>
              <a:defRPr sz="9600">
                <a:solidFill>
                  <a:schemeClr val="tx1"/>
                </a:solidFill>
                <a:latin typeface="Verdana" panose="020B0604030504040204" pitchFamily="34" charset="0"/>
              </a:defRPr>
            </a:lvl9pPr>
          </a:lstStyle>
          <a:p>
            <a:r>
              <a:rPr lang="fr-FR" altLang="fr-FR" sz="1200" smtClean="0"/>
              <a:t>CREATION D'UN CENTRE DE RADIOTHERAPIE</a:t>
            </a:r>
            <a:endParaRPr lang="fr-FR" altLang="fr-FR" sz="1200"/>
          </a:p>
        </p:txBody>
      </p:sp>
      <p:sp>
        <p:nvSpPr>
          <p:cNvPr id="71683" name="Espace réservé du numéro de diapositive 5"/>
          <p:cNvSpPr>
            <a:spLocks noGrp="1"/>
          </p:cNvSpPr>
          <p:nvPr>
            <p:ph type="sldNum" sz="quarter" idx="12"/>
          </p:nvPr>
        </p:nvSpPr>
        <p:spPr>
          <a:noFill/>
        </p:spPr>
        <p:txBody>
          <a:bodyPr/>
          <a:lstStyle>
            <a:lvl1pPr>
              <a:defRPr sz="9600">
                <a:solidFill>
                  <a:schemeClr val="tx1"/>
                </a:solidFill>
                <a:latin typeface="Verdana" panose="020B0604030504040204" pitchFamily="34" charset="0"/>
              </a:defRPr>
            </a:lvl1pPr>
            <a:lvl2pPr marL="742950" indent="-285750">
              <a:defRPr sz="9600">
                <a:solidFill>
                  <a:schemeClr val="tx1"/>
                </a:solidFill>
                <a:latin typeface="Verdana" panose="020B0604030504040204" pitchFamily="34" charset="0"/>
              </a:defRPr>
            </a:lvl2pPr>
            <a:lvl3pPr marL="1143000" indent="-228600">
              <a:defRPr sz="9600">
                <a:solidFill>
                  <a:schemeClr val="tx1"/>
                </a:solidFill>
                <a:latin typeface="Verdana" panose="020B0604030504040204" pitchFamily="34" charset="0"/>
              </a:defRPr>
            </a:lvl3pPr>
            <a:lvl4pPr marL="1600200" indent="-228600">
              <a:defRPr sz="9600">
                <a:solidFill>
                  <a:schemeClr val="tx1"/>
                </a:solidFill>
                <a:latin typeface="Verdana" panose="020B0604030504040204" pitchFamily="34" charset="0"/>
              </a:defRPr>
            </a:lvl4pPr>
            <a:lvl5pPr marL="2057400" indent="-228600">
              <a:defRPr sz="9600">
                <a:solidFill>
                  <a:schemeClr val="tx1"/>
                </a:solidFill>
                <a:latin typeface="Verdana" panose="020B0604030504040204" pitchFamily="34" charset="0"/>
              </a:defRPr>
            </a:lvl5pPr>
            <a:lvl6pPr marL="2514600" indent="-228600" eaLnBrk="0" fontAlgn="base" hangingPunct="0">
              <a:spcBef>
                <a:spcPct val="0"/>
              </a:spcBef>
              <a:spcAft>
                <a:spcPct val="0"/>
              </a:spcAft>
              <a:defRPr sz="9600">
                <a:solidFill>
                  <a:schemeClr val="tx1"/>
                </a:solidFill>
                <a:latin typeface="Verdana" panose="020B0604030504040204" pitchFamily="34" charset="0"/>
              </a:defRPr>
            </a:lvl6pPr>
            <a:lvl7pPr marL="2971800" indent="-228600" eaLnBrk="0" fontAlgn="base" hangingPunct="0">
              <a:spcBef>
                <a:spcPct val="0"/>
              </a:spcBef>
              <a:spcAft>
                <a:spcPct val="0"/>
              </a:spcAft>
              <a:defRPr sz="9600">
                <a:solidFill>
                  <a:schemeClr val="tx1"/>
                </a:solidFill>
                <a:latin typeface="Verdana" panose="020B0604030504040204" pitchFamily="34" charset="0"/>
              </a:defRPr>
            </a:lvl7pPr>
            <a:lvl8pPr marL="3429000" indent="-228600" eaLnBrk="0" fontAlgn="base" hangingPunct="0">
              <a:spcBef>
                <a:spcPct val="0"/>
              </a:spcBef>
              <a:spcAft>
                <a:spcPct val="0"/>
              </a:spcAft>
              <a:defRPr sz="9600">
                <a:solidFill>
                  <a:schemeClr val="tx1"/>
                </a:solidFill>
                <a:latin typeface="Verdana" panose="020B0604030504040204" pitchFamily="34" charset="0"/>
              </a:defRPr>
            </a:lvl8pPr>
            <a:lvl9pPr marL="3886200" indent="-228600" eaLnBrk="0" fontAlgn="base" hangingPunct="0">
              <a:spcBef>
                <a:spcPct val="0"/>
              </a:spcBef>
              <a:spcAft>
                <a:spcPct val="0"/>
              </a:spcAft>
              <a:defRPr sz="9600">
                <a:solidFill>
                  <a:schemeClr val="tx1"/>
                </a:solidFill>
                <a:latin typeface="Verdana" panose="020B0604030504040204" pitchFamily="34" charset="0"/>
              </a:defRPr>
            </a:lvl9pPr>
          </a:lstStyle>
          <a:p>
            <a:fld id="{987DEA12-8332-4F60-9294-D7805DBE99A0}" type="slidenum">
              <a:rPr lang="fr-FR" altLang="fr-FR" sz="1200">
                <a:solidFill>
                  <a:schemeClr val="bg1"/>
                </a:solidFill>
              </a:rPr>
              <a:pPr/>
              <a:t>26</a:t>
            </a:fld>
            <a:endParaRPr lang="fr-FR" altLang="fr-FR" sz="1200" dirty="0">
              <a:solidFill>
                <a:schemeClr val="bg1"/>
              </a:solidFill>
            </a:endParaRPr>
          </a:p>
        </p:txBody>
      </p:sp>
      <p:sp>
        <p:nvSpPr>
          <p:cNvPr id="180226" name="Rectangle 2"/>
          <p:cNvSpPr>
            <a:spLocks noGrp="1" noChangeArrowheads="1"/>
          </p:cNvSpPr>
          <p:nvPr>
            <p:ph type="title"/>
          </p:nvPr>
        </p:nvSpPr>
        <p:spPr>
          <a:xfrm>
            <a:off x="2592925" y="624110"/>
            <a:ext cx="9103206" cy="1280890"/>
          </a:xfrm>
        </p:spPr>
        <p:txBody>
          <a:bodyPr>
            <a:normAutofit/>
          </a:bodyPr>
          <a:lstStyle/>
          <a:p>
            <a:pPr eaLnBrk="1" hangingPunct="1"/>
            <a:r>
              <a:rPr lang="fr-FR" altLang="fr-FR" sz="4400" dirty="0" smtClean="0"/>
              <a:t>Scintigraphie osseuse</a:t>
            </a:r>
          </a:p>
        </p:txBody>
      </p:sp>
      <p:pic>
        <p:nvPicPr>
          <p:cNvPr id="9" name="Picture 4" descr="Numériser004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47850" y="1557338"/>
            <a:ext cx="3475038" cy="489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5"/>
          <p:cNvSpPr txBox="1">
            <a:spLocks noChangeArrowheads="1"/>
          </p:cNvSpPr>
          <p:nvPr/>
        </p:nvSpPr>
        <p:spPr bwMode="auto">
          <a:xfrm>
            <a:off x="3359151" y="5876925"/>
            <a:ext cx="1306513" cy="641350"/>
          </a:xfrm>
          <a:prstGeom prst="rect">
            <a:avLst/>
          </a:prstGeom>
          <a:solidFill>
            <a:schemeClr val="bg2">
              <a:lumMod val="90000"/>
            </a:schemeClr>
          </a:solidFill>
          <a:ln>
            <a:noFill/>
          </a:ln>
          <a:extLst/>
        </p:spPr>
        <p:txBody>
          <a:bodyPr>
            <a:spAutoFit/>
          </a:bodyPr>
          <a:lstStyle>
            <a:lvl1pPr>
              <a:spcBef>
                <a:spcPct val="20000"/>
              </a:spcBef>
              <a:buClr>
                <a:schemeClr val="tx2"/>
              </a:buClr>
              <a:buSzPct val="70000"/>
              <a:buFont typeface="Wingdings" panose="05000000000000000000" pitchFamily="2" charset="2"/>
              <a:buChar char="¡"/>
              <a:defRPr sz="2900">
                <a:solidFill>
                  <a:schemeClr val="tx1"/>
                </a:solidFill>
                <a:latin typeface="Verdana" panose="020B0604030504040204" pitchFamily="34" charset="0"/>
              </a:defRPr>
            </a:lvl1pPr>
            <a:lvl2pPr marL="742950" indent="-285750">
              <a:spcBef>
                <a:spcPct val="20000"/>
              </a:spcBef>
              <a:buClr>
                <a:schemeClr val="accent2"/>
              </a:buClr>
              <a:buSzPct val="70000"/>
              <a:buFont typeface="Wingdings" panose="05000000000000000000" pitchFamily="2" charset="2"/>
              <a:buChar char="l"/>
              <a:defRPr sz="2500">
                <a:solidFill>
                  <a:schemeClr val="tx1"/>
                </a:solidFill>
                <a:latin typeface="Verdana" panose="020B0604030504040204" pitchFamily="34" charset="0"/>
              </a:defRPr>
            </a:lvl2pPr>
            <a:lvl3pPr marL="1143000" indent="-228600">
              <a:spcBef>
                <a:spcPct val="20000"/>
              </a:spcBef>
              <a:buClr>
                <a:schemeClr val="tx2"/>
              </a:buClr>
              <a:buSzPct val="65000"/>
              <a:buFont typeface="Wingdings" panose="05000000000000000000" pitchFamily="2" charset="2"/>
              <a:buChar char="¡"/>
              <a:defRPr sz="2200">
                <a:solidFill>
                  <a:schemeClr val="tx1"/>
                </a:solidFill>
                <a:latin typeface="Verdana" panose="020B0604030504040204" pitchFamily="34" charset="0"/>
              </a:defRPr>
            </a:lvl3pPr>
            <a:lvl4pPr marL="1600200" indent="-228600">
              <a:spcBef>
                <a:spcPct val="20000"/>
              </a:spcBef>
              <a:buClr>
                <a:schemeClr val="accent2"/>
              </a:buClr>
              <a:buSzPct val="70000"/>
              <a:buFont typeface="Wingdings" panose="05000000000000000000" pitchFamily="2" charset="2"/>
              <a:buChar char="l"/>
              <a:defRPr sz="1900">
                <a:solidFill>
                  <a:schemeClr val="tx1"/>
                </a:solidFill>
                <a:latin typeface="Verdana" panose="020B0604030504040204" pitchFamily="34" charset="0"/>
              </a:defRPr>
            </a:lvl4pPr>
            <a:lvl5pPr marL="2057400" indent="-228600">
              <a:spcBef>
                <a:spcPct val="20000"/>
              </a:spcBef>
              <a:buClr>
                <a:schemeClr val="tx2"/>
              </a:buClr>
              <a:buSzPct val="60000"/>
              <a:buFont typeface="Wingdings" panose="05000000000000000000" pitchFamily="2" charset="2"/>
              <a:buChar char="¡"/>
              <a:defRPr sz="19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9pPr>
          </a:lstStyle>
          <a:p>
            <a:pPr algn="ctr" eaLnBrk="1" hangingPunct="1">
              <a:spcBef>
                <a:spcPct val="50000"/>
              </a:spcBef>
              <a:buClrTx/>
              <a:buSzTx/>
              <a:buFontTx/>
              <a:buNone/>
            </a:pPr>
            <a:r>
              <a:rPr lang="fr-FR" altLang="fr-FR" sz="1800" b="1">
                <a:latin typeface="Arial" panose="020B0604020202020204" pitchFamily="34" charset="0"/>
              </a:rPr>
              <a:t>Image normale</a:t>
            </a:r>
          </a:p>
        </p:txBody>
      </p:sp>
      <p:sp>
        <p:nvSpPr>
          <p:cNvPr id="13" name="AutoShape 4"/>
          <p:cNvSpPr>
            <a:spLocks noChangeArrowheads="1"/>
          </p:cNvSpPr>
          <p:nvPr/>
        </p:nvSpPr>
        <p:spPr bwMode="auto">
          <a:xfrm>
            <a:off x="9061887" y="192511"/>
            <a:ext cx="2743201" cy="1284311"/>
          </a:xfrm>
          <a:prstGeom prst="foldedCorner">
            <a:avLst>
              <a:gd name="adj" fmla="val 29454"/>
            </a:avLst>
          </a:prstGeom>
          <a:solidFill>
            <a:srgbClr val="CC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9600">
                <a:solidFill>
                  <a:schemeClr val="tx1"/>
                </a:solidFill>
                <a:latin typeface="Verdana" panose="020B0604030504040204" pitchFamily="34" charset="0"/>
              </a:defRPr>
            </a:lvl1pPr>
            <a:lvl2pPr marL="742950" indent="-285750">
              <a:defRPr sz="9600">
                <a:solidFill>
                  <a:schemeClr val="tx1"/>
                </a:solidFill>
                <a:latin typeface="Verdana" panose="020B0604030504040204" pitchFamily="34" charset="0"/>
              </a:defRPr>
            </a:lvl2pPr>
            <a:lvl3pPr marL="1143000" indent="-228600">
              <a:defRPr sz="9600">
                <a:solidFill>
                  <a:schemeClr val="tx1"/>
                </a:solidFill>
                <a:latin typeface="Verdana" panose="020B0604030504040204" pitchFamily="34" charset="0"/>
              </a:defRPr>
            </a:lvl3pPr>
            <a:lvl4pPr marL="1600200" indent="-228600">
              <a:defRPr sz="9600">
                <a:solidFill>
                  <a:schemeClr val="tx1"/>
                </a:solidFill>
                <a:latin typeface="Verdana" panose="020B0604030504040204" pitchFamily="34" charset="0"/>
              </a:defRPr>
            </a:lvl4pPr>
            <a:lvl5pPr marL="2057400" indent="-228600">
              <a:defRPr sz="9600">
                <a:solidFill>
                  <a:schemeClr val="tx1"/>
                </a:solidFill>
                <a:latin typeface="Verdana" panose="020B0604030504040204" pitchFamily="34" charset="0"/>
              </a:defRPr>
            </a:lvl5pPr>
            <a:lvl6pPr marL="2514600" indent="-228600" eaLnBrk="0" fontAlgn="base" hangingPunct="0">
              <a:spcBef>
                <a:spcPct val="0"/>
              </a:spcBef>
              <a:spcAft>
                <a:spcPct val="0"/>
              </a:spcAft>
              <a:defRPr sz="9600">
                <a:solidFill>
                  <a:schemeClr val="tx1"/>
                </a:solidFill>
                <a:latin typeface="Verdana" panose="020B0604030504040204" pitchFamily="34" charset="0"/>
              </a:defRPr>
            </a:lvl6pPr>
            <a:lvl7pPr marL="2971800" indent="-228600" eaLnBrk="0" fontAlgn="base" hangingPunct="0">
              <a:spcBef>
                <a:spcPct val="0"/>
              </a:spcBef>
              <a:spcAft>
                <a:spcPct val="0"/>
              </a:spcAft>
              <a:defRPr sz="9600">
                <a:solidFill>
                  <a:schemeClr val="tx1"/>
                </a:solidFill>
                <a:latin typeface="Verdana" panose="020B0604030504040204" pitchFamily="34" charset="0"/>
              </a:defRPr>
            </a:lvl7pPr>
            <a:lvl8pPr marL="3429000" indent="-228600" eaLnBrk="0" fontAlgn="base" hangingPunct="0">
              <a:spcBef>
                <a:spcPct val="0"/>
              </a:spcBef>
              <a:spcAft>
                <a:spcPct val="0"/>
              </a:spcAft>
              <a:defRPr sz="9600">
                <a:solidFill>
                  <a:schemeClr val="tx1"/>
                </a:solidFill>
                <a:latin typeface="Verdana" panose="020B0604030504040204" pitchFamily="34" charset="0"/>
              </a:defRPr>
            </a:lvl8pPr>
            <a:lvl9pPr marL="3886200" indent="-228600" eaLnBrk="0" fontAlgn="base" hangingPunct="0">
              <a:spcBef>
                <a:spcPct val="0"/>
              </a:spcBef>
              <a:spcAft>
                <a:spcPct val="0"/>
              </a:spcAft>
              <a:defRPr sz="9600">
                <a:solidFill>
                  <a:schemeClr val="tx1"/>
                </a:solidFill>
                <a:latin typeface="Verdana" panose="020B0604030504040204" pitchFamily="34" charset="0"/>
              </a:defRPr>
            </a:lvl9pPr>
          </a:lstStyle>
          <a:p>
            <a:pPr algn="ctr" eaLnBrk="1" hangingPunct="1"/>
            <a:endParaRPr lang="fr-FR" altLang="fr-FR" sz="2800" b="1" i="1" dirty="0" smtClean="0">
              <a:latin typeface="Arial" panose="020B0604020202020204" pitchFamily="34" charset="0"/>
            </a:endParaRPr>
          </a:p>
          <a:p>
            <a:pPr algn="ctr" eaLnBrk="1" hangingPunct="1"/>
            <a:r>
              <a:rPr lang="fr-FR" altLang="fr-FR" sz="2800" b="1" i="1" dirty="0" err="1" smtClean="0">
                <a:latin typeface="Arial" panose="020B0604020202020204" pitchFamily="34" charset="0"/>
              </a:rPr>
              <a:t>Radiotraceur</a:t>
            </a:r>
            <a:r>
              <a:rPr lang="fr-FR" altLang="fr-FR" sz="2800" b="1" i="1" dirty="0">
                <a:latin typeface="Arial" panose="020B0604020202020204" pitchFamily="34" charset="0"/>
              </a:rPr>
              <a:t>:</a:t>
            </a:r>
          </a:p>
          <a:p>
            <a:pPr algn="ctr" eaLnBrk="1" hangingPunct="1"/>
            <a:r>
              <a:rPr lang="fr-FR" altLang="fr-FR" sz="2800" b="1" i="1" dirty="0" smtClean="0">
                <a:latin typeface="Arial" panose="020B0604020202020204" pitchFamily="34" charset="0"/>
              </a:rPr>
              <a:t>MPD-</a:t>
            </a:r>
            <a:r>
              <a:rPr lang="fr-FR" altLang="fr-FR" sz="2800" b="1" i="1" baseline="30000" dirty="0" smtClean="0">
                <a:latin typeface="Arial" panose="020B0604020202020204" pitchFamily="34" charset="0"/>
              </a:rPr>
              <a:t>99m</a:t>
            </a:r>
            <a:r>
              <a:rPr lang="fr-FR" altLang="fr-FR" sz="2800" b="1" i="1" dirty="0" smtClean="0">
                <a:latin typeface="Arial" panose="020B0604020202020204" pitchFamily="34" charset="0"/>
              </a:rPr>
              <a:t>Tc</a:t>
            </a:r>
            <a:endParaRPr lang="fr-FR" altLang="fr-FR" sz="2800" b="1" i="1" dirty="0">
              <a:latin typeface="Arial" panose="020B0604020202020204" pitchFamily="34" charset="0"/>
            </a:endParaRPr>
          </a:p>
        </p:txBody>
      </p:sp>
      <p:pic>
        <p:nvPicPr>
          <p:cNvPr id="14" name="Picture 13"/>
          <p:cNvPicPr>
            <a:picLocks noChangeAspect="1"/>
          </p:cNvPicPr>
          <p:nvPr/>
        </p:nvPicPr>
        <p:blipFill>
          <a:blip r:embed="rId3"/>
          <a:stretch>
            <a:fillRect/>
          </a:stretch>
        </p:blipFill>
        <p:spPr>
          <a:xfrm>
            <a:off x="6176965" y="1622304"/>
            <a:ext cx="3271784" cy="4878629"/>
          </a:xfrm>
          <a:prstGeom prst="rect">
            <a:avLst/>
          </a:prstGeom>
        </p:spPr>
      </p:pic>
      <p:sp>
        <p:nvSpPr>
          <p:cNvPr id="12" name="Text Box 7"/>
          <p:cNvSpPr txBox="1">
            <a:spLocks noChangeArrowheads="1"/>
          </p:cNvSpPr>
          <p:nvPr/>
        </p:nvSpPr>
        <p:spPr bwMode="auto">
          <a:xfrm>
            <a:off x="6743701" y="6100763"/>
            <a:ext cx="3313113" cy="641350"/>
          </a:xfrm>
          <a:prstGeom prst="rect">
            <a:avLst/>
          </a:prstGeom>
          <a:solidFill>
            <a:schemeClr val="accent2">
              <a:lumMod val="40000"/>
              <a:lumOff val="60000"/>
            </a:schemeClr>
          </a:solidFill>
          <a:ln>
            <a:noFill/>
          </a:ln>
          <a:effectLst/>
          <a:extLst/>
        </p:spPr>
        <p:txBody>
          <a:bodyPr>
            <a:spAutoFit/>
          </a:bodyPr>
          <a:lstStyle>
            <a:lvl1pPr>
              <a:defRPr sz="9600">
                <a:solidFill>
                  <a:schemeClr val="tx1"/>
                </a:solidFill>
                <a:latin typeface="Verdana" panose="020B0604030504040204" pitchFamily="34" charset="0"/>
              </a:defRPr>
            </a:lvl1pPr>
            <a:lvl2pPr marL="742950" indent="-285750">
              <a:defRPr sz="9600">
                <a:solidFill>
                  <a:schemeClr val="tx1"/>
                </a:solidFill>
                <a:latin typeface="Verdana" panose="020B0604030504040204" pitchFamily="34" charset="0"/>
              </a:defRPr>
            </a:lvl2pPr>
            <a:lvl3pPr marL="1143000" indent="-228600">
              <a:defRPr sz="9600">
                <a:solidFill>
                  <a:schemeClr val="tx1"/>
                </a:solidFill>
                <a:latin typeface="Verdana" panose="020B0604030504040204" pitchFamily="34" charset="0"/>
              </a:defRPr>
            </a:lvl3pPr>
            <a:lvl4pPr marL="1600200" indent="-228600">
              <a:defRPr sz="9600">
                <a:solidFill>
                  <a:schemeClr val="tx1"/>
                </a:solidFill>
                <a:latin typeface="Verdana" panose="020B0604030504040204" pitchFamily="34" charset="0"/>
              </a:defRPr>
            </a:lvl4pPr>
            <a:lvl5pPr marL="2057400" indent="-228600">
              <a:defRPr sz="9600">
                <a:solidFill>
                  <a:schemeClr val="tx1"/>
                </a:solidFill>
                <a:latin typeface="Verdana" panose="020B0604030504040204" pitchFamily="34" charset="0"/>
              </a:defRPr>
            </a:lvl5pPr>
            <a:lvl6pPr marL="2514600" indent="-228600" eaLnBrk="0" fontAlgn="base" hangingPunct="0">
              <a:spcBef>
                <a:spcPct val="0"/>
              </a:spcBef>
              <a:spcAft>
                <a:spcPct val="0"/>
              </a:spcAft>
              <a:defRPr sz="9600">
                <a:solidFill>
                  <a:schemeClr val="tx1"/>
                </a:solidFill>
                <a:latin typeface="Verdana" panose="020B0604030504040204" pitchFamily="34" charset="0"/>
              </a:defRPr>
            </a:lvl6pPr>
            <a:lvl7pPr marL="2971800" indent="-228600" eaLnBrk="0" fontAlgn="base" hangingPunct="0">
              <a:spcBef>
                <a:spcPct val="0"/>
              </a:spcBef>
              <a:spcAft>
                <a:spcPct val="0"/>
              </a:spcAft>
              <a:defRPr sz="9600">
                <a:solidFill>
                  <a:schemeClr val="tx1"/>
                </a:solidFill>
                <a:latin typeface="Verdana" panose="020B0604030504040204" pitchFamily="34" charset="0"/>
              </a:defRPr>
            </a:lvl7pPr>
            <a:lvl8pPr marL="3429000" indent="-228600" eaLnBrk="0" fontAlgn="base" hangingPunct="0">
              <a:spcBef>
                <a:spcPct val="0"/>
              </a:spcBef>
              <a:spcAft>
                <a:spcPct val="0"/>
              </a:spcAft>
              <a:defRPr sz="9600">
                <a:solidFill>
                  <a:schemeClr val="tx1"/>
                </a:solidFill>
                <a:latin typeface="Verdana" panose="020B0604030504040204" pitchFamily="34" charset="0"/>
              </a:defRPr>
            </a:lvl8pPr>
            <a:lvl9pPr marL="3886200" indent="-228600" eaLnBrk="0" fontAlgn="base" hangingPunct="0">
              <a:spcBef>
                <a:spcPct val="0"/>
              </a:spcBef>
              <a:spcAft>
                <a:spcPct val="0"/>
              </a:spcAft>
              <a:defRPr sz="9600">
                <a:solidFill>
                  <a:schemeClr val="tx1"/>
                </a:solidFill>
                <a:latin typeface="Verdana" panose="020B0604030504040204" pitchFamily="34" charset="0"/>
              </a:defRPr>
            </a:lvl9pPr>
          </a:lstStyle>
          <a:p>
            <a:pPr algn="ctr" eaLnBrk="1" hangingPunct="1">
              <a:spcBef>
                <a:spcPct val="50000"/>
              </a:spcBef>
            </a:pPr>
            <a:r>
              <a:rPr lang="fr-FR" altLang="fr-FR" sz="1800" b="1">
                <a:latin typeface="Comic Sans MS" panose="030F0702030302020204" pitchFamily="66" charset="0"/>
              </a:rPr>
              <a:t>Images pathologiques de métastases osseuses</a:t>
            </a:r>
          </a:p>
        </p:txBody>
      </p:sp>
    </p:spTree>
    <p:extLst>
      <p:ext uri="{BB962C8B-B14F-4D97-AF65-F5344CB8AC3E}">
        <p14:creationId xmlns:p14="http://schemas.microsoft.com/office/powerpoint/2010/main" val="175189925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a:spLocks noGrp="1"/>
          </p:cNvSpPr>
          <p:nvPr>
            <p:ph type="title"/>
          </p:nvPr>
        </p:nvSpPr>
        <p:spPr/>
        <p:txBody>
          <a:bodyPr>
            <a:normAutofit/>
          </a:bodyPr>
          <a:lstStyle/>
          <a:p>
            <a:r>
              <a:rPr lang="fr-CD" altLang="fr-FR" sz="4400" b="1" dirty="0"/>
              <a:t>Produits du Cyclotron</a:t>
            </a:r>
            <a:endParaRPr lang="fr-FR" altLang="fr-FR" sz="4400" b="1" dirty="0" smtClean="0"/>
          </a:p>
        </p:txBody>
      </p:sp>
      <p:sp>
        <p:nvSpPr>
          <p:cNvPr id="8" name="Espace réservé du numéro de diapositive 7"/>
          <p:cNvSpPr>
            <a:spLocks noGrp="1"/>
          </p:cNvSpPr>
          <p:nvPr>
            <p:ph type="sldNum" sz="quarter" idx="12"/>
          </p:nvPr>
        </p:nvSpPr>
        <p:spPr/>
        <p:txBody>
          <a:bodyPr/>
          <a:lstStyle/>
          <a:p>
            <a:fld id="{D57F1E4F-1CFF-5643-939E-217C01CDF565}" type="slidenum">
              <a:rPr lang="en-US" smtClean="0"/>
              <a:pPr/>
              <a:t>27</a:t>
            </a:fld>
            <a:endParaRPr lang="en-US" dirty="0"/>
          </a:p>
        </p:txBody>
      </p:sp>
      <p:sp>
        <p:nvSpPr>
          <p:cNvPr id="2" name="Espace réservé du pied de page 1"/>
          <p:cNvSpPr>
            <a:spLocks noGrp="1"/>
          </p:cNvSpPr>
          <p:nvPr>
            <p:ph type="ftr" sz="quarter" idx="11"/>
          </p:nvPr>
        </p:nvSpPr>
        <p:spPr/>
        <p:txBody>
          <a:bodyPr/>
          <a:lstStyle/>
          <a:p>
            <a:r>
              <a:rPr lang="fr-FR" smtClean="0"/>
              <a:t>CREATION D'UN CENTRE DE RADIOTHERAPIE</a:t>
            </a:r>
            <a:endParaRPr lang="en-US" dirty="0"/>
          </a:p>
        </p:txBody>
      </p:sp>
      <mc:AlternateContent xmlns:mc="http://schemas.openxmlformats.org/markup-compatibility/2006" xmlns:a14="http://schemas.microsoft.com/office/drawing/2010/main">
        <mc:Choice Requires="a14">
          <p:sp>
            <p:nvSpPr>
              <p:cNvPr id="7" name="ZoneTexte 2"/>
              <p:cNvSpPr txBox="1"/>
              <p:nvPr/>
            </p:nvSpPr>
            <p:spPr>
              <a:xfrm>
                <a:off x="1802207" y="4329757"/>
                <a:ext cx="775252" cy="707886"/>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sSup>
                        <m:sSupPr>
                          <m:ctrlPr>
                            <a:rPr lang="fr-FR" sz="4000" b="1" i="1" smtClean="0">
                              <a:latin typeface="Cambria Math" panose="02040503050406030204" pitchFamily="18" charset="0"/>
                            </a:rPr>
                          </m:ctrlPr>
                        </m:sSupPr>
                        <m:e>
                          <m:r>
                            <a:rPr lang="fr-CD" sz="4000" b="1" i="1" smtClean="0">
                              <a:latin typeface="Cambria Math" panose="02040503050406030204" pitchFamily="18" charset="0"/>
                            </a:rPr>
                            <m:t>𝒆</m:t>
                          </m:r>
                        </m:e>
                        <m:sup>
                          <m:r>
                            <a:rPr lang="fr-CD" sz="4000" b="1" i="1" smtClean="0">
                              <a:latin typeface="Cambria Math" panose="02040503050406030204" pitchFamily="18" charset="0"/>
                            </a:rPr>
                            <m:t>+</m:t>
                          </m:r>
                        </m:sup>
                      </m:sSup>
                    </m:oMath>
                  </m:oMathPara>
                </a14:m>
                <a:endParaRPr lang="fr-FR" sz="4000" b="1" dirty="0"/>
              </a:p>
            </p:txBody>
          </p:sp>
        </mc:Choice>
        <mc:Fallback xmlns="">
          <p:sp>
            <p:nvSpPr>
              <p:cNvPr id="7" name="ZoneTexte 2"/>
              <p:cNvSpPr txBox="1">
                <a:spLocks noRot="1" noChangeAspect="1" noMove="1" noResize="1" noEditPoints="1" noAdjustHandles="1" noChangeArrowheads="1" noChangeShapeType="1" noTextEdit="1"/>
              </p:cNvSpPr>
              <p:nvPr/>
            </p:nvSpPr>
            <p:spPr>
              <a:xfrm>
                <a:off x="1802207" y="4329757"/>
                <a:ext cx="775252" cy="707886"/>
              </a:xfrm>
              <a:prstGeom prst="rect">
                <a:avLst/>
              </a:prstGeom>
              <a:blipFill rotWithShape="0">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ZoneTexte 8"/>
              <p:cNvSpPr txBox="1"/>
              <p:nvPr/>
            </p:nvSpPr>
            <p:spPr>
              <a:xfrm>
                <a:off x="3233532" y="2715017"/>
                <a:ext cx="775252" cy="707886"/>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sSup>
                        <m:sSupPr>
                          <m:ctrlPr>
                            <a:rPr lang="fr-FR" sz="4000" b="1" i="1" smtClean="0">
                              <a:latin typeface="Cambria Math" panose="02040503050406030204" pitchFamily="18" charset="0"/>
                            </a:rPr>
                          </m:ctrlPr>
                        </m:sSupPr>
                        <m:e>
                          <m:r>
                            <a:rPr lang="fr-CD" sz="4000" b="1" i="1" smtClean="0">
                              <a:latin typeface="Cambria Math" panose="02040503050406030204" pitchFamily="18" charset="0"/>
                            </a:rPr>
                            <m:t>𝒆</m:t>
                          </m:r>
                        </m:e>
                        <m:sup>
                          <m:r>
                            <a:rPr lang="fr-CD" sz="4000" b="1" i="1" smtClean="0">
                              <a:latin typeface="Cambria Math" panose="02040503050406030204" pitchFamily="18" charset="0"/>
                            </a:rPr>
                            <m:t>−</m:t>
                          </m:r>
                        </m:sup>
                      </m:sSup>
                    </m:oMath>
                  </m:oMathPara>
                </a14:m>
                <a:endParaRPr lang="fr-FR" sz="4000" b="1" dirty="0"/>
              </a:p>
            </p:txBody>
          </p:sp>
        </mc:Choice>
        <mc:Fallback xmlns="">
          <p:sp>
            <p:nvSpPr>
              <p:cNvPr id="9" name="ZoneTexte 8"/>
              <p:cNvSpPr txBox="1">
                <a:spLocks noRot="1" noChangeAspect="1" noMove="1" noResize="1" noEditPoints="1" noAdjustHandles="1" noChangeArrowheads="1" noChangeShapeType="1" noTextEdit="1"/>
              </p:cNvSpPr>
              <p:nvPr/>
            </p:nvSpPr>
            <p:spPr>
              <a:xfrm>
                <a:off x="3233532" y="2715017"/>
                <a:ext cx="775252" cy="707886"/>
              </a:xfrm>
              <a:prstGeom prst="rect">
                <a:avLst/>
              </a:prstGeom>
              <a:blipFill rotWithShape="0">
                <a:blip r:embed="rId4"/>
                <a:stretch>
                  <a:fillRect/>
                </a:stretch>
              </a:blipFill>
            </p:spPr>
            <p:txBody>
              <a:bodyPr/>
              <a:lstStyle/>
              <a:p>
                <a:r>
                  <a:rPr lang="en-US">
                    <a:noFill/>
                  </a:rPr>
                  <a:t> </a:t>
                </a:r>
              </a:p>
            </p:txBody>
          </p:sp>
        </mc:Fallback>
      </mc:AlternateContent>
      <p:sp>
        <p:nvSpPr>
          <p:cNvPr id="10" name="ZoneTexte 9"/>
          <p:cNvSpPr txBox="1"/>
          <p:nvPr/>
        </p:nvSpPr>
        <p:spPr>
          <a:xfrm>
            <a:off x="2577459" y="1861233"/>
            <a:ext cx="775252" cy="707886"/>
          </a:xfrm>
          <a:prstGeom prst="rect">
            <a:avLst/>
          </a:prstGeom>
          <a:noFill/>
        </p:spPr>
        <p:txBody>
          <a:bodyPr wrap="square" rtlCol="0">
            <a:spAutoFit/>
          </a:bodyPr>
          <a:lstStyle/>
          <a:p>
            <a:pPr algn="ctr"/>
            <a:r>
              <a:rPr lang="fr-FR" sz="4000" b="1" dirty="0" smtClean="0">
                <a:sym typeface="Symbol" panose="05050102010706020507" pitchFamily="18" charset="2"/>
              </a:rPr>
              <a:t></a:t>
            </a:r>
            <a:endParaRPr lang="fr-FR" sz="4000" b="1" dirty="0"/>
          </a:p>
        </p:txBody>
      </p:sp>
      <p:sp>
        <p:nvSpPr>
          <p:cNvPr id="11" name="ZoneTexte 10"/>
          <p:cNvSpPr txBox="1"/>
          <p:nvPr/>
        </p:nvSpPr>
        <p:spPr>
          <a:xfrm>
            <a:off x="3955858" y="3086916"/>
            <a:ext cx="775252" cy="707886"/>
          </a:xfrm>
          <a:prstGeom prst="rect">
            <a:avLst/>
          </a:prstGeom>
          <a:noFill/>
        </p:spPr>
        <p:txBody>
          <a:bodyPr wrap="square" rtlCol="0">
            <a:spAutoFit/>
          </a:bodyPr>
          <a:lstStyle/>
          <a:p>
            <a:pPr algn="ctr"/>
            <a:r>
              <a:rPr lang="fr-FR" sz="4000" b="1" dirty="0" smtClean="0">
                <a:sym typeface="Symbol" panose="05050102010706020507" pitchFamily="18" charset="2"/>
              </a:rPr>
              <a:t></a:t>
            </a:r>
            <a:endParaRPr lang="fr-FR" sz="4000" b="1" dirty="0"/>
          </a:p>
        </p:txBody>
      </p:sp>
      <p:cxnSp>
        <p:nvCxnSpPr>
          <p:cNvPr id="12" name="Connecteur droit avec flèche 11"/>
          <p:cNvCxnSpPr/>
          <p:nvPr/>
        </p:nvCxnSpPr>
        <p:spPr>
          <a:xfrm flipH="1" flipV="1">
            <a:off x="2111259" y="1967466"/>
            <a:ext cx="1057026" cy="940272"/>
          </a:xfrm>
          <a:prstGeom prst="straightConnector1">
            <a:avLst/>
          </a:prstGeom>
          <a:ln w="101600">
            <a:solidFill>
              <a:srgbClr val="A5002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Connecteur droit avec flèche 15"/>
          <p:cNvCxnSpPr/>
          <p:nvPr/>
        </p:nvCxnSpPr>
        <p:spPr>
          <a:xfrm rot="5400000" flipH="1" flipV="1">
            <a:off x="2234883" y="3347148"/>
            <a:ext cx="1057026" cy="940272"/>
          </a:xfrm>
          <a:prstGeom prst="straightConnector1">
            <a:avLst/>
          </a:prstGeom>
          <a:ln w="1016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Connecteur droit avec flèche 16"/>
          <p:cNvCxnSpPr/>
          <p:nvPr/>
        </p:nvCxnSpPr>
        <p:spPr>
          <a:xfrm rot="10800000" flipH="1" flipV="1">
            <a:off x="3621158" y="3347148"/>
            <a:ext cx="1057026" cy="940272"/>
          </a:xfrm>
          <a:prstGeom prst="straightConnector1">
            <a:avLst/>
          </a:prstGeom>
          <a:ln w="101600">
            <a:solidFill>
              <a:srgbClr val="A5002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6" name="ZoneTexte 18"/>
              <p:cNvSpPr txBox="1"/>
              <p:nvPr/>
            </p:nvSpPr>
            <p:spPr>
              <a:xfrm>
                <a:off x="6896389" y="4819879"/>
                <a:ext cx="775252" cy="789832"/>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sSup>
                        <m:sSupPr>
                          <m:ctrlPr>
                            <a:rPr lang="fr-FR" sz="4000" b="1" i="1" smtClean="0">
                              <a:latin typeface="Cambria Math" panose="02040503050406030204" pitchFamily="18" charset="0"/>
                            </a:rPr>
                          </m:ctrlPr>
                        </m:sSupPr>
                        <m:e>
                          <m:sPre>
                            <m:sPrePr>
                              <m:ctrlPr>
                                <a:rPr lang="fr-FR" sz="4000" b="1" i="1">
                                  <a:latin typeface="Cambria Math" panose="02040503050406030204" pitchFamily="18" charset="0"/>
                                </a:rPr>
                              </m:ctrlPr>
                            </m:sPrePr>
                            <m:sub>
                              <m:r>
                                <a:rPr lang="fr-CD" sz="4000" b="1" i="1">
                                  <a:latin typeface="Cambria Math" panose="02040503050406030204" pitchFamily="18" charset="0"/>
                                </a:rPr>
                                <m:t>𝟖</m:t>
                              </m:r>
                            </m:sub>
                            <m:sup>
                              <m:r>
                                <a:rPr lang="fr-CD" sz="4000" b="1" i="1">
                                  <a:latin typeface="Cambria Math" panose="02040503050406030204" pitchFamily="18" charset="0"/>
                                </a:rPr>
                                <m:t>𝟏𝟖</m:t>
                              </m:r>
                            </m:sup>
                            <m:e>
                              <m:r>
                                <a:rPr lang="fr-CD" sz="4000" b="1" i="1">
                                  <a:latin typeface="Cambria Math" panose="02040503050406030204" pitchFamily="18" charset="0"/>
                                </a:rPr>
                                <m:t>𝑶</m:t>
                              </m:r>
                              <m:d>
                                <m:dPr>
                                  <m:ctrlPr>
                                    <a:rPr lang="fr-CD" sz="4000" b="1" i="1">
                                      <a:latin typeface="Cambria Math" panose="02040503050406030204" pitchFamily="18" charset="0"/>
                                    </a:rPr>
                                  </m:ctrlPr>
                                </m:dPr>
                                <m:e>
                                  <m:r>
                                    <a:rPr lang="fr-CD" sz="4000" b="1" i="1">
                                      <a:latin typeface="Cambria Math" panose="02040503050406030204" pitchFamily="18" charset="0"/>
                                    </a:rPr>
                                    <m:t>𝒑</m:t>
                                  </m:r>
                                  <m:r>
                                    <a:rPr lang="fr-CD" sz="4000" b="1" i="1">
                                      <a:latin typeface="Cambria Math" panose="02040503050406030204" pitchFamily="18" charset="0"/>
                                    </a:rPr>
                                    <m:t>,</m:t>
                                  </m:r>
                                  <m:r>
                                    <a:rPr lang="fr-CD" sz="4000" b="1" i="1">
                                      <a:latin typeface="Cambria Math" panose="02040503050406030204" pitchFamily="18" charset="0"/>
                                    </a:rPr>
                                    <m:t>𝒏</m:t>
                                  </m:r>
                                </m:e>
                              </m:d>
                            </m:e>
                          </m:sPre>
                          <m:sPre>
                            <m:sPrePr>
                              <m:ctrlPr>
                                <a:rPr lang="fr-FR" sz="4000" b="1" i="1">
                                  <a:latin typeface="Cambria Math" panose="02040503050406030204" pitchFamily="18" charset="0"/>
                                </a:rPr>
                              </m:ctrlPr>
                            </m:sPrePr>
                            <m:sub>
                              <m:r>
                                <a:rPr lang="fr-CD" sz="4000" b="1" i="1">
                                  <a:latin typeface="Cambria Math" panose="02040503050406030204" pitchFamily="18" charset="0"/>
                                </a:rPr>
                                <m:t>𝟗</m:t>
                              </m:r>
                            </m:sub>
                            <m:sup>
                              <m:r>
                                <a:rPr lang="fr-CD" sz="4000" b="1" i="1">
                                  <a:latin typeface="Cambria Math" panose="02040503050406030204" pitchFamily="18" charset="0"/>
                                </a:rPr>
                                <m:t>𝟏𝟖</m:t>
                              </m:r>
                            </m:sup>
                            <m:e>
                              <m:r>
                                <a:rPr lang="fr-CD" sz="4000" b="1" i="1">
                                  <a:latin typeface="Cambria Math" panose="02040503050406030204" pitchFamily="18" charset="0"/>
                                </a:rPr>
                                <m:t>𝑭</m:t>
                              </m:r>
                            </m:e>
                          </m:sPre>
                        </m:e>
                        <m:sup/>
                      </m:sSup>
                    </m:oMath>
                  </m:oMathPara>
                </a14:m>
                <a:endParaRPr lang="fr-FR" sz="4000" b="1" dirty="0"/>
              </a:p>
            </p:txBody>
          </p:sp>
        </mc:Choice>
        <mc:Fallback xmlns="">
          <p:sp>
            <p:nvSpPr>
              <p:cNvPr id="16" name="ZoneTexte 18"/>
              <p:cNvSpPr txBox="1">
                <a:spLocks noRot="1" noChangeAspect="1" noMove="1" noResize="1" noEditPoints="1" noAdjustHandles="1" noChangeArrowheads="1" noChangeShapeType="1" noTextEdit="1"/>
              </p:cNvSpPr>
              <p:nvPr/>
            </p:nvSpPr>
            <p:spPr>
              <a:xfrm>
                <a:off x="6896389" y="4819879"/>
                <a:ext cx="775252" cy="789832"/>
              </a:xfrm>
              <a:prstGeom prst="rect">
                <a:avLst/>
              </a:prstGeom>
              <a:blipFill rotWithShape="0">
                <a:blip r:embed="rId5"/>
                <a:stretch>
                  <a:fillRect l="-162992" r="-102362"/>
                </a:stretch>
              </a:blipFill>
            </p:spPr>
            <p:txBody>
              <a:bodyPr/>
              <a:lstStyle/>
              <a:p>
                <a:r>
                  <a:rPr lang="en-US">
                    <a:noFill/>
                  </a:rPr>
                  <a:t> </a:t>
                </a:r>
              </a:p>
            </p:txBody>
          </p:sp>
        </mc:Fallback>
      </mc:AlternateContent>
      <p:sp>
        <p:nvSpPr>
          <p:cNvPr id="17" name="ZoneTexte 9"/>
          <p:cNvSpPr txBox="1"/>
          <p:nvPr/>
        </p:nvSpPr>
        <p:spPr>
          <a:xfrm>
            <a:off x="1590622" y="1534772"/>
            <a:ext cx="1374463" cy="400110"/>
          </a:xfrm>
          <a:prstGeom prst="rect">
            <a:avLst/>
          </a:prstGeom>
          <a:noFill/>
        </p:spPr>
        <p:txBody>
          <a:bodyPr wrap="square" rtlCol="0">
            <a:spAutoFit/>
          </a:bodyPr>
          <a:lstStyle/>
          <a:p>
            <a:pPr algn="ctr"/>
            <a:r>
              <a:rPr lang="fr-FR" sz="2000" b="1" i="1" dirty="0" smtClean="0">
                <a:solidFill>
                  <a:srgbClr val="FF0000"/>
                </a:solidFill>
                <a:effectLst>
                  <a:outerShdw blurRad="38100" dist="38100" dir="2700000" algn="tl">
                    <a:srgbClr val="000000">
                      <a:alpha val="43137"/>
                    </a:srgbClr>
                  </a:outerShdw>
                </a:effectLst>
                <a:sym typeface="Symbol" panose="05050102010706020507" pitchFamily="18" charset="2"/>
              </a:rPr>
              <a:t>511 </a:t>
            </a:r>
            <a:r>
              <a:rPr lang="fr-FR" sz="2000" b="1" i="1" dirty="0" err="1" smtClean="0">
                <a:solidFill>
                  <a:srgbClr val="FF0000"/>
                </a:solidFill>
                <a:effectLst>
                  <a:outerShdw blurRad="38100" dist="38100" dir="2700000" algn="tl">
                    <a:srgbClr val="000000">
                      <a:alpha val="43137"/>
                    </a:srgbClr>
                  </a:outerShdw>
                </a:effectLst>
                <a:sym typeface="Symbol" panose="05050102010706020507" pitchFamily="18" charset="2"/>
              </a:rPr>
              <a:t>keV</a:t>
            </a:r>
            <a:endParaRPr lang="fr-FR" sz="2000" b="1" i="1" dirty="0">
              <a:solidFill>
                <a:srgbClr val="FF0000"/>
              </a:solidFill>
              <a:effectLst>
                <a:outerShdw blurRad="38100" dist="38100" dir="2700000" algn="tl">
                  <a:srgbClr val="000000">
                    <a:alpha val="43137"/>
                  </a:srgbClr>
                </a:outerShdw>
              </a:effectLst>
            </a:endParaRPr>
          </a:p>
        </p:txBody>
      </p:sp>
      <p:sp>
        <p:nvSpPr>
          <p:cNvPr id="18" name="ZoneTexte 9"/>
          <p:cNvSpPr txBox="1"/>
          <p:nvPr/>
        </p:nvSpPr>
        <p:spPr>
          <a:xfrm>
            <a:off x="3856013" y="4287420"/>
            <a:ext cx="1374463" cy="400110"/>
          </a:xfrm>
          <a:prstGeom prst="rect">
            <a:avLst/>
          </a:prstGeom>
          <a:noFill/>
        </p:spPr>
        <p:txBody>
          <a:bodyPr wrap="square" rtlCol="0">
            <a:spAutoFit/>
          </a:bodyPr>
          <a:lstStyle/>
          <a:p>
            <a:pPr algn="ctr"/>
            <a:r>
              <a:rPr lang="fr-FR" sz="2000" b="1" i="1" dirty="0" smtClean="0">
                <a:solidFill>
                  <a:srgbClr val="FF0000"/>
                </a:solidFill>
                <a:effectLst>
                  <a:outerShdw blurRad="38100" dist="38100" dir="2700000" algn="tl">
                    <a:srgbClr val="000000">
                      <a:alpha val="43137"/>
                    </a:srgbClr>
                  </a:outerShdw>
                </a:effectLst>
                <a:sym typeface="Symbol" panose="05050102010706020507" pitchFamily="18" charset="2"/>
              </a:rPr>
              <a:t>511 </a:t>
            </a:r>
            <a:r>
              <a:rPr lang="fr-FR" sz="2000" b="1" i="1" dirty="0" err="1" smtClean="0">
                <a:solidFill>
                  <a:srgbClr val="FF0000"/>
                </a:solidFill>
                <a:effectLst>
                  <a:outerShdw blurRad="38100" dist="38100" dir="2700000" algn="tl">
                    <a:srgbClr val="000000">
                      <a:alpha val="43137"/>
                    </a:srgbClr>
                  </a:outerShdw>
                </a:effectLst>
                <a:sym typeface="Symbol" panose="05050102010706020507" pitchFamily="18" charset="2"/>
              </a:rPr>
              <a:t>keV</a:t>
            </a:r>
            <a:endParaRPr lang="fr-FR" sz="2000" b="1" i="1" dirty="0">
              <a:solidFill>
                <a:srgbClr val="FF0000"/>
              </a:solidFill>
              <a:effectLst>
                <a:outerShdw blurRad="38100" dist="38100" dir="2700000" algn="tl">
                  <a:srgbClr val="000000">
                    <a:alpha val="43137"/>
                  </a:srgbClr>
                </a:outerShdw>
              </a:effectLst>
            </a:endParaRPr>
          </a:p>
        </p:txBody>
      </p:sp>
      <mc:AlternateContent xmlns:mc="http://schemas.openxmlformats.org/markup-compatibility/2006" xmlns:a14="http://schemas.microsoft.com/office/drawing/2010/main">
        <mc:Choice Requires="a14">
          <p:sp>
            <p:nvSpPr>
              <p:cNvPr id="19" name="ZoneTexte 9"/>
              <p:cNvSpPr txBox="1"/>
              <p:nvPr/>
            </p:nvSpPr>
            <p:spPr>
              <a:xfrm>
                <a:off x="7086600" y="5697548"/>
                <a:ext cx="3899003" cy="763094"/>
              </a:xfrm>
              <a:prstGeom prst="rect">
                <a:avLst/>
              </a:prstGeom>
              <a:noFill/>
            </p:spPr>
            <p:txBody>
              <a:bodyPr wrap="square" rtlCol="0">
                <a:spAutoFit/>
              </a:bodyPr>
              <a:lstStyle/>
              <a:p>
                <a:pPr algn="ctr"/>
                <a14:m>
                  <m:oMath xmlns:m="http://schemas.openxmlformats.org/officeDocument/2006/math">
                    <m:sSub>
                      <m:sSubPr>
                        <m:ctrlPr>
                          <a:rPr lang="fr-FR" sz="4000" b="1" i="1" smtClean="0">
                            <a:solidFill>
                              <a:schemeClr val="accent2">
                                <a:lumMod val="75000"/>
                              </a:schemeClr>
                            </a:solidFill>
                            <a:latin typeface="Cambria Math" panose="02040503050406030204" pitchFamily="18" charset="0"/>
                            <a:sym typeface="Symbol" panose="05050102010706020507" pitchFamily="18" charset="2"/>
                          </a:rPr>
                        </m:ctrlPr>
                      </m:sSubPr>
                      <m:e>
                        <m:r>
                          <a:rPr lang="fr-FR" sz="4000" b="1" i="1" smtClean="0">
                            <a:solidFill>
                              <a:schemeClr val="accent2">
                                <a:lumMod val="75000"/>
                              </a:schemeClr>
                            </a:solidFill>
                            <a:latin typeface="Cambria Math" panose="02040503050406030204" pitchFamily="18" charset="0"/>
                            <a:sym typeface="Symbol" panose="05050102010706020507" pitchFamily="18" charset="2"/>
                          </a:rPr>
                          <m:t>𝑻</m:t>
                        </m:r>
                      </m:e>
                      <m:sub>
                        <m:r>
                          <a:rPr lang="fr-FR" sz="4000" b="1" i="1" smtClean="0">
                            <a:solidFill>
                              <a:schemeClr val="accent2">
                                <a:lumMod val="75000"/>
                              </a:schemeClr>
                            </a:solidFill>
                            <a:latin typeface="Cambria Math" panose="02040503050406030204" pitchFamily="18" charset="0"/>
                            <a:sym typeface="Symbol" panose="05050102010706020507" pitchFamily="18" charset="2"/>
                          </a:rPr>
                          <m:t>𝟏</m:t>
                        </m:r>
                        <m:r>
                          <a:rPr lang="fr-FR" sz="4000" b="1" i="1" smtClean="0">
                            <a:solidFill>
                              <a:schemeClr val="accent2">
                                <a:lumMod val="75000"/>
                              </a:schemeClr>
                            </a:solidFill>
                            <a:latin typeface="Cambria Math" panose="02040503050406030204" pitchFamily="18" charset="0"/>
                            <a:sym typeface="Symbol" panose="05050102010706020507" pitchFamily="18" charset="2"/>
                          </a:rPr>
                          <m:t>/</m:t>
                        </m:r>
                        <m:r>
                          <a:rPr lang="fr-FR" sz="4000" b="1" i="1" smtClean="0">
                            <a:solidFill>
                              <a:schemeClr val="accent2">
                                <a:lumMod val="75000"/>
                              </a:schemeClr>
                            </a:solidFill>
                            <a:latin typeface="Cambria Math" panose="02040503050406030204" pitchFamily="18" charset="0"/>
                            <a:sym typeface="Symbol" panose="05050102010706020507" pitchFamily="18" charset="2"/>
                          </a:rPr>
                          <m:t>𝟐</m:t>
                        </m:r>
                      </m:sub>
                    </m:sSub>
                    <m:r>
                      <a:rPr lang="fr-FR" sz="4000" b="1" i="1" smtClean="0">
                        <a:solidFill>
                          <a:schemeClr val="accent2">
                            <a:lumMod val="75000"/>
                          </a:schemeClr>
                        </a:solidFill>
                        <a:latin typeface="Cambria Math" panose="02040503050406030204" pitchFamily="18" charset="0"/>
                        <a:sym typeface="Symbol" panose="05050102010706020507" pitchFamily="18" charset="2"/>
                      </a:rPr>
                      <m:t>=</m:t>
                    </m:r>
                    <m:r>
                      <a:rPr lang="fr-FR" sz="4000" b="1" i="1" smtClean="0">
                        <a:solidFill>
                          <a:schemeClr val="accent2">
                            <a:lumMod val="75000"/>
                          </a:schemeClr>
                        </a:solidFill>
                        <a:latin typeface="Cambria Math" panose="02040503050406030204" pitchFamily="18" charset="0"/>
                        <a:sym typeface="Symbol" panose="05050102010706020507" pitchFamily="18" charset="2"/>
                      </a:rPr>
                      <m:t>𝟏𝟏𝟎</m:t>
                    </m:r>
                  </m:oMath>
                </a14:m>
                <a:r>
                  <a:rPr lang="fr-FR" sz="4000" b="1" dirty="0" smtClean="0">
                    <a:solidFill>
                      <a:schemeClr val="accent2">
                        <a:lumMod val="75000"/>
                      </a:schemeClr>
                    </a:solidFill>
                    <a:sym typeface="Symbol" panose="05050102010706020507" pitchFamily="18" charset="2"/>
                  </a:rPr>
                  <a:t> min</a:t>
                </a:r>
                <a:endParaRPr lang="fr-FR" sz="4000" b="1" dirty="0">
                  <a:solidFill>
                    <a:schemeClr val="accent2">
                      <a:lumMod val="75000"/>
                    </a:schemeClr>
                  </a:solidFill>
                </a:endParaRPr>
              </a:p>
            </p:txBody>
          </p:sp>
        </mc:Choice>
        <mc:Fallback xmlns="">
          <p:sp>
            <p:nvSpPr>
              <p:cNvPr id="19" name="ZoneTexte 9"/>
              <p:cNvSpPr txBox="1">
                <a:spLocks noRot="1" noChangeAspect="1" noMove="1" noResize="1" noEditPoints="1" noAdjustHandles="1" noChangeArrowheads="1" noChangeShapeType="1" noTextEdit="1"/>
              </p:cNvSpPr>
              <p:nvPr/>
            </p:nvSpPr>
            <p:spPr>
              <a:xfrm>
                <a:off x="7086600" y="5697548"/>
                <a:ext cx="3899003" cy="763094"/>
              </a:xfrm>
              <a:prstGeom prst="rect">
                <a:avLst/>
              </a:prstGeom>
              <a:blipFill rotWithShape="0">
                <a:blip r:embed="rId6"/>
                <a:stretch>
                  <a:fillRect t="-16000" r="-3756" b="-24800"/>
                </a:stretch>
              </a:blipFill>
            </p:spPr>
            <p:txBody>
              <a:bodyPr/>
              <a:lstStyle/>
              <a:p>
                <a:r>
                  <a:rPr lang="en-US">
                    <a:noFill/>
                  </a:rPr>
                  <a:t> </a:t>
                </a:r>
              </a:p>
            </p:txBody>
          </p:sp>
        </mc:Fallback>
      </mc:AlternateContent>
      <p:pic>
        <p:nvPicPr>
          <p:cNvPr id="22" name="Picture 2" descr="Image illustrative de l’article Fluorodésoxyglucose (18F)"/>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34071" y="1403718"/>
            <a:ext cx="5075140" cy="3770104"/>
          </a:xfrm>
          <a:prstGeom prst="rect">
            <a:avLst/>
          </a:prstGeom>
          <a:noFill/>
          <a:extLst>
            <a:ext uri="{909E8E84-426E-40DD-AFC4-6F175D3DCCD1}">
              <a14:hiddenFill xmlns:a14="http://schemas.microsoft.com/office/drawing/2010/main">
                <a:solidFill>
                  <a:srgbClr val="FFFFFF"/>
                </a:solidFill>
              </a14:hiddenFill>
            </a:ext>
          </a:extLst>
        </p:spPr>
      </p:pic>
      <p:sp>
        <p:nvSpPr>
          <p:cNvPr id="23" name="Rounded Rectangular Callout 22"/>
          <p:cNvSpPr/>
          <p:nvPr/>
        </p:nvSpPr>
        <p:spPr>
          <a:xfrm>
            <a:off x="8795657" y="1080178"/>
            <a:ext cx="2708955" cy="854704"/>
          </a:xfrm>
          <a:prstGeom prst="wedgeRoundRectCallout">
            <a:avLst>
              <a:gd name="adj1" fmla="val -50112"/>
              <a:gd name="adj2" fmla="val 95765"/>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b="1" i="1" dirty="0" smtClean="0">
                <a:solidFill>
                  <a:schemeClr val="tx1"/>
                </a:solidFill>
                <a:effectLst>
                  <a:outerShdw blurRad="38100" dist="38100" dir="2700000" algn="tl">
                    <a:srgbClr val="000000">
                      <a:alpha val="43137"/>
                    </a:srgbClr>
                  </a:outerShdw>
                </a:effectLst>
              </a:rPr>
              <a:t>Radiotraceurs</a:t>
            </a:r>
            <a:endParaRPr lang="en-US" sz="2800" b="1" i="1" dirty="0">
              <a:solidFill>
                <a:schemeClr val="tx1"/>
              </a:solidFill>
              <a:effectLst>
                <a:outerShdw blurRad="38100" dist="38100" dir="2700000" algn="tl">
                  <a:srgbClr val="000000">
                    <a:alpha val="43137"/>
                  </a:srgbClr>
                </a:outerShdw>
              </a:effectLst>
            </a:endParaRPr>
          </a:p>
        </p:txBody>
      </p:sp>
      <mc:AlternateContent xmlns:mc="http://schemas.openxmlformats.org/markup-compatibility/2006" xmlns:a14="http://schemas.microsoft.com/office/drawing/2010/main">
        <mc:Choice Requires="a14">
          <p:sp>
            <p:nvSpPr>
              <p:cNvPr id="24" name="ZoneTexte 9"/>
              <p:cNvSpPr txBox="1"/>
              <p:nvPr/>
            </p:nvSpPr>
            <p:spPr>
              <a:xfrm>
                <a:off x="9412941" y="2866986"/>
                <a:ext cx="2567076" cy="809645"/>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d>
                        <m:dPr>
                          <m:begChr m:val="["/>
                          <m:endChr m:val="]"/>
                          <m:ctrlPr>
                            <a:rPr lang="fr-FR" sz="4000" b="1" i="1">
                              <a:solidFill>
                                <a:schemeClr val="accent2">
                                  <a:lumMod val="75000"/>
                                </a:schemeClr>
                              </a:solidFill>
                              <a:latin typeface="Cambria Math" panose="02040503050406030204" pitchFamily="18" charset="0"/>
                              <a:sym typeface="Symbol" panose="05050102010706020507" pitchFamily="18" charset="2"/>
                            </a:rPr>
                          </m:ctrlPr>
                        </m:dPr>
                        <m:e>
                          <m:sPre>
                            <m:sPrePr>
                              <m:ctrlPr>
                                <a:rPr lang="fr-FR" sz="4000" b="1" i="1" smtClean="0">
                                  <a:solidFill>
                                    <a:srgbClr val="C00000"/>
                                  </a:solidFill>
                                  <a:latin typeface="Cambria Math" panose="02040503050406030204" pitchFamily="18" charset="0"/>
                                </a:rPr>
                              </m:ctrlPr>
                            </m:sPrePr>
                            <m:sub/>
                            <m:sup>
                              <m:r>
                                <a:rPr lang="fr-CD" sz="4000" b="1" i="1">
                                  <a:solidFill>
                                    <a:srgbClr val="C00000"/>
                                  </a:solidFill>
                                  <a:latin typeface="Cambria Math" panose="02040503050406030204" pitchFamily="18" charset="0"/>
                                </a:rPr>
                                <m:t>𝟏𝟖</m:t>
                              </m:r>
                            </m:sup>
                            <m:e>
                              <m:r>
                                <a:rPr lang="fr-CD" sz="4000" b="1" i="1">
                                  <a:solidFill>
                                    <a:srgbClr val="C00000"/>
                                  </a:solidFill>
                                  <a:latin typeface="Cambria Math" panose="02040503050406030204" pitchFamily="18" charset="0"/>
                                </a:rPr>
                                <m:t>𝑭</m:t>
                              </m:r>
                            </m:e>
                          </m:sPre>
                        </m:e>
                      </m:d>
                      <m:r>
                        <a:rPr lang="fr-FR" sz="4000" b="1" i="1" smtClean="0">
                          <a:solidFill>
                            <a:schemeClr val="tx1"/>
                          </a:solidFill>
                          <a:latin typeface="Cambria Math" panose="02040503050406030204" pitchFamily="18" charset="0"/>
                          <a:sym typeface="Symbol" panose="05050102010706020507" pitchFamily="18" charset="2"/>
                        </a:rPr>
                        <m:t>𝑭𝑫𝑮</m:t>
                      </m:r>
                    </m:oMath>
                  </m:oMathPara>
                </a14:m>
                <a:endParaRPr lang="fr-FR" sz="4000" b="1" dirty="0">
                  <a:solidFill>
                    <a:schemeClr val="accent2">
                      <a:lumMod val="75000"/>
                    </a:schemeClr>
                  </a:solidFill>
                </a:endParaRPr>
              </a:p>
            </p:txBody>
          </p:sp>
        </mc:Choice>
        <mc:Fallback xmlns="">
          <p:sp>
            <p:nvSpPr>
              <p:cNvPr id="24" name="ZoneTexte 9"/>
              <p:cNvSpPr txBox="1">
                <a:spLocks noRot="1" noChangeAspect="1" noMove="1" noResize="1" noEditPoints="1" noAdjustHandles="1" noChangeArrowheads="1" noChangeShapeType="1" noTextEdit="1"/>
              </p:cNvSpPr>
              <p:nvPr/>
            </p:nvSpPr>
            <p:spPr>
              <a:xfrm>
                <a:off x="9412941" y="2866986"/>
                <a:ext cx="2567076" cy="809645"/>
              </a:xfrm>
              <a:prstGeom prst="rect">
                <a:avLst/>
              </a:prstGeom>
              <a:blipFill rotWithShape="0">
                <a:blip r:embed="rId8"/>
                <a:stretch>
                  <a:fillRect/>
                </a:stretch>
              </a:blipFill>
            </p:spPr>
            <p:txBody>
              <a:bodyPr/>
              <a:lstStyle/>
              <a:p>
                <a:r>
                  <a:rPr lang="fr-FR">
                    <a:noFill/>
                  </a:rPr>
                  <a:t> </a:t>
                </a:r>
              </a:p>
            </p:txBody>
          </p:sp>
        </mc:Fallback>
      </mc:AlternateContent>
      <p:pic>
        <p:nvPicPr>
          <p:cNvPr id="20" name="Picture 4" descr="Cette image montre la structure d’un atome, composé d’un noyau contenant des protons (positifs) et des neutrons (neutres) ainsi que d’électrons (négatifs) qui orbitent autour du noyau."/>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437133" y="4767710"/>
            <a:ext cx="2531225" cy="18596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265421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a:spLocks noGrp="1"/>
          </p:cNvSpPr>
          <p:nvPr>
            <p:ph type="title"/>
          </p:nvPr>
        </p:nvSpPr>
        <p:spPr/>
        <p:txBody>
          <a:bodyPr>
            <a:normAutofit/>
          </a:bodyPr>
          <a:lstStyle/>
          <a:p>
            <a:r>
              <a:rPr lang="fr-CD" altLang="fr-FR" sz="4400" b="1" dirty="0"/>
              <a:t>Produits du Cyclotron</a:t>
            </a:r>
            <a:endParaRPr lang="fr-FR" altLang="fr-FR" sz="4400" b="1" dirty="0" smtClean="0"/>
          </a:p>
        </p:txBody>
      </p:sp>
      <p:sp>
        <p:nvSpPr>
          <p:cNvPr id="8" name="Espace réservé du numéro de diapositive 7"/>
          <p:cNvSpPr>
            <a:spLocks noGrp="1"/>
          </p:cNvSpPr>
          <p:nvPr>
            <p:ph type="sldNum" sz="quarter" idx="12"/>
          </p:nvPr>
        </p:nvSpPr>
        <p:spPr/>
        <p:txBody>
          <a:bodyPr/>
          <a:lstStyle/>
          <a:p>
            <a:fld id="{D57F1E4F-1CFF-5643-939E-217C01CDF565}" type="slidenum">
              <a:rPr lang="en-US" smtClean="0"/>
              <a:pPr/>
              <a:t>28</a:t>
            </a:fld>
            <a:endParaRPr lang="en-US" dirty="0"/>
          </a:p>
        </p:txBody>
      </p:sp>
      <p:sp>
        <p:nvSpPr>
          <p:cNvPr id="2" name="Espace réservé du pied de page 1"/>
          <p:cNvSpPr>
            <a:spLocks noGrp="1"/>
          </p:cNvSpPr>
          <p:nvPr>
            <p:ph type="ftr" sz="quarter" idx="11"/>
          </p:nvPr>
        </p:nvSpPr>
        <p:spPr/>
        <p:txBody>
          <a:bodyPr/>
          <a:lstStyle/>
          <a:p>
            <a:r>
              <a:rPr lang="fr-FR" smtClean="0"/>
              <a:t>CREATION D'UN CENTRE DE RADIOTHERAPIE</a:t>
            </a:r>
            <a:endParaRPr lang="en-US" dirty="0"/>
          </a:p>
        </p:txBody>
      </p:sp>
      <mc:AlternateContent xmlns:mc="http://schemas.openxmlformats.org/markup-compatibility/2006" xmlns:a14="http://schemas.microsoft.com/office/drawing/2010/main">
        <mc:Choice Requires="a14">
          <p:sp>
            <p:nvSpPr>
              <p:cNvPr id="7" name="ZoneTexte 2"/>
              <p:cNvSpPr txBox="1"/>
              <p:nvPr/>
            </p:nvSpPr>
            <p:spPr>
              <a:xfrm>
                <a:off x="1802207" y="4329757"/>
                <a:ext cx="775252" cy="707886"/>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sSup>
                        <m:sSupPr>
                          <m:ctrlPr>
                            <a:rPr lang="fr-FR" sz="4000" b="1" i="1" smtClean="0">
                              <a:latin typeface="Cambria Math" panose="02040503050406030204" pitchFamily="18" charset="0"/>
                            </a:rPr>
                          </m:ctrlPr>
                        </m:sSupPr>
                        <m:e>
                          <m:r>
                            <a:rPr lang="fr-CD" sz="4000" b="1" i="1" smtClean="0">
                              <a:latin typeface="Cambria Math" panose="02040503050406030204" pitchFamily="18" charset="0"/>
                            </a:rPr>
                            <m:t>𝒆</m:t>
                          </m:r>
                        </m:e>
                        <m:sup>
                          <m:r>
                            <a:rPr lang="fr-CD" sz="4000" b="1" i="1" smtClean="0">
                              <a:latin typeface="Cambria Math" panose="02040503050406030204" pitchFamily="18" charset="0"/>
                            </a:rPr>
                            <m:t>+</m:t>
                          </m:r>
                        </m:sup>
                      </m:sSup>
                    </m:oMath>
                  </m:oMathPara>
                </a14:m>
                <a:endParaRPr lang="fr-FR" sz="4000" b="1" dirty="0"/>
              </a:p>
            </p:txBody>
          </p:sp>
        </mc:Choice>
        <mc:Fallback xmlns="">
          <p:sp>
            <p:nvSpPr>
              <p:cNvPr id="7" name="ZoneTexte 2"/>
              <p:cNvSpPr txBox="1">
                <a:spLocks noRot="1" noChangeAspect="1" noMove="1" noResize="1" noEditPoints="1" noAdjustHandles="1" noChangeArrowheads="1" noChangeShapeType="1" noTextEdit="1"/>
              </p:cNvSpPr>
              <p:nvPr/>
            </p:nvSpPr>
            <p:spPr>
              <a:xfrm>
                <a:off x="1802207" y="4329757"/>
                <a:ext cx="775252" cy="707886"/>
              </a:xfrm>
              <a:prstGeom prst="rect">
                <a:avLst/>
              </a:prstGeom>
              <a:blipFill rotWithShape="0">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ZoneTexte 8"/>
              <p:cNvSpPr txBox="1"/>
              <p:nvPr/>
            </p:nvSpPr>
            <p:spPr>
              <a:xfrm>
                <a:off x="3233532" y="2715017"/>
                <a:ext cx="775252" cy="707886"/>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sSup>
                        <m:sSupPr>
                          <m:ctrlPr>
                            <a:rPr lang="fr-FR" sz="4000" b="1" i="1" smtClean="0">
                              <a:latin typeface="Cambria Math" panose="02040503050406030204" pitchFamily="18" charset="0"/>
                            </a:rPr>
                          </m:ctrlPr>
                        </m:sSupPr>
                        <m:e>
                          <m:r>
                            <a:rPr lang="fr-CD" sz="4000" b="1" i="1" smtClean="0">
                              <a:latin typeface="Cambria Math" panose="02040503050406030204" pitchFamily="18" charset="0"/>
                            </a:rPr>
                            <m:t>𝒆</m:t>
                          </m:r>
                        </m:e>
                        <m:sup>
                          <m:r>
                            <a:rPr lang="fr-CD" sz="4000" b="1" i="1" smtClean="0">
                              <a:latin typeface="Cambria Math" panose="02040503050406030204" pitchFamily="18" charset="0"/>
                            </a:rPr>
                            <m:t>−</m:t>
                          </m:r>
                        </m:sup>
                      </m:sSup>
                    </m:oMath>
                  </m:oMathPara>
                </a14:m>
                <a:endParaRPr lang="fr-FR" sz="4000" b="1" dirty="0"/>
              </a:p>
            </p:txBody>
          </p:sp>
        </mc:Choice>
        <mc:Fallback xmlns="">
          <p:sp>
            <p:nvSpPr>
              <p:cNvPr id="9" name="ZoneTexte 8"/>
              <p:cNvSpPr txBox="1">
                <a:spLocks noRot="1" noChangeAspect="1" noMove="1" noResize="1" noEditPoints="1" noAdjustHandles="1" noChangeArrowheads="1" noChangeShapeType="1" noTextEdit="1"/>
              </p:cNvSpPr>
              <p:nvPr/>
            </p:nvSpPr>
            <p:spPr>
              <a:xfrm>
                <a:off x="3233532" y="2715017"/>
                <a:ext cx="775252" cy="707886"/>
              </a:xfrm>
              <a:prstGeom prst="rect">
                <a:avLst/>
              </a:prstGeom>
              <a:blipFill rotWithShape="0">
                <a:blip r:embed="rId4"/>
                <a:stretch>
                  <a:fillRect/>
                </a:stretch>
              </a:blipFill>
            </p:spPr>
            <p:txBody>
              <a:bodyPr/>
              <a:lstStyle/>
              <a:p>
                <a:r>
                  <a:rPr lang="en-US">
                    <a:noFill/>
                  </a:rPr>
                  <a:t> </a:t>
                </a:r>
              </a:p>
            </p:txBody>
          </p:sp>
        </mc:Fallback>
      </mc:AlternateContent>
      <p:sp>
        <p:nvSpPr>
          <p:cNvPr id="10" name="ZoneTexte 9"/>
          <p:cNvSpPr txBox="1"/>
          <p:nvPr/>
        </p:nvSpPr>
        <p:spPr>
          <a:xfrm>
            <a:off x="2577459" y="1861233"/>
            <a:ext cx="775252" cy="707886"/>
          </a:xfrm>
          <a:prstGeom prst="rect">
            <a:avLst/>
          </a:prstGeom>
          <a:noFill/>
        </p:spPr>
        <p:txBody>
          <a:bodyPr wrap="square" rtlCol="0">
            <a:spAutoFit/>
          </a:bodyPr>
          <a:lstStyle/>
          <a:p>
            <a:pPr algn="ctr"/>
            <a:r>
              <a:rPr lang="fr-FR" sz="4000" b="1" dirty="0" smtClean="0">
                <a:sym typeface="Symbol" panose="05050102010706020507" pitchFamily="18" charset="2"/>
              </a:rPr>
              <a:t></a:t>
            </a:r>
            <a:endParaRPr lang="fr-FR" sz="4000" b="1" dirty="0"/>
          </a:p>
        </p:txBody>
      </p:sp>
      <p:sp>
        <p:nvSpPr>
          <p:cNvPr id="11" name="ZoneTexte 10"/>
          <p:cNvSpPr txBox="1"/>
          <p:nvPr/>
        </p:nvSpPr>
        <p:spPr>
          <a:xfrm>
            <a:off x="3955858" y="3086916"/>
            <a:ext cx="775252" cy="707886"/>
          </a:xfrm>
          <a:prstGeom prst="rect">
            <a:avLst/>
          </a:prstGeom>
          <a:noFill/>
        </p:spPr>
        <p:txBody>
          <a:bodyPr wrap="square" rtlCol="0">
            <a:spAutoFit/>
          </a:bodyPr>
          <a:lstStyle/>
          <a:p>
            <a:pPr algn="ctr"/>
            <a:r>
              <a:rPr lang="fr-FR" sz="4000" b="1" dirty="0" smtClean="0">
                <a:sym typeface="Symbol" panose="05050102010706020507" pitchFamily="18" charset="2"/>
              </a:rPr>
              <a:t></a:t>
            </a:r>
            <a:endParaRPr lang="fr-FR" sz="4000" b="1" dirty="0"/>
          </a:p>
        </p:txBody>
      </p:sp>
      <p:cxnSp>
        <p:nvCxnSpPr>
          <p:cNvPr id="12" name="Connecteur droit avec flèche 11"/>
          <p:cNvCxnSpPr/>
          <p:nvPr/>
        </p:nvCxnSpPr>
        <p:spPr>
          <a:xfrm flipH="1" flipV="1">
            <a:off x="2111259" y="1967466"/>
            <a:ext cx="1057026" cy="940272"/>
          </a:xfrm>
          <a:prstGeom prst="straightConnector1">
            <a:avLst/>
          </a:prstGeom>
          <a:ln w="101600">
            <a:solidFill>
              <a:srgbClr val="A5002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Connecteur droit avec flèche 15"/>
          <p:cNvCxnSpPr/>
          <p:nvPr/>
        </p:nvCxnSpPr>
        <p:spPr>
          <a:xfrm rot="5400000" flipH="1" flipV="1">
            <a:off x="2234883" y="3347148"/>
            <a:ext cx="1057026" cy="940272"/>
          </a:xfrm>
          <a:prstGeom prst="straightConnector1">
            <a:avLst/>
          </a:prstGeom>
          <a:ln w="1016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Connecteur droit avec flèche 16"/>
          <p:cNvCxnSpPr/>
          <p:nvPr/>
        </p:nvCxnSpPr>
        <p:spPr>
          <a:xfrm rot="10800000" flipH="1" flipV="1">
            <a:off x="3621158" y="3347148"/>
            <a:ext cx="1057026" cy="940272"/>
          </a:xfrm>
          <a:prstGeom prst="straightConnector1">
            <a:avLst/>
          </a:prstGeom>
          <a:ln w="101600">
            <a:solidFill>
              <a:srgbClr val="A5002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6" name="ZoneTexte 18"/>
              <p:cNvSpPr txBox="1"/>
              <p:nvPr/>
            </p:nvSpPr>
            <p:spPr>
              <a:xfrm>
                <a:off x="6896389" y="4819879"/>
                <a:ext cx="775252" cy="789832"/>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sSup>
                        <m:sSupPr>
                          <m:ctrlPr>
                            <a:rPr lang="fr-FR" sz="4000" b="1" i="1" smtClean="0">
                              <a:latin typeface="Cambria Math" panose="02040503050406030204" pitchFamily="18" charset="0"/>
                            </a:rPr>
                          </m:ctrlPr>
                        </m:sSupPr>
                        <m:e>
                          <m:sPre>
                            <m:sPrePr>
                              <m:ctrlPr>
                                <a:rPr lang="fr-FR" sz="4000" b="1" i="1">
                                  <a:latin typeface="Cambria Math" panose="02040503050406030204" pitchFamily="18" charset="0"/>
                                </a:rPr>
                              </m:ctrlPr>
                            </m:sPrePr>
                            <m:sub>
                              <m:r>
                                <a:rPr lang="fr-CD" sz="4000" b="1" i="1">
                                  <a:latin typeface="Cambria Math" panose="02040503050406030204" pitchFamily="18" charset="0"/>
                                </a:rPr>
                                <m:t>𝟖</m:t>
                              </m:r>
                            </m:sub>
                            <m:sup>
                              <m:r>
                                <a:rPr lang="fr-CD" sz="4000" b="1" i="1">
                                  <a:latin typeface="Cambria Math" panose="02040503050406030204" pitchFamily="18" charset="0"/>
                                </a:rPr>
                                <m:t>𝟏𝟖</m:t>
                              </m:r>
                            </m:sup>
                            <m:e>
                              <m:r>
                                <a:rPr lang="fr-CD" sz="4000" b="1" i="1">
                                  <a:latin typeface="Cambria Math" panose="02040503050406030204" pitchFamily="18" charset="0"/>
                                </a:rPr>
                                <m:t>𝑶</m:t>
                              </m:r>
                              <m:d>
                                <m:dPr>
                                  <m:ctrlPr>
                                    <a:rPr lang="fr-CD" sz="4000" b="1" i="1">
                                      <a:latin typeface="Cambria Math" panose="02040503050406030204" pitchFamily="18" charset="0"/>
                                    </a:rPr>
                                  </m:ctrlPr>
                                </m:dPr>
                                <m:e>
                                  <m:r>
                                    <a:rPr lang="fr-CD" sz="4000" b="1" i="1">
                                      <a:latin typeface="Cambria Math" panose="02040503050406030204" pitchFamily="18" charset="0"/>
                                    </a:rPr>
                                    <m:t>𝒑</m:t>
                                  </m:r>
                                  <m:r>
                                    <a:rPr lang="fr-CD" sz="4000" b="1" i="1">
                                      <a:latin typeface="Cambria Math" panose="02040503050406030204" pitchFamily="18" charset="0"/>
                                    </a:rPr>
                                    <m:t>,</m:t>
                                  </m:r>
                                  <m:r>
                                    <a:rPr lang="fr-CD" sz="4000" b="1" i="1">
                                      <a:latin typeface="Cambria Math" panose="02040503050406030204" pitchFamily="18" charset="0"/>
                                    </a:rPr>
                                    <m:t>𝒏</m:t>
                                  </m:r>
                                </m:e>
                              </m:d>
                            </m:e>
                          </m:sPre>
                          <m:sPre>
                            <m:sPrePr>
                              <m:ctrlPr>
                                <a:rPr lang="fr-FR" sz="4000" b="1" i="1">
                                  <a:latin typeface="Cambria Math" panose="02040503050406030204" pitchFamily="18" charset="0"/>
                                </a:rPr>
                              </m:ctrlPr>
                            </m:sPrePr>
                            <m:sub>
                              <m:r>
                                <a:rPr lang="fr-CD" sz="4000" b="1" i="1">
                                  <a:latin typeface="Cambria Math" panose="02040503050406030204" pitchFamily="18" charset="0"/>
                                </a:rPr>
                                <m:t>𝟗</m:t>
                              </m:r>
                            </m:sub>
                            <m:sup>
                              <m:r>
                                <a:rPr lang="fr-CD" sz="4000" b="1" i="1">
                                  <a:latin typeface="Cambria Math" panose="02040503050406030204" pitchFamily="18" charset="0"/>
                                </a:rPr>
                                <m:t>𝟏𝟖</m:t>
                              </m:r>
                            </m:sup>
                            <m:e>
                              <m:r>
                                <a:rPr lang="fr-CD" sz="4000" b="1" i="1">
                                  <a:latin typeface="Cambria Math" panose="02040503050406030204" pitchFamily="18" charset="0"/>
                                </a:rPr>
                                <m:t>𝑭</m:t>
                              </m:r>
                            </m:e>
                          </m:sPre>
                        </m:e>
                        <m:sup/>
                      </m:sSup>
                    </m:oMath>
                  </m:oMathPara>
                </a14:m>
                <a:endParaRPr lang="fr-FR" sz="4000" b="1" dirty="0"/>
              </a:p>
            </p:txBody>
          </p:sp>
        </mc:Choice>
        <mc:Fallback xmlns="">
          <p:sp>
            <p:nvSpPr>
              <p:cNvPr id="16" name="ZoneTexte 18"/>
              <p:cNvSpPr txBox="1">
                <a:spLocks noRot="1" noChangeAspect="1" noMove="1" noResize="1" noEditPoints="1" noAdjustHandles="1" noChangeArrowheads="1" noChangeShapeType="1" noTextEdit="1"/>
              </p:cNvSpPr>
              <p:nvPr/>
            </p:nvSpPr>
            <p:spPr>
              <a:xfrm>
                <a:off x="6896389" y="4819879"/>
                <a:ext cx="775252" cy="789832"/>
              </a:xfrm>
              <a:prstGeom prst="rect">
                <a:avLst/>
              </a:prstGeom>
              <a:blipFill rotWithShape="0">
                <a:blip r:embed="rId5"/>
                <a:stretch>
                  <a:fillRect l="-162992" r="-102362"/>
                </a:stretch>
              </a:blipFill>
            </p:spPr>
            <p:txBody>
              <a:bodyPr/>
              <a:lstStyle/>
              <a:p>
                <a:r>
                  <a:rPr lang="en-US">
                    <a:noFill/>
                  </a:rPr>
                  <a:t> </a:t>
                </a:r>
              </a:p>
            </p:txBody>
          </p:sp>
        </mc:Fallback>
      </mc:AlternateContent>
      <p:sp>
        <p:nvSpPr>
          <p:cNvPr id="17" name="ZoneTexte 9"/>
          <p:cNvSpPr txBox="1"/>
          <p:nvPr/>
        </p:nvSpPr>
        <p:spPr>
          <a:xfrm>
            <a:off x="1590622" y="1534772"/>
            <a:ext cx="1374463" cy="400110"/>
          </a:xfrm>
          <a:prstGeom prst="rect">
            <a:avLst/>
          </a:prstGeom>
          <a:noFill/>
        </p:spPr>
        <p:txBody>
          <a:bodyPr wrap="square" rtlCol="0">
            <a:spAutoFit/>
          </a:bodyPr>
          <a:lstStyle/>
          <a:p>
            <a:pPr algn="ctr"/>
            <a:r>
              <a:rPr lang="fr-FR" sz="2000" b="1" i="1" dirty="0" smtClean="0">
                <a:solidFill>
                  <a:srgbClr val="FF0000"/>
                </a:solidFill>
                <a:effectLst>
                  <a:outerShdw blurRad="38100" dist="38100" dir="2700000" algn="tl">
                    <a:srgbClr val="000000">
                      <a:alpha val="43137"/>
                    </a:srgbClr>
                  </a:outerShdw>
                </a:effectLst>
                <a:sym typeface="Symbol" panose="05050102010706020507" pitchFamily="18" charset="2"/>
              </a:rPr>
              <a:t>511 </a:t>
            </a:r>
            <a:r>
              <a:rPr lang="fr-FR" sz="2000" b="1" i="1" dirty="0" err="1" smtClean="0">
                <a:solidFill>
                  <a:srgbClr val="FF0000"/>
                </a:solidFill>
                <a:effectLst>
                  <a:outerShdw blurRad="38100" dist="38100" dir="2700000" algn="tl">
                    <a:srgbClr val="000000">
                      <a:alpha val="43137"/>
                    </a:srgbClr>
                  </a:outerShdw>
                </a:effectLst>
                <a:sym typeface="Symbol" panose="05050102010706020507" pitchFamily="18" charset="2"/>
              </a:rPr>
              <a:t>keV</a:t>
            </a:r>
            <a:endParaRPr lang="fr-FR" sz="2000" b="1" i="1" dirty="0">
              <a:solidFill>
                <a:srgbClr val="FF0000"/>
              </a:solidFill>
              <a:effectLst>
                <a:outerShdw blurRad="38100" dist="38100" dir="2700000" algn="tl">
                  <a:srgbClr val="000000">
                    <a:alpha val="43137"/>
                  </a:srgbClr>
                </a:outerShdw>
              </a:effectLst>
            </a:endParaRPr>
          </a:p>
        </p:txBody>
      </p:sp>
      <p:sp>
        <p:nvSpPr>
          <p:cNvPr id="18" name="ZoneTexte 9"/>
          <p:cNvSpPr txBox="1"/>
          <p:nvPr/>
        </p:nvSpPr>
        <p:spPr>
          <a:xfrm>
            <a:off x="3856013" y="4287420"/>
            <a:ext cx="1374463" cy="400110"/>
          </a:xfrm>
          <a:prstGeom prst="rect">
            <a:avLst/>
          </a:prstGeom>
          <a:noFill/>
        </p:spPr>
        <p:txBody>
          <a:bodyPr wrap="square" rtlCol="0">
            <a:spAutoFit/>
          </a:bodyPr>
          <a:lstStyle/>
          <a:p>
            <a:pPr algn="ctr"/>
            <a:r>
              <a:rPr lang="fr-FR" sz="2000" b="1" i="1" dirty="0" smtClean="0">
                <a:solidFill>
                  <a:srgbClr val="FF0000"/>
                </a:solidFill>
                <a:effectLst>
                  <a:outerShdw blurRad="38100" dist="38100" dir="2700000" algn="tl">
                    <a:srgbClr val="000000">
                      <a:alpha val="43137"/>
                    </a:srgbClr>
                  </a:outerShdw>
                </a:effectLst>
                <a:sym typeface="Symbol" panose="05050102010706020507" pitchFamily="18" charset="2"/>
              </a:rPr>
              <a:t>511 </a:t>
            </a:r>
            <a:r>
              <a:rPr lang="fr-FR" sz="2000" b="1" i="1" dirty="0" err="1" smtClean="0">
                <a:solidFill>
                  <a:srgbClr val="FF0000"/>
                </a:solidFill>
                <a:effectLst>
                  <a:outerShdw blurRad="38100" dist="38100" dir="2700000" algn="tl">
                    <a:srgbClr val="000000">
                      <a:alpha val="43137"/>
                    </a:srgbClr>
                  </a:outerShdw>
                </a:effectLst>
                <a:sym typeface="Symbol" panose="05050102010706020507" pitchFamily="18" charset="2"/>
              </a:rPr>
              <a:t>keV</a:t>
            </a:r>
            <a:endParaRPr lang="fr-FR" sz="2000" b="1" i="1" dirty="0">
              <a:solidFill>
                <a:srgbClr val="FF0000"/>
              </a:solidFill>
              <a:effectLst>
                <a:outerShdw blurRad="38100" dist="38100" dir="2700000" algn="tl">
                  <a:srgbClr val="000000">
                    <a:alpha val="43137"/>
                  </a:srgbClr>
                </a:outerShdw>
              </a:effectLst>
            </a:endParaRPr>
          </a:p>
        </p:txBody>
      </p:sp>
      <mc:AlternateContent xmlns:mc="http://schemas.openxmlformats.org/markup-compatibility/2006" xmlns:a14="http://schemas.microsoft.com/office/drawing/2010/main">
        <mc:Choice Requires="a14">
          <p:sp>
            <p:nvSpPr>
              <p:cNvPr id="19" name="ZoneTexte 9"/>
              <p:cNvSpPr txBox="1"/>
              <p:nvPr/>
            </p:nvSpPr>
            <p:spPr>
              <a:xfrm>
                <a:off x="7086600" y="5697548"/>
                <a:ext cx="3899003" cy="763094"/>
              </a:xfrm>
              <a:prstGeom prst="rect">
                <a:avLst/>
              </a:prstGeom>
              <a:noFill/>
            </p:spPr>
            <p:txBody>
              <a:bodyPr wrap="square" rtlCol="0">
                <a:spAutoFit/>
              </a:bodyPr>
              <a:lstStyle/>
              <a:p>
                <a:pPr algn="ctr"/>
                <a14:m>
                  <m:oMath xmlns:m="http://schemas.openxmlformats.org/officeDocument/2006/math">
                    <m:sSub>
                      <m:sSubPr>
                        <m:ctrlPr>
                          <a:rPr lang="fr-FR" sz="4000" b="1" i="1" smtClean="0">
                            <a:solidFill>
                              <a:schemeClr val="accent2">
                                <a:lumMod val="75000"/>
                              </a:schemeClr>
                            </a:solidFill>
                            <a:latin typeface="Cambria Math" panose="02040503050406030204" pitchFamily="18" charset="0"/>
                            <a:sym typeface="Symbol" panose="05050102010706020507" pitchFamily="18" charset="2"/>
                          </a:rPr>
                        </m:ctrlPr>
                      </m:sSubPr>
                      <m:e>
                        <m:r>
                          <a:rPr lang="fr-FR" sz="4000" b="1" i="1" smtClean="0">
                            <a:solidFill>
                              <a:schemeClr val="accent2">
                                <a:lumMod val="75000"/>
                              </a:schemeClr>
                            </a:solidFill>
                            <a:latin typeface="Cambria Math" panose="02040503050406030204" pitchFamily="18" charset="0"/>
                            <a:sym typeface="Symbol" panose="05050102010706020507" pitchFamily="18" charset="2"/>
                          </a:rPr>
                          <m:t>𝑻</m:t>
                        </m:r>
                      </m:e>
                      <m:sub>
                        <m:r>
                          <a:rPr lang="fr-FR" sz="4000" b="1" i="1" smtClean="0">
                            <a:solidFill>
                              <a:schemeClr val="accent2">
                                <a:lumMod val="75000"/>
                              </a:schemeClr>
                            </a:solidFill>
                            <a:latin typeface="Cambria Math" panose="02040503050406030204" pitchFamily="18" charset="0"/>
                            <a:sym typeface="Symbol" panose="05050102010706020507" pitchFamily="18" charset="2"/>
                          </a:rPr>
                          <m:t>𝟏</m:t>
                        </m:r>
                        <m:r>
                          <a:rPr lang="fr-FR" sz="4000" b="1" i="1" smtClean="0">
                            <a:solidFill>
                              <a:schemeClr val="accent2">
                                <a:lumMod val="75000"/>
                              </a:schemeClr>
                            </a:solidFill>
                            <a:latin typeface="Cambria Math" panose="02040503050406030204" pitchFamily="18" charset="0"/>
                            <a:sym typeface="Symbol" panose="05050102010706020507" pitchFamily="18" charset="2"/>
                          </a:rPr>
                          <m:t>/</m:t>
                        </m:r>
                        <m:r>
                          <a:rPr lang="fr-FR" sz="4000" b="1" i="1" smtClean="0">
                            <a:solidFill>
                              <a:schemeClr val="accent2">
                                <a:lumMod val="75000"/>
                              </a:schemeClr>
                            </a:solidFill>
                            <a:latin typeface="Cambria Math" panose="02040503050406030204" pitchFamily="18" charset="0"/>
                            <a:sym typeface="Symbol" panose="05050102010706020507" pitchFamily="18" charset="2"/>
                          </a:rPr>
                          <m:t>𝟐</m:t>
                        </m:r>
                      </m:sub>
                    </m:sSub>
                    <m:r>
                      <a:rPr lang="fr-FR" sz="4000" b="1" i="1" smtClean="0">
                        <a:solidFill>
                          <a:schemeClr val="accent2">
                            <a:lumMod val="75000"/>
                          </a:schemeClr>
                        </a:solidFill>
                        <a:latin typeface="Cambria Math" panose="02040503050406030204" pitchFamily="18" charset="0"/>
                        <a:sym typeface="Symbol" panose="05050102010706020507" pitchFamily="18" charset="2"/>
                      </a:rPr>
                      <m:t>=</m:t>
                    </m:r>
                    <m:r>
                      <a:rPr lang="fr-FR" sz="4000" b="1" i="1" smtClean="0">
                        <a:solidFill>
                          <a:schemeClr val="accent2">
                            <a:lumMod val="75000"/>
                          </a:schemeClr>
                        </a:solidFill>
                        <a:latin typeface="Cambria Math" panose="02040503050406030204" pitchFamily="18" charset="0"/>
                        <a:sym typeface="Symbol" panose="05050102010706020507" pitchFamily="18" charset="2"/>
                      </a:rPr>
                      <m:t>𝟏𝟏𝟎</m:t>
                    </m:r>
                  </m:oMath>
                </a14:m>
                <a:r>
                  <a:rPr lang="fr-FR" sz="4000" b="1" dirty="0" smtClean="0">
                    <a:solidFill>
                      <a:schemeClr val="accent2">
                        <a:lumMod val="75000"/>
                      </a:schemeClr>
                    </a:solidFill>
                    <a:sym typeface="Symbol" panose="05050102010706020507" pitchFamily="18" charset="2"/>
                  </a:rPr>
                  <a:t> min</a:t>
                </a:r>
                <a:endParaRPr lang="fr-FR" sz="4000" b="1" dirty="0">
                  <a:solidFill>
                    <a:schemeClr val="accent2">
                      <a:lumMod val="75000"/>
                    </a:schemeClr>
                  </a:solidFill>
                </a:endParaRPr>
              </a:p>
            </p:txBody>
          </p:sp>
        </mc:Choice>
        <mc:Fallback xmlns="">
          <p:sp>
            <p:nvSpPr>
              <p:cNvPr id="19" name="ZoneTexte 9"/>
              <p:cNvSpPr txBox="1">
                <a:spLocks noRot="1" noChangeAspect="1" noMove="1" noResize="1" noEditPoints="1" noAdjustHandles="1" noChangeArrowheads="1" noChangeShapeType="1" noTextEdit="1"/>
              </p:cNvSpPr>
              <p:nvPr/>
            </p:nvSpPr>
            <p:spPr>
              <a:xfrm>
                <a:off x="7086600" y="5697548"/>
                <a:ext cx="3899003" cy="763094"/>
              </a:xfrm>
              <a:prstGeom prst="rect">
                <a:avLst/>
              </a:prstGeom>
              <a:blipFill rotWithShape="0">
                <a:blip r:embed="rId6"/>
                <a:stretch>
                  <a:fillRect t="-16000" r="-3756" b="-24800"/>
                </a:stretch>
              </a:blipFill>
            </p:spPr>
            <p:txBody>
              <a:bodyPr/>
              <a:lstStyle/>
              <a:p>
                <a:r>
                  <a:rPr lang="en-US">
                    <a:noFill/>
                  </a:rPr>
                  <a:t> </a:t>
                </a:r>
              </a:p>
            </p:txBody>
          </p:sp>
        </mc:Fallback>
      </mc:AlternateContent>
      <p:pic>
        <p:nvPicPr>
          <p:cNvPr id="22" name="Picture 2" descr="Image illustrative de l’article Fluorodésoxyglucose (18F)"/>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34071" y="1403718"/>
            <a:ext cx="5075140" cy="3770104"/>
          </a:xfrm>
          <a:prstGeom prst="rect">
            <a:avLst/>
          </a:prstGeom>
          <a:noFill/>
          <a:extLst>
            <a:ext uri="{909E8E84-426E-40DD-AFC4-6F175D3DCCD1}">
              <a14:hiddenFill xmlns:a14="http://schemas.microsoft.com/office/drawing/2010/main">
                <a:solidFill>
                  <a:srgbClr val="FFFFFF"/>
                </a:solidFill>
              </a14:hiddenFill>
            </a:ext>
          </a:extLst>
        </p:spPr>
      </p:pic>
      <p:sp>
        <p:nvSpPr>
          <p:cNvPr id="23" name="Rounded Rectangular Callout 22"/>
          <p:cNvSpPr/>
          <p:nvPr/>
        </p:nvSpPr>
        <p:spPr>
          <a:xfrm>
            <a:off x="8795657" y="1080178"/>
            <a:ext cx="2708955" cy="854704"/>
          </a:xfrm>
          <a:prstGeom prst="wedgeRoundRectCallout">
            <a:avLst>
              <a:gd name="adj1" fmla="val -50112"/>
              <a:gd name="adj2" fmla="val 95765"/>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b="1" i="1" dirty="0" smtClean="0">
                <a:solidFill>
                  <a:schemeClr val="tx1"/>
                </a:solidFill>
                <a:effectLst>
                  <a:outerShdw blurRad="38100" dist="38100" dir="2700000" algn="tl">
                    <a:srgbClr val="000000">
                      <a:alpha val="43137"/>
                    </a:srgbClr>
                  </a:outerShdw>
                </a:effectLst>
              </a:rPr>
              <a:t>Radiotraceurs</a:t>
            </a:r>
            <a:endParaRPr lang="en-US" sz="2800" b="1" i="1" dirty="0">
              <a:solidFill>
                <a:schemeClr val="tx1"/>
              </a:solidFill>
              <a:effectLst>
                <a:outerShdw blurRad="38100" dist="38100" dir="2700000" algn="tl">
                  <a:srgbClr val="000000">
                    <a:alpha val="43137"/>
                  </a:srgbClr>
                </a:outerShdw>
              </a:effectLst>
            </a:endParaRPr>
          </a:p>
        </p:txBody>
      </p:sp>
      <mc:AlternateContent xmlns:mc="http://schemas.openxmlformats.org/markup-compatibility/2006" xmlns:a14="http://schemas.microsoft.com/office/drawing/2010/main">
        <mc:Choice Requires="a14">
          <p:sp>
            <p:nvSpPr>
              <p:cNvPr id="24" name="ZoneTexte 9"/>
              <p:cNvSpPr txBox="1"/>
              <p:nvPr/>
            </p:nvSpPr>
            <p:spPr>
              <a:xfrm>
                <a:off x="9412941" y="2866986"/>
                <a:ext cx="2567076" cy="809645"/>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d>
                        <m:dPr>
                          <m:begChr m:val="["/>
                          <m:endChr m:val="]"/>
                          <m:ctrlPr>
                            <a:rPr lang="fr-FR" sz="4000" b="1" i="1">
                              <a:solidFill>
                                <a:schemeClr val="accent2">
                                  <a:lumMod val="75000"/>
                                </a:schemeClr>
                              </a:solidFill>
                              <a:latin typeface="Cambria Math" panose="02040503050406030204" pitchFamily="18" charset="0"/>
                              <a:sym typeface="Symbol" panose="05050102010706020507" pitchFamily="18" charset="2"/>
                            </a:rPr>
                          </m:ctrlPr>
                        </m:dPr>
                        <m:e>
                          <m:sPre>
                            <m:sPrePr>
                              <m:ctrlPr>
                                <a:rPr lang="fr-FR" sz="4000" b="1" i="1" smtClean="0">
                                  <a:solidFill>
                                    <a:srgbClr val="C00000"/>
                                  </a:solidFill>
                                  <a:latin typeface="Cambria Math" panose="02040503050406030204" pitchFamily="18" charset="0"/>
                                </a:rPr>
                              </m:ctrlPr>
                            </m:sPrePr>
                            <m:sub/>
                            <m:sup>
                              <m:r>
                                <a:rPr lang="fr-CD" sz="4000" b="1" i="1">
                                  <a:solidFill>
                                    <a:srgbClr val="C00000"/>
                                  </a:solidFill>
                                  <a:latin typeface="Cambria Math" panose="02040503050406030204" pitchFamily="18" charset="0"/>
                                </a:rPr>
                                <m:t>𝟏𝟖</m:t>
                              </m:r>
                            </m:sup>
                            <m:e>
                              <m:r>
                                <a:rPr lang="fr-CD" sz="4000" b="1" i="1">
                                  <a:solidFill>
                                    <a:srgbClr val="C00000"/>
                                  </a:solidFill>
                                  <a:latin typeface="Cambria Math" panose="02040503050406030204" pitchFamily="18" charset="0"/>
                                </a:rPr>
                                <m:t>𝑭</m:t>
                              </m:r>
                            </m:e>
                          </m:sPre>
                        </m:e>
                      </m:d>
                      <m:r>
                        <a:rPr lang="fr-FR" sz="4000" b="1" i="1" smtClean="0">
                          <a:solidFill>
                            <a:schemeClr val="tx1"/>
                          </a:solidFill>
                          <a:latin typeface="Cambria Math" panose="02040503050406030204" pitchFamily="18" charset="0"/>
                          <a:sym typeface="Symbol" panose="05050102010706020507" pitchFamily="18" charset="2"/>
                        </a:rPr>
                        <m:t>𝑭𝑫𝑮</m:t>
                      </m:r>
                    </m:oMath>
                  </m:oMathPara>
                </a14:m>
                <a:endParaRPr lang="fr-FR" sz="4000" b="1" dirty="0">
                  <a:solidFill>
                    <a:schemeClr val="accent2">
                      <a:lumMod val="75000"/>
                    </a:schemeClr>
                  </a:solidFill>
                </a:endParaRPr>
              </a:p>
            </p:txBody>
          </p:sp>
        </mc:Choice>
        <mc:Fallback xmlns="">
          <p:sp>
            <p:nvSpPr>
              <p:cNvPr id="24" name="ZoneTexte 9"/>
              <p:cNvSpPr txBox="1">
                <a:spLocks noRot="1" noChangeAspect="1" noMove="1" noResize="1" noEditPoints="1" noAdjustHandles="1" noChangeArrowheads="1" noChangeShapeType="1" noTextEdit="1"/>
              </p:cNvSpPr>
              <p:nvPr/>
            </p:nvSpPr>
            <p:spPr>
              <a:xfrm>
                <a:off x="9412941" y="2866986"/>
                <a:ext cx="2567076" cy="809645"/>
              </a:xfrm>
              <a:prstGeom prst="rect">
                <a:avLst/>
              </a:prstGeom>
              <a:blipFill rotWithShape="0">
                <a:blip r:embed="rId8"/>
                <a:stretch>
                  <a:fillRect/>
                </a:stretch>
              </a:blipFill>
            </p:spPr>
            <p:txBody>
              <a:bodyPr/>
              <a:lstStyle/>
              <a:p>
                <a:r>
                  <a:rPr lang="fr-FR">
                    <a:noFill/>
                  </a:rPr>
                  <a:t> </a:t>
                </a:r>
              </a:p>
            </p:txBody>
          </p:sp>
        </mc:Fallback>
      </mc:AlternateContent>
      <p:pic>
        <p:nvPicPr>
          <p:cNvPr id="20" name="Picture 4" descr="Cette image montre la structure d’un atome, composé d’un noyau contenant des protons (positifs) et des neutrons (neutres) ainsi que d’électrons (négatifs) qui orbitent autour du noyau."/>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437133" y="4767710"/>
            <a:ext cx="2531225" cy="1859676"/>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https://bajajhospital.com/wp-content/uploads/2023/10/NM-Img.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277853" y="159415"/>
            <a:ext cx="7532915" cy="64679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72973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a:spLocks noGrp="1"/>
          </p:cNvSpPr>
          <p:nvPr>
            <p:ph type="title"/>
          </p:nvPr>
        </p:nvSpPr>
        <p:spPr/>
        <p:txBody>
          <a:bodyPr>
            <a:normAutofit/>
          </a:bodyPr>
          <a:lstStyle/>
          <a:p>
            <a:r>
              <a:rPr lang="fr-CD" altLang="fr-FR" sz="4400" b="1" dirty="0"/>
              <a:t>Produits du Cyclotron</a:t>
            </a:r>
            <a:endParaRPr lang="fr-FR" altLang="fr-FR" sz="4400" b="1" dirty="0" smtClean="0"/>
          </a:p>
        </p:txBody>
      </p:sp>
      <p:sp>
        <p:nvSpPr>
          <p:cNvPr id="8" name="Espace réservé du numéro de diapositive 7"/>
          <p:cNvSpPr>
            <a:spLocks noGrp="1"/>
          </p:cNvSpPr>
          <p:nvPr>
            <p:ph type="sldNum" sz="quarter" idx="12"/>
          </p:nvPr>
        </p:nvSpPr>
        <p:spPr/>
        <p:txBody>
          <a:bodyPr/>
          <a:lstStyle/>
          <a:p>
            <a:fld id="{D57F1E4F-1CFF-5643-939E-217C01CDF565}" type="slidenum">
              <a:rPr lang="en-US" smtClean="0"/>
              <a:pPr/>
              <a:t>29</a:t>
            </a:fld>
            <a:endParaRPr lang="en-US" dirty="0"/>
          </a:p>
        </p:txBody>
      </p:sp>
      <p:sp>
        <p:nvSpPr>
          <p:cNvPr id="2" name="Espace réservé du pied de page 1"/>
          <p:cNvSpPr>
            <a:spLocks noGrp="1"/>
          </p:cNvSpPr>
          <p:nvPr>
            <p:ph type="ftr" sz="quarter" idx="11"/>
          </p:nvPr>
        </p:nvSpPr>
        <p:spPr/>
        <p:txBody>
          <a:bodyPr/>
          <a:lstStyle/>
          <a:p>
            <a:r>
              <a:rPr lang="fr-FR" dirty="0" smtClean="0"/>
              <a:t>CREATION D'UN CENTRE DE RADIOTHERAPIE</a:t>
            </a:r>
            <a:endParaRPr lang="en-US" dirty="0"/>
          </a:p>
        </p:txBody>
      </p:sp>
      <p:sp>
        <p:nvSpPr>
          <p:cNvPr id="23" name="Rounded Rectangular Callout 22"/>
          <p:cNvSpPr/>
          <p:nvPr/>
        </p:nvSpPr>
        <p:spPr>
          <a:xfrm>
            <a:off x="5266944" y="2084832"/>
            <a:ext cx="5998464" cy="4558248"/>
          </a:xfrm>
          <a:prstGeom prst="wedgeRoundRectCallout">
            <a:avLst>
              <a:gd name="adj1" fmla="val -62641"/>
              <a:gd name="adj2" fmla="val -47862"/>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buFont typeface="Arial" panose="020B0604020202020204" pitchFamily="34" charset="0"/>
              <a:buChar char="•"/>
            </a:pPr>
            <a:r>
              <a:rPr lang="fr-FR" sz="2800" b="1" dirty="0">
                <a:solidFill>
                  <a:schemeClr val="tx1"/>
                </a:solidFill>
              </a:rPr>
              <a:t>Le diagnostic du cancer de la </a:t>
            </a:r>
            <a:r>
              <a:rPr lang="fr-FR" sz="2800" b="1" dirty="0" smtClean="0">
                <a:solidFill>
                  <a:schemeClr val="tx1"/>
                </a:solidFill>
              </a:rPr>
              <a:t>prostate,</a:t>
            </a:r>
          </a:p>
          <a:p>
            <a:pPr marL="457200" indent="-457200">
              <a:buFont typeface="Arial" panose="020B0604020202020204" pitchFamily="34" charset="0"/>
              <a:buChar char="•"/>
            </a:pPr>
            <a:r>
              <a:rPr lang="fr-FR" sz="2800" b="1" dirty="0" smtClean="0">
                <a:solidFill>
                  <a:schemeClr val="tx1"/>
                </a:solidFill>
              </a:rPr>
              <a:t>L’étendue </a:t>
            </a:r>
            <a:r>
              <a:rPr lang="fr-FR" sz="2800" b="1" dirty="0">
                <a:solidFill>
                  <a:schemeClr val="tx1"/>
                </a:solidFill>
              </a:rPr>
              <a:t>de la propagation du cancer de la </a:t>
            </a:r>
            <a:r>
              <a:rPr lang="fr-FR" sz="2800" b="1" dirty="0" smtClean="0">
                <a:solidFill>
                  <a:schemeClr val="tx1"/>
                </a:solidFill>
              </a:rPr>
              <a:t>prostate,</a:t>
            </a:r>
          </a:p>
          <a:p>
            <a:pPr marL="457200" indent="-457200">
              <a:buFont typeface="Arial" panose="020B0604020202020204" pitchFamily="34" charset="0"/>
              <a:buChar char="•"/>
            </a:pPr>
            <a:r>
              <a:rPr lang="fr-FR" sz="2800" b="1" dirty="0" smtClean="0">
                <a:solidFill>
                  <a:schemeClr val="tx1"/>
                </a:solidFill>
              </a:rPr>
              <a:t>La</a:t>
            </a:r>
            <a:r>
              <a:rPr lang="fr-FR" sz="2800" b="1" dirty="0">
                <a:solidFill>
                  <a:schemeClr val="tx1"/>
                </a:solidFill>
              </a:rPr>
              <a:t> détection de la récidive du cancer de la </a:t>
            </a:r>
            <a:r>
              <a:rPr lang="fr-FR" sz="2800" b="1" dirty="0" smtClean="0">
                <a:solidFill>
                  <a:schemeClr val="tx1"/>
                </a:solidFill>
              </a:rPr>
              <a:t>prostate,</a:t>
            </a:r>
          </a:p>
          <a:p>
            <a:pPr marL="457200" indent="-457200">
              <a:buFont typeface="Arial" panose="020B0604020202020204" pitchFamily="34" charset="0"/>
              <a:buChar char="•"/>
            </a:pPr>
            <a:r>
              <a:rPr lang="fr-FR" sz="2800" b="1" dirty="0" smtClean="0">
                <a:solidFill>
                  <a:schemeClr val="tx1"/>
                </a:solidFill>
              </a:rPr>
              <a:t>Le</a:t>
            </a:r>
            <a:r>
              <a:rPr lang="fr-FR" sz="2800" b="1" dirty="0">
                <a:solidFill>
                  <a:schemeClr val="tx1"/>
                </a:solidFill>
              </a:rPr>
              <a:t> foie, les maladies </a:t>
            </a:r>
            <a:r>
              <a:rPr lang="fr-FR" sz="2800" b="1" dirty="0" err="1" smtClean="0">
                <a:solidFill>
                  <a:schemeClr val="tx1"/>
                </a:solidFill>
              </a:rPr>
              <a:t>hépathiques</a:t>
            </a:r>
            <a:r>
              <a:rPr lang="fr-FR" sz="2800" b="1" dirty="0" smtClean="0">
                <a:solidFill>
                  <a:schemeClr val="tx1"/>
                </a:solidFill>
              </a:rPr>
              <a:t>,</a:t>
            </a:r>
            <a:endParaRPr lang="fr-FR" sz="2800" b="1" dirty="0">
              <a:solidFill>
                <a:schemeClr val="tx1"/>
              </a:solidFill>
            </a:endParaRPr>
          </a:p>
          <a:p>
            <a:pPr marL="457200" indent="-457200">
              <a:buFont typeface="Arial" panose="020B0604020202020204" pitchFamily="34" charset="0"/>
              <a:buChar char="•"/>
            </a:pPr>
            <a:r>
              <a:rPr lang="fr-FR" sz="2800" b="1" dirty="0" smtClean="0">
                <a:solidFill>
                  <a:schemeClr val="tx1"/>
                </a:solidFill>
              </a:rPr>
              <a:t>Les</a:t>
            </a:r>
            <a:r>
              <a:rPr lang="fr-FR" sz="2800" b="1" dirty="0">
                <a:solidFill>
                  <a:schemeClr val="tx1"/>
                </a:solidFill>
              </a:rPr>
              <a:t> glandes parathyroïdes.</a:t>
            </a:r>
          </a:p>
        </p:txBody>
      </p:sp>
      <mc:AlternateContent xmlns:mc="http://schemas.openxmlformats.org/markup-compatibility/2006">
        <mc:Choice xmlns:a14="http://schemas.microsoft.com/office/drawing/2010/main" Requires="a14">
          <p:sp>
            <p:nvSpPr>
              <p:cNvPr id="24" name="ZoneTexte 9"/>
              <p:cNvSpPr txBox="1"/>
              <p:nvPr/>
            </p:nvSpPr>
            <p:spPr>
              <a:xfrm>
                <a:off x="921695" y="1571896"/>
                <a:ext cx="4023360" cy="666208"/>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d>
                        <m:dPr>
                          <m:begChr m:val="["/>
                          <m:endChr m:val="]"/>
                          <m:ctrlPr>
                            <a:rPr lang="fr-FR" sz="3200" b="1" i="1" smtClean="0">
                              <a:solidFill>
                                <a:schemeClr val="accent2">
                                  <a:lumMod val="75000"/>
                                </a:schemeClr>
                              </a:solidFill>
                              <a:latin typeface="Cambria Math" panose="02040503050406030204" pitchFamily="18" charset="0"/>
                              <a:sym typeface="Symbol" panose="05050102010706020507" pitchFamily="18" charset="2"/>
                            </a:rPr>
                          </m:ctrlPr>
                        </m:dPr>
                        <m:e>
                          <m:sPre>
                            <m:sPrePr>
                              <m:ctrlPr>
                                <a:rPr lang="fr-FR" sz="3200" b="1" i="1" smtClean="0">
                                  <a:solidFill>
                                    <a:srgbClr val="C00000"/>
                                  </a:solidFill>
                                  <a:latin typeface="Cambria Math" panose="02040503050406030204" pitchFamily="18" charset="0"/>
                                </a:rPr>
                              </m:ctrlPr>
                            </m:sPrePr>
                            <m:sub/>
                            <m:sup>
                              <m:r>
                                <a:rPr lang="fr-CD" sz="3200" b="1" i="1">
                                  <a:solidFill>
                                    <a:srgbClr val="C00000"/>
                                  </a:solidFill>
                                  <a:latin typeface="Cambria Math" panose="02040503050406030204" pitchFamily="18" charset="0"/>
                                </a:rPr>
                                <m:t>𝟏𝟖</m:t>
                              </m:r>
                            </m:sup>
                            <m:e>
                              <m:r>
                                <a:rPr lang="fr-CD" sz="3200" b="1" i="1">
                                  <a:solidFill>
                                    <a:srgbClr val="C00000"/>
                                  </a:solidFill>
                                  <a:latin typeface="Cambria Math" panose="02040503050406030204" pitchFamily="18" charset="0"/>
                                </a:rPr>
                                <m:t>𝑭</m:t>
                              </m:r>
                            </m:e>
                          </m:sPre>
                        </m:e>
                      </m:d>
                      <m:r>
                        <a:rPr lang="fr-FR" sz="3200" b="1" i="1" smtClean="0">
                          <a:solidFill>
                            <a:schemeClr val="tx1"/>
                          </a:solidFill>
                          <a:latin typeface="Cambria Math" panose="02040503050406030204" pitchFamily="18" charset="0"/>
                          <a:sym typeface="Symbol" panose="05050102010706020507" pitchFamily="18" charset="2"/>
                        </a:rPr>
                        <m:t>𝑭</m:t>
                      </m:r>
                      <m:r>
                        <a:rPr lang="fr-FR" sz="3200" b="1" i="1" smtClean="0">
                          <a:solidFill>
                            <a:schemeClr val="tx1"/>
                          </a:solidFill>
                          <a:latin typeface="Cambria Math" panose="02040503050406030204" pitchFamily="18" charset="0"/>
                          <a:sym typeface="Symbol" panose="05050102010706020507" pitchFamily="18" charset="2"/>
                        </a:rPr>
                        <m:t>−</m:t>
                      </m:r>
                      <m:r>
                        <a:rPr lang="fr-FR" sz="3200" b="1" i="1" smtClean="0">
                          <a:solidFill>
                            <a:schemeClr val="tx1"/>
                          </a:solidFill>
                          <a:latin typeface="Cambria Math" panose="02040503050406030204" pitchFamily="18" charset="0"/>
                          <a:sym typeface="Symbol" panose="05050102010706020507" pitchFamily="18" charset="2"/>
                        </a:rPr>
                        <m:t>𝑪𝑯𝑶𝑳𝑰𝑵𝑬</m:t>
                      </m:r>
                    </m:oMath>
                  </m:oMathPara>
                </a14:m>
                <a:endParaRPr lang="fr-FR" sz="3200" b="1" dirty="0">
                  <a:solidFill>
                    <a:schemeClr val="accent2">
                      <a:lumMod val="75000"/>
                    </a:schemeClr>
                  </a:solidFill>
                </a:endParaRPr>
              </a:p>
            </p:txBody>
          </p:sp>
        </mc:Choice>
        <mc:Fallback>
          <p:sp>
            <p:nvSpPr>
              <p:cNvPr id="24" name="ZoneTexte 9"/>
              <p:cNvSpPr txBox="1">
                <a:spLocks noRot="1" noChangeAspect="1" noMove="1" noResize="1" noEditPoints="1" noAdjustHandles="1" noChangeArrowheads="1" noChangeShapeType="1" noTextEdit="1"/>
              </p:cNvSpPr>
              <p:nvPr/>
            </p:nvSpPr>
            <p:spPr>
              <a:xfrm>
                <a:off x="921695" y="1571896"/>
                <a:ext cx="4023360" cy="666208"/>
              </a:xfrm>
              <a:prstGeom prst="rect">
                <a:avLst/>
              </a:prstGeom>
              <a:blipFill rotWithShape="0">
                <a:blip r:embed="rId3"/>
                <a:stretch>
                  <a:fillRect/>
                </a:stretch>
              </a:blipFill>
            </p:spPr>
            <p:txBody>
              <a:bodyPr/>
              <a:lstStyle/>
              <a:p>
                <a:r>
                  <a:rPr lang="fr-FR">
                    <a:noFill/>
                  </a:rPr>
                  <a:t> </a:t>
                </a:r>
              </a:p>
            </p:txBody>
          </p:sp>
        </mc:Fallback>
      </mc:AlternateContent>
      <p:sp>
        <p:nvSpPr>
          <p:cNvPr id="25" name="Text Box 4"/>
          <p:cNvSpPr txBox="1">
            <a:spLocks noChangeArrowheads="1"/>
          </p:cNvSpPr>
          <p:nvPr/>
        </p:nvSpPr>
        <p:spPr bwMode="auto">
          <a:xfrm>
            <a:off x="921695" y="3161354"/>
            <a:ext cx="3618004"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9600">
                <a:solidFill>
                  <a:schemeClr val="tx1"/>
                </a:solidFill>
                <a:latin typeface="Verdana" panose="020B0604030504040204" pitchFamily="34" charset="0"/>
              </a:defRPr>
            </a:lvl1pPr>
            <a:lvl2pPr marL="742950" indent="-285750">
              <a:defRPr sz="9600">
                <a:solidFill>
                  <a:schemeClr val="tx1"/>
                </a:solidFill>
                <a:latin typeface="Verdana" panose="020B0604030504040204" pitchFamily="34" charset="0"/>
              </a:defRPr>
            </a:lvl2pPr>
            <a:lvl3pPr marL="1143000" indent="-228600">
              <a:defRPr sz="9600">
                <a:solidFill>
                  <a:schemeClr val="tx1"/>
                </a:solidFill>
                <a:latin typeface="Verdana" panose="020B0604030504040204" pitchFamily="34" charset="0"/>
              </a:defRPr>
            </a:lvl3pPr>
            <a:lvl4pPr marL="1600200" indent="-228600">
              <a:defRPr sz="9600">
                <a:solidFill>
                  <a:schemeClr val="tx1"/>
                </a:solidFill>
                <a:latin typeface="Verdana" panose="020B0604030504040204" pitchFamily="34" charset="0"/>
              </a:defRPr>
            </a:lvl4pPr>
            <a:lvl5pPr marL="2057400" indent="-228600">
              <a:defRPr sz="9600">
                <a:solidFill>
                  <a:schemeClr val="tx1"/>
                </a:solidFill>
                <a:latin typeface="Verdana" panose="020B0604030504040204" pitchFamily="34" charset="0"/>
              </a:defRPr>
            </a:lvl5pPr>
            <a:lvl6pPr marL="2514600" indent="-228600" eaLnBrk="0" fontAlgn="base" hangingPunct="0">
              <a:spcBef>
                <a:spcPct val="0"/>
              </a:spcBef>
              <a:spcAft>
                <a:spcPct val="0"/>
              </a:spcAft>
              <a:defRPr sz="9600">
                <a:solidFill>
                  <a:schemeClr val="tx1"/>
                </a:solidFill>
                <a:latin typeface="Verdana" panose="020B0604030504040204" pitchFamily="34" charset="0"/>
              </a:defRPr>
            </a:lvl6pPr>
            <a:lvl7pPr marL="2971800" indent="-228600" eaLnBrk="0" fontAlgn="base" hangingPunct="0">
              <a:spcBef>
                <a:spcPct val="0"/>
              </a:spcBef>
              <a:spcAft>
                <a:spcPct val="0"/>
              </a:spcAft>
              <a:defRPr sz="9600">
                <a:solidFill>
                  <a:schemeClr val="tx1"/>
                </a:solidFill>
                <a:latin typeface="Verdana" panose="020B0604030504040204" pitchFamily="34" charset="0"/>
              </a:defRPr>
            </a:lvl7pPr>
            <a:lvl8pPr marL="3429000" indent="-228600" eaLnBrk="0" fontAlgn="base" hangingPunct="0">
              <a:spcBef>
                <a:spcPct val="0"/>
              </a:spcBef>
              <a:spcAft>
                <a:spcPct val="0"/>
              </a:spcAft>
              <a:defRPr sz="9600">
                <a:solidFill>
                  <a:schemeClr val="tx1"/>
                </a:solidFill>
                <a:latin typeface="Verdana" panose="020B0604030504040204" pitchFamily="34" charset="0"/>
              </a:defRPr>
            </a:lvl8pPr>
            <a:lvl9pPr marL="3886200" indent="-228600" eaLnBrk="0" fontAlgn="base" hangingPunct="0">
              <a:spcBef>
                <a:spcPct val="0"/>
              </a:spcBef>
              <a:spcAft>
                <a:spcPct val="0"/>
              </a:spcAft>
              <a:defRPr sz="9600">
                <a:solidFill>
                  <a:schemeClr val="tx1"/>
                </a:solidFill>
                <a:latin typeface="Verdana" panose="020B0604030504040204" pitchFamily="34" charset="0"/>
              </a:defRPr>
            </a:lvl9pPr>
          </a:lstStyle>
          <a:p>
            <a:pPr>
              <a:spcBef>
                <a:spcPct val="50000"/>
              </a:spcBef>
            </a:pPr>
            <a:r>
              <a:rPr lang="fr-FR" sz="2400" i="1" u="sng" dirty="0" smtClean="0">
                <a:solidFill>
                  <a:srgbClr val="C00000"/>
                </a:solidFill>
                <a:effectLst>
                  <a:outerShdw blurRad="38100" dist="38100" dir="2700000" algn="tl">
                    <a:srgbClr val="000000">
                      <a:alpha val="43137"/>
                    </a:srgbClr>
                  </a:outerShdw>
                </a:effectLst>
              </a:rPr>
              <a:t>Choline</a:t>
            </a:r>
            <a:r>
              <a:rPr lang="fr-FR" sz="2400" dirty="0" smtClean="0"/>
              <a:t> :</a:t>
            </a:r>
          </a:p>
          <a:p>
            <a:pPr marL="342900" indent="-342900">
              <a:spcBef>
                <a:spcPct val="50000"/>
              </a:spcBef>
              <a:buFont typeface="Arial" panose="020B0604020202020204" pitchFamily="34" charset="0"/>
              <a:buChar char="•"/>
            </a:pPr>
            <a:r>
              <a:rPr lang="fr-FR" sz="2400" dirty="0"/>
              <a:t>P</a:t>
            </a:r>
            <a:r>
              <a:rPr lang="fr-FR" sz="2400" dirty="0" smtClean="0"/>
              <a:t>récurseur </a:t>
            </a:r>
            <a:r>
              <a:rPr lang="fr-FR" sz="2400" dirty="0"/>
              <a:t>de la biosynthèse des </a:t>
            </a:r>
            <a:r>
              <a:rPr lang="fr-FR" sz="2400" dirty="0" smtClean="0"/>
              <a:t>phospholipides</a:t>
            </a:r>
            <a:endParaRPr lang="fr-FR" altLang="fr-FR" sz="2400" b="1" dirty="0"/>
          </a:p>
        </p:txBody>
      </p:sp>
    </p:spTree>
    <p:extLst>
      <p:ext uri="{BB962C8B-B14F-4D97-AF65-F5344CB8AC3E}">
        <p14:creationId xmlns:p14="http://schemas.microsoft.com/office/powerpoint/2010/main" val="1746380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a:spLocks noGrp="1"/>
          </p:cNvSpPr>
          <p:nvPr>
            <p:ph type="title"/>
          </p:nvPr>
        </p:nvSpPr>
        <p:spPr>
          <a:xfrm>
            <a:off x="2592925" y="624110"/>
            <a:ext cx="8911687" cy="850769"/>
          </a:xfrm>
        </p:spPr>
        <p:txBody>
          <a:bodyPr>
            <a:normAutofit/>
          </a:bodyPr>
          <a:lstStyle/>
          <a:p>
            <a:r>
              <a:rPr lang="fr-CD" altLang="fr-FR" sz="4400" b="1" dirty="0" smtClean="0"/>
              <a:t>Centre de Radiopharmacie</a:t>
            </a:r>
            <a:endParaRPr lang="fr-FR" altLang="fr-FR" sz="4400" b="1" dirty="0" smtClean="0"/>
          </a:p>
        </p:txBody>
      </p:sp>
      <p:sp>
        <p:nvSpPr>
          <p:cNvPr id="8" name="Espace réservé du numéro de diapositive 7"/>
          <p:cNvSpPr>
            <a:spLocks noGrp="1"/>
          </p:cNvSpPr>
          <p:nvPr>
            <p:ph type="sldNum" sz="quarter" idx="12"/>
          </p:nvPr>
        </p:nvSpPr>
        <p:spPr/>
        <p:txBody>
          <a:bodyPr/>
          <a:lstStyle/>
          <a:p>
            <a:fld id="{D57F1E4F-1CFF-5643-939E-217C01CDF565}" type="slidenum">
              <a:rPr lang="en-US" smtClean="0"/>
              <a:pPr/>
              <a:t>3</a:t>
            </a:fld>
            <a:endParaRPr lang="en-US" dirty="0"/>
          </a:p>
        </p:txBody>
      </p:sp>
      <p:sp>
        <p:nvSpPr>
          <p:cNvPr id="2" name="Espace réservé du pied de page 1"/>
          <p:cNvSpPr>
            <a:spLocks noGrp="1"/>
          </p:cNvSpPr>
          <p:nvPr>
            <p:ph type="ftr" sz="quarter" idx="11"/>
          </p:nvPr>
        </p:nvSpPr>
        <p:spPr/>
        <p:txBody>
          <a:bodyPr/>
          <a:lstStyle/>
          <a:p>
            <a:r>
              <a:rPr lang="fr-FR" smtClean="0"/>
              <a:t>CREATION D'UN CENTRE DE RADIOTHERAPIE</a:t>
            </a:r>
            <a:endParaRPr lang="en-US" dirty="0"/>
          </a:p>
        </p:txBody>
      </p:sp>
      <p:pic>
        <p:nvPicPr>
          <p:cNvPr id="6" name="Image 5"/>
          <p:cNvPicPr/>
          <p:nvPr/>
        </p:nvPicPr>
        <p:blipFill>
          <a:blip r:embed="rId3">
            <a:extLst>
              <a:ext uri="{28A0092B-C50C-407E-A947-70E740481C1C}">
                <a14:useLocalDpi xmlns:a14="http://schemas.microsoft.com/office/drawing/2010/main" val="0"/>
              </a:ext>
            </a:extLst>
          </a:blip>
          <a:stretch>
            <a:fillRect/>
          </a:stretch>
        </p:blipFill>
        <p:spPr>
          <a:xfrm>
            <a:off x="1982815" y="201337"/>
            <a:ext cx="8797038" cy="6460982"/>
          </a:xfrm>
          <a:prstGeom prst="rect">
            <a:avLst/>
          </a:prstGeom>
        </p:spPr>
      </p:pic>
    </p:spTree>
    <p:extLst>
      <p:ext uri="{BB962C8B-B14F-4D97-AF65-F5344CB8AC3E}">
        <p14:creationId xmlns:p14="http://schemas.microsoft.com/office/powerpoint/2010/main" val="212981502"/>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a:spLocks noGrp="1"/>
          </p:cNvSpPr>
          <p:nvPr>
            <p:ph type="title"/>
          </p:nvPr>
        </p:nvSpPr>
        <p:spPr/>
        <p:txBody>
          <a:bodyPr>
            <a:normAutofit/>
          </a:bodyPr>
          <a:lstStyle/>
          <a:p>
            <a:r>
              <a:rPr lang="fr-CD" altLang="fr-FR" sz="4400" b="1" dirty="0"/>
              <a:t>Produits du Cyclotron</a:t>
            </a:r>
            <a:endParaRPr lang="fr-FR" altLang="fr-FR" sz="4400" b="1" dirty="0" smtClean="0"/>
          </a:p>
        </p:txBody>
      </p:sp>
      <p:sp>
        <p:nvSpPr>
          <p:cNvPr id="8" name="Espace réservé du numéro de diapositive 7"/>
          <p:cNvSpPr>
            <a:spLocks noGrp="1"/>
          </p:cNvSpPr>
          <p:nvPr>
            <p:ph type="sldNum" sz="quarter" idx="12"/>
          </p:nvPr>
        </p:nvSpPr>
        <p:spPr/>
        <p:txBody>
          <a:bodyPr/>
          <a:lstStyle/>
          <a:p>
            <a:fld id="{D57F1E4F-1CFF-5643-939E-217C01CDF565}" type="slidenum">
              <a:rPr lang="en-US" smtClean="0"/>
              <a:pPr/>
              <a:t>30</a:t>
            </a:fld>
            <a:endParaRPr lang="en-US" dirty="0"/>
          </a:p>
        </p:txBody>
      </p:sp>
      <p:sp>
        <p:nvSpPr>
          <p:cNvPr id="2" name="Espace réservé du pied de page 1"/>
          <p:cNvSpPr>
            <a:spLocks noGrp="1"/>
          </p:cNvSpPr>
          <p:nvPr>
            <p:ph type="ftr" sz="quarter" idx="11"/>
          </p:nvPr>
        </p:nvSpPr>
        <p:spPr/>
        <p:txBody>
          <a:bodyPr/>
          <a:lstStyle/>
          <a:p>
            <a:r>
              <a:rPr lang="fr-FR" dirty="0" smtClean="0"/>
              <a:t>CREATION D'UN CENTRE DE RADIOTHERAPIE</a:t>
            </a:r>
            <a:endParaRPr lang="en-US" dirty="0"/>
          </a:p>
        </p:txBody>
      </p:sp>
      <p:sp>
        <p:nvSpPr>
          <p:cNvPr id="23" name="Rounded Rectangular Callout 22"/>
          <p:cNvSpPr/>
          <p:nvPr/>
        </p:nvSpPr>
        <p:spPr>
          <a:xfrm>
            <a:off x="4096512" y="2084832"/>
            <a:ext cx="7168896" cy="3410712"/>
          </a:xfrm>
          <a:prstGeom prst="wedgeRoundRectCallout">
            <a:avLst>
              <a:gd name="adj1" fmla="val -56093"/>
              <a:gd name="adj2" fmla="val -48525"/>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800" b="1" dirty="0" smtClean="0">
                <a:solidFill>
                  <a:schemeClr val="tx1"/>
                </a:solidFill>
              </a:rPr>
              <a:t>Détecte : </a:t>
            </a:r>
          </a:p>
          <a:p>
            <a:pPr marL="457200" indent="-457200">
              <a:buFont typeface="Arial" panose="020B0604020202020204" pitchFamily="34" charset="0"/>
              <a:buChar char="•"/>
            </a:pPr>
            <a:r>
              <a:rPr lang="fr-FR" sz="2800" b="1" dirty="0">
                <a:solidFill>
                  <a:schemeClr val="tx1"/>
                </a:solidFill>
              </a:rPr>
              <a:t>L</a:t>
            </a:r>
            <a:r>
              <a:rPr lang="fr-FR" sz="2800" b="1" dirty="0" smtClean="0">
                <a:solidFill>
                  <a:schemeClr val="tx1"/>
                </a:solidFill>
              </a:rPr>
              <a:t>a </a:t>
            </a:r>
            <a:r>
              <a:rPr lang="fr-FR" sz="2800" b="1" dirty="0">
                <a:solidFill>
                  <a:schemeClr val="tx1"/>
                </a:solidFill>
              </a:rPr>
              <a:t>réaction de l'os à un processus cancéreux ou à un </a:t>
            </a:r>
            <a:r>
              <a:rPr lang="fr-FR" sz="2800" b="1" dirty="0" smtClean="0">
                <a:solidFill>
                  <a:schemeClr val="tx1"/>
                </a:solidFill>
              </a:rPr>
              <a:t>traumatisme,</a:t>
            </a:r>
          </a:p>
          <a:p>
            <a:pPr marL="457200" indent="-457200">
              <a:buFont typeface="Arial" panose="020B0604020202020204" pitchFamily="34" charset="0"/>
              <a:buChar char="•"/>
            </a:pPr>
            <a:r>
              <a:rPr lang="fr-FR" sz="2800" b="1" dirty="0" smtClean="0">
                <a:solidFill>
                  <a:schemeClr val="tx1"/>
                </a:solidFill>
              </a:rPr>
              <a:t>L'augmentation </a:t>
            </a:r>
            <a:r>
              <a:rPr lang="fr-FR" sz="2800" b="1" dirty="0">
                <a:solidFill>
                  <a:schemeClr val="tx1"/>
                </a:solidFill>
              </a:rPr>
              <a:t>du métabolisme osseux dans des circonstances physiologiques ou dans d'autres pathologies</a:t>
            </a:r>
          </a:p>
        </p:txBody>
      </p:sp>
      <mc:AlternateContent xmlns:mc="http://schemas.openxmlformats.org/markup-compatibility/2006">
        <mc:Choice xmlns:a14="http://schemas.microsoft.com/office/drawing/2010/main" Requires="a14">
          <p:sp>
            <p:nvSpPr>
              <p:cNvPr id="24" name="ZoneTexte 9"/>
              <p:cNvSpPr txBox="1"/>
              <p:nvPr/>
            </p:nvSpPr>
            <p:spPr>
              <a:xfrm>
                <a:off x="921695" y="1571896"/>
                <a:ext cx="4023360" cy="666208"/>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d>
                        <m:dPr>
                          <m:begChr m:val="["/>
                          <m:endChr m:val="]"/>
                          <m:ctrlPr>
                            <a:rPr lang="fr-FR" sz="3200" b="1" i="1" smtClean="0">
                              <a:solidFill>
                                <a:schemeClr val="accent2">
                                  <a:lumMod val="75000"/>
                                </a:schemeClr>
                              </a:solidFill>
                              <a:latin typeface="Cambria Math" panose="02040503050406030204" pitchFamily="18" charset="0"/>
                              <a:sym typeface="Symbol" panose="05050102010706020507" pitchFamily="18" charset="2"/>
                            </a:rPr>
                          </m:ctrlPr>
                        </m:dPr>
                        <m:e>
                          <m:sPre>
                            <m:sPrePr>
                              <m:ctrlPr>
                                <a:rPr lang="fr-FR" sz="3200" b="1" i="1" smtClean="0">
                                  <a:solidFill>
                                    <a:srgbClr val="C00000"/>
                                  </a:solidFill>
                                  <a:latin typeface="Cambria Math" panose="02040503050406030204" pitchFamily="18" charset="0"/>
                                </a:rPr>
                              </m:ctrlPr>
                            </m:sPrePr>
                            <m:sub/>
                            <m:sup>
                              <m:r>
                                <a:rPr lang="fr-CD" sz="3200" b="1" i="1">
                                  <a:solidFill>
                                    <a:srgbClr val="C00000"/>
                                  </a:solidFill>
                                  <a:latin typeface="Cambria Math" panose="02040503050406030204" pitchFamily="18" charset="0"/>
                                </a:rPr>
                                <m:t>𝟏𝟖</m:t>
                              </m:r>
                            </m:sup>
                            <m:e>
                              <m:r>
                                <a:rPr lang="fr-CD" sz="3200" b="1" i="1">
                                  <a:solidFill>
                                    <a:srgbClr val="C00000"/>
                                  </a:solidFill>
                                  <a:latin typeface="Cambria Math" panose="02040503050406030204" pitchFamily="18" charset="0"/>
                                </a:rPr>
                                <m:t>𝑭</m:t>
                              </m:r>
                            </m:e>
                          </m:sPre>
                        </m:e>
                      </m:d>
                      <m:r>
                        <a:rPr lang="fr-FR" sz="3200" b="1" i="1" smtClean="0">
                          <a:solidFill>
                            <a:schemeClr val="tx1"/>
                          </a:solidFill>
                          <a:latin typeface="Cambria Math" panose="02040503050406030204" pitchFamily="18" charset="0"/>
                        </a:rPr>
                        <m:t>𝑵𝒂</m:t>
                      </m:r>
                      <m:r>
                        <a:rPr lang="fr-FR" sz="3200" b="1" i="1" smtClean="0">
                          <a:solidFill>
                            <a:schemeClr val="tx1"/>
                          </a:solidFill>
                          <a:latin typeface="Cambria Math" panose="02040503050406030204" pitchFamily="18" charset="0"/>
                          <a:sym typeface="Symbol" panose="05050102010706020507" pitchFamily="18" charset="2"/>
                        </a:rPr>
                        <m:t>𝑭</m:t>
                      </m:r>
                    </m:oMath>
                  </m:oMathPara>
                </a14:m>
                <a:endParaRPr lang="fr-FR" sz="3200" b="1" dirty="0">
                  <a:solidFill>
                    <a:schemeClr val="accent2">
                      <a:lumMod val="75000"/>
                    </a:schemeClr>
                  </a:solidFill>
                </a:endParaRPr>
              </a:p>
            </p:txBody>
          </p:sp>
        </mc:Choice>
        <mc:Fallback>
          <p:sp>
            <p:nvSpPr>
              <p:cNvPr id="24" name="ZoneTexte 9"/>
              <p:cNvSpPr txBox="1">
                <a:spLocks noRot="1" noChangeAspect="1" noMove="1" noResize="1" noEditPoints="1" noAdjustHandles="1" noChangeArrowheads="1" noChangeShapeType="1" noTextEdit="1"/>
              </p:cNvSpPr>
              <p:nvPr/>
            </p:nvSpPr>
            <p:spPr>
              <a:xfrm>
                <a:off x="921695" y="1571896"/>
                <a:ext cx="4023360" cy="666208"/>
              </a:xfrm>
              <a:prstGeom prst="rect">
                <a:avLst/>
              </a:prstGeom>
              <a:blipFill rotWithShape="0">
                <a:blip r:embed="rId3"/>
                <a:stretch>
                  <a:fillRect/>
                </a:stretch>
              </a:blipFill>
            </p:spPr>
            <p:txBody>
              <a:bodyPr/>
              <a:lstStyle/>
              <a:p>
                <a:r>
                  <a:rPr lang="fr-FR">
                    <a:noFill/>
                  </a:rPr>
                  <a:t> </a:t>
                </a:r>
              </a:p>
            </p:txBody>
          </p:sp>
        </mc:Fallback>
      </mc:AlternateContent>
    </p:spTree>
    <p:extLst>
      <p:ext uri="{BB962C8B-B14F-4D97-AF65-F5344CB8AC3E}">
        <p14:creationId xmlns:p14="http://schemas.microsoft.com/office/powerpoint/2010/main" val="42876907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a:spLocks noGrp="1"/>
          </p:cNvSpPr>
          <p:nvPr>
            <p:ph type="title"/>
          </p:nvPr>
        </p:nvSpPr>
        <p:spPr/>
        <p:txBody>
          <a:bodyPr>
            <a:normAutofit/>
          </a:bodyPr>
          <a:lstStyle/>
          <a:p>
            <a:r>
              <a:rPr lang="fr-CD" altLang="fr-FR" sz="4400" b="1" dirty="0"/>
              <a:t>Produits du Cyclotron</a:t>
            </a:r>
            <a:endParaRPr lang="fr-FR" altLang="fr-FR" sz="4400" b="1" dirty="0" smtClean="0"/>
          </a:p>
        </p:txBody>
      </p:sp>
      <p:sp>
        <p:nvSpPr>
          <p:cNvPr id="8" name="Espace réservé du numéro de diapositive 7"/>
          <p:cNvSpPr>
            <a:spLocks noGrp="1"/>
          </p:cNvSpPr>
          <p:nvPr>
            <p:ph type="sldNum" sz="quarter" idx="12"/>
          </p:nvPr>
        </p:nvSpPr>
        <p:spPr/>
        <p:txBody>
          <a:bodyPr/>
          <a:lstStyle/>
          <a:p>
            <a:fld id="{D57F1E4F-1CFF-5643-939E-217C01CDF565}" type="slidenum">
              <a:rPr lang="en-US" smtClean="0"/>
              <a:pPr/>
              <a:t>31</a:t>
            </a:fld>
            <a:endParaRPr lang="en-US" dirty="0"/>
          </a:p>
        </p:txBody>
      </p:sp>
      <p:sp>
        <p:nvSpPr>
          <p:cNvPr id="2" name="Espace réservé du pied de page 1"/>
          <p:cNvSpPr>
            <a:spLocks noGrp="1"/>
          </p:cNvSpPr>
          <p:nvPr>
            <p:ph type="ftr" sz="quarter" idx="11"/>
          </p:nvPr>
        </p:nvSpPr>
        <p:spPr/>
        <p:txBody>
          <a:bodyPr/>
          <a:lstStyle/>
          <a:p>
            <a:r>
              <a:rPr lang="fr-FR" smtClean="0"/>
              <a:t>CREATION D'UN CENTRE DE RADIOTHERAPIE</a:t>
            </a:r>
            <a:endParaRPr lang="en-US" dirty="0"/>
          </a:p>
        </p:txBody>
      </p:sp>
      <mc:AlternateContent xmlns:mc="http://schemas.openxmlformats.org/markup-compatibility/2006">
        <mc:Choice xmlns:a14="http://schemas.microsoft.com/office/drawing/2010/main" Requires="a14">
          <p:sp>
            <p:nvSpPr>
              <p:cNvPr id="16" name="ZoneTexte 18"/>
              <p:cNvSpPr txBox="1"/>
              <p:nvPr/>
            </p:nvSpPr>
            <p:spPr>
              <a:xfrm>
                <a:off x="5409465" y="3224551"/>
                <a:ext cx="775252" cy="789832"/>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sSup>
                        <m:sSupPr>
                          <m:ctrlPr>
                            <a:rPr lang="fr-FR" sz="4000" b="1" i="1" smtClean="0">
                              <a:latin typeface="Cambria Math" panose="02040503050406030204" pitchFamily="18" charset="0"/>
                            </a:rPr>
                          </m:ctrlPr>
                        </m:sSupPr>
                        <m:e>
                          <m:sPre>
                            <m:sPrePr>
                              <m:ctrlPr>
                                <a:rPr lang="fr-FR" sz="4000" b="1" i="1" smtClean="0">
                                  <a:latin typeface="Cambria Math" panose="02040503050406030204" pitchFamily="18" charset="0"/>
                                </a:rPr>
                              </m:ctrlPr>
                            </m:sPrePr>
                            <m:sub/>
                            <m:sup>
                              <m:r>
                                <a:rPr lang="fr-FR" sz="4000" b="1" i="1" smtClean="0">
                                  <a:latin typeface="Cambria Math" panose="02040503050406030204" pitchFamily="18" charset="0"/>
                                </a:rPr>
                                <m:t>𝟔</m:t>
                              </m:r>
                              <m:r>
                                <a:rPr lang="fr-CD" sz="4000" b="1" i="1" smtClean="0">
                                  <a:latin typeface="Cambria Math" panose="02040503050406030204" pitchFamily="18" charset="0"/>
                                </a:rPr>
                                <m:t>𝟖</m:t>
                              </m:r>
                            </m:sup>
                            <m:e>
                              <m:r>
                                <a:rPr lang="fr-FR" sz="4000" b="1" i="1" smtClean="0">
                                  <a:latin typeface="Cambria Math" panose="02040503050406030204" pitchFamily="18" charset="0"/>
                                </a:rPr>
                                <m:t>𝒁𝒏</m:t>
                              </m:r>
                              <m:d>
                                <m:dPr>
                                  <m:ctrlPr>
                                    <a:rPr lang="fr-CD" sz="4000" b="1" i="1" smtClean="0">
                                      <a:latin typeface="Cambria Math" panose="02040503050406030204" pitchFamily="18" charset="0"/>
                                    </a:rPr>
                                  </m:ctrlPr>
                                </m:dPr>
                                <m:e>
                                  <m:r>
                                    <a:rPr lang="fr-CD" sz="4000" b="1" i="1" smtClean="0">
                                      <a:latin typeface="Cambria Math" panose="02040503050406030204" pitchFamily="18" charset="0"/>
                                    </a:rPr>
                                    <m:t>𝒑</m:t>
                                  </m:r>
                                  <m:r>
                                    <a:rPr lang="fr-CD" sz="4000" b="1" i="1" smtClean="0">
                                      <a:latin typeface="Cambria Math" panose="02040503050406030204" pitchFamily="18" charset="0"/>
                                    </a:rPr>
                                    <m:t>,</m:t>
                                  </m:r>
                                  <m:r>
                                    <a:rPr lang="fr-CD" sz="4000" b="1" i="1" smtClean="0">
                                      <a:latin typeface="Cambria Math" panose="02040503050406030204" pitchFamily="18" charset="0"/>
                                    </a:rPr>
                                    <m:t>𝒏</m:t>
                                  </m:r>
                                </m:e>
                              </m:d>
                            </m:e>
                          </m:sPre>
                          <m:sPre>
                            <m:sPrePr>
                              <m:ctrlPr>
                                <a:rPr lang="fr-FR" sz="4000" b="1" i="1" smtClean="0">
                                  <a:latin typeface="Cambria Math" panose="02040503050406030204" pitchFamily="18" charset="0"/>
                                </a:rPr>
                              </m:ctrlPr>
                            </m:sPrePr>
                            <m:sub/>
                            <m:sup>
                              <m:r>
                                <a:rPr lang="fr-FR" sz="4000" b="1" i="1" smtClean="0">
                                  <a:latin typeface="Cambria Math" panose="02040503050406030204" pitchFamily="18" charset="0"/>
                                </a:rPr>
                                <m:t>𝟔</m:t>
                              </m:r>
                              <m:r>
                                <a:rPr lang="fr-CD" sz="4000" b="1" i="1" smtClean="0">
                                  <a:latin typeface="Cambria Math" panose="02040503050406030204" pitchFamily="18" charset="0"/>
                                </a:rPr>
                                <m:t>𝟖</m:t>
                              </m:r>
                            </m:sup>
                            <m:e>
                              <m:r>
                                <a:rPr lang="fr-FR" sz="4000" b="1" i="1" smtClean="0">
                                  <a:latin typeface="Cambria Math" panose="02040503050406030204" pitchFamily="18" charset="0"/>
                                </a:rPr>
                                <m:t>𝑮𝒂</m:t>
                              </m:r>
                            </m:e>
                          </m:sPre>
                        </m:e>
                        <m:sup/>
                      </m:sSup>
                    </m:oMath>
                  </m:oMathPara>
                </a14:m>
                <a:endParaRPr lang="fr-FR" sz="4000" b="1" dirty="0"/>
              </a:p>
            </p:txBody>
          </p:sp>
        </mc:Choice>
        <mc:Fallback>
          <p:sp>
            <p:nvSpPr>
              <p:cNvPr id="16" name="ZoneTexte 18"/>
              <p:cNvSpPr txBox="1">
                <a:spLocks noRot="1" noChangeAspect="1" noMove="1" noResize="1" noEditPoints="1" noAdjustHandles="1" noChangeArrowheads="1" noChangeShapeType="1" noTextEdit="1"/>
              </p:cNvSpPr>
              <p:nvPr/>
            </p:nvSpPr>
            <p:spPr>
              <a:xfrm>
                <a:off x="5409465" y="3224551"/>
                <a:ext cx="775252" cy="789832"/>
              </a:xfrm>
              <a:prstGeom prst="rect">
                <a:avLst/>
              </a:prstGeom>
              <a:blipFill rotWithShape="0">
                <a:blip r:embed="rId3"/>
                <a:stretch>
                  <a:fillRect l="-201563" r="-140625"/>
                </a:stretch>
              </a:blipFill>
            </p:spPr>
            <p:txBody>
              <a:bodyPr/>
              <a:lstStyle/>
              <a:p>
                <a:r>
                  <a:rPr lang="fr-FR">
                    <a:noFill/>
                  </a:rPr>
                  <a:t> </a:t>
                </a:r>
              </a:p>
            </p:txBody>
          </p:sp>
        </mc:Fallback>
      </mc:AlternateContent>
      <mc:AlternateContent xmlns:mc="http://schemas.openxmlformats.org/markup-compatibility/2006">
        <mc:Choice xmlns:a14="http://schemas.microsoft.com/office/drawing/2010/main" Requires="a14">
          <p:sp>
            <p:nvSpPr>
              <p:cNvPr id="19" name="ZoneTexte 9"/>
              <p:cNvSpPr txBox="1"/>
              <p:nvPr/>
            </p:nvSpPr>
            <p:spPr>
              <a:xfrm>
                <a:off x="7141035" y="3858256"/>
                <a:ext cx="3701588" cy="763094"/>
              </a:xfrm>
              <a:prstGeom prst="rect">
                <a:avLst/>
              </a:prstGeom>
              <a:noFill/>
            </p:spPr>
            <p:txBody>
              <a:bodyPr wrap="square" rtlCol="0">
                <a:spAutoFit/>
              </a:bodyPr>
              <a:lstStyle/>
              <a:p>
                <a:pPr algn="ctr"/>
                <a14:m>
                  <m:oMath xmlns:m="http://schemas.openxmlformats.org/officeDocument/2006/math">
                    <m:sSub>
                      <m:sSubPr>
                        <m:ctrlPr>
                          <a:rPr lang="fr-FR" sz="4000" b="1" i="1" smtClean="0">
                            <a:solidFill>
                              <a:schemeClr val="accent2">
                                <a:lumMod val="75000"/>
                              </a:schemeClr>
                            </a:solidFill>
                            <a:latin typeface="Cambria Math" panose="02040503050406030204" pitchFamily="18" charset="0"/>
                            <a:sym typeface="Symbol" panose="05050102010706020507" pitchFamily="18" charset="2"/>
                          </a:rPr>
                        </m:ctrlPr>
                      </m:sSubPr>
                      <m:e>
                        <m:r>
                          <a:rPr lang="fr-FR" sz="4000" b="1" i="1" smtClean="0">
                            <a:solidFill>
                              <a:schemeClr val="accent2">
                                <a:lumMod val="75000"/>
                              </a:schemeClr>
                            </a:solidFill>
                            <a:latin typeface="Cambria Math" panose="02040503050406030204" pitchFamily="18" charset="0"/>
                            <a:sym typeface="Symbol" panose="05050102010706020507" pitchFamily="18" charset="2"/>
                          </a:rPr>
                          <m:t>𝑻</m:t>
                        </m:r>
                      </m:e>
                      <m:sub>
                        <m:r>
                          <a:rPr lang="fr-FR" sz="4000" b="1" i="1" smtClean="0">
                            <a:solidFill>
                              <a:schemeClr val="accent2">
                                <a:lumMod val="75000"/>
                              </a:schemeClr>
                            </a:solidFill>
                            <a:latin typeface="Cambria Math" panose="02040503050406030204" pitchFamily="18" charset="0"/>
                            <a:sym typeface="Symbol" panose="05050102010706020507" pitchFamily="18" charset="2"/>
                          </a:rPr>
                          <m:t>𝟏</m:t>
                        </m:r>
                        <m:r>
                          <a:rPr lang="fr-FR" sz="4000" b="1" i="1" smtClean="0">
                            <a:solidFill>
                              <a:schemeClr val="accent2">
                                <a:lumMod val="75000"/>
                              </a:schemeClr>
                            </a:solidFill>
                            <a:latin typeface="Cambria Math" panose="02040503050406030204" pitchFamily="18" charset="0"/>
                            <a:sym typeface="Symbol" panose="05050102010706020507" pitchFamily="18" charset="2"/>
                          </a:rPr>
                          <m:t>/</m:t>
                        </m:r>
                        <m:r>
                          <a:rPr lang="fr-FR" sz="4000" b="1" i="1" smtClean="0">
                            <a:solidFill>
                              <a:schemeClr val="accent2">
                                <a:lumMod val="75000"/>
                              </a:schemeClr>
                            </a:solidFill>
                            <a:latin typeface="Cambria Math" panose="02040503050406030204" pitchFamily="18" charset="0"/>
                            <a:sym typeface="Symbol" panose="05050102010706020507" pitchFamily="18" charset="2"/>
                          </a:rPr>
                          <m:t>𝟐</m:t>
                        </m:r>
                      </m:sub>
                    </m:sSub>
                    <m:r>
                      <a:rPr lang="fr-FR" sz="4000" b="1" i="1" smtClean="0">
                        <a:solidFill>
                          <a:schemeClr val="accent2">
                            <a:lumMod val="75000"/>
                          </a:schemeClr>
                        </a:solidFill>
                        <a:latin typeface="Cambria Math" panose="02040503050406030204" pitchFamily="18" charset="0"/>
                        <a:sym typeface="Symbol" panose="05050102010706020507" pitchFamily="18" charset="2"/>
                      </a:rPr>
                      <m:t>=</m:t>
                    </m:r>
                    <m:r>
                      <a:rPr lang="fr-FR" sz="4000" b="1" i="0" smtClean="0">
                        <a:solidFill>
                          <a:schemeClr val="accent2">
                            <a:lumMod val="75000"/>
                          </a:schemeClr>
                        </a:solidFill>
                        <a:latin typeface="Cambria Math" panose="02040503050406030204" pitchFamily="18" charset="0"/>
                        <a:sym typeface="Symbol" panose="05050102010706020507" pitchFamily="18" charset="2"/>
                      </a:rPr>
                      <m:t>𝟔𝟖</m:t>
                    </m:r>
                  </m:oMath>
                </a14:m>
                <a:r>
                  <a:rPr lang="fr-FR" sz="4000" b="1" dirty="0" smtClean="0">
                    <a:solidFill>
                      <a:schemeClr val="accent2">
                        <a:lumMod val="75000"/>
                      </a:schemeClr>
                    </a:solidFill>
                    <a:sym typeface="Symbol" panose="05050102010706020507" pitchFamily="18" charset="2"/>
                  </a:rPr>
                  <a:t> min</a:t>
                </a:r>
                <a:endParaRPr lang="fr-FR" sz="4000" b="1" dirty="0">
                  <a:solidFill>
                    <a:schemeClr val="accent2">
                      <a:lumMod val="75000"/>
                    </a:schemeClr>
                  </a:solidFill>
                </a:endParaRPr>
              </a:p>
            </p:txBody>
          </p:sp>
        </mc:Choice>
        <mc:Fallback>
          <p:sp>
            <p:nvSpPr>
              <p:cNvPr id="19" name="ZoneTexte 9"/>
              <p:cNvSpPr txBox="1">
                <a:spLocks noRot="1" noChangeAspect="1" noMove="1" noResize="1" noEditPoints="1" noAdjustHandles="1" noChangeArrowheads="1" noChangeShapeType="1" noTextEdit="1"/>
              </p:cNvSpPr>
              <p:nvPr/>
            </p:nvSpPr>
            <p:spPr>
              <a:xfrm>
                <a:off x="7141035" y="3858256"/>
                <a:ext cx="3701588" cy="763094"/>
              </a:xfrm>
              <a:prstGeom prst="rect">
                <a:avLst/>
              </a:prstGeom>
              <a:blipFill rotWithShape="0">
                <a:blip r:embed="rId4"/>
                <a:stretch>
                  <a:fillRect t="-16000" r="-2467" b="-24800"/>
                </a:stretch>
              </a:blipFill>
            </p:spPr>
            <p:txBody>
              <a:bodyPr/>
              <a:lstStyle/>
              <a:p>
                <a:r>
                  <a:rPr lang="fr-FR">
                    <a:noFill/>
                  </a:rPr>
                  <a:t> </a:t>
                </a:r>
              </a:p>
            </p:txBody>
          </p:sp>
        </mc:Fallback>
      </mc:AlternateContent>
      <mc:AlternateContent xmlns:mc="http://schemas.openxmlformats.org/markup-compatibility/2006">
        <mc:Choice xmlns:a14="http://schemas.microsoft.com/office/drawing/2010/main" Requires="a14">
          <p:sp>
            <p:nvSpPr>
              <p:cNvPr id="20" name="ZoneTexte 9"/>
              <p:cNvSpPr txBox="1"/>
              <p:nvPr/>
            </p:nvSpPr>
            <p:spPr>
              <a:xfrm>
                <a:off x="1201783" y="1959552"/>
                <a:ext cx="3701588" cy="789512"/>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sPre>
                        <m:sPrePr>
                          <m:ctrlPr>
                            <a:rPr lang="fr-FR" sz="4000" b="1" i="1" smtClean="0">
                              <a:latin typeface="Cambria Math" panose="02040503050406030204" pitchFamily="18" charset="0"/>
                            </a:rPr>
                          </m:ctrlPr>
                        </m:sPrePr>
                        <m:sub/>
                        <m:sup>
                          <m:r>
                            <a:rPr lang="fr-FR" sz="4000" b="1" i="1">
                              <a:latin typeface="Cambria Math" panose="02040503050406030204" pitchFamily="18" charset="0"/>
                            </a:rPr>
                            <m:t>𝟔</m:t>
                          </m:r>
                          <m:r>
                            <a:rPr lang="fr-CD" sz="4000" b="1" i="1">
                              <a:latin typeface="Cambria Math" panose="02040503050406030204" pitchFamily="18" charset="0"/>
                            </a:rPr>
                            <m:t>𝟖</m:t>
                          </m:r>
                        </m:sup>
                        <m:e>
                          <m:r>
                            <a:rPr lang="fr-FR" sz="4000" b="1" i="1">
                              <a:latin typeface="Cambria Math" panose="02040503050406030204" pitchFamily="18" charset="0"/>
                            </a:rPr>
                            <m:t>𝑮𝒂</m:t>
                          </m:r>
                        </m:e>
                      </m:sPre>
                      <m:r>
                        <a:rPr lang="fr-FR" sz="4000" b="1" i="0" smtClean="0">
                          <a:solidFill>
                            <a:schemeClr val="accent2">
                              <a:lumMod val="75000"/>
                            </a:schemeClr>
                          </a:solidFill>
                          <a:latin typeface="Cambria Math" panose="02040503050406030204" pitchFamily="18" charset="0"/>
                          <a:sym typeface="Symbol" panose="05050102010706020507" pitchFamily="18" charset="2"/>
                        </a:rPr>
                        <m:t>𝐏𝐒𝐌𝐀</m:t>
                      </m:r>
                    </m:oMath>
                  </m:oMathPara>
                </a14:m>
                <a:endParaRPr lang="fr-FR" sz="4000" b="1" dirty="0">
                  <a:solidFill>
                    <a:schemeClr val="accent2">
                      <a:lumMod val="75000"/>
                    </a:schemeClr>
                  </a:solidFill>
                </a:endParaRPr>
              </a:p>
            </p:txBody>
          </p:sp>
        </mc:Choice>
        <mc:Fallback>
          <p:sp>
            <p:nvSpPr>
              <p:cNvPr id="20" name="ZoneTexte 9"/>
              <p:cNvSpPr txBox="1">
                <a:spLocks noRot="1" noChangeAspect="1" noMove="1" noResize="1" noEditPoints="1" noAdjustHandles="1" noChangeArrowheads="1" noChangeShapeType="1" noTextEdit="1"/>
              </p:cNvSpPr>
              <p:nvPr/>
            </p:nvSpPr>
            <p:spPr>
              <a:xfrm>
                <a:off x="1201783" y="1959552"/>
                <a:ext cx="3701588" cy="789512"/>
              </a:xfrm>
              <a:prstGeom prst="rect">
                <a:avLst/>
              </a:prstGeom>
              <a:blipFill rotWithShape="0">
                <a:blip r:embed="rId5"/>
                <a:stretch>
                  <a:fillRect/>
                </a:stretch>
              </a:blipFill>
            </p:spPr>
            <p:txBody>
              <a:bodyPr/>
              <a:lstStyle/>
              <a:p>
                <a:r>
                  <a:rPr lang="fr-FR">
                    <a:noFill/>
                  </a:rPr>
                  <a:t> </a:t>
                </a:r>
              </a:p>
            </p:txBody>
          </p:sp>
        </mc:Fallback>
      </mc:AlternateContent>
      <p:sp>
        <p:nvSpPr>
          <p:cNvPr id="3" name="Rounded Rectangular Callout 2"/>
          <p:cNvSpPr/>
          <p:nvPr/>
        </p:nvSpPr>
        <p:spPr>
          <a:xfrm>
            <a:off x="9333074" y="542992"/>
            <a:ext cx="2326341" cy="854704"/>
          </a:xfrm>
          <a:prstGeom prst="wedgeRoundRectCallout">
            <a:avLst>
              <a:gd name="adj1" fmla="val -66033"/>
              <a:gd name="adj2" fmla="val 98057"/>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b="1" i="1" dirty="0" err="1" smtClean="0">
                <a:solidFill>
                  <a:schemeClr val="tx1"/>
                </a:solidFill>
                <a:effectLst>
                  <a:outerShdw blurRad="38100" dist="38100" dir="2700000" algn="tl">
                    <a:srgbClr val="000000">
                      <a:alpha val="43137"/>
                    </a:srgbClr>
                  </a:outerShdw>
                </a:effectLst>
              </a:rPr>
              <a:t>Théranostic</a:t>
            </a:r>
            <a:endParaRPr lang="en-US" sz="2800" b="1" i="1" dirty="0">
              <a:solidFill>
                <a:schemeClr val="tx1"/>
              </a:solidFill>
              <a:effectLst>
                <a:outerShdw blurRad="38100" dist="38100" dir="2700000" algn="tl">
                  <a:srgbClr val="000000">
                    <a:alpha val="43137"/>
                  </a:srgbClr>
                </a:outerShdw>
              </a:effectLst>
            </a:endParaRPr>
          </a:p>
        </p:txBody>
      </p:sp>
      <mc:AlternateContent xmlns:mc="http://schemas.openxmlformats.org/markup-compatibility/2006" xmlns:a14="http://schemas.microsoft.com/office/drawing/2010/main">
        <mc:Choice Requires="a14">
          <p:sp>
            <p:nvSpPr>
              <p:cNvPr id="22" name="ZoneTexte 9"/>
              <p:cNvSpPr txBox="1"/>
              <p:nvPr/>
            </p:nvSpPr>
            <p:spPr>
              <a:xfrm>
                <a:off x="1311579" y="4209067"/>
                <a:ext cx="3701588" cy="817724"/>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sPre>
                        <m:sPrePr>
                          <m:ctrlPr>
                            <a:rPr lang="fr-FR" sz="4000" b="1" i="1" smtClean="0">
                              <a:latin typeface="Cambria Math" panose="02040503050406030204" pitchFamily="18" charset="0"/>
                            </a:rPr>
                          </m:ctrlPr>
                        </m:sPrePr>
                        <m:sub/>
                        <m:sup>
                          <m:r>
                            <a:rPr lang="fr-FR" sz="4000" b="1" i="1" smtClean="0">
                              <a:latin typeface="Cambria Math" panose="02040503050406030204" pitchFamily="18" charset="0"/>
                            </a:rPr>
                            <m:t>𝟏𝟕𝟕</m:t>
                          </m:r>
                        </m:sup>
                        <m:e>
                          <m:r>
                            <a:rPr lang="fr-FR" sz="4000" b="1" i="1" smtClean="0">
                              <a:latin typeface="Cambria Math" panose="02040503050406030204" pitchFamily="18" charset="0"/>
                            </a:rPr>
                            <m:t>𝑳𝒖</m:t>
                          </m:r>
                        </m:e>
                      </m:sPre>
                      <m:r>
                        <a:rPr lang="fr-FR" sz="4000" b="1" i="0" smtClean="0">
                          <a:solidFill>
                            <a:schemeClr val="accent2">
                              <a:lumMod val="75000"/>
                            </a:schemeClr>
                          </a:solidFill>
                          <a:latin typeface="Cambria Math" panose="02040503050406030204" pitchFamily="18" charset="0"/>
                          <a:sym typeface="Symbol" panose="05050102010706020507" pitchFamily="18" charset="2"/>
                        </a:rPr>
                        <m:t>𝐏𝐒𝐌𝐀</m:t>
                      </m:r>
                    </m:oMath>
                  </m:oMathPara>
                </a14:m>
                <a:endParaRPr lang="fr-FR" sz="4000" b="1" dirty="0">
                  <a:solidFill>
                    <a:schemeClr val="accent2">
                      <a:lumMod val="75000"/>
                    </a:schemeClr>
                  </a:solidFill>
                </a:endParaRPr>
              </a:p>
            </p:txBody>
          </p:sp>
        </mc:Choice>
        <mc:Fallback xmlns="">
          <p:sp>
            <p:nvSpPr>
              <p:cNvPr id="22" name="ZoneTexte 9"/>
              <p:cNvSpPr txBox="1">
                <a:spLocks noRot="1" noChangeAspect="1" noMove="1" noResize="1" noEditPoints="1" noAdjustHandles="1" noChangeArrowheads="1" noChangeShapeType="1" noTextEdit="1"/>
              </p:cNvSpPr>
              <p:nvPr/>
            </p:nvSpPr>
            <p:spPr>
              <a:xfrm>
                <a:off x="1311579" y="4209067"/>
                <a:ext cx="3701588" cy="817724"/>
              </a:xfrm>
              <a:prstGeom prst="rect">
                <a:avLst/>
              </a:prstGeom>
              <a:blipFill rotWithShape="0">
                <a:blip r:embed="rId7"/>
                <a:stretch>
                  <a:fillRect/>
                </a:stretch>
              </a:blipFill>
            </p:spPr>
            <p:txBody>
              <a:bodyPr/>
              <a:lstStyle/>
              <a:p>
                <a:r>
                  <a:rPr lang="fr-FR">
                    <a:noFill/>
                  </a:rPr>
                  <a:t> </a:t>
                </a:r>
              </a:p>
            </p:txBody>
          </p:sp>
        </mc:Fallback>
      </mc:AlternateContent>
      <p:sp>
        <p:nvSpPr>
          <p:cNvPr id="24" name="Rounded Rectangular Callout 2"/>
          <p:cNvSpPr/>
          <p:nvPr/>
        </p:nvSpPr>
        <p:spPr>
          <a:xfrm>
            <a:off x="1201783" y="5634445"/>
            <a:ext cx="3162892" cy="866487"/>
          </a:xfrm>
          <a:prstGeom prst="wedgeRoundRectCallout">
            <a:avLst>
              <a:gd name="adj1" fmla="val -14874"/>
              <a:gd name="adj2" fmla="val -106050"/>
              <a:gd name="adj3" fmla="val 1666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b="1" i="1" dirty="0" smtClean="0">
                <a:solidFill>
                  <a:schemeClr val="tx1"/>
                </a:solidFill>
                <a:effectLst>
                  <a:outerShdw blurRad="38100" dist="38100" dir="2700000" algn="tl">
                    <a:srgbClr val="000000">
                      <a:alpha val="43137"/>
                    </a:srgbClr>
                  </a:outerShdw>
                </a:effectLst>
              </a:rPr>
              <a:t>Traitement du Cancer de Prostate</a:t>
            </a:r>
            <a:endParaRPr lang="en-US" sz="2400" b="1" i="1" dirty="0">
              <a:solidFill>
                <a:schemeClr val="tx1"/>
              </a:solidFill>
              <a:effectLst>
                <a:outerShdw blurRad="38100" dist="38100" dir="2700000" algn="tl">
                  <a:srgbClr val="000000">
                    <a:alpha val="43137"/>
                  </a:srgbClr>
                </a:outerShdw>
              </a:effectLst>
            </a:endParaRPr>
          </a:p>
        </p:txBody>
      </p:sp>
      <mc:AlternateContent xmlns:mc="http://schemas.openxmlformats.org/markup-compatibility/2006">
        <mc:Choice xmlns:a14="http://schemas.microsoft.com/office/drawing/2010/main" Requires="a14">
          <p:sp>
            <p:nvSpPr>
              <p:cNvPr id="14" name="ZoneTexte 9"/>
              <p:cNvSpPr txBox="1"/>
              <p:nvPr/>
            </p:nvSpPr>
            <p:spPr>
              <a:xfrm>
                <a:off x="7957827" y="2406827"/>
                <a:ext cx="3701588" cy="817724"/>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sPre>
                        <m:sPrePr>
                          <m:ctrlPr>
                            <a:rPr lang="fr-FR" sz="4000" b="1" i="1" smtClean="0">
                              <a:latin typeface="Cambria Math" panose="02040503050406030204" pitchFamily="18" charset="0"/>
                            </a:rPr>
                          </m:ctrlPr>
                        </m:sPrePr>
                        <m:sub/>
                        <m:sup>
                          <m:r>
                            <a:rPr lang="fr-FR" sz="4000" b="1" i="1" smtClean="0">
                              <a:latin typeface="Cambria Math" panose="02040503050406030204" pitchFamily="18" charset="0"/>
                            </a:rPr>
                            <m:t>𝟗𝟗</m:t>
                          </m:r>
                          <m:r>
                            <a:rPr lang="fr-FR" sz="4000" b="1" i="1" smtClean="0">
                              <a:latin typeface="Cambria Math" panose="02040503050406030204" pitchFamily="18" charset="0"/>
                            </a:rPr>
                            <m:t>𝒎</m:t>
                          </m:r>
                        </m:sup>
                        <m:e>
                          <m:r>
                            <a:rPr lang="fr-FR" sz="4000" b="1" i="1" smtClean="0">
                              <a:latin typeface="Cambria Math" panose="02040503050406030204" pitchFamily="18" charset="0"/>
                            </a:rPr>
                            <m:t>𝑻𝒄</m:t>
                          </m:r>
                        </m:e>
                      </m:sPre>
                      <m:r>
                        <a:rPr lang="fr-FR" sz="4000" b="1" i="0" smtClean="0">
                          <a:solidFill>
                            <a:schemeClr val="accent2">
                              <a:lumMod val="75000"/>
                            </a:schemeClr>
                          </a:solidFill>
                          <a:latin typeface="Cambria Math" panose="02040503050406030204" pitchFamily="18" charset="0"/>
                          <a:sym typeface="Symbol" panose="05050102010706020507" pitchFamily="18" charset="2"/>
                        </a:rPr>
                        <m:t>𝐏𝐒𝐌𝐀</m:t>
                      </m:r>
                    </m:oMath>
                  </m:oMathPara>
                </a14:m>
                <a:endParaRPr lang="fr-FR" sz="4000" b="1" dirty="0">
                  <a:solidFill>
                    <a:schemeClr val="accent2">
                      <a:lumMod val="75000"/>
                    </a:schemeClr>
                  </a:solidFill>
                </a:endParaRPr>
              </a:p>
            </p:txBody>
          </p:sp>
        </mc:Choice>
        <mc:Fallback>
          <p:sp>
            <p:nvSpPr>
              <p:cNvPr id="14" name="ZoneTexte 9"/>
              <p:cNvSpPr txBox="1">
                <a:spLocks noRot="1" noChangeAspect="1" noMove="1" noResize="1" noEditPoints="1" noAdjustHandles="1" noChangeArrowheads="1" noChangeShapeType="1" noTextEdit="1"/>
              </p:cNvSpPr>
              <p:nvPr/>
            </p:nvSpPr>
            <p:spPr>
              <a:xfrm>
                <a:off x="7957827" y="2406827"/>
                <a:ext cx="3701588" cy="817724"/>
              </a:xfrm>
              <a:prstGeom prst="rect">
                <a:avLst/>
              </a:prstGeom>
              <a:blipFill rotWithShape="0">
                <a:blip r:embed="rId8"/>
                <a:stretch>
                  <a:fillRect/>
                </a:stretch>
              </a:blipFill>
            </p:spPr>
            <p:txBody>
              <a:bodyPr/>
              <a:lstStyle/>
              <a:p>
                <a:r>
                  <a:rPr lang="fr-FR">
                    <a:noFill/>
                  </a:rPr>
                  <a:t> </a:t>
                </a:r>
              </a:p>
            </p:txBody>
          </p:sp>
        </mc:Fallback>
      </mc:AlternateContent>
      <p:sp>
        <p:nvSpPr>
          <p:cNvPr id="5" name="Ellipse 4"/>
          <p:cNvSpPr/>
          <p:nvPr/>
        </p:nvSpPr>
        <p:spPr>
          <a:xfrm>
            <a:off x="8005833" y="2118042"/>
            <a:ext cx="3498779" cy="1371600"/>
          </a:xfrm>
          <a:prstGeom prst="ellipse">
            <a:avLst/>
          </a:prstGeom>
          <a:noFill/>
          <a:ln w="76200">
            <a:solidFill>
              <a:srgbClr val="FF00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mc:AlternateContent xmlns:mc="http://schemas.openxmlformats.org/markup-compatibility/2006">
        <mc:Choice xmlns:a14="http://schemas.microsoft.com/office/drawing/2010/main" Requires="a14">
          <p:sp>
            <p:nvSpPr>
              <p:cNvPr id="17" name="ZoneTexte 9"/>
              <p:cNvSpPr txBox="1"/>
              <p:nvPr/>
            </p:nvSpPr>
            <p:spPr>
              <a:xfrm>
                <a:off x="4069943" y="4949071"/>
                <a:ext cx="4344383" cy="763094"/>
              </a:xfrm>
              <a:prstGeom prst="rect">
                <a:avLst/>
              </a:prstGeom>
              <a:noFill/>
            </p:spPr>
            <p:txBody>
              <a:bodyPr wrap="square" rtlCol="0">
                <a:spAutoFit/>
              </a:bodyPr>
              <a:lstStyle/>
              <a:p>
                <a:pPr algn="ctr"/>
                <a14:m>
                  <m:oMath xmlns:m="http://schemas.openxmlformats.org/officeDocument/2006/math">
                    <m:sSub>
                      <m:sSubPr>
                        <m:ctrlPr>
                          <a:rPr lang="fr-FR" sz="4000" b="1" i="1" smtClean="0">
                            <a:solidFill>
                              <a:srgbClr val="0000FF"/>
                            </a:solidFill>
                            <a:latin typeface="Cambria Math" panose="02040503050406030204" pitchFamily="18" charset="0"/>
                            <a:sym typeface="Symbol" panose="05050102010706020507" pitchFamily="18" charset="2"/>
                          </a:rPr>
                        </m:ctrlPr>
                      </m:sSubPr>
                      <m:e>
                        <m:r>
                          <a:rPr lang="fr-FR" sz="4000" b="1" i="1" smtClean="0">
                            <a:solidFill>
                              <a:srgbClr val="0000FF"/>
                            </a:solidFill>
                            <a:latin typeface="Cambria Math" panose="02040503050406030204" pitchFamily="18" charset="0"/>
                            <a:sym typeface="Symbol" panose="05050102010706020507" pitchFamily="18" charset="2"/>
                          </a:rPr>
                          <m:t>𝑻</m:t>
                        </m:r>
                      </m:e>
                      <m:sub>
                        <m:r>
                          <a:rPr lang="fr-FR" sz="4000" b="1" i="1" smtClean="0">
                            <a:solidFill>
                              <a:srgbClr val="0000FF"/>
                            </a:solidFill>
                            <a:latin typeface="Cambria Math" panose="02040503050406030204" pitchFamily="18" charset="0"/>
                            <a:sym typeface="Symbol" panose="05050102010706020507" pitchFamily="18" charset="2"/>
                          </a:rPr>
                          <m:t>𝟏</m:t>
                        </m:r>
                        <m:r>
                          <a:rPr lang="fr-FR" sz="4000" b="1" i="1" smtClean="0">
                            <a:solidFill>
                              <a:srgbClr val="0000FF"/>
                            </a:solidFill>
                            <a:latin typeface="Cambria Math" panose="02040503050406030204" pitchFamily="18" charset="0"/>
                            <a:sym typeface="Symbol" panose="05050102010706020507" pitchFamily="18" charset="2"/>
                          </a:rPr>
                          <m:t>/</m:t>
                        </m:r>
                        <m:r>
                          <a:rPr lang="fr-FR" sz="4000" b="1" i="1" smtClean="0">
                            <a:solidFill>
                              <a:srgbClr val="0000FF"/>
                            </a:solidFill>
                            <a:latin typeface="Cambria Math" panose="02040503050406030204" pitchFamily="18" charset="0"/>
                            <a:sym typeface="Symbol" panose="05050102010706020507" pitchFamily="18" charset="2"/>
                          </a:rPr>
                          <m:t>𝟐</m:t>
                        </m:r>
                      </m:sub>
                    </m:sSub>
                    <m:r>
                      <a:rPr lang="fr-FR" sz="4000" b="1" i="1" smtClean="0">
                        <a:solidFill>
                          <a:srgbClr val="0000FF"/>
                        </a:solidFill>
                        <a:latin typeface="Cambria Math" panose="02040503050406030204" pitchFamily="18" charset="0"/>
                        <a:sym typeface="Symbol" panose="05050102010706020507" pitchFamily="18" charset="2"/>
                      </a:rPr>
                      <m:t>=</m:t>
                    </m:r>
                    <m:r>
                      <a:rPr lang="fr-FR" sz="4000" b="1" i="0" smtClean="0">
                        <a:solidFill>
                          <a:srgbClr val="0000FF"/>
                        </a:solidFill>
                        <a:latin typeface="Cambria Math" panose="02040503050406030204" pitchFamily="18" charset="0"/>
                        <a:sym typeface="Symbol" panose="05050102010706020507" pitchFamily="18" charset="2"/>
                      </a:rPr>
                      <m:t>𝟔</m:t>
                    </m:r>
                    <m:r>
                      <a:rPr lang="fr-FR" sz="4000" b="1" i="0" smtClean="0">
                        <a:solidFill>
                          <a:srgbClr val="0000FF"/>
                        </a:solidFill>
                        <a:latin typeface="Cambria Math" panose="02040503050406030204" pitchFamily="18" charset="0"/>
                        <a:sym typeface="Symbol" panose="05050102010706020507" pitchFamily="18" charset="2"/>
                      </a:rPr>
                      <m:t>,</m:t>
                    </m:r>
                    <m:r>
                      <a:rPr lang="fr-FR" sz="4000" b="1" i="0" smtClean="0">
                        <a:solidFill>
                          <a:srgbClr val="0000FF"/>
                        </a:solidFill>
                        <a:latin typeface="Cambria Math" panose="02040503050406030204" pitchFamily="18" charset="0"/>
                        <a:sym typeface="Symbol" panose="05050102010706020507" pitchFamily="18" charset="2"/>
                      </a:rPr>
                      <m:t>𝟔𝟓</m:t>
                    </m:r>
                  </m:oMath>
                </a14:m>
                <a:r>
                  <a:rPr lang="fr-FR" sz="4000" b="1" dirty="0" smtClean="0">
                    <a:solidFill>
                      <a:srgbClr val="0000FF"/>
                    </a:solidFill>
                    <a:sym typeface="Symbol" panose="05050102010706020507" pitchFamily="18" charset="2"/>
                  </a:rPr>
                  <a:t> </a:t>
                </a:r>
                <a:r>
                  <a:rPr lang="fr-FR" sz="4000" b="1" dirty="0" smtClean="0">
                    <a:solidFill>
                      <a:srgbClr val="0000FF"/>
                    </a:solidFill>
                    <a:sym typeface="Symbol" panose="05050102010706020507" pitchFamily="18" charset="2"/>
                  </a:rPr>
                  <a:t>jours</a:t>
                </a:r>
                <a:endParaRPr lang="fr-FR" sz="4000" b="1" dirty="0">
                  <a:solidFill>
                    <a:srgbClr val="0000FF"/>
                  </a:solidFill>
                </a:endParaRPr>
              </a:p>
            </p:txBody>
          </p:sp>
        </mc:Choice>
        <mc:Fallback>
          <p:sp>
            <p:nvSpPr>
              <p:cNvPr id="17" name="ZoneTexte 9"/>
              <p:cNvSpPr txBox="1">
                <a:spLocks noRot="1" noChangeAspect="1" noMove="1" noResize="1" noEditPoints="1" noAdjustHandles="1" noChangeArrowheads="1" noChangeShapeType="1" noTextEdit="1"/>
              </p:cNvSpPr>
              <p:nvPr/>
            </p:nvSpPr>
            <p:spPr>
              <a:xfrm>
                <a:off x="4069943" y="4949071"/>
                <a:ext cx="4344383" cy="763094"/>
              </a:xfrm>
              <a:prstGeom prst="rect">
                <a:avLst/>
              </a:prstGeom>
              <a:blipFill rotWithShape="0">
                <a:blip r:embed="rId9"/>
                <a:stretch>
                  <a:fillRect t="-16000" r="-3371" b="-24800"/>
                </a:stretch>
              </a:blipFill>
            </p:spPr>
            <p:txBody>
              <a:bodyPr/>
              <a:lstStyle/>
              <a:p>
                <a:r>
                  <a:rPr lang="fr-FR">
                    <a:noFill/>
                  </a:rPr>
                  <a:t> </a:t>
                </a:r>
              </a:p>
            </p:txBody>
          </p:sp>
        </mc:Fallback>
      </mc:AlternateContent>
    </p:spTree>
    <p:extLst>
      <p:ext uri="{BB962C8B-B14F-4D97-AF65-F5344CB8AC3E}">
        <p14:creationId xmlns:p14="http://schemas.microsoft.com/office/powerpoint/2010/main" val="50191490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a:spLocks noGrp="1"/>
          </p:cNvSpPr>
          <p:nvPr>
            <p:ph type="title"/>
          </p:nvPr>
        </p:nvSpPr>
        <p:spPr/>
        <p:txBody>
          <a:bodyPr>
            <a:normAutofit/>
          </a:bodyPr>
          <a:lstStyle/>
          <a:p>
            <a:r>
              <a:rPr lang="fr-CD" altLang="fr-FR" sz="4400" b="1" dirty="0"/>
              <a:t>Produits du Cyclotron</a:t>
            </a:r>
            <a:endParaRPr lang="fr-FR" altLang="fr-FR" sz="4400" b="1" dirty="0" smtClean="0"/>
          </a:p>
        </p:txBody>
      </p:sp>
      <p:sp>
        <p:nvSpPr>
          <p:cNvPr id="8" name="Espace réservé du numéro de diapositive 7"/>
          <p:cNvSpPr>
            <a:spLocks noGrp="1"/>
          </p:cNvSpPr>
          <p:nvPr>
            <p:ph type="sldNum" sz="quarter" idx="12"/>
          </p:nvPr>
        </p:nvSpPr>
        <p:spPr/>
        <p:txBody>
          <a:bodyPr/>
          <a:lstStyle/>
          <a:p>
            <a:fld id="{D57F1E4F-1CFF-5643-939E-217C01CDF565}" type="slidenum">
              <a:rPr lang="en-US" smtClean="0"/>
              <a:pPr/>
              <a:t>32</a:t>
            </a:fld>
            <a:endParaRPr lang="en-US" dirty="0"/>
          </a:p>
        </p:txBody>
      </p:sp>
      <p:sp>
        <p:nvSpPr>
          <p:cNvPr id="2" name="Espace réservé du pied de page 1"/>
          <p:cNvSpPr>
            <a:spLocks noGrp="1"/>
          </p:cNvSpPr>
          <p:nvPr>
            <p:ph type="ftr" sz="quarter" idx="11"/>
          </p:nvPr>
        </p:nvSpPr>
        <p:spPr/>
        <p:txBody>
          <a:bodyPr/>
          <a:lstStyle/>
          <a:p>
            <a:r>
              <a:rPr lang="fr-FR" smtClean="0"/>
              <a:t>CREATION D'UN CENTRE DE RADIOTHERAPIE</a:t>
            </a:r>
            <a:endParaRPr lang="en-US" dirty="0"/>
          </a:p>
        </p:txBody>
      </p:sp>
      <mc:AlternateContent xmlns:mc="http://schemas.openxmlformats.org/markup-compatibility/2006">
        <mc:Choice xmlns:a14="http://schemas.microsoft.com/office/drawing/2010/main" Requires="a14">
          <p:sp>
            <p:nvSpPr>
              <p:cNvPr id="16" name="ZoneTexte 18"/>
              <p:cNvSpPr txBox="1"/>
              <p:nvPr/>
            </p:nvSpPr>
            <p:spPr>
              <a:xfrm>
                <a:off x="5409465" y="3224551"/>
                <a:ext cx="775252" cy="789832"/>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sSup>
                        <m:sSupPr>
                          <m:ctrlPr>
                            <a:rPr lang="fr-FR" sz="4000" b="1" i="1" smtClean="0">
                              <a:latin typeface="Cambria Math" panose="02040503050406030204" pitchFamily="18" charset="0"/>
                            </a:rPr>
                          </m:ctrlPr>
                        </m:sSupPr>
                        <m:e>
                          <m:sPre>
                            <m:sPrePr>
                              <m:ctrlPr>
                                <a:rPr lang="fr-FR" sz="4000" b="1" i="1" smtClean="0">
                                  <a:latin typeface="Cambria Math" panose="02040503050406030204" pitchFamily="18" charset="0"/>
                                </a:rPr>
                              </m:ctrlPr>
                            </m:sPrePr>
                            <m:sub/>
                            <m:sup>
                              <m:r>
                                <a:rPr lang="fr-FR" sz="4000" b="1" i="1" smtClean="0">
                                  <a:latin typeface="Cambria Math" panose="02040503050406030204" pitchFamily="18" charset="0"/>
                                </a:rPr>
                                <m:t>𝟔</m:t>
                              </m:r>
                              <m:r>
                                <a:rPr lang="fr-CD" sz="4000" b="1" i="1" smtClean="0">
                                  <a:latin typeface="Cambria Math" panose="02040503050406030204" pitchFamily="18" charset="0"/>
                                </a:rPr>
                                <m:t>𝟖</m:t>
                              </m:r>
                            </m:sup>
                            <m:e>
                              <m:r>
                                <a:rPr lang="fr-FR" sz="4000" b="1" i="1" smtClean="0">
                                  <a:latin typeface="Cambria Math" panose="02040503050406030204" pitchFamily="18" charset="0"/>
                                </a:rPr>
                                <m:t>𝒁𝒏</m:t>
                              </m:r>
                              <m:d>
                                <m:dPr>
                                  <m:ctrlPr>
                                    <a:rPr lang="fr-CD" sz="4000" b="1" i="1" smtClean="0">
                                      <a:latin typeface="Cambria Math" panose="02040503050406030204" pitchFamily="18" charset="0"/>
                                    </a:rPr>
                                  </m:ctrlPr>
                                </m:dPr>
                                <m:e>
                                  <m:r>
                                    <a:rPr lang="fr-CD" sz="4000" b="1" i="1" smtClean="0">
                                      <a:latin typeface="Cambria Math" panose="02040503050406030204" pitchFamily="18" charset="0"/>
                                    </a:rPr>
                                    <m:t>𝒑</m:t>
                                  </m:r>
                                  <m:r>
                                    <a:rPr lang="fr-CD" sz="4000" b="1" i="1" smtClean="0">
                                      <a:latin typeface="Cambria Math" panose="02040503050406030204" pitchFamily="18" charset="0"/>
                                    </a:rPr>
                                    <m:t>,</m:t>
                                  </m:r>
                                  <m:r>
                                    <a:rPr lang="fr-CD" sz="4000" b="1" i="1" smtClean="0">
                                      <a:latin typeface="Cambria Math" panose="02040503050406030204" pitchFamily="18" charset="0"/>
                                    </a:rPr>
                                    <m:t>𝒏</m:t>
                                  </m:r>
                                </m:e>
                              </m:d>
                            </m:e>
                          </m:sPre>
                          <m:sPre>
                            <m:sPrePr>
                              <m:ctrlPr>
                                <a:rPr lang="fr-FR" sz="4000" b="1" i="1" smtClean="0">
                                  <a:latin typeface="Cambria Math" panose="02040503050406030204" pitchFamily="18" charset="0"/>
                                </a:rPr>
                              </m:ctrlPr>
                            </m:sPrePr>
                            <m:sub/>
                            <m:sup>
                              <m:r>
                                <a:rPr lang="fr-FR" sz="4000" b="1" i="1" smtClean="0">
                                  <a:latin typeface="Cambria Math" panose="02040503050406030204" pitchFamily="18" charset="0"/>
                                </a:rPr>
                                <m:t>𝟔</m:t>
                              </m:r>
                              <m:r>
                                <a:rPr lang="fr-CD" sz="4000" b="1" i="1" smtClean="0">
                                  <a:latin typeface="Cambria Math" panose="02040503050406030204" pitchFamily="18" charset="0"/>
                                </a:rPr>
                                <m:t>𝟖</m:t>
                              </m:r>
                            </m:sup>
                            <m:e>
                              <m:r>
                                <a:rPr lang="fr-FR" sz="4000" b="1" i="1" smtClean="0">
                                  <a:latin typeface="Cambria Math" panose="02040503050406030204" pitchFamily="18" charset="0"/>
                                </a:rPr>
                                <m:t>𝑮𝒂</m:t>
                              </m:r>
                            </m:e>
                          </m:sPre>
                        </m:e>
                        <m:sup/>
                      </m:sSup>
                    </m:oMath>
                  </m:oMathPara>
                </a14:m>
                <a:endParaRPr lang="fr-FR" sz="4000" b="1" dirty="0"/>
              </a:p>
            </p:txBody>
          </p:sp>
        </mc:Choice>
        <mc:Fallback>
          <p:sp>
            <p:nvSpPr>
              <p:cNvPr id="16" name="ZoneTexte 18"/>
              <p:cNvSpPr txBox="1">
                <a:spLocks noRot="1" noChangeAspect="1" noMove="1" noResize="1" noEditPoints="1" noAdjustHandles="1" noChangeArrowheads="1" noChangeShapeType="1" noTextEdit="1"/>
              </p:cNvSpPr>
              <p:nvPr/>
            </p:nvSpPr>
            <p:spPr>
              <a:xfrm>
                <a:off x="5409465" y="3224551"/>
                <a:ext cx="775252" cy="789832"/>
              </a:xfrm>
              <a:prstGeom prst="rect">
                <a:avLst/>
              </a:prstGeom>
              <a:blipFill rotWithShape="0">
                <a:blip r:embed="rId3"/>
                <a:stretch>
                  <a:fillRect l="-201563" r="-140625"/>
                </a:stretch>
              </a:blipFill>
            </p:spPr>
            <p:txBody>
              <a:bodyPr/>
              <a:lstStyle/>
              <a:p>
                <a:r>
                  <a:rPr lang="fr-FR">
                    <a:noFill/>
                  </a:rPr>
                  <a:t> </a:t>
                </a:r>
              </a:p>
            </p:txBody>
          </p:sp>
        </mc:Fallback>
      </mc:AlternateContent>
      <mc:AlternateContent xmlns:mc="http://schemas.openxmlformats.org/markup-compatibility/2006">
        <mc:Choice xmlns:a14="http://schemas.microsoft.com/office/drawing/2010/main" Requires="a14">
          <p:sp>
            <p:nvSpPr>
              <p:cNvPr id="19" name="ZoneTexte 9"/>
              <p:cNvSpPr txBox="1"/>
              <p:nvPr/>
            </p:nvSpPr>
            <p:spPr>
              <a:xfrm>
                <a:off x="6956308" y="4169619"/>
                <a:ext cx="3701588" cy="763094"/>
              </a:xfrm>
              <a:prstGeom prst="rect">
                <a:avLst/>
              </a:prstGeom>
              <a:noFill/>
            </p:spPr>
            <p:txBody>
              <a:bodyPr wrap="square" rtlCol="0">
                <a:spAutoFit/>
              </a:bodyPr>
              <a:lstStyle/>
              <a:p>
                <a:pPr algn="ctr"/>
                <a14:m>
                  <m:oMath xmlns:m="http://schemas.openxmlformats.org/officeDocument/2006/math">
                    <m:sSub>
                      <m:sSubPr>
                        <m:ctrlPr>
                          <a:rPr lang="fr-FR" sz="4000" b="1" i="1" smtClean="0">
                            <a:solidFill>
                              <a:schemeClr val="accent2">
                                <a:lumMod val="75000"/>
                              </a:schemeClr>
                            </a:solidFill>
                            <a:latin typeface="Cambria Math" panose="02040503050406030204" pitchFamily="18" charset="0"/>
                            <a:sym typeface="Symbol" panose="05050102010706020507" pitchFamily="18" charset="2"/>
                          </a:rPr>
                        </m:ctrlPr>
                      </m:sSubPr>
                      <m:e>
                        <m:r>
                          <a:rPr lang="fr-FR" sz="4000" b="1" i="1" smtClean="0">
                            <a:solidFill>
                              <a:schemeClr val="accent2">
                                <a:lumMod val="75000"/>
                              </a:schemeClr>
                            </a:solidFill>
                            <a:latin typeface="Cambria Math" panose="02040503050406030204" pitchFamily="18" charset="0"/>
                            <a:sym typeface="Symbol" panose="05050102010706020507" pitchFamily="18" charset="2"/>
                          </a:rPr>
                          <m:t>𝑻</m:t>
                        </m:r>
                      </m:e>
                      <m:sub>
                        <m:r>
                          <a:rPr lang="fr-FR" sz="4000" b="1" i="1" smtClean="0">
                            <a:solidFill>
                              <a:schemeClr val="accent2">
                                <a:lumMod val="75000"/>
                              </a:schemeClr>
                            </a:solidFill>
                            <a:latin typeface="Cambria Math" panose="02040503050406030204" pitchFamily="18" charset="0"/>
                            <a:sym typeface="Symbol" panose="05050102010706020507" pitchFamily="18" charset="2"/>
                          </a:rPr>
                          <m:t>𝟏</m:t>
                        </m:r>
                        <m:r>
                          <a:rPr lang="fr-FR" sz="4000" b="1" i="1" smtClean="0">
                            <a:solidFill>
                              <a:schemeClr val="accent2">
                                <a:lumMod val="75000"/>
                              </a:schemeClr>
                            </a:solidFill>
                            <a:latin typeface="Cambria Math" panose="02040503050406030204" pitchFamily="18" charset="0"/>
                            <a:sym typeface="Symbol" panose="05050102010706020507" pitchFamily="18" charset="2"/>
                          </a:rPr>
                          <m:t>/</m:t>
                        </m:r>
                        <m:r>
                          <a:rPr lang="fr-FR" sz="4000" b="1" i="1" smtClean="0">
                            <a:solidFill>
                              <a:schemeClr val="accent2">
                                <a:lumMod val="75000"/>
                              </a:schemeClr>
                            </a:solidFill>
                            <a:latin typeface="Cambria Math" panose="02040503050406030204" pitchFamily="18" charset="0"/>
                            <a:sym typeface="Symbol" panose="05050102010706020507" pitchFamily="18" charset="2"/>
                          </a:rPr>
                          <m:t>𝟐</m:t>
                        </m:r>
                      </m:sub>
                    </m:sSub>
                    <m:r>
                      <a:rPr lang="fr-FR" sz="4000" b="1" i="1" smtClean="0">
                        <a:solidFill>
                          <a:schemeClr val="accent2">
                            <a:lumMod val="75000"/>
                          </a:schemeClr>
                        </a:solidFill>
                        <a:latin typeface="Cambria Math" panose="02040503050406030204" pitchFamily="18" charset="0"/>
                        <a:sym typeface="Symbol" panose="05050102010706020507" pitchFamily="18" charset="2"/>
                      </a:rPr>
                      <m:t>=</m:t>
                    </m:r>
                    <m:r>
                      <a:rPr lang="fr-FR" sz="4000" b="1" i="0" smtClean="0">
                        <a:solidFill>
                          <a:schemeClr val="accent2">
                            <a:lumMod val="75000"/>
                          </a:schemeClr>
                        </a:solidFill>
                        <a:latin typeface="Cambria Math" panose="02040503050406030204" pitchFamily="18" charset="0"/>
                        <a:sym typeface="Symbol" panose="05050102010706020507" pitchFamily="18" charset="2"/>
                      </a:rPr>
                      <m:t>𝟔𝟖</m:t>
                    </m:r>
                  </m:oMath>
                </a14:m>
                <a:r>
                  <a:rPr lang="fr-FR" sz="4000" b="1" dirty="0" smtClean="0">
                    <a:solidFill>
                      <a:schemeClr val="accent2">
                        <a:lumMod val="75000"/>
                      </a:schemeClr>
                    </a:solidFill>
                    <a:sym typeface="Symbol" panose="05050102010706020507" pitchFamily="18" charset="2"/>
                  </a:rPr>
                  <a:t> min</a:t>
                </a:r>
                <a:endParaRPr lang="fr-FR" sz="4000" b="1" dirty="0">
                  <a:solidFill>
                    <a:schemeClr val="accent2">
                      <a:lumMod val="75000"/>
                    </a:schemeClr>
                  </a:solidFill>
                </a:endParaRPr>
              </a:p>
            </p:txBody>
          </p:sp>
        </mc:Choice>
        <mc:Fallback>
          <p:sp>
            <p:nvSpPr>
              <p:cNvPr id="19" name="ZoneTexte 9"/>
              <p:cNvSpPr txBox="1">
                <a:spLocks noRot="1" noChangeAspect="1" noMove="1" noResize="1" noEditPoints="1" noAdjustHandles="1" noChangeArrowheads="1" noChangeShapeType="1" noTextEdit="1"/>
              </p:cNvSpPr>
              <p:nvPr/>
            </p:nvSpPr>
            <p:spPr>
              <a:xfrm>
                <a:off x="6956308" y="4169619"/>
                <a:ext cx="3701588" cy="763094"/>
              </a:xfrm>
              <a:prstGeom prst="rect">
                <a:avLst/>
              </a:prstGeom>
              <a:blipFill rotWithShape="0">
                <a:blip r:embed="rId4"/>
                <a:stretch>
                  <a:fillRect t="-16000" r="-2636" b="-24800"/>
                </a:stretch>
              </a:blipFill>
            </p:spPr>
            <p:txBody>
              <a:bodyPr/>
              <a:lstStyle/>
              <a:p>
                <a:r>
                  <a:rPr lang="fr-FR">
                    <a:noFill/>
                  </a:rPr>
                  <a:t> </a:t>
                </a:r>
              </a:p>
            </p:txBody>
          </p:sp>
        </mc:Fallback>
      </mc:AlternateContent>
      <mc:AlternateContent xmlns:mc="http://schemas.openxmlformats.org/markup-compatibility/2006">
        <mc:Choice xmlns:a14="http://schemas.microsoft.com/office/drawing/2010/main" Requires="a14">
          <p:sp>
            <p:nvSpPr>
              <p:cNvPr id="20" name="ZoneTexte 9"/>
              <p:cNvSpPr txBox="1"/>
              <p:nvPr/>
            </p:nvSpPr>
            <p:spPr>
              <a:xfrm>
                <a:off x="1201783" y="1959552"/>
                <a:ext cx="3701588" cy="789512"/>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sPre>
                        <m:sPrePr>
                          <m:ctrlPr>
                            <a:rPr lang="fr-FR" sz="4000" b="1" i="1" smtClean="0">
                              <a:latin typeface="Cambria Math" panose="02040503050406030204" pitchFamily="18" charset="0"/>
                            </a:rPr>
                          </m:ctrlPr>
                        </m:sPrePr>
                        <m:sub/>
                        <m:sup>
                          <m:r>
                            <a:rPr lang="fr-FR" sz="4000" b="1" i="1">
                              <a:latin typeface="Cambria Math" panose="02040503050406030204" pitchFamily="18" charset="0"/>
                            </a:rPr>
                            <m:t>𝟔</m:t>
                          </m:r>
                          <m:r>
                            <a:rPr lang="fr-CD" sz="4000" b="1" i="1">
                              <a:latin typeface="Cambria Math" panose="02040503050406030204" pitchFamily="18" charset="0"/>
                            </a:rPr>
                            <m:t>𝟖</m:t>
                          </m:r>
                        </m:sup>
                        <m:e>
                          <m:r>
                            <a:rPr lang="fr-FR" sz="4000" b="1" i="1">
                              <a:latin typeface="Cambria Math" panose="02040503050406030204" pitchFamily="18" charset="0"/>
                            </a:rPr>
                            <m:t>𝑮𝒂</m:t>
                          </m:r>
                        </m:e>
                      </m:sPre>
                      <m:r>
                        <a:rPr lang="fr-FR" sz="4000" b="1" i="0" smtClean="0">
                          <a:solidFill>
                            <a:schemeClr val="accent2">
                              <a:lumMod val="75000"/>
                            </a:schemeClr>
                          </a:solidFill>
                          <a:latin typeface="Cambria Math" panose="02040503050406030204" pitchFamily="18" charset="0"/>
                          <a:sym typeface="Symbol" panose="05050102010706020507" pitchFamily="18" charset="2"/>
                        </a:rPr>
                        <m:t>𝐏𝐒𝐌𝐀</m:t>
                      </m:r>
                    </m:oMath>
                  </m:oMathPara>
                </a14:m>
                <a:endParaRPr lang="fr-FR" sz="4000" b="1" dirty="0">
                  <a:solidFill>
                    <a:schemeClr val="accent2">
                      <a:lumMod val="75000"/>
                    </a:schemeClr>
                  </a:solidFill>
                </a:endParaRPr>
              </a:p>
            </p:txBody>
          </p:sp>
        </mc:Choice>
        <mc:Fallback>
          <p:sp>
            <p:nvSpPr>
              <p:cNvPr id="20" name="ZoneTexte 9"/>
              <p:cNvSpPr txBox="1">
                <a:spLocks noRot="1" noChangeAspect="1" noMove="1" noResize="1" noEditPoints="1" noAdjustHandles="1" noChangeArrowheads="1" noChangeShapeType="1" noTextEdit="1"/>
              </p:cNvSpPr>
              <p:nvPr/>
            </p:nvSpPr>
            <p:spPr>
              <a:xfrm>
                <a:off x="1201783" y="1959552"/>
                <a:ext cx="3701588" cy="789512"/>
              </a:xfrm>
              <a:prstGeom prst="rect">
                <a:avLst/>
              </a:prstGeom>
              <a:blipFill rotWithShape="0">
                <a:blip r:embed="rId5"/>
                <a:stretch>
                  <a:fillRect/>
                </a:stretch>
              </a:blipFill>
            </p:spPr>
            <p:txBody>
              <a:bodyPr/>
              <a:lstStyle/>
              <a:p>
                <a:r>
                  <a:rPr lang="fr-FR">
                    <a:noFill/>
                  </a:rPr>
                  <a:t> </a:t>
                </a:r>
              </a:p>
            </p:txBody>
          </p:sp>
        </mc:Fallback>
      </mc:AlternateContent>
      <p:sp>
        <p:nvSpPr>
          <p:cNvPr id="3" name="Rounded Rectangular Callout 2"/>
          <p:cNvSpPr/>
          <p:nvPr/>
        </p:nvSpPr>
        <p:spPr>
          <a:xfrm>
            <a:off x="9333074" y="542992"/>
            <a:ext cx="2326341" cy="854704"/>
          </a:xfrm>
          <a:prstGeom prst="wedgeRoundRectCallout">
            <a:avLst>
              <a:gd name="adj1" fmla="val -66033"/>
              <a:gd name="adj2" fmla="val 98057"/>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b="1" i="1" dirty="0" err="1" smtClean="0">
                <a:solidFill>
                  <a:schemeClr val="tx1"/>
                </a:solidFill>
                <a:effectLst>
                  <a:outerShdw blurRad="38100" dist="38100" dir="2700000" algn="tl">
                    <a:srgbClr val="000000">
                      <a:alpha val="43137"/>
                    </a:srgbClr>
                  </a:outerShdw>
                </a:effectLst>
              </a:rPr>
              <a:t>Théranostic</a:t>
            </a:r>
            <a:endParaRPr lang="en-US" sz="2800" b="1" i="1" dirty="0">
              <a:solidFill>
                <a:schemeClr val="tx1"/>
              </a:solidFill>
              <a:effectLst>
                <a:outerShdw blurRad="38100" dist="38100" dir="2700000" algn="tl">
                  <a:srgbClr val="000000">
                    <a:alpha val="43137"/>
                  </a:srgbClr>
                </a:outerShdw>
              </a:effectLst>
            </a:endParaRPr>
          </a:p>
        </p:txBody>
      </p:sp>
      <mc:AlternateContent xmlns:mc="http://schemas.openxmlformats.org/markup-compatibility/2006" xmlns:a14="http://schemas.microsoft.com/office/drawing/2010/main">
        <mc:Choice Requires="a14">
          <p:sp>
            <p:nvSpPr>
              <p:cNvPr id="22" name="ZoneTexte 9"/>
              <p:cNvSpPr txBox="1"/>
              <p:nvPr/>
            </p:nvSpPr>
            <p:spPr>
              <a:xfrm>
                <a:off x="1311579" y="4209067"/>
                <a:ext cx="3701588" cy="817724"/>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sPre>
                        <m:sPrePr>
                          <m:ctrlPr>
                            <a:rPr lang="fr-FR" sz="4000" b="1" i="1" smtClean="0">
                              <a:latin typeface="Cambria Math" panose="02040503050406030204" pitchFamily="18" charset="0"/>
                            </a:rPr>
                          </m:ctrlPr>
                        </m:sPrePr>
                        <m:sub/>
                        <m:sup>
                          <m:r>
                            <a:rPr lang="fr-FR" sz="4000" b="1" i="1" smtClean="0">
                              <a:latin typeface="Cambria Math" panose="02040503050406030204" pitchFamily="18" charset="0"/>
                            </a:rPr>
                            <m:t>𝟏𝟕𝟕</m:t>
                          </m:r>
                        </m:sup>
                        <m:e>
                          <m:r>
                            <a:rPr lang="fr-FR" sz="4000" b="1" i="1" smtClean="0">
                              <a:latin typeface="Cambria Math" panose="02040503050406030204" pitchFamily="18" charset="0"/>
                            </a:rPr>
                            <m:t>𝑳𝒖</m:t>
                          </m:r>
                        </m:e>
                      </m:sPre>
                      <m:r>
                        <a:rPr lang="fr-FR" sz="4000" b="1" i="0" smtClean="0">
                          <a:solidFill>
                            <a:schemeClr val="accent2">
                              <a:lumMod val="75000"/>
                            </a:schemeClr>
                          </a:solidFill>
                          <a:latin typeface="Cambria Math" panose="02040503050406030204" pitchFamily="18" charset="0"/>
                          <a:sym typeface="Symbol" panose="05050102010706020507" pitchFamily="18" charset="2"/>
                        </a:rPr>
                        <m:t>𝐏𝐒𝐌𝐀</m:t>
                      </m:r>
                    </m:oMath>
                  </m:oMathPara>
                </a14:m>
                <a:endParaRPr lang="fr-FR" sz="4000" b="1" dirty="0">
                  <a:solidFill>
                    <a:schemeClr val="accent2">
                      <a:lumMod val="75000"/>
                    </a:schemeClr>
                  </a:solidFill>
                </a:endParaRPr>
              </a:p>
            </p:txBody>
          </p:sp>
        </mc:Choice>
        <mc:Fallback xmlns="">
          <p:sp>
            <p:nvSpPr>
              <p:cNvPr id="22" name="ZoneTexte 9"/>
              <p:cNvSpPr txBox="1">
                <a:spLocks noRot="1" noChangeAspect="1" noMove="1" noResize="1" noEditPoints="1" noAdjustHandles="1" noChangeArrowheads="1" noChangeShapeType="1" noTextEdit="1"/>
              </p:cNvSpPr>
              <p:nvPr/>
            </p:nvSpPr>
            <p:spPr>
              <a:xfrm>
                <a:off x="1311579" y="4209067"/>
                <a:ext cx="3701588" cy="817724"/>
              </a:xfrm>
              <a:prstGeom prst="rect">
                <a:avLst/>
              </a:prstGeom>
              <a:blipFill rotWithShape="0">
                <a:blip r:embed="rId7"/>
                <a:stretch>
                  <a:fillRect/>
                </a:stretch>
              </a:blipFill>
            </p:spPr>
            <p:txBody>
              <a:bodyPr/>
              <a:lstStyle/>
              <a:p>
                <a:r>
                  <a:rPr lang="fr-FR">
                    <a:noFill/>
                  </a:rPr>
                  <a:t> </a:t>
                </a:r>
              </a:p>
            </p:txBody>
          </p:sp>
        </mc:Fallback>
      </mc:AlternateContent>
      <p:sp>
        <p:nvSpPr>
          <p:cNvPr id="24" name="Rounded Rectangular Callout 2"/>
          <p:cNvSpPr/>
          <p:nvPr/>
        </p:nvSpPr>
        <p:spPr>
          <a:xfrm>
            <a:off x="1201783" y="5634445"/>
            <a:ext cx="3162892" cy="866487"/>
          </a:xfrm>
          <a:prstGeom prst="wedgeRoundRectCallout">
            <a:avLst>
              <a:gd name="adj1" fmla="val -14874"/>
              <a:gd name="adj2" fmla="val -106050"/>
              <a:gd name="adj3" fmla="val 1666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b="1" i="1" dirty="0" smtClean="0">
                <a:solidFill>
                  <a:schemeClr val="tx1"/>
                </a:solidFill>
                <a:effectLst>
                  <a:outerShdw blurRad="38100" dist="38100" dir="2700000" algn="tl">
                    <a:srgbClr val="000000">
                      <a:alpha val="43137"/>
                    </a:srgbClr>
                  </a:outerShdw>
                </a:effectLst>
              </a:rPr>
              <a:t>Traitement du Cancer de Prostate</a:t>
            </a:r>
            <a:endParaRPr lang="en-US" sz="2400" b="1" i="1" dirty="0">
              <a:solidFill>
                <a:schemeClr val="tx1"/>
              </a:solidFill>
              <a:effectLst>
                <a:outerShdw blurRad="38100" dist="38100" dir="2700000" algn="tl">
                  <a:srgbClr val="000000">
                    <a:alpha val="43137"/>
                  </a:srgbClr>
                </a:outerShdw>
              </a:effectLst>
            </a:endParaRPr>
          </a:p>
        </p:txBody>
      </p:sp>
      <mc:AlternateContent xmlns:mc="http://schemas.openxmlformats.org/markup-compatibility/2006">
        <mc:Choice xmlns:a14="http://schemas.microsoft.com/office/drawing/2010/main" Requires="a14">
          <p:sp>
            <p:nvSpPr>
              <p:cNvPr id="14" name="ZoneTexte 9"/>
              <p:cNvSpPr txBox="1"/>
              <p:nvPr/>
            </p:nvSpPr>
            <p:spPr>
              <a:xfrm>
                <a:off x="7957827" y="2406827"/>
                <a:ext cx="3701588" cy="817724"/>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sPre>
                        <m:sPrePr>
                          <m:ctrlPr>
                            <a:rPr lang="fr-FR" sz="4000" b="1" i="1" smtClean="0">
                              <a:latin typeface="Cambria Math" panose="02040503050406030204" pitchFamily="18" charset="0"/>
                            </a:rPr>
                          </m:ctrlPr>
                        </m:sPrePr>
                        <m:sub/>
                        <m:sup>
                          <m:r>
                            <a:rPr lang="fr-FR" sz="4000" b="1" i="1" smtClean="0">
                              <a:latin typeface="Cambria Math" panose="02040503050406030204" pitchFamily="18" charset="0"/>
                            </a:rPr>
                            <m:t>𝟗𝟗</m:t>
                          </m:r>
                          <m:r>
                            <a:rPr lang="fr-FR" sz="4000" b="1" i="1" smtClean="0">
                              <a:latin typeface="Cambria Math" panose="02040503050406030204" pitchFamily="18" charset="0"/>
                            </a:rPr>
                            <m:t>𝒎</m:t>
                          </m:r>
                        </m:sup>
                        <m:e>
                          <m:r>
                            <a:rPr lang="fr-FR" sz="4000" b="1" i="1" smtClean="0">
                              <a:latin typeface="Cambria Math" panose="02040503050406030204" pitchFamily="18" charset="0"/>
                            </a:rPr>
                            <m:t>𝑻𝒄</m:t>
                          </m:r>
                        </m:e>
                      </m:sPre>
                      <m:r>
                        <a:rPr lang="fr-FR" sz="4000" b="1" i="0" smtClean="0">
                          <a:solidFill>
                            <a:schemeClr val="accent2">
                              <a:lumMod val="75000"/>
                            </a:schemeClr>
                          </a:solidFill>
                          <a:latin typeface="Cambria Math" panose="02040503050406030204" pitchFamily="18" charset="0"/>
                          <a:sym typeface="Symbol" panose="05050102010706020507" pitchFamily="18" charset="2"/>
                        </a:rPr>
                        <m:t>𝐏𝐒𝐌𝐀</m:t>
                      </m:r>
                    </m:oMath>
                  </m:oMathPara>
                </a14:m>
                <a:endParaRPr lang="fr-FR" sz="4000" b="1" dirty="0">
                  <a:solidFill>
                    <a:schemeClr val="accent2">
                      <a:lumMod val="75000"/>
                    </a:schemeClr>
                  </a:solidFill>
                </a:endParaRPr>
              </a:p>
            </p:txBody>
          </p:sp>
        </mc:Choice>
        <mc:Fallback>
          <p:sp>
            <p:nvSpPr>
              <p:cNvPr id="14" name="ZoneTexte 9"/>
              <p:cNvSpPr txBox="1">
                <a:spLocks noRot="1" noChangeAspect="1" noMove="1" noResize="1" noEditPoints="1" noAdjustHandles="1" noChangeArrowheads="1" noChangeShapeType="1" noTextEdit="1"/>
              </p:cNvSpPr>
              <p:nvPr/>
            </p:nvSpPr>
            <p:spPr>
              <a:xfrm>
                <a:off x="7957827" y="2406827"/>
                <a:ext cx="3701588" cy="817724"/>
              </a:xfrm>
              <a:prstGeom prst="rect">
                <a:avLst/>
              </a:prstGeom>
              <a:blipFill rotWithShape="0">
                <a:blip r:embed="rId8"/>
                <a:stretch>
                  <a:fillRect/>
                </a:stretch>
              </a:blipFill>
            </p:spPr>
            <p:txBody>
              <a:bodyPr/>
              <a:lstStyle/>
              <a:p>
                <a:r>
                  <a:rPr lang="fr-FR">
                    <a:noFill/>
                  </a:rPr>
                  <a:t> </a:t>
                </a:r>
              </a:p>
            </p:txBody>
          </p:sp>
        </mc:Fallback>
      </mc:AlternateContent>
      <p:sp>
        <p:nvSpPr>
          <p:cNvPr id="5" name="Ellipse 4"/>
          <p:cNvSpPr/>
          <p:nvPr/>
        </p:nvSpPr>
        <p:spPr>
          <a:xfrm>
            <a:off x="8005833" y="2118042"/>
            <a:ext cx="3498779" cy="1371600"/>
          </a:xfrm>
          <a:prstGeom prst="ellipse">
            <a:avLst/>
          </a:prstGeom>
          <a:noFill/>
          <a:ln w="76200">
            <a:solidFill>
              <a:srgbClr val="FF00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3" name="Image 12"/>
          <p:cNvPicPr>
            <a:picLocks noChangeAspect="1"/>
          </p:cNvPicPr>
          <p:nvPr/>
        </p:nvPicPr>
        <p:blipFill>
          <a:blip r:embed="rId9"/>
          <a:stretch>
            <a:fillRect/>
          </a:stretch>
        </p:blipFill>
        <p:spPr>
          <a:xfrm>
            <a:off x="0" y="1205264"/>
            <a:ext cx="12192000" cy="5388007"/>
          </a:xfrm>
          <a:prstGeom prst="rect">
            <a:avLst/>
          </a:prstGeom>
        </p:spPr>
      </p:pic>
    </p:spTree>
    <p:extLst>
      <p:ext uri="{BB962C8B-B14F-4D97-AF65-F5344CB8AC3E}">
        <p14:creationId xmlns:p14="http://schemas.microsoft.com/office/powerpoint/2010/main" val="6612741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a:spLocks noGrp="1"/>
          </p:cNvSpPr>
          <p:nvPr>
            <p:ph type="title"/>
          </p:nvPr>
        </p:nvSpPr>
        <p:spPr/>
        <p:txBody>
          <a:bodyPr>
            <a:normAutofit/>
          </a:bodyPr>
          <a:lstStyle/>
          <a:p>
            <a:r>
              <a:rPr lang="fr-CD" altLang="fr-FR" sz="4400" b="1" dirty="0"/>
              <a:t>Produits du Cyclotron</a:t>
            </a:r>
            <a:endParaRPr lang="fr-FR" altLang="fr-FR" sz="4400" b="1" dirty="0" smtClean="0"/>
          </a:p>
        </p:txBody>
      </p:sp>
      <p:sp>
        <p:nvSpPr>
          <p:cNvPr id="8" name="Espace réservé du numéro de diapositive 7"/>
          <p:cNvSpPr>
            <a:spLocks noGrp="1"/>
          </p:cNvSpPr>
          <p:nvPr>
            <p:ph type="sldNum" sz="quarter" idx="12"/>
          </p:nvPr>
        </p:nvSpPr>
        <p:spPr/>
        <p:txBody>
          <a:bodyPr/>
          <a:lstStyle/>
          <a:p>
            <a:fld id="{D57F1E4F-1CFF-5643-939E-217C01CDF565}" type="slidenum">
              <a:rPr lang="en-US" smtClean="0"/>
              <a:pPr/>
              <a:t>33</a:t>
            </a:fld>
            <a:endParaRPr lang="en-US" dirty="0"/>
          </a:p>
        </p:txBody>
      </p:sp>
      <p:sp>
        <p:nvSpPr>
          <p:cNvPr id="2" name="Espace réservé du pied de page 1"/>
          <p:cNvSpPr>
            <a:spLocks noGrp="1"/>
          </p:cNvSpPr>
          <p:nvPr>
            <p:ph type="ftr" sz="quarter" idx="11"/>
          </p:nvPr>
        </p:nvSpPr>
        <p:spPr/>
        <p:txBody>
          <a:bodyPr/>
          <a:lstStyle/>
          <a:p>
            <a:r>
              <a:rPr lang="fr-FR" smtClean="0"/>
              <a:t>CREATION D'UN CENTRE DE RADIOTHERAPIE</a:t>
            </a:r>
            <a:endParaRPr lang="en-US" dirty="0"/>
          </a:p>
        </p:txBody>
      </p:sp>
      <mc:AlternateContent xmlns:mc="http://schemas.openxmlformats.org/markup-compatibility/2006" xmlns:a14="http://schemas.microsoft.com/office/drawing/2010/main">
        <mc:Choice Requires="a14">
          <p:sp>
            <p:nvSpPr>
              <p:cNvPr id="16" name="ZoneTexte 18"/>
              <p:cNvSpPr txBox="1"/>
              <p:nvPr/>
            </p:nvSpPr>
            <p:spPr>
              <a:xfrm>
                <a:off x="5115897" y="3188368"/>
                <a:ext cx="775252" cy="789832"/>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sSup>
                        <m:sSupPr>
                          <m:ctrlPr>
                            <a:rPr lang="fr-FR" sz="4000" b="1" i="1" smtClean="0">
                              <a:latin typeface="Cambria Math" panose="02040503050406030204" pitchFamily="18" charset="0"/>
                            </a:rPr>
                          </m:ctrlPr>
                        </m:sSupPr>
                        <m:e>
                          <m:sPre>
                            <m:sPrePr>
                              <m:ctrlPr>
                                <a:rPr lang="fr-FR" sz="4000" b="1" i="1" smtClean="0">
                                  <a:latin typeface="Cambria Math" panose="02040503050406030204" pitchFamily="18" charset="0"/>
                                </a:rPr>
                              </m:ctrlPr>
                            </m:sPrePr>
                            <m:sub/>
                            <m:sup>
                              <m:r>
                                <a:rPr lang="fr-FR" sz="4000" b="1" i="1" smtClean="0">
                                  <a:latin typeface="Cambria Math" panose="02040503050406030204" pitchFamily="18" charset="0"/>
                                </a:rPr>
                                <m:t>𝟔</m:t>
                              </m:r>
                              <m:r>
                                <a:rPr lang="fr-CD" sz="4000" b="1" i="1" smtClean="0">
                                  <a:latin typeface="Cambria Math" panose="02040503050406030204" pitchFamily="18" charset="0"/>
                                </a:rPr>
                                <m:t>𝟖</m:t>
                              </m:r>
                            </m:sup>
                            <m:e>
                              <m:r>
                                <a:rPr lang="fr-FR" sz="4000" b="1" i="1" smtClean="0">
                                  <a:latin typeface="Cambria Math" panose="02040503050406030204" pitchFamily="18" charset="0"/>
                                </a:rPr>
                                <m:t>𝒁𝒏</m:t>
                              </m:r>
                              <m:d>
                                <m:dPr>
                                  <m:ctrlPr>
                                    <a:rPr lang="fr-CD" sz="4000" b="1" i="1" smtClean="0">
                                      <a:latin typeface="Cambria Math" panose="02040503050406030204" pitchFamily="18" charset="0"/>
                                    </a:rPr>
                                  </m:ctrlPr>
                                </m:dPr>
                                <m:e>
                                  <m:r>
                                    <a:rPr lang="fr-CD" sz="4000" b="1" i="1" smtClean="0">
                                      <a:latin typeface="Cambria Math" panose="02040503050406030204" pitchFamily="18" charset="0"/>
                                    </a:rPr>
                                    <m:t>𝒑</m:t>
                                  </m:r>
                                  <m:r>
                                    <a:rPr lang="fr-CD" sz="4000" b="1" i="1" smtClean="0">
                                      <a:latin typeface="Cambria Math" panose="02040503050406030204" pitchFamily="18" charset="0"/>
                                    </a:rPr>
                                    <m:t>,</m:t>
                                  </m:r>
                                  <m:r>
                                    <a:rPr lang="fr-CD" sz="4000" b="1" i="1" smtClean="0">
                                      <a:latin typeface="Cambria Math" panose="02040503050406030204" pitchFamily="18" charset="0"/>
                                    </a:rPr>
                                    <m:t>𝒏</m:t>
                                  </m:r>
                                </m:e>
                              </m:d>
                            </m:e>
                          </m:sPre>
                          <m:sPre>
                            <m:sPrePr>
                              <m:ctrlPr>
                                <a:rPr lang="fr-FR" sz="4000" b="1" i="1" smtClean="0">
                                  <a:latin typeface="Cambria Math" panose="02040503050406030204" pitchFamily="18" charset="0"/>
                                </a:rPr>
                              </m:ctrlPr>
                            </m:sPrePr>
                            <m:sub/>
                            <m:sup>
                              <m:r>
                                <a:rPr lang="fr-FR" sz="4000" b="1" i="1" smtClean="0">
                                  <a:latin typeface="Cambria Math" panose="02040503050406030204" pitchFamily="18" charset="0"/>
                                </a:rPr>
                                <m:t>𝟔</m:t>
                              </m:r>
                              <m:r>
                                <a:rPr lang="fr-CD" sz="4000" b="1" i="1" smtClean="0">
                                  <a:latin typeface="Cambria Math" panose="02040503050406030204" pitchFamily="18" charset="0"/>
                                </a:rPr>
                                <m:t>𝟖</m:t>
                              </m:r>
                            </m:sup>
                            <m:e>
                              <m:r>
                                <a:rPr lang="fr-FR" sz="4000" b="1" i="1" smtClean="0">
                                  <a:latin typeface="Cambria Math" panose="02040503050406030204" pitchFamily="18" charset="0"/>
                                </a:rPr>
                                <m:t>𝑮𝒂</m:t>
                              </m:r>
                            </m:e>
                          </m:sPre>
                        </m:e>
                        <m:sup/>
                      </m:sSup>
                    </m:oMath>
                  </m:oMathPara>
                </a14:m>
                <a:endParaRPr lang="fr-FR" sz="4000" b="1" dirty="0"/>
              </a:p>
            </p:txBody>
          </p:sp>
        </mc:Choice>
        <mc:Fallback xmlns="">
          <p:sp>
            <p:nvSpPr>
              <p:cNvPr id="16" name="ZoneTexte 18"/>
              <p:cNvSpPr txBox="1">
                <a:spLocks noRot="1" noChangeAspect="1" noMove="1" noResize="1" noEditPoints="1" noAdjustHandles="1" noChangeArrowheads="1" noChangeShapeType="1" noTextEdit="1"/>
              </p:cNvSpPr>
              <p:nvPr/>
            </p:nvSpPr>
            <p:spPr>
              <a:xfrm>
                <a:off x="5115897" y="3188368"/>
                <a:ext cx="775252" cy="789832"/>
              </a:xfrm>
              <a:prstGeom prst="rect">
                <a:avLst/>
              </a:prstGeom>
              <a:blipFill rotWithShape="0">
                <a:blip r:embed="rId3"/>
                <a:stretch>
                  <a:fillRect l="-203150" r="-142520"/>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19" name="ZoneTexte 9"/>
              <p:cNvSpPr txBox="1"/>
              <p:nvPr/>
            </p:nvSpPr>
            <p:spPr>
              <a:xfrm>
                <a:off x="7803024" y="3245480"/>
                <a:ext cx="3701588" cy="763094"/>
              </a:xfrm>
              <a:prstGeom prst="rect">
                <a:avLst/>
              </a:prstGeom>
              <a:noFill/>
            </p:spPr>
            <p:txBody>
              <a:bodyPr wrap="square" rtlCol="0">
                <a:spAutoFit/>
              </a:bodyPr>
              <a:lstStyle/>
              <a:p>
                <a:pPr algn="ctr"/>
                <a14:m>
                  <m:oMath xmlns:m="http://schemas.openxmlformats.org/officeDocument/2006/math">
                    <m:sSub>
                      <m:sSubPr>
                        <m:ctrlPr>
                          <a:rPr lang="fr-FR" sz="4000" b="1" i="1" smtClean="0">
                            <a:solidFill>
                              <a:srgbClr val="00B050"/>
                            </a:solidFill>
                            <a:latin typeface="Cambria Math" panose="02040503050406030204" pitchFamily="18" charset="0"/>
                            <a:sym typeface="Symbol" panose="05050102010706020507" pitchFamily="18" charset="2"/>
                          </a:rPr>
                        </m:ctrlPr>
                      </m:sSubPr>
                      <m:e>
                        <m:r>
                          <a:rPr lang="fr-FR" sz="4000" b="1" i="1" smtClean="0">
                            <a:solidFill>
                              <a:srgbClr val="00B050"/>
                            </a:solidFill>
                            <a:latin typeface="Cambria Math" panose="02040503050406030204" pitchFamily="18" charset="0"/>
                            <a:sym typeface="Symbol" panose="05050102010706020507" pitchFamily="18" charset="2"/>
                          </a:rPr>
                          <m:t>𝑻</m:t>
                        </m:r>
                      </m:e>
                      <m:sub>
                        <m:r>
                          <a:rPr lang="fr-FR" sz="4000" b="1" i="1" smtClean="0">
                            <a:solidFill>
                              <a:srgbClr val="00B050"/>
                            </a:solidFill>
                            <a:latin typeface="Cambria Math" panose="02040503050406030204" pitchFamily="18" charset="0"/>
                            <a:sym typeface="Symbol" panose="05050102010706020507" pitchFamily="18" charset="2"/>
                          </a:rPr>
                          <m:t>𝟏</m:t>
                        </m:r>
                        <m:r>
                          <a:rPr lang="fr-FR" sz="4000" b="1" i="1" smtClean="0">
                            <a:solidFill>
                              <a:srgbClr val="00B050"/>
                            </a:solidFill>
                            <a:latin typeface="Cambria Math" panose="02040503050406030204" pitchFamily="18" charset="0"/>
                            <a:sym typeface="Symbol" panose="05050102010706020507" pitchFamily="18" charset="2"/>
                          </a:rPr>
                          <m:t>/</m:t>
                        </m:r>
                        <m:r>
                          <a:rPr lang="fr-FR" sz="4000" b="1" i="1" smtClean="0">
                            <a:solidFill>
                              <a:srgbClr val="00B050"/>
                            </a:solidFill>
                            <a:latin typeface="Cambria Math" panose="02040503050406030204" pitchFamily="18" charset="0"/>
                            <a:sym typeface="Symbol" panose="05050102010706020507" pitchFamily="18" charset="2"/>
                          </a:rPr>
                          <m:t>𝟐</m:t>
                        </m:r>
                      </m:sub>
                    </m:sSub>
                    <m:r>
                      <a:rPr lang="fr-FR" sz="4000" b="1" i="1" smtClean="0">
                        <a:solidFill>
                          <a:srgbClr val="00B050"/>
                        </a:solidFill>
                        <a:latin typeface="Cambria Math" panose="02040503050406030204" pitchFamily="18" charset="0"/>
                        <a:sym typeface="Symbol" panose="05050102010706020507" pitchFamily="18" charset="2"/>
                      </a:rPr>
                      <m:t>=</m:t>
                    </m:r>
                    <m:r>
                      <a:rPr lang="fr-FR" sz="4000" b="1" i="0" smtClean="0">
                        <a:solidFill>
                          <a:srgbClr val="00B050"/>
                        </a:solidFill>
                        <a:latin typeface="Cambria Math" panose="02040503050406030204" pitchFamily="18" charset="0"/>
                        <a:sym typeface="Symbol" panose="05050102010706020507" pitchFamily="18" charset="2"/>
                      </a:rPr>
                      <m:t>𝟔𝟖</m:t>
                    </m:r>
                  </m:oMath>
                </a14:m>
                <a:r>
                  <a:rPr lang="fr-FR" sz="4000" b="1" dirty="0" smtClean="0">
                    <a:solidFill>
                      <a:srgbClr val="00B050"/>
                    </a:solidFill>
                    <a:sym typeface="Symbol" panose="05050102010706020507" pitchFamily="18" charset="2"/>
                  </a:rPr>
                  <a:t> min</a:t>
                </a:r>
                <a:endParaRPr lang="fr-FR" sz="4000" b="1" dirty="0">
                  <a:solidFill>
                    <a:srgbClr val="00B050"/>
                  </a:solidFill>
                </a:endParaRPr>
              </a:p>
            </p:txBody>
          </p:sp>
        </mc:Choice>
        <mc:Fallback xmlns="">
          <p:sp>
            <p:nvSpPr>
              <p:cNvPr id="19" name="ZoneTexte 9"/>
              <p:cNvSpPr txBox="1">
                <a:spLocks noRot="1" noChangeAspect="1" noMove="1" noResize="1" noEditPoints="1" noAdjustHandles="1" noChangeArrowheads="1" noChangeShapeType="1" noTextEdit="1"/>
              </p:cNvSpPr>
              <p:nvPr/>
            </p:nvSpPr>
            <p:spPr>
              <a:xfrm>
                <a:off x="7803024" y="3245480"/>
                <a:ext cx="3701588" cy="763094"/>
              </a:xfrm>
              <a:prstGeom prst="rect">
                <a:avLst/>
              </a:prstGeom>
              <a:blipFill rotWithShape="0">
                <a:blip r:embed="rId4"/>
                <a:stretch>
                  <a:fillRect t="-15873" r="-2636" b="-23810"/>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20" name="ZoneTexte 9"/>
              <p:cNvSpPr txBox="1"/>
              <p:nvPr/>
            </p:nvSpPr>
            <p:spPr>
              <a:xfrm>
                <a:off x="1414309" y="2151928"/>
                <a:ext cx="3701588" cy="789512"/>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sPre>
                        <m:sPrePr>
                          <m:ctrlPr>
                            <a:rPr lang="fr-FR" sz="4000" b="1" i="1" smtClean="0">
                              <a:latin typeface="Cambria Math" panose="02040503050406030204" pitchFamily="18" charset="0"/>
                            </a:rPr>
                          </m:ctrlPr>
                        </m:sPrePr>
                        <m:sub/>
                        <m:sup>
                          <m:r>
                            <a:rPr lang="fr-FR" sz="4000" b="1" i="1">
                              <a:latin typeface="Cambria Math" panose="02040503050406030204" pitchFamily="18" charset="0"/>
                            </a:rPr>
                            <m:t>𝟔</m:t>
                          </m:r>
                          <m:r>
                            <a:rPr lang="fr-CD" sz="4000" b="1" i="1">
                              <a:latin typeface="Cambria Math" panose="02040503050406030204" pitchFamily="18" charset="0"/>
                            </a:rPr>
                            <m:t>𝟖</m:t>
                          </m:r>
                        </m:sup>
                        <m:e>
                          <m:r>
                            <a:rPr lang="fr-FR" sz="4000" b="1" i="1">
                              <a:latin typeface="Cambria Math" panose="02040503050406030204" pitchFamily="18" charset="0"/>
                            </a:rPr>
                            <m:t>𝑮𝒂</m:t>
                          </m:r>
                        </m:e>
                      </m:sPre>
                      <m:r>
                        <a:rPr lang="fr-FR" sz="4000" b="1" i="0" smtClean="0">
                          <a:solidFill>
                            <a:schemeClr val="accent2">
                              <a:lumMod val="75000"/>
                            </a:schemeClr>
                          </a:solidFill>
                          <a:latin typeface="Cambria Math" panose="02040503050406030204" pitchFamily="18" charset="0"/>
                          <a:sym typeface="Symbol" panose="05050102010706020507" pitchFamily="18" charset="2"/>
                        </a:rPr>
                        <m:t>𝐏𝐒𝐌𝐀</m:t>
                      </m:r>
                    </m:oMath>
                  </m:oMathPara>
                </a14:m>
                <a:endParaRPr lang="fr-FR" sz="4000" b="1" dirty="0">
                  <a:solidFill>
                    <a:schemeClr val="accent2">
                      <a:lumMod val="75000"/>
                    </a:schemeClr>
                  </a:solidFill>
                </a:endParaRPr>
              </a:p>
            </p:txBody>
          </p:sp>
        </mc:Choice>
        <mc:Fallback xmlns="">
          <p:sp>
            <p:nvSpPr>
              <p:cNvPr id="20" name="ZoneTexte 9"/>
              <p:cNvSpPr txBox="1">
                <a:spLocks noRot="1" noChangeAspect="1" noMove="1" noResize="1" noEditPoints="1" noAdjustHandles="1" noChangeArrowheads="1" noChangeShapeType="1" noTextEdit="1"/>
              </p:cNvSpPr>
              <p:nvPr/>
            </p:nvSpPr>
            <p:spPr>
              <a:xfrm>
                <a:off x="1414309" y="2151928"/>
                <a:ext cx="3701588" cy="789512"/>
              </a:xfrm>
              <a:prstGeom prst="rect">
                <a:avLst/>
              </a:prstGeom>
              <a:blipFill rotWithShape="0">
                <a:blip r:embed="rId5"/>
                <a:stretch>
                  <a:fillRect/>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21" name="ZoneTexte 9"/>
              <p:cNvSpPr txBox="1"/>
              <p:nvPr/>
            </p:nvSpPr>
            <p:spPr>
              <a:xfrm>
                <a:off x="5905209" y="2305895"/>
                <a:ext cx="3701588" cy="789512"/>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sPre>
                        <m:sPrePr>
                          <m:ctrlPr>
                            <a:rPr lang="fr-FR" sz="4000" b="1" i="1" smtClean="0">
                              <a:latin typeface="Cambria Math" panose="02040503050406030204" pitchFamily="18" charset="0"/>
                            </a:rPr>
                          </m:ctrlPr>
                        </m:sPrePr>
                        <m:sub/>
                        <m:sup>
                          <m:r>
                            <a:rPr lang="fr-FR" sz="4000" b="1" i="1">
                              <a:latin typeface="Cambria Math" panose="02040503050406030204" pitchFamily="18" charset="0"/>
                            </a:rPr>
                            <m:t>𝟔</m:t>
                          </m:r>
                          <m:r>
                            <a:rPr lang="fr-CD" sz="4000" b="1" i="1">
                              <a:latin typeface="Cambria Math" panose="02040503050406030204" pitchFamily="18" charset="0"/>
                            </a:rPr>
                            <m:t>𝟖</m:t>
                          </m:r>
                        </m:sup>
                        <m:e>
                          <m:r>
                            <a:rPr lang="fr-FR" sz="4000" b="1" i="1">
                              <a:latin typeface="Cambria Math" panose="02040503050406030204" pitchFamily="18" charset="0"/>
                            </a:rPr>
                            <m:t>𝑮𝒂</m:t>
                          </m:r>
                        </m:e>
                      </m:sPre>
                      <m:r>
                        <a:rPr lang="fr-FR" sz="4000" b="1" i="0" smtClean="0">
                          <a:solidFill>
                            <a:schemeClr val="accent2">
                              <a:lumMod val="75000"/>
                            </a:schemeClr>
                          </a:solidFill>
                          <a:latin typeface="Cambria Math" panose="02040503050406030204" pitchFamily="18" charset="0"/>
                          <a:sym typeface="Symbol" panose="05050102010706020507" pitchFamily="18" charset="2"/>
                        </a:rPr>
                        <m:t>𝐃𝐎𝐓𝐀𝐓𝐎𝐂</m:t>
                      </m:r>
                    </m:oMath>
                  </m:oMathPara>
                </a14:m>
                <a:endParaRPr lang="fr-FR" sz="4000" b="1" dirty="0">
                  <a:solidFill>
                    <a:schemeClr val="accent2">
                      <a:lumMod val="75000"/>
                    </a:schemeClr>
                  </a:solidFill>
                </a:endParaRPr>
              </a:p>
            </p:txBody>
          </p:sp>
        </mc:Choice>
        <mc:Fallback xmlns="">
          <p:sp>
            <p:nvSpPr>
              <p:cNvPr id="21" name="ZoneTexte 9"/>
              <p:cNvSpPr txBox="1">
                <a:spLocks noRot="1" noChangeAspect="1" noMove="1" noResize="1" noEditPoints="1" noAdjustHandles="1" noChangeArrowheads="1" noChangeShapeType="1" noTextEdit="1"/>
              </p:cNvSpPr>
              <p:nvPr/>
            </p:nvSpPr>
            <p:spPr>
              <a:xfrm>
                <a:off x="5905209" y="2305895"/>
                <a:ext cx="3701588" cy="789512"/>
              </a:xfrm>
              <a:prstGeom prst="rect">
                <a:avLst/>
              </a:prstGeom>
              <a:blipFill rotWithShape="0">
                <a:blip r:embed="rId6"/>
                <a:stretch>
                  <a:fillRect/>
                </a:stretch>
              </a:blipFill>
            </p:spPr>
            <p:txBody>
              <a:bodyPr/>
              <a:lstStyle/>
              <a:p>
                <a:r>
                  <a:rPr lang="fr-FR">
                    <a:noFill/>
                  </a:rPr>
                  <a:t> </a:t>
                </a:r>
              </a:p>
            </p:txBody>
          </p:sp>
        </mc:Fallback>
      </mc:AlternateContent>
      <p:sp>
        <p:nvSpPr>
          <p:cNvPr id="3" name="Rounded Rectangular Callout 2"/>
          <p:cNvSpPr/>
          <p:nvPr/>
        </p:nvSpPr>
        <p:spPr>
          <a:xfrm>
            <a:off x="9333074" y="542992"/>
            <a:ext cx="2326341" cy="854704"/>
          </a:xfrm>
          <a:prstGeom prst="wedgeRoundRectCallout">
            <a:avLst>
              <a:gd name="adj1" fmla="val -66033"/>
              <a:gd name="adj2" fmla="val 98057"/>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b="1" i="1" dirty="0" err="1" smtClean="0">
                <a:solidFill>
                  <a:schemeClr val="tx1"/>
                </a:solidFill>
                <a:effectLst>
                  <a:outerShdw blurRad="38100" dist="38100" dir="2700000" algn="tl">
                    <a:srgbClr val="000000">
                      <a:alpha val="43137"/>
                    </a:srgbClr>
                  </a:outerShdw>
                </a:effectLst>
              </a:rPr>
              <a:t>Théranostic</a:t>
            </a:r>
            <a:endParaRPr lang="en-US" sz="2800" b="1" i="1" dirty="0">
              <a:solidFill>
                <a:schemeClr val="tx1"/>
              </a:solidFill>
              <a:effectLst>
                <a:outerShdw blurRad="38100" dist="38100" dir="2700000" algn="tl">
                  <a:srgbClr val="000000">
                    <a:alpha val="43137"/>
                  </a:srgbClr>
                </a:outerShdw>
              </a:effectLst>
            </a:endParaRPr>
          </a:p>
        </p:txBody>
      </p:sp>
      <mc:AlternateContent xmlns:mc="http://schemas.openxmlformats.org/markup-compatibility/2006" xmlns:a14="http://schemas.microsoft.com/office/drawing/2010/main">
        <mc:Choice Requires="a14">
          <p:sp>
            <p:nvSpPr>
              <p:cNvPr id="22" name="ZoneTexte 9"/>
              <p:cNvSpPr txBox="1"/>
              <p:nvPr/>
            </p:nvSpPr>
            <p:spPr>
              <a:xfrm>
                <a:off x="1311579" y="4209067"/>
                <a:ext cx="3701588" cy="817724"/>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sPre>
                        <m:sPrePr>
                          <m:ctrlPr>
                            <a:rPr lang="fr-FR" sz="4000" b="1" i="1" smtClean="0">
                              <a:latin typeface="Cambria Math" panose="02040503050406030204" pitchFamily="18" charset="0"/>
                            </a:rPr>
                          </m:ctrlPr>
                        </m:sPrePr>
                        <m:sub/>
                        <m:sup>
                          <m:r>
                            <a:rPr lang="fr-FR" sz="4000" b="1" i="1" smtClean="0">
                              <a:latin typeface="Cambria Math" panose="02040503050406030204" pitchFamily="18" charset="0"/>
                            </a:rPr>
                            <m:t>𝟏𝟕𝟕</m:t>
                          </m:r>
                        </m:sup>
                        <m:e>
                          <m:r>
                            <a:rPr lang="fr-FR" sz="4000" b="1" i="1" smtClean="0">
                              <a:latin typeface="Cambria Math" panose="02040503050406030204" pitchFamily="18" charset="0"/>
                            </a:rPr>
                            <m:t>𝑳𝒖</m:t>
                          </m:r>
                        </m:e>
                      </m:sPre>
                      <m:r>
                        <a:rPr lang="fr-FR" sz="4000" b="1" i="0" smtClean="0">
                          <a:solidFill>
                            <a:schemeClr val="accent2">
                              <a:lumMod val="75000"/>
                            </a:schemeClr>
                          </a:solidFill>
                          <a:latin typeface="Cambria Math" panose="02040503050406030204" pitchFamily="18" charset="0"/>
                          <a:sym typeface="Symbol" panose="05050102010706020507" pitchFamily="18" charset="2"/>
                        </a:rPr>
                        <m:t>𝐏𝐒𝐌𝐀</m:t>
                      </m:r>
                    </m:oMath>
                  </m:oMathPara>
                </a14:m>
                <a:endParaRPr lang="fr-FR" sz="4000" b="1" dirty="0">
                  <a:solidFill>
                    <a:schemeClr val="accent2">
                      <a:lumMod val="75000"/>
                    </a:schemeClr>
                  </a:solidFill>
                </a:endParaRPr>
              </a:p>
            </p:txBody>
          </p:sp>
        </mc:Choice>
        <mc:Fallback xmlns="">
          <p:sp>
            <p:nvSpPr>
              <p:cNvPr id="22" name="ZoneTexte 9"/>
              <p:cNvSpPr txBox="1">
                <a:spLocks noRot="1" noChangeAspect="1" noMove="1" noResize="1" noEditPoints="1" noAdjustHandles="1" noChangeArrowheads="1" noChangeShapeType="1" noTextEdit="1"/>
              </p:cNvSpPr>
              <p:nvPr/>
            </p:nvSpPr>
            <p:spPr>
              <a:xfrm>
                <a:off x="1311579" y="4209067"/>
                <a:ext cx="3701588" cy="817724"/>
              </a:xfrm>
              <a:prstGeom prst="rect">
                <a:avLst/>
              </a:prstGeom>
              <a:blipFill rotWithShape="0">
                <a:blip r:embed="rId7"/>
                <a:stretch>
                  <a:fillRect/>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23" name="ZoneTexte 9"/>
              <p:cNvSpPr txBox="1"/>
              <p:nvPr/>
            </p:nvSpPr>
            <p:spPr>
              <a:xfrm>
                <a:off x="5822477" y="4157178"/>
                <a:ext cx="3701588" cy="817724"/>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sPre>
                        <m:sPrePr>
                          <m:ctrlPr>
                            <a:rPr lang="fr-FR" sz="4000" b="1" i="1" smtClean="0">
                              <a:latin typeface="Cambria Math" panose="02040503050406030204" pitchFamily="18" charset="0"/>
                            </a:rPr>
                          </m:ctrlPr>
                        </m:sPrePr>
                        <m:sub/>
                        <m:sup>
                          <m:r>
                            <a:rPr lang="fr-FR" sz="4000" b="1" i="1" smtClean="0">
                              <a:latin typeface="Cambria Math" panose="02040503050406030204" pitchFamily="18" charset="0"/>
                            </a:rPr>
                            <m:t>𝟏𝟕𝟕</m:t>
                          </m:r>
                        </m:sup>
                        <m:e>
                          <m:r>
                            <a:rPr lang="fr-FR" sz="4000" b="1" i="1" smtClean="0">
                              <a:latin typeface="Cambria Math" panose="02040503050406030204" pitchFamily="18" charset="0"/>
                            </a:rPr>
                            <m:t>𝑳𝒖</m:t>
                          </m:r>
                        </m:e>
                      </m:sPre>
                      <m:r>
                        <a:rPr lang="fr-FR" sz="4000" b="1" i="0" smtClean="0">
                          <a:solidFill>
                            <a:schemeClr val="accent2">
                              <a:lumMod val="75000"/>
                            </a:schemeClr>
                          </a:solidFill>
                          <a:latin typeface="Cambria Math" panose="02040503050406030204" pitchFamily="18" charset="0"/>
                          <a:sym typeface="Symbol" panose="05050102010706020507" pitchFamily="18" charset="2"/>
                        </a:rPr>
                        <m:t>𝐃𝐎𝐓𝐀𝐓𝐎𝐂</m:t>
                      </m:r>
                    </m:oMath>
                  </m:oMathPara>
                </a14:m>
                <a:endParaRPr lang="fr-FR" sz="4000" b="1" dirty="0">
                  <a:solidFill>
                    <a:schemeClr val="accent2">
                      <a:lumMod val="75000"/>
                    </a:schemeClr>
                  </a:solidFill>
                </a:endParaRPr>
              </a:p>
            </p:txBody>
          </p:sp>
        </mc:Choice>
        <mc:Fallback xmlns="">
          <p:sp>
            <p:nvSpPr>
              <p:cNvPr id="23" name="ZoneTexte 9"/>
              <p:cNvSpPr txBox="1">
                <a:spLocks noRot="1" noChangeAspect="1" noMove="1" noResize="1" noEditPoints="1" noAdjustHandles="1" noChangeArrowheads="1" noChangeShapeType="1" noTextEdit="1"/>
              </p:cNvSpPr>
              <p:nvPr/>
            </p:nvSpPr>
            <p:spPr>
              <a:xfrm>
                <a:off x="5822477" y="4157178"/>
                <a:ext cx="3701588" cy="817724"/>
              </a:xfrm>
              <a:prstGeom prst="rect">
                <a:avLst/>
              </a:prstGeom>
              <a:blipFill rotWithShape="0">
                <a:blip r:embed="rId8"/>
                <a:stretch>
                  <a:fillRect l="-659"/>
                </a:stretch>
              </a:blipFill>
            </p:spPr>
            <p:txBody>
              <a:bodyPr/>
              <a:lstStyle/>
              <a:p>
                <a:r>
                  <a:rPr lang="fr-FR">
                    <a:noFill/>
                  </a:rPr>
                  <a:t> </a:t>
                </a:r>
              </a:p>
            </p:txBody>
          </p:sp>
        </mc:Fallback>
      </mc:AlternateContent>
      <p:sp>
        <p:nvSpPr>
          <p:cNvPr id="24" name="Rounded Rectangular Callout 2"/>
          <p:cNvSpPr/>
          <p:nvPr/>
        </p:nvSpPr>
        <p:spPr>
          <a:xfrm>
            <a:off x="1201783" y="5634445"/>
            <a:ext cx="3162892" cy="866487"/>
          </a:xfrm>
          <a:prstGeom prst="wedgeRoundRectCallout">
            <a:avLst>
              <a:gd name="adj1" fmla="val -14874"/>
              <a:gd name="adj2" fmla="val -106050"/>
              <a:gd name="adj3" fmla="val 1666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b="1" i="1" dirty="0" smtClean="0">
                <a:solidFill>
                  <a:schemeClr val="tx1"/>
                </a:solidFill>
                <a:effectLst>
                  <a:outerShdw blurRad="38100" dist="38100" dir="2700000" algn="tl">
                    <a:srgbClr val="000000">
                      <a:alpha val="43137"/>
                    </a:srgbClr>
                  </a:outerShdw>
                </a:effectLst>
              </a:rPr>
              <a:t>Traitement du Cancer de Prostate</a:t>
            </a:r>
            <a:endParaRPr lang="en-US" sz="2400" b="1" i="1" dirty="0">
              <a:solidFill>
                <a:schemeClr val="tx1"/>
              </a:solidFill>
              <a:effectLst>
                <a:outerShdw blurRad="38100" dist="38100" dir="2700000" algn="tl">
                  <a:srgbClr val="000000">
                    <a:alpha val="43137"/>
                  </a:srgbClr>
                </a:outerShdw>
              </a:effectLst>
            </a:endParaRPr>
          </a:p>
        </p:txBody>
      </p:sp>
      <p:sp>
        <p:nvSpPr>
          <p:cNvPr id="25" name="Rounded Rectangular Callout 2"/>
          <p:cNvSpPr/>
          <p:nvPr/>
        </p:nvSpPr>
        <p:spPr>
          <a:xfrm>
            <a:off x="6065519" y="5634445"/>
            <a:ext cx="3850431" cy="866487"/>
          </a:xfrm>
          <a:prstGeom prst="wedgeRoundRectCallout">
            <a:avLst>
              <a:gd name="adj1" fmla="val -20981"/>
              <a:gd name="adj2" fmla="val -114090"/>
              <a:gd name="adj3" fmla="val 16667"/>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b="1" i="1" dirty="0" smtClean="0">
                <a:solidFill>
                  <a:schemeClr val="tx1"/>
                </a:solidFill>
                <a:effectLst>
                  <a:outerShdw blurRad="38100" dist="38100" dir="2700000" algn="tl">
                    <a:srgbClr val="000000">
                      <a:alpha val="43137"/>
                    </a:srgbClr>
                  </a:outerShdw>
                </a:effectLst>
              </a:rPr>
              <a:t>Traitement des Tumeurs </a:t>
            </a:r>
            <a:r>
              <a:rPr lang="fr-FR" sz="2400" b="1" i="1" dirty="0" err="1" smtClean="0">
                <a:solidFill>
                  <a:schemeClr val="tx1"/>
                </a:solidFill>
                <a:effectLst>
                  <a:outerShdw blurRad="38100" dist="38100" dir="2700000" algn="tl">
                    <a:srgbClr val="000000">
                      <a:alpha val="43137"/>
                    </a:srgbClr>
                  </a:outerShdw>
                </a:effectLst>
              </a:rPr>
              <a:t>Neuro-endocriniens</a:t>
            </a:r>
            <a:endParaRPr lang="en-US" sz="2400" b="1" i="1" dirty="0">
              <a:solidFill>
                <a:schemeClr val="tx1"/>
              </a:solidFill>
              <a:effectLst>
                <a:outerShdw blurRad="38100" dist="38100" dir="2700000" algn="tl">
                  <a:srgbClr val="000000">
                    <a:alpha val="43137"/>
                  </a:srgbClr>
                </a:outerShdw>
              </a:effectLst>
            </a:endParaRPr>
          </a:p>
        </p:txBody>
      </p:sp>
      <mc:AlternateContent xmlns:mc="http://schemas.openxmlformats.org/markup-compatibility/2006" xmlns:a14="http://schemas.microsoft.com/office/drawing/2010/main">
        <mc:Choice Requires="a14">
          <p:sp>
            <p:nvSpPr>
              <p:cNvPr id="14" name="ZoneTexte 9"/>
              <p:cNvSpPr txBox="1"/>
              <p:nvPr/>
            </p:nvSpPr>
            <p:spPr>
              <a:xfrm>
                <a:off x="7937986" y="4859395"/>
                <a:ext cx="3955927" cy="695960"/>
              </a:xfrm>
              <a:prstGeom prst="rect">
                <a:avLst/>
              </a:prstGeom>
              <a:noFill/>
            </p:spPr>
            <p:txBody>
              <a:bodyPr wrap="square" rtlCol="0">
                <a:spAutoFit/>
              </a:bodyPr>
              <a:lstStyle/>
              <a:p>
                <a:pPr algn="ctr"/>
                <a14:m>
                  <m:oMath xmlns:m="http://schemas.openxmlformats.org/officeDocument/2006/math">
                    <m:sSub>
                      <m:sSubPr>
                        <m:ctrlPr>
                          <a:rPr lang="fr-FR" sz="3600" b="1" i="1" smtClean="0">
                            <a:solidFill>
                              <a:srgbClr val="0000FF"/>
                            </a:solidFill>
                            <a:latin typeface="Cambria Math" panose="02040503050406030204" pitchFamily="18" charset="0"/>
                            <a:sym typeface="Symbol" panose="05050102010706020507" pitchFamily="18" charset="2"/>
                          </a:rPr>
                        </m:ctrlPr>
                      </m:sSubPr>
                      <m:e>
                        <m:r>
                          <a:rPr lang="fr-FR" sz="3600" b="1" i="1" smtClean="0">
                            <a:solidFill>
                              <a:srgbClr val="0000FF"/>
                            </a:solidFill>
                            <a:latin typeface="Cambria Math" panose="02040503050406030204" pitchFamily="18" charset="0"/>
                            <a:sym typeface="Symbol" panose="05050102010706020507" pitchFamily="18" charset="2"/>
                          </a:rPr>
                          <m:t>𝑻</m:t>
                        </m:r>
                      </m:e>
                      <m:sub>
                        <m:r>
                          <a:rPr lang="fr-FR" sz="3600" b="1" i="1" smtClean="0">
                            <a:solidFill>
                              <a:srgbClr val="0000FF"/>
                            </a:solidFill>
                            <a:latin typeface="Cambria Math" panose="02040503050406030204" pitchFamily="18" charset="0"/>
                            <a:sym typeface="Symbol" panose="05050102010706020507" pitchFamily="18" charset="2"/>
                          </a:rPr>
                          <m:t>𝟏</m:t>
                        </m:r>
                        <m:r>
                          <a:rPr lang="fr-FR" sz="3600" b="1" i="1" smtClean="0">
                            <a:solidFill>
                              <a:srgbClr val="0000FF"/>
                            </a:solidFill>
                            <a:latin typeface="Cambria Math" panose="02040503050406030204" pitchFamily="18" charset="0"/>
                            <a:sym typeface="Symbol" panose="05050102010706020507" pitchFamily="18" charset="2"/>
                          </a:rPr>
                          <m:t>/</m:t>
                        </m:r>
                        <m:r>
                          <a:rPr lang="fr-FR" sz="3600" b="1" i="1" smtClean="0">
                            <a:solidFill>
                              <a:srgbClr val="0000FF"/>
                            </a:solidFill>
                            <a:latin typeface="Cambria Math" panose="02040503050406030204" pitchFamily="18" charset="0"/>
                            <a:sym typeface="Symbol" panose="05050102010706020507" pitchFamily="18" charset="2"/>
                          </a:rPr>
                          <m:t>𝟐</m:t>
                        </m:r>
                      </m:sub>
                    </m:sSub>
                    <m:r>
                      <a:rPr lang="fr-FR" sz="3600" b="1" i="1" smtClean="0">
                        <a:solidFill>
                          <a:srgbClr val="0000FF"/>
                        </a:solidFill>
                        <a:latin typeface="Cambria Math" panose="02040503050406030204" pitchFamily="18" charset="0"/>
                        <a:sym typeface="Symbol" panose="05050102010706020507" pitchFamily="18" charset="2"/>
                      </a:rPr>
                      <m:t>=</m:t>
                    </m:r>
                    <m:r>
                      <a:rPr lang="fr-FR" sz="3600" b="1" i="0" smtClean="0">
                        <a:solidFill>
                          <a:srgbClr val="0000FF"/>
                        </a:solidFill>
                        <a:latin typeface="Cambria Math" panose="02040503050406030204" pitchFamily="18" charset="0"/>
                        <a:sym typeface="Symbol" panose="05050102010706020507" pitchFamily="18" charset="2"/>
                      </a:rPr>
                      <m:t>𝟔</m:t>
                    </m:r>
                    <m:r>
                      <a:rPr lang="fr-FR" sz="3600" b="1" i="0" smtClean="0">
                        <a:solidFill>
                          <a:srgbClr val="0000FF"/>
                        </a:solidFill>
                        <a:latin typeface="Cambria Math" panose="02040503050406030204" pitchFamily="18" charset="0"/>
                        <a:sym typeface="Symbol" panose="05050102010706020507" pitchFamily="18" charset="2"/>
                      </a:rPr>
                      <m:t>,</m:t>
                    </m:r>
                    <m:r>
                      <a:rPr lang="fr-FR" sz="3600" b="1" i="0" smtClean="0">
                        <a:solidFill>
                          <a:srgbClr val="0000FF"/>
                        </a:solidFill>
                        <a:latin typeface="Cambria Math" panose="02040503050406030204" pitchFamily="18" charset="0"/>
                        <a:sym typeface="Symbol" panose="05050102010706020507" pitchFamily="18" charset="2"/>
                      </a:rPr>
                      <m:t>𝟔𝟓</m:t>
                    </m:r>
                  </m:oMath>
                </a14:m>
                <a:r>
                  <a:rPr lang="fr-FR" sz="3600" b="1" dirty="0" smtClean="0">
                    <a:solidFill>
                      <a:srgbClr val="0000FF"/>
                    </a:solidFill>
                    <a:sym typeface="Symbol" panose="05050102010706020507" pitchFamily="18" charset="2"/>
                  </a:rPr>
                  <a:t> jours</a:t>
                </a:r>
                <a:endParaRPr lang="fr-FR" sz="3600" b="1" dirty="0">
                  <a:solidFill>
                    <a:srgbClr val="0000FF"/>
                  </a:solidFill>
                </a:endParaRPr>
              </a:p>
            </p:txBody>
          </p:sp>
        </mc:Choice>
        <mc:Fallback xmlns="">
          <p:sp>
            <p:nvSpPr>
              <p:cNvPr id="14" name="ZoneTexte 9"/>
              <p:cNvSpPr txBox="1">
                <a:spLocks noRot="1" noChangeAspect="1" noMove="1" noResize="1" noEditPoints="1" noAdjustHandles="1" noChangeArrowheads="1" noChangeShapeType="1" noTextEdit="1"/>
              </p:cNvSpPr>
              <p:nvPr/>
            </p:nvSpPr>
            <p:spPr>
              <a:xfrm>
                <a:off x="7937986" y="4859395"/>
                <a:ext cx="3955927" cy="695960"/>
              </a:xfrm>
              <a:prstGeom prst="rect">
                <a:avLst/>
              </a:prstGeom>
              <a:blipFill rotWithShape="0">
                <a:blip r:embed="rId9"/>
                <a:stretch>
                  <a:fillRect t="-14035" r="-2619" b="-24561"/>
                </a:stretch>
              </a:blipFill>
            </p:spPr>
            <p:txBody>
              <a:bodyPr/>
              <a:lstStyle/>
              <a:p>
                <a:r>
                  <a:rPr lang="fr-FR">
                    <a:noFill/>
                  </a:rPr>
                  <a:t> </a:t>
                </a:r>
              </a:p>
            </p:txBody>
          </p:sp>
        </mc:Fallback>
      </mc:AlternateContent>
      <p:pic>
        <p:nvPicPr>
          <p:cNvPr id="5" name="Image 4"/>
          <p:cNvPicPr>
            <a:picLocks noChangeAspect="1"/>
          </p:cNvPicPr>
          <p:nvPr/>
        </p:nvPicPr>
        <p:blipFill>
          <a:blip r:embed="rId10"/>
          <a:stretch>
            <a:fillRect/>
          </a:stretch>
        </p:blipFill>
        <p:spPr>
          <a:xfrm>
            <a:off x="0" y="1985600"/>
            <a:ext cx="12192000" cy="4524029"/>
          </a:xfrm>
          <a:prstGeom prst="rect">
            <a:avLst/>
          </a:prstGeom>
        </p:spPr>
      </p:pic>
    </p:spTree>
    <p:extLst>
      <p:ext uri="{BB962C8B-B14F-4D97-AF65-F5344CB8AC3E}">
        <p14:creationId xmlns:p14="http://schemas.microsoft.com/office/powerpoint/2010/main" val="17224205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a:spLocks noGrp="1"/>
          </p:cNvSpPr>
          <p:nvPr>
            <p:ph type="title"/>
          </p:nvPr>
        </p:nvSpPr>
        <p:spPr/>
        <p:txBody>
          <a:bodyPr>
            <a:normAutofit/>
          </a:bodyPr>
          <a:lstStyle/>
          <a:p>
            <a:r>
              <a:rPr lang="fr-CD" altLang="fr-FR" sz="4400" b="1" dirty="0"/>
              <a:t>Produits du Cyclotron</a:t>
            </a:r>
            <a:endParaRPr lang="fr-FR" altLang="fr-FR" sz="4400" b="1" dirty="0" smtClean="0"/>
          </a:p>
        </p:txBody>
      </p:sp>
      <p:sp>
        <p:nvSpPr>
          <p:cNvPr id="8" name="Espace réservé du numéro de diapositive 7"/>
          <p:cNvSpPr>
            <a:spLocks noGrp="1"/>
          </p:cNvSpPr>
          <p:nvPr>
            <p:ph type="sldNum" sz="quarter" idx="12"/>
          </p:nvPr>
        </p:nvSpPr>
        <p:spPr/>
        <p:txBody>
          <a:bodyPr/>
          <a:lstStyle/>
          <a:p>
            <a:fld id="{D57F1E4F-1CFF-5643-939E-217C01CDF565}" type="slidenum">
              <a:rPr lang="en-US" smtClean="0"/>
              <a:pPr/>
              <a:t>34</a:t>
            </a:fld>
            <a:endParaRPr lang="en-US" dirty="0"/>
          </a:p>
        </p:txBody>
      </p:sp>
      <p:sp>
        <p:nvSpPr>
          <p:cNvPr id="2" name="Espace réservé du pied de page 1"/>
          <p:cNvSpPr>
            <a:spLocks noGrp="1"/>
          </p:cNvSpPr>
          <p:nvPr>
            <p:ph type="ftr" sz="quarter" idx="11"/>
          </p:nvPr>
        </p:nvSpPr>
        <p:spPr/>
        <p:txBody>
          <a:bodyPr/>
          <a:lstStyle/>
          <a:p>
            <a:r>
              <a:rPr lang="fr-FR" smtClean="0"/>
              <a:t>CREATION D'UN CENTRE DE RADIOTHERAPIE</a:t>
            </a:r>
            <a:endParaRPr lang="en-US" dirty="0"/>
          </a:p>
        </p:txBody>
      </p:sp>
      <mc:AlternateContent xmlns:mc="http://schemas.openxmlformats.org/markup-compatibility/2006">
        <mc:Choice xmlns:a14="http://schemas.microsoft.com/office/drawing/2010/main" Requires="a14">
          <p:sp>
            <p:nvSpPr>
              <p:cNvPr id="16" name="ZoneTexte 18"/>
              <p:cNvSpPr txBox="1"/>
              <p:nvPr/>
            </p:nvSpPr>
            <p:spPr>
              <a:xfrm>
                <a:off x="5409465" y="3224551"/>
                <a:ext cx="775252" cy="789832"/>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sSup>
                        <m:sSupPr>
                          <m:ctrlPr>
                            <a:rPr lang="fr-FR" sz="4000" b="1" i="1" smtClean="0">
                              <a:latin typeface="Cambria Math" panose="02040503050406030204" pitchFamily="18" charset="0"/>
                            </a:rPr>
                          </m:ctrlPr>
                        </m:sSupPr>
                        <m:e>
                          <m:sPre>
                            <m:sPrePr>
                              <m:ctrlPr>
                                <a:rPr lang="fr-FR" sz="4000" b="1" i="1" smtClean="0">
                                  <a:latin typeface="Cambria Math" panose="02040503050406030204" pitchFamily="18" charset="0"/>
                                </a:rPr>
                              </m:ctrlPr>
                            </m:sPrePr>
                            <m:sub/>
                            <m:sup>
                              <m:r>
                                <a:rPr lang="fr-FR" sz="4000" b="1" i="1" smtClean="0">
                                  <a:latin typeface="Cambria Math" panose="02040503050406030204" pitchFamily="18" charset="0"/>
                                </a:rPr>
                                <m:t>𝟔</m:t>
                              </m:r>
                              <m:r>
                                <a:rPr lang="fr-CD" sz="4000" b="1" i="1" smtClean="0">
                                  <a:latin typeface="Cambria Math" panose="02040503050406030204" pitchFamily="18" charset="0"/>
                                </a:rPr>
                                <m:t>𝟖</m:t>
                              </m:r>
                            </m:sup>
                            <m:e>
                              <m:r>
                                <a:rPr lang="fr-FR" sz="4000" b="1" i="1" smtClean="0">
                                  <a:latin typeface="Cambria Math" panose="02040503050406030204" pitchFamily="18" charset="0"/>
                                </a:rPr>
                                <m:t>𝒁𝒏</m:t>
                              </m:r>
                              <m:d>
                                <m:dPr>
                                  <m:ctrlPr>
                                    <a:rPr lang="fr-CD" sz="4000" b="1" i="1" smtClean="0">
                                      <a:latin typeface="Cambria Math" panose="02040503050406030204" pitchFamily="18" charset="0"/>
                                    </a:rPr>
                                  </m:ctrlPr>
                                </m:dPr>
                                <m:e>
                                  <m:r>
                                    <a:rPr lang="fr-CD" sz="4000" b="1" i="1" smtClean="0">
                                      <a:latin typeface="Cambria Math" panose="02040503050406030204" pitchFamily="18" charset="0"/>
                                    </a:rPr>
                                    <m:t>𝒑</m:t>
                                  </m:r>
                                  <m:r>
                                    <a:rPr lang="fr-CD" sz="4000" b="1" i="1" smtClean="0">
                                      <a:latin typeface="Cambria Math" panose="02040503050406030204" pitchFamily="18" charset="0"/>
                                    </a:rPr>
                                    <m:t>,</m:t>
                                  </m:r>
                                  <m:r>
                                    <a:rPr lang="fr-CD" sz="4000" b="1" i="1" smtClean="0">
                                      <a:latin typeface="Cambria Math" panose="02040503050406030204" pitchFamily="18" charset="0"/>
                                    </a:rPr>
                                    <m:t>𝒏</m:t>
                                  </m:r>
                                </m:e>
                              </m:d>
                            </m:e>
                          </m:sPre>
                          <m:sPre>
                            <m:sPrePr>
                              <m:ctrlPr>
                                <a:rPr lang="fr-FR" sz="4000" b="1" i="1" smtClean="0">
                                  <a:latin typeface="Cambria Math" panose="02040503050406030204" pitchFamily="18" charset="0"/>
                                </a:rPr>
                              </m:ctrlPr>
                            </m:sPrePr>
                            <m:sub/>
                            <m:sup>
                              <m:r>
                                <a:rPr lang="fr-FR" sz="4000" b="1" i="1" smtClean="0">
                                  <a:latin typeface="Cambria Math" panose="02040503050406030204" pitchFamily="18" charset="0"/>
                                </a:rPr>
                                <m:t>𝟔</m:t>
                              </m:r>
                              <m:r>
                                <a:rPr lang="fr-CD" sz="4000" b="1" i="1" smtClean="0">
                                  <a:latin typeface="Cambria Math" panose="02040503050406030204" pitchFamily="18" charset="0"/>
                                </a:rPr>
                                <m:t>𝟖</m:t>
                              </m:r>
                            </m:sup>
                            <m:e>
                              <m:r>
                                <a:rPr lang="fr-FR" sz="4000" b="1" i="1" smtClean="0">
                                  <a:latin typeface="Cambria Math" panose="02040503050406030204" pitchFamily="18" charset="0"/>
                                </a:rPr>
                                <m:t>𝑮𝒂</m:t>
                              </m:r>
                            </m:e>
                          </m:sPre>
                        </m:e>
                        <m:sup/>
                      </m:sSup>
                    </m:oMath>
                  </m:oMathPara>
                </a14:m>
                <a:endParaRPr lang="fr-FR" sz="4000" b="1" dirty="0"/>
              </a:p>
            </p:txBody>
          </p:sp>
        </mc:Choice>
        <mc:Fallback>
          <p:sp>
            <p:nvSpPr>
              <p:cNvPr id="16" name="ZoneTexte 18"/>
              <p:cNvSpPr txBox="1">
                <a:spLocks noRot="1" noChangeAspect="1" noMove="1" noResize="1" noEditPoints="1" noAdjustHandles="1" noChangeArrowheads="1" noChangeShapeType="1" noTextEdit="1"/>
              </p:cNvSpPr>
              <p:nvPr/>
            </p:nvSpPr>
            <p:spPr>
              <a:xfrm>
                <a:off x="5409465" y="3224551"/>
                <a:ext cx="775252" cy="789832"/>
              </a:xfrm>
              <a:prstGeom prst="rect">
                <a:avLst/>
              </a:prstGeom>
              <a:blipFill rotWithShape="0">
                <a:blip r:embed="rId3"/>
                <a:stretch>
                  <a:fillRect l="-201563" r="-140625"/>
                </a:stretch>
              </a:blipFill>
            </p:spPr>
            <p:txBody>
              <a:bodyPr/>
              <a:lstStyle/>
              <a:p>
                <a:r>
                  <a:rPr lang="fr-FR">
                    <a:noFill/>
                  </a:rPr>
                  <a:t> </a:t>
                </a:r>
              </a:p>
            </p:txBody>
          </p:sp>
        </mc:Fallback>
      </mc:AlternateContent>
      <mc:AlternateContent xmlns:mc="http://schemas.openxmlformats.org/markup-compatibility/2006">
        <mc:Choice xmlns:a14="http://schemas.microsoft.com/office/drawing/2010/main" Requires="a14">
          <p:sp>
            <p:nvSpPr>
              <p:cNvPr id="19" name="ZoneTexte 9"/>
              <p:cNvSpPr txBox="1"/>
              <p:nvPr/>
            </p:nvSpPr>
            <p:spPr>
              <a:xfrm>
                <a:off x="6956308" y="4169619"/>
                <a:ext cx="3701588" cy="763094"/>
              </a:xfrm>
              <a:prstGeom prst="rect">
                <a:avLst/>
              </a:prstGeom>
              <a:noFill/>
            </p:spPr>
            <p:txBody>
              <a:bodyPr wrap="square" rtlCol="0">
                <a:spAutoFit/>
              </a:bodyPr>
              <a:lstStyle/>
              <a:p>
                <a:pPr algn="ctr"/>
                <a14:m>
                  <m:oMath xmlns:m="http://schemas.openxmlformats.org/officeDocument/2006/math">
                    <m:sSub>
                      <m:sSubPr>
                        <m:ctrlPr>
                          <a:rPr lang="fr-FR" sz="4000" b="1" i="1" smtClean="0">
                            <a:solidFill>
                              <a:schemeClr val="accent2">
                                <a:lumMod val="75000"/>
                              </a:schemeClr>
                            </a:solidFill>
                            <a:latin typeface="Cambria Math" panose="02040503050406030204" pitchFamily="18" charset="0"/>
                            <a:sym typeface="Symbol" panose="05050102010706020507" pitchFamily="18" charset="2"/>
                          </a:rPr>
                        </m:ctrlPr>
                      </m:sSubPr>
                      <m:e>
                        <m:r>
                          <a:rPr lang="fr-FR" sz="4000" b="1" i="1" smtClean="0">
                            <a:solidFill>
                              <a:schemeClr val="accent2">
                                <a:lumMod val="75000"/>
                              </a:schemeClr>
                            </a:solidFill>
                            <a:latin typeface="Cambria Math" panose="02040503050406030204" pitchFamily="18" charset="0"/>
                            <a:sym typeface="Symbol" panose="05050102010706020507" pitchFamily="18" charset="2"/>
                          </a:rPr>
                          <m:t>𝑻</m:t>
                        </m:r>
                      </m:e>
                      <m:sub>
                        <m:r>
                          <a:rPr lang="fr-FR" sz="4000" b="1" i="1" smtClean="0">
                            <a:solidFill>
                              <a:schemeClr val="accent2">
                                <a:lumMod val="75000"/>
                              </a:schemeClr>
                            </a:solidFill>
                            <a:latin typeface="Cambria Math" panose="02040503050406030204" pitchFamily="18" charset="0"/>
                            <a:sym typeface="Symbol" panose="05050102010706020507" pitchFamily="18" charset="2"/>
                          </a:rPr>
                          <m:t>𝟏</m:t>
                        </m:r>
                        <m:r>
                          <a:rPr lang="fr-FR" sz="4000" b="1" i="1" smtClean="0">
                            <a:solidFill>
                              <a:schemeClr val="accent2">
                                <a:lumMod val="75000"/>
                              </a:schemeClr>
                            </a:solidFill>
                            <a:latin typeface="Cambria Math" panose="02040503050406030204" pitchFamily="18" charset="0"/>
                            <a:sym typeface="Symbol" panose="05050102010706020507" pitchFamily="18" charset="2"/>
                          </a:rPr>
                          <m:t>/</m:t>
                        </m:r>
                        <m:r>
                          <a:rPr lang="fr-FR" sz="4000" b="1" i="1" smtClean="0">
                            <a:solidFill>
                              <a:schemeClr val="accent2">
                                <a:lumMod val="75000"/>
                              </a:schemeClr>
                            </a:solidFill>
                            <a:latin typeface="Cambria Math" panose="02040503050406030204" pitchFamily="18" charset="0"/>
                            <a:sym typeface="Symbol" panose="05050102010706020507" pitchFamily="18" charset="2"/>
                          </a:rPr>
                          <m:t>𝟐</m:t>
                        </m:r>
                      </m:sub>
                    </m:sSub>
                    <m:r>
                      <a:rPr lang="fr-FR" sz="4000" b="1" i="1" smtClean="0">
                        <a:solidFill>
                          <a:schemeClr val="accent2">
                            <a:lumMod val="75000"/>
                          </a:schemeClr>
                        </a:solidFill>
                        <a:latin typeface="Cambria Math" panose="02040503050406030204" pitchFamily="18" charset="0"/>
                        <a:sym typeface="Symbol" panose="05050102010706020507" pitchFamily="18" charset="2"/>
                      </a:rPr>
                      <m:t>=</m:t>
                    </m:r>
                    <m:r>
                      <a:rPr lang="fr-FR" sz="4000" b="1" i="0" smtClean="0">
                        <a:solidFill>
                          <a:schemeClr val="accent2">
                            <a:lumMod val="75000"/>
                          </a:schemeClr>
                        </a:solidFill>
                        <a:latin typeface="Cambria Math" panose="02040503050406030204" pitchFamily="18" charset="0"/>
                        <a:sym typeface="Symbol" panose="05050102010706020507" pitchFamily="18" charset="2"/>
                      </a:rPr>
                      <m:t>𝟔𝟖</m:t>
                    </m:r>
                  </m:oMath>
                </a14:m>
                <a:r>
                  <a:rPr lang="fr-FR" sz="4000" b="1" dirty="0" smtClean="0">
                    <a:solidFill>
                      <a:schemeClr val="accent2">
                        <a:lumMod val="75000"/>
                      </a:schemeClr>
                    </a:solidFill>
                    <a:sym typeface="Symbol" panose="05050102010706020507" pitchFamily="18" charset="2"/>
                  </a:rPr>
                  <a:t> min</a:t>
                </a:r>
                <a:endParaRPr lang="fr-FR" sz="4000" b="1" dirty="0">
                  <a:solidFill>
                    <a:schemeClr val="accent2">
                      <a:lumMod val="75000"/>
                    </a:schemeClr>
                  </a:solidFill>
                </a:endParaRPr>
              </a:p>
            </p:txBody>
          </p:sp>
        </mc:Choice>
        <mc:Fallback>
          <p:sp>
            <p:nvSpPr>
              <p:cNvPr id="19" name="ZoneTexte 9"/>
              <p:cNvSpPr txBox="1">
                <a:spLocks noRot="1" noChangeAspect="1" noMove="1" noResize="1" noEditPoints="1" noAdjustHandles="1" noChangeArrowheads="1" noChangeShapeType="1" noTextEdit="1"/>
              </p:cNvSpPr>
              <p:nvPr/>
            </p:nvSpPr>
            <p:spPr>
              <a:xfrm>
                <a:off x="6956308" y="4169619"/>
                <a:ext cx="3701588" cy="763094"/>
              </a:xfrm>
              <a:prstGeom prst="rect">
                <a:avLst/>
              </a:prstGeom>
              <a:blipFill rotWithShape="0">
                <a:blip r:embed="rId4"/>
                <a:stretch>
                  <a:fillRect t="-16000" r="-2636" b="-24800"/>
                </a:stretch>
              </a:blipFill>
            </p:spPr>
            <p:txBody>
              <a:bodyPr/>
              <a:lstStyle/>
              <a:p>
                <a:r>
                  <a:rPr lang="fr-FR">
                    <a:noFill/>
                  </a:rPr>
                  <a:t> </a:t>
                </a:r>
              </a:p>
            </p:txBody>
          </p:sp>
        </mc:Fallback>
      </mc:AlternateContent>
      <mc:AlternateContent xmlns:mc="http://schemas.openxmlformats.org/markup-compatibility/2006">
        <mc:Choice xmlns:a14="http://schemas.microsoft.com/office/drawing/2010/main" Requires="a14">
          <p:sp>
            <p:nvSpPr>
              <p:cNvPr id="20" name="ZoneTexte 9"/>
              <p:cNvSpPr txBox="1"/>
              <p:nvPr/>
            </p:nvSpPr>
            <p:spPr>
              <a:xfrm>
                <a:off x="1201783" y="1959552"/>
                <a:ext cx="3701588" cy="789512"/>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sPre>
                        <m:sPrePr>
                          <m:ctrlPr>
                            <a:rPr lang="fr-FR" sz="4000" b="1" i="1" smtClean="0">
                              <a:latin typeface="Cambria Math" panose="02040503050406030204" pitchFamily="18" charset="0"/>
                            </a:rPr>
                          </m:ctrlPr>
                        </m:sPrePr>
                        <m:sub/>
                        <m:sup>
                          <m:r>
                            <a:rPr lang="fr-FR" sz="4000" b="1" i="1">
                              <a:latin typeface="Cambria Math" panose="02040503050406030204" pitchFamily="18" charset="0"/>
                            </a:rPr>
                            <m:t>𝟔</m:t>
                          </m:r>
                          <m:r>
                            <a:rPr lang="fr-CD" sz="4000" b="1" i="1">
                              <a:latin typeface="Cambria Math" panose="02040503050406030204" pitchFamily="18" charset="0"/>
                            </a:rPr>
                            <m:t>𝟖</m:t>
                          </m:r>
                        </m:sup>
                        <m:e>
                          <m:r>
                            <a:rPr lang="fr-FR" sz="4000" b="1" i="1">
                              <a:latin typeface="Cambria Math" panose="02040503050406030204" pitchFamily="18" charset="0"/>
                            </a:rPr>
                            <m:t>𝑮𝒂</m:t>
                          </m:r>
                        </m:e>
                      </m:sPre>
                      <m:r>
                        <a:rPr lang="fr-FR" sz="4000" b="1" i="0" smtClean="0">
                          <a:solidFill>
                            <a:schemeClr val="accent2">
                              <a:lumMod val="75000"/>
                            </a:schemeClr>
                          </a:solidFill>
                          <a:latin typeface="Cambria Math" panose="02040503050406030204" pitchFamily="18" charset="0"/>
                          <a:sym typeface="Symbol" panose="05050102010706020507" pitchFamily="18" charset="2"/>
                        </a:rPr>
                        <m:t>𝐏𝐒𝐌𝐀</m:t>
                      </m:r>
                    </m:oMath>
                  </m:oMathPara>
                </a14:m>
                <a:endParaRPr lang="fr-FR" sz="4000" b="1" dirty="0">
                  <a:solidFill>
                    <a:schemeClr val="accent2">
                      <a:lumMod val="75000"/>
                    </a:schemeClr>
                  </a:solidFill>
                </a:endParaRPr>
              </a:p>
            </p:txBody>
          </p:sp>
        </mc:Choice>
        <mc:Fallback>
          <p:sp>
            <p:nvSpPr>
              <p:cNvPr id="20" name="ZoneTexte 9"/>
              <p:cNvSpPr txBox="1">
                <a:spLocks noRot="1" noChangeAspect="1" noMove="1" noResize="1" noEditPoints="1" noAdjustHandles="1" noChangeArrowheads="1" noChangeShapeType="1" noTextEdit="1"/>
              </p:cNvSpPr>
              <p:nvPr/>
            </p:nvSpPr>
            <p:spPr>
              <a:xfrm>
                <a:off x="1201783" y="1959552"/>
                <a:ext cx="3701588" cy="789512"/>
              </a:xfrm>
              <a:prstGeom prst="rect">
                <a:avLst/>
              </a:prstGeom>
              <a:blipFill rotWithShape="0">
                <a:blip r:embed="rId5"/>
                <a:stretch>
                  <a:fillRect/>
                </a:stretch>
              </a:blipFill>
            </p:spPr>
            <p:txBody>
              <a:bodyPr/>
              <a:lstStyle/>
              <a:p>
                <a:r>
                  <a:rPr lang="fr-FR">
                    <a:noFill/>
                  </a:rPr>
                  <a:t> </a:t>
                </a:r>
              </a:p>
            </p:txBody>
          </p:sp>
        </mc:Fallback>
      </mc:AlternateContent>
      <p:sp>
        <p:nvSpPr>
          <p:cNvPr id="3" name="Rounded Rectangular Callout 2"/>
          <p:cNvSpPr/>
          <p:nvPr/>
        </p:nvSpPr>
        <p:spPr>
          <a:xfrm>
            <a:off x="9333074" y="542992"/>
            <a:ext cx="2326341" cy="854704"/>
          </a:xfrm>
          <a:prstGeom prst="wedgeRoundRectCallout">
            <a:avLst>
              <a:gd name="adj1" fmla="val -66033"/>
              <a:gd name="adj2" fmla="val 98057"/>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b="1" i="1" dirty="0" err="1" smtClean="0">
                <a:solidFill>
                  <a:schemeClr val="tx1"/>
                </a:solidFill>
                <a:effectLst>
                  <a:outerShdw blurRad="38100" dist="38100" dir="2700000" algn="tl">
                    <a:srgbClr val="000000">
                      <a:alpha val="43137"/>
                    </a:srgbClr>
                  </a:outerShdw>
                </a:effectLst>
              </a:rPr>
              <a:t>Théranostic</a:t>
            </a:r>
            <a:endParaRPr lang="en-US" sz="2800" b="1" i="1" dirty="0">
              <a:solidFill>
                <a:schemeClr val="tx1"/>
              </a:solidFill>
              <a:effectLst>
                <a:outerShdw blurRad="38100" dist="38100" dir="2700000" algn="tl">
                  <a:srgbClr val="000000">
                    <a:alpha val="43137"/>
                  </a:srgbClr>
                </a:outerShdw>
              </a:effectLst>
            </a:endParaRPr>
          </a:p>
        </p:txBody>
      </p:sp>
      <mc:AlternateContent xmlns:mc="http://schemas.openxmlformats.org/markup-compatibility/2006" xmlns:a14="http://schemas.microsoft.com/office/drawing/2010/main">
        <mc:Choice Requires="a14">
          <p:sp>
            <p:nvSpPr>
              <p:cNvPr id="22" name="ZoneTexte 9"/>
              <p:cNvSpPr txBox="1"/>
              <p:nvPr/>
            </p:nvSpPr>
            <p:spPr>
              <a:xfrm>
                <a:off x="1311579" y="4209067"/>
                <a:ext cx="3701588" cy="817724"/>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sPre>
                        <m:sPrePr>
                          <m:ctrlPr>
                            <a:rPr lang="fr-FR" sz="4000" b="1" i="1" smtClean="0">
                              <a:latin typeface="Cambria Math" panose="02040503050406030204" pitchFamily="18" charset="0"/>
                            </a:rPr>
                          </m:ctrlPr>
                        </m:sPrePr>
                        <m:sub/>
                        <m:sup>
                          <m:r>
                            <a:rPr lang="fr-FR" sz="4000" b="1" i="1" smtClean="0">
                              <a:latin typeface="Cambria Math" panose="02040503050406030204" pitchFamily="18" charset="0"/>
                            </a:rPr>
                            <m:t>𝟏𝟕𝟕</m:t>
                          </m:r>
                        </m:sup>
                        <m:e>
                          <m:r>
                            <a:rPr lang="fr-FR" sz="4000" b="1" i="1" smtClean="0">
                              <a:latin typeface="Cambria Math" panose="02040503050406030204" pitchFamily="18" charset="0"/>
                            </a:rPr>
                            <m:t>𝑳𝒖</m:t>
                          </m:r>
                        </m:e>
                      </m:sPre>
                      <m:r>
                        <a:rPr lang="fr-FR" sz="4000" b="1" i="0" smtClean="0">
                          <a:solidFill>
                            <a:schemeClr val="accent2">
                              <a:lumMod val="75000"/>
                            </a:schemeClr>
                          </a:solidFill>
                          <a:latin typeface="Cambria Math" panose="02040503050406030204" pitchFamily="18" charset="0"/>
                          <a:sym typeface="Symbol" panose="05050102010706020507" pitchFamily="18" charset="2"/>
                        </a:rPr>
                        <m:t>𝐏𝐒𝐌𝐀</m:t>
                      </m:r>
                    </m:oMath>
                  </m:oMathPara>
                </a14:m>
                <a:endParaRPr lang="fr-FR" sz="4000" b="1" dirty="0">
                  <a:solidFill>
                    <a:schemeClr val="accent2">
                      <a:lumMod val="75000"/>
                    </a:schemeClr>
                  </a:solidFill>
                </a:endParaRPr>
              </a:p>
            </p:txBody>
          </p:sp>
        </mc:Choice>
        <mc:Fallback xmlns="">
          <p:sp>
            <p:nvSpPr>
              <p:cNvPr id="22" name="ZoneTexte 9"/>
              <p:cNvSpPr txBox="1">
                <a:spLocks noRot="1" noChangeAspect="1" noMove="1" noResize="1" noEditPoints="1" noAdjustHandles="1" noChangeArrowheads="1" noChangeShapeType="1" noTextEdit="1"/>
              </p:cNvSpPr>
              <p:nvPr/>
            </p:nvSpPr>
            <p:spPr>
              <a:xfrm>
                <a:off x="1311579" y="4209067"/>
                <a:ext cx="3701588" cy="817724"/>
              </a:xfrm>
              <a:prstGeom prst="rect">
                <a:avLst/>
              </a:prstGeom>
              <a:blipFill rotWithShape="0">
                <a:blip r:embed="rId7"/>
                <a:stretch>
                  <a:fillRect/>
                </a:stretch>
              </a:blipFill>
            </p:spPr>
            <p:txBody>
              <a:bodyPr/>
              <a:lstStyle/>
              <a:p>
                <a:r>
                  <a:rPr lang="fr-FR">
                    <a:noFill/>
                  </a:rPr>
                  <a:t> </a:t>
                </a:r>
              </a:p>
            </p:txBody>
          </p:sp>
        </mc:Fallback>
      </mc:AlternateContent>
      <p:sp>
        <p:nvSpPr>
          <p:cNvPr id="24" name="Rounded Rectangular Callout 2"/>
          <p:cNvSpPr/>
          <p:nvPr/>
        </p:nvSpPr>
        <p:spPr>
          <a:xfrm>
            <a:off x="1201783" y="5634445"/>
            <a:ext cx="3162892" cy="866487"/>
          </a:xfrm>
          <a:prstGeom prst="wedgeRoundRectCallout">
            <a:avLst>
              <a:gd name="adj1" fmla="val -14874"/>
              <a:gd name="adj2" fmla="val -106050"/>
              <a:gd name="adj3" fmla="val 1666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b="1" i="1" dirty="0" smtClean="0">
                <a:solidFill>
                  <a:schemeClr val="tx1"/>
                </a:solidFill>
                <a:effectLst>
                  <a:outerShdw blurRad="38100" dist="38100" dir="2700000" algn="tl">
                    <a:srgbClr val="000000">
                      <a:alpha val="43137"/>
                    </a:srgbClr>
                  </a:outerShdw>
                </a:effectLst>
              </a:rPr>
              <a:t>Traitement du Cancer de Prostate</a:t>
            </a:r>
            <a:endParaRPr lang="en-US" sz="2400" b="1" i="1" dirty="0">
              <a:solidFill>
                <a:schemeClr val="tx1"/>
              </a:solidFill>
              <a:effectLst>
                <a:outerShdw blurRad="38100" dist="38100" dir="2700000" algn="tl">
                  <a:srgbClr val="000000">
                    <a:alpha val="43137"/>
                  </a:srgbClr>
                </a:outerShdw>
              </a:effectLst>
            </a:endParaRPr>
          </a:p>
        </p:txBody>
      </p:sp>
      <mc:AlternateContent xmlns:mc="http://schemas.openxmlformats.org/markup-compatibility/2006">
        <mc:Choice xmlns:a14="http://schemas.microsoft.com/office/drawing/2010/main" Requires="a14">
          <p:sp>
            <p:nvSpPr>
              <p:cNvPr id="14" name="ZoneTexte 9"/>
              <p:cNvSpPr txBox="1"/>
              <p:nvPr/>
            </p:nvSpPr>
            <p:spPr>
              <a:xfrm>
                <a:off x="7957827" y="2406827"/>
                <a:ext cx="3701588" cy="817724"/>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sPre>
                        <m:sPrePr>
                          <m:ctrlPr>
                            <a:rPr lang="fr-FR" sz="4000" b="1" i="1" smtClean="0">
                              <a:latin typeface="Cambria Math" panose="02040503050406030204" pitchFamily="18" charset="0"/>
                            </a:rPr>
                          </m:ctrlPr>
                        </m:sPrePr>
                        <m:sub/>
                        <m:sup>
                          <m:r>
                            <a:rPr lang="fr-FR" sz="4000" b="1" i="1" smtClean="0">
                              <a:latin typeface="Cambria Math" panose="02040503050406030204" pitchFamily="18" charset="0"/>
                            </a:rPr>
                            <m:t>𝟗𝟗</m:t>
                          </m:r>
                          <m:r>
                            <a:rPr lang="fr-FR" sz="4000" b="1" i="1" smtClean="0">
                              <a:latin typeface="Cambria Math" panose="02040503050406030204" pitchFamily="18" charset="0"/>
                            </a:rPr>
                            <m:t>𝒎</m:t>
                          </m:r>
                        </m:sup>
                        <m:e>
                          <m:r>
                            <a:rPr lang="fr-FR" sz="4000" b="1" i="1" smtClean="0">
                              <a:latin typeface="Cambria Math" panose="02040503050406030204" pitchFamily="18" charset="0"/>
                            </a:rPr>
                            <m:t>𝑻𝒄</m:t>
                          </m:r>
                        </m:e>
                      </m:sPre>
                      <m:r>
                        <a:rPr lang="fr-FR" sz="4000" b="1" i="0" smtClean="0">
                          <a:solidFill>
                            <a:schemeClr val="accent2">
                              <a:lumMod val="75000"/>
                            </a:schemeClr>
                          </a:solidFill>
                          <a:latin typeface="Cambria Math" panose="02040503050406030204" pitchFamily="18" charset="0"/>
                          <a:sym typeface="Symbol" panose="05050102010706020507" pitchFamily="18" charset="2"/>
                        </a:rPr>
                        <m:t>𝐏𝐒𝐌𝐀</m:t>
                      </m:r>
                    </m:oMath>
                  </m:oMathPara>
                </a14:m>
                <a:endParaRPr lang="fr-FR" sz="4000" b="1" dirty="0">
                  <a:solidFill>
                    <a:schemeClr val="accent2">
                      <a:lumMod val="75000"/>
                    </a:schemeClr>
                  </a:solidFill>
                </a:endParaRPr>
              </a:p>
            </p:txBody>
          </p:sp>
        </mc:Choice>
        <mc:Fallback>
          <p:sp>
            <p:nvSpPr>
              <p:cNvPr id="14" name="ZoneTexte 9"/>
              <p:cNvSpPr txBox="1">
                <a:spLocks noRot="1" noChangeAspect="1" noMove="1" noResize="1" noEditPoints="1" noAdjustHandles="1" noChangeArrowheads="1" noChangeShapeType="1" noTextEdit="1"/>
              </p:cNvSpPr>
              <p:nvPr/>
            </p:nvSpPr>
            <p:spPr>
              <a:xfrm>
                <a:off x="7957827" y="2406827"/>
                <a:ext cx="3701588" cy="817724"/>
              </a:xfrm>
              <a:prstGeom prst="rect">
                <a:avLst/>
              </a:prstGeom>
              <a:blipFill rotWithShape="0">
                <a:blip r:embed="rId8"/>
                <a:stretch>
                  <a:fillRect/>
                </a:stretch>
              </a:blipFill>
            </p:spPr>
            <p:txBody>
              <a:bodyPr/>
              <a:lstStyle/>
              <a:p>
                <a:r>
                  <a:rPr lang="fr-FR">
                    <a:noFill/>
                  </a:rPr>
                  <a:t> </a:t>
                </a:r>
              </a:p>
            </p:txBody>
          </p:sp>
        </mc:Fallback>
      </mc:AlternateContent>
      <p:sp>
        <p:nvSpPr>
          <p:cNvPr id="5" name="Ellipse 4"/>
          <p:cNvSpPr/>
          <p:nvPr/>
        </p:nvSpPr>
        <p:spPr>
          <a:xfrm>
            <a:off x="8005833" y="2118042"/>
            <a:ext cx="3498779" cy="1371600"/>
          </a:xfrm>
          <a:prstGeom prst="ellipse">
            <a:avLst/>
          </a:prstGeom>
          <a:noFill/>
          <a:ln w="76200">
            <a:solidFill>
              <a:srgbClr val="FF00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3" name="Image 12"/>
          <p:cNvPicPr>
            <a:picLocks noChangeAspect="1"/>
          </p:cNvPicPr>
          <p:nvPr/>
        </p:nvPicPr>
        <p:blipFill>
          <a:blip r:embed="rId9"/>
          <a:stretch>
            <a:fillRect/>
          </a:stretch>
        </p:blipFill>
        <p:spPr>
          <a:xfrm>
            <a:off x="0" y="416367"/>
            <a:ext cx="12192000" cy="5902003"/>
          </a:xfrm>
          <a:prstGeom prst="rect">
            <a:avLst/>
          </a:prstGeom>
        </p:spPr>
      </p:pic>
    </p:spTree>
    <p:extLst>
      <p:ext uri="{BB962C8B-B14F-4D97-AF65-F5344CB8AC3E}">
        <p14:creationId xmlns:p14="http://schemas.microsoft.com/office/powerpoint/2010/main" val="26872697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a:spLocks noGrp="1"/>
          </p:cNvSpPr>
          <p:nvPr>
            <p:ph type="title"/>
          </p:nvPr>
        </p:nvSpPr>
        <p:spPr/>
        <p:txBody>
          <a:bodyPr>
            <a:normAutofit/>
          </a:bodyPr>
          <a:lstStyle/>
          <a:p>
            <a:r>
              <a:rPr lang="fr-CD" altLang="fr-FR" sz="4400" b="1" dirty="0"/>
              <a:t>Produits du Cyclotron</a:t>
            </a:r>
            <a:endParaRPr lang="fr-FR" altLang="fr-FR" sz="4400" b="1" dirty="0" smtClean="0"/>
          </a:p>
        </p:txBody>
      </p:sp>
      <p:sp>
        <p:nvSpPr>
          <p:cNvPr id="8" name="Espace réservé du numéro de diapositive 7"/>
          <p:cNvSpPr>
            <a:spLocks noGrp="1"/>
          </p:cNvSpPr>
          <p:nvPr>
            <p:ph type="sldNum" sz="quarter" idx="12"/>
          </p:nvPr>
        </p:nvSpPr>
        <p:spPr/>
        <p:txBody>
          <a:bodyPr/>
          <a:lstStyle/>
          <a:p>
            <a:fld id="{D57F1E4F-1CFF-5643-939E-217C01CDF565}" type="slidenum">
              <a:rPr lang="en-US" smtClean="0"/>
              <a:pPr/>
              <a:t>35</a:t>
            </a:fld>
            <a:endParaRPr lang="en-US" dirty="0"/>
          </a:p>
        </p:txBody>
      </p:sp>
      <p:sp>
        <p:nvSpPr>
          <p:cNvPr id="2" name="Espace réservé du pied de page 1"/>
          <p:cNvSpPr>
            <a:spLocks noGrp="1"/>
          </p:cNvSpPr>
          <p:nvPr>
            <p:ph type="ftr" sz="quarter" idx="11"/>
          </p:nvPr>
        </p:nvSpPr>
        <p:spPr/>
        <p:txBody>
          <a:bodyPr/>
          <a:lstStyle/>
          <a:p>
            <a:r>
              <a:rPr lang="fr-FR" smtClean="0"/>
              <a:t>CREATION D'UN CENTRE DE RADIOTHERAPIE</a:t>
            </a:r>
            <a:endParaRPr lang="en-US" dirty="0"/>
          </a:p>
        </p:txBody>
      </p:sp>
      <mc:AlternateContent xmlns:mc="http://schemas.openxmlformats.org/markup-compatibility/2006">
        <mc:Choice xmlns:a14="http://schemas.microsoft.com/office/drawing/2010/main" Requires="a14">
          <p:sp>
            <p:nvSpPr>
              <p:cNvPr id="16" name="ZoneTexte 18"/>
              <p:cNvSpPr txBox="1"/>
              <p:nvPr/>
            </p:nvSpPr>
            <p:spPr>
              <a:xfrm>
                <a:off x="5409465" y="3224551"/>
                <a:ext cx="775252" cy="789832"/>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sSup>
                        <m:sSupPr>
                          <m:ctrlPr>
                            <a:rPr lang="fr-FR" sz="4000" b="1" i="1" smtClean="0">
                              <a:latin typeface="Cambria Math" panose="02040503050406030204" pitchFamily="18" charset="0"/>
                            </a:rPr>
                          </m:ctrlPr>
                        </m:sSupPr>
                        <m:e>
                          <m:sPre>
                            <m:sPrePr>
                              <m:ctrlPr>
                                <a:rPr lang="fr-FR" sz="4000" b="1" i="1" smtClean="0">
                                  <a:latin typeface="Cambria Math" panose="02040503050406030204" pitchFamily="18" charset="0"/>
                                </a:rPr>
                              </m:ctrlPr>
                            </m:sPrePr>
                            <m:sub/>
                            <m:sup>
                              <m:r>
                                <a:rPr lang="fr-FR" sz="4000" b="1" i="1" smtClean="0">
                                  <a:latin typeface="Cambria Math" panose="02040503050406030204" pitchFamily="18" charset="0"/>
                                </a:rPr>
                                <m:t>𝟔</m:t>
                              </m:r>
                              <m:r>
                                <a:rPr lang="fr-CD" sz="4000" b="1" i="1" smtClean="0">
                                  <a:latin typeface="Cambria Math" panose="02040503050406030204" pitchFamily="18" charset="0"/>
                                </a:rPr>
                                <m:t>𝟖</m:t>
                              </m:r>
                            </m:sup>
                            <m:e>
                              <m:r>
                                <a:rPr lang="fr-FR" sz="4000" b="1" i="1" smtClean="0">
                                  <a:latin typeface="Cambria Math" panose="02040503050406030204" pitchFamily="18" charset="0"/>
                                </a:rPr>
                                <m:t>𝒁𝒏</m:t>
                              </m:r>
                              <m:d>
                                <m:dPr>
                                  <m:ctrlPr>
                                    <a:rPr lang="fr-CD" sz="4000" b="1" i="1" smtClean="0">
                                      <a:latin typeface="Cambria Math" panose="02040503050406030204" pitchFamily="18" charset="0"/>
                                    </a:rPr>
                                  </m:ctrlPr>
                                </m:dPr>
                                <m:e>
                                  <m:r>
                                    <a:rPr lang="fr-CD" sz="4000" b="1" i="1" smtClean="0">
                                      <a:latin typeface="Cambria Math" panose="02040503050406030204" pitchFamily="18" charset="0"/>
                                    </a:rPr>
                                    <m:t>𝒑</m:t>
                                  </m:r>
                                  <m:r>
                                    <a:rPr lang="fr-CD" sz="4000" b="1" i="1" smtClean="0">
                                      <a:latin typeface="Cambria Math" panose="02040503050406030204" pitchFamily="18" charset="0"/>
                                    </a:rPr>
                                    <m:t>,</m:t>
                                  </m:r>
                                  <m:r>
                                    <a:rPr lang="fr-CD" sz="4000" b="1" i="1" smtClean="0">
                                      <a:latin typeface="Cambria Math" panose="02040503050406030204" pitchFamily="18" charset="0"/>
                                    </a:rPr>
                                    <m:t>𝒏</m:t>
                                  </m:r>
                                </m:e>
                              </m:d>
                            </m:e>
                          </m:sPre>
                          <m:sPre>
                            <m:sPrePr>
                              <m:ctrlPr>
                                <a:rPr lang="fr-FR" sz="4000" b="1" i="1" smtClean="0">
                                  <a:latin typeface="Cambria Math" panose="02040503050406030204" pitchFamily="18" charset="0"/>
                                </a:rPr>
                              </m:ctrlPr>
                            </m:sPrePr>
                            <m:sub/>
                            <m:sup>
                              <m:r>
                                <a:rPr lang="fr-FR" sz="4000" b="1" i="1" smtClean="0">
                                  <a:latin typeface="Cambria Math" panose="02040503050406030204" pitchFamily="18" charset="0"/>
                                </a:rPr>
                                <m:t>𝟔</m:t>
                              </m:r>
                              <m:r>
                                <a:rPr lang="fr-CD" sz="4000" b="1" i="1" smtClean="0">
                                  <a:latin typeface="Cambria Math" panose="02040503050406030204" pitchFamily="18" charset="0"/>
                                </a:rPr>
                                <m:t>𝟖</m:t>
                              </m:r>
                            </m:sup>
                            <m:e>
                              <m:r>
                                <a:rPr lang="fr-FR" sz="4000" b="1" i="1" smtClean="0">
                                  <a:latin typeface="Cambria Math" panose="02040503050406030204" pitchFamily="18" charset="0"/>
                                </a:rPr>
                                <m:t>𝑮𝒂</m:t>
                              </m:r>
                            </m:e>
                          </m:sPre>
                        </m:e>
                        <m:sup/>
                      </m:sSup>
                    </m:oMath>
                  </m:oMathPara>
                </a14:m>
                <a:endParaRPr lang="fr-FR" sz="4000" b="1" dirty="0"/>
              </a:p>
            </p:txBody>
          </p:sp>
        </mc:Choice>
        <mc:Fallback>
          <p:sp>
            <p:nvSpPr>
              <p:cNvPr id="16" name="ZoneTexte 18"/>
              <p:cNvSpPr txBox="1">
                <a:spLocks noRot="1" noChangeAspect="1" noMove="1" noResize="1" noEditPoints="1" noAdjustHandles="1" noChangeArrowheads="1" noChangeShapeType="1" noTextEdit="1"/>
              </p:cNvSpPr>
              <p:nvPr/>
            </p:nvSpPr>
            <p:spPr>
              <a:xfrm>
                <a:off x="5409465" y="3224551"/>
                <a:ext cx="775252" cy="789832"/>
              </a:xfrm>
              <a:prstGeom prst="rect">
                <a:avLst/>
              </a:prstGeom>
              <a:blipFill rotWithShape="0">
                <a:blip r:embed="rId3"/>
                <a:stretch>
                  <a:fillRect l="-201563" r="-140625"/>
                </a:stretch>
              </a:blipFill>
            </p:spPr>
            <p:txBody>
              <a:bodyPr/>
              <a:lstStyle/>
              <a:p>
                <a:r>
                  <a:rPr lang="fr-FR">
                    <a:noFill/>
                  </a:rPr>
                  <a:t> </a:t>
                </a:r>
              </a:p>
            </p:txBody>
          </p:sp>
        </mc:Fallback>
      </mc:AlternateContent>
      <mc:AlternateContent xmlns:mc="http://schemas.openxmlformats.org/markup-compatibility/2006">
        <mc:Choice xmlns:a14="http://schemas.microsoft.com/office/drawing/2010/main" Requires="a14">
          <p:sp>
            <p:nvSpPr>
              <p:cNvPr id="19" name="ZoneTexte 9"/>
              <p:cNvSpPr txBox="1"/>
              <p:nvPr/>
            </p:nvSpPr>
            <p:spPr>
              <a:xfrm>
                <a:off x="6956308" y="4169619"/>
                <a:ext cx="3701588" cy="763094"/>
              </a:xfrm>
              <a:prstGeom prst="rect">
                <a:avLst/>
              </a:prstGeom>
              <a:noFill/>
            </p:spPr>
            <p:txBody>
              <a:bodyPr wrap="square" rtlCol="0">
                <a:spAutoFit/>
              </a:bodyPr>
              <a:lstStyle/>
              <a:p>
                <a:pPr algn="ctr"/>
                <a14:m>
                  <m:oMath xmlns:m="http://schemas.openxmlformats.org/officeDocument/2006/math">
                    <m:sSub>
                      <m:sSubPr>
                        <m:ctrlPr>
                          <a:rPr lang="fr-FR" sz="4000" b="1" i="1" smtClean="0">
                            <a:solidFill>
                              <a:schemeClr val="accent2">
                                <a:lumMod val="75000"/>
                              </a:schemeClr>
                            </a:solidFill>
                            <a:latin typeface="Cambria Math" panose="02040503050406030204" pitchFamily="18" charset="0"/>
                            <a:sym typeface="Symbol" panose="05050102010706020507" pitchFamily="18" charset="2"/>
                          </a:rPr>
                        </m:ctrlPr>
                      </m:sSubPr>
                      <m:e>
                        <m:r>
                          <a:rPr lang="fr-FR" sz="4000" b="1" i="1" smtClean="0">
                            <a:solidFill>
                              <a:schemeClr val="accent2">
                                <a:lumMod val="75000"/>
                              </a:schemeClr>
                            </a:solidFill>
                            <a:latin typeface="Cambria Math" panose="02040503050406030204" pitchFamily="18" charset="0"/>
                            <a:sym typeface="Symbol" panose="05050102010706020507" pitchFamily="18" charset="2"/>
                          </a:rPr>
                          <m:t>𝑻</m:t>
                        </m:r>
                      </m:e>
                      <m:sub>
                        <m:r>
                          <a:rPr lang="fr-FR" sz="4000" b="1" i="1" smtClean="0">
                            <a:solidFill>
                              <a:schemeClr val="accent2">
                                <a:lumMod val="75000"/>
                              </a:schemeClr>
                            </a:solidFill>
                            <a:latin typeface="Cambria Math" panose="02040503050406030204" pitchFamily="18" charset="0"/>
                            <a:sym typeface="Symbol" panose="05050102010706020507" pitchFamily="18" charset="2"/>
                          </a:rPr>
                          <m:t>𝟏</m:t>
                        </m:r>
                        <m:r>
                          <a:rPr lang="fr-FR" sz="4000" b="1" i="1" smtClean="0">
                            <a:solidFill>
                              <a:schemeClr val="accent2">
                                <a:lumMod val="75000"/>
                              </a:schemeClr>
                            </a:solidFill>
                            <a:latin typeface="Cambria Math" panose="02040503050406030204" pitchFamily="18" charset="0"/>
                            <a:sym typeface="Symbol" panose="05050102010706020507" pitchFamily="18" charset="2"/>
                          </a:rPr>
                          <m:t>/</m:t>
                        </m:r>
                        <m:r>
                          <a:rPr lang="fr-FR" sz="4000" b="1" i="1" smtClean="0">
                            <a:solidFill>
                              <a:schemeClr val="accent2">
                                <a:lumMod val="75000"/>
                              </a:schemeClr>
                            </a:solidFill>
                            <a:latin typeface="Cambria Math" panose="02040503050406030204" pitchFamily="18" charset="0"/>
                            <a:sym typeface="Symbol" panose="05050102010706020507" pitchFamily="18" charset="2"/>
                          </a:rPr>
                          <m:t>𝟐</m:t>
                        </m:r>
                      </m:sub>
                    </m:sSub>
                    <m:r>
                      <a:rPr lang="fr-FR" sz="4000" b="1" i="1" smtClean="0">
                        <a:solidFill>
                          <a:schemeClr val="accent2">
                            <a:lumMod val="75000"/>
                          </a:schemeClr>
                        </a:solidFill>
                        <a:latin typeface="Cambria Math" panose="02040503050406030204" pitchFamily="18" charset="0"/>
                        <a:sym typeface="Symbol" panose="05050102010706020507" pitchFamily="18" charset="2"/>
                      </a:rPr>
                      <m:t>=</m:t>
                    </m:r>
                    <m:r>
                      <a:rPr lang="fr-FR" sz="4000" b="1" i="0" smtClean="0">
                        <a:solidFill>
                          <a:schemeClr val="accent2">
                            <a:lumMod val="75000"/>
                          </a:schemeClr>
                        </a:solidFill>
                        <a:latin typeface="Cambria Math" panose="02040503050406030204" pitchFamily="18" charset="0"/>
                        <a:sym typeface="Symbol" panose="05050102010706020507" pitchFamily="18" charset="2"/>
                      </a:rPr>
                      <m:t>𝟔𝟖</m:t>
                    </m:r>
                  </m:oMath>
                </a14:m>
                <a:r>
                  <a:rPr lang="fr-FR" sz="4000" b="1" dirty="0" smtClean="0">
                    <a:solidFill>
                      <a:schemeClr val="accent2">
                        <a:lumMod val="75000"/>
                      </a:schemeClr>
                    </a:solidFill>
                    <a:sym typeface="Symbol" panose="05050102010706020507" pitchFamily="18" charset="2"/>
                  </a:rPr>
                  <a:t> min</a:t>
                </a:r>
                <a:endParaRPr lang="fr-FR" sz="4000" b="1" dirty="0">
                  <a:solidFill>
                    <a:schemeClr val="accent2">
                      <a:lumMod val="75000"/>
                    </a:schemeClr>
                  </a:solidFill>
                </a:endParaRPr>
              </a:p>
            </p:txBody>
          </p:sp>
        </mc:Choice>
        <mc:Fallback>
          <p:sp>
            <p:nvSpPr>
              <p:cNvPr id="19" name="ZoneTexte 9"/>
              <p:cNvSpPr txBox="1">
                <a:spLocks noRot="1" noChangeAspect="1" noMove="1" noResize="1" noEditPoints="1" noAdjustHandles="1" noChangeArrowheads="1" noChangeShapeType="1" noTextEdit="1"/>
              </p:cNvSpPr>
              <p:nvPr/>
            </p:nvSpPr>
            <p:spPr>
              <a:xfrm>
                <a:off x="6956308" y="4169619"/>
                <a:ext cx="3701588" cy="763094"/>
              </a:xfrm>
              <a:prstGeom prst="rect">
                <a:avLst/>
              </a:prstGeom>
              <a:blipFill rotWithShape="0">
                <a:blip r:embed="rId4"/>
                <a:stretch>
                  <a:fillRect t="-16000" r="-2636" b="-24800"/>
                </a:stretch>
              </a:blipFill>
            </p:spPr>
            <p:txBody>
              <a:bodyPr/>
              <a:lstStyle/>
              <a:p>
                <a:r>
                  <a:rPr lang="fr-FR">
                    <a:noFill/>
                  </a:rPr>
                  <a:t> </a:t>
                </a:r>
              </a:p>
            </p:txBody>
          </p:sp>
        </mc:Fallback>
      </mc:AlternateContent>
      <mc:AlternateContent xmlns:mc="http://schemas.openxmlformats.org/markup-compatibility/2006">
        <mc:Choice xmlns:a14="http://schemas.microsoft.com/office/drawing/2010/main" Requires="a14">
          <p:sp>
            <p:nvSpPr>
              <p:cNvPr id="20" name="ZoneTexte 9"/>
              <p:cNvSpPr txBox="1"/>
              <p:nvPr/>
            </p:nvSpPr>
            <p:spPr>
              <a:xfrm>
                <a:off x="1201783" y="1959552"/>
                <a:ext cx="3701588" cy="789512"/>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sPre>
                        <m:sPrePr>
                          <m:ctrlPr>
                            <a:rPr lang="fr-FR" sz="4000" b="1" i="1" smtClean="0">
                              <a:latin typeface="Cambria Math" panose="02040503050406030204" pitchFamily="18" charset="0"/>
                            </a:rPr>
                          </m:ctrlPr>
                        </m:sPrePr>
                        <m:sub/>
                        <m:sup>
                          <m:r>
                            <a:rPr lang="fr-FR" sz="4000" b="1" i="1">
                              <a:latin typeface="Cambria Math" panose="02040503050406030204" pitchFamily="18" charset="0"/>
                            </a:rPr>
                            <m:t>𝟔</m:t>
                          </m:r>
                          <m:r>
                            <a:rPr lang="fr-CD" sz="4000" b="1" i="1">
                              <a:latin typeface="Cambria Math" panose="02040503050406030204" pitchFamily="18" charset="0"/>
                            </a:rPr>
                            <m:t>𝟖</m:t>
                          </m:r>
                        </m:sup>
                        <m:e>
                          <m:r>
                            <a:rPr lang="fr-FR" sz="4000" b="1" i="1">
                              <a:latin typeface="Cambria Math" panose="02040503050406030204" pitchFamily="18" charset="0"/>
                            </a:rPr>
                            <m:t>𝑮𝒂</m:t>
                          </m:r>
                        </m:e>
                      </m:sPre>
                      <m:r>
                        <a:rPr lang="fr-FR" sz="4000" b="1" i="0" smtClean="0">
                          <a:solidFill>
                            <a:schemeClr val="accent2">
                              <a:lumMod val="75000"/>
                            </a:schemeClr>
                          </a:solidFill>
                          <a:latin typeface="Cambria Math" panose="02040503050406030204" pitchFamily="18" charset="0"/>
                          <a:sym typeface="Symbol" panose="05050102010706020507" pitchFamily="18" charset="2"/>
                        </a:rPr>
                        <m:t>𝐏𝐒𝐌𝐀</m:t>
                      </m:r>
                    </m:oMath>
                  </m:oMathPara>
                </a14:m>
                <a:endParaRPr lang="fr-FR" sz="4000" b="1" dirty="0">
                  <a:solidFill>
                    <a:schemeClr val="accent2">
                      <a:lumMod val="75000"/>
                    </a:schemeClr>
                  </a:solidFill>
                </a:endParaRPr>
              </a:p>
            </p:txBody>
          </p:sp>
        </mc:Choice>
        <mc:Fallback>
          <p:sp>
            <p:nvSpPr>
              <p:cNvPr id="20" name="ZoneTexte 9"/>
              <p:cNvSpPr txBox="1">
                <a:spLocks noRot="1" noChangeAspect="1" noMove="1" noResize="1" noEditPoints="1" noAdjustHandles="1" noChangeArrowheads="1" noChangeShapeType="1" noTextEdit="1"/>
              </p:cNvSpPr>
              <p:nvPr/>
            </p:nvSpPr>
            <p:spPr>
              <a:xfrm>
                <a:off x="1201783" y="1959552"/>
                <a:ext cx="3701588" cy="789512"/>
              </a:xfrm>
              <a:prstGeom prst="rect">
                <a:avLst/>
              </a:prstGeom>
              <a:blipFill rotWithShape="0">
                <a:blip r:embed="rId5"/>
                <a:stretch>
                  <a:fillRect/>
                </a:stretch>
              </a:blipFill>
            </p:spPr>
            <p:txBody>
              <a:bodyPr/>
              <a:lstStyle/>
              <a:p>
                <a:r>
                  <a:rPr lang="fr-FR">
                    <a:noFill/>
                  </a:rPr>
                  <a:t> </a:t>
                </a:r>
              </a:p>
            </p:txBody>
          </p:sp>
        </mc:Fallback>
      </mc:AlternateContent>
      <p:sp>
        <p:nvSpPr>
          <p:cNvPr id="3" name="Rounded Rectangular Callout 2"/>
          <p:cNvSpPr/>
          <p:nvPr/>
        </p:nvSpPr>
        <p:spPr>
          <a:xfrm>
            <a:off x="9333074" y="542992"/>
            <a:ext cx="2326341" cy="854704"/>
          </a:xfrm>
          <a:prstGeom prst="wedgeRoundRectCallout">
            <a:avLst>
              <a:gd name="adj1" fmla="val -66033"/>
              <a:gd name="adj2" fmla="val 98057"/>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b="1" i="1" dirty="0" err="1" smtClean="0">
                <a:solidFill>
                  <a:schemeClr val="tx1"/>
                </a:solidFill>
                <a:effectLst>
                  <a:outerShdw blurRad="38100" dist="38100" dir="2700000" algn="tl">
                    <a:srgbClr val="000000">
                      <a:alpha val="43137"/>
                    </a:srgbClr>
                  </a:outerShdw>
                </a:effectLst>
              </a:rPr>
              <a:t>Théranostic</a:t>
            </a:r>
            <a:endParaRPr lang="en-US" sz="2800" b="1" i="1" dirty="0">
              <a:solidFill>
                <a:schemeClr val="tx1"/>
              </a:solidFill>
              <a:effectLst>
                <a:outerShdw blurRad="38100" dist="38100" dir="2700000" algn="tl">
                  <a:srgbClr val="000000">
                    <a:alpha val="43137"/>
                  </a:srgbClr>
                </a:outerShdw>
              </a:effectLst>
            </a:endParaRPr>
          </a:p>
        </p:txBody>
      </p:sp>
      <mc:AlternateContent xmlns:mc="http://schemas.openxmlformats.org/markup-compatibility/2006" xmlns:a14="http://schemas.microsoft.com/office/drawing/2010/main">
        <mc:Choice Requires="a14">
          <p:sp>
            <p:nvSpPr>
              <p:cNvPr id="22" name="ZoneTexte 9"/>
              <p:cNvSpPr txBox="1"/>
              <p:nvPr/>
            </p:nvSpPr>
            <p:spPr>
              <a:xfrm>
                <a:off x="1311579" y="4209067"/>
                <a:ext cx="3701588" cy="817724"/>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sPre>
                        <m:sPrePr>
                          <m:ctrlPr>
                            <a:rPr lang="fr-FR" sz="4000" b="1" i="1" smtClean="0">
                              <a:latin typeface="Cambria Math" panose="02040503050406030204" pitchFamily="18" charset="0"/>
                            </a:rPr>
                          </m:ctrlPr>
                        </m:sPrePr>
                        <m:sub/>
                        <m:sup>
                          <m:r>
                            <a:rPr lang="fr-FR" sz="4000" b="1" i="1" smtClean="0">
                              <a:latin typeface="Cambria Math" panose="02040503050406030204" pitchFamily="18" charset="0"/>
                            </a:rPr>
                            <m:t>𝟏𝟕𝟕</m:t>
                          </m:r>
                        </m:sup>
                        <m:e>
                          <m:r>
                            <a:rPr lang="fr-FR" sz="4000" b="1" i="1" smtClean="0">
                              <a:latin typeface="Cambria Math" panose="02040503050406030204" pitchFamily="18" charset="0"/>
                            </a:rPr>
                            <m:t>𝑳𝒖</m:t>
                          </m:r>
                        </m:e>
                      </m:sPre>
                      <m:r>
                        <a:rPr lang="fr-FR" sz="4000" b="1" i="0" smtClean="0">
                          <a:solidFill>
                            <a:schemeClr val="accent2">
                              <a:lumMod val="75000"/>
                            </a:schemeClr>
                          </a:solidFill>
                          <a:latin typeface="Cambria Math" panose="02040503050406030204" pitchFamily="18" charset="0"/>
                          <a:sym typeface="Symbol" panose="05050102010706020507" pitchFamily="18" charset="2"/>
                        </a:rPr>
                        <m:t>𝐏𝐒𝐌𝐀</m:t>
                      </m:r>
                    </m:oMath>
                  </m:oMathPara>
                </a14:m>
                <a:endParaRPr lang="fr-FR" sz="4000" b="1" dirty="0">
                  <a:solidFill>
                    <a:schemeClr val="accent2">
                      <a:lumMod val="75000"/>
                    </a:schemeClr>
                  </a:solidFill>
                </a:endParaRPr>
              </a:p>
            </p:txBody>
          </p:sp>
        </mc:Choice>
        <mc:Fallback xmlns="">
          <p:sp>
            <p:nvSpPr>
              <p:cNvPr id="22" name="ZoneTexte 9"/>
              <p:cNvSpPr txBox="1">
                <a:spLocks noRot="1" noChangeAspect="1" noMove="1" noResize="1" noEditPoints="1" noAdjustHandles="1" noChangeArrowheads="1" noChangeShapeType="1" noTextEdit="1"/>
              </p:cNvSpPr>
              <p:nvPr/>
            </p:nvSpPr>
            <p:spPr>
              <a:xfrm>
                <a:off x="1311579" y="4209067"/>
                <a:ext cx="3701588" cy="817724"/>
              </a:xfrm>
              <a:prstGeom prst="rect">
                <a:avLst/>
              </a:prstGeom>
              <a:blipFill rotWithShape="0">
                <a:blip r:embed="rId7"/>
                <a:stretch>
                  <a:fillRect/>
                </a:stretch>
              </a:blipFill>
            </p:spPr>
            <p:txBody>
              <a:bodyPr/>
              <a:lstStyle/>
              <a:p>
                <a:r>
                  <a:rPr lang="fr-FR">
                    <a:noFill/>
                  </a:rPr>
                  <a:t> </a:t>
                </a:r>
              </a:p>
            </p:txBody>
          </p:sp>
        </mc:Fallback>
      </mc:AlternateContent>
      <p:sp>
        <p:nvSpPr>
          <p:cNvPr id="24" name="Rounded Rectangular Callout 2"/>
          <p:cNvSpPr/>
          <p:nvPr/>
        </p:nvSpPr>
        <p:spPr>
          <a:xfrm>
            <a:off x="1201783" y="5634445"/>
            <a:ext cx="3162892" cy="866487"/>
          </a:xfrm>
          <a:prstGeom prst="wedgeRoundRectCallout">
            <a:avLst>
              <a:gd name="adj1" fmla="val -14874"/>
              <a:gd name="adj2" fmla="val -106050"/>
              <a:gd name="adj3" fmla="val 1666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b="1" i="1" dirty="0" smtClean="0">
                <a:solidFill>
                  <a:schemeClr val="tx1"/>
                </a:solidFill>
                <a:effectLst>
                  <a:outerShdw blurRad="38100" dist="38100" dir="2700000" algn="tl">
                    <a:srgbClr val="000000">
                      <a:alpha val="43137"/>
                    </a:srgbClr>
                  </a:outerShdw>
                </a:effectLst>
              </a:rPr>
              <a:t>Traitement du Cancer de Prostate</a:t>
            </a:r>
            <a:endParaRPr lang="en-US" sz="2400" b="1" i="1" dirty="0">
              <a:solidFill>
                <a:schemeClr val="tx1"/>
              </a:solidFill>
              <a:effectLst>
                <a:outerShdw blurRad="38100" dist="38100" dir="2700000" algn="tl">
                  <a:srgbClr val="000000">
                    <a:alpha val="43137"/>
                  </a:srgbClr>
                </a:outerShdw>
              </a:effectLst>
            </a:endParaRPr>
          </a:p>
        </p:txBody>
      </p:sp>
      <mc:AlternateContent xmlns:mc="http://schemas.openxmlformats.org/markup-compatibility/2006">
        <mc:Choice xmlns:a14="http://schemas.microsoft.com/office/drawing/2010/main" Requires="a14">
          <p:sp>
            <p:nvSpPr>
              <p:cNvPr id="14" name="ZoneTexte 9"/>
              <p:cNvSpPr txBox="1"/>
              <p:nvPr/>
            </p:nvSpPr>
            <p:spPr>
              <a:xfrm>
                <a:off x="7957827" y="2406827"/>
                <a:ext cx="3701588" cy="817724"/>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sPre>
                        <m:sPrePr>
                          <m:ctrlPr>
                            <a:rPr lang="fr-FR" sz="4000" b="1" i="1" smtClean="0">
                              <a:latin typeface="Cambria Math" panose="02040503050406030204" pitchFamily="18" charset="0"/>
                            </a:rPr>
                          </m:ctrlPr>
                        </m:sPrePr>
                        <m:sub/>
                        <m:sup>
                          <m:r>
                            <a:rPr lang="fr-FR" sz="4000" b="1" i="1" smtClean="0">
                              <a:latin typeface="Cambria Math" panose="02040503050406030204" pitchFamily="18" charset="0"/>
                            </a:rPr>
                            <m:t>𝟗𝟗</m:t>
                          </m:r>
                          <m:r>
                            <a:rPr lang="fr-FR" sz="4000" b="1" i="1" smtClean="0">
                              <a:latin typeface="Cambria Math" panose="02040503050406030204" pitchFamily="18" charset="0"/>
                            </a:rPr>
                            <m:t>𝒎</m:t>
                          </m:r>
                        </m:sup>
                        <m:e>
                          <m:r>
                            <a:rPr lang="fr-FR" sz="4000" b="1" i="1" smtClean="0">
                              <a:latin typeface="Cambria Math" panose="02040503050406030204" pitchFamily="18" charset="0"/>
                            </a:rPr>
                            <m:t>𝑻𝒄</m:t>
                          </m:r>
                        </m:e>
                      </m:sPre>
                      <m:r>
                        <a:rPr lang="fr-FR" sz="4000" b="1" i="0" smtClean="0">
                          <a:solidFill>
                            <a:schemeClr val="accent2">
                              <a:lumMod val="75000"/>
                            </a:schemeClr>
                          </a:solidFill>
                          <a:latin typeface="Cambria Math" panose="02040503050406030204" pitchFamily="18" charset="0"/>
                          <a:sym typeface="Symbol" panose="05050102010706020507" pitchFamily="18" charset="2"/>
                        </a:rPr>
                        <m:t>𝐏𝐒𝐌𝐀</m:t>
                      </m:r>
                    </m:oMath>
                  </m:oMathPara>
                </a14:m>
                <a:endParaRPr lang="fr-FR" sz="4000" b="1" dirty="0">
                  <a:solidFill>
                    <a:schemeClr val="accent2">
                      <a:lumMod val="75000"/>
                    </a:schemeClr>
                  </a:solidFill>
                </a:endParaRPr>
              </a:p>
            </p:txBody>
          </p:sp>
        </mc:Choice>
        <mc:Fallback>
          <p:sp>
            <p:nvSpPr>
              <p:cNvPr id="14" name="ZoneTexte 9"/>
              <p:cNvSpPr txBox="1">
                <a:spLocks noRot="1" noChangeAspect="1" noMove="1" noResize="1" noEditPoints="1" noAdjustHandles="1" noChangeArrowheads="1" noChangeShapeType="1" noTextEdit="1"/>
              </p:cNvSpPr>
              <p:nvPr/>
            </p:nvSpPr>
            <p:spPr>
              <a:xfrm>
                <a:off x="7957827" y="2406827"/>
                <a:ext cx="3701588" cy="817724"/>
              </a:xfrm>
              <a:prstGeom prst="rect">
                <a:avLst/>
              </a:prstGeom>
              <a:blipFill rotWithShape="0">
                <a:blip r:embed="rId8"/>
                <a:stretch>
                  <a:fillRect/>
                </a:stretch>
              </a:blipFill>
            </p:spPr>
            <p:txBody>
              <a:bodyPr/>
              <a:lstStyle/>
              <a:p>
                <a:r>
                  <a:rPr lang="fr-FR">
                    <a:noFill/>
                  </a:rPr>
                  <a:t> </a:t>
                </a:r>
              </a:p>
            </p:txBody>
          </p:sp>
        </mc:Fallback>
      </mc:AlternateContent>
      <p:sp>
        <p:nvSpPr>
          <p:cNvPr id="5" name="Ellipse 4"/>
          <p:cNvSpPr/>
          <p:nvPr/>
        </p:nvSpPr>
        <p:spPr>
          <a:xfrm>
            <a:off x="8005833" y="2118042"/>
            <a:ext cx="3498779" cy="1371600"/>
          </a:xfrm>
          <a:prstGeom prst="ellipse">
            <a:avLst/>
          </a:prstGeom>
          <a:noFill/>
          <a:ln w="76200">
            <a:solidFill>
              <a:srgbClr val="FF00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Image 5"/>
          <p:cNvPicPr>
            <a:picLocks noChangeAspect="1"/>
          </p:cNvPicPr>
          <p:nvPr/>
        </p:nvPicPr>
        <p:blipFill>
          <a:blip r:embed="rId9"/>
          <a:stretch>
            <a:fillRect/>
          </a:stretch>
        </p:blipFill>
        <p:spPr>
          <a:xfrm>
            <a:off x="0" y="197648"/>
            <a:ext cx="12192000" cy="6462704"/>
          </a:xfrm>
          <a:prstGeom prst="rect">
            <a:avLst/>
          </a:prstGeom>
        </p:spPr>
      </p:pic>
    </p:spTree>
    <p:extLst>
      <p:ext uri="{BB962C8B-B14F-4D97-AF65-F5344CB8AC3E}">
        <p14:creationId xmlns:p14="http://schemas.microsoft.com/office/powerpoint/2010/main" val="315546750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a:spLocks noGrp="1"/>
          </p:cNvSpPr>
          <p:nvPr>
            <p:ph type="title"/>
          </p:nvPr>
        </p:nvSpPr>
        <p:spPr/>
        <p:txBody>
          <a:bodyPr>
            <a:normAutofit/>
          </a:bodyPr>
          <a:lstStyle/>
          <a:p>
            <a:r>
              <a:rPr lang="fr-CD" altLang="fr-FR" sz="4400" b="1" dirty="0"/>
              <a:t>Produits du Cyclotron</a:t>
            </a:r>
            <a:endParaRPr lang="fr-FR" altLang="fr-FR" sz="4400" b="1" dirty="0" smtClean="0"/>
          </a:p>
        </p:txBody>
      </p:sp>
      <p:sp>
        <p:nvSpPr>
          <p:cNvPr id="8" name="Espace réservé du numéro de diapositive 7"/>
          <p:cNvSpPr>
            <a:spLocks noGrp="1"/>
          </p:cNvSpPr>
          <p:nvPr>
            <p:ph type="sldNum" sz="quarter" idx="12"/>
          </p:nvPr>
        </p:nvSpPr>
        <p:spPr/>
        <p:txBody>
          <a:bodyPr/>
          <a:lstStyle/>
          <a:p>
            <a:fld id="{D57F1E4F-1CFF-5643-939E-217C01CDF565}" type="slidenum">
              <a:rPr lang="en-US" smtClean="0"/>
              <a:pPr/>
              <a:t>36</a:t>
            </a:fld>
            <a:endParaRPr lang="en-US" dirty="0"/>
          </a:p>
        </p:txBody>
      </p:sp>
      <p:sp>
        <p:nvSpPr>
          <p:cNvPr id="2" name="Espace réservé du pied de page 1"/>
          <p:cNvSpPr>
            <a:spLocks noGrp="1"/>
          </p:cNvSpPr>
          <p:nvPr>
            <p:ph type="ftr" sz="quarter" idx="11"/>
          </p:nvPr>
        </p:nvSpPr>
        <p:spPr/>
        <p:txBody>
          <a:bodyPr/>
          <a:lstStyle/>
          <a:p>
            <a:r>
              <a:rPr lang="fr-FR" smtClean="0"/>
              <a:t>CREATION D'UN CENTRE DE RADIOTHERAPIE</a:t>
            </a:r>
            <a:endParaRPr lang="en-US" dirty="0"/>
          </a:p>
        </p:txBody>
      </p:sp>
      <mc:AlternateContent xmlns:mc="http://schemas.openxmlformats.org/markup-compatibility/2006">
        <mc:Choice xmlns:a14="http://schemas.microsoft.com/office/drawing/2010/main" Requires="a14">
          <p:sp>
            <p:nvSpPr>
              <p:cNvPr id="21" name="ZoneTexte 9"/>
              <p:cNvSpPr txBox="1"/>
              <p:nvPr/>
            </p:nvSpPr>
            <p:spPr>
              <a:xfrm>
                <a:off x="1231608" y="1790666"/>
                <a:ext cx="3701588" cy="789512"/>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sPre>
                        <m:sPrePr>
                          <m:ctrlPr>
                            <a:rPr lang="fr-FR" sz="4000" b="1" i="1" smtClean="0">
                              <a:latin typeface="Cambria Math" panose="02040503050406030204" pitchFamily="18" charset="0"/>
                            </a:rPr>
                          </m:ctrlPr>
                        </m:sPrePr>
                        <m:sub/>
                        <m:sup>
                          <m:r>
                            <a:rPr lang="fr-FR" sz="4000" b="1" i="1">
                              <a:latin typeface="Cambria Math" panose="02040503050406030204" pitchFamily="18" charset="0"/>
                            </a:rPr>
                            <m:t>𝟔</m:t>
                          </m:r>
                          <m:r>
                            <a:rPr lang="fr-CD" sz="4000" b="1" i="1">
                              <a:latin typeface="Cambria Math" panose="02040503050406030204" pitchFamily="18" charset="0"/>
                            </a:rPr>
                            <m:t>𝟖</m:t>
                          </m:r>
                        </m:sup>
                        <m:e>
                          <m:r>
                            <a:rPr lang="fr-FR" sz="4000" b="1" i="1">
                              <a:latin typeface="Cambria Math" panose="02040503050406030204" pitchFamily="18" charset="0"/>
                            </a:rPr>
                            <m:t>𝑮𝒂</m:t>
                          </m:r>
                        </m:e>
                      </m:sPre>
                      <m:r>
                        <a:rPr lang="fr-FR" sz="4000" b="1" i="0" smtClean="0">
                          <a:solidFill>
                            <a:schemeClr val="accent2">
                              <a:lumMod val="75000"/>
                            </a:schemeClr>
                          </a:solidFill>
                          <a:latin typeface="Cambria Math" panose="02040503050406030204" pitchFamily="18" charset="0"/>
                          <a:sym typeface="Symbol" panose="05050102010706020507" pitchFamily="18" charset="2"/>
                        </a:rPr>
                        <m:t>𝐃𝐎𝐓𝐀𝐓𝐎𝐂</m:t>
                      </m:r>
                    </m:oMath>
                  </m:oMathPara>
                </a14:m>
                <a:endParaRPr lang="fr-FR" sz="4000" b="1" dirty="0">
                  <a:solidFill>
                    <a:schemeClr val="accent2">
                      <a:lumMod val="75000"/>
                    </a:schemeClr>
                  </a:solidFill>
                </a:endParaRPr>
              </a:p>
            </p:txBody>
          </p:sp>
        </mc:Choice>
        <mc:Fallback>
          <p:sp>
            <p:nvSpPr>
              <p:cNvPr id="21" name="ZoneTexte 9"/>
              <p:cNvSpPr txBox="1">
                <a:spLocks noRot="1" noChangeAspect="1" noMove="1" noResize="1" noEditPoints="1" noAdjustHandles="1" noChangeArrowheads="1" noChangeShapeType="1" noTextEdit="1"/>
              </p:cNvSpPr>
              <p:nvPr/>
            </p:nvSpPr>
            <p:spPr>
              <a:xfrm>
                <a:off x="1231608" y="1790666"/>
                <a:ext cx="3701588" cy="789512"/>
              </a:xfrm>
              <a:prstGeom prst="rect">
                <a:avLst/>
              </a:prstGeom>
              <a:blipFill rotWithShape="0">
                <a:blip r:embed="rId3"/>
                <a:stretch>
                  <a:fillRect/>
                </a:stretch>
              </a:blipFill>
            </p:spPr>
            <p:txBody>
              <a:bodyPr/>
              <a:lstStyle/>
              <a:p>
                <a:r>
                  <a:rPr lang="fr-FR">
                    <a:noFill/>
                  </a:rPr>
                  <a:t> </a:t>
                </a:r>
              </a:p>
            </p:txBody>
          </p:sp>
        </mc:Fallback>
      </mc:AlternateContent>
      <p:sp>
        <p:nvSpPr>
          <p:cNvPr id="3" name="Rounded Rectangular Callout 2"/>
          <p:cNvSpPr/>
          <p:nvPr/>
        </p:nvSpPr>
        <p:spPr>
          <a:xfrm>
            <a:off x="9333074" y="542992"/>
            <a:ext cx="2326341" cy="854704"/>
          </a:xfrm>
          <a:prstGeom prst="wedgeRoundRectCallout">
            <a:avLst>
              <a:gd name="adj1" fmla="val -66033"/>
              <a:gd name="adj2" fmla="val 98057"/>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b="1" i="1" dirty="0" err="1" smtClean="0">
                <a:solidFill>
                  <a:schemeClr val="tx1"/>
                </a:solidFill>
                <a:effectLst>
                  <a:outerShdw blurRad="38100" dist="38100" dir="2700000" algn="tl">
                    <a:srgbClr val="000000">
                      <a:alpha val="43137"/>
                    </a:srgbClr>
                  </a:outerShdw>
                </a:effectLst>
              </a:rPr>
              <a:t>Théranostic</a:t>
            </a:r>
            <a:endParaRPr lang="en-US" sz="2800" b="1" i="1" dirty="0">
              <a:solidFill>
                <a:schemeClr val="tx1"/>
              </a:solidFill>
              <a:effectLst>
                <a:outerShdw blurRad="38100" dist="38100" dir="2700000" algn="tl">
                  <a:srgbClr val="000000">
                    <a:alpha val="43137"/>
                  </a:srgbClr>
                </a:outerShdw>
              </a:effectLst>
            </a:endParaRPr>
          </a:p>
        </p:txBody>
      </p:sp>
      <mc:AlternateContent xmlns:mc="http://schemas.openxmlformats.org/markup-compatibility/2006">
        <mc:Choice xmlns:a14="http://schemas.microsoft.com/office/drawing/2010/main" Requires="a14">
          <p:sp>
            <p:nvSpPr>
              <p:cNvPr id="23" name="ZoneTexte 9"/>
              <p:cNvSpPr txBox="1"/>
              <p:nvPr/>
            </p:nvSpPr>
            <p:spPr>
              <a:xfrm>
                <a:off x="6368110" y="1776560"/>
                <a:ext cx="3701588" cy="817724"/>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sPre>
                        <m:sPrePr>
                          <m:ctrlPr>
                            <a:rPr lang="fr-FR" sz="4000" b="1" i="1" smtClean="0">
                              <a:latin typeface="Cambria Math" panose="02040503050406030204" pitchFamily="18" charset="0"/>
                            </a:rPr>
                          </m:ctrlPr>
                        </m:sPrePr>
                        <m:sub/>
                        <m:sup>
                          <m:r>
                            <a:rPr lang="fr-FR" sz="4000" b="1" i="1" smtClean="0">
                              <a:latin typeface="Cambria Math" panose="02040503050406030204" pitchFamily="18" charset="0"/>
                            </a:rPr>
                            <m:t>𝟏𝟕𝟕</m:t>
                          </m:r>
                        </m:sup>
                        <m:e>
                          <m:r>
                            <a:rPr lang="fr-FR" sz="4000" b="1" i="1" smtClean="0">
                              <a:latin typeface="Cambria Math" panose="02040503050406030204" pitchFamily="18" charset="0"/>
                            </a:rPr>
                            <m:t>𝑳𝒖</m:t>
                          </m:r>
                        </m:e>
                      </m:sPre>
                      <m:r>
                        <a:rPr lang="fr-FR" sz="4000" b="1" i="0" smtClean="0">
                          <a:solidFill>
                            <a:schemeClr val="accent2">
                              <a:lumMod val="75000"/>
                            </a:schemeClr>
                          </a:solidFill>
                          <a:latin typeface="Cambria Math" panose="02040503050406030204" pitchFamily="18" charset="0"/>
                          <a:sym typeface="Symbol" panose="05050102010706020507" pitchFamily="18" charset="2"/>
                        </a:rPr>
                        <m:t>𝐃𝐎𝐓𝐀𝐓𝐎𝐂</m:t>
                      </m:r>
                    </m:oMath>
                  </m:oMathPara>
                </a14:m>
                <a:endParaRPr lang="fr-FR" sz="4000" b="1" dirty="0">
                  <a:solidFill>
                    <a:schemeClr val="accent2">
                      <a:lumMod val="75000"/>
                    </a:schemeClr>
                  </a:solidFill>
                </a:endParaRPr>
              </a:p>
            </p:txBody>
          </p:sp>
        </mc:Choice>
        <mc:Fallback>
          <p:sp>
            <p:nvSpPr>
              <p:cNvPr id="23" name="ZoneTexte 9"/>
              <p:cNvSpPr txBox="1">
                <a:spLocks noRot="1" noChangeAspect="1" noMove="1" noResize="1" noEditPoints="1" noAdjustHandles="1" noChangeArrowheads="1" noChangeShapeType="1" noTextEdit="1"/>
              </p:cNvSpPr>
              <p:nvPr/>
            </p:nvSpPr>
            <p:spPr>
              <a:xfrm>
                <a:off x="6368110" y="1776560"/>
                <a:ext cx="3701588" cy="817724"/>
              </a:xfrm>
              <a:prstGeom prst="rect">
                <a:avLst/>
              </a:prstGeom>
              <a:blipFill rotWithShape="0">
                <a:blip r:embed="rId4"/>
                <a:stretch>
                  <a:fillRect l="-659"/>
                </a:stretch>
              </a:blipFill>
            </p:spPr>
            <p:txBody>
              <a:bodyPr/>
              <a:lstStyle/>
              <a:p>
                <a:r>
                  <a:rPr lang="fr-FR">
                    <a:noFill/>
                  </a:rPr>
                  <a:t> </a:t>
                </a:r>
              </a:p>
            </p:txBody>
          </p:sp>
        </mc:Fallback>
      </mc:AlternateContent>
      <p:sp>
        <p:nvSpPr>
          <p:cNvPr id="25" name="Rounded Rectangular Callout 2"/>
          <p:cNvSpPr/>
          <p:nvPr/>
        </p:nvSpPr>
        <p:spPr>
          <a:xfrm>
            <a:off x="6368110" y="3454481"/>
            <a:ext cx="5472908" cy="2512210"/>
          </a:xfrm>
          <a:prstGeom prst="wedgeRoundRectCallout">
            <a:avLst>
              <a:gd name="adj1" fmla="val -76561"/>
              <a:gd name="adj2" fmla="val -94187"/>
              <a:gd name="adj3" fmla="val 16667"/>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solidFill>
                  <a:schemeClr val="tx1"/>
                </a:solidFill>
              </a:rPr>
              <a:t>Détecte : </a:t>
            </a:r>
          </a:p>
          <a:p>
            <a:pPr marL="342900" indent="-342900">
              <a:buFont typeface="Arial" panose="020B0604020202020204" pitchFamily="34" charset="0"/>
              <a:buChar char="•"/>
            </a:pPr>
            <a:r>
              <a:rPr lang="fr-FR" sz="2400" b="1" dirty="0" smtClean="0">
                <a:solidFill>
                  <a:schemeClr val="tx1"/>
                </a:solidFill>
              </a:rPr>
              <a:t>des </a:t>
            </a:r>
            <a:r>
              <a:rPr lang="fr-FR" sz="2400" b="1" dirty="0">
                <a:solidFill>
                  <a:schemeClr val="tx1"/>
                </a:solidFill>
              </a:rPr>
              <a:t>tumeurs neuroendocrines bien </a:t>
            </a:r>
            <a:r>
              <a:rPr lang="fr-FR" sz="2400" b="1" dirty="0" smtClean="0">
                <a:solidFill>
                  <a:schemeClr val="tx1"/>
                </a:solidFill>
              </a:rPr>
              <a:t>différenciées,</a:t>
            </a:r>
          </a:p>
          <a:p>
            <a:pPr marL="342900" indent="-342900">
              <a:buFont typeface="Arial" panose="020B0604020202020204" pitchFamily="34" charset="0"/>
              <a:buChar char="•"/>
            </a:pPr>
            <a:r>
              <a:rPr lang="fr-FR" sz="2400" b="1" dirty="0" smtClean="0">
                <a:solidFill>
                  <a:schemeClr val="tx1"/>
                </a:solidFill>
              </a:rPr>
              <a:t>les </a:t>
            </a:r>
            <a:r>
              <a:rPr lang="fr-FR" sz="2400" b="1" dirty="0">
                <a:solidFill>
                  <a:schemeClr val="tx1"/>
                </a:solidFill>
              </a:rPr>
              <a:t>récepteurs de la somatostatine (SSTR) fortement exprimés par les TNE</a:t>
            </a:r>
            <a:endParaRPr lang="en-US" sz="2400" b="1" i="1" dirty="0">
              <a:solidFill>
                <a:schemeClr val="tx1"/>
              </a:solidFill>
              <a:effectLst>
                <a:outerShdw blurRad="38100" dist="38100" dir="2700000" algn="tl">
                  <a:srgbClr val="000000">
                    <a:alpha val="43137"/>
                  </a:srgbClr>
                </a:outerShdw>
              </a:effectLst>
            </a:endParaRPr>
          </a:p>
        </p:txBody>
      </p:sp>
      <p:pic>
        <p:nvPicPr>
          <p:cNvPr id="4098" name="Picture 2" descr="Chemical structure of [ 68 Ga]-DOTATOC (DOTA(0)-Phe(1)-Tyr(3))octreotide). It shows high affinity to SSTR2 (Somatostatin Receptor 2)-a receptor overexpressed in neuroendocrine tumors. The blue portion of the molecule is responsible for the SSTR2 specificity, whereas the radionuclide 68 Ga contained in the chelator DOTA (red) acts as the signal source for PET imaging. For reasons of clarity, chelation bonds are omitted. "/>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5067" y="2790508"/>
            <a:ext cx="5181228" cy="28344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760929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a:spLocks noGrp="1"/>
          </p:cNvSpPr>
          <p:nvPr>
            <p:ph type="title"/>
          </p:nvPr>
        </p:nvSpPr>
        <p:spPr/>
        <p:txBody>
          <a:bodyPr>
            <a:normAutofit/>
          </a:bodyPr>
          <a:lstStyle/>
          <a:p>
            <a:r>
              <a:rPr lang="fr-CD" altLang="fr-FR" sz="4400" b="1" dirty="0"/>
              <a:t>Produits du Cyclotron</a:t>
            </a:r>
            <a:endParaRPr lang="fr-FR" altLang="fr-FR" sz="4400" b="1" dirty="0" smtClean="0"/>
          </a:p>
        </p:txBody>
      </p:sp>
      <p:sp>
        <p:nvSpPr>
          <p:cNvPr id="8" name="Espace réservé du numéro de diapositive 7"/>
          <p:cNvSpPr>
            <a:spLocks noGrp="1"/>
          </p:cNvSpPr>
          <p:nvPr>
            <p:ph type="sldNum" sz="quarter" idx="12"/>
          </p:nvPr>
        </p:nvSpPr>
        <p:spPr/>
        <p:txBody>
          <a:bodyPr/>
          <a:lstStyle/>
          <a:p>
            <a:fld id="{D57F1E4F-1CFF-5643-939E-217C01CDF565}" type="slidenum">
              <a:rPr lang="en-US" smtClean="0"/>
              <a:pPr/>
              <a:t>37</a:t>
            </a:fld>
            <a:endParaRPr lang="en-US" dirty="0"/>
          </a:p>
        </p:txBody>
      </p:sp>
      <p:sp>
        <p:nvSpPr>
          <p:cNvPr id="2" name="Espace réservé du pied de page 1"/>
          <p:cNvSpPr>
            <a:spLocks noGrp="1"/>
          </p:cNvSpPr>
          <p:nvPr>
            <p:ph type="ftr" sz="quarter" idx="11"/>
          </p:nvPr>
        </p:nvSpPr>
        <p:spPr/>
        <p:txBody>
          <a:bodyPr/>
          <a:lstStyle/>
          <a:p>
            <a:r>
              <a:rPr lang="fr-FR" smtClean="0"/>
              <a:t>CREATION D'UN CENTRE DE RADIOTHERAPIE</a:t>
            </a:r>
            <a:endParaRPr lang="en-US" dirty="0"/>
          </a:p>
        </p:txBody>
      </p:sp>
      <mc:AlternateContent xmlns:mc="http://schemas.openxmlformats.org/markup-compatibility/2006">
        <mc:Choice xmlns:a14="http://schemas.microsoft.com/office/drawing/2010/main" Requires="a14">
          <p:sp>
            <p:nvSpPr>
              <p:cNvPr id="21" name="ZoneTexte 9"/>
              <p:cNvSpPr txBox="1"/>
              <p:nvPr/>
            </p:nvSpPr>
            <p:spPr>
              <a:xfrm>
                <a:off x="1231608" y="1790666"/>
                <a:ext cx="3701588" cy="789512"/>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sPre>
                        <m:sPrePr>
                          <m:ctrlPr>
                            <a:rPr lang="fr-FR" sz="4000" b="1" i="1" smtClean="0">
                              <a:latin typeface="Cambria Math" panose="02040503050406030204" pitchFamily="18" charset="0"/>
                            </a:rPr>
                          </m:ctrlPr>
                        </m:sPrePr>
                        <m:sub/>
                        <m:sup>
                          <m:r>
                            <a:rPr lang="fr-FR" sz="4000" b="1" i="1">
                              <a:latin typeface="Cambria Math" panose="02040503050406030204" pitchFamily="18" charset="0"/>
                            </a:rPr>
                            <m:t>𝟔</m:t>
                          </m:r>
                          <m:r>
                            <a:rPr lang="fr-CD" sz="4000" b="1" i="1">
                              <a:latin typeface="Cambria Math" panose="02040503050406030204" pitchFamily="18" charset="0"/>
                            </a:rPr>
                            <m:t>𝟖</m:t>
                          </m:r>
                        </m:sup>
                        <m:e>
                          <m:r>
                            <a:rPr lang="fr-FR" sz="4000" b="1" i="1">
                              <a:latin typeface="Cambria Math" panose="02040503050406030204" pitchFamily="18" charset="0"/>
                            </a:rPr>
                            <m:t>𝑮𝒂</m:t>
                          </m:r>
                        </m:e>
                      </m:sPre>
                      <m:r>
                        <a:rPr lang="fr-FR" sz="4000" b="1" i="0" smtClean="0">
                          <a:solidFill>
                            <a:schemeClr val="accent2">
                              <a:lumMod val="75000"/>
                            </a:schemeClr>
                          </a:solidFill>
                          <a:latin typeface="Cambria Math" panose="02040503050406030204" pitchFamily="18" charset="0"/>
                          <a:sym typeface="Symbol" panose="05050102010706020507" pitchFamily="18" charset="2"/>
                        </a:rPr>
                        <m:t>𝐃𝐎𝐓𝐀𝐓</m:t>
                      </m:r>
                      <m:r>
                        <a:rPr lang="fr-FR" sz="4000" b="1" i="0" smtClean="0">
                          <a:solidFill>
                            <a:schemeClr val="accent2">
                              <a:lumMod val="75000"/>
                            </a:schemeClr>
                          </a:solidFill>
                          <a:latin typeface="Cambria Math" panose="02040503050406030204" pitchFamily="18" charset="0"/>
                          <a:sym typeface="Symbol" panose="05050102010706020507" pitchFamily="18" charset="2"/>
                        </a:rPr>
                        <m:t>𝐀𝐓𝐄</m:t>
                      </m:r>
                    </m:oMath>
                  </m:oMathPara>
                </a14:m>
                <a:endParaRPr lang="fr-FR" sz="4000" b="1" dirty="0">
                  <a:solidFill>
                    <a:schemeClr val="accent2">
                      <a:lumMod val="75000"/>
                    </a:schemeClr>
                  </a:solidFill>
                </a:endParaRPr>
              </a:p>
            </p:txBody>
          </p:sp>
        </mc:Choice>
        <mc:Fallback>
          <p:sp>
            <p:nvSpPr>
              <p:cNvPr id="21" name="ZoneTexte 9"/>
              <p:cNvSpPr txBox="1">
                <a:spLocks noRot="1" noChangeAspect="1" noMove="1" noResize="1" noEditPoints="1" noAdjustHandles="1" noChangeArrowheads="1" noChangeShapeType="1" noTextEdit="1"/>
              </p:cNvSpPr>
              <p:nvPr/>
            </p:nvSpPr>
            <p:spPr>
              <a:xfrm>
                <a:off x="1231608" y="1790666"/>
                <a:ext cx="3701588" cy="789512"/>
              </a:xfrm>
              <a:prstGeom prst="rect">
                <a:avLst/>
              </a:prstGeom>
              <a:blipFill rotWithShape="0">
                <a:blip r:embed="rId3"/>
                <a:stretch>
                  <a:fillRect l="-2801"/>
                </a:stretch>
              </a:blipFill>
            </p:spPr>
            <p:txBody>
              <a:bodyPr/>
              <a:lstStyle/>
              <a:p>
                <a:r>
                  <a:rPr lang="fr-FR">
                    <a:noFill/>
                  </a:rPr>
                  <a:t> </a:t>
                </a:r>
              </a:p>
            </p:txBody>
          </p:sp>
        </mc:Fallback>
      </mc:AlternateContent>
      <p:sp>
        <p:nvSpPr>
          <p:cNvPr id="3" name="Rounded Rectangular Callout 2"/>
          <p:cNvSpPr/>
          <p:nvPr/>
        </p:nvSpPr>
        <p:spPr>
          <a:xfrm>
            <a:off x="9333074" y="542992"/>
            <a:ext cx="2326341" cy="854704"/>
          </a:xfrm>
          <a:prstGeom prst="wedgeRoundRectCallout">
            <a:avLst>
              <a:gd name="adj1" fmla="val -66033"/>
              <a:gd name="adj2" fmla="val 98057"/>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b="1" i="1" dirty="0" err="1" smtClean="0">
                <a:solidFill>
                  <a:schemeClr val="tx1"/>
                </a:solidFill>
                <a:effectLst>
                  <a:outerShdw blurRad="38100" dist="38100" dir="2700000" algn="tl">
                    <a:srgbClr val="000000">
                      <a:alpha val="43137"/>
                    </a:srgbClr>
                  </a:outerShdw>
                </a:effectLst>
              </a:rPr>
              <a:t>Théranostic</a:t>
            </a:r>
            <a:endParaRPr lang="en-US" sz="2800" b="1" i="1" dirty="0">
              <a:solidFill>
                <a:schemeClr val="tx1"/>
              </a:solidFill>
              <a:effectLst>
                <a:outerShdw blurRad="38100" dist="38100" dir="2700000" algn="tl">
                  <a:srgbClr val="000000">
                    <a:alpha val="43137"/>
                  </a:srgbClr>
                </a:outerShdw>
              </a:effectLst>
            </a:endParaRPr>
          </a:p>
        </p:txBody>
      </p:sp>
      <mc:AlternateContent xmlns:mc="http://schemas.openxmlformats.org/markup-compatibility/2006">
        <mc:Choice xmlns:a14="http://schemas.microsoft.com/office/drawing/2010/main" Requires="a14">
          <p:sp>
            <p:nvSpPr>
              <p:cNvPr id="23" name="ZoneTexte 9"/>
              <p:cNvSpPr txBox="1"/>
              <p:nvPr/>
            </p:nvSpPr>
            <p:spPr>
              <a:xfrm>
                <a:off x="6368110" y="1776560"/>
                <a:ext cx="3701588" cy="817724"/>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sPre>
                        <m:sPrePr>
                          <m:ctrlPr>
                            <a:rPr lang="fr-FR" sz="4000" b="1" i="1" smtClean="0">
                              <a:latin typeface="Cambria Math" panose="02040503050406030204" pitchFamily="18" charset="0"/>
                            </a:rPr>
                          </m:ctrlPr>
                        </m:sPrePr>
                        <m:sub/>
                        <m:sup>
                          <m:r>
                            <a:rPr lang="fr-FR" sz="4000" b="1" i="1" smtClean="0">
                              <a:latin typeface="Cambria Math" panose="02040503050406030204" pitchFamily="18" charset="0"/>
                            </a:rPr>
                            <m:t>𝟏𝟕𝟕</m:t>
                          </m:r>
                        </m:sup>
                        <m:e>
                          <m:r>
                            <a:rPr lang="fr-FR" sz="4000" b="1" i="1" smtClean="0">
                              <a:latin typeface="Cambria Math" panose="02040503050406030204" pitchFamily="18" charset="0"/>
                            </a:rPr>
                            <m:t>𝑳𝒖</m:t>
                          </m:r>
                        </m:e>
                      </m:sPre>
                      <m:r>
                        <a:rPr lang="fr-FR" sz="4000" b="1" i="0" smtClean="0">
                          <a:solidFill>
                            <a:schemeClr val="accent2">
                              <a:lumMod val="75000"/>
                            </a:schemeClr>
                          </a:solidFill>
                          <a:latin typeface="Cambria Math" panose="02040503050406030204" pitchFamily="18" charset="0"/>
                          <a:sym typeface="Symbol" panose="05050102010706020507" pitchFamily="18" charset="2"/>
                        </a:rPr>
                        <m:t>𝐃𝐎𝐓𝐀𝐓</m:t>
                      </m:r>
                      <m:r>
                        <a:rPr lang="fr-FR" sz="4000" b="1" i="0" smtClean="0">
                          <a:solidFill>
                            <a:schemeClr val="accent2">
                              <a:lumMod val="75000"/>
                            </a:schemeClr>
                          </a:solidFill>
                          <a:latin typeface="Cambria Math" panose="02040503050406030204" pitchFamily="18" charset="0"/>
                          <a:sym typeface="Symbol" panose="05050102010706020507" pitchFamily="18" charset="2"/>
                        </a:rPr>
                        <m:t>𝐀𝐓𝐄</m:t>
                      </m:r>
                    </m:oMath>
                  </m:oMathPara>
                </a14:m>
                <a:endParaRPr lang="fr-FR" sz="4000" b="1" dirty="0">
                  <a:solidFill>
                    <a:schemeClr val="accent2">
                      <a:lumMod val="75000"/>
                    </a:schemeClr>
                  </a:solidFill>
                </a:endParaRPr>
              </a:p>
            </p:txBody>
          </p:sp>
        </mc:Choice>
        <mc:Fallback>
          <p:sp>
            <p:nvSpPr>
              <p:cNvPr id="23" name="ZoneTexte 9"/>
              <p:cNvSpPr txBox="1">
                <a:spLocks noRot="1" noChangeAspect="1" noMove="1" noResize="1" noEditPoints="1" noAdjustHandles="1" noChangeArrowheads="1" noChangeShapeType="1" noTextEdit="1"/>
              </p:cNvSpPr>
              <p:nvPr/>
            </p:nvSpPr>
            <p:spPr>
              <a:xfrm>
                <a:off x="6368110" y="1776560"/>
                <a:ext cx="3701588" cy="817724"/>
              </a:xfrm>
              <a:prstGeom prst="rect">
                <a:avLst/>
              </a:prstGeom>
              <a:blipFill rotWithShape="0">
                <a:blip r:embed="rId4"/>
                <a:stretch>
                  <a:fillRect l="-4942" r="-1483"/>
                </a:stretch>
              </a:blipFill>
            </p:spPr>
            <p:txBody>
              <a:bodyPr/>
              <a:lstStyle/>
              <a:p>
                <a:r>
                  <a:rPr lang="fr-FR">
                    <a:noFill/>
                  </a:rPr>
                  <a:t> </a:t>
                </a:r>
              </a:p>
            </p:txBody>
          </p:sp>
        </mc:Fallback>
      </mc:AlternateContent>
      <p:pic>
        <p:nvPicPr>
          <p:cNvPr id="6146" name="Picture 2" descr="Structure of [ 177 Lu]Lu-DOTA-TATE (Lutathera ® ). Simplified writing... |  Download Scientific Diagram"/>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1813" y="2789382"/>
            <a:ext cx="6187280" cy="3964782"/>
          </a:xfrm>
          <a:prstGeom prst="rect">
            <a:avLst/>
          </a:prstGeom>
          <a:noFill/>
          <a:extLst>
            <a:ext uri="{909E8E84-426E-40DD-AFC4-6F175D3DCCD1}">
              <a14:hiddenFill xmlns:a14="http://schemas.microsoft.com/office/drawing/2010/main">
                <a:solidFill>
                  <a:srgbClr val="FFFFFF"/>
                </a:solidFill>
              </a14:hiddenFill>
            </a:ext>
          </a:extLst>
        </p:spPr>
      </p:pic>
      <p:sp>
        <p:nvSpPr>
          <p:cNvPr id="11" name="Rounded Rectangular Callout 2"/>
          <p:cNvSpPr/>
          <p:nvPr/>
        </p:nvSpPr>
        <p:spPr>
          <a:xfrm>
            <a:off x="6719092" y="3370367"/>
            <a:ext cx="5472908" cy="2512210"/>
          </a:xfrm>
          <a:prstGeom prst="wedgeRoundRectCallout">
            <a:avLst>
              <a:gd name="adj1" fmla="val -76561"/>
              <a:gd name="adj2" fmla="val -94187"/>
              <a:gd name="adj3" fmla="val 16667"/>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solidFill>
                  <a:schemeClr val="tx1"/>
                </a:solidFill>
              </a:rPr>
              <a:t>Détecte : </a:t>
            </a:r>
          </a:p>
          <a:p>
            <a:pPr marL="342900" indent="-342900">
              <a:buFont typeface="Arial" panose="020B0604020202020204" pitchFamily="34" charset="0"/>
              <a:buChar char="•"/>
            </a:pPr>
            <a:r>
              <a:rPr lang="fr-FR" sz="2400" b="1" dirty="0" smtClean="0">
                <a:solidFill>
                  <a:schemeClr val="tx1"/>
                </a:solidFill>
              </a:rPr>
              <a:t>des </a:t>
            </a:r>
            <a:r>
              <a:rPr lang="fr-FR" sz="2400" b="1" dirty="0">
                <a:solidFill>
                  <a:schemeClr val="tx1"/>
                </a:solidFill>
              </a:rPr>
              <a:t>tumeurs neuroendocrines bien </a:t>
            </a:r>
            <a:r>
              <a:rPr lang="fr-FR" sz="2400" b="1" dirty="0" smtClean="0">
                <a:solidFill>
                  <a:schemeClr val="tx1"/>
                </a:solidFill>
              </a:rPr>
              <a:t>différenciées,</a:t>
            </a:r>
          </a:p>
          <a:p>
            <a:pPr marL="342900" indent="-342900">
              <a:buFont typeface="Arial" panose="020B0604020202020204" pitchFamily="34" charset="0"/>
              <a:buChar char="•"/>
            </a:pPr>
            <a:r>
              <a:rPr lang="fr-FR" sz="2400" b="1" dirty="0" smtClean="0">
                <a:solidFill>
                  <a:schemeClr val="tx1"/>
                </a:solidFill>
              </a:rPr>
              <a:t>les </a:t>
            </a:r>
            <a:r>
              <a:rPr lang="fr-FR" sz="2400" b="1" dirty="0">
                <a:solidFill>
                  <a:schemeClr val="tx1"/>
                </a:solidFill>
              </a:rPr>
              <a:t>récepteurs de la somatostatine (SSTR) fortement exprimés par les TNE</a:t>
            </a:r>
            <a:endParaRPr lang="en-US" sz="2400" b="1" i="1" dirty="0">
              <a:solidFill>
                <a:schemeClr val="tx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28078485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a:spLocks noGrp="1"/>
          </p:cNvSpPr>
          <p:nvPr>
            <p:ph type="title"/>
          </p:nvPr>
        </p:nvSpPr>
        <p:spPr/>
        <p:txBody>
          <a:bodyPr>
            <a:normAutofit/>
          </a:bodyPr>
          <a:lstStyle/>
          <a:p>
            <a:r>
              <a:rPr lang="fr-CD" altLang="fr-FR" sz="4400" b="1" dirty="0"/>
              <a:t>Produits du Cyclotron</a:t>
            </a:r>
            <a:endParaRPr lang="fr-FR" altLang="fr-FR" sz="4400" b="1" dirty="0" smtClean="0"/>
          </a:p>
        </p:txBody>
      </p:sp>
      <p:sp>
        <p:nvSpPr>
          <p:cNvPr id="8" name="Espace réservé du numéro de diapositive 7"/>
          <p:cNvSpPr>
            <a:spLocks noGrp="1"/>
          </p:cNvSpPr>
          <p:nvPr>
            <p:ph type="sldNum" sz="quarter" idx="12"/>
          </p:nvPr>
        </p:nvSpPr>
        <p:spPr/>
        <p:txBody>
          <a:bodyPr/>
          <a:lstStyle/>
          <a:p>
            <a:fld id="{D57F1E4F-1CFF-5643-939E-217C01CDF565}" type="slidenum">
              <a:rPr lang="en-US" smtClean="0"/>
              <a:pPr/>
              <a:t>38</a:t>
            </a:fld>
            <a:endParaRPr lang="en-US" dirty="0"/>
          </a:p>
        </p:txBody>
      </p:sp>
      <p:sp>
        <p:nvSpPr>
          <p:cNvPr id="2" name="Espace réservé du pied de page 1"/>
          <p:cNvSpPr>
            <a:spLocks noGrp="1"/>
          </p:cNvSpPr>
          <p:nvPr>
            <p:ph type="ftr" sz="quarter" idx="11"/>
          </p:nvPr>
        </p:nvSpPr>
        <p:spPr/>
        <p:txBody>
          <a:bodyPr/>
          <a:lstStyle/>
          <a:p>
            <a:r>
              <a:rPr lang="fr-FR" smtClean="0"/>
              <a:t>CREATION D'UN CENTRE DE RADIOTHERAPIE</a:t>
            </a:r>
            <a:endParaRPr lang="en-US" dirty="0"/>
          </a:p>
        </p:txBody>
      </p:sp>
      <mc:AlternateContent xmlns:mc="http://schemas.openxmlformats.org/markup-compatibility/2006">
        <mc:Choice xmlns:a14="http://schemas.microsoft.com/office/drawing/2010/main" Requires="a14">
          <p:sp>
            <p:nvSpPr>
              <p:cNvPr id="21" name="ZoneTexte 9"/>
              <p:cNvSpPr txBox="1"/>
              <p:nvPr/>
            </p:nvSpPr>
            <p:spPr>
              <a:xfrm>
                <a:off x="1231608" y="1790666"/>
                <a:ext cx="3701588" cy="789512"/>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sPre>
                        <m:sPrePr>
                          <m:ctrlPr>
                            <a:rPr lang="fr-FR" sz="4000" b="1" i="1" smtClean="0">
                              <a:latin typeface="Cambria Math" panose="02040503050406030204" pitchFamily="18" charset="0"/>
                            </a:rPr>
                          </m:ctrlPr>
                        </m:sPrePr>
                        <m:sub/>
                        <m:sup>
                          <m:r>
                            <a:rPr lang="fr-FR" sz="4000" b="1" i="1">
                              <a:latin typeface="Cambria Math" panose="02040503050406030204" pitchFamily="18" charset="0"/>
                            </a:rPr>
                            <m:t>𝟔</m:t>
                          </m:r>
                          <m:r>
                            <a:rPr lang="fr-CD" sz="4000" b="1" i="1">
                              <a:latin typeface="Cambria Math" panose="02040503050406030204" pitchFamily="18" charset="0"/>
                            </a:rPr>
                            <m:t>𝟖</m:t>
                          </m:r>
                        </m:sup>
                        <m:e>
                          <m:r>
                            <a:rPr lang="fr-FR" sz="4000" b="1" i="1">
                              <a:latin typeface="Cambria Math" panose="02040503050406030204" pitchFamily="18" charset="0"/>
                            </a:rPr>
                            <m:t>𝑮𝒂</m:t>
                          </m:r>
                        </m:e>
                      </m:sPre>
                      <m:r>
                        <a:rPr lang="fr-FR" sz="4000" b="1" i="0" smtClean="0">
                          <a:solidFill>
                            <a:schemeClr val="accent2">
                              <a:lumMod val="75000"/>
                            </a:schemeClr>
                          </a:solidFill>
                          <a:latin typeface="Cambria Math" panose="02040503050406030204" pitchFamily="18" charset="0"/>
                          <a:sym typeface="Symbol" panose="05050102010706020507" pitchFamily="18" charset="2"/>
                        </a:rPr>
                        <m:t>𝐃𝐎𝐓𝐀</m:t>
                      </m:r>
                      <m:r>
                        <a:rPr lang="fr-FR" sz="4000" b="1" i="0" smtClean="0">
                          <a:solidFill>
                            <a:schemeClr val="accent2">
                              <a:lumMod val="75000"/>
                            </a:schemeClr>
                          </a:solidFill>
                          <a:latin typeface="Cambria Math" panose="02040503050406030204" pitchFamily="18" charset="0"/>
                          <a:sym typeface="Symbol" panose="05050102010706020507" pitchFamily="18" charset="2"/>
                        </a:rPr>
                        <m:t>𝐍</m:t>
                      </m:r>
                      <m:r>
                        <a:rPr lang="fr-FR" sz="4000" b="1" i="0" smtClean="0">
                          <a:solidFill>
                            <a:schemeClr val="accent2">
                              <a:lumMod val="75000"/>
                            </a:schemeClr>
                          </a:solidFill>
                          <a:latin typeface="Cambria Math" panose="02040503050406030204" pitchFamily="18" charset="0"/>
                          <a:sym typeface="Symbol" panose="05050102010706020507" pitchFamily="18" charset="2"/>
                        </a:rPr>
                        <m:t>𝐎𝐂</m:t>
                      </m:r>
                    </m:oMath>
                  </m:oMathPara>
                </a14:m>
                <a:endParaRPr lang="fr-FR" sz="4000" b="1" dirty="0">
                  <a:solidFill>
                    <a:schemeClr val="accent2">
                      <a:lumMod val="75000"/>
                    </a:schemeClr>
                  </a:solidFill>
                </a:endParaRPr>
              </a:p>
            </p:txBody>
          </p:sp>
        </mc:Choice>
        <mc:Fallback>
          <p:sp>
            <p:nvSpPr>
              <p:cNvPr id="21" name="ZoneTexte 9"/>
              <p:cNvSpPr txBox="1">
                <a:spLocks noRot="1" noChangeAspect="1" noMove="1" noResize="1" noEditPoints="1" noAdjustHandles="1" noChangeArrowheads="1" noChangeShapeType="1" noTextEdit="1"/>
              </p:cNvSpPr>
              <p:nvPr/>
            </p:nvSpPr>
            <p:spPr>
              <a:xfrm>
                <a:off x="1231608" y="1790666"/>
                <a:ext cx="3701588" cy="789512"/>
              </a:xfrm>
              <a:prstGeom prst="rect">
                <a:avLst/>
              </a:prstGeom>
              <a:blipFill rotWithShape="0">
                <a:blip r:embed="rId3"/>
                <a:stretch>
                  <a:fillRect/>
                </a:stretch>
              </a:blipFill>
            </p:spPr>
            <p:txBody>
              <a:bodyPr/>
              <a:lstStyle/>
              <a:p>
                <a:r>
                  <a:rPr lang="fr-FR">
                    <a:noFill/>
                  </a:rPr>
                  <a:t> </a:t>
                </a:r>
              </a:p>
            </p:txBody>
          </p:sp>
        </mc:Fallback>
      </mc:AlternateContent>
      <p:sp>
        <p:nvSpPr>
          <p:cNvPr id="3" name="Rounded Rectangular Callout 2"/>
          <p:cNvSpPr/>
          <p:nvPr/>
        </p:nvSpPr>
        <p:spPr>
          <a:xfrm>
            <a:off x="9333074" y="542992"/>
            <a:ext cx="2326341" cy="854704"/>
          </a:xfrm>
          <a:prstGeom prst="wedgeRoundRectCallout">
            <a:avLst>
              <a:gd name="adj1" fmla="val -66033"/>
              <a:gd name="adj2" fmla="val 98057"/>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b="1" i="1" dirty="0" err="1" smtClean="0">
                <a:solidFill>
                  <a:schemeClr val="tx1"/>
                </a:solidFill>
                <a:effectLst>
                  <a:outerShdw blurRad="38100" dist="38100" dir="2700000" algn="tl">
                    <a:srgbClr val="000000">
                      <a:alpha val="43137"/>
                    </a:srgbClr>
                  </a:outerShdw>
                </a:effectLst>
              </a:rPr>
              <a:t>Théranostic</a:t>
            </a:r>
            <a:endParaRPr lang="en-US" sz="2800" b="1" i="1" dirty="0">
              <a:solidFill>
                <a:schemeClr val="tx1"/>
              </a:solidFill>
              <a:effectLst>
                <a:outerShdw blurRad="38100" dist="38100" dir="2700000" algn="tl">
                  <a:srgbClr val="000000">
                    <a:alpha val="43137"/>
                  </a:srgbClr>
                </a:outerShdw>
              </a:effectLst>
            </a:endParaRPr>
          </a:p>
        </p:txBody>
      </p:sp>
      <mc:AlternateContent xmlns:mc="http://schemas.openxmlformats.org/markup-compatibility/2006">
        <mc:Choice xmlns:a14="http://schemas.microsoft.com/office/drawing/2010/main" Requires="a14">
          <p:sp>
            <p:nvSpPr>
              <p:cNvPr id="23" name="ZoneTexte 9"/>
              <p:cNvSpPr txBox="1"/>
              <p:nvPr/>
            </p:nvSpPr>
            <p:spPr>
              <a:xfrm>
                <a:off x="6368110" y="1776560"/>
                <a:ext cx="3701588" cy="817724"/>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sPre>
                        <m:sPrePr>
                          <m:ctrlPr>
                            <a:rPr lang="fr-FR" sz="4000" b="1" i="1" smtClean="0">
                              <a:latin typeface="Cambria Math" panose="02040503050406030204" pitchFamily="18" charset="0"/>
                            </a:rPr>
                          </m:ctrlPr>
                        </m:sPrePr>
                        <m:sub/>
                        <m:sup>
                          <m:r>
                            <a:rPr lang="fr-FR" sz="4000" b="1" i="1" smtClean="0">
                              <a:latin typeface="Cambria Math" panose="02040503050406030204" pitchFamily="18" charset="0"/>
                            </a:rPr>
                            <m:t>𝟏𝟕𝟕</m:t>
                          </m:r>
                        </m:sup>
                        <m:e>
                          <m:r>
                            <a:rPr lang="fr-FR" sz="4000" b="1" i="1" smtClean="0">
                              <a:latin typeface="Cambria Math" panose="02040503050406030204" pitchFamily="18" charset="0"/>
                            </a:rPr>
                            <m:t>𝑳𝒖</m:t>
                          </m:r>
                        </m:e>
                      </m:sPre>
                      <m:r>
                        <a:rPr lang="fr-FR" sz="4000" b="1" i="0" smtClean="0">
                          <a:solidFill>
                            <a:schemeClr val="accent2">
                              <a:lumMod val="75000"/>
                            </a:schemeClr>
                          </a:solidFill>
                          <a:latin typeface="Cambria Math" panose="02040503050406030204" pitchFamily="18" charset="0"/>
                          <a:sym typeface="Symbol" panose="05050102010706020507" pitchFamily="18" charset="2"/>
                        </a:rPr>
                        <m:t>𝐃𝐎𝐓𝐀</m:t>
                      </m:r>
                      <m:r>
                        <a:rPr lang="fr-FR" sz="4000" b="1" i="0" smtClean="0">
                          <a:solidFill>
                            <a:schemeClr val="accent2">
                              <a:lumMod val="75000"/>
                            </a:schemeClr>
                          </a:solidFill>
                          <a:latin typeface="Cambria Math" panose="02040503050406030204" pitchFamily="18" charset="0"/>
                          <a:sym typeface="Symbol" panose="05050102010706020507" pitchFamily="18" charset="2"/>
                        </a:rPr>
                        <m:t>𝐍</m:t>
                      </m:r>
                      <m:r>
                        <a:rPr lang="fr-FR" sz="4000" b="1" i="0" smtClean="0">
                          <a:solidFill>
                            <a:schemeClr val="accent2">
                              <a:lumMod val="75000"/>
                            </a:schemeClr>
                          </a:solidFill>
                          <a:latin typeface="Cambria Math" panose="02040503050406030204" pitchFamily="18" charset="0"/>
                          <a:sym typeface="Symbol" panose="05050102010706020507" pitchFamily="18" charset="2"/>
                        </a:rPr>
                        <m:t>𝐎𝐂</m:t>
                      </m:r>
                    </m:oMath>
                  </m:oMathPara>
                </a14:m>
                <a:endParaRPr lang="fr-FR" sz="4000" b="1" dirty="0">
                  <a:solidFill>
                    <a:schemeClr val="accent2">
                      <a:lumMod val="75000"/>
                    </a:schemeClr>
                  </a:solidFill>
                </a:endParaRPr>
              </a:p>
            </p:txBody>
          </p:sp>
        </mc:Choice>
        <mc:Fallback>
          <p:sp>
            <p:nvSpPr>
              <p:cNvPr id="23" name="ZoneTexte 9"/>
              <p:cNvSpPr txBox="1">
                <a:spLocks noRot="1" noChangeAspect="1" noMove="1" noResize="1" noEditPoints="1" noAdjustHandles="1" noChangeArrowheads="1" noChangeShapeType="1" noTextEdit="1"/>
              </p:cNvSpPr>
              <p:nvPr/>
            </p:nvSpPr>
            <p:spPr>
              <a:xfrm>
                <a:off x="6368110" y="1776560"/>
                <a:ext cx="3701588" cy="817724"/>
              </a:xfrm>
              <a:prstGeom prst="rect">
                <a:avLst/>
              </a:prstGeom>
              <a:blipFill rotWithShape="0">
                <a:blip r:embed="rId4"/>
                <a:stretch>
                  <a:fillRect l="-988"/>
                </a:stretch>
              </a:blipFill>
            </p:spPr>
            <p:txBody>
              <a:bodyPr/>
              <a:lstStyle/>
              <a:p>
                <a:r>
                  <a:rPr lang="fr-FR">
                    <a:noFill/>
                  </a:rPr>
                  <a:t> </a:t>
                </a:r>
              </a:p>
            </p:txBody>
          </p:sp>
        </mc:Fallback>
      </mc:AlternateContent>
      <p:pic>
        <p:nvPicPr>
          <p:cNvPr id="5" name="Image 4"/>
          <p:cNvPicPr>
            <a:picLocks noChangeAspect="1"/>
          </p:cNvPicPr>
          <p:nvPr/>
        </p:nvPicPr>
        <p:blipFill>
          <a:blip r:embed="rId5"/>
          <a:stretch>
            <a:fillRect/>
          </a:stretch>
        </p:blipFill>
        <p:spPr>
          <a:xfrm>
            <a:off x="451832" y="2691792"/>
            <a:ext cx="5265477" cy="4055372"/>
          </a:xfrm>
          <a:prstGeom prst="rect">
            <a:avLst/>
          </a:prstGeom>
        </p:spPr>
      </p:pic>
      <p:sp>
        <p:nvSpPr>
          <p:cNvPr id="10" name="Rounded Rectangular Callout 2"/>
          <p:cNvSpPr/>
          <p:nvPr/>
        </p:nvSpPr>
        <p:spPr>
          <a:xfrm>
            <a:off x="6719092" y="3370367"/>
            <a:ext cx="5472908" cy="2512210"/>
          </a:xfrm>
          <a:prstGeom prst="wedgeRoundRectCallout">
            <a:avLst>
              <a:gd name="adj1" fmla="val -81793"/>
              <a:gd name="adj2" fmla="val -88672"/>
              <a:gd name="adj3" fmla="val 16667"/>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solidFill>
                  <a:schemeClr val="tx1"/>
                </a:solidFill>
              </a:rPr>
              <a:t>Détecte : </a:t>
            </a:r>
          </a:p>
          <a:p>
            <a:pPr marL="342900" indent="-342900">
              <a:buFont typeface="Arial" panose="020B0604020202020204" pitchFamily="34" charset="0"/>
              <a:buChar char="•"/>
            </a:pPr>
            <a:r>
              <a:rPr lang="fr-FR" sz="2400" b="1" dirty="0" smtClean="0">
                <a:solidFill>
                  <a:schemeClr val="tx1"/>
                </a:solidFill>
              </a:rPr>
              <a:t>des </a:t>
            </a:r>
            <a:r>
              <a:rPr lang="fr-FR" sz="2400" b="1" dirty="0">
                <a:solidFill>
                  <a:schemeClr val="tx1"/>
                </a:solidFill>
              </a:rPr>
              <a:t>tumeurs neuroendocrines bien </a:t>
            </a:r>
            <a:r>
              <a:rPr lang="fr-FR" sz="2400" b="1" dirty="0" smtClean="0">
                <a:solidFill>
                  <a:schemeClr val="tx1"/>
                </a:solidFill>
              </a:rPr>
              <a:t>différenciées,</a:t>
            </a:r>
          </a:p>
          <a:p>
            <a:pPr marL="342900" indent="-342900">
              <a:buFont typeface="Arial" panose="020B0604020202020204" pitchFamily="34" charset="0"/>
              <a:buChar char="•"/>
            </a:pPr>
            <a:r>
              <a:rPr lang="fr-FR" sz="2400" b="1" dirty="0" smtClean="0">
                <a:solidFill>
                  <a:schemeClr val="tx1"/>
                </a:solidFill>
              </a:rPr>
              <a:t>les </a:t>
            </a:r>
            <a:r>
              <a:rPr lang="fr-FR" sz="2400" b="1" dirty="0">
                <a:solidFill>
                  <a:schemeClr val="tx1"/>
                </a:solidFill>
              </a:rPr>
              <a:t>récepteurs de la somatostatine (SSTR) fortement exprimés par les TNE</a:t>
            </a:r>
            <a:endParaRPr lang="en-US" sz="2400" b="1" i="1" dirty="0">
              <a:solidFill>
                <a:schemeClr val="tx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88999904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a:spLocks noGrp="1"/>
          </p:cNvSpPr>
          <p:nvPr>
            <p:ph type="title"/>
          </p:nvPr>
        </p:nvSpPr>
        <p:spPr>
          <a:xfrm>
            <a:off x="2592925" y="624110"/>
            <a:ext cx="8911687" cy="960532"/>
          </a:xfrm>
        </p:spPr>
        <p:txBody>
          <a:bodyPr>
            <a:normAutofit/>
          </a:bodyPr>
          <a:lstStyle/>
          <a:p>
            <a:r>
              <a:rPr lang="fr-CD" altLang="fr-FR" sz="4400" b="1" dirty="0"/>
              <a:t>Produits du Cyclotron</a:t>
            </a:r>
            <a:endParaRPr lang="fr-FR" altLang="fr-FR" sz="4400" b="1" dirty="0" smtClean="0"/>
          </a:p>
        </p:txBody>
      </p:sp>
      <p:sp>
        <p:nvSpPr>
          <p:cNvPr id="8" name="Espace réservé du numéro de diapositive 7"/>
          <p:cNvSpPr>
            <a:spLocks noGrp="1"/>
          </p:cNvSpPr>
          <p:nvPr>
            <p:ph type="sldNum" sz="quarter" idx="12"/>
          </p:nvPr>
        </p:nvSpPr>
        <p:spPr/>
        <p:txBody>
          <a:bodyPr/>
          <a:lstStyle/>
          <a:p>
            <a:fld id="{D57F1E4F-1CFF-5643-939E-217C01CDF565}" type="slidenum">
              <a:rPr lang="en-US" smtClean="0"/>
              <a:pPr/>
              <a:t>39</a:t>
            </a:fld>
            <a:endParaRPr lang="en-US" dirty="0"/>
          </a:p>
        </p:txBody>
      </p:sp>
      <p:sp>
        <p:nvSpPr>
          <p:cNvPr id="2" name="Espace réservé du pied de page 1"/>
          <p:cNvSpPr>
            <a:spLocks noGrp="1"/>
          </p:cNvSpPr>
          <p:nvPr>
            <p:ph type="ftr" sz="quarter" idx="11"/>
          </p:nvPr>
        </p:nvSpPr>
        <p:spPr/>
        <p:txBody>
          <a:bodyPr/>
          <a:lstStyle/>
          <a:p>
            <a:r>
              <a:rPr lang="fr-FR" smtClean="0"/>
              <a:t>CREATION D'UN CENTRE DE RADIOTHERAPIE</a:t>
            </a:r>
            <a:endParaRPr lang="en-US" dirty="0"/>
          </a:p>
        </p:txBody>
      </p:sp>
      <mc:AlternateContent xmlns:mc="http://schemas.openxmlformats.org/markup-compatibility/2006" xmlns:a14="http://schemas.microsoft.com/office/drawing/2010/main">
        <mc:Choice Requires="a14">
          <p:sp>
            <p:nvSpPr>
              <p:cNvPr id="16" name="ZoneTexte 18"/>
              <p:cNvSpPr txBox="1"/>
              <p:nvPr/>
            </p:nvSpPr>
            <p:spPr>
              <a:xfrm>
                <a:off x="3021074" y="2930200"/>
                <a:ext cx="775252" cy="788293"/>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sSup>
                        <m:sSupPr>
                          <m:ctrlPr>
                            <a:rPr lang="fr-FR" sz="4000" b="1" i="1" smtClean="0">
                              <a:latin typeface="Cambria Math" panose="02040503050406030204" pitchFamily="18" charset="0"/>
                            </a:rPr>
                          </m:ctrlPr>
                        </m:sSupPr>
                        <m:e>
                          <m:sPre>
                            <m:sPrePr>
                              <m:ctrlPr>
                                <a:rPr lang="fr-FR" sz="4000" b="1" i="1" smtClean="0">
                                  <a:latin typeface="Cambria Math" panose="02040503050406030204" pitchFamily="18" charset="0"/>
                                </a:rPr>
                              </m:ctrlPr>
                            </m:sPrePr>
                            <m:sub/>
                            <m:sup>
                              <m:r>
                                <a:rPr lang="fr-FR" sz="4000" b="1" i="1" smtClean="0">
                                  <a:latin typeface="Cambria Math" panose="02040503050406030204" pitchFamily="18" charset="0"/>
                                </a:rPr>
                                <m:t>𝟏𝟐𝟑</m:t>
                              </m:r>
                            </m:sup>
                            <m:e>
                              <m:r>
                                <a:rPr lang="fr-FR" sz="4000" b="1" i="1" smtClean="0">
                                  <a:latin typeface="Cambria Math" panose="02040503050406030204" pitchFamily="18" charset="0"/>
                                </a:rPr>
                                <m:t>𝑻𝒆</m:t>
                              </m:r>
                              <m:d>
                                <m:dPr>
                                  <m:ctrlPr>
                                    <a:rPr lang="fr-CD" sz="4000" b="1" i="1" smtClean="0">
                                      <a:latin typeface="Cambria Math" panose="02040503050406030204" pitchFamily="18" charset="0"/>
                                    </a:rPr>
                                  </m:ctrlPr>
                                </m:dPr>
                                <m:e>
                                  <m:r>
                                    <a:rPr lang="fr-CD" sz="4000" b="1" i="1" smtClean="0">
                                      <a:latin typeface="Cambria Math" panose="02040503050406030204" pitchFamily="18" charset="0"/>
                                    </a:rPr>
                                    <m:t>𝒑</m:t>
                                  </m:r>
                                  <m:r>
                                    <a:rPr lang="fr-CD" sz="4000" b="1" i="1" smtClean="0">
                                      <a:latin typeface="Cambria Math" panose="02040503050406030204" pitchFamily="18" charset="0"/>
                                    </a:rPr>
                                    <m:t>,</m:t>
                                  </m:r>
                                  <m:r>
                                    <a:rPr lang="fr-CD" sz="4000" b="1" i="1" smtClean="0">
                                      <a:latin typeface="Cambria Math" panose="02040503050406030204" pitchFamily="18" charset="0"/>
                                    </a:rPr>
                                    <m:t>𝒏</m:t>
                                  </m:r>
                                </m:e>
                              </m:d>
                            </m:e>
                          </m:sPre>
                          <m:sPre>
                            <m:sPrePr>
                              <m:ctrlPr>
                                <a:rPr lang="fr-FR" sz="4000" b="1" i="1" smtClean="0">
                                  <a:latin typeface="Cambria Math" panose="02040503050406030204" pitchFamily="18" charset="0"/>
                                </a:rPr>
                              </m:ctrlPr>
                            </m:sPrePr>
                            <m:sub/>
                            <m:sup>
                              <m:r>
                                <a:rPr lang="fr-FR" sz="4000" b="1" i="1" smtClean="0">
                                  <a:latin typeface="Cambria Math" panose="02040503050406030204" pitchFamily="18" charset="0"/>
                                </a:rPr>
                                <m:t>𝟏𝟐𝟑</m:t>
                              </m:r>
                            </m:sup>
                            <m:e>
                              <m:r>
                                <a:rPr lang="fr-FR" sz="4000" b="1" i="1" smtClean="0">
                                  <a:latin typeface="Cambria Math" panose="02040503050406030204" pitchFamily="18" charset="0"/>
                                </a:rPr>
                                <m:t>𝑰</m:t>
                              </m:r>
                            </m:e>
                          </m:sPre>
                        </m:e>
                        <m:sup/>
                      </m:sSup>
                    </m:oMath>
                  </m:oMathPara>
                </a14:m>
                <a:endParaRPr lang="fr-FR" sz="4000" b="1" dirty="0"/>
              </a:p>
            </p:txBody>
          </p:sp>
        </mc:Choice>
        <mc:Fallback xmlns="">
          <p:sp>
            <p:nvSpPr>
              <p:cNvPr id="16" name="ZoneTexte 18"/>
              <p:cNvSpPr txBox="1">
                <a:spLocks noRot="1" noChangeAspect="1" noMove="1" noResize="1" noEditPoints="1" noAdjustHandles="1" noChangeArrowheads="1" noChangeShapeType="1" noTextEdit="1"/>
              </p:cNvSpPr>
              <p:nvPr/>
            </p:nvSpPr>
            <p:spPr>
              <a:xfrm>
                <a:off x="3021074" y="2930200"/>
                <a:ext cx="775252" cy="788293"/>
              </a:xfrm>
              <a:prstGeom prst="rect">
                <a:avLst/>
              </a:prstGeom>
              <a:blipFill rotWithShape="0">
                <a:blip r:embed="rId3"/>
                <a:stretch>
                  <a:fillRect l="-200000" r="-137795"/>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19" name="ZoneTexte 9"/>
              <p:cNvSpPr txBox="1"/>
              <p:nvPr/>
            </p:nvSpPr>
            <p:spPr>
              <a:xfrm>
                <a:off x="5733774" y="2864611"/>
                <a:ext cx="5448032" cy="763094"/>
              </a:xfrm>
              <a:prstGeom prst="rect">
                <a:avLst/>
              </a:prstGeom>
              <a:noFill/>
            </p:spPr>
            <p:txBody>
              <a:bodyPr wrap="square" rtlCol="0">
                <a:spAutoFit/>
              </a:bodyPr>
              <a:lstStyle/>
              <a:p>
                <a:pPr algn="ctr"/>
                <a14:m>
                  <m:oMath xmlns:m="http://schemas.openxmlformats.org/officeDocument/2006/math">
                    <m:sSub>
                      <m:sSubPr>
                        <m:ctrlPr>
                          <a:rPr lang="fr-FR" sz="4000" b="1" i="1" smtClean="0">
                            <a:solidFill>
                              <a:schemeClr val="accent2">
                                <a:lumMod val="75000"/>
                              </a:schemeClr>
                            </a:solidFill>
                            <a:latin typeface="Cambria Math" panose="02040503050406030204" pitchFamily="18" charset="0"/>
                            <a:sym typeface="Symbol" panose="05050102010706020507" pitchFamily="18" charset="2"/>
                          </a:rPr>
                        </m:ctrlPr>
                      </m:sSubPr>
                      <m:e>
                        <m:r>
                          <a:rPr lang="fr-FR" sz="4000" b="1" i="1" smtClean="0">
                            <a:solidFill>
                              <a:schemeClr val="accent2">
                                <a:lumMod val="75000"/>
                              </a:schemeClr>
                            </a:solidFill>
                            <a:latin typeface="Cambria Math" panose="02040503050406030204" pitchFamily="18" charset="0"/>
                            <a:sym typeface="Symbol" panose="05050102010706020507" pitchFamily="18" charset="2"/>
                          </a:rPr>
                          <m:t>𝑻</m:t>
                        </m:r>
                      </m:e>
                      <m:sub>
                        <m:r>
                          <a:rPr lang="fr-FR" sz="4000" b="1" i="1" smtClean="0">
                            <a:solidFill>
                              <a:schemeClr val="accent2">
                                <a:lumMod val="75000"/>
                              </a:schemeClr>
                            </a:solidFill>
                            <a:latin typeface="Cambria Math" panose="02040503050406030204" pitchFamily="18" charset="0"/>
                            <a:sym typeface="Symbol" panose="05050102010706020507" pitchFamily="18" charset="2"/>
                          </a:rPr>
                          <m:t>𝟏</m:t>
                        </m:r>
                        <m:r>
                          <a:rPr lang="fr-FR" sz="4000" b="1" i="1" smtClean="0">
                            <a:solidFill>
                              <a:schemeClr val="accent2">
                                <a:lumMod val="75000"/>
                              </a:schemeClr>
                            </a:solidFill>
                            <a:latin typeface="Cambria Math" panose="02040503050406030204" pitchFamily="18" charset="0"/>
                            <a:sym typeface="Symbol" panose="05050102010706020507" pitchFamily="18" charset="2"/>
                          </a:rPr>
                          <m:t>/</m:t>
                        </m:r>
                        <m:r>
                          <a:rPr lang="fr-FR" sz="4000" b="1" i="1" smtClean="0">
                            <a:solidFill>
                              <a:schemeClr val="accent2">
                                <a:lumMod val="75000"/>
                              </a:schemeClr>
                            </a:solidFill>
                            <a:latin typeface="Cambria Math" panose="02040503050406030204" pitchFamily="18" charset="0"/>
                            <a:sym typeface="Symbol" panose="05050102010706020507" pitchFamily="18" charset="2"/>
                          </a:rPr>
                          <m:t>𝟐</m:t>
                        </m:r>
                      </m:sub>
                    </m:sSub>
                    <m:r>
                      <a:rPr lang="fr-FR" sz="4000" b="1" i="1" smtClean="0">
                        <a:solidFill>
                          <a:schemeClr val="accent2">
                            <a:lumMod val="75000"/>
                          </a:schemeClr>
                        </a:solidFill>
                        <a:latin typeface="Cambria Math" panose="02040503050406030204" pitchFamily="18" charset="0"/>
                        <a:sym typeface="Symbol" panose="05050102010706020507" pitchFamily="18" charset="2"/>
                      </a:rPr>
                      <m:t>=</m:t>
                    </m:r>
                    <m:r>
                      <a:rPr lang="fr-FR" sz="4000" b="1" i="1" smtClean="0">
                        <a:solidFill>
                          <a:schemeClr val="accent2">
                            <a:lumMod val="75000"/>
                          </a:schemeClr>
                        </a:solidFill>
                        <a:latin typeface="Cambria Math" panose="02040503050406030204" pitchFamily="18" charset="0"/>
                        <a:sym typeface="Symbol" panose="05050102010706020507" pitchFamily="18" charset="2"/>
                      </a:rPr>
                      <m:t>𝟏𝟑</m:t>
                    </m:r>
                    <m:r>
                      <a:rPr lang="fr-FR" sz="4000" b="1" i="1" smtClean="0">
                        <a:solidFill>
                          <a:schemeClr val="accent2">
                            <a:lumMod val="75000"/>
                          </a:schemeClr>
                        </a:solidFill>
                        <a:latin typeface="Cambria Math" panose="02040503050406030204" pitchFamily="18" charset="0"/>
                        <a:sym typeface="Symbol" panose="05050102010706020507" pitchFamily="18" charset="2"/>
                      </a:rPr>
                      <m:t>,</m:t>
                    </m:r>
                    <m:r>
                      <a:rPr lang="fr-FR" sz="4000" b="1" i="1" smtClean="0">
                        <a:solidFill>
                          <a:schemeClr val="accent2">
                            <a:lumMod val="75000"/>
                          </a:schemeClr>
                        </a:solidFill>
                        <a:latin typeface="Cambria Math" panose="02040503050406030204" pitchFamily="18" charset="0"/>
                        <a:sym typeface="Symbol" panose="05050102010706020507" pitchFamily="18" charset="2"/>
                      </a:rPr>
                      <m:t>𝟐</m:t>
                    </m:r>
                  </m:oMath>
                </a14:m>
                <a:r>
                  <a:rPr lang="fr-FR" sz="4000" b="1" dirty="0" smtClean="0">
                    <a:solidFill>
                      <a:schemeClr val="accent2">
                        <a:lumMod val="75000"/>
                      </a:schemeClr>
                    </a:solidFill>
                    <a:sym typeface="Symbol" panose="05050102010706020507" pitchFamily="18" charset="2"/>
                  </a:rPr>
                  <a:t> heures</a:t>
                </a:r>
                <a:endParaRPr lang="fr-FR" sz="4000" b="1" dirty="0">
                  <a:solidFill>
                    <a:schemeClr val="accent2">
                      <a:lumMod val="75000"/>
                    </a:schemeClr>
                  </a:solidFill>
                </a:endParaRPr>
              </a:p>
            </p:txBody>
          </p:sp>
        </mc:Choice>
        <mc:Fallback xmlns="">
          <p:sp>
            <p:nvSpPr>
              <p:cNvPr id="19" name="ZoneTexte 9"/>
              <p:cNvSpPr txBox="1">
                <a:spLocks noRot="1" noChangeAspect="1" noMove="1" noResize="1" noEditPoints="1" noAdjustHandles="1" noChangeArrowheads="1" noChangeShapeType="1" noTextEdit="1"/>
              </p:cNvSpPr>
              <p:nvPr/>
            </p:nvSpPr>
            <p:spPr>
              <a:xfrm>
                <a:off x="5733774" y="2864611"/>
                <a:ext cx="5448032" cy="763094"/>
              </a:xfrm>
              <a:prstGeom prst="rect">
                <a:avLst/>
              </a:prstGeom>
              <a:blipFill rotWithShape="0">
                <a:blip r:embed="rId4"/>
                <a:stretch>
                  <a:fillRect t="-16000" b="-24800"/>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20" name="ZoneTexte 9"/>
              <p:cNvSpPr txBox="1"/>
              <p:nvPr/>
            </p:nvSpPr>
            <p:spPr>
              <a:xfrm>
                <a:off x="644834" y="4600222"/>
                <a:ext cx="3701588" cy="786434"/>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sPre>
                        <m:sPrePr>
                          <m:ctrlPr>
                            <a:rPr lang="fr-FR" sz="4000" b="1" i="1" smtClean="0">
                              <a:latin typeface="Cambria Math" panose="02040503050406030204" pitchFamily="18" charset="0"/>
                            </a:rPr>
                          </m:ctrlPr>
                        </m:sPrePr>
                        <m:sub/>
                        <m:sup>
                          <m:r>
                            <a:rPr lang="fr-FR" sz="4000" b="1" i="1" smtClean="0">
                              <a:latin typeface="Cambria Math" panose="02040503050406030204" pitchFamily="18" charset="0"/>
                            </a:rPr>
                            <m:t>𝟏𝟐𝟑</m:t>
                          </m:r>
                        </m:sup>
                        <m:e>
                          <m:r>
                            <a:rPr lang="fr-FR" sz="4000" b="1" i="1" smtClean="0">
                              <a:latin typeface="Cambria Math" panose="02040503050406030204" pitchFamily="18" charset="0"/>
                            </a:rPr>
                            <m:t>𝑰</m:t>
                          </m:r>
                        </m:e>
                      </m:sPre>
                      <m:r>
                        <a:rPr lang="fr-FR" sz="4000" b="1" i="0" smtClean="0">
                          <a:solidFill>
                            <a:schemeClr val="accent2">
                              <a:lumMod val="75000"/>
                            </a:schemeClr>
                          </a:solidFill>
                          <a:latin typeface="Cambria Math" panose="02040503050406030204" pitchFamily="18" charset="0"/>
                          <a:sym typeface="Symbol" panose="05050102010706020507" pitchFamily="18" charset="2"/>
                        </a:rPr>
                        <m:t>𝐌𝐈𝐁𝐆</m:t>
                      </m:r>
                    </m:oMath>
                  </m:oMathPara>
                </a14:m>
                <a:endParaRPr lang="fr-FR" sz="4000" b="1" dirty="0">
                  <a:solidFill>
                    <a:schemeClr val="accent2">
                      <a:lumMod val="75000"/>
                    </a:schemeClr>
                  </a:solidFill>
                </a:endParaRPr>
              </a:p>
            </p:txBody>
          </p:sp>
        </mc:Choice>
        <mc:Fallback xmlns="">
          <p:sp>
            <p:nvSpPr>
              <p:cNvPr id="20" name="ZoneTexte 9"/>
              <p:cNvSpPr txBox="1">
                <a:spLocks noRot="1" noChangeAspect="1" noMove="1" noResize="1" noEditPoints="1" noAdjustHandles="1" noChangeArrowheads="1" noChangeShapeType="1" noTextEdit="1"/>
              </p:cNvSpPr>
              <p:nvPr/>
            </p:nvSpPr>
            <p:spPr>
              <a:xfrm>
                <a:off x="644834" y="4600222"/>
                <a:ext cx="3701588" cy="786434"/>
              </a:xfrm>
              <a:prstGeom prst="rect">
                <a:avLst/>
              </a:prstGeom>
              <a:blipFill rotWithShape="0">
                <a:blip r:embed="rId5"/>
                <a:stretch>
                  <a:fillRect/>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21" name="ZoneTexte 9"/>
              <p:cNvSpPr txBox="1"/>
              <p:nvPr/>
            </p:nvSpPr>
            <p:spPr>
              <a:xfrm>
                <a:off x="1311579" y="1766479"/>
                <a:ext cx="3209014" cy="809645"/>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r>
                        <a:rPr lang="fr-FR" sz="4000" b="1" i="0" smtClean="0">
                          <a:solidFill>
                            <a:schemeClr val="accent2">
                              <a:lumMod val="75000"/>
                            </a:schemeClr>
                          </a:solidFill>
                          <a:latin typeface="Cambria Math" panose="02040503050406030204" pitchFamily="18" charset="0"/>
                          <a:sym typeface="Symbol" panose="05050102010706020507" pitchFamily="18" charset="2"/>
                        </a:rPr>
                        <m:t>𝐍𝐚𝐈</m:t>
                      </m:r>
                      <m:d>
                        <m:dPr>
                          <m:begChr m:val="["/>
                          <m:endChr m:val="]"/>
                          <m:ctrlPr>
                            <a:rPr lang="fr-FR" sz="4000" b="1" i="1">
                              <a:latin typeface="Cambria Math" panose="02040503050406030204" pitchFamily="18" charset="0"/>
                            </a:rPr>
                          </m:ctrlPr>
                        </m:dPr>
                        <m:e>
                          <m:sPre>
                            <m:sPrePr>
                              <m:ctrlPr>
                                <a:rPr lang="fr-FR" sz="4000" b="1" i="1">
                                  <a:latin typeface="Cambria Math" panose="02040503050406030204" pitchFamily="18" charset="0"/>
                                </a:rPr>
                              </m:ctrlPr>
                            </m:sPrePr>
                            <m:sub/>
                            <m:sup>
                              <m:r>
                                <a:rPr lang="fr-FR" sz="4000" b="1" i="1">
                                  <a:latin typeface="Cambria Math" panose="02040503050406030204" pitchFamily="18" charset="0"/>
                                </a:rPr>
                                <m:t>𝟏𝟐</m:t>
                              </m:r>
                              <m:r>
                                <a:rPr lang="fr-FR" sz="4000" b="1" i="1" smtClean="0">
                                  <a:latin typeface="Cambria Math" panose="02040503050406030204" pitchFamily="18" charset="0"/>
                                </a:rPr>
                                <m:t>𝟑</m:t>
                              </m:r>
                            </m:sup>
                            <m:e>
                              <m:r>
                                <a:rPr lang="fr-FR" sz="4000" b="1" i="1">
                                  <a:latin typeface="Cambria Math" panose="02040503050406030204" pitchFamily="18" charset="0"/>
                                </a:rPr>
                                <m:t>𝑰</m:t>
                              </m:r>
                            </m:e>
                          </m:sPre>
                        </m:e>
                      </m:d>
                    </m:oMath>
                  </m:oMathPara>
                </a14:m>
                <a:endParaRPr lang="fr-FR" sz="4000" b="1" dirty="0">
                  <a:solidFill>
                    <a:schemeClr val="accent2">
                      <a:lumMod val="75000"/>
                    </a:schemeClr>
                  </a:solidFill>
                </a:endParaRPr>
              </a:p>
            </p:txBody>
          </p:sp>
        </mc:Choice>
        <mc:Fallback xmlns="">
          <p:sp>
            <p:nvSpPr>
              <p:cNvPr id="21" name="ZoneTexte 9"/>
              <p:cNvSpPr txBox="1">
                <a:spLocks noRot="1" noChangeAspect="1" noMove="1" noResize="1" noEditPoints="1" noAdjustHandles="1" noChangeArrowheads="1" noChangeShapeType="1" noTextEdit="1"/>
              </p:cNvSpPr>
              <p:nvPr/>
            </p:nvSpPr>
            <p:spPr>
              <a:xfrm>
                <a:off x="1311579" y="1766479"/>
                <a:ext cx="3209014" cy="809645"/>
              </a:xfrm>
              <a:prstGeom prst="rect">
                <a:avLst/>
              </a:prstGeom>
              <a:blipFill rotWithShape="0">
                <a:blip r:embed="rId6"/>
                <a:stretch>
                  <a:fillRect/>
                </a:stretch>
              </a:blipFill>
            </p:spPr>
            <p:txBody>
              <a:bodyPr/>
              <a:lstStyle/>
              <a:p>
                <a:r>
                  <a:rPr lang="fr-FR">
                    <a:noFill/>
                  </a:rPr>
                  <a:t> </a:t>
                </a:r>
              </a:p>
            </p:txBody>
          </p:sp>
        </mc:Fallback>
      </mc:AlternateContent>
      <p:sp>
        <p:nvSpPr>
          <p:cNvPr id="22" name="Rounded Rectangular Callout 21"/>
          <p:cNvSpPr/>
          <p:nvPr/>
        </p:nvSpPr>
        <p:spPr>
          <a:xfrm>
            <a:off x="4520593" y="1653031"/>
            <a:ext cx="3151048" cy="854704"/>
          </a:xfrm>
          <a:prstGeom prst="wedgeRoundRectCallout">
            <a:avLst>
              <a:gd name="adj1" fmla="val -60333"/>
              <a:gd name="adj2" fmla="val 9728"/>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b="1" i="1" dirty="0" err="1" smtClean="0">
                <a:solidFill>
                  <a:schemeClr val="tx1"/>
                </a:solidFill>
                <a:effectLst>
                  <a:outerShdw blurRad="38100" dist="38100" dir="2700000" algn="tl">
                    <a:srgbClr val="000000">
                      <a:alpha val="43137"/>
                    </a:srgbClr>
                  </a:outerShdw>
                </a:effectLst>
              </a:rPr>
              <a:t>Radiotrace</a:t>
            </a:r>
            <a:r>
              <a:rPr lang="fr-FR" sz="2400" b="1" i="1" dirty="0" smtClean="0">
                <a:solidFill>
                  <a:schemeClr val="tx1"/>
                </a:solidFill>
                <a:effectLst>
                  <a:outerShdw blurRad="38100" dist="38100" dir="2700000" algn="tl">
                    <a:srgbClr val="000000">
                      <a:alpha val="43137"/>
                    </a:srgbClr>
                  </a:outerShdw>
                </a:effectLst>
              </a:rPr>
              <a:t> pour la Glande Thyroïde</a:t>
            </a:r>
            <a:endParaRPr lang="en-US" sz="2400" b="1" i="1" dirty="0">
              <a:solidFill>
                <a:schemeClr val="tx1"/>
              </a:solidFill>
              <a:effectLst>
                <a:outerShdw blurRad="38100" dist="38100" dir="2700000" algn="tl">
                  <a:srgbClr val="000000">
                    <a:alpha val="43137"/>
                  </a:srgbClr>
                </a:outerShdw>
              </a:effectLst>
            </a:endParaRPr>
          </a:p>
        </p:txBody>
      </p:sp>
      <p:sp>
        <p:nvSpPr>
          <p:cNvPr id="23" name="Rounded Rectangular Callout 22"/>
          <p:cNvSpPr/>
          <p:nvPr/>
        </p:nvSpPr>
        <p:spPr>
          <a:xfrm>
            <a:off x="4231754" y="4031922"/>
            <a:ext cx="6758463" cy="2361586"/>
          </a:xfrm>
          <a:prstGeom prst="wedgeRoundRectCallout">
            <a:avLst>
              <a:gd name="adj1" fmla="val -56324"/>
              <a:gd name="adj2" fmla="val -6088"/>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buFont typeface="Arial" panose="020B0604020202020204" pitchFamily="34" charset="0"/>
              <a:buChar char="•"/>
            </a:pPr>
            <a:r>
              <a:rPr lang="en-US" sz="2800" dirty="0" err="1" smtClean="0">
                <a:solidFill>
                  <a:schemeClr val="tx1"/>
                </a:solidFill>
                <a:effectLst>
                  <a:outerShdw blurRad="38100" dist="38100" dir="2700000" algn="tl">
                    <a:srgbClr val="000000">
                      <a:alpha val="43137"/>
                    </a:srgbClr>
                  </a:outerShdw>
                </a:effectLst>
              </a:rPr>
              <a:t>Tumeurs</a:t>
            </a:r>
            <a:r>
              <a:rPr lang="en-US" sz="2800" dirty="0" smtClean="0">
                <a:solidFill>
                  <a:schemeClr val="tx1"/>
                </a:solidFill>
                <a:effectLst>
                  <a:outerShdw blurRad="38100" dist="38100" dir="2700000" algn="tl">
                    <a:srgbClr val="000000">
                      <a:alpha val="43137"/>
                    </a:srgbClr>
                  </a:outerShdw>
                </a:effectLst>
              </a:rPr>
              <a:t> des glandes </a:t>
            </a:r>
            <a:r>
              <a:rPr lang="en-US" sz="2800" dirty="0" err="1" smtClean="0">
                <a:solidFill>
                  <a:schemeClr val="tx1"/>
                </a:solidFill>
                <a:effectLst>
                  <a:outerShdw blurRad="38100" dist="38100" dir="2700000" algn="tl">
                    <a:srgbClr val="000000">
                      <a:alpha val="43137"/>
                    </a:srgbClr>
                  </a:outerShdw>
                </a:effectLst>
              </a:rPr>
              <a:t>surrénales</a:t>
            </a:r>
            <a:r>
              <a:rPr lang="en-US" sz="2800" dirty="0">
                <a:solidFill>
                  <a:schemeClr val="tx1"/>
                </a:solidFill>
                <a:effectLst>
                  <a:outerShdw blurRad="38100" dist="38100" dir="2700000" algn="tl">
                    <a:srgbClr val="000000">
                      <a:alpha val="43137"/>
                    </a:srgbClr>
                  </a:outerShdw>
                </a:effectLst>
              </a:rPr>
              <a:t>,</a:t>
            </a:r>
            <a:endParaRPr lang="en-US" sz="2800" dirty="0" smtClean="0">
              <a:solidFill>
                <a:schemeClr val="tx1"/>
              </a:solidFill>
              <a:effectLst>
                <a:outerShdw blurRad="38100" dist="38100" dir="2700000" algn="tl">
                  <a:srgbClr val="000000">
                    <a:alpha val="43137"/>
                  </a:srgbClr>
                </a:outerShdw>
              </a:effectLst>
            </a:endParaRPr>
          </a:p>
          <a:p>
            <a:pPr marL="457200" indent="-457200">
              <a:buFont typeface="Arial" panose="020B0604020202020204" pitchFamily="34" charset="0"/>
              <a:buChar char="•"/>
            </a:pPr>
            <a:r>
              <a:rPr lang="en-US" sz="2800" dirty="0" err="1" smtClean="0">
                <a:solidFill>
                  <a:schemeClr val="tx1"/>
                </a:solidFill>
                <a:effectLst>
                  <a:outerShdw blurRad="38100" dist="38100" dir="2700000" algn="tl">
                    <a:srgbClr val="000000">
                      <a:alpha val="43137"/>
                    </a:srgbClr>
                  </a:outerShdw>
                </a:effectLst>
              </a:rPr>
              <a:t>Tumeurs</a:t>
            </a:r>
            <a:r>
              <a:rPr lang="en-US" sz="2800" dirty="0" smtClean="0">
                <a:solidFill>
                  <a:schemeClr val="tx1"/>
                </a:solidFill>
                <a:effectLst>
                  <a:outerShdw blurRad="38100" dist="38100" dir="2700000" algn="tl">
                    <a:srgbClr val="000000">
                      <a:alpha val="43137"/>
                    </a:srgbClr>
                  </a:outerShdw>
                </a:effectLst>
              </a:rPr>
              <a:t> neuro-</a:t>
            </a:r>
            <a:r>
              <a:rPr lang="en-US" sz="2800" dirty="0" err="1" smtClean="0">
                <a:solidFill>
                  <a:schemeClr val="tx1"/>
                </a:solidFill>
                <a:effectLst>
                  <a:outerShdw blurRad="38100" dist="38100" dir="2700000" algn="tl">
                    <a:srgbClr val="000000">
                      <a:alpha val="43137"/>
                    </a:srgbClr>
                  </a:outerShdw>
                </a:effectLst>
              </a:rPr>
              <a:t>endocriniens</a:t>
            </a:r>
            <a:r>
              <a:rPr lang="en-US" sz="2800" dirty="0" smtClean="0">
                <a:solidFill>
                  <a:schemeClr val="tx1"/>
                </a:solidFill>
                <a:effectLst>
                  <a:outerShdw blurRad="38100" dist="38100" dir="2700000" algn="tl">
                    <a:srgbClr val="000000">
                      <a:alpha val="43137"/>
                    </a:srgbClr>
                  </a:outerShdw>
                </a:effectLst>
              </a:rPr>
              <a:t>,</a:t>
            </a:r>
          </a:p>
          <a:p>
            <a:pPr marL="457200" indent="-457200">
              <a:buFont typeface="Arial" panose="020B0604020202020204" pitchFamily="34" charset="0"/>
              <a:buChar char="•"/>
            </a:pPr>
            <a:r>
              <a:rPr lang="en-US" sz="2800" dirty="0" err="1" smtClean="0">
                <a:solidFill>
                  <a:schemeClr val="tx1"/>
                </a:solidFill>
                <a:effectLst>
                  <a:outerShdw blurRad="38100" dist="38100" dir="2700000" algn="tl">
                    <a:srgbClr val="000000">
                      <a:alpha val="43137"/>
                    </a:srgbClr>
                  </a:outerShdw>
                </a:effectLst>
              </a:rPr>
              <a:t>Neuroblastomes</a:t>
            </a:r>
            <a:r>
              <a:rPr lang="en-US" sz="2800" dirty="0" smtClean="0">
                <a:solidFill>
                  <a:schemeClr val="tx1"/>
                </a:solidFill>
                <a:effectLst>
                  <a:outerShdw blurRad="38100" dist="38100" dir="2700000" algn="tl">
                    <a:srgbClr val="000000">
                      <a:alpha val="43137"/>
                    </a:srgbClr>
                  </a:outerShdw>
                </a:effectLst>
              </a:rPr>
              <a:t> chez les </a:t>
            </a:r>
            <a:r>
              <a:rPr lang="en-US" sz="2800" dirty="0" err="1" smtClean="0">
                <a:solidFill>
                  <a:schemeClr val="tx1"/>
                </a:solidFill>
                <a:effectLst>
                  <a:outerShdw blurRad="38100" dist="38100" dir="2700000" algn="tl">
                    <a:srgbClr val="000000">
                      <a:alpha val="43137"/>
                    </a:srgbClr>
                  </a:outerShdw>
                </a:effectLst>
              </a:rPr>
              <a:t>enfants</a:t>
            </a:r>
            <a:r>
              <a:rPr lang="en-US" sz="2800" dirty="0" smtClean="0">
                <a:solidFill>
                  <a:schemeClr val="tx1"/>
                </a:solidFill>
                <a:effectLst>
                  <a:outerShdw blurRad="38100" dist="38100" dir="2700000" algn="tl">
                    <a:srgbClr val="000000">
                      <a:alpha val="43137"/>
                    </a:srgbClr>
                  </a:outerShdw>
                </a:effectLst>
              </a:rPr>
              <a:t>,</a:t>
            </a:r>
          </a:p>
          <a:p>
            <a:pPr marL="457200" indent="-457200">
              <a:buFont typeface="Arial" panose="020B0604020202020204" pitchFamily="34" charset="0"/>
              <a:buChar char="•"/>
            </a:pPr>
            <a:r>
              <a:rPr lang="en-US" sz="2800" dirty="0" err="1" smtClean="0">
                <a:solidFill>
                  <a:schemeClr val="tx1"/>
                </a:solidFill>
                <a:effectLst>
                  <a:outerShdw blurRad="38100" dist="38100" dir="2700000" algn="tl">
                    <a:srgbClr val="000000">
                      <a:alpha val="43137"/>
                    </a:srgbClr>
                  </a:outerShdw>
                </a:effectLst>
              </a:rPr>
              <a:t>Fonctionnement</a:t>
            </a:r>
            <a:r>
              <a:rPr lang="en-US" sz="2800" dirty="0" smtClean="0">
                <a:solidFill>
                  <a:schemeClr val="tx1"/>
                </a:solidFill>
                <a:effectLst>
                  <a:outerShdw blurRad="38100" dist="38100" dir="2700000" algn="tl">
                    <a:srgbClr val="000000">
                      <a:alpha val="43137"/>
                    </a:srgbClr>
                  </a:outerShdw>
                </a:effectLst>
              </a:rPr>
              <a:t> du </a:t>
            </a:r>
            <a:r>
              <a:rPr lang="en-US" sz="2800" dirty="0" err="1" smtClean="0">
                <a:solidFill>
                  <a:schemeClr val="tx1"/>
                </a:solidFill>
                <a:effectLst>
                  <a:outerShdw blurRad="38100" dist="38100" dir="2700000" algn="tl">
                    <a:srgbClr val="000000">
                      <a:alpha val="43137"/>
                    </a:srgbClr>
                  </a:outerShdw>
                </a:effectLst>
              </a:rPr>
              <a:t>coeurs</a:t>
            </a:r>
            <a:r>
              <a:rPr lang="en-US" sz="2800" dirty="0" smtClean="0">
                <a:solidFill>
                  <a:schemeClr val="tx1"/>
                </a:solidFill>
                <a:effectLst>
                  <a:outerShdw blurRad="38100" dist="38100" dir="2700000" algn="tl">
                    <a:srgbClr val="000000">
                      <a:alpha val="43137"/>
                    </a:srgbClr>
                  </a:outerShdw>
                </a:effectLst>
              </a:rPr>
              <a:t>.</a:t>
            </a:r>
            <a:endParaRPr lang="en-US" sz="2800" dirty="0">
              <a:solidFill>
                <a:schemeClr val="tx1"/>
              </a:solidFill>
            </a:endParaRPr>
          </a:p>
        </p:txBody>
      </p:sp>
    </p:spTree>
    <p:extLst>
      <p:ext uri="{BB962C8B-B14F-4D97-AF65-F5344CB8AC3E}">
        <p14:creationId xmlns:p14="http://schemas.microsoft.com/office/powerpoint/2010/main" val="14281420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a:spLocks noGrp="1"/>
          </p:cNvSpPr>
          <p:nvPr>
            <p:ph type="title"/>
          </p:nvPr>
        </p:nvSpPr>
        <p:spPr>
          <a:xfrm>
            <a:off x="2592925" y="624110"/>
            <a:ext cx="8911687" cy="850769"/>
          </a:xfrm>
        </p:spPr>
        <p:txBody>
          <a:bodyPr>
            <a:normAutofit/>
          </a:bodyPr>
          <a:lstStyle/>
          <a:p>
            <a:r>
              <a:rPr lang="fr-CD" altLang="fr-FR" sz="4400" b="1" dirty="0" smtClean="0"/>
              <a:t>Centre de Radiopharmacie</a:t>
            </a:r>
            <a:endParaRPr lang="fr-FR" altLang="fr-FR" sz="4400" b="1" dirty="0" smtClean="0"/>
          </a:p>
        </p:txBody>
      </p:sp>
      <p:sp>
        <p:nvSpPr>
          <p:cNvPr id="8" name="Espace réservé du numéro de diapositive 7"/>
          <p:cNvSpPr>
            <a:spLocks noGrp="1"/>
          </p:cNvSpPr>
          <p:nvPr>
            <p:ph type="sldNum" sz="quarter" idx="12"/>
          </p:nvPr>
        </p:nvSpPr>
        <p:spPr/>
        <p:txBody>
          <a:bodyPr/>
          <a:lstStyle/>
          <a:p>
            <a:fld id="{D57F1E4F-1CFF-5643-939E-217C01CDF565}" type="slidenum">
              <a:rPr lang="en-US" smtClean="0"/>
              <a:pPr/>
              <a:t>4</a:t>
            </a:fld>
            <a:endParaRPr lang="en-US" dirty="0"/>
          </a:p>
        </p:txBody>
      </p:sp>
      <p:sp>
        <p:nvSpPr>
          <p:cNvPr id="2" name="Espace réservé du pied de page 1"/>
          <p:cNvSpPr>
            <a:spLocks noGrp="1"/>
          </p:cNvSpPr>
          <p:nvPr>
            <p:ph type="ftr" sz="quarter" idx="11"/>
          </p:nvPr>
        </p:nvSpPr>
        <p:spPr/>
        <p:txBody>
          <a:bodyPr/>
          <a:lstStyle/>
          <a:p>
            <a:r>
              <a:rPr lang="fr-FR" smtClean="0"/>
              <a:t>CREATION D'UN CENTRE DE RADIOTHERAPIE</a:t>
            </a:r>
            <a:endParaRPr lang="en-US" dirty="0"/>
          </a:p>
        </p:txBody>
      </p:sp>
      <p:pic>
        <p:nvPicPr>
          <p:cNvPr id="7" name="Image 6"/>
          <p:cNvPicPr>
            <a:picLocks noChangeAspect="1"/>
          </p:cNvPicPr>
          <p:nvPr/>
        </p:nvPicPr>
        <p:blipFill rotWithShape="1">
          <a:blip r:embed="rId3"/>
          <a:srcRect t="18609" b="23932"/>
          <a:stretch/>
        </p:blipFill>
        <p:spPr>
          <a:xfrm>
            <a:off x="259733" y="2148911"/>
            <a:ext cx="12057003" cy="4352022"/>
          </a:xfrm>
          <a:prstGeom prst="rect">
            <a:avLst/>
          </a:prstGeom>
        </p:spPr>
      </p:pic>
    </p:spTree>
    <p:extLst>
      <p:ext uri="{BB962C8B-B14F-4D97-AF65-F5344CB8AC3E}">
        <p14:creationId xmlns:p14="http://schemas.microsoft.com/office/powerpoint/2010/main" val="42007989"/>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a:spLocks noGrp="1"/>
          </p:cNvSpPr>
          <p:nvPr>
            <p:ph type="title"/>
          </p:nvPr>
        </p:nvSpPr>
        <p:spPr/>
        <p:txBody>
          <a:bodyPr>
            <a:normAutofit/>
          </a:bodyPr>
          <a:lstStyle/>
          <a:p>
            <a:r>
              <a:rPr lang="fr-CD" altLang="fr-FR" sz="5400" b="1" dirty="0" smtClean="0"/>
              <a:t>Perspectives</a:t>
            </a:r>
            <a:endParaRPr lang="fr-FR" altLang="fr-FR" sz="5400" b="1" dirty="0" smtClean="0"/>
          </a:p>
        </p:txBody>
      </p:sp>
      <p:sp>
        <p:nvSpPr>
          <p:cNvPr id="8" name="Espace réservé du numéro de diapositive 7"/>
          <p:cNvSpPr>
            <a:spLocks noGrp="1"/>
          </p:cNvSpPr>
          <p:nvPr>
            <p:ph type="sldNum" sz="quarter" idx="12"/>
          </p:nvPr>
        </p:nvSpPr>
        <p:spPr/>
        <p:txBody>
          <a:bodyPr/>
          <a:lstStyle/>
          <a:p>
            <a:fld id="{D57F1E4F-1CFF-5643-939E-217C01CDF565}" type="slidenum">
              <a:rPr lang="en-US" smtClean="0"/>
              <a:pPr/>
              <a:t>40</a:t>
            </a:fld>
            <a:endParaRPr lang="en-US" dirty="0"/>
          </a:p>
        </p:txBody>
      </p:sp>
      <p:sp>
        <p:nvSpPr>
          <p:cNvPr id="2" name="Espace réservé du pied de page 1"/>
          <p:cNvSpPr>
            <a:spLocks noGrp="1"/>
          </p:cNvSpPr>
          <p:nvPr>
            <p:ph type="ftr" sz="quarter" idx="11"/>
          </p:nvPr>
        </p:nvSpPr>
        <p:spPr/>
        <p:txBody>
          <a:bodyPr/>
          <a:lstStyle/>
          <a:p>
            <a:r>
              <a:rPr lang="fr-FR" smtClean="0"/>
              <a:t>CREATION D'UN CENTRE DE RADIOTHERAPIE</a:t>
            </a:r>
            <a:endParaRPr lang="en-US" dirty="0"/>
          </a:p>
        </p:txBody>
      </p:sp>
      <p:pic>
        <p:nvPicPr>
          <p:cNvPr id="7" name="Image 6"/>
          <p:cNvPicPr>
            <a:picLocks noChangeAspect="1"/>
          </p:cNvPicPr>
          <p:nvPr/>
        </p:nvPicPr>
        <p:blipFill>
          <a:blip r:embed="rId3"/>
          <a:stretch>
            <a:fillRect/>
          </a:stretch>
        </p:blipFill>
        <p:spPr>
          <a:xfrm>
            <a:off x="7159056" y="0"/>
            <a:ext cx="4875050" cy="6858000"/>
          </a:xfrm>
          <a:prstGeom prst="rect">
            <a:avLst/>
          </a:prstGeom>
        </p:spPr>
      </p:pic>
      <p:sp>
        <p:nvSpPr>
          <p:cNvPr id="10" name="Rounded Rectangular Callout 21"/>
          <p:cNvSpPr/>
          <p:nvPr/>
        </p:nvSpPr>
        <p:spPr>
          <a:xfrm>
            <a:off x="1450109" y="3260158"/>
            <a:ext cx="4267200" cy="2669587"/>
          </a:xfrm>
          <a:prstGeom prst="wedgeRoundRectCallout">
            <a:avLst>
              <a:gd name="adj1" fmla="val 78861"/>
              <a:gd name="adj2" fmla="val -70956"/>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b="1" i="1" dirty="0" smtClean="0">
                <a:solidFill>
                  <a:schemeClr val="tx1"/>
                </a:solidFill>
                <a:effectLst>
                  <a:outerShdw blurRad="38100" dist="38100" dir="2700000" algn="tl">
                    <a:srgbClr val="000000">
                      <a:alpha val="43137"/>
                    </a:srgbClr>
                  </a:outerShdw>
                </a:effectLst>
              </a:rPr>
              <a:t>Collaboration avec le Centre Radiologique d’Egypte, Caire (MRC)</a:t>
            </a:r>
            <a:endParaRPr lang="en-US" sz="3200" b="1" i="1" dirty="0">
              <a:solidFill>
                <a:schemeClr val="tx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7363161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a:spLocks noGrp="1"/>
          </p:cNvSpPr>
          <p:nvPr>
            <p:ph type="title"/>
          </p:nvPr>
        </p:nvSpPr>
        <p:spPr/>
        <p:txBody>
          <a:bodyPr>
            <a:normAutofit/>
          </a:bodyPr>
          <a:lstStyle/>
          <a:p>
            <a:r>
              <a:rPr lang="fr-CD" altLang="fr-FR" sz="5400" b="1" dirty="0" smtClean="0"/>
              <a:t>Perspectives</a:t>
            </a:r>
            <a:endParaRPr lang="fr-FR" altLang="fr-FR" sz="5400" b="1" dirty="0" smtClean="0"/>
          </a:p>
        </p:txBody>
      </p:sp>
      <p:sp>
        <p:nvSpPr>
          <p:cNvPr id="8" name="Espace réservé du numéro de diapositive 7"/>
          <p:cNvSpPr>
            <a:spLocks noGrp="1"/>
          </p:cNvSpPr>
          <p:nvPr>
            <p:ph type="sldNum" sz="quarter" idx="12"/>
          </p:nvPr>
        </p:nvSpPr>
        <p:spPr/>
        <p:txBody>
          <a:bodyPr/>
          <a:lstStyle/>
          <a:p>
            <a:fld id="{D57F1E4F-1CFF-5643-939E-217C01CDF565}" type="slidenum">
              <a:rPr lang="en-US" smtClean="0"/>
              <a:pPr/>
              <a:t>41</a:t>
            </a:fld>
            <a:endParaRPr lang="en-US" dirty="0"/>
          </a:p>
        </p:txBody>
      </p:sp>
      <p:sp>
        <p:nvSpPr>
          <p:cNvPr id="2" name="Espace réservé du pied de page 1"/>
          <p:cNvSpPr>
            <a:spLocks noGrp="1"/>
          </p:cNvSpPr>
          <p:nvPr>
            <p:ph type="ftr" sz="quarter" idx="11"/>
          </p:nvPr>
        </p:nvSpPr>
        <p:spPr/>
        <p:txBody>
          <a:bodyPr/>
          <a:lstStyle/>
          <a:p>
            <a:r>
              <a:rPr lang="fr-FR" smtClean="0"/>
              <a:t>CREATION D'UN CENTRE DE RADIOTHERAPIE</a:t>
            </a:r>
            <a:endParaRPr lang="en-US" dirty="0"/>
          </a:p>
        </p:txBody>
      </p:sp>
      <p:pic>
        <p:nvPicPr>
          <p:cNvPr id="7" name="Image 6"/>
          <p:cNvPicPr>
            <a:picLocks noChangeAspect="1"/>
          </p:cNvPicPr>
          <p:nvPr/>
        </p:nvPicPr>
        <p:blipFill>
          <a:blip r:embed="rId3"/>
          <a:stretch>
            <a:fillRect/>
          </a:stretch>
        </p:blipFill>
        <p:spPr>
          <a:xfrm>
            <a:off x="7159056" y="0"/>
            <a:ext cx="4875050" cy="6858000"/>
          </a:xfrm>
          <a:prstGeom prst="rect">
            <a:avLst/>
          </a:prstGeom>
        </p:spPr>
      </p:pic>
      <p:sp>
        <p:nvSpPr>
          <p:cNvPr id="10" name="Rounded Rectangular Callout 21"/>
          <p:cNvSpPr/>
          <p:nvPr/>
        </p:nvSpPr>
        <p:spPr>
          <a:xfrm>
            <a:off x="1450109" y="3260158"/>
            <a:ext cx="4267200" cy="2669587"/>
          </a:xfrm>
          <a:prstGeom prst="wedgeRoundRectCallout">
            <a:avLst>
              <a:gd name="adj1" fmla="val 78861"/>
              <a:gd name="adj2" fmla="val -70956"/>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b="1" i="1" dirty="0" smtClean="0">
                <a:solidFill>
                  <a:schemeClr val="tx1"/>
                </a:solidFill>
                <a:effectLst>
                  <a:outerShdw blurRad="38100" dist="38100" dir="2700000" algn="tl">
                    <a:srgbClr val="000000">
                      <a:alpha val="43137"/>
                    </a:srgbClr>
                  </a:outerShdw>
                </a:effectLst>
              </a:rPr>
              <a:t>Collaboration avec le Centre Radiologique d’Egypte, Caire (MRC)</a:t>
            </a:r>
            <a:endParaRPr lang="en-US" sz="3200" b="1" i="1" dirty="0">
              <a:solidFill>
                <a:schemeClr val="tx1"/>
              </a:solidFill>
              <a:effectLst>
                <a:outerShdw blurRad="38100" dist="38100" dir="2700000" algn="tl">
                  <a:srgbClr val="000000">
                    <a:alpha val="43137"/>
                  </a:srgbClr>
                </a:outerShdw>
              </a:effectLst>
            </a:endParaRPr>
          </a:p>
        </p:txBody>
      </p:sp>
      <p:pic>
        <p:nvPicPr>
          <p:cNvPr id="9" name="Image 8"/>
          <p:cNvPicPr>
            <a:picLocks noChangeAspect="1"/>
          </p:cNvPicPr>
          <p:nvPr/>
        </p:nvPicPr>
        <p:blipFill>
          <a:blip r:embed="rId4"/>
          <a:stretch>
            <a:fillRect/>
          </a:stretch>
        </p:blipFill>
        <p:spPr>
          <a:xfrm>
            <a:off x="1004177" y="761628"/>
            <a:ext cx="10183646" cy="5334744"/>
          </a:xfrm>
          <a:prstGeom prst="rect">
            <a:avLst/>
          </a:prstGeom>
        </p:spPr>
      </p:pic>
    </p:spTree>
    <p:extLst>
      <p:ext uri="{BB962C8B-B14F-4D97-AF65-F5344CB8AC3E}">
        <p14:creationId xmlns:p14="http://schemas.microsoft.com/office/powerpoint/2010/main" val="286840087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a:spLocks noGrp="1"/>
          </p:cNvSpPr>
          <p:nvPr>
            <p:ph type="title"/>
          </p:nvPr>
        </p:nvSpPr>
        <p:spPr/>
        <p:txBody>
          <a:bodyPr>
            <a:normAutofit/>
          </a:bodyPr>
          <a:lstStyle/>
          <a:p>
            <a:r>
              <a:rPr lang="fr-CD" altLang="fr-FR" sz="5400" b="1" dirty="0" smtClean="0"/>
              <a:t>Perspectives</a:t>
            </a:r>
            <a:endParaRPr lang="fr-FR" altLang="fr-FR" sz="5400" b="1" dirty="0" smtClean="0"/>
          </a:p>
        </p:txBody>
      </p:sp>
      <p:sp>
        <p:nvSpPr>
          <p:cNvPr id="8" name="Espace réservé du numéro de diapositive 7"/>
          <p:cNvSpPr>
            <a:spLocks noGrp="1"/>
          </p:cNvSpPr>
          <p:nvPr>
            <p:ph type="sldNum" sz="quarter" idx="12"/>
          </p:nvPr>
        </p:nvSpPr>
        <p:spPr/>
        <p:txBody>
          <a:bodyPr/>
          <a:lstStyle/>
          <a:p>
            <a:fld id="{D57F1E4F-1CFF-5643-939E-217C01CDF565}" type="slidenum">
              <a:rPr lang="en-US" smtClean="0"/>
              <a:pPr/>
              <a:t>42</a:t>
            </a:fld>
            <a:endParaRPr lang="en-US" dirty="0"/>
          </a:p>
        </p:txBody>
      </p:sp>
      <p:sp>
        <p:nvSpPr>
          <p:cNvPr id="2" name="Espace réservé du pied de page 1"/>
          <p:cNvSpPr>
            <a:spLocks noGrp="1"/>
          </p:cNvSpPr>
          <p:nvPr>
            <p:ph type="ftr" sz="quarter" idx="11"/>
          </p:nvPr>
        </p:nvSpPr>
        <p:spPr/>
        <p:txBody>
          <a:bodyPr/>
          <a:lstStyle/>
          <a:p>
            <a:r>
              <a:rPr lang="fr-FR" smtClean="0"/>
              <a:t>CREATION D'UN CENTRE DE RADIOTHERAPIE</a:t>
            </a:r>
            <a:endParaRPr lang="en-US" dirty="0"/>
          </a:p>
        </p:txBody>
      </p:sp>
      <p:pic>
        <p:nvPicPr>
          <p:cNvPr id="3" name="Image 2"/>
          <p:cNvPicPr>
            <a:picLocks noChangeAspect="1"/>
          </p:cNvPicPr>
          <p:nvPr/>
        </p:nvPicPr>
        <p:blipFill>
          <a:blip r:embed="rId3"/>
          <a:stretch>
            <a:fillRect/>
          </a:stretch>
        </p:blipFill>
        <p:spPr>
          <a:xfrm>
            <a:off x="4243710" y="0"/>
            <a:ext cx="7948290" cy="6858000"/>
          </a:xfrm>
          <a:prstGeom prst="rect">
            <a:avLst/>
          </a:prstGeom>
        </p:spPr>
      </p:pic>
      <p:sp>
        <p:nvSpPr>
          <p:cNvPr id="10" name="Rounded Rectangular Callout 21"/>
          <p:cNvSpPr/>
          <p:nvPr/>
        </p:nvSpPr>
        <p:spPr>
          <a:xfrm>
            <a:off x="531813" y="3084945"/>
            <a:ext cx="3171970" cy="2270252"/>
          </a:xfrm>
          <a:prstGeom prst="wedgeRoundRectCallout">
            <a:avLst>
              <a:gd name="adj1" fmla="val 74058"/>
              <a:gd name="adj2" fmla="val -47448"/>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b="1" i="1" dirty="0" smtClean="0">
                <a:solidFill>
                  <a:schemeClr val="tx1"/>
                </a:solidFill>
                <a:effectLst>
                  <a:outerShdw blurRad="38100" dist="38100" dir="2700000" algn="tl">
                    <a:srgbClr val="000000">
                      <a:alpha val="43137"/>
                    </a:srgbClr>
                  </a:outerShdw>
                </a:effectLst>
              </a:rPr>
              <a:t>Collaboration avec le CENTRE DE RECHERCHE MOLECULAIRE (Egypte)</a:t>
            </a:r>
            <a:endParaRPr lang="en-US" sz="2800" b="1" i="1" dirty="0">
              <a:solidFill>
                <a:schemeClr val="tx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91334846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a:spLocks noGrp="1"/>
          </p:cNvSpPr>
          <p:nvPr>
            <p:ph type="title"/>
          </p:nvPr>
        </p:nvSpPr>
        <p:spPr/>
        <p:txBody>
          <a:bodyPr>
            <a:normAutofit/>
          </a:bodyPr>
          <a:lstStyle/>
          <a:p>
            <a:r>
              <a:rPr lang="fr-CD" altLang="fr-FR" sz="4400" b="1" dirty="0" smtClean="0"/>
              <a:t>Conclusion</a:t>
            </a:r>
            <a:endParaRPr lang="fr-FR" altLang="fr-FR" sz="4400" b="1" dirty="0" smtClean="0"/>
          </a:p>
        </p:txBody>
      </p:sp>
      <p:sp>
        <p:nvSpPr>
          <p:cNvPr id="5" name="Espace réservé du contenu 2"/>
          <p:cNvSpPr>
            <a:spLocks noGrp="1"/>
          </p:cNvSpPr>
          <p:nvPr>
            <p:ph idx="1"/>
          </p:nvPr>
        </p:nvSpPr>
        <p:spPr>
          <a:xfrm>
            <a:off x="1861404" y="1905000"/>
            <a:ext cx="8614091" cy="3777622"/>
          </a:xfrm>
        </p:spPr>
        <p:txBody>
          <a:bodyPr>
            <a:noAutofit/>
          </a:bodyPr>
          <a:lstStyle/>
          <a:p>
            <a:pPr lvl="0"/>
            <a:r>
              <a:rPr lang="fr-CD" sz="2800" dirty="0" smtClean="0"/>
              <a:t>Ce projet de construction du Centre de Radiopharmacie permettra à la Médecine nucléaire :</a:t>
            </a:r>
          </a:p>
          <a:p>
            <a:pPr lvl="1">
              <a:buFont typeface="Wingdings" panose="05000000000000000000" pitchFamily="2" charset="2"/>
              <a:buChar char="§"/>
            </a:pPr>
            <a:r>
              <a:rPr lang="fr-CD" sz="2600" dirty="0" smtClean="0"/>
              <a:t>De lutter efficacement contre le cancer ;</a:t>
            </a:r>
            <a:endParaRPr lang="fr-FR" sz="2600" dirty="0"/>
          </a:p>
          <a:p>
            <a:pPr lvl="1">
              <a:buFont typeface="Wingdings" panose="05000000000000000000" pitchFamily="2" charset="2"/>
              <a:buChar char="§"/>
            </a:pPr>
            <a:r>
              <a:rPr lang="fr-FR" sz="2600" dirty="0" smtClean="0"/>
              <a:t>D’augmenter son efficacité</a:t>
            </a:r>
            <a:r>
              <a:rPr lang="fr-CD" sz="2800" dirty="0" smtClean="0"/>
              <a:t> </a:t>
            </a:r>
            <a:r>
              <a:rPr lang="fr-CD" sz="2800" dirty="0"/>
              <a:t>dans la prise en charge des patients ;</a:t>
            </a:r>
            <a:endParaRPr lang="fr-FR" sz="2800" dirty="0"/>
          </a:p>
          <a:p>
            <a:pPr marL="0" indent="0">
              <a:buNone/>
              <a:defRPr/>
            </a:pPr>
            <a:endParaRPr lang="fr-FR" sz="2800" dirty="0">
              <a:solidFill>
                <a:schemeClr val="tx1"/>
              </a:solidFill>
            </a:endParaRPr>
          </a:p>
        </p:txBody>
      </p:sp>
      <p:sp>
        <p:nvSpPr>
          <p:cNvPr id="8" name="Espace réservé du numéro de diapositive 7"/>
          <p:cNvSpPr>
            <a:spLocks noGrp="1"/>
          </p:cNvSpPr>
          <p:nvPr>
            <p:ph type="sldNum" sz="quarter" idx="12"/>
          </p:nvPr>
        </p:nvSpPr>
        <p:spPr/>
        <p:txBody>
          <a:bodyPr/>
          <a:lstStyle/>
          <a:p>
            <a:fld id="{D57F1E4F-1CFF-5643-939E-217C01CDF565}" type="slidenum">
              <a:rPr lang="en-US" smtClean="0"/>
              <a:pPr/>
              <a:t>43</a:t>
            </a:fld>
            <a:endParaRPr lang="en-US" dirty="0"/>
          </a:p>
        </p:txBody>
      </p:sp>
      <p:sp>
        <p:nvSpPr>
          <p:cNvPr id="2" name="Espace réservé du pied de page 1"/>
          <p:cNvSpPr>
            <a:spLocks noGrp="1"/>
          </p:cNvSpPr>
          <p:nvPr>
            <p:ph type="ftr" sz="quarter" idx="11"/>
          </p:nvPr>
        </p:nvSpPr>
        <p:spPr/>
        <p:txBody>
          <a:bodyPr/>
          <a:lstStyle/>
          <a:p>
            <a:r>
              <a:rPr lang="fr-FR" smtClean="0"/>
              <a:t>CREATION D'UN CENTRE DE RADIOTHERAPIE</a:t>
            </a:r>
            <a:endParaRPr lang="en-US" dirty="0"/>
          </a:p>
        </p:txBody>
      </p:sp>
    </p:spTree>
    <p:extLst>
      <p:ext uri="{BB962C8B-B14F-4D97-AF65-F5344CB8AC3E}">
        <p14:creationId xmlns:p14="http://schemas.microsoft.com/office/powerpoint/2010/main" val="226971367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crush"/>
      </p:transition>
    </mc:Choice>
    <mc:Fallback>
      <p:transition spd="slow">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a:spLocks noGrp="1"/>
          </p:cNvSpPr>
          <p:nvPr>
            <p:ph type="title"/>
          </p:nvPr>
        </p:nvSpPr>
        <p:spPr/>
        <p:txBody>
          <a:bodyPr>
            <a:normAutofit/>
          </a:bodyPr>
          <a:lstStyle/>
          <a:p>
            <a:r>
              <a:rPr lang="fr-CD" altLang="fr-FR" sz="4400" b="1" dirty="0" smtClean="0"/>
              <a:t>Conclusion</a:t>
            </a:r>
            <a:endParaRPr lang="fr-FR" altLang="fr-FR" sz="4400" b="1" dirty="0" smtClean="0"/>
          </a:p>
        </p:txBody>
      </p:sp>
      <p:sp>
        <p:nvSpPr>
          <p:cNvPr id="5" name="Espace réservé du contenu 2"/>
          <p:cNvSpPr>
            <a:spLocks noGrp="1"/>
          </p:cNvSpPr>
          <p:nvPr>
            <p:ph idx="1"/>
          </p:nvPr>
        </p:nvSpPr>
        <p:spPr>
          <a:xfrm>
            <a:off x="1861404" y="1905000"/>
            <a:ext cx="8614091" cy="3777622"/>
          </a:xfrm>
        </p:spPr>
        <p:txBody>
          <a:bodyPr>
            <a:noAutofit/>
          </a:bodyPr>
          <a:lstStyle/>
          <a:p>
            <a:pPr lvl="0"/>
            <a:r>
              <a:rPr lang="fr-CD" sz="2800" dirty="0" smtClean="0"/>
              <a:t>Ce projet de construction du Centre de Radiopharmacie permettra à la Médecine nucléaire :</a:t>
            </a:r>
          </a:p>
          <a:p>
            <a:pPr lvl="1">
              <a:buFont typeface="Wingdings" panose="05000000000000000000" pitchFamily="2" charset="2"/>
              <a:buChar char="§"/>
            </a:pPr>
            <a:r>
              <a:rPr lang="fr-CD" sz="2800" dirty="0" smtClean="0"/>
              <a:t>Une </a:t>
            </a:r>
            <a:r>
              <a:rPr lang="fr-CD" sz="2800" dirty="0"/>
              <a:t>réduction sensible d’évacuation des malades à l’étranger, opération très couteuse et inaccessible à une grande partie de la population </a:t>
            </a:r>
            <a:r>
              <a:rPr lang="fr-CD" sz="2800" dirty="0" smtClean="0"/>
              <a:t>congolaise ;</a:t>
            </a:r>
            <a:endParaRPr lang="fr-FR" sz="2800" dirty="0"/>
          </a:p>
          <a:p>
            <a:pPr marL="0" indent="0">
              <a:buNone/>
              <a:defRPr/>
            </a:pPr>
            <a:endParaRPr lang="fr-FR" sz="2800" dirty="0">
              <a:solidFill>
                <a:schemeClr val="tx1"/>
              </a:solidFill>
            </a:endParaRPr>
          </a:p>
        </p:txBody>
      </p:sp>
      <p:sp>
        <p:nvSpPr>
          <p:cNvPr id="8" name="Espace réservé du numéro de diapositive 7"/>
          <p:cNvSpPr>
            <a:spLocks noGrp="1"/>
          </p:cNvSpPr>
          <p:nvPr>
            <p:ph type="sldNum" sz="quarter" idx="12"/>
          </p:nvPr>
        </p:nvSpPr>
        <p:spPr/>
        <p:txBody>
          <a:bodyPr/>
          <a:lstStyle/>
          <a:p>
            <a:fld id="{D57F1E4F-1CFF-5643-939E-217C01CDF565}" type="slidenum">
              <a:rPr lang="en-US" smtClean="0"/>
              <a:pPr/>
              <a:t>44</a:t>
            </a:fld>
            <a:endParaRPr lang="en-US" dirty="0"/>
          </a:p>
        </p:txBody>
      </p:sp>
      <p:sp>
        <p:nvSpPr>
          <p:cNvPr id="2" name="Espace réservé du pied de page 1"/>
          <p:cNvSpPr>
            <a:spLocks noGrp="1"/>
          </p:cNvSpPr>
          <p:nvPr>
            <p:ph type="ftr" sz="quarter" idx="11"/>
          </p:nvPr>
        </p:nvSpPr>
        <p:spPr/>
        <p:txBody>
          <a:bodyPr/>
          <a:lstStyle/>
          <a:p>
            <a:r>
              <a:rPr lang="fr-FR" smtClean="0"/>
              <a:t>CREATION D'UN CENTRE DE RADIOTHERAPIE</a:t>
            </a:r>
            <a:endParaRPr lang="en-US" dirty="0"/>
          </a:p>
        </p:txBody>
      </p:sp>
    </p:spTree>
    <p:extLst>
      <p:ext uri="{BB962C8B-B14F-4D97-AF65-F5344CB8AC3E}">
        <p14:creationId xmlns:p14="http://schemas.microsoft.com/office/powerpoint/2010/main" val="251784032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a:spLocks noGrp="1"/>
          </p:cNvSpPr>
          <p:nvPr>
            <p:ph type="title"/>
          </p:nvPr>
        </p:nvSpPr>
        <p:spPr/>
        <p:txBody>
          <a:bodyPr>
            <a:normAutofit/>
          </a:bodyPr>
          <a:lstStyle/>
          <a:p>
            <a:r>
              <a:rPr lang="fr-CD" altLang="fr-FR" sz="4400" b="1" dirty="0" smtClean="0"/>
              <a:t>Conclusion</a:t>
            </a:r>
            <a:endParaRPr lang="fr-FR" altLang="fr-FR" sz="4400" b="1" dirty="0" smtClean="0"/>
          </a:p>
        </p:txBody>
      </p:sp>
      <p:sp>
        <p:nvSpPr>
          <p:cNvPr id="5" name="Espace réservé du contenu 2"/>
          <p:cNvSpPr>
            <a:spLocks noGrp="1"/>
          </p:cNvSpPr>
          <p:nvPr>
            <p:ph idx="1"/>
          </p:nvPr>
        </p:nvSpPr>
        <p:spPr>
          <a:xfrm>
            <a:off x="1861404" y="1905000"/>
            <a:ext cx="8614091" cy="3777622"/>
          </a:xfrm>
        </p:spPr>
        <p:txBody>
          <a:bodyPr>
            <a:noAutofit/>
          </a:bodyPr>
          <a:lstStyle/>
          <a:p>
            <a:pPr lvl="0"/>
            <a:r>
              <a:rPr lang="fr-CD" sz="2800" dirty="0" smtClean="0"/>
              <a:t>A l’échelle nationale :</a:t>
            </a:r>
          </a:p>
          <a:p>
            <a:pPr lvl="1">
              <a:buFont typeface="Wingdings" panose="05000000000000000000" pitchFamily="2" charset="2"/>
              <a:buChar char="§"/>
            </a:pPr>
            <a:r>
              <a:rPr lang="fr-FR" sz="2800" dirty="0" smtClean="0"/>
              <a:t>L’avancement </a:t>
            </a:r>
            <a:r>
              <a:rPr lang="fr-FR" sz="2800" dirty="0"/>
              <a:t>de l’expertise scientifique ;</a:t>
            </a:r>
          </a:p>
          <a:p>
            <a:pPr lvl="1">
              <a:buFont typeface="Wingdings" panose="05000000000000000000" pitchFamily="2" charset="2"/>
              <a:buChar char="§"/>
            </a:pPr>
            <a:r>
              <a:rPr lang="fr-FR" sz="2800" dirty="0" smtClean="0"/>
              <a:t>L’amélioration </a:t>
            </a:r>
            <a:r>
              <a:rPr lang="fr-FR" sz="2800" dirty="0"/>
              <a:t>des compétences technologiques dans le pays ;</a:t>
            </a:r>
          </a:p>
          <a:p>
            <a:pPr lvl="1">
              <a:buFont typeface="Wingdings" panose="05000000000000000000" pitchFamily="2" charset="2"/>
              <a:buChar char="§"/>
            </a:pPr>
            <a:r>
              <a:rPr lang="fr-FR" sz="2800" dirty="0" smtClean="0"/>
              <a:t>L’augmentation </a:t>
            </a:r>
            <a:r>
              <a:rPr lang="fr-FR" sz="2800" dirty="0"/>
              <a:t>de l’autosuffisance congolaise dans le domaine de la santé ;</a:t>
            </a:r>
          </a:p>
          <a:p>
            <a:pPr marL="0" indent="0">
              <a:buNone/>
              <a:defRPr/>
            </a:pPr>
            <a:endParaRPr lang="fr-FR" sz="2800" dirty="0">
              <a:solidFill>
                <a:schemeClr val="tx1"/>
              </a:solidFill>
            </a:endParaRPr>
          </a:p>
        </p:txBody>
      </p:sp>
      <p:sp>
        <p:nvSpPr>
          <p:cNvPr id="8" name="Espace réservé du numéro de diapositive 7"/>
          <p:cNvSpPr>
            <a:spLocks noGrp="1"/>
          </p:cNvSpPr>
          <p:nvPr>
            <p:ph type="sldNum" sz="quarter" idx="12"/>
          </p:nvPr>
        </p:nvSpPr>
        <p:spPr/>
        <p:txBody>
          <a:bodyPr/>
          <a:lstStyle/>
          <a:p>
            <a:fld id="{D57F1E4F-1CFF-5643-939E-217C01CDF565}" type="slidenum">
              <a:rPr lang="en-US" smtClean="0"/>
              <a:pPr/>
              <a:t>45</a:t>
            </a:fld>
            <a:endParaRPr lang="en-US" dirty="0"/>
          </a:p>
        </p:txBody>
      </p:sp>
      <p:sp>
        <p:nvSpPr>
          <p:cNvPr id="2" name="Espace réservé du pied de page 1"/>
          <p:cNvSpPr>
            <a:spLocks noGrp="1"/>
          </p:cNvSpPr>
          <p:nvPr>
            <p:ph type="ftr" sz="quarter" idx="11"/>
          </p:nvPr>
        </p:nvSpPr>
        <p:spPr/>
        <p:txBody>
          <a:bodyPr/>
          <a:lstStyle/>
          <a:p>
            <a:r>
              <a:rPr lang="fr-FR" smtClean="0"/>
              <a:t>CREATION D'UN CENTRE DE RADIOTHERAPIE</a:t>
            </a:r>
            <a:endParaRPr lang="en-US" dirty="0"/>
          </a:p>
        </p:txBody>
      </p:sp>
    </p:spTree>
    <p:extLst>
      <p:ext uri="{BB962C8B-B14F-4D97-AF65-F5344CB8AC3E}">
        <p14:creationId xmlns:p14="http://schemas.microsoft.com/office/powerpoint/2010/main" val="122136186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a:spLocks noGrp="1"/>
          </p:cNvSpPr>
          <p:nvPr>
            <p:ph type="title"/>
          </p:nvPr>
        </p:nvSpPr>
        <p:spPr/>
        <p:txBody>
          <a:bodyPr>
            <a:normAutofit/>
          </a:bodyPr>
          <a:lstStyle/>
          <a:p>
            <a:r>
              <a:rPr lang="fr-CD" altLang="fr-FR" sz="4400" b="1" dirty="0" smtClean="0"/>
              <a:t>Conclusion</a:t>
            </a:r>
            <a:endParaRPr lang="fr-FR" altLang="fr-FR" sz="4400" b="1" dirty="0" smtClean="0"/>
          </a:p>
        </p:txBody>
      </p:sp>
      <p:sp>
        <p:nvSpPr>
          <p:cNvPr id="5" name="Espace réservé du contenu 2"/>
          <p:cNvSpPr>
            <a:spLocks noGrp="1"/>
          </p:cNvSpPr>
          <p:nvPr>
            <p:ph idx="1"/>
          </p:nvPr>
        </p:nvSpPr>
        <p:spPr>
          <a:xfrm>
            <a:off x="1861404" y="1905000"/>
            <a:ext cx="8614091" cy="3777622"/>
          </a:xfrm>
        </p:spPr>
        <p:txBody>
          <a:bodyPr>
            <a:noAutofit/>
          </a:bodyPr>
          <a:lstStyle/>
          <a:p>
            <a:pPr lvl="0"/>
            <a:r>
              <a:rPr lang="fr-CD" sz="2800" dirty="0" smtClean="0"/>
              <a:t>A l’échelle nationale :</a:t>
            </a:r>
          </a:p>
          <a:p>
            <a:pPr lvl="1">
              <a:buFont typeface="Wingdings" panose="05000000000000000000" pitchFamily="2" charset="2"/>
              <a:buChar char="§"/>
            </a:pPr>
            <a:r>
              <a:rPr lang="fr-FR" sz="2800" dirty="0" smtClean="0"/>
              <a:t>La disponibilité d’un outil </a:t>
            </a:r>
            <a:r>
              <a:rPr lang="fr-FR" sz="2800" dirty="0"/>
              <a:t>de formation dans les nouvelles spécialités comme la Radiopharmacie, la Physique médicale ou l’imagerie nucléaire fonctionnelle ;</a:t>
            </a:r>
          </a:p>
          <a:p>
            <a:pPr lvl="1">
              <a:buFont typeface="Wingdings" panose="05000000000000000000" pitchFamily="2" charset="2"/>
              <a:buChar char="§"/>
            </a:pPr>
            <a:r>
              <a:rPr lang="fr-FR" sz="2800" dirty="0"/>
              <a:t>La fierté nationale </a:t>
            </a:r>
            <a:r>
              <a:rPr lang="fr-FR" sz="2800" b="1" i="1" u="sng" dirty="0">
                <a:solidFill>
                  <a:srgbClr val="0000FF"/>
                </a:solidFill>
                <a:effectLst>
                  <a:outerShdw blurRad="38100" dist="38100" dir="2700000" algn="tl">
                    <a:srgbClr val="000000">
                      <a:alpha val="43137"/>
                    </a:srgbClr>
                  </a:outerShdw>
                </a:effectLst>
              </a:rPr>
              <a:t>renforcée</a:t>
            </a:r>
            <a:r>
              <a:rPr lang="fr-FR" sz="2800" dirty="0"/>
              <a:t>.</a:t>
            </a:r>
          </a:p>
          <a:p>
            <a:pPr marL="0" indent="0">
              <a:buNone/>
              <a:defRPr/>
            </a:pPr>
            <a:endParaRPr lang="fr-FR" sz="2800" dirty="0">
              <a:solidFill>
                <a:schemeClr val="tx1"/>
              </a:solidFill>
            </a:endParaRPr>
          </a:p>
        </p:txBody>
      </p:sp>
      <p:sp>
        <p:nvSpPr>
          <p:cNvPr id="8" name="Espace réservé du numéro de diapositive 7"/>
          <p:cNvSpPr>
            <a:spLocks noGrp="1"/>
          </p:cNvSpPr>
          <p:nvPr>
            <p:ph type="sldNum" sz="quarter" idx="12"/>
          </p:nvPr>
        </p:nvSpPr>
        <p:spPr/>
        <p:txBody>
          <a:bodyPr/>
          <a:lstStyle/>
          <a:p>
            <a:fld id="{D57F1E4F-1CFF-5643-939E-217C01CDF565}" type="slidenum">
              <a:rPr lang="en-US" smtClean="0"/>
              <a:pPr/>
              <a:t>46</a:t>
            </a:fld>
            <a:endParaRPr lang="en-US" dirty="0"/>
          </a:p>
        </p:txBody>
      </p:sp>
      <p:sp>
        <p:nvSpPr>
          <p:cNvPr id="2" name="Espace réservé du pied de page 1"/>
          <p:cNvSpPr>
            <a:spLocks noGrp="1"/>
          </p:cNvSpPr>
          <p:nvPr>
            <p:ph type="ftr" sz="quarter" idx="11"/>
          </p:nvPr>
        </p:nvSpPr>
        <p:spPr/>
        <p:txBody>
          <a:bodyPr/>
          <a:lstStyle/>
          <a:p>
            <a:r>
              <a:rPr lang="fr-FR" smtClean="0"/>
              <a:t>CREATION D'UN CENTRE DE RADIOTHERAPIE</a:t>
            </a:r>
            <a:endParaRPr lang="en-US" dirty="0"/>
          </a:p>
        </p:txBody>
      </p:sp>
    </p:spTree>
    <p:extLst>
      <p:ext uri="{BB962C8B-B14F-4D97-AF65-F5344CB8AC3E}">
        <p14:creationId xmlns:p14="http://schemas.microsoft.com/office/powerpoint/2010/main" val="110705504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a:spLocks noGrp="1"/>
          </p:cNvSpPr>
          <p:nvPr>
            <p:ph type="title"/>
          </p:nvPr>
        </p:nvSpPr>
        <p:spPr>
          <a:xfrm>
            <a:off x="2592925" y="624110"/>
            <a:ext cx="8911687" cy="850769"/>
          </a:xfrm>
        </p:spPr>
        <p:txBody>
          <a:bodyPr>
            <a:normAutofit/>
          </a:bodyPr>
          <a:lstStyle/>
          <a:p>
            <a:r>
              <a:rPr lang="fr-CD" altLang="fr-FR" sz="4400" b="1" dirty="0" smtClean="0"/>
              <a:t>Centre de Radiopharmacie</a:t>
            </a:r>
            <a:endParaRPr lang="fr-FR" altLang="fr-FR" sz="4400" b="1" dirty="0" smtClean="0"/>
          </a:p>
        </p:txBody>
      </p:sp>
      <p:sp>
        <p:nvSpPr>
          <p:cNvPr id="8" name="Espace réservé du numéro de diapositive 7"/>
          <p:cNvSpPr>
            <a:spLocks noGrp="1"/>
          </p:cNvSpPr>
          <p:nvPr>
            <p:ph type="sldNum" sz="quarter" idx="12"/>
          </p:nvPr>
        </p:nvSpPr>
        <p:spPr/>
        <p:txBody>
          <a:bodyPr/>
          <a:lstStyle/>
          <a:p>
            <a:fld id="{D57F1E4F-1CFF-5643-939E-217C01CDF565}" type="slidenum">
              <a:rPr lang="en-US" smtClean="0"/>
              <a:pPr/>
              <a:t>5</a:t>
            </a:fld>
            <a:endParaRPr lang="en-US" dirty="0"/>
          </a:p>
        </p:txBody>
      </p:sp>
      <p:sp>
        <p:nvSpPr>
          <p:cNvPr id="2" name="Espace réservé du pied de page 1"/>
          <p:cNvSpPr>
            <a:spLocks noGrp="1"/>
          </p:cNvSpPr>
          <p:nvPr>
            <p:ph type="ftr" sz="quarter" idx="11"/>
          </p:nvPr>
        </p:nvSpPr>
        <p:spPr/>
        <p:txBody>
          <a:bodyPr/>
          <a:lstStyle/>
          <a:p>
            <a:r>
              <a:rPr lang="fr-FR" smtClean="0"/>
              <a:t>CREATION D'UN CENTRE DE RADIOTHERAPIE</a:t>
            </a:r>
            <a:endParaRPr lang="en-US" dirty="0"/>
          </a:p>
        </p:txBody>
      </p:sp>
      <p:pic>
        <p:nvPicPr>
          <p:cNvPr id="3" name="Image 2"/>
          <p:cNvPicPr>
            <a:picLocks noChangeAspect="1"/>
          </p:cNvPicPr>
          <p:nvPr/>
        </p:nvPicPr>
        <p:blipFill>
          <a:blip r:embed="rId3"/>
          <a:stretch>
            <a:fillRect/>
          </a:stretch>
        </p:blipFill>
        <p:spPr>
          <a:xfrm>
            <a:off x="1748789" y="0"/>
            <a:ext cx="9582703" cy="6858000"/>
          </a:xfrm>
          <a:prstGeom prst="rect">
            <a:avLst/>
          </a:prstGeom>
        </p:spPr>
      </p:pic>
    </p:spTree>
    <p:extLst>
      <p:ext uri="{BB962C8B-B14F-4D97-AF65-F5344CB8AC3E}">
        <p14:creationId xmlns:p14="http://schemas.microsoft.com/office/powerpoint/2010/main" val="22127146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a:spLocks noGrp="1"/>
          </p:cNvSpPr>
          <p:nvPr>
            <p:ph type="title"/>
          </p:nvPr>
        </p:nvSpPr>
        <p:spPr>
          <a:xfrm>
            <a:off x="2592925" y="624110"/>
            <a:ext cx="8911687" cy="850769"/>
          </a:xfrm>
        </p:spPr>
        <p:txBody>
          <a:bodyPr>
            <a:normAutofit/>
          </a:bodyPr>
          <a:lstStyle/>
          <a:p>
            <a:r>
              <a:rPr lang="fr-CD" altLang="fr-FR" sz="4400" b="1" dirty="0" smtClean="0"/>
              <a:t>Centre de Radiopharmacie</a:t>
            </a:r>
            <a:endParaRPr lang="fr-FR" altLang="fr-FR" sz="4400" b="1" dirty="0" smtClean="0"/>
          </a:p>
        </p:txBody>
      </p:sp>
      <p:sp>
        <p:nvSpPr>
          <p:cNvPr id="8" name="Espace réservé du numéro de diapositive 7"/>
          <p:cNvSpPr>
            <a:spLocks noGrp="1"/>
          </p:cNvSpPr>
          <p:nvPr>
            <p:ph type="sldNum" sz="quarter" idx="12"/>
          </p:nvPr>
        </p:nvSpPr>
        <p:spPr/>
        <p:txBody>
          <a:bodyPr/>
          <a:lstStyle/>
          <a:p>
            <a:fld id="{D57F1E4F-1CFF-5643-939E-217C01CDF565}" type="slidenum">
              <a:rPr lang="en-US" smtClean="0"/>
              <a:pPr/>
              <a:t>6</a:t>
            </a:fld>
            <a:endParaRPr lang="en-US" dirty="0"/>
          </a:p>
        </p:txBody>
      </p:sp>
      <p:sp>
        <p:nvSpPr>
          <p:cNvPr id="2" name="Espace réservé du pied de page 1"/>
          <p:cNvSpPr>
            <a:spLocks noGrp="1"/>
          </p:cNvSpPr>
          <p:nvPr>
            <p:ph type="ftr" sz="quarter" idx="11"/>
          </p:nvPr>
        </p:nvSpPr>
        <p:spPr/>
        <p:txBody>
          <a:bodyPr/>
          <a:lstStyle/>
          <a:p>
            <a:r>
              <a:rPr lang="fr-FR" smtClean="0"/>
              <a:t>CREATION D'UN CENTRE DE RADIOTHERAPIE</a:t>
            </a:r>
            <a:endParaRPr lang="en-US" dirty="0"/>
          </a:p>
        </p:txBody>
      </p:sp>
      <p:pic>
        <p:nvPicPr>
          <p:cNvPr id="3" name="Image 2"/>
          <p:cNvPicPr>
            <a:picLocks noChangeAspect="1"/>
          </p:cNvPicPr>
          <p:nvPr/>
        </p:nvPicPr>
        <p:blipFill>
          <a:blip r:embed="rId3"/>
          <a:stretch>
            <a:fillRect/>
          </a:stretch>
        </p:blipFill>
        <p:spPr>
          <a:xfrm>
            <a:off x="1543844" y="0"/>
            <a:ext cx="9104312" cy="6858000"/>
          </a:xfrm>
          <a:prstGeom prst="rect">
            <a:avLst/>
          </a:prstGeom>
        </p:spPr>
      </p:pic>
    </p:spTree>
    <p:extLst>
      <p:ext uri="{BB962C8B-B14F-4D97-AF65-F5344CB8AC3E}">
        <p14:creationId xmlns:p14="http://schemas.microsoft.com/office/powerpoint/2010/main" val="344912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a:spLocks noGrp="1"/>
          </p:cNvSpPr>
          <p:nvPr>
            <p:ph type="title"/>
          </p:nvPr>
        </p:nvSpPr>
        <p:spPr>
          <a:xfrm>
            <a:off x="2592925" y="624110"/>
            <a:ext cx="8911687" cy="850769"/>
          </a:xfrm>
        </p:spPr>
        <p:txBody>
          <a:bodyPr>
            <a:normAutofit/>
          </a:bodyPr>
          <a:lstStyle/>
          <a:p>
            <a:r>
              <a:rPr lang="fr-CD" altLang="fr-FR" sz="4400" b="1" dirty="0" smtClean="0"/>
              <a:t>Centre de Radiopharmacie</a:t>
            </a:r>
            <a:endParaRPr lang="fr-FR" altLang="fr-FR" sz="4400" b="1" dirty="0" smtClean="0"/>
          </a:p>
        </p:txBody>
      </p:sp>
      <p:sp>
        <p:nvSpPr>
          <p:cNvPr id="8" name="Espace réservé du numéro de diapositive 7"/>
          <p:cNvSpPr>
            <a:spLocks noGrp="1"/>
          </p:cNvSpPr>
          <p:nvPr>
            <p:ph type="sldNum" sz="quarter" idx="12"/>
          </p:nvPr>
        </p:nvSpPr>
        <p:spPr/>
        <p:txBody>
          <a:bodyPr/>
          <a:lstStyle/>
          <a:p>
            <a:fld id="{D57F1E4F-1CFF-5643-939E-217C01CDF565}" type="slidenum">
              <a:rPr lang="en-US" smtClean="0"/>
              <a:pPr/>
              <a:t>7</a:t>
            </a:fld>
            <a:endParaRPr lang="en-US" dirty="0"/>
          </a:p>
        </p:txBody>
      </p:sp>
      <p:sp>
        <p:nvSpPr>
          <p:cNvPr id="2" name="Espace réservé du pied de page 1"/>
          <p:cNvSpPr>
            <a:spLocks noGrp="1"/>
          </p:cNvSpPr>
          <p:nvPr>
            <p:ph type="ftr" sz="quarter" idx="11"/>
          </p:nvPr>
        </p:nvSpPr>
        <p:spPr/>
        <p:txBody>
          <a:bodyPr/>
          <a:lstStyle/>
          <a:p>
            <a:r>
              <a:rPr lang="fr-FR" smtClean="0"/>
              <a:t>CREATION D'UN CENTRE DE RADIOTHERAPIE</a:t>
            </a:r>
            <a:endParaRPr lang="en-US" dirty="0"/>
          </a:p>
        </p:txBody>
      </p:sp>
      <p:pic>
        <p:nvPicPr>
          <p:cNvPr id="5" name="Image 4"/>
          <p:cNvPicPr>
            <a:picLocks noChangeAspect="1"/>
          </p:cNvPicPr>
          <p:nvPr/>
        </p:nvPicPr>
        <p:blipFill>
          <a:blip r:embed="rId3"/>
          <a:stretch>
            <a:fillRect/>
          </a:stretch>
        </p:blipFill>
        <p:spPr>
          <a:xfrm>
            <a:off x="0" y="121474"/>
            <a:ext cx="12192000" cy="6615051"/>
          </a:xfrm>
          <a:prstGeom prst="rect">
            <a:avLst/>
          </a:prstGeom>
        </p:spPr>
      </p:pic>
    </p:spTree>
    <p:extLst>
      <p:ext uri="{BB962C8B-B14F-4D97-AF65-F5344CB8AC3E}">
        <p14:creationId xmlns:p14="http://schemas.microsoft.com/office/powerpoint/2010/main" val="7063468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a:spLocks noGrp="1"/>
          </p:cNvSpPr>
          <p:nvPr>
            <p:ph type="title"/>
          </p:nvPr>
        </p:nvSpPr>
        <p:spPr>
          <a:xfrm>
            <a:off x="2592925" y="624110"/>
            <a:ext cx="8911687" cy="850769"/>
          </a:xfrm>
        </p:spPr>
        <p:txBody>
          <a:bodyPr>
            <a:normAutofit/>
          </a:bodyPr>
          <a:lstStyle/>
          <a:p>
            <a:r>
              <a:rPr lang="fr-CD" altLang="fr-FR" sz="4400" b="1" dirty="0" smtClean="0"/>
              <a:t>Centre de Radiopharmacie</a:t>
            </a:r>
            <a:endParaRPr lang="fr-FR" altLang="fr-FR" sz="4400" b="1" dirty="0" smtClean="0"/>
          </a:p>
        </p:txBody>
      </p:sp>
      <p:sp>
        <p:nvSpPr>
          <p:cNvPr id="8" name="Espace réservé du numéro de diapositive 7"/>
          <p:cNvSpPr>
            <a:spLocks noGrp="1"/>
          </p:cNvSpPr>
          <p:nvPr>
            <p:ph type="sldNum" sz="quarter" idx="12"/>
          </p:nvPr>
        </p:nvSpPr>
        <p:spPr/>
        <p:txBody>
          <a:bodyPr/>
          <a:lstStyle/>
          <a:p>
            <a:fld id="{D57F1E4F-1CFF-5643-939E-217C01CDF565}" type="slidenum">
              <a:rPr lang="en-US" smtClean="0"/>
              <a:pPr/>
              <a:t>8</a:t>
            </a:fld>
            <a:endParaRPr lang="en-US" dirty="0"/>
          </a:p>
        </p:txBody>
      </p:sp>
      <p:sp>
        <p:nvSpPr>
          <p:cNvPr id="2" name="Espace réservé du pied de page 1"/>
          <p:cNvSpPr>
            <a:spLocks noGrp="1"/>
          </p:cNvSpPr>
          <p:nvPr>
            <p:ph type="ftr" sz="quarter" idx="11"/>
          </p:nvPr>
        </p:nvSpPr>
        <p:spPr/>
        <p:txBody>
          <a:bodyPr/>
          <a:lstStyle/>
          <a:p>
            <a:r>
              <a:rPr lang="fr-FR" smtClean="0"/>
              <a:t>CREATION D'UN CENTRE DE RADIOTHERAPIE</a:t>
            </a:r>
            <a:endParaRPr lang="en-US" dirty="0"/>
          </a:p>
        </p:txBody>
      </p:sp>
      <p:pic>
        <p:nvPicPr>
          <p:cNvPr id="3" name="Image 2"/>
          <p:cNvPicPr>
            <a:picLocks noChangeAspect="1"/>
          </p:cNvPicPr>
          <p:nvPr/>
        </p:nvPicPr>
        <p:blipFill>
          <a:blip r:embed="rId3"/>
          <a:stretch>
            <a:fillRect/>
          </a:stretch>
        </p:blipFill>
        <p:spPr>
          <a:xfrm>
            <a:off x="0" y="804392"/>
            <a:ext cx="12192000" cy="5249216"/>
          </a:xfrm>
          <a:prstGeom prst="rect">
            <a:avLst/>
          </a:prstGeom>
        </p:spPr>
      </p:pic>
    </p:spTree>
    <p:extLst>
      <p:ext uri="{BB962C8B-B14F-4D97-AF65-F5344CB8AC3E}">
        <p14:creationId xmlns:p14="http://schemas.microsoft.com/office/powerpoint/2010/main" val="35136213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a:spLocks noGrp="1"/>
          </p:cNvSpPr>
          <p:nvPr>
            <p:ph type="title"/>
          </p:nvPr>
        </p:nvSpPr>
        <p:spPr>
          <a:xfrm>
            <a:off x="2592925" y="624110"/>
            <a:ext cx="8911687" cy="850769"/>
          </a:xfrm>
        </p:spPr>
        <p:txBody>
          <a:bodyPr>
            <a:normAutofit/>
          </a:bodyPr>
          <a:lstStyle/>
          <a:p>
            <a:r>
              <a:rPr lang="fr-CD" altLang="fr-FR" sz="4400" b="1" dirty="0" smtClean="0"/>
              <a:t>Centre de Radiopharmacie</a:t>
            </a:r>
            <a:endParaRPr lang="fr-FR" altLang="fr-FR" sz="4400" b="1" dirty="0" smtClean="0"/>
          </a:p>
        </p:txBody>
      </p:sp>
      <p:sp>
        <p:nvSpPr>
          <p:cNvPr id="8" name="Espace réservé du numéro de diapositive 7"/>
          <p:cNvSpPr>
            <a:spLocks noGrp="1"/>
          </p:cNvSpPr>
          <p:nvPr>
            <p:ph type="sldNum" sz="quarter" idx="12"/>
          </p:nvPr>
        </p:nvSpPr>
        <p:spPr/>
        <p:txBody>
          <a:bodyPr/>
          <a:lstStyle/>
          <a:p>
            <a:fld id="{D57F1E4F-1CFF-5643-939E-217C01CDF565}" type="slidenum">
              <a:rPr lang="en-US" smtClean="0"/>
              <a:pPr/>
              <a:t>9</a:t>
            </a:fld>
            <a:endParaRPr lang="en-US" dirty="0"/>
          </a:p>
        </p:txBody>
      </p:sp>
      <p:sp>
        <p:nvSpPr>
          <p:cNvPr id="2" name="Espace réservé du pied de page 1"/>
          <p:cNvSpPr>
            <a:spLocks noGrp="1"/>
          </p:cNvSpPr>
          <p:nvPr>
            <p:ph type="ftr" sz="quarter" idx="11"/>
          </p:nvPr>
        </p:nvSpPr>
        <p:spPr/>
        <p:txBody>
          <a:bodyPr/>
          <a:lstStyle/>
          <a:p>
            <a:r>
              <a:rPr lang="fr-FR" smtClean="0"/>
              <a:t>CREATION D'UN CENTRE DE RADIOTHERAPIE</a:t>
            </a:r>
            <a:endParaRPr lang="en-US" dirty="0"/>
          </a:p>
        </p:txBody>
      </p:sp>
      <p:pic>
        <p:nvPicPr>
          <p:cNvPr id="5" name="Image 4"/>
          <p:cNvPicPr>
            <a:picLocks noChangeAspect="1"/>
          </p:cNvPicPr>
          <p:nvPr/>
        </p:nvPicPr>
        <p:blipFill>
          <a:blip r:embed="rId3"/>
          <a:stretch>
            <a:fillRect/>
          </a:stretch>
        </p:blipFill>
        <p:spPr>
          <a:xfrm>
            <a:off x="0" y="315148"/>
            <a:ext cx="12192000" cy="6227704"/>
          </a:xfrm>
          <a:prstGeom prst="rect">
            <a:avLst/>
          </a:prstGeom>
        </p:spPr>
      </p:pic>
    </p:spTree>
    <p:extLst>
      <p:ext uri="{BB962C8B-B14F-4D97-AF65-F5344CB8AC3E}">
        <p14:creationId xmlns:p14="http://schemas.microsoft.com/office/powerpoint/2010/main" val="42300519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Brin">
  <a:themeElements>
    <a:clrScheme name="Brin">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Brin">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Brin">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Wisp</Template>
  <TotalTime>5127</TotalTime>
  <Words>962</Words>
  <Application>Microsoft Office PowerPoint</Application>
  <PresentationFormat>Grand écran</PresentationFormat>
  <Paragraphs>353</Paragraphs>
  <Slides>46</Slides>
  <Notes>39</Notes>
  <HiddenSlides>0</HiddenSlides>
  <MMClips>0</MMClips>
  <ScaleCrop>false</ScaleCrop>
  <HeadingPairs>
    <vt:vector size="8" baseType="variant">
      <vt:variant>
        <vt:lpstr>Polices utilisées</vt:lpstr>
      </vt:variant>
      <vt:variant>
        <vt:i4>11</vt:i4>
      </vt:variant>
      <vt:variant>
        <vt:lpstr>Thème</vt:lpstr>
      </vt:variant>
      <vt:variant>
        <vt:i4>1</vt:i4>
      </vt:variant>
      <vt:variant>
        <vt:lpstr>Serveurs OLE incorporés</vt:lpstr>
      </vt:variant>
      <vt:variant>
        <vt:i4>1</vt:i4>
      </vt:variant>
      <vt:variant>
        <vt:lpstr>Titres des diapositives</vt:lpstr>
      </vt:variant>
      <vt:variant>
        <vt:i4>46</vt:i4>
      </vt:variant>
    </vt:vector>
  </HeadingPairs>
  <TitlesOfParts>
    <vt:vector size="59" baseType="lpstr">
      <vt:lpstr>Arial</vt:lpstr>
      <vt:lpstr>Arial Narrow</vt:lpstr>
      <vt:lpstr>Bahnschrift Light</vt:lpstr>
      <vt:lpstr>Calibri</vt:lpstr>
      <vt:lpstr>Cambria Math</vt:lpstr>
      <vt:lpstr>Century Gothic</vt:lpstr>
      <vt:lpstr>Comic Sans MS</vt:lpstr>
      <vt:lpstr>Symbol</vt:lpstr>
      <vt:lpstr>Verdana</vt:lpstr>
      <vt:lpstr>Wingdings</vt:lpstr>
      <vt:lpstr>Wingdings 3</vt:lpstr>
      <vt:lpstr>Brin</vt:lpstr>
      <vt:lpstr>Photo Editor Photo</vt:lpstr>
      <vt:lpstr>PROJET CONSTRUCTION D’UN CENTRE DE RADIOPHARMACIE</vt:lpstr>
      <vt:lpstr>Centre de Radiopharmacie</vt:lpstr>
      <vt:lpstr>Centre de Radiopharmacie</vt:lpstr>
      <vt:lpstr>Centre de Radiopharmacie</vt:lpstr>
      <vt:lpstr>Centre de Radiopharmacie</vt:lpstr>
      <vt:lpstr>Centre de Radiopharmacie</vt:lpstr>
      <vt:lpstr>Centre de Radiopharmacie</vt:lpstr>
      <vt:lpstr>Centre de Radiopharmacie</vt:lpstr>
      <vt:lpstr>Centre de Radiopharmacie</vt:lpstr>
      <vt:lpstr>Centre de Radiopharmacie</vt:lpstr>
      <vt:lpstr>Centre de Radiopharmacie</vt:lpstr>
      <vt:lpstr>Centre de Radiopharmacie</vt:lpstr>
      <vt:lpstr>Centre de Radiopharmacie</vt:lpstr>
      <vt:lpstr>Centre de Radiopharmacie</vt:lpstr>
      <vt:lpstr>Centre de Radiopharmacie</vt:lpstr>
      <vt:lpstr>Centre de Radiopharmacie</vt:lpstr>
      <vt:lpstr>SPECT vs TEP</vt:lpstr>
      <vt:lpstr>SPECT vs TEP</vt:lpstr>
      <vt:lpstr>Présentation PowerPoint</vt:lpstr>
      <vt:lpstr>Présentation PowerPoint</vt:lpstr>
      <vt:lpstr>Présentation PowerPoint</vt:lpstr>
      <vt:lpstr>Scintigraphie cardiaque</vt:lpstr>
      <vt:lpstr>Scintigraphie pulmonaire</vt:lpstr>
      <vt:lpstr>Scintigraphie rénale</vt:lpstr>
      <vt:lpstr>Scintigraphie du foie et de la rate</vt:lpstr>
      <vt:lpstr>Scintigraphie osseuse</vt:lpstr>
      <vt:lpstr>Produits du Cyclotron</vt:lpstr>
      <vt:lpstr>Produits du Cyclotron</vt:lpstr>
      <vt:lpstr>Produits du Cyclotron</vt:lpstr>
      <vt:lpstr>Produits du Cyclotron</vt:lpstr>
      <vt:lpstr>Produits du Cyclotron</vt:lpstr>
      <vt:lpstr>Produits du Cyclotron</vt:lpstr>
      <vt:lpstr>Produits du Cyclotron</vt:lpstr>
      <vt:lpstr>Produits du Cyclotron</vt:lpstr>
      <vt:lpstr>Produits du Cyclotron</vt:lpstr>
      <vt:lpstr>Produits du Cyclotron</vt:lpstr>
      <vt:lpstr>Produits du Cyclotron</vt:lpstr>
      <vt:lpstr>Produits du Cyclotron</vt:lpstr>
      <vt:lpstr>Produits du Cyclotron</vt:lpstr>
      <vt:lpstr>Perspectives</vt:lpstr>
      <vt:lpstr>Perspectives</vt:lpstr>
      <vt:lpstr>Perspectives</vt:lpstr>
      <vt:lpstr>Conclusion</vt:lpstr>
      <vt:lpstr>Conclusion</vt:lpstr>
      <vt:lpstr>Conclusion</vt:lpstr>
      <vt:lpstr>Conclusion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Heri Kadima</dc:creator>
  <cp:lastModifiedBy>DELL</cp:lastModifiedBy>
  <cp:revision>342</cp:revision>
  <dcterms:created xsi:type="dcterms:W3CDTF">2015-03-14T20:25:32Z</dcterms:created>
  <dcterms:modified xsi:type="dcterms:W3CDTF">2024-10-31T01:44:10Z</dcterms:modified>
</cp:coreProperties>
</file>