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292" r:id="rId3"/>
    <p:sldId id="257" r:id="rId4"/>
    <p:sldId id="278" r:id="rId5"/>
    <p:sldId id="268" r:id="rId6"/>
    <p:sldId id="271" r:id="rId7"/>
    <p:sldId id="279" r:id="rId8"/>
    <p:sldId id="258" r:id="rId9"/>
    <p:sldId id="291" r:id="rId10"/>
    <p:sldId id="260" r:id="rId11"/>
    <p:sldId id="261" r:id="rId12"/>
    <p:sldId id="262" r:id="rId13"/>
    <p:sldId id="263" r:id="rId14"/>
    <p:sldId id="264" r:id="rId15"/>
    <p:sldId id="284" r:id="rId16"/>
    <p:sldId id="285" r:id="rId17"/>
    <p:sldId id="289" r:id="rId18"/>
    <p:sldId id="266" r:id="rId19"/>
    <p:sldId id="287" r:id="rId20"/>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81" d="100"/>
          <a:sy n="81" d="100"/>
        </p:scale>
        <p:origin x="754" y="53"/>
      </p:cViewPr>
      <p:guideLst/>
    </p:cSldViewPr>
  </p:slideViewPr>
  <p:notesTextViewPr>
    <p:cViewPr>
      <p:scale>
        <a:sx n="75" d="100"/>
        <a:sy n="75"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B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BADD30A-10F0-462A-B6CE-BD652406E23B}" type="datetimeFigureOut">
              <a:rPr lang="fr-BE" smtClean="0"/>
              <a:t>30-10-24</a:t>
            </a:fld>
            <a:endParaRPr lang="fr-B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B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B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B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C7A805E-D2AE-4663-8C1E-19A84126D6E2}" type="slidenum">
              <a:rPr lang="fr-BE" smtClean="0"/>
              <a:t>‹#›</a:t>
            </a:fld>
            <a:endParaRPr lang="fr-BE"/>
          </a:p>
        </p:txBody>
      </p:sp>
    </p:spTree>
    <p:extLst>
      <p:ext uri="{BB962C8B-B14F-4D97-AF65-F5344CB8AC3E}">
        <p14:creationId xmlns:p14="http://schemas.microsoft.com/office/powerpoint/2010/main" val="19459620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DE3B90-D750-30BF-9272-E573E5F85D4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fr-BE"/>
          </a:p>
        </p:txBody>
      </p:sp>
      <p:sp>
        <p:nvSpPr>
          <p:cNvPr id="3" name="Subtitle 2">
            <a:extLst>
              <a:ext uri="{FF2B5EF4-FFF2-40B4-BE49-F238E27FC236}">
                <a16:creationId xmlns:a16="http://schemas.microsoft.com/office/drawing/2014/main" id="{CB655211-FA4C-F399-1BED-8D86EB2470F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fr-BE"/>
          </a:p>
        </p:txBody>
      </p:sp>
      <p:sp>
        <p:nvSpPr>
          <p:cNvPr id="4" name="Date Placeholder 3">
            <a:extLst>
              <a:ext uri="{FF2B5EF4-FFF2-40B4-BE49-F238E27FC236}">
                <a16:creationId xmlns:a16="http://schemas.microsoft.com/office/drawing/2014/main" id="{B7BC9E5C-033D-2D98-5631-4D5360D5A9DD}"/>
              </a:ext>
            </a:extLst>
          </p:cNvPr>
          <p:cNvSpPr>
            <a:spLocks noGrp="1"/>
          </p:cNvSpPr>
          <p:nvPr>
            <p:ph type="dt" sz="half" idx="10"/>
          </p:nvPr>
        </p:nvSpPr>
        <p:spPr/>
        <p:txBody>
          <a:bodyPr/>
          <a:lstStyle/>
          <a:p>
            <a:fld id="{F564DB8D-49E7-4533-B9F8-EB89B0FB2A6B}" type="datetime1">
              <a:rPr lang="fr-BE" smtClean="0"/>
              <a:t>30-10-24</a:t>
            </a:fld>
            <a:endParaRPr lang="fr-BE"/>
          </a:p>
        </p:txBody>
      </p:sp>
      <p:sp>
        <p:nvSpPr>
          <p:cNvPr id="5" name="Footer Placeholder 4">
            <a:extLst>
              <a:ext uri="{FF2B5EF4-FFF2-40B4-BE49-F238E27FC236}">
                <a16:creationId xmlns:a16="http://schemas.microsoft.com/office/drawing/2014/main" id="{B72DC78A-D0D8-E173-C0B4-DC45109E2DB4}"/>
              </a:ext>
            </a:extLst>
          </p:cNvPr>
          <p:cNvSpPr>
            <a:spLocks noGrp="1"/>
          </p:cNvSpPr>
          <p:nvPr>
            <p:ph type="ftr" sz="quarter" idx="11"/>
          </p:nvPr>
        </p:nvSpPr>
        <p:spPr/>
        <p:txBody>
          <a:bodyPr/>
          <a:lstStyle/>
          <a:p>
            <a:r>
              <a:rPr lang="fr-FR"/>
              <a:t>Dosimétrie et Assurance Qualité en Radiothérapie</a:t>
            </a:r>
            <a:endParaRPr lang="fr-BE"/>
          </a:p>
        </p:txBody>
      </p:sp>
      <p:sp>
        <p:nvSpPr>
          <p:cNvPr id="6" name="Slide Number Placeholder 5">
            <a:extLst>
              <a:ext uri="{FF2B5EF4-FFF2-40B4-BE49-F238E27FC236}">
                <a16:creationId xmlns:a16="http://schemas.microsoft.com/office/drawing/2014/main" id="{5B79C596-B0A8-52C5-97D0-477CE3B970D9}"/>
              </a:ext>
            </a:extLst>
          </p:cNvPr>
          <p:cNvSpPr>
            <a:spLocks noGrp="1"/>
          </p:cNvSpPr>
          <p:nvPr>
            <p:ph type="sldNum" sz="quarter" idx="12"/>
          </p:nvPr>
        </p:nvSpPr>
        <p:spPr/>
        <p:txBody>
          <a:bodyPr/>
          <a:lstStyle/>
          <a:p>
            <a:fld id="{FAC01B2A-59CF-4893-B0C6-88024495D2D8}" type="slidenum">
              <a:rPr lang="fr-BE" smtClean="0"/>
              <a:t>‹#›</a:t>
            </a:fld>
            <a:endParaRPr lang="fr-BE"/>
          </a:p>
        </p:txBody>
      </p:sp>
    </p:spTree>
    <p:extLst>
      <p:ext uri="{BB962C8B-B14F-4D97-AF65-F5344CB8AC3E}">
        <p14:creationId xmlns:p14="http://schemas.microsoft.com/office/powerpoint/2010/main" val="16715327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F2C390-6E64-D992-7130-E489F9D3ED22}"/>
              </a:ext>
            </a:extLst>
          </p:cNvPr>
          <p:cNvSpPr>
            <a:spLocks noGrp="1"/>
          </p:cNvSpPr>
          <p:nvPr>
            <p:ph type="title"/>
          </p:nvPr>
        </p:nvSpPr>
        <p:spPr/>
        <p:txBody>
          <a:bodyPr/>
          <a:lstStyle/>
          <a:p>
            <a:r>
              <a:rPr lang="en-US"/>
              <a:t>Click to edit Master title style</a:t>
            </a:r>
            <a:endParaRPr lang="fr-BE"/>
          </a:p>
        </p:txBody>
      </p:sp>
      <p:sp>
        <p:nvSpPr>
          <p:cNvPr id="3" name="Vertical Text Placeholder 2">
            <a:extLst>
              <a:ext uri="{FF2B5EF4-FFF2-40B4-BE49-F238E27FC236}">
                <a16:creationId xmlns:a16="http://schemas.microsoft.com/office/drawing/2014/main" id="{EF6599F9-3407-657D-71A2-17870A335AC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BE"/>
          </a:p>
        </p:txBody>
      </p:sp>
      <p:sp>
        <p:nvSpPr>
          <p:cNvPr id="4" name="Date Placeholder 3">
            <a:extLst>
              <a:ext uri="{FF2B5EF4-FFF2-40B4-BE49-F238E27FC236}">
                <a16:creationId xmlns:a16="http://schemas.microsoft.com/office/drawing/2014/main" id="{7ACB282D-5827-9AA3-4513-67C7E527B812}"/>
              </a:ext>
            </a:extLst>
          </p:cNvPr>
          <p:cNvSpPr>
            <a:spLocks noGrp="1"/>
          </p:cNvSpPr>
          <p:nvPr>
            <p:ph type="dt" sz="half" idx="10"/>
          </p:nvPr>
        </p:nvSpPr>
        <p:spPr/>
        <p:txBody>
          <a:bodyPr/>
          <a:lstStyle/>
          <a:p>
            <a:fld id="{422ADEB1-C034-4348-B8A9-9CD51704D3B6}" type="datetime1">
              <a:rPr lang="fr-BE" smtClean="0"/>
              <a:t>30-10-24</a:t>
            </a:fld>
            <a:endParaRPr lang="fr-BE"/>
          </a:p>
        </p:txBody>
      </p:sp>
      <p:sp>
        <p:nvSpPr>
          <p:cNvPr id="5" name="Footer Placeholder 4">
            <a:extLst>
              <a:ext uri="{FF2B5EF4-FFF2-40B4-BE49-F238E27FC236}">
                <a16:creationId xmlns:a16="http://schemas.microsoft.com/office/drawing/2014/main" id="{A50FFD40-C955-C7B6-6D37-F5AE3751986E}"/>
              </a:ext>
            </a:extLst>
          </p:cNvPr>
          <p:cNvSpPr>
            <a:spLocks noGrp="1"/>
          </p:cNvSpPr>
          <p:nvPr>
            <p:ph type="ftr" sz="quarter" idx="11"/>
          </p:nvPr>
        </p:nvSpPr>
        <p:spPr/>
        <p:txBody>
          <a:bodyPr/>
          <a:lstStyle/>
          <a:p>
            <a:r>
              <a:rPr lang="fr-FR"/>
              <a:t>Dosimétrie et Assurance Qualité en Radiothérapie</a:t>
            </a:r>
            <a:endParaRPr lang="fr-BE"/>
          </a:p>
        </p:txBody>
      </p:sp>
      <p:sp>
        <p:nvSpPr>
          <p:cNvPr id="6" name="Slide Number Placeholder 5">
            <a:extLst>
              <a:ext uri="{FF2B5EF4-FFF2-40B4-BE49-F238E27FC236}">
                <a16:creationId xmlns:a16="http://schemas.microsoft.com/office/drawing/2014/main" id="{71BFBFF5-633C-5EF1-E18F-CE3AACC9BA62}"/>
              </a:ext>
            </a:extLst>
          </p:cNvPr>
          <p:cNvSpPr>
            <a:spLocks noGrp="1"/>
          </p:cNvSpPr>
          <p:nvPr>
            <p:ph type="sldNum" sz="quarter" idx="12"/>
          </p:nvPr>
        </p:nvSpPr>
        <p:spPr/>
        <p:txBody>
          <a:bodyPr/>
          <a:lstStyle/>
          <a:p>
            <a:fld id="{FAC01B2A-59CF-4893-B0C6-88024495D2D8}" type="slidenum">
              <a:rPr lang="fr-BE" smtClean="0"/>
              <a:t>‹#›</a:t>
            </a:fld>
            <a:endParaRPr lang="fr-BE"/>
          </a:p>
        </p:txBody>
      </p:sp>
    </p:spTree>
    <p:extLst>
      <p:ext uri="{BB962C8B-B14F-4D97-AF65-F5344CB8AC3E}">
        <p14:creationId xmlns:p14="http://schemas.microsoft.com/office/powerpoint/2010/main" val="18289929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EBCE7AF-7173-47A3-ADE8-72CD2B728BD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fr-BE"/>
          </a:p>
        </p:txBody>
      </p:sp>
      <p:sp>
        <p:nvSpPr>
          <p:cNvPr id="3" name="Vertical Text Placeholder 2">
            <a:extLst>
              <a:ext uri="{FF2B5EF4-FFF2-40B4-BE49-F238E27FC236}">
                <a16:creationId xmlns:a16="http://schemas.microsoft.com/office/drawing/2014/main" id="{B1AE2506-1FD2-3F0A-8D89-39E21A530BB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BE"/>
          </a:p>
        </p:txBody>
      </p:sp>
      <p:sp>
        <p:nvSpPr>
          <p:cNvPr id="4" name="Date Placeholder 3">
            <a:extLst>
              <a:ext uri="{FF2B5EF4-FFF2-40B4-BE49-F238E27FC236}">
                <a16:creationId xmlns:a16="http://schemas.microsoft.com/office/drawing/2014/main" id="{324E0A2B-E066-A694-437B-BCB39F51AD64}"/>
              </a:ext>
            </a:extLst>
          </p:cNvPr>
          <p:cNvSpPr>
            <a:spLocks noGrp="1"/>
          </p:cNvSpPr>
          <p:nvPr>
            <p:ph type="dt" sz="half" idx="10"/>
          </p:nvPr>
        </p:nvSpPr>
        <p:spPr/>
        <p:txBody>
          <a:bodyPr/>
          <a:lstStyle/>
          <a:p>
            <a:fld id="{D5334D52-078C-41E8-9C0B-6F7AE02D8ACF}" type="datetime1">
              <a:rPr lang="fr-BE" smtClean="0"/>
              <a:t>30-10-24</a:t>
            </a:fld>
            <a:endParaRPr lang="fr-BE"/>
          </a:p>
        </p:txBody>
      </p:sp>
      <p:sp>
        <p:nvSpPr>
          <p:cNvPr id="5" name="Footer Placeholder 4">
            <a:extLst>
              <a:ext uri="{FF2B5EF4-FFF2-40B4-BE49-F238E27FC236}">
                <a16:creationId xmlns:a16="http://schemas.microsoft.com/office/drawing/2014/main" id="{7C4A1980-7C17-D274-15C8-EF83EA2AD0AE}"/>
              </a:ext>
            </a:extLst>
          </p:cNvPr>
          <p:cNvSpPr>
            <a:spLocks noGrp="1"/>
          </p:cNvSpPr>
          <p:nvPr>
            <p:ph type="ftr" sz="quarter" idx="11"/>
          </p:nvPr>
        </p:nvSpPr>
        <p:spPr/>
        <p:txBody>
          <a:bodyPr/>
          <a:lstStyle/>
          <a:p>
            <a:r>
              <a:rPr lang="fr-FR"/>
              <a:t>Dosimétrie et Assurance Qualité en Radiothérapie</a:t>
            </a:r>
            <a:endParaRPr lang="fr-BE"/>
          </a:p>
        </p:txBody>
      </p:sp>
      <p:sp>
        <p:nvSpPr>
          <p:cNvPr id="6" name="Slide Number Placeholder 5">
            <a:extLst>
              <a:ext uri="{FF2B5EF4-FFF2-40B4-BE49-F238E27FC236}">
                <a16:creationId xmlns:a16="http://schemas.microsoft.com/office/drawing/2014/main" id="{68AA264C-D7A9-AD91-403C-74DFAD81BB80}"/>
              </a:ext>
            </a:extLst>
          </p:cNvPr>
          <p:cNvSpPr>
            <a:spLocks noGrp="1"/>
          </p:cNvSpPr>
          <p:nvPr>
            <p:ph type="sldNum" sz="quarter" idx="12"/>
          </p:nvPr>
        </p:nvSpPr>
        <p:spPr/>
        <p:txBody>
          <a:bodyPr/>
          <a:lstStyle/>
          <a:p>
            <a:fld id="{FAC01B2A-59CF-4893-B0C6-88024495D2D8}" type="slidenum">
              <a:rPr lang="fr-BE" smtClean="0"/>
              <a:t>‹#›</a:t>
            </a:fld>
            <a:endParaRPr lang="fr-BE"/>
          </a:p>
        </p:txBody>
      </p:sp>
    </p:spTree>
    <p:extLst>
      <p:ext uri="{BB962C8B-B14F-4D97-AF65-F5344CB8AC3E}">
        <p14:creationId xmlns:p14="http://schemas.microsoft.com/office/powerpoint/2010/main" val="31091815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1DD56E-36A6-E15B-E360-6598A92860DE}"/>
              </a:ext>
            </a:extLst>
          </p:cNvPr>
          <p:cNvSpPr>
            <a:spLocks noGrp="1"/>
          </p:cNvSpPr>
          <p:nvPr>
            <p:ph type="title"/>
          </p:nvPr>
        </p:nvSpPr>
        <p:spPr/>
        <p:txBody>
          <a:bodyPr/>
          <a:lstStyle/>
          <a:p>
            <a:r>
              <a:rPr lang="en-US"/>
              <a:t>Click to edit Master title style</a:t>
            </a:r>
            <a:endParaRPr lang="fr-BE"/>
          </a:p>
        </p:txBody>
      </p:sp>
      <p:sp>
        <p:nvSpPr>
          <p:cNvPr id="3" name="Content Placeholder 2">
            <a:extLst>
              <a:ext uri="{FF2B5EF4-FFF2-40B4-BE49-F238E27FC236}">
                <a16:creationId xmlns:a16="http://schemas.microsoft.com/office/drawing/2014/main" id="{9E3EE0A2-39F8-0207-88C4-AD23C14CEDB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BE"/>
          </a:p>
        </p:txBody>
      </p:sp>
      <p:sp>
        <p:nvSpPr>
          <p:cNvPr id="4" name="Date Placeholder 3">
            <a:extLst>
              <a:ext uri="{FF2B5EF4-FFF2-40B4-BE49-F238E27FC236}">
                <a16:creationId xmlns:a16="http://schemas.microsoft.com/office/drawing/2014/main" id="{6EAD2FD3-2A6A-7839-1EE2-CF3C821726DA}"/>
              </a:ext>
            </a:extLst>
          </p:cNvPr>
          <p:cNvSpPr>
            <a:spLocks noGrp="1"/>
          </p:cNvSpPr>
          <p:nvPr>
            <p:ph type="dt" sz="half" idx="10"/>
          </p:nvPr>
        </p:nvSpPr>
        <p:spPr/>
        <p:txBody>
          <a:bodyPr/>
          <a:lstStyle/>
          <a:p>
            <a:fld id="{AA1DB492-0B08-4C60-846B-3D5843967153}" type="datetime1">
              <a:rPr lang="fr-BE" smtClean="0"/>
              <a:t>30-10-24</a:t>
            </a:fld>
            <a:endParaRPr lang="fr-BE"/>
          </a:p>
        </p:txBody>
      </p:sp>
      <p:sp>
        <p:nvSpPr>
          <p:cNvPr id="5" name="Footer Placeholder 4">
            <a:extLst>
              <a:ext uri="{FF2B5EF4-FFF2-40B4-BE49-F238E27FC236}">
                <a16:creationId xmlns:a16="http://schemas.microsoft.com/office/drawing/2014/main" id="{754CB8AB-89F8-EF1B-4F12-CF83EF14728B}"/>
              </a:ext>
            </a:extLst>
          </p:cNvPr>
          <p:cNvSpPr>
            <a:spLocks noGrp="1"/>
          </p:cNvSpPr>
          <p:nvPr>
            <p:ph type="ftr" sz="quarter" idx="11"/>
          </p:nvPr>
        </p:nvSpPr>
        <p:spPr/>
        <p:txBody>
          <a:bodyPr/>
          <a:lstStyle/>
          <a:p>
            <a:r>
              <a:rPr lang="fr-FR"/>
              <a:t>Dosimétrie et Assurance Qualité en Radiothérapie</a:t>
            </a:r>
            <a:endParaRPr lang="fr-BE"/>
          </a:p>
        </p:txBody>
      </p:sp>
      <p:sp>
        <p:nvSpPr>
          <p:cNvPr id="6" name="Slide Number Placeholder 5">
            <a:extLst>
              <a:ext uri="{FF2B5EF4-FFF2-40B4-BE49-F238E27FC236}">
                <a16:creationId xmlns:a16="http://schemas.microsoft.com/office/drawing/2014/main" id="{DE523272-4C4C-0240-BA81-84E768DB6D66}"/>
              </a:ext>
            </a:extLst>
          </p:cNvPr>
          <p:cNvSpPr>
            <a:spLocks noGrp="1"/>
          </p:cNvSpPr>
          <p:nvPr>
            <p:ph type="sldNum" sz="quarter" idx="12"/>
          </p:nvPr>
        </p:nvSpPr>
        <p:spPr/>
        <p:txBody>
          <a:bodyPr/>
          <a:lstStyle/>
          <a:p>
            <a:fld id="{FAC01B2A-59CF-4893-B0C6-88024495D2D8}" type="slidenum">
              <a:rPr lang="fr-BE" smtClean="0"/>
              <a:t>‹#›</a:t>
            </a:fld>
            <a:endParaRPr lang="fr-BE"/>
          </a:p>
        </p:txBody>
      </p:sp>
    </p:spTree>
    <p:extLst>
      <p:ext uri="{BB962C8B-B14F-4D97-AF65-F5344CB8AC3E}">
        <p14:creationId xmlns:p14="http://schemas.microsoft.com/office/powerpoint/2010/main" val="8999010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F6C7F5-D07C-8676-3D2E-E8B945E8C9A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fr-BE"/>
          </a:p>
        </p:txBody>
      </p:sp>
      <p:sp>
        <p:nvSpPr>
          <p:cNvPr id="3" name="Text Placeholder 2">
            <a:extLst>
              <a:ext uri="{FF2B5EF4-FFF2-40B4-BE49-F238E27FC236}">
                <a16:creationId xmlns:a16="http://schemas.microsoft.com/office/drawing/2014/main" id="{C9584CB5-5B55-7C09-9113-7CA3C6FE8AF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2CDD731-90B9-BC16-7FFC-F9132D182CEE}"/>
              </a:ext>
            </a:extLst>
          </p:cNvPr>
          <p:cNvSpPr>
            <a:spLocks noGrp="1"/>
          </p:cNvSpPr>
          <p:nvPr>
            <p:ph type="dt" sz="half" idx="10"/>
          </p:nvPr>
        </p:nvSpPr>
        <p:spPr/>
        <p:txBody>
          <a:bodyPr/>
          <a:lstStyle/>
          <a:p>
            <a:fld id="{2A6EA7F1-A980-4C68-8784-0664A34E7542}" type="datetime1">
              <a:rPr lang="fr-BE" smtClean="0"/>
              <a:t>30-10-24</a:t>
            </a:fld>
            <a:endParaRPr lang="fr-BE"/>
          </a:p>
        </p:txBody>
      </p:sp>
      <p:sp>
        <p:nvSpPr>
          <p:cNvPr id="5" name="Footer Placeholder 4">
            <a:extLst>
              <a:ext uri="{FF2B5EF4-FFF2-40B4-BE49-F238E27FC236}">
                <a16:creationId xmlns:a16="http://schemas.microsoft.com/office/drawing/2014/main" id="{5A81501F-E630-327C-B823-BF22297FA7A1}"/>
              </a:ext>
            </a:extLst>
          </p:cNvPr>
          <p:cNvSpPr>
            <a:spLocks noGrp="1"/>
          </p:cNvSpPr>
          <p:nvPr>
            <p:ph type="ftr" sz="quarter" idx="11"/>
          </p:nvPr>
        </p:nvSpPr>
        <p:spPr/>
        <p:txBody>
          <a:bodyPr/>
          <a:lstStyle/>
          <a:p>
            <a:r>
              <a:rPr lang="fr-FR"/>
              <a:t>Dosimétrie et Assurance Qualité en Radiothérapie</a:t>
            </a:r>
            <a:endParaRPr lang="fr-BE"/>
          </a:p>
        </p:txBody>
      </p:sp>
      <p:sp>
        <p:nvSpPr>
          <p:cNvPr id="6" name="Slide Number Placeholder 5">
            <a:extLst>
              <a:ext uri="{FF2B5EF4-FFF2-40B4-BE49-F238E27FC236}">
                <a16:creationId xmlns:a16="http://schemas.microsoft.com/office/drawing/2014/main" id="{14BA8503-7701-6CFA-54FA-FE68E9379CEF}"/>
              </a:ext>
            </a:extLst>
          </p:cNvPr>
          <p:cNvSpPr>
            <a:spLocks noGrp="1"/>
          </p:cNvSpPr>
          <p:nvPr>
            <p:ph type="sldNum" sz="quarter" idx="12"/>
          </p:nvPr>
        </p:nvSpPr>
        <p:spPr/>
        <p:txBody>
          <a:bodyPr/>
          <a:lstStyle/>
          <a:p>
            <a:fld id="{FAC01B2A-59CF-4893-B0C6-88024495D2D8}" type="slidenum">
              <a:rPr lang="fr-BE" smtClean="0"/>
              <a:t>‹#›</a:t>
            </a:fld>
            <a:endParaRPr lang="fr-BE"/>
          </a:p>
        </p:txBody>
      </p:sp>
    </p:spTree>
    <p:extLst>
      <p:ext uri="{BB962C8B-B14F-4D97-AF65-F5344CB8AC3E}">
        <p14:creationId xmlns:p14="http://schemas.microsoft.com/office/powerpoint/2010/main" val="16349420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7B2934-2C06-BA81-CCF1-76A7FA16DFE6}"/>
              </a:ext>
            </a:extLst>
          </p:cNvPr>
          <p:cNvSpPr>
            <a:spLocks noGrp="1"/>
          </p:cNvSpPr>
          <p:nvPr>
            <p:ph type="title"/>
          </p:nvPr>
        </p:nvSpPr>
        <p:spPr/>
        <p:txBody>
          <a:bodyPr/>
          <a:lstStyle/>
          <a:p>
            <a:r>
              <a:rPr lang="en-US"/>
              <a:t>Click to edit Master title style</a:t>
            </a:r>
            <a:endParaRPr lang="fr-BE"/>
          </a:p>
        </p:txBody>
      </p:sp>
      <p:sp>
        <p:nvSpPr>
          <p:cNvPr id="3" name="Content Placeholder 2">
            <a:extLst>
              <a:ext uri="{FF2B5EF4-FFF2-40B4-BE49-F238E27FC236}">
                <a16:creationId xmlns:a16="http://schemas.microsoft.com/office/drawing/2014/main" id="{DB446B1D-43F4-29C7-2F33-3D4E1D072AB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BE"/>
          </a:p>
        </p:txBody>
      </p:sp>
      <p:sp>
        <p:nvSpPr>
          <p:cNvPr id="4" name="Content Placeholder 3">
            <a:extLst>
              <a:ext uri="{FF2B5EF4-FFF2-40B4-BE49-F238E27FC236}">
                <a16:creationId xmlns:a16="http://schemas.microsoft.com/office/drawing/2014/main" id="{C8D0775C-9044-8FE4-C013-7E452C05B32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BE"/>
          </a:p>
        </p:txBody>
      </p:sp>
      <p:sp>
        <p:nvSpPr>
          <p:cNvPr id="5" name="Date Placeholder 4">
            <a:extLst>
              <a:ext uri="{FF2B5EF4-FFF2-40B4-BE49-F238E27FC236}">
                <a16:creationId xmlns:a16="http://schemas.microsoft.com/office/drawing/2014/main" id="{1A91A88E-C43F-3BE1-8D3B-C19EEF26FF01}"/>
              </a:ext>
            </a:extLst>
          </p:cNvPr>
          <p:cNvSpPr>
            <a:spLocks noGrp="1"/>
          </p:cNvSpPr>
          <p:nvPr>
            <p:ph type="dt" sz="half" idx="10"/>
          </p:nvPr>
        </p:nvSpPr>
        <p:spPr/>
        <p:txBody>
          <a:bodyPr/>
          <a:lstStyle/>
          <a:p>
            <a:fld id="{C37C5EAB-33FE-4524-A2E6-43181EA01968}" type="datetime1">
              <a:rPr lang="fr-BE" smtClean="0"/>
              <a:t>30-10-24</a:t>
            </a:fld>
            <a:endParaRPr lang="fr-BE"/>
          </a:p>
        </p:txBody>
      </p:sp>
      <p:sp>
        <p:nvSpPr>
          <p:cNvPr id="6" name="Footer Placeholder 5">
            <a:extLst>
              <a:ext uri="{FF2B5EF4-FFF2-40B4-BE49-F238E27FC236}">
                <a16:creationId xmlns:a16="http://schemas.microsoft.com/office/drawing/2014/main" id="{163BDDB3-FD6A-63BF-5809-C6A2B4939412}"/>
              </a:ext>
            </a:extLst>
          </p:cNvPr>
          <p:cNvSpPr>
            <a:spLocks noGrp="1"/>
          </p:cNvSpPr>
          <p:nvPr>
            <p:ph type="ftr" sz="quarter" idx="11"/>
          </p:nvPr>
        </p:nvSpPr>
        <p:spPr/>
        <p:txBody>
          <a:bodyPr/>
          <a:lstStyle/>
          <a:p>
            <a:r>
              <a:rPr lang="fr-FR"/>
              <a:t>Dosimétrie et Assurance Qualité en Radiothérapie</a:t>
            </a:r>
            <a:endParaRPr lang="fr-BE"/>
          </a:p>
        </p:txBody>
      </p:sp>
      <p:sp>
        <p:nvSpPr>
          <p:cNvPr id="7" name="Slide Number Placeholder 6">
            <a:extLst>
              <a:ext uri="{FF2B5EF4-FFF2-40B4-BE49-F238E27FC236}">
                <a16:creationId xmlns:a16="http://schemas.microsoft.com/office/drawing/2014/main" id="{2BC013F3-DDB4-2C58-658F-90F170A2B959}"/>
              </a:ext>
            </a:extLst>
          </p:cNvPr>
          <p:cNvSpPr>
            <a:spLocks noGrp="1"/>
          </p:cNvSpPr>
          <p:nvPr>
            <p:ph type="sldNum" sz="quarter" idx="12"/>
          </p:nvPr>
        </p:nvSpPr>
        <p:spPr/>
        <p:txBody>
          <a:bodyPr/>
          <a:lstStyle/>
          <a:p>
            <a:fld id="{FAC01B2A-59CF-4893-B0C6-88024495D2D8}" type="slidenum">
              <a:rPr lang="fr-BE" smtClean="0"/>
              <a:t>‹#›</a:t>
            </a:fld>
            <a:endParaRPr lang="fr-BE"/>
          </a:p>
        </p:txBody>
      </p:sp>
    </p:spTree>
    <p:extLst>
      <p:ext uri="{BB962C8B-B14F-4D97-AF65-F5344CB8AC3E}">
        <p14:creationId xmlns:p14="http://schemas.microsoft.com/office/powerpoint/2010/main" val="40478697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A44798-275F-565E-14B3-378F91398832}"/>
              </a:ext>
            </a:extLst>
          </p:cNvPr>
          <p:cNvSpPr>
            <a:spLocks noGrp="1"/>
          </p:cNvSpPr>
          <p:nvPr>
            <p:ph type="title"/>
          </p:nvPr>
        </p:nvSpPr>
        <p:spPr>
          <a:xfrm>
            <a:off x="839788" y="365125"/>
            <a:ext cx="10515600" cy="1325563"/>
          </a:xfrm>
        </p:spPr>
        <p:txBody>
          <a:bodyPr/>
          <a:lstStyle/>
          <a:p>
            <a:r>
              <a:rPr lang="en-US"/>
              <a:t>Click to edit Master title style</a:t>
            </a:r>
            <a:endParaRPr lang="fr-BE"/>
          </a:p>
        </p:txBody>
      </p:sp>
      <p:sp>
        <p:nvSpPr>
          <p:cNvPr id="3" name="Text Placeholder 2">
            <a:extLst>
              <a:ext uri="{FF2B5EF4-FFF2-40B4-BE49-F238E27FC236}">
                <a16:creationId xmlns:a16="http://schemas.microsoft.com/office/drawing/2014/main" id="{9DA57F94-DBAE-9929-990B-8ED20441FAC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01DFCF0-9405-0AEE-8429-C4EACE62AC9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BE"/>
          </a:p>
        </p:txBody>
      </p:sp>
      <p:sp>
        <p:nvSpPr>
          <p:cNvPr id="5" name="Text Placeholder 4">
            <a:extLst>
              <a:ext uri="{FF2B5EF4-FFF2-40B4-BE49-F238E27FC236}">
                <a16:creationId xmlns:a16="http://schemas.microsoft.com/office/drawing/2014/main" id="{6EA62C1B-A240-3DDB-F897-87C369CE0D7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9C29AD2-9A06-CF70-B614-DCC5A363CEE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BE"/>
          </a:p>
        </p:txBody>
      </p:sp>
      <p:sp>
        <p:nvSpPr>
          <p:cNvPr id="7" name="Date Placeholder 6">
            <a:extLst>
              <a:ext uri="{FF2B5EF4-FFF2-40B4-BE49-F238E27FC236}">
                <a16:creationId xmlns:a16="http://schemas.microsoft.com/office/drawing/2014/main" id="{FC61B85A-F98F-8031-9AE8-69B599E87DAD}"/>
              </a:ext>
            </a:extLst>
          </p:cNvPr>
          <p:cNvSpPr>
            <a:spLocks noGrp="1"/>
          </p:cNvSpPr>
          <p:nvPr>
            <p:ph type="dt" sz="half" idx="10"/>
          </p:nvPr>
        </p:nvSpPr>
        <p:spPr/>
        <p:txBody>
          <a:bodyPr/>
          <a:lstStyle/>
          <a:p>
            <a:fld id="{B7991DC5-E704-4D49-8969-ED2CD56EC470}" type="datetime1">
              <a:rPr lang="fr-BE" smtClean="0"/>
              <a:t>30-10-24</a:t>
            </a:fld>
            <a:endParaRPr lang="fr-BE"/>
          </a:p>
        </p:txBody>
      </p:sp>
      <p:sp>
        <p:nvSpPr>
          <p:cNvPr id="8" name="Footer Placeholder 7">
            <a:extLst>
              <a:ext uri="{FF2B5EF4-FFF2-40B4-BE49-F238E27FC236}">
                <a16:creationId xmlns:a16="http://schemas.microsoft.com/office/drawing/2014/main" id="{042C4AD8-43C9-A45B-8205-C121E7FA355D}"/>
              </a:ext>
            </a:extLst>
          </p:cNvPr>
          <p:cNvSpPr>
            <a:spLocks noGrp="1"/>
          </p:cNvSpPr>
          <p:nvPr>
            <p:ph type="ftr" sz="quarter" idx="11"/>
          </p:nvPr>
        </p:nvSpPr>
        <p:spPr/>
        <p:txBody>
          <a:bodyPr/>
          <a:lstStyle/>
          <a:p>
            <a:r>
              <a:rPr lang="fr-FR"/>
              <a:t>Dosimétrie et Assurance Qualité en Radiothérapie</a:t>
            </a:r>
            <a:endParaRPr lang="fr-BE"/>
          </a:p>
        </p:txBody>
      </p:sp>
      <p:sp>
        <p:nvSpPr>
          <p:cNvPr id="9" name="Slide Number Placeholder 8">
            <a:extLst>
              <a:ext uri="{FF2B5EF4-FFF2-40B4-BE49-F238E27FC236}">
                <a16:creationId xmlns:a16="http://schemas.microsoft.com/office/drawing/2014/main" id="{FC9869B5-8684-3BDF-F5A9-F6360A77E8ED}"/>
              </a:ext>
            </a:extLst>
          </p:cNvPr>
          <p:cNvSpPr>
            <a:spLocks noGrp="1"/>
          </p:cNvSpPr>
          <p:nvPr>
            <p:ph type="sldNum" sz="quarter" idx="12"/>
          </p:nvPr>
        </p:nvSpPr>
        <p:spPr/>
        <p:txBody>
          <a:bodyPr/>
          <a:lstStyle/>
          <a:p>
            <a:fld id="{FAC01B2A-59CF-4893-B0C6-88024495D2D8}" type="slidenum">
              <a:rPr lang="fr-BE" smtClean="0"/>
              <a:t>‹#›</a:t>
            </a:fld>
            <a:endParaRPr lang="fr-BE"/>
          </a:p>
        </p:txBody>
      </p:sp>
    </p:spTree>
    <p:extLst>
      <p:ext uri="{BB962C8B-B14F-4D97-AF65-F5344CB8AC3E}">
        <p14:creationId xmlns:p14="http://schemas.microsoft.com/office/powerpoint/2010/main" val="14510229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C89012-007E-F0D4-4737-D42348D6A570}"/>
              </a:ext>
            </a:extLst>
          </p:cNvPr>
          <p:cNvSpPr>
            <a:spLocks noGrp="1"/>
          </p:cNvSpPr>
          <p:nvPr>
            <p:ph type="title"/>
          </p:nvPr>
        </p:nvSpPr>
        <p:spPr/>
        <p:txBody>
          <a:bodyPr/>
          <a:lstStyle/>
          <a:p>
            <a:r>
              <a:rPr lang="en-US"/>
              <a:t>Click to edit Master title style</a:t>
            </a:r>
            <a:endParaRPr lang="fr-BE"/>
          </a:p>
        </p:txBody>
      </p:sp>
      <p:sp>
        <p:nvSpPr>
          <p:cNvPr id="3" name="Date Placeholder 2">
            <a:extLst>
              <a:ext uri="{FF2B5EF4-FFF2-40B4-BE49-F238E27FC236}">
                <a16:creationId xmlns:a16="http://schemas.microsoft.com/office/drawing/2014/main" id="{1CD70241-6317-19FF-44E6-976A323068FC}"/>
              </a:ext>
            </a:extLst>
          </p:cNvPr>
          <p:cNvSpPr>
            <a:spLocks noGrp="1"/>
          </p:cNvSpPr>
          <p:nvPr>
            <p:ph type="dt" sz="half" idx="10"/>
          </p:nvPr>
        </p:nvSpPr>
        <p:spPr/>
        <p:txBody>
          <a:bodyPr/>
          <a:lstStyle/>
          <a:p>
            <a:fld id="{5C8CD7CE-CCCD-4318-A670-512F73237A98}" type="datetime1">
              <a:rPr lang="fr-BE" smtClean="0"/>
              <a:t>30-10-24</a:t>
            </a:fld>
            <a:endParaRPr lang="fr-BE"/>
          </a:p>
        </p:txBody>
      </p:sp>
      <p:sp>
        <p:nvSpPr>
          <p:cNvPr id="4" name="Footer Placeholder 3">
            <a:extLst>
              <a:ext uri="{FF2B5EF4-FFF2-40B4-BE49-F238E27FC236}">
                <a16:creationId xmlns:a16="http://schemas.microsoft.com/office/drawing/2014/main" id="{0A655FF2-D6D5-4A26-2A29-AC0EAD6FBCB3}"/>
              </a:ext>
            </a:extLst>
          </p:cNvPr>
          <p:cNvSpPr>
            <a:spLocks noGrp="1"/>
          </p:cNvSpPr>
          <p:nvPr>
            <p:ph type="ftr" sz="quarter" idx="11"/>
          </p:nvPr>
        </p:nvSpPr>
        <p:spPr/>
        <p:txBody>
          <a:bodyPr/>
          <a:lstStyle/>
          <a:p>
            <a:r>
              <a:rPr lang="fr-FR"/>
              <a:t>Dosimétrie et Assurance Qualité en Radiothérapie</a:t>
            </a:r>
            <a:endParaRPr lang="fr-BE"/>
          </a:p>
        </p:txBody>
      </p:sp>
      <p:sp>
        <p:nvSpPr>
          <p:cNvPr id="5" name="Slide Number Placeholder 4">
            <a:extLst>
              <a:ext uri="{FF2B5EF4-FFF2-40B4-BE49-F238E27FC236}">
                <a16:creationId xmlns:a16="http://schemas.microsoft.com/office/drawing/2014/main" id="{5312B4B2-905E-7DB0-FEEA-1C3A6A9B9B3F}"/>
              </a:ext>
            </a:extLst>
          </p:cNvPr>
          <p:cNvSpPr>
            <a:spLocks noGrp="1"/>
          </p:cNvSpPr>
          <p:nvPr>
            <p:ph type="sldNum" sz="quarter" idx="12"/>
          </p:nvPr>
        </p:nvSpPr>
        <p:spPr/>
        <p:txBody>
          <a:bodyPr/>
          <a:lstStyle/>
          <a:p>
            <a:fld id="{FAC01B2A-59CF-4893-B0C6-88024495D2D8}" type="slidenum">
              <a:rPr lang="fr-BE" smtClean="0"/>
              <a:t>‹#›</a:t>
            </a:fld>
            <a:endParaRPr lang="fr-BE"/>
          </a:p>
        </p:txBody>
      </p:sp>
    </p:spTree>
    <p:extLst>
      <p:ext uri="{BB962C8B-B14F-4D97-AF65-F5344CB8AC3E}">
        <p14:creationId xmlns:p14="http://schemas.microsoft.com/office/powerpoint/2010/main" val="5718564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E403D56-2D05-6980-87C8-1E287E375483}"/>
              </a:ext>
            </a:extLst>
          </p:cNvPr>
          <p:cNvSpPr>
            <a:spLocks noGrp="1"/>
          </p:cNvSpPr>
          <p:nvPr>
            <p:ph type="dt" sz="half" idx="10"/>
          </p:nvPr>
        </p:nvSpPr>
        <p:spPr/>
        <p:txBody>
          <a:bodyPr/>
          <a:lstStyle/>
          <a:p>
            <a:fld id="{836ECDA5-E86E-4DF7-BEE2-41079CEF6711}" type="datetime1">
              <a:rPr lang="fr-BE" smtClean="0"/>
              <a:t>30-10-24</a:t>
            </a:fld>
            <a:endParaRPr lang="fr-BE"/>
          </a:p>
        </p:txBody>
      </p:sp>
      <p:sp>
        <p:nvSpPr>
          <p:cNvPr id="3" name="Footer Placeholder 2">
            <a:extLst>
              <a:ext uri="{FF2B5EF4-FFF2-40B4-BE49-F238E27FC236}">
                <a16:creationId xmlns:a16="http://schemas.microsoft.com/office/drawing/2014/main" id="{ADD7D6CB-782A-8A48-57A0-F4058B2C1142}"/>
              </a:ext>
            </a:extLst>
          </p:cNvPr>
          <p:cNvSpPr>
            <a:spLocks noGrp="1"/>
          </p:cNvSpPr>
          <p:nvPr>
            <p:ph type="ftr" sz="quarter" idx="11"/>
          </p:nvPr>
        </p:nvSpPr>
        <p:spPr/>
        <p:txBody>
          <a:bodyPr/>
          <a:lstStyle/>
          <a:p>
            <a:r>
              <a:rPr lang="fr-FR"/>
              <a:t>Dosimétrie et Assurance Qualité en Radiothérapie</a:t>
            </a:r>
            <a:endParaRPr lang="fr-BE"/>
          </a:p>
        </p:txBody>
      </p:sp>
      <p:sp>
        <p:nvSpPr>
          <p:cNvPr id="4" name="Slide Number Placeholder 3">
            <a:extLst>
              <a:ext uri="{FF2B5EF4-FFF2-40B4-BE49-F238E27FC236}">
                <a16:creationId xmlns:a16="http://schemas.microsoft.com/office/drawing/2014/main" id="{D29697B1-0552-C032-C67F-91B1D3B086F4}"/>
              </a:ext>
            </a:extLst>
          </p:cNvPr>
          <p:cNvSpPr>
            <a:spLocks noGrp="1"/>
          </p:cNvSpPr>
          <p:nvPr>
            <p:ph type="sldNum" sz="quarter" idx="12"/>
          </p:nvPr>
        </p:nvSpPr>
        <p:spPr/>
        <p:txBody>
          <a:bodyPr/>
          <a:lstStyle/>
          <a:p>
            <a:fld id="{FAC01B2A-59CF-4893-B0C6-88024495D2D8}" type="slidenum">
              <a:rPr lang="fr-BE" smtClean="0"/>
              <a:t>‹#›</a:t>
            </a:fld>
            <a:endParaRPr lang="fr-BE"/>
          </a:p>
        </p:txBody>
      </p:sp>
    </p:spTree>
    <p:extLst>
      <p:ext uri="{BB962C8B-B14F-4D97-AF65-F5344CB8AC3E}">
        <p14:creationId xmlns:p14="http://schemas.microsoft.com/office/powerpoint/2010/main" val="4533370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2276C4-BAF7-EB7C-34A3-5E7569F41F3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BE"/>
          </a:p>
        </p:txBody>
      </p:sp>
      <p:sp>
        <p:nvSpPr>
          <p:cNvPr id="3" name="Content Placeholder 2">
            <a:extLst>
              <a:ext uri="{FF2B5EF4-FFF2-40B4-BE49-F238E27FC236}">
                <a16:creationId xmlns:a16="http://schemas.microsoft.com/office/drawing/2014/main" id="{87538F40-A007-A11D-6583-F0DBF7E6DE7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BE"/>
          </a:p>
        </p:txBody>
      </p:sp>
      <p:sp>
        <p:nvSpPr>
          <p:cNvPr id="4" name="Text Placeholder 3">
            <a:extLst>
              <a:ext uri="{FF2B5EF4-FFF2-40B4-BE49-F238E27FC236}">
                <a16:creationId xmlns:a16="http://schemas.microsoft.com/office/drawing/2014/main" id="{441A9478-A90A-2F7F-69DB-05DFCA6AB4B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AB2760C-ABDE-BE97-CA08-0475D52982F9}"/>
              </a:ext>
            </a:extLst>
          </p:cNvPr>
          <p:cNvSpPr>
            <a:spLocks noGrp="1"/>
          </p:cNvSpPr>
          <p:nvPr>
            <p:ph type="dt" sz="half" idx="10"/>
          </p:nvPr>
        </p:nvSpPr>
        <p:spPr/>
        <p:txBody>
          <a:bodyPr/>
          <a:lstStyle/>
          <a:p>
            <a:fld id="{C98D02D5-D20A-44D8-AADA-39C57ADB624F}" type="datetime1">
              <a:rPr lang="fr-BE" smtClean="0"/>
              <a:t>30-10-24</a:t>
            </a:fld>
            <a:endParaRPr lang="fr-BE"/>
          </a:p>
        </p:txBody>
      </p:sp>
      <p:sp>
        <p:nvSpPr>
          <p:cNvPr id="6" name="Footer Placeholder 5">
            <a:extLst>
              <a:ext uri="{FF2B5EF4-FFF2-40B4-BE49-F238E27FC236}">
                <a16:creationId xmlns:a16="http://schemas.microsoft.com/office/drawing/2014/main" id="{506BC6F2-2915-8880-614F-054F9687A9F3}"/>
              </a:ext>
            </a:extLst>
          </p:cNvPr>
          <p:cNvSpPr>
            <a:spLocks noGrp="1"/>
          </p:cNvSpPr>
          <p:nvPr>
            <p:ph type="ftr" sz="quarter" idx="11"/>
          </p:nvPr>
        </p:nvSpPr>
        <p:spPr/>
        <p:txBody>
          <a:bodyPr/>
          <a:lstStyle/>
          <a:p>
            <a:r>
              <a:rPr lang="fr-FR"/>
              <a:t>Dosimétrie et Assurance Qualité en Radiothérapie</a:t>
            </a:r>
            <a:endParaRPr lang="fr-BE"/>
          </a:p>
        </p:txBody>
      </p:sp>
      <p:sp>
        <p:nvSpPr>
          <p:cNvPr id="7" name="Slide Number Placeholder 6">
            <a:extLst>
              <a:ext uri="{FF2B5EF4-FFF2-40B4-BE49-F238E27FC236}">
                <a16:creationId xmlns:a16="http://schemas.microsoft.com/office/drawing/2014/main" id="{C0F7A790-3AB7-46F1-BA39-58DA2C09D686}"/>
              </a:ext>
            </a:extLst>
          </p:cNvPr>
          <p:cNvSpPr>
            <a:spLocks noGrp="1"/>
          </p:cNvSpPr>
          <p:nvPr>
            <p:ph type="sldNum" sz="quarter" idx="12"/>
          </p:nvPr>
        </p:nvSpPr>
        <p:spPr/>
        <p:txBody>
          <a:bodyPr/>
          <a:lstStyle/>
          <a:p>
            <a:fld id="{FAC01B2A-59CF-4893-B0C6-88024495D2D8}" type="slidenum">
              <a:rPr lang="fr-BE" smtClean="0"/>
              <a:t>‹#›</a:t>
            </a:fld>
            <a:endParaRPr lang="fr-BE"/>
          </a:p>
        </p:txBody>
      </p:sp>
    </p:spTree>
    <p:extLst>
      <p:ext uri="{BB962C8B-B14F-4D97-AF65-F5344CB8AC3E}">
        <p14:creationId xmlns:p14="http://schemas.microsoft.com/office/powerpoint/2010/main" val="30020473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2FAB46-A07E-EE8B-9BD8-51FF104B537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BE"/>
          </a:p>
        </p:txBody>
      </p:sp>
      <p:sp>
        <p:nvSpPr>
          <p:cNvPr id="3" name="Picture Placeholder 2">
            <a:extLst>
              <a:ext uri="{FF2B5EF4-FFF2-40B4-BE49-F238E27FC236}">
                <a16:creationId xmlns:a16="http://schemas.microsoft.com/office/drawing/2014/main" id="{C1616DC4-8EC1-669B-12B8-62F80D8B2D4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Text Placeholder 3">
            <a:extLst>
              <a:ext uri="{FF2B5EF4-FFF2-40B4-BE49-F238E27FC236}">
                <a16:creationId xmlns:a16="http://schemas.microsoft.com/office/drawing/2014/main" id="{02CBA2F0-3749-678E-A1C3-6514A9B59C9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D5ABC7F-4927-054A-92FE-AFBB614E0E5E}"/>
              </a:ext>
            </a:extLst>
          </p:cNvPr>
          <p:cNvSpPr>
            <a:spLocks noGrp="1"/>
          </p:cNvSpPr>
          <p:nvPr>
            <p:ph type="dt" sz="half" idx="10"/>
          </p:nvPr>
        </p:nvSpPr>
        <p:spPr/>
        <p:txBody>
          <a:bodyPr/>
          <a:lstStyle/>
          <a:p>
            <a:fld id="{0CD41F29-6901-4D6F-8270-486611231D9E}" type="datetime1">
              <a:rPr lang="fr-BE" smtClean="0"/>
              <a:t>30-10-24</a:t>
            </a:fld>
            <a:endParaRPr lang="fr-BE"/>
          </a:p>
        </p:txBody>
      </p:sp>
      <p:sp>
        <p:nvSpPr>
          <p:cNvPr id="6" name="Footer Placeholder 5">
            <a:extLst>
              <a:ext uri="{FF2B5EF4-FFF2-40B4-BE49-F238E27FC236}">
                <a16:creationId xmlns:a16="http://schemas.microsoft.com/office/drawing/2014/main" id="{FB0AD818-5D04-7848-4F94-EC88FBDFED58}"/>
              </a:ext>
            </a:extLst>
          </p:cNvPr>
          <p:cNvSpPr>
            <a:spLocks noGrp="1"/>
          </p:cNvSpPr>
          <p:nvPr>
            <p:ph type="ftr" sz="quarter" idx="11"/>
          </p:nvPr>
        </p:nvSpPr>
        <p:spPr/>
        <p:txBody>
          <a:bodyPr/>
          <a:lstStyle/>
          <a:p>
            <a:r>
              <a:rPr lang="fr-FR"/>
              <a:t>Dosimétrie et Assurance Qualité en Radiothérapie</a:t>
            </a:r>
            <a:endParaRPr lang="fr-BE"/>
          </a:p>
        </p:txBody>
      </p:sp>
      <p:sp>
        <p:nvSpPr>
          <p:cNvPr id="7" name="Slide Number Placeholder 6">
            <a:extLst>
              <a:ext uri="{FF2B5EF4-FFF2-40B4-BE49-F238E27FC236}">
                <a16:creationId xmlns:a16="http://schemas.microsoft.com/office/drawing/2014/main" id="{D6D6C830-B54A-BAF6-3134-183557AC1DA1}"/>
              </a:ext>
            </a:extLst>
          </p:cNvPr>
          <p:cNvSpPr>
            <a:spLocks noGrp="1"/>
          </p:cNvSpPr>
          <p:nvPr>
            <p:ph type="sldNum" sz="quarter" idx="12"/>
          </p:nvPr>
        </p:nvSpPr>
        <p:spPr/>
        <p:txBody>
          <a:bodyPr/>
          <a:lstStyle/>
          <a:p>
            <a:fld id="{FAC01B2A-59CF-4893-B0C6-88024495D2D8}" type="slidenum">
              <a:rPr lang="fr-BE" smtClean="0"/>
              <a:t>‹#›</a:t>
            </a:fld>
            <a:endParaRPr lang="fr-BE"/>
          </a:p>
        </p:txBody>
      </p:sp>
    </p:spTree>
    <p:extLst>
      <p:ext uri="{BB962C8B-B14F-4D97-AF65-F5344CB8AC3E}">
        <p14:creationId xmlns:p14="http://schemas.microsoft.com/office/powerpoint/2010/main" val="5286742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1915B37-ACBA-4859-B3DF-62FFB9B482C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fr-BE"/>
          </a:p>
        </p:txBody>
      </p:sp>
      <p:sp>
        <p:nvSpPr>
          <p:cNvPr id="3" name="Text Placeholder 2">
            <a:extLst>
              <a:ext uri="{FF2B5EF4-FFF2-40B4-BE49-F238E27FC236}">
                <a16:creationId xmlns:a16="http://schemas.microsoft.com/office/drawing/2014/main" id="{74136069-4565-C721-C731-0B977A6F23F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BE"/>
          </a:p>
        </p:txBody>
      </p:sp>
      <p:sp>
        <p:nvSpPr>
          <p:cNvPr id="4" name="Date Placeholder 3">
            <a:extLst>
              <a:ext uri="{FF2B5EF4-FFF2-40B4-BE49-F238E27FC236}">
                <a16:creationId xmlns:a16="http://schemas.microsoft.com/office/drawing/2014/main" id="{3DDF3936-1879-2448-A194-BB8B293CFAC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2505CA-A4E4-44A7-9613-F0B11A33D875}" type="datetime1">
              <a:rPr lang="fr-BE" smtClean="0"/>
              <a:t>30-10-24</a:t>
            </a:fld>
            <a:endParaRPr lang="fr-BE"/>
          </a:p>
        </p:txBody>
      </p:sp>
      <p:sp>
        <p:nvSpPr>
          <p:cNvPr id="5" name="Footer Placeholder 4">
            <a:extLst>
              <a:ext uri="{FF2B5EF4-FFF2-40B4-BE49-F238E27FC236}">
                <a16:creationId xmlns:a16="http://schemas.microsoft.com/office/drawing/2014/main" id="{392FC981-117A-FBC5-3695-F667D31DD6D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r-FR"/>
              <a:t>Dosimétrie et Assurance Qualité en Radiothérapie</a:t>
            </a:r>
            <a:endParaRPr lang="fr-BE"/>
          </a:p>
        </p:txBody>
      </p:sp>
      <p:sp>
        <p:nvSpPr>
          <p:cNvPr id="6" name="Slide Number Placeholder 5">
            <a:extLst>
              <a:ext uri="{FF2B5EF4-FFF2-40B4-BE49-F238E27FC236}">
                <a16:creationId xmlns:a16="http://schemas.microsoft.com/office/drawing/2014/main" id="{D5290928-BA86-6950-7E5B-53D57EC7179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C01B2A-59CF-4893-B0C6-88024495D2D8}" type="slidenum">
              <a:rPr lang="fr-BE" smtClean="0"/>
              <a:t>‹#›</a:t>
            </a:fld>
            <a:endParaRPr lang="fr-BE"/>
          </a:p>
        </p:txBody>
      </p:sp>
    </p:spTree>
    <p:extLst>
      <p:ext uri="{BB962C8B-B14F-4D97-AF65-F5344CB8AC3E}">
        <p14:creationId xmlns:p14="http://schemas.microsoft.com/office/powerpoint/2010/main" val="29541942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03E176-7BF0-D63A-B028-C4CF86E99F48}"/>
              </a:ext>
            </a:extLst>
          </p:cNvPr>
          <p:cNvSpPr>
            <a:spLocks noGrp="1"/>
          </p:cNvSpPr>
          <p:nvPr>
            <p:ph type="ctrTitle"/>
          </p:nvPr>
        </p:nvSpPr>
        <p:spPr>
          <a:xfrm>
            <a:off x="1821656" y="2756228"/>
            <a:ext cx="9144000" cy="1454330"/>
          </a:xfrm>
        </p:spPr>
        <p:txBody>
          <a:bodyPr>
            <a:normAutofit/>
          </a:bodyPr>
          <a:lstStyle/>
          <a:p>
            <a:r>
              <a:rPr lang="fr-FR" sz="4000" b="1" dirty="0">
                <a:solidFill>
                  <a:srgbClr val="FF0000"/>
                </a:solidFill>
              </a:rPr>
              <a:t>Dosimétrie et Assurance Qualité en Radiothérapie</a:t>
            </a:r>
            <a:endParaRPr lang="fr-BE" sz="4000" b="1" dirty="0">
              <a:solidFill>
                <a:srgbClr val="FF0000"/>
              </a:solidFill>
            </a:endParaRPr>
          </a:p>
        </p:txBody>
      </p:sp>
      <p:sp>
        <p:nvSpPr>
          <p:cNvPr id="3" name="Subtitle 2">
            <a:extLst>
              <a:ext uri="{FF2B5EF4-FFF2-40B4-BE49-F238E27FC236}">
                <a16:creationId xmlns:a16="http://schemas.microsoft.com/office/drawing/2014/main" id="{E5904A11-798B-9335-3663-26E4C0133C10}"/>
              </a:ext>
            </a:extLst>
          </p:cNvPr>
          <p:cNvSpPr>
            <a:spLocks noGrp="1"/>
          </p:cNvSpPr>
          <p:nvPr>
            <p:ph type="subTitle" idx="1"/>
          </p:nvPr>
        </p:nvSpPr>
        <p:spPr>
          <a:xfrm>
            <a:off x="2109788" y="4393693"/>
            <a:ext cx="9144000" cy="1111562"/>
          </a:xfrm>
        </p:spPr>
        <p:txBody>
          <a:bodyPr>
            <a:noAutofit/>
          </a:bodyPr>
          <a:lstStyle/>
          <a:p>
            <a:pPr algn="ctr">
              <a:buFont typeface="Wingdings 3" panose="05040102010807070707" pitchFamily="18" charset="2"/>
              <a:buNone/>
              <a:defRPr/>
            </a:pPr>
            <a:r>
              <a:rPr lang="fr-FR" altLang="fr-FR" sz="2000" b="1" dirty="0">
                <a:effectLst>
                  <a:outerShdw blurRad="38100" dist="38100" dir="2700000" algn="tl">
                    <a:srgbClr val="FFFFFF"/>
                  </a:outerShdw>
                </a:effectLst>
              </a:rPr>
              <a:t>Michel KWAMBANDA NGIANI</a:t>
            </a:r>
            <a:endParaRPr lang="fr-CD" altLang="fr-FR" sz="2000" b="1" dirty="0">
              <a:effectLst>
                <a:outerShdw blurRad="38100" dist="38100" dir="2700000" algn="tl">
                  <a:srgbClr val="FFFFFF"/>
                </a:outerShdw>
              </a:effectLst>
            </a:endParaRPr>
          </a:p>
          <a:p>
            <a:pPr algn="ctr">
              <a:buFont typeface="Wingdings 3" panose="05040102010807070707" pitchFamily="18" charset="2"/>
              <a:buNone/>
              <a:defRPr/>
            </a:pPr>
            <a:r>
              <a:rPr lang="fr-FR" sz="2000" b="1" dirty="0">
                <a:solidFill>
                  <a:srgbClr val="FF0000"/>
                </a:solidFill>
                <a:effectLst>
                  <a:outerShdw blurRad="38100" dist="38100" dir="2700000" algn="tl">
                    <a:srgbClr val="000000">
                      <a:alpha val="43137"/>
                    </a:srgbClr>
                  </a:outerShdw>
                </a:effectLst>
              </a:rPr>
              <a:t>    Chercheur et Physicien Médical</a:t>
            </a:r>
          </a:p>
          <a:p>
            <a:pPr algn="ctr">
              <a:buFont typeface="Wingdings 3" panose="05040102010807070707" pitchFamily="18" charset="2"/>
              <a:buNone/>
              <a:defRPr/>
            </a:pPr>
            <a:r>
              <a:rPr lang="fr-FR" sz="2000" b="1" dirty="0">
                <a:solidFill>
                  <a:srgbClr val="FF0000"/>
                </a:solidFill>
                <a:effectLst>
                  <a:outerShdw blurRad="38100" dist="38100" dir="2700000" algn="tl">
                    <a:srgbClr val="000000">
                      <a:alpha val="43137"/>
                    </a:srgbClr>
                  </a:outerShdw>
                </a:effectLst>
              </a:rPr>
              <a:t>CGEA/CREN-K</a:t>
            </a:r>
          </a:p>
        </p:txBody>
      </p:sp>
      <p:sp>
        <p:nvSpPr>
          <p:cNvPr id="4" name="Espace réservé du pied de page 4">
            <a:extLst>
              <a:ext uri="{FF2B5EF4-FFF2-40B4-BE49-F238E27FC236}">
                <a16:creationId xmlns:a16="http://schemas.microsoft.com/office/drawing/2014/main" id="{AE2309B9-4718-6413-C855-D9C3CCE4EF9A}"/>
              </a:ext>
            </a:extLst>
          </p:cNvPr>
          <p:cNvSpPr>
            <a:spLocks noGrp="1"/>
          </p:cNvSpPr>
          <p:nvPr>
            <p:ph type="ftr" sz="quarter" idx="11"/>
          </p:nvPr>
        </p:nvSpPr>
        <p:spPr>
          <a:xfrm>
            <a:off x="3883844" y="6130925"/>
            <a:ext cx="5467546" cy="369888"/>
          </a:xfrm>
        </p:spPr>
        <p:txBody>
          <a:bodyPr/>
          <a:lstStyle/>
          <a:p>
            <a:pPr>
              <a:defRPr/>
            </a:pPr>
            <a:r>
              <a:rPr lang="fr-FR" sz="1100" b="1" dirty="0">
                <a:solidFill>
                  <a:schemeClr val="tx1"/>
                </a:solidFill>
              </a:rPr>
              <a:t>Dosimétrie et Assurance Qualité en Radiothérapie</a:t>
            </a:r>
            <a:endParaRPr lang="en-US" sz="1100" b="1" dirty="0">
              <a:solidFill>
                <a:schemeClr val="tx1"/>
              </a:solidFill>
            </a:endParaRPr>
          </a:p>
        </p:txBody>
      </p:sp>
      <p:sp>
        <p:nvSpPr>
          <p:cNvPr id="5" name="Titre 1">
            <a:extLst>
              <a:ext uri="{FF2B5EF4-FFF2-40B4-BE49-F238E27FC236}">
                <a16:creationId xmlns:a16="http://schemas.microsoft.com/office/drawing/2014/main" id="{D8B49FAC-6CA5-CC47-B0EA-81D2CAB39617}"/>
              </a:ext>
            </a:extLst>
          </p:cNvPr>
          <p:cNvSpPr txBox="1">
            <a:spLocks/>
          </p:cNvSpPr>
          <p:nvPr/>
        </p:nvSpPr>
        <p:spPr>
          <a:xfrm>
            <a:off x="1533525" y="357187"/>
            <a:ext cx="9720263" cy="2116138"/>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defRPr/>
            </a:pPr>
            <a:r>
              <a:rPr lang="fr-FR" sz="2400" b="1" dirty="0">
                <a:solidFill>
                  <a:srgbClr val="FF0000"/>
                </a:solidFill>
                <a:effectLst>
                  <a:outerShdw blurRad="38100" dist="38100" dir="2700000" algn="tl">
                    <a:srgbClr val="000000">
                      <a:alpha val="43137"/>
                    </a:srgbClr>
                  </a:outerShdw>
                </a:effectLst>
              </a:rPr>
              <a:t>65ème ANNIVERSAIRE DU CGEA</a:t>
            </a:r>
            <a:r>
              <a:rPr lang="fr-FR" sz="2400" b="1" dirty="0"/>
              <a:t>         </a:t>
            </a:r>
            <a:br>
              <a:rPr lang="fr-FR" sz="2400" b="1" dirty="0"/>
            </a:br>
            <a:r>
              <a:rPr lang="fr-FR" sz="3800" b="1" dirty="0"/>
              <a:t>2ème Colloque: CGEA, fer de lance de la lute contre le cancer</a:t>
            </a:r>
            <a:endParaRPr lang="fr-FR" sz="3800" b="1" dirty="0">
              <a:effectLst>
                <a:outerShdw blurRad="38100" dist="38100" dir="2700000" algn="tl">
                  <a:srgbClr val="000000">
                    <a:alpha val="43137"/>
                  </a:srgbClr>
                </a:outerShdw>
              </a:effectLst>
            </a:endParaRPr>
          </a:p>
        </p:txBody>
      </p:sp>
      <p:sp>
        <p:nvSpPr>
          <p:cNvPr id="6" name="Date Placeholder 5">
            <a:extLst>
              <a:ext uri="{FF2B5EF4-FFF2-40B4-BE49-F238E27FC236}">
                <a16:creationId xmlns:a16="http://schemas.microsoft.com/office/drawing/2014/main" id="{DF820A8C-5C67-A574-7753-F6C33E8DE4E2}"/>
              </a:ext>
            </a:extLst>
          </p:cNvPr>
          <p:cNvSpPr>
            <a:spLocks noGrp="1"/>
          </p:cNvSpPr>
          <p:nvPr>
            <p:ph type="dt" sz="half" idx="10"/>
          </p:nvPr>
        </p:nvSpPr>
        <p:spPr/>
        <p:txBody>
          <a:bodyPr/>
          <a:lstStyle/>
          <a:p>
            <a:fld id="{99CD20C6-0BCE-4964-B54B-6017DF167311}" type="datetime1">
              <a:rPr lang="fr-BE" smtClean="0"/>
              <a:t>30-10-24</a:t>
            </a:fld>
            <a:endParaRPr lang="fr-BE"/>
          </a:p>
        </p:txBody>
      </p:sp>
      <p:sp>
        <p:nvSpPr>
          <p:cNvPr id="7" name="Slide Number Placeholder 6">
            <a:extLst>
              <a:ext uri="{FF2B5EF4-FFF2-40B4-BE49-F238E27FC236}">
                <a16:creationId xmlns:a16="http://schemas.microsoft.com/office/drawing/2014/main" id="{E79FB76D-7A40-C792-BE00-920125F9A2C5}"/>
              </a:ext>
            </a:extLst>
          </p:cNvPr>
          <p:cNvSpPr>
            <a:spLocks noGrp="1"/>
          </p:cNvSpPr>
          <p:nvPr>
            <p:ph type="sldNum" sz="quarter" idx="12"/>
          </p:nvPr>
        </p:nvSpPr>
        <p:spPr/>
        <p:txBody>
          <a:bodyPr/>
          <a:lstStyle/>
          <a:p>
            <a:fld id="{FAC01B2A-59CF-4893-B0C6-88024495D2D8}" type="slidenum">
              <a:rPr lang="fr-BE" smtClean="0"/>
              <a:t>1</a:t>
            </a:fld>
            <a:endParaRPr lang="fr-BE"/>
          </a:p>
        </p:txBody>
      </p:sp>
    </p:spTree>
    <p:extLst>
      <p:ext uri="{BB962C8B-B14F-4D97-AF65-F5344CB8AC3E}">
        <p14:creationId xmlns:p14="http://schemas.microsoft.com/office/powerpoint/2010/main" val="21823381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3E0B8F-C569-6AE3-C7EC-492F7A5EDE61}"/>
              </a:ext>
            </a:extLst>
          </p:cNvPr>
          <p:cNvSpPr>
            <a:spLocks noGrp="1"/>
          </p:cNvSpPr>
          <p:nvPr>
            <p:ph type="title"/>
          </p:nvPr>
        </p:nvSpPr>
        <p:spPr>
          <a:xfrm>
            <a:off x="838200" y="252415"/>
            <a:ext cx="10515600" cy="860360"/>
          </a:xfrm>
          <a:solidFill>
            <a:schemeClr val="accent2">
              <a:lumMod val="20000"/>
              <a:lumOff val="80000"/>
            </a:schemeClr>
          </a:solidFill>
        </p:spPr>
        <p:txBody>
          <a:bodyPr>
            <a:normAutofit/>
          </a:bodyPr>
          <a:lstStyle/>
          <a:p>
            <a:pPr algn="ctr"/>
            <a:r>
              <a:rPr lang="fr-BE" sz="4000" dirty="0"/>
              <a:t>Assurance qualité en radiothérapie</a:t>
            </a:r>
          </a:p>
        </p:txBody>
      </p:sp>
      <p:sp>
        <p:nvSpPr>
          <p:cNvPr id="3" name="Content Placeholder 2">
            <a:extLst>
              <a:ext uri="{FF2B5EF4-FFF2-40B4-BE49-F238E27FC236}">
                <a16:creationId xmlns:a16="http://schemas.microsoft.com/office/drawing/2014/main" id="{E6C640ED-BB5D-7A2B-14B8-D46F700234F0}"/>
              </a:ext>
            </a:extLst>
          </p:cNvPr>
          <p:cNvSpPr>
            <a:spLocks noGrp="1"/>
          </p:cNvSpPr>
          <p:nvPr>
            <p:ph idx="1"/>
          </p:nvPr>
        </p:nvSpPr>
        <p:spPr>
          <a:xfrm>
            <a:off x="838200" y="1225487"/>
            <a:ext cx="10785049" cy="4864228"/>
          </a:xfrm>
        </p:spPr>
        <p:txBody>
          <a:bodyPr>
            <a:normAutofit fontScale="70000" lnSpcReduction="20000"/>
          </a:bodyPr>
          <a:lstStyle/>
          <a:p>
            <a:r>
              <a:rPr lang="fr-FR" dirty="0"/>
              <a:t>L'assurance qualité (AQ) est définie comme « toutes les actions planifiées et systématiques nécessaires pour fournir une confiance adéquate dans le fait qu'un produit ou un service satisfera à une exigence donnée de qualité ».</a:t>
            </a:r>
          </a:p>
          <a:p>
            <a:r>
              <a:rPr lang="fr-FR" dirty="0"/>
              <a:t>En radiothérapie, cela a été défini comme « toutes les procédures qui assurent la cohérence de la prescription médicale et l'exécution sûre de la prescription en ce qui concerne le volume cible, ainsi qu'une dose minimale aux tissus normaux, une exposition minimale du personnel et une surveillance adéquate du patient visant à déterminer le résultat final du traitement ». </a:t>
            </a:r>
          </a:p>
          <a:p>
            <a:r>
              <a:rPr lang="fr-FR" dirty="0"/>
              <a:t>Objectif</a:t>
            </a:r>
          </a:p>
          <a:p>
            <a:pPr lvl="1"/>
            <a:r>
              <a:rPr lang="fr-FR" b="1" dirty="0"/>
              <a:t>Prévenir les erreurs de traitement, améliorer la sécurité des patients, et garantir l'efficacité des traitements</a:t>
            </a:r>
            <a:r>
              <a:rPr lang="fr-FR" dirty="0"/>
              <a:t>.</a:t>
            </a:r>
          </a:p>
          <a:p>
            <a:r>
              <a:rPr lang="fr-FR" dirty="0"/>
              <a:t>Normes et guidelines </a:t>
            </a:r>
          </a:p>
          <a:p>
            <a:pPr lvl="1"/>
            <a:r>
              <a:rPr lang="fr-FR" dirty="0"/>
              <a:t>Présentation des recommandations de la IAEA, AAPM, et d'autres organismes.</a:t>
            </a:r>
          </a:p>
          <a:p>
            <a:pPr lvl="1"/>
            <a:r>
              <a:rPr lang="fr-FR" dirty="0"/>
              <a:t>TRS 39: Protocole de référence pour la vérification des systèmes de planification des traitements.</a:t>
            </a:r>
          </a:p>
          <a:p>
            <a:pPr lvl="1"/>
            <a:r>
              <a:rPr lang="fr-FR" dirty="0"/>
              <a:t>ICRU35: La pénombre physique </a:t>
            </a:r>
          </a:p>
          <a:p>
            <a:pPr lvl="1"/>
            <a:r>
              <a:rPr lang="fr-FR" dirty="0"/>
              <a:t>TRS 398: détermination de la dose absolue</a:t>
            </a:r>
          </a:p>
          <a:p>
            <a:pPr lvl="1"/>
            <a:r>
              <a:rPr lang="fr-FR" dirty="0"/>
              <a:t>TRS 483: pour les faisceaux de petites dimensions en radiothérapie externe</a:t>
            </a:r>
          </a:p>
          <a:p>
            <a:pPr lvl="1"/>
            <a:r>
              <a:rPr lang="fr-FR" dirty="0"/>
              <a:t>TG 51: Recommandations pour la dosimétrie des électrons.</a:t>
            </a:r>
          </a:p>
          <a:p>
            <a:pPr lvl="1"/>
            <a:r>
              <a:rPr lang="fr-FR" dirty="0"/>
              <a:t>TG 119: Protocole pour la vérification des systèmes d'imagerie utilisés en radiothérapie.</a:t>
            </a:r>
          </a:p>
          <a:p>
            <a:pPr lvl="1"/>
            <a:r>
              <a:rPr lang="fr-FR" dirty="0"/>
              <a:t>TG-35, TG-40 et TG-45 qui fournissent des discussions détaillées sur la sécurité des accélérateurs, une assurance qualité complète et un code de pratique pour les accélérateurs de radiothérapie.</a:t>
            </a:r>
          </a:p>
          <a:p>
            <a:endParaRPr lang="fr-BE" dirty="0"/>
          </a:p>
        </p:txBody>
      </p:sp>
      <p:sp>
        <p:nvSpPr>
          <p:cNvPr id="4" name="Espace réservé du pied de page 4">
            <a:extLst>
              <a:ext uri="{FF2B5EF4-FFF2-40B4-BE49-F238E27FC236}">
                <a16:creationId xmlns:a16="http://schemas.microsoft.com/office/drawing/2014/main" id="{F82B1617-AC5D-2D14-99CA-C08566BCBAB8}"/>
              </a:ext>
            </a:extLst>
          </p:cNvPr>
          <p:cNvSpPr>
            <a:spLocks noGrp="1"/>
          </p:cNvSpPr>
          <p:nvPr>
            <p:ph type="ftr" sz="quarter" idx="11"/>
          </p:nvPr>
        </p:nvSpPr>
        <p:spPr>
          <a:xfrm>
            <a:off x="3883844" y="6130925"/>
            <a:ext cx="5467546" cy="369888"/>
          </a:xfrm>
        </p:spPr>
        <p:txBody>
          <a:bodyPr/>
          <a:lstStyle/>
          <a:p>
            <a:pPr>
              <a:defRPr/>
            </a:pPr>
            <a:r>
              <a:rPr lang="fr-FR" sz="1100" b="1" dirty="0">
                <a:solidFill>
                  <a:schemeClr val="tx1"/>
                </a:solidFill>
              </a:rPr>
              <a:t>Dosimétrie et Assurance Qualité en Radiothérapie</a:t>
            </a:r>
            <a:endParaRPr lang="en-US" sz="1100" b="1" dirty="0">
              <a:solidFill>
                <a:schemeClr val="tx1"/>
              </a:solidFill>
            </a:endParaRPr>
          </a:p>
        </p:txBody>
      </p:sp>
      <p:sp>
        <p:nvSpPr>
          <p:cNvPr id="5" name="Date Placeholder 4">
            <a:extLst>
              <a:ext uri="{FF2B5EF4-FFF2-40B4-BE49-F238E27FC236}">
                <a16:creationId xmlns:a16="http://schemas.microsoft.com/office/drawing/2014/main" id="{8FB9861B-221B-4BFB-D20B-906B68B0B39A}"/>
              </a:ext>
            </a:extLst>
          </p:cNvPr>
          <p:cNvSpPr>
            <a:spLocks noGrp="1"/>
          </p:cNvSpPr>
          <p:nvPr>
            <p:ph type="dt" sz="half" idx="10"/>
          </p:nvPr>
        </p:nvSpPr>
        <p:spPr/>
        <p:txBody>
          <a:bodyPr/>
          <a:lstStyle/>
          <a:p>
            <a:fld id="{760CB618-F1AC-42D0-85E7-497A8292981B}" type="datetime1">
              <a:rPr lang="fr-BE" smtClean="0"/>
              <a:t>30-10-24</a:t>
            </a:fld>
            <a:endParaRPr lang="fr-BE"/>
          </a:p>
        </p:txBody>
      </p:sp>
      <p:sp>
        <p:nvSpPr>
          <p:cNvPr id="6" name="Slide Number Placeholder 5">
            <a:extLst>
              <a:ext uri="{FF2B5EF4-FFF2-40B4-BE49-F238E27FC236}">
                <a16:creationId xmlns:a16="http://schemas.microsoft.com/office/drawing/2014/main" id="{ACE75B46-99B1-6145-EAC2-321797B1AD5E}"/>
              </a:ext>
            </a:extLst>
          </p:cNvPr>
          <p:cNvSpPr>
            <a:spLocks noGrp="1"/>
          </p:cNvSpPr>
          <p:nvPr>
            <p:ph type="sldNum" sz="quarter" idx="12"/>
          </p:nvPr>
        </p:nvSpPr>
        <p:spPr/>
        <p:txBody>
          <a:bodyPr/>
          <a:lstStyle/>
          <a:p>
            <a:fld id="{FAC01B2A-59CF-4893-B0C6-88024495D2D8}" type="slidenum">
              <a:rPr lang="fr-BE" smtClean="0"/>
              <a:t>10</a:t>
            </a:fld>
            <a:endParaRPr lang="fr-BE"/>
          </a:p>
        </p:txBody>
      </p:sp>
    </p:spTree>
    <p:extLst>
      <p:ext uri="{BB962C8B-B14F-4D97-AF65-F5344CB8AC3E}">
        <p14:creationId xmlns:p14="http://schemas.microsoft.com/office/powerpoint/2010/main" val="28536232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C5535B-B315-1CA7-6D75-A889A517014B}"/>
              </a:ext>
            </a:extLst>
          </p:cNvPr>
          <p:cNvSpPr>
            <a:spLocks noGrp="1"/>
          </p:cNvSpPr>
          <p:nvPr>
            <p:ph type="title"/>
          </p:nvPr>
        </p:nvSpPr>
        <p:spPr>
          <a:xfrm>
            <a:off x="838200" y="365125"/>
            <a:ext cx="10515600" cy="879213"/>
          </a:xfrm>
          <a:solidFill>
            <a:schemeClr val="accent2">
              <a:lumMod val="20000"/>
              <a:lumOff val="80000"/>
            </a:schemeClr>
          </a:solidFill>
        </p:spPr>
        <p:txBody>
          <a:bodyPr>
            <a:normAutofit/>
          </a:bodyPr>
          <a:lstStyle/>
          <a:p>
            <a:r>
              <a:rPr lang="fr-BE" sz="4000" dirty="0"/>
              <a:t>Composantes de l'assurance qualité</a:t>
            </a:r>
          </a:p>
        </p:txBody>
      </p:sp>
      <p:sp>
        <p:nvSpPr>
          <p:cNvPr id="3" name="Content Placeholder 2">
            <a:extLst>
              <a:ext uri="{FF2B5EF4-FFF2-40B4-BE49-F238E27FC236}">
                <a16:creationId xmlns:a16="http://schemas.microsoft.com/office/drawing/2014/main" id="{04E549BC-5CB6-F590-B465-09E7778264CD}"/>
              </a:ext>
            </a:extLst>
          </p:cNvPr>
          <p:cNvSpPr>
            <a:spLocks noGrp="1"/>
          </p:cNvSpPr>
          <p:nvPr>
            <p:ph idx="1"/>
          </p:nvPr>
        </p:nvSpPr>
        <p:spPr/>
        <p:txBody>
          <a:bodyPr/>
          <a:lstStyle/>
          <a:p>
            <a:pPr lvl="1"/>
            <a:r>
              <a:rPr lang="fr-FR" b="1" dirty="0"/>
              <a:t>Contrôle de qualité des équipements</a:t>
            </a:r>
            <a:r>
              <a:rPr lang="fr-FR" dirty="0"/>
              <a:t> : pour assurer leur bon fonctionnement et leur précision</a:t>
            </a:r>
          </a:p>
          <a:p>
            <a:pPr lvl="2"/>
            <a:r>
              <a:rPr lang="fr-FR" dirty="0"/>
              <a:t>Calibration des appareils </a:t>
            </a:r>
          </a:p>
          <a:p>
            <a:pPr lvl="2"/>
            <a:r>
              <a:rPr lang="fr-FR" dirty="0"/>
              <a:t>Contrôle qualité quotidien, hebdomadaire, mensuel </a:t>
            </a:r>
          </a:p>
          <a:p>
            <a:pPr lvl="2"/>
            <a:r>
              <a:rPr lang="fr-FR" dirty="0"/>
              <a:t>Vérifications de routine pour détecter les anomalies potentielles.</a:t>
            </a:r>
          </a:p>
          <a:p>
            <a:pPr lvl="1"/>
            <a:r>
              <a:rPr lang="fr-BE" b="1" dirty="0"/>
              <a:t>Formation du personnel: </a:t>
            </a:r>
            <a:r>
              <a:rPr lang="fr-BE" dirty="0"/>
              <a:t>s’assurer que le personnel est qualifie et  formé pour minimiser les erreurs humaines dans l’administration du traitement</a:t>
            </a:r>
          </a:p>
          <a:p>
            <a:pPr lvl="1"/>
            <a:r>
              <a:rPr lang="fr-BE" b="1" dirty="0"/>
              <a:t>Gestion des incidents </a:t>
            </a:r>
            <a:r>
              <a:rPr lang="fr-BE" dirty="0"/>
              <a:t>: analyse des situations indésirables pour améliorer continuellement les procédures et réduire les risques</a:t>
            </a:r>
          </a:p>
        </p:txBody>
      </p:sp>
      <p:sp>
        <p:nvSpPr>
          <p:cNvPr id="4" name="Espace réservé du pied de page 4">
            <a:extLst>
              <a:ext uri="{FF2B5EF4-FFF2-40B4-BE49-F238E27FC236}">
                <a16:creationId xmlns:a16="http://schemas.microsoft.com/office/drawing/2014/main" id="{EDD86FCF-75DA-0A5A-819C-B8615B6A04A2}"/>
              </a:ext>
            </a:extLst>
          </p:cNvPr>
          <p:cNvSpPr>
            <a:spLocks noGrp="1"/>
          </p:cNvSpPr>
          <p:nvPr>
            <p:ph type="ftr" sz="quarter" idx="11"/>
          </p:nvPr>
        </p:nvSpPr>
        <p:spPr>
          <a:xfrm>
            <a:off x="3883844" y="6130925"/>
            <a:ext cx="5467546" cy="369888"/>
          </a:xfrm>
        </p:spPr>
        <p:txBody>
          <a:bodyPr/>
          <a:lstStyle/>
          <a:p>
            <a:pPr>
              <a:defRPr/>
            </a:pPr>
            <a:r>
              <a:rPr lang="fr-FR" sz="1100" b="1" dirty="0">
                <a:solidFill>
                  <a:schemeClr val="tx1"/>
                </a:solidFill>
              </a:rPr>
              <a:t>Dosimétrie et Assurance Qualité en Radiothérapie</a:t>
            </a:r>
            <a:endParaRPr lang="en-US" sz="1100" b="1" dirty="0">
              <a:solidFill>
                <a:schemeClr val="tx1"/>
              </a:solidFill>
            </a:endParaRPr>
          </a:p>
        </p:txBody>
      </p:sp>
      <p:sp>
        <p:nvSpPr>
          <p:cNvPr id="5" name="Date Placeholder 4">
            <a:extLst>
              <a:ext uri="{FF2B5EF4-FFF2-40B4-BE49-F238E27FC236}">
                <a16:creationId xmlns:a16="http://schemas.microsoft.com/office/drawing/2014/main" id="{F6F494CE-5E72-9D16-5501-B261681AD95A}"/>
              </a:ext>
            </a:extLst>
          </p:cNvPr>
          <p:cNvSpPr>
            <a:spLocks noGrp="1"/>
          </p:cNvSpPr>
          <p:nvPr>
            <p:ph type="dt" sz="half" idx="10"/>
          </p:nvPr>
        </p:nvSpPr>
        <p:spPr/>
        <p:txBody>
          <a:bodyPr/>
          <a:lstStyle/>
          <a:p>
            <a:fld id="{16A5C73B-F54F-4AD8-9948-E1840177D4DE}" type="datetime1">
              <a:rPr lang="fr-BE" smtClean="0"/>
              <a:t>30-10-24</a:t>
            </a:fld>
            <a:endParaRPr lang="fr-BE"/>
          </a:p>
        </p:txBody>
      </p:sp>
      <p:sp>
        <p:nvSpPr>
          <p:cNvPr id="6" name="Slide Number Placeholder 5">
            <a:extLst>
              <a:ext uri="{FF2B5EF4-FFF2-40B4-BE49-F238E27FC236}">
                <a16:creationId xmlns:a16="http://schemas.microsoft.com/office/drawing/2014/main" id="{DB883A9D-033D-459F-DEA5-30FA2A9D5812}"/>
              </a:ext>
            </a:extLst>
          </p:cNvPr>
          <p:cNvSpPr>
            <a:spLocks noGrp="1"/>
          </p:cNvSpPr>
          <p:nvPr>
            <p:ph type="sldNum" sz="quarter" idx="12"/>
          </p:nvPr>
        </p:nvSpPr>
        <p:spPr/>
        <p:txBody>
          <a:bodyPr/>
          <a:lstStyle/>
          <a:p>
            <a:fld id="{FAC01B2A-59CF-4893-B0C6-88024495D2D8}" type="slidenum">
              <a:rPr lang="fr-BE" smtClean="0"/>
              <a:t>11</a:t>
            </a:fld>
            <a:endParaRPr lang="fr-BE"/>
          </a:p>
        </p:txBody>
      </p:sp>
    </p:spTree>
    <p:extLst>
      <p:ext uri="{BB962C8B-B14F-4D97-AF65-F5344CB8AC3E}">
        <p14:creationId xmlns:p14="http://schemas.microsoft.com/office/powerpoint/2010/main" val="9447151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F55F5A-3783-FAFD-51A0-21E163214D85}"/>
              </a:ext>
            </a:extLst>
          </p:cNvPr>
          <p:cNvSpPr>
            <a:spLocks noGrp="1"/>
          </p:cNvSpPr>
          <p:nvPr>
            <p:ph type="title"/>
          </p:nvPr>
        </p:nvSpPr>
        <p:spPr>
          <a:xfrm>
            <a:off x="838200" y="365125"/>
            <a:ext cx="10515600" cy="766091"/>
          </a:xfrm>
          <a:solidFill>
            <a:schemeClr val="accent2">
              <a:lumMod val="20000"/>
              <a:lumOff val="80000"/>
            </a:schemeClr>
          </a:solidFill>
        </p:spPr>
        <p:txBody>
          <a:bodyPr>
            <a:normAutofit/>
          </a:bodyPr>
          <a:lstStyle/>
          <a:p>
            <a:pPr algn="ctr"/>
            <a:r>
              <a:rPr lang="fr-FR" sz="4000" dirty="0"/>
              <a:t>Assurance qualité des plans de traitement</a:t>
            </a:r>
            <a:endParaRPr lang="fr-BE" sz="4000" dirty="0"/>
          </a:p>
        </p:txBody>
      </p:sp>
      <p:sp>
        <p:nvSpPr>
          <p:cNvPr id="3" name="Content Placeholder 2">
            <a:extLst>
              <a:ext uri="{FF2B5EF4-FFF2-40B4-BE49-F238E27FC236}">
                <a16:creationId xmlns:a16="http://schemas.microsoft.com/office/drawing/2014/main" id="{88F863DC-C58F-A0CB-9095-EBB7CA59833F}"/>
              </a:ext>
            </a:extLst>
          </p:cNvPr>
          <p:cNvSpPr>
            <a:spLocks noGrp="1"/>
          </p:cNvSpPr>
          <p:nvPr>
            <p:ph idx="1"/>
          </p:nvPr>
        </p:nvSpPr>
        <p:spPr>
          <a:xfrm>
            <a:off x="838200" y="1558925"/>
            <a:ext cx="10515600" cy="4351338"/>
          </a:xfrm>
        </p:spPr>
        <p:txBody>
          <a:bodyPr>
            <a:normAutofit lnSpcReduction="10000"/>
          </a:bodyPr>
          <a:lstStyle/>
          <a:p>
            <a:r>
              <a:rPr lang="fr-FR" dirty="0"/>
              <a:t>Vérification indépendante </a:t>
            </a:r>
          </a:p>
          <a:p>
            <a:pPr lvl="1"/>
            <a:r>
              <a:rPr lang="fr-FR" dirty="0"/>
              <a:t>Comparaison des doses calculées par le TPS avec les mesures réelles.</a:t>
            </a:r>
          </a:p>
          <a:p>
            <a:pPr lvl="2"/>
            <a:r>
              <a:rPr lang="fr-FR" dirty="0"/>
              <a:t>TPS est un logiciel utilisé en radiothérapie pour élaborer et simuler les plans de traitement, permettant de calculer la distribution de dose de rayonnement qui sera délivrée à la tumeur et aux tissus environnants.</a:t>
            </a:r>
          </a:p>
          <a:p>
            <a:r>
              <a:rPr lang="fr-FR" dirty="0"/>
              <a:t>Tests d'homogénéité et de reproductibilité des faisceaux </a:t>
            </a:r>
          </a:p>
          <a:p>
            <a:pPr lvl="1"/>
            <a:r>
              <a:rPr lang="fr-FR" dirty="0"/>
              <a:t>S'assurer de la stabilité du système de délivrance.</a:t>
            </a:r>
          </a:p>
          <a:p>
            <a:r>
              <a:rPr lang="fr-FR" dirty="0"/>
              <a:t>Validation des techniques avancées </a:t>
            </a:r>
          </a:p>
          <a:p>
            <a:pPr lvl="1"/>
            <a:r>
              <a:rPr lang="fr-FR" dirty="0"/>
              <a:t>Techniques telles que :</a:t>
            </a:r>
          </a:p>
          <a:p>
            <a:pPr lvl="2"/>
            <a:r>
              <a:rPr lang="fr-FR" dirty="0"/>
              <a:t>l'IMRT (radiothérapie conformationnelle avec modulation d'intensité) </a:t>
            </a:r>
          </a:p>
          <a:p>
            <a:pPr lvl="2"/>
            <a:r>
              <a:rPr lang="fr-FR" dirty="0"/>
              <a:t>la VMAT (</a:t>
            </a:r>
            <a:r>
              <a:rPr lang="fr-FR" dirty="0" err="1"/>
              <a:t>arcthérapie</a:t>
            </a:r>
            <a:r>
              <a:rPr lang="fr-FR" dirty="0"/>
              <a:t> volumétrique modulée).</a:t>
            </a:r>
          </a:p>
          <a:p>
            <a:pPr lvl="2"/>
            <a:r>
              <a:rPr lang="fr-FR" dirty="0"/>
              <a:t>La SRS ( </a:t>
            </a:r>
            <a:r>
              <a:rPr lang="fr-FR" dirty="0" err="1"/>
              <a:t>radiotherapie</a:t>
            </a:r>
            <a:r>
              <a:rPr lang="fr-FR" dirty="0"/>
              <a:t> </a:t>
            </a:r>
            <a:r>
              <a:rPr lang="fr-FR" dirty="0" err="1"/>
              <a:t>stereotaxie</a:t>
            </a:r>
            <a:r>
              <a:rPr lang="fr-FR" dirty="0"/>
              <a:t>)</a:t>
            </a:r>
          </a:p>
          <a:p>
            <a:endParaRPr lang="fr-BE" dirty="0"/>
          </a:p>
        </p:txBody>
      </p:sp>
      <p:sp>
        <p:nvSpPr>
          <p:cNvPr id="4" name="Espace réservé du pied de page 4">
            <a:extLst>
              <a:ext uri="{FF2B5EF4-FFF2-40B4-BE49-F238E27FC236}">
                <a16:creationId xmlns:a16="http://schemas.microsoft.com/office/drawing/2014/main" id="{71403873-C00B-BA46-4D90-C8C71E804564}"/>
              </a:ext>
            </a:extLst>
          </p:cNvPr>
          <p:cNvSpPr>
            <a:spLocks noGrp="1"/>
          </p:cNvSpPr>
          <p:nvPr>
            <p:ph type="ftr" sz="quarter" idx="11"/>
          </p:nvPr>
        </p:nvSpPr>
        <p:spPr>
          <a:xfrm>
            <a:off x="3883844" y="6130925"/>
            <a:ext cx="5467546" cy="369888"/>
          </a:xfrm>
        </p:spPr>
        <p:txBody>
          <a:bodyPr/>
          <a:lstStyle/>
          <a:p>
            <a:pPr>
              <a:defRPr/>
            </a:pPr>
            <a:r>
              <a:rPr lang="fr-FR" sz="1100" b="1" dirty="0">
                <a:solidFill>
                  <a:schemeClr val="tx1"/>
                </a:solidFill>
              </a:rPr>
              <a:t>Dosimétrie et Assurance Qualité en Radiothérapie</a:t>
            </a:r>
            <a:endParaRPr lang="en-US" sz="1100" b="1" dirty="0">
              <a:solidFill>
                <a:schemeClr val="tx1"/>
              </a:solidFill>
            </a:endParaRPr>
          </a:p>
        </p:txBody>
      </p:sp>
      <p:sp>
        <p:nvSpPr>
          <p:cNvPr id="5" name="Date Placeholder 4">
            <a:extLst>
              <a:ext uri="{FF2B5EF4-FFF2-40B4-BE49-F238E27FC236}">
                <a16:creationId xmlns:a16="http://schemas.microsoft.com/office/drawing/2014/main" id="{92DCD7B9-CD8B-2BDC-9E36-38906556F14B}"/>
              </a:ext>
            </a:extLst>
          </p:cNvPr>
          <p:cNvSpPr>
            <a:spLocks noGrp="1"/>
          </p:cNvSpPr>
          <p:nvPr>
            <p:ph type="dt" sz="half" idx="10"/>
          </p:nvPr>
        </p:nvSpPr>
        <p:spPr/>
        <p:txBody>
          <a:bodyPr/>
          <a:lstStyle/>
          <a:p>
            <a:fld id="{D1ACC025-AF6B-4878-AB86-8A9E93C3E933}" type="datetime1">
              <a:rPr lang="fr-BE" smtClean="0"/>
              <a:t>30-10-24</a:t>
            </a:fld>
            <a:endParaRPr lang="fr-BE"/>
          </a:p>
        </p:txBody>
      </p:sp>
      <p:sp>
        <p:nvSpPr>
          <p:cNvPr id="6" name="Slide Number Placeholder 5">
            <a:extLst>
              <a:ext uri="{FF2B5EF4-FFF2-40B4-BE49-F238E27FC236}">
                <a16:creationId xmlns:a16="http://schemas.microsoft.com/office/drawing/2014/main" id="{2355F899-26B4-3100-4380-862A55FD1877}"/>
              </a:ext>
            </a:extLst>
          </p:cNvPr>
          <p:cNvSpPr>
            <a:spLocks noGrp="1"/>
          </p:cNvSpPr>
          <p:nvPr>
            <p:ph type="sldNum" sz="quarter" idx="12"/>
          </p:nvPr>
        </p:nvSpPr>
        <p:spPr/>
        <p:txBody>
          <a:bodyPr/>
          <a:lstStyle/>
          <a:p>
            <a:fld id="{FAC01B2A-59CF-4893-B0C6-88024495D2D8}" type="slidenum">
              <a:rPr lang="fr-BE" smtClean="0"/>
              <a:t>12</a:t>
            </a:fld>
            <a:endParaRPr lang="fr-BE"/>
          </a:p>
        </p:txBody>
      </p:sp>
    </p:spTree>
    <p:extLst>
      <p:ext uri="{BB962C8B-B14F-4D97-AF65-F5344CB8AC3E}">
        <p14:creationId xmlns:p14="http://schemas.microsoft.com/office/powerpoint/2010/main" val="36682331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D85ECB-3407-7CAF-0955-629E5221D9C2}"/>
              </a:ext>
            </a:extLst>
          </p:cNvPr>
          <p:cNvSpPr>
            <a:spLocks noGrp="1"/>
          </p:cNvSpPr>
          <p:nvPr>
            <p:ph type="title"/>
          </p:nvPr>
        </p:nvSpPr>
        <p:spPr>
          <a:xfrm>
            <a:off x="838200" y="365126"/>
            <a:ext cx="10515600" cy="954628"/>
          </a:xfrm>
          <a:solidFill>
            <a:schemeClr val="accent2">
              <a:lumMod val="20000"/>
              <a:lumOff val="80000"/>
            </a:schemeClr>
          </a:solidFill>
        </p:spPr>
        <p:txBody>
          <a:bodyPr>
            <a:normAutofit/>
          </a:bodyPr>
          <a:lstStyle/>
          <a:p>
            <a:pPr algn="ctr"/>
            <a:r>
              <a:rPr lang="fr-FR" sz="4000" dirty="0"/>
              <a:t>Erreurs potentielles et gestion des risques</a:t>
            </a:r>
            <a:endParaRPr lang="fr-BE" sz="4000" dirty="0"/>
          </a:p>
        </p:txBody>
      </p:sp>
      <p:sp>
        <p:nvSpPr>
          <p:cNvPr id="3" name="Content Placeholder 2">
            <a:extLst>
              <a:ext uri="{FF2B5EF4-FFF2-40B4-BE49-F238E27FC236}">
                <a16:creationId xmlns:a16="http://schemas.microsoft.com/office/drawing/2014/main" id="{54454739-FE50-13E4-C097-7E15082E9C99}"/>
              </a:ext>
            </a:extLst>
          </p:cNvPr>
          <p:cNvSpPr>
            <a:spLocks noGrp="1"/>
          </p:cNvSpPr>
          <p:nvPr>
            <p:ph idx="1"/>
          </p:nvPr>
        </p:nvSpPr>
        <p:spPr/>
        <p:txBody>
          <a:bodyPr/>
          <a:lstStyle/>
          <a:p>
            <a:r>
              <a:rPr lang="fr-FR" dirty="0"/>
              <a:t>Types d'erreurs </a:t>
            </a:r>
          </a:p>
          <a:p>
            <a:pPr lvl="1"/>
            <a:r>
              <a:rPr lang="fr-FR" dirty="0"/>
              <a:t>Erreurs de positionnement du patient, erreurs de calibration, erreurs de planification.</a:t>
            </a:r>
          </a:p>
          <a:p>
            <a:r>
              <a:rPr lang="fr-FR" dirty="0"/>
              <a:t>Gestion des risques </a:t>
            </a:r>
          </a:p>
          <a:p>
            <a:pPr lvl="1"/>
            <a:r>
              <a:rPr lang="fr-FR" dirty="0"/>
              <a:t>Formation continue, audits réguliers, revue de cas incidents.</a:t>
            </a:r>
          </a:p>
          <a:p>
            <a:r>
              <a:rPr lang="fr-FR" dirty="0"/>
              <a:t>Culture de sécurité </a:t>
            </a:r>
          </a:p>
          <a:p>
            <a:pPr lvl="1"/>
            <a:r>
              <a:rPr lang="fr-FR" dirty="0"/>
              <a:t>Mise en place de systèmes d'alerte et de retour d'expérience.</a:t>
            </a:r>
          </a:p>
          <a:p>
            <a:endParaRPr lang="fr-BE" dirty="0"/>
          </a:p>
        </p:txBody>
      </p:sp>
      <p:sp>
        <p:nvSpPr>
          <p:cNvPr id="4" name="Espace réservé du pied de page 4">
            <a:extLst>
              <a:ext uri="{FF2B5EF4-FFF2-40B4-BE49-F238E27FC236}">
                <a16:creationId xmlns:a16="http://schemas.microsoft.com/office/drawing/2014/main" id="{4EC5610F-6C6F-B14B-AFD0-080212E38F5F}"/>
              </a:ext>
            </a:extLst>
          </p:cNvPr>
          <p:cNvSpPr>
            <a:spLocks noGrp="1"/>
          </p:cNvSpPr>
          <p:nvPr>
            <p:ph type="ftr" sz="quarter" idx="11"/>
          </p:nvPr>
        </p:nvSpPr>
        <p:spPr>
          <a:xfrm>
            <a:off x="3883844" y="6130925"/>
            <a:ext cx="5467546" cy="369888"/>
          </a:xfrm>
        </p:spPr>
        <p:txBody>
          <a:bodyPr/>
          <a:lstStyle/>
          <a:p>
            <a:pPr>
              <a:defRPr/>
            </a:pPr>
            <a:r>
              <a:rPr lang="fr-FR" sz="1100" b="1" dirty="0">
                <a:solidFill>
                  <a:schemeClr val="tx1"/>
                </a:solidFill>
              </a:rPr>
              <a:t>Dosimétrie et Assurance Qualité en Radiothérapie</a:t>
            </a:r>
            <a:endParaRPr lang="en-US" sz="1100" b="1" dirty="0">
              <a:solidFill>
                <a:schemeClr val="tx1"/>
              </a:solidFill>
            </a:endParaRPr>
          </a:p>
        </p:txBody>
      </p:sp>
      <p:sp>
        <p:nvSpPr>
          <p:cNvPr id="5" name="Date Placeholder 4">
            <a:extLst>
              <a:ext uri="{FF2B5EF4-FFF2-40B4-BE49-F238E27FC236}">
                <a16:creationId xmlns:a16="http://schemas.microsoft.com/office/drawing/2014/main" id="{81D6F085-A424-C08F-1787-A33E313B1EC2}"/>
              </a:ext>
            </a:extLst>
          </p:cNvPr>
          <p:cNvSpPr>
            <a:spLocks noGrp="1"/>
          </p:cNvSpPr>
          <p:nvPr>
            <p:ph type="dt" sz="half" idx="10"/>
          </p:nvPr>
        </p:nvSpPr>
        <p:spPr/>
        <p:txBody>
          <a:bodyPr/>
          <a:lstStyle/>
          <a:p>
            <a:fld id="{0B90ED11-89B1-4D7A-A362-416AAB25830B}" type="datetime1">
              <a:rPr lang="fr-BE" smtClean="0"/>
              <a:t>30-10-24</a:t>
            </a:fld>
            <a:endParaRPr lang="fr-BE"/>
          </a:p>
        </p:txBody>
      </p:sp>
      <p:sp>
        <p:nvSpPr>
          <p:cNvPr id="6" name="Slide Number Placeholder 5">
            <a:extLst>
              <a:ext uri="{FF2B5EF4-FFF2-40B4-BE49-F238E27FC236}">
                <a16:creationId xmlns:a16="http://schemas.microsoft.com/office/drawing/2014/main" id="{0D60179A-4329-D574-077B-91C7098F3964}"/>
              </a:ext>
            </a:extLst>
          </p:cNvPr>
          <p:cNvSpPr>
            <a:spLocks noGrp="1"/>
          </p:cNvSpPr>
          <p:nvPr>
            <p:ph type="sldNum" sz="quarter" idx="12"/>
          </p:nvPr>
        </p:nvSpPr>
        <p:spPr/>
        <p:txBody>
          <a:bodyPr/>
          <a:lstStyle/>
          <a:p>
            <a:fld id="{FAC01B2A-59CF-4893-B0C6-88024495D2D8}" type="slidenum">
              <a:rPr lang="fr-BE" smtClean="0"/>
              <a:t>13</a:t>
            </a:fld>
            <a:endParaRPr lang="fr-BE"/>
          </a:p>
        </p:txBody>
      </p:sp>
    </p:spTree>
    <p:extLst>
      <p:ext uri="{BB962C8B-B14F-4D97-AF65-F5344CB8AC3E}">
        <p14:creationId xmlns:p14="http://schemas.microsoft.com/office/powerpoint/2010/main" val="15772814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B4FE4A-674F-3A2A-014F-5CAAF02BEF89}"/>
              </a:ext>
            </a:extLst>
          </p:cNvPr>
          <p:cNvSpPr>
            <a:spLocks noGrp="1"/>
          </p:cNvSpPr>
          <p:nvPr>
            <p:ph type="title"/>
          </p:nvPr>
        </p:nvSpPr>
        <p:spPr>
          <a:solidFill>
            <a:schemeClr val="accent2">
              <a:lumMod val="20000"/>
              <a:lumOff val="80000"/>
            </a:schemeClr>
          </a:solidFill>
        </p:spPr>
        <p:txBody>
          <a:bodyPr>
            <a:normAutofit/>
          </a:bodyPr>
          <a:lstStyle/>
          <a:p>
            <a:pPr algn="ctr"/>
            <a:r>
              <a:rPr lang="fr-FR" sz="4000" dirty="0"/>
              <a:t>Études de cas et exemples concrets</a:t>
            </a:r>
            <a:endParaRPr lang="fr-BE" sz="4000" dirty="0"/>
          </a:p>
        </p:txBody>
      </p:sp>
      <p:sp>
        <p:nvSpPr>
          <p:cNvPr id="3" name="Content Placeholder 2">
            <a:extLst>
              <a:ext uri="{FF2B5EF4-FFF2-40B4-BE49-F238E27FC236}">
                <a16:creationId xmlns:a16="http://schemas.microsoft.com/office/drawing/2014/main" id="{0AD9A0F7-A765-B4B9-67BD-1C9DAD145A8A}"/>
              </a:ext>
            </a:extLst>
          </p:cNvPr>
          <p:cNvSpPr>
            <a:spLocks noGrp="1"/>
          </p:cNvSpPr>
          <p:nvPr>
            <p:ph idx="1"/>
          </p:nvPr>
        </p:nvSpPr>
        <p:spPr>
          <a:xfrm>
            <a:off x="838200" y="1825625"/>
            <a:ext cx="10515600" cy="3349690"/>
          </a:xfrm>
        </p:spPr>
        <p:txBody>
          <a:bodyPr/>
          <a:lstStyle/>
          <a:p>
            <a:r>
              <a:rPr lang="fr-FR" dirty="0"/>
              <a:t>Exemple </a:t>
            </a:r>
          </a:p>
          <a:p>
            <a:pPr lvl="1"/>
            <a:r>
              <a:rPr lang="fr-FR" dirty="0"/>
              <a:t>Erreurs de dose en raison d'une calibration incorrecte.</a:t>
            </a:r>
          </a:p>
          <a:p>
            <a:r>
              <a:rPr lang="fr-FR" dirty="0"/>
              <a:t>Leçons apprises </a:t>
            </a:r>
          </a:p>
          <a:p>
            <a:pPr lvl="1"/>
            <a:r>
              <a:rPr lang="fr-FR" dirty="0"/>
              <a:t>Mesures correctives et préventives mises en œuvre.</a:t>
            </a:r>
          </a:p>
          <a:p>
            <a:r>
              <a:rPr lang="fr-BE" dirty="0"/>
              <a:t>Anecdote </a:t>
            </a:r>
          </a:p>
        </p:txBody>
      </p:sp>
      <p:sp>
        <p:nvSpPr>
          <p:cNvPr id="4" name="Espace réservé du pied de page 4">
            <a:extLst>
              <a:ext uri="{FF2B5EF4-FFF2-40B4-BE49-F238E27FC236}">
                <a16:creationId xmlns:a16="http://schemas.microsoft.com/office/drawing/2014/main" id="{E63C5CB7-E33F-80BA-D661-2209728D708C}"/>
              </a:ext>
            </a:extLst>
          </p:cNvPr>
          <p:cNvSpPr>
            <a:spLocks noGrp="1"/>
          </p:cNvSpPr>
          <p:nvPr>
            <p:ph type="ftr" sz="quarter" idx="11"/>
          </p:nvPr>
        </p:nvSpPr>
        <p:spPr>
          <a:xfrm>
            <a:off x="3883844" y="6130925"/>
            <a:ext cx="5467546" cy="369888"/>
          </a:xfrm>
        </p:spPr>
        <p:txBody>
          <a:bodyPr/>
          <a:lstStyle/>
          <a:p>
            <a:pPr>
              <a:defRPr/>
            </a:pPr>
            <a:r>
              <a:rPr lang="fr-FR" sz="1100" b="1" dirty="0">
                <a:solidFill>
                  <a:schemeClr val="tx1"/>
                </a:solidFill>
              </a:rPr>
              <a:t>Dosimétrie et Assurance Qualité en Radiothérapie</a:t>
            </a:r>
            <a:endParaRPr lang="en-US" sz="1100" b="1" dirty="0">
              <a:solidFill>
                <a:schemeClr val="tx1"/>
              </a:solidFill>
            </a:endParaRPr>
          </a:p>
        </p:txBody>
      </p:sp>
      <p:sp>
        <p:nvSpPr>
          <p:cNvPr id="5" name="Date Placeholder 4">
            <a:extLst>
              <a:ext uri="{FF2B5EF4-FFF2-40B4-BE49-F238E27FC236}">
                <a16:creationId xmlns:a16="http://schemas.microsoft.com/office/drawing/2014/main" id="{BD643F95-EFDE-8D98-F7B9-71C2421E1683}"/>
              </a:ext>
            </a:extLst>
          </p:cNvPr>
          <p:cNvSpPr>
            <a:spLocks noGrp="1"/>
          </p:cNvSpPr>
          <p:nvPr>
            <p:ph type="dt" sz="half" idx="10"/>
          </p:nvPr>
        </p:nvSpPr>
        <p:spPr/>
        <p:txBody>
          <a:bodyPr/>
          <a:lstStyle/>
          <a:p>
            <a:fld id="{206B1BB5-5988-4C21-BD59-17DC878E3E6A}" type="datetime1">
              <a:rPr lang="fr-BE" smtClean="0"/>
              <a:t>30-10-24</a:t>
            </a:fld>
            <a:endParaRPr lang="fr-BE"/>
          </a:p>
        </p:txBody>
      </p:sp>
      <p:sp>
        <p:nvSpPr>
          <p:cNvPr id="6" name="Slide Number Placeholder 5">
            <a:extLst>
              <a:ext uri="{FF2B5EF4-FFF2-40B4-BE49-F238E27FC236}">
                <a16:creationId xmlns:a16="http://schemas.microsoft.com/office/drawing/2014/main" id="{75CDFB36-867E-59F6-DF50-6111B23D3ADE}"/>
              </a:ext>
            </a:extLst>
          </p:cNvPr>
          <p:cNvSpPr>
            <a:spLocks noGrp="1"/>
          </p:cNvSpPr>
          <p:nvPr>
            <p:ph type="sldNum" sz="quarter" idx="12"/>
          </p:nvPr>
        </p:nvSpPr>
        <p:spPr/>
        <p:txBody>
          <a:bodyPr/>
          <a:lstStyle/>
          <a:p>
            <a:fld id="{FAC01B2A-59CF-4893-B0C6-88024495D2D8}" type="slidenum">
              <a:rPr lang="fr-BE" smtClean="0"/>
              <a:t>14</a:t>
            </a:fld>
            <a:endParaRPr lang="fr-BE"/>
          </a:p>
        </p:txBody>
      </p:sp>
    </p:spTree>
    <p:extLst>
      <p:ext uri="{BB962C8B-B14F-4D97-AF65-F5344CB8AC3E}">
        <p14:creationId xmlns:p14="http://schemas.microsoft.com/office/powerpoint/2010/main" val="1195668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D1928D-0CAD-6B10-1F68-D954476592FE}"/>
              </a:ext>
            </a:extLst>
          </p:cNvPr>
          <p:cNvSpPr>
            <a:spLocks noGrp="1"/>
          </p:cNvSpPr>
          <p:nvPr>
            <p:ph type="title"/>
          </p:nvPr>
        </p:nvSpPr>
        <p:spPr>
          <a:xfrm>
            <a:off x="414779" y="365126"/>
            <a:ext cx="11312165" cy="1136650"/>
          </a:xfrm>
          <a:solidFill>
            <a:schemeClr val="accent2">
              <a:lumMod val="20000"/>
              <a:lumOff val="80000"/>
            </a:schemeClr>
          </a:solidFill>
        </p:spPr>
        <p:txBody>
          <a:bodyPr>
            <a:noAutofit/>
          </a:bodyPr>
          <a:lstStyle/>
          <a:p>
            <a:pPr marL="228600" marR="0" lvl="0" indent="-228600" algn="ctr" defTabSz="914400" rtl="0" eaLnBrk="1" fontAlgn="auto" latinLnBrk="0" hangingPunct="1">
              <a:lnSpc>
                <a:spcPct val="90000"/>
              </a:lnSpc>
              <a:spcBef>
                <a:spcPts val="1000"/>
              </a:spcBef>
              <a:spcAft>
                <a:spcPts val="0"/>
              </a:spcAft>
              <a:tabLst/>
              <a:defRPr/>
            </a:pPr>
            <a:r>
              <a:rPr lang="fr-FR" sz="4000" dirty="0"/>
              <a:t>Exemple </a:t>
            </a:r>
            <a:br>
              <a:rPr lang="fr-FR" sz="4000" dirty="0"/>
            </a:br>
            <a:r>
              <a:rPr lang="fr-FR" sz="4000" dirty="0"/>
              <a:t>Erreur de dose en raison d'une calibration incorrecte</a:t>
            </a:r>
            <a:endParaRPr lang="fr-BE" sz="4000" dirty="0"/>
          </a:p>
        </p:txBody>
      </p:sp>
      <p:sp>
        <p:nvSpPr>
          <p:cNvPr id="3" name="Content Placeholder 2">
            <a:extLst>
              <a:ext uri="{FF2B5EF4-FFF2-40B4-BE49-F238E27FC236}">
                <a16:creationId xmlns:a16="http://schemas.microsoft.com/office/drawing/2014/main" id="{C378A744-5FDD-1EE2-CDDB-8A2125DC82CC}"/>
              </a:ext>
            </a:extLst>
          </p:cNvPr>
          <p:cNvSpPr>
            <a:spLocks noGrp="1"/>
          </p:cNvSpPr>
          <p:nvPr>
            <p:ph idx="1"/>
          </p:nvPr>
        </p:nvSpPr>
        <p:spPr/>
        <p:txBody>
          <a:bodyPr>
            <a:normAutofit fontScale="77500" lnSpcReduction="20000"/>
          </a:bodyPr>
          <a:lstStyle/>
          <a:p>
            <a:r>
              <a:rPr lang="fr-FR" dirty="0"/>
              <a:t>Imaginons un cas clinique en radiothérapie où l'écart de dose est constant et dépasse le seuil de tolérance fixé. Supposons qu'un plan de traitement ait été élaboré pour délivrer une dose de 2 Gy par fraction au niveau de la tumeur, avec une tolérance d'écart fixée à ±3 % selon les recommandations de l'IAEA et de l'AAPM.</a:t>
            </a:r>
          </a:p>
          <a:p>
            <a:r>
              <a:rPr lang="fr-FR" dirty="0"/>
              <a:t>Dans ce cas, la dose administrée devrait être comprise entre 1,94 Gy (2 Gy - 3%) et 2,06 Gy (2 Gy + 3%) par fraction pour rester dans la plage de tolérance. Cependant, lors des contrôles de qualité quotidiens, il est observé que la dose délivrée au patient est constamment mesurée à 2,1 Gy par fraction, soit un écart constant de 5 % au-dessus de la dose prescrite.</a:t>
            </a:r>
          </a:p>
          <a:p>
            <a:r>
              <a:rPr lang="fr-FR" dirty="0"/>
              <a:t>Cet écart de 5 %, supérieur au seuil de 3 % recommandé, indique une dérive dans le système de délivrance de la dose. Ce dépassement constant de la tolérance implique que le plan de traitement ou l'appareil de radiothérapie pourrait nécessiter une recalibration pour corriger l'écart. Si cette correction n'est pas effectuée, l'excès de dose pourrait potentiellement accroître les effets secondaires pour le patient et compromettre l'efficacité globale du traitement. Dans ce cas, une évaluation approfondie de l'appareil et du plan de traitement s'impose pour aligner la dose délivrée avec la dose prescrite dans les limites de tolérance acceptables.</a:t>
            </a:r>
          </a:p>
          <a:p>
            <a:endParaRPr lang="fr-BE" dirty="0"/>
          </a:p>
        </p:txBody>
      </p:sp>
      <p:sp>
        <p:nvSpPr>
          <p:cNvPr id="4" name="Espace réservé du pied de page 4">
            <a:extLst>
              <a:ext uri="{FF2B5EF4-FFF2-40B4-BE49-F238E27FC236}">
                <a16:creationId xmlns:a16="http://schemas.microsoft.com/office/drawing/2014/main" id="{CCF1AA4A-7792-4C13-83B4-69A8D1DBB5E3}"/>
              </a:ext>
            </a:extLst>
          </p:cNvPr>
          <p:cNvSpPr>
            <a:spLocks noGrp="1"/>
          </p:cNvSpPr>
          <p:nvPr>
            <p:ph type="ftr" sz="quarter" idx="11"/>
          </p:nvPr>
        </p:nvSpPr>
        <p:spPr>
          <a:xfrm>
            <a:off x="3883844" y="6130925"/>
            <a:ext cx="5467546" cy="369888"/>
          </a:xfrm>
        </p:spPr>
        <p:txBody>
          <a:bodyPr/>
          <a:lstStyle/>
          <a:p>
            <a:pPr>
              <a:defRPr/>
            </a:pPr>
            <a:r>
              <a:rPr lang="fr-FR" sz="1100" b="1" dirty="0">
                <a:solidFill>
                  <a:schemeClr val="tx1"/>
                </a:solidFill>
              </a:rPr>
              <a:t>Dosimétrie et Assurance Qualité en Radiothérapie</a:t>
            </a:r>
            <a:endParaRPr lang="en-US" sz="1100" b="1" dirty="0">
              <a:solidFill>
                <a:schemeClr val="tx1"/>
              </a:solidFill>
            </a:endParaRPr>
          </a:p>
        </p:txBody>
      </p:sp>
      <p:sp>
        <p:nvSpPr>
          <p:cNvPr id="5" name="Date Placeholder 4">
            <a:extLst>
              <a:ext uri="{FF2B5EF4-FFF2-40B4-BE49-F238E27FC236}">
                <a16:creationId xmlns:a16="http://schemas.microsoft.com/office/drawing/2014/main" id="{8DCEB9C7-4161-72DA-825E-F0AC8EBED72A}"/>
              </a:ext>
            </a:extLst>
          </p:cNvPr>
          <p:cNvSpPr>
            <a:spLocks noGrp="1"/>
          </p:cNvSpPr>
          <p:nvPr>
            <p:ph type="dt" sz="half" idx="10"/>
          </p:nvPr>
        </p:nvSpPr>
        <p:spPr/>
        <p:txBody>
          <a:bodyPr/>
          <a:lstStyle/>
          <a:p>
            <a:fld id="{F10A60F8-59FF-4FE0-9B0F-28A383CED174}" type="datetime1">
              <a:rPr lang="fr-BE" smtClean="0"/>
              <a:t>30-10-24</a:t>
            </a:fld>
            <a:endParaRPr lang="fr-BE"/>
          </a:p>
        </p:txBody>
      </p:sp>
      <p:sp>
        <p:nvSpPr>
          <p:cNvPr id="6" name="Slide Number Placeholder 5">
            <a:extLst>
              <a:ext uri="{FF2B5EF4-FFF2-40B4-BE49-F238E27FC236}">
                <a16:creationId xmlns:a16="http://schemas.microsoft.com/office/drawing/2014/main" id="{EE145CB9-89F9-F201-583A-A96E93D26EBE}"/>
              </a:ext>
            </a:extLst>
          </p:cNvPr>
          <p:cNvSpPr>
            <a:spLocks noGrp="1"/>
          </p:cNvSpPr>
          <p:nvPr>
            <p:ph type="sldNum" sz="quarter" idx="12"/>
          </p:nvPr>
        </p:nvSpPr>
        <p:spPr/>
        <p:txBody>
          <a:bodyPr/>
          <a:lstStyle/>
          <a:p>
            <a:fld id="{FAC01B2A-59CF-4893-B0C6-88024495D2D8}" type="slidenum">
              <a:rPr lang="fr-BE" smtClean="0"/>
              <a:t>15</a:t>
            </a:fld>
            <a:endParaRPr lang="fr-BE"/>
          </a:p>
        </p:txBody>
      </p:sp>
    </p:spTree>
    <p:extLst>
      <p:ext uri="{BB962C8B-B14F-4D97-AF65-F5344CB8AC3E}">
        <p14:creationId xmlns:p14="http://schemas.microsoft.com/office/powerpoint/2010/main" val="103256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39AA94-2904-25D0-8F1B-CDCDBD9BB0FA}"/>
              </a:ext>
            </a:extLst>
          </p:cNvPr>
          <p:cNvSpPr>
            <a:spLocks noGrp="1"/>
          </p:cNvSpPr>
          <p:nvPr>
            <p:ph type="title"/>
          </p:nvPr>
        </p:nvSpPr>
        <p:spPr>
          <a:xfrm>
            <a:off x="838200" y="365126"/>
            <a:ext cx="10515600" cy="907493"/>
          </a:xfrm>
          <a:solidFill>
            <a:schemeClr val="accent2">
              <a:lumMod val="20000"/>
              <a:lumOff val="80000"/>
            </a:schemeClr>
          </a:solidFill>
        </p:spPr>
        <p:txBody>
          <a:bodyPr>
            <a:normAutofit fontScale="90000"/>
          </a:bodyPr>
          <a:lstStyle/>
          <a:p>
            <a:pPr marL="228600" marR="0" lvl="0" indent="-228600" algn="ctr" defTabSz="914400" rtl="0" eaLnBrk="1" fontAlgn="auto" latinLnBrk="0" hangingPunct="1">
              <a:lnSpc>
                <a:spcPct val="90000"/>
              </a:lnSpc>
              <a:spcBef>
                <a:spcPts val="1000"/>
              </a:spcBef>
              <a:spcAft>
                <a:spcPts val="0"/>
              </a:spcAft>
              <a:tabLst/>
              <a:defRPr/>
            </a:pPr>
            <a:r>
              <a:rPr lang="fr-FR" sz="4000" dirty="0"/>
              <a:t>Leçons apprises </a:t>
            </a:r>
            <a:br>
              <a:rPr lang="fr-FR" sz="4000" dirty="0"/>
            </a:br>
            <a:r>
              <a:rPr lang="fr-FR" sz="4000" dirty="0"/>
              <a:t>Mesures correctives et préventives mises en œuvre</a:t>
            </a:r>
            <a:endParaRPr lang="fr-BE" sz="4000" dirty="0"/>
          </a:p>
        </p:txBody>
      </p:sp>
      <p:sp>
        <p:nvSpPr>
          <p:cNvPr id="3" name="Content Placeholder 2">
            <a:extLst>
              <a:ext uri="{FF2B5EF4-FFF2-40B4-BE49-F238E27FC236}">
                <a16:creationId xmlns:a16="http://schemas.microsoft.com/office/drawing/2014/main" id="{F9019EB0-6ABC-EA95-D5F4-A8031ACA8A29}"/>
              </a:ext>
            </a:extLst>
          </p:cNvPr>
          <p:cNvSpPr>
            <a:spLocks noGrp="1"/>
          </p:cNvSpPr>
          <p:nvPr>
            <p:ph idx="1"/>
          </p:nvPr>
        </p:nvSpPr>
        <p:spPr>
          <a:xfrm>
            <a:off x="838200" y="1404594"/>
            <a:ext cx="10515600" cy="4772369"/>
          </a:xfrm>
        </p:spPr>
        <p:txBody>
          <a:bodyPr>
            <a:normAutofit fontScale="55000" lnSpcReduction="20000"/>
          </a:bodyPr>
          <a:lstStyle/>
          <a:p>
            <a:r>
              <a:rPr lang="fr-FR" sz="3600" b="1" dirty="0"/>
              <a:t>Mesures Correctives</a:t>
            </a:r>
          </a:p>
          <a:p>
            <a:pPr>
              <a:buFont typeface="Wingdings" panose="05000000000000000000" pitchFamily="2" charset="2"/>
              <a:buChar char="§"/>
            </a:pPr>
            <a:r>
              <a:rPr lang="fr-FR" b="1" dirty="0"/>
              <a:t>Recalibration de l’Accélérateur Linéaire</a:t>
            </a:r>
            <a:r>
              <a:rPr lang="fr-FR" dirty="0"/>
              <a:t> : Une vérification immédiate de l'appareil de radiothérapie est nécessaire. Cela implique une recalibration pour ajuster la dose de sortie de l’accélérateur linéaire afin qu’elle corresponde exactement à la dose prescrite.</a:t>
            </a:r>
          </a:p>
          <a:p>
            <a:pPr>
              <a:buFont typeface="Wingdings" panose="05000000000000000000" pitchFamily="2" charset="2"/>
              <a:buChar char="§"/>
            </a:pPr>
            <a:r>
              <a:rPr lang="fr-FR" b="1" dirty="0"/>
              <a:t>Contrôle des Dosimètres et Capteurs</a:t>
            </a:r>
            <a:r>
              <a:rPr lang="fr-FR" dirty="0"/>
              <a:t> : Les instruments de mesure des doses (dosimètres, chambres d’ionisation) doivent être inspectés et calibrés, car un dysfonctionnement ou une dérive de ces équipements pourrait expliquer l’écart constant observé.</a:t>
            </a:r>
          </a:p>
          <a:p>
            <a:pPr>
              <a:buFont typeface="Wingdings" panose="05000000000000000000" pitchFamily="2" charset="2"/>
              <a:buChar char="§"/>
            </a:pPr>
            <a:r>
              <a:rPr lang="fr-FR" b="1" dirty="0"/>
              <a:t>Analyse et Ajustement du Plan de Traitement</a:t>
            </a:r>
            <a:r>
              <a:rPr lang="fr-FR" dirty="0"/>
              <a:t> : Un contrôle qualité approfondi doit être effectué sur le plan de traitement pour vérifier que les paramètres de délivrance de la dose (énergie, nombre de faisceaux, angles) correspondent bien aux valeurs théoriques prescrites.</a:t>
            </a:r>
          </a:p>
          <a:p>
            <a:pPr>
              <a:buFont typeface="Wingdings" panose="05000000000000000000" pitchFamily="2" charset="2"/>
              <a:buChar char="§"/>
            </a:pPr>
            <a:r>
              <a:rPr lang="fr-FR" b="1" dirty="0"/>
              <a:t>Test des Systèmes de Surveillance</a:t>
            </a:r>
            <a:r>
              <a:rPr lang="fr-FR" dirty="0"/>
              <a:t> : Les systèmes de surveillance en temps réel doivent être vérifiés pour s'assurer qu'ils détectent bien les écarts de dose, afin d’assurer que toute déviation future soit rapidement identifiée.</a:t>
            </a:r>
          </a:p>
          <a:p>
            <a:r>
              <a:rPr lang="fr-FR" sz="3600" b="1" dirty="0"/>
              <a:t>Mesures Préventives</a:t>
            </a:r>
          </a:p>
          <a:p>
            <a:pPr>
              <a:buFont typeface="Wingdings" panose="05000000000000000000" pitchFamily="2" charset="2"/>
              <a:buChar char="§"/>
            </a:pPr>
            <a:r>
              <a:rPr lang="fr-FR" b="1" dirty="0"/>
              <a:t>Mise en Place de Contrôles Qualité Réguliers</a:t>
            </a:r>
            <a:r>
              <a:rPr lang="fr-FR" dirty="0"/>
              <a:t> : Mettre en œuvre un programme de contrôles qualité quotidiens, hebdomadaires, et mensuels sur l’accélérateur pour vérifier les doses de sortie. </a:t>
            </a:r>
          </a:p>
          <a:p>
            <a:pPr>
              <a:buFont typeface="Wingdings" panose="05000000000000000000" pitchFamily="2" charset="2"/>
              <a:buChar char="§"/>
            </a:pPr>
            <a:r>
              <a:rPr lang="fr-FR" b="1" dirty="0"/>
              <a:t>Formation Continue du Personnel</a:t>
            </a:r>
            <a:r>
              <a:rPr lang="fr-FR" dirty="0"/>
              <a:t> : Assurer que tout le personnel impliqué dans le contrôle qualité et la planification des traitements est régulièrement formé aux techniques de détection et de gestion des écarts de dose.</a:t>
            </a:r>
          </a:p>
          <a:p>
            <a:pPr>
              <a:buFont typeface="Wingdings" panose="05000000000000000000" pitchFamily="2" charset="2"/>
              <a:buChar char="§"/>
            </a:pPr>
            <a:r>
              <a:rPr lang="fr-FR" b="1" dirty="0"/>
              <a:t>Documentation et Mise en Place de Protocoles d’Alerte</a:t>
            </a:r>
            <a:r>
              <a:rPr lang="fr-FR" dirty="0"/>
              <a:t> : Documenter chaque écart de dose observé et définir des protocoles d’alerte pour qu’un écart au-delà de la tolérance fixée génère une notification immédiate. </a:t>
            </a:r>
          </a:p>
          <a:p>
            <a:endParaRPr lang="fr-BE" dirty="0"/>
          </a:p>
        </p:txBody>
      </p:sp>
      <p:sp>
        <p:nvSpPr>
          <p:cNvPr id="4" name="Espace réservé du pied de page 4">
            <a:extLst>
              <a:ext uri="{FF2B5EF4-FFF2-40B4-BE49-F238E27FC236}">
                <a16:creationId xmlns:a16="http://schemas.microsoft.com/office/drawing/2014/main" id="{C9806C07-D1D9-6D02-1F84-CE35D8356CEF}"/>
              </a:ext>
            </a:extLst>
          </p:cNvPr>
          <p:cNvSpPr>
            <a:spLocks noGrp="1"/>
          </p:cNvSpPr>
          <p:nvPr>
            <p:ph type="ftr" sz="quarter" idx="11"/>
          </p:nvPr>
        </p:nvSpPr>
        <p:spPr>
          <a:xfrm>
            <a:off x="3883844" y="6130925"/>
            <a:ext cx="5467546" cy="369888"/>
          </a:xfrm>
        </p:spPr>
        <p:txBody>
          <a:bodyPr/>
          <a:lstStyle/>
          <a:p>
            <a:pPr>
              <a:defRPr/>
            </a:pPr>
            <a:r>
              <a:rPr lang="fr-FR" sz="1100" b="1" dirty="0">
                <a:solidFill>
                  <a:schemeClr val="tx1"/>
                </a:solidFill>
              </a:rPr>
              <a:t>Dosimétrie et Assurance Qualité en Radiothérapie</a:t>
            </a:r>
            <a:endParaRPr lang="en-US" sz="1100" b="1" dirty="0">
              <a:solidFill>
                <a:schemeClr val="tx1"/>
              </a:solidFill>
            </a:endParaRPr>
          </a:p>
        </p:txBody>
      </p:sp>
      <p:sp>
        <p:nvSpPr>
          <p:cNvPr id="5" name="Date Placeholder 4">
            <a:extLst>
              <a:ext uri="{FF2B5EF4-FFF2-40B4-BE49-F238E27FC236}">
                <a16:creationId xmlns:a16="http://schemas.microsoft.com/office/drawing/2014/main" id="{68226C76-74DE-50EC-B095-B8853333158C}"/>
              </a:ext>
            </a:extLst>
          </p:cNvPr>
          <p:cNvSpPr>
            <a:spLocks noGrp="1"/>
          </p:cNvSpPr>
          <p:nvPr>
            <p:ph type="dt" sz="half" idx="10"/>
          </p:nvPr>
        </p:nvSpPr>
        <p:spPr/>
        <p:txBody>
          <a:bodyPr/>
          <a:lstStyle/>
          <a:p>
            <a:fld id="{0074599B-7CCA-41AA-9CB9-F072FD8B3A03}" type="datetime1">
              <a:rPr lang="fr-BE" smtClean="0"/>
              <a:t>30-10-24</a:t>
            </a:fld>
            <a:endParaRPr lang="fr-BE"/>
          </a:p>
        </p:txBody>
      </p:sp>
      <p:sp>
        <p:nvSpPr>
          <p:cNvPr id="6" name="Slide Number Placeholder 5">
            <a:extLst>
              <a:ext uri="{FF2B5EF4-FFF2-40B4-BE49-F238E27FC236}">
                <a16:creationId xmlns:a16="http://schemas.microsoft.com/office/drawing/2014/main" id="{83F974BC-5DDB-0AD2-9FA3-078390870003}"/>
              </a:ext>
            </a:extLst>
          </p:cNvPr>
          <p:cNvSpPr>
            <a:spLocks noGrp="1"/>
          </p:cNvSpPr>
          <p:nvPr>
            <p:ph type="sldNum" sz="quarter" idx="12"/>
          </p:nvPr>
        </p:nvSpPr>
        <p:spPr/>
        <p:txBody>
          <a:bodyPr/>
          <a:lstStyle/>
          <a:p>
            <a:fld id="{FAC01B2A-59CF-4893-B0C6-88024495D2D8}" type="slidenum">
              <a:rPr lang="fr-BE" smtClean="0"/>
              <a:t>16</a:t>
            </a:fld>
            <a:endParaRPr lang="fr-BE"/>
          </a:p>
        </p:txBody>
      </p:sp>
    </p:spTree>
    <p:extLst>
      <p:ext uri="{BB962C8B-B14F-4D97-AF65-F5344CB8AC3E}">
        <p14:creationId xmlns:p14="http://schemas.microsoft.com/office/powerpoint/2010/main" val="28544091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DAE80D-5234-010D-1B55-D877042A460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737BD8-EAAD-0DDB-38FE-A6F168C8B76F}"/>
              </a:ext>
            </a:extLst>
          </p:cNvPr>
          <p:cNvSpPr>
            <a:spLocks noGrp="1"/>
          </p:cNvSpPr>
          <p:nvPr>
            <p:ph type="title"/>
          </p:nvPr>
        </p:nvSpPr>
        <p:spPr>
          <a:solidFill>
            <a:schemeClr val="accent2">
              <a:lumMod val="20000"/>
              <a:lumOff val="80000"/>
            </a:schemeClr>
          </a:solidFill>
        </p:spPr>
        <p:txBody>
          <a:bodyPr>
            <a:normAutofit/>
          </a:bodyPr>
          <a:lstStyle/>
          <a:p>
            <a:pPr algn="ctr"/>
            <a:r>
              <a:rPr lang="fr-BE" sz="4000" dirty="0"/>
              <a:t>Perspectives et développements futurs</a:t>
            </a:r>
          </a:p>
        </p:txBody>
      </p:sp>
      <p:sp>
        <p:nvSpPr>
          <p:cNvPr id="3" name="Content Placeholder 2">
            <a:extLst>
              <a:ext uri="{FF2B5EF4-FFF2-40B4-BE49-F238E27FC236}">
                <a16:creationId xmlns:a16="http://schemas.microsoft.com/office/drawing/2014/main" id="{46656834-A905-67E0-D3A2-57D8E4C47366}"/>
              </a:ext>
            </a:extLst>
          </p:cNvPr>
          <p:cNvSpPr>
            <a:spLocks noGrp="1"/>
          </p:cNvSpPr>
          <p:nvPr>
            <p:ph idx="1"/>
          </p:nvPr>
        </p:nvSpPr>
        <p:spPr/>
        <p:txBody>
          <a:bodyPr>
            <a:normAutofit/>
          </a:bodyPr>
          <a:lstStyle/>
          <a:p>
            <a:r>
              <a:rPr lang="fr-FR" dirty="0"/>
              <a:t>Avancées technologiques </a:t>
            </a:r>
          </a:p>
          <a:p>
            <a:pPr lvl="1"/>
            <a:r>
              <a:rPr lang="fr-FR" dirty="0"/>
              <a:t>Intelligence artificielle pour l'optimisation des plans, systèmes automatisés d'assurance qualité.</a:t>
            </a:r>
          </a:p>
          <a:p>
            <a:r>
              <a:rPr lang="fr-FR" dirty="0"/>
              <a:t>Nouveaux standards </a:t>
            </a:r>
          </a:p>
          <a:p>
            <a:pPr lvl="1"/>
            <a:r>
              <a:rPr lang="fr-FR" dirty="0"/>
              <a:t>Mise à jour des recommandations internationales.</a:t>
            </a:r>
          </a:p>
          <a:p>
            <a:r>
              <a:rPr lang="fr-FR" dirty="0"/>
              <a:t>Intégration de la radioprotection </a:t>
            </a:r>
          </a:p>
          <a:p>
            <a:pPr lvl="1"/>
            <a:r>
              <a:rPr lang="fr-FR" dirty="0"/>
              <a:t>Approches combinées pour assurer la protection du personnel et des patients</a:t>
            </a:r>
            <a:endParaRPr lang="fr-BE" dirty="0"/>
          </a:p>
          <a:p>
            <a:pPr lvl="2"/>
            <a:r>
              <a:rPr lang="fr-FR" dirty="0"/>
              <a:t>Ces approches combinées permettent d’intégrer la radioprotection de manière holistique en radiothérapie, réduisant ainsi les risques liés aux rayonnements pour toutes les personnes impliquées tout en optimisant les traitements pour les patients.</a:t>
            </a:r>
          </a:p>
          <a:p>
            <a:endParaRPr lang="fr-FR" dirty="0"/>
          </a:p>
        </p:txBody>
      </p:sp>
      <p:sp>
        <p:nvSpPr>
          <p:cNvPr id="4" name="Espace réservé du pied de page 4">
            <a:extLst>
              <a:ext uri="{FF2B5EF4-FFF2-40B4-BE49-F238E27FC236}">
                <a16:creationId xmlns:a16="http://schemas.microsoft.com/office/drawing/2014/main" id="{428E3065-861C-C725-DC9B-CC37C824AC80}"/>
              </a:ext>
            </a:extLst>
          </p:cNvPr>
          <p:cNvSpPr>
            <a:spLocks noGrp="1"/>
          </p:cNvSpPr>
          <p:nvPr>
            <p:ph type="ftr" sz="quarter" idx="11"/>
          </p:nvPr>
        </p:nvSpPr>
        <p:spPr>
          <a:xfrm>
            <a:off x="3883844" y="6130925"/>
            <a:ext cx="5467546" cy="369888"/>
          </a:xfrm>
        </p:spPr>
        <p:txBody>
          <a:bodyPr/>
          <a:lstStyle/>
          <a:p>
            <a:pPr>
              <a:defRPr/>
            </a:pPr>
            <a:r>
              <a:rPr lang="fr-FR" sz="1100" b="1" dirty="0">
                <a:solidFill>
                  <a:schemeClr val="tx1"/>
                </a:solidFill>
              </a:rPr>
              <a:t>Dosimétrie et Assurance Qualité en Radiothérapie</a:t>
            </a:r>
            <a:endParaRPr lang="en-US" sz="1100" b="1" dirty="0">
              <a:solidFill>
                <a:schemeClr val="tx1"/>
              </a:solidFill>
            </a:endParaRPr>
          </a:p>
        </p:txBody>
      </p:sp>
      <p:sp>
        <p:nvSpPr>
          <p:cNvPr id="5" name="Date Placeholder 4">
            <a:extLst>
              <a:ext uri="{FF2B5EF4-FFF2-40B4-BE49-F238E27FC236}">
                <a16:creationId xmlns:a16="http://schemas.microsoft.com/office/drawing/2014/main" id="{28B53920-E269-A10D-BDCA-1FBA7517B290}"/>
              </a:ext>
            </a:extLst>
          </p:cNvPr>
          <p:cNvSpPr>
            <a:spLocks noGrp="1"/>
          </p:cNvSpPr>
          <p:nvPr>
            <p:ph type="dt" sz="half" idx="10"/>
          </p:nvPr>
        </p:nvSpPr>
        <p:spPr/>
        <p:txBody>
          <a:bodyPr/>
          <a:lstStyle/>
          <a:p>
            <a:fld id="{7AF18011-D4AE-4D8A-8CC0-3EC34C10DDC0}" type="datetime1">
              <a:rPr lang="fr-BE" smtClean="0"/>
              <a:t>30-10-24</a:t>
            </a:fld>
            <a:endParaRPr lang="fr-BE"/>
          </a:p>
        </p:txBody>
      </p:sp>
      <p:sp>
        <p:nvSpPr>
          <p:cNvPr id="6" name="Slide Number Placeholder 5">
            <a:extLst>
              <a:ext uri="{FF2B5EF4-FFF2-40B4-BE49-F238E27FC236}">
                <a16:creationId xmlns:a16="http://schemas.microsoft.com/office/drawing/2014/main" id="{D369B60D-5E39-27F7-E6B7-C18AFF1AF758}"/>
              </a:ext>
            </a:extLst>
          </p:cNvPr>
          <p:cNvSpPr>
            <a:spLocks noGrp="1"/>
          </p:cNvSpPr>
          <p:nvPr>
            <p:ph type="sldNum" sz="quarter" idx="12"/>
          </p:nvPr>
        </p:nvSpPr>
        <p:spPr/>
        <p:txBody>
          <a:bodyPr/>
          <a:lstStyle/>
          <a:p>
            <a:fld id="{FAC01B2A-59CF-4893-B0C6-88024495D2D8}" type="slidenum">
              <a:rPr lang="fr-BE" smtClean="0"/>
              <a:t>17</a:t>
            </a:fld>
            <a:endParaRPr lang="fr-BE"/>
          </a:p>
        </p:txBody>
      </p:sp>
    </p:spTree>
    <p:extLst>
      <p:ext uri="{BB962C8B-B14F-4D97-AF65-F5344CB8AC3E}">
        <p14:creationId xmlns:p14="http://schemas.microsoft.com/office/powerpoint/2010/main" val="26190323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C50905-B7CB-2A0D-5169-5568DCAA5851}"/>
              </a:ext>
            </a:extLst>
          </p:cNvPr>
          <p:cNvSpPr>
            <a:spLocks noGrp="1"/>
          </p:cNvSpPr>
          <p:nvPr>
            <p:ph type="title"/>
          </p:nvPr>
        </p:nvSpPr>
        <p:spPr>
          <a:solidFill>
            <a:schemeClr val="accent2">
              <a:lumMod val="20000"/>
              <a:lumOff val="80000"/>
            </a:schemeClr>
          </a:solidFill>
        </p:spPr>
        <p:txBody>
          <a:bodyPr>
            <a:normAutofit/>
          </a:bodyPr>
          <a:lstStyle/>
          <a:p>
            <a:pPr algn="ctr"/>
            <a:r>
              <a:rPr lang="fr-BE" sz="4000" dirty="0"/>
              <a:t>Conclusion</a:t>
            </a:r>
          </a:p>
        </p:txBody>
      </p:sp>
      <p:sp>
        <p:nvSpPr>
          <p:cNvPr id="3" name="Content Placeholder 2">
            <a:extLst>
              <a:ext uri="{FF2B5EF4-FFF2-40B4-BE49-F238E27FC236}">
                <a16:creationId xmlns:a16="http://schemas.microsoft.com/office/drawing/2014/main" id="{8347109D-A2B1-5F16-F75F-BFEF19DEAC9D}"/>
              </a:ext>
            </a:extLst>
          </p:cNvPr>
          <p:cNvSpPr>
            <a:spLocks noGrp="1"/>
          </p:cNvSpPr>
          <p:nvPr>
            <p:ph idx="1"/>
          </p:nvPr>
        </p:nvSpPr>
        <p:spPr/>
        <p:txBody>
          <a:bodyPr/>
          <a:lstStyle/>
          <a:p>
            <a:pPr lvl="1"/>
            <a:r>
              <a:rPr lang="fr-FR" dirty="0"/>
              <a:t>la dosimétrie et l'assurance qualité sont des éléments clés pour garantir la qualité et la sécurité des traitements de radiothérapie. </a:t>
            </a:r>
          </a:p>
          <a:p>
            <a:pPr lvl="1"/>
            <a:r>
              <a:rPr lang="fr-FR" dirty="0"/>
              <a:t>Grâce à ces outils, il est possible d'optimiser les traitements et d'améliorer le pronostic des patients atteints de cancer.</a:t>
            </a:r>
          </a:p>
          <a:p>
            <a:pPr lvl="1"/>
            <a:r>
              <a:rPr lang="fr-FR" dirty="0"/>
              <a:t>Un engagement continu pour l'amélioration de la sécurité et l'efficacité des traitements.</a:t>
            </a:r>
          </a:p>
          <a:p>
            <a:endParaRPr lang="fr-FR" dirty="0"/>
          </a:p>
          <a:p>
            <a:endParaRPr lang="fr-FR" dirty="0"/>
          </a:p>
          <a:p>
            <a:endParaRPr lang="fr-BE" dirty="0"/>
          </a:p>
        </p:txBody>
      </p:sp>
      <p:sp>
        <p:nvSpPr>
          <p:cNvPr id="4" name="Espace réservé du pied de page 4">
            <a:extLst>
              <a:ext uri="{FF2B5EF4-FFF2-40B4-BE49-F238E27FC236}">
                <a16:creationId xmlns:a16="http://schemas.microsoft.com/office/drawing/2014/main" id="{55F99F71-9986-F55B-DB3E-5D5804F4B459}"/>
              </a:ext>
            </a:extLst>
          </p:cNvPr>
          <p:cNvSpPr>
            <a:spLocks noGrp="1"/>
          </p:cNvSpPr>
          <p:nvPr>
            <p:ph type="ftr" sz="quarter" idx="11"/>
          </p:nvPr>
        </p:nvSpPr>
        <p:spPr>
          <a:xfrm>
            <a:off x="3883844" y="6130925"/>
            <a:ext cx="5467546" cy="369888"/>
          </a:xfrm>
        </p:spPr>
        <p:txBody>
          <a:bodyPr/>
          <a:lstStyle/>
          <a:p>
            <a:pPr>
              <a:defRPr/>
            </a:pPr>
            <a:r>
              <a:rPr lang="fr-FR" sz="1100" b="1" dirty="0">
                <a:solidFill>
                  <a:schemeClr val="tx1"/>
                </a:solidFill>
              </a:rPr>
              <a:t>Dosimétrie et Assurance Qualité en Radiothérapie</a:t>
            </a:r>
            <a:endParaRPr lang="en-US" sz="1100" b="1" dirty="0">
              <a:solidFill>
                <a:schemeClr val="tx1"/>
              </a:solidFill>
            </a:endParaRPr>
          </a:p>
        </p:txBody>
      </p:sp>
      <p:sp>
        <p:nvSpPr>
          <p:cNvPr id="5" name="Date Placeholder 4">
            <a:extLst>
              <a:ext uri="{FF2B5EF4-FFF2-40B4-BE49-F238E27FC236}">
                <a16:creationId xmlns:a16="http://schemas.microsoft.com/office/drawing/2014/main" id="{EC89C569-DFA3-E7B3-3C8F-F4F6AEFB1738}"/>
              </a:ext>
            </a:extLst>
          </p:cNvPr>
          <p:cNvSpPr>
            <a:spLocks noGrp="1"/>
          </p:cNvSpPr>
          <p:nvPr>
            <p:ph type="dt" sz="half" idx="10"/>
          </p:nvPr>
        </p:nvSpPr>
        <p:spPr/>
        <p:txBody>
          <a:bodyPr/>
          <a:lstStyle/>
          <a:p>
            <a:fld id="{ED030894-7E21-4E22-B566-2579FACCB343}" type="datetime1">
              <a:rPr lang="fr-BE" smtClean="0"/>
              <a:t>30-10-24</a:t>
            </a:fld>
            <a:endParaRPr lang="fr-BE"/>
          </a:p>
        </p:txBody>
      </p:sp>
      <p:sp>
        <p:nvSpPr>
          <p:cNvPr id="6" name="Slide Number Placeholder 5">
            <a:extLst>
              <a:ext uri="{FF2B5EF4-FFF2-40B4-BE49-F238E27FC236}">
                <a16:creationId xmlns:a16="http://schemas.microsoft.com/office/drawing/2014/main" id="{CCE6981D-8BB8-5395-D7A5-3B8CCED0F473}"/>
              </a:ext>
            </a:extLst>
          </p:cNvPr>
          <p:cNvSpPr>
            <a:spLocks noGrp="1"/>
          </p:cNvSpPr>
          <p:nvPr>
            <p:ph type="sldNum" sz="quarter" idx="12"/>
          </p:nvPr>
        </p:nvSpPr>
        <p:spPr/>
        <p:txBody>
          <a:bodyPr/>
          <a:lstStyle/>
          <a:p>
            <a:fld id="{FAC01B2A-59CF-4893-B0C6-88024495D2D8}" type="slidenum">
              <a:rPr lang="fr-BE" smtClean="0"/>
              <a:t>18</a:t>
            </a:fld>
            <a:endParaRPr lang="fr-BE"/>
          </a:p>
        </p:txBody>
      </p:sp>
    </p:spTree>
    <p:extLst>
      <p:ext uri="{BB962C8B-B14F-4D97-AF65-F5344CB8AC3E}">
        <p14:creationId xmlns:p14="http://schemas.microsoft.com/office/powerpoint/2010/main" val="10904898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8B1137-ACA9-29EF-E416-4A05E4634E33}"/>
              </a:ext>
            </a:extLst>
          </p:cNvPr>
          <p:cNvSpPr>
            <a:spLocks noGrp="1"/>
          </p:cNvSpPr>
          <p:nvPr>
            <p:ph type="title"/>
          </p:nvPr>
        </p:nvSpPr>
        <p:spPr>
          <a:xfrm>
            <a:off x="838200" y="365126"/>
            <a:ext cx="10515600" cy="813226"/>
          </a:xfrm>
          <a:solidFill>
            <a:schemeClr val="accent2">
              <a:lumMod val="20000"/>
              <a:lumOff val="80000"/>
            </a:schemeClr>
          </a:solidFill>
        </p:spPr>
        <p:txBody>
          <a:bodyPr>
            <a:normAutofit/>
          </a:bodyPr>
          <a:lstStyle/>
          <a:p>
            <a:pPr algn="ctr"/>
            <a:r>
              <a:rPr lang="fr-BE" sz="4000" dirty="0"/>
              <a:t>Références</a:t>
            </a:r>
          </a:p>
        </p:txBody>
      </p:sp>
      <p:sp>
        <p:nvSpPr>
          <p:cNvPr id="3" name="Content Placeholder 2">
            <a:extLst>
              <a:ext uri="{FF2B5EF4-FFF2-40B4-BE49-F238E27FC236}">
                <a16:creationId xmlns:a16="http://schemas.microsoft.com/office/drawing/2014/main" id="{5EDD5476-DB40-42C8-D385-5708FF091CFA}"/>
              </a:ext>
            </a:extLst>
          </p:cNvPr>
          <p:cNvSpPr>
            <a:spLocks noGrp="1"/>
          </p:cNvSpPr>
          <p:nvPr>
            <p:ph idx="1"/>
          </p:nvPr>
        </p:nvSpPr>
        <p:spPr>
          <a:xfrm>
            <a:off x="838200" y="1178352"/>
            <a:ext cx="10841610" cy="5064600"/>
          </a:xfrm>
        </p:spPr>
        <p:txBody>
          <a:bodyPr>
            <a:normAutofit fontScale="62500" lnSpcReduction="20000"/>
          </a:bodyPr>
          <a:lstStyle/>
          <a:p>
            <a:r>
              <a:rPr lang="fr-BE" dirty="0"/>
              <a:t>ICRU 50 </a:t>
            </a:r>
            <a:r>
              <a:rPr lang="fr-BE" dirty="0" err="1"/>
              <a:t>Prescribing</a:t>
            </a:r>
            <a:r>
              <a:rPr lang="fr-BE" dirty="0"/>
              <a:t>, </a:t>
            </a:r>
            <a:r>
              <a:rPr lang="fr-BE" dirty="0" err="1"/>
              <a:t>Recording</a:t>
            </a:r>
            <a:r>
              <a:rPr lang="fr-BE" dirty="0"/>
              <a:t>, and </a:t>
            </a:r>
            <a:r>
              <a:rPr lang="fr-BE" dirty="0" err="1"/>
              <a:t>Aeporting</a:t>
            </a:r>
            <a:r>
              <a:rPr lang="fr-BE" dirty="0"/>
              <a:t> Photon-Beam </a:t>
            </a:r>
            <a:r>
              <a:rPr lang="fr-BE" dirty="0" err="1"/>
              <a:t>Therapy</a:t>
            </a:r>
            <a:r>
              <a:rPr lang="fr-BE" dirty="0"/>
              <a:t>, IAEA, 1995.</a:t>
            </a:r>
          </a:p>
          <a:p>
            <a:r>
              <a:rPr lang="fr-BE" dirty="0"/>
              <a:t>ICRU 83 </a:t>
            </a:r>
            <a:r>
              <a:rPr lang="fr-BE" dirty="0" err="1"/>
              <a:t>Prescribing</a:t>
            </a:r>
            <a:r>
              <a:rPr lang="fr-BE" dirty="0"/>
              <a:t>, </a:t>
            </a:r>
            <a:r>
              <a:rPr lang="fr-BE" dirty="0" err="1"/>
              <a:t>Recording</a:t>
            </a:r>
            <a:r>
              <a:rPr lang="fr-BE" dirty="0"/>
              <a:t>, and </a:t>
            </a:r>
            <a:r>
              <a:rPr lang="fr-BE" dirty="0" err="1"/>
              <a:t>Aeporting</a:t>
            </a:r>
            <a:r>
              <a:rPr lang="fr-BE" dirty="0"/>
              <a:t> Photon-Beam </a:t>
            </a:r>
            <a:r>
              <a:rPr lang="fr-BE" dirty="0" err="1"/>
              <a:t>Intensity-Modulated</a:t>
            </a:r>
            <a:r>
              <a:rPr lang="fr-BE" dirty="0"/>
              <a:t> Radiation </a:t>
            </a:r>
            <a:r>
              <a:rPr lang="fr-BE" dirty="0" err="1"/>
              <a:t>Therapy</a:t>
            </a:r>
            <a:r>
              <a:rPr lang="fr-BE" dirty="0"/>
              <a:t>, IAEA, 2010.</a:t>
            </a:r>
          </a:p>
          <a:p>
            <a:r>
              <a:rPr lang="fr-BE" dirty="0"/>
              <a:t>TRS 398: Détermination de la dose absorbée en radiothérapie des faisceaux externes.</a:t>
            </a:r>
          </a:p>
          <a:p>
            <a:r>
              <a:rPr lang="fr-BE" dirty="0"/>
              <a:t>Société Française de Radiothérapie Oncologique : GUIDE DES PROCEDURES DE RADIOTHERAPIE EXTERNE 2007</a:t>
            </a:r>
          </a:p>
          <a:p>
            <a:r>
              <a:rPr lang="en-US" dirty="0"/>
              <a:t>Jatinder R. </a:t>
            </a:r>
            <a:r>
              <a:rPr lang="en-US" dirty="0" err="1"/>
              <a:t>Palta</a:t>
            </a:r>
            <a:r>
              <a:rPr lang="en-US" dirty="0"/>
              <a:t>, Acceptance Testing, Commissioning and Quality Assurance of Medical Linear Accelerators, University of Florida, Gainesville, Florida 32610</a:t>
            </a:r>
            <a:endParaRPr lang="fr-BE" dirty="0"/>
          </a:p>
          <a:p>
            <a:r>
              <a:rPr lang="fr-BE" dirty="0"/>
              <a:t>TG-40, “</a:t>
            </a:r>
            <a:r>
              <a:rPr lang="fr-BE" dirty="0" err="1"/>
              <a:t>Comprehensive</a:t>
            </a:r>
            <a:r>
              <a:rPr lang="fr-BE" dirty="0"/>
              <a:t> QA for radiation </a:t>
            </a:r>
            <a:r>
              <a:rPr lang="fr-BE" dirty="0" err="1"/>
              <a:t>oncology</a:t>
            </a:r>
            <a:r>
              <a:rPr lang="fr-BE" dirty="0"/>
              <a:t>: Report of AAPM Radiation </a:t>
            </a:r>
            <a:r>
              <a:rPr lang="fr-BE" dirty="0" err="1"/>
              <a:t>Therapy</a:t>
            </a:r>
            <a:r>
              <a:rPr lang="fr-BE" dirty="0"/>
              <a:t> </a:t>
            </a:r>
            <a:r>
              <a:rPr lang="fr-BE" dirty="0" err="1"/>
              <a:t>Committee</a:t>
            </a:r>
            <a:r>
              <a:rPr lang="fr-BE" dirty="0"/>
              <a:t> </a:t>
            </a:r>
            <a:r>
              <a:rPr lang="fr-BE" dirty="0" err="1"/>
              <a:t>Task</a:t>
            </a:r>
            <a:r>
              <a:rPr lang="fr-BE" dirty="0"/>
              <a:t> Group 40,” Med. Phys. 21, 581–618 (1994). </a:t>
            </a:r>
          </a:p>
          <a:p>
            <a:r>
              <a:rPr lang="fr-BE" dirty="0"/>
              <a:t>[ICRU35] : Report 35, « Radiation </a:t>
            </a:r>
            <a:r>
              <a:rPr lang="fr-BE" dirty="0" err="1"/>
              <a:t>dosimetry</a:t>
            </a:r>
            <a:r>
              <a:rPr lang="fr-BE" dirty="0"/>
              <a:t> : </a:t>
            </a:r>
            <a:r>
              <a:rPr lang="fr-BE" dirty="0" err="1"/>
              <a:t>electron</a:t>
            </a:r>
            <a:r>
              <a:rPr lang="fr-BE" dirty="0"/>
              <a:t> </a:t>
            </a:r>
            <a:r>
              <a:rPr lang="fr-BE" dirty="0" err="1"/>
              <a:t>beams</a:t>
            </a:r>
            <a:r>
              <a:rPr lang="fr-BE" dirty="0"/>
              <a:t> </a:t>
            </a:r>
            <a:r>
              <a:rPr lang="fr-BE" dirty="0" err="1"/>
              <a:t>with</a:t>
            </a:r>
            <a:r>
              <a:rPr lang="fr-BE" dirty="0"/>
              <a:t> initial </a:t>
            </a:r>
            <a:r>
              <a:rPr lang="fr-BE" dirty="0" err="1"/>
              <a:t>energies</a:t>
            </a:r>
            <a:r>
              <a:rPr lang="fr-BE" dirty="0"/>
              <a:t> </a:t>
            </a:r>
            <a:r>
              <a:rPr lang="fr-BE" dirty="0" err="1"/>
              <a:t>between</a:t>
            </a:r>
            <a:r>
              <a:rPr lang="fr-BE" dirty="0"/>
              <a:t> 1 and 50 MeV » Journal of the ICRU (1984)</a:t>
            </a:r>
          </a:p>
          <a:p>
            <a:r>
              <a:rPr lang="fr-BE" dirty="0" err="1"/>
              <a:t>Medical</a:t>
            </a:r>
            <a:r>
              <a:rPr lang="fr-BE" dirty="0"/>
              <a:t> </a:t>
            </a:r>
            <a:r>
              <a:rPr lang="fr-BE" dirty="0" err="1"/>
              <a:t>Physics</a:t>
            </a:r>
            <a:r>
              <a:rPr lang="fr-BE" dirty="0"/>
              <a:t> - 2008 - Das - Accelerator </a:t>
            </a:r>
            <a:r>
              <a:rPr lang="fr-BE" dirty="0" err="1"/>
              <a:t>beam</a:t>
            </a:r>
            <a:r>
              <a:rPr lang="fr-BE" dirty="0"/>
              <a:t> data commissioning </a:t>
            </a:r>
            <a:r>
              <a:rPr lang="fr-BE" dirty="0" err="1"/>
              <a:t>equipment</a:t>
            </a:r>
            <a:r>
              <a:rPr lang="fr-BE" dirty="0"/>
              <a:t> and </a:t>
            </a:r>
            <a:r>
              <a:rPr lang="fr-BE" dirty="0" err="1"/>
              <a:t>procedures</a:t>
            </a:r>
            <a:r>
              <a:rPr lang="fr-BE" dirty="0"/>
              <a:t>  Report of the TG‐106 of the.pdf. </a:t>
            </a:r>
          </a:p>
          <a:p>
            <a:r>
              <a:rPr lang="fr-BE" dirty="0"/>
              <a:t>Etude dosimétrique et modélisation des composantes de la dose à distance pour les faisceaux d’électrons en radiothérapie externe, Mohamad </a:t>
            </a:r>
            <a:r>
              <a:rPr lang="fr-BE" dirty="0" err="1"/>
              <a:t>Mohamad</a:t>
            </a:r>
            <a:r>
              <a:rPr lang="fr-BE" dirty="0"/>
              <a:t> </a:t>
            </a:r>
            <a:r>
              <a:rPr lang="fr-BE" dirty="0" err="1"/>
              <a:t>Alabdoaburas</a:t>
            </a:r>
            <a:r>
              <a:rPr lang="fr-BE" dirty="0"/>
              <a:t>, 2017</a:t>
            </a:r>
          </a:p>
          <a:p>
            <a:r>
              <a:rPr lang="fr-BE" dirty="0"/>
              <a:t>Johns H., </a:t>
            </a:r>
            <a:r>
              <a:rPr lang="fr-BE" dirty="0" err="1"/>
              <a:t>Whitmore</a:t>
            </a:r>
            <a:r>
              <a:rPr lang="fr-BE" dirty="0"/>
              <a:t> G., Watson T., </a:t>
            </a:r>
            <a:r>
              <a:rPr lang="fr-BE" dirty="0" err="1"/>
              <a:t>Umberg</a:t>
            </a:r>
            <a:r>
              <a:rPr lang="fr-BE" dirty="0"/>
              <a:t> F., A system of </a:t>
            </a:r>
            <a:r>
              <a:rPr lang="fr-BE" dirty="0" err="1"/>
              <a:t>dosimetry</a:t>
            </a:r>
            <a:r>
              <a:rPr lang="fr-BE" dirty="0"/>
              <a:t> for rotation </a:t>
            </a:r>
            <a:r>
              <a:rPr lang="fr-BE" dirty="0" err="1"/>
              <a:t>therapy</a:t>
            </a:r>
            <a:r>
              <a:rPr lang="fr-BE" dirty="0"/>
              <a:t> </a:t>
            </a:r>
            <a:r>
              <a:rPr lang="fr-BE" dirty="0" err="1"/>
              <a:t>with</a:t>
            </a:r>
            <a:r>
              <a:rPr lang="fr-BE" dirty="0"/>
              <a:t> </a:t>
            </a:r>
            <a:r>
              <a:rPr lang="fr-BE" dirty="0" err="1"/>
              <a:t>typical</a:t>
            </a:r>
            <a:r>
              <a:rPr lang="fr-BE" dirty="0"/>
              <a:t> rotation distribution. Can Assoc </a:t>
            </a:r>
            <a:r>
              <a:rPr lang="fr-BE" dirty="0" err="1"/>
              <a:t>Radiol</a:t>
            </a:r>
            <a:r>
              <a:rPr lang="fr-BE" dirty="0"/>
              <a:t> J 4, 1(1953).</a:t>
            </a:r>
          </a:p>
          <a:p>
            <a:r>
              <a:rPr lang="fr-BE" dirty="0"/>
              <a:t>Takahashi S., Conformation </a:t>
            </a:r>
            <a:r>
              <a:rPr lang="fr-BE" dirty="0" err="1"/>
              <a:t>radiotherapy</a:t>
            </a:r>
            <a:r>
              <a:rPr lang="fr-BE" dirty="0"/>
              <a:t>. Rotation techniques as </a:t>
            </a:r>
            <a:r>
              <a:rPr lang="fr-BE" dirty="0" err="1"/>
              <a:t>applied</a:t>
            </a:r>
            <a:r>
              <a:rPr lang="fr-BE" dirty="0"/>
              <a:t> to </a:t>
            </a:r>
            <a:r>
              <a:rPr lang="fr-BE" dirty="0" err="1"/>
              <a:t>radiography</a:t>
            </a:r>
            <a:r>
              <a:rPr lang="fr-BE" dirty="0"/>
              <a:t> and </a:t>
            </a:r>
            <a:r>
              <a:rPr lang="fr-BE" dirty="0" err="1"/>
              <a:t>radiotherapy</a:t>
            </a:r>
            <a:r>
              <a:rPr lang="fr-BE" dirty="0"/>
              <a:t> of cancer. Acta </a:t>
            </a:r>
            <a:r>
              <a:rPr lang="fr-BE" dirty="0" err="1"/>
              <a:t>Radiol</a:t>
            </a:r>
            <a:r>
              <a:rPr lang="fr-BE" dirty="0"/>
              <a:t> Suppl., 242 (1965) .</a:t>
            </a:r>
          </a:p>
          <a:p>
            <a:pPr marL="0" indent="0">
              <a:buNone/>
            </a:pPr>
            <a:endParaRPr lang="fr-BE" dirty="0"/>
          </a:p>
          <a:p>
            <a:endParaRPr lang="fr-BE" dirty="0"/>
          </a:p>
        </p:txBody>
      </p:sp>
      <p:sp>
        <p:nvSpPr>
          <p:cNvPr id="4" name="Espace réservé du pied de page 4">
            <a:extLst>
              <a:ext uri="{FF2B5EF4-FFF2-40B4-BE49-F238E27FC236}">
                <a16:creationId xmlns:a16="http://schemas.microsoft.com/office/drawing/2014/main" id="{ECC55BD8-8B19-2548-3CC4-FB9BB04D3F70}"/>
              </a:ext>
            </a:extLst>
          </p:cNvPr>
          <p:cNvSpPr>
            <a:spLocks noGrp="1"/>
          </p:cNvSpPr>
          <p:nvPr>
            <p:ph type="ftr" sz="quarter" idx="11"/>
          </p:nvPr>
        </p:nvSpPr>
        <p:spPr>
          <a:xfrm>
            <a:off x="3883844" y="6130925"/>
            <a:ext cx="5467546" cy="369888"/>
          </a:xfrm>
        </p:spPr>
        <p:txBody>
          <a:bodyPr/>
          <a:lstStyle/>
          <a:p>
            <a:pPr>
              <a:defRPr/>
            </a:pPr>
            <a:r>
              <a:rPr lang="fr-FR" sz="1100" b="1" dirty="0">
                <a:solidFill>
                  <a:schemeClr val="tx1"/>
                </a:solidFill>
              </a:rPr>
              <a:t>Dosimétrie et Assurance Qualité en Radiothérapie</a:t>
            </a:r>
            <a:endParaRPr lang="en-US" sz="1100" b="1" dirty="0">
              <a:solidFill>
                <a:schemeClr val="tx1"/>
              </a:solidFill>
            </a:endParaRPr>
          </a:p>
        </p:txBody>
      </p:sp>
      <p:sp>
        <p:nvSpPr>
          <p:cNvPr id="5" name="Date Placeholder 4">
            <a:extLst>
              <a:ext uri="{FF2B5EF4-FFF2-40B4-BE49-F238E27FC236}">
                <a16:creationId xmlns:a16="http://schemas.microsoft.com/office/drawing/2014/main" id="{30AB3A4C-20C1-ACEC-328E-B3C772F176E6}"/>
              </a:ext>
            </a:extLst>
          </p:cNvPr>
          <p:cNvSpPr>
            <a:spLocks noGrp="1"/>
          </p:cNvSpPr>
          <p:nvPr>
            <p:ph type="dt" sz="half" idx="10"/>
          </p:nvPr>
        </p:nvSpPr>
        <p:spPr/>
        <p:txBody>
          <a:bodyPr/>
          <a:lstStyle/>
          <a:p>
            <a:fld id="{40FC045F-AB75-41A3-969D-5C5DDBBC3241}" type="datetime1">
              <a:rPr lang="fr-BE" smtClean="0"/>
              <a:t>30-10-24</a:t>
            </a:fld>
            <a:endParaRPr lang="fr-BE"/>
          </a:p>
        </p:txBody>
      </p:sp>
      <p:sp>
        <p:nvSpPr>
          <p:cNvPr id="6" name="Slide Number Placeholder 5">
            <a:extLst>
              <a:ext uri="{FF2B5EF4-FFF2-40B4-BE49-F238E27FC236}">
                <a16:creationId xmlns:a16="http://schemas.microsoft.com/office/drawing/2014/main" id="{D9E4311D-D0DE-C7CC-0FB1-FA6FB3D6D193}"/>
              </a:ext>
            </a:extLst>
          </p:cNvPr>
          <p:cNvSpPr>
            <a:spLocks noGrp="1"/>
          </p:cNvSpPr>
          <p:nvPr>
            <p:ph type="sldNum" sz="quarter" idx="12"/>
          </p:nvPr>
        </p:nvSpPr>
        <p:spPr/>
        <p:txBody>
          <a:bodyPr/>
          <a:lstStyle/>
          <a:p>
            <a:fld id="{FAC01B2A-59CF-4893-B0C6-88024495D2D8}" type="slidenum">
              <a:rPr lang="fr-BE" smtClean="0"/>
              <a:t>19</a:t>
            </a:fld>
            <a:endParaRPr lang="fr-BE"/>
          </a:p>
        </p:txBody>
      </p:sp>
    </p:spTree>
    <p:extLst>
      <p:ext uri="{BB962C8B-B14F-4D97-AF65-F5344CB8AC3E}">
        <p14:creationId xmlns:p14="http://schemas.microsoft.com/office/powerpoint/2010/main" val="26915901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86DD7-EB1F-7D0A-A786-5DC31D5EFDAF}"/>
              </a:ext>
            </a:extLst>
          </p:cNvPr>
          <p:cNvSpPr>
            <a:spLocks noGrp="1"/>
          </p:cNvSpPr>
          <p:nvPr>
            <p:ph type="title"/>
          </p:nvPr>
        </p:nvSpPr>
        <p:spPr>
          <a:xfrm>
            <a:off x="838200" y="365126"/>
            <a:ext cx="10515600" cy="841506"/>
          </a:xfrm>
          <a:solidFill>
            <a:schemeClr val="accent2">
              <a:lumMod val="20000"/>
              <a:lumOff val="80000"/>
            </a:schemeClr>
          </a:solidFill>
        </p:spPr>
        <p:txBody>
          <a:bodyPr/>
          <a:lstStyle/>
          <a:p>
            <a:pPr algn="ctr"/>
            <a:r>
              <a:rPr lang="fr-BE" dirty="0"/>
              <a:t>PLAN DE L’EXPOSE</a:t>
            </a:r>
          </a:p>
        </p:txBody>
      </p:sp>
      <p:sp>
        <p:nvSpPr>
          <p:cNvPr id="3" name="Content Placeholder 2">
            <a:extLst>
              <a:ext uri="{FF2B5EF4-FFF2-40B4-BE49-F238E27FC236}">
                <a16:creationId xmlns:a16="http://schemas.microsoft.com/office/drawing/2014/main" id="{90C1AC26-D2F2-989E-F99A-7FA685618634}"/>
              </a:ext>
            </a:extLst>
          </p:cNvPr>
          <p:cNvSpPr>
            <a:spLocks noGrp="1"/>
          </p:cNvSpPr>
          <p:nvPr>
            <p:ph idx="1"/>
          </p:nvPr>
        </p:nvSpPr>
        <p:spPr>
          <a:xfrm>
            <a:off x="838200" y="1407884"/>
            <a:ext cx="10813330" cy="4964636"/>
          </a:xfrm>
        </p:spPr>
        <p:txBody>
          <a:bodyPr>
            <a:normAutofit lnSpcReduction="10000"/>
          </a:bodyPr>
          <a:lstStyle/>
          <a:p>
            <a:r>
              <a:rPr lang="fr-BE" dirty="0"/>
              <a:t>Introduction à la radiothérapie</a:t>
            </a:r>
          </a:p>
          <a:p>
            <a:r>
              <a:rPr lang="fr-BE" dirty="0"/>
              <a:t>Historique</a:t>
            </a:r>
          </a:p>
          <a:p>
            <a:r>
              <a:rPr lang="fr-FR" dirty="0"/>
              <a:t>Rôle de la dosimétrie en radiothérapie</a:t>
            </a:r>
          </a:p>
          <a:p>
            <a:r>
              <a:rPr lang="fr-FR" dirty="0"/>
              <a:t>Méthodes de dosimétrie en radiothérapie externe</a:t>
            </a:r>
          </a:p>
          <a:p>
            <a:r>
              <a:rPr lang="fr-FR" dirty="0"/>
              <a:t>Assurance Qualité en Radiothérapie</a:t>
            </a:r>
          </a:p>
          <a:p>
            <a:r>
              <a:rPr lang="fr-FR" dirty="0"/>
              <a:t>Composantes de l’Assurance Qualité</a:t>
            </a:r>
          </a:p>
          <a:p>
            <a:r>
              <a:rPr lang="fr-FR" dirty="0"/>
              <a:t>Assurance qualité des plans de traitement</a:t>
            </a:r>
          </a:p>
          <a:p>
            <a:r>
              <a:rPr lang="fr-FR" sz="2800" dirty="0"/>
              <a:t>Erreurs potentielles et gestion des risques</a:t>
            </a:r>
          </a:p>
          <a:p>
            <a:r>
              <a:rPr lang="fr-FR" sz="2800" dirty="0"/>
              <a:t>Études de cas et exemples concrets</a:t>
            </a:r>
          </a:p>
          <a:p>
            <a:r>
              <a:rPr lang="fr-FR" sz="2800" dirty="0"/>
              <a:t>Conclusion</a:t>
            </a:r>
          </a:p>
          <a:p>
            <a:endParaRPr lang="fr-FR" dirty="0"/>
          </a:p>
          <a:p>
            <a:endParaRPr lang="fr-FR" dirty="0"/>
          </a:p>
          <a:p>
            <a:endParaRPr lang="fr-FR" dirty="0"/>
          </a:p>
          <a:p>
            <a:endParaRPr lang="fr-FR" dirty="0"/>
          </a:p>
          <a:p>
            <a:endParaRPr lang="fr-BE" dirty="0"/>
          </a:p>
        </p:txBody>
      </p:sp>
      <p:sp>
        <p:nvSpPr>
          <p:cNvPr id="4" name="Date Placeholder 3">
            <a:extLst>
              <a:ext uri="{FF2B5EF4-FFF2-40B4-BE49-F238E27FC236}">
                <a16:creationId xmlns:a16="http://schemas.microsoft.com/office/drawing/2014/main" id="{DA68261F-92A5-DE62-C9A0-E3F0C07EAA94}"/>
              </a:ext>
            </a:extLst>
          </p:cNvPr>
          <p:cNvSpPr>
            <a:spLocks noGrp="1"/>
          </p:cNvSpPr>
          <p:nvPr>
            <p:ph type="dt" sz="half" idx="10"/>
          </p:nvPr>
        </p:nvSpPr>
        <p:spPr/>
        <p:txBody>
          <a:bodyPr/>
          <a:lstStyle/>
          <a:p>
            <a:fld id="{8DE26A45-29E1-4519-A6B3-CF005547B086}" type="datetime1">
              <a:rPr lang="fr-BE" smtClean="0"/>
              <a:t>30-10-24</a:t>
            </a:fld>
            <a:endParaRPr lang="fr-BE"/>
          </a:p>
        </p:txBody>
      </p:sp>
      <p:sp>
        <p:nvSpPr>
          <p:cNvPr id="5" name="Footer Placeholder 4">
            <a:extLst>
              <a:ext uri="{FF2B5EF4-FFF2-40B4-BE49-F238E27FC236}">
                <a16:creationId xmlns:a16="http://schemas.microsoft.com/office/drawing/2014/main" id="{FB2D0AE5-9DF3-4E05-01EF-FAD86DD80CA9}"/>
              </a:ext>
            </a:extLst>
          </p:cNvPr>
          <p:cNvSpPr>
            <a:spLocks noGrp="1"/>
          </p:cNvSpPr>
          <p:nvPr>
            <p:ph type="ftr" sz="quarter" idx="11"/>
          </p:nvPr>
        </p:nvSpPr>
        <p:spPr/>
        <p:txBody>
          <a:bodyPr/>
          <a:lstStyle/>
          <a:p>
            <a:r>
              <a:rPr lang="fr-FR"/>
              <a:t>Dosimétrie et Assurance Qualité en Radiothérapie</a:t>
            </a:r>
            <a:endParaRPr lang="fr-BE"/>
          </a:p>
        </p:txBody>
      </p:sp>
      <p:sp>
        <p:nvSpPr>
          <p:cNvPr id="6" name="Slide Number Placeholder 5">
            <a:extLst>
              <a:ext uri="{FF2B5EF4-FFF2-40B4-BE49-F238E27FC236}">
                <a16:creationId xmlns:a16="http://schemas.microsoft.com/office/drawing/2014/main" id="{4BC02091-3A64-982E-3470-D03B1F13AB72}"/>
              </a:ext>
            </a:extLst>
          </p:cNvPr>
          <p:cNvSpPr>
            <a:spLocks noGrp="1"/>
          </p:cNvSpPr>
          <p:nvPr>
            <p:ph type="sldNum" sz="quarter" idx="12"/>
          </p:nvPr>
        </p:nvSpPr>
        <p:spPr/>
        <p:txBody>
          <a:bodyPr/>
          <a:lstStyle/>
          <a:p>
            <a:fld id="{FAC01B2A-59CF-4893-B0C6-88024495D2D8}" type="slidenum">
              <a:rPr lang="fr-BE" smtClean="0"/>
              <a:t>2</a:t>
            </a:fld>
            <a:endParaRPr lang="fr-BE"/>
          </a:p>
        </p:txBody>
      </p:sp>
    </p:spTree>
    <p:extLst>
      <p:ext uri="{BB962C8B-B14F-4D97-AF65-F5344CB8AC3E}">
        <p14:creationId xmlns:p14="http://schemas.microsoft.com/office/powerpoint/2010/main" val="30065987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DA54E7-68F3-4E91-0057-B88CB90619BD}"/>
              </a:ext>
            </a:extLst>
          </p:cNvPr>
          <p:cNvSpPr>
            <a:spLocks noGrp="1"/>
          </p:cNvSpPr>
          <p:nvPr>
            <p:ph type="title"/>
          </p:nvPr>
        </p:nvSpPr>
        <p:spPr>
          <a:xfrm>
            <a:off x="838200" y="365125"/>
            <a:ext cx="10515600" cy="1114883"/>
          </a:xfrm>
          <a:solidFill>
            <a:schemeClr val="accent2">
              <a:lumMod val="20000"/>
              <a:lumOff val="80000"/>
            </a:schemeClr>
          </a:solidFill>
        </p:spPr>
        <p:txBody>
          <a:bodyPr>
            <a:normAutofit/>
          </a:bodyPr>
          <a:lstStyle/>
          <a:p>
            <a:pPr algn="ctr"/>
            <a:r>
              <a:rPr lang="fr-FR" sz="4000" dirty="0"/>
              <a:t>Introduction à la radiothérapie</a:t>
            </a:r>
            <a:endParaRPr lang="fr-BE" sz="4000" dirty="0"/>
          </a:p>
        </p:txBody>
      </p:sp>
      <p:sp>
        <p:nvSpPr>
          <p:cNvPr id="3" name="Content Placeholder 2">
            <a:extLst>
              <a:ext uri="{FF2B5EF4-FFF2-40B4-BE49-F238E27FC236}">
                <a16:creationId xmlns:a16="http://schemas.microsoft.com/office/drawing/2014/main" id="{E62D364E-5489-92E7-1528-6D02E3A04291}"/>
              </a:ext>
            </a:extLst>
          </p:cNvPr>
          <p:cNvSpPr>
            <a:spLocks noGrp="1"/>
          </p:cNvSpPr>
          <p:nvPr>
            <p:ph idx="1"/>
          </p:nvPr>
        </p:nvSpPr>
        <p:spPr>
          <a:xfrm>
            <a:off x="838200" y="1611984"/>
            <a:ext cx="10515600" cy="4564979"/>
          </a:xfrm>
        </p:spPr>
        <p:txBody>
          <a:bodyPr>
            <a:normAutofit/>
          </a:bodyPr>
          <a:lstStyle/>
          <a:p>
            <a:pPr algn="just"/>
            <a:r>
              <a:rPr lang="fr-FR" dirty="0"/>
              <a:t> La radiothérapie est un </a:t>
            </a:r>
            <a:r>
              <a:rPr lang="fr-FR" dirty="0">
                <a:solidFill>
                  <a:srgbClr val="FF0000"/>
                </a:solidFill>
              </a:rPr>
              <a:t>traitement</a:t>
            </a:r>
            <a:r>
              <a:rPr lang="fr-FR" dirty="0"/>
              <a:t> loco-régional des </a:t>
            </a:r>
            <a:r>
              <a:rPr lang="fr-FR" dirty="0">
                <a:solidFill>
                  <a:srgbClr val="FF0000"/>
                </a:solidFill>
              </a:rPr>
              <a:t>cancers.</a:t>
            </a:r>
          </a:p>
          <a:p>
            <a:pPr lvl="2" algn="just"/>
            <a:r>
              <a:rPr lang="fr-FR" dirty="0"/>
              <a:t>Elle consiste à utiliser des irradiations pour détruire les cellules cancéreuses afin de stériliser les tumeurs.</a:t>
            </a:r>
            <a:endParaRPr lang="fr-FR" dirty="0">
              <a:solidFill>
                <a:srgbClr val="FF0000"/>
              </a:solidFill>
            </a:endParaRPr>
          </a:p>
          <a:p>
            <a:pPr algn="just"/>
            <a:r>
              <a:rPr lang="fr-FR" dirty="0"/>
              <a:t>Cependant, il existe différentes thérapeutiques</a:t>
            </a:r>
          </a:p>
          <a:p>
            <a:pPr lvl="2" algn="just"/>
            <a:r>
              <a:rPr lang="fr-FR" dirty="0"/>
              <a:t>La </a:t>
            </a:r>
            <a:r>
              <a:rPr lang="fr-FR" dirty="0">
                <a:solidFill>
                  <a:srgbClr val="00B050"/>
                </a:solidFill>
              </a:rPr>
              <a:t>chirurgie</a:t>
            </a:r>
            <a:r>
              <a:rPr lang="fr-FR" dirty="0"/>
              <a:t>, la </a:t>
            </a:r>
            <a:r>
              <a:rPr lang="fr-FR" dirty="0">
                <a:solidFill>
                  <a:srgbClr val="00B050"/>
                </a:solidFill>
              </a:rPr>
              <a:t>chimiothérapie et la </a:t>
            </a:r>
            <a:r>
              <a:rPr lang="fr-FR" dirty="0">
                <a:solidFill>
                  <a:srgbClr val="FF0000"/>
                </a:solidFill>
              </a:rPr>
              <a:t>radiothérapie</a:t>
            </a:r>
          </a:p>
          <a:p>
            <a:pPr lvl="2" algn="just"/>
            <a:r>
              <a:rPr lang="fr-FR" dirty="0"/>
              <a:t>Une de ces associations possibles est la </a:t>
            </a:r>
            <a:r>
              <a:rPr lang="fr-FR" dirty="0" err="1">
                <a:solidFill>
                  <a:srgbClr val="FF0000"/>
                </a:solidFill>
              </a:rPr>
              <a:t>radiochimiothérapie</a:t>
            </a:r>
            <a:r>
              <a:rPr lang="fr-FR" dirty="0">
                <a:solidFill>
                  <a:srgbClr val="FF0000"/>
                </a:solidFill>
              </a:rPr>
              <a:t> concomitante</a:t>
            </a:r>
            <a:r>
              <a:rPr lang="fr-FR" dirty="0"/>
              <a:t>: </a:t>
            </a:r>
          </a:p>
          <a:p>
            <a:pPr algn="just"/>
            <a:r>
              <a:rPr lang="fr-FR" dirty="0"/>
              <a:t>On distingue trois grandes catégories de radiothérapie</a:t>
            </a:r>
          </a:p>
          <a:p>
            <a:pPr lvl="2" algn="just"/>
            <a:r>
              <a:rPr lang="fr-FR" dirty="0"/>
              <a:t>La </a:t>
            </a:r>
            <a:r>
              <a:rPr lang="fr-FR" dirty="0">
                <a:solidFill>
                  <a:srgbClr val="00B050"/>
                </a:solidFill>
              </a:rPr>
              <a:t>Radiothérapie vectorisée</a:t>
            </a:r>
            <a:r>
              <a:rPr lang="fr-FR" dirty="0"/>
              <a:t>, la </a:t>
            </a:r>
            <a:r>
              <a:rPr lang="fr-FR" dirty="0">
                <a:solidFill>
                  <a:srgbClr val="FF0000"/>
                </a:solidFill>
              </a:rPr>
              <a:t>Curiethérapie</a:t>
            </a:r>
            <a:r>
              <a:rPr lang="fr-FR" dirty="0"/>
              <a:t>  et la </a:t>
            </a:r>
            <a:r>
              <a:rPr lang="fr-FR" dirty="0">
                <a:solidFill>
                  <a:srgbClr val="FF0000"/>
                </a:solidFill>
              </a:rPr>
              <a:t>Radiothérapie externe</a:t>
            </a:r>
          </a:p>
          <a:p>
            <a:pPr algn="just"/>
            <a:r>
              <a:rPr lang="fr-FR" dirty="0"/>
              <a:t>Objectif : </a:t>
            </a:r>
            <a:r>
              <a:rPr lang="fr-FR" b="1" dirty="0">
                <a:solidFill>
                  <a:srgbClr val="FF0000"/>
                </a:solidFill>
              </a:rPr>
              <a:t>Délivrer une Dose (Gy) </a:t>
            </a:r>
            <a:r>
              <a:rPr lang="fr-FR" b="1" dirty="0"/>
              <a:t>la plus élevée possible dans </a:t>
            </a:r>
            <a:r>
              <a:rPr lang="fr-FR" b="1" dirty="0">
                <a:solidFill>
                  <a:srgbClr val="FF0000"/>
                </a:solidFill>
              </a:rPr>
              <a:t>un Volume (Tumeur) </a:t>
            </a:r>
            <a:r>
              <a:rPr lang="fr-FR" b="1" dirty="0"/>
              <a:t>bien défini tout en protégeant au maximum les tissus sains de voisinage</a:t>
            </a:r>
            <a:r>
              <a:rPr lang="fr-FR" dirty="0"/>
              <a:t>.</a:t>
            </a:r>
          </a:p>
          <a:p>
            <a:endParaRPr lang="fr-BE" dirty="0"/>
          </a:p>
        </p:txBody>
      </p:sp>
      <p:sp>
        <p:nvSpPr>
          <p:cNvPr id="4" name="Espace réservé du pied de page 4">
            <a:extLst>
              <a:ext uri="{FF2B5EF4-FFF2-40B4-BE49-F238E27FC236}">
                <a16:creationId xmlns:a16="http://schemas.microsoft.com/office/drawing/2014/main" id="{80B7C1E8-BB49-55A4-ECA8-2322876946C9}"/>
              </a:ext>
            </a:extLst>
          </p:cNvPr>
          <p:cNvSpPr>
            <a:spLocks noGrp="1"/>
          </p:cNvSpPr>
          <p:nvPr>
            <p:ph type="ftr" sz="quarter" idx="11"/>
          </p:nvPr>
        </p:nvSpPr>
        <p:spPr>
          <a:xfrm>
            <a:off x="3883844" y="6130925"/>
            <a:ext cx="5467546" cy="369888"/>
          </a:xfrm>
        </p:spPr>
        <p:txBody>
          <a:bodyPr/>
          <a:lstStyle/>
          <a:p>
            <a:pPr>
              <a:defRPr/>
            </a:pPr>
            <a:r>
              <a:rPr lang="fr-FR" sz="1100" b="1" dirty="0">
                <a:solidFill>
                  <a:schemeClr val="tx1"/>
                </a:solidFill>
              </a:rPr>
              <a:t>Dosimétrie et Assurance Qualité en Radiothérapie</a:t>
            </a:r>
            <a:endParaRPr lang="en-US" sz="1100" b="1" dirty="0">
              <a:solidFill>
                <a:schemeClr val="tx1"/>
              </a:solidFill>
            </a:endParaRPr>
          </a:p>
        </p:txBody>
      </p:sp>
      <p:sp>
        <p:nvSpPr>
          <p:cNvPr id="5" name="Date Placeholder 4">
            <a:extLst>
              <a:ext uri="{FF2B5EF4-FFF2-40B4-BE49-F238E27FC236}">
                <a16:creationId xmlns:a16="http://schemas.microsoft.com/office/drawing/2014/main" id="{EDD5C0DE-C4D8-A23B-4086-4261336A1252}"/>
              </a:ext>
            </a:extLst>
          </p:cNvPr>
          <p:cNvSpPr>
            <a:spLocks noGrp="1"/>
          </p:cNvSpPr>
          <p:nvPr>
            <p:ph type="dt" sz="half" idx="10"/>
          </p:nvPr>
        </p:nvSpPr>
        <p:spPr/>
        <p:txBody>
          <a:bodyPr/>
          <a:lstStyle/>
          <a:p>
            <a:fld id="{ACD626F8-507A-466D-9708-E13C5CD83565}" type="datetime1">
              <a:rPr lang="fr-BE" smtClean="0"/>
              <a:t>30-10-24</a:t>
            </a:fld>
            <a:endParaRPr lang="fr-BE"/>
          </a:p>
        </p:txBody>
      </p:sp>
      <p:sp>
        <p:nvSpPr>
          <p:cNvPr id="6" name="Slide Number Placeholder 5">
            <a:extLst>
              <a:ext uri="{FF2B5EF4-FFF2-40B4-BE49-F238E27FC236}">
                <a16:creationId xmlns:a16="http://schemas.microsoft.com/office/drawing/2014/main" id="{36052394-989B-5422-1A8F-C68C43078EEA}"/>
              </a:ext>
            </a:extLst>
          </p:cNvPr>
          <p:cNvSpPr>
            <a:spLocks noGrp="1"/>
          </p:cNvSpPr>
          <p:nvPr>
            <p:ph type="sldNum" sz="quarter" idx="12"/>
          </p:nvPr>
        </p:nvSpPr>
        <p:spPr/>
        <p:txBody>
          <a:bodyPr/>
          <a:lstStyle/>
          <a:p>
            <a:fld id="{FAC01B2A-59CF-4893-B0C6-88024495D2D8}" type="slidenum">
              <a:rPr lang="fr-BE" smtClean="0"/>
              <a:t>3</a:t>
            </a:fld>
            <a:endParaRPr lang="fr-BE"/>
          </a:p>
        </p:txBody>
      </p:sp>
    </p:spTree>
    <p:extLst>
      <p:ext uri="{BB962C8B-B14F-4D97-AF65-F5344CB8AC3E}">
        <p14:creationId xmlns:p14="http://schemas.microsoft.com/office/powerpoint/2010/main" val="37487923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BFB57E-5A15-3A20-C264-F515CA583F59}"/>
              </a:ext>
            </a:extLst>
          </p:cNvPr>
          <p:cNvSpPr>
            <a:spLocks noGrp="1"/>
          </p:cNvSpPr>
          <p:nvPr>
            <p:ph type="title"/>
          </p:nvPr>
        </p:nvSpPr>
        <p:spPr>
          <a:xfrm>
            <a:off x="838200" y="365126"/>
            <a:ext cx="10515600" cy="784944"/>
          </a:xfrm>
          <a:solidFill>
            <a:schemeClr val="accent2">
              <a:lumMod val="20000"/>
              <a:lumOff val="80000"/>
            </a:schemeClr>
          </a:solidFill>
        </p:spPr>
        <p:txBody>
          <a:bodyPr>
            <a:normAutofit/>
          </a:bodyPr>
          <a:lstStyle/>
          <a:p>
            <a:pPr algn="ctr"/>
            <a:r>
              <a:rPr lang="fr-BE" sz="4000" dirty="0"/>
              <a:t>Introduction à la radiothérapie</a:t>
            </a:r>
          </a:p>
        </p:txBody>
      </p:sp>
      <p:sp>
        <p:nvSpPr>
          <p:cNvPr id="3" name="Content Placeholder 2">
            <a:extLst>
              <a:ext uri="{FF2B5EF4-FFF2-40B4-BE49-F238E27FC236}">
                <a16:creationId xmlns:a16="http://schemas.microsoft.com/office/drawing/2014/main" id="{4A4323EC-3684-C564-458F-27FC37DC8F5A}"/>
              </a:ext>
            </a:extLst>
          </p:cNvPr>
          <p:cNvSpPr>
            <a:spLocks noGrp="1"/>
          </p:cNvSpPr>
          <p:nvPr>
            <p:ph idx="1"/>
          </p:nvPr>
        </p:nvSpPr>
        <p:spPr>
          <a:xfrm>
            <a:off x="1102151" y="1332470"/>
            <a:ext cx="10515600" cy="4700685"/>
          </a:xfrm>
        </p:spPr>
        <p:txBody>
          <a:bodyPr>
            <a:normAutofit fontScale="70000" lnSpcReduction="20000"/>
          </a:bodyPr>
          <a:lstStyle/>
          <a:p>
            <a:r>
              <a:rPr lang="fr-FR" dirty="0"/>
              <a:t>Comment atteindre cet objectif ?</a:t>
            </a:r>
          </a:p>
          <a:p>
            <a:pPr lvl="1"/>
            <a:r>
              <a:rPr lang="fr-FR" dirty="0"/>
              <a:t>Optimiser </a:t>
            </a:r>
          </a:p>
          <a:p>
            <a:pPr lvl="2"/>
            <a:r>
              <a:rPr lang="fr-FR" dirty="0"/>
              <a:t>la </a:t>
            </a:r>
            <a:r>
              <a:rPr lang="fr-FR" dirty="0">
                <a:solidFill>
                  <a:srgbClr val="FF0000"/>
                </a:solidFill>
              </a:rPr>
              <a:t>précision</a:t>
            </a:r>
            <a:r>
              <a:rPr lang="fr-FR" dirty="0"/>
              <a:t> et la </a:t>
            </a:r>
            <a:r>
              <a:rPr lang="fr-FR" dirty="0">
                <a:solidFill>
                  <a:srgbClr val="FF0000"/>
                </a:solidFill>
              </a:rPr>
              <a:t>reproductibilité</a:t>
            </a:r>
            <a:r>
              <a:rPr lang="fr-FR" dirty="0"/>
              <a:t> de la radiothérapie</a:t>
            </a:r>
          </a:p>
          <a:p>
            <a:pPr lvl="2"/>
            <a:r>
              <a:rPr lang="fr-FR" dirty="0"/>
              <a:t>la </a:t>
            </a:r>
            <a:r>
              <a:rPr lang="fr-FR" dirty="0">
                <a:solidFill>
                  <a:srgbClr val="FF0000"/>
                </a:solidFill>
              </a:rPr>
              <a:t>visualisation</a:t>
            </a:r>
            <a:r>
              <a:rPr lang="fr-FR" dirty="0"/>
              <a:t> des structures anatomiques</a:t>
            </a:r>
          </a:p>
          <a:p>
            <a:pPr lvl="2"/>
            <a:r>
              <a:rPr lang="fr-FR" dirty="0"/>
              <a:t>la </a:t>
            </a:r>
            <a:r>
              <a:rPr lang="fr-FR" dirty="0">
                <a:solidFill>
                  <a:srgbClr val="FF0000"/>
                </a:solidFill>
              </a:rPr>
              <a:t>définition</a:t>
            </a:r>
            <a:r>
              <a:rPr lang="fr-FR" dirty="0"/>
              <a:t> des volumes cibles</a:t>
            </a:r>
          </a:p>
          <a:p>
            <a:pPr lvl="2"/>
            <a:r>
              <a:rPr lang="fr-FR" dirty="0"/>
              <a:t>la </a:t>
            </a:r>
            <a:r>
              <a:rPr lang="fr-FR" dirty="0">
                <a:solidFill>
                  <a:srgbClr val="FF0000"/>
                </a:solidFill>
              </a:rPr>
              <a:t>balistique </a:t>
            </a:r>
            <a:r>
              <a:rPr lang="fr-FR" dirty="0"/>
              <a:t>(répartition géométrique des faisceaux en direction de la tumeur) et la </a:t>
            </a:r>
            <a:r>
              <a:rPr lang="fr-FR" dirty="0">
                <a:solidFill>
                  <a:srgbClr val="FF0000"/>
                </a:solidFill>
              </a:rPr>
              <a:t>dosimétrie</a:t>
            </a:r>
          </a:p>
          <a:p>
            <a:pPr lvl="1"/>
            <a:r>
              <a:rPr lang="fr-FR" dirty="0"/>
              <a:t>Évaluer la </a:t>
            </a:r>
            <a:r>
              <a:rPr lang="fr-FR" dirty="0">
                <a:solidFill>
                  <a:srgbClr val="FF0000"/>
                </a:solidFill>
              </a:rPr>
              <a:t>qualité de la conformation </a:t>
            </a:r>
            <a:r>
              <a:rPr lang="fr-FR" dirty="0"/>
              <a:t>(conformation des faisceaux à la tumeur)</a:t>
            </a:r>
          </a:p>
          <a:p>
            <a:pPr lvl="1"/>
            <a:r>
              <a:rPr lang="fr-FR" dirty="0"/>
              <a:t>Réduire la </a:t>
            </a:r>
            <a:r>
              <a:rPr lang="fr-FR" dirty="0">
                <a:solidFill>
                  <a:srgbClr val="FF0000"/>
                </a:solidFill>
              </a:rPr>
              <a:t>toxicité</a:t>
            </a:r>
          </a:p>
          <a:p>
            <a:pPr lvl="1"/>
            <a:r>
              <a:rPr lang="fr-FR" dirty="0"/>
              <a:t>Augmenter la </a:t>
            </a:r>
            <a:r>
              <a:rPr lang="fr-FR" dirty="0">
                <a:solidFill>
                  <a:srgbClr val="FF0000"/>
                </a:solidFill>
              </a:rPr>
              <a:t>dose</a:t>
            </a:r>
          </a:p>
          <a:p>
            <a:r>
              <a:rPr lang="fr-FR" dirty="0"/>
              <a:t>La radiothérapie a évolué au cours de ces dernières années avec l’apparition:</a:t>
            </a:r>
          </a:p>
          <a:p>
            <a:pPr lvl="1"/>
            <a:r>
              <a:rPr lang="fr-FR" dirty="0"/>
              <a:t>du </a:t>
            </a:r>
            <a:r>
              <a:rPr lang="fr-FR" dirty="0">
                <a:solidFill>
                  <a:srgbClr val="FF0000"/>
                </a:solidFill>
              </a:rPr>
              <a:t>scanner dosimétrique </a:t>
            </a:r>
            <a:r>
              <a:rPr lang="fr-FR" dirty="0"/>
              <a:t>permettant une définition </a:t>
            </a:r>
            <a:r>
              <a:rPr lang="fr-FR" dirty="0">
                <a:solidFill>
                  <a:srgbClr val="FF0000"/>
                </a:solidFill>
              </a:rPr>
              <a:t>volumique</a:t>
            </a:r>
            <a:r>
              <a:rPr lang="fr-FR" dirty="0"/>
              <a:t> des volumes cibles et le calcul de la dose en </a:t>
            </a:r>
            <a:r>
              <a:rPr lang="fr-FR" dirty="0">
                <a:solidFill>
                  <a:srgbClr val="FF0000"/>
                </a:solidFill>
              </a:rPr>
              <a:t>3D</a:t>
            </a:r>
            <a:r>
              <a:rPr lang="fr-FR" dirty="0"/>
              <a:t>,</a:t>
            </a:r>
          </a:p>
          <a:p>
            <a:pPr lvl="1"/>
            <a:r>
              <a:rPr lang="fr-FR" dirty="0"/>
              <a:t>la modulation d’intensité grâce à l’arrivée du </a:t>
            </a:r>
            <a:r>
              <a:rPr lang="fr-FR" dirty="0">
                <a:solidFill>
                  <a:srgbClr val="FF0000"/>
                </a:solidFill>
              </a:rPr>
              <a:t>collimateur mutilâmes </a:t>
            </a:r>
            <a:r>
              <a:rPr lang="fr-FR" dirty="0"/>
              <a:t>(CML) permettant la modulation de la fluence du faisceau (</a:t>
            </a:r>
            <a:r>
              <a:rPr lang="fr-FR" dirty="0">
                <a:solidFill>
                  <a:srgbClr val="FF0000"/>
                </a:solidFill>
              </a:rPr>
              <a:t>RCMI statique</a:t>
            </a:r>
            <a:r>
              <a:rPr lang="fr-FR" dirty="0"/>
              <a:t>, IMRT en anglais)</a:t>
            </a:r>
          </a:p>
          <a:p>
            <a:pPr lvl="1"/>
            <a:r>
              <a:rPr lang="fr-FR" dirty="0"/>
              <a:t>l’</a:t>
            </a:r>
            <a:r>
              <a:rPr lang="fr-FR" dirty="0" err="1"/>
              <a:t>arcthérapie</a:t>
            </a:r>
            <a:r>
              <a:rPr lang="fr-FR" dirty="0"/>
              <a:t> volumétrique modulée, c’est une </a:t>
            </a:r>
            <a:r>
              <a:rPr lang="fr-FR" dirty="0">
                <a:solidFill>
                  <a:srgbClr val="FF0000"/>
                </a:solidFill>
              </a:rPr>
              <a:t>RCMI non statique </a:t>
            </a:r>
          </a:p>
          <a:p>
            <a:pPr lvl="2"/>
            <a:r>
              <a:rPr lang="fr-FR" dirty="0"/>
              <a:t>→ irradiation continue lors d’une rotation complète ou incomplète du bras portant le CML et la source de RX.</a:t>
            </a:r>
          </a:p>
          <a:p>
            <a:r>
              <a:rPr lang="fr-FR" dirty="0"/>
              <a:t>La VMAT améliore significativement la couverture du volume cible planifié (PTV) prostate, avec une augmentation de la dose moyenne de 1,49 % par rapport à la 3D-CRT. (</a:t>
            </a:r>
            <a:r>
              <a:rPr lang="fr-FR" dirty="0" err="1"/>
              <a:t>cfr</a:t>
            </a:r>
            <a:r>
              <a:rPr lang="fr-FR" dirty="0"/>
              <a:t> </a:t>
            </a:r>
            <a:r>
              <a:rPr lang="fr-FR" dirty="0" err="1"/>
              <a:t>Phys.Med</a:t>
            </a:r>
            <a:r>
              <a:rPr lang="fr-FR" dirty="0"/>
              <a:t>. M. KWAMBANDA)</a:t>
            </a:r>
          </a:p>
        </p:txBody>
      </p:sp>
      <p:sp>
        <p:nvSpPr>
          <p:cNvPr id="4" name="Espace réservé du pied de page 4">
            <a:extLst>
              <a:ext uri="{FF2B5EF4-FFF2-40B4-BE49-F238E27FC236}">
                <a16:creationId xmlns:a16="http://schemas.microsoft.com/office/drawing/2014/main" id="{CB120477-3666-4C15-38C4-1ABFA5070F51}"/>
              </a:ext>
            </a:extLst>
          </p:cNvPr>
          <p:cNvSpPr>
            <a:spLocks noGrp="1"/>
          </p:cNvSpPr>
          <p:nvPr>
            <p:ph type="ftr" sz="quarter" idx="11"/>
          </p:nvPr>
        </p:nvSpPr>
        <p:spPr>
          <a:xfrm>
            <a:off x="3883844" y="6130925"/>
            <a:ext cx="5467546" cy="369888"/>
          </a:xfrm>
        </p:spPr>
        <p:txBody>
          <a:bodyPr/>
          <a:lstStyle/>
          <a:p>
            <a:pPr>
              <a:defRPr/>
            </a:pPr>
            <a:r>
              <a:rPr lang="fr-FR" sz="1100" b="1" dirty="0">
                <a:solidFill>
                  <a:schemeClr val="tx1"/>
                </a:solidFill>
              </a:rPr>
              <a:t>Dosimétrie et Assurance Qualité en Radiothérapie</a:t>
            </a:r>
            <a:endParaRPr lang="en-US" sz="1100" b="1" dirty="0">
              <a:solidFill>
                <a:schemeClr val="tx1"/>
              </a:solidFill>
            </a:endParaRPr>
          </a:p>
        </p:txBody>
      </p:sp>
      <p:sp>
        <p:nvSpPr>
          <p:cNvPr id="5" name="Date Placeholder 4">
            <a:extLst>
              <a:ext uri="{FF2B5EF4-FFF2-40B4-BE49-F238E27FC236}">
                <a16:creationId xmlns:a16="http://schemas.microsoft.com/office/drawing/2014/main" id="{21291D16-82AE-2F25-53C8-DA7416962965}"/>
              </a:ext>
            </a:extLst>
          </p:cNvPr>
          <p:cNvSpPr>
            <a:spLocks noGrp="1"/>
          </p:cNvSpPr>
          <p:nvPr>
            <p:ph type="dt" sz="half" idx="10"/>
          </p:nvPr>
        </p:nvSpPr>
        <p:spPr/>
        <p:txBody>
          <a:bodyPr/>
          <a:lstStyle/>
          <a:p>
            <a:fld id="{59DC0D34-D00A-4A9A-BB59-2E6E5AAB29C4}" type="datetime1">
              <a:rPr lang="fr-BE" smtClean="0"/>
              <a:t>30-10-24</a:t>
            </a:fld>
            <a:endParaRPr lang="fr-BE"/>
          </a:p>
        </p:txBody>
      </p:sp>
      <p:sp>
        <p:nvSpPr>
          <p:cNvPr id="6" name="Slide Number Placeholder 5">
            <a:extLst>
              <a:ext uri="{FF2B5EF4-FFF2-40B4-BE49-F238E27FC236}">
                <a16:creationId xmlns:a16="http://schemas.microsoft.com/office/drawing/2014/main" id="{E0A41636-AC66-7CB5-3871-59C5F3940275}"/>
              </a:ext>
            </a:extLst>
          </p:cNvPr>
          <p:cNvSpPr>
            <a:spLocks noGrp="1"/>
          </p:cNvSpPr>
          <p:nvPr>
            <p:ph type="sldNum" sz="quarter" idx="12"/>
          </p:nvPr>
        </p:nvSpPr>
        <p:spPr/>
        <p:txBody>
          <a:bodyPr/>
          <a:lstStyle/>
          <a:p>
            <a:fld id="{FAC01B2A-59CF-4893-B0C6-88024495D2D8}" type="slidenum">
              <a:rPr lang="fr-BE" smtClean="0"/>
              <a:t>4</a:t>
            </a:fld>
            <a:endParaRPr lang="fr-BE"/>
          </a:p>
        </p:txBody>
      </p:sp>
    </p:spTree>
    <p:extLst>
      <p:ext uri="{BB962C8B-B14F-4D97-AF65-F5344CB8AC3E}">
        <p14:creationId xmlns:p14="http://schemas.microsoft.com/office/powerpoint/2010/main" val="41831761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930658-8258-2603-4391-62A1B8C78C6F}"/>
              </a:ext>
            </a:extLst>
          </p:cNvPr>
          <p:cNvSpPr>
            <a:spLocks noGrp="1"/>
          </p:cNvSpPr>
          <p:nvPr>
            <p:ph type="title"/>
          </p:nvPr>
        </p:nvSpPr>
        <p:spPr>
          <a:xfrm>
            <a:off x="838200" y="365125"/>
            <a:ext cx="10515600" cy="803799"/>
          </a:xfrm>
          <a:solidFill>
            <a:schemeClr val="accent2">
              <a:lumMod val="20000"/>
              <a:lumOff val="80000"/>
            </a:schemeClr>
          </a:solidFill>
        </p:spPr>
        <p:txBody>
          <a:bodyPr>
            <a:normAutofit/>
          </a:bodyPr>
          <a:lstStyle/>
          <a:p>
            <a:pPr algn="ctr"/>
            <a:r>
              <a:rPr lang="fr-BE" sz="4000" dirty="0"/>
              <a:t>Historique</a:t>
            </a:r>
          </a:p>
        </p:txBody>
      </p:sp>
      <p:sp>
        <p:nvSpPr>
          <p:cNvPr id="3" name="Content Placeholder 2">
            <a:extLst>
              <a:ext uri="{FF2B5EF4-FFF2-40B4-BE49-F238E27FC236}">
                <a16:creationId xmlns:a16="http://schemas.microsoft.com/office/drawing/2014/main" id="{BF954D08-20EC-9F5A-59EB-0D852EF7462C}"/>
              </a:ext>
            </a:extLst>
          </p:cNvPr>
          <p:cNvSpPr>
            <a:spLocks noGrp="1"/>
          </p:cNvSpPr>
          <p:nvPr>
            <p:ph idx="1"/>
          </p:nvPr>
        </p:nvSpPr>
        <p:spPr>
          <a:xfrm>
            <a:off x="838200" y="1263192"/>
            <a:ext cx="10766196" cy="4826523"/>
          </a:xfrm>
        </p:spPr>
        <p:txBody>
          <a:bodyPr>
            <a:normAutofit fontScale="62500" lnSpcReduction="20000"/>
          </a:bodyPr>
          <a:lstStyle/>
          <a:p>
            <a:r>
              <a:rPr lang="fr-BE" dirty="0"/>
              <a:t>En </a:t>
            </a:r>
            <a:r>
              <a:rPr lang="fr-FR" dirty="0"/>
              <a:t>1895 : </a:t>
            </a:r>
            <a:r>
              <a:rPr lang="fr-FR" dirty="0">
                <a:solidFill>
                  <a:srgbClr val="FF0000"/>
                </a:solidFill>
              </a:rPr>
              <a:t>Découverte</a:t>
            </a:r>
            <a:r>
              <a:rPr lang="fr-FR" dirty="0"/>
              <a:t> des rayons X (</a:t>
            </a:r>
            <a:r>
              <a:rPr lang="fr-FR" dirty="0" err="1"/>
              <a:t>Röntgenstrahlung</a:t>
            </a:r>
            <a:r>
              <a:rPr lang="fr-FR" dirty="0"/>
              <a:t>) par Wilhelm Conrad </a:t>
            </a:r>
            <a:r>
              <a:rPr lang="fr-FR" dirty="0" err="1"/>
              <a:t>Röentgen</a:t>
            </a:r>
            <a:r>
              <a:rPr lang="fr-FR" dirty="0"/>
              <a:t> </a:t>
            </a:r>
            <a:endParaRPr lang="fr-BE" dirty="0"/>
          </a:p>
          <a:p>
            <a:r>
              <a:rPr lang="fr-BE" dirty="0"/>
              <a:t>En 1896:</a:t>
            </a:r>
            <a:r>
              <a:rPr lang="fr-FR" dirty="0"/>
              <a:t>Découverte de la radioactivité naturelle par Henry Becquerel</a:t>
            </a:r>
          </a:p>
          <a:p>
            <a:r>
              <a:rPr lang="fr-BE" dirty="0"/>
              <a:t>En 1896: </a:t>
            </a:r>
            <a:r>
              <a:rPr lang="fr-FR" dirty="0">
                <a:solidFill>
                  <a:srgbClr val="FF0000"/>
                </a:solidFill>
              </a:rPr>
              <a:t>Premier traitement </a:t>
            </a:r>
            <a:r>
              <a:rPr lang="fr-FR" dirty="0"/>
              <a:t>par radiations ionisantes (Dr </a:t>
            </a:r>
            <a:r>
              <a:rPr lang="fr-FR" dirty="0" err="1"/>
              <a:t>Despeignes</a:t>
            </a:r>
            <a:r>
              <a:rPr lang="fr-FR" dirty="0"/>
              <a:t>, Lyon) </a:t>
            </a:r>
          </a:p>
          <a:p>
            <a:pPr lvl="1"/>
            <a:r>
              <a:rPr lang="fr-FR" dirty="0"/>
              <a:t>il se procure un tube à rayons X auprès de Louis Lortet et commence à irradier une tumeur le 4 juillet 1896  (</a:t>
            </a:r>
            <a:r>
              <a:rPr lang="fr-FR" dirty="0" err="1"/>
              <a:t>ttt</a:t>
            </a:r>
            <a:r>
              <a:rPr lang="fr-FR" dirty="0"/>
              <a:t> du cancer de l’estomac)</a:t>
            </a:r>
            <a:endParaRPr lang="fr-BE" dirty="0"/>
          </a:p>
          <a:p>
            <a:r>
              <a:rPr lang="fr-FR" dirty="0"/>
              <a:t>En 1897 : Thomson identifie les électrons à l'origine des rayons X </a:t>
            </a:r>
          </a:p>
          <a:p>
            <a:r>
              <a:rPr lang="fr-FR" dirty="0"/>
              <a:t>En 1901: la découverte </a:t>
            </a:r>
            <a:r>
              <a:rPr lang="fr-FR" dirty="0">
                <a:solidFill>
                  <a:srgbClr val="FF0000"/>
                </a:solidFill>
              </a:rPr>
              <a:t>des applications </a:t>
            </a:r>
            <a:r>
              <a:rPr lang="fr-FR" dirty="0"/>
              <a:t>avec radiumthérapie, par marie curie </a:t>
            </a:r>
          </a:p>
          <a:p>
            <a:r>
              <a:rPr lang="fr-FR" dirty="0"/>
              <a:t>En 1951: débit de la cobaltothérapie</a:t>
            </a:r>
          </a:p>
          <a:p>
            <a:r>
              <a:rPr lang="fr-FR" dirty="0"/>
              <a:t>En 1952 : </a:t>
            </a:r>
            <a:r>
              <a:rPr lang="fr-FR" dirty="0">
                <a:solidFill>
                  <a:srgbClr val="FF0000"/>
                </a:solidFill>
              </a:rPr>
              <a:t>Premier accélérateur linéaire</a:t>
            </a:r>
          </a:p>
          <a:p>
            <a:r>
              <a:rPr lang="fr-FR" dirty="0"/>
              <a:t>En 1960 : Premières dosimétries – article de William F. Bale </a:t>
            </a:r>
          </a:p>
          <a:p>
            <a:r>
              <a:rPr lang="fr-FR" dirty="0"/>
              <a:t>En 1965 : </a:t>
            </a:r>
            <a:r>
              <a:rPr lang="fr-FR" dirty="0">
                <a:solidFill>
                  <a:srgbClr val="FF0000"/>
                </a:solidFill>
              </a:rPr>
              <a:t>Invention du premier MLC </a:t>
            </a:r>
            <a:r>
              <a:rPr lang="fr-FR" dirty="0"/>
              <a:t>(Multi-</a:t>
            </a:r>
            <a:r>
              <a:rPr lang="fr-FR" dirty="0" err="1"/>
              <a:t>Leaf</a:t>
            </a:r>
            <a:r>
              <a:rPr lang="fr-FR" dirty="0"/>
              <a:t> </a:t>
            </a:r>
            <a:r>
              <a:rPr lang="fr-FR" dirty="0" err="1"/>
              <a:t>Collimator</a:t>
            </a:r>
            <a:r>
              <a:rPr lang="fr-FR" dirty="0"/>
              <a:t>)</a:t>
            </a:r>
          </a:p>
          <a:p>
            <a:r>
              <a:rPr lang="fr-FR" dirty="0"/>
              <a:t>En 1973 : Invention du scanner par G.N Hounsfield</a:t>
            </a:r>
          </a:p>
          <a:p>
            <a:r>
              <a:rPr lang="fr-FR" dirty="0"/>
              <a:t>En 1990 : Applications du scanner et des ordinateurs pour la dosimétrie : radiothérapie conformationnelle.</a:t>
            </a:r>
          </a:p>
          <a:p>
            <a:r>
              <a:rPr lang="fr-FR" dirty="0"/>
              <a:t>En 2003 : Création d’un scanner spécifique dédiée à la RCMI par le physicien R. </a:t>
            </a:r>
            <a:r>
              <a:rPr lang="fr-FR" dirty="0" err="1"/>
              <a:t>Mackie</a:t>
            </a:r>
            <a:r>
              <a:rPr lang="fr-FR" dirty="0"/>
              <a:t> (Tomothérapie)</a:t>
            </a:r>
          </a:p>
          <a:p>
            <a:r>
              <a:rPr lang="fr-FR" dirty="0"/>
              <a:t>En 2008 : </a:t>
            </a:r>
            <a:r>
              <a:rPr lang="fr-FR" dirty="0">
                <a:solidFill>
                  <a:srgbClr val="FF0000"/>
                </a:solidFill>
              </a:rPr>
              <a:t>VMAT introduit par Karl Otto</a:t>
            </a:r>
            <a:endParaRPr lang="fr-BE" dirty="0">
              <a:solidFill>
                <a:srgbClr val="FF0000"/>
              </a:solidFill>
            </a:endParaRPr>
          </a:p>
          <a:p>
            <a:endParaRPr lang="fr-BE" dirty="0"/>
          </a:p>
          <a:p>
            <a:endParaRPr lang="fr-BE" dirty="0"/>
          </a:p>
        </p:txBody>
      </p:sp>
      <p:sp>
        <p:nvSpPr>
          <p:cNvPr id="4" name="Espace réservé du pied de page 4">
            <a:extLst>
              <a:ext uri="{FF2B5EF4-FFF2-40B4-BE49-F238E27FC236}">
                <a16:creationId xmlns:a16="http://schemas.microsoft.com/office/drawing/2014/main" id="{D08FD8A0-744E-C408-691A-EAF886320238}"/>
              </a:ext>
            </a:extLst>
          </p:cNvPr>
          <p:cNvSpPr>
            <a:spLocks noGrp="1"/>
          </p:cNvSpPr>
          <p:nvPr>
            <p:ph type="ftr" sz="quarter" idx="11"/>
          </p:nvPr>
        </p:nvSpPr>
        <p:spPr>
          <a:xfrm>
            <a:off x="3883844" y="6130925"/>
            <a:ext cx="5467546" cy="369888"/>
          </a:xfrm>
        </p:spPr>
        <p:txBody>
          <a:bodyPr/>
          <a:lstStyle/>
          <a:p>
            <a:pPr>
              <a:defRPr/>
            </a:pPr>
            <a:r>
              <a:rPr lang="fr-FR" sz="1100" b="1" dirty="0">
                <a:solidFill>
                  <a:schemeClr val="tx1"/>
                </a:solidFill>
              </a:rPr>
              <a:t>Dosimétrie et Assurance Qualité en Radiothérapie</a:t>
            </a:r>
            <a:endParaRPr lang="en-US" sz="1100" b="1" dirty="0">
              <a:solidFill>
                <a:schemeClr val="tx1"/>
              </a:solidFill>
            </a:endParaRPr>
          </a:p>
        </p:txBody>
      </p:sp>
      <p:sp>
        <p:nvSpPr>
          <p:cNvPr id="5" name="Date Placeholder 4">
            <a:extLst>
              <a:ext uri="{FF2B5EF4-FFF2-40B4-BE49-F238E27FC236}">
                <a16:creationId xmlns:a16="http://schemas.microsoft.com/office/drawing/2014/main" id="{7820B587-CDAE-641D-CC2B-0639B4829A8B}"/>
              </a:ext>
            </a:extLst>
          </p:cNvPr>
          <p:cNvSpPr>
            <a:spLocks noGrp="1"/>
          </p:cNvSpPr>
          <p:nvPr>
            <p:ph type="dt" sz="half" idx="10"/>
          </p:nvPr>
        </p:nvSpPr>
        <p:spPr/>
        <p:txBody>
          <a:bodyPr/>
          <a:lstStyle/>
          <a:p>
            <a:fld id="{42828855-82C8-496E-A75D-F0B21A624BED}" type="datetime1">
              <a:rPr lang="fr-BE" smtClean="0"/>
              <a:t>30-10-24</a:t>
            </a:fld>
            <a:endParaRPr lang="fr-BE"/>
          </a:p>
        </p:txBody>
      </p:sp>
      <p:sp>
        <p:nvSpPr>
          <p:cNvPr id="6" name="Slide Number Placeholder 5">
            <a:extLst>
              <a:ext uri="{FF2B5EF4-FFF2-40B4-BE49-F238E27FC236}">
                <a16:creationId xmlns:a16="http://schemas.microsoft.com/office/drawing/2014/main" id="{B7951F43-F088-9CF5-47DD-9EB5D94A6C70}"/>
              </a:ext>
            </a:extLst>
          </p:cNvPr>
          <p:cNvSpPr>
            <a:spLocks noGrp="1"/>
          </p:cNvSpPr>
          <p:nvPr>
            <p:ph type="sldNum" sz="quarter" idx="12"/>
          </p:nvPr>
        </p:nvSpPr>
        <p:spPr/>
        <p:txBody>
          <a:bodyPr/>
          <a:lstStyle/>
          <a:p>
            <a:fld id="{FAC01B2A-59CF-4893-B0C6-88024495D2D8}" type="slidenum">
              <a:rPr lang="fr-BE" smtClean="0"/>
              <a:t>5</a:t>
            </a:fld>
            <a:endParaRPr lang="fr-BE"/>
          </a:p>
        </p:txBody>
      </p:sp>
    </p:spTree>
    <p:extLst>
      <p:ext uri="{BB962C8B-B14F-4D97-AF65-F5344CB8AC3E}">
        <p14:creationId xmlns:p14="http://schemas.microsoft.com/office/powerpoint/2010/main" val="41244465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DEFDA3-8D68-963C-3149-4E7CB26FA6B4}"/>
              </a:ext>
            </a:extLst>
          </p:cNvPr>
          <p:cNvSpPr>
            <a:spLocks noGrp="1"/>
          </p:cNvSpPr>
          <p:nvPr>
            <p:ph type="title"/>
          </p:nvPr>
        </p:nvSpPr>
        <p:spPr>
          <a:solidFill>
            <a:schemeClr val="accent2">
              <a:lumMod val="20000"/>
              <a:lumOff val="80000"/>
            </a:schemeClr>
          </a:solidFill>
        </p:spPr>
        <p:txBody>
          <a:bodyPr>
            <a:normAutofit/>
          </a:bodyPr>
          <a:lstStyle/>
          <a:p>
            <a:pPr algn="ctr"/>
            <a:r>
              <a:rPr lang="fr-FR" sz="4000" dirty="0"/>
              <a:t>Rôle de la dosimétrie en radiothérapie</a:t>
            </a:r>
            <a:endParaRPr lang="fr-BE" sz="4000" dirty="0"/>
          </a:p>
        </p:txBody>
      </p:sp>
      <p:sp>
        <p:nvSpPr>
          <p:cNvPr id="3" name="Content Placeholder 2">
            <a:extLst>
              <a:ext uri="{FF2B5EF4-FFF2-40B4-BE49-F238E27FC236}">
                <a16:creationId xmlns:a16="http://schemas.microsoft.com/office/drawing/2014/main" id="{5E642615-DBF5-57B0-1DEF-E7DDFF8F25BE}"/>
              </a:ext>
            </a:extLst>
          </p:cNvPr>
          <p:cNvSpPr>
            <a:spLocks noGrp="1"/>
          </p:cNvSpPr>
          <p:nvPr>
            <p:ph idx="1"/>
          </p:nvPr>
        </p:nvSpPr>
        <p:spPr>
          <a:xfrm>
            <a:off x="838200" y="1825625"/>
            <a:ext cx="10851037" cy="4351338"/>
          </a:xfrm>
        </p:spPr>
        <p:txBody>
          <a:bodyPr>
            <a:normAutofit lnSpcReduction="10000"/>
          </a:bodyPr>
          <a:lstStyle/>
          <a:p>
            <a:r>
              <a:rPr lang="fr-FR" sz="2600" dirty="0"/>
              <a:t>La dosimétrie se définit comme la </a:t>
            </a:r>
            <a:r>
              <a:rPr lang="fr-FR" sz="2600" dirty="0">
                <a:solidFill>
                  <a:srgbClr val="FF0000"/>
                </a:solidFill>
              </a:rPr>
              <a:t>métrologie</a:t>
            </a:r>
            <a:r>
              <a:rPr lang="fr-FR" sz="2600" dirty="0"/>
              <a:t> et la </a:t>
            </a:r>
            <a:r>
              <a:rPr lang="fr-FR" sz="2600" dirty="0">
                <a:solidFill>
                  <a:srgbClr val="FF0000"/>
                </a:solidFill>
              </a:rPr>
              <a:t>modélisation</a:t>
            </a:r>
            <a:r>
              <a:rPr lang="fr-FR" sz="2600" dirty="0"/>
              <a:t> de l'énergie associée aux radiations ionisantes.</a:t>
            </a:r>
          </a:p>
          <a:p>
            <a:r>
              <a:rPr lang="fr-FR" sz="2600" dirty="0"/>
              <a:t>En radiothérapie, la dosimétrie comporte </a:t>
            </a:r>
            <a:r>
              <a:rPr lang="fr-FR" sz="2600" dirty="0">
                <a:solidFill>
                  <a:srgbClr val="FF0000"/>
                </a:solidFill>
              </a:rPr>
              <a:t>deux aspects </a:t>
            </a:r>
          </a:p>
          <a:p>
            <a:pPr lvl="2"/>
            <a:r>
              <a:rPr lang="fr-FR" sz="1900" dirty="0"/>
              <a:t>elle consiste à déterminer les caractéristiques des faisceaux de rayonnements, c'est-à-dire leur </a:t>
            </a:r>
            <a:r>
              <a:rPr lang="fr-FR" sz="1900" dirty="0">
                <a:solidFill>
                  <a:srgbClr val="FF0000"/>
                </a:solidFill>
              </a:rPr>
              <a:t>calibration</a:t>
            </a:r>
            <a:r>
              <a:rPr lang="fr-FR" sz="1900" dirty="0"/>
              <a:t> ;</a:t>
            </a:r>
          </a:p>
          <a:p>
            <a:pPr lvl="2"/>
            <a:r>
              <a:rPr lang="fr-FR" sz="1900" dirty="0"/>
              <a:t>elle consiste à calculer la dose en tout point d'un volume défini (patient, tumeur, organes sains), c'est la </a:t>
            </a:r>
            <a:r>
              <a:rPr lang="fr-FR" sz="1900" dirty="0">
                <a:solidFill>
                  <a:srgbClr val="FF0000"/>
                </a:solidFill>
              </a:rPr>
              <a:t>dosimétrie clinique </a:t>
            </a:r>
            <a:r>
              <a:rPr lang="fr-FR" sz="1900" dirty="0"/>
              <a:t>en vue de la planification.</a:t>
            </a:r>
          </a:p>
          <a:p>
            <a:r>
              <a:rPr lang="fr-FR" sz="2600" dirty="0"/>
              <a:t>le but de la dosimétrie est de </a:t>
            </a:r>
            <a:r>
              <a:rPr lang="fr-FR" sz="2600" dirty="0">
                <a:solidFill>
                  <a:srgbClr val="FF0000"/>
                </a:solidFill>
              </a:rPr>
              <a:t>calculer la dose absorbée dans les tissus</a:t>
            </a:r>
            <a:r>
              <a:rPr lang="fr-FR" sz="2600" dirty="0"/>
              <a:t>, afin de prévoir les effets du traitement sur les tissus sains et tumoraux.</a:t>
            </a:r>
          </a:p>
          <a:p>
            <a:pPr lvl="1"/>
            <a:r>
              <a:rPr lang="fr-FR" sz="2200" dirty="0"/>
              <a:t>En phase de simulation, c'est elle qui détermine la </a:t>
            </a:r>
            <a:r>
              <a:rPr lang="fr-FR" sz="2200" dirty="0">
                <a:solidFill>
                  <a:srgbClr val="FF0000"/>
                </a:solidFill>
              </a:rPr>
              <a:t>balistique</a:t>
            </a:r>
            <a:r>
              <a:rPr lang="fr-FR" sz="2200" dirty="0"/>
              <a:t> et le </a:t>
            </a:r>
            <a:r>
              <a:rPr lang="fr-FR" sz="2200" dirty="0">
                <a:solidFill>
                  <a:srgbClr val="FF0000"/>
                </a:solidFill>
              </a:rPr>
              <a:t>plan de traitement</a:t>
            </a:r>
            <a:r>
              <a:rPr lang="fr-FR" sz="2200" dirty="0"/>
              <a:t> à partir d’une prescription médicale</a:t>
            </a:r>
            <a:r>
              <a:rPr lang="fr-FR" dirty="0"/>
              <a:t>.</a:t>
            </a:r>
          </a:p>
          <a:p>
            <a:r>
              <a:rPr lang="fr-FR" sz="2600" dirty="0"/>
              <a:t>Importance : </a:t>
            </a:r>
            <a:r>
              <a:rPr lang="fr-FR" sz="2200" dirty="0">
                <a:solidFill>
                  <a:srgbClr val="FF0000"/>
                </a:solidFill>
              </a:rPr>
              <a:t>Garantir que la dose prescrite </a:t>
            </a:r>
            <a:r>
              <a:rPr lang="fr-FR" sz="2200" dirty="0"/>
              <a:t>par le radiothérapeute est délivrée avec précision et uniformité</a:t>
            </a:r>
            <a:endParaRPr lang="fr-BE" sz="2200" dirty="0"/>
          </a:p>
        </p:txBody>
      </p:sp>
      <p:sp>
        <p:nvSpPr>
          <p:cNvPr id="4" name="Espace réservé du pied de page 4">
            <a:extLst>
              <a:ext uri="{FF2B5EF4-FFF2-40B4-BE49-F238E27FC236}">
                <a16:creationId xmlns:a16="http://schemas.microsoft.com/office/drawing/2014/main" id="{DA7E4796-1153-6750-33BB-5201A184EC86}"/>
              </a:ext>
            </a:extLst>
          </p:cNvPr>
          <p:cNvSpPr>
            <a:spLocks noGrp="1"/>
          </p:cNvSpPr>
          <p:nvPr>
            <p:ph type="ftr" sz="quarter" idx="11"/>
          </p:nvPr>
        </p:nvSpPr>
        <p:spPr>
          <a:xfrm>
            <a:off x="3883844" y="6130925"/>
            <a:ext cx="5467546" cy="369888"/>
          </a:xfrm>
        </p:spPr>
        <p:txBody>
          <a:bodyPr/>
          <a:lstStyle/>
          <a:p>
            <a:pPr>
              <a:defRPr/>
            </a:pPr>
            <a:r>
              <a:rPr lang="fr-FR" sz="1100" b="1" dirty="0">
                <a:solidFill>
                  <a:schemeClr val="tx1"/>
                </a:solidFill>
              </a:rPr>
              <a:t>Dosimétrie et Assurance Qualité en Radiothérapie</a:t>
            </a:r>
            <a:endParaRPr lang="en-US" sz="1100" b="1" dirty="0">
              <a:solidFill>
                <a:schemeClr val="tx1"/>
              </a:solidFill>
            </a:endParaRPr>
          </a:p>
        </p:txBody>
      </p:sp>
      <p:sp>
        <p:nvSpPr>
          <p:cNvPr id="5" name="Date Placeholder 4">
            <a:extLst>
              <a:ext uri="{FF2B5EF4-FFF2-40B4-BE49-F238E27FC236}">
                <a16:creationId xmlns:a16="http://schemas.microsoft.com/office/drawing/2014/main" id="{50AE5D72-68D3-6192-5BC0-C9A831BC7E07}"/>
              </a:ext>
            </a:extLst>
          </p:cNvPr>
          <p:cNvSpPr>
            <a:spLocks noGrp="1"/>
          </p:cNvSpPr>
          <p:nvPr>
            <p:ph type="dt" sz="half" idx="10"/>
          </p:nvPr>
        </p:nvSpPr>
        <p:spPr/>
        <p:txBody>
          <a:bodyPr/>
          <a:lstStyle/>
          <a:p>
            <a:fld id="{F6C3D134-4E40-4C07-9B1A-FCA77E634B1F}" type="datetime1">
              <a:rPr lang="fr-BE" smtClean="0"/>
              <a:t>30-10-24</a:t>
            </a:fld>
            <a:endParaRPr lang="fr-BE"/>
          </a:p>
        </p:txBody>
      </p:sp>
      <p:sp>
        <p:nvSpPr>
          <p:cNvPr id="6" name="Slide Number Placeholder 5">
            <a:extLst>
              <a:ext uri="{FF2B5EF4-FFF2-40B4-BE49-F238E27FC236}">
                <a16:creationId xmlns:a16="http://schemas.microsoft.com/office/drawing/2014/main" id="{1FFEB0CB-B43C-A7F9-C954-0EA37A251B99}"/>
              </a:ext>
            </a:extLst>
          </p:cNvPr>
          <p:cNvSpPr>
            <a:spLocks noGrp="1"/>
          </p:cNvSpPr>
          <p:nvPr>
            <p:ph type="sldNum" sz="quarter" idx="12"/>
          </p:nvPr>
        </p:nvSpPr>
        <p:spPr/>
        <p:txBody>
          <a:bodyPr/>
          <a:lstStyle/>
          <a:p>
            <a:fld id="{FAC01B2A-59CF-4893-B0C6-88024495D2D8}" type="slidenum">
              <a:rPr lang="fr-BE" smtClean="0"/>
              <a:t>6</a:t>
            </a:fld>
            <a:endParaRPr lang="fr-BE"/>
          </a:p>
        </p:txBody>
      </p:sp>
    </p:spTree>
    <p:extLst>
      <p:ext uri="{BB962C8B-B14F-4D97-AF65-F5344CB8AC3E}">
        <p14:creationId xmlns:p14="http://schemas.microsoft.com/office/powerpoint/2010/main" val="28849440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968507-A04C-D0E2-F491-0F55C35BAFDF}"/>
              </a:ext>
            </a:extLst>
          </p:cNvPr>
          <p:cNvSpPr>
            <a:spLocks noGrp="1"/>
          </p:cNvSpPr>
          <p:nvPr>
            <p:ph type="title"/>
          </p:nvPr>
        </p:nvSpPr>
        <p:spPr>
          <a:xfrm>
            <a:off x="838200" y="365125"/>
            <a:ext cx="10738748" cy="1325563"/>
          </a:xfrm>
          <a:solidFill>
            <a:schemeClr val="accent2">
              <a:lumMod val="20000"/>
              <a:lumOff val="80000"/>
            </a:schemeClr>
          </a:solidFill>
        </p:spPr>
        <p:txBody>
          <a:bodyPr>
            <a:normAutofit/>
          </a:bodyPr>
          <a:lstStyle/>
          <a:p>
            <a:pPr algn="ctr"/>
            <a:r>
              <a:rPr lang="fr-FR" dirty="0"/>
              <a:t>Rôle de la dosimétrie en radiothérapie </a:t>
            </a:r>
            <a:br>
              <a:rPr lang="fr-FR" dirty="0"/>
            </a:br>
            <a:r>
              <a:rPr lang="fr-FR" dirty="0"/>
              <a:t>--</a:t>
            </a:r>
            <a:r>
              <a:rPr lang="fr-BE" dirty="0"/>
              <a:t>La curiethérapie--</a:t>
            </a:r>
          </a:p>
        </p:txBody>
      </p:sp>
      <p:sp>
        <p:nvSpPr>
          <p:cNvPr id="3" name="Content Placeholder 2">
            <a:extLst>
              <a:ext uri="{FF2B5EF4-FFF2-40B4-BE49-F238E27FC236}">
                <a16:creationId xmlns:a16="http://schemas.microsoft.com/office/drawing/2014/main" id="{6511AEA5-E7D7-C0E2-2FA4-853132C90850}"/>
              </a:ext>
            </a:extLst>
          </p:cNvPr>
          <p:cNvSpPr>
            <a:spLocks noGrp="1"/>
          </p:cNvSpPr>
          <p:nvPr>
            <p:ph idx="1"/>
          </p:nvPr>
        </p:nvSpPr>
        <p:spPr>
          <a:xfrm>
            <a:off x="838200" y="1825625"/>
            <a:ext cx="8482503" cy="4351338"/>
          </a:xfrm>
        </p:spPr>
        <p:txBody>
          <a:bodyPr>
            <a:normAutofit lnSpcReduction="10000"/>
          </a:bodyPr>
          <a:lstStyle/>
          <a:p>
            <a:r>
              <a:rPr lang="fr-FR" dirty="0"/>
              <a:t>le terme curiethérapie utilise des sources scellées de radionucléides irradiant les lésions à courte distance.</a:t>
            </a:r>
          </a:p>
          <a:p>
            <a:r>
              <a:rPr lang="fr-FR" dirty="0"/>
              <a:t>Les méthodes utilisées en curiethérapie se distinguent par le débit de dose délivré par la sources radioactive</a:t>
            </a:r>
          </a:p>
          <a:p>
            <a:pPr lvl="1"/>
            <a:r>
              <a:rPr lang="fr-FR" dirty="0">
                <a:solidFill>
                  <a:srgbClr val="FF0000"/>
                </a:solidFill>
              </a:rPr>
              <a:t>curiethérapie à haut débit </a:t>
            </a:r>
            <a:r>
              <a:rPr lang="fr-FR" dirty="0"/>
              <a:t>(HDR)</a:t>
            </a:r>
          </a:p>
          <a:p>
            <a:pPr lvl="2"/>
            <a:r>
              <a:rPr lang="fr-FR" dirty="0"/>
              <a:t>192Ir de</a:t>
            </a:r>
            <a:r>
              <a:rPr lang="fr-FR" dirty="0">
                <a:solidFill>
                  <a:srgbClr val="FF0000"/>
                </a:solidFill>
              </a:rPr>
              <a:t> 370 </a:t>
            </a:r>
            <a:r>
              <a:rPr lang="fr-FR" dirty="0" err="1">
                <a:solidFill>
                  <a:srgbClr val="FF0000"/>
                </a:solidFill>
              </a:rPr>
              <a:t>GBq</a:t>
            </a:r>
            <a:r>
              <a:rPr lang="fr-FR" dirty="0"/>
              <a:t>, débit sup. à </a:t>
            </a:r>
            <a:r>
              <a:rPr lang="fr-FR" dirty="0">
                <a:solidFill>
                  <a:srgbClr val="00B050"/>
                </a:solidFill>
              </a:rPr>
              <a:t>12 Gy/h</a:t>
            </a:r>
            <a:r>
              <a:rPr lang="fr-FR" dirty="0"/>
              <a:t>, des séances de </a:t>
            </a:r>
            <a:r>
              <a:rPr lang="fr-FR" dirty="0">
                <a:solidFill>
                  <a:srgbClr val="00B050"/>
                </a:solidFill>
              </a:rPr>
              <a:t>5 à 20 min</a:t>
            </a:r>
          </a:p>
          <a:p>
            <a:pPr lvl="1"/>
            <a:r>
              <a:rPr lang="fr-FR" dirty="0">
                <a:solidFill>
                  <a:srgbClr val="FF0000"/>
                </a:solidFill>
              </a:rPr>
              <a:t>curiethérapie à bas débit </a:t>
            </a:r>
            <a:r>
              <a:rPr lang="fr-FR" dirty="0"/>
              <a:t>(LDR)</a:t>
            </a:r>
          </a:p>
          <a:p>
            <a:pPr lvl="2"/>
            <a:r>
              <a:rPr lang="pt-BR" dirty="0">
                <a:solidFill>
                  <a:srgbClr val="00B050"/>
                </a:solidFill>
              </a:rPr>
              <a:t>0,4 à 2 Gy/h</a:t>
            </a:r>
            <a:r>
              <a:rPr lang="pt-BR" dirty="0"/>
              <a:t>, </a:t>
            </a:r>
            <a:r>
              <a:rPr lang="fr-FR" dirty="0"/>
              <a:t>pendant </a:t>
            </a:r>
            <a:r>
              <a:rPr lang="fr-FR" dirty="0">
                <a:solidFill>
                  <a:srgbClr val="FF0000"/>
                </a:solidFill>
              </a:rPr>
              <a:t>1 séance </a:t>
            </a:r>
            <a:r>
              <a:rPr lang="fr-FR" dirty="0"/>
              <a:t>d’une </a:t>
            </a:r>
            <a:r>
              <a:rPr lang="fr-FR" dirty="0">
                <a:solidFill>
                  <a:srgbClr val="FF0000"/>
                </a:solidFill>
              </a:rPr>
              <a:t>centaine d’heures</a:t>
            </a:r>
          </a:p>
          <a:p>
            <a:pPr lvl="1"/>
            <a:r>
              <a:rPr lang="fr-FR" dirty="0">
                <a:solidFill>
                  <a:srgbClr val="FF0000"/>
                </a:solidFill>
              </a:rPr>
              <a:t>Curiethérapie à débit de dose pulsé </a:t>
            </a:r>
            <a:r>
              <a:rPr lang="fr-FR" dirty="0"/>
              <a:t>(PDR)</a:t>
            </a:r>
          </a:p>
          <a:p>
            <a:pPr lvl="2"/>
            <a:r>
              <a:rPr lang="fr-FR" dirty="0"/>
              <a:t>192Ir, </a:t>
            </a:r>
            <a:r>
              <a:rPr lang="fr-FR" dirty="0">
                <a:solidFill>
                  <a:srgbClr val="00B050"/>
                </a:solidFill>
              </a:rPr>
              <a:t>18 à 37 </a:t>
            </a:r>
            <a:r>
              <a:rPr lang="fr-FR" dirty="0" err="1">
                <a:solidFill>
                  <a:srgbClr val="00B050"/>
                </a:solidFill>
              </a:rPr>
              <a:t>GBq</a:t>
            </a:r>
            <a:r>
              <a:rPr lang="fr-FR" dirty="0">
                <a:solidFill>
                  <a:srgbClr val="00B050"/>
                </a:solidFill>
              </a:rPr>
              <a:t>, </a:t>
            </a:r>
            <a:r>
              <a:rPr lang="fr-FR" dirty="0">
                <a:solidFill>
                  <a:srgbClr val="FF0000"/>
                </a:solidFill>
              </a:rPr>
              <a:t>1 séance </a:t>
            </a:r>
            <a:r>
              <a:rPr lang="fr-FR" dirty="0"/>
              <a:t>de plrs jours sous-forme de pulses de </a:t>
            </a:r>
            <a:r>
              <a:rPr lang="fr-FR" dirty="0">
                <a:solidFill>
                  <a:srgbClr val="00B050"/>
                </a:solidFill>
              </a:rPr>
              <a:t>10 à 60 min</a:t>
            </a:r>
            <a:r>
              <a:rPr lang="fr-FR" dirty="0"/>
              <a:t>.</a:t>
            </a:r>
          </a:p>
          <a:p>
            <a:pPr lvl="1"/>
            <a:r>
              <a:rPr lang="fr-FR" dirty="0"/>
              <a:t>Ex : projecteur de source </a:t>
            </a:r>
            <a:r>
              <a:rPr lang="fr-FR" dirty="0" err="1"/>
              <a:t>brachytherapy</a:t>
            </a:r>
            <a:endParaRPr lang="fr-FR" dirty="0"/>
          </a:p>
        </p:txBody>
      </p:sp>
      <p:pic>
        <p:nvPicPr>
          <p:cNvPr id="4" name="Picture 3">
            <a:extLst>
              <a:ext uri="{FF2B5EF4-FFF2-40B4-BE49-F238E27FC236}">
                <a16:creationId xmlns:a16="http://schemas.microsoft.com/office/drawing/2014/main" id="{D070202E-DE38-9538-1C34-6105A7F5C01A}"/>
              </a:ext>
            </a:extLst>
          </p:cNvPr>
          <p:cNvPicPr>
            <a:picLocks noChangeAspect="1"/>
          </p:cNvPicPr>
          <p:nvPr/>
        </p:nvPicPr>
        <p:blipFill>
          <a:blip r:embed="rId2"/>
          <a:stretch>
            <a:fillRect/>
          </a:stretch>
        </p:blipFill>
        <p:spPr>
          <a:xfrm>
            <a:off x="9634604" y="1711063"/>
            <a:ext cx="1719196" cy="2758484"/>
          </a:xfrm>
          <a:prstGeom prst="rect">
            <a:avLst/>
          </a:prstGeom>
        </p:spPr>
      </p:pic>
      <p:pic>
        <p:nvPicPr>
          <p:cNvPr id="5" name="Picture 4">
            <a:extLst>
              <a:ext uri="{FF2B5EF4-FFF2-40B4-BE49-F238E27FC236}">
                <a16:creationId xmlns:a16="http://schemas.microsoft.com/office/drawing/2014/main" id="{C758C222-7BC3-15D8-752B-AD164FD98279}"/>
              </a:ext>
            </a:extLst>
          </p:cNvPr>
          <p:cNvPicPr>
            <a:picLocks noChangeAspect="1"/>
          </p:cNvPicPr>
          <p:nvPr/>
        </p:nvPicPr>
        <p:blipFill>
          <a:blip r:embed="rId3"/>
          <a:stretch>
            <a:fillRect/>
          </a:stretch>
        </p:blipFill>
        <p:spPr>
          <a:xfrm>
            <a:off x="9653834" y="4489923"/>
            <a:ext cx="1699966" cy="1699966"/>
          </a:xfrm>
          <a:prstGeom prst="rect">
            <a:avLst/>
          </a:prstGeom>
        </p:spPr>
      </p:pic>
      <p:sp>
        <p:nvSpPr>
          <p:cNvPr id="6" name="Espace réservé du pied de page 4">
            <a:extLst>
              <a:ext uri="{FF2B5EF4-FFF2-40B4-BE49-F238E27FC236}">
                <a16:creationId xmlns:a16="http://schemas.microsoft.com/office/drawing/2014/main" id="{B08D5E94-3338-8615-21A7-21229B4D88B0}"/>
              </a:ext>
            </a:extLst>
          </p:cNvPr>
          <p:cNvSpPr>
            <a:spLocks noGrp="1"/>
          </p:cNvSpPr>
          <p:nvPr>
            <p:ph type="ftr" sz="quarter" idx="11"/>
          </p:nvPr>
        </p:nvSpPr>
        <p:spPr>
          <a:xfrm>
            <a:off x="3883844" y="6130925"/>
            <a:ext cx="5467546" cy="369888"/>
          </a:xfrm>
        </p:spPr>
        <p:txBody>
          <a:bodyPr/>
          <a:lstStyle/>
          <a:p>
            <a:pPr>
              <a:defRPr/>
            </a:pPr>
            <a:r>
              <a:rPr lang="fr-FR" sz="1100" b="1" dirty="0">
                <a:solidFill>
                  <a:schemeClr val="tx1"/>
                </a:solidFill>
              </a:rPr>
              <a:t>Dosimétrie et Assurance Qualité en Radiothérapie</a:t>
            </a:r>
            <a:endParaRPr lang="en-US" sz="1100" b="1" dirty="0">
              <a:solidFill>
                <a:schemeClr val="tx1"/>
              </a:solidFill>
            </a:endParaRPr>
          </a:p>
        </p:txBody>
      </p:sp>
      <p:sp>
        <p:nvSpPr>
          <p:cNvPr id="7" name="Date Placeholder 6">
            <a:extLst>
              <a:ext uri="{FF2B5EF4-FFF2-40B4-BE49-F238E27FC236}">
                <a16:creationId xmlns:a16="http://schemas.microsoft.com/office/drawing/2014/main" id="{A06F703C-D3DF-8ABE-59C4-B6770E6EA052}"/>
              </a:ext>
            </a:extLst>
          </p:cNvPr>
          <p:cNvSpPr>
            <a:spLocks noGrp="1"/>
          </p:cNvSpPr>
          <p:nvPr>
            <p:ph type="dt" sz="half" idx="10"/>
          </p:nvPr>
        </p:nvSpPr>
        <p:spPr/>
        <p:txBody>
          <a:bodyPr/>
          <a:lstStyle/>
          <a:p>
            <a:fld id="{6B2E0998-E088-4188-B728-F96491360864}" type="datetime1">
              <a:rPr lang="fr-BE" smtClean="0"/>
              <a:t>30-10-24</a:t>
            </a:fld>
            <a:endParaRPr lang="fr-BE"/>
          </a:p>
        </p:txBody>
      </p:sp>
      <p:sp>
        <p:nvSpPr>
          <p:cNvPr id="8" name="Slide Number Placeholder 7">
            <a:extLst>
              <a:ext uri="{FF2B5EF4-FFF2-40B4-BE49-F238E27FC236}">
                <a16:creationId xmlns:a16="http://schemas.microsoft.com/office/drawing/2014/main" id="{49070142-20D8-82FA-CB6D-F60B1A9614A8}"/>
              </a:ext>
            </a:extLst>
          </p:cNvPr>
          <p:cNvSpPr>
            <a:spLocks noGrp="1"/>
          </p:cNvSpPr>
          <p:nvPr>
            <p:ph type="sldNum" sz="quarter" idx="12"/>
          </p:nvPr>
        </p:nvSpPr>
        <p:spPr/>
        <p:txBody>
          <a:bodyPr/>
          <a:lstStyle/>
          <a:p>
            <a:fld id="{FAC01B2A-59CF-4893-B0C6-88024495D2D8}" type="slidenum">
              <a:rPr lang="fr-BE" smtClean="0"/>
              <a:t>7</a:t>
            </a:fld>
            <a:endParaRPr lang="fr-BE"/>
          </a:p>
        </p:txBody>
      </p:sp>
    </p:spTree>
    <p:extLst>
      <p:ext uri="{BB962C8B-B14F-4D97-AF65-F5344CB8AC3E}">
        <p14:creationId xmlns:p14="http://schemas.microsoft.com/office/powerpoint/2010/main" val="5311085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7A4884-8EEB-4663-26BF-FCBD0EC65E19}"/>
              </a:ext>
            </a:extLst>
          </p:cNvPr>
          <p:cNvSpPr>
            <a:spLocks noGrp="1"/>
          </p:cNvSpPr>
          <p:nvPr>
            <p:ph type="title"/>
          </p:nvPr>
        </p:nvSpPr>
        <p:spPr>
          <a:xfrm>
            <a:off x="838200" y="167163"/>
            <a:ext cx="10515600" cy="775518"/>
          </a:xfrm>
          <a:solidFill>
            <a:schemeClr val="accent2">
              <a:lumMod val="20000"/>
              <a:lumOff val="80000"/>
            </a:schemeClr>
          </a:solidFill>
        </p:spPr>
        <p:txBody>
          <a:bodyPr>
            <a:normAutofit/>
          </a:bodyPr>
          <a:lstStyle/>
          <a:p>
            <a:pPr algn="ctr"/>
            <a:r>
              <a:rPr lang="fr-FR" sz="4000" dirty="0"/>
              <a:t>Rôle de la dosimétrie en radiothérapie</a:t>
            </a:r>
            <a:endParaRPr lang="fr-BE" sz="4000" dirty="0"/>
          </a:p>
        </p:txBody>
      </p:sp>
      <p:sp>
        <p:nvSpPr>
          <p:cNvPr id="3" name="Content Placeholder 2">
            <a:extLst>
              <a:ext uri="{FF2B5EF4-FFF2-40B4-BE49-F238E27FC236}">
                <a16:creationId xmlns:a16="http://schemas.microsoft.com/office/drawing/2014/main" id="{EAA011C0-386C-E844-1277-7019BA7CDD47}"/>
              </a:ext>
            </a:extLst>
          </p:cNvPr>
          <p:cNvSpPr>
            <a:spLocks noGrp="1"/>
          </p:cNvSpPr>
          <p:nvPr>
            <p:ph idx="1"/>
          </p:nvPr>
        </p:nvSpPr>
        <p:spPr>
          <a:xfrm>
            <a:off x="406923" y="1062381"/>
            <a:ext cx="9255551" cy="4999053"/>
          </a:xfrm>
        </p:spPr>
        <p:txBody>
          <a:bodyPr>
            <a:normAutofit lnSpcReduction="10000"/>
          </a:bodyPr>
          <a:lstStyle/>
          <a:p>
            <a:r>
              <a:rPr lang="fr-FR" dirty="0"/>
              <a:t>Types de dosimétrie</a:t>
            </a:r>
          </a:p>
          <a:p>
            <a:pPr lvl="1"/>
            <a:r>
              <a:rPr lang="fr-FR" b="1" dirty="0"/>
              <a:t>Dosimétrie in vivo</a:t>
            </a:r>
          </a:p>
          <a:p>
            <a:pPr lvl="2"/>
            <a:r>
              <a:rPr lang="fr-FR" dirty="0"/>
              <a:t>utilisée pour mesurer la dose de rayonnement directement sur ou dans le patient, durant le traitement. </a:t>
            </a:r>
          </a:p>
          <a:p>
            <a:pPr lvl="2"/>
            <a:r>
              <a:rPr lang="fr-FR" b="1" dirty="0"/>
              <a:t>Objectifs</a:t>
            </a:r>
            <a:r>
              <a:rPr lang="fr-FR" dirty="0"/>
              <a:t>: </a:t>
            </a:r>
          </a:p>
          <a:p>
            <a:pPr lvl="3"/>
            <a:r>
              <a:rPr lang="fr-FR" dirty="0"/>
              <a:t>Validation des doses délivrées, Amélioration de la sécurité, Optimisation des traitements</a:t>
            </a:r>
          </a:p>
          <a:p>
            <a:pPr lvl="2"/>
            <a:r>
              <a:rPr lang="fr-FR" b="1" dirty="0"/>
              <a:t>Types de dosimètres utilisés</a:t>
            </a:r>
            <a:r>
              <a:rPr lang="fr-FR" dirty="0"/>
              <a:t>: </a:t>
            </a:r>
          </a:p>
          <a:p>
            <a:pPr lvl="3"/>
            <a:r>
              <a:rPr lang="fr-FR" dirty="0"/>
              <a:t>diodes, Films dosimétriques, </a:t>
            </a:r>
            <a:r>
              <a:rPr lang="fr-FR" dirty="0" err="1"/>
              <a:t>TLDs</a:t>
            </a:r>
            <a:r>
              <a:rPr lang="fr-FR" dirty="0"/>
              <a:t> et </a:t>
            </a:r>
            <a:r>
              <a:rPr lang="fr-FR" dirty="0" err="1"/>
              <a:t>OSLDs</a:t>
            </a:r>
            <a:r>
              <a:rPr lang="fr-FR" dirty="0"/>
              <a:t>, Chambres d'ionisation miniaturisées</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fr-FR" sz="2200" b="1" i="0" u="none" strike="noStrike" kern="1200" cap="none" spc="0" normalizeH="0" baseline="0" noProof="0" dirty="0">
                <a:ln>
                  <a:noFill/>
                </a:ln>
                <a:solidFill>
                  <a:prstClr val="black"/>
                </a:solidFill>
                <a:effectLst/>
                <a:uLnTx/>
                <a:uFillTx/>
                <a:latin typeface="Calibri" panose="020F0502020204030204"/>
                <a:ea typeface="+mn-ea"/>
                <a:cs typeface="+mn-cs"/>
              </a:rPr>
              <a:t>Dosimétrie avec utilisation des fantômes</a:t>
            </a:r>
          </a:p>
          <a:p>
            <a:pPr marL="1143000" marR="0" lvl="2"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fr-FR" sz="1800" b="0" i="0" u="none" strike="noStrike" kern="1200" cap="none" spc="0" normalizeH="0" baseline="0" noProof="0" dirty="0">
                <a:ln>
                  <a:noFill/>
                </a:ln>
                <a:solidFill>
                  <a:prstClr val="black"/>
                </a:solidFill>
                <a:effectLst/>
                <a:uLnTx/>
                <a:uFillTx/>
                <a:latin typeface="Calibri" panose="020F0502020204030204"/>
                <a:ea typeface="+mn-ea"/>
                <a:cs typeface="+mn-cs"/>
              </a:rPr>
              <a:t>Un fantôme anthropomorphique est souvent utilisé pour simuler les caractéristiques anatomiques et dosimétriques du patient. </a:t>
            </a:r>
          </a:p>
          <a:p>
            <a:pPr marL="1143000" marR="0" lvl="2"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fr-FR" sz="1800" b="0" i="0" u="none" strike="noStrike" kern="1200" cap="none" spc="0" normalizeH="0" baseline="0" noProof="0" dirty="0">
                <a:ln>
                  <a:noFill/>
                </a:ln>
                <a:solidFill>
                  <a:prstClr val="black"/>
                </a:solidFill>
                <a:effectLst/>
                <a:uLnTx/>
                <a:uFillTx/>
                <a:latin typeface="Calibri" panose="020F0502020204030204"/>
                <a:ea typeface="+mn-ea"/>
                <a:cs typeface="+mn-cs"/>
              </a:rPr>
              <a:t>Permet de vérifier la précision et la distribution de dose prévue avant d’administrer le traitement au patient.</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lang="fr-FR" sz="2200" b="1" dirty="0">
                <a:solidFill>
                  <a:prstClr val="black"/>
                </a:solidFill>
                <a:latin typeface="Calibri" panose="020F0502020204030204"/>
              </a:rPr>
              <a:t>Dosimétrie à l'aide de chambres d'ionisation</a:t>
            </a:r>
          </a:p>
          <a:p>
            <a:pPr marL="0" indent="0">
              <a:buNone/>
            </a:pPr>
            <a:endParaRPr lang="fr-BE" dirty="0"/>
          </a:p>
        </p:txBody>
      </p:sp>
      <p:sp>
        <p:nvSpPr>
          <p:cNvPr id="4" name="Espace réservé du pied de page 4">
            <a:extLst>
              <a:ext uri="{FF2B5EF4-FFF2-40B4-BE49-F238E27FC236}">
                <a16:creationId xmlns:a16="http://schemas.microsoft.com/office/drawing/2014/main" id="{BC06C4B7-03BD-574F-78B2-7F479433AC0B}"/>
              </a:ext>
            </a:extLst>
          </p:cNvPr>
          <p:cNvSpPr>
            <a:spLocks noGrp="1"/>
          </p:cNvSpPr>
          <p:nvPr>
            <p:ph type="ftr" sz="quarter" idx="11"/>
          </p:nvPr>
        </p:nvSpPr>
        <p:spPr>
          <a:xfrm>
            <a:off x="3883844" y="6130925"/>
            <a:ext cx="5467546" cy="369888"/>
          </a:xfrm>
        </p:spPr>
        <p:txBody>
          <a:bodyPr/>
          <a:lstStyle/>
          <a:p>
            <a:pPr>
              <a:defRPr/>
            </a:pPr>
            <a:r>
              <a:rPr lang="fr-FR" sz="1100" b="1" dirty="0">
                <a:solidFill>
                  <a:schemeClr val="tx1"/>
                </a:solidFill>
              </a:rPr>
              <a:t>Dosimétrie et Assurance Qualité en Radiothérapie</a:t>
            </a:r>
            <a:endParaRPr lang="en-US" sz="1100" b="1" dirty="0">
              <a:solidFill>
                <a:schemeClr val="tx1"/>
              </a:solidFill>
            </a:endParaRPr>
          </a:p>
        </p:txBody>
      </p:sp>
      <p:sp>
        <p:nvSpPr>
          <p:cNvPr id="5" name="Date Placeholder 4">
            <a:extLst>
              <a:ext uri="{FF2B5EF4-FFF2-40B4-BE49-F238E27FC236}">
                <a16:creationId xmlns:a16="http://schemas.microsoft.com/office/drawing/2014/main" id="{24461BE2-D68B-0C58-A507-386E6ABEB3D6}"/>
              </a:ext>
            </a:extLst>
          </p:cNvPr>
          <p:cNvSpPr>
            <a:spLocks noGrp="1"/>
          </p:cNvSpPr>
          <p:nvPr>
            <p:ph type="dt" sz="half" idx="10"/>
          </p:nvPr>
        </p:nvSpPr>
        <p:spPr/>
        <p:txBody>
          <a:bodyPr/>
          <a:lstStyle/>
          <a:p>
            <a:fld id="{D71A3F17-DA41-478A-8749-93979DBB885D}" type="datetime1">
              <a:rPr lang="fr-BE" smtClean="0"/>
              <a:t>30-10-24</a:t>
            </a:fld>
            <a:endParaRPr lang="fr-BE"/>
          </a:p>
        </p:txBody>
      </p:sp>
      <p:sp>
        <p:nvSpPr>
          <p:cNvPr id="6" name="Slide Number Placeholder 5">
            <a:extLst>
              <a:ext uri="{FF2B5EF4-FFF2-40B4-BE49-F238E27FC236}">
                <a16:creationId xmlns:a16="http://schemas.microsoft.com/office/drawing/2014/main" id="{3870B533-7B60-8088-A248-9A19230CD314}"/>
              </a:ext>
            </a:extLst>
          </p:cNvPr>
          <p:cNvSpPr>
            <a:spLocks noGrp="1"/>
          </p:cNvSpPr>
          <p:nvPr>
            <p:ph type="sldNum" sz="quarter" idx="12"/>
          </p:nvPr>
        </p:nvSpPr>
        <p:spPr/>
        <p:txBody>
          <a:bodyPr/>
          <a:lstStyle/>
          <a:p>
            <a:fld id="{FAC01B2A-59CF-4893-B0C6-88024495D2D8}" type="slidenum">
              <a:rPr lang="fr-BE" smtClean="0"/>
              <a:t>8</a:t>
            </a:fld>
            <a:endParaRPr lang="fr-BE"/>
          </a:p>
        </p:txBody>
      </p:sp>
      <p:pic>
        <p:nvPicPr>
          <p:cNvPr id="7" name="Picture 6">
            <a:extLst>
              <a:ext uri="{FF2B5EF4-FFF2-40B4-BE49-F238E27FC236}">
                <a16:creationId xmlns:a16="http://schemas.microsoft.com/office/drawing/2014/main" id="{AE105D00-4AC0-73D8-D060-0C7149F9BB00}"/>
              </a:ext>
            </a:extLst>
          </p:cNvPr>
          <p:cNvPicPr>
            <a:picLocks noChangeAspect="1"/>
          </p:cNvPicPr>
          <p:nvPr/>
        </p:nvPicPr>
        <p:blipFill>
          <a:blip r:embed="rId2"/>
          <a:stretch>
            <a:fillRect/>
          </a:stretch>
        </p:blipFill>
        <p:spPr>
          <a:xfrm>
            <a:off x="9982200" y="2163568"/>
            <a:ext cx="2182557" cy="3115326"/>
          </a:xfrm>
          <a:prstGeom prst="rect">
            <a:avLst/>
          </a:prstGeom>
        </p:spPr>
      </p:pic>
    </p:spTree>
    <p:extLst>
      <p:ext uri="{BB962C8B-B14F-4D97-AF65-F5344CB8AC3E}">
        <p14:creationId xmlns:p14="http://schemas.microsoft.com/office/powerpoint/2010/main" val="8083558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6043F5-953D-E003-D9E6-6235581AABBD}"/>
              </a:ext>
            </a:extLst>
          </p:cNvPr>
          <p:cNvSpPr>
            <a:spLocks noGrp="1"/>
          </p:cNvSpPr>
          <p:nvPr>
            <p:ph type="title"/>
          </p:nvPr>
        </p:nvSpPr>
        <p:spPr>
          <a:xfrm>
            <a:off x="838200" y="365125"/>
            <a:ext cx="10515600" cy="941157"/>
          </a:xfrm>
          <a:solidFill>
            <a:schemeClr val="accent2">
              <a:lumMod val="20000"/>
              <a:lumOff val="80000"/>
            </a:schemeClr>
          </a:solidFill>
        </p:spPr>
        <p:txBody>
          <a:bodyPr>
            <a:normAutofit/>
          </a:bodyPr>
          <a:lstStyle/>
          <a:p>
            <a:pPr algn="ctr"/>
            <a:r>
              <a:rPr lang="fr-BE" sz="4000" dirty="0"/>
              <a:t>Assurance qualité en radiothérapie</a:t>
            </a:r>
          </a:p>
        </p:txBody>
      </p:sp>
      <p:pic>
        <p:nvPicPr>
          <p:cNvPr id="7" name="Content Placeholder 6">
            <a:extLst>
              <a:ext uri="{FF2B5EF4-FFF2-40B4-BE49-F238E27FC236}">
                <a16:creationId xmlns:a16="http://schemas.microsoft.com/office/drawing/2014/main" id="{5C7BD1B0-2C6B-3BD8-93E2-A2E25DCB1D0C}"/>
              </a:ext>
            </a:extLst>
          </p:cNvPr>
          <p:cNvPicPr>
            <a:picLocks noGrp="1" noChangeAspect="1"/>
          </p:cNvPicPr>
          <p:nvPr>
            <p:ph sz="half" idx="1"/>
          </p:nvPr>
        </p:nvPicPr>
        <p:blipFill>
          <a:blip r:embed="rId2"/>
          <a:stretch>
            <a:fillRect/>
          </a:stretch>
        </p:blipFill>
        <p:spPr>
          <a:xfrm>
            <a:off x="1666186" y="1766102"/>
            <a:ext cx="5181600" cy="3785616"/>
          </a:xfrm>
          <a:prstGeom prst="rect">
            <a:avLst/>
          </a:prstGeom>
        </p:spPr>
      </p:pic>
      <p:sp>
        <p:nvSpPr>
          <p:cNvPr id="8" name="Content Placeholder 7">
            <a:extLst>
              <a:ext uri="{FF2B5EF4-FFF2-40B4-BE49-F238E27FC236}">
                <a16:creationId xmlns:a16="http://schemas.microsoft.com/office/drawing/2014/main" id="{6EF9DBA5-70DF-1DC2-43BF-0B0DE0609108}"/>
              </a:ext>
            </a:extLst>
          </p:cNvPr>
          <p:cNvSpPr>
            <a:spLocks noGrp="1"/>
          </p:cNvSpPr>
          <p:nvPr>
            <p:ph sz="half" idx="2"/>
          </p:nvPr>
        </p:nvSpPr>
        <p:spPr>
          <a:xfrm>
            <a:off x="7935015" y="2439457"/>
            <a:ext cx="3179187" cy="1325563"/>
          </a:xfrm>
        </p:spPr>
        <p:txBody>
          <a:bodyPr>
            <a:normAutofit/>
          </a:bodyPr>
          <a:lstStyle/>
          <a:p>
            <a:r>
              <a:rPr lang="fr-BE" sz="2000" dirty="0"/>
              <a:t>Schéma des composantes d’un accélérateur linéaire des particules en médecine</a:t>
            </a:r>
          </a:p>
        </p:txBody>
      </p:sp>
      <p:sp>
        <p:nvSpPr>
          <p:cNvPr id="9" name="Espace réservé du pied de page 4">
            <a:extLst>
              <a:ext uri="{FF2B5EF4-FFF2-40B4-BE49-F238E27FC236}">
                <a16:creationId xmlns:a16="http://schemas.microsoft.com/office/drawing/2014/main" id="{E0C41791-384C-9173-804D-F54805D4B264}"/>
              </a:ext>
            </a:extLst>
          </p:cNvPr>
          <p:cNvSpPr>
            <a:spLocks noGrp="1"/>
          </p:cNvSpPr>
          <p:nvPr>
            <p:ph type="ftr" sz="quarter" idx="11"/>
          </p:nvPr>
        </p:nvSpPr>
        <p:spPr>
          <a:xfrm>
            <a:off x="3883844" y="6130925"/>
            <a:ext cx="5467546" cy="369888"/>
          </a:xfrm>
        </p:spPr>
        <p:txBody>
          <a:bodyPr/>
          <a:lstStyle/>
          <a:p>
            <a:pPr>
              <a:defRPr/>
            </a:pPr>
            <a:r>
              <a:rPr lang="fr-FR" sz="1100" b="1" dirty="0">
                <a:solidFill>
                  <a:schemeClr val="tx1"/>
                </a:solidFill>
              </a:rPr>
              <a:t>Dosimétrie et Assurance Qualité en Radiothérapie</a:t>
            </a:r>
            <a:endParaRPr lang="en-US" sz="1100" b="1" dirty="0">
              <a:solidFill>
                <a:schemeClr val="tx1"/>
              </a:solidFill>
            </a:endParaRPr>
          </a:p>
        </p:txBody>
      </p:sp>
      <p:sp>
        <p:nvSpPr>
          <p:cNvPr id="10" name="Date Placeholder 9">
            <a:extLst>
              <a:ext uri="{FF2B5EF4-FFF2-40B4-BE49-F238E27FC236}">
                <a16:creationId xmlns:a16="http://schemas.microsoft.com/office/drawing/2014/main" id="{F1BE22AA-7CD1-69A4-C622-2BEE3A08CDA2}"/>
              </a:ext>
            </a:extLst>
          </p:cNvPr>
          <p:cNvSpPr>
            <a:spLocks noGrp="1"/>
          </p:cNvSpPr>
          <p:nvPr>
            <p:ph type="dt" sz="half" idx="10"/>
          </p:nvPr>
        </p:nvSpPr>
        <p:spPr/>
        <p:txBody>
          <a:bodyPr/>
          <a:lstStyle/>
          <a:p>
            <a:fld id="{D84FA512-D05F-4F88-AD84-51055EF00D77}" type="datetime1">
              <a:rPr lang="fr-BE" smtClean="0"/>
              <a:t>30-10-24</a:t>
            </a:fld>
            <a:endParaRPr lang="fr-BE"/>
          </a:p>
        </p:txBody>
      </p:sp>
      <p:sp>
        <p:nvSpPr>
          <p:cNvPr id="11" name="Slide Number Placeholder 10">
            <a:extLst>
              <a:ext uri="{FF2B5EF4-FFF2-40B4-BE49-F238E27FC236}">
                <a16:creationId xmlns:a16="http://schemas.microsoft.com/office/drawing/2014/main" id="{444053AF-15DE-CC96-0166-13625C4266CB}"/>
              </a:ext>
            </a:extLst>
          </p:cNvPr>
          <p:cNvSpPr>
            <a:spLocks noGrp="1"/>
          </p:cNvSpPr>
          <p:nvPr>
            <p:ph type="sldNum" sz="quarter" idx="12"/>
          </p:nvPr>
        </p:nvSpPr>
        <p:spPr/>
        <p:txBody>
          <a:bodyPr/>
          <a:lstStyle/>
          <a:p>
            <a:fld id="{FAC01B2A-59CF-4893-B0C6-88024495D2D8}" type="slidenum">
              <a:rPr lang="fr-BE" smtClean="0"/>
              <a:t>9</a:t>
            </a:fld>
            <a:endParaRPr lang="fr-BE"/>
          </a:p>
        </p:txBody>
      </p:sp>
    </p:spTree>
    <p:extLst>
      <p:ext uri="{BB962C8B-B14F-4D97-AF65-F5344CB8AC3E}">
        <p14:creationId xmlns:p14="http://schemas.microsoft.com/office/powerpoint/2010/main" val="34822444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1193</TotalTime>
  <Words>2504</Words>
  <Application>Microsoft Office PowerPoint</Application>
  <PresentationFormat>Widescreen</PresentationFormat>
  <Paragraphs>232</Paragraphs>
  <Slides>19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Arial</vt:lpstr>
      <vt:lpstr>Calibri</vt:lpstr>
      <vt:lpstr>Calibri Light</vt:lpstr>
      <vt:lpstr>Wingdings</vt:lpstr>
      <vt:lpstr>Wingdings 3</vt:lpstr>
      <vt:lpstr>Office Theme</vt:lpstr>
      <vt:lpstr>Dosimétrie et Assurance Qualité en Radiothérapie</vt:lpstr>
      <vt:lpstr>PLAN DE L’EXPOSE</vt:lpstr>
      <vt:lpstr>Introduction à la radiothérapie</vt:lpstr>
      <vt:lpstr>Introduction à la radiothérapie</vt:lpstr>
      <vt:lpstr>Historique</vt:lpstr>
      <vt:lpstr>Rôle de la dosimétrie en radiothérapie</vt:lpstr>
      <vt:lpstr>Rôle de la dosimétrie en radiothérapie  --La curiethérapie--</vt:lpstr>
      <vt:lpstr>Rôle de la dosimétrie en radiothérapie</vt:lpstr>
      <vt:lpstr>Assurance qualité en radiothérapie</vt:lpstr>
      <vt:lpstr>Assurance qualité en radiothérapie</vt:lpstr>
      <vt:lpstr>Composantes de l'assurance qualité</vt:lpstr>
      <vt:lpstr>Assurance qualité des plans de traitement</vt:lpstr>
      <vt:lpstr>Erreurs potentielles et gestion des risques</vt:lpstr>
      <vt:lpstr>Études de cas et exemples concrets</vt:lpstr>
      <vt:lpstr>Exemple  Erreur de dose en raison d'une calibration incorrecte</vt:lpstr>
      <vt:lpstr>Leçons apprises  Mesures correctives et préventives mises en œuvre</vt:lpstr>
      <vt:lpstr>Perspectives et développements futurs</vt:lpstr>
      <vt:lpstr>Conclusion</vt:lpstr>
      <vt:lpstr>Références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michel kwambanda</dc:creator>
  <cp:lastModifiedBy>michel kwambanda</cp:lastModifiedBy>
  <cp:revision>57</cp:revision>
  <dcterms:created xsi:type="dcterms:W3CDTF">2024-10-16T13:33:10Z</dcterms:created>
  <dcterms:modified xsi:type="dcterms:W3CDTF">2024-10-30T14:37:15Z</dcterms:modified>
</cp:coreProperties>
</file>