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1"/>
  </p:sldMasterIdLst>
  <p:notesMasterIdLst>
    <p:notesMasterId r:id="rId50"/>
  </p:notesMasterIdLst>
  <p:sldIdLst>
    <p:sldId id="2002" r:id="rId2"/>
    <p:sldId id="2147474636" r:id="rId3"/>
    <p:sldId id="524" r:id="rId4"/>
    <p:sldId id="2147474591" r:id="rId5"/>
    <p:sldId id="2031" r:id="rId6"/>
    <p:sldId id="2103" r:id="rId7"/>
    <p:sldId id="2147474598" r:id="rId8"/>
    <p:sldId id="2147474597" r:id="rId9"/>
    <p:sldId id="520" r:id="rId10"/>
    <p:sldId id="2123" r:id="rId11"/>
    <p:sldId id="2147474623" r:id="rId12"/>
    <p:sldId id="2104" r:id="rId13"/>
    <p:sldId id="2105" r:id="rId14"/>
    <p:sldId id="505" r:id="rId15"/>
    <p:sldId id="503" r:id="rId16"/>
    <p:sldId id="2197" r:id="rId17"/>
    <p:sldId id="267" r:id="rId18"/>
    <p:sldId id="2201" r:id="rId19"/>
    <p:sldId id="2089" r:id="rId20"/>
    <p:sldId id="2096" r:id="rId21"/>
    <p:sldId id="303" r:id="rId22"/>
    <p:sldId id="514" r:id="rId23"/>
    <p:sldId id="2097" r:id="rId24"/>
    <p:sldId id="2088" r:id="rId25"/>
    <p:sldId id="2147474622" r:id="rId26"/>
    <p:sldId id="2051" r:id="rId27"/>
    <p:sldId id="2211" r:id="rId28"/>
    <p:sldId id="2180" r:id="rId29"/>
    <p:sldId id="2147474637" r:id="rId30"/>
    <p:sldId id="2147474638" r:id="rId31"/>
    <p:sldId id="2147474639" r:id="rId32"/>
    <p:sldId id="2147474640" r:id="rId33"/>
    <p:sldId id="2147474641" r:id="rId34"/>
    <p:sldId id="2147474642" r:id="rId35"/>
    <p:sldId id="2147474643" r:id="rId36"/>
    <p:sldId id="2147474625" r:id="rId37"/>
    <p:sldId id="2147474626" r:id="rId38"/>
    <p:sldId id="2147474627" r:id="rId39"/>
    <p:sldId id="2147474628" r:id="rId40"/>
    <p:sldId id="2147474629" r:id="rId41"/>
    <p:sldId id="2147474630" r:id="rId42"/>
    <p:sldId id="2147474631" r:id="rId43"/>
    <p:sldId id="2147474634" r:id="rId44"/>
    <p:sldId id="2147474635" r:id="rId45"/>
    <p:sldId id="2147474632" r:id="rId46"/>
    <p:sldId id="2147474633" r:id="rId47"/>
    <p:sldId id="2119" r:id="rId48"/>
    <p:sldId id="203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935945F-D842-40DF-B74C-D5E5C4EDA1F0}">
          <p14:sldIdLst>
            <p14:sldId id="2002"/>
            <p14:sldId id="2147474636"/>
            <p14:sldId id="524"/>
            <p14:sldId id="2147474591"/>
            <p14:sldId id="2031"/>
          </p14:sldIdLst>
        </p14:section>
        <p14:section name="Section sans titre" id="{5FFBA7DB-84C1-46FC-AE51-42AE87760ADD}">
          <p14:sldIdLst>
            <p14:sldId id="2103"/>
            <p14:sldId id="2147474598"/>
            <p14:sldId id="2147474597"/>
            <p14:sldId id="520"/>
            <p14:sldId id="2123"/>
            <p14:sldId id="2147474623"/>
            <p14:sldId id="2104"/>
            <p14:sldId id="2105"/>
            <p14:sldId id="505"/>
            <p14:sldId id="503"/>
            <p14:sldId id="2197"/>
            <p14:sldId id="267"/>
            <p14:sldId id="2201"/>
            <p14:sldId id="2089"/>
            <p14:sldId id="2096"/>
            <p14:sldId id="303"/>
            <p14:sldId id="514"/>
            <p14:sldId id="2097"/>
            <p14:sldId id="2088"/>
            <p14:sldId id="2147474622"/>
            <p14:sldId id="2051"/>
            <p14:sldId id="2211"/>
            <p14:sldId id="2180"/>
            <p14:sldId id="2147474637"/>
            <p14:sldId id="2147474638"/>
            <p14:sldId id="2147474639"/>
            <p14:sldId id="2147474640"/>
            <p14:sldId id="2147474641"/>
            <p14:sldId id="2147474642"/>
            <p14:sldId id="2147474643"/>
            <p14:sldId id="2147474625"/>
            <p14:sldId id="2147474626"/>
            <p14:sldId id="2147474627"/>
            <p14:sldId id="2147474628"/>
            <p14:sldId id="2147474629"/>
            <p14:sldId id="2147474630"/>
            <p14:sldId id="2147474631"/>
            <p14:sldId id="2147474634"/>
            <p14:sldId id="2147474635"/>
            <p14:sldId id="2147474632"/>
            <p14:sldId id="2147474633"/>
            <p14:sldId id="2119"/>
            <p14:sldId id="203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406822-B310-9AB3-55A1-7292B5A17085}" name="Poly Mbongani Kabila" initials="PK" userId="31230342359d15ec" providerId="Windows Live"/>
  <p188:author id="{4A1E0339-E169-F110-40BB-86CC8C248613}" name="Jean Claude TSHIMANGA" initials="JT" userId="3caae4d67f8a650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03931-D1F3-408E-AE83-53FC5004BEDF}" v="2" dt="2024-10-31T12:50:17.13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12" autoAdjust="0"/>
  </p:normalViewPr>
  <p:slideViewPr>
    <p:cSldViewPr snapToGrid="0">
      <p:cViewPr varScale="1">
        <p:scale>
          <a:sx n="61" d="100"/>
          <a:sy n="61" d="100"/>
        </p:scale>
        <p:origin x="79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Nicole M. muteta" userId="93748f3c11f604ca" providerId="LiveId" clId="{DEE03931-D1F3-408E-AE83-53FC5004BEDF}"/>
    <pc:docChg chg="undo custSel modSld">
      <pc:chgData name="Dr Nicole M. muteta" userId="93748f3c11f604ca" providerId="LiveId" clId="{DEE03931-D1F3-408E-AE83-53FC5004BEDF}" dt="2024-10-31T13:01:39.670" v="295" actId="5793"/>
      <pc:docMkLst>
        <pc:docMk/>
      </pc:docMkLst>
      <pc:sldChg chg="modSp mod">
        <pc:chgData name="Dr Nicole M. muteta" userId="93748f3c11f604ca" providerId="LiveId" clId="{DEE03931-D1F3-408E-AE83-53FC5004BEDF}" dt="2024-10-31T12:47:37.588" v="90" actId="14100"/>
        <pc:sldMkLst>
          <pc:docMk/>
          <pc:sldMk cId="491094274" sldId="514"/>
        </pc:sldMkLst>
        <pc:spChg chg="mod">
          <ac:chgData name="Dr Nicole M. muteta" userId="93748f3c11f604ca" providerId="LiveId" clId="{DEE03931-D1F3-408E-AE83-53FC5004BEDF}" dt="2024-10-31T12:47:14.391" v="87" actId="113"/>
          <ac:spMkLst>
            <pc:docMk/>
            <pc:sldMk cId="491094274" sldId="514"/>
            <ac:spMk id="5" creationId="{533F644B-8C20-DDB6-9FDD-07C44CD8072F}"/>
          </ac:spMkLst>
        </pc:spChg>
        <pc:picChg chg="mod">
          <ac:chgData name="Dr Nicole M. muteta" userId="93748f3c11f604ca" providerId="LiveId" clId="{DEE03931-D1F3-408E-AE83-53FC5004BEDF}" dt="2024-10-31T12:47:37.588" v="90" actId="14100"/>
          <ac:picMkLst>
            <pc:docMk/>
            <pc:sldMk cId="491094274" sldId="514"/>
            <ac:picMk id="10" creationId="{E671641D-0C84-22FE-6979-F1055E631832}"/>
          </ac:picMkLst>
        </pc:picChg>
      </pc:sldChg>
      <pc:sldChg chg="modSp mod">
        <pc:chgData name="Dr Nicole M. muteta" userId="93748f3c11f604ca" providerId="LiveId" clId="{DEE03931-D1F3-408E-AE83-53FC5004BEDF}" dt="2024-10-31T12:49:12.461" v="115" actId="20577"/>
        <pc:sldMkLst>
          <pc:docMk/>
          <pc:sldMk cId="2413353856" sldId="2097"/>
        </pc:sldMkLst>
        <pc:spChg chg="mod">
          <ac:chgData name="Dr Nicole M. muteta" userId="93748f3c11f604ca" providerId="LiveId" clId="{DEE03931-D1F3-408E-AE83-53FC5004BEDF}" dt="2024-10-31T12:49:12.461" v="115" actId="20577"/>
          <ac:spMkLst>
            <pc:docMk/>
            <pc:sldMk cId="2413353856" sldId="2097"/>
            <ac:spMk id="3" creationId="{8C2A2361-3A89-7329-4AB3-A98A2D495504}"/>
          </ac:spMkLst>
        </pc:spChg>
      </pc:sldChg>
      <pc:sldChg chg="modSp mod">
        <pc:chgData name="Dr Nicole M. muteta" userId="93748f3c11f604ca" providerId="LiveId" clId="{DEE03931-D1F3-408E-AE83-53FC5004BEDF}" dt="2024-10-31T12:35:51.422" v="0" actId="313"/>
        <pc:sldMkLst>
          <pc:docMk/>
          <pc:sldMk cId="2590655536" sldId="2104"/>
        </pc:sldMkLst>
        <pc:spChg chg="mod">
          <ac:chgData name="Dr Nicole M. muteta" userId="93748f3c11f604ca" providerId="LiveId" clId="{DEE03931-D1F3-408E-AE83-53FC5004BEDF}" dt="2024-10-31T12:35:51.422" v="0" actId="313"/>
          <ac:spMkLst>
            <pc:docMk/>
            <pc:sldMk cId="2590655536" sldId="2104"/>
            <ac:spMk id="9" creationId="{851CCB21-DBE2-4B9F-AB30-3009261808B3}"/>
          </ac:spMkLst>
        </pc:spChg>
      </pc:sldChg>
      <pc:sldChg chg="modSp mod">
        <pc:chgData name="Dr Nicole M. muteta" userId="93748f3c11f604ca" providerId="LiveId" clId="{DEE03931-D1F3-408E-AE83-53FC5004BEDF}" dt="2024-10-31T12:42:11.273" v="40" actId="20577"/>
        <pc:sldMkLst>
          <pc:docMk/>
          <pc:sldMk cId="3757219727" sldId="2105"/>
        </pc:sldMkLst>
        <pc:spChg chg="mod">
          <ac:chgData name="Dr Nicole M. muteta" userId="93748f3c11f604ca" providerId="LiveId" clId="{DEE03931-D1F3-408E-AE83-53FC5004BEDF}" dt="2024-10-31T12:42:11.273" v="40" actId="20577"/>
          <ac:spMkLst>
            <pc:docMk/>
            <pc:sldMk cId="3757219727" sldId="2105"/>
            <ac:spMk id="9" creationId="{851CCB21-DBE2-4B9F-AB30-3009261808B3}"/>
          </ac:spMkLst>
        </pc:spChg>
      </pc:sldChg>
      <pc:sldChg chg="modSp mod">
        <pc:chgData name="Dr Nicole M. muteta" userId="93748f3c11f604ca" providerId="LiveId" clId="{DEE03931-D1F3-408E-AE83-53FC5004BEDF}" dt="2024-10-31T12:50:28.609" v="136" actId="113"/>
        <pc:sldMkLst>
          <pc:docMk/>
          <pc:sldMk cId="2993423866" sldId="2211"/>
        </pc:sldMkLst>
        <pc:spChg chg="mod">
          <ac:chgData name="Dr Nicole M. muteta" userId="93748f3c11f604ca" providerId="LiveId" clId="{DEE03931-D1F3-408E-AE83-53FC5004BEDF}" dt="2024-10-31T12:50:28.609" v="136" actId="113"/>
          <ac:spMkLst>
            <pc:docMk/>
            <pc:sldMk cId="2993423866" sldId="2211"/>
            <ac:spMk id="3" creationId="{00000000-0000-0000-0000-000000000000}"/>
          </ac:spMkLst>
        </pc:spChg>
      </pc:sldChg>
      <pc:sldChg chg="modSp mod">
        <pc:chgData name="Dr Nicole M. muteta" userId="93748f3c11f604ca" providerId="LiveId" clId="{DEE03931-D1F3-408E-AE83-53FC5004BEDF}" dt="2024-10-31T12:51:33.646" v="138" actId="113"/>
        <pc:sldMkLst>
          <pc:docMk/>
          <pc:sldMk cId="4009267428" sldId="2147474624"/>
        </pc:sldMkLst>
        <pc:spChg chg="mod">
          <ac:chgData name="Dr Nicole M. muteta" userId="93748f3c11f604ca" providerId="LiveId" clId="{DEE03931-D1F3-408E-AE83-53FC5004BEDF}" dt="2024-10-31T12:51:33.646" v="138" actId="113"/>
          <ac:spMkLst>
            <pc:docMk/>
            <pc:sldMk cId="4009267428" sldId="2147474624"/>
            <ac:spMk id="3" creationId="{40BB532D-692F-ADC1-CBA3-168260684C41}"/>
          </ac:spMkLst>
        </pc:spChg>
      </pc:sldChg>
      <pc:sldChg chg="modSp mod">
        <pc:chgData name="Dr Nicole M. muteta" userId="93748f3c11f604ca" providerId="LiveId" clId="{DEE03931-D1F3-408E-AE83-53FC5004BEDF}" dt="2024-10-31T13:01:39.670" v="295" actId="5793"/>
        <pc:sldMkLst>
          <pc:docMk/>
          <pc:sldMk cId="3173655014" sldId="2147474634"/>
        </pc:sldMkLst>
        <pc:spChg chg="mod">
          <ac:chgData name="Dr Nicole M. muteta" userId="93748f3c11f604ca" providerId="LiveId" clId="{DEE03931-D1F3-408E-AE83-53FC5004BEDF}" dt="2024-10-31T13:01:39.670" v="295" actId="5793"/>
          <ac:spMkLst>
            <pc:docMk/>
            <pc:sldMk cId="3173655014" sldId="2147474634"/>
            <ac:spMk id="3" creationId="{7996E286-EA1C-1E47-509D-B61B84E9B733}"/>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SOURCES DE Contribution /2020</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Contribution</c:v>
                </c:pt>
              </c:strCache>
            </c:strRef>
          </c:tx>
          <c:explosion val="15"/>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A06-4BFD-A4E2-EA09EFF39D0F}"/>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DA06-4BFD-A4E2-EA09EFF39D0F}"/>
              </c:ext>
            </c:extLst>
          </c:dPt>
          <c:dPt>
            <c:idx val="2"/>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A06-4BFD-A4E2-EA09EFF39D0F}"/>
              </c:ext>
            </c:extLst>
          </c:dPt>
          <c:dPt>
            <c:idx val="3"/>
            <c:bubble3D val="0"/>
            <c:spPr>
              <a:solidFill>
                <a:schemeClr val="accent1">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A06-4BFD-A4E2-EA09EFF39D0F}"/>
              </c:ext>
            </c:extLst>
          </c:dPt>
          <c:dPt>
            <c:idx val="4"/>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DA06-4BFD-A4E2-EA09EFF39D0F}"/>
              </c:ext>
            </c:extLst>
          </c:dPt>
          <c:dLbls>
            <c:dLbl>
              <c:idx val="0"/>
              <c:layout>
                <c:manualLayout>
                  <c:x val="3.2987171655467232E-2"/>
                  <c:y val="-2.4509803921568617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06-4BFD-A4E2-EA09EFF39D0F}"/>
                </c:ext>
              </c:extLst>
            </c:dLbl>
            <c:dLbl>
              <c:idx val="1"/>
              <c:layout>
                <c:manualLayout>
                  <c:x val="4.0317654245571079E-2"/>
                  <c:y val="-9.8039215686274508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A06-4BFD-A4E2-EA09EFF39D0F}"/>
                </c:ext>
              </c:extLst>
            </c:dLbl>
            <c:dLbl>
              <c:idx val="2"/>
              <c:layout>
                <c:manualLayout>
                  <c:x val="8.5522296884544893E-2"/>
                  <c:y val="-2.205882352941185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C00000"/>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06-4BFD-A4E2-EA09EFF39D0F}"/>
                </c:ext>
              </c:extLst>
            </c:dLbl>
            <c:dLbl>
              <c:idx val="3"/>
              <c:layout>
                <c:manualLayout>
                  <c:x val="-3.4208918753817985E-2"/>
                  <c:y val="-2.4509803921569525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06-4BFD-A4E2-EA09EFF39D0F}"/>
                </c:ext>
              </c:extLst>
            </c:dLbl>
            <c:dLbl>
              <c:idx val="4"/>
              <c:layout>
                <c:manualLayout>
                  <c:x val="-2.8100183262064773E-2"/>
                  <c:y val="-2.450980392156867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A06-4BFD-A4E2-EA09EFF39D0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Adm. Publ.</c:v>
                </c:pt>
                <c:pt idx="1">
                  <c:v>Entreprises</c:v>
                </c:pt>
                <c:pt idx="2">
                  <c:v>Ménages</c:v>
                </c:pt>
                <c:pt idx="3">
                  <c:v>ONG</c:v>
                </c:pt>
                <c:pt idx="4">
                  <c:v>PTF</c:v>
                </c:pt>
              </c:strCache>
            </c:strRef>
          </c:cat>
          <c:val>
            <c:numRef>
              <c:f>Feuil1!$B$2:$B$6</c:f>
              <c:numCache>
                <c:formatCode>General</c:formatCode>
                <c:ptCount val="5"/>
                <c:pt idx="0">
                  <c:v>16</c:v>
                </c:pt>
                <c:pt idx="1">
                  <c:v>3</c:v>
                </c:pt>
                <c:pt idx="2">
                  <c:v>43</c:v>
                </c:pt>
                <c:pt idx="3">
                  <c:v>0</c:v>
                </c:pt>
                <c:pt idx="4">
                  <c:v>37</c:v>
                </c:pt>
              </c:numCache>
            </c:numRef>
          </c:val>
          <c:extLst>
            <c:ext xmlns:c16="http://schemas.microsoft.com/office/drawing/2014/chart" uri="{C3380CC4-5D6E-409C-BE32-E72D297353CC}">
              <c16:uniqueId val="{00000000-DA06-4BFD-A4E2-EA09EFF39D0F}"/>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ata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ata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1.svg"/><Relationship Id="rId2" Type="http://schemas.openxmlformats.org/officeDocument/2006/relationships/image" Target="../media/image83.svg"/><Relationship Id="rId16" Type="http://schemas.openxmlformats.org/officeDocument/2006/relationships/image" Target="../media/image95.svg"/><Relationship Id="rId1" Type="http://schemas.openxmlformats.org/officeDocument/2006/relationships/image" Target="../media/image82.png"/><Relationship Id="rId6" Type="http://schemas.openxmlformats.org/officeDocument/2006/relationships/image" Target="../media/image87.svg"/><Relationship Id="rId11" Type="http://schemas.openxmlformats.org/officeDocument/2006/relationships/image" Target="../media/image90.png"/><Relationship Id="rId5" Type="http://schemas.openxmlformats.org/officeDocument/2006/relationships/image" Target="../media/image86.png"/><Relationship Id="rId15" Type="http://schemas.openxmlformats.org/officeDocument/2006/relationships/image" Target="../media/image94.png"/><Relationship Id="rId10" Type="http://schemas.openxmlformats.org/officeDocument/2006/relationships/image" Target="../media/image71.svg"/><Relationship Id="rId4" Type="http://schemas.openxmlformats.org/officeDocument/2006/relationships/image" Target="../media/image85.svg"/><Relationship Id="rId9" Type="http://schemas.openxmlformats.org/officeDocument/2006/relationships/image" Target="../media/image70.png"/><Relationship Id="rId14" Type="http://schemas.openxmlformats.org/officeDocument/2006/relationships/image" Target="../media/image9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1.svg"/><Relationship Id="rId2" Type="http://schemas.openxmlformats.org/officeDocument/2006/relationships/image" Target="../media/image83.svg"/><Relationship Id="rId16" Type="http://schemas.openxmlformats.org/officeDocument/2006/relationships/image" Target="../media/image95.svg"/><Relationship Id="rId1" Type="http://schemas.openxmlformats.org/officeDocument/2006/relationships/image" Target="../media/image82.png"/><Relationship Id="rId6" Type="http://schemas.openxmlformats.org/officeDocument/2006/relationships/image" Target="../media/image87.svg"/><Relationship Id="rId11" Type="http://schemas.openxmlformats.org/officeDocument/2006/relationships/image" Target="../media/image90.png"/><Relationship Id="rId5" Type="http://schemas.openxmlformats.org/officeDocument/2006/relationships/image" Target="../media/image86.png"/><Relationship Id="rId15" Type="http://schemas.openxmlformats.org/officeDocument/2006/relationships/image" Target="../media/image94.png"/><Relationship Id="rId10" Type="http://schemas.openxmlformats.org/officeDocument/2006/relationships/image" Target="../media/image71.svg"/><Relationship Id="rId4" Type="http://schemas.openxmlformats.org/officeDocument/2006/relationships/image" Target="../media/image85.svg"/><Relationship Id="rId9" Type="http://schemas.openxmlformats.org/officeDocument/2006/relationships/image" Target="../media/image70.png"/><Relationship Id="rId1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53D9DC-8A03-4559-93EA-9AF7644BEF7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A8678085-FBFA-4055-AB50-A97E5BC5248A}">
      <dgm:prSet custT="1"/>
      <dgm:spPr/>
      <dgm:t>
        <a:bodyPr/>
        <a:lstStyle/>
        <a:p>
          <a:r>
            <a:rPr lang="fr-FR" sz="1600" b="1" dirty="0">
              <a:solidFill>
                <a:schemeClr val="tx1"/>
              </a:solidFill>
            </a:rPr>
            <a:t>Introduction à la CSU en RD Congo</a:t>
          </a:r>
          <a:endParaRPr lang="en-US" sz="1600" b="1" dirty="0">
            <a:solidFill>
              <a:schemeClr val="tx1"/>
            </a:solidFill>
          </a:endParaRPr>
        </a:p>
      </dgm:t>
    </dgm:pt>
    <dgm:pt modelId="{1315CBD6-68EC-493C-B172-511E6D166B11}" type="parTrans" cxnId="{5BAB7B34-8132-490D-A3AA-4D21A820C90D}">
      <dgm:prSet/>
      <dgm:spPr/>
      <dgm:t>
        <a:bodyPr/>
        <a:lstStyle/>
        <a:p>
          <a:endParaRPr lang="en-US" sz="1600" b="1">
            <a:solidFill>
              <a:schemeClr val="tx1"/>
            </a:solidFill>
          </a:endParaRPr>
        </a:p>
      </dgm:t>
    </dgm:pt>
    <dgm:pt modelId="{B679E7B9-B146-44B3-81E4-A104041A1950}" type="sibTrans" cxnId="{5BAB7B34-8132-490D-A3AA-4D21A820C90D}">
      <dgm:prSet/>
      <dgm:spPr/>
      <dgm:t>
        <a:bodyPr/>
        <a:lstStyle/>
        <a:p>
          <a:endParaRPr lang="en-US" sz="1600" b="1">
            <a:solidFill>
              <a:schemeClr val="tx1"/>
            </a:solidFill>
          </a:endParaRPr>
        </a:p>
      </dgm:t>
    </dgm:pt>
    <dgm:pt modelId="{12FC08C1-74FA-4654-84D3-00A87A1E96AF}">
      <dgm:prSet custT="1"/>
      <dgm:spPr/>
      <dgm:t>
        <a:bodyPr/>
        <a:lstStyle/>
        <a:p>
          <a:r>
            <a:rPr lang="fr-FR" sz="1600" b="1" dirty="0">
              <a:solidFill>
                <a:schemeClr val="tx1"/>
              </a:solidFill>
            </a:rPr>
            <a:t>Politiques Nationales et Objectifs</a:t>
          </a:r>
          <a:endParaRPr lang="en-US" sz="1600" b="1" dirty="0">
            <a:solidFill>
              <a:schemeClr val="tx1"/>
            </a:solidFill>
          </a:endParaRPr>
        </a:p>
      </dgm:t>
    </dgm:pt>
    <dgm:pt modelId="{EC3F3521-FE5E-45C0-ADAE-407530DEDAFA}" type="parTrans" cxnId="{881EE5BD-BBA5-4399-A120-711BF550DF1E}">
      <dgm:prSet/>
      <dgm:spPr/>
      <dgm:t>
        <a:bodyPr/>
        <a:lstStyle/>
        <a:p>
          <a:endParaRPr lang="en-US" sz="1600" b="1">
            <a:solidFill>
              <a:schemeClr val="tx1"/>
            </a:solidFill>
          </a:endParaRPr>
        </a:p>
      </dgm:t>
    </dgm:pt>
    <dgm:pt modelId="{A865A817-2361-49D2-A5D4-630F7CD4C3C7}" type="sibTrans" cxnId="{881EE5BD-BBA5-4399-A120-711BF550DF1E}">
      <dgm:prSet/>
      <dgm:spPr/>
      <dgm:t>
        <a:bodyPr/>
        <a:lstStyle/>
        <a:p>
          <a:endParaRPr lang="en-US" sz="1600" b="1">
            <a:solidFill>
              <a:schemeClr val="tx1"/>
            </a:solidFill>
          </a:endParaRPr>
        </a:p>
      </dgm:t>
    </dgm:pt>
    <dgm:pt modelId="{DD458292-E86C-4B37-A4D3-C0C997569223}">
      <dgm:prSet custT="1"/>
      <dgm:spPr/>
      <dgm:t>
        <a:bodyPr/>
        <a:lstStyle/>
        <a:p>
          <a:r>
            <a:rPr lang="fr-FR" sz="1600" b="1" dirty="0">
              <a:solidFill>
                <a:schemeClr val="tx1"/>
              </a:solidFill>
            </a:rPr>
            <a:t>Financement des Soins de Santé</a:t>
          </a:r>
          <a:endParaRPr lang="en-US" sz="1600" b="1" dirty="0">
            <a:solidFill>
              <a:schemeClr val="tx1"/>
            </a:solidFill>
          </a:endParaRPr>
        </a:p>
      </dgm:t>
    </dgm:pt>
    <dgm:pt modelId="{B286E59D-FC1B-4BBE-A634-BED10ED18AEE}" type="parTrans" cxnId="{F5BB81EA-B09D-4069-B357-2DB2535D729F}">
      <dgm:prSet/>
      <dgm:spPr/>
      <dgm:t>
        <a:bodyPr/>
        <a:lstStyle/>
        <a:p>
          <a:endParaRPr lang="en-US" sz="1600" b="1">
            <a:solidFill>
              <a:schemeClr val="tx1"/>
            </a:solidFill>
          </a:endParaRPr>
        </a:p>
      </dgm:t>
    </dgm:pt>
    <dgm:pt modelId="{B4109150-5E19-490F-A6B1-F3B5BCBFF224}" type="sibTrans" cxnId="{F5BB81EA-B09D-4069-B357-2DB2535D729F}">
      <dgm:prSet/>
      <dgm:spPr/>
      <dgm:t>
        <a:bodyPr/>
        <a:lstStyle/>
        <a:p>
          <a:endParaRPr lang="en-US" sz="1600" b="1">
            <a:solidFill>
              <a:schemeClr val="tx1"/>
            </a:solidFill>
          </a:endParaRPr>
        </a:p>
      </dgm:t>
    </dgm:pt>
    <dgm:pt modelId="{932EC6FB-FA11-4C6A-96FD-5E44C9350131}">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600" b="1" dirty="0">
              <a:solidFill>
                <a:schemeClr val="tx1"/>
              </a:solidFill>
            </a:rPr>
            <a:t>Mutualisation des Ressources </a:t>
          </a:r>
        </a:p>
        <a:p>
          <a:pPr marL="0" marR="0" lvl="0" indent="0" defTabSz="914400" eaLnBrk="1" fontAlgn="auto" latinLnBrk="0" hangingPunct="1">
            <a:lnSpc>
              <a:spcPct val="100000"/>
            </a:lnSpc>
            <a:spcBef>
              <a:spcPts val="0"/>
            </a:spcBef>
            <a:spcAft>
              <a:spcPts val="0"/>
            </a:spcAft>
            <a:buClrTx/>
            <a:buSzTx/>
            <a:buFontTx/>
            <a:buNone/>
            <a:tabLst/>
            <a:defRPr/>
          </a:pPr>
          <a:r>
            <a:rPr lang="fr-FR" sz="1100" b="1" dirty="0">
              <a:solidFill>
                <a:schemeClr val="tx1"/>
              </a:solidFill>
            </a:rPr>
            <a:t>Allocation des Ressources et Achats</a:t>
          </a:r>
          <a:endParaRPr lang="en-US" sz="1100" b="1" dirty="0">
            <a:solidFill>
              <a:schemeClr val="tx1"/>
            </a:solidFill>
          </a:endParaRPr>
        </a:p>
        <a:p>
          <a:pPr marL="0" lvl="0" defTabSz="711200">
            <a:lnSpc>
              <a:spcPct val="90000"/>
            </a:lnSpc>
            <a:spcBef>
              <a:spcPct val="0"/>
            </a:spcBef>
            <a:spcAft>
              <a:spcPct val="35000"/>
            </a:spcAft>
            <a:buNone/>
          </a:pPr>
          <a:endParaRPr lang="en-US" sz="1600" b="1" dirty="0">
            <a:solidFill>
              <a:schemeClr val="tx1"/>
            </a:solidFill>
          </a:endParaRPr>
        </a:p>
      </dgm:t>
    </dgm:pt>
    <dgm:pt modelId="{8FE2EB45-6AEE-4F76-A8AE-DA782C60D350}" type="parTrans" cxnId="{C4B021F7-70A4-453E-834F-BA5CA5B44CF5}">
      <dgm:prSet/>
      <dgm:spPr/>
      <dgm:t>
        <a:bodyPr/>
        <a:lstStyle/>
        <a:p>
          <a:endParaRPr lang="en-US" sz="1600" b="1">
            <a:solidFill>
              <a:schemeClr val="tx1"/>
            </a:solidFill>
          </a:endParaRPr>
        </a:p>
      </dgm:t>
    </dgm:pt>
    <dgm:pt modelId="{49595030-F405-40C1-9052-74DE77B14850}" type="sibTrans" cxnId="{C4B021F7-70A4-453E-834F-BA5CA5B44CF5}">
      <dgm:prSet/>
      <dgm:spPr/>
      <dgm:t>
        <a:bodyPr/>
        <a:lstStyle/>
        <a:p>
          <a:endParaRPr lang="en-US" sz="1600" b="1">
            <a:solidFill>
              <a:schemeClr val="tx1"/>
            </a:solidFill>
          </a:endParaRPr>
        </a:p>
      </dgm:t>
    </dgm:pt>
    <dgm:pt modelId="{22017D94-9863-4C5F-ADC0-C475E06B0F5E}">
      <dgm:prSet custT="1"/>
      <dgm:spPr/>
      <dgm:t>
        <a:bodyPr/>
        <a:lstStyle/>
        <a:p>
          <a:r>
            <a:rPr lang="fr-FR" sz="1600" b="1" dirty="0">
              <a:solidFill>
                <a:schemeClr val="tx1"/>
              </a:solidFill>
            </a:rPr>
            <a:t>Mécanismes de Redevabilité et Suivi</a:t>
          </a:r>
          <a:endParaRPr lang="en-US" sz="1600" b="1" dirty="0">
            <a:solidFill>
              <a:schemeClr val="tx1"/>
            </a:solidFill>
          </a:endParaRPr>
        </a:p>
      </dgm:t>
    </dgm:pt>
    <dgm:pt modelId="{CF726E89-E35F-4C1C-8E75-33EF92E4DE94}" type="parTrans" cxnId="{938BBE1D-764B-4CDC-BF85-2860171D20A6}">
      <dgm:prSet/>
      <dgm:spPr/>
      <dgm:t>
        <a:bodyPr/>
        <a:lstStyle/>
        <a:p>
          <a:endParaRPr lang="en-US" sz="1600" b="1">
            <a:solidFill>
              <a:schemeClr val="tx1"/>
            </a:solidFill>
          </a:endParaRPr>
        </a:p>
      </dgm:t>
    </dgm:pt>
    <dgm:pt modelId="{328348A2-DF21-4E89-A58D-C853F328F5CB}" type="sibTrans" cxnId="{938BBE1D-764B-4CDC-BF85-2860171D20A6}">
      <dgm:prSet/>
      <dgm:spPr/>
      <dgm:t>
        <a:bodyPr/>
        <a:lstStyle/>
        <a:p>
          <a:endParaRPr lang="en-US" sz="1600" b="1">
            <a:solidFill>
              <a:schemeClr val="tx1"/>
            </a:solidFill>
          </a:endParaRPr>
        </a:p>
      </dgm:t>
    </dgm:pt>
    <dgm:pt modelId="{0A74856D-FFD2-49FB-B5FA-A0D48AA7DD66}">
      <dgm:prSet custT="1"/>
      <dgm:spPr/>
      <dgm:t>
        <a:bodyPr/>
        <a:lstStyle/>
        <a:p>
          <a:r>
            <a:rPr lang="fr-FR" sz="1600" b="1">
              <a:solidFill>
                <a:schemeClr val="tx1"/>
              </a:solidFill>
            </a:rPr>
            <a:t>Conclusion</a:t>
          </a:r>
          <a:endParaRPr lang="en-US" sz="1600" b="1">
            <a:solidFill>
              <a:schemeClr val="tx1"/>
            </a:solidFill>
          </a:endParaRPr>
        </a:p>
      </dgm:t>
    </dgm:pt>
    <dgm:pt modelId="{5C1E5819-D169-4206-91D8-A5F948C4F1D3}" type="parTrans" cxnId="{A5FC812D-DCD7-4293-9A53-4BC3A656E71D}">
      <dgm:prSet/>
      <dgm:spPr/>
      <dgm:t>
        <a:bodyPr/>
        <a:lstStyle/>
        <a:p>
          <a:endParaRPr lang="en-US" sz="1600" b="1">
            <a:solidFill>
              <a:schemeClr val="tx1"/>
            </a:solidFill>
          </a:endParaRPr>
        </a:p>
      </dgm:t>
    </dgm:pt>
    <dgm:pt modelId="{65B5945D-A3AD-477B-8EA8-58E7402B1164}" type="sibTrans" cxnId="{A5FC812D-DCD7-4293-9A53-4BC3A656E71D}">
      <dgm:prSet/>
      <dgm:spPr/>
      <dgm:t>
        <a:bodyPr/>
        <a:lstStyle/>
        <a:p>
          <a:endParaRPr lang="en-US" sz="1600" b="1">
            <a:solidFill>
              <a:schemeClr val="tx1"/>
            </a:solidFill>
          </a:endParaRPr>
        </a:p>
      </dgm:t>
    </dgm:pt>
    <dgm:pt modelId="{BF21D6A4-79E4-422B-95D5-137EFD6F1F88}">
      <dgm:prSet custT="1"/>
      <dgm:spPr/>
      <dgm:t>
        <a:bodyPr/>
        <a:lstStyle/>
        <a:p>
          <a:r>
            <a:rPr lang="fr-FR" sz="1600" b="1" kern="1200" dirty="0">
              <a:solidFill>
                <a:srgbClr val="000000"/>
              </a:solidFill>
              <a:latin typeface="Corbel" panose="020B0503020204020204"/>
              <a:ea typeface="+mn-ea"/>
              <a:cs typeface="+mn-cs"/>
            </a:rPr>
            <a:t>Situation de la RD Congo </a:t>
          </a:r>
        </a:p>
      </dgm:t>
    </dgm:pt>
    <dgm:pt modelId="{91DC33EB-7CB6-4ECD-B71F-2557201EECC4}" type="parTrans" cxnId="{CA4D7677-18B0-4052-9CD9-37F6B0520827}">
      <dgm:prSet/>
      <dgm:spPr/>
      <dgm:t>
        <a:bodyPr/>
        <a:lstStyle/>
        <a:p>
          <a:endParaRPr lang="fr-FR"/>
        </a:p>
      </dgm:t>
    </dgm:pt>
    <dgm:pt modelId="{0A0C53D3-FF40-4563-9BF8-C608EC327635}" type="sibTrans" cxnId="{CA4D7677-18B0-4052-9CD9-37F6B0520827}">
      <dgm:prSet/>
      <dgm:spPr/>
      <dgm:t>
        <a:bodyPr/>
        <a:lstStyle/>
        <a:p>
          <a:endParaRPr lang="fr-FR"/>
        </a:p>
      </dgm:t>
    </dgm:pt>
    <dgm:pt modelId="{A2A10FA5-F2A6-4121-9184-2273BBB44096}">
      <dgm:prSet custT="1"/>
      <dgm:spPr/>
      <dgm:t>
        <a:bodyPr/>
        <a:lstStyle/>
        <a:p>
          <a:pPr marL="0" lvl="0" indent="0" algn="ctr" defTabSz="711200">
            <a:lnSpc>
              <a:spcPct val="90000"/>
            </a:lnSpc>
            <a:spcBef>
              <a:spcPct val="0"/>
            </a:spcBef>
            <a:spcAft>
              <a:spcPct val="35000"/>
            </a:spcAft>
            <a:buNone/>
          </a:pPr>
          <a:r>
            <a:rPr lang="fr-FR" sz="1600" b="1" kern="1200" dirty="0">
              <a:solidFill>
                <a:srgbClr val="000000"/>
              </a:solidFill>
              <a:latin typeface="Corbel" panose="020B0503020204020204"/>
              <a:ea typeface="+mn-ea"/>
              <a:cs typeface="+mn-cs"/>
            </a:rPr>
            <a:t>Etat des lieux de la prise en charge des Cancers</a:t>
          </a:r>
        </a:p>
      </dgm:t>
    </dgm:pt>
    <dgm:pt modelId="{EEDD3CEF-718B-4C02-8472-3B52DE3DABB9}" type="parTrans" cxnId="{3059E268-FC31-4CEC-A9C4-10FB56F9F4B2}">
      <dgm:prSet/>
      <dgm:spPr/>
      <dgm:t>
        <a:bodyPr/>
        <a:lstStyle/>
        <a:p>
          <a:endParaRPr lang="fr-FR"/>
        </a:p>
      </dgm:t>
    </dgm:pt>
    <dgm:pt modelId="{BEE62161-B138-48B0-9977-BAC12F27B812}" type="sibTrans" cxnId="{3059E268-FC31-4CEC-A9C4-10FB56F9F4B2}">
      <dgm:prSet/>
      <dgm:spPr/>
      <dgm:t>
        <a:bodyPr/>
        <a:lstStyle/>
        <a:p>
          <a:endParaRPr lang="fr-FR"/>
        </a:p>
      </dgm:t>
    </dgm:pt>
    <dgm:pt modelId="{B8E37F6D-5D68-4D34-AFF3-55E95623101F}">
      <dgm:prSet/>
      <dgm:spPr/>
      <dgm:t>
        <a:bodyPr/>
        <a:lstStyle/>
        <a:p>
          <a:r>
            <a:rPr lang="fr-FR" dirty="0">
              <a:solidFill>
                <a:schemeClr val="tx1"/>
              </a:solidFill>
            </a:rPr>
            <a:t>Perspectives</a:t>
          </a:r>
        </a:p>
      </dgm:t>
    </dgm:pt>
    <dgm:pt modelId="{36995534-CBD3-443C-A846-DCB8F4512EAF}" type="parTrans" cxnId="{6C6F499A-69E4-4201-AAE6-3FB3E6690A3C}">
      <dgm:prSet/>
      <dgm:spPr/>
      <dgm:t>
        <a:bodyPr/>
        <a:lstStyle/>
        <a:p>
          <a:endParaRPr lang="fr-FR"/>
        </a:p>
      </dgm:t>
    </dgm:pt>
    <dgm:pt modelId="{FC5F6429-A46C-4049-8808-27BA2FFC7B44}" type="sibTrans" cxnId="{6C6F499A-69E4-4201-AAE6-3FB3E6690A3C}">
      <dgm:prSet/>
      <dgm:spPr/>
      <dgm:t>
        <a:bodyPr/>
        <a:lstStyle/>
        <a:p>
          <a:endParaRPr lang="fr-FR"/>
        </a:p>
      </dgm:t>
    </dgm:pt>
    <dgm:pt modelId="{34602C6B-9F0B-4B97-8FEF-A7DB9209D038}" type="pres">
      <dgm:prSet presAssocID="{0153D9DC-8A03-4559-93EA-9AF7644BEF76}" presName="Name0" presStyleCnt="0">
        <dgm:presLayoutVars>
          <dgm:dir/>
          <dgm:resizeHandles val="exact"/>
        </dgm:presLayoutVars>
      </dgm:prSet>
      <dgm:spPr/>
    </dgm:pt>
    <dgm:pt modelId="{8A6D5D30-957B-469A-9EAA-48C31AE17962}" type="pres">
      <dgm:prSet presAssocID="{0153D9DC-8A03-4559-93EA-9AF7644BEF76}" presName="cycle" presStyleCnt="0"/>
      <dgm:spPr/>
    </dgm:pt>
    <dgm:pt modelId="{3FDB0A15-2531-444D-9E81-442996E13402}" type="pres">
      <dgm:prSet presAssocID="{A8678085-FBFA-4055-AB50-A97E5BC5248A}" presName="nodeFirstNode" presStyleLbl="node1" presStyleIdx="0" presStyleCnt="9">
        <dgm:presLayoutVars>
          <dgm:bulletEnabled val="1"/>
        </dgm:presLayoutVars>
      </dgm:prSet>
      <dgm:spPr/>
    </dgm:pt>
    <dgm:pt modelId="{63242755-C974-4CDC-A772-E1ACC8F62452}" type="pres">
      <dgm:prSet presAssocID="{B679E7B9-B146-44B3-81E4-A104041A1950}" presName="sibTransFirstNode" presStyleLbl="bgShp" presStyleIdx="0" presStyleCnt="1"/>
      <dgm:spPr/>
    </dgm:pt>
    <dgm:pt modelId="{7EA69363-51B5-4F1B-AA5C-60398C1199F8}" type="pres">
      <dgm:prSet presAssocID="{BF21D6A4-79E4-422B-95D5-137EFD6F1F88}" presName="nodeFollowingNodes" presStyleLbl="node1" presStyleIdx="1" presStyleCnt="9">
        <dgm:presLayoutVars>
          <dgm:bulletEnabled val="1"/>
        </dgm:presLayoutVars>
      </dgm:prSet>
      <dgm:spPr/>
    </dgm:pt>
    <dgm:pt modelId="{9EB32C2C-44DD-4E51-BE57-3EEA99AEBEED}" type="pres">
      <dgm:prSet presAssocID="{12FC08C1-74FA-4654-84D3-00A87A1E96AF}" presName="nodeFollowingNodes" presStyleLbl="node1" presStyleIdx="2" presStyleCnt="9">
        <dgm:presLayoutVars>
          <dgm:bulletEnabled val="1"/>
        </dgm:presLayoutVars>
      </dgm:prSet>
      <dgm:spPr/>
    </dgm:pt>
    <dgm:pt modelId="{3D5FD93E-CCA7-4773-90FE-632E30399F5B}" type="pres">
      <dgm:prSet presAssocID="{DD458292-E86C-4B37-A4D3-C0C997569223}" presName="nodeFollowingNodes" presStyleLbl="node1" presStyleIdx="3" presStyleCnt="9">
        <dgm:presLayoutVars>
          <dgm:bulletEnabled val="1"/>
        </dgm:presLayoutVars>
      </dgm:prSet>
      <dgm:spPr/>
    </dgm:pt>
    <dgm:pt modelId="{9EA13FFA-4F6C-4AA6-8A0E-3000CE34B0D5}" type="pres">
      <dgm:prSet presAssocID="{932EC6FB-FA11-4C6A-96FD-5E44C9350131}" presName="nodeFollowingNodes" presStyleLbl="node1" presStyleIdx="4" presStyleCnt="9" custScaleY="134731">
        <dgm:presLayoutVars>
          <dgm:bulletEnabled val="1"/>
        </dgm:presLayoutVars>
      </dgm:prSet>
      <dgm:spPr/>
    </dgm:pt>
    <dgm:pt modelId="{8B122D89-36B0-46AC-B00F-6AD3962B7684}" type="pres">
      <dgm:prSet presAssocID="{22017D94-9863-4C5F-ADC0-C475E06B0F5E}" presName="nodeFollowingNodes" presStyleLbl="node1" presStyleIdx="5" presStyleCnt="9">
        <dgm:presLayoutVars>
          <dgm:bulletEnabled val="1"/>
        </dgm:presLayoutVars>
      </dgm:prSet>
      <dgm:spPr/>
    </dgm:pt>
    <dgm:pt modelId="{029270FD-113A-4A01-A62F-03C7B7687D56}" type="pres">
      <dgm:prSet presAssocID="{A2A10FA5-F2A6-4121-9184-2273BBB44096}" presName="nodeFollowingNodes" presStyleLbl="node1" presStyleIdx="6" presStyleCnt="9" custScaleY="129237">
        <dgm:presLayoutVars>
          <dgm:bulletEnabled val="1"/>
        </dgm:presLayoutVars>
      </dgm:prSet>
      <dgm:spPr/>
    </dgm:pt>
    <dgm:pt modelId="{30292BD3-9B97-4190-9C2C-61827F7FA525}" type="pres">
      <dgm:prSet presAssocID="{B8E37F6D-5D68-4D34-AFF3-55E95623101F}" presName="nodeFollowingNodes" presStyleLbl="node1" presStyleIdx="7" presStyleCnt="9" custRadScaleRad="99746" custRadScaleInc="-2405">
        <dgm:presLayoutVars>
          <dgm:bulletEnabled val="1"/>
        </dgm:presLayoutVars>
      </dgm:prSet>
      <dgm:spPr/>
    </dgm:pt>
    <dgm:pt modelId="{52D66541-06FE-4849-84A8-BE9822A8E717}" type="pres">
      <dgm:prSet presAssocID="{0A74856D-FFD2-49FB-B5FA-A0D48AA7DD66}" presName="nodeFollowingNodes" presStyleLbl="node1" presStyleIdx="8" presStyleCnt="9">
        <dgm:presLayoutVars>
          <dgm:bulletEnabled val="1"/>
        </dgm:presLayoutVars>
      </dgm:prSet>
      <dgm:spPr/>
    </dgm:pt>
  </dgm:ptLst>
  <dgm:cxnLst>
    <dgm:cxn modelId="{6AA01101-B3C8-4198-AC18-0DF4438B213D}" type="presOf" srcId="{A2A10FA5-F2A6-4121-9184-2273BBB44096}" destId="{029270FD-113A-4A01-A62F-03C7B7687D56}" srcOrd="0" destOrd="0" presId="urn:microsoft.com/office/officeart/2005/8/layout/cycle3"/>
    <dgm:cxn modelId="{938BBE1D-764B-4CDC-BF85-2860171D20A6}" srcId="{0153D9DC-8A03-4559-93EA-9AF7644BEF76}" destId="{22017D94-9863-4C5F-ADC0-C475E06B0F5E}" srcOrd="5" destOrd="0" parTransId="{CF726E89-E35F-4C1C-8E75-33EF92E4DE94}" sibTransId="{328348A2-DF21-4E89-A58D-C853F328F5CB}"/>
    <dgm:cxn modelId="{A5FC812D-DCD7-4293-9A53-4BC3A656E71D}" srcId="{0153D9DC-8A03-4559-93EA-9AF7644BEF76}" destId="{0A74856D-FFD2-49FB-B5FA-A0D48AA7DD66}" srcOrd="8" destOrd="0" parTransId="{5C1E5819-D169-4206-91D8-A5F948C4F1D3}" sibTransId="{65B5945D-A3AD-477B-8EA8-58E7402B1164}"/>
    <dgm:cxn modelId="{5BAB7B34-8132-490D-A3AA-4D21A820C90D}" srcId="{0153D9DC-8A03-4559-93EA-9AF7644BEF76}" destId="{A8678085-FBFA-4055-AB50-A97E5BC5248A}" srcOrd="0" destOrd="0" parTransId="{1315CBD6-68EC-493C-B172-511E6D166B11}" sibTransId="{B679E7B9-B146-44B3-81E4-A104041A1950}"/>
    <dgm:cxn modelId="{D3E7BC3E-D77B-4996-A777-E3D5969C43AA}" type="presOf" srcId="{BF21D6A4-79E4-422B-95D5-137EFD6F1F88}" destId="{7EA69363-51B5-4F1B-AA5C-60398C1199F8}" srcOrd="0" destOrd="0" presId="urn:microsoft.com/office/officeart/2005/8/layout/cycle3"/>
    <dgm:cxn modelId="{E9E4D240-7A9C-4F76-B0EF-B9CE04D3AFC0}" type="presOf" srcId="{A8678085-FBFA-4055-AB50-A97E5BC5248A}" destId="{3FDB0A15-2531-444D-9E81-442996E13402}" srcOrd="0" destOrd="0" presId="urn:microsoft.com/office/officeart/2005/8/layout/cycle3"/>
    <dgm:cxn modelId="{3059E268-FC31-4CEC-A9C4-10FB56F9F4B2}" srcId="{0153D9DC-8A03-4559-93EA-9AF7644BEF76}" destId="{A2A10FA5-F2A6-4121-9184-2273BBB44096}" srcOrd="6" destOrd="0" parTransId="{EEDD3CEF-718B-4C02-8472-3B52DE3DABB9}" sibTransId="{BEE62161-B138-48B0-9977-BAC12F27B812}"/>
    <dgm:cxn modelId="{C5D55E6D-7013-498A-B0C9-8927937E9C20}" type="presOf" srcId="{B8E37F6D-5D68-4D34-AFF3-55E95623101F}" destId="{30292BD3-9B97-4190-9C2C-61827F7FA525}" srcOrd="0" destOrd="0" presId="urn:microsoft.com/office/officeart/2005/8/layout/cycle3"/>
    <dgm:cxn modelId="{CA4D7677-18B0-4052-9CD9-37F6B0520827}" srcId="{0153D9DC-8A03-4559-93EA-9AF7644BEF76}" destId="{BF21D6A4-79E4-422B-95D5-137EFD6F1F88}" srcOrd="1" destOrd="0" parTransId="{91DC33EB-7CB6-4ECD-B71F-2557201EECC4}" sibTransId="{0A0C53D3-FF40-4563-9BF8-C608EC327635}"/>
    <dgm:cxn modelId="{946DAD95-1872-43CB-88AB-7F71D514A3E7}" type="presOf" srcId="{12FC08C1-74FA-4654-84D3-00A87A1E96AF}" destId="{9EB32C2C-44DD-4E51-BE57-3EEA99AEBEED}" srcOrd="0" destOrd="0" presId="urn:microsoft.com/office/officeart/2005/8/layout/cycle3"/>
    <dgm:cxn modelId="{6C6F499A-69E4-4201-AAE6-3FB3E6690A3C}" srcId="{0153D9DC-8A03-4559-93EA-9AF7644BEF76}" destId="{B8E37F6D-5D68-4D34-AFF3-55E95623101F}" srcOrd="7" destOrd="0" parTransId="{36995534-CBD3-443C-A846-DCB8F4512EAF}" sibTransId="{FC5F6429-A46C-4049-8808-27BA2FFC7B44}"/>
    <dgm:cxn modelId="{90AC15A0-EC86-4894-9348-EAC0FCEC938A}" type="presOf" srcId="{B679E7B9-B146-44B3-81E4-A104041A1950}" destId="{63242755-C974-4CDC-A772-E1ACC8F62452}" srcOrd="0" destOrd="0" presId="urn:microsoft.com/office/officeart/2005/8/layout/cycle3"/>
    <dgm:cxn modelId="{C5B343A6-B400-4203-B89D-7ECA0934A124}" type="presOf" srcId="{0153D9DC-8A03-4559-93EA-9AF7644BEF76}" destId="{34602C6B-9F0B-4B97-8FEF-A7DB9209D038}" srcOrd="0" destOrd="0" presId="urn:microsoft.com/office/officeart/2005/8/layout/cycle3"/>
    <dgm:cxn modelId="{C43CBBAF-0816-468A-8380-856F960DC256}" type="presOf" srcId="{DD458292-E86C-4B37-A4D3-C0C997569223}" destId="{3D5FD93E-CCA7-4773-90FE-632E30399F5B}" srcOrd="0" destOrd="0" presId="urn:microsoft.com/office/officeart/2005/8/layout/cycle3"/>
    <dgm:cxn modelId="{881EE5BD-BBA5-4399-A120-711BF550DF1E}" srcId="{0153D9DC-8A03-4559-93EA-9AF7644BEF76}" destId="{12FC08C1-74FA-4654-84D3-00A87A1E96AF}" srcOrd="2" destOrd="0" parTransId="{EC3F3521-FE5E-45C0-ADAE-407530DEDAFA}" sibTransId="{A865A817-2361-49D2-A5D4-630F7CD4C3C7}"/>
    <dgm:cxn modelId="{F15942C6-A300-4C88-A9AB-1B106FA3EEE2}" type="presOf" srcId="{22017D94-9863-4C5F-ADC0-C475E06B0F5E}" destId="{8B122D89-36B0-46AC-B00F-6AD3962B7684}" srcOrd="0" destOrd="0" presId="urn:microsoft.com/office/officeart/2005/8/layout/cycle3"/>
    <dgm:cxn modelId="{78B20ECB-A785-4C2E-A41C-383C3AAC528A}" type="presOf" srcId="{0A74856D-FFD2-49FB-B5FA-A0D48AA7DD66}" destId="{52D66541-06FE-4849-84A8-BE9822A8E717}" srcOrd="0" destOrd="0" presId="urn:microsoft.com/office/officeart/2005/8/layout/cycle3"/>
    <dgm:cxn modelId="{E0345BD2-B179-46A8-9407-73FC97796EDB}" type="presOf" srcId="{932EC6FB-FA11-4C6A-96FD-5E44C9350131}" destId="{9EA13FFA-4F6C-4AA6-8A0E-3000CE34B0D5}" srcOrd="0" destOrd="0" presId="urn:microsoft.com/office/officeart/2005/8/layout/cycle3"/>
    <dgm:cxn modelId="{F5BB81EA-B09D-4069-B357-2DB2535D729F}" srcId="{0153D9DC-8A03-4559-93EA-9AF7644BEF76}" destId="{DD458292-E86C-4B37-A4D3-C0C997569223}" srcOrd="3" destOrd="0" parTransId="{B286E59D-FC1B-4BBE-A634-BED10ED18AEE}" sibTransId="{B4109150-5E19-490F-A6B1-F3B5BCBFF224}"/>
    <dgm:cxn modelId="{C4B021F7-70A4-453E-834F-BA5CA5B44CF5}" srcId="{0153D9DC-8A03-4559-93EA-9AF7644BEF76}" destId="{932EC6FB-FA11-4C6A-96FD-5E44C9350131}" srcOrd="4" destOrd="0" parTransId="{8FE2EB45-6AEE-4F76-A8AE-DA782C60D350}" sibTransId="{49595030-F405-40C1-9052-74DE77B14850}"/>
    <dgm:cxn modelId="{9912812A-E488-42E1-9E03-28F6094C037B}" type="presParOf" srcId="{34602C6B-9F0B-4B97-8FEF-A7DB9209D038}" destId="{8A6D5D30-957B-469A-9EAA-48C31AE17962}" srcOrd="0" destOrd="0" presId="urn:microsoft.com/office/officeart/2005/8/layout/cycle3"/>
    <dgm:cxn modelId="{BA94DB83-1EE6-4F1F-95DF-F042440EC7CC}" type="presParOf" srcId="{8A6D5D30-957B-469A-9EAA-48C31AE17962}" destId="{3FDB0A15-2531-444D-9E81-442996E13402}" srcOrd="0" destOrd="0" presId="urn:microsoft.com/office/officeart/2005/8/layout/cycle3"/>
    <dgm:cxn modelId="{18896E55-CAB4-42B9-A308-F2A938910151}" type="presParOf" srcId="{8A6D5D30-957B-469A-9EAA-48C31AE17962}" destId="{63242755-C974-4CDC-A772-E1ACC8F62452}" srcOrd="1" destOrd="0" presId="urn:microsoft.com/office/officeart/2005/8/layout/cycle3"/>
    <dgm:cxn modelId="{80AF1FDF-C8EA-42EE-AEE3-3349DAE0960B}" type="presParOf" srcId="{8A6D5D30-957B-469A-9EAA-48C31AE17962}" destId="{7EA69363-51B5-4F1B-AA5C-60398C1199F8}" srcOrd="2" destOrd="0" presId="urn:microsoft.com/office/officeart/2005/8/layout/cycle3"/>
    <dgm:cxn modelId="{E5F2ECDE-950B-47EB-9D18-BB6D93ED4473}" type="presParOf" srcId="{8A6D5D30-957B-469A-9EAA-48C31AE17962}" destId="{9EB32C2C-44DD-4E51-BE57-3EEA99AEBEED}" srcOrd="3" destOrd="0" presId="urn:microsoft.com/office/officeart/2005/8/layout/cycle3"/>
    <dgm:cxn modelId="{215781C0-4255-4E46-B26E-18667CD49E5E}" type="presParOf" srcId="{8A6D5D30-957B-469A-9EAA-48C31AE17962}" destId="{3D5FD93E-CCA7-4773-90FE-632E30399F5B}" srcOrd="4" destOrd="0" presId="urn:microsoft.com/office/officeart/2005/8/layout/cycle3"/>
    <dgm:cxn modelId="{FF1CB14A-9E0A-4C6C-9754-8B6F36C12472}" type="presParOf" srcId="{8A6D5D30-957B-469A-9EAA-48C31AE17962}" destId="{9EA13FFA-4F6C-4AA6-8A0E-3000CE34B0D5}" srcOrd="5" destOrd="0" presId="urn:microsoft.com/office/officeart/2005/8/layout/cycle3"/>
    <dgm:cxn modelId="{5077549B-F4C3-4D33-B72A-FC4C18B5761E}" type="presParOf" srcId="{8A6D5D30-957B-469A-9EAA-48C31AE17962}" destId="{8B122D89-36B0-46AC-B00F-6AD3962B7684}" srcOrd="6" destOrd="0" presId="urn:microsoft.com/office/officeart/2005/8/layout/cycle3"/>
    <dgm:cxn modelId="{80BF3594-305D-452B-9140-F57D28D98F4B}" type="presParOf" srcId="{8A6D5D30-957B-469A-9EAA-48C31AE17962}" destId="{029270FD-113A-4A01-A62F-03C7B7687D56}" srcOrd="7" destOrd="0" presId="urn:microsoft.com/office/officeart/2005/8/layout/cycle3"/>
    <dgm:cxn modelId="{883B50A8-78EF-4E05-8147-36AAEC1CEC99}" type="presParOf" srcId="{8A6D5D30-957B-469A-9EAA-48C31AE17962}" destId="{30292BD3-9B97-4190-9C2C-61827F7FA525}" srcOrd="8" destOrd="0" presId="urn:microsoft.com/office/officeart/2005/8/layout/cycle3"/>
    <dgm:cxn modelId="{2D7F4BDA-F23B-4CA9-941A-93009391A042}" type="presParOf" srcId="{8A6D5D30-957B-469A-9EAA-48C31AE17962}" destId="{52D66541-06FE-4849-84A8-BE9822A8E71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C711C-8CEC-4E2C-93EE-2B93330D98C0}"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fr-FR"/>
        </a:p>
      </dgm:t>
    </dgm:pt>
    <dgm:pt modelId="{5FC58275-F17A-48B9-9010-CB3646000015}">
      <dgm:prSet phldrT="[Texte]"/>
      <dgm:spPr>
        <a:solidFill>
          <a:srgbClr val="0070C0"/>
        </a:solidFill>
      </dgm:spPr>
      <dgm:t>
        <a:bodyPr/>
        <a:lstStyle/>
        <a:p>
          <a:r>
            <a:rPr lang="fr-FR" dirty="0"/>
            <a:t>Utilisation des services de santé</a:t>
          </a:r>
        </a:p>
      </dgm:t>
    </dgm:pt>
    <dgm:pt modelId="{8CF7E433-9E30-4D0C-A1E2-E66E734D222F}" type="parTrans" cxnId="{181CA29F-7B4D-4726-9D20-5DCFE3A57453}">
      <dgm:prSet/>
      <dgm:spPr/>
      <dgm:t>
        <a:bodyPr/>
        <a:lstStyle/>
        <a:p>
          <a:endParaRPr lang="fr-FR"/>
        </a:p>
      </dgm:t>
    </dgm:pt>
    <dgm:pt modelId="{5689732C-333D-4EE3-B1CA-60FDDCFB9617}" type="sibTrans" cxnId="{181CA29F-7B4D-4726-9D20-5DCFE3A57453}">
      <dgm:prSet/>
      <dgm:spPr/>
      <dgm:t>
        <a:bodyPr/>
        <a:lstStyle/>
        <a:p>
          <a:endParaRPr lang="fr-FR"/>
        </a:p>
      </dgm:t>
    </dgm:pt>
    <dgm:pt modelId="{0F7337F4-FF4E-424D-92A3-67EF0FDEA657}">
      <dgm:prSet phldrT="[Texte]" custT="1"/>
      <dgm:spPr/>
      <dgm:t>
        <a:bodyPr/>
        <a:lstStyle/>
        <a:p>
          <a:r>
            <a:rPr lang="fr-FR" sz="2000" dirty="0"/>
            <a:t>Accès limité aux services</a:t>
          </a:r>
        </a:p>
      </dgm:t>
    </dgm:pt>
    <dgm:pt modelId="{BAAC4912-6D4C-4293-BE88-0DBD95F907B2}" type="parTrans" cxnId="{394D507E-F110-4508-A2E0-838EDE665354}">
      <dgm:prSet/>
      <dgm:spPr/>
      <dgm:t>
        <a:bodyPr/>
        <a:lstStyle/>
        <a:p>
          <a:endParaRPr lang="fr-FR"/>
        </a:p>
      </dgm:t>
    </dgm:pt>
    <dgm:pt modelId="{3AB65105-49D0-40E9-B900-654EE7C0BD41}" type="sibTrans" cxnId="{394D507E-F110-4508-A2E0-838EDE665354}">
      <dgm:prSet/>
      <dgm:spPr/>
      <dgm:t>
        <a:bodyPr/>
        <a:lstStyle/>
        <a:p>
          <a:endParaRPr lang="fr-FR"/>
        </a:p>
      </dgm:t>
    </dgm:pt>
    <dgm:pt modelId="{FE0981D0-E009-49AE-B26C-1F4A8F228443}">
      <dgm:prSet phldrT="[Texte]"/>
      <dgm:spPr/>
      <dgm:t>
        <a:bodyPr/>
        <a:lstStyle/>
        <a:p>
          <a:r>
            <a:rPr lang="fr-FR" dirty="0"/>
            <a:t>Etat de santé</a:t>
          </a:r>
        </a:p>
      </dgm:t>
    </dgm:pt>
    <dgm:pt modelId="{691DBEE0-EA42-45AA-BC45-72F5D45A833C}" type="parTrans" cxnId="{076FCBC5-2E7A-4AC2-93D5-AE3517D36EE6}">
      <dgm:prSet/>
      <dgm:spPr/>
      <dgm:t>
        <a:bodyPr/>
        <a:lstStyle/>
        <a:p>
          <a:endParaRPr lang="fr-FR"/>
        </a:p>
      </dgm:t>
    </dgm:pt>
    <dgm:pt modelId="{16EC0469-B6D5-4ADA-83B0-10DC684CF207}" type="sibTrans" cxnId="{076FCBC5-2E7A-4AC2-93D5-AE3517D36EE6}">
      <dgm:prSet/>
      <dgm:spPr/>
      <dgm:t>
        <a:bodyPr/>
        <a:lstStyle/>
        <a:p>
          <a:endParaRPr lang="fr-FR"/>
        </a:p>
      </dgm:t>
    </dgm:pt>
    <dgm:pt modelId="{F2E53115-0B47-4FD6-B918-36E695B40B24}">
      <dgm:prSet phldrT="[Texte]" custT="1"/>
      <dgm:spPr/>
      <dgm:t>
        <a:bodyPr/>
        <a:lstStyle/>
        <a:p>
          <a:r>
            <a:rPr lang="fr-FR" sz="2000" dirty="0"/>
            <a:t>Mauvaise santé</a:t>
          </a:r>
        </a:p>
      </dgm:t>
    </dgm:pt>
    <dgm:pt modelId="{E9421CE3-8567-4858-9873-E13B4792CD43}" type="parTrans" cxnId="{A6C13EA9-CBDF-43ED-976A-2D811800FF2B}">
      <dgm:prSet/>
      <dgm:spPr/>
      <dgm:t>
        <a:bodyPr/>
        <a:lstStyle/>
        <a:p>
          <a:endParaRPr lang="fr-FR"/>
        </a:p>
      </dgm:t>
    </dgm:pt>
    <dgm:pt modelId="{5E9B6095-ACFE-49EA-8394-1429D1F447C8}" type="sibTrans" cxnId="{A6C13EA9-CBDF-43ED-976A-2D811800FF2B}">
      <dgm:prSet/>
      <dgm:spPr/>
      <dgm:t>
        <a:bodyPr/>
        <a:lstStyle/>
        <a:p>
          <a:endParaRPr lang="fr-FR"/>
        </a:p>
      </dgm:t>
    </dgm:pt>
    <dgm:pt modelId="{2B3C9623-FBF7-4F57-8170-8DB4C5E439BB}">
      <dgm:prSet phldrT="[Texte]"/>
      <dgm:spPr>
        <a:solidFill>
          <a:schemeClr val="accent3">
            <a:lumMod val="50000"/>
          </a:schemeClr>
        </a:solidFill>
      </dgm:spPr>
      <dgm:t>
        <a:bodyPr/>
        <a:lstStyle/>
        <a:p>
          <a:r>
            <a:rPr lang="fr-FR" dirty="0"/>
            <a:t>Productivité</a:t>
          </a:r>
        </a:p>
      </dgm:t>
    </dgm:pt>
    <dgm:pt modelId="{02FC3429-0290-4816-9609-EB9DD489E415}" type="parTrans" cxnId="{09ACAABD-5F52-4BCE-AF5A-FAB3369D0F48}">
      <dgm:prSet/>
      <dgm:spPr/>
      <dgm:t>
        <a:bodyPr/>
        <a:lstStyle/>
        <a:p>
          <a:endParaRPr lang="fr-FR"/>
        </a:p>
      </dgm:t>
    </dgm:pt>
    <dgm:pt modelId="{6CE99856-E49D-47EE-BE2D-7FE11AFA1DEB}" type="sibTrans" cxnId="{09ACAABD-5F52-4BCE-AF5A-FAB3369D0F48}">
      <dgm:prSet/>
      <dgm:spPr/>
      <dgm:t>
        <a:bodyPr/>
        <a:lstStyle/>
        <a:p>
          <a:endParaRPr lang="fr-FR"/>
        </a:p>
      </dgm:t>
    </dgm:pt>
    <dgm:pt modelId="{C2CF5CA8-CFCC-4710-A111-ACBD2303EB48}">
      <dgm:prSet phldrT="[Texte]" custT="1"/>
      <dgm:spPr/>
      <dgm:t>
        <a:bodyPr/>
        <a:lstStyle/>
        <a:p>
          <a:r>
            <a:rPr lang="fr-FR" sz="2000" dirty="0"/>
            <a:t>Faible productivité</a:t>
          </a:r>
        </a:p>
      </dgm:t>
    </dgm:pt>
    <dgm:pt modelId="{DF59CA1E-FE23-4D7C-B999-2042E0726883}" type="parTrans" cxnId="{C1463C37-F6A4-4965-B313-21F82B462658}">
      <dgm:prSet/>
      <dgm:spPr/>
      <dgm:t>
        <a:bodyPr/>
        <a:lstStyle/>
        <a:p>
          <a:endParaRPr lang="fr-FR"/>
        </a:p>
      </dgm:t>
    </dgm:pt>
    <dgm:pt modelId="{E1DCD31B-DF35-482B-B7D2-71DD00DD174E}" type="sibTrans" cxnId="{C1463C37-F6A4-4965-B313-21F82B462658}">
      <dgm:prSet/>
      <dgm:spPr/>
      <dgm:t>
        <a:bodyPr/>
        <a:lstStyle/>
        <a:p>
          <a:endParaRPr lang="fr-FR"/>
        </a:p>
      </dgm:t>
    </dgm:pt>
    <dgm:pt modelId="{1E6FECC9-726C-4D9F-83AC-9BFB2D2D3FC5}">
      <dgm:prSet phldrT="[Texte]"/>
      <dgm:spPr>
        <a:solidFill>
          <a:srgbClr val="C00000"/>
        </a:solidFill>
      </dgm:spPr>
      <dgm:t>
        <a:bodyPr/>
        <a:lstStyle/>
        <a:p>
          <a:r>
            <a:rPr lang="fr-FR" dirty="0"/>
            <a:t>Pauvreté</a:t>
          </a:r>
        </a:p>
      </dgm:t>
    </dgm:pt>
    <dgm:pt modelId="{6DA3D688-47E3-41F5-9D6D-726503DBADEF}" type="parTrans" cxnId="{BBA74FDC-0EED-4A1E-8728-0E7939FADD4C}">
      <dgm:prSet/>
      <dgm:spPr/>
      <dgm:t>
        <a:bodyPr/>
        <a:lstStyle/>
        <a:p>
          <a:endParaRPr lang="fr-FR"/>
        </a:p>
      </dgm:t>
    </dgm:pt>
    <dgm:pt modelId="{1E4ADB8A-4455-4598-A7E1-E5040EC669F9}" type="sibTrans" cxnId="{BBA74FDC-0EED-4A1E-8728-0E7939FADD4C}">
      <dgm:prSet/>
      <dgm:spPr/>
      <dgm:t>
        <a:bodyPr/>
        <a:lstStyle/>
        <a:p>
          <a:endParaRPr lang="fr-FR"/>
        </a:p>
      </dgm:t>
    </dgm:pt>
    <dgm:pt modelId="{6B599899-6F50-4F99-A6BF-D5EC86C62645}">
      <dgm:prSet phldrT="[Texte]"/>
      <dgm:spPr/>
      <dgm:t>
        <a:bodyPr/>
        <a:lstStyle/>
        <a:p>
          <a:r>
            <a:rPr lang="fr-FR" dirty="0"/>
            <a:t>Pauvreté</a:t>
          </a:r>
        </a:p>
      </dgm:t>
    </dgm:pt>
    <dgm:pt modelId="{10E4091D-4D27-4D53-8E45-98CB54A18EF2}" type="parTrans" cxnId="{4E012073-93B9-43BF-963C-EE8AD9FF7114}">
      <dgm:prSet/>
      <dgm:spPr/>
      <dgm:t>
        <a:bodyPr/>
        <a:lstStyle/>
        <a:p>
          <a:endParaRPr lang="fr-FR"/>
        </a:p>
      </dgm:t>
    </dgm:pt>
    <dgm:pt modelId="{F7A6191F-53D1-4FB8-84CA-0151FF53F281}" type="sibTrans" cxnId="{4E012073-93B9-43BF-963C-EE8AD9FF7114}">
      <dgm:prSet/>
      <dgm:spPr/>
      <dgm:t>
        <a:bodyPr/>
        <a:lstStyle/>
        <a:p>
          <a:endParaRPr lang="fr-FR"/>
        </a:p>
      </dgm:t>
    </dgm:pt>
    <dgm:pt modelId="{7A5F81BF-E1BF-46DC-B2F3-1D5A8C1EC008}">
      <dgm:prSet phldrT="[Texte]"/>
      <dgm:spPr/>
      <dgm:t>
        <a:bodyPr/>
        <a:lstStyle/>
        <a:p>
          <a:r>
            <a:rPr lang="fr-FR" dirty="0"/>
            <a:t>Extrême pauvreté</a:t>
          </a:r>
        </a:p>
      </dgm:t>
    </dgm:pt>
    <dgm:pt modelId="{8BEF3D7F-F7E0-4F35-9CAC-031749F28F07}" type="parTrans" cxnId="{C369FE7E-A1F0-4A14-988D-02E71ABE6001}">
      <dgm:prSet/>
      <dgm:spPr/>
      <dgm:t>
        <a:bodyPr/>
        <a:lstStyle/>
        <a:p>
          <a:endParaRPr lang="fr-FR"/>
        </a:p>
      </dgm:t>
    </dgm:pt>
    <dgm:pt modelId="{500780AF-1C97-4D0B-B28A-B88CCF8D28F3}" type="sibTrans" cxnId="{C369FE7E-A1F0-4A14-988D-02E71ABE6001}">
      <dgm:prSet/>
      <dgm:spPr/>
      <dgm:t>
        <a:bodyPr/>
        <a:lstStyle/>
        <a:p>
          <a:endParaRPr lang="fr-FR"/>
        </a:p>
      </dgm:t>
    </dgm:pt>
    <dgm:pt modelId="{82A1D0DF-B454-4793-9A23-F5564E39C208}">
      <dgm:prSet phldrT="[Texte]" custT="1"/>
      <dgm:spPr/>
      <dgm:t>
        <a:bodyPr/>
        <a:lstStyle/>
        <a:p>
          <a:r>
            <a:rPr lang="fr-FR" sz="2000" dirty="0"/>
            <a:t>Qualité des services douteuse</a:t>
          </a:r>
        </a:p>
      </dgm:t>
    </dgm:pt>
    <dgm:pt modelId="{99F639A1-2AA3-41F9-9605-250A092F0307}" type="parTrans" cxnId="{FF0EB734-51A7-4B11-AAD6-033FDD687612}">
      <dgm:prSet/>
      <dgm:spPr/>
      <dgm:t>
        <a:bodyPr/>
        <a:lstStyle/>
        <a:p>
          <a:endParaRPr lang="fr-FR"/>
        </a:p>
      </dgm:t>
    </dgm:pt>
    <dgm:pt modelId="{5061FA18-3D1B-4B7F-AAB6-F0A3BA15232F}" type="sibTrans" cxnId="{FF0EB734-51A7-4B11-AAD6-033FDD687612}">
      <dgm:prSet/>
      <dgm:spPr/>
      <dgm:t>
        <a:bodyPr/>
        <a:lstStyle/>
        <a:p>
          <a:endParaRPr lang="fr-FR"/>
        </a:p>
      </dgm:t>
    </dgm:pt>
    <dgm:pt modelId="{99B23A29-8D4E-4A02-A5E8-33EB3F021247}">
      <dgm:prSet phldrT="[Texte]"/>
      <dgm:spPr/>
      <dgm:t>
        <a:bodyPr/>
        <a:lstStyle/>
        <a:p>
          <a:endParaRPr lang="fr-FR" sz="1500" dirty="0"/>
        </a:p>
      </dgm:t>
    </dgm:pt>
    <dgm:pt modelId="{3FDD48D5-DBDB-44F7-9A7A-2B47D4C1BCD2}" type="parTrans" cxnId="{AC46ED16-853C-4642-AAC6-64D8EB796044}">
      <dgm:prSet/>
      <dgm:spPr/>
      <dgm:t>
        <a:bodyPr/>
        <a:lstStyle/>
        <a:p>
          <a:endParaRPr lang="fr-FR"/>
        </a:p>
      </dgm:t>
    </dgm:pt>
    <dgm:pt modelId="{95745A8B-FA53-4242-AF69-B71D25069CEF}" type="sibTrans" cxnId="{AC46ED16-853C-4642-AAC6-64D8EB796044}">
      <dgm:prSet/>
      <dgm:spPr/>
      <dgm:t>
        <a:bodyPr/>
        <a:lstStyle/>
        <a:p>
          <a:endParaRPr lang="fr-FR"/>
        </a:p>
      </dgm:t>
    </dgm:pt>
    <dgm:pt modelId="{481D403C-3554-48D9-8F4A-76996462BD2F}">
      <dgm:prSet phldrT="[Texte]"/>
      <dgm:spPr/>
      <dgm:t>
        <a:bodyPr/>
        <a:lstStyle/>
        <a:p>
          <a:endParaRPr lang="fr-FR" sz="1500" dirty="0"/>
        </a:p>
      </dgm:t>
    </dgm:pt>
    <dgm:pt modelId="{C6B3F48F-B6D0-411C-A111-FD466EC22D70}" type="parTrans" cxnId="{81E17852-9225-47D3-8C76-2922D493DBD2}">
      <dgm:prSet/>
      <dgm:spPr/>
      <dgm:t>
        <a:bodyPr/>
        <a:lstStyle/>
        <a:p>
          <a:endParaRPr lang="fr-FR"/>
        </a:p>
      </dgm:t>
    </dgm:pt>
    <dgm:pt modelId="{30AA5F08-6779-411D-909F-BB9035CE371F}" type="sibTrans" cxnId="{81E17852-9225-47D3-8C76-2922D493DBD2}">
      <dgm:prSet/>
      <dgm:spPr/>
      <dgm:t>
        <a:bodyPr/>
        <a:lstStyle/>
        <a:p>
          <a:endParaRPr lang="fr-FR"/>
        </a:p>
      </dgm:t>
    </dgm:pt>
    <dgm:pt modelId="{D4256CD1-0007-45B9-9D8F-87E27EABBE2D}">
      <dgm:prSet phldrT="[Texte]" custT="1"/>
      <dgm:spPr/>
      <dgm:t>
        <a:bodyPr/>
        <a:lstStyle/>
        <a:p>
          <a:r>
            <a:rPr lang="fr-FR" sz="2000" dirty="0"/>
            <a:t>Vulnérabilité importante</a:t>
          </a:r>
        </a:p>
      </dgm:t>
    </dgm:pt>
    <dgm:pt modelId="{AD4AD38B-4E41-4390-9C98-B51F2079B882}" type="parTrans" cxnId="{7237FD2E-FD75-4658-A58E-1125387E5855}">
      <dgm:prSet/>
      <dgm:spPr/>
      <dgm:t>
        <a:bodyPr/>
        <a:lstStyle/>
        <a:p>
          <a:endParaRPr lang="fr-FR"/>
        </a:p>
      </dgm:t>
    </dgm:pt>
    <dgm:pt modelId="{6F5AB3B8-DD77-4C47-B8E7-505B7CEC637C}" type="sibTrans" cxnId="{7237FD2E-FD75-4658-A58E-1125387E5855}">
      <dgm:prSet/>
      <dgm:spPr/>
      <dgm:t>
        <a:bodyPr/>
        <a:lstStyle/>
        <a:p>
          <a:endParaRPr lang="fr-FR"/>
        </a:p>
      </dgm:t>
    </dgm:pt>
    <dgm:pt modelId="{9AAD8208-E57C-488B-9749-54961C00AE01}">
      <dgm:prSet phldrT="[Texte]" custT="1"/>
      <dgm:spPr/>
      <dgm:t>
        <a:bodyPr/>
        <a:lstStyle/>
        <a:p>
          <a:endParaRPr lang="fr-FR" sz="2000" dirty="0"/>
        </a:p>
      </dgm:t>
    </dgm:pt>
    <dgm:pt modelId="{5F282100-6335-4E28-B180-12FEA972F0C7}" type="parTrans" cxnId="{7188A808-8B4A-42A5-A2EB-8BD2DC4E07A7}">
      <dgm:prSet/>
      <dgm:spPr/>
      <dgm:t>
        <a:bodyPr/>
        <a:lstStyle/>
        <a:p>
          <a:endParaRPr lang="fr-FR"/>
        </a:p>
      </dgm:t>
    </dgm:pt>
    <dgm:pt modelId="{2AE91C8D-0EC6-460D-A44D-985C36B8ACFC}" type="sibTrans" cxnId="{7188A808-8B4A-42A5-A2EB-8BD2DC4E07A7}">
      <dgm:prSet/>
      <dgm:spPr/>
      <dgm:t>
        <a:bodyPr/>
        <a:lstStyle/>
        <a:p>
          <a:endParaRPr lang="fr-FR"/>
        </a:p>
      </dgm:t>
    </dgm:pt>
    <dgm:pt modelId="{F8E182FF-D908-43EE-B827-A015187E2607}">
      <dgm:prSet phldrT="[Texte]" custT="1"/>
      <dgm:spPr/>
      <dgm:t>
        <a:bodyPr/>
        <a:lstStyle/>
        <a:p>
          <a:r>
            <a:rPr lang="fr-FR" sz="2000" dirty="0"/>
            <a:t>Pas d’épargne</a:t>
          </a:r>
        </a:p>
      </dgm:t>
    </dgm:pt>
    <dgm:pt modelId="{2F51DBAD-1D63-4D86-BDCA-F8EAD9918EC4}" type="parTrans" cxnId="{825C913F-65B9-48E3-B6DB-EB91F098BB06}">
      <dgm:prSet/>
      <dgm:spPr/>
      <dgm:t>
        <a:bodyPr/>
        <a:lstStyle/>
        <a:p>
          <a:endParaRPr lang="fr-FR"/>
        </a:p>
      </dgm:t>
    </dgm:pt>
    <dgm:pt modelId="{E60BEAF3-BA47-402A-905B-4A8B5B6488ED}" type="sibTrans" cxnId="{825C913F-65B9-48E3-B6DB-EB91F098BB06}">
      <dgm:prSet/>
      <dgm:spPr/>
      <dgm:t>
        <a:bodyPr/>
        <a:lstStyle/>
        <a:p>
          <a:endParaRPr lang="fr-FR"/>
        </a:p>
      </dgm:t>
    </dgm:pt>
    <dgm:pt modelId="{C981A551-9B11-4C2D-AB0C-340C79C7CF7F}">
      <dgm:prSet phldrT="[Texte]" custT="1"/>
      <dgm:spPr/>
      <dgm:t>
        <a:bodyPr/>
        <a:lstStyle/>
        <a:p>
          <a:endParaRPr lang="fr-FR" sz="2000" dirty="0"/>
        </a:p>
      </dgm:t>
    </dgm:pt>
    <dgm:pt modelId="{643C72A5-F893-47E8-AB40-52FC2420E6ED}" type="parTrans" cxnId="{107AD3E2-C47E-427E-9B42-AE68603C557A}">
      <dgm:prSet/>
      <dgm:spPr/>
      <dgm:t>
        <a:bodyPr/>
        <a:lstStyle/>
        <a:p>
          <a:endParaRPr lang="fr-FR"/>
        </a:p>
      </dgm:t>
    </dgm:pt>
    <dgm:pt modelId="{2ABB2A99-E498-4DEC-8AAE-5071D8A32FAE}" type="sibTrans" cxnId="{107AD3E2-C47E-427E-9B42-AE68603C557A}">
      <dgm:prSet/>
      <dgm:spPr/>
      <dgm:t>
        <a:bodyPr/>
        <a:lstStyle/>
        <a:p>
          <a:endParaRPr lang="fr-FR"/>
        </a:p>
      </dgm:t>
    </dgm:pt>
    <dgm:pt modelId="{89E89B30-CDDB-4A8C-9E61-9ACEF05A3C62}">
      <dgm:prSet phldrT="[Texte]" custT="1"/>
      <dgm:spPr/>
      <dgm:t>
        <a:bodyPr/>
        <a:lstStyle/>
        <a:p>
          <a:r>
            <a:rPr lang="fr-FR" sz="2000" dirty="0"/>
            <a:t>Sous-alimentation</a:t>
          </a:r>
        </a:p>
      </dgm:t>
    </dgm:pt>
    <dgm:pt modelId="{8662298C-132F-4E0F-A724-D4409EDD404C}" type="parTrans" cxnId="{DE830BE8-6B1E-4130-9B81-AA93B6FABA7C}">
      <dgm:prSet/>
      <dgm:spPr/>
      <dgm:t>
        <a:bodyPr/>
        <a:lstStyle/>
        <a:p>
          <a:endParaRPr lang="fr-FR"/>
        </a:p>
      </dgm:t>
    </dgm:pt>
    <dgm:pt modelId="{323669CA-B26F-4013-A33D-DE7E49B98639}" type="sibTrans" cxnId="{DE830BE8-6B1E-4130-9B81-AA93B6FABA7C}">
      <dgm:prSet/>
      <dgm:spPr/>
      <dgm:t>
        <a:bodyPr/>
        <a:lstStyle/>
        <a:p>
          <a:endParaRPr lang="fr-FR"/>
        </a:p>
      </dgm:t>
    </dgm:pt>
    <dgm:pt modelId="{82972C8A-6820-4BAE-B6D9-F14F957E3E6D}" type="pres">
      <dgm:prSet presAssocID="{0E4C711C-8CEC-4E2C-93EE-2B93330D98C0}" presName="cycleMatrixDiagram" presStyleCnt="0">
        <dgm:presLayoutVars>
          <dgm:chMax val="1"/>
          <dgm:dir/>
          <dgm:animLvl val="lvl"/>
          <dgm:resizeHandles val="exact"/>
        </dgm:presLayoutVars>
      </dgm:prSet>
      <dgm:spPr/>
    </dgm:pt>
    <dgm:pt modelId="{944F9EAD-0DDA-4DD3-A439-899897206EF2}" type="pres">
      <dgm:prSet presAssocID="{0E4C711C-8CEC-4E2C-93EE-2B93330D98C0}" presName="children" presStyleCnt="0"/>
      <dgm:spPr/>
    </dgm:pt>
    <dgm:pt modelId="{4B46EE9D-CFA4-49CD-9DCF-4C49A54890D8}" type="pres">
      <dgm:prSet presAssocID="{0E4C711C-8CEC-4E2C-93EE-2B93330D98C0}" presName="child1group" presStyleCnt="0"/>
      <dgm:spPr/>
    </dgm:pt>
    <dgm:pt modelId="{18217A7D-3707-4810-8F45-4DC4EAD39A63}" type="pres">
      <dgm:prSet presAssocID="{0E4C711C-8CEC-4E2C-93EE-2B93330D98C0}" presName="child1" presStyleLbl="bgAcc1" presStyleIdx="0" presStyleCnt="4"/>
      <dgm:spPr/>
    </dgm:pt>
    <dgm:pt modelId="{A1F3DFB9-A164-426C-99CB-4BE08F2C3CF2}" type="pres">
      <dgm:prSet presAssocID="{0E4C711C-8CEC-4E2C-93EE-2B93330D98C0}" presName="child1Text" presStyleLbl="bgAcc1" presStyleIdx="0" presStyleCnt="4">
        <dgm:presLayoutVars>
          <dgm:bulletEnabled val="1"/>
        </dgm:presLayoutVars>
      </dgm:prSet>
      <dgm:spPr/>
    </dgm:pt>
    <dgm:pt modelId="{3230250B-9FB8-47D9-B503-85E1B7F37B7A}" type="pres">
      <dgm:prSet presAssocID="{0E4C711C-8CEC-4E2C-93EE-2B93330D98C0}" presName="child2group" presStyleCnt="0"/>
      <dgm:spPr/>
    </dgm:pt>
    <dgm:pt modelId="{F16B6C94-5734-4DBB-B536-9F5D453CC650}" type="pres">
      <dgm:prSet presAssocID="{0E4C711C-8CEC-4E2C-93EE-2B93330D98C0}" presName="child2" presStyleLbl="bgAcc1" presStyleIdx="1" presStyleCnt="4" custScaleX="109392" custLinFactNeighborX="7206"/>
      <dgm:spPr/>
    </dgm:pt>
    <dgm:pt modelId="{DB5382BE-F89E-4CB6-BC51-6C0D54369E7B}" type="pres">
      <dgm:prSet presAssocID="{0E4C711C-8CEC-4E2C-93EE-2B93330D98C0}" presName="child2Text" presStyleLbl="bgAcc1" presStyleIdx="1" presStyleCnt="4">
        <dgm:presLayoutVars>
          <dgm:bulletEnabled val="1"/>
        </dgm:presLayoutVars>
      </dgm:prSet>
      <dgm:spPr/>
    </dgm:pt>
    <dgm:pt modelId="{AD12E522-B397-4544-8ADB-DA3BA3127690}" type="pres">
      <dgm:prSet presAssocID="{0E4C711C-8CEC-4E2C-93EE-2B93330D98C0}" presName="child3group" presStyleCnt="0"/>
      <dgm:spPr/>
    </dgm:pt>
    <dgm:pt modelId="{4DB17F54-3632-4C43-8E5D-F3E7281D58F7}" type="pres">
      <dgm:prSet presAssocID="{0E4C711C-8CEC-4E2C-93EE-2B93330D98C0}" presName="child3" presStyleLbl="bgAcc1" presStyleIdx="2" presStyleCnt="4" custLinFactNeighborX="9264" custLinFactNeighborY="-8475"/>
      <dgm:spPr/>
    </dgm:pt>
    <dgm:pt modelId="{65777894-6C95-488E-8AE3-53AD1D89F5DC}" type="pres">
      <dgm:prSet presAssocID="{0E4C711C-8CEC-4E2C-93EE-2B93330D98C0}" presName="child3Text" presStyleLbl="bgAcc1" presStyleIdx="2" presStyleCnt="4">
        <dgm:presLayoutVars>
          <dgm:bulletEnabled val="1"/>
        </dgm:presLayoutVars>
      </dgm:prSet>
      <dgm:spPr/>
    </dgm:pt>
    <dgm:pt modelId="{2B1CCB62-DE0E-4011-8F9A-3932143AD434}" type="pres">
      <dgm:prSet presAssocID="{0E4C711C-8CEC-4E2C-93EE-2B93330D98C0}" presName="child4group" presStyleCnt="0"/>
      <dgm:spPr/>
    </dgm:pt>
    <dgm:pt modelId="{F083310F-A06F-4522-B522-FD6181882C1F}" type="pres">
      <dgm:prSet presAssocID="{0E4C711C-8CEC-4E2C-93EE-2B93330D98C0}" presName="child4" presStyleLbl="bgAcc1" presStyleIdx="3" presStyleCnt="4" custScaleX="88018" custLinFactNeighborX="-12009" custLinFactNeighborY="-10593"/>
      <dgm:spPr/>
    </dgm:pt>
    <dgm:pt modelId="{401CC50C-2C93-4A28-A091-9E1A54F862C4}" type="pres">
      <dgm:prSet presAssocID="{0E4C711C-8CEC-4E2C-93EE-2B93330D98C0}" presName="child4Text" presStyleLbl="bgAcc1" presStyleIdx="3" presStyleCnt="4">
        <dgm:presLayoutVars>
          <dgm:bulletEnabled val="1"/>
        </dgm:presLayoutVars>
      </dgm:prSet>
      <dgm:spPr/>
    </dgm:pt>
    <dgm:pt modelId="{39D01DF3-E3C1-438C-BF2C-847C8FDDD1AD}" type="pres">
      <dgm:prSet presAssocID="{0E4C711C-8CEC-4E2C-93EE-2B93330D98C0}" presName="childPlaceholder" presStyleCnt="0"/>
      <dgm:spPr/>
    </dgm:pt>
    <dgm:pt modelId="{22142B03-A032-4BA4-9573-FF00ABCF78D8}" type="pres">
      <dgm:prSet presAssocID="{0E4C711C-8CEC-4E2C-93EE-2B93330D98C0}" presName="circle" presStyleCnt="0"/>
      <dgm:spPr/>
    </dgm:pt>
    <dgm:pt modelId="{F0D23801-463B-4258-8A83-8F1CEA85C084}" type="pres">
      <dgm:prSet presAssocID="{0E4C711C-8CEC-4E2C-93EE-2B93330D98C0}" presName="quadrant1" presStyleLbl="node1" presStyleIdx="0" presStyleCnt="4">
        <dgm:presLayoutVars>
          <dgm:chMax val="1"/>
          <dgm:bulletEnabled val="1"/>
        </dgm:presLayoutVars>
      </dgm:prSet>
      <dgm:spPr/>
    </dgm:pt>
    <dgm:pt modelId="{E36938FE-E65A-4E39-97D3-15C56A2C98C6}" type="pres">
      <dgm:prSet presAssocID="{0E4C711C-8CEC-4E2C-93EE-2B93330D98C0}" presName="quadrant2" presStyleLbl="node1" presStyleIdx="1" presStyleCnt="4">
        <dgm:presLayoutVars>
          <dgm:chMax val="1"/>
          <dgm:bulletEnabled val="1"/>
        </dgm:presLayoutVars>
      </dgm:prSet>
      <dgm:spPr/>
    </dgm:pt>
    <dgm:pt modelId="{49EBDF18-B084-42B1-A396-8D2635D54241}" type="pres">
      <dgm:prSet presAssocID="{0E4C711C-8CEC-4E2C-93EE-2B93330D98C0}" presName="quadrant3" presStyleLbl="node1" presStyleIdx="2" presStyleCnt="4">
        <dgm:presLayoutVars>
          <dgm:chMax val="1"/>
          <dgm:bulletEnabled val="1"/>
        </dgm:presLayoutVars>
      </dgm:prSet>
      <dgm:spPr/>
    </dgm:pt>
    <dgm:pt modelId="{0418D59F-C894-4DA5-A37F-D22EBA261290}" type="pres">
      <dgm:prSet presAssocID="{0E4C711C-8CEC-4E2C-93EE-2B93330D98C0}" presName="quadrant4" presStyleLbl="node1" presStyleIdx="3" presStyleCnt="4">
        <dgm:presLayoutVars>
          <dgm:chMax val="1"/>
          <dgm:bulletEnabled val="1"/>
        </dgm:presLayoutVars>
      </dgm:prSet>
      <dgm:spPr/>
    </dgm:pt>
    <dgm:pt modelId="{48D3617B-1343-4557-84F2-624E900113B0}" type="pres">
      <dgm:prSet presAssocID="{0E4C711C-8CEC-4E2C-93EE-2B93330D98C0}" presName="quadrantPlaceholder" presStyleCnt="0"/>
      <dgm:spPr/>
    </dgm:pt>
    <dgm:pt modelId="{6D6D0CC9-5520-4CEA-AB41-9A2AC753BBA3}" type="pres">
      <dgm:prSet presAssocID="{0E4C711C-8CEC-4E2C-93EE-2B93330D98C0}" presName="center1" presStyleLbl="fgShp" presStyleIdx="0" presStyleCnt="2"/>
      <dgm:spPr>
        <a:solidFill>
          <a:srgbClr val="7030A0"/>
        </a:solidFill>
      </dgm:spPr>
    </dgm:pt>
    <dgm:pt modelId="{8AC0DBB1-6352-4E4D-B970-488D0E41FEFE}" type="pres">
      <dgm:prSet presAssocID="{0E4C711C-8CEC-4E2C-93EE-2B93330D98C0}" presName="center2" presStyleLbl="fgShp" presStyleIdx="1" presStyleCnt="2"/>
      <dgm:spPr>
        <a:solidFill>
          <a:srgbClr val="7030A0"/>
        </a:solidFill>
      </dgm:spPr>
    </dgm:pt>
  </dgm:ptLst>
  <dgm:cxnLst>
    <dgm:cxn modelId="{C6A71807-372F-43FC-A831-49AFE99CE30C}" type="presOf" srcId="{F8E182FF-D908-43EE-B827-A015187E2607}" destId="{4DB17F54-3632-4C43-8E5D-F3E7281D58F7}" srcOrd="0" destOrd="1" presId="urn:microsoft.com/office/officeart/2005/8/layout/cycle4"/>
    <dgm:cxn modelId="{7188A808-8B4A-42A5-A2EB-8BD2DC4E07A7}" srcId="{2B3C9623-FBF7-4F57-8170-8DB4C5E439BB}" destId="{9AAD8208-E57C-488B-9749-54961C00AE01}" srcOrd="3" destOrd="0" parTransId="{5F282100-6335-4E28-B180-12FEA972F0C7}" sibTransId="{2AE91C8D-0EC6-460D-A44D-985C36B8ACFC}"/>
    <dgm:cxn modelId="{27C85F0D-99F6-44C8-9FFA-D27A5A00230D}" type="presOf" srcId="{C2CF5CA8-CFCC-4710-A111-ACBD2303EB48}" destId="{4DB17F54-3632-4C43-8E5D-F3E7281D58F7}" srcOrd="0" destOrd="0" presId="urn:microsoft.com/office/officeart/2005/8/layout/cycle4"/>
    <dgm:cxn modelId="{480F6D13-004C-481C-B132-6D6165E2F092}" type="presOf" srcId="{1E6FECC9-726C-4D9F-83AC-9BFB2D2D3FC5}" destId="{0418D59F-C894-4DA5-A37F-D22EBA261290}" srcOrd="0" destOrd="0" presId="urn:microsoft.com/office/officeart/2005/8/layout/cycle4"/>
    <dgm:cxn modelId="{AC46ED16-853C-4642-AAC6-64D8EB796044}" srcId="{FE0981D0-E009-49AE-B26C-1F4A8F228443}" destId="{99B23A29-8D4E-4A02-A5E8-33EB3F021247}" srcOrd="3" destOrd="0" parTransId="{3FDD48D5-DBDB-44F7-9A7A-2B47D4C1BCD2}" sibTransId="{95745A8B-FA53-4242-AF69-B71D25069CEF}"/>
    <dgm:cxn modelId="{D57D0A1C-E030-45E6-A833-90F55A38498B}" type="presOf" srcId="{82A1D0DF-B454-4793-9A23-F5564E39C208}" destId="{A1F3DFB9-A164-426C-99CB-4BE08F2C3CF2}" srcOrd="1" destOrd="1" presId="urn:microsoft.com/office/officeart/2005/8/layout/cycle4"/>
    <dgm:cxn modelId="{2DF15028-15C5-4719-974D-99589EC617AB}" type="presOf" srcId="{C981A551-9B11-4C2D-AB0C-340C79C7CF7F}" destId="{65777894-6C95-488E-8AE3-53AD1D89F5DC}" srcOrd="1" destOrd="2" presId="urn:microsoft.com/office/officeart/2005/8/layout/cycle4"/>
    <dgm:cxn modelId="{C725112A-E50B-471B-A728-32ADEFE9E8A4}" type="presOf" srcId="{0E4C711C-8CEC-4E2C-93EE-2B93330D98C0}" destId="{82972C8A-6820-4BAE-B6D9-F14F957E3E6D}" srcOrd="0" destOrd="0" presId="urn:microsoft.com/office/officeart/2005/8/layout/cycle4"/>
    <dgm:cxn modelId="{7237FD2E-FD75-4658-A58E-1125387E5855}" srcId="{FE0981D0-E009-49AE-B26C-1F4A8F228443}" destId="{D4256CD1-0007-45B9-9D8F-87E27EABBE2D}" srcOrd="1" destOrd="0" parTransId="{AD4AD38B-4E41-4390-9C98-B51F2079B882}" sibTransId="{6F5AB3B8-DD77-4C47-B8E7-505B7CEC637C}"/>
    <dgm:cxn modelId="{6B7E5130-4DC7-44B3-8489-A5830F1B6EFF}" type="presOf" srcId="{6B599899-6F50-4F99-A6BF-D5EC86C62645}" destId="{401CC50C-2C93-4A28-A091-9E1A54F862C4}" srcOrd="1" destOrd="0" presId="urn:microsoft.com/office/officeart/2005/8/layout/cycle4"/>
    <dgm:cxn modelId="{5B0FAA31-E1B6-40BF-9AB2-C831F1FF33F3}" type="presOf" srcId="{89E89B30-CDDB-4A8C-9E61-9ACEF05A3C62}" destId="{F16B6C94-5734-4DBB-B536-9F5D453CC650}" srcOrd="0" destOrd="2" presId="urn:microsoft.com/office/officeart/2005/8/layout/cycle4"/>
    <dgm:cxn modelId="{8C3FE432-65C0-44E5-8BCC-EF58587EFCEE}" type="presOf" srcId="{89E89B30-CDDB-4A8C-9E61-9ACEF05A3C62}" destId="{DB5382BE-F89E-4CB6-BC51-6C0D54369E7B}" srcOrd="1" destOrd="2" presId="urn:microsoft.com/office/officeart/2005/8/layout/cycle4"/>
    <dgm:cxn modelId="{FF0EB734-51A7-4B11-AAD6-033FDD687612}" srcId="{5FC58275-F17A-48B9-9010-CB3646000015}" destId="{82A1D0DF-B454-4793-9A23-F5564E39C208}" srcOrd="1" destOrd="0" parTransId="{99F639A1-2AA3-41F9-9605-250A092F0307}" sibTransId="{5061FA18-3D1B-4B7F-AAB6-F0A3BA15232F}"/>
    <dgm:cxn modelId="{C1463C37-F6A4-4965-B313-21F82B462658}" srcId="{2B3C9623-FBF7-4F57-8170-8DB4C5E439BB}" destId="{C2CF5CA8-CFCC-4710-A111-ACBD2303EB48}" srcOrd="0" destOrd="0" parTransId="{DF59CA1E-FE23-4D7C-B999-2042E0726883}" sibTransId="{E1DCD31B-DF35-482B-B7D2-71DD00DD174E}"/>
    <dgm:cxn modelId="{B0156037-E362-4957-8060-B23C8BCF7F36}" type="presOf" srcId="{5FC58275-F17A-48B9-9010-CB3646000015}" destId="{F0D23801-463B-4258-8A83-8F1CEA85C084}" srcOrd="0" destOrd="0" presId="urn:microsoft.com/office/officeart/2005/8/layout/cycle4"/>
    <dgm:cxn modelId="{60F1B93D-E8C8-4246-B634-7C7FAAC3B715}" type="presOf" srcId="{6B599899-6F50-4F99-A6BF-D5EC86C62645}" destId="{F083310F-A06F-4522-B522-FD6181882C1F}" srcOrd="0" destOrd="0" presId="urn:microsoft.com/office/officeart/2005/8/layout/cycle4"/>
    <dgm:cxn modelId="{510F173E-E45D-4B82-B3E1-62C6615410C8}" type="presOf" srcId="{7A5F81BF-E1BF-46DC-B2F3-1D5A8C1EC008}" destId="{F083310F-A06F-4522-B522-FD6181882C1F}" srcOrd="0" destOrd="1" presId="urn:microsoft.com/office/officeart/2005/8/layout/cycle4"/>
    <dgm:cxn modelId="{825C913F-65B9-48E3-B6DB-EB91F098BB06}" srcId="{2B3C9623-FBF7-4F57-8170-8DB4C5E439BB}" destId="{F8E182FF-D908-43EE-B827-A015187E2607}" srcOrd="1" destOrd="0" parTransId="{2F51DBAD-1D63-4D86-BDCA-F8EAD9918EC4}" sibTransId="{E60BEAF3-BA47-402A-905B-4A8B5B6488ED}"/>
    <dgm:cxn modelId="{49142D42-B476-4FB0-A113-E9DC5CDC70B7}" type="presOf" srcId="{F2E53115-0B47-4FD6-B918-36E695B40B24}" destId="{DB5382BE-F89E-4CB6-BC51-6C0D54369E7B}" srcOrd="1" destOrd="0" presId="urn:microsoft.com/office/officeart/2005/8/layout/cycle4"/>
    <dgm:cxn modelId="{79AA0764-53EE-4463-BCFB-D3A759DF5AFE}" type="presOf" srcId="{99B23A29-8D4E-4A02-A5E8-33EB3F021247}" destId="{F16B6C94-5734-4DBB-B536-9F5D453CC650}" srcOrd="0" destOrd="3" presId="urn:microsoft.com/office/officeart/2005/8/layout/cycle4"/>
    <dgm:cxn modelId="{2E661F65-564D-4B2A-B60D-540A910A4EA9}" type="presOf" srcId="{9AAD8208-E57C-488B-9749-54961C00AE01}" destId="{65777894-6C95-488E-8AE3-53AD1D89F5DC}" srcOrd="1" destOrd="3" presId="urn:microsoft.com/office/officeart/2005/8/layout/cycle4"/>
    <dgm:cxn modelId="{2740FD4A-A287-400D-9D67-FB615DCFD927}" type="presOf" srcId="{481D403C-3554-48D9-8F4A-76996462BD2F}" destId="{4DB17F54-3632-4C43-8E5D-F3E7281D58F7}" srcOrd="0" destOrd="4" presId="urn:microsoft.com/office/officeart/2005/8/layout/cycle4"/>
    <dgm:cxn modelId="{EF2E196B-99B4-42CE-A234-25D25F00ACE9}" type="presOf" srcId="{481D403C-3554-48D9-8F4A-76996462BD2F}" destId="{65777894-6C95-488E-8AE3-53AD1D89F5DC}" srcOrd="1" destOrd="4" presId="urn:microsoft.com/office/officeart/2005/8/layout/cycle4"/>
    <dgm:cxn modelId="{2186EC6E-87B9-4568-B813-5C5746CB610C}" type="presOf" srcId="{9AAD8208-E57C-488B-9749-54961C00AE01}" destId="{4DB17F54-3632-4C43-8E5D-F3E7281D58F7}" srcOrd="0" destOrd="3" presId="urn:microsoft.com/office/officeart/2005/8/layout/cycle4"/>
    <dgm:cxn modelId="{5FE36C70-6963-4DE8-9CC6-F96C096F2141}" type="presOf" srcId="{C2CF5CA8-CFCC-4710-A111-ACBD2303EB48}" destId="{65777894-6C95-488E-8AE3-53AD1D89F5DC}" srcOrd="1" destOrd="0" presId="urn:microsoft.com/office/officeart/2005/8/layout/cycle4"/>
    <dgm:cxn modelId="{81E17852-9225-47D3-8C76-2922D493DBD2}" srcId="{2B3C9623-FBF7-4F57-8170-8DB4C5E439BB}" destId="{481D403C-3554-48D9-8F4A-76996462BD2F}" srcOrd="4" destOrd="0" parTransId="{C6B3F48F-B6D0-411C-A111-FD466EC22D70}" sibTransId="{30AA5F08-6779-411D-909F-BB9035CE371F}"/>
    <dgm:cxn modelId="{4E012073-93B9-43BF-963C-EE8AD9FF7114}" srcId="{1E6FECC9-726C-4D9F-83AC-9BFB2D2D3FC5}" destId="{6B599899-6F50-4F99-A6BF-D5EC86C62645}" srcOrd="0" destOrd="0" parTransId="{10E4091D-4D27-4D53-8E45-98CB54A18EF2}" sibTransId="{F7A6191F-53D1-4FB8-84CA-0151FF53F281}"/>
    <dgm:cxn modelId="{1D486A53-8571-4E29-87FA-96AD0800A008}" type="presOf" srcId="{FE0981D0-E009-49AE-B26C-1F4A8F228443}" destId="{E36938FE-E65A-4E39-97D3-15C56A2C98C6}" srcOrd="0" destOrd="0" presId="urn:microsoft.com/office/officeart/2005/8/layout/cycle4"/>
    <dgm:cxn modelId="{F882AA76-1EE4-4C49-96B0-0B6D313F8E17}" type="presOf" srcId="{0F7337F4-FF4E-424D-92A3-67EF0FDEA657}" destId="{18217A7D-3707-4810-8F45-4DC4EAD39A63}" srcOrd="0" destOrd="0" presId="urn:microsoft.com/office/officeart/2005/8/layout/cycle4"/>
    <dgm:cxn modelId="{BC7D2378-5DC2-4A7C-905C-AA997DE11DE7}" type="presOf" srcId="{D4256CD1-0007-45B9-9D8F-87E27EABBE2D}" destId="{F16B6C94-5734-4DBB-B536-9F5D453CC650}" srcOrd="0" destOrd="1" presId="urn:microsoft.com/office/officeart/2005/8/layout/cycle4"/>
    <dgm:cxn modelId="{394D507E-F110-4508-A2E0-838EDE665354}" srcId="{5FC58275-F17A-48B9-9010-CB3646000015}" destId="{0F7337F4-FF4E-424D-92A3-67EF0FDEA657}" srcOrd="0" destOrd="0" parTransId="{BAAC4912-6D4C-4293-BE88-0DBD95F907B2}" sibTransId="{3AB65105-49D0-40E9-B900-654EE7C0BD41}"/>
    <dgm:cxn modelId="{C369FE7E-A1F0-4A14-988D-02E71ABE6001}" srcId="{1E6FECC9-726C-4D9F-83AC-9BFB2D2D3FC5}" destId="{7A5F81BF-E1BF-46DC-B2F3-1D5A8C1EC008}" srcOrd="1" destOrd="0" parTransId="{8BEF3D7F-F7E0-4F35-9CAC-031749F28F07}" sibTransId="{500780AF-1C97-4D0B-B28A-B88CCF8D28F3}"/>
    <dgm:cxn modelId="{1CBC2681-FF49-4D9C-838E-E3C98AABFD0F}" type="presOf" srcId="{82A1D0DF-B454-4793-9A23-F5564E39C208}" destId="{18217A7D-3707-4810-8F45-4DC4EAD39A63}" srcOrd="0" destOrd="1" presId="urn:microsoft.com/office/officeart/2005/8/layout/cycle4"/>
    <dgm:cxn modelId="{9BE0B883-F160-48B1-9908-EADCAF11D7E9}" type="presOf" srcId="{F2E53115-0B47-4FD6-B918-36E695B40B24}" destId="{F16B6C94-5734-4DBB-B536-9F5D453CC650}" srcOrd="0" destOrd="0" presId="urn:microsoft.com/office/officeart/2005/8/layout/cycle4"/>
    <dgm:cxn modelId="{FF422E85-3C36-4F00-9064-0341A2D72106}" type="presOf" srcId="{99B23A29-8D4E-4A02-A5E8-33EB3F021247}" destId="{DB5382BE-F89E-4CB6-BC51-6C0D54369E7B}" srcOrd="1" destOrd="3" presId="urn:microsoft.com/office/officeart/2005/8/layout/cycle4"/>
    <dgm:cxn modelId="{074B3398-D2A9-4827-A4F7-8AD9B1A2534D}" type="presOf" srcId="{0F7337F4-FF4E-424D-92A3-67EF0FDEA657}" destId="{A1F3DFB9-A164-426C-99CB-4BE08F2C3CF2}" srcOrd="1" destOrd="0" presId="urn:microsoft.com/office/officeart/2005/8/layout/cycle4"/>
    <dgm:cxn modelId="{181CA29F-7B4D-4726-9D20-5DCFE3A57453}" srcId="{0E4C711C-8CEC-4E2C-93EE-2B93330D98C0}" destId="{5FC58275-F17A-48B9-9010-CB3646000015}" srcOrd="0" destOrd="0" parTransId="{8CF7E433-9E30-4D0C-A1E2-E66E734D222F}" sibTransId="{5689732C-333D-4EE3-B1CA-60FDDCFB9617}"/>
    <dgm:cxn modelId="{392F39A3-AB9F-4687-AD0D-0C0F335C02BA}" type="presOf" srcId="{7A5F81BF-E1BF-46DC-B2F3-1D5A8C1EC008}" destId="{401CC50C-2C93-4A28-A091-9E1A54F862C4}" srcOrd="1" destOrd="1" presId="urn:microsoft.com/office/officeart/2005/8/layout/cycle4"/>
    <dgm:cxn modelId="{A6C13EA9-CBDF-43ED-976A-2D811800FF2B}" srcId="{FE0981D0-E009-49AE-B26C-1F4A8F228443}" destId="{F2E53115-0B47-4FD6-B918-36E695B40B24}" srcOrd="0" destOrd="0" parTransId="{E9421CE3-8567-4858-9873-E13B4792CD43}" sibTransId="{5E9B6095-ACFE-49EA-8394-1429D1F447C8}"/>
    <dgm:cxn modelId="{66924FB5-35BE-4B57-8D51-819316BA98BF}" type="presOf" srcId="{2B3C9623-FBF7-4F57-8170-8DB4C5E439BB}" destId="{49EBDF18-B084-42B1-A396-8D2635D54241}" srcOrd="0" destOrd="0" presId="urn:microsoft.com/office/officeart/2005/8/layout/cycle4"/>
    <dgm:cxn modelId="{09ACAABD-5F52-4BCE-AF5A-FAB3369D0F48}" srcId="{0E4C711C-8CEC-4E2C-93EE-2B93330D98C0}" destId="{2B3C9623-FBF7-4F57-8170-8DB4C5E439BB}" srcOrd="2" destOrd="0" parTransId="{02FC3429-0290-4816-9609-EB9DD489E415}" sibTransId="{6CE99856-E49D-47EE-BE2D-7FE11AFA1DEB}"/>
    <dgm:cxn modelId="{076FCBC5-2E7A-4AC2-93D5-AE3517D36EE6}" srcId="{0E4C711C-8CEC-4E2C-93EE-2B93330D98C0}" destId="{FE0981D0-E009-49AE-B26C-1F4A8F228443}" srcOrd="1" destOrd="0" parTransId="{691DBEE0-EA42-45AA-BC45-72F5D45A833C}" sibTransId="{16EC0469-B6D5-4ADA-83B0-10DC684CF207}"/>
    <dgm:cxn modelId="{8130E1D4-EECF-4F71-B775-426093C27899}" type="presOf" srcId="{D4256CD1-0007-45B9-9D8F-87E27EABBE2D}" destId="{DB5382BE-F89E-4CB6-BC51-6C0D54369E7B}" srcOrd="1" destOrd="1" presId="urn:microsoft.com/office/officeart/2005/8/layout/cycle4"/>
    <dgm:cxn modelId="{BBA74FDC-0EED-4A1E-8728-0E7939FADD4C}" srcId="{0E4C711C-8CEC-4E2C-93EE-2B93330D98C0}" destId="{1E6FECC9-726C-4D9F-83AC-9BFB2D2D3FC5}" srcOrd="3" destOrd="0" parTransId="{6DA3D688-47E3-41F5-9D6D-726503DBADEF}" sibTransId="{1E4ADB8A-4455-4598-A7E1-E5040EC669F9}"/>
    <dgm:cxn modelId="{107AD3E2-C47E-427E-9B42-AE68603C557A}" srcId="{2B3C9623-FBF7-4F57-8170-8DB4C5E439BB}" destId="{C981A551-9B11-4C2D-AB0C-340C79C7CF7F}" srcOrd="2" destOrd="0" parTransId="{643C72A5-F893-47E8-AB40-52FC2420E6ED}" sibTransId="{2ABB2A99-E498-4DEC-8AAE-5071D8A32FAE}"/>
    <dgm:cxn modelId="{D5683BE5-12B5-45D2-A4FE-CF40227FE6FC}" type="presOf" srcId="{C981A551-9B11-4C2D-AB0C-340C79C7CF7F}" destId="{4DB17F54-3632-4C43-8E5D-F3E7281D58F7}" srcOrd="0" destOrd="2" presId="urn:microsoft.com/office/officeart/2005/8/layout/cycle4"/>
    <dgm:cxn modelId="{DE830BE8-6B1E-4130-9B81-AA93B6FABA7C}" srcId="{FE0981D0-E009-49AE-B26C-1F4A8F228443}" destId="{89E89B30-CDDB-4A8C-9E61-9ACEF05A3C62}" srcOrd="2" destOrd="0" parTransId="{8662298C-132F-4E0F-A724-D4409EDD404C}" sibTransId="{323669CA-B26F-4013-A33D-DE7E49B98639}"/>
    <dgm:cxn modelId="{02281AEA-CEA7-423C-A21B-67B62DAE5F39}" type="presOf" srcId="{F8E182FF-D908-43EE-B827-A015187E2607}" destId="{65777894-6C95-488E-8AE3-53AD1D89F5DC}" srcOrd="1" destOrd="1" presId="urn:microsoft.com/office/officeart/2005/8/layout/cycle4"/>
    <dgm:cxn modelId="{FF161CCB-0377-42E5-8024-084071948518}" type="presParOf" srcId="{82972C8A-6820-4BAE-B6D9-F14F957E3E6D}" destId="{944F9EAD-0DDA-4DD3-A439-899897206EF2}" srcOrd="0" destOrd="0" presId="urn:microsoft.com/office/officeart/2005/8/layout/cycle4"/>
    <dgm:cxn modelId="{6068A981-F887-47C4-B90A-E39EB15ABAAD}" type="presParOf" srcId="{944F9EAD-0DDA-4DD3-A439-899897206EF2}" destId="{4B46EE9D-CFA4-49CD-9DCF-4C49A54890D8}" srcOrd="0" destOrd="0" presId="urn:microsoft.com/office/officeart/2005/8/layout/cycle4"/>
    <dgm:cxn modelId="{E9521668-77F4-4AA8-9895-7C3289906088}" type="presParOf" srcId="{4B46EE9D-CFA4-49CD-9DCF-4C49A54890D8}" destId="{18217A7D-3707-4810-8F45-4DC4EAD39A63}" srcOrd="0" destOrd="0" presId="urn:microsoft.com/office/officeart/2005/8/layout/cycle4"/>
    <dgm:cxn modelId="{7327CE11-8176-46E0-8DCD-FC30311E22C4}" type="presParOf" srcId="{4B46EE9D-CFA4-49CD-9DCF-4C49A54890D8}" destId="{A1F3DFB9-A164-426C-99CB-4BE08F2C3CF2}" srcOrd="1" destOrd="0" presId="urn:microsoft.com/office/officeart/2005/8/layout/cycle4"/>
    <dgm:cxn modelId="{C0DD130E-B3DF-4311-A509-A8DAE2E6DA19}" type="presParOf" srcId="{944F9EAD-0DDA-4DD3-A439-899897206EF2}" destId="{3230250B-9FB8-47D9-B503-85E1B7F37B7A}" srcOrd="1" destOrd="0" presId="urn:microsoft.com/office/officeart/2005/8/layout/cycle4"/>
    <dgm:cxn modelId="{D9F9AE79-E538-4C2C-BB2B-FB30D39CB191}" type="presParOf" srcId="{3230250B-9FB8-47D9-B503-85E1B7F37B7A}" destId="{F16B6C94-5734-4DBB-B536-9F5D453CC650}" srcOrd="0" destOrd="0" presId="urn:microsoft.com/office/officeart/2005/8/layout/cycle4"/>
    <dgm:cxn modelId="{F9DEB586-4219-471B-9D84-73D58D029E49}" type="presParOf" srcId="{3230250B-9FB8-47D9-B503-85E1B7F37B7A}" destId="{DB5382BE-F89E-4CB6-BC51-6C0D54369E7B}" srcOrd="1" destOrd="0" presId="urn:microsoft.com/office/officeart/2005/8/layout/cycle4"/>
    <dgm:cxn modelId="{27E4B199-AC4E-4B88-BB82-3ECEFFCE8EBD}" type="presParOf" srcId="{944F9EAD-0DDA-4DD3-A439-899897206EF2}" destId="{AD12E522-B397-4544-8ADB-DA3BA3127690}" srcOrd="2" destOrd="0" presId="urn:microsoft.com/office/officeart/2005/8/layout/cycle4"/>
    <dgm:cxn modelId="{3AC4DDAA-D61C-401A-A8DA-2018CE22A75F}" type="presParOf" srcId="{AD12E522-B397-4544-8ADB-DA3BA3127690}" destId="{4DB17F54-3632-4C43-8E5D-F3E7281D58F7}" srcOrd="0" destOrd="0" presId="urn:microsoft.com/office/officeart/2005/8/layout/cycle4"/>
    <dgm:cxn modelId="{52A22099-1835-420F-BFF1-D8A054362DCD}" type="presParOf" srcId="{AD12E522-B397-4544-8ADB-DA3BA3127690}" destId="{65777894-6C95-488E-8AE3-53AD1D89F5DC}" srcOrd="1" destOrd="0" presId="urn:microsoft.com/office/officeart/2005/8/layout/cycle4"/>
    <dgm:cxn modelId="{97358426-34DB-4B9A-A2AE-536757B03DB9}" type="presParOf" srcId="{944F9EAD-0DDA-4DD3-A439-899897206EF2}" destId="{2B1CCB62-DE0E-4011-8F9A-3932143AD434}" srcOrd="3" destOrd="0" presId="urn:microsoft.com/office/officeart/2005/8/layout/cycle4"/>
    <dgm:cxn modelId="{B227E8FF-54DD-453D-B727-B38C8DA30026}" type="presParOf" srcId="{2B1CCB62-DE0E-4011-8F9A-3932143AD434}" destId="{F083310F-A06F-4522-B522-FD6181882C1F}" srcOrd="0" destOrd="0" presId="urn:microsoft.com/office/officeart/2005/8/layout/cycle4"/>
    <dgm:cxn modelId="{DEBDD554-4EE3-481E-9F24-464CCDDB134A}" type="presParOf" srcId="{2B1CCB62-DE0E-4011-8F9A-3932143AD434}" destId="{401CC50C-2C93-4A28-A091-9E1A54F862C4}" srcOrd="1" destOrd="0" presId="urn:microsoft.com/office/officeart/2005/8/layout/cycle4"/>
    <dgm:cxn modelId="{B455E077-A90C-4AF5-A84C-6E1C6EF1EECC}" type="presParOf" srcId="{944F9EAD-0DDA-4DD3-A439-899897206EF2}" destId="{39D01DF3-E3C1-438C-BF2C-847C8FDDD1AD}" srcOrd="4" destOrd="0" presId="urn:microsoft.com/office/officeart/2005/8/layout/cycle4"/>
    <dgm:cxn modelId="{15207E24-3A7F-4AE1-B67F-D50F8CA6E5D3}" type="presParOf" srcId="{82972C8A-6820-4BAE-B6D9-F14F957E3E6D}" destId="{22142B03-A032-4BA4-9573-FF00ABCF78D8}" srcOrd="1" destOrd="0" presId="urn:microsoft.com/office/officeart/2005/8/layout/cycle4"/>
    <dgm:cxn modelId="{6EBCBEBA-00FC-41B8-BF4D-D4A9859CE75E}" type="presParOf" srcId="{22142B03-A032-4BA4-9573-FF00ABCF78D8}" destId="{F0D23801-463B-4258-8A83-8F1CEA85C084}" srcOrd="0" destOrd="0" presId="urn:microsoft.com/office/officeart/2005/8/layout/cycle4"/>
    <dgm:cxn modelId="{14157270-E696-4E79-AC27-021EA323D2A5}" type="presParOf" srcId="{22142B03-A032-4BA4-9573-FF00ABCF78D8}" destId="{E36938FE-E65A-4E39-97D3-15C56A2C98C6}" srcOrd="1" destOrd="0" presId="urn:microsoft.com/office/officeart/2005/8/layout/cycle4"/>
    <dgm:cxn modelId="{C915EAA7-99BA-418F-B285-7B3CDA615C42}" type="presParOf" srcId="{22142B03-A032-4BA4-9573-FF00ABCF78D8}" destId="{49EBDF18-B084-42B1-A396-8D2635D54241}" srcOrd="2" destOrd="0" presId="urn:microsoft.com/office/officeart/2005/8/layout/cycle4"/>
    <dgm:cxn modelId="{0F230B71-5F67-4F9C-9BB4-60958F4F3BBC}" type="presParOf" srcId="{22142B03-A032-4BA4-9573-FF00ABCF78D8}" destId="{0418D59F-C894-4DA5-A37F-D22EBA261290}" srcOrd="3" destOrd="0" presId="urn:microsoft.com/office/officeart/2005/8/layout/cycle4"/>
    <dgm:cxn modelId="{CB400BBB-03A4-4854-87DA-6EA6CF6189B0}" type="presParOf" srcId="{22142B03-A032-4BA4-9573-FF00ABCF78D8}" destId="{48D3617B-1343-4557-84F2-624E900113B0}" srcOrd="4" destOrd="0" presId="urn:microsoft.com/office/officeart/2005/8/layout/cycle4"/>
    <dgm:cxn modelId="{BF3A2A52-C6AF-4791-BCBF-595859604000}" type="presParOf" srcId="{82972C8A-6820-4BAE-B6D9-F14F957E3E6D}" destId="{6D6D0CC9-5520-4CEA-AB41-9A2AC753BBA3}" srcOrd="2" destOrd="0" presId="urn:microsoft.com/office/officeart/2005/8/layout/cycle4"/>
    <dgm:cxn modelId="{A007C033-85A1-4060-AEA5-B7727F4DF9BF}" type="presParOf" srcId="{82972C8A-6820-4BAE-B6D9-F14F957E3E6D}" destId="{8AC0DBB1-6352-4E4D-B970-488D0E41FEF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5982E3-8F01-4275-B844-8574789B2553}"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30F43DB-93F7-4CBA-8C6F-CDD715FF483A}">
      <dgm:prSet custT="1"/>
      <dgm:spPr/>
      <dgm:t>
        <a:bodyPr/>
        <a:lstStyle/>
        <a:p>
          <a:pPr>
            <a:defRPr b="1"/>
          </a:pPr>
          <a:r>
            <a:rPr lang="fr-FR" sz="2000" b="1"/>
            <a:t>Répartition des Cancers (Globocan 2020)</a:t>
          </a:r>
          <a:endParaRPr lang="en-US" sz="2000"/>
        </a:p>
      </dgm:t>
    </dgm:pt>
    <dgm:pt modelId="{750A2502-1695-426A-BDD3-AD2433700380}" type="parTrans" cxnId="{7EBFA86C-7F82-4831-B223-A20731E755F5}">
      <dgm:prSet/>
      <dgm:spPr/>
      <dgm:t>
        <a:bodyPr/>
        <a:lstStyle/>
        <a:p>
          <a:endParaRPr lang="en-US" sz="2000"/>
        </a:p>
      </dgm:t>
    </dgm:pt>
    <dgm:pt modelId="{29734996-78FF-41FE-89C5-6A1E14778F48}" type="sibTrans" cxnId="{7EBFA86C-7F82-4831-B223-A20731E755F5}">
      <dgm:prSet/>
      <dgm:spPr/>
      <dgm:t>
        <a:bodyPr/>
        <a:lstStyle/>
        <a:p>
          <a:endParaRPr lang="en-US" sz="2000"/>
        </a:p>
      </dgm:t>
    </dgm:pt>
    <dgm:pt modelId="{AEC04093-CF3E-410E-9B08-19B7A51DDD71}">
      <dgm:prSet custT="1"/>
      <dgm:spPr/>
      <dgm:t>
        <a:bodyPr/>
        <a:lstStyle/>
        <a:p>
          <a:r>
            <a:rPr lang="fr-FR" sz="2000"/>
            <a:t>Cancer du col de l’utérus : le plus fréquent</a:t>
          </a:r>
          <a:endParaRPr lang="en-US" sz="2000"/>
        </a:p>
      </dgm:t>
    </dgm:pt>
    <dgm:pt modelId="{8993ADF1-E0D7-4E32-837C-3DB414890233}" type="parTrans" cxnId="{C3CB0D9E-4535-4FDC-B57E-22E926DB0461}">
      <dgm:prSet/>
      <dgm:spPr/>
      <dgm:t>
        <a:bodyPr/>
        <a:lstStyle/>
        <a:p>
          <a:endParaRPr lang="en-US" sz="2000"/>
        </a:p>
      </dgm:t>
    </dgm:pt>
    <dgm:pt modelId="{88CA49DA-8B2B-485B-A7D0-93A9A083610A}" type="sibTrans" cxnId="{C3CB0D9E-4535-4FDC-B57E-22E926DB0461}">
      <dgm:prSet/>
      <dgm:spPr/>
      <dgm:t>
        <a:bodyPr/>
        <a:lstStyle/>
        <a:p>
          <a:endParaRPr lang="en-US" sz="2000"/>
        </a:p>
      </dgm:t>
    </dgm:pt>
    <dgm:pt modelId="{D48CAFAD-777C-43EA-A8F8-B744D18EACFD}">
      <dgm:prSet custT="1"/>
      <dgm:spPr/>
      <dgm:t>
        <a:bodyPr/>
        <a:lstStyle/>
        <a:p>
          <a:r>
            <a:rPr lang="fr-FR" sz="2000"/>
            <a:t>Cancer de la prostate : deuxième</a:t>
          </a:r>
          <a:endParaRPr lang="en-US" sz="2000"/>
        </a:p>
      </dgm:t>
    </dgm:pt>
    <dgm:pt modelId="{636DA6CF-DD15-4327-9E1C-FBE3F100DB67}" type="parTrans" cxnId="{F35AC4FB-43B1-476B-8D32-4441A2983095}">
      <dgm:prSet/>
      <dgm:spPr/>
      <dgm:t>
        <a:bodyPr/>
        <a:lstStyle/>
        <a:p>
          <a:endParaRPr lang="en-US" sz="2000"/>
        </a:p>
      </dgm:t>
    </dgm:pt>
    <dgm:pt modelId="{CEBBC0B5-5FFE-46F5-B449-E26517410789}" type="sibTrans" cxnId="{F35AC4FB-43B1-476B-8D32-4441A2983095}">
      <dgm:prSet/>
      <dgm:spPr/>
      <dgm:t>
        <a:bodyPr/>
        <a:lstStyle/>
        <a:p>
          <a:endParaRPr lang="en-US" sz="2000"/>
        </a:p>
      </dgm:t>
    </dgm:pt>
    <dgm:pt modelId="{7A62A5BC-C451-485F-AAC2-41F74D7517D1}">
      <dgm:prSet custT="1"/>
      <dgm:spPr/>
      <dgm:t>
        <a:bodyPr/>
        <a:lstStyle/>
        <a:p>
          <a:r>
            <a:rPr lang="fr-FR" sz="2000"/>
            <a:t>Cancer du sein : troisième</a:t>
          </a:r>
          <a:endParaRPr lang="en-US" sz="2000"/>
        </a:p>
      </dgm:t>
    </dgm:pt>
    <dgm:pt modelId="{75F18930-1A6D-414F-BE65-99C358947F3F}" type="parTrans" cxnId="{ABCE303B-932B-4D1F-9404-EC82E071A84E}">
      <dgm:prSet/>
      <dgm:spPr/>
      <dgm:t>
        <a:bodyPr/>
        <a:lstStyle/>
        <a:p>
          <a:endParaRPr lang="en-US" sz="2000"/>
        </a:p>
      </dgm:t>
    </dgm:pt>
    <dgm:pt modelId="{D4D6923D-8AD6-4B8A-89FA-2ADA10378D2C}" type="sibTrans" cxnId="{ABCE303B-932B-4D1F-9404-EC82E071A84E}">
      <dgm:prSet/>
      <dgm:spPr/>
      <dgm:t>
        <a:bodyPr/>
        <a:lstStyle/>
        <a:p>
          <a:endParaRPr lang="en-US" sz="2000"/>
        </a:p>
      </dgm:t>
    </dgm:pt>
    <dgm:pt modelId="{91D3CAA7-9540-44B7-832E-608085213B29}">
      <dgm:prSet custT="1"/>
      <dgm:spPr/>
      <dgm:t>
        <a:bodyPr/>
        <a:lstStyle/>
        <a:p>
          <a:r>
            <a:rPr lang="fr-FR" sz="2000"/>
            <a:t>Cancer colorectal : 6 % des cas diagnostiqués</a:t>
          </a:r>
          <a:endParaRPr lang="en-US" sz="2000"/>
        </a:p>
      </dgm:t>
    </dgm:pt>
    <dgm:pt modelId="{6D8F4654-4617-480A-9065-953E954F2AD1}" type="parTrans" cxnId="{BB3729CF-A531-48D5-8301-3FA15925CD47}">
      <dgm:prSet/>
      <dgm:spPr/>
      <dgm:t>
        <a:bodyPr/>
        <a:lstStyle/>
        <a:p>
          <a:endParaRPr lang="en-US" sz="2000"/>
        </a:p>
      </dgm:t>
    </dgm:pt>
    <dgm:pt modelId="{0C70C95F-9ECB-40A6-ADC0-37CA8558B733}" type="sibTrans" cxnId="{BB3729CF-A531-48D5-8301-3FA15925CD47}">
      <dgm:prSet/>
      <dgm:spPr/>
      <dgm:t>
        <a:bodyPr/>
        <a:lstStyle/>
        <a:p>
          <a:endParaRPr lang="en-US" sz="2000"/>
        </a:p>
      </dgm:t>
    </dgm:pt>
    <dgm:pt modelId="{AD23B7BD-6006-4472-BFC1-03F25562B7D3}">
      <dgm:prSet custT="1"/>
      <dgm:spPr/>
      <dgm:t>
        <a:bodyPr/>
        <a:lstStyle/>
        <a:p>
          <a:pPr>
            <a:defRPr b="1"/>
          </a:pPr>
          <a:r>
            <a:rPr lang="fr-FR" sz="2000"/>
            <a:t>Nécessité de prioriser la prévention et le traitement de ces cancers</a:t>
          </a:r>
          <a:endParaRPr lang="en-US" sz="2000"/>
        </a:p>
      </dgm:t>
    </dgm:pt>
    <dgm:pt modelId="{EF2D19D6-63C3-48B1-8950-E2B8F917F4F0}" type="parTrans" cxnId="{7C64294E-DE98-4E0E-8FF8-6923702E3A06}">
      <dgm:prSet/>
      <dgm:spPr/>
      <dgm:t>
        <a:bodyPr/>
        <a:lstStyle/>
        <a:p>
          <a:endParaRPr lang="en-US" sz="2000"/>
        </a:p>
      </dgm:t>
    </dgm:pt>
    <dgm:pt modelId="{3015CEA5-641F-4A8D-B2A7-368A7E2B2860}" type="sibTrans" cxnId="{7C64294E-DE98-4E0E-8FF8-6923702E3A06}">
      <dgm:prSet/>
      <dgm:spPr/>
      <dgm:t>
        <a:bodyPr/>
        <a:lstStyle/>
        <a:p>
          <a:endParaRPr lang="en-US" sz="2000"/>
        </a:p>
      </dgm:t>
    </dgm:pt>
    <dgm:pt modelId="{68F1479F-C178-41C8-9630-DCE84A4F088B}" type="pres">
      <dgm:prSet presAssocID="{D15982E3-8F01-4275-B844-8574789B2553}" presName="root" presStyleCnt="0">
        <dgm:presLayoutVars>
          <dgm:dir/>
          <dgm:resizeHandles val="exact"/>
        </dgm:presLayoutVars>
      </dgm:prSet>
      <dgm:spPr/>
    </dgm:pt>
    <dgm:pt modelId="{CFAEA189-96D3-43A3-897C-751B7EAA7306}" type="pres">
      <dgm:prSet presAssocID="{C30F43DB-93F7-4CBA-8C6F-CDD715FF483A}" presName="compNode" presStyleCnt="0"/>
      <dgm:spPr/>
    </dgm:pt>
    <dgm:pt modelId="{461A88F9-2C2E-4AA2-BBF4-290954DF6915}" type="pres">
      <dgm:prSet presAssocID="{C30F43DB-93F7-4CBA-8C6F-CDD715FF483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59967F77-C584-4BF5-A2C1-DE9D2D0B8193}" type="pres">
      <dgm:prSet presAssocID="{C30F43DB-93F7-4CBA-8C6F-CDD715FF483A}" presName="iconSpace" presStyleCnt="0"/>
      <dgm:spPr/>
    </dgm:pt>
    <dgm:pt modelId="{2E5C82E1-160E-439C-8FD9-84C9F80A7E9A}" type="pres">
      <dgm:prSet presAssocID="{C30F43DB-93F7-4CBA-8C6F-CDD715FF483A}" presName="parTx" presStyleLbl="revTx" presStyleIdx="0" presStyleCnt="4">
        <dgm:presLayoutVars>
          <dgm:chMax val="0"/>
          <dgm:chPref val="0"/>
        </dgm:presLayoutVars>
      </dgm:prSet>
      <dgm:spPr/>
    </dgm:pt>
    <dgm:pt modelId="{2F9208F6-82BE-43E9-9A64-B8F40C902F4C}" type="pres">
      <dgm:prSet presAssocID="{C30F43DB-93F7-4CBA-8C6F-CDD715FF483A}" presName="txSpace" presStyleCnt="0"/>
      <dgm:spPr/>
    </dgm:pt>
    <dgm:pt modelId="{CBD9E685-CC77-4D1A-A425-183FE6E37EF4}" type="pres">
      <dgm:prSet presAssocID="{C30F43DB-93F7-4CBA-8C6F-CDD715FF483A}" presName="desTx" presStyleLbl="revTx" presStyleIdx="1" presStyleCnt="4">
        <dgm:presLayoutVars/>
      </dgm:prSet>
      <dgm:spPr/>
    </dgm:pt>
    <dgm:pt modelId="{B79D21D6-D9C5-4CD5-9255-92552229DCC5}" type="pres">
      <dgm:prSet presAssocID="{29734996-78FF-41FE-89C5-6A1E14778F48}" presName="sibTrans" presStyleCnt="0"/>
      <dgm:spPr/>
    </dgm:pt>
    <dgm:pt modelId="{F690AA06-865D-47F0-8C43-94B318E3EA28}" type="pres">
      <dgm:prSet presAssocID="{AD23B7BD-6006-4472-BFC1-03F25562B7D3}" presName="compNode" presStyleCnt="0"/>
      <dgm:spPr/>
    </dgm:pt>
    <dgm:pt modelId="{E471762E-542E-4924-A4C2-F12B024EF38C}" type="pres">
      <dgm:prSet presAssocID="{AD23B7BD-6006-4472-BFC1-03F25562B7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édecine"/>
        </a:ext>
      </dgm:extLst>
    </dgm:pt>
    <dgm:pt modelId="{DC9AB04C-9034-4B6D-A22F-1572C66D3C23}" type="pres">
      <dgm:prSet presAssocID="{AD23B7BD-6006-4472-BFC1-03F25562B7D3}" presName="iconSpace" presStyleCnt="0"/>
      <dgm:spPr/>
    </dgm:pt>
    <dgm:pt modelId="{0FA184B8-80A8-4D2B-A21F-DF82EFDD5437}" type="pres">
      <dgm:prSet presAssocID="{AD23B7BD-6006-4472-BFC1-03F25562B7D3}" presName="parTx" presStyleLbl="revTx" presStyleIdx="2" presStyleCnt="4">
        <dgm:presLayoutVars>
          <dgm:chMax val="0"/>
          <dgm:chPref val="0"/>
        </dgm:presLayoutVars>
      </dgm:prSet>
      <dgm:spPr/>
    </dgm:pt>
    <dgm:pt modelId="{4E5436B0-CC76-41F8-A90D-D4F560E8DE07}" type="pres">
      <dgm:prSet presAssocID="{AD23B7BD-6006-4472-BFC1-03F25562B7D3}" presName="txSpace" presStyleCnt="0"/>
      <dgm:spPr/>
    </dgm:pt>
    <dgm:pt modelId="{23EDEAF8-DB07-4A39-BCFC-AEBC2118903C}" type="pres">
      <dgm:prSet presAssocID="{AD23B7BD-6006-4472-BFC1-03F25562B7D3}" presName="desTx" presStyleLbl="revTx" presStyleIdx="3" presStyleCnt="4">
        <dgm:presLayoutVars/>
      </dgm:prSet>
      <dgm:spPr/>
    </dgm:pt>
  </dgm:ptLst>
  <dgm:cxnLst>
    <dgm:cxn modelId="{ABCE303B-932B-4D1F-9404-EC82E071A84E}" srcId="{C30F43DB-93F7-4CBA-8C6F-CDD715FF483A}" destId="{7A62A5BC-C451-485F-AAC2-41F74D7517D1}" srcOrd="2" destOrd="0" parTransId="{75F18930-1A6D-414F-BE65-99C358947F3F}" sibTransId="{D4D6923D-8AD6-4B8A-89FA-2ADA10378D2C}"/>
    <dgm:cxn modelId="{52667745-9CC3-4BDC-BA72-137F453355F1}" type="presOf" srcId="{7A62A5BC-C451-485F-AAC2-41F74D7517D1}" destId="{CBD9E685-CC77-4D1A-A425-183FE6E37EF4}" srcOrd="0" destOrd="2" presId="urn:microsoft.com/office/officeart/2018/2/layout/IconLabelDescriptionList"/>
    <dgm:cxn modelId="{7EBFA86C-7F82-4831-B223-A20731E755F5}" srcId="{D15982E3-8F01-4275-B844-8574789B2553}" destId="{C30F43DB-93F7-4CBA-8C6F-CDD715FF483A}" srcOrd="0" destOrd="0" parTransId="{750A2502-1695-426A-BDD3-AD2433700380}" sibTransId="{29734996-78FF-41FE-89C5-6A1E14778F48}"/>
    <dgm:cxn modelId="{7C64294E-DE98-4E0E-8FF8-6923702E3A06}" srcId="{D15982E3-8F01-4275-B844-8574789B2553}" destId="{AD23B7BD-6006-4472-BFC1-03F25562B7D3}" srcOrd="1" destOrd="0" parTransId="{EF2D19D6-63C3-48B1-8950-E2B8F917F4F0}" sibTransId="{3015CEA5-641F-4A8D-B2A7-368A7E2B2860}"/>
    <dgm:cxn modelId="{CE5C9289-E751-4044-989D-015AF036680D}" type="presOf" srcId="{91D3CAA7-9540-44B7-832E-608085213B29}" destId="{CBD9E685-CC77-4D1A-A425-183FE6E37EF4}" srcOrd="0" destOrd="3" presId="urn:microsoft.com/office/officeart/2018/2/layout/IconLabelDescriptionList"/>
    <dgm:cxn modelId="{C3CB0D9E-4535-4FDC-B57E-22E926DB0461}" srcId="{C30F43DB-93F7-4CBA-8C6F-CDD715FF483A}" destId="{AEC04093-CF3E-410E-9B08-19B7A51DDD71}" srcOrd="0" destOrd="0" parTransId="{8993ADF1-E0D7-4E32-837C-3DB414890233}" sibTransId="{88CA49DA-8B2B-485B-A7D0-93A9A083610A}"/>
    <dgm:cxn modelId="{B41F22B9-B6D4-49FA-BEE1-E529CEE390DC}" type="presOf" srcId="{AEC04093-CF3E-410E-9B08-19B7A51DDD71}" destId="{CBD9E685-CC77-4D1A-A425-183FE6E37EF4}" srcOrd="0" destOrd="0" presId="urn:microsoft.com/office/officeart/2018/2/layout/IconLabelDescriptionList"/>
    <dgm:cxn modelId="{17FA4CC6-2631-4929-86F3-D5BBF5D314DE}" type="presOf" srcId="{D48CAFAD-777C-43EA-A8F8-B744D18EACFD}" destId="{CBD9E685-CC77-4D1A-A425-183FE6E37EF4}" srcOrd="0" destOrd="1" presId="urn:microsoft.com/office/officeart/2018/2/layout/IconLabelDescriptionList"/>
    <dgm:cxn modelId="{3B5C55C9-E340-42AC-B8D0-C8BF7B6EA6E7}" type="presOf" srcId="{AD23B7BD-6006-4472-BFC1-03F25562B7D3}" destId="{0FA184B8-80A8-4D2B-A21F-DF82EFDD5437}" srcOrd="0" destOrd="0" presId="urn:microsoft.com/office/officeart/2018/2/layout/IconLabelDescriptionList"/>
    <dgm:cxn modelId="{BB3729CF-A531-48D5-8301-3FA15925CD47}" srcId="{C30F43DB-93F7-4CBA-8C6F-CDD715FF483A}" destId="{91D3CAA7-9540-44B7-832E-608085213B29}" srcOrd="3" destOrd="0" parTransId="{6D8F4654-4617-480A-9065-953E954F2AD1}" sibTransId="{0C70C95F-9ECB-40A6-ADC0-37CA8558B733}"/>
    <dgm:cxn modelId="{B388DFDB-07BA-4C3D-BAB5-0D9C8FD05E6A}" type="presOf" srcId="{D15982E3-8F01-4275-B844-8574789B2553}" destId="{68F1479F-C178-41C8-9630-DCE84A4F088B}" srcOrd="0" destOrd="0" presId="urn:microsoft.com/office/officeart/2018/2/layout/IconLabelDescriptionList"/>
    <dgm:cxn modelId="{983977F8-73B6-42B2-A90E-3BCCDCA9A9EA}" type="presOf" srcId="{C30F43DB-93F7-4CBA-8C6F-CDD715FF483A}" destId="{2E5C82E1-160E-439C-8FD9-84C9F80A7E9A}" srcOrd="0" destOrd="0" presId="urn:microsoft.com/office/officeart/2018/2/layout/IconLabelDescriptionList"/>
    <dgm:cxn modelId="{F35AC4FB-43B1-476B-8D32-4441A2983095}" srcId="{C30F43DB-93F7-4CBA-8C6F-CDD715FF483A}" destId="{D48CAFAD-777C-43EA-A8F8-B744D18EACFD}" srcOrd="1" destOrd="0" parTransId="{636DA6CF-DD15-4327-9E1C-FBE3F100DB67}" sibTransId="{CEBBC0B5-5FFE-46F5-B449-E26517410789}"/>
    <dgm:cxn modelId="{140C978D-822C-4C62-9856-82625D971A6B}" type="presParOf" srcId="{68F1479F-C178-41C8-9630-DCE84A4F088B}" destId="{CFAEA189-96D3-43A3-897C-751B7EAA7306}" srcOrd="0" destOrd="0" presId="urn:microsoft.com/office/officeart/2018/2/layout/IconLabelDescriptionList"/>
    <dgm:cxn modelId="{6938509B-4AAD-47C2-AA66-3DA106E830EB}" type="presParOf" srcId="{CFAEA189-96D3-43A3-897C-751B7EAA7306}" destId="{461A88F9-2C2E-4AA2-BBF4-290954DF6915}" srcOrd="0" destOrd="0" presId="urn:microsoft.com/office/officeart/2018/2/layout/IconLabelDescriptionList"/>
    <dgm:cxn modelId="{F293F62D-1477-4F9C-AA8C-EFB51458A6EA}" type="presParOf" srcId="{CFAEA189-96D3-43A3-897C-751B7EAA7306}" destId="{59967F77-C584-4BF5-A2C1-DE9D2D0B8193}" srcOrd="1" destOrd="0" presId="urn:microsoft.com/office/officeart/2018/2/layout/IconLabelDescriptionList"/>
    <dgm:cxn modelId="{53E39A6F-E441-4A5A-8FB8-C0DE27BCCA87}" type="presParOf" srcId="{CFAEA189-96D3-43A3-897C-751B7EAA7306}" destId="{2E5C82E1-160E-439C-8FD9-84C9F80A7E9A}" srcOrd="2" destOrd="0" presId="urn:microsoft.com/office/officeart/2018/2/layout/IconLabelDescriptionList"/>
    <dgm:cxn modelId="{DA5527DB-D7E1-4DD4-B958-C972C43948E3}" type="presParOf" srcId="{CFAEA189-96D3-43A3-897C-751B7EAA7306}" destId="{2F9208F6-82BE-43E9-9A64-B8F40C902F4C}" srcOrd="3" destOrd="0" presId="urn:microsoft.com/office/officeart/2018/2/layout/IconLabelDescriptionList"/>
    <dgm:cxn modelId="{57B5AFC0-5F3B-4922-A0D8-3764FD03917C}" type="presParOf" srcId="{CFAEA189-96D3-43A3-897C-751B7EAA7306}" destId="{CBD9E685-CC77-4D1A-A425-183FE6E37EF4}" srcOrd="4" destOrd="0" presId="urn:microsoft.com/office/officeart/2018/2/layout/IconLabelDescriptionList"/>
    <dgm:cxn modelId="{88DD0A5E-B1A8-4EB8-8268-A843037A3FEB}" type="presParOf" srcId="{68F1479F-C178-41C8-9630-DCE84A4F088B}" destId="{B79D21D6-D9C5-4CD5-9255-92552229DCC5}" srcOrd="1" destOrd="0" presId="urn:microsoft.com/office/officeart/2018/2/layout/IconLabelDescriptionList"/>
    <dgm:cxn modelId="{55DF7A1A-A3BD-4AA8-85AB-8878A260890B}" type="presParOf" srcId="{68F1479F-C178-41C8-9630-DCE84A4F088B}" destId="{F690AA06-865D-47F0-8C43-94B318E3EA28}" srcOrd="2" destOrd="0" presId="urn:microsoft.com/office/officeart/2018/2/layout/IconLabelDescriptionList"/>
    <dgm:cxn modelId="{F90C40B4-F4FC-4C4C-8ADC-9DC83062AD13}" type="presParOf" srcId="{F690AA06-865D-47F0-8C43-94B318E3EA28}" destId="{E471762E-542E-4924-A4C2-F12B024EF38C}" srcOrd="0" destOrd="0" presId="urn:microsoft.com/office/officeart/2018/2/layout/IconLabelDescriptionList"/>
    <dgm:cxn modelId="{81FC0BF3-AD6E-4F47-BD86-77A30C44DD2F}" type="presParOf" srcId="{F690AA06-865D-47F0-8C43-94B318E3EA28}" destId="{DC9AB04C-9034-4B6D-A22F-1572C66D3C23}" srcOrd="1" destOrd="0" presId="urn:microsoft.com/office/officeart/2018/2/layout/IconLabelDescriptionList"/>
    <dgm:cxn modelId="{3D3118EF-2B17-42E0-9C8D-607B7D87DDE5}" type="presParOf" srcId="{F690AA06-865D-47F0-8C43-94B318E3EA28}" destId="{0FA184B8-80A8-4D2B-A21F-DF82EFDD5437}" srcOrd="2" destOrd="0" presId="urn:microsoft.com/office/officeart/2018/2/layout/IconLabelDescriptionList"/>
    <dgm:cxn modelId="{0518CE5E-2418-4A1B-9485-FB3C585D5D8D}" type="presParOf" srcId="{F690AA06-865D-47F0-8C43-94B318E3EA28}" destId="{4E5436B0-CC76-41F8-A90D-D4F560E8DE07}" srcOrd="3" destOrd="0" presId="urn:microsoft.com/office/officeart/2018/2/layout/IconLabelDescriptionList"/>
    <dgm:cxn modelId="{3C5FFDE9-8805-46EE-AE5D-CCE2F1441A09}" type="presParOf" srcId="{F690AA06-865D-47F0-8C43-94B318E3EA28}" destId="{23EDEAF8-DB07-4A39-BCFC-AEBC2118903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6CCC92-C99E-4BBD-9E2A-9A77DED46A2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FA9114-D8DB-42A1-BABA-BA3957CA9BF1}">
      <dgm:prSet custT="1"/>
      <dgm:spPr/>
      <dgm:t>
        <a:bodyPr/>
        <a:lstStyle/>
        <a:p>
          <a:r>
            <a:rPr lang="fr-FR" sz="2000" b="1"/>
            <a:t>Situation Actuelle</a:t>
          </a:r>
          <a:endParaRPr lang="en-US" sz="2000"/>
        </a:p>
      </dgm:t>
    </dgm:pt>
    <dgm:pt modelId="{F1499B7F-3BA8-4354-A4A0-1D3F42FD2F3A}" type="parTrans" cxnId="{FF0F3DCC-BC03-4B73-8777-FA334F793743}">
      <dgm:prSet/>
      <dgm:spPr/>
      <dgm:t>
        <a:bodyPr/>
        <a:lstStyle/>
        <a:p>
          <a:endParaRPr lang="en-US" sz="2000"/>
        </a:p>
      </dgm:t>
    </dgm:pt>
    <dgm:pt modelId="{4A64727F-03D7-45FE-A076-69544A01A30C}" type="sibTrans" cxnId="{FF0F3DCC-BC03-4B73-8777-FA334F793743}">
      <dgm:prSet/>
      <dgm:spPr/>
      <dgm:t>
        <a:bodyPr/>
        <a:lstStyle/>
        <a:p>
          <a:endParaRPr lang="en-US" sz="2000"/>
        </a:p>
      </dgm:t>
    </dgm:pt>
    <dgm:pt modelId="{80E09B84-C5E9-4364-BD3A-FBE7E864370D}">
      <dgm:prSet custT="1"/>
      <dgm:spPr/>
      <dgm:t>
        <a:bodyPr/>
        <a:lstStyle/>
        <a:p>
          <a:r>
            <a:rPr lang="fr-FR" sz="2000"/>
            <a:t>Dépenses élevées des ménages malgré la gratuité des médicaments</a:t>
          </a:r>
          <a:endParaRPr lang="en-US" sz="2000"/>
        </a:p>
      </dgm:t>
    </dgm:pt>
    <dgm:pt modelId="{581DB1D0-FE3A-4CFF-9AA6-C2C53A655925}" type="parTrans" cxnId="{E6843257-6FC8-4811-AF4E-D9ACCC433A50}">
      <dgm:prSet/>
      <dgm:spPr/>
      <dgm:t>
        <a:bodyPr/>
        <a:lstStyle/>
        <a:p>
          <a:endParaRPr lang="en-US" sz="2000"/>
        </a:p>
      </dgm:t>
    </dgm:pt>
    <dgm:pt modelId="{BA372106-AC17-48C0-AF62-81D626246824}" type="sibTrans" cxnId="{E6843257-6FC8-4811-AF4E-D9ACCC433A50}">
      <dgm:prSet/>
      <dgm:spPr/>
      <dgm:t>
        <a:bodyPr/>
        <a:lstStyle/>
        <a:p>
          <a:endParaRPr lang="en-US" sz="2000"/>
        </a:p>
      </dgm:t>
    </dgm:pt>
    <dgm:pt modelId="{F81BA54A-AF56-4447-A1FD-CF2146CA3B71}">
      <dgm:prSet custT="1"/>
      <dgm:spPr/>
      <dgm:t>
        <a:bodyPr/>
        <a:lstStyle/>
        <a:p>
          <a:r>
            <a:rPr lang="fr-FR" sz="2000" b="1"/>
            <a:t>Conséquences</a:t>
          </a:r>
          <a:endParaRPr lang="en-US" sz="2000"/>
        </a:p>
      </dgm:t>
    </dgm:pt>
    <dgm:pt modelId="{2D283155-CA25-41E9-8EDC-5A0DDF444029}" type="parTrans" cxnId="{83DA0882-B739-4832-B7B0-895931420458}">
      <dgm:prSet/>
      <dgm:spPr/>
      <dgm:t>
        <a:bodyPr/>
        <a:lstStyle/>
        <a:p>
          <a:endParaRPr lang="en-US" sz="2000"/>
        </a:p>
      </dgm:t>
    </dgm:pt>
    <dgm:pt modelId="{BD28DBEF-BAF9-41B2-8A9E-A4A1D7020497}" type="sibTrans" cxnId="{83DA0882-B739-4832-B7B0-895931420458}">
      <dgm:prSet/>
      <dgm:spPr/>
      <dgm:t>
        <a:bodyPr/>
        <a:lstStyle/>
        <a:p>
          <a:endParaRPr lang="en-US" sz="2000"/>
        </a:p>
      </dgm:t>
    </dgm:pt>
    <dgm:pt modelId="{F7CCE50E-C916-4C1E-850A-E16373BE7E66}">
      <dgm:prSet custT="1"/>
      <dgm:spPr/>
      <dgm:t>
        <a:bodyPr/>
        <a:lstStyle/>
        <a:p>
          <a:r>
            <a:rPr lang="fr-FR" sz="2000"/>
            <a:t>Faible adhésion aux soins</a:t>
          </a:r>
          <a:endParaRPr lang="en-US" sz="2000"/>
        </a:p>
      </dgm:t>
    </dgm:pt>
    <dgm:pt modelId="{59136058-FB4B-4700-A34D-52CBFD57BA6A}" type="parTrans" cxnId="{91DEB061-D982-4FC6-B439-5BAC8E99C13E}">
      <dgm:prSet/>
      <dgm:spPr/>
      <dgm:t>
        <a:bodyPr/>
        <a:lstStyle/>
        <a:p>
          <a:endParaRPr lang="en-US" sz="2000"/>
        </a:p>
      </dgm:t>
    </dgm:pt>
    <dgm:pt modelId="{279C2E53-5824-4726-9B70-F71D847FE1F8}" type="sibTrans" cxnId="{91DEB061-D982-4FC6-B439-5BAC8E99C13E}">
      <dgm:prSet/>
      <dgm:spPr/>
      <dgm:t>
        <a:bodyPr/>
        <a:lstStyle/>
        <a:p>
          <a:endParaRPr lang="en-US" sz="2000"/>
        </a:p>
      </dgm:t>
    </dgm:pt>
    <dgm:pt modelId="{2EC58E5B-3454-4FEB-8639-C481552959E3}">
      <dgm:prSet custT="1"/>
      <dgm:spPr/>
      <dgm:t>
        <a:bodyPr/>
        <a:lstStyle/>
        <a:p>
          <a:r>
            <a:rPr lang="fr-FR" sz="2000"/>
            <a:t>Abandon des soins une fois initiés</a:t>
          </a:r>
          <a:endParaRPr lang="en-US" sz="2000"/>
        </a:p>
      </dgm:t>
    </dgm:pt>
    <dgm:pt modelId="{376C6428-4733-4157-BF4A-6087BF145B08}" type="parTrans" cxnId="{2DE015DC-EF9A-4EDF-BBF9-AD149E5A1F5F}">
      <dgm:prSet/>
      <dgm:spPr/>
      <dgm:t>
        <a:bodyPr/>
        <a:lstStyle/>
        <a:p>
          <a:endParaRPr lang="en-US" sz="2000"/>
        </a:p>
      </dgm:t>
    </dgm:pt>
    <dgm:pt modelId="{D9DDA6CD-39E8-47CB-8F2B-9B0CA13DF1FA}" type="sibTrans" cxnId="{2DE015DC-EF9A-4EDF-BBF9-AD149E5A1F5F}">
      <dgm:prSet/>
      <dgm:spPr/>
      <dgm:t>
        <a:bodyPr/>
        <a:lstStyle/>
        <a:p>
          <a:endParaRPr lang="en-US" sz="2000"/>
        </a:p>
      </dgm:t>
    </dgm:pt>
    <dgm:pt modelId="{B6B2FBBF-3C04-47B7-9126-978BC378A309}">
      <dgm:prSet custT="1"/>
      <dgm:spPr/>
      <dgm:t>
        <a:bodyPr/>
        <a:lstStyle/>
        <a:p>
          <a:r>
            <a:rPr lang="fr-FR" sz="2000" b="1"/>
            <a:t>Obstacles au Dépistage et au Traitement</a:t>
          </a:r>
          <a:endParaRPr lang="en-US" sz="2000"/>
        </a:p>
      </dgm:t>
    </dgm:pt>
    <dgm:pt modelId="{110E9B60-2193-4D89-8D12-AE07315A81C1}" type="parTrans" cxnId="{C55AB626-CAC7-403D-9C1C-F5B5B0B09CB4}">
      <dgm:prSet/>
      <dgm:spPr/>
      <dgm:t>
        <a:bodyPr/>
        <a:lstStyle/>
        <a:p>
          <a:endParaRPr lang="en-US" sz="2000"/>
        </a:p>
      </dgm:t>
    </dgm:pt>
    <dgm:pt modelId="{2443893D-0D82-4722-B0F5-5AAD96138B3D}" type="sibTrans" cxnId="{C55AB626-CAC7-403D-9C1C-F5B5B0B09CB4}">
      <dgm:prSet/>
      <dgm:spPr/>
      <dgm:t>
        <a:bodyPr/>
        <a:lstStyle/>
        <a:p>
          <a:endParaRPr lang="en-US" sz="2000"/>
        </a:p>
      </dgm:t>
    </dgm:pt>
    <dgm:pt modelId="{FDD12E12-542C-4EE2-B93B-8725E545D328}">
      <dgm:prSet custT="1"/>
      <dgm:spPr/>
      <dgm:t>
        <a:bodyPr/>
        <a:lstStyle/>
        <a:p>
          <a:r>
            <a:rPr lang="fr-FR" sz="2000"/>
            <a:t>Coûts supplémentaires perçus</a:t>
          </a:r>
          <a:endParaRPr lang="en-US" sz="2000"/>
        </a:p>
      </dgm:t>
    </dgm:pt>
    <dgm:pt modelId="{7081D16C-5D18-4AD2-83A4-55233A04DEF6}" type="parTrans" cxnId="{9A8982D3-2572-4031-9C7F-2DFE1EF792C1}">
      <dgm:prSet/>
      <dgm:spPr/>
      <dgm:t>
        <a:bodyPr/>
        <a:lstStyle/>
        <a:p>
          <a:endParaRPr lang="en-US" sz="2000"/>
        </a:p>
      </dgm:t>
    </dgm:pt>
    <dgm:pt modelId="{951637D6-A9CA-4F98-AD7D-E6F83A4BE5A8}" type="sibTrans" cxnId="{9A8982D3-2572-4031-9C7F-2DFE1EF792C1}">
      <dgm:prSet/>
      <dgm:spPr/>
      <dgm:t>
        <a:bodyPr/>
        <a:lstStyle/>
        <a:p>
          <a:endParaRPr lang="en-US" sz="2000"/>
        </a:p>
      </dgm:t>
    </dgm:pt>
    <dgm:pt modelId="{90431871-F617-40FE-A10A-CB9E9EF4B356}">
      <dgm:prSet custT="1"/>
      <dgm:spPr/>
      <dgm:t>
        <a:bodyPr/>
        <a:lstStyle/>
        <a:p>
          <a:r>
            <a:rPr lang="fr-FR" sz="2000"/>
            <a:t>Insuffisance des moyens financiers</a:t>
          </a:r>
          <a:endParaRPr lang="en-US" sz="2000"/>
        </a:p>
      </dgm:t>
    </dgm:pt>
    <dgm:pt modelId="{583976C1-8B57-4067-9C44-F32483EFA7D8}" type="parTrans" cxnId="{20CB54E5-A19A-4FB1-BE27-D43EC7EFAEE2}">
      <dgm:prSet/>
      <dgm:spPr/>
      <dgm:t>
        <a:bodyPr/>
        <a:lstStyle/>
        <a:p>
          <a:endParaRPr lang="en-US" sz="2000"/>
        </a:p>
      </dgm:t>
    </dgm:pt>
    <dgm:pt modelId="{BF00055E-3C5B-43A2-9201-EFB18D4C4BEA}" type="sibTrans" cxnId="{20CB54E5-A19A-4FB1-BE27-D43EC7EFAEE2}">
      <dgm:prSet/>
      <dgm:spPr/>
      <dgm:t>
        <a:bodyPr/>
        <a:lstStyle/>
        <a:p>
          <a:endParaRPr lang="en-US" sz="2000"/>
        </a:p>
      </dgm:t>
    </dgm:pt>
    <dgm:pt modelId="{056D906C-5221-4C46-BCF3-DE37D168EA84}" type="pres">
      <dgm:prSet presAssocID="{D76CCC92-C99E-4BBD-9E2A-9A77DED46A21}" presName="root" presStyleCnt="0">
        <dgm:presLayoutVars>
          <dgm:dir/>
          <dgm:resizeHandles val="exact"/>
        </dgm:presLayoutVars>
      </dgm:prSet>
      <dgm:spPr/>
    </dgm:pt>
    <dgm:pt modelId="{CA026E0C-A7B7-4CCB-8D4D-65615D2B21B6}" type="pres">
      <dgm:prSet presAssocID="{B5FA9114-D8DB-42A1-BABA-BA3957CA9BF1}" presName="compNode" presStyleCnt="0"/>
      <dgm:spPr/>
    </dgm:pt>
    <dgm:pt modelId="{42D95044-E238-48A6-8E63-9942E6D3C9D7}" type="pres">
      <dgm:prSet presAssocID="{B5FA9114-D8DB-42A1-BABA-BA3957CA9BF1}" presName="bgRect" presStyleLbl="bgShp" presStyleIdx="0" presStyleCnt="3"/>
      <dgm:spPr/>
    </dgm:pt>
    <dgm:pt modelId="{5A40C8AB-F7A1-4E70-AE25-59A3529706DE}" type="pres">
      <dgm:prSet presAssocID="{B5FA9114-D8DB-42A1-BABA-BA3957CA9B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édecine"/>
        </a:ext>
      </dgm:extLst>
    </dgm:pt>
    <dgm:pt modelId="{0D412AB5-79A4-4D81-A59A-A400A5F9C3F6}" type="pres">
      <dgm:prSet presAssocID="{B5FA9114-D8DB-42A1-BABA-BA3957CA9BF1}" presName="spaceRect" presStyleCnt="0"/>
      <dgm:spPr/>
    </dgm:pt>
    <dgm:pt modelId="{2FCA0D68-8B61-4DB2-82BE-2B1869A27469}" type="pres">
      <dgm:prSet presAssocID="{B5FA9114-D8DB-42A1-BABA-BA3957CA9BF1}" presName="parTx" presStyleLbl="revTx" presStyleIdx="0" presStyleCnt="6">
        <dgm:presLayoutVars>
          <dgm:chMax val="0"/>
          <dgm:chPref val="0"/>
        </dgm:presLayoutVars>
      </dgm:prSet>
      <dgm:spPr/>
    </dgm:pt>
    <dgm:pt modelId="{A5744DCE-04F7-4E15-8F92-ECFF53A91905}" type="pres">
      <dgm:prSet presAssocID="{B5FA9114-D8DB-42A1-BABA-BA3957CA9BF1}" presName="desTx" presStyleLbl="revTx" presStyleIdx="1" presStyleCnt="6">
        <dgm:presLayoutVars/>
      </dgm:prSet>
      <dgm:spPr/>
    </dgm:pt>
    <dgm:pt modelId="{9EEFAF1A-E932-46B4-8FA5-D85971C4B9F2}" type="pres">
      <dgm:prSet presAssocID="{4A64727F-03D7-45FE-A076-69544A01A30C}" presName="sibTrans" presStyleCnt="0"/>
      <dgm:spPr/>
    </dgm:pt>
    <dgm:pt modelId="{DDB9052A-FD4C-4749-A91D-0DDAB0E1CAD3}" type="pres">
      <dgm:prSet presAssocID="{F81BA54A-AF56-4447-A1FD-CF2146CA3B71}" presName="compNode" presStyleCnt="0"/>
      <dgm:spPr/>
    </dgm:pt>
    <dgm:pt modelId="{146B8C6C-DAD5-4F55-96FF-F7EFF1D0AEAD}" type="pres">
      <dgm:prSet presAssocID="{F81BA54A-AF56-4447-A1FD-CF2146CA3B71}" presName="bgRect" presStyleLbl="bgShp" presStyleIdx="1" presStyleCnt="3"/>
      <dgm:spPr/>
    </dgm:pt>
    <dgm:pt modelId="{68C0DEE7-050D-4759-8C47-D08F0AB3C8E4}" type="pres">
      <dgm:prSet presAssocID="{F81BA54A-AF56-4447-A1FD-CF2146CA3B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ertissement"/>
        </a:ext>
      </dgm:extLst>
    </dgm:pt>
    <dgm:pt modelId="{DEA26BD4-6092-47E9-8D14-FCE3EE458850}" type="pres">
      <dgm:prSet presAssocID="{F81BA54A-AF56-4447-A1FD-CF2146CA3B71}" presName="spaceRect" presStyleCnt="0"/>
      <dgm:spPr/>
    </dgm:pt>
    <dgm:pt modelId="{599C98E3-F5CA-4553-97F7-136088D7B42C}" type="pres">
      <dgm:prSet presAssocID="{F81BA54A-AF56-4447-A1FD-CF2146CA3B71}" presName="parTx" presStyleLbl="revTx" presStyleIdx="2" presStyleCnt="6">
        <dgm:presLayoutVars>
          <dgm:chMax val="0"/>
          <dgm:chPref val="0"/>
        </dgm:presLayoutVars>
      </dgm:prSet>
      <dgm:spPr/>
    </dgm:pt>
    <dgm:pt modelId="{683E4FBE-8631-4BBA-945C-D989DF48C3BE}" type="pres">
      <dgm:prSet presAssocID="{F81BA54A-AF56-4447-A1FD-CF2146CA3B71}" presName="desTx" presStyleLbl="revTx" presStyleIdx="3" presStyleCnt="6">
        <dgm:presLayoutVars/>
      </dgm:prSet>
      <dgm:spPr/>
    </dgm:pt>
    <dgm:pt modelId="{E67E2ADF-A2A7-4CDD-8A97-EEA1738F0220}" type="pres">
      <dgm:prSet presAssocID="{BD28DBEF-BAF9-41B2-8A9E-A4A1D7020497}" presName="sibTrans" presStyleCnt="0"/>
      <dgm:spPr/>
    </dgm:pt>
    <dgm:pt modelId="{25D75D33-84E4-4DCB-BABA-26AE7324EF40}" type="pres">
      <dgm:prSet presAssocID="{B6B2FBBF-3C04-47B7-9126-978BC378A309}" presName="compNode" presStyleCnt="0"/>
      <dgm:spPr/>
    </dgm:pt>
    <dgm:pt modelId="{A99CCEA7-FB08-420F-B250-B7627C971A02}" type="pres">
      <dgm:prSet presAssocID="{B6B2FBBF-3C04-47B7-9126-978BC378A309}" presName="bgRect" presStyleLbl="bgShp" presStyleIdx="2" presStyleCnt="3"/>
      <dgm:spPr/>
    </dgm:pt>
    <dgm:pt modelId="{0DE8915D-AD24-4644-B78C-BDA10A9078FB}" type="pres">
      <dgm:prSet presAssocID="{B6B2FBBF-3C04-47B7-9126-978BC378A3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gent"/>
        </a:ext>
      </dgm:extLst>
    </dgm:pt>
    <dgm:pt modelId="{F94A55FC-14CB-4138-BC2E-E556F6A48647}" type="pres">
      <dgm:prSet presAssocID="{B6B2FBBF-3C04-47B7-9126-978BC378A309}" presName="spaceRect" presStyleCnt="0"/>
      <dgm:spPr/>
    </dgm:pt>
    <dgm:pt modelId="{F8073E19-C571-444E-B1FC-936337C3271C}" type="pres">
      <dgm:prSet presAssocID="{B6B2FBBF-3C04-47B7-9126-978BC378A309}" presName="parTx" presStyleLbl="revTx" presStyleIdx="4" presStyleCnt="6">
        <dgm:presLayoutVars>
          <dgm:chMax val="0"/>
          <dgm:chPref val="0"/>
        </dgm:presLayoutVars>
      </dgm:prSet>
      <dgm:spPr/>
    </dgm:pt>
    <dgm:pt modelId="{7AF5228C-0A19-4F05-84FE-74FDB8D4C91E}" type="pres">
      <dgm:prSet presAssocID="{B6B2FBBF-3C04-47B7-9126-978BC378A309}" presName="desTx" presStyleLbl="revTx" presStyleIdx="5" presStyleCnt="6">
        <dgm:presLayoutVars/>
      </dgm:prSet>
      <dgm:spPr/>
    </dgm:pt>
  </dgm:ptLst>
  <dgm:cxnLst>
    <dgm:cxn modelId="{0A5F5211-7382-49EB-BC90-710939A899B8}" type="presOf" srcId="{B6B2FBBF-3C04-47B7-9126-978BC378A309}" destId="{F8073E19-C571-444E-B1FC-936337C3271C}" srcOrd="0" destOrd="0" presId="urn:microsoft.com/office/officeart/2018/2/layout/IconVerticalSolidList"/>
    <dgm:cxn modelId="{C55AB626-CAC7-403D-9C1C-F5B5B0B09CB4}" srcId="{D76CCC92-C99E-4BBD-9E2A-9A77DED46A21}" destId="{B6B2FBBF-3C04-47B7-9126-978BC378A309}" srcOrd="2" destOrd="0" parTransId="{110E9B60-2193-4D89-8D12-AE07315A81C1}" sibTransId="{2443893D-0D82-4722-B0F5-5AAD96138B3D}"/>
    <dgm:cxn modelId="{09ABBF38-F7CC-4ACA-B85E-FE0050F40F6A}" type="presOf" srcId="{D76CCC92-C99E-4BBD-9E2A-9A77DED46A21}" destId="{056D906C-5221-4C46-BCF3-DE37D168EA84}" srcOrd="0" destOrd="0" presId="urn:microsoft.com/office/officeart/2018/2/layout/IconVerticalSolidList"/>
    <dgm:cxn modelId="{91DEB061-D982-4FC6-B439-5BAC8E99C13E}" srcId="{F81BA54A-AF56-4447-A1FD-CF2146CA3B71}" destId="{F7CCE50E-C916-4C1E-850A-E16373BE7E66}" srcOrd="0" destOrd="0" parTransId="{59136058-FB4B-4700-A34D-52CBFD57BA6A}" sibTransId="{279C2E53-5824-4726-9B70-F71D847FE1F8}"/>
    <dgm:cxn modelId="{A5CCB862-57C4-479D-843E-F5519A60DA28}" type="presOf" srcId="{80E09B84-C5E9-4364-BD3A-FBE7E864370D}" destId="{A5744DCE-04F7-4E15-8F92-ECFF53A91905}" srcOrd="0" destOrd="0" presId="urn:microsoft.com/office/officeart/2018/2/layout/IconVerticalSolidList"/>
    <dgm:cxn modelId="{E6843257-6FC8-4811-AF4E-D9ACCC433A50}" srcId="{B5FA9114-D8DB-42A1-BABA-BA3957CA9BF1}" destId="{80E09B84-C5E9-4364-BD3A-FBE7E864370D}" srcOrd="0" destOrd="0" parTransId="{581DB1D0-FE3A-4CFF-9AA6-C2C53A655925}" sibTransId="{BA372106-AC17-48C0-AF62-81D626246824}"/>
    <dgm:cxn modelId="{83DA0882-B739-4832-B7B0-895931420458}" srcId="{D76CCC92-C99E-4BBD-9E2A-9A77DED46A21}" destId="{F81BA54A-AF56-4447-A1FD-CF2146CA3B71}" srcOrd="1" destOrd="0" parTransId="{2D283155-CA25-41E9-8EDC-5A0DDF444029}" sibTransId="{BD28DBEF-BAF9-41B2-8A9E-A4A1D7020497}"/>
    <dgm:cxn modelId="{DFDAA5A2-6830-4E15-82C9-74BE47DA2F4D}" type="presOf" srcId="{F7CCE50E-C916-4C1E-850A-E16373BE7E66}" destId="{683E4FBE-8631-4BBA-945C-D989DF48C3BE}" srcOrd="0" destOrd="0" presId="urn:microsoft.com/office/officeart/2018/2/layout/IconVerticalSolidList"/>
    <dgm:cxn modelId="{46252ABD-FADC-459C-9434-444FC63F82D3}" type="presOf" srcId="{90431871-F617-40FE-A10A-CB9E9EF4B356}" destId="{7AF5228C-0A19-4F05-84FE-74FDB8D4C91E}" srcOrd="0" destOrd="1" presId="urn:microsoft.com/office/officeart/2018/2/layout/IconVerticalSolidList"/>
    <dgm:cxn modelId="{80A2CBBD-8FD5-4B1F-BB86-803A557E625E}" type="presOf" srcId="{B5FA9114-D8DB-42A1-BABA-BA3957CA9BF1}" destId="{2FCA0D68-8B61-4DB2-82BE-2B1869A27469}" srcOrd="0" destOrd="0" presId="urn:microsoft.com/office/officeart/2018/2/layout/IconVerticalSolidList"/>
    <dgm:cxn modelId="{FF0F3DCC-BC03-4B73-8777-FA334F793743}" srcId="{D76CCC92-C99E-4BBD-9E2A-9A77DED46A21}" destId="{B5FA9114-D8DB-42A1-BABA-BA3957CA9BF1}" srcOrd="0" destOrd="0" parTransId="{F1499B7F-3BA8-4354-A4A0-1D3F42FD2F3A}" sibTransId="{4A64727F-03D7-45FE-A076-69544A01A30C}"/>
    <dgm:cxn modelId="{661C56D0-50D3-4C87-AC36-4DE5F5EC94AC}" type="presOf" srcId="{F81BA54A-AF56-4447-A1FD-CF2146CA3B71}" destId="{599C98E3-F5CA-4553-97F7-136088D7B42C}" srcOrd="0" destOrd="0" presId="urn:microsoft.com/office/officeart/2018/2/layout/IconVerticalSolidList"/>
    <dgm:cxn modelId="{9A8982D3-2572-4031-9C7F-2DFE1EF792C1}" srcId="{B6B2FBBF-3C04-47B7-9126-978BC378A309}" destId="{FDD12E12-542C-4EE2-B93B-8725E545D328}" srcOrd="0" destOrd="0" parTransId="{7081D16C-5D18-4AD2-83A4-55233A04DEF6}" sibTransId="{951637D6-A9CA-4F98-AD7D-E6F83A4BE5A8}"/>
    <dgm:cxn modelId="{2DE015DC-EF9A-4EDF-BBF9-AD149E5A1F5F}" srcId="{F81BA54A-AF56-4447-A1FD-CF2146CA3B71}" destId="{2EC58E5B-3454-4FEB-8639-C481552959E3}" srcOrd="1" destOrd="0" parTransId="{376C6428-4733-4157-BF4A-6087BF145B08}" sibTransId="{D9DDA6CD-39E8-47CB-8F2B-9B0CA13DF1FA}"/>
    <dgm:cxn modelId="{DD6978E1-47B2-4EF0-8F34-1E8EBE6FEBAA}" type="presOf" srcId="{2EC58E5B-3454-4FEB-8639-C481552959E3}" destId="{683E4FBE-8631-4BBA-945C-D989DF48C3BE}" srcOrd="0" destOrd="1" presId="urn:microsoft.com/office/officeart/2018/2/layout/IconVerticalSolidList"/>
    <dgm:cxn modelId="{842D91E1-D53A-4E16-A1FB-B6533BBE3C24}" type="presOf" srcId="{FDD12E12-542C-4EE2-B93B-8725E545D328}" destId="{7AF5228C-0A19-4F05-84FE-74FDB8D4C91E}" srcOrd="0" destOrd="0" presId="urn:microsoft.com/office/officeart/2018/2/layout/IconVerticalSolidList"/>
    <dgm:cxn modelId="{20CB54E5-A19A-4FB1-BE27-D43EC7EFAEE2}" srcId="{B6B2FBBF-3C04-47B7-9126-978BC378A309}" destId="{90431871-F617-40FE-A10A-CB9E9EF4B356}" srcOrd="1" destOrd="0" parTransId="{583976C1-8B57-4067-9C44-F32483EFA7D8}" sibTransId="{BF00055E-3C5B-43A2-9201-EFB18D4C4BEA}"/>
    <dgm:cxn modelId="{06E162EC-34EE-4961-82E8-A57473827EA3}" type="presParOf" srcId="{056D906C-5221-4C46-BCF3-DE37D168EA84}" destId="{CA026E0C-A7B7-4CCB-8D4D-65615D2B21B6}" srcOrd="0" destOrd="0" presId="urn:microsoft.com/office/officeart/2018/2/layout/IconVerticalSolidList"/>
    <dgm:cxn modelId="{E87820A9-6520-43DE-BE96-A3BD7F93D577}" type="presParOf" srcId="{CA026E0C-A7B7-4CCB-8D4D-65615D2B21B6}" destId="{42D95044-E238-48A6-8E63-9942E6D3C9D7}" srcOrd="0" destOrd="0" presId="urn:microsoft.com/office/officeart/2018/2/layout/IconVerticalSolidList"/>
    <dgm:cxn modelId="{D129EF74-432A-4836-8D15-E1C55BD8CE18}" type="presParOf" srcId="{CA026E0C-A7B7-4CCB-8D4D-65615D2B21B6}" destId="{5A40C8AB-F7A1-4E70-AE25-59A3529706DE}" srcOrd="1" destOrd="0" presId="urn:microsoft.com/office/officeart/2018/2/layout/IconVerticalSolidList"/>
    <dgm:cxn modelId="{E67E1ED5-DAB6-49E7-B3F0-560E0AE66F24}" type="presParOf" srcId="{CA026E0C-A7B7-4CCB-8D4D-65615D2B21B6}" destId="{0D412AB5-79A4-4D81-A59A-A400A5F9C3F6}" srcOrd="2" destOrd="0" presId="urn:microsoft.com/office/officeart/2018/2/layout/IconVerticalSolidList"/>
    <dgm:cxn modelId="{C6C4995F-976C-47F6-8F4B-477509247BEA}" type="presParOf" srcId="{CA026E0C-A7B7-4CCB-8D4D-65615D2B21B6}" destId="{2FCA0D68-8B61-4DB2-82BE-2B1869A27469}" srcOrd="3" destOrd="0" presId="urn:microsoft.com/office/officeart/2018/2/layout/IconVerticalSolidList"/>
    <dgm:cxn modelId="{98944867-88F9-4652-BDA1-6D144E801F1F}" type="presParOf" srcId="{CA026E0C-A7B7-4CCB-8D4D-65615D2B21B6}" destId="{A5744DCE-04F7-4E15-8F92-ECFF53A91905}" srcOrd="4" destOrd="0" presId="urn:microsoft.com/office/officeart/2018/2/layout/IconVerticalSolidList"/>
    <dgm:cxn modelId="{703ACF1F-D7B1-4006-A90E-4F5A3E5F3F82}" type="presParOf" srcId="{056D906C-5221-4C46-BCF3-DE37D168EA84}" destId="{9EEFAF1A-E932-46B4-8FA5-D85971C4B9F2}" srcOrd="1" destOrd="0" presId="urn:microsoft.com/office/officeart/2018/2/layout/IconVerticalSolidList"/>
    <dgm:cxn modelId="{991E94A7-E329-4B64-97CC-B30528A02F42}" type="presParOf" srcId="{056D906C-5221-4C46-BCF3-DE37D168EA84}" destId="{DDB9052A-FD4C-4749-A91D-0DDAB0E1CAD3}" srcOrd="2" destOrd="0" presId="urn:microsoft.com/office/officeart/2018/2/layout/IconVerticalSolidList"/>
    <dgm:cxn modelId="{A7E86683-80A5-48BB-B52E-23A30A4A8A9E}" type="presParOf" srcId="{DDB9052A-FD4C-4749-A91D-0DDAB0E1CAD3}" destId="{146B8C6C-DAD5-4F55-96FF-F7EFF1D0AEAD}" srcOrd="0" destOrd="0" presId="urn:microsoft.com/office/officeart/2018/2/layout/IconVerticalSolidList"/>
    <dgm:cxn modelId="{FEA6F3BD-CD58-4D3C-BC91-742A7909E595}" type="presParOf" srcId="{DDB9052A-FD4C-4749-A91D-0DDAB0E1CAD3}" destId="{68C0DEE7-050D-4759-8C47-D08F0AB3C8E4}" srcOrd="1" destOrd="0" presId="urn:microsoft.com/office/officeart/2018/2/layout/IconVerticalSolidList"/>
    <dgm:cxn modelId="{7144C54A-EAF1-4E09-9F93-3F969FD5E6E6}" type="presParOf" srcId="{DDB9052A-FD4C-4749-A91D-0DDAB0E1CAD3}" destId="{DEA26BD4-6092-47E9-8D14-FCE3EE458850}" srcOrd="2" destOrd="0" presId="urn:microsoft.com/office/officeart/2018/2/layout/IconVerticalSolidList"/>
    <dgm:cxn modelId="{239BDBE2-2149-490D-B09D-A79A8F616644}" type="presParOf" srcId="{DDB9052A-FD4C-4749-A91D-0DDAB0E1CAD3}" destId="{599C98E3-F5CA-4553-97F7-136088D7B42C}" srcOrd="3" destOrd="0" presId="urn:microsoft.com/office/officeart/2018/2/layout/IconVerticalSolidList"/>
    <dgm:cxn modelId="{1283A20E-D31B-4989-B29F-08D94AA4A05E}" type="presParOf" srcId="{DDB9052A-FD4C-4749-A91D-0DDAB0E1CAD3}" destId="{683E4FBE-8631-4BBA-945C-D989DF48C3BE}" srcOrd="4" destOrd="0" presId="urn:microsoft.com/office/officeart/2018/2/layout/IconVerticalSolidList"/>
    <dgm:cxn modelId="{276790DA-5152-4A97-B2DA-173B767B033F}" type="presParOf" srcId="{056D906C-5221-4C46-BCF3-DE37D168EA84}" destId="{E67E2ADF-A2A7-4CDD-8A97-EEA1738F0220}" srcOrd="3" destOrd="0" presId="urn:microsoft.com/office/officeart/2018/2/layout/IconVerticalSolidList"/>
    <dgm:cxn modelId="{A14329A3-31A6-4C14-B4D8-902467622573}" type="presParOf" srcId="{056D906C-5221-4C46-BCF3-DE37D168EA84}" destId="{25D75D33-84E4-4DCB-BABA-26AE7324EF40}" srcOrd="4" destOrd="0" presId="urn:microsoft.com/office/officeart/2018/2/layout/IconVerticalSolidList"/>
    <dgm:cxn modelId="{DF5554FA-FBA1-40E8-A30C-1D470B8B91F9}" type="presParOf" srcId="{25D75D33-84E4-4DCB-BABA-26AE7324EF40}" destId="{A99CCEA7-FB08-420F-B250-B7627C971A02}" srcOrd="0" destOrd="0" presId="urn:microsoft.com/office/officeart/2018/2/layout/IconVerticalSolidList"/>
    <dgm:cxn modelId="{279BB789-A60A-4272-B7C0-ED03C44BABB6}" type="presParOf" srcId="{25D75D33-84E4-4DCB-BABA-26AE7324EF40}" destId="{0DE8915D-AD24-4644-B78C-BDA10A9078FB}" srcOrd="1" destOrd="0" presId="urn:microsoft.com/office/officeart/2018/2/layout/IconVerticalSolidList"/>
    <dgm:cxn modelId="{1A9BE771-9FAF-4A7F-A10D-FF44C3EB905E}" type="presParOf" srcId="{25D75D33-84E4-4DCB-BABA-26AE7324EF40}" destId="{F94A55FC-14CB-4138-BC2E-E556F6A48647}" srcOrd="2" destOrd="0" presId="urn:microsoft.com/office/officeart/2018/2/layout/IconVerticalSolidList"/>
    <dgm:cxn modelId="{690BAC1A-DFDA-4BA8-8487-B4F845D4F870}" type="presParOf" srcId="{25D75D33-84E4-4DCB-BABA-26AE7324EF40}" destId="{F8073E19-C571-444E-B1FC-936337C3271C}" srcOrd="3" destOrd="0" presId="urn:microsoft.com/office/officeart/2018/2/layout/IconVerticalSolidList"/>
    <dgm:cxn modelId="{736040D3-0A4A-4758-B996-795EC835533E}" type="presParOf" srcId="{25D75D33-84E4-4DCB-BABA-26AE7324EF40}" destId="{7AF5228C-0A19-4F05-84FE-74FDB8D4C91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0F0969-A631-4C0C-92A1-F982B738FD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A1498E5-2304-479A-A9B2-44370E37B9EC}">
      <dgm:prSet custT="1"/>
      <dgm:spPr/>
      <dgm:t>
        <a:bodyPr/>
        <a:lstStyle/>
        <a:p>
          <a:pPr>
            <a:lnSpc>
              <a:spcPct val="100000"/>
            </a:lnSpc>
          </a:pPr>
          <a:r>
            <a:rPr lang="fr-FR" sz="2400" b="1" dirty="0"/>
            <a:t>Contrat avec « Roche »</a:t>
          </a:r>
          <a:endParaRPr lang="en-US" sz="2400" dirty="0"/>
        </a:p>
      </dgm:t>
    </dgm:pt>
    <dgm:pt modelId="{2FD89757-F851-4E73-8E80-3A7F7F2BDEE5}" type="parTrans" cxnId="{12F70B19-E3F2-4EFD-94D8-E9807E8AA5B5}">
      <dgm:prSet/>
      <dgm:spPr/>
      <dgm:t>
        <a:bodyPr/>
        <a:lstStyle/>
        <a:p>
          <a:endParaRPr lang="en-US" sz="2400"/>
        </a:p>
      </dgm:t>
    </dgm:pt>
    <dgm:pt modelId="{9E29F58B-DCD2-4B5A-B953-AD3431DEBDC4}" type="sibTrans" cxnId="{12F70B19-E3F2-4EFD-94D8-E9807E8AA5B5}">
      <dgm:prSet/>
      <dgm:spPr/>
      <dgm:t>
        <a:bodyPr/>
        <a:lstStyle/>
        <a:p>
          <a:endParaRPr lang="en-US" sz="2400"/>
        </a:p>
      </dgm:t>
    </dgm:pt>
    <dgm:pt modelId="{B5CE2EBF-9970-45A4-87C4-316295A8B768}">
      <dgm:prSet custT="1"/>
      <dgm:spPr/>
      <dgm:t>
        <a:bodyPr/>
        <a:lstStyle/>
        <a:p>
          <a:pPr>
            <a:lnSpc>
              <a:spcPct val="100000"/>
            </a:lnSpc>
          </a:pPr>
          <a:r>
            <a:rPr lang="fr-FR" sz="2400"/>
            <a:t>Cofinancement de 20 % par le gouvernement</a:t>
          </a:r>
          <a:endParaRPr lang="en-US" sz="2400"/>
        </a:p>
      </dgm:t>
    </dgm:pt>
    <dgm:pt modelId="{2C82A34F-8B33-40F3-9E01-367D959A4976}" type="parTrans" cxnId="{ECF32535-B078-4770-8335-41588D5DA00E}">
      <dgm:prSet/>
      <dgm:spPr/>
      <dgm:t>
        <a:bodyPr/>
        <a:lstStyle/>
        <a:p>
          <a:endParaRPr lang="en-US" sz="2400"/>
        </a:p>
      </dgm:t>
    </dgm:pt>
    <dgm:pt modelId="{50715276-FE94-4FF9-841D-1ED39B24602E}" type="sibTrans" cxnId="{ECF32535-B078-4770-8335-41588D5DA00E}">
      <dgm:prSet/>
      <dgm:spPr/>
      <dgm:t>
        <a:bodyPr/>
        <a:lstStyle/>
        <a:p>
          <a:endParaRPr lang="en-US" sz="2400"/>
        </a:p>
      </dgm:t>
    </dgm:pt>
    <dgm:pt modelId="{CAD41368-EDF1-4EBD-AB69-48664101E788}">
      <dgm:prSet custT="1"/>
      <dgm:spPr/>
      <dgm:t>
        <a:bodyPr/>
        <a:lstStyle/>
        <a:p>
          <a:pPr>
            <a:lnSpc>
              <a:spcPct val="100000"/>
            </a:lnSpc>
          </a:pPr>
          <a:r>
            <a:rPr lang="fr-FR" sz="2400"/>
            <a:t>50 millions USD sur 5 ans (10 millions/an)</a:t>
          </a:r>
          <a:endParaRPr lang="en-US" sz="2400"/>
        </a:p>
      </dgm:t>
    </dgm:pt>
    <dgm:pt modelId="{17DBCFCE-C6DC-4457-BD3F-D2FA45554F62}" type="parTrans" cxnId="{8F6AAAAE-9F6F-467C-BE32-37B501FFC2F0}">
      <dgm:prSet/>
      <dgm:spPr/>
      <dgm:t>
        <a:bodyPr/>
        <a:lstStyle/>
        <a:p>
          <a:endParaRPr lang="en-US" sz="2400"/>
        </a:p>
      </dgm:t>
    </dgm:pt>
    <dgm:pt modelId="{4CEE9EAA-0C0A-4361-8F21-714F6A49D77F}" type="sibTrans" cxnId="{8F6AAAAE-9F6F-467C-BE32-37B501FFC2F0}">
      <dgm:prSet/>
      <dgm:spPr/>
      <dgm:t>
        <a:bodyPr/>
        <a:lstStyle/>
        <a:p>
          <a:endParaRPr lang="en-US" sz="2400"/>
        </a:p>
      </dgm:t>
    </dgm:pt>
    <dgm:pt modelId="{C1AB607E-C18D-466C-A0FF-4D06EFEE3F84}">
      <dgm:prSet custT="1"/>
      <dgm:spPr/>
      <dgm:t>
        <a:bodyPr/>
        <a:lstStyle/>
        <a:p>
          <a:pPr>
            <a:lnSpc>
              <a:spcPct val="100000"/>
            </a:lnSpc>
          </a:pPr>
          <a:r>
            <a:rPr lang="fr-FR" sz="2400" b="1"/>
            <a:t>CNLC et PNSR</a:t>
          </a:r>
          <a:endParaRPr lang="en-US" sz="2400"/>
        </a:p>
      </dgm:t>
    </dgm:pt>
    <dgm:pt modelId="{461AD784-7DB9-4B6F-873E-78A8F8837B79}" type="parTrans" cxnId="{DFEB7652-E321-48CE-AF07-207B752795FB}">
      <dgm:prSet/>
      <dgm:spPr/>
      <dgm:t>
        <a:bodyPr/>
        <a:lstStyle/>
        <a:p>
          <a:endParaRPr lang="en-US" sz="2400"/>
        </a:p>
      </dgm:t>
    </dgm:pt>
    <dgm:pt modelId="{D7DDC7B0-7462-4285-B3D9-E8E526FC1A6A}" type="sibTrans" cxnId="{DFEB7652-E321-48CE-AF07-207B752795FB}">
      <dgm:prSet/>
      <dgm:spPr/>
      <dgm:t>
        <a:bodyPr/>
        <a:lstStyle/>
        <a:p>
          <a:endParaRPr lang="en-US" sz="2400"/>
        </a:p>
      </dgm:t>
    </dgm:pt>
    <dgm:pt modelId="{16CFBD8D-08F3-4128-824F-6B43460D02FF}">
      <dgm:prSet custT="1"/>
      <dgm:spPr/>
      <dgm:t>
        <a:bodyPr/>
        <a:lstStyle/>
        <a:p>
          <a:pPr>
            <a:lnSpc>
              <a:spcPct val="100000"/>
            </a:lnSpc>
          </a:pPr>
          <a:r>
            <a:rPr lang="fr-FR" sz="2400"/>
            <a:t>Aucune dotation budgétaire spécifique</a:t>
          </a:r>
          <a:endParaRPr lang="en-US" sz="2400"/>
        </a:p>
      </dgm:t>
    </dgm:pt>
    <dgm:pt modelId="{0827556A-7BB7-4C82-91CD-A1070575F9A1}" type="parTrans" cxnId="{600C5AD1-21E7-4908-B50E-3B76E5D1C75E}">
      <dgm:prSet/>
      <dgm:spPr/>
      <dgm:t>
        <a:bodyPr/>
        <a:lstStyle/>
        <a:p>
          <a:endParaRPr lang="en-US" sz="2400"/>
        </a:p>
      </dgm:t>
    </dgm:pt>
    <dgm:pt modelId="{3D924C27-49DC-456D-9E74-531A2C04FE8D}" type="sibTrans" cxnId="{600C5AD1-21E7-4908-B50E-3B76E5D1C75E}">
      <dgm:prSet/>
      <dgm:spPr/>
      <dgm:t>
        <a:bodyPr/>
        <a:lstStyle/>
        <a:p>
          <a:endParaRPr lang="en-US" sz="2400"/>
        </a:p>
      </dgm:t>
    </dgm:pt>
    <dgm:pt modelId="{60734FFD-3007-4916-B924-51C444EFFE63}">
      <dgm:prSet custT="1"/>
      <dgm:spPr/>
      <dgm:t>
        <a:bodyPr/>
        <a:lstStyle/>
        <a:p>
          <a:pPr>
            <a:lnSpc>
              <a:spcPct val="100000"/>
            </a:lnSpc>
          </a:pPr>
          <a:r>
            <a:rPr lang="fr-FR" sz="2400"/>
            <a:t>Contributions des partenaires peu traçables</a:t>
          </a:r>
          <a:endParaRPr lang="en-US" sz="2400"/>
        </a:p>
      </dgm:t>
    </dgm:pt>
    <dgm:pt modelId="{A0B01FAE-1267-4CAE-956F-516A8B257F9F}" type="parTrans" cxnId="{3BD65B72-BB0B-46B5-82BF-C394890A4BCE}">
      <dgm:prSet/>
      <dgm:spPr/>
      <dgm:t>
        <a:bodyPr/>
        <a:lstStyle/>
        <a:p>
          <a:endParaRPr lang="en-US" sz="2400"/>
        </a:p>
      </dgm:t>
    </dgm:pt>
    <dgm:pt modelId="{AB1FC316-383A-4200-B1CD-8487061BD8E3}" type="sibTrans" cxnId="{3BD65B72-BB0B-46B5-82BF-C394890A4BCE}">
      <dgm:prSet/>
      <dgm:spPr/>
      <dgm:t>
        <a:bodyPr/>
        <a:lstStyle/>
        <a:p>
          <a:endParaRPr lang="en-US" sz="2400"/>
        </a:p>
      </dgm:t>
    </dgm:pt>
    <dgm:pt modelId="{5D721B3D-257A-49A5-9132-46EB0D04A47D}" type="pres">
      <dgm:prSet presAssocID="{2B0F0969-A631-4C0C-92A1-F982B738FD66}" presName="root" presStyleCnt="0">
        <dgm:presLayoutVars>
          <dgm:dir/>
          <dgm:resizeHandles val="exact"/>
        </dgm:presLayoutVars>
      </dgm:prSet>
      <dgm:spPr/>
    </dgm:pt>
    <dgm:pt modelId="{9BC4A743-CAE3-4089-81A0-87D77752F977}" type="pres">
      <dgm:prSet presAssocID="{CA1498E5-2304-479A-A9B2-44370E37B9EC}" presName="compNode" presStyleCnt="0"/>
      <dgm:spPr/>
    </dgm:pt>
    <dgm:pt modelId="{F5D147FF-5444-4746-8A1B-A415E2E7A6F2}" type="pres">
      <dgm:prSet presAssocID="{CA1498E5-2304-479A-A9B2-44370E37B9EC}" presName="bgRect" presStyleLbl="bgShp" presStyleIdx="0" presStyleCnt="2"/>
      <dgm:spPr/>
    </dgm:pt>
    <dgm:pt modelId="{3B02410A-1BE2-4535-B562-BCDA1A00046F}" type="pres">
      <dgm:prSet presAssocID="{CA1498E5-2304-479A-A9B2-44370E37B9E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ins"/>
        </a:ext>
      </dgm:extLst>
    </dgm:pt>
    <dgm:pt modelId="{A6C6BF4E-D792-449D-B280-9641F5968783}" type="pres">
      <dgm:prSet presAssocID="{CA1498E5-2304-479A-A9B2-44370E37B9EC}" presName="spaceRect" presStyleCnt="0"/>
      <dgm:spPr/>
    </dgm:pt>
    <dgm:pt modelId="{C1E4D784-E521-44A3-A528-276723F26DBD}" type="pres">
      <dgm:prSet presAssocID="{CA1498E5-2304-479A-A9B2-44370E37B9EC}" presName="parTx" presStyleLbl="revTx" presStyleIdx="0" presStyleCnt="4">
        <dgm:presLayoutVars>
          <dgm:chMax val="0"/>
          <dgm:chPref val="0"/>
        </dgm:presLayoutVars>
      </dgm:prSet>
      <dgm:spPr/>
    </dgm:pt>
    <dgm:pt modelId="{12524907-F971-4D77-9CE7-C665154A9983}" type="pres">
      <dgm:prSet presAssocID="{CA1498E5-2304-479A-A9B2-44370E37B9EC}" presName="desTx" presStyleLbl="revTx" presStyleIdx="1" presStyleCnt="4">
        <dgm:presLayoutVars/>
      </dgm:prSet>
      <dgm:spPr/>
    </dgm:pt>
    <dgm:pt modelId="{46D76B9F-E047-4135-B8E5-10AC8A665718}" type="pres">
      <dgm:prSet presAssocID="{9E29F58B-DCD2-4B5A-B953-AD3431DEBDC4}" presName="sibTrans" presStyleCnt="0"/>
      <dgm:spPr/>
    </dgm:pt>
    <dgm:pt modelId="{A852220B-D493-4FAC-9485-FA9233F51596}" type="pres">
      <dgm:prSet presAssocID="{C1AB607E-C18D-466C-A0FF-4D06EFEE3F84}" presName="compNode" presStyleCnt="0"/>
      <dgm:spPr/>
    </dgm:pt>
    <dgm:pt modelId="{FA8817AF-B501-42C6-8FAC-4FA7C9DD34AC}" type="pres">
      <dgm:prSet presAssocID="{C1AB607E-C18D-466C-A0FF-4D06EFEE3F84}" presName="bgRect" presStyleLbl="bgShp" presStyleIdx="1" presStyleCnt="2"/>
      <dgm:spPr/>
    </dgm:pt>
    <dgm:pt modelId="{4F9D8A3E-C24D-4875-B299-A24AC59322F5}" type="pres">
      <dgm:prSet presAssocID="{C1AB607E-C18D-466C-A0FF-4D06EFEE3F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gent"/>
        </a:ext>
      </dgm:extLst>
    </dgm:pt>
    <dgm:pt modelId="{0E50D527-204F-41DD-AE58-CB41E4884EEF}" type="pres">
      <dgm:prSet presAssocID="{C1AB607E-C18D-466C-A0FF-4D06EFEE3F84}" presName="spaceRect" presStyleCnt="0"/>
      <dgm:spPr/>
    </dgm:pt>
    <dgm:pt modelId="{97D4379D-5AA9-4011-ACF2-ABAA1F08B23C}" type="pres">
      <dgm:prSet presAssocID="{C1AB607E-C18D-466C-A0FF-4D06EFEE3F84}" presName="parTx" presStyleLbl="revTx" presStyleIdx="2" presStyleCnt="4">
        <dgm:presLayoutVars>
          <dgm:chMax val="0"/>
          <dgm:chPref val="0"/>
        </dgm:presLayoutVars>
      </dgm:prSet>
      <dgm:spPr/>
    </dgm:pt>
    <dgm:pt modelId="{F30FFD12-85B7-45AF-A0F7-ECB069F65DA9}" type="pres">
      <dgm:prSet presAssocID="{C1AB607E-C18D-466C-A0FF-4D06EFEE3F84}" presName="desTx" presStyleLbl="revTx" presStyleIdx="3" presStyleCnt="4">
        <dgm:presLayoutVars/>
      </dgm:prSet>
      <dgm:spPr/>
    </dgm:pt>
  </dgm:ptLst>
  <dgm:cxnLst>
    <dgm:cxn modelId="{0C5CC40E-B68C-4072-9C34-B26EBFF72F62}" type="presOf" srcId="{CA1498E5-2304-479A-A9B2-44370E37B9EC}" destId="{C1E4D784-E521-44A3-A528-276723F26DBD}" srcOrd="0" destOrd="0" presId="urn:microsoft.com/office/officeart/2018/2/layout/IconVerticalSolidList"/>
    <dgm:cxn modelId="{12F70B19-E3F2-4EFD-94D8-E9807E8AA5B5}" srcId="{2B0F0969-A631-4C0C-92A1-F982B738FD66}" destId="{CA1498E5-2304-479A-A9B2-44370E37B9EC}" srcOrd="0" destOrd="0" parTransId="{2FD89757-F851-4E73-8E80-3A7F7F2BDEE5}" sibTransId="{9E29F58B-DCD2-4B5A-B953-AD3431DEBDC4}"/>
    <dgm:cxn modelId="{ECF32535-B078-4770-8335-41588D5DA00E}" srcId="{CA1498E5-2304-479A-A9B2-44370E37B9EC}" destId="{B5CE2EBF-9970-45A4-87C4-316295A8B768}" srcOrd="0" destOrd="0" parTransId="{2C82A34F-8B33-40F3-9E01-367D959A4976}" sibTransId="{50715276-FE94-4FF9-841D-1ED39B24602E}"/>
    <dgm:cxn modelId="{7AD58C3A-75EB-46C0-8D81-2EC24DDFAC63}" type="presOf" srcId="{C1AB607E-C18D-466C-A0FF-4D06EFEE3F84}" destId="{97D4379D-5AA9-4011-ACF2-ABAA1F08B23C}" srcOrd="0" destOrd="0" presId="urn:microsoft.com/office/officeart/2018/2/layout/IconVerticalSolidList"/>
    <dgm:cxn modelId="{E8AF275D-2FAB-4BAC-AAD0-08370419A655}" type="presOf" srcId="{CAD41368-EDF1-4EBD-AB69-48664101E788}" destId="{12524907-F971-4D77-9CE7-C665154A9983}" srcOrd="0" destOrd="1" presId="urn:microsoft.com/office/officeart/2018/2/layout/IconVerticalSolidList"/>
    <dgm:cxn modelId="{3BD65B72-BB0B-46B5-82BF-C394890A4BCE}" srcId="{C1AB607E-C18D-466C-A0FF-4D06EFEE3F84}" destId="{60734FFD-3007-4916-B924-51C444EFFE63}" srcOrd="1" destOrd="0" parTransId="{A0B01FAE-1267-4CAE-956F-516A8B257F9F}" sibTransId="{AB1FC316-383A-4200-B1CD-8487061BD8E3}"/>
    <dgm:cxn modelId="{DFEB7652-E321-48CE-AF07-207B752795FB}" srcId="{2B0F0969-A631-4C0C-92A1-F982B738FD66}" destId="{C1AB607E-C18D-466C-A0FF-4D06EFEE3F84}" srcOrd="1" destOrd="0" parTransId="{461AD784-7DB9-4B6F-873E-78A8F8837B79}" sibTransId="{D7DDC7B0-7462-4285-B3D9-E8E526FC1A6A}"/>
    <dgm:cxn modelId="{8F6AAAAE-9F6F-467C-BE32-37B501FFC2F0}" srcId="{CA1498E5-2304-479A-A9B2-44370E37B9EC}" destId="{CAD41368-EDF1-4EBD-AB69-48664101E788}" srcOrd="1" destOrd="0" parTransId="{17DBCFCE-C6DC-4457-BD3F-D2FA45554F62}" sibTransId="{4CEE9EAA-0C0A-4361-8F21-714F6A49D77F}"/>
    <dgm:cxn modelId="{B66BFDCB-3131-4793-A9FE-9BDA85B36718}" type="presOf" srcId="{60734FFD-3007-4916-B924-51C444EFFE63}" destId="{F30FFD12-85B7-45AF-A0F7-ECB069F65DA9}" srcOrd="0" destOrd="1" presId="urn:microsoft.com/office/officeart/2018/2/layout/IconVerticalSolidList"/>
    <dgm:cxn modelId="{0487F6CC-092B-4BBF-8F4E-26ED0E876FFF}" type="presOf" srcId="{B5CE2EBF-9970-45A4-87C4-316295A8B768}" destId="{12524907-F971-4D77-9CE7-C665154A9983}" srcOrd="0" destOrd="0" presId="urn:microsoft.com/office/officeart/2018/2/layout/IconVerticalSolidList"/>
    <dgm:cxn modelId="{600C5AD1-21E7-4908-B50E-3B76E5D1C75E}" srcId="{C1AB607E-C18D-466C-A0FF-4D06EFEE3F84}" destId="{16CFBD8D-08F3-4128-824F-6B43460D02FF}" srcOrd="0" destOrd="0" parTransId="{0827556A-7BB7-4C82-91CD-A1070575F9A1}" sibTransId="{3D924C27-49DC-456D-9E74-531A2C04FE8D}"/>
    <dgm:cxn modelId="{B10135EC-D015-477C-A9D2-1B7BC797756D}" type="presOf" srcId="{2B0F0969-A631-4C0C-92A1-F982B738FD66}" destId="{5D721B3D-257A-49A5-9132-46EB0D04A47D}" srcOrd="0" destOrd="0" presId="urn:microsoft.com/office/officeart/2018/2/layout/IconVerticalSolidList"/>
    <dgm:cxn modelId="{C9C27EFF-4C61-4BD7-8D04-F7B19E2CA005}" type="presOf" srcId="{16CFBD8D-08F3-4128-824F-6B43460D02FF}" destId="{F30FFD12-85B7-45AF-A0F7-ECB069F65DA9}" srcOrd="0" destOrd="0" presId="urn:microsoft.com/office/officeart/2018/2/layout/IconVerticalSolidList"/>
    <dgm:cxn modelId="{7212AC4C-990B-4C28-812E-974F1B06ADA9}" type="presParOf" srcId="{5D721B3D-257A-49A5-9132-46EB0D04A47D}" destId="{9BC4A743-CAE3-4089-81A0-87D77752F977}" srcOrd="0" destOrd="0" presId="urn:microsoft.com/office/officeart/2018/2/layout/IconVerticalSolidList"/>
    <dgm:cxn modelId="{E0230F0B-C2DB-4B71-B3E5-4702641F385A}" type="presParOf" srcId="{9BC4A743-CAE3-4089-81A0-87D77752F977}" destId="{F5D147FF-5444-4746-8A1B-A415E2E7A6F2}" srcOrd="0" destOrd="0" presId="urn:microsoft.com/office/officeart/2018/2/layout/IconVerticalSolidList"/>
    <dgm:cxn modelId="{9D0D9C78-C457-4D46-BD31-AEF935C30F5B}" type="presParOf" srcId="{9BC4A743-CAE3-4089-81A0-87D77752F977}" destId="{3B02410A-1BE2-4535-B562-BCDA1A00046F}" srcOrd="1" destOrd="0" presId="urn:microsoft.com/office/officeart/2018/2/layout/IconVerticalSolidList"/>
    <dgm:cxn modelId="{DC7E2AC5-9937-4158-B370-59E05BB5EB82}" type="presParOf" srcId="{9BC4A743-CAE3-4089-81A0-87D77752F977}" destId="{A6C6BF4E-D792-449D-B280-9641F5968783}" srcOrd="2" destOrd="0" presId="urn:microsoft.com/office/officeart/2018/2/layout/IconVerticalSolidList"/>
    <dgm:cxn modelId="{4CAB8C7B-A7FD-4CE5-88FE-7783A60A64D4}" type="presParOf" srcId="{9BC4A743-CAE3-4089-81A0-87D77752F977}" destId="{C1E4D784-E521-44A3-A528-276723F26DBD}" srcOrd="3" destOrd="0" presId="urn:microsoft.com/office/officeart/2018/2/layout/IconVerticalSolidList"/>
    <dgm:cxn modelId="{317B1995-2DEA-443F-A88B-E07C1931851E}" type="presParOf" srcId="{9BC4A743-CAE3-4089-81A0-87D77752F977}" destId="{12524907-F971-4D77-9CE7-C665154A9983}" srcOrd="4" destOrd="0" presId="urn:microsoft.com/office/officeart/2018/2/layout/IconVerticalSolidList"/>
    <dgm:cxn modelId="{51A5D946-38DC-4200-8872-18CA9B6E4C81}" type="presParOf" srcId="{5D721B3D-257A-49A5-9132-46EB0D04A47D}" destId="{46D76B9F-E047-4135-B8E5-10AC8A665718}" srcOrd="1" destOrd="0" presId="urn:microsoft.com/office/officeart/2018/2/layout/IconVerticalSolidList"/>
    <dgm:cxn modelId="{934E0152-3071-4CA7-93AA-502F780DB30B}" type="presParOf" srcId="{5D721B3D-257A-49A5-9132-46EB0D04A47D}" destId="{A852220B-D493-4FAC-9485-FA9233F51596}" srcOrd="2" destOrd="0" presId="urn:microsoft.com/office/officeart/2018/2/layout/IconVerticalSolidList"/>
    <dgm:cxn modelId="{5DECC31E-CF62-4F6A-9003-B4A46F5E258F}" type="presParOf" srcId="{A852220B-D493-4FAC-9485-FA9233F51596}" destId="{FA8817AF-B501-42C6-8FAC-4FA7C9DD34AC}" srcOrd="0" destOrd="0" presId="urn:microsoft.com/office/officeart/2018/2/layout/IconVerticalSolidList"/>
    <dgm:cxn modelId="{7F8AFBBA-8337-4084-AC62-B5136386DDD2}" type="presParOf" srcId="{A852220B-D493-4FAC-9485-FA9233F51596}" destId="{4F9D8A3E-C24D-4875-B299-A24AC59322F5}" srcOrd="1" destOrd="0" presId="urn:microsoft.com/office/officeart/2018/2/layout/IconVerticalSolidList"/>
    <dgm:cxn modelId="{CA25C786-6F48-4224-B7B2-A9470F84A3A2}" type="presParOf" srcId="{A852220B-D493-4FAC-9485-FA9233F51596}" destId="{0E50D527-204F-41DD-AE58-CB41E4884EEF}" srcOrd="2" destOrd="0" presId="urn:microsoft.com/office/officeart/2018/2/layout/IconVerticalSolidList"/>
    <dgm:cxn modelId="{365F0A30-3941-46C5-B7A4-CD9D77FEA476}" type="presParOf" srcId="{A852220B-D493-4FAC-9485-FA9233F51596}" destId="{97D4379D-5AA9-4011-ACF2-ABAA1F08B23C}" srcOrd="3" destOrd="0" presId="urn:microsoft.com/office/officeart/2018/2/layout/IconVerticalSolidList"/>
    <dgm:cxn modelId="{8FE4714E-9F36-456D-B7F4-BC1907B4122D}" type="presParOf" srcId="{A852220B-D493-4FAC-9485-FA9233F51596}" destId="{F30FFD12-85B7-45AF-A0F7-ECB069F65DA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31D1F6-D2DB-42A4-B79E-8BC4FF2DE32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8F4DAD3-0589-401F-93CE-FF06C03D07C8}">
      <dgm:prSet custT="1"/>
      <dgm:spPr/>
      <dgm:t>
        <a:bodyPr/>
        <a:lstStyle/>
        <a:p>
          <a:pPr>
            <a:lnSpc>
              <a:spcPct val="100000"/>
            </a:lnSpc>
          </a:pPr>
          <a:r>
            <a:rPr lang="fr-FR" sz="2000"/>
            <a:t>Commission Juridique et Réglementaire</a:t>
          </a:r>
          <a:endParaRPr lang="en-US" sz="2000"/>
        </a:p>
      </dgm:t>
    </dgm:pt>
    <dgm:pt modelId="{71DA32A3-7B69-44A9-9F53-51AE31443336}" type="parTrans" cxnId="{08F35727-D93F-452F-ABA6-34AFF7599242}">
      <dgm:prSet/>
      <dgm:spPr/>
      <dgm:t>
        <a:bodyPr/>
        <a:lstStyle/>
        <a:p>
          <a:endParaRPr lang="en-US" sz="2000"/>
        </a:p>
      </dgm:t>
    </dgm:pt>
    <dgm:pt modelId="{F0A3280D-B863-4C2D-A082-7A6BD7B38DF1}" type="sibTrans" cxnId="{08F35727-D93F-452F-ABA6-34AFF7599242}">
      <dgm:prSet/>
      <dgm:spPr/>
      <dgm:t>
        <a:bodyPr/>
        <a:lstStyle/>
        <a:p>
          <a:pPr>
            <a:lnSpc>
              <a:spcPct val="100000"/>
            </a:lnSpc>
          </a:pPr>
          <a:endParaRPr lang="en-US" sz="2000"/>
        </a:p>
      </dgm:t>
    </dgm:pt>
    <dgm:pt modelId="{E92044DD-E18F-4D2A-8075-40431EA602D0}">
      <dgm:prSet custT="1"/>
      <dgm:spPr/>
      <dgm:t>
        <a:bodyPr/>
        <a:lstStyle/>
        <a:p>
          <a:pPr>
            <a:lnSpc>
              <a:spcPct val="100000"/>
            </a:lnSpc>
          </a:pPr>
          <a:r>
            <a:rPr lang="fr-FR" sz="2000" b="1" dirty="0">
              <a:solidFill>
                <a:srgbClr val="C00000"/>
              </a:solidFill>
            </a:rPr>
            <a:t>Commission Offre de Soins et Gestion des Ressources</a:t>
          </a:r>
          <a:endParaRPr lang="en-US" sz="2000" b="1" dirty="0">
            <a:solidFill>
              <a:srgbClr val="C00000"/>
            </a:solidFill>
          </a:endParaRPr>
        </a:p>
      </dgm:t>
    </dgm:pt>
    <dgm:pt modelId="{AF8880B3-D506-4B98-A452-2340F5122CB8}" type="parTrans" cxnId="{941470B9-B2CB-4010-8E2E-CCDF06FBB2E7}">
      <dgm:prSet/>
      <dgm:spPr/>
      <dgm:t>
        <a:bodyPr/>
        <a:lstStyle/>
        <a:p>
          <a:endParaRPr lang="en-US" sz="2000"/>
        </a:p>
      </dgm:t>
    </dgm:pt>
    <dgm:pt modelId="{55EA99CE-9732-4ED1-9830-BC33FD9207F7}" type="sibTrans" cxnId="{941470B9-B2CB-4010-8E2E-CCDF06FBB2E7}">
      <dgm:prSet/>
      <dgm:spPr/>
      <dgm:t>
        <a:bodyPr/>
        <a:lstStyle/>
        <a:p>
          <a:pPr>
            <a:lnSpc>
              <a:spcPct val="100000"/>
            </a:lnSpc>
          </a:pPr>
          <a:endParaRPr lang="en-US" sz="2000"/>
        </a:p>
      </dgm:t>
    </dgm:pt>
    <dgm:pt modelId="{5FED9D17-4D86-479A-8460-D493D959AB82}">
      <dgm:prSet custT="1"/>
      <dgm:spPr/>
      <dgm:t>
        <a:bodyPr/>
        <a:lstStyle/>
        <a:p>
          <a:pPr>
            <a:lnSpc>
              <a:spcPct val="100000"/>
            </a:lnSpc>
          </a:pPr>
          <a:r>
            <a:rPr lang="fr-FR" sz="2000"/>
            <a:t>Commission Organisation de la Demande et Planification</a:t>
          </a:r>
          <a:endParaRPr lang="en-US" sz="2000"/>
        </a:p>
      </dgm:t>
    </dgm:pt>
    <dgm:pt modelId="{0BD1E73C-E7BE-4960-960D-E6D79997602B}" type="parTrans" cxnId="{BAF5D18F-D0D5-44D0-9000-42A4AA6427ED}">
      <dgm:prSet/>
      <dgm:spPr/>
      <dgm:t>
        <a:bodyPr/>
        <a:lstStyle/>
        <a:p>
          <a:endParaRPr lang="en-US" sz="2000"/>
        </a:p>
      </dgm:t>
    </dgm:pt>
    <dgm:pt modelId="{F02B1144-0B4D-4F8E-AAA2-E1A3059883BB}" type="sibTrans" cxnId="{BAF5D18F-D0D5-44D0-9000-42A4AA6427ED}">
      <dgm:prSet/>
      <dgm:spPr/>
      <dgm:t>
        <a:bodyPr/>
        <a:lstStyle/>
        <a:p>
          <a:pPr>
            <a:lnSpc>
              <a:spcPct val="100000"/>
            </a:lnSpc>
          </a:pPr>
          <a:endParaRPr lang="en-US" sz="2000"/>
        </a:p>
      </dgm:t>
    </dgm:pt>
    <dgm:pt modelId="{BD883AFC-82DC-4298-8BE4-8F442FDAEE1A}">
      <dgm:prSet custT="1"/>
      <dgm:spPr/>
      <dgm:t>
        <a:bodyPr/>
        <a:lstStyle/>
        <a:p>
          <a:pPr>
            <a:lnSpc>
              <a:spcPct val="100000"/>
            </a:lnSpc>
          </a:pPr>
          <a:r>
            <a:rPr lang="fr-FR" sz="2000"/>
            <a:t>Commission Gestion des Indigents et Vulnérables</a:t>
          </a:r>
          <a:endParaRPr lang="en-US" sz="2000"/>
        </a:p>
      </dgm:t>
    </dgm:pt>
    <dgm:pt modelId="{D59E12D3-F344-4D87-8C2E-15B6897F4351}" type="parTrans" cxnId="{7E34259B-7C0F-4145-8E18-D235A36FA871}">
      <dgm:prSet/>
      <dgm:spPr/>
      <dgm:t>
        <a:bodyPr/>
        <a:lstStyle/>
        <a:p>
          <a:endParaRPr lang="en-US" sz="2000"/>
        </a:p>
      </dgm:t>
    </dgm:pt>
    <dgm:pt modelId="{29339C94-3528-4CFE-A72D-55662F4A3791}" type="sibTrans" cxnId="{7E34259B-7C0F-4145-8E18-D235A36FA871}">
      <dgm:prSet/>
      <dgm:spPr/>
      <dgm:t>
        <a:bodyPr/>
        <a:lstStyle/>
        <a:p>
          <a:pPr>
            <a:lnSpc>
              <a:spcPct val="100000"/>
            </a:lnSpc>
          </a:pPr>
          <a:endParaRPr lang="en-US" sz="2000"/>
        </a:p>
      </dgm:t>
    </dgm:pt>
    <dgm:pt modelId="{DF4246BC-16FF-41C8-9946-926E454CD07B}">
      <dgm:prSet custT="1"/>
      <dgm:spPr/>
      <dgm:t>
        <a:bodyPr/>
        <a:lstStyle/>
        <a:p>
          <a:pPr>
            <a:lnSpc>
              <a:spcPct val="100000"/>
            </a:lnSpc>
          </a:pPr>
          <a:r>
            <a:rPr lang="fr-FR" sz="2000"/>
            <a:t>Commission Potentialités de Financement et Ressources</a:t>
          </a:r>
          <a:endParaRPr lang="en-US" sz="2000"/>
        </a:p>
      </dgm:t>
    </dgm:pt>
    <dgm:pt modelId="{BD6FF9E2-FADF-4501-A2A8-E94ADAF53F16}" type="parTrans" cxnId="{2A598108-8A85-4E4C-BDC9-801D6D12F648}">
      <dgm:prSet/>
      <dgm:spPr/>
      <dgm:t>
        <a:bodyPr/>
        <a:lstStyle/>
        <a:p>
          <a:endParaRPr lang="en-US" sz="2000"/>
        </a:p>
      </dgm:t>
    </dgm:pt>
    <dgm:pt modelId="{9A4A0AB1-688C-4E3E-9A62-6C232B4F0E88}" type="sibTrans" cxnId="{2A598108-8A85-4E4C-BDC9-801D6D12F648}">
      <dgm:prSet/>
      <dgm:spPr/>
      <dgm:t>
        <a:bodyPr/>
        <a:lstStyle/>
        <a:p>
          <a:pPr>
            <a:lnSpc>
              <a:spcPct val="100000"/>
            </a:lnSpc>
          </a:pPr>
          <a:endParaRPr lang="en-US" sz="2000"/>
        </a:p>
      </dgm:t>
    </dgm:pt>
    <dgm:pt modelId="{04CB2834-07AB-4E3B-B017-4C66B70F115D}">
      <dgm:prSet custT="1"/>
      <dgm:spPr/>
      <dgm:t>
        <a:bodyPr/>
        <a:lstStyle/>
        <a:p>
          <a:pPr>
            <a:lnSpc>
              <a:spcPct val="100000"/>
            </a:lnSpc>
          </a:pPr>
          <a:r>
            <a:rPr lang="fr-FR" sz="2000"/>
            <a:t>Commission Éducation, Alimentation et Santé de l'Élève</a:t>
          </a:r>
          <a:endParaRPr lang="en-US" sz="2000"/>
        </a:p>
      </dgm:t>
    </dgm:pt>
    <dgm:pt modelId="{353AD931-C54A-4DDE-8CE2-00E17E14968C}" type="parTrans" cxnId="{B1765C66-3718-4535-A370-426AC7402BC0}">
      <dgm:prSet/>
      <dgm:spPr/>
      <dgm:t>
        <a:bodyPr/>
        <a:lstStyle/>
        <a:p>
          <a:endParaRPr lang="en-US" sz="2000"/>
        </a:p>
      </dgm:t>
    </dgm:pt>
    <dgm:pt modelId="{FA4775AA-A862-4785-83EF-249F89C0EC19}" type="sibTrans" cxnId="{B1765C66-3718-4535-A370-426AC7402BC0}">
      <dgm:prSet/>
      <dgm:spPr/>
      <dgm:t>
        <a:bodyPr/>
        <a:lstStyle/>
        <a:p>
          <a:pPr>
            <a:lnSpc>
              <a:spcPct val="100000"/>
            </a:lnSpc>
          </a:pPr>
          <a:endParaRPr lang="en-US" sz="2000"/>
        </a:p>
      </dgm:t>
    </dgm:pt>
    <dgm:pt modelId="{0C0B1A28-6639-4C04-B77A-4FD1BB4F6216}">
      <dgm:prSet custT="1"/>
      <dgm:spPr/>
      <dgm:t>
        <a:bodyPr/>
        <a:lstStyle/>
        <a:p>
          <a:pPr>
            <a:lnSpc>
              <a:spcPct val="100000"/>
            </a:lnSpc>
          </a:pPr>
          <a:r>
            <a:rPr lang="fr-FR" sz="2000"/>
            <a:t>Commission Digitalisation et Innovations</a:t>
          </a:r>
          <a:endParaRPr lang="en-US" sz="2000"/>
        </a:p>
      </dgm:t>
    </dgm:pt>
    <dgm:pt modelId="{7BF5AC02-054D-4162-AFD2-5F6F78510C56}" type="parTrans" cxnId="{0D7D3769-92E2-4D3D-9A07-7D8694053C57}">
      <dgm:prSet/>
      <dgm:spPr/>
      <dgm:t>
        <a:bodyPr/>
        <a:lstStyle/>
        <a:p>
          <a:endParaRPr lang="en-US" sz="2000"/>
        </a:p>
      </dgm:t>
    </dgm:pt>
    <dgm:pt modelId="{F16764FE-C3E8-4B0F-8B1E-F1FEE2782A1A}" type="sibTrans" cxnId="{0D7D3769-92E2-4D3D-9A07-7D8694053C57}">
      <dgm:prSet/>
      <dgm:spPr/>
      <dgm:t>
        <a:bodyPr/>
        <a:lstStyle/>
        <a:p>
          <a:pPr>
            <a:lnSpc>
              <a:spcPct val="100000"/>
            </a:lnSpc>
          </a:pPr>
          <a:endParaRPr lang="en-US" sz="2000"/>
        </a:p>
      </dgm:t>
    </dgm:pt>
    <dgm:pt modelId="{17ABA647-747B-45DA-9F1C-A83FA137AC27}">
      <dgm:prSet custT="1"/>
      <dgm:spPr/>
      <dgm:t>
        <a:bodyPr/>
        <a:lstStyle/>
        <a:p>
          <a:pPr>
            <a:lnSpc>
              <a:spcPct val="100000"/>
            </a:lnSpc>
          </a:pPr>
          <a:r>
            <a:rPr lang="fr-FR" sz="2000"/>
            <a:t>Commission Inspection et Contrôle</a:t>
          </a:r>
          <a:endParaRPr lang="en-US" sz="2000"/>
        </a:p>
      </dgm:t>
    </dgm:pt>
    <dgm:pt modelId="{48C6E369-C752-4A3C-A08D-DE2796E126EA}" type="parTrans" cxnId="{E67B188F-F5C7-461C-83F6-68777744353B}">
      <dgm:prSet/>
      <dgm:spPr/>
      <dgm:t>
        <a:bodyPr/>
        <a:lstStyle/>
        <a:p>
          <a:endParaRPr lang="en-US" sz="2000"/>
        </a:p>
      </dgm:t>
    </dgm:pt>
    <dgm:pt modelId="{07E98A18-E207-4329-9B34-2C5F48663EA3}" type="sibTrans" cxnId="{E67B188F-F5C7-461C-83F6-68777744353B}">
      <dgm:prSet/>
      <dgm:spPr/>
      <dgm:t>
        <a:bodyPr/>
        <a:lstStyle/>
        <a:p>
          <a:endParaRPr lang="en-US" sz="2000"/>
        </a:p>
      </dgm:t>
    </dgm:pt>
    <dgm:pt modelId="{95BFC6DD-1A02-4CCC-80DC-81E1768D6AE3}" type="pres">
      <dgm:prSet presAssocID="{F131D1F6-D2DB-42A4-B79E-8BC4FF2DE320}" presName="root" presStyleCnt="0">
        <dgm:presLayoutVars>
          <dgm:dir/>
          <dgm:resizeHandles val="exact"/>
        </dgm:presLayoutVars>
      </dgm:prSet>
      <dgm:spPr/>
    </dgm:pt>
    <dgm:pt modelId="{B262D48E-35B0-4E48-AA93-BF020B170B76}" type="pres">
      <dgm:prSet presAssocID="{F131D1F6-D2DB-42A4-B79E-8BC4FF2DE320}" presName="container" presStyleCnt="0">
        <dgm:presLayoutVars>
          <dgm:dir/>
          <dgm:resizeHandles val="exact"/>
        </dgm:presLayoutVars>
      </dgm:prSet>
      <dgm:spPr/>
    </dgm:pt>
    <dgm:pt modelId="{7F2CF7E0-6AF7-42BB-AC13-64364F26A79A}" type="pres">
      <dgm:prSet presAssocID="{48F4DAD3-0589-401F-93CE-FF06C03D07C8}" presName="compNode" presStyleCnt="0"/>
      <dgm:spPr/>
    </dgm:pt>
    <dgm:pt modelId="{BB8D16ED-7CFB-483A-AA46-604C40A174CD}" type="pres">
      <dgm:prSet presAssocID="{48F4DAD3-0589-401F-93CE-FF06C03D07C8}" presName="iconBgRect" presStyleLbl="bgShp" presStyleIdx="0" presStyleCnt="8"/>
      <dgm:spPr/>
    </dgm:pt>
    <dgm:pt modelId="{3ADB068A-633E-4E03-885B-EFE57BB9684F}" type="pres">
      <dgm:prSet presAssocID="{48F4DAD3-0589-401F-93CE-FF06C03D07C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teau d'officiel"/>
        </a:ext>
      </dgm:extLst>
    </dgm:pt>
    <dgm:pt modelId="{A03EAF4E-1DFA-416D-9056-474F2CA36DC9}" type="pres">
      <dgm:prSet presAssocID="{48F4DAD3-0589-401F-93CE-FF06C03D07C8}" presName="spaceRect" presStyleCnt="0"/>
      <dgm:spPr/>
    </dgm:pt>
    <dgm:pt modelId="{D6F5EDBA-FFC3-486D-9B3F-0DEBBC26E7DA}" type="pres">
      <dgm:prSet presAssocID="{48F4DAD3-0589-401F-93CE-FF06C03D07C8}" presName="textRect" presStyleLbl="revTx" presStyleIdx="0" presStyleCnt="8">
        <dgm:presLayoutVars>
          <dgm:chMax val="1"/>
          <dgm:chPref val="1"/>
        </dgm:presLayoutVars>
      </dgm:prSet>
      <dgm:spPr/>
    </dgm:pt>
    <dgm:pt modelId="{5A37D03C-2DFD-4E98-9D93-A90E68350E5F}" type="pres">
      <dgm:prSet presAssocID="{F0A3280D-B863-4C2D-A082-7A6BD7B38DF1}" presName="sibTrans" presStyleLbl="sibTrans2D1" presStyleIdx="0" presStyleCnt="0"/>
      <dgm:spPr/>
    </dgm:pt>
    <dgm:pt modelId="{03F3EDBA-61DA-4AAB-9F5B-4F3197841A6A}" type="pres">
      <dgm:prSet presAssocID="{E92044DD-E18F-4D2A-8075-40431EA602D0}" presName="compNode" presStyleCnt="0"/>
      <dgm:spPr/>
    </dgm:pt>
    <dgm:pt modelId="{AEBCBA4F-F655-4DC2-83B0-ED48FDDF0B13}" type="pres">
      <dgm:prSet presAssocID="{E92044DD-E18F-4D2A-8075-40431EA602D0}" presName="iconBgRect" presStyleLbl="bgShp" presStyleIdx="1" presStyleCnt="8"/>
      <dgm:spPr/>
    </dgm:pt>
    <dgm:pt modelId="{29B21751-268B-4E49-95F9-A01499C20E5A}" type="pres">
      <dgm:prSet presAssocID="{E92044DD-E18F-4D2A-8075-40431EA602D0}"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édical"/>
        </a:ext>
      </dgm:extLst>
    </dgm:pt>
    <dgm:pt modelId="{590EBBDA-29EA-4F8F-989F-AC2EC25CF787}" type="pres">
      <dgm:prSet presAssocID="{E92044DD-E18F-4D2A-8075-40431EA602D0}" presName="spaceRect" presStyleCnt="0"/>
      <dgm:spPr/>
    </dgm:pt>
    <dgm:pt modelId="{4A9443CC-48A3-436D-B06D-F5F60BA78F99}" type="pres">
      <dgm:prSet presAssocID="{E92044DD-E18F-4D2A-8075-40431EA602D0}" presName="textRect" presStyleLbl="revTx" presStyleIdx="1" presStyleCnt="8">
        <dgm:presLayoutVars>
          <dgm:chMax val="1"/>
          <dgm:chPref val="1"/>
        </dgm:presLayoutVars>
      </dgm:prSet>
      <dgm:spPr/>
    </dgm:pt>
    <dgm:pt modelId="{AEB16542-329E-4060-A8C3-D86C4C8C37F4}" type="pres">
      <dgm:prSet presAssocID="{55EA99CE-9732-4ED1-9830-BC33FD9207F7}" presName="sibTrans" presStyleLbl="sibTrans2D1" presStyleIdx="0" presStyleCnt="0"/>
      <dgm:spPr/>
    </dgm:pt>
    <dgm:pt modelId="{2337F830-CB2E-46E4-997C-9E0059B0458F}" type="pres">
      <dgm:prSet presAssocID="{5FED9D17-4D86-479A-8460-D493D959AB82}" presName="compNode" presStyleCnt="0"/>
      <dgm:spPr/>
    </dgm:pt>
    <dgm:pt modelId="{592FAA88-F4BE-4A6E-B75C-7C8531A79DC3}" type="pres">
      <dgm:prSet presAssocID="{5FED9D17-4D86-479A-8460-D493D959AB82}" presName="iconBgRect" presStyleLbl="bgShp" presStyleIdx="2" presStyleCnt="8"/>
      <dgm:spPr/>
    </dgm:pt>
    <dgm:pt modelId="{DFA4A55E-80F4-4369-B617-727BA730BB30}" type="pres">
      <dgm:prSet presAssocID="{5FED9D17-4D86-479A-8460-D493D959AB8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éunion"/>
        </a:ext>
      </dgm:extLst>
    </dgm:pt>
    <dgm:pt modelId="{BD6AAB0E-06BB-42C9-A10E-95056617FBE6}" type="pres">
      <dgm:prSet presAssocID="{5FED9D17-4D86-479A-8460-D493D959AB82}" presName="spaceRect" presStyleCnt="0"/>
      <dgm:spPr/>
    </dgm:pt>
    <dgm:pt modelId="{E1A2669D-A8F0-40E3-8C54-363AED5C5AF5}" type="pres">
      <dgm:prSet presAssocID="{5FED9D17-4D86-479A-8460-D493D959AB82}" presName="textRect" presStyleLbl="revTx" presStyleIdx="2" presStyleCnt="8">
        <dgm:presLayoutVars>
          <dgm:chMax val="1"/>
          <dgm:chPref val="1"/>
        </dgm:presLayoutVars>
      </dgm:prSet>
      <dgm:spPr/>
    </dgm:pt>
    <dgm:pt modelId="{3B56296A-31DE-4BBB-BAF1-AA5661E19E65}" type="pres">
      <dgm:prSet presAssocID="{F02B1144-0B4D-4F8E-AAA2-E1A3059883BB}" presName="sibTrans" presStyleLbl="sibTrans2D1" presStyleIdx="0" presStyleCnt="0"/>
      <dgm:spPr/>
    </dgm:pt>
    <dgm:pt modelId="{BA2566AC-2248-488F-B683-1A32191AA1C7}" type="pres">
      <dgm:prSet presAssocID="{BD883AFC-82DC-4298-8BE4-8F442FDAEE1A}" presName="compNode" presStyleCnt="0"/>
      <dgm:spPr/>
    </dgm:pt>
    <dgm:pt modelId="{CC2F1F16-505D-4264-8E29-7501DF27ABC5}" type="pres">
      <dgm:prSet presAssocID="{BD883AFC-82DC-4298-8BE4-8F442FDAEE1A}" presName="iconBgRect" presStyleLbl="bgShp" presStyleIdx="3" presStyleCnt="8"/>
      <dgm:spPr/>
    </dgm:pt>
    <dgm:pt modelId="{9E7032A2-1E5E-4045-A38E-36C0665E2202}" type="pres">
      <dgm:prSet presAssocID="{BD883AFC-82DC-4298-8BE4-8F442FDAEE1A}"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5EBAD51E-E803-4555-B964-831DD1056946}" type="pres">
      <dgm:prSet presAssocID="{BD883AFC-82DC-4298-8BE4-8F442FDAEE1A}" presName="spaceRect" presStyleCnt="0"/>
      <dgm:spPr/>
    </dgm:pt>
    <dgm:pt modelId="{A61D123C-EBFA-4230-9210-DA2D4C014C22}" type="pres">
      <dgm:prSet presAssocID="{BD883AFC-82DC-4298-8BE4-8F442FDAEE1A}" presName="textRect" presStyleLbl="revTx" presStyleIdx="3" presStyleCnt="8">
        <dgm:presLayoutVars>
          <dgm:chMax val="1"/>
          <dgm:chPref val="1"/>
        </dgm:presLayoutVars>
      </dgm:prSet>
      <dgm:spPr/>
    </dgm:pt>
    <dgm:pt modelId="{571BD64F-A737-4BF3-A8F5-4FFB27057C15}" type="pres">
      <dgm:prSet presAssocID="{29339C94-3528-4CFE-A72D-55662F4A3791}" presName="sibTrans" presStyleLbl="sibTrans2D1" presStyleIdx="0" presStyleCnt="0"/>
      <dgm:spPr/>
    </dgm:pt>
    <dgm:pt modelId="{F136BA65-B1A7-4E37-B5F9-37063B5B817D}" type="pres">
      <dgm:prSet presAssocID="{DF4246BC-16FF-41C8-9946-926E454CD07B}" presName="compNode" presStyleCnt="0"/>
      <dgm:spPr/>
    </dgm:pt>
    <dgm:pt modelId="{C98EDD68-CDA7-419B-BEBF-036319E91AE5}" type="pres">
      <dgm:prSet presAssocID="{DF4246BC-16FF-41C8-9946-926E454CD07B}" presName="iconBgRect" presStyleLbl="bgShp" presStyleIdx="4" presStyleCnt="8"/>
      <dgm:spPr/>
    </dgm:pt>
    <dgm:pt modelId="{BC96023A-3A20-44BA-A1E2-DB75EF073E97}" type="pres">
      <dgm:prSet presAssocID="{DF4246BC-16FF-41C8-9946-926E454CD07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rgent"/>
        </a:ext>
      </dgm:extLst>
    </dgm:pt>
    <dgm:pt modelId="{A021558F-F9F6-4E0F-B2A0-6118A79407A1}" type="pres">
      <dgm:prSet presAssocID="{DF4246BC-16FF-41C8-9946-926E454CD07B}" presName="spaceRect" presStyleCnt="0"/>
      <dgm:spPr/>
    </dgm:pt>
    <dgm:pt modelId="{AE08E292-7EE0-4A98-AE83-933A7A988FEF}" type="pres">
      <dgm:prSet presAssocID="{DF4246BC-16FF-41C8-9946-926E454CD07B}" presName="textRect" presStyleLbl="revTx" presStyleIdx="4" presStyleCnt="8">
        <dgm:presLayoutVars>
          <dgm:chMax val="1"/>
          <dgm:chPref val="1"/>
        </dgm:presLayoutVars>
      </dgm:prSet>
      <dgm:spPr/>
    </dgm:pt>
    <dgm:pt modelId="{BA56567B-B47D-43D9-8EC5-71102A547281}" type="pres">
      <dgm:prSet presAssocID="{9A4A0AB1-688C-4E3E-9A62-6C232B4F0E88}" presName="sibTrans" presStyleLbl="sibTrans2D1" presStyleIdx="0" presStyleCnt="0"/>
      <dgm:spPr/>
    </dgm:pt>
    <dgm:pt modelId="{43F774BB-0F85-4556-828F-0CDFD2C7FBA7}" type="pres">
      <dgm:prSet presAssocID="{04CB2834-07AB-4E3B-B017-4C66B70F115D}" presName="compNode" presStyleCnt="0"/>
      <dgm:spPr/>
    </dgm:pt>
    <dgm:pt modelId="{B4FBD478-B377-493A-8BE1-DBE355FEF3B0}" type="pres">
      <dgm:prSet presAssocID="{04CB2834-07AB-4E3B-B017-4C66B70F115D}" presName="iconBgRect" presStyleLbl="bgShp" presStyleIdx="5" presStyleCnt="8"/>
      <dgm:spPr/>
    </dgm:pt>
    <dgm:pt modelId="{38C6F1A1-D86E-490C-80A4-F65330EA2B83}" type="pres">
      <dgm:prSet presAssocID="{04CB2834-07AB-4E3B-B017-4C66B70F115D}"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erson Eating"/>
        </a:ext>
      </dgm:extLst>
    </dgm:pt>
    <dgm:pt modelId="{B21C8EA3-E2B5-4669-AC33-600BC129C7CB}" type="pres">
      <dgm:prSet presAssocID="{04CB2834-07AB-4E3B-B017-4C66B70F115D}" presName="spaceRect" presStyleCnt="0"/>
      <dgm:spPr/>
    </dgm:pt>
    <dgm:pt modelId="{C2EBCCAE-C1E6-4443-A7D0-F5853C9F61E8}" type="pres">
      <dgm:prSet presAssocID="{04CB2834-07AB-4E3B-B017-4C66B70F115D}" presName="textRect" presStyleLbl="revTx" presStyleIdx="5" presStyleCnt="8">
        <dgm:presLayoutVars>
          <dgm:chMax val="1"/>
          <dgm:chPref val="1"/>
        </dgm:presLayoutVars>
      </dgm:prSet>
      <dgm:spPr/>
    </dgm:pt>
    <dgm:pt modelId="{AE5163B5-2FD7-4E79-A108-E6A8C28E2F13}" type="pres">
      <dgm:prSet presAssocID="{FA4775AA-A862-4785-83EF-249F89C0EC19}" presName="sibTrans" presStyleLbl="sibTrans2D1" presStyleIdx="0" presStyleCnt="0"/>
      <dgm:spPr/>
    </dgm:pt>
    <dgm:pt modelId="{57F00557-E8DC-4AE5-8671-AEAFFFA27C4D}" type="pres">
      <dgm:prSet presAssocID="{0C0B1A28-6639-4C04-B77A-4FD1BB4F6216}" presName="compNode" presStyleCnt="0"/>
      <dgm:spPr/>
    </dgm:pt>
    <dgm:pt modelId="{2424E463-536E-44CD-9EF5-CCBBA73C9CF4}" type="pres">
      <dgm:prSet presAssocID="{0C0B1A28-6639-4C04-B77A-4FD1BB4F6216}" presName="iconBgRect" presStyleLbl="bgShp" presStyleIdx="6" presStyleCnt="8"/>
      <dgm:spPr/>
    </dgm:pt>
    <dgm:pt modelId="{10455B83-C730-44D4-9D3F-D26FA76E19E7}" type="pres">
      <dgm:prSet presAssocID="{0C0B1A28-6639-4C04-B77A-4FD1BB4F621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Ampoule"/>
        </a:ext>
      </dgm:extLst>
    </dgm:pt>
    <dgm:pt modelId="{6847111B-F4FF-4436-A12B-3EFD5F1E50C1}" type="pres">
      <dgm:prSet presAssocID="{0C0B1A28-6639-4C04-B77A-4FD1BB4F6216}" presName="spaceRect" presStyleCnt="0"/>
      <dgm:spPr/>
    </dgm:pt>
    <dgm:pt modelId="{116EA520-EB1C-48BA-A9F8-118B58EE560C}" type="pres">
      <dgm:prSet presAssocID="{0C0B1A28-6639-4C04-B77A-4FD1BB4F6216}" presName="textRect" presStyleLbl="revTx" presStyleIdx="6" presStyleCnt="8">
        <dgm:presLayoutVars>
          <dgm:chMax val="1"/>
          <dgm:chPref val="1"/>
        </dgm:presLayoutVars>
      </dgm:prSet>
      <dgm:spPr/>
    </dgm:pt>
    <dgm:pt modelId="{BA5834E7-00CE-456F-9D1A-85D0DAEA575A}" type="pres">
      <dgm:prSet presAssocID="{F16764FE-C3E8-4B0F-8B1E-F1FEE2782A1A}" presName="sibTrans" presStyleLbl="sibTrans2D1" presStyleIdx="0" presStyleCnt="0"/>
      <dgm:spPr/>
    </dgm:pt>
    <dgm:pt modelId="{7E3705F5-3DC4-4213-A919-5CD8DAA6883A}" type="pres">
      <dgm:prSet presAssocID="{17ABA647-747B-45DA-9F1C-A83FA137AC27}" presName="compNode" presStyleCnt="0"/>
      <dgm:spPr/>
    </dgm:pt>
    <dgm:pt modelId="{EE24B484-AD5E-416D-8EB0-3B754D890550}" type="pres">
      <dgm:prSet presAssocID="{17ABA647-747B-45DA-9F1C-A83FA137AC27}" presName="iconBgRect" presStyleLbl="bgShp" presStyleIdx="7" presStyleCnt="8"/>
      <dgm:spPr/>
    </dgm:pt>
    <dgm:pt modelId="{A4B45E35-3D23-45EE-9B08-A8AD2E2BCCE4}" type="pres">
      <dgm:prSet presAssocID="{17ABA647-747B-45DA-9F1C-A83FA137AC2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agnifying glass"/>
        </a:ext>
      </dgm:extLst>
    </dgm:pt>
    <dgm:pt modelId="{B0C2B48C-C888-420E-B310-3B1F4D5F3C40}" type="pres">
      <dgm:prSet presAssocID="{17ABA647-747B-45DA-9F1C-A83FA137AC27}" presName="spaceRect" presStyleCnt="0"/>
      <dgm:spPr/>
    </dgm:pt>
    <dgm:pt modelId="{B0355CB1-3554-421C-B55C-A96BB2209ED4}" type="pres">
      <dgm:prSet presAssocID="{17ABA647-747B-45DA-9F1C-A83FA137AC27}" presName="textRect" presStyleLbl="revTx" presStyleIdx="7" presStyleCnt="8">
        <dgm:presLayoutVars>
          <dgm:chMax val="1"/>
          <dgm:chPref val="1"/>
        </dgm:presLayoutVars>
      </dgm:prSet>
      <dgm:spPr/>
    </dgm:pt>
  </dgm:ptLst>
  <dgm:cxnLst>
    <dgm:cxn modelId="{2A598108-8A85-4E4C-BDC9-801D6D12F648}" srcId="{F131D1F6-D2DB-42A4-B79E-8BC4FF2DE320}" destId="{DF4246BC-16FF-41C8-9946-926E454CD07B}" srcOrd="4" destOrd="0" parTransId="{BD6FF9E2-FADF-4501-A2A8-E94ADAF53F16}" sibTransId="{9A4A0AB1-688C-4E3E-9A62-6C232B4F0E88}"/>
    <dgm:cxn modelId="{762AB915-7C6B-42F9-AA1D-31EEE9FBE60B}" type="presOf" srcId="{17ABA647-747B-45DA-9F1C-A83FA137AC27}" destId="{B0355CB1-3554-421C-B55C-A96BB2209ED4}" srcOrd="0" destOrd="0" presId="urn:microsoft.com/office/officeart/2018/2/layout/IconCircleList"/>
    <dgm:cxn modelId="{ACCAFF1F-10AE-43C9-8375-218B17C0D76E}" type="presOf" srcId="{04CB2834-07AB-4E3B-B017-4C66B70F115D}" destId="{C2EBCCAE-C1E6-4443-A7D0-F5853C9F61E8}" srcOrd="0" destOrd="0" presId="urn:microsoft.com/office/officeart/2018/2/layout/IconCircleList"/>
    <dgm:cxn modelId="{5B120227-7DA7-4016-88E7-0BF0D3BE48DE}" type="presOf" srcId="{F02B1144-0B4D-4F8E-AAA2-E1A3059883BB}" destId="{3B56296A-31DE-4BBB-BAF1-AA5661E19E65}" srcOrd="0" destOrd="0" presId="urn:microsoft.com/office/officeart/2018/2/layout/IconCircleList"/>
    <dgm:cxn modelId="{08F35727-D93F-452F-ABA6-34AFF7599242}" srcId="{F131D1F6-D2DB-42A4-B79E-8BC4FF2DE320}" destId="{48F4DAD3-0589-401F-93CE-FF06C03D07C8}" srcOrd="0" destOrd="0" parTransId="{71DA32A3-7B69-44A9-9F53-51AE31443336}" sibTransId="{F0A3280D-B863-4C2D-A082-7A6BD7B38DF1}"/>
    <dgm:cxn modelId="{5E080561-C3F4-41F3-A88D-B75DB22DA1CA}" type="presOf" srcId="{55EA99CE-9732-4ED1-9830-BC33FD9207F7}" destId="{AEB16542-329E-4060-A8C3-D86C4C8C37F4}" srcOrd="0" destOrd="0" presId="urn:microsoft.com/office/officeart/2018/2/layout/IconCircleList"/>
    <dgm:cxn modelId="{B1765C66-3718-4535-A370-426AC7402BC0}" srcId="{F131D1F6-D2DB-42A4-B79E-8BC4FF2DE320}" destId="{04CB2834-07AB-4E3B-B017-4C66B70F115D}" srcOrd="5" destOrd="0" parTransId="{353AD931-C54A-4DDE-8CE2-00E17E14968C}" sibTransId="{FA4775AA-A862-4785-83EF-249F89C0EC19}"/>
    <dgm:cxn modelId="{0D7D3769-92E2-4D3D-9A07-7D8694053C57}" srcId="{F131D1F6-D2DB-42A4-B79E-8BC4FF2DE320}" destId="{0C0B1A28-6639-4C04-B77A-4FD1BB4F6216}" srcOrd="6" destOrd="0" parTransId="{7BF5AC02-054D-4162-AFD2-5F6F78510C56}" sibTransId="{F16764FE-C3E8-4B0F-8B1E-F1FEE2782A1A}"/>
    <dgm:cxn modelId="{30357F6A-D2ED-4894-A5E0-4050376E4B72}" type="presOf" srcId="{F0A3280D-B863-4C2D-A082-7A6BD7B38DF1}" destId="{5A37D03C-2DFD-4E98-9D93-A90E68350E5F}" srcOrd="0" destOrd="0" presId="urn:microsoft.com/office/officeart/2018/2/layout/IconCircleList"/>
    <dgm:cxn modelId="{288EDC6B-9464-4B19-830D-277B1AEBA54B}" type="presOf" srcId="{F131D1F6-D2DB-42A4-B79E-8BC4FF2DE320}" destId="{95BFC6DD-1A02-4CCC-80DC-81E1768D6AE3}" srcOrd="0" destOrd="0" presId="urn:microsoft.com/office/officeart/2018/2/layout/IconCircleList"/>
    <dgm:cxn modelId="{EB74036C-57C5-4AC7-A746-602FDBD68F87}" type="presOf" srcId="{9A4A0AB1-688C-4E3E-9A62-6C232B4F0E88}" destId="{BA56567B-B47D-43D9-8EC5-71102A547281}" srcOrd="0" destOrd="0" presId="urn:microsoft.com/office/officeart/2018/2/layout/IconCircleList"/>
    <dgm:cxn modelId="{C4249A55-70C3-47C0-B26A-825AB72B8C4F}" type="presOf" srcId="{48F4DAD3-0589-401F-93CE-FF06C03D07C8}" destId="{D6F5EDBA-FFC3-486D-9B3F-0DEBBC26E7DA}" srcOrd="0" destOrd="0" presId="urn:microsoft.com/office/officeart/2018/2/layout/IconCircleList"/>
    <dgm:cxn modelId="{7A74547F-C457-4885-B932-92DD718CC559}" type="presOf" srcId="{BD883AFC-82DC-4298-8BE4-8F442FDAEE1A}" destId="{A61D123C-EBFA-4230-9210-DA2D4C014C22}" srcOrd="0" destOrd="0" presId="urn:microsoft.com/office/officeart/2018/2/layout/IconCircleList"/>
    <dgm:cxn modelId="{FED54A85-E0E4-4D3D-97AA-8753158195E7}" type="presOf" srcId="{5FED9D17-4D86-479A-8460-D493D959AB82}" destId="{E1A2669D-A8F0-40E3-8C54-363AED5C5AF5}" srcOrd="0" destOrd="0" presId="urn:microsoft.com/office/officeart/2018/2/layout/IconCircleList"/>
    <dgm:cxn modelId="{F3484188-0748-4C22-ADCF-22A76D610171}" type="presOf" srcId="{E92044DD-E18F-4D2A-8075-40431EA602D0}" destId="{4A9443CC-48A3-436D-B06D-F5F60BA78F99}" srcOrd="0" destOrd="0" presId="urn:microsoft.com/office/officeart/2018/2/layout/IconCircleList"/>
    <dgm:cxn modelId="{E67B188F-F5C7-461C-83F6-68777744353B}" srcId="{F131D1F6-D2DB-42A4-B79E-8BC4FF2DE320}" destId="{17ABA647-747B-45DA-9F1C-A83FA137AC27}" srcOrd="7" destOrd="0" parTransId="{48C6E369-C752-4A3C-A08D-DE2796E126EA}" sibTransId="{07E98A18-E207-4329-9B34-2C5F48663EA3}"/>
    <dgm:cxn modelId="{BAF5D18F-D0D5-44D0-9000-42A4AA6427ED}" srcId="{F131D1F6-D2DB-42A4-B79E-8BC4FF2DE320}" destId="{5FED9D17-4D86-479A-8460-D493D959AB82}" srcOrd="2" destOrd="0" parTransId="{0BD1E73C-E7BE-4960-960D-E6D79997602B}" sibTransId="{F02B1144-0B4D-4F8E-AAA2-E1A3059883BB}"/>
    <dgm:cxn modelId="{7E34259B-7C0F-4145-8E18-D235A36FA871}" srcId="{F131D1F6-D2DB-42A4-B79E-8BC4FF2DE320}" destId="{BD883AFC-82DC-4298-8BE4-8F442FDAEE1A}" srcOrd="3" destOrd="0" parTransId="{D59E12D3-F344-4D87-8C2E-15B6897F4351}" sibTransId="{29339C94-3528-4CFE-A72D-55662F4A3791}"/>
    <dgm:cxn modelId="{99D188AB-96FF-4376-9772-FC913D214A52}" type="presOf" srcId="{0C0B1A28-6639-4C04-B77A-4FD1BB4F6216}" destId="{116EA520-EB1C-48BA-A9F8-118B58EE560C}" srcOrd="0" destOrd="0" presId="urn:microsoft.com/office/officeart/2018/2/layout/IconCircleList"/>
    <dgm:cxn modelId="{859FD7B0-8264-496E-A98C-B56E37E41461}" type="presOf" srcId="{DF4246BC-16FF-41C8-9946-926E454CD07B}" destId="{AE08E292-7EE0-4A98-AE83-933A7A988FEF}" srcOrd="0" destOrd="0" presId="urn:microsoft.com/office/officeart/2018/2/layout/IconCircleList"/>
    <dgm:cxn modelId="{E0B50CB1-E64C-4475-980D-60288882467B}" type="presOf" srcId="{FA4775AA-A862-4785-83EF-249F89C0EC19}" destId="{AE5163B5-2FD7-4E79-A108-E6A8C28E2F13}" srcOrd="0" destOrd="0" presId="urn:microsoft.com/office/officeart/2018/2/layout/IconCircleList"/>
    <dgm:cxn modelId="{941470B9-B2CB-4010-8E2E-CCDF06FBB2E7}" srcId="{F131D1F6-D2DB-42A4-B79E-8BC4FF2DE320}" destId="{E92044DD-E18F-4D2A-8075-40431EA602D0}" srcOrd="1" destOrd="0" parTransId="{AF8880B3-D506-4B98-A452-2340F5122CB8}" sibTransId="{55EA99CE-9732-4ED1-9830-BC33FD9207F7}"/>
    <dgm:cxn modelId="{0FAD8FC0-D49F-4423-B124-355878824D35}" type="presOf" srcId="{F16764FE-C3E8-4B0F-8B1E-F1FEE2782A1A}" destId="{BA5834E7-00CE-456F-9D1A-85D0DAEA575A}" srcOrd="0" destOrd="0" presId="urn:microsoft.com/office/officeart/2018/2/layout/IconCircleList"/>
    <dgm:cxn modelId="{76736DFA-BA5A-4FE8-8037-22EE93DC7945}" type="presOf" srcId="{29339C94-3528-4CFE-A72D-55662F4A3791}" destId="{571BD64F-A737-4BF3-A8F5-4FFB27057C15}" srcOrd="0" destOrd="0" presId="urn:microsoft.com/office/officeart/2018/2/layout/IconCircleList"/>
    <dgm:cxn modelId="{32C894FA-C553-4E28-B35E-6E2CFF11B3C7}" type="presParOf" srcId="{95BFC6DD-1A02-4CCC-80DC-81E1768D6AE3}" destId="{B262D48E-35B0-4E48-AA93-BF020B170B76}" srcOrd="0" destOrd="0" presId="urn:microsoft.com/office/officeart/2018/2/layout/IconCircleList"/>
    <dgm:cxn modelId="{BBA1A762-86AD-4631-96E2-4F8DC2841042}" type="presParOf" srcId="{B262D48E-35B0-4E48-AA93-BF020B170B76}" destId="{7F2CF7E0-6AF7-42BB-AC13-64364F26A79A}" srcOrd="0" destOrd="0" presId="urn:microsoft.com/office/officeart/2018/2/layout/IconCircleList"/>
    <dgm:cxn modelId="{67098E02-4A17-4A12-8FAC-EE67D7882019}" type="presParOf" srcId="{7F2CF7E0-6AF7-42BB-AC13-64364F26A79A}" destId="{BB8D16ED-7CFB-483A-AA46-604C40A174CD}" srcOrd="0" destOrd="0" presId="urn:microsoft.com/office/officeart/2018/2/layout/IconCircleList"/>
    <dgm:cxn modelId="{38D610AA-B7D2-4A8D-9602-EC95B21D4429}" type="presParOf" srcId="{7F2CF7E0-6AF7-42BB-AC13-64364F26A79A}" destId="{3ADB068A-633E-4E03-885B-EFE57BB9684F}" srcOrd="1" destOrd="0" presId="urn:microsoft.com/office/officeart/2018/2/layout/IconCircleList"/>
    <dgm:cxn modelId="{8303B7A8-AD68-4122-A266-FD01A8A38E30}" type="presParOf" srcId="{7F2CF7E0-6AF7-42BB-AC13-64364F26A79A}" destId="{A03EAF4E-1DFA-416D-9056-474F2CA36DC9}" srcOrd="2" destOrd="0" presId="urn:microsoft.com/office/officeart/2018/2/layout/IconCircleList"/>
    <dgm:cxn modelId="{9C57BB26-12C4-4339-B4FD-0AC62F8B14D4}" type="presParOf" srcId="{7F2CF7E0-6AF7-42BB-AC13-64364F26A79A}" destId="{D6F5EDBA-FFC3-486D-9B3F-0DEBBC26E7DA}" srcOrd="3" destOrd="0" presId="urn:microsoft.com/office/officeart/2018/2/layout/IconCircleList"/>
    <dgm:cxn modelId="{0C2AC6B0-191C-4FAB-97E2-B67230A5F0A3}" type="presParOf" srcId="{B262D48E-35B0-4E48-AA93-BF020B170B76}" destId="{5A37D03C-2DFD-4E98-9D93-A90E68350E5F}" srcOrd="1" destOrd="0" presId="urn:microsoft.com/office/officeart/2018/2/layout/IconCircleList"/>
    <dgm:cxn modelId="{960D6419-3855-48C8-88ED-069B48BAC54D}" type="presParOf" srcId="{B262D48E-35B0-4E48-AA93-BF020B170B76}" destId="{03F3EDBA-61DA-4AAB-9F5B-4F3197841A6A}" srcOrd="2" destOrd="0" presId="urn:microsoft.com/office/officeart/2018/2/layout/IconCircleList"/>
    <dgm:cxn modelId="{B2E3E49F-CE5C-456D-BAFB-8695018832C8}" type="presParOf" srcId="{03F3EDBA-61DA-4AAB-9F5B-4F3197841A6A}" destId="{AEBCBA4F-F655-4DC2-83B0-ED48FDDF0B13}" srcOrd="0" destOrd="0" presId="urn:microsoft.com/office/officeart/2018/2/layout/IconCircleList"/>
    <dgm:cxn modelId="{5813AC20-63AE-4A59-9D6E-B3CDC90A50B3}" type="presParOf" srcId="{03F3EDBA-61DA-4AAB-9F5B-4F3197841A6A}" destId="{29B21751-268B-4E49-95F9-A01499C20E5A}" srcOrd="1" destOrd="0" presId="urn:microsoft.com/office/officeart/2018/2/layout/IconCircleList"/>
    <dgm:cxn modelId="{EB8F2913-3B52-459C-A79A-01C480EAADCF}" type="presParOf" srcId="{03F3EDBA-61DA-4AAB-9F5B-4F3197841A6A}" destId="{590EBBDA-29EA-4F8F-989F-AC2EC25CF787}" srcOrd="2" destOrd="0" presId="urn:microsoft.com/office/officeart/2018/2/layout/IconCircleList"/>
    <dgm:cxn modelId="{C268EE69-785D-4B80-BBA6-752C525B2D18}" type="presParOf" srcId="{03F3EDBA-61DA-4AAB-9F5B-4F3197841A6A}" destId="{4A9443CC-48A3-436D-B06D-F5F60BA78F99}" srcOrd="3" destOrd="0" presId="urn:microsoft.com/office/officeart/2018/2/layout/IconCircleList"/>
    <dgm:cxn modelId="{B875D23C-8FBC-4D27-A837-89665372CC4F}" type="presParOf" srcId="{B262D48E-35B0-4E48-AA93-BF020B170B76}" destId="{AEB16542-329E-4060-A8C3-D86C4C8C37F4}" srcOrd="3" destOrd="0" presId="urn:microsoft.com/office/officeart/2018/2/layout/IconCircleList"/>
    <dgm:cxn modelId="{0239FDB0-58F5-4ACD-828A-B31631CF5EB3}" type="presParOf" srcId="{B262D48E-35B0-4E48-AA93-BF020B170B76}" destId="{2337F830-CB2E-46E4-997C-9E0059B0458F}" srcOrd="4" destOrd="0" presId="urn:microsoft.com/office/officeart/2018/2/layout/IconCircleList"/>
    <dgm:cxn modelId="{BBE5ECB3-2315-4802-ABE6-CE6CD030B228}" type="presParOf" srcId="{2337F830-CB2E-46E4-997C-9E0059B0458F}" destId="{592FAA88-F4BE-4A6E-B75C-7C8531A79DC3}" srcOrd="0" destOrd="0" presId="urn:microsoft.com/office/officeart/2018/2/layout/IconCircleList"/>
    <dgm:cxn modelId="{5ECF0438-0AF2-43A6-8B2E-CFDF11645BF3}" type="presParOf" srcId="{2337F830-CB2E-46E4-997C-9E0059B0458F}" destId="{DFA4A55E-80F4-4369-B617-727BA730BB30}" srcOrd="1" destOrd="0" presId="urn:microsoft.com/office/officeart/2018/2/layout/IconCircleList"/>
    <dgm:cxn modelId="{C16E4D13-E482-4ABA-8A51-F1F93D5005E7}" type="presParOf" srcId="{2337F830-CB2E-46E4-997C-9E0059B0458F}" destId="{BD6AAB0E-06BB-42C9-A10E-95056617FBE6}" srcOrd="2" destOrd="0" presId="urn:microsoft.com/office/officeart/2018/2/layout/IconCircleList"/>
    <dgm:cxn modelId="{A302574B-769F-47BB-A85F-17167E04F1C4}" type="presParOf" srcId="{2337F830-CB2E-46E4-997C-9E0059B0458F}" destId="{E1A2669D-A8F0-40E3-8C54-363AED5C5AF5}" srcOrd="3" destOrd="0" presId="urn:microsoft.com/office/officeart/2018/2/layout/IconCircleList"/>
    <dgm:cxn modelId="{FAB590EC-4857-4DDE-A08B-6E04B6BA75DE}" type="presParOf" srcId="{B262D48E-35B0-4E48-AA93-BF020B170B76}" destId="{3B56296A-31DE-4BBB-BAF1-AA5661E19E65}" srcOrd="5" destOrd="0" presId="urn:microsoft.com/office/officeart/2018/2/layout/IconCircleList"/>
    <dgm:cxn modelId="{6545A238-99BB-460C-9D1A-7A113F3B65C2}" type="presParOf" srcId="{B262D48E-35B0-4E48-AA93-BF020B170B76}" destId="{BA2566AC-2248-488F-B683-1A32191AA1C7}" srcOrd="6" destOrd="0" presId="urn:microsoft.com/office/officeart/2018/2/layout/IconCircleList"/>
    <dgm:cxn modelId="{F2CD7CC3-399C-4113-9982-70DDFA7B5F7A}" type="presParOf" srcId="{BA2566AC-2248-488F-B683-1A32191AA1C7}" destId="{CC2F1F16-505D-4264-8E29-7501DF27ABC5}" srcOrd="0" destOrd="0" presId="urn:microsoft.com/office/officeart/2018/2/layout/IconCircleList"/>
    <dgm:cxn modelId="{B0027575-7264-46BA-BA29-75AEE76CD577}" type="presParOf" srcId="{BA2566AC-2248-488F-B683-1A32191AA1C7}" destId="{9E7032A2-1E5E-4045-A38E-36C0665E2202}" srcOrd="1" destOrd="0" presId="urn:microsoft.com/office/officeart/2018/2/layout/IconCircleList"/>
    <dgm:cxn modelId="{EB7305AD-F0EB-4CC6-855A-2A33F95C7B46}" type="presParOf" srcId="{BA2566AC-2248-488F-B683-1A32191AA1C7}" destId="{5EBAD51E-E803-4555-B964-831DD1056946}" srcOrd="2" destOrd="0" presId="urn:microsoft.com/office/officeart/2018/2/layout/IconCircleList"/>
    <dgm:cxn modelId="{4A5D175B-9558-4297-8646-B093C3377701}" type="presParOf" srcId="{BA2566AC-2248-488F-B683-1A32191AA1C7}" destId="{A61D123C-EBFA-4230-9210-DA2D4C014C22}" srcOrd="3" destOrd="0" presId="urn:microsoft.com/office/officeart/2018/2/layout/IconCircleList"/>
    <dgm:cxn modelId="{C3FB05E8-07C5-48F1-B4D5-0A3278EC3C02}" type="presParOf" srcId="{B262D48E-35B0-4E48-AA93-BF020B170B76}" destId="{571BD64F-A737-4BF3-A8F5-4FFB27057C15}" srcOrd="7" destOrd="0" presId="urn:microsoft.com/office/officeart/2018/2/layout/IconCircleList"/>
    <dgm:cxn modelId="{7ADB7A91-6660-4C4E-8F7F-20AE9AD01B1F}" type="presParOf" srcId="{B262D48E-35B0-4E48-AA93-BF020B170B76}" destId="{F136BA65-B1A7-4E37-B5F9-37063B5B817D}" srcOrd="8" destOrd="0" presId="urn:microsoft.com/office/officeart/2018/2/layout/IconCircleList"/>
    <dgm:cxn modelId="{3D6E9E77-D15C-4E50-A3DC-AC333560DC07}" type="presParOf" srcId="{F136BA65-B1A7-4E37-B5F9-37063B5B817D}" destId="{C98EDD68-CDA7-419B-BEBF-036319E91AE5}" srcOrd="0" destOrd="0" presId="urn:microsoft.com/office/officeart/2018/2/layout/IconCircleList"/>
    <dgm:cxn modelId="{8AB01C30-204B-4BFC-B240-6A583B1ADF12}" type="presParOf" srcId="{F136BA65-B1A7-4E37-B5F9-37063B5B817D}" destId="{BC96023A-3A20-44BA-A1E2-DB75EF073E97}" srcOrd="1" destOrd="0" presId="urn:microsoft.com/office/officeart/2018/2/layout/IconCircleList"/>
    <dgm:cxn modelId="{A17A310E-9ABD-4D92-AA98-FB03EA622C78}" type="presParOf" srcId="{F136BA65-B1A7-4E37-B5F9-37063B5B817D}" destId="{A021558F-F9F6-4E0F-B2A0-6118A79407A1}" srcOrd="2" destOrd="0" presId="urn:microsoft.com/office/officeart/2018/2/layout/IconCircleList"/>
    <dgm:cxn modelId="{347107DD-6C38-4790-9A8D-3822EC6601AF}" type="presParOf" srcId="{F136BA65-B1A7-4E37-B5F9-37063B5B817D}" destId="{AE08E292-7EE0-4A98-AE83-933A7A988FEF}" srcOrd="3" destOrd="0" presId="urn:microsoft.com/office/officeart/2018/2/layout/IconCircleList"/>
    <dgm:cxn modelId="{8275171A-4AD8-4E93-8572-DE3667811B5F}" type="presParOf" srcId="{B262D48E-35B0-4E48-AA93-BF020B170B76}" destId="{BA56567B-B47D-43D9-8EC5-71102A547281}" srcOrd="9" destOrd="0" presId="urn:microsoft.com/office/officeart/2018/2/layout/IconCircleList"/>
    <dgm:cxn modelId="{39DD98DA-2919-423E-A8A1-9D637E4DD217}" type="presParOf" srcId="{B262D48E-35B0-4E48-AA93-BF020B170B76}" destId="{43F774BB-0F85-4556-828F-0CDFD2C7FBA7}" srcOrd="10" destOrd="0" presId="urn:microsoft.com/office/officeart/2018/2/layout/IconCircleList"/>
    <dgm:cxn modelId="{C6545EB5-02E7-46FE-B3FD-B6EF60D64E5A}" type="presParOf" srcId="{43F774BB-0F85-4556-828F-0CDFD2C7FBA7}" destId="{B4FBD478-B377-493A-8BE1-DBE355FEF3B0}" srcOrd="0" destOrd="0" presId="urn:microsoft.com/office/officeart/2018/2/layout/IconCircleList"/>
    <dgm:cxn modelId="{54E52ADB-76A0-45CF-BD59-94F8EAE22F71}" type="presParOf" srcId="{43F774BB-0F85-4556-828F-0CDFD2C7FBA7}" destId="{38C6F1A1-D86E-490C-80A4-F65330EA2B83}" srcOrd="1" destOrd="0" presId="urn:microsoft.com/office/officeart/2018/2/layout/IconCircleList"/>
    <dgm:cxn modelId="{7C034B58-5044-4064-BD40-9C716B05D9AA}" type="presParOf" srcId="{43F774BB-0F85-4556-828F-0CDFD2C7FBA7}" destId="{B21C8EA3-E2B5-4669-AC33-600BC129C7CB}" srcOrd="2" destOrd="0" presId="urn:microsoft.com/office/officeart/2018/2/layout/IconCircleList"/>
    <dgm:cxn modelId="{F78063B8-945E-4CD0-807D-EC3838669B91}" type="presParOf" srcId="{43F774BB-0F85-4556-828F-0CDFD2C7FBA7}" destId="{C2EBCCAE-C1E6-4443-A7D0-F5853C9F61E8}" srcOrd="3" destOrd="0" presId="urn:microsoft.com/office/officeart/2018/2/layout/IconCircleList"/>
    <dgm:cxn modelId="{4D698952-CC9D-47AA-BFFF-23DAF0F08195}" type="presParOf" srcId="{B262D48E-35B0-4E48-AA93-BF020B170B76}" destId="{AE5163B5-2FD7-4E79-A108-E6A8C28E2F13}" srcOrd="11" destOrd="0" presId="urn:microsoft.com/office/officeart/2018/2/layout/IconCircleList"/>
    <dgm:cxn modelId="{F99ACAB4-C2F3-4E14-BCC9-F19AC719B3C6}" type="presParOf" srcId="{B262D48E-35B0-4E48-AA93-BF020B170B76}" destId="{57F00557-E8DC-4AE5-8671-AEAFFFA27C4D}" srcOrd="12" destOrd="0" presId="urn:microsoft.com/office/officeart/2018/2/layout/IconCircleList"/>
    <dgm:cxn modelId="{F18A5403-A82F-4F51-8BFB-EDF2F4621AF4}" type="presParOf" srcId="{57F00557-E8DC-4AE5-8671-AEAFFFA27C4D}" destId="{2424E463-536E-44CD-9EF5-CCBBA73C9CF4}" srcOrd="0" destOrd="0" presId="urn:microsoft.com/office/officeart/2018/2/layout/IconCircleList"/>
    <dgm:cxn modelId="{3517AC1A-53D5-4F0D-9BAB-06A923778D2A}" type="presParOf" srcId="{57F00557-E8DC-4AE5-8671-AEAFFFA27C4D}" destId="{10455B83-C730-44D4-9D3F-D26FA76E19E7}" srcOrd="1" destOrd="0" presId="urn:microsoft.com/office/officeart/2018/2/layout/IconCircleList"/>
    <dgm:cxn modelId="{735609C3-F0B2-44F6-8710-39F496D803AA}" type="presParOf" srcId="{57F00557-E8DC-4AE5-8671-AEAFFFA27C4D}" destId="{6847111B-F4FF-4436-A12B-3EFD5F1E50C1}" srcOrd="2" destOrd="0" presId="urn:microsoft.com/office/officeart/2018/2/layout/IconCircleList"/>
    <dgm:cxn modelId="{6A763C0F-23F4-465D-9153-3144C00AB6C2}" type="presParOf" srcId="{57F00557-E8DC-4AE5-8671-AEAFFFA27C4D}" destId="{116EA520-EB1C-48BA-A9F8-118B58EE560C}" srcOrd="3" destOrd="0" presId="urn:microsoft.com/office/officeart/2018/2/layout/IconCircleList"/>
    <dgm:cxn modelId="{3E9173FF-6FD8-486A-B8A7-D96990BC2A6F}" type="presParOf" srcId="{B262D48E-35B0-4E48-AA93-BF020B170B76}" destId="{BA5834E7-00CE-456F-9D1A-85D0DAEA575A}" srcOrd="13" destOrd="0" presId="urn:microsoft.com/office/officeart/2018/2/layout/IconCircleList"/>
    <dgm:cxn modelId="{07D2F6BB-16C5-496D-B9D6-562029764D07}" type="presParOf" srcId="{B262D48E-35B0-4E48-AA93-BF020B170B76}" destId="{7E3705F5-3DC4-4213-A919-5CD8DAA6883A}" srcOrd="14" destOrd="0" presId="urn:microsoft.com/office/officeart/2018/2/layout/IconCircleList"/>
    <dgm:cxn modelId="{2220CB8C-DE0E-45D5-BE5E-946B1781F365}" type="presParOf" srcId="{7E3705F5-3DC4-4213-A919-5CD8DAA6883A}" destId="{EE24B484-AD5E-416D-8EB0-3B754D890550}" srcOrd="0" destOrd="0" presId="urn:microsoft.com/office/officeart/2018/2/layout/IconCircleList"/>
    <dgm:cxn modelId="{5A2AD447-F462-4528-8B4E-1EFD518E4AEB}" type="presParOf" srcId="{7E3705F5-3DC4-4213-A919-5CD8DAA6883A}" destId="{A4B45E35-3D23-45EE-9B08-A8AD2E2BCCE4}" srcOrd="1" destOrd="0" presId="urn:microsoft.com/office/officeart/2018/2/layout/IconCircleList"/>
    <dgm:cxn modelId="{E498AF14-63A1-4053-BDC7-AFF806DE9AF3}" type="presParOf" srcId="{7E3705F5-3DC4-4213-A919-5CD8DAA6883A}" destId="{B0C2B48C-C888-420E-B310-3B1F4D5F3C40}" srcOrd="2" destOrd="0" presId="urn:microsoft.com/office/officeart/2018/2/layout/IconCircleList"/>
    <dgm:cxn modelId="{C6A59A32-3830-4472-8CD9-4A89CAA7D912}" type="presParOf" srcId="{7E3705F5-3DC4-4213-A919-5CD8DAA6883A}" destId="{B0355CB1-3554-421C-B55C-A96BB2209ED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42755-C974-4CDC-A772-E1ACC8F62452}">
      <dsp:nvSpPr>
        <dsp:cNvPr id="0" name=""/>
        <dsp:cNvSpPr/>
      </dsp:nvSpPr>
      <dsp:spPr>
        <a:xfrm>
          <a:off x="904944" y="-139674"/>
          <a:ext cx="6338688" cy="6338688"/>
        </a:xfrm>
        <a:prstGeom prst="circularArrow">
          <a:avLst>
            <a:gd name="adj1" fmla="val 5544"/>
            <a:gd name="adj2" fmla="val 330680"/>
            <a:gd name="adj3" fmla="val 14754790"/>
            <a:gd name="adj4" fmla="val 1681459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B0A15-2531-444D-9E81-442996E13402}">
      <dsp:nvSpPr>
        <dsp:cNvPr id="0" name=""/>
        <dsp:cNvSpPr/>
      </dsp:nvSpPr>
      <dsp:spPr>
        <a:xfrm>
          <a:off x="3256645" y="-68805"/>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Introduction à la CSU en RD Congo</a:t>
          </a:r>
          <a:endParaRPr lang="en-US" sz="1600" b="1" kern="1200" dirty="0">
            <a:solidFill>
              <a:schemeClr val="tx1"/>
            </a:solidFill>
          </a:endParaRPr>
        </a:p>
      </dsp:txBody>
      <dsp:txXfrm>
        <a:off x="3296559" y="-28891"/>
        <a:ext cx="1555457" cy="737814"/>
      </dsp:txXfrm>
    </dsp:sp>
    <dsp:sp modelId="{7EA69363-51B5-4F1B-AA5C-60398C1199F8}">
      <dsp:nvSpPr>
        <dsp:cNvPr id="0" name=""/>
        <dsp:cNvSpPr/>
      </dsp:nvSpPr>
      <dsp:spPr>
        <a:xfrm>
          <a:off x="4994142" y="563591"/>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000000"/>
              </a:solidFill>
              <a:latin typeface="Corbel" panose="020B0503020204020204"/>
              <a:ea typeface="+mn-ea"/>
              <a:cs typeface="+mn-cs"/>
            </a:rPr>
            <a:t>Situation de la RD Congo </a:t>
          </a:r>
        </a:p>
      </dsp:txBody>
      <dsp:txXfrm>
        <a:off x="5034056" y="603505"/>
        <a:ext cx="1555457" cy="737814"/>
      </dsp:txXfrm>
    </dsp:sp>
    <dsp:sp modelId="{9EB32C2C-44DD-4E51-BE57-3EEA99AEBEED}">
      <dsp:nvSpPr>
        <dsp:cNvPr id="0" name=""/>
        <dsp:cNvSpPr/>
      </dsp:nvSpPr>
      <dsp:spPr>
        <a:xfrm>
          <a:off x="5918645" y="2164877"/>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Politiques Nationales et Objectifs</a:t>
          </a:r>
          <a:endParaRPr lang="en-US" sz="1600" b="1" kern="1200" dirty="0">
            <a:solidFill>
              <a:schemeClr val="tx1"/>
            </a:solidFill>
          </a:endParaRPr>
        </a:p>
      </dsp:txBody>
      <dsp:txXfrm>
        <a:off x="5958559" y="2204791"/>
        <a:ext cx="1555457" cy="737814"/>
      </dsp:txXfrm>
    </dsp:sp>
    <dsp:sp modelId="{3D5FD93E-CCA7-4773-90FE-632E30399F5B}">
      <dsp:nvSpPr>
        <dsp:cNvPr id="0" name=""/>
        <dsp:cNvSpPr/>
      </dsp:nvSpPr>
      <dsp:spPr>
        <a:xfrm>
          <a:off x="5597568" y="3985792"/>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Financement des Soins de Santé</a:t>
          </a:r>
          <a:endParaRPr lang="en-US" sz="1600" b="1" kern="1200" dirty="0">
            <a:solidFill>
              <a:schemeClr val="tx1"/>
            </a:solidFill>
          </a:endParaRPr>
        </a:p>
      </dsp:txBody>
      <dsp:txXfrm>
        <a:off x="5637482" y="4025706"/>
        <a:ext cx="1555457" cy="737814"/>
      </dsp:txXfrm>
    </dsp:sp>
    <dsp:sp modelId="{9EA13FFA-4F6C-4AA6-8A0E-3000CE34B0D5}">
      <dsp:nvSpPr>
        <dsp:cNvPr id="0" name=""/>
        <dsp:cNvSpPr/>
      </dsp:nvSpPr>
      <dsp:spPr>
        <a:xfrm>
          <a:off x="4181148" y="5032322"/>
          <a:ext cx="1635285" cy="110161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600" b="1" kern="1200" dirty="0">
              <a:solidFill>
                <a:schemeClr val="tx1"/>
              </a:solidFill>
            </a:rPr>
            <a:t>Mutualisation des Ressources </a:t>
          </a:r>
        </a:p>
        <a:p>
          <a:pPr marL="0" marR="0" lvl="0" indent="0" algn="ctr" defTabSz="914400" eaLnBrk="1" fontAlgn="auto" latinLnBrk="0" hangingPunct="1">
            <a:lnSpc>
              <a:spcPct val="100000"/>
            </a:lnSpc>
            <a:spcBef>
              <a:spcPct val="0"/>
            </a:spcBef>
            <a:spcAft>
              <a:spcPts val="0"/>
            </a:spcAft>
            <a:buClrTx/>
            <a:buSzTx/>
            <a:buFontTx/>
            <a:buNone/>
            <a:tabLst/>
            <a:defRPr/>
          </a:pPr>
          <a:r>
            <a:rPr lang="fr-FR" sz="1100" b="1" kern="1200" dirty="0">
              <a:solidFill>
                <a:schemeClr val="tx1"/>
              </a:solidFill>
            </a:rPr>
            <a:t>Allocation des Ressources et Achats</a:t>
          </a:r>
          <a:endParaRPr lang="en-US" sz="1100" b="1" kern="1200" dirty="0">
            <a:solidFill>
              <a:schemeClr val="tx1"/>
            </a:solidFill>
          </a:endParaRPr>
        </a:p>
        <a:p>
          <a:pPr marL="0" lvl="0" algn="ctr" defTabSz="711200">
            <a:lnSpc>
              <a:spcPct val="90000"/>
            </a:lnSpc>
            <a:spcBef>
              <a:spcPct val="0"/>
            </a:spcBef>
            <a:spcAft>
              <a:spcPct val="35000"/>
            </a:spcAft>
            <a:buNone/>
          </a:pPr>
          <a:endParaRPr lang="en-US" sz="1600" b="1" kern="1200" dirty="0">
            <a:solidFill>
              <a:schemeClr val="tx1"/>
            </a:solidFill>
          </a:endParaRPr>
        </a:p>
      </dsp:txBody>
      <dsp:txXfrm>
        <a:off x="4234925" y="5086099"/>
        <a:ext cx="1527731" cy="994064"/>
      </dsp:txXfrm>
    </dsp:sp>
    <dsp:sp modelId="{8B122D89-36B0-46AC-B00F-6AD3962B7684}">
      <dsp:nvSpPr>
        <dsp:cNvPr id="0" name=""/>
        <dsp:cNvSpPr/>
      </dsp:nvSpPr>
      <dsp:spPr>
        <a:xfrm>
          <a:off x="2332142" y="5174310"/>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Mécanismes de Redevabilité et Suivi</a:t>
          </a:r>
          <a:endParaRPr lang="en-US" sz="1600" b="1" kern="1200" dirty="0">
            <a:solidFill>
              <a:schemeClr val="tx1"/>
            </a:solidFill>
          </a:endParaRPr>
        </a:p>
      </dsp:txBody>
      <dsp:txXfrm>
        <a:off x="2372056" y="5214224"/>
        <a:ext cx="1555457" cy="737814"/>
      </dsp:txXfrm>
    </dsp:sp>
    <dsp:sp modelId="{029270FD-113A-4A01-A62F-03C7B7687D56}">
      <dsp:nvSpPr>
        <dsp:cNvPr id="0" name=""/>
        <dsp:cNvSpPr/>
      </dsp:nvSpPr>
      <dsp:spPr>
        <a:xfrm>
          <a:off x="915722" y="3866265"/>
          <a:ext cx="1635285" cy="10566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000000"/>
              </a:solidFill>
              <a:latin typeface="Corbel" panose="020B0503020204020204"/>
              <a:ea typeface="+mn-ea"/>
              <a:cs typeface="+mn-cs"/>
            </a:rPr>
            <a:t>Etat des lieux de la prise en charge des Cancers</a:t>
          </a:r>
        </a:p>
      </dsp:txBody>
      <dsp:txXfrm>
        <a:off x="967306" y="3917849"/>
        <a:ext cx="1532117" cy="953529"/>
      </dsp:txXfrm>
    </dsp:sp>
    <dsp:sp modelId="{30292BD3-9B97-4190-9C2C-61827F7FA525}">
      <dsp:nvSpPr>
        <dsp:cNvPr id="0" name=""/>
        <dsp:cNvSpPr/>
      </dsp:nvSpPr>
      <dsp:spPr>
        <a:xfrm>
          <a:off x="594635" y="2206244"/>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solidFill>
                <a:schemeClr val="tx1"/>
              </a:solidFill>
            </a:rPr>
            <a:t>Perspectives</a:t>
          </a:r>
        </a:p>
      </dsp:txBody>
      <dsp:txXfrm>
        <a:off x="634549" y="2246158"/>
        <a:ext cx="1555457" cy="737814"/>
      </dsp:txXfrm>
    </dsp:sp>
    <dsp:sp modelId="{52D66541-06FE-4849-84A8-BE9822A8E717}">
      <dsp:nvSpPr>
        <dsp:cNvPr id="0" name=""/>
        <dsp:cNvSpPr/>
      </dsp:nvSpPr>
      <dsp:spPr>
        <a:xfrm>
          <a:off x="1519148" y="563591"/>
          <a:ext cx="1635285" cy="81764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a:solidFill>
                <a:schemeClr val="tx1"/>
              </a:solidFill>
            </a:rPr>
            <a:t>Conclusion</a:t>
          </a:r>
          <a:endParaRPr lang="en-US" sz="1600" b="1" kern="1200">
            <a:solidFill>
              <a:schemeClr val="tx1"/>
            </a:solidFill>
          </a:endParaRPr>
        </a:p>
      </dsp:txBody>
      <dsp:txXfrm>
        <a:off x="1559062" y="603505"/>
        <a:ext cx="1555457" cy="737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7F54-3632-4C43-8E5D-F3E7281D58F7}">
      <dsp:nvSpPr>
        <dsp:cNvPr id="0" name=""/>
        <dsp:cNvSpPr/>
      </dsp:nvSpPr>
      <dsp:spPr>
        <a:xfrm>
          <a:off x="6380963" y="3612575"/>
          <a:ext cx="2733446" cy="177065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6570271"/>
              <a:satOff val="-35519"/>
              <a:lumOff val="-13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Faible productivité</a:t>
          </a:r>
        </a:p>
        <a:p>
          <a:pPr marL="228600" lvl="1" indent="-228600" algn="l" defTabSz="889000">
            <a:lnSpc>
              <a:spcPct val="90000"/>
            </a:lnSpc>
            <a:spcBef>
              <a:spcPct val="0"/>
            </a:spcBef>
            <a:spcAft>
              <a:spcPct val="15000"/>
            </a:spcAft>
            <a:buChar char="•"/>
          </a:pPr>
          <a:r>
            <a:rPr lang="fr-FR" sz="2000" kern="1200" dirty="0"/>
            <a:t>Pas d’épargne</a:t>
          </a:r>
        </a:p>
        <a:p>
          <a:pPr marL="228600" lvl="1" indent="-228600" algn="l" defTabSz="889000">
            <a:lnSpc>
              <a:spcPct val="90000"/>
            </a:lnSpc>
            <a:spcBef>
              <a:spcPct val="0"/>
            </a:spcBef>
            <a:spcAft>
              <a:spcPct val="15000"/>
            </a:spcAft>
            <a:buChar char="•"/>
          </a:pPr>
          <a:endParaRPr lang="fr-FR" sz="2000" kern="1200" dirty="0"/>
        </a:p>
        <a:p>
          <a:pPr marL="228600" lvl="1" indent="-228600" algn="l" defTabSz="889000">
            <a:lnSpc>
              <a:spcPct val="90000"/>
            </a:lnSpc>
            <a:spcBef>
              <a:spcPct val="0"/>
            </a:spcBef>
            <a:spcAft>
              <a:spcPct val="15000"/>
            </a:spcAft>
            <a:buChar char="•"/>
          </a:pPr>
          <a:endParaRPr lang="fr-FR" sz="2000" kern="1200" dirty="0"/>
        </a:p>
        <a:p>
          <a:pPr marL="114300" lvl="1" indent="-114300" algn="l" defTabSz="666750">
            <a:lnSpc>
              <a:spcPct val="90000"/>
            </a:lnSpc>
            <a:spcBef>
              <a:spcPct val="0"/>
            </a:spcBef>
            <a:spcAft>
              <a:spcPct val="15000"/>
            </a:spcAft>
            <a:buChar char="•"/>
          </a:pPr>
          <a:endParaRPr lang="fr-FR" sz="1500" kern="1200" dirty="0"/>
        </a:p>
      </dsp:txBody>
      <dsp:txXfrm>
        <a:off x="7239892" y="4094134"/>
        <a:ext cx="1835622" cy="1250200"/>
      </dsp:txXfrm>
    </dsp:sp>
    <dsp:sp modelId="{F083310F-A06F-4522-B522-FD6181882C1F}">
      <dsp:nvSpPr>
        <dsp:cNvPr id="0" name=""/>
        <dsp:cNvSpPr/>
      </dsp:nvSpPr>
      <dsp:spPr>
        <a:xfrm>
          <a:off x="1503404" y="3575073"/>
          <a:ext cx="2405924" cy="177065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9855406"/>
              <a:satOff val="-53278"/>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fr-FR" sz="2300" kern="1200" dirty="0"/>
            <a:t>Pauvreté</a:t>
          </a:r>
        </a:p>
        <a:p>
          <a:pPr marL="228600" lvl="1" indent="-228600" algn="l" defTabSz="1022350">
            <a:lnSpc>
              <a:spcPct val="90000"/>
            </a:lnSpc>
            <a:spcBef>
              <a:spcPct val="0"/>
            </a:spcBef>
            <a:spcAft>
              <a:spcPct val="15000"/>
            </a:spcAft>
            <a:buChar char="•"/>
          </a:pPr>
          <a:r>
            <a:rPr lang="fr-FR" sz="2300" kern="1200" dirty="0"/>
            <a:t>Extrême pauvreté</a:t>
          </a:r>
        </a:p>
      </dsp:txBody>
      <dsp:txXfrm>
        <a:off x="1542299" y="4056631"/>
        <a:ext cx="1606357" cy="1250200"/>
      </dsp:txXfrm>
    </dsp:sp>
    <dsp:sp modelId="{F16B6C94-5734-4DBB-B536-9F5D453CC650}">
      <dsp:nvSpPr>
        <dsp:cNvPr id="0" name=""/>
        <dsp:cNvSpPr/>
      </dsp:nvSpPr>
      <dsp:spPr>
        <a:xfrm>
          <a:off x="6196346" y="0"/>
          <a:ext cx="2990171" cy="177065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3285135"/>
              <a:satOff val="-17759"/>
              <a:lumOff val="-6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Mauvaise santé</a:t>
          </a:r>
        </a:p>
        <a:p>
          <a:pPr marL="228600" lvl="1" indent="-228600" algn="l" defTabSz="889000">
            <a:lnSpc>
              <a:spcPct val="90000"/>
            </a:lnSpc>
            <a:spcBef>
              <a:spcPct val="0"/>
            </a:spcBef>
            <a:spcAft>
              <a:spcPct val="15000"/>
            </a:spcAft>
            <a:buChar char="•"/>
          </a:pPr>
          <a:r>
            <a:rPr lang="fr-FR" sz="2000" kern="1200" dirty="0"/>
            <a:t>Vulnérabilité importante</a:t>
          </a:r>
        </a:p>
        <a:p>
          <a:pPr marL="228600" lvl="1" indent="-228600" algn="l" defTabSz="889000">
            <a:lnSpc>
              <a:spcPct val="90000"/>
            </a:lnSpc>
            <a:spcBef>
              <a:spcPct val="0"/>
            </a:spcBef>
            <a:spcAft>
              <a:spcPct val="15000"/>
            </a:spcAft>
            <a:buChar char="•"/>
          </a:pPr>
          <a:r>
            <a:rPr lang="fr-FR" sz="2000" kern="1200" dirty="0"/>
            <a:t>Sous-alimentation</a:t>
          </a:r>
        </a:p>
        <a:p>
          <a:pPr marL="114300" lvl="1" indent="-114300" algn="l" defTabSz="666750">
            <a:lnSpc>
              <a:spcPct val="90000"/>
            </a:lnSpc>
            <a:spcBef>
              <a:spcPct val="0"/>
            </a:spcBef>
            <a:spcAft>
              <a:spcPct val="15000"/>
            </a:spcAft>
            <a:buChar char="•"/>
          </a:pPr>
          <a:endParaRPr lang="fr-FR" sz="1500" kern="1200" dirty="0"/>
        </a:p>
      </dsp:txBody>
      <dsp:txXfrm>
        <a:off x="7132292" y="38895"/>
        <a:ext cx="2015330" cy="1250200"/>
      </dsp:txXfrm>
    </dsp:sp>
    <dsp:sp modelId="{18217A7D-3707-4810-8F45-4DC4EAD39A63}">
      <dsp:nvSpPr>
        <dsp:cNvPr id="0" name=""/>
        <dsp:cNvSpPr/>
      </dsp:nvSpPr>
      <dsp:spPr>
        <a:xfrm>
          <a:off x="1667903" y="0"/>
          <a:ext cx="2733446" cy="1770653"/>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Accès limité aux services</a:t>
          </a:r>
        </a:p>
        <a:p>
          <a:pPr marL="228600" lvl="1" indent="-228600" algn="l" defTabSz="889000">
            <a:lnSpc>
              <a:spcPct val="90000"/>
            </a:lnSpc>
            <a:spcBef>
              <a:spcPct val="0"/>
            </a:spcBef>
            <a:spcAft>
              <a:spcPct val="15000"/>
            </a:spcAft>
            <a:buChar char="•"/>
          </a:pPr>
          <a:r>
            <a:rPr lang="fr-FR" sz="2000" kern="1200" dirty="0"/>
            <a:t>Qualité des services douteuse</a:t>
          </a:r>
        </a:p>
      </dsp:txBody>
      <dsp:txXfrm>
        <a:off x="1706798" y="38895"/>
        <a:ext cx="1835622" cy="1250200"/>
      </dsp:txXfrm>
    </dsp:sp>
    <dsp:sp modelId="{F0D23801-463B-4258-8A83-8F1CEA85C084}">
      <dsp:nvSpPr>
        <dsp:cNvPr id="0" name=""/>
        <dsp:cNvSpPr/>
      </dsp:nvSpPr>
      <dsp:spPr>
        <a:xfrm>
          <a:off x="2877476" y="315397"/>
          <a:ext cx="2395915" cy="2395915"/>
        </a:xfrm>
        <a:prstGeom prst="pieWedg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kern="1200" dirty="0"/>
            <a:t>Utilisation des services de santé</a:t>
          </a:r>
        </a:p>
      </dsp:txBody>
      <dsp:txXfrm>
        <a:off x="3579223" y="1017144"/>
        <a:ext cx="1694168" cy="1694168"/>
      </dsp:txXfrm>
    </dsp:sp>
    <dsp:sp modelId="{E36938FE-E65A-4E39-97D3-15C56A2C98C6}">
      <dsp:nvSpPr>
        <dsp:cNvPr id="0" name=""/>
        <dsp:cNvSpPr/>
      </dsp:nvSpPr>
      <dsp:spPr>
        <a:xfrm rot="5400000">
          <a:off x="5384057" y="315397"/>
          <a:ext cx="2395915" cy="2395915"/>
        </a:xfrm>
        <a:prstGeom prst="pieWedge">
          <a:avLst/>
        </a:prstGeom>
        <a:solidFill>
          <a:schemeClr val="accent3">
            <a:hueOff val="3285135"/>
            <a:satOff val="-17759"/>
            <a:lumOff val="-65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kern="1200" dirty="0"/>
            <a:t>Etat de santé</a:t>
          </a:r>
        </a:p>
      </dsp:txBody>
      <dsp:txXfrm rot="-5400000">
        <a:off x="5384057" y="1017144"/>
        <a:ext cx="1694168" cy="1694168"/>
      </dsp:txXfrm>
    </dsp:sp>
    <dsp:sp modelId="{49EBDF18-B084-42B1-A396-8D2635D54241}">
      <dsp:nvSpPr>
        <dsp:cNvPr id="0" name=""/>
        <dsp:cNvSpPr/>
      </dsp:nvSpPr>
      <dsp:spPr>
        <a:xfrm rot="10800000">
          <a:off x="5384057" y="2821978"/>
          <a:ext cx="2395915" cy="2395915"/>
        </a:xfrm>
        <a:prstGeom prst="pieWedge">
          <a:avLst/>
        </a:prstGeom>
        <a:solidFill>
          <a:schemeClr val="accent3">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kern="1200" dirty="0"/>
            <a:t>Productivité</a:t>
          </a:r>
        </a:p>
      </dsp:txBody>
      <dsp:txXfrm rot="10800000">
        <a:off x="5384057" y="2821978"/>
        <a:ext cx="1694168" cy="1694168"/>
      </dsp:txXfrm>
    </dsp:sp>
    <dsp:sp modelId="{0418D59F-C894-4DA5-A37F-D22EBA261290}">
      <dsp:nvSpPr>
        <dsp:cNvPr id="0" name=""/>
        <dsp:cNvSpPr/>
      </dsp:nvSpPr>
      <dsp:spPr>
        <a:xfrm rot="16200000">
          <a:off x="2877476" y="2821978"/>
          <a:ext cx="2395915" cy="2395915"/>
        </a:xfrm>
        <a:prstGeom prst="pieWedge">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fr-FR" sz="2100" kern="1200" dirty="0"/>
            <a:t>Pauvreté</a:t>
          </a:r>
        </a:p>
      </dsp:txBody>
      <dsp:txXfrm rot="5400000">
        <a:off x="3579223" y="2821978"/>
        <a:ext cx="1694168" cy="1694168"/>
      </dsp:txXfrm>
    </dsp:sp>
    <dsp:sp modelId="{6D6D0CC9-5520-4CEA-AB41-9A2AC753BBA3}">
      <dsp:nvSpPr>
        <dsp:cNvPr id="0" name=""/>
        <dsp:cNvSpPr/>
      </dsp:nvSpPr>
      <dsp:spPr>
        <a:xfrm>
          <a:off x="4915110" y="2268649"/>
          <a:ext cx="827227" cy="719327"/>
        </a:xfrm>
        <a:prstGeom prst="circularArrow">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C0DBB1-6352-4E4D-B970-488D0E41FEFE}">
      <dsp:nvSpPr>
        <dsp:cNvPr id="0" name=""/>
        <dsp:cNvSpPr/>
      </dsp:nvSpPr>
      <dsp:spPr>
        <a:xfrm rot="10800000">
          <a:off x="4915110" y="2545314"/>
          <a:ext cx="827227" cy="719327"/>
        </a:xfrm>
        <a:prstGeom prst="circularArrow">
          <a:avLst/>
        </a:prstGeom>
        <a:solidFill>
          <a:srgbClr val="7030A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A88F9-2C2E-4AA2-BBF4-290954DF6915}">
      <dsp:nvSpPr>
        <dsp:cNvPr id="0" name=""/>
        <dsp:cNvSpPr/>
      </dsp:nvSpPr>
      <dsp:spPr>
        <a:xfrm>
          <a:off x="247502" y="0"/>
          <a:ext cx="1509048" cy="1300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5C82E1-160E-439C-8FD9-84C9F80A7E9A}">
      <dsp:nvSpPr>
        <dsp:cNvPr id="0" name=""/>
        <dsp:cNvSpPr/>
      </dsp:nvSpPr>
      <dsp:spPr>
        <a:xfrm>
          <a:off x="247502" y="1441290"/>
          <a:ext cx="4311566" cy="557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fr-FR" sz="2000" b="1" kern="1200"/>
            <a:t>Répartition des Cancers (Globocan 2020)</a:t>
          </a:r>
          <a:endParaRPr lang="en-US" sz="2000" kern="1200"/>
        </a:p>
      </dsp:txBody>
      <dsp:txXfrm>
        <a:off x="247502" y="1441290"/>
        <a:ext cx="4311566" cy="557435"/>
      </dsp:txXfrm>
    </dsp:sp>
    <dsp:sp modelId="{CBD9E685-CC77-4D1A-A425-183FE6E37EF4}">
      <dsp:nvSpPr>
        <dsp:cNvPr id="0" name=""/>
        <dsp:cNvSpPr/>
      </dsp:nvSpPr>
      <dsp:spPr>
        <a:xfrm>
          <a:off x="247502" y="2064124"/>
          <a:ext cx="4311566" cy="173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fr-FR" sz="2000" kern="1200"/>
            <a:t>Cancer du col de l’utérus : le plus fréquent</a:t>
          </a:r>
          <a:endParaRPr lang="en-US" sz="2000" kern="1200"/>
        </a:p>
        <a:p>
          <a:pPr marL="0" lvl="0" indent="0" algn="l" defTabSz="889000">
            <a:lnSpc>
              <a:spcPct val="90000"/>
            </a:lnSpc>
            <a:spcBef>
              <a:spcPct val="0"/>
            </a:spcBef>
            <a:spcAft>
              <a:spcPct val="35000"/>
            </a:spcAft>
            <a:buNone/>
          </a:pPr>
          <a:r>
            <a:rPr lang="fr-FR" sz="2000" kern="1200"/>
            <a:t>Cancer de la prostate : deuxième</a:t>
          </a:r>
          <a:endParaRPr lang="en-US" sz="2000" kern="1200"/>
        </a:p>
        <a:p>
          <a:pPr marL="0" lvl="0" indent="0" algn="l" defTabSz="889000">
            <a:lnSpc>
              <a:spcPct val="90000"/>
            </a:lnSpc>
            <a:spcBef>
              <a:spcPct val="0"/>
            </a:spcBef>
            <a:spcAft>
              <a:spcPct val="35000"/>
            </a:spcAft>
            <a:buNone/>
          </a:pPr>
          <a:r>
            <a:rPr lang="fr-FR" sz="2000" kern="1200"/>
            <a:t>Cancer du sein : troisième</a:t>
          </a:r>
          <a:endParaRPr lang="en-US" sz="2000" kern="1200"/>
        </a:p>
        <a:p>
          <a:pPr marL="0" lvl="0" indent="0" algn="l" defTabSz="889000">
            <a:lnSpc>
              <a:spcPct val="90000"/>
            </a:lnSpc>
            <a:spcBef>
              <a:spcPct val="0"/>
            </a:spcBef>
            <a:spcAft>
              <a:spcPct val="35000"/>
            </a:spcAft>
            <a:buNone/>
          </a:pPr>
          <a:r>
            <a:rPr lang="fr-FR" sz="2000" kern="1200"/>
            <a:t>Cancer colorectal : 6 % des cas diagnostiqués</a:t>
          </a:r>
          <a:endParaRPr lang="en-US" sz="2000" kern="1200"/>
        </a:p>
      </dsp:txBody>
      <dsp:txXfrm>
        <a:off x="247502" y="2064124"/>
        <a:ext cx="4311566" cy="1733345"/>
      </dsp:txXfrm>
    </dsp:sp>
    <dsp:sp modelId="{E471762E-542E-4924-A4C2-F12B024EF38C}">
      <dsp:nvSpPr>
        <dsp:cNvPr id="0" name=""/>
        <dsp:cNvSpPr/>
      </dsp:nvSpPr>
      <dsp:spPr>
        <a:xfrm>
          <a:off x="5313593" y="0"/>
          <a:ext cx="1509048" cy="1300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A184B8-80A8-4D2B-A21F-DF82EFDD5437}">
      <dsp:nvSpPr>
        <dsp:cNvPr id="0" name=""/>
        <dsp:cNvSpPr/>
      </dsp:nvSpPr>
      <dsp:spPr>
        <a:xfrm>
          <a:off x="5313593" y="1441290"/>
          <a:ext cx="4311566" cy="557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defRPr b="1"/>
          </a:pPr>
          <a:r>
            <a:rPr lang="fr-FR" sz="2000" kern="1200"/>
            <a:t>Nécessité de prioriser la prévention et le traitement de ces cancers</a:t>
          </a:r>
          <a:endParaRPr lang="en-US" sz="2000" kern="1200"/>
        </a:p>
      </dsp:txBody>
      <dsp:txXfrm>
        <a:off x="5313593" y="1441290"/>
        <a:ext cx="4311566" cy="557435"/>
      </dsp:txXfrm>
    </dsp:sp>
    <dsp:sp modelId="{23EDEAF8-DB07-4A39-BCFC-AEBC2118903C}">
      <dsp:nvSpPr>
        <dsp:cNvPr id="0" name=""/>
        <dsp:cNvSpPr/>
      </dsp:nvSpPr>
      <dsp:spPr>
        <a:xfrm>
          <a:off x="5313593" y="2064124"/>
          <a:ext cx="4311566" cy="173334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95044-E238-48A6-8E63-9942E6D3C9D7}">
      <dsp:nvSpPr>
        <dsp:cNvPr id="0" name=""/>
        <dsp:cNvSpPr/>
      </dsp:nvSpPr>
      <dsp:spPr>
        <a:xfrm>
          <a:off x="0" y="3155"/>
          <a:ext cx="7134404" cy="1475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40C8AB-F7A1-4E70-AE25-59A3529706DE}">
      <dsp:nvSpPr>
        <dsp:cNvPr id="0" name=""/>
        <dsp:cNvSpPr/>
      </dsp:nvSpPr>
      <dsp:spPr>
        <a:xfrm>
          <a:off x="446384" y="335177"/>
          <a:ext cx="811608" cy="811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CA0D68-8B61-4DB2-82BE-2B1869A27469}">
      <dsp:nvSpPr>
        <dsp:cNvPr id="0" name=""/>
        <dsp:cNvSpPr/>
      </dsp:nvSpPr>
      <dsp:spPr>
        <a:xfrm>
          <a:off x="1704377" y="3155"/>
          <a:ext cx="3210481"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b="1" kern="1200"/>
            <a:t>Situation Actuelle</a:t>
          </a:r>
          <a:endParaRPr lang="en-US" sz="2000" kern="1200"/>
        </a:p>
      </dsp:txBody>
      <dsp:txXfrm>
        <a:off x="1704377" y="3155"/>
        <a:ext cx="3210481" cy="1475651"/>
      </dsp:txXfrm>
    </dsp:sp>
    <dsp:sp modelId="{A5744DCE-04F7-4E15-8F92-ECFF53A91905}">
      <dsp:nvSpPr>
        <dsp:cNvPr id="0" name=""/>
        <dsp:cNvSpPr/>
      </dsp:nvSpPr>
      <dsp:spPr>
        <a:xfrm>
          <a:off x="4914858" y="3155"/>
          <a:ext cx="2217879"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kern="1200"/>
            <a:t>Dépenses élevées des ménages malgré la gratuité des médicaments</a:t>
          </a:r>
          <a:endParaRPr lang="en-US" sz="2000" kern="1200"/>
        </a:p>
      </dsp:txBody>
      <dsp:txXfrm>
        <a:off x="4914858" y="3155"/>
        <a:ext cx="2217879" cy="1475651"/>
      </dsp:txXfrm>
    </dsp:sp>
    <dsp:sp modelId="{146B8C6C-DAD5-4F55-96FF-F7EFF1D0AEAD}">
      <dsp:nvSpPr>
        <dsp:cNvPr id="0" name=""/>
        <dsp:cNvSpPr/>
      </dsp:nvSpPr>
      <dsp:spPr>
        <a:xfrm>
          <a:off x="0" y="1847719"/>
          <a:ext cx="7134404" cy="1475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0DEE7-050D-4759-8C47-D08F0AB3C8E4}">
      <dsp:nvSpPr>
        <dsp:cNvPr id="0" name=""/>
        <dsp:cNvSpPr/>
      </dsp:nvSpPr>
      <dsp:spPr>
        <a:xfrm>
          <a:off x="446384" y="2179740"/>
          <a:ext cx="811608" cy="811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9C98E3-F5CA-4553-97F7-136088D7B42C}">
      <dsp:nvSpPr>
        <dsp:cNvPr id="0" name=""/>
        <dsp:cNvSpPr/>
      </dsp:nvSpPr>
      <dsp:spPr>
        <a:xfrm>
          <a:off x="1704377" y="1847719"/>
          <a:ext cx="3210481"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b="1" kern="1200"/>
            <a:t>Conséquences</a:t>
          </a:r>
          <a:endParaRPr lang="en-US" sz="2000" kern="1200"/>
        </a:p>
      </dsp:txBody>
      <dsp:txXfrm>
        <a:off x="1704377" y="1847719"/>
        <a:ext cx="3210481" cy="1475651"/>
      </dsp:txXfrm>
    </dsp:sp>
    <dsp:sp modelId="{683E4FBE-8631-4BBA-945C-D989DF48C3BE}">
      <dsp:nvSpPr>
        <dsp:cNvPr id="0" name=""/>
        <dsp:cNvSpPr/>
      </dsp:nvSpPr>
      <dsp:spPr>
        <a:xfrm>
          <a:off x="4914858" y="1847719"/>
          <a:ext cx="2217879"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kern="1200"/>
            <a:t>Faible adhésion aux soins</a:t>
          </a:r>
          <a:endParaRPr lang="en-US" sz="2000" kern="1200"/>
        </a:p>
        <a:p>
          <a:pPr marL="0" lvl="0" indent="0" algn="l" defTabSz="889000">
            <a:lnSpc>
              <a:spcPct val="90000"/>
            </a:lnSpc>
            <a:spcBef>
              <a:spcPct val="0"/>
            </a:spcBef>
            <a:spcAft>
              <a:spcPct val="35000"/>
            </a:spcAft>
            <a:buNone/>
          </a:pPr>
          <a:r>
            <a:rPr lang="fr-FR" sz="2000" kern="1200"/>
            <a:t>Abandon des soins une fois initiés</a:t>
          </a:r>
          <a:endParaRPr lang="en-US" sz="2000" kern="1200"/>
        </a:p>
      </dsp:txBody>
      <dsp:txXfrm>
        <a:off x="4914858" y="1847719"/>
        <a:ext cx="2217879" cy="1475651"/>
      </dsp:txXfrm>
    </dsp:sp>
    <dsp:sp modelId="{A99CCEA7-FB08-420F-B250-B7627C971A02}">
      <dsp:nvSpPr>
        <dsp:cNvPr id="0" name=""/>
        <dsp:cNvSpPr/>
      </dsp:nvSpPr>
      <dsp:spPr>
        <a:xfrm>
          <a:off x="0" y="3692283"/>
          <a:ext cx="7134404" cy="14756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E8915D-AD24-4644-B78C-BDA10A9078FB}">
      <dsp:nvSpPr>
        <dsp:cNvPr id="0" name=""/>
        <dsp:cNvSpPr/>
      </dsp:nvSpPr>
      <dsp:spPr>
        <a:xfrm>
          <a:off x="446384" y="4024304"/>
          <a:ext cx="811608" cy="8116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073E19-C571-444E-B1FC-936337C3271C}">
      <dsp:nvSpPr>
        <dsp:cNvPr id="0" name=""/>
        <dsp:cNvSpPr/>
      </dsp:nvSpPr>
      <dsp:spPr>
        <a:xfrm>
          <a:off x="1704377" y="3692283"/>
          <a:ext cx="3210481"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b="1" kern="1200"/>
            <a:t>Obstacles au Dépistage et au Traitement</a:t>
          </a:r>
          <a:endParaRPr lang="en-US" sz="2000" kern="1200"/>
        </a:p>
      </dsp:txBody>
      <dsp:txXfrm>
        <a:off x="1704377" y="3692283"/>
        <a:ext cx="3210481" cy="1475651"/>
      </dsp:txXfrm>
    </dsp:sp>
    <dsp:sp modelId="{7AF5228C-0A19-4F05-84FE-74FDB8D4C91E}">
      <dsp:nvSpPr>
        <dsp:cNvPr id="0" name=""/>
        <dsp:cNvSpPr/>
      </dsp:nvSpPr>
      <dsp:spPr>
        <a:xfrm>
          <a:off x="4914858" y="3692283"/>
          <a:ext cx="2217879" cy="147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73" tIns="156173" rIns="156173" bIns="156173" numCol="1" spcCol="1270" anchor="ctr" anchorCtr="0">
          <a:noAutofit/>
        </a:bodyPr>
        <a:lstStyle/>
        <a:p>
          <a:pPr marL="0" lvl="0" indent="0" algn="l" defTabSz="889000">
            <a:lnSpc>
              <a:spcPct val="90000"/>
            </a:lnSpc>
            <a:spcBef>
              <a:spcPct val="0"/>
            </a:spcBef>
            <a:spcAft>
              <a:spcPct val="35000"/>
            </a:spcAft>
            <a:buNone/>
          </a:pPr>
          <a:r>
            <a:rPr lang="fr-FR" sz="2000" kern="1200"/>
            <a:t>Coûts supplémentaires perçus</a:t>
          </a:r>
          <a:endParaRPr lang="en-US" sz="2000" kern="1200"/>
        </a:p>
        <a:p>
          <a:pPr marL="0" lvl="0" indent="0" algn="l" defTabSz="889000">
            <a:lnSpc>
              <a:spcPct val="90000"/>
            </a:lnSpc>
            <a:spcBef>
              <a:spcPct val="0"/>
            </a:spcBef>
            <a:spcAft>
              <a:spcPct val="35000"/>
            </a:spcAft>
            <a:buNone/>
          </a:pPr>
          <a:r>
            <a:rPr lang="fr-FR" sz="2000" kern="1200"/>
            <a:t>Insuffisance des moyens financiers</a:t>
          </a:r>
          <a:endParaRPr lang="en-US" sz="2000" kern="1200"/>
        </a:p>
      </dsp:txBody>
      <dsp:txXfrm>
        <a:off x="4914858" y="3692283"/>
        <a:ext cx="2217879" cy="14756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147FF-5444-4746-8A1B-A415E2E7A6F2}">
      <dsp:nvSpPr>
        <dsp:cNvPr id="0" name=""/>
        <dsp:cNvSpPr/>
      </dsp:nvSpPr>
      <dsp:spPr>
        <a:xfrm>
          <a:off x="0" y="886979"/>
          <a:ext cx="10659650" cy="1627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2410A-1BE2-4535-B562-BCDA1A00046F}">
      <dsp:nvSpPr>
        <dsp:cNvPr id="0" name=""/>
        <dsp:cNvSpPr/>
      </dsp:nvSpPr>
      <dsp:spPr>
        <a:xfrm>
          <a:off x="492380" y="1253213"/>
          <a:ext cx="895237" cy="8952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4D784-E521-44A3-A528-276723F26DBD}">
      <dsp:nvSpPr>
        <dsp:cNvPr id="0" name=""/>
        <dsp:cNvSpPr/>
      </dsp:nvSpPr>
      <dsp:spPr>
        <a:xfrm>
          <a:off x="1879998" y="886979"/>
          <a:ext cx="4796842" cy="162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65" tIns="172265" rIns="172265" bIns="172265" numCol="1" spcCol="1270" anchor="ctr" anchorCtr="0">
          <a:noAutofit/>
        </a:bodyPr>
        <a:lstStyle/>
        <a:p>
          <a:pPr marL="0" lvl="0" indent="0" algn="l" defTabSz="1066800">
            <a:lnSpc>
              <a:spcPct val="100000"/>
            </a:lnSpc>
            <a:spcBef>
              <a:spcPct val="0"/>
            </a:spcBef>
            <a:spcAft>
              <a:spcPct val="35000"/>
            </a:spcAft>
            <a:buNone/>
          </a:pPr>
          <a:r>
            <a:rPr lang="fr-FR" sz="2400" b="1" kern="1200" dirty="0"/>
            <a:t>Contrat avec « Roche »</a:t>
          </a:r>
          <a:endParaRPr lang="en-US" sz="2400" kern="1200" dirty="0"/>
        </a:p>
      </dsp:txBody>
      <dsp:txXfrm>
        <a:off x="1879998" y="886979"/>
        <a:ext cx="4796842" cy="1627704"/>
      </dsp:txXfrm>
    </dsp:sp>
    <dsp:sp modelId="{12524907-F971-4D77-9CE7-C665154A9983}">
      <dsp:nvSpPr>
        <dsp:cNvPr id="0" name=""/>
        <dsp:cNvSpPr/>
      </dsp:nvSpPr>
      <dsp:spPr>
        <a:xfrm>
          <a:off x="6676841" y="886979"/>
          <a:ext cx="3980970" cy="162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65" tIns="172265" rIns="172265" bIns="172265" numCol="1" spcCol="1270" anchor="ctr" anchorCtr="0">
          <a:noAutofit/>
        </a:bodyPr>
        <a:lstStyle/>
        <a:p>
          <a:pPr marL="0" lvl="0" indent="0" algn="l" defTabSz="1066800">
            <a:lnSpc>
              <a:spcPct val="100000"/>
            </a:lnSpc>
            <a:spcBef>
              <a:spcPct val="0"/>
            </a:spcBef>
            <a:spcAft>
              <a:spcPct val="35000"/>
            </a:spcAft>
            <a:buNone/>
          </a:pPr>
          <a:r>
            <a:rPr lang="fr-FR" sz="2400" kern="1200"/>
            <a:t>Cofinancement de 20 % par le gouvernement</a:t>
          </a:r>
          <a:endParaRPr lang="en-US" sz="2400" kern="1200"/>
        </a:p>
        <a:p>
          <a:pPr marL="0" lvl="0" indent="0" algn="l" defTabSz="1066800">
            <a:lnSpc>
              <a:spcPct val="100000"/>
            </a:lnSpc>
            <a:spcBef>
              <a:spcPct val="0"/>
            </a:spcBef>
            <a:spcAft>
              <a:spcPct val="35000"/>
            </a:spcAft>
            <a:buNone/>
          </a:pPr>
          <a:r>
            <a:rPr lang="fr-FR" sz="2400" kern="1200"/>
            <a:t>50 millions USD sur 5 ans (10 millions/an)</a:t>
          </a:r>
          <a:endParaRPr lang="en-US" sz="2400" kern="1200"/>
        </a:p>
      </dsp:txBody>
      <dsp:txXfrm>
        <a:off x="6676841" y="886979"/>
        <a:ext cx="3980970" cy="1627704"/>
      </dsp:txXfrm>
    </dsp:sp>
    <dsp:sp modelId="{FA8817AF-B501-42C6-8FAC-4FA7C9DD34AC}">
      <dsp:nvSpPr>
        <dsp:cNvPr id="0" name=""/>
        <dsp:cNvSpPr/>
      </dsp:nvSpPr>
      <dsp:spPr>
        <a:xfrm>
          <a:off x="0" y="2921610"/>
          <a:ext cx="10659650" cy="1627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D8A3E-C24D-4875-B299-A24AC59322F5}">
      <dsp:nvSpPr>
        <dsp:cNvPr id="0" name=""/>
        <dsp:cNvSpPr/>
      </dsp:nvSpPr>
      <dsp:spPr>
        <a:xfrm>
          <a:off x="492380" y="3287844"/>
          <a:ext cx="895237" cy="8952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4379D-5AA9-4011-ACF2-ABAA1F08B23C}">
      <dsp:nvSpPr>
        <dsp:cNvPr id="0" name=""/>
        <dsp:cNvSpPr/>
      </dsp:nvSpPr>
      <dsp:spPr>
        <a:xfrm>
          <a:off x="1879998" y="2921610"/>
          <a:ext cx="4796842" cy="162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65" tIns="172265" rIns="172265" bIns="172265" numCol="1" spcCol="1270" anchor="ctr" anchorCtr="0">
          <a:noAutofit/>
        </a:bodyPr>
        <a:lstStyle/>
        <a:p>
          <a:pPr marL="0" lvl="0" indent="0" algn="l" defTabSz="1066800">
            <a:lnSpc>
              <a:spcPct val="100000"/>
            </a:lnSpc>
            <a:spcBef>
              <a:spcPct val="0"/>
            </a:spcBef>
            <a:spcAft>
              <a:spcPct val="35000"/>
            </a:spcAft>
            <a:buNone/>
          </a:pPr>
          <a:r>
            <a:rPr lang="fr-FR" sz="2400" b="1" kern="1200"/>
            <a:t>CNLC et PNSR</a:t>
          </a:r>
          <a:endParaRPr lang="en-US" sz="2400" kern="1200"/>
        </a:p>
      </dsp:txBody>
      <dsp:txXfrm>
        <a:off x="1879998" y="2921610"/>
        <a:ext cx="4796842" cy="1627704"/>
      </dsp:txXfrm>
    </dsp:sp>
    <dsp:sp modelId="{F30FFD12-85B7-45AF-A0F7-ECB069F65DA9}">
      <dsp:nvSpPr>
        <dsp:cNvPr id="0" name=""/>
        <dsp:cNvSpPr/>
      </dsp:nvSpPr>
      <dsp:spPr>
        <a:xfrm>
          <a:off x="6676841" y="2921610"/>
          <a:ext cx="3980970" cy="1627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65" tIns="172265" rIns="172265" bIns="172265" numCol="1" spcCol="1270" anchor="ctr" anchorCtr="0">
          <a:noAutofit/>
        </a:bodyPr>
        <a:lstStyle/>
        <a:p>
          <a:pPr marL="0" lvl="0" indent="0" algn="l" defTabSz="1066800">
            <a:lnSpc>
              <a:spcPct val="100000"/>
            </a:lnSpc>
            <a:spcBef>
              <a:spcPct val="0"/>
            </a:spcBef>
            <a:spcAft>
              <a:spcPct val="35000"/>
            </a:spcAft>
            <a:buNone/>
          </a:pPr>
          <a:r>
            <a:rPr lang="fr-FR" sz="2400" kern="1200"/>
            <a:t>Aucune dotation budgétaire spécifique</a:t>
          </a:r>
          <a:endParaRPr lang="en-US" sz="2400" kern="1200"/>
        </a:p>
        <a:p>
          <a:pPr marL="0" lvl="0" indent="0" algn="l" defTabSz="1066800">
            <a:lnSpc>
              <a:spcPct val="100000"/>
            </a:lnSpc>
            <a:spcBef>
              <a:spcPct val="0"/>
            </a:spcBef>
            <a:spcAft>
              <a:spcPct val="35000"/>
            </a:spcAft>
            <a:buNone/>
          </a:pPr>
          <a:r>
            <a:rPr lang="fr-FR" sz="2400" kern="1200"/>
            <a:t>Contributions des partenaires peu traçables</a:t>
          </a:r>
          <a:endParaRPr lang="en-US" sz="2400" kern="1200"/>
        </a:p>
      </dsp:txBody>
      <dsp:txXfrm>
        <a:off x="6676841" y="2921610"/>
        <a:ext cx="3980970" cy="1627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D16ED-7CFB-483A-AA46-604C40A174CD}">
      <dsp:nvSpPr>
        <dsp:cNvPr id="0" name=""/>
        <dsp:cNvSpPr/>
      </dsp:nvSpPr>
      <dsp:spPr>
        <a:xfrm>
          <a:off x="280258" y="121843"/>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B068A-633E-4E03-885B-EFE57BB9684F}">
      <dsp:nvSpPr>
        <dsp:cNvPr id="0" name=""/>
        <dsp:cNvSpPr/>
      </dsp:nvSpPr>
      <dsp:spPr>
        <a:xfrm>
          <a:off x="449783" y="291368"/>
          <a:ext cx="468212" cy="468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5EDBA-FFC3-486D-9B3F-0DEBBC26E7DA}">
      <dsp:nvSpPr>
        <dsp:cNvPr id="0" name=""/>
        <dsp:cNvSpPr/>
      </dsp:nvSpPr>
      <dsp:spPr>
        <a:xfrm>
          <a:off x="1260506" y="121843"/>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Juridique et Réglementaire</a:t>
          </a:r>
          <a:endParaRPr lang="en-US" sz="2000" kern="1200"/>
        </a:p>
      </dsp:txBody>
      <dsp:txXfrm>
        <a:off x="1260506" y="121843"/>
        <a:ext cx="1902833" cy="807262"/>
      </dsp:txXfrm>
    </dsp:sp>
    <dsp:sp modelId="{AEBCBA4F-F655-4DC2-83B0-ED48FDDF0B13}">
      <dsp:nvSpPr>
        <dsp:cNvPr id="0" name=""/>
        <dsp:cNvSpPr/>
      </dsp:nvSpPr>
      <dsp:spPr>
        <a:xfrm>
          <a:off x="3494894" y="121843"/>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21751-268B-4E49-95F9-A01499C20E5A}">
      <dsp:nvSpPr>
        <dsp:cNvPr id="0" name=""/>
        <dsp:cNvSpPr/>
      </dsp:nvSpPr>
      <dsp:spPr>
        <a:xfrm>
          <a:off x="3664419" y="291368"/>
          <a:ext cx="468212" cy="468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443CC-48A3-436D-B06D-F5F60BA78F99}">
      <dsp:nvSpPr>
        <dsp:cNvPr id="0" name=""/>
        <dsp:cNvSpPr/>
      </dsp:nvSpPr>
      <dsp:spPr>
        <a:xfrm>
          <a:off x="4475142" y="121843"/>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b="1" kern="1200" dirty="0">
              <a:solidFill>
                <a:srgbClr val="C00000"/>
              </a:solidFill>
            </a:rPr>
            <a:t>Commission Offre de Soins et Gestion des Ressources</a:t>
          </a:r>
          <a:endParaRPr lang="en-US" sz="2000" b="1" kern="1200" dirty="0">
            <a:solidFill>
              <a:srgbClr val="C00000"/>
            </a:solidFill>
          </a:endParaRPr>
        </a:p>
      </dsp:txBody>
      <dsp:txXfrm>
        <a:off x="4475142" y="121843"/>
        <a:ext cx="1902833" cy="807262"/>
      </dsp:txXfrm>
    </dsp:sp>
    <dsp:sp modelId="{592FAA88-F4BE-4A6E-B75C-7C8531A79DC3}">
      <dsp:nvSpPr>
        <dsp:cNvPr id="0" name=""/>
        <dsp:cNvSpPr/>
      </dsp:nvSpPr>
      <dsp:spPr>
        <a:xfrm>
          <a:off x="6709530" y="121843"/>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4A55E-80F4-4369-B617-727BA730BB30}">
      <dsp:nvSpPr>
        <dsp:cNvPr id="0" name=""/>
        <dsp:cNvSpPr/>
      </dsp:nvSpPr>
      <dsp:spPr>
        <a:xfrm>
          <a:off x="6879055" y="291368"/>
          <a:ext cx="468212" cy="468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2669D-A8F0-40E3-8C54-363AED5C5AF5}">
      <dsp:nvSpPr>
        <dsp:cNvPr id="0" name=""/>
        <dsp:cNvSpPr/>
      </dsp:nvSpPr>
      <dsp:spPr>
        <a:xfrm>
          <a:off x="7689778" y="121843"/>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Organisation de la Demande et Planification</a:t>
          </a:r>
          <a:endParaRPr lang="en-US" sz="2000" kern="1200"/>
        </a:p>
      </dsp:txBody>
      <dsp:txXfrm>
        <a:off x="7689778" y="121843"/>
        <a:ext cx="1902833" cy="807262"/>
      </dsp:txXfrm>
    </dsp:sp>
    <dsp:sp modelId="{CC2F1F16-505D-4264-8E29-7501DF27ABC5}">
      <dsp:nvSpPr>
        <dsp:cNvPr id="0" name=""/>
        <dsp:cNvSpPr/>
      </dsp:nvSpPr>
      <dsp:spPr>
        <a:xfrm>
          <a:off x="280258" y="1615668"/>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032A2-1E5E-4045-A38E-36C0665E2202}">
      <dsp:nvSpPr>
        <dsp:cNvPr id="0" name=""/>
        <dsp:cNvSpPr/>
      </dsp:nvSpPr>
      <dsp:spPr>
        <a:xfrm>
          <a:off x="449783" y="1785193"/>
          <a:ext cx="468212" cy="468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D123C-EBFA-4230-9210-DA2D4C014C22}">
      <dsp:nvSpPr>
        <dsp:cNvPr id="0" name=""/>
        <dsp:cNvSpPr/>
      </dsp:nvSpPr>
      <dsp:spPr>
        <a:xfrm>
          <a:off x="1260506" y="1615668"/>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Gestion des Indigents et Vulnérables</a:t>
          </a:r>
          <a:endParaRPr lang="en-US" sz="2000" kern="1200"/>
        </a:p>
      </dsp:txBody>
      <dsp:txXfrm>
        <a:off x="1260506" y="1615668"/>
        <a:ext cx="1902833" cy="807262"/>
      </dsp:txXfrm>
    </dsp:sp>
    <dsp:sp modelId="{C98EDD68-CDA7-419B-BEBF-036319E91AE5}">
      <dsp:nvSpPr>
        <dsp:cNvPr id="0" name=""/>
        <dsp:cNvSpPr/>
      </dsp:nvSpPr>
      <dsp:spPr>
        <a:xfrm>
          <a:off x="3494894" y="1615668"/>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6023A-3A20-44BA-A1E2-DB75EF073E97}">
      <dsp:nvSpPr>
        <dsp:cNvPr id="0" name=""/>
        <dsp:cNvSpPr/>
      </dsp:nvSpPr>
      <dsp:spPr>
        <a:xfrm>
          <a:off x="3664419" y="1785193"/>
          <a:ext cx="468212" cy="468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8E292-7EE0-4A98-AE83-933A7A988FEF}">
      <dsp:nvSpPr>
        <dsp:cNvPr id="0" name=""/>
        <dsp:cNvSpPr/>
      </dsp:nvSpPr>
      <dsp:spPr>
        <a:xfrm>
          <a:off x="4475142" y="1615668"/>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Potentialités de Financement et Ressources</a:t>
          </a:r>
          <a:endParaRPr lang="en-US" sz="2000" kern="1200"/>
        </a:p>
      </dsp:txBody>
      <dsp:txXfrm>
        <a:off x="4475142" y="1615668"/>
        <a:ext cx="1902833" cy="807262"/>
      </dsp:txXfrm>
    </dsp:sp>
    <dsp:sp modelId="{B4FBD478-B377-493A-8BE1-DBE355FEF3B0}">
      <dsp:nvSpPr>
        <dsp:cNvPr id="0" name=""/>
        <dsp:cNvSpPr/>
      </dsp:nvSpPr>
      <dsp:spPr>
        <a:xfrm>
          <a:off x="6709530" y="1615668"/>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6F1A1-D86E-490C-80A4-F65330EA2B83}">
      <dsp:nvSpPr>
        <dsp:cNvPr id="0" name=""/>
        <dsp:cNvSpPr/>
      </dsp:nvSpPr>
      <dsp:spPr>
        <a:xfrm>
          <a:off x="6879055" y="1785193"/>
          <a:ext cx="468212" cy="468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BCCAE-C1E6-4443-A7D0-F5853C9F61E8}">
      <dsp:nvSpPr>
        <dsp:cNvPr id="0" name=""/>
        <dsp:cNvSpPr/>
      </dsp:nvSpPr>
      <dsp:spPr>
        <a:xfrm>
          <a:off x="7689778" y="1615668"/>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Éducation, Alimentation et Santé de l'Élève</a:t>
          </a:r>
          <a:endParaRPr lang="en-US" sz="2000" kern="1200"/>
        </a:p>
      </dsp:txBody>
      <dsp:txXfrm>
        <a:off x="7689778" y="1615668"/>
        <a:ext cx="1902833" cy="807262"/>
      </dsp:txXfrm>
    </dsp:sp>
    <dsp:sp modelId="{2424E463-536E-44CD-9EF5-CCBBA73C9CF4}">
      <dsp:nvSpPr>
        <dsp:cNvPr id="0" name=""/>
        <dsp:cNvSpPr/>
      </dsp:nvSpPr>
      <dsp:spPr>
        <a:xfrm>
          <a:off x="280258" y="3109493"/>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55B83-C730-44D4-9D3F-D26FA76E19E7}">
      <dsp:nvSpPr>
        <dsp:cNvPr id="0" name=""/>
        <dsp:cNvSpPr/>
      </dsp:nvSpPr>
      <dsp:spPr>
        <a:xfrm>
          <a:off x="449783" y="3279018"/>
          <a:ext cx="468212" cy="46821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EA520-EB1C-48BA-A9F8-118B58EE560C}">
      <dsp:nvSpPr>
        <dsp:cNvPr id="0" name=""/>
        <dsp:cNvSpPr/>
      </dsp:nvSpPr>
      <dsp:spPr>
        <a:xfrm>
          <a:off x="1260506" y="3109493"/>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Digitalisation et Innovations</a:t>
          </a:r>
          <a:endParaRPr lang="en-US" sz="2000" kern="1200"/>
        </a:p>
      </dsp:txBody>
      <dsp:txXfrm>
        <a:off x="1260506" y="3109493"/>
        <a:ext cx="1902833" cy="807262"/>
      </dsp:txXfrm>
    </dsp:sp>
    <dsp:sp modelId="{EE24B484-AD5E-416D-8EB0-3B754D890550}">
      <dsp:nvSpPr>
        <dsp:cNvPr id="0" name=""/>
        <dsp:cNvSpPr/>
      </dsp:nvSpPr>
      <dsp:spPr>
        <a:xfrm>
          <a:off x="3494894" y="3109493"/>
          <a:ext cx="807262" cy="8072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45E35-3D23-45EE-9B08-A8AD2E2BCCE4}">
      <dsp:nvSpPr>
        <dsp:cNvPr id="0" name=""/>
        <dsp:cNvSpPr/>
      </dsp:nvSpPr>
      <dsp:spPr>
        <a:xfrm>
          <a:off x="3664419" y="3279018"/>
          <a:ext cx="468212" cy="46821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55CB1-3554-421C-B55C-A96BB2209ED4}">
      <dsp:nvSpPr>
        <dsp:cNvPr id="0" name=""/>
        <dsp:cNvSpPr/>
      </dsp:nvSpPr>
      <dsp:spPr>
        <a:xfrm>
          <a:off x="4475142" y="3109493"/>
          <a:ext cx="1902833" cy="80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fr-FR" sz="2000" kern="1200"/>
            <a:t>Commission Inspection et Contrôle</a:t>
          </a:r>
          <a:endParaRPr lang="en-US" sz="2000" kern="1200"/>
        </a:p>
      </dsp:txBody>
      <dsp:txXfrm>
        <a:off x="4475142" y="3109493"/>
        <a:ext cx="1902833" cy="80726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EC969-0824-4A54-81B7-536D64F4A117}" type="datetimeFigureOut">
              <a:rPr lang="fr-FR" smtClean="0"/>
              <a:t>31/10/2024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21A8D-CC1E-46AF-B99E-C908394931F0}" type="slidenum">
              <a:rPr lang="fr-FR" smtClean="0"/>
              <a:t>‹N°›</a:t>
            </a:fld>
            <a:endParaRPr lang="fr-FR"/>
          </a:p>
        </p:txBody>
      </p:sp>
    </p:spTree>
    <p:extLst>
      <p:ext uri="{BB962C8B-B14F-4D97-AF65-F5344CB8AC3E}">
        <p14:creationId xmlns:p14="http://schemas.microsoft.com/office/powerpoint/2010/main" val="246498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35DFFE-4318-4082-B1F7-3AEBED256833}" type="slidenum">
              <a:rPr lang="fr-FR" smtClean="0"/>
              <a:t>1</a:t>
            </a:fld>
            <a:endParaRPr lang="fr-FR"/>
          </a:p>
        </p:txBody>
      </p:sp>
    </p:spTree>
    <p:extLst>
      <p:ext uri="{BB962C8B-B14F-4D97-AF65-F5344CB8AC3E}">
        <p14:creationId xmlns:p14="http://schemas.microsoft.com/office/powerpoint/2010/main" val="692332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CSU tire sa force des traités et documents suivants : l’International, Régional et National (RDC)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5DFFE-4318-4082-B1F7-3AEBED25683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A63DFC-29B0-CA44-B1FE-CE39E7A6D163}" type="slidenum">
              <a:rPr lang="x-none" smtClean="0"/>
              <a:t>25</a:t>
            </a:fld>
            <a:endParaRPr lang="x-none"/>
          </a:p>
        </p:txBody>
      </p:sp>
    </p:spTree>
    <p:extLst>
      <p:ext uri="{BB962C8B-B14F-4D97-AF65-F5344CB8AC3E}">
        <p14:creationId xmlns:p14="http://schemas.microsoft.com/office/powerpoint/2010/main" val="2523362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dirty="0"/>
              <a:t>Exemple de la nécessité de la vision centrée sur l’homme</a:t>
            </a:r>
          </a:p>
          <a:p>
            <a:endParaRPr lang="fr-FR" dirty="0"/>
          </a:p>
        </p:txBody>
      </p:sp>
      <p:sp>
        <p:nvSpPr>
          <p:cNvPr id="4" name="Slide Number Placeholder 3"/>
          <p:cNvSpPr>
            <a:spLocks noGrp="1"/>
          </p:cNvSpPr>
          <p:nvPr>
            <p:ph type="sldNum" sz="quarter" idx="5"/>
          </p:nvPr>
        </p:nvSpPr>
        <p:spPr/>
        <p:txBody>
          <a:bodyPr/>
          <a:lstStyle/>
          <a:p>
            <a:fld id="{EB35DFFE-4318-4082-B1F7-3AEBED256833}" type="slidenum">
              <a:rPr lang="fr-FR" smtClean="0"/>
              <a:t>26</a:t>
            </a:fld>
            <a:endParaRPr lang="fr-FR"/>
          </a:p>
        </p:txBody>
      </p:sp>
    </p:spTree>
    <p:extLst>
      <p:ext uri="{BB962C8B-B14F-4D97-AF65-F5344CB8AC3E}">
        <p14:creationId xmlns:p14="http://schemas.microsoft.com/office/powerpoint/2010/main" val="201521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6471370-31CB-47E5-A3BD-16E320A1B9F3}" type="slidenum">
              <a:rPr lang="fr-FR" smtClean="0"/>
              <a:t>27</a:t>
            </a:fld>
            <a:endParaRPr lang="fr-FR"/>
          </a:p>
        </p:txBody>
      </p:sp>
    </p:spTree>
    <p:extLst>
      <p:ext uri="{BB962C8B-B14F-4D97-AF65-F5344CB8AC3E}">
        <p14:creationId xmlns:p14="http://schemas.microsoft.com/office/powerpoint/2010/main" val="182005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dirty="0"/>
              <a:t>Exemple de la nécessité de la vision centrée sur l’homme</a:t>
            </a:r>
          </a:p>
          <a:p>
            <a:endParaRPr lang="fr-FR" dirty="0"/>
          </a:p>
        </p:txBody>
      </p:sp>
      <p:sp>
        <p:nvSpPr>
          <p:cNvPr id="4" name="Slide Number Placeholder 3"/>
          <p:cNvSpPr>
            <a:spLocks noGrp="1"/>
          </p:cNvSpPr>
          <p:nvPr>
            <p:ph type="sldNum" sz="quarter" idx="5"/>
          </p:nvPr>
        </p:nvSpPr>
        <p:spPr/>
        <p:txBody>
          <a:bodyPr/>
          <a:lstStyle/>
          <a:p>
            <a:fld id="{EB35DFFE-4318-4082-B1F7-3AEBED256833}" type="slidenum">
              <a:rPr lang="fr-FR" smtClean="0"/>
              <a:t>28</a:t>
            </a:fld>
            <a:endParaRPr lang="fr-FR"/>
          </a:p>
        </p:txBody>
      </p:sp>
    </p:spTree>
    <p:extLst>
      <p:ext uri="{BB962C8B-B14F-4D97-AF65-F5344CB8AC3E}">
        <p14:creationId xmlns:p14="http://schemas.microsoft.com/office/powerpoint/2010/main" val="139113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35DFFE-4318-4082-B1F7-3AEBED256833}" type="slidenum">
              <a:rPr lang="fr-FR" smtClean="0"/>
              <a:t>5</a:t>
            </a:fld>
            <a:endParaRPr lang="fr-FR"/>
          </a:p>
        </p:txBody>
      </p:sp>
    </p:spTree>
    <p:extLst>
      <p:ext uri="{BB962C8B-B14F-4D97-AF65-F5344CB8AC3E}">
        <p14:creationId xmlns:p14="http://schemas.microsoft.com/office/powerpoint/2010/main" val="46623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35DFFE-4318-4082-B1F7-3AEBED256833}" type="slidenum">
              <a:rPr lang="fr-FR" smtClean="0"/>
              <a:t>6</a:t>
            </a:fld>
            <a:endParaRPr lang="fr-FR"/>
          </a:p>
        </p:txBody>
      </p:sp>
    </p:spTree>
    <p:extLst>
      <p:ext uri="{BB962C8B-B14F-4D97-AF65-F5344CB8AC3E}">
        <p14:creationId xmlns:p14="http://schemas.microsoft.com/office/powerpoint/2010/main" val="412313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8A63DFC-29B0-CA44-B1FE-CE39E7A6D163}" type="slidenum">
              <a:rPr lang="x-none" smtClean="0"/>
              <a:t>7</a:t>
            </a:fld>
            <a:endParaRPr lang="x-none"/>
          </a:p>
        </p:txBody>
      </p:sp>
    </p:spTree>
    <p:extLst>
      <p:ext uri="{BB962C8B-B14F-4D97-AF65-F5344CB8AC3E}">
        <p14:creationId xmlns:p14="http://schemas.microsoft.com/office/powerpoint/2010/main" val="379532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35DFFE-4318-4082-B1F7-3AEBED256833}" type="slidenum">
              <a:rPr lang="fr-FR" smtClean="0"/>
              <a:t>12</a:t>
            </a:fld>
            <a:endParaRPr lang="fr-FR"/>
          </a:p>
        </p:txBody>
      </p:sp>
    </p:spTree>
    <p:extLst>
      <p:ext uri="{BB962C8B-B14F-4D97-AF65-F5344CB8AC3E}">
        <p14:creationId xmlns:p14="http://schemas.microsoft.com/office/powerpoint/2010/main" val="89503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35DFFE-4318-4082-B1F7-3AEBED256833}" type="slidenum">
              <a:rPr lang="fr-FR" smtClean="0"/>
              <a:t>13</a:t>
            </a:fld>
            <a:endParaRPr lang="fr-FR"/>
          </a:p>
        </p:txBody>
      </p:sp>
    </p:spTree>
    <p:extLst>
      <p:ext uri="{BB962C8B-B14F-4D97-AF65-F5344CB8AC3E}">
        <p14:creationId xmlns:p14="http://schemas.microsoft.com/office/powerpoint/2010/main" val="1324010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CSU tire sa force des traités et documents suivants : l’International, Régional et National (RDC)</a:t>
            </a:r>
          </a:p>
        </p:txBody>
      </p:sp>
      <p:sp>
        <p:nvSpPr>
          <p:cNvPr id="4" name="Slide Number Placeholder 3"/>
          <p:cNvSpPr>
            <a:spLocks noGrp="1"/>
          </p:cNvSpPr>
          <p:nvPr>
            <p:ph type="sldNum" sz="quarter" idx="5"/>
          </p:nvPr>
        </p:nvSpPr>
        <p:spPr/>
        <p:txBody>
          <a:bodyPr/>
          <a:lstStyle/>
          <a:p>
            <a:fld id="{EB35DFFE-4318-4082-B1F7-3AEBED256833}" type="slidenum">
              <a:rPr lang="fr-FR" smtClean="0"/>
              <a:t>20</a:t>
            </a:fld>
            <a:endParaRPr lang="fr-FR" dirty="0"/>
          </a:p>
        </p:txBody>
      </p:sp>
    </p:spTree>
    <p:extLst>
      <p:ext uri="{BB962C8B-B14F-4D97-AF65-F5344CB8AC3E}">
        <p14:creationId xmlns:p14="http://schemas.microsoft.com/office/powerpoint/2010/main" val="374556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3;g28fc401e10d_0_11:notes">
            <a:extLst>
              <a:ext uri="{FF2B5EF4-FFF2-40B4-BE49-F238E27FC236}">
                <a16:creationId xmlns:a16="http://schemas.microsoft.com/office/drawing/2014/main" id="{0AC539E0-BB9D-DAB1-88A3-D2B528BBB1ED}"/>
              </a:ext>
            </a:extLst>
          </p:cNvPr>
          <p:cNvSpPr>
            <a:spLocks noGrp="1" noRot="1" noChangeAspect="1"/>
          </p:cNvSpPr>
          <p:nvPr>
            <p:ph type="sldImg"/>
          </p:nvPr>
        </p:nvSpPr>
        <p:spPr>
          <a:xfrm>
            <a:off x="381000" y="685800"/>
            <a:ext cx="6096000" cy="3429000"/>
          </a:xfrm>
        </p:spPr>
      </p:sp>
      <p:sp>
        <p:nvSpPr>
          <p:cNvPr id="3" name="Google Shape;84;g28fc401e10d_0_11:notes">
            <a:extLst>
              <a:ext uri="{FF2B5EF4-FFF2-40B4-BE49-F238E27FC236}">
                <a16:creationId xmlns:a16="http://schemas.microsoft.com/office/drawing/2014/main" id="{F100C831-2727-90FB-0D28-15499908E289}"/>
              </a:ext>
            </a:extLst>
          </p:cNvPr>
          <p:cNvSpPr txBox="1">
            <a:spLocks noGrp="1"/>
          </p:cNvSpPr>
          <p:nvPr>
            <p:ph type="body" sz="quarter" idx="1"/>
          </p:nvPr>
        </p:nvSpPr>
        <p:spPr>
          <a:xfrm>
            <a:off x="685800" y="4343400"/>
            <a:ext cx="5486400" cy="4114800"/>
          </a:xfrm>
        </p:spPr>
        <p:txBody>
          <a:bodyPr lIns="91421" tIns="91421" rIns="91421" bIns="91421"/>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3;g28fc401e10d_0_11:notes">
            <a:extLst>
              <a:ext uri="{FF2B5EF4-FFF2-40B4-BE49-F238E27FC236}">
                <a16:creationId xmlns:a16="http://schemas.microsoft.com/office/drawing/2014/main" id="{3A22AE56-D932-85CB-BA55-D219026E72E4}"/>
              </a:ext>
            </a:extLst>
          </p:cNvPr>
          <p:cNvSpPr>
            <a:spLocks noGrp="1" noRot="1" noChangeAspect="1"/>
          </p:cNvSpPr>
          <p:nvPr>
            <p:ph type="sldImg"/>
          </p:nvPr>
        </p:nvSpPr>
        <p:spPr>
          <a:xfrm>
            <a:off x="381000" y="685800"/>
            <a:ext cx="6096000" cy="3429000"/>
          </a:xfrm>
        </p:spPr>
      </p:sp>
      <p:sp>
        <p:nvSpPr>
          <p:cNvPr id="3" name="Google Shape;84;g28fc401e10d_0_11:notes">
            <a:extLst>
              <a:ext uri="{FF2B5EF4-FFF2-40B4-BE49-F238E27FC236}">
                <a16:creationId xmlns:a16="http://schemas.microsoft.com/office/drawing/2014/main" id="{523B1696-4347-706D-C21E-D01E5F1A7D3E}"/>
              </a:ext>
            </a:extLst>
          </p:cNvPr>
          <p:cNvSpPr txBox="1">
            <a:spLocks noGrp="1"/>
          </p:cNvSpPr>
          <p:nvPr>
            <p:ph type="body" sz="quarter" idx="1"/>
          </p:nvPr>
        </p:nvSpPr>
        <p:spPr>
          <a:xfrm>
            <a:off x="685800" y="4343400"/>
            <a:ext cx="5486400" cy="4114800"/>
          </a:xfrm>
        </p:spPr>
        <p:txBody>
          <a:bodyPr lIns="91421" tIns="91421" rIns="91421" bIns="91421"/>
          <a:lstStyle/>
          <a:p>
            <a:endParaRPr lang="fr-FR"/>
          </a:p>
        </p:txBody>
      </p:sp>
    </p:spTree>
    <p:extLst>
      <p:ext uri="{BB962C8B-B14F-4D97-AF65-F5344CB8AC3E}">
        <p14:creationId xmlns:p14="http://schemas.microsoft.com/office/powerpoint/2010/main" val="358611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E941B4-14A3-4621-A740-2DF7DF13C53E}" type="datetime1">
              <a:rPr lang="fr-FR" smtClean="0"/>
              <a:t>31/10/2024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‹N°›</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7940B15-0EB5-4D32-B0AA-133FFBCC6CE6}" type="datetime1">
              <a:rPr lang="fr-FR" smtClean="0"/>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11938B-54F8-4A95-86AF-C0B96605CEE3}" type="datetime1">
              <a:rPr lang="fr-FR" smtClean="0"/>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2" name="Google Shape;17;p4">
            <a:extLst>
              <a:ext uri="{FF2B5EF4-FFF2-40B4-BE49-F238E27FC236}">
                <a16:creationId xmlns:a16="http://schemas.microsoft.com/office/drawing/2014/main" id="{4B2FD73C-30FF-66D9-AAFB-5A89013E1BEA}"/>
              </a:ext>
            </a:extLst>
          </p:cNvPr>
          <p:cNvSpPr txBox="1">
            <a:spLocks noGrp="1"/>
          </p:cNvSpPr>
          <p:nvPr>
            <p:ph type="title"/>
          </p:nvPr>
        </p:nvSpPr>
        <p:spPr/>
        <p:txBody>
          <a:bodyPr/>
          <a:lstStyle>
            <a:lvl1pPr>
              <a:defRPr/>
            </a:lvl1pPr>
          </a:lstStyle>
          <a:p>
            <a:pPr lvl="0"/>
            <a:endParaRPr lang="fr-FR"/>
          </a:p>
        </p:txBody>
      </p:sp>
      <p:sp>
        <p:nvSpPr>
          <p:cNvPr id="3" name="Google Shape;18;p4">
            <a:extLst>
              <a:ext uri="{FF2B5EF4-FFF2-40B4-BE49-F238E27FC236}">
                <a16:creationId xmlns:a16="http://schemas.microsoft.com/office/drawing/2014/main" id="{072652D9-E717-815C-FA3D-833DF26A2BDC}"/>
              </a:ext>
            </a:extLst>
          </p:cNvPr>
          <p:cNvSpPr txBox="1">
            <a:spLocks noGrp="1"/>
          </p:cNvSpPr>
          <p:nvPr>
            <p:ph type="body" idx="1"/>
          </p:nvPr>
        </p:nvSpPr>
        <p:spPr/>
        <p:txBody>
          <a:bodyPr/>
          <a:lstStyle>
            <a:lvl1pPr marL="609584" indent="-457190">
              <a:defRPr/>
            </a:lvl1pPr>
          </a:lstStyle>
          <a:p>
            <a:pPr lvl="0"/>
            <a:endParaRPr lang="fr-FR"/>
          </a:p>
        </p:txBody>
      </p:sp>
      <p:sp>
        <p:nvSpPr>
          <p:cNvPr id="4" name="Google Shape;19;p4">
            <a:extLst>
              <a:ext uri="{FF2B5EF4-FFF2-40B4-BE49-F238E27FC236}">
                <a16:creationId xmlns:a16="http://schemas.microsoft.com/office/drawing/2014/main" id="{08E43BF0-F433-C7BA-2BD4-3451C124BDD7}"/>
              </a:ext>
            </a:extLst>
          </p:cNvPr>
          <p:cNvSpPr txBox="1">
            <a:spLocks noGrp="1"/>
          </p:cNvSpPr>
          <p:nvPr>
            <p:ph type="sldNum" sz="quarter" idx="8"/>
          </p:nvPr>
        </p:nvSpPr>
        <p:spPr/>
        <p:txBody>
          <a:bodyPr/>
          <a:lstStyle>
            <a:lvl1pPr>
              <a:defRPr/>
            </a:lvl1pPr>
          </a:lstStyle>
          <a:p>
            <a:pPr lvl="0"/>
            <a:fld id="{C7D8217C-8989-4391-9AE5-339F77FBFA5A}" type="slidenum">
              <a:t>‹N°›</a:t>
            </a:fld>
            <a:endParaRPr lang="fr-FR"/>
          </a:p>
        </p:txBody>
      </p:sp>
    </p:spTree>
    <p:extLst>
      <p:ext uri="{BB962C8B-B14F-4D97-AF65-F5344CB8AC3E}">
        <p14:creationId xmlns:p14="http://schemas.microsoft.com/office/powerpoint/2010/main" val="3233383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2534679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7214A8C-AA10-4301-8F6C-A60AFF639139}" type="datetime1">
              <a:rPr lang="fr-FR" smtClean="0"/>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fr-FR"/>
              <a:t>Modifiez le style du titre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086115B-BDBB-4300-AB60-17CD13A4362A}" type="datetime1">
              <a:rPr lang="fr-FR" smtClean="0"/>
              <a:t>31/10/2024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26AD0DD-89DF-47E3-9505-31A2EEC33960}" type="datetime1">
              <a:rPr lang="fr-FR" smtClean="0"/>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2D734F0-CDD7-4832-9D24-D46E1FD49094}" type="datetime1">
              <a:rPr lang="fr-FR" smtClean="0"/>
              <a:t>31/10/2024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9F1B748-0C01-40A1-AE28-79C6DFFCDC16}" type="datetime1">
              <a:rPr lang="fr-FR" smtClean="0"/>
              <a:t>31/10/2024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F4F63-78DD-444A-B477-DFEA0EF321D8}" type="datetime1">
              <a:rPr lang="fr-FR" smtClean="0"/>
              <a:t>31/10/2024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37564E3-3134-4D94-8620-A5D81E084814}" type="datetime1">
              <a:rPr lang="fr-FR" smtClean="0"/>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3696612-EDF5-4BC9-A26B-DFBF18956027}" type="datetime1">
              <a:rPr lang="fr-FR" smtClean="0"/>
              <a:t>31/10/2024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11C496B-82B0-4246-92A3-51867B6CA87A}" type="datetime1">
              <a:rPr lang="fr-FR" smtClean="0"/>
              <a:t>31/10/2024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jpeg"/><Relationship Id="rId7" Type="http://schemas.openxmlformats.org/officeDocument/2006/relationships/image" Target="../media/image34.png"/><Relationship Id="rId12"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18.jpeg"/><Relationship Id="rId2" Type="http://schemas.openxmlformats.org/officeDocument/2006/relationships/notesSlide" Target="../notesSlides/notesSlide4.xml"/><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0E9980-AE39-42BD-A8DD-BEDBC3EC950C}"/>
              </a:ext>
            </a:extLst>
          </p:cNvPr>
          <p:cNvSpPr/>
          <p:nvPr/>
        </p:nvSpPr>
        <p:spPr>
          <a:xfrm>
            <a:off x="6008406" y="269048"/>
            <a:ext cx="5925093" cy="6319906"/>
          </a:xfrm>
          <a:prstGeom prst="rect">
            <a:avLst/>
          </a:prstGeom>
          <a:gradFill>
            <a:gsLst>
              <a:gs pos="0">
                <a:schemeClr val="bg1">
                  <a:alpha val="0"/>
                </a:schemeClr>
              </a:gs>
              <a:gs pos="7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0505291-D434-DC9E-3331-E28AF9D156AE}"/>
              </a:ext>
            </a:extLst>
          </p:cNvPr>
          <p:cNvPicPr>
            <a:picLocks noChangeAspect="1"/>
          </p:cNvPicPr>
          <p:nvPr/>
        </p:nvPicPr>
        <p:blipFill>
          <a:blip r:embed="rId3"/>
          <a:stretch>
            <a:fillRect/>
          </a:stretch>
        </p:blipFill>
        <p:spPr>
          <a:xfrm>
            <a:off x="403145" y="343428"/>
            <a:ext cx="1780497" cy="1004167"/>
          </a:xfrm>
          <a:prstGeom prst="rect">
            <a:avLst/>
          </a:prstGeom>
        </p:spPr>
      </p:pic>
      <p:pic>
        <p:nvPicPr>
          <p:cNvPr id="13" name="Image 12">
            <a:extLst>
              <a:ext uri="{FF2B5EF4-FFF2-40B4-BE49-F238E27FC236}">
                <a16:creationId xmlns:a16="http://schemas.microsoft.com/office/drawing/2014/main" id="{A9E42DE4-E793-B84B-9578-0A8382CB45F7}"/>
              </a:ext>
            </a:extLst>
          </p:cNvPr>
          <p:cNvPicPr>
            <a:picLocks noChangeAspect="1"/>
          </p:cNvPicPr>
          <p:nvPr/>
        </p:nvPicPr>
        <p:blipFill>
          <a:blip r:embed="rId4"/>
          <a:stretch>
            <a:fillRect/>
          </a:stretch>
        </p:blipFill>
        <p:spPr>
          <a:xfrm>
            <a:off x="9114503" y="296813"/>
            <a:ext cx="2332872" cy="1065006"/>
          </a:xfrm>
          <a:prstGeom prst="rect">
            <a:avLst/>
          </a:prstGeom>
        </p:spPr>
      </p:pic>
      <p:sp>
        <p:nvSpPr>
          <p:cNvPr id="12" name="Titre 11">
            <a:extLst>
              <a:ext uri="{FF2B5EF4-FFF2-40B4-BE49-F238E27FC236}">
                <a16:creationId xmlns:a16="http://schemas.microsoft.com/office/drawing/2014/main" id="{D644DBB5-C55F-F61E-2115-81DC0FA8D71E}"/>
              </a:ext>
            </a:extLst>
          </p:cNvPr>
          <p:cNvSpPr>
            <a:spLocks noGrp="1"/>
          </p:cNvSpPr>
          <p:nvPr>
            <p:ph type="ctrTitle"/>
          </p:nvPr>
        </p:nvSpPr>
        <p:spPr/>
        <p:txBody>
          <a:bodyPr/>
          <a:lstStyle/>
          <a:p>
            <a:endParaRPr lang="fr-FR" dirty="0"/>
          </a:p>
        </p:txBody>
      </p:sp>
      <p:sp>
        <p:nvSpPr>
          <p:cNvPr id="14" name="Titre 1">
            <a:extLst>
              <a:ext uri="{FF2B5EF4-FFF2-40B4-BE49-F238E27FC236}">
                <a16:creationId xmlns:a16="http://schemas.microsoft.com/office/drawing/2014/main" id="{C244D32C-A344-E37E-799F-95969C634488}"/>
              </a:ext>
            </a:extLst>
          </p:cNvPr>
          <p:cNvSpPr txBox="1">
            <a:spLocks/>
          </p:cNvSpPr>
          <p:nvPr/>
        </p:nvSpPr>
        <p:spPr>
          <a:xfrm>
            <a:off x="492870" y="1535440"/>
            <a:ext cx="11064240" cy="3950959"/>
          </a:xfrm>
          <a:prstGeom prst="rect">
            <a:avLst/>
          </a:prstGeom>
          <a:solidFill>
            <a:srgbClr val="FFFFFF"/>
          </a:solidFill>
          <a:ln w="12701" cap="flat">
            <a:solidFill>
              <a:srgbClr val="ED7D31"/>
            </a:solidFill>
            <a:prstDash val="solid"/>
            <a:miter/>
          </a:ln>
        </p:spPr>
        <p:txBody>
          <a:bodyPr vert="horz" lIns="91440" tIns="45720" rIns="91440" bIns="45720" rtlCol="0" anchor="b" anchorCtr="1">
            <a:normAutofit fontScale="92500" lnSpcReduction="20000"/>
          </a:bodyPr>
          <a:lstStyle>
            <a:lvl1pPr algn="ctr" defTabSz="914400" rtl="0" eaLnBrk="1" latinLnBrk="0" hangingPunct="1">
              <a:lnSpc>
                <a:spcPct val="85000"/>
              </a:lnSpc>
              <a:spcBef>
                <a:spcPct val="0"/>
              </a:spcBef>
              <a:buNone/>
              <a:defRPr sz="7200" b="1" kern="1200" cap="all" baseline="0">
                <a:solidFill>
                  <a:srgbClr val="FFFFFF"/>
                </a:solidFill>
                <a:latin typeface="+mj-lt"/>
                <a:ea typeface="+mj-ea"/>
                <a:cs typeface="+mj-cs"/>
              </a:defRPr>
            </a:lvl1pPr>
          </a:lstStyle>
          <a:p>
            <a:endParaRPr lang="fr-FR" sz="4400" dirty="0">
              <a:solidFill>
                <a:srgbClr val="0070C0"/>
              </a:solidFill>
              <a:latin typeface="Calibri"/>
            </a:endParaRPr>
          </a:p>
          <a:p>
            <a:r>
              <a:rPr lang="fr-FR" sz="4400" dirty="0">
                <a:solidFill>
                  <a:srgbClr val="0070C0"/>
                </a:solidFill>
                <a:latin typeface="Calibri"/>
              </a:rPr>
              <a:t>La Couverture Santé Universelle en RD Congo</a:t>
            </a:r>
          </a:p>
          <a:p>
            <a:endParaRPr lang="fr-FR" sz="2600" dirty="0">
              <a:solidFill>
                <a:srgbClr val="0070C0"/>
              </a:solidFill>
              <a:latin typeface="Calibri"/>
            </a:endParaRPr>
          </a:p>
          <a:p>
            <a:r>
              <a:rPr lang="fr-FR" sz="2600" dirty="0">
                <a:solidFill>
                  <a:srgbClr val="0070C0"/>
                </a:solidFill>
                <a:latin typeface="Calibri"/>
              </a:rPr>
              <a:t>la couverture financière de la lutte contre le cancer: place de la </a:t>
            </a:r>
            <a:r>
              <a:rPr lang="fr-FR" sz="2600" dirty="0" err="1">
                <a:solidFill>
                  <a:srgbClr val="0070C0"/>
                </a:solidFill>
                <a:latin typeface="Calibri"/>
              </a:rPr>
              <a:t>csu</a:t>
            </a:r>
            <a:endParaRPr lang="fr-FR" sz="2600" dirty="0">
              <a:solidFill>
                <a:srgbClr val="0070C0"/>
              </a:solidFill>
              <a:latin typeface="Calibri"/>
            </a:endParaRPr>
          </a:p>
          <a:p>
            <a:endParaRPr lang="fr-FR" sz="2600" dirty="0">
              <a:solidFill>
                <a:srgbClr val="0070C0"/>
              </a:solidFill>
              <a:latin typeface="Calibri"/>
            </a:endParaRPr>
          </a:p>
          <a:p>
            <a:r>
              <a:rPr lang="fr-FR" sz="2200" cap="none" dirty="0">
                <a:solidFill>
                  <a:srgbClr val="C00000"/>
                </a:solidFill>
                <a:latin typeface="Calibri"/>
              </a:rPr>
              <a:t>Colloque 65 ans CGEA</a:t>
            </a:r>
          </a:p>
          <a:p>
            <a:endParaRPr lang="fr-FR" sz="1800" cap="none" dirty="0">
              <a:solidFill>
                <a:srgbClr val="C00000"/>
              </a:solidFill>
              <a:latin typeface="Calibri"/>
            </a:endParaRPr>
          </a:p>
          <a:p>
            <a:r>
              <a:rPr lang="fr-FR" sz="1800" cap="none" dirty="0">
                <a:solidFill>
                  <a:srgbClr val="C00000"/>
                </a:solidFill>
                <a:latin typeface="Calibri"/>
              </a:rPr>
              <a:t> sous le thème</a:t>
            </a:r>
          </a:p>
          <a:p>
            <a:r>
              <a:rPr lang="fr-FR" sz="1800" cap="none" dirty="0">
                <a:solidFill>
                  <a:srgbClr val="C00000"/>
                </a:solidFill>
                <a:latin typeface="Calibri"/>
              </a:rPr>
              <a:t> </a:t>
            </a:r>
          </a:p>
          <a:p>
            <a:r>
              <a:rPr lang="fr-FR" sz="1800" cap="none" dirty="0">
                <a:solidFill>
                  <a:srgbClr val="C00000"/>
                </a:solidFill>
                <a:latin typeface="Calibri"/>
              </a:rPr>
              <a:t>« rayonnements ionisants et pharmacie nucléaire : fer de lance de la lutte contre le cancer en RDC »</a:t>
            </a:r>
            <a:br>
              <a:rPr lang="fr-FR" sz="1800" cap="none" dirty="0">
                <a:solidFill>
                  <a:srgbClr val="C00000"/>
                </a:solidFill>
                <a:latin typeface="Calibri"/>
              </a:rPr>
            </a:br>
            <a:br>
              <a:rPr lang="fr-FR" sz="1800" dirty="0">
                <a:solidFill>
                  <a:srgbClr val="F8CBAD"/>
                </a:solidFill>
                <a:latin typeface="Calibri"/>
              </a:rPr>
            </a:br>
            <a:br>
              <a:rPr lang="fr-FR" sz="1800" dirty="0">
                <a:solidFill>
                  <a:srgbClr val="000000"/>
                </a:solidFill>
                <a:effectLst>
                  <a:outerShdw dist="19048" dir="2700000">
                    <a:srgbClr val="000000"/>
                  </a:outerShdw>
                </a:effectLst>
                <a:latin typeface="Calibri"/>
              </a:rPr>
            </a:br>
            <a:r>
              <a:rPr lang="fr-FR" sz="1800" dirty="0">
                <a:solidFill>
                  <a:srgbClr val="000000"/>
                </a:solidFill>
                <a:effectLst>
                  <a:outerShdw dist="19048" dir="2700000">
                    <a:srgbClr val="000000"/>
                  </a:outerShdw>
                </a:effectLst>
                <a:latin typeface="Calibri"/>
              </a:rPr>
              <a:t>30 OCTOBRE 2024</a:t>
            </a:r>
            <a:br>
              <a:rPr lang="fr-FR" sz="1800" dirty="0">
                <a:solidFill>
                  <a:srgbClr val="000000"/>
                </a:solidFill>
                <a:effectLst>
                  <a:outerShdw dist="19048" dir="2700000">
                    <a:srgbClr val="000000"/>
                  </a:outerShdw>
                </a:effectLst>
                <a:latin typeface="Calibri"/>
              </a:rPr>
            </a:br>
            <a:endParaRPr lang="fr-FR" sz="4000" dirty="0">
              <a:solidFill>
                <a:srgbClr val="F8CBAD"/>
              </a:solidFill>
              <a:latin typeface="Calibri"/>
            </a:endParaRPr>
          </a:p>
        </p:txBody>
      </p:sp>
      <p:sp>
        <p:nvSpPr>
          <p:cNvPr id="15" name="Sous-titre 2">
            <a:extLst>
              <a:ext uri="{FF2B5EF4-FFF2-40B4-BE49-F238E27FC236}">
                <a16:creationId xmlns:a16="http://schemas.microsoft.com/office/drawing/2014/main" id="{E3C755BB-3CE9-6729-0E3C-282247DA05E0}"/>
              </a:ext>
            </a:extLst>
          </p:cNvPr>
          <p:cNvSpPr txBox="1">
            <a:spLocks noGrp="1"/>
          </p:cNvSpPr>
          <p:nvPr>
            <p:ph type="subTitle" idx="1"/>
          </p:nvPr>
        </p:nvSpPr>
        <p:spPr>
          <a:xfrm>
            <a:off x="492870" y="5710148"/>
            <a:ext cx="3540319" cy="914400"/>
          </a:xfrm>
        </p:spPr>
        <p:txBody>
          <a:bodyPr>
            <a:normAutofit/>
          </a:bodyPr>
          <a:lstStyle/>
          <a:p>
            <a:pPr lvl="0" algn="just">
              <a:lnSpc>
                <a:spcPct val="50000"/>
              </a:lnSpc>
              <a:spcBef>
                <a:spcPts val="600"/>
              </a:spcBef>
            </a:pPr>
            <a:r>
              <a:rPr lang="fr-FR" sz="1900" b="1" i="1" dirty="0">
                <a:solidFill>
                  <a:srgbClr val="FFFFFF"/>
                </a:solidFill>
              </a:rPr>
              <a:t>Dr MBONGANI KABILA Polydore</a:t>
            </a:r>
          </a:p>
          <a:p>
            <a:pPr lvl="0" algn="just">
              <a:lnSpc>
                <a:spcPct val="50000"/>
              </a:lnSpc>
              <a:spcBef>
                <a:spcPts val="600"/>
              </a:spcBef>
            </a:pPr>
            <a:r>
              <a:rPr lang="fr-FR" sz="1900" b="1" i="1" dirty="0">
                <a:solidFill>
                  <a:srgbClr val="FFFFFF"/>
                </a:solidFill>
              </a:rPr>
              <a:t>Coordonnateur du CN CSU</a:t>
            </a:r>
          </a:p>
          <a:p>
            <a:pPr lvl="0" algn="just">
              <a:lnSpc>
                <a:spcPct val="50000"/>
              </a:lnSpc>
              <a:spcBef>
                <a:spcPts val="600"/>
              </a:spcBef>
            </a:pPr>
            <a:r>
              <a:rPr lang="fr-FR" sz="1900" b="1" i="1" dirty="0">
                <a:solidFill>
                  <a:srgbClr val="FFFFFF"/>
                </a:solidFill>
              </a:rPr>
              <a:t>Présidence RD Congo</a:t>
            </a:r>
          </a:p>
        </p:txBody>
      </p:sp>
    </p:spTree>
    <p:extLst>
      <p:ext uri="{BB962C8B-B14F-4D97-AF65-F5344CB8AC3E}">
        <p14:creationId xmlns:p14="http://schemas.microsoft.com/office/powerpoint/2010/main" val="190344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duotone>
              <a:prstClr val="black"/>
              <a:schemeClr val="accent1">
                <a:tint val="45000"/>
                <a:satMod val="400000"/>
              </a:schemeClr>
            </a:duotone>
          </a:blip>
          <a:stretch>
            <a:fillRect/>
          </a:stretch>
        </p:blipFill>
        <p:spPr>
          <a:xfrm>
            <a:off x="4838698" y="2775975"/>
            <a:ext cx="3752849" cy="2415957"/>
          </a:xfrm>
          <a:prstGeom prst="rect">
            <a:avLst/>
          </a:prstGeom>
        </p:spPr>
      </p:pic>
      <p:grpSp>
        <p:nvGrpSpPr>
          <p:cNvPr id="4" name="Groupe 3"/>
          <p:cNvGrpSpPr/>
          <p:nvPr/>
        </p:nvGrpSpPr>
        <p:grpSpPr>
          <a:xfrm>
            <a:off x="3248312" y="769588"/>
            <a:ext cx="3336394" cy="1563123"/>
            <a:chOff x="4960408" y="934454"/>
            <a:chExt cx="3336394" cy="1563123"/>
          </a:xfrm>
        </p:grpSpPr>
        <p:sp>
          <p:nvSpPr>
            <p:cNvPr id="15" name="Rectangle : coins arrondis 14"/>
            <p:cNvSpPr/>
            <p:nvPr/>
          </p:nvSpPr>
          <p:spPr>
            <a:xfrm>
              <a:off x="4960408" y="999294"/>
              <a:ext cx="3336394" cy="1498283"/>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fr-FR" sz="2800" b="1" dirty="0"/>
                <a:t>FPS</a:t>
              </a:r>
              <a:r>
                <a:rPr lang="fr-FR" dirty="0"/>
                <a:t> </a:t>
              </a:r>
            </a:p>
            <a:p>
              <a:pPr algn="ctr"/>
              <a:r>
                <a:rPr lang="fr-FR" dirty="0"/>
                <a:t>Financer les infrastructures, équipements et formation (offre). </a:t>
              </a:r>
            </a:p>
          </p:txBody>
        </p:sp>
        <p:sp>
          <p:nvSpPr>
            <p:cNvPr id="24" name="ZoneTexte 23"/>
            <p:cNvSpPr txBox="1"/>
            <p:nvPr/>
          </p:nvSpPr>
          <p:spPr>
            <a:xfrm>
              <a:off x="5166254" y="934454"/>
              <a:ext cx="2924702" cy="307777"/>
            </a:xfrm>
            <a:prstGeom prst="rect">
              <a:avLst/>
            </a:prstGeom>
            <a:noFill/>
          </p:spPr>
          <p:txBody>
            <a:bodyPr wrap="square">
              <a:spAutoFit/>
            </a:bodyPr>
            <a:lstStyle/>
            <a:p>
              <a:r>
                <a:rPr lang="fr-FR" sz="1400" dirty="0"/>
                <a:t>Fonds de Promotion de la Santé</a:t>
              </a:r>
            </a:p>
          </p:txBody>
        </p:sp>
      </p:grpSp>
      <p:grpSp>
        <p:nvGrpSpPr>
          <p:cNvPr id="2" name="Groupe 1"/>
          <p:cNvGrpSpPr/>
          <p:nvPr/>
        </p:nvGrpSpPr>
        <p:grpSpPr>
          <a:xfrm>
            <a:off x="1380592" y="2483884"/>
            <a:ext cx="3752849" cy="1818442"/>
            <a:chOff x="1380592" y="2483884"/>
            <a:chExt cx="3752849" cy="1818442"/>
          </a:xfrm>
        </p:grpSpPr>
        <p:sp>
          <p:nvSpPr>
            <p:cNvPr id="13" name="Rectangle : coins arrondis 12"/>
            <p:cNvSpPr/>
            <p:nvPr/>
          </p:nvSpPr>
          <p:spPr>
            <a:xfrm>
              <a:off x="1380592" y="2497577"/>
              <a:ext cx="3752849" cy="1804749"/>
            </a:xfrm>
            <a:prstGeom prst="round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fr-FR" sz="2800" b="1" dirty="0"/>
                <a:t>FSS</a:t>
              </a:r>
              <a:r>
                <a:rPr lang="fr-FR" dirty="0"/>
                <a:t> </a:t>
              </a:r>
            </a:p>
            <a:p>
              <a:r>
                <a:rPr lang="fr-FR" dirty="0"/>
                <a:t>Mobiliser les financements de la CSU et gérer les fonds destinés au paiement des prestations de santé (demande)</a:t>
              </a:r>
            </a:p>
          </p:txBody>
        </p:sp>
        <p:sp>
          <p:nvSpPr>
            <p:cNvPr id="25" name="ZoneTexte 24"/>
            <p:cNvSpPr txBox="1"/>
            <p:nvPr/>
          </p:nvSpPr>
          <p:spPr>
            <a:xfrm>
              <a:off x="1823242" y="2483884"/>
              <a:ext cx="2924702" cy="307777"/>
            </a:xfrm>
            <a:prstGeom prst="rect">
              <a:avLst/>
            </a:prstGeom>
            <a:noFill/>
          </p:spPr>
          <p:txBody>
            <a:bodyPr wrap="square">
              <a:spAutoFit/>
            </a:bodyPr>
            <a:lstStyle/>
            <a:p>
              <a:r>
                <a:rPr lang="fr-FR" sz="1400" dirty="0"/>
                <a:t>Fonds de Solidarité de Santé</a:t>
              </a:r>
            </a:p>
          </p:txBody>
        </p:sp>
      </p:grpSp>
      <p:grpSp>
        <p:nvGrpSpPr>
          <p:cNvPr id="3" name="Groupe 2"/>
          <p:cNvGrpSpPr/>
          <p:nvPr/>
        </p:nvGrpSpPr>
        <p:grpSpPr>
          <a:xfrm>
            <a:off x="1526735" y="4801589"/>
            <a:ext cx="4041771" cy="1622562"/>
            <a:chOff x="1315832" y="4514109"/>
            <a:chExt cx="4041771" cy="1622562"/>
          </a:xfrm>
        </p:grpSpPr>
        <p:sp>
          <p:nvSpPr>
            <p:cNvPr id="16" name="Rectangle : coins arrondis 15"/>
            <p:cNvSpPr/>
            <p:nvPr/>
          </p:nvSpPr>
          <p:spPr>
            <a:xfrm>
              <a:off x="1315832" y="4570285"/>
              <a:ext cx="4041771" cy="1566386"/>
            </a:xfrm>
            <a:prstGeom prst="roundRect">
              <a:avLst/>
            </a:prstGeom>
            <a:solidFill>
              <a:srgbClr val="66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fr-FR" sz="3200" b="1" dirty="0"/>
                <a:t>INSP</a:t>
              </a:r>
              <a:endParaRPr lang="fr-FR" dirty="0"/>
            </a:p>
            <a:p>
              <a:r>
                <a:rPr lang="fr-FR" dirty="0"/>
                <a:t>Prévention, Riposte contre les épidémies et autres urgences sanitaires </a:t>
              </a:r>
              <a:r>
                <a:rPr lang="fr-FR" sz="1600" i="1" dirty="0"/>
                <a:t>(Prog </a:t>
              </a:r>
              <a:r>
                <a:rPr lang="fr-FR" sz="1600" i="1" dirty="0" err="1"/>
                <a:t>spéc</a:t>
              </a:r>
              <a:r>
                <a:rPr lang="fr-FR" sz="1600" i="1" dirty="0"/>
                <a:t>, INRB, …). </a:t>
              </a:r>
              <a:endParaRPr lang="fr-FR" i="1" dirty="0"/>
            </a:p>
          </p:txBody>
        </p:sp>
        <p:sp>
          <p:nvSpPr>
            <p:cNvPr id="26" name="ZoneTexte 25"/>
            <p:cNvSpPr txBox="1"/>
            <p:nvPr/>
          </p:nvSpPr>
          <p:spPr>
            <a:xfrm>
              <a:off x="1797048" y="4514109"/>
              <a:ext cx="3336393" cy="307777"/>
            </a:xfrm>
            <a:prstGeom prst="rect">
              <a:avLst/>
            </a:prstGeom>
            <a:noFill/>
          </p:spPr>
          <p:txBody>
            <a:bodyPr wrap="square">
              <a:spAutoFit/>
            </a:bodyPr>
            <a:lstStyle/>
            <a:p>
              <a:r>
                <a:rPr lang="fr-FR" sz="1400" dirty="0"/>
                <a:t>Institut National de Santé Publique</a:t>
              </a:r>
            </a:p>
          </p:txBody>
        </p:sp>
      </p:grpSp>
      <p:grpSp>
        <p:nvGrpSpPr>
          <p:cNvPr id="5" name="Groupe 4"/>
          <p:cNvGrpSpPr/>
          <p:nvPr/>
        </p:nvGrpSpPr>
        <p:grpSpPr>
          <a:xfrm>
            <a:off x="8416378" y="2977783"/>
            <a:ext cx="3336394" cy="2006167"/>
            <a:chOff x="8296802" y="2673528"/>
            <a:chExt cx="3336394" cy="2006167"/>
          </a:xfrm>
        </p:grpSpPr>
        <p:sp>
          <p:nvSpPr>
            <p:cNvPr id="14" name="Rectangle : coins arrondis 13"/>
            <p:cNvSpPr/>
            <p:nvPr/>
          </p:nvSpPr>
          <p:spPr>
            <a:xfrm>
              <a:off x="8296802" y="2738738"/>
              <a:ext cx="3336394" cy="1940957"/>
            </a:xfrm>
            <a:prstGeom prst="roundRect">
              <a:avLst/>
            </a:prstGeom>
            <a:solidFill>
              <a:srgbClr val="FF7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endParaRPr lang="fr-FR" dirty="0"/>
            </a:p>
            <a:p>
              <a:pPr algn="ctr"/>
              <a:endParaRPr lang="fr-FR" dirty="0"/>
            </a:p>
            <a:p>
              <a:r>
                <a:rPr lang="fr-FR" dirty="0"/>
                <a:t>Régulation et le contrôle du système de la CSU ainsi que les prestations sanitaires en RDC (</a:t>
              </a:r>
              <a:r>
                <a:rPr lang="fr-FR" dirty="0" err="1"/>
                <a:t>Accrédit</a:t>
              </a:r>
              <a:r>
                <a:rPr lang="fr-FR" dirty="0"/>
                <a:t>/Certif). </a:t>
              </a:r>
            </a:p>
          </p:txBody>
        </p:sp>
        <p:sp>
          <p:nvSpPr>
            <p:cNvPr id="27" name="ZoneTexte 26"/>
            <p:cNvSpPr txBox="1"/>
            <p:nvPr/>
          </p:nvSpPr>
          <p:spPr>
            <a:xfrm>
              <a:off x="8325828" y="2673528"/>
              <a:ext cx="3307368" cy="523220"/>
            </a:xfrm>
            <a:prstGeom prst="rect">
              <a:avLst/>
            </a:prstGeom>
            <a:noFill/>
          </p:spPr>
          <p:txBody>
            <a:bodyPr wrap="square">
              <a:spAutoFit/>
            </a:bodyPr>
            <a:lstStyle/>
            <a:p>
              <a:pPr algn="ctr"/>
              <a:r>
                <a:rPr lang="fr-FR" sz="1400" dirty="0"/>
                <a:t>Autorité de Régulation et de Contrôle de la CSU</a:t>
              </a:r>
            </a:p>
          </p:txBody>
        </p:sp>
        <p:sp>
          <p:nvSpPr>
            <p:cNvPr id="8" name="ZoneTexte 7"/>
            <p:cNvSpPr txBox="1"/>
            <p:nvPr/>
          </p:nvSpPr>
          <p:spPr>
            <a:xfrm>
              <a:off x="8650298" y="2986489"/>
              <a:ext cx="2536051" cy="584775"/>
            </a:xfrm>
            <a:prstGeom prst="rect">
              <a:avLst/>
            </a:prstGeom>
            <a:noFill/>
          </p:spPr>
          <p:txBody>
            <a:bodyPr wrap="square">
              <a:spAutoFit/>
            </a:bodyPr>
            <a:lstStyle/>
            <a:p>
              <a:pPr algn="ctr"/>
              <a:r>
                <a:rPr lang="fr-FR" sz="3200" b="1" dirty="0"/>
                <a:t>ARC-CSU</a:t>
              </a:r>
              <a:endParaRPr lang="fr-FR" sz="3200" dirty="0"/>
            </a:p>
          </p:txBody>
        </p:sp>
      </p:grpSp>
      <p:grpSp>
        <p:nvGrpSpPr>
          <p:cNvPr id="6" name="Groupe 5"/>
          <p:cNvGrpSpPr/>
          <p:nvPr/>
        </p:nvGrpSpPr>
        <p:grpSpPr>
          <a:xfrm>
            <a:off x="6096000" y="5041377"/>
            <a:ext cx="4213784" cy="1668542"/>
            <a:chOff x="6254393" y="4956331"/>
            <a:chExt cx="4213784" cy="1668542"/>
          </a:xfrm>
        </p:grpSpPr>
        <p:sp>
          <p:nvSpPr>
            <p:cNvPr id="17" name="Rectangle : coins arrondis 16"/>
            <p:cNvSpPr/>
            <p:nvPr/>
          </p:nvSpPr>
          <p:spPr>
            <a:xfrm>
              <a:off x="6254393" y="4956331"/>
              <a:ext cx="4213784" cy="1668542"/>
            </a:xfrm>
            <a:prstGeom prst="round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endParaRPr lang="fr-FR" sz="2800" b="1" dirty="0"/>
            </a:p>
            <a:p>
              <a:pPr algn="ctr"/>
              <a:r>
                <a:rPr lang="fr-FR" sz="2800" b="1" dirty="0"/>
                <a:t>ANICNS</a:t>
              </a:r>
              <a:endParaRPr lang="fr-FR" dirty="0"/>
            </a:p>
            <a:p>
              <a:r>
                <a:rPr lang="fr-FR" dirty="0"/>
                <a:t>Gouvernance numérique de la CSU et ingénierie clinique en RDC. </a:t>
              </a:r>
            </a:p>
          </p:txBody>
        </p:sp>
        <p:sp>
          <p:nvSpPr>
            <p:cNvPr id="28" name="ZoneTexte 27"/>
            <p:cNvSpPr txBox="1"/>
            <p:nvPr/>
          </p:nvSpPr>
          <p:spPr>
            <a:xfrm>
              <a:off x="6467961" y="5065893"/>
              <a:ext cx="3867351" cy="523220"/>
            </a:xfrm>
            <a:prstGeom prst="rect">
              <a:avLst/>
            </a:prstGeom>
            <a:noFill/>
          </p:spPr>
          <p:txBody>
            <a:bodyPr wrap="square">
              <a:spAutoFit/>
            </a:bodyPr>
            <a:lstStyle/>
            <a:p>
              <a:pPr algn="ctr"/>
              <a:r>
                <a:rPr lang="fr-FR" sz="1400" dirty="0"/>
                <a:t>Agence Nationale de l’Ingénierie Clinique et du numérique en santé</a:t>
              </a:r>
            </a:p>
          </p:txBody>
        </p:sp>
      </p:grpSp>
      <p:sp>
        <p:nvSpPr>
          <p:cNvPr id="31" name="Title 1"/>
          <p:cNvSpPr txBox="1"/>
          <p:nvPr/>
        </p:nvSpPr>
        <p:spPr>
          <a:xfrm>
            <a:off x="19050" y="15145"/>
            <a:ext cx="9286875" cy="711616"/>
          </a:xfrm>
          <a:prstGeom prst="rect">
            <a:avLst/>
          </a:prstGeom>
          <a:solidFill>
            <a:schemeClr val="accent2">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a:solidFill>
                  <a:srgbClr val="C00000"/>
                </a:solidFill>
                <a:latin typeface="+mn-lt"/>
              </a:rPr>
              <a:t>Les 6 Établissements Publics et leurs missions</a:t>
            </a:r>
            <a:endParaRPr lang="fr-FR" sz="3200" b="1" dirty="0">
              <a:solidFill>
                <a:srgbClr val="C00000"/>
              </a:solidFill>
              <a:latin typeface="+mn-lt"/>
            </a:endParaRPr>
          </a:p>
        </p:txBody>
      </p:sp>
      <p:pic>
        <p:nvPicPr>
          <p:cNvPr id="32" name="Image 31"/>
          <p:cNvPicPr>
            <a:picLocks noChangeAspect="1"/>
          </p:cNvPicPr>
          <p:nvPr/>
        </p:nvPicPr>
        <p:blipFill rotWithShape="1">
          <a:blip r:embed="rId3" cstate="print">
            <a:extLst>
              <a:ext uri="{28A0092B-C50C-407E-A947-70E740481C1C}">
                <a14:useLocalDpi xmlns:a14="http://schemas.microsoft.com/office/drawing/2010/main" val="0"/>
              </a:ext>
            </a:extLst>
          </a:blip>
          <a:srcRect l="11971" t="14222" r="13091" b="12168"/>
          <a:stretch>
            <a:fillRect/>
          </a:stretch>
        </p:blipFill>
        <p:spPr>
          <a:xfrm>
            <a:off x="10523352" y="5250968"/>
            <a:ext cx="1296186" cy="1273212"/>
          </a:xfrm>
          <a:prstGeom prst="rect">
            <a:avLst/>
          </a:prstGeom>
        </p:spPr>
      </p:pic>
      <p:pic>
        <p:nvPicPr>
          <p:cNvPr id="34" name="Image 3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Effect>
                      <a14:sharpenSoften amount="25000"/>
                    </a14:imgEffect>
                  </a14:imgLayer>
                </a14:imgProps>
              </a:ext>
              <a:ext uri="{28A0092B-C50C-407E-A947-70E740481C1C}">
                <a14:useLocalDpi xmlns:a14="http://schemas.microsoft.com/office/drawing/2010/main" val="0"/>
              </a:ext>
            </a:extLst>
          </a:blip>
          <a:srcRect l="15758" t="21226" r="19761" b="17860"/>
          <a:stretch>
            <a:fillRect/>
          </a:stretch>
        </p:blipFill>
        <p:spPr>
          <a:xfrm>
            <a:off x="106717" y="4955477"/>
            <a:ext cx="1420018" cy="1341439"/>
          </a:xfrm>
          <a:prstGeom prst="rect">
            <a:avLst/>
          </a:prstGeom>
        </p:spPr>
      </p:pic>
      <p:pic>
        <p:nvPicPr>
          <p:cNvPr id="9" name="Image 8"/>
          <p:cNvPicPr>
            <a:picLocks noChangeAspect="1"/>
          </p:cNvPicPr>
          <p:nvPr/>
        </p:nvPicPr>
        <p:blipFill rotWithShape="1">
          <a:blip r:embed="rId6"/>
          <a:srcRect l="6331" t="12012" r="7564" b="4044"/>
          <a:stretch>
            <a:fillRect/>
          </a:stretch>
        </p:blipFill>
        <p:spPr>
          <a:xfrm>
            <a:off x="5617313" y="3534189"/>
            <a:ext cx="2129636" cy="884807"/>
          </a:xfrm>
          <a:prstGeom prst="rect">
            <a:avLst/>
          </a:prstGeom>
        </p:spPr>
      </p:pic>
      <p:pic>
        <p:nvPicPr>
          <p:cNvPr id="10" name="Image 9">
            <a:extLst>
              <a:ext uri="{FF2B5EF4-FFF2-40B4-BE49-F238E27FC236}">
                <a16:creationId xmlns:a16="http://schemas.microsoft.com/office/drawing/2014/main" id="{98E38850-B131-45CF-B65D-2E13C31E357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7266" t="37654" r="74406" b="31585"/>
          <a:stretch/>
        </p:blipFill>
        <p:spPr>
          <a:xfrm>
            <a:off x="1992068" y="989096"/>
            <a:ext cx="1237682" cy="1168416"/>
          </a:xfrm>
          <a:prstGeom prst="rect">
            <a:avLst/>
          </a:prstGeom>
        </p:spPr>
      </p:pic>
      <p:pic>
        <p:nvPicPr>
          <p:cNvPr id="12" name="Image 11">
            <a:extLst>
              <a:ext uri="{FF2B5EF4-FFF2-40B4-BE49-F238E27FC236}">
                <a16:creationId xmlns:a16="http://schemas.microsoft.com/office/drawing/2014/main" id="{AA9AB9B3-1EA2-47C3-088A-BC911208B6E8}"/>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69935" y="2078636"/>
            <a:ext cx="2109243" cy="1118272"/>
          </a:xfrm>
          <a:prstGeom prst="rect">
            <a:avLst/>
          </a:prstGeom>
        </p:spPr>
      </p:pic>
      <p:pic>
        <p:nvPicPr>
          <p:cNvPr id="33" name="Image 32">
            <a:extLst>
              <a:ext uri="{FF2B5EF4-FFF2-40B4-BE49-F238E27FC236}">
                <a16:creationId xmlns:a16="http://schemas.microsoft.com/office/drawing/2014/main" id="{D4FFB786-1090-40B8-B5FF-197FEF2696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7847" y="2284745"/>
            <a:ext cx="1866440" cy="895350"/>
          </a:xfrm>
          <a:prstGeom prst="rect">
            <a:avLst/>
          </a:prstGeom>
        </p:spPr>
      </p:pic>
      <p:grpSp>
        <p:nvGrpSpPr>
          <p:cNvPr id="35" name="Groupe 34"/>
          <p:cNvGrpSpPr/>
          <p:nvPr/>
        </p:nvGrpSpPr>
        <p:grpSpPr>
          <a:xfrm>
            <a:off x="6833855" y="508233"/>
            <a:ext cx="3800178" cy="2033089"/>
            <a:chOff x="7285007" y="835264"/>
            <a:chExt cx="3800178" cy="1937391"/>
          </a:xfrm>
        </p:grpSpPr>
        <p:sp>
          <p:nvSpPr>
            <p:cNvPr id="36" name="Rectangle : coins arrondis 35"/>
            <p:cNvSpPr/>
            <p:nvPr/>
          </p:nvSpPr>
          <p:spPr>
            <a:xfrm>
              <a:off x="7285007" y="856334"/>
              <a:ext cx="3752849" cy="1916321"/>
            </a:xfrm>
            <a:prstGeom prst="round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endParaRPr lang="fr-FR" sz="500" b="1" dirty="0"/>
            </a:p>
            <a:p>
              <a:pPr algn="ctr"/>
              <a:endParaRPr lang="fr-FR" sz="500" b="1" dirty="0"/>
            </a:p>
            <a:p>
              <a:pPr algn="ctr"/>
              <a:endParaRPr lang="fr-FR" sz="500" b="1" dirty="0"/>
            </a:p>
            <a:p>
              <a:pPr algn="ctr"/>
              <a:endParaRPr lang="fr-FR" sz="500" b="1" dirty="0"/>
            </a:p>
            <a:p>
              <a:pPr algn="ctr"/>
              <a:r>
                <a:rPr lang="fr-FR" sz="2800" b="1" dirty="0"/>
                <a:t>ACOREP</a:t>
              </a:r>
              <a:r>
                <a:rPr lang="fr-FR" dirty="0"/>
                <a:t> </a:t>
              </a:r>
            </a:p>
            <a:p>
              <a:r>
                <a:rPr lang="fr-FR" sz="1600" b="0" i="0" dirty="0">
                  <a:solidFill>
                    <a:srgbClr val="333333"/>
                  </a:solidFill>
                  <a:effectLst/>
                  <a:latin typeface="Rockwell" panose="02060603020205020403" charset="0"/>
                  <a:cs typeface="Rockwell" panose="02060603020205020403" charset="0"/>
                </a:rPr>
                <a:t>Veiller à la mise sur le marché des produits médicaux de qualité et efficaces (réglementation adéquate et de </a:t>
              </a:r>
              <a:r>
                <a:rPr lang="fr-FR" sz="1600" dirty="0">
                  <a:solidFill>
                    <a:srgbClr val="333333"/>
                  </a:solidFill>
                  <a:latin typeface="Rockwell" panose="02060603020205020403" charset="0"/>
                  <a:cs typeface="Rockwell" panose="02060603020205020403" charset="0"/>
                </a:rPr>
                <a:t>contrôle d'un système)</a:t>
              </a:r>
              <a:endParaRPr lang="fr-FR" sz="1200" dirty="0">
                <a:latin typeface="Rockwell" panose="02060603020205020403" charset="0"/>
                <a:cs typeface="Rockwell" panose="02060603020205020403" charset="0"/>
              </a:endParaRPr>
            </a:p>
          </p:txBody>
        </p:sp>
        <p:sp>
          <p:nvSpPr>
            <p:cNvPr id="37" name="ZoneTexte 36"/>
            <p:cNvSpPr txBox="1"/>
            <p:nvPr/>
          </p:nvSpPr>
          <p:spPr>
            <a:xfrm>
              <a:off x="7332336" y="835264"/>
              <a:ext cx="3752849" cy="523220"/>
            </a:xfrm>
            <a:prstGeom prst="rect">
              <a:avLst/>
            </a:prstGeom>
            <a:noFill/>
          </p:spPr>
          <p:txBody>
            <a:bodyPr wrap="square">
              <a:spAutoFit/>
            </a:bodyPr>
            <a:lstStyle/>
            <a:p>
              <a:pPr algn="ctr"/>
              <a:r>
                <a:rPr lang="fr-FR" sz="1400" dirty="0"/>
                <a:t>Autorité Congolaise de Règlementation Pharmaceutique</a:t>
              </a:r>
            </a:p>
          </p:txBody>
        </p:sp>
      </p:grpSp>
      <p:pic>
        <p:nvPicPr>
          <p:cNvPr id="38" name="Image 37"/>
          <p:cNvPicPr>
            <a:picLocks noChangeAspect="1"/>
          </p:cNvPicPr>
          <p:nvPr/>
        </p:nvPicPr>
        <p:blipFill rotWithShape="1">
          <a:blip r:embed="rId12" cstate="print">
            <a:extLst>
              <a:ext uri="{28A0092B-C50C-407E-A947-70E740481C1C}">
                <a14:useLocalDpi xmlns:a14="http://schemas.microsoft.com/office/drawing/2010/main" val="0"/>
              </a:ext>
            </a:extLst>
          </a:blip>
          <a:srcRect l="9038" t="14811" r="8465" b="13120"/>
          <a:stretch>
            <a:fillRect/>
          </a:stretch>
        </p:blipFill>
        <p:spPr>
          <a:xfrm>
            <a:off x="10099088" y="770992"/>
            <a:ext cx="1542277" cy="5726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
            <a:extLst>
              <a:ext uri="{FF2B5EF4-FFF2-40B4-BE49-F238E27FC236}">
                <a16:creationId xmlns:a16="http://schemas.microsoft.com/office/drawing/2014/main" id="{699C0579-A5BA-41EF-25F0-493CCD9D55BB}"/>
              </a:ext>
            </a:extLst>
          </p:cNvPr>
          <p:cNvPicPr>
            <a:picLocks noChangeAspect="1"/>
          </p:cNvPicPr>
          <p:nvPr/>
        </p:nvPicPr>
        <p:blipFill>
          <a:blip r:embed="rId2"/>
          <a:srcRect/>
          <a:stretch>
            <a:fillRect/>
          </a:stretch>
        </p:blipFill>
        <p:spPr>
          <a:xfrm>
            <a:off x="2257778" y="1609385"/>
            <a:ext cx="7879644" cy="3933739"/>
          </a:xfrm>
          <a:prstGeom prst="rect">
            <a:avLst/>
          </a:prstGeom>
          <a:noFill/>
          <a:ln cap="flat">
            <a:noFill/>
          </a:ln>
        </p:spPr>
      </p:pic>
      <p:pic>
        <p:nvPicPr>
          <p:cNvPr id="5" name="Image 4">
            <a:extLst>
              <a:ext uri="{FF2B5EF4-FFF2-40B4-BE49-F238E27FC236}">
                <a16:creationId xmlns:a16="http://schemas.microsoft.com/office/drawing/2014/main" id="{523D1206-C8DA-654D-2E58-32B16F874C56}"/>
              </a:ext>
            </a:extLst>
          </p:cNvPr>
          <p:cNvPicPr>
            <a:picLocks noChangeAspect="1"/>
          </p:cNvPicPr>
          <p:nvPr/>
        </p:nvPicPr>
        <p:blipFill>
          <a:blip r:embed="rId3"/>
          <a:stretch>
            <a:fillRect/>
          </a:stretch>
        </p:blipFill>
        <p:spPr>
          <a:xfrm>
            <a:off x="9682939" y="327578"/>
            <a:ext cx="2037486" cy="930156"/>
          </a:xfrm>
          <a:prstGeom prst="rect">
            <a:avLst/>
          </a:prstGeom>
        </p:spPr>
      </p:pic>
      <p:pic>
        <p:nvPicPr>
          <p:cNvPr id="11" name="Picture 2" descr="Drapeau Rdc Rd - Image gratuite sur Pixabay - Pixabay">
            <a:extLst>
              <a:ext uri="{FF2B5EF4-FFF2-40B4-BE49-F238E27FC236}">
                <a16:creationId xmlns:a16="http://schemas.microsoft.com/office/drawing/2014/main" id="{3F6B239A-EB92-D706-D8D2-8D7E19C51FE8}"/>
              </a:ext>
            </a:extLst>
          </p:cNvPr>
          <p:cNvPicPr>
            <a:picLocks noChangeAspect="1"/>
          </p:cNvPicPr>
          <p:nvPr/>
        </p:nvPicPr>
        <p:blipFill>
          <a:blip r:embed="rId4"/>
          <a:srcRect/>
          <a:stretch>
            <a:fillRect/>
          </a:stretch>
        </p:blipFill>
        <p:spPr>
          <a:xfrm>
            <a:off x="301605" y="244382"/>
            <a:ext cx="1284320" cy="725494"/>
          </a:xfrm>
          <a:prstGeom prst="rect">
            <a:avLst/>
          </a:prstGeom>
          <a:noFill/>
          <a:ln cap="flat">
            <a:noFill/>
          </a:ln>
        </p:spPr>
      </p:pic>
      <p:sp>
        <p:nvSpPr>
          <p:cNvPr id="14" name="Google Shape;89;p15">
            <a:extLst>
              <a:ext uri="{FF2B5EF4-FFF2-40B4-BE49-F238E27FC236}">
                <a16:creationId xmlns:a16="http://schemas.microsoft.com/office/drawing/2014/main" id="{A7FB4128-0DA2-650D-6794-0F542702ADDB}"/>
              </a:ext>
            </a:extLst>
          </p:cNvPr>
          <p:cNvSpPr txBox="1"/>
          <p:nvPr/>
        </p:nvSpPr>
        <p:spPr>
          <a:xfrm>
            <a:off x="3174820" y="1023178"/>
            <a:ext cx="5639159" cy="410382"/>
          </a:xfrm>
          <a:prstGeom prst="rect">
            <a:avLst/>
          </a:prstGeom>
          <a:noFill/>
          <a:ln cap="flat">
            <a:noFill/>
          </a:ln>
        </p:spPr>
        <p:txBody>
          <a:bodyPr vert="horz" wrap="square" lIns="121898" tIns="60935" rIns="121898" bIns="60935" anchor="t"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0" i="0" u="none" strike="noStrike" kern="1200" cap="none" spc="0" baseline="0" dirty="0">
                <a:solidFill>
                  <a:srgbClr val="FF0000"/>
                </a:solidFill>
                <a:uFillTx/>
                <a:latin typeface="Arial" pitchFamily="34"/>
                <a:ea typeface="Calibri" pitchFamily="34"/>
                <a:cs typeface="Times New Roman" pitchFamily="18"/>
              </a:rPr>
              <a:t>Illustration de la progressivité des paquets de soins</a:t>
            </a:r>
            <a:r>
              <a:rPr lang="fr-FR" sz="1200" b="0" i="0" u="none" strike="noStrike" kern="1200" cap="none" spc="0" baseline="0" dirty="0">
                <a:solidFill>
                  <a:srgbClr val="FF0000"/>
                </a:solidFill>
                <a:uFillTx/>
                <a:latin typeface="Arial" pitchFamily="34"/>
                <a:cs typeface="Arial"/>
              </a:rPr>
              <a:t> </a:t>
            </a:r>
            <a:endParaRPr lang="fr-FR" sz="2400" b="0" i="0" u="none" strike="noStrike" kern="1200" cap="none" spc="0" baseline="0" dirty="0">
              <a:solidFill>
                <a:srgbClr val="FF0000"/>
              </a:solidFill>
              <a:uFillTx/>
              <a:latin typeface="Arial" pitchFamily="34"/>
              <a:cs typeface="Arial"/>
            </a:endParaRPr>
          </a:p>
        </p:txBody>
      </p:sp>
      <p:sp>
        <p:nvSpPr>
          <p:cNvPr id="2" name="Espace réservé de la date 1">
            <a:extLst>
              <a:ext uri="{FF2B5EF4-FFF2-40B4-BE49-F238E27FC236}">
                <a16:creationId xmlns:a16="http://schemas.microsoft.com/office/drawing/2014/main" id="{1CF76088-1AEE-4D0A-0FC1-01BD04983DA3}"/>
              </a:ext>
            </a:extLst>
          </p:cNvPr>
          <p:cNvSpPr>
            <a:spLocks noGrp="1"/>
          </p:cNvSpPr>
          <p:nvPr>
            <p:ph type="dt" sz="half" idx="10"/>
          </p:nvPr>
        </p:nvSpPr>
        <p:spPr/>
        <p:txBody>
          <a:bodyPr/>
          <a:lstStyle/>
          <a:p>
            <a:fld id="{74E23DBD-5F53-4CFE-BBBA-2DBC32F2C72A}"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42ADFC15-1D8B-76CD-AA28-D977F359EE24}"/>
              </a:ext>
            </a:extLst>
          </p:cNvPr>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427931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8451-7406-4724-941E-E304161CE1D6}"/>
              </a:ext>
            </a:extLst>
          </p:cNvPr>
          <p:cNvSpPr>
            <a:spLocks noGrp="1"/>
          </p:cNvSpPr>
          <p:nvPr>
            <p:ph type="title"/>
          </p:nvPr>
        </p:nvSpPr>
        <p:spPr>
          <a:xfrm>
            <a:off x="123824" y="2657475"/>
            <a:ext cx="4029076" cy="1079500"/>
          </a:xfrm>
          <a:ln w="19050">
            <a:solidFill>
              <a:schemeClr val="bg1"/>
            </a:solidFill>
          </a:ln>
        </p:spPr>
        <p:txBody>
          <a:bodyPr>
            <a:normAutofit/>
          </a:bodyPr>
          <a:lstStyle/>
          <a:p>
            <a:pPr algn="ctr"/>
            <a:r>
              <a:rPr lang="fr-CA" sz="4800" b="1" dirty="0">
                <a:solidFill>
                  <a:schemeClr val="bg1"/>
                </a:solidFill>
                <a:latin typeface="+mn-lt"/>
              </a:rPr>
              <a:t>Plan</a:t>
            </a:r>
            <a:endParaRPr lang="fr-FR" sz="4800" b="1" dirty="0">
              <a:solidFill>
                <a:schemeClr val="bg1"/>
              </a:solidFill>
              <a:latin typeface="+mn-lt"/>
            </a:endParaRPr>
          </a:p>
        </p:txBody>
      </p:sp>
      <p:sp>
        <p:nvSpPr>
          <p:cNvPr id="9" name="Content Placeholder 8">
            <a:extLst>
              <a:ext uri="{FF2B5EF4-FFF2-40B4-BE49-F238E27FC236}">
                <a16:creationId xmlns:a16="http://schemas.microsoft.com/office/drawing/2014/main" id="{851CCB21-DBE2-4B9F-AB30-3009261808B3}"/>
              </a:ext>
            </a:extLst>
          </p:cNvPr>
          <p:cNvSpPr>
            <a:spLocks noGrp="1"/>
          </p:cNvSpPr>
          <p:nvPr>
            <p:ph idx="1"/>
          </p:nvPr>
        </p:nvSpPr>
        <p:spPr>
          <a:xfrm>
            <a:off x="4111675" y="1630253"/>
            <a:ext cx="6997603" cy="4088165"/>
          </a:xfrm>
        </p:spPr>
        <p:txBody>
          <a:bodyPr anchor="ctr">
            <a:noAutofit/>
          </a:bodyPr>
          <a:lstStyle/>
          <a:p>
            <a:pPr algn="just">
              <a:lnSpc>
                <a:spcPct val="107000"/>
              </a:lnSpc>
              <a:spcAft>
                <a:spcPts val="800"/>
              </a:spcAft>
              <a:buSzPts val="1000"/>
              <a:tabLst>
                <a:tab pos="457200" algn="l"/>
              </a:tabLst>
            </a:pPr>
            <a:endParaRPr lang="fr-FR"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SzPts val="1000"/>
              <a:tabLst>
                <a:tab pos="457200" algn="l"/>
              </a:tabLst>
            </a:pPr>
            <a:r>
              <a:rPr lang="fr-FR"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Budget de l'État :</a:t>
            </a:r>
            <a:r>
              <a:rPr lang="fr-F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Exploration des méthodes pour augmenter l'allocation budgétaire à la santé, en visant à se rapprocher de l'objectif de 15% recommandé par l’UA.  Instauration du budget programme en vue d’adresser la question du faible décaissement des crédits alloués.</a:t>
            </a:r>
          </a:p>
          <a:p>
            <a:pPr algn="just">
              <a:lnSpc>
                <a:spcPct val="107000"/>
              </a:lnSpc>
              <a:spcAft>
                <a:spcPts val="800"/>
              </a:spcAft>
              <a:buSzPts val="1000"/>
              <a:tabLst>
                <a:tab pos="457200" algn="l"/>
              </a:tabLst>
            </a:pPr>
            <a:r>
              <a:rPr lang="fr-FR"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Financements Innovants :</a:t>
            </a:r>
            <a:r>
              <a:rPr lang="fr-F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Exemples incluent la mise en place de taxes affectées spécifiques (comme sur le tabac ou l'alcool) et des quotités sur des taxes et redevances préexistantes telles que la redevance minière</a:t>
            </a:r>
            <a:r>
              <a:rPr lang="fr-FR" sz="14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Une étude sur les financements innovants a démontré qu’avec une réallocation appropriée de certaines taxes et redevances, il est possible de mobiliser jusqu’à 2 milliards de dollars américains.</a:t>
            </a:r>
            <a:endParaRPr lang="fr-F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SzPts val="1000"/>
              <a:tabLst>
                <a:tab pos="457200" algn="l"/>
              </a:tabLst>
            </a:pPr>
            <a:r>
              <a:rPr lang="fr-FR" sz="14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a:t>
            </a:r>
            <a:r>
              <a:rPr lang="fr-FR"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ngénierie Financière </a:t>
            </a:r>
            <a:r>
              <a:rPr lang="fr-F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Lancement d'obligations sociales pour financer des projets de santé, partenariats public-privé pour la construction et la gestion d'infrastructures sanitaires.</a:t>
            </a:r>
          </a:p>
          <a:p>
            <a:pPr algn="just">
              <a:lnSpc>
                <a:spcPct val="107000"/>
              </a:lnSpc>
              <a:spcAft>
                <a:spcPts val="800"/>
              </a:spcAft>
              <a:buSzPts val="1000"/>
              <a:tabLst>
                <a:tab pos="457200" algn="l"/>
              </a:tabLst>
            </a:pPr>
            <a:r>
              <a:rPr lang="fr-FR"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Secteur Informel </a:t>
            </a:r>
            <a:r>
              <a:rPr lang="fr-FR" sz="1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Elargissement de l’assiette fiscale, de l’espace budgétaire par la formalisation du secteur informel comme stratégie pour élargir la base fiscale et augmenter les ressources disponibles pour la santé.</a:t>
            </a:r>
          </a:p>
        </p:txBody>
      </p:sp>
      <p:pic>
        <p:nvPicPr>
          <p:cNvPr id="7" name="Image 6">
            <a:extLst>
              <a:ext uri="{FF2B5EF4-FFF2-40B4-BE49-F238E27FC236}">
                <a16:creationId xmlns:a16="http://schemas.microsoft.com/office/drawing/2014/main" id="{0CA10D5B-F91A-0833-1BF9-14545BB76264}"/>
              </a:ext>
            </a:extLst>
          </p:cNvPr>
          <p:cNvPicPr>
            <a:picLocks noChangeAspect="1"/>
          </p:cNvPicPr>
          <p:nvPr/>
        </p:nvPicPr>
        <p:blipFill>
          <a:blip r:embed="rId3"/>
          <a:stretch>
            <a:fillRect/>
          </a:stretch>
        </p:blipFill>
        <p:spPr>
          <a:xfrm>
            <a:off x="123824" y="1612306"/>
            <a:ext cx="4029076" cy="3169837"/>
          </a:xfrm>
          <a:prstGeom prst="rect">
            <a:avLst/>
          </a:prstGeom>
        </p:spPr>
      </p:pic>
      <p:sp>
        <p:nvSpPr>
          <p:cNvPr id="8" name="Title 1">
            <a:extLst>
              <a:ext uri="{FF2B5EF4-FFF2-40B4-BE49-F238E27FC236}">
                <a16:creationId xmlns:a16="http://schemas.microsoft.com/office/drawing/2014/main" id="{1622F869-C1DA-C74D-C174-9BC1EE52DD13}"/>
              </a:ext>
            </a:extLst>
          </p:cNvPr>
          <p:cNvSpPr txBox="1">
            <a:spLocks/>
          </p:cNvSpPr>
          <p:nvPr/>
        </p:nvSpPr>
        <p:spPr>
          <a:xfrm>
            <a:off x="3364178" y="96184"/>
            <a:ext cx="8031706" cy="1241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C426BA9C-2E02-790C-84CC-28DF262B727F}"/>
              </a:ext>
            </a:extLst>
          </p:cNvPr>
          <p:cNvPicPr>
            <a:picLocks noChangeAspect="1"/>
          </p:cNvPicPr>
          <p:nvPr/>
        </p:nvPicPr>
        <p:blipFill>
          <a:blip r:embed="rId4"/>
          <a:stretch>
            <a:fillRect/>
          </a:stretch>
        </p:blipFill>
        <p:spPr>
          <a:xfrm>
            <a:off x="358176" y="331505"/>
            <a:ext cx="1780186" cy="1005927"/>
          </a:xfrm>
          <a:prstGeom prst="rect">
            <a:avLst/>
          </a:prstGeom>
        </p:spPr>
      </p:pic>
      <p:sp>
        <p:nvSpPr>
          <p:cNvPr id="4" name="Espace réservé de la date 3">
            <a:extLst>
              <a:ext uri="{FF2B5EF4-FFF2-40B4-BE49-F238E27FC236}">
                <a16:creationId xmlns:a16="http://schemas.microsoft.com/office/drawing/2014/main" id="{4B863613-A5F2-8384-F620-6D789167A3BB}"/>
              </a:ext>
            </a:extLst>
          </p:cNvPr>
          <p:cNvSpPr>
            <a:spLocks noGrp="1"/>
          </p:cNvSpPr>
          <p:nvPr>
            <p:ph type="dt" sz="half" idx="10"/>
          </p:nvPr>
        </p:nvSpPr>
        <p:spPr/>
        <p:txBody>
          <a:bodyPr/>
          <a:lstStyle/>
          <a:p>
            <a:fld id="{138CA0AA-AA2F-45FC-AA48-A47FE1884499}" type="datetime1">
              <a:rPr lang="fr-FR" smtClean="0"/>
              <a:t>31/10/2024</a:t>
            </a:fld>
            <a:endParaRPr lang="fr-FR"/>
          </a:p>
        </p:txBody>
      </p:sp>
      <p:sp>
        <p:nvSpPr>
          <p:cNvPr id="5" name="Espace réservé du pied de page 4">
            <a:extLst>
              <a:ext uri="{FF2B5EF4-FFF2-40B4-BE49-F238E27FC236}">
                <a16:creationId xmlns:a16="http://schemas.microsoft.com/office/drawing/2014/main" id="{DC4CE9DD-BC0B-A9A2-13BF-19B6EDD76A4D}"/>
              </a:ext>
            </a:extLst>
          </p:cNvPr>
          <p:cNvSpPr>
            <a:spLocks noGrp="1"/>
          </p:cNvSpPr>
          <p:nvPr>
            <p:ph type="ftr" sz="quarter" idx="11"/>
          </p:nvPr>
        </p:nvSpPr>
        <p:spPr/>
        <p:txBody>
          <a:bodyPr/>
          <a:lstStyle/>
          <a:p>
            <a:r>
              <a:rPr lang="fr-FR"/>
              <a:t>CNCSU RD Congo</a:t>
            </a:r>
          </a:p>
        </p:txBody>
      </p:sp>
      <p:sp>
        <p:nvSpPr>
          <p:cNvPr id="6" name="Espace réservé du numéro de diapositive 5">
            <a:extLst>
              <a:ext uri="{FF2B5EF4-FFF2-40B4-BE49-F238E27FC236}">
                <a16:creationId xmlns:a16="http://schemas.microsoft.com/office/drawing/2014/main" id="{A408A075-02BE-0EBC-138C-9C8D5A6B76E0}"/>
              </a:ext>
            </a:extLst>
          </p:cNvPr>
          <p:cNvSpPr>
            <a:spLocks noGrp="1"/>
          </p:cNvSpPr>
          <p:nvPr>
            <p:ph type="sldNum" sz="quarter" idx="12"/>
          </p:nvPr>
        </p:nvSpPr>
        <p:spPr/>
        <p:txBody>
          <a:bodyPr/>
          <a:lstStyle/>
          <a:p>
            <a:fld id="{92D466EC-AD75-471C-B784-0076BE6D273D}" type="slidenum">
              <a:rPr lang="fr-FR" smtClean="0"/>
              <a:t>12</a:t>
            </a:fld>
            <a:endParaRPr lang="fr-FR"/>
          </a:p>
        </p:txBody>
      </p:sp>
      <p:sp>
        <p:nvSpPr>
          <p:cNvPr id="12" name="TextBox 11">
            <a:extLst>
              <a:ext uri="{FF2B5EF4-FFF2-40B4-BE49-F238E27FC236}">
                <a16:creationId xmlns:a16="http://schemas.microsoft.com/office/drawing/2014/main" id="{50B62F56-DF7F-4E84-10D6-59F0D703D2BF}"/>
              </a:ext>
            </a:extLst>
          </p:cNvPr>
          <p:cNvSpPr txBox="1"/>
          <p:nvPr/>
        </p:nvSpPr>
        <p:spPr>
          <a:xfrm>
            <a:off x="2686755" y="521931"/>
            <a:ext cx="8974667" cy="1261884"/>
          </a:xfrm>
          <a:prstGeom prst="rect">
            <a:avLst/>
          </a:prstGeom>
          <a:noFill/>
        </p:spPr>
        <p:txBody>
          <a:bodyPr wrap="square" rtlCol="0">
            <a:spAutoFit/>
          </a:bodyPr>
          <a:lstStyle/>
          <a:p>
            <a:pPr algn="ctr"/>
            <a:r>
              <a:rPr lang="fr-FR" sz="2400" dirty="0">
                <a:solidFill>
                  <a:schemeClr val="accent4">
                    <a:lumMod val="75000"/>
                  </a:schemeClr>
                </a:solidFill>
              </a:rPr>
              <a:t>         </a:t>
            </a:r>
            <a:r>
              <a:rPr lang="fr-FR" sz="2800" dirty="0">
                <a:solidFill>
                  <a:srgbClr val="C00000"/>
                </a:solidFill>
              </a:rPr>
              <a:t>Financement des soins de santé </a:t>
            </a:r>
            <a:r>
              <a:rPr lang="fr-FR" sz="2800" dirty="0">
                <a:solidFill>
                  <a:schemeClr val="accent4">
                    <a:lumMod val="75000"/>
                  </a:schemeClr>
                </a:solidFill>
              </a:rPr>
              <a:t>dans le cadre de la CSU</a:t>
            </a:r>
          </a:p>
          <a:p>
            <a:pPr algn="ctr"/>
            <a:r>
              <a:rPr lang="fr-FR" sz="2400" dirty="0">
                <a:solidFill>
                  <a:schemeClr val="accent4">
                    <a:lumMod val="75000"/>
                  </a:schemeClr>
                </a:solidFill>
              </a:rPr>
              <a:t> (la mobilisation, la mise en commun et l’allocation rationnelle de ressources)</a:t>
            </a:r>
          </a:p>
        </p:txBody>
      </p:sp>
    </p:spTree>
    <p:extLst>
      <p:ext uri="{BB962C8B-B14F-4D97-AF65-F5344CB8AC3E}">
        <p14:creationId xmlns:p14="http://schemas.microsoft.com/office/powerpoint/2010/main" val="2590655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8451-7406-4724-941E-E304161CE1D6}"/>
              </a:ext>
            </a:extLst>
          </p:cNvPr>
          <p:cNvSpPr>
            <a:spLocks noGrp="1"/>
          </p:cNvSpPr>
          <p:nvPr>
            <p:ph type="title"/>
          </p:nvPr>
        </p:nvSpPr>
        <p:spPr>
          <a:xfrm>
            <a:off x="123824" y="2657475"/>
            <a:ext cx="4029076" cy="1079500"/>
          </a:xfrm>
          <a:ln w="19050">
            <a:solidFill>
              <a:schemeClr val="bg1"/>
            </a:solidFill>
          </a:ln>
        </p:spPr>
        <p:txBody>
          <a:bodyPr>
            <a:normAutofit/>
          </a:bodyPr>
          <a:lstStyle/>
          <a:p>
            <a:pPr algn="ctr"/>
            <a:r>
              <a:rPr lang="fr-CA" sz="4800" b="1" dirty="0">
                <a:solidFill>
                  <a:schemeClr val="bg1"/>
                </a:solidFill>
                <a:latin typeface="+mn-lt"/>
              </a:rPr>
              <a:t>Plan</a:t>
            </a:r>
            <a:endParaRPr lang="fr-FR" sz="4800" b="1" dirty="0">
              <a:solidFill>
                <a:schemeClr val="bg1"/>
              </a:solidFill>
              <a:latin typeface="+mn-lt"/>
            </a:endParaRPr>
          </a:p>
        </p:txBody>
      </p:sp>
      <p:sp>
        <p:nvSpPr>
          <p:cNvPr id="9" name="Content Placeholder 8">
            <a:extLst>
              <a:ext uri="{FF2B5EF4-FFF2-40B4-BE49-F238E27FC236}">
                <a16:creationId xmlns:a16="http://schemas.microsoft.com/office/drawing/2014/main" id="{851CCB21-DBE2-4B9F-AB30-3009261808B3}"/>
              </a:ext>
            </a:extLst>
          </p:cNvPr>
          <p:cNvSpPr>
            <a:spLocks noGrp="1"/>
          </p:cNvSpPr>
          <p:nvPr>
            <p:ph idx="1"/>
          </p:nvPr>
        </p:nvSpPr>
        <p:spPr>
          <a:xfrm>
            <a:off x="4111674" y="982639"/>
            <a:ext cx="7242125" cy="5581944"/>
          </a:xfrm>
        </p:spPr>
        <p:txBody>
          <a:bodyPr anchor="ctr">
            <a:normAutofit/>
          </a:bodyPr>
          <a:lstStyle/>
          <a:p>
            <a:pPr marL="0" lvl="0" indent="0" algn="just">
              <a:lnSpc>
                <a:spcPct val="107000"/>
              </a:lnSpc>
              <a:buSzPts val="1000"/>
              <a:buNone/>
              <a:tabLst>
                <a:tab pos="457200" algn="l"/>
              </a:tabLst>
            </a:pPr>
            <a:r>
              <a:rPr lang="fr-FR"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Apport des Partenaires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07000"/>
              </a:lnSpc>
              <a:buSzPts val="1000"/>
              <a:buNone/>
              <a:tabLst>
                <a:tab pos="457200" algn="l"/>
              </a:tabLst>
            </a:pPr>
            <a:r>
              <a:rPr lang="fr-FR"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Il faut rationnaliser</a:t>
            </a: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a:t>
            </a: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 ressources des bailleurs de fonds internationaux, mais aussi des partenariats locaux, notamment à travers des mécanismes </a:t>
            </a:r>
            <a:r>
              <a:rPr lang="fr-FR"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d’alignement aux priorités et à l’utilisation des systèmes</a:t>
            </a:r>
            <a:r>
              <a:rPr lang="fr-FR" sz="1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nationaux, </a:t>
            </a:r>
            <a:r>
              <a:rPr lang="fr-FR"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à travers des mécanismes tels que les </a:t>
            </a:r>
            <a:r>
              <a:rPr lang="fr-FR" sz="18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MOUs</a:t>
            </a:r>
            <a:r>
              <a:rPr lang="fr-FR"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et/ou Contrat Unique</a:t>
            </a: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SzPts val="1000"/>
              <a:buNone/>
              <a:tabLst>
                <a:tab pos="457200" algn="l"/>
              </a:tabLst>
            </a:pPr>
            <a:r>
              <a:rPr lang="fr-FR" sz="1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L’apport des ménages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07000"/>
              </a:lnSpc>
              <a:buSzPts val="1000"/>
              <a:buNone/>
              <a:tabLst>
                <a:tab pos="457200" algn="l"/>
              </a:tabLst>
            </a:pP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 des méthodes de prépaiement et mise en commun des ressources, </a:t>
            </a:r>
            <a:r>
              <a:rPr lang="fr-FR"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l’assurance maladie </a:t>
            </a:r>
            <a:r>
              <a:rPr lang="fr-FR" sz="1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obligatoire</a:t>
            </a: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évitant ainsi les dépenses catastrophiques. </a:t>
            </a:r>
            <a:endParaRPr lang="fr-FR" sz="18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SzPts val="1000"/>
              <a:buNone/>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just">
              <a:lnSpc>
                <a:spcPct val="107000"/>
              </a:lnSpc>
              <a:buSzPts val="1000"/>
              <a:buNone/>
              <a:tabLst>
                <a:tab pos="457200" algn="l"/>
              </a:tabLst>
            </a:pPr>
            <a:endParaRPr lang="fr-FR" sz="1800" kern="100"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SzPts val="1000"/>
              <a:buNone/>
              <a:tabLst>
                <a:tab pos="457200" algn="l"/>
              </a:tabLs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0CA10D5B-F91A-0833-1BF9-14545BB76264}"/>
              </a:ext>
            </a:extLst>
          </p:cNvPr>
          <p:cNvPicPr>
            <a:picLocks noChangeAspect="1"/>
          </p:cNvPicPr>
          <p:nvPr/>
        </p:nvPicPr>
        <p:blipFill>
          <a:blip r:embed="rId3"/>
          <a:stretch>
            <a:fillRect/>
          </a:stretch>
        </p:blipFill>
        <p:spPr>
          <a:xfrm>
            <a:off x="123824" y="1612306"/>
            <a:ext cx="4029076" cy="3169837"/>
          </a:xfrm>
          <a:prstGeom prst="rect">
            <a:avLst/>
          </a:prstGeom>
        </p:spPr>
      </p:pic>
      <p:sp>
        <p:nvSpPr>
          <p:cNvPr id="8" name="Title 1">
            <a:extLst>
              <a:ext uri="{FF2B5EF4-FFF2-40B4-BE49-F238E27FC236}">
                <a16:creationId xmlns:a16="http://schemas.microsoft.com/office/drawing/2014/main" id="{1622F869-C1DA-C74D-C174-9BC1EE52DD13}"/>
              </a:ext>
            </a:extLst>
          </p:cNvPr>
          <p:cNvSpPr txBox="1">
            <a:spLocks/>
          </p:cNvSpPr>
          <p:nvPr/>
        </p:nvSpPr>
        <p:spPr>
          <a:xfrm>
            <a:off x="3828204" y="96184"/>
            <a:ext cx="7922527" cy="1241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effectLst/>
                <a:latin typeface="Calibri" panose="020F0502020204030204" pitchFamily="34" charset="0"/>
                <a:ea typeface="Calibri" panose="020F0502020204030204" pitchFamily="34" charset="0"/>
                <a:cs typeface="Times New Roman" panose="02020603050405020304" pitchFamily="18" charset="0"/>
              </a:rPr>
              <a:t>Mécanismes de Financement </a:t>
            </a:r>
            <a:endParaRPr lang="fr-FR"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7868CA0C-D4B9-52B9-191C-B27A09B65844}"/>
              </a:ext>
            </a:extLst>
          </p:cNvPr>
          <p:cNvPicPr>
            <a:picLocks noChangeAspect="1"/>
          </p:cNvPicPr>
          <p:nvPr/>
        </p:nvPicPr>
        <p:blipFill>
          <a:blip r:embed="rId4"/>
          <a:stretch>
            <a:fillRect/>
          </a:stretch>
        </p:blipFill>
        <p:spPr>
          <a:xfrm>
            <a:off x="358176" y="213844"/>
            <a:ext cx="1780186" cy="1005927"/>
          </a:xfrm>
          <a:prstGeom prst="rect">
            <a:avLst/>
          </a:prstGeom>
        </p:spPr>
      </p:pic>
      <p:sp>
        <p:nvSpPr>
          <p:cNvPr id="4" name="Espace réservé de la date 3">
            <a:extLst>
              <a:ext uri="{FF2B5EF4-FFF2-40B4-BE49-F238E27FC236}">
                <a16:creationId xmlns:a16="http://schemas.microsoft.com/office/drawing/2014/main" id="{C00C1FEB-2CFA-585F-45B7-B6BC969B346E}"/>
              </a:ext>
            </a:extLst>
          </p:cNvPr>
          <p:cNvSpPr>
            <a:spLocks noGrp="1"/>
          </p:cNvSpPr>
          <p:nvPr>
            <p:ph type="dt" sz="half" idx="10"/>
          </p:nvPr>
        </p:nvSpPr>
        <p:spPr/>
        <p:txBody>
          <a:bodyPr/>
          <a:lstStyle/>
          <a:p>
            <a:fld id="{814C8CA6-36B4-48A7-8C7A-95D60F906553}" type="datetime1">
              <a:rPr lang="fr-FR" smtClean="0"/>
              <a:t>31/10/2024</a:t>
            </a:fld>
            <a:endParaRPr lang="fr-FR"/>
          </a:p>
        </p:txBody>
      </p:sp>
      <p:sp>
        <p:nvSpPr>
          <p:cNvPr id="5" name="Espace réservé du pied de page 4">
            <a:extLst>
              <a:ext uri="{FF2B5EF4-FFF2-40B4-BE49-F238E27FC236}">
                <a16:creationId xmlns:a16="http://schemas.microsoft.com/office/drawing/2014/main" id="{700A43B6-894A-715F-5A43-9E5A24D14801}"/>
              </a:ext>
            </a:extLst>
          </p:cNvPr>
          <p:cNvSpPr>
            <a:spLocks noGrp="1"/>
          </p:cNvSpPr>
          <p:nvPr>
            <p:ph type="ftr" sz="quarter" idx="11"/>
          </p:nvPr>
        </p:nvSpPr>
        <p:spPr/>
        <p:txBody>
          <a:bodyPr/>
          <a:lstStyle/>
          <a:p>
            <a:r>
              <a:rPr lang="fr-FR"/>
              <a:t>CNCSU RD Congo</a:t>
            </a:r>
          </a:p>
        </p:txBody>
      </p:sp>
      <p:sp>
        <p:nvSpPr>
          <p:cNvPr id="6" name="Espace réservé du numéro de diapositive 5">
            <a:extLst>
              <a:ext uri="{FF2B5EF4-FFF2-40B4-BE49-F238E27FC236}">
                <a16:creationId xmlns:a16="http://schemas.microsoft.com/office/drawing/2014/main" id="{5B8CAB30-54AC-0E1C-F4E6-2CA3C5024060}"/>
              </a:ext>
            </a:extLst>
          </p:cNvPr>
          <p:cNvSpPr>
            <a:spLocks noGrp="1"/>
          </p:cNvSpPr>
          <p:nvPr>
            <p:ph type="sldNum" sz="quarter" idx="12"/>
          </p:nvPr>
        </p:nvSpPr>
        <p:spPr/>
        <p:txBody>
          <a:bodyPr/>
          <a:lstStyle/>
          <a:p>
            <a:fld id="{92D466EC-AD75-471C-B784-0076BE6D273D}" type="slidenum">
              <a:rPr lang="fr-FR" smtClean="0"/>
              <a:t>13</a:t>
            </a:fld>
            <a:endParaRPr lang="fr-FR"/>
          </a:p>
        </p:txBody>
      </p:sp>
    </p:spTree>
    <p:extLst>
      <p:ext uri="{BB962C8B-B14F-4D97-AF65-F5344CB8AC3E}">
        <p14:creationId xmlns:p14="http://schemas.microsoft.com/office/powerpoint/2010/main" val="3757219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89;p15">
            <a:extLst>
              <a:ext uri="{FF2B5EF4-FFF2-40B4-BE49-F238E27FC236}">
                <a16:creationId xmlns:a16="http://schemas.microsoft.com/office/drawing/2014/main" id="{EC43FF5E-AB7B-809E-C928-039AF0BD844B}"/>
              </a:ext>
            </a:extLst>
          </p:cNvPr>
          <p:cNvSpPr txBox="1"/>
          <p:nvPr/>
        </p:nvSpPr>
        <p:spPr>
          <a:xfrm>
            <a:off x="1305080" y="168491"/>
            <a:ext cx="8649148" cy="1785054"/>
          </a:xfrm>
          <a:prstGeom prst="rect">
            <a:avLst/>
          </a:prstGeom>
          <a:noFill/>
          <a:ln cap="flat">
            <a:noFill/>
          </a:ln>
        </p:spPr>
        <p:txBody>
          <a:bodyPr vert="horz" wrap="square" lIns="121898" tIns="60935" rIns="121898" bIns="60935" anchor="t"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kumimoji="0" lang="fr-FR" sz="3600" b="0" i="0" u="none" strike="noStrike" kern="1200" cap="none" spc="0" normalizeH="0" baseline="0" noProof="0" dirty="0">
                <a:ln>
                  <a:noFill/>
                </a:ln>
                <a:solidFill>
                  <a:srgbClr val="0070C0"/>
                </a:solidFill>
                <a:effectLst/>
                <a:uLnTx/>
                <a:uFillTx/>
                <a:latin typeface="Corbel" panose="020B0503020204020204"/>
                <a:ea typeface="+mj-ea"/>
                <a:cs typeface="+mj-cs"/>
              </a:rPr>
              <a:t>Prépaiement et Mutualisation des Ressources pour le</a:t>
            </a:r>
            <a:br>
              <a:rPr kumimoji="0" lang="fr-FR" sz="3600" b="0" i="0" u="none" strike="noStrike" kern="1200" cap="none" spc="0" normalizeH="0" baseline="0" noProof="0" dirty="0">
                <a:ln>
                  <a:noFill/>
                </a:ln>
                <a:solidFill>
                  <a:srgbClr val="0070C0"/>
                </a:solidFill>
                <a:effectLst/>
                <a:uLnTx/>
                <a:uFillTx/>
                <a:latin typeface="Corbel" panose="020B0503020204020204"/>
                <a:ea typeface="+mj-ea"/>
                <a:cs typeface="+mj-cs"/>
              </a:rPr>
            </a:br>
            <a:r>
              <a:rPr kumimoji="0" lang="fr-FR" sz="3600" b="0" i="0" u="none" strike="noStrike" kern="1200" cap="none" spc="0" normalizeH="0" baseline="0" noProof="0" dirty="0">
                <a:ln>
                  <a:noFill/>
                </a:ln>
                <a:solidFill>
                  <a:srgbClr val="0070C0"/>
                </a:solidFill>
                <a:effectLst/>
                <a:uLnTx/>
                <a:uFillTx/>
                <a:latin typeface="Corbel" panose="020B0503020204020204"/>
                <a:ea typeface="+mj-ea"/>
                <a:cs typeface="+mj-cs"/>
              </a:rPr>
              <a:t>Financement des Soins de Santé</a:t>
            </a:r>
            <a:endParaRPr lang="fr-FR" sz="3600" b="1" i="0" u="none" strike="noStrike" kern="0" cap="none" spc="0" baseline="0" dirty="0">
              <a:solidFill>
                <a:srgbClr val="000000"/>
              </a:solidFill>
              <a:uFillTx/>
              <a:latin typeface="Open Sans" pitchFamily="34"/>
              <a:ea typeface="Open Sans" pitchFamily="34"/>
              <a:cs typeface="Open Sans" pitchFamily="34"/>
            </a:endParaRPr>
          </a:p>
        </p:txBody>
      </p:sp>
      <p:pic>
        <p:nvPicPr>
          <p:cNvPr id="11" name="Picture 2" descr="Drapeau Rdc Rd - Image gratuite sur Pixabay - Pixabay">
            <a:extLst>
              <a:ext uri="{FF2B5EF4-FFF2-40B4-BE49-F238E27FC236}">
                <a16:creationId xmlns:a16="http://schemas.microsoft.com/office/drawing/2014/main" id="{7264974A-687E-56FC-C2D4-5AD607FFB994}"/>
              </a:ext>
            </a:extLst>
          </p:cNvPr>
          <p:cNvPicPr>
            <a:picLocks noChangeAspect="1"/>
          </p:cNvPicPr>
          <p:nvPr/>
        </p:nvPicPr>
        <p:blipFill>
          <a:blip r:embed="rId2"/>
          <a:srcRect/>
          <a:stretch>
            <a:fillRect/>
          </a:stretch>
        </p:blipFill>
        <p:spPr>
          <a:xfrm>
            <a:off x="301605" y="244382"/>
            <a:ext cx="1284320" cy="725494"/>
          </a:xfrm>
          <a:prstGeom prst="rect">
            <a:avLst/>
          </a:prstGeom>
          <a:noFill/>
          <a:ln cap="flat">
            <a:noFill/>
          </a:ln>
        </p:spPr>
      </p:pic>
      <p:pic>
        <p:nvPicPr>
          <p:cNvPr id="12" name="Image 993492998">
            <a:extLst>
              <a:ext uri="{FF2B5EF4-FFF2-40B4-BE49-F238E27FC236}">
                <a16:creationId xmlns:a16="http://schemas.microsoft.com/office/drawing/2014/main" id="{5F934207-8B13-C674-59B2-32AC4E0FB60B}"/>
              </a:ext>
            </a:extLst>
          </p:cNvPr>
          <p:cNvPicPr>
            <a:picLocks noChangeAspect="1"/>
          </p:cNvPicPr>
          <p:nvPr/>
        </p:nvPicPr>
        <p:blipFill>
          <a:blip r:embed="rId3"/>
          <a:srcRect/>
          <a:stretch>
            <a:fillRect/>
          </a:stretch>
        </p:blipFill>
        <p:spPr>
          <a:xfrm>
            <a:off x="270074" y="1940520"/>
            <a:ext cx="4394999" cy="2478856"/>
          </a:xfrm>
          <a:prstGeom prst="rect">
            <a:avLst/>
          </a:prstGeom>
          <a:noFill/>
          <a:ln cap="flat">
            <a:noFill/>
          </a:ln>
        </p:spPr>
      </p:pic>
      <p:sp>
        <p:nvSpPr>
          <p:cNvPr id="13" name="Rectangle 9">
            <a:extLst>
              <a:ext uri="{FF2B5EF4-FFF2-40B4-BE49-F238E27FC236}">
                <a16:creationId xmlns:a16="http://schemas.microsoft.com/office/drawing/2014/main" id="{C46615BC-C1B8-DB61-9ACA-BBC9B0B8DD49}"/>
              </a:ext>
            </a:extLst>
          </p:cNvPr>
          <p:cNvSpPr/>
          <p:nvPr/>
        </p:nvSpPr>
        <p:spPr>
          <a:xfrm>
            <a:off x="364909" y="4385687"/>
            <a:ext cx="2641610" cy="697751"/>
          </a:xfrm>
          <a:prstGeom prst="rect">
            <a:avLst/>
          </a:prstGeom>
          <a:noFill/>
          <a:ln cap="flat">
            <a:noFill/>
            <a:prstDash val="solid"/>
          </a:ln>
        </p:spPr>
        <p:txBody>
          <a:bodyPr vert="horz" wrap="square" lIns="121916" tIns="60963" rIns="121916" bIns="60963" anchor="ctr"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1" i="1" u="none" strike="noStrike" kern="1200" cap="none" spc="0" baseline="0">
                <a:solidFill>
                  <a:srgbClr val="FF0000"/>
                </a:solidFill>
                <a:uFillTx/>
                <a:latin typeface="Calibri" pitchFamily="34"/>
                <a:ea typeface="Calibri" pitchFamily="34"/>
                <a:cs typeface="Times New Roman" pitchFamily="18"/>
              </a:rPr>
              <a:t>Illustration de dépense catastrophique</a:t>
            </a:r>
            <a:endParaRPr lang="fr-FR" sz="2400" b="1" i="0" u="none" strike="noStrike" kern="1200" cap="none" spc="0" baseline="0">
              <a:solidFill>
                <a:srgbClr val="FF0000"/>
              </a:solidFill>
              <a:uFillTx/>
              <a:latin typeface="Arial" pitchFamily="34"/>
              <a:cs typeface="Arial"/>
            </a:endParaRPr>
          </a:p>
        </p:txBody>
      </p:sp>
      <p:pic>
        <p:nvPicPr>
          <p:cNvPr id="14" name="Image 10">
            <a:extLst>
              <a:ext uri="{FF2B5EF4-FFF2-40B4-BE49-F238E27FC236}">
                <a16:creationId xmlns:a16="http://schemas.microsoft.com/office/drawing/2014/main" id="{3D4418B9-08A2-B8E7-276A-CC3A6FE2D7D5}"/>
              </a:ext>
            </a:extLst>
          </p:cNvPr>
          <p:cNvPicPr>
            <a:picLocks noChangeAspect="1"/>
          </p:cNvPicPr>
          <p:nvPr/>
        </p:nvPicPr>
        <p:blipFill>
          <a:blip r:embed="rId4"/>
          <a:stretch>
            <a:fillRect/>
          </a:stretch>
        </p:blipFill>
        <p:spPr>
          <a:xfrm>
            <a:off x="4726542" y="2049331"/>
            <a:ext cx="4295211" cy="3115891"/>
          </a:xfrm>
          <a:prstGeom prst="rect">
            <a:avLst/>
          </a:prstGeom>
          <a:noFill/>
          <a:ln cap="flat">
            <a:noFill/>
          </a:ln>
        </p:spPr>
      </p:pic>
      <p:sp>
        <p:nvSpPr>
          <p:cNvPr id="15" name="Rectangle 5">
            <a:extLst>
              <a:ext uri="{FF2B5EF4-FFF2-40B4-BE49-F238E27FC236}">
                <a16:creationId xmlns:a16="http://schemas.microsoft.com/office/drawing/2014/main" id="{C815C17C-C468-185A-ED24-78531B626F2E}"/>
              </a:ext>
            </a:extLst>
          </p:cNvPr>
          <p:cNvSpPr/>
          <p:nvPr/>
        </p:nvSpPr>
        <p:spPr>
          <a:xfrm>
            <a:off x="7465463" y="3476645"/>
            <a:ext cx="2843180" cy="492440"/>
          </a:xfrm>
          <a:prstGeom prst="rect">
            <a:avLst/>
          </a:prstGeom>
          <a:noFill/>
          <a:ln cap="flat">
            <a:noFill/>
            <a:prstDash val="solid"/>
          </a:ln>
        </p:spPr>
        <p:txBody>
          <a:bodyPr vert="horz" wrap="square" lIns="121916" tIns="60963" rIns="121916" bIns="60963" anchor="ctr" anchorCtr="0" compatLnSpc="1">
            <a:spAutoFit/>
          </a:bodyPr>
          <a:lstStyle/>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Avenir Next LT Pro"/>
              <a:cs typeface="Arial"/>
            </a:endParaRPr>
          </a:p>
        </p:txBody>
      </p:sp>
      <p:pic>
        <p:nvPicPr>
          <p:cNvPr id="16" name="Image 14">
            <a:extLst>
              <a:ext uri="{FF2B5EF4-FFF2-40B4-BE49-F238E27FC236}">
                <a16:creationId xmlns:a16="http://schemas.microsoft.com/office/drawing/2014/main" id="{8EE7D501-D5DA-7947-651B-7F3DF9E7C341}"/>
              </a:ext>
            </a:extLst>
          </p:cNvPr>
          <p:cNvPicPr>
            <a:picLocks noChangeAspect="1"/>
          </p:cNvPicPr>
          <p:nvPr/>
        </p:nvPicPr>
        <p:blipFill>
          <a:blip r:embed="rId5"/>
          <a:srcRect/>
          <a:stretch>
            <a:fillRect/>
          </a:stretch>
        </p:blipFill>
        <p:spPr>
          <a:xfrm>
            <a:off x="5737673" y="3714391"/>
            <a:ext cx="6184252" cy="2531333"/>
          </a:xfrm>
          <a:prstGeom prst="rect">
            <a:avLst/>
          </a:prstGeom>
          <a:noFill/>
          <a:ln cap="flat">
            <a:noFill/>
          </a:ln>
        </p:spPr>
      </p:pic>
      <p:sp>
        <p:nvSpPr>
          <p:cNvPr id="17" name="Rectangle 6">
            <a:extLst>
              <a:ext uri="{FF2B5EF4-FFF2-40B4-BE49-F238E27FC236}">
                <a16:creationId xmlns:a16="http://schemas.microsoft.com/office/drawing/2014/main" id="{FD31502D-F2DE-D3A3-19B5-5CBF2C738660}"/>
              </a:ext>
            </a:extLst>
          </p:cNvPr>
          <p:cNvSpPr/>
          <p:nvPr/>
        </p:nvSpPr>
        <p:spPr>
          <a:xfrm>
            <a:off x="4316083" y="5641827"/>
            <a:ext cx="2843180" cy="697751"/>
          </a:xfrm>
          <a:prstGeom prst="rect">
            <a:avLst/>
          </a:prstGeom>
          <a:noFill/>
          <a:ln cap="flat">
            <a:noFill/>
            <a:prstDash val="solid"/>
          </a:ln>
        </p:spPr>
        <p:txBody>
          <a:bodyPr vert="horz" wrap="square" lIns="121916" tIns="60963" rIns="121916" bIns="60963" anchor="ctr"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1" i="1" u="none" strike="noStrike" kern="1200" cap="none" spc="0" baseline="0" dirty="0">
                <a:solidFill>
                  <a:srgbClr val="00B050"/>
                </a:solidFill>
                <a:uFillTx/>
                <a:latin typeface="Calibri" pitchFamily="34"/>
                <a:ea typeface="Calibri" pitchFamily="34"/>
                <a:cs typeface="Times New Roman" pitchFamily="18"/>
              </a:rPr>
              <a:t>Illustration de l’Assurance Maladie(FSS)</a:t>
            </a:r>
            <a:endParaRPr lang="fr-FR" sz="2400" b="1" i="0" u="none" strike="noStrike" kern="1200" cap="none" spc="0" baseline="0" dirty="0">
              <a:solidFill>
                <a:srgbClr val="00B050"/>
              </a:solidFill>
              <a:uFillTx/>
              <a:latin typeface="Arial" pitchFamily="34"/>
              <a:cs typeface="Arial"/>
            </a:endParaRPr>
          </a:p>
        </p:txBody>
      </p:sp>
      <p:sp>
        <p:nvSpPr>
          <p:cNvPr id="2" name="Espace réservé de la date 1">
            <a:extLst>
              <a:ext uri="{FF2B5EF4-FFF2-40B4-BE49-F238E27FC236}">
                <a16:creationId xmlns:a16="http://schemas.microsoft.com/office/drawing/2014/main" id="{B1B31A13-3409-25B1-C60A-49EF0F771A63}"/>
              </a:ext>
            </a:extLst>
          </p:cNvPr>
          <p:cNvSpPr>
            <a:spLocks noGrp="1"/>
          </p:cNvSpPr>
          <p:nvPr>
            <p:ph type="dt" sz="half" idx="10"/>
          </p:nvPr>
        </p:nvSpPr>
        <p:spPr>
          <a:xfrm>
            <a:off x="1142996" y="6339578"/>
            <a:ext cx="2329074" cy="365125"/>
          </a:xfrm>
        </p:spPr>
        <p:txBody>
          <a:bodyPr/>
          <a:lstStyle/>
          <a:p>
            <a:fld id="{6B9E617F-FBF2-45C6-BBCD-B6A963887720}"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657409CA-4A2C-32A2-F3D7-5EFC23471C18}"/>
              </a:ext>
            </a:extLst>
          </p:cNvPr>
          <p:cNvSpPr>
            <a:spLocks noGrp="1"/>
          </p:cNvSpPr>
          <p:nvPr>
            <p:ph type="sldNum" sz="quarter" idx="12"/>
          </p:nvPr>
        </p:nvSpPr>
        <p:spPr>
          <a:xfrm>
            <a:off x="9329530" y="6339578"/>
            <a:ext cx="1706217" cy="365125"/>
          </a:xfrm>
        </p:spPr>
        <p:txBody>
          <a:bodyPr/>
          <a:lstStyle/>
          <a:p>
            <a:fld id="{4FAB73BC-B049-4115-A692-8D63A059BFB8}" type="slidenum">
              <a:rPr lang="en-US" smtClean="0"/>
              <a:t>14</a:t>
            </a:fld>
            <a:endParaRPr lang="en-US" dirty="0"/>
          </a:p>
        </p:txBody>
      </p:sp>
      <p:pic>
        <p:nvPicPr>
          <p:cNvPr id="4" name="Image 3">
            <a:extLst>
              <a:ext uri="{FF2B5EF4-FFF2-40B4-BE49-F238E27FC236}">
                <a16:creationId xmlns:a16="http://schemas.microsoft.com/office/drawing/2014/main" id="{8CA43DF9-A1D3-9B7B-684F-0EDCF05450F5}"/>
              </a:ext>
            </a:extLst>
          </p:cNvPr>
          <p:cNvPicPr>
            <a:picLocks noChangeAspect="1"/>
          </p:cNvPicPr>
          <p:nvPr/>
        </p:nvPicPr>
        <p:blipFill>
          <a:blip r:embed="rId6"/>
          <a:stretch>
            <a:fillRect/>
          </a:stretch>
        </p:blipFill>
        <p:spPr>
          <a:xfrm>
            <a:off x="9768377" y="370300"/>
            <a:ext cx="1999661" cy="920576"/>
          </a:xfrm>
          <a:prstGeom prst="rect">
            <a:avLst/>
          </a:prstGeom>
        </p:spPr>
      </p:pic>
    </p:spTree>
    <p:extLst>
      <p:ext uri="{BB962C8B-B14F-4D97-AF65-F5344CB8AC3E}">
        <p14:creationId xmlns:p14="http://schemas.microsoft.com/office/powerpoint/2010/main" val="1952714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9;p15">
            <a:extLst>
              <a:ext uri="{FF2B5EF4-FFF2-40B4-BE49-F238E27FC236}">
                <a16:creationId xmlns:a16="http://schemas.microsoft.com/office/drawing/2014/main" id="{D2B8CF4D-E77E-287C-0B60-0653B0EFE7AC}"/>
              </a:ext>
            </a:extLst>
          </p:cNvPr>
          <p:cNvSpPr txBox="1"/>
          <p:nvPr/>
        </p:nvSpPr>
        <p:spPr>
          <a:xfrm>
            <a:off x="9975653" y="3748984"/>
            <a:ext cx="1929036" cy="985027"/>
          </a:xfrm>
          <a:prstGeom prst="rect">
            <a:avLst/>
          </a:prstGeom>
          <a:noFill/>
          <a:ln cap="flat">
            <a:noFill/>
          </a:ln>
        </p:spPr>
        <p:txBody>
          <a:bodyPr vert="horz" wrap="square" lIns="121898" tIns="60935" rIns="121898" bIns="60935" anchor="t"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1" i="0" u="none" strike="noStrike" kern="0" cap="none" spc="0" baseline="0" dirty="0">
                <a:solidFill>
                  <a:srgbClr val="FF0000"/>
                </a:solidFill>
                <a:uFillTx/>
                <a:latin typeface="Open Sans" pitchFamily="34"/>
                <a:ea typeface="Open Sans" pitchFamily="34"/>
                <a:cs typeface="Open Sans" pitchFamily="34"/>
              </a:rPr>
              <a:t>Economie informelle à formaliser</a:t>
            </a:r>
          </a:p>
        </p:txBody>
      </p:sp>
      <p:pic>
        <p:nvPicPr>
          <p:cNvPr id="10" name="Picture 2" descr="Drapeau Rdc Rd - Image gratuite sur Pixabay - Pixabay">
            <a:extLst>
              <a:ext uri="{FF2B5EF4-FFF2-40B4-BE49-F238E27FC236}">
                <a16:creationId xmlns:a16="http://schemas.microsoft.com/office/drawing/2014/main" id="{244BE0E8-2DE3-7CF2-79C0-16E29C93B05C}"/>
              </a:ext>
            </a:extLst>
          </p:cNvPr>
          <p:cNvPicPr>
            <a:picLocks noChangeAspect="1"/>
          </p:cNvPicPr>
          <p:nvPr/>
        </p:nvPicPr>
        <p:blipFill>
          <a:blip r:embed="rId2"/>
          <a:srcRect/>
          <a:stretch>
            <a:fillRect/>
          </a:stretch>
        </p:blipFill>
        <p:spPr>
          <a:xfrm>
            <a:off x="301605" y="244382"/>
            <a:ext cx="1284320" cy="725494"/>
          </a:xfrm>
          <a:prstGeom prst="rect">
            <a:avLst/>
          </a:prstGeom>
          <a:noFill/>
          <a:ln cap="flat">
            <a:noFill/>
          </a:ln>
        </p:spPr>
      </p:pic>
      <p:pic>
        <p:nvPicPr>
          <p:cNvPr id="11" name="Image 3">
            <a:extLst>
              <a:ext uri="{FF2B5EF4-FFF2-40B4-BE49-F238E27FC236}">
                <a16:creationId xmlns:a16="http://schemas.microsoft.com/office/drawing/2014/main" id="{A22E53BD-210E-B7BC-4B7C-CAC573829DA3}"/>
              </a:ext>
            </a:extLst>
          </p:cNvPr>
          <p:cNvPicPr>
            <a:picLocks noChangeAspect="1"/>
          </p:cNvPicPr>
          <p:nvPr/>
        </p:nvPicPr>
        <p:blipFill>
          <a:blip r:embed="rId3"/>
          <a:srcRect/>
          <a:stretch>
            <a:fillRect/>
          </a:stretch>
        </p:blipFill>
        <p:spPr>
          <a:xfrm>
            <a:off x="2535366" y="714229"/>
            <a:ext cx="7545692" cy="5884310"/>
          </a:xfrm>
          <a:prstGeom prst="rect">
            <a:avLst/>
          </a:prstGeom>
          <a:noFill/>
          <a:ln cap="flat">
            <a:noFill/>
          </a:ln>
        </p:spPr>
      </p:pic>
      <p:sp>
        <p:nvSpPr>
          <p:cNvPr id="12" name="ZoneTexte 6">
            <a:extLst>
              <a:ext uri="{FF2B5EF4-FFF2-40B4-BE49-F238E27FC236}">
                <a16:creationId xmlns:a16="http://schemas.microsoft.com/office/drawing/2014/main" id="{D25D79E0-791D-E2F7-FC09-737FA027306C}"/>
              </a:ext>
            </a:extLst>
          </p:cNvPr>
          <p:cNvSpPr txBox="1"/>
          <p:nvPr/>
        </p:nvSpPr>
        <p:spPr>
          <a:xfrm>
            <a:off x="280484" y="1627076"/>
            <a:ext cx="2254882" cy="1938992"/>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70C0"/>
                </a:solidFill>
                <a:uFillTx/>
                <a:latin typeface="Avenir Next LT Pro"/>
                <a:cs typeface="Arial"/>
              </a:rPr>
              <a:t>Icônes représentant les mécanismes de mobilisation et mutualisation du financement</a:t>
            </a:r>
          </a:p>
        </p:txBody>
      </p:sp>
      <p:sp>
        <p:nvSpPr>
          <p:cNvPr id="13" name="Title 1">
            <a:extLst>
              <a:ext uri="{FF2B5EF4-FFF2-40B4-BE49-F238E27FC236}">
                <a16:creationId xmlns:a16="http://schemas.microsoft.com/office/drawing/2014/main" id="{D90DBF19-DDB4-EAC8-A00C-111D08F4E492}"/>
              </a:ext>
            </a:extLst>
          </p:cNvPr>
          <p:cNvSpPr txBox="1"/>
          <p:nvPr/>
        </p:nvSpPr>
        <p:spPr>
          <a:xfrm>
            <a:off x="3280159" y="3461628"/>
            <a:ext cx="2125259" cy="955547"/>
          </a:xfrm>
          <a:prstGeom prst="rect">
            <a:avLst/>
          </a:prstGeom>
          <a:noFill/>
          <a:ln cap="flat">
            <a:noFill/>
          </a:ln>
        </p:spPr>
        <p:txBody>
          <a:bodyPr vert="horz" wrap="square" lIns="121916" tIns="60963" rIns="121916" bIns="60963" anchor="ctr" anchorCtr="0" compatLnSpc="1">
            <a:normAutofit/>
          </a:bodyPr>
          <a:lstStyle/>
          <a:p>
            <a:pPr marL="0" marR="0" lvl="0" indent="0" algn="l" defTabSz="1219169"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dirty="0">
                <a:solidFill>
                  <a:srgbClr val="00B050"/>
                </a:solidFill>
                <a:uFillTx/>
                <a:latin typeface="Trebuchet MS"/>
              </a:rPr>
              <a:t> Caisse enregistreuse</a:t>
            </a:r>
            <a:endParaRPr lang="fr-CD" sz="2000" b="1" i="0" u="none" strike="noStrike" kern="1200" cap="none" spc="0" baseline="0" dirty="0">
              <a:solidFill>
                <a:srgbClr val="00B050"/>
              </a:solidFill>
              <a:uFillTx/>
              <a:latin typeface="Trebuchet MS"/>
            </a:endParaRPr>
          </a:p>
        </p:txBody>
      </p:sp>
      <p:sp>
        <p:nvSpPr>
          <p:cNvPr id="2" name="Espace réservé de la date 1">
            <a:extLst>
              <a:ext uri="{FF2B5EF4-FFF2-40B4-BE49-F238E27FC236}">
                <a16:creationId xmlns:a16="http://schemas.microsoft.com/office/drawing/2014/main" id="{409F24F2-0A6E-30F1-CED8-2A296F50A7D0}"/>
              </a:ext>
            </a:extLst>
          </p:cNvPr>
          <p:cNvSpPr>
            <a:spLocks noGrp="1"/>
          </p:cNvSpPr>
          <p:nvPr>
            <p:ph type="dt" sz="half" idx="10"/>
          </p:nvPr>
        </p:nvSpPr>
        <p:spPr/>
        <p:txBody>
          <a:bodyPr/>
          <a:lstStyle/>
          <a:p>
            <a:fld id="{B99D2D32-54C0-4389-B3BE-8E27B121CF79}"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EC883292-C137-4A81-5ADA-F9A4A7812523}"/>
              </a:ext>
            </a:extLst>
          </p:cNvPr>
          <p:cNvSpPr>
            <a:spLocks noGrp="1"/>
          </p:cNvSpPr>
          <p:nvPr>
            <p:ph type="sldNum" sz="quarter" idx="12"/>
          </p:nvPr>
        </p:nvSpPr>
        <p:spPr/>
        <p:txBody>
          <a:bodyPr/>
          <a:lstStyle/>
          <a:p>
            <a:fld id="{4FAB73BC-B049-4115-A692-8D63A059BFB8}" type="slidenum">
              <a:rPr lang="en-US" smtClean="0"/>
              <a:t>15</a:t>
            </a:fld>
            <a:endParaRPr lang="en-US" dirty="0"/>
          </a:p>
        </p:txBody>
      </p:sp>
      <p:pic>
        <p:nvPicPr>
          <p:cNvPr id="4" name="Image 3">
            <a:extLst>
              <a:ext uri="{FF2B5EF4-FFF2-40B4-BE49-F238E27FC236}">
                <a16:creationId xmlns:a16="http://schemas.microsoft.com/office/drawing/2014/main" id="{C7AA446C-43D8-1722-1765-5439FA8885AB}"/>
              </a:ext>
            </a:extLst>
          </p:cNvPr>
          <p:cNvPicPr>
            <a:picLocks noChangeAspect="1"/>
          </p:cNvPicPr>
          <p:nvPr/>
        </p:nvPicPr>
        <p:blipFill>
          <a:blip r:embed="rId4"/>
          <a:stretch>
            <a:fillRect/>
          </a:stretch>
        </p:blipFill>
        <p:spPr>
          <a:xfrm>
            <a:off x="9890734" y="244382"/>
            <a:ext cx="1999661" cy="920576"/>
          </a:xfrm>
          <a:prstGeom prst="rect">
            <a:avLst/>
          </a:prstGeom>
        </p:spPr>
      </p:pic>
    </p:spTree>
    <p:extLst>
      <p:ext uri="{BB962C8B-B14F-4D97-AF65-F5344CB8AC3E}">
        <p14:creationId xmlns:p14="http://schemas.microsoft.com/office/powerpoint/2010/main" val="1511385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1727707F-3994-4D12-2719-255CF97F2925}"/>
              </a:ext>
            </a:extLst>
          </p:cNvPr>
          <p:cNvGraphicFramePr>
            <a:graphicFrameLocks noGrp="1"/>
          </p:cNvGraphicFramePr>
          <p:nvPr>
            <p:ph sz="quarter" idx="13"/>
          </p:nvPr>
        </p:nvGraphicFramePr>
        <p:xfrm>
          <a:off x="685800" y="1104900"/>
          <a:ext cx="10394950"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41103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5C7277-B09A-463B-BD97-2D7752DC0C44}"/>
              </a:ext>
            </a:extLst>
          </p:cNvPr>
          <p:cNvSpPr>
            <a:spLocks noGrp="1"/>
          </p:cNvSpPr>
          <p:nvPr>
            <p:ph type="title"/>
          </p:nvPr>
        </p:nvSpPr>
        <p:spPr/>
        <p:txBody>
          <a:bodyPr/>
          <a:lstStyle/>
          <a:p>
            <a:endParaRPr lang="fr-FR" dirty="0"/>
          </a:p>
        </p:txBody>
      </p:sp>
      <p:pic>
        <p:nvPicPr>
          <p:cNvPr id="6" name="Espace réservé du contenu 3">
            <a:extLst>
              <a:ext uri="{FF2B5EF4-FFF2-40B4-BE49-F238E27FC236}">
                <a16:creationId xmlns:a16="http://schemas.microsoft.com/office/drawing/2014/main" id="{AD523040-1AC9-4D3F-A15F-1224313A1830}"/>
              </a:ext>
            </a:extLst>
          </p:cNvPr>
          <p:cNvPicPr>
            <a:picLocks noChangeAspect="1"/>
          </p:cNvPicPr>
          <p:nvPr/>
        </p:nvPicPr>
        <p:blipFill>
          <a:blip r:embed="rId2"/>
          <a:stretch>
            <a:fillRect/>
          </a:stretch>
        </p:blipFill>
        <p:spPr>
          <a:xfrm>
            <a:off x="513566" y="545365"/>
            <a:ext cx="11135639" cy="5776524"/>
          </a:xfrm>
          <a:prstGeom prst="rect">
            <a:avLst/>
          </a:prstGeom>
        </p:spPr>
      </p:pic>
    </p:spTree>
    <p:extLst>
      <p:ext uri="{BB962C8B-B14F-4D97-AF65-F5344CB8AC3E}">
        <p14:creationId xmlns:p14="http://schemas.microsoft.com/office/powerpoint/2010/main" val="11414178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F68E4-E35D-735C-BA10-1641D664BBF4}"/>
              </a:ext>
            </a:extLst>
          </p:cNvPr>
          <p:cNvSpPr>
            <a:spLocks noGrp="1"/>
          </p:cNvSpPr>
          <p:nvPr>
            <p:ph type="title"/>
          </p:nvPr>
        </p:nvSpPr>
        <p:spPr/>
        <p:txBody>
          <a:bodyPr/>
          <a:lstStyle/>
          <a:p>
            <a:endParaRPr lang="fr-CD" dirty="0"/>
          </a:p>
        </p:txBody>
      </p:sp>
      <p:sp>
        <p:nvSpPr>
          <p:cNvPr id="4" name="Titre 1">
            <a:extLst>
              <a:ext uri="{FF2B5EF4-FFF2-40B4-BE49-F238E27FC236}">
                <a16:creationId xmlns:a16="http://schemas.microsoft.com/office/drawing/2014/main" id="{43E7D613-3E2C-EE22-D890-EFDD1658F9B4}"/>
              </a:ext>
            </a:extLst>
          </p:cNvPr>
          <p:cNvSpPr>
            <a:spLocks noGrp="1"/>
          </p:cNvSpPr>
          <p:nvPr>
            <p:ph sz="quarter" idx="13"/>
          </p:nvPr>
        </p:nvSpPr>
        <p:spPr>
          <a:xfrm>
            <a:off x="685800" y="2815310"/>
            <a:ext cx="10394950" cy="3311525"/>
          </a:xfrm>
        </p:spPr>
        <p:txBody>
          <a:bodyPr>
            <a:normAutofit fontScale="97500"/>
          </a:bodyPr>
          <a:lstStyle/>
          <a:p>
            <a:pPr marL="0" indent="0" algn="ctr">
              <a:buNone/>
            </a:pPr>
            <a:r>
              <a:rPr lang="fr-FR" sz="4400" b="1" dirty="0">
                <a:solidFill>
                  <a:srgbClr val="0070C0"/>
                </a:solidFill>
              </a:rPr>
              <a:t>TOTAL : EN 5 ANS </a:t>
            </a:r>
            <a:r>
              <a:rPr lang="fr-FR" sz="4400" b="1" dirty="0">
                <a:solidFill>
                  <a:srgbClr val="FF0000"/>
                </a:solidFill>
              </a:rPr>
              <a:t>= 8,49 MILLIARDS </a:t>
            </a:r>
            <a:br>
              <a:rPr lang="fr-FR" sz="4400" b="1" dirty="0">
                <a:solidFill>
                  <a:srgbClr val="FF0000"/>
                </a:solidFill>
              </a:rPr>
            </a:br>
            <a:r>
              <a:rPr lang="fr-FR" sz="4400" b="1" dirty="0">
                <a:solidFill>
                  <a:srgbClr val="0070C0"/>
                </a:solidFill>
              </a:rPr>
              <a:t>DE DOLLARS AMÉRICAINS </a:t>
            </a:r>
          </a:p>
        </p:txBody>
      </p:sp>
    </p:spTree>
    <p:extLst>
      <p:ext uri="{BB962C8B-B14F-4D97-AF65-F5344CB8AC3E}">
        <p14:creationId xmlns:p14="http://schemas.microsoft.com/office/powerpoint/2010/main" val="16986332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6">
            <a:extLst>
              <a:ext uri="{FF2B5EF4-FFF2-40B4-BE49-F238E27FC236}">
                <a16:creationId xmlns:a16="http://schemas.microsoft.com/office/drawing/2014/main" id="{4E2FF976-F14D-16B2-AFD8-614567054A00}"/>
              </a:ext>
            </a:extLst>
          </p:cNvPr>
          <p:cNvGraphicFramePr>
            <a:graphicFrameLocks noGrp="1"/>
          </p:cNvGraphicFramePr>
          <p:nvPr>
            <p:ph idx="1"/>
          </p:nvPr>
        </p:nvGraphicFramePr>
        <p:xfrm>
          <a:off x="767275" y="1161366"/>
          <a:ext cx="10657449" cy="5533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ZoneTexte 8">
            <a:extLst>
              <a:ext uri="{FF2B5EF4-FFF2-40B4-BE49-F238E27FC236}">
                <a16:creationId xmlns:a16="http://schemas.microsoft.com/office/drawing/2014/main" id="{773CA3D1-DF2F-6B6E-71EC-53DB7153DA4E}"/>
              </a:ext>
            </a:extLst>
          </p:cNvPr>
          <p:cNvSpPr txBox="1"/>
          <p:nvPr/>
        </p:nvSpPr>
        <p:spPr>
          <a:xfrm>
            <a:off x="1979636" y="224302"/>
            <a:ext cx="8232726" cy="800219"/>
          </a:xfrm>
          <a:prstGeom prst="rect">
            <a:avLst/>
          </a:prstGeom>
          <a:noFill/>
        </p:spPr>
        <p:txBody>
          <a:bodyPr wrap="square" rtlCol="0">
            <a:spAutoFit/>
          </a:bodyPr>
          <a:lstStyle/>
          <a:p>
            <a:pPr algn="ctr"/>
            <a:r>
              <a:rPr lang="fr-FR" sz="2300" b="1" dirty="0"/>
              <a:t>Pauvreté et accès aux services de santé de qualité : un cercle vicieux qu’il faut à tout prix briser ! </a:t>
            </a:r>
          </a:p>
        </p:txBody>
      </p:sp>
      <p:sp>
        <p:nvSpPr>
          <p:cNvPr id="10" name="Explosion : 8 points 9">
            <a:extLst>
              <a:ext uri="{FF2B5EF4-FFF2-40B4-BE49-F238E27FC236}">
                <a16:creationId xmlns:a16="http://schemas.microsoft.com/office/drawing/2014/main" id="{E80FE0CB-B4B9-D082-D945-AF3A79F39692}"/>
              </a:ext>
            </a:extLst>
          </p:cNvPr>
          <p:cNvSpPr/>
          <p:nvPr/>
        </p:nvSpPr>
        <p:spPr>
          <a:xfrm>
            <a:off x="2855742" y="3671277"/>
            <a:ext cx="778412" cy="688145"/>
          </a:xfrm>
          <a:prstGeom prst="irregularSeal1">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2781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Espace réservé du contenu 2">
            <a:extLst>
              <a:ext uri="{FF2B5EF4-FFF2-40B4-BE49-F238E27FC236}">
                <a16:creationId xmlns:a16="http://schemas.microsoft.com/office/drawing/2014/main" id="{05F75C82-3345-0695-16A1-DD0DCAAF5F50}"/>
              </a:ext>
            </a:extLst>
          </p:cNvPr>
          <p:cNvGraphicFramePr/>
          <p:nvPr/>
        </p:nvGraphicFramePr>
        <p:xfrm>
          <a:off x="2257062" y="405112"/>
          <a:ext cx="8148577" cy="6065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descr="Une image contenant texte, logo, Police, Graphique&#10;&#10;Description générée automatiquement">
            <a:extLst>
              <a:ext uri="{FF2B5EF4-FFF2-40B4-BE49-F238E27FC236}">
                <a16:creationId xmlns:a16="http://schemas.microsoft.com/office/drawing/2014/main" id="{CEF57782-3D07-A621-FFAB-BE8595C727DE}"/>
              </a:ext>
            </a:extLst>
          </p:cNvPr>
          <p:cNvPicPr>
            <a:picLocks noChangeAspect="1"/>
          </p:cNvPicPr>
          <p:nvPr/>
        </p:nvPicPr>
        <p:blipFill>
          <a:blip r:embed="rId7"/>
          <a:stretch>
            <a:fillRect/>
          </a:stretch>
        </p:blipFill>
        <p:spPr>
          <a:xfrm>
            <a:off x="9990378" y="412148"/>
            <a:ext cx="1706217" cy="780594"/>
          </a:xfrm>
          <a:prstGeom prst="rect">
            <a:avLst/>
          </a:prstGeom>
        </p:spPr>
      </p:pic>
      <p:sp>
        <p:nvSpPr>
          <p:cNvPr id="10" name="Titre 1">
            <a:extLst>
              <a:ext uri="{FF2B5EF4-FFF2-40B4-BE49-F238E27FC236}">
                <a16:creationId xmlns:a16="http://schemas.microsoft.com/office/drawing/2014/main" id="{ACF42AAE-7FD5-2A95-EB4A-00817ADB2F92}"/>
              </a:ext>
            </a:extLst>
          </p:cNvPr>
          <p:cNvSpPr txBox="1">
            <a:spLocks/>
          </p:cNvSpPr>
          <p:nvPr/>
        </p:nvSpPr>
        <p:spPr>
          <a:xfrm>
            <a:off x="225329" y="412148"/>
            <a:ext cx="3022540" cy="1130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fr-FR" sz="4000" b="1" dirty="0">
                <a:solidFill>
                  <a:srgbClr val="0070C0"/>
                </a:solidFill>
              </a:rPr>
              <a:t>Plan de la Présentation</a:t>
            </a:r>
          </a:p>
        </p:txBody>
      </p:sp>
      <p:sp>
        <p:nvSpPr>
          <p:cNvPr id="3" name="Espace réservé du numéro de diapositive 2">
            <a:extLst>
              <a:ext uri="{FF2B5EF4-FFF2-40B4-BE49-F238E27FC236}">
                <a16:creationId xmlns:a16="http://schemas.microsoft.com/office/drawing/2014/main" id="{41215114-7D3C-E99F-0ED7-F4518AA981F2}"/>
              </a:ext>
            </a:extLst>
          </p:cNvPr>
          <p:cNvSpPr>
            <a:spLocks noGrp="1"/>
          </p:cNvSpPr>
          <p:nvPr>
            <p:ph type="sldNum" sz="quarter" idx="12"/>
          </p:nvPr>
        </p:nvSpPr>
        <p:spPr>
          <a:xfrm>
            <a:off x="9359620" y="6173790"/>
            <a:ext cx="1706217" cy="365125"/>
          </a:xfrm>
        </p:spPr>
        <p:txBody>
          <a:bodyPr/>
          <a:lstStyle/>
          <a:p>
            <a:fld id="{4FAB73BC-B049-4115-A692-8D63A059BFB8}" type="slidenum">
              <a:rPr lang="en-US" smtClean="0"/>
              <a:t>2</a:t>
            </a:fld>
            <a:endParaRPr lang="en-US" dirty="0"/>
          </a:p>
        </p:txBody>
      </p:sp>
      <p:sp>
        <p:nvSpPr>
          <p:cNvPr id="4" name="Espace réservé de la date 3">
            <a:extLst>
              <a:ext uri="{FF2B5EF4-FFF2-40B4-BE49-F238E27FC236}">
                <a16:creationId xmlns:a16="http://schemas.microsoft.com/office/drawing/2014/main" id="{D7F1DD6D-C4D9-CB42-97A3-AC5F73758B64}"/>
              </a:ext>
            </a:extLst>
          </p:cNvPr>
          <p:cNvSpPr>
            <a:spLocks noGrp="1"/>
          </p:cNvSpPr>
          <p:nvPr>
            <p:ph type="dt" sz="half" idx="10"/>
          </p:nvPr>
        </p:nvSpPr>
        <p:spPr/>
        <p:txBody>
          <a:bodyPr/>
          <a:lstStyle/>
          <a:p>
            <a:fld id="{AF020E62-9061-4F6B-A028-63234DE28CC5}" type="datetime1">
              <a:rPr lang="fr-FR" smtClean="0"/>
              <a:t>31/10/2024</a:t>
            </a:fld>
            <a:endParaRPr lang="en-US" dirty="0"/>
          </a:p>
        </p:txBody>
      </p:sp>
    </p:spTree>
    <p:extLst>
      <p:ext uri="{BB962C8B-B14F-4D97-AF65-F5344CB8AC3E}">
        <p14:creationId xmlns:p14="http://schemas.microsoft.com/office/powerpoint/2010/main" val="72825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D4F93E-9982-DEFF-F84D-CF91F46B09FE}"/>
              </a:ext>
            </a:extLst>
          </p:cNvPr>
          <p:cNvPicPr>
            <a:picLocks noChangeAspect="1"/>
          </p:cNvPicPr>
          <p:nvPr/>
        </p:nvPicPr>
        <p:blipFill>
          <a:blip r:embed="rId3"/>
          <a:stretch>
            <a:fillRect/>
          </a:stretch>
        </p:blipFill>
        <p:spPr>
          <a:xfrm>
            <a:off x="664340" y="1376399"/>
            <a:ext cx="11132261" cy="5127180"/>
          </a:xfrm>
          <a:prstGeom prst="rect">
            <a:avLst/>
          </a:prstGeom>
        </p:spPr>
      </p:pic>
      <p:sp>
        <p:nvSpPr>
          <p:cNvPr id="3" name="Title 1">
            <a:extLst>
              <a:ext uri="{FF2B5EF4-FFF2-40B4-BE49-F238E27FC236}">
                <a16:creationId xmlns:a16="http://schemas.microsoft.com/office/drawing/2014/main" id="{F766B9CE-5CBD-B422-7D14-54301DF5CDF2}"/>
              </a:ext>
            </a:extLst>
          </p:cNvPr>
          <p:cNvSpPr>
            <a:spLocks noGrp="1"/>
          </p:cNvSpPr>
          <p:nvPr>
            <p:ph type="title"/>
          </p:nvPr>
        </p:nvSpPr>
        <p:spPr>
          <a:xfrm>
            <a:off x="246775" y="145474"/>
            <a:ext cx="11654277" cy="1241248"/>
          </a:xfrm>
        </p:spPr>
        <p:txBody>
          <a:bodyPr anchor="ctr"/>
          <a:lstStyle/>
          <a:p>
            <a:r>
              <a:rPr lang="fr-FR" sz="3200" b="1" dirty="0">
                <a:solidFill>
                  <a:srgbClr val="002060"/>
                </a:solidFill>
              </a:rPr>
              <a:t>Illustration de la mortalité proportionnelle en RDC</a:t>
            </a:r>
          </a:p>
        </p:txBody>
      </p:sp>
    </p:spTree>
    <p:extLst>
      <p:ext uri="{BB962C8B-B14F-4D97-AF65-F5344CB8AC3E}">
        <p14:creationId xmlns:p14="http://schemas.microsoft.com/office/powerpoint/2010/main" val="3164436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8B626729-C2D8-9B06-9D26-8728E98B63BC}"/>
              </a:ext>
            </a:extLst>
          </p:cNvPr>
          <p:cNvSpPr txBox="1"/>
          <p:nvPr/>
        </p:nvSpPr>
        <p:spPr>
          <a:xfrm>
            <a:off x="2074833" y="707257"/>
            <a:ext cx="4960080" cy="985027"/>
          </a:xfrm>
          <a:prstGeom prst="rect">
            <a:avLst/>
          </a:prstGeom>
          <a:noFill/>
          <a:ln cap="flat">
            <a:noFill/>
          </a:ln>
        </p:spPr>
        <p:txBody>
          <a:bodyPr vert="horz" wrap="square" lIns="121898" tIns="60935" rIns="121898" bIns="60935" anchor="t" anchorCtr="1" compatLnSpc="1">
            <a:spAutoFit/>
          </a:bodyPr>
          <a:lstStyle/>
          <a:p>
            <a:pPr marL="0" marR="0" lvl="0" indent="0" algn="ctr"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1" i="0" u="none" strike="noStrike" kern="0" cap="none" spc="0" baseline="0" dirty="0">
                <a:solidFill>
                  <a:srgbClr val="000000"/>
                </a:solidFill>
                <a:uFillTx/>
                <a:latin typeface="Open Sans" pitchFamily="34"/>
                <a:ea typeface="Open Sans" pitchFamily="34"/>
                <a:cs typeface="Open Sans" pitchFamily="34"/>
              </a:rPr>
              <a:t>Expérience de la RDC en matière de CSU et financement des soins de santé primaire </a:t>
            </a:r>
          </a:p>
        </p:txBody>
      </p:sp>
      <p:pic>
        <p:nvPicPr>
          <p:cNvPr id="8" name="Picture 2" descr="Drapeau Rdc Rd - Image gratuite sur Pixabay - Pixabay">
            <a:extLst>
              <a:ext uri="{FF2B5EF4-FFF2-40B4-BE49-F238E27FC236}">
                <a16:creationId xmlns:a16="http://schemas.microsoft.com/office/drawing/2014/main" id="{9BDACA4D-DD82-5017-0B36-5F7F98693AB5}"/>
              </a:ext>
            </a:extLst>
          </p:cNvPr>
          <p:cNvPicPr>
            <a:picLocks noChangeAspect="1"/>
          </p:cNvPicPr>
          <p:nvPr/>
        </p:nvPicPr>
        <p:blipFill>
          <a:blip r:embed="rId3"/>
          <a:srcRect/>
          <a:stretch>
            <a:fillRect/>
          </a:stretch>
        </p:blipFill>
        <p:spPr>
          <a:xfrm>
            <a:off x="301605" y="244382"/>
            <a:ext cx="1284320" cy="725494"/>
          </a:xfrm>
          <a:prstGeom prst="rect">
            <a:avLst/>
          </a:prstGeom>
          <a:noFill/>
          <a:ln cap="flat">
            <a:noFill/>
          </a:ln>
        </p:spPr>
      </p:pic>
      <p:pic>
        <p:nvPicPr>
          <p:cNvPr id="9" name="Image 20">
            <a:extLst>
              <a:ext uri="{FF2B5EF4-FFF2-40B4-BE49-F238E27FC236}">
                <a16:creationId xmlns:a16="http://schemas.microsoft.com/office/drawing/2014/main" id="{7FA00BAF-FA36-3DB0-FF4C-82A4C6A758CC}"/>
              </a:ext>
            </a:extLst>
          </p:cNvPr>
          <p:cNvPicPr>
            <a:picLocks noChangeAspect="1"/>
          </p:cNvPicPr>
          <p:nvPr/>
        </p:nvPicPr>
        <p:blipFill>
          <a:blip r:embed="rId4"/>
          <a:srcRect/>
          <a:stretch>
            <a:fillRect/>
          </a:stretch>
        </p:blipFill>
        <p:spPr>
          <a:xfrm>
            <a:off x="412879" y="1758528"/>
            <a:ext cx="3323908" cy="1861745"/>
          </a:xfrm>
          <a:prstGeom prst="rect">
            <a:avLst/>
          </a:prstGeom>
          <a:noFill/>
          <a:ln cap="flat">
            <a:noFill/>
          </a:ln>
        </p:spPr>
      </p:pic>
      <p:pic>
        <p:nvPicPr>
          <p:cNvPr id="10" name="Image 21">
            <a:extLst>
              <a:ext uri="{FF2B5EF4-FFF2-40B4-BE49-F238E27FC236}">
                <a16:creationId xmlns:a16="http://schemas.microsoft.com/office/drawing/2014/main" id="{795CDD74-568E-9289-1D69-C6F73952429B}"/>
              </a:ext>
            </a:extLst>
          </p:cNvPr>
          <p:cNvPicPr>
            <a:picLocks noChangeAspect="1"/>
          </p:cNvPicPr>
          <p:nvPr/>
        </p:nvPicPr>
        <p:blipFill>
          <a:blip r:embed="rId5"/>
          <a:srcRect/>
          <a:stretch>
            <a:fillRect/>
          </a:stretch>
        </p:blipFill>
        <p:spPr>
          <a:xfrm>
            <a:off x="4116244" y="2407926"/>
            <a:ext cx="3359423" cy="1861745"/>
          </a:xfrm>
          <a:prstGeom prst="rect">
            <a:avLst/>
          </a:prstGeom>
          <a:noFill/>
          <a:ln cap="flat">
            <a:noFill/>
          </a:ln>
        </p:spPr>
      </p:pic>
      <p:pic>
        <p:nvPicPr>
          <p:cNvPr id="11" name="Image 23">
            <a:extLst>
              <a:ext uri="{FF2B5EF4-FFF2-40B4-BE49-F238E27FC236}">
                <a16:creationId xmlns:a16="http://schemas.microsoft.com/office/drawing/2014/main" id="{D7415385-1CCE-8D1C-6A20-A87ABE13A9F0}"/>
              </a:ext>
            </a:extLst>
          </p:cNvPr>
          <p:cNvPicPr>
            <a:picLocks noChangeAspect="1"/>
          </p:cNvPicPr>
          <p:nvPr/>
        </p:nvPicPr>
        <p:blipFill>
          <a:blip r:embed="rId6"/>
          <a:srcRect/>
          <a:stretch>
            <a:fillRect/>
          </a:stretch>
        </p:blipFill>
        <p:spPr>
          <a:xfrm>
            <a:off x="7930069" y="2704831"/>
            <a:ext cx="3445258" cy="1910583"/>
          </a:xfrm>
          <a:prstGeom prst="rect">
            <a:avLst/>
          </a:prstGeom>
          <a:noFill/>
          <a:ln cap="flat">
            <a:noFill/>
          </a:ln>
        </p:spPr>
      </p:pic>
      <p:sp>
        <p:nvSpPr>
          <p:cNvPr id="12" name="Rectangle 11">
            <a:extLst>
              <a:ext uri="{FF2B5EF4-FFF2-40B4-BE49-F238E27FC236}">
                <a16:creationId xmlns:a16="http://schemas.microsoft.com/office/drawing/2014/main" id="{43F432C9-D3EC-D4A5-5EF3-3D11520AD3E1}"/>
              </a:ext>
            </a:extLst>
          </p:cNvPr>
          <p:cNvSpPr/>
          <p:nvPr/>
        </p:nvSpPr>
        <p:spPr>
          <a:xfrm>
            <a:off x="273103" y="3752761"/>
            <a:ext cx="3323908" cy="1067086"/>
          </a:xfrm>
          <a:prstGeom prst="rect">
            <a:avLst/>
          </a:prstGeom>
          <a:noFill/>
          <a:ln cap="flat">
            <a:noFill/>
            <a:prstDash val="solid"/>
          </a:ln>
        </p:spPr>
        <p:txBody>
          <a:bodyPr vert="horz" wrap="square" lIns="121916" tIns="60963" rIns="121916" bIns="60963" anchor="ctr" anchorCtr="0" compatLnSpc="1">
            <a:spAutoFit/>
          </a:bodyPr>
          <a:lstStyle/>
          <a:p>
            <a:pPr marL="0" marR="0" lvl="0" indent="0" algn="l"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0" i="1" u="none" strike="noStrike" kern="1200" cap="none" spc="0" baseline="0">
                <a:solidFill>
                  <a:srgbClr val="44546A"/>
                </a:solidFill>
                <a:uFillTx/>
                <a:latin typeface="Calibri" pitchFamily="34"/>
                <a:ea typeface="Calibri" pitchFamily="34"/>
                <a:cs typeface="Times New Roman" pitchFamily="18"/>
              </a:rPr>
              <a:t>Déploiement de la gratuité des maternités</a:t>
            </a:r>
            <a:endParaRPr lang="fr-FR" sz="1200" b="0" i="0" u="none" strike="noStrike" kern="1200" cap="none" spc="0" baseline="0">
              <a:solidFill>
                <a:srgbClr val="000000"/>
              </a:solidFill>
              <a:uFillTx/>
              <a:latin typeface="Avenir Next LT Pro"/>
              <a:cs typeface="Arial"/>
            </a:endParaRPr>
          </a:p>
          <a:p>
            <a:pPr marL="0" marR="0" lvl="0" indent="0" algn="l"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Arial" pitchFamily="34"/>
              <a:cs typeface="Arial"/>
            </a:endParaRPr>
          </a:p>
        </p:txBody>
      </p:sp>
      <p:sp>
        <p:nvSpPr>
          <p:cNvPr id="13" name="Rectangle 12">
            <a:extLst>
              <a:ext uri="{FF2B5EF4-FFF2-40B4-BE49-F238E27FC236}">
                <a16:creationId xmlns:a16="http://schemas.microsoft.com/office/drawing/2014/main" id="{E0A5E6B1-3B12-A01C-AC12-BCBE78D79C9B}"/>
              </a:ext>
            </a:extLst>
          </p:cNvPr>
          <p:cNvSpPr/>
          <p:nvPr/>
        </p:nvSpPr>
        <p:spPr>
          <a:xfrm>
            <a:off x="3851114" y="4325569"/>
            <a:ext cx="3916676" cy="1067086"/>
          </a:xfrm>
          <a:prstGeom prst="rect">
            <a:avLst/>
          </a:prstGeom>
          <a:noFill/>
          <a:ln cap="flat">
            <a:noFill/>
            <a:prstDash val="solid"/>
          </a:ln>
        </p:spPr>
        <p:txBody>
          <a:bodyPr vert="horz" wrap="square" lIns="121916" tIns="60963" rIns="121916" bIns="60963" anchor="ctr" anchorCtr="0" compatLnSpc="1">
            <a:spAutoFit/>
          </a:bodyPr>
          <a:lstStyle/>
          <a:p>
            <a:pPr marL="0" marR="0" lvl="0" indent="0" algn="l"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0" i="1" u="none" strike="noStrike" kern="1200" cap="none" spc="0" baseline="0">
                <a:solidFill>
                  <a:srgbClr val="44546A"/>
                </a:solidFill>
                <a:uFillTx/>
                <a:latin typeface="Calibri" pitchFamily="34"/>
                <a:ea typeface="Calibri" pitchFamily="34"/>
                <a:cs typeface="Times New Roman" pitchFamily="18"/>
              </a:rPr>
              <a:t>1ère phase suivie de 2</a:t>
            </a:r>
            <a:r>
              <a:rPr lang="fr-FR" sz="1867" b="0" i="1" u="none" strike="noStrike" kern="1200" cap="none" spc="0" baseline="30000">
                <a:solidFill>
                  <a:srgbClr val="44546A"/>
                </a:solidFill>
                <a:uFillTx/>
                <a:latin typeface="Calibri" pitchFamily="34"/>
                <a:ea typeface="Calibri" pitchFamily="34"/>
                <a:cs typeface="Times New Roman" pitchFamily="18"/>
              </a:rPr>
              <a:t>ème</a:t>
            </a:r>
            <a:r>
              <a:rPr lang="fr-FR" sz="1867" b="0" i="1" u="none" strike="noStrike" kern="1200" cap="none" spc="0" baseline="0">
                <a:solidFill>
                  <a:srgbClr val="44546A"/>
                </a:solidFill>
                <a:uFillTx/>
                <a:latin typeface="Calibri" pitchFamily="34"/>
                <a:ea typeface="Calibri" pitchFamily="34"/>
                <a:cs typeface="Times New Roman" pitchFamily="18"/>
              </a:rPr>
              <a:t> phase : Kinshasa et les provinces limitrophes</a:t>
            </a:r>
            <a:endParaRPr lang="fr-FR" sz="1200" b="0" i="0" u="none" strike="noStrike" kern="1200" cap="none" spc="0" baseline="0">
              <a:solidFill>
                <a:srgbClr val="000000"/>
              </a:solidFill>
              <a:uFillTx/>
              <a:latin typeface="Avenir Next LT Pro"/>
              <a:cs typeface="Arial"/>
            </a:endParaRPr>
          </a:p>
          <a:p>
            <a:pPr marL="0" marR="0" lvl="0" indent="0" algn="l"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Arial" pitchFamily="34"/>
              <a:cs typeface="Arial"/>
            </a:endParaRPr>
          </a:p>
        </p:txBody>
      </p:sp>
      <p:sp>
        <p:nvSpPr>
          <p:cNvPr id="14" name="Rectangle 13">
            <a:extLst>
              <a:ext uri="{FF2B5EF4-FFF2-40B4-BE49-F238E27FC236}">
                <a16:creationId xmlns:a16="http://schemas.microsoft.com/office/drawing/2014/main" id="{F313C281-ABEF-D3F4-0D2B-E0D5653826C9}"/>
              </a:ext>
            </a:extLst>
          </p:cNvPr>
          <p:cNvSpPr/>
          <p:nvPr/>
        </p:nvSpPr>
        <p:spPr>
          <a:xfrm rot="10800009" flipV="1">
            <a:off x="7529864" y="4859048"/>
            <a:ext cx="4245650" cy="697751"/>
          </a:xfrm>
          <a:prstGeom prst="rect">
            <a:avLst/>
          </a:prstGeom>
          <a:noFill/>
          <a:ln cap="flat">
            <a:noFill/>
            <a:prstDash val="solid"/>
          </a:ln>
        </p:spPr>
        <p:txBody>
          <a:bodyPr vert="horz" wrap="square" lIns="121916" tIns="60963" rIns="121916" bIns="60963" anchor="ctr" anchorCtr="0" compatLnSpc="1">
            <a:spAutoFit/>
          </a:bodyPr>
          <a:lstStyle/>
          <a:p>
            <a:pPr marL="0" marR="0" lvl="0" indent="0" algn="just" defTabSz="1219169"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67" b="0" i="1" u="none" strike="noStrike" kern="1200" cap="none" spc="0" baseline="0">
                <a:solidFill>
                  <a:srgbClr val="44546A"/>
                </a:solidFill>
                <a:uFillTx/>
                <a:latin typeface="Calibri" pitchFamily="34"/>
                <a:ea typeface="Calibri" pitchFamily="34"/>
                <a:cs typeface="Times New Roman" pitchFamily="18"/>
              </a:rPr>
              <a:t>La troisième phase : Extension dans les vingt et une provinces restantes</a:t>
            </a:r>
            <a:endParaRPr lang="fr-FR" sz="2400" b="0" i="0" u="none" strike="noStrike" kern="1200" cap="none" spc="0" baseline="0">
              <a:solidFill>
                <a:srgbClr val="000000"/>
              </a:solidFill>
              <a:uFillTx/>
              <a:latin typeface="Arial" pitchFamily="34"/>
              <a:cs typeface="Arial"/>
            </a:endParaRPr>
          </a:p>
        </p:txBody>
      </p:sp>
      <p:sp>
        <p:nvSpPr>
          <p:cNvPr id="3" name="Espace réservé du numéro de diapositive 2">
            <a:extLst>
              <a:ext uri="{FF2B5EF4-FFF2-40B4-BE49-F238E27FC236}">
                <a16:creationId xmlns:a16="http://schemas.microsoft.com/office/drawing/2014/main" id="{FDCA26CC-B057-8EE0-73F6-E7361C60F277}"/>
              </a:ext>
            </a:extLst>
          </p:cNvPr>
          <p:cNvSpPr>
            <a:spLocks noGrp="1"/>
          </p:cNvSpPr>
          <p:nvPr>
            <p:ph type="sldNum" sz="quarter" idx="8"/>
          </p:nvPr>
        </p:nvSpPr>
        <p:spPr/>
        <p:txBody>
          <a:bodyPr/>
          <a:lstStyle/>
          <a:p>
            <a:pPr lvl="0"/>
            <a:fld id="{C7D8217C-8989-4391-9AE5-339F77FBFA5A}" type="slidenum">
              <a:rPr lang="fr-FR" smtClean="0"/>
              <a:t>21</a:t>
            </a:fld>
            <a:endParaRPr lang="fr-FR"/>
          </a:p>
        </p:txBody>
      </p:sp>
      <p:pic>
        <p:nvPicPr>
          <p:cNvPr id="4" name="Image 3">
            <a:extLst>
              <a:ext uri="{FF2B5EF4-FFF2-40B4-BE49-F238E27FC236}">
                <a16:creationId xmlns:a16="http://schemas.microsoft.com/office/drawing/2014/main" id="{F492D06D-3106-1871-D3D3-B4B7551F2D42}"/>
              </a:ext>
            </a:extLst>
          </p:cNvPr>
          <p:cNvPicPr>
            <a:picLocks noChangeAspect="1"/>
          </p:cNvPicPr>
          <p:nvPr/>
        </p:nvPicPr>
        <p:blipFill>
          <a:blip r:embed="rId7"/>
          <a:stretch>
            <a:fillRect/>
          </a:stretch>
        </p:blipFill>
        <p:spPr>
          <a:xfrm>
            <a:off x="9489215" y="283056"/>
            <a:ext cx="2004452" cy="9178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6031A63-3957-655A-05E6-D7052A3B070D}"/>
              </a:ext>
            </a:extLst>
          </p:cNvPr>
          <p:cNvPicPr>
            <a:picLocks noChangeAspect="1"/>
          </p:cNvPicPr>
          <p:nvPr/>
        </p:nvPicPr>
        <p:blipFill>
          <a:blip r:embed="rId2"/>
          <a:stretch>
            <a:fillRect/>
          </a:stretch>
        </p:blipFill>
        <p:spPr>
          <a:xfrm>
            <a:off x="10352891" y="244382"/>
            <a:ext cx="1600904" cy="727414"/>
          </a:xfrm>
          <a:prstGeom prst="rect">
            <a:avLst/>
          </a:prstGeom>
          <a:noFill/>
          <a:ln cap="flat">
            <a:noFill/>
          </a:ln>
        </p:spPr>
      </p:pic>
      <p:pic>
        <p:nvPicPr>
          <p:cNvPr id="9" name="Picture 2" descr="Drapeau Rdc Rd - Image gratuite sur Pixabay - Pixabay">
            <a:extLst>
              <a:ext uri="{FF2B5EF4-FFF2-40B4-BE49-F238E27FC236}">
                <a16:creationId xmlns:a16="http://schemas.microsoft.com/office/drawing/2014/main" id="{49687564-A7B3-E53A-6BBF-77A03D500F4B}"/>
              </a:ext>
            </a:extLst>
          </p:cNvPr>
          <p:cNvPicPr>
            <a:picLocks noChangeAspect="1"/>
          </p:cNvPicPr>
          <p:nvPr/>
        </p:nvPicPr>
        <p:blipFill>
          <a:blip r:embed="rId3"/>
          <a:srcRect/>
          <a:stretch>
            <a:fillRect/>
          </a:stretch>
        </p:blipFill>
        <p:spPr>
          <a:xfrm>
            <a:off x="301605" y="244382"/>
            <a:ext cx="1284320" cy="725494"/>
          </a:xfrm>
          <a:prstGeom prst="rect">
            <a:avLst/>
          </a:prstGeom>
          <a:noFill/>
          <a:ln cap="flat">
            <a:noFill/>
          </a:ln>
        </p:spPr>
      </p:pic>
      <p:pic>
        <p:nvPicPr>
          <p:cNvPr id="10" name="Image 9">
            <a:extLst>
              <a:ext uri="{FF2B5EF4-FFF2-40B4-BE49-F238E27FC236}">
                <a16:creationId xmlns:a16="http://schemas.microsoft.com/office/drawing/2014/main" id="{E671641D-0C84-22FE-6979-F1055E631832}"/>
              </a:ext>
            </a:extLst>
          </p:cNvPr>
          <p:cNvPicPr>
            <a:picLocks noChangeAspect="1"/>
          </p:cNvPicPr>
          <p:nvPr/>
        </p:nvPicPr>
        <p:blipFill>
          <a:blip r:embed="rId4"/>
          <a:srcRect/>
          <a:stretch>
            <a:fillRect/>
          </a:stretch>
        </p:blipFill>
        <p:spPr>
          <a:xfrm>
            <a:off x="2381687" y="1426802"/>
            <a:ext cx="8469927" cy="4979587"/>
          </a:xfrm>
          <a:prstGeom prst="rect">
            <a:avLst/>
          </a:prstGeom>
          <a:noFill/>
          <a:ln cap="flat">
            <a:noFill/>
          </a:ln>
        </p:spPr>
      </p:pic>
      <p:sp>
        <p:nvSpPr>
          <p:cNvPr id="2" name="Espace réservé de la date 1">
            <a:extLst>
              <a:ext uri="{FF2B5EF4-FFF2-40B4-BE49-F238E27FC236}">
                <a16:creationId xmlns:a16="http://schemas.microsoft.com/office/drawing/2014/main" id="{A4F2329B-EE2C-B98C-DB24-A607D9F478DF}"/>
              </a:ext>
            </a:extLst>
          </p:cNvPr>
          <p:cNvSpPr>
            <a:spLocks noGrp="1"/>
          </p:cNvSpPr>
          <p:nvPr>
            <p:ph type="dt" sz="half" idx="10"/>
          </p:nvPr>
        </p:nvSpPr>
        <p:spPr/>
        <p:txBody>
          <a:bodyPr/>
          <a:lstStyle/>
          <a:p>
            <a:fld id="{73C0CB19-757B-40B8-9B9F-04A76F64E64E}"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55B32F7F-0690-6633-58C5-DC606D5AAD71}"/>
              </a:ext>
            </a:extLst>
          </p:cNvPr>
          <p:cNvSpPr>
            <a:spLocks noGrp="1"/>
          </p:cNvSpPr>
          <p:nvPr>
            <p:ph type="sldNum" sz="quarter" idx="12"/>
          </p:nvPr>
        </p:nvSpPr>
        <p:spPr/>
        <p:txBody>
          <a:bodyPr/>
          <a:lstStyle/>
          <a:p>
            <a:fld id="{4FAB73BC-B049-4115-A692-8D63A059BFB8}" type="slidenum">
              <a:rPr lang="en-US" smtClean="0"/>
              <a:t>22</a:t>
            </a:fld>
            <a:endParaRPr lang="en-US" dirty="0"/>
          </a:p>
        </p:txBody>
      </p:sp>
      <p:sp>
        <p:nvSpPr>
          <p:cNvPr id="5" name="ZoneTexte 4">
            <a:extLst>
              <a:ext uri="{FF2B5EF4-FFF2-40B4-BE49-F238E27FC236}">
                <a16:creationId xmlns:a16="http://schemas.microsoft.com/office/drawing/2014/main" id="{533F644B-8C20-DDB6-9FDD-07C44CD8072F}"/>
              </a:ext>
            </a:extLst>
          </p:cNvPr>
          <p:cNvSpPr txBox="1"/>
          <p:nvPr/>
        </p:nvSpPr>
        <p:spPr>
          <a:xfrm>
            <a:off x="1860634" y="349585"/>
            <a:ext cx="8322004" cy="1077218"/>
          </a:xfrm>
          <a:prstGeom prst="rect">
            <a:avLst/>
          </a:prstGeom>
          <a:noFill/>
        </p:spPr>
        <p:txBody>
          <a:bodyPr wrap="square">
            <a:spAutoFit/>
          </a:bodyPr>
          <a:lstStyle/>
          <a:p>
            <a:pPr algn="ctr"/>
            <a:r>
              <a:rPr kumimoji="0" lang="fr-FR" sz="3200" b="1" i="0" u="none" strike="noStrike" kern="1200" cap="none" spc="0" normalizeH="0" baseline="0" noProof="0" dirty="0">
                <a:ln>
                  <a:noFill/>
                </a:ln>
                <a:solidFill>
                  <a:srgbClr val="0070C0"/>
                </a:solidFill>
                <a:effectLst/>
                <a:uLnTx/>
                <a:uFillTx/>
                <a:latin typeface="Corbel" panose="020B0503020204020204"/>
                <a:ea typeface="+mj-ea"/>
                <a:cs typeface="+mj-cs"/>
              </a:rPr>
              <a:t>Mécanismes de Redevabilité et Suivi de la mise en œuvre de la CSU</a:t>
            </a:r>
            <a:endParaRPr lang="fr-FR" sz="3200" b="1" dirty="0"/>
          </a:p>
        </p:txBody>
      </p:sp>
    </p:spTree>
    <p:extLst>
      <p:ext uri="{BB962C8B-B14F-4D97-AF65-F5344CB8AC3E}">
        <p14:creationId xmlns:p14="http://schemas.microsoft.com/office/powerpoint/2010/main" val="49109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rapeau Rdc Rd - Image gratuite sur Pixabay - Pixabay">
            <a:extLst>
              <a:ext uri="{FF2B5EF4-FFF2-40B4-BE49-F238E27FC236}">
                <a16:creationId xmlns:a16="http://schemas.microsoft.com/office/drawing/2014/main" id="{73334DDA-72CF-868D-92A2-F7B6DE4AA984}"/>
              </a:ext>
            </a:extLst>
          </p:cNvPr>
          <p:cNvPicPr>
            <a:picLocks noChangeAspect="1"/>
          </p:cNvPicPr>
          <p:nvPr/>
        </p:nvPicPr>
        <p:blipFill>
          <a:blip r:embed="rId3"/>
          <a:srcRect/>
          <a:stretch>
            <a:fillRect/>
          </a:stretch>
        </p:blipFill>
        <p:spPr>
          <a:xfrm>
            <a:off x="301605" y="178838"/>
            <a:ext cx="1284320" cy="725494"/>
          </a:xfrm>
          <a:prstGeom prst="rect">
            <a:avLst/>
          </a:prstGeom>
          <a:noFill/>
          <a:ln cap="flat">
            <a:noFill/>
          </a:ln>
        </p:spPr>
      </p:pic>
      <p:sp>
        <p:nvSpPr>
          <p:cNvPr id="3" name="ZoneTexte 8">
            <a:extLst>
              <a:ext uri="{FF2B5EF4-FFF2-40B4-BE49-F238E27FC236}">
                <a16:creationId xmlns:a16="http://schemas.microsoft.com/office/drawing/2014/main" id="{8C2A2361-3A89-7329-4AB3-A98A2D495504}"/>
              </a:ext>
            </a:extLst>
          </p:cNvPr>
          <p:cNvSpPr txBox="1"/>
          <p:nvPr/>
        </p:nvSpPr>
        <p:spPr>
          <a:xfrm>
            <a:off x="1585926" y="473586"/>
            <a:ext cx="7312414" cy="535531"/>
          </a:xfrm>
          <a:prstGeom prst="rect">
            <a:avLst/>
          </a:prstGeom>
          <a:noFill/>
          <a:ln cap="flat">
            <a:noFill/>
          </a:ln>
        </p:spPr>
        <p:txBody>
          <a:bodyPr vert="horz" wrap="square" lIns="91440" tIns="45720" rIns="91440" bIns="45720" anchor="t" anchorCtr="1" compatLnSpc="1">
            <a:spAutoFit/>
          </a:bodyPr>
          <a:lstStyle/>
          <a:p>
            <a:pPr>
              <a:lnSpc>
                <a:spcPct val="90000"/>
              </a:lnSpc>
              <a:spcBef>
                <a:spcPct val="0"/>
              </a:spcBef>
              <a:spcAft>
                <a:spcPts val="800"/>
              </a:spcAft>
              <a:buNone/>
              <a:defRPr sz="1800" b="0" i="0" u="none" strike="noStrike" kern="0" cap="none" spc="0" baseline="0">
                <a:solidFill>
                  <a:srgbClr val="000000"/>
                </a:solidFill>
                <a:uFillTx/>
              </a:defRPr>
            </a:pPr>
            <a:r>
              <a:rPr lang="fr-FR" sz="3200" b="1" kern="0" dirty="0">
                <a:solidFill>
                  <a:srgbClr val="000000"/>
                </a:solidFill>
                <a:latin typeface="Calibri" panose="020F0502020204030204" pitchFamily="34" charset="0"/>
                <a:cs typeface="Times New Roman" panose="02020603050405020304" pitchFamily="18" charset="0"/>
              </a:rPr>
              <a:t>Succès de la GA</a:t>
            </a:r>
          </a:p>
        </p:txBody>
      </p:sp>
      <p:pic>
        <p:nvPicPr>
          <p:cNvPr id="6" name="Image 1">
            <a:extLst>
              <a:ext uri="{FF2B5EF4-FFF2-40B4-BE49-F238E27FC236}">
                <a16:creationId xmlns:a16="http://schemas.microsoft.com/office/drawing/2014/main" id="{66C06AA5-F2CD-C582-F40A-095B195963BF}"/>
              </a:ext>
            </a:extLst>
          </p:cNvPr>
          <p:cNvPicPr>
            <a:picLocks noChangeAspect="1"/>
          </p:cNvPicPr>
          <p:nvPr/>
        </p:nvPicPr>
        <p:blipFill>
          <a:blip r:embed="rId4"/>
          <a:stretch>
            <a:fillRect/>
          </a:stretch>
        </p:blipFill>
        <p:spPr>
          <a:xfrm>
            <a:off x="9884005" y="227511"/>
            <a:ext cx="1908215" cy="871807"/>
          </a:xfrm>
          <a:prstGeom prst="rect">
            <a:avLst/>
          </a:prstGeom>
          <a:noFill/>
          <a:ln cap="flat">
            <a:noFill/>
          </a:ln>
        </p:spPr>
      </p:pic>
      <p:sp>
        <p:nvSpPr>
          <p:cNvPr id="9" name="ZoneTexte 8">
            <a:extLst>
              <a:ext uri="{FF2B5EF4-FFF2-40B4-BE49-F238E27FC236}">
                <a16:creationId xmlns:a16="http://schemas.microsoft.com/office/drawing/2014/main" id="{C57797A4-3A4B-F0D6-F109-61218137EF36}"/>
              </a:ext>
            </a:extLst>
          </p:cNvPr>
          <p:cNvSpPr txBox="1"/>
          <p:nvPr/>
        </p:nvSpPr>
        <p:spPr>
          <a:xfrm>
            <a:off x="2006222" y="1748005"/>
            <a:ext cx="8966578" cy="2031325"/>
          </a:xfrm>
          <a:prstGeom prst="rect">
            <a:avLst/>
          </a:prstGeom>
          <a:noFill/>
        </p:spPr>
        <p:txBody>
          <a:bodyPr wrap="square">
            <a:spAutoFit/>
          </a:bodyPr>
          <a:lstStyle/>
          <a:p>
            <a:pPr marL="285750" indent="-285750">
              <a:buFont typeface="Arial" panose="020B0604020202020204" pitchFamily="34" charset="0"/>
              <a:buChar char="•"/>
            </a:pPr>
            <a:r>
              <a:rPr lang="fr-FR" dirty="0"/>
              <a:t>Améliorations dans l'accès aux soins de maternité, </a:t>
            </a:r>
          </a:p>
          <a:p>
            <a:pPr marL="285750" indent="-285750">
              <a:buFont typeface="Arial" panose="020B0604020202020204" pitchFamily="34" charset="0"/>
              <a:buChar char="•"/>
            </a:pPr>
            <a:r>
              <a:rPr lang="fr-FR" dirty="0"/>
              <a:t>Protection financière accrue, </a:t>
            </a:r>
          </a:p>
          <a:p>
            <a:pPr marL="285750" indent="-285750">
              <a:buFont typeface="Arial" panose="020B0604020202020204" pitchFamily="34" charset="0"/>
              <a:buChar char="•"/>
            </a:pPr>
            <a:r>
              <a:rPr lang="fr-FR" dirty="0"/>
              <a:t>Organisation d’un système de référence entre le niveau primaire et secondaire, tertiaire, </a:t>
            </a:r>
          </a:p>
          <a:p>
            <a:pPr marL="285750" indent="-285750">
              <a:buFont typeface="Arial" panose="020B0604020202020204" pitchFamily="34" charset="0"/>
              <a:buChar char="•"/>
            </a:pPr>
            <a:r>
              <a:rPr lang="fr-FR" dirty="0"/>
              <a:t>Mise en place d’un N° d’enregistrement et de plaintes, </a:t>
            </a:r>
          </a:p>
          <a:p>
            <a:pPr marL="285750" indent="-285750">
              <a:buFont typeface="Arial" panose="020B0604020202020204" pitchFamily="34" charset="0"/>
              <a:buChar char="•"/>
            </a:pPr>
            <a:r>
              <a:rPr lang="fr-FR" dirty="0"/>
              <a:t>Début de digitalisation des ESS accrédités, </a:t>
            </a:r>
          </a:p>
          <a:p>
            <a:pPr marL="285750" indent="-285750">
              <a:buFont typeface="Arial" panose="020B0604020202020204" pitchFamily="34" charset="0"/>
              <a:buChar char="•"/>
            </a:pPr>
            <a:r>
              <a:rPr lang="fr-FR" dirty="0"/>
              <a:t>Mise en place d’un réseau des ESS pour la prise en charge des NN malades).</a:t>
            </a:r>
          </a:p>
        </p:txBody>
      </p:sp>
      <p:sp>
        <p:nvSpPr>
          <p:cNvPr id="4" name="Espace réservé du numéro de diapositive 3">
            <a:extLst>
              <a:ext uri="{FF2B5EF4-FFF2-40B4-BE49-F238E27FC236}">
                <a16:creationId xmlns:a16="http://schemas.microsoft.com/office/drawing/2014/main" id="{A907070A-4C1A-905B-3BA5-91230134BCF7}"/>
              </a:ext>
            </a:extLst>
          </p:cNvPr>
          <p:cNvSpPr>
            <a:spLocks noGrp="1"/>
          </p:cNvSpPr>
          <p:nvPr>
            <p:ph type="sldNum" sz="quarter" idx="8"/>
          </p:nvPr>
        </p:nvSpPr>
        <p:spPr/>
        <p:txBody>
          <a:bodyPr/>
          <a:lstStyle/>
          <a:p>
            <a:pPr lvl="0"/>
            <a:fld id="{C7D8217C-8989-4391-9AE5-339F77FBFA5A}" type="slidenum">
              <a:rPr lang="fr-FR" smtClean="0"/>
              <a:t>23</a:t>
            </a:fld>
            <a:endParaRPr lang="fr-FR"/>
          </a:p>
        </p:txBody>
      </p:sp>
      <p:pic>
        <p:nvPicPr>
          <p:cNvPr id="5" name="Image 4">
            <a:extLst>
              <a:ext uri="{FF2B5EF4-FFF2-40B4-BE49-F238E27FC236}">
                <a16:creationId xmlns:a16="http://schemas.microsoft.com/office/drawing/2014/main" id="{990DE2BB-C34E-049C-E6D2-31068857DEAE}"/>
              </a:ext>
            </a:extLst>
          </p:cNvPr>
          <p:cNvPicPr>
            <a:picLocks noChangeAspect="1"/>
          </p:cNvPicPr>
          <p:nvPr/>
        </p:nvPicPr>
        <p:blipFill>
          <a:blip r:embed="rId5"/>
          <a:stretch>
            <a:fillRect/>
          </a:stretch>
        </p:blipFill>
        <p:spPr>
          <a:xfrm>
            <a:off x="4529192" y="4002497"/>
            <a:ext cx="3133616" cy="1627773"/>
          </a:xfrm>
          <a:prstGeom prst="rect">
            <a:avLst/>
          </a:prstGeom>
        </p:spPr>
      </p:pic>
    </p:spTree>
    <p:extLst>
      <p:ext uri="{BB962C8B-B14F-4D97-AF65-F5344CB8AC3E}">
        <p14:creationId xmlns:p14="http://schemas.microsoft.com/office/powerpoint/2010/main" val="241335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rapeau Rdc Rd - Image gratuite sur Pixabay - Pixabay">
            <a:extLst>
              <a:ext uri="{FF2B5EF4-FFF2-40B4-BE49-F238E27FC236}">
                <a16:creationId xmlns:a16="http://schemas.microsoft.com/office/drawing/2014/main" id="{2DD5159A-479B-47C9-3757-7B51E77F6322}"/>
              </a:ext>
            </a:extLst>
          </p:cNvPr>
          <p:cNvPicPr>
            <a:picLocks noChangeAspect="1"/>
          </p:cNvPicPr>
          <p:nvPr/>
        </p:nvPicPr>
        <p:blipFill>
          <a:blip r:embed="rId3"/>
          <a:srcRect/>
          <a:stretch>
            <a:fillRect/>
          </a:stretch>
        </p:blipFill>
        <p:spPr>
          <a:xfrm>
            <a:off x="301605" y="244382"/>
            <a:ext cx="1284320" cy="725494"/>
          </a:xfrm>
          <a:prstGeom prst="rect">
            <a:avLst/>
          </a:prstGeom>
          <a:noFill/>
          <a:ln cap="flat">
            <a:noFill/>
          </a:ln>
        </p:spPr>
      </p:pic>
      <p:sp>
        <p:nvSpPr>
          <p:cNvPr id="9" name="ZoneTexte 8">
            <a:extLst>
              <a:ext uri="{FF2B5EF4-FFF2-40B4-BE49-F238E27FC236}">
                <a16:creationId xmlns:a16="http://schemas.microsoft.com/office/drawing/2014/main" id="{7E93B2D3-1030-DE0C-1C24-D5E7A38075D4}"/>
              </a:ext>
            </a:extLst>
          </p:cNvPr>
          <p:cNvSpPr txBox="1"/>
          <p:nvPr/>
        </p:nvSpPr>
        <p:spPr>
          <a:xfrm>
            <a:off x="2129742" y="574817"/>
            <a:ext cx="7429377" cy="535531"/>
          </a:xfrm>
          <a:prstGeom prst="rect">
            <a:avLst/>
          </a:prstGeom>
          <a:noFill/>
          <a:ln cap="flat">
            <a:noFill/>
          </a:ln>
        </p:spPr>
        <p:txBody>
          <a:bodyPr vert="horz" wrap="square" lIns="91440" tIns="45720" rIns="91440" bIns="45720" anchor="t" anchorCtr="0" compatLnSpc="1">
            <a:spAutoFit/>
          </a:bodyPr>
          <a:lstStyle/>
          <a:p>
            <a:pPr marR="0" lvl="0" indent="0" fontAlgn="auto">
              <a:lnSpc>
                <a:spcPct val="90000"/>
              </a:lnSpc>
              <a:spcBef>
                <a:spcPct val="0"/>
              </a:spcBef>
              <a:spcAft>
                <a:spcPts val="800"/>
              </a:spcAft>
              <a:tabLst/>
              <a:defRPr sz="1800" b="0" i="0" u="none" strike="noStrike" kern="0" cap="none" spc="0" baseline="0">
                <a:solidFill>
                  <a:srgbClr val="000000"/>
                </a:solidFill>
                <a:uFillTx/>
              </a:defRPr>
            </a:pPr>
            <a:r>
              <a:rPr lang="fr-FR" sz="3200" b="1" dirty="0">
                <a:latin typeface="Calibri" panose="020F0502020204030204" pitchFamily="34" charset="0"/>
                <a:cs typeface="Times New Roman" panose="02020603050405020304" pitchFamily="18" charset="0"/>
              </a:rPr>
              <a:t>Défis rencontrés dans le cadre de la GA </a:t>
            </a:r>
          </a:p>
        </p:txBody>
      </p:sp>
      <p:sp>
        <p:nvSpPr>
          <p:cNvPr id="2" name="Espace réservé de la date 1">
            <a:extLst>
              <a:ext uri="{FF2B5EF4-FFF2-40B4-BE49-F238E27FC236}">
                <a16:creationId xmlns:a16="http://schemas.microsoft.com/office/drawing/2014/main" id="{EDD4B31D-2D9C-0A35-56AD-7D4BE304DA30}"/>
              </a:ext>
            </a:extLst>
          </p:cNvPr>
          <p:cNvSpPr>
            <a:spLocks noGrp="1"/>
          </p:cNvSpPr>
          <p:nvPr>
            <p:ph type="dt" sz="half" idx="10"/>
          </p:nvPr>
        </p:nvSpPr>
        <p:spPr/>
        <p:txBody>
          <a:bodyPr/>
          <a:lstStyle/>
          <a:p>
            <a:fld id="{837C162A-BB42-4C3C-B2C3-595DA84FD499}" type="datetime1">
              <a:rPr lang="fr-FR" smtClean="0"/>
              <a:t>31/10/2024</a:t>
            </a:fld>
            <a:endParaRPr lang="fr-FR"/>
          </a:p>
        </p:txBody>
      </p:sp>
      <p:sp>
        <p:nvSpPr>
          <p:cNvPr id="4" name="Espace réservé du numéro de diapositive 3">
            <a:extLst>
              <a:ext uri="{FF2B5EF4-FFF2-40B4-BE49-F238E27FC236}">
                <a16:creationId xmlns:a16="http://schemas.microsoft.com/office/drawing/2014/main" id="{2CB533FB-2300-C9A3-634E-AE1810D3738B}"/>
              </a:ext>
            </a:extLst>
          </p:cNvPr>
          <p:cNvSpPr>
            <a:spLocks noGrp="1"/>
          </p:cNvSpPr>
          <p:nvPr>
            <p:ph type="sldNum" sz="quarter" idx="12"/>
          </p:nvPr>
        </p:nvSpPr>
        <p:spPr/>
        <p:txBody>
          <a:bodyPr/>
          <a:lstStyle/>
          <a:p>
            <a:fld id="{92D466EC-AD75-471C-B784-0076BE6D273D}" type="slidenum">
              <a:rPr lang="fr-FR" smtClean="0"/>
              <a:t>24</a:t>
            </a:fld>
            <a:endParaRPr lang="fr-FR"/>
          </a:p>
        </p:txBody>
      </p:sp>
      <p:sp>
        <p:nvSpPr>
          <p:cNvPr id="6" name="ZoneTexte 5">
            <a:extLst>
              <a:ext uri="{FF2B5EF4-FFF2-40B4-BE49-F238E27FC236}">
                <a16:creationId xmlns:a16="http://schemas.microsoft.com/office/drawing/2014/main" id="{DBB0AC22-BF0F-7DE0-6916-E1D06F533F8F}"/>
              </a:ext>
            </a:extLst>
          </p:cNvPr>
          <p:cNvSpPr txBox="1"/>
          <p:nvPr/>
        </p:nvSpPr>
        <p:spPr>
          <a:xfrm>
            <a:off x="991738" y="1314497"/>
            <a:ext cx="5709313" cy="4801314"/>
          </a:xfrm>
          <a:prstGeom prst="rect">
            <a:avLst/>
          </a:prstGeom>
          <a:noFill/>
        </p:spPr>
        <p:txBody>
          <a:bodyPr wrap="square">
            <a:spAutoFit/>
          </a:bodyPr>
          <a:lstStyle/>
          <a:p>
            <a:r>
              <a:rPr lang="fr-FR" b="1" dirty="0">
                <a:solidFill>
                  <a:srgbClr val="C00000"/>
                </a:solidFill>
              </a:rPr>
              <a:t>Inspection par l’IGS, FSS, Unité de Coordination de la CSU révèle des problématiques.</a:t>
            </a:r>
          </a:p>
          <a:p>
            <a:r>
              <a:rPr lang="fr-FR" b="1" dirty="0">
                <a:solidFill>
                  <a:srgbClr val="C00000"/>
                </a:solidFill>
              </a:rPr>
              <a:t>Nécessité d'un plan de redressement.</a:t>
            </a:r>
          </a:p>
          <a:p>
            <a:endParaRPr lang="fr-FR" dirty="0"/>
          </a:p>
          <a:p>
            <a:r>
              <a:rPr lang="fr-FR" b="1" dirty="0"/>
              <a:t>Problèmes Clés dans l'Offre de Soins : </a:t>
            </a:r>
          </a:p>
          <a:p>
            <a:pPr marL="285750" indent="-285750">
              <a:buFont typeface="Arial" panose="020B0604020202020204" pitchFamily="34" charset="0"/>
              <a:buChar char="•"/>
            </a:pPr>
            <a:r>
              <a:rPr lang="fr-FR" dirty="0"/>
              <a:t>Ressources Humaines de la Santé</a:t>
            </a:r>
          </a:p>
          <a:p>
            <a:pPr marL="285750" indent="-285750">
              <a:buFont typeface="Arial" panose="020B0604020202020204" pitchFamily="34" charset="0"/>
              <a:buChar char="•"/>
            </a:pPr>
            <a:r>
              <a:rPr lang="fr-FR" dirty="0"/>
              <a:t>Plateau technique</a:t>
            </a:r>
          </a:p>
          <a:p>
            <a:pPr marL="285750" indent="-285750">
              <a:buFont typeface="Arial" panose="020B0604020202020204" pitchFamily="34" charset="0"/>
              <a:buChar char="•"/>
            </a:pPr>
            <a:r>
              <a:rPr lang="fr-FR" dirty="0"/>
              <a:t>Digitalisation</a:t>
            </a:r>
          </a:p>
          <a:p>
            <a:pPr marL="285750" indent="-285750">
              <a:buFont typeface="Arial" panose="020B0604020202020204" pitchFamily="34" charset="0"/>
              <a:buChar char="•"/>
            </a:pPr>
            <a:r>
              <a:rPr lang="fr-FR" dirty="0"/>
              <a:t>Médicaments</a:t>
            </a:r>
          </a:p>
          <a:p>
            <a:pPr marL="285750" indent="-285750">
              <a:buFont typeface="Arial" panose="020B0604020202020204" pitchFamily="34" charset="0"/>
              <a:buChar char="•"/>
            </a:pPr>
            <a:r>
              <a:rPr lang="fr-FR" dirty="0"/>
              <a:t>Finances</a:t>
            </a:r>
          </a:p>
          <a:p>
            <a:pPr marL="285750" indent="-285750">
              <a:buFont typeface="Arial" panose="020B0604020202020204" pitchFamily="34" charset="0"/>
              <a:buChar char="•"/>
            </a:pPr>
            <a:r>
              <a:rPr lang="fr-FR" dirty="0"/>
              <a:t>Coordination</a:t>
            </a:r>
          </a:p>
          <a:p>
            <a:endParaRPr lang="fr-FR" dirty="0"/>
          </a:p>
          <a:p>
            <a:r>
              <a:rPr lang="fr-FR" b="1" dirty="0"/>
              <a:t>Problèmes en Ressources Humaines de la Santé : </a:t>
            </a:r>
          </a:p>
          <a:p>
            <a:pPr marL="285750" indent="-285750">
              <a:buFont typeface="Arial" panose="020B0604020202020204" pitchFamily="34" charset="0"/>
              <a:buChar char="•"/>
            </a:pPr>
            <a:r>
              <a:rPr lang="fr-FR" dirty="0"/>
              <a:t>Pléthore/carence de spécialistes.</a:t>
            </a:r>
          </a:p>
          <a:p>
            <a:pPr marL="285750" indent="-285750">
              <a:buFont typeface="Arial" panose="020B0604020202020204" pitchFamily="34" charset="0"/>
              <a:buChar char="•"/>
            </a:pPr>
            <a:r>
              <a:rPr lang="fr-FR" dirty="0"/>
              <a:t>Personnel non formé en compétences clés.</a:t>
            </a:r>
          </a:p>
          <a:p>
            <a:pPr marL="285750" indent="-285750">
              <a:buFont typeface="Arial" panose="020B0604020202020204" pitchFamily="34" charset="0"/>
              <a:buChar char="•"/>
            </a:pPr>
            <a:r>
              <a:rPr lang="fr-FR" dirty="0"/>
              <a:t>Sous-effectif et sous-qualification.</a:t>
            </a:r>
          </a:p>
          <a:p>
            <a:pPr marL="285750" indent="-285750">
              <a:buFont typeface="Arial" panose="020B0604020202020204" pitchFamily="34" charset="0"/>
              <a:buChar char="•"/>
            </a:pPr>
            <a:r>
              <a:rPr lang="fr-FR" dirty="0"/>
              <a:t>Cumul de fonctions dans les ESS privés.</a:t>
            </a:r>
          </a:p>
        </p:txBody>
      </p:sp>
      <p:sp>
        <p:nvSpPr>
          <p:cNvPr id="14" name="ZoneTexte 13">
            <a:extLst>
              <a:ext uri="{FF2B5EF4-FFF2-40B4-BE49-F238E27FC236}">
                <a16:creationId xmlns:a16="http://schemas.microsoft.com/office/drawing/2014/main" id="{0C3EA15A-C01E-AB74-102B-811954C4B32A}"/>
              </a:ext>
            </a:extLst>
          </p:cNvPr>
          <p:cNvSpPr txBox="1"/>
          <p:nvPr/>
        </p:nvSpPr>
        <p:spPr>
          <a:xfrm>
            <a:off x="6701051" y="2427103"/>
            <a:ext cx="4790364" cy="3416320"/>
          </a:xfrm>
          <a:prstGeom prst="rect">
            <a:avLst/>
          </a:prstGeom>
          <a:noFill/>
        </p:spPr>
        <p:txBody>
          <a:bodyPr wrap="square">
            <a:spAutoFit/>
          </a:bodyPr>
          <a:lstStyle/>
          <a:p>
            <a:r>
              <a:rPr lang="fr-FR" b="1" dirty="0"/>
              <a:t>Problèmes de Plateau Technique : </a:t>
            </a:r>
          </a:p>
          <a:p>
            <a:pPr marL="285750" indent="-285750">
              <a:buFont typeface="Arial" panose="020B0604020202020204" pitchFamily="34" charset="0"/>
              <a:buChar char="•"/>
            </a:pPr>
            <a:r>
              <a:rPr lang="fr-FR" dirty="0"/>
              <a:t>Equipements insuffisants.</a:t>
            </a:r>
          </a:p>
          <a:p>
            <a:pPr marL="285750" indent="-285750">
              <a:buFont typeface="Arial" panose="020B0604020202020204" pitchFamily="34" charset="0"/>
              <a:buChar char="•"/>
            </a:pPr>
            <a:r>
              <a:rPr lang="fr-FR" dirty="0"/>
              <a:t>Capacité d'accueil et accessibilité limitées.</a:t>
            </a:r>
          </a:p>
          <a:p>
            <a:pPr marL="285750" indent="-285750">
              <a:buFont typeface="Arial" panose="020B0604020202020204" pitchFamily="34" charset="0"/>
              <a:buChar char="•"/>
            </a:pPr>
            <a:r>
              <a:rPr lang="fr-FR" dirty="0"/>
              <a:t>Absence de système de référence.</a:t>
            </a:r>
          </a:p>
          <a:p>
            <a:endParaRPr lang="fr-FR" dirty="0"/>
          </a:p>
          <a:p>
            <a:r>
              <a:rPr lang="fr-FR" b="1" dirty="0"/>
              <a:t>Problèmes des Médicaments : </a:t>
            </a:r>
          </a:p>
          <a:p>
            <a:pPr marL="285750" indent="-285750">
              <a:buFont typeface="Arial" panose="020B0604020202020204" pitchFamily="34" charset="0"/>
              <a:buChar char="•"/>
            </a:pPr>
            <a:r>
              <a:rPr lang="fr-FR" dirty="0"/>
              <a:t>Absence de suivi de température et d'humidité.</a:t>
            </a:r>
          </a:p>
          <a:p>
            <a:pPr marL="285750" indent="-285750">
              <a:buFont typeface="Arial" panose="020B0604020202020204" pitchFamily="34" charset="0"/>
              <a:buChar char="•"/>
            </a:pPr>
            <a:r>
              <a:rPr lang="fr-FR" dirty="0"/>
              <a:t>Approvisionnements auprès de fournisseurs non accrédités.</a:t>
            </a:r>
          </a:p>
          <a:p>
            <a:pPr marL="285750" indent="-285750">
              <a:buFont typeface="Arial" panose="020B0604020202020204" pitchFamily="34" charset="0"/>
              <a:buChar char="•"/>
            </a:pPr>
            <a:r>
              <a:rPr lang="fr-FR" dirty="0"/>
              <a:t>Absence d'outils de gestion efficace.</a:t>
            </a:r>
          </a:p>
        </p:txBody>
      </p:sp>
      <p:pic>
        <p:nvPicPr>
          <p:cNvPr id="7" name="Image 6">
            <a:extLst>
              <a:ext uri="{FF2B5EF4-FFF2-40B4-BE49-F238E27FC236}">
                <a16:creationId xmlns:a16="http://schemas.microsoft.com/office/drawing/2014/main" id="{D628A4F3-E35B-B203-148A-96954EC5DC25}"/>
              </a:ext>
            </a:extLst>
          </p:cNvPr>
          <p:cNvPicPr>
            <a:picLocks noChangeAspect="1"/>
          </p:cNvPicPr>
          <p:nvPr/>
        </p:nvPicPr>
        <p:blipFill>
          <a:blip r:embed="rId4"/>
          <a:stretch>
            <a:fillRect/>
          </a:stretch>
        </p:blipFill>
        <p:spPr>
          <a:xfrm>
            <a:off x="9676434" y="288737"/>
            <a:ext cx="1985973" cy="906639"/>
          </a:xfrm>
          <a:prstGeom prst="rect">
            <a:avLst/>
          </a:prstGeom>
        </p:spPr>
      </p:pic>
    </p:spTree>
    <p:extLst>
      <p:ext uri="{BB962C8B-B14F-4D97-AF65-F5344CB8AC3E}">
        <p14:creationId xmlns:p14="http://schemas.microsoft.com/office/powerpoint/2010/main" val="3972378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78B7A-0E59-E130-DC39-30CF12BFE705}"/>
              </a:ext>
            </a:extLst>
          </p:cNvPr>
          <p:cNvSpPr/>
          <p:nvPr/>
        </p:nvSpPr>
        <p:spPr>
          <a:xfrm>
            <a:off x="0" y="328247"/>
            <a:ext cx="457200" cy="3516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7C8161AA-9620-3F04-5A51-9CDC2E8E0FBF}"/>
              </a:ext>
            </a:extLst>
          </p:cNvPr>
          <p:cNvPicPr>
            <a:picLocks noChangeAspect="1"/>
          </p:cNvPicPr>
          <p:nvPr/>
        </p:nvPicPr>
        <p:blipFill>
          <a:blip r:embed="rId3"/>
          <a:stretch>
            <a:fillRect/>
          </a:stretch>
        </p:blipFill>
        <p:spPr>
          <a:xfrm>
            <a:off x="11266855" y="73249"/>
            <a:ext cx="831361" cy="509995"/>
          </a:xfrm>
          <a:prstGeom prst="rect">
            <a:avLst/>
          </a:prstGeom>
        </p:spPr>
      </p:pic>
      <p:grpSp>
        <p:nvGrpSpPr>
          <p:cNvPr id="4" name="Group 3">
            <a:extLst>
              <a:ext uri="{FF2B5EF4-FFF2-40B4-BE49-F238E27FC236}">
                <a16:creationId xmlns:a16="http://schemas.microsoft.com/office/drawing/2014/main" id="{05F3D891-75D2-BD0B-1C77-99D4AB388956}"/>
              </a:ext>
            </a:extLst>
          </p:cNvPr>
          <p:cNvGrpSpPr/>
          <p:nvPr/>
        </p:nvGrpSpPr>
        <p:grpSpPr>
          <a:xfrm>
            <a:off x="644769" y="6635261"/>
            <a:ext cx="10902462" cy="222739"/>
            <a:chOff x="750276" y="4630615"/>
            <a:chExt cx="10304583" cy="0"/>
          </a:xfrm>
        </p:grpSpPr>
        <p:cxnSp>
          <p:nvCxnSpPr>
            <p:cNvPr id="5" name="Straight Connector 4">
              <a:extLst>
                <a:ext uri="{FF2B5EF4-FFF2-40B4-BE49-F238E27FC236}">
                  <a16:creationId xmlns:a16="http://schemas.microsoft.com/office/drawing/2014/main" id="{3FDA4D76-6BA2-A3E8-81F1-EE871D45C786}"/>
                </a:ext>
              </a:extLst>
            </p:cNvPr>
            <p:cNvCxnSpPr/>
            <p:nvPr/>
          </p:nvCxnSpPr>
          <p:spPr>
            <a:xfrm>
              <a:off x="750276" y="4630615"/>
              <a:ext cx="343486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E1A4CCC9-360C-EA3D-2775-26C9E689DD7A}"/>
                </a:ext>
              </a:extLst>
            </p:cNvPr>
            <p:cNvCxnSpPr/>
            <p:nvPr/>
          </p:nvCxnSpPr>
          <p:spPr>
            <a:xfrm>
              <a:off x="4185137" y="4630615"/>
              <a:ext cx="34348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B5FA56A1-F44D-088B-F1E6-44004C06FC7B}"/>
                </a:ext>
              </a:extLst>
            </p:cNvPr>
            <p:cNvCxnSpPr/>
            <p:nvPr/>
          </p:nvCxnSpPr>
          <p:spPr>
            <a:xfrm>
              <a:off x="7619998" y="4630615"/>
              <a:ext cx="3434861" cy="0"/>
            </a:xfrm>
            <a:prstGeom prst="line">
              <a:avLst/>
            </a:prstGeom>
            <a:ln>
              <a:solidFill>
                <a:srgbClr val="C00000"/>
              </a:solidFill>
            </a:ln>
          </p:spPr>
          <p:style>
            <a:lnRef idx="3">
              <a:schemeClr val="accent4"/>
            </a:lnRef>
            <a:fillRef idx="0">
              <a:schemeClr val="accent4"/>
            </a:fillRef>
            <a:effectRef idx="2">
              <a:schemeClr val="accent4"/>
            </a:effectRef>
            <a:fontRef idx="minor">
              <a:schemeClr val="tx1"/>
            </a:fontRef>
          </p:style>
        </p:cxnSp>
      </p:grpSp>
      <p:sp>
        <p:nvSpPr>
          <p:cNvPr id="8" name="TextBox 7">
            <a:extLst>
              <a:ext uri="{FF2B5EF4-FFF2-40B4-BE49-F238E27FC236}">
                <a16:creationId xmlns:a16="http://schemas.microsoft.com/office/drawing/2014/main" id="{8FD4E3A3-0345-8613-1D3E-5CF1C88FE40C}"/>
              </a:ext>
            </a:extLst>
          </p:cNvPr>
          <p:cNvSpPr txBox="1"/>
          <p:nvPr/>
        </p:nvSpPr>
        <p:spPr>
          <a:xfrm>
            <a:off x="591387" y="250078"/>
            <a:ext cx="10902462" cy="707886"/>
          </a:xfrm>
          <a:prstGeom prst="rect">
            <a:avLst/>
          </a:prstGeom>
          <a:noFill/>
        </p:spPr>
        <p:txBody>
          <a:bodyPr wrap="square" rtlCol="0">
            <a:spAutoFit/>
          </a:bodyPr>
          <a:lstStyle/>
          <a:p>
            <a:r>
              <a:rPr lang="fr-FR" sz="2000" dirty="0"/>
              <a:t>Pour le financement de la DPS, la vision du CNCSU est l’alignement de toutes les parties prenantes via un mécanisme des financements communs .</a:t>
            </a:r>
            <a:endParaRPr lang="x-none" sz="2000" dirty="0"/>
          </a:p>
        </p:txBody>
      </p:sp>
      <p:sp>
        <p:nvSpPr>
          <p:cNvPr id="10" name="Espace réservé du numéro de diapositive 9">
            <a:extLst>
              <a:ext uri="{FF2B5EF4-FFF2-40B4-BE49-F238E27FC236}">
                <a16:creationId xmlns:a16="http://schemas.microsoft.com/office/drawing/2014/main" id="{A9968105-59AB-52F5-CF1A-0D2CE439610B}"/>
              </a:ext>
            </a:extLst>
          </p:cNvPr>
          <p:cNvSpPr>
            <a:spLocks noGrp="1"/>
          </p:cNvSpPr>
          <p:nvPr>
            <p:ph type="sldNum" sz="quarter" idx="12"/>
          </p:nvPr>
        </p:nvSpPr>
        <p:spPr/>
        <p:txBody>
          <a:bodyPr/>
          <a:lstStyle/>
          <a:p>
            <a:fld id="{69618277-A96F-1445-97F7-FE2A0C8C53DC}" type="slidenum">
              <a:rPr lang="x-none" smtClean="0"/>
              <a:t>25</a:t>
            </a:fld>
            <a:endParaRPr lang="x-none"/>
          </a:p>
        </p:txBody>
      </p:sp>
      <p:grpSp>
        <p:nvGrpSpPr>
          <p:cNvPr id="13" name="Groupe 12">
            <a:extLst>
              <a:ext uri="{FF2B5EF4-FFF2-40B4-BE49-F238E27FC236}">
                <a16:creationId xmlns:a16="http://schemas.microsoft.com/office/drawing/2014/main" id="{013D7594-9D00-3C58-625D-2D4F1BD2A343}"/>
              </a:ext>
            </a:extLst>
          </p:cNvPr>
          <p:cNvGrpSpPr/>
          <p:nvPr/>
        </p:nvGrpSpPr>
        <p:grpSpPr>
          <a:xfrm>
            <a:off x="258129" y="1509595"/>
            <a:ext cx="11675742" cy="3865470"/>
            <a:chOff x="1102921" y="1993047"/>
            <a:chExt cx="10399647" cy="3865470"/>
          </a:xfrm>
        </p:grpSpPr>
        <p:sp>
          <p:nvSpPr>
            <p:cNvPr id="16" name="Forme libre : forme 15">
              <a:extLst>
                <a:ext uri="{FF2B5EF4-FFF2-40B4-BE49-F238E27FC236}">
                  <a16:creationId xmlns:a16="http://schemas.microsoft.com/office/drawing/2014/main" id="{BF24F1AB-F417-EF33-A0FB-9EED5B8724A3}"/>
                </a:ext>
              </a:extLst>
            </p:cNvPr>
            <p:cNvSpPr/>
            <p:nvPr/>
          </p:nvSpPr>
          <p:spPr>
            <a:xfrm>
              <a:off x="1102921" y="1993047"/>
              <a:ext cx="2863026" cy="1495228"/>
            </a:xfrm>
            <a:custGeom>
              <a:avLst/>
              <a:gdLst>
                <a:gd name="connsiteX0" fmla="*/ 0 w 2863026"/>
                <a:gd name="connsiteY0" fmla="*/ 0 h 1229395"/>
                <a:gd name="connsiteX1" fmla="*/ 2863026 w 2863026"/>
                <a:gd name="connsiteY1" fmla="*/ 0 h 1229395"/>
                <a:gd name="connsiteX2" fmla="*/ 2863026 w 2863026"/>
                <a:gd name="connsiteY2" fmla="*/ 1229395 h 1229395"/>
                <a:gd name="connsiteX3" fmla="*/ 0 w 2863026"/>
                <a:gd name="connsiteY3" fmla="*/ 1229395 h 1229395"/>
                <a:gd name="connsiteX4" fmla="*/ 0 w 2863026"/>
                <a:gd name="connsiteY4" fmla="*/ 0 h 1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26" h="1229395">
                  <a:moveTo>
                    <a:pt x="0" y="0"/>
                  </a:moveTo>
                  <a:lnTo>
                    <a:pt x="2863026" y="0"/>
                  </a:lnTo>
                  <a:lnTo>
                    <a:pt x="2863026" y="1229395"/>
                  </a:lnTo>
                  <a:lnTo>
                    <a:pt x="0" y="1229395"/>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marL="0" lvl="0" indent="0" defTabSz="800100">
                <a:lnSpc>
                  <a:spcPct val="90000"/>
                </a:lnSpc>
                <a:spcBef>
                  <a:spcPct val="0"/>
                </a:spcBef>
                <a:spcAft>
                  <a:spcPct val="35000"/>
                </a:spcAft>
                <a:buNone/>
              </a:pPr>
              <a:r>
                <a:rPr lang="fr-FR" sz="2000" kern="1200" dirty="0">
                  <a:solidFill>
                    <a:schemeClr val="tx2"/>
                  </a:solidFill>
                </a:rPr>
                <a:t>Établir une </a:t>
              </a:r>
              <a:r>
                <a:rPr lang="fr-FR" sz="2000" dirty="0">
                  <a:solidFill>
                    <a:schemeClr val="tx2"/>
                  </a:solidFill>
                </a:rPr>
                <a:t>g</a:t>
              </a:r>
              <a:r>
                <a:rPr lang="fr-FR" sz="2000" kern="1200" dirty="0">
                  <a:solidFill>
                    <a:schemeClr val="tx2"/>
                  </a:solidFill>
                </a:rPr>
                <a:t>ouvernance participative  avec un cadre de collaboration unique pour:</a:t>
              </a:r>
            </a:p>
          </p:txBody>
        </p:sp>
        <p:sp>
          <p:nvSpPr>
            <p:cNvPr id="17" name="Forme libre : forme 16">
              <a:extLst>
                <a:ext uri="{FF2B5EF4-FFF2-40B4-BE49-F238E27FC236}">
                  <a16:creationId xmlns:a16="http://schemas.microsoft.com/office/drawing/2014/main" id="{0A7C7024-B3F5-4C89-B2E1-58CEAC4FBB45}"/>
                </a:ext>
              </a:extLst>
            </p:cNvPr>
            <p:cNvSpPr/>
            <p:nvPr/>
          </p:nvSpPr>
          <p:spPr>
            <a:xfrm>
              <a:off x="1102921" y="3565349"/>
              <a:ext cx="2651229" cy="2266507"/>
            </a:xfrm>
            <a:custGeom>
              <a:avLst/>
              <a:gdLst>
                <a:gd name="connsiteX0" fmla="*/ 0 w 2863026"/>
                <a:gd name="connsiteY0" fmla="*/ 0 h 1767653"/>
                <a:gd name="connsiteX1" fmla="*/ 2863026 w 2863026"/>
                <a:gd name="connsiteY1" fmla="*/ 0 h 1767653"/>
                <a:gd name="connsiteX2" fmla="*/ 2863026 w 2863026"/>
                <a:gd name="connsiteY2" fmla="*/ 1767653 h 1767653"/>
                <a:gd name="connsiteX3" fmla="*/ 0 w 2863026"/>
                <a:gd name="connsiteY3" fmla="*/ 1767653 h 1767653"/>
                <a:gd name="connsiteX4" fmla="*/ 0 w 2863026"/>
                <a:gd name="connsiteY4" fmla="*/ 0 h 17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26" h="1767653">
                  <a:moveTo>
                    <a:pt x="0" y="0"/>
                  </a:moveTo>
                  <a:lnTo>
                    <a:pt x="2863026" y="0"/>
                  </a:lnTo>
                  <a:lnTo>
                    <a:pt x="2863026" y="1767653"/>
                  </a:lnTo>
                  <a:lnTo>
                    <a:pt x="0" y="17676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285750" lvl="1" indent="-285750" defTabSz="800100">
                <a:lnSpc>
                  <a:spcPct val="90000"/>
                </a:lnSpc>
                <a:spcBef>
                  <a:spcPct val="0"/>
                </a:spcBef>
                <a:spcAft>
                  <a:spcPct val="15000"/>
                </a:spcAft>
                <a:buFont typeface="Wingdings" panose="05000000000000000000" pitchFamily="2" charset="2"/>
                <a:buChar char="§"/>
              </a:pPr>
              <a:r>
                <a:rPr lang="fr-FR" sz="1800" kern="1200" dirty="0">
                  <a:solidFill>
                    <a:schemeClr val="tx2"/>
                  </a:solidFill>
                </a:rPr>
                <a:t>Une planification commune.</a:t>
              </a:r>
            </a:p>
            <a:p>
              <a:pPr marL="285750" lvl="1" indent="-285750" defTabSz="800100">
                <a:lnSpc>
                  <a:spcPct val="90000"/>
                </a:lnSpc>
                <a:spcBef>
                  <a:spcPct val="0"/>
                </a:spcBef>
                <a:spcAft>
                  <a:spcPct val="15000"/>
                </a:spcAft>
                <a:buFont typeface="Wingdings" panose="05000000000000000000" pitchFamily="2" charset="2"/>
                <a:buChar char="§"/>
              </a:pPr>
              <a:r>
                <a:rPr lang="fr-FR" sz="1800" kern="1200" dirty="0">
                  <a:solidFill>
                    <a:schemeClr val="tx2"/>
                  </a:solidFill>
                </a:rPr>
                <a:t>Un cadre de gestion unique et inclusif.</a:t>
              </a:r>
            </a:p>
            <a:p>
              <a:pPr marL="285750" lvl="1" indent="-285750" defTabSz="800100">
                <a:lnSpc>
                  <a:spcPct val="90000"/>
                </a:lnSpc>
                <a:spcBef>
                  <a:spcPct val="0"/>
                </a:spcBef>
                <a:spcAft>
                  <a:spcPct val="15000"/>
                </a:spcAft>
                <a:buFont typeface="Wingdings" panose="05000000000000000000" pitchFamily="2" charset="2"/>
                <a:buChar char="§"/>
              </a:pPr>
              <a:r>
                <a:rPr lang="fr-FR" sz="1800" kern="1200" dirty="0">
                  <a:solidFill>
                    <a:schemeClr val="tx2"/>
                  </a:solidFill>
                </a:rPr>
                <a:t>Un Manuel des procédures de gestion Unique .</a:t>
              </a:r>
            </a:p>
            <a:p>
              <a:pPr marL="285750" lvl="1" indent="-285750" defTabSz="800100">
                <a:lnSpc>
                  <a:spcPct val="90000"/>
                </a:lnSpc>
                <a:spcBef>
                  <a:spcPct val="0"/>
                </a:spcBef>
                <a:spcAft>
                  <a:spcPct val="15000"/>
                </a:spcAft>
                <a:buFont typeface="Wingdings" panose="05000000000000000000" pitchFamily="2" charset="2"/>
                <a:buChar char="§"/>
              </a:pPr>
              <a:r>
                <a:rPr lang="fr-FR" sz="1800" kern="1200" dirty="0">
                  <a:solidFill>
                    <a:schemeClr val="tx2"/>
                  </a:solidFill>
                </a:rPr>
                <a:t>Un Plan de suivi et évaluation unique. </a:t>
              </a:r>
            </a:p>
            <a:p>
              <a:pPr marL="285750" lvl="1" indent="-285750" defTabSz="800100">
                <a:lnSpc>
                  <a:spcPct val="90000"/>
                </a:lnSpc>
                <a:spcBef>
                  <a:spcPct val="0"/>
                </a:spcBef>
                <a:spcAft>
                  <a:spcPct val="15000"/>
                </a:spcAft>
                <a:buFont typeface="Wingdings" panose="05000000000000000000" pitchFamily="2" charset="2"/>
                <a:buChar char="§"/>
              </a:pPr>
              <a:r>
                <a:rPr lang="fr-FR" sz="1800" kern="1200" dirty="0">
                  <a:solidFill>
                    <a:schemeClr val="tx2"/>
                  </a:solidFill>
                </a:rPr>
                <a:t>Un cadre de performance unique.</a:t>
              </a:r>
            </a:p>
            <a:p>
              <a:pPr marL="285750" lvl="1" indent="-285750" defTabSz="800100">
                <a:lnSpc>
                  <a:spcPct val="90000"/>
                </a:lnSpc>
                <a:spcBef>
                  <a:spcPct val="0"/>
                </a:spcBef>
                <a:spcAft>
                  <a:spcPct val="15000"/>
                </a:spcAft>
                <a:buFont typeface="Wingdings" panose="05000000000000000000" pitchFamily="2" charset="2"/>
                <a:buChar char="§"/>
              </a:pPr>
              <a:endParaRPr lang="fr-FR" sz="1800" kern="1200" dirty="0">
                <a:solidFill>
                  <a:schemeClr val="tx2"/>
                </a:solidFill>
              </a:endParaRPr>
            </a:p>
          </p:txBody>
        </p:sp>
        <p:sp>
          <p:nvSpPr>
            <p:cNvPr id="39" name="Forme libre : forme 38">
              <a:extLst>
                <a:ext uri="{FF2B5EF4-FFF2-40B4-BE49-F238E27FC236}">
                  <a16:creationId xmlns:a16="http://schemas.microsoft.com/office/drawing/2014/main" id="{3CE006D8-663F-E8AC-B297-BD528583A4AD}"/>
                </a:ext>
              </a:extLst>
            </p:cNvPr>
            <p:cNvSpPr/>
            <p:nvPr/>
          </p:nvSpPr>
          <p:spPr>
            <a:xfrm>
              <a:off x="6002848" y="4150448"/>
              <a:ext cx="5499720" cy="1708069"/>
            </a:xfrm>
            <a:custGeom>
              <a:avLst/>
              <a:gdLst>
                <a:gd name="connsiteX0" fmla="*/ 0 w 5889927"/>
                <a:gd name="connsiteY0" fmla="*/ 0 h 1767653"/>
                <a:gd name="connsiteX1" fmla="*/ 5889927 w 5889927"/>
                <a:gd name="connsiteY1" fmla="*/ 0 h 1767653"/>
                <a:gd name="connsiteX2" fmla="*/ 5889927 w 5889927"/>
                <a:gd name="connsiteY2" fmla="*/ 1767653 h 1767653"/>
                <a:gd name="connsiteX3" fmla="*/ 0 w 5889927"/>
                <a:gd name="connsiteY3" fmla="*/ 1767653 h 1767653"/>
                <a:gd name="connsiteX4" fmla="*/ 0 w 5889927"/>
                <a:gd name="connsiteY4" fmla="*/ 0 h 1767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927" h="1767653">
                  <a:moveTo>
                    <a:pt x="0" y="0"/>
                  </a:moveTo>
                  <a:lnTo>
                    <a:pt x="5889927" y="0"/>
                  </a:lnTo>
                  <a:lnTo>
                    <a:pt x="5889927" y="1767653"/>
                  </a:lnTo>
                  <a:lnTo>
                    <a:pt x="0" y="1767653"/>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Défragmentation du système de santé et de son mécanisme de  financement .</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Coordination dans la mobilisation et gestion des ressources. </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Équité dans la répartition des financements intérieurs et extérieures.</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Synergie des interventions.</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Appropriation de la CSU par les autorités à tous les niveaux.</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Alignement des PTFS et autres parties prenantes.</a:t>
              </a:r>
            </a:p>
            <a:p>
              <a:pPr marL="285750" lvl="1" indent="-285750" algn="l" defTabSz="800100">
                <a:lnSpc>
                  <a:spcPct val="90000"/>
                </a:lnSpc>
                <a:spcBef>
                  <a:spcPct val="0"/>
                </a:spcBef>
                <a:spcAft>
                  <a:spcPct val="15000"/>
                </a:spcAft>
                <a:buFont typeface="Arial" panose="020B0604020202020204" pitchFamily="34" charset="0"/>
                <a:buChar char="•"/>
              </a:pPr>
              <a:r>
                <a:rPr lang="fr-FR" sz="1800" kern="1200" dirty="0">
                  <a:solidFill>
                    <a:schemeClr val="tx2">
                      <a:lumMod val="75000"/>
                    </a:schemeClr>
                  </a:solidFill>
                </a:rPr>
                <a:t>Amélioration de la participation communautaire.</a:t>
              </a:r>
            </a:p>
            <a:p>
              <a:pPr marL="285750" lvl="1" indent="-285750" algn="l" defTabSz="800100">
                <a:lnSpc>
                  <a:spcPct val="90000"/>
                </a:lnSpc>
                <a:spcBef>
                  <a:spcPct val="0"/>
                </a:spcBef>
                <a:spcAft>
                  <a:spcPct val="15000"/>
                </a:spcAft>
                <a:buFont typeface="Arial" panose="020B0604020202020204" pitchFamily="34" charset="0"/>
                <a:buChar char="•"/>
              </a:pPr>
              <a:endParaRPr lang="fr-FR" sz="1800" kern="1200" dirty="0">
                <a:solidFill>
                  <a:schemeClr val="tx2">
                    <a:lumMod val="75000"/>
                  </a:schemeClr>
                </a:solidFill>
              </a:endParaRPr>
            </a:p>
          </p:txBody>
        </p:sp>
        <p:sp>
          <p:nvSpPr>
            <p:cNvPr id="40" name="Flèche : chevron 39">
              <a:extLst>
                <a:ext uri="{FF2B5EF4-FFF2-40B4-BE49-F238E27FC236}">
                  <a16:creationId xmlns:a16="http://schemas.microsoft.com/office/drawing/2014/main" id="{CB827C18-E074-721A-F1A2-5D217395E26A}"/>
                </a:ext>
              </a:extLst>
            </p:cNvPr>
            <p:cNvSpPr/>
            <p:nvPr/>
          </p:nvSpPr>
          <p:spPr>
            <a:xfrm>
              <a:off x="4366260" y="2191586"/>
              <a:ext cx="572689" cy="1296689"/>
            </a:xfrm>
            <a:prstGeom prst="chevron">
              <a:avLst>
                <a:gd name="adj" fmla="val 6231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fr-FR"/>
            </a:p>
          </p:txBody>
        </p:sp>
        <p:sp>
          <p:nvSpPr>
            <p:cNvPr id="41" name="Flèche : chevron 40">
              <a:extLst>
                <a:ext uri="{FF2B5EF4-FFF2-40B4-BE49-F238E27FC236}">
                  <a16:creationId xmlns:a16="http://schemas.microsoft.com/office/drawing/2014/main" id="{9028E06D-8E59-7E53-13FD-DD5238C59D33}"/>
                </a:ext>
              </a:extLst>
            </p:cNvPr>
            <p:cNvSpPr/>
            <p:nvPr/>
          </p:nvSpPr>
          <p:spPr>
            <a:xfrm>
              <a:off x="4987026" y="2191586"/>
              <a:ext cx="572689" cy="1296689"/>
            </a:xfrm>
            <a:prstGeom prst="chevron">
              <a:avLst>
                <a:gd name="adj" fmla="val 6231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a:lstStyle/>
            <a:p>
              <a:endParaRPr lang="en-US"/>
            </a:p>
          </p:txBody>
        </p:sp>
      </p:grpSp>
      <p:sp>
        <p:nvSpPr>
          <p:cNvPr id="9" name="Organigramme : Terminateur 8">
            <a:extLst>
              <a:ext uri="{FF2B5EF4-FFF2-40B4-BE49-F238E27FC236}">
                <a16:creationId xmlns:a16="http://schemas.microsoft.com/office/drawing/2014/main" id="{7868E3EF-1968-92CF-0009-72CB68388AED}"/>
              </a:ext>
            </a:extLst>
          </p:cNvPr>
          <p:cNvSpPr/>
          <p:nvPr/>
        </p:nvSpPr>
        <p:spPr>
          <a:xfrm>
            <a:off x="5584876" y="1509595"/>
            <a:ext cx="6176197" cy="1841934"/>
          </a:xfrm>
          <a:prstGeom prst="flowChartTerminator">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t>La mobilisation, la mutualisation et la rationalisation des ressources pour un impact optimal par une planification et gestion communes (</a:t>
            </a:r>
            <a:r>
              <a:rPr lang="fr-FR" sz="2000" dirty="0" err="1"/>
              <a:t>MoU</a:t>
            </a:r>
            <a:r>
              <a:rPr lang="fr-FR" sz="2000" dirty="0"/>
              <a:t> – CU).</a:t>
            </a:r>
          </a:p>
        </p:txBody>
      </p:sp>
      <p:pic>
        <p:nvPicPr>
          <p:cNvPr id="11" name="Image 1">
            <a:extLst>
              <a:ext uri="{FF2B5EF4-FFF2-40B4-BE49-F238E27FC236}">
                <a16:creationId xmlns:a16="http://schemas.microsoft.com/office/drawing/2014/main" id="{BA661451-18B9-4216-8DAC-2DF45D849296}"/>
              </a:ext>
            </a:extLst>
          </p:cNvPr>
          <p:cNvPicPr>
            <a:picLocks noChangeAspect="1"/>
          </p:cNvPicPr>
          <p:nvPr/>
        </p:nvPicPr>
        <p:blipFill>
          <a:blip r:embed="rId4"/>
          <a:stretch>
            <a:fillRect/>
          </a:stretch>
        </p:blipFill>
        <p:spPr>
          <a:xfrm>
            <a:off x="224823" y="5815001"/>
            <a:ext cx="1420136" cy="762893"/>
          </a:xfrm>
          <a:prstGeom prst="rect">
            <a:avLst/>
          </a:prstGeom>
          <a:noFill/>
          <a:ln cap="flat">
            <a:noFill/>
          </a:ln>
        </p:spPr>
      </p:pic>
    </p:spTree>
    <p:extLst>
      <p:ext uri="{BB962C8B-B14F-4D97-AF65-F5344CB8AC3E}">
        <p14:creationId xmlns:p14="http://schemas.microsoft.com/office/powerpoint/2010/main" val="712893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p:nvPr/>
        </p:nvSpPr>
        <p:spPr>
          <a:xfrm>
            <a:off x="3645221" y="0"/>
            <a:ext cx="7366078" cy="6858000"/>
          </a:xfrm>
          <a:prstGeom prst="rect">
            <a:avLst/>
          </a:prstGeom>
          <a:gradFill>
            <a:gsLst>
              <a:gs pos="0">
                <a:schemeClr val="bg1">
                  <a:alpha val="0"/>
                </a:schemeClr>
              </a:gs>
              <a:gs pos="47000">
                <a:schemeClr val="bg1"/>
              </a:gs>
            </a:gsLst>
            <a:lin ang="0" scaled="0"/>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b="1" dirty="0">
              <a:solidFill>
                <a:schemeClr val="bg1"/>
              </a:solidFill>
              <a:latin typeface="Felix Titling" panose="04060505060202020A04" pitchFamily="82" charset="0"/>
            </a:endParaRPr>
          </a:p>
        </p:txBody>
      </p:sp>
      <p:sp>
        <p:nvSpPr>
          <p:cNvPr id="9" name="ZoneTexte 8"/>
          <p:cNvSpPr txBox="1"/>
          <p:nvPr/>
        </p:nvSpPr>
        <p:spPr>
          <a:xfrm>
            <a:off x="2352675" y="738550"/>
            <a:ext cx="9353549" cy="769441"/>
          </a:xfrm>
          <a:prstGeom prst="rect">
            <a:avLst/>
          </a:prstGeom>
          <a:noFill/>
        </p:spPr>
        <p:txBody>
          <a:bodyPr wrap="square">
            <a:spAutoFit/>
          </a:bodyPr>
          <a:lstStyle/>
          <a:p>
            <a:pPr algn="r"/>
            <a:r>
              <a:rPr lang="fr-FR" sz="4400" b="1" dirty="0">
                <a:latin typeface="+mn-lt"/>
              </a:rPr>
              <a:t>POINTS A REALISER</a:t>
            </a:r>
            <a:endParaRPr lang="fr-FR" b="1" dirty="0"/>
          </a:p>
        </p:txBody>
      </p:sp>
      <p:sp>
        <p:nvSpPr>
          <p:cNvPr id="14" name="Espace réservé du contenu 2"/>
          <p:cNvSpPr>
            <a:spLocks noGrp="1"/>
          </p:cNvSpPr>
          <p:nvPr>
            <p:ph idx="1"/>
          </p:nvPr>
        </p:nvSpPr>
        <p:spPr>
          <a:xfrm>
            <a:off x="5353488" y="2122169"/>
            <a:ext cx="6133895" cy="1624165"/>
          </a:xfrm>
        </p:spPr>
        <p:txBody>
          <a:bodyPr>
            <a:noAutofit/>
          </a:bodyPr>
          <a:lstStyle/>
          <a:p>
            <a:r>
              <a:rPr lang="fr-FR" sz="3600" i="1" dirty="0">
                <a:solidFill>
                  <a:srgbClr val="002060"/>
                </a:solidFill>
              </a:rPr>
              <a:t>Extension totale de la </a:t>
            </a:r>
            <a:r>
              <a:rPr lang="fr-FR" sz="3600" b="1" i="1" dirty="0">
                <a:solidFill>
                  <a:srgbClr val="002060"/>
                </a:solidFill>
              </a:rPr>
              <a:t>Gratuité de la Maternité dans le reste du pays</a:t>
            </a:r>
          </a:p>
        </p:txBody>
      </p:sp>
      <p:grpSp>
        <p:nvGrpSpPr>
          <p:cNvPr id="2" name="Groupe 1"/>
          <p:cNvGrpSpPr/>
          <p:nvPr/>
        </p:nvGrpSpPr>
        <p:grpSpPr>
          <a:xfrm>
            <a:off x="3645221" y="2189894"/>
            <a:ext cx="1548248" cy="707886"/>
            <a:chOff x="3170056" y="1469394"/>
            <a:chExt cx="1548248" cy="707886"/>
          </a:xfrm>
        </p:grpSpPr>
        <p:sp>
          <p:nvSpPr>
            <p:cNvPr id="3" name="ZoneTexte 2"/>
            <p:cNvSpPr txBox="1"/>
            <p:nvPr/>
          </p:nvSpPr>
          <p:spPr>
            <a:xfrm>
              <a:off x="3170056" y="1518835"/>
              <a:ext cx="1548248" cy="609005"/>
            </a:xfrm>
            <a:prstGeom prst="parallelogram">
              <a:avLst/>
            </a:prstGeom>
            <a:solidFill>
              <a:schemeClr val="accent3">
                <a:lumMod val="20000"/>
                <a:lumOff val="80000"/>
              </a:schemeClr>
            </a:solidFill>
            <a:ln w="38100">
              <a:solidFill>
                <a:srgbClr val="0070C0"/>
              </a:solidFill>
            </a:ln>
          </p:spPr>
          <p:txBody>
            <a:bodyPr wrap="square">
              <a:spAutoFit/>
            </a:bodyPr>
            <a:lstStyle/>
            <a:p>
              <a:pPr marL="0" indent="0">
                <a:buNone/>
              </a:pPr>
              <a:endParaRPr lang="fr-FR" sz="2400" b="1" i="1" dirty="0">
                <a:solidFill>
                  <a:srgbClr val="C00000"/>
                </a:solidFill>
              </a:endParaRPr>
            </a:p>
          </p:txBody>
        </p:sp>
        <p:sp>
          <p:nvSpPr>
            <p:cNvPr id="4" name="ZoneTexte 3"/>
            <p:cNvSpPr txBox="1"/>
            <p:nvPr/>
          </p:nvSpPr>
          <p:spPr>
            <a:xfrm>
              <a:off x="3330076" y="1469394"/>
              <a:ext cx="1290692" cy="707886"/>
            </a:xfrm>
            <a:prstGeom prst="rect">
              <a:avLst/>
            </a:prstGeom>
            <a:noFill/>
          </p:spPr>
          <p:txBody>
            <a:bodyPr wrap="square">
              <a:spAutoFit/>
            </a:bodyPr>
            <a:lstStyle/>
            <a:p>
              <a:pPr marL="0" indent="0">
                <a:buNone/>
              </a:pPr>
              <a:r>
                <a:rPr lang="fr-FR" sz="4000" b="1" i="1" dirty="0">
                  <a:solidFill>
                    <a:srgbClr val="002060"/>
                  </a:solidFill>
                </a:rPr>
                <a:t>1</a:t>
              </a:r>
            </a:p>
          </p:txBody>
        </p:sp>
      </p:grpSp>
      <p:sp>
        <p:nvSpPr>
          <p:cNvPr id="16" name="ZoneTexte 15"/>
          <p:cNvSpPr txBox="1"/>
          <p:nvPr/>
        </p:nvSpPr>
        <p:spPr>
          <a:xfrm>
            <a:off x="8046720" y="1264167"/>
            <a:ext cx="3659504" cy="584775"/>
          </a:xfrm>
          <a:prstGeom prst="rect">
            <a:avLst/>
          </a:prstGeom>
          <a:noFill/>
        </p:spPr>
        <p:txBody>
          <a:bodyPr wrap="square">
            <a:spAutoFit/>
          </a:bodyPr>
          <a:lstStyle/>
          <a:p>
            <a:pPr algn="r"/>
            <a:r>
              <a:rPr lang="fr-FR" sz="3200" dirty="0">
                <a:highlight>
                  <a:srgbClr val="FFFF00"/>
                </a:highlight>
                <a:ea typeface="Malgun Gothic" panose="020B0503020000020004" pitchFamily="34" charset="-127"/>
                <a:cs typeface="Kokonor" pitchFamily="2" charset="0"/>
              </a:rPr>
              <a:t>A court terme</a:t>
            </a:r>
            <a:endParaRPr lang="fr-FR" sz="3200" dirty="0">
              <a:highlight>
                <a:srgbClr val="FFFF00"/>
              </a:highlight>
            </a:endParaRPr>
          </a:p>
        </p:txBody>
      </p:sp>
      <p:sp>
        <p:nvSpPr>
          <p:cNvPr id="17" name="Espace réservé du contenu 2">
            <a:extLst>
              <a:ext uri="{FF2B5EF4-FFF2-40B4-BE49-F238E27FC236}">
                <a16:creationId xmlns:a16="http://schemas.microsoft.com/office/drawing/2014/main" id="{31E92C69-D831-43E5-8CEB-C796D91C4D0E}"/>
              </a:ext>
            </a:extLst>
          </p:cNvPr>
          <p:cNvSpPr txBox="1">
            <a:spLocks/>
          </p:cNvSpPr>
          <p:nvPr/>
        </p:nvSpPr>
        <p:spPr>
          <a:xfrm>
            <a:off x="5266312" y="4087285"/>
            <a:ext cx="5607408" cy="1318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600" i="1" dirty="0">
                <a:solidFill>
                  <a:srgbClr val="002060"/>
                </a:solidFill>
              </a:rPr>
              <a:t>Lancement du</a:t>
            </a:r>
            <a:r>
              <a:rPr lang="fr-FR" sz="3600" b="1" i="1" dirty="0">
                <a:solidFill>
                  <a:srgbClr val="002060"/>
                </a:solidFill>
              </a:rPr>
              <a:t> Paquet de base</a:t>
            </a:r>
          </a:p>
        </p:txBody>
      </p:sp>
      <p:grpSp>
        <p:nvGrpSpPr>
          <p:cNvPr id="20" name="Groupe 19">
            <a:extLst>
              <a:ext uri="{FF2B5EF4-FFF2-40B4-BE49-F238E27FC236}">
                <a16:creationId xmlns:a16="http://schemas.microsoft.com/office/drawing/2014/main" id="{FF39564B-87D3-4D4A-9137-AB28AEDB6CE8}"/>
              </a:ext>
            </a:extLst>
          </p:cNvPr>
          <p:cNvGrpSpPr/>
          <p:nvPr/>
        </p:nvGrpSpPr>
        <p:grpSpPr>
          <a:xfrm>
            <a:off x="3645221" y="4298398"/>
            <a:ext cx="1548248" cy="707886"/>
            <a:chOff x="3170056" y="1469394"/>
            <a:chExt cx="1548248" cy="707886"/>
          </a:xfrm>
        </p:grpSpPr>
        <p:sp>
          <p:nvSpPr>
            <p:cNvPr id="21" name="ZoneTexte 20">
              <a:extLst>
                <a:ext uri="{FF2B5EF4-FFF2-40B4-BE49-F238E27FC236}">
                  <a16:creationId xmlns:a16="http://schemas.microsoft.com/office/drawing/2014/main" id="{EF48C593-E819-432E-B4E3-8C8943C5DDE6}"/>
                </a:ext>
              </a:extLst>
            </p:cNvPr>
            <p:cNvSpPr txBox="1"/>
            <p:nvPr/>
          </p:nvSpPr>
          <p:spPr>
            <a:xfrm>
              <a:off x="3170056" y="1518835"/>
              <a:ext cx="1548248" cy="609005"/>
            </a:xfrm>
            <a:prstGeom prst="parallelogram">
              <a:avLst/>
            </a:prstGeom>
            <a:solidFill>
              <a:schemeClr val="accent3">
                <a:lumMod val="20000"/>
                <a:lumOff val="80000"/>
              </a:schemeClr>
            </a:solidFill>
            <a:ln w="38100">
              <a:solidFill>
                <a:srgbClr val="0070C0"/>
              </a:solidFill>
            </a:ln>
          </p:spPr>
          <p:txBody>
            <a:bodyPr wrap="square">
              <a:spAutoFit/>
            </a:bodyPr>
            <a:lstStyle/>
            <a:p>
              <a:pPr marL="0" indent="0">
                <a:buNone/>
              </a:pPr>
              <a:endParaRPr lang="fr-FR" sz="2400" b="1" i="1" dirty="0">
                <a:solidFill>
                  <a:srgbClr val="C00000"/>
                </a:solidFill>
              </a:endParaRPr>
            </a:p>
          </p:txBody>
        </p:sp>
        <p:sp>
          <p:nvSpPr>
            <p:cNvPr id="22" name="ZoneTexte 21">
              <a:extLst>
                <a:ext uri="{FF2B5EF4-FFF2-40B4-BE49-F238E27FC236}">
                  <a16:creationId xmlns:a16="http://schemas.microsoft.com/office/drawing/2014/main" id="{46A0BE82-D05C-476F-9AE6-0D691B6F75F9}"/>
                </a:ext>
              </a:extLst>
            </p:cNvPr>
            <p:cNvSpPr txBox="1"/>
            <p:nvPr/>
          </p:nvSpPr>
          <p:spPr>
            <a:xfrm>
              <a:off x="3330076" y="1469394"/>
              <a:ext cx="1290692" cy="707886"/>
            </a:xfrm>
            <a:prstGeom prst="rect">
              <a:avLst/>
            </a:prstGeom>
            <a:noFill/>
          </p:spPr>
          <p:txBody>
            <a:bodyPr wrap="square">
              <a:spAutoFit/>
            </a:bodyPr>
            <a:lstStyle/>
            <a:p>
              <a:pPr marL="0" indent="0">
                <a:buNone/>
              </a:pPr>
              <a:r>
                <a:rPr lang="fr-FR" sz="4000" b="1" i="1" dirty="0">
                  <a:solidFill>
                    <a:srgbClr val="002060"/>
                  </a:solidFill>
                </a:rPr>
                <a:t>2</a:t>
              </a:r>
            </a:p>
          </p:txBody>
        </p:sp>
      </p:grpSp>
      <p:pic>
        <p:nvPicPr>
          <p:cNvPr id="5" name="Picture 7">
            <a:extLst>
              <a:ext uri="{FF2B5EF4-FFF2-40B4-BE49-F238E27FC236}">
                <a16:creationId xmlns:a16="http://schemas.microsoft.com/office/drawing/2014/main" id="{C6966426-1D1A-85F2-E478-19C9006DACD5}"/>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160" r="60430" b="-160"/>
          <a:stretch/>
        </p:blipFill>
        <p:spPr>
          <a:xfrm>
            <a:off x="17092" y="1425039"/>
            <a:ext cx="2418480" cy="54195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325369"/>
            <a:ext cx="4368602" cy="1956841"/>
          </a:xfrm>
        </p:spPr>
        <p:txBody>
          <a:bodyPr anchor="b">
            <a:normAutofit/>
          </a:bodyPr>
          <a:lstStyle/>
          <a:p>
            <a:r>
              <a:rPr lang="fr-FR" sz="4200" b="1">
                <a:solidFill>
                  <a:schemeClr val="tx1"/>
                </a:solidFill>
              </a:rPr>
              <a:t>Projection pour le lancement  du Paquet de Base</a:t>
            </a:r>
          </a:p>
        </p:txBody>
      </p:sp>
      <p:sp>
        <p:nvSpPr>
          <p:cNvPr id="3" name="Espace réservé du contenu 2"/>
          <p:cNvSpPr>
            <a:spLocks noGrp="1"/>
          </p:cNvSpPr>
          <p:nvPr>
            <p:ph idx="1"/>
          </p:nvPr>
        </p:nvSpPr>
        <p:spPr>
          <a:xfrm>
            <a:off x="640080" y="2872899"/>
            <a:ext cx="4670097" cy="3320668"/>
          </a:xfrm>
        </p:spPr>
        <p:txBody>
          <a:bodyPr>
            <a:noAutofit/>
          </a:bodyPr>
          <a:lstStyle/>
          <a:p>
            <a:pPr marL="0" indent="0">
              <a:buNone/>
            </a:pPr>
            <a:r>
              <a:rPr lang="fr-FR" sz="1600" b="1" dirty="0">
                <a:solidFill>
                  <a:schemeClr val="tx1"/>
                </a:solidFill>
              </a:rPr>
              <a:t>Extension du Paquet de Base , </a:t>
            </a:r>
            <a:r>
              <a:rPr lang="fr-FR" sz="1600" dirty="0">
                <a:solidFill>
                  <a:schemeClr val="tx1"/>
                </a:solidFill>
              </a:rPr>
              <a:t>on passe de la Gratuité des Maternités à une couverture plus large incluant une population cible </a:t>
            </a:r>
            <a:r>
              <a:rPr lang="fr-FR" sz="1600" b="1" dirty="0">
                <a:solidFill>
                  <a:schemeClr val="tx1"/>
                </a:solidFill>
              </a:rPr>
              <a:t> </a:t>
            </a:r>
            <a:r>
              <a:rPr lang="fr-FR" sz="1600" dirty="0">
                <a:solidFill>
                  <a:schemeClr val="tx1"/>
                </a:solidFill>
              </a:rPr>
              <a:t>:</a:t>
            </a:r>
          </a:p>
          <a:p>
            <a:endParaRPr lang="fr-FR" sz="1600" dirty="0">
              <a:solidFill>
                <a:schemeClr val="tx1"/>
              </a:solidFill>
            </a:endParaRPr>
          </a:p>
          <a:p>
            <a:pPr>
              <a:buFont typeface="Wingdings" panose="05000000000000000000" pitchFamily="2" charset="2"/>
              <a:buChar char="q"/>
            </a:pPr>
            <a:r>
              <a:rPr lang="fr-FR" sz="1600" dirty="0">
                <a:solidFill>
                  <a:schemeClr val="tx1"/>
                </a:solidFill>
              </a:rPr>
              <a:t>   Soins des enfants jusque 5  ans</a:t>
            </a:r>
          </a:p>
          <a:p>
            <a:pPr>
              <a:buFont typeface="Wingdings" panose="05000000000000000000" pitchFamily="2" charset="2"/>
              <a:buChar char="q"/>
            </a:pPr>
            <a:r>
              <a:rPr lang="fr-FR" sz="1600" dirty="0">
                <a:solidFill>
                  <a:schemeClr val="tx1"/>
                </a:solidFill>
              </a:rPr>
              <a:t>   Nutrition enfants </a:t>
            </a:r>
          </a:p>
          <a:p>
            <a:pPr>
              <a:buFont typeface="Wingdings" panose="05000000000000000000" pitchFamily="2" charset="2"/>
              <a:buChar char="q"/>
            </a:pPr>
            <a:r>
              <a:rPr lang="fr-FR" sz="1600" dirty="0">
                <a:solidFill>
                  <a:schemeClr val="tx1"/>
                </a:solidFill>
              </a:rPr>
              <a:t>   Chez les Adultes  </a:t>
            </a:r>
            <a:r>
              <a:rPr lang="fr-FR" sz="1600" b="1" dirty="0">
                <a:solidFill>
                  <a:schemeClr val="tx1"/>
                </a:solidFill>
              </a:rPr>
              <a:t>Prevention des MNT</a:t>
            </a:r>
            <a:r>
              <a:rPr lang="fr-FR" sz="1600" dirty="0">
                <a:solidFill>
                  <a:schemeClr val="tx1"/>
                </a:solidFill>
              </a:rPr>
              <a:t>,</a:t>
            </a:r>
            <a:r>
              <a:rPr lang="fr-FR" sz="1600" b="1" dirty="0">
                <a:solidFill>
                  <a:srgbClr val="FF0000"/>
                </a:solidFill>
              </a:rPr>
              <a:t>dont le CANCER</a:t>
            </a:r>
            <a:endParaRPr lang="fr-FR" sz="1600" b="1" dirty="0">
              <a:solidFill>
                <a:schemeClr val="tx1"/>
              </a:solidFill>
            </a:endParaRPr>
          </a:p>
          <a:p>
            <a:pPr>
              <a:buFont typeface="Wingdings" panose="05000000000000000000" pitchFamily="2" charset="2"/>
              <a:buChar char="q"/>
            </a:pPr>
            <a:r>
              <a:rPr lang="fr-FR" sz="1600" dirty="0">
                <a:solidFill>
                  <a:schemeClr val="tx1"/>
                </a:solidFill>
              </a:rPr>
              <a:t>Catégorie sélectionnée: Agents Publics de l’Etat et leurs dépendants</a:t>
            </a:r>
          </a:p>
          <a:p>
            <a:pPr marL="0" indent="0">
              <a:buNone/>
            </a:pPr>
            <a:r>
              <a:rPr lang="fr-FR" sz="1600" dirty="0">
                <a:solidFill>
                  <a:schemeClr val="tx1"/>
                </a:solidFill>
              </a:rPr>
              <a:t>                                                               </a:t>
            </a:r>
          </a:p>
          <a:p>
            <a:pPr marL="0" indent="0">
              <a:buNone/>
            </a:pPr>
            <a:endParaRPr lang="en-US" sz="1600" dirty="0">
              <a:solidFill>
                <a:schemeClr val="tx1"/>
              </a:solidFill>
            </a:endParaRPr>
          </a:p>
          <a:p>
            <a:pPr>
              <a:buFont typeface="Wingdings" panose="05000000000000000000" pitchFamily="2" charset="2"/>
              <a:buChar char="q"/>
            </a:pPr>
            <a:endParaRPr lang="fr-FR" sz="1600" dirty="0">
              <a:solidFill>
                <a:schemeClr val="tx1"/>
              </a:solidFill>
            </a:endParaRPr>
          </a:p>
        </p:txBody>
      </p:sp>
      <p:pic>
        <p:nvPicPr>
          <p:cNvPr id="15" name="Picture 4">
            <a:extLst>
              <a:ext uri="{FF2B5EF4-FFF2-40B4-BE49-F238E27FC236}">
                <a16:creationId xmlns:a16="http://schemas.microsoft.com/office/drawing/2014/main" id="{9CCA7A06-50B3-AA5C-EA7E-15EB2693B184}"/>
              </a:ext>
            </a:extLst>
          </p:cNvPr>
          <p:cNvPicPr>
            <a:picLocks noChangeAspect="1"/>
          </p:cNvPicPr>
          <p:nvPr/>
        </p:nvPicPr>
        <p:blipFill>
          <a:blip r:embed="rId3"/>
          <a:srcRect l="14807" r="28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9342386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p:nvPr/>
        </p:nvSpPr>
        <p:spPr>
          <a:xfrm>
            <a:off x="3645221" y="0"/>
            <a:ext cx="7366078" cy="6858000"/>
          </a:xfrm>
          <a:prstGeom prst="rect">
            <a:avLst/>
          </a:prstGeom>
          <a:gradFill>
            <a:gsLst>
              <a:gs pos="0">
                <a:schemeClr val="bg1">
                  <a:alpha val="0"/>
                </a:schemeClr>
              </a:gs>
              <a:gs pos="47000">
                <a:schemeClr val="bg1"/>
              </a:gs>
            </a:gsLst>
            <a:lin ang="0" scaled="0"/>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3600" b="1" dirty="0">
              <a:solidFill>
                <a:schemeClr val="bg1"/>
              </a:solidFill>
              <a:latin typeface="Felix Titling" panose="04060505060202020A04" pitchFamily="82" charset="0"/>
            </a:endParaRPr>
          </a:p>
        </p:txBody>
      </p:sp>
      <p:pic>
        <p:nvPicPr>
          <p:cNvPr id="2050" name="Picture 2" descr="Gift Care Package Factory Online, Save 59% | jlcatj.gob.mx"/>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433" b="13427"/>
          <a:stretch>
            <a:fillRect/>
          </a:stretch>
        </p:blipFill>
        <p:spPr bwMode="auto">
          <a:xfrm>
            <a:off x="8214217" y="2805566"/>
            <a:ext cx="3862985" cy="394968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352675" y="738550"/>
            <a:ext cx="9353549" cy="769441"/>
          </a:xfrm>
          <a:prstGeom prst="rect">
            <a:avLst/>
          </a:prstGeom>
          <a:noFill/>
        </p:spPr>
        <p:txBody>
          <a:bodyPr wrap="square">
            <a:spAutoFit/>
          </a:bodyPr>
          <a:lstStyle/>
          <a:p>
            <a:pPr algn="r"/>
            <a:r>
              <a:rPr lang="fr-FR" sz="4400" b="1" dirty="0">
                <a:latin typeface="+mn-lt"/>
              </a:rPr>
              <a:t>POINTS A REALISER</a:t>
            </a:r>
            <a:endParaRPr lang="fr-FR" b="1" dirty="0"/>
          </a:p>
        </p:txBody>
      </p:sp>
      <p:pic>
        <p:nvPicPr>
          <p:cNvPr id="15" name="Picture 7"/>
          <p:cNvPicPr>
            <a:picLocks noChangeAspect="1"/>
          </p:cNvPicPr>
          <p:nvPr/>
        </p:nvPicPr>
        <p:blipFill rotWithShape="1">
          <a:blip r:embed="rId4">
            <a:extLst>
              <a:ext uri="{28A0092B-C50C-407E-A947-70E740481C1C}">
                <a14:useLocalDpi xmlns:a14="http://schemas.microsoft.com/office/drawing/2010/main" val="0"/>
              </a:ext>
            </a:extLst>
          </a:blip>
          <a:srcRect l="9786" t="160" r="60430" b="-160"/>
          <a:stretch>
            <a:fillRect/>
          </a:stretch>
        </p:blipFill>
        <p:spPr>
          <a:xfrm>
            <a:off x="17092" y="25030"/>
            <a:ext cx="3043236" cy="6819555"/>
          </a:xfrm>
          <a:prstGeom prst="rect">
            <a:avLst/>
          </a:prstGeom>
        </p:spPr>
      </p:pic>
      <p:sp>
        <p:nvSpPr>
          <p:cNvPr id="16" name="ZoneTexte 15"/>
          <p:cNvSpPr txBox="1"/>
          <p:nvPr/>
        </p:nvSpPr>
        <p:spPr>
          <a:xfrm>
            <a:off x="9550514" y="1264167"/>
            <a:ext cx="2155710" cy="400110"/>
          </a:xfrm>
          <a:prstGeom prst="rect">
            <a:avLst/>
          </a:prstGeom>
          <a:noFill/>
        </p:spPr>
        <p:txBody>
          <a:bodyPr wrap="square">
            <a:spAutoFit/>
          </a:bodyPr>
          <a:lstStyle/>
          <a:p>
            <a:pPr algn="r"/>
            <a:r>
              <a:rPr lang="fr-FR" sz="2000" dirty="0">
                <a:solidFill>
                  <a:schemeClr val="tx1">
                    <a:lumMod val="65000"/>
                    <a:lumOff val="35000"/>
                  </a:schemeClr>
                </a:solidFill>
                <a:highlight>
                  <a:srgbClr val="FFFF00"/>
                </a:highlight>
                <a:ea typeface="Malgun Gothic" panose="020B0503020000020004" pitchFamily="34" charset="-127"/>
                <a:cs typeface="Kokonor" pitchFamily="2" charset="0"/>
              </a:rPr>
              <a:t>Moyen terme</a:t>
            </a:r>
            <a:endParaRPr lang="fr-FR" sz="2000" dirty="0">
              <a:solidFill>
                <a:schemeClr val="tx1">
                  <a:lumMod val="65000"/>
                  <a:lumOff val="35000"/>
                </a:schemeClr>
              </a:solidFill>
              <a:highlight>
                <a:srgbClr val="FFFF00"/>
              </a:highlight>
            </a:endParaRPr>
          </a:p>
        </p:txBody>
      </p:sp>
      <p:sp>
        <p:nvSpPr>
          <p:cNvPr id="5" name="Espace réservé du contenu 2"/>
          <p:cNvSpPr txBox="1"/>
          <p:nvPr/>
        </p:nvSpPr>
        <p:spPr>
          <a:xfrm>
            <a:off x="3321175" y="2803080"/>
            <a:ext cx="4308149" cy="2481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i="1" dirty="0">
                <a:solidFill>
                  <a:srgbClr val="002060"/>
                </a:solidFill>
              </a:rPr>
              <a:t>Implémenter </a:t>
            </a:r>
            <a:r>
              <a:rPr lang="fr-FR" sz="3200" b="1" i="1" dirty="0">
                <a:solidFill>
                  <a:srgbClr val="002060"/>
                </a:solidFill>
              </a:rPr>
              <a:t>progressivement</a:t>
            </a:r>
            <a:r>
              <a:rPr lang="fr-FR" sz="3200" i="1" dirty="0">
                <a:solidFill>
                  <a:srgbClr val="002060"/>
                </a:solidFill>
              </a:rPr>
              <a:t> les </a:t>
            </a:r>
            <a:r>
              <a:rPr lang="fr-FR" sz="3200" b="1" i="1" dirty="0">
                <a:solidFill>
                  <a:srgbClr val="002060"/>
                </a:solidFill>
              </a:rPr>
              <a:t>paniers de soins</a:t>
            </a:r>
          </a:p>
        </p:txBody>
      </p:sp>
      <p:grpSp>
        <p:nvGrpSpPr>
          <p:cNvPr id="7" name="Groupe 6"/>
          <p:cNvGrpSpPr/>
          <p:nvPr/>
        </p:nvGrpSpPr>
        <p:grpSpPr>
          <a:xfrm>
            <a:off x="3485848" y="1801593"/>
            <a:ext cx="1548248" cy="707886"/>
            <a:chOff x="3170056" y="1469394"/>
            <a:chExt cx="1548248" cy="707886"/>
          </a:xfrm>
        </p:grpSpPr>
        <p:sp>
          <p:nvSpPr>
            <p:cNvPr id="8" name="ZoneTexte 7"/>
            <p:cNvSpPr txBox="1"/>
            <p:nvPr/>
          </p:nvSpPr>
          <p:spPr>
            <a:xfrm>
              <a:off x="3170056" y="1518835"/>
              <a:ext cx="1548248" cy="609005"/>
            </a:xfrm>
            <a:prstGeom prst="parallelogram">
              <a:avLst/>
            </a:prstGeom>
            <a:solidFill>
              <a:schemeClr val="accent3">
                <a:lumMod val="20000"/>
                <a:lumOff val="80000"/>
              </a:schemeClr>
            </a:solidFill>
            <a:ln w="38100">
              <a:solidFill>
                <a:srgbClr val="0070C0"/>
              </a:solidFill>
            </a:ln>
          </p:spPr>
          <p:txBody>
            <a:bodyPr wrap="square">
              <a:spAutoFit/>
            </a:bodyPr>
            <a:lstStyle/>
            <a:p>
              <a:pPr marL="0" indent="0">
                <a:buNone/>
              </a:pPr>
              <a:endParaRPr lang="fr-FR" sz="2400" b="1" i="1" dirty="0">
                <a:solidFill>
                  <a:srgbClr val="C00000"/>
                </a:solidFill>
              </a:endParaRPr>
            </a:p>
          </p:txBody>
        </p:sp>
        <p:sp>
          <p:nvSpPr>
            <p:cNvPr id="10" name="ZoneTexte 9"/>
            <p:cNvSpPr txBox="1"/>
            <p:nvPr/>
          </p:nvSpPr>
          <p:spPr>
            <a:xfrm>
              <a:off x="3330076" y="1469394"/>
              <a:ext cx="1290692" cy="707886"/>
            </a:xfrm>
            <a:prstGeom prst="rect">
              <a:avLst/>
            </a:prstGeom>
            <a:noFill/>
          </p:spPr>
          <p:txBody>
            <a:bodyPr wrap="square">
              <a:spAutoFit/>
            </a:bodyPr>
            <a:lstStyle/>
            <a:p>
              <a:pPr marL="0" indent="0">
                <a:buNone/>
              </a:pPr>
              <a:r>
                <a:rPr lang="fr-FR" sz="4000" b="1" i="1" dirty="0">
                  <a:solidFill>
                    <a:srgbClr val="002060"/>
                  </a:solidFill>
                </a:rPr>
                <a:t>3</a:t>
              </a:r>
            </a:p>
          </p:txBody>
        </p:sp>
      </p:grpSp>
    </p:spTree>
    <p:extLst>
      <p:ext uri="{BB962C8B-B14F-4D97-AF65-F5344CB8AC3E}">
        <p14:creationId xmlns:p14="http://schemas.microsoft.com/office/powerpoint/2010/main" val="9003604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AC385-8505-B741-6B36-0AC724AB0AC3}"/>
              </a:ext>
            </a:extLst>
          </p:cNvPr>
          <p:cNvSpPr>
            <a:spLocks noGrp="1"/>
          </p:cNvSpPr>
          <p:nvPr>
            <p:ph type="title"/>
          </p:nvPr>
        </p:nvSpPr>
        <p:spPr>
          <a:xfrm>
            <a:off x="1142996" y="762000"/>
            <a:ext cx="9875520" cy="1356360"/>
          </a:xfrm>
        </p:spPr>
        <p:txBody>
          <a:bodyPr>
            <a:normAutofit/>
          </a:bodyPr>
          <a:lstStyle/>
          <a:p>
            <a:r>
              <a:rPr lang="fr-FR" b="1" kern="150" dirty="0">
                <a:solidFill>
                  <a:schemeClr val="tx1"/>
                </a:solidFill>
                <a:latin typeface="Aptos" panose="020B0004020202020204" pitchFamily="34" charset="0"/>
                <a:ea typeface="Aptos" panose="020B0004020202020204" pitchFamily="34" charset="0"/>
                <a:cs typeface="Times New Roman" panose="02020603050405020304" pitchFamily="18" charset="0"/>
              </a:rPr>
              <a:t>État des Lieux - Épidémiologie des Cancers en RDC</a:t>
            </a:r>
            <a:endParaRPr lang="fr-FR" dirty="0">
              <a:solidFill>
                <a:schemeClr val="tx1"/>
              </a:solidFill>
            </a:endParaRPr>
          </a:p>
        </p:txBody>
      </p:sp>
      <p:sp>
        <p:nvSpPr>
          <p:cNvPr id="4" name="Espace réservé de la date 3">
            <a:extLst>
              <a:ext uri="{FF2B5EF4-FFF2-40B4-BE49-F238E27FC236}">
                <a16:creationId xmlns:a16="http://schemas.microsoft.com/office/drawing/2014/main" id="{BAF7202B-0329-5478-1EEC-26303EA34397}"/>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pPr>
                <a:spcAft>
                  <a:spcPts val="600"/>
                </a:spcAft>
              </a:pPr>
              <a:t>31/10/2024</a:t>
            </a:fld>
            <a:endParaRPr lang="en-US"/>
          </a:p>
        </p:txBody>
      </p:sp>
      <p:sp>
        <p:nvSpPr>
          <p:cNvPr id="5" name="Espace réservé du numéro de diapositive 4">
            <a:extLst>
              <a:ext uri="{FF2B5EF4-FFF2-40B4-BE49-F238E27FC236}">
                <a16:creationId xmlns:a16="http://schemas.microsoft.com/office/drawing/2014/main" id="{AF0F8DC3-2FD4-9C62-F112-A8B69EC32487}"/>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pPr>
                <a:spcAft>
                  <a:spcPts val="600"/>
                </a:spcAft>
              </a:pPr>
              <a:t>29</a:t>
            </a:fld>
            <a:endParaRPr lang="en-US"/>
          </a:p>
        </p:txBody>
      </p:sp>
      <p:graphicFrame>
        <p:nvGraphicFramePr>
          <p:cNvPr id="7" name="Espace réservé du contenu 2">
            <a:extLst>
              <a:ext uri="{FF2B5EF4-FFF2-40B4-BE49-F238E27FC236}">
                <a16:creationId xmlns:a16="http://schemas.microsoft.com/office/drawing/2014/main" id="{009E04A3-C10A-3D3C-4EB9-612974596E1F}"/>
              </a:ext>
            </a:extLst>
          </p:cNvPr>
          <p:cNvGraphicFramePr>
            <a:graphicFrameLocks noGrp="1"/>
          </p:cNvGraphicFramePr>
          <p:nvPr>
            <p:ph idx="1"/>
          </p:nvPr>
        </p:nvGraphicFramePr>
        <p:xfrm>
          <a:off x="1143000" y="2022958"/>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733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012D0F-919E-83F7-F51E-0A894852782C}"/>
              </a:ext>
            </a:extLst>
          </p:cNvPr>
          <p:cNvPicPr>
            <a:picLocks noChangeAspect="1"/>
          </p:cNvPicPr>
          <p:nvPr/>
        </p:nvPicPr>
        <p:blipFill>
          <a:blip r:embed="rId2"/>
          <a:stretch>
            <a:fillRect/>
          </a:stretch>
        </p:blipFill>
        <p:spPr>
          <a:xfrm>
            <a:off x="8789045" y="327578"/>
            <a:ext cx="2767607" cy="1263472"/>
          </a:xfrm>
          <a:prstGeom prst="rect">
            <a:avLst/>
          </a:prstGeom>
        </p:spPr>
      </p:pic>
      <p:sp>
        <p:nvSpPr>
          <p:cNvPr id="9" name="Titre 1">
            <a:extLst>
              <a:ext uri="{FF2B5EF4-FFF2-40B4-BE49-F238E27FC236}">
                <a16:creationId xmlns:a16="http://schemas.microsoft.com/office/drawing/2014/main" id="{3A37B414-3D60-4A5B-59FE-DCE197FFEAC6}"/>
              </a:ext>
            </a:extLst>
          </p:cNvPr>
          <p:cNvSpPr txBox="1">
            <a:spLocks noGrp="1"/>
          </p:cNvSpPr>
          <p:nvPr>
            <p:ph type="title"/>
          </p:nvPr>
        </p:nvSpPr>
        <p:spPr>
          <a:xfrm>
            <a:off x="252923" y="1123834"/>
            <a:ext cx="3150034" cy="4601178"/>
          </a:xfrm>
        </p:spPr>
        <p:txBody>
          <a:bodyPr anchorCtr="1">
            <a:normAutofit/>
          </a:bodyPr>
          <a:lstStyle/>
          <a:p>
            <a:pPr lvl="0" algn="ctr"/>
            <a:r>
              <a:rPr lang="fr-FR" sz="4000" dirty="0">
                <a:solidFill>
                  <a:srgbClr val="0070C0"/>
                </a:solidFill>
              </a:rPr>
              <a:t>Introduction</a:t>
            </a:r>
            <a:br>
              <a:rPr lang="fr-FR" sz="4000" dirty="0">
                <a:solidFill>
                  <a:srgbClr val="0070C0"/>
                </a:solidFill>
              </a:rPr>
            </a:br>
            <a:endParaRPr lang="fr-FR" sz="4000" dirty="0">
              <a:solidFill>
                <a:srgbClr val="0070C0"/>
              </a:solidFill>
            </a:endParaRPr>
          </a:p>
        </p:txBody>
      </p:sp>
      <p:sp>
        <p:nvSpPr>
          <p:cNvPr id="10" name="Espace réservé du contenu 2">
            <a:extLst>
              <a:ext uri="{FF2B5EF4-FFF2-40B4-BE49-F238E27FC236}">
                <a16:creationId xmlns:a16="http://schemas.microsoft.com/office/drawing/2014/main" id="{BA838A75-C602-DFB9-864A-B66F9CEB6494}"/>
              </a:ext>
            </a:extLst>
          </p:cNvPr>
          <p:cNvSpPr txBox="1">
            <a:spLocks noGrp="1"/>
          </p:cNvSpPr>
          <p:nvPr>
            <p:ph idx="1"/>
          </p:nvPr>
        </p:nvSpPr>
        <p:spPr>
          <a:xfrm>
            <a:off x="3695642" y="2125747"/>
            <a:ext cx="7817893" cy="3974110"/>
          </a:xfrm>
        </p:spPr>
        <p:txBody>
          <a:bodyPr/>
          <a:lstStyle/>
          <a:p>
            <a:pPr lvl="0"/>
            <a:r>
              <a:rPr lang="fr-FR" sz="2400" dirty="0">
                <a:solidFill>
                  <a:srgbClr val="000000">
                    <a:hueOff val="0"/>
                    <a:satOff val="0"/>
                    <a:lumOff val="0"/>
                    <a:alphaOff val="0"/>
                  </a:srgbClr>
                </a:solidFill>
                <a:latin typeface="Corbel" panose="020B0503020204020204"/>
              </a:rPr>
              <a:t>La RDC est engagée dans une transformation majeure de son système de santé, visant à réaliser la CSU pour tous ses citoyens</a:t>
            </a:r>
            <a:r>
              <a:rPr lang="fr-FR" dirty="0">
                <a:solidFill>
                  <a:schemeClr val="tx1"/>
                </a:solidFill>
              </a:rPr>
              <a:t>. </a:t>
            </a:r>
          </a:p>
          <a:p>
            <a:pPr lvl="0"/>
            <a:r>
              <a:rPr lang="fr-FR" sz="2400" dirty="0">
                <a:solidFill>
                  <a:srgbClr val="000000">
                    <a:hueOff val="0"/>
                    <a:satOff val="0"/>
                    <a:lumOff val="0"/>
                    <a:alphaOff val="0"/>
                  </a:srgbClr>
                </a:solidFill>
                <a:latin typeface="Corbel" panose="020B0503020204020204"/>
              </a:rPr>
              <a:t>Cette initiative du Président Felix Antoine TSHISEKEDI TSHILOMBO, aspire à offrir un accès universel à des soins de santé de qualité, équitable et abordable. </a:t>
            </a:r>
          </a:p>
          <a:p>
            <a:pPr lvl="0"/>
            <a:r>
              <a:rPr lang="fr-FR" sz="2400" dirty="0">
                <a:solidFill>
                  <a:srgbClr val="000000">
                    <a:hueOff val="0"/>
                    <a:satOff val="0"/>
                    <a:lumOff val="0"/>
                    <a:alphaOff val="0"/>
                  </a:srgbClr>
                </a:solidFill>
                <a:latin typeface="Corbel" panose="020B0503020204020204"/>
              </a:rPr>
              <a:t>La présente présentation explore donc les stratégies et les défis associés pour la mobilisation des ressources, leur mise en commun ainsi que leur allocation, en vue du financement de cette ambitieuse réforme.</a:t>
            </a:r>
          </a:p>
        </p:txBody>
      </p:sp>
      <p:sp>
        <p:nvSpPr>
          <p:cNvPr id="2" name="Espace réservé de la date 1">
            <a:extLst>
              <a:ext uri="{FF2B5EF4-FFF2-40B4-BE49-F238E27FC236}">
                <a16:creationId xmlns:a16="http://schemas.microsoft.com/office/drawing/2014/main" id="{BBF33534-0BE5-FCEF-917C-E8DA9A35DA74}"/>
              </a:ext>
            </a:extLst>
          </p:cNvPr>
          <p:cNvSpPr>
            <a:spLocks noGrp="1"/>
          </p:cNvSpPr>
          <p:nvPr>
            <p:ph type="dt" sz="half" idx="10"/>
          </p:nvPr>
        </p:nvSpPr>
        <p:spPr/>
        <p:txBody>
          <a:bodyPr/>
          <a:lstStyle/>
          <a:p>
            <a:fld id="{3942F2A6-DC39-4F8D-80BE-6F0B4BAE6741}"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6598FECB-C07F-A38A-E941-22D0BD5C2674}"/>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13574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E38F3D-11BC-0A3E-6DF6-DD1BAB8B9D6F}"/>
              </a:ext>
            </a:extLst>
          </p:cNvPr>
          <p:cNvSpPr>
            <a:spLocks noGrp="1"/>
          </p:cNvSpPr>
          <p:nvPr>
            <p:ph type="title"/>
          </p:nvPr>
        </p:nvSpPr>
        <p:spPr>
          <a:xfrm>
            <a:off x="1143001" y="619399"/>
            <a:ext cx="5199926" cy="1443269"/>
          </a:xfrm>
        </p:spPr>
        <p:txBody>
          <a:bodyPr>
            <a:normAutofit/>
          </a:bodyPr>
          <a:lstStyle/>
          <a:p>
            <a:r>
              <a:rPr lang="fr-FR" sz="3100" b="1" kern="150" dirty="0">
                <a:solidFill>
                  <a:schemeClr val="tx1"/>
                </a:solidFill>
                <a:latin typeface="Aptos" panose="020B0004020202020204" pitchFamily="34" charset="0"/>
                <a:ea typeface="Aptos" panose="020B0004020202020204" pitchFamily="34" charset="0"/>
                <a:cs typeface="Times New Roman" panose="02020603050405020304" pitchFamily="18" charset="0"/>
              </a:rPr>
              <a:t>État des Lieux - Financement Global de la Santé</a:t>
            </a:r>
            <a:endParaRPr lang="fr-FR" sz="3100" dirty="0">
              <a:solidFill>
                <a:schemeClr val="tx1"/>
              </a:solidFill>
            </a:endParaRPr>
          </a:p>
        </p:txBody>
      </p:sp>
      <p:sp>
        <p:nvSpPr>
          <p:cNvPr id="3" name="Espace réservé du contenu 2">
            <a:extLst>
              <a:ext uri="{FF2B5EF4-FFF2-40B4-BE49-F238E27FC236}">
                <a16:creationId xmlns:a16="http://schemas.microsoft.com/office/drawing/2014/main" id="{874629B8-1491-0952-E301-23A5CF153612}"/>
              </a:ext>
            </a:extLst>
          </p:cNvPr>
          <p:cNvSpPr>
            <a:spLocks noGrp="1"/>
          </p:cNvSpPr>
          <p:nvPr>
            <p:ph idx="1"/>
          </p:nvPr>
        </p:nvSpPr>
        <p:spPr>
          <a:xfrm>
            <a:off x="1143002" y="2095494"/>
            <a:ext cx="5084178" cy="3549570"/>
          </a:xfrm>
        </p:spPr>
        <p:txBody>
          <a:bodyPr>
            <a:noAutofit/>
          </a:bodyPr>
          <a:lstStyle/>
          <a:p>
            <a:pPr marL="342900" lvl="0" indent="-342900">
              <a:spcAft>
                <a:spcPts val="800"/>
              </a:spcAft>
              <a:buSzPts val="1000"/>
              <a:buFont typeface="Symbol" panose="05050102010706020507" pitchFamily="18" charset="2"/>
              <a:buChar char=""/>
              <a:tabLst>
                <a:tab pos="457200" algn="l"/>
              </a:tabLst>
            </a:pPr>
            <a:r>
              <a:rPr lang="fr-FR" sz="1800" b="1"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Évolution des Dépenses de Santé (2019-2022)</a:t>
            </a:r>
            <a:endPar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spcAft>
                <a:spcPts val="800"/>
              </a:spcAft>
              <a:buSzPts val="1000"/>
              <a:buFont typeface="Courier New" panose="02070309020205020404" pitchFamily="49" charset="0"/>
              <a:buChar char="o"/>
              <a:tabLst>
                <a:tab pos="914400" algn="l"/>
              </a:tabLst>
            </a:pPr>
            <a:r>
              <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Croissance de 29,5 % (de 1,8 à 2,3 milliards USD)</a:t>
            </a:r>
          </a:p>
          <a:p>
            <a:pPr marL="342900" lvl="0" indent="-342900">
              <a:spcAft>
                <a:spcPts val="800"/>
              </a:spcAft>
              <a:buSzPts val="1000"/>
              <a:buFont typeface="Symbol" panose="05050102010706020507" pitchFamily="18" charset="2"/>
              <a:buChar char=""/>
              <a:tabLst>
                <a:tab pos="457200" algn="l"/>
              </a:tabLst>
            </a:pPr>
            <a:r>
              <a:rPr lang="fr-FR" sz="1800" b="1"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Sources de Financement (2020)</a:t>
            </a:r>
            <a:endPar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spcAft>
                <a:spcPts val="800"/>
              </a:spcAft>
              <a:buSzPts val="1000"/>
              <a:buFont typeface="Courier New" panose="02070309020205020404" pitchFamily="49" charset="0"/>
              <a:buChar char="o"/>
              <a:tabLst>
                <a:tab pos="914400" algn="l"/>
              </a:tabLst>
            </a:pPr>
            <a:r>
              <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Ménages : 43 %</a:t>
            </a:r>
          </a:p>
          <a:p>
            <a:pPr marL="742950" lvl="1" indent="-285750">
              <a:spcAft>
                <a:spcPts val="800"/>
              </a:spcAft>
              <a:buSzPts val="1000"/>
              <a:buFont typeface="Courier New" panose="02070309020205020404" pitchFamily="49" charset="0"/>
              <a:buChar char="o"/>
              <a:tabLst>
                <a:tab pos="914400" algn="l"/>
              </a:tabLst>
            </a:pPr>
            <a:r>
              <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Bailleurs : 37 %</a:t>
            </a:r>
          </a:p>
          <a:p>
            <a:pPr marL="742950" lvl="1" indent="-285750">
              <a:spcAft>
                <a:spcPts val="800"/>
              </a:spcAft>
              <a:buSzPts val="1000"/>
              <a:buFont typeface="Courier New" panose="02070309020205020404" pitchFamily="49" charset="0"/>
              <a:buChar char="o"/>
              <a:tabLst>
                <a:tab pos="914400" algn="l"/>
              </a:tabLst>
            </a:pPr>
            <a:r>
              <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Gouvernement : 16 %</a:t>
            </a:r>
          </a:p>
          <a:p>
            <a:pPr marL="342900" lvl="0" indent="-342900">
              <a:spcAft>
                <a:spcPts val="800"/>
              </a:spcAft>
              <a:buSzPts val="1000"/>
              <a:buFont typeface="Symbol" panose="05050102010706020507" pitchFamily="18" charset="2"/>
              <a:buChar char=""/>
              <a:tabLst>
                <a:tab pos="457200" algn="l"/>
              </a:tabLst>
            </a:pPr>
            <a:r>
              <a:rPr lang="fr-FR" sz="1800" b="1"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Budget Santé et Déclaration d’Abuja</a:t>
            </a:r>
            <a:endPar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spcAft>
                <a:spcPts val="800"/>
              </a:spcAft>
              <a:buSzPts val="1000"/>
              <a:buFont typeface="Courier New" panose="02070309020205020404" pitchFamily="49" charset="0"/>
              <a:buChar char="o"/>
              <a:tabLst>
                <a:tab pos="914400" algn="l"/>
              </a:tabLst>
            </a:pPr>
            <a:r>
              <a:rPr lang="fr-FR" sz="18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Seulement 10 % du budget national alloué (objectif de 15 %)</a:t>
            </a:r>
          </a:p>
          <a:p>
            <a:pPr marL="45720" indent="0">
              <a:buNone/>
            </a:pPr>
            <a:endParaRPr lang="fr-FR" sz="1800" dirty="0">
              <a:solidFill>
                <a:schemeClr val="tx1"/>
              </a:solidFill>
            </a:endParaRPr>
          </a:p>
        </p:txBody>
      </p:sp>
      <p:pic>
        <p:nvPicPr>
          <p:cNvPr id="6" name="Image 5" descr="Une image contenant texte, capture d’écran, diagramme, ligne&#10;&#10;Description générée automatiquement">
            <a:extLst>
              <a:ext uri="{FF2B5EF4-FFF2-40B4-BE49-F238E27FC236}">
                <a16:creationId xmlns:a16="http://schemas.microsoft.com/office/drawing/2014/main" id="{929A2015-75C2-6F70-A80F-AE8331009E33}"/>
              </a:ext>
            </a:extLst>
          </p:cNvPr>
          <p:cNvPicPr>
            <a:picLocks noChangeAspect="1"/>
          </p:cNvPicPr>
          <p:nvPr/>
        </p:nvPicPr>
        <p:blipFill>
          <a:blip r:embed="rId2"/>
          <a:srcRect r="36950" b="-2"/>
          <a:stretch/>
        </p:blipFill>
        <p:spPr>
          <a:xfrm>
            <a:off x="6636743" y="1238487"/>
            <a:ext cx="4741120" cy="4493060"/>
          </a:xfrm>
          <a:prstGeom prst="rect">
            <a:avLst/>
          </a:prstGeom>
        </p:spPr>
      </p:pic>
      <p:sp>
        <p:nvSpPr>
          <p:cNvPr id="4" name="Espace réservé de la date 3">
            <a:extLst>
              <a:ext uri="{FF2B5EF4-FFF2-40B4-BE49-F238E27FC236}">
                <a16:creationId xmlns:a16="http://schemas.microsoft.com/office/drawing/2014/main" id="{0C793003-2B75-EA5B-1709-AC5A1C0EBD8C}"/>
              </a:ext>
            </a:extLst>
          </p:cNvPr>
          <p:cNvSpPr>
            <a:spLocks noGrp="1"/>
          </p:cNvSpPr>
          <p:nvPr>
            <p:ph type="dt" sz="half" idx="10"/>
          </p:nvPr>
        </p:nvSpPr>
        <p:spPr>
          <a:xfrm>
            <a:off x="1142996" y="6123620"/>
            <a:ext cx="2329074" cy="365125"/>
          </a:xfrm>
        </p:spPr>
        <p:txBody>
          <a:bodyPr>
            <a:normAutofit/>
          </a:bodyPr>
          <a:lstStyle/>
          <a:p>
            <a:pPr>
              <a:spcAft>
                <a:spcPts val="600"/>
              </a:spcAft>
            </a:pPr>
            <a:fld id="{F7214A8C-AA10-4301-8F6C-A60AFF639139}" type="datetime1">
              <a:rPr lang="fr-FR" smtClean="0"/>
              <a:pPr>
                <a:spcAft>
                  <a:spcPts val="600"/>
                </a:spcAft>
              </a:pPr>
              <a:t>31/10/2024</a:t>
            </a:fld>
            <a:endParaRPr lang="en-US" dirty="0"/>
          </a:p>
        </p:txBody>
      </p:sp>
      <p:sp>
        <p:nvSpPr>
          <p:cNvPr id="5" name="Espace réservé du numéro de diapositive 4">
            <a:extLst>
              <a:ext uri="{FF2B5EF4-FFF2-40B4-BE49-F238E27FC236}">
                <a16:creationId xmlns:a16="http://schemas.microsoft.com/office/drawing/2014/main" id="{3BABB60E-D70A-015D-3147-F563BE54328D}"/>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pPr>
                <a:spcAft>
                  <a:spcPts val="600"/>
                </a:spcAft>
              </a:pPr>
              <a:t>30</a:t>
            </a:fld>
            <a:endParaRPr lang="en-US"/>
          </a:p>
        </p:txBody>
      </p:sp>
    </p:spTree>
    <p:extLst>
      <p:ext uri="{BB962C8B-B14F-4D97-AF65-F5344CB8AC3E}">
        <p14:creationId xmlns:p14="http://schemas.microsoft.com/office/powerpoint/2010/main" val="338855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ADD14E-0375-77CE-8FCE-B2A119C2028D}"/>
              </a:ext>
            </a:extLst>
          </p:cNvPr>
          <p:cNvSpPr>
            <a:spLocks noGrp="1"/>
          </p:cNvSpPr>
          <p:nvPr>
            <p:ph type="title"/>
          </p:nvPr>
        </p:nvSpPr>
        <p:spPr>
          <a:xfrm>
            <a:off x="653145" y="609599"/>
            <a:ext cx="3364378" cy="5606143"/>
          </a:xfrm>
        </p:spPr>
        <p:txBody>
          <a:bodyPr>
            <a:normAutofit/>
          </a:bodyPr>
          <a:lstStyle/>
          <a:p>
            <a:r>
              <a:rPr lang="fr-FR" sz="4000" b="1" kern="150" dirty="0">
                <a:solidFill>
                  <a:schemeClr val="tx1"/>
                </a:solidFill>
                <a:latin typeface="Aptos" panose="020B0004020202020204" pitchFamily="34" charset="0"/>
                <a:ea typeface="Aptos" panose="020B0004020202020204" pitchFamily="34" charset="0"/>
                <a:cs typeface="Times New Roman" panose="02020603050405020304" pitchFamily="18" charset="0"/>
              </a:rPr>
              <a:t>Dépenses des Ménages pour les Cancers du Sein et du Col de l'Utérus</a:t>
            </a:r>
            <a:endParaRPr lang="fr-FR" sz="4000" dirty="0">
              <a:solidFill>
                <a:schemeClr val="tx1"/>
              </a:solidFill>
            </a:endParaRPr>
          </a:p>
        </p:txBody>
      </p:sp>
      <p:sp>
        <p:nvSpPr>
          <p:cNvPr id="4" name="Espace réservé de la date 3">
            <a:extLst>
              <a:ext uri="{FF2B5EF4-FFF2-40B4-BE49-F238E27FC236}">
                <a16:creationId xmlns:a16="http://schemas.microsoft.com/office/drawing/2014/main" id="{D5AB1B11-DE48-3E8D-56F5-740BE38A8282}"/>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pPr>
                <a:spcAft>
                  <a:spcPts val="600"/>
                </a:spcAft>
              </a:pPr>
              <a:t>31/10/2024</a:t>
            </a:fld>
            <a:endParaRPr lang="en-US"/>
          </a:p>
        </p:txBody>
      </p:sp>
      <p:sp>
        <p:nvSpPr>
          <p:cNvPr id="5" name="Espace réservé du numéro de diapositive 4">
            <a:extLst>
              <a:ext uri="{FF2B5EF4-FFF2-40B4-BE49-F238E27FC236}">
                <a16:creationId xmlns:a16="http://schemas.microsoft.com/office/drawing/2014/main" id="{D31AAE7D-35A3-8110-AD70-F7529951801C}"/>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pPr>
                <a:spcAft>
                  <a:spcPts val="600"/>
                </a:spcAft>
              </a:pPr>
              <a:t>31</a:t>
            </a:fld>
            <a:endParaRPr lang="en-US"/>
          </a:p>
        </p:txBody>
      </p:sp>
      <p:graphicFrame>
        <p:nvGraphicFramePr>
          <p:cNvPr id="8" name="Espace réservé du contenu 2">
            <a:extLst>
              <a:ext uri="{FF2B5EF4-FFF2-40B4-BE49-F238E27FC236}">
                <a16:creationId xmlns:a16="http://schemas.microsoft.com/office/drawing/2014/main" id="{A898337F-B609-BB64-046C-15146704E06F}"/>
              </a:ext>
            </a:extLst>
          </p:cNvPr>
          <p:cNvGraphicFramePr>
            <a:graphicFrameLocks noGrp="1"/>
          </p:cNvGraphicFramePr>
          <p:nvPr>
            <p:ph idx="1"/>
          </p:nvPr>
        </p:nvGraphicFramePr>
        <p:xfrm>
          <a:off x="3862553" y="914400"/>
          <a:ext cx="7134404" cy="517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815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D40DBA-3AC1-F6E3-6CF1-742051574021}"/>
              </a:ext>
            </a:extLst>
          </p:cNvPr>
          <p:cNvSpPr>
            <a:spLocks noGrp="1"/>
          </p:cNvSpPr>
          <p:nvPr>
            <p:ph type="title"/>
          </p:nvPr>
        </p:nvSpPr>
        <p:spPr/>
        <p:txBody>
          <a:bodyPr>
            <a:normAutofit/>
          </a:bodyPr>
          <a:lstStyle/>
          <a:p>
            <a:r>
              <a:rPr lang="fr-FR" b="1" kern="150">
                <a:solidFill>
                  <a:schemeClr val="tx1"/>
                </a:solidFill>
                <a:latin typeface="Aptos" panose="020B0004020202020204" pitchFamily="34" charset="0"/>
                <a:ea typeface="Aptos" panose="020B0004020202020204" pitchFamily="34" charset="0"/>
                <a:cs typeface="Times New Roman" panose="02020603050405020304" pitchFamily="18" charset="0"/>
              </a:rPr>
              <a:t>Contribution du Secteur Public et Partenariats Actuels</a:t>
            </a:r>
            <a:endParaRPr lang="fr-FR" dirty="0">
              <a:solidFill>
                <a:schemeClr val="tx1"/>
              </a:solidFill>
            </a:endParaRPr>
          </a:p>
        </p:txBody>
      </p:sp>
      <p:graphicFrame>
        <p:nvGraphicFramePr>
          <p:cNvPr id="7" name="Espace réservé du contenu 2">
            <a:extLst>
              <a:ext uri="{FF2B5EF4-FFF2-40B4-BE49-F238E27FC236}">
                <a16:creationId xmlns:a16="http://schemas.microsoft.com/office/drawing/2014/main" id="{3B372CE3-3350-A11C-D78B-CD43128AE6CC}"/>
              </a:ext>
            </a:extLst>
          </p:cNvPr>
          <p:cNvGraphicFramePr>
            <a:graphicFrameLocks noGrp="1"/>
          </p:cNvGraphicFramePr>
          <p:nvPr>
            <p:ph idx="1"/>
          </p:nvPr>
        </p:nvGraphicFramePr>
        <p:xfrm>
          <a:off x="688931" y="1052186"/>
          <a:ext cx="10659650" cy="5436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e la date 3">
            <a:extLst>
              <a:ext uri="{FF2B5EF4-FFF2-40B4-BE49-F238E27FC236}">
                <a16:creationId xmlns:a16="http://schemas.microsoft.com/office/drawing/2014/main" id="{3E93F3F6-65C2-85FF-3BEB-81660BE1CAB0}"/>
              </a:ext>
            </a:extLst>
          </p:cNvPr>
          <p:cNvSpPr>
            <a:spLocks noGrp="1"/>
          </p:cNvSpPr>
          <p:nvPr>
            <p:ph type="dt" sz="half" idx="10"/>
          </p:nvPr>
        </p:nvSpPr>
        <p:spPr/>
        <p:txBody>
          <a:bodyPr/>
          <a:lstStyle/>
          <a:p>
            <a:fld id="{F7214A8C-AA10-4301-8F6C-A60AFF639139}" type="datetime1">
              <a:rPr lang="fr-FR" smtClean="0">
                <a:solidFill>
                  <a:schemeClr val="tx1"/>
                </a:solidFill>
              </a:rPr>
              <a:t>31/10/2024</a:t>
            </a:fld>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AAC37477-C494-2F41-FEF1-72C8A6F2EFD7}"/>
              </a:ext>
            </a:extLst>
          </p:cNvPr>
          <p:cNvSpPr>
            <a:spLocks noGrp="1"/>
          </p:cNvSpPr>
          <p:nvPr>
            <p:ph type="sldNum" sz="quarter" idx="12"/>
          </p:nvPr>
        </p:nvSpPr>
        <p:spPr/>
        <p:txBody>
          <a:bodyPr/>
          <a:lstStyle/>
          <a:p>
            <a:fld id="{4FAB73BC-B049-4115-A692-8D63A059BFB8}" type="slidenum">
              <a:rPr lang="en-US" smtClean="0">
                <a:solidFill>
                  <a:schemeClr val="tx1"/>
                </a:solidFill>
              </a:rPr>
              <a:t>32</a:t>
            </a:fld>
            <a:endParaRPr lang="en-US" dirty="0">
              <a:solidFill>
                <a:schemeClr val="tx1"/>
              </a:solidFill>
            </a:endParaRPr>
          </a:p>
        </p:txBody>
      </p:sp>
    </p:spTree>
    <p:extLst>
      <p:ext uri="{BB962C8B-B14F-4D97-AF65-F5344CB8AC3E}">
        <p14:creationId xmlns:p14="http://schemas.microsoft.com/office/powerpoint/2010/main" val="368688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17B96-0336-14C8-543F-2A9B381A8D8C}"/>
              </a:ext>
            </a:extLst>
          </p:cNvPr>
          <p:cNvSpPr>
            <a:spLocks noGrp="1"/>
          </p:cNvSpPr>
          <p:nvPr>
            <p:ph type="title"/>
          </p:nvPr>
        </p:nvSpPr>
        <p:spPr>
          <a:xfrm>
            <a:off x="6106704" y="609600"/>
            <a:ext cx="5364444" cy="1356360"/>
          </a:xfrm>
        </p:spPr>
        <p:txBody>
          <a:bodyPr>
            <a:normAutofit/>
          </a:bodyPr>
          <a:lstStyle/>
          <a:p>
            <a:r>
              <a:rPr lang="fr-FR" sz="2800" b="1" kern="150">
                <a:solidFill>
                  <a:schemeClr val="tx1"/>
                </a:solidFill>
                <a:latin typeface="Aptos" panose="020B0004020202020204" pitchFamily="34" charset="0"/>
                <a:ea typeface="Aptos" panose="020B0004020202020204" pitchFamily="34" charset="0"/>
                <a:cs typeface="Times New Roman" panose="02020603050405020304" pitchFamily="18" charset="0"/>
              </a:rPr>
              <a:t>Constat sur le Financement des Cancers du Col et du Sein</a:t>
            </a:r>
            <a:endParaRPr lang="fr-FR" sz="2800">
              <a:solidFill>
                <a:schemeClr val="tx1"/>
              </a:solidFill>
            </a:endParaRPr>
          </a:p>
        </p:txBody>
      </p:sp>
      <p:pic>
        <p:nvPicPr>
          <p:cNvPr id="9" name="Graphic 8" descr="Argent">
            <a:extLst>
              <a:ext uri="{FF2B5EF4-FFF2-40B4-BE49-F238E27FC236}">
                <a16:creationId xmlns:a16="http://schemas.microsoft.com/office/drawing/2014/main" id="{1F6E9DB1-0E8F-2054-9CF9-033942AF73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064" y="1131152"/>
            <a:ext cx="4593715" cy="4593715"/>
          </a:xfrm>
          <a:prstGeom prst="rect">
            <a:avLst/>
          </a:prstGeom>
        </p:spPr>
      </p:pic>
      <p:sp>
        <p:nvSpPr>
          <p:cNvPr id="3" name="Espace réservé du contenu 2">
            <a:extLst>
              <a:ext uri="{FF2B5EF4-FFF2-40B4-BE49-F238E27FC236}">
                <a16:creationId xmlns:a16="http://schemas.microsoft.com/office/drawing/2014/main" id="{49B227CE-F364-376F-9E0A-69AD5D3B654A}"/>
              </a:ext>
            </a:extLst>
          </p:cNvPr>
          <p:cNvSpPr>
            <a:spLocks noGrp="1"/>
          </p:cNvSpPr>
          <p:nvPr>
            <p:ph idx="1"/>
          </p:nvPr>
        </p:nvSpPr>
        <p:spPr>
          <a:xfrm>
            <a:off x="6106703" y="2057400"/>
            <a:ext cx="5364444" cy="4038600"/>
          </a:xfrm>
        </p:spPr>
        <p:txBody>
          <a:bodyPr>
            <a:normAutofit/>
          </a:bodyPr>
          <a:lstStyle/>
          <a:p>
            <a:pPr marL="342900" lvl="0" indent="-342900">
              <a:spcAft>
                <a:spcPts val="800"/>
              </a:spcAft>
              <a:buSzPts val="1000"/>
              <a:buFont typeface="Symbol" panose="05050102010706020507" pitchFamily="18" charset="2"/>
              <a:buChar char=""/>
              <a:tabLst>
                <a:tab pos="457200" algn="l"/>
              </a:tabLst>
            </a:pPr>
            <a:r>
              <a:rPr lang="fr-FR" b="1" kern="150">
                <a:solidFill>
                  <a:schemeClr val="tx1"/>
                </a:solidFill>
                <a:effectLst/>
                <a:latin typeface="Aptos" panose="020B0004020202020204" pitchFamily="34" charset="0"/>
                <a:ea typeface="Aptos" panose="020B0004020202020204" pitchFamily="34" charset="0"/>
                <a:cs typeface="Times New Roman" panose="02020603050405020304" pitchFamily="18" charset="0"/>
              </a:rPr>
              <a:t>Principaux Défis</a:t>
            </a:r>
            <a:endParaRPr lang="fr-FR" kern="15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spcAft>
                <a:spcPts val="800"/>
              </a:spcAft>
              <a:buSzPts val="1000"/>
              <a:buFont typeface="Courier New" panose="02070309020205020404" pitchFamily="49" charset="0"/>
              <a:buChar char="o"/>
              <a:tabLst>
                <a:tab pos="914400" algn="l"/>
              </a:tabLst>
            </a:pPr>
            <a:r>
              <a:rPr lang="fr-FR" kern="150">
                <a:solidFill>
                  <a:schemeClr val="tx1"/>
                </a:solidFill>
                <a:effectLst/>
                <a:latin typeface="Aptos" panose="020B0004020202020204" pitchFamily="34" charset="0"/>
                <a:ea typeface="Aptos" panose="020B0004020202020204" pitchFamily="34" charset="0"/>
                <a:cs typeface="Times New Roman" panose="02020603050405020304" pitchFamily="18" charset="0"/>
              </a:rPr>
              <a:t>Faible mobilisation de ressources</a:t>
            </a:r>
          </a:p>
          <a:p>
            <a:pPr marL="742950" lvl="1" indent="-285750">
              <a:spcAft>
                <a:spcPts val="800"/>
              </a:spcAft>
              <a:buSzPts val="1000"/>
              <a:buFont typeface="Courier New" panose="02070309020205020404" pitchFamily="49" charset="0"/>
              <a:buChar char="o"/>
              <a:tabLst>
                <a:tab pos="914400" algn="l"/>
              </a:tabLst>
            </a:pPr>
            <a:r>
              <a:rPr lang="fr-FR" kern="150">
                <a:solidFill>
                  <a:schemeClr val="tx1"/>
                </a:solidFill>
                <a:effectLst/>
                <a:latin typeface="Aptos" panose="020B0004020202020204" pitchFamily="34" charset="0"/>
                <a:ea typeface="Aptos" panose="020B0004020202020204" pitchFamily="34" charset="0"/>
                <a:cs typeface="Times New Roman" panose="02020603050405020304" pitchFamily="18" charset="0"/>
              </a:rPr>
              <a:t>Allocation budgétaire insuffisante</a:t>
            </a:r>
          </a:p>
          <a:p>
            <a:pPr marL="742950" lvl="1" indent="-285750">
              <a:spcAft>
                <a:spcPts val="800"/>
              </a:spcAft>
              <a:buSzPts val="1000"/>
              <a:buFont typeface="Courier New" panose="02070309020205020404" pitchFamily="49" charset="0"/>
              <a:buChar char="o"/>
              <a:tabLst>
                <a:tab pos="914400" algn="l"/>
              </a:tabLst>
            </a:pPr>
            <a:r>
              <a:rPr lang="fr-FR" kern="150">
                <a:solidFill>
                  <a:schemeClr val="tx1"/>
                </a:solidFill>
                <a:effectLst/>
                <a:latin typeface="Aptos" panose="020B0004020202020204" pitchFamily="34" charset="0"/>
                <a:ea typeface="Aptos" panose="020B0004020202020204" pitchFamily="34" charset="0"/>
                <a:cs typeface="Times New Roman" panose="02020603050405020304" pitchFamily="18" charset="0"/>
              </a:rPr>
              <a:t>Manque de traçabilité des fonds des partenaires</a:t>
            </a:r>
          </a:p>
          <a:p>
            <a:pPr marL="45720" indent="0">
              <a:buNone/>
            </a:pPr>
            <a:endParaRPr lang="fr-FR" dirty="0">
              <a:solidFill>
                <a:schemeClr val="tx1"/>
              </a:solidFill>
            </a:endParaRPr>
          </a:p>
        </p:txBody>
      </p:sp>
      <p:sp>
        <p:nvSpPr>
          <p:cNvPr id="4" name="Espace réservé de la date 3">
            <a:extLst>
              <a:ext uri="{FF2B5EF4-FFF2-40B4-BE49-F238E27FC236}">
                <a16:creationId xmlns:a16="http://schemas.microsoft.com/office/drawing/2014/main" id="{98315301-733A-9848-8B74-9C1910B7E3BC}"/>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pPr>
                <a:spcAft>
                  <a:spcPts val="600"/>
                </a:spcAft>
              </a:pPr>
              <a:t>31/10/2024</a:t>
            </a:fld>
            <a:endParaRPr lang="en-US"/>
          </a:p>
        </p:txBody>
      </p:sp>
      <p:sp>
        <p:nvSpPr>
          <p:cNvPr id="5" name="Espace réservé du numéro de diapositive 4">
            <a:extLst>
              <a:ext uri="{FF2B5EF4-FFF2-40B4-BE49-F238E27FC236}">
                <a16:creationId xmlns:a16="http://schemas.microsoft.com/office/drawing/2014/main" id="{8210D783-C66E-8B4A-5054-BC7C4D23C9DE}"/>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pPr>
                <a:spcAft>
                  <a:spcPts val="600"/>
                </a:spcAft>
              </a:pPr>
              <a:t>33</a:t>
            </a:fld>
            <a:endParaRPr lang="en-US"/>
          </a:p>
        </p:txBody>
      </p:sp>
    </p:spTree>
    <p:extLst>
      <p:ext uri="{BB962C8B-B14F-4D97-AF65-F5344CB8AC3E}">
        <p14:creationId xmlns:p14="http://schemas.microsoft.com/office/powerpoint/2010/main" val="1228242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re 1">
            <a:extLst>
              <a:ext uri="{FF2B5EF4-FFF2-40B4-BE49-F238E27FC236}">
                <a16:creationId xmlns:a16="http://schemas.microsoft.com/office/drawing/2014/main" id="{949D39CD-B5FC-A522-95E9-5968CD1205E7}"/>
              </a:ext>
            </a:extLst>
          </p:cNvPr>
          <p:cNvSpPr>
            <a:spLocks noGrp="1"/>
          </p:cNvSpPr>
          <p:nvPr>
            <p:ph type="title"/>
          </p:nvPr>
        </p:nvSpPr>
        <p:spPr>
          <a:xfrm>
            <a:off x="441009" y="873457"/>
            <a:ext cx="3273042" cy="5222543"/>
          </a:xfrm>
        </p:spPr>
        <p:txBody>
          <a:bodyPr>
            <a:normAutofit/>
          </a:bodyPr>
          <a:lstStyle/>
          <a:p>
            <a:r>
              <a:rPr lang="fr-FR" sz="2800" b="1" kern="150">
                <a:solidFill>
                  <a:srgbClr val="FFFFFF"/>
                </a:solidFill>
                <a:latin typeface="Aptos" panose="020B0004020202020204" pitchFamily="34" charset="0"/>
                <a:ea typeface="Aptos" panose="020B0004020202020204" pitchFamily="34" charset="0"/>
                <a:cs typeface="Times New Roman" panose="02020603050405020304" pitchFamily="18" charset="0"/>
              </a:rPr>
              <a:t>Rôle de la CSU dans la Lutte Contre le Cancer</a:t>
            </a:r>
            <a:endParaRPr lang="fr-FR" sz="2800">
              <a:solidFill>
                <a:srgbClr val="FFFFFF"/>
              </a:solidFill>
            </a:endParaRPr>
          </a:p>
        </p:txBody>
      </p:sp>
      <p:sp>
        <p:nvSpPr>
          <p:cNvPr id="3" name="Espace réservé du contenu 2">
            <a:extLst>
              <a:ext uri="{FF2B5EF4-FFF2-40B4-BE49-F238E27FC236}">
                <a16:creationId xmlns:a16="http://schemas.microsoft.com/office/drawing/2014/main" id="{EBEDDD69-4759-37E9-625E-0FF9A38852C0}"/>
              </a:ext>
            </a:extLst>
          </p:cNvPr>
          <p:cNvSpPr>
            <a:spLocks noGrp="1"/>
          </p:cNvSpPr>
          <p:nvPr>
            <p:ph idx="1"/>
          </p:nvPr>
        </p:nvSpPr>
        <p:spPr>
          <a:xfrm>
            <a:off x="4995081" y="873457"/>
            <a:ext cx="6020790" cy="5222543"/>
          </a:xfrm>
        </p:spPr>
        <p:txBody>
          <a:bodyPr anchor="ctr">
            <a:normAutofit/>
          </a:bodyPr>
          <a:lstStyle/>
          <a:p>
            <a:pPr marL="342900" lvl="0" indent="-342900">
              <a:spcAft>
                <a:spcPts val="800"/>
              </a:spcAft>
              <a:buSzPts val="1000"/>
              <a:buFont typeface="Symbol" panose="05050102010706020507" pitchFamily="18" charset="2"/>
              <a:buChar char=""/>
              <a:tabLst>
                <a:tab pos="457200" algn="l"/>
              </a:tabLst>
            </a:pPr>
            <a:r>
              <a:rPr lang="fr-FR" sz="2400" b="1" kern="15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Sensibilisation Ciblée via les CPN de la Gratuité de la Maternité</a:t>
            </a:r>
            <a:endParaRPr lang="fr-FR" sz="2400" kern="150"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lvl="2" indent="0">
              <a:spcAft>
                <a:spcPts val="800"/>
              </a:spcAft>
              <a:buSzPts val="1000"/>
              <a:buNone/>
              <a:tabLst>
                <a:tab pos="914400" algn="l"/>
              </a:tabLst>
            </a:pPr>
            <a:r>
              <a:rPr lang="fr-FR" sz="24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Opportunité d’informer et d’éduquer pendant les consultations prénatales</a:t>
            </a:r>
          </a:p>
          <a:p>
            <a:pPr marL="363538" lvl="1" indent="-342900">
              <a:spcAft>
                <a:spcPts val="800"/>
              </a:spcAft>
              <a:buSzPts val="1000"/>
              <a:tabLst>
                <a:tab pos="914400" algn="l"/>
              </a:tabLst>
            </a:pPr>
            <a:r>
              <a:rPr lang="fr-FR" sz="2400" b="1" kern="15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Prise en charge des Soins Palliatifs et des Soins Continus </a:t>
            </a:r>
            <a:r>
              <a:rPr lang="fr-FR" sz="24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(surtout la prise en charge de la </a:t>
            </a:r>
            <a:r>
              <a:rPr lang="fr-FR" sz="2400" b="1"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douleur</a:t>
            </a:r>
            <a:r>
              <a:rPr lang="fr-FR" sz="24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intégrés dans le Paquet de base dans son volet de lutte contre les MNT, qui sera rendu </a:t>
            </a:r>
            <a:r>
              <a:rPr lang="fr-FR" sz="2400" b="1"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disponible en 2025</a:t>
            </a:r>
            <a:r>
              <a:rPr lang="fr-FR" sz="2400" kern="15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Espace réservé de la date 3">
            <a:extLst>
              <a:ext uri="{FF2B5EF4-FFF2-40B4-BE49-F238E27FC236}">
                <a16:creationId xmlns:a16="http://schemas.microsoft.com/office/drawing/2014/main" id="{F6B8721D-089D-230A-DABC-08A90ED813FF}"/>
              </a:ext>
            </a:extLst>
          </p:cNvPr>
          <p:cNvSpPr>
            <a:spLocks noGrp="1"/>
          </p:cNvSpPr>
          <p:nvPr>
            <p:ph type="dt" sz="half" idx="10"/>
          </p:nvPr>
        </p:nvSpPr>
        <p:spPr>
          <a:xfrm>
            <a:off x="463821" y="6223828"/>
            <a:ext cx="2329074" cy="365125"/>
          </a:xfrm>
        </p:spPr>
        <p:txBody>
          <a:bodyPr>
            <a:normAutofit/>
          </a:bodyPr>
          <a:lstStyle/>
          <a:p>
            <a:pPr>
              <a:spcAft>
                <a:spcPts val="600"/>
              </a:spcAft>
            </a:pPr>
            <a:fld id="{F7214A8C-AA10-4301-8F6C-A60AFF639139}" type="datetime1">
              <a:rPr lang="fr-FR">
                <a:solidFill>
                  <a:srgbClr val="FFFFFF"/>
                </a:solidFill>
              </a:rPr>
              <a:pPr>
                <a:spcAft>
                  <a:spcPts val="600"/>
                </a:spcAft>
              </a:pPr>
              <a:t>31/10/2024</a:t>
            </a:fld>
            <a:endParaRPr lang="en-US">
              <a:solidFill>
                <a:srgbClr val="FFFFFF"/>
              </a:solidFill>
            </a:endParaRPr>
          </a:p>
        </p:txBody>
      </p:sp>
      <p:sp>
        <p:nvSpPr>
          <p:cNvPr id="5" name="Espace réservé du numéro de diapositive 4">
            <a:extLst>
              <a:ext uri="{FF2B5EF4-FFF2-40B4-BE49-F238E27FC236}">
                <a16:creationId xmlns:a16="http://schemas.microsoft.com/office/drawing/2014/main" id="{F58E48FE-6734-6D3F-EA82-80CD73B9299D}"/>
              </a:ext>
            </a:extLst>
          </p:cNvPr>
          <p:cNvSpPr>
            <a:spLocks noGrp="1"/>
          </p:cNvSpPr>
          <p:nvPr>
            <p:ph type="sldNum" sz="quarter" idx="12"/>
          </p:nvPr>
        </p:nvSpPr>
        <p:spPr>
          <a:xfrm>
            <a:off x="9969690" y="6223828"/>
            <a:ext cx="1066057" cy="365125"/>
          </a:xfrm>
        </p:spPr>
        <p:txBody>
          <a:bodyPr>
            <a:normAutofit/>
          </a:bodyPr>
          <a:lstStyle/>
          <a:p>
            <a:pPr>
              <a:spcAft>
                <a:spcPts val="600"/>
              </a:spcAft>
            </a:pPr>
            <a:fld id="{4FAB73BC-B049-4115-A692-8D63A059BFB8}" type="slidenum">
              <a:rPr lang="en-US" smtClean="0"/>
              <a:pPr>
                <a:spcAft>
                  <a:spcPts val="600"/>
                </a:spcAft>
              </a:pPr>
              <a:t>34</a:t>
            </a:fld>
            <a:endParaRPr lang="en-US"/>
          </a:p>
        </p:txBody>
      </p:sp>
    </p:spTree>
    <p:extLst>
      <p:ext uri="{BB962C8B-B14F-4D97-AF65-F5344CB8AC3E}">
        <p14:creationId xmlns:p14="http://schemas.microsoft.com/office/powerpoint/2010/main" val="3907263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46D9C-368B-441F-2E30-D6C472CB9E7A}"/>
              </a:ext>
            </a:extLst>
          </p:cNvPr>
          <p:cNvSpPr>
            <a:spLocks noGrp="1"/>
          </p:cNvSpPr>
          <p:nvPr>
            <p:ph type="title"/>
          </p:nvPr>
        </p:nvSpPr>
        <p:spPr/>
        <p:txBody>
          <a:bodyPr>
            <a:normAutofit fontScale="90000"/>
          </a:bodyPr>
          <a:lstStyle/>
          <a:p>
            <a:r>
              <a:rPr lang="fr-FR" b="1" dirty="0">
                <a:solidFill>
                  <a:srgbClr val="00B050"/>
                </a:solidFill>
              </a:rPr>
              <a:t>Perspectives</a:t>
            </a:r>
            <a:r>
              <a:rPr lang="fr-FR" b="1" dirty="0">
                <a:solidFill>
                  <a:schemeClr val="tx1"/>
                </a:solidFill>
              </a:rPr>
              <a:t> : Contexte et Rôle de la CSU dans la Mobilisation des Ressources contre le cancer</a:t>
            </a:r>
            <a:endParaRPr lang="fr-FR" dirty="0">
              <a:solidFill>
                <a:schemeClr val="tx1"/>
              </a:solidFill>
            </a:endParaRPr>
          </a:p>
        </p:txBody>
      </p:sp>
      <p:sp>
        <p:nvSpPr>
          <p:cNvPr id="3" name="Espace réservé du contenu 2">
            <a:extLst>
              <a:ext uri="{FF2B5EF4-FFF2-40B4-BE49-F238E27FC236}">
                <a16:creationId xmlns:a16="http://schemas.microsoft.com/office/drawing/2014/main" id="{40BB532D-692F-ADC1-CBA3-168260684C41}"/>
              </a:ext>
            </a:extLst>
          </p:cNvPr>
          <p:cNvSpPr>
            <a:spLocks noGrp="1"/>
          </p:cNvSpPr>
          <p:nvPr>
            <p:ph idx="1"/>
          </p:nvPr>
        </p:nvSpPr>
        <p:spPr>
          <a:xfrm>
            <a:off x="1143000" y="2483284"/>
            <a:ext cx="9872871" cy="2376814"/>
          </a:xfrm>
        </p:spPr>
        <p:txBody>
          <a:bodyPr>
            <a:normAutofit lnSpcReduction="10000"/>
          </a:bodyPr>
          <a:lstStyle/>
          <a:p>
            <a:pPr>
              <a:buFont typeface="Arial" panose="020B0604020202020204" pitchFamily="34" charset="0"/>
              <a:buChar char="•"/>
            </a:pPr>
            <a:r>
              <a:rPr lang="fr-FR" b="1" dirty="0">
                <a:solidFill>
                  <a:schemeClr val="tx1"/>
                </a:solidFill>
              </a:rPr>
              <a:t>Contexte en RDC</a:t>
            </a:r>
            <a:r>
              <a:rPr lang="fr-FR" dirty="0">
                <a:solidFill>
                  <a:schemeClr val="tx1"/>
                </a:solidFill>
              </a:rPr>
              <a:t> : </a:t>
            </a:r>
          </a:p>
          <a:p>
            <a:pPr marL="263525" indent="0">
              <a:buNone/>
            </a:pPr>
            <a:r>
              <a:rPr lang="fr-FR" dirty="0">
                <a:solidFill>
                  <a:schemeClr val="tx1"/>
                </a:solidFill>
              </a:rPr>
              <a:t>Augmentation des cas de cancer et importance d'une prise en charge intégrée et accessible.</a:t>
            </a:r>
          </a:p>
          <a:p>
            <a:pPr>
              <a:buFont typeface="Arial" panose="020B0604020202020204" pitchFamily="34" charset="0"/>
              <a:buChar char="•"/>
            </a:pPr>
            <a:r>
              <a:rPr lang="fr-FR" b="1" dirty="0">
                <a:solidFill>
                  <a:schemeClr val="tx1"/>
                </a:solidFill>
              </a:rPr>
              <a:t>Rôle de la CSU</a:t>
            </a:r>
            <a:r>
              <a:rPr lang="fr-FR" dirty="0">
                <a:solidFill>
                  <a:schemeClr val="tx1"/>
                </a:solidFill>
              </a:rPr>
              <a:t> : </a:t>
            </a:r>
          </a:p>
          <a:p>
            <a:pPr marL="263525" indent="0">
              <a:buNone/>
            </a:pPr>
            <a:r>
              <a:rPr lang="fr-FR" dirty="0">
                <a:solidFill>
                  <a:schemeClr val="tx1"/>
                </a:solidFill>
              </a:rPr>
              <a:t>Renforcer les ressources pour le financement de la prévention, du diagnostic, et du traitement des cancers grâce à la couverture santé universelle.</a:t>
            </a:r>
          </a:p>
        </p:txBody>
      </p:sp>
      <p:sp>
        <p:nvSpPr>
          <p:cNvPr id="4" name="Espace réservé de la date 3">
            <a:extLst>
              <a:ext uri="{FF2B5EF4-FFF2-40B4-BE49-F238E27FC236}">
                <a16:creationId xmlns:a16="http://schemas.microsoft.com/office/drawing/2014/main" id="{91126357-DFFA-E9D8-091A-582D03EF05F9}"/>
              </a:ext>
            </a:extLst>
          </p:cNvPr>
          <p:cNvSpPr>
            <a:spLocks noGrp="1"/>
          </p:cNvSpPr>
          <p:nvPr>
            <p:ph type="dt" sz="half" idx="10"/>
          </p:nvPr>
        </p:nvSpPr>
        <p:spPr/>
        <p:txBody>
          <a:bodyPr/>
          <a:lstStyle/>
          <a:p>
            <a:fld id="{F7214A8C-AA10-4301-8F6C-A60AFF639139}" type="datetime1">
              <a:rPr lang="fr-FR" smtClean="0"/>
              <a:t>31/10/2024</a:t>
            </a:fld>
            <a:endParaRPr lang="en-US" dirty="0"/>
          </a:p>
        </p:txBody>
      </p:sp>
      <p:sp>
        <p:nvSpPr>
          <p:cNvPr id="5" name="Espace réservé du numéro de diapositive 4">
            <a:extLst>
              <a:ext uri="{FF2B5EF4-FFF2-40B4-BE49-F238E27FC236}">
                <a16:creationId xmlns:a16="http://schemas.microsoft.com/office/drawing/2014/main" id="{82B46CED-B36E-DA98-E53F-73970E6A80A3}"/>
              </a:ext>
            </a:extLst>
          </p:cNvPr>
          <p:cNvSpPr>
            <a:spLocks noGrp="1"/>
          </p:cNvSpPr>
          <p:nvPr>
            <p:ph type="sldNum" sz="quarter" idx="12"/>
          </p:nvPr>
        </p:nvSpPr>
        <p:spPr/>
        <p:txBody>
          <a:bodyPr/>
          <a:lstStyle/>
          <a:p>
            <a:fld id="{4FAB73BC-B049-4115-A692-8D63A059BFB8}" type="slidenum">
              <a:rPr lang="en-US" smtClean="0"/>
              <a:t>35</a:t>
            </a:fld>
            <a:endParaRPr lang="en-US" dirty="0"/>
          </a:p>
        </p:txBody>
      </p:sp>
    </p:spTree>
    <p:extLst>
      <p:ext uri="{BB962C8B-B14F-4D97-AF65-F5344CB8AC3E}">
        <p14:creationId xmlns:p14="http://schemas.microsoft.com/office/powerpoint/2010/main" val="3031429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A67055C-C79D-EEFE-E003-F40763D6B4D2}"/>
              </a:ext>
            </a:extLst>
          </p:cNvPr>
          <p:cNvSpPr>
            <a:spLocks noGrp="1"/>
          </p:cNvSpPr>
          <p:nvPr>
            <p:ph type="title"/>
          </p:nvPr>
        </p:nvSpPr>
        <p:spPr>
          <a:xfrm>
            <a:off x="707064" y="609600"/>
            <a:ext cx="6993914" cy="1356360"/>
          </a:xfrm>
        </p:spPr>
        <p:txBody>
          <a:bodyPr>
            <a:normAutofit/>
          </a:bodyPr>
          <a:lstStyle/>
          <a:p>
            <a:r>
              <a:rPr lang="fr-FR" sz="2800" b="1">
                <a:solidFill>
                  <a:schemeClr val="tx1"/>
                </a:solidFill>
              </a:rPr>
              <a:t>Financement de la Prévention (2ème Paquet de Soins de la CSU)</a:t>
            </a:r>
            <a:br>
              <a:rPr lang="fr-FR" sz="2800" b="1">
                <a:solidFill>
                  <a:schemeClr val="tx1"/>
                </a:solidFill>
              </a:rPr>
            </a:br>
            <a:endParaRPr lang="fr-FR" sz="2800">
              <a:solidFill>
                <a:schemeClr val="tx1"/>
              </a:solidFill>
            </a:endParaRPr>
          </a:p>
        </p:txBody>
      </p:sp>
      <p:sp>
        <p:nvSpPr>
          <p:cNvPr id="3" name="Espace réservé du contenu 2">
            <a:extLst>
              <a:ext uri="{FF2B5EF4-FFF2-40B4-BE49-F238E27FC236}">
                <a16:creationId xmlns:a16="http://schemas.microsoft.com/office/drawing/2014/main" id="{16229F00-9532-FB0C-A577-AA05DEDD123E}"/>
              </a:ext>
            </a:extLst>
          </p:cNvPr>
          <p:cNvSpPr>
            <a:spLocks noGrp="1"/>
          </p:cNvSpPr>
          <p:nvPr>
            <p:ph idx="1"/>
          </p:nvPr>
        </p:nvSpPr>
        <p:spPr>
          <a:xfrm>
            <a:off x="707063" y="2057400"/>
            <a:ext cx="7760531" cy="4038600"/>
          </a:xfrm>
        </p:spPr>
        <p:txBody>
          <a:bodyPr>
            <a:normAutofit/>
          </a:bodyPr>
          <a:lstStyle/>
          <a:p>
            <a:pPr algn="just">
              <a:buFont typeface="Arial" panose="020B0604020202020204" pitchFamily="34" charset="0"/>
              <a:buChar char="•"/>
            </a:pPr>
            <a:r>
              <a:rPr lang="fr-FR" sz="2000" b="1" dirty="0">
                <a:solidFill>
                  <a:schemeClr val="tx1"/>
                </a:solidFill>
              </a:rPr>
              <a:t>Campagnes de prévention financées par des partenariats public-privé</a:t>
            </a:r>
            <a:r>
              <a:rPr lang="fr-FR" sz="2000" dirty="0">
                <a:solidFill>
                  <a:schemeClr val="tx1"/>
                </a:solidFill>
              </a:rPr>
              <a:t> : Inspiré de l'exemple du Kenya, où les entreprises privées et les ONG financent des campagnes de prévention pour sensibiliser les populations à la prévention des cancers par des dépistages précoces.</a:t>
            </a:r>
          </a:p>
          <a:p>
            <a:pPr algn="just">
              <a:buFont typeface="Arial" panose="020B0604020202020204" pitchFamily="34" charset="0"/>
              <a:buChar char="•"/>
            </a:pPr>
            <a:r>
              <a:rPr lang="fr-FR" sz="2000" b="1" dirty="0">
                <a:solidFill>
                  <a:schemeClr val="tx1"/>
                </a:solidFill>
              </a:rPr>
              <a:t>Éducation sanitaire communautaire</a:t>
            </a:r>
            <a:r>
              <a:rPr lang="fr-FR" sz="2000" dirty="0">
                <a:solidFill>
                  <a:schemeClr val="tx1"/>
                </a:solidFill>
              </a:rPr>
              <a:t> : Utiliser les agents communautaires de santé formés pour sensibiliser la population aux facteurs de risque (tabac, alimentation, dépistage), en partenariat avec des institutions internationales.</a:t>
            </a:r>
          </a:p>
          <a:p>
            <a:pPr algn="just">
              <a:buFont typeface="Arial" panose="020B0604020202020204" pitchFamily="34" charset="0"/>
              <a:buChar char="•"/>
            </a:pPr>
            <a:r>
              <a:rPr lang="fr-FR" sz="2000" b="1" dirty="0">
                <a:solidFill>
                  <a:schemeClr val="tx1"/>
                </a:solidFill>
              </a:rPr>
              <a:t>Exemple international</a:t>
            </a:r>
            <a:r>
              <a:rPr lang="fr-FR" sz="2000" dirty="0">
                <a:solidFill>
                  <a:schemeClr val="tx1"/>
                </a:solidFill>
              </a:rPr>
              <a:t> : Le modèle thaïlandais de prévention des cancers par les centres de santé communautaires intégrés, qui réduisent les coûts et touchent efficacement les zones rurales.</a:t>
            </a:r>
          </a:p>
          <a:p>
            <a:pPr algn="just"/>
            <a:endParaRPr lang="fr-FR" sz="2000" dirty="0">
              <a:solidFill>
                <a:schemeClr val="tx1"/>
              </a:solidFill>
            </a:endParaRPr>
          </a:p>
        </p:txBody>
      </p:sp>
      <p:pic>
        <p:nvPicPr>
          <p:cNvPr id="9" name="Graphic 8" descr="Business Growth">
            <a:extLst>
              <a:ext uri="{FF2B5EF4-FFF2-40B4-BE49-F238E27FC236}">
                <a16:creationId xmlns:a16="http://schemas.microsoft.com/office/drawing/2014/main" id="{3BC71024-E25D-07A2-9E54-830B766454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610" y="1860302"/>
            <a:ext cx="3135414" cy="3135414"/>
          </a:xfrm>
          <a:prstGeom prst="rect">
            <a:avLst/>
          </a:prstGeom>
        </p:spPr>
      </p:pic>
      <p:sp>
        <p:nvSpPr>
          <p:cNvPr id="4" name="Espace réservé de la date 3">
            <a:extLst>
              <a:ext uri="{FF2B5EF4-FFF2-40B4-BE49-F238E27FC236}">
                <a16:creationId xmlns:a16="http://schemas.microsoft.com/office/drawing/2014/main" id="{0EBD1808-1979-337C-3240-F8B22BD3C488}"/>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solidFill>
                  <a:schemeClr val="tx1"/>
                </a:solidFill>
              </a:rPr>
              <a:pPr>
                <a:spcAft>
                  <a:spcPts val="600"/>
                </a:spcAft>
              </a:pPr>
              <a:t>31/10/2024</a:t>
            </a:fld>
            <a:endParaRPr lang="en-US">
              <a:solidFill>
                <a:schemeClr val="tx1"/>
              </a:solidFill>
            </a:endParaRPr>
          </a:p>
        </p:txBody>
      </p:sp>
      <p:sp>
        <p:nvSpPr>
          <p:cNvPr id="5" name="Espace réservé du numéro de diapositive 4">
            <a:extLst>
              <a:ext uri="{FF2B5EF4-FFF2-40B4-BE49-F238E27FC236}">
                <a16:creationId xmlns:a16="http://schemas.microsoft.com/office/drawing/2014/main" id="{A6B19B57-2F89-FAA2-CE9F-F4C7948A5854}"/>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solidFill>
                  <a:schemeClr val="tx1"/>
                </a:solidFill>
              </a:rPr>
              <a:pPr>
                <a:spcAft>
                  <a:spcPts val="600"/>
                </a:spcAft>
              </a:pPr>
              <a:t>36</a:t>
            </a:fld>
            <a:endParaRPr lang="en-US">
              <a:solidFill>
                <a:schemeClr val="tx1"/>
              </a:solidFill>
            </a:endParaRPr>
          </a:p>
        </p:txBody>
      </p:sp>
    </p:spTree>
    <p:extLst>
      <p:ext uri="{BB962C8B-B14F-4D97-AF65-F5344CB8AC3E}">
        <p14:creationId xmlns:p14="http://schemas.microsoft.com/office/powerpoint/2010/main" val="2292321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5FF5DE1-0BAE-D380-ED62-9DEDBF1A06AA}"/>
              </a:ext>
            </a:extLst>
          </p:cNvPr>
          <p:cNvSpPr>
            <a:spLocks noGrp="1"/>
          </p:cNvSpPr>
          <p:nvPr>
            <p:ph type="title"/>
          </p:nvPr>
        </p:nvSpPr>
        <p:spPr>
          <a:xfrm>
            <a:off x="707064" y="609600"/>
            <a:ext cx="6993914" cy="1356360"/>
          </a:xfrm>
        </p:spPr>
        <p:txBody>
          <a:bodyPr>
            <a:normAutofit/>
          </a:bodyPr>
          <a:lstStyle/>
          <a:p>
            <a:r>
              <a:rPr lang="fr-FR" sz="2800" b="1">
                <a:solidFill>
                  <a:schemeClr val="tx1"/>
                </a:solidFill>
              </a:rPr>
              <a:t>Diagnostic et Formation des Professionnels de Santé</a:t>
            </a:r>
            <a:br>
              <a:rPr lang="fr-FR" sz="2800" b="1">
                <a:solidFill>
                  <a:schemeClr val="tx1"/>
                </a:solidFill>
              </a:rPr>
            </a:br>
            <a:endParaRPr lang="fr-FR" sz="2800">
              <a:solidFill>
                <a:schemeClr val="tx1"/>
              </a:solidFill>
            </a:endParaRPr>
          </a:p>
        </p:txBody>
      </p:sp>
      <p:sp>
        <p:nvSpPr>
          <p:cNvPr id="3" name="Espace réservé du contenu 2">
            <a:extLst>
              <a:ext uri="{FF2B5EF4-FFF2-40B4-BE49-F238E27FC236}">
                <a16:creationId xmlns:a16="http://schemas.microsoft.com/office/drawing/2014/main" id="{26D18481-33E9-CEDA-2C59-F743C54BCC02}"/>
              </a:ext>
            </a:extLst>
          </p:cNvPr>
          <p:cNvSpPr>
            <a:spLocks noGrp="1"/>
          </p:cNvSpPr>
          <p:nvPr>
            <p:ph idx="1"/>
          </p:nvPr>
        </p:nvSpPr>
        <p:spPr>
          <a:xfrm>
            <a:off x="707063" y="2057400"/>
            <a:ext cx="7923369" cy="4038600"/>
          </a:xfrm>
        </p:spPr>
        <p:txBody>
          <a:bodyPr>
            <a:normAutofit/>
          </a:bodyPr>
          <a:lstStyle/>
          <a:p>
            <a:pPr algn="just">
              <a:buFont typeface="Arial" panose="020B0604020202020204" pitchFamily="34" charset="0"/>
              <a:buChar char="•"/>
            </a:pPr>
            <a:r>
              <a:rPr lang="fr-FR" sz="2000" b="1" dirty="0">
                <a:solidFill>
                  <a:schemeClr val="tx1"/>
                </a:solidFill>
              </a:rPr>
              <a:t>Diagnostic accessible et mobile</a:t>
            </a:r>
            <a:r>
              <a:rPr lang="fr-FR" sz="2000" dirty="0">
                <a:solidFill>
                  <a:schemeClr val="tx1"/>
                </a:solidFill>
              </a:rPr>
              <a:t> : Investir dans des unités mobiles de dépistage, financées par des dons internationaux et des programmes de la Banque Mondiale, pour toucher les populations éloignées, comme au Brésil.</a:t>
            </a:r>
          </a:p>
          <a:p>
            <a:pPr algn="just">
              <a:buFont typeface="Arial" panose="020B0604020202020204" pitchFamily="34" charset="0"/>
              <a:buChar char="•"/>
            </a:pPr>
            <a:r>
              <a:rPr lang="fr-FR" sz="2000" b="1" dirty="0">
                <a:solidFill>
                  <a:schemeClr val="tx1"/>
                </a:solidFill>
              </a:rPr>
              <a:t>Programmes de formation pour le personnel</a:t>
            </a:r>
            <a:r>
              <a:rPr lang="fr-FR" sz="2000" dirty="0">
                <a:solidFill>
                  <a:schemeClr val="tx1"/>
                </a:solidFill>
              </a:rPr>
              <a:t> : S'inspirer du modèle sud-africain de formation spécialisée en cancérologie pour le personnel de santé primaire, financé par des fonds alloués par des agences de santé internationales.</a:t>
            </a:r>
          </a:p>
          <a:p>
            <a:pPr algn="just">
              <a:buFont typeface="Arial" panose="020B0604020202020204" pitchFamily="34" charset="0"/>
              <a:buChar char="•"/>
            </a:pPr>
            <a:r>
              <a:rPr lang="fr-FR" sz="2000" b="1" dirty="0">
                <a:solidFill>
                  <a:schemeClr val="tx1"/>
                </a:solidFill>
              </a:rPr>
              <a:t>Certification des établissements de diagnostic</a:t>
            </a:r>
            <a:r>
              <a:rPr lang="fr-FR" sz="2000" dirty="0">
                <a:solidFill>
                  <a:schemeClr val="tx1"/>
                </a:solidFill>
              </a:rPr>
              <a:t> : Normes de certification pour les centres de santé en partenariat avec des experts étrangers pour un diagnostic de haute qualité.</a:t>
            </a:r>
          </a:p>
          <a:p>
            <a:pPr algn="just"/>
            <a:endParaRPr lang="fr-FR" sz="2000" dirty="0">
              <a:solidFill>
                <a:schemeClr val="tx1"/>
              </a:solidFill>
            </a:endParaRPr>
          </a:p>
        </p:txBody>
      </p:sp>
      <p:pic>
        <p:nvPicPr>
          <p:cNvPr id="9" name="Graphic 8" descr="Stéthoscope">
            <a:extLst>
              <a:ext uri="{FF2B5EF4-FFF2-40B4-BE49-F238E27FC236}">
                <a16:creationId xmlns:a16="http://schemas.microsoft.com/office/drawing/2014/main" id="{4C93D520-6522-EE31-C180-E1DD50999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610" y="1860302"/>
            <a:ext cx="3135414" cy="3135414"/>
          </a:xfrm>
          <a:prstGeom prst="rect">
            <a:avLst/>
          </a:prstGeom>
        </p:spPr>
      </p:pic>
      <p:sp>
        <p:nvSpPr>
          <p:cNvPr id="4" name="Espace réservé de la date 3">
            <a:extLst>
              <a:ext uri="{FF2B5EF4-FFF2-40B4-BE49-F238E27FC236}">
                <a16:creationId xmlns:a16="http://schemas.microsoft.com/office/drawing/2014/main" id="{5B545197-5DB0-C9CC-5FC2-71DA16AB7FA2}"/>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solidFill>
                  <a:schemeClr val="tx1"/>
                </a:solidFill>
              </a:rPr>
              <a:pPr>
                <a:spcAft>
                  <a:spcPts val="600"/>
                </a:spcAft>
              </a:pPr>
              <a:t>31/10/2024</a:t>
            </a:fld>
            <a:endParaRPr lang="en-US">
              <a:solidFill>
                <a:schemeClr val="tx1"/>
              </a:solidFill>
            </a:endParaRPr>
          </a:p>
        </p:txBody>
      </p:sp>
      <p:sp>
        <p:nvSpPr>
          <p:cNvPr id="5" name="Espace réservé du numéro de diapositive 4">
            <a:extLst>
              <a:ext uri="{FF2B5EF4-FFF2-40B4-BE49-F238E27FC236}">
                <a16:creationId xmlns:a16="http://schemas.microsoft.com/office/drawing/2014/main" id="{F205DD9F-DB78-B441-C21E-67667E98EAF8}"/>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solidFill>
                  <a:schemeClr val="tx1"/>
                </a:solidFill>
              </a:rPr>
              <a:pPr>
                <a:spcAft>
                  <a:spcPts val="600"/>
                </a:spcAft>
              </a:pPr>
              <a:t>37</a:t>
            </a:fld>
            <a:endParaRPr lang="en-US">
              <a:solidFill>
                <a:schemeClr val="tx1"/>
              </a:solidFill>
            </a:endParaRPr>
          </a:p>
        </p:txBody>
      </p:sp>
    </p:spTree>
    <p:extLst>
      <p:ext uri="{BB962C8B-B14F-4D97-AF65-F5344CB8AC3E}">
        <p14:creationId xmlns:p14="http://schemas.microsoft.com/office/powerpoint/2010/main" val="524457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A133034E-AF9A-6D0C-9DEB-7576150B7AC9}"/>
              </a:ext>
            </a:extLst>
          </p:cNvPr>
          <p:cNvSpPr>
            <a:spLocks noGrp="1"/>
          </p:cNvSpPr>
          <p:nvPr>
            <p:ph type="title"/>
          </p:nvPr>
        </p:nvSpPr>
        <p:spPr>
          <a:xfrm>
            <a:off x="707064" y="609600"/>
            <a:ext cx="6993914" cy="1356360"/>
          </a:xfrm>
        </p:spPr>
        <p:txBody>
          <a:bodyPr>
            <a:normAutofit/>
          </a:bodyPr>
          <a:lstStyle/>
          <a:p>
            <a:r>
              <a:rPr lang="fr-FR" sz="2800" b="1">
                <a:solidFill>
                  <a:schemeClr val="tx1"/>
                </a:solidFill>
              </a:rPr>
              <a:t>Financement du Traitement et de la Prise en Charge des Patients</a:t>
            </a:r>
            <a:br>
              <a:rPr lang="fr-FR" sz="2800" b="1">
                <a:solidFill>
                  <a:schemeClr val="tx1"/>
                </a:solidFill>
              </a:rPr>
            </a:br>
            <a:endParaRPr lang="fr-FR" sz="2800">
              <a:solidFill>
                <a:schemeClr val="tx1"/>
              </a:solidFill>
            </a:endParaRPr>
          </a:p>
        </p:txBody>
      </p:sp>
      <p:sp>
        <p:nvSpPr>
          <p:cNvPr id="3" name="Espace réservé du contenu 2">
            <a:extLst>
              <a:ext uri="{FF2B5EF4-FFF2-40B4-BE49-F238E27FC236}">
                <a16:creationId xmlns:a16="http://schemas.microsoft.com/office/drawing/2014/main" id="{4D68BA40-0B62-42D0-B08F-99C3B88E9D75}"/>
              </a:ext>
            </a:extLst>
          </p:cNvPr>
          <p:cNvSpPr>
            <a:spLocks noGrp="1"/>
          </p:cNvSpPr>
          <p:nvPr>
            <p:ph idx="1"/>
          </p:nvPr>
        </p:nvSpPr>
        <p:spPr>
          <a:xfrm>
            <a:off x="707063" y="2057400"/>
            <a:ext cx="7760531" cy="4038600"/>
          </a:xfrm>
        </p:spPr>
        <p:txBody>
          <a:bodyPr>
            <a:normAutofit/>
          </a:bodyPr>
          <a:lstStyle/>
          <a:p>
            <a:pPr algn="just">
              <a:buFont typeface="Arial" panose="020B0604020202020204" pitchFamily="34" charset="0"/>
              <a:buChar char="•"/>
            </a:pPr>
            <a:r>
              <a:rPr lang="fr-FR" sz="2000" b="1" dirty="0">
                <a:solidFill>
                  <a:schemeClr val="tx1"/>
                </a:solidFill>
              </a:rPr>
              <a:t>Modèle de caisse de solidarité nationale</a:t>
            </a:r>
            <a:r>
              <a:rPr lang="fr-FR" sz="2000" dirty="0">
                <a:solidFill>
                  <a:schemeClr val="tx1"/>
                </a:solidFill>
              </a:rPr>
              <a:t> : Créer une caisse de solidarité pour subventionner les traitements, avec une contribution des ménages, subventionnée par le gouvernement et les donateurs.</a:t>
            </a:r>
          </a:p>
          <a:p>
            <a:pPr algn="just">
              <a:buFont typeface="Arial" panose="020B0604020202020204" pitchFamily="34" charset="0"/>
              <a:buChar char="•"/>
            </a:pPr>
            <a:r>
              <a:rPr lang="fr-FR" sz="2000" b="1" dirty="0">
                <a:solidFill>
                  <a:schemeClr val="tx1"/>
                </a:solidFill>
              </a:rPr>
              <a:t>Subventions et prêts pour les infrastructures de santé</a:t>
            </a:r>
            <a:r>
              <a:rPr lang="fr-FR" sz="2000" dirty="0">
                <a:solidFill>
                  <a:schemeClr val="tx1"/>
                </a:solidFill>
              </a:rPr>
              <a:t> : Mobiliser des financements auprès de la Banque Africaine de Développement et de l’OMS pour moderniser les centres de traitement du cancer en RDC.</a:t>
            </a:r>
          </a:p>
          <a:p>
            <a:pPr algn="just">
              <a:buFont typeface="Arial" panose="020B0604020202020204" pitchFamily="34" charset="0"/>
              <a:buChar char="•"/>
            </a:pPr>
            <a:r>
              <a:rPr lang="fr-FR" sz="2000" b="1" dirty="0">
                <a:solidFill>
                  <a:schemeClr val="tx1"/>
                </a:solidFill>
              </a:rPr>
              <a:t>Exonérations fiscales pour les équipements de radiothérapie</a:t>
            </a:r>
            <a:r>
              <a:rPr lang="fr-FR" sz="2000" dirty="0">
                <a:solidFill>
                  <a:schemeClr val="tx1"/>
                </a:solidFill>
              </a:rPr>
              <a:t> : Faciliter l'importation de matériel de pointe en exonérant les taxes pour les équipements de radiothérapie, comme le modèle du Maroc.</a:t>
            </a:r>
          </a:p>
          <a:p>
            <a:pPr algn="just"/>
            <a:endParaRPr lang="fr-FR" sz="2000" dirty="0">
              <a:solidFill>
                <a:schemeClr val="tx1"/>
              </a:solidFill>
            </a:endParaRPr>
          </a:p>
        </p:txBody>
      </p:sp>
      <p:pic>
        <p:nvPicPr>
          <p:cNvPr id="15" name="Graphic 8" descr="Santé">
            <a:extLst>
              <a:ext uri="{FF2B5EF4-FFF2-40B4-BE49-F238E27FC236}">
                <a16:creationId xmlns:a16="http://schemas.microsoft.com/office/drawing/2014/main" id="{B456762E-8C6A-F223-C21D-69229F1384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610" y="1860302"/>
            <a:ext cx="3135414" cy="3135414"/>
          </a:xfrm>
          <a:prstGeom prst="rect">
            <a:avLst/>
          </a:prstGeom>
        </p:spPr>
      </p:pic>
      <p:sp>
        <p:nvSpPr>
          <p:cNvPr id="4" name="Espace réservé de la date 3">
            <a:extLst>
              <a:ext uri="{FF2B5EF4-FFF2-40B4-BE49-F238E27FC236}">
                <a16:creationId xmlns:a16="http://schemas.microsoft.com/office/drawing/2014/main" id="{DDDAE263-7B14-2231-13CF-49C316DD74DC}"/>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solidFill>
                  <a:schemeClr val="tx1"/>
                </a:solidFill>
              </a:rPr>
              <a:pPr>
                <a:spcAft>
                  <a:spcPts val="600"/>
                </a:spcAft>
              </a:pPr>
              <a:t>31/10/2024</a:t>
            </a:fld>
            <a:endParaRPr lang="en-US">
              <a:solidFill>
                <a:schemeClr val="tx1"/>
              </a:solidFill>
            </a:endParaRPr>
          </a:p>
        </p:txBody>
      </p:sp>
      <p:sp>
        <p:nvSpPr>
          <p:cNvPr id="5" name="Espace réservé du numéro de diapositive 4">
            <a:extLst>
              <a:ext uri="{FF2B5EF4-FFF2-40B4-BE49-F238E27FC236}">
                <a16:creationId xmlns:a16="http://schemas.microsoft.com/office/drawing/2014/main" id="{08B61891-45CC-14EB-6EA4-A8D8A8C8BDFB}"/>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solidFill>
                  <a:schemeClr val="tx1"/>
                </a:solidFill>
              </a:rPr>
              <a:pPr>
                <a:spcAft>
                  <a:spcPts val="600"/>
                </a:spcAft>
              </a:pPr>
              <a:t>38</a:t>
            </a:fld>
            <a:endParaRPr lang="en-US">
              <a:solidFill>
                <a:schemeClr val="tx1"/>
              </a:solidFill>
            </a:endParaRPr>
          </a:p>
        </p:txBody>
      </p:sp>
    </p:spTree>
    <p:extLst>
      <p:ext uri="{BB962C8B-B14F-4D97-AF65-F5344CB8AC3E}">
        <p14:creationId xmlns:p14="http://schemas.microsoft.com/office/powerpoint/2010/main" val="42169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re 1">
            <a:extLst>
              <a:ext uri="{FF2B5EF4-FFF2-40B4-BE49-F238E27FC236}">
                <a16:creationId xmlns:a16="http://schemas.microsoft.com/office/drawing/2014/main" id="{FB48033C-76F7-A837-DE8D-4AA8E001B2D6}"/>
              </a:ext>
            </a:extLst>
          </p:cNvPr>
          <p:cNvSpPr>
            <a:spLocks noGrp="1"/>
          </p:cNvSpPr>
          <p:nvPr>
            <p:ph type="title"/>
          </p:nvPr>
        </p:nvSpPr>
        <p:spPr>
          <a:xfrm>
            <a:off x="441009" y="873457"/>
            <a:ext cx="3273042" cy="5222543"/>
          </a:xfrm>
        </p:spPr>
        <p:txBody>
          <a:bodyPr>
            <a:normAutofit/>
          </a:bodyPr>
          <a:lstStyle/>
          <a:p>
            <a:r>
              <a:rPr lang="fr-FR" sz="2800" b="1">
                <a:solidFill>
                  <a:srgbClr val="FFFFFF"/>
                </a:solidFill>
              </a:rPr>
              <a:t>Prise en Charge Financière des Patients</a:t>
            </a:r>
            <a:endParaRPr lang="fr-FR" sz="2800">
              <a:solidFill>
                <a:srgbClr val="FFFFFF"/>
              </a:solidFill>
            </a:endParaRPr>
          </a:p>
        </p:txBody>
      </p:sp>
      <p:sp>
        <p:nvSpPr>
          <p:cNvPr id="3" name="Espace réservé du contenu 2">
            <a:extLst>
              <a:ext uri="{FF2B5EF4-FFF2-40B4-BE49-F238E27FC236}">
                <a16:creationId xmlns:a16="http://schemas.microsoft.com/office/drawing/2014/main" id="{BA52D0FC-9A89-3024-27E3-05E4E4E2D336}"/>
              </a:ext>
            </a:extLst>
          </p:cNvPr>
          <p:cNvSpPr>
            <a:spLocks noGrp="1"/>
          </p:cNvSpPr>
          <p:nvPr>
            <p:ph idx="1"/>
          </p:nvPr>
        </p:nvSpPr>
        <p:spPr>
          <a:xfrm>
            <a:off x="4371584" y="873457"/>
            <a:ext cx="7152361" cy="5222543"/>
          </a:xfrm>
        </p:spPr>
        <p:txBody>
          <a:bodyPr anchor="ctr">
            <a:normAutofit/>
          </a:bodyPr>
          <a:lstStyle/>
          <a:p>
            <a:pPr algn="just">
              <a:buFont typeface="Arial" panose="020B0604020202020204" pitchFamily="34" charset="0"/>
              <a:buChar char="•"/>
            </a:pPr>
            <a:r>
              <a:rPr lang="fr-FR" sz="2000" b="1" dirty="0">
                <a:solidFill>
                  <a:schemeClr val="tx1"/>
                </a:solidFill>
              </a:rPr>
              <a:t>Inclusion dans le cadre de la gratuité des soins pour maladies liées à la grossesse</a:t>
            </a:r>
            <a:r>
              <a:rPr lang="fr-FR" sz="2000" dirty="0">
                <a:solidFill>
                  <a:schemeClr val="tx1"/>
                </a:solidFill>
              </a:rPr>
              <a:t> : Proposer un élargissement de la prise en charge des cancers liés à la grossesse et de la femme en âge reproductif.</a:t>
            </a:r>
          </a:p>
          <a:p>
            <a:pPr algn="just">
              <a:buFont typeface="Arial" panose="020B0604020202020204" pitchFamily="34" charset="0"/>
              <a:buChar char="•"/>
            </a:pPr>
            <a:r>
              <a:rPr lang="fr-FR" sz="2000" b="1" dirty="0">
                <a:solidFill>
                  <a:schemeClr val="tx1"/>
                </a:solidFill>
              </a:rPr>
              <a:t>Création d’un Fonds national de prise en charge du cancer</a:t>
            </a:r>
            <a:r>
              <a:rPr lang="fr-FR" sz="2000" dirty="0">
                <a:solidFill>
                  <a:schemeClr val="tx1"/>
                </a:solidFill>
              </a:rPr>
              <a:t> : Inspiré de la France, ce fonds financé par une taxe sur les produits à risque (tabac, alcool) pourrait aider à subventionner la prise en charge des traitements coûteux.</a:t>
            </a:r>
          </a:p>
          <a:p>
            <a:pPr algn="just">
              <a:buFont typeface="Arial" panose="020B0604020202020204" pitchFamily="34" charset="0"/>
              <a:buChar char="•"/>
            </a:pPr>
            <a:r>
              <a:rPr lang="fr-FR" sz="2000" b="1" dirty="0">
                <a:solidFill>
                  <a:schemeClr val="tx1"/>
                </a:solidFill>
              </a:rPr>
              <a:t>Partenariats avec les assurances santé internationales</a:t>
            </a:r>
            <a:r>
              <a:rPr lang="fr-FR" sz="2000" dirty="0">
                <a:solidFill>
                  <a:schemeClr val="tx1"/>
                </a:solidFill>
              </a:rPr>
              <a:t> : Intégrer des programmes d’assurances internationales pour couvrir une partie des coûts des traitements onéreux, comme dans certains pays d'Amérique latine.</a:t>
            </a:r>
          </a:p>
          <a:p>
            <a:pPr algn="just"/>
            <a:endParaRPr lang="fr-FR" sz="2000" dirty="0">
              <a:solidFill>
                <a:schemeClr val="tx1"/>
              </a:solidFill>
            </a:endParaRPr>
          </a:p>
        </p:txBody>
      </p:sp>
      <p:sp>
        <p:nvSpPr>
          <p:cNvPr id="4" name="Espace réservé de la date 3">
            <a:extLst>
              <a:ext uri="{FF2B5EF4-FFF2-40B4-BE49-F238E27FC236}">
                <a16:creationId xmlns:a16="http://schemas.microsoft.com/office/drawing/2014/main" id="{60A75DF0-4246-A29B-7260-21054E554A10}"/>
              </a:ext>
            </a:extLst>
          </p:cNvPr>
          <p:cNvSpPr>
            <a:spLocks noGrp="1"/>
          </p:cNvSpPr>
          <p:nvPr>
            <p:ph type="dt" sz="half" idx="10"/>
          </p:nvPr>
        </p:nvSpPr>
        <p:spPr>
          <a:xfrm>
            <a:off x="463821" y="6223828"/>
            <a:ext cx="2329074" cy="365125"/>
          </a:xfrm>
        </p:spPr>
        <p:txBody>
          <a:bodyPr>
            <a:normAutofit/>
          </a:bodyPr>
          <a:lstStyle/>
          <a:p>
            <a:pPr>
              <a:spcAft>
                <a:spcPts val="600"/>
              </a:spcAft>
            </a:pPr>
            <a:fld id="{F7214A8C-AA10-4301-8F6C-A60AFF639139}" type="datetime1">
              <a:rPr lang="fr-FR">
                <a:solidFill>
                  <a:srgbClr val="FFFFFF"/>
                </a:solidFill>
              </a:rPr>
              <a:pPr>
                <a:spcAft>
                  <a:spcPts val="600"/>
                </a:spcAft>
              </a:pPr>
              <a:t>31/10/2024</a:t>
            </a:fld>
            <a:endParaRPr lang="en-US">
              <a:solidFill>
                <a:srgbClr val="FFFFFF"/>
              </a:solidFill>
            </a:endParaRPr>
          </a:p>
        </p:txBody>
      </p:sp>
      <p:sp>
        <p:nvSpPr>
          <p:cNvPr id="5" name="Espace réservé du numéro de diapositive 4">
            <a:extLst>
              <a:ext uri="{FF2B5EF4-FFF2-40B4-BE49-F238E27FC236}">
                <a16:creationId xmlns:a16="http://schemas.microsoft.com/office/drawing/2014/main" id="{D092B94A-20B5-A585-9842-6DAC00AE79C1}"/>
              </a:ext>
            </a:extLst>
          </p:cNvPr>
          <p:cNvSpPr>
            <a:spLocks noGrp="1"/>
          </p:cNvSpPr>
          <p:nvPr>
            <p:ph type="sldNum" sz="quarter" idx="12"/>
          </p:nvPr>
        </p:nvSpPr>
        <p:spPr>
          <a:xfrm>
            <a:off x="9969690" y="6223828"/>
            <a:ext cx="1066057" cy="365125"/>
          </a:xfrm>
        </p:spPr>
        <p:txBody>
          <a:bodyPr>
            <a:normAutofit/>
          </a:bodyPr>
          <a:lstStyle/>
          <a:p>
            <a:pPr>
              <a:spcAft>
                <a:spcPts val="600"/>
              </a:spcAft>
            </a:pPr>
            <a:fld id="{4FAB73BC-B049-4115-A692-8D63A059BFB8}" type="slidenum">
              <a:rPr lang="en-US" smtClean="0"/>
              <a:pPr>
                <a:spcAft>
                  <a:spcPts val="600"/>
                </a:spcAft>
              </a:pPr>
              <a:t>39</a:t>
            </a:fld>
            <a:endParaRPr lang="en-US"/>
          </a:p>
        </p:txBody>
      </p:sp>
    </p:spTree>
    <p:extLst>
      <p:ext uri="{BB962C8B-B14F-4D97-AF65-F5344CB8AC3E}">
        <p14:creationId xmlns:p14="http://schemas.microsoft.com/office/powerpoint/2010/main" val="1941761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78B7A-0E59-E130-DC39-30CF12BFE705}"/>
              </a:ext>
            </a:extLst>
          </p:cNvPr>
          <p:cNvSpPr/>
          <p:nvPr/>
        </p:nvSpPr>
        <p:spPr>
          <a:xfrm>
            <a:off x="0" y="328247"/>
            <a:ext cx="457200" cy="3516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7C8161AA-9620-3F04-5A51-9CDC2E8E0FBF}"/>
              </a:ext>
            </a:extLst>
          </p:cNvPr>
          <p:cNvPicPr>
            <a:picLocks noChangeAspect="1"/>
          </p:cNvPicPr>
          <p:nvPr/>
        </p:nvPicPr>
        <p:blipFill>
          <a:blip r:embed="rId2"/>
          <a:stretch>
            <a:fillRect/>
          </a:stretch>
        </p:blipFill>
        <p:spPr>
          <a:xfrm>
            <a:off x="11266855" y="73249"/>
            <a:ext cx="831361" cy="509995"/>
          </a:xfrm>
          <a:prstGeom prst="rect">
            <a:avLst/>
          </a:prstGeom>
        </p:spPr>
      </p:pic>
      <p:grpSp>
        <p:nvGrpSpPr>
          <p:cNvPr id="4" name="Group 3">
            <a:extLst>
              <a:ext uri="{FF2B5EF4-FFF2-40B4-BE49-F238E27FC236}">
                <a16:creationId xmlns:a16="http://schemas.microsoft.com/office/drawing/2014/main" id="{05F3D891-75D2-BD0B-1C77-99D4AB388956}"/>
              </a:ext>
            </a:extLst>
          </p:cNvPr>
          <p:cNvGrpSpPr/>
          <p:nvPr/>
        </p:nvGrpSpPr>
        <p:grpSpPr>
          <a:xfrm>
            <a:off x="644769" y="6635261"/>
            <a:ext cx="10902462" cy="222739"/>
            <a:chOff x="750276" y="4630615"/>
            <a:chExt cx="10304583" cy="0"/>
          </a:xfrm>
        </p:grpSpPr>
        <p:cxnSp>
          <p:nvCxnSpPr>
            <p:cNvPr id="5" name="Straight Connector 4">
              <a:extLst>
                <a:ext uri="{FF2B5EF4-FFF2-40B4-BE49-F238E27FC236}">
                  <a16:creationId xmlns:a16="http://schemas.microsoft.com/office/drawing/2014/main" id="{3FDA4D76-6BA2-A3E8-81F1-EE871D45C786}"/>
                </a:ext>
              </a:extLst>
            </p:cNvPr>
            <p:cNvCxnSpPr/>
            <p:nvPr/>
          </p:nvCxnSpPr>
          <p:spPr>
            <a:xfrm>
              <a:off x="750276" y="4630615"/>
              <a:ext cx="343486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E1A4CCC9-360C-EA3D-2775-26C9E689DD7A}"/>
                </a:ext>
              </a:extLst>
            </p:cNvPr>
            <p:cNvCxnSpPr/>
            <p:nvPr/>
          </p:nvCxnSpPr>
          <p:spPr>
            <a:xfrm>
              <a:off x="4185137" y="4630615"/>
              <a:ext cx="34348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B5FA56A1-F44D-088B-F1E6-44004C06FC7B}"/>
                </a:ext>
              </a:extLst>
            </p:cNvPr>
            <p:cNvCxnSpPr/>
            <p:nvPr/>
          </p:nvCxnSpPr>
          <p:spPr>
            <a:xfrm>
              <a:off x="7619998" y="4630615"/>
              <a:ext cx="3434861" cy="0"/>
            </a:xfrm>
            <a:prstGeom prst="line">
              <a:avLst/>
            </a:prstGeom>
            <a:ln>
              <a:solidFill>
                <a:srgbClr val="C00000"/>
              </a:solidFill>
            </a:ln>
          </p:spPr>
          <p:style>
            <a:lnRef idx="3">
              <a:schemeClr val="accent4"/>
            </a:lnRef>
            <a:fillRef idx="0">
              <a:schemeClr val="accent4"/>
            </a:fillRef>
            <a:effectRef idx="2">
              <a:schemeClr val="accent4"/>
            </a:effectRef>
            <a:fontRef idx="minor">
              <a:schemeClr val="tx1"/>
            </a:fontRef>
          </p:style>
        </p:cxnSp>
      </p:grpSp>
      <p:sp>
        <p:nvSpPr>
          <p:cNvPr id="10" name="TextBox 9">
            <a:extLst>
              <a:ext uri="{FF2B5EF4-FFF2-40B4-BE49-F238E27FC236}">
                <a16:creationId xmlns:a16="http://schemas.microsoft.com/office/drawing/2014/main" id="{5ABA6E20-C7D8-649B-FBF2-D790AE48F50B}"/>
              </a:ext>
            </a:extLst>
          </p:cNvPr>
          <p:cNvSpPr txBox="1"/>
          <p:nvPr/>
        </p:nvSpPr>
        <p:spPr>
          <a:xfrm>
            <a:off x="644769" y="273259"/>
            <a:ext cx="10902462" cy="830997"/>
          </a:xfrm>
          <a:prstGeom prst="rect">
            <a:avLst/>
          </a:prstGeom>
          <a:noFill/>
        </p:spPr>
        <p:txBody>
          <a:bodyPr wrap="square" rtlCol="0">
            <a:spAutoFit/>
          </a:bodyPr>
          <a:lstStyle/>
          <a:p>
            <a:r>
              <a:rPr lang="x-none" sz="2400" dirty="0"/>
              <a:t>La Couverture Santé Universelle a été définie comme l’une des priorités absolues par le Président de la République, son S.E. Félix Antoine Tshisekedi Tshilombo</a:t>
            </a:r>
            <a:r>
              <a:rPr lang="fr-FR" sz="2400" dirty="0"/>
              <a:t>.</a:t>
            </a:r>
            <a:r>
              <a:rPr lang="x-none" sz="2400" dirty="0"/>
              <a:t>  </a:t>
            </a:r>
          </a:p>
        </p:txBody>
      </p:sp>
      <p:pic>
        <p:nvPicPr>
          <p:cNvPr id="11" name="Picture 5">
            <a:extLst>
              <a:ext uri="{FF2B5EF4-FFF2-40B4-BE49-F238E27FC236}">
                <a16:creationId xmlns:a16="http://schemas.microsoft.com/office/drawing/2014/main" id="{A212797C-080E-697F-CF35-8639575F5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57" y="2043257"/>
            <a:ext cx="4659549" cy="2588454"/>
          </a:xfrm>
          <a:prstGeom prst="rect">
            <a:avLst/>
          </a:prstGeom>
        </p:spPr>
      </p:pic>
      <p:sp>
        <p:nvSpPr>
          <p:cNvPr id="12" name="Espace réservé du contenu 2">
            <a:extLst>
              <a:ext uri="{FF2B5EF4-FFF2-40B4-BE49-F238E27FC236}">
                <a16:creationId xmlns:a16="http://schemas.microsoft.com/office/drawing/2014/main" id="{36C740E8-97EF-F69F-4295-8617C1FBA972}"/>
              </a:ext>
            </a:extLst>
          </p:cNvPr>
          <p:cNvSpPr txBox="1">
            <a:spLocks/>
          </p:cNvSpPr>
          <p:nvPr/>
        </p:nvSpPr>
        <p:spPr>
          <a:xfrm>
            <a:off x="5679975" y="2062714"/>
            <a:ext cx="5867256" cy="2588453"/>
          </a:xfrm>
          <a:prstGeom prst="rect">
            <a:avLst/>
          </a:prstGeom>
          <a:solidFill>
            <a:schemeClr val="bg1">
              <a:lumMod val="95000"/>
            </a:schemeClr>
          </a:solidFill>
        </p:spPr>
        <p:txBody>
          <a:bodyPr>
            <a:normAutofit/>
          </a:bodyPr>
          <a:lstStyle>
            <a:lvl1pPr marL="0" indent="0" algn="l" defTabSz="1219170" rtl="0" eaLnBrk="1" latinLnBrk="0" hangingPunct="1">
              <a:spcBef>
                <a:spcPts val="800"/>
              </a:spcBef>
              <a:buClr>
                <a:srgbClr val="2F85AA"/>
              </a:buClr>
              <a:buFont typeface="Wingdings" pitchFamily="2" charset="2"/>
              <a:buNone/>
              <a:defRPr sz="1867" b="0" i="0" kern="1200">
                <a:solidFill>
                  <a:schemeClr val="accent6"/>
                </a:solidFill>
                <a:latin typeface="Calibri" panose="020F0502020204030204" pitchFamily="34" charset="0"/>
                <a:ea typeface="+mn-ea"/>
                <a:cs typeface="Calibri" panose="020F0502020204030204" pitchFamily="34" charset="0"/>
              </a:defRPr>
            </a:lvl1pPr>
            <a:lvl2pPr marL="243411" indent="-243411" algn="l" defTabSz="1219170" rtl="0" eaLnBrk="1" latinLnBrk="0" hangingPunct="1">
              <a:spcBef>
                <a:spcPts val="800"/>
              </a:spcBef>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9306" indent="-198962" algn="l" defTabSz="1219170" rtl="0" eaLnBrk="1" latinLnBrk="0" hangingPunct="1">
              <a:spcBef>
                <a:spcPts val="800"/>
              </a:spcBef>
              <a:buClr>
                <a:schemeClr val="accent3">
                  <a:lumMod val="75000"/>
                </a:schemeClr>
              </a:buClr>
              <a:buFont typeface="Arial" pitchFamily="34" charset="0"/>
              <a:buChar char="•"/>
              <a:tabLst>
                <a:tab pos="533387" algn="l"/>
              </a:tabLst>
              <a:defRPr sz="1600" b="0" i="0" kern="1200">
                <a:solidFill>
                  <a:schemeClr val="accent6"/>
                </a:solidFill>
                <a:latin typeface="Calibri" panose="020F0502020204030204" pitchFamily="34" charset="0"/>
                <a:ea typeface="+mn-ea"/>
                <a:cs typeface="Calibri" panose="020F0502020204030204" pitchFamily="34" charset="0"/>
              </a:defRPr>
            </a:lvl3pPr>
            <a:lvl4pPr marL="685783" indent="-228594" algn="l" defTabSz="1219170" rtl="0" eaLnBrk="1" latinLnBrk="0" hangingPunct="1">
              <a:spcBef>
                <a:spcPts val="800"/>
              </a:spcBef>
              <a:buClr>
                <a:schemeClr val="accent3">
                  <a:lumMod val="75000"/>
                </a:schemeClr>
              </a:buClr>
              <a:buFont typeface="Arial" panose="020B0604020202020204" pitchFamily="34" charset="0"/>
              <a:buChar char="-"/>
              <a:defRPr sz="1467" b="0" i="0" kern="1200">
                <a:solidFill>
                  <a:schemeClr val="accent6"/>
                </a:solidFill>
                <a:latin typeface="Calibri" panose="020F0502020204030204" pitchFamily="34" charset="0"/>
                <a:ea typeface="+mn-ea"/>
                <a:cs typeface="Calibri" panose="020F0502020204030204" pitchFamily="34" charset="0"/>
              </a:defRPr>
            </a:lvl4pPr>
            <a:lvl5pPr marL="914377" indent="-228594" algn="l" defTabSz="1219170" rtl="0" eaLnBrk="1" latinLnBrk="0" hangingPunct="1">
              <a:spcBef>
                <a:spcPts val="800"/>
              </a:spcBef>
              <a:buClr>
                <a:schemeClr val="accent3">
                  <a:lumMod val="75000"/>
                </a:schemeClr>
              </a:buClr>
              <a:buSzPct val="100000"/>
              <a:buFont typeface="Arial" panose="020B0604020202020204" pitchFamily="34" charset="0"/>
              <a:buChar char="◦"/>
              <a:defRPr sz="1467" b="0" i="0" kern="120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2000" dirty="0">
                <a:solidFill>
                  <a:schemeClr val="tx1"/>
                </a:solidFill>
                <a:ea typeface="Malgun Gothic" panose="020B0503020000020004" pitchFamily="34" charset="-127"/>
              </a:rPr>
              <a:t>La vision du Chef de l’Etat est l’accès de tout citoyen congolais aux soins de santé de qualité sans encourir à une ruine financière</a:t>
            </a:r>
          </a:p>
          <a:p>
            <a:endParaRPr lang="fr-FR" sz="2000" i="1" dirty="0">
              <a:solidFill>
                <a:schemeClr val="tx1"/>
              </a:solidFill>
              <a:ea typeface="Malgun Gothic" panose="020B0503020000020004" pitchFamily="34" charset="-127"/>
            </a:endParaRPr>
          </a:p>
          <a:p>
            <a:r>
              <a:rPr lang="fr-FR" sz="2000" dirty="0">
                <a:solidFill>
                  <a:schemeClr val="tx1"/>
                </a:solidFill>
                <a:ea typeface="Malgun Gothic" panose="020B0503020000020004" pitchFamily="34" charset="-127"/>
              </a:rPr>
              <a:t>«</a:t>
            </a:r>
            <a:r>
              <a:rPr lang="fr-FR" sz="2000" dirty="0">
                <a:solidFill>
                  <a:srgbClr val="FF0000"/>
                </a:solidFill>
                <a:ea typeface="Malgun Gothic" panose="020B0503020000020004" pitchFamily="34" charset="-127"/>
              </a:rPr>
              <a:t> </a:t>
            </a:r>
            <a:r>
              <a:rPr lang="fr-FR" sz="2000" dirty="0">
                <a:solidFill>
                  <a:schemeClr val="tx1"/>
                </a:solidFill>
                <a:ea typeface="Malgun Gothic" panose="020B0503020000020004" pitchFamily="34" charset="-127"/>
              </a:rPr>
              <a:t>Pour cette mandature, comme  cinquième objectif prioritaire… je veillerai à l’extension de la </a:t>
            </a:r>
            <a:r>
              <a:rPr lang="fr-FR" sz="2000" b="1" dirty="0">
                <a:solidFill>
                  <a:schemeClr val="tx1"/>
                </a:solidFill>
                <a:ea typeface="Malgun Gothic" panose="020B0503020000020004" pitchFamily="34" charset="-127"/>
              </a:rPr>
              <a:t>Couverture Santé Universelle</a:t>
            </a:r>
            <a:r>
              <a:rPr lang="fr-FR" sz="2000" dirty="0">
                <a:solidFill>
                  <a:schemeClr val="tx1"/>
                </a:solidFill>
                <a:ea typeface="Malgun Gothic" panose="020B0503020000020004" pitchFamily="34" charset="-127"/>
              </a:rPr>
              <a:t>… ». Kinshasa, 20 Janvier 2024</a:t>
            </a:r>
          </a:p>
          <a:p>
            <a:endParaRPr kumimoji="0" lang="fr-FR" sz="2000" b="0" u="none" strike="noStrike" kern="1200" cap="none" spc="0" normalizeH="0" baseline="0" noProof="0" dirty="0">
              <a:ln>
                <a:noFill/>
              </a:ln>
              <a:solidFill>
                <a:srgbClr val="FF0000"/>
              </a:solidFill>
              <a:effectLst/>
              <a:uLnTx/>
              <a:uFillTx/>
              <a:ea typeface="Malgun Gothic" panose="020B0503020000020004" pitchFamily="34" charset="-127"/>
            </a:endParaRPr>
          </a:p>
          <a:p>
            <a:endParaRPr lang="fr-FR" sz="2000" dirty="0">
              <a:solidFill>
                <a:schemeClr val="tx1"/>
              </a:solidFill>
            </a:endParaRPr>
          </a:p>
        </p:txBody>
      </p:sp>
      <p:sp>
        <p:nvSpPr>
          <p:cNvPr id="13" name="TextBox 8">
            <a:extLst>
              <a:ext uri="{FF2B5EF4-FFF2-40B4-BE49-F238E27FC236}">
                <a16:creationId xmlns:a16="http://schemas.microsoft.com/office/drawing/2014/main" id="{871C3E09-27A2-A67A-1343-91CAFB1E1759}"/>
              </a:ext>
            </a:extLst>
          </p:cNvPr>
          <p:cNvSpPr txBox="1"/>
          <p:nvPr/>
        </p:nvSpPr>
        <p:spPr>
          <a:xfrm>
            <a:off x="758756" y="4722514"/>
            <a:ext cx="4659375" cy="584775"/>
          </a:xfrm>
          <a:prstGeom prst="rect">
            <a:avLst/>
          </a:prstGeom>
          <a:noFill/>
        </p:spPr>
        <p:txBody>
          <a:bodyPr wrap="square">
            <a:spAutoFit/>
          </a:bodyPr>
          <a:lstStyle/>
          <a:p>
            <a:pPr marL="0" indent="0" algn="r">
              <a:buNone/>
            </a:pPr>
            <a:r>
              <a:rPr lang="fr-FR" sz="1600" b="1" dirty="0"/>
              <a:t>S.E. Félix-Antoine TSHISEKEDI TSHILOMBO</a:t>
            </a:r>
            <a:endParaRPr lang="fr-FR" sz="1600" dirty="0"/>
          </a:p>
          <a:p>
            <a:pPr marL="0" indent="0" algn="r">
              <a:buNone/>
            </a:pPr>
            <a:r>
              <a:rPr lang="fr-FR" sz="1600" dirty="0"/>
              <a:t>Président de la RDC</a:t>
            </a:r>
            <a:endParaRPr lang="fr-CD" sz="1600" dirty="0">
              <a:ea typeface="Malgun Gothic" panose="020B0503020000020004" pitchFamily="34" charset="-127"/>
            </a:endParaRPr>
          </a:p>
        </p:txBody>
      </p:sp>
      <p:sp>
        <p:nvSpPr>
          <p:cNvPr id="8" name="Espace réservé du numéro de diapositive 7">
            <a:extLst>
              <a:ext uri="{FF2B5EF4-FFF2-40B4-BE49-F238E27FC236}">
                <a16:creationId xmlns:a16="http://schemas.microsoft.com/office/drawing/2014/main" id="{89C50FB3-1309-0B1A-550D-BF69CBA8174D}"/>
              </a:ext>
            </a:extLst>
          </p:cNvPr>
          <p:cNvSpPr>
            <a:spLocks noGrp="1"/>
          </p:cNvSpPr>
          <p:nvPr>
            <p:ph type="sldNum" sz="quarter" idx="12"/>
          </p:nvPr>
        </p:nvSpPr>
        <p:spPr/>
        <p:txBody>
          <a:bodyPr/>
          <a:lstStyle/>
          <a:p>
            <a:fld id="{69618277-A96F-1445-97F7-FE2A0C8C53DC}" type="slidenum">
              <a:rPr lang="x-none" smtClean="0"/>
              <a:t>4</a:t>
            </a:fld>
            <a:endParaRPr lang="x-none"/>
          </a:p>
        </p:txBody>
      </p:sp>
    </p:spTree>
    <p:extLst>
      <p:ext uri="{BB962C8B-B14F-4D97-AF65-F5344CB8AC3E}">
        <p14:creationId xmlns:p14="http://schemas.microsoft.com/office/powerpoint/2010/main" val="571657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re 1">
            <a:extLst>
              <a:ext uri="{FF2B5EF4-FFF2-40B4-BE49-F238E27FC236}">
                <a16:creationId xmlns:a16="http://schemas.microsoft.com/office/drawing/2014/main" id="{B45E4ACC-B80C-8FDA-5DD0-E996EF69DA33}"/>
              </a:ext>
            </a:extLst>
          </p:cNvPr>
          <p:cNvSpPr>
            <a:spLocks noGrp="1"/>
          </p:cNvSpPr>
          <p:nvPr>
            <p:ph type="title"/>
          </p:nvPr>
        </p:nvSpPr>
        <p:spPr>
          <a:xfrm>
            <a:off x="441009" y="873457"/>
            <a:ext cx="3273042" cy="5222543"/>
          </a:xfrm>
        </p:spPr>
        <p:txBody>
          <a:bodyPr>
            <a:normAutofit/>
          </a:bodyPr>
          <a:lstStyle/>
          <a:p>
            <a:r>
              <a:rPr lang="fr-FR" sz="2800" b="1">
                <a:solidFill>
                  <a:srgbClr val="FFFFFF"/>
                </a:solidFill>
              </a:rPr>
              <a:t>Solutions de Mobilisation de Ressources Inspirées d’Expériences Internationales</a:t>
            </a:r>
            <a:endParaRPr lang="fr-FR" sz="2800">
              <a:solidFill>
                <a:srgbClr val="FFFFFF"/>
              </a:solidFill>
            </a:endParaRPr>
          </a:p>
        </p:txBody>
      </p:sp>
      <p:sp>
        <p:nvSpPr>
          <p:cNvPr id="3" name="Espace réservé du contenu 2">
            <a:extLst>
              <a:ext uri="{FF2B5EF4-FFF2-40B4-BE49-F238E27FC236}">
                <a16:creationId xmlns:a16="http://schemas.microsoft.com/office/drawing/2014/main" id="{7304BBD6-10A6-F0FB-7BEF-7BEE95D1465E}"/>
              </a:ext>
            </a:extLst>
          </p:cNvPr>
          <p:cNvSpPr>
            <a:spLocks noGrp="1"/>
          </p:cNvSpPr>
          <p:nvPr>
            <p:ph idx="1"/>
          </p:nvPr>
        </p:nvSpPr>
        <p:spPr>
          <a:xfrm>
            <a:off x="4308953" y="873457"/>
            <a:ext cx="7442038" cy="5222543"/>
          </a:xfrm>
        </p:spPr>
        <p:txBody>
          <a:bodyPr anchor="ctr">
            <a:normAutofit/>
          </a:bodyPr>
          <a:lstStyle/>
          <a:p>
            <a:pPr algn="just">
              <a:buFont typeface="Arial" panose="020B0604020202020204" pitchFamily="34" charset="0"/>
              <a:buChar char="•"/>
            </a:pPr>
            <a:r>
              <a:rPr lang="fr-FR" sz="2000" b="1" dirty="0">
                <a:solidFill>
                  <a:schemeClr val="tx1"/>
                </a:solidFill>
              </a:rPr>
              <a:t>Financements internationaux et Partenariats (OMS, Fonds Mondial)</a:t>
            </a:r>
            <a:r>
              <a:rPr lang="fr-FR" sz="2000" dirty="0">
                <a:solidFill>
                  <a:schemeClr val="tx1"/>
                </a:solidFill>
              </a:rPr>
              <a:t> : Soutien à la lutte contre le cancer à travers des financements externes, notamment pour des campagnes de prévention et de vaccination (ex. Papillomavirus).</a:t>
            </a:r>
          </a:p>
          <a:p>
            <a:pPr algn="just">
              <a:buFont typeface="Arial" panose="020B0604020202020204" pitchFamily="34" charset="0"/>
              <a:buChar char="•"/>
            </a:pPr>
            <a:r>
              <a:rPr lang="fr-FR" sz="2000" b="1" dirty="0">
                <a:solidFill>
                  <a:schemeClr val="tx1"/>
                </a:solidFill>
              </a:rPr>
              <a:t>Crowdfunding et initiatives communautaires</a:t>
            </a:r>
            <a:r>
              <a:rPr lang="fr-FR" sz="2000" dirty="0">
                <a:solidFill>
                  <a:schemeClr val="tx1"/>
                </a:solidFill>
              </a:rPr>
              <a:t> : S’inspirer du modèle indien où des fonds participatifs aident à financer des soins spécifiques.</a:t>
            </a:r>
          </a:p>
          <a:p>
            <a:pPr algn="just">
              <a:buFont typeface="Arial" panose="020B0604020202020204" pitchFamily="34" charset="0"/>
              <a:buChar char="•"/>
            </a:pPr>
            <a:r>
              <a:rPr lang="fr-FR" sz="2000" b="1" dirty="0">
                <a:solidFill>
                  <a:schemeClr val="tx1"/>
                </a:solidFill>
              </a:rPr>
              <a:t>Formation de fonds de garantie pour les médicaments de chimiothérapie</a:t>
            </a:r>
            <a:r>
              <a:rPr lang="fr-FR" sz="2000" dirty="0">
                <a:solidFill>
                  <a:schemeClr val="tx1"/>
                </a:solidFill>
              </a:rPr>
              <a:t> : Inspiré du Japon, où un fonds de garantie assure l'accès aux traitements indispensables pour tous les patients atteints de cancer.</a:t>
            </a:r>
          </a:p>
          <a:p>
            <a:pPr algn="just"/>
            <a:endParaRPr lang="fr-FR" sz="2000" dirty="0">
              <a:solidFill>
                <a:schemeClr val="tx1"/>
              </a:solidFill>
            </a:endParaRPr>
          </a:p>
        </p:txBody>
      </p:sp>
      <p:sp>
        <p:nvSpPr>
          <p:cNvPr id="4" name="Espace réservé de la date 3">
            <a:extLst>
              <a:ext uri="{FF2B5EF4-FFF2-40B4-BE49-F238E27FC236}">
                <a16:creationId xmlns:a16="http://schemas.microsoft.com/office/drawing/2014/main" id="{36319EA0-35D3-BE33-DCFB-AF8B9392949F}"/>
              </a:ext>
            </a:extLst>
          </p:cNvPr>
          <p:cNvSpPr>
            <a:spLocks noGrp="1"/>
          </p:cNvSpPr>
          <p:nvPr>
            <p:ph type="dt" sz="half" idx="10"/>
          </p:nvPr>
        </p:nvSpPr>
        <p:spPr>
          <a:xfrm>
            <a:off x="463821" y="6223828"/>
            <a:ext cx="2329074" cy="365125"/>
          </a:xfrm>
        </p:spPr>
        <p:txBody>
          <a:bodyPr>
            <a:normAutofit/>
          </a:bodyPr>
          <a:lstStyle/>
          <a:p>
            <a:pPr>
              <a:spcAft>
                <a:spcPts val="600"/>
              </a:spcAft>
            </a:pPr>
            <a:fld id="{F7214A8C-AA10-4301-8F6C-A60AFF639139}" type="datetime1">
              <a:rPr lang="fr-FR">
                <a:solidFill>
                  <a:srgbClr val="FFFFFF"/>
                </a:solidFill>
              </a:rPr>
              <a:pPr>
                <a:spcAft>
                  <a:spcPts val="600"/>
                </a:spcAft>
              </a:pPr>
              <a:t>31/10/2024</a:t>
            </a:fld>
            <a:endParaRPr lang="en-US">
              <a:solidFill>
                <a:srgbClr val="FFFFFF"/>
              </a:solidFill>
            </a:endParaRPr>
          </a:p>
        </p:txBody>
      </p:sp>
      <p:sp>
        <p:nvSpPr>
          <p:cNvPr id="5" name="Espace réservé du numéro de diapositive 4">
            <a:extLst>
              <a:ext uri="{FF2B5EF4-FFF2-40B4-BE49-F238E27FC236}">
                <a16:creationId xmlns:a16="http://schemas.microsoft.com/office/drawing/2014/main" id="{F44DE036-ECA6-6FA7-CA7D-A218DAFA71C5}"/>
              </a:ext>
            </a:extLst>
          </p:cNvPr>
          <p:cNvSpPr>
            <a:spLocks noGrp="1"/>
          </p:cNvSpPr>
          <p:nvPr>
            <p:ph type="sldNum" sz="quarter" idx="12"/>
          </p:nvPr>
        </p:nvSpPr>
        <p:spPr>
          <a:xfrm>
            <a:off x="9969690" y="6223828"/>
            <a:ext cx="1066057" cy="365125"/>
          </a:xfrm>
        </p:spPr>
        <p:txBody>
          <a:bodyPr>
            <a:normAutofit/>
          </a:bodyPr>
          <a:lstStyle/>
          <a:p>
            <a:pPr>
              <a:spcAft>
                <a:spcPts val="600"/>
              </a:spcAft>
            </a:pPr>
            <a:fld id="{4FAB73BC-B049-4115-A692-8D63A059BFB8}" type="slidenum">
              <a:rPr lang="en-US" smtClean="0"/>
              <a:pPr>
                <a:spcAft>
                  <a:spcPts val="600"/>
                </a:spcAft>
              </a:pPr>
              <a:t>40</a:t>
            </a:fld>
            <a:endParaRPr lang="en-US"/>
          </a:p>
        </p:txBody>
      </p:sp>
    </p:spTree>
    <p:extLst>
      <p:ext uri="{BB962C8B-B14F-4D97-AF65-F5344CB8AC3E}">
        <p14:creationId xmlns:p14="http://schemas.microsoft.com/office/powerpoint/2010/main" val="413128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7" name="Picture 6" descr="Gymnaste effectuant sa performance sur les tapis">
            <a:extLst>
              <a:ext uri="{FF2B5EF4-FFF2-40B4-BE49-F238E27FC236}">
                <a16:creationId xmlns:a16="http://schemas.microsoft.com/office/drawing/2014/main" id="{20583897-B6A3-EE4F-E512-A399C9AD1506}"/>
              </a:ext>
            </a:extLst>
          </p:cNvPr>
          <p:cNvPicPr>
            <a:picLocks noChangeAspect="1"/>
          </p:cNvPicPr>
          <p:nvPr/>
        </p:nvPicPr>
        <p:blipFill>
          <a:blip r:embed="rId2">
            <a:duotone>
              <a:schemeClr val="bg2">
                <a:shade val="45000"/>
                <a:satMod val="135000"/>
              </a:schemeClr>
              <a:prstClr val="white"/>
            </a:duotone>
            <a:alphaModFix amt="35000"/>
          </a:blip>
          <a:srcRect t="5553" b="9220"/>
          <a:stretch/>
        </p:blipFill>
        <p:spPr>
          <a:xfrm>
            <a:off x="20" y="10"/>
            <a:ext cx="12191980" cy="6857990"/>
          </a:xfrm>
          <a:prstGeom prst="rect">
            <a:avLst/>
          </a:prstGeom>
        </p:spPr>
      </p:pic>
      <p:sp>
        <p:nvSpPr>
          <p:cNvPr id="2" name="Titre 1">
            <a:extLst>
              <a:ext uri="{FF2B5EF4-FFF2-40B4-BE49-F238E27FC236}">
                <a16:creationId xmlns:a16="http://schemas.microsoft.com/office/drawing/2014/main" id="{2CD58116-594B-F863-D2F7-CDD3D1511796}"/>
              </a:ext>
            </a:extLst>
          </p:cNvPr>
          <p:cNvSpPr>
            <a:spLocks noGrp="1"/>
          </p:cNvSpPr>
          <p:nvPr>
            <p:ph type="title"/>
          </p:nvPr>
        </p:nvSpPr>
        <p:spPr>
          <a:xfrm>
            <a:off x="1143000" y="609600"/>
            <a:ext cx="9875520" cy="1356360"/>
          </a:xfrm>
        </p:spPr>
        <p:txBody>
          <a:bodyPr>
            <a:normAutofit/>
          </a:bodyPr>
          <a:lstStyle/>
          <a:p>
            <a:r>
              <a:rPr lang="fr-FR" sz="2800" b="1">
                <a:solidFill>
                  <a:schemeClr val="tx1"/>
                </a:solidFill>
              </a:rPr>
              <a:t>Contribution du Commissariat Général à l'Énergie Atomique (CGEA) à la Lutte Contre le Cancer en RDC</a:t>
            </a:r>
            <a:br>
              <a:rPr lang="fr-FR" sz="2800" b="1">
                <a:solidFill>
                  <a:schemeClr val="tx1"/>
                </a:solidFill>
              </a:rPr>
            </a:br>
            <a:endParaRPr lang="fr-FR" sz="2800">
              <a:solidFill>
                <a:schemeClr val="tx1"/>
              </a:solidFill>
            </a:endParaRPr>
          </a:p>
        </p:txBody>
      </p:sp>
      <p:sp>
        <p:nvSpPr>
          <p:cNvPr id="3" name="Espace réservé du contenu 2">
            <a:extLst>
              <a:ext uri="{FF2B5EF4-FFF2-40B4-BE49-F238E27FC236}">
                <a16:creationId xmlns:a16="http://schemas.microsoft.com/office/drawing/2014/main" id="{128411C6-57E3-305C-CDC7-C6993774BC1C}"/>
              </a:ext>
            </a:extLst>
          </p:cNvPr>
          <p:cNvSpPr>
            <a:spLocks noGrp="1"/>
          </p:cNvSpPr>
          <p:nvPr>
            <p:ph idx="1"/>
          </p:nvPr>
        </p:nvSpPr>
        <p:spPr>
          <a:xfrm>
            <a:off x="1143000" y="2057400"/>
            <a:ext cx="10105373" cy="4038600"/>
          </a:xfrm>
        </p:spPr>
        <p:txBody>
          <a:bodyPr>
            <a:normAutofit/>
          </a:bodyPr>
          <a:lstStyle/>
          <a:p>
            <a:pPr marL="45720" indent="0">
              <a:buNone/>
            </a:pPr>
            <a:r>
              <a:rPr lang="fr-FR" sz="1700" b="1" dirty="0">
                <a:solidFill>
                  <a:schemeClr val="tx1"/>
                </a:solidFill>
              </a:rPr>
              <a:t>Rôle du CGEA dans la Lutte Contre le Cancer</a:t>
            </a:r>
          </a:p>
          <a:p>
            <a:pPr>
              <a:buFont typeface="Arial" panose="020B0604020202020204" pitchFamily="34" charset="0"/>
              <a:buChar char="•"/>
            </a:pPr>
            <a:r>
              <a:rPr lang="fr-FR" sz="1700" b="1" dirty="0">
                <a:solidFill>
                  <a:schemeClr val="tx1"/>
                </a:solidFill>
              </a:rPr>
              <a:t>Médecine Nucléaire pour le Diagnostic et le Traitement</a:t>
            </a:r>
            <a:br>
              <a:rPr lang="fr-FR" sz="1700" dirty="0">
                <a:solidFill>
                  <a:schemeClr val="tx1"/>
                </a:solidFill>
              </a:rPr>
            </a:br>
            <a:r>
              <a:rPr lang="fr-FR" sz="1700" i="1" dirty="0">
                <a:solidFill>
                  <a:schemeClr val="tx1"/>
                </a:solidFill>
              </a:rPr>
              <a:t>Exemple :</a:t>
            </a:r>
            <a:r>
              <a:rPr lang="fr-FR" sz="1700" dirty="0">
                <a:solidFill>
                  <a:schemeClr val="tx1"/>
                </a:solidFill>
              </a:rPr>
              <a:t> Comme en Inde, le CGEA pourrait développer des services de scintigraphie et de tomographie (imagerie par isotopes) pour détecter les tumeurs précocement, aidant à un diagnostic rapide et accessible.</a:t>
            </a:r>
          </a:p>
          <a:p>
            <a:pPr>
              <a:buFont typeface="Arial" panose="020B0604020202020204" pitchFamily="34" charset="0"/>
              <a:buChar char="•"/>
            </a:pPr>
            <a:r>
              <a:rPr lang="fr-FR" sz="1700" b="1" dirty="0">
                <a:solidFill>
                  <a:schemeClr val="tx1"/>
                </a:solidFill>
              </a:rPr>
              <a:t>Production et Accès aux Radiopharmaceutiques</a:t>
            </a:r>
            <a:br>
              <a:rPr lang="fr-FR" sz="1700" dirty="0">
                <a:solidFill>
                  <a:schemeClr val="tx1"/>
                </a:solidFill>
              </a:rPr>
            </a:br>
            <a:r>
              <a:rPr lang="fr-FR" sz="1700" i="1" dirty="0">
                <a:solidFill>
                  <a:schemeClr val="tx1"/>
                </a:solidFill>
              </a:rPr>
              <a:t>Exemple :</a:t>
            </a:r>
            <a:r>
              <a:rPr lang="fr-FR" sz="1700" dirty="0">
                <a:solidFill>
                  <a:schemeClr val="tx1"/>
                </a:solidFill>
              </a:rPr>
              <a:t> Inspiré du Brésil, où les centres de production de radiopharmaceutiques locaux permettent de réduire les coûts et les délais d'approvisionnement, le CGEA pourrait produire des isotopes pour les traitements de radiothérapie en RDC, augmentant ainsi la disponibilité des soins pour les patients.</a:t>
            </a:r>
          </a:p>
          <a:p>
            <a:pPr>
              <a:buFont typeface="Arial" panose="020B0604020202020204" pitchFamily="34" charset="0"/>
              <a:buChar char="•"/>
            </a:pPr>
            <a:r>
              <a:rPr lang="fr-FR" sz="1700" b="1" dirty="0">
                <a:solidFill>
                  <a:schemeClr val="tx1"/>
                </a:solidFill>
              </a:rPr>
              <a:t>Formation Spécialisée des Professionnels de Santé</a:t>
            </a:r>
            <a:br>
              <a:rPr lang="fr-FR" sz="1700" dirty="0">
                <a:solidFill>
                  <a:schemeClr val="tx1"/>
                </a:solidFill>
              </a:rPr>
            </a:br>
            <a:r>
              <a:rPr lang="fr-FR" sz="1700" i="1" dirty="0">
                <a:solidFill>
                  <a:schemeClr val="tx1"/>
                </a:solidFill>
              </a:rPr>
              <a:t>Exemple :</a:t>
            </a:r>
            <a:r>
              <a:rPr lang="fr-FR" sz="1700" dirty="0">
                <a:solidFill>
                  <a:schemeClr val="tx1"/>
                </a:solidFill>
              </a:rPr>
              <a:t> En Afrique du Sud, le partenariat entre le secteur nucléaire et la santé publique soutient la formation des techniciens en radiothérapie. Le CGEA, en coordination avec la CSU, pourrait mettre en place des formations spécifiques pour le personnel médical en RDC, pour répondre aux besoins croissants en oncologie.</a:t>
            </a:r>
          </a:p>
          <a:p>
            <a:endParaRPr lang="fr-FR" sz="1700" dirty="0">
              <a:solidFill>
                <a:schemeClr val="tx1"/>
              </a:solidFill>
            </a:endParaRPr>
          </a:p>
        </p:txBody>
      </p:sp>
      <p:sp>
        <p:nvSpPr>
          <p:cNvPr id="4" name="Espace réservé de la date 3">
            <a:extLst>
              <a:ext uri="{FF2B5EF4-FFF2-40B4-BE49-F238E27FC236}">
                <a16:creationId xmlns:a16="http://schemas.microsoft.com/office/drawing/2014/main" id="{A365A9EF-E137-AA0E-4379-846252C852BA}"/>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a:solidFill>
                  <a:schemeClr val="tx1"/>
                </a:solidFill>
              </a:rPr>
              <a:pPr>
                <a:spcAft>
                  <a:spcPts val="600"/>
                </a:spcAft>
              </a:pPr>
              <a:t>31/10/2024</a:t>
            </a:fld>
            <a:endParaRPr lang="en-US">
              <a:solidFill>
                <a:schemeClr val="tx1"/>
              </a:solidFill>
            </a:endParaRPr>
          </a:p>
        </p:txBody>
      </p:sp>
      <p:sp>
        <p:nvSpPr>
          <p:cNvPr id="5" name="Espace réservé du numéro de diapositive 4">
            <a:extLst>
              <a:ext uri="{FF2B5EF4-FFF2-40B4-BE49-F238E27FC236}">
                <a16:creationId xmlns:a16="http://schemas.microsoft.com/office/drawing/2014/main" id="{3F6027E5-8406-AB82-7BA9-D2E66FD39F18}"/>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a:solidFill>
                  <a:schemeClr val="tx1"/>
                </a:solidFill>
              </a:rPr>
              <a:pPr>
                <a:spcAft>
                  <a:spcPts val="600"/>
                </a:spcAft>
              </a:pPr>
              <a:t>41</a:t>
            </a:fld>
            <a:endParaRPr lang="en-US">
              <a:solidFill>
                <a:schemeClr val="tx1"/>
              </a:solidFill>
            </a:endParaRPr>
          </a:p>
        </p:txBody>
      </p:sp>
    </p:spTree>
    <p:extLst>
      <p:ext uri="{BB962C8B-B14F-4D97-AF65-F5344CB8AC3E}">
        <p14:creationId xmlns:p14="http://schemas.microsoft.com/office/powerpoint/2010/main" val="3829677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6A3BFE5C-783B-1D23-ED2E-B434C8B1BF8E}"/>
              </a:ext>
            </a:extLst>
          </p:cNvPr>
          <p:cNvSpPr>
            <a:spLocks noGrp="1"/>
          </p:cNvSpPr>
          <p:nvPr>
            <p:ph type="title"/>
          </p:nvPr>
        </p:nvSpPr>
        <p:spPr>
          <a:xfrm>
            <a:off x="6106704" y="609600"/>
            <a:ext cx="5364444" cy="1356360"/>
          </a:xfrm>
        </p:spPr>
        <p:txBody>
          <a:bodyPr>
            <a:normAutofit/>
          </a:bodyPr>
          <a:lstStyle/>
          <a:p>
            <a:r>
              <a:rPr lang="fr-FR" sz="3100" b="1">
                <a:solidFill>
                  <a:schemeClr val="tx1"/>
                </a:solidFill>
              </a:rPr>
              <a:t>Synergie avec la CSU pour le Financement et l’Accessibilité</a:t>
            </a:r>
            <a:endParaRPr lang="fr-FR" sz="3100">
              <a:solidFill>
                <a:schemeClr val="tx1"/>
              </a:solidFill>
            </a:endParaRPr>
          </a:p>
        </p:txBody>
      </p:sp>
      <p:pic>
        <p:nvPicPr>
          <p:cNvPr id="9" name="Graphic 8" descr="Intraveineuse">
            <a:extLst>
              <a:ext uri="{FF2B5EF4-FFF2-40B4-BE49-F238E27FC236}">
                <a16:creationId xmlns:a16="http://schemas.microsoft.com/office/drawing/2014/main" id="{A0D69AF3-95D1-900F-83BC-644249FED8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2064" y="1131152"/>
            <a:ext cx="4593715" cy="4593715"/>
          </a:xfrm>
          <a:prstGeom prst="rect">
            <a:avLst/>
          </a:prstGeom>
        </p:spPr>
      </p:pic>
      <p:sp>
        <p:nvSpPr>
          <p:cNvPr id="3" name="Espace réservé du contenu 2">
            <a:extLst>
              <a:ext uri="{FF2B5EF4-FFF2-40B4-BE49-F238E27FC236}">
                <a16:creationId xmlns:a16="http://schemas.microsoft.com/office/drawing/2014/main" id="{73E6EB86-B569-29F5-6BDD-C788CED1D65E}"/>
              </a:ext>
            </a:extLst>
          </p:cNvPr>
          <p:cNvSpPr>
            <a:spLocks noGrp="1"/>
          </p:cNvSpPr>
          <p:nvPr>
            <p:ph idx="1"/>
          </p:nvPr>
        </p:nvSpPr>
        <p:spPr>
          <a:xfrm>
            <a:off x="4835047" y="2057400"/>
            <a:ext cx="6636100" cy="4038600"/>
          </a:xfrm>
        </p:spPr>
        <p:txBody>
          <a:bodyPr>
            <a:normAutofit/>
          </a:bodyPr>
          <a:lstStyle/>
          <a:p>
            <a:pPr>
              <a:buFont typeface="Arial" panose="020B0604020202020204" pitchFamily="34" charset="0"/>
              <a:buChar char="•"/>
            </a:pPr>
            <a:r>
              <a:rPr lang="fr-FR" sz="1900" b="1" dirty="0">
                <a:solidFill>
                  <a:schemeClr val="tx1"/>
                </a:solidFill>
              </a:rPr>
              <a:t>Subvention des Équipements de Radiothérapie et Diagnostic</a:t>
            </a:r>
            <a:br>
              <a:rPr lang="fr-FR" sz="1900" dirty="0">
                <a:solidFill>
                  <a:schemeClr val="tx1"/>
                </a:solidFill>
              </a:rPr>
            </a:br>
            <a:r>
              <a:rPr lang="fr-FR" sz="1900" dirty="0">
                <a:solidFill>
                  <a:schemeClr val="tx1"/>
                </a:solidFill>
              </a:rPr>
              <a:t>La CSU, en partenariat avec le CGEA, pourrait financer l’acquisition de nouveaux équipements et subventionner leur utilisation pour les centres de santé, inspirée par des programmes de subvention publique au Maroc.</a:t>
            </a:r>
          </a:p>
          <a:p>
            <a:pPr>
              <a:buFont typeface="Arial" panose="020B0604020202020204" pitchFamily="34" charset="0"/>
              <a:buChar char="•"/>
            </a:pPr>
            <a:r>
              <a:rPr lang="fr-FR" sz="1900" b="1" dirty="0">
                <a:solidFill>
                  <a:schemeClr val="tx1"/>
                </a:solidFill>
              </a:rPr>
              <a:t>Inclusion des Services de Radiothérapie dans le Paquet CSU</a:t>
            </a:r>
            <a:br>
              <a:rPr lang="fr-FR" sz="1900" dirty="0">
                <a:solidFill>
                  <a:schemeClr val="tx1"/>
                </a:solidFill>
              </a:rPr>
            </a:br>
            <a:r>
              <a:rPr lang="fr-FR" sz="1900" dirty="0">
                <a:solidFill>
                  <a:schemeClr val="tx1"/>
                </a:solidFill>
              </a:rPr>
              <a:t>La prise en charge des traitements de radiothérapie pourrait être incluse dans le cadre de la CSU, comme le modèle de couverture au Canada, pour réduire les coûts pour les patients et garantir un accès équitable.</a:t>
            </a:r>
          </a:p>
          <a:p>
            <a:endParaRPr lang="fr-FR" sz="1900" dirty="0">
              <a:solidFill>
                <a:schemeClr val="tx1"/>
              </a:solidFill>
            </a:endParaRPr>
          </a:p>
        </p:txBody>
      </p:sp>
      <p:sp>
        <p:nvSpPr>
          <p:cNvPr id="4" name="Espace réservé de la date 3">
            <a:extLst>
              <a:ext uri="{FF2B5EF4-FFF2-40B4-BE49-F238E27FC236}">
                <a16:creationId xmlns:a16="http://schemas.microsoft.com/office/drawing/2014/main" id="{2EA7725F-5F60-FA10-156D-EBA3BDA0EC97}"/>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smtClean="0">
                <a:solidFill>
                  <a:schemeClr val="tx1"/>
                </a:solidFill>
              </a:rPr>
              <a:pPr>
                <a:spcAft>
                  <a:spcPts val="600"/>
                </a:spcAft>
              </a:pPr>
              <a:t>31/10/2024</a:t>
            </a:fld>
            <a:endParaRPr lang="en-US">
              <a:solidFill>
                <a:schemeClr val="tx1"/>
              </a:solidFill>
            </a:endParaRPr>
          </a:p>
        </p:txBody>
      </p:sp>
      <p:sp>
        <p:nvSpPr>
          <p:cNvPr id="5" name="Espace réservé du numéro de diapositive 4">
            <a:extLst>
              <a:ext uri="{FF2B5EF4-FFF2-40B4-BE49-F238E27FC236}">
                <a16:creationId xmlns:a16="http://schemas.microsoft.com/office/drawing/2014/main" id="{CF1F1529-ACBC-1BA7-B91D-9272B5645325}"/>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solidFill>
                  <a:schemeClr val="tx1"/>
                </a:solidFill>
              </a:rPr>
              <a:pPr>
                <a:spcAft>
                  <a:spcPts val="600"/>
                </a:spcAft>
              </a:pPr>
              <a:t>42</a:t>
            </a:fld>
            <a:endParaRPr lang="en-US">
              <a:solidFill>
                <a:schemeClr val="tx1"/>
              </a:solidFill>
            </a:endParaRPr>
          </a:p>
        </p:txBody>
      </p:sp>
    </p:spTree>
    <p:extLst>
      <p:ext uri="{BB962C8B-B14F-4D97-AF65-F5344CB8AC3E}">
        <p14:creationId xmlns:p14="http://schemas.microsoft.com/office/powerpoint/2010/main" val="3761239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567EB-82B4-781B-CE2A-339E684CB937}"/>
              </a:ext>
            </a:extLst>
          </p:cNvPr>
          <p:cNvSpPr>
            <a:spLocks noGrp="1"/>
          </p:cNvSpPr>
          <p:nvPr>
            <p:ph type="title"/>
          </p:nvPr>
        </p:nvSpPr>
        <p:spPr>
          <a:xfrm>
            <a:off x="1143000" y="434236"/>
            <a:ext cx="9875520" cy="1356360"/>
          </a:xfrm>
        </p:spPr>
        <p:txBody>
          <a:bodyPr>
            <a:normAutofit/>
          </a:bodyPr>
          <a:lstStyle/>
          <a:p>
            <a:r>
              <a:rPr lang="fr-FR" dirty="0">
                <a:solidFill>
                  <a:schemeClr val="tx1"/>
                </a:solidFill>
              </a:rPr>
              <a:t>Bref </a:t>
            </a:r>
          </a:p>
        </p:txBody>
      </p:sp>
      <p:sp>
        <p:nvSpPr>
          <p:cNvPr id="3" name="Espace réservé du contenu 2">
            <a:extLst>
              <a:ext uri="{FF2B5EF4-FFF2-40B4-BE49-F238E27FC236}">
                <a16:creationId xmlns:a16="http://schemas.microsoft.com/office/drawing/2014/main" id="{7996E286-EA1C-1E47-509D-B61B84E9B733}"/>
              </a:ext>
            </a:extLst>
          </p:cNvPr>
          <p:cNvSpPr>
            <a:spLocks noGrp="1"/>
          </p:cNvSpPr>
          <p:nvPr>
            <p:ph idx="1"/>
          </p:nvPr>
        </p:nvSpPr>
        <p:spPr>
          <a:xfrm>
            <a:off x="1297236" y="1480750"/>
            <a:ext cx="10193055" cy="4743077"/>
          </a:xfrm>
        </p:spPr>
        <p:txBody>
          <a:bodyPr>
            <a:noAutofit/>
          </a:bodyPr>
          <a:lstStyle/>
          <a:p>
            <a:pPr algn="just">
              <a:buFont typeface="Wingdings" panose="05000000000000000000" pitchFamily="2" charset="2"/>
              <a:buChar char="Ø"/>
            </a:pPr>
            <a:r>
              <a:rPr lang="fr-FR" sz="1800" b="1" dirty="0">
                <a:solidFill>
                  <a:schemeClr val="tx1"/>
                </a:solidFill>
              </a:rPr>
              <a:t>Objectif Commun : </a:t>
            </a:r>
          </a:p>
          <a:p>
            <a:pPr marL="450850" indent="0" algn="just">
              <a:buNone/>
            </a:pPr>
            <a:r>
              <a:rPr lang="fr-FR" sz="1800" dirty="0">
                <a:solidFill>
                  <a:schemeClr val="tx1"/>
                </a:solidFill>
              </a:rPr>
              <a:t>Lutter efficacement contre le cancer en RDC en combinant les ressources scientifiques du CGEA et l’infrastructure de santé de la CSU.</a:t>
            </a:r>
          </a:p>
          <a:p>
            <a:pPr algn="just">
              <a:buFont typeface="Wingdings" panose="05000000000000000000" pitchFamily="2" charset="2"/>
              <a:buChar char="Ø"/>
            </a:pPr>
            <a:r>
              <a:rPr lang="fr-FR" sz="1800" b="1" dirty="0">
                <a:solidFill>
                  <a:schemeClr val="tx1"/>
                </a:solidFill>
              </a:rPr>
              <a:t>Rôle du CGEA :</a:t>
            </a:r>
          </a:p>
          <a:p>
            <a:pPr marL="450850" indent="-182563" algn="just"/>
            <a:r>
              <a:rPr lang="fr-FR" sz="1800" b="1" dirty="0">
                <a:solidFill>
                  <a:schemeClr val="tx1"/>
                </a:solidFill>
              </a:rPr>
              <a:t>Innovation en diagnostic et traitement </a:t>
            </a:r>
            <a:r>
              <a:rPr lang="fr-FR" sz="1800" dirty="0">
                <a:solidFill>
                  <a:schemeClr val="tx1"/>
                </a:solidFill>
              </a:rPr>
              <a:t>: Utilisation des rayonnements ionisants pour la détection précoce et la radiothérapie. </a:t>
            </a:r>
          </a:p>
          <a:p>
            <a:pPr marL="450850" indent="-182563" algn="just"/>
            <a:r>
              <a:rPr lang="fr-FR" sz="1800" b="1" dirty="0">
                <a:solidFill>
                  <a:schemeClr val="tx1"/>
                </a:solidFill>
              </a:rPr>
              <a:t>Production de radiopharmaceutiques </a:t>
            </a:r>
            <a:r>
              <a:rPr lang="fr-FR" sz="1800" dirty="0">
                <a:solidFill>
                  <a:schemeClr val="tx1"/>
                </a:solidFill>
              </a:rPr>
              <a:t>: Fourniture d’isotopes médicaux pour les hôpitaux, réduisant les coûts de traitement.</a:t>
            </a:r>
          </a:p>
          <a:p>
            <a:pPr algn="just">
              <a:buFont typeface="Wingdings" panose="05000000000000000000" pitchFamily="2" charset="2"/>
              <a:buChar char="Ø"/>
            </a:pPr>
            <a:r>
              <a:rPr lang="fr-FR" sz="1800" b="1" dirty="0">
                <a:solidFill>
                  <a:schemeClr val="tx1"/>
                </a:solidFill>
              </a:rPr>
              <a:t>Rôle de la CSU :</a:t>
            </a:r>
          </a:p>
          <a:p>
            <a:pPr marL="342900" lvl="0" indent="-342900" algn="just">
              <a:lnSpc>
                <a:spcPct val="115000"/>
              </a:lnSpc>
              <a:spcBef>
                <a:spcPts val="1200"/>
              </a:spcBef>
              <a:spcAft>
                <a:spcPts val="1200"/>
              </a:spcAft>
              <a:buFont typeface="Courier New" panose="02070309020205020404" pitchFamily="49" charset="0"/>
              <a:buChar char="o"/>
            </a:pPr>
            <a:r>
              <a:rPr lang="fr-FR" sz="1800" b="1" dirty="0">
                <a:solidFill>
                  <a:schemeClr val="tx1"/>
                </a:solidFill>
              </a:rPr>
              <a:t>Financement des soins oncologiques </a:t>
            </a:r>
            <a:r>
              <a:rPr lang="fr-FR" sz="1800" dirty="0">
                <a:solidFill>
                  <a:schemeClr val="tx1"/>
                </a:solidFill>
              </a:rPr>
              <a:t>: Prise en charge des traitements dans le cadre des paquets de soins de la CSU</a:t>
            </a:r>
            <a:r>
              <a:rPr lang="fr-FR" sz="1800">
                <a:solidFill>
                  <a:srgbClr val="FF0000"/>
                </a:solidFill>
              </a:rPr>
              <a:t>, spécifiquement </a:t>
            </a:r>
            <a:r>
              <a:rPr lang="fr-FR" sz="1800" b="1" kern="0">
                <a:solidFill>
                  <a:srgbClr val="FF0000"/>
                </a:solidFill>
                <a:effectLst/>
                <a:ea typeface="Calibri" panose="020F0502020204030204" pitchFamily="34" charset="0"/>
                <a:cs typeface="Times New Roman" panose="02020603050405020304" pitchFamily="18" charset="0"/>
              </a:rPr>
              <a:t>des </a:t>
            </a:r>
            <a:r>
              <a:rPr lang="fr-FR" sz="1800" b="1" kern="0" dirty="0">
                <a:solidFill>
                  <a:srgbClr val="FF0000"/>
                </a:solidFill>
                <a:effectLst/>
                <a:ea typeface="Calibri" panose="020F0502020204030204" pitchFamily="34" charset="0"/>
                <a:cs typeface="Times New Roman" panose="02020603050405020304" pitchFamily="18" charset="0"/>
              </a:rPr>
              <a:t>Soins Palliatifs et des Soins Continus (surtout la prise en charge de la douleur)</a:t>
            </a:r>
            <a:r>
              <a:rPr lang="fr-FR" sz="1800" kern="0" dirty="0">
                <a:solidFill>
                  <a:srgbClr val="FF0000"/>
                </a:solidFill>
                <a:effectLst/>
                <a:ea typeface="Calibri" panose="020F0502020204030204" pitchFamily="34" charset="0"/>
                <a:cs typeface="Times New Roman" panose="02020603050405020304" pitchFamily="18" charset="0"/>
              </a:rPr>
              <a:t> qui sont intégrés dans le Paquet de base dans son volet de lutte contre les MNT, et qui sera rendu disponible en 2025</a:t>
            </a:r>
            <a:r>
              <a:rPr lang="fr-FR" sz="1800" kern="0" dirty="0">
                <a:solidFill>
                  <a:srgbClr val="FF0000"/>
                </a:solidFill>
                <a:latin typeface="Arial" panose="020B0604020202020204" pitchFamily="34" charset="0"/>
                <a:ea typeface="Calibri" panose="020F0502020204030204" pitchFamily="34" charset="0"/>
                <a:cs typeface="Times New Roman" panose="02020603050405020304" pitchFamily="18" charset="0"/>
              </a:rPr>
              <a:t> pour les  bénéficiaires de l’AMO.</a:t>
            </a:r>
            <a:endParaRPr lang="fr-FR"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0850" indent="-182563" algn="just"/>
            <a:endParaRPr lang="fr-FR" sz="1800" dirty="0">
              <a:solidFill>
                <a:schemeClr val="tx1"/>
              </a:solidFill>
            </a:endParaRPr>
          </a:p>
          <a:p>
            <a:pPr marL="450850" indent="-182563" algn="just"/>
            <a:r>
              <a:rPr lang="fr-FR" sz="1800" b="1" dirty="0">
                <a:solidFill>
                  <a:schemeClr val="tx1"/>
                </a:solidFill>
              </a:rPr>
              <a:t>Accessibilité aux soins </a:t>
            </a:r>
            <a:r>
              <a:rPr lang="fr-FR" sz="1800" dirty="0">
                <a:solidFill>
                  <a:schemeClr val="tx1"/>
                </a:solidFill>
              </a:rPr>
              <a:t>: Garantir un accès équitable aux services de diagnostic et de traitement financés.</a:t>
            </a:r>
          </a:p>
        </p:txBody>
      </p:sp>
      <p:sp>
        <p:nvSpPr>
          <p:cNvPr id="4" name="Espace réservé de la date 3">
            <a:extLst>
              <a:ext uri="{FF2B5EF4-FFF2-40B4-BE49-F238E27FC236}">
                <a16:creationId xmlns:a16="http://schemas.microsoft.com/office/drawing/2014/main" id="{3CF0101D-0D88-5146-FF3C-ED20C4599766}"/>
              </a:ext>
            </a:extLst>
          </p:cNvPr>
          <p:cNvSpPr>
            <a:spLocks noGrp="1"/>
          </p:cNvSpPr>
          <p:nvPr>
            <p:ph type="dt" sz="half" idx="10"/>
          </p:nvPr>
        </p:nvSpPr>
        <p:spPr/>
        <p:txBody>
          <a:bodyPr/>
          <a:lstStyle/>
          <a:p>
            <a:fld id="{F7214A8C-AA10-4301-8F6C-A60AFF639139}" type="datetime1">
              <a:rPr lang="fr-FR" smtClean="0">
                <a:solidFill>
                  <a:schemeClr val="tx1"/>
                </a:solidFill>
              </a:rPr>
              <a:t>31/10/2024</a:t>
            </a:fld>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862911C1-0E4F-D7F0-C55D-2B53CD14CD0B}"/>
              </a:ext>
            </a:extLst>
          </p:cNvPr>
          <p:cNvSpPr>
            <a:spLocks noGrp="1"/>
          </p:cNvSpPr>
          <p:nvPr>
            <p:ph type="sldNum" sz="quarter" idx="12"/>
          </p:nvPr>
        </p:nvSpPr>
        <p:spPr/>
        <p:txBody>
          <a:bodyPr/>
          <a:lstStyle/>
          <a:p>
            <a:fld id="{4FAB73BC-B049-4115-A692-8D63A059BFB8}" type="slidenum">
              <a:rPr lang="en-US" smtClean="0">
                <a:solidFill>
                  <a:schemeClr val="tx1"/>
                </a:solidFill>
              </a:rPr>
              <a:t>43</a:t>
            </a:fld>
            <a:endParaRPr lang="en-US" dirty="0">
              <a:solidFill>
                <a:schemeClr val="tx1"/>
              </a:solidFill>
            </a:endParaRPr>
          </a:p>
        </p:txBody>
      </p:sp>
    </p:spTree>
    <p:extLst>
      <p:ext uri="{BB962C8B-B14F-4D97-AF65-F5344CB8AC3E}">
        <p14:creationId xmlns:p14="http://schemas.microsoft.com/office/powerpoint/2010/main" val="317365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950DA-A151-E0CF-3A40-DF384085C377}"/>
              </a:ext>
            </a:extLst>
          </p:cNvPr>
          <p:cNvSpPr>
            <a:spLocks noGrp="1"/>
          </p:cNvSpPr>
          <p:nvPr>
            <p:ph type="title"/>
          </p:nvPr>
        </p:nvSpPr>
        <p:spPr/>
        <p:txBody>
          <a:bodyPr/>
          <a:lstStyle/>
          <a:p>
            <a:r>
              <a:rPr lang="fr-FR" b="1" dirty="0">
                <a:solidFill>
                  <a:schemeClr val="tx1"/>
                </a:solidFill>
              </a:rPr>
              <a:t>Synergie </a:t>
            </a:r>
            <a:endParaRPr lang="fr-FR" dirty="0">
              <a:solidFill>
                <a:schemeClr val="tx1"/>
              </a:solidFill>
            </a:endParaRPr>
          </a:p>
        </p:txBody>
      </p:sp>
      <p:sp>
        <p:nvSpPr>
          <p:cNvPr id="3" name="Espace réservé du contenu 2">
            <a:extLst>
              <a:ext uri="{FF2B5EF4-FFF2-40B4-BE49-F238E27FC236}">
                <a16:creationId xmlns:a16="http://schemas.microsoft.com/office/drawing/2014/main" id="{EC43A415-E9F0-A6F1-5E1E-64C6F160CF1D}"/>
              </a:ext>
            </a:extLst>
          </p:cNvPr>
          <p:cNvSpPr>
            <a:spLocks noGrp="1"/>
          </p:cNvSpPr>
          <p:nvPr>
            <p:ph idx="1"/>
          </p:nvPr>
        </p:nvSpPr>
        <p:spPr/>
        <p:txBody>
          <a:bodyPr/>
          <a:lstStyle/>
          <a:p>
            <a:pPr>
              <a:buFont typeface="Arial" panose="020B0604020202020204" pitchFamily="34" charset="0"/>
              <a:buChar char="•"/>
            </a:pPr>
            <a:r>
              <a:rPr lang="fr-FR" b="1" dirty="0">
                <a:solidFill>
                  <a:schemeClr val="tx1"/>
                </a:solidFill>
              </a:rPr>
              <a:t>Accès aux soins pour tous</a:t>
            </a:r>
            <a:r>
              <a:rPr lang="fr-FR" dirty="0">
                <a:solidFill>
                  <a:schemeClr val="tx1"/>
                </a:solidFill>
              </a:rPr>
              <a:t> : </a:t>
            </a:r>
          </a:p>
          <a:p>
            <a:pPr marL="263525" indent="0">
              <a:buNone/>
            </a:pPr>
            <a:r>
              <a:rPr lang="fr-FR" dirty="0">
                <a:solidFill>
                  <a:schemeClr val="tx1"/>
                </a:solidFill>
              </a:rPr>
              <a:t>Inclusion des traitements nucléaires contre le cancer dans le cadre de la CSU.</a:t>
            </a:r>
          </a:p>
          <a:p>
            <a:pPr>
              <a:buFont typeface="Arial" panose="020B0604020202020204" pitchFamily="34" charset="0"/>
              <a:buChar char="•"/>
            </a:pPr>
            <a:r>
              <a:rPr lang="fr-FR" b="1" dirty="0">
                <a:solidFill>
                  <a:schemeClr val="tx1"/>
                </a:solidFill>
              </a:rPr>
              <a:t>Formation et sensibilisation</a:t>
            </a:r>
            <a:r>
              <a:rPr lang="fr-FR" dirty="0">
                <a:solidFill>
                  <a:schemeClr val="tx1"/>
                </a:solidFill>
              </a:rPr>
              <a:t> : </a:t>
            </a:r>
          </a:p>
          <a:p>
            <a:pPr marL="263525" indent="0">
              <a:buNone/>
            </a:pPr>
            <a:r>
              <a:rPr lang="fr-FR" dirty="0">
                <a:solidFill>
                  <a:schemeClr val="tx1"/>
                </a:solidFill>
              </a:rPr>
              <a:t>Collaborer pour former des techniciens en radiothérapie et sensibiliser la population aux dépistages précoces.</a:t>
            </a:r>
          </a:p>
          <a:p>
            <a:pPr>
              <a:buFont typeface="Arial" panose="020B0604020202020204" pitchFamily="34" charset="0"/>
              <a:buChar char="•"/>
            </a:pPr>
            <a:r>
              <a:rPr lang="fr-FR" b="1" dirty="0">
                <a:solidFill>
                  <a:schemeClr val="tx1"/>
                </a:solidFill>
              </a:rPr>
              <a:t>Mobilisation des ressources</a:t>
            </a:r>
            <a:r>
              <a:rPr lang="fr-FR" dirty="0">
                <a:solidFill>
                  <a:schemeClr val="tx1"/>
                </a:solidFill>
              </a:rPr>
              <a:t> : </a:t>
            </a:r>
          </a:p>
          <a:p>
            <a:pPr marL="263525" indent="0">
              <a:buNone/>
            </a:pPr>
            <a:r>
              <a:rPr lang="fr-FR" dirty="0">
                <a:solidFill>
                  <a:schemeClr val="tx1"/>
                </a:solidFill>
              </a:rPr>
              <a:t>Attirer des financements internationaux pour l’innovation en santé nucléaire et le renforcement des infrastructures de soins.</a:t>
            </a:r>
          </a:p>
          <a:p>
            <a:pPr marL="45720" indent="0">
              <a:buNone/>
            </a:pPr>
            <a:endParaRPr lang="fr-FR" dirty="0">
              <a:solidFill>
                <a:schemeClr val="tx1"/>
              </a:solidFill>
            </a:endParaRPr>
          </a:p>
        </p:txBody>
      </p:sp>
      <p:sp>
        <p:nvSpPr>
          <p:cNvPr id="4" name="Espace réservé de la date 3">
            <a:extLst>
              <a:ext uri="{FF2B5EF4-FFF2-40B4-BE49-F238E27FC236}">
                <a16:creationId xmlns:a16="http://schemas.microsoft.com/office/drawing/2014/main" id="{72B37693-B531-D97E-F9A2-FE59B78BFB40}"/>
              </a:ext>
            </a:extLst>
          </p:cNvPr>
          <p:cNvSpPr>
            <a:spLocks noGrp="1"/>
          </p:cNvSpPr>
          <p:nvPr>
            <p:ph type="dt" sz="half" idx="10"/>
          </p:nvPr>
        </p:nvSpPr>
        <p:spPr/>
        <p:txBody>
          <a:bodyPr/>
          <a:lstStyle/>
          <a:p>
            <a:fld id="{F7214A8C-AA10-4301-8F6C-A60AFF639139}" type="datetime1">
              <a:rPr lang="fr-FR" smtClean="0">
                <a:solidFill>
                  <a:schemeClr val="tx1"/>
                </a:solidFill>
              </a:rPr>
              <a:t>31/10/2024</a:t>
            </a:fld>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78C32E75-CAE2-BAE7-6B5A-392E8C3ED8B9}"/>
              </a:ext>
            </a:extLst>
          </p:cNvPr>
          <p:cNvSpPr>
            <a:spLocks noGrp="1"/>
          </p:cNvSpPr>
          <p:nvPr>
            <p:ph type="sldNum" sz="quarter" idx="12"/>
          </p:nvPr>
        </p:nvSpPr>
        <p:spPr/>
        <p:txBody>
          <a:bodyPr/>
          <a:lstStyle/>
          <a:p>
            <a:fld id="{4FAB73BC-B049-4115-A692-8D63A059BFB8}" type="slidenum">
              <a:rPr lang="en-US" smtClean="0">
                <a:solidFill>
                  <a:schemeClr val="tx1"/>
                </a:solidFill>
              </a:rPr>
              <a:t>44</a:t>
            </a:fld>
            <a:endParaRPr lang="en-US" dirty="0">
              <a:solidFill>
                <a:schemeClr val="tx1"/>
              </a:solidFill>
            </a:endParaRPr>
          </a:p>
        </p:txBody>
      </p:sp>
    </p:spTree>
    <p:extLst>
      <p:ext uri="{BB962C8B-B14F-4D97-AF65-F5344CB8AC3E}">
        <p14:creationId xmlns:p14="http://schemas.microsoft.com/office/powerpoint/2010/main" val="925032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D78E0-18AB-D2E7-96B8-750C9500474B}"/>
              </a:ext>
            </a:extLst>
          </p:cNvPr>
          <p:cNvSpPr>
            <a:spLocks noGrp="1"/>
          </p:cNvSpPr>
          <p:nvPr>
            <p:ph type="title"/>
          </p:nvPr>
        </p:nvSpPr>
        <p:spPr/>
        <p:txBody>
          <a:bodyPr>
            <a:normAutofit/>
          </a:bodyPr>
          <a:lstStyle/>
          <a:p>
            <a:r>
              <a:rPr lang="fr-FR" dirty="0">
                <a:solidFill>
                  <a:schemeClr val="tx1"/>
                </a:solidFill>
              </a:rPr>
              <a:t>Architecture des Commissions	CN CSU </a:t>
            </a:r>
          </a:p>
        </p:txBody>
      </p:sp>
      <p:graphicFrame>
        <p:nvGraphicFramePr>
          <p:cNvPr id="7" name="Espace réservé du contenu 2">
            <a:extLst>
              <a:ext uri="{FF2B5EF4-FFF2-40B4-BE49-F238E27FC236}">
                <a16:creationId xmlns:a16="http://schemas.microsoft.com/office/drawing/2014/main" id="{90D4C7CB-60F8-DB9A-E7BF-135BBF864DCE}"/>
              </a:ext>
            </a:extLst>
          </p:cNvPr>
          <p:cNvGraphicFramePr>
            <a:graphicFrameLocks noGrp="1"/>
          </p:cNvGraphicFramePr>
          <p:nvPr>
            <p:ph idx="1"/>
            <p:extLst>
              <p:ext uri="{D42A27DB-BD31-4B8C-83A1-F6EECF244321}">
                <p14:modId xmlns:p14="http://schemas.microsoft.com/office/powerpoint/2010/main" val="106936789"/>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e la date 3">
            <a:extLst>
              <a:ext uri="{FF2B5EF4-FFF2-40B4-BE49-F238E27FC236}">
                <a16:creationId xmlns:a16="http://schemas.microsoft.com/office/drawing/2014/main" id="{75EC23C7-9291-973C-DE73-396654775C29}"/>
              </a:ext>
            </a:extLst>
          </p:cNvPr>
          <p:cNvSpPr>
            <a:spLocks noGrp="1"/>
          </p:cNvSpPr>
          <p:nvPr>
            <p:ph type="dt" sz="half" idx="10"/>
          </p:nvPr>
        </p:nvSpPr>
        <p:spPr/>
        <p:txBody>
          <a:bodyPr/>
          <a:lstStyle/>
          <a:p>
            <a:fld id="{F7214A8C-AA10-4301-8F6C-A60AFF639139}" type="datetime1">
              <a:rPr lang="fr-FR" smtClean="0">
                <a:solidFill>
                  <a:schemeClr val="tx1"/>
                </a:solidFill>
              </a:rPr>
              <a:t>31/10/2024</a:t>
            </a:fld>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B649DAA7-3BEE-3415-C744-A5BDE4FF135A}"/>
              </a:ext>
            </a:extLst>
          </p:cNvPr>
          <p:cNvSpPr>
            <a:spLocks noGrp="1"/>
          </p:cNvSpPr>
          <p:nvPr>
            <p:ph type="sldNum" sz="quarter" idx="12"/>
          </p:nvPr>
        </p:nvSpPr>
        <p:spPr/>
        <p:txBody>
          <a:bodyPr/>
          <a:lstStyle/>
          <a:p>
            <a:fld id="{4FAB73BC-B049-4115-A692-8D63A059BFB8}"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3324433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55FA33B-7941-7D31-CD9D-0841728434B3}"/>
              </a:ext>
            </a:extLst>
          </p:cNvPr>
          <p:cNvSpPr>
            <a:spLocks noGrp="1"/>
          </p:cNvSpPr>
          <p:nvPr>
            <p:ph type="title"/>
          </p:nvPr>
        </p:nvSpPr>
        <p:spPr>
          <a:xfrm>
            <a:off x="4441783" y="275156"/>
            <a:ext cx="7519077" cy="513984"/>
          </a:xfrm>
        </p:spPr>
        <p:txBody>
          <a:bodyPr>
            <a:normAutofit/>
          </a:bodyPr>
          <a:lstStyle/>
          <a:p>
            <a:r>
              <a:rPr lang="fr-FR" sz="2400" b="1" kern="100" dirty="0">
                <a:solidFill>
                  <a:srgbClr val="FFFFFF"/>
                </a:solidFill>
                <a:latin typeface="Aptos Display" panose="020B0004020202020204" pitchFamily="34" charset="0"/>
                <a:ea typeface="Times New Roman" panose="02020603050405020304" pitchFamily="18" charset="0"/>
                <a:cs typeface="Times New Roman" panose="02020603050405020304" pitchFamily="18" charset="0"/>
              </a:rPr>
              <a:t>Commission Offre de Soins et Gestion des Ressources</a:t>
            </a:r>
            <a:endParaRPr lang="fr-FR" sz="2400" dirty="0">
              <a:solidFill>
                <a:srgbClr val="FFFFFF"/>
              </a:solidFill>
            </a:endParaRPr>
          </a:p>
        </p:txBody>
      </p:sp>
      <p:pic>
        <p:nvPicPr>
          <p:cNvPr id="7" name="Picture 6" descr="Personnes se tenant les mains">
            <a:extLst>
              <a:ext uri="{FF2B5EF4-FFF2-40B4-BE49-F238E27FC236}">
                <a16:creationId xmlns:a16="http://schemas.microsoft.com/office/drawing/2014/main" id="{FF151A5A-97E4-32D7-50C4-237161AECE37}"/>
              </a:ext>
            </a:extLst>
          </p:cNvPr>
          <p:cNvPicPr>
            <a:picLocks noChangeAspect="1"/>
          </p:cNvPicPr>
          <p:nvPr/>
        </p:nvPicPr>
        <p:blipFill>
          <a:blip r:embed="rId2"/>
          <a:srcRect l="36817" r="25016" b="-2"/>
          <a:stretch/>
        </p:blipFill>
        <p:spPr>
          <a:xfrm>
            <a:off x="232861" y="243840"/>
            <a:ext cx="3646837" cy="6377939"/>
          </a:xfrm>
          <a:prstGeom prst="rect">
            <a:avLst/>
          </a:prstGeom>
        </p:spPr>
      </p:pic>
      <p:sp>
        <p:nvSpPr>
          <p:cNvPr id="3" name="Espace réservé du contenu 2">
            <a:extLst>
              <a:ext uri="{FF2B5EF4-FFF2-40B4-BE49-F238E27FC236}">
                <a16:creationId xmlns:a16="http://schemas.microsoft.com/office/drawing/2014/main" id="{2F266D89-7474-DC5F-171A-92C683BAB4E0}"/>
              </a:ext>
            </a:extLst>
          </p:cNvPr>
          <p:cNvSpPr>
            <a:spLocks noGrp="1"/>
          </p:cNvSpPr>
          <p:nvPr>
            <p:ph idx="1"/>
          </p:nvPr>
        </p:nvSpPr>
        <p:spPr>
          <a:xfrm>
            <a:off x="3219190" y="901384"/>
            <a:ext cx="8228806" cy="4038600"/>
          </a:xfrm>
        </p:spPr>
        <p:txBody>
          <a:bodyPr>
            <a:noAutofit/>
          </a:bodyPr>
          <a:lstStyle/>
          <a:p>
            <a:pPr marL="742950" lvl="1" indent="-285750">
              <a:spcAft>
                <a:spcPts val="800"/>
              </a:spcAft>
              <a:buSzPts val="1000"/>
              <a:buFont typeface="Courier New" panose="02070309020205020404" pitchFamily="49" charset="0"/>
              <a:buChar char="o"/>
              <a:tabLst>
                <a:tab pos="914400" algn="l"/>
              </a:tabLst>
            </a:pPr>
            <a:r>
              <a:rPr lang="fr-FR" sz="14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Rôle :</a:t>
            </a: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Assurer la qualité et la couverture des services de santé, coordonner les ressources humaines et matérielles.</a:t>
            </a:r>
          </a:p>
          <a:p>
            <a:pPr marL="742950" lvl="1" indent="-285750">
              <a:spcAft>
                <a:spcPts val="800"/>
              </a:spcAft>
              <a:buSzPts val="1000"/>
              <a:buFont typeface="Courier New" panose="02070309020205020404" pitchFamily="49" charset="0"/>
              <a:buChar char="o"/>
              <a:tabLst>
                <a:tab pos="914400" algn="l"/>
              </a:tabLst>
            </a:pPr>
            <a:r>
              <a:rPr lang="fr-FR" sz="14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Ministères et Acteurs :</a:t>
            </a:r>
            <a:endPar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 la Santé Publique, Hygiène et Prévention : Définir les politiques de santé.</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des Infrastructures : Planifier et coordonner les infrastructures de santé.</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 la Recherche Scientifique : Soutenir la recherche en santé et l'innovation.</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 la Défense et </a:t>
            </a:r>
            <a:r>
              <a:rPr lang="fr-FR" sz="14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Anciens Combattants</a:t>
            </a: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 Assurer la santé des personnels militaires et des familles.</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 l'Enseignement Supérieur (ESU) : Intégrer les formations en santé dans les programmes d’enseignement supérieur.</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Ministère des Finances : Allouer les ressources financières nécessaires.</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ANICNS : Développer des solutions numériques pour les services de santé.</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INSP : Fournir des données et analyses sur la santé </a:t>
            </a:r>
            <a:r>
              <a:rPr lang="fr-FR" sz="1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publique</a:t>
            </a: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FSS : Financer les initiatives pour les populations vulnérables.</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FPS : Soutenir les initiatives pour promouvoir la santé.</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Syndicats des Médecins et Infirmiers : Représenter les professionnels de santé.</a:t>
            </a:r>
          </a:p>
          <a:p>
            <a:pPr marL="1143000" lvl="2" indent="-228600">
              <a:spcAft>
                <a:spcPts val="800"/>
              </a:spcAft>
              <a:buSzPts val="1000"/>
              <a:buFont typeface="Wingdings" panose="05000000000000000000" pitchFamily="2" charset="2"/>
              <a:buChar char=""/>
              <a:tabLst>
                <a:tab pos="1371600" algn="l"/>
              </a:tabLst>
            </a:pPr>
            <a:r>
              <a:rPr lang="fr-FR"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Mutuelles de Santé : Offrir des assurances santé.</a:t>
            </a:r>
          </a:p>
          <a:p>
            <a:pPr marL="1143000" lvl="2" indent="-228600">
              <a:spcAft>
                <a:spcPts val="800"/>
              </a:spcAft>
              <a:buSzPts val="1000"/>
              <a:buFont typeface="Wingdings" panose="05000000000000000000" pitchFamily="2" charset="2"/>
              <a:buChar char=""/>
              <a:tabLst>
                <a:tab pos="1371600" algn="l"/>
              </a:tabLst>
            </a:pPr>
            <a:r>
              <a:rPr lang="fr-FR" sz="1400" b="1" dirty="0">
                <a:solidFill>
                  <a:srgbClr val="C00000"/>
                </a:solidFill>
              </a:rPr>
              <a:t>CGEA</a:t>
            </a:r>
            <a:r>
              <a:rPr lang="fr-FR" sz="1400" b="1" dirty="0">
                <a:solidFill>
                  <a:srgbClr val="FFFFFF"/>
                </a:solidFill>
              </a:rPr>
              <a:t> : un rôle clé en mettant l'innovation scientifique au service de la santé publique pour améliorer le diagnostic, le traitement et la prévention des cancers en RDC.</a:t>
            </a:r>
          </a:p>
        </p:txBody>
      </p:sp>
      <p:sp>
        <p:nvSpPr>
          <p:cNvPr id="5" name="Espace réservé du numéro de diapositive 4">
            <a:extLst>
              <a:ext uri="{FF2B5EF4-FFF2-40B4-BE49-F238E27FC236}">
                <a16:creationId xmlns:a16="http://schemas.microsoft.com/office/drawing/2014/main" id="{A7D1D21C-6AF9-C234-7994-C62E230F4022}"/>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a:solidFill>
                  <a:srgbClr val="FFFFFF"/>
                </a:solidFill>
              </a:rPr>
              <a:pPr>
                <a:spcAft>
                  <a:spcPts val="600"/>
                </a:spcAft>
              </a:pPr>
              <a:t>46</a:t>
            </a:fld>
            <a:endParaRPr lang="en-US">
              <a:solidFill>
                <a:srgbClr val="FFFFFF"/>
              </a:solidFill>
            </a:endParaRPr>
          </a:p>
        </p:txBody>
      </p:sp>
      <p:sp>
        <p:nvSpPr>
          <p:cNvPr id="21" name="Rectangle 20">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4" name="Espace réservé de la date 3">
            <a:extLst>
              <a:ext uri="{FF2B5EF4-FFF2-40B4-BE49-F238E27FC236}">
                <a16:creationId xmlns:a16="http://schemas.microsoft.com/office/drawing/2014/main" id="{1ECED885-7EF2-08BC-9660-FCE2DA0B03C1}"/>
              </a:ext>
            </a:extLst>
          </p:cNvPr>
          <p:cNvSpPr>
            <a:spLocks noGrp="1"/>
          </p:cNvSpPr>
          <p:nvPr>
            <p:ph type="dt" sz="half" idx="10"/>
          </p:nvPr>
        </p:nvSpPr>
        <p:spPr>
          <a:xfrm>
            <a:off x="1142996" y="6223828"/>
            <a:ext cx="2329074" cy="365125"/>
          </a:xfrm>
        </p:spPr>
        <p:txBody>
          <a:bodyPr>
            <a:normAutofit/>
          </a:bodyPr>
          <a:lstStyle/>
          <a:p>
            <a:pPr>
              <a:spcAft>
                <a:spcPts val="600"/>
              </a:spcAft>
            </a:pPr>
            <a:fld id="{F7214A8C-AA10-4301-8F6C-A60AFF639139}" type="datetime1">
              <a:rPr lang="fr-FR">
                <a:solidFill>
                  <a:srgbClr val="FFFFFF"/>
                </a:solidFill>
              </a:rPr>
              <a:pPr>
                <a:spcAft>
                  <a:spcPts val="600"/>
                </a:spcAft>
              </a:pPr>
              <a:t>31/10/2024</a:t>
            </a:fld>
            <a:endParaRPr lang="en-US">
              <a:solidFill>
                <a:srgbClr val="FFFFFF"/>
              </a:solidFill>
            </a:endParaRPr>
          </a:p>
        </p:txBody>
      </p:sp>
    </p:spTree>
    <p:extLst>
      <p:ext uri="{BB962C8B-B14F-4D97-AF65-F5344CB8AC3E}">
        <p14:creationId xmlns:p14="http://schemas.microsoft.com/office/powerpoint/2010/main" val="365057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1519E793-5011-C594-B822-B5FFCFDED469}"/>
              </a:ext>
            </a:extLst>
          </p:cNvPr>
          <p:cNvSpPr txBox="1">
            <a:spLocks noGrp="1"/>
          </p:cNvSpPr>
          <p:nvPr>
            <p:ph type="title"/>
          </p:nvPr>
        </p:nvSpPr>
        <p:spPr>
          <a:xfrm>
            <a:off x="653145" y="609599"/>
            <a:ext cx="3069770" cy="5606143"/>
          </a:xfrm>
        </p:spPr>
        <p:txBody>
          <a:bodyPr>
            <a:normAutofit/>
          </a:bodyPr>
          <a:lstStyle/>
          <a:p>
            <a:pPr lvl="0"/>
            <a:r>
              <a:rPr lang="fr-FR">
                <a:solidFill>
                  <a:schemeClr val="tx1"/>
                </a:solidFill>
              </a:rPr>
              <a:t>Conclusion</a:t>
            </a:r>
            <a:br>
              <a:rPr lang="fr-FR">
                <a:solidFill>
                  <a:schemeClr val="tx1"/>
                </a:solidFill>
              </a:rPr>
            </a:br>
            <a:br>
              <a:rPr lang="fr-FR">
                <a:solidFill>
                  <a:schemeClr val="tx1"/>
                </a:solidFill>
              </a:rPr>
            </a:br>
            <a:r>
              <a:rPr lang="fr-FR">
                <a:solidFill>
                  <a:schemeClr val="tx1"/>
                </a:solidFill>
              </a:rPr>
              <a:t>Vers une CSU Réussie en RD Congo</a:t>
            </a:r>
            <a:br>
              <a:rPr lang="fr-FR">
                <a:solidFill>
                  <a:schemeClr val="tx1"/>
                </a:solidFill>
              </a:rPr>
            </a:br>
            <a:endParaRPr lang="fr-FR">
              <a:solidFill>
                <a:schemeClr val="tx1"/>
              </a:solidFill>
            </a:endParaRPr>
          </a:p>
        </p:txBody>
      </p:sp>
      <p:sp>
        <p:nvSpPr>
          <p:cNvPr id="10" name="Espace réservé du contenu 2">
            <a:extLst>
              <a:ext uri="{FF2B5EF4-FFF2-40B4-BE49-F238E27FC236}">
                <a16:creationId xmlns:a16="http://schemas.microsoft.com/office/drawing/2014/main" id="{442FEFE5-FCCB-A5F4-F2D6-546FB5280F1E}"/>
              </a:ext>
            </a:extLst>
          </p:cNvPr>
          <p:cNvSpPr txBox="1">
            <a:spLocks noGrp="1"/>
          </p:cNvSpPr>
          <p:nvPr>
            <p:ph idx="1"/>
          </p:nvPr>
        </p:nvSpPr>
        <p:spPr>
          <a:xfrm>
            <a:off x="4545004" y="1022958"/>
            <a:ext cx="6961196" cy="3777343"/>
          </a:xfrm>
        </p:spPr>
        <p:txBody>
          <a:bodyPr>
            <a:normAutofit/>
          </a:bodyPr>
          <a:lstStyle/>
          <a:p>
            <a:pPr lvl="0"/>
            <a:r>
              <a:rPr lang="fr-FR" dirty="0">
                <a:solidFill>
                  <a:schemeClr val="tx1"/>
                </a:solidFill>
              </a:rPr>
              <a:t>La CSU représente une opportunité sans précédent pour améliorer la santé publique et le développement de la  RD Congo.</a:t>
            </a:r>
          </a:p>
          <a:p>
            <a:pPr lvl="0"/>
            <a:r>
              <a:rPr lang="fr-FR" dirty="0">
                <a:solidFill>
                  <a:schemeClr val="tx1"/>
                </a:solidFill>
              </a:rPr>
              <a:t>Collaboration étroite entre gouvernement, partenaires internationaux et communautés locales essentielle (santé communautaire, village santé, ETD, …).</a:t>
            </a:r>
          </a:p>
          <a:p>
            <a:pPr lvl="0"/>
            <a:r>
              <a:rPr lang="fr-FR" dirty="0">
                <a:solidFill>
                  <a:schemeClr val="tx1"/>
                </a:solidFill>
              </a:rPr>
              <a:t>L'avenir de la CSU en RD Congo repose sur des politiques solides, une mobilisation efficace des ressources, une gestion transparente et des mécanismes de redevabilité.</a:t>
            </a:r>
          </a:p>
        </p:txBody>
      </p:sp>
      <p:pic>
        <p:nvPicPr>
          <p:cNvPr id="4" name="Image 3" descr="Une image contenant texte, logo, Police, Graphique&#10;&#10;Description générée automatiquement">
            <a:extLst>
              <a:ext uri="{FF2B5EF4-FFF2-40B4-BE49-F238E27FC236}">
                <a16:creationId xmlns:a16="http://schemas.microsoft.com/office/drawing/2014/main" id="{4E9090EE-7F7D-1341-E425-944DC25059F1}"/>
              </a:ext>
            </a:extLst>
          </p:cNvPr>
          <p:cNvPicPr>
            <a:picLocks noChangeAspect="1"/>
          </p:cNvPicPr>
          <p:nvPr/>
        </p:nvPicPr>
        <p:blipFill>
          <a:blip r:embed="rId2"/>
          <a:stretch>
            <a:fillRect/>
          </a:stretch>
        </p:blipFill>
        <p:spPr>
          <a:xfrm>
            <a:off x="4545004" y="4573595"/>
            <a:ext cx="3567046" cy="1642147"/>
          </a:xfrm>
          <a:prstGeom prst="rect">
            <a:avLst/>
          </a:prstGeom>
        </p:spPr>
      </p:pic>
      <p:sp>
        <p:nvSpPr>
          <p:cNvPr id="2" name="Espace réservé de la date 1">
            <a:extLst>
              <a:ext uri="{FF2B5EF4-FFF2-40B4-BE49-F238E27FC236}">
                <a16:creationId xmlns:a16="http://schemas.microsoft.com/office/drawing/2014/main" id="{EA84FD80-84BA-64E4-5466-AA4D864D5D52}"/>
              </a:ext>
            </a:extLst>
          </p:cNvPr>
          <p:cNvSpPr>
            <a:spLocks noGrp="1"/>
          </p:cNvSpPr>
          <p:nvPr>
            <p:ph type="dt" sz="half" idx="10"/>
          </p:nvPr>
        </p:nvSpPr>
        <p:spPr>
          <a:xfrm>
            <a:off x="1142996" y="6223828"/>
            <a:ext cx="2329074" cy="365125"/>
          </a:xfrm>
        </p:spPr>
        <p:txBody>
          <a:bodyPr>
            <a:normAutofit/>
          </a:bodyPr>
          <a:lstStyle/>
          <a:p>
            <a:pPr>
              <a:spcAft>
                <a:spcPts val="600"/>
              </a:spcAft>
            </a:pPr>
            <a:fld id="{90EFD1D5-93CD-4684-B128-D3E1905E01FE}" type="datetime1">
              <a:rPr lang="fr-FR" smtClean="0">
                <a:solidFill>
                  <a:schemeClr val="tx1"/>
                </a:solidFill>
              </a:rPr>
              <a:pPr>
                <a:spcAft>
                  <a:spcPts val="600"/>
                </a:spcAft>
              </a:pPr>
              <a:t>31/10/2024</a:t>
            </a:fld>
            <a:endParaRPr lang="en-US">
              <a:solidFill>
                <a:schemeClr val="tx1"/>
              </a:solidFill>
            </a:endParaRPr>
          </a:p>
        </p:txBody>
      </p:sp>
      <p:sp>
        <p:nvSpPr>
          <p:cNvPr id="3" name="Espace réservé du numéro de diapositive 2">
            <a:extLst>
              <a:ext uri="{FF2B5EF4-FFF2-40B4-BE49-F238E27FC236}">
                <a16:creationId xmlns:a16="http://schemas.microsoft.com/office/drawing/2014/main" id="{BDCC4196-8F4E-0A57-2C46-ADC9A83BE718}"/>
              </a:ext>
            </a:extLst>
          </p:cNvPr>
          <p:cNvSpPr>
            <a:spLocks noGrp="1"/>
          </p:cNvSpPr>
          <p:nvPr>
            <p:ph type="sldNum" sz="quarter" idx="12"/>
          </p:nvPr>
        </p:nvSpPr>
        <p:spPr>
          <a:xfrm>
            <a:off x="9329530" y="6223828"/>
            <a:ext cx="1706217" cy="365125"/>
          </a:xfrm>
        </p:spPr>
        <p:txBody>
          <a:bodyPr>
            <a:normAutofit/>
          </a:bodyPr>
          <a:lstStyle/>
          <a:p>
            <a:pPr>
              <a:spcAft>
                <a:spcPts val="600"/>
              </a:spcAft>
            </a:pPr>
            <a:fld id="{4FAB73BC-B049-4115-A692-8D63A059BFB8}" type="slidenum">
              <a:rPr lang="en-US" smtClean="0">
                <a:solidFill>
                  <a:schemeClr val="tx1"/>
                </a:solidFill>
              </a:rPr>
              <a:pPr>
                <a:spcAft>
                  <a:spcPts val="600"/>
                </a:spcAft>
              </a:pPr>
              <a:t>47</a:t>
            </a:fld>
            <a:endParaRPr lang="en-US">
              <a:solidFill>
                <a:schemeClr val="tx1"/>
              </a:solidFill>
            </a:endParaRPr>
          </a:p>
        </p:txBody>
      </p:sp>
      <p:pic>
        <p:nvPicPr>
          <p:cNvPr id="11" name="Image 10" descr="Une image contenant drapeau, Bleu électrique, bleu, symbole&#10;&#10;Description générée automatiquement">
            <a:extLst>
              <a:ext uri="{FF2B5EF4-FFF2-40B4-BE49-F238E27FC236}">
                <a16:creationId xmlns:a16="http://schemas.microsoft.com/office/drawing/2014/main" id="{4EE0B028-F722-F2E3-CE0D-6147368F364D}"/>
              </a:ext>
            </a:extLst>
          </p:cNvPr>
          <p:cNvPicPr>
            <a:picLocks noChangeAspect="1"/>
          </p:cNvPicPr>
          <p:nvPr/>
        </p:nvPicPr>
        <p:blipFill>
          <a:blip r:embed="rId3"/>
          <a:stretch>
            <a:fillRect/>
          </a:stretch>
        </p:blipFill>
        <p:spPr>
          <a:xfrm>
            <a:off x="252923" y="140186"/>
            <a:ext cx="963247" cy="542586"/>
          </a:xfrm>
          <a:prstGeom prst="rect">
            <a:avLst/>
          </a:prstGeom>
          <a:noFill/>
          <a:ln cap="flat">
            <a:noFill/>
          </a:ln>
        </p:spPr>
      </p:pic>
    </p:spTree>
    <p:extLst>
      <p:ext uri="{BB962C8B-B14F-4D97-AF65-F5344CB8AC3E}">
        <p14:creationId xmlns:p14="http://schemas.microsoft.com/office/powerpoint/2010/main" val="1110004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7A49E4-AE19-440D-9385-A4E02FCB5440}"/>
              </a:ext>
            </a:extLst>
          </p:cNvPr>
          <p:cNvPicPr>
            <a:picLocks noChangeAspect="1"/>
          </p:cNvPicPr>
          <p:nvPr/>
        </p:nvPicPr>
        <p:blipFill rotWithShape="1">
          <a:blip r:embed="rId2">
            <a:extLst>
              <a:ext uri="{28A0092B-C50C-407E-A947-70E740481C1C}">
                <a14:useLocalDpi xmlns:a14="http://schemas.microsoft.com/office/drawing/2010/main" val="0"/>
              </a:ext>
            </a:extLst>
          </a:blip>
          <a:srcRect b="8475"/>
          <a:stretch/>
        </p:blipFill>
        <p:spPr>
          <a:xfrm>
            <a:off x="4008512" y="4621444"/>
            <a:ext cx="3647841" cy="1797742"/>
          </a:xfrm>
          <a:prstGeom prst="rect">
            <a:avLst/>
          </a:prstGeom>
        </p:spPr>
      </p:pic>
      <p:pic>
        <p:nvPicPr>
          <p:cNvPr id="5" name="Image 4">
            <a:extLst>
              <a:ext uri="{FF2B5EF4-FFF2-40B4-BE49-F238E27FC236}">
                <a16:creationId xmlns:a16="http://schemas.microsoft.com/office/drawing/2014/main" id="{03270BC8-C96C-518E-852D-D0014205E01D}"/>
              </a:ext>
            </a:extLst>
          </p:cNvPr>
          <p:cNvPicPr>
            <a:picLocks noChangeAspect="1"/>
          </p:cNvPicPr>
          <p:nvPr/>
        </p:nvPicPr>
        <p:blipFill>
          <a:blip r:embed="rId3"/>
          <a:stretch>
            <a:fillRect/>
          </a:stretch>
        </p:blipFill>
        <p:spPr>
          <a:xfrm>
            <a:off x="1575080" y="1331259"/>
            <a:ext cx="9250726" cy="3459105"/>
          </a:xfrm>
          <a:prstGeom prst="rect">
            <a:avLst/>
          </a:prstGeom>
        </p:spPr>
      </p:pic>
      <p:sp>
        <p:nvSpPr>
          <p:cNvPr id="2" name="Espace réservé de la date 1">
            <a:extLst>
              <a:ext uri="{FF2B5EF4-FFF2-40B4-BE49-F238E27FC236}">
                <a16:creationId xmlns:a16="http://schemas.microsoft.com/office/drawing/2014/main" id="{D8DF4286-7ADB-8702-A684-AE2DF87F302F}"/>
              </a:ext>
            </a:extLst>
          </p:cNvPr>
          <p:cNvSpPr>
            <a:spLocks noGrp="1"/>
          </p:cNvSpPr>
          <p:nvPr>
            <p:ph type="dt" sz="half" idx="10"/>
          </p:nvPr>
        </p:nvSpPr>
        <p:spPr/>
        <p:txBody>
          <a:bodyPr/>
          <a:lstStyle/>
          <a:p>
            <a:fld id="{62EC2ACC-C52A-4555-A98D-0F698CD8D869}" type="datetime1">
              <a:rPr lang="fr-FR" smtClean="0"/>
              <a:t>31/10/2024</a:t>
            </a:fld>
            <a:endParaRPr lang="fr-FR"/>
          </a:p>
        </p:txBody>
      </p:sp>
      <p:sp>
        <p:nvSpPr>
          <p:cNvPr id="6" name="Espace réservé du numéro de diapositive 5">
            <a:extLst>
              <a:ext uri="{FF2B5EF4-FFF2-40B4-BE49-F238E27FC236}">
                <a16:creationId xmlns:a16="http://schemas.microsoft.com/office/drawing/2014/main" id="{95017F76-B9D6-9B79-294B-527DBB2B672C}"/>
              </a:ext>
            </a:extLst>
          </p:cNvPr>
          <p:cNvSpPr>
            <a:spLocks noGrp="1"/>
          </p:cNvSpPr>
          <p:nvPr>
            <p:ph type="sldNum" sz="quarter" idx="12"/>
          </p:nvPr>
        </p:nvSpPr>
        <p:spPr/>
        <p:txBody>
          <a:bodyPr/>
          <a:lstStyle/>
          <a:p>
            <a:fld id="{92D466EC-AD75-471C-B784-0076BE6D273D}" type="slidenum">
              <a:rPr lang="fr-FR" smtClean="0"/>
              <a:t>48</a:t>
            </a:fld>
            <a:endParaRPr lang="fr-FR"/>
          </a:p>
        </p:txBody>
      </p:sp>
      <p:pic>
        <p:nvPicPr>
          <p:cNvPr id="8" name="Image 7">
            <a:extLst>
              <a:ext uri="{FF2B5EF4-FFF2-40B4-BE49-F238E27FC236}">
                <a16:creationId xmlns:a16="http://schemas.microsoft.com/office/drawing/2014/main" id="{64BAEB54-A618-53A3-0260-125DFB60A414}"/>
              </a:ext>
            </a:extLst>
          </p:cNvPr>
          <p:cNvPicPr>
            <a:picLocks noChangeAspect="1"/>
          </p:cNvPicPr>
          <p:nvPr/>
        </p:nvPicPr>
        <p:blipFill>
          <a:blip r:embed="rId4"/>
          <a:stretch>
            <a:fillRect/>
          </a:stretch>
        </p:blipFill>
        <p:spPr>
          <a:xfrm>
            <a:off x="9441686" y="359384"/>
            <a:ext cx="2350468" cy="1073039"/>
          </a:xfrm>
          <a:prstGeom prst="rect">
            <a:avLst/>
          </a:prstGeom>
        </p:spPr>
      </p:pic>
    </p:spTree>
    <p:extLst>
      <p:ext uri="{BB962C8B-B14F-4D97-AF65-F5344CB8AC3E}">
        <p14:creationId xmlns:p14="http://schemas.microsoft.com/office/powerpoint/2010/main" val="1480211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60EAA-9532-454A-BE24-F76A9C2F2A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71"/>
          <a:stretch/>
        </p:blipFill>
        <p:spPr>
          <a:xfrm>
            <a:off x="0" y="-21948"/>
            <a:ext cx="5881511" cy="6879948"/>
          </a:xfrm>
          <a:prstGeom prst="rect">
            <a:avLst/>
          </a:prstGeom>
        </p:spPr>
      </p:pic>
      <p:pic>
        <p:nvPicPr>
          <p:cNvPr id="8" name="Image 7">
            <a:extLst>
              <a:ext uri="{FF2B5EF4-FFF2-40B4-BE49-F238E27FC236}">
                <a16:creationId xmlns:a16="http://schemas.microsoft.com/office/drawing/2014/main" id="{65A42C62-E4FD-EF3F-CC3C-7CE4C1E3A585}"/>
              </a:ext>
            </a:extLst>
          </p:cNvPr>
          <p:cNvPicPr>
            <a:picLocks noChangeAspect="1"/>
          </p:cNvPicPr>
          <p:nvPr/>
        </p:nvPicPr>
        <p:blipFill>
          <a:blip r:embed="rId4"/>
          <a:stretch>
            <a:fillRect/>
          </a:stretch>
        </p:blipFill>
        <p:spPr>
          <a:xfrm>
            <a:off x="7023764" y="1189748"/>
            <a:ext cx="3708157" cy="2457620"/>
          </a:xfrm>
          <a:prstGeom prst="rect">
            <a:avLst/>
          </a:prstGeom>
        </p:spPr>
      </p:pic>
      <p:sp>
        <p:nvSpPr>
          <p:cNvPr id="9" name="Title 7">
            <a:extLst>
              <a:ext uri="{FF2B5EF4-FFF2-40B4-BE49-F238E27FC236}">
                <a16:creationId xmlns:a16="http://schemas.microsoft.com/office/drawing/2014/main" id="{09229C47-F5AC-745F-5B2F-939DCB2A8AB9}"/>
              </a:ext>
            </a:extLst>
          </p:cNvPr>
          <p:cNvSpPr txBox="1">
            <a:spLocks/>
          </p:cNvSpPr>
          <p:nvPr/>
        </p:nvSpPr>
        <p:spPr>
          <a:xfrm>
            <a:off x="6000321" y="171168"/>
            <a:ext cx="57550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b="1" dirty="0">
                <a:solidFill>
                  <a:srgbClr val="002060"/>
                </a:solidFill>
              </a:rPr>
              <a:t>La CSU : Contexte national en matière de santé</a:t>
            </a:r>
          </a:p>
        </p:txBody>
      </p:sp>
      <p:sp>
        <p:nvSpPr>
          <p:cNvPr id="3" name="ZoneTexte 2">
            <a:extLst>
              <a:ext uri="{FF2B5EF4-FFF2-40B4-BE49-F238E27FC236}">
                <a16:creationId xmlns:a16="http://schemas.microsoft.com/office/drawing/2014/main" id="{721930D8-BCEA-B005-81BA-A8E4409E2127}"/>
              </a:ext>
            </a:extLst>
          </p:cNvPr>
          <p:cNvSpPr txBox="1"/>
          <p:nvPr/>
        </p:nvSpPr>
        <p:spPr>
          <a:xfrm>
            <a:off x="806279" y="2721171"/>
            <a:ext cx="3002507" cy="1134541"/>
          </a:xfrm>
          <a:prstGeom prst="rect">
            <a:avLst/>
          </a:prstGeom>
          <a:noFill/>
        </p:spPr>
        <p:txBody>
          <a:bodyPr wrap="square">
            <a:spAutoFit/>
          </a:bodyPr>
          <a:lstStyle/>
          <a:p>
            <a:pPr marR="0" lvl="0" algn="l" defTabSz="914400" rtl="0" eaLnBrk="1" fontAlgn="auto" latinLnBrk="0" hangingPunct="1">
              <a:lnSpc>
                <a:spcPct val="110000"/>
              </a:lnSpc>
              <a:spcBef>
                <a:spcPct val="0"/>
              </a:spcBef>
              <a:spcAft>
                <a:spcPts val="0"/>
              </a:spcAft>
              <a:buClrTx/>
              <a:buSzTx/>
              <a:tabLst/>
              <a:defRPr/>
            </a:pPr>
            <a:r>
              <a:rPr kumimoji="0" lang="fr-FR" sz="3200" b="1" i="0" u="none" strike="noStrike" kern="1200" cap="none" spc="0" normalizeH="0" baseline="0" noProof="0" dirty="0">
                <a:ln>
                  <a:noFill/>
                </a:ln>
                <a:solidFill>
                  <a:srgbClr val="002060"/>
                </a:solidFill>
                <a:effectLst/>
                <a:uLnTx/>
                <a:uFillTx/>
                <a:latin typeface="Trebuchet MS"/>
                <a:ea typeface="+mn-ea"/>
                <a:cs typeface="+mn-cs"/>
              </a:rPr>
              <a:t>La CSU comme opportunité</a:t>
            </a:r>
          </a:p>
        </p:txBody>
      </p:sp>
      <p:pic>
        <p:nvPicPr>
          <p:cNvPr id="2" name="Image 1">
            <a:extLst>
              <a:ext uri="{FF2B5EF4-FFF2-40B4-BE49-F238E27FC236}">
                <a16:creationId xmlns:a16="http://schemas.microsoft.com/office/drawing/2014/main" id="{8DDEC251-A3D1-CD81-F0DD-C0F6185876EA}"/>
              </a:ext>
            </a:extLst>
          </p:cNvPr>
          <p:cNvPicPr>
            <a:picLocks noChangeAspect="1"/>
          </p:cNvPicPr>
          <p:nvPr/>
        </p:nvPicPr>
        <p:blipFill>
          <a:blip r:embed="rId5"/>
          <a:stretch>
            <a:fillRect/>
          </a:stretch>
        </p:blipFill>
        <p:spPr>
          <a:xfrm>
            <a:off x="7023764" y="3710211"/>
            <a:ext cx="3708157" cy="2783137"/>
          </a:xfrm>
          <a:prstGeom prst="rect">
            <a:avLst/>
          </a:prstGeom>
        </p:spPr>
      </p:pic>
      <p:sp>
        <p:nvSpPr>
          <p:cNvPr id="7" name="Espace réservé de la date 6">
            <a:extLst>
              <a:ext uri="{FF2B5EF4-FFF2-40B4-BE49-F238E27FC236}">
                <a16:creationId xmlns:a16="http://schemas.microsoft.com/office/drawing/2014/main" id="{718EB1FB-0014-7912-E38A-85362993324C}"/>
              </a:ext>
            </a:extLst>
          </p:cNvPr>
          <p:cNvSpPr>
            <a:spLocks noGrp="1"/>
          </p:cNvSpPr>
          <p:nvPr>
            <p:ph type="dt" sz="half" idx="10"/>
          </p:nvPr>
        </p:nvSpPr>
        <p:spPr/>
        <p:txBody>
          <a:bodyPr/>
          <a:lstStyle/>
          <a:p>
            <a:fld id="{559D9949-3F72-4460-918C-48D062214FC5}" type="datetime1">
              <a:rPr lang="fr-FR" smtClean="0"/>
              <a:t>31/10/2024</a:t>
            </a:fld>
            <a:endParaRPr lang="fr-FR"/>
          </a:p>
        </p:txBody>
      </p:sp>
      <p:sp>
        <p:nvSpPr>
          <p:cNvPr id="11" name="Espace réservé du numéro de diapositive 10">
            <a:extLst>
              <a:ext uri="{FF2B5EF4-FFF2-40B4-BE49-F238E27FC236}">
                <a16:creationId xmlns:a16="http://schemas.microsoft.com/office/drawing/2014/main" id="{6E4757E5-8451-E875-9EAC-00DE27B71A47}"/>
              </a:ext>
            </a:extLst>
          </p:cNvPr>
          <p:cNvSpPr>
            <a:spLocks noGrp="1"/>
          </p:cNvSpPr>
          <p:nvPr>
            <p:ph type="sldNum" sz="quarter" idx="12"/>
          </p:nvPr>
        </p:nvSpPr>
        <p:spPr/>
        <p:txBody>
          <a:bodyPr/>
          <a:lstStyle/>
          <a:p>
            <a:fld id="{92D466EC-AD75-471C-B784-0076BE6D273D}" type="slidenum">
              <a:rPr lang="fr-FR" smtClean="0"/>
              <a:t>5</a:t>
            </a:fld>
            <a:endParaRPr lang="fr-FR"/>
          </a:p>
        </p:txBody>
      </p:sp>
      <p:sp>
        <p:nvSpPr>
          <p:cNvPr id="14" name="ZoneTexte 13">
            <a:extLst>
              <a:ext uri="{FF2B5EF4-FFF2-40B4-BE49-F238E27FC236}">
                <a16:creationId xmlns:a16="http://schemas.microsoft.com/office/drawing/2014/main" id="{89DA59DE-78D9-ED91-1CC9-CBAA77E88A5A}"/>
              </a:ext>
            </a:extLst>
          </p:cNvPr>
          <p:cNvSpPr txBox="1"/>
          <p:nvPr/>
        </p:nvSpPr>
        <p:spPr>
          <a:xfrm>
            <a:off x="4904301" y="4423133"/>
            <a:ext cx="2499365" cy="1477328"/>
          </a:xfrm>
          <a:prstGeom prst="rect">
            <a:avLst/>
          </a:prstGeom>
          <a:noFill/>
        </p:spPr>
        <p:txBody>
          <a:bodyPr wrap="square">
            <a:spAutoFit/>
          </a:bodyPr>
          <a:lstStyle/>
          <a:p>
            <a:pPr algn="ctr"/>
            <a:r>
              <a:rPr lang="fr-FR" dirty="0"/>
              <a:t>Perspectives</a:t>
            </a:r>
            <a:br>
              <a:rPr lang="fr-FR" dirty="0"/>
            </a:br>
            <a:br>
              <a:rPr lang="fr-FR" dirty="0"/>
            </a:br>
            <a:r>
              <a:rPr lang="fr-FR" b="1" dirty="0">
                <a:solidFill>
                  <a:srgbClr val="385723"/>
                </a:solidFill>
              </a:rPr>
              <a:t>L’Equité </a:t>
            </a:r>
            <a:br>
              <a:rPr lang="fr-FR" b="1" dirty="0">
                <a:solidFill>
                  <a:srgbClr val="385723"/>
                </a:solidFill>
              </a:rPr>
            </a:br>
            <a:r>
              <a:rPr lang="fr-FR" b="1" dirty="0">
                <a:solidFill>
                  <a:srgbClr val="385723"/>
                </a:solidFill>
              </a:rPr>
              <a:t>par </a:t>
            </a:r>
            <a:br>
              <a:rPr lang="fr-FR" b="1" dirty="0">
                <a:solidFill>
                  <a:srgbClr val="385723"/>
                </a:solidFill>
              </a:rPr>
            </a:br>
            <a:r>
              <a:rPr lang="fr-FR" b="1" dirty="0">
                <a:solidFill>
                  <a:srgbClr val="385723"/>
                </a:solidFill>
              </a:rPr>
              <a:t>la Progressivité</a:t>
            </a:r>
            <a:endParaRPr lang="fr-FR" dirty="0"/>
          </a:p>
        </p:txBody>
      </p:sp>
      <p:sp>
        <p:nvSpPr>
          <p:cNvPr id="6" name="ZoneTexte 5">
            <a:extLst>
              <a:ext uri="{FF2B5EF4-FFF2-40B4-BE49-F238E27FC236}">
                <a16:creationId xmlns:a16="http://schemas.microsoft.com/office/drawing/2014/main" id="{AD41611B-52D2-46E3-A059-3E08DAD76E1F}"/>
              </a:ext>
            </a:extLst>
          </p:cNvPr>
          <p:cNvSpPr txBox="1"/>
          <p:nvPr/>
        </p:nvSpPr>
        <p:spPr>
          <a:xfrm>
            <a:off x="167882" y="494800"/>
            <a:ext cx="6094070" cy="646331"/>
          </a:xfrm>
          <a:prstGeom prst="rect">
            <a:avLst/>
          </a:prstGeom>
        </p:spPr>
        <p:txBody>
          <a:bodyPr vert="horz" lIns="91440" tIns="45720" rIns="91440" bIns="45720" rtlCol="0" anchor="ctr">
            <a:normAutofit/>
          </a:bodyPr>
          <a:lstStyle>
            <a:defPPr>
              <a:defRPr lang="en-US"/>
            </a:defPPr>
            <a:lvl1pPr defTabSz="914400">
              <a:lnSpc>
                <a:spcPct val="90000"/>
              </a:lnSpc>
              <a:spcBef>
                <a:spcPct val="0"/>
              </a:spcBef>
              <a:buNone/>
              <a:defRPr sz="4000" b="1">
                <a:solidFill>
                  <a:srgbClr val="0070C0"/>
                </a:solidFill>
                <a:latin typeface="+mj-lt"/>
                <a:ea typeface="+mj-ea"/>
                <a:cs typeface="+mj-cs"/>
              </a:defRPr>
            </a:lvl1pPr>
          </a:lstStyle>
          <a:p>
            <a:r>
              <a:rPr lang="fr-FR" dirty="0"/>
              <a:t>Situation de la RD Congo </a:t>
            </a:r>
          </a:p>
        </p:txBody>
      </p:sp>
    </p:spTree>
    <p:extLst>
      <p:ext uri="{BB962C8B-B14F-4D97-AF65-F5344CB8AC3E}">
        <p14:creationId xmlns:p14="http://schemas.microsoft.com/office/powerpoint/2010/main" val="60531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8451-7406-4724-941E-E304161CE1D6}"/>
              </a:ext>
            </a:extLst>
          </p:cNvPr>
          <p:cNvSpPr>
            <a:spLocks noGrp="1"/>
          </p:cNvSpPr>
          <p:nvPr>
            <p:ph type="title"/>
          </p:nvPr>
        </p:nvSpPr>
        <p:spPr>
          <a:xfrm>
            <a:off x="123824" y="2657475"/>
            <a:ext cx="4029076" cy="1079500"/>
          </a:xfrm>
          <a:ln w="19050">
            <a:solidFill>
              <a:schemeClr val="bg1"/>
            </a:solidFill>
          </a:ln>
        </p:spPr>
        <p:txBody>
          <a:bodyPr>
            <a:normAutofit/>
          </a:bodyPr>
          <a:lstStyle/>
          <a:p>
            <a:pPr algn="ctr"/>
            <a:r>
              <a:rPr lang="fr-CA" sz="4800" b="1" dirty="0">
                <a:solidFill>
                  <a:schemeClr val="bg1"/>
                </a:solidFill>
                <a:latin typeface="+mn-lt"/>
              </a:rPr>
              <a:t>Plan</a:t>
            </a:r>
            <a:endParaRPr lang="fr-FR" sz="4800" b="1" dirty="0">
              <a:solidFill>
                <a:schemeClr val="bg1"/>
              </a:solidFill>
              <a:latin typeface="+mn-lt"/>
            </a:endParaRPr>
          </a:p>
        </p:txBody>
      </p:sp>
      <p:sp>
        <p:nvSpPr>
          <p:cNvPr id="9" name="Content Placeholder 8">
            <a:extLst>
              <a:ext uri="{FF2B5EF4-FFF2-40B4-BE49-F238E27FC236}">
                <a16:creationId xmlns:a16="http://schemas.microsoft.com/office/drawing/2014/main" id="{851CCB21-DBE2-4B9F-AB30-3009261808B3}"/>
              </a:ext>
            </a:extLst>
          </p:cNvPr>
          <p:cNvSpPr>
            <a:spLocks noGrp="1"/>
          </p:cNvSpPr>
          <p:nvPr>
            <p:ph idx="1"/>
          </p:nvPr>
        </p:nvSpPr>
        <p:spPr>
          <a:xfrm>
            <a:off x="4111675" y="975154"/>
            <a:ext cx="6997603" cy="4088165"/>
          </a:xfrm>
        </p:spPr>
        <p:txBody>
          <a:bodyPr anchor="ctr">
            <a:normAutofit/>
          </a:bodyPr>
          <a:lstStyle/>
          <a:p>
            <a:pPr marL="0" indent="0" algn="just">
              <a:lnSpc>
                <a:spcPct val="107000"/>
              </a:lnSpc>
              <a:spcAft>
                <a:spcPts val="800"/>
              </a:spcAft>
              <a:buSzPts val="1000"/>
              <a:buNone/>
              <a:tabLst>
                <a:tab pos="457200" algn="l"/>
              </a:tabLst>
            </a:pPr>
            <a:r>
              <a:rPr lang="fr-FR"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Dépenses Actuelles :</a:t>
            </a: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07000"/>
              </a:lnSpc>
              <a:spcAft>
                <a:spcPts val="800"/>
              </a:spcAft>
              <a:buSzPts val="1000"/>
              <a:buNone/>
              <a:tabLst>
                <a:tab pos="457200" algn="l"/>
              </a:tabLst>
            </a:pPr>
            <a:r>
              <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 2021, la dépense courante en santé (DCS) souligne une prédominance des paiements directs des ménages, constituant une charge financière énorme pour les familles, en particulier dans les zones rurales.</a:t>
            </a:r>
          </a:p>
        </p:txBody>
      </p:sp>
      <p:pic>
        <p:nvPicPr>
          <p:cNvPr id="7" name="Image 6">
            <a:extLst>
              <a:ext uri="{FF2B5EF4-FFF2-40B4-BE49-F238E27FC236}">
                <a16:creationId xmlns:a16="http://schemas.microsoft.com/office/drawing/2014/main" id="{0CA10D5B-F91A-0833-1BF9-14545BB76264}"/>
              </a:ext>
            </a:extLst>
          </p:cNvPr>
          <p:cNvPicPr>
            <a:picLocks noChangeAspect="1"/>
          </p:cNvPicPr>
          <p:nvPr/>
        </p:nvPicPr>
        <p:blipFill>
          <a:blip r:embed="rId3"/>
          <a:stretch>
            <a:fillRect/>
          </a:stretch>
        </p:blipFill>
        <p:spPr>
          <a:xfrm>
            <a:off x="123824" y="1612306"/>
            <a:ext cx="4029076" cy="3169837"/>
          </a:xfrm>
          <a:prstGeom prst="rect">
            <a:avLst/>
          </a:prstGeom>
        </p:spPr>
      </p:pic>
      <p:sp>
        <p:nvSpPr>
          <p:cNvPr id="8" name="Title 1">
            <a:extLst>
              <a:ext uri="{FF2B5EF4-FFF2-40B4-BE49-F238E27FC236}">
                <a16:creationId xmlns:a16="http://schemas.microsoft.com/office/drawing/2014/main" id="{1622F869-C1DA-C74D-C174-9BC1EE52DD13}"/>
              </a:ext>
            </a:extLst>
          </p:cNvPr>
          <p:cNvSpPr txBox="1">
            <a:spLocks/>
          </p:cNvSpPr>
          <p:nvPr/>
        </p:nvSpPr>
        <p:spPr>
          <a:xfrm>
            <a:off x="2408838" y="96184"/>
            <a:ext cx="9969692" cy="1241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effectLst/>
                <a:latin typeface="Calibri" panose="020F0502020204030204" pitchFamily="34" charset="0"/>
                <a:ea typeface="Calibri" panose="020F0502020204030204" pitchFamily="34" charset="0"/>
                <a:cs typeface="Times New Roman" panose="02020603050405020304" pitchFamily="18" charset="0"/>
              </a:rPr>
              <a:t>Analyse Détaillée du Financement de la Santé en RDC</a:t>
            </a:r>
            <a:endParaRPr lang="fr-FR"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EE11303A-FA3A-7473-F027-1130D702E182}"/>
              </a:ext>
            </a:extLst>
          </p:cNvPr>
          <p:cNvPicPr>
            <a:picLocks noChangeAspect="1"/>
          </p:cNvPicPr>
          <p:nvPr/>
        </p:nvPicPr>
        <p:blipFill>
          <a:blip r:embed="rId4"/>
          <a:stretch>
            <a:fillRect/>
          </a:stretch>
        </p:blipFill>
        <p:spPr>
          <a:xfrm>
            <a:off x="358176" y="246728"/>
            <a:ext cx="1780186" cy="1005927"/>
          </a:xfrm>
          <a:prstGeom prst="rect">
            <a:avLst/>
          </a:prstGeom>
        </p:spPr>
      </p:pic>
      <p:sp>
        <p:nvSpPr>
          <p:cNvPr id="4" name="Espace réservé de la date 3">
            <a:extLst>
              <a:ext uri="{FF2B5EF4-FFF2-40B4-BE49-F238E27FC236}">
                <a16:creationId xmlns:a16="http://schemas.microsoft.com/office/drawing/2014/main" id="{E5A0792A-69BC-E982-8303-FED8608E1915}"/>
              </a:ext>
            </a:extLst>
          </p:cNvPr>
          <p:cNvSpPr>
            <a:spLocks noGrp="1"/>
          </p:cNvSpPr>
          <p:nvPr>
            <p:ph type="dt" sz="half" idx="10"/>
          </p:nvPr>
        </p:nvSpPr>
        <p:spPr/>
        <p:txBody>
          <a:bodyPr/>
          <a:lstStyle/>
          <a:p>
            <a:fld id="{4E5B4E86-1FA4-42F7-8D33-DD849A800E97}" type="datetime1">
              <a:rPr lang="fr-FR" smtClean="0"/>
              <a:t>31/10/2024</a:t>
            </a:fld>
            <a:endParaRPr lang="fr-FR"/>
          </a:p>
        </p:txBody>
      </p:sp>
      <p:sp>
        <p:nvSpPr>
          <p:cNvPr id="5" name="Espace réservé du pied de page 4">
            <a:extLst>
              <a:ext uri="{FF2B5EF4-FFF2-40B4-BE49-F238E27FC236}">
                <a16:creationId xmlns:a16="http://schemas.microsoft.com/office/drawing/2014/main" id="{49DA2C83-4624-B002-23B9-80E5FECBC983}"/>
              </a:ext>
            </a:extLst>
          </p:cNvPr>
          <p:cNvSpPr>
            <a:spLocks noGrp="1"/>
          </p:cNvSpPr>
          <p:nvPr>
            <p:ph type="ftr" sz="quarter" idx="11"/>
          </p:nvPr>
        </p:nvSpPr>
        <p:spPr/>
        <p:txBody>
          <a:bodyPr/>
          <a:lstStyle/>
          <a:p>
            <a:r>
              <a:rPr lang="fr-FR"/>
              <a:t>CNCSU RD Congo</a:t>
            </a:r>
          </a:p>
        </p:txBody>
      </p:sp>
      <p:sp>
        <p:nvSpPr>
          <p:cNvPr id="6" name="Espace réservé du numéro de diapositive 5">
            <a:extLst>
              <a:ext uri="{FF2B5EF4-FFF2-40B4-BE49-F238E27FC236}">
                <a16:creationId xmlns:a16="http://schemas.microsoft.com/office/drawing/2014/main" id="{29B9DB2E-26E3-0BBF-F7A6-2A560283A20F}"/>
              </a:ext>
            </a:extLst>
          </p:cNvPr>
          <p:cNvSpPr>
            <a:spLocks noGrp="1"/>
          </p:cNvSpPr>
          <p:nvPr>
            <p:ph type="sldNum" sz="quarter" idx="12"/>
          </p:nvPr>
        </p:nvSpPr>
        <p:spPr/>
        <p:txBody>
          <a:bodyPr/>
          <a:lstStyle/>
          <a:p>
            <a:fld id="{92D466EC-AD75-471C-B784-0076BE6D273D}" type="slidenum">
              <a:rPr lang="fr-FR" smtClean="0"/>
              <a:t>6</a:t>
            </a:fld>
            <a:endParaRPr lang="fr-FR"/>
          </a:p>
        </p:txBody>
      </p:sp>
    </p:spTree>
    <p:extLst>
      <p:ext uri="{BB962C8B-B14F-4D97-AF65-F5344CB8AC3E}">
        <p14:creationId xmlns:p14="http://schemas.microsoft.com/office/powerpoint/2010/main" val="2015078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78B7A-0E59-E130-DC39-30CF12BFE705}"/>
              </a:ext>
            </a:extLst>
          </p:cNvPr>
          <p:cNvSpPr/>
          <p:nvPr/>
        </p:nvSpPr>
        <p:spPr>
          <a:xfrm>
            <a:off x="0" y="328247"/>
            <a:ext cx="457200" cy="3516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7C8161AA-9620-3F04-5A51-9CDC2E8E0FBF}"/>
              </a:ext>
            </a:extLst>
          </p:cNvPr>
          <p:cNvPicPr>
            <a:picLocks noChangeAspect="1"/>
          </p:cNvPicPr>
          <p:nvPr/>
        </p:nvPicPr>
        <p:blipFill>
          <a:blip r:embed="rId3"/>
          <a:stretch>
            <a:fillRect/>
          </a:stretch>
        </p:blipFill>
        <p:spPr>
          <a:xfrm>
            <a:off x="11266855" y="73249"/>
            <a:ext cx="831361" cy="509995"/>
          </a:xfrm>
          <a:prstGeom prst="rect">
            <a:avLst/>
          </a:prstGeom>
        </p:spPr>
      </p:pic>
      <p:grpSp>
        <p:nvGrpSpPr>
          <p:cNvPr id="4" name="Group 3">
            <a:extLst>
              <a:ext uri="{FF2B5EF4-FFF2-40B4-BE49-F238E27FC236}">
                <a16:creationId xmlns:a16="http://schemas.microsoft.com/office/drawing/2014/main" id="{05F3D891-75D2-BD0B-1C77-99D4AB388956}"/>
              </a:ext>
            </a:extLst>
          </p:cNvPr>
          <p:cNvGrpSpPr/>
          <p:nvPr/>
        </p:nvGrpSpPr>
        <p:grpSpPr>
          <a:xfrm>
            <a:off x="644769" y="6635261"/>
            <a:ext cx="10902462" cy="222739"/>
            <a:chOff x="750276" y="4630615"/>
            <a:chExt cx="10304583" cy="0"/>
          </a:xfrm>
        </p:grpSpPr>
        <p:cxnSp>
          <p:nvCxnSpPr>
            <p:cNvPr id="5" name="Straight Connector 4">
              <a:extLst>
                <a:ext uri="{FF2B5EF4-FFF2-40B4-BE49-F238E27FC236}">
                  <a16:creationId xmlns:a16="http://schemas.microsoft.com/office/drawing/2014/main" id="{3FDA4D76-6BA2-A3E8-81F1-EE871D45C786}"/>
                </a:ext>
              </a:extLst>
            </p:cNvPr>
            <p:cNvCxnSpPr/>
            <p:nvPr/>
          </p:nvCxnSpPr>
          <p:spPr>
            <a:xfrm>
              <a:off x="750276" y="4630615"/>
              <a:ext cx="343486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E1A4CCC9-360C-EA3D-2775-26C9E689DD7A}"/>
                </a:ext>
              </a:extLst>
            </p:cNvPr>
            <p:cNvCxnSpPr/>
            <p:nvPr/>
          </p:nvCxnSpPr>
          <p:spPr>
            <a:xfrm>
              <a:off x="4185137" y="4630615"/>
              <a:ext cx="34348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B5FA56A1-F44D-088B-F1E6-44004C06FC7B}"/>
                </a:ext>
              </a:extLst>
            </p:cNvPr>
            <p:cNvCxnSpPr/>
            <p:nvPr/>
          </p:nvCxnSpPr>
          <p:spPr>
            <a:xfrm>
              <a:off x="7619998" y="4630615"/>
              <a:ext cx="3434861" cy="0"/>
            </a:xfrm>
            <a:prstGeom prst="line">
              <a:avLst/>
            </a:prstGeom>
            <a:ln>
              <a:solidFill>
                <a:srgbClr val="C00000"/>
              </a:solidFill>
            </a:ln>
          </p:spPr>
          <p:style>
            <a:lnRef idx="3">
              <a:schemeClr val="accent4"/>
            </a:lnRef>
            <a:fillRef idx="0">
              <a:schemeClr val="accent4"/>
            </a:fillRef>
            <a:effectRef idx="2">
              <a:schemeClr val="accent4"/>
            </a:effectRef>
            <a:fontRef idx="minor">
              <a:schemeClr val="tx1"/>
            </a:fontRef>
          </p:style>
        </p:cxnSp>
      </p:grpSp>
      <p:sp>
        <p:nvSpPr>
          <p:cNvPr id="8" name="TextBox 7">
            <a:extLst>
              <a:ext uri="{FF2B5EF4-FFF2-40B4-BE49-F238E27FC236}">
                <a16:creationId xmlns:a16="http://schemas.microsoft.com/office/drawing/2014/main" id="{396DF36B-74AE-0651-D459-300002B2A16F}"/>
              </a:ext>
            </a:extLst>
          </p:cNvPr>
          <p:cNvSpPr txBox="1"/>
          <p:nvPr/>
        </p:nvSpPr>
        <p:spPr>
          <a:xfrm>
            <a:off x="450213" y="257940"/>
            <a:ext cx="10902462" cy="1077218"/>
          </a:xfrm>
          <a:prstGeom prst="rect">
            <a:avLst/>
          </a:prstGeom>
          <a:noFill/>
        </p:spPr>
        <p:txBody>
          <a:bodyPr wrap="square" rtlCol="0">
            <a:spAutoFit/>
          </a:bodyPr>
          <a:lstStyle/>
          <a:p>
            <a:pPr algn="ctr"/>
            <a:r>
              <a:rPr kumimoji="0" lang="fr-FR" sz="2400" b="0" i="0" u="none" strike="noStrike" kern="1200" cap="none" spc="0" normalizeH="0" baseline="0" noProof="0" dirty="0">
                <a:ln>
                  <a:noFill/>
                </a:ln>
                <a:solidFill>
                  <a:srgbClr val="C00000"/>
                </a:solidFill>
                <a:effectLst/>
                <a:uLnTx/>
                <a:uFillTx/>
                <a:latin typeface="Corbel" panose="020B0503020204020204"/>
                <a:ea typeface="+mj-ea"/>
                <a:cs typeface="+mj-cs"/>
              </a:rPr>
              <a:t>Politiques Nationales et Objectifs </a:t>
            </a:r>
          </a:p>
          <a:p>
            <a:pPr algn="ctr"/>
            <a:r>
              <a:rPr lang="fr-CD" sz="2000" dirty="0"/>
              <a:t>La CSU s’inscrit dans un cadre législatif national et international favorable et vise à atteindre 4</a:t>
            </a:r>
            <a:r>
              <a:rPr lang="fr-CD" sz="2000" b="1" dirty="0">
                <a:solidFill>
                  <a:schemeClr val="accent4"/>
                </a:solidFill>
              </a:rPr>
              <a:t> </a:t>
            </a:r>
            <a:r>
              <a:rPr lang="fr-CD" sz="2000" dirty="0"/>
              <a:t>objectifs principaux pour le système de soins en RDC. </a:t>
            </a:r>
          </a:p>
        </p:txBody>
      </p:sp>
      <p:sp>
        <p:nvSpPr>
          <p:cNvPr id="9" name="Flèche en arc 40">
            <a:extLst>
              <a:ext uri="{FF2B5EF4-FFF2-40B4-BE49-F238E27FC236}">
                <a16:creationId xmlns:a16="http://schemas.microsoft.com/office/drawing/2014/main" id="{2371D1D0-9290-6EFB-EDB8-3ED991D32380}"/>
              </a:ext>
            </a:extLst>
          </p:cNvPr>
          <p:cNvSpPr/>
          <p:nvPr/>
        </p:nvSpPr>
        <p:spPr>
          <a:xfrm>
            <a:off x="2727677" y="2185814"/>
            <a:ext cx="1044000" cy="936000"/>
          </a:xfrm>
          <a:prstGeom prst="circularArrow">
            <a:avLst>
              <a:gd name="adj1" fmla="val 10980"/>
              <a:gd name="adj2" fmla="val 1142322"/>
              <a:gd name="adj3" fmla="val 4500000"/>
              <a:gd name="adj4" fmla="val 11777815"/>
              <a:gd name="adj5" fmla="val 1250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Forme libre 47">
            <a:extLst>
              <a:ext uri="{FF2B5EF4-FFF2-40B4-BE49-F238E27FC236}">
                <a16:creationId xmlns:a16="http://schemas.microsoft.com/office/drawing/2014/main" id="{BE3A9171-811A-2CA8-C018-9CF0B03BEBE4}"/>
              </a:ext>
            </a:extLst>
          </p:cNvPr>
          <p:cNvSpPr/>
          <p:nvPr/>
        </p:nvSpPr>
        <p:spPr>
          <a:xfrm>
            <a:off x="2867301" y="3089574"/>
            <a:ext cx="737062" cy="366708"/>
          </a:xfrm>
          <a:custGeom>
            <a:avLst/>
            <a:gdLst>
              <a:gd name="connsiteX0" fmla="*/ 0 w 1078428"/>
              <a:gd name="connsiteY0" fmla="*/ 0 h 539158"/>
              <a:gd name="connsiteX1" fmla="*/ 1078428 w 1078428"/>
              <a:gd name="connsiteY1" fmla="*/ 0 h 539158"/>
              <a:gd name="connsiteX2" fmla="*/ 1078428 w 1078428"/>
              <a:gd name="connsiteY2" fmla="*/ 539158 h 539158"/>
              <a:gd name="connsiteX3" fmla="*/ 0 w 1078428"/>
              <a:gd name="connsiteY3" fmla="*/ 539158 h 539158"/>
              <a:gd name="connsiteX4" fmla="*/ 0 w 1078428"/>
              <a:gd name="connsiteY4" fmla="*/ 0 h 53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28" h="539158">
                <a:moveTo>
                  <a:pt x="0" y="0"/>
                </a:moveTo>
                <a:lnTo>
                  <a:pt x="1078428" y="0"/>
                </a:lnTo>
                <a:lnTo>
                  <a:pt x="1078428" y="539158"/>
                </a:lnTo>
                <a:lnTo>
                  <a:pt x="0" y="5391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fr-FR" sz="2000" kern="1200" dirty="0"/>
          </a:p>
        </p:txBody>
      </p:sp>
      <p:sp>
        <p:nvSpPr>
          <p:cNvPr id="11" name="Forme libre 50">
            <a:extLst>
              <a:ext uri="{FF2B5EF4-FFF2-40B4-BE49-F238E27FC236}">
                <a16:creationId xmlns:a16="http://schemas.microsoft.com/office/drawing/2014/main" id="{885EE8A2-21F9-BFFB-EEC6-32329C485B00}"/>
              </a:ext>
            </a:extLst>
          </p:cNvPr>
          <p:cNvSpPr/>
          <p:nvPr/>
        </p:nvSpPr>
        <p:spPr>
          <a:xfrm>
            <a:off x="2498893" y="4013149"/>
            <a:ext cx="737062" cy="366708"/>
          </a:xfrm>
          <a:custGeom>
            <a:avLst/>
            <a:gdLst>
              <a:gd name="connsiteX0" fmla="*/ 0 w 1078428"/>
              <a:gd name="connsiteY0" fmla="*/ 0 h 539158"/>
              <a:gd name="connsiteX1" fmla="*/ 1078428 w 1078428"/>
              <a:gd name="connsiteY1" fmla="*/ 0 h 539158"/>
              <a:gd name="connsiteX2" fmla="*/ 1078428 w 1078428"/>
              <a:gd name="connsiteY2" fmla="*/ 539158 h 539158"/>
              <a:gd name="connsiteX3" fmla="*/ 0 w 1078428"/>
              <a:gd name="connsiteY3" fmla="*/ 539158 h 539158"/>
              <a:gd name="connsiteX4" fmla="*/ 0 w 1078428"/>
              <a:gd name="connsiteY4" fmla="*/ 0 h 53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28" h="539158">
                <a:moveTo>
                  <a:pt x="0" y="0"/>
                </a:moveTo>
                <a:lnTo>
                  <a:pt x="1078428" y="0"/>
                </a:lnTo>
                <a:lnTo>
                  <a:pt x="1078428" y="539158"/>
                </a:lnTo>
                <a:lnTo>
                  <a:pt x="0" y="5391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fr-FR" sz="2000" kern="1200" dirty="0"/>
          </a:p>
        </p:txBody>
      </p:sp>
      <p:sp>
        <p:nvSpPr>
          <p:cNvPr id="12" name="Forme libre 52">
            <a:extLst>
              <a:ext uri="{FF2B5EF4-FFF2-40B4-BE49-F238E27FC236}">
                <a16:creationId xmlns:a16="http://schemas.microsoft.com/office/drawing/2014/main" id="{0453B00F-C922-AE31-D5B6-504EE5B8B939}"/>
              </a:ext>
            </a:extLst>
          </p:cNvPr>
          <p:cNvSpPr/>
          <p:nvPr/>
        </p:nvSpPr>
        <p:spPr>
          <a:xfrm>
            <a:off x="2867301" y="4965300"/>
            <a:ext cx="737062" cy="366708"/>
          </a:xfrm>
          <a:custGeom>
            <a:avLst/>
            <a:gdLst>
              <a:gd name="connsiteX0" fmla="*/ 0 w 1078428"/>
              <a:gd name="connsiteY0" fmla="*/ 0 h 539158"/>
              <a:gd name="connsiteX1" fmla="*/ 1078428 w 1078428"/>
              <a:gd name="connsiteY1" fmla="*/ 0 h 539158"/>
              <a:gd name="connsiteX2" fmla="*/ 1078428 w 1078428"/>
              <a:gd name="connsiteY2" fmla="*/ 539158 h 539158"/>
              <a:gd name="connsiteX3" fmla="*/ 0 w 1078428"/>
              <a:gd name="connsiteY3" fmla="*/ 539158 h 539158"/>
              <a:gd name="connsiteX4" fmla="*/ 0 w 1078428"/>
              <a:gd name="connsiteY4" fmla="*/ 0 h 53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28" h="539158">
                <a:moveTo>
                  <a:pt x="0" y="0"/>
                </a:moveTo>
                <a:lnTo>
                  <a:pt x="1078428" y="0"/>
                </a:lnTo>
                <a:lnTo>
                  <a:pt x="1078428" y="539158"/>
                </a:lnTo>
                <a:lnTo>
                  <a:pt x="0" y="5391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fr-FR" sz="2000" kern="1200" dirty="0"/>
          </a:p>
        </p:txBody>
      </p:sp>
      <p:sp>
        <p:nvSpPr>
          <p:cNvPr id="14" name="Forme libre 54">
            <a:extLst>
              <a:ext uri="{FF2B5EF4-FFF2-40B4-BE49-F238E27FC236}">
                <a16:creationId xmlns:a16="http://schemas.microsoft.com/office/drawing/2014/main" id="{069BA672-225F-ECC1-E429-42ECB65861FA}"/>
              </a:ext>
            </a:extLst>
          </p:cNvPr>
          <p:cNvSpPr/>
          <p:nvPr/>
        </p:nvSpPr>
        <p:spPr>
          <a:xfrm>
            <a:off x="2498893" y="4953190"/>
            <a:ext cx="737062" cy="366708"/>
          </a:xfrm>
          <a:custGeom>
            <a:avLst/>
            <a:gdLst>
              <a:gd name="connsiteX0" fmla="*/ 0 w 1078428"/>
              <a:gd name="connsiteY0" fmla="*/ 0 h 539158"/>
              <a:gd name="connsiteX1" fmla="*/ 1078428 w 1078428"/>
              <a:gd name="connsiteY1" fmla="*/ 0 h 539158"/>
              <a:gd name="connsiteX2" fmla="*/ 1078428 w 1078428"/>
              <a:gd name="connsiteY2" fmla="*/ 539158 h 539158"/>
              <a:gd name="connsiteX3" fmla="*/ 0 w 1078428"/>
              <a:gd name="connsiteY3" fmla="*/ 539158 h 539158"/>
              <a:gd name="connsiteX4" fmla="*/ 0 w 1078428"/>
              <a:gd name="connsiteY4" fmla="*/ 0 h 53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28" h="539158">
                <a:moveTo>
                  <a:pt x="0" y="0"/>
                </a:moveTo>
                <a:lnTo>
                  <a:pt x="1078428" y="0"/>
                </a:lnTo>
                <a:lnTo>
                  <a:pt x="1078428" y="539158"/>
                </a:lnTo>
                <a:lnTo>
                  <a:pt x="0" y="5391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endParaRPr lang="fr-FR" sz="2000" kern="1200" dirty="0"/>
          </a:p>
        </p:txBody>
      </p:sp>
      <p:sp>
        <p:nvSpPr>
          <p:cNvPr id="15" name="Forme 18">
            <a:extLst>
              <a:ext uri="{FF2B5EF4-FFF2-40B4-BE49-F238E27FC236}">
                <a16:creationId xmlns:a16="http://schemas.microsoft.com/office/drawing/2014/main" id="{6049BA88-45EE-56D6-E509-9C4036E2C2D6}"/>
              </a:ext>
            </a:extLst>
          </p:cNvPr>
          <p:cNvSpPr/>
          <p:nvPr/>
        </p:nvSpPr>
        <p:spPr>
          <a:xfrm>
            <a:off x="2409996" y="2833360"/>
            <a:ext cx="1044000" cy="936000"/>
          </a:xfrm>
          <a:prstGeom prst="leftCircularArrow">
            <a:avLst>
              <a:gd name="adj1" fmla="val 10980"/>
              <a:gd name="adj2" fmla="val 1142322"/>
              <a:gd name="adj3" fmla="val 6300000"/>
              <a:gd name="adj4" fmla="val 18900000"/>
              <a:gd name="adj5" fmla="val 1250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000"/>
          </a:p>
        </p:txBody>
      </p:sp>
      <p:sp>
        <p:nvSpPr>
          <p:cNvPr id="16" name="Flèche en arc 20">
            <a:extLst>
              <a:ext uri="{FF2B5EF4-FFF2-40B4-BE49-F238E27FC236}">
                <a16:creationId xmlns:a16="http://schemas.microsoft.com/office/drawing/2014/main" id="{E8D727B1-C2E8-A595-D491-67762C90B85D}"/>
              </a:ext>
            </a:extLst>
          </p:cNvPr>
          <p:cNvSpPr/>
          <p:nvPr/>
        </p:nvSpPr>
        <p:spPr>
          <a:xfrm>
            <a:off x="2754797" y="3428112"/>
            <a:ext cx="1044000" cy="936000"/>
          </a:xfrm>
          <a:prstGeom prst="circularArrow">
            <a:avLst>
              <a:gd name="adj1" fmla="val 10980"/>
              <a:gd name="adj2" fmla="val 1142322"/>
              <a:gd name="adj3" fmla="val 4500000"/>
              <a:gd name="adj4" fmla="val 12741206"/>
              <a:gd name="adj5" fmla="val 1250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000"/>
          </a:p>
        </p:txBody>
      </p:sp>
      <p:sp>
        <p:nvSpPr>
          <p:cNvPr id="17" name="Flèche en arc 28">
            <a:extLst>
              <a:ext uri="{FF2B5EF4-FFF2-40B4-BE49-F238E27FC236}">
                <a16:creationId xmlns:a16="http://schemas.microsoft.com/office/drawing/2014/main" id="{E2FD73D2-BB1C-7B27-40D7-4A4B8BBCC8E6}"/>
              </a:ext>
            </a:extLst>
          </p:cNvPr>
          <p:cNvSpPr/>
          <p:nvPr/>
        </p:nvSpPr>
        <p:spPr>
          <a:xfrm>
            <a:off x="2727677" y="4686929"/>
            <a:ext cx="1044000" cy="936000"/>
          </a:xfrm>
          <a:prstGeom prst="circularArrow">
            <a:avLst>
              <a:gd name="adj1" fmla="val 10980"/>
              <a:gd name="adj2" fmla="val 1142322"/>
              <a:gd name="adj3" fmla="val 4500000"/>
              <a:gd name="adj4" fmla="val 13895933"/>
              <a:gd name="adj5" fmla="val 1250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000"/>
          </a:p>
        </p:txBody>
      </p:sp>
      <p:sp>
        <p:nvSpPr>
          <p:cNvPr id="18" name="Rectangle 17">
            <a:extLst>
              <a:ext uri="{FF2B5EF4-FFF2-40B4-BE49-F238E27FC236}">
                <a16:creationId xmlns:a16="http://schemas.microsoft.com/office/drawing/2014/main" id="{E547C19C-B6B4-FF7E-BFC3-851D8E0AA757}"/>
              </a:ext>
            </a:extLst>
          </p:cNvPr>
          <p:cNvSpPr/>
          <p:nvPr/>
        </p:nvSpPr>
        <p:spPr>
          <a:xfrm>
            <a:off x="1671805" y="2217665"/>
            <a:ext cx="2761629" cy="3485822"/>
          </a:xfrm>
          <a:prstGeom prst="rect">
            <a:avLst/>
          </a:prstGeom>
          <a:noFill/>
        </p:spPr>
        <p:txBody>
          <a:bodyPr/>
          <a:lstStyle/>
          <a:p>
            <a:endParaRPr lang="en-US"/>
          </a:p>
        </p:txBody>
      </p:sp>
      <p:sp>
        <p:nvSpPr>
          <p:cNvPr id="19" name="Titre 3">
            <a:extLst>
              <a:ext uri="{FF2B5EF4-FFF2-40B4-BE49-F238E27FC236}">
                <a16:creationId xmlns:a16="http://schemas.microsoft.com/office/drawing/2014/main" id="{FD7D57C7-8F1C-BD63-42D1-65A6A1431C7C}"/>
              </a:ext>
            </a:extLst>
          </p:cNvPr>
          <p:cNvSpPr txBox="1">
            <a:spLocks/>
          </p:cNvSpPr>
          <p:nvPr/>
        </p:nvSpPr>
        <p:spPr>
          <a:xfrm>
            <a:off x="486833" y="226355"/>
            <a:ext cx="11106151" cy="3938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D" dirty="0"/>
          </a:p>
        </p:txBody>
      </p:sp>
      <p:sp>
        <p:nvSpPr>
          <p:cNvPr id="20" name="Espace réservé du texte 1">
            <a:extLst>
              <a:ext uri="{FF2B5EF4-FFF2-40B4-BE49-F238E27FC236}">
                <a16:creationId xmlns:a16="http://schemas.microsoft.com/office/drawing/2014/main" id="{A4B08709-8573-E246-5C22-C58D14328580}"/>
              </a:ext>
            </a:extLst>
          </p:cNvPr>
          <p:cNvSpPr txBox="1">
            <a:spLocks/>
          </p:cNvSpPr>
          <p:nvPr/>
        </p:nvSpPr>
        <p:spPr>
          <a:xfrm>
            <a:off x="632299" y="1428712"/>
            <a:ext cx="5019018" cy="468182"/>
          </a:xfrm>
          <a:prstGeom prst="rect">
            <a:avLst/>
          </a:prstGeom>
        </p:spPr>
        <p:txBody>
          <a:bodyPr vert="horz" lIns="0" tIns="0" rIns="0" bIns="0" rtlCol="0">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fr-FR" sz="1800" b="1" dirty="0">
                <a:solidFill>
                  <a:srgbClr val="0070C0"/>
                </a:solidFill>
              </a:rPr>
              <a:t>La mise en place de la CSU s’inscrit dans la lignée des </a:t>
            </a:r>
            <a:r>
              <a:rPr lang="fr-FR" sz="2000" b="1" dirty="0">
                <a:solidFill>
                  <a:srgbClr val="0070C0"/>
                </a:solidFill>
              </a:rPr>
              <a:t>textes</a:t>
            </a:r>
            <a:r>
              <a:rPr lang="fr-FR" sz="1800" b="1" dirty="0">
                <a:solidFill>
                  <a:srgbClr val="0070C0"/>
                </a:solidFill>
              </a:rPr>
              <a:t> légaux nationaux, régional et international  </a:t>
            </a:r>
          </a:p>
        </p:txBody>
      </p:sp>
      <p:sp>
        <p:nvSpPr>
          <p:cNvPr id="21" name="Espace réservé du texte 1">
            <a:extLst>
              <a:ext uri="{FF2B5EF4-FFF2-40B4-BE49-F238E27FC236}">
                <a16:creationId xmlns:a16="http://schemas.microsoft.com/office/drawing/2014/main" id="{12035923-F6C0-52F5-594D-CB448F65A9A9}"/>
              </a:ext>
            </a:extLst>
          </p:cNvPr>
          <p:cNvSpPr txBox="1">
            <a:spLocks/>
          </p:cNvSpPr>
          <p:nvPr/>
        </p:nvSpPr>
        <p:spPr>
          <a:xfrm>
            <a:off x="6341953" y="1447916"/>
            <a:ext cx="5400000" cy="561659"/>
          </a:xfrm>
          <a:prstGeom prst="rect">
            <a:avLst/>
          </a:prstGeom>
        </p:spPr>
        <p:txBody>
          <a:bodyPr vert="horz" lIns="0" tIns="0" rIns="0" bIns="0" rtlCol="0">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1800" b="1" dirty="0">
                <a:solidFill>
                  <a:srgbClr val="0070C0"/>
                </a:solidFill>
              </a:rPr>
              <a:t>4 </a:t>
            </a:r>
            <a:r>
              <a:rPr lang="fr-FR" sz="2000" b="1" dirty="0">
                <a:solidFill>
                  <a:srgbClr val="0070C0"/>
                </a:solidFill>
              </a:rPr>
              <a:t>objectifs</a:t>
            </a:r>
            <a:r>
              <a:rPr lang="fr-FR" sz="1800" b="1" dirty="0">
                <a:solidFill>
                  <a:srgbClr val="0070C0"/>
                </a:solidFill>
              </a:rPr>
              <a:t> principaux sont visés par le gouvernement pour la mise en œuvre  la CSU </a:t>
            </a:r>
          </a:p>
        </p:txBody>
      </p:sp>
      <p:sp>
        <p:nvSpPr>
          <p:cNvPr id="22" name="Espace réservé du texte 1">
            <a:extLst>
              <a:ext uri="{FF2B5EF4-FFF2-40B4-BE49-F238E27FC236}">
                <a16:creationId xmlns:a16="http://schemas.microsoft.com/office/drawing/2014/main" id="{867DB815-4F04-4E6E-4F62-B92AB0605CA0}"/>
              </a:ext>
            </a:extLst>
          </p:cNvPr>
          <p:cNvSpPr txBox="1">
            <a:spLocks/>
          </p:cNvSpPr>
          <p:nvPr/>
        </p:nvSpPr>
        <p:spPr>
          <a:xfrm>
            <a:off x="7120555" y="2511554"/>
            <a:ext cx="4619557" cy="512233"/>
          </a:xfrm>
          <a:prstGeom prst="rect">
            <a:avLst/>
          </a:prstGeom>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2000" i="0" dirty="0">
                <a:solidFill>
                  <a:schemeClr val="tx1"/>
                </a:solidFill>
                <a:effectLst/>
              </a:rPr>
              <a:t>Réduire les risques de </a:t>
            </a:r>
            <a:r>
              <a:rPr lang="fr-FR" sz="2000" b="1" i="0" dirty="0">
                <a:solidFill>
                  <a:schemeClr val="tx1"/>
                </a:solidFill>
                <a:effectLst/>
              </a:rPr>
              <a:t>précarisation</a:t>
            </a:r>
            <a:r>
              <a:rPr lang="fr-FR" sz="2000" i="0" dirty="0">
                <a:solidFill>
                  <a:schemeClr val="tx1"/>
                </a:solidFill>
                <a:effectLst/>
              </a:rPr>
              <a:t> en cas de maladie </a:t>
            </a:r>
          </a:p>
        </p:txBody>
      </p:sp>
      <p:sp>
        <p:nvSpPr>
          <p:cNvPr id="23" name="Espace réservé du texte 1">
            <a:extLst>
              <a:ext uri="{FF2B5EF4-FFF2-40B4-BE49-F238E27FC236}">
                <a16:creationId xmlns:a16="http://schemas.microsoft.com/office/drawing/2014/main" id="{C0428EA9-70FF-707C-3F17-05D036C05870}"/>
              </a:ext>
            </a:extLst>
          </p:cNvPr>
          <p:cNvSpPr txBox="1">
            <a:spLocks/>
          </p:cNvSpPr>
          <p:nvPr/>
        </p:nvSpPr>
        <p:spPr>
          <a:xfrm>
            <a:off x="7120555" y="3430949"/>
            <a:ext cx="4619557" cy="512233"/>
          </a:xfrm>
          <a:prstGeom prst="rect">
            <a:avLst/>
          </a:prstGeom>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2000" dirty="0">
                <a:solidFill>
                  <a:schemeClr val="tx1"/>
                </a:solidFill>
              </a:rPr>
              <a:t>Réduire les </a:t>
            </a:r>
            <a:r>
              <a:rPr lang="fr-FR" sz="2000" b="1" dirty="0" err="1">
                <a:solidFill>
                  <a:schemeClr val="tx1"/>
                </a:solidFill>
              </a:rPr>
              <a:t>inéquités</a:t>
            </a:r>
            <a:r>
              <a:rPr lang="fr-FR" sz="2000" dirty="0">
                <a:solidFill>
                  <a:schemeClr val="tx1"/>
                </a:solidFill>
              </a:rPr>
              <a:t> dans l’accès au soin</a:t>
            </a:r>
            <a:endParaRPr lang="fr-FR" sz="2000" i="0" dirty="0">
              <a:solidFill>
                <a:schemeClr val="tx1"/>
              </a:solidFill>
              <a:effectLst/>
            </a:endParaRPr>
          </a:p>
        </p:txBody>
      </p:sp>
      <p:sp>
        <p:nvSpPr>
          <p:cNvPr id="24" name="Espace réservé du texte 1">
            <a:extLst>
              <a:ext uri="{FF2B5EF4-FFF2-40B4-BE49-F238E27FC236}">
                <a16:creationId xmlns:a16="http://schemas.microsoft.com/office/drawing/2014/main" id="{E2AF0FE7-4A9D-3A98-CD3E-B6B3C2CA8EA5}"/>
              </a:ext>
            </a:extLst>
          </p:cNvPr>
          <p:cNvSpPr txBox="1">
            <a:spLocks/>
          </p:cNvSpPr>
          <p:nvPr/>
        </p:nvSpPr>
        <p:spPr>
          <a:xfrm>
            <a:off x="7120555" y="5269739"/>
            <a:ext cx="4619557" cy="512233"/>
          </a:xfrm>
          <a:prstGeom prst="rect">
            <a:avLst/>
          </a:prstGeom>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2000" i="0" dirty="0">
                <a:solidFill>
                  <a:schemeClr val="tx1"/>
                </a:solidFill>
                <a:effectLst/>
              </a:rPr>
              <a:t>Améliorer </a:t>
            </a:r>
            <a:r>
              <a:rPr lang="fr-FR" sz="2000" b="1" i="0" dirty="0">
                <a:solidFill>
                  <a:schemeClr val="tx1"/>
                </a:solidFill>
                <a:effectLst/>
              </a:rPr>
              <a:t>l’espérance de vie </a:t>
            </a:r>
            <a:r>
              <a:rPr lang="fr-FR" sz="2000" b="1" dirty="0">
                <a:solidFill>
                  <a:schemeClr val="tx1"/>
                </a:solidFill>
              </a:rPr>
              <a:t>par la réduction de</a:t>
            </a:r>
            <a:r>
              <a:rPr lang="fr-FR" sz="2000" b="1" i="0" dirty="0">
                <a:solidFill>
                  <a:schemeClr val="tx1"/>
                </a:solidFill>
                <a:effectLst/>
              </a:rPr>
              <a:t> la mortalité ET le développement de la RDC</a:t>
            </a:r>
            <a:endParaRPr lang="fr-FR" sz="2000" i="0" dirty="0">
              <a:solidFill>
                <a:schemeClr val="tx1"/>
              </a:solidFill>
              <a:effectLst/>
            </a:endParaRPr>
          </a:p>
        </p:txBody>
      </p:sp>
      <p:sp>
        <p:nvSpPr>
          <p:cNvPr id="25" name="Espace réservé du texte 1">
            <a:extLst>
              <a:ext uri="{FF2B5EF4-FFF2-40B4-BE49-F238E27FC236}">
                <a16:creationId xmlns:a16="http://schemas.microsoft.com/office/drawing/2014/main" id="{C685EFBC-EC05-BB84-9FCA-12868B29CD4D}"/>
              </a:ext>
            </a:extLst>
          </p:cNvPr>
          <p:cNvSpPr txBox="1">
            <a:spLocks/>
          </p:cNvSpPr>
          <p:nvPr/>
        </p:nvSpPr>
        <p:spPr>
          <a:xfrm>
            <a:off x="486833" y="2581305"/>
            <a:ext cx="5032697" cy="176282"/>
          </a:xfrm>
          <a:prstGeom prst="rect">
            <a:avLst/>
          </a:prstGeom>
          <a:solidFill>
            <a:schemeClr val="bg1"/>
          </a:solidFill>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fr-FR" sz="2000" b="1" i="0" dirty="0">
                <a:solidFill>
                  <a:schemeClr val="tx1"/>
                </a:solidFill>
                <a:effectLst/>
              </a:rPr>
              <a:t>Déclaration universelle des droits de l'homme</a:t>
            </a:r>
          </a:p>
        </p:txBody>
      </p:sp>
      <p:pic>
        <p:nvPicPr>
          <p:cNvPr id="26" name="Graphique 27" descr="Globe contour">
            <a:extLst>
              <a:ext uri="{FF2B5EF4-FFF2-40B4-BE49-F238E27FC236}">
                <a16:creationId xmlns:a16="http://schemas.microsoft.com/office/drawing/2014/main" id="{245E7778-97B8-EBFD-F783-F1CE82E25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213" y="2509360"/>
            <a:ext cx="324000" cy="324000"/>
          </a:xfrm>
          <a:prstGeom prst="rect">
            <a:avLst/>
          </a:prstGeom>
        </p:spPr>
      </p:pic>
      <p:sp>
        <p:nvSpPr>
          <p:cNvPr id="27" name="Espace réservé du texte 1">
            <a:extLst>
              <a:ext uri="{FF2B5EF4-FFF2-40B4-BE49-F238E27FC236}">
                <a16:creationId xmlns:a16="http://schemas.microsoft.com/office/drawing/2014/main" id="{DCFBFB9D-D02E-CE5B-74D8-13E4B3858B44}"/>
              </a:ext>
            </a:extLst>
          </p:cNvPr>
          <p:cNvSpPr txBox="1">
            <a:spLocks/>
          </p:cNvSpPr>
          <p:nvPr/>
        </p:nvSpPr>
        <p:spPr>
          <a:xfrm>
            <a:off x="851521" y="3134971"/>
            <a:ext cx="4170768" cy="430391"/>
          </a:xfrm>
          <a:prstGeom prst="rect">
            <a:avLst/>
          </a:prstGeom>
          <a:solidFill>
            <a:schemeClr val="bg1"/>
          </a:solidFill>
        </p:spPr>
        <p:txBody>
          <a:bodyPr vert="horz" lIns="0" tIns="0" rIns="0" bIns="0" rtlCol="0" anchor="ctr">
            <a:noAutofit/>
          </a:bodyPr>
          <a:lstStyle>
            <a:defPPr>
              <a:defRPr lang="en-US"/>
            </a:defPPr>
            <a:lvl1pPr indent="0" defTabSz="1219170">
              <a:spcBef>
                <a:spcPts val="800"/>
              </a:spcBef>
              <a:spcAft>
                <a:spcPts val="0"/>
              </a:spcAft>
              <a:buClr>
                <a:srgbClr val="2F85AA"/>
              </a:buClr>
              <a:buFont typeface="Wingdings" pitchFamily="2" charset="2"/>
              <a:buNone/>
              <a:defRPr sz="1200" b="1" i="0" baseline="0">
                <a:solidFill>
                  <a:srgbClr val="0052B4"/>
                </a:solidFill>
                <a:effectLst/>
                <a:latin typeface="Calibri" panose="020F0502020204030204" pitchFamily="34" charset="0"/>
                <a:cs typeface="Calibri" panose="020F0502020204030204" pitchFamily="34" charset="0"/>
              </a:defRPr>
            </a:lvl1pPr>
            <a:lvl2pPr marL="228594" indent="-228594" defTabSz="1219170">
              <a:spcBef>
                <a:spcPts val="800"/>
              </a:spcBef>
              <a:spcAft>
                <a:spcPts val="0"/>
              </a:spcAft>
              <a:buClr>
                <a:schemeClr val="accent3">
                  <a:lumMod val="75000"/>
                </a:schemeClr>
              </a:buClr>
              <a:buFont typeface="Wingdings" panose="05000000000000000000" pitchFamily="2" charset="2"/>
              <a:buChar char="§"/>
              <a:defRPr sz="1733" b="0" i="0">
                <a:solidFill>
                  <a:schemeClr val="accent6"/>
                </a:solidFill>
                <a:latin typeface="Calibri" panose="020F0502020204030204" pitchFamily="34" charset="0"/>
                <a:cs typeface="Calibri" panose="020F0502020204030204" pitchFamily="34" charset="0"/>
              </a:defRPr>
            </a:lvl2pPr>
            <a:lvl3pPr marL="457189" indent="-228594" defTabSz="1219170">
              <a:spcBef>
                <a:spcPts val="800"/>
              </a:spcBef>
              <a:spcAft>
                <a:spcPts val="0"/>
              </a:spcAft>
              <a:buClr>
                <a:srgbClr val="3086AB"/>
              </a:buClr>
              <a:buFont typeface="Arial" panose="020B0604020202020204" pitchFamily="34" charset="0"/>
              <a:buChar char="•"/>
              <a:tabLst/>
              <a:defRPr sz="1600" b="0" i="0" baseline="0">
                <a:solidFill>
                  <a:schemeClr val="accent6"/>
                </a:solidFill>
                <a:latin typeface="Calibri" panose="020F0502020204030204" pitchFamily="34" charset="0"/>
                <a:cs typeface="Calibri" panose="020F0502020204030204" pitchFamily="34" charset="0"/>
              </a:defRPr>
            </a:lvl3pPr>
            <a:lvl4pPr marL="687900" indent="-230712" defTabSz="1219170">
              <a:spcBef>
                <a:spcPts val="800"/>
              </a:spcBef>
              <a:spcAft>
                <a:spcPts val="0"/>
              </a:spcAft>
              <a:buClr>
                <a:schemeClr val="accent3">
                  <a:lumMod val="75000"/>
                </a:schemeClr>
              </a:buClr>
              <a:buFont typeface="Arial" panose="020B0604020202020204" pitchFamily="34" charset="0"/>
              <a:buChar char="-"/>
              <a:tabLst/>
              <a:defRPr sz="1467" b="0" i="0" baseline="0">
                <a:solidFill>
                  <a:schemeClr val="accent6"/>
                </a:solidFill>
                <a:latin typeface="Calibri" panose="020F0502020204030204" pitchFamily="34" charset="0"/>
                <a:cs typeface="Calibri" panose="020F0502020204030204" pitchFamily="34" charset="0"/>
              </a:defRPr>
            </a:lvl4pPr>
            <a:lvl5pPr marL="916494" indent="-228594" defTabSz="1219170">
              <a:spcBef>
                <a:spcPts val="800"/>
              </a:spcBef>
              <a:spcAft>
                <a:spcPts val="0"/>
              </a:spcAft>
              <a:buClr>
                <a:schemeClr val="accent3">
                  <a:lumMod val="75000"/>
                </a:schemeClr>
              </a:buClr>
              <a:buSzPct val="100000"/>
              <a:buFont typeface="Arial" panose="020B0604020202020204" pitchFamily="34" charset="0"/>
              <a:buChar char="◦"/>
              <a:defRPr sz="1467" b="0" i="0" baseline="0">
                <a:solidFill>
                  <a:schemeClr val="accent6"/>
                </a:solidFill>
                <a:latin typeface="Calibri" panose="020F0502020204030204" pitchFamily="34" charset="0"/>
                <a:cs typeface="Calibri" panose="020F0502020204030204"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algn="ctr"/>
            <a:r>
              <a:rPr lang="fr-FR" sz="2000" dirty="0">
                <a:solidFill>
                  <a:schemeClr val="tx1"/>
                </a:solidFill>
              </a:rPr>
              <a:t>Charte africaine des droits de l'homme et des peuples</a:t>
            </a:r>
          </a:p>
        </p:txBody>
      </p:sp>
      <p:pic>
        <p:nvPicPr>
          <p:cNvPr id="28" name="Graphique 29" descr="Afrique avec un remplissage uni">
            <a:extLst>
              <a:ext uri="{FF2B5EF4-FFF2-40B4-BE49-F238E27FC236}">
                <a16:creationId xmlns:a16="http://schemas.microsoft.com/office/drawing/2014/main" id="{40AAFBF8-34D6-65EB-D77A-4C7AC2A397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9167" y="3110933"/>
            <a:ext cx="324000" cy="324000"/>
          </a:xfrm>
          <a:prstGeom prst="rect">
            <a:avLst/>
          </a:prstGeom>
        </p:spPr>
      </p:pic>
      <p:pic>
        <p:nvPicPr>
          <p:cNvPr id="29" name="Graphique 31" descr="Santé et sécurité avec un remplissage uni">
            <a:extLst>
              <a:ext uri="{FF2B5EF4-FFF2-40B4-BE49-F238E27FC236}">
                <a16:creationId xmlns:a16="http://schemas.microsoft.com/office/drawing/2014/main" id="{215B362A-0EAC-36BA-2DB5-D639EE084A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21770" y="2497670"/>
            <a:ext cx="540000" cy="540000"/>
          </a:xfrm>
          <a:prstGeom prst="rect">
            <a:avLst/>
          </a:prstGeom>
        </p:spPr>
      </p:pic>
      <p:pic>
        <p:nvPicPr>
          <p:cNvPr id="30" name="Graphique 33" descr="Poids inégaux avec un remplissage uni">
            <a:extLst>
              <a:ext uri="{FF2B5EF4-FFF2-40B4-BE49-F238E27FC236}">
                <a16:creationId xmlns:a16="http://schemas.microsoft.com/office/drawing/2014/main" id="{F630FB36-CA6F-5217-480C-F3963B96AD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21770" y="3417065"/>
            <a:ext cx="540000" cy="540000"/>
          </a:xfrm>
          <a:prstGeom prst="rect">
            <a:avLst/>
          </a:prstGeom>
        </p:spPr>
      </p:pic>
      <p:sp>
        <p:nvSpPr>
          <p:cNvPr id="31" name="ZoneTexte 38">
            <a:extLst>
              <a:ext uri="{FF2B5EF4-FFF2-40B4-BE49-F238E27FC236}">
                <a16:creationId xmlns:a16="http://schemas.microsoft.com/office/drawing/2014/main" id="{0248A850-2123-9A2A-3BD7-95C6AE97C683}"/>
              </a:ext>
            </a:extLst>
          </p:cNvPr>
          <p:cNvSpPr txBox="1"/>
          <p:nvPr/>
        </p:nvSpPr>
        <p:spPr>
          <a:xfrm>
            <a:off x="1604126" y="5249415"/>
            <a:ext cx="45719" cy="0"/>
          </a:xfrm>
          <a:prstGeom prst="rect">
            <a:avLst/>
          </a:prstGeom>
          <a:noFill/>
        </p:spPr>
        <p:txBody>
          <a:bodyPr wrap="none" lIns="0" tIns="0" rIns="0" bIns="0" rtlCol="0">
            <a:noAutofit/>
          </a:bodyPr>
          <a:lstStyle/>
          <a:p>
            <a:endParaRPr lang="fr-FR" sz="2000" b="1" dirty="0">
              <a:solidFill>
                <a:schemeClr val="accent6"/>
              </a:solidFill>
              <a:latin typeface="Arial" pitchFamily="34" charset="0"/>
              <a:cs typeface="Arial" pitchFamily="34" charset="0"/>
            </a:endParaRPr>
          </a:p>
        </p:txBody>
      </p:sp>
      <p:sp>
        <p:nvSpPr>
          <p:cNvPr id="32" name="Espace réservé du texte 1">
            <a:extLst>
              <a:ext uri="{FF2B5EF4-FFF2-40B4-BE49-F238E27FC236}">
                <a16:creationId xmlns:a16="http://schemas.microsoft.com/office/drawing/2014/main" id="{7B4E160E-6B61-1A01-29CF-835DC2835918}"/>
              </a:ext>
            </a:extLst>
          </p:cNvPr>
          <p:cNvSpPr txBox="1">
            <a:spLocks/>
          </p:cNvSpPr>
          <p:nvPr/>
        </p:nvSpPr>
        <p:spPr>
          <a:xfrm>
            <a:off x="2838610" y="3780543"/>
            <a:ext cx="2570295" cy="211598"/>
          </a:xfrm>
          <a:prstGeom prst="rect">
            <a:avLst/>
          </a:prstGeom>
          <a:solidFill>
            <a:schemeClr val="bg1"/>
          </a:solidFill>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fr-FR" sz="2000" b="1" dirty="0">
                <a:solidFill>
                  <a:schemeClr val="tx1"/>
                </a:solidFill>
              </a:rPr>
              <a:t>Constitution de la RDC</a:t>
            </a:r>
          </a:p>
        </p:txBody>
      </p:sp>
      <p:pic>
        <p:nvPicPr>
          <p:cNvPr id="33" name="Picture 2" descr="Télécharger des images du drapeau de la république démocratique du Congo |  Drapeauxdespays.fr">
            <a:extLst>
              <a:ext uri="{FF2B5EF4-FFF2-40B4-BE49-F238E27FC236}">
                <a16:creationId xmlns:a16="http://schemas.microsoft.com/office/drawing/2014/main" id="{D0E141B7-AA4A-802D-8142-C1D1393C4A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1391" y="3776141"/>
            <a:ext cx="288000" cy="216000"/>
          </a:xfrm>
          <a:prstGeom prst="rect">
            <a:avLst/>
          </a:prstGeom>
          <a:noFill/>
          <a:extLst>
            <a:ext uri="{909E8E84-426E-40DD-AFC4-6F175D3DCCD1}">
              <a14:hiddenFill xmlns:a14="http://schemas.microsoft.com/office/drawing/2010/main">
                <a:solidFill>
                  <a:srgbClr val="FFFFFF"/>
                </a:solidFill>
              </a14:hiddenFill>
            </a:ext>
          </a:extLst>
        </p:spPr>
      </p:pic>
      <p:sp>
        <p:nvSpPr>
          <p:cNvPr id="34" name="Espace réservé du texte 1">
            <a:extLst>
              <a:ext uri="{FF2B5EF4-FFF2-40B4-BE49-F238E27FC236}">
                <a16:creationId xmlns:a16="http://schemas.microsoft.com/office/drawing/2014/main" id="{598D6A5D-A548-B9B3-824F-0F71C4A70CE2}"/>
              </a:ext>
            </a:extLst>
          </p:cNvPr>
          <p:cNvSpPr txBox="1">
            <a:spLocks/>
          </p:cNvSpPr>
          <p:nvPr/>
        </p:nvSpPr>
        <p:spPr>
          <a:xfrm>
            <a:off x="1991003" y="4965300"/>
            <a:ext cx="3851569" cy="280037"/>
          </a:xfrm>
          <a:prstGeom prst="rect">
            <a:avLst/>
          </a:prstGeom>
          <a:solidFill>
            <a:schemeClr val="bg1"/>
          </a:solidFill>
        </p:spPr>
        <p:txBody>
          <a:bodyPr vert="horz" lIns="0" tIns="0" rIns="0" bIns="0" rtlCol="0" anchor="ctr">
            <a:noAutofit/>
          </a:bodyPr>
          <a:lstStyle>
            <a:defPPr>
              <a:defRPr lang="en-US"/>
            </a:defPPr>
            <a:lvl1pPr indent="0" defTabSz="1219170">
              <a:spcBef>
                <a:spcPts val="800"/>
              </a:spcBef>
              <a:spcAft>
                <a:spcPts val="0"/>
              </a:spcAft>
              <a:buClr>
                <a:srgbClr val="2F85AA"/>
              </a:buClr>
              <a:buFont typeface="Wingdings" pitchFamily="2" charset="2"/>
              <a:buNone/>
              <a:defRPr sz="1200" b="1" i="0" baseline="0">
                <a:solidFill>
                  <a:srgbClr val="0052B4"/>
                </a:solidFill>
                <a:effectLst/>
                <a:latin typeface="Calibri" panose="020F0502020204030204" pitchFamily="34" charset="0"/>
                <a:cs typeface="Calibri" panose="020F0502020204030204" pitchFamily="34" charset="0"/>
              </a:defRPr>
            </a:lvl1pPr>
            <a:lvl2pPr marL="228594" indent="-228594" defTabSz="1219170">
              <a:spcBef>
                <a:spcPts val="800"/>
              </a:spcBef>
              <a:spcAft>
                <a:spcPts val="0"/>
              </a:spcAft>
              <a:buClr>
                <a:schemeClr val="accent3">
                  <a:lumMod val="75000"/>
                </a:schemeClr>
              </a:buClr>
              <a:buFont typeface="Wingdings" panose="05000000000000000000" pitchFamily="2" charset="2"/>
              <a:buChar char="§"/>
              <a:defRPr sz="1733" b="0" i="0">
                <a:solidFill>
                  <a:schemeClr val="accent6"/>
                </a:solidFill>
                <a:latin typeface="Calibri" panose="020F0502020204030204" pitchFamily="34" charset="0"/>
                <a:cs typeface="Calibri" panose="020F0502020204030204" pitchFamily="34" charset="0"/>
              </a:defRPr>
            </a:lvl2pPr>
            <a:lvl3pPr marL="457189" indent="-228594" defTabSz="1219170">
              <a:spcBef>
                <a:spcPts val="800"/>
              </a:spcBef>
              <a:spcAft>
                <a:spcPts val="0"/>
              </a:spcAft>
              <a:buClr>
                <a:srgbClr val="3086AB"/>
              </a:buClr>
              <a:buFont typeface="Arial" panose="020B0604020202020204" pitchFamily="34" charset="0"/>
              <a:buChar char="•"/>
              <a:tabLst/>
              <a:defRPr sz="1600" b="0" i="0" baseline="0">
                <a:solidFill>
                  <a:schemeClr val="accent6"/>
                </a:solidFill>
                <a:latin typeface="Calibri" panose="020F0502020204030204" pitchFamily="34" charset="0"/>
                <a:cs typeface="Calibri" panose="020F0502020204030204" pitchFamily="34" charset="0"/>
              </a:defRPr>
            </a:lvl3pPr>
            <a:lvl4pPr marL="687900" indent="-230712" defTabSz="1219170">
              <a:spcBef>
                <a:spcPts val="800"/>
              </a:spcBef>
              <a:spcAft>
                <a:spcPts val="0"/>
              </a:spcAft>
              <a:buClr>
                <a:schemeClr val="accent3">
                  <a:lumMod val="75000"/>
                </a:schemeClr>
              </a:buClr>
              <a:buFont typeface="Arial" panose="020B0604020202020204" pitchFamily="34" charset="0"/>
              <a:buChar char="-"/>
              <a:tabLst/>
              <a:defRPr sz="1467" b="0" i="0" baseline="0">
                <a:solidFill>
                  <a:schemeClr val="accent6"/>
                </a:solidFill>
                <a:latin typeface="Calibri" panose="020F0502020204030204" pitchFamily="34" charset="0"/>
                <a:cs typeface="Calibri" panose="020F0502020204030204" pitchFamily="34" charset="0"/>
              </a:defRPr>
            </a:lvl4pPr>
            <a:lvl5pPr marL="916494" indent="-228594" defTabSz="1219170">
              <a:spcBef>
                <a:spcPts val="800"/>
              </a:spcBef>
              <a:spcAft>
                <a:spcPts val="0"/>
              </a:spcAft>
              <a:buClr>
                <a:schemeClr val="accent3">
                  <a:lumMod val="75000"/>
                </a:schemeClr>
              </a:buClr>
              <a:buSzPct val="100000"/>
              <a:buFont typeface="Arial" panose="020B0604020202020204" pitchFamily="34" charset="0"/>
              <a:buChar char="◦"/>
              <a:defRPr sz="1467" b="0" i="0" baseline="0">
                <a:solidFill>
                  <a:schemeClr val="accent6"/>
                </a:solidFill>
                <a:latin typeface="Calibri" panose="020F0502020204030204" pitchFamily="34" charset="0"/>
                <a:cs typeface="Calibri" panose="020F0502020204030204"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algn="ctr"/>
            <a:r>
              <a:rPr lang="fr-FR" sz="2000" dirty="0">
                <a:solidFill>
                  <a:schemeClr val="tx1"/>
                </a:solidFill>
              </a:rPr>
              <a:t>Loi n° 18/035 du 13 décembre 2018</a:t>
            </a:r>
          </a:p>
        </p:txBody>
      </p:sp>
      <p:pic>
        <p:nvPicPr>
          <p:cNvPr id="35" name="Picture 2" descr="Télécharger des images du drapeau de la république démocratique du Congo |  Drapeauxdespays.fr">
            <a:extLst>
              <a:ext uri="{FF2B5EF4-FFF2-40B4-BE49-F238E27FC236}">
                <a16:creationId xmlns:a16="http://schemas.microsoft.com/office/drawing/2014/main" id="{FC56A9AB-6DCB-B7F3-260E-FBE2E9B1AC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5886" y="5029337"/>
            <a:ext cx="288000"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necteur droit 41">
            <a:extLst>
              <a:ext uri="{FF2B5EF4-FFF2-40B4-BE49-F238E27FC236}">
                <a16:creationId xmlns:a16="http://schemas.microsoft.com/office/drawing/2014/main" id="{C08ECFA9-B97B-E23D-DC69-34C8E0B663D7}"/>
              </a:ext>
            </a:extLst>
          </p:cNvPr>
          <p:cNvCxnSpPr>
            <a:cxnSpLocks/>
          </p:cNvCxnSpPr>
          <p:nvPr/>
        </p:nvCxnSpPr>
        <p:spPr>
          <a:xfrm>
            <a:off x="594113" y="2007858"/>
            <a:ext cx="5112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42">
            <a:extLst>
              <a:ext uri="{FF2B5EF4-FFF2-40B4-BE49-F238E27FC236}">
                <a16:creationId xmlns:a16="http://schemas.microsoft.com/office/drawing/2014/main" id="{D02E36B1-4CAD-484F-0D6E-2B9F603B499A}"/>
              </a:ext>
            </a:extLst>
          </p:cNvPr>
          <p:cNvCxnSpPr>
            <a:cxnSpLocks/>
          </p:cNvCxnSpPr>
          <p:nvPr/>
        </p:nvCxnSpPr>
        <p:spPr>
          <a:xfrm>
            <a:off x="6269630" y="2011847"/>
            <a:ext cx="5544000" cy="972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Espace réservé du texte 1">
            <a:extLst>
              <a:ext uri="{FF2B5EF4-FFF2-40B4-BE49-F238E27FC236}">
                <a16:creationId xmlns:a16="http://schemas.microsoft.com/office/drawing/2014/main" id="{EC6C3FBF-D2F9-9DD4-6EE1-FBF527C49EA6}"/>
              </a:ext>
            </a:extLst>
          </p:cNvPr>
          <p:cNvSpPr txBox="1">
            <a:spLocks/>
          </p:cNvSpPr>
          <p:nvPr/>
        </p:nvSpPr>
        <p:spPr>
          <a:xfrm>
            <a:off x="7120555" y="4350344"/>
            <a:ext cx="4729575" cy="512233"/>
          </a:xfrm>
          <a:prstGeom prst="rect">
            <a:avLst/>
          </a:prstGeom>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just"/>
            <a:r>
              <a:rPr lang="fr-FR" sz="2000" i="0" dirty="0">
                <a:solidFill>
                  <a:schemeClr val="tx1"/>
                </a:solidFill>
                <a:effectLst/>
              </a:rPr>
              <a:t>Améliorer la </a:t>
            </a:r>
            <a:r>
              <a:rPr lang="fr-FR" sz="2000" b="1" i="0" dirty="0">
                <a:solidFill>
                  <a:schemeClr val="tx1"/>
                </a:solidFill>
                <a:effectLst/>
              </a:rPr>
              <a:t>qualité</a:t>
            </a:r>
            <a:r>
              <a:rPr lang="fr-FR" sz="2000" i="0" dirty="0">
                <a:solidFill>
                  <a:schemeClr val="tx1"/>
                </a:solidFill>
                <a:effectLst/>
              </a:rPr>
              <a:t> et l’organisation du système de soins</a:t>
            </a:r>
          </a:p>
        </p:txBody>
      </p:sp>
      <p:pic>
        <p:nvPicPr>
          <p:cNvPr id="39" name="Graphique 46" descr="Tendance à la hausse avec un remplissage uni">
            <a:extLst>
              <a:ext uri="{FF2B5EF4-FFF2-40B4-BE49-F238E27FC236}">
                <a16:creationId xmlns:a16="http://schemas.microsoft.com/office/drawing/2014/main" id="{4C0B5E27-DB97-C817-44EA-2C4685914A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21770" y="4336460"/>
            <a:ext cx="540000" cy="540000"/>
          </a:xfrm>
          <a:prstGeom prst="rect">
            <a:avLst/>
          </a:prstGeom>
        </p:spPr>
      </p:pic>
      <p:pic>
        <p:nvPicPr>
          <p:cNvPr id="40" name="Graphique 48" descr="Croissance de l'activité avec un remplissage uni">
            <a:extLst>
              <a:ext uri="{FF2B5EF4-FFF2-40B4-BE49-F238E27FC236}">
                <a16:creationId xmlns:a16="http://schemas.microsoft.com/office/drawing/2014/main" id="{C42D105E-5046-CBE1-93AE-AD76EC76BC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21770" y="5255855"/>
            <a:ext cx="540000" cy="540000"/>
          </a:xfrm>
          <a:prstGeom prst="rect">
            <a:avLst/>
          </a:prstGeom>
        </p:spPr>
      </p:pic>
      <p:sp>
        <p:nvSpPr>
          <p:cNvPr id="41" name="Espace réservé du texte 1">
            <a:extLst>
              <a:ext uri="{FF2B5EF4-FFF2-40B4-BE49-F238E27FC236}">
                <a16:creationId xmlns:a16="http://schemas.microsoft.com/office/drawing/2014/main" id="{3D87FC2D-0ED0-2D06-8DAC-5C5B5A1B5248}"/>
              </a:ext>
            </a:extLst>
          </p:cNvPr>
          <p:cNvSpPr txBox="1">
            <a:spLocks/>
          </p:cNvSpPr>
          <p:nvPr/>
        </p:nvSpPr>
        <p:spPr>
          <a:xfrm>
            <a:off x="710139" y="5523708"/>
            <a:ext cx="4595937" cy="334034"/>
          </a:xfrm>
          <a:prstGeom prst="rect">
            <a:avLst/>
          </a:prstGeom>
          <a:solidFill>
            <a:schemeClr val="bg1"/>
          </a:solidFill>
        </p:spPr>
        <p:txBody>
          <a:bodyPr vert="horz" lIns="0" tIns="0" rIns="0" bIns="0" rtlCol="0" anchor="ctr">
            <a:noAutofit/>
          </a:bodyPr>
          <a:lstStyle>
            <a:defPPr>
              <a:defRPr lang="en-US"/>
            </a:defPPr>
            <a:lvl1pPr indent="0" defTabSz="1219170">
              <a:spcBef>
                <a:spcPts val="800"/>
              </a:spcBef>
              <a:spcAft>
                <a:spcPts val="0"/>
              </a:spcAft>
              <a:buClr>
                <a:srgbClr val="2F85AA"/>
              </a:buClr>
              <a:buFont typeface="Wingdings" pitchFamily="2" charset="2"/>
              <a:buNone/>
              <a:defRPr sz="1200" b="1" i="0" baseline="0">
                <a:solidFill>
                  <a:srgbClr val="0052B4"/>
                </a:solidFill>
                <a:effectLst/>
                <a:latin typeface="Calibri" panose="020F0502020204030204" pitchFamily="34" charset="0"/>
                <a:cs typeface="Calibri" panose="020F0502020204030204" pitchFamily="34" charset="0"/>
              </a:defRPr>
            </a:lvl1pPr>
            <a:lvl2pPr marL="228594" indent="-228594" defTabSz="1219170">
              <a:spcBef>
                <a:spcPts val="800"/>
              </a:spcBef>
              <a:spcAft>
                <a:spcPts val="0"/>
              </a:spcAft>
              <a:buClr>
                <a:schemeClr val="accent3">
                  <a:lumMod val="75000"/>
                </a:schemeClr>
              </a:buClr>
              <a:buFont typeface="Wingdings" panose="05000000000000000000" pitchFamily="2" charset="2"/>
              <a:buChar char="§"/>
              <a:defRPr sz="1733" b="0" i="0">
                <a:solidFill>
                  <a:schemeClr val="accent6"/>
                </a:solidFill>
                <a:latin typeface="Calibri" panose="020F0502020204030204" pitchFamily="34" charset="0"/>
                <a:cs typeface="Calibri" panose="020F0502020204030204" pitchFamily="34" charset="0"/>
              </a:defRPr>
            </a:lvl2pPr>
            <a:lvl3pPr marL="457189" indent="-228594" defTabSz="1219170">
              <a:spcBef>
                <a:spcPts val="800"/>
              </a:spcBef>
              <a:spcAft>
                <a:spcPts val="0"/>
              </a:spcAft>
              <a:buClr>
                <a:srgbClr val="3086AB"/>
              </a:buClr>
              <a:buFont typeface="Arial" panose="020B0604020202020204" pitchFamily="34" charset="0"/>
              <a:buChar char="•"/>
              <a:tabLst/>
              <a:defRPr sz="1600" b="0" i="0" baseline="0">
                <a:solidFill>
                  <a:schemeClr val="accent6"/>
                </a:solidFill>
                <a:latin typeface="Calibri" panose="020F0502020204030204" pitchFamily="34" charset="0"/>
                <a:cs typeface="Calibri" panose="020F0502020204030204" pitchFamily="34" charset="0"/>
              </a:defRPr>
            </a:lvl3pPr>
            <a:lvl4pPr marL="687900" indent="-230712" defTabSz="1219170">
              <a:spcBef>
                <a:spcPts val="800"/>
              </a:spcBef>
              <a:spcAft>
                <a:spcPts val="0"/>
              </a:spcAft>
              <a:buClr>
                <a:schemeClr val="accent3">
                  <a:lumMod val="75000"/>
                </a:schemeClr>
              </a:buClr>
              <a:buFont typeface="Arial" panose="020B0604020202020204" pitchFamily="34" charset="0"/>
              <a:buChar char="-"/>
              <a:tabLst/>
              <a:defRPr sz="1467" b="0" i="0" baseline="0">
                <a:solidFill>
                  <a:schemeClr val="accent6"/>
                </a:solidFill>
                <a:latin typeface="Calibri" panose="020F0502020204030204" pitchFamily="34" charset="0"/>
                <a:cs typeface="Calibri" panose="020F0502020204030204" pitchFamily="34" charset="0"/>
              </a:defRPr>
            </a:lvl4pPr>
            <a:lvl5pPr marL="916494" indent="-228594" defTabSz="1219170">
              <a:spcBef>
                <a:spcPts val="800"/>
              </a:spcBef>
              <a:spcAft>
                <a:spcPts val="0"/>
              </a:spcAft>
              <a:buClr>
                <a:schemeClr val="accent3">
                  <a:lumMod val="75000"/>
                </a:schemeClr>
              </a:buClr>
              <a:buSzPct val="100000"/>
              <a:buFont typeface="Arial" panose="020B0604020202020204" pitchFamily="34" charset="0"/>
              <a:buChar char="◦"/>
              <a:defRPr sz="1467" b="0" i="0" baseline="0">
                <a:solidFill>
                  <a:schemeClr val="accent6"/>
                </a:solidFill>
                <a:latin typeface="Calibri" panose="020F0502020204030204" pitchFamily="34" charset="0"/>
                <a:cs typeface="Calibri" panose="020F0502020204030204" pitchFamily="34" charset="0"/>
              </a:defRPr>
            </a:lvl5pPr>
            <a:lvl6pPr marL="3352716" indent="-304792" defTabSz="1219170">
              <a:spcBef>
                <a:spcPct val="20000"/>
              </a:spcBef>
              <a:buFont typeface="Arial" pitchFamily="34" charset="0"/>
              <a:buChar char="•"/>
              <a:defRPr sz="2667"/>
            </a:lvl6pPr>
            <a:lvl7pPr marL="3962301" indent="-304792" defTabSz="1219170">
              <a:spcBef>
                <a:spcPct val="20000"/>
              </a:spcBef>
              <a:buFont typeface="Arial" pitchFamily="34" charset="0"/>
              <a:buChar char="•"/>
              <a:defRPr sz="2667"/>
            </a:lvl7pPr>
            <a:lvl8pPr marL="4571886" indent="-304792" defTabSz="1219170">
              <a:spcBef>
                <a:spcPct val="20000"/>
              </a:spcBef>
              <a:buFont typeface="Arial" pitchFamily="34" charset="0"/>
              <a:buChar char="•"/>
              <a:defRPr sz="2667"/>
            </a:lvl8pPr>
            <a:lvl9pPr marL="5181470" indent="-304792" defTabSz="1219170">
              <a:spcBef>
                <a:spcPct val="20000"/>
              </a:spcBef>
              <a:buFont typeface="Arial" pitchFamily="34" charset="0"/>
              <a:buChar char="•"/>
              <a:defRPr sz="2667"/>
            </a:lvl9pPr>
          </a:lstStyle>
          <a:p>
            <a:pPr algn="ctr"/>
            <a:r>
              <a:rPr lang="fr-FR" sz="2000" dirty="0">
                <a:solidFill>
                  <a:schemeClr val="tx1"/>
                </a:solidFill>
              </a:rPr>
              <a:t>Ordonnance-Loi n° 23/006 du 26 mars 2023</a:t>
            </a:r>
          </a:p>
        </p:txBody>
      </p:sp>
      <p:pic>
        <p:nvPicPr>
          <p:cNvPr id="42" name="Picture 41" descr="Télécharger des images du drapeau de la république démocratique du Congo |  Drapeauxdespays.fr">
            <a:extLst>
              <a:ext uri="{FF2B5EF4-FFF2-40B4-BE49-F238E27FC236}">
                <a16:creationId xmlns:a16="http://schemas.microsoft.com/office/drawing/2014/main" id="{BF345342-FE25-A256-695F-1F10A03355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3316" y="5612558"/>
            <a:ext cx="288000" cy="216000"/>
          </a:xfrm>
          <a:prstGeom prst="rect">
            <a:avLst/>
          </a:prstGeom>
          <a:noFill/>
          <a:extLst>
            <a:ext uri="{909E8E84-426E-40DD-AFC4-6F175D3DCCD1}">
              <a14:hiddenFill xmlns:a14="http://schemas.microsoft.com/office/drawing/2010/main">
                <a:solidFill>
                  <a:srgbClr val="FFFFFF"/>
                </a:solidFill>
              </a14:hiddenFill>
            </a:ext>
          </a:extLst>
        </p:spPr>
      </p:pic>
      <p:sp>
        <p:nvSpPr>
          <p:cNvPr id="43" name="Forme 26">
            <a:extLst>
              <a:ext uri="{FF2B5EF4-FFF2-40B4-BE49-F238E27FC236}">
                <a16:creationId xmlns:a16="http://schemas.microsoft.com/office/drawing/2014/main" id="{BBA98FD9-8601-E15D-E5D5-8BE5FAA6B2C3}"/>
              </a:ext>
            </a:extLst>
          </p:cNvPr>
          <p:cNvSpPr/>
          <p:nvPr/>
        </p:nvSpPr>
        <p:spPr>
          <a:xfrm>
            <a:off x="2395866" y="4021415"/>
            <a:ext cx="1044000" cy="936000"/>
          </a:xfrm>
          <a:prstGeom prst="leftCircularArrow">
            <a:avLst>
              <a:gd name="adj1" fmla="val 10980"/>
              <a:gd name="adj2" fmla="val 1142322"/>
              <a:gd name="adj3" fmla="val 6300000"/>
              <a:gd name="adj4" fmla="val 18900000"/>
              <a:gd name="adj5" fmla="val 12500"/>
            </a:avLst>
          </a:prstGeom>
          <a:solidFill>
            <a:schemeClr val="bg1">
              <a:lumMod val="9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000"/>
          </a:p>
        </p:txBody>
      </p:sp>
      <p:sp>
        <p:nvSpPr>
          <p:cNvPr id="44" name="Espace réservé du texte 1">
            <a:extLst>
              <a:ext uri="{FF2B5EF4-FFF2-40B4-BE49-F238E27FC236}">
                <a16:creationId xmlns:a16="http://schemas.microsoft.com/office/drawing/2014/main" id="{0CC86FC6-D466-93F5-6E24-6ADFC17070E7}"/>
              </a:ext>
            </a:extLst>
          </p:cNvPr>
          <p:cNvSpPr txBox="1">
            <a:spLocks/>
          </p:cNvSpPr>
          <p:nvPr/>
        </p:nvSpPr>
        <p:spPr>
          <a:xfrm>
            <a:off x="851521" y="4111091"/>
            <a:ext cx="4066670" cy="483754"/>
          </a:xfrm>
          <a:prstGeom prst="rect">
            <a:avLst/>
          </a:prstGeom>
          <a:solidFill>
            <a:schemeClr val="bg1"/>
          </a:solidFill>
        </p:spPr>
        <p:txBody>
          <a:bodyPr vert="horz" lIns="0" tIns="0" rIns="0" bIns="0" rtlCol="0" anchor="ctr">
            <a:noAutofit/>
          </a:bodyPr>
          <a:lstStyle>
            <a:lvl1pPr marL="0" indent="0" algn="l" defTabSz="1219170" rtl="0" eaLnBrk="1" latinLnBrk="0" hangingPunct="1">
              <a:spcBef>
                <a:spcPts val="800"/>
              </a:spcBef>
              <a:spcAft>
                <a:spcPts val="0"/>
              </a:spcAft>
              <a:buClr>
                <a:srgbClr val="2F85AA"/>
              </a:buClr>
              <a:buFont typeface="Wingdings" pitchFamily="2" charset="2"/>
              <a:buNone/>
              <a:defRPr sz="1867" b="0" i="0" kern="1200" baseline="0">
                <a:solidFill>
                  <a:schemeClr val="accent6"/>
                </a:solidFill>
                <a:latin typeface="Calibri" panose="020F0502020204030204" pitchFamily="34" charset="0"/>
                <a:ea typeface="+mn-ea"/>
                <a:cs typeface="Calibri" panose="020F0502020204030204" pitchFamily="34" charset="0"/>
              </a:defRPr>
            </a:lvl1pPr>
            <a:lvl2pPr marL="228594" indent="-228594" algn="l" defTabSz="1219170" rtl="0" eaLnBrk="1" latinLnBrk="0" hangingPunct="1">
              <a:spcBef>
                <a:spcPts val="800"/>
              </a:spcBef>
              <a:spcAft>
                <a:spcPts val="0"/>
              </a:spcAft>
              <a:buClr>
                <a:schemeClr val="accent3">
                  <a:lumMod val="75000"/>
                </a:schemeClr>
              </a:buClr>
              <a:buFont typeface="Wingdings" panose="05000000000000000000" pitchFamily="2" charset="2"/>
              <a:buChar char="§"/>
              <a:defRPr sz="1733" b="0" i="0" kern="1200">
                <a:solidFill>
                  <a:schemeClr val="accent6"/>
                </a:solidFill>
                <a:latin typeface="Calibri" panose="020F0502020204030204" pitchFamily="34" charset="0"/>
                <a:ea typeface="+mn-ea"/>
                <a:cs typeface="Calibri" panose="020F0502020204030204" pitchFamily="34" charset="0"/>
              </a:defRPr>
            </a:lvl2pPr>
            <a:lvl3pPr marL="457189" indent="-228594" algn="l" defTabSz="1219170" rtl="0" eaLnBrk="1" latinLnBrk="0" hangingPunct="1">
              <a:spcBef>
                <a:spcPts val="800"/>
              </a:spcBef>
              <a:spcAft>
                <a:spcPts val="0"/>
              </a:spcAft>
              <a:buClr>
                <a:srgbClr val="3086AB"/>
              </a:buClr>
              <a:buFont typeface="Arial" panose="020B0604020202020204" pitchFamily="34" charset="0"/>
              <a:buChar char="•"/>
              <a:tabLst/>
              <a:defRPr sz="1600" b="0" i="0" kern="1200" baseline="0">
                <a:solidFill>
                  <a:schemeClr val="accent6"/>
                </a:solidFill>
                <a:latin typeface="Calibri" panose="020F0502020204030204" pitchFamily="34" charset="0"/>
                <a:ea typeface="+mn-ea"/>
                <a:cs typeface="Calibri" panose="020F0502020204030204" pitchFamily="34" charset="0"/>
              </a:defRPr>
            </a:lvl3pPr>
            <a:lvl4pPr marL="687900" indent="-230712" algn="l" defTabSz="1219170" rtl="0" eaLnBrk="1" latinLnBrk="0" hangingPunct="1">
              <a:spcBef>
                <a:spcPts val="800"/>
              </a:spcBef>
              <a:spcAft>
                <a:spcPts val="0"/>
              </a:spcAft>
              <a:buClr>
                <a:schemeClr val="accent3">
                  <a:lumMod val="75000"/>
                </a:schemeClr>
              </a:buClr>
              <a:buFont typeface="Arial" panose="020B0604020202020204" pitchFamily="34" charset="0"/>
              <a:buChar char="-"/>
              <a:tabLst/>
              <a:defRPr sz="1467" b="0" i="0" kern="1200" baseline="0">
                <a:solidFill>
                  <a:schemeClr val="accent6"/>
                </a:solidFill>
                <a:latin typeface="Calibri" panose="020F0502020204030204" pitchFamily="34" charset="0"/>
                <a:ea typeface="+mn-ea"/>
                <a:cs typeface="Calibri" panose="020F0502020204030204" pitchFamily="34" charset="0"/>
              </a:defRPr>
            </a:lvl4pPr>
            <a:lvl5pPr marL="916494" indent="-228594" algn="l" defTabSz="1219170" rtl="0" eaLnBrk="1" latinLnBrk="0" hangingPunct="1">
              <a:spcBef>
                <a:spcPts val="800"/>
              </a:spcBef>
              <a:spcAft>
                <a:spcPts val="0"/>
              </a:spcAft>
              <a:buClr>
                <a:schemeClr val="accent3">
                  <a:lumMod val="75000"/>
                </a:schemeClr>
              </a:buClr>
              <a:buSzPct val="100000"/>
              <a:buFont typeface="Arial" panose="020B0604020202020204" pitchFamily="34" charset="0"/>
              <a:buChar char="◦"/>
              <a:defRPr sz="1467" b="0" i="0" kern="1200" baseline="0">
                <a:solidFill>
                  <a:schemeClr val="accent6"/>
                </a:solidFill>
                <a:latin typeface="Calibri" panose="020F0502020204030204" pitchFamily="34" charset="0"/>
                <a:ea typeface="+mn-ea"/>
                <a:cs typeface="Calibri" panose="020F050202020403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fr-FR" sz="2000" b="1" dirty="0">
                <a:solidFill>
                  <a:schemeClr val="tx1"/>
                </a:solidFill>
              </a:rPr>
              <a:t>Plan Stratégique National pour la CSU</a:t>
            </a:r>
          </a:p>
        </p:txBody>
      </p:sp>
      <p:pic>
        <p:nvPicPr>
          <p:cNvPr id="45" name="Picture 2" descr="Télécharger des images du drapeau de la république démocratique du Congo |  Drapeauxdespays.fr">
            <a:extLst>
              <a:ext uri="{FF2B5EF4-FFF2-40B4-BE49-F238E27FC236}">
                <a16:creationId xmlns:a16="http://schemas.microsoft.com/office/drawing/2014/main" id="{65A79DF6-90E7-3821-1300-4824A13387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8623" y="4271837"/>
            <a:ext cx="288000" cy="216000"/>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17">
            <a:extLst>
              <a:ext uri="{FF2B5EF4-FFF2-40B4-BE49-F238E27FC236}">
                <a16:creationId xmlns:a16="http://schemas.microsoft.com/office/drawing/2014/main" id="{EF5B6EA4-C645-5557-A41B-09E6DFFB5588}"/>
              </a:ext>
            </a:extLst>
          </p:cNvPr>
          <p:cNvSpPr txBox="1"/>
          <p:nvPr/>
        </p:nvSpPr>
        <p:spPr>
          <a:xfrm>
            <a:off x="3811982" y="4486845"/>
            <a:ext cx="0" cy="0"/>
          </a:xfrm>
          <a:prstGeom prst="rect">
            <a:avLst/>
          </a:prstGeom>
          <a:noFill/>
        </p:spPr>
        <p:txBody>
          <a:bodyPr wrap="none" lIns="0" tIns="0" rIns="0" bIns="0" rtlCol="0">
            <a:noAutofit/>
          </a:bodyPr>
          <a:lstStyle/>
          <a:p>
            <a:endParaRPr lang="fr-FR" sz="2000" dirty="0">
              <a:solidFill>
                <a:schemeClr val="accent6"/>
              </a:solidFill>
              <a:latin typeface="Arial" pitchFamily="34" charset="0"/>
              <a:cs typeface="Arial" pitchFamily="34" charset="0"/>
            </a:endParaRPr>
          </a:p>
        </p:txBody>
      </p:sp>
      <p:sp>
        <p:nvSpPr>
          <p:cNvPr id="47" name="Espace réservé du numéro de diapositive 46">
            <a:extLst>
              <a:ext uri="{FF2B5EF4-FFF2-40B4-BE49-F238E27FC236}">
                <a16:creationId xmlns:a16="http://schemas.microsoft.com/office/drawing/2014/main" id="{2EF3ABF0-0C7E-BA2F-5CF8-E155F42ECC85}"/>
              </a:ext>
            </a:extLst>
          </p:cNvPr>
          <p:cNvSpPr>
            <a:spLocks noGrp="1"/>
          </p:cNvSpPr>
          <p:nvPr>
            <p:ph type="sldNum" sz="quarter" idx="12"/>
          </p:nvPr>
        </p:nvSpPr>
        <p:spPr/>
        <p:txBody>
          <a:bodyPr/>
          <a:lstStyle/>
          <a:p>
            <a:fld id="{69618277-A96F-1445-97F7-FE2A0C8C53DC}" type="slidenum">
              <a:rPr lang="x-none" smtClean="0"/>
              <a:t>7</a:t>
            </a:fld>
            <a:endParaRPr lang="x-none"/>
          </a:p>
        </p:txBody>
      </p:sp>
    </p:spTree>
    <p:extLst>
      <p:ext uri="{BB962C8B-B14F-4D97-AF65-F5344CB8AC3E}">
        <p14:creationId xmlns:p14="http://schemas.microsoft.com/office/powerpoint/2010/main" val="118943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78B7A-0E59-E130-DC39-30CF12BFE705}"/>
              </a:ext>
            </a:extLst>
          </p:cNvPr>
          <p:cNvSpPr/>
          <p:nvPr/>
        </p:nvSpPr>
        <p:spPr>
          <a:xfrm>
            <a:off x="0" y="328247"/>
            <a:ext cx="457200" cy="3516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a:extLst>
              <a:ext uri="{FF2B5EF4-FFF2-40B4-BE49-F238E27FC236}">
                <a16:creationId xmlns:a16="http://schemas.microsoft.com/office/drawing/2014/main" id="{7C8161AA-9620-3F04-5A51-9CDC2E8E0FBF}"/>
              </a:ext>
            </a:extLst>
          </p:cNvPr>
          <p:cNvPicPr>
            <a:picLocks noChangeAspect="1"/>
          </p:cNvPicPr>
          <p:nvPr/>
        </p:nvPicPr>
        <p:blipFill>
          <a:blip r:embed="rId2"/>
          <a:stretch>
            <a:fillRect/>
          </a:stretch>
        </p:blipFill>
        <p:spPr>
          <a:xfrm>
            <a:off x="11266855" y="73249"/>
            <a:ext cx="831361" cy="509995"/>
          </a:xfrm>
          <a:prstGeom prst="rect">
            <a:avLst/>
          </a:prstGeom>
        </p:spPr>
      </p:pic>
      <p:grpSp>
        <p:nvGrpSpPr>
          <p:cNvPr id="4" name="Group 3">
            <a:extLst>
              <a:ext uri="{FF2B5EF4-FFF2-40B4-BE49-F238E27FC236}">
                <a16:creationId xmlns:a16="http://schemas.microsoft.com/office/drawing/2014/main" id="{05F3D891-75D2-BD0B-1C77-99D4AB388956}"/>
              </a:ext>
            </a:extLst>
          </p:cNvPr>
          <p:cNvGrpSpPr/>
          <p:nvPr/>
        </p:nvGrpSpPr>
        <p:grpSpPr>
          <a:xfrm>
            <a:off x="644769" y="6635261"/>
            <a:ext cx="10902462" cy="222739"/>
            <a:chOff x="750276" y="4630615"/>
            <a:chExt cx="10304583" cy="0"/>
          </a:xfrm>
        </p:grpSpPr>
        <p:cxnSp>
          <p:nvCxnSpPr>
            <p:cNvPr id="5" name="Straight Connector 4">
              <a:extLst>
                <a:ext uri="{FF2B5EF4-FFF2-40B4-BE49-F238E27FC236}">
                  <a16:creationId xmlns:a16="http://schemas.microsoft.com/office/drawing/2014/main" id="{3FDA4D76-6BA2-A3E8-81F1-EE871D45C786}"/>
                </a:ext>
              </a:extLst>
            </p:cNvPr>
            <p:cNvCxnSpPr/>
            <p:nvPr/>
          </p:nvCxnSpPr>
          <p:spPr>
            <a:xfrm>
              <a:off x="750276" y="4630615"/>
              <a:ext cx="343486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a:extLst>
                <a:ext uri="{FF2B5EF4-FFF2-40B4-BE49-F238E27FC236}">
                  <a16:creationId xmlns:a16="http://schemas.microsoft.com/office/drawing/2014/main" id="{E1A4CCC9-360C-EA3D-2775-26C9E689DD7A}"/>
                </a:ext>
              </a:extLst>
            </p:cNvPr>
            <p:cNvCxnSpPr/>
            <p:nvPr/>
          </p:nvCxnSpPr>
          <p:spPr>
            <a:xfrm>
              <a:off x="4185137" y="4630615"/>
              <a:ext cx="343486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B5FA56A1-F44D-088B-F1E6-44004C06FC7B}"/>
                </a:ext>
              </a:extLst>
            </p:cNvPr>
            <p:cNvCxnSpPr/>
            <p:nvPr/>
          </p:nvCxnSpPr>
          <p:spPr>
            <a:xfrm>
              <a:off x="7619998" y="4630615"/>
              <a:ext cx="3434861" cy="0"/>
            </a:xfrm>
            <a:prstGeom prst="line">
              <a:avLst/>
            </a:prstGeom>
            <a:ln>
              <a:solidFill>
                <a:srgbClr val="C00000"/>
              </a:solidFill>
            </a:ln>
          </p:spPr>
          <p:style>
            <a:lnRef idx="3">
              <a:schemeClr val="accent4"/>
            </a:lnRef>
            <a:fillRef idx="0">
              <a:schemeClr val="accent4"/>
            </a:fillRef>
            <a:effectRef idx="2">
              <a:schemeClr val="accent4"/>
            </a:effectRef>
            <a:fontRef idx="minor">
              <a:schemeClr val="tx1"/>
            </a:fontRef>
          </p:style>
        </p:cxnSp>
      </p:grpSp>
      <p:sp>
        <p:nvSpPr>
          <p:cNvPr id="8" name="TextBox 7">
            <a:extLst>
              <a:ext uri="{FF2B5EF4-FFF2-40B4-BE49-F238E27FC236}">
                <a16:creationId xmlns:a16="http://schemas.microsoft.com/office/drawing/2014/main" id="{67274316-767E-BA4A-F58F-B27007DEF4A8}"/>
              </a:ext>
            </a:extLst>
          </p:cNvPr>
          <p:cNvSpPr txBox="1"/>
          <p:nvPr/>
        </p:nvSpPr>
        <p:spPr>
          <a:xfrm>
            <a:off x="453096" y="230062"/>
            <a:ext cx="10902462" cy="1077218"/>
          </a:xfrm>
          <a:prstGeom prst="rect">
            <a:avLst/>
          </a:prstGeom>
          <a:noFill/>
        </p:spPr>
        <p:txBody>
          <a:bodyPr wrap="square" rtlCol="0">
            <a:spAutoFit/>
          </a:bodyPr>
          <a:lstStyle/>
          <a:p>
            <a:pPr algn="ctr"/>
            <a:r>
              <a:rPr kumimoji="0" lang="fr-FR" sz="2400" b="0" i="0" u="none" strike="noStrike" kern="1200" cap="none" spc="0" normalizeH="0" baseline="0" noProof="0" dirty="0">
                <a:ln>
                  <a:noFill/>
                </a:ln>
                <a:solidFill>
                  <a:srgbClr val="0070C0"/>
                </a:solidFill>
                <a:effectLst/>
                <a:uLnTx/>
                <a:uFillTx/>
                <a:latin typeface="Corbel" panose="020B0503020204020204"/>
                <a:ea typeface="+mj-ea"/>
                <a:cs typeface="+mj-cs"/>
              </a:rPr>
              <a:t>Politiques Nationales et Objectifs</a:t>
            </a:r>
          </a:p>
          <a:p>
            <a:pPr algn="ctr"/>
            <a:r>
              <a:rPr lang="fr-FR" sz="2000" dirty="0"/>
              <a:t> Les 1</a:t>
            </a:r>
            <a:r>
              <a:rPr lang="fr-FR" sz="2000" baseline="30000" dirty="0"/>
              <a:t>e</a:t>
            </a:r>
            <a:r>
              <a:rPr lang="fr-FR" sz="2000" dirty="0"/>
              <a:t> années du premier mandat ont permis de mettre en œuvre les fondements légaux et de lancer le premier paquet - malgré des aléas externes </a:t>
            </a:r>
            <a:endParaRPr lang="fr-CD" sz="2000" dirty="0"/>
          </a:p>
        </p:txBody>
      </p:sp>
      <p:cxnSp>
        <p:nvCxnSpPr>
          <p:cNvPr id="9" name="Connecteur droit 18">
            <a:extLst>
              <a:ext uri="{FF2B5EF4-FFF2-40B4-BE49-F238E27FC236}">
                <a16:creationId xmlns:a16="http://schemas.microsoft.com/office/drawing/2014/main" id="{0755FC20-C842-9DBD-C08A-34F26B4DDE23}"/>
              </a:ext>
            </a:extLst>
          </p:cNvPr>
          <p:cNvCxnSpPr>
            <a:cxnSpLocks/>
          </p:cNvCxnSpPr>
          <p:nvPr/>
        </p:nvCxnSpPr>
        <p:spPr>
          <a:xfrm flipH="1">
            <a:off x="9125541" y="1736699"/>
            <a:ext cx="23648" cy="361767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Connecteur droit 10">
            <a:extLst>
              <a:ext uri="{FF2B5EF4-FFF2-40B4-BE49-F238E27FC236}">
                <a16:creationId xmlns:a16="http://schemas.microsoft.com/office/drawing/2014/main" id="{FB8AA704-1EDD-99EE-6381-D35BA74C3780}"/>
              </a:ext>
            </a:extLst>
          </p:cNvPr>
          <p:cNvCxnSpPr>
            <a:endCxn id="24" idx="0"/>
          </p:cNvCxnSpPr>
          <p:nvPr/>
        </p:nvCxnSpPr>
        <p:spPr>
          <a:xfrm flipH="1">
            <a:off x="1705436" y="1736699"/>
            <a:ext cx="24400" cy="307882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2">
            <a:extLst>
              <a:ext uri="{FF2B5EF4-FFF2-40B4-BE49-F238E27FC236}">
                <a16:creationId xmlns:a16="http://schemas.microsoft.com/office/drawing/2014/main" id="{1F9AE561-6384-93AF-8C8A-804BCDCF3AD7}"/>
              </a:ext>
            </a:extLst>
          </p:cNvPr>
          <p:cNvSpPr txBox="1">
            <a:spLocks/>
          </p:cNvSpPr>
          <p:nvPr/>
        </p:nvSpPr>
        <p:spPr>
          <a:xfrm>
            <a:off x="11359635" y="6540236"/>
            <a:ext cx="253444" cy="207464"/>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F7C509-FEEF-45D3-B896-7C07814C0C13}" type="slidenum">
              <a:rPr lang="en-US" smtClean="0">
                <a:solidFill>
                  <a:srgbClr val="000000"/>
                </a:solidFill>
              </a:rPr>
              <a:pPr/>
              <a:t>8</a:t>
            </a:fld>
            <a:endParaRPr lang="en-US">
              <a:solidFill>
                <a:srgbClr val="000000"/>
              </a:solidFill>
            </a:endParaRPr>
          </a:p>
        </p:txBody>
      </p:sp>
      <p:sp>
        <p:nvSpPr>
          <p:cNvPr id="12" name="Flèche droite rayée 4">
            <a:extLst>
              <a:ext uri="{FF2B5EF4-FFF2-40B4-BE49-F238E27FC236}">
                <a16:creationId xmlns:a16="http://schemas.microsoft.com/office/drawing/2014/main" id="{1CF33C7D-7451-4B00-9C93-FDF2F00A13AA}"/>
              </a:ext>
            </a:extLst>
          </p:cNvPr>
          <p:cNvSpPr/>
          <p:nvPr/>
        </p:nvSpPr>
        <p:spPr>
          <a:xfrm>
            <a:off x="486833" y="1405946"/>
            <a:ext cx="11532415" cy="484639"/>
          </a:xfrm>
          <a:prstGeom prst="stripedRightArrow">
            <a:avLst/>
          </a:prstGeom>
          <a:solidFill>
            <a:srgbClr val="005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 name="Tableau 5">
            <a:extLst>
              <a:ext uri="{FF2B5EF4-FFF2-40B4-BE49-F238E27FC236}">
                <a16:creationId xmlns:a16="http://schemas.microsoft.com/office/drawing/2014/main" id="{B2634EA5-C11A-5D6F-A76E-569313C4C93B}"/>
              </a:ext>
            </a:extLst>
          </p:cNvPr>
          <p:cNvGraphicFramePr>
            <a:graphicFrameLocks noGrp="1"/>
          </p:cNvGraphicFramePr>
          <p:nvPr/>
        </p:nvGraphicFramePr>
        <p:xfrm>
          <a:off x="651064" y="1463020"/>
          <a:ext cx="10605873" cy="273679"/>
        </p:xfrm>
        <a:graphic>
          <a:graphicData uri="http://schemas.openxmlformats.org/drawingml/2006/table">
            <a:tbl>
              <a:tblPr>
                <a:tableStyleId>{5C22544A-7EE6-4342-B048-85BDC9FD1C3A}</a:tableStyleId>
              </a:tblPr>
              <a:tblGrid>
                <a:gridCol w="1234886">
                  <a:extLst>
                    <a:ext uri="{9D8B030D-6E8A-4147-A177-3AD203B41FA5}">
                      <a16:colId xmlns:a16="http://schemas.microsoft.com/office/drawing/2014/main" val="3508269659"/>
                    </a:ext>
                  </a:extLst>
                </a:gridCol>
                <a:gridCol w="685800">
                  <a:extLst>
                    <a:ext uri="{9D8B030D-6E8A-4147-A177-3AD203B41FA5}">
                      <a16:colId xmlns:a16="http://schemas.microsoft.com/office/drawing/2014/main" val="2588061577"/>
                    </a:ext>
                  </a:extLst>
                </a:gridCol>
                <a:gridCol w="642938">
                  <a:extLst>
                    <a:ext uri="{9D8B030D-6E8A-4147-A177-3AD203B41FA5}">
                      <a16:colId xmlns:a16="http://schemas.microsoft.com/office/drawing/2014/main" val="4106200354"/>
                    </a:ext>
                  </a:extLst>
                </a:gridCol>
                <a:gridCol w="3204483">
                  <a:extLst>
                    <a:ext uri="{9D8B030D-6E8A-4147-A177-3AD203B41FA5}">
                      <a16:colId xmlns:a16="http://schemas.microsoft.com/office/drawing/2014/main" val="818834454"/>
                    </a:ext>
                  </a:extLst>
                </a:gridCol>
                <a:gridCol w="1853292">
                  <a:extLst>
                    <a:ext uri="{9D8B030D-6E8A-4147-A177-3AD203B41FA5}">
                      <a16:colId xmlns:a16="http://schemas.microsoft.com/office/drawing/2014/main" val="4126659099"/>
                    </a:ext>
                  </a:extLst>
                </a:gridCol>
                <a:gridCol w="2984474">
                  <a:extLst>
                    <a:ext uri="{9D8B030D-6E8A-4147-A177-3AD203B41FA5}">
                      <a16:colId xmlns:a16="http://schemas.microsoft.com/office/drawing/2014/main" val="3781892411"/>
                    </a:ext>
                  </a:extLst>
                </a:gridCol>
              </a:tblGrid>
              <a:tr h="273679">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2018</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2019</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2020</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2021</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2022</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1000" b="0" i="0" u="none" strike="noStrike" dirty="0">
                          <a:solidFill>
                            <a:schemeClr val="accent3">
                              <a:lumMod val="40000"/>
                              <a:lumOff val="60000"/>
                            </a:schemeClr>
                          </a:solidFill>
                          <a:effectLst/>
                          <a:latin typeface="Calibri" panose="020F0502020204030204" pitchFamily="34" charset="0"/>
                        </a:rPr>
                        <a:t>2023</a:t>
                      </a:r>
                    </a:p>
                  </a:txBody>
                  <a:tcPr marL="4855" marR="4855" marT="485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0258885"/>
                  </a:ext>
                </a:extLst>
              </a:tr>
            </a:tbl>
          </a:graphicData>
        </a:graphic>
      </p:graphicFrame>
      <p:sp>
        <p:nvSpPr>
          <p:cNvPr id="14" name="Triangle 13">
            <a:extLst>
              <a:ext uri="{FF2B5EF4-FFF2-40B4-BE49-F238E27FC236}">
                <a16:creationId xmlns:a16="http://schemas.microsoft.com/office/drawing/2014/main" id="{9970D2C8-DE16-E0F0-F0D0-5C48F9AEB8AE}"/>
              </a:ext>
            </a:extLst>
          </p:cNvPr>
          <p:cNvSpPr/>
          <p:nvPr/>
        </p:nvSpPr>
        <p:spPr>
          <a:xfrm>
            <a:off x="1666783" y="1831741"/>
            <a:ext cx="126107" cy="144000"/>
          </a:xfrm>
          <a:prstGeom prst="triangle">
            <a:avLst/>
          </a:prstGeom>
          <a:solidFill>
            <a:srgbClr val="005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Rectangle 14">
            <a:extLst>
              <a:ext uri="{FF2B5EF4-FFF2-40B4-BE49-F238E27FC236}">
                <a16:creationId xmlns:a16="http://schemas.microsoft.com/office/drawing/2014/main" id="{E1BA56FF-CB91-BA56-3330-E673D8210A2B}"/>
              </a:ext>
            </a:extLst>
          </p:cNvPr>
          <p:cNvSpPr/>
          <p:nvPr/>
        </p:nvSpPr>
        <p:spPr>
          <a:xfrm>
            <a:off x="1113955" y="1975741"/>
            <a:ext cx="1208785" cy="644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0052B4"/>
                </a:solidFill>
                <a:latin typeface="Calibri" panose="020F0502020204030204" pitchFamily="34" charset="0"/>
              </a:rPr>
              <a:t>30 décembre 2018</a:t>
            </a:r>
          </a:p>
          <a:p>
            <a:pPr algn="ctr"/>
            <a:r>
              <a:rPr lang="fr-FR" sz="1200" dirty="0">
                <a:solidFill>
                  <a:schemeClr val="tx1"/>
                </a:solidFill>
                <a:latin typeface="Calibri" panose="020F0502020204030204" pitchFamily="34" charset="0"/>
              </a:rPr>
              <a:t>Élections présidentielles </a:t>
            </a:r>
          </a:p>
        </p:txBody>
      </p:sp>
      <p:sp>
        <p:nvSpPr>
          <p:cNvPr id="16" name="Triangle 15">
            <a:extLst>
              <a:ext uri="{FF2B5EF4-FFF2-40B4-BE49-F238E27FC236}">
                <a16:creationId xmlns:a16="http://schemas.microsoft.com/office/drawing/2014/main" id="{0DDFD710-0050-2D92-CE89-D3898ACD8724}"/>
              </a:ext>
            </a:extLst>
          </p:cNvPr>
          <p:cNvSpPr/>
          <p:nvPr/>
        </p:nvSpPr>
        <p:spPr>
          <a:xfrm>
            <a:off x="1053498" y="2727866"/>
            <a:ext cx="144000" cy="144000"/>
          </a:xfrm>
          <a:prstGeom prst="triangle">
            <a:avLst/>
          </a:prstGeom>
          <a:solidFill>
            <a:srgbClr val="B30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7" name="Rectangle 16">
            <a:extLst>
              <a:ext uri="{FF2B5EF4-FFF2-40B4-BE49-F238E27FC236}">
                <a16:creationId xmlns:a16="http://schemas.microsoft.com/office/drawing/2014/main" id="{10CF8A66-BC15-E2A9-A895-EB337B530107}"/>
              </a:ext>
            </a:extLst>
          </p:cNvPr>
          <p:cNvSpPr/>
          <p:nvPr/>
        </p:nvSpPr>
        <p:spPr>
          <a:xfrm>
            <a:off x="435351" y="2904411"/>
            <a:ext cx="1380294" cy="135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i="0" dirty="0">
                <a:solidFill>
                  <a:srgbClr val="C00000"/>
                </a:solidFill>
                <a:effectLst/>
                <a:latin typeface="Calibri" panose="020F0502020204030204" pitchFamily="34" charset="0"/>
                <a:cs typeface="Calibri" panose="020F0502020204030204" pitchFamily="34" charset="0"/>
              </a:rPr>
              <a:t>13 décembre 2018 </a:t>
            </a:r>
            <a:r>
              <a:rPr lang="fr-FR" sz="1200" b="0" i="0" dirty="0">
                <a:solidFill>
                  <a:srgbClr val="333333"/>
                </a:solidFill>
                <a:effectLst/>
                <a:latin typeface="Calibri" panose="020F0502020204030204" pitchFamily="34" charset="0"/>
                <a:cs typeface="Calibri" panose="020F0502020204030204" pitchFamily="34" charset="0"/>
              </a:rPr>
              <a:t>Loi n° 18/035 du fixant les principes fondamentaux relatifs à l'organisation de la Santé publique</a:t>
            </a:r>
            <a:endParaRPr lang="fr-FR" sz="1200" dirty="0">
              <a:solidFill>
                <a:schemeClr val="accent6"/>
              </a:solidFill>
              <a:latin typeface="Calibri" panose="020F0502020204030204" pitchFamily="34" charset="0"/>
              <a:cs typeface="Calibri" panose="020F0502020204030204" pitchFamily="34" charset="0"/>
            </a:endParaRPr>
          </a:p>
        </p:txBody>
      </p:sp>
      <p:sp>
        <p:nvSpPr>
          <p:cNvPr id="18" name="Triangle 17">
            <a:extLst>
              <a:ext uri="{FF2B5EF4-FFF2-40B4-BE49-F238E27FC236}">
                <a16:creationId xmlns:a16="http://schemas.microsoft.com/office/drawing/2014/main" id="{4CA0661A-933B-AEBC-F368-43699D47DE68}"/>
              </a:ext>
            </a:extLst>
          </p:cNvPr>
          <p:cNvSpPr/>
          <p:nvPr/>
        </p:nvSpPr>
        <p:spPr>
          <a:xfrm>
            <a:off x="4133706" y="1889080"/>
            <a:ext cx="144000" cy="144000"/>
          </a:xfrm>
          <a:prstGeom prst="triangle">
            <a:avLst/>
          </a:prstGeom>
          <a:solidFill>
            <a:srgbClr val="B30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9" name="Rectangle 18">
            <a:extLst>
              <a:ext uri="{FF2B5EF4-FFF2-40B4-BE49-F238E27FC236}">
                <a16:creationId xmlns:a16="http://schemas.microsoft.com/office/drawing/2014/main" id="{02D888A4-C7DF-DE68-0327-B25073037E73}"/>
              </a:ext>
            </a:extLst>
          </p:cNvPr>
          <p:cNvSpPr/>
          <p:nvPr/>
        </p:nvSpPr>
        <p:spPr>
          <a:xfrm>
            <a:off x="3414689" y="1975741"/>
            <a:ext cx="1570967" cy="1526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C00000"/>
                </a:solidFill>
                <a:latin typeface="Calibri" panose="020F0502020204030204" pitchFamily="34" charset="0"/>
                <a:cs typeface="Calibri" panose="020F0502020204030204" pitchFamily="34" charset="0"/>
              </a:rPr>
              <a:t>1er juin 2021 </a:t>
            </a:r>
          </a:p>
          <a:p>
            <a:pPr algn="ctr"/>
            <a:r>
              <a:rPr lang="fr-FR" sz="1200" dirty="0">
                <a:solidFill>
                  <a:srgbClr val="333333"/>
                </a:solidFill>
                <a:latin typeface="Calibri" panose="020F0502020204030204" pitchFamily="34" charset="0"/>
                <a:cs typeface="Calibri" panose="020F0502020204030204" pitchFamily="34" charset="0"/>
              </a:rPr>
              <a:t>Ordonnance N°21/032 portant création, organisation et fonctionnement du Conseil National de la CSU en RDC</a:t>
            </a:r>
          </a:p>
        </p:txBody>
      </p:sp>
      <p:sp>
        <p:nvSpPr>
          <p:cNvPr id="20" name="Triangle 19">
            <a:extLst>
              <a:ext uri="{FF2B5EF4-FFF2-40B4-BE49-F238E27FC236}">
                <a16:creationId xmlns:a16="http://schemas.microsoft.com/office/drawing/2014/main" id="{E1319261-A7AB-98D8-3B18-AB35EE5CF861}"/>
              </a:ext>
            </a:extLst>
          </p:cNvPr>
          <p:cNvSpPr/>
          <p:nvPr/>
        </p:nvSpPr>
        <p:spPr>
          <a:xfrm>
            <a:off x="7419612" y="1843107"/>
            <a:ext cx="144000" cy="144000"/>
          </a:xfrm>
          <a:prstGeom prst="triangle">
            <a:avLst/>
          </a:prstGeom>
          <a:solidFill>
            <a:srgbClr val="B30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1" name="Rectangle 20">
            <a:extLst>
              <a:ext uri="{FF2B5EF4-FFF2-40B4-BE49-F238E27FC236}">
                <a16:creationId xmlns:a16="http://schemas.microsoft.com/office/drawing/2014/main" id="{BF995224-BAC1-1F03-5EF0-94970F8D477B}"/>
              </a:ext>
            </a:extLst>
          </p:cNvPr>
          <p:cNvSpPr/>
          <p:nvPr/>
        </p:nvSpPr>
        <p:spPr>
          <a:xfrm>
            <a:off x="6714295" y="1975741"/>
            <a:ext cx="1570967" cy="177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C00000"/>
                </a:solidFill>
                <a:latin typeface="Calibri" panose="020F0502020204030204" pitchFamily="34" charset="0"/>
                <a:cs typeface="Calibri" panose="020F0502020204030204" pitchFamily="34" charset="0"/>
              </a:rPr>
              <a:t>Décembre 2022</a:t>
            </a:r>
          </a:p>
          <a:p>
            <a:pPr algn="ctr"/>
            <a:r>
              <a:rPr lang="fr-FR" sz="1200" dirty="0">
                <a:solidFill>
                  <a:srgbClr val="333333"/>
                </a:solidFill>
                <a:latin typeface="Calibri" panose="020F0502020204030204" pitchFamily="34" charset="0"/>
                <a:cs typeface="Calibri" panose="020F0502020204030204" pitchFamily="34" charset="0"/>
              </a:rPr>
              <a:t>Vote de Ordonnance loi </a:t>
            </a:r>
            <a:r>
              <a:rPr lang="en-US" sz="1200" dirty="0">
                <a:solidFill>
                  <a:srgbClr val="333333"/>
                </a:solidFill>
                <a:latin typeface="Calibri" panose="020F0502020204030204" pitchFamily="34" charset="0"/>
                <a:cs typeface="Calibri" panose="020F0502020204030204" pitchFamily="34" charset="0"/>
              </a:rPr>
              <a:t>n°23/006 </a:t>
            </a:r>
            <a:r>
              <a:rPr lang="en-US" sz="1200" dirty="0" err="1">
                <a:solidFill>
                  <a:srgbClr val="333333"/>
                </a:solidFill>
                <a:latin typeface="Calibri" panose="020F0502020204030204" pitchFamily="34" charset="0"/>
                <a:cs typeface="Calibri" panose="020F0502020204030204" pitchFamily="34" charset="0"/>
              </a:rPr>
              <a:t>portant</a:t>
            </a:r>
            <a:r>
              <a:rPr lang="en-US" sz="1200" dirty="0">
                <a:solidFill>
                  <a:srgbClr val="333333"/>
                </a:solidFill>
                <a:latin typeface="Calibri" panose="020F0502020204030204" pitchFamily="34" charset="0"/>
                <a:cs typeface="Calibri" panose="020F0502020204030204" pitchFamily="34" charset="0"/>
              </a:rPr>
              <a:t>  </a:t>
            </a:r>
            <a:r>
              <a:rPr lang="fr-FR" sz="1200" dirty="0">
                <a:solidFill>
                  <a:srgbClr val="333333"/>
                </a:solidFill>
                <a:latin typeface="Calibri" panose="020F0502020204030204" pitchFamily="34" charset="0"/>
                <a:cs typeface="Calibri" panose="020F0502020204030204" pitchFamily="34" charset="0"/>
              </a:rPr>
              <a:t>modification et complétant la loi n°18/035 du 13 décembre 2018 par le Parlement </a:t>
            </a:r>
          </a:p>
        </p:txBody>
      </p:sp>
      <p:sp>
        <p:nvSpPr>
          <p:cNvPr id="22" name="Triangle 21">
            <a:extLst>
              <a:ext uri="{FF2B5EF4-FFF2-40B4-BE49-F238E27FC236}">
                <a16:creationId xmlns:a16="http://schemas.microsoft.com/office/drawing/2014/main" id="{D6425696-AB40-ACF7-51CA-8EFFD80F35D6}"/>
              </a:ext>
            </a:extLst>
          </p:cNvPr>
          <p:cNvSpPr/>
          <p:nvPr/>
        </p:nvSpPr>
        <p:spPr>
          <a:xfrm>
            <a:off x="5803990" y="1769085"/>
            <a:ext cx="144000" cy="144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 name="Rectangle 22">
            <a:extLst>
              <a:ext uri="{FF2B5EF4-FFF2-40B4-BE49-F238E27FC236}">
                <a16:creationId xmlns:a16="http://schemas.microsoft.com/office/drawing/2014/main" id="{2EA0D09F-5AE6-0A09-A755-F4BBEA3416AA}"/>
              </a:ext>
            </a:extLst>
          </p:cNvPr>
          <p:cNvSpPr/>
          <p:nvPr/>
        </p:nvSpPr>
        <p:spPr>
          <a:xfrm>
            <a:off x="5190473" y="1987107"/>
            <a:ext cx="1409259" cy="151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chemeClr val="accent1">
                    <a:lumMod val="60000"/>
                    <a:lumOff val="40000"/>
                  </a:schemeClr>
                </a:solidFill>
                <a:latin typeface="Calibri" panose="020F0502020204030204" pitchFamily="34" charset="0"/>
                <a:cs typeface="Calibri" panose="020F0502020204030204" pitchFamily="34" charset="0"/>
              </a:rPr>
              <a:t>7 décembre 2021</a:t>
            </a:r>
          </a:p>
          <a:p>
            <a:pPr algn="ctr"/>
            <a:r>
              <a:rPr lang="fr-FR" sz="1200" dirty="0">
                <a:solidFill>
                  <a:srgbClr val="333333"/>
                </a:solidFill>
                <a:latin typeface="Calibri" panose="020F0502020204030204" pitchFamily="34" charset="0"/>
                <a:cs typeface="Calibri" panose="020F0502020204030204" pitchFamily="34" charset="0"/>
              </a:rPr>
              <a:t>Première réunion du Comite de Pilotage du CN CSU et adoption du Plan Stratégique National pour la CSU 2021-2030</a:t>
            </a:r>
          </a:p>
        </p:txBody>
      </p:sp>
      <p:sp>
        <p:nvSpPr>
          <p:cNvPr id="24" name="Rectangle 23">
            <a:extLst>
              <a:ext uri="{FF2B5EF4-FFF2-40B4-BE49-F238E27FC236}">
                <a16:creationId xmlns:a16="http://schemas.microsoft.com/office/drawing/2014/main" id="{41392137-E71A-D31A-85DE-C63121AA3486}"/>
              </a:ext>
            </a:extLst>
          </p:cNvPr>
          <p:cNvSpPr/>
          <p:nvPr/>
        </p:nvSpPr>
        <p:spPr>
          <a:xfrm>
            <a:off x="329219" y="4815527"/>
            <a:ext cx="2752433" cy="644083"/>
          </a:xfrm>
          <a:prstGeom prst="rect">
            <a:avLst/>
          </a:prstGeom>
          <a:solidFill>
            <a:srgbClr val="005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1400" b="1" dirty="0">
                <a:solidFill>
                  <a:schemeClr val="bg1"/>
                </a:solidFill>
              </a:rPr>
              <a:t>Election de S.E. Félix-Antoine TSHISEKEDI TSHILOMBO</a:t>
            </a:r>
            <a:endParaRPr lang="fr-FR" sz="1400" dirty="0">
              <a:solidFill>
                <a:schemeClr val="bg1"/>
              </a:solidFill>
            </a:endParaRPr>
          </a:p>
        </p:txBody>
      </p:sp>
      <p:sp>
        <p:nvSpPr>
          <p:cNvPr id="25" name="Rectangle 24">
            <a:extLst>
              <a:ext uri="{FF2B5EF4-FFF2-40B4-BE49-F238E27FC236}">
                <a16:creationId xmlns:a16="http://schemas.microsoft.com/office/drawing/2014/main" id="{727A7790-F7AE-4968-1536-52EFFAD3D39B}"/>
              </a:ext>
            </a:extLst>
          </p:cNvPr>
          <p:cNvSpPr/>
          <p:nvPr/>
        </p:nvSpPr>
        <p:spPr>
          <a:xfrm>
            <a:off x="7888241" y="5370509"/>
            <a:ext cx="2474600" cy="644083"/>
          </a:xfrm>
          <a:prstGeom prst="rect">
            <a:avLst/>
          </a:prstGeom>
          <a:solidFill>
            <a:srgbClr val="005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1400" b="1" dirty="0">
                <a:solidFill>
                  <a:schemeClr val="bg1"/>
                </a:solidFill>
              </a:rPr>
              <a:t>Cadre légal en place ; institutions clés crées</a:t>
            </a:r>
            <a:endParaRPr lang="fr-FR" sz="1400" dirty="0">
              <a:solidFill>
                <a:schemeClr val="bg1"/>
              </a:solidFill>
            </a:endParaRPr>
          </a:p>
        </p:txBody>
      </p:sp>
      <p:sp>
        <p:nvSpPr>
          <p:cNvPr id="26" name="Triangle 25">
            <a:extLst>
              <a:ext uri="{FF2B5EF4-FFF2-40B4-BE49-F238E27FC236}">
                <a16:creationId xmlns:a16="http://schemas.microsoft.com/office/drawing/2014/main" id="{C3A593E5-A496-701F-F681-2780361B848B}"/>
              </a:ext>
            </a:extLst>
          </p:cNvPr>
          <p:cNvSpPr/>
          <p:nvPr/>
        </p:nvSpPr>
        <p:spPr>
          <a:xfrm>
            <a:off x="9079715" y="1843107"/>
            <a:ext cx="144000" cy="144000"/>
          </a:xfrm>
          <a:prstGeom prst="triangle">
            <a:avLst/>
          </a:prstGeom>
          <a:solidFill>
            <a:srgbClr val="B30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7" name="Image 4">
            <a:extLst>
              <a:ext uri="{FF2B5EF4-FFF2-40B4-BE49-F238E27FC236}">
                <a16:creationId xmlns:a16="http://schemas.microsoft.com/office/drawing/2014/main" id="{757FDCD1-5449-F51D-C131-AC2B86D42BF8}"/>
              </a:ext>
            </a:extLst>
          </p:cNvPr>
          <p:cNvPicPr>
            <a:picLocks noChangeAspect="1"/>
          </p:cNvPicPr>
          <p:nvPr/>
        </p:nvPicPr>
        <p:blipFill rotWithShape="1">
          <a:blip r:embed="rId3"/>
          <a:srcRect l="6797" t="4954" r="5891"/>
          <a:stretch/>
        </p:blipFill>
        <p:spPr>
          <a:xfrm>
            <a:off x="3397924" y="3719785"/>
            <a:ext cx="1661506" cy="736296"/>
          </a:xfrm>
          <a:prstGeom prst="rect">
            <a:avLst/>
          </a:prstGeom>
          <a:ln w="19050">
            <a:solidFill>
              <a:srgbClr val="C00000"/>
            </a:solidFill>
          </a:ln>
        </p:spPr>
      </p:pic>
      <p:pic>
        <p:nvPicPr>
          <p:cNvPr id="28" name="Picture 4">
            <a:extLst>
              <a:ext uri="{FF2B5EF4-FFF2-40B4-BE49-F238E27FC236}">
                <a16:creationId xmlns:a16="http://schemas.microsoft.com/office/drawing/2014/main" id="{81E1F2AF-AD68-1188-493C-6C61054EB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081" y="3791885"/>
            <a:ext cx="1103240" cy="82743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32">
            <a:extLst>
              <a:ext uri="{FF2B5EF4-FFF2-40B4-BE49-F238E27FC236}">
                <a16:creationId xmlns:a16="http://schemas.microsoft.com/office/drawing/2014/main" id="{88CDE6CA-DE7D-3C59-23DC-C3BB67374810}"/>
              </a:ext>
            </a:extLst>
          </p:cNvPr>
          <p:cNvPicPr>
            <a:picLocks noChangeAspect="1"/>
          </p:cNvPicPr>
          <p:nvPr/>
        </p:nvPicPr>
        <p:blipFill>
          <a:blip r:embed="rId5"/>
          <a:stretch>
            <a:fillRect/>
          </a:stretch>
        </p:blipFill>
        <p:spPr>
          <a:xfrm>
            <a:off x="5558996" y="3753869"/>
            <a:ext cx="966209" cy="1368000"/>
          </a:xfrm>
          <a:prstGeom prst="rect">
            <a:avLst/>
          </a:prstGeom>
          <a:ln>
            <a:solidFill>
              <a:srgbClr val="C00000"/>
            </a:solidFill>
          </a:ln>
        </p:spPr>
      </p:pic>
      <p:sp>
        <p:nvSpPr>
          <p:cNvPr id="30" name="Triangle 16">
            <a:extLst>
              <a:ext uri="{FF2B5EF4-FFF2-40B4-BE49-F238E27FC236}">
                <a16:creationId xmlns:a16="http://schemas.microsoft.com/office/drawing/2014/main" id="{C179EADC-A21F-EAC1-D3AA-7F1C843E30C0}"/>
              </a:ext>
            </a:extLst>
          </p:cNvPr>
          <p:cNvSpPr/>
          <p:nvPr/>
        </p:nvSpPr>
        <p:spPr>
          <a:xfrm>
            <a:off x="10999197" y="1804723"/>
            <a:ext cx="144000" cy="144000"/>
          </a:xfrm>
          <a:prstGeom prst="triangle">
            <a:avLst/>
          </a:prstGeom>
          <a:solidFill>
            <a:srgbClr val="B30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1" name="Rectangle 30">
            <a:extLst>
              <a:ext uri="{FF2B5EF4-FFF2-40B4-BE49-F238E27FC236}">
                <a16:creationId xmlns:a16="http://schemas.microsoft.com/office/drawing/2014/main" id="{E5EB6768-D36E-4AD0-EA5D-B53D72716828}"/>
              </a:ext>
            </a:extLst>
          </p:cNvPr>
          <p:cNvSpPr/>
          <p:nvPr/>
        </p:nvSpPr>
        <p:spPr>
          <a:xfrm>
            <a:off x="10091195" y="1964862"/>
            <a:ext cx="1833429" cy="1860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C00000"/>
                </a:solidFill>
                <a:latin typeface="Calibri" panose="020F0502020204030204" pitchFamily="34" charset="0"/>
                <a:cs typeface="Calibri" panose="020F0502020204030204" pitchFamily="34" charset="0"/>
              </a:rPr>
              <a:t>5 Septembre 2023 </a:t>
            </a:r>
          </a:p>
          <a:p>
            <a:pPr algn="ctr"/>
            <a:r>
              <a:rPr lang="fr-FR" sz="1200" dirty="0">
                <a:solidFill>
                  <a:srgbClr val="333333"/>
                </a:solidFill>
                <a:latin typeface="Calibri" panose="020F0502020204030204" pitchFamily="34" charset="0"/>
                <a:cs typeface="Calibri" panose="020F0502020204030204" pitchFamily="34" charset="0"/>
              </a:rPr>
              <a:t>Lancement de la Couverture Sante Universelle avec le </a:t>
            </a:r>
            <a:r>
              <a:rPr lang="fr-FR" sz="1200" b="1" dirty="0">
                <a:solidFill>
                  <a:srgbClr val="333333"/>
                </a:solidFill>
                <a:latin typeface="Calibri" panose="020F0502020204030204" pitchFamily="34" charset="0"/>
                <a:cs typeface="Calibri" panose="020F0502020204030204" pitchFamily="34" charset="0"/>
              </a:rPr>
              <a:t>premier paquet de prise en charge gratuite de la femme enceinte, des accouchements</a:t>
            </a:r>
            <a:r>
              <a:rPr lang="fr-FR" sz="1200" dirty="0">
                <a:solidFill>
                  <a:srgbClr val="333333"/>
                </a:solidFill>
                <a:latin typeface="Calibri" panose="020F0502020204030204" pitchFamily="34" charset="0"/>
                <a:cs typeface="Calibri" panose="020F0502020204030204" pitchFamily="34" charset="0"/>
              </a:rPr>
              <a:t> </a:t>
            </a:r>
            <a:r>
              <a:rPr lang="fr-FR" sz="1200" b="1" dirty="0">
                <a:solidFill>
                  <a:srgbClr val="333333"/>
                </a:solidFill>
                <a:latin typeface="Calibri" panose="020F0502020204030204" pitchFamily="34" charset="0"/>
                <a:cs typeface="Calibri" panose="020F0502020204030204" pitchFamily="34" charset="0"/>
              </a:rPr>
              <a:t>et du nouveau-né a Kinshasa</a:t>
            </a:r>
            <a:r>
              <a:rPr lang="fr-FR" sz="1200" dirty="0">
                <a:solidFill>
                  <a:srgbClr val="333333"/>
                </a:solidFill>
                <a:latin typeface="Calibri" panose="020F0502020204030204" pitchFamily="34" charset="0"/>
                <a:cs typeface="Calibri" panose="020F0502020204030204" pitchFamily="34" charset="0"/>
              </a:rPr>
              <a:t> par le Chef de l’Etat.</a:t>
            </a:r>
          </a:p>
        </p:txBody>
      </p:sp>
      <p:pic>
        <p:nvPicPr>
          <p:cNvPr id="32" name="Picture 31">
            <a:extLst>
              <a:ext uri="{FF2B5EF4-FFF2-40B4-BE49-F238E27FC236}">
                <a16:creationId xmlns:a16="http://schemas.microsoft.com/office/drawing/2014/main" id="{1FA3DE15-E279-F10A-B676-F521B43B6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478" y="3931018"/>
            <a:ext cx="1598030" cy="1062522"/>
          </a:xfrm>
          <a:prstGeom prst="rect">
            <a:avLst/>
          </a:prstGeom>
        </p:spPr>
      </p:pic>
      <p:sp>
        <p:nvSpPr>
          <p:cNvPr id="33" name="Rectangle 32">
            <a:extLst>
              <a:ext uri="{FF2B5EF4-FFF2-40B4-BE49-F238E27FC236}">
                <a16:creationId xmlns:a16="http://schemas.microsoft.com/office/drawing/2014/main" id="{9280FDE1-370E-39C4-E72E-B0C28DFAE5DB}"/>
              </a:ext>
            </a:extLst>
          </p:cNvPr>
          <p:cNvSpPr/>
          <p:nvPr/>
        </p:nvSpPr>
        <p:spPr>
          <a:xfrm>
            <a:off x="8407050" y="1975741"/>
            <a:ext cx="1570967" cy="177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200" b="1" dirty="0">
                <a:solidFill>
                  <a:srgbClr val="C00000"/>
                </a:solidFill>
                <a:latin typeface="Calibri" panose="020F0502020204030204" pitchFamily="34" charset="0"/>
                <a:cs typeface="Calibri" panose="020F0502020204030204" pitchFamily="34" charset="0"/>
              </a:rPr>
              <a:t>Mars 2023</a:t>
            </a:r>
          </a:p>
          <a:p>
            <a:pPr algn="ctr"/>
            <a:r>
              <a:rPr lang="fr-FR" sz="1200" dirty="0">
                <a:solidFill>
                  <a:srgbClr val="333333"/>
                </a:solidFill>
                <a:latin typeface="Calibri" panose="020F0502020204030204" pitchFamily="34" charset="0"/>
                <a:cs typeface="Calibri" panose="020F0502020204030204" pitchFamily="34" charset="0"/>
              </a:rPr>
              <a:t>Ordonnance loi </a:t>
            </a:r>
            <a:r>
              <a:rPr lang="en-US" sz="1200" dirty="0">
                <a:solidFill>
                  <a:srgbClr val="333333"/>
                </a:solidFill>
                <a:latin typeface="Calibri" panose="020F0502020204030204" pitchFamily="34" charset="0"/>
                <a:cs typeface="Calibri" panose="020F0502020204030204" pitchFamily="34" charset="0"/>
              </a:rPr>
              <a:t>n°23/006 </a:t>
            </a:r>
            <a:r>
              <a:rPr lang="en-US" sz="1200" dirty="0" err="1">
                <a:solidFill>
                  <a:srgbClr val="333333"/>
                </a:solidFill>
                <a:latin typeface="Calibri" panose="020F0502020204030204" pitchFamily="34" charset="0"/>
                <a:cs typeface="Calibri" panose="020F0502020204030204" pitchFamily="34" charset="0"/>
              </a:rPr>
              <a:t>portant</a:t>
            </a:r>
            <a:r>
              <a:rPr lang="en-US" sz="1200" dirty="0">
                <a:solidFill>
                  <a:srgbClr val="333333"/>
                </a:solidFill>
                <a:latin typeface="Calibri" panose="020F0502020204030204" pitchFamily="34" charset="0"/>
                <a:cs typeface="Calibri" panose="020F0502020204030204" pitchFamily="34" charset="0"/>
              </a:rPr>
              <a:t>  </a:t>
            </a:r>
            <a:r>
              <a:rPr lang="fr-FR" sz="1200" dirty="0">
                <a:solidFill>
                  <a:srgbClr val="333333"/>
                </a:solidFill>
                <a:latin typeface="Calibri" panose="020F0502020204030204" pitchFamily="34" charset="0"/>
                <a:cs typeface="Calibri" panose="020F0502020204030204" pitchFamily="34" charset="0"/>
              </a:rPr>
              <a:t>modification et complétant la loi n°18/035 du 13 décembre 2018 signée par le Président </a:t>
            </a:r>
          </a:p>
        </p:txBody>
      </p:sp>
      <p:pic>
        <p:nvPicPr>
          <p:cNvPr id="34" name="Image 28">
            <a:extLst>
              <a:ext uri="{FF2B5EF4-FFF2-40B4-BE49-F238E27FC236}">
                <a16:creationId xmlns:a16="http://schemas.microsoft.com/office/drawing/2014/main" id="{13301F58-5FA2-1C7C-610E-F15E618563F1}"/>
              </a:ext>
            </a:extLst>
          </p:cNvPr>
          <p:cNvPicPr>
            <a:picLocks noChangeAspect="1"/>
          </p:cNvPicPr>
          <p:nvPr/>
        </p:nvPicPr>
        <p:blipFill>
          <a:blip r:embed="rId7"/>
          <a:stretch>
            <a:fillRect/>
          </a:stretch>
        </p:blipFill>
        <p:spPr>
          <a:xfrm>
            <a:off x="8889269" y="3825198"/>
            <a:ext cx="715001" cy="1062522"/>
          </a:xfrm>
          <a:prstGeom prst="rect">
            <a:avLst/>
          </a:prstGeom>
          <a:ln>
            <a:solidFill>
              <a:srgbClr val="C00000"/>
            </a:solidFill>
          </a:ln>
        </p:spPr>
      </p:pic>
      <p:sp>
        <p:nvSpPr>
          <p:cNvPr id="35" name="Titre 3">
            <a:extLst>
              <a:ext uri="{FF2B5EF4-FFF2-40B4-BE49-F238E27FC236}">
                <a16:creationId xmlns:a16="http://schemas.microsoft.com/office/drawing/2014/main" id="{97680D4F-B80F-1B01-2C4B-4929EF2665B1}"/>
              </a:ext>
            </a:extLst>
          </p:cNvPr>
          <p:cNvSpPr txBox="1">
            <a:spLocks/>
          </p:cNvSpPr>
          <p:nvPr/>
        </p:nvSpPr>
        <p:spPr>
          <a:xfrm>
            <a:off x="486833" y="226355"/>
            <a:ext cx="11106151" cy="393827"/>
          </a:xfrm>
          <a:prstGeom prst="rect">
            <a:avLst/>
          </a:prstGeom>
        </p:spPr>
        <p:txBody>
          <a:bodyPr vert="horz" lIns="0" tIns="0" rIns="0" bIns="0" rtlCol="0" anchor="t" anchorCtr="0">
            <a:noAutofit/>
          </a:bodyPr>
          <a:lstStyle>
            <a:lvl1pPr algn="l" defTabSz="1219170" rtl="0" eaLnBrk="1" latinLnBrk="0" hangingPunct="1">
              <a:lnSpc>
                <a:spcPts val="3067"/>
              </a:lnSpc>
              <a:spcBef>
                <a:spcPct val="0"/>
              </a:spcBef>
              <a:buNone/>
              <a:defRPr sz="2800" b="0" i="0" kern="1200" cap="none" baseline="0">
                <a:solidFill>
                  <a:schemeClr val="accent6"/>
                </a:solidFill>
                <a:latin typeface="Calibri" panose="020F0502020204030204" pitchFamily="34" charset="0"/>
                <a:ea typeface="+mj-ea"/>
                <a:cs typeface="Calibri" panose="020F0502020204030204" pitchFamily="34" charset="0"/>
              </a:defRPr>
            </a:lvl1pPr>
          </a:lstStyle>
          <a:p>
            <a:endParaRPr lang="fr-CD" dirty="0"/>
          </a:p>
        </p:txBody>
      </p:sp>
      <p:sp>
        <p:nvSpPr>
          <p:cNvPr id="36" name="Espace réservé du numéro de diapositive 35">
            <a:extLst>
              <a:ext uri="{FF2B5EF4-FFF2-40B4-BE49-F238E27FC236}">
                <a16:creationId xmlns:a16="http://schemas.microsoft.com/office/drawing/2014/main" id="{B823A5A3-E99A-5390-111A-3B4F78083C44}"/>
              </a:ext>
            </a:extLst>
          </p:cNvPr>
          <p:cNvSpPr>
            <a:spLocks noGrp="1"/>
          </p:cNvSpPr>
          <p:nvPr>
            <p:ph type="sldNum" sz="quarter" idx="12"/>
          </p:nvPr>
        </p:nvSpPr>
        <p:spPr/>
        <p:txBody>
          <a:bodyPr/>
          <a:lstStyle/>
          <a:p>
            <a:fld id="{69618277-A96F-1445-97F7-FE2A0C8C53DC}" type="slidenum">
              <a:rPr lang="x-none" smtClean="0"/>
              <a:t>8</a:t>
            </a:fld>
            <a:endParaRPr lang="x-none"/>
          </a:p>
        </p:txBody>
      </p:sp>
    </p:spTree>
    <p:extLst>
      <p:ext uri="{BB962C8B-B14F-4D97-AF65-F5344CB8AC3E}">
        <p14:creationId xmlns:p14="http://schemas.microsoft.com/office/powerpoint/2010/main" val="247902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7ED0A44-53BA-F2FB-03D6-49C93FCFDAD2}"/>
              </a:ext>
            </a:extLst>
          </p:cNvPr>
          <p:cNvPicPr>
            <a:picLocks noChangeAspect="1"/>
          </p:cNvPicPr>
          <p:nvPr/>
        </p:nvPicPr>
        <p:blipFill>
          <a:blip r:embed="rId2"/>
          <a:stretch>
            <a:fillRect/>
          </a:stretch>
        </p:blipFill>
        <p:spPr>
          <a:xfrm>
            <a:off x="10261381" y="287953"/>
            <a:ext cx="1609168" cy="734620"/>
          </a:xfrm>
          <a:prstGeom prst="rect">
            <a:avLst/>
          </a:prstGeom>
        </p:spPr>
      </p:pic>
      <p:pic>
        <p:nvPicPr>
          <p:cNvPr id="10" name="Picture 2" descr="Drapeau Rdc Rd - Image gratuite sur Pixabay - Pixabay">
            <a:extLst>
              <a:ext uri="{FF2B5EF4-FFF2-40B4-BE49-F238E27FC236}">
                <a16:creationId xmlns:a16="http://schemas.microsoft.com/office/drawing/2014/main" id="{6A6691E5-D3E2-D7AA-FFAE-27A3CEEA71E0}"/>
              </a:ext>
            </a:extLst>
          </p:cNvPr>
          <p:cNvPicPr>
            <a:picLocks noChangeAspect="1"/>
          </p:cNvPicPr>
          <p:nvPr/>
        </p:nvPicPr>
        <p:blipFill>
          <a:blip r:embed="rId3"/>
          <a:srcRect/>
          <a:stretch>
            <a:fillRect/>
          </a:stretch>
        </p:blipFill>
        <p:spPr>
          <a:xfrm>
            <a:off x="301605" y="244382"/>
            <a:ext cx="1284320" cy="725494"/>
          </a:xfrm>
          <a:prstGeom prst="rect">
            <a:avLst/>
          </a:prstGeom>
          <a:noFill/>
          <a:ln cap="flat">
            <a:noFill/>
          </a:ln>
        </p:spPr>
      </p:pic>
      <p:sp>
        <p:nvSpPr>
          <p:cNvPr id="11" name="ZoneTexte 8">
            <a:extLst>
              <a:ext uri="{FF2B5EF4-FFF2-40B4-BE49-F238E27FC236}">
                <a16:creationId xmlns:a16="http://schemas.microsoft.com/office/drawing/2014/main" id="{8EEE0116-8A1F-EA12-2A55-2959DB54F808}"/>
              </a:ext>
            </a:extLst>
          </p:cNvPr>
          <p:cNvSpPr txBox="1"/>
          <p:nvPr/>
        </p:nvSpPr>
        <p:spPr>
          <a:xfrm>
            <a:off x="1035319" y="147251"/>
            <a:ext cx="10000427" cy="872098"/>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fontAlgn="auto" hangingPunct="1">
              <a:lnSpc>
                <a:spcPct val="100000"/>
              </a:lnSpc>
              <a:spcBef>
                <a:spcPts val="0"/>
              </a:spcBef>
              <a:buNone/>
              <a:tabLst/>
              <a:defRPr sz="1800" b="0" i="0" u="none" strike="noStrike" kern="0" cap="none" spc="0" baseline="0">
                <a:solidFill>
                  <a:srgbClr val="000000"/>
                </a:solidFill>
                <a:uFillTx/>
              </a:defRPr>
            </a:pPr>
            <a:r>
              <a:rPr kumimoji="0" lang="fr-FR" sz="3200" b="0" i="0" u="none" strike="noStrike" kern="1200" cap="none" spc="0" normalizeH="0" baseline="0" noProof="0" dirty="0">
                <a:ln>
                  <a:noFill/>
                </a:ln>
                <a:solidFill>
                  <a:srgbClr val="0070C0"/>
                </a:solidFill>
                <a:effectLst/>
                <a:uLnTx/>
                <a:uFillTx/>
                <a:latin typeface="Corbel" panose="020B0503020204020204"/>
                <a:ea typeface="+mj-ea"/>
                <a:cs typeface="+mj-cs"/>
              </a:rPr>
              <a:t>Politiques Nationales et Objectifs</a:t>
            </a:r>
          </a:p>
          <a:p>
            <a:pPr marL="0" marR="0" lvl="0" indent="0" algn="ctr" defTabSz="1219169" rtl="0" fontAlgn="auto" hangingPunct="1">
              <a:lnSpc>
                <a:spcPct val="100000"/>
              </a:lnSpc>
              <a:spcBef>
                <a:spcPts val="0"/>
              </a:spcBef>
              <a:spcAft>
                <a:spcPts val="800"/>
              </a:spcAft>
              <a:buNone/>
              <a:tabLst/>
              <a:defRPr sz="1800" b="0" i="0" u="none" strike="noStrike" kern="0" cap="none" spc="0" baseline="0">
                <a:solidFill>
                  <a:srgbClr val="000000"/>
                </a:solidFill>
                <a:uFillTx/>
              </a:defRPr>
            </a:pPr>
            <a:r>
              <a:rPr lang="fr-FR" sz="1867" b="1" i="0" u="none" strike="noStrike" kern="0" cap="none" spc="0" baseline="0" dirty="0">
                <a:solidFill>
                  <a:srgbClr val="000000"/>
                </a:solidFill>
                <a:uFillTx/>
                <a:latin typeface="Open Sans" pitchFamily="34"/>
                <a:ea typeface="Open Sans" pitchFamily="34"/>
                <a:cs typeface="Open Sans" pitchFamily="34"/>
              </a:rPr>
              <a:t>(</a:t>
            </a:r>
            <a:r>
              <a:rPr lang="fr-FR" sz="1867" b="1" i="0" u="none" strike="noStrike" kern="0" cap="none" spc="0" baseline="0" dirty="0">
                <a:solidFill>
                  <a:srgbClr val="C00000"/>
                </a:solidFill>
                <a:uFillTx/>
                <a:latin typeface="Open Sans" pitchFamily="34"/>
                <a:ea typeface="Open Sans" pitchFamily="34"/>
                <a:cs typeface="Open Sans" pitchFamily="34"/>
              </a:rPr>
              <a:t>Multisectorialité ou Santé dans toutes les politiques</a:t>
            </a:r>
            <a:r>
              <a:rPr lang="fr-FR" sz="1867" b="1" i="0" u="none" strike="noStrike" kern="0" cap="none" spc="0" baseline="0" dirty="0">
                <a:solidFill>
                  <a:srgbClr val="000000"/>
                </a:solidFill>
                <a:uFillTx/>
                <a:latin typeface="Open Sans" pitchFamily="34"/>
                <a:ea typeface="Open Sans" pitchFamily="34"/>
                <a:cs typeface="Open Sans" pitchFamily="34"/>
              </a:rPr>
              <a:t>) </a:t>
            </a:r>
          </a:p>
        </p:txBody>
      </p:sp>
      <p:grpSp>
        <p:nvGrpSpPr>
          <p:cNvPr id="12" name="Content Placeholder 4">
            <a:extLst>
              <a:ext uri="{FF2B5EF4-FFF2-40B4-BE49-F238E27FC236}">
                <a16:creationId xmlns:a16="http://schemas.microsoft.com/office/drawing/2014/main" id="{E4358D47-88B5-95D8-D01E-74F21B197E8A}"/>
              </a:ext>
            </a:extLst>
          </p:cNvPr>
          <p:cNvGrpSpPr/>
          <p:nvPr/>
        </p:nvGrpSpPr>
        <p:grpSpPr>
          <a:xfrm>
            <a:off x="379457" y="1430249"/>
            <a:ext cx="2473863" cy="4421791"/>
            <a:chOff x="379457" y="1430249"/>
            <a:chExt cx="2473863" cy="4421791"/>
          </a:xfrm>
        </p:grpSpPr>
        <p:sp>
          <p:nvSpPr>
            <p:cNvPr id="13" name="Forme libre : forme 12">
              <a:extLst>
                <a:ext uri="{FF2B5EF4-FFF2-40B4-BE49-F238E27FC236}">
                  <a16:creationId xmlns:a16="http://schemas.microsoft.com/office/drawing/2014/main" id="{3D1F1D3D-F7F6-6C94-C297-0FD55BE0D9B4}"/>
                </a:ext>
              </a:extLst>
            </p:cNvPr>
            <p:cNvSpPr/>
            <p:nvPr/>
          </p:nvSpPr>
          <p:spPr>
            <a:xfrm>
              <a:off x="485601" y="1430249"/>
              <a:ext cx="2367719" cy="1861087"/>
            </a:xfrm>
            <a:custGeom>
              <a:avLst/>
              <a:gdLst>
                <a:gd name="f0" fmla="val 10800000"/>
                <a:gd name="f1" fmla="val 5400000"/>
                <a:gd name="f2" fmla="val 180"/>
                <a:gd name="f3" fmla="val w"/>
                <a:gd name="f4" fmla="val h"/>
                <a:gd name="f5" fmla="val 0"/>
                <a:gd name="f6" fmla="val 2367721"/>
                <a:gd name="f7" fmla="val 1861084"/>
                <a:gd name="f8" fmla="val 186108"/>
                <a:gd name="f9" fmla="val 83323"/>
                <a:gd name="f10" fmla="val 2181613"/>
                <a:gd name="f11" fmla="val 2284398"/>
                <a:gd name="f12" fmla="val 1674976"/>
                <a:gd name="f13" fmla="val 1777761"/>
                <a:gd name="f14" fmla="+- 0 0 -90"/>
                <a:gd name="f15" fmla="*/ f3 1 2367721"/>
                <a:gd name="f16" fmla="*/ f4 1 1861084"/>
                <a:gd name="f17" fmla="+- f7 0 f5"/>
                <a:gd name="f18" fmla="+- f6 0 f5"/>
                <a:gd name="f19" fmla="*/ f14 f0 1"/>
                <a:gd name="f20" fmla="*/ f18 1 2367721"/>
                <a:gd name="f21" fmla="*/ f17 1 1861084"/>
                <a:gd name="f22" fmla="*/ 0 f18 1"/>
                <a:gd name="f23" fmla="*/ 186108 f17 1"/>
                <a:gd name="f24" fmla="*/ 186108 f18 1"/>
                <a:gd name="f25" fmla="*/ 0 f17 1"/>
                <a:gd name="f26" fmla="*/ 2181613 f18 1"/>
                <a:gd name="f27" fmla="*/ 2367721 f18 1"/>
                <a:gd name="f28" fmla="*/ 1674976 f17 1"/>
                <a:gd name="f29" fmla="*/ 1861084 f17 1"/>
                <a:gd name="f30" fmla="*/ f19 1 f2"/>
                <a:gd name="f31" fmla="*/ f22 1 2367721"/>
                <a:gd name="f32" fmla="*/ f23 1 1861084"/>
                <a:gd name="f33" fmla="*/ f24 1 2367721"/>
                <a:gd name="f34" fmla="*/ f25 1 1861084"/>
                <a:gd name="f35" fmla="*/ f26 1 2367721"/>
                <a:gd name="f36" fmla="*/ f27 1 2367721"/>
                <a:gd name="f37" fmla="*/ f28 1 1861084"/>
                <a:gd name="f38" fmla="*/ f29 1 186108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67721" h="186108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0070C0"/>
            </a:solidFill>
            <a:ln cap="flat">
              <a:noFill/>
              <a:prstDash val="solid"/>
            </a:ln>
            <a:effectLst>
              <a:outerShdw dist="25402" dir="5400000" algn="tl">
                <a:srgbClr val="000000">
                  <a:alpha val="25000"/>
                </a:srgbClr>
              </a:outerShdw>
            </a:effectLst>
          </p:spPr>
          <p:txBody>
            <a:bodyPr vert="horz" wrap="square" lIns="107853" tIns="107853" rIns="107853" bIns="107853"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fr-CA" sz="1400" b="1" i="0" u="none" strike="noStrike" kern="1200" cap="none" spc="0" baseline="0">
                  <a:solidFill>
                    <a:srgbClr val="FFFFFF"/>
                  </a:solidFill>
                  <a:uFillTx/>
                  <a:latin typeface="Century Gothic"/>
                </a:rPr>
                <a:t>Comité de Pilotage</a:t>
              </a:r>
              <a:endParaRPr lang="fr-FR" sz="1400" b="1" i="0" u="none" strike="noStrike" kern="1200" cap="none" spc="0" baseline="0">
                <a:solidFill>
                  <a:srgbClr val="FFFFFF"/>
                </a:solidFill>
                <a:uFillTx/>
                <a:latin typeface="Century Gothic"/>
              </a:endParaRPr>
            </a:p>
          </p:txBody>
        </p:sp>
        <p:sp>
          <p:nvSpPr>
            <p:cNvPr id="14" name="Forme libre : forme 13">
              <a:extLst>
                <a:ext uri="{FF2B5EF4-FFF2-40B4-BE49-F238E27FC236}">
                  <a16:creationId xmlns:a16="http://schemas.microsoft.com/office/drawing/2014/main" id="{ED76ECDD-D43F-0293-B69E-31BDA553A4A9}"/>
                </a:ext>
              </a:extLst>
            </p:cNvPr>
            <p:cNvSpPr/>
            <p:nvPr/>
          </p:nvSpPr>
          <p:spPr>
            <a:xfrm rot="110042">
              <a:off x="610280" y="3588728"/>
              <a:ext cx="2009476" cy="384614"/>
            </a:xfrm>
            <a:custGeom>
              <a:avLst/>
              <a:gdLst>
                <a:gd name="f0" fmla="val 10800000"/>
                <a:gd name="f1" fmla="val 5400000"/>
                <a:gd name="f2" fmla="val 180"/>
                <a:gd name="f3" fmla="val w"/>
                <a:gd name="f4" fmla="val h"/>
                <a:gd name="f5" fmla="val 0"/>
                <a:gd name="f6" fmla="val 384615"/>
                <a:gd name="f7" fmla="val 2009472"/>
                <a:gd name="f8" fmla="val 307692"/>
                <a:gd name="f9" fmla="val 3"/>
                <a:gd name="f10" fmla="val 1004739"/>
                <a:gd name="f11" fmla="val 192308"/>
                <a:gd name="f12" fmla="val 2009469"/>
                <a:gd name="f13" fmla="val 76923"/>
                <a:gd name="f14" fmla="+- 0 0 -90"/>
                <a:gd name="f15" fmla="*/ f3 1 384615"/>
                <a:gd name="f16" fmla="*/ f4 1 2009472"/>
                <a:gd name="f17" fmla="+- f7 0 f5"/>
                <a:gd name="f18" fmla="+- f6 0 f5"/>
                <a:gd name="f19" fmla="*/ f14 f0 1"/>
                <a:gd name="f20" fmla="*/ f18 1 384615"/>
                <a:gd name="f21" fmla="*/ f17 1 2009472"/>
                <a:gd name="f22" fmla="*/ 0 f18 1"/>
                <a:gd name="f23" fmla="*/ 401894 f17 1"/>
                <a:gd name="f24" fmla="*/ 192308 f18 1"/>
                <a:gd name="f25" fmla="*/ 0 f17 1"/>
                <a:gd name="f26" fmla="*/ 384615 f18 1"/>
                <a:gd name="f27" fmla="*/ 1004736 f17 1"/>
                <a:gd name="f28" fmla="*/ 2009472 f17 1"/>
                <a:gd name="f29" fmla="*/ 1607578 f17 1"/>
                <a:gd name="f30" fmla="*/ f19 1 f2"/>
                <a:gd name="f31" fmla="*/ f22 1 384615"/>
                <a:gd name="f32" fmla="*/ f23 1 2009472"/>
                <a:gd name="f33" fmla="*/ f24 1 384615"/>
                <a:gd name="f34" fmla="*/ f25 1 2009472"/>
                <a:gd name="f35" fmla="*/ f26 1 384615"/>
                <a:gd name="f36" fmla="*/ f27 1 2009472"/>
                <a:gd name="f37" fmla="*/ f28 1 2009472"/>
                <a:gd name="f38" fmla="*/ f29 1 200947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1"/>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6 1"/>
                <a:gd name="f62" fmla="*/ f50 f16 1"/>
                <a:gd name="f63" fmla="*/ f51 f16 1"/>
              </a:gdLst>
              <a:ahLst/>
              <a:cxnLst>
                <a:cxn ang="3cd4">
                  <a:pos x="hc" y="t"/>
                </a:cxn>
                <a:cxn ang="0">
                  <a:pos x="r" y="vc"/>
                </a:cxn>
                <a:cxn ang="cd4">
                  <a:pos x="hc" y="b"/>
                </a:cxn>
                <a:cxn ang="cd2">
                  <a:pos x="l" y="vc"/>
                </a:cxn>
                <a:cxn ang="f43">
                  <a:pos x="f56" y="f57"/>
                </a:cxn>
                <a:cxn ang="f43">
                  <a:pos x="f58" y="f57"/>
                </a:cxn>
                <a:cxn ang="f43">
                  <a:pos x="f58" y="f59"/>
                </a:cxn>
                <a:cxn ang="f43">
                  <a:pos x="f60" y="f61"/>
                </a:cxn>
                <a:cxn ang="f43">
                  <a:pos x="f58" y="f62"/>
                </a:cxn>
                <a:cxn ang="f43">
                  <a:pos x="f58" y="f63"/>
                </a:cxn>
                <a:cxn ang="f43">
                  <a:pos x="f56" y="f63"/>
                </a:cxn>
                <a:cxn ang="f43">
                  <a:pos x="f56" y="f57"/>
                </a:cxn>
              </a:cxnLst>
              <a:rect l="f52" t="f55" r="f53" b="f54"/>
              <a:pathLst>
                <a:path w="384615" h="2009472">
                  <a:moveTo>
                    <a:pt x="f8" y="f9"/>
                  </a:moveTo>
                  <a:lnTo>
                    <a:pt x="f8" y="f10"/>
                  </a:lnTo>
                  <a:lnTo>
                    <a:pt x="f6" y="f10"/>
                  </a:lnTo>
                  <a:lnTo>
                    <a:pt x="f11" y="f12"/>
                  </a:lnTo>
                  <a:lnTo>
                    <a:pt x="f5" y="f10"/>
                  </a:lnTo>
                  <a:lnTo>
                    <a:pt x="f13" y="f10"/>
                  </a:lnTo>
                  <a:lnTo>
                    <a:pt x="f13" y="f9"/>
                  </a:lnTo>
                  <a:lnTo>
                    <a:pt x="f8" y="f9"/>
                  </a:lnTo>
                  <a:close/>
                </a:path>
              </a:pathLst>
            </a:custGeom>
            <a:solidFill>
              <a:srgbClr val="FFC000"/>
            </a:solidFill>
            <a:ln cap="flat">
              <a:noFill/>
              <a:prstDash val="solid"/>
            </a:ln>
            <a:effectLst>
              <a:outerShdw dist="25402" dir="5400000" algn="tl">
                <a:srgbClr val="000000">
                  <a:alpha val="25000"/>
                </a:srgbClr>
              </a:outerShdw>
            </a:effectLst>
          </p:spPr>
          <p:txBody>
            <a:bodyPr vert="horz" wrap="square" lIns="401897" tIns="0" rIns="401897" bIns="115388"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Century Gothic"/>
              </a:endParaRPr>
            </a:p>
          </p:txBody>
        </p:sp>
        <p:sp>
          <p:nvSpPr>
            <p:cNvPr id="15" name="Forme libre : forme 14">
              <a:extLst>
                <a:ext uri="{FF2B5EF4-FFF2-40B4-BE49-F238E27FC236}">
                  <a16:creationId xmlns:a16="http://schemas.microsoft.com/office/drawing/2014/main" id="{CE0A1554-A9A7-B002-DD8B-4ECF766C6262}"/>
                </a:ext>
              </a:extLst>
            </p:cNvPr>
            <p:cNvSpPr/>
            <p:nvPr/>
          </p:nvSpPr>
          <p:spPr>
            <a:xfrm>
              <a:off x="379457" y="4677933"/>
              <a:ext cx="2394008" cy="1174107"/>
            </a:xfrm>
            <a:custGeom>
              <a:avLst/>
              <a:gdLst>
                <a:gd name="f0" fmla="val 10800000"/>
                <a:gd name="f1" fmla="val 5400000"/>
                <a:gd name="f2" fmla="val 180"/>
                <a:gd name="f3" fmla="val w"/>
                <a:gd name="f4" fmla="val h"/>
                <a:gd name="f5" fmla="val 0"/>
                <a:gd name="f6" fmla="val 2394005"/>
                <a:gd name="f7" fmla="val 1174112"/>
                <a:gd name="f8" fmla="val 117411"/>
                <a:gd name="f9" fmla="val 52567"/>
                <a:gd name="f10" fmla="val 2276594"/>
                <a:gd name="f11" fmla="val 2341438"/>
                <a:gd name="f12" fmla="val 1056701"/>
                <a:gd name="f13" fmla="val 1121545"/>
                <a:gd name="f14" fmla="+- 0 0 -90"/>
                <a:gd name="f15" fmla="*/ f3 1 2394005"/>
                <a:gd name="f16" fmla="*/ f4 1 1174112"/>
                <a:gd name="f17" fmla="+- f7 0 f5"/>
                <a:gd name="f18" fmla="+- f6 0 f5"/>
                <a:gd name="f19" fmla="*/ f14 f0 1"/>
                <a:gd name="f20" fmla="*/ f18 1 2394005"/>
                <a:gd name="f21" fmla="*/ f17 1 1174112"/>
                <a:gd name="f22" fmla="*/ 0 f18 1"/>
                <a:gd name="f23" fmla="*/ 117411 f17 1"/>
                <a:gd name="f24" fmla="*/ 117411 f18 1"/>
                <a:gd name="f25" fmla="*/ 0 f17 1"/>
                <a:gd name="f26" fmla="*/ 2276594 f18 1"/>
                <a:gd name="f27" fmla="*/ 2394005 f18 1"/>
                <a:gd name="f28" fmla="*/ 1056701 f17 1"/>
                <a:gd name="f29" fmla="*/ 1174112 f17 1"/>
                <a:gd name="f30" fmla="*/ f19 1 f2"/>
                <a:gd name="f31" fmla="*/ f22 1 2394005"/>
                <a:gd name="f32" fmla="*/ f23 1 1174112"/>
                <a:gd name="f33" fmla="*/ f24 1 2394005"/>
                <a:gd name="f34" fmla="*/ f25 1 1174112"/>
                <a:gd name="f35" fmla="*/ f26 1 2394005"/>
                <a:gd name="f36" fmla="*/ f27 1 2394005"/>
                <a:gd name="f37" fmla="*/ f28 1 1174112"/>
                <a:gd name="f38" fmla="*/ f29 1 117411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394005" h="117411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0000"/>
            </a:solidFill>
            <a:ln cap="flat">
              <a:noFill/>
              <a:prstDash val="solid"/>
            </a:ln>
            <a:effectLst>
              <a:outerShdw dist="25402" dir="5400000" algn="tl">
                <a:srgbClr val="000000">
                  <a:alpha val="25000"/>
                </a:srgbClr>
              </a:outerShdw>
            </a:effectLst>
          </p:spPr>
          <p:txBody>
            <a:bodyPr vert="horz" wrap="square" lIns="87727" tIns="87727" rIns="87727" bIns="87727" anchor="ctr" anchorCtr="1" compatLnSpc="1">
              <a:noAutofit/>
            </a:bodyPr>
            <a:lstStyle/>
            <a:p>
              <a:pPr marL="0" marR="0" lvl="0" indent="0" algn="ctr" defTabSz="1244598"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fr-CA" sz="1400" b="1" i="0" u="none" strike="noStrike" kern="1200" cap="none" spc="0" baseline="0">
                  <a:solidFill>
                    <a:srgbClr val="FFFFFF"/>
                  </a:solidFill>
                  <a:uFillTx/>
                  <a:latin typeface="Century Gothic"/>
                </a:rPr>
                <a:t>Coordination</a:t>
              </a:r>
            </a:p>
            <a:p>
              <a:pPr marL="0" marR="0" lvl="0" indent="0" algn="ctr" defTabSz="106680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fr-CA" sz="1400" b="1" i="0" u="none" strike="noStrike" kern="1200" cap="none" spc="0" baseline="0">
                  <a:solidFill>
                    <a:srgbClr val="FFFFFF"/>
                  </a:solidFill>
                  <a:uFillTx/>
                  <a:latin typeface="Century Gothic"/>
                </a:rPr>
                <a:t>avec</a:t>
              </a:r>
            </a:p>
            <a:p>
              <a:pPr marL="0" marR="0" lvl="0" indent="0" algn="ctr" defTabSz="106680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fr-CA" sz="1400" b="1" i="0" u="none" strike="noStrike" kern="1200" cap="none" spc="0" baseline="0">
                  <a:solidFill>
                    <a:srgbClr val="FFFFFF"/>
                  </a:solidFill>
                  <a:uFillTx/>
                  <a:latin typeface="Century Gothic"/>
                </a:rPr>
                <a:t>(CTS)</a:t>
              </a:r>
              <a:endParaRPr lang="fr-FR" sz="1400" b="1" i="0" u="none" strike="noStrike" kern="1200" cap="none" spc="0" baseline="0">
                <a:solidFill>
                  <a:srgbClr val="FFFFFF"/>
                </a:solidFill>
                <a:uFillTx/>
                <a:latin typeface="Century Gothic"/>
              </a:endParaRPr>
            </a:p>
          </p:txBody>
        </p:sp>
      </p:grpSp>
      <p:sp>
        <p:nvSpPr>
          <p:cNvPr id="16" name="Title 1">
            <a:extLst>
              <a:ext uri="{FF2B5EF4-FFF2-40B4-BE49-F238E27FC236}">
                <a16:creationId xmlns:a16="http://schemas.microsoft.com/office/drawing/2014/main" id="{188D6620-28EE-135B-3A47-93E7757220B7}"/>
              </a:ext>
            </a:extLst>
          </p:cNvPr>
          <p:cNvSpPr txBox="1"/>
          <p:nvPr/>
        </p:nvSpPr>
        <p:spPr>
          <a:xfrm>
            <a:off x="3507857" y="1335270"/>
            <a:ext cx="3597587" cy="2037575"/>
          </a:xfrm>
          <a:prstGeom prst="rect">
            <a:avLst/>
          </a:prstGeom>
          <a:solidFill>
            <a:srgbClr val="E5D9F5"/>
          </a:solidFill>
          <a:ln cap="flat">
            <a:noFill/>
          </a:ln>
        </p:spPr>
        <p:txBody>
          <a:bodyPr vert="horz" wrap="square" lIns="121916" tIns="60963" rIns="121916" bIns="60963" anchor="ctr" anchorCtr="0" compatLnSpc="1">
            <a:noAutofit/>
          </a:bodyPr>
          <a:lstStyle/>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SEM le Président de la République</a:t>
            </a:r>
          </a:p>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SEM le Premier Ministre (PM)</a:t>
            </a:r>
          </a:p>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SEM le Dircab du président de la République</a:t>
            </a:r>
          </a:p>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SEM Ministres sectoriels (+17)</a:t>
            </a:r>
          </a:p>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SEM Coordonnateur CN CSU</a:t>
            </a:r>
          </a:p>
        </p:txBody>
      </p:sp>
      <p:sp>
        <p:nvSpPr>
          <p:cNvPr id="17" name="Title 1">
            <a:extLst>
              <a:ext uri="{FF2B5EF4-FFF2-40B4-BE49-F238E27FC236}">
                <a16:creationId xmlns:a16="http://schemas.microsoft.com/office/drawing/2014/main" id="{F8DA6181-659F-1E40-B273-DD03429E5797}"/>
              </a:ext>
            </a:extLst>
          </p:cNvPr>
          <p:cNvSpPr txBox="1"/>
          <p:nvPr/>
        </p:nvSpPr>
        <p:spPr>
          <a:xfrm>
            <a:off x="3491947" y="4097408"/>
            <a:ext cx="3547954" cy="2287005"/>
          </a:xfrm>
          <a:prstGeom prst="rect">
            <a:avLst/>
          </a:prstGeom>
          <a:solidFill>
            <a:srgbClr val="FFCCCC"/>
          </a:solidFill>
          <a:ln cap="flat">
            <a:noFill/>
          </a:ln>
        </p:spPr>
        <p:txBody>
          <a:bodyPr vert="horz" wrap="square" lIns="121916" tIns="60963" rIns="121916" bIns="60963" anchor="ctr" anchorCtr="0" compatLnSpc="1">
            <a:noAutofit/>
          </a:bodyPr>
          <a:lstStyle/>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endParaRPr lang="fr-CA" sz="1867" b="1" i="0" u="none" strike="noStrike" kern="1200" cap="none" spc="0" baseline="0">
              <a:solidFill>
                <a:srgbClr val="000000"/>
              </a:solidFill>
              <a:uFillTx/>
              <a:latin typeface="Calibri Light"/>
            </a:endParaRPr>
          </a:p>
          <a:p>
            <a:pPr marL="241291" marR="0" lvl="0" indent="-241291" algn="l" defTabSz="1219169" rtl="0" fontAlgn="auto" hangingPunct="1">
              <a:lnSpc>
                <a:spcPct val="9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cs typeface="Arial"/>
              </a:rPr>
              <a:t>SEM Coordonnateur CN CSU</a:t>
            </a:r>
          </a:p>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SG Min. sectoriels (+17)</a:t>
            </a:r>
          </a:p>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1 Délégué du PM</a:t>
            </a:r>
          </a:p>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DG des Établissements publics créés</a:t>
            </a:r>
          </a:p>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1 Représentant du patronat</a:t>
            </a:r>
          </a:p>
          <a:p>
            <a:pPr marL="241291" marR="0" lvl="0" indent="-241291" algn="l" defTabSz="1219169" rtl="0" fontAlgn="auto" hangingPunct="1">
              <a:lnSpc>
                <a:spcPct val="90000"/>
              </a:lnSpc>
              <a:spcBef>
                <a:spcPts val="0"/>
              </a:spcBef>
              <a:spcAft>
                <a:spcPts val="0"/>
              </a:spcAft>
              <a:buClr>
                <a:srgbClr val="000000"/>
              </a:buClr>
              <a:buSzPct val="100000"/>
              <a:buFont typeface="Arial" pitchFamily="34"/>
              <a:buChar char="•"/>
              <a:tabLst/>
              <a:defRPr sz="1800" b="0" i="0" u="none" strike="noStrike" kern="0" cap="none" spc="0" baseline="0">
                <a:solidFill>
                  <a:srgbClr val="000000"/>
                </a:solidFill>
                <a:uFillTx/>
              </a:defRPr>
            </a:pPr>
            <a:r>
              <a:rPr lang="fr-CA" sz="1867" b="1" i="0" u="none" strike="noStrike" kern="1200" cap="none" spc="0" baseline="0">
                <a:solidFill>
                  <a:srgbClr val="000000"/>
                </a:solidFill>
                <a:uFillTx/>
                <a:latin typeface="Calibri Light"/>
              </a:rPr>
              <a:t>1 Représentant de l’intersyndicale</a:t>
            </a:r>
          </a:p>
        </p:txBody>
      </p:sp>
      <p:sp>
        <p:nvSpPr>
          <p:cNvPr id="18" name="Rectangle 4">
            <a:extLst>
              <a:ext uri="{FF2B5EF4-FFF2-40B4-BE49-F238E27FC236}">
                <a16:creationId xmlns:a16="http://schemas.microsoft.com/office/drawing/2014/main" id="{845A83B8-33A3-233D-A29D-6E88EDD5AD59}"/>
              </a:ext>
            </a:extLst>
          </p:cNvPr>
          <p:cNvSpPr/>
          <p:nvPr/>
        </p:nvSpPr>
        <p:spPr>
          <a:xfrm>
            <a:off x="2809960" y="1639345"/>
            <a:ext cx="669103" cy="1523381"/>
          </a:xfrm>
          <a:custGeom>
            <a:avLst/>
            <a:gdLst>
              <a:gd name="f0" fmla="val 10800000"/>
              <a:gd name="f1" fmla="val 5400000"/>
              <a:gd name="f2" fmla="val 180"/>
              <a:gd name="f3" fmla="val w"/>
              <a:gd name="f4" fmla="val h"/>
              <a:gd name="f5" fmla="val 0"/>
              <a:gd name="f6" fmla="val 498090"/>
              <a:gd name="f7" fmla="val 2696374"/>
              <a:gd name="f8" fmla="val 34183"/>
              <a:gd name="f9" fmla="val 384561"/>
              <a:gd name="f10" fmla="val 828942"/>
              <a:gd name="f11" fmla="val 532688"/>
              <a:gd name="f12" fmla="val 1140922"/>
              <a:gd name="f13" fmla="val 526991"/>
              <a:gd name="f14" fmla="val 1358899"/>
              <a:gd name="f15" fmla="val 418744"/>
              <a:gd name="f16" fmla="val 1790521"/>
              <a:gd name="f17" fmla="val 310497"/>
              <a:gd name="f18" fmla="val 1524117"/>
              <a:gd name="f19" fmla="val 415895"/>
              <a:gd name="f20" fmla="val 1650821"/>
              <a:gd name="f21" fmla="+- 0 0 -90"/>
              <a:gd name="f22" fmla="*/ f3 1 498090"/>
              <a:gd name="f23" fmla="*/ f4 1 2696374"/>
              <a:gd name="f24" fmla="+- f7 0 f5"/>
              <a:gd name="f25" fmla="+- f6 0 f5"/>
              <a:gd name="f26" fmla="*/ f21 f0 1"/>
              <a:gd name="f27" fmla="*/ f25 1 498090"/>
              <a:gd name="f28" fmla="*/ f24 1 2696374"/>
              <a:gd name="f29" fmla="*/ 0 f24 1"/>
              <a:gd name="f30" fmla="*/ 828942 f24 1"/>
              <a:gd name="f31" fmla="*/ 1790521 f24 1"/>
              <a:gd name="f32" fmla="*/ 2696374 f24 1"/>
              <a:gd name="f33" fmla="*/ 34183 f25 1"/>
              <a:gd name="f34" fmla="*/ 384561 f25 1"/>
              <a:gd name="f35" fmla="*/ 418744 f25 1"/>
              <a:gd name="f36" fmla="*/ 0 f25 1"/>
              <a:gd name="f37" fmla="*/ f26 1 f2"/>
              <a:gd name="f38" fmla="*/ f29 1 2696374"/>
              <a:gd name="f39" fmla="*/ f30 1 2696374"/>
              <a:gd name="f40" fmla="*/ f31 1 2696374"/>
              <a:gd name="f41" fmla="*/ f32 1 2696374"/>
              <a:gd name="f42" fmla="*/ f33 1 498090"/>
              <a:gd name="f43" fmla="*/ f34 1 498090"/>
              <a:gd name="f44" fmla="*/ f35 1 498090"/>
              <a:gd name="f45" fmla="*/ f36 1 498090"/>
              <a:gd name="f46" fmla="*/ f5 1 f27"/>
              <a:gd name="f47" fmla="*/ f6 1 f27"/>
              <a:gd name="f48" fmla="*/ f5 1 f28"/>
              <a:gd name="f49" fmla="*/ f7 1 f28"/>
              <a:gd name="f50" fmla="+- f37 0 f1"/>
              <a:gd name="f51" fmla="*/ f42 1 f27"/>
              <a:gd name="f52" fmla="*/ f38 1 f28"/>
              <a:gd name="f53" fmla="*/ f43 1 f27"/>
              <a:gd name="f54" fmla="*/ f39 1 f28"/>
              <a:gd name="f55" fmla="*/ f44 1 f27"/>
              <a:gd name="f56" fmla="*/ f40 1 f28"/>
              <a:gd name="f57" fmla="*/ f45 1 f27"/>
              <a:gd name="f58" fmla="*/ f41 1 f28"/>
              <a:gd name="f59" fmla="*/ f46 f22 1"/>
              <a:gd name="f60" fmla="*/ f47 f22 1"/>
              <a:gd name="f61" fmla="*/ f49 f23 1"/>
              <a:gd name="f62" fmla="*/ f48 f23 1"/>
              <a:gd name="f63" fmla="*/ f51 f22 1"/>
              <a:gd name="f64" fmla="*/ f52 f23 1"/>
              <a:gd name="f65" fmla="*/ f53 f22 1"/>
              <a:gd name="f66" fmla="*/ f54 f23 1"/>
              <a:gd name="f67" fmla="*/ f55 f22 1"/>
              <a:gd name="f68" fmla="*/ f56 f23 1"/>
              <a:gd name="f69" fmla="*/ f57 f22 1"/>
              <a:gd name="f70" fmla="*/ f58 f23 1"/>
            </a:gdLst>
            <a:ahLst/>
            <a:cxnLst>
              <a:cxn ang="3cd4">
                <a:pos x="hc" y="t"/>
              </a:cxn>
              <a:cxn ang="0">
                <a:pos x="r" y="vc"/>
              </a:cxn>
              <a:cxn ang="cd4">
                <a:pos x="hc" y="b"/>
              </a:cxn>
              <a:cxn ang="cd2">
                <a:pos x="l" y="vc"/>
              </a:cxn>
              <a:cxn ang="f50">
                <a:pos x="f63" y="f64"/>
              </a:cxn>
              <a:cxn ang="f50">
                <a:pos x="f65" y="f66"/>
              </a:cxn>
              <a:cxn ang="f50">
                <a:pos x="f67" y="f68"/>
              </a:cxn>
              <a:cxn ang="f50">
                <a:pos x="f69" y="f70"/>
              </a:cxn>
              <a:cxn ang="f50">
                <a:pos x="f63" y="f64"/>
              </a:cxn>
            </a:cxnLst>
            <a:rect l="f59" t="f62" r="f60" b="f61"/>
            <a:pathLst>
              <a:path w="498090" h="2696374">
                <a:moveTo>
                  <a:pt x="f8" y="f5"/>
                </a:moveTo>
                <a:lnTo>
                  <a:pt x="f9" y="f10"/>
                </a:lnTo>
                <a:cubicBezTo>
                  <a:pt x="f11" y="f12"/>
                  <a:pt x="f13" y="f14"/>
                  <a:pt x="f15" y="f16"/>
                </a:cubicBezTo>
                <a:lnTo>
                  <a:pt x="f5" y="f7"/>
                </a:lnTo>
                <a:cubicBezTo>
                  <a:pt x="f17" y="f18"/>
                  <a:pt x="f19" y="f20"/>
                  <a:pt x="f8" y="f5"/>
                </a:cubicBez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0" cap="none" spc="0" baseline="0">
              <a:solidFill>
                <a:srgbClr val="FFFFFF"/>
              </a:solidFill>
              <a:uFillTx/>
              <a:latin typeface="Calibri"/>
              <a:cs typeface="Arial"/>
            </a:endParaRPr>
          </a:p>
        </p:txBody>
      </p:sp>
      <p:sp>
        <p:nvSpPr>
          <p:cNvPr id="19" name="Rectangle 4">
            <a:extLst>
              <a:ext uri="{FF2B5EF4-FFF2-40B4-BE49-F238E27FC236}">
                <a16:creationId xmlns:a16="http://schemas.microsoft.com/office/drawing/2014/main" id="{42612C63-4C54-DAAD-C9AC-2878EB9E5128}"/>
              </a:ext>
            </a:extLst>
          </p:cNvPr>
          <p:cNvSpPr/>
          <p:nvPr/>
        </p:nvSpPr>
        <p:spPr>
          <a:xfrm>
            <a:off x="2563474" y="4371353"/>
            <a:ext cx="797594" cy="1853369"/>
          </a:xfrm>
          <a:custGeom>
            <a:avLst/>
            <a:gdLst>
              <a:gd name="f0" fmla="val 10800000"/>
              <a:gd name="f1" fmla="val 5400000"/>
              <a:gd name="f2" fmla="val 180"/>
              <a:gd name="f3" fmla="val w"/>
              <a:gd name="f4" fmla="val h"/>
              <a:gd name="f5" fmla="val 0"/>
              <a:gd name="f6" fmla="val 498090"/>
              <a:gd name="f7" fmla="val 2696374"/>
              <a:gd name="f8" fmla="val 34183"/>
              <a:gd name="f9" fmla="val 384561"/>
              <a:gd name="f10" fmla="val 828942"/>
              <a:gd name="f11" fmla="val 532688"/>
              <a:gd name="f12" fmla="val 1140922"/>
              <a:gd name="f13" fmla="val 526991"/>
              <a:gd name="f14" fmla="val 1358899"/>
              <a:gd name="f15" fmla="val 418744"/>
              <a:gd name="f16" fmla="val 1790521"/>
              <a:gd name="f17" fmla="val 310497"/>
              <a:gd name="f18" fmla="val 1524117"/>
              <a:gd name="f19" fmla="val 415895"/>
              <a:gd name="f20" fmla="val 1650821"/>
              <a:gd name="f21" fmla="+- 0 0 -90"/>
              <a:gd name="f22" fmla="*/ f3 1 498090"/>
              <a:gd name="f23" fmla="*/ f4 1 2696374"/>
              <a:gd name="f24" fmla="+- f7 0 f5"/>
              <a:gd name="f25" fmla="+- f6 0 f5"/>
              <a:gd name="f26" fmla="*/ f21 f0 1"/>
              <a:gd name="f27" fmla="*/ f25 1 498090"/>
              <a:gd name="f28" fmla="*/ f24 1 2696374"/>
              <a:gd name="f29" fmla="*/ 0 f24 1"/>
              <a:gd name="f30" fmla="*/ 828942 f24 1"/>
              <a:gd name="f31" fmla="*/ 1790521 f24 1"/>
              <a:gd name="f32" fmla="*/ 2696374 f24 1"/>
              <a:gd name="f33" fmla="*/ 34183 f25 1"/>
              <a:gd name="f34" fmla="*/ 384561 f25 1"/>
              <a:gd name="f35" fmla="*/ 418744 f25 1"/>
              <a:gd name="f36" fmla="*/ 0 f25 1"/>
              <a:gd name="f37" fmla="*/ f26 1 f2"/>
              <a:gd name="f38" fmla="*/ f29 1 2696374"/>
              <a:gd name="f39" fmla="*/ f30 1 2696374"/>
              <a:gd name="f40" fmla="*/ f31 1 2696374"/>
              <a:gd name="f41" fmla="*/ f32 1 2696374"/>
              <a:gd name="f42" fmla="*/ f33 1 498090"/>
              <a:gd name="f43" fmla="*/ f34 1 498090"/>
              <a:gd name="f44" fmla="*/ f35 1 498090"/>
              <a:gd name="f45" fmla="*/ f36 1 498090"/>
              <a:gd name="f46" fmla="*/ f5 1 f27"/>
              <a:gd name="f47" fmla="*/ f6 1 f27"/>
              <a:gd name="f48" fmla="*/ f5 1 f28"/>
              <a:gd name="f49" fmla="*/ f7 1 f28"/>
              <a:gd name="f50" fmla="+- f37 0 f1"/>
              <a:gd name="f51" fmla="*/ f42 1 f27"/>
              <a:gd name="f52" fmla="*/ f38 1 f28"/>
              <a:gd name="f53" fmla="*/ f43 1 f27"/>
              <a:gd name="f54" fmla="*/ f39 1 f28"/>
              <a:gd name="f55" fmla="*/ f44 1 f27"/>
              <a:gd name="f56" fmla="*/ f40 1 f28"/>
              <a:gd name="f57" fmla="*/ f45 1 f27"/>
              <a:gd name="f58" fmla="*/ f41 1 f28"/>
              <a:gd name="f59" fmla="*/ f46 f22 1"/>
              <a:gd name="f60" fmla="*/ f47 f22 1"/>
              <a:gd name="f61" fmla="*/ f49 f23 1"/>
              <a:gd name="f62" fmla="*/ f48 f23 1"/>
              <a:gd name="f63" fmla="*/ f51 f22 1"/>
              <a:gd name="f64" fmla="*/ f52 f23 1"/>
              <a:gd name="f65" fmla="*/ f53 f22 1"/>
              <a:gd name="f66" fmla="*/ f54 f23 1"/>
              <a:gd name="f67" fmla="*/ f55 f22 1"/>
              <a:gd name="f68" fmla="*/ f56 f23 1"/>
              <a:gd name="f69" fmla="*/ f57 f22 1"/>
              <a:gd name="f70" fmla="*/ f58 f23 1"/>
            </a:gdLst>
            <a:ahLst/>
            <a:cxnLst>
              <a:cxn ang="3cd4">
                <a:pos x="hc" y="t"/>
              </a:cxn>
              <a:cxn ang="0">
                <a:pos x="r" y="vc"/>
              </a:cxn>
              <a:cxn ang="cd4">
                <a:pos x="hc" y="b"/>
              </a:cxn>
              <a:cxn ang="cd2">
                <a:pos x="l" y="vc"/>
              </a:cxn>
              <a:cxn ang="f50">
                <a:pos x="f63" y="f64"/>
              </a:cxn>
              <a:cxn ang="f50">
                <a:pos x="f65" y="f66"/>
              </a:cxn>
              <a:cxn ang="f50">
                <a:pos x="f67" y="f68"/>
              </a:cxn>
              <a:cxn ang="f50">
                <a:pos x="f69" y="f70"/>
              </a:cxn>
              <a:cxn ang="f50">
                <a:pos x="f63" y="f64"/>
              </a:cxn>
            </a:cxnLst>
            <a:rect l="f59" t="f62" r="f60" b="f61"/>
            <a:pathLst>
              <a:path w="498090" h="2696374">
                <a:moveTo>
                  <a:pt x="f8" y="f5"/>
                </a:moveTo>
                <a:lnTo>
                  <a:pt x="f9" y="f10"/>
                </a:lnTo>
                <a:cubicBezTo>
                  <a:pt x="f11" y="f12"/>
                  <a:pt x="f13" y="f14"/>
                  <a:pt x="f15" y="f16"/>
                </a:cubicBezTo>
                <a:lnTo>
                  <a:pt x="f5" y="f7"/>
                </a:lnTo>
                <a:cubicBezTo>
                  <a:pt x="f17" y="f18"/>
                  <a:pt x="f19" y="f20"/>
                  <a:pt x="f8" y="f5"/>
                </a:cubicBezTo>
                <a:close/>
              </a:path>
            </a:pathLst>
          </a:custGeom>
          <a:solidFill>
            <a:srgbClr val="FF0000"/>
          </a:solidFill>
          <a:ln cap="flat">
            <a:noFill/>
            <a:prstDash val="solid"/>
          </a:ln>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0" cap="none" spc="0" baseline="0">
              <a:solidFill>
                <a:srgbClr val="FFFFFF"/>
              </a:solidFill>
              <a:uFillTx/>
              <a:latin typeface="Calibri"/>
              <a:cs typeface="Arial"/>
            </a:endParaRPr>
          </a:p>
        </p:txBody>
      </p:sp>
      <p:sp>
        <p:nvSpPr>
          <p:cNvPr id="20" name="ZoneTexte 20">
            <a:extLst>
              <a:ext uri="{FF2B5EF4-FFF2-40B4-BE49-F238E27FC236}">
                <a16:creationId xmlns:a16="http://schemas.microsoft.com/office/drawing/2014/main" id="{C32F25AB-5853-5885-7FF1-B34777043913}"/>
              </a:ext>
            </a:extLst>
          </p:cNvPr>
          <p:cNvSpPr txBox="1"/>
          <p:nvPr/>
        </p:nvSpPr>
        <p:spPr>
          <a:xfrm>
            <a:off x="463509" y="1045278"/>
            <a:ext cx="10754112" cy="297454"/>
          </a:xfrm>
          <a:prstGeom prst="rect">
            <a:avLst/>
          </a:prstGeom>
          <a:noFill/>
          <a:ln cap="flat">
            <a:noFill/>
          </a:ln>
        </p:spPr>
        <p:txBody>
          <a:bodyPr vert="horz" wrap="square" lIns="91440" tIns="45720" rIns="91440" bIns="45720" anchor="t" anchorCtr="0" compatLnSpc="1">
            <a:spAutoFit/>
          </a:bodyPr>
          <a:lstStyle/>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333" b="1" i="1" u="none" strike="noStrike" kern="0" cap="none" spc="0" baseline="0">
                <a:solidFill>
                  <a:srgbClr val="FF0000"/>
                </a:solidFill>
                <a:uFillTx/>
                <a:latin typeface="Arial"/>
                <a:cs typeface="Arial"/>
              </a:rPr>
              <a:t>CN CSU : LES ORGANES 			National			Provincial</a:t>
            </a:r>
          </a:p>
        </p:txBody>
      </p:sp>
      <p:pic>
        <p:nvPicPr>
          <p:cNvPr id="21" name="Image 25">
            <a:extLst>
              <a:ext uri="{FF2B5EF4-FFF2-40B4-BE49-F238E27FC236}">
                <a16:creationId xmlns:a16="http://schemas.microsoft.com/office/drawing/2014/main" id="{B36009AF-8726-21DC-E625-E741DAD9F7FB}"/>
              </a:ext>
            </a:extLst>
          </p:cNvPr>
          <p:cNvPicPr>
            <a:picLocks noChangeAspect="1"/>
          </p:cNvPicPr>
          <p:nvPr/>
        </p:nvPicPr>
        <p:blipFill>
          <a:blip r:embed="rId4"/>
          <a:stretch>
            <a:fillRect/>
          </a:stretch>
        </p:blipFill>
        <p:spPr>
          <a:xfrm>
            <a:off x="7263710" y="1338919"/>
            <a:ext cx="4638934" cy="5045494"/>
          </a:xfrm>
          <a:prstGeom prst="rect">
            <a:avLst/>
          </a:prstGeom>
          <a:noFill/>
          <a:ln cap="flat">
            <a:noFill/>
          </a:ln>
        </p:spPr>
      </p:pic>
      <p:sp>
        <p:nvSpPr>
          <p:cNvPr id="2" name="Espace réservé de la date 1">
            <a:extLst>
              <a:ext uri="{FF2B5EF4-FFF2-40B4-BE49-F238E27FC236}">
                <a16:creationId xmlns:a16="http://schemas.microsoft.com/office/drawing/2014/main" id="{A5ED2055-14BE-84D3-320A-183C11F56D73}"/>
              </a:ext>
            </a:extLst>
          </p:cNvPr>
          <p:cNvSpPr>
            <a:spLocks noGrp="1"/>
          </p:cNvSpPr>
          <p:nvPr>
            <p:ph type="dt" sz="half" idx="10"/>
          </p:nvPr>
        </p:nvSpPr>
        <p:spPr/>
        <p:txBody>
          <a:bodyPr/>
          <a:lstStyle/>
          <a:p>
            <a:fld id="{38F47677-F818-4585-8002-AA96FD971DAD}" type="datetime1">
              <a:rPr lang="fr-FR" smtClean="0"/>
              <a:t>31/10/2024</a:t>
            </a:fld>
            <a:endParaRPr lang="en-US" dirty="0"/>
          </a:p>
        </p:txBody>
      </p:sp>
      <p:sp>
        <p:nvSpPr>
          <p:cNvPr id="3" name="Espace réservé du numéro de diapositive 2">
            <a:extLst>
              <a:ext uri="{FF2B5EF4-FFF2-40B4-BE49-F238E27FC236}">
                <a16:creationId xmlns:a16="http://schemas.microsoft.com/office/drawing/2014/main" id="{0B698604-ACE2-D7C3-01AE-8BF883E7C1EA}"/>
              </a:ext>
            </a:extLst>
          </p:cNvPr>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2810335866"/>
      </p:ext>
    </p:extLst>
  </p:cSld>
  <p:clrMapOvr>
    <a:masterClrMapping/>
  </p:clrMapOvr>
</p:sld>
</file>

<file path=ppt/theme/theme1.xml><?xml version="1.0" encoding="utf-8"?>
<a:theme xmlns:a="http://schemas.openxmlformats.org/drawingml/2006/main" name="Base">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3146</TotalTime>
  <Words>3817</Words>
  <Application>Microsoft Office PowerPoint</Application>
  <PresentationFormat>Grand écran</PresentationFormat>
  <Paragraphs>450</Paragraphs>
  <Slides>48</Slides>
  <Notes>14</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48</vt:i4>
      </vt:variant>
    </vt:vector>
  </HeadingPairs>
  <TitlesOfParts>
    <vt:vector size="65" baseType="lpstr">
      <vt:lpstr>Malgun Gothic</vt:lpstr>
      <vt:lpstr>Aptos</vt:lpstr>
      <vt:lpstr>Aptos Display</vt:lpstr>
      <vt:lpstr>Arial</vt:lpstr>
      <vt:lpstr>Avenir Next LT Pro</vt:lpstr>
      <vt:lpstr>Calibri</vt:lpstr>
      <vt:lpstr>Calibri Light</vt:lpstr>
      <vt:lpstr>Century Gothic</vt:lpstr>
      <vt:lpstr>Corbel</vt:lpstr>
      <vt:lpstr>Courier New</vt:lpstr>
      <vt:lpstr>Felix Titling</vt:lpstr>
      <vt:lpstr>Open Sans</vt:lpstr>
      <vt:lpstr>Rockwell</vt:lpstr>
      <vt:lpstr>Symbol</vt:lpstr>
      <vt:lpstr>Trebuchet MS</vt:lpstr>
      <vt:lpstr>Wingdings</vt:lpstr>
      <vt:lpstr>Base</vt:lpstr>
      <vt:lpstr>Présentation PowerPoint</vt:lpstr>
      <vt:lpstr>Présentation PowerPoint</vt:lpstr>
      <vt:lpstr>Introduction </vt:lpstr>
      <vt:lpstr>Présentation PowerPoint</vt:lpstr>
      <vt:lpstr>Présentation PowerPoint</vt:lpstr>
      <vt:lpstr>Plan</vt:lpstr>
      <vt:lpstr>Présentation PowerPoint</vt:lpstr>
      <vt:lpstr>Présentation PowerPoint</vt:lpstr>
      <vt:lpstr>Présentation PowerPoint</vt:lpstr>
      <vt:lpstr>Présentation PowerPoint</vt:lpstr>
      <vt:lpstr>Présentation PowerPoint</vt:lpstr>
      <vt:lpstr>Plan</vt:lpstr>
      <vt:lpstr>Plan</vt:lpstr>
      <vt:lpstr>Présentation PowerPoint</vt:lpstr>
      <vt:lpstr>Présentation PowerPoint</vt:lpstr>
      <vt:lpstr>Présentation PowerPoint</vt:lpstr>
      <vt:lpstr>Présentation PowerPoint</vt:lpstr>
      <vt:lpstr>Présentation PowerPoint</vt:lpstr>
      <vt:lpstr>Présentation PowerPoint</vt:lpstr>
      <vt:lpstr>Illustration de la mortalité proportionnelle en RDC</vt:lpstr>
      <vt:lpstr>Présentation PowerPoint</vt:lpstr>
      <vt:lpstr>Présentation PowerPoint</vt:lpstr>
      <vt:lpstr>Présentation PowerPoint</vt:lpstr>
      <vt:lpstr>Présentation PowerPoint</vt:lpstr>
      <vt:lpstr>Présentation PowerPoint</vt:lpstr>
      <vt:lpstr>Présentation PowerPoint</vt:lpstr>
      <vt:lpstr>Projection pour le lancement  du Paquet de Base</vt:lpstr>
      <vt:lpstr>Présentation PowerPoint</vt:lpstr>
      <vt:lpstr>État des Lieux - Épidémiologie des Cancers en RDC</vt:lpstr>
      <vt:lpstr>État des Lieux - Financement Global de la Santé</vt:lpstr>
      <vt:lpstr>Dépenses des Ménages pour les Cancers du Sein et du Col de l'Utérus</vt:lpstr>
      <vt:lpstr>Contribution du Secteur Public et Partenariats Actuels</vt:lpstr>
      <vt:lpstr>Constat sur le Financement des Cancers du Col et du Sein</vt:lpstr>
      <vt:lpstr>Rôle de la CSU dans la Lutte Contre le Cancer</vt:lpstr>
      <vt:lpstr>Perspectives : Contexte et Rôle de la CSU dans la Mobilisation des Ressources contre le cancer</vt:lpstr>
      <vt:lpstr>Financement de la Prévention (2ème Paquet de Soins de la CSU) </vt:lpstr>
      <vt:lpstr>Diagnostic et Formation des Professionnels de Santé </vt:lpstr>
      <vt:lpstr>Financement du Traitement et de la Prise en Charge des Patients </vt:lpstr>
      <vt:lpstr>Prise en Charge Financière des Patients</vt:lpstr>
      <vt:lpstr>Solutions de Mobilisation de Ressources Inspirées d’Expériences Internationales</vt:lpstr>
      <vt:lpstr>Contribution du Commissariat Général à l'Énergie Atomique (CGEA) à la Lutte Contre le Cancer en RDC </vt:lpstr>
      <vt:lpstr>Synergie avec la CSU pour le Financement et l’Accessibilité</vt:lpstr>
      <vt:lpstr>Bref </vt:lpstr>
      <vt:lpstr>Synergie </vt:lpstr>
      <vt:lpstr>Architecture des Commissions CN CSU </vt:lpstr>
      <vt:lpstr>Commission Offre de Soins et Gestion des Ressources</vt:lpstr>
      <vt:lpstr>Conclusion  Vers une CSU Réussie en RD Congo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COUVERTURE SANTE UNIVERSELLE EN RDCONGO</dc:title>
  <dc:creator>hp</dc:creator>
  <cp:lastModifiedBy>Jean Claude TSHIMANGA</cp:lastModifiedBy>
  <cp:revision>76</cp:revision>
  <dcterms:created xsi:type="dcterms:W3CDTF">2023-11-12T11:04:19Z</dcterms:created>
  <dcterms:modified xsi:type="dcterms:W3CDTF">2024-10-31T13:52:40Z</dcterms:modified>
</cp:coreProperties>
</file>