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82" r:id="rId3"/>
    <p:sldId id="320" r:id="rId4"/>
    <p:sldId id="294" r:id="rId5"/>
    <p:sldId id="295" r:id="rId6"/>
    <p:sldId id="321" r:id="rId7"/>
    <p:sldId id="296" r:id="rId8"/>
    <p:sldId id="297" r:id="rId9"/>
    <p:sldId id="298" r:id="rId10"/>
    <p:sldId id="300" r:id="rId11"/>
    <p:sldId id="301" r:id="rId12"/>
    <p:sldId id="302" r:id="rId13"/>
    <p:sldId id="314" r:id="rId14"/>
    <p:sldId id="270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BEEDF-CBBA-4151-8EF2-3F063D198AB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6E4D0-E2A8-4BCC-A5DD-3E5619EE75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005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51C7C6-A53F-483F-82C4-E761C997EDE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343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4EEFA-F7F8-FBFC-5718-9DF9F1536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446CC0-CA04-5649-DAFA-A2F4FA709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11BFB4-6D75-9B82-42A8-3EA14A45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8A55C9-18E1-803A-1151-F6991373E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ED5D76-20BB-1407-11A3-AFD5109EB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0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F1B043-BCB2-D660-64EC-38ADBA2DE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A669C92-344C-048A-6E21-85F9AF365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6C2B44-A7B8-9370-072B-4F9FC8CB6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0E8043-98A4-E114-8320-19D5E7F39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2A165A-3FA6-95DB-A090-2DEC944F5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6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D046052-E280-9DA6-EAAD-D645458CAA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A92027-72E9-1BB8-C7C9-C7FD428B44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D336E2-EA1F-E103-4B81-D67DDF9ED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94E23B-077C-27A9-F38E-9C9AD8E91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C2B553-3E3F-DFA8-6818-01357CC2F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28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2FF7D4-8BD7-F04E-BFBF-CA83FBB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C947B1-0580-0F32-E049-7B59C956D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D6C011-16EB-6111-837E-5D3C4196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6F0D93-007B-7616-C768-9BDCF223F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84D397-7AF0-8E1B-2593-22134CAF2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139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F92A0-403D-C528-F350-5C013E008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ECFAF0-4153-12F8-8C09-A38CBDA71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DE7C33-221B-C885-3D94-9FBECC8D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C5DCAB-D941-C610-34B9-2257ADD7D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EFDB79-F459-2C20-1C00-E424BD03E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85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7E8957-95EA-0E78-ADD2-334A4571F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D0E5CD-C8AB-533A-6967-C468DBFA0F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F1822FD-6983-DC25-D322-25F7F6763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FCBDAD-3D40-041D-1572-AC1C56034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638948-F8D1-E66D-2397-199FE0B15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1938EF-8FE1-B288-4EAD-D963E10DA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55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FF58C4-AECA-DF1E-50F8-C57A96602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414953-D86C-4BC8-D94D-CA0E409DC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740E9A-BD65-EA71-B3E7-C2103A364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4C3C42-1989-6C21-6D13-8EE50EA53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DF9C20-FA15-9AC5-A6FC-3174E30D91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0CF1916-A03F-594A-6DAA-4830DDF0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6D91475-0692-030B-000D-011348216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58F9DE4-43A1-A6F8-9B2B-AD093CD8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20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FC988-2BF3-81BD-3A8A-1473E226B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303A1C7-CEC8-0BFA-C35D-DFEA7F00B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23F30A-424C-50EF-D6A8-C74E91690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277DA1-DF88-60AC-E0DE-C3AAA9D03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787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E95B09-90A3-4F12-FEB4-5ED3139D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F150A99-B3DA-3FB5-4184-4FCB6A93B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F1CE98E-E061-3BA1-D004-1C11E50E7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74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5B129D-71EB-75B8-3362-E8929D70E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DD15D0-AA92-B966-DE0D-5E8CC5AF5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027DC1-F81F-3E6E-0C77-EF6EB0A74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605728-5A3E-7413-3429-6E36A2BA4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CF3109-DD1B-5678-784A-D360F52F5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8B08E2-BE43-E244-0CC4-0B39542D6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541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F3B907-AE3E-9C6F-0E27-2CA43D10E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A96F48-A718-C7AC-E201-C0114634F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84BADA-B628-AF91-7813-CBEB54A12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A9B873-FC60-E0A3-783F-EFB8CE95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37A7DD-1A7D-2DF1-BE0E-0223C9EF5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D9DFDC-90FD-D40F-AAE3-28552012E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9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BE40B26-F270-E931-375E-DECFA43DE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61B129-41F4-701E-56B1-174A90D80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65F663-2D9F-298D-A5CD-3252F91B8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A5F02-9435-44ED-8217-8B007989EDE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28BD41-4568-1FAF-0712-130C4DDA15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F63583-4E55-4CAF-F864-832E14A3E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8BD-0944-4432-8603-AA9855319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39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880387" y="309690"/>
            <a:ext cx="8498542" cy="2382625"/>
          </a:xfrm>
        </p:spPr>
        <p:txBody>
          <a:bodyPr>
            <a:normAutofit/>
          </a:bodyPr>
          <a:lstStyle/>
          <a:p>
            <a:pPr algn="ctr"/>
            <a:r>
              <a:rPr lang="fr-CI" sz="3200" dirty="0"/>
              <a:t>MINISTERE DE LA SANTE PUBLIQUE, HYGIENE ET PREVOYANCE SOCIALE</a:t>
            </a:r>
            <a:br>
              <a:rPr lang="fr-CI" sz="3200" dirty="0"/>
            </a:br>
            <a:r>
              <a:rPr lang="fr-CI" sz="3200" dirty="0"/>
              <a:t>SECRETARIAT GENERAL</a:t>
            </a:r>
            <a:br>
              <a:rPr lang="fr-CI" sz="3200" dirty="0"/>
            </a:br>
            <a:r>
              <a:rPr lang="fr-CI" sz="3200" dirty="0"/>
              <a:t>CENTRE NATIONAL DE LUTTE CONTRE LE CANCER (CNLC)</a:t>
            </a:r>
            <a:endParaRPr lang="fr-FR" sz="32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400050" y="3028951"/>
            <a:ext cx="10906125" cy="2981324"/>
          </a:xfrm>
        </p:spPr>
        <p:txBody>
          <a:bodyPr>
            <a:normAutofit/>
          </a:bodyPr>
          <a:lstStyle/>
          <a:p>
            <a:pPr algn="ctr"/>
            <a:r>
              <a:rPr lang="fr-CI" dirty="0"/>
              <a:t>  </a:t>
            </a:r>
            <a:r>
              <a:rPr lang="fr-CI" sz="7300" b="1" dirty="0">
                <a:solidFill>
                  <a:schemeClr val="tx1"/>
                </a:solidFill>
                <a:latin typeface="+mj-lt"/>
              </a:rPr>
              <a:t>ACCES AUX MEDICAMENTS ANTICANCEREUX</a:t>
            </a:r>
          </a:p>
          <a:p>
            <a:pPr algn="ctr"/>
            <a:endParaRPr lang="fr-CI" sz="73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CE79F77-635B-35C4-B409-AF9A89D9AC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271" y="492708"/>
            <a:ext cx="1501182" cy="1669306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5115987-9206-3629-6A03-8FF5AF8B8C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98" y="309690"/>
            <a:ext cx="1707546" cy="174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42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9CA2B9-4FAD-890A-C75A-29639B074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823"/>
            <a:ext cx="10515600" cy="73529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Défis</a:t>
            </a:r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DF73CF-63A8-745C-DBC4-AE18E7AF5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303" y="1159595"/>
            <a:ext cx="10897385" cy="5250730"/>
          </a:xfrm>
        </p:spPr>
        <p:txBody>
          <a:bodyPr>
            <a:noAutofit/>
          </a:bodyPr>
          <a:lstStyle/>
          <a:p>
            <a:pPr algn="just"/>
            <a:r>
              <a:rPr lang="fr-FR" sz="3200" dirty="0">
                <a:latin typeface="+mj-lt"/>
              </a:rPr>
              <a:t>Critères d’</a:t>
            </a:r>
            <a:r>
              <a:rPr lang="fr-FR" sz="3200" dirty="0" err="1">
                <a:latin typeface="+mj-lt"/>
              </a:rPr>
              <a:t>élligibilité</a:t>
            </a:r>
            <a:r>
              <a:rPr lang="fr-FR" sz="3200" dirty="0">
                <a:latin typeface="+mj-lt"/>
              </a:rPr>
              <a:t> ;</a:t>
            </a:r>
          </a:p>
          <a:p>
            <a:pPr algn="just"/>
            <a:r>
              <a:rPr lang="fr-FR" sz="3200" dirty="0">
                <a:latin typeface="+mj-lt"/>
              </a:rPr>
              <a:t>Le circuit du patient et le paiement des charges connexes;</a:t>
            </a:r>
          </a:p>
          <a:p>
            <a:pPr algn="just"/>
            <a:r>
              <a:rPr lang="fr-FR" sz="3200" dirty="0">
                <a:latin typeface="+mj-lt"/>
              </a:rPr>
              <a:t>Les capacités des prescripteurs et atténuations des risques sur le patients (RCP, télé assistance, mission cliniques);</a:t>
            </a:r>
          </a:p>
          <a:p>
            <a:pPr algn="just"/>
            <a:r>
              <a:rPr lang="fr-FR" sz="3200" dirty="0">
                <a:latin typeface="+mj-lt"/>
              </a:rPr>
              <a:t>Frais de transports et taxes diverses;</a:t>
            </a:r>
          </a:p>
          <a:p>
            <a:pPr algn="just"/>
            <a:r>
              <a:rPr lang="fr-FR" sz="3200" dirty="0">
                <a:latin typeface="+mj-lt"/>
              </a:rPr>
              <a:t>Retour sur investissements et niveau socio économique de la population;</a:t>
            </a:r>
          </a:p>
          <a:p>
            <a:pPr algn="just"/>
            <a:r>
              <a:rPr lang="fr-FR" sz="3200" dirty="0">
                <a:latin typeface="+mj-lt"/>
              </a:rPr>
              <a:t>Disponibilités des médicaments connexes;</a:t>
            </a:r>
          </a:p>
          <a:p>
            <a:pPr algn="just"/>
            <a:endParaRPr lang="fr-F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3749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964E1E-9D84-6F76-BA0D-90AB505A2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23" y="174397"/>
            <a:ext cx="11038787" cy="95462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Leçons apprises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9498C5-60EB-9CAF-B540-7F08495BF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889" y="1330960"/>
            <a:ext cx="11038787" cy="535264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Lourdeur administrative pour le paiement des taxes de douanes et autres frais liés à l’importation;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Lourdeur administrative pour le rapportage des données ;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Amélioration de la consommation 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Amélioration de la liste des anticancéreux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Adhésion des malades à supporter les autres charges liées à l’administration des anticancéreux</a:t>
            </a:r>
            <a:endParaRPr lang="fr-FR" sz="32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880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2E172B-5FD6-4B68-73C2-D588BC5B5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65127"/>
            <a:ext cx="10515600" cy="72838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fr-FR" kern="1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kern="100" dirty="0"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fr-FR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Traitement et soins </a:t>
            </a:r>
            <a:br>
              <a:rPr lang="fr-FR" kern="1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3B9E03-E86C-4DCE-EFFD-887E5A176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26" y="1376312"/>
            <a:ext cx="11538408" cy="503464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ccès aux traitements appropriés suite aux efforts déployés pour accroitre la disponibilité de la chimiothérapie et la radiothérapie.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formation des professionnels de santé pour garantir qu'ils restent à jour avec les meilleures pratiques a été réalisée cette année;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mécanismes de financement innovant sont mis en place pour alléger les frais de laboratoires en général et de la radiothérapie;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Amélioration des la qualité de vies et guérison pour certains mais surtout pour enfants</a:t>
            </a: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fr-F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4656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608344-D8B7-9C14-281F-AD46D5FA5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52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Conclusion</a:t>
            </a:r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313677-6156-3897-E54E-0F59ACEC4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34675" cy="435133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RDC dispose des anticancéreux pour la population mais seulement quelques provinces en bénéficient par manque des prescripteurs qualifiés;</a:t>
            </a: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mise en œuvre de la CSU est une opportunité pour porter la lutte contre le cancer à large échelle;</a:t>
            </a: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 y a la thérapie de base et ciblée qui sera étendue dans les autres pro</a:t>
            </a: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vinces cette année</a:t>
            </a:r>
            <a:endParaRPr lang="fr-FR" sz="32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fr-FR" sz="32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fr-F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03869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8000" dirty="0"/>
          </a:p>
          <a:p>
            <a:pPr marL="0" indent="0" algn="ctr">
              <a:buNone/>
            </a:pPr>
            <a:r>
              <a:rPr lang="fr-FR" sz="8000" dirty="0"/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347695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C48C14-6E3F-6AED-940D-13DAF896E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26" y="509046"/>
            <a:ext cx="11331018" cy="61462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FR" sz="1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sz="10400" b="1" dirty="0">
                <a:solidFill>
                  <a:srgbClr val="FF0000"/>
                </a:solidFill>
              </a:rPr>
              <a:t>EXPERIENCE DE LA RDC</a:t>
            </a:r>
          </a:p>
          <a:p>
            <a:pPr marL="0" indent="0">
              <a:buNone/>
            </a:pPr>
            <a:br>
              <a:rPr lang="fr-CI" sz="4400" dirty="0"/>
            </a:br>
            <a:endParaRPr lang="fr-FR" sz="4400" b="1" dirty="0">
              <a:solidFill>
                <a:srgbClr val="FF0000"/>
              </a:solidFill>
            </a:endParaRPr>
          </a:p>
        </p:txBody>
      </p:sp>
      <p:sp>
        <p:nvSpPr>
          <p:cNvPr id="6" name="Forme libre : forme 5">
            <a:extLst>
              <a:ext uri="{FF2B5EF4-FFF2-40B4-BE49-F238E27FC236}">
                <a16:creationId xmlns:a16="http://schemas.microsoft.com/office/drawing/2014/main" id="{1A058D52-CDD1-F74C-5E41-5A80F33A9C77}"/>
              </a:ext>
            </a:extLst>
          </p:cNvPr>
          <p:cNvSpPr/>
          <p:nvPr/>
        </p:nvSpPr>
        <p:spPr>
          <a:xfrm>
            <a:off x="317156" y="1432873"/>
            <a:ext cx="11874844" cy="1102937"/>
          </a:xfrm>
          <a:custGeom>
            <a:avLst/>
            <a:gdLst>
              <a:gd name="connsiteX0" fmla="*/ 2468967 w 11895771"/>
              <a:gd name="connsiteY0" fmla="*/ 301657 h 1036978"/>
              <a:gd name="connsiteX1" fmla="*/ 310229 w 11895771"/>
              <a:gd name="connsiteY1" fmla="*/ 254523 h 1036978"/>
              <a:gd name="connsiteX2" fmla="*/ 347936 w 11895771"/>
              <a:gd name="connsiteY2" fmla="*/ 801278 h 1036978"/>
              <a:gd name="connsiteX3" fmla="*/ 3439928 w 11895771"/>
              <a:gd name="connsiteY3" fmla="*/ 37707 h 1036978"/>
              <a:gd name="connsiteX4" fmla="*/ 6135994 w 11895771"/>
              <a:gd name="connsiteY4" fmla="*/ 1036948 h 1036978"/>
              <a:gd name="connsiteX5" fmla="*/ 11895771 w 11895771"/>
              <a:gd name="connsiteY5" fmla="*/ 0 h 1036978"/>
              <a:gd name="connsiteX6" fmla="*/ 11895771 w 11895771"/>
              <a:gd name="connsiteY6" fmla="*/ 0 h 10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95771" h="1036978">
                <a:moveTo>
                  <a:pt x="2468967" y="301657"/>
                </a:moveTo>
                <a:cubicBezTo>
                  <a:pt x="1566350" y="236455"/>
                  <a:pt x="663734" y="171253"/>
                  <a:pt x="310229" y="254523"/>
                </a:cubicBezTo>
                <a:cubicBezTo>
                  <a:pt x="-43276" y="337793"/>
                  <a:pt x="-173681" y="837414"/>
                  <a:pt x="347936" y="801278"/>
                </a:cubicBezTo>
                <a:cubicBezTo>
                  <a:pt x="869552" y="765142"/>
                  <a:pt x="2475252" y="-1571"/>
                  <a:pt x="3439928" y="37707"/>
                </a:cubicBezTo>
                <a:cubicBezTo>
                  <a:pt x="4404604" y="76985"/>
                  <a:pt x="4726687" y="1043232"/>
                  <a:pt x="6135994" y="1036948"/>
                </a:cubicBezTo>
                <a:cubicBezTo>
                  <a:pt x="7545301" y="1030664"/>
                  <a:pt x="11895771" y="0"/>
                  <a:pt x="11895771" y="0"/>
                </a:cubicBezTo>
                <a:lnTo>
                  <a:pt x="11895771" y="0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156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1EA443-69D4-820B-26D5-21D95CEC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920" y="1343025"/>
            <a:ext cx="10723880" cy="514985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Introduction 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Rappel de la chaines d’approvisionnement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Règlementation de l’importation des anticancéreux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Expérience de la RDC 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Objectifs de la subvention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Défis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Leçons apprises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Traitement et soins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lang="fr-FR" sz="3200" dirty="0">
              <a:latin typeface="+mj-lt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BD438203-CD3F-8AB3-5C13-7EEEFA143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dirty="0"/>
              <a:t>Plan de présentation </a:t>
            </a:r>
          </a:p>
        </p:txBody>
      </p:sp>
    </p:spTree>
    <p:extLst>
      <p:ext uri="{BB962C8B-B14F-4D97-AF65-F5344CB8AC3E}">
        <p14:creationId xmlns:p14="http://schemas.microsoft.com/office/powerpoint/2010/main" val="2096769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6465AE-78E7-CB8A-479A-A101C6176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043" y="207391"/>
            <a:ext cx="10822757" cy="67872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Introduction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AC8DE4-0464-A29F-B60A-B33F66D41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219" y="1046375"/>
            <a:ext cx="10995581" cy="5440150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RDC est confrontée aux défis d’accès de certaines catégories des médicaments dont les anticancéreux.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Les facteurs sont multiples mais notons que certains types d’anticancéreux sont repris sur les listes des médicaments essentiels en RDC;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 existe des préalables pour avoir les médicaments au niveau des établissements des soins;</a:t>
            </a:r>
          </a:p>
          <a:p>
            <a:pPr algn="just"/>
            <a:r>
              <a:rPr lang="fr-FR" sz="3000" dirty="0">
                <a:latin typeface="+mj-lt"/>
              </a:rPr>
              <a:t>Les anticancéreux font parties des médicaments à stocker et à utiliser  avec prudence cytotoxicité)</a:t>
            </a:r>
          </a:p>
        </p:txBody>
      </p:sp>
    </p:spTree>
    <p:extLst>
      <p:ext uri="{BB962C8B-B14F-4D97-AF65-F5344CB8AC3E}">
        <p14:creationId xmlns:p14="http://schemas.microsoft.com/office/powerpoint/2010/main" val="789131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6C9F68-11A8-029F-16AF-59C0E0966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616" y="207390"/>
            <a:ext cx="11148768" cy="129147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Rappel sur la chaine d’approvisionnement des médicaments</a:t>
            </a:r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0DC527-C1DD-4153-8C2E-0428DF7C3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8862"/>
            <a:ext cx="10839450" cy="499401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Processus d’appel d’offre (entente directe ou gré à gré, concurrentielle ou restreinte);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Expression des besoins et quantification: Quid/quand et chaines administratives de transmission des besoins (de la base au sommet)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Tenir compte de l’épidémiologie, de la capacité d’utilisation. 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Sélection du fournisseur: Prix/qualité,  cout efficacité, coût/ bénéfice</a:t>
            </a:r>
          </a:p>
        </p:txBody>
      </p:sp>
    </p:spTree>
    <p:extLst>
      <p:ext uri="{BB962C8B-B14F-4D97-AF65-F5344CB8AC3E}">
        <p14:creationId xmlns:p14="http://schemas.microsoft.com/office/powerpoint/2010/main" val="20682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6A7B3-33F5-6B3E-CD93-4788CA7B2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F9BDBC-236E-9E6B-542D-E39BC43E9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616" y="207390"/>
            <a:ext cx="11148768" cy="129147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Rappel sur la chaine d’approvisionnement des médicaments (suite et fin)</a:t>
            </a:r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2D402A-FB45-DEE7-7757-60FA7195B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616" y="1630837"/>
            <a:ext cx="11255802" cy="501977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1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Commande, acquisition (réception, stockage) et plan de distribution;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1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Mise en place su système de gestion des stocks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1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Consommation (Réception des commandes internes et approvisionnement);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1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Suivi de stock et inventaire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1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Rapportage et gestion des péremptions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1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Pharmacovigilance</a:t>
            </a:r>
          </a:p>
        </p:txBody>
      </p:sp>
    </p:spTree>
    <p:extLst>
      <p:ext uri="{BB962C8B-B14F-4D97-AF65-F5344CB8AC3E}">
        <p14:creationId xmlns:p14="http://schemas.microsoft.com/office/powerpoint/2010/main" val="1104707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4E66A8-0768-0D4B-DEB3-755AAB0AC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9399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Règlementation de l’importation des anticancéreux </a:t>
            </a:r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93AB2E-7960-8E38-DCCC-16D029BE9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8879"/>
            <a:ext cx="10515600" cy="3708083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Actuellement, la RDC a l’ACOREP qui </a:t>
            </a: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donne les autorisations  d’importation par types de médicaments;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 existe les frais et taxes d’assises douanières et d’importations</a:t>
            </a: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fr-F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9693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A2BF83-0A12-E8E0-6033-6C822F7C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41" y="365126"/>
            <a:ext cx="11001081" cy="1016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Expérience de la RDC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160A15-8B32-50D8-ADE7-DA2008293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41" y="1706880"/>
            <a:ext cx="10931559" cy="447008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Achat est effectué par le gouvernement par 2 voies: (1) projet roche avec un rabais de 60%, (2) achat par le fournisseur </a:t>
            </a:r>
          </a:p>
          <a:p>
            <a:pPr algn="just">
              <a:lnSpc>
                <a:spcPct val="100000"/>
              </a:lnSpc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Une seule porte d’entrée, acquisition et stockage au Hub de Kinkole;</a:t>
            </a:r>
          </a:p>
          <a:p>
            <a:pPr algn="just">
              <a:lnSpc>
                <a:spcPct val="100000"/>
              </a:lnSpc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Identification des provinces et leurs établissements des soins ciblés;</a:t>
            </a:r>
          </a:p>
          <a:p>
            <a:pPr algn="just">
              <a:lnSpc>
                <a:spcPct val="100000"/>
              </a:lnSpc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Evaluation des conditions</a:t>
            </a: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d’utilisation et de stockage;</a:t>
            </a:r>
          </a:p>
          <a:p>
            <a:pPr algn="just">
              <a:lnSpc>
                <a:spcPct val="100000"/>
              </a:lnSpc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Réception des commandes et approvisionnement</a:t>
            </a:r>
          </a:p>
        </p:txBody>
      </p:sp>
    </p:spTree>
    <p:extLst>
      <p:ext uri="{BB962C8B-B14F-4D97-AF65-F5344CB8AC3E}">
        <p14:creationId xmlns:p14="http://schemas.microsoft.com/office/powerpoint/2010/main" val="912999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3F848E-C197-0BEE-03D3-BF7E76F16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766"/>
            <a:ext cx="10515600" cy="77299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Objectifs de la subvention</a:t>
            </a:r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CE68C9-8DA7-B579-959D-BB8F09274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b="1" u="sng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Objectifs</a:t>
            </a: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méliorer l’accès aux anticancéreux par la réduction de la barrière financière;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Améliorer la qualité de l’offre des soins;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fr-FR" sz="3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Améliorer l’accès au traitement</a:t>
            </a:r>
          </a:p>
          <a:p>
            <a:pPr algn="just">
              <a:lnSpc>
                <a:spcPct val="100000"/>
              </a:lnSpc>
            </a:pPr>
            <a:endParaRPr lang="fr-F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497923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667</Words>
  <Application>Microsoft Office PowerPoint</Application>
  <PresentationFormat>Grand écran</PresentationFormat>
  <Paragraphs>72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MINISTERE DE LA SANTE PUBLIQUE, HYGIENE ET PREVOYANCE SOCIALE SECRETARIAT GENERAL CENTRE NATIONAL DE LUTTE CONTRE LE CANCER (CNLC)</vt:lpstr>
      <vt:lpstr>Présentation PowerPoint</vt:lpstr>
      <vt:lpstr>Plan de présentation </vt:lpstr>
      <vt:lpstr>1. Introduction </vt:lpstr>
      <vt:lpstr> 2. Rappel sur la chaine d’approvisionnement des médicaments </vt:lpstr>
      <vt:lpstr> 2. Rappel sur la chaine d’approvisionnement des médicaments (suite et fin) </vt:lpstr>
      <vt:lpstr> 3. Règlementation de l’importation des anticancéreux  </vt:lpstr>
      <vt:lpstr>4. Expérience de la RDC </vt:lpstr>
      <vt:lpstr> 5. Objectifs de la subvention </vt:lpstr>
      <vt:lpstr> 6. Défis </vt:lpstr>
      <vt:lpstr>7. Leçons apprises</vt:lpstr>
      <vt:lpstr> 8. Traitement et soins  </vt:lpstr>
      <vt:lpstr> 9. Conclusion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hp</cp:lastModifiedBy>
  <cp:revision>3</cp:revision>
  <dcterms:created xsi:type="dcterms:W3CDTF">2024-10-31T12:56:16Z</dcterms:created>
  <dcterms:modified xsi:type="dcterms:W3CDTF">2024-10-31T13:49:47Z</dcterms:modified>
</cp:coreProperties>
</file>