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League Spartan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Lato Bold" charset="0"/>
      <p:regular r:id="rId35"/>
    </p:embeddedFont>
    <p:embeddedFont>
      <p:font typeface="Poppins" charset="0"/>
      <p:regular r:id="rId36"/>
    </p:embeddedFont>
    <p:embeddedFont>
      <p:font typeface="Poppins Bold" charset="0"/>
      <p:regular r:id="rId37"/>
    </p:embeddedFont>
    <p:embeddedFont>
      <p:font typeface="Archivo Black" charset="0"/>
      <p:regular r:id="rId38"/>
    </p:embeddedFont>
    <p:embeddedFont>
      <p:font typeface="Canva Sans 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94659" y="3962500"/>
            <a:ext cx="15298682" cy="2918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2"/>
              </a:lnSpc>
            </a:pPr>
            <a:r>
              <a:rPr lang="en-US" sz="5066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EXPERIENCE </a:t>
            </a:r>
          </a:p>
          <a:p>
            <a:pPr algn="ctr">
              <a:lnSpc>
                <a:spcPts val="7092"/>
              </a:lnSpc>
            </a:pPr>
            <a:r>
              <a:rPr lang="en-US" sz="5066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 </a:t>
            </a:r>
          </a:p>
          <a:p>
            <a:pPr algn="ctr">
              <a:lnSpc>
                <a:spcPts val="9332"/>
              </a:lnSpc>
            </a:pPr>
            <a:r>
              <a:rPr lang="en-US" sz="6666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CENTRE HOSPITALIER NGANDA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130300" y="4057750"/>
            <a:ext cx="3086100" cy="2171499"/>
            <a:chOff x="0" y="0"/>
            <a:chExt cx="812800" cy="5719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67343" y="4057750"/>
            <a:ext cx="3086100" cy="2171499"/>
            <a:chOff x="0" y="0"/>
            <a:chExt cx="812800" cy="5719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571917"/>
            </a:xfrm>
            <a:custGeom>
              <a:avLst/>
              <a:gdLst/>
              <a:ahLst/>
              <a:cxnLst/>
              <a:rect l="l" t="t" r="r" b="b"/>
              <a:pathLst>
                <a:path w="812800" h="571917">
                  <a:moveTo>
                    <a:pt x="609600" y="0"/>
                  </a:moveTo>
                  <a:cubicBezTo>
                    <a:pt x="721824" y="0"/>
                    <a:pt x="812800" y="128028"/>
                    <a:pt x="812800" y="285959"/>
                  </a:cubicBezTo>
                  <a:cubicBezTo>
                    <a:pt x="812800" y="443889"/>
                    <a:pt x="721824" y="571917"/>
                    <a:pt x="609600" y="571917"/>
                  </a:cubicBezTo>
                  <a:lnTo>
                    <a:pt x="203200" y="571917"/>
                  </a:lnTo>
                  <a:cubicBezTo>
                    <a:pt x="90976" y="571917"/>
                    <a:pt x="0" y="443889"/>
                    <a:pt x="0" y="285959"/>
                  </a:cubicBezTo>
                  <a:cubicBezTo>
                    <a:pt x="0" y="1280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619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848385" y="2412533"/>
            <a:ext cx="6591229" cy="903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4"/>
              </a:lnSpc>
            </a:pPr>
            <a:r>
              <a:rPr lang="en-US" sz="5303" b="1">
                <a:solidFill>
                  <a:srgbClr val="303642"/>
                </a:solidFill>
                <a:latin typeface="Lato Bold"/>
                <a:ea typeface="Lato Bold"/>
                <a:cs typeface="Lato Bold"/>
                <a:sym typeface="Lato Bold"/>
              </a:rPr>
              <a:t>LA RADIOTHERAPIE: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80587" y="8829239"/>
            <a:ext cx="8526827" cy="40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Dr Arnold Sulu, DG Centre Hospitalier Nganda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80587" y="9191625"/>
            <a:ext cx="8526827" cy="79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Dr Mahomed Yessoufou, oncologue radiothérapeute, Chef  Centre de radiothérapie Mukay &amp; Mukeng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36374" y="9593983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37026" y="1047750"/>
            <a:ext cx="11613948" cy="7438584"/>
          </a:xfrm>
          <a:custGeom>
            <a:avLst/>
            <a:gdLst/>
            <a:ahLst/>
            <a:cxnLst/>
            <a:rect l="l" t="t" r="r" b="b"/>
            <a:pathLst>
              <a:path w="11613948" h="7438584">
                <a:moveTo>
                  <a:pt x="0" y="0"/>
                </a:moveTo>
                <a:lnTo>
                  <a:pt x="11613948" y="0"/>
                </a:lnTo>
                <a:lnTo>
                  <a:pt x="11613948" y="7438584"/>
                </a:lnTo>
                <a:lnTo>
                  <a:pt x="0" y="7438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42" b="-213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5430629" y="2596055"/>
            <a:ext cx="1607055" cy="160705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50F0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7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326713" y="367603"/>
            <a:ext cx="5634574" cy="3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Fig 1 : Evolution de la radiothérapie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07398" y="4079826"/>
            <a:ext cx="7103803" cy="3959598"/>
            <a:chOff x="0" y="0"/>
            <a:chExt cx="1870961" cy="1042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0961" cy="1042857"/>
            </a:xfrm>
            <a:custGeom>
              <a:avLst/>
              <a:gdLst/>
              <a:ahLst/>
              <a:cxnLst/>
              <a:rect l="l" t="t" r="r" b="b"/>
              <a:pathLst>
                <a:path w="1870961" h="1042857">
                  <a:moveTo>
                    <a:pt x="1667761" y="0"/>
                  </a:moveTo>
                  <a:cubicBezTo>
                    <a:pt x="1779985" y="0"/>
                    <a:pt x="1870961" y="233451"/>
                    <a:pt x="1870961" y="521428"/>
                  </a:cubicBezTo>
                  <a:cubicBezTo>
                    <a:pt x="1870961" y="809405"/>
                    <a:pt x="1779985" y="1042857"/>
                    <a:pt x="1667761" y="1042857"/>
                  </a:cubicBezTo>
                  <a:lnTo>
                    <a:pt x="203200" y="1042857"/>
                  </a:lnTo>
                  <a:cubicBezTo>
                    <a:pt x="90976" y="1042857"/>
                    <a:pt x="0" y="809405"/>
                    <a:pt x="0" y="521428"/>
                  </a:cubicBezTo>
                  <a:cubicBezTo>
                    <a:pt x="0" y="2334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70961" cy="1090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09986" y="4163167"/>
            <a:ext cx="7068029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III.</a:t>
            </a:r>
          </a:p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DEFIS RENCONTRES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12257" y="9156688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303" y="1488101"/>
            <a:ext cx="8450179" cy="8450179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3282617" y="6275642"/>
            <a:ext cx="973880" cy="916593"/>
          </a:xfrm>
          <a:custGeom>
            <a:avLst/>
            <a:gdLst/>
            <a:ahLst/>
            <a:cxnLst/>
            <a:rect l="l" t="t" r="r" b="b"/>
            <a:pathLst>
              <a:path w="973880" h="916593">
                <a:moveTo>
                  <a:pt x="0" y="0"/>
                </a:moveTo>
                <a:lnTo>
                  <a:pt x="973880" y="0"/>
                </a:lnTo>
                <a:lnTo>
                  <a:pt x="973880" y="916594"/>
                </a:lnTo>
                <a:lnTo>
                  <a:pt x="0" y="916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255311" y="1587462"/>
            <a:ext cx="4683897" cy="72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1"/>
              </a:lnSpc>
            </a:pPr>
            <a:r>
              <a:rPr lang="en-US" sz="42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UNE MULTITUDE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79573" y="942975"/>
            <a:ext cx="7862739" cy="73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2"/>
              </a:lnSpc>
            </a:pPr>
            <a:r>
              <a:rPr lang="en-US" sz="42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LA RADIOTHERAPIE AU CHN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07940" y="7754211"/>
            <a:ext cx="6451360" cy="103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6"/>
              </a:lnSpc>
              <a:spcBef>
                <a:spcPct val="0"/>
              </a:spcBef>
            </a:pPr>
            <a:r>
              <a:rPr lang="en-US" sz="29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Défis ++ car peu ou pas de ressources spécialisées au pays.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94156" y="2204467"/>
            <a:ext cx="5544833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DEFIS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6363" y="3060232"/>
            <a:ext cx="1705172" cy="3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LOGISTIQUE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11960" y="9636320"/>
            <a:ext cx="1197440" cy="3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HUMAIN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6363" y="6535968"/>
            <a:ext cx="1482938" cy="3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MATERIEL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09059" y="1245114"/>
            <a:ext cx="7003242" cy="74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Fig 2 : Schéma des défis liés à l’implantation du projet de radiothérapie au CHN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26987" y="3060232"/>
            <a:ext cx="1919857" cy="3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ENERGETIQUE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26987" y="6218492"/>
            <a:ext cx="2234979" cy="3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REGLEMENTAIRE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29271" y="3163701"/>
            <a:ext cx="5359855" cy="3959598"/>
            <a:chOff x="0" y="0"/>
            <a:chExt cx="1411649" cy="1042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1649" cy="1042857"/>
            </a:xfrm>
            <a:custGeom>
              <a:avLst/>
              <a:gdLst/>
              <a:ahLst/>
              <a:cxnLst/>
              <a:rect l="l" t="t" r="r" b="b"/>
              <a:pathLst>
                <a:path w="1411649" h="1042857">
                  <a:moveTo>
                    <a:pt x="1208449" y="0"/>
                  </a:moveTo>
                  <a:cubicBezTo>
                    <a:pt x="1320673" y="0"/>
                    <a:pt x="1411649" y="233451"/>
                    <a:pt x="1411649" y="521428"/>
                  </a:cubicBezTo>
                  <a:cubicBezTo>
                    <a:pt x="1411649" y="809405"/>
                    <a:pt x="1320673" y="1042857"/>
                    <a:pt x="1208449" y="1042857"/>
                  </a:cubicBezTo>
                  <a:lnTo>
                    <a:pt x="203200" y="1042857"/>
                  </a:lnTo>
                  <a:cubicBezTo>
                    <a:pt x="90976" y="1042857"/>
                    <a:pt x="0" y="809405"/>
                    <a:pt x="0" y="521428"/>
                  </a:cubicBezTo>
                  <a:cubicBezTo>
                    <a:pt x="0" y="2334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11649" cy="1090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81613" y="3691680"/>
            <a:ext cx="11124774" cy="279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IV.</a:t>
            </a:r>
          </a:p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PRESENTATION DU PERSONNEL ET DES EQUIPEMENTS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7175" y="4502250"/>
            <a:ext cx="18802350" cy="2006600"/>
            <a:chOff x="0" y="0"/>
            <a:chExt cx="4952059" cy="528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059" cy="528487"/>
            </a:xfrm>
            <a:custGeom>
              <a:avLst/>
              <a:gdLst/>
              <a:ahLst/>
              <a:cxnLst/>
              <a:rect l="l" t="t" r="r" b="b"/>
              <a:pathLst>
                <a:path w="4952059" h="528487">
                  <a:moveTo>
                    <a:pt x="20999" y="0"/>
                  </a:moveTo>
                  <a:lnTo>
                    <a:pt x="4931060" y="0"/>
                  </a:lnTo>
                  <a:cubicBezTo>
                    <a:pt x="4936629" y="0"/>
                    <a:pt x="4941970" y="2212"/>
                    <a:pt x="4945909" y="6151"/>
                  </a:cubicBezTo>
                  <a:cubicBezTo>
                    <a:pt x="4949847" y="10089"/>
                    <a:pt x="4952059" y="15430"/>
                    <a:pt x="4952059" y="20999"/>
                  </a:cubicBezTo>
                  <a:lnTo>
                    <a:pt x="4952059" y="507488"/>
                  </a:lnTo>
                  <a:cubicBezTo>
                    <a:pt x="4952059" y="519086"/>
                    <a:pt x="4942658" y="528487"/>
                    <a:pt x="4931060" y="528487"/>
                  </a:cubicBezTo>
                  <a:lnTo>
                    <a:pt x="20999" y="528487"/>
                  </a:lnTo>
                  <a:cubicBezTo>
                    <a:pt x="15430" y="528487"/>
                    <a:pt x="10089" y="526275"/>
                    <a:pt x="6151" y="522337"/>
                  </a:cubicBezTo>
                  <a:cubicBezTo>
                    <a:pt x="2212" y="518399"/>
                    <a:pt x="0" y="513057"/>
                    <a:pt x="0" y="507488"/>
                  </a:cubicBezTo>
                  <a:lnTo>
                    <a:pt x="0" y="20999"/>
                  </a:lnTo>
                  <a:cubicBezTo>
                    <a:pt x="0" y="15430"/>
                    <a:pt x="2212" y="10089"/>
                    <a:pt x="6151" y="6151"/>
                  </a:cubicBezTo>
                  <a:cubicBezTo>
                    <a:pt x="10089" y="2212"/>
                    <a:pt x="15430" y="0"/>
                    <a:pt x="20999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52059" cy="576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8316" y="6814908"/>
            <a:ext cx="3464629" cy="3041716"/>
          </a:xfrm>
          <a:custGeom>
            <a:avLst/>
            <a:gdLst/>
            <a:ahLst/>
            <a:cxnLst/>
            <a:rect l="l" t="t" r="r" b="b"/>
            <a:pathLst>
              <a:path w="3464629" h="3041716">
                <a:moveTo>
                  <a:pt x="0" y="0"/>
                </a:moveTo>
                <a:lnTo>
                  <a:pt x="3464629" y="0"/>
                </a:lnTo>
                <a:lnTo>
                  <a:pt x="3464629" y="3041717"/>
                </a:lnTo>
                <a:lnTo>
                  <a:pt x="0" y="3041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8" name="TextBox 8"/>
          <p:cNvSpPr txBox="1"/>
          <p:nvPr/>
        </p:nvSpPr>
        <p:spPr>
          <a:xfrm>
            <a:off x="5765807" y="1884385"/>
            <a:ext cx="6756386" cy="197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0"/>
              </a:lnSpc>
            </a:pPr>
            <a:r>
              <a:rPr lang="en-US" sz="5672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NOTRE EQUIPE, C’EST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08107" y="1209675"/>
            <a:ext cx="5871786" cy="624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3639" b="1">
                <a:solidFill>
                  <a:srgbClr val="303642"/>
                </a:solidFill>
                <a:latin typeface="Lato Bold"/>
                <a:ea typeface="Lato Bold"/>
                <a:cs typeface="Lato Bold"/>
                <a:sym typeface="Lato Bold"/>
              </a:rPr>
              <a:t>AUJOURD’HUI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6363" y="4890199"/>
            <a:ext cx="4749089" cy="11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ONCOLOGUES RADIOTHERAPEUTES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56089" y="7711495"/>
            <a:ext cx="4247608" cy="1181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219" b="1" u="sng">
                <a:solidFill>
                  <a:srgbClr val="303642"/>
                </a:solidFill>
                <a:latin typeface="Poppins Bold"/>
                <a:ea typeface="Poppins Bold"/>
                <a:cs typeface="Poppins Bold"/>
                <a:sym typeface="Poppins Bold"/>
              </a:rPr>
              <a:t>Dr Mahomed Yessoufou</a:t>
            </a:r>
          </a:p>
          <a:p>
            <a:pPr algn="ctr">
              <a:lnSpc>
                <a:spcPts val="3107"/>
              </a:lnSpc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Oncologue radiothérapeute</a:t>
            </a:r>
          </a:p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303642"/>
                </a:solidFill>
                <a:latin typeface="Poppins"/>
                <a:ea typeface="Poppins"/>
                <a:cs typeface="Poppins"/>
                <a:sym typeface="Poppins"/>
              </a:rPr>
              <a:t>Chef du centre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1809" y="4926710"/>
            <a:ext cx="2983066" cy="11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PHYSICIENS MEDICAUX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62125" y="4926710"/>
            <a:ext cx="3711550" cy="11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 TECHNICIENS MANIPULATEURS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96086" y="4926710"/>
            <a:ext cx="4749089" cy="110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2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SECRETAIRES MEDICAUX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34574" y="3182653"/>
            <a:ext cx="7466232" cy="6075647"/>
          </a:xfrm>
          <a:custGeom>
            <a:avLst/>
            <a:gdLst/>
            <a:ahLst/>
            <a:cxnLst/>
            <a:rect l="l" t="t" r="r" b="b"/>
            <a:pathLst>
              <a:path w="7466232" h="6075647">
                <a:moveTo>
                  <a:pt x="0" y="0"/>
                </a:moveTo>
                <a:lnTo>
                  <a:pt x="7466232" y="0"/>
                </a:lnTo>
                <a:lnTo>
                  <a:pt x="7466232" y="6075647"/>
                </a:lnTo>
                <a:lnTo>
                  <a:pt x="0" y="6075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8" name="TextBox 8"/>
          <p:cNvSpPr txBox="1"/>
          <p:nvPr/>
        </p:nvSpPr>
        <p:spPr>
          <a:xfrm>
            <a:off x="1028700" y="2421656"/>
            <a:ext cx="6012075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EQUIPEMENTS (1)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375663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904483"/>
            <a:ext cx="8879642" cy="28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</a:pPr>
            <a:r>
              <a:rPr lang="en-US" sz="26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 scanneur de marque GE</a:t>
            </a:r>
            <a:r>
              <a:rPr lang="en-US" sz="26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(dédié à la simulation) :</a:t>
            </a:r>
          </a:p>
          <a:p>
            <a:pPr marL="566945" lvl="1" indent="-283472" algn="l">
              <a:lnSpc>
                <a:spcPts val="3676"/>
              </a:lnSpc>
              <a:buFont typeface="Arial"/>
              <a:buChar char="•"/>
            </a:pPr>
            <a:r>
              <a:rPr lang="en-US" sz="26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Anneau large (sup à 77 cm)</a:t>
            </a:r>
          </a:p>
          <a:p>
            <a:pPr marL="566945" lvl="1" indent="-283472" algn="l">
              <a:lnSpc>
                <a:spcPts val="3676"/>
              </a:lnSpc>
              <a:buFont typeface="Arial"/>
              <a:buChar char="•"/>
            </a:pPr>
            <a:r>
              <a:rPr lang="en-US" sz="26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Présence de lasers intégrés et mobiles</a:t>
            </a:r>
          </a:p>
          <a:p>
            <a:pPr marL="566945" lvl="1" indent="-283472" algn="l">
              <a:lnSpc>
                <a:spcPts val="3676"/>
              </a:lnSpc>
              <a:buFont typeface="Arial"/>
              <a:buChar char="•"/>
            </a:pPr>
            <a:r>
              <a:rPr lang="en-US" sz="26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Usage de logiciel spécial pour la simulation virtuelle. </a:t>
            </a:r>
          </a:p>
          <a:p>
            <a:pPr algn="l">
              <a:lnSpc>
                <a:spcPts val="367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89316" y="4059459"/>
            <a:ext cx="8034931" cy="5955893"/>
          </a:xfrm>
          <a:custGeom>
            <a:avLst/>
            <a:gdLst/>
            <a:ahLst/>
            <a:cxnLst/>
            <a:rect l="l" t="t" r="r" b="b"/>
            <a:pathLst>
              <a:path w="8034931" h="5955893">
                <a:moveTo>
                  <a:pt x="0" y="0"/>
                </a:moveTo>
                <a:lnTo>
                  <a:pt x="8034931" y="0"/>
                </a:lnTo>
                <a:lnTo>
                  <a:pt x="8034931" y="5955892"/>
                </a:lnTo>
                <a:lnTo>
                  <a:pt x="0" y="5955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14353414" y="4653702"/>
            <a:ext cx="3615834" cy="4105148"/>
          </a:xfrm>
          <a:custGeom>
            <a:avLst/>
            <a:gdLst/>
            <a:ahLst/>
            <a:cxnLst/>
            <a:rect l="l" t="t" r="r" b="b"/>
            <a:pathLst>
              <a:path w="3615834" h="4105148">
                <a:moveTo>
                  <a:pt x="0" y="0"/>
                </a:moveTo>
                <a:lnTo>
                  <a:pt x="3615834" y="0"/>
                </a:lnTo>
                <a:lnTo>
                  <a:pt x="3615834" y="4105147"/>
                </a:lnTo>
                <a:lnTo>
                  <a:pt x="0" y="4105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9" name="TextBox 9"/>
          <p:cNvSpPr txBox="1"/>
          <p:nvPr/>
        </p:nvSpPr>
        <p:spPr>
          <a:xfrm>
            <a:off x="1028700" y="2421656"/>
            <a:ext cx="6365280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EQUIPEMENTS (2)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375663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992784"/>
            <a:ext cx="4842085" cy="326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6"/>
              </a:lnSpc>
            </a:pPr>
            <a:r>
              <a:rPr lang="en-US" sz="26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 accélérateur linéaire de marque VARIAN :</a:t>
            </a:r>
          </a:p>
          <a:p>
            <a:pPr marL="566945" lvl="1" indent="-283472" algn="l">
              <a:lnSpc>
                <a:spcPts val="3676"/>
              </a:lnSpc>
              <a:buFont typeface="Arial"/>
              <a:buChar char="•"/>
            </a:pPr>
            <a:r>
              <a:rPr lang="en-US" sz="26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VMAT, IMRT</a:t>
            </a:r>
          </a:p>
          <a:p>
            <a:pPr marL="566945" lvl="1" indent="-283472" algn="l">
              <a:lnSpc>
                <a:spcPts val="3676"/>
              </a:lnSpc>
              <a:buFont typeface="Arial"/>
              <a:buChar char="•"/>
            </a:pPr>
            <a:r>
              <a:rPr lang="en-US" sz="26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Usage de logiciel spécial pour la simulation virtuelle. </a:t>
            </a:r>
          </a:p>
          <a:p>
            <a:pPr algn="l">
              <a:lnSpc>
                <a:spcPts val="367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99982" y="3334571"/>
            <a:ext cx="13288035" cy="5410478"/>
          </a:xfrm>
          <a:custGeom>
            <a:avLst/>
            <a:gdLst/>
            <a:ahLst/>
            <a:cxnLst/>
            <a:rect l="l" t="t" r="r" b="b"/>
            <a:pathLst>
              <a:path w="13288035" h="5410478">
                <a:moveTo>
                  <a:pt x="0" y="0"/>
                </a:moveTo>
                <a:lnTo>
                  <a:pt x="13288036" y="0"/>
                </a:lnTo>
                <a:lnTo>
                  <a:pt x="13288036" y="5410478"/>
                </a:lnTo>
                <a:lnTo>
                  <a:pt x="0" y="5410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0" b="-8790"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8" name="TextBox 8"/>
          <p:cNvSpPr txBox="1"/>
          <p:nvPr/>
        </p:nvSpPr>
        <p:spPr>
          <a:xfrm>
            <a:off x="1028700" y="2164481"/>
            <a:ext cx="6365280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EQUIPEMENTS (3)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371403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59957" y="2616176"/>
            <a:ext cx="5328060" cy="4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Différents matériels de contention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44069" y="349999"/>
            <a:ext cx="9335758" cy="5729821"/>
          </a:xfrm>
          <a:custGeom>
            <a:avLst/>
            <a:gdLst/>
            <a:ahLst/>
            <a:cxnLst/>
            <a:rect l="l" t="t" r="r" b="b"/>
            <a:pathLst>
              <a:path w="9335758" h="5729821">
                <a:moveTo>
                  <a:pt x="0" y="0"/>
                </a:moveTo>
                <a:lnTo>
                  <a:pt x="9335758" y="0"/>
                </a:lnTo>
                <a:lnTo>
                  <a:pt x="9335758" y="5729822"/>
                </a:lnTo>
                <a:lnTo>
                  <a:pt x="0" y="5729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2197511" y="2901342"/>
            <a:ext cx="4465763" cy="6356958"/>
          </a:xfrm>
          <a:custGeom>
            <a:avLst/>
            <a:gdLst/>
            <a:ahLst/>
            <a:cxnLst/>
            <a:rect l="l" t="t" r="r" b="b"/>
            <a:pathLst>
              <a:path w="4465763" h="6356958">
                <a:moveTo>
                  <a:pt x="0" y="0"/>
                </a:moveTo>
                <a:lnTo>
                  <a:pt x="4465763" y="0"/>
                </a:lnTo>
                <a:lnTo>
                  <a:pt x="446576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5" name="TextBox 5"/>
          <p:cNvSpPr txBox="1"/>
          <p:nvPr/>
        </p:nvSpPr>
        <p:spPr>
          <a:xfrm>
            <a:off x="1028700" y="1054874"/>
            <a:ext cx="563457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LE CONTROLE </a:t>
            </a:r>
          </a:p>
        </p:txBody>
      </p: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44069" y="6390800"/>
            <a:ext cx="6238139" cy="3734885"/>
          </a:xfrm>
          <a:custGeom>
            <a:avLst/>
            <a:gdLst/>
            <a:ahLst/>
            <a:cxnLst/>
            <a:rect l="l" t="t" r="r" b="b"/>
            <a:pathLst>
              <a:path w="6238139" h="3734885">
                <a:moveTo>
                  <a:pt x="0" y="0"/>
                </a:moveTo>
                <a:lnTo>
                  <a:pt x="6238139" y="0"/>
                </a:lnTo>
                <a:lnTo>
                  <a:pt x="6238139" y="3734885"/>
                </a:lnTo>
                <a:lnTo>
                  <a:pt x="0" y="37348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633" b="-12633"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14412297" y="6311901"/>
            <a:ext cx="2847003" cy="3796004"/>
          </a:xfrm>
          <a:custGeom>
            <a:avLst/>
            <a:gdLst/>
            <a:ahLst/>
            <a:cxnLst/>
            <a:rect l="l" t="t" r="r" b="b"/>
            <a:pathLst>
              <a:path w="2847003" h="3796004">
                <a:moveTo>
                  <a:pt x="0" y="0"/>
                </a:moveTo>
                <a:lnTo>
                  <a:pt x="2847003" y="0"/>
                </a:lnTo>
                <a:lnTo>
                  <a:pt x="2847003" y="3796004"/>
                </a:lnTo>
                <a:lnTo>
                  <a:pt x="0" y="3796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9" name="TextBox 9"/>
          <p:cNvSpPr txBox="1"/>
          <p:nvPr/>
        </p:nvSpPr>
        <p:spPr>
          <a:xfrm>
            <a:off x="1028700" y="1847952"/>
            <a:ext cx="5898349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QUALITE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4571" y="9316720"/>
            <a:ext cx="5791642" cy="79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6"/>
              </a:lnSpc>
              <a:spcBef>
                <a:spcPct val="0"/>
              </a:spcBef>
            </a:pPr>
            <a:r>
              <a:rPr lang="en-US" sz="22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Certificat d’étalonnage de la chambre d’ionisation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311400" y="3251200"/>
            <a:ext cx="3340100" cy="3784600"/>
            <a:chOff x="0" y="0"/>
            <a:chExt cx="879697" cy="9967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9697" cy="996767"/>
            </a:xfrm>
            <a:custGeom>
              <a:avLst/>
              <a:gdLst/>
              <a:ahLst/>
              <a:cxnLst/>
              <a:rect l="l" t="t" r="r" b="b"/>
              <a:pathLst>
                <a:path w="879697" h="996767">
                  <a:moveTo>
                    <a:pt x="118211" y="0"/>
                  </a:moveTo>
                  <a:lnTo>
                    <a:pt x="761486" y="0"/>
                  </a:lnTo>
                  <a:cubicBezTo>
                    <a:pt x="826772" y="0"/>
                    <a:pt x="879697" y="52925"/>
                    <a:pt x="879697" y="118211"/>
                  </a:cubicBezTo>
                  <a:lnTo>
                    <a:pt x="879697" y="878556"/>
                  </a:lnTo>
                  <a:cubicBezTo>
                    <a:pt x="879697" y="909907"/>
                    <a:pt x="867243" y="939975"/>
                    <a:pt x="845074" y="962144"/>
                  </a:cubicBezTo>
                  <a:cubicBezTo>
                    <a:pt x="822905" y="984313"/>
                    <a:pt x="792837" y="996767"/>
                    <a:pt x="761486" y="996767"/>
                  </a:cubicBezTo>
                  <a:lnTo>
                    <a:pt x="118211" y="996767"/>
                  </a:lnTo>
                  <a:cubicBezTo>
                    <a:pt x="86860" y="996767"/>
                    <a:pt x="56792" y="984313"/>
                    <a:pt x="34623" y="962144"/>
                  </a:cubicBezTo>
                  <a:cubicBezTo>
                    <a:pt x="12454" y="939975"/>
                    <a:pt x="0" y="909907"/>
                    <a:pt x="0" y="878556"/>
                  </a:cubicBezTo>
                  <a:lnTo>
                    <a:pt x="0" y="118211"/>
                  </a:lnTo>
                  <a:cubicBezTo>
                    <a:pt x="0" y="86860"/>
                    <a:pt x="12454" y="56792"/>
                    <a:pt x="34623" y="34623"/>
                  </a:cubicBezTo>
                  <a:cubicBezTo>
                    <a:pt x="56792" y="12454"/>
                    <a:pt x="86860" y="0"/>
                    <a:pt x="118211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79697" cy="1044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122748"/>
            <a:ext cx="563457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LE PARCOURS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6082" y="3216937"/>
            <a:ext cx="10900502" cy="576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851" lvl="1" indent="-285926" algn="just">
              <a:lnSpc>
                <a:spcPts val="3708"/>
              </a:lnSpc>
              <a:buAutoNum type="arabicPeriod"/>
            </a:pP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Consultation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d’annonce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: Explication, PPS et </a:t>
            </a:r>
            <a:r>
              <a:rPr lang="en-US" sz="2648" dirty="0" err="1" smtClea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consentement</a:t>
            </a:r>
            <a:endParaRPr lang="en-US" sz="26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851" lvl="1" indent="-285926" algn="just">
              <a:lnSpc>
                <a:spcPts val="3708"/>
              </a:lnSpc>
              <a:buAutoNum type="arabicPeriod"/>
            </a:pP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Scanner de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centrage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simulation)</a:t>
            </a:r>
          </a:p>
          <a:p>
            <a:pPr marL="571851" lvl="1" indent="-285926" algn="just">
              <a:lnSpc>
                <a:spcPts val="4184"/>
              </a:lnSpc>
              <a:buAutoNum type="arabicPeriod"/>
            </a:pP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Contourage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des volumes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cibles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et des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organes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à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risque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(à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l’aide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du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logiciel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ART-PLAN)</a:t>
            </a:r>
          </a:p>
          <a:p>
            <a:pPr marL="571851" lvl="1" indent="-285926" algn="just">
              <a:lnSpc>
                <a:spcPts val="3708"/>
              </a:lnSpc>
              <a:buAutoNum type="arabicPeriod"/>
            </a:pP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Planification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dosimétrique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(Dose curative et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fractionnement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fonction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du type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histologique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et de la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localisation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tumeur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marL="571851" lvl="1" indent="-285926" algn="just">
              <a:lnSpc>
                <a:spcPts val="3708"/>
              </a:lnSpc>
              <a:buAutoNum type="arabicPeriod"/>
            </a:pP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Validation du plan de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traitement</a:t>
            </a:r>
            <a:endParaRPr lang="en-US" sz="26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851" lvl="1" indent="-285926" algn="just">
              <a:lnSpc>
                <a:spcPts val="3708"/>
              </a:lnSpc>
              <a:buAutoNum type="arabicPeriod"/>
            </a:pP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CBCT </a:t>
            </a: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quotidien</a:t>
            </a:r>
            <a:endParaRPr lang="en-US" sz="26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1851" lvl="1" indent="-285926" algn="just">
              <a:lnSpc>
                <a:spcPts val="3708"/>
              </a:lnSpc>
              <a:buAutoNum type="arabicPeriod"/>
            </a:pPr>
            <a:r>
              <a:rPr lang="en-US" sz="264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Mise</a:t>
            </a: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en place </a:t>
            </a:r>
          </a:p>
          <a:p>
            <a:pPr algn="just">
              <a:lnSpc>
                <a:spcPts val="3708"/>
              </a:lnSpc>
            </a:pPr>
            <a:r>
              <a:rPr lang="en-US" sz="26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3708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61752" y="2020600"/>
            <a:ext cx="4497548" cy="6356958"/>
          </a:xfrm>
          <a:custGeom>
            <a:avLst/>
            <a:gdLst/>
            <a:ahLst/>
            <a:cxnLst/>
            <a:rect l="l" t="t" r="r" b="b"/>
            <a:pathLst>
              <a:path w="4497548" h="6356958">
                <a:moveTo>
                  <a:pt x="0" y="0"/>
                </a:moveTo>
                <a:lnTo>
                  <a:pt x="4497548" y="0"/>
                </a:lnTo>
                <a:lnTo>
                  <a:pt x="449754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13" name="TextBox 13"/>
          <p:cNvSpPr txBox="1"/>
          <p:nvPr/>
        </p:nvSpPr>
        <p:spPr>
          <a:xfrm>
            <a:off x="1028700" y="1915825"/>
            <a:ext cx="5898349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PATIENT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93239" y="8540762"/>
            <a:ext cx="5634574" cy="37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6"/>
              </a:lnSpc>
              <a:spcBef>
                <a:spcPct val="0"/>
              </a:spcBef>
            </a:pPr>
            <a:r>
              <a:rPr lang="en-US" sz="21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Fiche de consentement du patient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07398" y="4079826"/>
            <a:ext cx="7103803" cy="3959598"/>
            <a:chOff x="0" y="0"/>
            <a:chExt cx="1870961" cy="1042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0961" cy="1042857"/>
            </a:xfrm>
            <a:custGeom>
              <a:avLst/>
              <a:gdLst/>
              <a:ahLst/>
              <a:cxnLst/>
              <a:rect l="l" t="t" r="r" b="b"/>
              <a:pathLst>
                <a:path w="1870961" h="1042857">
                  <a:moveTo>
                    <a:pt x="1667761" y="0"/>
                  </a:moveTo>
                  <a:cubicBezTo>
                    <a:pt x="1779985" y="0"/>
                    <a:pt x="1870961" y="233451"/>
                    <a:pt x="1870961" y="521428"/>
                  </a:cubicBezTo>
                  <a:cubicBezTo>
                    <a:pt x="1870961" y="809405"/>
                    <a:pt x="1779985" y="1042857"/>
                    <a:pt x="1667761" y="1042857"/>
                  </a:cubicBezTo>
                  <a:lnTo>
                    <a:pt x="203200" y="1042857"/>
                  </a:lnTo>
                  <a:cubicBezTo>
                    <a:pt x="90976" y="1042857"/>
                    <a:pt x="0" y="809405"/>
                    <a:pt x="0" y="521428"/>
                  </a:cubicBezTo>
                  <a:cubicBezTo>
                    <a:pt x="0" y="2334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70961" cy="1090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475533"/>
            <a:ext cx="9400229" cy="578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37" lvl="1" indent="-285768" algn="l">
              <a:lnSpc>
                <a:spcPts val="6618"/>
              </a:lnSpc>
              <a:buAutoNum type="arabicPeriod"/>
            </a:pPr>
            <a:r>
              <a:rPr lang="en-US" sz="26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INTRODUCTION</a:t>
            </a:r>
          </a:p>
          <a:p>
            <a:pPr marL="571537" lvl="1" indent="-285768" algn="l">
              <a:lnSpc>
                <a:spcPts val="6618"/>
              </a:lnSpc>
              <a:buAutoNum type="arabicPeriod"/>
            </a:pPr>
            <a:r>
              <a:rPr lang="en-US" sz="26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HISTORIQUE DE LA RADIOTHERAPIE AU CHN</a:t>
            </a:r>
          </a:p>
          <a:p>
            <a:pPr marL="571537" lvl="1" indent="-285768" algn="l">
              <a:lnSpc>
                <a:spcPts val="6618"/>
              </a:lnSpc>
              <a:buAutoNum type="arabicPeriod"/>
            </a:pPr>
            <a:r>
              <a:rPr lang="en-US" sz="26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DEFIS RENCONTRES</a:t>
            </a:r>
          </a:p>
          <a:p>
            <a:pPr marL="571537" lvl="1" indent="-285768" algn="l">
              <a:lnSpc>
                <a:spcPts val="6618"/>
              </a:lnSpc>
              <a:buAutoNum type="arabicPeriod"/>
            </a:pPr>
            <a:r>
              <a:rPr lang="en-US" sz="26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PRESENTATION DU PERSONNEL ET DES EQUIPEMENTS</a:t>
            </a:r>
          </a:p>
          <a:p>
            <a:pPr marL="571537" lvl="1" indent="-285768" algn="l">
              <a:lnSpc>
                <a:spcPts val="6618"/>
              </a:lnSpc>
              <a:buAutoNum type="arabicPeriod"/>
            </a:pPr>
            <a:r>
              <a:rPr lang="en-US" sz="26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BILAN D’ACTIVITES</a:t>
            </a:r>
          </a:p>
          <a:p>
            <a:pPr marL="571537" lvl="1" indent="-285768" algn="l">
              <a:lnSpc>
                <a:spcPts val="6618"/>
              </a:lnSpc>
              <a:buAutoNum type="arabicPeriod"/>
            </a:pPr>
            <a:r>
              <a:rPr lang="en-US" sz="26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PERSPECTIVES D’AVENIR</a:t>
            </a:r>
          </a:p>
          <a:p>
            <a:pPr marL="571537" lvl="1" indent="-285768" algn="l">
              <a:lnSpc>
                <a:spcPts val="6618"/>
              </a:lnSpc>
              <a:buAutoNum type="arabicPeriod"/>
            </a:pPr>
            <a:r>
              <a:rPr lang="en-US" sz="264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CONCLUSION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33181" y="2057358"/>
            <a:ext cx="4021638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SOMMAIRE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07398" y="3163701"/>
            <a:ext cx="7103803" cy="3959598"/>
            <a:chOff x="0" y="0"/>
            <a:chExt cx="1870961" cy="1042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0961" cy="1042857"/>
            </a:xfrm>
            <a:custGeom>
              <a:avLst/>
              <a:gdLst/>
              <a:ahLst/>
              <a:cxnLst/>
              <a:rect l="l" t="t" r="r" b="b"/>
              <a:pathLst>
                <a:path w="1870961" h="1042857">
                  <a:moveTo>
                    <a:pt x="1667761" y="0"/>
                  </a:moveTo>
                  <a:cubicBezTo>
                    <a:pt x="1779985" y="0"/>
                    <a:pt x="1870961" y="233451"/>
                    <a:pt x="1870961" y="521428"/>
                  </a:cubicBezTo>
                  <a:cubicBezTo>
                    <a:pt x="1870961" y="809405"/>
                    <a:pt x="1779985" y="1042857"/>
                    <a:pt x="1667761" y="1042857"/>
                  </a:cubicBezTo>
                  <a:lnTo>
                    <a:pt x="203200" y="1042857"/>
                  </a:lnTo>
                  <a:cubicBezTo>
                    <a:pt x="90976" y="1042857"/>
                    <a:pt x="0" y="809405"/>
                    <a:pt x="0" y="521428"/>
                  </a:cubicBezTo>
                  <a:cubicBezTo>
                    <a:pt x="0" y="2334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70961" cy="1090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54797" y="4163167"/>
            <a:ext cx="7178405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V.</a:t>
            </a:r>
          </a:p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BILAN D’ACTIVITES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4923480" y="3969436"/>
          <a:ext cx="8441040" cy="5028513"/>
        </p:xfrm>
        <a:graphic>
          <a:graphicData uri="http://schemas.openxmlformats.org/drawingml/2006/table">
            <a:tbl>
              <a:tblPr/>
              <a:tblGrid>
                <a:gridCol w="2813680"/>
                <a:gridCol w="2813680"/>
                <a:gridCol w="2813680"/>
              </a:tblGrid>
              <a:tr h="129650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4AAD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EFFECTIF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759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DUREE : 5 ANS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50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4AAD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AGE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55 ANS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(3-80) ANS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989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4AAD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SEXE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FEMME (70%)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HOMME (30%)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50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4AAD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ORIGINE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RDC (90%)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CONGO (10%)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028700" y="1122748"/>
            <a:ext cx="7577199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BILAN D’ACTIVITES (1)</a:t>
            </a:r>
          </a:p>
        </p:txBody>
      </p:sp>
      <p:sp>
        <p:nvSpPr>
          <p:cNvPr id="8" name="Freeform 8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92233" y="3179401"/>
            <a:ext cx="10303534" cy="40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4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TABLEAU 1 : RESUME DU PROFIL DES PATIENTS TRAITES EN RADIOTHERAPIE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2291" y="967337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018492" y="2230523"/>
            <a:ext cx="12251016" cy="6202077"/>
          </a:xfrm>
          <a:custGeom>
            <a:avLst/>
            <a:gdLst/>
            <a:ahLst/>
            <a:cxnLst/>
            <a:rect l="l" t="t" r="r" b="b"/>
            <a:pathLst>
              <a:path w="12251016" h="6202077">
                <a:moveTo>
                  <a:pt x="0" y="0"/>
                </a:moveTo>
                <a:lnTo>
                  <a:pt x="12251016" y="0"/>
                </a:lnTo>
                <a:lnTo>
                  <a:pt x="12251016" y="6202077"/>
                </a:lnTo>
                <a:lnTo>
                  <a:pt x="0" y="6202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10052"/>
            <a:ext cx="7577199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BILAN D’ACTIVITES (2)</a:t>
            </a:r>
          </a:p>
        </p:txBody>
      </p:sp>
      <p:sp>
        <p:nvSpPr>
          <p:cNvPr id="8" name="Freeform 8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12325" y="8199185"/>
            <a:ext cx="9663351" cy="40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4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FIG 3 : Distribution des patients traités en radiothérapie par année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5688" y="9853101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110052"/>
            <a:ext cx="7577199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BILAN D’ACTIVITES (3)</a:t>
            </a:r>
          </a:p>
        </p:txBody>
      </p:sp>
      <p:sp>
        <p:nvSpPr>
          <p:cNvPr id="7" name="Freeform 7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94569" y="2840172"/>
            <a:ext cx="11898861" cy="6856719"/>
          </a:xfrm>
          <a:custGeom>
            <a:avLst/>
            <a:gdLst/>
            <a:ahLst/>
            <a:cxnLst/>
            <a:rect l="l" t="t" r="r" b="b"/>
            <a:pathLst>
              <a:path w="11898861" h="6856719">
                <a:moveTo>
                  <a:pt x="0" y="0"/>
                </a:moveTo>
                <a:lnTo>
                  <a:pt x="11898862" y="0"/>
                </a:lnTo>
                <a:lnTo>
                  <a:pt x="11898862" y="6856719"/>
                </a:lnTo>
                <a:lnTo>
                  <a:pt x="0" y="6856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36106" y="7646006"/>
            <a:ext cx="927056" cy="872524"/>
          </a:xfrm>
          <a:custGeom>
            <a:avLst/>
            <a:gdLst/>
            <a:ahLst/>
            <a:cxnLst/>
            <a:rect l="l" t="t" r="r" b="b"/>
            <a:pathLst>
              <a:path w="927056" h="872524">
                <a:moveTo>
                  <a:pt x="0" y="0"/>
                </a:moveTo>
                <a:lnTo>
                  <a:pt x="927056" y="0"/>
                </a:lnTo>
                <a:lnTo>
                  <a:pt x="927056" y="872524"/>
                </a:lnTo>
                <a:lnTo>
                  <a:pt x="0" y="872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24838" y="2192366"/>
            <a:ext cx="14638324" cy="40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4"/>
              </a:lnSpc>
              <a:spcBef>
                <a:spcPct val="0"/>
              </a:spcBef>
            </a:pPr>
            <a:r>
              <a:rPr lang="en-US" sz="224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TABLEAU 2 : DISTRIBUTION DES PATIENTS TRAITES EN RADIOTHERAPIE EN FONCTION DU TYPE DE CANCER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41188" y="3339118"/>
            <a:ext cx="793338" cy="639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6"/>
              </a:lnSpc>
            </a:pPr>
            <a:r>
              <a:rPr lang="en-US" sz="380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5688" y="9853101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110052"/>
            <a:ext cx="7577199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BILAN D’ACTIVITES (4)</a:t>
            </a:r>
          </a:p>
        </p:txBody>
      </p:sp>
      <p:sp>
        <p:nvSpPr>
          <p:cNvPr id="7" name="Freeform 7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65802" y="7841448"/>
            <a:ext cx="6978198" cy="826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4"/>
              </a:lnSpc>
              <a:spcBef>
                <a:spcPct val="0"/>
              </a:spcBef>
            </a:pPr>
            <a:r>
              <a:rPr lang="en-US" sz="234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Fig 4 : Distribution des patients traités en radiothérapie en fonction du stade du cancer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632" y="-986368"/>
            <a:ext cx="9088659" cy="118364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06076" y="3671433"/>
            <a:ext cx="7103803" cy="3959598"/>
            <a:chOff x="0" y="0"/>
            <a:chExt cx="1870961" cy="1042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0961" cy="1042857"/>
            </a:xfrm>
            <a:custGeom>
              <a:avLst/>
              <a:gdLst/>
              <a:ahLst/>
              <a:cxnLst/>
              <a:rect l="l" t="t" r="r" b="b"/>
              <a:pathLst>
                <a:path w="1870961" h="1042857">
                  <a:moveTo>
                    <a:pt x="1667761" y="0"/>
                  </a:moveTo>
                  <a:cubicBezTo>
                    <a:pt x="1779985" y="0"/>
                    <a:pt x="1870961" y="233451"/>
                    <a:pt x="1870961" y="521428"/>
                  </a:cubicBezTo>
                  <a:cubicBezTo>
                    <a:pt x="1870961" y="809405"/>
                    <a:pt x="1779985" y="1042857"/>
                    <a:pt x="1667761" y="1042857"/>
                  </a:cubicBezTo>
                  <a:lnTo>
                    <a:pt x="203200" y="1042857"/>
                  </a:lnTo>
                  <a:cubicBezTo>
                    <a:pt x="90976" y="1042857"/>
                    <a:pt x="0" y="809405"/>
                    <a:pt x="0" y="521428"/>
                  </a:cubicBezTo>
                  <a:cubicBezTo>
                    <a:pt x="0" y="2334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70961" cy="1090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83485" y="4163167"/>
            <a:ext cx="9121031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VI.</a:t>
            </a:r>
          </a:p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PERSPECTIVES D’AVENIR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35142" y="9812443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97800" y="2134203"/>
            <a:ext cx="7728531" cy="6018593"/>
          </a:xfrm>
          <a:custGeom>
            <a:avLst/>
            <a:gdLst/>
            <a:ahLst/>
            <a:cxnLst/>
            <a:rect l="l" t="t" r="r" b="b"/>
            <a:pathLst>
              <a:path w="7728531" h="6018593">
                <a:moveTo>
                  <a:pt x="0" y="0"/>
                </a:moveTo>
                <a:lnTo>
                  <a:pt x="7728531" y="0"/>
                </a:lnTo>
                <a:lnTo>
                  <a:pt x="7728531" y="6018594"/>
                </a:lnTo>
                <a:lnTo>
                  <a:pt x="0" y="6018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8" name="TextBox 8"/>
          <p:cNvSpPr txBox="1"/>
          <p:nvPr/>
        </p:nvSpPr>
        <p:spPr>
          <a:xfrm>
            <a:off x="697571" y="3882608"/>
            <a:ext cx="9278171" cy="449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116" lvl="1" indent="-282058" algn="l">
              <a:lnSpc>
                <a:spcPts val="6532"/>
              </a:lnSpc>
              <a:buAutoNum type="arabicPeriod"/>
            </a:pPr>
            <a:r>
              <a:rPr lang="en-US" sz="261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Upgrade notre accélérateur </a:t>
            </a:r>
          </a:p>
          <a:p>
            <a:pPr marL="564116" lvl="1" indent="-282058" algn="l">
              <a:lnSpc>
                <a:spcPts val="6532"/>
              </a:lnSpc>
              <a:buAutoNum type="arabicPeriod"/>
            </a:pPr>
            <a:r>
              <a:rPr lang="en-US" sz="261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Acquisition d’un deuxième accélérateur linéaire</a:t>
            </a:r>
          </a:p>
          <a:p>
            <a:pPr marL="564116" lvl="1" indent="-282058" algn="l">
              <a:lnSpc>
                <a:spcPts val="3658"/>
              </a:lnSpc>
              <a:buAutoNum type="arabicPeriod"/>
            </a:pPr>
            <a:r>
              <a:rPr lang="en-US" sz="261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Mettre en place une unité de curiethérapie et de médecine nucléaire</a:t>
            </a:r>
          </a:p>
          <a:p>
            <a:pPr marL="564116" lvl="1" indent="-282058" algn="l">
              <a:lnSpc>
                <a:spcPts val="3658"/>
              </a:lnSpc>
              <a:buAutoNum type="arabicPeriod"/>
            </a:pPr>
            <a:r>
              <a:rPr lang="en-US" sz="261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Développer la recherche : Protocole approuvé de l’étude “Barrières et facilitateurs des soins contre le cancer et fardeau financier des soins” (avec Albert Enstein Colledge of Medecine, NY, USA)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142722"/>
            <a:ext cx="5214693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PERSPECTIVES D’AVENIR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236351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NOS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24726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624726" y="1726528"/>
            <a:ext cx="5082241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CONCLUSION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24726" y="914400"/>
            <a:ext cx="5634574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9089" y="2707255"/>
            <a:ext cx="8371910" cy="86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6"/>
              </a:lnSpc>
              <a:spcBef>
                <a:spcPct val="0"/>
              </a:spcBef>
            </a:pPr>
            <a:r>
              <a:rPr lang="en-US" sz="24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disponibilité de la radiothérapie en RDC est une aubaine pour la prise en charge globale du cancer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98171" y="4906930"/>
            <a:ext cx="9519825" cy="129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  <a:spcBef>
                <a:spcPct val="0"/>
              </a:spcBef>
            </a:pPr>
            <a:r>
              <a:rPr lang="en-US" sz="24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Avec l’IRMT et le VMAT, nous avons pu offrir des soins de radiothérapie modernes tout en préservant la qualité de vie des patients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5911844" y="1028700"/>
            <a:ext cx="6990015" cy="8674100"/>
            <a:chOff x="0" y="0"/>
            <a:chExt cx="1840992" cy="22845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40992" cy="2284537"/>
            </a:xfrm>
            <a:custGeom>
              <a:avLst/>
              <a:gdLst/>
              <a:ahLst/>
              <a:cxnLst/>
              <a:rect l="l" t="t" r="r" b="b"/>
              <a:pathLst>
                <a:path w="1840992" h="2284537">
                  <a:moveTo>
                    <a:pt x="56486" y="0"/>
                  </a:moveTo>
                  <a:lnTo>
                    <a:pt x="1784506" y="0"/>
                  </a:lnTo>
                  <a:cubicBezTo>
                    <a:pt x="1799487" y="0"/>
                    <a:pt x="1813854" y="5951"/>
                    <a:pt x="1824447" y="16544"/>
                  </a:cubicBezTo>
                  <a:cubicBezTo>
                    <a:pt x="1835041" y="27138"/>
                    <a:pt x="1840992" y="41505"/>
                    <a:pt x="1840992" y="56486"/>
                  </a:cubicBezTo>
                  <a:lnTo>
                    <a:pt x="1840992" y="2228051"/>
                  </a:lnTo>
                  <a:cubicBezTo>
                    <a:pt x="1840992" y="2243032"/>
                    <a:pt x="1835041" y="2257399"/>
                    <a:pt x="1824447" y="2267992"/>
                  </a:cubicBezTo>
                  <a:cubicBezTo>
                    <a:pt x="1813854" y="2278586"/>
                    <a:pt x="1799487" y="2284537"/>
                    <a:pt x="1784506" y="2284537"/>
                  </a:cubicBezTo>
                  <a:lnTo>
                    <a:pt x="56486" y="2284537"/>
                  </a:lnTo>
                  <a:cubicBezTo>
                    <a:pt x="41505" y="2284537"/>
                    <a:pt x="27138" y="2278586"/>
                    <a:pt x="16544" y="2267992"/>
                  </a:cubicBezTo>
                  <a:cubicBezTo>
                    <a:pt x="5951" y="2257399"/>
                    <a:pt x="0" y="2243032"/>
                    <a:pt x="0" y="2228051"/>
                  </a:cubicBezTo>
                  <a:lnTo>
                    <a:pt x="0" y="56486"/>
                  </a:lnTo>
                  <a:cubicBezTo>
                    <a:pt x="0" y="41505"/>
                    <a:pt x="5951" y="27138"/>
                    <a:pt x="16544" y="16544"/>
                  </a:cubicBezTo>
                  <a:cubicBezTo>
                    <a:pt x="27138" y="5951"/>
                    <a:pt x="41505" y="0"/>
                    <a:pt x="56486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840992" cy="2332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28848" y="2540885"/>
            <a:ext cx="1868266" cy="186826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43563" y="2730830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397114" y="4569685"/>
            <a:ext cx="1868266" cy="186826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511829" y="4759630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265379" y="7005581"/>
            <a:ext cx="1868266" cy="186826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380094" y="7195525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71086" y="7281250"/>
            <a:ext cx="9519825" cy="129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  <a:spcBef>
                <a:spcPct val="0"/>
              </a:spcBef>
            </a:pPr>
            <a:r>
              <a:rPr lang="en-US" sz="24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Cependant, une collaboration étroite entre les différents acteurs de la santé est la clé pour faire progresser la lutte contre le cancer en RDC et en Afrique.</a:t>
            </a:r>
          </a:p>
        </p:txBody>
      </p:sp>
      <p:sp>
        <p:nvSpPr>
          <p:cNvPr id="26" name="Freeform 2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8500" y="3124200"/>
            <a:ext cx="5245100" cy="1332778"/>
            <a:chOff x="0" y="0"/>
            <a:chExt cx="1381426" cy="351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1426" cy="351020"/>
            </a:xfrm>
            <a:custGeom>
              <a:avLst/>
              <a:gdLst/>
              <a:ahLst/>
              <a:cxnLst/>
              <a:rect l="l" t="t" r="r" b="b"/>
              <a:pathLst>
                <a:path w="1381426" h="351020">
                  <a:moveTo>
                    <a:pt x="75277" y="0"/>
                  </a:moveTo>
                  <a:lnTo>
                    <a:pt x="1306148" y="0"/>
                  </a:lnTo>
                  <a:cubicBezTo>
                    <a:pt x="1326113" y="0"/>
                    <a:pt x="1345260" y="7931"/>
                    <a:pt x="1359377" y="22048"/>
                  </a:cubicBezTo>
                  <a:cubicBezTo>
                    <a:pt x="1373495" y="36166"/>
                    <a:pt x="1381426" y="55313"/>
                    <a:pt x="1381426" y="75277"/>
                  </a:cubicBezTo>
                  <a:lnTo>
                    <a:pt x="1381426" y="275742"/>
                  </a:lnTo>
                  <a:cubicBezTo>
                    <a:pt x="1381426" y="295707"/>
                    <a:pt x="1373495" y="314854"/>
                    <a:pt x="1359377" y="328971"/>
                  </a:cubicBezTo>
                  <a:cubicBezTo>
                    <a:pt x="1345260" y="343089"/>
                    <a:pt x="1326113" y="351020"/>
                    <a:pt x="1306148" y="351020"/>
                  </a:cubicBezTo>
                  <a:lnTo>
                    <a:pt x="75277" y="351020"/>
                  </a:lnTo>
                  <a:cubicBezTo>
                    <a:pt x="55313" y="351020"/>
                    <a:pt x="36166" y="343089"/>
                    <a:pt x="22048" y="328971"/>
                  </a:cubicBezTo>
                  <a:cubicBezTo>
                    <a:pt x="7931" y="314854"/>
                    <a:pt x="0" y="295707"/>
                    <a:pt x="0" y="275742"/>
                  </a:cubicBezTo>
                  <a:lnTo>
                    <a:pt x="0" y="75277"/>
                  </a:lnTo>
                  <a:cubicBezTo>
                    <a:pt x="0" y="55313"/>
                    <a:pt x="7931" y="36166"/>
                    <a:pt x="22048" y="22048"/>
                  </a:cubicBezTo>
                  <a:cubicBezTo>
                    <a:pt x="36166" y="7931"/>
                    <a:pt x="55313" y="0"/>
                    <a:pt x="7527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81426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41400" y="3124200"/>
            <a:ext cx="5118100" cy="1332778"/>
            <a:chOff x="0" y="0"/>
            <a:chExt cx="1347977" cy="3510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7977" cy="351020"/>
            </a:xfrm>
            <a:custGeom>
              <a:avLst/>
              <a:gdLst/>
              <a:ahLst/>
              <a:cxnLst/>
              <a:rect l="l" t="t" r="r" b="b"/>
              <a:pathLst>
                <a:path w="1347977" h="351020">
                  <a:moveTo>
                    <a:pt x="77145" y="0"/>
                  </a:moveTo>
                  <a:lnTo>
                    <a:pt x="1270832" y="0"/>
                  </a:lnTo>
                  <a:cubicBezTo>
                    <a:pt x="1291292" y="0"/>
                    <a:pt x="1310914" y="8128"/>
                    <a:pt x="1325382" y="22595"/>
                  </a:cubicBezTo>
                  <a:cubicBezTo>
                    <a:pt x="1339849" y="37063"/>
                    <a:pt x="1347977" y="56685"/>
                    <a:pt x="1347977" y="77145"/>
                  </a:cubicBezTo>
                  <a:lnTo>
                    <a:pt x="1347977" y="273874"/>
                  </a:lnTo>
                  <a:cubicBezTo>
                    <a:pt x="1347977" y="316480"/>
                    <a:pt x="1313438" y="351020"/>
                    <a:pt x="1270832" y="351020"/>
                  </a:cubicBezTo>
                  <a:lnTo>
                    <a:pt x="77145" y="351020"/>
                  </a:lnTo>
                  <a:cubicBezTo>
                    <a:pt x="34539" y="351020"/>
                    <a:pt x="0" y="316480"/>
                    <a:pt x="0" y="273874"/>
                  </a:cubicBezTo>
                  <a:lnTo>
                    <a:pt x="0" y="77145"/>
                  </a:lnTo>
                  <a:cubicBezTo>
                    <a:pt x="0" y="34539"/>
                    <a:pt x="34539" y="0"/>
                    <a:pt x="77145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47977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933297" y="3210647"/>
            <a:ext cx="8421405" cy="20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4"/>
              </a:lnSpc>
            </a:pPr>
            <a:r>
              <a:rPr lang="en-US" sz="6282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MERCI </a:t>
            </a:r>
          </a:p>
          <a:p>
            <a:pPr algn="ctr">
              <a:lnSpc>
                <a:spcPts val="7814"/>
              </a:lnSpc>
            </a:pPr>
            <a:r>
              <a:rPr lang="en-US" sz="5582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VOTRE ATTENTION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74658" y="6705600"/>
            <a:ext cx="3738684" cy="761278"/>
            <a:chOff x="0" y="0"/>
            <a:chExt cx="984674" cy="2005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4674" cy="200501"/>
            </a:xfrm>
            <a:custGeom>
              <a:avLst/>
              <a:gdLst/>
              <a:ahLst/>
              <a:cxnLst/>
              <a:rect l="l" t="t" r="r" b="b"/>
              <a:pathLst>
                <a:path w="984674" h="200501">
                  <a:moveTo>
                    <a:pt x="100251" y="0"/>
                  </a:moveTo>
                  <a:lnTo>
                    <a:pt x="884423" y="0"/>
                  </a:lnTo>
                  <a:cubicBezTo>
                    <a:pt x="939790" y="0"/>
                    <a:pt x="984674" y="44884"/>
                    <a:pt x="984674" y="100251"/>
                  </a:cubicBezTo>
                  <a:lnTo>
                    <a:pt x="984674" y="100251"/>
                  </a:lnTo>
                  <a:cubicBezTo>
                    <a:pt x="984674" y="126839"/>
                    <a:pt x="974112" y="152338"/>
                    <a:pt x="955311" y="171138"/>
                  </a:cubicBezTo>
                  <a:cubicBezTo>
                    <a:pt x="936511" y="189939"/>
                    <a:pt x="911012" y="200501"/>
                    <a:pt x="884423" y="200501"/>
                  </a:cubicBezTo>
                  <a:lnTo>
                    <a:pt x="100251" y="200501"/>
                  </a:lnTo>
                  <a:cubicBezTo>
                    <a:pt x="44884" y="200501"/>
                    <a:pt x="0" y="155617"/>
                    <a:pt x="0" y="100251"/>
                  </a:cubicBezTo>
                  <a:lnTo>
                    <a:pt x="0" y="100251"/>
                  </a:lnTo>
                  <a:cubicBezTo>
                    <a:pt x="0" y="44884"/>
                    <a:pt x="44884" y="0"/>
                    <a:pt x="100251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84674" cy="248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358863" y="6789673"/>
            <a:ext cx="3570274" cy="53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8"/>
              </a:lnSpc>
            </a:pPr>
            <a:r>
              <a:rPr lang="en-US" sz="3148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NOS CONTACTS</a:t>
            </a:r>
          </a:p>
        </p:txBody>
      </p:sp>
      <p:sp>
        <p:nvSpPr>
          <p:cNvPr id="13" name="Freeform 13"/>
          <p:cNvSpPr/>
          <p:nvPr/>
        </p:nvSpPr>
        <p:spPr>
          <a:xfrm>
            <a:off x="3409363" y="8688897"/>
            <a:ext cx="759903" cy="759903"/>
          </a:xfrm>
          <a:custGeom>
            <a:avLst/>
            <a:gdLst/>
            <a:ahLst/>
            <a:cxnLst/>
            <a:rect l="l" t="t" r="r" b="b"/>
            <a:pathLst>
              <a:path w="759903" h="759903">
                <a:moveTo>
                  <a:pt x="0" y="0"/>
                </a:moveTo>
                <a:lnTo>
                  <a:pt x="759903" y="0"/>
                </a:lnTo>
                <a:lnTo>
                  <a:pt x="759903" y="759903"/>
                </a:lnTo>
                <a:lnTo>
                  <a:pt x="0" y="759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05697" y="8659101"/>
            <a:ext cx="762324" cy="762324"/>
          </a:xfrm>
          <a:custGeom>
            <a:avLst/>
            <a:gdLst/>
            <a:ahLst/>
            <a:cxnLst/>
            <a:rect l="l" t="t" r="r" b="b"/>
            <a:pathLst>
              <a:path w="762324" h="762324">
                <a:moveTo>
                  <a:pt x="0" y="0"/>
                </a:moveTo>
                <a:lnTo>
                  <a:pt x="762323" y="0"/>
                </a:lnTo>
                <a:lnTo>
                  <a:pt x="762323" y="762323"/>
                </a:lnTo>
                <a:lnTo>
                  <a:pt x="0" y="76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268070" y="8726199"/>
            <a:ext cx="7222063" cy="56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41"/>
              </a:lnSpc>
              <a:spcBef>
                <a:spcPct val="0"/>
              </a:spcBef>
            </a:pPr>
            <a:r>
              <a:rPr lang="en-US" sz="3315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info@</a:t>
            </a:r>
            <a:r>
              <a:rPr lang="en-US" sz="3315" u="none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centrehospitaliernganda.com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22475" y="8771799"/>
            <a:ext cx="3500346" cy="56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41"/>
              </a:lnSpc>
              <a:spcBef>
                <a:spcPct val="0"/>
              </a:spcBef>
            </a:pPr>
            <a:r>
              <a:rPr lang="en-US" sz="3315" u="none">
                <a:solidFill>
                  <a:srgbClr val="000000"/>
                </a:solidFill>
                <a:latin typeface="Canva Sans 2"/>
                <a:ea typeface="Canva Sans 2"/>
                <a:cs typeface="Canva Sans 2"/>
                <a:sym typeface="Canva Sans 2"/>
              </a:rPr>
              <a:t>+243897000133</a:t>
            </a:r>
          </a:p>
        </p:txBody>
      </p:sp>
      <p:sp>
        <p:nvSpPr>
          <p:cNvPr id="17" name="Freeform 17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707398" y="4079826"/>
            <a:ext cx="7103803" cy="3959598"/>
            <a:chOff x="0" y="0"/>
            <a:chExt cx="1870961" cy="1042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0961" cy="1042857"/>
            </a:xfrm>
            <a:custGeom>
              <a:avLst/>
              <a:gdLst/>
              <a:ahLst/>
              <a:cxnLst/>
              <a:rect l="l" t="t" r="r" b="b"/>
              <a:pathLst>
                <a:path w="1870961" h="1042857">
                  <a:moveTo>
                    <a:pt x="1667761" y="0"/>
                  </a:moveTo>
                  <a:cubicBezTo>
                    <a:pt x="1779985" y="0"/>
                    <a:pt x="1870961" y="233451"/>
                    <a:pt x="1870961" y="521428"/>
                  </a:cubicBezTo>
                  <a:cubicBezTo>
                    <a:pt x="1870961" y="809405"/>
                    <a:pt x="1779985" y="1042857"/>
                    <a:pt x="1667761" y="1042857"/>
                  </a:cubicBezTo>
                  <a:lnTo>
                    <a:pt x="203200" y="1042857"/>
                  </a:lnTo>
                  <a:cubicBezTo>
                    <a:pt x="90976" y="1042857"/>
                    <a:pt x="0" y="809405"/>
                    <a:pt x="0" y="521428"/>
                  </a:cubicBezTo>
                  <a:cubicBezTo>
                    <a:pt x="0" y="2334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70961" cy="1090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261207" y="4163167"/>
            <a:ext cx="5765586" cy="185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I. 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08043" y="0"/>
            <a:ext cx="6379957" cy="10287000"/>
            <a:chOff x="0" y="0"/>
            <a:chExt cx="168031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0318" cy="2709333"/>
            </a:xfrm>
            <a:custGeom>
              <a:avLst/>
              <a:gdLst/>
              <a:ahLst/>
              <a:cxnLst/>
              <a:rect l="l" t="t" r="r" b="b"/>
              <a:pathLst>
                <a:path w="1680318" h="2709333">
                  <a:moveTo>
                    <a:pt x="0" y="0"/>
                  </a:moveTo>
                  <a:lnTo>
                    <a:pt x="1680318" y="0"/>
                  </a:lnTo>
                  <a:lnTo>
                    <a:pt x="16803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8031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40583" y="1606753"/>
            <a:ext cx="1868266" cy="18682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40583" y="4210291"/>
            <a:ext cx="1868266" cy="18682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40583" y="6811982"/>
            <a:ext cx="1868266" cy="186826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970541" y="2006345"/>
            <a:ext cx="1601933" cy="6466659"/>
            <a:chOff x="0" y="0"/>
            <a:chExt cx="421908" cy="17031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3840692" y="4574133"/>
            <a:ext cx="2514658" cy="2514658"/>
          </a:xfrm>
          <a:custGeom>
            <a:avLst/>
            <a:gdLst/>
            <a:ahLst/>
            <a:cxnLst/>
            <a:rect l="l" t="t" r="r" b="b"/>
            <a:pathLst>
              <a:path w="2514658" h="2514658">
                <a:moveTo>
                  <a:pt x="0" y="0"/>
                </a:moveTo>
                <a:lnTo>
                  <a:pt x="2514658" y="0"/>
                </a:lnTo>
                <a:lnTo>
                  <a:pt x="2514658" y="2514659"/>
                </a:lnTo>
                <a:lnTo>
                  <a:pt x="0" y="2514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069209" y="8554923"/>
            <a:ext cx="774988" cy="774988"/>
          </a:xfrm>
          <a:custGeom>
            <a:avLst/>
            <a:gdLst/>
            <a:ahLst/>
            <a:cxnLst/>
            <a:rect l="l" t="t" r="r" b="b"/>
            <a:pathLst>
              <a:path w="774988" h="774988">
                <a:moveTo>
                  <a:pt x="0" y="0"/>
                </a:moveTo>
                <a:lnTo>
                  <a:pt x="774988" y="0"/>
                </a:lnTo>
                <a:lnTo>
                  <a:pt x="774988" y="774988"/>
                </a:lnTo>
                <a:lnTo>
                  <a:pt x="0" y="774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978683" y="275831"/>
            <a:ext cx="7138660" cy="133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92"/>
              </a:lnSpc>
            </a:pPr>
            <a:r>
              <a:rPr lang="en-US" sz="3851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LUTTER CONTRE  </a:t>
            </a:r>
          </a:p>
          <a:p>
            <a:pPr algn="r">
              <a:lnSpc>
                <a:spcPts val="5392"/>
              </a:lnSpc>
            </a:pPr>
            <a:r>
              <a:rPr lang="en-US" sz="3851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LE CANCER EN AFRIQUE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73963" y="1920620"/>
            <a:ext cx="4243380" cy="162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91"/>
              </a:lnSpc>
            </a:pPr>
            <a:r>
              <a:rPr lang="en-US" sz="4708" b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 ENJEU MAJEUR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55298" y="1901472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55298" y="4495485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55298" y="7097732"/>
            <a:ext cx="1638836" cy="133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2"/>
              </a:lnSpc>
            </a:pPr>
            <a:r>
              <a:rPr lang="en-US" sz="785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7028" y="1876035"/>
            <a:ext cx="9343187" cy="175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Statistiques (GLOBOCAN, 2022):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Monde : +-20M (Incidence) et +- 10 M (Mortalité)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Afrique: +- 1,2M (Incidence) et +- 764k (Mortalité)</a:t>
            </a:r>
          </a:p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BA352D"/>
                </a:solidFill>
                <a:latin typeface="Poppins Bold"/>
                <a:ea typeface="Poppins Bold"/>
                <a:cs typeface="Poppins Bold"/>
                <a:sym typeface="Poppins Bold"/>
              </a:rPr>
              <a:t>RDC: Pas de registre</a:t>
            </a: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77028" y="4396431"/>
            <a:ext cx="9343187" cy="219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 cancer, lieu des inégalité socio-économiques :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 2050, augmentation de l’incidence de +77%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+ 142% chez pays IDH faible et +99% pays IDH intermédiaire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alors que +64% chez pays IDH élevé </a:t>
            </a:r>
          </a:p>
          <a:p>
            <a:pPr algn="r">
              <a:lnSpc>
                <a:spcPts val="3499"/>
              </a:lnSpc>
              <a:spcBef>
                <a:spcPct val="0"/>
              </a:spcBef>
            </a:pPr>
            <a:endParaRPr/>
          </a:p>
        </p:txBody>
      </p:sp>
      <p:sp>
        <p:nvSpPr>
          <p:cNvPr id="28" name="TextBox 28"/>
          <p:cNvSpPr txBox="1"/>
          <p:nvPr/>
        </p:nvSpPr>
        <p:spPr>
          <a:xfrm>
            <a:off x="693191" y="7081264"/>
            <a:ext cx="9527024" cy="131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Cas du cancer du sein (CS):</a:t>
            </a:r>
          </a:p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Mortalité du CS: 1/71 femme (IDH élevé) et 1/48 (IDH faible)</a:t>
            </a:r>
          </a:p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BA352D"/>
                </a:solidFill>
                <a:latin typeface="Poppins Bold"/>
                <a:ea typeface="Poppins Bold"/>
                <a:cs typeface="Poppins Bold"/>
                <a:sym typeface="Poppins Bold"/>
              </a:rPr>
              <a:t>CAUSE: Diagnostic tardif et/ou manque de prise en charge</a:t>
            </a: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338647"/>
            <a:ext cx="4243380" cy="9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 CHN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334158"/>
            <a:ext cx="4842085" cy="897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12"/>
              </a:lnSpc>
            </a:pPr>
            <a:r>
              <a:rPr lang="en-US" sz="51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MISSIONS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14525"/>
            <a:ext cx="5634574" cy="135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6"/>
              </a:lnSpc>
              <a:spcBef>
                <a:spcPct val="0"/>
              </a:spcBef>
            </a:pPr>
            <a:r>
              <a:rPr lang="en-US" sz="25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Garantir une qualité de soins dans un environnement où le secteur de la santé est mal côté.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26713" y="7697495"/>
            <a:ext cx="5634574" cy="135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6"/>
              </a:lnSpc>
              <a:spcBef>
                <a:spcPct val="0"/>
              </a:spcBef>
            </a:pPr>
            <a:r>
              <a:rPr lang="en-US" sz="252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Contribuer à l’innovation et à l’amélioration des connaissances en santé dans notre milieu.</a:t>
            </a:r>
          </a:p>
        </p:txBody>
      </p:sp>
      <p:sp>
        <p:nvSpPr>
          <p:cNvPr id="10" name="Freeform 10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159126" y="5961883"/>
            <a:ext cx="768347" cy="76834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32997" y="6849942"/>
            <a:ext cx="768347" cy="76834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E5E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216470" y="6052868"/>
            <a:ext cx="653659" cy="52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8"/>
              </a:lnSpc>
            </a:pPr>
            <a:r>
              <a:rPr lang="en-US" sz="3134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90341" y="6940927"/>
            <a:ext cx="653659" cy="52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8"/>
              </a:lnSpc>
            </a:pPr>
            <a:r>
              <a:rPr lang="en-US" sz="3134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50407" y="-1090625"/>
            <a:ext cx="9885941" cy="8560779"/>
            <a:chOff x="0" y="0"/>
            <a:chExt cx="4282440" cy="3708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6973" r="-26973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524184" y="4079826"/>
            <a:ext cx="6287017" cy="3959598"/>
            <a:chOff x="0" y="0"/>
            <a:chExt cx="1655840" cy="1042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55840" cy="1042857"/>
            </a:xfrm>
            <a:custGeom>
              <a:avLst/>
              <a:gdLst/>
              <a:ahLst/>
              <a:cxnLst/>
              <a:rect l="l" t="t" r="r" b="b"/>
              <a:pathLst>
                <a:path w="1655840" h="1042857">
                  <a:moveTo>
                    <a:pt x="1452640" y="0"/>
                  </a:moveTo>
                  <a:cubicBezTo>
                    <a:pt x="1564864" y="0"/>
                    <a:pt x="1655840" y="233451"/>
                    <a:pt x="1655840" y="521428"/>
                  </a:cubicBezTo>
                  <a:cubicBezTo>
                    <a:pt x="1655840" y="809405"/>
                    <a:pt x="1564864" y="1042857"/>
                    <a:pt x="1452640" y="1042857"/>
                  </a:cubicBezTo>
                  <a:lnTo>
                    <a:pt x="203200" y="1042857"/>
                  </a:lnTo>
                  <a:cubicBezTo>
                    <a:pt x="90976" y="1042857"/>
                    <a:pt x="0" y="809405"/>
                    <a:pt x="0" y="521428"/>
                  </a:cubicBezTo>
                  <a:cubicBezTo>
                    <a:pt x="0" y="23345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55840" cy="1090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05560" y="3691680"/>
            <a:ext cx="9076880" cy="279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II.</a:t>
            </a:r>
          </a:p>
          <a:p>
            <a:pPr algn="ctr">
              <a:lnSpc>
                <a:spcPts val="7431"/>
              </a:lnSpc>
            </a:pPr>
            <a:r>
              <a:rPr lang="en-US" sz="53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HISTORIQUE DE LA RADIOTHERAPIE AU CHN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792707" cy="10287000"/>
            <a:chOff x="0" y="0"/>
            <a:chExt cx="178902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9026" cy="2709333"/>
            </a:xfrm>
            <a:custGeom>
              <a:avLst/>
              <a:gdLst/>
              <a:ahLst/>
              <a:cxnLst/>
              <a:rect l="l" t="t" r="r" b="b"/>
              <a:pathLst>
                <a:path w="1789026" h="2709333">
                  <a:moveTo>
                    <a:pt x="0" y="0"/>
                  </a:moveTo>
                  <a:lnTo>
                    <a:pt x="1789026" y="0"/>
                  </a:lnTo>
                  <a:lnTo>
                    <a:pt x="17890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8902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46818" y="9258300"/>
            <a:ext cx="897167" cy="1555750"/>
            <a:chOff x="0" y="0"/>
            <a:chExt cx="236291" cy="4097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91" cy="409745"/>
            </a:xfrm>
            <a:custGeom>
              <a:avLst/>
              <a:gdLst/>
              <a:ahLst/>
              <a:cxnLst/>
              <a:rect l="l" t="t" r="r" b="b"/>
              <a:pathLst>
                <a:path w="236291" h="409745">
                  <a:moveTo>
                    <a:pt x="118145" y="0"/>
                  </a:moveTo>
                  <a:lnTo>
                    <a:pt x="118145" y="0"/>
                  </a:lnTo>
                  <a:cubicBezTo>
                    <a:pt x="183395" y="0"/>
                    <a:pt x="236291" y="52895"/>
                    <a:pt x="236291" y="118145"/>
                  </a:cubicBezTo>
                  <a:lnTo>
                    <a:pt x="236291" y="291599"/>
                  </a:lnTo>
                  <a:cubicBezTo>
                    <a:pt x="236291" y="322934"/>
                    <a:pt x="223843" y="352984"/>
                    <a:pt x="201687" y="375141"/>
                  </a:cubicBezTo>
                  <a:cubicBezTo>
                    <a:pt x="179530" y="397297"/>
                    <a:pt x="149480" y="409745"/>
                    <a:pt x="118145" y="409745"/>
                  </a:cubicBezTo>
                  <a:lnTo>
                    <a:pt x="118145" y="409745"/>
                  </a:lnTo>
                  <a:cubicBezTo>
                    <a:pt x="52895" y="409745"/>
                    <a:pt x="0" y="356849"/>
                    <a:pt x="0" y="291599"/>
                  </a:cubicBezTo>
                  <a:lnTo>
                    <a:pt x="0" y="118145"/>
                  </a:lnTo>
                  <a:cubicBezTo>
                    <a:pt x="0" y="86811"/>
                    <a:pt x="12447" y="56761"/>
                    <a:pt x="34604" y="34604"/>
                  </a:cubicBezTo>
                  <a:cubicBezTo>
                    <a:pt x="56761" y="12447"/>
                    <a:pt x="86811" y="0"/>
                    <a:pt x="11814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6291" cy="457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509504" y="2224789"/>
            <a:ext cx="4857773" cy="6528106"/>
            <a:chOff x="0" y="0"/>
            <a:chExt cx="3663950" cy="492379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t="-3316" b="-331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862577" y="2215264"/>
            <a:ext cx="4857773" cy="6528106"/>
            <a:chOff x="0" y="0"/>
            <a:chExt cx="3663950" cy="492379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68999" r="-6899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16363" y="2139064"/>
            <a:ext cx="6083297" cy="79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1"/>
              </a:lnSpc>
            </a:pPr>
            <a:r>
              <a:rPr lang="en-US" sz="470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NOTRE HOPITAL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6363" y="1288660"/>
            <a:ext cx="4842085" cy="77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4551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A PROPOS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9411" y="3969115"/>
            <a:ext cx="5634574" cy="1036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3"/>
              </a:lnSpc>
            </a:pPr>
            <a:r>
              <a:rPr lang="en-US" sz="23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Créé en 1991 par le Professeur Dr SULU MASEB A’MWANG, onco-gynécologue.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9411" y="5729069"/>
            <a:ext cx="5634574" cy="1036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3"/>
              </a:lnSpc>
            </a:pPr>
            <a:r>
              <a:rPr lang="en-US" sz="23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 départ, 10 lits, aujourd’hui 100 lits et demain, le triple.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9411" y="7223193"/>
            <a:ext cx="5634574" cy="1520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222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Pionniers dans les innovations en santé:  1er scanner privé en RDC (1998) et 1ère machine de radiothérapie (2003)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81447" y="3428253"/>
            <a:ext cx="8177853" cy="5372949"/>
          </a:xfrm>
          <a:custGeom>
            <a:avLst/>
            <a:gdLst/>
            <a:ahLst/>
            <a:cxnLst/>
            <a:rect l="l" t="t" r="r" b="b"/>
            <a:pathLst>
              <a:path w="8177853" h="5372949">
                <a:moveTo>
                  <a:pt x="0" y="0"/>
                </a:moveTo>
                <a:lnTo>
                  <a:pt x="8177853" y="0"/>
                </a:lnTo>
                <a:lnTo>
                  <a:pt x="8177853" y="5372949"/>
                </a:lnTo>
                <a:lnTo>
                  <a:pt x="0" y="5372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416363" y="1774507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6" name="TextBox 6"/>
          <p:cNvSpPr txBox="1"/>
          <p:nvPr/>
        </p:nvSpPr>
        <p:spPr>
          <a:xfrm>
            <a:off x="10101003" y="1707833"/>
            <a:ext cx="4595596" cy="66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1"/>
              </a:lnSpc>
            </a:pPr>
            <a:r>
              <a:rPr lang="en-US" sz="40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 PARCOURS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81447" y="939520"/>
            <a:ext cx="7862739" cy="73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2"/>
              </a:lnSpc>
            </a:pPr>
            <a:r>
              <a:rPr lang="en-US" sz="42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LA RADIOTHERAPIE AU CHN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88627" y="2396592"/>
            <a:ext cx="9849515" cy="75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1"/>
              </a:lnSpc>
            </a:pPr>
            <a:r>
              <a:rPr lang="en-US" sz="44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D’UNE DETERMINATION (1)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53087" y="9201150"/>
            <a:ext cx="5634574" cy="4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Simulateur 2D (2007)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4244" y="8393556"/>
            <a:ext cx="6385134" cy="4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Radiothérapie conventionnelle 2D (2004)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82450" y="8997950"/>
            <a:ext cx="2514600" cy="260350"/>
            <a:chOff x="0" y="0"/>
            <a:chExt cx="662281" cy="68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2281" cy="68570"/>
            </a:xfrm>
            <a:custGeom>
              <a:avLst/>
              <a:gdLst/>
              <a:ahLst/>
              <a:cxnLst/>
              <a:rect l="l" t="t" r="r" b="b"/>
              <a:pathLst>
                <a:path w="662281" h="68570">
                  <a:moveTo>
                    <a:pt x="0" y="0"/>
                  </a:moveTo>
                  <a:lnTo>
                    <a:pt x="662281" y="0"/>
                  </a:lnTo>
                  <a:lnTo>
                    <a:pt x="662281" y="68570"/>
                  </a:lnTo>
                  <a:lnTo>
                    <a:pt x="0" y="6857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2281" cy="11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16363" y="247410"/>
            <a:ext cx="1539437" cy="989638"/>
          </a:xfrm>
          <a:custGeom>
            <a:avLst/>
            <a:gdLst/>
            <a:ahLst/>
            <a:cxnLst/>
            <a:rect l="l" t="t" r="r" b="b"/>
            <a:pathLst>
              <a:path w="1539437" h="989638">
                <a:moveTo>
                  <a:pt x="0" y="0"/>
                </a:moveTo>
                <a:lnTo>
                  <a:pt x="1539437" y="0"/>
                </a:lnTo>
                <a:lnTo>
                  <a:pt x="1539437" y="989638"/>
                </a:lnTo>
                <a:lnTo>
                  <a:pt x="0" y="989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3626633"/>
            <a:ext cx="8244346" cy="5915318"/>
          </a:xfrm>
          <a:custGeom>
            <a:avLst/>
            <a:gdLst/>
            <a:ahLst/>
            <a:cxnLst/>
            <a:rect l="l" t="t" r="r" b="b"/>
            <a:pathLst>
              <a:path w="8244346" h="5915318">
                <a:moveTo>
                  <a:pt x="0" y="0"/>
                </a:moveTo>
                <a:lnTo>
                  <a:pt x="8244346" y="0"/>
                </a:lnTo>
                <a:lnTo>
                  <a:pt x="8244346" y="5915318"/>
                </a:lnTo>
                <a:lnTo>
                  <a:pt x="0" y="5915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8" name="Freeform 8"/>
          <p:cNvSpPr/>
          <p:nvPr/>
        </p:nvSpPr>
        <p:spPr>
          <a:xfrm>
            <a:off x="416363" y="2410562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0" cap="rnd">
            <a:solidFill>
              <a:srgbClr val="004AAD"/>
            </a:solidFill>
            <a:prstDash val="solid"/>
            <a:round/>
          </a:ln>
        </p:spPr>
      </p:sp>
      <p:sp>
        <p:nvSpPr>
          <p:cNvPr id="9" name="TextBox 9"/>
          <p:cNvSpPr txBox="1"/>
          <p:nvPr/>
        </p:nvSpPr>
        <p:spPr>
          <a:xfrm>
            <a:off x="9081447" y="939520"/>
            <a:ext cx="7862739" cy="73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2"/>
              </a:lnSpc>
            </a:pPr>
            <a:r>
              <a:rPr lang="en-US" sz="4251" b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LA RADIOTHERAPIE AU CHN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9524" y="8623325"/>
            <a:ext cx="5634574" cy="4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Scanner RT (2020)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48886" y="9787957"/>
            <a:ext cx="5634574" cy="4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  <a:spcBef>
                <a:spcPct val="0"/>
              </a:spcBef>
            </a:pPr>
            <a:r>
              <a:rPr lang="en-US" sz="2325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Accélérateur linéaire (2020)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1454" y="1707833"/>
            <a:ext cx="4595596" cy="66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1"/>
              </a:lnSpc>
            </a:pPr>
            <a:r>
              <a:rPr lang="en-US" sz="40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 PARCOURS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95588" y="2396592"/>
            <a:ext cx="9849515" cy="75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1"/>
              </a:lnSpc>
            </a:pPr>
            <a:r>
              <a:rPr lang="en-US" sz="4408" b="1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D’UNE DETERMINATION (2)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823</Words>
  <Application>Microsoft Office PowerPoint</Application>
  <PresentationFormat>Personnalisé</PresentationFormat>
  <Paragraphs>151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Arial</vt:lpstr>
      <vt:lpstr>League Spartan</vt:lpstr>
      <vt:lpstr>Calibri</vt:lpstr>
      <vt:lpstr>Lato Bold</vt:lpstr>
      <vt:lpstr>Poppins</vt:lpstr>
      <vt:lpstr>Poppins Bold</vt:lpstr>
      <vt:lpstr>Archivo Black</vt:lpstr>
      <vt:lpstr>Canva Sans 2</vt:lpstr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Radiothérapie : Expérience du CHN</dc:title>
  <cp:lastModifiedBy>arnold sulu</cp:lastModifiedBy>
  <cp:revision>3</cp:revision>
  <dcterms:created xsi:type="dcterms:W3CDTF">2006-08-16T00:00:00Z</dcterms:created>
  <dcterms:modified xsi:type="dcterms:W3CDTF">2024-10-30T11:39:24Z</dcterms:modified>
  <dc:identifier>DAGU3xA5aA8</dc:identifier>
</cp:coreProperties>
</file>