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5" r:id="rId1"/>
  </p:sldMasterIdLst>
  <p:notesMasterIdLst>
    <p:notesMasterId r:id="rId25"/>
  </p:notesMasterIdLst>
  <p:sldIdLst>
    <p:sldId id="256" r:id="rId2"/>
    <p:sldId id="259" r:id="rId3"/>
    <p:sldId id="260" r:id="rId4"/>
    <p:sldId id="263" r:id="rId5"/>
    <p:sldId id="264" r:id="rId6"/>
    <p:sldId id="265" r:id="rId7"/>
    <p:sldId id="257" r:id="rId8"/>
    <p:sldId id="269" r:id="rId9"/>
    <p:sldId id="261" r:id="rId10"/>
    <p:sldId id="262" r:id="rId11"/>
    <p:sldId id="270" r:id="rId12"/>
    <p:sldId id="266" r:id="rId13"/>
    <p:sldId id="267" r:id="rId14"/>
    <p:sldId id="268" r:id="rId15"/>
    <p:sldId id="273" r:id="rId16"/>
    <p:sldId id="274" r:id="rId17"/>
    <p:sldId id="275" r:id="rId18"/>
    <p:sldId id="276" r:id="rId19"/>
    <p:sldId id="271" r:id="rId20"/>
    <p:sldId id="272" r:id="rId21"/>
    <p:sldId id="277" r:id="rId22"/>
    <p:sldId id="278" r:id="rId23"/>
    <p:sldId id="2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2" autoAdjust="0"/>
    <p:restoredTop sz="94660"/>
  </p:normalViewPr>
  <p:slideViewPr>
    <p:cSldViewPr snapToGrid="0">
      <p:cViewPr varScale="1">
        <p:scale>
          <a:sx n="65" d="100"/>
          <a:sy n="65" d="100"/>
        </p:scale>
        <p:origin x="68"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631A19-29BC-48E6-977A-DF584828DC94}" type="datetimeFigureOut">
              <a:rPr lang="fr-FR" smtClean="0"/>
              <a:t>28/10/2024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E399EF-70A5-4986-9C33-B103F60C6331}" type="slidenum">
              <a:rPr lang="fr-FR" smtClean="0"/>
              <a:t>‹N°›</a:t>
            </a:fld>
            <a:endParaRPr lang="fr-FR"/>
          </a:p>
        </p:txBody>
      </p:sp>
    </p:spTree>
    <p:extLst>
      <p:ext uri="{BB962C8B-B14F-4D97-AF65-F5344CB8AC3E}">
        <p14:creationId xmlns:p14="http://schemas.microsoft.com/office/powerpoint/2010/main" val="3689764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53CAF93E-DE55-4493-A612-2DFB0FDD4305}" type="datetime1">
              <a:rPr lang="en-US" smtClean="0"/>
              <a:t>10/28/2024</a:t>
            </a:fld>
            <a:endParaRPr lang="en-US" dirty="0"/>
          </a:p>
        </p:txBody>
      </p:sp>
      <p:sp>
        <p:nvSpPr>
          <p:cNvPr id="5" name="Footer Placeholder 4"/>
          <p:cNvSpPr>
            <a:spLocks noGrp="1"/>
          </p:cNvSpPr>
          <p:nvPr>
            <p:ph type="ftr" sz="quarter" idx="11"/>
          </p:nvPr>
        </p:nvSpPr>
        <p:spPr/>
        <p:txBody>
          <a:bodyPr/>
          <a:lstStyle/>
          <a:p>
            <a:r>
              <a:rPr lang="en-US" smtClean="0"/>
              <a:t>Département de Radioagronomie</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106560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75D5EA2D-9369-497D-8F4C-19DE635B3CD7}" type="datetime1">
              <a:rPr lang="en-US" smtClean="0"/>
              <a:t>10/28/2024</a:t>
            </a:fld>
            <a:endParaRPr lang="en-US" dirty="0"/>
          </a:p>
        </p:txBody>
      </p:sp>
      <p:sp>
        <p:nvSpPr>
          <p:cNvPr id="5" name="Footer Placeholder 4"/>
          <p:cNvSpPr>
            <a:spLocks noGrp="1"/>
          </p:cNvSpPr>
          <p:nvPr>
            <p:ph type="ftr" sz="quarter" idx="11"/>
          </p:nvPr>
        </p:nvSpPr>
        <p:spPr/>
        <p:txBody>
          <a:bodyPr/>
          <a:lstStyle/>
          <a:p>
            <a:r>
              <a:rPr lang="en-US" smtClean="0"/>
              <a:t>Département de Radioagronomie</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925819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F7DF7FD1-2186-47EF-B916-B52510A2CFE3}" type="datetime1">
              <a:rPr lang="en-US" smtClean="0"/>
              <a:t>10/28/2024</a:t>
            </a:fld>
            <a:endParaRPr lang="en-US" dirty="0"/>
          </a:p>
        </p:txBody>
      </p:sp>
      <p:sp>
        <p:nvSpPr>
          <p:cNvPr id="5" name="Footer Placeholder 4"/>
          <p:cNvSpPr>
            <a:spLocks noGrp="1"/>
          </p:cNvSpPr>
          <p:nvPr>
            <p:ph type="ftr" sz="quarter" idx="11"/>
          </p:nvPr>
        </p:nvSpPr>
        <p:spPr/>
        <p:txBody>
          <a:bodyPr/>
          <a:lstStyle/>
          <a:p>
            <a:r>
              <a:rPr lang="en-US" smtClean="0"/>
              <a:t>Département de Radioagronomie</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76283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8637A4D2-656A-4DA4-93EB-50AED0EAB296}" type="datetime1">
              <a:rPr lang="en-US" smtClean="0"/>
              <a:t>10/28/2024</a:t>
            </a:fld>
            <a:endParaRPr lang="en-US" dirty="0"/>
          </a:p>
        </p:txBody>
      </p:sp>
      <p:sp>
        <p:nvSpPr>
          <p:cNvPr id="6" name="Footer Placeholder 5"/>
          <p:cNvSpPr>
            <a:spLocks noGrp="1"/>
          </p:cNvSpPr>
          <p:nvPr>
            <p:ph type="ftr" sz="quarter" idx="11"/>
          </p:nvPr>
        </p:nvSpPr>
        <p:spPr/>
        <p:txBody>
          <a:bodyPr/>
          <a:lstStyle/>
          <a:p>
            <a:r>
              <a:rPr lang="en-US" smtClean="0"/>
              <a:t>Département de Radioagronomie</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0555643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03868C93-4549-43C5-889B-1B2AD510DB52}" type="datetime1">
              <a:rPr lang="en-US" smtClean="0"/>
              <a:t>10/28/2024</a:t>
            </a:fld>
            <a:endParaRPr lang="en-US" dirty="0"/>
          </a:p>
        </p:txBody>
      </p:sp>
      <p:sp>
        <p:nvSpPr>
          <p:cNvPr id="6" name="Footer Placeholder 5"/>
          <p:cNvSpPr>
            <a:spLocks noGrp="1"/>
          </p:cNvSpPr>
          <p:nvPr>
            <p:ph type="ftr" sz="quarter" idx="11"/>
          </p:nvPr>
        </p:nvSpPr>
        <p:spPr/>
        <p:txBody>
          <a:bodyPr/>
          <a:lstStyle/>
          <a:p>
            <a:r>
              <a:rPr lang="en-US" smtClean="0"/>
              <a:t>Département de Radioagronomie</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812122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A991ECEF-0C50-4A2C-843A-554C7AC90B54}" type="datetime1">
              <a:rPr lang="en-US" smtClean="0"/>
              <a:t>10/28/2024</a:t>
            </a:fld>
            <a:endParaRPr lang="en-US" dirty="0"/>
          </a:p>
        </p:txBody>
      </p:sp>
      <p:sp>
        <p:nvSpPr>
          <p:cNvPr id="6" name="Footer Placeholder 5"/>
          <p:cNvSpPr>
            <a:spLocks noGrp="1"/>
          </p:cNvSpPr>
          <p:nvPr>
            <p:ph type="ftr" sz="quarter" idx="11"/>
          </p:nvPr>
        </p:nvSpPr>
        <p:spPr/>
        <p:txBody>
          <a:bodyPr/>
          <a:lstStyle/>
          <a:p>
            <a:r>
              <a:rPr lang="en-US" smtClean="0"/>
              <a:t>Département de Radioagronomie</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760656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6AAE921-D7DA-4C4F-A603-98CF972C7869}" type="datetime1">
              <a:rPr lang="en-US" smtClean="0"/>
              <a:t>10/28/2024</a:t>
            </a:fld>
            <a:endParaRPr lang="en-US" dirty="0"/>
          </a:p>
        </p:txBody>
      </p:sp>
      <p:sp>
        <p:nvSpPr>
          <p:cNvPr id="5" name="Footer Placeholder 4"/>
          <p:cNvSpPr>
            <a:spLocks noGrp="1"/>
          </p:cNvSpPr>
          <p:nvPr>
            <p:ph type="ftr" sz="quarter" idx="11"/>
          </p:nvPr>
        </p:nvSpPr>
        <p:spPr/>
        <p:txBody>
          <a:bodyPr/>
          <a:lstStyle/>
          <a:p>
            <a:r>
              <a:rPr lang="en-US" smtClean="0"/>
              <a:t>Département de Radioagronomie</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333C77-0158-454C-844F-B7AB9BD7DAD4}" type="slidenum">
              <a:rPr lang="en-US" smtClean="0"/>
              <a:t>‹N°›</a:t>
            </a:fld>
            <a:endParaRPr lang="en-US" dirty="0"/>
          </a:p>
        </p:txBody>
      </p:sp>
    </p:spTree>
    <p:extLst>
      <p:ext uri="{BB962C8B-B14F-4D97-AF65-F5344CB8AC3E}">
        <p14:creationId xmlns:p14="http://schemas.microsoft.com/office/powerpoint/2010/main" val="27800496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AA82DEB-F235-4003-87E2-0626E51D14DF}" type="datetime1">
              <a:rPr lang="en-US" smtClean="0"/>
              <a:t>10/28/2024</a:t>
            </a:fld>
            <a:endParaRPr lang="en-US" dirty="0"/>
          </a:p>
        </p:txBody>
      </p:sp>
      <p:sp>
        <p:nvSpPr>
          <p:cNvPr id="5" name="Footer Placeholder 4"/>
          <p:cNvSpPr>
            <a:spLocks noGrp="1"/>
          </p:cNvSpPr>
          <p:nvPr>
            <p:ph type="ftr" sz="quarter" idx="11"/>
          </p:nvPr>
        </p:nvSpPr>
        <p:spPr/>
        <p:txBody>
          <a:bodyPr/>
          <a:lstStyle/>
          <a:p>
            <a:r>
              <a:rPr lang="en-US" smtClean="0"/>
              <a:t>Département de Radioagronomie</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049553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00E6302E-B282-4C5B-AE9E-9052ECD16C37}" type="datetime1">
              <a:rPr lang="en-US" smtClean="0"/>
              <a:t>10/28/2024</a:t>
            </a:fld>
            <a:endParaRPr lang="en-US" dirty="0"/>
          </a:p>
        </p:txBody>
      </p:sp>
      <p:sp>
        <p:nvSpPr>
          <p:cNvPr id="5" name="Footer Placeholder 4"/>
          <p:cNvSpPr>
            <a:spLocks noGrp="1"/>
          </p:cNvSpPr>
          <p:nvPr>
            <p:ph type="ftr" sz="quarter" idx="11"/>
          </p:nvPr>
        </p:nvSpPr>
        <p:spPr/>
        <p:txBody>
          <a:bodyPr/>
          <a:lstStyle/>
          <a:p>
            <a:r>
              <a:rPr lang="en-US" smtClean="0"/>
              <a:t>Département de Radioagronomie</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5389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1530542C-114B-45B3-9A35-1027463D478E}" type="datetime1">
              <a:rPr lang="en-US" smtClean="0"/>
              <a:t>10/28/2024</a:t>
            </a:fld>
            <a:endParaRPr lang="en-US" dirty="0"/>
          </a:p>
        </p:txBody>
      </p:sp>
      <p:sp>
        <p:nvSpPr>
          <p:cNvPr id="5" name="Footer Placeholder 4"/>
          <p:cNvSpPr>
            <a:spLocks noGrp="1"/>
          </p:cNvSpPr>
          <p:nvPr>
            <p:ph type="ftr" sz="quarter" idx="11"/>
          </p:nvPr>
        </p:nvSpPr>
        <p:spPr/>
        <p:txBody>
          <a:bodyPr/>
          <a:lstStyle/>
          <a:p>
            <a:r>
              <a:rPr lang="en-US" smtClean="0"/>
              <a:t>Département de Radioagronomie</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268971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1DD3E108-B781-4764-B32A-8F71B554AA4C}" type="datetime1">
              <a:rPr lang="en-US" smtClean="0"/>
              <a:t>10/28/2024</a:t>
            </a:fld>
            <a:endParaRPr lang="en-US" dirty="0"/>
          </a:p>
        </p:txBody>
      </p:sp>
      <p:sp>
        <p:nvSpPr>
          <p:cNvPr id="6" name="Footer Placeholder 5"/>
          <p:cNvSpPr>
            <a:spLocks noGrp="1"/>
          </p:cNvSpPr>
          <p:nvPr>
            <p:ph type="ftr" sz="quarter" idx="11"/>
          </p:nvPr>
        </p:nvSpPr>
        <p:spPr/>
        <p:txBody>
          <a:bodyPr/>
          <a:lstStyle/>
          <a:p>
            <a:r>
              <a:rPr lang="en-US" smtClean="0"/>
              <a:t>Département de Radioagronomie</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FF9F0C5-380F-41C2-899A-BAC0F0927E16}" type="slidenum">
              <a:rPr lang="en-US" smtClean="0"/>
              <a:t>‹N°›</a:t>
            </a:fld>
            <a:endParaRPr lang="en-US" dirty="0"/>
          </a:p>
        </p:txBody>
      </p:sp>
    </p:spTree>
    <p:extLst>
      <p:ext uri="{BB962C8B-B14F-4D97-AF65-F5344CB8AC3E}">
        <p14:creationId xmlns:p14="http://schemas.microsoft.com/office/powerpoint/2010/main" val="3386242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1DB5645-3B5B-4749-948C-0A6B0C5DA716}" type="datetime1">
              <a:rPr lang="en-US" smtClean="0"/>
              <a:t>10/28/2024</a:t>
            </a:fld>
            <a:endParaRPr lang="en-US" dirty="0"/>
          </a:p>
        </p:txBody>
      </p:sp>
      <p:sp>
        <p:nvSpPr>
          <p:cNvPr id="8" name="Footer Placeholder 7"/>
          <p:cNvSpPr>
            <a:spLocks noGrp="1"/>
          </p:cNvSpPr>
          <p:nvPr>
            <p:ph type="ftr" sz="quarter" idx="11"/>
          </p:nvPr>
        </p:nvSpPr>
        <p:spPr/>
        <p:txBody>
          <a:bodyPr/>
          <a:lstStyle/>
          <a:p>
            <a:r>
              <a:rPr lang="en-US" smtClean="0"/>
              <a:t>Département de Radioagronomie</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43614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363F4A77-A0A5-4F93-A193-D5A330E19C1B}" type="datetime1">
              <a:rPr lang="en-US" smtClean="0"/>
              <a:t>10/28/2024</a:t>
            </a:fld>
            <a:endParaRPr lang="en-US" dirty="0"/>
          </a:p>
        </p:txBody>
      </p:sp>
      <p:sp>
        <p:nvSpPr>
          <p:cNvPr id="4" name="Footer Placeholder 3"/>
          <p:cNvSpPr>
            <a:spLocks noGrp="1"/>
          </p:cNvSpPr>
          <p:nvPr>
            <p:ph type="ftr" sz="quarter" idx="11"/>
          </p:nvPr>
        </p:nvSpPr>
        <p:spPr/>
        <p:txBody>
          <a:bodyPr/>
          <a:lstStyle/>
          <a:p>
            <a:r>
              <a:rPr lang="en-US" smtClean="0"/>
              <a:t>Département de Radioagronomie</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685459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6693EE-1771-4143-AF0E-0F6809705381}" type="datetime1">
              <a:rPr lang="en-US" smtClean="0"/>
              <a:t>10/28/2024</a:t>
            </a:fld>
            <a:endParaRPr lang="en-US" dirty="0"/>
          </a:p>
        </p:txBody>
      </p:sp>
      <p:sp>
        <p:nvSpPr>
          <p:cNvPr id="3" name="Footer Placeholder 2"/>
          <p:cNvSpPr>
            <a:spLocks noGrp="1"/>
          </p:cNvSpPr>
          <p:nvPr>
            <p:ph type="ftr" sz="quarter" idx="11"/>
          </p:nvPr>
        </p:nvSpPr>
        <p:spPr/>
        <p:txBody>
          <a:bodyPr/>
          <a:lstStyle/>
          <a:p>
            <a:r>
              <a:rPr lang="en-US" smtClean="0"/>
              <a:t>Département de Radioagronomie</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967426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4CACBABB-200B-4F11-9E15-2963837C1515}" type="datetime1">
              <a:rPr lang="en-US" smtClean="0"/>
              <a:t>10/28/2024</a:t>
            </a:fld>
            <a:endParaRPr lang="en-US" dirty="0"/>
          </a:p>
        </p:txBody>
      </p:sp>
      <p:sp>
        <p:nvSpPr>
          <p:cNvPr id="6" name="Footer Placeholder 5"/>
          <p:cNvSpPr>
            <a:spLocks noGrp="1"/>
          </p:cNvSpPr>
          <p:nvPr>
            <p:ph type="ftr" sz="quarter" idx="11"/>
          </p:nvPr>
        </p:nvSpPr>
        <p:spPr/>
        <p:txBody>
          <a:bodyPr/>
          <a:lstStyle/>
          <a:p>
            <a:r>
              <a:rPr lang="en-US" smtClean="0"/>
              <a:t>Département de Radioagronomie</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9954A3-9DFD-4C44-94BA-B95130A3BA1C}" type="slidenum">
              <a:rPr lang="en-US" smtClean="0"/>
              <a:t>‹N°›</a:t>
            </a:fld>
            <a:endParaRPr lang="en-US" dirty="0"/>
          </a:p>
        </p:txBody>
      </p:sp>
    </p:spTree>
    <p:extLst>
      <p:ext uri="{BB962C8B-B14F-4D97-AF65-F5344CB8AC3E}">
        <p14:creationId xmlns:p14="http://schemas.microsoft.com/office/powerpoint/2010/main" val="1277736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9F9288BC-5547-4928-A5F7-D5B7930ECF79}" type="datetime1">
              <a:rPr lang="en-US" smtClean="0"/>
              <a:t>10/28/2024</a:t>
            </a:fld>
            <a:endParaRPr lang="en-US" dirty="0"/>
          </a:p>
        </p:txBody>
      </p:sp>
      <p:sp>
        <p:nvSpPr>
          <p:cNvPr id="6" name="Footer Placeholder 5"/>
          <p:cNvSpPr>
            <a:spLocks noGrp="1"/>
          </p:cNvSpPr>
          <p:nvPr>
            <p:ph type="ftr" sz="quarter" idx="11"/>
          </p:nvPr>
        </p:nvSpPr>
        <p:spPr/>
        <p:txBody>
          <a:bodyPr/>
          <a:lstStyle/>
          <a:p>
            <a:r>
              <a:rPr lang="en-US" smtClean="0"/>
              <a:t>Département de Radioagronomie</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463969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21D2CAE-D0B7-40A8-AD00-55DD0D5668AB}" type="datetime1">
              <a:rPr lang="en-US" smtClean="0"/>
              <a:t>10/28/2024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Département de Radioagronomie</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102516786"/>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Lst>
  <p:hf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311579" y="2514600"/>
            <a:ext cx="10193033" cy="2262781"/>
          </a:xfrm>
        </p:spPr>
        <p:txBody>
          <a:bodyPr/>
          <a:lstStyle/>
          <a:p>
            <a:pPr algn="ctr"/>
            <a:r>
              <a:rPr lang="fr-FR" b="1" dirty="0" smtClean="0"/>
              <a:t>DEPARTEMENT DE RADIOAGRONOMIE</a:t>
            </a:r>
            <a:endParaRPr lang="fr-FR" b="1" dirty="0"/>
          </a:p>
        </p:txBody>
      </p:sp>
      <p:sp>
        <p:nvSpPr>
          <p:cNvPr id="3" name="Sous-titre 2"/>
          <p:cNvSpPr>
            <a:spLocks noGrp="1"/>
          </p:cNvSpPr>
          <p:nvPr>
            <p:ph type="subTitle" idx="1"/>
          </p:nvPr>
        </p:nvSpPr>
        <p:spPr/>
        <p:txBody>
          <a:bodyPr/>
          <a:lstStyle/>
          <a:p>
            <a:endParaRPr lang="fr-FR" dirty="0"/>
          </a:p>
        </p:txBody>
      </p:sp>
      <p:sp>
        <p:nvSpPr>
          <p:cNvPr id="4" name="Espace réservé du pied de page 3"/>
          <p:cNvSpPr>
            <a:spLocks noGrp="1"/>
          </p:cNvSpPr>
          <p:nvPr>
            <p:ph type="ftr" sz="quarter" idx="11"/>
          </p:nvPr>
        </p:nvSpPr>
        <p:spPr/>
        <p:txBody>
          <a:bodyPr/>
          <a:lstStyle/>
          <a:p>
            <a:r>
              <a:rPr lang="en-US" smtClean="0"/>
              <a:t>Département de Radioagronomie</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6641809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Département de Radioagronomie</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10</a:t>
            </a:fld>
            <a:endParaRPr lang="en-US" dirty="0"/>
          </a:p>
        </p:txBody>
      </p:sp>
      <p:sp>
        <p:nvSpPr>
          <p:cNvPr id="4" name="Rectangle 3"/>
          <p:cNvSpPr/>
          <p:nvPr/>
        </p:nvSpPr>
        <p:spPr>
          <a:xfrm>
            <a:off x="1146747" y="1544298"/>
            <a:ext cx="11002781" cy="4597092"/>
          </a:xfrm>
          <a:prstGeom prst="rect">
            <a:avLst/>
          </a:prstGeom>
        </p:spPr>
        <p:txBody>
          <a:bodyPr wrap="square">
            <a:spAutoFit/>
          </a:bodyPr>
          <a:lstStyle/>
          <a:p>
            <a:pPr marL="285750" indent="-285750" algn="just" hangingPunct="0">
              <a:lnSpc>
                <a:spcPct val="110000"/>
              </a:lnSpc>
              <a:spcAft>
                <a:spcPts val="720"/>
              </a:spcAft>
              <a:buFont typeface="Wingdings" panose="05000000000000000000" pitchFamily="2" charset="2"/>
              <a:buChar char="Ø"/>
            </a:pPr>
            <a:r>
              <a:rPr lang="fr-FR" sz="4400" dirty="0">
                <a:latin typeface="Times New Roman" panose="02020603050405020304" pitchFamily="18" charset="0"/>
                <a:ea typeface="Times New Roman" panose="02020603050405020304" pitchFamily="18" charset="0"/>
              </a:rPr>
              <a:t>la diversification de la production et l'amélioration des rendements en vue du rétablissement de l'autosuffisance alimentaire, la constitution d'un surplus commercialisable et la monétarisation du monde rural ; </a:t>
            </a:r>
            <a:endParaRPr lang="fr-FR" sz="4400" dirty="0" smtClean="0">
              <a:latin typeface="Times New Roman" panose="02020603050405020304" pitchFamily="18" charset="0"/>
              <a:ea typeface="Times New Roman" panose="02020603050405020304" pitchFamily="18" charset="0"/>
            </a:endParaRPr>
          </a:p>
          <a:p>
            <a:pPr marL="285750" indent="-285750" algn="just" hangingPunct="0">
              <a:lnSpc>
                <a:spcPct val="110000"/>
              </a:lnSpc>
              <a:spcAft>
                <a:spcPts val="720"/>
              </a:spcAft>
              <a:buFont typeface="Wingdings" panose="05000000000000000000" pitchFamily="2" charset="2"/>
              <a:buChar char="Ø"/>
            </a:pPr>
            <a:r>
              <a:rPr lang="fr-FR" sz="4400" dirty="0" smtClean="0">
                <a:latin typeface="Times New Roman" panose="02020603050405020304" pitchFamily="18" charset="0"/>
                <a:ea typeface="Times New Roman" panose="02020603050405020304" pitchFamily="18" charset="0"/>
              </a:rPr>
              <a:t>la </a:t>
            </a:r>
            <a:r>
              <a:rPr lang="fr-FR" sz="4400" dirty="0">
                <a:latin typeface="Times New Roman" panose="02020603050405020304" pitchFamily="18" charset="0"/>
                <a:ea typeface="Times New Roman" panose="02020603050405020304" pitchFamily="18" charset="0"/>
              </a:rPr>
              <a:t>diversification des exportations agricoles.</a:t>
            </a:r>
            <a:endParaRPr lang="fr-FR" sz="4400" dirty="0">
              <a:latin typeface="Times New Roman" panose="02020603050405020304" pitchFamily="18" charset="0"/>
              <a:ea typeface="Times New Roman" panose="02020603050405020304" pitchFamily="18" charset="0"/>
            </a:endParaRPr>
          </a:p>
        </p:txBody>
      </p:sp>
      <p:sp>
        <p:nvSpPr>
          <p:cNvPr id="5" name="Rectangle 4"/>
          <p:cNvSpPr/>
          <p:nvPr/>
        </p:nvSpPr>
        <p:spPr>
          <a:xfrm>
            <a:off x="2128604" y="97748"/>
            <a:ext cx="9039068" cy="1446550"/>
          </a:xfrm>
          <a:prstGeom prst="rect">
            <a:avLst/>
          </a:prstGeom>
        </p:spPr>
        <p:txBody>
          <a:bodyPr wrap="square">
            <a:spAutoFit/>
          </a:bodyPr>
          <a:lstStyle/>
          <a:p>
            <a:r>
              <a:rPr lang="fr-FR" sz="4400" b="1" dirty="0">
                <a:latin typeface="Calibri" panose="020F0502020204030204" pitchFamily="34" charset="0"/>
                <a:ea typeface="Calibri" panose="020F0502020204030204" pitchFamily="34" charset="0"/>
                <a:cs typeface="Times New Roman" panose="02020603050405020304" pitchFamily="18" charset="0"/>
              </a:rPr>
              <a:t>Principaux axes de la  politique et la stratégie </a:t>
            </a:r>
            <a:r>
              <a:rPr lang="fr-FR" sz="4400" b="1" dirty="0" smtClean="0">
                <a:latin typeface="Calibri" panose="020F0502020204030204" pitchFamily="34" charset="0"/>
                <a:ea typeface="Calibri" panose="020F0502020204030204" pitchFamily="34" charset="0"/>
                <a:cs typeface="Times New Roman" panose="02020603050405020304" pitchFamily="18" charset="0"/>
              </a:rPr>
              <a:t>gouvernementales (</a:t>
            </a:r>
            <a:r>
              <a:rPr lang="fr-FR" sz="4400" dirty="0" smtClean="0">
                <a:latin typeface="Calibri" panose="020F0502020204030204" pitchFamily="34" charset="0"/>
                <a:ea typeface="Calibri" panose="020F0502020204030204" pitchFamily="34" charset="0"/>
                <a:cs typeface="Times New Roman" panose="02020603050405020304" pitchFamily="18" charset="0"/>
              </a:rPr>
              <a:t>suite) </a:t>
            </a:r>
            <a:endParaRPr lang="fr-FR" sz="4400" dirty="0"/>
          </a:p>
        </p:txBody>
      </p:sp>
    </p:spTree>
    <p:extLst>
      <p:ext uri="{BB962C8B-B14F-4D97-AF65-F5344CB8AC3E}">
        <p14:creationId xmlns:p14="http://schemas.microsoft.com/office/powerpoint/2010/main" val="14075200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Département de Radioagronomie</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11</a:t>
            </a:fld>
            <a:endParaRPr lang="en-US" dirty="0"/>
          </a:p>
        </p:txBody>
      </p:sp>
      <p:sp>
        <p:nvSpPr>
          <p:cNvPr id="4" name="Rectangle 3"/>
          <p:cNvSpPr/>
          <p:nvPr/>
        </p:nvSpPr>
        <p:spPr>
          <a:xfrm>
            <a:off x="921695" y="2079313"/>
            <a:ext cx="11534272" cy="4056495"/>
          </a:xfrm>
          <a:prstGeom prst="rect">
            <a:avLst/>
          </a:prstGeom>
        </p:spPr>
        <p:txBody>
          <a:bodyPr wrap="square">
            <a:spAutoFit/>
          </a:bodyPr>
          <a:lstStyle/>
          <a:p>
            <a:pPr algn="just">
              <a:lnSpc>
                <a:spcPct val="115000"/>
              </a:lnSpc>
              <a:spcAft>
                <a:spcPts val="0"/>
              </a:spcAft>
            </a:pPr>
            <a:r>
              <a:rPr lang="fr-FR" sz="3200" b="1" dirty="0" smtClean="0">
                <a:latin typeface="Arial Narrow" panose="020B0606020202030204" pitchFamily="34" charset="0"/>
                <a:ea typeface="Times New Roman" panose="02020603050405020304" pitchFamily="18" charset="0"/>
                <a:cs typeface="Times New Roman" panose="02020603050405020304" pitchFamily="18" charset="0"/>
              </a:rPr>
              <a:t>Le Département de Radioagronomie se charge </a:t>
            </a:r>
            <a:r>
              <a:rPr lang="fr-FR" sz="3200" dirty="0" smtClean="0">
                <a:latin typeface="Arial Narrow" panose="020B0606020202030204" pitchFamily="34" charset="0"/>
                <a:ea typeface="Times New Roman" panose="02020603050405020304" pitchFamily="18" charset="0"/>
                <a:cs typeface="Times New Roman" panose="02020603050405020304" pitchFamily="18" charset="0"/>
              </a:rPr>
              <a:t>:</a:t>
            </a:r>
          </a:p>
          <a:p>
            <a:pPr marL="457200" indent="-457200" algn="just">
              <a:lnSpc>
                <a:spcPct val="115000"/>
              </a:lnSpc>
              <a:spcAft>
                <a:spcPts val="0"/>
              </a:spcAft>
              <a:buFont typeface="Wingdings" panose="05000000000000000000" pitchFamily="2" charset="2"/>
              <a:buChar char="Ø"/>
            </a:pPr>
            <a:r>
              <a:rPr lang="fr-FR" sz="3200" dirty="0" smtClean="0">
                <a:latin typeface="Arial Narrow" panose="020B0606020202030204" pitchFamily="34" charset="0"/>
                <a:ea typeface="Times New Roman" panose="02020603050405020304" pitchFamily="18" charset="0"/>
                <a:cs typeface="Times New Roman" panose="02020603050405020304" pitchFamily="18" charset="0"/>
              </a:rPr>
              <a:t>de mettre </a:t>
            </a:r>
            <a:r>
              <a:rPr lang="fr-FR" sz="3200" dirty="0">
                <a:latin typeface="Arial Narrow" panose="020B0606020202030204" pitchFamily="34" charset="0"/>
                <a:ea typeface="Times New Roman" panose="02020603050405020304" pitchFamily="18" charset="0"/>
                <a:cs typeface="Times New Roman" panose="02020603050405020304" pitchFamily="18" charset="0"/>
              </a:rPr>
              <a:t>en place des cultures orientées vers le </a:t>
            </a:r>
            <a:r>
              <a:rPr lang="fr-FR" sz="3200" dirty="0" smtClean="0">
                <a:latin typeface="Arial Narrow" panose="020B0606020202030204" pitchFamily="34" charset="0"/>
                <a:ea typeface="Times New Roman" panose="02020603050405020304" pitchFamily="18" charset="0"/>
                <a:cs typeface="Times New Roman" panose="02020603050405020304" pitchFamily="18" charset="0"/>
              </a:rPr>
              <a:t>marché en </a:t>
            </a:r>
            <a:r>
              <a:rPr lang="fr-FR" sz="3200" dirty="0">
                <a:latin typeface="Arial Narrow" panose="020B0606020202030204" pitchFamily="34" charset="0"/>
                <a:ea typeface="Times New Roman" panose="02020603050405020304" pitchFamily="18" charset="0"/>
                <a:cs typeface="Times New Roman" panose="02020603050405020304" pitchFamily="18" charset="0"/>
              </a:rPr>
              <a:t>association avec les plantes alimentaires </a:t>
            </a:r>
            <a:endParaRPr lang="fr-FR" sz="3200" dirty="0" smtClean="0">
              <a:latin typeface="Arial Narrow" panose="020B0606020202030204" pitchFamily="34" charset="0"/>
              <a:ea typeface="Times New Roman" panose="02020603050405020304" pitchFamily="18" charset="0"/>
              <a:cs typeface="Times New Roman" panose="02020603050405020304" pitchFamily="18" charset="0"/>
            </a:endParaRPr>
          </a:p>
          <a:p>
            <a:pPr marL="457200" indent="-457200" algn="just">
              <a:lnSpc>
                <a:spcPct val="115000"/>
              </a:lnSpc>
              <a:spcAft>
                <a:spcPts val="0"/>
              </a:spcAft>
              <a:buFont typeface="Wingdings" panose="05000000000000000000" pitchFamily="2" charset="2"/>
              <a:buChar char="Ø"/>
            </a:pPr>
            <a:r>
              <a:rPr lang="fr-FR" sz="3200" dirty="0" smtClean="0">
                <a:latin typeface="Arial Narrow" panose="020B0606020202030204" pitchFamily="34" charset="0"/>
                <a:ea typeface="Times New Roman" panose="02020603050405020304" pitchFamily="18" charset="0"/>
                <a:cs typeface="Times New Roman" panose="02020603050405020304" pitchFamily="18" charset="0"/>
              </a:rPr>
              <a:t>offrir </a:t>
            </a:r>
            <a:r>
              <a:rPr lang="fr-FR" sz="3200" dirty="0">
                <a:latin typeface="Arial Narrow" panose="020B0606020202030204" pitchFamily="34" charset="0"/>
                <a:ea typeface="Times New Roman" panose="02020603050405020304" pitchFamily="18" charset="0"/>
                <a:cs typeface="Times New Roman" panose="02020603050405020304" pitchFamily="18" charset="0"/>
              </a:rPr>
              <a:t>des opportunités additionnelles pour répondre à une demande alimentaire accrue, </a:t>
            </a:r>
            <a:endParaRPr lang="fr-FR" sz="3200" dirty="0" smtClean="0">
              <a:latin typeface="Arial Narrow" panose="020B0606020202030204" pitchFamily="34" charset="0"/>
              <a:ea typeface="Times New Roman" panose="02020603050405020304" pitchFamily="18" charset="0"/>
              <a:cs typeface="Times New Roman" panose="02020603050405020304" pitchFamily="18" charset="0"/>
            </a:endParaRPr>
          </a:p>
          <a:p>
            <a:pPr marL="457200" indent="-457200" algn="just">
              <a:lnSpc>
                <a:spcPct val="115000"/>
              </a:lnSpc>
              <a:spcAft>
                <a:spcPts val="0"/>
              </a:spcAft>
              <a:buFont typeface="Wingdings" panose="05000000000000000000" pitchFamily="2" charset="2"/>
              <a:buChar char="Ø"/>
            </a:pPr>
            <a:r>
              <a:rPr lang="fr-FR" sz="3200" dirty="0" smtClean="0">
                <a:latin typeface="Arial Narrow" panose="020B0606020202030204" pitchFamily="34" charset="0"/>
                <a:ea typeface="Times New Roman" panose="02020603050405020304" pitchFamily="18" charset="0"/>
                <a:cs typeface="Times New Roman" panose="02020603050405020304" pitchFamily="18" charset="0"/>
              </a:rPr>
              <a:t>réduire </a:t>
            </a:r>
            <a:r>
              <a:rPr lang="fr-FR" sz="3200" dirty="0">
                <a:latin typeface="Arial Narrow" panose="020B0606020202030204" pitchFamily="34" charset="0"/>
                <a:ea typeface="Times New Roman" panose="02020603050405020304" pitchFamily="18" charset="0"/>
                <a:cs typeface="Times New Roman" panose="02020603050405020304" pitchFamily="18" charset="0"/>
              </a:rPr>
              <a:t>la vulnérabilité, améliorer la nutrition, conserver les ressources naturelles et générer des revenus des paysans.</a:t>
            </a:r>
            <a:endParaRPr lang="fr-FR" sz="3200" dirty="0">
              <a:effectLst/>
              <a:latin typeface="Calibri" panose="020F0502020204030204" pitchFamily="34" charset="0"/>
              <a:ea typeface="Times New Roman" panose="02020603050405020304" pitchFamily="18" charset="0"/>
            </a:endParaRPr>
          </a:p>
        </p:txBody>
      </p:sp>
      <p:sp>
        <p:nvSpPr>
          <p:cNvPr id="5" name="Rectangle 4"/>
          <p:cNvSpPr/>
          <p:nvPr/>
        </p:nvSpPr>
        <p:spPr>
          <a:xfrm>
            <a:off x="2053306" y="275744"/>
            <a:ext cx="7684252" cy="1200329"/>
          </a:xfrm>
          <a:prstGeom prst="rect">
            <a:avLst/>
          </a:prstGeom>
          <a:ln>
            <a:solidFill>
              <a:schemeClr val="tx1"/>
            </a:solidFill>
          </a:ln>
        </p:spPr>
        <p:txBody>
          <a:bodyPr wrap="square">
            <a:spAutoFit/>
          </a:bodyPr>
          <a:lstStyle/>
          <a:p>
            <a:pPr algn="ctr"/>
            <a:r>
              <a:rPr lang="fr-FR" sz="3600" b="1" dirty="0">
                <a:latin typeface="Arial Narrow" panose="020B0606020202030204" pitchFamily="34" charset="0"/>
                <a:ea typeface="Times New Roman" panose="02020603050405020304" pitchFamily="18" charset="0"/>
                <a:cs typeface="Times New Roman" panose="02020603050405020304" pitchFamily="18" charset="0"/>
              </a:rPr>
              <a:t>Dans le contexte de l’autosuffisance alimentaire et la réduction de la pauvreté</a:t>
            </a:r>
            <a:r>
              <a:rPr lang="fr-FR" dirty="0">
                <a:latin typeface="Arial Narrow" panose="020B0606020202030204" pitchFamily="34" charset="0"/>
                <a:ea typeface="Times New Roman" panose="02020603050405020304" pitchFamily="18" charset="0"/>
                <a:cs typeface="Times New Roman" panose="02020603050405020304" pitchFamily="18" charset="0"/>
              </a:rPr>
              <a:t>, </a:t>
            </a:r>
            <a:endParaRPr lang="fr-FR" dirty="0"/>
          </a:p>
        </p:txBody>
      </p:sp>
    </p:spTree>
    <p:extLst>
      <p:ext uri="{BB962C8B-B14F-4D97-AF65-F5344CB8AC3E}">
        <p14:creationId xmlns:p14="http://schemas.microsoft.com/office/powerpoint/2010/main" val="28471079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Département de Radioagronomie</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12</a:t>
            </a:fld>
            <a:endParaRPr lang="en-US" dirty="0"/>
          </a:p>
        </p:txBody>
      </p:sp>
      <p:sp>
        <p:nvSpPr>
          <p:cNvPr id="4" name="Rectangle 3"/>
          <p:cNvSpPr/>
          <p:nvPr/>
        </p:nvSpPr>
        <p:spPr>
          <a:xfrm>
            <a:off x="705853" y="2267913"/>
            <a:ext cx="11117179" cy="4601452"/>
          </a:xfrm>
          <a:prstGeom prst="rect">
            <a:avLst/>
          </a:prstGeom>
        </p:spPr>
        <p:txBody>
          <a:bodyPr wrap="square">
            <a:spAutoFit/>
          </a:bodyPr>
          <a:lstStyle/>
          <a:p>
            <a:pPr marL="571500" indent="-571500" algn="just">
              <a:lnSpc>
                <a:spcPct val="115000"/>
              </a:lnSpc>
              <a:spcAft>
                <a:spcPts val="720"/>
              </a:spcAft>
              <a:buFont typeface="Wingdings" panose="05000000000000000000" pitchFamily="2" charset="2"/>
              <a:buChar char="Ø"/>
              <a:tabLst>
                <a:tab pos="3759200" algn="l"/>
              </a:tabLst>
            </a:pPr>
            <a:r>
              <a:rPr lang="fr-FR" sz="3600" dirty="0" smtClean="0">
                <a:latin typeface="Times New Roman" panose="02020603050405020304" pitchFamily="18" charset="0"/>
                <a:ea typeface="Calibri" panose="020F0502020204030204" pitchFamily="34" charset="0"/>
                <a:cs typeface="Times New Roman" panose="02020603050405020304" pitchFamily="18" charset="0"/>
              </a:rPr>
              <a:t>d’effectuer </a:t>
            </a:r>
            <a:r>
              <a:rPr lang="fr-FR" sz="3600" dirty="0">
                <a:latin typeface="Times New Roman" panose="02020603050405020304" pitchFamily="18" charset="0"/>
                <a:ea typeface="Calibri" panose="020F0502020204030204" pitchFamily="34" charset="0"/>
                <a:cs typeface="Times New Roman" panose="02020603050405020304" pitchFamily="18" charset="0"/>
              </a:rPr>
              <a:t>des recherches dans les domaines de l’agriculture</a:t>
            </a:r>
            <a:r>
              <a:rPr lang="fr-FR" sz="36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a:latin typeface="Times New Roman" panose="02020603050405020304" pitchFamily="18" charset="0"/>
                <a:ea typeface="Calibri" panose="020F0502020204030204" pitchFamily="34" charset="0"/>
                <a:cs typeface="Times New Roman" panose="02020603050405020304" pitchFamily="18" charset="0"/>
              </a:rPr>
              <a:t>et de l’environnement. </a:t>
            </a:r>
            <a:endParaRPr lang="fr-FR" sz="3600" dirty="0" smtClean="0">
              <a:latin typeface="Times New Roman" panose="02020603050405020304" pitchFamily="18" charset="0"/>
              <a:ea typeface="Calibri" panose="020F0502020204030204" pitchFamily="34" charset="0"/>
              <a:cs typeface="Times New Roman" panose="02020603050405020304" pitchFamily="18" charset="0"/>
            </a:endParaRPr>
          </a:p>
          <a:p>
            <a:pPr marL="571500" indent="-571500" algn="just">
              <a:lnSpc>
                <a:spcPct val="115000"/>
              </a:lnSpc>
              <a:spcAft>
                <a:spcPts val="720"/>
              </a:spcAft>
              <a:buFont typeface="Wingdings" panose="05000000000000000000" pitchFamily="2" charset="2"/>
              <a:buChar char="Ø"/>
              <a:tabLst>
                <a:tab pos="3759200" algn="l"/>
              </a:tabLst>
            </a:pPr>
            <a:r>
              <a:rPr lang="fr-FR" sz="3600" dirty="0" smtClean="0">
                <a:latin typeface="Times New Roman" panose="02020603050405020304" pitchFamily="18" charset="0"/>
                <a:ea typeface="Calibri" panose="020F0502020204030204" pitchFamily="34" charset="0"/>
                <a:cs typeface="Times New Roman" panose="02020603050405020304" pitchFamily="18" charset="0"/>
              </a:rPr>
              <a:t>Celles-ci </a:t>
            </a:r>
            <a:r>
              <a:rPr lang="fr-FR" sz="3600" dirty="0">
                <a:latin typeface="Times New Roman" panose="02020603050405020304" pitchFamily="18" charset="0"/>
                <a:ea typeface="Calibri" panose="020F0502020204030204" pitchFamily="34" charset="0"/>
                <a:cs typeface="Times New Roman" panose="02020603050405020304" pitchFamily="18" charset="0"/>
              </a:rPr>
              <a:t>viseront l’amélioration du cadre socio-économique et la réduction de la pauvreté de la population vivant en République Démocratique du Congo. Les programmes de recherche sont basés sur l’utilisation des techniques nucléaires</a:t>
            </a:r>
            <a:r>
              <a:rPr lang="fr-FR" sz="36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a:latin typeface="Times New Roman" panose="02020603050405020304" pitchFamily="18" charset="0"/>
                <a:ea typeface="Calibri" panose="020F0502020204030204" pitchFamily="34" charset="0"/>
                <a:cs typeface="Times New Roman" panose="02020603050405020304" pitchFamily="18" charset="0"/>
              </a:rPr>
              <a:t>et connexes.</a:t>
            </a:r>
            <a:endParaRPr lang="fr-FR"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1640311" y="554845"/>
            <a:ext cx="9462847" cy="1569660"/>
          </a:xfrm>
          <a:prstGeom prst="rect">
            <a:avLst/>
          </a:prstGeom>
        </p:spPr>
        <p:txBody>
          <a:bodyPr wrap="none">
            <a:spAutoFit/>
          </a:bodyPr>
          <a:lstStyle/>
          <a:p>
            <a:r>
              <a:rPr lang="fr-FR" sz="4800" dirty="0" smtClean="0">
                <a:latin typeface="Times New Roman" panose="02020603050405020304" pitchFamily="18" charset="0"/>
                <a:ea typeface="Calibri" panose="020F0502020204030204" pitchFamily="34" charset="0"/>
                <a:cs typeface="Times New Roman" panose="02020603050405020304" pitchFamily="18" charset="0"/>
              </a:rPr>
              <a:t>Le Département  </a:t>
            </a:r>
            <a:r>
              <a:rPr lang="fr-FR" sz="4800" dirty="0">
                <a:latin typeface="Times New Roman" panose="02020603050405020304" pitchFamily="18" charset="0"/>
                <a:ea typeface="Calibri" panose="020F0502020204030204" pitchFamily="34" charset="0"/>
                <a:cs typeface="Times New Roman" panose="02020603050405020304" pitchFamily="18" charset="0"/>
              </a:rPr>
              <a:t>de Radioagronomie</a:t>
            </a:r>
            <a:r>
              <a:rPr lang="fr-FR" sz="4800" b="1" dirty="0">
                <a:latin typeface="Times New Roman" panose="02020603050405020304" pitchFamily="18" charset="0"/>
                <a:ea typeface="Calibri" panose="020F0502020204030204" pitchFamily="34" charset="0"/>
                <a:cs typeface="Times New Roman" panose="02020603050405020304" pitchFamily="18" charset="0"/>
              </a:rPr>
              <a:t> </a:t>
            </a:r>
            <a:endParaRPr lang="fr-FR" sz="4800" b="1" dirty="0" smtClean="0">
              <a:latin typeface="Times New Roman" panose="02020603050405020304" pitchFamily="18" charset="0"/>
              <a:ea typeface="Calibri" panose="020F0502020204030204" pitchFamily="34" charset="0"/>
              <a:cs typeface="Times New Roman" panose="02020603050405020304" pitchFamily="18" charset="0"/>
            </a:endParaRPr>
          </a:p>
          <a:p>
            <a:pPr algn="ctr"/>
            <a:r>
              <a:rPr lang="fr-FR" sz="4800" dirty="0" smtClean="0">
                <a:latin typeface="Times New Roman" panose="02020603050405020304" pitchFamily="18" charset="0"/>
                <a:ea typeface="Calibri" panose="020F0502020204030204" pitchFamily="34" charset="0"/>
                <a:cs typeface="Times New Roman" panose="02020603050405020304" pitchFamily="18" charset="0"/>
              </a:rPr>
              <a:t>est </a:t>
            </a:r>
            <a:r>
              <a:rPr lang="fr-FR" sz="4800" dirty="0">
                <a:latin typeface="Times New Roman" panose="02020603050405020304" pitchFamily="18" charset="0"/>
                <a:ea typeface="Calibri" panose="020F0502020204030204" pitchFamily="34" charset="0"/>
                <a:cs typeface="Times New Roman" panose="02020603050405020304" pitchFamily="18" charset="0"/>
              </a:rPr>
              <a:t>chargée </a:t>
            </a:r>
            <a:r>
              <a:rPr lang="fr-FR" sz="4800" dirty="0" smtClean="0">
                <a:latin typeface="Times New Roman" panose="02020603050405020304" pitchFamily="18" charset="0"/>
                <a:ea typeface="Calibri" panose="020F0502020204030204" pitchFamily="34" charset="0"/>
                <a:cs typeface="Times New Roman" panose="02020603050405020304" pitchFamily="18" charset="0"/>
              </a:rPr>
              <a:t>:</a:t>
            </a:r>
            <a:endParaRPr lang="fr-FR" sz="4800" dirty="0"/>
          </a:p>
        </p:txBody>
      </p:sp>
    </p:spTree>
    <p:extLst>
      <p:ext uri="{BB962C8B-B14F-4D97-AF65-F5344CB8AC3E}">
        <p14:creationId xmlns:p14="http://schemas.microsoft.com/office/powerpoint/2010/main" val="5128754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Département de Radioagronomie</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13</a:t>
            </a:fld>
            <a:endParaRPr lang="en-US" dirty="0"/>
          </a:p>
        </p:txBody>
      </p:sp>
      <p:sp>
        <p:nvSpPr>
          <p:cNvPr id="4" name="Rectangle 3"/>
          <p:cNvSpPr/>
          <p:nvPr/>
        </p:nvSpPr>
        <p:spPr>
          <a:xfrm>
            <a:off x="1032732" y="2099645"/>
            <a:ext cx="10732957" cy="5147691"/>
          </a:xfrm>
          <a:prstGeom prst="rect">
            <a:avLst/>
          </a:prstGeom>
        </p:spPr>
        <p:txBody>
          <a:bodyPr wrap="square">
            <a:spAutoFit/>
          </a:bodyPr>
          <a:lstStyle/>
          <a:p>
            <a:pPr marL="342900" lvl="0" indent="-342900" algn="just">
              <a:lnSpc>
                <a:spcPct val="115000"/>
              </a:lnSpc>
              <a:spcAft>
                <a:spcPts val="0"/>
              </a:spcAft>
              <a:buFont typeface="Wingdings" panose="05000000000000000000" pitchFamily="2" charset="2"/>
              <a:buChar char=""/>
            </a:pPr>
            <a:r>
              <a:rPr lang="fr-FR" sz="3600" dirty="0" smtClean="0">
                <a:latin typeface="Arial Narrow" panose="020B0606020202030204" pitchFamily="34" charset="0"/>
                <a:ea typeface="Times New Roman" panose="02020603050405020304" pitchFamily="18" charset="0"/>
                <a:cs typeface="Times New Roman" panose="02020603050405020304" pitchFamily="18" charset="0"/>
              </a:rPr>
              <a:t>des </a:t>
            </a:r>
            <a:r>
              <a:rPr lang="fr-FR" sz="3600" dirty="0">
                <a:latin typeface="Arial Narrow" panose="020B0606020202030204" pitchFamily="34" charset="0"/>
                <a:ea typeface="Times New Roman" panose="02020603050405020304" pitchFamily="18" charset="0"/>
                <a:cs typeface="Times New Roman" panose="02020603050405020304" pitchFamily="18" charset="0"/>
              </a:rPr>
              <a:t>multiples aspects de la production et la protection agricole, </a:t>
            </a:r>
            <a:endParaRPr lang="fr-FR" sz="3600" dirty="0">
              <a:latin typeface="Calibri" panose="020F0502020204030204" pitchFamily="34" charset="0"/>
              <a:ea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fr-FR" sz="3600" dirty="0">
                <a:latin typeface="Arial Narrow" panose="020B0606020202030204" pitchFamily="34" charset="0"/>
                <a:ea typeface="Times New Roman" panose="02020603050405020304" pitchFamily="18" charset="0"/>
                <a:cs typeface="Times New Roman" panose="02020603050405020304" pitchFamily="18" charset="0"/>
              </a:rPr>
              <a:t>de la transformation et valorisation de la matière vivante végétale, animale et microbienne, </a:t>
            </a:r>
            <a:endParaRPr lang="fr-FR" sz="3600" dirty="0">
              <a:latin typeface="Calibri" panose="020F0502020204030204" pitchFamily="34" charset="0"/>
              <a:ea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fr-FR" sz="3600" dirty="0">
                <a:latin typeface="Arial Narrow" panose="020B0606020202030204" pitchFamily="34" charset="0"/>
                <a:ea typeface="Times New Roman" panose="02020603050405020304" pitchFamily="18" charset="0"/>
                <a:cs typeface="Times New Roman" panose="02020603050405020304" pitchFamily="18" charset="0"/>
              </a:rPr>
              <a:t>des moyens de palier au déficit en informations scientifiques pertinentes sur les ressources en eau et   disposer d’outils d’aide à la décision pour la gestion des ressources nationales  en </a:t>
            </a:r>
            <a:r>
              <a:rPr lang="fr-FR" sz="3600" dirty="0" smtClean="0">
                <a:latin typeface="Arial Narrow" panose="020B0606020202030204" pitchFamily="34" charset="0"/>
                <a:ea typeface="Times New Roman" panose="02020603050405020304" pitchFamily="18" charset="0"/>
                <a:cs typeface="Times New Roman" panose="02020603050405020304" pitchFamily="18" charset="0"/>
              </a:rPr>
              <a:t>eau</a:t>
            </a:r>
            <a:endParaRPr lang="fr-FR" sz="3600" dirty="0">
              <a:latin typeface="Calibri" panose="020F0502020204030204" pitchFamily="34" charset="0"/>
              <a:ea typeface="Times New Roman" panose="02020603050405020304" pitchFamily="18" charset="0"/>
            </a:endParaRPr>
          </a:p>
        </p:txBody>
      </p:sp>
      <p:sp>
        <p:nvSpPr>
          <p:cNvPr id="5" name="Rectangle 4"/>
          <p:cNvSpPr/>
          <p:nvPr/>
        </p:nvSpPr>
        <p:spPr>
          <a:xfrm>
            <a:off x="1298575" y="308385"/>
            <a:ext cx="8910636" cy="1791260"/>
          </a:xfrm>
          <a:prstGeom prst="rect">
            <a:avLst/>
          </a:prstGeom>
        </p:spPr>
        <p:txBody>
          <a:bodyPr wrap="square">
            <a:spAutoFit/>
          </a:bodyPr>
          <a:lstStyle/>
          <a:p>
            <a:pPr algn="just">
              <a:lnSpc>
                <a:spcPct val="115000"/>
              </a:lnSpc>
              <a:spcAft>
                <a:spcPts val="0"/>
              </a:spcAft>
            </a:pPr>
            <a:r>
              <a:rPr lang="fr-FR" sz="3200" dirty="0">
                <a:latin typeface="Arial Narrow" panose="020B0606020202030204" pitchFamily="34" charset="0"/>
                <a:ea typeface="Times New Roman" panose="02020603050405020304" pitchFamily="18" charset="0"/>
                <a:cs typeface="Times New Roman" panose="02020603050405020304" pitchFamily="18" charset="0"/>
              </a:rPr>
              <a:t>Le Département de Radioagronomie </a:t>
            </a:r>
            <a:r>
              <a:rPr lang="fr-FR" sz="3200" dirty="0" smtClean="0">
                <a:latin typeface="Arial Narrow" panose="020B0606020202030204" pitchFamily="34" charset="0"/>
                <a:ea typeface="Times New Roman" panose="02020603050405020304" pitchFamily="18" charset="0"/>
                <a:cs typeface="Times New Roman" panose="02020603050405020304" pitchFamily="18" charset="0"/>
              </a:rPr>
              <a:t>: entité </a:t>
            </a:r>
            <a:r>
              <a:rPr lang="fr-FR" sz="3200" dirty="0">
                <a:latin typeface="Arial Narrow" panose="020B0606020202030204" pitchFamily="34" charset="0"/>
                <a:ea typeface="Times New Roman" panose="02020603050405020304" pitchFamily="18" charset="0"/>
                <a:cs typeface="Times New Roman" panose="02020603050405020304" pitchFamily="18" charset="0"/>
              </a:rPr>
              <a:t>qui exerce statutairement une mission de recherche en rapport avec la maîtrise </a:t>
            </a:r>
            <a:r>
              <a:rPr lang="fr-FR" sz="3200" dirty="0" smtClean="0">
                <a:latin typeface="Arial Narrow" panose="020B0606020202030204" pitchFamily="34" charset="0"/>
                <a:ea typeface="Times New Roman" panose="02020603050405020304" pitchFamily="18" charset="0"/>
                <a:cs typeface="Times New Roman" panose="02020603050405020304" pitchFamily="18" charset="0"/>
              </a:rPr>
              <a:t>:</a:t>
            </a:r>
            <a:endParaRPr lang="fr-FR" sz="3200" dirty="0">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3524763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Département de Radioagronomie</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14</a:t>
            </a:fld>
            <a:endParaRPr lang="en-US" dirty="0"/>
          </a:p>
        </p:txBody>
      </p:sp>
      <p:sp>
        <p:nvSpPr>
          <p:cNvPr id="4" name="Rectangle 3"/>
          <p:cNvSpPr/>
          <p:nvPr/>
        </p:nvSpPr>
        <p:spPr>
          <a:xfrm>
            <a:off x="1477033" y="2586462"/>
            <a:ext cx="10185578" cy="3207032"/>
          </a:xfrm>
          <a:prstGeom prst="rect">
            <a:avLst/>
          </a:prstGeom>
          <a:ln>
            <a:solidFill>
              <a:schemeClr val="tx1"/>
            </a:solidFill>
          </a:ln>
        </p:spPr>
        <p:txBody>
          <a:bodyPr wrap="square">
            <a:spAutoFit/>
          </a:bodyPr>
          <a:lstStyle/>
          <a:p>
            <a:pPr marL="342900" lvl="0" indent="-342900" algn="just">
              <a:lnSpc>
                <a:spcPct val="115000"/>
              </a:lnSpc>
              <a:spcAft>
                <a:spcPts val="0"/>
              </a:spcAft>
              <a:buSzPts val="900"/>
              <a:buFont typeface="Wingdings" panose="05000000000000000000" pitchFamily="2" charset="2"/>
              <a:buChar char=""/>
              <a:tabLst>
                <a:tab pos="457200" algn="l"/>
              </a:tabLst>
            </a:pPr>
            <a:r>
              <a:rPr lang="fr-FR" sz="4400" dirty="0" smtClean="0">
                <a:latin typeface="Arial Narrow" panose="020B0606020202030204" pitchFamily="34" charset="0"/>
                <a:ea typeface="Times New Roman" panose="02020603050405020304" pitchFamily="18" charset="0"/>
                <a:cs typeface="Times New Roman" panose="02020603050405020304" pitchFamily="18" charset="0"/>
              </a:rPr>
              <a:t>Biochimie </a:t>
            </a:r>
            <a:r>
              <a:rPr lang="fr-FR" sz="4400" dirty="0">
                <a:latin typeface="Arial Narrow" panose="020B0606020202030204" pitchFamily="34" charset="0"/>
                <a:ea typeface="Times New Roman" panose="02020603050405020304" pitchFamily="18" charset="0"/>
                <a:cs typeface="Times New Roman" panose="02020603050405020304" pitchFamily="18" charset="0"/>
              </a:rPr>
              <a:t>et technologie des aliments</a:t>
            </a:r>
            <a:endParaRPr lang="fr-FR" sz="4400" dirty="0">
              <a:latin typeface="Wingdings" panose="05000000000000000000" pitchFamily="2" charset="2"/>
              <a:ea typeface="Times New Roman" panose="02020603050405020304" pitchFamily="18" charset="0"/>
              <a:cs typeface="Wingdings" panose="05000000000000000000" pitchFamily="2" charset="2"/>
            </a:endParaRPr>
          </a:p>
          <a:p>
            <a:pPr marL="342900" lvl="0" indent="-342900" algn="just">
              <a:lnSpc>
                <a:spcPct val="115000"/>
              </a:lnSpc>
              <a:spcAft>
                <a:spcPts val="0"/>
              </a:spcAft>
              <a:buSzPts val="900"/>
              <a:buFont typeface="Wingdings" panose="05000000000000000000" pitchFamily="2" charset="2"/>
              <a:buChar char=""/>
              <a:tabLst>
                <a:tab pos="457200" algn="l"/>
              </a:tabLst>
            </a:pPr>
            <a:r>
              <a:rPr lang="fr-FR" sz="4400" dirty="0">
                <a:latin typeface="Arial Narrow" panose="020B0606020202030204" pitchFamily="34" charset="0"/>
                <a:ea typeface="Times New Roman" panose="02020603050405020304" pitchFamily="18" charset="0"/>
                <a:cs typeface="Times New Roman" panose="02020603050405020304" pitchFamily="18" charset="0"/>
              </a:rPr>
              <a:t>Chimie du sol</a:t>
            </a:r>
            <a:endParaRPr lang="fr-FR" sz="4400" dirty="0">
              <a:latin typeface="Wingdings" panose="05000000000000000000" pitchFamily="2" charset="2"/>
              <a:ea typeface="Times New Roman" panose="02020603050405020304" pitchFamily="18" charset="0"/>
              <a:cs typeface="Wingdings" panose="05000000000000000000" pitchFamily="2" charset="2"/>
            </a:endParaRPr>
          </a:p>
          <a:p>
            <a:pPr marL="342900" lvl="0" indent="-342900" algn="just">
              <a:lnSpc>
                <a:spcPct val="115000"/>
              </a:lnSpc>
              <a:spcAft>
                <a:spcPts val="0"/>
              </a:spcAft>
              <a:buSzPts val="900"/>
              <a:buFont typeface="Wingdings" panose="05000000000000000000" pitchFamily="2" charset="2"/>
              <a:buChar char=""/>
              <a:tabLst>
                <a:tab pos="457200" algn="l"/>
              </a:tabLst>
            </a:pPr>
            <a:r>
              <a:rPr lang="fr-FR" sz="4400" dirty="0">
                <a:latin typeface="Arial Narrow" panose="020B0606020202030204" pitchFamily="34" charset="0"/>
                <a:ea typeface="Times New Roman" panose="02020603050405020304" pitchFamily="18" charset="0"/>
                <a:cs typeface="Times New Roman" panose="02020603050405020304" pitchFamily="18" charset="0"/>
              </a:rPr>
              <a:t>Génétique et Amélioration des plantes </a:t>
            </a:r>
            <a:endParaRPr lang="fr-FR" sz="4400" dirty="0">
              <a:latin typeface="Wingdings" panose="05000000000000000000" pitchFamily="2" charset="2"/>
              <a:ea typeface="Times New Roman" panose="02020603050405020304" pitchFamily="18" charset="0"/>
              <a:cs typeface="Wingdings" panose="05000000000000000000" pitchFamily="2" charset="2"/>
            </a:endParaRPr>
          </a:p>
          <a:p>
            <a:pPr marL="342900" lvl="0" indent="-342900" algn="just">
              <a:lnSpc>
                <a:spcPct val="115000"/>
              </a:lnSpc>
              <a:spcAft>
                <a:spcPts val="0"/>
              </a:spcAft>
              <a:buSzPts val="900"/>
              <a:buFont typeface="Wingdings" panose="05000000000000000000" pitchFamily="2" charset="2"/>
              <a:buChar char=""/>
              <a:tabLst>
                <a:tab pos="457200" algn="l"/>
              </a:tabLst>
            </a:pPr>
            <a:r>
              <a:rPr lang="fr-FR" sz="4400" dirty="0">
                <a:latin typeface="Arial Narrow" panose="020B0606020202030204" pitchFamily="34" charset="0"/>
                <a:ea typeface="Times New Roman" panose="02020603050405020304" pitchFamily="18" charset="0"/>
                <a:cs typeface="Times New Roman" panose="02020603050405020304" pitchFamily="18" charset="0"/>
              </a:rPr>
              <a:t>Physique des sols et hydrologie</a:t>
            </a:r>
            <a:endParaRPr lang="fr-FR" sz="4400" dirty="0">
              <a:latin typeface="Wingdings" panose="05000000000000000000" pitchFamily="2" charset="2"/>
              <a:ea typeface="Times New Roman" panose="02020603050405020304" pitchFamily="18" charset="0"/>
              <a:cs typeface="Wingdings" panose="05000000000000000000" pitchFamily="2" charset="2"/>
            </a:endParaRPr>
          </a:p>
        </p:txBody>
      </p:sp>
      <p:sp>
        <p:nvSpPr>
          <p:cNvPr id="5" name="Rectangle 4"/>
          <p:cNvSpPr/>
          <p:nvPr/>
        </p:nvSpPr>
        <p:spPr>
          <a:xfrm>
            <a:off x="3112893" y="624045"/>
            <a:ext cx="7903126" cy="1649682"/>
          </a:xfrm>
          <a:prstGeom prst="rect">
            <a:avLst/>
          </a:prstGeom>
        </p:spPr>
        <p:txBody>
          <a:bodyPr wrap="none">
            <a:spAutoFit/>
          </a:bodyPr>
          <a:lstStyle/>
          <a:p>
            <a:pPr algn="just">
              <a:lnSpc>
                <a:spcPct val="115000"/>
              </a:lnSpc>
              <a:spcAft>
                <a:spcPts val="0"/>
              </a:spcAft>
            </a:pPr>
            <a:r>
              <a:rPr lang="fr-FR" sz="4400" dirty="0" smtClean="0">
                <a:latin typeface="Arial Narrow" panose="020B0606020202030204" pitchFamily="34" charset="0"/>
                <a:ea typeface="Times New Roman" panose="02020603050405020304" pitchFamily="18" charset="0"/>
                <a:cs typeface="Times New Roman" panose="02020603050405020304" pitchFamily="18" charset="0"/>
              </a:rPr>
              <a:t>Il </a:t>
            </a:r>
            <a:r>
              <a:rPr lang="fr-FR" sz="4400" dirty="0">
                <a:latin typeface="Arial Narrow" panose="020B0606020202030204" pitchFamily="34" charset="0"/>
                <a:ea typeface="Times New Roman" panose="02020603050405020304" pitchFamily="18" charset="0"/>
                <a:cs typeface="Times New Roman" panose="02020603050405020304" pitchFamily="18" charset="0"/>
              </a:rPr>
              <a:t>se compose des </a:t>
            </a:r>
            <a:r>
              <a:rPr lang="fr-FR" sz="4400" dirty="0" smtClean="0">
                <a:latin typeface="Arial Narrow" panose="020B0606020202030204" pitchFamily="34" charset="0"/>
                <a:ea typeface="Times New Roman" panose="02020603050405020304" pitchFamily="18" charset="0"/>
                <a:cs typeface="Times New Roman" panose="02020603050405020304" pitchFamily="18" charset="0"/>
              </a:rPr>
              <a:t>Sections suivantes</a:t>
            </a:r>
          </a:p>
          <a:p>
            <a:pPr algn="just">
              <a:lnSpc>
                <a:spcPct val="115000"/>
              </a:lnSpc>
              <a:spcAft>
                <a:spcPts val="0"/>
              </a:spcAft>
            </a:pPr>
            <a:r>
              <a:rPr lang="fr-FR" sz="4400" dirty="0" smtClean="0">
                <a:latin typeface="Arial Narrow" panose="020B0606020202030204" pitchFamily="34" charset="0"/>
                <a:ea typeface="Times New Roman" panose="02020603050405020304" pitchFamily="18" charset="0"/>
                <a:cs typeface="Times New Roman" panose="02020603050405020304" pitchFamily="18" charset="0"/>
              </a:rPr>
              <a:t>(ancienne configuration) </a:t>
            </a:r>
            <a:r>
              <a:rPr lang="fr-FR" dirty="0">
                <a:latin typeface="Arial Narrow" panose="020B0606020202030204" pitchFamily="34" charset="0"/>
                <a:ea typeface="Times New Roman" panose="02020603050405020304" pitchFamily="18" charset="0"/>
                <a:cs typeface="Times New Roman" panose="02020603050405020304" pitchFamily="18" charset="0"/>
              </a:rPr>
              <a:t>:</a:t>
            </a:r>
            <a:endParaRPr lang="fr-FR" dirty="0">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3989966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SECTION DE </a:t>
            </a:r>
            <a:r>
              <a:rPr lang="fr-FR" b="1" dirty="0"/>
              <a:t>BIOCHIMIE ET TECHNOLOGIE DES ALIMENTS </a:t>
            </a:r>
            <a:endParaRPr lang="fr-FR" dirty="0"/>
          </a:p>
        </p:txBody>
      </p:sp>
      <p:sp>
        <p:nvSpPr>
          <p:cNvPr id="3" name="Espace réservé du contenu 2"/>
          <p:cNvSpPr>
            <a:spLocks noGrp="1"/>
          </p:cNvSpPr>
          <p:nvPr>
            <p:ph idx="1"/>
          </p:nvPr>
        </p:nvSpPr>
        <p:spPr>
          <a:xfrm>
            <a:off x="756665" y="1743856"/>
            <a:ext cx="11660188" cy="3777622"/>
          </a:xfrm>
        </p:spPr>
        <p:txBody>
          <a:bodyPr>
            <a:noAutofit/>
          </a:bodyPr>
          <a:lstStyle/>
          <a:p>
            <a:r>
              <a:rPr lang="fr-FR" sz="3600" dirty="0" smtClean="0"/>
              <a:t>Pour  rendre compétitifs nos produits et leur donner une valeur ajoutée, la Section   de Biochimie mène des recherches en vue de :</a:t>
            </a:r>
          </a:p>
          <a:p>
            <a:pPr lvl="0"/>
            <a:r>
              <a:rPr lang="fr-FR" sz="3600" dirty="0" smtClean="0"/>
              <a:t>Déterminer </a:t>
            </a:r>
            <a:r>
              <a:rPr lang="fr-FR" sz="3600" dirty="0"/>
              <a:t>la valeur nutritive des produits agricoles locaux en vue de mettre au point des tables de composition alimentaire</a:t>
            </a:r>
          </a:p>
          <a:p>
            <a:pPr lvl="0"/>
            <a:r>
              <a:rPr lang="fr-FR" sz="3600" dirty="0"/>
              <a:t>Mettre au point des techniques de transformation et de conservation de produits agricoles en vue d’assurer leur présence sur toute </a:t>
            </a:r>
            <a:r>
              <a:rPr lang="fr-FR" sz="3600" dirty="0" smtClean="0"/>
              <a:t>l’année</a:t>
            </a:r>
            <a:endParaRPr lang="fr-FR" sz="3600" dirty="0"/>
          </a:p>
        </p:txBody>
      </p:sp>
      <p:sp>
        <p:nvSpPr>
          <p:cNvPr id="4" name="Espace réservé du pied de page 3"/>
          <p:cNvSpPr>
            <a:spLocks noGrp="1"/>
          </p:cNvSpPr>
          <p:nvPr>
            <p:ph type="ftr" sz="quarter" idx="11"/>
          </p:nvPr>
        </p:nvSpPr>
        <p:spPr/>
        <p:txBody>
          <a:bodyPr/>
          <a:lstStyle/>
          <a:p>
            <a:r>
              <a:rPr lang="en-US" smtClean="0"/>
              <a:t>Département de Radioagronomie</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10213053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SECTION DE BIOCHIMIE ET TECHNOLOGIE DES ALIMENTS </a:t>
            </a:r>
            <a:r>
              <a:rPr lang="fr-FR" b="1" dirty="0" smtClean="0"/>
              <a:t>(suite)</a:t>
            </a:r>
            <a:endParaRPr lang="fr-FR" dirty="0"/>
          </a:p>
        </p:txBody>
      </p:sp>
      <p:sp>
        <p:nvSpPr>
          <p:cNvPr id="3" name="Espace réservé du contenu 2"/>
          <p:cNvSpPr>
            <a:spLocks noGrp="1"/>
          </p:cNvSpPr>
          <p:nvPr>
            <p:ph idx="1"/>
          </p:nvPr>
        </p:nvSpPr>
        <p:spPr>
          <a:xfrm>
            <a:off x="719528" y="2133600"/>
            <a:ext cx="10785084" cy="3777622"/>
          </a:xfrm>
        </p:spPr>
        <p:txBody>
          <a:bodyPr>
            <a:normAutofit fontScale="92500"/>
          </a:bodyPr>
          <a:lstStyle/>
          <a:p>
            <a:pPr lvl="0"/>
            <a:r>
              <a:rPr lang="fr-FR" sz="4000" dirty="0"/>
              <a:t>Déterminer la qualité microbiologique et biochimique des produits agricoles vendus sur le marché en RDC afin de contribuer à la préservation de la santé de la population.</a:t>
            </a:r>
          </a:p>
          <a:p>
            <a:pPr lvl="0"/>
            <a:r>
              <a:rPr lang="fr-FR" sz="4000" dirty="0"/>
              <a:t>Fournir à la communauté l’expertise dans le domaine d’analyse alimentaire.</a:t>
            </a:r>
          </a:p>
          <a:p>
            <a:endParaRPr lang="fr-FR" dirty="0"/>
          </a:p>
          <a:p>
            <a:endParaRPr lang="fr-FR" dirty="0"/>
          </a:p>
        </p:txBody>
      </p:sp>
      <p:sp>
        <p:nvSpPr>
          <p:cNvPr id="4" name="Espace réservé du pied de page 3"/>
          <p:cNvSpPr>
            <a:spLocks noGrp="1"/>
          </p:cNvSpPr>
          <p:nvPr>
            <p:ph type="ftr" sz="quarter" idx="11"/>
          </p:nvPr>
        </p:nvSpPr>
        <p:spPr/>
        <p:txBody>
          <a:bodyPr/>
          <a:lstStyle/>
          <a:p>
            <a:r>
              <a:rPr lang="en-US" smtClean="0"/>
              <a:t>Département de Radioagronomie</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5033895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b="1" dirty="0" smtClean="0"/>
              <a:t>SECTION DE CHIMIE DE SOL</a:t>
            </a:r>
            <a:endParaRPr lang="fr-FR" sz="4000" b="1" dirty="0"/>
          </a:p>
        </p:txBody>
      </p:sp>
      <p:sp>
        <p:nvSpPr>
          <p:cNvPr id="3" name="Espace réservé du contenu 2"/>
          <p:cNvSpPr>
            <a:spLocks noGrp="1"/>
          </p:cNvSpPr>
          <p:nvPr>
            <p:ph idx="1"/>
          </p:nvPr>
        </p:nvSpPr>
        <p:spPr>
          <a:xfrm>
            <a:off x="1311579" y="2133600"/>
            <a:ext cx="10193033" cy="3777622"/>
          </a:xfrm>
        </p:spPr>
        <p:txBody>
          <a:bodyPr>
            <a:normAutofit fontScale="25000" lnSpcReduction="20000"/>
          </a:bodyPr>
          <a:lstStyle/>
          <a:p>
            <a:r>
              <a:rPr lang="fr-FR" sz="14400" dirty="0" smtClean="0"/>
              <a:t>S’occupe </a:t>
            </a:r>
            <a:r>
              <a:rPr lang="fr-FR" sz="14400" dirty="0"/>
              <a:t>essentiellement de la fertilité et de la fertilisation des </a:t>
            </a:r>
            <a:r>
              <a:rPr lang="fr-FR" sz="14400" dirty="0" smtClean="0"/>
              <a:t>sols c’</a:t>
            </a:r>
            <a:r>
              <a:rPr lang="fr-FR" sz="14400" dirty="0" err="1" smtClean="0"/>
              <a:t>est-à</a:t>
            </a:r>
            <a:r>
              <a:rPr lang="fr-FR" sz="14400" dirty="0" smtClean="0"/>
              <a:t> dire : </a:t>
            </a:r>
          </a:p>
          <a:p>
            <a:r>
              <a:rPr lang="fr-FR" sz="14400" dirty="0" smtClean="0"/>
              <a:t>déterminer </a:t>
            </a:r>
            <a:r>
              <a:rPr lang="fr-FR" sz="14400" dirty="0"/>
              <a:t>le statuts de fertilité des  différents types de sols par la caractérisation pédologique des terrains et l’analyse chimique pour en évaluer les éléments majeurs en vue de corriger les carences des sols, </a:t>
            </a:r>
            <a:endParaRPr lang="fr-FR" sz="14400" dirty="0" smtClean="0"/>
          </a:p>
          <a:p>
            <a:endParaRPr lang="fr-FR" dirty="0"/>
          </a:p>
        </p:txBody>
      </p:sp>
      <p:sp>
        <p:nvSpPr>
          <p:cNvPr id="4" name="Espace réservé du pied de page 3"/>
          <p:cNvSpPr>
            <a:spLocks noGrp="1"/>
          </p:cNvSpPr>
          <p:nvPr>
            <p:ph type="ftr" sz="quarter" idx="11"/>
          </p:nvPr>
        </p:nvSpPr>
        <p:spPr/>
        <p:txBody>
          <a:bodyPr/>
          <a:lstStyle/>
          <a:p>
            <a:r>
              <a:rPr lang="en-US" smtClean="0"/>
              <a:t>Département de Radioagronomie</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7313023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SECTION DE CHIMIE DE </a:t>
            </a:r>
            <a:r>
              <a:rPr lang="fr-FR" b="1" dirty="0" smtClean="0"/>
              <a:t>SOL (suite)</a:t>
            </a:r>
            <a:endParaRPr lang="fr-FR" dirty="0"/>
          </a:p>
        </p:txBody>
      </p:sp>
      <p:sp>
        <p:nvSpPr>
          <p:cNvPr id="3" name="Espace réservé du contenu 2"/>
          <p:cNvSpPr>
            <a:spLocks noGrp="1"/>
          </p:cNvSpPr>
          <p:nvPr>
            <p:ph idx="1"/>
          </p:nvPr>
        </p:nvSpPr>
        <p:spPr>
          <a:xfrm>
            <a:off x="989351" y="2133600"/>
            <a:ext cx="10515261" cy="3777622"/>
          </a:xfrm>
        </p:spPr>
        <p:txBody>
          <a:bodyPr>
            <a:normAutofit fontScale="92500" lnSpcReduction="10000"/>
          </a:bodyPr>
          <a:lstStyle/>
          <a:p>
            <a:r>
              <a:rPr lang="fr-FR" sz="4000" dirty="0"/>
              <a:t>l’interprétation des caractéristiques pédologiques et des résultats des analyses chimiques pour proposer des formules de fumures   susceptibles de soutenir la production  agricole durable pour différents types de sols.</a:t>
            </a:r>
          </a:p>
          <a:p>
            <a:r>
              <a:rPr lang="fr-FR" sz="4000" b="1" dirty="0"/>
              <a:t> </a:t>
            </a:r>
            <a:endParaRPr lang="fr-FR" sz="4000" dirty="0"/>
          </a:p>
          <a:p>
            <a:endParaRPr lang="fr-FR" dirty="0"/>
          </a:p>
        </p:txBody>
      </p:sp>
      <p:sp>
        <p:nvSpPr>
          <p:cNvPr id="4" name="Espace réservé du pied de page 3"/>
          <p:cNvSpPr>
            <a:spLocks noGrp="1"/>
          </p:cNvSpPr>
          <p:nvPr>
            <p:ph type="ftr" sz="quarter" idx="11"/>
          </p:nvPr>
        </p:nvSpPr>
        <p:spPr/>
        <p:txBody>
          <a:bodyPr/>
          <a:lstStyle/>
          <a:p>
            <a:r>
              <a:rPr lang="en-US" smtClean="0"/>
              <a:t>Département de Radioagronomie</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14807365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Département de Radioagronomie</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19</a:t>
            </a:fld>
            <a:endParaRPr lang="en-US" dirty="0"/>
          </a:p>
        </p:txBody>
      </p:sp>
      <p:sp>
        <p:nvSpPr>
          <p:cNvPr id="4" name="Rectangle 3"/>
          <p:cNvSpPr/>
          <p:nvPr/>
        </p:nvSpPr>
        <p:spPr>
          <a:xfrm>
            <a:off x="660883" y="1949364"/>
            <a:ext cx="11133221" cy="5388142"/>
          </a:xfrm>
          <a:prstGeom prst="rect">
            <a:avLst/>
          </a:prstGeom>
        </p:spPr>
        <p:txBody>
          <a:bodyPr wrap="square">
            <a:spAutoFit/>
          </a:bodyPr>
          <a:lstStyle/>
          <a:p>
            <a:pPr marL="571500" indent="-571500" algn="just">
              <a:lnSpc>
                <a:spcPct val="115000"/>
              </a:lnSpc>
              <a:spcAft>
                <a:spcPts val="1000"/>
              </a:spcAft>
              <a:buFont typeface="Wingdings" panose="05000000000000000000" pitchFamily="2" charset="2"/>
              <a:buChar char="Ø"/>
            </a:pPr>
            <a:r>
              <a:rPr lang="fr-FR" sz="3600" b="1" dirty="0" smtClean="0"/>
              <a:t>S’est  </a:t>
            </a:r>
            <a:r>
              <a:rPr lang="fr-FR" sz="3600" b="1" dirty="0"/>
              <a:t>engagé à contribuer à la réalisation de l’objectif fixé par le </a:t>
            </a:r>
            <a:r>
              <a:rPr lang="fr-FR" sz="3600" b="1" dirty="0" smtClean="0"/>
              <a:t>gouvernement</a:t>
            </a:r>
          </a:p>
          <a:p>
            <a:pPr marL="571500" indent="-571500" algn="just">
              <a:lnSpc>
                <a:spcPct val="115000"/>
              </a:lnSpc>
              <a:spcAft>
                <a:spcPts val="1000"/>
              </a:spcAft>
              <a:buFont typeface="Wingdings" panose="05000000000000000000" pitchFamily="2" charset="2"/>
              <a:buChar char="Ø"/>
            </a:pPr>
            <a:r>
              <a:rPr lang="fr-FR" sz="3600" b="1" dirty="0" smtClean="0"/>
              <a:t>Les </a:t>
            </a:r>
            <a:r>
              <a:rPr lang="fr-FR" sz="3600" b="1" dirty="0"/>
              <a:t>études </a:t>
            </a:r>
            <a:r>
              <a:rPr lang="fr-FR" sz="3600" b="1" dirty="0" smtClean="0"/>
              <a:t>essentiellement </a:t>
            </a:r>
            <a:r>
              <a:rPr lang="fr-FR" sz="3600" b="1" dirty="0"/>
              <a:t>basées sur les possibilités de fournir une base scientifique aux activités agricoles </a:t>
            </a:r>
            <a:r>
              <a:rPr lang="fr-FR" sz="3600" b="1" dirty="0" smtClean="0"/>
              <a:t>sur </a:t>
            </a:r>
            <a:r>
              <a:rPr lang="fr-FR" sz="3600" b="1" dirty="0"/>
              <a:t>les cultures secondaires à forte valeur </a:t>
            </a:r>
            <a:r>
              <a:rPr lang="fr-FR" sz="3600" b="1" dirty="0" smtClean="0"/>
              <a:t>alimentaire principalement : légumineuses </a:t>
            </a:r>
            <a:r>
              <a:rPr lang="fr-FR" sz="3600" b="1" dirty="0"/>
              <a:t>à graines et </a:t>
            </a:r>
            <a:r>
              <a:rPr lang="fr-FR" sz="3600" b="1" dirty="0" smtClean="0"/>
              <a:t>manioc</a:t>
            </a:r>
            <a:r>
              <a:rPr lang="fr-FR" sz="3600" b="1" dirty="0"/>
              <a:t>, l’aliment de base </a:t>
            </a:r>
            <a:r>
              <a:rPr lang="fr-FR" sz="3600" b="1" dirty="0" smtClean="0"/>
              <a:t>des </a:t>
            </a:r>
            <a:r>
              <a:rPr lang="fr-FR" sz="4000" b="1" dirty="0" smtClean="0"/>
              <a:t>populations</a:t>
            </a:r>
            <a:endParaRPr lang="fr-FR" sz="4000" dirty="0" smtClean="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2639160" y="502814"/>
            <a:ext cx="8457060" cy="1446550"/>
          </a:xfrm>
          <a:prstGeom prst="rect">
            <a:avLst/>
          </a:prstGeom>
          <a:ln>
            <a:solidFill>
              <a:schemeClr val="tx1"/>
            </a:solidFill>
          </a:ln>
        </p:spPr>
        <p:txBody>
          <a:bodyPr wrap="none">
            <a:spAutoFit/>
          </a:bodyPr>
          <a:lstStyle/>
          <a:p>
            <a:pPr algn="ctr"/>
            <a:r>
              <a:rPr lang="fr-FR" sz="4400" b="1" dirty="0" smtClean="0">
                <a:latin typeface="Times New Roman" panose="02020603050405020304" pitchFamily="18" charset="0"/>
                <a:ea typeface="Times New Roman" panose="02020603050405020304" pitchFamily="18" charset="0"/>
                <a:cs typeface="Times New Roman" panose="02020603050405020304" pitchFamily="18" charset="0"/>
              </a:rPr>
              <a:t>La S</a:t>
            </a:r>
            <a:r>
              <a:rPr lang="fr-FR" sz="4400" b="1" dirty="0" smtClean="0">
                <a:latin typeface="Times New Roman" panose="02020603050405020304" pitchFamily="18" charset="0"/>
                <a:ea typeface="Calibri" panose="020F0502020204030204" pitchFamily="34" charset="0"/>
                <a:cs typeface="Times New Roman" panose="02020603050405020304" pitchFamily="18" charset="0"/>
              </a:rPr>
              <a:t>ection  </a:t>
            </a:r>
            <a:r>
              <a:rPr lang="fr-FR" sz="4400" b="1" dirty="0">
                <a:latin typeface="Times New Roman" panose="02020603050405020304" pitchFamily="18" charset="0"/>
                <a:ea typeface="Calibri" panose="020F0502020204030204" pitchFamily="34" charset="0"/>
                <a:cs typeface="Times New Roman" panose="02020603050405020304" pitchFamily="18" charset="0"/>
              </a:rPr>
              <a:t>de Génétique </a:t>
            </a:r>
            <a:endParaRPr lang="fr-FR" sz="4400" b="1" dirty="0" smtClean="0">
              <a:latin typeface="Times New Roman" panose="02020603050405020304" pitchFamily="18" charset="0"/>
              <a:ea typeface="Calibri" panose="020F0502020204030204" pitchFamily="34" charset="0"/>
              <a:cs typeface="Times New Roman" panose="02020603050405020304" pitchFamily="18" charset="0"/>
            </a:endParaRPr>
          </a:p>
          <a:p>
            <a:pPr algn="ctr"/>
            <a:r>
              <a:rPr lang="fr-FR" sz="4400" b="1" dirty="0" smtClean="0">
                <a:latin typeface="Times New Roman" panose="02020603050405020304" pitchFamily="18" charset="0"/>
                <a:ea typeface="Calibri" panose="020F0502020204030204" pitchFamily="34" charset="0"/>
                <a:cs typeface="Times New Roman" panose="02020603050405020304" pitchFamily="18" charset="0"/>
              </a:rPr>
              <a:t>et </a:t>
            </a:r>
            <a:r>
              <a:rPr lang="fr-FR" sz="4400" b="1" dirty="0">
                <a:latin typeface="Times New Roman" panose="02020603050405020304" pitchFamily="18" charset="0"/>
                <a:ea typeface="Calibri" panose="020F0502020204030204" pitchFamily="34" charset="0"/>
                <a:cs typeface="Times New Roman" panose="02020603050405020304" pitchFamily="18" charset="0"/>
              </a:rPr>
              <a:t>Amélioration des Plantes (</a:t>
            </a:r>
            <a:r>
              <a:rPr lang="fr-FR" sz="4400" b="1" dirty="0" smtClean="0">
                <a:latin typeface="Times New Roman" panose="02020603050405020304" pitchFamily="18" charset="0"/>
                <a:ea typeface="Calibri" panose="020F0502020204030204" pitchFamily="34" charset="0"/>
                <a:cs typeface="Times New Roman" panose="02020603050405020304" pitchFamily="18" charset="0"/>
              </a:rPr>
              <a:t>GAP)</a:t>
            </a:r>
            <a:endParaRPr lang="fr-FR" sz="4400" b="1" dirty="0"/>
          </a:p>
        </p:txBody>
      </p:sp>
    </p:spTree>
    <p:extLst>
      <p:ext uri="{BB962C8B-B14F-4D97-AF65-F5344CB8AC3E}">
        <p14:creationId xmlns:p14="http://schemas.microsoft.com/office/powerpoint/2010/main" val="37652802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dirty="0" err="1" smtClean="0"/>
              <a:t>Département</a:t>
            </a:r>
            <a:r>
              <a:rPr lang="en-US" dirty="0" smtClean="0"/>
              <a:t> de </a:t>
            </a:r>
            <a:r>
              <a:rPr lang="en-US" dirty="0" err="1" smtClean="0"/>
              <a:t>Radioagronomie</a:t>
            </a:r>
            <a:r>
              <a:rPr lang="fr-FR" dirty="0">
                <a:latin typeface="Calibri" panose="020F0502020204030204" pitchFamily="34" charset="0"/>
                <a:ea typeface="Calibri" panose="020F0502020204030204" pitchFamily="34" charset="0"/>
                <a:cs typeface="Times New Roman" panose="02020603050405020304" pitchFamily="18" charset="0"/>
              </a:rPr>
              <a:t>pour la Sécurité Alimentaire et de</a:t>
            </a:r>
            <a:r>
              <a:rPr lang="fr-FR"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fr-FR" dirty="0">
                <a:latin typeface="Calibri" panose="020F0502020204030204" pitchFamily="34" charset="0"/>
                <a:ea typeface="Calibri" panose="020F0502020204030204" pitchFamily="34" charset="0"/>
                <a:cs typeface="Times New Roman" panose="02020603050405020304" pitchFamily="18" charset="0"/>
              </a:rPr>
              <a:t>la Réduction de la Pauvreté</a:t>
            </a:r>
            <a:r>
              <a:rPr lang="fr-FR" dirty="0">
                <a:solidFill>
                  <a:srgbClr val="FF0000"/>
                </a:solidFill>
                <a:latin typeface="Calibri" panose="020F0502020204030204" pitchFamily="34" charset="0"/>
                <a:ea typeface="Calibri" panose="020F0502020204030204" pitchFamily="34" charset="0"/>
                <a:cs typeface="Times New Roman" panose="02020603050405020304" pitchFamily="18" charset="0"/>
              </a:rPr>
              <a:t>,</a:t>
            </a:r>
            <a:r>
              <a:rPr lang="fr-FR" dirty="0">
                <a:latin typeface="Calibri" panose="020F0502020204030204" pitchFamily="34" charset="0"/>
                <a:ea typeface="Calibri" panose="020F0502020204030204" pitchFamily="34" charset="0"/>
                <a:cs typeface="Times New Roman" panose="02020603050405020304" pitchFamily="18" charset="0"/>
              </a:rPr>
              <a:t> surtout en milieu rural.</a:t>
            </a:r>
            <a:endParaRPr lang="fr-FR" dirty="0"/>
          </a:p>
          <a:p>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2</a:t>
            </a:fld>
            <a:endParaRPr lang="en-US" dirty="0"/>
          </a:p>
        </p:txBody>
      </p:sp>
      <p:sp>
        <p:nvSpPr>
          <p:cNvPr id="6" name="Rectangle 5"/>
          <p:cNvSpPr/>
          <p:nvPr/>
        </p:nvSpPr>
        <p:spPr>
          <a:xfrm>
            <a:off x="531812" y="4743304"/>
            <a:ext cx="11660188" cy="1323439"/>
          </a:xfrm>
          <a:prstGeom prst="rect">
            <a:avLst/>
          </a:prstGeom>
        </p:spPr>
        <p:txBody>
          <a:bodyPr wrap="square">
            <a:spAutoFit/>
          </a:bodyPr>
          <a:lstStyle/>
          <a:p>
            <a:pPr algn="ctr"/>
            <a:r>
              <a:rPr lang="fr-FR" dirty="0" smtClean="0">
                <a:latin typeface="Calibri" panose="020F0502020204030204" pitchFamily="34" charset="0"/>
                <a:ea typeface="Calibri" panose="020F0502020204030204" pitchFamily="34" charset="0"/>
                <a:cs typeface="Times New Roman" panose="02020603050405020304" pitchFamily="18" charset="0"/>
              </a:rPr>
              <a:t> </a:t>
            </a:r>
            <a:r>
              <a:rPr lang="fr-FR" sz="4000" dirty="0" smtClean="0">
                <a:latin typeface="Calibri" panose="020F0502020204030204" pitchFamily="34" charset="0"/>
                <a:ea typeface="Calibri" panose="020F0502020204030204" pitchFamily="34" charset="0"/>
                <a:cs typeface="Times New Roman" panose="02020603050405020304" pitchFamily="18" charset="0"/>
              </a:rPr>
              <a:t>la </a:t>
            </a:r>
            <a:r>
              <a:rPr lang="fr-FR" sz="4000" dirty="0">
                <a:latin typeface="Calibri" panose="020F0502020204030204" pitchFamily="34" charset="0"/>
                <a:ea typeface="Calibri" panose="020F0502020204030204" pitchFamily="34" charset="0"/>
                <a:cs typeface="Times New Roman" panose="02020603050405020304" pitchFamily="18" charset="0"/>
              </a:rPr>
              <a:t>Sécurité Alimentaire et de</a:t>
            </a:r>
            <a:r>
              <a:rPr lang="fr-FR" sz="40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fr-FR" sz="4000" dirty="0">
                <a:latin typeface="Calibri" panose="020F0502020204030204" pitchFamily="34" charset="0"/>
                <a:ea typeface="Calibri" panose="020F0502020204030204" pitchFamily="34" charset="0"/>
                <a:cs typeface="Times New Roman" panose="02020603050405020304" pitchFamily="18" charset="0"/>
              </a:rPr>
              <a:t>la Réduction de la </a:t>
            </a:r>
            <a:r>
              <a:rPr lang="fr-FR" sz="4000" dirty="0" smtClean="0">
                <a:latin typeface="Calibri" panose="020F0502020204030204" pitchFamily="34" charset="0"/>
                <a:ea typeface="Calibri" panose="020F0502020204030204" pitchFamily="34" charset="0"/>
                <a:cs typeface="Times New Roman" panose="02020603050405020304" pitchFamily="18" charset="0"/>
              </a:rPr>
              <a:t>Pauvreté</a:t>
            </a:r>
            <a:r>
              <a:rPr lang="fr-FR" sz="40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fr-FR" sz="4000" dirty="0" smtClean="0">
                <a:latin typeface="Calibri" panose="020F0502020204030204" pitchFamily="34" charset="0"/>
                <a:ea typeface="Calibri" panose="020F0502020204030204" pitchFamily="34" charset="0"/>
                <a:cs typeface="Times New Roman" panose="02020603050405020304" pitchFamily="18" charset="0"/>
              </a:rPr>
              <a:t>surtout </a:t>
            </a:r>
            <a:r>
              <a:rPr lang="fr-FR" sz="4000" dirty="0">
                <a:latin typeface="Calibri" panose="020F0502020204030204" pitchFamily="34" charset="0"/>
                <a:ea typeface="Calibri" panose="020F0502020204030204" pitchFamily="34" charset="0"/>
                <a:cs typeface="Times New Roman" panose="02020603050405020304" pitchFamily="18" charset="0"/>
              </a:rPr>
              <a:t>en milieu rural. </a:t>
            </a:r>
            <a:endParaRPr lang="fr-FR" sz="4000" dirty="0"/>
          </a:p>
        </p:txBody>
      </p:sp>
      <p:sp>
        <p:nvSpPr>
          <p:cNvPr id="7" name="Rectangle 6"/>
          <p:cNvSpPr/>
          <p:nvPr/>
        </p:nvSpPr>
        <p:spPr>
          <a:xfrm>
            <a:off x="2589212" y="192011"/>
            <a:ext cx="6096000" cy="1538883"/>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lgn="ctr"/>
            <a:r>
              <a:rPr lang="fr-FR" sz="5400" dirty="0">
                <a:latin typeface="Calibri" panose="020F0502020204030204" pitchFamily="34" charset="0"/>
                <a:ea typeface="Calibri" panose="020F0502020204030204" pitchFamily="34" charset="0"/>
                <a:cs typeface="Times New Roman" panose="02020603050405020304" pitchFamily="18" charset="0"/>
              </a:rPr>
              <a:t>L’Agriculture</a:t>
            </a:r>
            <a:r>
              <a:rPr lang="fr-FR" sz="4000" dirty="0">
                <a:latin typeface="Calibri" panose="020F0502020204030204" pitchFamily="34" charset="0"/>
                <a:ea typeface="Calibri" panose="020F0502020204030204" pitchFamily="34" charset="0"/>
                <a:cs typeface="Times New Roman" panose="02020603050405020304" pitchFamily="18" charset="0"/>
              </a:rPr>
              <a:t> </a:t>
            </a:r>
            <a:endParaRPr lang="fr-FR" sz="4000" dirty="0" smtClean="0">
              <a:latin typeface="Calibri" panose="020F0502020204030204" pitchFamily="34" charset="0"/>
              <a:ea typeface="Calibri" panose="020F0502020204030204" pitchFamily="34" charset="0"/>
              <a:cs typeface="Times New Roman" panose="02020603050405020304" pitchFamily="18" charset="0"/>
            </a:endParaRPr>
          </a:p>
          <a:p>
            <a:pPr algn="ctr"/>
            <a:r>
              <a:rPr lang="fr-FR" sz="4000" dirty="0" smtClean="0">
                <a:latin typeface="Calibri" panose="020F0502020204030204" pitchFamily="34" charset="0"/>
                <a:ea typeface="Calibri" panose="020F0502020204030204" pitchFamily="34" charset="0"/>
                <a:cs typeface="Times New Roman" panose="02020603050405020304" pitchFamily="18" charset="0"/>
              </a:rPr>
              <a:t>(en général)</a:t>
            </a:r>
            <a:endParaRPr lang="fr-FR" sz="4000" dirty="0"/>
          </a:p>
        </p:txBody>
      </p:sp>
      <p:sp>
        <p:nvSpPr>
          <p:cNvPr id="8" name="Rectangle 7"/>
          <p:cNvSpPr/>
          <p:nvPr/>
        </p:nvSpPr>
        <p:spPr>
          <a:xfrm>
            <a:off x="531812" y="2081689"/>
            <a:ext cx="11339345" cy="1323439"/>
          </a:xfrm>
          <a:prstGeom prst="rect">
            <a:avLst/>
          </a:prstGeom>
          <a:ln>
            <a:solidFill>
              <a:schemeClr val="tx1"/>
            </a:solidFill>
          </a:ln>
        </p:spPr>
        <p:txBody>
          <a:bodyPr wrap="square">
            <a:spAutoFit/>
          </a:bodyPr>
          <a:lstStyle/>
          <a:p>
            <a:pPr algn="ctr"/>
            <a:r>
              <a:rPr lang="fr-FR" sz="4000" dirty="0" smtClean="0">
                <a:latin typeface="Calibri" panose="020F0502020204030204" pitchFamily="34" charset="0"/>
                <a:ea typeface="Calibri" panose="020F0502020204030204" pitchFamily="34" charset="0"/>
                <a:cs typeface="Times New Roman" panose="02020603050405020304" pitchFamily="18" charset="0"/>
              </a:rPr>
              <a:t>3 secteurs </a:t>
            </a:r>
            <a:r>
              <a:rPr lang="fr-FR" sz="4000" dirty="0">
                <a:latin typeface="Calibri" panose="020F0502020204030204" pitchFamily="34" charset="0"/>
                <a:ea typeface="Calibri" panose="020F0502020204030204" pitchFamily="34" charset="0"/>
                <a:cs typeface="Times New Roman" panose="02020603050405020304" pitchFamily="18" charset="0"/>
              </a:rPr>
              <a:t>traditionnels </a:t>
            </a:r>
            <a:endParaRPr lang="fr-FR" sz="4000" dirty="0" smtClean="0">
              <a:latin typeface="Calibri" panose="020F0502020204030204" pitchFamily="34" charset="0"/>
              <a:ea typeface="Calibri" panose="020F0502020204030204" pitchFamily="34" charset="0"/>
              <a:cs typeface="Times New Roman" panose="02020603050405020304" pitchFamily="18" charset="0"/>
            </a:endParaRPr>
          </a:p>
          <a:p>
            <a:pPr algn="ctr"/>
            <a:r>
              <a:rPr lang="fr-FR" sz="4000" dirty="0" smtClean="0">
                <a:latin typeface="Calibri" panose="020F0502020204030204" pitchFamily="34" charset="0"/>
                <a:ea typeface="Calibri" panose="020F0502020204030204" pitchFamily="34" charset="0"/>
                <a:cs typeface="Times New Roman" panose="02020603050405020304" pitchFamily="18" charset="0"/>
              </a:rPr>
              <a:t>(</a:t>
            </a:r>
            <a:r>
              <a:rPr lang="fr-FR" sz="4000" dirty="0">
                <a:latin typeface="Calibri" panose="020F0502020204030204" pitchFamily="34" charset="0"/>
                <a:ea typeface="Calibri" panose="020F0502020204030204" pitchFamily="34" charset="0"/>
                <a:cs typeface="Times New Roman" panose="02020603050405020304" pitchFamily="18" charset="0"/>
              </a:rPr>
              <a:t>production végétale et production animale, </a:t>
            </a:r>
            <a:r>
              <a:rPr lang="fr-FR" sz="4000" dirty="0" smtClean="0">
                <a:latin typeface="Calibri" panose="020F0502020204030204" pitchFamily="34" charset="0"/>
                <a:ea typeface="Calibri" panose="020F0502020204030204" pitchFamily="34" charset="0"/>
                <a:cs typeface="Times New Roman" panose="02020603050405020304" pitchFamily="18" charset="0"/>
              </a:rPr>
              <a:t>pêche)</a:t>
            </a:r>
            <a:endParaRPr lang="fr-FR" sz="4000" dirty="0"/>
          </a:p>
        </p:txBody>
      </p:sp>
      <p:sp>
        <p:nvSpPr>
          <p:cNvPr id="10" name="Flèche vers le bas 9"/>
          <p:cNvSpPr/>
          <p:nvPr/>
        </p:nvSpPr>
        <p:spPr>
          <a:xfrm>
            <a:off x="5075738" y="1713068"/>
            <a:ext cx="1122947" cy="59521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3801980" y="3784946"/>
            <a:ext cx="5293894" cy="707886"/>
          </a:xfrm>
          <a:prstGeom prst="rect">
            <a:avLst/>
          </a:prstGeom>
        </p:spPr>
        <p:txBody>
          <a:bodyPr wrap="square">
            <a:spAutoFit/>
          </a:bodyPr>
          <a:lstStyle/>
          <a:p>
            <a:r>
              <a:rPr lang="fr-FR" sz="4000" dirty="0" smtClean="0">
                <a:latin typeface="Calibri" panose="020F0502020204030204" pitchFamily="34" charset="0"/>
                <a:ea typeface="Calibri" panose="020F0502020204030204" pitchFamily="34" charset="0"/>
                <a:cs typeface="Times New Roman" panose="02020603050405020304" pitchFamily="18" charset="0"/>
              </a:rPr>
              <a:t>Constitue un Pivot pour</a:t>
            </a:r>
            <a:endParaRPr lang="fr-FR" sz="4000" dirty="0"/>
          </a:p>
        </p:txBody>
      </p:sp>
      <p:sp>
        <p:nvSpPr>
          <p:cNvPr id="12" name="Flèche vers le bas 11"/>
          <p:cNvSpPr/>
          <p:nvPr/>
        </p:nvSpPr>
        <p:spPr>
          <a:xfrm>
            <a:off x="5324390" y="3306751"/>
            <a:ext cx="1074821" cy="7337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1959658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Département de Radioagronomie</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20</a:t>
            </a:fld>
            <a:endParaRPr lang="en-US" dirty="0"/>
          </a:p>
        </p:txBody>
      </p:sp>
      <p:sp>
        <p:nvSpPr>
          <p:cNvPr id="4" name="Rectangle 3"/>
          <p:cNvSpPr/>
          <p:nvPr/>
        </p:nvSpPr>
        <p:spPr>
          <a:xfrm>
            <a:off x="1311579" y="1446806"/>
            <a:ext cx="10613036" cy="4892621"/>
          </a:xfrm>
          <a:prstGeom prst="rect">
            <a:avLst/>
          </a:prstGeom>
        </p:spPr>
        <p:txBody>
          <a:bodyPr wrap="square">
            <a:spAutoFit/>
          </a:bodyPr>
          <a:lstStyle/>
          <a:p>
            <a:pPr marL="571500" indent="-571500" algn="just">
              <a:lnSpc>
                <a:spcPct val="115000"/>
              </a:lnSpc>
              <a:spcAft>
                <a:spcPts val="1000"/>
              </a:spcAft>
              <a:buFont typeface="Wingdings" panose="05000000000000000000" pitchFamily="2" charset="2"/>
              <a:buChar char="Ø"/>
            </a:pPr>
            <a:r>
              <a:rPr lang="fr-FR" sz="4400" dirty="0" smtClean="0">
                <a:latin typeface="+mj-lt"/>
                <a:ea typeface="Times New Roman" panose="02020603050405020304" pitchFamily="18" charset="0"/>
                <a:cs typeface="Times New Roman" panose="02020603050405020304" pitchFamily="18" charset="0"/>
              </a:rPr>
              <a:t>Reconstitution </a:t>
            </a:r>
            <a:r>
              <a:rPr lang="fr-FR" sz="4400" dirty="0">
                <a:latin typeface="+mj-lt"/>
                <a:ea typeface="Times New Roman" panose="02020603050405020304" pitchFamily="18" charset="0"/>
                <a:cs typeface="Times New Roman" panose="02020603050405020304" pitchFamily="18" charset="0"/>
              </a:rPr>
              <a:t>et élargissement du germoplasme des plantes vivrières, </a:t>
            </a:r>
          </a:p>
          <a:p>
            <a:pPr marL="571500" indent="-571500" algn="just">
              <a:lnSpc>
                <a:spcPct val="115000"/>
              </a:lnSpc>
              <a:spcAft>
                <a:spcPts val="1000"/>
              </a:spcAft>
              <a:buFont typeface="Wingdings" panose="05000000000000000000" pitchFamily="2" charset="2"/>
              <a:buChar char="Ø"/>
            </a:pPr>
            <a:r>
              <a:rPr lang="fr-FR" sz="4400" dirty="0">
                <a:latin typeface="+mj-lt"/>
                <a:ea typeface="Times New Roman" panose="02020603050405020304" pitchFamily="18" charset="0"/>
                <a:cs typeface="Times New Roman" panose="02020603050405020304" pitchFamily="18" charset="0"/>
              </a:rPr>
              <a:t> U</a:t>
            </a:r>
            <a:r>
              <a:rPr lang="fr-FR" sz="4400" dirty="0" smtClean="0">
                <a:latin typeface="+mj-lt"/>
                <a:ea typeface="Times New Roman" panose="02020603050405020304" pitchFamily="18" charset="0"/>
                <a:cs typeface="Times New Roman" panose="02020603050405020304" pitchFamily="18" charset="0"/>
              </a:rPr>
              <a:t>tilisation des techniques </a:t>
            </a:r>
            <a:r>
              <a:rPr lang="fr-FR" sz="4400" dirty="0">
                <a:latin typeface="+mj-lt"/>
                <a:ea typeface="Times New Roman" panose="02020603050405020304" pitchFamily="18" charset="0"/>
                <a:cs typeface="Times New Roman" panose="02020603050405020304" pitchFamily="18" charset="0"/>
              </a:rPr>
              <a:t>nucléaires pour induire les mutations  aux cultures ciblées et la mise au point des </a:t>
            </a:r>
            <a:r>
              <a:rPr lang="fr-FR" sz="4400" dirty="0" smtClean="0">
                <a:latin typeface="+mj-lt"/>
                <a:ea typeface="Times New Roman" panose="02020603050405020304" pitchFamily="18" charset="0"/>
                <a:cs typeface="Times New Roman" panose="02020603050405020304" pitchFamily="18" charset="0"/>
              </a:rPr>
              <a:t>mutants</a:t>
            </a:r>
            <a:endParaRPr lang="fr-FR" sz="4400" dirty="0">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76499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Département de Radioagronomie</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21</a:t>
            </a:fld>
            <a:endParaRPr lang="en-US" dirty="0"/>
          </a:p>
        </p:txBody>
      </p:sp>
      <p:sp>
        <p:nvSpPr>
          <p:cNvPr id="4" name="Rectangle 3"/>
          <p:cNvSpPr/>
          <p:nvPr/>
        </p:nvSpPr>
        <p:spPr>
          <a:xfrm>
            <a:off x="1079292" y="277558"/>
            <a:ext cx="10792918" cy="5078313"/>
          </a:xfrm>
          <a:prstGeom prst="rect">
            <a:avLst/>
          </a:prstGeom>
        </p:spPr>
        <p:txBody>
          <a:bodyPr wrap="square">
            <a:spAutoFit/>
          </a:bodyPr>
          <a:lstStyle/>
          <a:p>
            <a:pPr marL="571500" indent="-571500">
              <a:buFont typeface="Wingdings" panose="05000000000000000000" pitchFamily="2" charset="2"/>
              <a:buChar char="Ø"/>
            </a:pPr>
            <a:r>
              <a:rPr lang="fr-FR" sz="3600" dirty="0" smtClean="0">
                <a:latin typeface="Bookman Old Style" panose="02050604050505020204" pitchFamily="18" charset="0"/>
                <a:ea typeface="Times New Roman" panose="02020603050405020304" pitchFamily="18" charset="0"/>
                <a:cs typeface="Times New Roman" panose="02020603050405020304" pitchFamily="18" charset="0"/>
              </a:rPr>
              <a:t>Obtention de quatre </a:t>
            </a:r>
            <a:r>
              <a:rPr lang="fr-FR" sz="3600" dirty="0">
                <a:latin typeface="Bookman Old Style" panose="02050604050505020204" pitchFamily="18" charset="0"/>
                <a:ea typeface="Times New Roman" panose="02020603050405020304" pitchFamily="18" charset="0"/>
                <a:cs typeface="Times New Roman" panose="02020603050405020304" pitchFamily="18" charset="0"/>
              </a:rPr>
              <a:t>mutants d’arachides de plus grande productivité (plus de 15 %) en graines et de rendement protéinique (plus de 20  %) comparées aux lignées parentales</a:t>
            </a:r>
            <a:r>
              <a:rPr lang="fr-FR" sz="3600" dirty="0" smtClean="0">
                <a:latin typeface="Bookman Old Style" panose="02050604050505020204" pitchFamily="18" charset="0"/>
                <a:ea typeface="Times New Roman" panose="02020603050405020304" pitchFamily="18" charset="0"/>
                <a:cs typeface="Times New Roman" panose="02020603050405020304" pitchFamily="18" charset="0"/>
              </a:rPr>
              <a:t>,</a:t>
            </a:r>
          </a:p>
          <a:p>
            <a:pPr marL="571500" indent="-571500">
              <a:buFont typeface="Wingdings" panose="05000000000000000000" pitchFamily="2" charset="2"/>
              <a:buChar char="Ø"/>
            </a:pPr>
            <a:r>
              <a:rPr lang="fr-FR" sz="3600" dirty="0" smtClean="0">
                <a:latin typeface="Bookman Old Style" panose="02050604050505020204" pitchFamily="18" charset="0"/>
                <a:ea typeface="Times New Roman" panose="02020603050405020304" pitchFamily="18" charset="0"/>
                <a:cs typeface="Times New Roman" panose="02020603050405020304" pitchFamily="18" charset="0"/>
              </a:rPr>
              <a:t> </a:t>
            </a:r>
            <a:r>
              <a:rPr lang="fr-FR" sz="3600" dirty="0">
                <a:latin typeface="Bookman Old Style" panose="02050604050505020204" pitchFamily="18" charset="0"/>
                <a:ea typeface="Times New Roman" panose="02020603050405020304" pitchFamily="18" charset="0"/>
                <a:cs typeface="Times New Roman" panose="02020603050405020304" pitchFamily="18" charset="0"/>
              </a:rPr>
              <a:t>des lignées de soja a taux élevé en lysine et histidine. </a:t>
            </a:r>
            <a:endParaRPr lang="fr-FR" sz="3600" dirty="0" smtClean="0">
              <a:latin typeface="Bookman Old Style" panose="02050604050505020204" pitchFamily="18" charset="0"/>
              <a:ea typeface="Times New Roman" panose="02020603050405020304" pitchFamily="18" charset="0"/>
              <a:cs typeface="Times New Roman" panose="02020603050405020304" pitchFamily="18" charset="0"/>
            </a:endParaRPr>
          </a:p>
          <a:p>
            <a:pPr marL="571500" indent="-571500">
              <a:buFont typeface="Wingdings" panose="05000000000000000000" pitchFamily="2" charset="2"/>
              <a:buChar char="Ø"/>
            </a:pPr>
            <a:r>
              <a:rPr lang="fr-FR" sz="3600" dirty="0" smtClean="0">
                <a:latin typeface="Bookman Old Style" panose="02050604050505020204" pitchFamily="18" charset="0"/>
                <a:ea typeface="Times New Roman" panose="02020603050405020304" pitchFamily="18" charset="0"/>
                <a:cs typeface="Times New Roman" panose="02020603050405020304" pitchFamily="18" charset="0"/>
              </a:rPr>
              <a:t>Des </a:t>
            </a:r>
            <a:r>
              <a:rPr lang="fr-FR" sz="3600" dirty="0">
                <a:latin typeface="Bookman Old Style" panose="02050604050505020204" pitchFamily="18" charset="0"/>
                <a:ea typeface="Times New Roman" panose="02020603050405020304" pitchFamily="18" charset="0"/>
                <a:cs typeface="Times New Roman" panose="02020603050405020304" pitchFamily="18" charset="0"/>
              </a:rPr>
              <a:t>mutants de maïs en rendement élevé en grains et du riz résistant à la sécheresse et à port  </a:t>
            </a:r>
            <a:r>
              <a:rPr lang="fr-FR" sz="3600" dirty="0" smtClean="0">
                <a:latin typeface="Bookman Old Style" panose="02050604050505020204" pitchFamily="18" charset="0"/>
                <a:ea typeface="Times New Roman" panose="02020603050405020304" pitchFamily="18" charset="0"/>
                <a:cs typeface="Times New Roman" panose="02020603050405020304" pitchFamily="18" charset="0"/>
              </a:rPr>
              <a:t>réduit ont été obtenus. </a:t>
            </a:r>
            <a:endParaRPr lang="fr-FR" sz="3600" dirty="0"/>
          </a:p>
        </p:txBody>
      </p:sp>
    </p:spTree>
    <p:extLst>
      <p:ext uri="{BB962C8B-B14F-4D97-AF65-F5344CB8AC3E}">
        <p14:creationId xmlns:p14="http://schemas.microsoft.com/office/powerpoint/2010/main" val="12864995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53653" y="624110"/>
            <a:ext cx="9450960" cy="1280890"/>
          </a:xfrm>
        </p:spPr>
        <p:txBody>
          <a:bodyPr/>
          <a:lstStyle/>
          <a:p>
            <a:r>
              <a:rPr lang="fr-FR" b="1" dirty="0" smtClean="0"/>
              <a:t>SECTION DE PHYSIQUE ET HYDROLOGIE</a:t>
            </a:r>
            <a:endParaRPr lang="fr-FR" b="1" dirty="0"/>
          </a:p>
        </p:txBody>
      </p:sp>
      <p:sp>
        <p:nvSpPr>
          <p:cNvPr id="3" name="Espace réservé du contenu 2"/>
          <p:cNvSpPr>
            <a:spLocks noGrp="1"/>
          </p:cNvSpPr>
          <p:nvPr>
            <p:ph idx="1"/>
          </p:nvPr>
        </p:nvSpPr>
        <p:spPr>
          <a:xfrm>
            <a:off x="719528" y="2133600"/>
            <a:ext cx="10785084" cy="3777622"/>
          </a:xfrm>
        </p:spPr>
        <p:txBody>
          <a:bodyPr>
            <a:normAutofit fontScale="77500" lnSpcReduction="20000"/>
          </a:bodyPr>
          <a:lstStyle/>
          <a:p>
            <a:pPr marL="0" indent="0">
              <a:buNone/>
            </a:pPr>
            <a:r>
              <a:rPr lang="fr-FR" sz="4000" dirty="0"/>
              <a:t>E</a:t>
            </a:r>
            <a:r>
              <a:rPr lang="fr-FR" sz="4000" dirty="0" smtClean="0"/>
              <a:t>st </a:t>
            </a:r>
            <a:r>
              <a:rPr lang="fr-FR" sz="4000" dirty="0"/>
              <a:t>une unité de recherche </a:t>
            </a:r>
            <a:r>
              <a:rPr lang="fr-FR" sz="4000" dirty="0" smtClean="0"/>
              <a:t>qui </a:t>
            </a:r>
            <a:r>
              <a:rPr lang="fr-FR" sz="4000" dirty="0"/>
              <a:t>a pour mission principale </a:t>
            </a:r>
            <a:r>
              <a:rPr lang="fr-FR" sz="4000" dirty="0" smtClean="0"/>
              <a:t> de :</a:t>
            </a:r>
            <a:endParaRPr lang="fr-FR" sz="4000" dirty="0"/>
          </a:p>
          <a:p>
            <a:pPr lvl="0"/>
            <a:r>
              <a:rPr lang="fr-FR" sz="4000" dirty="0"/>
              <a:t>Caractériser les aquifères afin de diversifier les sources d’approvisionnement en eau potable de la population </a:t>
            </a:r>
            <a:endParaRPr lang="fr-FR" sz="4000" dirty="0" smtClean="0"/>
          </a:p>
          <a:p>
            <a:pPr lvl="0"/>
            <a:r>
              <a:rPr lang="fr-FR" sz="4000" dirty="0" smtClean="0"/>
              <a:t>et </a:t>
            </a:r>
            <a:r>
              <a:rPr lang="fr-FR" sz="4000" dirty="0"/>
              <a:t>produire des outils d’aide à la décision pour la gestion des ressources en eau, la préservation de l’environnement contre les dégradations (pollution et érosion) et l’assainissement du milieu ;</a:t>
            </a:r>
          </a:p>
          <a:p>
            <a:endParaRPr lang="fr-FR" dirty="0"/>
          </a:p>
        </p:txBody>
      </p:sp>
      <p:sp>
        <p:nvSpPr>
          <p:cNvPr id="4" name="Espace réservé du pied de page 3"/>
          <p:cNvSpPr>
            <a:spLocks noGrp="1"/>
          </p:cNvSpPr>
          <p:nvPr>
            <p:ph type="ftr" sz="quarter" idx="11"/>
          </p:nvPr>
        </p:nvSpPr>
        <p:spPr/>
        <p:txBody>
          <a:bodyPr/>
          <a:lstStyle/>
          <a:p>
            <a:r>
              <a:rPr lang="en-US" smtClean="0"/>
              <a:t>Département de Radioagronomie</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17989426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SECTION DE PHYSIQUE ET </a:t>
            </a:r>
            <a:r>
              <a:rPr lang="fr-FR" b="1" dirty="0" smtClean="0"/>
              <a:t>HYDROLOGIE (suite)</a:t>
            </a:r>
            <a:endParaRPr lang="fr-FR" dirty="0"/>
          </a:p>
        </p:txBody>
      </p:sp>
      <p:sp>
        <p:nvSpPr>
          <p:cNvPr id="3" name="Espace réservé du contenu 2"/>
          <p:cNvSpPr>
            <a:spLocks noGrp="1"/>
          </p:cNvSpPr>
          <p:nvPr>
            <p:ph idx="1"/>
          </p:nvPr>
        </p:nvSpPr>
        <p:spPr>
          <a:xfrm>
            <a:off x="914400" y="2133600"/>
            <a:ext cx="10590212" cy="3777622"/>
          </a:xfrm>
        </p:spPr>
        <p:txBody>
          <a:bodyPr>
            <a:noAutofit/>
          </a:bodyPr>
          <a:lstStyle/>
          <a:p>
            <a:pPr lvl="0"/>
            <a:r>
              <a:rPr lang="fr-FR" sz="3600" dirty="0"/>
              <a:t>Evaluer l’hydrologie des cours d’eau afin de sécuriser les habitats et les modes de vie implantés au niveau des versants des cours d’eau et des bas fonds ;</a:t>
            </a:r>
          </a:p>
          <a:p>
            <a:pPr lvl="0"/>
            <a:r>
              <a:rPr lang="fr-FR" sz="3600" dirty="0"/>
              <a:t>Evaluer l’hydrologie de la zone non saturée afin d’améliorer la production agricole grâce à une meilleure gestion des ressources en eau (climat et sol) </a:t>
            </a:r>
          </a:p>
          <a:p>
            <a:endParaRPr lang="fr-FR" sz="3600" dirty="0"/>
          </a:p>
        </p:txBody>
      </p:sp>
      <p:sp>
        <p:nvSpPr>
          <p:cNvPr id="4" name="Espace réservé du pied de page 3"/>
          <p:cNvSpPr>
            <a:spLocks noGrp="1"/>
          </p:cNvSpPr>
          <p:nvPr>
            <p:ph type="ftr" sz="quarter" idx="11"/>
          </p:nvPr>
        </p:nvSpPr>
        <p:spPr/>
        <p:txBody>
          <a:bodyPr/>
          <a:lstStyle/>
          <a:p>
            <a:r>
              <a:rPr lang="en-US" smtClean="0"/>
              <a:t>Département de Radioagronomie</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18013442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23102" y="362364"/>
            <a:ext cx="8911687" cy="1546650"/>
          </a:xfrm>
          <a:ln>
            <a:solidFill>
              <a:schemeClr val="tx1"/>
            </a:solidFill>
          </a:ln>
        </p:spPr>
        <p:txBody>
          <a:bodyPr>
            <a:normAutofit fontScale="90000"/>
          </a:bodyPr>
          <a:lstStyle/>
          <a:p>
            <a:r>
              <a:rPr lang="fr-FR" sz="5400" dirty="0" smtClean="0"/>
              <a:t>Agriculture fait partie des secteurs de croissance</a:t>
            </a:r>
            <a:endParaRPr lang="fr-FR" sz="5400" dirty="0"/>
          </a:p>
        </p:txBody>
      </p:sp>
      <p:sp>
        <p:nvSpPr>
          <p:cNvPr id="3" name="Espace réservé du contenu 2"/>
          <p:cNvSpPr>
            <a:spLocks noGrp="1"/>
          </p:cNvSpPr>
          <p:nvPr>
            <p:ph idx="1"/>
          </p:nvPr>
        </p:nvSpPr>
        <p:spPr>
          <a:xfrm>
            <a:off x="208547" y="2133600"/>
            <a:ext cx="11566358" cy="3777622"/>
          </a:xfrm>
        </p:spPr>
        <p:txBody>
          <a:bodyPr>
            <a:normAutofit/>
          </a:bodyPr>
          <a:lstStyle/>
          <a:p>
            <a:pPr algn="ctr"/>
            <a:r>
              <a:rPr lang="fr-FR" sz="4000" dirty="0" smtClean="0"/>
              <a:t>sur </a:t>
            </a:r>
            <a:r>
              <a:rPr lang="fr-FR" sz="4000" dirty="0"/>
              <a:t>lesquels </a:t>
            </a:r>
            <a:r>
              <a:rPr lang="fr-FR" sz="4000" dirty="0" smtClean="0"/>
              <a:t>compte beaucoup le </a:t>
            </a:r>
            <a:r>
              <a:rPr lang="fr-FR" sz="4000" dirty="0"/>
              <a:t>gouvernement </a:t>
            </a:r>
            <a:r>
              <a:rPr lang="fr-FR" sz="4000" dirty="0" smtClean="0"/>
              <a:t>pour </a:t>
            </a:r>
          </a:p>
          <a:p>
            <a:pPr lvl="2" algn="ctr"/>
            <a:r>
              <a:rPr lang="fr-FR" sz="3600" dirty="0" smtClean="0"/>
              <a:t>relancer </a:t>
            </a:r>
            <a:r>
              <a:rPr lang="fr-FR" sz="3600" dirty="0"/>
              <a:t>l'économie </a:t>
            </a:r>
            <a:endParaRPr lang="fr-FR" sz="3600" dirty="0" smtClean="0"/>
          </a:p>
          <a:p>
            <a:pPr lvl="2" algn="ctr"/>
            <a:r>
              <a:rPr lang="fr-FR" sz="3600" dirty="0" smtClean="0"/>
              <a:t>et </a:t>
            </a:r>
            <a:r>
              <a:rPr lang="fr-FR" sz="3600" dirty="0"/>
              <a:t>réduire la pauvreté. </a:t>
            </a:r>
            <a:endParaRPr lang="fr-FR" sz="3600" dirty="0"/>
          </a:p>
        </p:txBody>
      </p:sp>
      <p:sp>
        <p:nvSpPr>
          <p:cNvPr id="4" name="Espace réservé du pied de page 3"/>
          <p:cNvSpPr>
            <a:spLocks noGrp="1"/>
          </p:cNvSpPr>
          <p:nvPr>
            <p:ph type="ftr" sz="quarter" idx="11"/>
          </p:nvPr>
        </p:nvSpPr>
        <p:spPr/>
        <p:txBody>
          <a:bodyPr/>
          <a:lstStyle/>
          <a:p>
            <a:r>
              <a:rPr lang="en-US" smtClean="0"/>
              <a:t>Département de Radioagronomie</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7554472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6695" y="362363"/>
            <a:ext cx="10924673" cy="2360947"/>
          </a:xfrm>
          <a:ln>
            <a:solidFill>
              <a:schemeClr val="tx1"/>
            </a:solidFill>
          </a:ln>
        </p:spPr>
        <p:txBody>
          <a:bodyPr>
            <a:noAutofit/>
          </a:bodyPr>
          <a:lstStyle/>
          <a:p>
            <a:pPr algn="ctr"/>
            <a:r>
              <a:rPr lang="fr-FR" sz="4800" b="1" dirty="0" smtClean="0"/>
              <a:t>Les statistiques indiquent une très faible productivité du secteur agricole</a:t>
            </a:r>
            <a:br>
              <a:rPr lang="fr-FR" sz="4800" b="1" dirty="0" smtClean="0"/>
            </a:br>
            <a:endParaRPr lang="fr-FR" sz="4800" b="1" dirty="0"/>
          </a:p>
        </p:txBody>
      </p:sp>
      <p:sp>
        <p:nvSpPr>
          <p:cNvPr id="3" name="Espace réservé du contenu 2"/>
          <p:cNvSpPr>
            <a:spLocks noGrp="1"/>
          </p:cNvSpPr>
          <p:nvPr>
            <p:ph idx="1"/>
          </p:nvPr>
        </p:nvSpPr>
        <p:spPr>
          <a:xfrm>
            <a:off x="128338" y="3657600"/>
            <a:ext cx="12365624" cy="3777622"/>
          </a:xfrm>
          <a:ln>
            <a:solidFill>
              <a:schemeClr val="tx2"/>
            </a:solidFill>
          </a:ln>
        </p:spPr>
        <p:txBody>
          <a:bodyPr>
            <a:normAutofit/>
          </a:bodyPr>
          <a:lstStyle/>
          <a:p>
            <a:pPr marL="0" indent="0" algn="ctr">
              <a:buNone/>
            </a:pPr>
            <a:r>
              <a:rPr lang="fr-CD" sz="4800" b="1" dirty="0" smtClean="0"/>
              <a:t>Pourquoi ? </a:t>
            </a:r>
          </a:p>
          <a:p>
            <a:pPr algn="ctr"/>
            <a:r>
              <a:rPr lang="fr-CD" sz="4800" b="1" dirty="0" smtClean="0"/>
              <a:t>Quelles en sont les principales raisons ?</a:t>
            </a:r>
          </a:p>
        </p:txBody>
      </p:sp>
      <p:sp>
        <p:nvSpPr>
          <p:cNvPr id="4" name="Espace réservé du pied de page 3"/>
          <p:cNvSpPr>
            <a:spLocks noGrp="1"/>
          </p:cNvSpPr>
          <p:nvPr>
            <p:ph type="ftr" sz="quarter" idx="11"/>
          </p:nvPr>
        </p:nvSpPr>
        <p:spPr/>
        <p:txBody>
          <a:bodyPr/>
          <a:lstStyle/>
          <a:p>
            <a:r>
              <a:rPr lang="en-US" smtClean="0"/>
              <a:t>Département de Radioagronomie</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37184607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Département de Radioagronomie</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5</a:t>
            </a:fld>
            <a:endParaRPr lang="en-US" dirty="0"/>
          </a:p>
        </p:txBody>
      </p:sp>
      <p:sp>
        <p:nvSpPr>
          <p:cNvPr id="4" name="Rectangle 3"/>
          <p:cNvSpPr/>
          <p:nvPr/>
        </p:nvSpPr>
        <p:spPr>
          <a:xfrm>
            <a:off x="352926" y="1303716"/>
            <a:ext cx="11502189" cy="4424288"/>
          </a:xfrm>
          <a:prstGeom prst="rect">
            <a:avLst/>
          </a:prstGeom>
        </p:spPr>
        <p:txBody>
          <a:bodyPr wrap="square">
            <a:spAutoFit/>
          </a:bodyPr>
          <a:lstStyle/>
          <a:p>
            <a:pPr marL="571500" indent="-571500" algn="just" hangingPunct="0">
              <a:lnSpc>
                <a:spcPct val="110000"/>
              </a:lnSpc>
              <a:spcAft>
                <a:spcPts val="720"/>
              </a:spcAft>
              <a:buFont typeface="Wingdings" panose="05000000000000000000" pitchFamily="2" charset="2"/>
              <a:buChar char="Ø"/>
            </a:pPr>
            <a:r>
              <a:rPr lang="fr-CD" sz="4000" dirty="0" smtClean="0">
                <a:solidFill>
                  <a:srgbClr val="000000"/>
                </a:solidFill>
                <a:latin typeface="Times New Roman" panose="02020603050405020304" pitchFamily="18" charset="0"/>
                <a:ea typeface="Times New Roman" panose="02020603050405020304" pitchFamily="18" charset="0"/>
              </a:rPr>
              <a:t>la </a:t>
            </a:r>
            <a:r>
              <a:rPr lang="fr-CD" sz="4000" dirty="0">
                <a:solidFill>
                  <a:srgbClr val="000000"/>
                </a:solidFill>
                <a:latin typeface="Times New Roman" panose="02020603050405020304" pitchFamily="18" charset="0"/>
                <a:ea typeface="Times New Roman" panose="02020603050405020304" pitchFamily="18" charset="0"/>
              </a:rPr>
              <a:t>dégradation des sols, </a:t>
            </a:r>
            <a:endParaRPr lang="fr-CD" sz="4000" dirty="0" smtClean="0">
              <a:solidFill>
                <a:srgbClr val="000000"/>
              </a:solidFill>
              <a:latin typeface="Times New Roman" panose="02020603050405020304" pitchFamily="18" charset="0"/>
              <a:ea typeface="Times New Roman" panose="02020603050405020304" pitchFamily="18" charset="0"/>
            </a:endParaRPr>
          </a:p>
          <a:p>
            <a:pPr marL="571500" indent="-571500" algn="just" hangingPunct="0">
              <a:lnSpc>
                <a:spcPct val="110000"/>
              </a:lnSpc>
              <a:spcAft>
                <a:spcPts val="720"/>
              </a:spcAft>
              <a:buFont typeface="Wingdings" panose="05000000000000000000" pitchFamily="2" charset="2"/>
              <a:buChar char="Ø"/>
            </a:pPr>
            <a:r>
              <a:rPr lang="fr-CD" sz="4000" dirty="0" smtClean="0">
                <a:solidFill>
                  <a:srgbClr val="000000"/>
                </a:solidFill>
                <a:latin typeface="Times New Roman" panose="02020603050405020304" pitchFamily="18" charset="0"/>
                <a:ea typeface="Times New Roman" panose="02020603050405020304" pitchFamily="18" charset="0"/>
              </a:rPr>
              <a:t>le </a:t>
            </a:r>
            <a:r>
              <a:rPr lang="fr-CD" sz="4000" dirty="0">
                <a:solidFill>
                  <a:srgbClr val="000000"/>
                </a:solidFill>
                <a:latin typeface="Times New Roman" panose="02020603050405020304" pitchFamily="18" charset="0"/>
                <a:ea typeface="Times New Roman" panose="02020603050405020304" pitchFamily="18" charset="0"/>
              </a:rPr>
              <a:t>manque et la pénurie de semences améliorées de qualité ; </a:t>
            </a:r>
            <a:endParaRPr lang="fr-CD" sz="4000" dirty="0" smtClean="0">
              <a:solidFill>
                <a:srgbClr val="000000"/>
              </a:solidFill>
              <a:latin typeface="Times New Roman" panose="02020603050405020304" pitchFamily="18" charset="0"/>
              <a:ea typeface="Times New Roman" panose="02020603050405020304" pitchFamily="18" charset="0"/>
            </a:endParaRPr>
          </a:p>
          <a:p>
            <a:pPr marL="571500" indent="-571500" algn="just" hangingPunct="0">
              <a:lnSpc>
                <a:spcPct val="110000"/>
              </a:lnSpc>
              <a:spcAft>
                <a:spcPts val="720"/>
              </a:spcAft>
              <a:buFont typeface="Wingdings" panose="05000000000000000000" pitchFamily="2" charset="2"/>
              <a:buChar char="Ø"/>
            </a:pPr>
            <a:r>
              <a:rPr lang="fr-CD" sz="4000" dirty="0" smtClean="0">
                <a:solidFill>
                  <a:srgbClr val="000000"/>
                </a:solidFill>
                <a:latin typeface="Times New Roman" panose="02020603050405020304" pitchFamily="18" charset="0"/>
                <a:ea typeface="Times New Roman" panose="02020603050405020304" pitchFamily="18" charset="0"/>
              </a:rPr>
              <a:t>la </a:t>
            </a:r>
            <a:r>
              <a:rPr lang="fr-CD" sz="4000" dirty="0">
                <a:solidFill>
                  <a:srgbClr val="000000"/>
                </a:solidFill>
                <a:latin typeface="Times New Roman" panose="02020603050405020304" pitchFamily="18" charset="0"/>
                <a:ea typeface="Times New Roman" panose="02020603050405020304" pitchFamily="18" charset="0"/>
              </a:rPr>
              <a:t>hausse des prix, </a:t>
            </a:r>
            <a:endParaRPr lang="fr-CD" sz="4000" dirty="0" smtClean="0">
              <a:solidFill>
                <a:srgbClr val="000000"/>
              </a:solidFill>
              <a:latin typeface="Times New Roman" panose="02020603050405020304" pitchFamily="18" charset="0"/>
              <a:ea typeface="Times New Roman" panose="02020603050405020304" pitchFamily="18" charset="0"/>
            </a:endParaRPr>
          </a:p>
          <a:p>
            <a:pPr marL="571500" indent="-571500" algn="just" hangingPunct="0">
              <a:lnSpc>
                <a:spcPct val="110000"/>
              </a:lnSpc>
              <a:spcAft>
                <a:spcPts val="720"/>
              </a:spcAft>
              <a:buFont typeface="Wingdings" panose="05000000000000000000" pitchFamily="2" charset="2"/>
              <a:buChar char="Ø"/>
            </a:pPr>
            <a:r>
              <a:rPr lang="fr-CD" sz="4000" dirty="0" smtClean="0">
                <a:solidFill>
                  <a:srgbClr val="000000"/>
                </a:solidFill>
                <a:latin typeface="Times New Roman" panose="02020603050405020304" pitchFamily="18" charset="0"/>
                <a:ea typeface="Times New Roman" panose="02020603050405020304" pitchFamily="18" charset="0"/>
              </a:rPr>
              <a:t>le </a:t>
            </a:r>
            <a:r>
              <a:rPr lang="fr-CD" sz="4000" dirty="0">
                <a:solidFill>
                  <a:srgbClr val="000000"/>
                </a:solidFill>
                <a:latin typeface="Times New Roman" panose="02020603050405020304" pitchFamily="18" charset="0"/>
                <a:ea typeface="Times New Roman" panose="02020603050405020304" pitchFamily="18" charset="0"/>
              </a:rPr>
              <a:t>faible développement de l’industrie de transformation, </a:t>
            </a:r>
            <a:endParaRPr lang="fr-FR" sz="4000" dirty="0">
              <a:effectLst/>
              <a:latin typeface="Times New Roman" panose="02020603050405020304" pitchFamily="18" charset="0"/>
              <a:ea typeface="Times New Roman" panose="02020603050405020304" pitchFamily="18" charset="0"/>
            </a:endParaRPr>
          </a:p>
        </p:txBody>
      </p:sp>
      <p:sp>
        <p:nvSpPr>
          <p:cNvPr id="5" name="Rectangle 4"/>
          <p:cNvSpPr/>
          <p:nvPr/>
        </p:nvSpPr>
        <p:spPr>
          <a:xfrm>
            <a:off x="1952020" y="107594"/>
            <a:ext cx="6264857" cy="830997"/>
          </a:xfrm>
          <a:prstGeom prst="rect">
            <a:avLst/>
          </a:prstGeom>
          <a:ln>
            <a:solidFill>
              <a:srgbClr val="FF0000"/>
            </a:solidFill>
          </a:ln>
        </p:spPr>
        <p:txBody>
          <a:bodyPr wrap="none">
            <a:spAutoFit/>
          </a:bodyPr>
          <a:lstStyle/>
          <a:p>
            <a:r>
              <a:rPr lang="fr-CD" sz="4800" dirty="0" smtClean="0">
                <a:solidFill>
                  <a:srgbClr val="000000"/>
                </a:solidFill>
                <a:latin typeface="Times New Roman" panose="02020603050405020304" pitchFamily="18" charset="0"/>
                <a:ea typeface="Times New Roman" panose="02020603050405020304" pitchFamily="18" charset="0"/>
              </a:rPr>
              <a:t>Une </a:t>
            </a:r>
            <a:r>
              <a:rPr lang="fr-CD" sz="4800" dirty="0">
                <a:solidFill>
                  <a:srgbClr val="000000"/>
                </a:solidFill>
                <a:latin typeface="Times New Roman" panose="02020603050405020304" pitchFamily="18" charset="0"/>
                <a:ea typeface="Times New Roman" panose="02020603050405020304" pitchFamily="18" charset="0"/>
              </a:rPr>
              <a:t>série de contraintes </a:t>
            </a:r>
            <a:endParaRPr lang="fr-FR" sz="4800" dirty="0"/>
          </a:p>
        </p:txBody>
      </p:sp>
    </p:spTree>
    <p:extLst>
      <p:ext uri="{BB962C8B-B14F-4D97-AF65-F5344CB8AC3E}">
        <p14:creationId xmlns:p14="http://schemas.microsoft.com/office/powerpoint/2010/main" val="27325251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Département de Radioagronomie</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6</a:t>
            </a:fld>
            <a:endParaRPr lang="en-US" dirty="0"/>
          </a:p>
        </p:txBody>
      </p:sp>
      <p:sp>
        <p:nvSpPr>
          <p:cNvPr id="4" name="Rectangle 3"/>
          <p:cNvSpPr/>
          <p:nvPr/>
        </p:nvSpPr>
        <p:spPr>
          <a:xfrm>
            <a:off x="1079292" y="632291"/>
            <a:ext cx="10658006" cy="3161378"/>
          </a:xfrm>
          <a:prstGeom prst="rect">
            <a:avLst/>
          </a:prstGeom>
        </p:spPr>
        <p:txBody>
          <a:bodyPr wrap="square">
            <a:spAutoFit/>
          </a:bodyPr>
          <a:lstStyle/>
          <a:p>
            <a:pPr marL="571500" indent="-571500" algn="just" hangingPunct="0">
              <a:lnSpc>
                <a:spcPct val="110000"/>
              </a:lnSpc>
              <a:spcAft>
                <a:spcPts val="720"/>
              </a:spcAft>
              <a:buFont typeface="Wingdings" panose="05000000000000000000" pitchFamily="2" charset="2"/>
              <a:buChar char="Ø"/>
            </a:pPr>
            <a:r>
              <a:rPr lang="fr-CD" sz="4400" dirty="0">
                <a:solidFill>
                  <a:srgbClr val="000000"/>
                </a:solidFill>
                <a:latin typeface="Times New Roman" panose="02020603050405020304" pitchFamily="18" charset="0"/>
                <a:ea typeface="Times New Roman" panose="02020603050405020304" pitchFamily="18" charset="0"/>
              </a:rPr>
              <a:t>l’absence des procédés de conservation des produits agricoles et halieutiques, </a:t>
            </a:r>
            <a:endParaRPr lang="fr-CD" sz="4400" dirty="0" smtClean="0">
              <a:solidFill>
                <a:srgbClr val="000000"/>
              </a:solidFill>
              <a:latin typeface="Times New Roman" panose="02020603050405020304" pitchFamily="18" charset="0"/>
              <a:ea typeface="Times New Roman" panose="02020603050405020304" pitchFamily="18" charset="0"/>
            </a:endParaRPr>
          </a:p>
          <a:p>
            <a:pPr marL="571500" indent="-571500" algn="just" hangingPunct="0">
              <a:lnSpc>
                <a:spcPct val="110000"/>
              </a:lnSpc>
              <a:spcAft>
                <a:spcPts val="720"/>
              </a:spcAft>
              <a:buFont typeface="Wingdings" panose="05000000000000000000" pitchFamily="2" charset="2"/>
              <a:buChar char="Ø"/>
            </a:pPr>
            <a:r>
              <a:rPr lang="fr-CD" sz="4400" dirty="0" smtClean="0">
                <a:solidFill>
                  <a:srgbClr val="000000"/>
                </a:solidFill>
                <a:latin typeface="Times New Roman" panose="02020603050405020304" pitchFamily="18" charset="0"/>
                <a:ea typeface="Times New Roman" panose="02020603050405020304" pitchFamily="18" charset="0"/>
              </a:rPr>
              <a:t>le </a:t>
            </a:r>
            <a:r>
              <a:rPr lang="fr-CD" sz="4400" dirty="0">
                <a:solidFill>
                  <a:srgbClr val="000000"/>
                </a:solidFill>
                <a:latin typeface="Times New Roman" panose="02020603050405020304" pitchFamily="18" charset="0"/>
                <a:ea typeface="Times New Roman" panose="02020603050405020304" pitchFamily="18" charset="0"/>
              </a:rPr>
              <a:t>manque de personnel qualifié et le vieillissement des unités de </a:t>
            </a:r>
            <a:r>
              <a:rPr lang="fr-CD" sz="4400" dirty="0" smtClean="0">
                <a:solidFill>
                  <a:srgbClr val="000000"/>
                </a:solidFill>
                <a:latin typeface="Times New Roman" panose="02020603050405020304" pitchFamily="18" charset="0"/>
                <a:ea typeface="Times New Roman" panose="02020603050405020304" pitchFamily="18" charset="0"/>
              </a:rPr>
              <a:t>production etc..</a:t>
            </a:r>
            <a:endParaRPr lang="fr-FR" sz="4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945642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43367" y="223256"/>
            <a:ext cx="9703990" cy="1280890"/>
          </a:xfrm>
          <a:ln>
            <a:solidFill>
              <a:schemeClr val="tx1"/>
            </a:solidFill>
          </a:ln>
        </p:spPr>
        <p:txBody>
          <a:bodyPr>
            <a:normAutofit fontScale="90000"/>
          </a:bodyPr>
          <a:lstStyle/>
          <a:p>
            <a:r>
              <a:rPr lang="fr-FR" sz="4400" b="1" dirty="0" smtClean="0"/>
              <a:t>Quel est le défi actuel de l’agriculture </a:t>
            </a:r>
            <a:endParaRPr lang="fr-FR" dirty="0"/>
          </a:p>
        </p:txBody>
      </p:sp>
      <p:sp>
        <p:nvSpPr>
          <p:cNvPr id="3" name="Espace réservé du contenu 2"/>
          <p:cNvSpPr>
            <a:spLocks noGrp="1"/>
          </p:cNvSpPr>
          <p:nvPr>
            <p:ph idx="1"/>
          </p:nvPr>
        </p:nvSpPr>
        <p:spPr>
          <a:xfrm>
            <a:off x="891576" y="1788826"/>
            <a:ext cx="10613036" cy="3777622"/>
          </a:xfrm>
        </p:spPr>
        <p:txBody>
          <a:bodyPr>
            <a:noAutofit/>
          </a:bodyPr>
          <a:lstStyle/>
          <a:p>
            <a:pPr lvl="1"/>
            <a:r>
              <a:rPr lang="fr-FR" sz="4000" b="1" dirty="0" smtClean="0"/>
              <a:t>Pourvoir </a:t>
            </a:r>
            <a:r>
              <a:rPr lang="fr-FR" sz="4000" b="1" dirty="0"/>
              <a:t>à l’accroissement de la production par unité de surface </a:t>
            </a:r>
            <a:endParaRPr lang="fr-FR" sz="4000" b="1" dirty="0" smtClean="0"/>
          </a:p>
          <a:p>
            <a:pPr lvl="1"/>
            <a:r>
              <a:rPr lang="fr-FR" sz="4000" b="1" dirty="0"/>
              <a:t>A</a:t>
            </a:r>
            <a:r>
              <a:rPr lang="fr-FR" sz="4000" b="1" dirty="0" smtClean="0"/>
              <a:t>ugmenter </a:t>
            </a:r>
            <a:r>
              <a:rPr lang="fr-FR" sz="4000" b="1" dirty="0"/>
              <a:t>la disponibilité courante des aliments en maintenant la base de ressources naturelles dans un contexte de croissance de l’urbanisation</a:t>
            </a:r>
            <a:r>
              <a:rPr lang="fr-FR" sz="3600" b="1" dirty="0" smtClean="0"/>
              <a:t>.</a:t>
            </a:r>
            <a:endParaRPr lang="fr-FR" sz="3600" b="1" dirty="0"/>
          </a:p>
        </p:txBody>
      </p:sp>
      <p:sp>
        <p:nvSpPr>
          <p:cNvPr id="4" name="Espace réservé du pied de page 3"/>
          <p:cNvSpPr>
            <a:spLocks noGrp="1"/>
          </p:cNvSpPr>
          <p:nvPr>
            <p:ph type="ftr" sz="quarter" idx="11"/>
          </p:nvPr>
        </p:nvSpPr>
        <p:spPr/>
        <p:txBody>
          <a:bodyPr/>
          <a:lstStyle/>
          <a:p>
            <a:r>
              <a:rPr lang="en-US" smtClean="0"/>
              <a:t>Département de Radioagronomie</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35115774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Département de Radioagronomie</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8</a:t>
            </a:fld>
            <a:endParaRPr lang="en-US" dirty="0"/>
          </a:p>
        </p:txBody>
      </p:sp>
      <p:sp>
        <p:nvSpPr>
          <p:cNvPr id="4" name="Rectangle 3"/>
          <p:cNvSpPr/>
          <p:nvPr/>
        </p:nvSpPr>
        <p:spPr>
          <a:xfrm>
            <a:off x="946485" y="1536174"/>
            <a:ext cx="11117178" cy="3416320"/>
          </a:xfrm>
          <a:prstGeom prst="rect">
            <a:avLst/>
          </a:prstGeom>
        </p:spPr>
        <p:txBody>
          <a:bodyPr wrap="square">
            <a:spAutoFit/>
          </a:bodyPr>
          <a:lstStyle/>
          <a:p>
            <a:pPr marL="1943100" lvl="3" indent="-571500">
              <a:buFont typeface="Wingdings" panose="05000000000000000000" pitchFamily="2" charset="2"/>
              <a:buChar char="Ø"/>
            </a:pPr>
            <a:r>
              <a:rPr lang="fr-FR" sz="5400" b="1" dirty="0" smtClean="0"/>
              <a:t>Des </a:t>
            </a:r>
            <a:r>
              <a:rPr lang="fr-FR" sz="5400" b="1" dirty="0"/>
              <a:t>ressources de plus en plus limitées </a:t>
            </a:r>
          </a:p>
          <a:p>
            <a:pPr marL="1943100" lvl="3" indent="-571500">
              <a:buFont typeface="Wingdings" panose="05000000000000000000" pitchFamily="2" charset="2"/>
              <a:buChar char="Ø"/>
            </a:pPr>
            <a:r>
              <a:rPr lang="fr-FR" sz="5400" b="1" dirty="0" smtClean="0"/>
              <a:t>et </a:t>
            </a:r>
            <a:r>
              <a:rPr lang="fr-FR" sz="5400" b="1" dirty="0"/>
              <a:t>de contraintes croissantes</a:t>
            </a:r>
            <a:r>
              <a:rPr lang="fr-FR" sz="4000" b="1" dirty="0"/>
              <a:t>. </a:t>
            </a:r>
            <a:endParaRPr lang="fr-FR" sz="4000" b="1" dirty="0"/>
          </a:p>
        </p:txBody>
      </p:sp>
      <p:sp>
        <p:nvSpPr>
          <p:cNvPr id="5" name="Rectangle 4"/>
          <p:cNvSpPr/>
          <p:nvPr/>
        </p:nvSpPr>
        <p:spPr>
          <a:xfrm>
            <a:off x="1480518" y="319157"/>
            <a:ext cx="5314275" cy="923330"/>
          </a:xfrm>
          <a:prstGeom prst="rect">
            <a:avLst/>
          </a:prstGeom>
        </p:spPr>
        <p:txBody>
          <a:bodyPr wrap="none">
            <a:spAutoFit/>
          </a:bodyPr>
          <a:lstStyle/>
          <a:p>
            <a:pPr lvl="1"/>
            <a:r>
              <a:rPr lang="fr-FR" sz="5400" b="1" dirty="0" smtClean="0"/>
              <a:t>Tenir compte</a:t>
            </a:r>
            <a:r>
              <a:rPr lang="fr-FR" sz="4000" b="1" dirty="0"/>
              <a:t>: </a:t>
            </a:r>
            <a:endParaRPr lang="fr-FR" sz="4000" b="1" dirty="0"/>
          </a:p>
        </p:txBody>
      </p:sp>
    </p:spTree>
    <p:extLst>
      <p:ext uri="{BB962C8B-B14F-4D97-AF65-F5344CB8AC3E}">
        <p14:creationId xmlns:p14="http://schemas.microsoft.com/office/powerpoint/2010/main" val="18497303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Département de Radioagronomie</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9</a:t>
            </a:fld>
            <a:endParaRPr lang="en-US" dirty="0"/>
          </a:p>
        </p:txBody>
      </p:sp>
      <p:sp>
        <p:nvSpPr>
          <p:cNvPr id="4" name="Rectangle 3"/>
          <p:cNvSpPr/>
          <p:nvPr/>
        </p:nvSpPr>
        <p:spPr>
          <a:xfrm>
            <a:off x="1311580" y="324013"/>
            <a:ext cx="10591662" cy="1446550"/>
          </a:xfrm>
          <a:prstGeom prst="rect">
            <a:avLst/>
          </a:prstGeom>
          <a:ln>
            <a:solidFill>
              <a:schemeClr val="tx1"/>
            </a:solidFill>
          </a:ln>
        </p:spPr>
        <p:txBody>
          <a:bodyPr wrap="square">
            <a:spAutoFit/>
          </a:bodyPr>
          <a:lstStyle/>
          <a:p>
            <a:pPr algn="ctr"/>
            <a:r>
              <a:rPr lang="fr-FR" sz="4400" b="1" dirty="0" smtClean="0">
                <a:latin typeface="Calibri" panose="020F0502020204030204" pitchFamily="34" charset="0"/>
                <a:ea typeface="Calibri" panose="020F0502020204030204" pitchFamily="34" charset="0"/>
                <a:cs typeface="Times New Roman" panose="02020603050405020304" pitchFamily="18" charset="0"/>
              </a:rPr>
              <a:t>Principaux axes de la  </a:t>
            </a:r>
            <a:r>
              <a:rPr lang="fr-FR" sz="4400" b="1" dirty="0">
                <a:latin typeface="Calibri" panose="020F0502020204030204" pitchFamily="34" charset="0"/>
                <a:ea typeface="Calibri" panose="020F0502020204030204" pitchFamily="34" charset="0"/>
                <a:cs typeface="Times New Roman" panose="02020603050405020304" pitchFamily="18" charset="0"/>
              </a:rPr>
              <a:t>politique et la stratégie gouvernementales sont </a:t>
            </a:r>
            <a:r>
              <a:rPr lang="fr-FR" sz="4400" b="1" dirty="0" smtClean="0">
                <a:latin typeface="Calibri" panose="020F0502020204030204" pitchFamily="34" charset="0"/>
                <a:ea typeface="Calibri" panose="020F0502020204030204" pitchFamily="34" charset="0"/>
                <a:cs typeface="Times New Roman" panose="02020603050405020304" pitchFamily="18" charset="0"/>
              </a:rPr>
              <a:t>: </a:t>
            </a:r>
            <a:r>
              <a:rPr lang="fr-FR" dirty="0">
                <a:latin typeface="Calibri" panose="020F0502020204030204" pitchFamily="34" charset="0"/>
                <a:ea typeface="Calibri" panose="020F0502020204030204" pitchFamily="34" charset="0"/>
                <a:cs typeface="Times New Roman" panose="02020603050405020304" pitchFamily="18" charset="0"/>
              </a:rPr>
              <a:t>: </a:t>
            </a:r>
            <a:endParaRPr lang="fr-FR" dirty="0"/>
          </a:p>
        </p:txBody>
      </p:sp>
      <p:sp>
        <p:nvSpPr>
          <p:cNvPr id="5" name="Rectangle 4"/>
          <p:cNvSpPr/>
          <p:nvPr/>
        </p:nvSpPr>
        <p:spPr>
          <a:xfrm>
            <a:off x="531813" y="1859340"/>
            <a:ext cx="11531850" cy="6343724"/>
          </a:xfrm>
          <a:prstGeom prst="rect">
            <a:avLst/>
          </a:prstGeom>
        </p:spPr>
        <p:txBody>
          <a:bodyPr wrap="square">
            <a:spAutoFit/>
          </a:bodyPr>
          <a:lstStyle/>
          <a:p>
            <a:pPr marL="285750" indent="-285750" algn="just" hangingPunct="0">
              <a:lnSpc>
                <a:spcPct val="110000"/>
              </a:lnSpc>
              <a:spcAft>
                <a:spcPts val="720"/>
              </a:spcAft>
              <a:buFont typeface="Wingdings" panose="05000000000000000000" pitchFamily="2" charset="2"/>
              <a:buChar char="Ø"/>
            </a:pPr>
            <a:r>
              <a:rPr lang="fr-FR" sz="4000" dirty="0" smtClean="0">
                <a:latin typeface="Times New Roman" panose="02020603050405020304" pitchFamily="18" charset="0"/>
                <a:ea typeface="Times New Roman" panose="02020603050405020304" pitchFamily="18" charset="0"/>
              </a:rPr>
              <a:t>la </a:t>
            </a:r>
            <a:r>
              <a:rPr lang="fr-FR" sz="4000" dirty="0">
                <a:latin typeface="Times New Roman" panose="02020603050405020304" pitchFamily="18" charset="0"/>
                <a:ea typeface="Times New Roman" panose="02020603050405020304" pitchFamily="18" charset="0"/>
              </a:rPr>
              <a:t>réhabilitation des centres de recherche agricole assurant la production des semences de base et de nouvelles techniques ; </a:t>
            </a:r>
            <a:endParaRPr lang="fr-FR" sz="4000" dirty="0" smtClean="0">
              <a:latin typeface="Times New Roman" panose="02020603050405020304" pitchFamily="18" charset="0"/>
              <a:ea typeface="Times New Roman" panose="02020603050405020304" pitchFamily="18" charset="0"/>
            </a:endParaRPr>
          </a:p>
          <a:p>
            <a:pPr marL="285750" indent="-285750" algn="just" hangingPunct="0">
              <a:lnSpc>
                <a:spcPct val="110000"/>
              </a:lnSpc>
              <a:spcAft>
                <a:spcPts val="720"/>
              </a:spcAft>
              <a:buFont typeface="Wingdings" panose="05000000000000000000" pitchFamily="2" charset="2"/>
              <a:buChar char="Ø"/>
            </a:pPr>
            <a:r>
              <a:rPr lang="fr-FR" sz="4000" dirty="0" smtClean="0">
                <a:latin typeface="Times New Roman" panose="02020603050405020304" pitchFamily="18" charset="0"/>
                <a:ea typeface="Times New Roman" panose="02020603050405020304" pitchFamily="18" charset="0"/>
              </a:rPr>
              <a:t>la </a:t>
            </a:r>
            <a:r>
              <a:rPr lang="fr-FR" sz="4000" dirty="0">
                <a:latin typeface="Times New Roman" panose="02020603050405020304" pitchFamily="18" charset="0"/>
                <a:ea typeface="Times New Roman" panose="02020603050405020304" pitchFamily="18" charset="0"/>
              </a:rPr>
              <a:t>distribution de semences de bonne qualité de manière à réduire les importations alimentaires; </a:t>
            </a:r>
            <a:endParaRPr lang="fr-FR" sz="4000" dirty="0" smtClean="0">
              <a:latin typeface="Times New Roman" panose="02020603050405020304" pitchFamily="18" charset="0"/>
              <a:ea typeface="Times New Roman" panose="02020603050405020304" pitchFamily="18" charset="0"/>
            </a:endParaRPr>
          </a:p>
          <a:p>
            <a:pPr marL="285750" indent="-285750" algn="just" hangingPunct="0">
              <a:lnSpc>
                <a:spcPct val="110000"/>
              </a:lnSpc>
              <a:spcAft>
                <a:spcPts val="720"/>
              </a:spcAft>
              <a:buFont typeface="Wingdings" panose="05000000000000000000" pitchFamily="2" charset="2"/>
              <a:buChar char="Ø"/>
            </a:pPr>
            <a:r>
              <a:rPr lang="fr-FR" sz="4000" dirty="0" smtClean="0">
                <a:latin typeface="Times New Roman" panose="02020603050405020304" pitchFamily="18" charset="0"/>
                <a:ea typeface="Times New Roman" panose="02020603050405020304" pitchFamily="18" charset="0"/>
              </a:rPr>
              <a:t> </a:t>
            </a:r>
            <a:r>
              <a:rPr lang="fr-FR" sz="4000" dirty="0">
                <a:latin typeface="Times New Roman" panose="02020603050405020304" pitchFamily="18" charset="0"/>
                <a:ea typeface="Times New Roman" panose="02020603050405020304" pitchFamily="18" charset="0"/>
              </a:rPr>
              <a:t>le renouvellement des plantations de cultures industrielles par l'utilisation de clones performants à croissance rapide ; </a:t>
            </a:r>
            <a:r>
              <a:rPr lang="fr-FR" sz="4000" dirty="0" smtClean="0">
                <a:latin typeface="Times New Roman" panose="02020603050405020304" pitchFamily="18" charset="0"/>
                <a:ea typeface="Times New Roman" panose="02020603050405020304" pitchFamily="18" charset="0"/>
              </a:rPr>
              <a:t>i</a:t>
            </a:r>
          </a:p>
          <a:p>
            <a:pPr algn="just" hangingPunct="0">
              <a:lnSpc>
                <a:spcPct val="110000"/>
              </a:lnSpc>
              <a:spcAft>
                <a:spcPts val="720"/>
              </a:spcAft>
            </a:pPr>
            <a:endParaRPr lang="fr-FR"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26952071"/>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1079</TotalTime>
  <Words>991</Words>
  <Application>Microsoft Office PowerPoint</Application>
  <PresentationFormat>Grand écran</PresentationFormat>
  <Paragraphs>128</Paragraphs>
  <Slides>23</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23</vt:i4>
      </vt:variant>
    </vt:vector>
  </HeadingPairs>
  <TitlesOfParts>
    <vt:vector size="32" baseType="lpstr">
      <vt:lpstr>Arial</vt:lpstr>
      <vt:lpstr>Arial Narrow</vt:lpstr>
      <vt:lpstr>Bookman Old Style</vt:lpstr>
      <vt:lpstr>Calibri</vt:lpstr>
      <vt:lpstr>Century Gothic</vt:lpstr>
      <vt:lpstr>Times New Roman</vt:lpstr>
      <vt:lpstr>Wingdings</vt:lpstr>
      <vt:lpstr>Wingdings 3</vt:lpstr>
      <vt:lpstr>Brin</vt:lpstr>
      <vt:lpstr>DEPARTEMENT DE RADIOAGRONOMIE</vt:lpstr>
      <vt:lpstr>Présentation PowerPoint</vt:lpstr>
      <vt:lpstr>Agriculture fait partie des secteurs de croissance</vt:lpstr>
      <vt:lpstr>Les statistiques indiquent une très faible productivité du secteur agricole </vt:lpstr>
      <vt:lpstr>Présentation PowerPoint</vt:lpstr>
      <vt:lpstr>Présentation PowerPoint</vt:lpstr>
      <vt:lpstr>Quel est le défi actuel de l’agriculture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SECTION DE BIOCHIMIE ET TECHNOLOGIE DES ALIMENTS </vt:lpstr>
      <vt:lpstr>SECTION DE BIOCHIMIE ET TECHNOLOGIE DES ALIMENTS (suite)</vt:lpstr>
      <vt:lpstr>SECTION DE CHIMIE DE SOL</vt:lpstr>
      <vt:lpstr>SECTION DE CHIMIE DE SOL (suite)</vt:lpstr>
      <vt:lpstr>Présentation PowerPoint</vt:lpstr>
      <vt:lpstr>Présentation PowerPoint</vt:lpstr>
      <vt:lpstr>Présentation PowerPoint</vt:lpstr>
      <vt:lpstr>SECTION DE PHYSIQUE ET HYDROLOGIE</vt:lpstr>
      <vt:lpstr>SECTION DE PHYSIQUE ET HYDROLOGIE (suite)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DEPARTEMENT DE RADIOAGRONOMIE</dc:title>
  <dc:creator>Adrien Kalonji</dc:creator>
  <cp:lastModifiedBy>Adrien Kalonji</cp:lastModifiedBy>
  <cp:revision>31</cp:revision>
  <dcterms:created xsi:type="dcterms:W3CDTF">2024-10-28T16:15:12Z</dcterms:created>
  <dcterms:modified xsi:type="dcterms:W3CDTF">2024-10-29T10:14:16Z</dcterms:modified>
</cp:coreProperties>
</file>