
<file path=[Content_Types].xml><?xml version="1.0" encoding="utf-8"?>
<Types xmlns="http://schemas.openxmlformats.org/package/2006/content-types">
  <Override PartName="/_rels/.rels" ContentType="application/vnd.openxmlformats-package.relationshi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_rels/presentation.xml.rels" ContentType="application/vnd.openxmlformats-package.relationships+xml"/>
  <Override PartName="/ppt/notesSlides/_rels/notesSlide8.xml.rels" ContentType="application/vnd.openxmlformats-package.relationships+xml"/>
  <Override PartName="/ppt/notesSlides/_rels/notesSlide7.xml.rels" ContentType="application/vnd.openxmlformats-package.relationships+xml"/>
  <Override PartName="/ppt/notesSlides/_rels/notesSlide6.xml.rels" ContentType="application/vnd.openxmlformats-package.relationships+xml"/>
  <Override PartName="/ppt/notesSlides/_rels/notesSlide19.xml.rels" ContentType="application/vnd.openxmlformats-package.relationships+xml"/>
  <Override PartName="/ppt/notesSlides/_rels/notesSlide5.xml.rels" ContentType="application/vnd.openxmlformats-package.relationships+xml"/>
  <Override PartName="/ppt/notesSlides/_rels/notesSlide14.xml.rels" ContentType="application/vnd.openxmlformats-package.relationships+xml"/>
  <Override PartName="/ppt/notesSlides/_rels/notesSlide24.xml.rels" ContentType="application/vnd.openxmlformats-package.relationships+xml"/>
  <Override PartName="/ppt/notesSlides/_rels/notesSlide18.xml.rels" ContentType="application/vnd.openxmlformats-package.relationships+xml"/>
  <Override PartName="/ppt/notesSlides/_rels/notesSlide2.xml.rels" ContentType="application/vnd.openxmlformats-package.relationships+xml"/>
  <Override PartName="/ppt/notesSlides/_rels/notesSlide21.xml.rels" ContentType="application/vnd.openxmlformats-package.relationships+xml"/>
  <Override PartName="/ppt/notesSlides/_rels/notesSlide20.xml.rels" ContentType="application/vnd.openxmlformats-package.relationships+xml"/>
  <Override PartName="/ppt/notesSlides/_rels/notesSlide15.xml.rels" ContentType="application/vnd.openxmlformats-package.relationships+xml"/>
  <Override PartName="/ppt/notesSlides/_rels/notesSlide11.xml.rels" ContentType="application/vnd.openxmlformats-package.relationships+xml"/>
  <Override PartName="/ppt/notesSlides/_rels/notesSlide12.xml.rels" ContentType="application/vnd.openxmlformats-package.relationships+xml"/>
  <Override PartName="/ppt/notesSlides/_rels/notesSlide13.xml.rels" ContentType="application/vnd.openxmlformats-package.relationships+xml"/>
  <Override PartName="/ppt/notesSlides/_rels/notesSlide22.xml.rels" ContentType="application/vnd.openxmlformats-package.relationships+xml"/>
  <Override PartName="/ppt/notesSlides/_rels/notesSlide16.xml.rels" ContentType="application/vnd.openxmlformats-package.relationships+xml"/>
  <Override PartName="/ppt/notesSlides/_rels/notesSlide23.xml.rels" ContentType="application/vnd.openxmlformats-package.relationships+xml"/>
  <Override PartName="/ppt/notesSlides/_rels/notesSlide1.xml.rels" ContentType="application/vnd.openxmlformats-package.relationships+xml"/>
  <Override PartName="/ppt/notesSlides/_rels/notesSlide17.xml.rels" ContentType="application/vnd.openxmlformats-package.relationships+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3.xml" ContentType="application/vnd.openxmlformats-officedocument.presentationml.notesSlide+xml"/>
  <Override PartName="/ppt/notesSlides/notesSlide20.xml" ContentType="application/vnd.openxmlformats-officedocument.presentationml.notesSlide+xml"/>
  <Override PartName="/ppt/notesSlides/notesSlide14.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media/image43.jpeg" ContentType="image/jpeg"/>
  <Override PartName="/ppt/media/image42.jpeg" ContentType="image/jpeg"/>
  <Override PartName="/ppt/media/image41.png" ContentType="image/png"/>
  <Override PartName="/ppt/media/image40.png" ContentType="image/png"/>
  <Override PartName="/ppt/media/image37.png" ContentType="image/png"/>
  <Override PartName="/ppt/media/image15.png" ContentType="image/png"/>
  <Override PartName="/ppt/media/image38.png" ContentType="image/png"/>
  <Override PartName="/ppt/media/image13.png" ContentType="image/png"/>
  <Override PartName="/ppt/media/image2.jpeg" ContentType="image/jpeg"/>
  <Override PartName="/ppt/media/image1.jpeg" ContentType="image/jpeg"/>
  <Override PartName="/ppt/media/image3.jpeg" ContentType="image/jpeg"/>
  <Override PartName="/ppt/media/image39.png" ContentType="image/png"/>
  <Override PartName="/ppt/media/image14.png" ContentType="image/png"/>
  <Override PartName="/ppt/media/image4.jpeg" ContentType="image/jpeg"/>
  <Override PartName="/ppt/media/image5.jpeg" ContentType="image/jpeg"/>
  <Override PartName="/ppt/media/image6.jpeg" ContentType="image/jpe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media/image25.png" ContentType="image/png"/>
  <Override PartName="/ppt/media/image7.jpeg" ContentType="image/jpeg"/>
  <Override PartName="/ppt/media/image26.png" ContentType="image/png"/>
  <Override PartName="/ppt/media/image27.png" ContentType="image/png"/>
  <Override PartName="/ppt/media/image28.png" ContentType="image/png"/>
  <Override PartName="/ppt/media/image29.png" ContentType="image/png"/>
  <Override PartName="/ppt/media/image30.png" ContentType="image/png"/>
  <Override PartName="/ppt/media/image31.png" ContentType="image/png"/>
  <Override PartName="/ppt/media/image12.jpeg" ContentType="image/jpeg"/>
  <Override PartName="/ppt/media/image44.jpeg" ContentType="image/jpeg"/>
  <Override PartName="/ppt/media/image11.jpeg" ContentType="image/jpeg"/>
  <Override PartName="/ppt/media/image32.png" ContentType="image/png"/>
  <Override PartName="/ppt/media/hdphoto1.wdp" ContentType="image/vnd.ms-photo"/>
  <Override PartName="/ppt/media/image33.png" ContentType="image/png"/>
  <Override PartName="/ppt/media/hdphoto2.wdp" ContentType="image/vnd.ms-photo"/>
  <Override PartName="/ppt/media/image34.png" ContentType="image/png"/>
  <Override PartName="/ppt/media/hdphoto3.wdp" ContentType="image/vnd.ms-photo"/>
  <Override PartName="/ppt/media/image35.png" ContentType="image/png"/>
  <Override PartName="/ppt/media/image10.png" ContentType="image/png"/>
  <Override PartName="/ppt/media/hdphoto4.wdp" ContentType="image/vnd.ms-photo"/>
  <Override PartName="/ppt/media/image36.png" ContentType="image/png"/>
  <Override PartName="/ppt/media/image8.jpeg" ContentType="image/jpeg"/>
  <Override PartName="/ppt/media/hdphoto5.wdp" ContentType="image/vnd.ms-photo"/>
  <Override PartName="/ppt/media/image9.png" ContentType="image/png"/>
  <Override PartName="/ppt/slideMasters/_rels/slideMaster1.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presentation.xml" ContentType="application/vnd.openxmlformats-officedocument.presentationml.presentation.main+xml"/>
  <Override PartName="/ppt/theme/theme4.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slides/_rels/slide24.xml.rels" ContentType="application/vnd.openxmlformats-package.relationships+xml"/>
  <Override PartName="/ppt/slides/_rels/slide23.xml.rels" ContentType="application/vnd.openxmlformats-package.relationships+xml"/>
  <Override PartName="/ppt/slides/_rels/slide22.xml.rels" ContentType="application/vnd.openxmlformats-package.relationships+xml"/>
  <Override PartName="/ppt/slides/_rels/slide21.xml.rels" ContentType="application/vnd.openxmlformats-package.relationships+xml"/>
  <Override PartName="/ppt/slides/_rels/slide20.xml.rels" ContentType="application/vnd.openxmlformats-package.relationships+xml"/>
  <Override PartName="/ppt/slides/_rels/slide19.xml.rels" ContentType="application/vnd.openxmlformats-package.relationships+xml"/>
  <Override PartName="/ppt/slides/_rels/slide18.xml.rels" ContentType="application/vnd.openxmlformats-package.relationships+xml"/>
  <Override PartName="/ppt/slides/_rels/slide1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1.xml.rels" ContentType="application/vnd.openxmlformats-package.relationships+xml"/>
  <Override PartName="/ppt/slides/_rels/slide9.xml.rels" ContentType="application/vnd.openxmlformats-package.relationships+xml"/>
  <Override PartName="/ppt/slides/_rels/slide2.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_rels/notesMaster1.xml.rels" ContentType="application/vnd.openxmlformats-package.relationships+xml"/>
  <Override PartName="/ppt/notesMasters/notesMaster1.xml" ContentType="application/vnd.openxmlformats-officedocument.presentationml.notesMaster+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_rels/slideLayout36.xml.rels" ContentType="application/vnd.openxmlformats-package.relationships+xml"/>
  <Override PartName="/ppt/slideLayouts/_rels/slideLayout35.xml.rels" ContentType="application/vnd.openxmlformats-package.relationships+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29.xml.rels" ContentType="application/vnd.openxmlformats-package.relationships+xml"/>
  <Override PartName="/ppt/slideLayouts/_rels/slideLayout28.xml.rels" ContentType="application/vnd.openxmlformats-package.relationships+xml"/>
  <Override PartName="/ppt/slideLayouts/_rels/slideLayout32.xml.rels" ContentType="application/vnd.openxmlformats-package.relationships+xml"/>
  <Override PartName="/ppt/slideLayouts/_rels/slideLayout27.xml.rels" ContentType="application/vnd.openxmlformats-package.relationships+xml"/>
  <Override PartName="/ppt/slideLayouts/_rels/slideLayout26.xml.rels" ContentType="application/vnd.openxmlformats-package.relationships+xml"/>
  <Override PartName="/ppt/slideLayouts/_rels/slideLayout31.xml.rels" ContentType="application/vnd.openxmlformats-package.relationships+xml"/>
  <Override PartName="/ppt/slideLayouts/_rels/slideLayout25.xml.rels" ContentType="application/vnd.openxmlformats-package.relationships+xml"/>
  <Override PartName="/ppt/slideLayouts/_rels/slideLayout30.xml.rels" ContentType="application/vnd.openxmlformats-package.relationships+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22.xml.rels" ContentType="application/vnd.openxmlformats-package.relationships+xml"/>
  <Override PartName="/ppt/slideLayouts/_rels/slideLayout21.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18.xml.rels" ContentType="application/vnd.openxmlformats-package.relationships+xml"/>
  <Override PartName="/ppt/slideLayouts/_rels/slideLayout4.xml.rels" ContentType="application/vnd.openxmlformats-package.relationships+xml"/>
  <Override PartName="/ppt/slideLayouts/_rels/slideLayout12.xml.rels" ContentType="application/vnd.openxmlformats-package.relationships+xml"/>
  <Override PartName="/ppt/slideLayouts/_rels/slideLayout17.xml.rels" ContentType="application/vnd.openxmlformats-package.relationships+xml"/>
  <Override PartName="/ppt/slideLayouts/_rels/slideLayout3.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15.xml.rels" ContentType="application/vnd.openxmlformats-package.relationships+xml"/>
  <Override PartName="/ppt/slideLayouts/_rels/slideLayout8.xml.rels" ContentType="application/vnd.openxmlformats-package.relationships+xml"/>
  <Override PartName="/ppt/slideLayouts/_rels/slideLayout2.xml.rels" ContentType="application/vnd.openxmlformats-package.relationships+xml"/>
  <Override PartName="/ppt/slideLayouts/_rels/slideLayout16.xml.rels" ContentType="application/vnd.openxmlformats-package.relationship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10.xml" ContentType="application/vnd.openxmlformats-officedocument.presentationml.slideLayout+xml"/>
  <Override PartName="/ppt/slideLayouts/slideLayout35.xml" ContentType="application/vnd.openxmlformats-officedocument.presentationml.slideLayout+xml"/>
  <Override PartName="/ppt/slideLayouts/slideLayout11.xml" ContentType="application/vnd.openxmlformats-officedocument.presentationml.slideLayout+xml"/>
  <Override PartName="/ppt/slideLayouts/slideLayout36.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x="12192000" cy="6858000"/>
  <p:notesSz cx="7104062" cy="102346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 name="PlaceHolder 1"/>
          <p:cNvSpPr>
            <a:spLocks noGrp="1"/>
          </p:cNvSpPr>
          <p:nvPr>
            <p:ph type="sldImg"/>
          </p:nvPr>
        </p:nvSpPr>
        <p:spPr>
          <a:xfrm>
            <a:off x="533520" y="764280"/>
            <a:ext cx="6704640" cy="3771360"/>
          </a:xfrm>
          <a:prstGeom prst="rect">
            <a:avLst/>
          </a:prstGeom>
        </p:spPr>
        <p:txBody>
          <a:bodyPr lIns="0" rIns="0" tIns="0" bIns="0" anchor="ctr"/>
          <a:p>
            <a:r>
              <a:rPr b="0" lang="en-US" sz="4400" spc="-1" strike="noStrike">
                <a:solidFill>
                  <a:srgbClr val="000000"/>
                </a:solidFill>
                <a:latin typeface="Arial"/>
              </a:rPr>
              <a:t>Click to move the slide</a:t>
            </a:r>
            <a:endParaRPr b="0" lang="en-US" sz="4400" spc="-1" strike="noStrike">
              <a:solidFill>
                <a:srgbClr val="000000"/>
              </a:solidFill>
              <a:latin typeface="Arial"/>
            </a:endParaRPr>
          </a:p>
        </p:txBody>
      </p:sp>
      <p:sp>
        <p:nvSpPr>
          <p:cNvPr id="122" name="PlaceHolder 2"/>
          <p:cNvSpPr>
            <a:spLocks noGrp="1"/>
          </p:cNvSpPr>
          <p:nvPr>
            <p:ph type="body"/>
          </p:nvPr>
        </p:nvSpPr>
        <p:spPr>
          <a:xfrm>
            <a:off x="777240" y="4777560"/>
            <a:ext cx="6217560" cy="4525920"/>
          </a:xfrm>
          <a:prstGeom prst="rect">
            <a:avLst/>
          </a:prstGeom>
        </p:spPr>
        <p:txBody>
          <a:bodyPr lIns="0" rIns="0" tIns="0" bIns="0"/>
          <a:p>
            <a:r>
              <a:rPr b="0" lang="en-US" sz="2000" spc="-1" strike="noStrike">
                <a:latin typeface="Arial"/>
              </a:rPr>
              <a:t>Click to edit the notes format</a:t>
            </a:r>
            <a:endParaRPr b="0" lang="en-US" sz="2000" spc="-1" strike="noStrike">
              <a:latin typeface="Arial"/>
            </a:endParaRPr>
          </a:p>
        </p:txBody>
      </p:sp>
      <p:sp>
        <p:nvSpPr>
          <p:cNvPr id="123" name="PlaceHolder 3"/>
          <p:cNvSpPr>
            <a:spLocks noGrp="1"/>
          </p:cNvSpPr>
          <p:nvPr>
            <p:ph type="hdr"/>
          </p:nvPr>
        </p:nvSpPr>
        <p:spPr>
          <a:xfrm>
            <a:off x="0" y="0"/>
            <a:ext cx="3372840" cy="502560"/>
          </a:xfrm>
          <a:prstGeom prst="rect">
            <a:avLst/>
          </a:prstGeom>
        </p:spPr>
        <p:txBody>
          <a:bodyPr lIns="0" rIns="0" tIns="0" bIns="0"/>
          <a:p>
            <a:r>
              <a:rPr b="0" lang="en-US" sz="1400" spc="-1" strike="noStrike">
                <a:latin typeface="Times New Roman"/>
              </a:rPr>
              <a:t>&lt;header&gt;</a:t>
            </a:r>
            <a:endParaRPr b="0" lang="en-US" sz="1400" spc="-1" strike="noStrike">
              <a:latin typeface="Times New Roman"/>
            </a:endParaRPr>
          </a:p>
        </p:txBody>
      </p:sp>
      <p:sp>
        <p:nvSpPr>
          <p:cNvPr id="124" name="PlaceHolder 4"/>
          <p:cNvSpPr>
            <a:spLocks noGrp="1"/>
          </p:cNvSpPr>
          <p:nvPr>
            <p:ph type="dt"/>
          </p:nvPr>
        </p:nvSpPr>
        <p:spPr>
          <a:xfrm>
            <a:off x="4399200" y="0"/>
            <a:ext cx="3372840" cy="502560"/>
          </a:xfrm>
          <a:prstGeom prst="rect">
            <a:avLst/>
          </a:prstGeom>
        </p:spPr>
        <p:txBody>
          <a:bodyPr lIns="0" rIns="0" tIns="0" bIns="0"/>
          <a:p>
            <a:pPr algn="r"/>
            <a:r>
              <a:rPr b="0" lang="en-US" sz="1400" spc="-1" strike="noStrike">
                <a:latin typeface="Times New Roman"/>
              </a:rPr>
              <a:t>&lt;date/time&gt;</a:t>
            </a:r>
            <a:endParaRPr b="0" lang="en-US" sz="1400" spc="-1" strike="noStrike">
              <a:latin typeface="Times New Roman"/>
            </a:endParaRPr>
          </a:p>
        </p:txBody>
      </p:sp>
      <p:sp>
        <p:nvSpPr>
          <p:cNvPr id="125" name="PlaceHolder 5"/>
          <p:cNvSpPr>
            <a:spLocks noGrp="1"/>
          </p:cNvSpPr>
          <p:nvPr>
            <p:ph type="ftr"/>
          </p:nvPr>
        </p:nvSpPr>
        <p:spPr>
          <a:xfrm>
            <a:off x="0" y="9555480"/>
            <a:ext cx="3372840" cy="502560"/>
          </a:xfrm>
          <a:prstGeom prst="rect">
            <a:avLst/>
          </a:prstGeom>
        </p:spPr>
        <p:txBody>
          <a:bodyPr lIns="0" rIns="0" tIns="0" bIns="0" anchor="b"/>
          <a:p>
            <a:r>
              <a:rPr b="0" lang="en-US" sz="1400" spc="-1" strike="noStrike">
                <a:latin typeface="Times New Roman"/>
              </a:rPr>
              <a:t>&lt;footer&gt;</a:t>
            </a:r>
            <a:endParaRPr b="0" lang="en-US" sz="1400" spc="-1" strike="noStrike">
              <a:latin typeface="Times New Roman"/>
            </a:endParaRPr>
          </a:p>
        </p:txBody>
      </p:sp>
      <p:sp>
        <p:nvSpPr>
          <p:cNvPr id="126" name="PlaceHolder 6"/>
          <p:cNvSpPr>
            <a:spLocks noGrp="1"/>
          </p:cNvSpPr>
          <p:nvPr>
            <p:ph type="sldNum"/>
          </p:nvPr>
        </p:nvSpPr>
        <p:spPr>
          <a:xfrm>
            <a:off x="4399200" y="9555480"/>
            <a:ext cx="3372840" cy="502560"/>
          </a:xfrm>
          <a:prstGeom prst="rect">
            <a:avLst/>
          </a:prstGeom>
        </p:spPr>
        <p:txBody>
          <a:bodyPr lIns="0" rIns="0" tIns="0" bIns="0" anchor="b"/>
          <a:p>
            <a:pPr algn="r"/>
            <a:fld id="{23BCB77B-072F-4A24-A64C-4CB128269F48}" type="slidenum">
              <a:rPr b="0" lang="en-US" sz="1400" spc="-1" strike="noStrike">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7" name="PlaceHolder 1"/>
          <p:cNvSpPr>
            <a:spLocks noGrp="1"/>
          </p:cNvSpPr>
          <p:nvPr>
            <p:ph type="sldImg"/>
          </p:nvPr>
        </p:nvSpPr>
        <p:spPr>
          <a:xfrm>
            <a:off x="480960" y="1278000"/>
            <a:ext cx="6141600" cy="3454200"/>
          </a:xfrm>
          <a:prstGeom prst="rect">
            <a:avLst/>
          </a:prstGeom>
        </p:spPr>
      </p:sp>
      <p:sp>
        <p:nvSpPr>
          <p:cNvPr id="408" name="PlaceHolder 2"/>
          <p:cNvSpPr>
            <a:spLocks noGrp="1"/>
          </p:cNvSpPr>
          <p:nvPr>
            <p:ph type="body"/>
          </p:nvPr>
        </p:nvSpPr>
        <p:spPr>
          <a:xfrm>
            <a:off x="711360" y="4925880"/>
            <a:ext cx="5682960" cy="4028760"/>
          </a:xfrm>
          <a:prstGeom prst="rect">
            <a:avLst/>
          </a:prstGeom>
        </p:spPr>
        <p:txBody>
          <a:bodyPr lIns="94320" rIns="94320" tIns="47160" bIns="47160"/>
          <a:p>
            <a:pPr marL="216000" indent="-216000">
              <a:lnSpc>
                <a:spcPct val="100000"/>
              </a:lnSpc>
            </a:pPr>
            <a:r>
              <a:rPr b="0" lang="en-US" sz="2000" spc="-1" strike="noStrike">
                <a:solidFill>
                  <a:srgbClr val="000000"/>
                </a:solidFill>
                <a:latin typeface="Arial"/>
              </a:rPr>
              <a:t>L'objectif de cette présentation est d'exposer le projet de remise en service du réacteur de recherche TRICO-II, les progrès réalisés à ce jour et les prochaines étapes.</a:t>
            </a:r>
            <a:endParaRPr b="0" lang="en-US" sz="2000" spc="-1" strike="noStrike">
              <a:latin typeface="Arial"/>
            </a:endParaRPr>
          </a:p>
        </p:txBody>
      </p:sp>
      <p:sp>
        <p:nvSpPr>
          <p:cNvPr id="409" name="TextShape 3"/>
          <p:cNvSpPr txBox="1"/>
          <p:nvPr/>
        </p:nvSpPr>
        <p:spPr>
          <a:xfrm>
            <a:off x="4024440" y="9721800"/>
            <a:ext cx="3077640" cy="512280"/>
          </a:xfrm>
          <a:prstGeom prst="rect">
            <a:avLst/>
          </a:prstGeom>
          <a:noFill/>
          <a:ln>
            <a:noFill/>
          </a:ln>
        </p:spPr>
        <p:txBody>
          <a:bodyPr lIns="94320" rIns="94320" tIns="47160" bIns="47160" anchor="b"/>
          <a:p>
            <a:pPr algn="r">
              <a:lnSpc>
                <a:spcPct val="100000"/>
              </a:lnSpc>
            </a:pPr>
            <a:fld id="{4076B7E7-3013-4E59-8AFA-0F59E366ABE1}" type="slidenum">
              <a:rPr b="0" lang="en-US" sz="1300" spc="-1" strike="noStrike">
                <a:latin typeface="Calibri"/>
              </a:rPr>
              <a:t>&lt;number&gt;</a:t>
            </a:fld>
            <a:endParaRPr b="0" lang="en-US" sz="1300" spc="-1" strike="noStrike">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5" name="PlaceHolder 1"/>
          <p:cNvSpPr>
            <a:spLocks noGrp="1"/>
          </p:cNvSpPr>
          <p:nvPr>
            <p:ph type="sldImg"/>
          </p:nvPr>
        </p:nvSpPr>
        <p:spPr>
          <a:xfrm>
            <a:off x="480960" y="1278000"/>
            <a:ext cx="6141600" cy="3454200"/>
          </a:xfrm>
          <a:prstGeom prst="rect">
            <a:avLst/>
          </a:prstGeom>
        </p:spPr>
      </p:sp>
      <p:sp>
        <p:nvSpPr>
          <p:cNvPr id="426" name="PlaceHolder 2"/>
          <p:cNvSpPr>
            <a:spLocks noGrp="1"/>
          </p:cNvSpPr>
          <p:nvPr>
            <p:ph type="body"/>
          </p:nvPr>
        </p:nvSpPr>
        <p:spPr>
          <a:xfrm>
            <a:off x="711360" y="4925880"/>
            <a:ext cx="5682960" cy="4028760"/>
          </a:xfrm>
          <a:prstGeom prst="rect">
            <a:avLst/>
          </a:prstGeom>
        </p:spPr>
        <p:txBody>
          <a:bodyPr lIns="94320" rIns="94320" tIns="47160" bIns="47160"/>
          <a:p>
            <a:pPr marL="228600" indent="-228240">
              <a:lnSpc>
                <a:spcPct val="100000"/>
              </a:lnSpc>
              <a:buClr>
                <a:srgbClr val="000000"/>
              </a:buClr>
              <a:buFont typeface="StarSymbol"/>
              <a:buAutoNum type="arabicParenR"/>
            </a:pPr>
            <a:r>
              <a:rPr b="0" lang="en-US" sz="1200" spc="-1" strike="noStrike">
                <a:solidFill>
                  <a:srgbClr val="000000"/>
                </a:solidFill>
                <a:latin typeface="+mn-lt"/>
                <a:ea typeface="+mn-ea"/>
              </a:rPr>
              <a:t>Tout d'abord, conformément à la vision initiale de nos prédécesseurs, nous voulons encourager l'utilisation des applications pacifiques de l'énergie nucléaire en Afrique. Les applications nucléaires contribueront aux objectifs de développement durable 2, 3, 4, 7, 8 et 9. Pour cela, un réacteur nucléaire de recherche est un outil indispensable.</a:t>
            </a:r>
            <a:endParaRPr b="0" lang="en-US" sz="1200" spc="-1" strike="noStrike">
              <a:latin typeface="Arial"/>
            </a:endParaRPr>
          </a:p>
          <a:p>
            <a:pPr marL="228600" indent="-228240">
              <a:lnSpc>
                <a:spcPct val="100000"/>
              </a:lnSpc>
            </a:pPr>
            <a:endParaRPr b="0" lang="en-US" sz="1200" spc="-1" strike="noStrike">
              <a:latin typeface="Arial"/>
            </a:endParaRPr>
          </a:p>
          <a:p>
            <a:pPr marL="228600" indent="-228240">
              <a:lnSpc>
                <a:spcPct val="100000"/>
              </a:lnSpc>
              <a:buClr>
                <a:srgbClr val="000000"/>
              </a:buClr>
              <a:buFont typeface="Wingdings" charset="2"/>
              <a:buAutoNum type="arabicParenR" startAt="2"/>
            </a:pPr>
            <a:r>
              <a:rPr b="0" lang="en-US" sz="1200" spc="-1" strike="noStrike">
                <a:solidFill>
                  <a:srgbClr val="000000"/>
                </a:solidFill>
                <a:latin typeface="+mn-lt"/>
                <a:ea typeface="+mn-ea"/>
              </a:rPr>
              <a:t>Deuxièmement, nous avons constaté que la réactivation du réacteur serait plus économique que la construction d'un nouveau réacteur. Au fil des ans, nous avons beaucoup investi dans la maintenance de l'installation existante. Une mission de l'AIEA en 2019 a révélé que nos éléments combustibles étaient en bon état pour la poursuite du service nucléaire. Nous devons maintenant remplacer notre système de contrôle et renouveler certains équipements liés à la sûreté et à la sécurité. Nous devrons également mettre à jour les connaissances de notre personnel et recruter et former de nouveaux employés pour exploiter pleinement le réacteur remis à neuf.</a:t>
            </a:r>
            <a:endParaRPr b="0" lang="en-US" sz="1200" spc="-1" strike="noStrike">
              <a:latin typeface="Arial"/>
            </a:endParaRPr>
          </a:p>
          <a:p>
            <a:pPr>
              <a:lnSpc>
                <a:spcPct val="100000"/>
              </a:lnSpc>
            </a:pPr>
            <a:endParaRPr b="0" lang="en-US" sz="1200" spc="-1" strike="noStrike">
              <a:latin typeface="Arial"/>
            </a:endParaRPr>
          </a:p>
          <a:p>
            <a:pPr marL="228600" indent="-228240">
              <a:lnSpc>
                <a:spcPct val="100000"/>
              </a:lnSpc>
              <a:buClr>
                <a:srgbClr val="000000"/>
              </a:buClr>
              <a:buFont typeface="Wingdings" charset="2"/>
              <a:buAutoNum type="arabicParenR" startAt="2"/>
            </a:pPr>
            <a:r>
              <a:rPr b="0" lang="en-US" sz="1200" spc="-1" strike="noStrike">
                <a:solidFill>
                  <a:srgbClr val="000000"/>
                </a:solidFill>
                <a:latin typeface="+mn-lt"/>
                <a:ea typeface="+mn-ea"/>
              </a:rPr>
              <a:t>Le troisième avantage est que nous fournirons des produits et des services nucléaires qui devraient nous permettre de financer en partie nos opérations et de réduire notre dépendance à l'égard des pays étrangers.-</a:t>
            </a:r>
            <a:endParaRPr b="0" lang="en-US" sz="1200" spc="-1" strike="noStrike">
              <a:latin typeface="Arial"/>
            </a:endParaRPr>
          </a:p>
          <a:p>
            <a:pPr>
              <a:lnSpc>
                <a:spcPct val="100000"/>
              </a:lnSpc>
            </a:pPr>
            <a:endParaRPr b="0" lang="en-US" sz="1200" spc="-1" strike="noStrike">
              <a:latin typeface="Arial"/>
            </a:endParaRPr>
          </a:p>
          <a:p>
            <a:pPr>
              <a:lnSpc>
                <a:spcPct val="100000"/>
              </a:lnSpc>
            </a:pPr>
            <a:r>
              <a:rPr b="0" lang="en-US" sz="1200" spc="-1" strike="noStrike">
                <a:solidFill>
                  <a:srgbClr val="000000"/>
                </a:solidFill>
                <a:latin typeface="+mn-lt"/>
                <a:ea typeface="+mn-ea"/>
              </a:rPr>
              <a:t>(4) Enfin, la remise en service de ce témoin de notre prestigieux passé scientifique serait un symbole important pour notre nation. </a:t>
            </a:r>
            <a:endParaRPr b="0" lang="en-US" sz="1200" spc="-1" strike="noStrike">
              <a:latin typeface="Arial"/>
            </a:endParaRPr>
          </a:p>
          <a:p>
            <a:pPr>
              <a:lnSpc>
                <a:spcPct val="100000"/>
              </a:lnSpc>
            </a:pPr>
            <a:endParaRPr b="0" lang="en-US" sz="1200" spc="-1" strike="noStrike">
              <a:latin typeface="Arial"/>
            </a:endParaRPr>
          </a:p>
        </p:txBody>
      </p:sp>
      <p:sp>
        <p:nvSpPr>
          <p:cNvPr id="427" name="TextShape 3"/>
          <p:cNvSpPr txBox="1"/>
          <p:nvPr/>
        </p:nvSpPr>
        <p:spPr>
          <a:xfrm>
            <a:off x="4024440" y="9721800"/>
            <a:ext cx="3077640" cy="512280"/>
          </a:xfrm>
          <a:prstGeom prst="rect">
            <a:avLst/>
          </a:prstGeom>
          <a:noFill/>
          <a:ln>
            <a:noFill/>
          </a:ln>
        </p:spPr>
        <p:txBody>
          <a:bodyPr lIns="94320" rIns="94320" tIns="47160" bIns="47160" anchor="b"/>
          <a:p>
            <a:pPr algn="r">
              <a:lnSpc>
                <a:spcPct val="100000"/>
              </a:lnSpc>
            </a:pPr>
            <a:fld id="{88D0B6D7-04D0-4343-AC41-3ED730A57FD1}" type="slidenum">
              <a:rPr b="0" lang="en-US" sz="1300" spc="-1" strike="noStrike">
                <a:latin typeface="Calibri"/>
              </a:rPr>
              <a:t>&lt;number&gt;</a:t>
            </a:fld>
            <a:endParaRPr b="0" lang="en-US" sz="1300" spc="-1" strike="noStrike">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8" name="PlaceHolder 1"/>
          <p:cNvSpPr>
            <a:spLocks noGrp="1"/>
          </p:cNvSpPr>
          <p:nvPr>
            <p:ph type="sldImg"/>
          </p:nvPr>
        </p:nvSpPr>
        <p:spPr>
          <a:xfrm>
            <a:off x="480960" y="1278000"/>
            <a:ext cx="6141600" cy="3454200"/>
          </a:xfrm>
          <a:prstGeom prst="rect">
            <a:avLst/>
          </a:prstGeom>
        </p:spPr>
      </p:sp>
      <p:sp>
        <p:nvSpPr>
          <p:cNvPr id="429" name="PlaceHolder 2"/>
          <p:cNvSpPr>
            <a:spLocks noGrp="1"/>
          </p:cNvSpPr>
          <p:nvPr>
            <p:ph type="body"/>
          </p:nvPr>
        </p:nvSpPr>
        <p:spPr>
          <a:xfrm>
            <a:off x="711360" y="4925880"/>
            <a:ext cx="5682960" cy="4028760"/>
          </a:xfrm>
          <a:prstGeom prst="rect">
            <a:avLst/>
          </a:prstGeom>
        </p:spPr>
        <p:txBody>
          <a:bodyPr lIns="94320" rIns="94320" tIns="47160" bIns="47160"/>
          <a:p>
            <a:pPr marL="228600" indent="-228240">
              <a:lnSpc>
                <a:spcPct val="100000"/>
              </a:lnSpc>
              <a:buClr>
                <a:srgbClr val="000000"/>
              </a:buClr>
              <a:buFont typeface="StarSymbol"/>
              <a:buAutoNum type="arabicParenR"/>
            </a:pPr>
            <a:r>
              <a:rPr b="0" lang="en-US" sz="1200" spc="-1" strike="noStrike">
                <a:solidFill>
                  <a:srgbClr val="000000"/>
                </a:solidFill>
                <a:latin typeface="+mn-lt"/>
                <a:ea typeface="+mn-ea"/>
              </a:rPr>
              <a:t>Tout d'abord, conformément à la vision initiale de nos prédécesseurs, nous voulons encourager l'utilisation des applications pacifiques de l'énergie nucléaire en Afrique. Les applications nucléaires contribueront aux objectifs de développement durable 2, 3, 4, 7, 8 et 9. Pour cela, un réacteur nucléaire de recherche est un outil indispensable.</a:t>
            </a:r>
            <a:endParaRPr b="0" lang="en-US" sz="1200" spc="-1" strike="noStrike">
              <a:latin typeface="Arial"/>
            </a:endParaRPr>
          </a:p>
          <a:p>
            <a:pPr marL="228600" indent="-228240">
              <a:lnSpc>
                <a:spcPct val="100000"/>
              </a:lnSpc>
            </a:pPr>
            <a:endParaRPr b="0" lang="en-US" sz="1200" spc="-1" strike="noStrike">
              <a:latin typeface="Arial"/>
            </a:endParaRPr>
          </a:p>
          <a:p>
            <a:pPr marL="228600" indent="-228240">
              <a:lnSpc>
                <a:spcPct val="100000"/>
              </a:lnSpc>
              <a:buClr>
                <a:srgbClr val="000000"/>
              </a:buClr>
              <a:buFont typeface="Wingdings" charset="2"/>
              <a:buAutoNum type="arabicParenR" startAt="2"/>
            </a:pPr>
            <a:r>
              <a:rPr b="0" lang="en-US" sz="1200" spc="-1" strike="noStrike">
                <a:solidFill>
                  <a:srgbClr val="000000"/>
                </a:solidFill>
                <a:latin typeface="+mn-lt"/>
                <a:ea typeface="+mn-ea"/>
              </a:rPr>
              <a:t>Deuxièmement, nous avons constaté que la réactivation du réacteur serait plus économique que la construction d'un nouveau réacteur. Au fil des ans, nous avons beaucoup investi dans la maintenance de l'installation existante. Une mission de l'AIEA en 2019 a révélé que nos éléments combustibles étaient en bon état pour la poursuite du service nucléaire. Nous devons maintenant remplacer notre système de contrôle et renouveler certains équipements liés à la sûreté et à la sécurité. Nous devrons également mettre à jour les connaissances de notre personnel et recruter et former de nouveaux employés pour exploiter pleinement le réacteur remis à neuf.</a:t>
            </a:r>
            <a:endParaRPr b="0" lang="en-US" sz="1200" spc="-1" strike="noStrike">
              <a:latin typeface="Arial"/>
            </a:endParaRPr>
          </a:p>
          <a:p>
            <a:pPr>
              <a:lnSpc>
                <a:spcPct val="100000"/>
              </a:lnSpc>
            </a:pPr>
            <a:endParaRPr b="0" lang="en-US" sz="1200" spc="-1" strike="noStrike">
              <a:latin typeface="Arial"/>
            </a:endParaRPr>
          </a:p>
          <a:p>
            <a:pPr marL="228600" indent="-228240">
              <a:lnSpc>
                <a:spcPct val="100000"/>
              </a:lnSpc>
              <a:buClr>
                <a:srgbClr val="000000"/>
              </a:buClr>
              <a:buFont typeface="Wingdings" charset="2"/>
              <a:buAutoNum type="arabicParenR" startAt="2"/>
            </a:pPr>
            <a:r>
              <a:rPr b="0" lang="en-US" sz="1200" spc="-1" strike="noStrike">
                <a:solidFill>
                  <a:srgbClr val="000000"/>
                </a:solidFill>
                <a:latin typeface="+mn-lt"/>
                <a:ea typeface="+mn-ea"/>
              </a:rPr>
              <a:t>Le troisième avantage est que nous fournirons des produits et des services nucléaires qui devraient nous permettre de financer en partie nos opérations et de réduire notre dépendance à l'égard des pays étrangers.-</a:t>
            </a:r>
            <a:endParaRPr b="0" lang="en-US" sz="1200" spc="-1" strike="noStrike">
              <a:latin typeface="Arial"/>
            </a:endParaRPr>
          </a:p>
          <a:p>
            <a:pPr>
              <a:lnSpc>
                <a:spcPct val="100000"/>
              </a:lnSpc>
            </a:pPr>
            <a:endParaRPr b="0" lang="en-US" sz="1200" spc="-1" strike="noStrike">
              <a:latin typeface="Arial"/>
            </a:endParaRPr>
          </a:p>
          <a:p>
            <a:pPr>
              <a:lnSpc>
                <a:spcPct val="100000"/>
              </a:lnSpc>
            </a:pPr>
            <a:r>
              <a:rPr b="0" lang="en-US" sz="1200" spc="-1" strike="noStrike">
                <a:solidFill>
                  <a:srgbClr val="000000"/>
                </a:solidFill>
                <a:latin typeface="+mn-lt"/>
                <a:ea typeface="+mn-ea"/>
              </a:rPr>
              <a:t>(4) Enfin, la remise en service de ce témoin de notre prestigieux passé scientifique serait un symbole important pour notre nation. </a:t>
            </a:r>
            <a:endParaRPr b="0" lang="en-US" sz="1200" spc="-1" strike="noStrike">
              <a:latin typeface="Arial"/>
            </a:endParaRPr>
          </a:p>
          <a:p>
            <a:pPr>
              <a:lnSpc>
                <a:spcPct val="100000"/>
              </a:lnSpc>
            </a:pPr>
            <a:endParaRPr b="0" lang="en-US" sz="1200" spc="-1" strike="noStrike">
              <a:latin typeface="Arial"/>
            </a:endParaRPr>
          </a:p>
        </p:txBody>
      </p:sp>
      <p:sp>
        <p:nvSpPr>
          <p:cNvPr id="430" name="TextShape 3"/>
          <p:cNvSpPr txBox="1"/>
          <p:nvPr/>
        </p:nvSpPr>
        <p:spPr>
          <a:xfrm>
            <a:off x="4024440" y="9721800"/>
            <a:ext cx="3077640" cy="512280"/>
          </a:xfrm>
          <a:prstGeom prst="rect">
            <a:avLst/>
          </a:prstGeom>
          <a:noFill/>
          <a:ln>
            <a:noFill/>
          </a:ln>
        </p:spPr>
        <p:txBody>
          <a:bodyPr lIns="94320" rIns="94320" tIns="47160" bIns="47160" anchor="b"/>
          <a:p>
            <a:pPr algn="r">
              <a:lnSpc>
                <a:spcPct val="100000"/>
              </a:lnSpc>
            </a:pPr>
            <a:fld id="{BFA35A4C-5473-4FD2-9758-47DE28B0BC76}" type="slidenum">
              <a:rPr b="0" lang="en-US" sz="1300" spc="-1" strike="noStrike">
                <a:latin typeface="Calibri"/>
              </a:rPr>
              <a:t>&lt;number&gt;</a:t>
            </a:fld>
            <a:endParaRPr b="0" lang="en-US" sz="1300" spc="-1" strike="noStrike">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1" name="PlaceHolder 1"/>
          <p:cNvSpPr>
            <a:spLocks noGrp="1"/>
          </p:cNvSpPr>
          <p:nvPr>
            <p:ph type="sldImg"/>
          </p:nvPr>
        </p:nvSpPr>
        <p:spPr>
          <a:xfrm>
            <a:off x="480960" y="1278000"/>
            <a:ext cx="6141600" cy="3454200"/>
          </a:xfrm>
          <a:prstGeom prst="rect">
            <a:avLst/>
          </a:prstGeom>
        </p:spPr>
      </p:sp>
      <p:sp>
        <p:nvSpPr>
          <p:cNvPr id="432" name="PlaceHolder 2"/>
          <p:cNvSpPr>
            <a:spLocks noGrp="1"/>
          </p:cNvSpPr>
          <p:nvPr>
            <p:ph type="body"/>
          </p:nvPr>
        </p:nvSpPr>
        <p:spPr>
          <a:xfrm>
            <a:off x="711360" y="4925880"/>
            <a:ext cx="5682960" cy="4028760"/>
          </a:xfrm>
          <a:prstGeom prst="rect">
            <a:avLst/>
          </a:prstGeom>
        </p:spPr>
        <p:txBody>
          <a:bodyPr lIns="94320" rIns="94320" tIns="47160" bIns="47160"/>
          <a:p>
            <a:pPr marL="216000" indent="-216000">
              <a:lnSpc>
                <a:spcPct val="100000"/>
              </a:lnSpc>
            </a:pPr>
            <a:r>
              <a:rPr b="0" lang="en-US" sz="2000" spc="-1" strike="noStrike">
                <a:latin typeface="Arial"/>
              </a:rPr>
              <a:t>Le 20 février 2020, le gouvernement a officiellement pris la décision de lancer le projet de redémarrage de TRICO-II lors du Conseil des Ministres.</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En mars 2020, le Ministre de la Recherche Scientifique et des Technologies Innovantes (RSIT), Maitre Mpanda Mwamba, s'est rendu à Vienne, à l'AIEA, pour annoncer la décision du gouvernement.</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En avril-mai 2020, le CGEA a élaboré, avec l'aide de son consultant NPC, un plan d'action stratégique détaillé qui a été envoyé à l'AIEA en juillet 2020.</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En juillet 2020, NPC a obtenu des estimations de prix pour le plateau de contrôle (la pièce la plus coûteuse à remplacer). Les estimations les plus réalistes sont de l'ordre de 5 à 6 millions USD.</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En septembre 2020, le ministre du RSIT a conduit la délégation de la RDC à la Conférence générale de l'AIEA. À cette occasion, le ministre a rencontré le directeur général, Mariano Grossi, qui, sur la base du plan d'action stratégique, a pleinement soutenu le projet. Il a toutefois posé comme condition à son soutien la remise du rapport d'analyse de sûreté du réacteur.En octobre 2020, la phase 1 de notre plan d'action a été lancée.</a:t>
            </a:r>
            <a:endParaRPr b="0" lang="en-US" sz="2000" spc="-1" strike="noStrike">
              <a:latin typeface="Arial"/>
            </a:endParaRPr>
          </a:p>
        </p:txBody>
      </p:sp>
      <p:sp>
        <p:nvSpPr>
          <p:cNvPr id="433" name="TextShape 3"/>
          <p:cNvSpPr txBox="1"/>
          <p:nvPr/>
        </p:nvSpPr>
        <p:spPr>
          <a:xfrm>
            <a:off x="4024440" y="9721800"/>
            <a:ext cx="3077640" cy="512280"/>
          </a:xfrm>
          <a:prstGeom prst="rect">
            <a:avLst/>
          </a:prstGeom>
          <a:noFill/>
          <a:ln>
            <a:noFill/>
          </a:ln>
        </p:spPr>
        <p:txBody>
          <a:bodyPr lIns="94320" rIns="94320" tIns="47160" bIns="47160" anchor="b"/>
          <a:p>
            <a:pPr algn="r">
              <a:lnSpc>
                <a:spcPct val="100000"/>
              </a:lnSpc>
            </a:pPr>
            <a:fld id="{E37A0BBA-884E-4AFF-AE94-0933608C637E}" type="slidenum">
              <a:rPr b="0" lang="en-US" sz="1300" spc="-1" strike="noStrike">
                <a:latin typeface="Calibri"/>
              </a:rPr>
              <a:t>&lt;number&gt;</a:t>
            </a:fld>
            <a:endParaRPr b="0" lang="en-US" sz="1300" spc="-1" strike="noStrike">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4" name="PlaceHolder 1"/>
          <p:cNvSpPr>
            <a:spLocks noGrp="1"/>
          </p:cNvSpPr>
          <p:nvPr>
            <p:ph type="sldImg"/>
          </p:nvPr>
        </p:nvSpPr>
        <p:spPr>
          <a:xfrm>
            <a:off x="480960" y="1278000"/>
            <a:ext cx="6141600" cy="3454200"/>
          </a:xfrm>
          <a:prstGeom prst="rect">
            <a:avLst/>
          </a:prstGeom>
        </p:spPr>
      </p:sp>
      <p:sp>
        <p:nvSpPr>
          <p:cNvPr id="435" name="PlaceHolder 2"/>
          <p:cNvSpPr>
            <a:spLocks noGrp="1"/>
          </p:cNvSpPr>
          <p:nvPr>
            <p:ph type="body"/>
          </p:nvPr>
        </p:nvSpPr>
        <p:spPr>
          <a:xfrm>
            <a:off x="711360" y="4925880"/>
            <a:ext cx="5682960" cy="4028760"/>
          </a:xfrm>
          <a:prstGeom prst="rect">
            <a:avLst/>
          </a:prstGeom>
        </p:spPr>
        <p:txBody>
          <a:bodyPr lIns="94320" rIns="94320" tIns="47160" bIns="47160"/>
          <a:p>
            <a:pPr marL="216000" indent="-216000">
              <a:lnSpc>
                <a:spcPct val="100000"/>
              </a:lnSpc>
            </a:pPr>
            <a:r>
              <a:rPr b="0" lang="en-US" sz="2000" spc="-1" strike="noStrike">
                <a:latin typeface="Arial"/>
              </a:rPr>
              <a:t>En mars 2020, nous avons commencé par élaborer un plan stratégique pour le redémarrage du réacteur de recherche.</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Pour cela, nous avons suivi les recommandations de l'AIEA sur la manière d'élaborer un tel plan stratégique.</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Nous avons analysé tous nos documents existants, y compris un business plan que nous avions développé en 2019.</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Nous avons examiné en détail toutes les recommandations de l'AIEA qui nous ont été transmises par le biais des différentes missions depuis 2004 et les avons intégrées dans notre plan.</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Avec tous nos experts, nous sommes passés par les étapes classiques de planification stratégique telles que l'analyse SWOT, l'identification des risques, les leçons tirées du passé.</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Nous avons défini nos objectifs, en tenant compte des besoins de toutes les parties prenantes et enfin nous avons défini la structure de notre projet.</a:t>
            </a:r>
            <a:endParaRPr b="0" lang="en-US" sz="2000" spc="-1" strike="noStrike">
              <a:latin typeface="Arial"/>
            </a:endParaRPr>
          </a:p>
        </p:txBody>
      </p:sp>
      <p:sp>
        <p:nvSpPr>
          <p:cNvPr id="436" name="TextShape 3"/>
          <p:cNvSpPr txBox="1"/>
          <p:nvPr/>
        </p:nvSpPr>
        <p:spPr>
          <a:xfrm>
            <a:off x="4024440" y="9721800"/>
            <a:ext cx="3077640" cy="512280"/>
          </a:xfrm>
          <a:prstGeom prst="rect">
            <a:avLst/>
          </a:prstGeom>
          <a:noFill/>
          <a:ln>
            <a:noFill/>
          </a:ln>
        </p:spPr>
        <p:txBody>
          <a:bodyPr lIns="94320" rIns="94320" tIns="47160" bIns="47160" anchor="b"/>
          <a:p>
            <a:pPr algn="r">
              <a:lnSpc>
                <a:spcPct val="100000"/>
              </a:lnSpc>
            </a:pPr>
            <a:fld id="{FFFD6411-3D86-4D67-AA19-E0C3F425D91D}" type="slidenum">
              <a:rPr b="0" lang="en-US" sz="1300" spc="-1" strike="noStrike">
                <a:latin typeface="Calibri"/>
              </a:rPr>
              <a:t>&lt;number&gt;</a:t>
            </a:fld>
            <a:endParaRPr b="0" lang="en-US" sz="1300" spc="-1" strike="noStrike">
              <a:latin typeface="Times New Roman"/>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7" name="PlaceHolder 1"/>
          <p:cNvSpPr>
            <a:spLocks noGrp="1"/>
          </p:cNvSpPr>
          <p:nvPr>
            <p:ph type="sldImg"/>
          </p:nvPr>
        </p:nvSpPr>
        <p:spPr>
          <a:xfrm>
            <a:off x="480960" y="1278000"/>
            <a:ext cx="6141600" cy="3454200"/>
          </a:xfrm>
          <a:prstGeom prst="rect">
            <a:avLst/>
          </a:prstGeom>
        </p:spPr>
      </p:sp>
      <p:sp>
        <p:nvSpPr>
          <p:cNvPr id="438" name="PlaceHolder 2"/>
          <p:cNvSpPr>
            <a:spLocks noGrp="1"/>
          </p:cNvSpPr>
          <p:nvPr>
            <p:ph type="body"/>
          </p:nvPr>
        </p:nvSpPr>
        <p:spPr>
          <a:xfrm>
            <a:off x="711360" y="4925880"/>
            <a:ext cx="5682960" cy="4028760"/>
          </a:xfrm>
          <a:prstGeom prst="rect">
            <a:avLst/>
          </a:prstGeom>
        </p:spPr>
        <p:txBody>
          <a:bodyPr lIns="94320" rIns="94320" tIns="47160" bIns="47160"/>
          <a:p>
            <a:pPr marL="216000" indent="-216000">
              <a:lnSpc>
                <a:spcPct val="100000"/>
              </a:lnSpc>
            </a:pPr>
            <a:r>
              <a:rPr b="1" lang="en-US" sz="2000" spc="-1" strike="noStrike">
                <a:latin typeface="Arial"/>
              </a:rPr>
              <a:t>Notre vision est que le CREN-K redevienne un centre nucléaire d'excellence en Afrique centrale et orientale, contribuant au développement durable de la RDC et de la région.</a:t>
            </a:r>
            <a:br/>
            <a:endParaRPr b="0" lang="en-US" sz="2000" spc="-1" strike="noStrike">
              <a:latin typeface="Arial"/>
            </a:endParaRPr>
          </a:p>
          <a:p>
            <a:pPr marL="216000" indent="-216000">
              <a:lnSpc>
                <a:spcPct val="100000"/>
              </a:lnSpc>
            </a:pPr>
            <a:r>
              <a:rPr b="1" lang="en-US" sz="2000" spc="-1" strike="noStrike">
                <a:latin typeface="Arial"/>
              </a:rPr>
              <a:t>Notre mission est de redémarrer le réacteur de recherche TRICO II et de l'exploiter en toute sécurité, dans le respect total des normes internationales et des exigences réglementaires nationales, de fournir des services d'irradiation locaux compétitifs, des produits nucléaires, des capacités d'éducation et de formation, ainsi que des capacités de recherche et de développement dans le domaine des sciences et techniques nucléaires.</a:t>
            </a:r>
            <a:endParaRPr b="0" lang="en-US" sz="2000" spc="-1" strike="noStrike">
              <a:latin typeface="Arial"/>
            </a:endParaRPr>
          </a:p>
          <a:p>
            <a:pPr marL="216000" indent="-216000">
              <a:lnSpc>
                <a:spcPct val="100000"/>
              </a:lnSpc>
            </a:pPr>
            <a:endParaRPr b="0" lang="en-US" sz="2000" spc="-1" strike="noStrike">
              <a:latin typeface="Arial"/>
            </a:endParaRPr>
          </a:p>
        </p:txBody>
      </p:sp>
      <p:sp>
        <p:nvSpPr>
          <p:cNvPr id="439" name="TextShape 3"/>
          <p:cNvSpPr txBox="1"/>
          <p:nvPr/>
        </p:nvSpPr>
        <p:spPr>
          <a:xfrm>
            <a:off x="4024440" y="9721800"/>
            <a:ext cx="3077640" cy="512280"/>
          </a:xfrm>
          <a:prstGeom prst="rect">
            <a:avLst/>
          </a:prstGeom>
          <a:noFill/>
          <a:ln>
            <a:noFill/>
          </a:ln>
        </p:spPr>
        <p:txBody>
          <a:bodyPr lIns="94320" rIns="94320" tIns="47160" bIns="47160" anchor="b"/>
          <a:p>
            <a:pPr algn="r">
              <a:lnSpc>
                <a:spcPct val="100000"/>
              </a:lnSpc>
            </a:pPr>
            <a:fld id="{7962CB20-7501-4317-AB98-7CB3D927CF5A}" type="slidenum">
              <a:rPr b="0" lang="en-US" sz="1300" spc="-1" strike="noStrike">
                <a:latin typeface="Calibri"/>
              </a:rPr>
              <a:t>&lt;number&gt;</a:t>
            </a:fld>
            <a:endParaRPr b="0" lang="en-US" sz="1300" spc="-1" strike="noStrike">
              <a:latin typeface="Times New Roman"/>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0" name="PlaceHolder 1"/>
          <p:cNvSpPr>
            <a:spLocks noGrp="1"/>
          </p:cNvSpPr>
          <p:nvPr>
            <p:ph type="sldImg"/>
          </p:nvPr>
        </p:nvSpPr>
        <p:spPr>
          <a:xfrm>
            <a:off x="480960" y="1278000"/>
            <a:ext cx="6141600" cy="3454200"/>
          </a:xfrm>
          <a:prstGeom prst="rect">
            <a:avLst/>
          </a:prstGeom>
        </p:spPr>
      </p:sp>
      <p:sp>
        <p:nvSpPr>
          <p:cNvPr id="441" name="PlaceHolder 2"/>
          <p:cNvSpPr>
            <a:spLocks noGrp="1"/>
          </p:cNvSpPr>
          <p:nvPr>
            <p:ph type="body"/>
          </p:nvPr>
        </p:nvSpPr>
        <p:spPr>
          <a:xfrm>
            <a:off x="711360" y="4925880"/>
            <a:ext cx="5682960" cy="4028760"/>
          </a:xfrm>
          <a:prstGeom prst="rect">
            <a:avLst/>
          </a:prstGeom>
        </p:spPr>
        <p:txBody>
          <a:bodyPr lIns="94320" rIns="94320" tIns="47160" bIns="47160"/>
          <a:p>
            <a:pPr marL="216000" indent="-216000">
              <a:lnSpc>
                <a:spcPct val="100000"/>
              </a:lnSpc>
            </a:pPr>
            <a:r>
              <a:rPr b="0" lang="en-US" sz="2000" spc="-1" strike="noStrike">
                <a:latin typeface="Arial"/>
              </a:rPr>
              <a:t>C'est la structure du projet que nous avons établie avec des rôles et des responsabilités très clairs.</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Le ministère a mis en place une commission gouvernementale à partir de mars 2020 pour superviser le projet et le CGEA a engagé un consultant basé à Vienne (Autriche) pour nous soutenir dans la conception et la mise en œuvre du projet. </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Le NPC est composé d'anciens experts de l'AIEA et leur expérience et leurs relations au sein de l'AIEA sont extrêmement utiles pour la réussite du projet.</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Nous avons une équipe très dévouée au CREN-K qui se concentre maintenant entièrement sur le projet.</a:t>
            </a:r>
            <a:endParaRPr b="0" lang="en-US" sz="2000" spc="-1" strike="noStrike">
              <a:latin typeface="Arial"/>
            </a:endParaRPr>
          </a:p>
        </p:txBody>
      </p:sp>
      <p:sp>
        <p:nvSpPr>
          <p:cNvPr id="442" name="TextShape 3"/>
          <p:cNvSpPr txBox="1"/>
          <p:nvPr/>
        </p:nvSpPr>
        <p:spPr>
          <a:xfrm>
            <a:off x="4024440" y="9721800"/>
            <a:ext cx="3077640" cy="512280"/>
          </a:xfrm>
          <a:prstGeom prst="rect">
            <a:avLst/>
          </a:prstGeom>
          <a:noFill/>
          <a:ln>
            <a:noFill/>
          </a:ln>
        </p:spPr>
        <p:txBody>
          <a:bodyPr lIns="94320" rIns="94320" tIns="47160" bIns="47160" anchor="b"/>
          <a:p>
            <a:pPr algn="r">
              <a:lnSpc>
                <a:spcPct val="100000"/>
              </a:lnSpc>
            </a:pPr>
            <a:fld id="{46215903-AD62-4495-9C9D-1543AC0A19D3}" type="slidenum">
              <a:rPr b="0" lang="en-US" sz="1300" spc="-1" strike="noStrike">
                <a:latin typeface="Calibri"/>
              </a:rPr>
              <a:t>&lt;number&gt;</a:t>
            </a:fld>
            <a:endParaRPr b="0" lang="en-US" sz="1300" spc="-1" strike="noStrike">
              <a:latin typeface="Times New Roman"/>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3" name="PlaceHolder 1"/>
          <p:cNvSpPr>
            <a:spLocks noGrp="1"/>
          </p:cNvSpPr>
          <p:nvPr>
            <p:ph type="sldImg"/>
          </p:nvPr>
        </p:nvSpPr>
        <p:spPr>
          <a:xfrm>
            <a:off x="480960" y="1278000"/>
            <a:ext cx="6141600" cy="3454200"/>
          </a:xfrm>
          <a:prstGeom prst="rect">
            <a:avLst/>
          </a:prstGeom>
        </p:spPr>
      </p:sp>
      <p:sp>
        <p:nvSpPr>
          <p:cNvPr id="444" name="PlaceHolder 2"/>
          <p:cNvSpPr>
            <a:spLocks noGrp="1"/>
          </p:cNvSpPr>
          <p:nvPr>
            <p:ph type="body"/>
          </p:nvPr>
        </p:nvSpPr>
        <p:spPr>
          <a:xfrm>
            <a:off x="711360" y="4925880"/>
            <a:ext cx="5682960" cy="4028760"/>
          </a:xfrm>
          <a:prstGeom prst="rect">
            <a:avLst/>
          </a:prstGeom>
        </p:spPr>
        <p:txBody>
          <a:bodyPr lIns="94320" rIns="94320" tIns="47160" bIns="47160"/>
          <a:p>
            <a:pPr marL="216000" indent="-216000">
              <a:lnSpc>
                <a:spcPct val="100000"/>
              </a:lnSpc>
            </a:pPr>
            <a:r>
              <a:rPr b="0" lang="en-US" sz="2000" spc="-1" strike="noStrike">
                <a:latin typeface="Arial"/>
              </a:rPr>
              <a:t>The following are the strengths, weaknesses, opportunities and threats we have identified for the project. This analysis was based on the experiences of previous restart attempts.</a:t>
            </a:r>
            <a:endParaRPr b="0" lang="en-US" sz="2000" spc="-1" strike="noStrike">
              <a:latin typeface="Arial"/>
            </a:endParaRPr>
          </a:p>
        </p:txBody>
      </p:sp>
      <p:sp>
        <p:nvSpPr>
          <p:cNvPr id="445" name="TextShape 3"/>
          <p:cNvSpPr txBox="1"/>
          <p:nvPr/>
        </p:nvSpPr>
        <p:spPr>
          <a:xfrm>
            <a:off x="4024440" y="9721800"/>
            <a:ext cx="3077640" cy="512280"/>
          </a:xfrm>
          <a:prstGeom prst="rect">
            <a:avLst/>
          </a:prstGeom>
          <a:noFill/>
          <a:ln>
            <a:noFill/>
          </a:ln>
        </p:spPr>
        <p:txBody>
          <a:bodyPr lIns="94320" rIns="94320" tIns="47160" bIns="47160" anchor="b"/>
          <a:p>
            <a:pPr algn="r">
              <a:lnSpc>
                <a:spcPct val="100000"/>
              </a:lnSpc>
            </a:pPr>
            <a:fld id="{3B8DCE4B-6C2C-4932-9F88-12C47E6B253B}" type="slidenum">
              <a:rPr b="0" lang="en-US" sz="1300" spc="-1" strike="noStrike">
                <a:latin typeface="Calibri"/>
              </a:rPr>
              <a:t>&lt;number&gt;</a:t>
            </a:fld>
            <a:endParaRPr b="0" lang="en-US" sz="1300" spc="-1" strike="noStrike">
              <a:latin typeface="Times New Roman"/>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6" name="PlaceHolder 1"/>
          <p:cNvSpPr>
            <a:spLocks noGrp="1"/>
          </p:cNvSpPr>
          <p:nvPr>
            <p:ph type="sldImg"/>
          </p:nvPr>
        </p:nvSpPr>
        <p:spPr>
          <a:xfrm>
            <a:off x="480960" y="1278000"/>
            <a:ext cx="6141600" cy="3454200"/>
          </a:xfrm>
          <a:prstGeom prst="rect">
            <a:avLst/>
          </a:prstGeom>
        </p:spPr>
      </p:sp>
      <p:sp>
        <p:nvSpPr>
          <p:cNvPr id="447" name="PlaceHolder 2"/>
          <p:cNvSpPr>
            <a:spLocks noGrp="1"/>
          </p:cNvSpPr>
          <p:nvPr>
            <p:ph type="body"/>
          </p:nvPr>
        </p:nvSpPr>
        <p:spPr>
          <a:xfrm>
            <a:off x="711360" y="4925880"/>
            <a:ext cx="5682960" cy="4028760"/>
          </a:xfrm>
          <a:prstGeom prst="rect">
            <a:avLst/>
          </a:prstGeom>
        </p:spPr>
        <p:txBody>
          <a:bodyPr lIns="94320" rIns="94320" tIns="47160" bIns="47160"/>
          <a:p>
            <a:pPr marL="216000" indent="-216000">
              <a:lnSpc>
                <a:spcPct val="100000"/>
              </a:lnSpc>
            </a:pPr>
            <a:r>
              <a:rPr b="0" lang="en-US" sz="2000" spc="-1" strike="noStrike">
                <a:latin typeface="Arial"/>
              </a:rPr>
              <a:t>Comme vous pouvez l'imaginer, ce projet est un défi. Voici les principaux risques que nous avons identifiés :</a:t>
            </a:r>
            <a:endParaRPr b="0" lang="en-US" sz="2000" spc="-1" strike="noStrike">
              <a:latin typeface="Arial"/>
            </a:endParaRPr>
          </a:p>
          <a:p>
            <a:pPr marL="216000" indent="-216000">
              <a:lnSpc>
                <a:spcPct val="100000"/>
              </a:lnSpc>
              <a:buClr>
                <a:srgbClr val="000000"/>
              </a:buClr>
              <a:buFont typeface="Arial"/>
              <a:buChar char="•"/>
            </a:pPr>
            <a:r>
              <a:rPr b="0" lang="en-US" sz="2000" spc="-1" strike="noStrike">
                <a:latin typeface="Arial"/>
              </a:rPr>
              <a:t> </a:t>
            </a:r>
            <a:r>
              <a:rPr b="0" lang="en-US" sz="2000" spc="-1" strike="noStrike">
                <a:latin typeface="Arial"/>
              </a:rPr>
              <a:t>Mauvaise gestion du projet</a:t>
            </a:r>
            <a:endParaRPr b="0" lang="en-US" sz="2000" spc="-1" strike="noStrike">
              <a:latin typeface="Arial"/>
            </a:endParaRPr>
          </a:p>
          <a:p>
            <a:pPr marL="216000" indent="-216000">
              <a:lnSpc>
                <a:spcPct val="100000"/>
              </a:lnSpc>
              <a:buClr>
                <a:srgbClr val="000000"/>
              </a:buClr>
              <a:buFont typeface="Arial"/>
              <a:buChar char="•"/>
            </a:pPr>
            <a:r>
              <a:rPr b="0" lang="en-US" sz="2000" spc="-1" strike="noStrike">
                <a:latin typeface="Arial"/>
              </a:rPr>
              <a:t> </a:t>
            </a:r>
            <a:r>
              <a:rPr b="0" lang="en-US" sz="2000" spc="-1" strike="noStrike">
                <a:latin typeface="Arial"/>
              </a:rPr>
              <a:t>Manque de ressources financières</a:t>
            </a:r>
            <a:endParaRPr b="0" lang="en-US" sz="2000" spc="-1" strike="noStrike">
              <a:latin typeface="Arial"/>
            </a:endParaRPr>
          </a:p>
          <a:p>
            <a:pPr marL="216000" indent="-216000">
              <a:lnSpc>
                <a:spcPct val="100000"/>
              </a:lnSpc>
              <a:buClr>
                <a:srgbClr val="000000"/>
              </a:buClr>
              <a:buFont typeface="Arial"/>
              <a:buChar char="•"/>
            </a:pPr>
            <a:r>
              <a:rPr b="0" lang="en-US" sz="2000" spc="-1" strike="noStrike">
                <a:latin typeface="Arial"/>
              </a:rPr>
              <a:t> </a:t>
            </a:r>
            <a:r>
              <a:rPr b="0" lang="en-US" sz="2000" spc="-1" strike="noStrike">
                <a:latin typeface="Arial"/>
              </a:rPr>
              <a:t>Manque de personnel qualifié</a:t>
            </a:r>
            <a:endParaRPr b="0" lang="en-US" sz="2000" spc="-1" strike="noStrike">
              <a:latin typeface="Arial"/>
            </a:endParaRPr>
          </a:p>
          <a:p>
            <a:pPr marL="216000" indent="-216000">
              <a:lnSpc>
                <a:spcPct val="100000"/>
              </a:lnSpc>
              <a:buClr>
                <a:srgbClr val="000000"/>
              </a:buClr>
              <a:buFont typeface="Arial"/>
              <a:buChar char="•"/>
            </a:pPr>
            <a:r>
              <a:rPr b="0" lang="en-US" sz="2000" spc="-1" strike="noStrike">
                <a:latin typeface="Arial"/>
              </a:rPr>
              <a:t> </a:t>
            </a:r>
            <a:r>
              <a:rPr b="0" lang="en-US" sz="2000" spc="-1" strike="noStrike">
                <a:latin typeface="Arial"/>
              </a:rPr>
              <a:t>Manque de soutien de la part de la communauté internationale</a:t>
            </a:r>
            <a:endParaRPr b="0" lang="en-US" sz="2000" spc="-1" strike="noStrike">
              <a:latin typeface="Arial"/>
            </a:endParaRPr>
          </a:p>
          <a:p>
            <a:pPr marL="216000" indent="-216000">
              <a:lnSpc>
                <a:spcPct val="100000"/>
              </a:lnSpc>
              <a:buClr>
                <a:srgbClr val="000000"/>
              </a:buClr>
              <a:buFont typeface="Arial"/>
              <a:buChar char="•"/>
            </a:pPr>
            <a:r>
              <a:rPr b="0" lang="en-US" sz="2000" spc="-1" strike="noStrike">
                <a:latin typeface="Arial"/>
              </a:rPr>
              <a:t> </a:t>
            </a:r>
            <a:r>
              <a:rPr b="0" lang="en-US" sz="2000" spc="-1" strike="noStrike">
                <a:latin typeface="Arial"/>
              </a:rPr>
              <a:t>Instabilité politique.</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Ces risques seront étroitement surveillés tout au long du processus afin de les contrôler et de les atténuer.</a:t>
            </a:r>
            <a:endParaRPr b="0" lang="en-US" sz="2000" spc="-1" strike="noStrike">
              <a:latin typeface="Arial"/>
            </a:endParaRPr>
          </a:p>
        </p:txBody>
      </p:sp>
      <p:sp>
        <p:nvSpPr>
          <p:cNvPr id="448" name="TextShape 3"/>
          <p:cNvSpPr txBox="1"/>
          <p:nvPr/>
        </p:nvSpPr>
        <p:spPr>
          <a:xfrm>
            <a:off x="4024440" y="9721800"/>
            <a:ext cx="3077640" cy="512280"/>
          </a:xfrm>
          <a:prstGeom prst="rect">
            <a:avLst/>
          </a:prstGeom>
          <a:noFill/>
          <a:ln>
            <a:noFill/>
          </a:ln>
        </p:spPr>
        <p:txBody>
          <a:bodyPr lIns="94320" rIns="94320" tIns="47160" bIns="47160" anchor="b"/>
          <a:p>
            <a:pPr algn="r">
              <a:lnSpc>
                <a:spcPct val="100000"/>
              </a:lnSpc>
            </a:pPr>
            <a:fld id="{31FBC0ED-7012-4396-83CF-50B945F8C987}" type="slidenum">
              <a:rPr b="0" lang="en-US" sz="1300" spc="-1" strike="noStrike">
                <a:latin typeface="Calibri"/>
              </a:rPr>
              <a:t>&lt;number&gt;</a:t>
            </a:fld>
            <a:endParaRPr b="0" lang="en-US" sz="1300" spc="-1" strike="noStrike">
              <a:latin typeface="Times New Roman"/>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9" name="PlaceHolder 1"/>
          <p:cNvSpPr>
            <a:spLocks noGrp="1"/>
          </p:cNvSpPr>
          <p:nvPr>
            <p:ph type="sldImg"/>
          </p:nvPr>
        </p:nvSpPr>
        <p:spPr>
          <a:xfrm>
            <a:off x="480960" y="1278000"/>
            <a:ext cx="6141600" cy="3454200"/>
          </a:xfrm>
          <a:prstGeom prst="rect">
            <a:avLst/>
          </a:prstGeom>
        </p:spPr>
      </p:sp>
      <p:sp>
        <p:nvSpPr>
          <p:cNvPr id="450" name="PlaceHolder 2"/>
          <p:cNvSpPr>
            <a:spLocks noGrp="1"/>
          </p:cNvSpPr>
          <p:nvPr>
            <p:ph type="body"/>
          </p:nvPr>
        </p:nvSpPr>
        <p:spPr>
          <a:xfrm>
            <a:off x="711360" y="4925880"/>
            <a:ext cx="5682960" cy="4028760"/>
          </a:xfrm>
          <a:prstGeom prst="rect">
            <a:avLst/>
          </a:prstGeom>
        </p:spPr>
        <p:txBody>
          <a:bodyPr lIns="94320" rIns="94320" tIns="47160" bIns="47160"/>
          <a:p>
            <a:pPr marL="216000" indent="-216000">
              <a:lnSpc>
                <a:spcPct val="100000"/>
              </a:lnSpc>
            </a:pPr>
            <a:r>
              <a:rPr b="0" lang="en-US" sz="1100" spc="-1" strike="noStrike">
                <a:latin typeface="Arial"/>
              </a:rPr>
              <a:t>Nous avons divisé nos activités en trois phases.</a:t>
            </a:r>
            <a:endParaRPr b="0" lang="en-US" sz="1100" spc="-1" strike="noStrike">
              <a:latin typeface="Arial"/>
            </a:endParaRPr>
          </a:p>
          <a:p>
            <a:pPr marL="216000" indent="-216000">
              <a:lnSpc>
                <a:spcPct val="100000"/>
              </a:lnSpc>
            </a:pPr>
            <a:endParaRPr b="0" lang="en-US" sz="1100" spc="-1" strike="noStrike">
              <a:latin typeface="Arial"/>
            </a:endParaRPr>
          </a:p>
          <a:p>
            <a:pPr marL="216000" indent="-216000">
              <a:lnSpc>
                <a:spcPct val="100000"/>
              </a:lnSpc>
            </a:pPr>
            <a:r>
              <a:rPr b="0" lang="en-US" sz="1100" spc="-1" strike="noStrike">
                <a:latin typeface="Arial"/>
              </a:rPr>
              <a:t>Nous sommes actuellement au milieu de la phase 1 où nous nous concentrons sur la « planification et la préparation ». Il s'agit de la phase la plus importante, au cours de laquelle nous nous assurerons que tous les éléments sont en place pour une mise en œuvre réussie : par exemple, des spécifications précises pour le renouvellement de l'équipement, la disponibilité des ressources financières, le cadre réglementaire, le plan de formation et de recrutement.</a:t>
            </a:r>
            <a:endParaRPr b="0" lang="en-US" sz="1100" spc="-1" strike="noStrike">
              <a:latin typeface="Arial"/>
            </a:endParaRPr>
          </a:p>
          <a:p>
            <a:pPr marL="216000" indent="-216000">
              <a:lnSpc>
                <a:spcPct val="100000"/>
              </a:lnSpc>
            </a:pPr>
            <a:endParaRPr b="0" lang="en-US" sz="1100" spc="-1" strike="noStrike">
              <a:latin typeface="Arial"/>
            </a:endParaRPr>
          </a:p>
          <a:p>
            <a:pPr marL="216000" indent="-216000">
              <a:lnSpc>
                <a:spcPct val="100000"/>
              </a:lnSpc>
            </a:pPr>
            <a:r>
              <a:rPr b="0" lang="en-US" sz="1100" spc="-1" strike="noStrike">
                <a:latin typeface="Arial"/>
              </a:rPr>
              <a:t>La phase 1 est en fait une phase de validation qui devait être achevée avant de passer aux étapes suivantes. Au cours de la phase 1, aucune dépense importante n'est engagée afin d'éviter tout gaspillage au cas où les circonstances empêcheraient le projet d'aboutir. </a:t>
            </a:r>
            <a:endParaRPr b="0" lang="en-US" sz="1100" spc="-1" strike="noStrike">
              <a:latin typeface="Arial"/>
            </a:endParaRPr>
          </a:p>
          <a:p>
            <a:pPr marL="216000" indent="-216000">
              <a:lnSpc>
                <a:spcPct val="100000"/>
              </a:lnSpc>
            </a:pPr>
            <a:endParaRPr b="0" lang="en-US" sz="1100" spc="-1" strike="noStrike">
              <a:latin typeface="Arial"/>
            </a:endParaRPr>
          </a:p>
          <a:p>
            <a:pPr marL="216000" indent="-216000">
              <a:lnSpc>
                <a:spcPct val="100000"/>
              </a:lnSpc>
            </a:pPr>
            <a:r>
              <a:rPr b="0" lang="en-US" sz="1100" spc="-1" strike="noStrike">
                <a:latin typeface="Arial"/>
              </a:rPr>
              <a:t>Par exemple, on a pensé que si le combustible nucléaire utilisé au réacteur était dans un état qui ne permet pas son utilisation sans risque ou celui des systèmes, structures et composants du réacteur le problème d'érosion devrait s'avèrer trop coûteux à résoudre, le projet pouvait être arrêté. Ou si les fonds nécessaires à l'achèvement du projet ne peuvent être identifiés, les activités coûteuses de la phase 2 (approvisionnement, formation) ne doivent pas être lancées. Une fois que les activités de la phase 1 auront été menées à bien, la Commission donnera le feu vert pour passer à la phase 2, au cours de laquelle le travail et la formation proprement dits commenceront.Si tout se passe bien, nous devrions pouvoir redémarrer notre réacteur de recherche à la fin de l'année 2027 !</a:t>
            </a:r>
            <a:endParaRPr b="0" lang="en-US" sz="1100" spc="-1" strike="noStrike">
              <a:latin typeface="Arial"/>
            </a:endParaRPr>
          </a:p>
        </p:txBody>
      </p:sp>
      <p:sp>
        <p:nvSpPr>
          <p:cNvPr id="451" name="TextShape 3"/>
          <p:cNvSpPr txBox="1"/>
          <p:nvPr/>
        </p:nvSpPr>
        <p:spPr>
          <a:xfrm>
            <a:off x="4024440" y="9721800"/>
            <a:ext cx="3077640" cy="512280"/>
          </a:xfrm>
          <a:prstGeom prst="rect">
            <a:avLst/>
          </a:prstGeom>
          <a:noFill/>
          <a:ln>
            <a:noFill/>
          </a:ln>
        </p:spPr>
        <p:txBody>
          <a:bodyPr lIns="94320" rIns="94320" tIns="47160" bIns="47160" anchor="b"/>
          <a:p>
            <a:pPr algn="r">
              <a:lnSpc>
                <a:spcPct val="100000"/>
              </a:lnSpc>
            </a:pPr>
            <a:fld id="{A9D7C59E-F6E3-45A3-A469-C5C1A8074B8C}" type="slidenum">
              <a:rPr b="0" lang="en-US" sz="1300" spc="-1" strike="noStrike">
                <a:latin typeface="Calibri"/>
              </a:rPr>
              <a:t>&lt;number&gt;</a:t>
            </a:fld>
            <a:endParaRPr b="0" lang="en-US" sz="1300" spc="-1" strike="noStrike">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0" name="PlaceHolder 1"/>
          <p:cNvSpPr>
            <a:spLocks noGrp="1"/>
          </p:cNvSpPr>
          <p:nvPr>
            <p:ph type="sldImg"/>
          </p:nvPr>
        </p:nvSpPr>
        <p:spPr>
          <a:xfrm>
            <a:off x="480960" y="1278000"/>
            <a:ext cx="6141600" cy="3454200"/>
          </a:xfrm>
          <a:prstGeom prst="rect">
            <a:avLst/>
          </a:prstGeom>
        </p:spPr>
      </p:sp>
      <p:sp>
        <p:nvSpPr>
          <p:cNvPr id="411" name="PlaceHolder 2"/>
          <p:cNvSpPr>
            <a:spLocks noGrp="1"/>
          </p:cNvSpPr>
          <p:nvPr>
            <p:ph type="body"/>
          </p:nvPr>
        </p:nvSpPr>
        <p:spPr>
          <a:xfrm>
            <a:off x="711360" y="4925880"/>
            <a:ext cx="5682960" cy="4028760"/>
          </a:xfrm>
          <a:prstGeom prst="rect">
            <a:avLst/>
          </a:prstGeom>
        </p:spPr>
        <p:txBody>
          <a:bodyPr lIns="94320" rIns="94320" tIns="47160" bIns="47160"/>
          <a:p>
            <a:pPr marL="216000" indent="-216000">
              <a:lnSpc>
                <a:spcPct val="100000"/>
              </a:lnSpc>
            </a:pPr>
            <a:r>
              <a:rPr b="0" lang="en-US" sz="2000" spc="-1" strike="noStrike">
                <a:solidFill>
                  <a:srgbClr val="000000"/>
                </a:solidFill>
                <a:latin typeface="Arial"/>
              </a:rPr>
              <a:t>L'objectif de cette présentation est d'exposer le projet de remise en service du réacteur de recherche TRICO-II, les progrès réalisés à ce jour et les prochaines étapes.</a:t>
            </a:r>
            <a:endParaRPr b="0" lang="en-US" sz="2000" spc="-1" strike="noStrike">
              <a:latin typeface="Arial"/>
            </a:endParaRPr>
          </a:p>
        </p:txBody>
      </p:sp>
      <p:sp>
        <p:nvSpPr>
          <p:cNvPr id="412" name="TextShape 3"/>
          <p:cNvSpPr txBox="1"/>
          <p:nvPr/>
        </p:nvSpPr>
        <p:spPr>
          <a:xfrm>
            <a:off x="4024440" y="9721800"/>
            <a:ext cx="3077640" cy="512280"/>
          </a:xfrm>
          <a:prstGeom prst="rect">
            <a:avLst/>
          </a:prstGeom>
          <a:noFill/>
          <a:ln>
            <a:noFill/>
          </a:ln>
        </p:spPr>
        <p:txBody>
          <a:bodyPr lIns="94320" rIns="94320" tIns="47160" bIns="47160" anchor="b"/>
          <a:p>
            <a:pPr algn="r">
              <a:lnSpc>
                <a:spcPct val="100000"/>
              </a:lnSpc>
            </a:pPr>
            <a:fld id="{909CF521-1F2E-4BD9-84A5-D111E6F29FBD}" type="slidenum">
              <a:rPr b="0" lang="en-US" sz="1300" spc="-1" strike="noStrike">
                <a:latin typeface="Calibri"/>
              </a:rPr>
              <a:t>&lt;number&gt;</a:t>
            </a:fld>
            <a:endParaRPr b="0" lang="en-US" sz="1300" spc="-1" strike="noStrike">
              <a:latin typeface="Times New Roman"/>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2" name="PlaceHolder 1"/>
          <p:cNvSpPr>
            <a:spLocks noGrp="1"/>
          </p:cNvSpPr>
          <p:nvPr>
            <p:ph type="sldImg"/>
          </p:nvPr>
        </p:nvSpPr>
        <p:spPr>
          <a:xfrm>
            <a:off x="480960" y="1278000"/>
            <a:ext cx="6141600" cy="3454200"/>
          </a:xfrm>
          <a:prstGeom prst="rect">
            <a:avLst/>
          </a:prstGeom>
        </p:spPr>
      </p:sp>
      <p:sp>
        <p:nvSpPr>
          <p:cNvPr id="453" name="PlaceHolder 2"/>
          <p:cNvSpPr>
            <a:spLocks noGrp="1"/>
          </p:cNvSpPr>
          <p:nvPr>
            <p:ph type="body"/>
          </p:nvPr>
        </p:nvSpPr>
        <p:spPr>
          <a:xfrm>
            <a:off x="711360" y="4925880"/>
            <a:ext cx="5682960" cy="4028760"/>
          </a:xfrm>
          <a:prstGeom prst="rect">
            <a:avLst/>
          </a:prstGeom>
        </p:spPr>
        <p:txBody>
          <a:bodyPr lIns="94320" rIns="94320" tIns="47160" bIns="47160"/>
          <a:p>
            <a:pPr marL="216000" indent="-216000">
              <a:lnSpc>
                <a:spcPct val="100000"/>
              </a:lnSpc>
            </a:pPr>
            <a:r>
              <a:rPr b="0" lang="en-US" sz="2000" spc="-1" strike="noStrike">
                <a:latin typeface="Arial"/>
              </a:rPr>
              <a:t>Nous avons arrêté le budget total nécessaire à la réalisation du projet à 11 millions de dollars. Des incertitudes ayant subsisté un moment quant à l'ampleur des activités nécessaires ont été levées. Par exemple, l'expertise sur l'état de stabilité du terrain réalisée par un consultant externe et contrevérifiée par un expert international recruté par l’AIEA a donné des résultats en faveur de la poursuite du projet. De plus, la mission d’inspection AIEA d’inspection en service du combustible nucléaire et des constituants internes de la cuve du réacteur ainsi que l’évaluation de une mission de l'AIEA qui nous dira si la cuve du réacteur et les composants inaccessibles sont toujours en bon état.</a:t>
            </a:r>
            <a:endParaRPr b="0" lang="en-US" sz="2000" spc="-1" strike="noStrike">
              <a:latin typeface="Arial"/>
            </a:endParaRPr>
          </a:p>
        </p:txBody>
      </p:sp>
      <p:sp>
        <p:nvSpPr>
          <p:cNvPr id="454" name="TextShape 3"/>
          <p:cNvSpPr txBox="1"/>
          <p:nvPr/>
        </p:nvSpPr>
        <p:spPr>
          <a:xfrm>
            <a:off x="4024440" y="9721800"/>
            <a:ext cx="3077640" cy="512280"/>
          </a:xfrm>
          <a:prstGeom prst="rect">
            <a:avLst/>
          </a:prstGeom>
          <a:noFill/>
          <a:ln>
            <a:noFill/>
          </a:ln>
        </p:spPr>
        <p:txBody>
          <a:bodyPr lIns="94320" rIns="94320" tIns="47160" bIns="47160" anchor="b"/>
          <a:p>
            <a:pPr algn="r">
              <a:lnSpc>
                <a:spcPct val="100000"/>
              </a:lnSpc>
            </a:pPr>
            <a:fld id="{0E0C8878-8CD9-47CD-89F1-6E0CE748EADF}" type="slidenum">
              <a:rPr b="0" lang="en-US" sz="1300" spc="-1" strike="noStrike">
                <a:latin typeface="Calibri"/>
              </a:rPr>
              <a:t>&lt;number&gt;</a:t>
            </a:fld>
            <a:endParaRPr b="0" lang="en-US" sz="1300" spc="-1" strike="noStrike">
              <a:latin typeface="Times New Roman"/>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5" name="PlaceHolder 1"/>
          <p:cNvSpPr>
            <a:spLocks noGrp="1"/>
          </p:cNvSpPr>
          <p:nvPr>
            <p:ph type="sldImg"/>
          </p:nvPr>
        </p:nvSpPr>
        <p:spPr>
          <a:xfrm>
            <a:off x="480960" y="1278000"/>
            <a:ext cx="6141600" cy="3454200"/>
          </a:xfrm>
          <a:prstGeom prst="rect">
            <a:avLst/>
          </a:prstGeom>
        </p:spPr>
      </p:sp>
      <p:sp>
        <p:nvSpPr>
          <p:cNvPr id="456" name="PlaceHolder 2"/>
          <p:cNvSpPr>
            <a:spLocks noGrp="1"/>
          </p:cNvSpPr>
          <p:nvPr>
            <p:ph type="body"/>
          </p:nvPr>
        </p:nvSpPr>
        <p:spPr>
          <a:xfrm>
            <a:off x="711360" y="4925880"/>
            <a:ext cx="5682960" cy="4028760"/>
          </a:xfrm>
          <a:prstGeom prst="rect">
            <a:avLst/>
          </a:prstGeom>
        </p:spPr>
        <p:txBody>
          <a:bodyPr lIns="94320" rIns="94320" tIns="47160" bIns="47160"/>
          <a:p>
            <a:pPr marL="216000" indent="-216000">
              <a:lnSpc>
                <a:spcPct val="100000"/>
              </a:lnSpc>
            </a:pPr>
            <a:r>
              <a:rPr b="0" lang="en-US" sz="2000" spc="-1" strike="noStrike">
                <a:latin typeface="Arial"/>
              </a:rPr>
              <a:t>Nous avons arrêté le budget total nécessaire à la réalisation du projet à 11 millions de dollars. Des incertitudes ayant subsisté un moment quant à l'ampleur des activités nécessaires ont été levées. Par exemple, l'expertise sur l'état de stabilité du terrain réalisée par un consultant externe et contrevérifiée par un expert international recruté par l’AIEA a donné des résultats en faveur de la poursuite du projet. De plus, la mission d’inspection AIEA d’inspection en service du combustible nucléaire et des constituants internes de la cuve du réacteur ainsi que l’évaluation de une mission de l'AIEA qui nous dira si la cuve du réacteur et les composants inaccessibles sont toujours en bon état.</a:t>
            </a:r>
            <a:endParaRPr b="0" lang="en-US" sz="2000" spc="-1" strike="noStrike">
              <a:latin typeface="Arial"/>
            </a:endParaRPr>
          </a:p>
        </p:txBody>
      </p:sp>
      <p:sp>
        <p:nvSpPr>
          <p:cNvPr id="457" name="TextShape 3"/>
          <p:cNvSpPr txBox="1"/>
          <p:nvPr/>
        </p:nvSpPr>
        <p:spPr>
          <a:xfrm>
            <a:off x="4024440" y="9721800"/>
            <a:ext cx="3077640" cy="512280"/>
          </a:xfrm>
          <a:prstGeom prst="rect">
            <a:avLst/>
          </a:prstGeom>
          <a:noFill/>
          <a:ln>
            <a:noFill/>
          </a:ln>
        </p:spPr>
        <p:txBody>
          <a:bodyPr lIns="94320" rIns="94320" tIns="47160" bIns="47160" anchor="b"/>
          <a:p>
            <a:pPr algn="r">
              <a:lnSpc>
                <a:spcPct val="100000"/>
              </a:lnSpc>
            </a:pPr>
            <a:fld id="{57EA9F78-A7B9-4D51-B3A0-1EDEBDB36BBE}" type="slidenum">
              <a:rPr b="0" lang="en-US" sz="1300" spc="-1" strike="noStrike">
                <a:latin typeface="Calibri"/>
              </a:rPr>
              <a:t>&lt;number&gt;</a:t>
            </a:fld>
            <a:endParaRPr b="0" lang="en-US" sz="1300" spc="-1" strike="noStrike">
              <a:latin typeface="Times New Roman"/>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8" name="PlaceHolder 1"/>
          <p:cNvSpPr>
            <a:spLocks noGrp="1"/>
          </p:cNvSpPr>
          <p:nvPr>
            <p:ph type="sldImg"/>
          </p:nvPr>
        </p:nvSpPr>
        <p:spPr>
          <a:xfrm>
            <a:off x="480960" y="1278000"/>
            <a:ext cx="6141600" cy="3454200"/>
          </a:xfrm>
          <a:prstGeom prst="rect">
            <a:avLst/>
          </a:prstGeom>
        </p:spPr>
      </p:sp>
      <p:sp>
        <p:nvSpPr>
          <p:cNvPr id="459" name="PlaceHolder 2"/>
          <p:cNvSpPr>
            <a:spLocks noGrp="1"/>
          </p:cNvSpPr>
          <p:nvPr>
            <p:ph type="body"/>
          </p:nvPr>
        </p:nvSpPr>
        <p:spPr>
          <a:xfrm>
            <a:off x="711360" y="4925880"/>
            <a:ext cx="5682960" cy="4028760"/>
          </a:xfrm>
          <a:prstGeom prst="rect">
            <a:avLst/>
          </a:prstGeom>
        </p:spPr>
        <p:txBody>
          <a:bodyPr lIns="94320" rIns="94320" tIns="47160" bIns="47160"/>
          <a:p>
            <a:pPr marL="343080" indent="-342720">
              <a:lnSpc>
                <a:spcPct val="100000"/>
              </a:lnSpc>
              <a:spcBef>
                <a:spcPts val="601"/>
              </a:spcBef>
              <a:spcAft>
                <a:spcPts val="601"/>
              </a:spcAft>
              <a:buClr>
                <a:srgbClr val="000000"/>
              </a:buClr>
              <a:buFont typeface="Wingdings" charset="2"/>
              <a:buChar char=""/>
            </a:pPr>
            <a:r>
              <a:rPr b="0" lang="en-US" sz="2000" spc="-1" strike="noStrike">
                <a:solidFill>
                  <a:srgbClr val="000000"/>
                </a:solidFill>
                <a:latin typeface="Arial"/>
              </a:rPr>
              <a:t>Le gouvernement avait démontré son fort engagement pour la réussite du projet avec l'aide de l'AIEA en annonçant en septembre 2020 le paiement de 3,4 millions USD pour participer à l'achat des systèmes d'instrumentation et de contrôle du réacteur.</a:t>
            </a:r>
            <a:endParaRPr b="0" lang="en-US" sz="2000" spc="-1" strike="noStrike">
              <a:latin typeface="Arial"/>
            </a:endParaRPr>
          </a:p>
          <a:p>
            <a:pPr>
              <a:lnSpc>
                <a:spcPct val="100000"/>
              </a:lnSpc>
              <a:spcBef>
                <a:spcPts val="601"/>
              </a:spcBef>
              <a:spcAft>
                <a:spcPts val="601"/>
              </a:spcAft>
            </a:pPr>
            <a:endParaRPr b="0" lang="en-US" sz="2000" spc="-1" strike="noStrike">
              <a:latin typeface="Arial"/>
            </a:endParaRPr>
          </a:p>
          <a:p>
            <a:pPr marL="343080" indent="-342720">
              <a:lnSpc>
                <a:spcPct val="100000"/>
              </a:lnSpc>
              <a:spcBef>
                <a:spcPts val="601"/>
              </a:spcBef>
              <a:spcAft>
                <a:spcPts val="601"/>
              </a:spcAft>
              <a:buClr>
                <a:srgbClr val="000000"/>
              </a:buClr>
              <a:buFont typeface="Wingdings" charset="2"/>
              <a:buChar char=""/>
            </a:pPr>
            <a:r>
              <a:rPr b="0" lang="en-US" sz="2000" spc="-1" strike="noStrike">
                <a:solidFill>
                  <a:srgbClr val="000000"/>
                </a:solidFill>
                <a:latin typeface="Arial"/>
              </a:rPr>
              <a:t>Le projet d’</a:t>
            </a:r>
            <a:r>
              <a:rPr b="0" lang="en-US" sz="1200" spc="-1" strike="noStrike">
                <a:solidFill>
                  <a:srgbClr val="000000"/>
                </a:solidFill>
                <a:latin typeface="+mn-lt"/>
                <a:ea typeface="+mn-ea"/>
              </a:rPr>
              <a:t>acquisition d’équipements du système d’instrumentation et de contrôle, y compris le pupitre de commande et les détecteurs de neutrons, pour le redémarrage du réacteur TRICO II en faveur du Centre Régional d’Etudes Nucléaires de Kinshasa « CREN-K », répartis en sept (7) lots est inscrit dans le budget d’investissement 2024 et en attente de l’Avis de Non Objection (ANO) </a:t>
            </a:r>
            <a:r>
              <a:rPr b="0" lang="en-US" sz="2000" spc="-1" strike="noStrike">
                <a:solidFill>
                  <a:srgbClr val="000000"/>
                </a:solidFill>
                <a:latin typeface="+mn-lt"/>
                <a:ea typeface="+mn-ea"/>
              </a:rPr>
              <a:t>de la Direction Générale de Contrôle des Marchés Publics (DGCMP).</a:t>
            </a:r>
            <a:endParaRPr b="0" lang="en-US" sz="2000" spc="-1" strike="noStrike">
              <a:latin typeface="Arial"/>
            </a:endParaRPr>
          </a:p>
          <a:p>
            <a:pPr>
              <a:lnSpc>
                <a:spcPct val="100000"/>
              </a:lnSpc>
              <a:spcBef>
                <a:spcPts val="601"/>
              </a:spcBef>
              <a:spcAft>
                <a:spcPts val="601"/>
              </a:spcAft>
            </a:pPr>
            <a:endParaRPr b="0" lang="en-US" sz="2000" spc="-1" strike="noStrike">
              <a:latin typeface="Arial"/>
            </a:endParaRPr>
          </a:p>
          <a:p>
            <a:pPr marL="343080" indent="-342720">
              <a:lnSpc>
                <a:spcPct val="100000"/>
              </a:lnSpc>
              <a:spcBef>
                <a:spcPts val="601"/>
              </a:spcBef>
              <a:spcAft>
                <a:spcPts val="601"/>
              </a:spcAft>
              <a:buClr>
                <a:srgbClr val="000000"/>
              </a:buClr>
              <a:buFont typeface="Wingdings" charset="2"/>
              <a:buChar char=""/>
            </a:pPr>
            <a:r>
              <a:rPr b="0" lang="en-US" sz="2000" spc="-1" strike="noStrike">
                <a:solidFill>
                  <a:srgbClr val="000000"/>
                </a:solidFill>
                <a:latin typeface="+mn-lt"/>
                <a:ea typeface="+mn-ea"/>
              </a:rPr>
              <a:t>L‘AIEA a confirmé son accompagnement pour la mise en œuvre du projet de redémarrage du réacteur lors de la visite de son Directeur Général à Kinshasa en novembre 2023. </a:t>
            </a:r>
            <a:endParaRPr b="0" lang="en-US" sz="2000" spc="-1" strike="noStrike">
              <a:latin typeface="Arial"/>
            </a:endParaRPr>
          </a:p>
          <a:p>
            <a:pPr>
              <a:lnSpc>
                <a:spcPct val="100000"/>
              </a:lnSpc>
              <a:spcBef>
                <a:spcPts val="601"/>
              </a:spcBef>
              <a:spcAft>
                <a:spcPts val="601"/>
              </a:spcAft>
            </a:pPr>
            <a:endParaRPr b="0" lang="en-US" sz="2000" spc="-1" strike="noStrike">
              <a:latin typeface="Arial"/>
            </a:endParaRPr>
          </a:p>
          <a:p>
            <a:pPr marL="343080" indent="-342720">
              <a:lnSpc>
                <a:spcPct val="100000"/>
              </a:lnSpc>
              <a:spcBef>
                <a:spcPts val="601"/>
              </a:spcBef>
              <a:spcAft>
                <a:spcPts val="601"/>
              </a:spcAft>
              <a:buClr>
                <a:srgbClr val="000000"/>
              </a:buClr>
              <a:buFont typeface="Wingdings" charset="2"/>
              <a:buChar char=""/>
            </a:pPr>
            <a:r>
              <a:rPr b="0" lang="en-US" sz="2000" spc="-1" strike="noStrike">
                <a:solidFill>
                  <a:srgbClr val="000000"/>
                </a:solidFill>
                <a:latin typeface="+mn-lt"/>
                <a:ea typeface="+mn-ea"/>
              </a:rPr>
              <a:t>L'équipe de projet continue de travailler sur les activités de la phase 1.</a:t>
            </a:r>
            <a:endParaRPr b="0" lang="en-US" sz="2000" spc="-1" strike="noStrike">
              <a:latin typeface="Arial"/>
            </a:endParaRPr>
          </a:p>
        </p:txBody>
      </p:sp>
      <p:sp>
        <p:nvSpPr>
          <p:cNvPr id="460" name="TextShape 3"/>
          <p:cNvSpPr txBox="1"/>
          <p:nvPr/>
        </p:nvSpPr>
        <p:spPr>
          <a:xfrm>
            <a:off x="4024440" y="9721800"/>
            <a:ext cx="3077640" cy="512280"/>
          </a:xfrm>
          <a:prstGeom prst="rect">
            <a:avLst/>
          </a:prstGeom>
          <a:noFill/>
          <a:ln>
            <a:noFill/>
          </a:ln>
        </p:spPr>
        <p:txBody>
          <a:bodyPr lIns="94320" rIns="94320" tIns="47160" bIns="47160" anchor="b"/>
          <a:p>
            <a:pPr algn="r">
              <a:lnSpc>
                <a:spcPct val="100000"/>
              </a:lnSpc>
            </a:pPr>
            <a:fld id="{0EDD368B-122A-4D10-A11A-507D1EB565DD}" type="slidenum">
              <a:rPr b="0" lang="en-US" sz="1300" spc="-1" strike="noStrike">
                <a:latin typeface="Calibri"/>
              </a:rPr>
              <a:t>&lt;number&gt;</a:t>
            </a:fld>
            <a:endParaRPr b="0" lang="en-US" sz="1300" spc="-1" strike="noStrike">
              <a:latin typeface="Times New Roman"/>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1" name="PlaceHolder 1"/>
          <p:cNvSpPr>
            <a:spLocks noGrp="1"/>
          </p:cNvSpPr>
          <p:nvPr>
            <p:ph type="sldImg"/>
          </p:nvPr>
        </p:nvSpPr>
        <p:spPr>
          <a:xfrm>
            <a:off x="480960" y="1278000"/>
            <a:ext cx="6141600" cy="3454200"/>
          </a:xfrm>
          <a:prstGeom prst="rect">
            <a:avLst/>
          </a:prstGeom>
        </p:spPr>
      </p:sp>
      <p:sp>
        <p:nvSpPr>
          <p:cNvPr id="462" name="PlaceHolder 2"/>
          <p:cNvSpPr>
            <a:spLocks noGrp="1"/>
          </p:cNvSpPr>
          <p:nvPr>
            <p:ph type="body"/>
          </p:nvPr>
        </p:nvSpPr>
        <p:spPr>
          <a:xfrm>
            <a:off x="711360" y="4925880"/>
            <a:ext cx="5682960" cy="4028760"/>
          </a:xfrm>
          <a:prstGeom prst="rect">
            <a:avLst/>
          </a:prstGeom>
        </p:spPr>
        <p:txBody>
          <a:bodyPr lIns="94320" rIns="94320" tIns="47160" bIns="47160"/>
          <a:p>
            <a:pPr marL="343080" indent="-342720">
              <a:lnSpc>
                <a:spcPct val="100000"/>
              </a:lnSpc>
              <a:spcBef>
                <a:spcPts val="601"/>
              </a:spcBef>
              <a:spcAft>
                <a:spcPts val="601"/>
              </a:spcAft>
              <a:buClr>
                <a:srgbClr val="000000"/>
              </a:buClr>
              <a:buFont typeface="Wingdings" charset="2"/>
              <a:buChar char=""/>
            </a:pPr>
            <a:r>
              <a:rPr b="0" lang="en-US" sz="2000" spc="-1" strike="noStrike">
                <a:solidFill>
                  <a:srgbClr val="000000"/>
                </a:solidFill>
                <a:latin typeface="Arial"/>
              </a:rPr>
              <a:t>Le gouvernement avait démontré son fort engagement pour la réussite du projet avec l'aide de l'AIEA en annonçant en septembre 2020 le paiement de 3,4 millions USD pour participer à l'achat des systèmes d'instrumentation et de contrôle du réacteur.</a:t>
            </a:r>
            <a:endParaRPr b="0" lang="en-US" sz="2000" spc="-1" strike="noStrike">
              <a:latin typeface="Arial"/>
            </a:endParaRPr>
          </a:p>
          <a:p>
            <a:pPr>
              <a:lnSpc>
                <a:spcPct val="100000"/>
              </a:lnSpc>
              <a:spcBef>
                <a:spcPts val="601"/>
              </a:spcBef>
              <a:spcAft>
                <a:spcPts val="601"/>
              </a:spcAft>
            </a:pPr>
            <a:endParaRPr b="0" lang="en-US" sz="2000" spc="-1" strike="noStrike">
              <a:latin typeface="Arial"/>
            </a:endParaRPr>
          </a:p>
          <a:p>
            <a:pPr marL="343080" indent="-342720">
              <a:lnSpc>
                <a:spcPct val="100000"/>
              </a:lnSpc>
              <a:spcBef>
                <a:spcPts val="601"/>
              </a:spcBef>
              <a:spcAft>
                <a:spcPts val="601"/>
              </a:spcAft>
              <a:buClr>
                <a:srgbClr val="000000"/>
              </a:buClr>
              <a:buFont typeface="Wingdings" charset="2"/>
              <a:buChar char=""/>
            </a:pPr>
            <a:r>
              <a:rPr b="0" lang="en-US" sz="2000" spc="-1" strike="noStrike">
                <a:solidFill>
                  <a:srgbClr val="000000"/>
                </a:solidFill>
                <a:latin typeface="Arial"/>
              </a:rPr>
              <a:t>Le projet d’</a:t>
            </a:r>
            <a:r>
              <a:rPr b="0" lang="en-US" sz="1200" spc="-1" strike="noStrike">
                <a:solidFill>
                  <a:srgbClr val="000000"/>
                </a:solidFill>
                <a:latin typeface="+mn-lt"/>
                <a:ea typeface="+mn-ea"/>
              </a:rPr>
              <a:t>acquisition d’équipements du système d’instrumentation et de contrôle, y compris le pupitre de commande et les détecteurs de neutrons, pour le redémarrage du réacteur TRICO II en faveur du Centre Régional d’Etudes Nucléaires de Kinshasa « CREN-K », répartis en sept (7) lots est inscrit dans le budget d’investissement 2024 et en attente de l’Avis de Non Objection (ANO) </a:t>
            </a:r>
            <a:r>
              <a:rPr b="0" lang="en-US" sz="2000" spc="-1" strike="noStrike">
                <a:solidFill>
                  <a:srgbClr val="000000"/>
                </a:solidFill>
                <a:latin typeface="+mn-lt"/>
                <a:ea typeface="+mn-ea"/>
              </a:rPr>
              <a:t>de la Direction Générale de Contrôle des Marchés Publics (DGCMP).</a:t>
            </a:r>
            <a:endParaRPr b="0" lang="en-US" sz="2000" spc="-1" strike="noStrike">
              <a:latin typeface="Arial"/>
            </a:endParaRPr>
          </a:p>
          <a:p>
            <a:pPr>
              <a:lnSpc>
                <a:spcPct val="100000"/>
              </a:lnSpc>
              <a:spcBef>
                <a:spcPts val="601"/>
              </a:spcBef>
              <a:spcAft>
                <a:spcPts val="601"/>
              </a:spcAft>
            </a:pPr>
            <a:endParaRPr b="0" lang="en-US" sz="2000" spc="-1" strike="noStrike">
              <a:latin typeface="Arial"/>
            </a:endParaRPr>
          </a:p>
          <a:p>
            <a:pPr marL="343080" indent="-342720">
              <a:lnSpc>
                <a:spcPct val="100000"/>
              </a:lnSpc>
              <a:spcBef>
                <a:spcPts val="601"/>
              </a:spcBef>
              <a:spcAft>
                <a:spcPts val="601"/>
              </a:spcAft>
              <a:buClr>
                <a:srgbClr val="000000"/>
              </a:buClr>
              <a:buFont typeface="Wingdings" charset="2"/>
              <a:buChar char=""/>
            </a:pPr>
            <a:r>
              <a:rPr b="0" lang="en-US" sz="2000" spc="-1" strike="noStrike">
                <a:solidFill>
                  <a:srgbClr val="000000"/>
                </a:solidFill>
                <a:latin typeface="+mn-lt"/>
                <a:ea typeface="+mn-ea"/>
              </a:rPr>
              <a:t>L‘AIEA a confirmé son accompagnement pour la mise en œuvre du projet de redémarrage du réacteur lors de la visite de son Directeur Général à Kinshasa en novembre 2023. </a:t>
            </a:r>
            <a:endParaRPr b="0" lang="en-US" sz="2000" spc="-1" strike="noStrike">
              <a:latin typeface="Arial"/>
            </a:endParaRPr>
          </a:p>
          <a:p>
            <a:pPr>
              <a:lnSpc>
                <a:spcPct val="100000"/>
              </a:lnSpc>
              <a:spcBef>
                <a:spcPts val="601"/>
              </a:spcBef>
              <a:spcAft>
                <a:spcPts val="601"/>
              </a:spcAft>
            </a:pPr>
            <a:endParaRPr b="0" lang="en-US" sz="2000" spc="-1" strike="noStrike">
              <a:latin typeface="Arial"/>
            </a:endParaRPr>
          </a:p>
          <a:p>
            <a:pPr marL="343080" indent="-342720">
              <a:lnSpc>
                <a:spcPct val="100000"/>
              </a:lnSpc>
              <a:spcBef>
                <a:spcPts val="601"/>
              </a:spcBef>
              <a:spcAft>
                <a:spcPts val="601"/>
              </a:spcAft>
              <a:buClr>
                <a:srgbClr val="000000"/>
              </a:buClr>
              <a:buFont typeface="Wingdings" charset="2"/>
              <a:buChar char=""/>
            </a:pPr>
            <a:r>
              <a:rPr b="0" lang="en-US" sz="2000" spc="-1" strike="noStrike">
                <a:solidFill>
                  <a:srgbClr val="000000"/>
                </a:solidFill>
                <a:latin typeface="+mn-lt"/>
                <a:ea typeface="+mn-ea"/>
              </a:rPr>
              <a:t>L'équipe de projet continue de travailler sur les activités de la phase 1.</a:t>
            </a:r>
            <a:endParaRPr b="0" lang="en-US" sz="2000" spc="-1" strike="noStrike">
              <a:latin typeface="Arial"/>
            </a:endParaRPr>
          </a:p>
        </p:txBody>
      </p:sp>
      <p:sp>
        <p:nvSpPr>
          <p:cNvPr id="463" name="TextShape 3"/>
          <p:cNvSpPr txBox="1"/>
          <p:nvPr/>
        </p:nvSpPr>
        <p:spPr>
          <a:xfrm>
            <a:off x="4024440" y="9721800"/>
            <a:ext cx="3077640" cy="512280"/>
          </a:xfrm>
          <a:prstGeom prst="rect">
            <a:avLst/>
          </a:prstGeom>
          <a:noFill/>
          <a:ln>
            <a:noFill/>
          </a:ln>
        </p:spPr>
        <p:txBody>
          <a:bodyPr lIns="94320" rIns="94320" tIns="47160" bIns="47160" anchor="b"/>
          <a:p>
            <a:pPr algn="r">
              <a:lnSpc>
                <a:spcPct val="100000"/>
              </a:lnSpc>
            </a:pPr>
            <a:fld id="{A84F338A-4CE1-45AA-9D82-B8D902D76662}" type="slidenum">
              <a:rPr b="0" lang="en-US" sz="1300" spc="-1" strike="noStrike">
                <a:latin typeface="Calibri"/>
              </a:rPr>
              <a:t>&lt;number&gt;</a:t>
            </a:fld>
            <a:endParaRPr b="0" lang="en-US" sz="1300" spc="-1" strike="noStrike">
              <a:latin typeface="Times New Roman"/>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4" name="PlaceHolder 1"/>
          <p:cNvSpPr>
            <a:spLocks noGrp="1"/>
          </p:cNvSpPr>
          <p:nvPr>
            <p:ph type="sldImg"/>
          </p:nvPr>
        </p:nvSpPr>
        <p:spPr>
          <a:xfrm>
            <a:off x="480960" y="1278000"/>
            <a:ext cx="6141600" cy="3454200"/>
          </a:xfrm>
          <a:prstGeom prst="rect">
            <a:avLst/>
          </a:prstGeom>
        </p:spPr>
      </p:sp>
      <p:sp>
        <p:nvSpPr>
          <p:cNvPr id="465" name="PlaceHolder 2"/>
          <p:cNvSpPr>
            <a:spLocks noGrp="1"/>
          </p:cNvSpPr>
          <p:nvPr>
            <p:ph type="body"/>
          </p:nvPr>
        </p:nvSpPr>
        <p:spPr>
          <a:xfrm>
            <a:off x="711360" y="4925880"/>
            <a:ext cx="5682960" cy="4028760"/>
          </a:xfrm>
          <a:prstGeom prst="rect">
            <a:avLst/>
          </a:prstGeom>
        </p:spPr>
        <p:txBody>
          <a:bodyPr lIns="94320" rIns="94320" tIns="47160" bIns="47160"/>
          <a:p>
            <a:pPr marL="216000" indent="-216000">
              <a:lnSpc>
                <a:spcPct val="100000"/>
              </a:lnSpc>
            </a:pPr>
            <a:r>
              <a:rPr b="0" lang="en-US" sz="2000" spc="-1" strike="noStrike">
                <a:solidFill>
                  <a:srgbClr val="000000"/>
                </a:solidFill>
                <a:latin typeface="Arial"/>
              </a:rPr>
              <a:t>J'ai terminé ma présentation et je suis heureux de répondre à vos questions.</a:t>
            </a:r>
            <a:endParaRPr b="0" lang="en-US" sz="2000" spc="-1" strike="noStrike">
              <a:latin typeface="Arial"/>
            </a:endParaRPr>
          </a:p>
        </p:txBody>
      </p:sp>
      <p:sp>
        <p:nvSpPr>
          <p:cNvPr id="466" name="TextShape 3"/>
          <p:cNvSpPr txBox="1"/>
          <p:nvPr/>
        </p:nvSpPr>
        <p:spPr>
          <a:xfrm>
            <a:off x="4024440" y="9721800"/>
            <a:ext cx="3077640" cy="512280"/>
          </a:xfrm>
          <a:prstGeom prst="rect">
            <a:avLst/>
          </a:prstGeom>
          <a:noFill/>
          <a:ln>
            <a:noFill/>
          </a:ln>
        </p:spPr>
        <p:txBody>
          <a:bodyPr lIns="94320" rIns="94320" tIns="47160" bIns="47160" anchor="b"/>
          <a:p>
            <a:pPr algn="r">
              <a:lnSpc>
                <a:spcPct val="100000"/>
              </a:lnSpc>
            </a:pPr>
            <a:fld id="{0EE12F29-CD8A-4772-A3D0-C81DFBE9B2DF}" type="slidenum">
              <a:rPr b="0" lang="en-US" sz="1300" spc="-1" strike="noStrike">
                <a:latin typeface="Calibri"/>
              </a:rPr>
              <a:t>&lt;number&gt;</a:t>
            </a:fld>
            <a:endParaRPr b="0" lang="en-US" sz="1300" spc="-1" strike="noStrike">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3" name="PlaceHolder 1"/>
          <p:cNvSpPr>
            <a:spLocks noGrp="1"/>
          </p:cNvSpPr>
          <p:nvPr>
            <p:ph type="sldImg"/>
          </p:nvPr>
        </p:nvSpPr>
        <p:spPr>
          <a:xfrm>
            <a:off x="480960" y="1278000"/>
            <a:ext cx="6141600" cy="3454200"/>
          </a:xfrm>
          <a:prstGeom prst="rect">
            <a:avLst/>
          </a:prstGeom>
        </p:spPr>
      </p:sp>
      <p:sp>
        <p:nvSpPr>
          <p:cNvPr id="414" name="PlaceHolder 2"/>
          <p:cNvSpPr>
            <a:spLocks noGrp="1"/>
          </p:cNvSpPr>
          <p:nvPr>
            <p:ph type="body"/>
          </p:nvPr>
        </p:nvSpPr>
        <p:spPr>
          <a:xfrm>
            <a:off x="711360" y="4925880"/>
            <a:ext cx="5682960" cy="4028760"/>
          </a:xfrm>
          <a:prstGeom prst="rect">
            <a:avLst/>
          </a:prstGeom>
        </p:spPr>
        <p:txBody>
          <a:bodyPr lIns="94320" rIns="94320" tIns="47160" bIns="47160"/>
          <a:p>
            <a:pPr marL="216000" indent="-216000">
              <a:lnSpc>
                <a:spcPct val="100000"/>
              </a:lnSpc>
            </a:pPr>
            <a:r>
              <a:rPr b="0" lang="en-US" sz="2000" spc="-1" strike="noStrike">
                <a:latin typeface="Arial"/>
              </a:rPr>
              <a:t>La RDC a une longue histoire et expérience avec les réacteurs nucléaires de recherche.</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Le premier réacteur de recherche en Afrique a été mis en service en RDC le 6 juin 1959. TRICO-I était un réacteur de type TRIGA Mark I d’une puissance de 50 kW. Ce réacteur a fonctionné jusqu’au 29 juin 1970, date à laquelle il a été définitivement mis à l’arrêt.</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En 1972, nous avons construit TRICO-II, un autre réacteur de type TRIGA Mark II, avec la puissance élevée à 1 000 kWth. TRICO-II a fonctionné pendant plus de 20 ans sans incident. It a été mis à l’arrêt en 2004 pour réparations et maintenance.</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En 2020, le Gouvernement a pris une décision ferme de remettre le réacteur en service.</a:t>
            </a:r>
            <a:endParaRPr b="0" lang="en-US" sz="2000" spc="-1" strike="noStrike">
              <a:latin typeface="Arial"/>
            </a:endParaRPr>
          </a:p>
        </p:txBody>
      </p:sp>
      <p:sp>
        <p:nvSpPr>
          <p:cNvPr id="415" name="TextShape 3"/>
          <p:cNvSpPr txBox="1"/>
          <p:nvPr/>
        </p:nvSpPr>
        <p:spPr>
          <a:xfrm>
            <a:off x="4024440" y="9721800"/>
            <a:ext cx="3077640" cy="512280"/>
          </a:xfrm>
          <a:prstGeom prst="rect">
            <a:avLst/>
          </a:prstGeom>
          <a:noFill/>
          <a:ln>
            <a:noFill/>
          </a:ln>
        </p:spPr>
        <p:txBody>
          <a:bodyPr lIns="94320" rIns="94320" tIns="47160" bIns="47160" anchor="b"/>
          <a:p>
            <a:pPr algn="r">
              <a:lnSpc>
                <a:spcPct val="100000"/>
              </a:lnSpc>
            </a:pPr>
            <a:fld id="{CE72C25A-B450-4B42-B778-4B529C854EEB}" type="slidenum">
              <a:rPr b="0" lang="en-US" sz="1300" spc="-1" strike="noStrike">
                <a:latin typeface="Calibri"/>
              </a:rPr>
              <a:t>&lt;number&gt;</a:t>
            </a:fld>
            <a:endParaRPr b="0" lang="en-US" sz="1300" spc="-1" strike="noStrike">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6" name="PlaceHolder 1"/>
          <p:cNvSpPr>
            <a:spLocks noGrp="1"/>
          </p:cNvSpPr>
          <p:nvPr>
            <p:ph type="sldImg"/>
          </p:nvPr>
        </p:nvSpPr>
        <p:spPr>
          <a:xfrm>
            <a:off x="480960" y="1278000"/>
            <a:ext cx="6141600" cy="3454200"/>
          </a:xfrm>
          <a:prstGeom prst="rect">
            <a:avLst/>
          </a:prstGeom>
        </p:spPr>
      </p:sp>
      <p:sp>
        <p:nvSpPr>
          <p:cNvPr id="417" name="PlaceHolder 2"/>
          <p:cNvSpPr>
            <a:spLocks noGrp="1"/>
          </p:cNvSpPr>
          <p:nvPr>
            <p:ph type="body"/>
          </p:nvPr>
        </p:nvSpPr>
        <p:spPr>
          <a:xfrm>
            <a:off x="711360" y="4925880"/>
            <a:ext cx="5682960" cy="4028760"/>
          </a:xfrm>
          <a:prstGeom prst="rect">
            <a:avLst/>
          </a:prstGeom>
        </p:spPr>
        <p:txBody>
          <a:bodyPr lIns="94320" rIns="94320" tIns="47160" bIns="47160"/>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Dès le début du programme nucléaire du pays, le réacteur de recherche TRICO a eu une vocation régionale :</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En 1964, l'Agence Internationale de l’Energie Atomique approuve la création d'un centre régional d'études nucléaires pour l'Afrique tropicale à Kinshasa.</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En 1967 : Les Chefs d’Etats Africains approuvent ce que nous appelons aujourd’hui le Centre régional d'études nucléaires de Kinshasa (CREN-K) lors du 4e sommet de l'Organisation de l‘Unité Africaine (OUA) tenu à Kinshasa.</a:t>
            </a:r>
            <a:endParaRPr b="0" lang="en-US" sz="2000" spc="-1" strike="noStrike">
              <a:latin typeface="Arial"/>
            </a:endParaRPr>
          </a:p>
          <a:p>
            <a:pPr marL="216000" indent="-216000">
              <a:lnSpc>
                <a:spcPct val="100000"/>
              </a:lnSpc>
            </a:pPr>
            <a:endParaRPr b="0" lang="en-US" sz="2000" spc="-1" strike="noStrike">
              <a:latin typeface="Arial"/>
            </a:endParaRPr>
          </a:p>
          <a:p>
            <a:pPr>
              <a:lnSpc>
                <a:spcPct val="100000"/>
              </a:lnSpc>
            </a:pPr>
            <a:r>
              <a:rPr b="0" lang="en-US" sz="2000" spc="-1" strike="noStrike">
                <a:latin typeface="Arial"/>
              </a:rPr>
              <a:t>Les États africains avaient déjà compris que les applications pacifiques de l'énergie nucléaire étaient importantes pour le développement et qu'une approche régionale serait la plus efficace.</a:t>
            </a:r>
            <a:endParaRPr b="0" lang="en-US" sz="2000" spc="-1" strike="noStrike">
              <a:latin typeface="Arial"/>
            </a:endParaRPr>
          </a:p>
          <a:p>
            <a:pPr>
              <a:lnSpc>
                <a:spcPct val="100000"/>
              </a:lnSpc>
            </a:pPr>
            <a:endParaRPr b="0" lang="en-US" sz="2000" spc="-1" strike="noStrike">
              <a:latin typeface="Arial"/>
            </a:endParaRPr>
          </a:p>
          <a:p>
            <a:pPr>
              <a:lnSpc>
                <a:spcPct val="100000"/>
              </a:lnSpc>
            </a:pPr>
            <a:r>
              <a:rPr b="0" lang="en-US" sz="2000" spc="-1" strike="noStrike">
                <a:latin typeface="Arial"/>
              </a:rPr>
              <a:t>Depuis 1959, plus de 40 ans d'exploitation sûre du RR et plus de 65 ans d'expérience en matière de maintenance, d'entretien et de démantèlement.-TRICO-I et TRICO-II ont été utilisés pour :üla recherche, l'enseignement et la formation en science nucléaireüL'information du publicüLa production de radio-isotopes pour des applications agricoles, biologiques et médicalesüL'analyse par activation neutronique des minéraux</a:t>
            </a:r>
            <a:endParaRPr b="0" lang="en-US" sz="2000" spc="-1" strike="noStrike">
              <a:latin typeface="Arial"/>
            </a:endParaRPr>
          </a:p>
          <a:p>
            <a:pPr>
              <a:lnSpc>
                <a:spcPct val="100000"/>
              </a:lnSpc>
            </a:pPr>
            <a:endParaRPr b="0" lang="en-US" sz="2000" spc="-1" strike="noStrike">
              <a:latin typeface="Arial"/>
            </a:endParaRPr>
          </a:p>
          <a:p>
            <a:pPr>
              <a:lnSpc>
                <a:spcPct val="100000"/>
              </a:lnSpc>
            </a:pPr>
            <a:r>
              <a:rPr b="0" lang="en-US" sz="2000" spc="-1" strike="noStrike">
                <a:latin typeface="Arial"/>
              </a:rPr>
              <a:t>Depuis 1959, la RDC a exploité ses réacteurs de recherche sans incident majeur. TRICO-I et TRICO-II ont été utilisés pour la recherche, l'éducation et la formation en science nucléaire, l'information du public par des visites, la production de radio-isotopes pour des applications dans l'industrie, l'agriculture, la biologie et la médecine, et l'analyse par activation neutronique pour nos minéraux dans l'industrie minière.</a:t>
            </a:r>
            <a:endParaRPr b="0" lang="en-US" sz="2000" spc="-1" strike="noStrike">
              <a:latin typeface="Arial"/>
            </a:endParaRPr>
          </a:p>
          <a:p>
            <a:pPr>
              <a:lnSpc>
                <a:spcPct val="100000"/>
              </a:lnSpc>
            </a:pPr>
            <a:endParaRPr b="0" lang="en-US" sz="2000" spc="-1" strike="noStrike">
              <a:latin typeface="Arial"/>
            </a:endParaRPr>
          </a:p>
        </p:txBody>
      </p:sp>
      <p:sp>
        <p:nvSpPr>
          <p:cNvPr id="418" name="TextShape 3"/>
          <p:cNvSpPr txBox="1"/>
          <p:nvPr/>
        </p:nvSpPr>
        <p:spPr>
          <a:xfrm>
            <a:off x="4024440" y="9721800"/>
            <a:ext cx="3077640" cy="512280"/>
          </a:xfrm>
          <a:prstGeom prst="rect">
            <a:avLst/>
          </a:prstGeom>
          <a:noFill/>
          <a:ln>
            <a:noFill/>
          </a:ln>
        </p:spPr>
        <p:txBody>
          <a:bodyPr lIns="94320" rIns="94320" tIns="47160" bIns="47160" anchor="b"/>
          <a:p>
            <a:pPr algn="r">
              <a:lnSpc>
                <a:spcPct val="100000"/>
              </a:lnSpc>
            </a:pPr>
            <a:fld id="{C5E74511-0572-42BD-BA14-E14F30277A96}" type="slidenum">
              <a:rPr b="0" lang="en-US" sz="1300" spc="-1" strike="noStrike">
                <a:latin typeface="Calibri"/>
              </a:rPr>
              <a:t>&lt;number&gt;</a:t>
            </a:fld>
            <a:endParaRPr b="0" lang="en-US" sz="1300" spc="-1" strike="noStrike">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9" name="PlaceHolder 1"/>
          <p:cNvSpPr>
            <a:spLocks noGrp="1"/>
          </p:cNvSpPr>
          <p:nvPr>
            <p:ph type="sldImg"/>
          </p:nvPr>
        </p:nvSpPr>
        <p:spPr>
          <a:xfrm>
            <a:off x="480960" y="1278000"/>
            <a:ext cx="6141600" cy="3454200"/>
          </a:xfrm>
          <a:prstGeom prst="rect">
            <a:avLst/>
          </a:prstGeom>
        </p:spPr>
      </p:sp>
      <p:sp>
        <p:nvSpPr>
          <p:cNvPr id="420" name="PlaceHolder 2"/>
          <p:cNvSpPr>
            <a:spLocks noGrp="1"/>
          </p:cNvSpPr>
          <p:nvPr>
            <p:ph type="body"/>
          </p:nvPr>
        </p:nvSpPr>
        <p:spPr>
          <a:xfrm>
            <a:off x="711360" y="4925880"/>
            <a:ext cx="5682960" cy="4028760"/>
          </a:xfrm>
          <a:prstGeom prst="rect">
            <a:avLst/>
          </a:prstGeom>
        </p:spPr>
        <p:txBody>
          <a:bodyPr lIns="94320" rIns="94320" tIns="47160" bIns="47160"/>
          <a:p>
            <a:pPr marL="216000" indent="-216000">
              <a:lnSpc>
                <a:spcPct val="100000"/>
              </a:lnSpc>
            </a:pPr>
            <a:r>
              <a:rPr b="0" lang="en-US" sz="2000" spc="-1" strike="noStrike">
                <a:latin typeface="Arial"/>
              </a:rPr>
              <a:t>Voici l'histoire de notre réacteur de 1 MW, décennie après décennie.</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Entre 1972 et 1994, nous l'avons exploité en toute sécurité, sans aucun problème. </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Dans les années 1990, nous avons commencé à rencontrer des difficultés en raison d'un manque de financement régulier et de soutien politique. </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Malgré une période difficile entre 1996 et 2003, marquée par deux guerres civiles et l'instabilité politique, le CGEA est parvenu à maintenir en bon état les systèmes de sécurité essentiels et les éléments de combustible nucléaire, mais nous avons dû cesser complètement nos activités en 2004.</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Nous avons bénéficié de plusieurs missions de l'AIEA :</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-INSARR en 2004-IPPAS en 2017-INSARR et pré-OMARR en 2018</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-Inspection visuelle des éléments combustibles en 2019</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En février 2020, le Gouvernement a pris la décision ferme de rénover le réacteur. Le ministre de la recherche scientifique et de l'innovation technologique s'est rendu à l'AIEA en mars et en septembre 2020 pour présenter le plan d’action stratégique élaboré pour le redémarrage du réacteur et obtenir le soutien de la communauté internationale.</a:t>
            </a:r>
            <a:endParaRPr b="0" lang="en-US" sz="2000" spc="-1" strike="noStrike">
              <a:latin typeface="Arial"/>
            </a:endParaRPr>
          </a:p>
        </p:txBody>
      </p:sp>
      <p:sp>
        <p:nvSpPr>
          <p:cNvPr id="421" name="TextShape 3"/>
          <p:cNvSpPr txBox="1"/>
          <p:nvPr/>
        </p:nvSpPr>
        <p:spPr>
          <a:xfrm>
            <a:off x="4024440" y="9721800"/>
            <a:ext cx="3077640" cy="512280"/>
          </a:xfrm>
          <a:prstGeom prst="rect">
            <a:avLst/>
          </a:prstGeom>
          <a:noFill/>
          <a:ln>
            <a:noFill/>
          </a:ln>
        </p:spPr>
        <p:txBody>
          <a:bodyPr lIns="94320" rIns="94320" tIns="47160" bIns="47160" anchor="b"/>
          <a:p>
            <a:pPr algn="r">
              <a:lnSpc>
                <a:spcPct val="100000"/>
              </a:lnSpc>
            </a:pPr>
            <a:fld id="{C3FABA1A-74E5-42D9-AED7-675D300627B6}" type="slidenum">
              <a:rPr b="0" lang="en-US" sz="1300" spc="-1" strike="noStrike">
                <a:latin typeface="Calibri"/>
              </a:rPr>
              <a:t>&lt;number&gt;</a:t>
            </a:fld>
            <a:endParaRPr b="0" lang="en-US" sz="1300" spc="-1" strike="noStrike">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2" name="PlaceHolder 1"/>
          <p:cNvSpPr>
            <a:spLocks noGrp="1"/>
          </p:cNvSpPr>
          <p:nvPr>
            <p:ph type="sldImg"/>
          </p:nvPr>
        </p:nvSpPr>
        <p:spPr>
          <a:xfrm>
            <a:off x="480960" y="1278000"/>
            <a:ext cx="6141600" cy="3454200"/>
          </a:xfrm>
          <a:prstGeom prst="rect">
            <a:avLst/>
          </a:prstGeom>
        </p:spPr>
      </p:sp>
      <p:sp>
        <p:nvSpPr>
          <p:cNvPr id="423" name="PlaceHolder 2"/>
          <p:cNvSpPr>
            <a:spLocks noGrp="1"/>
          </p:cNvSpPr>
          <p:nvPr>
            <p:ph type="body"/>
          </p:nvPr>
        </p:nvSpPr>
        <p:spPr>
          <a:xfrm>
            <a:off x="711360" y="4925880"/>
            <a:ext cx="5682960" cy="4028760"/>
          </a:xfrm>
          <a:prstGeom prst="rect">
            <a:avLst/>
          </a:prstGeom>
        </p:spPr>
        <p:txBody>
          <a:bodyPr lIns="94320" rIns="94320" tIns="47160" bIns="47160">
            <a:normAutofit/>
          </a:bodyPr>
          <a:p>
            <a:endParaRPr b="0" lang="en-US" sz="2000" spc="-1" strike="noStrike">
              <a:latin typeface="Arial"/>
            </a:endParaRPr>
          </a:p>
        </p:txBody>
      </p:sp>
      <p:sp>
        <p:nvSpPr>
          <p:cNvPr id="424" name="TextShape 3"/>
          <p:cNvSpPr txBox="1"/>
          <p:nvPr/>
        </p:nvSpPr>
        <p:spPr>
          <a:xfrm>
            <a:off x="4024440" y="9721800"/>
            <a:ext cx="3077640" cy="512280"/>
          </a:xfrm>
          <a:prstGeom prst="rect">
            <a:avLst/>
          </a:prstGeom>
          <a:noFill/>
          <a:ln>
            <a:noFill/>
          </a:ln>
        </p:spPr>
        <p:txBody>
          <a:bodyPr lIns="94320" rIns="94320" tIns="47160" bIns="47160" anchor="b"/>
          <a:p>
            <a:pPr algn="r">
              <a:lnSpc>
                <a:spcPct val="100000"/>
              </a:lnSpc>
            </a:pPr>
            <a:fld id="{711319A7-F156-4872-8328-E993F97B192C}" type="slidenum">
              <a:rPr b="0" lang="en-US" sz="1300" spc="-1" strike="noStrike">
                <a:solidFill>
                  <a:srgbClr val="000000"/>
                </a:solidFill>
                <a:latin typeface="Calibri"/>
                <a:ea typeface="+mn-ea"/>
              </a:rPr>
              <a:t>&lt;number&gt;</a:t>
            </a:fld>
            <a:endParaRPr b="0" lang="en-US" sz="13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365040"/>
            <a:ext cx="10515240" cy="1325160"/>
          </a:xfrm>
          <a:prstGeom prst="rect">
            <a:avLst/>
          </a:prstGeom>
        </p:spPr>
        <p:txBody>
          <a:bodyPr lIns="0" rIns="0" tIns="0" bIns="0" anchor="ctr"/>
          <a:p>
            <a:endParaRPr b="0" lang="en-US" sz="4400" spc="-1" strike="noStrike">
              <a:solidFill>
                <a:srgbClr val="000000"/>
              </a:solidFill>
              <a:latin typeface="Arial"/>
            </a:endParaRPr>
          </a:p>
        </p:txBody>
      </p:sp>
      <p:sp>
        <p:nvSpPr>
          <p:cNvPr id="27"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28"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5240" cy="1325160"/>
          </a:xfrm>
          <a:prstGeom prst="rect">
            <a:avLst/>
          </a:prstGeom>
        </p:spPr>
        <p:txBody>
          <a:bodyPr lIns="0" rIns="0" tIns="0" bIns="0" anchor="ctr"/>
          <a:p>
            <a:endParaRPr b="0" lang="en-US" sz="4400" spc="-1" strike="noStrike">
              <a:solidFill>
                <a:srgbClr val="000000"/>
              </a:solidFill>
              <a:latin typeface="Arial"/>
            </a:endParaRPr>
          </a:p>
        </p:txBody>
      </p:sp>
      <p:sp>
        <p:nvSpPr>
          <p:cNvPr id="30"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31"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32"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33"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38080" y="365040"/>
            <a:ext cx="10515240" cy="1325160"/>
          </a:xfrm>
          <a:prstGeom prst="rect">
            <a:avLst/>
          </a:prstGeom>
        </p:spPr>
        <p:txBody>
          <a:bodyPr lIns="0" rIns="0" tIns="0" bIns="0" anchor="ctr"/>
          <a:p>
            <a:endParaRPr b="0" lang="en-US" sz="4400" spc="-1" strike="noStrike">
              <a:solidFill>
                <a:srgbClr val="000000"/>
              </a:solidFill>
              <a:latin typeface="Arial"/>
            </a:endParaRPr>
          </a:p>
        </p:txBody>
      </p:sp>
      <p:sp>
        <p:nvSpPr>
          <p:cNvPr id="35"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36"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37"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38"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39"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40"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5" name="PlaceHolder 1"/>
          <p:cNvSpPr>
            <a:spLocks noGrp="1"/>
          </p:cNvSpPr>
          <p:nvPr>
            <p:ph type="title"/>
          </p:nvPr>
        </p:nvSpPr>
        <p:spPr>
          <a:xfrm>
            <a:off x="838080" y="365040"/>
            <a:ext cx="10515240" cy="1325160"/>
          </a:xfrm>
          <a:prstGeom prst="rect">
            <a:avLst/>
          </a:prstGeom>
        </p:spPr>
        <p:txBody>
          <a:bodyPr lIns="0" rIns="0" tIns="0" bIns="0" anchor="ctr"/>
          <a:p>
            <a:endParaRPr b="0" lang="en-US" sz="4400" spc="-1" strike="noStrike">
              <a:solidFill>
                <a:srgbClr val="000000"/>
              </a:solidFill>
              <a:latin typeface="Arial"/>
            </a:endParaRPr>
          </a:p>
        </p:txBody>
      </p:sp>
      <p:sp>
        <p:nvSpPr>
          <p:cNvPr id="46"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838080" y="365040"/>
            <a:ext cx="10515240" cy="1325160"/>
          </a:xfrm>
          <a:prstGeom prst="rect">
            <a:avLst/>
          </a:prstGeom>
        </p:spPr>
        <p:txBody>
          <a:bodyPr lIns="0" rIns="0" tIns="0" bIns="0" anchor="ctr"/>
          <a:p>
            <a:endParaRPr b="0" lang="en-US" sz="4400" spc="-1" strike="noStrike">
              <a:solidFill>
                <a:srgbClr val="000000"/>
              </a:solidFill>
              <a:latin typeface="Arial"/>
            </a:endParaRPr>
          </a:p>
        </p:txBody>
      </p:sp>
      <p:sp>
        <p:nvSpPr>
          <p:cNvPr id="48"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838080" y="365040"/>
            <a:ext cx="10515240" cy="1325160"/>
          </a:xfrm>
          <a:prstGeom prst="rect">
            <a:avLst/>
          </a:prstGeom>
        </p:spPr>
        <p:txBody>
          <a:bodyPr lIns="0" rIns="0" tIns="0" bIns="0" anchor="ctr"/>
          <a:p>
            <a:endParaRPr b="0" lang="en-US" sz="4400" spc="-1" strike="noStrike">
              <a:solidFill>
                <a:srgbClr val="000000"/>
              </a:solidFill>
              <a:latin typeface="Arial"/>
            </a:endParaRPr>
          </a:p>
        </p:txBody>
      </p:sp>
      <p:sp>
        <p:nvSpPr>
          <p:cNvPr id="50"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2800" spc="-1" strike="noStrike">
              <a:solidFill>
                <a:srgbClr val="000000"/>
              </a:solidFill>
              <a:latin typeface="Calibri"/>
            </a:endParaRPr>
          </a:p>
        </p:txBody>
      </p:sp>
      <p:sp>
        <p:nvSpPr>
          <p:cNvPr id="51"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2" name="PlaceHolder 1"/>
          <p:cNvSpPr>
            <a:spLocks noGrp="1"/>
          </p:cNvSpPr>
          <p:nvPr>
            <p:ph type="title"/>
          </p:nvPr>
        </p:nvSpPr>
        <p:spPr>
          <a:xfrm>
            <a:off x="838080" y="365040"/>
            <a:ext cx="10515240" cy="1325160"/>
          </a:xfrm>
          <a:prstGeom prst="rect">
            <a:avLst/>
          </a:prstGeom>
        </p:spPr>
        <p:txBody>
          <a:bodyPr lIns="0" rIns="0" tIns="0" bIns="0" anchor="ctr"/>
          <a:p>
            <a:endParaRPr b="0" lang="en-US" sz="44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3" name="PlaceHolder 1"/>
          <p:cNvSpPr>
            <a:spLocks noGrp="1"/>
          </p:cNvSpPr>
          <p:nvPr>
            <p:ph type="subTitle"/>
          </p:nvPr>
        </p:nvSpPr>
        <p:spPr>
          <a:xfrm>
            <a:off x="838080" y="365040"/>
            <a:ext cx="10515240" cy="614412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838080" y="365040"/>
            <a:ext cx="10515240" cy="1325160"/>
          </a:xfrm>
          <a:prstGeom prst="rect">
            <a:avLst/>
          </a:prstGeom>
        </p:spPr>
        <p:txBody>
          <a:bodyPr lIns="0" rIns="0" tIns="0" bIns="0" anchor="ctr"/>
          <a:p>
            <a:endParaRPr b="0" lang="en-US" sz="4400" spc="-1" strike="noStrike">
              <a:solidFill>
                <a:srgbClr val="000000"/>
              </a:solidFill>
              <a:latin typeface="Arial"/>
            </a:endParaRPr>
          </a:p>
        </p:txBody>
      </p:sp>
      <p:sp>
        <p:nvSpPr>
          <p:cNvPr id="55"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56"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2800" spc="-1" strike="noStrike">
              <a:solidFill>
                <a:srgbClr val="000000"/>
              </a:solidFill>
              <a:latin typeface="Calibri"/>
            </a:endParaRPr>
          </a:p>
        </p:txBody>
      </p:sp>
      <p:sp>
        <p:nvSpPr>
          <p:cNvPr id="57"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p:spPr>
        <p:txBody>
          <a:bodyPr lIns="0" rIns="0" tIns="0" bIns="0" anchor="ctr"/>
          <a:p>
            <a:endParaRPr b="0" lang="en-US" sz="4400" spc="-1" strike="noStrike">
              <a:solidFill>
                <a:srgbClr val="000000"/>
              </a:solidFill>
              <a:latin typeface="Arial"/>
            </a:endParaRPr>
          </a:p>
        </p:txBody>
      </p:sp>
      <p:sp>
        <p:nvSpPr>
          <p:cNvPr id="6"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838080" y="365040"/>
            <a:ext cx="10515240" cy="1325160"/>
          </a:xfrm>
          <a:prstGeom prst="rect">
            <a:avLst/>
          </a:prstGeom>
        </p:spPr>
        <p:txBody>
          <a:bodyPr lIns="0" rIns="0" tIns="0" bIns="0" anchor="ctr"/>
          <a:p>
            <a:endParaRPr b="0" lang="en-US" sz="4400" spc="-1" strike="noStrike">
              <a:solidFill>
                <a:srgbClr val="000000"/>
              </a:solidFill>
              <a:latin typeface="Arial"/>
            </a:endParaRPr>
          </a:p>
        </p:txBody>
      </p:sp>
      <p:sp>
        <p:nvSpPr>
          <p:cNvPr id="59"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2800" spc="-1" strike="noStrike">
              <a:solidFill>
                <a:srgbClr val="000000"/>
              </a:solidFill>
              <a:latin typeface="Calibri"/>
            </a:endParaRPr>
          </a:p>
        </p:txBody>
      </p:sp>
      <p:sp>
        <p:nvSpPr>
          <p:cNvPr id="60"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61"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838080" y="365040"/>
            <a:ext cx="10515240" cy="1325160"/>
          </a:xfrm>
          <a:prstGeom prst="rect">
            <a:avLst/>
          </a:prstGeom>
        </p:spPr>
        <p:txBody>
          <a:bodyPr lIns="0" rIns="0" tIns="0" bIns="0" anchor="ctr"/>
          <a:p>
            <a:endParaRPr b="0" lang="en-US" sz="4400" spc="-1" strike="noStrike">
              <a:solidFill>
                <a:srgbClr val="000000"/>
              </a:solidFill>
              <a:latin typeface="Arial"/>
            </a:endParaRPr>
          </a:p>
        </p:txBody>
      </p:sp>
      <p:sp>
        <p:nvSpPr>
          <p:cNvPr id="63"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64"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65"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838080" y="365040"/>
            <a:ext cx="10515240" cy="1325160"/>
          </a:xfrm>
          <a:prstGeom prst="rect">
            <a:avLst/>
          </a:prstGeom>
        </p:spPr>
        <p:txBody>
          <a:bodyPr lIns="0" rIns="0" tIns="0" bIns="0" anchor="ctr"/>
          <a:p>
            <a:endParaRPr b="0" lang="en-US" sz="4400" spc="-1" strike="noStrike">
              <a:solidFill>
                <a:srgbClr val="000000"/>
              </a:solidFill>
              <a:latin typeface="Arial"/>
            </a:endParaRPr>
          </a:p>
        </p:txBody>
      </p:sp>
      <p:sp>
        <p:nvSpPr>
          <p:cNvPr id="67"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68"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838080" y="365040"/>
            <a:ext cx="10515240" cy="1325160"/>
          </a:xfrm>
          <a:prstGeom prst="rect">
            <a:avLst/>
          </a:prstGeom>
        </p:spPr>
        <p:txBody>
          <a:bodyPr lIns="0" rIns="0" tIns="0" bIns="0" anchor="ctr"/>
          <a:p>
            <a:endParaRPr b="0" lang="en-US" sz="4400" spc="-1" strike="noStrike">
              <a:solidFill>
                <a:srgbClr val="000000"/>
              </a:solidFill>
              <a:latin typeface="Arial"/>
            </a:endParaRPr>
          </a:p>
        </p:txBody>
      </p:sp>
      <p:sp>
        <p:nvSpPr>
          <p:cNvPr id="70"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71"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72"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73"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838080" y="365040"/>
            <a:ext cx="10515240" cy="1325160"/>
          </a:xfrm>
          <a:prstGeom prst="rect">
            <a:avLst/>
          </a:prstGeom>
        </p:spPr>
        <p:txBody>
          <a:bodyPr lIns="0" rIns="0" tIns="0" bIns="0" anchor="ctr"/>
          <a:p>
            <a:endParaRPr b="0" lang="en-US" sz="4400" spc="-1" strike="noStrike">
              <a:solidFill>
                <a:srgbClr val="000000"/>
              </a:solidFill>
              <a:latin typeface="Arial"/>
            </a:endParaRPr>
          </a:p>
        </p:txBody>
      </p:sp>
      <p:sp>
        <p:nvSpPr>
          <p:cNvPr id="75"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76"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77"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78"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79"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80"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5" name="PlaceHolder 1"/>
          <p:cNvSpPr>
            <a:spLocks noGrp="1"/>
          </p:cNvSpPr>
          <p:nvPr>
            <p:ph type="title"/>
          </p:nvPr>
        </p:nvSpPr>
        <p:spPr>
          <a:xfrm>
            <a:off x="838080" y="365040"/>
            <a:ext cx="10515240" cy="1325160"/>
          </a:xfrm>
          <a:prstGeom prst="rect">
            <a:avLst/>
          </a:prstGeom>
        </p:spPr>
        <p:txBody>
          <a:bodyPr lIns="0" rIns="0" tIns="0" bIns="0" anchor="ctr"/>
          <a:p>
            <a:endParaRPr b="0" lang="en-US" sz="4400" spc="-1" strike="noStrike">
              <a:solidFill>
                <a:srgbClr val="000000"/>
              </a:solidFill>
              <a:latin typeface="Arial"/>
            </a:endParaRPr>
          </a:p>
        </p:txBody>
      </p:sp>
      <p:sp>
        <p:nvSpPr>
          <p:cNvPr id="86"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838080" y="365040"/>
            <a:ext cx="10515240" cy="1325160"/>
          </a:xfrm>
          <a:prstGeom prst="rect">
            <a:avLst/>
          </a:prstGeom>
        </p:spPr>
        <p:txBody>
          <a:bodyPr lIns="0" rIns="0" tIns="0" bIns="0" anchor="ctr"/>
          <a:p>
            <a:endParaRPr b="0" lang="en-US" sz="4400" spc="-1" strike="noStrike">
              <a:solidFill>
                <a:srgbClr val="000000"/>
              </a:solidFill>
              <a:latin typeface="Arial"/>
            </a:endParaRPr>
          </a:p>
        </p:txBody>
      </p:sp>
      <p:sp>
        <p:nvSpPr>
          <p:cNvPr id="88"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838080" y="365040"/>
            <a:ext cx="10515240" cy="1325160"/>
          </a:xfrm>
          <a:prstGeom prst="rect">
            <a:avLst/>
          </a:prstGeom>
        </p:spPr>
        <p:txBody>
          <a:bodyPr lIns="0" rIns="0" tIns="0" bIns="0" anchor="ctr"/>
          <a:p>
            <a:endParaRPr b="0" lang="en-US" sz="4400" spc="-1" strike="noStrike">
              <a:solidFill>
                <a:srgbClr val="000000"/>
              </a:solidFill>
              <a:latin typeface="Arial"/>
            </a:endParaRPr>
          </a:p>
        </p:txBody>
      </p:sp>
      <p:sp>
        <p:nvSpPr>
          <p:cNvPr id="90"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2800" spc="-1" strike="noStrike">
              <a:solidFill>
                <a:srgbClr val="000000"/>
              </a:solidFill>
              <a:latin typeface="Calibri"/>
            </a:endParaRPr>
          </a:p>
        </p:txBody>
      </p:sp>
      <p:sp>
        <p:nvSpPr>
          <p:cNvPr id="91"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2" name="PlaceHolder 1"/>
          <p:cNvSpPr>
            <a:spLocks noGrp="1"/>
          </p:cNvSpPr>
          <p:nvPr>
            <p:ph type="title"/>
          </p:nvPr>
        </p:nvSpPr>
        <p:spPr>
          <a:xfrm>
            <a:off x="838080" y="365040"/>
            <a:ext cx="10515240" cy="1325160"/>
          </a:xfrm>
          <a:prstGeom prst="rect">
            <a:avLst/>
          </a:prstGeom>
        </p:spPr>
        <p:txBody>
          <a:bodyPr lIns="0" rIns="0" tIns="0" bIns="0" anchor="ctr"/>
          <a:p>
            <a:endParaRPr b="0" lang="en-US" sz="44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5240" cy="1325160"/>
          </a:xfrm>
          <a:prstGeom prst="rect">
            <a:avLst/>
          </a:prstGeom>
        </p:spPr>
        <p:txBody>
          <a:bodyPr lIns="0" rIns="0" tIns="0" bIns="0" anchor="ctr"/>
          <a:p>
            <a:endParaRPr b="0" lang="en-US" sz="4400" spc="-1" strike="noStrike">
              <a:solidFill>
                <a:srgbClr val="000000"/>
              </a:solidFill>
              <a:latin typeface="Arial"/>
            </a:endParaRPr>
          </a:p>
        </p:txBody>
      </p:sp>
      <p:sp>
        <p:nvSpPr>
          <p:cNvPr id="8"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3" name="PlaceHolder 1"/>
          <p:cNvSpPr>
            <a:spLocks noGrp="1"/>
          </p:cNvSpPr>
          <p:nvPr>
            <p:ph type="subTitle"/>
          </p:nvPr>
        </p:nvSpPr>
        <p:spPr>
          <a:xfrm>
            <a:off x="838080" y="365040"/>
            <a:ext cx="10515240" cy="614412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838080" y="365040"/>
            <a:ext cx="10515240" cy="1325160"/>
          </a:xfrm>
          <a:prstGeom prst="rect">
            <a:avLst/>
          </a:prstGeom>
        </p:spPr>
        <p:txBody>
          <a:bodyPr lIns="0" rIns="0" tIns="0" bIns="0" anchor="ctr"/>
          <a:p>
            <a:endParaRPr b="0" lang="en-US" sz="4400" spc="-1" strike="noStrike">
              <a:solidFill>
                <a:srgbClr val="000000"/>
              </a:solidFill>
              <a:latin typeface="Arial"/>
            </a:endParaRPr>
          </a:p>
        </p:txBody>
      </p:sp>
      <p:sp>
        <p:nvSpPr>
          <p:cNvPr id="95"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96"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2800" spc="-1" strike="noStrike">
              <a:solidFill>
                <a:srgbClr val="000000"/>
              </a:solidFill>
              <a:latin typeface="Calibri"/>
            </a:endParaRPr>
          </a:p>
        </p:txBody>
      </p:sp>
      <p:sp>
        <p:nvSpPr>
          <p:cNvPr id="97"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838080" y="365040"/>
            <a:ext cx="10515240" cy="1325160"/>
          </a:xfrm>
          <a:prstGeom prst="rect">
            <a:avLst/>
          </a:prstGeom>
        </p:spPr>
        <p:txBody>
          <a:bodyPr lIns="0" rIns="0" tIns="0" bIns="0" anchor="ctr"/>
          <a:p>
            <a:endParaRPr b="0" lang="en-US" sz="4400" spc="-1" strike="noStrike">
              <a:solidFill>
                <a:srgbClr val="000000"/>
              </a:solidFill>
              <a:latin typeface="Arial"/>
            </a:endParaRPr>
          </a:p>
        </p:txBody>
      </p:sp>
      <p:sp>
        <p:nvSpPr>
          <p:cNvPr id="99"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2800" spc="-1" strike="noStrike">
              <a:solidFill>
                <a:srgbClr val="000000"/>
              </a:solidFill>
              <a:latin typeface="Calibri"/>
            </a:endParaRPr>
          </a:p>
        </p:txBody>
      </p:sp>
      <p:sp>
        <p:nvSpPr>
          <p:cNvPr id="100"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101"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838080" y="365040"/>
            <a:ext cx="10515240" cy="1325160"/>
          </a:xfrm>
          <a:prstGeom prst="rect">
            <a:avLst/>
          </a:prstGeom>
        </p:spPr>
        <p:txBody>
          <a:bodyPr lIns="0" rIns="0" tIns="0" bIns="0" anchor="ctr"/>
          <a:p>
            <a:endParaRPr b="0" lang="en-US" sz="4400" spc="-1" strike="noStrike">
              <a:solidFill>
                <a:srgbClr val="000000"/>
              </a:solidFill>
              <a:latin typeface="Arial"/>
            </a:endParaRPr>
          </a:p>
        </p:txBody>
      </p:sp>
      <p:sp>
        <p:nvSpPr>
          <p:cNvPr id="103"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104"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105"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838080" y="365040"/>
            <a:ext cx="10515240" cy="1325160"/>
          </a:xfrm>
          <a:prstGeom prst="rect">
            <a:avLst/>
          </a:prstGeom>
        </p:spPr>
        <p:txBody>
          <a:bodyPr lIns="0" rIns="0" tIns="0" bIns="0" anchor="ctr"/>
          <a:p>
            <a:endParaRPr b="0" lang="en-US" sz="4400" spc="-1" strike="noStrike">
              <a:solidFill>
                <a:srgbClr val="000000"/>
              </a:solidFill>
              <a:latin typeface="Arial"/>
            </a:endParaRPr>
          </a:p>
        </p:txBody>
      </p:sp>
      <p:sp>
        <p:nvSpPr>
          <p:cNvPr id="107"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108"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838080" y="365040"/>
            <a:ext cx="10515240" cy="1325160"/>
          </a:xfrm>
          <a:prstGeom prst="rect">
            <a:avLst/>
          </a:prstGeom>
        </p:spPr>
        <p:txBody>
          <a:bodyPr lIns="0" rIns="0" tIns="0" bIns="0" anchor="ctr"/>
          <a:p>
            <a:endParaRPr b="0" lang="en-US" sz="4400" spc="-1" strike="noStrike">
              <a:solidFill>
                <a:srgbClr val="000000"/>
              </a:solidFill>
              <a:latin typeface="Arial"/>
            </a:endParaRPr>
          </a:p>
        </p:txBody>
      </p:sp>
      <p:sp>
        <p:nvSpPr>
          <p:cNvPr id="110"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111"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112"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113"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838080" y="365040"/>
            <a:ext cx="10515240" cy="1325160"/>
          </a:xfrm>
          <a:prstGeom prst="rect">
            <a:avLst/>
          </a:prstGeom>
        </p:spPr>
        <p:txBody>
          <a:bodyPr lIns="0" rIns="0" tIns="0" bIns="0" anchor="ctr"/>
          <a:p>
            <a:endParaRPr b="0" lang="en-US" sz="4400" spc="-1" strike="noStrike">
              <a:solidFill>
                <a:srgbClr val="000000"/>
              </a:solidFill>
              <a:latin typeface="Arial"/>
            </a:endParaRPr>
          </a:p>
        </p:txBody>
      </p:sp>
      <p:sp>
        <p:nvSpPr>
          <p:cNvPr id="115"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116"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117"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118"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119"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120"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365040"/>
            <a:ext cx="10515240" cy="1325160"/>
          </a:xfrm>
          <a:prstGeom prst="rect">
            <a:avLst/>
          </a:prstGeom>
        </p:spPr>
        <p:txBody>
          <a:bodyPr lIns="0" rIns="0" tIns="0" bIns="0" anchor="ctr"/>
          <a:p>
            <a:endParaRPr b="0" lang="en-US" sz="4400" spc="-1" strike="noStrike">
              <a:solidFill>
                <a:srgbClr val="000000"/>
              </a:solidFill>
              <a:latin typeface="Arial"/>
            </a:endParaRPr>
          </a:p>
        </p:txBody>
      </p:sp>
      <p:sp>
        <p:nvSpPr>
          <p:cNvPr id="10"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2800" spc="-1" strike="noStrike">
              <a:solidFill>
                <a:srgbClr val="000000"/>
              </a:solidFill>
              <a:latin typeface="Calibri"/>
            </a:endParaRPr>
          </a:p>
        </p:txBody>
      </p:sp>
      <p:sp>
        <p:nvSpPr>
          <p:cNvPr id="11"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0" y="365040"/>
            <a:ext cx="10515240" cy="1325160"/>
          </a:xfrm>
          <a:prstGeom prst="rect">
            <a:avLst/>
          </a:prstGeom>
        </p:spPr>
        <p:txBody>
          <a:bodyPr lIns="0" rIns="0" tIns="0" bIns="0" anchor="ctr"/>
          <a:p>
            <a:endParaRPr b="0" lang="en-US" sz="44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38080" y="365040"/>
            <a:ext cx="10515240" cy="614412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0" y="365040"/>
            <a:ext cx="10515240" cy="1325160"/>
          </a:xfrm>
          <a:prstGeom prst="rect">
            <a:avLst/>
          </a:prstGeom>
        </p:spPr>
        <p:txBody>
          <a:bodyPr lIns="0" rIns="0" tIns="0" bIns="0" anchor="ctr"/>
          <a:p>
            <a:endParaRPr b="0" lang="en-US" sz="4400" spc="-1" strike="noStrike">
              <a:solidFill>
                <a:srgbClr val="000000"/>
              </a:solidFill>
              <a:latin typeface="Arial"/>
            </a:endParaRPr>
          </a:p>
        </p:txBody>
      </p:sp>
      <p:sp>
        <p:nvSpPr>
          <p:cNvPr id="15"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16"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2800" spc="-1" strike="noStrike">
              <a:solidFill>
                <a:srgbClr val="000000"/>
              </a:solidFill>
              <a:latin typeface="Calibri"/>
            </a:endParaRPr>
          </a:p>
        </p:txBody>
      </p:sp>
      <p:sp>
        <p:nvSpPr>
          <p:cNvPr id="17"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38080" y="365040"/>
            <a:ext cx="10515240" cy="1325160"/>
          </a:xfrm>
          <a:prstGeom prst="rect">
            <a:avLst/>
          </a:prstGeom>
        </p:spPr>
        <p:txBody>
          <a:bodyPr lIns="0" rIns="0" tIns="0" bIns="0" anchor="ctr"/>
          <a:p>
            <a:endParaRPr b="0" lang="en-US" sz="4400" spc="-1" strike="noStrike">
              <a:solidFill>
                <a:srgbClr val="000000"/>
              </a:solidFill>
              <a:latin typeface="Arial"/>
            </a:endParaRPr>
          </a:p>
        </p:txBody>
      </p:sp>
      <p:sp>
        <p:nvSpPr>
          <p:cNvPr id="19"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2800" spc="-1" strike="noStrike">
              <a:solidFill>
                <a:srgbClr val="000000"/>
              </a:solidFill>
              <a:latin typeface="Calibri"/>
            </a:endParaRPr>
          </a:p>
        </p:txBody>
      </p:sp>
      <p:sp>
        <p:nvSpPr>
          <p:cNvPr id="20"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21"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5240" cy="1325160"/>
          </a:xfrm>
          <a:prstGeom prst="rect">
            <a:avLst/>
          </a:prstGeom>
        </p:spPr>
        <p:txBody>
          <a:bodyPr lIns="0" rIns="0" tIns="0" bIns="0" anchor="ctr"/>
          <a:p>
            <a:endParaRPr b="0" lang="en-US" sz="4400" spc="-1" strike="noStrike">
              <a:solidFill>
                <a:srgbClr val="000000"/>
              </a:solidFill>
              <a:latin typeface="Arial"/>
            </a:endParaRPr>
          </a:p>
        </p:txBody>
      </p:sp>
      <p:sp>
        <p:nvSpPr>
          <p:cNvPr id="23"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24"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25"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jpe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3.jpe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Grafik 7" descr=""/>
          <p:cNvPicPr/>
          <p:nvPr/>
        </p:nvPicPr>
        <p:blipFill>
          <a:blip r:embed="rId2"/>
          <a:stretch/>
        </p:blipFill>
        <p:spPr>
          <a:xfrm>
            <a:off x="0" y="6176880"/>
            <a:ext cx="1861920" cy="680760"/>
          </a:xfrm>
          <a:prstGeom prst="rect">
            <a:avLst/>
          </a:prstGeom>
          <a:ln w="9360">
            <a:noFill/>
          </a:ln>
        </p:spPr>
      </p:pic>
      <p:sp>
        <p:nvSpPr>
          <p:cNvPr id="1" name="PlaceHolder 1"/>
          <p:cNvSpPr>
            <a:spLocks noGrp="1"/>
          </p:cNvSpPr>
          <p:nvPr>
            <p:ph type="title"/>
          </p:nvPr>
        </p:nvSpPr>
        <p:spPr>
          <a:xfrm>
            <a:off x="838080" y="365040"/>
            <a:ext cx="10515240" cy="1325160"/>
          </a:xfrm>
          <a:prstGeom prst="rect">
            <a:avLst/>
          </a:prstGeom>
        </p:spPr>
        <p:txBody>
          <a:bodyPr anchor="ctr"/>
          <a:p>
            <a:pPr>
              <a:lnSpc>
                <a:spcPct val="90000"/>
              </a:lnSpc>
            </a:pPr>
            <a:r>
              <a:rPr b="0" lang="en-US" sz="4400" spc="-1" strike="noStrike">
                <a:solidFill>
                  <a:srgbClr val="000000"/>
                </a:solidFill>
                <a:latin typeface="Calibri Light"/>
              </a:rPr>
              <a:t>Mastertitelformat bearbeiten</a:t>
            </a:r>
            <a:endParaRPr b="0" lang="en-US" sz="4400" spc="-1" strike="noStrike">
              <a:solidFill>
                <a:srgbClr val="000000"/>
              </a:solidFill>
              <a:latin typeface="Arial"/>
            </a:endParaRPr>
          </a:p>
        </p:txBody>
      </p:sp>
      <p:sp>
        <p:nvSpPr>
          <p:cNvPr id="2" name="PlaceHolder 2"/>
          <p:cNvSpPr>
            <a:spLocks noGrp="1"/>
          </p:cNvSpPr>
          <p:nvPr>
            <p:ph type="ftr"/>
          </p:nvPr>
        </p:nvSpPr>
        <p:spPr>
          <a:xfrm>
            <a:off x="4038480" y="6356520"/>
            <a:ext cx="4114440" cy="364680"/>
          </a:xfrm>
          <a:prstGeom prst="rect">
            <a:avLst/>
          </a:prstGeom>
        </p:spPr>
        <p:txBody>
          <a:bodyPr anchor="ctr"/>
          <a:p>
            <a:pPr algn="ctr">
              <a:lnSpc>
                <a:spcPct val="100000"/>
              </a:lnSpc>
            </a:pPr>
            <a:r>
              <a:rPr b="0" lang="en-US" sz="1200" spc="-1" strike="noStrike">
                <a:solidFill>
                  <a:srgbClr val="8b8b8b"/>
                </a:solidFill>
                <a:latin typeface="Calibri"/>
              </a:rPr>
              <a:t>2020-12-14</a:t>
            </a:r>
            <a:endParaRPr b="0" lang="en-US" sz="1200" spc="-1" strike="noStrike">
              <a:latin typeface="Times New Roman"/>
            </a:endParaRPr>
          </a:p>
        </p:txBody>
      </p:sp>
      <p:sp>
        <p:nvSpPr>
          <p:cNvPr id="3" name="PlaceHolder 3"/>
          <p:cNvSpPr>
            <a:spLocks noGrp="1"/>
          </p:cNvSpPr>
          <p:nvPr>
            <p:ph type="sldNum"/>
          </p:nvPr>
        </p:nvSpPr>
        <p:spPr>
          <a:xfrm>
            <a:off x="8610480" y="6356520"/>
            <a:ext cx="2742840" cy="364680"/>
          </a:xfrm>
          <a:prstGeom prst="rect">
            <a:avLst/>
          </a:prstGeom>
        </p:spPr>
        <p:txBody>
          <a:bodyPr anchor="ctr"/>
          <a:p>
            <a:pPr algn="r">
              <a:lnSpc>
                <a:spcPct val="100000"/>
              </a:lnSpc>
            </a:pPr>
            <a:fld id="{6DF80E1C-1FEA-4100-A590-69601A30F581}" type="slidenum">
              <a:rPr b="0" lang="en-US" sz="1200" spc="-1" strike="noStrike">
                <a:solidFill>
                  <a:srgbClr val="898989"/>
                </a:solidFill>
                <a:latin typeface="Calibri"/>
              </a:rPr>
              <a:t>&lt;number&gt;</a:t>
            </a:fld>
            <a:endParaRPr b="0" lang="en-US" sz="1200" spc="-1" strike="noStrike">
              <a:latin typeface="Times New Roman"/>
            </a:endParaRPr>
          </a:p>
        </p:txBody>
      </p:sp>
      <p:sp>
        <p:nvSpPr>
          <p:cNvPr id="4" name="PlaceHolder 4"/>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800" spc="-1" strike="noStrike">
                <a:solidFill>
                  <a:srgbClr val="000000"/>
                </a:solidFill>
                <a:latin typeface="Calibri"/>
              </a:rPr>
              <a:t>Click to edit the outline text format</a:t>
            </a:r>
            <a:endParaRPr b="0" lang="en-US" sz="2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000" spc="-1" strike="noStrike">
                <a:solidFill>
                  <a:srgbClr val="000000"/>
                </a:solidFill>
                <a:latin typeface="Calibri"/>
              </a:rPr>
              <a:t>Second Outline Level</a:t>
            </a:r>
            <a:endParaRPr b="0" lang="en-US" sz="20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1" name="Grafik 7" descr=""/>
          <p:cNvPicPr/>
          <p:nvPr/>
        </p:nvPicPr>
        <p:blipFill>
          <a:blip r:embed="rId2"/>
          <a:stretch/>
        </p:blipFill>
        <p:spPr>
          <a:xfrm>
            <a:off x="0" y="6176880"/>
            <a:ext cx="1861920" cy="680760"/>
          </a:xfrm>
          <a:prstGeom prst="rect">
            <a:avLst/>
          </a:prstGeom>
          <a:ln w="9360">
            <a:noFill/>
          </a:ln>
        </p:spPr>
      </p:pic>
      <p:sp>
        <p:nvSpPr>
          <p:cNvPr id="42" name="PlaceHolder 1"/>
          <p:cNvSpPr>
            <a:spLocks noGrp="1"/>
          </p:cNvSpPr>
          <p:nvPr>
            <p:ph type="sldNum"/>
          </p:nvPr>
        </p:nvSpPr>
        <p:spPr>
          <a:xfrm>
            <a:off x="8610480" y="6356520"/>
            <a:ext cx="2742840" cy="364680"/>
          </a:xfrm>
          <a:prstGeom prst="rect">
            <a:avLst/>
          </a:prstGeom>
        </p:spPr>
        <p:txBody>
          <a:bodyPr anchor="ctr"/>
          <a:p>
            <a:pPr algn="r">
              <a:lnSpc>
                <a:spcPct val="100000"/>
              </a:lnSpc>
            </a:pPr>
            <a:fld id="{C2F90C85-2FCB-4DC7-9307-97C18DFD4922}" type="slidenum">
              <a:rPr b="0" lang="en-US" sz="1200" spc="-1" strike="noStrike">
                <a:solidFill>
                  <a:srgbClr val="898989"/>
                </a:solidFill>
                <a:latin typeface="Calibri"/>
              </a:rPr>
              <a:t>&lt;number&gt;</a:t>
            </a:fld>
            <a:endParaRPr b="0" lang="en-US" sz="1200" spc="-1" strike="noStrike">
              <a:latin typeface="Times New Roman"/>
            </a:endParaRPr>
          </a:p>
        </p:txBody>
      </p:sp>
      <p:sp>
        <p:nvSpPr>
          <p:cNvPr id="43" name="PlaceHolder 2"/>
          <p:cNvSpPr>
            <a:spLocks noGrp="1"/>
          </p:cNvSpPr>
          <p:nvPr>
            <p:ph type="title"/>
          </p:nvPr>
        </p:nvSpPr>
        <p:spPr>
          <a:xfrm>
            <a:off x="609480" y="273600"/>
            <a:ext cx="10972440" cy="1144800"/>
          </a:xfrm>
          <a:prstGeom prst="rect">
            <a:avLst/>
          </a:prstGeom>
        </p:spPr>
        <p:txBody>
          <a:bodyPr lIns="0" rIns="0" tIns="0" bIns="0" anchor="ctr"/>
          <a:p>
            <a:r>
              <a:rPr b="0" lang="en-US" sz="4400" spc="-1" strike="noStrike">
                <a:solidFill>
                  <a:srgbClr val="000000"/>
                </a:solidFill>
                <a:latin typeface="Arial"/>
              </a:rPr>
              <a:t>Click to edit the title text format</a:t>
            </a:r>
            <a:endParaRPr b="0" lang="en-US" sz="4400" spc="-1" strike="noStrike">
              <a:solidFill>
                <a:srgbClr val="000000"/>
              </a:solidFill>
              <a:latin typeface="Arial"/>
            </a:endParaRPr>
          </a:p>
        </p:txBody>
      </p:sp>
      <p:sp>
        <p:nvSpPr>
          <p:cNvPr id="44" name="PlaceHolder 3"/>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800" spc="-1" strike="noStrike">
                <a:solidFill>
                  <a:srgbClr val="000000"/>
                </a:solidFill>
                <a:latin typeface="Calibri"/>
              </a:rPr>
              <a:t>Click to edit the outline text format</a:t>
            </a:r>
            <a:endParaRPr b="0" lang="en-US" sz="2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000" spc="-1" strike="noStrike">
                <a:solidFill>
                  <a:srgbClr val="000000"/>
                </a:solidFill>
                <a:latin typeface="Calibri"/>
              </a:rPr>
              <a:t>Second Outline Level</a:t>
            </a:r>
            <a:endParaRPr b="0" lang="en-US" sz="20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1" name="Grafik 7" descr=""/>
          <p:cNvPicPr/>
          <p:nvPr/>
        </p:nvPicPr>
        <p:blipFill>
          <a:blip r:embed="rId2"/>
          <a:stretch/>
        </p:blipFill>
        <p:spPr>
          <a:xfrm>
            <a:off x="0" y="6176880"/>
            <a:ext cx="1861920" cy="680760"/>
          </a:xfrm>
          <a:prstGeom prst="rect">
            <a:avLst/>
          </a:prstGeom>
          <a:ln w="9360">
            <a:noFill/>
          </a:ln>
        </p:spPr>
      </p:pic>
      <p:sp>
        <p:nvSpPr>
          <p:cNvPr id="82" name="PlaceHolder 1"/>
          <p:cNvSpPr>
            <a:spLocks noGrp="1"/>
          </p:cNvSpPr>
          <p:nvPr>
            <p:ph type="title"/>
          </p:nvPr>
        </p:nvSpPr>
        <p:spPr>
          <a:xfrm>
            <a:off x="838080" y="365040"/>
            <a:ext cx="10515240" cy="1325160"/>
          </a:xfrm>
          <a:prstGeom prst="rect">
            <a:avLst/>
          </a:prstGeom>
        </p:spPr>
        <p:txBody>
          <a:bodyPr anchor="ctr"/>
          <a:p>
            <a:pPr>
              <a:lnSpc>
                <a:spcPct val="90000"/>
              </a:lnSpc>
            </a:pPr>
            <a:r>
              <a:rPr b="0" lang="en-US" sz="4400" spc="-1" strike="noStrike">
                <a:solidFill>
                  <a:srgbClr val="000000"/>
                </a:solidFill>
                <a:latin typeface="Calibri Light"/>
              </a:rPr>
              <a:t>Click to edit Master title style</a:t>
            </a:r>
            <a:endParaRPr b="0" lang="en-US" sz="4400" spc="-1" strike="noStrike">
              <a:solidFill>
                <a:srgbClr val="000000"/>
              </a:solidFill>
              <a:latin typeface="Arial"/>
            </a:endParaRPr>
          </a:p>
        </p:txBody>
      </p:sp>
      <p:sp>
        <p:nvSpPr>
          <p:cNvPr id="83" name="PlaceHolder 2"/>
          <p:cNvSpPr>
            <a:spLocks noGrp="1"/>
          </p:cNvSpPr>
          <p:nvPr>
            <p:ph type="body"/>
          </p:nvPr>
        </p:nvSpPr>
        <p:spPr>
          <a:xfrm>
            <a:off x="838080" y="1825560"/>
            <a:ext cx="10515240" cy="4350960"/>
          </a:xfrm>
          <a:prstGeom prst="rect">
            <a:avLst/>
          </a:prstGeom>
        </p:spPr>
        <p:txBody>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Click to edit Master text styles</a:t>
            </a:r>
            <a:endParaRPr b="0" lang="en-US"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Second level</a:t>
            </a:r>
            <a:endParaRPr b="0" lang="en-US" sz="24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en-US" sz="2000" spc="-1" strike="noStrike">
                <a:solidFill>
                  <a:srgbClr val="000000"/>
                </a:solidFill>
                <a:latin typeface="Calibri"/>
              </a:rPr>
              <a:t>Third level</a:t>
            </a:r>
            <a:endParaRPr b="0" lang="en-US" sz="2000" spc="-1" strike="noStrike">
              <a:solidFill>
                <a:srgbClr val="000000"/>
              </a:solidFill>
              <a:latin typeface="Calibri"/>
            </a:endParaRPr>
          </a:p>
          <a:p>
            <a:pPr lvl="3" marL="1600200" indent="-228240">
              <a:lnSpc>
                <a:spcPct val="90000"/>
              </a:lnSpc>
              <a:spcBef>
                <a:spcPts val="499"/>
              </a:spcBef>
              <a:buClr>
                <a:srgbClr val="000000"/>
              </a:buClr>
              <a:buFont typeface="Arial"/>
              <a:buChar char="•"/>
            </a:pPr>
            <a:r>
              <a:rPr b="0" lang="en-US" sz="2000" spc="-1" strike="noStrike">
                <a:solidFill>
                  <a:srgbClr val="000000"/>
                </a:solidFill>
                <a:latin typeface="Calibri"/>
              </a:rPr>
              <a:t>Fourth level</a:t>
            </a:r>
            <a:endParaRPr b="0" lang="en-US" sz="2000" spc="-1" strike="noStrike">
              <a:solidFill>
                <a:srgbClr val="000000"/>
              </a:solidFill>
              <a:latin typeface="Calibri"/>
            </a:endParaRPr>
          </a:p>
          <a:p>
            <a:pPr lvl="4" marL="2057400" indent="-228240">
              <a:lnSpc>
                <a:spcPct val="90000"/>
              </a:lnSpc>
              <a:spcBef>
                <a:spcPts val="499"/>
              </a:spcBef>
              <a:buClr>
                <a:srgbClr val="000000"/>
              </a:buClr>
              <a:buFont typeface="Arial"/>
              <a:buChar char="•"/>
            </a:pPr>
            <a:r>
              <a:rPr b="0" lang="en-US" sz="2000" spc="-1" strike="noStrike">
                <a:solidFill>
                  <a:srgbClr val="000000"/>
                </a:solidFill>
                <a:latin typeface="Calibri"/>
              </a:rPr>
              <a:t>Fifth level</a:t>
            </a:r>
            <a:endParaRPr b="0" lang="en-US" sz="2000" spc="-1" strike="noStrike">
              <a:solidFill>
                <a:srgbClr val="000000"/>
              </a:solidFill>
              <a:latin typeface="Calibri"/>
            </a:endParaRPr>
          </a:p>
        </p:txBody>
      </p:sp>
      <p:sp>
        <p:nvSpPr>
          <p:cNvPr id="84" name="PlaceHolder 3"/>
          <p:cNvSpPr>
            <a:spLocks noGrp="1"/>
          </p:cNvSpPr>
          <p:nvPr>
            <p:ph type="sldNum"/>
          </p:nvPr>
        </p:nvSpPr>
        <p:spPr>
          <a:xfrm>
            <a:off x="8610480" y="6356520"/>
            <a:ext cx="2742840" cy="364680"/>
          </a:xfrm>
          <a:prstGeom prst="rect">
            <a:avLst/>
          </a:prstGeom>
        </p:spPr>
        <p:txBody>
          <a:bodyPr anchor="ctr"/>
          <a:p>
            <a:pPr algn="r">
              <a:lnSpc>
                <a:spcPct val="100000"/>
              </a:lnSpc>
            </a:pPr>
            <a:fld id="{A5236D34-5A7A-4B29-94A6-8BC5FD618A9A}" type="slidenum">
              <a:rPr b="0" lang="en-US" sz="1200" spc="-1" strike="noStrike">
                <a:solidFill>
                  <a:srgbClr val="898989"/>
                </a:solidFill>
                <a:latin typeface="Calibri"/>
              </a:rPr>
              <a:t>&lt;number&gt;</a:t>
            </a:fld>
            <a:endParaRPr b="0" lang="en-US"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5.jpeg"/><Relationship Id="rId3" Type="http://schemas.openxmlformats.org/officeDocument/2006/relationships/slideLayout" Target="../slideLayouts/slideLayout1.xml"/><Relationship Id="rId4"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20.png"/><Relationship Id="rId2" Type="http://schemas.microsoft.com/office/2007/relationships/hdphoto" Target="../media/hdphoto5.wdp"/><Relationship Id="rId3" Type="http://schemas.openxmlformats.org/officeDocument/2006/relationships/image" Target="../media/image21.png"/><Relationship Id="rId4"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8" Type="http://schemas.openxmlformats.org/officeDocument/2006/relationships/slideLayout" Target="../slideLayouts/slideLayout25.xml"/><Relationship Id="rId9"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image" Target="../media/image30.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slideLayout" Target="../slideLayouts/slideLayout25.xml"/><Relationship Id="rId8"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image" Target="../media/image36.png"/><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slideLayout" Target="../slideLayouts/slideLayout25.xml"/><Relationship Id="rId8"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25.xml"/><Relationship Id="rId3"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42.jpeg"/><Relationship Id="rId2" Type="http://schemas.openxmlformats.org/officeDocument/2006/relationships/slideLayout" Target="../slideLayouts/slideLayout25.xml"/><Relationship Id="rId3"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image" Target="../media/image7.jpeg"/><Relationship Id="rId3" Type="http://schemas.openxmlformats.org/officeDocument/2006/relationships/slideLayout" Target="../slideLayouts/slideLayout1.xml"/><Relationship Id="rId4"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image" Target="../media/image43.jpeg"/><Relationship Id="rId2" Type="http://schemas.openxmlformats.org/officeDocument/2006/relationships/image" Target="../media/image44.jpeg"/><Relationship Id="rId3" Type="http://schemas.openxmlformats.org/officeDocument/2006/relationships/slideLayout" Target="../slideLayouts/slideLayout1.xml"/><Relationship Id="rId4" Type="http://schemas.openxmlformats.org/officeDocument/2006/relationships/notesSlide" Target="../notesSlides/notesSlide24.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slideLayout" Target="../slideLayouts/slideLayout25.xml"/><Relationship Id="rId5"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25.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25.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image" Target="../media/image15.png"/><Relationship Id="rId4" Type="http://schemas.microsoft.com/office/2007/relationships/hdphoto" Target="../media/hdphoto1.wdp"/><Relationship Id="rId5" Type="http://schemas.openxmlformats.org/officeDocument/2006/relationships/image" Target="../media/image16.png"/><Relationship Id="rId6" Type="http://schemas.microsoft.com/office/2007/relationships/hdphoto" Target="../media/hdphoto2.wdp"/><Relationship Id="rId7" Type="http://schemas.openxmlformats.org/officeDocument/2006/relationships/slideLayout" Target="../slideLayouts/slideLayout13.xml"/><Relationship Id="rId8"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17.png"/><Relationship Id="rId2" Type="http://schemas.microsoft.com/office/2007/relationships/hdphoto" Target="../media/hdphoto3.wdp"/><Relationship Id="rId3" Type="http://schemas.openxmlformats.org/officeDocument/2006/relationships/image" Target="../media/image18.png"/><Relationship Id="rId4" Type="http://schemas.microsoft.com/office/2007/relationships/hdphoto" Target="../media/hdphoto4.wdp"/><Relationship Id="rId5" Type="http://schemas.openxmlformats.org/officeDocument/2006/relationships/image" Target="../media/image19.png"/><Relationship Id="rId6"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7" name="CustomShape 1"/>
          <p:cNvSpPr/>
          <p:nvPr/>
        </p:nvSpPr>
        <p:spPr>
          <a:xfrm>
            <a:off x="0" y="6199200"/>
            <a:ext cx="1798200" cy="658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128" name="CustomShape 2"/>
          <p:cNvSpPr/>
          <p:nvPr/>
        </p:nvSpPr>
        <p:spPr>
          <a:xfrm flipV="1">
            <a:off x="0" y="0"/>
            <a:ext cx="5389200" cy="6373440"/>
          </a:xfrm>
          <a:custGeom>
            <a:avLst/>
            <a:gdLst/>
            <a:ahLst/>
            <a:rect l="l" t="t" r="r" b="b"/>
            <a:pathLst>
              <a:path w="5389868" h="6374535">
                <a:moveTo>
                  <a:pt x="620377" y="6374535"/>
                </a:moveTo>
                <a:lnTo>
                  <a:pt x="3459520" y="6374535"/>
                </a:lnTo>
                <a:lnTo>
                  <a:pt x="3638761" y="6288190"/>
                </a:lnTo>
                <a:cubicBezTo>
                  <a:pt x="4681799" y="5721578"/>
                  <a:pt x="5389868" y="4616487"/>
                  <a:pt x="5389868" y="3346018"/>
                </a:cubicBezTo>
                <a:cubicBezTo>
                  <a:pt x="5389868" y="1498063"/>
                  <a:pt x="3891805" y="0"/>
                  <a:pt x="2043850" y="0"/>
                </a:cubicBezTo>
                <a:cubicBezTo>
                  <a:pt x="1336430" y="0"/>
                  <a:pt x="680285" y="219535"/>
                  <a:pt x="139826" y="594192"/>
                </a:cubicBezTo>
                <a:lnTo>
                  <a:pt x="0" y="700065"/>
                </a:lnTo>
                <a:lnTo>
                  <a:pt x="0" y="5991971"/>
                </a:lnTo>
                <a:lnTo>
                  <a:pt x="139827" y="6097845"/>
                </a:lnTo>
                <a:cubicBezTo>
                  <a:pt x="217035" y="6151367"/>
                  <a:pt x="296605" y="6201724"/>
                  <a:pt x="378347" y="624872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p:style>
      </p:sp>
      <p:pic>
        <p:nvPicPr>
          <p:cNvPr id="129" name="Picture 2" descr=""/>
          <p:cNvPicPr/>
          <p:nvPr/>
        </p:nvPicPr>
        <p:blipFill>
          <a:blip r:embed="rId1"/>
          <a:srcRect l="6749" t="0" r="8959" b="0"/>
          <a:stretch/>
        </p:blipFill>
        <p:spPr>
          <a:xfrm>
            <a:off x="160200" y="622440"/>
            <a:ext cx="4492440" cy="5330520"/>
          </a:xfrm>
          <a:prstGeom prst="rect">
            <a:avLst/>
          </a:prstGeom>
          <a:ln w="9360">
            <a:noFill/>
          </a:ln>
        </p:spPr>
      </p:pic>
      <p:sp>
        <p:nvSpPr>
          <p:cNvPr id="130" name="TextShape 3"/>
          <p:cNvSpPr txBox="1"/>
          <p:nvPr/>
        </p:nvSpPr>
        <p:spPr>
          <a:xfrm>
            <a:off x="6072480" y="6199560"/>
            <a:ext cx="4750920" cy="365400"/>
          </a:xfrm>
          <a:prstGeom prst="rect">
            <a:avLst/>
          </a:prstGeom>
          <a:noFill/>
          <a:ln>
            <a:noFill/>
          </a:ln>
        </p:spPr>
        <p:txBody>
          <a:bodyPr anchor="ctr">
            <a:normAutofit/>
          </a:bodyPr>
          <a:p>
            <a:pPr>
              <a:lnSpc>
                <a:spcPct val="100000"/>
              </a:lnSpc>
              <a:spcAft>
                <a:spcPts val="601"/>
              </a:spcAft>
            </a:pPr>
            <a:r>
              <a:rPr b="0" lang="en-US" sz="1100" spc="-1" strike="noStrike">
                <a:solidFill>
                  <a:srgbClr val="ffffff"/>
                </a:solidFill>
                <a:latin typeface="Calibri"/>
              </a:rPr>
              <a:t>2020-05-13</a:t>
            </a:r>
            <a:endParaRPr b="0" lang="en-US" sz="1100" spc="-1" strike="noStrike">
              <a:latin typeface="Times New Roman"/>
            </a:endParaRPr>
          </a:p>
        </p:txBody>
      </p:sp>
      <p:sp>
        <p:nvSpPr>
          <p:cNvPr id="131" name="CustomShape 4"/>
          <p:cNvSpPr/>
          <p:nvPr/>
        </p:nvSpPr>
        <p:spPr>
          <a:xfrm>
            <a:off x="4861800" y="2493000"/>
            <a:ext cx="6883200" cy="1509840"/>
          </a:xfrm>
          <a:prstGeom prst="rect">
            <a:avLst/>
          </a:prstGeom>
          <a:noFill/>
          <a:ln w="9360">
            <a:noFill/>
          </a:ln>
        </p:spPr>
        <p:style>
          <a:lnRef idx="0"/>
          <a:fillRef idx="0"/>
          <a:effectRef idx="0"/>
          <a:fontRef idx="minor"/>
        </p:style>
        <p:txBody>
          <a:bodyPr lIns="90000" rIns="90000" tIns="45000" bIns="45000"/>
          <a:p>
            <a:pPr algn="ctr">
              <a:lnSpc>
                <a:spcPct val="90000"/>
              </a:lnSpc>
              <a:spcAft>
                <a:spcPts val="601"/>
              </a:spcAft>
            </a:pPr>
            <a:r>
              <a:rPr b="1" lang="en-US" sz="3200" spc="-1" strike="noStrike">
                <a:solidFill>
                  <a:srgbClr val="4472c4"/>
                </a:solidFill>
                <a:latin typeface="Arial"/>
              </a:rPr>
              <a:t>REDEMARRAGE DU REACTEUR NUCLEAIRE DE RECHERCHE DE LA RDC</a:t>
            </a:r>
            <a:endParaRPr b="0" lang="en-US" sz="3200" spc="-1" strike="noStrike">
              <a:latin typeface="Arial"/>
            </a:endParaRPr>
          </a:p>
          <a:p>
            <a:pPr>
              <a:lnSpc>
                <a:spcPct val="90000"/>
              </a:lnSpc>
              <a:spcAft>
                <a:spcPts val="601"/>
              </a:spcAft>
            </a:pPr>
            <a:endParaRPr b="0" lang="en-US" sz="3200" spc="-1" strike="noStrike">
              <a:latin typeface="Arial"/>
            </a:endParaRPr>
          </a:p>
          <a:p>
            <a:pPr>
              <a:lnSpc>
                <a:spcPct val="90000"/>
              </a:lnSpc>
              <a:spcAft>
                <a:spcPts val="601"/>
              </a:spcAft>
            </a:pPr>
            <a:endParaRPr b="0" lang="en-US" sz="3200" spc="-1" strike="noStrike">
              <a:latin typeface="Arial"/>
            </a:endParaRPr>
          </a:p>
        </p:txBody>
      </p:sp>
      <p:sp>
        <p:nvSpPr>
          <p:cNvPr id="132" name="CustomShape 5"/>
          <p:cNvSpPr/>
          <p:nvPr/>
        </p:nvSpPr>
        <p:spPr>
          <a:xfrm>
            <a:off x="4833360" y="5584320"/>
            <a:ext cx="7086240" cy="772560"/>
          </a:xfrm>
          <a:prstGeom prst="rect">
            <a:avLst/>
          </a:prstGeom>
          <a:noFill/>
          <a:ln>
            <a:noFill/>
          </a:ln>
        </p:spPr>
        <p:style>
          <a:lnRef idx="0"/>
          <a:fillRef idx="0"/>
          <a:effectRef idx="0"/>
          <a:fontRef idx="minor"/>
        </p:style>
        <p:txBody>
          <a:bodyPr lIns="90000" rIns="90000" tIns="45000" bIns="45000">
            <a:normAutofit/>
          </a:bodyPr>
          <a:p>
            <a:pPr algn="just">
              <a:lnSpc>
                <a:spcPct val="90000"/>
              </a:lnSpc>
            </a:pPr>
            <a:r>
              <a:rPr b="1" lang="en-US" sz="3800" spc="-1" strike="noStrike">
                <a:solidFill>
                  <a:srgbClr val="000000"/>
                </a:solidFill>
                <a:latin typeface="Calibri Light"/>
              </a:rPr>
              <a:t>PRESENTATION DE LA SECTION REACTEUR A L’OCCASION DES 65 ANS DU COMMISSARIAT GENERAL A L’ENERGIE ATOMIQUE, CEPAS, KINSHASA, 29 OCTOBRE 2024</a:t>
            </a:r>
            <a:endParaRPr b="0" lang="en-US" sz="3800" spc="-1" strike="noStrike">
              <a:latin typeface="Arial"/>
            </a:endParaRPr>
          </a:p>
          <a:p>
            <a:pPr algn="just">
              <a:lnSpc>
                <a:spcPct val="90000"/>
              </a:lnSpc>
            </a:pPr>
            <a:r>
              <a:rPr b="1" lang="en-US" sz="2900" spc="-1" strike="noStrike">
                <a:solidFill>
                  <a:srgbClr val="000000"/>
                </a:solidFill>
                <a:latin typeface="Calibri Light"/>
              </a:rPr>
              <a:t>  </a:t>
            </a:r>
            <a:endParaRPr b="0" lang="en-US" sz="2900" spc="-1" strike="noStrike">
              <a:latin typeface="Arial"/>
            </a:endParaRPr>
          </a:p>
          <a:p>
            <a:pPr>
              <a:lnSpc>
                <a:spcPct val="90000"/>
              </a:lnSpc>
              <a:spcAft>
                <a:spcPts val="601"/>
              </a:spcAft>
            </a:pPr>
            <a:endParaRPr b="0" lang="en-US" sz="2900" spc="-1" strike="noStrike">
              <a:latin typeface="Arial"/>
            </a:endParaRPr>
          </a:p>
          <a:p>
            <a:pPr>
              <a:lnSpc>
                <a:spcPct val="90000"/>
              </a:lnSpc>
              <a:spcAft>
                <a:spcPts val="601"/>
              </a:spcAft>
            </a:pPr>
            <a:endParaRPr b="0" lang="en-US" sz="2900" spc="-1" strike="noStrike">
              <a:latin typeface="Arial"/>
            </a:endParaRPr>
          </a:p>
        </p:txBody>
      </p:sp>
      <p:pic>
        <p:nvPicPr>
          <p:cNvPr id="133" name="Grafik 7" descr=""/>
          <p:cNvPicPr/>
          <p:nvPr/>
        </p:nvPicPr>
        <p:blipFill>
          <a:blip r:embed="rId2"/>
          <a:stretch/>
        </p:blipFill>
        <p:spPr>
          <a:xfrm>
            <a:off x="5681520" y="622440"/>
            <a:ext cx="5533560" cy="1489320"/>
          </a:xfrm>
          <a:prstGeom prst="rect">
            <a:avLst/>
          </a:prstGeom>
          <a:ln w="9360">
            <a:noFill/>
          </a:ln>
        </p:spPr>
      </p:pic>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9" name="TextShape 1"/>
          <p:cNvSpPr txBox="1"/>
          <p:nvPr/>
        </p:nvSpPr>
        <p:spPr>
          <a:xfrm>
            <a:off x="420480" y="6019920"/>
            <a:ext cx="456840" cy="183960"/>
          </a:xfrm>
          <a:prstGeom prst="rect">
            <a:avLst/>
          </a:prstGeom>
          <a:noFill/>
          <a:ln>
            <a:noFill/>
          </a:ln>
        </p:spPr>
        <p:txBody>
          <a:bodyPr anchor="ctr"/>
          <a:p>
            <a:pPr algn="r">
              <a:lnSpc>
                <a:spcPct val="100000"/>
              </a:lnSpc>
            </a:pPr>
            <a:fld id="{6E786C38-379F-4038-B052-33C19A6938E9}" type="slidenum">
              <a:rPr b="0" lang="en-US" sz="1200" spc="-1" strike="noStrike">
                <a:solidFill>
                  <a:srgbClr val="898989"/>
                </a:solidFill>
                <a:latin typeface="Calibri"/>
              </a:rPr>
              <a:t>&lt;number&gt;</a:t>
            </a:fld>
            <a:endParaRPr b="0" lang="en-US" sz="1200" spc="-1" strike="noStrike">
              <a:latin typeface="Times New Roman"/>
            </a:endParaRPr>
          </a:p>
        </p:txBody>
      </p:sp>
      <p:graphicFrame>
        <p:nvGraphicFramePr>
          <p:cNvPr id="300" name="Table 2"/>
          <p:cNvGraphicFramePr/>
          <p:nvPr/>
        </p:nvGraphicFramePr>
        <p:xfrm>
          <a:off x="1520640" y="3822120"/>
          <a:ext cx="5344200" cy="2423880"/>
        </p:xfrm>
        <a:graphic>
          <a:graphicData uri="http://schemas.openxmlformats.org/drawingml/2006/table">
            <a:tbl>
              <a:tblPr/>
              <a:tblGrid>
                <a:gridCol w="3324240"/>
                <a:gridCol w="2019960"/>
              </a:tblGrid>
              <a:tr h="368280">
                <a:tc>
                  <a:txBody>
                    <a:bodyPr lIns="68400" rIns="68400" tIns="0" bIns="0" anchor="ctr"/>
                    <a:p>
                      <a:pPr>
                        <a:lnSpc>
                          <a:spcPct val="100000"/>
                        </a:lnSpc>
                      </a:pPr>
                      <a:r>
                        <a:rPr b="0" lang="en-US" sz="2000" spc="-1" strike="noStrike">
                          <a:solidFill>
                            <a:srgbClr val="000000"/>
                          </a:solidFill>
                          <a:latin typeface="Arial Narrow"/>
                        </a:rPr>
                        <a:t>Nbr des combustibles standards</a:t>
                      </a:r>
                      <a:endParaRPr b="0" lang="en-US" sz="2000" spc="-1" strike="noStrike">
                        <a:latin typeface="Arial"/>
                      </a:endParaRPr>
                    </a:p>
                  </a:txBody>
                  <a:tcPr marL="68400" marR="68400">
                    <a:noFill/>
                  </a:tcPr>
                </a:tc>
                <a:tc>
                  <a:txBody>
                    <a:bodyPr lIns="68400" rIns="68400" tIns="0" bIns="0" anchor="ctr"/>
                    <a:p>
                      <a:pPr>
                        <a:lnSpc>
                          <a:spcPct val="100000"/>
                        </a:lnSpc>
                      </a:pPr>
                      <a:r>
                        <a:rPr b="0" lang="en-US" sz="2000" spc="-1" strike="noStrike">
                          <a:solidFill>
                            <a:srgbClr val="000000"/>
                          </a:solidFill>
                          <a:latin typeface="Arial Narrow"/>
                        </a:rPr>
                        <a:t>66</a:t>
                      </a:r>
                      <a:endParaRPr b="0" lang="en-US" sz="2000" spc="-1" strike="noStrike">
                        <a:latin typeface="Arial"/>
                      </a:endParaRPr>
                    </a:p>
                  </a:txBody>
                  <a:tcPr marL="68400" marR="68400">
                    <a:noFill/>
                  </a:tcPr>
                </a:tc>
              </a:tr>
              <a:tr h="582840">
                <a:tc>
                  <a:txBody>
                    <a:bodyPr lIns="68400" rIns="68400" tIns="0" bIns="0" anchor="ctr"/>
                    <a:p>
                      <a:pPr>
                        <a:lnSpc>
                          <a:spcPct val="100000"/>
                        </a:lnSpc>
                      </a:pPr>
                      <a:r>
                        <a:rPr b="0" lang="en-US" sz="2000" spc="-1" strike="noStrike">
                          <a:solidFill>
                            <a:srgbClr val="000000"/>
                          </a:solidFill>
                          <a:latin typeface="Arial Narrow"/>
                        </a:rPr>
                        <a:t>Nbr des combustibles instrumentés</a:t>
                      </a:r>
                      <a:endParaRPr b="0" lang="en-US" sz="2000" spc="-1" strike="noStrike">
                        <a:latin typeface="Arial"/>
                      </a:endParaRPr>
                    </a:p>
                  </a:txBody>
                  <a:tcPr marL="68400" marR="68400">
                    <a:noFill/>
                  </a:tcPr>
                </a:tc>
                <a:tc>
                  <a:txBody>
                    <a:bodyPr lIns="68400" rIns="68400" tIns="0" bIns="0" anchor="ctr"/>
                    <a:p>
                      <a:pPr>
                        <a:lnSpc>
                          <a:spcPct val="100000"/>
                        </a:lnSpc>
                      </a:pPr>
                      <a:r>
                        <a:rPr b="0" lang="en-US" sz="2000" spc="-1" strike="noStrike">
                          <a:solidFill>
                            <a:srgbClr val="000000"/>
                          </a:solidFill>
                          <a:latin typeface="Arial Narrow"/>
                        </a:rPr>
                        <a:t>1</a:t>
                      </a:r>
                      <a:endParaRPr b="0" lang="en-US" sz="2000" spc="-1" strike="noStrike">
                        <a:latin typeface="Arial"/>
                      </a:endParaRPr>
                    </a:p>
                  </a:txBody>
                  <a:tcPr marL="68400" marR="68400">
                    <a:noFill/>
                  </a:tcPr>
                </a:tc>
              </a:tr>
              <a:tr h="368280">
                <a:tc>
                  <a:txBody>
                    <a:bodyPr lIns="68400" rIns="68400" tIns="0" bIns="0" anchor="ctr"/>
                    <a:p>
                      <a:pPr>
                        <a:lnSpc>
                          <a:spcPct val="100000"/>
                        </a:lnSpc>
                      </a:pPr>
                      <a:r>
                        <a:rPr b="0" lang="en-US" sz="2000" spc="-1" strike="noStrike">
                          <a:solidFill>
                            <a:srgbClr val="000000"/>
                          </a:solidFill>
                          <a:latin typeface="Arial Narrow"/>
                        </a:rPr>
                        <a:t>Composition des elts Réflecteurs </a:t>
                      </a:r>
                      <a:endParaRPr b="0" lang="en-US" sz="2000" spc="-1" strike="noStrike">
                        <a:latin typeface="Arial"/>
                      </a:endParaRPr>
                    </a:p>
                  </a:txBody>
                  <a:tcPr marL="68400" marR="68400">
                    <a:noFill/>
                  </a:tcPr>
                </a:tc>
                <a:tc>
                  <a:txBody>
                    <a:bodyPr lIns="68400" rIns="68400" tIns="0" bIns="0" anchor="ctr"/>
                    <a:p>
                      <a:pPr>
                        <a:lnSpc>
                          <a:spcPct val="100000"/>
                        </a:lnSpc>
                      </a:pPr>
                      <a:r>
                        <a:rPr b="0" lang="en-US" sz="2000" spc="-1" strike="noStrike">
                          <a:solidFill>
                            <a:srgbClr val="000000"/>
                          </a:solidFill>
                          <a:latin typeface="Arial Narrow"/>
                        </a:rPr>
                        <a:t>Graphite</a:t>
                      </a:r>
                      <a:endParaRPr b="0" lang="en-US" sz="2000" spc="-1" strike="noStrike">
                        <a:latin typeface="Arial"/>
                      </a:endParaRPr>
                    </a:p>
                  </a:txBody>
                  <a:tcPr marL="68400" marR="68400">
                    <a:noFill/>
                  </a:tcPr>
                </a:tc>
              </a:tr>
              <a:tr h="368280">
                <a:tc>
                  <a:txBody>
                    <a:bodyPr lIns="68400" rIns="68400" tIns="0" bIns="0" anchor="ctr"/>
                    <a:p>
                      <a:pPr>
                        <a:lnSpc>
                          <a:spcPct val="100000"/>
                        </a:lnSpc>
                      </a:pPr>
                      <a:r>
                        <a:rPr b="0" lang="en-US" sz="2000" spc="-1" strike="noStrike">
                          <a:solidFill>
                            <a:srgbClr val="000000"/>
                          </a:solidFill>
                          <a:latin typeface="Arial Narrow"/>
                        </a:rPr>
                        <a:t>Source de neutrons</a:t>
                      </a:r>
                      <a:endParaRPr b="0" lang="en-US" sz="2000" spc="-1" strike="noStrike">
                        <a:latin typeface="Arial"/>
                      </a:endParaRPr>
                    </a:p>
                  </a:txBody>
                  <a:tcPr marL="68400" marR="68400">
                    <a:noFill/>
                  </a:tcPr>
                </a:tc>
                <a:tc>
                  <a:txBody>
                    <a:bodyPr lIns="68400" rIns="68400" tIns="0" bIns="0" anchor="ctr"/>
                    <a:p>
                      <a:pPr>
                        <a:lnSpc>
                          <a:spcPct val="100000"/>
                        </a:lnSpc>
                      </a:pPr>
                      <a:r>
                        <a:rPr b="0" lang="en-US" sz="2000" spc="-1" strike="noStrike">
                          <a:solidFill>
                            <a:srgbClr val="000000"/>
                          </a:solidFill>
                          <a:latin typeface="Arial Narrow"/>
                        </a:rPr>
                        <a:t>Ra-Be</a:t>
                      </a:r>
                      <a:endParaRPr b="0" lang="en-US" sz="2000" spc="-1" strike="noStrike">
                        <a:latin typeface="Arial"/>
                      </a:endParaRPr>
                    </a:p>
                  </a:txBody>
                  <a:tcPr marL="68400" marR="68400">
                    <a:noFill/>
                  </a:tcPr>
                </a:tc>
              </a:tr>
              <a:tr h="368280">
                <a:tc>
                  <a:txBody>
                    <a:bodyPr lIns="68400" rIns="68400" tIns="0" bIns="0" anchor="ctr"/>
                    <a:p>
                      <a:pPr>
                        <a:lnSpc>
                          <a:spcPct val="100000"/>
                        </a:lnSpc>
                      </a:pPr>
                      <a:r>
                        <a:rPr b="0" lang="en-US" sz="2000" spc="-1" strike="noStrike">
                          <a:solidFill>
                            <a:srgbClr val="000000"/>
                          </a:solidFill>
                          <a:latin typeface="Arial Narrow"/>
                        </a:rPr>
                        <a:t>Nbr de barre de contrôle</a:t>
                      </a:r>
                      <a:endParaRPr b="0" lang="en-US" sz="2000" spc="-1" strike="noStrike">
                        <a:latin typeface="Arial"/>
                      </a:endParaRPr>
                    </a:p>
                  </a:txBody>
                  <a:tcPr marL="68400" marR="68400">
                    <a:noFill/>
                  </a:tcPr>
                </a:tc>
                <a:tc>
                  <a:txBody>
                    <a:bodyPr lIns="68400" rIns="68400" tIns="0" bIns="0" anchor="ctr"/>
                    <a:p>
                      <a:pPr>
                        <a:lnSpc>
                          <a:spcPct val="100000"/>
                        </a:lnSpc>
                      </a:pPr>
                      <a:r>
                        <a:rPr b="0" lang="en-US" sz="2000" spc="-1" strike="noStrike">
                          <a:solidFill>
                            <a:srgbClr val="000000"/>
                          </a:solidFill>
                          <a:latin typeface="Arial Narrow"/>
                        </a:rPr>
                        <a:t>3 [ </a:t>
                      </a:r>
                      <a:r>
                        <a:rPr b="1" lang="en-US" sz="2000" spc="-1" strike="noStrike">
                          <a:solidFill>
                            <a:srgbClr val="000000"/>
                          </a:solidFill>
                          <a:latin typeface="Arial Narrow"/>
                        </a:rPr>
                        <a:t>R </a:t>
                      </a:r>
                      <a:r>
                        <a:rPr b="0" lang="en-US" sz="2000" spc="-1" strike="noStrike">
                          <a:solidFill>
                            <a:srgbClr val="000000"/>
                          </a:solidFill>
                          <a:latin typeface="Arial Narrow"/>
                        </a:rPr>
                        <a:t>, </a:t>
                      </a:r>
                      <a:r>
                        <a:rPr b="1" lang="en-US" sz="2000" spc="-1" strike="noStrike">
                          <a:solidFill>
                            <a:srgbClr val="000000"/>
                          </a:solidFill>
                          <a:latin typeface="Arial Narrow"/>
                        </a:rPr>
                        <a:t>C </a:t>
                      </a:r>
                      <a:r>
                        <a:rPr b="0" lang="en-US" sz="2000" spc="-1" strike="noStrike">
                          <a:solidFill>
                            <a:srgbClr val="000000"/>
                          </a:solidFill>
                          <a:latin typeface="Arial Narrow"/>
                        </a:rPr>
                        <a:t>et </a:t>
                      </a:r>
                      <a:r>
                        <a:rPr b="1" lang="en-US" sz="2000" spc="-1" strike="noStrike">
                          <a:solidFill>
                            <a:srgbClr val="000000"/>
                          </a:solidFill>
                          <a:latin typeface="Arial Narrow"/>
                        </a:rPr>
                        <a:t>S </a:t>
                      </a:r>
                      <a:r>
                        <a:rPr b="0" lang="en-US" sz="2000" spc="-1" strike="noStrike">
                          <a:solidFill>
                            <a:srgbClr val="000000"/>
                          </a:solidFill>
                          <a:latin typeface="Arial Narrow"/>
                        </a:rPr>
                        <a:t>]</a:t>
                      </a:r>
                      <a:endParaRPr b="0" lang="en-US" sz="2000" spc="-1" strike="noStrike">
                        <a:latin typeface="Arial"/>
                      </a:endParaRPr>
                    </a:p>
                  </a:txBody>
                  <a:tcPr marL="68400" marR="68400">
                    <a:noFill/>
                  </a:tcPr>
                </a:tc>
              </a:tr>
              <a:tr h="367920">
                <a:tc>
                  <a:txBody>
                    <a:bodyPr lIns="68400" rIns="68400" tIns="0" bIns="0" anchor="ctr"/>
                    <a:p>
                      <a:pPr>
                        <a:lnSpc>
                          <a:spcPct val="100000"/>
                        </a:lnSpc>
                      </a:pPr>
                      <a:r>
                        <a:rPr b="0" lang="en-US" sz="2000" spc="-1" strike="noStrike">
                          <a:solidFill>
                            <a:srgbClr val="000000"/>
                          </a:solidFill>
                          <a:latin typeface="Arial Narrow"/>
                        </a:rPr>
                        <a:t>Tige d' impulsion</a:t>
                      </a:r>
                      <a:endParaRPr b="0" lang="en-US" sz="2000" spc="-1" strike="noStrike">
                        <a:latin typeface="Arial"/>
                      </a:endParaRPr>
                    </a:p>
                  </a:txBody>
                  <a:tcPr marL="68400" marR="68400">
                    <a:noFill/>
                  </a:tcPr>
                </a:tc>
                <a:tc>
                  <a:txBody>
                    <a:bodyPr lIns="68400" rIns="68400" tIns="0" bIns="0" anchor="ctr"/>
                    <a:p>
                      <a:pPr>
                        <a:lnSpc>
                          <a:spcPct val="100000"/>
                        </a:lnSpc>
                      </a:pPr>
                      <a:r>
                        <a:rPr b="0" lang="en-US" sz="2000" spc="-1" strike="noStrike">
                          <a:solidFill>
                            <a:srgbClr val="000000"/>
                          </a:solidFill>
                          <a:latin typeface="Arial Narrow"/>
                        </a:rPr>
                        <a:t>1 [ </a:t>
                      </a:r>
                      <a:r>
                        <a:rPr b="1" lang="en-US" sz="2000" spc="-1" strike="noStrike">
                          <a:solidFill>
                            <a:srgbClr val="000000"/>
                          </a:solidFill>
                          <a:latin typeface="Arial Narrow"/>
                        </a:rPr>
                        <a:t>P </a:t>
                      </a:r>
                      <a:r>
                        <a:rPr b="0" lang="en-US" sz="2000" spc="-1" strike="noStrike">
                          <a:solidFill>
                            <a:srgbClr val="000000"/>
                          </a:solidFill>
                          <a:latin typeface="Arial Narrow"/>
                        </a:rPr>
                        <a:t>]</a:t>
                      </a:r>
                      <a:endParaRPr b="0" lang="en-US" sz="2000" spc="-1" strike="noStrike">
                        <a:latin typeface="Arial"/>
                      </a:endParaRPr>
                    </a:p>
                  </a:txBody>
                  <a:tcPr marL="68400" marR="68400">
                    <a:noFill/>
                  </a:tcPr>
                </a:tc>
              </a:tr>
            </a:tbl>
          </a:graphicData>
        </a:graphic>
      </p:graphicFrame>
      <p:pic>
        <p:nvPicPr>
          <p:cNvPr id="301" name="Image 10" descr=""/>
          <p:cNvPicPr/>
          <p:nvPr/>
        </p:nvPicPr>
        <p:blipFill>
          <a:blip r:embed="rId1">
            <a:extLst>
              <a:ext uri="{BEBA8EAE-BF5A-486C-A8C5-ECC9F3942E4B}">
                <a14:imgProps xmlns:a14="http://schemas.microsoft.com/office/drawing/2010/main">
                  <a14:imgLayer r:embed="rId2">
                    <a14:imgEffect>
                      <a14:sharpenSoften amount="25000"/>
                    </a14:imgEffect>
                  </a14:imgLayer>
                </a14:imgProps>
              </a:ext>
            </a:extLst>
          </a:blip>
          <a:stretch/>
        </p:blipFill>
        <p:spPr>
          <a:xfrm>
            <a:off x="8173800" y="3822120"/>
            <a:ext cx="3060000" cy="2796120"/>
          </a:xfrm>
          <a:prstGeom prst="rect">
            <a:avLst/>
          </a:prstGeom>
          <a:ln>
            <a:noFill/>
          </a:ln>
          <a:effectLst>
            <a:reflection algn="bl" blurRad="12700" dir="5400000" dist="5000" endPos="28000" rotWithShape="0" stA="38000" sy="-100000"/>
          </a:effectLst>
        </p:spPr>
      </p:pic>
      <p:sp>
        <p:nvSpPr>
          <p:cNvPr id="302" name="CustomShape 3"/>
          <p:cNvSpPr/>
          <p:nvPr/>
        </p:nvSpPr>
        <p:spPr>
          <a:xfrm flipV="1">
            <a:off x="5717520" y="4311000"/>
            <a:ext cx="4591800" cy="1054800"/>
          </a:xfrm>
          <a:custGeom>
            <a:avLst/>
            <a:gdLst/>
            <a:ahLst/>
            <a:rect l="l" t="t" r="r" b="b"/>
            <a:pathLst>
              <a:path w="21600" h="21600">
                <a:moveTo>
                  <a:pt x="0" y="0"/>
                </a:moveTo>
                <a:lnTo>
                  <a:pt x="21600" y="21600"/>
                </a:lnTo>
              </a:path>
            </a:pathLst>
          </a:custGeom>
          <a:noFill/>
          <a:ln w="28440">
            <a:solidFill>
              <a:schemeClr val="tx1"/>
            </a:solidFill>
            <a:tailEnd len="med" type="triangle" w="med"/>
          </a:ln>
        </p:spPr>
        <p:style>
          <a:lnRef idx="1">
            <a:schemeClr val="accent1"/>
          </a:lnRef>
          <a:fillRef idx="0">
            <a:schemeClr val="accent1"/>
          </a:fillRef>
          <a:effectRef idx="0">
            <a:schemeClr val="accent1"/>
          </a:effectRef>
          <a:fontRef idx="minor"/>
        </p:style>
      </p:sp>
      <p:sp>
        <p:nvSpPr>
          <p:cNvPr id="303" name="CustomShape 4"/>
          <p:cNvSpPr/>
          <p:nvPr/>
        </p:nvSpPr>
        <p:spPr>
          <a:xfrm flipV="1">
            <a:off x="5556600" y="4812840"/>
            <a:ext cx="4146840" cy="1350360"/>
          </a:xfrm>
          <a:custGeom>
            <a:avLst/>
            <a:gdLst/>
            <a:ahLst/>
            <a:rect l="l" t="t" r="r" b="b"/>
            <a:pathLst>
              <a:path w="21600" h="21600">
                <a:moveTo>
                  <a:pt x="0" y="0"/>
                </a:moveTo>
                <a:lnTo>
                  <a:pt x="21600" y="21600"/>
                </a:lnTo>
              </a:path>
            </a:pathLst>
          </a:custGeom>
          <a:noFill/>
          <a:ln w="28440">
            <a:solidFill>
              <a:schemeClr val="accent2">
                <a:lumMod val="10000"/>
              </a:schemeClr>
            </a:solidFill>
            <a:tailEnd len="med" type="triangle" w="med"/>
          </a:ln>
        </p:spPr>
        <p:style>
          <a:lnRef idx="1">
            <a:schemeClr val="accent1"/>
          </a:lnRef>
          <a:fillRef idx="0">
            <a:schemeClr val="accent1"/>
          </a:fillRef>
          <a:effectRef idx="0">
            <a:schemeClr val="accent1"/>
          </a:effectRef>
          <a:fontRef idx="minor"/>
        </p:style>
      </p:sp>
      <p:sp>
        <p:nvSpPr>
          <p:cNvPr id="304" name="CustomShape 5"/>
          <p:cNvSpPr/>
          <p:nvPr/>
        </p:nvSpPr>
        <p:spPr>
          <a:xfrm>
            <a:off x="1848600" y="3211560"/>
            <a:ext cx="3777480" cy="45612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400" spc="-1" strike="noStrike">
                <a:solidFill>
                  <a:srgbClr val="000000"/>
                </a:solidFill>
                <a:latin typeface="Arial"/>
              </a:rPr>
              <a:t>Configuration du coeur</a:t>
            </a:r>
            <a:endParaRPr b="0" lang="en-US" sz="2400" spc="-1" strike="noStrike">
              <a:latin typeface="Arial"/>
            </a:endParaRPr>
          </a:p>
        </p:txBody>
      </p:sp>
      <p:sp>
        <p:nvSpPr>
          <p:cNvPr id="305" name="CustomShape 6"/>
          <p:cNvSpPr/>
          <p:nvPr/>
        </p:nvSpPr>
        <p:spPr>
          <a:xfrm>
            <a:off x="708840" y="955080"/>
            <a:ext cx="10964880" cy="2343240"/>
          </a:xfrm>
          <a:prstGeom prst="rect">
            <a:avLst/>
          </a:prstGeom>
          <a:noFill/>
          <a:ln>
            <a:noFill/>
          </a:ln>
        </p:spPr>
        <p:style>
          <a:lnRef idx="0"/>
          <a:fillRef idx="0"/>
          <a:effectRef idx="0"/>
          <a:fontRef idx="minor"/>
        </p:style>
        <p:txBody>
          <a:bodyPr lIns="90000" rIns="90000" tIns="45000" bIns="45000"/>
          <a:p>
            <a:pPr marL="343080" indent="-342720" algn="just">
              <a:lnSpc>
                <a:spcPct val="120000"/>
              </a:lnSpc>
              <a:spcAft>
                <a:spcPts val="1199"/>
              </a:spcAft>
              <a:buClr>
                <a:srgbClr val="000000"/>
              </a:buClr>
              <a:buFont typeface="Wingdings" charset="2"/>
              <a:buChar char=""/>
            </a:pPr>
            <a:r>
              <a:rPr b="0" lang="en-US" sz="1400" spc="-1" strike="noStrike">
                <a:solidFill>
                  <a:srgbClr val="000000"/>
                </a:solidFill>
                <a:latin typeface="Arial"/>
                <a:ea typeface="Malgun Gothic Semilight"/>
              </a:rPr>
              <a:t>La masse critique correspond au chargement de 66 barres de combustibles.</a:t>
            </a:r>
            <a:endParaRPr b="0" lang="en-US" sz="1400" spc="-1" strike="noStrike">
              <a:latin typeface="Arial"/>
            </a:endParaRPr>
          </a:p>
          <a:p>
            <a:pPr marL="343080" indent="-342720" algn="just">
              <a:lnSpc>
                <a:spcPct val="120000"/>
              </a:lnSpc>
              <a:spcAft>
                <a:spcPts val="1199"/>
              </a:spcAft>
              <a:buClr>
                <a:srgbClr val="000000"/>
              </a:buClr>
              <a:buFont typeface="Wingdings" charset="2"/>
              <a:buChar char=""/>
            </a:pPr>
            <a:r>
              <a:rPr b="0" lang="en-US" sz="1400" spc="-1" strike="noStrike">
                <a:solidFill>
                  <a:srgbClr val="000000"/>
                </a:solidFill>
                <a:latin typeface="Arial"/>
                <a:ea typeface="Malgun Gothic Semilight"/>
              </a:rPr>
              <a:t>Avec 70 barres de combustibles, TRICO II a atteint 1000 kW de puissance.</a:t>
            </a:r>
            <a:endParaRPr b="0" lang="en-US" sz="1400" spc="-1" strike="noStrike">
              <a:latin typeface="Arial"/>
            </a:endParaRPr>
          </a:p>
          <a:p>
            <a:pPr marL="343080" indent="-342720" algn="just">
              <a:lnSpc>
                <a:spcPct val="120000"/>
              </a:lnSpc>
              <a:spcAft>
                <a:spcPts val="1199"/>
              </a:spcAft>
              <a:buClr>
                <a:srgbClr val="000000"/>
              </a:buClr>
              <a:buFont typeface="Wingdings" charset="2"/>
              <a:buChar char=""/>
            </a:pPr>
            <a:r>
              <a:rPr b="0" lang="en-US" sz="1400" spc="-1" strike="noStrike">
                <a:solidFill>
                  <a:srgbClr val="000000"/>
                </a:solidFill>
                <a:latin typeface="Arial"/>
                <a:ea typeface="Malgun Gothic Semilight"/>
              </a:rPr>
              <a:t>L'excès de réactivité mesuré à puissance nulle est de 4,55$</a:t>
            </a:r>
            <a:endParaRPr b="0" lang="en-US" sz="1400" spc="-1" strike="noStrike">
              <a:latin typeface="Arial"/>
            </a:endParaRPr>
          </a:p>
          <a:p>
            <a:pPr marL="343080" indent="-342720" algn="just">
              <a:lnSpc>
                <a:spcPct val="120000"/>
              </a:lnSpc>
              <a:spcAft>
                <a:spcPts val="1199"/>
              </a:spcAft>
              <a:buClr>
                <a:srgbClr val="000000"/>
              </a:buClr>
              <a:buFont typeface="Wingdings" charset="2"/>
              <a:buChar char=""/>
            </a:pPr>
            <a:r>
              <a:rPr b="0" lang="en-US" sz="1400" spc="-1" strike="noStrike">
                <a:solidFill>
                  <a:srgbClr val="000000"/>
                </a:solidFill>
                <a:latin typeface="Arial"/>
                <a:ea typeface="Malgun Gothic Semilight"/>
              </a:rPr>
              <a:t>Depuis sa mise en service, le réacteur TRICO II a totalisé 35,5 MW.Jours</a:t>
            </a:r>
            <a:endParaRPr b="0" lang="en-US" sz="1400" spc="-1" strike="noStrike">
              <a:latin typeface="Arial"/>
            </a:endParaRPr>
          </a:p>
          <a:p>
            <a:pPr marL="343080" indent="-342720" algn="just">
              <a:lnSpc>
                <a:spcPct val="120000"/>
              </a:lnSpc>
              <a:spcAft>
                <a:spcPts val="1199"/>
              </a:spcAft>
              <a:buClr>
                <a:srgbClr val="000000"/>
              </a:buClr>
              <a:buFont typeface="Wingdings" charset="2"/>
              <a:buChar char=""/>
            </a:pPr>
            <a:r>
              <a:rPr b="0" lang="en-US" sz="1400" spc="-1" strike="noStrike">
                <a:solidFill>
                  <a:srgbClr val="000000"/>
                </a:solidFill>
                <a:latin typeface="Arial"/>
                <a:ea typeface="Aptos"/>
              </a:rPr>
              <a:t>calcul du burnup a été effectué et il en ressort que </a:t>
            </a:r>
            <a:r>
              <a:rPr b="1" lang="en-US" sz="1400" spc="-1" strike="noStrike">
                <a:solidFill>
                  <a:srgbClr val="000000"/>
                </a:solidFill>
                <a:latin typeface="Arial"/>
                <a:ea typeface="Aptos"/>
              </a:rPr>
              <a:t>42 grammes </a:t>
            </a:r>
            <a:r>
              <a:rPr b="0" lang="en-US" sz="1400" spc="-1" strike="noStrike">
                <a:solidFill>
                  <a:srgbClr val="000000"/>
                </a:solidFill>
                <a:latin typeface="Arial"/>
                <a:ea typeface="Aptos"/>
              </a:rPr>
              <a:t>d'uranium-235 ont été consommés et </a:t>
            </a:r>
            <a:r>
              <a:rPr b="1" lang="en-US" sz="1400" spc="-1" strike="noStrike">
                <a:solidFill>
                  <a:srgbClr val="000000"/>
                </a:solidFill>
                <a:latin typeface="Arial"/>
                <a:ea typeface="Aptos"/>
              </a:rPr>
              <a:t>3,65</a:t>
            </a:r>
            <a:r>
              <a:rPr b="0" lang="en-US" sz="1400" spc="-1" strike="noStrike">
                <a:solidFill>
                  <a:srgbClr val="000000"/>
                </a:solidFill>
                <a:latin typeface="Arial"/>
                <a:ea typeface="Aptos"/>
              </a:rPr>
              <a:t> </a:t>
            </a:r>
            <a:r>
              <a:rPr b="1" lang="en-US" sz="1400" spc="-1" strike="noStrike">
                <a:solidFill>
                  <a:srgbClr val="000000"/>
                </a:solidFill>
                <a:latin typeface="Arial"/>
                <a:ea typeface="Aptos"/>
              </a:rPr>
              <a:t>grammes </a:t>
            </a:r>
            <a:r>
              <a:rPr b="0" lang="en-US" sz="1400" spc="-1" strike="noStrike">
                <a:solidFill>
                  <a:srgbClr val="000000"/>
                </a:solidFill>
                <a:latin typeface="Arial"/>
                <a:ea typeface="Aptos"/>
              </a:rPr>
              <a:t>de plutonium ( </a:t>
            </a:r>
            <a:r>
              <a:rPr b="0" lang="en-US" sz="1400" spc="-1" strike="noStrike" baseline="30000">
                <a:solidFill>
                  <a:srgbClr val="000000"/>
                </a:solidFill>
                <a:latin typeface="Arial"/>
                <a:ea typeface="Aptos"/>
              </a:rPr>
              <a:t>239 </a:t>
            </a:r>
            <a:r>
              <a:rPr b="0" lang="en-US" sz="1400" spc="-1" strike="noStrike">
                <a:solidFill>
                  <a:srgbClr val="000000"/>
                </a:solidFill>
                <a:latin typeface="Arial"/>
                <a:ea typeface="Aptos"/>
              </a:rPr>
              <a:t>Pu, </a:t>
            </a:r>
            <a:r>
              <a:rPr b="0" lang="en-US" sz="1400" spc="-1" strike="noStrike" baseline="30000">
                <a:solidFill>
                  <a:srgbClr val="000000"/>
                </a:solidFill>
                <a:latin typeface="Arial"/>
                <a:ea typeface="Aptos"/>
              </a:rPr>
              <a:t>240 </a:t>
            </a:r>
            <a:r>
              <a:rPr b="0" lang="en-US" sz="1400" spc="-1" strike="noStrike">
                <a:solidFill>
                  <a:srgbClr val="000000"/>
                </a:solidFill>
                <a:latin typeface="Arial"/>
                <a:ea typeface="Aptos"/>
              </a:rPr>
              <a:t>Pu, </a:t>
            </a:r>
            <a:r>
              <a:rPr b="0" lang="en-US" sz="1400" spc="-1" strike="noStrike" baseline="30000">
                <a:solidFill>
                  <a:srgbClr val="000000"/>
                </a:solidFill>
                <a:latin typeface="Arial"/>
                <a:ea typeface="Aptos"/>
              </a:rPr>
              <a:t>241 </a:t>
            </a:r>
            <a:r>
              <a:rPr b="0" lang="en-US" sz="1400" spc="-1" strike="noStrike">
                <a:solidFill>
                  <a:srgbClr val="000000"/>
                </a:solidFill>
                <a:latin typeface="Arial"/>
                <a:ea typeface="Aptos"/>
              </a:rPr>
              <a:t>Pu, </a:t>
            </a:r>
            <a:r>
              <a:rPr b="0" lang="en-US" sz="1400" spc="-1" strike="noStrike" baseline="30000">
                <a:solidFill>
                  <a:srgbClr val="000000"/>
                </a:solidFill>
                <a:latin typeface="Arial"/>
                <a:ea typeface="Aptos"/>
              </a:rPr>
              <a:t>242 </a:t>
            </a:r>
            <a:r>
              <a:rPr b="0" lang="en-US" sz="1400" spc="-1" strike="noStrike">
                <a:solidFill>
                  <a:srgbClr val="000000"/>
                </a:solidFill>
                <a:latin typeface="Arial"/>
                <a:ea typeface="Aptos"/>
              </a:rPr>
              <a:t>Pu) ont été produits pendant toute la période de fonctionnement du réacteur TRICO II</a:t>
            </a:r>
            <a:r>
              <a:rPr b="0" lang="en-US" sz="2000" spc="-1" strike="noStrike">
                <a:solidFill>
                  <a:srgbClr val="000000"/>
                </a:solidFill>
                <a:latin typeface="Arial"/>
                <a:ea typeface="Aptos"/>
              </a:rPr>
              <a:t>. </a:t>
            </a:r>
            <a:endParaRPr b="0" lang="en-US" sz="2000" spc="-1" strike="noStrike">
              <a:latin typeface="Arial"/>
            </a:endParaRPr>
          </a:p>
        </p:txBody>
      </p:sp>
      <p:sp>
        <p:nvSpPr>
          <p:cNvPr id="306" name="CustomShape 7"/>
          <p:cNvSpPr/>
          <p:nvPr/>
        </p:nvSpPr>
        <p:spPr>
          <a:xfrm>
            <a:off x="799920" y="250200"/>
            <a:ext cx="6271200" cy="548280"/>
          </a:xfrm>
          <a:prstGeom prst="rect">
            <a:avLst/>
          </a:prstGeom>
          <a:noFill/>
          <a:ln>
            <a:noFill/>
          </a:ln>
        </p:spPr>
        <p:style>
          <a:lnRef idx="0"/>
          <a:fillRef idx="0"/>
          <a:effectRef idx="0"/>
          <a:fontRef idx="minor"/>
        </p:style>
        <p:txBody>
          <a:bodyPr lIns="0" rIns="0" tIns="0" bIns="0" anchor="b"/>
          <a:p>
            <a:pPr algn="ctr">
              <a:lnSpc>
                <a:spcPct val="90000"/>
              </a:lnSpc>
            </a:pPr>
            <a:r>
              <a:rPr b="0" lang="en-US" sz="4000" spc="299" strike="noStrike" cap="all">
                <a:solidFill>
                  <a:srgbClr val="000000"/>
                </a:solidFill>
                <a:latin typeface="Arial Narrow"/>
              </a:rPr>
              <a:t>2. Le RÉACTEUR TrICO II</a:t>
            </a:r>
            <a:endParaRPr b="0" lang="en-US" sz="4000" spc="-1" strike="noStrike">
              <a:latin typeface="Arial"/>
            </a:endParaRPr>
          </a:p>
        </p:txBody>
      </p:sp>
      <p:pic>
        <p:nvPicPr>
          <p:cNvPr id="307" name="Image 12" descr=""/>
          <p:cNvPicPr/>
          <p:nvPr/>
        </p:nvPicPr>
        <p:blipFill>
          <a:blip r:embed="rId3">
            <a:extLst>
              <a:ext uri="{BEBA8EAE-BF5A-486C-A8C5-ECC9F3942E4B}">
                <a14:imgProps xmlns:a14="http://schemas.microsoft.com/office/drawing/2010/main">
                  <a14:imgLayer r:embed="rId6">
                    <a14:imgEffect>
                      <a14:sharpenSoften amount="50000"/>
                    </a14:imgEffect>
                  </a14:imgLayer>
                </a14:imgProps>
              </a:ext>
            </a:extLst>
          </a:blip>
          <a:stretch/>
        </p:blipFill>
        <p:spPr>
          <a:xfrm>
            <a:off x="14760" y="10080"/>
            <a:ext cx="591120" cy="643680"/>
          </a:xfrm>
          <a:prstGeom prst="rect">
            <a:avLst/>
          </a:prstGeom>
          <a:ln>
            <a:noFill/>
          </a:ln>
        </p:spPr>
      </p:pic>
    </p:spTree>
  </p:cSld>
  <p:transition spd="slow">
    <p:push dir="u"/>
  </p:transition>
  <p:timing>
    <p:tnLst>
      <p:par>
        <p:cTn id="53" dur="indefinite" restart="never" nodeType="tmRoot">
          <p:childTnLst>
            <p:seq>
              <p:cTn id="54" dur="indefinite" nodeType="mainSeq">
                <p:childTnLst>
                  <p:par>
                    <p:cTn id="55" fill="hold">
                      <p:stCondLst>
                        <p:cond delay="0"/>
                      </p:stCondLst>
                      <p:childTnLst>
                        <p:par>
                          <p:cTn id="56" fill="hold">
                            <p:stCondLst>
                              <p:cond delay="0"/>
                            </p:stCondLst>
                            <p:childTnLst>
                              <p:par>
                                <p:cTn id="57" nodeType="afterEffect" fill="hold" presetClass="entr" presetID="42">
                                  <p:stCondLst>
                                    <p:cond delay="0"/>
                                  </p:stCondLst>
                                  <p:childTnLst>
                                    <p:set>
                                      <p:cBhvr>
                                        <p:cTn id="58" dur="1" fill="hold">
                                          <p:stCondLst>
                                            <p:cond delay="0"/>
                                          </p:stCondLst>
                                        </p:cTn>
                                        <p:tgtEl>
                                          <p:spTgt spid="305"/>
                                        </p:tgtEl>
                                        <p:attrNameLst>
                                          <p:attrName>style.visibility</p:attrName>
                                        </p:attrNameLst>
                                      </p:cBhvr>
                                      <p:to>
                                        <p:strVal val="visible"/>
                                      </p:to>
                                    </p:set>
                                    <p:animEffect filter="fade" transition="in">
                                      <p:cBhvr additive="repl">
                                        <p:cTn id="59" dur="1000"/>
                                        <p:tgtEl>
                                          <p:spTgt spid="305"/>
                                        </p:tgtEl>
                                      </p:cBhvr>
                                    </p:animEffect>
                                    <p:anim calcmode="lin" valueType="num">
                                      <p:cBhvr additive="repl">
                                        <p:cTn id="60" dur="1000" fill="hold"/>
                                        <p:tgtEl>
                                          <p:spTgt spid="305"/>
                                        </p:tgtEl>
                                        <p:attrNameLst>
                                          <p:attrName>ppt_x</p:attrName>
                                        </p:attrNameLst>
                                      </p:cBhvr>
                                      <p:tavLst>
                                        <p:tav tm="0">
                                          <p:val>
                                            <p:strVal val="#ppt_x"/>
                                          </p:val>
                                        </p:tav>
                                        <p:tav tm="100000">
                                          <p:val>
                                            <p:strVal val="#ppt_x"/>
                                          </p:val>
                                        </p:tav>
                                      </p:tavLst>
                                    </p:anim>
                                    <p:anim calcmode="lin" valueType="num">
                                      <p:cBhvr additive="repl">
                                        <p:cTn id="61" dur="1000" fill="hold"/>
                                        <p:tgtEl>
                                          <p:spTgt spid="305"/>
                                        </p:tgtEl>
                                        <p:attrNameLst>
                                          <p:attrName>ppt_y</p:attrName>
                                        </p:attrNameLst>
                                      </p:cBhvr>
                                      <p:tavLst>
                                        <p:tav tm="0">
                                          <p:val>
                                            <p:strVal val="#ppt_y+.1"/>
                                          </p:val>
                                        </p:tav>
                                        <p:tav tm="100000">
                                          <p:val>
                                            <p:strVal val="#ppt_y"/>
                                          </p:val>
                                        </p:tav>
                                      </p:tavLst>
                                    </p:anim>
                                  </p:childTnLst>
                                </p:cTn>
                              </p:par>
                            </p:childTnLst>
                          </p:cTn>
                        </p:par>
                        <p:par>
                          <p:cTn id="62" fill="hold">
                            <p:stCondLst>
                              <p:cond delay="1000"/>
                            </p:stCondLst>
                            <p:childTnLst>
                              <p:par>
                                <p:cTn id="63" nodeType="afterEffect" fill="hold" presetClass="entr" presetID="42">
                                  <p:stCondLst>
                                    <p:cond delay="0"/>
                                  </p:stCondLst>
                                  <p:childTnLst>
                                    <p:set>
                                      <p:cBhvr>
                                        <p:cTn id="64" dur="1" fill="hold">
                                          <p:stCondLst>
                                            <p:cond delay="0"/>
                                          </p:stCondLst>
                                        </p:cTn>
                                        <p:tgtEl>
                                          <p:spTgt spid="304"/>
                                        </p:tgtEl>
                                        <p:attrNameLst>
                                          <p:attrName>style.visibility</p:attrName>
                                        </p:attrNameLst>
                                      </p:cBhvr>
                                      <p:to>
                                        <p:strVal val="visible"/>
                                      </p:to>
                                    </p:set>
                                    <p:animEffect filter="fade" transition="in">
                                      <p:cBhvr additive="repl">
                                        <p:cTn id="65" dur="1000"/>
                                        <p:tgtEl>
                                          <p:spTgt spid="304"/>
                                        </p:tgtEl>
                                      </p:cBhvr>
                                    </p:animEffect>
                                    <p:anim calcmode="lin" valueType="num">
                                      <p:cBhvr additive="repl">
                                        <p:cTn id="66" dur="1000" fill="hold"/>
                                        <p:tgtEl>
                                          <p:spTgt spid="304"/>
                                        </p:tgtEl>
                                        <p:attrNameLst>
                                          <p:attrName>ppt_x</p:attrName>
                                        </p:attrNameLst>
                                      </p:cBhvr>
                                      <p:tavLst>
                                        <p:tav tm="0">
                                          <p:val>
                                            <p:strVal val="#ppt_x"/>
                                          </p:val>
                                        </p:tav>
                                        <p:tav tm="100000">
                                          <p:val>
                                            <p:strVal val="#ppt_x"/>
                                          </p:val>
                                        </p:tav>
                                      </p:tavLst>
                                    </p:anim>
                                    <p:anim calcmode="lin" valueType="num">
                                      <p:cBhvr additive="repl">
                                        <p:cTn id="67" dur="1000" fill="hold"/>
                                        <p:tgtEl>
                                          <p:spTgt spid="304"/>
                                        </p:tgtEl>
                                        <p:attrNameLst>
                                          <p:attrName>ppt_y</p:attrName>
                                        </p:attrNameLst>
                                      </p:cBhvr>
                                      <p:tavLst>
                                        <p:tav tm="0">
                                          <p:val>
                                            <p:strVal val="#ppt_y+.1"/>
                                          </p:val>
                                        </p:tav>
                                        <p:tav tm="100000">
                                          <p:val>
                                            <p:strVal val="#ppt_y"/>
                                          </p:val>
                                        </p:tav>
                                      </p:tavLst>
                                    </p:anim>
                                  </p:childTnLst>
                                </p:cTn>
                              </p:par>
                            </p:childTnLst>
                          </p:cTn>
                        </p:par>
                        <p:par>
                          <p:cTn id="68" fill="hold">
                            <p:stCondLst>
                              <p:cond delay="2000"/>
                            </p:stCondLst>
                            <p:childTnLst>
                              <p:par>
                                <p:cTn id="69" nodeType="afterEffect" fill="hold" presetClass="entr" presetID="42">
                                  <p:stCondLst>
                                    <p:cond delay="0"/>
                                  </p:stCondLst>
                                  <p:childTnLst>
                                    <p:set>
                                      <p:cBhvr>
                                        <p:cTn id="70" dur="1" fill="hold">
                                          <p:stCondLst>
                                            <p:cond delay="0"/>
                                          </p:stCondLst>
                                        </p:cTn>
                                        <p:tgtEl>
                                          <p:spTgt spid="300"/>
                                        </p:tgtEl>
                                        <p:attrNameLst>
                                          <p:attrName>style.visibility</p:attrName>
                                        </p:attrNameLst>
                                      </p:cBhvr>
                                      <p:to>
                                        <p:strVal val="visible"/>
                                      </p:to>
                                    </p:set>
                                    <p:animEffect filter="fade" transition="in">
                                      <p:cBhvr additive="repl">
                                        <p:cTn id="71" dur="1000"/>
                                        <p:tgtEl>
                                          <p:spTgt spid="300"/>
                                        </p:tgtEl>
                                      </p:cBhvr>
                                    </p:animEffect>
                                    <p:anim calcmode="lin" valueType="num">
                                      <p:cBhvr additive="repl">
                                        <p:cTn id="72" dur="1000" fill="hold"/>
                                        <p:tgtEl>
                                          <p:spTgt spid="300"/>
                                        </p:tgtEl>
                                        <p:attrNameLst>
                                          <p:attrName>ppt_x</p:attrName>
                                        </p:attrNameLst>
                                      </p:cBhvr>
                                      <p:tavLst>
                                        <p:tav tm="0">
                                          <p:val>
                                            <p:strVal val="#ppt_x"/>
                                          </p:val>
                                        </p:tav>
                                        <p:tav tm="100000">
                                          <p:val>
                                            <p:strVal val="#ppt_x"/>
                                          </p:val>
                                        </p:tav>
                                      </p:tavLst>
                                    </p:anim>
                                    <p:anim calcmode="lin" valueType="num">
                                      <p:cBhvr additive="repl">
                                        <p:cTn id="73" dur="1000" fill="hold"/>
                                        <p:tgtEl>
                                          <p:spTgt spid="300"/>
                                        </p:tgtEl>
                                        <p:attrNameLst>
                                          <p:attrName>ppt_y</p:attrName>
                                        </p:attrNameLst>
                                      </p:cBhvr>
                                      <p:tavLst>
                                        <p:tav tm="0">
                                          <p:val>
                                            <p:strVal val="#ppt_y+.1"/>
                                          </p:val>
                                        </p:tav>
                                        <p:tav tm="100000">
                                          <p:val>
                                            <p:strVal val="#ppt_y"/>
                                          </p:val>
                                        </p:tav>
                                      </p:tavLst>
                                    </p:anim>
                                  </p:childTnLst>
                                </p:cTn>
                              </p:par>
                            </p:childTnLst>
                          </p:cTn>
                        </p:par>
                        <p:par>
                          <p:cTn id="74" fill="hold">
                            <p:stCondLst>
                              <p:cond delay="3000"/>
                            </p:stCondLst>
                            <p:childTnLst>
                              <p:par>
                                <p:cTn id="75" nodeType="afterEffect" fill="hold" presetClass="entr" presetID="42">
                                  <p:stCondLst>
                                    <p:cond delay="0"/>
                                  </p:stCondLst>
                                  <p:childTnLst>
                                    <p:set>
                                      <p:cBhvr>
                                        <p:cTn id="76" dur="1" fill="hold">
                                          <p:stCondLst>
                                            <p:cond delay="0"/>
                                          </p:stCondLst>
                                        </p:cTn>
                                        <p:tgtEl>
                                          <p:spTgt spid="301"/>
                                        </p:tgtEl>
                                        <p:attrNameLst>
                                          <p:attrName>style.visibility</p:attrName>
                                        </p:attrNameLst>
                                      </p:cBhvr>
                                      <p:to>
                                        <p:strVal val="visible"/>
                                      </p:to>
                                    </p:set>
                                    <p:animEffect filter="fade" transition="in">
                                      <p:cBhvr additive="repl">
                                        <p:cTn id="77" dur="1000"/>
                                        <p:tgtEl>
                                          <p:spTgt spid="301"/>
                                        </p:tgtEl>
                                      </p:cBhvr>
                                    </p:animEffect>
                                    <p:anim calcmode="lin" valueType="num">
                                      <p:cBhvr additive="repl">
                                        <p:cTn id="78" dur="1000" fill="hold"/>
                                        <p:tgtEl>
                                          <p:spTgt spid="301"/>
                                        </p:tgtEl>
                                        <p:attrNameLst>
                                          <p:attrName>ppt_x</p:attrName>
                                        </p:attrNameLst>
                                      </p:cBhvr>
                                      <p:tavLst>
                                        <p:tav tm="0">
                                          <p:val>
                                            <p:strVal val="#ppt_x"/>
                                          </p:val>
                                        </p:tav>
                                        <p:tav tm="100000">
                                          <p:val>
                                            <p:strVal val="#ppt_x"/>
                                          </p:val>
                                        </p:tav>
                                      </p:tavLst>
                                    </p:anim>
                                    <p:anim calcmode="lin" valueType="num">
                                      <p:cBhvr additive="repl">
                                        <p:cTn id="79" dur="1000" fill="hold"/>
                                        <p:tgtEl>
                                          <p:spTgt spid="301"/>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nodeType="clickEffect" fill="hold" presetClass="entr" presetID="22" presetSubtype="8">
                                  <p:stCondLst>
                                    <p:cond delay="0"/>
                                  </p:stCondLst>
                                  <p:childTnLst>
                                    <p:set>
                                      <p:cBhvr>
                                        <p:cTn id="83" dur="1" fill="hold">
                                          <p:stCondLst>
                                            <p:cond delay="0"/>
                                          </p:stCondLst>
                                        </p:cTn>
                                        <p:tgtEl>
                                          <p:spTgt spid="302"/>
                                        </p:tgtEl>
                                        <p:attrNameLst>
                                          <p:attrName>style.visibility</p:attrName>
                                        </p:attrNameLst>
                                      </p:cBhvr>
                                      <p:to>
                                        <p:strVal val="visible"/>
                                      </p:to>
                                    </p:set>
                                    <p:animEffect filter="wipe(left)" transition="in">
                                      <p:cBhvr additive="repl">
                                        <p:cTn id="84" dur="500"/>
                                        <p:tgtEl>
                                          <p:spTgt spid="302"/>
                                        </p:tgtEl>
                                      </p:cBhvr>
                                    </p:animEffect>
                                  </p:childTnLst>
                                </p:cTn>
                              </p:par>
                            </p:childTnLst>
                          </p:cTn>
                        </p:par>
                        <p:par>
                          <p:cTn id="85" fill="hold">
                            <p:stCondLst>
                              <p:cond delay="500"/>
                            </p:stCondLst>
                            <p:childTnLst>
                              <p:par>
                                <p:cTn id="86" nodeType="afterEffect" fill="hold" presetClass="entr" presetID="22" presetSubtype="8">
                                  <p:stCondLst>
                                    <p:cond delay="0"/>
                                  </p:stCondLst>
                                  <p:childTnLst>
                                    <p:set>
                                      <p:cBhvr>
                                        <p:cTn id="87" dur="1" fill="hold">
                                          <p:stCondLst>
                                            <p:cond delay="0"/>
                                          </p:stCondLst>
                                        </p:cTn>
                                        <p:tgtEl>
                                          <p:spTgt spid="303"/>
                                        </p:tgtEl>
                                        <p:attrNameLst>
                                          <p:attrName>style.visibility</p:attrName>
                                        </p:attrNameLst>
                                      </p:cBhvr>
                                      <p:to>
                                        <p:strVal val="visible"/>
                                      </p:to>
                                    </p:set>
                                    <p:animEffect filter="wipe(left)" transition="in">
                                      <p:cBhvr additive="repl">
                                        <p:cTn id="88" dur="500"/>
                                        <p:tgtEl>
                                          <p:spTgt spid="30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08" name="CustomShape 1"/>
          <p:cNvSpPr/>
          <p:nvPr/>
        </p:nvSpPr>
        <p:spPr>
          <a:xfrm>
            <a:off x="0" y="0"/>
            <a:ext cx="1218852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309" name="CustomShape 2"/>
          <p:cNvSpPr/>
          <p:nvPr/>
        </p:nvSpPr>
        <p:spPr>
          <a:xfrm>
            <a:off x="151920" y="1290240"/>
            <a:ext cx="6899040" cy="4510800"/>
          </a:xfrm>
          <a:prstGeom prst="rect">
            <a:avLst/>
          </a:prstGeom>
          <a:noFill/>
          <a:ln w="9360">
            <a:noFill/>
          </a:ln>
        </p:spPr>
        <p:style>
          <a:lnRef idx="0"/>
          <a:fillRef idx="0"/>
          <a:effectRef idx="0"/>
          <a:fontRef idx="minor"/>
        </p:style>
        <p:txBody>
          <a:bodyPr lIns="90000" rIns="90000" tIns="45000" bIns="45000" anchor="ctr"/>
          <a:p>
            <a:pPr marL="343080" indent="-342720">
              <a:lnSpc>
                <a:spcPct val="90000"/>
              </a:lnSpc>
              <a:spcBef>
                <a:spcPts val="601"/>
              </a:spcBef>
              <a:spcAft>
                <a:spcPts val="601"/>
              </a:spcAft>
              <a:buClr>
                <a:srgbClr val="44546a"/>
              </a:buClr>
              <a:buFont typeface="Arial"/>
              <a:buChar char="•"/>
            </a:pPr>
            <a:r>
              <a:rPr b="0" lang="en-US" sz="2200" spc="-1" strike="noStrike">
                <a:solidFill>
                  <a:srgbClr val="44546a"/>
                </a:solidFill>
                <a:latin typeface="Calibri Light"/>
              </a:rPr>
              <a:t>Promotion de l'utilisation des applications pacifiques de l'énergie nucléaire en Afrique et contribuer au développement.-La réactivation du RR de Kinshasa est une solution économique par rapport à la construction d'un nouveau RR.</a:t>
            </a:r>
            <a:endParaRPr b="0" lang="en-US" sz="2200" spc="-1" strike="noStrike">
              <a:latin typeface="Arial"/>
            </a:endParaRPr>
          </a:p>
          <a:p>
            <a:pPr marL="343080" indent="-342720">
              <a:lnSpc>
                <a:spcPct val="90000"/>
              </a:lnSpc>
              <a:spcBef>
                <a:spcPts val="601"/>
              </a:spcBef>
              <a:spcAft>
                <a:spcPts val="601"/>
              </a:spcAft>
              <a:buClr>
                <a:srgbClr val="44546a"/>
              </a:buClr>
              <a:buFont typeface="Arial"/>
              <a:buChar char="•"/>
            </a:pPr>
            <a:r>
              <a:rPr b="0" lang="en-US" sz="2200" spc="-1" strike="noStrike">
                <a:solidFill>
                  <a:srgbClr val="44546a"/>
                </a:solidFill>
                <a:latin typeface="Calibri Light"/>
              </a:rPr>
              <a:t>Fourniture des produits nucléaires (par exemple des radio-isotopes) et des services (par exemple des formations) à la RDC et à l'ensemble de la région.-</a:t>
            </a:r>
            <a:endParaRPr b="0" lang="en-US" sz="2200" spc="-1" strike="noStrike">
              <a:latin typeface="Arial"/>
            </a:endParaRPr>
          </a:p>
          <a:p>
            <a:pPr marL="343080" indent="-342720">
              <a:lnSpc>
                <a:spcPct val="90000"/>
              </a:lnSpc>
              <a:spcBef>
                <a:spcPts val="601"/>
              </a:spcBef>
              <a:spcAft>
                <a:spcPts val="601"/>
              </a:spcAft>
              <a:buClr>
                <a:srgbClr val="44546a"/>
              </a:buClr>
              <a:buFont typeface="Arial"/>
              <a:buChar char="•"/>
            </a:pPr>
            <a:r>
              <a:rPr b="0" lang="en-US" sz="2200" spc="-1" strike="noStrike">
                <a:solidFill>
                  <a:srgbClr val="44546a"/>
                </a:solidFill>
                <a:latin typeface="Calibri Light"/>
              </a:rPr>
              <a:t>Développement des compétences scientifiques et techniques nationales et dans la région</a:t>
            </a:r>
            <a:endParaRPr b="0" lang="en-US" sz="2200" spc="-1" strike="noStrike">
              <a:latin typeface="Arial"/>
            </a:endParaRPr>
          </a:p>
          <a:p>
            <a:pPr marL="343080" indent="-342720">
              <a:lnSpc>
                <a:spcPct val="90000"/>
              </a:lnSpc>
              <a:spcBef>
                <a:spcPts val="601"/>
              </a:spcBef>
              <a:spcAft>
                <a:spcPts val="601"/>
              </a:spcAft>
              <a:buClr>
                <a:srgbClr val="44546a"/>
              </a:buClr>
              <a:buFont typeface="Arial"/>
              <a:buChar char="•"/>
            </a:pPr>
            <a:r>
              <a:rPr b="0" lang="en-US" sz="2200" spc="-1" strike="noStrike">
                <a:solidFill>
                  <a:srgbClr val="44546a"/>
                </a:solidFill>
                <a:latin typeface="Calibri Light"/>
              </a:rPr>
              <a:t>Recherche fondamentale en physique nucléaire</a:t>
            </a:r>
            <a:endParaRPr b="0" lang="en-US" sz="2200" spc="-1" strike="noStrike">
              <a:latin typeface="Arial"/>
            </a:endParaRPr>
          </a:p>
          <a:p>
            <a:pPr marL="343080" indent="-342720">
              <a:lnSpc>
                <a:spcPct val="90000"/>
              </a:lnSpc>
              <a:spcBef>
                <a:spcPts val="601"/>
              </a:spcBef>
              <a:spcAft>
                <a:spcPts val="601"/>
              </a:spcAft>
              <a:buClr>
                <a:srgbClr val="44546a"/>
              </a:buClr>
              <a:buFont typeface="Arial"/>
              <a:buChar char="•"/>
            </a:pPr>
            <a:r>
              <a:rPr b="0" lang="en-US" sz="2200" spc="-1" strike="noStrike">
                <a:solidFill>
                  <a:srgbClr val="44546a"/>
                </a:solidFill>
                <a:latin typeface="Calibri Light"/>
              </a:rPr>
              <a:t>Restauration du passé scientifique prestigieux du pays dans le domaine du nucléaire.</a:t>
            </a:r>
            <a:endParaRPr b="0" lang="en-US" sz="2200" spc="-1" strike="noStrike">
              <a:latin typeface="Arial"/>
            </a:endParaRPr>
          </a:p>
        </p:txBody>
      </p:sp>
      <p:pic>
        <p:nvPicPr>
          <p:cNvPr id="310" name="Grafik 5" descr=""/>
          <p:cNvPicPr/>
          <p:nvPr/>
        </p:nvPicPr>
        <p:blipFill>
          <a:blip r:embed="rId1"/>
          <a:stretch/>
        </p:blipFill>
        <p:spPr>
          <a:xfrm>
            <a:off x="7142400" y="514440"/>
            <a:ext cx="4537080" cy="3823560"/>
          </a:xfrm>
          <a:prstGeom prst="rect">
            <a:avLst/>
          </a:prstGeom>
          <a:ln w="9360">
            <a:noFill/>
          </a:ln>
        </p:spPr>
      </p:pic>
      <p:sp>
        <p:nvSpPr>
          <p:cNvPr id="311" name="TextShape 3"/>
          <p:cNvSpPr txBox="1"/>
          <p:nvPr/>
        </p:nvSpPr>
        <p:spPr>
          <a:xfrm>
            <a:off x="8610480" y="6356520"/>
            <a:ext cx="2742840" cy="364680"/>
          </a:xfrm>
          <a:prstGeom prst="rect">
            <a:avLst/>
          </a:prstGeom>
          <a:noFill/>
          <a:ln>
            <a:noFill/>
          </a:ln>
        </p:spPr>
        <p:txBody>
          <a:bodyPr anchor="ctr"/>
          <a:p>
            <a:pPr algn="r">
              <a:lnSpc>
                <a:spcPct val="100000"/>
              </a:lnSpc>
              <a:spcAft>
                <a:spcPts val="601"/>
              </a:spcAft>
            </a:pPr>
            <a:fld id="{474ECA66-ED89-475F-828B-3FB6FF65DA9D}" type="slidenum">
              <a:rPr b="0" lang="en-US" sz="1200" spc="-1" strike="noStrike">
                <a:solidFill>
                  <a:srgbClr val="ffffff"/>
                </a:solidFill>
                <a:latin typeface="Calibri"/>
              </a:rPr>
              <a:t>&lt;number&gt;</a:t>
            </a:fld>
            <a:endParaRPr b="0" lang="en-US" sz="1200" spc="-1" strike="noStrike">
              <a:latin typeface="Times New Roman"/>
            </a:endParaRPr>
          </a:p>
        </p:txBody>
      </p:sp>
      <p:grpSp>
        <p:nvGrpSpPr>
          <p:cNvPr id="312" name="Group 4"/>
          <p:cNvGrpSpPr/>
          <p:nvPr/>
        </p:nvGrpSpPr>
        <p:grpSpPr>
          <a:xfrm>
            <a:off x="263520" y="5911920"/>
            <a:ext cx="7511400" cy="826560"/>
            <a:chOff x="263520" y="5911920"/>
            <a:chExt cx="7511400" cy="826560"/>
          </a:xfrm>
        </p:grpSpPr>
        <p:pic>
          <p:nvPicPr>
            <p:cNvPr id="313" name="Grafik 7" descr=""/>
            <p:cNvPicPr/>
            <p:nvPr/>
          </p:nvPicPr>
          <p:blipFill>
            <a:blip r:embed="rId2"/>
            <a:stretch/>
          </p:blipFill>
          <p:spPr>
            <a:xfrm>
              <a:off x="263520" y="5922720"/>
              <a:ext cx="820800" cy="795600"/>
            </a:xfrm>
            <a:prstGeom prst="rect">
              <a:avLst/>
            </a:prstGeom>
            <a:ln w="9360">
              <a:noFill/>
            </a:ln>
          </p:spPr>
        </p:pic>
        <p:pic>
          <p:nvPicPr>
            <p:cNvPr id="314" name="Grafik 8" descr=""/>
            <p:cNvPicPr/>
            <p:nvPr/>
          </p:nvPicPr>
          <p:blipFill>
            <a:blip r:embed="rId3"/>
            <a:stretch/>
          </p:blipFill>
          <p:spPr>
            <a:xfrm>
              <a:off x="1622160" y="5932440"/>
              <a:ext cx="828000" cy="802800"/>
            </a:xfrm>
            <a:prstGeom prst="rect">
              <a:avLst/>
            </a:prstGeom>
            <a:ln w="9360">
              <a:noFill/>
            </a:ln>
          </p:spPr>
        </p:pic>
        <p:pic>
          <p:nvPicPr>
            <p:cNvPr id="315" name="Grafik 9" descr=""/>
            <p:cNvPicPr/>
            <p:nvPr/>
          </p:nvPicPr>
          <p:blipFill>
            <a:blip r:embed="rId4"/>
            <a:stretch/>
          </p:blipFill>
          <p:spPr>
            <a:xfrm>
              <a:off x="2988000" y="5915520"/>
              <a:ext cx="820800" cy="795600"/>
            </a:xfrm>
            <a:prstGeom prst="rect">
              <a:avLst/>
            </a:prstGeom>
            <a:ln w="9360">
              <a:noFill/>
            </a:ln>
          </p:spPr>
        </p:pic>
        <p:pic>
          <p:nvPicPr>
            <p:cNvPr id="316" name="Grafik 10" descr=""/>
            <p:cNvPicPr/>
            <p:nvPr/>
          </p:nvPicPr>
          <p:blipFill>
            <a:blip r:embed="rId5"/>
            <a:stretch/>
          </p:blipFill>
          <p:spPr>
            <a:xfrm>
              <a:off x="5603400" y="5929560"/>
              <a:ext cx="825840" cy="801000"/>
            </a:xfrm>
            <a:prstGeom prst="rect">
              <a:avLst/>
            </a:prstGeom>
            <a:ln w="9360">
              <a:noFill/>
            </a:ln>
          </p:spPr>
        </p:pic>
        <p:pic>
          <p:nvPicPr>
            <p:cNvPr id="317" name="Grafik 11" descr=""/>
            <p:cNvPicPr/>
            <p:nvPr/>
          </p:nvPicPr>
          <p:blipFill>
            <a:blip r:embed="rId6"/>
            <a:stretch/>
          </p:blipFill>
          <p:spPr>
            <a:xfrm>
              <a:off x="6932160" y="5911920"/>
              <a:ext cx="842760" cy="817200"/>
            </a:xfrm>
            <a:prstGeom prst="rect">
              <a:avLst/>
            </a:prstGeom>
            <a:ln w="9360">
              <a:noFill/>
            </a:ln>
          </p:spPr>
        </p:pic>
        <p:pic>
          <p:nvPicPr>
            <p:cNvPr id="318" name="Grafik 12" descr=""/>
            <p:cNvPicPr/>
            <p:nvPr/>
          </p:nvPicPr>
          <p:blipFill>
            <a:blip r:embed="rId7"/>
            <a:stretch/>
          </p:blipFill>
          <p:spPr>
            <a:xfrm>
              <a:off x="4280400" y="5921280"/>
              <a:ext cx="842760" cy="817200"/>
            </a:xfrm>
            <a:prstGeom prst="rect">
              <a:avLst/>
            </a:prstGeom>
            <a:ln w="9360">
              <a:noFill/>
            </a:ln>
          </p:spPr>
        </p:pic>
      </p:grpSp>
      <p:sp>
        <p:nvSpPr>
          <p:cNvPr id="319" name="TextShape 5"/>
          <p:cNvSpPr txBox="1"/>
          <p:nvPr/>
        </p:nvSpPr>
        <p:spPr>
          <a:xfrm>
            <a:off x="263520" y="146160"/>
            <a:ext cx="5628960" cy="1096560"/>
          </a:xfrm>
          <a:prstGeom prst="rect">
            <a:avLst/>
          </a:prstGeom>
          <a:noFill/>
          <a:ln w="9360">
            <a:noFill/>
          </a:ln>
        </p:spPr>
        <p:txBody>
          <a:bodyPr anchor="ctr">
            <a:normAutofit/>
          </a:bodyPr>
          <a:p>
            <a:pPr>
              <a:lnSpc>
                <a:spcPct val="90000"/>
              </a:lnSpc>
            </a:pPr>
            <a:r>
              <a:rPr b="0" lang="en-US" sz="3200" spc="-1" strike="noStrike">
                <a:solidFill>
                  <a:srgbClr val="4472c4"/>
                </a:solidFill>
                <a:latin typeface="Calibri Light"/>
              </a:rPr>
              <a:t>3. Bénéfices attendus et défis du redémarrage de TRICO II</a:t>
            </a:r>
            <a:endParaRPr b="0" lang="en-US" sz="3200" spc="-1" strike="noStrike">
              <a:solidFill>
                <a:srgbClr val="000000"/>
              </a:solidFill>
              <a:latin typeface="Arial"/>
            </a:endParaRPr>
          </a:p>
        </p:txBody>
      </p:sp>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0" name="CustomShape 1"/>
          <p:cNvSpPr/>
          <p:nvPr/>
        </p:nvSpPr>
        <p:spPr>
          <a:xfrm>
            <a:off x="0" y="0"/>
            <a:ext cx="12188520" cy="68576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p:style>
      </p:sp>
      <p:sp>
        <p:nvSpPr>
          <p:cNvPr id="321" name="CustomShape 2"/>
          <p:cNvSpPr/>
          <p:nvPr/>
        </p:nvSpPr>
        <p:spPr>
          <a:xfrm>
            <a:off x="324360" y="1208880"/>
            <a:ext cx="11003400" cy="4419360"/>
          </a:xfrm>
          <a:prstGeom prst="rect">
            <a:avLst/>
          </a:prstGeom>
          <a:noFill/>
          <a:ln w="9360">
            <a:noFill/>
          </a:ln>
        </p:spPr>
        <p:style>
          <a:lnRef idx="0"/>
          <a:fillRef idx="0"/>
          <a:effectRef idx="0"/>
          <a:fontRef idx="minor"/>
        </p:style>
        <p:txBody>
          <a:bodyPr lIns="90000" rIns="90000" tIns="45000" bIns="45000" anchor="ctr"/>
          <a:p>
            <a:pPr marL="343080" indent="-342720">
              <a:lnSpc>
                <a:spcPct val="90000"/>
              </a:lnSpc>
              <a:spcBef>
                <a:spcPts val="601"/>
              </a:spcBef>
              <a:spcAft>
                <a:spcPts val="601"/>
              </a:spcAft>
              <a:buClr>
                <a:srgbClr val="44546a"/>
              </a:buClr>
              <a:buFont typeface="Arial"/>
              <a:buChar char="•"/>
            </a:pPr>
            <a:r>
              <a:rPr b="0" lang="en-US" sz="2200" spc="-1" strike="noStrike">
                <a:solidFill>
                  <a:srgbClr val="44546a"/>
                </a:solidFill>
                <a:latin typeface="Calibri Light"/>
              </a:rPr>
              <a:t>Défis techniques majeurs : mise à niveau des équipements et respect des normes de sûreté</a:t>
            </a:r>
            <a:endParaRPr b="0" lang="en-US" sz="2200" spc="-1" strike="noStrike">
              <a:latin typeface="Arial"/>
            </a:endParaRPr>
          </a:p>
          <a:p>
            <a:pPr marL="343080" indent="-342720">
              <a:lnSpc>
                <a:spcPct val="90000"/>
              </a:lnSpc>
              <a:spcBef>
                <a:spcPts val="601"/>
              </a:spcBef>
              <a:spcAft>
                <a:spcPts val="601"/>
              </a:spcAft>
              <a:buClr>
                <a:srgbClr val="44546a"/>
              </a:buClr>
              <a:buFont typeface="Arial"/>
              <a:buChar char="•"/>
            </a:pPr>
            <a:r>
              <a:rPr b="0" lang="en-US" sz="2200" spc="-1" strike="noStrike">
                <a:solidFill>
                  <a:srgbClr val="44546a"/>
                </a:solidFill>
                <a:latin typeface="Calibri Light"/>
              </a:rPr>
              <a:t>Gestion des déchets nucléaires et l’impact environnemental du réacteur constituent des préoccupations majeures. Il importe de développer des stratégies durables pour minimiserles risques pour l’environnement et la santé publique.</a:t>
            </a:r>
            <a:endParaRPr b="0" lang="en-US" sz="2200" spc="-1" strike="noStrike">
              <a:latin typeface="Arial"/>
            </a:endParaRPr>
          </a:p>
          <a:p>
            <a:pPr marL="343080" indent="-342720">
              <a:lnSpc>
                <a:spcPct val="90000"/>
              </a:lnSpc>
              <a:spcBef>
                <a:spcPts val="601"/>
              </a:spcBef>
              <a:spcAft>
                <a:spcPts val="601"/>
              </a:spcAft>
              <a:buClr>
                <a:srgbClr val="44546a"/>
              </a:buClr>
              <a:buFont typeface="Arial"/>
              <a:buChar char="•"/>
            </a:pPr>
            <a:r>
              <a:rPr b="0" lang="en-US" sz="2200" spc="-1" strike="noStrike">
                <a:solidFill>
                  <a:srgbClr val="44546a"/>
                </a:solidFill>
                <a:latin typeface="Calibri Light"/>
              </a:rPr>
              <a:t>Cadre légal et réglementaire: Le respect des réglementations nationale et internationale est fondamental pour le fonctionnement du réacteur. Il est crucial d’établir des protocoles rigoureux pour garantir la sûreté et la conformité aux normes.</a:t>
            </a:r>
            <a:endParaRPr b="0" lang="en-US" sz="2200" spc="-1" strike="noStrike">
              <a:latin typeface="Arial"/>
            </a:endParaRPr>
          </a:p>
          <a:p>
            <a:pPr marL="343080" indent="-342720">
              <a:lnSpc>
                <a:spcPct val="90000"/>
              </a:lnSpc>
              <a:spcBef>
                <a:spcPts val="601"/>
              </a:spcBef>
              <a:spcAft>
                <a:spcPts val="601"/>
              </a:spcAft>
              <a:buClr>
                <a:srgbClr val="44546a"/>
              </a:buClr>
              <a:buFont typeface="Arial"/>
              <a:buChar char="•"/>
            </a:pPr>
            <a:r>
              <a:rPr b="0" lang="en-US" sz="2200" spc="-1" strike="noStrike">
                <a:solidFill>
                  <a:srgbClr val="44546a"/>
                </a:solidFill>
                <a:latin typeface="Calibri Light"/>
              </a:rPr>
              <a:t>Soutien politique, perception publique</a:t>
            </a:r>
            <a:endParaRPr b="0" lang="en-US" sz="2200" spc="-1" strike="noStrike">
              <a:latin typeface="Arial"/>
            </a:endParaRPr>
          </a:p>
          <a:p>
            <a:pPr marL="343080" indent="-342720">
              <a:lnSpc>
                <a:spcPct val="90000"/>
              </a:lnSpc>
              <a:spcBef>
                <a:spcPts val="601"/>
              </a:spcBef>
              <a:spcAft>
                <a:spcPts val="601"/>
              </a:spcAft>
              <a:buClr>
                <a:srgbClr val="44546a"/>
              </a:buClr>
              <a:buFont typeface="Arial"/>
              <a:buChar char="•"/>
            </a:pPr>
            <a:r>
              <a:rPr b="0" lang="en-US" sz="2200" spc="-1" strike="noStrike">
                <a:solidFill>
                  <a:srgbClr val="44546a"/>
                </a:solidFill>
                <a:latin typeface="Calibri Light"/>
              </a:rPr>
              <a:t>Problèmes économiques. Financement et coût d’exploitation</a:t>
            </a:r>
            <a:endParaRPr b="0" lang="en-US" sz="2200" spc="-1" strike="noStrike">
              <a:latin typeface="Arial"/>
            </a:endParaRPr>
          </a:p>
          <a:p>
            <a:pPr marL="343080" indent="-342720">
              <a:lnSpc>
                <a:spcPct val="90000"/>
              </a:lnSpc>
              <a:spcBef>
                <a:spcPts val="601"/>
              </a:spcBef>
              <a:spcAft>
                <a:spcPts val="601"/>
              </a:spcAft>
              <a:buClr>
                <a:srgbClr val="44546a"/>
              </a:buClr>
              <a:buFont typeface="Arial"/>
              <a:buChar char="•"/>
            </a:pPr>
            <a:r>
              <a:rPr b="0" lang="en-US" sz="2200" spc="-1" strike="noStrike">
                <a:solidFill>
                  <a:srgbClr val="44546a"/>
                </a:solidFill>
                <a:latin typeface="Calibri Light"/>
              </a:rPr>
              <a:t>Formation du personnel qualifié.</a:t>
            </a:r>
            <a:endParaRPr b="0" lang="en-US" sz="2200" spc="-1" strike="noStrike">
              <a:latin typeface="Arial"/>
            </a:endParaRPr>
          </a:p>
          <a:p>
            <a:pPr>
              <a:lnSpc>
                <a:spcPct val="90000"/>
              </a:lnSpc>
              <a:spcBef>
                <a:spcPts val="601"/>
              </a:spcBef>
              <a:spcAft>
                <a:spcPts val="601"/>
              </a:spcAft>
            </a:pPr>
            <a:endParaRPr b="0" lang="en-US" sz="2200" spc="-1" strike="noStrike">
              <a:latin typeface="Arial"/>
            </a:endParaRPr>
          </a:p>
        </p:txBody>
      </p:sp>
      <p:sp>
        <p:nvSpPr>
          <p:cNvPr id="322" name="TextShape 3"/>
          <p:cNvSpPr txBox="1"/>
          <p:nvPr/>
        </p:nvSpPr>
        <p:spPr>
          <a:xfrm>
            <a:off x="8610480" y="6356520"/>
            <a:ext cx="2742840" cy="364680"/>
          </a:xfrm>
          <a:prstGeom prst="rect">
            <a:avLst/>
          </a:prstGeom>
          <a:noFill/>
          <a:ln>
            <a:noFill/>
          </a:ln>
        </p:spPr>
        <p:txBody>
          <a:bodyPr anchor="ctr"/>
          <a:p>
            <a:pPr algn="r">
              <a:lnSpc>
                <a:spcPct val="100000"/>
              </a:lnSpc>
              <a:spcAft>
                <a:spcPts val="601"/>
              </a:spcAft>
            </a:pPr>
            <a:fld id="{5978E12D-4FAF-432A-B997-E223FD2BDE54}" type="slidenum">
              <a:rPr b="0" lang="en-US" sz="1200" spc="-1" strike="noStrike">
                <a:solidFill>
                  <a:srgbClr val="ffffff"/>
                </a:solidFill>
                <a:latin typeface="Calibri"/>
              </a:rPr>
              <a:t>&lt;number&gt;</a:t>
            </a:fld>
            <a:endParaRPr b="0" lang="en-US" sz="1200" spc="-1" strike="noStrike">
              <a:latin typeface="Times New Roman"/>
            </a:endParaRPr>
          </a:p>
        </p:txBody>
      </p:sp>
      <p:grpSp>
        <p:nvGrpSpPr>
          <p:cNvPr id="323" name="Group 4"/>
          <p:cNvGrpSpPr/>
          <p:nvPr/>
        </p:nvGrpSpPr>
        <p:grpSpPr>
          <a:xfrm>
            <a:off x="263520" y="5911920"/>
            <a:ext cx="7511400" cy="826560"/>
            <a:chOff x="263520" y="5911920"/>
            <a:chExt cx="7511400" cy="826560"/>
          </a:xfrm>
        </p:grpSpPr>
        <p:pic>
          <p:nvPicPr>
            <p:cNvPr id="324" name="Grafik 7" descr=""/>
            <p:cNvPicPr/>
            <p:nvPr/>
          </p:nvPicPr>
          <p:blipFill>
            <a:blip r:embed="rId1"/>
            <a:stretch/>
          </p:blipFill>
          <p:spPr>
            <a:xfrm>
              <a:off x="263520" y="5922720"/>
              <a:ext cx="820800" cy="795600"/>
            </a:xfrm>
            <a:prstGeom prst="rect">
              <a:avLst/>
            </a:prstGeom>
            <a:ln w="9360">
              <a:noFill/>
            </a:ln>
          </p:spPr>
        </p:pic>
        <p:pic>
          <p:nvPicPr>
            <p:cNvPr id="325" name="Grafik 8" descr=""/>
            <p:cNvPicPr/>
            <p:nvPr/>
          </p:nvPicPr>
          <p:blipFill>
            <a:blip r:embed="rId2"/>
            <a:stretch/>
          </p:blipFill>
          <p:spPr>
            <a:xfrm>
              <a:off x="1622160" y="5932440"/>
              <a:ext cx="828000" cy="802800"/>
            </a:xfrm>
            <a:prstGeom prst="rect">
              <a:avLst/>
            </a:prstGeom>
            <a:ln w="9360">
              <a:noFill/>
            </a:ln>
          </p:spPr>
        </p:pic>
        <p:pic>
          <p:nvPicPr>
            <p:cNvPr id="326" name="Grafik 9" descr=""/>
            <p:cNvPicPr/>
            <p:nvPr/>
          </p:nvPicPr>
          <p:blipFill>
            <a:blip r:embed="rId3"/>
            <a:stretch/>
          </p:blipFill>
          <p:spPr>
            <a:xfrm>
              <a:off x="2988000" y="5915520"/>
              <a:ext cx="820800" cy="795600"/>
            </a:xfrm>
            <a:prstGeom prst="rect">
              <a:avLst/>
            </a:prstGeom>
            <a:ln w="9360">
              <a:noFill/>
            </a:ln>
          </p:spPr>
        </p:pic>
        <p:pic>
          <p:nvPicPr>
            <p:cNvPr id="327" name="Grafik 10" descr=""/>
            <p:cNvPicPr/>
            <p:nvPr/>
          </p:nvPicPr>
          <p:blipFill>
            <a:blip r:embed="rId4"/>
            <a:stretch/>
          </p:blipFill>
          <p:spPr>
            <a:xfrm>
              <a:off x="5603400" y="5929560"/>
              <a:ext cx="825840" cy="801000"/>
            </a:xfrm>
            <a:prstGeom prst="rect">
              <a:avLst/>
            </a:prstGeom>
            <a:ln w="9360">
              <a:noFill/>
            </a:ln>
          </p:spPr>
        </p:pic>
        <p:pic>
          <p:nvPicPr>
            <p:cNvPr id="328" name="Grafik 11" descr=""/>
            <p:cNvPicPr/>
            <p:nvPr/>
          </p:nvPicPr>
          <p:blipFill>
            <a:blip r:embed="rId5"/>
            <a:stretch/>
          </p:blipFill>
          <p:spPr>
            <a:xfrm>
              <a:off x="6932160" y="5911920"/>
              <a:ext cx="842760" cy="817200"/>
            </a:xfrm>
            <a:prstGeom prst="rect">
              <a:avLst/>
            </a:prstGeom>
            <a:ln w="9360">
              <a:noFill/>
            </a:ln>
          </p:spPr>
        </p:pic>
        <p:pic>
          <p:nvPicPr>
            <p:cNvPr id="329" name="Grafik 12" descr=""/>
            <p:cNvPicPr/>
            <p:nvPr/>
          </p:nvPicPr>
          <p:blipFill>
            <a:blip r:embed="rId6"/>
            <a:stretch/>
          </p:blipFill>
          <p:spPr>
            <a:xfrm>
              <a:off x="4280400" y="5921280"/>
              <a:ext cx="842760" cy="817200"/>
            </a:xfrm>
            <a:prstGeom prst="rect">
              <a:avLst/>
            </a:prstGeom>
            <a:ln w="9360">
              <a:noFill/>
            </a:ln>
          </p:spPr>
        </p:pic>
      </p:grpSp>
      <p:sp>
        <p:nvSpPr>
          <p:cNvPr id="330" name="TextShape 5"/>
          <p:cNvSpPr txBox="1"/>
          <p:nvPr/>
        </p:nvSpPr>
        <p:spPr>
          <a:xfrm>
            <a:off x="263520" y="146160"/>
            <a:ext cx="6136920" cy="910080"/>
          </a:xfrm>
          <a:prstGeom prst="rect">
            <a:avLst/>
          </a:prstGeom>
          <a:noFill/>
          <a:ln w="9360">
            <a:noFill/>
          </a:ln>
        </p:spPr>
        <p:txBody>
          <a:bodyPr anchor="ctr">
            <a:normAutofit/>
          </a:bodyPr>
          <a:p>
            <a:pPr>
              <a:lnSpc>
                <a:spcPct val="90000"/>
              </a:lnSpc>
            </a:pPr>
            <a:r>
              <a:rPr b="0" lang="en-US" sz="3200" spc="-1" strike="noStrike">
                <a:solidFill>
                  <a:srgbClr val="4472c4"/>
                </a:solidFill>
                <a:latin typeface="Calibri Light"/>
              </a:rPr>
              <a:t>Défis </a:t>
            </a:r>
            <a:endParaRPr b="0" lang="en-US" sz="3200" spc="-1" strike="noStrike">
              <a:solidFill>
                <a:srgbClr val="000000"/>
              </a:solidFill>
              <a:latin typeface="Arial"/>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1" name="TextShape 1"/>
          <p:cNvSpPr txBox="1"/>
          <p:nvPr/>
        </p:nvSpPr>
        <p:spPr>
          <a:xfrm>
            <a:off x="8610480" y="6356520"/>
            <a:ext cx="2742840" cy="364680"/>
          </a:xfrm>
          <a:prstGeom prst="rect">
            <a:avLst/>
          </a:prstGeom>
          <a:noFill/>
          <a:ln>
            <a:noFill/>
          </a:ln>
        </p:spPr>
        <p:txBody>
          <a:bodyPr anchor="ctr"/>
          <a:p>
            <a:pPr algn="r">
              <a:lnSpc>
                <a:spcPct val="100000"/>
              </a:lnSpc>
            </a:pPr>
            <a:fld id="{4911BF84-F31E-40B3-B156-3595DFE9A018}" type="slidenum">
              <a:rPr b="0" lang="en-US" sz="1200" spc="-1" strike="noStrike">
                <a:solidFill>
                  <a:srgbClr val="898989"/>
                </a:solidFill>
                <a:latin typeface="Calibri"/>
              </a:rPr>
              <a:t>&lt;number&gt;</a:t>
            </a:fld>
            <a:endParaRPr b="0" lang="en-US" sz="1200" spc="-1" strike="noStrike">
              <a:latin typeface="Times New Roman"/>
            </a:endParaRPr>
          </a:p>
        </p:txBody>
      </p:sp>
      <p:sp>
        <p:nvSpPr>
          <p:cNvPr id="332" name="TextShape 2"/>
          <p:cNvSpPr txBox="1"/>
          <p:nvPr/>
        </p:nvSpPr>
        <p:spPr>
          <a:xfrm>
            <a:off x="743040" y="384120"/>
            <a:ext cx="11255760" cy="458280"/>
          </a:xfrm>
          <a:prstGeom prst="rect">
            <a:avLst/>
          </a:prstGeom>
          <a:noFill/>
          <a:ln w="9360">
            <a:noFill/>
          </a:ln>
        </p:spPr>
        <p:txBody>
          <a:bodyPr anchor="ctr"/>
          <a:p>
            <a:pPr>
              <a:lnSpc>
                <a:spcPct val="90000"/>
              </a:lnSpc>
            </a:pPr>
            <a:r>
              <a:rPr b="0" lang="en-US" sz="3200" spc="-1" strike="noStrike">
                <a:solidFill>
                  <a:srgbClr val="4472c4"/>
                </a:solidFill>
                <a:latin typeface="Calibri Light"/>
              </a:rPr>
              <a:t>4. Événements clés en 2020 menant au lancement du projet 1.</a:t>
            </a:r>
            <a:endParaRPr b="0" lang="en-US" sz="3200" spc="-1" strike="noStrike">
              <a:solidFill>
                <a:srgbClr val="000000"/>
              </a:solidFill>
              <a:latin typeface="Arial"/>
            </a:endParaRPr>
          </a:p>
        </p:txBody>
      </p:sp>
      <p:graphicFrame>
        <p:nvGraphicFramePr>
          <p:cNvPr id="333" name="Table 3"/>
          <p:cNvGraphicFramePr/>
          <p:nvPr/>
        </p:nvGraphicFramePr>
        <p:xfrm>
          <a:off x="1671480" y="1716120"/>
          <a:ext cx="8700840" cy="4587480"/>
        </p:xfrm>
        <a:graphic>
          <a:graphicData uri="http://schemas.openxmlformats.org/drawingml/2006/table">
            <a:tbl>
              <a:tblPr/>
              <a:tblGrid>
                <a:gridCol w="1532520"/>
                <a:gridCol w="7168320"/>
              </a:tblGrid>
              <a:tr h="704160">
                <a:tc>
                  <a:txBody>
                    <a:bodyPr tIns="45360" bIns="45360"/>
                    <a:p>
                      <a:pPr>
                        <a:lnSpc>
                          <a:spcPct val="100000"/>
                        </a:lnSpc>
                      </a:pPr>
                      <a:r>
                        <a:rPr b="1" lang="en-US" sz="1600" spc="-1" strike="noStrike">
                          <a:solidFill>
                            <a:srgbClr val="ffffff"/>
                          </a:solidFill>
                          <a:latin typeface="Calibri"/>
                        </a:rPr>
                        <a:t>20 fév. 2020</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2f5597"/>
                    </a:solidFill>
                  </a:tcPr>
                </a:tc>
                <a:tc>
                  <a:txBody>
                    <a:bodyPr tIns="45360" bIns="45360"/>
                    <a:p>
                      <a:pPr>
                        <a:lnSpc>
                          <a:spcPct val="100000"/>
                        </a:lnSpc>
                      </a:pPr>
                      <a:r>
                        <a:rPr b="1" lang="en-US" sz="1600" spc="-1" strike="noStrike">
                          <a:solidFill>
                            <a:srgbClr val="ffffff"/>
                          </a:solidFill>
                          <a:latin typeface="Calibri"/>
                        </a:rPr>
                        <a:t>-Le gouvernement prend la décision ferme de réactiver TRICO-II</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2f5597"/>
                    </a:solidFill>
                  </a:tcPr>
                </a:tc>
              </a:tr>
              <a:tr h="1066680">
                <a:tc>
                  <a:txBody>
                    <a:bodyPr tIns="45360" bIns="45360"/>
                    <a:p>
                      <a:pPr>
                        <a:lnSpc>
                          <a:spcPct val="100000"/>
                        </a:lnSpc>
                      </a:pPr>
                      <a:r>
                        <a:rPr b="0" lang="en-US" sz="1600" spc="-1" strike="noStrike">
                          <a:solidFill>
                            <a:srgbClr val="000000"/>
                          </a:solidFill>
                          <a:latin typeface="Calibri"/>
                        </a:rPr>
                        <a:t>Mars</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ae3f3"/>
                    </a:solidFill>
                  </a:tcPr>
                </a:tc>
                <a:tc>
                  <a:txBody>
                    <a:bodyPr tIns="45360" bIns="45360"/>
                    <a:p>
                      <a:pPr marL="285840" indent="-285480">
                        <a:lnSpc>
                          <a:spcPct val="100000"/>
                        </a:lnSpc>
                        <a:buClr>
                          <a:srgbClr val="000000"/>
                        </a:buClr>
                        <a:buFont typeface="Arial"/>
                        <a:buChar char="•"/>
                      </a:pPr>
                      <a:r>
                        <a:rPr b="0" lang="en-US" sz="1600" spc="-1" strike="noStrike">
                          <a:solidFill>
                            <a:srgbClr val="000000"/>
                          </a:solidFill>
                          <a:latin typeface="Calibri"/>
                        </a:rPr>
                        <a:t>Visite du Ministre de la Recherche Scientifique et des Technologies Innovantes (RSIT) à l'AIEA pour annoncer la décision du gouvernement</a:t>
                      </a:r>
                      <a:endParaRPr b="0" lang="en-US" sz="1600" spc="-1" strike="noStrike">
                        <a:latin typeface="Arial"/>
                      </a:endParaRPr>
                    </a:p>
                    <a:p>
                      <a:pPr marL="285840" indent="-285480">
                        <a:lnSpc>
                          <a:spcPct val="100000"/>
                        </a:lnSpc>
                        <a:buClr>
                          <a:srgbClr val="000000"/>
                        </a:buClr>
                        <a:buFont typeface="Arial"/>
                        <a:buChar char="•"/>
                      </a:pPr>
                      <a:r>
                        <a:rPr b="0" lang="en-US" sz="1600" spc="-1" strike="noStrike">
                          <a:solidFill>
                            <a:srgbClr val="000000"/>
                          </a:solidFill>
                          <a:latin typeface="Calibri"/>
                        </a:rPr>
                        <a:t>Mise en place de la Commission chargée de suivre le processus de redémarrage du RR</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ae3f3"/>
                    </a:solidFill>
                  </a:tcPr>
                </a:tc>
              </a:tr>
              <a:tr h="704160">
                <a:tc>
                  <a:txBody>
                    <a:bodyPr tIns="45360" bIns="45360"/>
                    <a:p>
                      <a:pPr>
                        <a:lnSpc>
                          <a:spcPct val="100000"/>
                        </a:lnSpc>
                      </a:pPr>
                      <a:r>
                        <a:rPr b="0" lang="en-US" sz="1600" spc="-1" strike="noStrike">
                          <a:solidFill>
                            <a:srgbClr val="000000"/>
                          </a:solidFill>
                          <a:latin typeface="Calibri"/>
                        </a:rPr>
                        <a:t>Avril - Mai</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b4c7e7"/>
                    </a:solidFill>
                  </a:tcPr>
                </a:tc>
                <a:tc>
                  <a:txBody>
                    <a:bodyPr tIns="45360" bIns="45360"/>
                    <a:p>
                      <a:pPr marL="285840" indent="-285480">
                        <a:lnSpc>
                          <a:spcPct val="100000"/>
                        </a:lnSpc>
                        <a:buClr>
                          <a:srgbClr val="000000"/>
                        </a:buClr>
                        <a:buFont typeface="Arial"/>
                        <a:buChar char="•"/>
                      </a:pPr>
                      <a:r>
                        <a:rPr b="0" lang="en-US" sz="1600" spc="-1" strike="noStrike">
                          <a:solidFill>
                            <a:srgbClr val="000000"/>
                          </a:solidFill>
                          <a:latin typeface="Calibri"/>
                        </a:rPr>
                        <a:t>Développement d'un plan d'action stratégique pour le redémarrage du réacteur de recherche TRICO-II</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b4c7e7"/>
                    </a:solidFill>
                  </a:tcPr>
                </a:tc>
              </a:tr>
              <a:tr h="1000440">
                <a:tc>
                  <a:txBody>
                    <a:bodyPr tIns="45360" bIns="45360"/>
                    <a:p>
                      <a:pPr>
                        <a:lnSpc>
                          <a:spcPct val="100000"/>
                        </a:lnSpc>
                      </a:pPr>
                      <a:r>
                        <a:rPr b="0" lang="en-US" sz="1600" spc="-1" strike="noStrike">
                          <a:solidFill>
                            <a:srgbClr val="000000"/>
                          </a:solidFill>
                          <a:latin typeface="Calibri"/>
                        </a:rPr>
                        <a:t>Juillet</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ae3f3"/>
                    </a:solidFill>
                  </a:tcPr>
                </a:tc>
                <a:tc>
                  <a:txBody>
                    <a:bodyPr tIns="45360" bIns="45360"/>
                    <a:p>
                      <a:pPr marL="285840" indent="-285480">
                        <a:lnSpc>
                          <a:spcPct val="100000"/>
                        </a:lnSpc>
                        <a:buClr>
                          <a:srgbClr val="000000"/>
                        </a:buClr>
                        <a:buFont typeface="Arial"/>
                        <a:buChar char="•"/>
                      </a:pPr>
                      <a:r>
                        <a:rPr b="0" lang="en-US" sz="1600" spc="-1" strike="noStrike">
                          <a:solidFill>
                            <a:srgbClr val="000000"/>
                          </a:solidFill>
                          <a:latin typeface="Calibri"/>
                        </a:rPr>
                        <a:t>Envoi du plan d'action stratégique à l'AIEA</a:t>
                      </a:r>
                      <a:endParaRPr b="0" lang="en-US" sz="1600" spc="-1" strike="noStrike">
                        <a:latin typeface="Arial"/>
                      </a:endParaRPr>
                    </a:p>
                    <a:p>
                      <a:pPr marL="285840" indent="-285480">
                        <a:lnSpc>
                          <a:spcPct val="100000"/>
                        </a:lnSpc>
                        <a:buClr>
                          <a:srgbClr val="000000"/>
                        </a:buClr>
                        <a:buFont typeface="Arial"/>
                        <a:buChar char="•"/>
                      </a:pPr>
                      <a:r>
                        <a:rPr b="0" lang="en-US" sz="1600" spc="-1" strike="noStrike">
                          <a:solidFill>
                            <a:srgbClr val="000000"/>
                          </a:solidFill>
                          <a:latin typeface="Calibri"/>
                        </a:rPr>
                        <a:t>Obtention de devis auprès de 4 fournisseurs pour le système d'instrumentation et de contrôle</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ae3f3"/>
                    </a:solidFill>
                  </a:tcPr>
                </a:tc>
              </a:tr>
              <a:tr h="704160">
                <a:tc>
                  <a:txBody>
                    <a:bodyPr tIns="45360" bIns="45360"/>
                    <a:p>
                      <a:pPr>
                        <a:lnSpc>
                          <a:spcPct val="100000"/>
                        </a:lnSpc>
                      </a:pPr>
                      <a:r>
                        <a:rPr b="0" lang="en-US" sz="1600" spc="-1" strike="noStrike">
                          <a:solidFill>
                            <a:srgbClr val="000000"/>
                          </a:solidFill>
                          <a:latin typeface="Calibri"/>
                        </a:rPr>
                        <a:t>Septembre</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b4c7e7"/>
                    </a:solidFill>
                  </a:tcPr>
                </a:tc>
                <a:tc>
                  <a:txBody>
                    <a:bodyPr tIns="45360" bIns="45360"/>
                    <a:p>
                      <a:pPr marL="285840" indent="-285480">
                        <a:lnSpc>
                          <a:spcPct val="100000"/>
                        </a:lnSpc>
                        <a:buClr>
                          <a:srgbClr val="000000"/>
                        </a:buClr>
                        <a:buFont typeface="Arial"/>
                        <a:buChar char="•"/>
                      </a:pPr>
                      <a:r>
                        <a:rPr b="0" lang="en-US" sz="1600" spc="-1" strike="noStrike">
                          <a:solidFill>
                            <a:srgbClr val="000000"/>
                          </a:solidFill>
                          <a:latin typeface="Calibri"/>
                        </a:rPr>
                        <a:t>Participation du ministre de la RSIT à la Conférence générale de l'AIEA et à des réunions avec des fonctionnaires de l'AIEA</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b4c7e7"/>
                    </a:solidFill>
                  </a:tcPr>
                </a:tc>
              </a:tr>
              <a:tr h="407880">
                <a:tc>
                  <a:txBody>
                    <a:bodyPr tIns="45360" bIns="45360"/>
                    <a:p>
                      <a:pPr>
                        <a:lnSpc>
                          <a:spcPct val="100000"/>
                        </a:lnSpc>
                      </a:pPr>
                      <a:r>
                        <a:rPr b="0" lang="en-US" sz="1600" spc="-1" strike="noStrike">
                          <a:solidFill>
                            <a:srgbClr val="000000"/>
                          </a:solidFill>
                          <a:latin typeface="Calibri"/>
                        </a:rPr>
                        <a:t>Octobre</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ae3f3"/>
                    </a:solidFill>
                  </a:tcPr>
                </a:tc>
                <a:tc>
                  <a:txBody>
                    <a:bodyPr tIns="45360" bIns="45360"/>
                    <a:p>
                      <a:pPr marL="285840" indent="-285480">
                        <a:lnSpc>
                          <a:spcPct val="100000"/>
                        </a:lnSpc>
                        <a:buClr>
                          <a:srgbClr val="000000"/>
                        </a:buClr>
                        <a:buFont typeface="Arial"/>
                        <a:buChar char="•"/>
                      </a:pPr>
                      <a:r>
                        <a:rPr b="0" lang="en-US" sz="1600" spc="-1" strike="noStrike">
                          <a:solidFill>
                            <a:srgbClr val="000000"/>
                          </a:solidFill>
                          <a:latin typeface="Calibri"/>
                        </a:rPr>
                        <a:t>Lancement de la phase 1 du projet  – Planification et préparation </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ae3f3"/>
                    </a:solidFill>
                  </a:tcPr>
                </a:tc>
              </a:tr>
            </a:tbl>
          </a:graphicData>
        </a:graphic>
      </p:graphicFrame>
      <p:sp>
        <p:nvSpPr>
          <p:cNvPr id="334" name="CustomShape 4"/>
          <p:cNvSpPr/>
          <p:nvPr/>
        </p:nvSpPr>
        <p:spPr>
          <a:xfrm>
            <a:off x="1590840" y="1087560"/>
            <a:ext cx="8924400" cy="436320"/>
          </a:xfrm>
          <a:prstGeom prst="rect">
            <a:avLst/>
          </a:prstGeom>
          <a:noFill/>
          <a:ln w="9360">
            <a:noFill/>
          </a:ln>
        </p:spPr>
        <p:style>
          <a:lnRef idx="0"/>
          <a:fillRef idx="0"/>
          <a:effectRef idx="0"/>
          <a:fontRef idx="minor"/>
        </p:style>
        <p:txBody>
          <a:bodyPr lIns="90000" rIns="90000" tIns="45000" bIns="45000" anchor="ctr"/>
          <a:p>
            <a:pPr>
              <a:lnSpc>
                <a:spcPct val="90000"/>
              </a:lnSpc>
            </a:pPr>
            <a:r>
              <a:rPr b="0" lang="en-US" sz="1800" spc="-1" strike="noStrike">
                <a:solidFill>
                  <a:srgbClr val="4472c4"/>
                </a:solidFill>
                <a:latin typeface="Calibri Light"/>
              </a:rPr>
              <a:t>Objectif : planifier soigneusement le projet, obtenir le soutien de la communauté internationale et identifier les partenariats clés.</a:t>
            </a:r>
            <a:endParaRPr b="0" lang="en-US" sz="1800" spc="-1" strike="noStrike">
              <a:latin typeface="Arial"/>
            </a:endParaRPr>
          </a:p>
        </p:txBody>
      </p:sp>
    </p:spTree>
  </p:cSld>
  <p:timing>
    <p:tnLst>
      <p:par>
        <p:cTn id="89" dur="indefinite" restart="never" nodeType="tmRoot">
          <p:childTnLst>
            <p:seq>
              <p:cTn id="90" dur="indefinite" nodeType="mainSeq">
                <p:childTnLst>
                  <p:par>
                    <p:cTn id="91" nodeType="clickEffect" fill="hold">
                      <p:stCondLst>
                        <p:cond delay="indefinite"/>
                      </p:stCondLst>
                      <p:childTnLst>
                        <p:par>
                          <p:cTn id="92" nodeType="withEffect" fill="hold">
                            <p:stCondLst>
                              <p:cond delay="0"/>
                            </p:stCondLst>
                            <p:childTnLst>
                              <p:par>
                                <p:cTn id="93" nodeType="clickEffect" fill="hold" presetClass="entr" presetID="1">
                                  <p:stCondLst>
                                    <p:cond delay="0"/>
                                  </p:stCondLst>
                                  <p:childTnLst>
                                    <p:set>
                                      <p:cBhvr>
                                        <p:cTn id="94" dur="1" fill="hold">
                                          <p:stCondLst>
                                            <p:cond delay="0"/>
                                          </p:stCondLst>
                                        </p:cTn>
                                        <p:tgtEl>
                                          <p:spTgt spid="332"/>
                                        </p:tgtEl>
                                        <p:attrNameLst>
                                          <p:attrName>style.visibility</p:attrName>
                                        </p:attrNameLst>
                                      </p:cBhvr>
                                      <p:to>
                                        <p:strVal val="visible"/>
                                      </p:to>
                                    </p:set>
                                  </p:childTnLst>
                                </p:cTn>
                              </p:par>
                            </p:childTnLst>
                          </p:cTn>
                        </p:par>
                        <p:par>
                          <p:cTn id="95" nodeType="afterEffect" fill="hold">
                            <p:stCondLst>
                              <p:cond delay="0"/>
                            </p:stCondLst>
                            <p:childTnLst>
                              <p:par>
                                <p:cTn id="96" nodeType="afterEffect" fill="hold" presetClass="entr" presetID="1">
                                  <p:stCondLst>
                                    <p:cond delay="0"/>
                                  </p:stCondLst>
                                  <p:childTnLst>
                                    <p:set>
                                      <p:cBhvr>
                                        <p:cTn id="97" dur="1" fill="hold">
                                          <p:stCondLst>
                                            <p:cond delay="0"/>
                                          </p:stCondLst>
                                        </p:cTn>
                                        <p:tgtEl>
                                          <p:spTgt spid="333"/>
                                        </p:tgtEl>
                                        <p:attrNameLst>
                                          <p:attrName>style.visibility</p:attrName>
                                        </p:attrNameLst>
                                      </p:cBhvr>
                                      <p:to>
                                        <p:strVal val="visible"/>
                                      </p:to>
                                    </p:set>
                                  </p:childTnLst>
                                </p:cTn>
                              </p:par>
                            </p:childTnLst>
                          </p:cTn>
                        </p:par>
                      </p:childTnLst>
                    </p:cTn>
                  </p:par>
                  <p:par>
                    <p:cTn id="98" nodeType="clickEffect" fill="hold">
                      <p:stCondLst>
                        <p:cond delay="indefinite"/>
                      </p:stCondLst>
                      <p:childTnLst>
                        <p:par>
                          <p:cTn id="99" nodeType="withEffect" fill="hold">
                            <p:stCondLst>
                              <p:cond delay="0"/>
                            </p:stCondLst>
                            <p:childTnLst>
                              <p:par>
                                <p:cTn id="100" nodeType="clickEffect" fill="hold" presetClass="entr" presetID="1">
                                  <p:stCondLst>
                                    <p:cond delay="0"/>
                                  </p:stCondLst>
                                  <p:childTnLst>
                                    <p:set>
                                      <p:cBhvr>
                                        <p:cTn id="101" dur="1" fill="hold">
                                          <p:stCondLst>
                                            <p:cond delay="0"/>
                                          </p:stCondLst>
                                        </p:cTn>
                                        <p:tgtEl>
                                          <p:spTgt spid="334"/>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5" name="TextShape 1"/>
          <p:cNvSpPr txBox="1"/>
          <p:nvPr/>
        </p:nvSpPr>
        <p:spPr>
          <a:xfrm>
            <a:off x="171360" y="111240"/>
            <a:ext cx="11776320" cy="923400"/>
          </a:xfrm>
          <a:prstGeom prst="rect">
            <a:avLst/>
          </a:prstGeom>
          <a:noFill/>
          <a:ln w="9360">
            <a:noFill/>
          </a:ln>
        </p:spPr>
        <p:txBody>
          <a:bodyPr anchor="ctr"/>
          <a:p>
            <a:pPr>
              <a:lnSpc>
                <a:spcPct val="90000"/>
              </a:lnSpc>
            </a:pPr>
            <a:r>
              <a:rPr b="0" lang="en-US" sz="4000" spc="-1" strike="noStrike">
                <a:solidFill>
                  <a:srgbClr val="4472c4"/>
                </a:solidFill>
                <a:latin typeface="Calibri Light"/>
              </a:rPr>
              <a:t>Approche de l'élaboration d'un plan stratégique de redémarrage</a:t>
            </a:r>
            <a:endParaRPr b="0" lang="en-US" sz="4000" spc="-1" strike="noStrike">
              <a:solidFill>
                <a:srgbClr val="000000"/>
              </a:solidFill>
              <a:latin typeface="Arial"/>
            </a:endParaRPr>
          </a:p>
        </p:txBody>
      </p:sp>
      <p:sp>
        <p:nvSpPr>
          <p:cNvPr id="336" name="TextShape 2"/>
          <p:cNvSpPr txBox="1"/>
          <p:nvPr/>
        </p:nvSpPr>
        <p:spPr>
          <a:xfrm>
            <a:off x="8610480" y="6356520"/>
            <a:ext cx="2742840" cy="364680"/>
          </a:xfrm>
          <a:prstGeom prst="rect">
            <a:avLst/>
          </a:prstGeom>
          <a:noFill/>
          <a:ln>
            <a:noFill/>
          </a:ln>
        </p:spPr>
        <p:txBody>
          <a:bodyPr anchor="ctr"/>
          <a:p>
            <a:pPr algn="r">
              <a:lnSpc>
                <a:spcPct val="100000"/>
              </a:lnSpc>
            </a:pPr>
            <a:fld id="{E75FD294-C303-4E27-AF34-957BA11D537D}" type="slidenum">
              <a:rPr b="0" lang="en-US" sz="1200" spc="-1" strike="noStrike">
                <a:solidFill>
                  <a:srgbClr val="898989"/>
                </a:solidFill>
                <a:latin typeface="Calibri"/>
              </a:rPr>
              <a:t>&lt;number&gt;</a:t>
            </a:fld>
            <a:endParaRPr b="0" lang="en-US" sz="1200" spc="-1" strike="noStrike">
              <a:latin typeface="Times New Roman"/>
            </a:endParaRPr>
          </a:p>
        </p:txBody>
      </p:sp>
      <p:grpSp>
        <p:nvGrpSpPr>
          <p:cNvPr id="337" name="Group 3"/>
          <p:cNvGrpSpPr/>
          <p:nvPr/>
        </p:nvGrpSpPr>
        <p:grpSpPr>
          <a:xfrm>
            <a:off x="1060200" y="1083600"/>
            <a:ext cx="4941360" cy="4392720"/>
            <a:chOff x="1060200" y="1083600"/>
            <a:chExt cx="4941360" cy="4392720"/>
          </a:xfrm>
        </p:grpSpPr>
        <p:grpSp>
          <p:nvGrpSpPr>
            <p:cNvPr id="338" name="Group 4"/>
            <p:cNvGrpSpPr/>
            <p:nvPr/>
          </p:nvGrpSpPr>
          <p:grpSpPr>
            <a:xfrm>
              <a:off x="1060200" y="1083600"/>
              <a:ext cx="4941360" cy="4392720"/>
              <a:chOff x="1060200" y="1083600"/>
              <a:chExt cx="4941360" cy="4392720"/>
            </a:xfrm>
          </p:grpSpPr>
          <p:grpSp>
            <p:nvGrpSpPr>
              <p:cNvPr id="339" name="Group 5"/>
              <p:cNvGrpSpPr/>
              <p:nvPr/>
            </p:nvGrpSpPr>
            <p:grpSpPr>
              <a:xfrm>
                <a:off x="4770000" y="3033720"/>
                <a:ext cx="1231560" cy="492120"/>
                <a:chOff x="4770000" y="3033720"/>
                <a:chExt cx="1231560" cy="492120"/>
              </a:xfrm>
            </p:grpSpPr>
            <p:sp>
              <p:nvSpPr>
                <p:cNvPr id="340" name="CustomShape 6"/>
                <p:cNvSpPr/>
                <p:nvPr/>
              </p:nvSpPr>
              <p:spPr>
                <a:xfrm>
                  <a:off x="4770000" y="3033720"/>
                  <a:ext cx="492120" cy="492120"/>
                </a:xfrm>
                <a:prstGeom prst="ellipse">
                  <a:avLst/>
                </a:prstGeom>
                <a:ln/>
              </p:spPr>
              <p:style>
                <a:lnRef idx="2">
                  <a:schemeClr val="lt1"/>
                </a:lnRef>
                <a:fillRef idx="1">
                  <a:schemeClr val="accent1">
                    <a:shade val="50000"/>
                    <a:tint val="55000"/>
                  </a:schemeClr>
                </a:fillRef>
                <a:effectRef idx="0"/>
                <a:fontRef idx="minor"/>
              </p:style>
              <p:txBody>
                <a:bodyPr lIns="96120" rIns="96120" tIns="51120" bIns="51120" anchor="ctr"/>
                <a:p>
                  <a:pPr algn="ctr">
                    <a:lnSpc>
                      <a:spcPct val="100000"/>
                    </a:lnSpc>
                  </a:pPr>
                  <a:r>
                    <a:rPr b="1" lang="en-US" sz="1800" spc="-1" strike="noStrike">
                      <a:solidFill>
                        <a:srgbClr val="000000"/>
                      </a:solidFill>
                      <a:latin typeface="Arial"/>
                    </a:rPr>
                    <a:t>Documents CGEA</a:t>
                  </a:r>
                  <a:endParaRPr b="0" lang="en-US" sz="1800" spc="-1" strike="noStrike">
                    <a:latin typeface="Arial"/>
                  </a:endParaRPr>
                </a:p>
              </p:txBody>
            </p:sp>
            <p:sp>
              <p:nvSpPr>
                <p:cNvPr id="341" name="CustomShape 7"/>
                <p:cNvSpPr/>
                <p:nvPr/>
              </p:nvSpPr>
              <p:spPr>
                <a:xfrm>
                  <a:off x="5312160" y="3033720"/>
                  <a:ext cx="689400" cy="492120"/>
                </a:xfrm>
                <a:prstGeom prst="rect">
                  <a:avLst/>
                </a:prstGeom>
                <a:noFill/>
                <a:ln>
                  <a:noFill/>
                </a:ln>
              </p:spPr>
              <p:style>
                <a:lnRef idx="0">
                  <a:schemeClr val="dk1">
                    <a:alpha val="0"/>
                  </a:schemeClr>
                </a:lnRef>
                <a:fillRef idx="0">
                  <a:schemeClr val="lt1">
                    <a:alpha val="0"/>
                  </a:schemeClr>
                </a:fillRef>
                <a:effectRef idx="0"/>
                <a:fontRef idx="minor"/>
              </p:style>
              <p:txBody>
                <a:bodyPr lIns="90000" rIns="90000" tIns="45000" bIns="45000" anchor="ctr"/>
                <a:p>
                  <a:r>
                    <a:rPr b="0" lang="en-US" sz="1800" spc="-1" strike="noStrike">
                      <a:solidFill>
                        <a:srgbClr val="000000"/>
                      </a:solidFill>
                      <a:latin typeface="Arial"/>
                    </a:rPr>
                    <a:t>-Plans d'action</a:t>
                  </a:r>
                  <a:endParaRPr b="0" lang="en-US" sz="1800" spc="-1" strike="noStrike">
                    <a:latin typeface="Arial"/>
                  </a:endParaRPr>
                </a:p>
                <a:p>
                  <a:r>
                    <a:rPr b="0" lang="en-US" sz="1800" spc="-1" strike="noStrike">
                      <a:solidFill>
                        <a:srgbClr val="000000"/>
                      </a:solidFill>
                      <a:latin typeface="Arial"/>
                    </a:rPr>
                    <a:t>-Plans d'utilisation et d'affaires</a:t>
                  </a:r>
                  <a:endParaRPr b="0" lang="en-US" sz="1800" spc="-1" strike="noStrike">
                    <a:latin typeface="Arial"/>
                  </a:endParaRPr>
                </a:p>
                <a:p>
                  <a:pPr marL="457200">
                    <a:lnSpc>
                      <a:spcPct val="100000"/>
                    </a:lnSpc>
                  </a:pPr>
                  <a:r>
                    <a:rPr b="0" lang="en-US" sz="1800" spc="-1" strike="noStrike">
                      <a:solidFill>
                        <a:srgbClr val="000000"/>
                      </a:solidFill>
                      <a:latin typeface="Arial"/>
                    </a:rPr>
                    <a:t>-Estimation des coûts</a:t>
                  </a:r>
                  <a:endParaRPr b="0" lang="en-US" sz="1800" spc="-1" strike="noStrike">
                    <a:latin typeface="Arial"/>
                  </a:endParaRPr>
                </a:p>
              </p:txBody>
            </p:sp>
          </p:grpSp>
          <p:grpSp>
            <p:nvGrpSpPr>
              <p:cNvPr id="342" name="Group 8"/>
              <p:cNvGrpSpPr/>
              <p:nvPr/>
            </p:nvGrpSpPr>
            <p:grpSpPr>
              <a:xfrm>
                <a:off x="3353040" y="4984200"/>
                <a:ext cx="1231200" cy="492120"/>
                <a:chOff x="3353040" y="4984200"/>
                <a:chExt cx="1231200" cy="492120"/>
              </a:xfrm>
            </p:grpSpPr>
            <p:sp>
              <p:nvSpPr>
                <p:cNvPr id="343" name="CustomShape 9"/>
                <p:cNvSpPr/>
                <p:nvPr/>
              </p:nvSpPr>
              <p:spPr>
                <a:xfrm>
                  <a:off x="3353040" y="4984200"/>
                  <a:ext cx="492120" cy="492120"/>
                </a:xfrm>
                <a:prstGeom prst="ellipse">
                  <a:avLst/>
                </a:prstGeom>
                <a:ln/>
              </p:spPr>
              <p:style>
                <a:lnRef idx="2">
                  <a:schemeClr val="lt1"/>
                </a:lnRef>
                <a:fillRef idx="1">
                  <a:schemeClr val="accent1">
                    <a:shade val="50000"/>
                    <a:tint val="55000"/>
                  </a:schemeClr>
                </a:fillRef>
                <a:effectRef idx="0"/>
                <a:fontRef idx="minor"/>
              </p:style>
              <p:txBody>
                <a:bodyPr lIns="96120" rIns="96120" tIns="51120" bIns="51120" anchor="ctr"/>
                <a:p>
                  <a:pPr algn="ctr">
                    <a:lnSpc>
                      <a:spcPct val="100000"/>
                    </a:lnSpc>
                  </a:pPr>
                  <a:r>
                    <a:rPr b="1" lang="en-US" sz="1800" spc="-1" strike="noStrike">
                      <a:solidFill>
                        <a:srgbClr val="000000"/>
                      </a:solidFill>
                      <a:latin typeface="Arial"/>
                    </a:rPr>
                    <a:t>Rapports AIEA</a:t>
                  </a:r>
                  <a:endParaRPr b="0" lang="en-US" sz="1800" spc="-1" strike="noStrike">
                    <a:latin typeface="Arial"/>
                  </a:endParaRPr>
                </a:p>
              </p:txBody>
            </p:sp>
            <p:sp>
              <p:nvSpPr>
                <p:cNvPr id="344" name="CustomShape 10"/>
                <p:cNvSpPr/>
                <p:nvPr/>
              </p:nvSpPr>
              <p:spPr>
                <a:xfrm>
                  <a:off x="3894840" y="4984200"/>
                  <a:ext cx="689400" cy="492120"/>
                </a:xfrm>
                <a:prstGeom prst="rect">
                  <a:avLst/>
                </a:prstGeom>
                <a:noFill/>
                <a:ln>
                  <a:noFill/>
                </a:ln>
              </p:spPr>
              <p:style>
                <a:lnRef idx="0">
                  <a:schemeClr val="dk1">
                    <a:alpha val="0"/>
                  </a:schemeClr>
                </a:lnRef>
                <a:fillRef idx="0">
                  <a:schemeClr val="lt1">
                    <a:alpha val="0"/>
                  </a:schemeClr>
                </a:fillRef>
                <a:effectRef idx="0"/>
                <a:fontRef idx="minor"/>
              </p:style>
              <p:txBody>
                <a:bodyPr lIns="90000" rIns="90000" tIns="45000" bIns="45000" anchor="ctr"/>
                <a:p>
                  <a:pPr marL="457200">
                    <a:lnSpc>
                      <a:spcPct val="100000"/>
                    </a:lnSpc>
                  </a:pPr>
                  <a:r>
                    <a:rPr b="0" lang="en-US" sz="1800" spc="-1" strike="noStrike">
                      <a:solidFill>
                        <a:srgbClr val="000000"/>
                      </a:solidFill>
                      <a:latin typeface="Arial"/>
                    </a:rPr>
                    <a:t>Pre</a:t>
                  </a:r>
                  <a:endParaRPr b="0" lang="en-US" sz="1800" spc="-1" strike="noStrike">
                    <a:latin typeface="Arial"/>
                  </a:endParaRPr>
                </a:p>
                <a:p>
                  <a:pPr marL="457200">
                    <a:lnSpc>
                      <a:spcPct val="100000"/>
                    </a:lnSpc>
                  </a:pPr>
                  <a:r>
                    <a:rPr b="0" lang="en-US" sz="1800" spc="-1" strike="noStrike">
                      <a:solidFill>
                        <a:srgbClr val="000000"/>
                      </a:solidFill>
                      <a:latin typeface="Arial"/>
                    </a:rPr>
                    <a:t>Projets de CT</a:t>
                  </a:r>
                  <a:endParaRPr b="0" lang="en-US" sz="1800" spc="-1" strike="noStrike">
                    <a:latin typeface="Arial"/>
                  </a:endParaRPr>
                </a:p>
                <a:p>
                  <a:pPr marL="457200">
                    <a:lnSpc>
                      <a:spcPct val="100000"/>
                    </a:lnSpc>
                  </a:pPr>
                  <a:r>
                    <a:rPr b="0" lang="en-US" sz="1800" spc="-1" strike="noStrike">
                      <a:solidFill>
                        <a:srgbClr val="000000"/>
                      </a:solidFill>
                      <a:latin typeface="Arial"/>
                    </a:rPr>
                    <a:t>INSARR</a:t>
                  </a:r>
                  <a:endParaRPr b="0" lang="en-US" sz="1800" spc="-1" strike="noStrike">
                    <a:latin typeface="Arial"/>
                  </a:endParaRPr>
                </a:p>
                <a:p>
                  <a:pPr marL="457200">
                    <a:lnSpc>
                      <a:spcPct val="100000"/>
                    </a:lnSpc>
                  </a:pPr>
                  <a:r>
                    <a:rPr b="0" lang="en-US" sz="1800" spc="-1" strike="noStrike">
                      <a:solidFill>
                        <a:srgbClr val="000000"/>
                      </a:solidFill>
                      <a:latin typeface="Arial"/>
                    </a:rPr>
                    <a:t>IPPAS</a:t>
                  </a:r>
                  <a:endParaRPr b="0" lang="en-US" sz="1800" spc="-1" strike="noStrike">
                    <a:latin typeface="Arial"/>
                  </a:endParaRPr>
                </a:p>
              </p:txBody>
            </p:sp>
          </p:grpSp>
          <p:grpSp>
            <p:nvGrpSpPr>
              <p:cNvPr id="345" name="Group 11"/>
              <p:cNvGrpSpPr/>
              <p:nvPr/>
            </p:nvGrpSpPr>
            <p:grpSpPr>
              <a:xfrm>
                <a:off x="1060200" y="4239360"/>
                <a:ext cx="1231200" cy="492120"/>
                <a:chOff x="1060200" y="4239360"/>
                <a:chExt cx="1231200" cy="492120"/>
              </a:xfrm>
            </p:grpSpPr>
            <p:sp>
              <p:nvSpPr>
                <p:cNvPr id="346" name="CustomShape 12"/>
                <p:cNvSpPr/>
                <p:nvPr/>
              </p:nvSpPr>
              <p:spPr>
                <a:xfrm>
                  <a:off x="1060200" y="4239360"/>
                  <a:ext cx="492120" cy="492120"/>
                </a:xfrm>
                <a:prstGeom prst="ellipse">
                  <a:avLst/>
                </a:prstGeom>
                <a:ln/>
              </p:spPr>
              <p:style>
                <a:lnRef idx="2">
                  <a:schemeClr val="lt1"/>
                </a:lnRef>
                <a:fillRef idx="1">
                  <a:schemeClr val="accent1">
                    <a:shade val="50000"/>
                    <a:tint val="55000"/>
                  </a:schemeClr>
                </a:fillRef>
                <a:effectRef idx="0"/>
                <a:fontRef idx="minor"/>
              </p:style>
              <p:txBody>
                <a:bodyPr lIns="96120" rIns="96120" tIns="51120" bIns="51120" anchor="ctr"/>
                <a:p>
                  <a:pPr algn="ctr">
                    <a:lnSpc>
                      <a:spcPct val="100000"/>
                    </a:lnSpc>
                  </a:pPr>
                  <a:r>
                    <a:rPr b="1" lang="en-US" sz="1800" spc="-1" strike="noStrike">
                      <a:solidFill>
                        <a:srgbClr val="000000"/>
                      </a:solidFill>
                      <a:latin typeface="Arial"/>
                    </a:rPr>
                    <a:t>Experts</a:t>
                  </a:r>
                  <a:endParaRPr b="0" lang="en-US" sz="1800" spc="-1" strike="noStrike">
                    <a:latin typeface="Arial"/>
                  </a:endParaRPr>
                </a:p>
              </p:txBody>
            </p:sp>
            <p:sp>
              <p:nvSpPr>
                <p:cNvPr id="347" name="CustomShape 13"/>
                <p:cNvSpPr/>
                <p:nvPr/>
              </p:nvSpPr>
              <p:spPr>
                <a:xfrm>
                  <a:off x="1602000" y="4239360"/>
                  <a:ext cx="689400" cy="492120"/>
                </a:xfrm>
                <a:prstGeom prst="rect">
                  <a:avLst/>
                </a:prstGeom>
                <a:noFill/>
                <a:ln>
                  <a:noFill/>
                </a:ln>
              </p:spPr>
              <p:style>
                <a:lnRef idx="0">
                  <a:schemeClr val="dk1">
                    <a:alpha val="0"/>
                  </a:schemeClr>
                </a:lnRef>
                <a:fillRef idx="0">
                  <a:schemeClr val="lt1">
                    <a:alpha val="0"/>
                  </a:schemeClr>
                </a:fillRef>
                <a:effectRef idx="0"/>
                <a:fontRef idx="minor"/>
              </p:style>
              <p:txBody>
                <a:bodyPr lIns="90000" rIns="90000" tIns="45000" bIns="45000" anchor="ctr"/>
                <a:p>
                  <a:pPr marL="457200">
                    <a:lnSpc>
                      <a:spcPct val="100000"/>
                    </a:lnSpc>
                  </a:pPr>
                  <a:r>
                    <a:rPr b="0" lang="en-US" sz="1800" spc="-1" strike="noStrike">
                      <a:solidFill>
                        <a:srgbClr val="000000"/>
                      </a:solidFill>
                      <a:latin typeface="Arial"/>
                    </a:rPr>
                    <a:t>Consultants </a:t>
                  </a:r>
                  <a:endParaRPr b="0" lang="en-US" sz="1800" spc="-1" strike="noStrike">
                    <a:latin typeface="Arial"/>
                  </a:endParaRPr>
                </a:p>
                <a:p>
                  <a:pPr marL="457200">
                    <a:lnSpc>
                      <a:spcPct val="100000"/>
                    </a:lnSpc>
                  </a:pPr>
                  <a:r>
                    <a:rPr b="0" lang="en-US" sz="1800" spc="-1" strike="noStrike">
                      <a:solidFill>
                        <a:srgbClr val="000000"/>
                      </a:solidFill>
                      <a:latin typeface="Arial"/>
                    </a:rPr>
                    <a:t>CGEA</a:t>
                  </a:r>
                  <a:endParaRPr b="0" lang="en-US" sz="1800" spc="-1" strike="noStrike">
                    <a:latin typeface="Arial"/>
                  </a:endParaRPr>
                </a:p>
              </p:txBody>
            </p:sp>
          </p:grpSp>
          <p:grpSp>
            <p:nvGrpSpPr>
              <p:cNvPr id="348" name="Group 14"/>
              <p:cNvGrpSpPr/>
              <p:nvPr/>
            </p:nvGrpSpPr>
            <p:grpSpPr>
              <a:xfrm>
                <a:off x="1060200" y="1828440"/>
                <a:ext cx="1231200" cy="492120"/>
                <a:chOff x="1060200" y="1828440"/>
                <a:chExt cx="1231200" cy="492120"/>
              </a:xfrm>
            </p:grpSpPr>
            <p:sp>
              <p:nvSpPr>
                <p:cNvPr id="349" name="CustomShape 15"/>
                <p:cNvSpPr/>
                <p:nvPr/>
              </p:nvSpPr>
              <p:spPr>
                <a:xfrm>
                  <a:off x="1060200" y="1828440"/>
                  <a:ext cx="492120" cy="492120"/>
                </a:xfrm>
                <a:prstGeom prst="ellipse">
                  <a:avLst/>
                </a:prstGeom>
                <a:ln/>
              </p:spPr>
              <p:style>
                <a:lnRef idx="2">
                  <a:schemeClr val="lt1"/>
                </a:lnRef>
                <a:fillRef idx="1">
                  <a:schemeClr val="accent1">
                    <a:shade val="50000"/>
                    <a:tint val="55000"/>
                  </a:schemeClr>
                </a:fillRef>
                <a:effectRef idx="0"/>
                <a:fontRef idx="minor"/>
              </p:style>
              <p:txBody>
                <a:bodyPr lIns="96120" rIns="96120" tIns="51120" bIns="51120" anchor="ctr"/>
                <a:p>
                  <a:pPr algn="ctr">
                    <a:lnSpc>
                      <a:spcPct val="100000"/>
                    </a:lnSpc>
                  </a:pPr>
                  <a:r>
                    <a:rPr b="1" lang="en-US" sz="1800" spc="-1" strike="noStrike">
                      <a:solidFill>
                        <a:srgbClr val="000000"/>
                      </a:solidFill>
                      <a:latin typeface="Arial"/>
                    </a:rPr>
                    <a:t>Besoins des Parties prenantes</a:t>
                  </a:r>
                  <a:endParaRPr b="0" lang="en-US" sz="1800" spc="-1" strike="noStrike">
                    <a:latin typeface="Arial"/>
                  </a:endParaRPr>
                </a:p>
              </p:txBody>
            </p:sp>
            <p:sp>
              <p:nvSpPr>
                <p:cNvPr id="350" name="CustomShape 16"/>
                <p:cNvSpPr/>
                <p:nvPr/>
              </p:nvSpPr>
              <p:spPr>
                <a:xfrm>
                  <a:off x="1602000" y="1828440"/>
                  <a:ext cx="689400" cy="492120"/>
                </a:xfrm>
                <a:prstGeom prst="rect">
                  <a:avLst/>
                </a:prstGeom>
                <a:noFill/>
                <a:ln>
                  <a:noFill/>
                </a:ln>
              </p:spPr>
              <p:style>
                <a:lnRef idx="0">
                  <a:schemeClr val="dk1">
                    <a:alpha val="0"/>
                  </a:schemeClr>
                </a:lnRef>
                <a:fillRef idx="0">
                  <a:schemeClr val="lt1">
                    <a:alpha val="0"/>
                  </a:schemeClr>
                </a:fillRef>
                <a:effectRef idx="0"/>
                <a:fontRef idx="minor"/>
              </p:style>
              <p:txBody>
                <a:bodyPr lIns="90000" rIns="90000" tIns="45000" bIns="45000" anchor="ctr"/>
                <a:p>
                  <a:pPr marL="457200">
                    <a:lnSpc>
                      <a:spcPct val="100000"/>
                    </a:lnSpc>
                  </a:pPr>
                  <a:r>
                    <a:rPr b="0" lang="en-US" sz="1800" spc="-1" strike="noStrike">
                      <a:solidFill>
                        <a:srgbClr val="000000"/>
                      </a:solidFill>
                      <a:latin typeface="Arial"/>
                    </a:rPr>
                    <a:t>Internes</a:t>
                  </a:r>
                  <a:endParaRPr b="0" lang="en-US" sz="1800" spc="-1" strike="noStrike">
                    <a:latin typeface="Arial"/>
                  </a:endParaRPr>
                </a:p>
                <a:p>
                  <a:pPr marL="457200">
                    <a:lnSpc>
                      <a:spcPct val="100000"/>
                    </a:lnSpc>
                  </a:pPr>
                  <a:r>
                    <a:rPr b="0" lang="en-US" sz="1800" spc="-1" strike="noStrike">
                      <a:solidFill>
                        <a:srgbClr val="000000"/>
                      </a:solidFill>
                      <a:latin typeface="Arial"/>
                    </a:rPr>
                    <a:t>Internationaux</a:t>
                  </a:r>
                  <a:endParaRPr b="0" lang="en-US" sz="1800" spc="-1" strike="noStrike">
                    <a:latin typeface="Arial"/>
                  </a:endParaRPr>
                </a:p>
                <a:p>
                  <a:pPr marL="457200">
                    <a:lnSpc>
                      <a:spcPct val="100000"/>
                    </a:lnSpc>
                  </a:pPr>
                  <a:r>
                    <a:rPr b="0" lang="en-US" sz="1800" spc="-1" strike="noStrike">
                      <a:solidFill>
                        <a:srgbClr val="000000"/>
                      </a:solidFill>
                      <a:latin typeface="Arial"/>
                    </a:rPr>
                    <a:t>Parteners</a:t>
                  </a:r>
                  <a:endParaRPr b="0" lang="en-US" sz="1800" spc="-1" strike="noStrike">
                    <a:latin typeface="Arial"/>
                  </a:endParaRPr>
                </a:p>
                <a:p>
                  <a:pPr marL="457200">
                    <a:lnSpc>
                      <a:spcPct val="100000"/>
                    </a:lnSpc>
                  </a:pPr>
                  <a:r>
                    <a:rPr b="0" lang="en-US" sz="1800" spc="-1" strike="noStrike">
                      <a:solidFill>
                        <a:srgbClr val="000000"/>
                      </a:solidFill>
                      <a:latin typeface="Arial"/>
                    </a:rPr>
                    <a:t>Nationaux</a:t>
                  </a:r>
                  <a:endParaRPr b="0" lang="en-US" sz="1800" spc="-1" strike="noStrike">
                    <a:latin typeface="Arial"/>
                  </a:endParaRPr>
                </a:p>
              </p:txBody>
            </p:sp>
          </p:grpSp>
          <p:sp>
            <p:nvSpPr>
              <p:cNvPr id="351" name="CustomShape 17"/>
              <p:cNvSpPr/>
              <p:nvPr/>
            </p:nvSpPr>
            <p:spPr>
              <a:xfrm>
                <a:off x="3353040" y="1083600"/>
                <a:ext cx="1231200" cy="1024920"/>
              </a:xfrm>
              <a:prstGeom prst="rect">
                <a:avLst/>
              </a:prstGeom>
              <a:noFill/>
              <a:ln/>
            </p:spPr>
            <p:style>
              <a:lnRef idx="2">
                <a:schemeClr val="accent1">
                  <a:shade val="80000"/>
                </a:schemeClr>
              </a:lnRef>
              <a:fillRef idx="0">
                <a:schemeClr val="accent1">
                  <a:shade val="80000"/>
                </a:schemeClr>
              </a:fillRef>
              <a:effectRef idx="0"/>
              <a:fontRef idx="minor"/>
            </p:style>
          </p:sp>
        </p:grpSp>
      </p:grpSp>
      <p:sp>
        <p:nvSpPr>
          <p:cNvPr id="352" name="CustomShape 18"/>
          <p:cNvSpPr/>
          <p:nvPr/>
        </p:nvSpPr>
        <p:spPr>
          <a:xfrm>
            <a:off x="5883120" y="906480"/>
            <a:ext cx="5454360" cy="6341400"/>
          </a:xfrm>
          <a:prstGeom prst="rect">
            <a:avLst/>
          </a:prstGeom>
          <a:noFill/>
          <a:ln>
            <a:noFill/>
          </a:ln>
        </p:spPr>
        <p:style>
          <a:lnRef idx="0"/>
          <a:fillRef idx="0"/>
          <a:effectRef idx="0"/>
          <a:fontRef idx="minor"/>
        </p:style>
        <p:txBody>
          <a:bodyPr lIns="90000" rIns="90000" tIns="45000" bIns="45000"/>
          <a:p>
            <a:pPr marL="343080" indent="-342720">
              <a:lnSpc>
                <a:spcPct val="100000"/>
              </a:lnSpc>
              <a:spcBef>
                <a:spcPts val="601"/>
              </a:spcBef>
              <a:spcAft>
                <a:spcPts val="601"/>
              </a:spcAft>
              <a:buClr>
                <a:srgbClr val="44546a"/>
              </a:buClr>
              <a:buFont typeface="Arial"/>
              <a:buChar char="•"/>
            </a:pPr>
            <a:r>
              <a:rPr b="0" lang="en-US" sz="2000" spc="-1" strike="noStrike">
                <a:solidFill>
                  <a:srgbClr val="44546a"/>
                </a:solidFill>
                <a:latin typeface="Calibri Light"/>
              </a:rPr>
              <a:t>Utilisation de la méthodologie recommandée par l'AIEA (voir IAEA Nuclear Energy Series NG-T-3.16, 2017)</a:t>
            </a:r>
            <a:endParaRPr b="0" lang="en-US" sz="2000" spc="-1" strike="noStrike">
              <a:latin typeface="Arial"/>
            </a:endParaRPr>
          </a:p>
          <a:p>
            <a:pPr marL="343080" indent="-342720">
              <a:lnSpc>
                <a:spcPct val="100000"/>
              </a:lnSpc>
              <a:spcBef>
                <a:spcPts val="601"/>
              </a:spcBef>
              <a:spcAft>
                <a:spcPts val="601"/>
              </a:spcAft>
              <a:buClr>
                <a:srgbClr val="44546a"/>
              </a:buClr>
              <a:buFont typeface="Arial"/>
              <a:buChar char="•"/>
            </a:pPr>
            <a:r>
              <a:rPr b="0" lang="en-US" sz="2000" spc="-1" strike="noStrike">
                <a:solidFill>
                  <a:srgbClr val="44546a"/>
                </a:solidFill>
                <a:latin typeface="Calibri Light"/>
              </a:rPr>
              <a:t>Analyse des documents existants, y compris un plan d'utilisation et des plans d'affaires</a:t>
            </a:r>
            <a:endParaRPr b="0" lang="en-US" sz="2000" spc="-1" strike="noStrike">
              <a:latin typeface="Arial"/>
            </a:endParaRPr>
          </a:p>
          <a:p>
            <a:pPr marL="343080" indent="-342720">
              <a:lnSpc>
                <a:spcPct val="100000"/>
              </a:lnSpc>
              <a:spcBef>
                <a:spcPts val="601"/>
              </a:spcBef>
              <a:spcAft>
                <a:spcPts val="601"/>
              </a:spcAft>
              <a:buClr>
                <a:srgbClr val="44546a"/>
              </a:buClr>
              <a:buFont typeface="Arial"/>
              <a:buChar char="•"/>
            </a:pPr>
            <a:r>
              <a:rPr b="0" lang="en-US" sz="2000" spc="-1" strike="noStrike">
                <a:solidFill>
                  <a:srgbClr val="44546a"/>
                </a:solidFill>
                <a:latin typeface="Calibri Light"/>
              </a:rPr>
              <a:t>Examen détaillé de toutes les recommandations de l'AIEA depuis 2004 (validité, progrès à ce jour, actions futures)</a:t>
            </a:r>
            <a:endParaRPr b="0" lang="en-US" sz="2000" spc="-1" strike="noStrike">
              <a:latin typeface="Arial"/>
            </a:endParaRPr>
          </a:p>
          <a:p>
            <a:pPr marL="343080" indent="-342720">
              <a:lnSpc>
                <a:spcPct val="100000"/>
              </a:lnSpc>
              <a:spcBef>
                <a:spcPts val="601"/>
              </a:spcBef>
              <a:spcAft>
                <a:spcPts val="601"/>
              </a:spcAft>
              <a:buClr>
                <a:srgbClr val="44546a"/>
              </a:buClr>
              <a:buFont typeface="Arial"/>
              <a:buChar char="•"/>
            </a:pPr>
            <a:r>
              <a:rPr b="0" lang="en-US" sz="2000" spc="-1" strike="noStrike">
                <a:solidFill>
                  <a:srgbClr val="44546a"/>
                </a:solidFill>
                <a:latin typeface="Calibri Light"/>
              </a:rPr>
              <a:t>Réflexion stratégique, enseignements tirés et analyse SWOT</a:t>
            </a:r>
            <a:endParaRPr b="0" lang="en-US" sz="2000" spc="-1" strike="noStrike">
              <a:latin typeface="Arial"/>
            </a:endParaRPr>
          </a:p>
          <a:p>
            <a:pPr marL="343080" indent="-342720">
              <a:lnSpc>
                <a:spcPct val="100000"/>
              </a:lnSpc>
              <a:spcBef>
                <a:spcPts val="601"/>
              </a:spcBef>
              <a:spcAft>
                <a:spcPts val="601"/>
              </a:spcAft>
              <a:buClr>
                <a:srgbClr val="44546a"/>
              </a:buClr>
              <a:buFont typeface="Arial"/>
              <a:buChar char="•"/>
            </a:pPr>
            <a:r>
              <a:rPr b="0" lang="en-US" sz="2000" spc="-1" strike="noStrike">
                <a:solidFill>
                  <a:srgbClr val="44546a"/>
                </a:solidFill>
                <a:latin typeface="Calibri Light"/>
              </a:rPr>
              <a:t>Définition claire des objectifs-Prise en compte des besoins de toutes les parties prenantes</a:t>
            </a:r>
            <a:endParaRPr b="0" lang="en-US" sz="2000" spc="-1" strike="noStrike">
              <a:latin typeface="Arial"/>
            </a:endParaRPr>
          </a:p>
          <a:p>
            <a:pPr marL="343080" indent="-342720">
              <a:lnSpc>
                <a:spcPct val="100000"/>
              </a:lnSpc>
              <a:spcBef>
                <a:spcPts val="601"/>
              </a:spcBef>
              <a:spcAft>
                <a:spcPts val="601"/>
              </a:spcAft>
              <a:buClr>
                <a:srgbClr val="44546a"/>
              </a:buClr>
              <a:buFont typeface="Arial"/>
              <a:buChar char="•"/>
            </a:pPr>
            <a:r>
              <a:rPr b="0" lang="en-US" sz="2000" spc="-1" strike="noStrike">
                <a:solidFill>
                  <a:srgbClr val="44546a"/>
                </a:solidFill>
                <a:latin typeface="Calibri Light"/>
              </a:rPr>
              <a:t>Définition de la structure du projet et des responsabilités</a:t>
            </a:r>
            <a:endParaRPr b="0" lang="en-US" sz="2000" spc="-1" strike="noStrike">
              <a:latin typeface="Arial"/>
            </a:endParaRPr>
          </a:p>
        </p:txBody>
      </p:sp>
    </p:spTree>
  </p:cSld>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3" name="TextShape 1"/>
          <p:cNvSpPr txBox="1"/>
          <p:nvPr/>
        </p:nvSpPr>
        <p:spPr>
          <a:xfrm>
            <a:off x="8610480" y="6356520"/>
            <a:ext cx="2742840" cy="364680"/>
          </a:xfrm>
          <a:prstGeom prst="rect">
            <a:avLst/>
          </a:prstGeom>
          <a:noFill/>
          <a:ln>
            <a:noFill/>
          </a:ln>
        </p:spPr>
        <p:txBody>
          <a:bodyPr anchor="ctr"/>
          <a:p>
            <a:pPr algn="r">
              <a:lnSpc>
                <a:spcPct val="100000"/>
              </a:lnSpc>
            </a:pPr>
            <a:fld id="{069F61B7-C4BD-44FF-AA47-85EC392C2E6E}" type="slidenum">
              <a:rPr b="0" lang="en-US" sz="1200" spc="-1" strike="noStrike">
                <a:solidFill>
                  <a:srgbClr val="898989"/>
                </a:solidFill>
                <a:latin typeface="Calibri"/>
              </a:rPr>
              <a:t>&lt;number&gt;</a:t>
            </a:fld>
            <a:endParaRPr b="0" lang="en-US" sz="1200" spc="-1" strike="noStrike">
              <a:latin typeface="Times New Roman"/>
            </a:endParaRPr>
          </a:p>
        </p:txBody>
      </p:sp>
      <p:graphicFrame>
        <p:nvGraphicFramePr>
          <p:cNvPr id="354" name="Table 2"/>
          <p:cNvGraphicFramePr/>
          <p:nvPr/>
        </p:nvGraphicFramePr>
        <p:xfrm>
          <a:off x="1395360" y="2738520"/>
          <a:ext cx="9613440" cy="1947600"/>
        </p:xfrm>
        <a:graphic>
          <a:graphicData uri="http://schemas.openxmlformats.org/drawingml/2006/table">
            <a:tbl>
              <a:tblPr/>
              <a:tblGrid>
                <a:gridCol w="9613800"/>
              </a:tblGrid>
              <a:tr h="1947600">
                <a:tc>
                  <a:txBody>
                    <a:bodyPr lIns="112320" rIns="112320" tIns="0" bIns="0" anchor="ctr"/>
                    <a:p>
                      <a:pPr algn="ctr">
                        <a:lnSpc>
                          <a:spcPct val="100000"/>
                        </a:lnSpc>
                      </a:pPr>
                      <a:r>
                        <a:rPr b="1" lang="en-US" sz="1600" spc="-1" strike="noStrike">
                          <a:solidFill>
                            <a:srgbClr val="203864"/>
                          </a:solidFill>
                          <a:latin typeface="Calibri"/>
                        </a:rPr>
                        <a:t>MISSION</a:t>
                      </a:r>
                      <a:br/>
                      <a:endParaRPr b="0" lang="en-US" sz="1600" spc="-1" strike="noStrike">
                        <a:latin typeface="Arial"/>
                      </a:endParaRPr>
                    </a:p>
                    <a:p>
                      <a:pPr algn="ctr">
                        <a:lnSpc>
                          <a:spcPct val="100000"/>
                        </a:lnSpc>
                      </a:pPr>
                      <a:r>
                        <a:rPr b="1" lang="en-US" sz="1600" spc="-1" strike="noStrike">
                          <a:solidFill>
                            <a:srgbClr val="203864"/>
                          </a:solidFill>
                          <a:latin typeface="Calibri"/>
                        </a:rPr>
                        <a:t>Redémarrer le réacteur de recherche TRICO II et l'exploiter de manière sûre et sécurisée, dans le respect total des normes internationales et des exigences réglementaires nationales, afin de fournir des services d'irradiation locaux compétitifs, des produits nucléaires, des capacités d'éducation et de formation, ainsi que des capacités de recherche et de développement dans le domaine des sciences et des techniques nucléaires.</a:t>
                      </a:r>
                      <a:endParaRPr b="0" lang="en-US" sz="1600" spc="-1" strike="noStrike">
                        <a:latin typeface="Arial"/>
                      </a:endParaRPr>
                    </a:p>
                  </a:txBody>
                  <a:tcPr marL="112320" marR="112320">
                    <a:lnL w="12240">
                      <a:solidFill>
                        <a:srgbClr val="ffffff"/>
                      </a:solidFill>
                    </a:lnL>
                    <a:lnR w="12240">
                      <a:solidFill>
                        <a:srgbClr val="ffffff"/>
                      </a:solidFill>
                    </a:lnR>
                    <a:lnT w="12240">
                      <a:solidFill>
                        <a:srgbClr val="ffffff"/>
                      </a:solidFill>
                    </a:lnT>
                    <a:lnB w="38160">
                      <a:solidFill>
                        <a:srgbClr val="ffffff"/>
                      </a:solidFill>
                    </a:lnB>
                    <a:solidFill>
                      <a:srgbClr val="deebf7"/>
                    </a:solidFill>
                  </a:tcPr>
                </a:tc>
              </a:tr>
            </a:tbl>
          </a:graphicData>
        </a:graphic>
      </p:graphicFrame>
      <p:graphicFrame>
        <p:nvGraphicFramePr>
          <p:cNvPr id="355" name="Table 3"/>
          <p:cNvGraphicFramePr/>
          <p:nvPr/>
        </p:nvGraphicFramePr>
        <p:xfrm>
          <a:off x="2760840" y="1090440"/>
          <a:ext cx="6708240" cy="1325160"/>
        </p:xfrm>
        <a:graphic>
          <a:graphicData uri="http://schemas.openxmlformats.org/drawingml/2006/table">
            <a:tbl>
              <a:tblPr/>
              <a:tblGrid>
                <a:gridCol w="6708240"/>
              </a:tblGrid>
              <a:tr h="1325520">
                <a:tc>
                  <a:txBody>
                    <a:bodyPr lIns="112320" rIns="112320" tIns="0" bIns="0" anchor="ctr"/>
                    <a:p>
                      <a:pPr algn="ctr">
                        <a:lnSpc>
                          <a:spcPct val="100000"/>
                        </a:lnSpc>
                      </a:pPr>
                      <a:r>
                        <a:rPr b="1" lang="en-US" sz="1600" spc="-1" strike="noStrike">
                          <a:solidFill>
                            <a:srgbClr val="203864"/>
                          </a:solidFill>
                          <a:latin typeface="Calibri"/>
                        </a:rPr>
                        <a:t>VISION</a:t>
                      </a:r>
                      <a:br/>
                      <a:endParaRPr b="0" lang="en-US" sz="1600" spc="-1" strike="noStrike">
                        <a:latin typeface="Arial"/>
                      </a:endParaRPr>
                    </a:p>
                    <a:p>
                      <a:pPr algn="ctr">
                        <a:lnSpc>
                          <a:spcPct val="100000"/>
                        </a:lnSpc>
                      </a:pPr>
                      <a:r>
                        <a:rPr b="1" lang="en-US" sz="1600" spc="-1" strike="noStrike">
                          <a:solidFill>
                            <a:srgbClr val="203864"/>
                          </a:solidFill>
                          <a:latin typeface="Calibri"/>
                        </a:rPr>
                        <a:t>Le CREN-K est un centre d'excellence nucléaire en Afrique centrale et orientale qui contribue au développement durable de la RDC et de la région.</a:t>
                      </a:r>
                      <a:endParaRPr b="0" lang="en-US" sz="1600" spc="-1" strike="noStrike">
                        <a:latin typeface="Arial"/>
                      </a:endParaRPr>
                    </a:p>
                  </a:txBody>
                  <a:tcPr marL="112320" marR="112320">
                    <a:lnL w="12240">
                      <a:solidFill>
                        <a:srgbClr val="ffffff"/>
                      </a:solidFill>
                    </a:lnL>
                    <a:lnR w="12240">
                      <a:solidFill>
                        <a:srgbClr val="ffffff"/>
                      </a:solidFill>
                    </a:lnR>
                    <a:lnT w="12240">
                      <a:solidFill>
                        <a:srgbClr val="ffffff"/>
                      </a:solidFill>
                    </a:lnT>
                    <a:lnB w="38160">
                      <a:solidFill>
                        <a:srgbClr val="ffffff"/>
                      </a:solidFill>
                    </a:lnB>
                    <a:solidFill>
                      <a:srgbClr val="e2f0d9"/>
                    </a:solidFill>
                  </a:tcPr>
                </a:tc>
              </a:tr>
            </a:tbl>
          </a:graphicData>
        </a:graphic>
      </p:graphicFrame>
      <p:pic>
        <p:nvPicPr>
          <p:cNvPr id="356" name="Grafik 6" descr=""/>
          <p:cNvPicPr/>
          <p:nvPr/>
        </p:nvPicPr>
        <p:blipFill>
          <a:blip r:embed="rId1"/>
          <a:stretch/>
        </p:blipFill>
        <p:spPr>
          <a:xfrm>
            <a:off x="1628640" y="4883040"/>
            <a:ext cx="996480" cy="1022040"/>
          </a:xfrm>
          <a:prstGeom prst="rect">
            <a:avLst/>
          </a:prstGeom>
          <a:ln w="9360">
            <a:noFill/>
          </a:ln>
        </p:spPr>
      </p:pic>
      <p:pic>
        <p:nvPicPr>
          <p:cNvPr id="357" name="Grafik 7" descr=""/>
          <p:cNvPicPr/>
          <p:nvPr/>
        </p:nvPicPr>
        <p:blipFill>
          <a:blip r:embed="rId2"/>
          <a:stretch/>
        </p:blipFill>
        <p:spPr>
          <a:xfrm>
            <a:off x="3278160" y="4905360"/>
            <a:ext cx="1004400" cy="1012320"/>
          </a:xfrm>
          <a:prstGeom prst="rect">
            <a:avLst/>
          </a:prstGeom>
          <a:ln w="9360">
            <a:noFill/>
          </a:ln>
        </p:spPr>
      </p:pic>
      <p:pic>
        <p:nvPicPr>
          <p:cNvPr id="358" name="Grafik 8" descr=""/>
          <p:cNvPicPr/>
          <p:nvPr/>
        </p:nvPicPr>
        <p:blipFill>
          <a:blip r:embed="rId3"/>
          <a:stretch/>
        </p:blipFill>
        <p:spPr>
          <a:xfrm>
            <a:off x="4935600" y="4873680"/>
            <a:ext cx="995040" cy="1023480"/>
          </a:xfrm>
          <a:prstGeom prst="rect">
            <a:avLst/>
          </a:prstGeom>
          <a:ln w="9360">
            <a:noFill/>
          </a:ln>
        </p:spPr>
      </p:pic>
      <p:pic>
        <p:nvPicPr>
          <p:cNvPr id="359" name="Grafik 9" descr=""/>
          <p:cNvPicPr/>
          <p:nvPr/>
        </p:nvPicPr>
        <p:blipFill>
          <a:blip r:embed="rId4"/>
          <a:stretch/>
        </p:blipFill>
        <p:spPr>
          <a:xfrm>
            <a:off x="8099280" y="4905360"/>
            <a:ext cx="1022040" cy="1001520"/>
          </a:xfrm>
          <a:prstGeom prst="rect">
            <a:avLst/>
          </a:prstGeom>
          <a:ln w="9360">
            <a:noFill/>
          </a:ln>
        </p:spPr>
      </p:pic>
      <p:pic>
        <p:nvPicPr>
          <p:cNvPr id="360" name="Grafik 10" descr=""/>
          <p:cNvPicPr/>
          <p:nvPr/>
        </p:nvPicPr>
        <p:blipFill>
          <a:blip r:embed="rId5"/>
          <a:stretch/>
        </p:blipFill>
        <p:spPr>
          <a:xfrm>
            <a:off x="9721800" y="4870440"/>
            <a:ext cx="1023480" cy="1047240"/>
          </a:xfrm>
          <a:prstGeom prst="rect">
            <a:avLst/>
          </a:prstGeom>
          <a:ln w="9360">
            <a:noFill/>
          </a:ln>
        </p:spPr>
      </p:pic>
      <p:pic>
        <p:nvPicPr>
          <p:cNvPr id="361" name="Grafik 11" descr=""/>
          <p:cNvPicPr/>
          <p:nvPr/>
        </p:nvPicPr>
        <p:blipFill>
          <a:blip r:embed="rId6"/>
          <a:stretch/>
        </p:blipFill>
        <p:spPr>
          <a:xfrm>
            <a:off x="6504120" y="4894200"/>
            <a:ext cx="1022040" cy="1023480"/>
          </a:xfrm>
          <a:prstGeom prst="rect">
            <a:avLst/>
          </a:prstGeom>
          <a:ln w="9360">
            <a:noFill/>
          </a:ln>
        </p:spPr>
      </p:pic>
      <p:sp>
        <p:nvSpPr>
          <p:cNvPr id="362" name="TextShape 4"/>
          <p:cNvSpPr txBox="1"/>
          <p:nvPr/>
        </p:nvSpPr>
        <p:spPr>
          <a:xfrm>
            <a:off x="416520" y="111240"/>
            <a:ext cx="11784600" cy="923400"/>
          </a:xfrm>
          <a:prstGeom prst="rect">
            <a:avLst/>
          </a:prstGeom>
          <a:noFill/>
          <a:ln w="9360">
            <a:noFill/>
          </a:ln>
        </p:spPr>
        <p:txBody>
          <a:bodyPr anchor="ctr"/>
          <a:p>
            <a:pPr>
              <a:lnSpc>
                <a:spcPct val="90000"/>
              </a:lnSpc>
            </a:pPr>
            <a:r>
              <a:rPr b="0" lang="en-US" sz="4000" spc="-1" strike="noStrike">
                <a:solidFill>
                  <a:srgbClr val="4472c4"/>
                </a:solidFill>
                <a:latin typeface="Calibri Light"/>
              </a:rPr>
              <a:t>Notre vision et Notre Mission</a:t>
            </a:r>
            <a:endParaRPr b="0" lang="en-US" sz="4000" spc="-1" strike="noStrike">
              <a:solidFill>
                <a:srgbClr val="000000"/>
              </a:solidFill>
              <a:latin typeface="Arial"/>
            </a:endParaRPr>
          </a:p>
        </p:txBody>
      </p:sp>
    </p:spTree>
  </p:cSld>
  <p:timing>
    <p:tnLst>
      <p:par>
        <p:cTn id="102" dur="indefinite" restart="never" nodeType="tmRoot">
          <p:childTnLst>
            <p:seq>
              <p:cTn id="103" dur="indefinite" nodeType="mainSeq">
                <p:childTnLst>
                  <p:par>
                    <p:cTn id="104" nodeType="clickEffect" fill="hold">
                      <p:stCondLst>
                        <p:cond delay="indefinite"/>
                      </p:stCondLst>
                      <p:childTnLst>
                        <p:par>
                          <p:cTn id="105" nodeType="withEffect" fill="hold">
                            <p:stCondLst>
                              <p:cond delay="0"/>
                            </p:stCondLst>
                            <p:childTnLst>
                              <p:par>
                                <p:cTn id="106" nodeType="clickEffect" fill="hold" presetClass="entr" presetID="1">
                                  <p:stCondLst>
                                    <p:cond delay="0"/>
                                  </p:stCondLst>
                                  <p:childTnLst>
                                    <p:set>
                                      <p:cBhvr>
                                        <p:cTn id="107" dur="1" fill="hold">
                                          <p:stCondLst>
                                            <p:cond delay="0"/>
                                          </p:stCondLst>
                                        </p:cTn>
                                        <p:tgtEl>
                                          <p:spTgt spid="355"/>
                                        </p:tgtEl>
                                        <p:attrNameLst>
                                          <p:attrName>style.visibility</p:attrName>
                                        </p:attrNameLst>
                                      </p:cBhvr>
                                      <p:to>
                                        <p:strVal val="visible"/>
                                      </p:to>
                                    </p:set>
                                  </p:childTnLst>
                                </p:cTn>
                              </p:par>
                            </p:childTnLst>
                          </p:cTn>
                        </p:par>
                      </p:childTnLst>
                    </p:cTn>
                  </p:par>
                  <p:par>
                    <p:cTn id="108" nodeType="clickEffect" fill="hold">
                      <p:stCondLst>
                        <p:cond delay="indefinite"/>
                      </p:stCondLst>
                      <p:childTnLst>
                        <p:par>
                          <p:cTn id="109" nodeType="withEffect" fill="hold">
                            <p:stCondLst>
                              <p:cond delay="0"/>
                            </p:stCondLst>
                            <p:childTnLst>
                              <p:par>
                                <p:cTn id="110" nodeType="clickEffect" fill="hold" presetClass="entr" presetID="1">
                                  <p:stCondLst>
                                    <p:cond delay="0"/>
                                  </p:stCondLst>
                                  <p:childTnLst>
                                    <p:set>
                                      <p:cBhvr>
                                        <p:cTn id="111" dur="1" fill="hold">
                                          <p:stCondLst>
                                            <p:cond delay="0"/>
                                          </p:stCondLst>
                                        </p:cTn>
                                        <p:tgtEl>
                                          <p:spTgt spid="356"/>
                                        </p:tgtEl>
                                        <p:attrNameLst>
                                          <p:attrName>style.visibility</p:attrName>
                                        </p:attrNameLst>
                                      </p:cBhvr>
                                      <p:to>
                                        <p:strVal val="visible"/>
                                      </p:to>
                                    </p:set>
                                  </p:childTnLst>
                                </p:cTn>
                              </p:par>
                            </p:childTnLst>
                          </p:cTn>
                        </p:par>
                        <p:par>
                          <p:cTn id="112" nodeType="afterEffect" fill="hold">
                            <p:stCondLst>
                              <p:cond delay="0"/>
                            </p:stCondLst>
                            <p:childTnLst>
                              <p:par>
                                <p:cTn id="113" nodeType="afterEffect" fill="hold" presetClass="entr" presetID="1">
                                  <p:stCondLst>
                                    <p:cond delay="500"/>
                                  </p:stCondLst>
                                  <p:childTnLst>
                                    <p:set>
                                      <p:cBhvr>
                                        <p:cTn id="114" dur="1" fill="hold">
                                          <p:stCondLst>
                                            <p:cond delay="0"/>
                                          </p:stCondLst>
                                        </p:cTn>
                                        <p:tgtEl>
                                          <p:spTgt spid="357"/>
                                        </p:tgtEl>
                                        <p:attrNameLst>
                                          <p:attrName>style.visibility</p:attrName>
                                        </p:attrNameLst>
                                      </p:cBhvr>
                                      <p:to>
                                        <p:strVal val="visible"/>
                                      </p:to>
                                    </p:set>
                                  </p:childTnLst>
                                </p:cTn>
                              </p:par>
                            </p:childTnLst>
                          </p:cTn>
                        </p:par>
                        <p:par>
                          <p:cTn id="115" nodeType="afterEffect" fill="hold">
                            <p:stCondLst>
                              <p:cond delay="500"/>
                            </p:stCondLst>
                            <p:childTnLst>
                              <p:par>
                                <p:cTn id="116" nodeType="afterEffect" fill="hold" presetClass="entr" presetID="1">
                                  <p:stCondLst>
                                    <p:cond delay="500"/>
                                  </p:stCondLst>
                                  <p:childTnLst>
                                    <p:set>
                                      <p:cBhvr>
                                        <p:cTn id="117" dur="1" fill="hold">
                                          <p:stCondLst>
                                            <p:cond delay="0"/>
                                          </p:stCondLst>
                                        </p:cTn>
                                        <p:tgtEl>
                                          <p:spTgt spid="358"/>
                                        </p:tgtEl>
                                        <p:attrNameLst>
                                          <p:attrName>style.visibility</p:attrName>
                                        </p:attrNameLst>
                                      </p:cBhvr>
                                      <p:to>
                                        <p:strVal val="visible"/>
                                      </p:to>
                                    </p:set>
                                  </p:childTnLst>
                                </p:cTn>
                              </p:par>
                            </p:childTnLst>
                          </p:cTn>
                        </p:par>
                        <p:par>
                          <p:cTn id="118" nodeType="afterEffect" fill="hold">
                            <p:stCondLst>
                              <p:cond delay="1000"/>
                            </p:stCondLst>
                            <p:childTnLst>
                              <p:par>
                                <p:cTn id="119" nodeType="afterEffect" fill="hold" presetClass="entr" presetID="1">
                                  <p:stCondLst>
                                    <p:cond delay="500"/>
                                  </p:stCondLst>
                                  <p:childTnLst>
                                    <p:set>
                                      <p:cBhvr>
                                        <p:cTn id="120" dur="1" fill="hold">
                                          <p:stCondLst>
                                            <p:cond delay="0"/>
                                          </p:stCondLst>
                                        </p:cTn>
                                        <p:tgtEl>
                                          <p:spTgt spid="361"/>
                                        </p:tgtEl>
                                        <p:attrNameLst>
                                          <p:attrName>style.visibility</p:attrName>
                                        </p:attrNameLst>
                                      </p:cBhvr>
                                      <p:to>
                                        <p:strVal val="visible"/>
                                      </p:to>
                                    </p:set>
                                  </p:childTnLst>
                                </p:cTn>
                              </p:par>
                            </p:childTnLst>
                          </p:cTn>
                        </p:par>
                        <p:par>
                          <p:cTn id="121" nodeType="afterEffect" fill="hold">
                            <p:stCondLst>
                              <p:cond delay="1500"/>
                            </p:stCondLst>
                            <p:childTnLst>
                              <p:par>
                                <p:cTn id="122" nodeType="afterEffect" fill="hold" presetClass="entr" presetID="1">
                                  <p:stCondLst>
                                    <p:cond delay="500"/>
                                  </p:stCondLst>
                                  <p:childTnLst>
                                    <p:set>
                                      <p:cBhvr>
                                        <p:cTn id="123" dur="1" fill="hold">
                                          <p:stCondLst>
                                            <p:cond delay="0"/>
                                          </p:stCondLst>
                                        </p:cTn>
                                        <p:tgtEl>
                                          <p:spTgt spid="359"/>
                                        </p:tgtEl>
                                        <p:attrNameLst>
                                          <p:attrName>style.visibility</p:attrName>
                                        </p:attrNameLst>
                                      </p:cBhvr>
                                      <p:to>
                                        <p:strVal val="visible"/>
                                      </p:to>
                                    </p:set>
                                  </p:childTnLst>
                                </p:cTn>
                              </p:par>
                            </p:childTnLst>
                          </p:cTn>
                        </p:par>
                        <p:par>
                          <p:cTn id="124" nodeType="afterEffect" fill="hold">
                            <p:stCondLst>
                              <p:cond delay="2000"/>
                            </p:stCondLst>
                            <p:childTnLst>
                              <p:par>
                                <p:cTn id="125" nodeType="afterEffect" fill="hold" presetClass="entr" presetID="1">
                                  <p:stCondLst>
                                    <p:cond delay="500"/>
                                  </p:stCondLst>
                                  <p:childTnLst>
                                    <p:set>
                                      <p:cBhvr>
                                        <p:cTn id="126" dur="1" fill="hold">
                                          <p:stCondLst>
                                            <p:cond delay="0"/>
                                          </p:stCondLst>
                                        </p:cTn>
                                        <p:tgtEl>
                                          <p:spTgt spid="360"/>
                                        </p:tgtEl>
                                        <p:attrNameLst>
                                          <p:attrName>style.visibility</p:attrName>
                                        </p:attrNameLst>
                                      </p:cBhvr>
                                      <p:to>
                                        <p:strVal val="visible"/>
                                      </p:to>
                                    </p:set>
                                  </p:childTnLst>
                                </p:cTn>
                              </p:par>
                            </p:childTnLst>
                          </p:cTn>
                        </p:par>
                      </p:childTnLst>
                    </p:cTn>
                  </p:par>
                  <p:par>
                    <p:cTn id="127" nodeType="clickEffect" fill="hold">
                      <p:stCondLst>
                        <p:cond delay="indefinite"/>
                      </p:stCondLst>
                      <p:childTnLst>
                        <p:par>
                          <p:cTn id="128" nodeType="withEffect" fill="hold">
                            <p:stCondLst>
                              <p:cond delay="0"/>
                            </p:stCondLst>
                            <p:childTnLst>
                              <p:par>
                                <p:cTn id="129" nodeType="clickEffect" fill="hold" presetClass="entr" presetID="1">
                                  <p:stCondLst>
                                    <p:cond delay="0"/>
                                  </p:stCondLst>
                                  <p:childTnLst>
                                    <p:set>
                                      <p:cBhvr>
                                        <p:cTn id="130" dur="1" fill="hold">
                                          <p:stCondLst>
                                            <p:cond delay="0"/>
                                          </p:stCondLst>
                                        </p:cTn>
                                        <p:tgtEl>
                                          <p:spTgt spid="354"/>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3" name="TextShape 1"/>
          <p:cNvSpPr txBox="1"/>
          <p:nvPr/>
        </p:nvSpPr>
        <p:spPr>
          <a:xfrm>
            <a:off x="8610480" y="6356520"/>
            <a:ext cx="2742840" cy="364680"/>
          </a:xfrm>
          <a:prstGeom prst="rect">
            <a:avLst/>
          </a:prstGeom>
          <a:noFill/>
          <a:ln>
            <a:noFill/>
          </a:ln>
        </p:spPr>
        <p:txBody>
          <a:bodyPr anchor="ctr"/>
          <a:p>
            <a:pPr algn="r">
              <a:lnSpc>
                <a:spcPct val="100000"/>
              </a:lnSpc>
            </a:pPr>
            <a:fld id="{8C02E3F0-A59E-4408-A078-CA4F7405B4FC}" type="slidenum">
              <a:rPr b="0" lang="en-US" sz="1200" spc="-1" strike="noStrike">
                <a:solidFill>
                  <a:srgbClr val="898989"/>
                </a:solidFill>
                <a:latin typeface="Calibri"/>
              </a:rPr>
              <a:t>&lt;number&gt;</a:t>
            </a:fld>
            <a:endParaRPr b="0" lang="en-US" sz="1200" spc="-1" strike="noStrike">
              <a:latin typeface="Times New Roman"/>
            </a:endParaRPr>
          </a:p>
        </p:txBody>
      </p:sp>
      <p:pic>
        <p:nvPicPr>
          <p:cNvPr id="364" name="Grafik 7" descr=""/>
          <p:cNvPicPr/>
          <p:nvPr/>
        </p:nvPicPr>
        <p:blipFill>
          <a:blip r:embed="rId1"/>
          <a:stretch/>
        </p:blipFill>
        <p:spPr>
          <a:xfrm>
            <a:off x="1724040" y="371520"/>
            <a:ext cx="8743680" cy="6097320"/>
          </a:xfrm>
          <a:prstGeom prst="rect">
            <a:avLst/>
          </a:prstGeom>
          <a:ln w="9360">
            <a:noFill/>
          </a:ln>
        </p:spPr>
      </p:pic>
      <p:sp>
        <p:nvSpPr>
          <p:cNvPr id="365" name="TextShape 2"/>
          <p:cNvSpPr txBox="1"/>
          <p:nvPr/>
        </p:nvSpPr>
        <p:spPr>
          <a:xfrm>
            <a:off x="1530360" y="136440"/>
            <a:ext cx="9131040" cy="791640"/>
          </a:xfrm>
          <a:prstGeom prst="rect">
            <a:avLst/>
          </a:prstGeom>
          <a:solidFill>
            <a:srgbClr val="ffffff"/>
          </a:solidFill>
          <a:ln w="9360">
            <a:noFill/>
          </a:ln>
        </p:spPr>
        <p:txBody>
          <a:bodyPr anchor="ctr"/>
          <a:p>
            <a:pPr algn="ctr">
              <a:lnSpc>
                <a:spcPct val="90000"/>
              </a:lnSpc>
            </a:pPr>
            <a:r>
              <a:rPr b="0" lang="en-US" sz="4000" spc="-1" strike="noStrike">
                <a:solidFill>
                  <a:srgbClr val="4472c4"/>
                </a:solidFill>
                <a:latin typeface="Calibri Light"/>
              </a:rPr>
              <a:t>Organisation mise en place pour le projet</a:t>
            </a:r>
            <a:endParaRPr b="0" lang="en-US" sz="4000" spc="-1" strike="noStrike">
              <a:solidFill>
                <a:srgbClr val="000000"/>
              </a:solidFill>
              <a:latin typeface="Arial"/>
            </a:endParaRPr>
          </a:p>
        </p:txBody>
      </p:sp>
    </p:spTree>
  </p:cSld>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6" name="TextShape 1"/>
          <p:cNvSpPr txBox="1"/>
          <p:nvPr/>
        </p:nvSpPr>
        <p:spPr>
          <a:xfrm>
            <a:off x="8610480" y="6356520"/>
            <a:ext cx="2742840" cy="364680"/>
          </a:xfrm>
          <a:prstGeom prst="rect">
            <a:avLst/>
          </a:prstGeom>
          <a:noFill/>
          <a:ln>
            <a:noFill/>
          </a:ln>
        </p:spPr>
        <p:txBody>
          <a:bodyPr anchor="ctr"/>
          <a:p>
            <a:pPr algn="r">
              <a:lnSpc>
                <a:spcPct val="100000"/>
              </a:lnSpc>
            </a:pPr>
            <a:fld id="{45071938-F117-4AB4-843F-879CF3A9B8C8}" type="slidenum">
              <a:rPr b="0" lang="en-US" sz="1200" spc="-1" strike="noStrike">
                <a:solidFill>
                  <a:srgbClr val="898989"/>
                </a:solidFill>
                <a:latin typeface="Calibri"/>
              </a:rPr>
              <a:t>&lt;number&gt;</a:t>
            </a:fld>
            <a:endParaRPr b="0" lang="en-US" sz="1200" spc="-1" strike="noStrike">
              <a:latin typeface="Times New Roman"/>
            </a:endParaRPr>
          </a:p>
        </p:txBody>
      </p:sp>
      <p:graphicFrame>
        <p:nvGraphicFramePr>
          <p:cNvPr id="367" name="Table 2"/>
          <p:cNvGraphicFramePr/>
          <p:nvPr/>
        </p:nvGraphicFramePr>
        <p:xfrm>
          <a:off x="1137960" y="817560"/>
          <a:ext cx="10586520" cy="5451120"/>
        </p:xfrm>
        <a:graphic>
          <a:graphicData uri="http://schemas.openxmlformats.org/drawingml/2006/table">
            <a:tbl>
              <a:tblPr/>
              <a:tblGrid>
                <a:gridCol w="5307480"/>
                <a:gridCol w="5279040"/>
              </a:tblGrid>
              <a:tr h="2535480">
                <a:tc>
                  <a:txBody>
                    <a:bodyPr/>
                    <a:p>
                      <a:pPr>
                        <a:lnSpc>
                          <a:spcPct val="100000"/>
                        </a:lnSpc>
                      </a:pPr>
                      <a:r>
                        <a:rPr b="1" lang="en-US" sz="1600" spc="-1" strike="noStrike">
                          <a:solidFill>
                            <a:srgbClr val="ffffff"/>
                          </a:solidFill>
                          <a:latin typeface="Calibri"/>
                        </a:rPr>
                        <a:t>POINTS FORTS</a:t>
                      </a:r>
                      <a:br/>
                      <a:endParaRPr b="0" lang="en-US" sz="1600" spc="-1" strike="noStrike">
                        <a:latin typeface="Arial"/>
                      </a:endParaRPr>
                    </a:p>
                    <a:p>
                      <a:pPr marL="263520" indent="-263160">
                        <a:lnSpc>
                          <a:spcPct val="100000"/>
                        </a:lnSpc>
                        <a:buClr>
                          <a:srgbClr val="ffffff"/>
                        </a:buClr>
                        <a:buFont typeface="Arial"/>
                        <a:buChar char="•"/>
                      </a:pPr>
                      <a:r>
                        <a:rPr b="1" lang="en-US" sz="1600" spc="-1" strike="noStrike">
                          <a:solidFill>
                            <a:srgbClr val="ffffff"/>
                          </a:solidFill>
                          <a:latin typeface="Calibri"/>
                        </a:rPr>
                        <a:t> </a:t>
                      </a:r>
                      <a:r>
                        <a:rPr b="1" lang="en-US" sz="1600" spc="-1" strike="noStrike">
                          <a:solidFill>
                            <a:srgbClr val="ffffff"/>
                          </a:solidFill>
                          <a:latin typeface="Calibri"/>
                        </a:rPr>
                        <a:t>Longue expérience de l'exploitation des RR</a:t>
                      </a:r>
                      <a:endParaRPr b="0" lang="en-US" sz="1600" spc="-1" strike="noStrike">
                        <a:latin typeface="Arial"/>
                      </a:endParaRPr>
                    </a:p>
                    <a:p>
                      <a:pPr>
                        <a:lnSpc>
                          <a:spcPct val="100000"/>
                        </a:lnSpc>
                      </a:pPr>
                      <a:endParaRPr b="0" lang="en-US" sz="1600" spc="-1" strike="noStrike">
                        <a:latin typeface="Arial"/>
                      </a:endParaRPr>
                    </a:p>
                    <a:p>
                      <a:pPr marL="263520" indent="-263160">
                        <a:lnSpc>
                          <a:spcPct val="100000"/>
                        </a:lnSpc>
                        <a:buClr>
                          <a:srgbClr val="ffffff"/>
                        </a:buClr>
                        <a:buFont typeface="Arial"/>
                        <a:buChar char="•"/>
                      </a:pPr>
                      <a:r>
                        <a:rPr b="1" lang="en-US" sz="1600" spc="-1" strike="noStrike">
                          <a:solidFill>
                            <a:srgbClr val="ffffff"/>
                          </a:solidFill>
                          <a:latin typeface="Calibri"/>
                        </a:rPr>
                        <a:t>Direction et personnel du CREN-K engagés</a:t>
                      </a:r>
                      <a:endParaRPr b="0" lang="en-US" sz="1600" spc="-1" strike="noStrike">
                        <a:latin typeface="Arial"/>
                      </a:endParaRPr>
                    </a:p>
                    <a:p>
                      <a:pPr>
                        <a:lnSpc>
                          <a:spcPct val="100000"/>
                        </a:lnSpc>
                      </a:pPr>
                      <a:endParaRPr b="0" lang="en-US" sz="1600" spc="-1" strike="noStrike">
                        <a:latin typeface="Arial"/>
                      </a:endParaRPr>
                    </a:p>
                    <a:p>
                      <a:pPr marL="263520" indent="-263160">
                        <a:lnSpc>
                          <a:spcPct val="100000"/>
                        </a:lnSpc>
                        <a:buClr>
                          <a:srgbClr val="ffffff"/>
                        </a:buClr>
                        <a:buFont typeface="Arial"/>
                        <a:buChar char="•"/>
                      </a:pPr>
                      <a:r>
                        <a:rPr b="1" lang="en-US" sz="1600" spc="-1" strike="noStrike">
                          <a:solidFill>
                            <a:srgbClr val="ffffff"/>
                          </a:solidFill>
                          <a:latin typeface="Calibri"/>
                        </a:rPr>
                        <a:t>Soutien politique fort</a:t>
                      </a:r>
                      <a:endParaRPr b="0" lang="en-US" sz="1600" spc="-1" strike="noStrike">
                        <a:latin typeface="Arial"/>
                      </a:endParaRPr>
                    </a:p>
                    <a:p>
                      <a:pPr>
                        <a:lnSpc>
                          <a:spcPct val="100000"/>
                        </a:lnSpc>
                      </a:pPr>
                      <a:endParaRPr b="0" lang="en-US" sz="1600" spc="-1" strike="noStrike">
                        <a:latin typeface="Arial"/>
                      </a:endParaRPr>
                    </a:p>
                    <a:p>
                      <a:pPr marL="263520" indent="-263160">
                        <a:lnSpc>
                          <a:spcPct val="100000"/>
                        </a:lnSpc>
                        <a:buClr>
                          <a:srgbClr val="ffffff"/>
                        </a:buClr>
                        <a:buFont typeface="Arial"/>
                        <a:buChar char="•"/>
                      </a:pPr>
                      <a:r>
                        <a:rPr b="1" lang="en-US" sz="1600" spc="-1" strike="noStrike">
                          <a:solidFill>
                            <a:srgbClr val="ffffff"/>
                          </a:solidFill>
                          <a:latin typeface="Calibri"/>
                        </a:rPr>
                        <a:t>Gestion et assurance de projet solides</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a:txBody>
                    <a:bodyPr/>
                    <a:p>
                      <a:pPr>
                        <a:lnSpc>
                          <a:spcPct val="100000"/>
                        </a:lnSpc>
                      </a:pPr>
                      <a:r>
                        <a:rPr b="1" lang="en-US" sz="1600" spc="-1" strike="noStrike">
                          <a:solidFill>
                            <a:srgbClr val="ffffff"/>
                          </a:solidFill>
                          <a:latin typeface="Calibri"/>
                        </a:rPr>
                        <a:t>Points faibles</a:t>
                      </a:r>
                      <a:br/>
                      <a:endParaRPr b="0" lang="en-US" sz="1600" spc="-1" strike="noStrike">
                        <a:latin typeface="Arial"/>
                      </a:endParaRPr>
                    </a:p>
                    <a:p>
                      <a:pPr marL="182520" indent="-182160">
                        <a:lnSpc>
                          <a:spcPct val="100000"/>
                        </a:lnSpc>
                        <a:buClr>
                          <a:srgbClr val="ffffff"/>
                        </a:buClr>
                        <a:buFont typeface="Arial"/>
                        <a:buChar char="•"/>
                      </a:pPr>
                      <a:r>
                        <a:rPr b="1" lang="en-US" sz="1600" spc="-1" strike="noStrike">
                          <a:solidFill>
                            <a:srgbClr val="ffffff"/>
                          </a:solidFill>
                          <a:latin typeface="Calibri"/>
                        </a:rPr>
                        <a:t> </a:t>
                      </a:r>
                      <a:r>
                        <a:rPr b="1" lang="en-US" sz="1600" spc="-1" strike="noStrike">
                          <a:solidFill>
                            <a:srgbClr val="ffffff"/>
                          </a:solidFill>
                          <a:latin typeface="Calibri"/>
                        </a:rPr>
                        <a:t>Pesonnel insuffisant pour la physique des réacteurs et la maintenance technique</a:t>
                      </a:r>
                      <a:endParaRPr b="0" lang="en-US" sz="1600" spc="-1" strike="noStrike">
                        <a:latin typeface="Arial"/>
                      </a:endParaRPr>
                    </a:p>
                    <a:p>
                      <a:pPr>
                        <a:lnSpc>
                          <a:spcPct val="100000"/>
                        </a:lnSpc>
                      </a:pPr>
                      <a:endParaRPr b="0" lang="en-US" sz="1600" spc="-1" strike="noStrike">
                        <a:latin typeface="Arial"/>
                      </a:endParaRPr>
                    </a:p>
                    <a:p>
                      <a:pPr marL="182520" indent="-182160">
                        <a:lnSpc>
                          <a:spcPct val="100000"/>
                        </a:lnSpc>
                        <a:buClr>
                          <a:srgbClr val="ffffff"/>
                        </a:buClr>
                        <a:buFont typeface="Arial"/>
                        <a:buChar char="•"/>
                      </a:pPr>
                      <a:r>
                        <a:rPr b="1" lang="en-US" sz="1600" spc="-1" strike="noStrike">
                          <a:solidFill>
                            <a:srgbClr val="ffffff"/>
                          </a:solidFill>
                          <a:latin typeface="Calibri"/>
                        </a:rPr>
                        <a:t>Cadre réglementaire encore à consolider</a:t>
                      </a:r>
                      <a:endParaRPr b="0" lang="en-US" sz="1600" spc="-1" strike="noStrike">
                        <a:latin typeface="Arial"/>
                      </a:endParaRPr>
                    </a:p>
                    <a:p>
                      <a:pPr>
                        <a:lnSpc>
                          <a:spcPct val="100000"/>
                        </a:lnSpc>
                      </a:pPr>
                      <a:endParaRPr b="0" lang="en-US" sz="1600" spc="-1" strike="noStrike">
                        <a:latin typeface="Arial"/>
                      </a:endParaRPr>
                    </a:p>
                    <a:p>
                      <a:pPr marL="182520" indent="-182160">
                        <a:lnSpc>
                          <a:spcPct val="100000"/>
                        </a:lnSpc>
                        <a:buClr>
                          <a:srgbClr val="ffffff"/>
                        </a:buClr>
                        <a:buFont typeface="Arial"/>
                        <a:buChar char="•"/>
                      </a:pPr>
                      <a:r>
                        <a:rPr b="1" lang="en-US" sz="1600" spc="-1" strike="noStrike">
                          <a:solidFill>
                            <a:srgbClr val="ffffff"/>
                          </a:solidFill>
                          <a:latin typeface="Calibri"/>
                        </a:rPr>
                        <a:t>Les laboratoires associés doivent être rénovés avant d'être pleinement opérationnels.</a:t>
                      </a:r>
                      <a:endParaRPr b="0" lang="en-US" sz="1600" spc="-1" strike="noStrike">
                        <a:latin typeface="Arial"/>
                      </a:endParaRPr>
                    </a:p>
                    <a:p>
                      <a:pPr>
                        <a:lnSpc>
                          <a:spcPct val="100000"/>
                        </a:lnSpc>
                      </a:pPr>
                      <a:endParaRPr b="0" lang="en-US" sz="1600" spc="-1" strike="noStrike">
                        <a:latin typeface="Arial"/>
                      </a:endParaRPr>
                    </a:p>
                    <a:p>
                      <a:pPr marL="182520" indent="-182160">
                        <a:lnSpc>
                          <a:spcPct val="100000"/>
                        </a:lnSpc>
                        <a:buClr>
                          <a:srgbClr val="ffffff"/>
                        </a:buClr>
                        <a:buFont typeface="Arial"/>
                        <a:buChar char="•"/>
                      </a:pPr>
                      <a:r>
                        <a:rPr b="1" lang="en-US" sz="1600" spc="-1" strike="noStrike">
                          <a:solidFill>
                            <a:srgbClr val="ffffff"/>
                          </a:solidFill>
                          <a:latin typeface="Calibri"/>
                        </a:rPr>
                        <a:t>Système de gestion de la qualité encore à mettre en place</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r>
              <a:tr h="2915640">
                <a:tc>
                  <a:txBody>
                    <a:bodyPr/>
                    <a:p>
                      <a:pPr>
                        <a:lnSpc>
                          <a:spcPct val="100000"/>
                        </a:lnSpc>
                      </a:pPr>
                      <a:r>
                        <a:rPr b="1" lang="en-US" sz="1600" spc="-1" strike="noStrike">
                          <a:solidFill>
                            <a:srgbClr val="000000"/>
                          </a:solidFill>
                          <a:latin typeface="Calibri"/>
                        </a:rPr>
                        <a:t>OPPORTUNITÉS</a:t>
                      </a:r>
                      <a:br/>
                      <a:endParaRPr b="0" lang="en-US" sz="1600" spc="-1" strike="noStrike">
                        <a:latin typeface="Arial"/>
                      </a:endParaRPr>
                    </a:p>
                    <a:p>
                      <a:pPr marL="263520" indent="-263160">
                        <a:lnSpc>
                          <a:spcPct val="100000"/>
                        </a:lnSpc>
                        <a:buClr>
                          <a:srgbClr val="000000"/>
                        </a:buClr>
                        <a:buFont typeface="Arial"/>
                        <a:buChar char="•"/>
                      </a:pPr>
                      <a:r>
                        <a:rPr b="1" lang="en-US" sz="1600" spc="-1" strike="noStrike">
                          <a:solidFill>
                            <a:srgbClr val="000000"/>
                          </a:solidFill>
                          <a:latin typeface="Calibri"/>
                        </a:rPr>
                        <a:t> </a:t>
                      </a:r>
                      <a:r>
                        <a:rPr b="1" lang="en-US" sz="1600" spc="-1" strike="noStrike">
                          <a:solidFill>
                            <a:srgbClr val="000000"/>
                          </a:solidFill>
                          <a:latin typeface="Calibri"/>
                        </a:rPr>
                        <a:t>Génération de revenus par le biais des applications RR</a:t>
                      </a:r>
                      <a:endParaRPr b="0" lang="en-US" sz="1600" spc="-1" strike="noStrike">
                        <a:latin typeface="Arial"/>
                      </a:endParaRPr>
                    </a:p>
                    <a:p>
                      <a:pPr marL="263520" indent="-263160">
                        <a:lnSpc>
                          <a:spcPct val="100000"/>
                        </a:lnSpc>
                        <a:buClr>
                          <a:srgbClr val="000000"/>
                        </a:buClr>
                        <a:buFont typeface="Arial"/>
                        <a:buChar char="•"/>
                      </a:pPr>
                      <a:r>
                        <a:rPr b="1" lang="en-US" sz="1600" spc="-1" strike="noStrike">
                          <a:solidFill>
                            <a:srgbClr val="000000"/>
                          </a:solidFill>
                          <a:latin typeface="Calibri"/>
                        </a:rPr>
                        <a:t>Utilisation accrue des projets de coopération technique et des possibilités de formation offertes par l'AIEA et d'autres organismes</a:t>
                      </a:r>
                      <a:endParaRPr b="0" lang="en-US" sz="1600" spc="-1" strike="noStrike">
                        <a:latin typeface="Arial"/>
                      </a:endParaRPr>
                    </a:p>
                    <a:p>
                      <a:pPr marL="263520" indent="-263160">
                        <a:lnSpc>
                          <a:spcPct val="100000"/>
                        </a:lnSpc>
                        <a:buClr>
                          <a:srgbClr val="000000"/>
                        </a:buClr>
                        <a:buFont typeface="Arial"/>
                        <a:buChar char="•"/>
                      </a:pPr>
                      <a:r>
                        <a:rPr b="1" lang="en-US" sz="1600" spc="-1" strike="noStrike">
                          <a:solidFill>
                            <a:srgbClr val="000000"/>
                          </a:solidFill>
                          <a:latin typeface="Calibri"/>
                        </a:rPr>
                        <a:t>Collecte de fonds auprès d'autres ministères, du secteur privé et de donateurs non traditionnels</a:t>
                      </a:r>
                      <a:endParaRPr b="0" lang="en-US" sz="1600" spc="-1" strike="noStrike">
                        <a:latin typeface="Arial"/>
                      </a:endParaRPr>
                    </a:p>
                    <a:p>
                      <a:pPr marL="263520" indent="-263160">
                        <a:lnSpc>
                          <a:spcPct val="100000"/>
                        </a:lnSpc>
                        <a:buClr>
                          <a:srgbClr val="000000"/>
                        </a:buClr>
                        <a:buFont typeface="Arial"/>
                        <a:buChar char="•"/>
                      </a:pPr>
                      <a:r>
                        <a:rPr b="1" lang="en-US" sz="1600" spc="-1" strike="noStrike">
                          <a:solidFill>
                            <a:srgbClr val="000000"/>
                          </a:solidFill>
                          <a:latin typeface="Calibri"/>
                        </a:rPr>
                        <a:t>Partenariats avec des universités, des opérateurs TRIGA ou d'autres parties prenantes</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p>
                      <a:pPr>
                        <a:lnSpc>
                          <a:spcPct val="100000"/>
                        </a:lnSpc>
                      </a:pPr>
                      <a:r>
                        <a:rPr b="1" lang="en-US" sz="1600" spc="-1" strike="noStrike">
                          <a:solidFill>
                            <a:srgbClr val="000000"/>
                          </a:solidFill>
                          <a:latin typeface="Calibri"/>
                        </a:rPr>
                        <a:t>Menaces</a:t>
                      </a:r>
                      <a:br/>
                      <a:endParaRPr b="0" lang="en-US" sz="1600" spc="-1" strike="noStrike">
                        <a:latin typeface="Arial"/>
                      </a:endParaRPr>
                    </a:p>
                    <a:p>
                      <a:pPr marL="182520" indent="-182160">
                        <a:lnSpc>
                          <a:spcPct val="100000"/>
                        </a:lnSpc>
                        <a:buClr>
                          <a:srgbClr val="000000"/>
                        </a:buClr>
                        <a:buFont typeface="Arial"/>
                        <a:buChar char="•"/>
                      </a:pPr>
                      <a:r>
                        <a:rPr b="1" lang="en-US" sz="1600" spc="-1" strike="noStrike">
                          <a:solidFill>
                            <a:srgbClr val="000000"/>
                          </a:solidFill>
                          <a:latin typeface="Calibri"/>
                        </a:rPr>
                        <a:t>Echec d'une nouvelle tentative de redémarrage du réacteur</a:t>
                      </a:r>
                      <a:endParaRPr b="0" lang="en-US" sz="1600" spc="-1" strike="noStrike">
                        <a:latin typeface="Arial"/>
                      </a:endParaRPr>
                    </a:p>
                    <a:p>
                      <a:pPr marL="182520" indent="-182160">
                        <a:lnSpc>
                          <a:spcPct val="100000"/>
                        </a:lnSpc>
                        <a:buClr>
                          <a:srgbClr val="000000"/>
                        </a:buClr>
                        <a:buFont typeface="Arial"/>
                        <a:buChar char="•"/>
                      </a:pPr>
                      <a:r>
                        <a:rPr b="1" lang="en-US" sz="1600" spc="-1" strike="noStrike">
                          <a:solidFill>
                            <a:srgbClr val="000000"/>
                          </a:solidFill>
                          <a:latin typeface="Calibri"/>
                        </a:rPr>
                        <a:t>Opposition au projet</a:t>
                      </a:r>
                      <a:endParaRPr b="0" lang="en-US" sz="1600" spc="-1" strike="noStrike">
                        <a:latin typeface="Arial"/>
                      </a:endParaRPr>
                    </a:p>
                    <a:p>
                      <a:pPr marL="182520" indent="-182160">
                        <a:lnSpc>
                          <a:spcPct val="100000"/>
                        </a:lnSpc>
                        <a:buClr>
                          <a:srgbClr val="000000"/>
                        </a:buClr>
                        <a:buFont typeface="Arial"/>
                        <a:buChar char="•"/>
                      </a:pPr>
                      <a:r>
                        <a:rPr b="1" lang="en-US" sz="1600" spc="-1" strike="noStrike">
                          <a:solidFill>
                            <a:srgbClr val="000000"/>
                          </a:solidFill>
                          <a:latin typeface="Calibri"/>
                        </a:rPr>
                        <a:t>Difficultés à retenir le personnel bien formé</a:t>
                      </a:r>
                      <a:endParaRPr b="0" lang="en-US" sz="1600" spc="-1" strike="noStrike">
                        <a:latin typeface="Arial"/>
                      </a:endParaRPr>
                    </a:p>
                    <a:p>
                      <a:pPr marL="182520" indent="-182160">
                        <a:lnSpc>
                          <a:spcPct val="100000"/>
                        </a:lnSpc>
                        <a:buClr>
                          <a:srgbClr val="000000"/>
                        </a:buClr>
                        <a:buFont typeface="Arial"/>
                        <a:buChar char="•"/>
                      </a:pPr>
                      <a:r>
                        <a:rPr b="1" lang="en-US" sz="1600" spc="-1" strike="noStrike">
                          <a:solidFill>
                            <a:srgbClr val="000000"/>
                          </a:solidFill>
                          <a:latin typeface="Calibri"/>
                        </a:rPr>
                        <a:t>Manque de confiance et de soutien de la part de la communauté internationale</a:t>
                      </a:r>
                      <a:endParaRPr b="0" lang="en-US" sz="1600" spc="-1" strike="noStrike">
                        <a:latin typeface="Arial"/>
                      </a:endParaRPr>
                    </a:p>
                    <a:p>
                      <a:pPr marL="182520" indent="-182160">
                        <a:lnSpc>
                          <a:spcPct val="100000"/>
                        </a:lnSpc>
                        <a:buClr>
                          <a:srgbClr val="000000"/>
                        </a:buClr>
                        <a:buFont typeface="Arial"/>
                        <a:buChar char="•"/>
                      </a:pPr>
                      <a:r>
                        <a:rPr b="1" lang="en-US" sz="1600" spc="-1" strike="noStrike">
                          <a:solidFill>
                            <a:srgbClr val="000000"/>
                          </a:solidFill>
                          <a:latin typeface="Calibri"/>
                        </a:rPr>
                        <a:t>Insuffisance des ressources humaines disponibles pour le projet</a:t>
                      </a:r>
                      <a:endParaRPr b="0" lang="en-US" sz="1600" spc="-1" strike="noStrike">
                        <a:latin typeface="Arial"/>
                      </a:endParaRPr>
                    </a:p>
                    <a:p>
                      <a:pPr marL="182520" indent="-182160">
                        <a:lnSpc>
                          <a:spcPct val="100000"/>
                        </a:lnSpc>
                        <a:buClr>
                          <a:srgbClr val="000000"/>
                        </a:buClr>
                        <a:buFont typeface="Arial"/>
                        <a:buChar char="•"/>
                      </a:pPr>
                      <a:r>
                        <a:rPr b="1" lang="en-US" sz="1600" spc="-1" strike="noStrike">
                          <a:solidFill>
                            <a:srgbClr val="000000"/>
                          </a:solidFill>
                          <a:latin typeface="Calibri"/>
                        </a:rPr>
                        <a:t>Insuffisance des ressources humaines disponibles pour le projet </a:t>
                      </a:r>
                      <a:endParaRPr b="0" lang="en-US" sz="1600" spc="-1" strike="noStrike">
                        <a:latin typeface="Arial"/>
                      </a:endParaRPr>
                    </a:p>
                    <a:p>
                      <a:pPr marL="182520" indent="-182160">
                        <a:lnSpc>
                          <a:spcPct val="100000"/>
                        </a:lnSpc>
                        <a:buClr>
                          <a:srgbClr val="000000"/>
                        </a:buClr>
                        <a:buFont typeface="Arial"/>
                        <a:buChar char="•"/>
                      </a:pPr>
                      <a:r>
                        <a:rPr b="1" lang="en-US" sz="1600" spc="-1" strike="noStrike">
                          <a:solidFill>
                            <a:srgbClr val="000000"/>
                          </a:solidFill>
                          <a:latin typeface="Calibri"/>
                        </a:rPr>
                        <a:t>Insuffisance du financement du projet</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r>
            </a:tbl>
          </a:graphicData>
        </a:graphic>
      </p:graphicFrame>
      <p:sp>
        <p:nvSpPr>
          <p:cNvPr id="368" name="TextShape 3"/>
          <p:cNvSpPr txBox="1"/>
          <p:nvPr/>
        </p:nvSpPr>
        <p:spPr>
          <a:xfrm>
            <a:off x="1530360" y="136440"/>
            <a:ext cx="9131040" cy="593280"/>
          </a:xfrm>
          <a:prstGeom prst="rect">
            <a:avLst/>
          </a:prstGeom>
          <a:solidFill>
            <a:srgbClr val="ffffff"/>
          </a:solidFill>
          <a:ln w="9360">
            <a:noFill/>
          </a:ln>
        </p:spPr>
        <p:txBody>
          <a:bodyPr anchor="ctr">
            <a:normAutofit/>
          </a:bodyPr>
          <a:p>
            <a:pPr algn="ctr">
              <a:lnSpc>
                <a:spcPct val="90000"/>
              </a:lnSpc>
            </a:pPr>
            <a:r>
              <a:rPr b="0" lang="en-US" sz="4000" spc="-1" strike="noStrike">
                <a:solidFill>
                  <a:srgbClr val="4472c4"/>
                </a:solidFill>
                <a:latin typeface="Calibri Light"/>
              </a:rPr>
              <a:t>Analyse SWOT*</a:t>
            </a:r>
            <a:endParaRPr b="0" lang="en-US" sz="4000" spc="-1" strike="noStrike">
              <a:solidFill>
                <a:srgbClr val="000000"/>
              </a:solidFill>
              <a:latin typeface="Arial"/>
            </a:endParaRPr>
          </a:p>
        </p:txBody>
      </p:sp>
      <p:sp>
        <p:nvSpPr>
          <p:cNvPr id="369" name="CustomShape 4"/>
          <p:cNvSpPr/>
          <p:nvPr/>
        </p:nvSpPr>
        <p:spPr>
          <a:xfrm>
            <a:off x="2955960" y="6351480"/>
            <a:ext cx="7519680" cy="364680"/>
          </a:xfrm>
          <a:prstGeom prst="rect">
            <a:avLst/>
          </a:prstGeom>
          <a:noFill/>
          <a:ln w="9360">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latin typeface="Calibri"/>
              </a:rPr>
              <a:t>*SWOT = </a:t>
            </a:r>
            <a:r>
              <a:rPr b="1" lang="en-US" sz="1800" spc="-1" strike="noStrike">
                <a:solidFill>
                  <a:srgbClr val="000000"/>
                </a:solidFill>
                <a:latin typeface="Calibri"/>
              </a:rPr>
              <a:t>S</a:t>
            </a:r>
            <a:r>
              <a:rPr b="0" lang="en-US" sz="1800" spc="-1" strike="noStrike">
                <a:solidFill>
                  <a:srgbClr val="000000"/>
                </a:solidFill>
                <a:latin typeface="Calibri"/>
              </a:rPr>
              <a:t>trength, </a:t>
            </a:r>
            <a:r>
              <a:rPr b="1" lang="en-US" sz="1800" spc="-1" strike="noStrike">
                <a:solidFill>
                  <a:srgbClr val="000000"/>
                </a:solidFill>
                <a:latin typeface="Calibri"/>
              </a:rPr>
              <a:t>W</a:t>
            </a:r>
            <a:r>
              <a:rPr b="0" lang="en-US" sz="1800" spc="-1" strike="noStrike">
                <a:solidFill>
                  <a:srgbClr val="000000"/>
                </a:solidFill>
                <a:latin typeface="Calibri"/>
              </a:rPr>
              <a:t>eaknesses, </a:t>
            </a:r>
            <a:r>
              <a:rPr b="1" lang="en-US" sz="1800" spc="-1" strike="noStrike">
                <a:solidFill>
                  <a:srgbClr val="000000"/>
                </a:solidFill>
                <a:latin typeface="Calibri"/>
              </a:rPr>
              <a:t>O</a:t>
            </a:r>
            <a:r>
              <a:rPr b="0" lang="en-US" sz="1800" spc="-1" strike="noStrike">
                <a:solidFill>
                  <a:srgbClr val="000000"/>
                </a:solidFill>
                <a:latin typeface="Calibri"/>
              </a:rPr>
              <a:t>pportunities, </a:t>
            </a:r>
            <a:r>
              <a:rPr b="1" lang="en-US" sz="1800" spc="-1" strike="noStrike">
                <a:solidFill>
                  <a:srgbClr val="000000"/>
                </a:solidFill>
                <a:latin typeface="Calibri"/>
              </a:rPr>
              <a:t>T</a:t>
            </a:r>
            <a:r>
              <a:rPr b="0" lang="en-US" sz="1800" spc="-1" strike="noStrike">
                <a:solidFill>
                  <a:srgbClr val="000000"/>
                </a:solidFill>
                <a:latin typeface="Calibri"/>
              </a:rPr>
              <a:t>hreats  </a:t>
            </a:r>
            <a:endParaRPr b="0" lang="en-US" sz="1800" spc="-1" strike="noStrike">
              <a:latin typeface="Arial"/>
            </a:endParaRPr>
          </a:p>
        </p:txBody>
      </p:sp>
    </p:spTree>
  </p:cSld>
  <p:timing>
    <p:tnLst>
      <p:par>
        <p:cTn id="131" dur="indefinite" restart="never" nodeType="tmRoot">
          <p:childTnLst>
            <p:seq>
              <p:cTn id="132" dur="indefinite" nodeType="mainSeq">
                <p:childTnLst>
                  <p:par>
                    <p:cTn id="133" nodeType="clickEffect" fill="hold">
                      <p:stCondLst>
                        <p:cond delay="indefinite"/>
                      </p:stCondLst>
                      <p:childTnLst>
                        <p:par>
                          <p:cTn id="134" nodeType="withEffect" fill="hold">
                            <p:stCondLst>
                              <p:cond delay="0"/>
                            </p:stCondLst>
                            <p:childTnLst>
                              <p:par>
                                <p:cTn id="135" nodeType="clickEffect" fill="hold" presetClass="entr" presetID="1">
                                  <p:stCondLst>
                                    <p:cond delay="0"/>
                                  </p:stCondLst>
                                  <p:childTnLst>
                                    <p:set>
                                      <p:cBhvr>
                                        <p:cTn id="136" dur="1" fill="hold">
                                          <p:stCondLst>
                                            <p:cond delay="0"/>
                                          </p:stCondLst>
                                        </p:cTn>
                                        <p:tgtEl>
                                          <p:spTgt spid="367"/>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0" name="TextShape 1"/>
          <p:cNvSpPr txBox="1"/>
          <p:nvPr/>
        </p:nvSpPr>
        <p:spPr>
          <a:xfrm>
            <a:off x="1530360" y="165240"/>
            <a:ext cx="9131040" cy="925200"/>
          </a:xfrm>
          <a:prstGeom prst="rect">
            <a:avLst/>
          </a:prstGeom>
          <a:noFill/>
          <a:ln w="9360">
            <a:noFill/>
          </a:ln>
        </p:spPr>
        <p:txBody>
          <a:bodyPr anchor="ctr"/>
          <a:p>
            <a:pPr algn="ctr">
              <a:lnSpc>
                <a:spcPct val="90000"/>
              </a:lnSpc>
            </a:pPr>
            <a:r>
              <a:rPr b="0" lang="en-US" sz="4000" spc="-1" strike="noStrike">
                <a:solidFill>
                  <a:srgbClr val="4472c4"/>
                </a:solidFill>
                <a:latin typeface="Calibri Light"/>
              </a:rPr>
              <a:t>Gestion des risques</a:t>
            </a:r>
            <a:endParaRPr b="0" lang="en-US" sz="4000" spc="-1" strike="noStrike">
              <a:solidFill>
                <a:srgbClr val="000000"/>
              </a:solidFill>
              <a:latin typeface="Arial"/>
            </a:endParaRPr>
          </a:p>
        </p:txBody>
      </p:sp>
      <p:sp>
        <p:nvSpPr>
          <p:cNvPr id="371" name="TextShape 2"/>
          <p:cNvSpPr txBox="1"/>
          <p:nvPr/>
        </p:nvSpPr>
        <p:spPr>
          <a:xfrm>
            <a:off x="8610480" y="6356520"/>
            <a:ext cx="2742840" cy="364680"/>
          </a:xfrm>
          <a:prstGeom prst="rect">
            <a:avLst/>
          </a:prstGeom>
          <a:noFill/>
          <a:ln>
            <a:noFill/>
          </a:ln>
        </p:spPr>
        <p:txBody>
          <a:bodyPr anchor="ctr"/>
          <a:p>
            <a:pPr algn="r">
              <a:lnSpc>
                <a:spcPct val="100000"/>
              </a:lnSpc>
            </a:pPr>
            <a:fld id="{373B3E60-5285-463B-9616-A00EF8DFE595}" type="slidenum">
              <a:rPr b="0" lang="en-US" sz="1200" spc="-1" strike="noStrike">
                <a:solidFill>
                  <a:srgbClr val="898989"/>
                </a:solidFill>
                <a:latin typeface="Calibri"/>
              </a:rPr>
              <a:t>&lt;number&gt;</a:t>
            </a:fld>
            <a:endParaRPr b="0" lang="en-US" sz="1200" spc="-1" strike="noStrike">
              <a:latin typeface="Times New Roman"/>
            </a:endParaRPr>
          </a:p>
        </p:txBody>
      </p:sp>
      <p:pic>
        <p:nvPicPr>
          <p:cNvPr id="372" name="Picture 2" descr=""/>
          <p:cNvPicPr/>
          <p:nvPr/>
        </p:nvPicPr>
        <p:blipFill>
          <a:blip r:embed="rId1"/>
          <a:stretch/>
        </p:blipFill>
        <p:spPr>
          <a:xfrm>
            <a:off x="0" y="1671480"/>
            <a:ext cx="3430080" cy="3223800"/>
          </a:xfrm>
          <a:prstGeom prst="rect">
            <a:avLst/>
          </a:prstGeom>
          <a:ln w="9360">
            <a:noFill/>
          </a:ln>
        </p:spPr>
      </p:pic>
      <p:grpSp>
        <p:nvGrpSpPr>
          <p:cNvPr id="373" name="Group 3"/>
          <p:cNvGrpSpPr/>
          <p:nvPr/>
        </p:nvGrpSpPr>
        <p:grpSpPr>
          <a:xfrm>
            <a:off x="3387240" y="1386360"/>
            <a:ext cx="8528400" cy="2859840"/>
            <a:chOff x="3387240" y="1386360"/>
            <a:chExt cx="8528400" cy="2859840"/>
          </a:xfrm>
        </p:grpSpPr>
        <p:grpSp>
          <p:nvGrpSpPr>
            <p:cNvPr id="374" name="Group 4"/>
            <p:cNvGrpSpPr/>
            <p:nvPr/>
          </p:nvGrpSpPr>
          <p:grpSpPr>
            <a:xfrm>
              <a:off x="3387240" y="1386360"/>
              <a:ext cx="8528400" cy="2859840"/>
              <a:chOff x="3387240" y="1386360"/>
              <a:chExt cx="8528400" cy="2859840"/>
            </a:xfrm>
          </p:grpSpPr>
          <p:grpSp>
            <p:nvGrpSpPr>
              <p:cNvPr id="375" name="Group 5"/>
              <p:cNvGrpSpPr/>
              <p:nvPr/>
            </p:nvGrpSpPr>
            <p:grpSpPr>
              <a:xfrm>
                <a:off x="3809880" y="2649240"/>
                <a:ext cx="370440" cy="1407600"/>
                <a:chOff x="3809880" y="2649240"/>
                <a:chExt cx="370440" cy="1407600"/>
              </a:xfrm>
            </p:grpSpPr>
            <p:sp>
              <p:nvSpPr>
                <p:cNvPr id="376" name="CustomShape 6"/>
                <p:cNvSpPr/>
                <p:nvPr/>
              </p:nvSpPr>
              <p:spPr>
                <a:xfrm>
                  <a:off x="3809880" y="2649240"/>
                  <a:ext cx="233280" cy="898560"/>
                </a:xfrm>
                <a:prstGeom prst="rect">
                  <a:avLst/>
                </a:prstGeom>
                <a:ln/>
              </p:spPr>
              <p:style>
                <a:lnRef idx="2">
                  <a:schemeClr val="lt1"/>
                </a:lnRef>
                <a:fillRef idx="1">
                  <a:schemeClr val="accent4">
                    <a:shade val="80000"/>
                    <a:tint val="70000"/>
                  </a:schemeClr>
                </a:fillRef>
                <a:effectRef idx="0"/>
                <a:fontRef idx="minor"/>
              </p:style>
            </p:sp>
            <p:sp>
              <p:nvSpPr>
                <p:cNvPr id="377" name="CustomShape 7"/>
                <p:cNvSpPr/>
                <p:nvPr/>
              </p:nvSpPr>
              <p:spPr>
                <a:xfrm>
                  <a:off x="3911400" y="2800800"/>
                  <a:ext cx="233280" cy="898560"/>
                </a:xfrm>
                <a:prstGeom prst="rect">
                  <a:avLst/>
                </a:prstGeom>
                <a:noFill/>
                <a:ln/>
              </p:spPr>
              <p:style>
                <a:lnRef idx="2">
                  <a:schemeClr val="accent4">
                    <a:tint val="99000"/>
                  </a:schemeClr>
                </a:lnRef>
                <a:fillRef idx="0">
                  <a:schemeClr val="accent4">
                    <a:tint val="99000"/>
                  </a:schemeClr>
                </a:fillRef>
                <a:effectRef idx="0"/>
                <a:fontRef idx="minor"/>
              </p:style>
            </p:sp>
            <p:sp>
              <p:nvSpPr>
                <p:cNvPr id="378" name="CustomShape 8"/>
                <p:cNvSpPr/>
                <p:nvPr/>
              </p:nvSpPr>
              <p:spPr>
                <a:xfrm>
                  <a:off x="3947040" y="2979720"/>
                  <a:ext cx="233280" cy="898560"/>
                </a:xfrm>
                <a:prstGeom prst="rect">
                  <a:avLst/>
                </a:prstGeom>
                <a:ln/>
              </p:spPr>
              <p:style>
                <a:lnRef idx="2">
                  <a:schemeClr val="lt1"/>
                </a:lnRef>
                <a:fillRef idx="1">
                  <a:schemeClr val="accent4">
                    <a:shade val="80000"/>
                    <a:tint val="70000"/>
                  </a:schemeClr>
                </a:fillRef>
                <a:effectRef idx="0"/>
                <a:fontRef idx="minor"/>
              </p:style>
            </p:sp>
            <p:sp>
              <p:nvSpPr>
                <p:cNvPr id="379" name="CustomShape 9"/>
                <p:cNvSpPr/>
                <p:nvPr/>
              </p:nvSpPr>
              <p:spPr>
                <a:xfrm>
                  <a:off x="3911400" y="3158280"/>
                  <a:ext cx="233280" cy="898560"/>
                </a:xfrm>
                <a:prstGeom prst="rect">
                  <a:avLst/>
                </a:prstGeom>
                <a:ln/>
              </p:spPr>
              <p:style>
                <a:lnRef idx="2">
                  <a:schemeClr val="lt1"/>
                </a:lnRef>
                <a:fillRef idx="1">
                  <a:schemeClr val="accent4">
                    <a:shade val="80000"/>
                    <a:tint val="70000"/>
                  </a:schemeClr>
                </a:fillRef>
                <a:effectRef idx="0"/>
                <a:fontRef idx="minor"/>
              </p:style>
            </p:sp>
          </p:grpSp>
          <p:sp>
            <p:nvSpPr>
              <p:cNvPr id="380" name="CustomShape 10"/>
              <p:cNvSpPr/>
              <p:nvPr/>
            </p:nvSpPr>
            <p:spPr>
              <a:xfrm>
                <a:off x="3387240" y="1386360"/>
                <a:ext cx="8528040" cy="408240"/>
              </a:xfrm>
              <a:prstGeom prst="rect">
                <a:avLst/>
              </a:prstGeom>
              <a:ln/>
            </p:spPr>
            <p:style>
              <a:lnRef idx="2">
                <a:schemeClr val="lt1"/>
              </a:lnRef>
              <a:fillRef idx="1">
                <a:schemeClr val="accent4">
                  <a:shade val="80000"/>
                  <a:tint val="70000"/>
                </a:schemeClr>
              </a:fillRef>
              <a:effectRef idx="0"/>
              <a:fontRef idx="minor"/>
            </p:style>
            <p:txBody>
              <a:bodyPr lIns="96120" rIns="96120" tIns="51120" bIns="51120" anchor="ctr"/>
              <a:p>
                <a:pPr>
                  <a:lnSpc>
                    <a:spcPct val="100000"/>
                  </a:lnSpc>
                </a:pPr>
                <a:r>
                  <a:rPr b="0" lang="en-US" sz="2400" spc="-1" strike="noStrike">
                    <a:solidFill>
                      <a:srgbClr val="000000"/>
                    </a:solidFill>
                    <a:latin typeface="Arial"/>
                  </a:rPr>
                  <a:t>Mauvaise gestion du projet</a:t>
                </a:r>
                <a:endParaRPr b="0" lang="en-US" sz="2400" spc="-1" strike="noStrike">
                  <a:latin typeface="Arial"/>
                </a:endParaRPr>
              </a:p>
            </p:txBody>
          </p:sp>
          <p:sp>
            <p:nvSpPr>
              <p:cNvPr id="381" name="CustomShape 11"/>
              <p:cNvSpPr/>
              <p:nvPr/>
            </p:nvSpPr>
            <p:spPr>
              <a:xfrm>
                <a:off x="3757320" y="1999080"/>
                <a:ext cx="8158320" cy="408240"/>
              </a:xfrm>
              <a:prstGeom prst="rect">
                <a:avLst/>
              </a:prstGeom>
              <a:ln/>
            </p:spPr>
            <p:style>
              <a:lnRef idx="2">
                <a:schemeClr val="lt1"/>
              </a:lnRef>
              <a:fillRef idx="1">
                <a:schemeClr val="accent4">
                  <a:shade val="80000"/>
                  <a:tint val="70000"/>
                </a:schemeClr>
              </a:fillRef>
              <a:effectRef idx="0"/>
              <a:fontRef idx="minor"/>
            </p:style>
            <p:txBody>
              <a:bodyPr lIns="96120" rIns="96120" tIns="51120" bIns="51120" anchor="ctr"/>
              <a:p>
                <a:pPr>
                  <a:lnSpc>
                    <a:spcPct val="100000"/>
                  </a:lnSpc>
                </a:pPr>
                <a:r>
                  <a:rPr b="0" lang="en-US" sz="2400" spc="-1" strike="noStrike">
                    <a:solidFill>
                      <a:srgbClr val="000000"/>
                    </a:solidFill>
                    <a:latin typeface="Arial"/>
                  </a:rPr>
                  <a:t>Manque de ressources financières</a:t>
                </a:r>
                <a:endParaRPr b="0" lang="en-US" sz="2400" spc="-1" strike="noStrike">
                  <a:latin typeface="Arial"/>
                </a:endParaRPr>
              </a:p>
            </p:txBody>
          </p:sp>
          <p:sp>
            <p:nvSpPr>
              <p:cNvPr id="382" name="CustomShape 12"/>
              <p:cNvSpPr/>
              <p:nvPr/>
            </p:nvSpPr>
            <p:spPr>
              <a:xfrm>
                <a:off x="3960000" y="2611800"/>
                <a:ext cx="7955640" cy="408240"/>
              </a:xfrm>
              <a:prstGeom prst="rect">
                <a:avLst/>
              </a:prstGeom>
              <a:ln/>
            </p:spPr>
            <p:style>
              <a:lnRef idx="2">
                <a:schemeClr val="lt1"/>
              </a:lnRef>
              <a:fillRef idx="1">
                <a:schemeClr val="accent4">
                  <a:shade val="80000"/>
                  <a:tint val="70000"/>
                </a:schemeClr>
              </a:fillRef>
              <a:effectRef idx="0"/>
              <a:fontRef idx="minor"/>
            </p:style>
            <p:txBody>
              <a:bodyPr lIns="96120" rIns="96120" tIns="51120" bIns="51120" anchor="ctr"/>
              <a:p>
                <a:pPr>
                  <a:lnSpc>
                    <a:spcPct val="100000"/>
                  </a:lnSpc>
                </a:pPr>
                <a:r>
                  <a:rPr b="0" lang="en-US" sz="2400" spc="-1" strike="noStrike">
                    <a:solidFill>
                      <a:srgbClr val="000000"/>
                    </a:solidFill>
                    <a:latin typeface="Arial"/>
                  </a:rPr>
                  <a:t>Manque de personnel qualifié</a:t>
                </a:r>
                <a:endParaRPr b="0" lang="en-US" sz="2400" spc="-1" strike="noStrike">
                  <a:latin typeface="Arial"/>
                </a:endParaRPr>
              </a:p>
            </p:txBody>
          </p:sp>
          <p:sp>
            <p:nvSpPr>
              <p:cNvPr id="383" name="CustomShape 13"/>
              <p:cNvSpPr/>
              <p:nvPr/>
            </p:nvSpPr>
            <p:spPr>
              <a:xfrm>
                <a:off x="4024800" y="3224880"/>
                <a:ext cx="7890840" cy="408240"/>
              </a:xfrm>
              <a:prstGeom prst="rect">
                <a:avLst/>
              </a:prstGeom>
              <a:ln/>
            </p:spPr>
            <p:style>
              <a:lnRef idx="2">
                <a:schemeClr val="lt1"/>
              </a:lnRef>
              <a:fillRef idx="1">
                <a:schemeClr val="accent4">
                  <a:shade val="80000"/>
                  <a:tint val="70000"/>
                </a:schemeClr>
              </a:fillRef>
              <a:effectRef idx="0"/>
              <a:fontRef idx="minor"/>
            </p:style>
            <p:txBody>
              <a:bodyPr lIns="96120" rIns="96120" tIns="51120" bIns="51120" anchor="ctr"/>
              <a:p>
                <a:pPr>
                  <a:lnSpc>
                    <a:spcPct val="100000"/>
                  </a:lnSpc>
                </a:pPr>
                <a:r>
                  <a:rPr b="0" lang="en-US" sz="2400" spc="-1" strike="noStrike">
                    <a:solidFill>
                      <a:srgbClr val="000000"/>
                    </a:solidFill>
                    <a:latin typeface="Arial"/>
                  </a:rPr>
                  <a:t>Manque de soutien de la communauté internationale</a:t>
                </a:r>
                <a:endParaRPr b="0" lang="en-US" sz="2400" spc="-1" strike="noStrike">
                  <a:latin typeface="Arial"/>
                </a:endParaRPr>
              </a:p>
            </p:txBody>
          </p:sp>
          <p:sp>
            <p:nvSpPr>
              <p:cNvPr id="384" name="CustomShape 14"/>
              <p:cNvSpPr/>
              <p:nvPr/>
            </p:nvSpPr>
            <p:spPr>
              <a:xfrm>
                <a:off x="3960000" y="3837960"/>
                <a:ext cx="7955640" cy="408240"/>
              </a:xfrm>
              <a:prstGeom prst="rect">
                <a:avLst/>
              </a:prstGeom>
              <a:ln/>
            </p:spPr>
            <p:style>
              <a:lnRef idx="2">
                <a:schemeClr val="lt1"/>
              </a:lnRef>
              <a:fillRef idx="1">
                <a:schemeClr val="accent4">
                  <a:shade val="80000"/>
                  <a:tint val="70000"/>
                </a:schemeClr>
              </a:fillRef>
              <a:effectRef idx="0"/>
              <a:fontRef idx="minor"/>
            </p:style>
            <p:txBody>
              <a:bodyPr lIns="96120" rIns="96120" tIns="51120" bIns="51120" anchor="ctr"/>
              <a:p>
                <a:pPr>
                  <a:lnSpc>
                    <a:spcPct val="100000"/>
                  </a:lnSpc>
                </a:pPr>
                <a:r>
                  <a:rPr b="0" lang="en-US" sz="2400" spc="-1" strike="noStrike">
                    <a:solidFill>
                      <a:srgbClr val="000000"/>
                    </a:solidFill>
                    <a:latin typeface="Arial"/>
                  </a:rPr>
                  <a:t>Instabilité politique</a:t>
                </a:r>
                <a:endParaRPr b="0" lang="en-US" sz="2400" spc="-1" strike="noStrike">
                  <a:latin typeface="Arial"/>
                </a:endParaRPr>
              </a:p>
            </p:txBody>
          </p:sp>
        </p:grpSp>
      </p:grpSp>
    </p:spTree>
  </p:cSld>
  <p:timing>
    <p:tnLst>
      <p:par>
        <p:cTn id="137" dur="indefinite" restart="never" nodeType="tmRoot">
          <p:childTnLst>
            <p:seq>
              <p:cTn id="138" dur="indefinite" nodeType="mainSeq">
                <p:childTnLst>
                  <p:par>
                    <p:cTn id="139" fill="hold">
                      <p:stCondLst>
                        <p:cond delay="indefinite"/>
                      </p:stCondLst>
                      <p:childTnLst>
                        <p:par>
                          <p:cTn id="140" fill="hold">
                            <p:stCondLst>
                              <p:cond delay="0"/>
                            </p:stCondLst>
                            <p:childTnLst>
                              <p:par>
                                <p:cTn id="141" nodeType="clickEffect" fill="hold" presetClass="entr" presetID="1">
                                  <p:stCondLst>
                                    <p:cond delay="0"/>
                                  </p:stCondLst>
                                  <p:childTnLst>
                                    <p:set>
                                      <p:cBhvr>
                                        <p:cTn id="142" dur="1" fill="hold">
                                          <p:stCondLst>
                                            <p:cond delay="0"/>
                                          </p:stCondLst>
                                        </p:cTn>
                                        <p:tgtEl>
                                          <p:spTgt spid="373"/>
                                        </p:tgtEl>
                                        <p:attrNameLst>
                                          <p:attrName>style.visibility</p:attrName>
                                        </p:attrNameLst>
                                      </p:cBhvr>
                                      <p:to>
                                        <p:strVal val="visible"/>
                                      </p:to>
                                    </p:set>
                                  </p:childTnLst>
                                </p:cTn>
                              </p:par>
                              <p:par>
                                <p:cTn id="143" nodeType="withEffect" fill="hold" presetClass="entr" presetID="1">
                                  <p:stCondLst>
                                    <p:cond delay="0"/>
                                  </p:stCondLst>
                                  <p:childTnLst>
                                    <p:set>
                                      <p:cBhvr>
                                        <p:cTn id="144" dur="1" fill="hold">
                                          <p:stCondLst>
                                            <p:cond delay="0"/>
                                          </p:stCondLst>
                                        </p:cTn>
                                        <p:tgtEl>
                                          <p:spTgt spid="373"/>
                                        </p:tgtEl>
                                        <p:attrNameLst>
                                          <p:attrName>style.visibility</p:attrName>
                                        </p:attrNameLst>
                                      </p:cBhvr>
                                      <p:to>
                                        <p:strVal val="visible"/>
                                      </p:to>
                                    </p:set>
                                  </p:childTnLst>
                                </p:cTn>
                              </p:par>
                              <p:par>
                                <p:cTn id="145" nodeType="withEffect" fill="hold" presetClass="entr" presetID="1">
                                  <p:stCondLst>
                                    <p:cond delay="0"/>
                                  </p:stCondLst>
                                  <p:childTnLst>
                                    <p:set>
                                      <p:cBhvr>
                                        <p:cTn id="146" dur="1" fill="hold">
                                          <p:stCondLst>
                                            <p:cond delay="0"/>
                                          </p:stCondLst>
                                        </p:cTn>
                                        <p:tgtEl>
                                          <p:spTgt spid="373"/>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nodeType="clickEffect" fill="hold" presetClass="entr" presetID="1">
                                  <p:stCondLst>
                                    <p:cond delay="0"/>
                                  </p:stCondLst>
                                  <p:childTnLst>
                                    <p:set>
                                      <p:cBhvr>
                                        <p:cTn id="150" dur="1" fill="hold">
                                          <p:stCondLst>
                                            <p:cond delay="0"/>
                                          </p:stCondLst>
                                        </p:cTn>
                                        <p:tgtEl>
                                          <p:spTgt spid="373"/>
                                        </p:tgtEl>
                                        <p:attrNameLst>
                                          <p:attrName>style.visibility</p:attrName>
                                        </p:attrNameLst>
                                      </p:cBhvr>
                                      <p:to>
                                        <p:strVal val="visible"/>
                                      </p:to>
                                    </p:set>
                                  </p:childTnLst>
                                </p:cTn>
                              </p:par>
                              <p:par>
                                <p:cTn id="151" nodeType="withEffect" fill="hold" presetClass="entr" presetID="1">
                                  <p:stCondLst>
                                    <p:cond delay="0"/>
                                  </p:stCondLst>
                                  <p:childTnLst>
                                    <p:set>
                                      <p:cBhvr>
                                        <p:cTn id="152" dur="1" fill="hold">
                                          <p:stCondLst>
                                            <p:cond delay="0"/>
                                          </p:stCondLst>
                                        </p:cTn>
                                        <p:tgtEl>
                                          <p:spTgt spid="373"/>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nodeType="clickEffect" fill="hold" presetClass="entr" presetID="1">
                                  <p:stCondLst>
                                    <p:cond delay="0"/>
                                  </p:stCondLst>
                                  <p:childTnLst>
                                    <p:set>
                                      <p:cBhvr>
                                        <p:cTn id="156" dur="1" fill="hold">
                                          <p:stCondLst>
                                            <p:cond delay="0"/>
                                          </p:stCondLst>
                                        </p:cTn>
                                        <p:tgtEl>
                                          <p:spTgt spid="373"/>
                                        </p:tgtEl>
                                        <p:attrNameLst>
                                          <p:attrName>style.visibility</p:attrName>
                                        </p:attrNameLst>
                                      </p:cBhvr>
                                      <p:to>
                                        <p:strVal val="visible"/>
                                      </p:to>
                                    </p:set>
                                  </p:childTnLst>
                                </p:cTn>
                              </p:par>
                              <p:par>
                                <p:cTn id="157" nodeType="withEffect" fill="hold" presetClass="entr" presetID="1">
                                  <p:stCondLst>
                                    <p:cond delay="0"/>
                                  </p:stCondLst>
                                  <p:childTnLst>
                                    <p:set>
                                      <p:cBhvr>
                                        <p:cTn id="158" dur="1" fill="hold">
                                          <p:stCondLst>
                                            <p:cond delay="0"/>
                                          </p:stCondLst>
                                        </p:cTn>
                                        <p:tgtEl>
                                          <p:spTgt spid="373"/>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nodeType="clickEffect" fill="hold" presetClass="entr" presetID="1">
                                  <p:stCondLst>
                                    <p:cond delay="0"/>
                                  </p:stCondLst>
                                  <p:childTnLst>
                                    <p:set>
                                      <p:cBhvr>
                                        <p:cTn id="162" dur="1" fill="hold">
                                          <p:stCondLst>
                                            <p:cond delay="0"/>
                                          </p:stCondLst>
                                        </p:cTn>
                                        <p:tgtEl>
                                          <p:spTgt spid="373"/>
                                        </p:tgtEl>
                                        <p:attrNameLst>
                                          <p:attrName>style.visibility</p:attrName>
                                        </p:attrNameLst>
                                      </p:cBhvr>
                                      <p:to>
                                        <p:strVal val="visible"/>
                                      </p:to>
                                    </p:set>
                                  </p:childTnLst>
                                </p:cTn>
                              </p:par>
                              <p:par>
                                <p:cTn id="163" nodeType="withEffect" fill="hold" presetClass="entr" presetID="1">
                                  <p:stCondLst>
                                    <p:cond delay="0"/>
                                  </p:stCondLst>
                                  <p:childTnLst>
                                    <p:set>
                                      <p:cBhvr>
                                        <p:cTn id="164" dur="1" fill="hold">
                                          <p:stCondLst>
                                            <p:cond delay="0"/>
                                          </p:stCondLst>
                                        </p:cTn>
                                        <p:tgtEl>
                                          <p:spTgt spid="373"/>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nodeType="clickEffect" fill="hold" presetClass="entr" presetID="1">
                                  <p:stCondLst>
                                    <p:cond delay="0"/>
                                  </p:stCondLst>
                                  <p:childTnLst>
                                    <p:set>
                                      <p:cBhvr>
                                        <p:cTn id="168" dur="1" fill="hold">
                                          <p:stCondLst>
                                            <p:cond delay="0"/>
                                          </p:stCondLst>
                                        </p:cTn>
                                        <p:tgtEl>
                                          <p:spTgt spid="373"/>
                                        </p:tgtEl>
                                        <p:attrNameLst>
                                          <p:attrName>style.visibility</p:attrName>
                                        </p:attrNameLst>
                                      </p:cBhvr>
                                      <p:to>
                                        <p:strVal val="visible"/>
                                      </p:to>
                                    </p:set>
                                  </p:childTnLst>
                                </p:cTn>
                              </p:par>
                              <p:par>
                                <p:cTn id="169" nodeType="withEffect" fill="hold" presetClass="entr" presetID="1">
                                  <p:stCondLst>
                                    <p:cond delay="0"/>
                                  </p:stCondLst>
                                  <p:childTnLst>
                                    <p:set>
                                      <p:cBhvr>
                                        <p:cTn id="170" dur="1" fill="hold">
                                          <p:stCondLst>
                                            <p:cond delay="0"/>
                                          </p:stCondLst>
                                        </p:cTn>
                                        <p:tgtEl>
                                          <p:spTgt spid="373"/>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5" name="TextShape 1"/>
          <p:cNvSpPr txBox="1"/>
          <p:nvPr/>
        </p:nvSpPr>
        <p:spPr>
          <a:xfrm>
            <a:off x="576360" y="1779480"/>
            <a:ext cx="11285280" cy="3458880"/>
          </a:xfrm>
          <a:prstGeom prst="rect">
            <a:avLst/>
          </a:prstGeom>
          <a:noFill/>
          <a:ln w="9360">
            <a:noFill/>
          </a:ln>
        </p:spPr>
        <p:txBody>
          <a:bodyPr anchor="ctr">
            <a:normAutofit/>
          </a:bodyPr>
          <a:p>
            <a:pPr>
              <a:lnSpc>
                <a:spcPct val="90000"/>
              </a:lnSpc>
            </a:pPr>
            <a:r>
              <a:rPr b="0" lang="en-US" sz="3600" spc="-1" strike="noStrike">
                <a:solidFill>
                  <a:srgbClr val="4472c4"/>
                </a:solidFill>
                <a:latin typeface="Calibri Light"/>
              </a:rPr>
              <a:t>Phase 1: Planification, Préparation and Construction</a:t>
            </a:r>
            <a:br/>
            <a:br/>
            <a:r>
              <a:rPr b="0" lang="en-US" sz="3600" spc="-1" strike="noStrike">
                <a:solidFill>
                  <a:srgbClr val="4472c4"/>
                </a:solidFill>
                <a:latin typeface="Calibri Light"/>
              </a:rPr>
              <a:t>Phase 2 : Remise à neuf du réacteur et de ses laboratoires associés</a:t>
            </a:r>
            <a:br/>
            <a:br/>
            <a:r>
              <a:rPr b="0" lang="en-US" sz="3600" spc="-1" strike="noStrike">
                <a:solidFill>
                  <a:srgbClr val="4472c4"/>
                </a:solidFill>
                <a:latin typeface="Calibri Light"/>
              </a:rPr>
              <a:t>Phase 3 : Exploitation du réacteur d’abord à faible puissance (50 kWth), puis transition vers l'exploitation complète (à 1 000 kWth) et fourniture de services d’irradiation.</a:t>
            </a:r>
            <a:endParaRPr b="0" lang="en-US" sz="3600" spc="-1" strike="noStrike">
              <a:solidFill>
                <a:srgbClr val="000000"/>
              </a:solidFill>
              <a:latin typeface="Arial"/>
            </a:endParaRPr>
          </a:p>
        </p:txBody>
      </p:sp>
      <p:sp>
        <p:nvSpPr>
          <p:cNvPr id="386" name="TextShape 2"/>
          <p:cNvSpPr txBox="1"/>
          <p:nvPr/>
        </p:nvSpPr>
        <p:spPr>
          <a:xfrm>
            <a:off x="8610480" y="6356520"/>
            <a:ext cx="2742840" cy="364680"/>
          </a:xfrm>
          <a:prstGeom prst="rect">
            <a:avLst/>
          </a:prstGeom>
          <a:noFill/>
          <a:ln>
            <a:noFill/>
          </a:ln>
        </p:spPr>
        <p:txBody>
          <a:bodyPr anchor="ctr"/>
          <a:p>
            <a:pPr algn="r">
              <a:lnSpc>
                <a:spcPct val="100000"/>
              </a:lnSpc>
            </a:pPr>
            <a:fld id="{C090214D-FAE5-4B5E-B53E-92B3FEEF34AC}" type="slidenum">
              <a:rPr b="0" lang="en-US" sz="1200" spc="-1" strike="noStrike">
                <a:solidFill>
                  <a:srgbClr val="898989"/>
                </a:solidFill>
                <a:latin typeface="Calibri"/>
              </a:rPr>
              <a:t>&lt;number&gt;</a:t>
            </a:fld>
            <a:endParaRPr b="0" lang="en-US" sz="1200" spc="-1" strike="noStrike">
              <a:latin typeface="Times New Roman"/>
            </a:endParaRPr>
          </a:p>
        </p:txBody>
      </p:sp>
      <p:sp>
        <p:nvSpPr>
          <p:cNvPr id="387" name="CustomShape 3"/>
          <p:cNvSpPr/>
          <p:nvPr/>
        </p:nvSpPr>
        <p:spPr>
          <a:xfrm>
            <a:off x="641520" y="276120"/>
            <a:ext cx="9132480" cy="92520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1" lang="en-US" sz="3600" spc="-1" strike="noStrike">
                <a:solidFill>
                  <a:srgbClr val="4472c4"/>
                </a:solidFill>
                <a:latin typeface="Calibri Light"/>
              </a:rPr>
              <a:t>Mise en œuvre du projet en trois phases </a:t>
            </a:r>
            <a:endParaRPr b="0" lang="en-US" sz="3600" spc="-1" strike="noStrike">
              <a:latin typeface="Arial"/>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4" name="CustomShape 1"/>
          <p:cNvSpPr/>
          <p:nvPr/>
        </p:nvSpPr>
        <p:spPr>
          <a:xfrm>
            <a:off x="0" y="6199200"/>
            <a:ext cx="1798200" cy="658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135" name="CustomShape 2"/>
          <p:cNvSpPr/>
          <p:nvPr/>
        </p:nvSpPr>
        <p:spPr>
          <a:xfrm flipV="1">
            <a:off x="0" y="0"/>
            <a:ext cx="5389200" cy="6373440"/>
          </a:xfrm>
          <a:custGeom>
            <a:avLst/>
            <a:gdLst/>
            <a:ahLst/>
            <a:rect l="l" t="t" r="r" b="b"/>
            <a:pathLst>
              <a:path w="5389868" h="6374535">
                <a:moveTo>
                  <a:pt x="620377" y="6374535"/>
                </a:moveTo>
                <a:lnTo>
                  <a:pt x="3459520" y="6374535"/>
                </a:lnTo>
                <a:lnTo>
                  <a:pt x="3638761" y="6288190"/>
                </a:lnTo>
                <a:cubicBezTo>
                  <a:pt x="4681799" y="5721578"/>
                  <a:pt x="5389868" y="4616487"/>
                  <a:pt x="5389868" y="3346018"/>
                </a:cubicBezTo>
                <a:cubicBezTo>
                  <a:pt x="5389868" y="1498063"/>
                  <a:pt x="3891805" y="0"/>
                  <a:pt x="2043850" y="0"/>
                </a:cubicBezTo>
                <a:cubicBezTo>
                  <a:pt x="1336430" y="0"/>
                  <a:pt x="680285" y="219535"/>
                  <a:pt x="139826" y="594192"/>
                </a:cubicBezTo>
                <a:lnTo>
                  <a:pt x="0" y="700065"/>
                </a:lnTo>
                <a:lnTo>
                  <a:pt x="0" y="5991971"/>
                </a:lnTo>
                <a:lnTo>
                  <a:pt x="139827" y="6097845"/>
                </a:lnTo>
                <a:cubicBezTo>
                  <a:pt x="217035" y="6151367"/>
                  <a:pt x="296605" y="6201724"/>
                  <a:pt x="378347" y="624872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p:style>
      </p:sp>
      <p:pic>
        <p:nvPicPr>
          <p:cNvPr id="136" name="Picture 2" descr=""/>
          <p:cNvPicPr/>
          <p:nvPr/>
        </p:nvPicPr>
        <p:blipFill>
          <a:blip r:embed="rId1"/>
          <a:srcRect l="6749" t="0" r="8959" b="0"/>
          <a:stretch/>
        </p:blipFill>
        <p:spPr>
          <a:xfrm>
            <a:off x="193680" y="622440"/>
            <a:ext cx="4492440" cy="5330520"/>
          </a:xfrm>
          <a:prstGeom prst="rect">
            <a:avLst/>
          </a:prstGeom>
          <a:ln w="9360">
            <a:noFill/>
          </a:ln>
        </p:spPr>
      </p:pic>
      <p:sp>
        <p:nvSpPr>
          <p:cNvPr id="137" name="TextShape 3"/>
          <p:cNvSpPr txBox="1"/>
          <p:nvPr/>
        </p:nvSpPr>
        <p:spPr>
          <a:xfrm>
            <a:off x="6072480" y="6199560"/>
            <a:ext cx="4750920" cy="365400"/>
          </a:xfrm>
          <a:prstGeom prst="rect">
            <a:avLst/>
          </a:prstGeom>
          <a:noFill/>
          <a:ln>
            <a:noFill/>
          </a:ln>
        </p:spPr>
        <p:txBody>
          <a:bodyPr anchor="ctr">
            <a:normAutofit/>
          </a:bodyPr>
          <a:p>
            <a:pPr>
              <a:lnSpc>
                <a:spcPct val="100000"/>
              </a:lnSpc>
              <a:spcAft>
                <a:spcPts val="601"/>
              </a:spcAft>
            </a:pPr>
            <a:r>
              <a:rPr b="0" lang="en-US" sz="1100" spc="-1" strike="noStrike">
                <a:solidFill>
                  <a:srgbClr val="ffffff"/>
                </a:solidFill>
                <a:latin typeface="Calibri"/>
              </a:rPr>
              <a:t>2020-05-13</a:t>
            </a:r>
            <a:endParaRPr b="0" lang="en-US" sz="1100" spc="-1" strike="noStrike">
              <a:latin typeface="Times New Roman"/>
            </a:endParaRPr>
          </a:p>
        </p:txBody>
      </p:sp>
      <p:pic>
        <p:nvPicPr>
          <p:cNvPr id="138" name="Grafik 7" descr=""/>
          <p:cNvPicPr/>
          <p:nvPr/>
        </p:nvPicPr>
        <p:blipFill>
          <a:blip r:embed="rId2"/>
          <a:stretch/>
        </p:blipFill>
        <p:spPr>
          <a:xfrm>
            <a:off x="5681520" y="622440"/>
            <a:ext cx="5533560" cy="2023560"/>
          </a:xfrm>
          <a:prstGeom prst="rect">
            <a:avLst/>
          </a:prstGeom>
          <a:ln w="9360">
            <a:noFill/>
          </a:ln>
        </p:spPr>
      </p:pic>
      <p:sp>
        <p:nvSpPr>
          <p:cNvPr id="139" name="CustomShape 4"/>
          <p:cNvSpPr/>
          <p:nvPr/>
        </p:nvSpPr>
        <p:spPr>
          <a:xfrm>
            <a:off x="4671720" y="2092320"/>
            <a:ext cx="7337160" cy="3152520"/>
          </a:xfrm>
          <a:prstGeom prst="rect">
            <a:avLst/>
          </a:prstGeom>
          <a:noFill/>
          <a:ln w="9360">
            <a:noFill/>
          </a:ln>
        </p:spPr>
        <p:style>
          <a:lnRef idx="0"/>
          <a:fillRef idx="0"/>
          <a:effectRef idx="0"/>
          <a:fontRef idx="minor"/>
        </p:style>
        <p:txBody>
          <a:bodyPr lIns="90000" rIns="90000" tIns="45000" bIns="45000"/>
          <a:p>
            <a:pPr>
              <a:lnSpc>
                <a:spcPct val="90000"/>
              </a:lnSpc>
              <a:spcAft>
                <a:spcPts val="601"/>
              </a:spcAft>
            </a:pPr>
            <a:r>
              <a:rPr b="1" lang="en-US" sz="3000" spc="-1" strike="noStrike">
                <a:solidFill>
                  <a:srgbClr val="4472c4"/>
                </a:solidFill>
                <a:latin typeface="Calibri Light"/>
              </a:rPr>
              <a:t>Plan :</a:t>
            </a:r>
            <a:endParaRPr b="0" lang="en-US" sz="3000" spc="-1" strike="noStrike">
              <a:latin typeface="Arial"/>
            </a:endParaRPr>
          </a:p>
          <a:p>
            <a:pPr marL="447840" indent="-447480">
              <a:lnSpc>
                <a:spcPct val="90000"/>
              </a:lnSpc>
              <a:spcAft>
                <a:spcPts val="601"/>
              </a:spcAft>
              <a:buClr>
                <a:srgbClr val="4472c4"/>
              </a:buClr>
              <a:buFont typeface="StarSymbol"/>
              <a:buAutoNum type="arabicPeriod"/>
            </a:pPr>
            <a:r>
              <a:rPr b="1" lang="en-US" sz="2800" spc="-1" strike="noStrike">
                <a:solidFill>
                  <a:srgbClr val="4472c4"/>
                </a:solidFill>
                <a:latin typeface="Calibri Light"/>
              </a:rPr>
              <a:t>Notre histoire</a:t>
            </a:r>
            <a:endParaRPr b="0" lang="en-US" sz="2800" spc="-1" strike="noStrike">
              <a:latin typeface="Arial"/>
            </a:endParaRPr>
          </a:p>
          <a:p>
            <a:pPr marL="447840" indent="-447480">
              <a:lnSpc>
                <a:spcPct val="90000"/>
              </a:lnSpc>
              <a:spcAft>
                <a:spcPts val="601"/>
              </a:spcAft>
              <a:buClr>
                <a:srgbClr val="4472c4"/>
              </a:buClr>
              <a:buFont typeface="StarSymbol"/>
              <a:buAutoNum type="arabicPeriod"/>
            </a:pPr>
            <a:r>
              <a:rPr b="1" lang="en-US" sz="2800" spc="-1" strike="noStrike">
                <a:solidFill>
                  <a:srgbClr val="4472c4"/>
                </a:solidFill>
                <a:latin typeface="Calibri Light"/>
              </a:rPr>
              <a:t>Le réacteur TRICO II</a:t>
            </a:r>
            <a:endParaRPr b="0" lang="en-US" sz="2800" spc="-1" strike="noStrike">
              <a:latin typeface="Arial"/>
            </a:endParaRPr>
          </a:p>
          <a:p>
            <a:pPr marL="447840" indent="-447480">
              <a:lnSpc>
                <a:spcPct val="90000"/>
              </a:lnSpc>
              <a:spcAft>
                <a:spcPts val="601"/>
              </a:spcAft>
              <a:buClr>
                <a:srgbClr val="4472c4"/>
              </a:buClr>
              <a:buFont typeface="StarSymbol"/>
              <a:buAutoNum type="arabicPeriod"/>
            </a:pPr>
            <a:r>
              <a:rPr b="1" lang="en-US" sz="2800" spc="-1" strike="noStrike">
                <a:solidFill>
                  <a:srgbClr val="4472c4"/>
                </a:solidFill>
                <a:latin typeface="Calibri Light"/>
              </a:rPr>
              <a:t>Bénéfices attendus et défis du redémarrage de TRICO II</a:t>
            </a:r>
            <a:endParaRPr b="0" lang="en-US" sz="2800" spc="-1" strike="noStrike">
              <a:latin typeface="Arial"/>
            </a:endParaRPr>
          </a:p>
          <a:p>
            <a:pPr marL="447840" indent="-447480">
              <a:lnSpc>
                <a:spcPct val="90000"/>
              </a:lnSpc>
              <a:spcAft>
                <a:spcPts val="601"/>
              </a:spcAft>
              <a:buClr>
                <a:srgbClr val="4472c4"/>
              </a:buClr>
              <a:buFont typeface="StarSymbol"/>
              <a:buAutoNum type="arabicPeriod"/>
            </a:pPr>
            <a:r>
              <a:rPr b="1" lang="en-US" sz="2800" spc="-1" strike="noStrike">
                <a:solidFill>
                  <a:srgbClr val="4472c4"/>
                </a:solidFill>
                <a:latin typeface="Calibri Light"/>
              </a:rPr>
              <a:t>Evénements clés menant au lancement du projet</a:t>
            </a:r>
            <a:endParaRPr b="0" lang="en-US" sz="2800" spc="-1" strike="noStrike">
              <a:latin typeface="Arial"/>
            </a:endParaRPr>
          </a:p>
          <a:p>
            <a:pPr marL="447840" indent="-447480">
              <a:lnSpc>
                <a:spcPct val="90000"/>
              </a:lnSpc>
              <a:spcAft>
                <a:spcPts val="601"/>
              </a:spcAft>
              <a:buClr>
                <a:srgbClr val="4472c4"/>
              </a:buClr>
              <a:buFont typeface="StarSymbol"/>
              <a:buAutoNum type="arabicPeriod"/>
            </a:pPr>
            <a:r>
              <a:rPr b="1" lang="en-US" sz="2800" spc="-1" strike="noStrike">
                <a:solidFill>
                  <a:srgbClr val="4472c4"/>
                </a:solidFill>
                <a:latin typeface="Calibri Light"/>
              </a:rPr>
              <a:t>Organisation mise en place pour le projet</a:t>
            </a:r>
            <a:endParaRPr b="0" lang="en-US" sz="2800" spc="-1" strike="noStrike">
              <a:latin typeface="Arial"/>
            </a:endParaRPr>
          </a:p>
          <a:p>
            <a:pPr marL="447840" indent="-447480">
              <a:lnSpc>
                <a:spcPct val="90000"/>
              </a:lnSpc>
              <a:spcAft>
                <a:spcPts val="601"/>
              </a:spcAft>
              <a:buClr>
                <a:srgbClr val="4472c4"/>
              </a:buClr>
              <a:buFont typeface="StarSymbol"/>
              <a:buAutoNum type="arabicPeriod"/>
            </a:pPr>
            <a:r>
              <a:rPr b="1" lang="en-US" sz="2800" spc="-1" strike="noStrike">
                <a:solidFill>
                  <a:srgbClr val="4472c4"/>
                </a:solidFill>
                <a:latin typeface="Calibri Light"/>
              </a:rPr>
              <a:t>Budget</a:t>
            </a:r>
            <a:endParaRPr b="0" lang="en-US" sz="2800" spc="-1" strike="noStrike">
              <a:latin typeface="Arial"/>
            </a:endParaRPr>
          </a:p>
          <a:p>
            <a:pPr marL="447840" indent="-447480">
              <a:lnSpc>
                <a:spcPct val="90000"/>
              </a:lnSpc>
              <a:spcAft>
                <a:spcPts val="601"/>
              </a:spcAft>
              <a:buClr>
                <a:srgbClr val="4472c4"/>
              </a:buClr>
              <a:buFont typeface="StarSymbol"/>
              <a:buAutoNum type="arabicPeriod"/>
            </a:pPr>
            <a:r>
              <a:rPr b="1" lang="en-US" sz="2800" spc="-1" strike="noStrike">
                <a:solidFill>
                  <a:srgbClr val="4472c4"/>
                </a:solidFill>
                <a:latin typeface="Calibri Light"/>
              </a:rPr>
              <a:t>Etapes futures pour le succès du projet</a:t>
            </a:r>
            <a:endParaRPr b="0" lang="en-US" sz="2800" spc="-1" strike="noStrike">
              <a:latin typeface="Arial"/>
            </a:endParaRPr>
          </a:p>
          <a:p>
            <a:pPr>
              <a:lnSpc>
                <a:spcPct val="90000"/>
              </a:lnSpc>
              <a:spcAft>
                <a:spcPts val="601"/>
              </a:spcAft>
            </a:pPr>
            <a:endParaRPr b="0" lang="en-US" sz="2800" spc="-1" strike="noStrike">
              <a:latin typeface="Arial"/>
            </a:endParaRPr>
          </a:p>
          <a:p>
            <a:pPr>
              <a:lnSpc>
                <a:spcPct val="90000"/>
              </a:lnSpc>
              <a:spcAft>
                <a:spcPts val="601"/>
              </a:spcAft>
            </a:pPr>
            <a:endParaRPr b="0" lang="en-US" sz="2800" spc="-1" strike="noStrike">
              <a:latin typeface="Arial"/>
            </a:endParaRPr>
          </a:p>
          <a:p>
            <a:pPr>
              <a:lnSpc>
                <a:spcPct val="90000"/>
              </a:lnSpc>
              <a:spcAft>
                <a:spcPts val="601"/>
              </a:spcAft>
            </a:pPr>
            <a:endParaRPr b="0" lang="en-US" sz="2800" spc="-1" strike="noStrike">
              <a:latin typeface="Arial"/>
            </a:endParaRPr>
          </a:p>
        </p:txBody>
      </p:sp>
    </p:spTree>
  </p:cSld>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8" name="TextShape 1"/>
          <p:cNvSpPr txBox="1"/>
          <p:nvPr/>
        </p:nvSpPr>
        <p:spPr>
          <a:xfrm>
            <a:off x="8610480" y="6356520"/>
            <a:ext cx="2742840" cy="364680"/>
          </a:xfrm>
          <a:prstGeom prst="rect">
            <a:avLst/>
          </a:prstGeom>
          <a:noFill/>
          <a:ln>
            <a:noFill/>
          </a:ln>
        </p:spPr>
        <p:txBody>
          <a:bodyPr anchor="ctr"/>
          <a:p>
            <a:pPr algn="r">
              <a:lnSpc>
                <a:spcPct val="100000"/>
              </a:lnSpc>
            </a:pPr>
            <a:fld id="{DDED65B9-9DF7-4AED-8A03-73B877D5C62B}" type="slidenum">
              <a:rPr b="0" lang="en-US" sz="1200" spc="-1" strike="noStrike">
                <a:solidFill>
                  <a:srgbClr val="898989"/>
                </a:solidFill>
                <a:latin typeface="Calibri"/>
              </a:rPr>
              <a:t>&lt;number&gt;</a:t>
            </a:fld>
            <a:endParaRPr b="0" lang="en-US" sz="1200" spc="-1" strike="noStrike">
              <a:latin typeface="Times New Roman"/>
            </a:endParaRPr>
          </a:p>
        </p:txBody>
      </p:sp>
      <p:sp>
        <p:nvSpPr>
          <p:cNvPr id="389" name="CustomShape 2"/>
          <p:cNvSpPr/>
          <p:nvPr/>
        </p:nvSpPr>
        <p:spPr>
          <a:xfrm>
            <a:off x="674640" y="700920"/>
            <a:ext cx="10842120" cy="1310400"/>
          </a:xfrm>
          <a:prstGeom prst="rect">
            <a:avLst/>
          </a:prstGeom>
          <a:noFill/>
          <a:ln>
            <a:noFill/>
          </a:ln>
        </p:spPr>
        <p:style>
          <a:lnRef idx="0"/>
          <a:fillRef idx="0"/>
          <a:effectRef idx="0"/>
          <a:fontRef idx="minor"/>
        </p:style>
        <p:txBody>
          <a:bodyPr lIns="90000" rIns="90000" tIns="45000" bIns="45000" anchor="ctr">
            <a:normAutofit/>
          </a:bodyPr>
          <a:p>
            <a:pPr marL="343080" indent="-342720">
              <a:lnSpc>
                <a:spcPct val="90000"/>
              </a:lnSpc>
              <a:spcBef>
                <a:spcPts val="601"/>
              </a:spcBef>
              <a:spcAft>
                <a:spcPts val="601"/>
              </a:spcAft>
              <a:buClr>
                <a:srgbClr val="4472c4"/>
              </a:buClr>
              <a:buFont typeface="Arial"/>
              <a:buChar char="•"/>
            </a:pPr>
            <a:r>
              <a:rPr b="0" lang="en-US" sz="2000" spc="-1" strike="noStrike">
                <a:solidFill>
                  <a:srgbClr val="4472c4"/>
                </a:solidFill>
                <a:latin typeface="Calibri Light"/>
              </a:rPr>
              <a:t>L'équipe du projet a évalué à environ 11 millions de dollars américains le budget total nécessaire pour mener à bien le projet .</a:t>
            </a:r>
            <a:endParaRPr b="0" lang="en-US" sz="2000" spc="-1" strike="noStrike">
              <a:latin typeface="Arial"/>
            </a:endParaRPr>
          </a:p>
          <a:p>
            <a:pPr marL="343080" indent="-342720">
              <a:lnSpc>
                <a:spcPct val="90000"/>
              </a:lnSpc>
              <a:spcBef>
                <a:spcPts val="601"/>
              </a:spcBef>
              <a:spcAft>
                <a:spcPts val="601"/>
              </a:spcAft>
              <a:buClr>
                <a:srgbClr val="4472c4"/>
              </a:buClr>
              <a:buFont typeface="Arial"/>
              <a:buChar char="•"/>
            </a:pPr>
            <a:r>
              <a:rPr b="0" lang="en-US" sz="2000" spc="-1" strike="noStrike">
                <a:solidFill>
                  <a:srgbClr val="4472c4"/>
                </a:solidFill>
                <a:latin typeface="Calibri Light"/>
              </a:rPr>
              <a:t>Au cours de la phase 1, les dernières incertitudes ont été réduites: notamment avec les résultats positifs des expertises sur l'érosion, sur l'inspection du cœur du réacteur (combustible nucléaire, grilles supérieure et inférieure), des constituants internes de la cuve du réacteur et des systèmes, structures et composants du réacteur, validation du plan de formationdu personnel du réacteur, validation de la liste des équipements à acquérir, etc.</a:t>
            </a:r>
            <a:endParaRPr b="0" lang="en-US" sz="2000" spc="-1" strike="noStrike">
              <a:latin typeface="Arial"/>
            </a:endParaRPr>
          </a:p>
        </p:txBody>
      </p:sp>
      <p:sp>
        <p:nvSpPr>
          <p:cNvPr id="390" name="TextShape 3"/>
          <p:cNvSpPr txBox="1"/>
          <p:nvPr/>
        </p:nvSpPr>
        <p:spPr>
          <a:xfrm>
            <a:off x="674640" y="25560"/>
            <a:ext cx="9132480" cy="925200"/>
          </a:xfrm>
          <a:prstGeom prst="rect">
            <a:avLst/>
          </a:prstGeom>
          <a:noFill/>
          <a:ln w="9360">
            <a:noFill/>
          </a:ln>
        </p:spPr>
        <p:txBody>
          <a:bodyPr anchor="ctr"/>
          <a:p>
            <a:pPr>
              <a:lnSpc>
                <a:spcPct val="90000"/>
              </a:lnSpc>
            </a:pPr>
            <a:r>
              <a:rPr b="0" lang="en-US" sz="3600" spc="-1" strike="noStrike">
                <a:solidFill>
                  <a:srgbClr val="4472c4"/>
                </a:solidFill>
                <a:latin typeface="Calibri Light"/>
              </a:rPr>
              <a:t>Budget</a:t>
            </a:r>
            <a:endParaRPr b="0" lang="en-US" sz="3600" spc="-1" strike="noStrike">
              <a:solidFill>
                <a:srgbClr val="000000"/>
              </a:solidFill>
              <a:latin typeface="Arial"/>
            </a:endParaRPr>
          </a:p>
        </p:txBody>
      </p:sp>
      <p:graphicFrame>
        <p:nvGraphicFramePr>
          <p:cNvPr id="391" name="Table 4"/>
          <p:cNvGraphicFramePr/>
          <p:nvPr/>
        </p:nvGraphicFramePr>
        <p:xfrm>
          <a:off x="1422360" y="2075760"/>
          <a:ext cx="10403640" cy="3610440"/>
        </p:xfrm>
        <a:graphic>
          <a:graphicData uri="http://schemas.openxmlformats.org/drawingml/2006/table">
            <a:tbl>
              <a:tblPr/>
              <a:tblGrid>
                <a:gridCol w="8686440"/>
                <a:gridCol w="1717200"/>
              </a:tblGrid>
              <a:tr h="248760">
                <a:tc>
                  <a:txBody>
                    <a:bodyPr lIns="7560" rIns="7560" tIns="7560" bIns="0" anchor="b"/>
                    <a:p>
                      <a:pPr>
                        <a:lnSpc>
                          <a:spcPct val="100000"/>
                        </a:lnSpc>
                      </a:pPr>
                      <a:r>
                        <a:rPr b="0" lang="en-US" sz="1600" spc="-1" strike="noStrike">
                          <a:solidFill>
                            <a:srgbClr val="000000"/>
                          </a:solidFill>
                          <a:latin typeface="Calibri"/>
                        </a:rPr>
                        <a:t>Description</a:t>
                      </a:r>
                      <a:endParaRPr b="0" lang="en-US" sz="1600" spc="-1" strike="noStrike">
                        <a:latin typeface="Arial"/>
                      </a:endParaRPr>
                    </a:p>
                  </a:txBody>
                  <a:tcPr marL="7560" marR="7560">
                    <a:lnL w="12240">
                      <a:solidFill>
                        <a:srgbClr val="4472c4"/>
                      </a:solidFill>
                    </a:lnL>
                    <a:lnR w="12240">
                      <a:solidFill>
                        <a:srgbClr val="4472c4"/>
                      </a:solidFill>
                    </a:lnR>
                    <a:lnT w="12240">
                      <a:solidFill>
                        <a:srgbClr val="4472c4"/>
                      </a:solidFill>
                    </a:lnT>
                    <a:lnB w="12240">
                      <a:solidFill>
                        <a:srgbClr val="4472c4"/>
                      </a:solidFill>
                    </a:lnB>
                    <a:solidFill>
                      <a:srgbClr val="e8ebf4"/>
                    </a:solidFill>
                  </a:tcPr>
                </a:tc>
                <a:tc>
                  <a:txBody>
                    <a:bodyPr lIns="7560" rIns="7560" tIns="7560" bIns="0" anchor="b"/>
                    <a:p>
                      <a:pPr algn="ctr">
                        <a:lnSpc>
                          <a:spcPct val="100000"/>
                        </a:lnSpc>
                      </a:pPr>
                      <a:r>
                        <a:rPr b="0" lang="en-US" sz="1600" spc="-1" strike="noStrike">
                          <a:solidFill>
                            <a:srgbClr val="000000"/>
                          </a:solidFill>
                          <a:latin typeface="Calibri"/>
                        </a:rPr>
                        <a:t>Estimation en 000' $</a:t>
                      </a:r>
                      <a:endParaRPr b="0" lang="en-US" sz="1600" spc="-1" strike="noStrike">
                        <a:latin typeface="Arial"/>
                      </a:endParaRPr>
                    </a:p>
                  </a:txBody>
                  <a:tcPr marL="7560" marR="7560">
                    <a:lnL w="12240">
                      <a:solidFill>
                        <a:srgbClr val="4472c4"/>
                      </a:solidFill>
                    </a:lnL>
                    <a:lnR w="12240">
                      <a:solidFill>
                        <a:srgbClr val="4472c4"/>
                      </a:solidFill>
                    </a:lnR>
                    <a:lnT w="12240">
                      <a:solidFill>
                        <a:srgbClr val="4472c4"/>
                      </a:solidFill>
                    </a:lnT>
                    <a:lnB w="12240">
                      <a:solidFill>
                        <a:srgbClr val="4472c4"/>
                      </a:solidFill>
                    </a:lnB>
                    <a:solidFill>
                      <a:srgbClr val="e8ebf4"/>
                    </a:solidFill>
                  </a:tcPr>
                </a:tc>
              </a:tr>
              <a:tr h="467280">
                <a:tc>
                  <a:txBody>
                    <a:bodyPr lIns="7560" rIns="7560" tIns="7560" bIns="0" anchor="ctr"/>
                    <a:p>
                      <a:pPr>
                        <a:lnSpc>
                          <a:spcPct val="100000"/>
                        </a:lnSpc>
                      </a:pPr>
                      <a:r>
                        <a:rPr b="0" lang="en-US" sz="1600" spc="-1" strike="noStrike">
                          <a:solidFill>
                            <a:srgbClr val="000000"/>
                          </a:solidFill>
                          <a:latin typeface="Calibri"/>
                        </a:rPr>
                        <a:t>I&amp;C (pupitre et détecteurs de neutrons)</a:t>
                      </a:r>
                      <a:endParaRPr b="0" lang="en-US" sz="1600" spc="-1" strike="noStrike">
                        <a:latin typeface="Arial"/>
                      </a:endParaRPr>
                    </a:p>
                  </a:txBody>
                  <a:tcPr marL="7560" marR="7560">
                    <a:lnL w="12240">
                      <a:solidFill>
                        <a:srgbClr val="4472c4"/>
                      </a:solidFill>
                    </a:lnL>
                    <a:lnR w="12240">
                      <a:solidFill>
                        <a:srgbClr val="4472c4"/>
                      </a:solidFill>
                    </a:lnR>
                    <a:lnT w="12240">
                      <a:solidFill>
                        <a:srgbClr val="4472c4"/>
                      </a:solidFill>
                    </a:lnT>
                    <a:lnB w="12240">
                      <a:solidFill>
                        <a:srgbClr val="4472c4"/>
                      </a:solidFill>
                    </a:lnB>
                    <a:solidFill>
                      <a:srgbClr val="e8ebf4"/>
                    </a:solidFill>
                  </a:tcPr>
                </a:tc>
                <a:tc>
                  <a:txBody>
                    <a:bodyPr lIns="7560" rIns="7560" tIns="7560" bIns="0" anchor="ctr"/>
                    <a:p>
                      <a:pPr algn="r">
                        <a:lnSpc>
                          <a:spcPct val="100000"/>
                        </a:lnSpc>
                      </a:pPr>
                      <a:r>
                        <a:rPr b="0" lang="en-US" sz="1600" spc="-1" strike="noStrike">
                          <a:solidFill>
                            <a:srgbClr val="000000"/>
                          </a:solidFill>
                          <a:latin typeface="Calibri"/>
                        </a:rPr>
                        <a:t>$6 940 </a:t>
                      </a:r>
                      <a:endParaRPr b="0" lang="en-US" sz="1600" spc="-1" strike="noStrike">
                        <a:latin typeface="Arial"/>
                      </a:endParaRPr>
                    </a:p>
                  </a:txBody>
                  <a:tcPr marL="7560" marR="7560">
                    <a:lnL w="12240">
                      <a:solidFill>
                        <a:srgbClr val="4472c4"/>
                      </a:solidFill>
                    </a:lnL>
                    <a:lnR w="12240">
                      <a:solidFill>
                        <a:srgbClr val="4472c4"/>
                      </a:solidFill>
                    </a:lnR>
                    <a:lnT w="12240">
                      <a:solidFill>
                        <a:srgbClr val="4472c4"/>
                      </a:solidFill>
                    </a:lnT>
                    <a:lnB w="12240">
                      <a:solidFill>
                        <a:srgbClr val="4472c4"/>
                      </a:solidFill>
                    </a:lnB>
                    <a:solidFill>
                      <a:srgbClr val="e8ebf4"/>
                    </a:solidFill>
                  </a:tcPr>
                </a:tc>
              </a:tr>
              <a:tr h="242640">
                <a:tc>
                  <a:txBody>
                    <a:bodyPr lIns="7560" rIns="7560" tIns="7560" bIns="0" anchor="ctr"/>
                    <a:p>
                      <a:pPr>
                        <a:lnSpc>
                          <a:spcPct val="100000"/>
                        </a:lnSpc>
                      </a:pPr>
                      <a:r>
                        <a:rPr b="0" lang="en-US" sz="1600" spc="-1" strike="noStrike">
                          <a:solidFill>
                            <a:srgbClr val="000000"/>
                          </a:solidFill>
                          <a:latin typeface="Calibri"/>
                        </a:rPr>
                        <a:t>Modernisation des équipements de radioprotection opérationnelle</a:t>
                      </a:r>
                      <a:endParaRPr b="0" lang="en-US" sz="1600" spc="-1" strike="noStrike">
                        <a:latin typeface="Arial"/>
                      </a:endParaRPr>
                    </a:p>
                  </a:txBody>
                  <a:tcPr marL="7560" marR="7560">
                    <a:lnL w="12240">
                      <a:solidFill>
                        <a:srgbClr val="4472c4"/>
                      </a:solidFill>
                    </a:lnL>
                    <a:lnR w="12240">
                      <a:solidFill>
                        <a:srgbClr val="4472c4"/>
                      </a:solidFill>
                    </a:lnR>
                    <a:lnT w="12240">
                      <a:solidFill>
                        <a:srgbClr val="4472c4"/>
                      </a:solidFill>
                    </a:lnT>
                    <a:lnB w="12240">
                      <a:solidFill>
                        <a:srgbClr val="4472c4"/>
                      </a:solidFill>
                    </a:lnB>
                    <a:solidFill>
                      <a:srgbClr val="e8ebf4"/>
                    </a:solidFill>
                  </a:tcPr>
                </a:tc>
                <a:tc>
                  <a:txBody>
                    <a:bodyPr lIns="7560" rIns="7560" tIns="7560" bIns="0" anchor="ctr"/>
                    <a:p>
                      <a:pPr algn="r">
                        <a:lnSpc>
                          <a:spcPct val="100000"/>
                        </a:lnSpc>
                      </a:pPr>
                      <a:r>
                        <a:rPr b="0" lang="en-US" sz="1600" spc="-1" strike="noStrike">
                          <a:solidFill>
                            <a:srgbClr val="000000"/>
                          </a:solidFill>
                          <a:latin typeface="Calibri"/>
                        </a:rPr>
                        <a:t>$1 030 </a:t>
                      </a:r>
                      <a:endParaRPr b="0" lang="en-US" sz="1600" spc="-1" strike="noStrike">
                        <a:latin typeface="Arial"/>
                      </a:endParaRPr>
                    </a:p>
                  </a:txBody>
                  <a:tcPr marL="7560" marR="7560">
                    <a:lnL w="12240">
                      <a:solidFill>
                        <a:srgbClr val="4472c4"/>
                      </a:solidFill>
                    </a:lnL>
                    <a:lnR w="12240">
                      <a:solidFill>
                        <a:srgbClr val="4472c4"/>
                      </a:solidFill>
                    </a:lnR>
                    <a:lnT w="12240">
                      <a:solidFill>
                        <a:srgbClr val="4472c4"/>
                      </a:solidFill>
                    </a:lnT>
                    <a:lnB w="12240">
                      <a:solidFill>
                        <a:srgbClr val="4472c4"/>
                      </a:solidFill>
                    </a:lnB>
                    <a:solidFill>
                      <a:srgbClr val="e8ebf4"/>
                    </a:solidFill>
                  </a:tcPr>
                </a:tc>
              </a:tr>
              <a:tr h="242640">
                <a:tc>
                  <a:txBody>
                    <a:bodyPr lIns="7560" rIns="7560" tIns="7560" bIns="0" anchor="ctr"/>
                    <a:p>
                      <a:pPr>
                        <a:lnSpc>
                          <a:spcPct val="100000"/>
                        </a:lnSpc>
                      </a:pPr>
                      <a:r>
                        <a:rPr b="0" lang="en-US" sz="1600" spc="-1" strike="noStrike">
                          <a:solidFill>
                            <a:srgbClr val="000000"/>
                          </a:solidFill>
                          <a:latin typeface="Calibri"/>
                        </a:rPr>
                        <a:t>Modernisation des équipements du système de refroidissement et de purification de l’eau du réacteur</a:t>
                      </a:r>
                      <a:endParaRPr b="0" lang="en-US" sz="1600" spc="-1" strike="noStrike">
                        <a:latin typeface="Arial"/>
                      </a:endParaRPr>
                    </a:p>
                  </a:txBody>
                  <a:tcPr marL="7560" marR="7560">
                    <a:lnL w="12240">
                      <a:solidFill>
                        <a:srgbClr val="4472c4"/>
                      </a:solidFill>
                    </a:lnL>
                    <a:lnR w="12240">
                      <a:solidFill>
                        <a:srgbClr val="4472c4"/>
                      </a:solidFill>
                    </a:lnR>
                    <a:lnT w="12240">
                      <a:solidFill>
                        <a:srgbClr val="4472c4"/>
                      </a:solidFill>
                    </a:lnT>
                    <a:lnB w="12240">
                      <a:solidFill>
                        <a:srgbClr val="4472c4"/>
                      </a:solidFill>
                    </a:lnB>
                    <a:solidFill>
                      <a:srgbClr val="e8ebf4"/>
                    </a:solidFill>
                  </a:tcPr>
                </a:tc>
                <a:tc>
                  <a:txBody>
                    <a:bodyPr lIns="7560" rIns="7560" tIns="7560" bIns="0" anchor="ctr"/>
                    <a:p>
                      <a:pPr algn="r">
                        <a:lnSpc>
                          <a:spcPct val="100000"/>
                        </a:lnSpc>
                      </a:pPr>
                      <a:r>
                        <a:rPr b="0" lang="en-US" sz="1600" spc="-1" strike="noStrike">
                          <a:solidFill>
                            <a:srgbClr val="000000"/>
                          </a:solidFill>
                          <a:latin typeface="Calibri"/>
                        </a:rPr>
                        <a:t>$105 </a:t>
                      </a:r>
                      <a:endParaRPr b="0" lang="en-US" sz="1600" spc="-1" strike="noStrike">
                        <a:latin typeface="Arial"/>
                      </a:endParaRPr>
                    </a:p>
                  </a:txBody>
                  <a:tcPr marL="7560" marR="7560">
                    <a:lnL w="12240">
                      <a:solidFill>
                        <a:srgbClr val="4472c4"/>
                      </a:solidFill>
                    </a:lnL>
                    <a:lnR w="12240">
                      <a:solidFill>
                        <a:srgbClr val="4472c4"/>
                      </a:solidFill>
                    </a:lnR>
                    <a:lnT w="12240">
                      <a:solidFill>
                        <a:srgbClr val="4472c4"/>
                      </a:solidFill>
                    </a:lnT>
                    <a:lnB w="12240">
                      <a:solidFill>
                        <a:srgbClr val="4472c4"/>
                      </a:solidFill>
                    </a:lnB>
                    <a:solidFill>
                      <a:srgbClr val="e8ebf4"/>
                    </a:solidFill>
                  </a:tcPr>
                </a:tc>
              </a:tr>
              <a:tr h="242640">
                <a:tc>
                  <a:txBody>
                    <a:bodyPr lIns="7560" rIns="7560" tIns="7560" bIns="0" anchor="ctr"/>
                    <a:p>
                      <a:pPr>
                        <a:lnSpc>
                          <a:spcPct val="100000"/>
                        </a:lnSpc>
                      </a:pPr>
                      <a:r>
                        <a:rPr b="0" lang="en-US" sz="1600" spc="-1" strike="noStrike">
                          <a:solidFill>
                            <a:srgbClr val="000000"/>
                          </a:solidFill>
                          <a:latin typeface="Calibri"/>
                        </a:rPr>
                        <a:t>Equipements pour la modernisation des laboratoires associés au réacteur</a:t>
                      </a:r>
                      <a:endParaRPr b="0" lang="en-US" sz="1600" spc="-1" strike="noStrike">
                        <a:latin typeface="Arial"/>
                      </a:endParaRPr>
                    </a:p>
                  </a:txBody>
                  <a:tcPr marL="7560" marR="7560">
                    <a:lnL w="12240">
                      <a:solidFill>
                        <a:srgbClr val="4472c4"/>
                      </a:solidFill>
                    </a:lnL>
                    <a:lnR w="12240">
                      <a:solidFill>
                        <a:srgbClr val="4472c4"/>
                      </a:solidFill>
                    </a:lnR>
                    <a:lnT w="12240">
                      <a:solidFill>
                        <a:srgbClr val="4472c4"/>
                      </a:solidFill>
                    </a:lnT>
                    <a:lnB w="12240">
                      <a:solidFill>
                        <a:srgbClr val="4472c4"/>
                      </a:solidFill>
                    </a:lnB>
                    <a:solidFill>
                      <a:srgbClr val="e8ebf4"/>
                    </a:solidFill>
                  </a:tcPr>
                </a:tc>
                <a:tc>
                  <a:txBody>
                    <a:bodyPr lIns="7560" rIns="7560" tIns="7560" bIns="0" anchor="ctr"/>
                    <a:p>
                      <a:pPr algn="r">
                        <a:lnSpc>
                          <a:spcPct val="100000"/>
                        </a:lnSpc>
                      </a:pPr>
                      <a:r>
                        <a:rPr b="0" lang="en-US" sz="1600" spc="-1" strike="noStrike">
                          <a:solidFill>
                            <a:srgbClr val="000000"/>
                          </a:solidFill>
                          <a:latin typeface="Calibri"/>
                        </a:rPr>
                        <a:t>$1 400 </a:t>
                      </a:r>
                      <a:endParaRPr b="0" lang="en-US" sz="1600" spc="-1" strike="noStrike">
                        <a:latin typeface="Arial"/>
                      </a:endParaRPr>
                    </a:p>
                  </a:txBody>
                  <a:tcPr marL="7560" marR="7560">
                    <a:lnL w="12240">
                      <a:solidFill>
                        <a:srgbClr val="4472c4"/>
                      </a:solidFill>
                    </a:lnL>
                    <a:lnR w="12240">
                      <a:solidFill>
                        <a:srgbClr val="4472c4"/>
                      </a:solidFill>
                    </a:lnR>
                    <a:lnT w="12240">
                      <a:solidFill>
                        <a:srgbClr val="4472c4"/>
                      </a:solidFill>
                    </a:lnT>
                    <a:lnB w="12240">
                      <a:solidFill>
                        <a:srgbClr val="4472c4"/>
                      </a:solidFill>
                    </a:lnB>
                    <a:solidFill>
                      <a:srgbClr val="e8ebf4"/>
                    </a:solidFill>
                  </a:tcPr>
                </a:tc>
              </a:tr>
              <a:tr h="413280">
                <a:tc>
                  <a:txBody>
                    <a:bodyPr lIns="7560" rIns="7560" tIns="7560" bIns="0" anchor="ctr"/>
                    <a:p>
                      <a:pPr>
                        <a:lnSpc>
                          <a:spcPct val="100000"/>
                        </a:lnSpc>
                      </a:pPr>
                      <a:r>
                        <a:rPr b="0" lang="en-US" sz="1600" spc="-1" strike="noStrike">
                          <a:solidFill>
                            <a:srgbClr val="000000"/>
                          </a:solidFill>
                          <a:latin typeface="Calibri"/>
                        </a:rPr>
                        <a:t>Equipements des systèmes de ventilation, de confinement et de climatisation  centrale du réacteur et du laboratoire de production de radioéléments associé au réacteur</a:t>
                      </a:r>
                      <a:endParaRPr b="0" lang="en-US" sz="1600" spc="-1" strike="noStrike">
                        <a:latin typeface="Arial"/>
                      </a:endParaRPr>
                    </a:p>
                  </a:txBody>
                  <a:tcPr marL="7560" marR="7560">
                    <a:lnL w="12240">
                      <a:solidFill>
                        <a:srgbClr val="4472c4"/>
                      </a:solidFill>
                    </a:lnL>
                    <a:lnR w="12240">
                      <a:solidFill>
                        <a:srgbClr val="4472c4"/>
                      </a:solidFill>
                    </a:lnR>
                    <a:lnT w="12240">
                      <a:solidFill>
                        <a:srgbClr val="4472c4"/>
                      </a:solidFill>
                    </a:lnT>
                    <a:lnB w="12240">
                      <a:solidFill>
                        <a:srgbClr val="4472c4"/>
                      </a:solidFill>
                    </a:lnB>
                    <a:solidFill>
                      <a:srgbClr val="e8ebf4"/>
                    </a:solidFill>
                  </a:tcPr>
                </a:tc>
                <a:tc>
                  <a:txBody>
                    <a:bodyPr lIns="7560" rIns="7560" tIns="7560" bIns="0" anchor="ctr"/>
                    <a:p>
                      <a:pPr algn="r">
                        <a:lnSpc>
                          <a:spcPct val="100000"/>
                        </a:lnSpc>
                      </a:pPr>
                      <a:r>
                        <a:rPr b="0" lang="en-US" sz="1600" spc="-1" strike="noStrike">
                          <a:solidFill>
                            <a:srgbClr val="000000"/>
                          </a:solidFill>
                          <a:latin typeface="Calibri"/>
                        </a:rPr>
                        <a:t>$171 </a:t>
                      </a:r>
                      <a:endParaRPr b="0" lang="en-US" sz="1600" spc="-1" strike="noStrike">
                        <a:latin typeface="Arial"/>
                      </a:endParaRPr>
                    </a:p>
                  </a:txBody>
                  <a:tcPr marL="7560" marR="7560">
                    <a:lnL w="12240">
                      <a:solidFill>
                        <a:srgbClr val="4472c4"/>
                      </a:solidFill>
                    </a:lnL>
                    <a:lnR w="12240">
                      <a:solidFill>
                        <a:srgbClr val="4472c4"/>
                      </a:solidFill>
                    </a:lnR>
                    <a:lnT w="12240">
                      <a:solidFill>
                        <a:srgbClr val="4472c4"/>
                      </a:solidFill>
                    </a:lnT>
                    <a:lnB w="12240">
                      <a:solidFill>
                        <a:srgbClr val="4472c4"/>
                      </a:solidFill>
                    </a:lnB>
                    <a:solidFill>
                      <a:srgbClr val="e8ebf4"/>
                    </a:solidFill>
                  </a:tcPr>
                </a:tc>
              </a:tr>
              <a:tr h="242640">
                <a:tc>
                  <a:txBody>
                    <a:bodyPr lIns="7560" rIns="7560" tIns="7560" bIns="0" anchor="ctr"/>
                    <a:p>
                      <a:pPr>
                        <a:lnSpc>
                          <a:spcPct val="100000"/>
                        </a:lnSpc>
                      </a:pPr>
                      <a:r>
                        <a:rPr b="0" lang="en-US" sz="1600" spc="-1" strike="noStrike">
                          <a:solidFill>
                            <a:srgbClr val="000000"/>
                          </a:solidFill>
                          <a:latin typeface="Calibri"/>
                        </a:rPr>
                        <a:t>Equipements pour la sécurité électrique du site </a:t>
                      </a:r>
                      <a:endParaRPr b="0" lang="en-US" sz="1600" spc="-1" strike="noStrike">
                        <a:latin typeface="Arial"/>
                      </a:endParaRPr>
                    </a:p>
                  </a:txBody>
                  <a:tcPr marL="7560" marR="7560">
                    <a:lnL w="12240">
                      <a:solidFill>
                        <a:srgbClr val="4472c4"/>
                      </a:solidFill>
                    </a:lnL>
                    <a:lnR w="12240">
                      <a:solidFill>
                        <a:srgbClr val="4472c4"/>
                      </a:solidFill>
                    </a:lnR>
                    <a:lnT w="12240">
                      <a:solidFill>
                        <a:srgbClr val="4472c4"/>
                      </a:solidFill>
                    </a:lnT>
                    <a:lnB w="12240">
                      <a:solidFill>
                        <a:srgbClr val="4472c4"/>
                      </a:solidFill>
                    </a:lnB>
                    <a:solidFill>
                      <a:srgbClr val="e8ebf4"/>
                    </a:solidFill>
                  </a:tcPr>
                </a:tc>
                <a:tc>
                  <a:txBody>
                    <a:bodyPr lIns="7560" rIns="7560" tIns="7560" bIns="0" anchor="ctr"/>
                    <a:p>
                      <a:pPr algn="r">
                        <a:lnSpc>
                          <a:spcPct val="100000"/>
                        </a:lnSpc>
                      </a:pPr>
                      <a:r>
                        <a:rPr b="0" lang="en-US" sz="1600" spc="-1" strike="noStrike">
                          <a:solidFill>
                            <a:srgbClr val="000000"/>
                          </a:solidFill>
                          <a:latin typeface="Calibri"/>
                        </a:rPr>
                        <a:t>$425 </a:t>
                      </a:r>
                      <a:endParaRPr b="0" lang="en-US" sz="1600" spc="-1" strike="noStrike">
                        <a:latin typeface="Arial"/>
                      </a:endParaRPr>
                    </a:p>
                  </a:txBody>
                  <a:tcPr marL="7560" marR="7560">
                    <a:lnL w="12240">
                      <a:solidFill>
                        <a:srgbClr val="4472c4"/>
                      </a:solidFill>
                    </a:lnL>
                    <a:lnR w="12240">
                      <a:solidFill>
                        <a:srgbClr val="4472c4"/>
                      </a:solidFill>
                    </a:lnR>
                    <a:lnT w="12240">
                      <a:solidFill>
                        <a:srgbClr val="4472c4"/>
                      </a:solidFill>
                    </a:lnT>
                    <a:lnB w="12240">
                      <a:solidFill>
                        <a:srgbClr val="4472c4"/>
                      </a:solidFill>
                    </a:lnB>
                    <a:solidFill>
                      <a:srgbClr val="e8ebf4"/>
                    </a:solidFill>
                  </a:tcPr>
                </a:tc>
              </a:tr>
              <a:tr h="242640">
                <a:tc>
                  <a:txBody>
                    <a:bodyPr lIns="7560" rIns="7560" tIns="7560" bIns="0" anchor="ctr"/>
                    <a:p>
                      <a:pPr>
                        <a:lnSpc>
                          <a:spcPct val="100000"/>
                        </a:lnSpc>
                      </a:pPr>
                      <a:r>
                        <a:rPr b="0" lang="en-US" sz="1600" spc="-1" strike="noStrike">
                          <a:solidFill>
                            <a:srgbClr val="000000"/>
                          </a:solidFill>
                          <a:latin typeface="Calibri"/>
                        </a:rPr>
                        <a:t>Formation </a:t>
                      </a:r>
                      <a:endParaRPr b="0" lang="en-US" sz="1600" spc="-1" strike="noStrike">
                        <a:latin typeface="Arial"/>
                      </a:endParaRPr>
                    </a:p>
                  </a:txBody>
                  <a:tcPr marL="7560" marR="7560">
                    <a:lnL w="12240">
                      <a:solidFill>
                        <a:srgbClr val="4472c4"/>
                      </a:solidFill>
                    </a:lnL>
                    <a:lnR w="12240">
                      <a:solidFill>
                        <a:srgbClr val="4472c4"/>
                      </a:solidFill>
                    </a:lnR>
                    <a:lnT w="12240">
                      <a:solidFill>
                        <a:srgbClr val="4472c4"/>
                      </a:solidFill>
                    </a:lnT>
                    <a:lnB w="12240">
                      <a:solidFill>
                        <a:srgbClr val="4472c4"/>
                      </a:solidFill>
                    </a:lnB>
                    <a:solidFill>
                      <a:srgbClr val="e8ebf4"/>
                    </a:solidFill>
                  </a:tcPr>
                </a:tc>
                <a:tc>
                  <a:txBody>
                    <a:bodyPr lIns="7560" rIns="7560" tIns="7560" bIns="0" anchor="ctr"/>
                    <a:p>
                      <a:pPr algn="r">
                        <a:lnSpc>
                          <a:spcPct val="100000"/>
                        </a:lnSpc>
                      </a:pPr>
                      <a:r>
                        <a:rPr b="0" lang="en-US" sz="1600" spc="-1" strike="noStrike">
                          <a:solidFill>
                            <a:srgbClr val="000000"/>
                          </a:solidFill>
                          <a:latin typeface="Calibri"/>
                        </a:rPr>
                        <a:t>$76 </a:t>
                      </a:r>
                      <a:endParaRPr b="0" lang="en-US" sz="1600" spc="-1" strike="noStrike">
                        <a:latin typeface="Arial"/>
                      </a:endParaRPr>
                    </a:p>
                  </a:txBody>
                  <a:tcPr marL="7560" marR="7560">
                    <a:lnL w="12240">
                      <a:solidFill>
                        <a:srgbClr val="4472c4"/>
                      </a:solidFill>
                    </a:lnL>
                    <a:lnR w="12240">
                      <a:solidFill>
                        <a:srgbClr val="4472c4"/>
                      </a:solidFill>
                    </a:lnR>
                    <a:lnT w="12240">
                      <a:solidFill>
                        <a:srgbClr val="4472c4"/>
                      </a:solidFill>
                    </a:lnT>
                    <a:lnB w="12240">
                      <a:solidFill>
                        <a:srgbClr val="4472c4"/>
                      </a:solidFill>
                    </a:lnB>
                    <a:solidFill>
                      <a:srgbClr val="e8ebf4"/>
                    </a:solidFill>
                  </a:tcPr>
                </a:tc>
              </a:tr>
              <a:tr h="242640">
                <a:tc>
                  <a:txBody>
                    <a:bodyPr lIns="7560" rIns="7560" tIns="7560" bIns="0" anchor="ctr"/>
                    <a:p>
                      <a:pPr>
                        <a:lnSpc>
                          <a:spcPct val="100000"/>
                        </a:lnSpc>
                      </a:pPr>
                      <a:r>
                        <a:rPr b="0" lang="en-US" sz="1600" spc="-1" strike="noStrike">
                          <a:solidFill>
                            <a:srgbClr val="000000"/>
                          </a:solidFill>
                          <a:latin typeface="Calibri"/>
                        </a:rPr>
                        <a:t>Consultants, expertise externe et contrôle du projet</a:t>
                      </a:r>
                      <a:endParaRPr b="0" lang="en-US" sz="1600" spc="-1" strike="noStrike">
                        <a:latin typeface="Arial"/>
                      </a:endParaRPr>
                    </a:p>
                  </a:txBody>
                  <a:tcPr marL="7560" marR="7560">
                    <a:lnL w="12240">
                      <a:solidFill>
                        <a:srgbClr val="4472c4"/>
                      </a:solidFill>
                    </a:lnL>
                    <a:lnR w="12240">
                      <a:solidFill>
                        <a:srgbClr val="4472c4"/>
                      </a:solidFill>
                    </a:lnR>
                    <a:lnT w="12240">
                      <a:solidFill>
                        <a:srgbClr val="4472c4"/>
                      </a:solidFill>
                    </a:lnT>
                    <a:lnB w="12240">
                      <a:solidFill>
                        <a:srgbClr val="4472c4"/>
                      </a:solidFill>
                    </a:lnB>
                    <a:solidFill>
                      <a:srgbClr val="e8ebf4"/>
                    </a:solidFill>
                  </a:tcPr>
                </a:tc>
                <a:tc>
                  <a:txBody>
                    <a:bodyPr lIns="7560" rIns="7560" tIns="7560" bIns="0" anchor="ctr"/>
                    <a:p>
                      <a:pPr algn="r">
                        <a:lnSpc>
                          <a:spcPct val="100000"/>
                        </a:lnSpc>
                      </a:pPr>
                      <a:r>
                        <a:rPr b="0" lang="en-US" sz="1600" spc="-1" strike="noStrike">
                          <a:solidFill>
                            <a:srgbClr val="000000"/>
                          </a:solidFill>
                          <a:latin typeface="Calibri"/>
                        </a:rPr>
                        <a:t>$624 </a:t>
                      </a:r>
                      <a:endParaRPr b="0" lang="en-US" sz="1600" spc="-1" strike="noStrike">
                        <a:latin typeface="Arial"/>
                      </a:endParaRPr>
                    </a:p>
                  </a:txBody>
                  <a:tcPr marL="7560" marR="7560">
                    <a:lnL w="12240">
                      <a:solidFill>
                        <a:srgbClr val="4472c4"/>
                      </a:solidFill>
                    </a:lnL>
                    <a:lnR w="12240">
                      <a:solidFill>
                        <a:srgbClr val="4472c4"/>
                      </a:solidFill>
                    </a:lnR>
                    <a:lnT w="12240">
                      <a:solidFill>
                        <a:srgbClr val="4472c4"/>
                      </a:solidFill>
                    </a:lnT>
                    <a:lnB w="12240">
                      <a:solidFill>
                        <a:srgbClr val="4472c4"/>
                      </a:solidFill>
                    </a:lnB>
                    <a:solidFill>
                      <a:srgbClr val="e8ebf4"/>
                    </a:solidFill>
                  </a:tcPr>
                </a:tc>
              </a:tr>
              <a:tr h="242640">
                <a:tc>
                  <a:txBody>
                    <a:bodyPr lIns="7560" rIns="7560" tIns="7560" bIns="0" anchor="ctr"/>
                    <a:p>
                      <a:pPr>
                        <a:lnSpc>
                          <a:spcPct val="100000"/>
                        </a:lnSpc>
                      </a:pPr>
                      <a:r>
                        <a:rPr b="0" lang="en-US" sz="1600" spc="-1" strike="noStrike">
                          <a:solidFill>
                            <a:srgbClr val="000000"/>
                          </a:solidFill>
                          <a:latin typeface="Calibri"/>
                        </a:rPr>
                        <a:t>Expertise et missions AIEA</a:t>
                      </a:r>
                      <a:endParaRPr b="0" lang="en-US" sz="1600" spc="-1" strike="noStrike">
                        <a:latin typeface="Arial"/>
                      </a:endParaRPr>
                    </a:p>
                  </a:txBody>
                  <a:tcPr marL="7560" marR="7560">
                    <a:lnL w="12240">
                      <a:solidFill>
                        <a:srgbClr val="4472c4"/>
                      </a:solidFill>
                    </a:lnL>
                    <a:lnR w="12240">
                      <a:solidFill>
                        <a:srgbClr val="4472c4"/>
                      </a:solidFill>
                    </a:lnR>
                    <a:lnT w="12240">
                      <a:solidFill>
                        <a:srgbClr val="4472c4"/>
                      </a:solidFill>
                    </a:lnT>
                    <a:lnB w="12240">
                      <a:solidFill>
                        <a:srgbClr val="4472c4"/>
                      </a:solidFill>
                    </a:lnB>
                    <a:solidFill>
                      <a:srgbClr val="e8ebf4"/>
                    </a:solidFill>
                  </a:tcPr>
                </a:tc>
                <a:tc>
                  <a:txBody>
                    <a:bodyPr lIns="7560" rIns="7560" tIns="7560" bIns="0" anchor="ctr"/>
                    <a:p>
                      <a:pPr algn="r">
                        <a:lnSpc>
                          <a:spcPct val="100000"/>
                        </a:lnSpc>
                      </a:pPr>
                      <a:r>
                        <a:rPr b="0" lang="en-US" sz="1600" spc="-1" strike="noStrike">
                          <a:solidFill>
                            <a:srgbClr val="000000"/>
                          </a:solidFill>
                          <a:latin typeface="Calibri"/>
                        </a:rPr>
                        <a:t>$400 </a:t>
                      </a:r>
                      <a:endParaRPr b="0" lang="en-US" sz="1600" spc="-1" strike="noStrike">
                        <a:latin typeface="Arial"/>
                      </a:endParaRPr>
                    </a:p>
                  </a:txBody>
                  <a:tcPr marL="7560" marR="7560">
                    <a:lnL w="12240">
                      <a:solidFill>
                        <a:srgbClr val="4472c4"/>
                      </a:solidFill>
                    </a:lnL>
                    <a:lnR w="12240">
                      <a:solidFill>
                        <a:srgbClr val="4472c4"/>
                      </a:solidFill>
                    </a:lnR>
                    <a:lnT w="12240">
                      <a:solidFill>
                        <a:srgbClr val="4472c4"/>
                      </a:solidFill>
                    </a:lnT>
                    <a:lnB w="12240">
                      <a:solidFill>
                        <a:srgbClr val="4472c4"/>
                      </a:solidFill>
                    </a:lnB>
                    <a:solidFill>
                      <a:srgbClr val="e8ebf4"/>
                    </a:solidFill>
                  </a:tcPr>
                </a:tc>
              </a:tr>
              <a:tr h="242640">
                <a:tc>
                  <a:txBody>
                    <a:bodyPr lIns="7560" rIns="7560" tIns="7560" bIns="0" anchor="ctr"/>
                    <a:p>
                      <a:pPr>
                        <a:lnSpc>
                          <a:spcPct val="100000"/>
                        </a:lnSpc>
                      </a:pPr>
                      <a:r>
                        <a:rPr b="0" lang="en-US" sz="1600" spc="-1" strike="noStrike">
                          <a:solidFill>
                            <a:srgbClr val="000000"/>
                          </a:solidFill>
                          <a:latin typeface="Calibri"/>
                        </a:rPr>
                        <a:t>Reserve 5%</a:t>
                      </a:r>
                      <a:endParaRPr b="0" lang="en-US" sz="1600" spc="-1" strike="noStrike">
                        <a:latin typeface="Arial"/>
                      </a:endParaRPr>
                    </a:p>
                  </a:txBody>
                  <a:tcPr marL="7560" marR="7560">
                    <a:lnL w="12240">
                      <a:solidFill>
                        <a:srgbClr val="4472c4"/>
                      </a:solidFill>
                    </a:lnL>
                    <a:lnR w="12240">
                      <a:solidFill>
                        <a:srgbClr val="4472c4"/>
                      </a:solidFill>
                    </a:lnR>
                    <a:lnT w="12240">
                      <a:solidFill>
                        <a:srgbClr val="4472c4"/>
                      </a:solidFill>
                    </a:lnT>
                    <a:lnB w="12240">
                      <a:solidFill>
                        <a:srgbClr val="4472c4"/>
                      </a:solidFill>
                    </a:lnB>
                    <a:solidFill>
                      <a:srgbClr val="e8ebf4"/>
                    </a:solidFill>
                  </a:tcPr>
                </a:tc>
                <a:tc>
                  <a:txBody>
                    <a:bodyPr lIns="7560" rIns="7560" tIns="7560" bIns="0" anchor="ctr"/>
                    <a:p>
                      <a:pPr algn="r">
                        <a:lnSpc>
                          <a:spcPct val="100000"/>
                        </a:lnSpc>
                      </a:pPr>
                      <a:r>
                        <a:rPr b="0" lang="en-US" sz="1600" spc="-1" strike="noStrike">
                          <a:solidFill>
                            <a:srgbClr val="000000"/>
                          </a:solidFill>
                          <a:latin typeface="Calibri"/>
                        </a:rPr>
                        <a:t>$499 </a:t>
                      </a:r>
                      <a:endParaRPr b="0" lang="en-US" sz="1600" spc="-1" strike="noStrike">
                        <a:latin typeface="Arial"/>
                      </a:endParaRPr>
                    </a:p>
                  </a:txBody>
                  <a:tcPr marL="7560" marR="7560">
                    <a:lnL w="12240">
                      <a:solidFill>
                        <a:srgbClr val="4472c4"/>
                      </a:solidFill>
                    </a:lnL>
                    <a:lnR w="12240">
                      <a:solidFill>
                        <a:srgbClr val="4472c4"/>
                      </a:solidFill>
                    </a:lnR>
                    <a:lnT w="12240">
                      <a:solidFill>
                        <a:srgbClr val="4472c4"/>
                      </a:solidFill>
                    </a:lnT>
                    <a:lnB w="12240">
                      <a:solidFill>
                        <a:srgbClr val="4472c4"/>
                      </a:solidFill>
                    </a:lnB>
                    <a:solidFill>
                      <a:srgbClr val="e8ebf4"/>
                    </a:solidFill>
                  </a:tcPr>
                </a:tc>
              </a:tr>
              <a:tr h="540000">
                <a:tc>
                  <a:txBody>
                    <a:bodyPr lIns="7560" rIns="7560" tIns="7560" bIns="0" anchor="ctr"/>
                    <a:p>
                      <a:pPr>
                        <a:lnSpc>
                          <a:spcPct val="100000"/>
                        </a:lnSpc>
                      </a:pPr>
                      <a:r>
                        <a:rPr b="1" lang="en-US" sz="1800" spc="-1" strike="noStrike">
                          <a:solidFill>
                            <a:srgbClr val="000000"/>
                          </a:solidFill>
                          <a:latin typeface="Calibri"/>
                        </a:rPr>
                        <a:t>Total Budget</a:t>
                      </a:r>
                      <a:endParaRPr b="0" lang="en-US" sz="1800" spc="-1" strike="noStrike">
                        <a:latin typeface="Arial"/>
                      </a:endParaRPr>
                    </a:p>
                  </a:txBody>
                  <a:tcPr marL="7560" marR="7560">
                    <a:lnL w="12240">
                      <a:solidFill>
                        <a:srgbClr val="4472c4"/>
                      </a:solidFill>
                    </a:lnL>
                    <a:lnR w="12240">
                      <a:solidFill>
                        <a:srgbClr val="4472c4"/>
                      </a:solidFill>
                    </a:lnR>
                    <a:lnT w="12240">
                      <a:solidFill>
                        <a:srgbClr val="4472c4"/>
                      </a:solidFill>
                    </a:lnT>
                    <a:lnB w="12240">
                      <a:solidFill>
                        <a:srgbClr val="4472c4"/>
                      </a:solidFill>
                    </a:lnB>
                    <a:solidFill>
                      <a:srgbClr val="e8ebf4"/>
                    </a:solidFill>
                  </a:tcPr>
                </a:tc>
                <a:tc>
                  <a:txBody>
                    <a:bodyPr lIns="7560" rIns="7560" tIns="7560" bIns="0" anchor="ctr"/>
                    <a:p>
                      <a:pPr algn="r">
                        <a:lnSpc>
                          <a:spcPct val="100000"/>
                        </a:lnSpc>
                      </a:pPr>
                      <a:r>
                        <a:rPr b="1" lang="en-US" sz="1800" spc="-1" strike="noStrike">
                          <a:solidFill>
                            <a:srgbClr val="000000"/>
                          </a:solidFill>
                          <a:latin typeface="Calibri"/>
                        </a:rPr>
                        <a:t>$11 670 </a:t>
                      </a:r>
                      <a:endParaRPr b="0" lang="en-US" sz="1800" spc="-1" strike="noStrike">
                        <a:latin typeface="Arial"/>
                      </a:endParaRPr>
                    </a:p>
                  </a:txBody>
                  <a:tcPr marL="7560" marR="7560">
                    <a:lnL w="12240">
                      <a:solidFill>
                        <a:srgbClr val="4472c4"/>
                      </a:solidFill>
                    </a:lnL>
                    <a:lnR w="12240">
                      <a:solidFill>
                        <a:srgbClr val="4472c4"/>
                      </a:solidFill>
                    </a:lnR>
                    <a:lnT w="12240">
                      <a:solidFill>
                        <a:srgbClr val="4472c4"/>
                      </a:solidFill>
                    </a:lnT>
                    <a:lnB w="12240">
                      <a:solidFill>
                        <a:srgbClr val="4472c4"/>
                      </a:solidFill>
                    </a:lnB>
                    <a:solidFill>
                      <a:srgbClr val="e8ebf4"/>
                    </a:solidFill>
                  </a:tcPr>
                </a:tc>
              </a:tr>
            </a:tbl>
          </a:graphicData>
        </a:graphic>
      </p:graphicFrame>
    </p:spTree>
  </p:cSld>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2" name="TextShape 1"/>
          <p:cNvSpPr txBox="1"/>
          <p:nvPr/>
        </p:nvSpPr>
        <p:spPr>
          <a:xfrm>
            <a:off x="8610480" y="6356520"/>
            <a:ext cx="2742840" cy="364680"/>
          </a:xfrm>
          <a:prstGeom prst="rect">
            <a:avLst/>
          </a:prstGeom>
          <a:noFill/>
          <a:ln>
            <a:noFill/>
          </a:ln>
        </p:spPr>
        <p:txBody>
          <a:bodyPr anchor="ctr"/>
          <a:p>
            <a:pPr algn="r">
              <a:lnSpc>
                <a:spcPct val="100000"/>
              </a:lnSpc>
            </a:pPr>
            <a:fld id="{600BE015-58EC-4D00-A6A0-C867BFE29B1C}" type="slidenum">
              <a:rPr b="0" lang="en-US" sz="1200" spc="-1" strike="noStrike">
                <a:solidFill>
                  <a:srgbClr val="898989"/>
                </a:solidFill>
                <a:latin typeface="Calibri"/>
              </a:rPr>
              <a:t>&lt;number&gt;</a:t>
            </a:fld>
            <a:endParaRPr b="0" lang="en-US" sz="1200" spc="-1" strike="noStrike">
              <a:latin typeface="Times New Roman"/>
            </a:endParaRPr>
          </a:p>
        </p:txBody>
      </p:sp>
      <p:sp>
        <p:nvSpPr>
          <p:cNvPr id="393" name="CustomShape 2"/>
          <p:cNvSpPr/>
          <p:nvPr/>
        </p:nvSpPr>
        <p:spPr>
          <a:xfrm>
            <a:off x="674640" y="700920"/>
            <a:ext cx="10842120" cy="5374440"/>
          </a:xfrm>
          <a:prstGeom prst="rect">
            <a:avLst/>
          </a:prstGeom>
          <a:noFill/>
          <a:ln>
            <a:noFill/>
          </a:ln>
        </p:spPr>
        <p:style>
          <a:lnRef idx="0"/>
          <a:fillRef idx="0"/>
          <a:effectRef idx="0"/>
          <a:fontRef idx="minor"/>
        </p:style>
        <p:txBody>
          <a:bodyPr lIns="90000" rIns="90000" tIns="45000" bIns="45000" anchor="ctr">
            <a:normAutofit/>
          </a:bodyPr>
          <a:p>
            <a:pPr marL="343080" indent="-342720">
              <a:lnSpc>
                <a:spcPct val="90000"/>
              </a:lnSpc>
              <a:spcBef>
                <a:spcPts val="601"/>
              </a:spcBef>
              <a:spcAft>
                <a:spcPts val="601"/>
              </a:spcAft>
              <a:buClr>
                <a:srgbClr val="4472c4"/>
              </a:buClr>
              <a:buFont typeface="Arial"/>
              <a:buChar char="•"/>
            </a:pPr>
            <a:r>
              <a:rPr b="0" lang="en-US" sz="2800" spc="-1" strike="noStrike">
                <a:solidFill>
                  <a:srgbClr val="4472c4"/>
                </a:solidFill>
                <a:latin typeface="Calibri Light"/>
              </a:rPr>
              <a:t>L'équipe du projet </a:t>
            </a:r>
            <a:r>
              <a:rPr b="1" lang="en-US" sz="2800" spc="-1" strike="noStrike">
                <a:solidFill>
                  <a:srgbClr val="4472c4"/>
                </a:solidFill>
                <a:latin typeface="Calibri Light"/>
              </a:rPr>
              <a:t>a évalué à environ 11 millions</a:t>
            </a:r>
            <a:r>
              <a:rPr b="0" lang="en-US" sz="2800" spc="-1" strike="noStrike">
                <a:solidFill>
                  <a:srgbClr val="4472c4"/>
                </a:solidFill>
                <a:latin typeface="Calibri Light"/>
              </a:rPr>
              <a:t> </a:t>
            </a:r>
            <a:r>
              <a:rPr b="1" lang="en-US" sz="2800" spc="-1" strike="noStrike">
                <a:solidFill>
                  <a:srgbClr val="4472c4"/>
                </a:solidFill>
                <a:latin typeface="Calibri Light"/>
              </a:rPr>
              <a:t>USD</a:t>
            </a:r>
            <a:r>
              <a:rPr b="0" lang="en-US" sz="2800" spc="-1" strike="noStrike">
                <a:solidFill>
                  <a:srgbClr val="4472c4"/>
                </a:solidFill>
                <a:latin typeface="Calibri Light"/>
              </a:rPr>
              <a:t> le budget total nécessaire pour mener à bien le projet .</a:t>
            </a:r>
            <a:endParaRPr b="0" lang="en-US" sz="2800" spc="-1" strike="noStrike">
              <a:latin typeface="Arial"/>
            </a:endParaRPr>
          </a:p>
          <a:p>
            <a:pPr marL="343080" indent="-342720">
              <a:lnSpc>
                <a:spcPct val="90000"/>
              </a:lnSpc>
              <a:spcBef>
                <a:spcPts val="601"/>
              </a:spcBef>
              <a:spcAft>
                <a:spcPts val="601"/>
              </a:spcAft>
            </a:pPr>
            <a:endParaRPr b="0" lang="en-US" sz="2800" spc="-1" strike="noStrike">
              <a:latin typeface="Arial"/>
            </a:endParaRPr>
          </a:p>
          <a:p>
            <a:pPr marL="343080" indent="-342720">
              <a:lnSpc>
                <a:spcPct val="90000"/>
              </a:lnSpc>
              <a:spcBef>
                <a:spcPts val="601"/>
              </a:spcBef>
              <a:spcAft>
                <a:spcPts val="601"/>
              </a:spcAft>
              <a:buClr>
                <a:srgbClr val="4472c4"/>
              </a:buClr>
              <a:buFont typeface="Arial"/>
              <a:buChar char="•"/>
            </a:pPr>
            <a:r>
              <a:rPr b="1" lang="en-US" sz="2800" spc="-1" strike="noStrike">
                <a:solidFill>
                  <a:srgbClr val="4472c4"/>
                </a:solidFill>
                <a:latin typeface="Calibri Light"/>
              </a:rPr>
              <a:t>Au cours de la phase 1, les dernières incertitudes ont été réduites:</a:t>
            </a:r>
            <a:endParaRPr b="0" lang="en-US" sz="2800" spc="-1" strike="noStrike">
              <a:latin typeface="Arial"/>
            </a:endParaRPr>
          </a:p>
          <a:p>
            <a:pPr marL="985680" indent="-630000">
              <a:lnSpc>
                <a:spcPct val="90000"/>
              </a:lnSpc>
              <a:spcBef>
                <a:spcPts val="601"/>
              </a:spcBef>
              <a:spcAft>
                <a:spcPts val="601"/>
              </a:spcAft>
              <a:buClr>
                <a:srgbClr val="4472c4"/>
              </a:buClr>
              <a:buFont typeface="Wingdings" charset="2"/>
              <a:buChar char=""/>
            </a:pPr>
            <a:r>
              <a:rPr b="0" lang="en-US" sz="2800" spc="-1" strike="noStrike">
                <a:solidFill>
                  <a:srgbClr val="4472c4"/>
                </a:solidFill>
                <a:latin typeface="Calibri Light"/>
              </a:rPr>
              <a:t>Résultats positifs des expertises sur érosion, inspection du cœur du réacteur (combustible nucléaire, grilles supérieure et inférieure), des constituants internes de la cuve du réacteur et des systèmes, structures et composants du réacteur, </a:t>
            </a:r>
            <a:endParaRPr b="0" lang="en-US" sz="2800" spc="-1" strike="noStrike">
              <a:latin typeface="Arial"/>
            </a:endParaRPr>
          </a:p>
          <a:p>
            <a:pPr marL="985680" indent="-630000">
              <a:lnSpc>
                <a:spcPct val="90000"/>
              </a:lnSpc>
              <a:spcBef>
                <a:spcPts val="601"/>
              </a:spcBef>
              <a:spcAft>
                <a:spcPts val="601"/>
              </a:spcAft>
              <a:buClr>
                <a:srgbClr val="4472c4"/>
              </a:buClr>
              <a:buFont typeface="Wingdings" charset="2"/>
              <a:buChar char=""/>
            </a:pPr>
            <a:r>
              <a:rPr b="0" lang="en-US" sz="2800" spc="-1" strike="noStrike">
                <a:solidFill>
                  <a:srgbClr val="4472c4"/>
                </a:solidFill>
                <a:latin typeface="Calibri Light"/>
              </a:rPr>
              <a:t>Validation de la liste des équipements à acquérir, etc.</a:t>
            </a:r>
            <a:endParaRPr b="0" lang="en-US" sz="2800" spc="-1" strike="noStrike">
              <a:latin typeface="Arial"/>
            </a:endParaRPr>
          </a:p>
        </p:txBody>
      </p:sp>
      <p:sp>
        <p:nvSpPr>
          <p:cNvPr id="394" name="TextShape 3"/>
          <p:cNvSpPr txBox="1"/>
          <p:nvPr/>
        </p:nvSpPr>
        <p:spPr>
          <a:xfrm>
            <a:off x="674640" y="25560"/>
            <a:ext cx="9132480" cy="925200"/>
          </a:xfrm>
          <a:prstGeom prst="rect">
            <a:avLst/>
          </a:prstGeom>
          <a:noFill/>
          <a:ln w="9360">
            <a:noFill/>
          </a:ln>
        </p:spPr>
        <p:txBody>
          <a:bodyPr anchor="ctr"/>
          <a:p>
            <a:pPr>
              <a:lnSpc>
                <a:spcPct val="90000"/>
              </a:lnSpc>
            </a:pPr>
            <a:r>
              <a:rPr b="0" lang="en-US" sz="3600" spc="-1" strike="noStrike">
                <a:solidFill>
                  <a:srgbClr val="4472c4"/>
                </a:solidFill>
                <a:latin typeface="Calibri Light"/>
              </a:rPr>
              <a:t>Budget</a:t>
            </a:r>
            <a:endParaRPr b="0" lang="en-US" sz="3600" spc="-1" strike="noStrike">
              <a:solidFill>
                <a:srgbClr val="000000"/>
              </a:solidFill>
              <a:latin typeface="Arial"/>
            </a:endParaRPr>
          </a:p>
        </p:txBody>
      </p:sp>
    </p:spTree>
  </p:cSld>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5" name="TextShape 1"/>
          <p:cNvSpPr txBox="1"/>
          <p:nvPr/>
        </p:nvSpPr>
        <p:spPr>
          <a:xfrm>
            <a:off x="8610480" y="6356520"/>
            <a:ext cx="2742840" cy="364680"/>
          </a:xfrm>
          <a:prstGeom prst="rect">
            <a:avLst/>
          </a:prstGeom>
          <a:noFill/>
          <a:ln>
            <a:noFill/>
          </a:ln>
        </p:spPr>
        <p:txBody>
          <a:bodyPr anchor="ctr"/>
          <a:p>
            <a:pPr algn="r">
              <a:lnSpc>
                <a:spcPct val="100000"/>
              </a:lnSpc>
            </a:pPr>
            <a:fld id="{68C672FD-C9DF-41C5-A69E-4749EC610EF9}" type="slidenum">
              <a:rPr b="0" lang="en-US" sz="1200" spc="-1" strike="noStrike">
                <a:solidFill>
                  <a:srgbClr val="898989"/>
                </a:solidFill>
                <a:latin typeface="Calibri"/>
              </a:rPr>
              <a:t>&lt;number&gt;</a:t>
            </a:fld>
            <a:endParaRPr b="0" lang="en-US" sz="1200" spc="-1" strike="noStrike">
              <a:latin typeface="Times New Roman"/>
            </a:endParaRPr>
          </a:p>
        </p:txBody>
      </p:sp>
      <p:sp>
        <p:nvSpPr>
          <p:cNvPr id="396" name="CustomShape 2"/>
          <p:cNvSpPr/>
          <p:nvPr/>
        </p:nvSpPr>
        <p:spPr>
          <a:xfrm>
            <a:off x="593640" y="395280"/>
            <a:ext cx="9132480" cy="925200"/>
          </a:xfrm>
          <a:prstGeom prst="rect">
            <a:avLst/>
          </a:prstGeom>
          <a:noFill/>
          <a:ln w="9360">
            <a:noFill/>
          </a:ln>
        </p:spPr>
        <p:style>
          <a:lnRef idx="0"/>
          <a:fillRef idx="0"/>
          <a:effectRef idx="0"/>
          <a:fontRef idx="minor"/>
        </p:style>
        <p:txBody>
          <a:bodyPr lIns="90000" rIns="90000" tIns="45000" bIns="45000" anchor="ctr"/>
          <a:p>
            <a:pPr>
              <a:lnSpc>
                <a:spcPct val="90000"/>
              </a:lnSpc>
            </a:pPr>
            <a:r>
              <a:rPr b="0" lang="en-US" sz="3600" spc="-1" strike="noStrike">
                <a:solidFill>
                  <a:srgbClr val="4472c4"/>
                </a:solidFill>
                <a:latin typeface="Calibri Light"/>
              </a:rPr>
              <a:t>Etapes futures pour le succès du projet</a:t>
            </a:r>
            <a:endParaRPr b="0" lang="en-US" sz="3600" spc="-1" strike="noStrike">
              <a:latin typeface="Arial"/>
            </a:endParaRPr>
          </a:p>
        </p:txBody>
      </p:sp>
      <p:sp>
        <p:nvSpPr>
          <p:cNvPr id="397" name="CustomShape 3"/>
          <p:cNvSpPr/>
          <p:nvPr/>
        </p:nvSpPr>
        <p:spPr>
          <a:xfrm>
            <a:off x="998640" y="1219320"/>
            <a:ext cx="10278720" cy="5333760"/>
          </a:xfrm>
          <a:prstGeom prst="rect">
            <a:avLst/>
          </a:prstGeom>
          <a:noFill/>
          <a:ln>
            <a:noFill/>
          </a:ln>
        </p:spPr>
        <p:style>
          <a:lnRef idx="0"/>
          <a:fillRef idx="0"/>
          <a:effectRef idx="0"/>
          <a:fontRef idx="minor"/>
        </p:style>
        <p:txBody>
          <a:bodyPr lIns="90000" rIns="90000" tIns="45000" bIns="45000" anchor="ctr">
            <a:normAutofit/>
          </a:bodyPr>
          <a:p>
            <a:pPr marL="343080" indent="-342720" algn="just">
              <a:lnSpc>
                <a:spcPct val="90000"/>
              </a:lnSpc>
              <a:spcBef>
                <a:spcPts val="601"/>
              </a:spcBef>
              <a:spcAft>
                <a:spcPts val="601"/>
              </a:spcAft>
              <a:buClr>
                <a:srgbClr val="000000"/>
              </a:buClr>
              <a:buFont typeface="Wingdings" charset="2"/>
              <a:buChar char=""/>
            </a:pPr>
            <a:r>
              <a:rPr b="1" lang="en-US" sz="2400" spc="-1" strike="noStrike">
                <a:solidFill>
                  <a:srgbClr val="000000"/>
                </a:solidFill>
                <a:latin typeface="Calibri Light"/>
              </a:rPr>
              <a:t>Le gouvernement a démontré son engagement fort pour la réussite du projet avec l'assistance de l'AIEA en annonçant le paiement de 3,4 millions USD pour participer à l'achat des systèmes d'instrumentation et de contrôle du réacteur à acquérir par l'intermédiaire des services d'achat de l'AIEA. </a:t>
            </a:r>
            <a:endParaRPr b="0" lang="en-US" sz="2400" spc="-1" strike="noStrike">
              <a:latin typeface="Arial"/>
            </a:endParaRPr>
          </a:p>
          <a:p>
            <a:pPr algn="just">
              <a:lnSpc>
                <a:spcPct val="90000"/>
              </a:lnSpc>
              <a:spcBef>
                <a:spcPts val="601"/>
              </a:spcBef>
              <a:spcAft>
                <a:spcPts val="601"/>
              </a:spcAft>
            </a:pPr>
            <a:endParaRPr b="0" lang="en-US" sz="2400" spc="-1" strike="noStrike">
              <a:latin typeface="Arial"/>
            </a:endParaRPr>
          </a:p>
          <a:p>
            <a:pPr marL="343080" indent="-342720" algn="just">
              <a:lnSpc>
                <a:spcPct val="90000"/>
              </a:lnSpc>
              <a:spcBef>
                <a:spcPts val="601"/>
              </a:spcBef>
              <a:spcAft>
                <a:spcPts val="601"/>
              </a:spcAft>
              <a:buClr>
                <a:srgbClr val="000000"/>
              </a:buClr>
              <a:buFont typeface="Wingdings" charset="2"/>
              <a:buChar char=""/>
            </a:pPr>
            <a:r>
              <a:rPr b="1" lang="en-US" sz="2400" spc="-1" strike="noStrike">
                <a:solidFill>
                  <a:srgbClr val="000000"/>
                </a:solidFill>
                <a:latin typeface="Calibri Light"/>
              </a:rPr>
              <a:t>Le projet est inscrit dans le budget d’investissement 2024 sous l’intitulé « Acquisition d’équipements du système d’instrumentation et de contrôle, y compris le pupitre de commande et les détecteurs de neutrons, pour le redémarrage du réacteur TRICO II en faveur du CREN-K, répartis en sept (7) lots.</a:t>
            </a:r>
            <a:endParaRPr b="0" lang="en-US" sz="2400" spc="-1" strike="noStrike">
              <a:latin typeface="Arial"/>
            </a:endParaRPr>
          </a:p>
          <a:p>
            <a:pPr marL="343080" indent="-342720" algn="just">
              <a:lnSpc>
                <a:spcPct val="90000"/>
              </a:lnSpc>
              <a:spcBef>
                <a:spcPts val="601"/>
              </a:spcBef>
              <a:spcAft>
                <a:spcPts val="601"/>
              </a:spcAft>
            </a:pPr>
            <a:endParaRPr b="0" lang="en-US" sz="2400" spc="-1" strike="noStrike">
              <a:latin typeface="Arial"/>
            </a:endParaRPr>
          </a:p>
          <a:p>
            <a:pPr marL="343080" indent="-342720" algn="just">
              <a:lnSpc>
                <a:spcPct val="90000"/>
              </a:lnSpc>
              <a:spcBef>
                <a:spcPts val="601"/>
              </a:spcBef>
              <a:spcAft>
                <a:spcPts val="601"/>
              </a:spcAft>
              <a:buClr>
                <a:srgbClr val="000000"/>
              </a:buClr>
              <a:buFont typeface="Wingdings" charset="2"/>
              <a:buChar char=""/>
            </a:pPr>
            <a:r>
              <a:rPr b="1" lang="en-US" sz="2400" spc="-1" strike="noStrike">
                <a:solidFill>
                  <a:srgbClr val="000000"/>
                </a:solidFill>
                <a:latin typeface="Calibri Light"/>
              </a:rPr>
              <a:t>Le CGEA s'efforce d'identifier ses propres fonds dans son budget annuel régulier.</a:t>
            </a:r>
            <a:endParaRPr b="0" lang="en-US" sz="2400" spc="-1" strike="noStrike">
              <a:latin typeface="Arial"/>
            </a:endParaRPr>
          </a:p>
        </p:txBody>
      </p:sp>
    </p:spTree>
  </p:cSld>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8" name="TextShape 1"/>
          <p:cNvSpPr txBox="1"/>
          <p:nvPr/>
        </p:nvSpPr>
        <p:spPr>
          <a:xfrm>
            <a:off x="8610480" y="6356520"/>
            <a:ext cx="2742840" cy="364680"/>
          </a:xfrm>
          <a:prstGeom prst="rect">
            <a:avLst/>
          </a:prstGeom>
          <a:noFill/>
          <a:ln>
            <a:noFill/>
          </a:ln>
        </p:spPr>
        <p:txBody>
          <a:bodyPr anchor="ctr"/>
          <a:p>
            <a:pPr algn="r">
              <a:lnSpc>
                <a:spcPct val="100000"/>
              </a:lnSpc>
            </a:pPr>
            <a:fld id="{945219D9-DED3-4426-9F3C-A9B1453DF993}" type="slidenum">
              <a:rPr b="0" lang="en-US" sz="1200" spc="-1" strike="noStrike">
                <a:solidFill>
                  <a:srgbClr val="898989"/>
                </a:solidFill>
                <a:latin typeface="Calibri"/>
              </a:rPr>
              <a:t>&lt;number&gt;</a:t>
            </a:fld>
            <a:endParaRPr b="0" lang="en-US" sz="1200" spc="-1" strike="noStrike">
              <a:latin typeface="Times New Roman"/>
            </a:endParaRPr>
          </a:p>
        </p:txBody>
      </p:sp>
      <p:sp>
        <p:nvSpPr>
          <p:cNvPr id="399" name="CustomShape 2"/>
          <p:cNvSpPr/>
          <p:nvPr/>
        </p:nvSpPr>
        <p:spPr>
          <a:xfrm>
            <a:off x="593640" y="395280"/>
            <a:ext cx="9132480" cy="925200"/>
          </a:xfrm>
          <a:prstGeom prst="rect">
            <a:avLst/>
          </a:prstGeom>
          <a:noFill/>
          <a:ln w="9360">
            <a:noFill/>
          </a:ln>
        </p:spPr>
        <p:style>
          <a:lnRef idx="0"/>
          <a:fillRef idx="0"/>
          <a:effectRef idx="0"/>
          <a:fontRef idx="minor"/>
        </p:style>
        <p:txBody>
          <a:bodyPr lIns="90000" rIns="90000" tIns="45000" bIns="45000" anchor="ctr"/>
          <a:p>
            <a:pPr>
              <a:lnSpc>
                <a:spcPct val="90000"/>
              </a:lnSpc>
            </a:pPr>
            <a:r>
              <a:rPr b="0" lang="en-US" sz="3600" spc="-1" strike="noStrike">
                <a:solidFill>
                  <a:srgbClr val="4472c4"/>
                </a:solidFill>
                <a:latin typeface="Calibri Light"/>
              </a:rPr>
              <a:t>Etapes futures pour le succès du projet</a:t>
            </a:r>
            <a:endParaRPr b="0" lang="en-US" sz="3600" spc="-1" strike="noStrike">
              <a:latin typeface="Arial"/>
            </a:endParaRPr>
          </a:p>
        </p:txBody>
      </p:sp>
      <p:sp>
        <p:nvSpPr>
          <p:cNvPr id="400" name="CustomShape 3"/>
          <p:cNvSpPr/>
          <p:nvPr/>
        </p:nvSpPr>
        <p:spPr>
          <a:xfrm>
            <a:off x="998640" y="1452960"/>
            <a:ext cx="10035000" cy="4815360"/>
          </a:xfrm>
          <a:prstGeom prst="rect">
            <a:avLst/>
          </a:prstGeom>
          <a:noFill/>
          <a:ln>
            <a:noFill/>
          </a:ln>
        </p:spPr>
        <p:style>
          <a:lnRef idx="0"/>
          <a:fillRef idx="0"/>
          <a:effectRef idx="0"/>
          <a:fontRef idx="minor"/>
        </p:style>
        <p:txBody>
          <a:bodyPr lIns="90000" rIns="90000" tIns="45000" bIns="45000" anchor="ctr">
            <a:normAutofit/>
          </a:bodyPr>
          <a:p>
            <a:pPr marL="343080" indent="-342720" algn="just">
              <a:lnSpc>
                <a:spcPct val="90000"/>
              </a:lnSpc>
              <a:spcBef>
                <a:spcPts val="601"/>
              </a:spcBef>
              <a:spcAft>
                <a:spcPts val="601"/>
              </a:spcAft>
              <a:buClr>
                <a:srgbClr val="000000"/>
              </a:buClr>
              <a:buFont typeface="Wingdings" charset="2"/>
              <a:buChar char=""/>
            </a:pPr>
            <a:r>
              <a:rPr b="1" lang="en-US" sz="2400" spc="-1" strike="noStrike">
                <a:solidFill>
                  <a:srgbClr val="000000"/>
                </a:solidFill>
                <a:latin typeface="Calibri Light"/>
              </a:rPr>
              <a:t>L'équipe du projet continue de travailler à l'identification et à la mobilisation de ressources supplémentaires.</a:t>
            </a:r>
            <a:endParaRPr b="0" lang="en-US" sz="2400" spc="-1" strike="noStrike">
              <a:latin typeface="Arial"/>
            </a:endParaRPr>
          </a:p>
          <a:p>
            <a:pPr>
              <a:lnSpc>
                <a:spcPct val="90000"/>
              </a:lnSpc>
              <a:spcBef>
                <a:spcPts val="601"/>
              </a:spcBef>
              <a:spcAft>
                <a:spcPts val="601"/>
              </a:spcAft>
            </a:pPr>
            <a:endParaRPr b="0" lang="en-US" sz="2400" spc="-1" strike="noStrike">
              <a:latin typeface="Arial"/>
            </a:endParaRPr>
          </a:p>
          <a:p>
            <a:pPr marL="343080" indent="-342720">
              <a:lnSpc>
                <a:spcPct val="90000"/>
              </a:lnSpc>
              <a:spcBef>
                <a:spcPts val="601"/>
              </a:spcBef>
              <a:spcAft>
                <a:spcPts val="601"/>
              </a:spcAft>
              <a:buClr>
                <a:srgbClr val="000000"/>
              </a:buClr>
              <a:buFont typeface="Wingdings" charset="2"/>
              <a:buChar char=""/>
            </a:pPr>
            <a:r>
              <a:rPr b="1" lang="en-US" sz="2400" spc="-1" strike="noStrike">
                <a:solidFill>
                  <a:srgbClr val="000000"/>
                </a:solidFill>
                <a:latin typeface="Calibri Light"/>
              </a:rPr>
              <a:t>L'équipe du projet continue à travailler sur les activités de la phase 1. </a:t>
            </a:r>
            <a:br/>
            <a:r>
              <a:rPr b="1" lang="en-US" sz="2400" spc="-1" strike="noStrike">
                <a:solidFill>
                  <a:srgbClr val="000000"/>
                </a:solidFill>
                <a:latin typeface="Calibri Light"/>
              </a:rPr>
              <a:t> </a:t>
            </a:r>
            <a:endParaRPr b="0" lang="en-US" sz="2400" spc="-1" strike="noStrike">
              <a:latin typeface="Arial"/>
            </a:endParaRPr>
          </a:p>
          <a:p>
            <a:pPr marL="343080" indent="-342720" algn="just">
              <a:lnSpc>
                <a:spcPct val="90000"/>
              </a:lnSpc>
              <a:spcBef>
                <a:spcPts val="601"/>
              </a:spcBef>
              <a:spcAft>
                <a:spcPts val="601"/>
              </a:spcAft>
              <a:buClr>
                <a:srgbClr val="000000"/>
              </a:buClr>
              <a:buFont typeface="Wingdings" charset="2"/>
              <a:buChar char=""/>
            </a:pPr>
            <a:r>
              <a:rPr b="1" lang="en-US" sz="2400" spc="-1" strike="noStrike">
                <a:solidFill>
                  <a:srgbClr val="000000"/>
                </a:solidFill>
                <a:latin typeface="Calibri Light"/>
              </a:rPr>
              <a:t>L’AIEA continue d’assister la RDC pour la mise en œuvre du projet de coopération technique COD1012. </a:t>
            </a:r>
            <a:endParaRPr b="0" lang="en-US" sz="2400" spc="-1" strike="noStrike">
              <a:latin typeface="Arial"/>
            </a:endParaRPr>
          </a:p>
          <a:p>
            <a:pPr algn="just">
              <a:lnSpc>
                <a:spcPct val="90000"/>
              </a:lnSpc>
              <a:spcBef>
                <a:spcPts val="601"/>
              </a:spcBef>
              <a:spcAft>
                <a:spcPts val="601"/>
              </a:spcAft>
            </a:pPr>
            <a:endParaRPr b="0" lang="en-US" sz="2400" spc="-1" strike="noStrike">
              <a:latin typeface="Arial"/>
            </a:endParaRPr>
          </a:p>
          <a:p>
            <a:pPr marL="343080" indent="-342720" algn="just">
              <a:lnSpc>
                <a:spcPct val="90000"/>
              </a:lnSpc>
              <a:spcBef>
                <a:spcPts val="601"/>
              </a:spcBef>
              <a:spcAft>
                <a:spcPts val="601"/>
              </a:spcAft>
              <a:buClr>
                <a:srgbClr val="000000"/>
              </a:buClr>
              <a:buFont typeface="Wingdings" charset="2"/>
              <a:buChar char=""/>
            </a:pPr>
            <a:r>
              <a:rPr b="1" lang="en-US" sz="2400" spc="-1" strike="noStrike">
                <a:solidFill>
                  <a:srgbClr val="000000"/>
                </a:solidFill>
                <a:latin typeface="Calibri Light"/>
              </a:rPr>
              <a:t>L’AIEA a également retenu le projet de redémarrage de TRICO II parmi les projets prioritaires à financer pour le cycle 2026-2027</a:t>
            </a:r>
            <a:endParaRPr b="0" lang="en-US" sz="2400" spc="-1" strike="noStrike">
              <a:latin typeface="Arial"/>
            </a:endParaRPr>
          </a:p>
        </p:txBody>
      </p:sp>
    </p:spTree>
  </p:cSld>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01" name="CustomShape 1"/>
          <p:cNvSpPr/>
          <p:nvPr/>
        </p:nvSpPr>
        <p:spPr>
          <a:xfrm>
            <a:off x="0" y="6199200"/>
            <a:ext cx="1798200" cy="658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402" name="CustomShape 2"/>
          <p:cNvSpPr/>
          <p:nvPr/>
        </p:nvSpPr>
        <p:spPr>
          <a:xfrm flipV="1">
            <a:off x="0" y="0"/>
            <a:ext cx="5389200" cy="6373440"/>
          </a:xfrm>
          <a:custGeom>
            <a:avLst/>
            <a:gdLst/>
            <a:ahLst/>
            <a:rect l="l" t="t" r="r" b="b"/>
            <a:pathLst>
              <a:path w="5389868" h="6374535">
                <a:moveTo>
                  <a:pt x="620377" y="6374535"/>
                </a:moveTo>
                <a:lnTo>
                  <a:pt x="3459520" y="6374535"/>
                </a:lnTo>
                <a:lnTo>
                  <a:pt x="3638761" y="6288190"/>
                </a:lnTo>
                <a:cubicBezTo>
                  <a:pt x="4681799" y="5721578"/>
                  <a:pt x="5389868" y="4616487"/>
                  <a:pt x="5389868" y="3346018"/>
                </a:cubicBezTo>
                <a:cubicBezTo>
                  <a:pt x="5389868" y="1498063"/>
                  <a:pt x="3891805" y="0"/>
                  <a:pt x="2043850" y="0"/>
                </a:cubicBezTo>
                <a:cubicBezTo>
                  <a:pt x="1336430" y="0"/>
                  <a:pt x="680285" y="219535"/>
                  <a:pt x="139826" y="594192"/>
                </a:cubicBezTo>
                <a:lnTo>
                  <a:pt x="0" y="700065"/>
                </a:lnTo>
                <a:lnTo>
                  <a:pt x="0" y="5991971"/>
                </a:lnTo>
                <a:lnTo>
                  <a:pt x="139827" y="6097845"/>
                </a:lnTo>
                <a:cubicBezTo>
                  <a:pt x="217035" y="6151367"/>
                  <a:pt x="296605" y="6201724"/>
                  <a:pt x="378347" y="624872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p:style>
      </p:sp>
      <p:pic>
        <p:nvPicPr>
          <p:cNvPr id="403" name="Picture 2" descr=""/>
          <p:cNvPicPr/>
          <p:nvPr/>
        </p:nvPicPr>
        <p:blipFill>
          <a:blip r:embed="rId1"/>
          <a:srcRect l="6749" t="0" r="8959" b="0"/>
          <a:stretch/>
        </p:blipFill>
        <p:spPr>
          <a:xfrm>
            <a:off x="160200" y="622440"/>
            <a:ext cx="4492440" cy="5330520"/>
          </a:xfrm>
          <a:prstGeom prst="rect">
            <a:avLst/>
          </a:prstGeom>
          <a:ln w="9360">
            <a:noFill/>
          </a:ln>
        </p:spPr>
      </p:pic>
      <p:sp>
        <p:nvSpPr>
          <p:cNvPr id="404" name="TextShape 3"/>
          <p:cNvSpPr txBox="1"/>
          <p:nvPr/>
        </p:nvSpPr>
        <p:spPr>
          <a:xfrm>
            <a:off x="6072480" y="6199560"/>
            <a:ext cx="4750920" cy="365400"/>
          </a:xfrm>
          <a:prstGeom prst="rect">
            <a:avLst/>
          </a:prstGeom>
          <a:noFill/>
          <a:ln>
            <a:noFill/>
          </a:ln>
        </p:spPr>
        <p:txBody>
          <a:bodyPr anchor="ctr">
            <a:normAutofit/>
          </a:bodyPr>
          <a:p>
            <a:pPr>
              <a:lnSpc>
                <a:spcPct val="100000"/>
              </a:lnSpc>
              <a:spcAft>
                <a:spcPts val="601"/>
              </a:spcAft>
            </a:pPr>
            <a:r>
              <a:rPr b="0" lang="en-US" sz="1100" spc="-1" strike="noStrike">
                <a:solidFill>
                  <a:srgbClr val="ffffff"/>
                </a:solidFill>
                <a:latin typeface="Calibri"/>
              </a:rPr>
              <a:t>2020-05-13</a:t>
            </a:r>
            <a:endParaRPr b="0" lang="en-US" sz="1100" spc="-1" strike="noStrike">
              <a:latin typeface="Times New Roman"/>
            </a:endParaRPr>
          </a:p>
        </p:txBody>
      </p:sp>
      <p:pic>
        <p:nvPicPr>
          <p:cNvPr id="405" name="Grafik 7" descr=""/>
          <p:cNvPicPr/>
          <p:nvPr/>
        </p:nvPicPr>
        <p:blipFill>
          <a:blip r:embed="rId2"/>
          <a:stretch/>
        </p:blipFill>
        <p:spPr>
          <a:xfrm>
            <a:off x="4653000" y="631800"/>
            <a:ext cx="5533560" cy="2023560"/>
          </a:xfrm>
          <a:prstGeom prst="rect">
            <a:avLst/>
          </a:prstGeom>
          <a:ln w="9360">
            <a:noFill/>
          </a:ln>
        </p:spPr>
      </p:pic>
      <p:sp>
        <p:nvSpPr>
          <p:cNvPr id="406" name="CustomShape 4"/>
          <p:cNvSpPr/>
          <p:nvPr/>
        </p:nvSpPr>
        <p:spPr>
          <a:xfrm>
            <a:off x="5377320" y="3437280"/>
            <a:ext cx="6146280" cy="1423800"/>
          </a:xfrm>
          <a:prstGeom prst="rect">
            <a:avLst/>
          </a:prstGeom>
          <a:noFill/>
          <a:ln w="9360">
            <a:noFill/>
          </a:ln>
        </p:spPr>
        <p:style>
          <a:lnRef idx="0"/>
          <a:fillRef idx="0"/>
          <a:effectRef idx="0"/>
          <a:fontRef idx="minor"/>
        </p:style>
        <p:txBody>
          <a:bodyPr lIns="90000" rIns="90000" tIns="45000" bIns="45000"/>
          <a:p>
            <a:pPr>
              <a:lnSpc>
                <a:spcPct val="90000"/>
              </a:lnSpc>
              <a:spcAft>
                <a:spcPts val="601"/>
              </a:spcAft>
            </a:pPr>
            <a:r>
              <a:rPr b="1" lang="en-US" sz="6000" spc="-1" strike="noStrike">
                <a:solidFill>
                  <a:srgbClr val="4472c4"/>
                </a:solidFill>
                <a:latin typeface="Calibri Light"/>
              </a:rPr>
              <a:t>Merci. Questions?</a:t>
            </a:r>
            <a:endParaRPr b="0" lang="en-US" sz="6000" spc="-1" strike="noStrike">
              <a:latin typeface="Arial"/>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Line 1"/>
          <p:cNvSpPr/>
          <p:nvPr/>
        </p:nvSpPr>
        <p:spPr>
          <a:xfrm>
            <a:off x="1270440" y="3844800"/>
            <a:ext cx="9645840" cy="360"/>
          </a:xfrm>
          <a:prstGeom prst="line">
            <a:avLst/>
          </a:prstGeom>
          <a:ln w="38160">
            <a:solidFill>
              <a:srgbClr val="000000"/>
            </a:solidFill>
            <a:round/>
          </a:ln>
        </p:spPr>
        <p:style>
          <a:lnRef idx="0"/>
          <a:fillRef idx="0"/>
          <a:effectRef idx="0"/>
          <a:fontRef idx="minor"/>
        </p:style>
      </p:sp>
      <p:sp>
        <p:nvSpPr>
          <p:cNvPr id="141" name="Line 2"/>
          <p:cNvSpPr/>
          <p:nvPr/>
        </p:nvSpPr>
        <p:spPr>
          <a:xfrm flipH="1">
            <a:off x="1809720" y="3571560"/>
            <a:ext cx="3600" cy="268200"/>
          </a:xfrm>
          <a:prstGeom prst="line">
            <a:avLst/>
          </a:prstGeom>
          <a:ln w="38160">
            <a:solidFill>
              <a:srgbClr val="000000"/>
            </a:solidFill>
            <a:round/>
          </a:ln>
        </p:spPr>
        <p:style>
          <a:lnRef idx="0"/>
          <a:fillRef idx="0"/>
          <a:effectRef idx="0"/>
          <a:fontRef idx="minor"/>
        </p:style>
      </p:sp>
      <p:sp>
        <p:nvSpPr>
          <p:cNvPr id="142" name="Line 3"/>
          <p:cNvSpPr/>
          <p:nvPr/>
        </p:nvSpPr>
        <p:spPr>
          <a:xfrm flipH="1">
            <a:off x="3614400" y="3571560"/>
            <a:ext cx="5040" cy="268200"/>
          </a:xfrm>
          <a:prstGeom prst="line">
            <a:avLst/>
          </a:prstGeom>
          <a:ln w="38160">
            <a:solidFill>
              <a:srgbClr val="000000"/>
            </a:solidFill>
            <a:round/>
          </a:ln>
        </p:spPr>
        <p:style>
          <a:lnRef idx="0"/>
          <a:fillRef idx="0"/>
          <a:effectRef idx="0"/>
          <a:fontRef idx="minor"/>
        </p:style>
      </p:sp>
      <p:sp>
        <p:nvSpPr>
          <p:cNvPr id="143" name="Line 4"/>
          <p:cNvSpPr/>
          <p:nvPr/>
        </p:nvSpPr>
        <p:spPr>
          <a:xfrm flipH="1">
            <a:off x="5333760" y="3571560"/>
            <a:ext cx="5040" cy="268200"/>
          </a:xfrm>
          <a:prstGeom prst="line">
            <a:avLst/>
          </a:prstGeom>
          <a:ln w="38160">
            <a:solidFill>
              <a:srgbClr val="000000"/>
            </a:solidFill>
            <a:round/>
          </a:ln>
        </p:spPr>
        <p:style>
          <a:lnRef idx="0"/>
          <a:fillRef idx="0"/>
          <a:effectRef idx="0"/>
          <a:fontRef idx="minor"/>
        </p:style>
      </p:sp>
      <p:sp>
        <p:nvSpPr>
          <p:cNvPr id="144" name="Line 5"/>
          <p:cNvSpPr/>
          <p:nvPr/>
        </p:nvSpPr>
        <p:spPr>
          <a:xfrm flipH="1">
            <a:off x="6810120" y="3571560"/>
            <a:ext cx="5040" cy="268200"/>
          </a:xfrm>
          <a:prstGeom prst="line">
            <a:avLst/>
          </a:prstGeom>
          <a:ln w="38160">
            <a:solidFill>
              <a:srgbClr val="000000"/>
            </a:solidFill>
            <a:round/>
          </a:ln>
        </p:spPr>
        <p:style>
          <a:lnRef idx="0"/>
          <a:fillRef idx="0"/>
          <a:effectRef idx="0"/>
          <a:fontRef idx="minor"/>
        </p:style>
      </p:sp>
      <p:grpSp>
        <p:nvGrpSpPr>
          <p:cNvPr id="145" name="Group 6"/>
          <p:cNvGrpSpPr/>
          <p:nvPr/>
        </p:nvGrpSpPr>
        <p:grpSpPr>
          <a:xfrm>
            <a:off x="1048680" y="3723120"/>
            <a:ext cx="221400" cy="231840"/>
            <a:chOff x="1048680" y="3723120"/>
            <a:chExt cx="221400" cy="231840"/>
          </a:xfrm>
        </p:grpSpPr>
        <p:sp>
          <p:nvSpPr>
            <p:cNvPr id="146" name="CustomShape 7"/>
            <p:cNvSpPr/>
            <p:nvPr/>
          </p:nvSpPr>
          <p:spPr>
            <a:xfrm>
              <a:off x="1048680" y="3733200"/>
              <a:ext cx="221400" cy="221400"/>
            </a:xfrm>
            <a:custGeom>
              <a:avLst/>
              <a:gdLst/>
              <a:ahLst/>
              <a:rect l="l" t="t" r="r" b="b"/>
              <a:pathLst>
                <a:path w="812800" h="812800">
                  <a:moveTo>
                    <a:pt x="116344" y="0"/>
                  </a:moveTo>
                  <a:lnTo>
                    <a:pt x="696456" y="0"/>
                  </a:lnTo>
                  <a:cubicBezTo>
                    <a:pt x="727312" y="0"/>
                    <a:pt x="756905" y="12258"/>
                    <a:pt x="778724" y="34076"/>
                  </a:cubicBezTo>
                  <a:cubicBezTo>
                    <a:pt x="800542" y="55895"/>
                    <a:pt x="812800" y="85488"/>
                    <a:pt x="812800" y="116344"/>
                  </a:cubicBezTo>
                  <a:lnTo>
                    <a:pt x="812800" y="696456"/>
                  </a:lnTo>
                  <a:cubicBezTo>
                    <a:pt x="812800" y="727312"/>
                    <a:pt x="800542" y="756905"/>
                    <a:pt x="778724" y="778724"/>
                  </a:cubicBezTo>
                  <a:cubicBezTo>
                    <a:pt x="756905" y="800542"/>
                    <a:pt x="727312" y="812800"/>
                    <a:pt x="696456" y="812800"/>
                  </a:cubicBezTo>
                  <a:lnTo>
                    <a:pt x="116344" y="812800"/>
                  </a:lnTo>
                  <a:cubicBezTo>
                    <a:pt x="85488" y="812800"/>
                    <a:pt x="55895" y="800542"/>
                    <a:pt x="34076" y="778724"/>
                  </a:cubicBezTo>
                  <a:cubicBezTo>
                    <a:pt x="12258" y="756905"/>
                    <a:pt x="0" y="727312"/>
                    <a:pt x="0" y="696456"/>
                  </a:cubicBezTo>
                  <a:lnTo>
                    <a:pt x="0" y="116344"/>
                  </a:lnTo>
                  <a:cubicBezTo>
                    <a:pt x="0" y="85488"/>
                    <a:pt x="12258" y="55895"/>
                    <a:pt x="34076" y="34076"/>
                  </a:cubicBezTo>
                  <a:cubicBezTo>
                    <a:pt x="55895" y="12258"/>
                    <a:pt x="85488" y="0"/>
                    <a:pt x="116344" y="0"/>
                  </a:cubicBezTo>
                  <a:close/>
                </a:path>
              </a:pathLst>
            </a:custGeom>
            <a:solidFill>
              <a:srgbClr val="2e4033"/>
            </a:solidFill>
            <a:ln>
              <a:noFill/>
            </a:ln>
          </p:spPr>
          <p:style>
            <a:lnRef idx="0"/>
            <a:fillRef idx="0"/>
            <a:effectRef idx="0"/>
            <a:fontRef idx="minor"/>
          </p:style>
        </p:sp>
        <p:sp>
          <p:nvSpPr>
            <p:cNvPr id="147" name="CustomShape 8"/>
            <p:cNvSpPr/>
            <p:nvPr/>
          </p:nvSpPr>
          <p:spPr>
            <a:xfrm>
              <a:off x="1048680" y="3723120"/>
              <a:ext cx="221400" cy="231840"/>
            </a:xfrm>
            <a:prstGeom prst="rect">
              <a:avLst/>
            </a:prstGeom>
            <a:noFill/>
            <a:ln>
              <a:noFill/>
            </a:ln>
          </p:spPr>
          <p:style>
            <a:lnRef idx="0"/>
            <a:fillRef idx="0"/>
            <a:effectRef idx="0"/>
            <a:fontRef idx="minor"/>
          </p:style>
        </p:sp>
      </p:grpSp>
      <p:grpSp>
        <p:nvGrpSpPr>
          <p:cNvPr id="148" name="Group 9"/>
          <p:cNvGrpSpPr/>
          <p:nvPr/>
        </p:nvGrpSpPr>
        <p:grpSpPr>
          <a:xfrm>
            <a:off x="11849040" y="6497640"/>
            <a:ext cx="370800" cy="388440"/>
            <a:chOff x="11849040" y="6497640"/>
            <a:chExt cx="370800" cy="388440"/>
          </a:xfrm>
        </p:grpSpPr>
        <p:sp>
          <p:nvSpPr>
            <p:cNvPr id="149" name="CustomShape 10"/>
            <p:cNvSpPr/>
            <p:nvPr/>
          </p:nvSpPr>
          <p:spPr>
            <a:xfrm>
              <a:off x="11849040" y="6515280"/>
              <a:ext cx="370800" cy="370800"/>
            </a:xfrm>
            <a:custGeom>
              <a:avLst/>
              <a:gdLst/>
              <a:ahLst/>
              <a:rect l="l" t="t" r="r" b="b"/>
              <a:pathLst>
                <a:path w="812800" h="812800">
                  <a:moveTo>
                    <a:pt x="69533" y="0"/>
                  </a:moveTo>
                  <a:lnTo>
                    <a:pt x="743267" y="0"/>
                  </a:lnTo>
                  <a:cubicBezTo>
                    <a:pt x="761708" y="0"/>
                    <a:pt x="779394" y="7326"/>
                    <a:pt x="792434" y="20366"/>
                  </a:cubicBezTo>
                  <a:cubicBezTo>
                    <a:pt x="805474" y="33406"/>
                    <a:pt x="812800" y="51092"/>
                    <a:pt x="812800" y="69533"/>
                  </a:cubicBezTo>
                  <a:lnTo>
                    <a:pt x="812800" y="743267"/>
                  </a:lnTo>
                  <a:cubicBezTo>
                    <a:pt x="812800" y="761708"/>
                    <a:pt x="805474" y="779394"/>
                    <a:pt x="792434" y="792434"/>
                  </a:cubicBezTo>
                  <a:cubicBezTo>
                    <a:pt x="779394" y="805474"/>
                    <a:pt x="761708" y="812800"/>
                    <a:pt x="743267" y="812800"/>
                  </a:cubicBezTo>
                  <a:lnTo>
                    <a:pt x="69533" y="812800"/>
                  </a:lnTo>
                  <a:cubicBezTo>
                    <a:pt x="51092" y="812800"/>
                    <a:pt x="33406" y="805474"/>
                    <a:pt x="20366" y="792434"/>
                  </a:cubicBezTo>
                  <a:cubicBezTo>
                    <a:pt x="7326" y="779394"/>
                    <a:pt x="0" y="761708"/>
                    <a:pt x="0" y="743267"/>
                  </a:cubicBezTo>
                  <a:lnTo>
                    <a:pt x="0" y="69533"/>
                  </a:lnTo>
                  <a:cubicBezTo>
                    <a:pt x="0" y="51092"/>
                    <a:pt x="7326" y="33406"/>
                    <a:pt x="20366" y="20366"/>
                  </a:cubicBezTo>
                  <a:cubicBezTo>
                    <a:pt x="33406" y="7326"/>
                    <a:pt x="51092" y="0"/>
                    <a:pt x="69533" y="0"/>
                  </a:cubicBezTo>
                  <a:close/>
                </a:path>
              </a:pathLst>
            </a:custGeom>
            <a:solidFill>
              <a:srgbClr val="eaeeec"/>
            </a:solidFill>
            <a:ln>
              <a:noFill/>
            </a:ln>
          </p:spPr>
          <p:style>
            <a:lnRef idx="0"/>
            <a:fillRef idx="0"/>
            <a:effectRef idx="0"/>
            <a:fontRef idx="minor"/>
          </p:style>
        </p:sp>
        <p:sp>
          <p:nvSpPr>
            <p:cNvPr id="150" name="CustomShape 11"/>
            <p:cNvSpPr/>
            <p:nvPr/>
          </p:nvSpPr>
          <p:spPr>
            <a:xfrm>
              <a:off x="11849040" y="6497640"/>
              <a:ext cx="370800" cy="388080"/>
            </a:xfrm>
            <a:prstGeom prst="rect">
              <a:avLst/>
            </a:prstGeom>
            <a:noFill/>
            <a:ln>
              <a:noFill/>
            </a:ln>
          </p:spPr>
          <p:style>
            <a:lnRef idx="0"/>
            <a:fillRef idx="0"/>
            <a:effectRef idx="0"/>
            <a:fontRef idx="minor"/>
          </p:style>
          <p:txBody>
            <a:bodyPr lIns="50760" rIns="50760" tIns="50760" bIns="50760" anchor="ctr"/>
            <a:p>
              <a:pPr algn="ctr">
                <a:lnSpc>
                  <a:spcPts val="1772"/>
                </a:lnSpc>
              </a:pPr>
              <a:r>
                <a:rPr b="0" lang="en-US" sz="1300" spc="-1" strike="noStrike">
                  <a:solidFill>
                    <a:srgbClr val="000000"/>
                  </a:solidFill>
                  <a:latin typeface="Helvetica World"/>
                  <a:ea typeface="Helvetica World"/>
                </a:rPr>
                <a:t>7</a:t>
              </a:r>
              <a:endParaRPr b="0" lang="en-US" sz="1300" spc="-1" strike="noStrike">
                <a:latin typeface="Arial"/>
              </a:endParaRPr>
            </a:p>
          </p:txBody>
        </p:sp>
      </p:grpSp>
      <p:grpSp>
        <p:nvGrpSpPr>
          <p:cNvPr id="151" name="Group 12"/>
          <p:cNvGrpSpPr/>
          <p:nvPr/>
        </p:nvGrpSpPr>
        <p:grpSpPr>
          <a:xfrm>
            <a:off x="11849040" y="-45720"/>
            <a:ext cx="370800" cy="388440"/>
            <a:chOff x="11849040" y="-45720"/>
            <a:chExt cx="370800" cy="388440"/>
          </a:xfrm>
        </p:grpSpPr>
        <p:sp>
          <p:nvSpPr>
            <p:cNvPr id="152" name="CustomShape 13"/>
            <p:cNvSpPr/>
            <p:nvPr/>
          </p:nvSpPr>
          <p:spPr>
            <a:xfrm>
              <a:off x="11849040" y="-28080"/>
              <a:ext cx="370800" cy="370800"/>
            </a:xfrm>
            <a:custGeom>
              <a:avLst/>
              <a:gdLst/>
              <a:ahLst/>
              <a:rect l="l" t="t" r="r" b="b"/>
              <a:pathLst>
                <a:path w="812800" h="812800">
                  <a:moveTo>
                    <a:pt x="69533" y="0"/>
                  </a:moveTo>
                  <a:lnTo>
                    <a:pt x="743267" y="0"/>
                  </a:lnTo>
                  <a:cubicBezTo>
                    <a:pt x="761708" y="0"/>
                    <a:pt x="779394" y="7326"/>
                    <a:pt x="792434" y="20366"/>
                  </a:cubicBezTo>
                  <a:cubicBezTo>
                    <a:pt x="805474" y="33406"/>
                    <a:pt x="812800" y="51092"/>
                    <a:pt x="812800" y="69533"/>
                  </a:cubicBezTo>
                  <a:lnTo>
                    <a:pt x="812800" y="743267"/>
                  </a:lnTo>
                  <a:cubicBezTo>
                    <a:pt x="812800" y="761708"/>
                    <a:pt x="805474" y="779394"/>
                    <a:pt x="792434" y="792434"/>
                  </a:cubicBezTo>
                  <a:cubicBezTo>
                    <a:pt x="779394" y="805474"/>
                    <a:pt x="761708" y="812800"/>
                    <a:pt x="743267" y="812800"/>
                  </a:cubicBezTo>
                  <a:lnTo>
                    <a:pt x="69533" y="812800"/>
                  </a:lnTo>
                  <a:cubicBezTo>
                    <a:pt x="51092" y="812800"/>
                    <a:pt x="33406" y="805474"/>
                    <a:pt x="20366" y="792434"/>
                  </a:cubicBezTo>
                  <a:cubicBezTo>
                    <a:pt x="7326" y="779394"/>
                    <a:pt x="0" y="761708"/>
                    <a:pt x="0" y="743267"/>
                  </a:cubicBezTo>
                  <a:lnTo>
                    <a:pt x="0" y="69533"/>
                  </a:lnTo>
                  <a:cubicBezTo>
                    <a:pt x="0" y="51092"/>
                    <a:pt x="7326" y="33406"/>
                    <a:pt x="20366" y="20366"/>
                  </a:cubicBezTo>
                  <a:cubicBezTo>
                    <a:pt x="33406" y="7326"/>
                    <a:pt x="51092" y="0"/>
                    <a:pt x="69533" y="0"/>
                  </a:cubicBezTo>
                  <a:close/>
                </a:path>
              </a:pathLst>
            </a:custGeom>
            <a:solidFill>
              <a:srgbClr val="2e4033"/>
            </a:solidFill>
            <a:ln>
              <a:noFill/>
            </a:ln>
          </p:spPr>
          <p:style>
            <a:lnRef idx="0"/>
            <a:fillRef idx="0"/>
            <a:effectRef idx="0"/>
            <a:fontRef idx="minor"/>
          </p:style>
        </p:sp>
        <p:sp>
          <p:nvSpPr>
            <p:cNvPr id="153" name="CustomShape 14"/>
            <p:cNvSpPr/>
            <p:nvPr/>
          </p:nvSpPr>
          <p:spPr>
            <a:xfrm>
              <a:off x="11849040" y="-45720"/>
              <a:ext cx="370800" cy="388080"/>
            </a:xfrm>
            <a:prstGeom prst="rect">
              <a:avLst/>
            </a:prstGeom>
            <a:noFill/>
            <a:ln>
              <a:noFill/>
            </a:ln>
          </p:spPr>
          <p:style>
            <a:lnRef idx="0"/>
            <a:fillRef idx="0"/>
            <a:effectRef idx="0"/>
            <a:fontRef idx="minor"/>
          </p:style>
        </p:sp>
      </p:grpSp>
      <p:grpSp>
        <p:nvGrpSpPr>
          <p:cNvPr id="154" name="Group 15"/>
          <p:cNvGrpSpPr/>
          <p:nvPr/>
        </p:nvGrpSpPr>
        <p:grpSpPr>
          <a:xfrm>
            <a:off x="1380960" y="2666880"/>
            <a:ext cx="927720" cy="927720"/>
            <a:chOff x="1380960" y="2666880"/>
            <a:chExt cx="927720" cy="927720"/>
          </a:xfrm>
        </p:grpSpPr>
        <p:sp>
          <p:nvSpPr>
            <p:cNvPr id="155" name="CustomShape 16"/>
            <p:cNvSpPr/>
            <p:nvPr/>
          </p:nvSpPr>
          <p:spPr>
            <a:xfrm>
              <a:off x="1380960" y="2666880"/>
              <a:ext cx="927720" cy="927720"/>
            </a:xfrm>
            <a:custGeom>
              <a:avLst/>
              <a:gdLst/>
              <a:ah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e4033"/>
            </a:solidFill>
            <a:ln>
              <a:noFill/>
            </a:ln>
          </p:spPr>
          <p:style>
            <a:lnRef idx="0"/>
            <a:fillRef idx="0"/>
            <a:effectRef idx="0"/>
            <a:fontRef idx="minor"/>
          </p:style>
        </p:sp>
        <p:sp>
          <p:nvSpPr>
            <p:cNvPr id="156" name="CustomShape 17"/>
            <p:cNvSpPr/>
            <p:nvPr/>
          </p:nvSpPr>
          <p:spPr>
            <a:xfrm>
              <a:off x="1468080" y="2710440"/>
              <a:ext cx="753840" cy="797400"/>
            </a:xfrm>
            <a:prstGeom prst="rect">
              <a:avLst/>
            </a:prstGeom>
            <a:noFill/>
            <a:ln>
              <a:noFill/>
            </a:ln>
          </p:spPr>
          <p:style>
            <a:lnRef idx="0"/>
            <a:fillRef idx="0"/>
            <a:effectRef idx="0"/>
            <a:fontRef idx="minor"/>
          </p:style>
        </p:sp>
      </p:grpSp>
      <p:sp>
        <p:nvSpPr>
          <p:cNvPr id="157" name="CustomShape 18"/>
          <p:cNvSpPr/>
          <p:nvPr/>
        </p:nvSpPr>
        <p:spPr>
          <a:xfrm>
            <a:off x="714240" y="4809960"/>
            <a:ext cx="1904760" cy="1420920"/>
          </a:xfrm>
          <a:prstGeom prst="rect">
            <a:avLst/>
          </a:prstGeom>
          <a:noFill/>
          <a:ln>
            <a:noFill/>
          </a:ln>
        </p:spPr>
        <p:style>
          <a:lnRef idx="0"/>
          <a:fillRef idx="0"/>
          <a:effectRef idx="0"/>
          <a:fontRef idx="minor"/>
        </p:style>
        <p:txBody>
          <a:bodyPr lIns="0" rIns="0" tIns="0" bIns="0"/>
          <a:p>
            <a:pPr algn="ctr">
              <a:lnSpc>
                <a:spcPts val="1865"/>
              </a:lnSpc>
            </a:pPr>
            <a:r>
              <a:rPr b="1" lang="en-US" sz="1300" spc="-1" strike="noStrike">
                <a:solidFill>
                  <a:srgbClr val="000000"/>
                </a:solidFill>
                <a:latin typeface="Helvetica World"/>
                <a:ea typeface="Helvetica World"/>
              </a:rPr>
              <a:t>CREATION DU CENTRE NUCLEAIRE TRICO ORGANISE AUTOUR DU REACTEUR TRICO I </a:t>
            </a:r>
            <a:endParaRPr b="0" lang="en-US" sz="1300" spc="-1" strike="noStrike">
              <a:latin typeface="Arial"/>
            </a:endParaRPr>
          </a:p>
          <a:p>
            <a:pPr algn="ctr">
              <a:lnSpc>
                <a:spcPts val="1865"/>
              </a:lnSpc>
            </a:pPr>
            <a:r>
              <a:rPr b="1" lang="en-US" sz="1300" spc="-1" strike="noStrike">
                <a:solidFill>
                  <a:srgbClr val="000000"/>
                </a:solidFill>
                <a:latin typeface="Helvetica World"/>
                <a:ea typeface="Helvetica World"/>
              </a:rPr>
              <a:t>(50 Kw)</a:t>
            </a:r>
            <a:endParaRPr b="0" lang="en-US" sz="1300" spc="-1" strike="noStrike">
              <a:latin typeface="Arial"/>
            </a:endParaRPr>
          </a:p>
        </p:txBody>
      </p:sp>
      <p:sp>
        <p:nvSpPr>
          <p:cNvPr id="158" name="CustomShape 19"/>
          <p:cNvSpPr/>
          <p:nvPr/>
        </p:nvSpPr>
        <p:spPr>
          <a:xfrm>
            <a:off x="6191280" y="3952800"/>
            <a:ext cx="1476000" cy="2368440"/>
          </a:xfrm>
          <a:prstGeom prst="rect">
            <a:avLst/>
          </a:prstGeom>
          <a:noFill/>
          <a:ln>
            <a:noFill/>
          </a:ln>
        </p:spPr>
        <p:style>
          <a:lnRef idx="0"/>
          <a:fillRef idx="0"/>
          <a:effectRef idx="0"/>
          <a:fontRef idx="minor"/>
        </p:style>
        <p:txBody>
          <a:bodyPr lIns="0" rIns="0" tIns="0" bIns="0"/>
          <a:p>
            <a:pPr algn="ctr">
              <a:lnSpc>
                <a:spcPts val="1865"/>
              </a:lnSpc>
            </a:pPr>
            <a:r>
              <a:rPr b="1" lang="en-US" sz="1300" spc="-1" strike="noStrike">
                <a:solidFill>
                  <a:srgbClr val="000000"/>
                </a:solidFill>
                <a:latin typeface="Helvetica World"/>
                <a:ea typeface="Helvetica World"/>
              </a:rPr>
              <a:t>9 JUIN </a:t>
            </a:r>
            <a:endParaRPr b="0" lang="en-US" sz="1300" spc="-1" strike="noStrike">
              <a:latin typeface="Arial"/>
            </a:endParaRPr>
          </a:p>
          <a:p>
            <a:pPr algn="ctr">
              <a:lnSpc>
                <a:spcPts val="1865"/>
              </a:lnSpc>
            </a:pPr>
            <a:endParaRPr b="0" lang="en-US" sz="1300" spc="-1" strike="noStrike">
              <a:latin typeface="Arial"/>
            </a:endParaRPr>
          </a:p>
          <a:p>
            <a:pPr algn="ctr">
              <a:lnSpc>
                <a:spcPts val="1865"/>
              </a:lnSpc>
            </a:pPr>
            <a:endParaRPr b="0" lang="en-US" sz="1300" spc="-1" strike="noStrike">
              <a:latin typeface="Arial"/>
            </a:endParaRPr>
          </a:p>
          <a:p>
            <a:pPr algn="ctr">
              <a:lnSpc>
                <a:spcPts val="1865"/>
              </a:lnSpc>
            </a:pPr>
            <a:r>
              <a:rPr b="1" lang="en-US" sz="1300" spc="-1" strike="noStrike">
                <a:solidFill>
                  <a:srgbClr val="000000"/>
                </a:solidFill>
                <a:latin typeface="Helvetica World"/>
                <a:ea typeface="Helvetica World"/>
              </a:rPr>
              <a:t>CONSEIL DES GOUVERNEURS DE L’AIEA ACCEPTE  DEMANDE</a:t>
            </a:r>
            <a:endParaRPr b="0" lang="en-US" sz="1300" spc="-1" strike="noStrike">
              <a:latin typeface="Arial"/>
            </a:endParaRPr>
          </a:p>
          <a:p>
            <a:pPr algn="ctr">
              <a:lnSpc>
                <a:spcPts val="1865"/>
              </a:lnSpc>
            </a:pPr>
            <a:r>
              <a:rPr b="1" lang="en-US" sz="1300" spc="-1" strike="noStrike">
                <a:solidFill>
                  <a:srgbClr val="000000"/>
                </a:solidFill>
                <a:latin typeface="Helvetica World"/>
                <a:ea typeface="Helvetica World"/>
              </a:rPr>
              <a:t> </a:t>
            </a:r>
            <a:r>
              <a:rPr b="1" lang="en-US" sz="1300" spc="-1" strike="noStrike">
                <a:solidFill>
                  <a:srgbClr val="000000"/>
                </a:solidFill>
                <a:latin typeface="Helvetica World"/>
                <a:ea typeface="Helvetica World"/>
              </a:rPr>
              <a:t>(RES.GOV. 1004)</a:t>
            </a:r>
            <a:endParaRPr b="0" lang="en-US" sz="1300" spc="-1" strike="noStrike">
              <a:latin typeface="Arial"/>
            </a:endParaRPr>
          </a:p>
        </p:txBody>
      </p:sp>
      <p:sp>
        <p:nvSpPr>
          <p:cNvPr id="159" name="CustomShape 20"/>
          <p:cNvSpPr/>
          <p:nvPr/>
        </p:nvSpPr>
        <p:spPr>
          <a:xfrm>
            <a:off x="1476360" y="2952720"/>
            <a:ext cx="686160" cy="278280"/>
          </a:xfrm>
          <a:prstGeom prst="rect">
            <a:avLst/>
          </a:prstGeom>
          <a:noFill/>
          <a:ln>
            <a:noFill/>
          </a:ln>
        </p:spPr>
        <p:style>
          <a:lnRef idx="0"/>
          <a:fillRef idx="0"/>
          <a:effectRef idx="0"/>
          <a:fontRef idx="minor"/>
        </p:style>
        <p:txBody>
          <a:bodyPr lIns="0" rIns="0" tIns="0" bIns="0"/>
          <a:p>
            <a:pPr algn="ctr">
              <a:lnSpc>
                <a:spcPts val="2188"/>
              </a:lnSpc>
            </a:pPr>
            <a:r>
              <a:rPr b="0" i="1" lang="en-US" sz="2000" spc="-1" strike="noStrike">
                <a:solidFill>
                  <a:srgbClr val="ffffff"/>
                </a:solidFill>
                <a:latin typeface="Helvetica World Italics"/>
                <a:ea typeface="Helvetica World Italics"/>
              </a:rPr>
              <a:t>1959</a:t>
            </a:r>
            <a:endParaRPr b="0" lang="en-US" sz="2000" spc="-1" strike="noStrike">
              <a:latin typeface="Arial"/>
            </a:endParaRPr>
          </a:p>
        </p:txBody>
      </p:sp>
      <p:grpSp>
        <p:nvGrpSpPr>
          <p:cNvPr id="160" name="Group 21"/>
          <p:cNvGrpSpPr/>
          <p:nvPr/>
        </p:nvGrpSpPr>
        <p:grpSpPr>
          <a:xfrm>
            <a:off x="4857840" y="2619360"/>
            <a:ext cx="927720" cy="956880"/>
            <a:chOff x="4857840" y="2619360"/>
            <a:chExt cx="927720" cy="956880"/>
          </a:xfrm>
        </p:grpSpPr>
        <p:sp>
          <p:nvSpPr>
            <p:cNvPr id="161" name="CustomShape 22"/>
            <p:cNvSpPr/>
            <p:nvPr/>
          </p:nvSpPr>
          <p:spPr>
            <a:xfrm>
              <a:off x="4857840" y="2619360"/>
              <a:ext cx="927720" cy="956880"/>
            </a:xfrm>
            <a:custGeom>
              <a:avLst/>
              <a:gdLst/>
              <a:ahLst/>
              <a:rect l="l" t="t" r="r" b="b"/>
              <a:pathLst>
                <a:path w="812800" h="838058">
                  <a:moveTo>
                    <a:pt x="406400" y="0"/>
                  </a:moveTo>
                  <a:cubicBezTo>
                    <a:pt x="181951" y="0"/>
                    <a:pt x="0" y="187606"/>
                    <a:pt x="0" y="419029"/>
                  </a:cubicBezTo>
                  <a:cubicBezTo>
                    <a:pt x="0" y="650452"/>
                    <a:pt x="181951" y="838058"/>
                    <a:pt x="406400" y="838058"/>
                  </a:cubicBezTo>
                  <a:cubicBezTo>
                    <a:pt x="630849" y="838058"/>
                    <a:pt x="812800" y="650452"/>
                    <a:pt x="812800" y="419029"/>
                  </a:cubicBezTo>
                  <a:cubicBezTo>
                    <a:pt x="812800" y="187606"/>
                    <a:pt x="630849" y="0"/>
                    <a:pt x="406400" y="0"/>
                  </a:cubicBezTo>
                  <a:close/>
                </a:path>
              </a:pathLst>
            </a:custGeom>
            <a:solidFill>
              <a:srgbClr val="2e4033"/>
            </a:solidFill>
            <a:ln>
              <a:noFill/>
            </a:ln>
          </p:spPr>
          <p:style>
            <a:lnRef idx="0"/>
            <a:fillRef idx="0"/>
            <a:effectRef idx="0"/>
            <a:fontRef idx="minor"/>
          </p:style>
        </p:sp>
        <p:sp>
          <p:nvSpPr>
            <p:cNvPr id="162" name="CustomShape 23"/>
            <p:cNvSpPr/>
            <p:nvPr/>
          </p:nvSpPr>
          <p:spPr>
            <a:xfrm>
              <a:off x="4944600" y="2665440"/>
              <a:ext cx="753840" cy="820800"/>
            </a:xfrm>
            <a:prstGeom prst="rect">
              <a:avLst/>
            </a:prstGeom>
            <a:noFill/>
            <a:ln>
              <a:noFill/>
            </a:ln>
          </p:spPr>
          <p:style>
            <a:lnRef idx="0"/>
            <a:fillRef idx="0"/>
            <a:effectRef idx="0"/>
            <a:fontRef idx="minor"/>
          </p:style>
        </p:sp>
      </p:grpSp>
      <p:sp>
        <p:nvSpPr>
          <p:cNvPr id="163" name="CustomShape 24"/>
          <p:cNvSpPr/>
          <p:nvPr/>
        </p:nvSpPr>
        <p:spPr>
          <a:xfrm>
            <a:off x="4980960" y="2952720"/>
            <a:ext cx="686160" cy="278280"/>
          </a:xfrm>
          <a:prstGeom prst="rect">
            <a:avLst/>
          </a:prstGeom>
          <a:noFill/>
          <a:ln>
            <a:noFill/>
          </a:ln>
        </p:spPr>
        <p:style>
          <a:lnRef idx="0"/>
          <a:fillRef idx="0"/>
          <a:effectRef idx="0"/>
          <a:fontRef idx="minor"/>
        </p:style>
        <p:txBody>
          <a:bodyPr lIns="0" rIns="0" tIns="0" bIns="0"/>
          <a:p>
            <a:pPr algn="ctr">
              <a:lnSpc>
                <a:spcPts val="2188"/>
              </a:lnSpc>
            </a:pPr>
            <a:r>
              <a:rPr b="0" i="1" lang="en-US" sz="2000" spc="-1" strike="noStrike">
                <a:solidFill>
                  <a:srgbClr val="ffffff"/>
                </a:solidFill>
                <a:latin typeface="Helvetica World Italics"/>
                <a:ea typeface="Helvetica World Italics"/>
              </a:rPr>
              <a:t>1963</a:t>
            </a:r>
            <a:endParaRPr b="0" lang="en-US" sz="2000" spc="-1" strike="noStrike">
              <a:latin typeface="Arial"/>
            </a:endParaRPr>
          </a:p>
        </p:txBody>
      </p:sp>
      <p:grpSp>
        <p:nvGrpSpPr>
          <p:cNvPr id="164" name="Group 25"/>
          <p:cNvGrpSpPr/>
          <p:nvPr/>
        </p:nvGrpSpPr>
        <p:grpSpPr>
          <a:xfrm>
            <a:off x="3143160" y="2666880"/>
            <a:ext cx="927720" cy="956880"/>
            <a:chOff x="3143160" y="2666880"/>
            <a:chExt cx="927720" cy="956880"/>
          </a:xfrm>
        </p:grpSpPr>
        <p:sp>
          <p:nvSpPr>
            <p:cNvPr id="165" name="CustomShape 26"/>
            <p:cNvSpPr/>
            <p:nvPr/>
          </p:nvSpPr>
          <p:spPr>
            <a:xfrm>
              <a:off x="3143160" y="2666880"/>
              <a:ext cx="927720" cy="956880"/>
            </a:xfrm>
            <a:custGeom>
              <a:avLst/>
              <a:gdLst/>
              <a:ahLst/>
              <a:rect l="l" t="t" r="r" b="b"/>
              <a:pathLst>
                <a:path w="812800" h="838058">
                  <a:moveTo>
                    <a:pt x="406400" y="0"/>
                  </a:moveTo>
                  <a:cubicBezTo>
                    <a:pt x="181951" y="0"/>
                    <a:pt x="0" y="187606"/>
                    <a:pt x="0" y="419029"/>
                  </a:cubicBezTo>
                  <a:cubicBezTo>
                    <a:pt x="0" y="650452"/>
                    <a:pt x="181951" y="838058"/>
                    <a:pt x="406400" y="838058"/>
                  </a:cubicBezTo>
                  <a:cubicBezTo>
                    <a:pt x="630849" y="838058"/>
                    <a:pt x="812800" y="650452"/>
                    <a:pt x="812800" y="419029"/>
                  </a:cubicBezTo>
                  <a:cubicBezTo>
                    <a:pt x="812800" y="187606"/>
                    <a:pt x="630849" y="0"/>
                    <a:pt x="406400" y="0"/>
                  </a:cubicBezTo>
                  <a:close/>
                </a:path>
              </a:pathLst>
            </a:custGeom>
            <a:solidFill>
              <a:srgbClr val="d4d6d8"/>
            </a:solidFill>
            <a:ln>
              <a:noFill/>
            </a:ln>
          </p:spPr>
          <p:style>
            <a:lnRef idx="0"/>
            <a:fillRef idx="0"/>
            <a:effectRef idx="0"/>
            <a:fontRef idx="minor"/>
          </p:style>
        </p:sp>
        <p:sp>
          <p:nvSpPr>
            <p:cNvPr id="166" name="CustomShape 27"/>
            <p:cNvSpPr/>
            <p:nvPr/>
          </p:nvSpPr>
          <p:spPr>
            <a:xfrm>
              <a:off x="3230280" y="2713320"/>
              <a:ext cx="753840" cy="820800"/>
            </a:xfrm>
            <a:prstGeom prst="rect">
              <a:avLst/>
            </a:prstGeom>
            <a:noFill/>
            <a:ln>
              <a:noFill/>
            </a:ln>
          </p:spPr>
          <p:style>
            <a:lnRef idx="0"/>
            <a:fillRef idx="0"/>
            <a:effectRef idx="0"/>
            <a:fontRef idx="minor"/>
          </p:style>
        </p:sp>
      </p:grpSp>
      <p:sp>
        <p:nvSpPr>
          <p:cNvPr id="167" name="CustomShape 28"/>
          <p:cNvSpPr/>
          <p:nvPr/>
        </p:nvSpPr>
        <p:spPr>
          <a:xfrm>
            <a:off x="3286080" y="3003840"/>
            <a:ext cx="686160" cy="278280"/>
          </a:xfrm>
          <a:prstGeom prst="rect">
            <a:avLst/>
          </a:prstGeom>
          <a:noFill/>
          <a:ln>
            <a:noFill/>
          </a:ln>
        </p:spPr>
        <p:style>
          <a:lnRef idx="0"/>
          <a:fillRef idx="0"/>
          <a:effectRef idx="0"/>
          <a:fontRef idx="minor"/>
        </p:style>
        <p:txBody>
          <a:bodyPr lIns="0" rIns="0" tIns="0" bIns="0"/>
          <a:p>
            <a:pPr algn="ctr">
              <a:lnSpc>
                <a:spcPts val="2188"/>
              </a:lnSpc>
            </a:pPr>
            <a:r>
              <a:rPr b="0" i="1" lang="en-US" sz="2000" spc="-1" strike="noStrike">
                <a:solidFill>
                  <a:srgbClr val="000000"/>
                </a:solidFill>
                <a:latin typeface="Helvetica World Italics"/>
                <a:ea typeface="Helvetica World Italics"/>
              </a:rPr>
              <a:t>1960</a:t>
            </a:r>
            <a:endParaRPr b="0" lang="en-US" sz="2000" spc="-1" strike="noStrike">
              <a:latin typeface="Arial"/>
            </a:endParaRPr>
          </a:p>
        </p:txBody>
      </p:sp>
      <p:grpSp>
        <p:nvGrpSpPr>
          <p:cNvPr id="168" name="Group 29"/>
          <p:cNvGrpSpPr/>
          <p:nvPr/>
        </p:nvGrpSpPr>
        <p:grpSpPr>
          <a:xfrm>
            <a:off x="6334200" y="2619360"/>
            <a:ext cx="927720" cy="956880"/>
            <a:chOff x="6334200" y="2619360"/>
            <a:chExt cx="927720" cy="956880"/>
          </a:xfrm>
        </p:grpSpPr>
        <p:sp>
          <p:nvSpPr>
            <p:cNvPr id="169" name="CustomShape 30"/>
            <p:cNvSpPr/>
            <p:nvPr/>
          </p:nvSpPr>
          <p:spPr>
            <a:xfrm>
              <a:off x="6334200" y="2619360"/>
              <a:ext cx="927720" cy="956880"/>
            </a:xfrm>
            <a:custGeom>
              <a:avLst/>
              <a:gdLst/>
              <a:ahLst/>
              <a:rect l="l" t="t" r="r" b="b"/>
              <a:pathLst>
                <a:path w="812800" h="838058">
                  <a:moveTo>
                    <a:pt x="406400" y="0"/>
                  </a:moveTo>
                  <a:cubicBezTo>
                    <a:pt x="181951" y="0"/>
                    <a:pt x="0" y="187606"/>
                    <a:pt x="0" y="419029"/>
                  </a:cubicBezTo>
                  <a:cubicBezTo>
                    <a:pt x="0" y="650452"/>
                    <a:pt x="181951" y="838058"/>
                    <a:pt x="406400" y="838058"/>
                  </a:cubicBezTo>
                  <a:cubicBezTo>
                    <a:pt x="630849" y="838058"/>
                    <a:pt x="812800" y="650452"/>
                    <a:pt x="812800" y="419029"/>
                  </a:cubicBezTo>
                  <a:cubicBezTo>
                    <a:pt x="812800" y="187606"/>
                    <a:pt x="630849" y="0"/>
                    <a:pt x="406400" y="0"/>
                  </a:cubicBezTo>
                  <a:close/>
                </a:path>
              </a:pathLst>
            </a:custGeom>
            <a:solidFill>
              <a:srgbClr val="d4d6d8"/>
            </a:solidFill>
            <a:ln>
              <a:noFill/>
            </a:ln>
          </p:spPr>
          <p:style>
            <a:lnRef idx="0"/>
            <a:fillRef idx="0"/>
            <a:effectRef idx="0"/>
            <a:fontRef idx="minor"/>
          </p:style>
        </p:sp>
        <p:sp>
          <p:nvSpPr>
            <p:cNvPr id="170" name="CustomShape 31"/>
            <p:cNvSpPr/>
            <p:nvPr/>
          </p:nvSpPr>
          <p:spPr>
            <a:xfrm>
              <a:off x="6421320" y="2665440"/>
              <a:ext cx="753840" cy="820800"/>
            </a:xfrm>
            <a:prstGeom prst="rect">
              <a:avLst/>
            </a:prstGeom>
            <a:noFill/>
            <a:ln>
              <a:noFill/>
            </a:ln>
          </p:spPr>
          <p:style>
            <a:lnRef idx="0"/>
            <a:fillRef idx="0"/>
            <a:effectRef idx="0"/>
            <a:fontRef idx="minor"/>
          </p:style>
        </p:sp>
      </p:grpSp>
      <p:sp>
        <p:nvSpPr>
          <p:cNvPr id="171" name="CustomShape 32"/>
          <p:cNvSpPr/>
          <p:nvPr/>
        </p:nvSpPr>
        <p:spPr>
          <a:xfrm>
            <a:off x="6457320" y="2952720"/>
            <a:ext cx="686160" cy="278280"/>
          </a:xfrm>
          <a:prstGeom prst="rect">
            <a:avLst/>
          </a:prstGeom>
          <a:noFill/>
          <a:ln>
            <a:noFill/>
          </a:ln>
        </p:spPr>
        <p:style>
          <a:lnRef idx="0"/>
          <a:fillRef idx="0"/>
          <a:effectRef idx="0"/>
          <a:fontRef idx="minor"/>
        </p:style>
        <p:txBody>
          <a:bodyPr lIns="0" rIns="0" tIns="0" bIns="0"/>
          <a:p>
            <a:pPr algn="ctr">
              <a:lnSpc>
                <a:spcPts val="2188"/>
              </a:lnSpc>
            </a:pPr>
            <a:r>
              <a:rPr b="0" i="1" lang="en-US" sz="2000" spc="-1" strike="noStrike">
                <a:solidFill>
                  <a:srgbClr val="000000"/>
                </a:solidFill>
                <a:latin typeface="Helvetica World Italics"/>
                <a:ea typeface="Helvetica World Italics"/>
              </a:rPr>
              <a:t>1964</a:t>
            </a:r>
            <a:endParaRPr b="0" lang="en-US" sz="2000" spc="-1" strike="noStrike">
              <a:latin typeface="Arial"/>
            </a:endParaRPr>
          </a:p>
        </p:txBody>
      </p:sp>
      <p:sp>
        <p:nvSpPr>
          <p:cNvPr id="172" name="CustomShape 33"/>
          <p:cNvSpPr/>
          <p:nvPr/>
        </p:nvSpPr>
        <p:spPr>
          <a:xfrm>
            <a:off x="1000080" y="4048200"/>
            <a:ext cx="1564920" cy="636480"/>
          </a:xfrm>
          <a:prstGeom prst="rect">
            <a:avLst/>
          </a:prstGeom>
          <a:noFill/>
          <a:ln>
            <a:noFill/>
          </a:ln>
        </p:spPr>
        <p:style>
          <a:lnRef idx="0"/>
          <a:fillRef idx="0"/>
          <a:effectRef idx="0"/>
          <a:fontRef idx="minor"/>
        </p:style>
        <p:txBody>
          <a:bodyPr lIns="0" rIns="0" tIns="0" bIns="0"/>
          <a:p>
            <a:pPr algn="ctr">
              <a:lnSpc>
                <a:spcPts val="1670"/>
              </a:lnSpc>
            </a:pPr>
            <a:r>
              <a:rPr b="1" lang="en-US" sz="1500" spc="-1" strike="noStrike">
                <a:solidFill>
                  <a:srgbClr val="000000"/>
                </a:solidFill>
                <a:latin typeface="Helvetica World Bold"/>
                <a:ea typeface="Helvetica World Bold"/>
              </a:rPr>
              <a:t>6 JUIN INAUGURATION DE TRICO </a:t>
            </a:r>
            <a:endParaRPr b="0" lang="en-US" sz="1500" spc="-1" strike="noStrike">
              <a:latin typeface="Arial"/>
            </a:endParaRPr>
          </a:p>
        </p:txBody>
      </p:sp>
      <p:sp>
        <p:nvSpPr>
          <p:cNvPr id="173" name="CustomShape 34"/>
          <p:cNvSpPr/>
          <p:nvPr/>
        </p:nvSpPr>
        <p:spPr>
          <a:xfrm>
            <a:off x="2952720" y="4048200"/>
            <a:ext cx="1428480" cy="1272600"/>
          </a:xfrm>
          <a:prstGeom prst="rect">
            <a:avLst/>
          </a:prstGeom>
          <a:noFill/>
          <a:ln>
            <a:noFill/>
          </a:ln>
        </p:spPr>
        <p:style>
          <a:lnRef idx="0"/>
          <a:fillRef idx="0"/>
          <a:effectRef idx="0"/>
          <a:fontRef idx="minor"/>
        </p:style>
        <p:txBody>
          <a:bodyPr lIns="0" rIns="0" tIns="0" bIns="0"/>
          <a:p>
            <a:pPr algn="ctr">
              <a:lnSpc>
                <a:spcPts val="1670"/>
              </a:lnSpc>
            </a:pPr>
            <a:r>
              <a:rPr b="1" lang="en-US" sz="1300" spc="-1" strike="noStrike">
                <a:solidFill>
                  <a:srgbClr val="000000"/>
                </a:solidFill>
                <a:latin typeface="Helvetica World Bold"/>
                <a:ea typeface="Helvetica World Bold"/>
              </a:rPr>
              <a:t>10 JUIN</a:t>
            </a:r>
            <a:endParaRPr b="0" lang="en-US" sz="1300" spc="-1" strike="noStrike">
              <a:latin typeface="Arial"/>
            </a:endParaRPr>
          </a:p>
          <a:p>
            <a:pPr algn="ctr">
              <a:lnSpc>
                <a:spcPts val="1670"/>
              </a:lnSpc>
            </a:pPr>
            <a:endParaRPr b="0" lang="en-US" sz="1300" spc="-1" strike="noStrike">
              <a:latin typeface="Arial"/>
            </a:endParaRPr>
          </a:p>
          <a:p>
            <a:pPr algn="ctr">
              <a:lnSpc>
                <a:spcPts val="1670"/>
              </a:lnSpc>
            </a:pPr>
            <a:r>
              <a:rPr b="1" lang="en-US" sz="1300" spc="-1" strike="noStrike">
                <a:solidFill>
                  <a:srgbClr val="000000"/>
                </a:solidFill>
                <a:latin typeface="Helvetica World Bold"/>
                <a:ea typeface="Helvetica World Bold"/>
              </a:rPr>
              <a:t>CREATION DU COMMISSARIAT DES SCIENCES NUCLEAIRES</a:t>
            </a:r>
            <a:endParaRPr b="0" lang="en-US" sz="1300" spc="-1" strike="noStrike">
              <a:latin typeface="Arial"/>
            </a:endParaRPr>
          </a:p>
        </p:txBody>
      </p:sp>
      <p:sp>
        <p:nvSpPr>
          <p:cNvPr id="174" name="CustomShape 35"/>
          <p:cNvSpPr/>
          <p:nvPr/>
        </p:nvSpPr>
        <p:spPr>
          <a:xfrm>
            <a:off x="4619520" y="4000680"/>
            <a:ext cx="1476000" cy="2544120"/>
          </a:xfrm>
          <a:prstGeom prst="rect">
            <a:avLst/>
          </a:prstGeom>
          <a:noFill/>
          <a:ln>
            <a:noFill/>
          </a:ln>
        </p:spPr>
        <p:style>
          <a:lnRef idx="0"/>
          <a:fillRef idx="0"/>
          <a:effectRef idx="0"/>
          <a:fontRef idx="minor"/>
        </p:style>
        <p:txBody>
          <a:bodyPr lIns="0" rIns="0" tIns="0" bIns="0"/>
          <a:p>
            <a:pPr algn="ctr">
              <a:lnSpc>
                <a:spcPts val="1670"/>
              </a:lnSpc>
            </a:pPr>
            <a:r>
              <a:rPr b="1" lang="en-US" sz="1300" spc="-1" strike="noStrike">
                <a:solidFill>
                  <a:srgbClr val="000000"/>
                </a:solidFill>
                <a:latin typeface="Helvetica World Bold"/>
                <a:ea typeface="Helvetica World Bold"/>
              </a:rPr>
              <a:t>DEMANDE DE LA RDC A L’AIEA:  </a:t>
            </a:r>
            <a:endParaRPr b="0" lang="en-US" sz="1300" spc="-1" strike="noStrike">
              <a:latin typeface="Arial"/>
            </a:endParaRPr>
          </a:p>
          <a:p>
            <a:pPr algn="ctr">
              <a:lnSpc>
                <a:spcPts val="1670"/>
              </a:lnSpc>
            </a:pPr>
            <a:endParaRPr b="0" lang="en-US" sz="1300" spc="-1" strike="noStrike">
              <a:latin typeface="Arial"/>
            </a:endParaRPr>
          </a:p>
          <a:p>
            <a:pPr algn="ctr">
              <a:lnSpc>
                <a:spcPts val="1670"/>
              </a:lnSpc>
            </a:pPr>
            <a:r>
              <a:rPr b="1" lang="en-US" sz="1300" spc="-1" strike="noStrike">
                <a:solidFill>
                  <a:srgbClr val="000000"/>
                </a:solidFill>
                <a:latin typeface="Helvetica World Bold"/>
                <a:ea typeface="Helvetica World Bold"/>
              </a:rPr>
              <a:t>TRANSFORMER CENTRE TRICO EN CENTRE NUCLEAIRE REGIONAL POUR L’AFRIQUE CENTRALE </a:t>
            </a:r>
            <a:endParaRPr b="0" lang="en-US" sz="1300" spc="-1" strike="noStrike">
              <a:latin typeface="Arial"/>
            </a:endParaRPr>
          </a:p>
        </p:txBody>
      </p:sp>
      <p:sp>
        <p:nvSpPr>
          <p:cNvPr id="175" name="CustomShape 36"/>
          <p:cNvSpPr/>
          <p:nvPr/>
        </p:nvSpPr>
        <p:spPr>
          <a:xfrm>
            <a:off x="3742560" y="590400"/>
            <a:ext cx="4706280" cy="1780200"/>
          </a:xfrm>
          <a:prstGeom prst="rect">
            <a:avLst/>
          </a:prstGeom>
          <a:noFill/>
          <a:ln>
            <a:noFill/>
          </a:ln>
        </p:spPr>
        <p:style>
          <a:lnRef idx="0"/>
          <a:fillRef idx="0"/>
          <a:effectRef idx="0"/>
          <a:fontRef idx="minor"/>
        </p:style>
        <p:txBody>
          <a:bodyPr lIns="0" rIns="0" tIns="0" bIns="0"/>
          <a:p>
            <a:pPr algn="ctr">
              <a:lnSpc>
                <a:spcPts val="7010"/>
              </a:lnSpc>
            </a:pPr>
            <a:r>
              <a:rPr b="1" lang="en-US" sz="5000" spc="-162" strike="noStrike">
                <a:solidFill>
                  <a:srgbClr val="000000"/>
                </a:solidFill>
                <a:latin typeface="Helvetica World Bold"/>
                <a:ea typeface="Helvetica World Bold"/>
              </a:rPr>
              <a:t>1. Notre Histoire</a:t>
            </a:r>
            <a:endParaRPr b="0" lang="en-US" sz="5000" spc="-1" strike="noStrike">
              <a:latin typeface="Arial"/>
            </a:endParaRPr>
          </a:p>
        </p:txBody>
      </p:sp>
      <p:sp>
        <p:nvSpPr>
          <p:cNvPr id="176" name="CustomShape 37"/>
          <p:cNvSpPr/>
          <p:nvPr/>
        </p:nvSpPr>
        <p:spPr>
          <a:xfrm>
            <a:off x="3711240" y="1465560"/>
            <a:ext cx="4768920" cy="284040"/>
          </a:xfrm>
          <a:prstGeom prst="rect">
            <a:avLst/>
          </a:prstGeom>
          <a:noFill/>
          <a:ln>
            <a:noFill/>
          </a:ln>
        </p:spPr>
        <p:style>
          <a:lnRef idx="0"/>
          <a:fillRef idx="0"/>
          <a:effectRef idx="0"/>
          <a:fontRef idx="minor"/>
        </p:style>
        <p:txBody>
          <a:bodyPr lIns="0" rIns="0" tIns="0" bIns="0"/>
          <a:p>
            <a:pPr algn="ctr">
              <a:lnSpc>
                <a:spcPts val="2239"/>
              </a:lnSpc>
            </a:pPr>
            <a:r>
              <a:rPr b="0" lang="en-US" sz="1600" spc="-1" strike="noStrike">
                <a:solidFill>
                  <a:srgbClr val="000000"/>
                </a:solidFill>
                <a:latin typeface="Helvetica World"/>
                <a:ea typeface="Helvetica World"/>
              </a:rPr>
              <a:t>QUELQUES DATES ...</a:t>
            </a:r>
            <a:endParaRPr b="0" lang="en-US" sz="1600" spc="-1" strike="noStrike">
              <a:latin typeface="Arial"/>
            </a:endParaRPr>
          </a:p>
        </p:txBody>
      </p:sp>
      <p:grpSp>
        <p:nvGrpSpPr>
          <p:cNvPr id="177" name="Group 38"/>
          <p:cNvGrpSpPr/>
          <p:nvPr/>
        </p:nvGrpSpPr>
        <p:grpSpPr>
          <a:xfrm>
            <a:off x="8143920" y="2619360"/>
            <a:ext cx="927720" cy="956880"/>
            <a:chOff x="8143920" y="2619360"/>
            <a:chExt cx="927720" cy="956880"/>
          </a:xfrm>
        </p:grpSpPr>
        <p:sp>
          <p:nvSpPr>
            <p:cNvPr id="178" name="CustomShape 39"/>
            <p:cNvSpPr/>
            <p:nvPr/>
          </p:nvSpPr>
          <p:spPr>
            <a:xfrm>
              <a:off x="8143920" y="2619360"/>
              <a:ext cx="927720" cy="956880"/>
            </a:xfrm>
            <a:custGeom>
              <a:avLst/>
              <a:gdLst/>
              <a:ahLst/>
              <a:rect l="l" t="t" r="r" b="b"/>
              <a:pathLst>
                <a:path w="812800" h="838058">
                  <a:moveTo>
                    <a:pt x="406400" y="0"/>
                  </a:moveTo>
                  <a:cubicBezTo>
                    <a:pt x="181951" y="0"/>
                    <a:pt x="0" y="187606"/>
                    <a:pt x="0" y="419029"/>
                  </a:cubicBezTo>
                  <a:cubicBezTo>
                    <a:pt x="0" y="650452"/>
                    <a:pt x="181951" y="838058"/>
                    <a:pt x="406400" y="838058"/>
                  </a:cubicBezTo>
                  <a:cubicBezTo>
                    <a:pt x="630849" y="838058"/>
                    <a:pt x="812800" y="650452"/>
                    <a:pt x="812800" y="419029"/>
                  </a:cubicBezTo>
                  <a:cubicBezTo>
                    <a:pt x="812800" y="187606"/>
                    <a:pt x="630849" y="0"/>
                    <a:pt x="406400" y="0"/>
                  </a:cubicBezTo>
                  <a:close/>
                </a:path>
              </a:pathLst>
            </a:custGeom>
            <a:solidFill>
              <a:srgbClr val="d4d6d8"/>
            </a:solidFill>
            <a:ln>
              <a:noFill/>
            </a:ln>
          </p:spPr>
          <p:style>
            <a:lnRef idx="0"/>
            <a:fillRef idx="0"/>
            <a:effectRef idx="0"/>
            <a:fontRef idx="minor"/>
          </p:style>
        </p:sp>
        <p:sp>
          <p:nvSpPr>
            <p:cNvPr id="179" name="CustomShape 40"/>
            <p:cNvSpPr/>
            <p:nvPr/>
          </p:nvSpPr>
          <p:spPr>
            <a:xfrm>
              <a:off x="8231040" y="2665440"/>
              <a:ext cx="753840" cy="820800"/>
            </a:xfrm>
            <a:prstGeom prst="rect">
              <a:avLst/>
            </a:prstGeom>
            <a:noFill/>
            <a:ln>
              <a:noFill/>
            </a:ln>
          </p:spPr>
          <p:style>
            <a:lnRef idx="0"/>
            <a:fillRef idx="0"/>
            <a:effectRef idx="0"/>
            <a:fontRef idx="minor"/>
          </p:style>
        </p:sp>
      </p:grpSp>
      <p:sp>
        <p:nvSpPr>
          <p:cNvPr id="180" name="CustomShape 41"/>
          <p:cNvSpPr/>
          <p:nvPr/>
        </p:nvSpPr>
        <p:spPr>
          <a:xfrm>
            <a:off x="8286840" y="3000240"/>
            <a:ext cx="686160" cy="278280"/>
          </a:xfrm>
          <a:prstGeom prst="rect">
            <a:avLst/>
          </a:prstGeom>
          <a:noFill/>
          <a:ln>
            <a:noFill/>
          </a:ln>
        </p:spPr>
        <p:style>
          <a:lnRef idx="0"/>
          <a:fillRef idx="0"/>
          <a:effectRef idx="0"/>
          <a:fontRef idx="minor"/>
        </p:style>
        <p:txBody>
          <a:bodyPr lIns="0" rIns="0" tIns="0" bIns="0"/>
          <a:p>
            <a:pPr algn="ctr">
              <a:lnSpc>
                <a:spcPts val="2188"/>
              </a:lnSpc>
            </a:pPr>
            <a:r>
              <a:rPr b="0" i="1" lang="en-US" sz="2000" spc="-1" strike="noStrike">
                <a:solidFill>
                  <a:srgbClr val="000000"/>
                </a:solidFill>
                <a:latin typeface="Helvetica World Italics"/>
                <a:ea typeface="Helvetica World Italics"/>
              </a:rPr>
              <a:t>1967</a:t>
            </a:r>
            <a:endParaRPr b="0" lang="en-US" sz="2000" spc="-1" strike="noStrike">
              <a:latin typeface="Arial"/>
            </a:endParaRPr>
          </a:p>
        </p:txBody>
      </p:sp>
      <p:sp>
        <p:nvSpPr>
          <p:cNvPr id="181" name="CustomShape 42"/>
          <p:cNvSpPr/>
          <p:nvPr/>
        </p:nvSpPr>
        <p:spPr>
          <a:xfrm>
            <a:off x="7905600" y="3905280"/>
            <a:ext cx="1428480" cy="2368440"/>
          </a:xfrm>
          <a:prstGeom prst="rect">
            <a:avLst/>
          </a:prstGeom>
          <a:noFill/>
          <a:ln>
            <a:noFill/>
          </a:ln>
        </p:spPr>
        <p:style>
          <a:lnRef idx="0"/>
          <a:fillRef idx="0"/>
          <a:effectRef idx="0"/>
          <a:fontRef idx="minor"/>
        </p:style>
        <p:txBody>
          <a:bodyPr lIns="0" rIns="0" tIns="0" bIns="0"/>
          <a:p>
            <a:pPr algn="ctr">
              <a:lnSpc>
                <a:spcPts val="1865"/>
              </a:lnSpc>
            </a:pPr>
            <a:r>
              <a:rPr b="1" lang="en-US" sz="1300" spc="-1" strike="noStrike">
                <a:solidFill>
                  <a:srgbClr val="000000"/>
                </a:solidFill>
                <a:latin typeface="Helvetica World"/>
                <a:ea typeface="Helvetica World"/>
              </a:rPr>
              <a:t>4ème SOMMET OUA A KINSHASA </a:t>
            </a:r>
            <a:endParaRPr b="0" lang="en-US" sz="1300" spc="-1" strike="noStrike">
              <a:latin typeface="Arial"/>
            </a:endParaRPr>
          </a:p>
          <a:p>
            <a:pPr algn="ctr">
              <a:lnSpc>
                <a:spcPts val="1865"/>
              </a:lnSpc>
            </a:pPr>
            <a:endParaRPr b="0" lang="en-US" sz="1300" spc="-1" strike="noStrike">
              <a:latin typeface="Arial"/>
            </a:endParaRPr>
          </a:p>
          <a:p>
            <a:pPr algn="ctr">
              <a:lnSpc>
                <a:spcPts val="1865"/>
              </a:lnSpc>
            </a:pPr>
            <a:r>
              <a:rPr b="1" lang="en-US" sz="1300" spc="-1" strike="noStrike">
                <a:solidFill>
                  <a:srgbClr val="000000"/>
                </a:solidFill>
                <a:latin typeface="Helvetica World"/>
                <a:ea typeface="Helvetica World"/>
              </a:rPr>
              <a:t>ENTERINEMENT DE LA  RES.GOV.1004:</a:t>
            </a:r>
            <a:endParaRPr b="0" lang="en-US" sz="1300" spc="-1" strike="noStrike">
              <a:latin typeface="Arial"/>
            </a:endParaRPr>
          </a:p>
          <a:p>
            <a:pPr algn="ctr">
              <a:lnSpc>
                <a:spcPts val="1865"/>
              </a:lnSpc>
            </a:pPr>
            <a:r>
              <a:rPr b="1" lang="en-US" sz="1300" spc="-1" strike="noStrike">
                <a:solidFill>
                  <a:srgbClr val="000000"/>
                </a:solidFill>
                <a:latin typeface="Helvetica World"/>
                <a:ea typeface="Helvetica World"/>
              </a:rPr>
              <a:t> </a:t>
            </a:r>
            <a:r>
              <a:rPr b="1" lang="en-US" sz="1300" spc="-1" strike="noStrike">
                <a:solidFill>
                  <a:srgbClr val="000000"/>
                </a:solidFill>
                <a:latin typeface="Helvetica World"/>
                <a:ea typeface="Helvetica World"/>
              </a:rPr>
              <a:t>CENTRE TRICO DEVIENT CREN-K </a:t>
            </a:r>
            <a:endParaRPr b="0" lang="en-US" sz="1300" spc="-1" strike="noStrike">
              <a:latin typeface="Arial"/>
            </a:endParaRPr>
          </a:p>
        </p:txBody>
      </p:sp>
      <p:sp>
        <p:nvSpPr>
          <p:cNvPr id="182" name="Line 43"/>
          <p:cNvSpPr/>
          <p:nvPr/>
        </p:nvSpPr>
        <p:spPr>
          <a:xfrm flipH="1">
            <a:off x="8619840" y="3571560"/>
            <a:ext cx="5040" cy="268200"/>
          </a:xfrm>
          <a:prstGeom prst="line">
            <a:avLst/>
          </a:prstGeom>
          <a:ln w="38160">
            <a:solidFill>
              <a:srgbClr val="000000"/>
            </a:solidFill>
            <a:round/>
          </a:ln>
        </p:spPr>
        <p:style>
          <a:lnRef idx="0"/>
          <a:fillRef idx="0"/>
          <a:effectRef idx="0"/>
          <a:fontRef idx="minor"/>
        </p:style>
      </p:sp>
      <p:grpSp>
        <p:nvGrpSpPr>
          <p:cNvPr id="183" name="Group 44"/>
          <p:cNvGrpSpPr/>
          <p:nvPr/>
        </p:nvGrpSpPr>
        <p:grpSpPr>
          <a:xfrm>
            <a:off x="9810720" y="2662560"/>
            <a:ext cx="927720" cy="956880"/>
            <a:chOff x="9810720" y="2662560"/>
            <a:chExt cx="927720" cy="956880"/>
          </a:xfrm>
        </p:grpSpPr>
        <p:sp>
          <p:nvSpPr>
            <p:cNvPr id="184" name="CustomShape 45"/>
            <p:cNvSpPr/>
            <p:nvPr/>
          </p:nvSpPr>
          <p:spPr>
            <a:xfrm>
              <a:off x="9810720" y="2662560"/>
              <a:ext cx="927720" cy="956880"/>
            </a:xfrm>
            <a:custGeom>
              <a:avLst/>
              <a:gdLst/>
              <a:ahLst/>
              <a:rect l="l" t="t" r="r" b="b"/>
              <a:pathLst>
                <a:path w="812800" h="838058">
                  <a:moveTo>
                    <a:pt x="406400" y="0"/>
                  </a:moveTo>
                  <a:cubicBezTo>
                    <a:pt x="181951" y="0"/>
                    <a:pt x="0" y="187606"/>
                    <a:pt x="0" y="419029"/>
                  </a:cubicBezTo>
                  <a:cubicBezTo>
                    <a:pt x="0" y="650452"/>
                    <a:pt x="181951" y="838058"/>
                    <a:pt x="406400" y="838058"/>
                  </a:cubicBezTo>
                  <a:cubicBezTo>
                    <a:pt x="630849" y="838058"/>
                    <a:pt x="812800" y="650452"/>
                    <a:pt x="812800" y="419029"/>
                  </a:cubicBezTo>
                  <a:cubicBezTo>
                    <a:pt x="812800" y="187606"/>
                    <a:pt x="630849" y="0"/>
                    <a:pt x="406400" y="0"/>
                  </a:cubicBezTo>
                  <a:close/>
                </a:path>
              </a:pathLst>
            </a:custGeom>
            <a:solidFill>
              <a:srgbClr val="d4d6d8"/>
            </a:solidFill>
            <a:ln>
              <a:noFill/>
            </a:ln>
          </p:spPr>
          <p:style>
            <a:lnRef idx="0"/>
            <a:fillRef idx="0"/>
            <a:effectRef idx="0"/>
            <a:fontRef idx="minor"/>
          </p:style>
        </p:sp>
        <p:sp>
          <p:nvSpPr>
            <p:cNvPr id="185" name="CustomShape 46"/>
            <p:cNvSpPr/>
            <p:nvPr/>
          </p:nvSpPr>
          <p:spPr>
            <a:xfrm>
              <a:off x="9897840" y="2708640"/>
              <a:ext cx="753840" cy="820800"/>
            </a:xfrm>
            <a:prstGeom prst="rect">
              <a:avLst/>
            </a:prstGeom>
            <a:noFill/>
            <a:ln>
              <a:noFill/>
            </a:ln>
          </p:spPr>
          <p:style>
            <a:lnRef idx="0"/>
            <a:fillRef idx="0"/>
            <a:effectRef idx="0"/>
            <a:fontRef idx="minor"/>
          </p:style>
        </p:sp>
      </p:grpSp>
      <p:sp>
        <p:nvSpPr>
          <p:cNvPr id="186" name="CustomShape 47"/>
          <p:cNvSpPr/>
          <p:nvPr/>
        </p:nvSpPr>
        <p:spPr>
          <a:xfrm>
            <a:off x="9933840" y="3000240"/>
            <a:ext cx="686160" cy="278280"/>
          </a:xfrm>
          <a:prstGeom prst="rect">
            <a:avLst/>
          </a:prstGeom>
          <a:noFill/>
          <a:ln>
            <a:noFill/>
          </a:ln>
        </p:spPr>
        <p:style>
          <a:lnRef idx="0"/>
          <a:fillRef idx="0"/>
          <a:effectRef idx="0"/>
          <a:fontRef idx="minor"/>
        </p:style>
        <p:txBody>
          <a:bodyPr lIns="0" rIns="0" tIns="0" bIns="0"/>
          <a:p>
            <a:pPr algn="ctr">
              <a:lnSpc>
                <a:spcPts val="2188"/>
              </a:lnSpc>
            </a:pPr>
            <a:r>
              <a:rPr b="0" i="1" lang="en-US" sz="2000" spc="-1" strike="noStrike">
                <a:solidFill>
                  <a:srgbClr val="000000"/>
                </a:solidFill>
                <a:latin typeface="Helvetica World Italics"/>
                <a:ea typeface="Helvetica World Italics"/>
              </a:rPr>
              <a:t>1970</a:t>
            </a:r>
            <a:endParaRPr b="0" lang="en-US" sz="2000" spc="-1" strike="noStrike">
              <a:latin typeface="Arial"/>
            </a:endParaRPr>
          </a:p>
        </p:txBody>
      </p:sp>
      <p:sp>
        <p:nvSpPr>
          <p:cNvPr id="187" name="CustomShape 48"/>
          <p:cNvSpPr/>
          <p:nvPr/>
        </p:nvSpPr>
        <p:spPr>
          <a:xfrm>
            <a:off x="9620280" y="3857760"/>
            <a:ext cx="1238040" cy="1184760"/>
          </a:xfrm>
          <a:prstGeom prst="rect">
            <a:avLst/>
          </a:prstGeom>
          <a:noFill/>
          <a:ln>
            <a:noFill/>
          </a:ln>
        </p:spPr>
        <p:style>
          <a:lnRef idx="0"/>
          <a:fillRef idx="0"/>
          <a:effectRef idx="0"/>
          <a:fontRef idx="minor"/>
        </p:style>
        <p:txBody>
          <a:bodyPr lIns="0" rIns="0" tIns="0" bIns="0"/>
          <a:p>
            <a:pPr algn="ctr">
              <a:lnSpc>
                <a:spcPts val="1865"/>
              </a:lnSpc>
            </a:pPr>
            <a:r>
              <a:rPr b="1" lang="en-US" sz="1300" spc="-1" strike="noStrike">
                <a:solidFill>
                  <a:srgbClr val="000000"/>
                </a:solidFill>
                <a:latin typeface="Helvetica World"/>
                <a:ea typeface="Helvetica World"/>
              </a:rPr>
              <a:t>29 JUIN</a:t>
            </a:r>
            <a:endParaRPr b="0" lang="en-US" sz="1300" spc="-1" strike="noStrike">
              <a:latin typeface="Arial"/>
            </a:endParaRPr>
          </a:p>
          <a:p>
            <a:pPr algn="ctr">
              <a:lnSpc>
                <a:spcPts val="1865"/>
              </a:lnSpc>
            </a:pPr>
            <a:endParaRPr b="0" lang="en-US" sz="1300" spc="-1" strike="noStrike">
              <a:latin typeface="Arial"/>
            </a:endParaRPr>
          </a:p>
          <a:p>
            <a:pPr algn="ctr">
              <a:lnSpc>
                <a:spcPts val="1865"/>
              </a:lnSpc>
            </a:pPr>
            <a:r>
              <a:rPr b="1" lang="en-US" sz="1300" spc="-1" strike="noStrike">
                <a:solidFill>
                  <a:srgbClr val="000000"/>
                </a:solidFill>
                <a:latin typeface="Helvetica World"/>
                <a:ea typeface="Helvetica World"/>
              </a:rPr>
              <a:t>ARRET DEFINITIF DE TRICO I</a:t>
            </a:r>
            <a:endParaRPr b="0" lang="en-US" sz="1300" spc="-1" strike="noStrike">
              <a:latin typeface="Arial"/>
            </a:endParaRPr>
          </a:p>
        </p:txBody>
      </p:sp>
      <p:sp>
        <p:nvSpPr>
          <p:cNvPr id="188" name="Line 49"/>
          <p:cNvSpPr/>
          <p:nvPr/>
        </p:nvSpPr>
        <p:spPr>
          <a:xfrm flipH="1">
            <a:off x="10281960" y="3589200"/>
            <a:ext cx="5040" cy="268200"/>
          </a:xfrm>
          <a:prstGeom prst="line">
            <a:avLst/>
          </a:prstGeom>
          <a:ln w="38160">
            <a:solidFill>
              <a:srgbClr val="000000"/>
            </a:solidFill>
            <a:round/>
          </a:ln>
        </p:spPr>
        <p:style>
          <a:lnRef idx="0"/>
          <a:fillRef idx="0"/>
          <a:effectRef idx="0"/>
          <a:fontRef idx="minor"/>
        </p:style>
      </p:sp>
      <p:grpSp>
        <p:nvGrpSpPr>
          <p:cNvPr id="189" name="Group 50"/>
          <p:cNvGrpSpPr/>
          <p:nvPr/>
        </p:nvGrpSpPr>
        <p:grpSpPr>
          <a:xfrm>
            <a:off x="10810800" y="3704400"/>
            <a:ext cx="221400" cy="231840"/>
            <a:chOff x="10810800" y="3704400"/>
            <a:chExt cx="221400" cy="231840"/>
          </a:xfrm>
        </p:grpSpPr>
        <p:sp>
          <p:nvSpPr>
            <p:cNvPr id="190" name="CustomShape 51"/>
            <p:cNvSpPr/>
            <p:nvPr/>
          </p:nvSpPr>
          <p:spPr>
            <a:xfrm>
              <a:off x="10810800" y="3714840"/>
              <a:ext cx="221400" cy="221400"/>
            </a:xfrm>
            <a:custGeom>
              <a:avLst/>
              <a:gdLst/>
              <a:ahLst/>
              <a:rect l="l" t="t" r="r" b="b"/>
              <a:pathLst>
                <a:path w="812800" h="812800">
                  <a:moveTo>
                    <a:pt x="116344" y="0"/>
                  </a:moveTo>
                  <a:lnTo>
                    <a:pt x="696456" y="0"/>
                  </a:lnTo>
                  <a:cubicBezTo>
                    <a:pt x="727312" y="0"/>
                    <a:pt x="756905" y="12258"/>
                    <a:pt x="778724" y="34076"/>
                  </a:cubicBezTo>
                  <a:cubicBezTo>
                    <a:pt x="800542" y="55895"/>
                    <a:pt x="812800" y="85488"/>
                    <a:pt x="812800" y="116344"/>
                  </a:cubicBezTo>
                  <a:lnTo>
                    <a:pt x="812800" y="696456"/>
                  </a:lnTo>
                  <a:cubicBezTo>
                    <a:pt x="812800" y="727312"/>
                    <a:pt x="800542" y="756905"/>
                    <a:pt x="778724" y="778724"/>
                  </a:cubicBezTo>
                  <a:cubicBezTo>
                    <a:pt x="756905" y="800542"/>
                    <a:pt x="727312" y="812800"/>
                    <a:pt x="696456" y="812800"/>
                  </a:cubicBezTo>
                  <a:lnTo>
                    <a:pt x="116344" y="812800"/>
                  </a:lnTo>
                  <a:cubicBezTo>
                    <a:pt x="85488" y="812800"/>
                    <a:pt x="55895" y="800542"/>
                    <a:pt x="34076" y="778724"/>
                  </a:cubicBezTo>
                  <a:cubicBezTo>
                    <a:pt x="12258" y="756905"/>
                    <a:pt x="0" y="727312"/>
                    <a:pt x="0" y="696456"/>
                  </a:cubicBezTo>
                  <a:lnTo>
                    <a:pt x="0" y="116344"/>
                  </a:lnTo>
                  <a:cubicBezTo>
                    <a:pt x="0" y="85488"/>
                    <a:pt x="12258" y="55895"/>
                    <a:pt x="34076" y="34076"/>
                  </a:cubicBezTo>
                  <a:cubicBezTo>
                    <a:pt x="55895" y="12258"/>
                    <a:pt x="85488" y="0"/>
                    <a:pt x="116344" y="0"/>
                  </a:cubicBezTo>
                  <a:close/>
                </a:path>
              </a:pathLst>
            </a:custGeom>
            <a:solidFill>
              <a:srgbClr val="2e4033"/>
            </a:solidFill>
            <a:ln>
              <a:noFill/>
            </a:ln>
          </p:spPr>
          <p:style>
            <a:lnRef idx="0"/>
            <a:fillRef idx="0"/>
            <a:effectRef idx="0"/>
            <a:fontRef idx="minor"/>
          </p:style>
        </p:sp>
        <p:sp>
          <p:nvSpPr>
            <p:cNvPr id="191" name="CustomShape 52"/>
            <p:cNvSpPr/>
            <p:nvPr/>
          </p:nvSpPr>
          <p:spPr>
            <a:xfrm>
              <a:off x="10810800" y="3704400"/>
              <a:ext cx="221400" cy="231840"/>
            </a:xfrm>
            <a:prstGeom prst="rect">
              <a:avLst/>
            </a:prstGeom>
            <a:noFill/>
            <a:ln>
              <a:noFill/>
            </a:ln>
          </p:spPr>
          <p:style>
            <a:lnRef idx="0"/>
            <a:fillRef idx="0"/>
            <a:effectRef idx="0"/>
            <a:fontRef idx="minor"/>
          </p:style>
        </p:sp>
      </p:grpSp>
      <p:sp>
        <p:nvSpPr>
          <p:cNvPr id="192" name="CustomShape 53"/>
          <p:cNvSpPr/>
          <p:nvPr/>
        </p:nvSpPr>
        <p:spPr>
          <a:xfrm>
            <a:off x="802800" y="2016360"/>
            <a:ext cx="4768920" cy="284040"/>
          </a:xfrm>
          <a:prstGeom prst="rect">
            <a:avLst/>
          </a:prstGeom>
          <a:noFill/>
          <a:ln>
            <a:noFill/>
          </a:ln>
        </p:spPr>
        <p:style>
          <a:lnRef idx="0"/>
          <a:fillRef idx="0"/>
          <a:effectRef idx="0"/>
          <a:fontRef idx="minor"/>
        </p:style>
        <p:txBody>
          <a:bodyPr lIns="0" rIns="0" tIns="0" bIns="0"/>
          <a:p>
            <a:pPr>
              <a:lnSpc>
                <a:spcPts val="2239"/>
              </a:lnSpc>
            </a:pPr>
            <a:r>
              <a:rPr b="1" lang="en-US" sz="1600" spc="-1" strike="noStrike">
                <a:solidFill>
                  <a:srgbClr val="000000"/>
                </a:solidFill>
                <a:latin typeface="Helvetica World"/>
                <a:ea typeface="Helvetica World"/>
              </a:rPr>
              <a:t>REACTEUR TRIGA MARK I (TRICO I)</a:t>
            </a:r>
            <a:endParaRPr b="0" lang="en-US" sz="1600" spc="-1" strike="noStrike">
              <a:latin typeface="Arial"/>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Line 1"/>
          <p:cNvSpPr/>
          <p:nvPr/>
        </p:nvSpPr>
        <p:spPr>
          <a:xfrm flipV="1">
            <a:off x="857160" y="3809880"/>
            <a:ext cx="10715400" cy="47520"/>
          </a:xfrm>
          <a:prstGeom prst="line">
            <a:avLst/>
          </a:prstGeom>
          <a:ln w="38160">
            <a:solidFill>
              <a:srgbClr val="000000"/>
            </a:solidFill>
            <a:round/>
            <a:tailEnd len="med" type="triangle" w="med"/>
          </a:ln>
        </p:spPr>
        <p:style>
          <a:lnRef idx="0"/>
          <a:fillRef idx="0"/>
          <a:effectRef idx="0"/>
          <a:fontRef idx="minor"/>
        </p:style>
      </p:sp>
      <p:sp>
        <p:nvSpPr>
          <p:cNvPr id="194" name="Line 2"/>
          <p:cNvSpPr/>
          <p:nvPr/>
        </p:nvSpPr>
        <p:spPr>
          <a:xfrm flipH="1">
            <a:off x="1428480" y="3571560"/>
            <a:ext cx="3960" cy="268200"/>
          </a:xfrm>
          <a:prstGeom prst="line">
            <a:avLst/>
          </a:prstGeom>
          <a:ln w="38160">
            <a:solidFill>
              <a:srgbClr val="000000"/>
            </a:solidFill>
            <a:round/>
          </a:ln>
        </p:spPr>
        <p:style>
          <a:lnRef idx="0"/>
          <a:fillRef idx="0"/>
          <a:effectRef idx="0"/>
          <a:fontRef idx="minor"/>
        </p:style>
      </p:sp>
      <p:sp>
        <p:nvSpPr>
          <p:cNvPr id="195" name="Line 3"/>
          <p:cNvSpPr/>
          <p:nvPr/>
        </p:nvSpPr>
        <p:spPr>
          <a:xfrm flipH="1">
            <a:off x="2809800" y="3571560"/>
            <a:ext cx="5040" cy="268200"/>
          </a:xfrm>
          <a:prstGeom prst="line">
            <a:avLst/>
          </a:prstGeom>
          <a:ln w="38160">
            <a:solidFill>
              <a:srgbClr val="000000"/>
            </a:solidFill>
            <a:round/>
          </a:ln>
        </p:spPr>
        <p:style>
          <a:lnRef idx="0"/>
          <a:fillRef idx="0"/>
          <a:effectRef idx="0"/>
          <a:fontRef idx="minor"/>
        </p:style>
      </p:sp>
      <p:sp>
        <p:nvSpPr>
          <p:cNvPr id="196" name="Line 4"/>
          <p:cNvSpPr/>
          <p:nvPr/>
        </p:nvSpPr>
        <p:spPr>
          <a:xfrm flipH="1">
            <a:off x="4286160" y="3524040"/>
            <a:ext cx="5040" cy="268200"/>
          </a:xfrm>
          <a:prstGeom prst="line">
            <a:avLst/>
          </a:prstGeom>
          <a:ln w="38160">
            <a:solidFill>
              <a:srgbClr val="000000"/>
            </a:solidFill>
            <a:round/>
          </a:ln>
        </p:spPr>
        <p:style>
          <a:lnRef idx="0"/>
          <a:fillRef idx="0"/>
          <a:effectRef idx="0"/>
          <a:fontRef idx="minor"/>
        </p:style>
      </p:sp>
      <p:sp>
        <p:nvSpPr>
          <p:cNvPr id="197" name="Line 5"/>
          <p:cNvSpPr/>
          <p:nvPr/>
        </p:nvSpPr>
        <p:spPr>
          <a:xfrm flipH="1">
            <a:off x="5662080" y="3571560"/>
            <a:ext cx="5040" cy="268200"/>
          </a:xfrm>
          <a:prstGeom prst="line">
            <a:avLst/>
          </a:prstGeom>
          <a:ln w="38160">
            <a:solidFill>
              <a:srgbClr val="000000"/>
            </a:solidFill>
            <a:round/>
          </a:ln>
        </p:spPr>
        <p:style>
          <a:lnRef idx="0"/>
          <a:fillRef idx="0"/>
          <a:effectRef idx="0"/>
          <a:fontRef idx="minor"/>
        </p:style>
      </p:sp>
      <p:grpSp>
        <p:nvGrpSpPr>
          <p:cNvPr id="198" name="Group 6"/>
          <p:cNvGrpSpPr/>
          <p:nvPr/>
        </p:nvGrpSpPr>
        <p:grpSpPr>
          <a:xfrm>
            <a:off x="635400" y="3723120"/>
            <a:ext cx="221400" cy="231840"/>
            <a:chOff x="635400" y="3723120"/>
            <a:chExt cx="221400" cy="231840"/>
          </a:xfrm>
        </p:grpSpPr>
        <p:sp>
          <p:nvSpPr>
            <p:cNvPr id="199" name="CustomShape 7"/>
            <p:cNvSpPr/>
            <p:nvPr/>
          </p:nvSpPr>
          <p:spPr>
            <a:xfrm>
              <a:off x="635400" y="3733200"/>
              <a:ext cx="221400" cy="221400"/>
            </a:xfrm>
            <a:custGeom>
              <a:avLst/>
              <a:gdLst/>
              <a:ahLst/>
              <a:rect l="l" t="t" r="r" b="b"/>
              <a:pathLst>
                <a:path w="812800" h="812800">
                  <a:moveTo>
                    <a:pt x="116344" y="0"/>
                  </a:moveTo>
                  <a:lnTo>
                    <a:pt x="696456" y="0"/>
                  </a:lnTo>
                  <a:cubicBezTo>
                    <a:pt x="727312" y="0"/>
                    <a:pt x="756905" y="12258"/>
                    <a:pt x="778724" y="34076"/>
                  </a:cubicBezTo>
                  <a:cubicBezTo>
                    <a:pt x="800542" y="55895"/>
                    <a:pt x="812800" y="85488"/>
                    <a:pt x="812800" y="116344"/>
                  </a:cubicBezTo>
                  <a:lnTo>
                    <a:pt x="812800" y="696456"/>
                  </a:lnTo>
                  <a:cubicBezTo>
                    <a:pt x="812800" y="727312"/>
                    <a:pt x="800542" y="756905"/>
                    <a:pt x="778724" y="778724"/>
                  </a:cubicBezTo>
                  <a:cubicBezTo>
                    <a:pt x="756905" y="800542"/>
                    <a:pt x="727312" y="812800"/>
                    <a:pt x="696456" y="812800"/>
                  </a:cubicBezTo>
                  <a:lnTo>
                    <a:pt x="116344" y="812800"/>
                  </a:lnTo>
                  <a:cubicBezTo>
                    <a:pt x="85488" y="812800"/>
                    <a:pt x="55895" y="800542"/>
                    <a:pt x="34076" y="778724"/>
                  </a:cubicBezTo>
                  <a:cubicBezTo>
                    <a:pt x="12258" y="756905"/>
                    <a:pt x="0" y="727312"/>
                    <a:pt x="0" y="696456"/>
                  </a:cubicBezTo>
                  <a:lnTo>
                    <a:pt x="0" y="116344"/>
                  </a:lnTo>
                  <a:cubicBezTo>
                    <a:pt x="0" y="85488"/>
                    <a:pt x="12258" y="55895"/>
                    <a:pt x="34076" y="34076"/>
                  </a:cubicBezTo>
                  <a:cubicBezTo>
                    <a:pt x="55895" y="12258"/>
                    <a:pt x="85488" y="0"/>
                    <a:pt x="116344" y="0"/>
                  </a:cubicBezTo>
                  <a:close/>
                </a:path>
              </a:pathLst>
            </a:custGeom>
            <a:solidFill>
              <a:srgbClr val="2e4033"/>
            </a:solidFill>
            <a:ln>
              <a:noFill/>
            </a:ln>
          </p:spPr>
          <p:style>
            <a:lnRef idx="0"/>
            <a:fillRef idx="0"/>
            <a:effectRef idx="0"/>
            <a:fontRef idx="minor"/>
          </p:style>
        </p:sp>
        <p:sp>
          <p:nvSpPr>
            <p:cNvPr id="200" name="CustomShape 8"/>
            <p:cNvSpPr/>
            <p:nvPr/>
          </p:nvSpPr>
          <p:spPr>
            <a:xfrm>
              <a:off x="635400" y="3723120"/>
              <a:ext cx="221400" cy="231840"/>
            </a:xfrm>
            <a:prstGeom prst="rect">
              <a:avLst/>
            </a:prstGeom>
            <a:noFill/>
            <a:ln>
              <a:noFill/>
            </a:ln>
          </p:spPr>
          <p:style>
            <a:lnRef idx="0"/>
            <a:fillRef idx="0"/>
            <a:effectRef idx="0"/>
            <a:fontRef idx="minor"/>
          </p:style>
        </p:sp>
      </p:grpSp>
      <p:grpSp>
        <p:nvGrpSpPr>
          <p:cNvPr id="201" name="Group 9"/>
          <p:cNvGrpSpPr/>
          <p:nvPr/>
        </p:nvGrpSpPr>
        <p:grpSpPr>
          <a:xfrm>
            <a:off x="11849040" y="-45720"/>
            <a:ext cx="370800" cy="388440"/>
            <a:chOff x="11849040" y="-45720"/>
            <a:chExt cx="370800" cy="388440"/>
          </a:xfrm>
        </p:grpSpPr>
        <p:sp>
          <p:nvSpPr>
            <p:cNvPr id="202" name="CustomShape 10"/>
            <p:cNvSpPr/>
            <p:nvPr/>
          </p:nvSpPr>
          <p:spPr>
            <a:xfrm>
              <a:off x="11849040" y="-28080"/>
              <a:ext cx="370800" cy="370800"/>
            </a:xfrm>
            <a:custGeom>
              <a:avLst/>
              <a:gdLst/>
              <a:ahLst/>
              <a:rect l="l" t="t" r="r" b="b"/>
              <a:pathLst>
                <a:path w="812800" h="812800">
                  <a:moveTo>
                    <a:pt x="69533" y="0"/>
                  </a:moveTo>
                  <a:lnTo>
                    <a:pt x="743267" y="0"/>
                  </a:lnTo>
                  <a:cubicBezTo>
                    <a:pt x="761708" y="0"/>
                    <a:pt x="779394" y="7326"/>
                    <a:pt x="792434" y="20366"/>
                  </a:cubicBezTo>
                  <a:cubicBezTo>
                    <a:pt x="805474" y="33406"/>
                    <a:pt x="812800" y="51092"/>
                    <a:pt x="812800" y="69533"/>
                  </a:cubicBezTo>
                  <a:lnTo>
                    <a:pt x="812800" y="743267"/>
                  </a:lnTo>
                  <a:cubicBezTo>
                    <a:pt x="812800" y="761708"/>
                    <a:pt x="805474" y="779394"/>
                    <a:pt x="792434" y="792434"/>
                  </a:cubicBezTo>
                  <a:cubicBezTo>
                    <a:pt x="779394" y="805474"/>
                    <a:pt x="761708" y="812800"/>
                    <a:pt x="743267" y="812800"/>
                  </a:cubicBezTo>
                  <a:lnTo>
                    <a:pt x="69533" y="812800"/>
                  </a:lnTo>
                  <a:cubicBezTo>
                    <a:pt x="51092" y="812800"/>
                    <a:pt x="33406" y="805474"/>
                    <a:pt x="20366" y="792434"/>
                  </a:cubicBezTo>
                  <a:cubicBezTo>
                    <a:pt x="7326" y="779394"/>
                    <a:pt x="0" y="761708"/>
                    <a:pt x="0" y="743267"/>
                  </a:cubicBezTo>
                  <a:lnTo>
                    <a:pt x="0" y="69533"/>
                  </a:lnTo>
                  <a:cubicBezTo>
                    <a:pt x="0" y="51092"/>
                    <a:pt x="7326" y="33406"/>
                    <a:pt x="20366" y="20366"/>
                  </a:cubicBezTo>
                  <a:cubicBezTo>
                    <a:pt x="33406" y="7326"/>
                    <a:pt x="51092" y="0"/>
                    <a:pt x="69533" y="0"/>
                  </a:cubicBezTo>
                  <a:close/>
                </a:path>
              </a:pathLst>
            </a:custGeom>
            <a:solidFill>
              <a:srgbClr val="2e4033"/>
            </a:solidFill>
            <a:ln>
              <a:noFill/>
            </a:ln>
          </p:spPr>
          <p:style>
            <a:lnRef idx="0"/>
            <a:fillRef idx="0"/>
            <a:effectRef idx="0"/>
            <a:fontRef idx="minor"/>
          </p:style>
        </p:sp>
        <p:sp>
          <p:nvSpPr>
            <p:cNvPr id="203" name="CustomShape 11"/>
            <p:cNvSpPr/>
            <p:nvPr/>
          </p:nvSpPr>
          <p:spPr>
            <a:xfrm>
              <a:off x="11849040" y="-45720"/>
              <a:ext cx="370800" cy="388080"/>
            </a:xfrm>
            <a:prstGeom prst="rect">
              <a:avLst/>
            </a:prstGeom>
            <a:noFill/>
            <a:ln>
              <a:noFill/>
            </a:ln>
          </p:spPr>
          <p:style>
            <a:lnRef idx="0"/>
            <a:fillRef idx="0"/>
            <a:effectRef idx="0"/>
            <a:fontRef idx="minor"/>
          </p:style>
        </p:sp>
      </p:grpSp>
      <p:grpSp>
        <p:nvGrpSpPr>
          <p:cNvPr id="204" name="Group 12"/>
          <p:cNvGrpSpPr/>
          <p:nvPr/>
        </p:nvGrpSpPr>
        <p:grpSpPr>
          <a:xfrm>
            <a:off x="976680" y="2643480"/>
            <a:ext cx="927720" cy="927720"/>
            <a:chOff x="976680" y="2643480"/>
            <a:chExt cx="927720" cy="927720"/>
          </a:xfrm>
        </p:grpSpPr>
        <p:sp>
          <p:nvSpPr>
            <p:cNvPr id="205" name="CustomShape 13"/>
            <p:cNvSpPr/>
            <p:nvPr/>
          </p:nvSpPr>
          <p:spPr>
            <a:xfrm>
              <a:off x="976680" y="2643480"/>
              <a:ext cx="927720" cy="927720"/>
            </a:xfrm>
            <a:custGeom>
              <a:avLst/>
              <a:gdLst/>
              <a:ah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e4033"/>
            </a:solidFill>
            <a:ln>
              <a:noFill/>
            </a:ln>
          </p:spPr>
          <p:style>
            <a:lnRef idx="0"/>
            <a:fillRef idx="0"/>
            <a:effectRef idx="0"/>
            <a:fontRef idx="minor"/>
          </p:style>
        </p:sp>
        <p:sp>
          <p:nvSpPr>
            <p:cNvPr id="206" name="CustomShape 14"/>
            <p:cNvSpPr/>
            <p:nvPr/>
          </p:nvSpPr>
          <p:spPr>
            <a:xfrm>
              <a:off x="1063800" y="2687040"/>
              <a:ext cx="753840" cy="797400"/>
            </a:xfrm>
            <a:prstGeom prst="rect">
              <a:avLst/>
            </a:prstGeom>
            <a:noFill/>
            <a:ln>
              <a:noFill/>
            </a:ln>
          </p:spPr>
          <p:style>
            <a:lnRef idx="0"/>
            <a:fillRef idx="0"/>
            <a:effectRef idx="0"/>
            <a:fontRef idx="minor"/>
          </p:style>
        </p:sp>
      </p:grpSp>
      <p:sp>
        <p:nvSpPr>
          <p:cNvPr id="207" name="CustomShape 15"/>
          <p:cNvSpPr/>
          <p:nvPr/>
        </p:nvSpPr>
        <p:spPr>
          <a:xfrm>
            <a:off x="5000760" y="3952800"/>
            <a:ext cx="1333080" cy="2606040"/>
          </a:xfrm>
          <a:prstGeom prst="rect">
            <a:avLst/>
          </a:prstGeom>
          <a:noFill/>
          <a:ln>
            <a:noFill/>
          </a:ln>
        </p:spPr>
        <p:style>
          <a:lnRef idx="0"/>
          <a:fillRef idx="0"/>
          <a:effectRef idx="0"/>
          <a:fontRef idx="minor"/>
        </p:style>
        <p:txBody>
          <a:bodyPr lIns="0" rIns="0" tIns="0" bIns="0"/>
          <a:p>
            <a:pPr algn="ctr">
              <a:lnSpc>
                <a:spcPts val="1865"/>
              </a:lnSpc>
            </a:pPr>
            <a:r>
              <a:rPr b="1" lang="en-US" sz="1300" spc="-1" strike="noStrike">
                <a:solidFill>
                  <a:srgbClr val="000000"/>
                </a:solidFill>
                <a:latin typeface="Helvetica World"/>
                <a:ea typeface="Helvetica World"/>
              </a:rPr>
              <a:t>5 MAI  </a:t>
            </a:r>
            <a:endParaRPr b="0" lang="en-US" sz="1300" spc="-1" strike="noStrike">
              <a:latin typeface="Arial"/>
            </a:endParaRPr>
          </a:p>
          <a:p>
            <a:pPr algn="ctr">
              <a:lnSpc>
                <a:spcPts val="1865"/>
              </a:lnSpc>
            </a:pPr>
            <a:endParaRPr b="0" lang="en-US" sz="1300" spc="-1" strike="noStrike">
              <a:latin typeface="Arial"/>
            </a:endParaRPr>
          </a:p>
          <a:p>
            <a:pPr algn="ctr">
              <a:lnSpc>
                <a:spcPts val="1865"/>
              </a:lnSpc>
            </a:pPr>
            <a:r>
              <a:rPr b="1" lang="en-US" sz="1300" spc="-1" strike="noStrike">
                <a:solidFill>
                  <a:srgbClr val="000000"/>
                </a:solidFill>
                <a:latin typeface="Helvetica World"/>
                <a:ea typeface="Helvetica World"/>
              </a:rPr>
              <a:t>CSN DEVIENT CGEA PAR ORDONNANCE N° 78-195  PORTANT STATUTS DU CGEA (ENTREPRISE PUBLIQUE)</a:t>
            </a:r>
            <a:endParaRPr b="0" lang="en-US" sz="1300" spc="-1" strike="noStrike">
              <a:latin typeface="Arial"/>
            </a:endParaRPr>
          </a:p>
        </p:txBody>
      </p:sp>
      <p:sp>
        <p:nvSpPr>
          <p:cNvPr id="208" name="CustomShape 16"/>
          <p:cNvSpPr/>
          <p:nvPr/>
        </p:nvSpPr>
        <p:spPr>
          <a:xfrm>
            <a:off x="1143000" y="2952720"/>
            <a:ext cx="686160" cy="833400"/>
          </a:xfrm>
          <a:prstGeom prst="rect">
            <a:avLst/>
          </a:prstGeom>
          <a:noFill/>
          <a:ln>
            <a:noFill/>
          </a:ln>
        </p:spPr>
        <p:style>
          <a:lnRef idx="0"/>
          <a:fillRef idx="0"/>
          <a:effectRef idx="0"/>
          <a:fontRef idx="minor"/>
        </p:style>
        <p:txBody>
          <a:bodyPr lIns="0" rIns="0" tIns="0" bIns="0"/>
          <a:p>
            <a:pPr algn="ctr">
              <a:lnSpc>
                <a:spcPts val="2188"/>
              </a:lnSpc>
            </a:pPr>
            <a:r>
              <a:rPr b="0" i="1" lang="en-US" sz="2000" spc="-1" strike="noStrike">
                <a:solidFill>
                  <a:srgbClr val="ffffff"/>
                </a:solidFill>
                <a:latin typeface="Helvetica World Italics"/>
                <a:ea typeface="Helvetica World Italics"/>
              </a:rPr>
              <a:t>1970-1971</a:t>
            </a:r>
            <a:endParaRPr b="0" lang="en-US" sz="2000" spc="-1" strike="noStrike">
              <a:latin typeface="Arial"/>
            </a:endParaRPr>
          </a:p>
        </p:txBody>
      </p:sp>
      <p:grpSp>
        <p:nvGrpSpPr>
          <p:cNvPr id="209" name="Group 17"/>
          <p:cNvGrpSpPr/>
          <p:nvPr/>
        </p:nvGrpSpPr>
        <p:grpSpPr>
          <a:xfrm>
            <a:off x="3809880" y="2619360"/>
            <a:ext cx="927720" cy="956880"/>
            <a:chOff x="3809880" y="2619360"/>
            <a:chExt cx="927720" cy="956880"/>
          </a:xfrm>
        </p:grpSpPr>
        <p:sp>
          <p:nvSpPr>
            <p:cNvPr id="210" name="CustomShape 18"/>
            <p:cNvSpPr/>
            <p:nvPr/>
          </p:nvSpPr>
          <p:spPr>
            <a:xfrm>
              <a:off x="3809880" y="2619360"/>
              <a:ext cx="927720" cy="956880"/>
            </a:xfrm>
            <a:custGeom>
              <a:avLst/>
              <a:gdLst/>
              <a:ahLst/>
              <a:rect l="l" t="t" r="r" b="b"/>
              <a:pathLst>
                <a:path w="812800" h="838058">
                  <a:moveTo>
                    <a:pt x="406400" y="0"/>
                  </a:moveTo>
                  <a:cubicBezTo>
                    <a:pt x="181951" y="0"/>
                    <a:pt x="0" y="187606"/>
                    <a:pt x="0" y="419029"/>
                  </a:cubicBezTo>
                  <a:cubicBezTo>
                    <a:pt x="0" y="650452"/>
                    <a:pt x="181951" y="838058"/>
                    <a:pt x="406400" y="838058"/>
                  </a:cubicBezTo>
                  <a:cubicBezTo>
                    <a:pt x="630849" y="838058"/>
                    <a:pt x="812800" y="650452"/>
                    <a:pt x="812800" y="419029"/>
                  </a:cubicBezTo>
                  <a:cubicBezTo>
                    <a:pt x="812800" y="187606"/>
                    <a:pt x="630849" y="0"/>
                    <a:pt x="406400" y="0"/>
                  </a:cubicBezTo>
                  <a:close/>
                </a:path>
              </a:pathLst>
            </a:custGeom>
            <a:solidFill>
              <a:srgbClr val="2e4033"/>
            </a:solidFill>
            <a:ln>
              <a:noFill/>
            </a:ln>
          </p:spPr>
          <p:style>
            <a:lnRef idx="0"/>
            <a:fillRef idx="0"/>
            <a:effectRef idx="0"/>
            <a:fontRef idx="minor"/>
          </p:style>
        </p:sp>
        <p:sp>
          <p:nvSpPr>
            <p:cNvPr id="211" name="CustomShape 19"/>
            <p:cNvSpPr/>
            <p:nvPr/>
          </p:nvSpPr>
          <p:spPr>
            <a:xfrm>
              <a:off x="3897000" y="2665440"/>
              <a:ext cx="753840" cy="820800"/>
            </a:xfrm>
            <a:prstGeom prst="rect">
              <a:avLst/>
            </a:prstGeom>
            <a:noFill/>
            <a:ln>
              <a:noFill/>
            </a:ln>
          </p:spPr>
          <p:style>
            <a:lnRef idx="0"/>
            <a:fillRef idx="0"/>
            <a:effectRef idx="0"/>
            <a:fontRef idx="minor"/>
          </p:style>
        </p:sp>
      </p:grpSp>
      <p:sp>
        <p:nvSpPr>
          <p:cNvPr id="212" name="CustomShape 20"/>
          <p:cNvSpPr/>
          <p:nvPr/>
        </p:nvSpPr>
        <p:spPr>
          <a:xfrm>
            <a:off x="3905280" y="3000240"/>
            <a:ext cx="686160" cy="278280"/>
          </a:xfrm>
          <a:prstGeom prst="rect">
            <a:avLst/>
          </a:prstGeom>
          <a:noFill/>
          <a:ln>
            <a:noFill/>
          </a:ln>
        </p:spPr>
        <p:style>
          <a:lnRef idx="0"/>
          <a:fillRef idx="0"/>
          <a:effectRef idx="0"/>
          <a:fontRef idx="minor"/>
        </p:style>
        <p:txBody>
          <a:bodyPr lIns="0" rIns="0" tIns="0" bIns="0"/>
          <a:p>
            <a:pPr algn="ctr">
              <a:lnSpc>
                <a:spcPts val="2188"/>
              </a:lnSpc>
            </a:pPr>
            <a:r>
              <a:rPr b="0" i="1" lang="en-US" sz="2000" spc="-1" strike="noStrike">
                <a:solidFill>
                  <a:srgbClr val="ffffff"/>
                </a:solidFill>
                <a:latin typeface="Helvetica World Italics"/>
                <a:ea typeface="Helvetica World Italics"/>
              </a:rPr>
              <a:t>1974</a:t>
            </a:r>
            <a:endParaRPr b="0" lang="en-US" sz="2000" spc="-1" strike="noStrike">
              <a:latin typeface="Arial"/>
            </a:endParaRPr>
          </a:p>
        </p:txBody>
      </p:sp>
      <p:grpSp>
        <p:nvGrpSpPr>
          <p:cNvPr id="213" name="Group 21"/>
          <p:cNvGrpSpPr/>
          <p:nvPr/>
        </p:nvGrpSpPr>
        <p:grpSpPr>
          <a:xfrm>
            <a:off x="2333520" y="2666880"/>
            <a:ext cx="927720" cy="956880"/>
            <a:chOff x="2333520" y="2666880"/>
            <a:chExt cx="927720" cy="956880"/>
          </a:xfrm>
        </p:grpSpPr>
        <p:sp>
          <p:nvSpPr>
            <p:cNvPr id="214" name="CustomShape 22"/>
            <p:cNvSpPr/>
            <p:nvPr/>
          </p:nvSpPr>
          <p:spPr>
            <a:xfrm>
              <a:off x="2333520" y="2666880"/>
              <a:ext cx="927720" cy="956880"/>
            </a:xfrm>
            <a:custGeom>
              <a:avLst/>
              <a:gdLst/>
              <a:ahLst/>
              <a:rect l="l" t="t" r="r" b="b"/>
              <a:pathLst>
                <a:path w="812800" h="838058">
                  <a:moveTo>
                    <a:pt x="406400" y="0"/>
                  </a:moveTo>
                  <a:cubicBezTo>
                    <a:pt x="181951" y="0"/>
                    <a:pt x="0" y="187606"/>
                    <a:pt x="0" y="419029"/>
                  </a:cubicBezTo>
                  <a:cubicBezTo>
                    <a:pt x="0" y="650452"/>
                    <a:pt x="181951" y="838058"/>
                    <a:pt x="406400" y="838058"/>
                  </a:cubicBezTo>
                  <a:cubicBezTo>
                    <a:pt x="630849" y="838058"/>
                    <a:pt x="812800" y="650452"/>
                    <a:pt x="812800" y="419029"/>
                  </a:cubicBezTo>
                  <a:cubicBezTo>
                    <a:pt x="812800" y="187606"/>
                    <a:pt x="630849" y="0"/>
                    <a:pt x="406400" y="0"/>
                  </a:cubicBezTo>
                  <a:close/>
                </a:path>
              </a:pathLst>
            </a:custGeom>
            <a:solidFill>
              <a:srgbClr val="d4d6d8"/>
            </a:solidFill>
            <a:ln>
              <a:noFill/>
            </a:ln>
          </p:spPr>
          <p:style>
            <a:lnRef idx="0"/>
            <a:fillRef idx="0"/>
            <a:effectRef idx="0"/>
            <a:fontRef idx="minor"/>
          </p:style>
        </p:sp>
        <p:sp>
          <p:nvSpPr>
            <p:cNvPr id="215" name="CustomShape 23"/>
            <p:cNvSpPr/>
            <p:nvPr/>
          </p:nvSpPr>
          <p:spPr>
            <a:xfrm>
              <a:off x="2420640" y="2713320"/>
              <a:ext cx="753840" cy="820800"/>
            </a:xfrm>
            <a:prstGeom prst="rect">
              <a:avLst/>
            </a:prstGeom>
            <a:noFill/>
            <a:ln>
              <a:noFill/>
            </a:ln>
          </p:spPr>
          <p:style>
            <a:lnRef idx="0"/>
            <a:fillRef idx="0"/>
            <a:effectRef idx="0"/>
            <a:fontRef idx="minor"/>
          </p:style>
        </p:sp>
      </p:grpSp>
      <p:sp>
        <p:nvSpPr>
          <p:cNvPr id="216" name="CustomShape 24"/>
          <p:cNvSpPr/>
          <p:nvPr/>
        </p:nvSpPr>
        <p:spPr>
          <a:xfrm>
            <a:off x="2428920" y="3000240"/>
            <a:ext cx="686160" cy="278280"/>
          </a:xfrm>
          <a:prstGeom prst="rect">
            <a:avLst/>
          </a:prstGeom>
          <a:noFill/>
          <a:ln>
            <a:noFill/>
          </a:ln>
        </p:spPr>
        <p:style>
          <a:lnRef idx="0"/>
          <a:fillRef idx="0"/>
          <a:effectRef idx="0"/>
          <a:fontRef idx="minor"/>
        </p:style>
        <p:txBody>
          <a:bodyPr lIns="0" rIns="0" tIns="0" bIns="0"/>
          <a:p>
            <a:pPr algn="ctr">
              <a:lnSpc>
                <a:spcPts val="2188"/>
              </a:lnSpc>
            </a:pPr>
            <a:r>
              <a:rPr b="0" i="1" lang="en-US" sz="2000" spc="-1" strike="noStrike">
                <a:solidFill>
                  <a:srgbClr val="000000"/>
                </a:solidFill>
                <a:latin typeface="Helvetica World Italics"/>
                <a:ea typeface="Helvetica World Italics"/>
              </a:rPr>
              <a:t>1972</a:t>
            </a:r>
            <a:endParaRPr b="0" lang="en-US" sz="2000" spc="-1" strike="noStrike">
              <a:latin typeface="Arial"/>
            </a:endParaRPr>
          </a:p>
        </p:txBody>
      </p:sp>
      <p:grpSp>
        <p:nvGrpSpPr>
          <p:cNvPr id="217" name="Group 25"/>
          <p:cNvGrpSpPr/>
          <p:nvPr/>
        </p:nvGrpSpPr>
        <p:grpSpPr>
          <a:xfrm>
            <a:off x="5167800" y="2619360"/>
            <a:ext cx="927720" cy="956880"/>
            <a:chOff x="5167800" y="2619360"/>
            <a:chExt cx="927720" cy="956880"/>
          </a:xfrm>
        </p:grpSpPr>
        <p:sp>
          <p:nvSpPr>
            <p:cNvPr id="218" name="CustomShape 26"/>
            <p:cNvSpPr/>
            <p:nvPr/>
          </p:nvSpPr>
          <p:spPr>
            <a:xfrm>
              <a:off x="5167800" y="2619360"/>
              <a:ext cx="927720" cy="956880"/>
            </a:xfrm>
            <a:custGeom>
              <a:avLst/>
              <a:gdLst/>
              <a:ahLst/>
              <a:rect l="l" t="t" r="r" b="b"/>
              <a:pathLst>
                <a:path w="812800" h="838058">
                  <a:moveTo>
                    <a:pt x="406400" y="0"/>
                  </a:moveTo>
                  <a:cubicBezTo>
                    <a:pt x="181951" y="0"/>
                    <a:pt x="0" y="187606"/>
                    <a:pt x="0" y="419029"/>
                  </a:cubicBezTo>
                  <a:cubicBezTo>
                    <a:pt x="0" y="650452"/>
                    <a:pt x="181951" y="838058"/>
                    <a:pt x="406400" y="838058"/>
                  </a:cubicBezTo>
                  <a:cubicBezTo>
                    <a:pt x="630849" y="838058"/>
                    <a:pt x="812800" y="650452"/>
                    <a:pt x="812800" y="419029"/>
                  </a:cubicBezTo>
                  <a:cubicBezTo>
                    <a:pt x="812800" y="187606"/>
                    <a:pt x="630849" y="0"/>
                    <a:pt x="406400" y="0"/>
                  </a:cubicBezTo>
                  <a:close/>
                </a:path>
              </a:pathLst>
            </a:custGeom>
            <a:solidFill>
              <a:srgbClr val="d4d6d8"/>
            </a:solidFill>
            <a:ln>
              <a:noFill/>
            </a:ln>
          </p:spPr>
          <p:style>
            <a:lnRef idx="0"/>
            <a:fillRef idx="0"/>
            <a:effectRef idx="0"/>
            <a:fontRef idx="minor"/>
          </p:style>
        </p:sp>
        <p:sp>
          <p:nvSpPr>
            <p:cNvPr id="219" name="CustomShape 27"/>
            <p:cNvSpPr/>
            <p:nvPr/>
          </p:nvSpPr>
          <p:spPr>
            <a:xfrm>
              <a:off x="5207040" y="2665440"/>
              <a:ext cx="753840" cy="820800"/>
            </a:xfrm>
            <a:prstGeom prst="rect">
              <a:avLst/>
            </a:prstGeom>
            <a:noFill/>
            <a:ln>
              <a:noFill/>
            </a:ln>
          </p:spPr>
          <p:style>
            <a:lnRef idx="0"/>
            <a:fillRef idx="0"/>
            <a:effectRef idx="0"/>
            <a:fontRef idx="minor"/>
          </p:style>
        </p:sp>
      </p:grpSp>
      <p:sp>
        <p:nvSpPr>
          <p:cNvPr id="220" name="CustomShape 28"/>
          <p:cNvSpPr/>
          <p:nvPr/>
        </p:nvSpPr>
        <p:spPr>
          <a:xfrm>
            <a:off x="5266800" y="3003840"/>
            <a:ext cx="686160" cy="278280"/>
          </a:xfrm>
          <a:prstGeom prst="rect">
            <a:avLst/>
          </a:prstGeom>
          <a:noFill/>
          <a:ln>
            <a:noFill/>
          </a:ln>
        </p:spPr>
        <p:style>
          <a:lnRef idx="0"/>
          <a:fillRef idx="0"/>
          <a:effectRef idx="0"/>
          <a:fontRef idx="minor"/>
        </p:style>
        <p:txBody>
          <a:bodyPr lIns="0" rIns="0" tIns="0" bIns="0"/>
          <a:p>
            <a:pPr algn="ctr">
              <a:lnSpc>
                <a:spcPts val="2188"/>
              </a:lnSpc>
            </a:pPr>
            <a:r>
              <a:rPr b="0" i="1" lang="en-US" sz="2000" spc="-1" strike="noStrike">
                <a:solidFill>
                  <a:srgbClr val="000000"/>
                </a:solidFill>
                <a:latin typeface="Helvetica World Italics"/>
                <a:ea typeface="Helvetica World Italics"/>
              </a:rPr>
              <a:t>1978</a:t>
            </a:r>
            <a:endParaRPr b="0" lang="en-US" sz="2000" spc="-1" strike="noStrike">
              <a:latin typeface="Arial"/>
            </a:endParaRPr>
          </a:p>
        </p:txBody>
      </p:sp>
      <p:sp>
        <p:nvSpPr>
          <p:cNvPr id="221" name="CustomShape 29"/>
          <p:cNvSpPr/>
          <p:nvPr/>
        </p:nvSpPr>
        <p:spPr>
          <a:xfrm>
            <a:off x="809640" y="4000680"/>
            <a:ext cx="1380600" cy="1059840"/>
          </a:xfrm>
          <a:prstGeom prst="rect">
            <a:avLst/>
          </a:prstGeom>
          <a:noFill/>
          <a:ln>
            <a:noFill/>
          </a:ln>
        </p:spPr>
        <p:style>
          <a:lnRef idx="0"/>
          <a:fillRef idx="0"/>
          <a:effectRef idx="0"/>
          <a:fontRef idx="minor"/>
        </p:style>
        <p:txBody>
          <a:bodyPr lIns="0" rIns="0" tIns="0" bIns="0"/>
          <a:p>
            <a:pPr algn="ctr">
              <a:lnSpc>
                <a:spcPts val="1670"/>
              </a:lnSpc>
            </a:pPr>
            <a:r>
              <a:rPr b="1" lang="en-US" sz="1300" spc="-1" strike="noStrike">
                <a:solidFill>
                  <a:srgbClr val="0070c0"/>
                </a:solidFill>
                <a:latin typeface="Helvetica World Bold"/>
                <a:ea typeface="Helvetica World Bold"/>
              </a:rPr>
              <a:t>TRAVAUX DE CONSTRUCTION DU REACTEUR TRICO II</a:t>
            </a:r>
            <a:endParaRPr b="0" lang="en-US" sz="1300" spc="-1" strike="noStrike">
              <a:latin typeface="Arial"/>
            </a:endParaRPr>
          </a:p>
        </p:txBody>
      </p:sp>
      <p:sp>
        <p:nvSpPr>
          <p:cNvPr id="222" name="CustomShape 30"/>
          <p:cNvSpPr/>
          <p:nvPr/>
        </p:nvSpPr>
        <p:spPr>
          <a:xfrm>
            <a:off x="2095560" y="3983040"/>
            <a:ext cx="1428480" cy="2544120"/>
          </a:xfrm>
          <a:prstGeom prst="rect">
            <a:avLst/>
          </a:prstGeom>
          <a:noFill/>
          <a:ln>
            <a:noFill/>
          </a:ln>
        </p:spPr>
        <p:style>
          <a:lnRef idx="0"/>
          <a:fillRef idx="0"/>
          <a:effectRef idx="0"/>
          <a:fontRef idx="minor"/>
        </p:style>
        <p:txBody>
          <a:bodyPr lIns="0" rIns="0" tIns="0" bIns="0"/>
          <a:p>
            <a:pPr algn="ctr">
              <a:lnSpc>
                <a:spcPts val="1670"/>
              </a:lnSpc>
            </a:pPr>
            <a:r>
              <a:rPr b="1" lang="en-US" sz="1300" spc="-1" strike="noStrike">
                <a:solidFill>
                  <a:srgbClr val="000000"/>
                </a:solidFill>
                <a:latin typeface="Helvetica World Bold"/>
                <a:ea typeface="Helvetica World Bold"/>
              </a:rPr>
              <a:t>24 MARS : PREMIERE CRITICITE DE TRICO II</a:t>
            </a:r>
            <a:endParaRPr b="0" lang="en-US" sz="1300" spc="-1" strike="noStrike">
              <a:latin typeface="Arial"/>
            </a:endParaRPr>
          </a:p>
          <a:p>
            <a:pPr algn="ctr">
              <a:lnSpc>
                <a:spcPts val="1670"/>
              </a:lnSpc>
            </a:pPr>
            <a:endParaRPr b="0" lang="en-US" sz="1300" spc="-1" strike="noStrike">
              <a:latin typeface="Arial"/>
            </a:endParaRPr>
          </a:p>
          <a:p>
            <a:pPr algn="ctr">
              <a:lnSpc>
                <a:spcPts val="1670"/>
              </a:lnSpc>
            </a:pPr>
            <a:r>
              <a:rPr b="1" lang="en-US" sz="1300" spc="-1" strike="noStrike">
                <a:solidFill>
                  <a:srgbClr val="000000"/>
                </a:solidFill>
                <a:latin typeface="Helvetica World Bold"/>
                <a:ea typeface="Helvetica World Bold"/>
              </a:rPr>
              <a:t>30 MARS INAUGURATION DE TRICO II (50 kWth) PAR LE PRESIDENT DE LA REPUBLIQUE</a:t>
            </a:r>
            <a:endParaRPr b="0" lang="en-US" sz="1300" spc="-1" strike="noStrike">
              <a:latin typeface="Arial"/>
            </a:endParaRPr>
          </a:p>
        </p:txBody>
      </p:sp>
      <p:sp>
        <p:nvSpPr>
          <p:cNvPr id="223" name="CustomShape 31"/>
          <p:cNvSpPr/>
          <p:nvPr/>
        </p:nvSpPr>
        <p:spPr>
          <a:xfrm>
            <a:off x="3571920" y="3952800"/>
            <a:ext cx="1476000" cy="1484640"/>
          </a:xfrm>
          <a:prstGeom prst="rect">
            <a:avLst/>
          </a:prstGeom>
          <a:noFill/>
          <a:ln>
            <a:noFill/>
          </a:ln>
        </p:spPr>
        <p:style>
          <a:lnRef idx="0"/>
          <a:fillRef idx="0"/>
          <a:effectRef idx="0"/>
          <a:fontRef idx="minor"/>
        </p:style>
        <p:txBody>
          <a:bodyPr lIns="0" rIns="0" tIns="0" bIns="0"/>
          <a:p>
            <a:pPr algn="ctr">
              <a:lnSpc>
                <a:spcPts val="1670"/>
              </a:lnSpc>
            </a:pPr>
            <a:r>
              <a:rPr b="1" lang="en-US" sz="1300" spc="-1" strike="noStrike">
                <a:solidFill>
                  <a:srgbClr val="000000"/>
                </a:solidFill>
                <a:latin typeface="Helvetica World Bold"/>
                <a:ea typeface="Helvetica World Bold"/>
              </a:rPr>
              <a:t>30 NOVEMBRE</a:t>
            </a:r>
            <a:endParaRPr b="0" lang="en-US" sz="1300" spc="-1" strike="noStrike">
              <a:latin typeface="Arial"/>
            </a:endParaRPr>
          </a:p>
          <a:p>
            <a:pPr algn="ctr">
              <a:lnSpc>
                <a:spcPts val="1670"/>
              </a:lnSpc>
            </a:pPr>
            <a:endParaRPr b="0" lang="en-US" sz="1300" spc="-1" strike="noStrike">
              <a:latin typeface="Arial"/>
            </a:endParaRPr>
          </a:p>
          <a:p>
            <a:pPr algn="ctr">
              <a:lnSpc>
                <a:spcPts val="1670"/>
              </a:lnSpc>
            </a:pPr>
            <a:r>
              <a:rPr b="1" lang="en-US" sz="1300" spc="-1" strike="noStrike">
                <a:solidFill>
                  <a:srgbClr val="000000"/>
                </a:solidFill>
                <a:latin typeface="Helvetica World Bold"/>
                <a:ea typeface="Helvetica World Bold"/>
              </a:rPr>
              <a:t>PULSATION (1600 MW) DE TRICO II PAR LE PRESIDENT DE LA REPUBLIQUE</a:t>
            </a:r>
            <a:endParaRPr b="0" lang="en-US" sz="1300" spc="-1" strike="noStrike">
              <a:latin typeface="Arial"/>
            </a:endParaRPr>
          </a:p>
        </p:txBody>
      </p:sp>
      <p:sp>
        <p:nvSpPr>
          <p:cNvPr id="224" name="CustomShape 32"/>
          <p:cNvSpPr/>
          <p:nvPr/>
        </p:nvSpPr>
        <p:spPr>
          <a:xfrm>
            <a:off x="3742560" y="590400"/>
            <a:ext cx="4706280" cy="1780200"/>
          </a:xfrm>
          <a:prstGeom prst="rect">
            <a:avLst/>
          </a:prstGeom>
          <a:noFill/>
          <a:ln>
            <a:noFill/>
          </a:ln>
        </p:spPr>
        <p:style>
          <a:lnRef idx="0"/>
          <a:fillRef idx="0"/>
          <a:effectRef idx="0"/>
          <a:fontRef idx="minor"/>
        </p:style>
        <p:txBody>
          <a:bodyPr lIns="0" rIns="0" tIns="0" bIns="0"/>
          <a:p>
            <a:pPr algn="ctr">
              <a:lnSpc>
                <a:spcPts val="7010"/>
              </a:lnSpc>
            </a:pPr>
            <a:r>
              <a:rPr b="1" lang="en-US" sz="5000" spc="-162" strike="noStrike">
                <a:solidFill>
                  <a:srgbClr val="000000"/>
                </a:solidFill>
                <a:latin typeface="Helvetica World Bold"/>
                <a:ea typeface="Helvetica World Bold"/>
              </a:rPr>
              <a:t>Notre Histoire</a:t>
            </a:r>
            <a:endParaRPr b="0" lang="en-US" sz="5000" spc="-1" strike="noStrike">
              <a:latin typeface="Arial"/>
            </a:endParaRPr>
          </a:p>
        </p:txBody>
      </p:sp>
      <p:sp>
        <p:nvSpPr>
          <p:cNvPr id="225" name="CustomShape 33"/>
          <p:cNvSpPr/>
          <p:nvPr/>
        </p:nvSpPr>
        <p:spPr>
          <a:xfrm>
            <a:off x="3711240" y="1465560"/>
            <a:ext cx="4768920" cy="284040"/>
          </a:xfrm>
          <a:prstGeom prst="rect">
            <a:avLst/>
          </a:prstGeom>
          <a:noFill/>
          <a:ln>
            <a:noFill/>
          </a:ln>
        </p:spPr>
        <p:style>
          <a:lnRef idx="0"/>
          <a:fillRef idx="0"/>
          <a:effectRef idx="0"/>
          <a:fontRef idx="minor"/>
        </p:style>
        <p:txBody>
          <a:bodyPr lIns="0" rIns="0" tIns="0" bIns="0"/>
          <a:p>
            <a:pPr algn="ctr">
              <a:lnSpc>
                <a:spcPts val="2239"/>
              </a:lnSpc>
            </a:pPr>
            <a:r>
              <a:rPr b="0" lang="en-US" sz="1600" spc="-1" strike="noStrike">
                <a:solidFill>
                  <a:srgbClr val="000000"/>
                </a:solidFill>
                <a:latin typeface="Helvetica World"/>
                <a:ea typeface="Helvetica World"/>
              </a:rPr>
              <a:t>QUELQUES DATES ...</a:t>
            </a:r>
            <a:endParaRPr b="0" lang="en-US" sz="1600" spc="-1" strike="noStrike">
              <a:latin typeface="Arial"/>
            </a:endParaRPr>
          </a:p>
        </p:txBody>
      </p:sp>
      <p:grpSp>
        <p:nvGrpSpPr>
          <p:cNvPr id="226" name="Group 34"/>
          <p:cNvGrpSpPr/>
          <p:nvPr/>
        </p:nvGrpSpPr>
        <p:grpSpPr>
          <a:xfrm>
            <a:off x="6572160" y="2619360"/>
            <a:ext cx="927720" cy="956880"/>
            <a:chOff x="6572160" y="2619360"/>
            <a:chExt cx="927720" cy="956880"/>
          </a:xfrm>
        </p:grpSpPr>
        <p:sp>
          <p:nvSpPr>
            <p:cNvPr id="227" name="CustomShape 35"/>
            <p:cNvSpPr/>
            <p:nvPr/>
          </p:nvSpPr>
          <p:spPr>
            <a:xfrm>
              <a:off x="6572160" y="2619360"/>
              <a:ext cx="927720" cy="956880"/>
            </a:xfrm>
            <a:custGeom>
              <a:avLst/>
              <a:gdLst/>
              <a:ahLst/>
              <a:rect l="l" t="t" r="r" b="b"/>
              <a:pathLst>
                <a:path w="812800" h="838058">
                  <a:moveTo>
                    <a:pt x="406400" y="0"/>
                  </a:moveTo>
                  <a:cubicBezTo>
                    <a:pt x="181951" y="0"/>
                    <a:pt x="0" y="187606"/>
                    <a:pt x="0" y="419029"/>
                  </a:cubicBezTo>
                  <a:cubicBezTo>
                    <a:pt x="0" y="650452"/>
                    <a:pt x="181951" y="838058"/>
                    <a:pt x="406400" y="838058"/>
                  </a:cubicBezTo>
                  <a:cubicBezTo>
                    <a:pt x="630849" y="838058"/>
                    <a:pt x="812800" y="650452"/>
                    <a:pt x="812800" y="419029"/>
                  </a:cubicBezTo>
                  <a:cubicBezTo>
                    <a:pt x="812800" y="187606"/>
                    <a:pt x="630849" y="0"/>
                    <a:pt x="406400" y="0"/>
                  </a:cubicBezTo>
                  <a:close/>
                </a:path>
              </a:pathLst>
            </a:custGeom>
            <a:solidFill>
              <a:schemeClr val="tx1"/>
            </a:solidFill>
            <a:ln>
              <a:noFill/>
            </a:ln>
          </p:spPr>
          <p:style>
            <a:lnRef idx="0"/>
            <a:fillRef idx="0"/>
            <a:effectRef idx="0"/>
            <a:fontRef idx="minor"/>
          </p:style>
        </p:sp>
        <p:sp>
          <p:nvSpPr>
            <p:cNvPr id="228" name="CustomShape 36"/>
            <p:cNvSpPr/>
            <p:nvPr/>
          </p:nvSpPr>
          <p:spPr>
            <a:xfrm>
              <a:off x="6659280" y="2665440"/>
              <a:ext cx="753840" cy="820800"/>
            </a:xfrm>
            <a:prstGeom prst="rect">
              <a:avLst/>
            </a:prstGeom>
            <a:noFill/>
            <a:ln>
              <a:noFill/>
            </a:ln>
          </p:spPr>
          <p:style>
            <a:lnRef idx="0"/>
            <a:fillRef idx="0"/>
            <a:effectRef idx="0"/>
            <a:fontRef idx="minor"/>
          </p:style>
        </p:sp>
      </p:grpSp>
      <p:sp>
        <p:nvSpPr>
          <p:cNvPr id="229" name="CustomShape 37"/>
          <p:cNvSpPr/>
          <p:nvPr/>
        </p:nvSpPr>
        <p:spPr>
          <a:xfrm>
            <a:off x="6667560" y="2905200"/>
            <a:ext cx="686160" cy="833400"/>
          </a:xfrm>
          <a:prstGeom prst="rect">
            <a:avLst/>
          </a:prstGeom>
          <a:noFill/>
          <a:ln>
            <a:noFill/>
          </a:ln>
        </p:spPr>
        <p:style>
          <a:lnRef idx="0"/>
          <a:fillRef idx="0"/>
          <a:effectRef idx="0"/>
          <a:fontRef idx="minor"/>
        </p:style>
        <p:txBody>
          <a:bodyPr lIns="0" rIns="0" tIns="0" bIns="0"/>
          <a:p>
            <a:pPr algn="ctr">
              <a:lnSpc>
                <a:spcPts val="2188"/>
              </a:lnSpc>
            </a:pPr>
            <a:r>
              <a:rPr b="0" i="1" lang="en-US" sz="2000" spc="-1" strike="noStrike">
                <a:solidFill>
                  <a:srgbClr val="ffffff"/>
                </a:solidFill>
                <a:latin typeface="Helvetica World Italics"/>
                <a:ea typeface="Helvetica World Italics"/>
              </a:rPr>
              <a:t>1988-1989</a:t>
            </a:r>
            <a:endParaRPr b="0" lang="en-US" sz="2000" spc="-1" strike="noStrike">
              <a:latin typeface="Arial"/>
            </a:endParaRPr>
          </a:p>
        </p:txBody>
      </p:sp>
      <p:sp>
        <p:nvSpPr>
          <p:cNvPr id="230" name="CustomShape 38"/>
          <p:cNvSpPr/>
          <p:nvPr/>
        </p:nvSpPr>
        <p:spPr>
          <a:xfrm>
            <a:off x="6334200" y="3988080"/>
            <a:ext cx="1428480" cy="2369160"/>
          </a:xfrm>
          <a:prstGeom prst="rect">
            <a:avLst/>
          </a:prstGeom>
          <a:noFill/>
          <a:ln>
            <a:noFill/>
          </a:ln>
        </p:spPr>
        <p:style>
          <a:lnRef idx="0"/>
          <a:fillRef idx="0"/>
          <a:effectRef idx="0"/>
          <a:fontRef idx="minor"/>
        </p:style>
        <p:txBody>
          <a:bodyPr lIns="0" rIns="0" tIns="0" bIns="0"/>
          <a:p>
            <a:pPr algn="ctr">
              <a:lnSpc>
                <a:spcPts val="1865"/>
              </a:lnSpc>
            </a:pPr>
            <a:r>
              <a:rPr b="1" lang="en-US" sz="1300" spc="-1" strike="noStrike">
                <a:solidFill>
                  <a:srgbClr val="000000"/>
                </a:solidFill>
                <a:latin typeface="Helvetica World"/>
                <a:ea typeface="Helvetica World"/>
              </a:rPr>
              <a:t>TRAVAUX DE REPARATION DE LA CUVE DE TRICO II </a:t>
            </a:r>
            <a:endParaRPr b="0" lang="en-US" sz="1300" spc="-1" strike="noStrike">
              <a:latin typeface="Arial"/>
            </a:endParaRPr>
          </a:p>
          <a:p>
            <a:pPr algn="ctr">
              <a:lnSpc>
                <a:spcPts val="1865"/>
              </a:lnSpc>
            </a:pPr>
            <a:endParaRPr b="0" lang="en-US" sz="1300" spc="-1" strike="noStrike">
              <a:latin typeface="Arial"/>
            </a:endParaRPr>
          </a:p>
          <a:p>
            <a:pPr algn="ctr">
              <a:lnSpc>
                <a:spcPts val="1865"/>
              </a:lnSpc>
            </a:pPr>
            <a:r>
              <a:rPr b="1" lang="en-US" sz="1300" spc="-1" strike="noStrike">
                <a:solidFill>
                  <a:srgbClr val="000000"/>
                </a:solidFill>
                <a:latin typeface="Helvetica World"/>
                <a:ea typeface="Helvetica World"/>
              </a:rPr>
              <a:t>24 MARS 1989:</a:t>
            </a:r>
            <a:endParaRPr b="0" lang="en-US" sz="1300" spc="-1" strike="noStrike">
              <a:latin typeface="Arial"/>
            </a:endParaRPr>
          </a:p>
          <a:p>
            <a:pPr algn="ctr">
              <a:lnSpc>
                <a:spcPts val="1865"/>
              </a:lnSpc>
            </a:pPr>
            <a:r>
              <a:rPr b="1" lang="en-US" sz="1300" spc="-1" strike="noStrike">
                <a:solidFill>
                  <a:srgbClr val="000000"/>
                </a:solidFill>
                <a:latin typeface="Helvetica World"/>
                <a:ea typeface="Helvetica World"/>
              </a:rPr>
              <a:t>TRICO II  A NOUVEAU CRITIQUE</a:t>
            </a:r>
            <a:endParaRPr b="0" lang="en-US" sz="1300" spc="-1" strike="noStrike">
              <a:latin typeface="Arial"/>
            </a:endParaRPr>
          </a:p>
          <a:p>
            <a:pPr algn="ctr">
              <a:lnSpc>
                <a:spcPts val="1865"/>
              </a:lnSpc>
            </a:pPr>
            <a:r>
              <a:rPr b="1" lang="en-US" sz="1300" spc="-1" strike="noStrike">
                <a:solidFill>
                  <a:srgbClr val="000000"/>
                </a:solidFill>
                <a:latin typeface="Helvetica World"/>
                <a:ea typeface="Helvetica World"/>
              </a:rPr>
              <a:t> </a:t>
            </a:r>
            <a:endParaRPr b="0" lang="en-US" sz="1300" spc="-1" strike="noStrike">
              <a:latin typeface="Arial"/>
            </a:endParaRPr>
          </a:p>
        </p:txBody>
      </p:sp>
      <p:sp>
        <p:nvSpPr>
          <p:cNvPr id="231" name="Line 39"/>
          <p:cNvSpPr/>
          <p:nvPr/>
        </p:nvSpPr>
        <p:spPr>
          <a:xfrm flipH="1">
            <a:off x="7000560" y="3571560"/>
            <a:ext cx="5040" cy="268200"/>
          </a:xfrm>
          <a:prstGeom prst="line">
            <a:avLst/>
          </a:prstGeom>
          <a:ln w="38160">
            <a:solidFill>
              <a:srgbClr val="000000"/>
            </a:solidFill>
            <a:round/>
          </a:ln>
        </p:spPr>
        <p:style>
          <a:lnRef idx="0"/>
          <a:fillRef idx="0"/>
          <a:effectRef idx="0"/>
          <a:fontRef idx="minor"/>
        </p:style>
      </p:sp>
      <p:grpSp>
        <p:nvGrpSpPr>
          <p:cNvPr id="232" name="Group 40"/>
          <p:cNvGrpSpPr/>
          <p:nvPr/>
        </p:nvGrpSpPr>
        <p:grpSpPr>
          <a:xfrm>
            <a:off x="10644840" y="2662560"/>
            <a:ext cx="927720" cy="956880"/>
            <a:chOff x="10644840" y="2662560"/>
            <a:chExt cx="927720" cy="956880"/>
          </a:xfrm>
        </p:grpSpPr>
        <p:sp>
          <p:nvSpPr>
            <p:cNvPr id="233" name="CustomShape 41"/>
            <p:cNvSpPr/>
            <p:nvPr/>
          </p:nvSpPr>
          <p:spPr>
            <a:xfrm>
              <a:off x="10644840" y="2662560"/>
              <a:ext cx="927720" cy="956880"/>
            </a:xfrm>
            <a:custGeom>
              <a:avLst/>
              <a:gdLst/>
              <a:ahLst/>
              <a:rect l="l" t="t" r="r" b="b"/>
              <a:pathLst>
                <a:path w="812800" h="838058">
                  <a:moveTo>
                    <a:pt x="406400" y="0"/>
                  </a:moveTo>
                  <a:cubicBezTo>
                    <a:pt x="181951" y="0"/>
                    <a:pt x="0" y="187606"/>
                    <a:pt x="0" y="419029"/>
                  </a:cubicBezTo>
                  <a:cubicBezTo>
                    <a:pt x="0" y="650452"/>
                    <a:pt x="181951" y="838058"/>
                    <a:pt x="406400" y="838058"/>
                  </a:cubicBezTo>
                  <a:cubicBezTo>
                    <a:pt x="630849" y="838058"/>
                    <a:pt x="812800" y="650452"/>
                    <a:pt x="812800" y="419029"/>
                  </a:cubicBezTo>
                  <a:cubicBezTo>
                    <a:pt x="812800" y="187606"/>
                    <a:pt x="630849" y="0"/>
                    <a:pt x="406400" y="0"/>
                  </a:cubicBezTo>
                  <a:close/>
                </a:path>
              </a:pathLst>
            </a:custGeom>
            <a:solidFill>
              <a:srgbClr val="d4d6d8"/>
            </a:solidFill>
            <a:ln>
              <a:noFill/>
            </a:ln>
          </p:spPr>
          <p:style>
            <a:lnRef idx="0"/>
            <a:fillRef idx="0"/>
            <a:effectRef idx="0"/>
            <a:fontRef idx="minor"/>
          </p:style>
        </p:sp>
        <p:sp>
          <p:nvSpPr>
            <p:cNvPr id="234" name="CustomShape 42"/>
            <p:cNvSpPr/>
            <p:nvPr/>
          </p:nvSpPr>
          <p:spPr>
            <a:xfrm>
              <a:off x="10731600" y="2708640"/>
              <a:ext cx="753840" cy="820800"/>
            </a:xfrm>
            <a:prstGeom prst="rect">
              <a:avLst/>
            </a:prstGeom>
            <a:noFill/>
            <a:ln>
              <a:noFill/>
            </a:ln>
          </p:spPr>
          <p:style>
            <a:lnRef idx="0"/>
            <a:fillRef idx="0"/>
            <a:effectRef idx="0"/>
            <a:fontRef idx="minor"/>
          </p:style>
        </p:sp>
      </p:grpSp>
      <p:sp>
        <p:nvSpPr>
          <p:cNvPr id="235" name="CustomShape 43"/>
          <p:cNvSpPr/>
          <p:nvPr/>
        </p:nvSpPr>
        <p:spPr>
          <a:xfrm>
            <a:off x="8001000" y="3000240"/>
            <a:ext cx="686160" cy="278280"/>
          </a:xfrm>
          <a:prstGeom prst="rect">
            <a:avLst/>
          </a:prstGeom>
          <a:noFill/>
          <a:ln>
            <a:noFill/>
          </a:ln>
        </p:spPr>
        <p:style>
          <a:lnRef idx="0"/>
          <a:fillRef idx="0"/>
          <a:effectRef idx="0"/>
          <a:fontRef idx="minor"/>
        </p:style>
        <p:txBody>
          <a:bodyPr lIns="0" rIns="0" tIns="0" bIns="0"/>
          <a:p>
            <a:pPr algn="ctr">
              <a:lnSpc>
                <a:spcPts val="2188"/>
              </a:lnSpc>
            </a:pPr>
            <a:r>
              <a:rPr b="0" i="1" lang="en-US" sz="2000" spc="-1" strike="noStrike">
                <a:solidFill>
                  <a:srgbClr val="000000"/>
                </a:solidFill>
                <a:latin typeface="Helvetica World Italics"/>
                <a:ea typeface="Helvetica World Italics"/>
              </a:rPr>
              <a:t>2004</a:t>
            </a:r>
            <a:endParaRPr b="0" lang="en-US" sz="2000" spc="-1" strike="noStrike">
              <a:latin typeface="Arial"/>
            </a:endParaRPr>
          </a:p>
        </p:txBody>
      </p:sp>
      <p:sp>
        <p:nvSpPr>
          <p:cNvPr id="236" name="CustomShape 44"/>
          <p:cNvSpPr/>
          <p:nvPr/>
        </p:nvSpPr>
        <p:spPr>
          <a:xfrm>
            <a:off x="7715160" y="3990600"/>
            <a:ext cx="1238040" cy="2131560"/>
          </a:xfrm>
          <a:prstGeom prst="rect">
            <a:avLst/>
          </a:prstGeom>
          <a:noFill/>
          <a:ln>
            <a:noFill/>
          </a:ln>
        </p:spPr>
        <p:style>
          <a:lnRef idx="0"/>
          <a:fillRef idx="0"/>
          <a:effectRef idx="0"/>
          <a:fontRef idx="minor"/>
        </p:style>
        <p:txBody>
          <a:bodyPr lIns="0" rIns="0" tIns="0" bIns="0"/>
          <a:p>
            <a:pPr algn="ctr">
              <a:lnSpc>
                <a:spcPts val="1865"/>
              </a:lnSpc>
            </a:pPr>
            <a:r>
              <a:rPr b="1" lang="en-US" sz="1300" spc="-1" strike="noStrike">
                <a:solidFill>
                  <a:srgbClr val="000000"/>
                </a:solidFill>
                <a:latin typeface="Helvetica World"/>
                <a:ea typeface="Helvetica World"/>
              </a:rPr>
              <a:t>OCTOBRE : MISSION INSARR</a:t>
            </a:r>
            <a:endParaRPr b="0" lang="en-US" sz="1300" spc="-1" strike="noStrike">
              <a:latin typeface="Arial"/>
            </a:endParaRPr>
          </a:p>
          <a:p>
            <a:pPr algn="ctr">
              <a:lnSpc>
                <a:spcPts val="1865"/>
              </a:lnSpc>
            </a:pPr>
            <a:endParaRPr b="0" lang="en-US" sz="1300" spc="-1" strike="noStrike">
              <a:latin typeface="Arial"/>
            </a:endParaRPr>
          </a:p>
          <a:p>
            <a:pPr algn="ctr">
              <a:lnSpc>
                <a:spcPts val="1865"/>
              </a:lnSpc>
            </a:pPr>
            <a:r>
              <a:rPr b="1" lang="en-US" sz="1300" spc="-1" strike="noStrike">
                <a:solidFill>
                  <a:srgbClr val="000000"/>
                </a:solidFill>
                <a:latin typeface="Helvetica World"/>
                <a:ea typeface="Helvetica World"/>
              </a:rPr>
              <a:t>9 NOVEMBRE DEBUT ARRET PROLONGE DE TRICO II</a:t>
            </a:r>
            <a:endParaRPr b="0" lang="en-US" sz="1300" spc="-1" strike="noStrike">
              <a:latin typeface="Arial"/>
            </a:endParaRPr>
          </a:p>
        </p:txBody>
      </p:sp>
      <p:grpSp>
        <p:nvGrpSpPr>
          <p:cNvPr id="237" name="Group 45"/>
          <p:cNvGrpSpPr/>
          <p:nvPr/>
        </p:nvGrpSpPr>
        <p:grpSpPr>
          <a:xfrm>
            <a:off x="9120600" y="2666880"/>
            <a:ext cx="927720" cy="956880"/>
            <a:chOff x="9120600" y="2666880"/>
            <a:chExt cx="927720" cy="956880"/>
          </a:xfrm>
        </p:grpSpPr>
        <p:sp>
          <p:nvSpPr>
            <p:cNvPr id="238" name="CustomShape 46"/>
            <p:cNvSpPr/>
            <p:nvPr/>
          </p:nvSpPr>
          <p:spPr>
            <a:xfrm>
              <a:off x="9120600" y="2666880"/>
              <a:ext cx="927720" cy="956880"/>
            </a:xfrm>
            <a:custGeom>
              <a:avLst/>
              <a:gdLst/>
              <a:ahLst/>
              <a:rect l="l" t="t" r="r" b="b"/>
              <a:pathLst>
                <a:path w="812800" h="838058">
                  <a:moveTo>
                    <a:pt x="406400" y="0"/>
                  </a:moveTo>
                  <a:cubicBezTo>
                    <a:pt x="181951" y="0"/>
                    <a:pt x="0" y="187606"/>
                    <a:pt x="0" y="419029"/>
                  </a:cubicBezTo>
                  <a:cubicBezTo>
                    <a:pt x="0" y="650452"/>
                    <a:pt x="181951" y="838058"/>
                    <a:pt x="406400" y="838058"/>
                  </a:cubicBezTo>
                  <a:cubicBezTo>
                    <a:pt x="630849" y="838058"/>
                    <a:pt x="812800" y="650452"/>
                    <a:pt x="812800" y="419029"/>
                  </a:cubicBezTo>
                  <a:cubicBezTo>
                    <a:pt x="812800" y="187606"/>
                    <a:pt x="630849" y="0"/>
                    <a:pt x="406400" y="0"/>
                  </a:cubicBezTo>
                  <a:close/>
                </a:path>
              </a:pathLst>
            </a:custGeom>
            <a:solidFill>
              <a:schemeClr val="tx1"/>
            </a:solidFill>
            <a:ln>
              <a:noFill/>
            </a:ln>
          </p:spPr>
          <p:style>
            <a:lnRef idx="0"/>
            <a:fillRef idx="0"/>
            <a:effectRef idx="0"/>
            <a:fontRef idx="minor"/>
          </p:style>
        </p:sp>
        <p:sp>
          <p:nvSpPr>
            <p:cNvPr id="239" name="CustomShape 47"/>
            <p:cNvSpPr/>
            <p:nvPr/>
          </p:nvSpPr>
          <p:spPr>
            <a:xfrm>
              <a:off x="9207720" y="2713320"/>
              <a:ext cx="753840" cy="820800"/>
            </a:xfrm>
            <a:prstGeom prst="rect">
              <a:avLst/>
            </a:prstGeom>
            <a:noFill/>
            <a:ln>
              <a:noFill/>
            </a:ln>
          </p:spPr>
          <p:style>
            <a:lnRef idx="0"/>
            <a:fillRef idx="0"/>
            <a:effectRef idx="0"/>
            <a:fontRef idx="minor"/>
          </p:style>
        </p:sp>
      </p:grpSp>
      <p:sp>
        <p:nvSpPr>
          <p:cNvPr id="240" name="CustomShape 48"/>
          <p:cNvSpPr/>
          <p:nvPr/>
        </p:nvSpPr>
        <p:spPr>
          <a:xfrm>
            <a:off x="9239400" y="3000240"/>
            <a:ext cx="686160" cy="278280"/>
          </a:xfrm>
          <a:prstGeom prst="rect">
            <a:avLst/>
          </a:prstGeom>
          <a:noFill/>
          <a:ln>
            <a:noFill/>
          </a:ln>
        </p:spPr>
        <p:style>
          <a:lnRef idx="0"/>
          <a:fillRef idx="0"/>
          <a:effectRef idx="0"/>
          <a:fontRef idx="minor"/>
        </p:style>
        <p:txBody>
          <a:bodyPr lIns="0" rIns="0" tIns="0" bIns="0"/>
          <a:p>
            <a:pPr algn="ctr">
              <a:lnSpc>
                <a:spcPts val="2188"/>
              </a:lnSpc>
            </a:pPr>
            <a:r>
              <a:rPr b="0" i="1" lang="en-US" sz="2000" spc="-1" strike="noStrike">
                <a:solidFill>
                  <a:srgbClr val="ffffff"/>
                </a:solidFill>
                <a:latin typeface="Helvetica World Italics"/>
                <a:ea typeface="Helvetica World Italics"/>
              </a:rPr>
              <a:t>2020</a:t>
            </a:r>
            <a:endParaRPr b="0" lang="en-US" sz="2000" spc="-1" strike="noStrike">
              <a:latin typeface="Arial"/>
            </a:endParaRPr>
          </a:p>
        </p:txBody>
      </p:sp>
      <p:sp>
        <p:nvSpPr>
          <p:cNvPr id="241" name="Line 49"/>
          <p:cNvSpPr/>
          <p:nvPr/>
        </p:nvSpPr>
        <p:spPr>
          <a:xfrm flipH="1">
            <a:off x="9614880" y="3571560"/>
            <a:ext cx="5040" cy="268200"/>
          </a:xfrm>
          <a:prstGeom prst="line">
            <a:avLst/>
          </a:prstGeom>
          <a:ln w="38160">
            <a:solidFill>
              <a:srgbClr val="000000"/>
            </a:solidFill>
            <a:round/>
          </a:ln>
        </p:spPr>
        <p:style>
          <a:lnRef idx="0"/>
          <a:fillRef idx="0"/>
          <a:effectRef idx="0"/>
          <a:fontRef idx="minor"/>
        </p:style>
      </p:sp>
      <p:sp>
        <p:nvSpPr>
          <p:cNvPr id="242" name="CustomShape 50"/>
          <p:cNvSpPr/>
          <p:nvPr/>
        </p:nvSpPr>
        <p:spPr>
          <a:xfrm>
            <a:off x="9001080" y="3990600"/>
            <a:ext cx="1238040" cy="2368440"/>
          </a:xfrm>
          <a:prstGeom prst="rect">
            <a:avLst/>
          </a:prstGeom>
          <a:noFill/>
          <a:ln>
            <a:noFill/>
          </a:ln>
        </p:spPr>
        <p:style>
          <a:lnRef idx="0"/>
          <a:fillRef idx="0"/>
          <a:effectRef idx="0"/>
          <a:fontRef idx="minor"/>
        </p:style>
        <p:txBody>
          <a:bodyPr lIns="0" rIns="0" tIns="0" bIns="0"/>
          <a:p>
            <a:pPr algn="ctr">
              <a:lnSpc>
                <a:spcPts val="1865"/>
              </a:lnSpc>
            </a:pPr>
            <a:r>
              <a:rPr b="1" lang="en-US" sz="1300" spc="-1" strike="noStrike">
                <a:solidFill>
                  <a:srgbClr val="000000"/>
                </a:solidFill>
                <a:latin typeface="Helvetica World"/>
                <a:ea typeface="Helvetica World"/>
              </a:rPr>
              <a:t>20 FEVRIER </a:t>
            </a:r>
            <a:endParaRPr b="0" lang="en-US" sz="1300" spc="-1" strike="noStrike">
              <a:latin typeface="Arial"/>
            </a:endParaRPr>
          </a:p>
          <a:p>
            <a:pPr algn="ctr">
              <a:lnSpc>
                <a:spcPts val="1865"/>
              </a:lnSpc>
            </a:pPr>
            <a:endParaRPr b="0" lang="en-US" sz="1300" spc="-1" strike="noStrike">
              <a:latin typeface="Arial"/>
            </a:endParaRPr>
          </a:p>
          <a:p>
            <a:pPr algn="ctr">
              <a:lnSpc>
                <a:spcPts val="1865"/>
              </a:lnSpc>
            </a:pPr>
            <a:r>
              <a:rPr b="1" lang="en-US" sz="1300" spc="-1" strike="noStrike">
                <a:solidFill>
                  <a:srgbClr val="000000"/>
                </a:solidFill>
                <a:latin typeface="Helvetica World"/>
                <a:ea typeface="Helvetica World"/>
              </a:rPr>
              <a:t>DECISION  DU CONSEIL DES MINISTRES   DE REDEMARRER   TRICO II</a:t>
            </a:r>
            <a:endParaRPr b="0" lang="en-US" sz="1300" spc="-1" strike="noStrike">
              <a:latin typeface="Arial"/>
            </a:endParaRPr>
          </a:p>
          <a:p>
            <a:pPr algn="ctr">
              <a:lnSpc>
                <a:spcPts val="1865"/>
              </a:lnSpc>
            </a:pPr>
            <a:endParaRPr b="0" lang="en-US" sz="1300" spc="-1" strike="noStrike">
              <a:latin typeface="Arial"/>
            </a:endParaRPr>
          </a:p>
        </p:txBody>
      </p:sp>
      <p:sp>
        <p:nvSpPr>
          <p:cNvPr id="243" name="CustomShape 51"/>
          <p:cNvSpPr/>
          <p:nvPr/>
        </p:nvSpPr>
        <p:spPr>
          <a:xfrm>
            <a:off x="10763280" y="2959920"/>
            <a:ext cx="686160" cy="833400"/>
          </a:xfrm>
          <a:prstGeom prst="rect">
            <a:avLst/>
          </a:prstGeom>
          <a:noFill/>
          <a:ln>
            <a:noFill/>
          </a:ln>
        </p:spPr>
        <p:style>
          <a:lnRef idx="0"/>
          <a:fillRef idx="0"/>
          <a:effectRef idx="0"/>
          <a:fontRef idx="minor"/>
        </p:style>
        <p:txBody>
          <a:bodyPr lIns="0" rIns="0" tIns="0" bIns="0"/>
          <a:p>
            <a:pPr algn="ctr">
              <a:lnSpc>
                <a:spcPts val="2188"/>
              </a:lnSpc>
            </a:pPr>
            <a:r>
              <a:rPr b="0" i="1" lang="en-US" sz="2000" spc="-1" strike="noStrike">
                <a:solidFill>
                  <a:srgbClr val="000000"/>
                </a:solidFill>
                <a:latin typeface="Helvetica World Italics"/>
                <a:ea typeface="Helvetica World Italics"/>
              </a:rPr>
              <a:t>2019- 2023</a:t>
            </a:r>
            <a:endParaRPr b="0" lang="en-US" sz="2000" spc="-1" strike="noStrike">
              <a:latin typeface="Arial"/>
            </a:endParaRPr>
          </a:p>
        </p:txBody>
      </p:sp>
      <p:grpSp>
        <p:nvGrpSpPr>
          <p:cNvPr id="244" name="Group 52"/>
          <p:cNvGrpSpPr/>
          <p:nvPr/>
        </p:nvGrpSpPr>
        <p:grpSpPr>
          <a:xfrm>
            <a:off x="7858080" y="2567160"/>
            <a:ext cx="927720" cy="956880"/>
            <a:chOff x="7858080" y="2567160"/>
            <a:chExt cx="927720" cy="956880"/>
          </a:xfrm>
        </p:grpSpPr>
        <p:sp>
          <p:nvSpPr>
            <p:cNvPr id="245" name="CustomShape 53"/>
            <p:cNvSpPr/>
            <p:nvPr/>
          </p:nvSpPr>
          <p:spPr>
            <a:xfrm>
              <a:off x="7858080" y="2567160"/>
              <a:ext cx="927720" cy="956880"/>
            </a:xfrm>
            <a:custGeom>
              <a:avLst/>
              <a:gdLst/>
              <a:ahLst/>
              <a:rect l="l" t="t" r="r" b="b"/>
              <a:pathLst>
                <a:path w="812800" h="838058">
                  <a:moveTo>
                    <a:pt x="406400" y="0"/>
                  </a:moveTo>
                  <a:cubicBezTo>
                    <a:pt x="181951" y="0"/>
                    <a:pt x="0" y="187606"/>
                    <a:pt x="0" y="419029"/>
                  </a:cubicBezTo>
                  <a:cubicBezTo>
                    <a:pt x="0" y="650452"/>
                    <a:pt x="181951" y="838058"/>
                    <a:pt x="406400" y="838058"/>
                  </a:cubicBezTo>
                  <a:cubicBezTo>
                    <a:pt x="630849" y="838058"/>
                    <a:pt x="812800" y="650452"/>
                    <a:pt x="812800" y="419029"/>
                  </a:cubicBezTo>
                  <a:cubicBezTo>
                    <a:pt x="812800" y="187606"/>
                    <a:pt x="630849" y="0"/>
                    <a:pt x="406400" y="0"/>
                  </a:cubicBezTo>
                  <a:close/>
                </a:path>
              </a:pathLst>
            </a:custGeom>
            <a:noFill/>
            <a:ln>
              <a:noFill/>
            </a:ln>
          </p:spPr>
          <p:style>
            <a:lnRef idx="0"/>
            <a:fillRef idx="0"/>
            <a:effectRef idx="0"/>
            <a:fontRef idx="minor"/>
          </p:style>
        </p:sp>
        <p:sp>
          <p:nvSpPr>
            <p:cNvPr id="246" name="CustomShape 54"/>
            <p:cNvSpPr/>
            <p:nvPr/>
          </p:nvSpPr>
          <p:spPr>
            <a:xfrm>
              <a:off x="7945200" y="2665440"/>
              <a:ext cx="753840" cy="820800"/>
            </a:xfrm>
            <a:prstGeom prst="rect">
              <a:avLst/>
            </a:prstGeom>
            <a:noFill/>
            <a:ln>
              <a:noFill/>
            </a:ln>
          </p:spPr>
          <p:style>
            <a:lnRef idx="0"/>
            <a:fillRef idx="0"/>
            <a:effectRef idx="0"/>
            <a:fontRef idx="minor"/>
          </p:style>
        </p:sp>
      </p:grpSp>
      <p:sp>
        <p:nvSpPr>
          <p:cNvPr id="247" name="CustomShape 55"/>
          <p:cNvSpPr/>
          <p:nvPr/>
        </p:nvSpPr>
        <p:spPr>
          <a:xfrm>
            <a:off x="5516280" y="2856240"/>
            <a:ext cx="753840" cy="820800"/>
          </a:xfrm>
          <a:prstGeom prst="rect">
            <a:avLst/>
          </a:prstGeom>
          <a:noFill/>
          <a:ln>
            <a:noFill/>
          </a:ln>
        </p:spPr>
        <p:style>
          <a:lnRef idx="0"/>
          <a:fillRef idx="0"/>
          <a:effectRef idx="0"/>
          <a:fontRef idx="minor"/>
        </p:style>
      </p:sp>
      <p:sp>
        <p:nvSpPr>
          <p:cNvPr id="248" name="Line 56"/>
          <p:cNvSpPr/>
          <p:nvPr/>
        </p:nvSpPr>
        <p:spPr>
          <a:xfrm flipH="1">
            <a:off x="8334360" y="3524040"/>
            <a:ext cx="5040" cy="268200"/>
          </a:xfrm>
          <a:prstGeom prst="line">
            <a:avLst/>
          </a:prstGeom>
          <a:ln w="38160">
            <a:solidFill>
              <a:srgbClr val="000000"/>
            </a:solidFill>
            <a:round/>
          </a:ln>
        </p:spPr>
        <p:style>
          <a:lnRef idx="0"/>
          <a:fillRef idx="0"/>
          <a:effectRef idx="0"/>
          <a:fontRef idx="minor"/>
        </p:style>
      </p:sp>
      <p:sp>
        <p:nvSpPr>
          <p:cNvPr id="249" name="CustomShape 57"/>
          <p:cNvSpPr/>
          <p:nvPr/>
        </p:nvSpPr>
        <p:spPr>
          <a:xfrm>
            <a:off x="7858080" y="2571840"/>
            <a:ext cx="927720" cy="956880"/>
          </a:xfrm>
          <a:custGeom>
            <a:avLst/>
            <a:gdLst/>
            <a:ahLst/>
            <a:rect l="l" t="t" r="r" b="b"/>
            <a:pathLst>
              <a:path w="812800" h="838058">
                <a:moveTo>
                  <a:pt x="406400" y="0"/>
                </a:moveTo>
                <a:cubicBezTo>
                  <a:pt x="181951" y="0"/>
                  <a:pt x="0" y="187606"/>
                  <a:pt x="0" y="419029"/>
                </a:cubicBezTo>
                <a:cubicBezTo>
                  <a:pt x="0" y="650452"/>
                  <a:pt x="181951" y="838058"/>
                  <a:pt x="406400" y="838058"/>
                </a:cubicBezTo>
                <a:cubicBezTo>
                  <a:pt x="630849" y="838058"/>
                  <a:pt x="812800" y="650452"/>
                  <a:pt x="812800" y="419029"/>
                </a:cubicBezTo>
                <a:cubicBezTo>
                  <a:pt x="812800" y="187606"/>
                  <a:pt x="630849" y="0"/>
                  <a:pt x="406400" y="0"/>
                </a:cubicBezTo>
                <a:close/>
              </a:path>
            </a:pathLst>
          </a:custGeom>
          <a:noFill/>
          <a:ln w="12600">
            <a:solidFill>
              <a:schemeClr val="tx1"/>
            </a:solidFill>
            <a:round/>
          </a:ln>
        </p:spPr>
        <p:style>
          <a:lnRef idx="0"/>
          <a:fillRef idx="0"/>
          <a:effectRef idx="0"/>
          <a:fontRef idx="minor"/>
        </p:style>
      </p:sp>
      <p:sp>
        <p:nvSpPr>
          <p:cNvPr id="250" name="CustomShape 58"/>
          <p:cNvSpPr/>
          <p:nvPr/>
        </p:nvSpPr>
        <p:spPr>
          <a:xfrm>
            <a:off x="10477440" y="3952800"/>
            <a:ext cx="1428480" cy="2842200"/>
          </a:xfrm>
          <a:prstGeom prst="rect">
            <a:avLst/>
          </a:prstGeom>
          <a:noFill/>
          <a:ln>
            <a:noFill/>
          </a:ln>
        </p:spPr>
        <p:style>
          <a:lnRef idx="0"/>
          <a:fillRef idx="0"/>
          <a:effectRef idx="0"/>
          <a:fontRef idx="minor"/>
        </p:style>
        <p:txBody>
          <a:bodyPr lIns="0" rIns="0" tIns="0" bIns="0"/>
          <a:p>
            <a:pPr algn="ctr">
              <a:lnSpc>
                <a:spcPts val="1865"/>
              </a:lnSpc>
            </a:pPr>
            <a:r>
              <a:rPr b="1" lang="en-US" sz="1300" spc="-1" strike="noStrike">
                <a:solidFill>
                  <a:srgbClr val="000000"/>
                </a:solidFill>
                <a:latin typeface="Helvetica World"/>
                <a:ea typeface="Helvetica World"/>
              </a:rPr>
              <a:t>29/07-02/08/2019 </a:t>
            </a:r>
            <a:endParaRPr b="0" lang="en-US" sz="1300" spc="-1" strike="noStrike">
              <a:latin typeface="Arial"/>
            </a:endParaRPr>
          </a:p>
          <a:p>
            <a:pPr algn="ctr">
              <a:lnSpc>
                <a:spcPts val="1865"/>
              </a:lnSpc>
            </a:pPr>
            <a:r>
              <a:rPr b="1" lang="en-US" sz="1300" spc="-1" strike="noStrike">
                <a:solidFill>
                  <a:srgbClr val="000000"/>
                </a:solidFill>
                <a:latin typeface="Helvetica World"/>
                <a:ea typeface="Helvetica World"/>
              </a:rPr>
              <a:t>ET </a:t>
            </a:r>
            <a:endParaRPr b="0" lang="en-US" sz="1300" spc="-1" strike="noStrike">
              <a:latin typeface="Arial"/>
            </a:endParaRPr>
          </a:p>
          <a:p>
            <a:pPr algn="ctr">
              <a:lnSpc>
                <a:spcPts val="1865"/>
              </a:lnSpc>
            </a:pPr>
            <a:r>
              <a:rPr b="1" lang="en-US" sz="1300" spc="-1" strike="noStrike">
                <a:solidFill>
                  <a:srgbClr val="000000"/>
                </a:solidFill>
                <a:latin typeface="Helvetica World"/>
                <a:ea typeface="Helvetica World"/>
              </a:rPr>
              <a:t>20-24/03/2023</a:t>
            </a:r>
            <a:endParaRPr b="0" lang="en-US" sz="1300" spc="-1" strike="noStrike">
              <a:latin typeface="Arial"/>
            </a:endParaRPr>
          </a:p>
          <a:p>
            <a:pPr algn="ctr">
              <a:lnSpc>
                <a:spcPts val="1865"/>
              </a:lnSpc>
            </a:pPr>
            <a:endParaRPr b="0" lang="en-US" sz="1300" spc="-1" strike="noStrike">
              <a:latin typeface="Arial"/>
            </a:endParaRPr>
          </a:p>
          <a:p>
            <a:pPr algn="ctr">
              <a:lnSpc>
                <a:spcPts val="1865"/>
              </a:lnSpc>
            </a:pPr>
            <a:r>
              <a:rPr b="1" lang="en-US" sz="1300" spc="-1" strike="noStrike">
                <a:solidFill>
                  <a:srgbClr val="000000"/>
                </a:solidFill>
                <a:latin typeface="Helvetica World"/>
                <a:ea typeface="Helvetica World"/>
              </a:rPr>
              <a:t>MISSIONS AIEA D’INSPECTION DU COMBUSTIBLE,  DES SSCs ET DU BATIMENT DU REACTEUR</a:t>
            </a:r>
            <a:endParaRPr b="0" lang="en-US" sz="1300" spc="-1" strike="noStrike">
              <a:latin typeface="Arial"/>
            </a:endParaRPr>
          </a:p>
        </p:txBody>
      </p:sp>
      <p:sp>
        <p:nvSpPr>
          <p:cNvPr id="251" name="Line 59"/>
          <p:cNvSpPr/>
          <p:nvPr/>
        </p:nvSpPr>
        <p:spPr>
          <a:xfrm flipH="1">
            <a:off x="11096640" y="3524040"/>
            <a:ext cx="5040" cy="268200"/>
          </a:xfrm>
          <a:prstGeom prst="line">
            <a:avLst/>
          </a:prstGeom>
          <a:ln w="38160">
            <a:solidFill>
              <a:srgbClr val="000000"/>
            </a:solidFill>
            <a:round/>
          </a:ln>
        </p:spPr>
        <p:style>
          <a:lnRef idx="0"/>
          <a:fillRef idx="0"/>
          <a:effectRef idx="0"/>
          <a:fontRef idx="minor"/>
        </p:style>
      </p:sp>
      <p:sp>
        <p:nvSpPr>
          <p:cNvPr id="252" name="CustomShape 60"/>
          <p:cNvSpPr/>
          <p:nvPr/>
        </p:nvSpPr>
        <p:spPr>
          <a:xfrm>
            <a:off x="802800" y="2016360"/>
            <a:ext cx="4768920" cy="284040"/>
          </a:xfrm>
          <a:prstGeom prst="rect">
            <a:avLst/>
          </a:prstGeom>
          <a:noFill/>
          <a:ln>
            <a:noFill/>
          </a:ln>
        </p:spPr>
        <p:style>
          <a:lnRef idx="0"/>
          <a:fillRef idx="0"/>
          <a:effectRef idx="0"/>
          <a:fontRef idx="minor"/>
        </p:style>
        <p:txBody>
          <a:bodyPr lIns="0" rIns="0" tIns="0" bIns="0"/>
          <a:p>
            <a:pPr>
              <a:lnSpc>
                <a:spcPts val="2239"/>
              </a:lnSpc>
            </a:pPr>
            <a:r>
              <a:rPr b="1" lang="en-US" sz="1600" spc="-1" strike="noStrike">
                <a:solidFill>
                  <a:srgbClr val="000000"/>
                </a:solidFill>
                <a:latin typeface="Helvetica World"/>
                <a:ea typeface="Helvetica World"/>
              </a:rPr>
              <a:t>REACTEUR TRIGA MARK II (TRICO II)</a:t>
            </a:r>
            <a:endParaRPr b="0" lang="en-US" sz="1600" spc="-1" strike="noStrike">
              <a:latin typeface="Arial"/>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3" name="TextShape 1"/>
          <p:cNvSpPr txBox="1"/>
          <p:nvPr/>
        </p:nvSpPr>
        <p:spPr>
          <a:xfrm>
            <a:off x="8610480" y="6356520"/>
            <a:ext cx="2742840" cy="364680"/>
          </a:xfrm>
          <a:prstGeom prst="rect">
            <a:avLst/>
          </a:prstGeom>
          <a:noFill/>
          <a:ln>
            <a:noFill/>
          </a:ln>
        </p:spPr>
        <p:txBody>
          <a:bodyPr anchor="ctr"/>
          <a:p>
            <a:pPr algn="r">
              <a:lnSpc>
                <a:spcPct val="100000"/>
              </a:lnSpc>
            </a:pPr>
            <a:fld id="{E80D84E2-34CC-4BA3-B289-93528143EA52}" type="slidenum">
              <a:rPr b="0" lang="en-US" sz="1200" spc="-1" strike="noStrike">
                <a:solidFill>
                  <a:srgbClr val="898989"/>
                </a:solidFill>
                <a:latin typeface="Calibri"/>
              </a:rPr>
              <a:t>&lt;number&gt;</a:t>
            </a:fld>
            <a:endParaRPr b="0" lang="en-US" sz="1200" spc="-1" strike="noStrike">
              <a:latin typeface="Times New Roman"/>
            </a:endParaRPr>
          </a:p>
        </p:txBody>
      </p:sp>
      <p:sp>
        <p:nvSpPr>
          <p:cNvPr id="254" name="CustomShape 2"/>
          <p:cNvSpPr/>
          <p:nvPr/>
        </p:nvSpPr>
        <p:spPr>
          <a:xfrm>
            <a:off x="2263680" y="2703600"/>
            <a:ext cx="183960" cy="369360"/>
          </a:xfrm>
          <a:prstGeom prst="rect">
            <a:avLst/>
          </a:prstGeom>
          <a:noFill/>
          <a:ln w="9360">
            <a:noFill/>
          </a:ln>
        </p:spPr>
        <p:style>
          <a:lnRef idx="0"/>
          <a:fillRef idx="0"/>
          <a:effectRef idx="0"/>
          <a:fontRef idx="minor"/>
        </p:style>
      </p:sp>
      <p:grpSp>
        <p:nvGrpSpPr>
          <p:cNvPr id="255" name="Group 3"/>
          <p:cNvGrpSpPr/>
          <p:nvPr/>
        </p:nvGrpSpPr>
        <p:grpSpPr>
          <a:xfrm>
            <a:off x="722880" y="1119960"/>
            <a:ext cx="11343240" cy="2983320"/>
            <a:chOff x="722880" y="1119960"/>
            <a:chExt cx="11343240" cy="2983320"/>
          </a:xfrm>
        </p:grpSpPr>
        <p:sp>
          <p:nvSpPr>
            <p:cNvPr id="256" name="CustomShape 4"/>
            <p:cNvSpPr/>
            <p:nvPr/>
          </p:nvSpPr>
          <p:spPr>
            <a:xfrm>
              <a:off x="722880" y="2398680"/>
              <a:ext cx="11343240" cy="1704600"/>
            </a:xfrm>
            <a:prstGeom prst="notchedRightArrow">
              <a:avLst>
                <a:gd name="adj1" fmla="val 50000"/>
                <a:gd name="adj2" fmla="val 50000"/>
              </a:avLst>
            </a:prstGeom>
            <a:ln>
              <a:noFill/>
            </a:ln>
          </p:spPr>
          <p:style>
            <a:lnRef idx="0">
              <a:schemeClr val="accent6"/>
            </a:lnRef>
            <a:fillRef idx="1">
              <a:schemeClr val="accent6">
                <a:tint val="40000"/>
              </a:schemeClr>
            </a:fillRef>
            <a:effectRef idx="0"/>
            <a:fontRef idx="minor"/>
          </p:style>
        </p:sp>
        <p:grpSp>
          <p:nvGrpSpPr>
            <p:cNvPr id="257" name="Group 5"/>
            <p:cNvGrpSpPr/>
            <p:nvPr/>
          </p:nvGrpSpPr>
          <p:grpSpPr>
            <a:xfrm>
              <a:off x="722880" y="1119960"/>
              <a:ext cx="10209240" cy="2344320"/>
              <a:chOff x="722880" y="1119960"/>
              <a:chExt cx="10209240" cy="2344320"/>
            </a:xfrm>
          </p:grpSpPr>
          <p:grpSp>
            <p:nvGrpSpPr>
              <p:cNvPr id="258" name="Group 6"/>
              <p:cNvGrpSpPr/>
              <p:nvPr/>
            </p:nvGrpSpPr>
            <p:grpSpPr>
              <a:xfrm>
                <a:off x="722880" y="1119960"/>
                <a:ext cx="2835720" cy="2344320"/>
                <a:chOff x="722880" y="1119960"/>
                <a:chExt cx="2835720" cy="2344320"/>
              </a:xfrm>
            </p:grpSpPr>
            <p:sp>
              <p:nvSpPr>
                <p:cNvPr id="259" name="CustomShape 7"/>
                <p:cNvSpPr/>
                <p:nvPr/>
              </p:nvSpPr>
              <p:spPr>
                <a:xfrm>
                  <a:off x="722880" y="1119960"/>
                  <a:ext cx="2835720" cy="1704600"/>
                </a:xfrm>
                <a:prstGeom prst="rect">
                  <a:avLst/>
                </a:prstGeom>
                <a:noFill/>
                <a:ln>
                  <a:noFill/>
                </a:ln>
              </p:spPr>
              <p:style>
                <a:lnRef idx="0">
                  <a:schemeClr val="dk1">
                    <a:alpha val="0"/>
                  </a:schemeClr>
                </a:lnRef>
                <a:fillRef idx="0">
                  <a:schemeClr val="lt1">
                    <a:alpha val="0"/>
                  </a:schemeClr>
                </a:fillRef>
                <a:effectRef idx="0"/>
                <a:fontRef idx="minor"/>
              </p:style>
              <p:txBody>
                <a:bodyPr lIns="90000" rIns="90000" tIns="45000" bIns="45000" anchor="ctr"/>
                <a:p>
                  <a:pPr marL="457200">
                    <a:lnSpc>
                      <a:spcPct val="100000"/>
                    </a:lnSpc>
                  </a:pPr>
                  <a:r>
                    <a:rPr b="0" lang="en-US" sz="1800" spc="-1" strike="noStrike">
                      <a:solidFill>
                        <a:srgbClr val="000000"/>
                      </a:solidFill>
                      <a:latin typeface="Arial"/>
                    </a:rPr>
                    <a:t>TRICO-I </a:t>
                  </a:r>
                  <a:endParaRPr b="0" lang="en-US" sz="1800" spc="-1" strike="noStrike">
                    <a:latin typeface="Arial"/>
                  </a:endParaRPr>
                </a:p>
                <a:p>
                  <a:pPr marL="457200">
                    <a:lnSpc>
                      <a:spcPct val="100000"/>
                    </a:lnSpc>
                  </a:pPr>
                  <a:r>
                    <a:rPr b="0" lang="en-US" sz="1800" spc="-1" strike="noStrike">
                      <a:solidFill>
                        <a:srgbClr val="000000"/>
                      </a:solidFill>
                      <a:latin typeface="Arial"/>
                    </a:rPr>
                    <a:t>TRIGA MK I , </a:t>
                  </a:r>
                  <a:endParaRPr b="0" lang="en-US" sz="1800" spc="-1" strike="noStrike">
                    <a:latin typeface="Arial"/>
                  </a:endParaRPr>
                </a:p>
                <a:p>
                  <a:pPr marL="457200">
                    <a:lnSpc>
                      <a:spcPct val="100000"/>
                    </a:lnSpc>
                  </a:pPr>
                  <a:r>
                    <a:rPr b="0" lang="en-US" sz="1800" spc="-1" strike="noStrike">
                      <a:solidFill>
                        <a:srgbClr val="000000"/>
                      </a:solidFill>
                      <a:latin typeface="Arial"/>
                    </a:rPr>
                    <a:t>06/06/1959</a:t>
                  </a:r>
                  <a:endParaRPr b="0" lang="en-US" sz="1800" spc="-1" strike="noStrike">
                    <a:latin typeface="Arial"/>
                  </a:endParaRPr>
                </a:p>
              </p:txBody>
            </p:sp>
            <p:sp>
              <p:nvSpPr>
                <p:cNvPr id="260" name="CustomShape 8"/>
                <p:cNvSpPr/>
                <p:nvPr/>
              </p:nvSpPr>
              <p:spPr>
                <a:xfrm>
                  <a:off x="1927800" y="3038400"/>
                  <a:ext cx="425880" cy="425880"/>
                </a:xfrm>
                <a:prstGeom prst="ellipse">
                  <a:avLst/>
                </a:prstGeom>
                <a:ln/>
              </p:spPr>
              <p:style>
                <a:lnRef idx="2">
                  <a:schemeClr val="lt1"/>
                </a:lnRef>
                <a:fillRef idx="1">
                  <a:schemeClr val="accent6"/>
                </a:fillRef>
                <a:effectRef idx="0"/>
                <a:fontRef idx="minor"/>
              </p:style>
            </p:sp>
          </p:grpSp>
          <p:grpSp>
            <p:nvGrpSpPr>
              <p:cNvPr id="261" name="Group 9"/>
              <p:cNvGrpSpPr/>
              <p:nvPr/>
            </p:nvGrpSpPr>
            <p:grpSpPr>
              <a:xfrm>
                <a:off x="4409640" y="1119960"/>
                <a:ext cx="2835720" cy="2344320"/>
                <a:chOff x="4409640" y="1119960"/>
                <a:chExt cx="2835720" cy="2344320"/>
              </a:xfrm>
            </p:grpSpPr>
            <p:sp>
              <p:nvSpPr>
                <p:cNvPr id="262" name="CustomShape 10"/>
                <p:cNvSpPr/>
                <p:nvPr/>
              </p:nvSpPr>
              <p:spPr>
                <a:xfrm>
                  <a:off x="4409640" y="1119960"/>
                  <a:ext cx="2835720" cy="1704600"/>
                </a:xfrm>
                <a:prstGeom prst="rect">
                  <a:avLst/>
                </a:prstGeom>
                <a:noFill/>
                <a:ln>
                  <a:noFill/>
                </a:ln>
              </p:spPr>
              <p:style>
                <a:lnRef idx="0">
                  <a:schemeClr val="dk1">
                    <a:alpha val="0"/>
                  </a:schemeClr>
                </a:lnRef>
                <a:fillRef idx="0">
                  <a:schemeClr val="lt1">
                    <a:alpha val="0"/>
                  </a:schemeClr>
                </a:fillRef>
                <a:effectRef idx="0"/>
                <a:fontRef idx="minor"/>
              </p:style>
              <p:txBody>
                <a:bodyPr lIns="90000" rIns="90000" tIns="45000" bIns="45000" anchor="ctr"/>
                <a:p>
                  <a:pPr>
                    <a:lnSpc>
                      <a:spcPct val="100000"/>
                    </a:lnSpc>
                  </a:pPr>
                  <a:r>
                    <a:rPr b="0" lang="en-US" sz="1800" spc="-1" strike="noStrike">
                      <a:solidFill>
                        <a:srgbClr val="000000"/>
                      </a:solidFill>
                      <a:latin typeface="Arial"/>
                    </a:rPr>
                    <a:t>24/03/1972</a:t>
                  </a:r>
                  <a:endParaRPr b="0" lang="en-US" sz="1800" spc="-1" strike="noStrike">
                    <a:latin typeface="Arial"/>
                  </a:endParaRPr>
                </a:p>
                <a:p>
                  <a:pPr marL="457200">
                    <a:lnSpc>
                      <a:spcPct val="100000"/>
                    </a:lnSpc>
                  </a:pPr>
                  <a:r>
                    <a:rPr b="0" lang="en-US" sz="1800" spc="-1" strike="noStrike">
                      <a:solidFill>
                        <a:srgbClr val="000000"/>
                      </a:solidFill>
                      <a:latin typeface="Arial"/>
                    </a:rPr>
                    <a:t>TRIGA MK II, </a:t>
                  </a:r>
                  <a:endParaRPr b="0" lang="en-US" sz="1800" spc="-1" strike="noStrike">
                    <a:latin typeface="Arial"/>
                  </a:endParaRPr>
                </a:p>
                <a:p>
                  <a:pPr marL="457200">
                    <a:lnSpc>
                      <a:spcPct val="100000"/>
                    </a:lnSpc>
                  </a:pPr>
                  <a:r>
                    <a:rPr b="0" lang="en-US" sz="1800" spc="-1" strike="noStrike">
                      <a:solidFill>
                        <a:srgbClr val="000000"/>
                      </a:solidFill>
                      <a:latin typeface="Arial"/>
                    </a:rPr>
                    <a:t>TRICO-II </a:t>
                  </a:r>
                  <a:endParaRPr b="0" lang="en-US" sz="1800" spc="-1" strike="noStrike">
                    <a:latin typeface="Arial"/>
                  </a:endParaRPr>
                </a:p>
              </p:txBody>
            </p:sp>
            <p:sp>
              <p:nvSpPr>
                <p:cNvPr id="263" name="CustomShape 11"/>
                <p:cNvSpPr/>
                <p:nvPr/>
              </p:nvSpPr>
              <p:spPr>
                <a:xfrm>
                  <a:off x="5614560" y="3038400"/>
                  <a:ext cx="425880" cy="425880"/>
                </a:xfrm>
                <a:prstGeom prst="ellipse">
                  <a:avLst/>
                </a:prstGeom>
                <a:ln/>
              </p:spPr>
              <p:style>
                <a:lnRef idx="2">
                  <a:schemeClr val="lt1"/>
                </a:lnRef>
                <a:fillRef idx="1">
                  <a:schemeClr val="accent6"/>
                </a:fillRef>
                <a:effectRef idx="0"/>
                <a:fontRef idx="minor"/>
              </p:style>
            </p:sp>
          </p:grpSp>
          <p:grpSp>
            <p:nvGrpSpPr>
              <p:cNvPr id="264" name="Group 12"/>
              <p:cNvGrpSpPr/>
              <p:nvPr/>
            </p:nvGrpSpPr>
            <p:grpSpPr>
              <a:xfrm>
                <a:off x="8096400" y="1119960"/>
                <a:ext cx="2835720" cy="2344320"/>
                <a:chOff x="8096400" y="1119960"/>
                <a:chExt cx="2835720" cy="2344320"/>
              </a:xfrm>
            </p:grpSpPr>
            <p:sp>
              <p:nvSpPr>
                <p:cNvPr id="265" name="CustomShape 13"/>
                <p:cNvSpPr/>
                <p:nvPr/>
              </p:nvSpPr>
              <p:spPr>
                <a:xfrm>
                  <a:off x="8096400" y="1119960"/>
                  <a:ext cx="2835720" cy="1704600"/>
                </a:xfrm>
                <a:prstGeom prst="rect">
                  <a:avLst/>
                </a:prstGeom>
                <a:noFill/>
                <a:ln>
                  <a:noFill/>
                </a:ln>
              </p:spPr>
              <p:style>
                <a:lnRef idx="0">
                  <a:schemeClr val="dk1">
                    <a:alpha val="0"/>
                  </a:schemeClr>
                </a:lnRef>
                <a:fillRef idx="0">
                  <a:schemeClr val="lt1">
                    <a:alpha val="0"/>
                  </a:schemeClr>
                </a:fillRef>
                <a:effectRef idx="0"/>
                <a:fontRef idx="minor"/>
              </p:style>
              <p:txBody>
                <a:bodyPr lIns="90000" rIns="90000" tIns="45000" bIns="45000" anchor="ctr"/>
                <a:p>
                  <a:pPr>
                    <a:lnSpc>
                      <a:spcPct val="100000"/>
                    </a:lnSpc>
                  </a:pPr>
                  <a:r>
                    <a:rPr b="0" lang="en-US" sz="1800" spc="-1" strike="noStrike">
                      <a:solidFill>
                        <a:srgbClr val="000000"/>
                      </a:solidFill>
                      <a:latin typeface="Arial"/>
                    </a:rPr>
                    <a:t>20/02/2020</a:t>
                  </a:r>
                  <a:endParaRPr b="0" lang="en-US" sz="1800" spc="-1" strike="noStrike">
                    <a:latin typeface="Arial"/>
                  </a:endParaRPr>
                </a:p>
                <a:p>
                  <a:pPr marL="457200">
                    <a:lnSpc>
                      <a:spcPct val="100000"/>
                    </a:lnSpc>
                  </a:pPr>
                  <a:r>
                    <a:rPr b="0" lang="en-US" sz="1800" spc="-1" strike="noStrike">
                      <a:solidFill>
                        <a:srgbClr val="000000"/>
                      </a:solidFill>
                      <a:latin typeface="Arial"/>
                    </a:rPr>
                    <a:t>DECISION GOUVERNEMENTALE DE REMETTRE TRICO II EN SERVICE</a:t>
                  </a:r>
                  <a:endParaRPr b="0" lang="en-US" sz="1800" spc="-1" strike="noStrike">
                    <a:latin typeface="Arial"/>
                  </a:endParaRPr>
                </a:p>
              </p:txBody>
            </p:sp>
            <p:sp>
              <p:nvSpPr>
                <p:cNvPr id="266" name="CustomShape 14"/>
                <p:cNvSpPr/>
                <p:nvPr/>
              </p:nvSpPr>
              <p:spPr>
                <a:xfrm>
                  <a:off x="9301320" y="3038400"/>
                  <a:ext cx="425880" cy="425880"/>
                </a:xfrm>
                <a:prstGeom prst="ellipse">
                  <a:avLst/>
                </a:prstGeom>
                <a:ln/>
              </p:spPr>
              <p:style>
                <a:lnRef idx="2">
                  <a:schemeClr val="lt1"/>
                </a:lnRef>
                <a:fillRef idx="1">
                  <a:schemeClr val="accent6"/>
                </a:fillRef>
                <a:effectRef idx="0"/>
                <a:fontRef idx="minor"/>
              </p:style>
            </p:sp>
          </p:grpSp>
        </p:grpSp>
      </p:grpSp>
      <p:pic>
        <p:nvPicPr>
          <p:cNvPr id="267" name="Grafik 7" descr=""/>
          <p:cNvPicPr/>
          <p:nvPr/>
        </p:nvPicPr>
        <p:blipFill>
          <a:blip r:embed="rId1"/>
          <a:stretch/>
        </p:blipFill>
        <p:spPr>
          <a:xfrm>
            <a:off x="4957920" y="3879720"/>
            <a:ext cx="1847520" cy="2476080"/>
          </a:xfrm>
          <a:prstGeom prst="rect">
            <a:avLst/>
          </a:prstGeom>
          <a:ln w="9360">
            <a:noFill/>
          </a:ln>
        </p:spPr>
      </p:pic>
      <p:pic>
        <p:nvPicPr>
          <p:cNvPr id="268" name="Grafik 10" descr=""/>
          <p:cNvPicPr/>
          <p:nvPr/>
        </p:nvPicPr>
        <p:blipFill>
          <a:blip r:embed="rId2"/>
          <a:stretch/>
        </p:blipFill>
        <p:spPr>
          <a:xfrm>
            <a:off x="369720" y="3784680"/>
            <a:ext cx="2631600" cy="2269800"/>
          </a:xfrm>
          <a:prstGeom prst="rect">
            <a:avLst/>
          </a:prstGeom>
          <a:ln w="9360">
            <a:noFill/>
          </a:ln>
        </p:spPr>
      </p:pic>
      <p:pic>
        <p:nvPicPr>
          <p:cNvPr id="269" name="Grafik 11" descr=""/>
          <p:cNvPicPr/>
          <p:nvPr/>
        </p:nvPicPr>
        <p:blipFill>
          <a:blip r:embed="rId3"/>
          <a:stretch/>
        </p:blipFill>
        <p:spPr>
          <a:xfrm>
            <a:off x="9282240" y="4309920"/>
            <a:ext cx="2585520" cy="1744200"/>
          </a:xfrm>
          <a:prstGeom prst="rect">
            <a:avLst/>
          </a:prstGeom>
          <a:ln w="9360">
            <a:noFill/>
          </a:ln>
        </p:spPr>
      </p:pic>
      <p:sp>
        <p:nvSpPr>
          <p:cNvPr id="270" name="CustomShape 15"/>
          <p:cNvSpPr/>
          <p:nvPr/>
        </p:nvSpPr>
        <p:spPr>
          <a:xfrm>
            <a:off x="449280" y="322200"/>
            <a:ext cx="11537640" cy="645840"/>
          </a:xfrm>
          <a:prstGeom prst="rect">
            <a:avLst/>
          </a:prstGeom>
          <a:noFill/>
          <a:ln w="9360">
            <a:noFill/>
          </a:ln>
        </p:spPr>
        <p:style>
          <a:lnRef idx="0"/>
          <a:fillRef idx="0"/>
          <a:effectRef idx="0"/>
          <a:fontRef idx="minor"/>
        </p:style>
        <p:txBody>
          <a:bodyPr lIns="90000" rIns="90000" tIns="45000" bIns="45000" anchor="ctr"/>
          <a:p>
            <a:pPr>
              <a:lnSpc>
                <a:spcPct val="90000"/>
              </a:lnSpc>
            </a:pPr>
            <a:r>
              <a:rPr b="0" lang="en-US" sz="3200" spc="-1" strike="noStrike">
                <a:solidFill>
                  <a:srgbClr val="4472c4"/>
                </a:solidFill>
                <a:latin typeface="Calibri Light"/>
              </a:rPr>
              <a:t>Une longue expérience avec les réacteurs de recherche</a:t>
            </a:r>
            <a:endParaRPr b="0" lang="en-US" sz="3200" spc="-1" strike="noStrike">
              <a:latin typeface="Arial"/>
            </a:endParaRPr>
          </a:p>
        </p:txBody>
      </p:sp>
    </p:spTree>
  </p:cSld>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1" name="TextShape 1"/>
          <p:cNvSpPr txBox="1"/>
          <p:nvPr/>
        </p:nvSpPr>
        <p:spPr>
          <a:xfrm>
            <a:off x="449280" y="171360"/>
            <a:ext cx="11537640" cy="645840"/>
          </a:xfrm>
          <a:prstGeom prst="rect">
            <a:avLst/>
          </a:prstGeom>
          <a:noFill/>
          <a:ln w="9360">
            <a:noFill/>
          </a:ln>
        </p:spPr>
        <p:txBody>
          <a:bodyPr anchor="ctr"/>
          <a:p>
            <a:pPr>
              <a:lnSpc>
                <a:spcPct val="90000"/>
              </a:lnSpc>
            </a:pPr>
            <a:r>
              <a:rPr b="0" lang="en-US" sz="3200" spc="-1" strike="noStrike">
                <a:solidFill>
                  <a:srgbClr val="4472c4"/>
                </a:solidFill>
                <a:latin typeface="Calibri Light"/>
              </a:rPr>
              <a:t>Une longue histoire avec les réacteurs de recherche</a:t>
            </a:r>
            <a:endParaRPr b="0" lang="en-US" sz="3200" spc="-1" strike="noStrike">
              <a:solidFill>
                <a:srgbClr val="000000"/>
              </a:solidFill>
              <a:latin typeface="Arial"/>
            </a:endParaRPr>
          </a:p>
        </p:txBody>
      </p:sp>
      <p:sp>
        <p:nvSpPr>
          <p:cNvPr id="272" name="TextShape 2"/>
          <p:cNvSpPr txBox="1"/>
          <p:nvPr/>
        </p:nvSpPr>
        <p:spPr>
          <a:xfrm>
            <a:off x="8610480" y="6356520"/>
            <a:ext cx="2742840" cy="364680"/>
          </a:xfrm>
          <a:prstGeom prst="rect">
            <a:avLst/>
          </a:prstGeom>
          <a:noFill/>
          <a:ln>
            <a:noFill/>
          </a:ln>
        </p:spPr>
        <p:txBody>
          <a:bodyPr anchor="ctr"/>
          <a:p>
            <a:pPr algn="r">
              <a:lnSpc>
                <a:spcPct val="100000"/>
              </a:lnSpc>
            </a:pPr>
            <a:fld id="{7CBDE08B-353C-4424-9047-4F7016722237}" type="slidenum">
              <a:rPr b="0" lang="en-US" sz="1200" spc="-1" strike="noStrike">
                <a:solidFill>
                  <a:srgbClr val="898989"/>
                </a:solidFill>
                <a:latin typeface="Calibri"/>
              </a:rPr>
              <a:t>&lt;number&gt;</a:t>
            </a:fld>
            <a:endParaRPr b="0" lang="en-US" sz="1200" spc="-1" strike="noStrike">
              <a:latin typeface="Times New Roman"/>
            </a:endParaRPr>
          </a:p>
        </p:txBody>
      </p:sp>
      <p:sp>
        <p:nvSpPr>
          <p:cNvPr id="273" name="CustomShape 3"/>
          <p:cNvSpPr/>
          <p:nvPr/>
        </p:nvSpPr>
        <p:spPr>
          <a:xfrm>
            <a:off x="2263680" y="2703600"/>
            <a:ext cx="183960" cy="369360"/>
          </a:xfrm>
          <a:prstGeom prst="rect">
            <a:avLst/>
          </a:prstGeom>
          <a:noFill/>
          <a:ln w="9360">
            <a:noFill/>
          </a:ln>
        </p:spPr>
        <p:style>
          <a:lnRef idx="0"/>
          <a:fillRef idx="0"/>
          <a:effectRef idx="0"/>
          <a:fontRef idx="minor"/>
        </p:style>
      </p:sp>
      <p:sp>
        <p:nvSpPr>
          <p:cNvPr id="274" name="CustomShape 4"/>
          <p:cNvSpPr/>
          <p:nvPr/>
        </p:nvSpPr>
        <p:spPr>
          <a:xfrm>
            <a:off x="247680" y="793080"/>
            <a:ext cx="6197400" cy="3596760"/>
          </a:xfrm>
          <a:prstGeom prst="rect">
            <a:avLst/>
          </a:prstGeom>
          <a:noFill/>
          <a:ln>
            <a:noFill/>
          </a:ln>
        </p:spPr>
        <p:style>
          <a:lnRef idx="0"/>
          <a:fillRef idx="0"/>
          <a:effectRef idx="0"/>
          <a:fontRef idx="minor"/>
        </p:style>
        <p:txBody>
          <a:bodyPr lIns="90000" rIns="90000" tIns="45000" bIns="45000"/>
          <a:p>
            <a:pPr marL="343080" indent="-342720">
              <a:lnSpc>
                <a:spcPct val="100000"/>
              </a:lnSpc>
              <a:spcBef>
                <a:spcPts val="601"/>
              </a:spcBef>
              <a:spcAft>
                <a:spcPts val="601"/>
              </a:spcAft>
              <a:buClr>
                <a:srgbClr val="44546a"/>
              </a:buClr>
              <a:buFont typeface="Arial"/>
              <a:buChar char="•"/>
            </a:pPr>
            <a:r>
              <a:rPr b="1" lang="en-US" sz="1800" spc="-1" strike="noStrike">
                <a:solidFill>
                  <a:srgbClr val="44546a"/>
                </a:solidFill>
                <a:latin typeface="Arial"/>
              </a:rPr>
              <a:t>Depuis 1959, plus de 40 ans d'exploitation sûre du RR et plus de 65 ans d'expérience en matière de maintenance, d'entretien et de démantèlement.</a:t>
            </a:r>
            <a:endParaRPr b="0" lang="en-US" sz="1800" spc="-1" strike="noStrike">
              <a:latin typeface="Arial"/>
            </a:endParaRPr>
          </a:p>
          <a:p>
            <a:pPr marL="343080" indent="-342720">
              <a:lnSpc>
                <a:spcPct val="100000"/>
              </a:lnSpc>
              <a:spcBef>
                <a:spcPts val="601"/>
              </a:spcBef>
              <a:spcAft>
                <a:spcPts val="601"/>
              </a:spcAft>
              <a:buClr>
                <a:srgbClr val="44546a"/>
              </a:buClr>
              <a:buFont typeface="Arial"/>
              <a:buChar char="•"/>
            </a:pPr>
            <a:r>
              <a:rPr b="1" lang="en-US" sz="1800" spc="-1" strike="noStrike">
                <a:solidFill>
                  <a:srgbClr val="44546a"/>
                </a:solidFill>
                <a:latin typeface="Arial"/>
              </a:rPr>
              <a:t>TRICO-I et TRICO-II ont été utilisés pour :</a:t>
            </a:r>
            <a:endParaRPr b="0" lang="en-US" sz="1800" spc="-1" strike="noStrike">
              <a:latin typeface="Arial"/>
            </a:endParaRPr>
          </a:p>
          <a:p>
            <a:pPr marL="343080" indent="-342720">
              <a:lnSpc>
                <a:spcPct val="100000"/>
              </a:lnSpc>
              <a:spcBef>
                <a:spcPts val="601"/>
              </a:spcBef>
              <a:spcAft>
                <a:spcPts val="601"/>
              </a:spcAft>
              <a:buClr>
                <a:srgbClr val="44546a"/>
              </a:buClr>
              <a:buFont typeface="Wingdings" charset="2"/>
              <a:buChar char=""/>
            </a:pPr>
            <a:r>
              <a:rPr b="1" lang="en-US" sz="1800" spc="-1" strike="noStrike">
                <a:solidFill>
                  <a:srgbClr val="44546a"/>
                </a:solidFill>
                <a:latin typeface="Arial"/>
              </a:rPr>
              <a:t>la recherche, l'enseignement et la formation en science nucléaire</a:t>
            </a:r>
            <a:endParaRPr b="0" lang="en-US" sz="1800" spc="-1" strike="noStrike">
              <a:latin typeface="Arial"/>
            </a:endParaRPr>
          </a:p>
          <a:p>
            <a:pPr marL="343080" indent="-342720">
              <a:lnSpc>
                <a:spcPct val="100000"/>
              </a:lnSpc>
              <a:spcBef>
                <a:spcPts val="601"/>
              </a:spcBef>
              <a:spcAft>
                <a:spcPts val="601"/>
              </a:spcAft>
              <a:buClr>
                <a:srgbClr val="44546a"/>
              </a:buClr>
              <a:buFont typeface="Wingdings" charset="2"/>
              <a:buChar char=""/>
            </a:pPr>
            <a:r>
              <a:rPr b="1" lang="en-US" sz="1800" spc="-1" strike="noStrike">
                <a:solidFill>
                  <a:srgbClr val="44546a"/>
                </a:solidFill>
                <a:latin typeface="Arial"/>
              </a:rPr>
              <a:t>la production de radio-isotopes pour des applications agricoles, biologiques et médicales</a:t>
            </a:r>
            <a:endParaRPr b="0" lang="en-US" sz="1800" spc="-1" strike="noStrike">
              <a:latin typeface="Arial"/>
            </a:endParaRPr>
          </a:p>
          <a:p>
            <a:pPr marL="343080" indent="-342720">
              <a:lnSpc>
                <a:spcPct val="100000"/>
              </a:lnSpc>
              <a:spcBef>
                <a:spcPts val="601"/>
              </a:spcBef>
              <a:spcAft>
                <a:spcPts val="601"/>
              </a:spcAft>
              <a:buClr>
                <a:srgbClr val="44546a"/>
              </a:buClr>
              <a:buFont typeface="Wingdings" charset="2"/>
              <a:buChar char=""/>
            </a:pPr>
            <a:r>
              <a:rPr b="1" lang="en-US" sz="1800" spc="-1" strike="noStrike">
                <a:solidFill>
                  <a:srgbClr val="44546a"/>
                </a:solidFill>
                <a:latin typeface="Arial"/>
              </a:rPr>
              <a:t>l'analyse par activation neutronique</a:t>
            </a:r>
            <a:endParaRPr b="0" lang="en-US" sz="1800" spc="-1" strike="noStrike">
              <a:latin typeface="Arial"/>
            </a:endParaRPr>
          </a:p>
          <a:p>
            <a:pPr marL="343080" indent="-342720">
              <a:lnSpc>
                <a:spcPct val="100000"/>
              </a:lnSpc>
              <a:spcBef>
                <a:spcPts val="601"/>
              </a:spcBef>
              <a:spcAft>
                <a:spcPts val="601"/>
              </a:spcAft>
              <a:buClr>
                <a:srgbClr val="44546a"/>
              </a:buClr>
              <a:buFont typeface="Wingdings" charset="2"/>
              <a:buChar char=""/>
            </a:pPr>
            <a:r>
              <a:rPr b="1" lang="en-US" sz="1800" spc="-1" strike="noStrike">
                <a:solidFill>
                  <a:srgbClr val="44546a"/>
                </a:solidFill>
                <a:latin typeface="Arial"/>
              </a:rPr>
              <a:t>l'information du public (visites guidées)</a:t>
            </a:r>
            <a:endParaRPr b="0" lang="en-US" sz="1800" spc="-1" strike="noStrike">
              <a:latin typeface="Arial"/>
            </a:endParaRPr>
          </a:p>
        </p:txBody>
      </p:sp>
      <p:pic>
        <p:nvPicPr>
          <p:cNvPr id="275" name="Grafik 3" descr=""/>
          <p:cNvPicPr/>
          <p:nvPr/>
        </p:nvPicPr>
        <p:blipFill>
          <a:blip r:embed="rId1"/>
          <a:stretch/>
        </p:blipFill>
        <p:spPr>
          <a:xfrm>
            <a:off x="6200640" y="1732320"/>
            <a:ext cx="5990760" cy="4465440"/>
          </a:xfrm>
          <a:prstGeom prst="rect">
            <a:avLst/>
          </a:prstGeom>
          <a:ln w="9360">
            <a:noFill/>
          </a:ln>
        </p:spPr>
      </p:pic>
      <p:sp>
        <p:nvSpPr>
          <p:cNvPr id="276" name="CustomShape 5"/>
          <p:cNvSpPr/>
          <p:nvPr/>
        </p:nvSpPr>
        <p:spPr>
          <a:xfrm>
            <a:off x="6200640" y="5800680"/>
            <a:ext cx="1661760" cy="303480"/>
          </a:xfrm>
          <a:prstGeom prst="rect">
            <a:avLst/>
          </a:prstGeom>
          <a:noFill/>
          <a:ln w="9360">
            <a:noFill/>
          </a:ln>
        </p:spPr>
        <p:style>
          <a:lnRef idx="0"/>
          <a:fillRef idx="0"/>
          <a:effectRef idx="0"/>
          <a:fontRef idx="minor"/>
        </p:style>
        <p:txBody>
          <a:bodyPr lIns="90000" rIns="90000" tIns="45000" bIns="45000"/>
          <a:p>
            <a:pPr>
              <a:lnSpc>
                <a:spcPct val="100000"/>
              </a:lnSpc>
            </a:pPr>
            <a:r>
              <a:rPr b="1" lang="en-US" sz="1400" spc="-1" strike="noStrike">
                <a:solidFill>
                  <a:srgbClr val="000000"/>
                </a:solidFill>
                <a:latin typeface="Calibri"/>
              </a:rPr>
              <a:t>TRICO-I en 1959</a:t>
            </a:r>
            <a:endParaRPr b="0" lang="en-US" sz="1400" spc="-1" strike="noStrike">
              <a:latin typeface="Arial"/>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7" name="Grafik 3" descr=""/>
          <p:cNvPicPr/>
          <p:nvPr/>
        </p:nvPicPr>
        <p:blipFill>
          <a:blip r:embed="rId1"/>
          <a:stretch/>
        </p:blipFill>
        <p:spPr>
          <a:xfrm>
            <a:off x="171360" y="2314440"/>
            <a:ext cx="2728440" cy="3657240"/>
          </a:xfrm>
          <a:prstGeom prst="rect">
            <a:avLst/>
          </a:prstGeom>
          <a:ln w="9360">
            <a:noFill/>
          </a:ln>
        </p:spPr>
      </p:pic>
      <p:sp>
        <p:nvSpPr>
          <p:cNvPr id="278" name="TextShape 1"/>
          <p:cNvSpPr txBox="1"/>
          <p:nvPr/>
        </p:nvSpPr>
        <p:spPr>
          <a:xfrm>
            <a:off x="171360" y="139680"/>
            <a:ext cx="2599920" cy="1960200"/>
          </a:xfrm>
          <a:prstGeom prst="rect">
            <a:avLst/>
          </a:prstGeom>
          <a:noFill/>
          <a:ln w="9360">
            <a:noFill/>
          </a:ln>
        </p:spPr>
        <p:txBody>
          <a:bodyPr anchor="ctr"/>
          <a:p>
            <a:pPr>
              <a:lnSpc>
                <a:spcPct val="90000"/>
              </a:lnSpc>
            </a:pPr>
            <a:r>
              <a:rPr b="0" lang="en-US" sz="3200" spc="-1" strike="noStrike">
                <a:solidFill>
                  <a:srgbClr val="4472c4"/>
                </a:solidFill>
                <a:latin typeface="Calibri Light"/>
              </a:rPr>
              <a:t>Les grandes étapes de l’histoire de TRICO II</a:t>
            </a:r>
            <a:endParaRPr b="0" lang="en-US" sz="3200" spc="-1" strike="noStrike">
              <a:solidFill>
                <a:srgbClr val="000000"/>
              </a:solidFill>
              <a:latin typeface="Arial"/>
            </a:endParaRPr>
          </a:p>
        </p:txBody>
      </p:sp>
      <p:sp>
        <p:nvSpPr>
          <p:cNvPr id="279" name="TextShape 2"/>
          <p:cNvSpPr txBox="1"/>
          <p:nvPr/>
        </p:nvSpPr>
        <p:spPr>
          <a:xfrm>
            <a:off x="8610480" y="6356520"/>
            <a:ext cx="2742840" cy="364680"/>
          </a:xfrm>
          <a:prstGeom prst="rect">
            <a:avLst/>
          </a:prstGeom>
          <a:noFill/>
          <a:ln>
            <a:noFill/>
          </a:ln>
        </p:spPr>
        <p:txBody>
          <a:bodyPr anchor="ctr"/>
          <a:p>
            <a:pPr algn="r">
              <a:lnSpc>
                <a:spcPct val="100000"/>
              </a:lnSpc>
            </a:pPr>
            <a:fld id="{F2362270-406B-44CE-8892-C73063BB285F}" type="slidenum">
              <a:rPr b="0" lang="en-US" sz="1200" spc="-1" strike="noStrike">
                <a:solidFill>
                  <a:srgbClr val="898989"/>
                </a:solidFill>
                <a:latin typeface="Calibri"/>
              </a:rPr>
              <a:t>&lt;number&gt;</a:t>
            </a:fld>
            <a:endParaRPr b="0" lang="en-US" sz="1200" spc="-1" strike="noStrike">
              <a:latin typeface="Times New Roman"/>
            </a:endParaRPr>
          </a:p>
        </p:txBody>
      </p:sp>
      <p:sp>
        <p:nvSpPr>
          <p:cNvPr id="280" name="CustomShape 3"/>
          <p:cNvSpPr/>
          <p:nvPr/>
        </p:nvSpPr>
        <p:spPr>
          <a:xfrm>
            <a:off x="2263680" y="2703600"/>
            <a:ext cx="183960" cy="369360"/>
          </a:xfrm>
          <a:prstGeom prst="rect">
            <a:avLst/>
          </a:prstGeom>
          <a:noFill/>
          <a:ln w="9360">
            <a:noFill/>
          </a:ln>
        </p:spPr>
        <p:style>
          <a:lnRef idx="0"/>
          <a:fillRef idx="0"/>
          <a:effectRef idx="0"/>
          <a:fontRef idx="minor"/>
        </p:style>
      </p:sp>
      <p:graphicFrame>
        <p:nvGraphicFramePr>
          <p:cNvPr id="281" name="Table 4"/>
          <p:cNvGraphicFramePr/>
          <p:nvPr/>
        </p:nvGraphicFramePr>
        <p:xfrm>
          <a:off x="3057480" y="303480"/>
          <a:ext cx="8962560" cy="5224680"/>
        </p:xfrm>
        <a:graphic>
          <a:graphicData uri="http://schemas.openxmlformats.org/drawingml/2006/table">
            <a:tbl>
              <a:tblPr/>
              <a:tblGrid>
                <a:gridCol w="675360"/>
                <a:gridCol w="1326240"/>
                <a:gridCol w="6960960"/>
              </a:tblGrid>
              <a:tr h="761040">
                <a:tc>
                  <a:txBody>
                    <a:bodyPr anchor="ctr"/>
                    <a:p>
                      <a:pPr algn="ctr">
                        <a:lnSpc>
                          <a:spcPct val="100000"/>
                        </a:lnSpc>
                      </a:pPr>
                      <a:r>
                        <a:rPr b="0" lang="en-US" sz="1200" spc="-1" strike="noStrike">
                          <a:solidFill>
                            <a:srgbClr val="000000"/>
                          </a:solidFill>
                          <a:latin typeface="Calibri"/>
                        </a:rPr>
                        <a:t>1970-1979</a:t>
                      </a:r>
                      <a:endParaRPr b="0" lang="en-US" sz="12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f2f2f2"/>
                    </a:solidFill>
                  </a:tcPr>
                </a:tc>
                <a:tc>
                  <a:txBody>
                    <a:bodyPr/>
                    <a:p>
                      <a:pPr>
                        <a:lnSpc>
                          <a:spcPct val="100000"/>
                        </a:lnSpc>
                      </a:pPr>
                      <a:r>
                        <a:rPr b="0" lang="en-US" sz="1600" spc="-1" strike="noStrike">
                          <a:solidFill>
                            <a:srgbClr val="000000"/>
                          </a:solidFill>
                          <a:latin typeface="Calibri"/>
                        </a:rPr>
                        <a:t>1972</a:t>
                      </a:r>
                      <a:endParaRPr b="0" lang="en-US" sz="1600" spc="-1" strike="noStrike">
                        <a:latin typeface="Arial"/>
                      </a:endParaRPr>
                    </a:p>
                    <a:p>
                      <a:pPr>
                        <a:lnSpc>
                          <a:spcPct val="100000"/>
                        </a:lnSpc>
                      </a:pPr>
                      <a:endParaRPr b="0" lang="en-US" sz="1600" spc="-1" strike="noStrike">
                        <a:latin typeface="Arial"/>
                      </a:endParaRPr>
                    </a:p>
                    <a:p>
                      <a:pPr>
                        <a:lnSpc>
                          <a:spcPct val="100000"/>
                        </a:lnSpc>
                      </a:pPr>
                      <a:r>
                        <a:rPr b="0" lang="en-US" sz="1600" spc="-1" strike="noStrike">
                          <a:solidFill>
                            <a:srgbClr val="000000"/>
                          </a:solidFill>
                          <a:latin typeface="Calibri"/>
                        </a:rPr>
                        <a:t>1974</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f2f2f2"/>
                    </a:solidFill>
                  </a:tcPr>
                </a:tc>
                <a:tc>
                  <a:txBody>
                    <a:bodyPr/>
                    <a:p>
                      <a:pPr>
                        <a:lnSpc>
                          <a:spcPct val="100000"/>
                        </a:lnSpc>
                      </a:pPr>
                      <a:r>
                        <a:rPr b="0" lang="en-US" sz="1600" spc="-1" strike="noStrike">
                          <a:solidFill>
                            <a:srgbClr val="000000"/>
                          </a:solidFill>
                          <a:latin typeface="Calibri"/>
                        </a:rPr>
                        <a:t>Mise en service officielle de TRICO-II </a:t>
                      </a:r>
                      <a:endParaRPr b="0" lang="en-US" sz="1600" spc="-1" strike="noStrike">
                        <a:latin typeface="Arial"/>
                      </a:endParaRPr>
                    </a:p>
                    <a:p>
                      <a:pPr>
                        <a:lnSpc>
                          <a:spcPct val="100000"/>
                        </a:lnSpc>
                      </a:pPr>
                      <a:endParaRPr b="0" lang="en-US" sz="1600" spc="-1" strike="noStrike">
                        <a:latin typeface="Arial"/>
                      </a:endParaRPr>
                    </a:p>
                    <a:p>
                      <a:pPr>
                        <a:lnSpc>
                          <a:spcPct val="100000"/>
                        </a:lnSpc>
                      </a:pPr>
                      <a:r>
                        <a:rPr b="0" lang="en-US" sz="1600" spc="-1" strike="noStrike">
                          <a:solidFill>
                            <a:srgbClr val="000000"/>
                          </a:solidFill>
                          <a:latin typeface="Calibri"/>
                        </a:rPr>
                        <a:t>Mode pulsé</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f2f2f2"/>
                    </a:solidFill>
                  </a:tcPr>
                </a:tc>
              </a:tr>
              <a:tr h="761040">
                <a:tc>
                  <a:txBody>
                    <a:bodyPr anchor="ctr"/>
                    <a:p>
                      <a:pPr algn="ctr">
                        <a:lnSpc>
                          <a:spcPct val="100000"/>
                        </a:lnSpc>
                      </a:pPr>
                      <a:r>
                        <a:rPr b="0" lang="en-US" sz="1200" spc="-1" strike="noStrike">
                          <a:solidFill>
                            <a:srgbClr val="000000"/>
                          </a:solidFill>
                          <a:latin typeface="Calibri"/>
                        </a:rPr>
                        <a:t>1980-1989</a:t>
                      </a:r>
                      <a:endParaRPr b="0" lang="en-US" sz="12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a:p>
                      <a:pPr>
                        <a:lnSpc>
                          <a:spcPct val="100000"/>
                        </a:lnSpc>
                      </a:pPr>
                      <a:endParaRPr b="0" lang="en-US" sz="1800" spc="-1" strike="noStrike">
                        <a:latin typeface="Arial"/>
                      </a:endParaRPr>
                    </a:p>
                    <a:p>
                      <a:pPr>
                        <a:lnSpc>
                          <a:spcPct val="100000"/>
                        </a:lnSpc>
                      </a:pPr>
                      <a:endParaRPr b="0" lang="en-US" sz="1800" spc="-1" strike="noStrike">
                        <a:latin typeface="Arial"/>
                      </a:endParaRPr>
                    </a:p>
                    <a:p>
                      <a:pPr>
                        <a:lnSpc>
                          <a:spcPct val="100000"/>
                        </a:lnSpc>
                      </a:pPr>
                      <a:r>
                        <a:rPr b="0" lang="en-US" sz="1600" spc="-1" strike="noStrike">
                          <a:solidFill>
                            <a:srgbClr val="000000"/>
                          </a:solidFill>
                          <a:latin typeface="Calibri"/>
                        </a:rPr>
                        <a:t>1988-89</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a:p>
                      <a:pPr>
                        <a:lnSpc>
                          <a:spcPct val="100000"/>
                        </a:lnSpc>
                      </a:pPr>
                      <a:endParaRPr b="0" lang="en-US" sz="1800" spc="-1" strike="noStrike">
                        <a:latin typeface="Arial"/>
                      </a:endParaRPr>
                    </a:p>
                    <a:p>
                      <a:pPr>
                        <a:lnSpc>
                          <a:spcPct val="100000"/>
                        </a:lnSpc>
                      </a:pPr>
                      <a:r>
                        <a:rPr b="0" lang="en-US" sz="1600" spc="-1" strike="noStrike">
                          <a:solidFill>
                            <a:srgbClr val="000000"/>
                          </a:solidFill>
                          <a:latin typeface="Calibri"/>
                        </a:rPr>
                        <a:t>Réparation de la cuve (corrosion) et remise en service.</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r>
              <a:tr h="761040">
                <a:tc>
                  <a:txBody>
                    <a:bodyPr anchor="ctr"/>
                    <a:p>
                      <a:pPr algn="ctr">
                        <a:lnSpc>
                          <a:spcPct val="100000"/>
                        </a:lnSpc>
                      </a:pPr>
                      <a:r>
                        <a:rPr b="0" lang="en-US" sz="1200" spc="-1" strike="noStrike">
                          <a:solidFill>
                            <a:srgbClr val="000000"/>
                          </a:solidFill>
                          <a:latin typeface="Calibri"/>
                        </a:rPr>
                        <a:t>1990-1999</a:t>
                      </a:r>
                      <a:endParaRPr b="0" lang="en-US" sz="12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ae3f3"/>
                    </a:solidFill>
                  </a:tcPr>
                </a:tc>
                <a:tc>
                  <a:txBody>
                    <a:bodyPr/>
                    <a:p>
                      <a:pPr>
                        <a:lnSpc>
                          <a:spcPct val="100000"/>
                        </a:lnSpc>
                      </a:pPr>
                      <a:endParaRPr b="0" lang="en-US" sz="1800" spc="-1" strike="noStrike">
                        <a:latin typeface="Arial"/>
                      </a:endParaRPr>
                    </a:p>
                    <a:p>
                      <a:pPr>
                        <a:lnSpc>
                          <a:spcPct val="100000"/>
                        </a:lnSpc>
                      </a:pPr>
                      <a:r>
                        <a:rPr b="0" lang="en-US" sz="1600" spc="-1" strike="noStrike">
                          <a:solidFill>
                            <a:srgbClr val="000000"/>
                          </a:solidFill>
                          <a:latin typeface="Calibri"/>
                        </a:rPr>
                        <a:t>1994</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ae3f3"/>
                    </a:solidFill>
                  </a:tcPr>
                </a:tc>
                <a:tc>
                  <a:txBody>
                    <a:bodyPr/>
                    <a:p>
                      <a:pPr>
                        <a:lnSpc>
                          <a:spcPct val="100000"/>
                        </a:lnSpc>
                      </a:pPr>
                      <a:endParaRPr b="0" lang="en-US" sz="1800" spc="-1" strike="noStrike">
                        <a:latin typeface="Arial"/>
                      </a:endParaRPr>
                    </a:p>
                    <a:p>
                      <a:pPr>
                        <a:lnSpc>
                          <a:spcPct val="100000"/>
                        </a:lnSpc>
                      </a:pPr>
                      <a:r>
                        <a:rPr b="0" lang="en-US" sz="1600" spc="-1" strike="noStrike">
                          <a:solidFill>
                            <a:srgbClr val="000000"/>
                          </a:solidFill>
                          <a:latin typeface="Calibri"/>
                        </a:rPr>
                        <a:t>Premières interruptions de service</a:t>
                      </a:r>
                      <a:endParaRPr b="0" lang="en-US" sz="1600" spc="-1" strike="noStrike">
                        <a:latin typeface="Arial"/>
                      </a:endParaRPr>
                    </a:p>
                    <a:p>
                      <a:pPr>
                        <a:lnSpc>
                          <a:spcPct val="100000"/>
                        </a:lnSpc>
                      </a:pP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ae3f3"/>
                    </a:solidFill>
                  </a:tcPr>
                </a:tc>
              </a:tr>
              <a:tr h="1307880">
                <a:tc>
                  <a:txBody>
                    <a:bodyPr anchor="ctr"/>
                    <a:p>
                      <a:pPr algn="ctr">
                        <a:lnSpc>
                          <a:spcPct val="100000"/>
                        </a:lnSpc>
                      </a:pPr>
                      <a:r>
                        <a:rPr b="0" lang="en-US" sz="1200" spc="-1" strike="noStrike">
                          <a:solidFill>
                            <a:srgbClr val="000000"/>
                          </a:solidFill>
                          <a:latin typeface="Calibri"/>
                        </a:rPr>
                        <a:t>2000-2009</a:t>
                      </a:r>
                      <a:endParaRPr b="0" lang="en-US" sz="12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b4c7e7"/>
                    </a:solidFill>
                  </a:tcPr>
                </a:tc>
                <a:tc>
                  <a:txBody>
                    <a:bodyPr/>
                    <a:p>
                      <a:pPr>
                        <a:lnSpc>
                          <a:spcPct val="100000"/>
                        </a:lnSpc>
                      </a:pPr>
                      <a:r>
                        <a:rPr b="0" lang="en-US" sz="1600" spc="-1" strike="noStrike">
                          <a:solidFill>
                            <a:srgbClr val="000000"/>
                          </a:solidFill>
                          <a:latin typeface="Calibri"/>
                        </a:rPr>
                        <a:t>2002</a:t>
                      </a:r>
                      <a:endParaRPr b="0" lang="en-US" sz="1600" spc="-1" strike="noStrike">
                        <a:latin typeface="Arial"/>
                      </a:endParaRPr>
                    </a:p>
                    <a:p>
                      <a:pPr>
                        <a:lnSpc>
                          <a:spcPct val="100000"/>
                        </a:lnSpc>
                      </a:pPr>
                      <a:endParaRPr b="0" lang="en-US" sz="1600" spc="-1" strike="noStrike">
                        <a:latin typeface="Arial"/>
                      </a:endParaRPr>
                    </a:p>
                    <a:p>
                      <a:pPr>
                        <a:lnSpc>
                          <a:spcPct val="100000"/>
                        </a:lnSpc>
                      </a:pPr>
                      <a:r>
                        <a:rPr b="0" lang="en-US" sz="1600" spc="-1" strike="noStrike">
                          <a:solidFill>
                            <a:srgbClr val="000000"/>
                          </a:solidFill>
                          <a:latin typeface="Calibri"/>
                        </a:rPr>
                        <a:t>2004</a:t>
                      </a:r>
                      <a:endParaRPr b="0" lang="en-US" sz="1600" spc="-1" strike="noStrike">
                        <a:latin typeface="Arial"/>
                      </a:endParaRPr>
                    </a:p>
                    <a:p>
                      <a:pPr>
                        <a:lnSpc>
                          <a:spcPct val="100000"/>
                        </a:lnSpc>
                      </a:pPr>
                      <a:endParaRPr b="0" lang="en-US" sz="1600" spc="-1" strike="noStrike">
                        <a:latin typeface="Arial"/>
                      </a:endParaRPr>
                    </a:p>
                    <a:p>
                      <a:pPr>
                        <a:lnSpc>
                          <a:spcPct val="100000"/>
                        </a:lnSpc>
                      </a:pPr>
                      <a:r>
                        <a:rPr b="0" lang="en-US" sz="1600" spc="-1" strike="noStrike">
                          <a:solidFill>
                            <a:srgbClr val="000000"/>
                          </a:solidFill>
                          <a:latin typeface="Calibri"/>
                        </a:rPr>
                        <a:t>2009</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b4c7e7"/>
                    </a:solidFill>
                  </a:tcPr>
                </a:tc>
                <a:tc>
                  <a:txBody>
                    <a:bodyPr/>
                    <a:p>
                      <a:pPr>
                        <a:lnSpc>
                          <a:spcPct val="100000"/>
                        </a:lnSpc>
                      </a:pPr>
                      <a:r>
                        <a:rPr b="0" lang="en-US" sz="1600" spc="-1" strike="noStrike">
                          <a:solidFill>
                            <a:srgbClr val="000000"/>
                          </a:solidFill>
                          <a:latin typeface="Calibri"/>
                        </a:rPr>
                        <a:t>Promulgation de la Loi Nucléaire  (Loi 017/2002) et Création du CNPRI, Organisme de Régulation Nucléaire</a:t>
                      </a:r>
                      <a:endParaRPr b="0" lang="en-US" sz="1600" spc="-1" strike="noStrike">
                        <a:latin typeface="Arial"/>
                      </a:endParaRPr>
                    </a:p>
                    <a:p>
                      <a:pPr>
                        <a:lnSpc>
                          <a:spcPct val="100000"/>
                        </a:lnSpc>
                      </a:pPr>
                      <a:r>
                        <a:rPr b="0" lang="en-US" sz="1600" spc="-1" strike="noStrike">
                          <a:solidFill>
                            <a:srgbClr val="000000"/>
                          </a:solidFill>
                          <a:latin typeface="Calibri"/>
                        </a:rPr>
                        <a:t>Mission INSARR de l’AIEA et décision d’arrêter temporairement le réacteur: début de la période d’arrêt prolongé</a:t>
                      </a:r>
                      <a:endParaRPr b="0" lang="en-US" sz="1600" spc="-1" strike="noStrike">
                        <a:latin typeface="Arial"/>
                      </a:endParaRPr>
                    </a:p>
                    <a:p>
                      <a:pPr>
                        <a:lnSpc>
                          <a:spcPct val="100000"/>
                        </a:lnSpc>
                      </a:pPr>
                      <a:r>
                        <a:rPr b="0" lang="en-US" sz="1600" spc="-1" strike="noStrike">
                          <a:solidFill>
                            <a:srgbClr val="000000"/>
                          </a:solidFill>
                          <a:latin typeface="Calibri"/>
                        </a:rPr>
                        <a:t>Le Gouvernement opte pour la « Réparation » de TRICO plutôt que son « Déclassement ».</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b4c7e7"/>
                    </a:solidFill>
                  </a:tcPr>
                </a:tc>
              </a:tr>
              <a:tr h="902520">
                <a:tc>
                  <a:txBody>
                    <a:bodyPr anchor="ctr"/>
                    <a:p>
                      <a:pPr algn="ctr">
                        <a:lnSpc>
                          <a:spcPct val="100000"/>
                        </a:lnSpc>
                      </a:pPr>
                      <a:r>
                        <a:rPr b="0" lang="en-US" sz="1200" spc="-1" strike="noStrike">
                          <a:solidFill>
                            <a:srgbClr val="000000"/>
                          </a:solidFill>
                          <a:latin typeface="Calibri"/>
                        </a:rPr>
                        <a:t>2010-2019</a:t>
                      </a:r>
                      <a:endParaRPr b="0" lang="en-US" sz="12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8faadc"/>
                    </a:solidFill>
                  </a:tcPr>
                </a:tc>
                <a:tc>
                  <a:txBody>
                    <a:bodyPr/>
                    <a:p>
                      <a:pPr>
                        <a:lnSpc>
                          <a:spcPct val="100000"/>
                        </a:lnSpc>
                      </a:pPr>
                      <a:r>
                        <a:rPr b="0" lang="en-US" sz="1600" spc="-1" strike="noStrike">
                          <a:solidFill>
                            <a:srgbClr val="000000"/>
                          </a:solidFill>
                          <a:latin typeface="Calibri"/>
                        </a:rPr>
                        <a:t>2017</a:t>
                      </a:r>
                      <a:endParaRPr b="0" lang="en-US" sz="1600" spc="-1" strike="noStrike">
                        <a:latin typeface="Arial"/>
                      </a:endParaRPr>
                    </a:p>
                    <a:p>
                      <a:pPr>
                        <a:lnSpc>
                          <a:spcPct val="100000"/>
                        </a:lnSpc>
                      </a:pPr>
                      <a:endParaRPr b="0" lang="en-US" sz="1600" spc="-1" strike="noStrike">
                        <a:latin typeface="Arial"/>
                      </a:endParaRPr>
                    </a:p>
                    <a:p>
                      <a:pPr>
                        <a:lnSpc>
                          <a:spcPct val="100000"/>
                        </a:lnSpc>
                      </a:pPr>
                      <a:r>
                        <a:rPr b="0" lang="en-US" sz="1600" spc="-1" strike="noStrike">
                          <a:solidFill>
                            <a:srgbClr val="000000"/>
                          </a:solidFill>
                          <a:latin typeface="Calibri"/>
                        </a:rPr>
                        <a:t>2018</a:t>
                      </a:r>
                      <a:endParaRPr b="0" lang="en-US" sz="1600" spc="-1" strike="noStrike">
                        <a:latin typeface="Arial"/>
                      </a:endParaRPr>
                    </a:p>
                    <a:p>
                      <a:pPr>
                        <a:lnSpc>
                          <a:spcPct val="100000"/>
                        </a:lnSpc>
                      </a:pPr>
                      <a:r>
                        <a:rPr b="0" lang="en-US" sz="1600" spc="-1" strike="noStrike">
                          <a:solidFill>
                            <a:srgbClr val="000000"/>
                          </a:solidFill>
                          <a:latin typeface="Calibri"/>
                        </a:rPr>
                        <a:t>2019</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8faadc"/>
                    </a:solidFill>
                  </a:tcPr>
                </a:tc>
                <a:tc>
                  <a:txBody>
                    <a:bodyPr/>
                    <a:p>
                      <a:pPr>
                        <a:lnSpc>
                          <a:spcPct val="100000"/>
                        </a:lnSpc>
                      </a:pPr>
                      <a:r>
                        <a:rPr b="0" lang="en-US" sz="1600" spc="-1" strike="noStrike">
                          <a:solidFill>
                            <a:srgbClr val="000000"/>
                          </a:solidFill>
                          <a:latin typeface="Calibri"/>
                        </a:rPr>
                        <a:t>Le Gouvernement annonce son intention de redémarrer le réacteur + Mission IPPAS de l’AIEA (International Physical Protection Advisory Service) mission</a:t>
                      </a:r>
                      <a:endParaRPr b="0" lang="en-US" sz="1600" spc="-1" strike="noStrike">
                        <a:latin typeface="Arial"/>
                      </a:endParaRPr>
                    </a:p>
                    <a:p>
                      <a:pPr>
                        <a:lnSpc>
                          <a:spcPct val="100000"/>
                        </a:lnSpc>
                      </a:pPr>
                      <a:r>
                        <a:rPr b="0" lang="en-US" sz="1600" spc="-1" strike="noStrike">
                          <a:solidFill>
                            <a:srgbClr val="000000"/>
                          </a:solidFill>
                          <a:latin typeface="Calibri"/>
                        </a:rPr>
                        <a:t>Missions INSARR et pre-OMARR </a:t>
                      </a:r>
                      <a:endParaRPr b="0" lang="en-US" sz="1600" spc="-1" strike="noStrike">
                        <a:latin typeface="Arial"/>
                      </a:endParaRPr>
                    </a:p>
                    <a:p>
                      <a:pPr>
                        <a:lnSpc>
                          <a:spcPct val="100000"/>
                        </a:lnSpc>
                      </a:pPr>
                      <a:r>
                        <a:rPr b="0" lang="en-US" sz="1600" spc="-1" strike="noStrike">
                          <a:solidFill>
                            <a:srgbClr val="000000"/>
                          </a:solidFill>
                          <a:latin typeface="Calibri"/>
                        </a:rPr>
                        <a:t>Mission ISI IAEA  pour l’inspection visuelle des éléments combustibles standards</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8faadc"/>
                    </a:solidFill>
                  </a:tcPr>
                </a:tc>
              </a:tr>
              <a:tr h="1105200">
                <a:tc>
                  <a:txBody>
                    <a:bodyPr anchor="ctr"/>
                    <a:p>
                      <a:pPr algn="ctr">
                        <a:lnSpc>
                          <a:spcPct val="100000"/>
                        </a:lnSpc>
                      </a:pPr>
                      <a:r>
                        <a:rPr b="0" lang="en-US" sz="1200" spc="-1" strike="noStrike">
                          <a:solidFill>
                            <a:srgbClr val="ffffff"/>
                          </a:solidFill>
                          <a:latin typeface="Calibri"/>
                        </a:rPr>
                        <a:t>2020-</a:t>
                      </a:r>
                      <a:endParaRPr b="0" lang="en-US" sz="12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2f5597"/>
                    </a:solidFill>
                  </a:tcPr>
                </a:tc>
                <a:tc>
                  <a:txBody>
                    <a:bodyPr/>
                    <a:p>
                      <a:pPr>
                        <a:lnSpc>
                          <a:spcPct val="100000"/>
                        </a:lnSpc>
                      </a:pPr>
                      <a:r>
                        <a:rPr b="0" lang="en-US" sz="1600" spc="-1" strike="noStrike">
                          <a:solidFill>
                            <a:srgbClr val="ffffff"/>
                          </a:solidFill>
                          <a:latin typeface="Calibri"/>
                        </a:rPr>
                        <a:t>20 fév. 2020</a:t>
                      </a:r>
                      <a:endParaRPr b="0" lang="en-US" sz="1600" spc="-1" strike="noStrike">
                        <a:latin typeface="Arial"/>
                      </a:endParaRPr>
                    </a:p>
                    <a:p>
                      <a:pPr>
                        <a:lnSpc>
                          <a:spcPct val="100000"/>
                        </a:lnSpc>
                      </a:pPr>
                      <a:endParaRPr b="0" lang="en-US" sz="1600" spc="-1" strike="noStrike">
                        <a:latin typeface="Arial"/>
                      </a:endParaRPr>
                    </a:p>
                    <a:p>
                      <a:pPr>
                        <a:lnSpc>
                          <a:spcPct val="100000"/>
                        </a:lnSpc>
                      </a:pPr>
                      <a:r>
                        <a:rPr b="0" lang="en-US" sz="1600" spc="-1" strike="noStrike">
                          <a:solidFill>
                            <a:srgbClr val="ffffff"/>
                          </a:solidFill>
                          <a:latin typeface="Calibri"/>
                        </a:rPr>
                        <a:t>2023</a:t>
                      </a:r>
                      <a:endParaRPr b="0" lang="en-US" sz="1600" spc="-1" strike="noStrike">
                        <a:latin typeface="Arial"/>
                      </a:endParaRPr>
                    </a:p>
                    <a:p>
                      <a:pPr>
                        <a:lnSpc>
                          <a:spcPct val="100000"/>
                        </a:lnSpc>
                      </a:pP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2f5597"/>
                    </a:solidFill>
                  </a:tcPr>
                </a:tc>
                <a:tc>
                  <a:txBody>
                    <a:bodyPr/>
                    <a:p>
                      <a:pPr>
                        <a:lnSpc>
                          <a:spcPct val="100000"/>
                        </a:lnSpc>
                      </a:pPr>
                      <a:r>
                        <a:rPr b="0" lang="en-US" sz="1600" spc="-1" strike="noStrike">
                          <a:solidFill>
                            <a:srgbClr val="ffffff"/>
                          </a:solidFill>
                          <a:latin typeface="Calibri"/>
                        </a:rPr>
                        <a:t>Le Gouvernement décide de redémarrer le réacteur. Développement du Plan d’Action Stratégique du redémarrage de TRICO II</a:t>
                      </a:r>
                      <a:endParaRPr b="0" lang="en-US" sz="1600" spc="-1" strike="noStrike">
                        <a:latin typeface="Arial"/>
                      </a:endParaRPr>
                    </a:p>
                    <a:p>
                      <a:pPr>
                        <a:lnSpc>
                          <a:spcPct val="100000"/>
                        </a:lnSpc>
                      </a:pPr>
                      <a:r>
                        <a:rPr b="0" lang="en-US" sz="1600" spc="-1" strike="noStrike">
                          <a:solidFill>
                            <a:srgbClr val="ffffff"/>
                          </a:solidFill>
                          <a:latin typeface="Calibri"/>
                        </a:rPr>
                        <a:t>Mission ISI AIEA  (inspection visuelle des barres de contrôle FFCR, IFE, constituants internes du réacteur, évaluation du bloc en béton de protection biologique et du bâtiment du réacteur )</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2f5597"/>
                    </a:solidFill>
                  </a:tcPr>
                </a:tc>
              </a:tr>
            </a:tbl>
          </a:graphicData>
        </a:graphic>
      </p:graphicFrame>
      <p:sp>
        <p:nvSpPr>
          <p:cNvPr id="282" name="CustomShape 5"/>
          <p:cNvSpPr/>
          <p:nvPr/>
        </p:nvSpPr>
        <p:spPr>
          <a:xfrm>
            <a:off x="171360" y="5664240"/>
            <a:ext cx="1661760" cy="516600"/>
          </a:xfrm>
          <a:prstGeom prst="rect">
            <a:avLst/>
          </a:prstGeom>
          <a:noFill/>
          <a:ln w="9360">
            <a:noFill/>
          </a:ln>
        </p:spPr>
        <p:style>
          <a:lnRef idx="0"/>
          <a:fillRef idx="0"/>
          <a:effectRef idx="0"/>
          <a:fontRef idx="minor"/>
        </p:style>
        <p:txBody>
          <a:bodyPr lIns="90000" rIns="90000" tIns="45000" bIns="45000"/>
          <a:p>
            <a:pPr>
              <a:lnSpc>
                <a:spcPct val="100000"/>
              </a:lnSpc>
            </a:pPr>
            <a:r>
              <a:rPr b="1" lang="en-US" sz="1400" spc="-1" strike="noStrike">
                <a:solidFill>
                  <a:srgbClr val="ffffff"/>
                </a:solidFill>
                <a:latin typeface="Calibri"/>
              </a:rPr>
              <a:t>TRICO-II en 2024</a:t>
            </a:r>
            <a:endParaRPr b="0" lang="en-US" sz="1400" spc="-1" strike="noStrike">
              <a:latin typeface="Arial"/>
            </a:endParaRPr>
          </a:p>
          <a:p>
            <a:pPr>
              <a:lnSpc>
                <a:spcPct val="100000"/>
              </a:lnSpc>
            </a:pPr>
            <a:endParaRPr b="0" lang="en-US" sz="1400" spc="-1" strike="noStrike">
              <a:latin typeface="Arial"/>
            </a:endParaRPr>
          </a:p>
        </p:txBody>
      </p:sp>
    </p:spTree>
  </p:cSld>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3" name="TextShape 1"/>
          <p:cNvSpPr txBox="1"/>
          <p:nvPr/>
        </p:nvSpPr>
        <p:spPr>
          <a:xfrm>
            <a:off x="420480" y="6019920"/>
            <a:ext cx="456840" cy="183960"/>
          </a:xfrm>
          <a:prstGeom prst="rect">
            <a:avLst/>
          </a:prstGeom>
          <a:noFill/>
          <a:ln>
            <a:noFill/>
          </a:ln>
        </p:spPr>
        <p:txBody>
          <a:bodyPr anchor="ctr"/>
          <a:p>
            <a:pPr algn="r">
              <a:lnSpc>
                <a:spcPct val="100000"/>
              </a:lnSpc>
            </a:pPr>
            <a:fld id="{F75B4783-1E5D-4D35-AD11-30D31C329198}" type="slidenum">
              <a:rPr b="0" lang="en-US" sz="1200" spc="-1" strike="noStrike">
                <a:solidFill>
                  <a:srgbClr val="898989"/>
                </a:solidFill>
                <a:latin typeface="Calibri"/>
              </a:rPr>
              <a:t>&lt;number&gt;</a:t>
            </a:fld>
            <a:endParaRPr b="0" lang="en-US" sz="1200" spc="-1" strike="noStrike">
              <a:latin typeface="Times New Roman"/>
            </a:endParaRPr>
          </a:p>
        </p:txBody>
      </p:sp>
      <p:sp>
        <p:nvSpPr>
          <p:cNvPr id="284" name="CustomShape 2"/>
          <p:cNvSpPr/>
          <p:nvPr/>
        </p:nvSpPr>
        <p:spPr>
          <a:xfrm>
            <a:off x="527760" y="352080"/>
            <a:ext cx="6579360" cy="548280"/>
          </a:xfrm>
          <a:prstGeom prst="rect">
            <a:avLst/>
          </a:prstGeom>
          <a:noFill/>
          <a:ln>
            <a:noFill/>
          </a:ln>
        </p:spPr>
        <p:style>
          <a:lnRef idx="0"/>
          <a:fillRef idx="0"/>
          <a:effectRef idx="0"/>
          <a:fontRef idx="minor"/>
        </p:style>
        <p:txBody>
          <a:bodyPr lIns="0" rIns="0" tIns="0" bIns="0" anchor="b"/>
          <a:p>
            <a:pPr algn="ctr">
              <a:lnSpc>
                <a:spcPct val="90000"/>
              </a:lnSpc>
            </a:pPr>
            <a:r>
              <a:rPr b="0" lang="en-US" sz="4000" spc="299" strike="noStrike" cap="all">
                <a:solidFill>
                  <a:srgbClr val="000000"/>
                </a:solidFill>
                <a:latin typeface="Arial Narrow"/>
              </a:rPr>
              <a:t>2. Le RÉACTEUR TrICO II</a:t>
            </a:r>
            <a:endParaRPr b="0" lang="en-US" sz="4000" spc="-1" strike="noStrike">
              <a:latin typeface="Arial"/>
            </a:endParaRPr>
          </a:p>
        </p:txBody>
      </p:sp>
      <p:pic>
        <p:nvPicPr>
          <p:cNvPr id="285" name="Picture 8" descr=""/>
          <p:cNvPicPr/>
          <p:nvPr/>
        </p:nvPicPr>
        <p:blipFill>
          <a:blip r:embed="rId1"/>
          <a:stretch/>
        </p:blipFill>
        <p:spPr>
          <a:xfrm>
            <a:off x="8773200" y="1319040"/>
            <a:ext cx="3418200" cy="4682880"/>
          </a:xfrm>
          <a:prstGeom prst="rect">
            <a:avLst/>
          </a:prstGeom>
          <a:ln>
            <a:noFill/>
          </a:ln>
        </p:spPr>
      </p:pic>
      <p:pic>
        <p:nvPicPr>
          <p:cNvPr id="286" name="Picture 9" descr=""/>
          <p:cNvPicPr/>
          <p:nvPr/>
        </p:nvPicPr>
        <p:blipFill>
          <a:blip r:embed="rId2"/>
          <a:stretch/>
        </p:blipFill>
        <p:spPr>
          <a:xfrm>
            <a:off x="6866280" y="3698640"/>
            <a:ext cx="1560600" cy="2303280"/>
          </a:xfrm>
          <a:prstGeom prst="rect">
            <a:avLst/>
          </a:prstGeom>
          <a:ln>
            <a:noFill/>
          </a:ln>
        </p:spPr>
      </p:pic>
      <p:sp>
        <p:nvSpPr>
          <p:cNvPr id="287" name="Line 3"/>
          <p:cNvSpPr/>
          <p:nvPr/>
        </p:nvSpPr>
        <p:spPr>
          <a:xfrm flipH="1">
            <a:off x="7817400" y="5436000"/>
            <a:ext cx="2665080" cy="472320"/>
          </a:xfrm>
          <a:prstGeom prst="line">
            <a:avLst/>
          </a:prstGeom>
          <a:ln w="38160">
            <a:solidFill>
              <a:srgbClr val="c00000"/>
            </a:solidFill>
          </a:ln>
        </p:spPr>
        <p:style>
          <a:lnRef idx="1">
            <a:schemeClr val="accent1"/>
          </a:lnRef>
          <a:fillRef idx="0">
            <a:schemeClr val="accent1"/>
          </a:fillRef>
          <a:effectRef idx="0">
            <a:schemeClr val="accent1"/>
          </a:effectRef>
          <a:fontRef idx="minor"/>
        </p:style>
      </p:sp>
      <p:sp>
        <p:nvSpPr>
          <p:cNvPr id="288" name="Line 4"/>
          <p:cNvSpPr/>
          <p:nvPr/>
        </p:nvSpPr>
        <p:spPr>
          <a:xfrm flipH="1" flipV="1">
            <a:off x="7646400" y="4059360"/>
            <a:ext cx="2836080" cy="347400"/>
          </a:xfrm>
          <a:prstGeom prst="line">
            <a:avLst/>
          </a:prstGeom>
          <a:ln w="38160">
            <a:solidFill>
              <a:srgbClr val="c00000"/>
            </a:solidFill>
          </a:ln>
        </p:spPr>
        <p:style>
          <a:lnRef idx="1">
            <a:schemeClr val="accent1"/>
          </a:lnRef>
          <a:fillRef idx="0">
            <a:schemeClr val="accent1"/>
          </a:fillRef>
          <a:effectRef idx="0">
            <a:schemeClr val="accent1"/>
          </a:effectRef>
          <a:fontRef idx="minor"/>
        </p:style>
      </p:sp>
      <p:sp>
        <p:nvSpPr>
          <p:cNvPr id="289" name="CustomShape 5"/>
          <p:cNvSpPr/>
          <p:nvPr/>
        </p:nvSpPr>
        <p:spPr>
          <a:xfrm>
            <a:off x="433440" y="949680"/>
            <a:ext cx="8716320" cy="1186920"/>
          </a:xfrm>
          <a:prstGeom prst="rect">
            <a:avLst/>
          </a:prstGeom>
          <a:noFill/>
          <a:ln>
            <a:noFill/>
          </a:ln>
        </p:spPr>
        <p:style>
          <a:lnRef idx="0"/>
          <a:fillRef idx="0"/>
          <a:effectRef idx="0"/>
          <a:fontRef idx="minor"/>
        </p:style>
        <p:txBody>
          <a:bodyPr lIns="90000" rIns="90000" tIns="45000" bIns="45000"/>
          <a:p>
            <a:pPr marL="343080" indent="-342720" algn="just">
              <a:lnSpc>
                <a:spcPct val="120000"/>
              </a:lnSpc>
              <a:buClr>
                <a:srgbClr val="000000"/>
              </a:buClr>
              <a:buFont typeface="Wingdings" charset="2"/>
              <a:buChar char=""/>
            </a:pPr>
            <a:r>
              <a:rPr b="0" lang="en-US" sz="2000" spc="-1" strike="noStrike">
                <a:solidFill>
                  <a:srgbClr val="000000"/>
                </a:solidFill>
                <a:latin typeface="Arial"/>
                <a:ea typeface="Aptos"/>
              </a:rPr>
              <a:t>Le cœur du réacteur TRICO II se compose des barres de combustibles , d’un réflecteur (avec Lazy Susan ), d’un canal central, de quatre barres de contrôle et les tubes du convoyeur pneumatique.</a:t>
            </a:r>
            <a:endParaRPr b="0" lang="en-US" sz="2000" spc="-1" strike="noStrike">
              <a:latin typeface="Arial"/>
            </a:endParaRPr>
          </a:p>
        </p:txBody>
      </p:sp>
      <p:pic>
        <p:nvPicPr>
          <p:cNvPr id="290" name="Picture 6" descr=""/>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rcRect l="0" t="0" r="44830" b="0"/>
          <a:stretch/>
        </p:blipFill>
        <p:spPr>
          <a:xfrm>
            <a:off x="5553720" y="2363400"/>
            <a:ext cx="860760" cy="4237560"/>
          </a:xfrm>
          <a:prstGeom prst="rect">
            <a:avLst/>
          </a:prstGeom>
          <a:ln>
            <a:noFill/>
          </a:ln>
        </p:spPr>
      </p:pic>
      <p:graphicFrame>
        <p:nvGraphicFramePr>
          <p:cNvPr id="291" name="Table 6"/>
          <p:cNvGraphicFramePr/>
          <p:nvPr/>
        </p:nvGraphicFramePr>
        <p:xfrm>
          <a:off x="877680" y="2212200"/>
          <a:ext cx="4675680" cy="2704680"/>
        </p:xfrm>
        <a:graphic>
          <a:graphicData uri="http://schemas.openxmlformats.org/drawingml/2006/table">
            <a:tbl>
              <a:tblPr/>
              <a:tblGrid>
                <a:gridCol w="3376080"/>
                <a:gridCol w="1299600"/>
              </a:tblGrid>
              <a:tr h="274680">
                <a:tc>
                  <a:txBody>
                    <a:bodyPr lIns="68400" rIns="68400" tIns="0" bIns="0" anchor="ctr"/>
                    <a:p>
                      <a:pPr>
                        <a:lnSpc>
                          <a:spcPct val="100000"/>
                        </a:lnSpc>
                      </a:pPr>
                      <a:r>
                        <a:rPr b="0" lang="en-US" sz="1800" spc="-1" strike="noStrike">
                          <a:solidFill>
                            <a:srgbClr val="000000"/>
                          </a:solidFill>
                          <a:latin typeface="Arial Narrow"/>
                        </a:rPr>
                        <a:t>Type de carburant</a:t>
                      </a:r>
                      <a:endParaRPr b="0" lang="en-US" sz="1800" spc="-1" strike="noStrike">
                        <a:latin typeface="Arial"/>
                      </a:endParaRPr>
                    </a:p>
                  </a:txBody>
                  <a:tcPr marL="68400" marR="68400">
                    <a:noFill/>
                  </a:tcPr>
                </a:tc>
                <a:tc>
                  <a:txBody>
                    <a:bodyPr lIns="68400" rIns="68400" tIns="0" bIns="0" anchor="ctr"/>
                    <a:p>
                      <a:pPr>
                        <a:lnSpc>
                          <a:spcPct val="100000"/>
                        </a:lnSpc>
                      </a:pPr>
                      <a:r>
                        <a:rPr b="0" lang="en-US" sz="1800" spc="-1" strike="noStrike">
                          <a:solidFill>
                            <a:srgbClr val="000000"/>
                          </a:solidFill>
                          <a:latin typeface="Arial Narrow"/>
                        </a:rPr>
                        <a:t>Type 104</a:t>
                      </a:r>
                      <a:endParaRPr b="0" lang="en-US" sz="1800" spc="-1" strike="noStrike">
                        <a:latin typeface="Arial"/>
                      </a:endParaRPr>
                    </a:p>
                  </a:txBody>
                  <a:tcPr marL="68400" marR="68400">
                    <a:noFill/>
                  </a:tcPr>
                </a:tc>
              </a:tr>
              <a:tr h="274680">
                <a:tc gridSpan="2">
                  <a:txBody>
                    <a:bodyPr lIns="68400" rIns="68400" tIns="0" bIns="0" anchor="ctr"/>
                    <a:p>
                      <a:pPr>
                        <a:lnSpc>
                          <a:spcPct val="100000"/>
                        </a:lnSpc>
                      </a:pPr>
                      <a:r>
                        <a:rPr b="0" lang="en-US" sz="1800" spc="-1" strike="noStrike">
                          <a:solidFill>
                            <a:srgbClr val="000000"/>
                          </a:solidFill>
                          <a:latin typeface="Arial Narrow"/>
                        </a:rPr>
                        <a:t>Carburant à base de viande</a:t>
                      </a:r>
                      <a:endParaRPr b="0" lang="en-US" sz="1800" spc="-1" strike="noStrike">
                        <a:latin typeface="Arial"/>
                      </a:endParaRPr>
                    </a:p>
                  </a:txBody>
                  <a:tcPr marL="68400" marR="68400">
                    <a:noFill/>
                  </a:tcPr>
                </a:tc>
                <a:tc hMerge="1">
                  <a:tcPr>
                    <a:solidFill>
                      <a:srgbClr val="729fcf"/>
                    </a:solidFill>
                  </a:tcPr>
                </a:tc>
              </a:tr>
              <a:tr h="312120">
                <a:tc>
                  <a:txBody>
                    <a:bodyPr lIns="68400" rIns="68400" tIns="0" bIns="0" anchor="ctr"/>
                    <a:p>
                      <a:pPr>
                        <a:lnSpc>
                          <a:spcPct val="100000"/>
                        </a:lnSpc>
                      </a:pPr>
                      <a:r>
                        <a:rPr b="0" lang="en-US" sz="1800" spc="-1" strike="noStrike">
                          <a:solidFill>
                            <a:srgbClr val="000000"/>
                          </a:solidFill>
                          <a:latin typeface="Arial Narrow"/>
                        </a:rPr>
                        <a:t>Matériel</a:t>
                      </a:r>
                      <a:endParaRPr b="0" lang="en-US" sz="1800" spc="-1" strike="noStrike">
                        <a:latin typeface="Arial"/>
                      </a:endParaRPr>
                    </a:p>
                  </a:txBody>
                  <a:tcPr marL="68400" marR="68400">
                    <a:noFill/>
                  </a:tcPr>
                </a:tc>
                <a:tc>
                  <a:txBody>
                    <a:bodyPr lIns="68400" rIns="68400" tIns="0" bIns="0" anchor="ctr"/>
                    <a:p>
                      <a:pPr>
                        <a:lnSpc>
                          <a:spcPct val="100000"/>
                        </a:lnSpc>
                      </a:pPr>
                      <a:r>
                        <a:rPr b="0" lang="en-US" sz="1800" spc="-1" strike="noStrike">
                          <a:solidFill>
                            <a:srgbClr val="000000"/>
                          </a:solidFill>
                          <a:latin typeface="Arial Narrow"/>
                        </a:rPr>
                        <a:t>U-ZrH </a:t>
                      </a:r>
                      <a:r>
                        <a:rPr b="0" lang="en-US" sz="1800" spc="-1" strike="noStrike" baseline="-25000">
                          <a:solidFill>
                            <a:srgbClr val="000000"/>
                          </a:solidFill>
                          <a:latin typeface="Arial Narrow"/>
                        </a:rPr>
                        <a:t>1,65</a:t>
                      </a:r>
                      <a:endParaRPr b="0" lang="en-US" sz="1800" spc="-1" strike="noStrike">
                        <a:latin typeface="Arial"/>
                      </a:endParaRPr>
                    </a:p>
                  </a:txBody>
                  <a:tcPr marL="68400" marR="68400">
                    <a:noFill/>
                  </a:tcPr>
                </a:tc>
              </a:tr>
              <a:tr h="274680">
                <a:tc>
                  <a:txBody>
                    <a:bodyPr lIns="68400" rIns="68400" tIns="0" bIns="0" anchor="ctr"/>
                    <a:p>
                      <a:pPr>
                        <a:lnSpc>
                          <a:spcPct val="100000"/>
                        </a:lnSpc>
                      </a:pPr>
                      <a:r>
                        <a:rPr b="0" lang="en-US" sz="1800" spc="-1" strike="noStrike">
                          <a:solidFill>
                            <a:srgbClr val="000000"/>
                          </a:solidFill>
                          <a:latin typeface="Arial Narrow"/>
                        </a:rPr>
                        <a:t>Densité (g/cc)</a:t>
                      </a:r>
                      <a:endParaRPr b="0" lang="en-US" sz="1800" spc="-1" strike="noStrike">
                        <a:latin typeface="Arial"/>
                      </a:endParaRPr>
                    </a:p>
                  </a:txBody>
                  <a:tcPr marL="68400" marR="68400">
                    <a:noFill/>
                  </a:tcPr>
                </a:tc>
                <a:tc>
                  <a:txBody>
                    <a:bodyPr lIns="68400" rIns="68400" tIns="0" bIns="0" anchor="ctr"/>
                    <a:p>
                      <a:pPr>
                        <a:lnSpc>
                          <a:spcPct val="100000"/>
                        </a:lnSpc>
                      </a:pPr>
                      <a:r>
                        <a:rPr b="0" lang="en-US" sz="1800" spc="-1" strike="noStrike">
                          <a:solidFill>
                            <a:srgbClr val="000000"/>
                          </a:solidFill>
                          <a:latin typeface="Arial Narrow"/>
                        </a:rPr>
                        <a:t>6.02</a:t>
                      </a:r>
                      <a:endParaRPr b="0" lang="en-US" sz="1800" spc="-1" strike="noStrike">
                        <a:latin typeface="Arial"/>
                      </a:endParaRPr>
                    </a:p>
                  </a:txBody>
                  <a:tcPr marL="68400" marR="68400">
                    <a:noFill/>
                  </a:tcPr>
                </a:tc>
              </a:tr>
              <a:tr h="274680">
                <a:tc>
                  <a:txBody>
                    <a:bodyPr lIns="68400" rIns="68400" tIns="0" bIns="0" anchor="ctr"/>
                    <a:p>
                      <a:pPr>
                        <a:lnSpc>
                          <a:spcPct val="100000"/>
                        </a:lnSpc>
                      </a:pPr>
                      <a:r>
                        <a:rPr b="0" lang="en-US" sz="1800" spc="-1" strike="noStrike">
                          <a:solidFill>
                            <a:srgbClr val="000000"/>
                          </a:solidFill>
                          <a:latin typeface="Arial Narrow"/>
                        </a:rPr>
                        <a:t>Longueur (cm)</a:t>
                      </a:r>
                      <a:endParaRPr b="0" lang="en-US" sz="1800" spc="-1" strike="noStrike">
                        <a:latin typeface="Arial"/>
                      </a:endParaRPr>
                    </a:p>
                  </a:txBody>
                  <a:tcPr marL="68400" marR="68400">
                    <a:noFill/>
                  </a:tcPr>
                </a:tc>
                <a:tc>
                  <a:txBody>
                    <a:bodyPr lIns="68400" rIns="68400" tIns="0" bIns="0" anchor="ctr"/>
                    <a:p>
                      <a:pPr>
                        <a:lnSpc>
                          <a:spcPct val="100000"/>
                        </a:lnSpc>
                      </a:pPr>
                      <a:r>
                        <a:rPr b="0" lang="en-US" sz="1800" spc="-1" strike="noStrike">
                          <a:solidFill>
                            <a:srgbClr val="000000"/>
                          </a:solidFill>
                          <a:latin typeface="Arial Narrow"/>
                        </a:rPr>
                        <a:t>38.1</a:t>
                      </a:r>
                      <a:endParaRPr b="0" lang="en-US" sz="1800" spc="-1" strike="noStrike">
                        <a:latin typeface="Arial"/>
                      </a:endParaRPr>
                    </a:p>
                  </a:txBody>
                  <a:tcPr marL="68400" marR="68400">
                    <a:noFill/>
                  </a:tcPr>
                </a:tc>
              </a:tr>
              <a:tr h="274680">
                <a:tc>
                  <a:txBody>
                    <a:bodyPr lIns="68400" rIns="68400" tIns="0" bIns="0" anchor="ctr"/>
                    <a:p>
                      <a:pPr>
                        <a:lnSpc>
                          <a:spcPct val="100000"/>
                        </a:lnSpc>
                      </a:pPr>
                      <a:r>
                        <a:rPr b="0" lang="en-US" sz="1800" spc="-1" strike="noStrike">
                          <a:solidFill>
                            <a:srgbClr val="000000"/>
                          </a:solidFill>
                          <a:latin typeface="Arial Narrow"/>
                        </a:rPr>
                        <a:t>Rayon (cm)</a:t>
                      </a:r>
                      <a:endParaRPr b="0" lang="en-US" sz="1800" spc="-1" strike="noStrike">
                        <a:latin typeface="Arial"/>
                      </a:endParaRPr>
                    </a:p>
                  </a:txBody>
                  <a:tcPr marL="68400" marR="68400">
                    <a:noFill/>
                  </a:tcPr>
                </a:tc>
                <a:tc>
                  <a:txBody>
                    <a:bodyPr lIns="68400" rIns="68400" tIns="0" bIns="0" anchor="ctr"/>
                    <a:p>
                      <a:pPr>
                        <a:lnSpc>
                          <a:spcPct val="100000"/>
                        </a:lnSpc>
                      </a:pPr>
                      <a:r>
                        <a:rPr b="0" lang="en-US" sz="1800" spc="-1" strike="noStrike">
                          <a:solidFill>
                            <a:srgbClr val="000000"/>
                          </a:solidFill>
                          <a:latin typeface="Arial Narrow"/>
                        </a:rPr>
                        <a:t>1.824</a:t>
                      </a:r>
                      <a:endParaRPr b="0" lang="en-US" sz="1800" spc="-1" strike="noStrike">
                        <a:latin typeface="Arial"/>
                      </a:endParaRPr>
                    </a:p>
                  </a:txBody>
                  <a:tcPr marL="68400" marR="68400">
                    <a:noFill/>
                  </a:tcPr>
                </a:tc>
              </a:tr>
              <a:tr h="274680">
                <a:tc>
                  <a:txBody>
                    <a:bodyPr lIns="68400" rIns="68400" tIns="0" bIns="0" anchor="ctr"/>
                    <a:p>
                      <a:pPr>
                        <a:lnSpc>
                          <a:spcPct val="100000"/>
                        </a:lnSpc>
                      </a:pPr>
                      <a:r>
                        <a:rPr b="0" lang="en-US" sz="1800" spc="-1" strike="noStrike">
                          <a:solidFill>
                            <a:srgbClr val="000000"/>
                          </a:solidFill>
                          <a:latin typeface="Arial Narrow"/>
                        </a:rPr>
                        <a:t>Masse de U par FE</a:t>
                      </a:r>
                      <a:endParaRPr b="0" lang="en-US" sz="1800" spc="-1" strike="noStrike">
                        <a:latin typeface="Arial"/>
                      </a:endParaRPr>
                    </a:p>
                  </a:txBody>
                  <a:tcPr marL="68400" marR="68400">
                    <a:noFill/>
                  </a:tcPr>
                </a:tc>
                <a:tc>
                  <a:txBody>
                    <a:bodyPr lIns="68400" rIns="68400" tIns="0" bIns="0" anchor="ctr"/>
                    <a:p>
                      <a:pPr>
                        <a:lnSpc>
                          <a:spcPct val="100000"/>
                        </a:lnSpc>
                      </a:pPr>
                      <a:r>
                        <a:rPr b="0" lang="en-US" sz="1800" spc="-1" strike="noStrike">
                          <a:solidFill>
                            <a:srgbClr val="000000"/>
                          </a:solidFill>
                          <a:latin typeface="Arial Narrow"/>
                        </a:rPr>
                        <a:t>193</a:t>
                      </a:r>
                      <a:endParaRPr b="0" lang="en-US" sz="1800" spc="-1" strike="noStrike">
                        <a:latin typeface="Arial"/>
                      </a:endParaRPr>
                    </a:p>
                  </a:txBody>
                  <a:tcPr marL="68400" marR="68400">
                    <a:noFill/>
                  </a:tcPr>
                </a:tc>
              </a:tr>
              <a:tr h="274680">
                <a:tc>
                  <a:txBody>
                    <a:bodyPr lIns="68400" rIns="68400" tIns="0" bIns="0" anchor="ctr"/>
                    <a:p>
                      <a:pPr>
                        <a:lnSpc>
                          <a:spcPct val="100000"/>
                        </a:lnSpc>
                      </a:pPr>
                      <a:r>
                        <a:rPr b="0" lang="en-US" sz="1800" spc="-1" strike="noStrike">
                          <a:solidFill>
                            <a:srgbClr val="000000"/>
                          </a:solidFill>
                          <a:latin typeface="Arial Narrow"/>
                        </a:rPr>
                        <a:t>U dans le carburant (% en poids)</a:t>
                      </a:r>
                      <a:endParaRPr b="0" lang="en-US" sz="1800" spc="-1" strike="noStrike">
                        <a:latin typeface="Arial"/>
                      </a:endParaRPr>
                    </a:p>
                  </a:txBody>
                  <a:tcPr marL="68400" marR="68400">
                    <a:noFill/>
                  </a:tcPr>
                </a:tc>
                <a:tc>
                  <a:txBody>
                    <a:bodyPr lIns="68400" rIns="68400" tIns="0" bIns="0" anchor="ctr"/>
                    <a:p>
                      <a:pPr>
                        <a:lnSpc>
                          <a:spcPct val="100000"/>
                        </a:lnSpc>
                      </a:pPr>
                      <a:r>
                        <a:rPr b="0" lang="en-US" sz="1800" spc="-1" strike="noStrike">
                          <a:solidFill>
                            <a:srgbClr val="000000"/>
                          </a:solidFill>
                          <a:latin typeface="Arial Narrow"/>
                        </a:rPr>
                        <a:t>8.50</a:t>
                      </a:r>
                      <a:endParaRPr b="0" lang="en-US" sz="1800" spc="-1" strike="noStrike">
                        <a:latin typeface="Arial"/>
                      </a:endParaRPr>
                    </a:p>
                  </a:txBody>
                  <a:tcPr marL="68400" marR="68400">
                    <a:noFill/>
                  </a:tcPr>
                </a:tc>
              </a:tr>
              <a:tr h="274680">
                <a:tc>
                  <a:txBody>
                    <a:bodyPr lIns="68400" rIns="68400" tIns="0" bIns="0" anchor="ctr"/>
                    <a:p>
                      <a:pPr>
                        <a:lnSpc>
                          <a:spcPct val="100000"/>
                        </a:lnSpc>
                      </a:pPr>
                      <a:r>
                        <a:rPr b="0" lang="en-US" sz="1800" spc="-1" strike="noStrike">
                          <a:solidFill>
                            <a:srgbClr val="000000"/>
                          </a:solidFill>
                          <a:latin typeface="Arial Narrow"/>
                        </a:rPr>
                        <a:t>Masse de l'U-235 (g)</a:t>
                      </a:r>
                      <a:endParaRPr b="0" lang="en-US" sz="1800" spc="-1" strike="noStrike">
                        <a:latin typeface="Arial"/>
                      </a:endParaRPr>
                    </a:p>
                  </a:txBody>
                  <a:tcPr marL="68400" marR="68400">
                    <a:noFill/>
                  </a:tcPr>
                </a:tc>
                <a:tc>
                  <a:txBody>
                    <a:bodyPr lIns="68400" rIns="68400" tIns="0" bIns="0" anchor="ctr"/>
                    <a:p>
                      <a:pPr>
                        <a:lnSpc>
                          <a:spcPct val="100000"/>
                        </a:lnSpc>
                      </a:pPr>
                      <a:r>
                        <a:rPr b="0" lang="en-US" sz="1800" spc="-1" strike="noStrike">
                          <a:solidFill>
                            <a:srgbClr val="000000"/>
                          </a:solidFill>
                          <a:latin typeface="Arial Narrow"/>
                        </a:rPr>
                        <a:t>38</a:t>
                      </a:r>
                      <a:endParaRPr b="0" lang="en-US" sz="1800" spc="-1" strike="noStrike">
                        <a:latin typeface="Arial"/>
                      </a:endParaRPr>
                    </a:p>
                  </a:txBody>
                  <a:tcPr marL="68400" marR="68400">
                    <a:noFill/>
                  </a:tcPr>
                </a:tc>
              </a:tr>
              <a:tr h="274680">
                <a:tc>
                  <a:txBody>
                    <a:bodyPr lIns="68400" rIns="68400" tIns="0" bIns="0" anchor="ctr"/>
                    <a:p>
                      <a:pPr>
                        <a:lnSpc>
                          <a:spcPct val="100000"/>
                        </a:lnSpc>
                      </a:pPr>
                      <a:r>
                        <a:rPr b="0" lang="en-US" sz="1800" spc="-1" strike="noStrike">
                          <a:solidFill>
                            <a:srgbClr val="000000"/>
                          </a:solidFill>
                          <a:latin typeface="Arial Narrow"/>
                        </a:rPr>
                        <a:t>Enrichissement (% en poids)</a:t>
                      </a:r>
                      <a:endParaRPr b="0" lang="en-US" sz="1800" spc="-1" strike="noStrike">
                        <a:latin typeface="Arial"/>
                      </a:endParaRPr>
                    </a:p>
                  </a:txBody>
                  <a:tcPr marL="68400" marR="68400">
                    <a:noFill/>
                  </a:tcPr>
                </a:tc>
                <a:tc>
                  <a:txBody>
                    <a:bodyPr lIns="68400" rIns="68400" tIns="0" bIns="0" anchor="ctr"/>
                    <a:p>
                      <a:pPr>
                        <a:lnSpc>
                          <a:spcPct val="100000"/>
                        </a:lnSpc>
                      </a:pPr>
                      <a:r>
                        <a:rPr b="0" lang="en-US" sz="1800" spc="-1" strike="noStrike">
                          <a:solidFill>
                            <a:srgbClr val="000000"/>
                          </a:solidFill>
                          <a:latin typeface="Arial Narrow"/>
                        </a:rPr>
                        <a:t>19.7</a:t>
                      </a:r>
                      <a:endParaRPr b="0" lang="en-US" sz="1800" spc="-1" strike="noStrike">
                        <a:latin typeface="Arial"/>
                      </a:endParaRPr>
                    </a:p>
                  </a:txBody>
                  <a:tcPr marL="68400" marR="68400">
                    <a:noFill/>
                  </a:tcPr>
                </a:tc>
              </a:tr>
              <a:tr h="274680">
                <a:tc gridSpan="2">
                  <a:txBody>
                    <a:bodyPr lIns="68400" rIns="68400" tIns="0" bIns="0" anchor="ctr"/>
                    <a:p>
                      <a:pPr>
                        <a:lnSpc>
                          <a:spcPct val="100000"/>
                        </a:lnSpc>
                      </a:pPr>
                      <a:r>
                        <a:rPr b="0" lang="en-US" sz="1800" spc="-1" strike="noStrike">
                          <a:solidFill>
                            <a:srgbClr val="000000"/>
                          </a:solidFill>
                          <a:latin typeface="Arial Narrow"/>
                        </a:rPr>
                        <a:t>Poison inflammable</a:t>
                      </a:r>
                      <a:endParaRPr b="0" lang="en-US" sz="1800" spc="-1" strike="noStrike">
                        <a:latin typeface="Arial"/>
                      </a:endParaRPr>
                    </a:p>
                  </a:txBody>
                  <a:tcPr marL="68400" marR="68400">
                    <a:solidFill>
                      <a:srgbClr val="f2f2f2"/>
                    </a:solidFill>
                  </a:tcPr>
                </a:tc>
                <a:tc hMerge="1">
                  <a:tcPr>
                    <a:solidFill>
                      <a:srgbClr val="729fcf"/>
                    </a:solidFill>
                  </a:tcPr>
                </a:tc>
              </a:tr>
              <a:tr h="274680">
                <a:tc>
                  <a:txBody>
                    <a:bodyPr lIns="68400" rIns="68400" tIns="0" bIns="0" anchor="ctr"/>
                    <a:p>
                      <a:pPr>
                        <a:lnSpc>
                          <a:spcPct val="100000"/>
                        </a:lnSpc>
                      </a:pPr>
                      <a:r>
                        <a:rPr b="0" lang="en-US" sz="1800" spc="-1" strike="noStrike">
                          <a:solidFill>
                            <a:srgbClr val="000000"/>
                          </a:solidFill>
                          <a:latin typeface="Arial Narrow"/>
                        </a:rPr>
                        <a:t>Matériel</a:t>
                      </a:r>
                      <a:endParaRPr b="0" lang="en-US" sz="1800" spc="-1" strike="noStrike">
                        <a:latin typeface="Arial"/>
                      </a:endParaRPr>
                    </a:p>
                  </a:txBody>
                  <a:tcPr marL="68400" marR="68400">
                    <a:noFill/>
                  </a:tcPr>
                </a:tc>
                <a:tc>
                  <a:txBody>
                    <a:bodyPr lIns="68400" rIns="68400" tIns="0" bIns="0" anchor="ctr"/>
                    <a:p>
                      <a:pPr>
                        <a:lnSpc>
                          <a:spcPct val="100000"/>
                        </a:lnSpc>
                      </a:pPr>
                      <a:r>
                        <a:rPr b="0" lang="en-US" sz="1800" spc="-1" strike="noStrike">
                          <a:solidFill>
                            <a:srgbClr val="000000"/>
                          </a:solidFill>
                          <a:latin typeface="Arial Narrow"/>
                        </a:rPr>
                        <a:t>Mo-disque</a:t>
                      </a:r>
                      <a:endParaRPr b="0" lang="en-US" sz="1800" spc="-1" strike="noStrike">
                        <a:latin typeface="Arial"/>
                      </a:endParaRPr>
                    </a:p>
                  </a:txBody>
                  <a:tcPr marL="68400" marR="68400">
                    <a:noFill/>
                  </a:tcPr>
                </a:tc>
              </a:tr>
              <a:tr h="274680">
                <a:tc>
                  <a:txBody>
                    <a:bodyPr lIns="68400" rIns="68400" tIns="0" bIns="0" anchor="ctr"/>
                    <a:p>
                      <a:pPr>
                        <a:lnSpc>
                          <a:spcPct val="100000"/>
                        </a:lnSpc>
                      </a:pPr>
                      <a:r>
                        <a:rPr b="0" lang="en-US" sz="1800" spc="-1" strike="noStrike">
                          <a:solidFill>
                            <a:srgbClr val="000000"/>
                          </a:solidFill>
                          <a:latin typeface="Arial Narrow"/>
                        </a:rPr>
                        <a:t>Densité (g/cc)</a:t>
                      </a:r>
                      <a:endParaRPr b="0" lang="en-US" sz="1800" spc="-1" strike="noStrike">
                        <a:latin typeface="Arial"/>
                      </a:endParaRPr>
                    </a:p>
                  </a:txBody>
                  <a:tcPr marL="68400" marR="68400">
                    <a:noFill/>
                  </a:tcPr>
                </a:tc>
                <a:tc>
                  <a:txBody>
                    <a:bodyPr lIns="68400" rIns="68400" tIns="0" bIns="0" anchor="ctr"/>
                    <a:p>
                      <a:pPr>
                        <a:lnSpc>
                          <a:spcPct val="100000"/>
                        </a:lnSpc>
                      </a:pPr>
                      <a:r>
                        <a:rPr b="0" lang="en-US" sz="1800" spc="-1" strike="noStrike">
                          <a:solidFill>
                            <a:srgbClr val="000000"/>
                          </a:solidFill>
                          <a:latin typeface="Arial Narrow"/>
                        </a:rPr>
                        <a:t>10.28</a:t>
                      </a:r>
                      <a:endParaRPr b="0" lang="en-US" sz="1800" spc="-1" strike="noStrike">
                        <a:latin typeface="Arial"/>
                      </a:endParaRPr>
                    </a:p>
                  </a:txBody>
                  <a:tcPr marL="68400" marR="68400">
                    <a:noFill/>
                  </a:tcPr>
                </a:tc>
              </a:tr>
              <a:tr h="274680">
                <a:tc>
                  <a:txBody>
                    <a:bodyPr lIns="68400" rIns="68400" tIns="0" bIns="0" anchor="ctr"/>
                    <a:p>
                      <a:pPr>
                        <a:lnSpc>
                          <a:spcPct val="100000"/>
                        </a:lnSpc>
                      </a:pPr>
                      <a:r>
                        <a:rPr b="0" lang="en-US" sz="1800" spc="-1" strike="noStrike">
                          <a:solidFill>
                            <a:srgbClr val="000000"/>
                          </a:solidFill>
                          <a:latin typeface="Arial Narrow"/>
                        </a:rPr>
                        <a:t>Longueur ou épaisseur (cm)</a:t>
                      </a:r>
                      <a:endParaRPr b="0" lang="en-US" sz="1800" spc="-1" strike="noStrike">
                        <a:latin typeface="Arial"/>
                      </a:endParaRPr>
                    </a:p>
                  </a:txBody>
                  <a:tcPr marL="68400" marR="68400">
                    <a:noFill/>
                  </a:tcPr>
                </a:tc>
                <a:tc>
                  <a:txBody>
                    <a:bodyPr lIns="68400" rIns="68400" tIns="0" bIns="0" anchor="ctr"/>
                    <a:p>
                      <a:pPr>
                        <a:lnSpc>
                          <a:spcPct val="100000"/>
                        </a:lnSpc>
                      </a:pPr>
                      <a:r>
                        <a:rPr b="0" lang="en-US" sz="1800" spc="-1" strike="noStrike">
                          <a:solidFill>
                            <a:srgbClr val="000000"/>
                          </a:solidFill>
                          <a:latin typeface="Arial Narrow"/>
                        </a:rPr>
                        <a:t>0,079</a:t>
                      </a:r>
                      <a:endParaRPr b="0" lang="en-US" sz="1800" spc="-1" strike="noStrike">
                        <a:latin typeface="Arial"/>
                      </a:endParaRPr>
                    </a:p>
                  </a:txBody>
                  <a:tcPr marL="68400" marR="68400">
                    <a:noFill/>
                  </a:tcPr>
                </a:tc>
              </a:tr>
              <a:tr h="274680">
                <a:tc>
                  <a:txBody>
                    <a:bodyPr lIns="68400" rIns="68400" tIns="0" bIns="0" anchor="ctr"/>
                    <a:p>
                      <a:pPr>
                        <a:lnSpc>
                          <a:spcPct val="100000"/>
                        </a:lnSpc>
                      </a:pPr>
                      <a:r>
                        <a:rPr b="0" lang="en-US" sz="1800" spc="-1" strike="noStrike">
                          <a:solidFill>
                            <a:srgbClr val="000000"/>
                          </a:solidFill>
                          <a:latin typeface="Arial Narrow"/>
                        </a:rPr>
                        <a:t>Diamètre (cm)</a:t>
                      </a:r>
                      <a:endParaRPr b="0" lang="en-US" sz="1800" spc="-1" strike="noStrike">
                        <a:latin typeface="Arial"/>
                      </a:endParaRPr>
                    </a:p>
                  </a:txBody>
                  <a:tcPr marL="68400" marR="68400">
                    <a:noFill/>
                  </a:tcPr>
                </a:tc>
                <a:tc>
                  <a:txBody>
                    <a:bodyPr lIns="68400" rIns="68400" tIns="0" bIns="0" anchor="ctr"/>
                    <a:p>
                      <a:pPr>
                        <a:lnSpc>
                          <a:spcPct val="100000"/>
                        </a:lnSpc>
                      </a:pPr>
                      <a:r>
                        <a:rPr b="0" lang="en-US" sz="1800" spc="-1" strike="noStrike">
                          <a:solidFill>
                            <a:srgbClr val="000000"/>
                          </a:solidFill>
                          <a:latin typeface="Arial Narrow"/>
                        </a:rPr>
                        <a:t>3.63</a:t>
                      </a:r>
                      <a:endParaRPr b="0" lang="en-US" sz="1800" spc="-1" strike="noStrike">
                        <a:latin typeface="Arial"/>
                      </a:endParaRPr>
                    </a:p>
                  </a:txBody>
                  <a:tcPr marL="68400" marR="68400">
                    <a:noFill/>
                  </a:tcPr>
                </a:tc>
              </a:tr>
            </a:tbl>
          </a:graphicData>
        </a:graphic>
      </p:graphicFrame>
      <p:pic>
        <p:nvPicPr>
          <p:cNvPr id="292" name="Image 12" descr=""/>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p:blipFill>
        <p:spPr>
          <a:xfrm>
            <a:off x="14760" y="10080"/>
            <a:ext cx="591120" cy="643680"/>
          </a:xfrm>
          <a:prstGeom prst="rect">
            <a:avLst/>
          </a:prstGeom>
          <a:ln>
            <a:noFill/>
          </a:ln>
        </p:spPr>
      </p:pic>
    </p:spTree>
  </p:cSld>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nodeType="afterEffect" fill="hold" presetClass="entr" presetID="47">
                                  <p:stCondLst>
                                    <p:cond delay="0"/>
                                  </p:stCondLst>
                                  <p:childTnLst>
                                    <p:set>
                                      <p:cBhvr>
                                        <p:cTn id="6" dur="1" fill="hold">
                                          <p:stCondLst>
                                            <p:cond delay="0"/>
                                          </p:stCondLst>
                                        </p:cTn>
                                        <p:tgtEl>
                                          <p:spTgt spid="285"/>
                                        </p:tgtEl>
                                        <p:attrNameLst>
                                          <p:attrName>style.visibility</p:attrName>
                                        </p:attrNameLst>
                                      </p:cBhvr>
                                      <p:to>
                                        <p:strVal val="visible"/>
                                      </p:to>
                                    </p:set>
                                    <p:animEffect filter="fade" transition="in">
                                      <p:cBhvr additive="repl">
                                        <p:cTn id="7" dur="1000"/>
                                        <p:tgtEl>
                                          <p:spTgt spid="285"/>
                                        </p:tgtEl>
                                      </p:cBhvr>
                                    </p:animEffect>
                                    <p:anim calcmode="lin" valueType="num">
                                      <p:cBhvr additive="repl">
                                        <p:cTn id="8" dur="1000" fill="hold"/>
                                        <p:tgtEl>
                                          <p:spTgt spid="285"/>
                                        </p:tgtEl>
                                        <p:attrNameLst>
                                          <p:attrName>ppt_x</p:attrName>
                                        </p:attrNameLst>
                                      </p:cBhvr>
                                      <p:tavLst>
                                        <p:tav tm="0">
                                          <p:val>
                                            <p:strVal val="#ppt_x"/>
                                          </p:val>
                                        </p:tav>
                                        <p:tav tm="100000">
                                          <p:val>
                                            <p:strVal val="#ppt_x"/>
                                          </p:val>
                                        </p:tav>
                                      </p:tavLst>
                                    </p:anim>
                                    <p:anim calcmode="lin" valueType="num">
                                      <p:cBhvr additive="repl">
                                        <p:cTn id="9" dur="1000" fill="hold"/>
                                        <p:tgtEl>
                                          <p:spTgt spid="285"/>
                                        </p:tgtEl>
                                        <p:attrNameLst>
                                          <p:attrName>ppt_y</p:attrName>
                                        </p:attrNameLst>
                                      </p:cBhvr>
                                      <p:tavLst>
                                        <p:tav tm="0">
                                          <p:val>
                                            <p:strVal val="#ppt_y-.1"/>
                                          </p:val>
                                        </p:tav>
                                        <p:tav tm="100000">
                                          <p:val>
                                            <p:strVal val="#ppt_y"/>
                                          </p:val>
                                        </p:tav>
                                      </p:tavLst>
                                    </p:anim>
                                  </p:childTnLst>
                                </p:cTn>
                              </p:par>
                              <p:par>
                                <p:cTn id="10" nodeType="withEffect" fill="hold" presetClass="entr" presetID="10">
                                  <p:stCondLst>
                                    <p:cond delay="0"/>
                                  </p:stCondLst>
                                  <p:childTnLst>
                                    <p:set>
                                      <p:cBhvr>
                                        <p:cTn id="11" dur="1" fill="hold">
                                          <p:stCondLst>
                                            <p:cond delay="0"/>
                                          </p:stCondLst>
                                        </p:cTn>
                                        <p:tgtEl>
                                          <p:spTgt spid="289"/>
                                        </p:tgtEl>
                                        <p:attrNameLst>
                                          <p:attrName>style.visibility</p:attrName>
                                        </p:attrNameLst>
                                      </p:cBhvr>
                                      <p:to>
                                        <p:strVal val="visible"/>
                                      </p:to>
                                    </p:set>
                                    <p:animEffect filter="fade" transition="in">
                                      <p:cBhvr additive="repl">
                                        <p:cTn id="12" dur="500"/>
                                        <p:tgtEl>
                                          <p:spTgt spid="289"/>
                                        </p:tgtEl>
                                      </p:cBhvr>
                                    </p:animEffect>
                                  </p:childTnLst>
                                </p:cTn>
                              </p:par>
                            </p:childTnLst>
                          </p:cTn>
                        </p:par>
                        <p:par>
                          <p:cTn id="13" fill="hold">
                            <p:stCondLst>
                              <p:cond delay="1000"/>
                            </p:stCondLst>
                            <p:childTnLst>
                              <p:par>
                                <p:cTn id="14" nodeType="afterEffect" fill="hold" presetClass="entr" presetID="22" presetSubtype="2">
                                  <p:stCondLst>
                                    <p:cond delay="0"/>
                                  </p:stCondLst>
                                  <p:childTnLst>
                                    <p:set>
                                      <p:cBhvr>
                                        <p:cTn id="15" dur="1" fill="hold">
                                          <p:stCondLst>
                                            <p:cond delay="0"/>
                                          </p:stCondLst>
                                        </p:cTn>
                                        <p:tgtEl>
                                          <p:spTgt spid="288"/>
                                        </p:tgtEl>
                                        <p:attrNameLst>
                                          <p:attrName>style.visibility</p:attrName>
                                        </p:attrNameLst>
                                      </p:cBhvr>
                                      <p:to>
                                        <p:strVal val="visible"/>
                                      </p:to>
                                    </p:set>
                                    <p:animEffect filter="wipe(right)" transition="in">
                                      <p:cBhvr additive="repl">
                                        <p:cTn id="16" dur="500"/>
                                        <p:tgtEl>
                                          <p:spTgt spid="288"/>
                                        </p:tgtEl>
                                      </p:cBhvr>
                                    </p:animEffect>
                                  </p:childTnLst>
                                </p:cTn>
                              </p:par>
                              <p:par>
                                <p:cTn id="17" nodeType="withEffect" fill="hold" presetClass="entr" presetID="22" presetSubtype="2">
                                  <p:stCondLst>
                                    <p:cond delay="0"/>
                                  </p:stCondLst>
                                  <p:childTnLst>
                                    <p:set>
                                      <p:cBhvr>
                                        <p:cTn id="18" dur="1" fill="hold">
                                          <p:stCondLst>
                                            <p:cond delay="0"/>
                                          </p:stCondLst>
                                        </p:cTn>
                                        <p:tgtEl>
                                          <p:spTgt spid="287"/>
                                        </p:tgtEl>
                                        <p:attrNameLst>
                                          <p:attrName>style.visibility</p:attrName>
                                        </p:attrNameLst>
                                      </p:cBhvr>
                                      <p:to>
                                        <p:strVal val="visible"/>
                                      </p:to>
                                    </p:set>
                                    <p:animEffect filter="wipe(right)" transition="in">
                                      <p:cBhvr additive="repl">
                                        <p:cTn id="19" dur="500"/>
                                        <p:tgtEl>
                                          <p:spTgt spid="287"/>
                                        </p:tgtEl>
                                      </p:cBhvr>
                                    </p:animEffect>
                                  </p:childTnLst>
                                </p:cTn>
                              </p:par>
                            </p:childTnLst>
                          </p:cTn>
                        </p:par>
                        <p:par>
                          <p:cTn id="20" fill="hold">
                            <p:stCondLst>
                              <p:cond delay="1500"/>
                            </p:stCondLst>
                            <p:childTnLst>
                              <p:par>
                                <p:cTn id="21" nodeType="afterEffect" fill="hold" presetClass="entr" presetID="10">
                                  <p:stCondLst>
                                    <p:cond delay="0"/>
                                  </p:stCondLst>
                                  <p:childTnLst>
                                    <p:set>
                                      <p:cBhvr>
                                        <p:cTn id="22" dur="1" fill="hold">
                                          <p:stCondLst>
                                            <p:cond delay="0"/>
                                          </p:stCondLst>
                                        </p:cTn>
                                        <p:tgtEl>
                                          <p:spTgt spid="286"/>
                                        </p:tgtEl>
                                        <p:attrNameLst>
                                          <p:attrName>style.visibility</p:attrName>
                                        </p:attrNameLst>
                                      </p:cBhvr>
                                      <p:to>
                                        <p:strVal val="visible"/>
                                      </p:to>
                                    </p:set>
                                    <p:animEffect filter="fade" transition="in">
                                      <p:cBhvr additive="repl">
                                        <p:cTn id="23" dur="250"/>
                                        <p:tgtEl>
                                          <p:spTgt spid="286"/>
                                        </p:tgtEl>
                                      </p:cBhvr>
                                    </p:animEffect>
                                  </p:childTnLst>
                                </p:cTn>
                              </p:par>
                            </p:childTnLst>
                          </p:cTn>
                        </p:par>
                      </p:childTnLst>
                    </p:cTn>
                  </p:par>
                  <p:par>
                    <p:cTn id="24" fill="hold">
                      <p:stCondLst>
                        <p:cond delay="indefinite"/>
                      </p:stCondLst>
                      <p:childTnLst>
                        <p:par>
                          <p:cTn id="25" fill="hold">
                            <p:stCondLst>
                              <p:cond delay="0"/>
                            </p:stCondLst>
                            <p:childTnLst>
                              <p:par>
                                <p:cTn id="26" nodeType="clickEffect" fill="hold" presetClass="entr" presetID="42">
                                  <p:stCondLst>
                                    <p:cond delay="0"/>
                                  </p:stCondLst>
                                  <p:childTnLst>
                                    <p:set>
                                      <p:cBhvr>
                                        <p:cTn id="27" dur="1" fill="hold">
                                          <p:stCondLst>
                                            <p:cond delay="0"/>
                                          </p:stCondLst>
                                        </p:cTn>
                                        <p:tgtEl>
                                          <p:spTgt spid="291"/>
                                        </p:tgtEl>
                                        <p:attrNameLst>
                                          <p:attrName>style.visibility</p:attrName>
                                        </p:attrNameLst>
                                      </p:cBhvr>
                                      <p:to>
                                        <p:strVal val="visible"/>
                                      </p:to>
                                    </p:set>
                                    <p:animEffect filter="fade" transition="in">
                                      <p:cBhvr additive="repl">
                                        <p:cTn id="28" dur="1000"/>
                                        <p:tgtEl>
                                          <p:spTgt spid="291"/>
                                        </p:tgtEl>
                                      </p:cBhvr>
                                    </p:animEffect>
                                    <p:anim calcmode="lin" valueType="num">
                                      <p:cBhvr additive="repl">
                                        <p:cTn id="29" dur="1000" fill="hold"/>
                                        <p:tgtEl>
                                          <p:spTgt spid="291"/>
                                        </p:tgtEl>
                                        <p:attrNameLst>
                                          <p:attrName>ppt_x</p:attrName>
                                        </p:attrNameLst>
                                      </p:cBhvr>
                                      <p:tavLst>
                                        <p:tav tm="0">
                                          <p:val>
                                            <p:strVal val="#ppt_x"/>
                                          </p:val>
                                        </p:tav>
                                        <p:tav tm="100000">
                                          <p:val>
                                            <p:strVal val="#ppt_x"/>
                                          </p:val>
                                        </p:tav>
                                      </p:tavLst>
                                    </p:anim>
                                    <p:anim calcmode="lin" valueType="num">
                                      <p:cBhvr additive="repl">
                                        <p:cTn id="30" dur="1000" fill="hold"/>
                                        <p:tgtEl>
                                          <p:spTgt spid="291"/>
                                        </p:tgtEl>
                                        <p:attrNameLst>
                                          <p:attrName>ppt_y</p:attrName>
                                        </p:attrNameLst>
                                      </p:cBhvr>
                                      <p:tavLst>
                                        <p:tav tm="0">
                                          <p:val>
                                            <p:strVal val="#ppt_y+.1"/>
                                          </p:val>
                                        </p:tav>
                                        <p:tav tm="100000">
                                          <p:val>
                                            <p:strVal val="#ppt_y"/>
                                          </p:val>
                                        </p:tav>
                                      </p:tavLst>
                                    </p:anim>
                                  </p:childTnLst>
                                </p:cTn>
                              </p:par>
                              <p:par>
                                <p:cTn id="31" nodeType="withEffect" fill="hold" presetClass="entr" presetID="10">
                                  <p:stCondLst>
                                    <p:cond delay="0"/>
                                  </p:stCondLst>
                                  <p:childTnLst>
                                    <p:set>
                                      <p:cBhvr>
                                        <p:cTn id="32" dur="1" fill="hold">
                                          <p:stCondLst>
                                            <p:cond delay="0"/>
                                          </p:stCondLst>
                                        </p:cTn>
                                        <p:tgtEl>
                                          <p:spTgt spid="290"/>
                                        </p:tgtEl>
                                        <p:attrNameLst>
                                          <p:attrName>style.visibility</p:attrName>
                                        </p:attrNameLst>
                                      </p:cBhvr>
                                      <p:to>
                                        <p:strVal val="visible"/>
                                      </p:to>
                                    </p:set>
                                    <p:animEffect filter="fade" transition="in">
                                      <p:cBhvr additive="repl">
                                        <p:cTn id="33" dur="500"/>
                                        <p:tgtEl>
                                          <p:spTgt spid="29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3" name="TextShape 1"/>
          <p:cNvSpPr txBox="1"/>
          <p:nvPr/>
        </p:nvSpPr>
        <p:spPr>
          <a:xfrm>
            <a:off x="420480" y="6019920"/>
            <a:ext cx="456840" cy="183960"/>
          </a:xfrm>
          <a:prstGeom prst="rect">
            <a:avLst/>
          </a:prstGeom>
          <a:noFill/>
          <a:ln>
            <a:noFill/>
          </a:ln>
        </p:spPr>
        <p:txBody>
          <a:bodyPr anchor="ctr"/>
          <a:p>
            <a:pPr algn="r">
              <a:lnSpc>
                <a:spcPct val="100000"/>
              </a:lnSpc>
            </a:pPr>
            <a:fld id="{7EFC4B6B-D22B-41C4-A314-5C06421E991C}" type="slidenum">
              <a:rPr b="0" lang="en-US" sz="1200" spc="-1" strike="noStrike">
                <a:solidFill>
                  <a:srgbClr val="898989"/>
                </a:solidFill>
                <a:latin typeface="Calibri"/>
              </a:rPr>
              <a:t>&lt;number&gt;</a:t>
            </a:fld>
            <a:endParaRPr b="0" lang="en-US" sz="1200" spc="-1" strike="noStrike">
              <a:latin typeface="Times New Roman"/>
            </a:endParaRPr>
          </a:p>
        </p:txBody>
      </p:sp>
      <p:sp>
        <p:nvSpPr>
          <p:cNvPr id="294" name="CustomShape 2"/>
          <p:cNvSpPr/>
          <p:nvPr/>
        </p:nvSpPr>
        <p:spPr>
          <a:xfrm>
            <a:off x="922320" y="280800"/>
            <a:ext cx="6340680" cy="548280"/>
          </a:xfrm>
          <a:prstGeom prst="rect">
            <a:avLst/>
          </a:prstGeom>
          <a:noFill/>
          <a:ln>
            <a:noFill/>
          </a:ln>
        </p:spPr>
        <p:style>
          <a:lnRef idx="0"/>
          <a:fillRef idx="0"/>
          <a:effectRef idx="0"/>
          <a:fontRef idx="minor"/>
        </p:style>
        <p:txBody>
          <a:bodyPr lIns="0" rIns="0" tIns="0" bIns="0" anchor="b"/>
          <a:p>
            <a:pPr algn="ctr">
              <a:lnSpc>
                <a:spcPct val="90000"/>
              </a:lnSpc>
            </a:pPr>
            <a:r>
              <a:rPr b="0" lang="en-US" sz="4000" spc="299" strike="noStrike" cap="all">
                <a:solidFill>
                  <a:srgbClr val="000000"/>
                </a:solidFill>
                <a:latin typeface="Arial Narrow"/>
              </a:rPr>
              <a:t>2. Le RÉACTEUR TrICO II</a:t>
            </a:r>
            <a:endParaRPr b="0" lang="en-US" sz="4000" spc="-1" strike="noStrike">
              <a:latin typeface="Arial"/>
            </a:endParaRPr>
          </a:p>
        </p:txBody>
      </p:sp>
      <p:sp>
        <p:nvSpPr>
          <p:cNvPr id="295" name="CustomShape 3"/>
          <p:cNvSpPr/>
          <p:nvPr/>
        </p:nvSpPr>
        <p:spPr>
          <a:xfrm>
            <a:off x="817560" y="928800"/>
            <a:ext cx="10701000" cy="2588760"/>
          </a:xfrm>
          <a:prstGeom prst="rect">
            <a:avLst/>
          </a:prstGeom>
          <a:noFill/>
          <a:ln>
            <a:noFill/>
          </a:ln>
        </p:spPr>
        <p:style>
          <a:lnRef idx="0"/>
          <a:fillRef idx="0"/>
          <a:effectRef idx="0"/>
          <a:fontRef idx="minor"/>
        </p:style>
        <p:txBody>
          <a:bodyPr lIns="90000" rIns="90000" tIns="45000" bIns="45000"/>
          <a:p>
            <a:pPr marL="343080" indent="-342720" algn="just">
              <a:lnSpc>
                <a:spcPct val="120000"/>
              </a:lnSpc>
              <a:spcAft>
                <a:spcPts val="1199"/>
              </a:spcAft>
              <a:buClr>
                <a:srgbClr val="000000"/>
              </a:buClr>
              <a:buFont typeface="Wingdings" charset="2"/>
              <a:buChar char=""/>
            </a:pPr>
            <a:r>
              <a:rPr b="0" lang="en-US" sz="2000" spc="-1" strike="noStrike">
                <a:solidFill>
                  <a:srgbClr val="000000"/>
                </a:solidFill>
                <a:latin typeface="Arial"/>
                <a:ea typeface="Aptos"/>
              </a:rPr>
              <a:t>La cuve du réacteur (diamètre de 1.98 m, hauteur de 7.5 m) est remplie d'eau déminéralisée.</a:t>
            </a:r>
            <a:endParaRPr b="0" lang="en-US" sz="2000" spc="-1" strike="noStrike">
              <a:latin typeface="Arial"/>
            </a:endParaRPr>
          </a:p>
          <a:p>
            <a:pPr marL="343080" indent="-342720" algn="just">
              <a:lnSpc>
                <a:spcPct val="120000"/>
              </a:lnSpc>
              <a:spcAft>
                <a:spcPts val="1199"/>
              </a:spcAft>
              <a:buClr>
                <a:srgbClr val="000000"/>
              </a:buClr>
              <a:buFont typeface="Wingdings" charset="2"/>
              <a:buChar char=""/>
            </a:pPr>
            <a:r>
              <a:rPr b="0" lang="en-US" sz="2000" spc="-1" strike="noStrike">
                <a:solidFill>
                  <a:srgbClr val="000000"/>
                </a:solidFill>
                <a:latin typeface="Arial"/>
                <a:ea typeface="Aptos"/>
              </a:rPr>
              <a:t>Au niveau du plan médian du cœur, le cuve présente cinq formes géométriques horizontales intérieures, correspondant à la colonne thermique et aux quatre tubes d'extraction des faisceaux de neutrons.</a:t>
            </a:r>
            <a:endParaRPr b="0" lang="en-US" sz="2000" spc="-1" strike="noStrike">
              <a:latin typeface="Arial"/>
            </a:endParaRPr>
          </a:p>
          <a:p>
            <a:pPr marL="343080" indent="-342720" algn="just">
              <a:lnSpc>
                <a:spcPct val="120000"/>
              </a:lnSpc>
              <a:spcAft>
                <a:spcPts val="1199"/>
              </a:spcAft>
              <a:buClr>
                <a:srgbClr val="000000"/>
              </a:buClr>
              <a:buFont typeface="Wingdings" charset="2"/>
              <a:buChar char=""/>
            </a:pPr>
            <a:r>
              <a:rPr b="0" lang="en-US" sz="2000" spc="-1" strike="noStrike">
                <a:solidFill>
                  <a:srgbClr val="000000"/>
                </a:solidFill>
                <a:latin typeface="Arial"/>
                <a:ea typeface="Malgun Gothic Semilight"/>
              </a:rPr>
              <a:t>La protection biologique est assurée latéralement par une masse de béton de densité 3,5</a:t>
            </a:r>
            <a:endParaRPr b="0" lang="en-US" sz="2000" spc="-1" strike="noStrike">
              <a:latin typeface="Arial"/>
            </a:endParaRPr>
          </a:p>
        </p:txBody>
      </p:sp>
      <p:pic>
        <p:nvPicPr>
          <p:cNvPr id="296" name="Picture 7" descr=""/>
          <p:cNvPicPr/>
          <p:nvPr/>
        </p:nvPicPr>
        <p:blipFill>
          <a:blip r:embed="rId1">
            <a:extLst>
              <a:ext uri="{BEBA8EAE-BF5A-486C-A8C5-ECC9F3942E4B}">
                <a14:imgProps xmlns:a14="http://schemas.microsoft.com/office/drawing/2010/main">
                  <a14:imgLayer r:embed="rId2">
                    <a14:imgEffect>
                      <a14:brightnessContrast amount="50000" bright="20000" contrast="40000"/>
                    </a14:imgEffect>
                  </a14:imgLayer>
                </a14:imgProps>
              </a:ext>
            </a:extLst>
          </a:blip>
          <a:stretch/>
        </p:blipFill>
        <p:spPr>
          <a:xfrm>
            <a:off x="2230200" y="2811600"/>
            <a:ext cx="3779280" cy="4046040"/>
          </a:xfrm>
          <a:prstGeom prst="rect">
            <a:avLst/>
          </a:prstGeom>
          <a:ln>
            <a:noFill/>
          </a:ln>
        </p:spPr>
      </p:pic>
      <p:pic>
        <p:nvPicPr>
          <p:cNvPr id="297" name="Image 5" descr=""/>
          <p:cNvPicPr/>
          <p:nvPr/>
        </p:nvPicPr>
        <p:blipFill>
          <a:blip r:embed="rId3">
            <a:extLst>
              <a:ext uri="{BEBA8EAE-BF5A-486C-A8C5-ECC9F3942E4B}">
                <a14:imgProps xmlns:a14="http://schemas.microsoft.com/office/drawing/2010/main">
                  <a14:imgLayer r:embed="rId4">
                    <a14:imgEffect>
                      <a14:brightnessContrast amount="25000" contrast="-40000"/>
                    </a14:imgEffect>
                  </a14:imgLayer>
                </a14:imgProps>
              </a:ext>
            </a:extLst>
          </a:blip>
          <a:stretch/>
        </p:blipFill>
        <p:spPr>
          <a:xfrm rot="10800000">
            <a:off x="10852200" y="6671520"/>
            <a:ext cx="3772440" cy="3741840"/>
          </a:xfrm>
          <a:prstGeom prst="rect">
            <a:avLst/>
          </a:prstGeom>
          <a:ln>
            <a:noFill/>
          </a:ln>
        </p:spPr>
      </p:pic>
      <p:pic>
        <p:nvPicPr>
          <p:cNvPr id="298" name="Image 12" descr=""/>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p:blipFill>
        <p:spPr>
          <a:xfrm>
            <a:off x="14760" y="10080"/>
            <a:ext cx="591120" cy="643680"/>
          </a:xfrm>
          <a:prstGeom prst="rect">
            <a:avLst/>
          </a:prstGeom>
          <a:ln>
            <a:noFill/>
          </a:ln>
        </p:spPr>
      </p:pic>
    </p:spTree>
  </p:cSld>
  <p:transition spd="slow">
    <p:push dir="u"/>
  </p:transition>
  <p:timing>
    <p:tnLst>
      <p:par>
        <p:cTn id="34" dur="indefinite" restart="never" nodeType="tmRoot">
          <p:childTnLst>
            <p:seq>
              <p:cTn id="35" dur="indefinite" nodeType="mainSeq">
                <p:childTnLst>
                  <p:par>
                    <p:cTn id="36" fill="hold">
                      <p:stCondLst>
                        <p:cond delay="0"/>
                      </p:stCondLst>
                      <p:childTnLst>
                        <p:par>
                          <p:cTn id="37" fill="hold">
                            <p:stCondLst>
                              <p:cond delay="0"/>
                            </p:stCondLst>
                            <p:childTnLst>
                              <p:par>
                                <p:cTn id="38" nodeType="afterEffect" fill="hold" presetClass="entr" presetID="42">
                                  <p:stCondLst>
                                    <p:cond delay="0"/>
                                  </p:stCondLst>
                                  <p:childTnLst>
                                    <p:set>
                                      <p:cBhvr>
                                        <p:cTn id="39" dur="1" fill="hold">
                                          <p:stCondLst>
                                            <p:cond delay="0"/>
                                          </p:stCondLst>
                                        </p:cTn>
                                        <p:tgtEl>
                                          <p:spTgt spid="295"/>
                                        </p:tgtEl>
                                        <p:attrNameLst>
                                          <p:attrName>style.visibility</p:attrName>
                                        </p:attrNameLst>
                                      </p:cBhvr>
                                      <p:to>
                                        <p:strVal val="visible"/>
                                      </p:to>
                                    </p:set>
                                    <p:animEffect filter="fade" transition="in">
                                      <p:cBhvr additive="repl">
                                        <p:cTn id="40" dur="1000"/>
                                        <p:tgtEl>
                                          <p:spTgt spid="295"/>
                                        </p:tgtEl>
                                      </p:cBhvr>
                                    </p:animEffect>
                                    <p:anim calcmode="lin" valueType="num">
                                      <p:cBhvr additive="repl">
                                        <p:cTn id="41" dur="1000" fill="hold"/>
                                        <p:tgtEl>
                                          <p:spTgt spid="295"/>
                                        </p:tgtEl>
                                        <p:attrNameLst>
                                          <p:attrName>ppt_x</p:attrName>
                                        </p:attrNameLst>
                                      </p:cBhvr>
                                      <p:tavLst>
                                        <p:tav tm="0">
                                          <p:val>
                                            <p:strVal val="#ppt_x"/>
                                          </p:val>
                                        </p:tav>
                                        <p:tav tm="100000">
                                          <p:val>
                                            <p:strVal val="#ppt_x"/>
                                          </p:val>
                                        </p:tav>
                                      </p:tavLst>
                                    </p:anim>
                                    <p:anim calcmode="lin" valueType="num">
                                      <p:cBhvr additive="repl">
                                        <p:cTn id="42" dur="1000" fill="hold"/>
                                        <p:tgtEl>
                                          <p:spTgt spid="295"/>
                                        </p:tgtEl>
                                        <p:attrNameLst>
                                          <p:attrName>ppt_y</p:attrName>
                                        </p:attrNameLst>
                                      </p:cBhvr>
                                      <p:tavLst>
                                        <p:tav tm="0">
                                          <p:val>
                                            <p:strVal val="#ppt_y+.1"/>
                                          </p:val>
                                        </p:tav>
                                        <p:tav tm="100000">
                                          <p:val>
                                            <p:strVal val="#ppt_y"/>
                                          </p:val>
                                        </p:tav>
                                      </p:tavLst>
                                    </p:anim>
                                  </p:childTnLst>
                                </p:cTn>
                              </p:par>
                              <p:par>
                                <p:cTn id="43" nodeType="withEffect" fill="hold" presetClass="entr" presetID="47">
                                  <p:stCondLst>
                                    <p:cond delay="0"/>
                                  </p:stCondLst>
                                  <p:childTnLst>
                                    <p:set>
                                      <p:cBhvr>
                                        <p:cTn id="44" dur="1" fill="hold">
                                          <p:stCondLst>
                                            <p:cond delay="0"/>
                                          </p:stCondLst>
                                        </p:cTn>
                                        <p:tgtEl>
                                          <p:spTgt spid="296"/>
                                        </p:tgtEl>
                                        <p:attrNameLst>
                                          <p:attrName>style.visibility</p:attrName>
                                        </p:attrNameLst>
                                      </p:cBhvr>
                                      <p:to>
                                        <p:strVal val="visible"/>
                                      </p:to>
                                    </p:set>
                                    <p:animEffect filter="fade" transition="in">
                                      <p:cBhvr additive="repl">
                                        <p:cTn id="45" dur="1000"/>
                                        <p:tgtEl>
                                          <p:spTgt spid="296"/>
                                        </p:tgtEl>
                                      </p:cBhvr>
                                    </p:animEffect>
                                    <p:anim calcmode="lin" valueType="num">
                                      <p:cBhvr additive="repl">
                                        <p:cTn id="46" dur="1000" fill="hold"/>
                                        <p:tgtEl>
                                          <p:spTgt spid="296"/>
                                        </p:tgtEl>
                                        <p:attrNameLst>
                                          <p:attrName>ppt_x</p:attrName>
                                        </p:attrNameLst>
                                      </p:cBhvr>
                                      <p:tavLst>
                                        <p:tav tm="0">
                                          <p:val>
                                            <p:strVal val="#ppt_x"/>
                                          </p:val>
                                        </p:tav>
                                        <p:tav tm="100000">
                                          <p:val>
                                            <p:strVal val="#ppt_x"/>
                                          </p:val>
                                        </p:tav>
                                      </p:tavLst>
                                    </p:anim>
                                    <p:anim calcmode="lin" valueType="num">
                                      <p:cBhvr additive="repl">
                                        <p:cTn id="47" dur="1000" fill="hold"/>
                                        <p:tgtEl>
                                          <p:spTgt spid="296"/>
                                        </p:tgtEl>
                                        <p:attrNameLst>
                                          <p:attrName>ppt_y</p:attrName>
                                        </p:attrNameLst>
                                      </p:cBhvr>
                                      <p:tavLst>
                                        <p:tav tm="0">
                                          <p:val>
                                            <p:strVal val="#ppt_y-.1"/>
                                          </p:val>
                                        </p:tav>
                                        <p:tav tm="100000">
                                          <p:val>
                                            <p:strVal val="#ppt_y"/>
                                          </p:val>
                                        </p:tav>
                                      </p:tavLst>
                                    </p:anim>
                                  </p:childTnLst>
                                </p:cTn>
                              </p:par>
                              <p:par>
                                <p:cTn id="48" nodeType="withEffect" fill="hold" presetClass="entr" presetID="47">
                                  <p:stCondLst>
                                    <p:cond delay="0"/>
                                  </p:stCondLst>
                                  <p:childTnLst>
                                    <p:set>
                                      <p:cBhvr>
                                        <p:cTn id="49" dur="1" fill="hold">
                                          <p:stCondLst>
                                            <p:cond delay="0"/>
                                          </p:stCondLst>
                                        </p:cTn>
                                        <p:tgtEl>
                                          <p:spTgt spid="297"/>
                                        </p:tgtEl>
                                        <p:attrNameLst>
                                          <p:attrName>style.visibility</p:attrName>
                                        </p:attrNameLst>
                                      </p:cBhvr>
                                      <p:to>
                                        <p:strVal val="visible"/>
                                      </p:to>
                                    </p:set>
                                    <p:animEffect filter="fade" transition="in">
                                      <p:cBhvr additive="repl">
                                        <p:cTn id="50" dur="1000"/>
                                        <p:tgtEl>
                                          <p:spTgt spid="297"/>
                                        </p:tgtEl>
                                      </p:cBhvr>
                                    </p:animEffect>
                                    <p:anim calcmode="lin" valueType="num">
                                      <p:cBhvr additive="repl">
                                        <p:cTn id="51" dur="1000" fill="hold"/>
                                        <p:tgtEl>
                                          <p:spTgt spid="297"/>
                                        </p:tgtEl>
                                        <p:attrNameLst>
                                          <p:attrName>ppt_x</p:attrName>
                                        </p:attrNameLst>
                                      </p:cBhvr>
                                      <p:tavLst>
                                        <p:tav tm="0">
                                          <p:val>
                                            <p:strVal val="#ppt_x"/>
                                          </p:val>
                                        </p:tav>
                                        <p:tav tm="100000">
                                          <p:val>
                                            <p:strVal val="#ppt_x"/>
                                          </p:val>
                                        </p:tav>
                                      </p:tavLst>
                                    </p:anim>
                                    <p:anim calcmode="lin" valueType="num">
                                      <p:cBhvr additive="repl">
                                        <p:cTn id="52" dur="1000" fill="hold"/>
                                        <p:tgtEl>
                                          <p:spTgt spid="29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2140</TotalTime>
  <Application>LibreOffice/6.0.7.3.0$Linux_X86_64 LibreOffice_project/00$Build-3</Application>
  <Words>4341</Words>
  <Paragraphs>494</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2020-12-15T11:46:46Z</dcterms:created>
  <dc:creator>DRC</dc:creator>
  <dc:description/>
  <dc:language>en-US</dc:language>
  <cp:lastModifiedBy>HP ENVY</cp:lastModifiedBy>
  <cp:lastPrinted>2021-01-27T15:07:26Z</cp:lastPrinted>
  <dcterms:modified xsi:type="dcterms:W3CDTF">2024-10-29T08:15:48Z</dcterms:modified>
  <cp:revision>232</cp:revision>
  <dc:subject/>
  <dc:title>PowerPoint-Präsentation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20</vt:i4>
  </property>
  <property fmtid="{D5CDD505-2E9C-101B-9397-08002B2CF9AE}" pid="8" name="PresentationFormat">
    <vt:lpwstr>Personnalisé</vt:lpwstr>
  </property>
  <property fmtid="{D5CDD505-2E9C-101B-9397-08002B2CF9AE}" pid="9" name="ScaleCrop">
    <vt:bool>0</vt:bool>
  </property>
  <property fmtid="{D5CDD505-2E9C-101B-9397-08002B2CF9AE}" pid="10" name="ShareDoc">
    <vt:bool>0</vt:bool>
  </property>
  <property fmtid="{D5CDD505-2E9C-101B-9397-08002B2CF9AE}" pid="11" name="Slides">
    <vt:i4>24</vt:i4>
  </property>
</Properties>
</file>