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B2EAA431-643E-4298-926B-E6E6CDE544B3}" type="datetime1">
              <a:rPr b="0" lang="en-US" sz="1200" spc="-1" strike="noStrike">
                <a:solidFill>
                  <a:srgbClr val="8b8b8b"/>
                </a:solidFill>
                <a:latin typeface="Calibri"/>
              </a:rPr>
              <a:t>10/28/2024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C.G.E.A/C.R.E.N-K.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464AEB94-C4CB-48B4-94C6-CF32FF910C83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Modifier les styles du texte du masque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Deuxième niveau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Troisième niveau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Quatrième niveau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Cinquième niveau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D09B189E-A87D-4982-9638-DAD6F3E323F1}" type="datetime1">
              <a:rPr b="0" lang="en-US" sz="1200" spc="-1" strike="noStrike">
                <a:solidFill>
                  <a:srgbClr val="8b8b8b"/>
                </a:solidFill>
                <a:latin typeface="Calibri"/>
              </a:rPr>
              <a:t>10/28/2024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C.G.E.A/C.R.E.N-K.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CE06D9B6-2A17-47AC-9529-82EBF8A65042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 algn="ctr">
              <a:lnSpc>
                <a:spcPct val="90000"/>
              </a:lnSpc>
            </a:pPr>
            <a:r>
              <a:rPr b="1" lang="en-US" sz="6000" spc="-1" strike="noStrike">
                <a:solidFill>
                  <a:srgbClr val="4472c4"/>
                </a:solidFill>
                <a:latin typeface="Verdana"/>
                <a:ea typeface="Verdana"/>
              </a:rPr>
              <a:t>Activités de la Section Informatique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1" lang="en-US" sz="3200" spc="-1" strike="noStrike">
                <a:solidFill>
                  <a:srgbClr val="ff0000"/>
                </a:solidFill>
                <a:latin typeface="Verdana"/>
                <a:ea typeface="Verdana"/>
              </a:rPr>
              <a:t>Pr Saint-Jean DJUNGU</a:t>
            </a: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84" name="TextShape 3"/>
          <p:cNvSpPr txBox="1"/>
          <p:nvPr/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C.G.E.A/C.R.E.N-K.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85" name="TextShape 4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fld id="{752360E4-647C-4079-8D44-0A3485355CFE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1" lang="en-US" sz="4000" spc="-1" strike="noStrike">
                <a:solidFill>
                  <a:srgbClr val="4472c4"/>
                </a:solidFill>
                <a:latin typeface="Verdana"/>
                <a:ea typeface="Verdana"/>
              </a:rPr>
              <a:t>Mission de la Section Informatique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 algn="just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4000" spc="-1" strike="noStrike">
                <a:solidFill>
                  <a:srgbClr val="000000"/>
                </a:solidFill>
                <a:latin typeface="Verdana"/>
                <a:ea typeface="Verdana"/>
              </a:rPr>
              <a:t>La Section Informatique est en charge de la définition de l’architecture matérielle, la conception, l’installation, le déploiement, l’exploitation et la sécurisation tout le </a:t>
            </a:r>
            <a:r>
              <a:rPr b="0" lang="en-US" sz="4000" spc="-1" strike="noStrike">
                <a:solidFill>
                  <a:srgbClr val="000000"/>
                </a:solidFill>
                <a:latin typeface="Verdana"/>
                <a:ea typeface="Verdana"/>
              </a:rPr>
              <a:t>	</a:t>
            </a:r>
            <a:r>
              <a:rPr b="0" lang="en-US" sz="4000" spc="-1" strike="noStrike">
                <a:solidFill>
                  <a:srgbClr val="000000"/>
                </a:solidFill>
                <a:latin typeface="Verdana"/>
                <a:ea typeface="Verdana"/>
              </a:rPr>
              <a:t>système d’information du CGEA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TextShape 3"/>
          <p:cNvSpPr txBox="1"/>
          <p:nvPr/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C.G.E.A/C.R.E.N-K.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89" name="TextShape 4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fld id="{504E7DE3-7FCA-4ADC-9883-4B32422D8B28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90000"/>
              </a:lnSpc>
            </a:pPr>
            <a:r>
              <a:rPr b="1" lang="en-US" sz="4400" spc="-1" strike="noStrike">
                <a:solidFill>
                  <a:srgbClr val="4472c4"/>
                </a:solidFill>
                <a:latin typeface="Verdana"/>
                <a:ea typeface="Verdana"/>
              </a:rPr>
              <a:t>Infrastructure et Réseau 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838080" y="1690560"/>
            <a:ext cx="10825920" cy="4485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64960" indent="-264600" algn="just">
              <a:lnSpc>
                <a:spcPct val="150000"/>
              </a:lnSpc>
              <a:spcBef>
                <a:spcPts val="1001"/>
              </a:spcBef>
              <a:spcAft>
                <a:spcPts val="1001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8000" spc="-1" strike="noStrike">
                <a:solidFill>
                  <a:srgbClr val="000000"/>
                </a:solidFill>
                <a:latin typeface="Verdana"/>
                <a:ea typeface="Verdana"/>
              </a:rPr>
              <a:t>Les activités de la Cellule IR </a:t>
            </a:r>
            <a:r>
              <a:rPr b="0" lang="en-US" sz="8000" spc="-1" strike="noStrike">
                <a:solidFill>
                  <a:srgbClr val="000000"/>
                </a:solidFill>
                <a:latin typeface="Verdana"/>
                <a:ea typeface="Verdana"/>
              </a:rPr>
              <a:t>sont suivantes :</a:t>
            </a:r>
            <a:endParaRPr b="0" lang="en-US" sz="80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6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6800" spc="-1" strike="noStrike">
                <a:solidFill>
                  <a:srgbClr val="000000"/>
                </a:solidFill>
                <a:latin typeface="Verdana"/>
                <a:ea typeface="Verdana"/>
              </a:rPr>
              <a:t>Installer et configurer le matériel informatique, les téléphones sur Ip ainsi les différentes applications</a:t>
            </a:r>
            <a:endParaRPr b="0" lang="en-US" sz="6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6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6800" spc="-1" strike="noStrike">
                <a:solidFill>
                  <a:srgbClr val="000000"/>
                </a:solidFill>
                <a:latin typeface="Verdana"/>
                <a:ea typeface="Verdana"/>
              </a:rPr>
              <a:t>Déployer des serveurs et assurer le monitoring du réseau informatique</a:t>
            </a:r>
            <a:endParaRPr b="0" lang="en-US" sz="6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6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6800" spc="-1" strike="noStrike">
                <a:solidFill>
                  <a:srgbClr val="000000"/>
                </a:solidFill>
                <a:latin typeface="Verdana"/>
                <a:ea typeface="Verdana"/>
              </a:rPr>
              <a:t>Assister les utilisateurs et aider au choix des matériels</a:t>
            </a:r>
            <a:endParaRPr b="0" lang="en-US" sz="6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TextShape 3"/>
          <p:cNvSpPr txBox="1"/>
          <p:nvPr/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C.G.E.A/C.R.E.N-K.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93" name="TextShape 4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fld id="{3DB98F03-61EC-4711-8574-551C897E4012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90000"/>
              </a:lnSpc>
            </a:pPr>
            <a:r>
              <a:rPr b="1" lang="en-US" sz="3600" spc="-1" strike="noStrike">
                <a:solidFill>
                  <a:srgbClr val="4472c4"/>
                </a:solidFill>
                <a:latin typeface="Verdana"/>
                <a:ea typeface="Verdana"/>
              </a:rPr>
              <a:t>Développent des applications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Verdana"/>
                <a:ea typeface="Verdana"/>
              </a:rPr>
              <a:t>Les tâches dévolues à la Cellule DA sont les suivantes: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2400" spc="-1" strike="noStrike">
                <a:solidFill>
                  <a:srgbClr val="000000"/>
                </a:solidFill>
                <a:latin typeface="Verdana"/>
                <a:ea typeface="Verdana"/>
              </a:rPr>
              <a:t>Automatiser les applications touchant au bon fonctionnement du CGEA 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2400" spc="-1" strike="noStrike">
                <a:solidFill>
                  <a:srgbClr val="000000"/>
                </a:solidFill>
                <a:latin typeface="Verdana"/>
                <a:ea typeface="Verdana"/>
              </a:rPr>
              <a:t>Réaliser le support technique, la maintenance des applications et la formation des utilisateurs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2400" spc="-1" strike="noStrike">
                <a:solidFill>
                  <a:srgbClr val="000000"/>
                </a:solidFill>
                <a:latin typeface="Verdana"/>
                <a:ea typeface="Verdana"/>
              </a:rPr>
              <a:t>Assurer la gestion au quotidien et la maintenance du site Web </a:t>
            </a:r>
            <a:r>
              <a:rPr b="0" lang="en-US" sz="2400" spc="-1" strike="noStrike">
                <a:solidFill>
                  <a:srgbClr val="000000"/>
                </a:solidFill>
                <a:latin typeface="Verdana"/>
                <a:ea typeface="Verdana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Verdana"/>
                <a:ea typeface="Verdana"/>
              </a:rPr>
              <a:t>du CGEA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TextShape 3"/>
          <p:cNvSpPr txBox="1"/>
          <p:nvPr/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C.G.E.A/C.R.E.N-K.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97" name="TextShape 4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fld id="{70969C64-C373-4A96-88A4-7A116FF4FE13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90000"/>
              </a:lnSpc>
            </a:pPr>
            <a:r>
              <a:rPr b="1" lang="en-US" sz="4400" spc="-1" strike="noStrike">
                <a:solidFill>
                  <a:srgbClr val="4472c4"/>
                </a:solidFill>
                <a:latin typeface="Verdana"/>
                <a:ea typeface="Verdana"/>
              </a:rPr>
              <a:t>Sécurité informatique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838080" y="1547280"/>
            <a:ext cx="10846440" cy="4629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Verdana"/>
                <a:ea typeface="Verdana"/>
              </a:rPr>
              <a:t>La Cellule SI s’attèle à: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500" spc="-1" strike="noStrike">
                <a:solidFill>
                  <a:srgbClr val="000000"/>
                </a:solidFill>
                <a:latin typeface="Verdana"/>
                <a:ea typeface="Verdana"/>
              </a:rPr>
              <a:t>Définir la politique générale de sécurité et mettre en place des mesures de protection réseau</a:t>
            </a:r>
            <a:endParaRPr b="0" lang="en-US" sz="25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500" spc="-1" strike="noStrike">
                <a:solidFill>
                  <a:srgbClr val="000000"/>
                </a:solidFill>
                <a:latin typeface="Verdana"/>
                <a:ea typeface="Verdana"/>
              </a:rPr>
              <a:t>Identifier les menaces, les vulnérabilités et calculer le niveau de risque</a:t>
            </a:r>
            <a:endParaRPr b="0" lang="en-US" sz="25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500" spc="-1" strike="noStrike">
                <a:solidFill>
                  <a:srgbClr val="000000"/>
                </a:solidFill>
                <a:latin typeface="Verdana"/>
                <a:ea typeface="Verdana"/>
              </a:rPr>
              <a:t>Auditer et mettre en place un plan de riposte en cas </a:t>
            </a:r>
            <a:r>
              <a:rPr b="0" lang="en-US" sz="2500" spc="-1" strike="noStrike">
                <a:solidFill>
                  <a:srgbClr val="000000"/>
                </a:solidFill>
                <a:latin typeface="Verdana"/>
                <a:ea typeface="Verdana"/>
              </a:rPr>
              <a:t>	</a:t>
            </a:r>
            <a:r>
              <a:rPr b="0" lang="en-US" sz="2500" spc="-1" strike="noStrike">
                <a:solidFill>
                  <a:srgbClr val="000000"/>
                </a:solidFill>
                <a:latin typeface="Verdana"/>
                <a:ea typeface="Verdana"/>
              </a:rPr>
              <a:t>d’attaques informatiques</a:t>
            </a:r>
            <a:endParaRPr b="0" lang="en-US" sz="25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5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TextShape 3"/>
          <p:cNvSpPr txBox="1"/>
          <p:nvPr/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C.G.E.A/C.R.E.N-K.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101" name="TextShape 4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fld id="{AE701C6F-7841-40D2-BBA2-3E9EEB8178AE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Application>LibreOffice/6.0.7.3.0$Linux_X86_64 LibreOffice_project/00$Build-3</Application>
  <Words>195</Words>
  <Paragraphs>36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2023-06-28T07:04:07Z</dcterms:created>
  <dc:creator>EHSolaire nokia</dc:creator>
  <dc:description/>
  <dc:language>en-US</dc:language>
  <cp:lastModifiedBy>hp</cp:lastModifiedBy>
  <dcterms:modified xsi:type="dcterms:W3CDTF">2024-10-23T15:19:55Z</dcterms:modified>
  <cp:revision>21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Grand écran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5</vt:i4>
  </property>
</Properties>
</file>