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1"/>
  </p:notesMasterIdLst>
  <p:handoutMasterIdLst>
    <p:handoutMasterId r:id="rId42"/>
  </p:handoutMasterIdLst>
  <p:sldIdLst>
    <p:sldId id="495" r:id="rId2"/>
    <p:sldId id="2331" r:id="rId3"/>
    <p:sldId id="880" r:id="rId4"/>
    <p:sldId id="876" r:id="rId5"/>
    <p:sldId id="607" r:id="rId6"/>
    <p:sldId id="879" r:id="rId7"/>
    <p:sldId id="883" r:id="rId8"/>
    <p:sldId id="766" r:id="rId9"/>
    <p:sldId id="2479" r:id="rId10"/>
    <p:sldId id="904" r:id="rId11"/>
    <p:sldId id="285" r:id="rId12"/>
    <p:sldId id="887" r:id="rId13"/>
    <p:sldId id="889" r:id="rId14"/>
    <p:sldId id="888" r:id="rId15"/>
    <p:sldId id="2478" r:id="rId16"/>
    <p:sldId id="906" r:id="rId17"/>
    <p:sldId id="891" r:id="rId18"/>
    <p:sldId id="896" r:id="rId19"/>
    <p:sldId id="907" r:id="rId20"/>
    <p:sldId id="897" r:id="rId21"/>
    <p:sldId id="898" r:id="rId22"/>
    <p:sldId id="899" r:id="rId23"/>
    <p:sldId id="745" r:id="rId24"/>
    <p:sldId id="902" r:id="rId25"/>
    <p:sldId id="892" r:id="rId26"/>
    <p:sldId id="910" r:id="rId27"/>
    <p:sldId id="911" r:id="rId28"/>
    <p:sldId id="912" r:id="rId29"/>
    <p:sldId id="759" r:id="rId30"/>
    <p:sldId id="913" r:id="rId31"/>
    <p:sldId id="2484" r:id="rId32"/>
    <p:sldId id="2483" r:id="rId33"/>
    <p:sldId id="2327" r:id="rId34"/>
    <p:sldId id="2328" r:id="rId35"/>
    <p:sldId id="2366" r:id="rId36"/>
    <p:sldId id="2480" r:id="rId37"/>
    <p:sldId id="2323" r:id="rId38"/>
    <p:sldId id="2481" r:id="rId39"/>
    <p:sldId id="857" r:id="rId40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FF66FF"/>
    <a:srgbClr val="FFDBDC"/>
    <a:srgbClr val="FFCCFF"/>
    <a:srgbClr val="EFEDFF"/>
    <a:srgbClr val="CCFFFF"/>
    <a:srgbClr val="CC0000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461" autoAdjust="0"/>
  </p:normalViewPr>
  <p:slideViewPr>
    <p:cSldViewPr>
      <p:cViewPr varScale="1">
        <p:scale>
          <a:sx n="90" d="100"/>
          <a:sy n="90" d="100"/>
        </p:scale>
        <p:origin x="825" y="48"/>
      </p:cViewPr>
      <p:guideLst>
        <p:guide orient="horz" pos="4319"/>
        <p:guide pos="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5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88451192-2E3B-E731-2C68-4B3D5C1AB1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A6DC0FB5-9ACB-D9A9-9F1D-DD65C569926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20A09F4E-428A-A1CD-FBD9-DA44EA76378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4757" name="Rectangle 5">
            <a:extLst>
              <a:ext uri="{FF2B5EF4-FFF2-40B4-BE49-F238E27FC236}">
                <a16:creationId xmlns:a16="http://schemas.microsoft.com/office/drawing/2014/main" id="{0D98E69C-0525-23F9-5D5D-3225E0E62D9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5EE3F9-B9EA-460E-8E75-CCDEB50BC4EE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24F25BB5-A0F7-381E-EF7B-E43D8650F6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ADA5810-EDC7-20C7-FD81-27E520921A6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6500" name="Rectangle 4">
            <a:extLst>
              <a:ext uri="{FF2B5EF4-FFF2-40B4-BE49-F238E27FC236}">
                <a16:creationId xmlns:a16="http://schemas.microsoft.com/office/drawing/2014/main" id="{24E6369E-2F8B-346D-7076-1F232874782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2D993909-0687-5C69-A393-81BE7BC4358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DE0763C7-6213-7CC0-C01A-A83BDD2E6BF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7A0DBE40-FB31-8FBE-BB68-5F4284E334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B22380-C68B-4262-887D-33037990B60A}" type="slidenum">
              <a:rPr lang="nl-NL" altLang="nl-BE"/>
              <a:pPr/>
              <a:t>‹nr.›</a:t>
            </a:fld>
            <a:endParaRPr lang="nl-NL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jdelijke aanduiding voor dia-afbeelding 1">
            <a:extLst>
              <a:ext uri="{FF2B5EF4-FFF2-40B4-BE49-F238E27FC236}">
                <a16:creationId xmlns:a16="http://schemas.microsoft.com/office/drawing/2014/main" id="{6C4EA7BD-3D6E-3BA5-EE17-E7C7C474F3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Tijdelijke aanduiding voor notities 2">
            <a:extLst>
              <a:ext uri="{FF2B5EF4-FFF2-40B4-BE49-F238E27FC236}">
                <a16:creationId xmlns:a16="http://schemas.microsoft.com/office/drawing/2014/main" id="{C8A9CF52-C017-7390-062B-E4D893A32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112644" name="Tijdelijke aanduiding voor dianummer 3">
            <a:extLst>
              <a:ext uri="{FF2B5EF4-FFF2-40B4-BE49-F238E27FC236}">
                <a16:creationId xmlns:a16="http://schemas.microsoft.com/office/drawing/2014/main" id="{F6037627-C2A7-5E6B-F466-8DE2CC7CE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29C47C3-FDB0-437A-95EE-092817665C6F}" type="slidenum">
              <a:rPr lang="nl-BE" altLang="nl-BE" sz="1200"/>
              <a:pPr eaLnBrk="1" hangingPunct="1"/>
              <a:t>1</a:t>
            </a:fld>
            <a:endParaRPr lang="nl-BE" altLang="nl-B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jdelijke aanduiding voor dia-afbeelding 1">
            <a:extLst>
              <a:ext uri="{FF2B5EF4-FFF2-40B4-BE49-F238E27FC236}">
                <a16:creationId xmlns:a16="http://schemas.microsoft.com/office/drawing/2014/main" id="{06665CA9-AE8D-8A8E-D548-782B7F95B7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Tijdelijke aanduiding voor notities 2">
            <a:extLst>
              <a:ext uri="{FF2B5EF4-FFF2-40B4-BE49-F238E27FC236}">
                <a16:creationId xmlns:a16="http://schemas.microsoft.com/office/drawing/2014/main" id="{4D3E7C8A-DF2E-5619-3E51-3C20F04BB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BE" altLang="nl-BE"/>
          </a:p>
        </p:txBody>
      </p:sp>
      <p:sp>
        <p:nvSpPr>
          <p:cNvPr id="115716" name="Tijdelijke aanduiding voor dianummer 3">
            <a:extLst>
              <a:ext uri="{FF2B5EF4-FFF2-40B4-BE49-F238E27FC236}">
                <a16:creationId xmlns:a16="http://schemas.microsoft.com/office/drawing/2014/main" id="{6BAB84CC-A42E-5DFA-2D7B-B89FA6E63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BD44A5E-B0D6-450D-97E6-4520A080E971}" type="slidenum">
              <a:rPr lang="nl-NL" altLang="nl-BE" sz="1200"/>
              <a:pPr eaLnBrk="1" hangingPunct="1"/>
              <a:t>2</a:t>
            </a:fld>
            <a:endParaRPr lang="nl-NL" altLang="nl-B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jdelijke aanduiding voor dia-afbeelding 1">
            <a:extLst>
              <a:ext uri="{FF2B5EF4-FFF2-40B4-BE49-F238E27FC236}">
                <a16:creationId xmlns:a16="http://schemas.microsoft.com/office/drawing/2014/main" id="{CB47E82B-9764-B520-542D-C272106271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Tijdelijke aanduiding voor notities 2">
            <a:extLst>
              <a:ext uri="{FF2B5EF4-FFF2-40B4-BE49-F238E27FC236}">
                <a16:creationId xmlns:a16="http://schemas.microsoft.com/office/drawing/2014/main" id="{28632BF3-E52E-F9D5-E7F4-D0D95776B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BE" altLang="nl-BE"/>
          </a:p>
        </p:txBody>
      </p:sp>
      <p:sp>
        <p:nvSpPr>
          <p:cNvPr id="117764" name="Tijdelijke aanduiding voor dianummer 3">
            <a:extLst>
              <a:ext uri="{FF2B5EF4-FFF2-40B4-BE49-F238E27FC236}">
                <a16:creationId xmlns:a16="http://schemas.microsoft.com/office/drawing/2014/main" id="{5763132F-C108-EAAE-26A0-CA5290AA3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590506-8D93-4467-971E-AE3219DDD8A4}" type="slidenum">
              <a:rPr lang="nl-NL" altLang="nl-BE" sz="1200"/>
              <a:pPr eaLnBrk="1" hangingPunct="1"/>
              <a:t>8</a:t>
            </a:fld>
            <a:endParaRPr lang="nl-NL" altLang="nl-B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jdelijke aanduiding voor dia-afbeelding 1">
            <a:extLst>
              <a:ext uri="{FF2B5EF4-FFF2-40B4-BE49-F238E27FC236}">
                <a16:creationId xmlns:a16="http://schemas.microsoft.com/office/drawing/2014/main" id="{41FE3D80-3EC8-4B1C-94B2-87CC4747ED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Tijdelijke aanduiding voor notities 2">
            <a:extLst>
              <a:ext uri="{FF2B5EF4-FFF2-40B4-BE49-F238E27FC236}">
                <a16:creationId xmlns:a16="http://schemas.microsoft.com/office/drawing/2014/main" id="{B414E6AF-E5F2-4BAD-B994-8F2DC10481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162820" name="Tijdelijke aanduiding voor dianummer 3">
            <a:extLst>
              <a:ext uri="{FF2B5EF4-FFF2-40B4-BE49-F238E27FC236}">
                <a16:creationId xmlns:a16="http://schemas.microsoft.com/office/drawing/2014/main" id="{B6DE5BFC-3767-4C79-953A-09B58FAC9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AFC953-AAF1-413C-AB2B-380097AAD3DB}" type="slidenum">
              <a:rPr lang="nl-BE" altLang="nl-BE" sz="1200"/>
              <a:pPr/>
              <a:t>23</a:t>
            </a:fld>
            <a:endParaRPr lang="nl-BE" altLang="nl-B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jdelijke aanduiding voor dia-afbeelding 1">
            <a:extLst>
              <a:ext uri="{FF2B5EF4-FFF2-40B4-BE49-F238E27FC236}">
                <a16:creationId xmlns:a16="http://schemas.microsoft.com/office/drawing/2014/main" id="{2CB79F97-11E3-4F5A-991C-D323594B38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Tijdelijke aanduiding voor notities 2">
            <a:extLst>
              <a:ext uri="{FF2B5EF4-FFF2-40B4-BE49-F238E27FC236}">
                <a16:creationId xmlns:a16="http://schemas.microsoft.com/office/drawing/2014/main" id="{88337EC0-86EC-43D1-82FE-42F86FB083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140292" name="Tijdelijke aanduiding voor dianummer 3">
            <a:extLst>
              <a:ext uri="{FF2B5EF4-FFF2-40B4-BE49-F238E27FC236}">
                <a16:creationId xmlns:a16="http://schemas.microsoft.com/office/drawing/2014/main" id="{F08D81E4-65C5-49ED-8299-84E2E5F603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233B3E3-05DA-4478-AE6F-E885002FB8CA}" type="slidenum">
              <a:rPr lang="nl-BE" altLang="nl-BE" sz="1200"/>
              <a:pPr/>
              <a:t>25</a:t>
            </a:fld>
            <a:endParaRPr lang="nl-BE" altLang="nl-B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EB163-81D7-C3C5-F566-1D1DBD14C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jdelijke aanduiding voor dia-afbeelding 1">
            <a:extLst>
              <a:ext uri="{FF2B5EF4-FFF2-40B4-BE49-F238E27FC236}">
                <a16:creationId xmlns:a16="http://schemas.microsoft.com/office/drawing/2014/main" id="{AFFE0677-536C-6157-FFF6-2A00CC3C46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Tijdelijke aanduiding voor notities 2">
            <a:extLst>
              <a:ext uri="{FF2B5EF4-FFF2-40B4-BE49-F238E27FC236}">
                <a16:creationId xmlns:a16="http://schemas.microsoft.com/office/drawing/2014/main" id="{870B28CD-3D40-C638-CE69-0B8CFDFAB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BE" altLang="nl-BE"/>
          </a:p>
        </p:txBody>
      </p:sp>
      <p:sp>
        <p:nvSpPr>
          <p:cNvPr id="130052" name="Tijdelijke aanduiding voor dianummer 3">
            <a:extLst>
              <a:ext uri="{FF2B5EF4-FFF2-40B4-BE49-F238E27FC236}">
                <a16:creationId xmlns:a16="http://schemas.microsoft.com/office/drawing/2014/main" id="{13CDDDBF-8AD0-0180-671B-FE9AF300E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B5EDF0-8BF7-4351-864F-E8FDB0115DD4}" type="slidenum">
              <a:rPr lang="nl-NL" altLang="nl-BE" sz="1200"/>
              <a:pPr eaLnBrk="1" hangingPunct="1"/>
              <a:t>32</a:t>
            </a:fld>
            <a:endParaRPr lang="nl-NL" altLang="nl-BE" sz="1200"/>
          </a:p>
        </p:txBody>
      </p:sp>
    </p:spTree>
    <p:extLst>
      <p:ext uri="{BB962C8B-B14F-4D97-AF65-F5344CB8AC3E}">
        <p14:creationId xmlns:p14="http://schemas.microsoft.com/office/powerpoint/2010/main" val="992245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Tijdelijke aanduiding voor dia-afbeelding 1">
            <a:extLst>
              <a:ext uri="{FF2B5EF4-FFF2-40B4-BE49-F238E27FC236}">
                <a16:creationId xmlns:a16="http://schemas.microsoft.com/office/drawing/2014/main" id="{F381333C-2D33-1442-691C-0208A8FD7C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Tijdelijke aanduiding voor notities 2">
            <a:extLst>
              <a:ext uri="{FF2B5EF4-FFF2-40B4-BE49-F238E27FC236}">
                <a16:creationId xmlns:a16="http://schemas.microsoft.com/office/drawing/2014/main" id="{1F303F30-B244-7EED-4CBF-47259968F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BE" altLang="nl-BE"/>
          </a:p>
        </p:txBody>
      </p:sp>
      <p:sp>
        <p:nvSpPr>
          <p:cNvPr id="212996" name="Tijdelijke aanduiding voor dianummer 3">
            <a:extLst>
              <a:ext uri="{FF2B5EF4-FFF2-40B4-BE49-F238E27FC236}">
                <a16:creationId xmlns:a16="http://schemas.microsoft.com/office/drawing/2014/main" id="{26564D94-BD97-891E-6145-D072AD578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6B8B000-F018-42E3-B87C-BFBC665AE6EA}" type="slidenum">
              <a:rPr lang="nl-NL" altLang="nl-BE" sz="1200"/>
              <a:pPr eaLnBrk="1" hangingPunct="1"/>
              <a:t>39</a:t>
            </a:fld>
            <a:endParaRPr lang="nl-NL" altLang="nl-B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CE9CFBD-B8DD-8745-1976-94F17A46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5EC445-CAE3-8636-989D-7ADAC9D7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009DFF-F7F8-248F-9EB6-2AE0B9F8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2C7F5-78E0-48B4-97E0-AB63548875FC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41005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18134F-0838-840E-F3B9-36784C5E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393FBB-B91F-95AD-46E8-5FFD50DC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A795FE-37E6-A5CF-2DF2-00368956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3F93A-B1EB-45D6-9B2D-BDCBC34409DC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420928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BD6A2C-D97F-6F41-C991-098BAA2EC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E70033-DBFE-C017-82F5-CBF097A7D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84E8F4-D9D7-2DA5-C9CD-D5FF7DAD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55FDD-F344-4BA8-99EF-13BC878650C8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08700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14EF6F-5DD1-735F-038A-0073D74EE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E94EBDE-B10C-2540-5436-539A6633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D6A5FF-055C-0CB9-A804-AF2B2CFC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CC09B-C1E4-4FA3-954A-389299FCC4C7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161165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B1D34B-1627-7983-6B19-2C3511C7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FCE98F-64FE-5102-A044-D9BC52F9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7E01E0F-DFFA-640B-21BA-AE5B0DF7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BEC2A-53E4-4907-BFCF-CE71707A4D74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40645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28E185F9-98C6-4E78-42E0-C1C038F6B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E2F1964D-6D18-57FE-BD91-8EDB3C92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63D5002D-A40D-937D-EE5A-612612D6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86E0E-0F3D-4C08-9F1B-B18D02E948C3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367925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5BBBD396-4974-709D-1DC6-9D45E9A9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A1C5BC0A-0BB9-DEC4-7070-53701FFB4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7CCB031D-946C-031D-1620-D1A73F14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B1755-8E67-4D74-A870-AC54941B2703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165221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335B5112-CD61-512F-CB62-0F10A1CAD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C74CB1AD-AA2F-2FEB-9324-71710C831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09DBAF58-3684-9CF7-B9A7-55A9B54C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5E9EC-5995-41BE-8339-A5900FF5EDC1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135498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92EA144B-7E9A-26F9-338C-D06F8794B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BAE0DC43-3D12-8341-788B-81EF642F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F7AF16FD-E0FA-3594-D974-EC97AD11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2276E-9F0F-424D-9F2A-77F8608DF562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31623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6E24C344-F5DE-8BFA-683A-B21EB8921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1E1B5C92-F2B2-2155-1A64-76CA9365D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96028E02-E3B5-2B3B-DFA0-E7CFAB71D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2AE9C0-2D31-4332-962C-603CC57FB202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271553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49BFF1CC-6E90-FAF3-1BA0-41E366F8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18565D28-6769-F2A5-5DEB-66EB597E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3862016-E280-8DFD-A8A4-6E6D8D81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412C6-4B4C-49D2-951A-B3FE1E730D13}" type="slidenum">
              <a:rPr lang="en-GB" altLang="nl-BE"/>
              <a:pPr/>
              <a:t>‹nr.›</a:t>
            </a:fld>
            <a:endParaRPr lang="en-GB" altLang="nl-BE"/>
          </a:p>
        </p:txBody>
      </p:sp>
    </p:spTree>
    <p:extLst>
      <p:ext uri="{BB962C8B-B14F-4D97-AF65-F5344CB8AC3E}">
        <p14:creationId xmlns:p14="http://schemas.microsoft.com/office/powerpoint/2010/main" val="429241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>
            <a:extLst>
              <a:ext uri="{FF2B5EF4-FFF2-40B4-BE49-F238E27FC236}">
                <a16:creationId xmlns:a16="http://schemas.microsoft.com/office/drawing/2014/main" id="{3CF73B9B-59BD-E337-C5B8-DCE2D6D615E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stijl te bewerken</a:t>
            </a:r>
            <a:endParaRPr lang="nl-BE" altLang="nl-BE"/>
          </a:p>
        </p:txBody>
      </p:sp>
      <p:sp>
        <p:nvSpPr>
          <p:cNvPr id="2051" name="Tijdelijke aanduiding voor tekst 2">
            <a:extLst>
              <a:ext uri="{FF2B5EF4-FFF2-40B4-BE49-F238E27FC236}">
                <a16:creationId xmlns:a16="http://schemas.microsoft.com/office/drawing/2014/main" id="{D117C3C0-40EF-FD23-C2C4-DD62062E9B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nl-BE" alt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90DFBD-98CC-F98D-25C3-669CC4B3E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DEBEE-F7ED-1648-6CEC-2AC3B04AD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CCBDDF8-DF07-7EC3-14A7-8BA928A37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AB92334-734F-4B3F-9DD2-8B1E646D37D5}" type="slidenum">
              <a:rPr lang="en-GB" altLang="nl-BE"/>
              <a:pPr/>
              <a:t>‹nr.›</a:t>
            </a:fld>
            <a:endParaRPr lang="en-GB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png"/><Relationship Id="rId15" Type="http://schemas.openxmlformats.org/officeDocument/2006/relationships/image" Target="../media/image50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0B4ECFE-C2F3-13AC-2DB3-109DA618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kstvak 6">
            <a:extLst>
              <a:ext uri="{FF2B5EF4-FFF2-40B4-BE49-F238E27FC236}">
                <a16:creationId xmlns:a16="http://schemas.microsoft.com/office/drawing/2014/main" id="{45B58BC2-4A81-5779-C160-CA36287D9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6000750"/>
            <a:ext cx="4429125" cy="46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2400" dirty="0">
                <a:solidFill>
                  <a:srgbClr val="FFFFFF"/>
                </a:solidFill>
              </a:rPr>
              <a:t>Prof. Dr. Koen Devriendt</a:t>
            </a:r>
          </a:p>
        </p:txBody>
      </p:sp>
      <p:sp>
        <p:nvSpPr>
          <p:cNvPr id="4100" name="Tekstvak 7">
            <a:extLst>
              <a:ext uri="{FF2B5EF4-FFF2-40B4-BE49-F238E27FC236}">
                <a16:creationId xmlns:a16="http://schemas.microsoft.com/office/drawing/2014/main" id="{1AC626DE-62E0-73A6-5745-9734B4007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8" y="6027738"/>
            <a:ext cx="43640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sz="2400" dirty="0">
                <a:solidFill>
                  <a:srgbClr val="FFFFFF"/>
                </a:solidFill>
              </a:rPr>
              <a:t>Centre de </a:t>
            </a:r>
            <a:r>
              <a:rPr lang="nl-BE" altLang="nl-BE" sz="2400" dirty="0" err="1">
                <a:solidFill>
                  <a:srgbClr val="FFFFFF"/>
                </a:solidFill>
              </a:rPr>
              <a:t>Génétique</a:t>
            </a:r>
            <a:r>
              <a:rPr lang="nl-BE" altLang="nl-BE" sz="2400" dirty="0">
                <a:solidFill>
                  <a:srgbClr val="FFFFFF"/>
                </a:solidFill>
              </a:rPr>
              <a:t> </a:t>
            </a:r>
            <a:r>
              <a:rPr lang="nl-BE" altLang="nl-BE" sz="2400" dirty="0" err="1">
                <a:solidFill>
                  <a:srgbClr val="FFFFFF"/>
                </a:solidFill>
              </a:rPr>
              <a:t>Humaine</a:t>
            </a:r>
            <a:endParaRPr lang="nl-BE" altLang="nl-BE" sz="2400" dirty="0">
              <a:solidFill>
                <a:srgbClr val="FFFFFF"/>
              </a:solidFill>
            </a:endParaRPr>
          </a:p>
          <a:p>
            <a:pPr eaLnBrk="1" hangingPunct="1"/>
            <a:r>
              <a:rPr lang="nl-BE" altLang="nl-BE" sz="2400" dirty="0">
                <a:solidFill>
                  <a:srgbClr val="FFFFFF"/>
                </a:solidFill>
              </a:rPr>
              <a:t>KU Leuven</a:t>
            </a:r>
          </a:p>
        </p:txBody>
      </p:sp>
      <p:sp>
        <p:nvSpPr>
          <p:cNvPr id="4101" name="Rechthoek 8">
            <a:extLst>
              <a:ext uri="{FF2B5EF4-FFF2-40B4-BE49-F238E27FC236}">
                <a16:creationId xmlns:a16="http://schemas.microsoft.com/office/drawing/2014/main" id="{F6E912B4-4AE7-460D-E1EB-853E7A11A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765175"/>
            <a:ext cx="8250238" cy="258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nl-BE" altLang="nl-BE" sz="5400" dirty="0">
              <a:solidFill>
                <a:srgbClr val="FFFFFF"/>
              </a:solidFill>
            </a:endParaRPr>
          </a:p>
          <a:p>
            <a:pPr algn="ctr" eaLnBrk="1" hangingPunct="1"/>
            <a:r>
              <a:rPr lang="nl-BE" altLang="nl-BE" sz="5400" dirty="0">
                <a:solidFill>
                  <a:srgbClr val="FFFFFF"/>
                </a:solidFill>
              </a:rPr>
              <a:t>LA GENETIQUE </a:t>
            </a:r>
          </a:p>
          <a:p>
            <a:pPr algn="ctr" eaLnBrk="1" hangingPunct="1"/>
            <a:r>
              <a:rPr lang="nl-BE" altLang="nl-BE" sz="5400" dirty="0">
                <a:solidFill>
                  <a:srgbClr val="FFFFFF"/>
                </a:solidFill>
              </a:rPr>
              <a:t>ET LE CANCER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ammaPrint Index">
            <a:extLst>
              <a:ext uri="{FF2B5EF4-FFF2-40B4-BE49-F238E27FC236}">
                <a16:creationId xmlns:a16="http://schemas.microsoft.com/office/drawing/2014/main" id="{8E5432C9-6E57-94CD-27FF-0E22F5DB28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159DAEB-6F2B-90AE-6148-1E2B5AD6E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7" t="32700" r="15350" b="26527"/>
          <a:stretch/>
        </p:blipFill>
        <p:spPr>
          <a:xfrm>
            <a:off x="1983281" y="2022906"/>
            <a:ext cx="6480720" cy="237648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CBFE1813-73D9-56C7-78E4-CFA9E1E7C8BF}"/>
              </a:ext>
            </a:extLst>
          </p:cNvPr>
          <p:cNvSpPr txBox="1"/>
          <p:nvPr/>
        </p:nvSpPr>
        <p:spPr>
          <a:xfrm>
            <a:off x="2428308" y="1516789"/>
            <a:ext cx="5419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Signature</a:t>
            </a:r>
            <a:r>
              <a:rPr lang="nl-BE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nl-BE" sz="2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d’expression</a:t>
            </a:r>
            <a:r>
              <a:rPr lang="nl-BE" sz="2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de 70 </a:t>
            </a:r>
            <a:r>
              <a:rPr lang="nl-BE" sz="24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gènes</a:t>
            </a:r>
            <a:endParaRPr lang="nl-BE" sz="2400" dirty="0"/>
          </a:p>
        </p:txBody>
      </p:sp>
      <p:pic>
        <p:nvPicPr>
          <p:cNvPr id="9" name="Picture 2" descr="Cancers 13 02023 g001">
            <a:extLst>
              <a:ext uri="{FF2B5EF4-FFF2-40B4-BE49-F238E27FC236}">
                <a16:creationId xmlns:a16="http://schemas.microsoft.com/office/drawing/2014/main" id="{28FA0B9C-6E87-16FF-916C-614142229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1" t="11369" r="21326" b="71927"/>
          <a:stretch/>
        </p:blipFill>
        <p:spPr bwMode="auto">
          <a:xfrm>
            <a:off x="611560" y="204546"/>
            <a:ext cx="1368152" cy="15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78F1D57E-96E1-B1E1-B899-7644B89AA69D}"/>
              </a:ext>
            </a:extLst>
          </p:cNvPr>
          <p:cNvSpPr txBox="1"/>
          <p:nvPr/>
        </p:nvSpPr>
        <p:spPr>
          <a:xfrm>
            <a:off x="2267744" y="403616"/>
            <a:ext cx="5535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err="1"/>
              <a:t>cancer</a:t>
            </a:r>
            <a:r>
              <a:rPr lang="nl-BE" sz="2400" dirty="0"/>
              <a:t> du sein</a:t>
            </a:r>
          </a:p>
          <a:p>
            <a:r>
              <a:rPr lang="nl-BE" sz="2400" dirty="0"/>
              <a:t>=&gt; </a:t>
            </a:r>
            <a:r>
              <a:rPr lang="fr-FR" sz="2400" dirty="0"/>
              <a:t>altération de l'expression des gènes</a:t>
            </a:r>
            <a:endParaRPr lang="nl-BE" sz="24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47158A8-7C9B-BCF0-C9A6-B429B75FD6B8}"/>
              </a:ext>
            </a:extLst>
          </p:cNvPr>
          <p:cNvSpPr txBox="1"/>
          <p:nvPr/>
        </p:nvSpPr>
        <p:spPr>
          <a:xfrm>
            <a:off x="3025468" y="4679587"/>
            <a:ext cx="89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11.7%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D4D18D-462D-9F85-AFE2-1737CFFBA3DF}"/>
              </a:ext>
            </a:extLst>
          </p:cNvPr>
          <p:cNvSpPr txBox="1"/>
          <p:nvPr/>
        </p:nvSpPr>
        <p:spPr>
          <a:xfrm>
            <a:off x="3798215" y="4160589"/>
            <a:ext cx="2195688" cy="4001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nl-BE" sz="2000" dirty="0" err="1"/>
              <a:t>risque</a:t>
            </a:r>
            <a:r>
              <a:rPr lang="nl-BE" sz="2000" dirty="0"/>
              <a:t> de récidive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28018D0-A699-E08B-A052-BDEDEE00C534}"/>
              </a:ext>
            </a:extLst>
          </p:cNvPr>
          <p:cNvSpPr txBox="1"/>
          <p:nvPr/>
        </p:nvSpPr>
        <p:spPr>
          <a:xfrm>
            <a:off x="5903593" y="468521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1.3%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D1F2869-0D33-B232-3626-DDFF4BC07D18}"/>
              </a:ext>
            </a:extLst>
          </p:cNvPr>
          <p:cNvSpPr txBox="1"/>
          <p:nvPr/>
        </p:nvSpPr>
        <p:spPr>
          <a:xfrm>
            <a:off x="3941795" y="5297465"/>
            <a:ext cx="2151857" cy="40011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nl-BE" sz="2000" dirty="0"/>
              <a:t>la </a:t>
            </a:r>
            <a:r>
              <a:rPr lang="nl-BE" sz="2000" dirty="0" err="1"/>
              <a:t>chimiothérapie</a:t>
            </a:r>
            <a:endParaRPr lang="nl-BE" sz="2000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7C18216-E353-C3E0-855C-29AA3DB8FEC1}"/>
              </a:ext>
            </a:extLst>
          </p:cNvPr>
          <p:cNvSpPr txBox="1"/>
          <p:nvPr/>
        </p:nvSpPr>
        <p:spPr>
          <a:xfrm>
            <a:off x="5683559" y="6136961"/>
            <a:ext cx="18093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/>
              <a:t>pas </a:t>
            </a:r>
            <a:r>
              <a:rPr lang="nl-BE" sz="2000" dirty="0" err="1"/>
              <a:t>indiquée</a:t>
            </a:r>
            <a:endParaRPr lang="nl-BE" sz="2000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7CDF80A6-86C1-46EE-86D0-96796ABB7BA5}"/>
              </a:ext>
            </a:extLst>
          </p:cNvPr>
          <p:cNvSpPr txBox="1"/>
          <p:nvPr/>
        </p:nvSpPr>
        <p:spPr>
          <a:xfrm>
            <a:off x="2915816" y="6197242"/>
            <a:ext cx="1242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 err="1"/>
              <a:t>indiquée</a:t>
            </a:r>
            <a:endParaRPr lang="nl-BE" sz="2000" dirty="0"/>
          </a:p>
        </p:txBody>
      </p:sp>
      <p:sp>
        <p:nvSpPr>
          <p:cNvPr id="3" name="Pijl: omlaag 2">
            <a:extLst>
              <a:ext uri="{FF2B5EF4-FFF2-40B4-BE49-F238E27FC236}">
                <a16:creationId xmlns:a16="http://schemas.microsoft.com/office/drawing/2014/main" id="{640FAA02-65B8-7109-1716-BC82C6B8F648}"/>
              </a:ext>
            </a:extLst>
          </p:cNvPr>
          <p:cNvSpPr/>
          <p:nvPr/>
        </p:nvSpPr>
        <p:spPr>
          <a:xfrm>
            <a:off x="3347864" y="4077072"/>
            <a:ext cx="360041" cy="6025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9F0A5A94-2C04-9190-394D-1225EB231F3C}"/>
              </a:ext>
            </a:extLst>
          </p:cNvPr>
          <p:cNvSpPr/>
          <p:nvPr/>
        </p:nvSpPr>
        <p:spPr>
          <a:xfrm>
            <a:off x="6228184" y="4077072"/>
            <a:ext cx="360041" cy="6025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15EA0AA9-2E30-3BD0-22E5-3E1196B9B49D}"/>
              </a:ext>
            </a:extLst>
          </p:cNvPr>
          <p:cNvSpPr/>
          <p:nvPr/>
        </p:nvSpPr>
        <p:spPr>
          <a:xfrm>
            <a:off x="3347864" y="5301208"/>
            <a:ext cx="360041" cy="7200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FABFB883-F2EB-63AB-1CC5-DAD4478DDB3C}"/>
              </a:ext>
            </a:extLst>
          </p:cNvPr>
          <p:cNvSpPr/>
          <p:nvPr/>
        </p:nvSpPr>
        <p:spPr>
          <a:xfrm>
            <a:off x="6228184" y="5301208"/>
            <a:ext cx="360041" cy="7200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</p:spTree>
    <p:extLst>
      <p:ext uri="{BB962C8B-B14F-4D97-AF65-F5344CB8AC3E}">
        <p14:creationId xmlns:p14="http://schemas.microsoft.com/office/powerpoint/2010/main" val="232596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/>
      <p:bldP spid="17" grpId="0" animBg="1"/>
      <p:bldP spid="19" grpId="0"/>
      <p:bldP spid="20" grpId="0"/>
      <p:bldP spid="3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0236966D-3220-C5A5-7865-AA52CB67E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5315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nl-BE" altLang="nl-BE" dirty="0" err="1"/>
              <a:t>Leucémie</a:t>
            </a:r>
            <a:r>
              <a:rPr lang="nl-BE" altLang="nl-BE" dirty="0"/>
              <a:t> </a:t>
            </a:r>
            <a:r>
              <a:rPr lang="nl-BE" altLang="nl-BE" dirty="0" err="1"/>
              <a:t>myéloïde</a:t>
            </a:r>
            <a:r>
              <a:rPr lang="nl-BE" altLang="nl-BE" dirty="0"/>
              <a:t> </a:t>
            </a:r>
            <a:r>
              <a:rPr lang="nl-BE" altLang="nl-BE" dirty="0" err="1"/>
              <a:t>chronique</a:t>
            </a:r>
            <a:endParaRPr lang="en-GB" altLang="nl-BE" dirty="0"/>
          </a:p>
        </p:txBody>
      </p:sp>
      <p:pic>
        <p:nvPicPr>
          <p:cNvPr id="106498" name="Picture 2">
            <a:extLst>
              <a:ext uri="{FF2B5EF4-FFF2-40B4-BE49-F238E27FC236}">
                <a16:creationId xmlns:a16="http://schemas.microsoft.com/office/drawing/2014/main" id="{B62CB7CD-7A3B-22FF-1E9D-E32AF67D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20" y="2132856"/>
            <a:ext cx="3793367" cy="412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7BE1404-A334-0568-C7E8-9D237C618E8F}"/>
              </a:ext>
            </a:extLst>
          </p:cNvPr>
          <p:cNvSpPr txBox="1"/>
          <p:nvPr/>
        </p:nvSpPr>
        <p:spPr>
          <a:xfrm>
            <a:off x="7006952" y="3350449"/>
            <a:ext cx="180530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BE" dirty="0" err="1"/>
              <a:t>diagnostic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3BA75BB-D212-BB67-914C-C2402D5C6705}"/>
              </a:ext>
            </a:extLst>
          </p:cNvPr>
          <p:cNvSpPr txBox="1"/>
          <p:nvPr/>
        </p:nvSpPr>
        <p:spPr>
          <a:xfrm>
            <a:off x="3289746" y="1589338"/>
            <a:ext cx="3793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i="1" dirty="0" err="1"/>
              <a:t>remaniement</a:t>
            </a:r>
            <a:r>
              <a:rPr lang="nl-BE" sz="2000" i="1" dirty="0"/>
              <a:t> </a:t>
            </a:r>
            <a:r>
              <a:rPr lang="nl-BE" sz="2000" i="1" dirty="0" err="1"/>
              <a:t>chromosomique</a:t>
            </a:r>
            <a:endParaRPr lang="nl-BE" sz="2000" i="1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03B3CC4-045B-C6CE-71C7-4544C3364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132856"/>
            <a:ext cx="2276475" cy="2390775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F0A282C-33DE-E66F-737D-1BD82C16C147}"/>
              </a:ext>
            </a:extLst>
          </p:cNvPr>
          <p:cNvSpPr/>
          <p:nvPr/>
        </p:nvSpPr>
        <p:spPr>
          <a:xfrm>
            <a:off x="5796136" y="5660640"/>
            <a:ext cx="2016224" cy="740821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une nouvelle protéine de fusion</a:t>
            </a:r>
            <a:endParaRPr lang="nl-BE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9501E387-AC58-1D9E-5ECD-4CF9B27E6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6150" r="3932" b="9702"/>
          <a:stretch/>
        </p:blipFill>
        <p:spPr bwMode="auto">
          <a:xfrm>
            <a:off x="683568" y="3102469"/>
            <a:ext cx="568863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1499EC2-1656-ACCA-DE4F-625698D0E8F3}"/>
              </a:ext>
            </a:extLst>
          </p:cNvPr>
          <p:cNvSpPr txBox="1"/>
          <p:nvPr/>
        </p:nvSpPr>
        <p:spPr>
          <a:xfrm>
            <a:off x="683568" y="620688"/>
            <a:ext cx="160653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BE" dirty="0"/>
              <a:t>Thérapie</a:t>
            </a:r>
          </a:p>
        </p:txBody>
      </p:sp>
      <p:pic>
        <p:nvPicPr>
          <p:cNvPr id="4" name="Picture 19">
            <a:extLst>
              <a:ext uri="{FF2B5EF4-FFF2-40B4-BE49-F238E27FC236}">
                <a16:creationId xmlns:a16="http://schemas.microsoft.com/office/drawing/2014/main" id="{BBF76C39-E75C-F25E-ECEF-E13C3EB44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37" y="1052736"/>
            <a:ext cx="2631926" cy="1684831"/>
          </a:xfrm>
          <a:prstGeom prst="rect">
            <a:avLst/>
          </a:prstGeom>
          <a:noFill/>
          <a:ln w="57150">
            <a:solidFill>
              <a:srgbClr val="FF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69497CC1-5A7D-8225-C276-5106F2D5FF47}"/>
              </a:ext>
            </a:extLst>
          </p:cNvPr>
          <p:cNvSpPr/>
          <p:nvPr/>
        </p:nvSpPr>
        <p:spPr>
          <a:xfrm>
            <a:off x="755576" y="2236118"/>
            <a:ext cx="2016224" cy="740821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>
                <a:solidFill>
                  <a:schemeClr val="tx1"/>
                </a:solidFill>
              </a:rPr>
              <a:t>une nouvelle protéine de fusion</a:t>
            </a:r>
            <a:endParaRPr lang="nl-BE" sz="1800" dirty="0">
              <a:solidFill>
                <a:schemeClr val="tx1"/>
              </a:solidFill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306D44C-5B6D-4789-CCE2-9A8CB8304514}"/>
              </a:ext>
            </a:extLst>
          </p:cNvPr>
          <p:cNvCxnSpPr/>
          <p:nvPr/>
        </p:nvCxnSpPr>
        <p:spPr>
          <a:xfrm>
            <a:off x="1331640" y="2996952"/>
            <a:ext cx="0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C1CB433-0BD9-60FC-7C50-7E149E23A9C9}"/>
              </a:ext>
            </a:extLst>
          </p:cNvPr>
          <p:cNvCxnSpPr>
            <a:cxnSpLocks/>
          </p:cNvCxnSpPr>
          <p:nvPr/>
        </p:nvCxnSpPr>
        <p:spPr>
          <a:xfrm>
            <a:off x="5220072" y="2737567"/>
            <a:ext cx="0" cy="14115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C36ADE6C-C178-B096-6C8D-531494423BFC}"/>
              </a:ext>
            </a:extLst>
          </p:cNvPr>
          <p:cNvSpPr txBox="1"/>
          <p:nvPr/>
        </p:nvSpPr>
        <p:spPr>
          <a:xfrm>
            <a:off x="6441668" y="2852936"/>
            <a:ext cx="2492990" cy="1015663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/>
              <a:t>le médicament</a:t>
            </a:r>
          </a:p>
          <a:p>
            <a:r>
              <a:rPr lang="fr-FR" sz="2000" dirty="0"/>
              <a:t>inhibe </a:t>
            </a:r>
          </a:p>
          <a:p>
            <a:r>
              <a:rPr lang="fr-FR" sz="2000" dirty="0"/>
              <a:t>la protéine de fusion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3087604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92F4668-01D8-3EE0-A2BB-BBB0631DDBFA}"/>
              </a:ext>
            </a:extLst>
          </p:cNvPr>
          <p:cNvSpPr txBox="1"/>
          <p:nvPr/>
        </p:nvSpPr>
        <p:spPr>
          <a:xfrm>
            <a:off x="2453012" y="374888"/>
            <a:ext cx="4302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Étiologie</a:t>
            </a:r>
            <a:r>
              <a:rPr lang="nl-BE" dirty="0"/>
              <a:t> des </a:t>
            </a:r>
            <a:r>
              <a:rPr lang="nl-BE" dirty="0" err="1"/>
              <a:t>mutations</a:t>
            </a:r>
            <a:r>
              <a:rPr lang="nl-BE" dirty="0"/>
              <a:t> ?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078257E-C1D1-25BE-109B-7D7DEEE4CCA2}"/>
              </a:ext>
            </a:extLst>
          </p:cNvPr>
          <p:cNvSpPr txBox="1"/>
          <p:nvPr/>
        </p:nvSpPr>
        <p:spPr>
          <a:xfrm>
            <a:off x="899592" y="2257021"/>
            <a:ext cx="2565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1. (mal)chance</a:t>
            </a:r>
          </a:p>
        </p:txBody>
      </p:sp>
      <p:pic>
        <p:nvPicPr>
          <p:cNvPr id="19458" name="Picture 2" descr="cancer etiology – NIH Director's Blog">
            <a:extLst>
              <a:ext uri="{FF2B5EF4-FFF2-40B4-BE49-F238E27FC236}">
                <a16:creationId xmlns:a16="http://schemas.microsoft.com/office/drawing/2014/main" id="{1B5A7DCF-787C-20C1-B2AF-E2D2D8D5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334" y="1406892"/>
            <a:ext cx="3675900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38AFFF5-C3C0-D8A9-3F5B-DE3C485ED1DD}"/>
              </a:ext>
            </a:extLst>
          </p:cNvPr>
          <p:cNvSpPr txBox="1"/>
          <p:nvPr/>
        </p:nvSpPr>
        <p:spPr>
          <a:xfrm>
            <a:off x="899592" y="4005064"/>
            <a:ext cx="311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2. </a:t>
            </a:r>
            <a:r>
              <a:rPr lang="nl-BE" dirty="0" err="1"/>
              <a:t>l'environnement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C683829-AAFD-1EEF-A99F-6F1840B3B182}"/>
              </a:ext>
            </a:extLst>
          </p:cNvPr>
          <p:cNvSpPr txBox="1"/>
          <p:nvPr/>
        </p:nvSpPr>
        <p:spPr>
          <a:xfrm>
            <a:off x="880981" y="5498068"/>
            <a:ext cx="203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3. </a:t>
            </a:r>
            <a:r>
              <a:rPr lang="nl-BE" dirty="0" err="1"/>
              <a:t>l’hérédité</a:t>
            </a:r>
            <a:endParaRPr lang="nl-BE" dirty="0"/>
          </a:p>
        </p:txBody>
      </p:sp>
      <p:pic>
        <p:nvPicPr>
          <p:cNvPr id="20482" name="Picture 2" descr="DNA damage induced by spontaneous decay or endogenous and environmental...  | Download Scientific Diagram">
            <a:extLst>
              <a:ext uri="{FF2B5EF4-FFF2-40B4-BE49-F238E27FC236}">
                <a16:creationId xmlns:a16="http://schemas.microsoft.com/office/drawing/2014/main" id="{4BB7733D-50C0-1D86-B37A-1DD4F497B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1" t="16077" r="23318" b="61308"/>
          <a:stretch/>
        </p:blipFill>
        <p:spPr bwMode="auto">
          <a:xfrm>
            <a:off x="3995774" y="3762618"/>
            <a:ext cx="46085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African American Family Clipart Images | Free Download | PNG Transparent  Background - Pngtree">
            <a:extLst>
              <a:ext uri="{FF2B5EF4-FFF2-40B4-BE49-F238E27FC236}">
                <a16:creationId xmlns:a16="http://schemas.microsoft.com/office/drawing/2014/main" id="{51543311-5173-F97D-9DE1-EB6D081A1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78" y="4528284"/>
            <a:ext cx="2363259" cy="23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447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92F4668-01D8-3EE0-A2BB-BBB0631DDBFA}"/>
              </a:ext>
            </a:extLst>
          </p:cNvPr>
          <p:cNvSpPr txBox="1"/>
          <p:nvPr/>
        </p:nvSpPr>
        <p:spPr>
          <a:xfrm>
            <a:off x="2195736" y="116632"/>
            <a:ext cx="4302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Étiologie</a:t>
            </a:r>
            <a:r>
              <a:rPr lang="nl-BE" dirty="0"/>
              <a:t> des </a:t>
            </a:r>
            <a:r>
              <a:rPr lang="nl-BE" dirty="0" err="1"/>
              <a:t>mutations</a:t>
            </a:r>
            <a:r>
              <a:rPr lang="nl-BE" dirty="0"/>
              <a:t> ?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078257E-C1D1-25BE-109B-7D7DEEE4CCA2}"/>
              </a:ext>
            </a:extLst>
          </p:cNvPr>
          <p:cNvSpPr txBox="1"/>
          <p:nvPr/>
        </p:nvSpPr>
        <p:spPr>
          <a:xfrm>
            <a:off x="642601" y="892782"/>
            <a:ext cx="2565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1. (mal)chance</a:t>
            </a:r>
          </a:p>
        </p:txBody>
      </p:sp>
      <p:pic>
        <p:nvPicPr>
          <p:cNvPr id="19458" name="Picture 2" descr="cancer etiology – NIH Director's Blog">
            <a:extLst>
              <a:ext uri="{FF2B5EF4-FFF2-40B4-BE49-F238E27FC236}">
                <a16:creationId xmlns:a16="http://schemas.microsoft.com/office/drawing/2014/main" id="{1B5A7DCF-787C-20C1-B2AF-E2D2D8D5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66" y="981329"/>
            <a:ext cx="1545504" cy="86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importance of aging in cancer research | Nature Aging">
            <a:extLst>
              <a:ext uri="{FF2B5EF4-FFF2-40B4-BE49-F238E27FC236}">
                <a16:creationId xmlns:a16="http://schemas.microsoft.com/office/drawing/2014/main" id="{1FF212A9-B43D-4650-4FDD-8F75BB80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65" y="2780928"/>
            <a:ext cx="4126408" cy="340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5C08133-5EFF-0040-0355-F08422257340}"/>
              </a:ext>
            </a:extLst>
          </p:cNvPr>
          <p:cNvSpPr txBox="1"/>
          <p:nvPr/>
        </p:nvSpPr>
        <p:spPr>
          <a:xfrm>
            <a:off x="864096" y="3501008"/>
            <a:ext cx="37079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i="1" dirty="0" err="1"/>
              <a:t>le</a:t>
            </a:r>
            <a:r>
              <a:rPr lang="nl-BE" sz="2400" i="1" dirty="0"/>
              <a:t> </a:t>
            </a:r>
            <a:r>
              <a:rPr lang="nl-BE" sz="2400" i="1" dirty="0" err="1"/>
              <a:t>risque</a:t>
            </a:r>
            <a:r>
              <a:rPr lang="nl-BE" sz="2400" i="1" dirty="0"/>
              <a:t> de </a:t>
            </a:r>
            <a:r>
              <a:rPr lang="nl-BE" sz="2400" i="1" dirty="0" err="1"/>
              <a:t>cancer</a:t>
            </a:r>
            <a:r>
              <a:rPr lang="nl-BE" sz="2400" i="1" dirty="0"/>
              <a:t> </a:t>
            </a:r>
            <a:r>
              <a:rPr lang="nl-BE" sz="2400" i="1" dirty="0" err="1"/>
              <a:t>augmente</a:t>
            </a:r>
            <a:r>
              <a:rPr lang="nl-BE" sz="2400" i="1" dirty="0"/>
              <a:t> </a:t>
            </a:r>
            <a:r>
              <a:rPr lang="nl-BE" sz="2400" i="1" dirty="0" err="1"/>
              <a:t>avec</a:t>
            </a:r>
            <a:r>
              <a:rPr lang="nl-BE" sz="2400" i="1" dirty="0"/>
              <a:t> </a:t>
            </a:r>
            <a:r>
              <a:rPr lang="nl-BE" sz="2400" i="1" dirty="0" err="1"/>
              <a:t>l'âge</a:t>
            </a:r>
            <a:endParaRPr lang="nl-BE" sz="2400" i="1" dirty="0"/>
          </a:p>
        </p:txBody>
      </p:sp>
    </p:spTree>
    <p:extLst>
      <p:ext uri="{BB962C8B-B14F-4D97-AF65-F5344CB8AC3E}">
        <p14:creationId xmlns:p14="http://schemas.microsoft.com/office/powerpoint/2010/main" val="2098024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678F9C25-252B-5687-1675-C76C8C7640BA}"/>
              </a:ext>
            </a:extLst>
          </p:cNvPr>
          <p:cNvSpPr txBox="1"/>
          <p:nvPr/>
        </p:nvSpPr>
        <p:spPr>
          <a:xfrm>
            <a:off x="323528" y="194332"/>
            <a:ext cx="5904656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sz="2400" dirty="0"/>
              <a:t>Les mutations se produisent plus souvent</a:t>
            </a:r>
          </a:p>
          <a:p>
            <a:r>
              <a:rPr lang="fr-FR" sz="2400" dirty="0"/>
              <a:t>dans les cellules en division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AED92F0C-8D62-DD86-0086-699831939CA3}"/>
              </a:ext>
            </a:extLst>
          </p:cNvPr>
          <p:cNvGrpSpPr/>
          <p:nvPr/>
        </p:nvGrpSpPr>
        <p:grpSpPr>
          <a:xfrm>
            <a:off x="683568" y="2577836"/>
            <a:ext cx="6768752" cy="4082992"/>
            <a:chOff x="879438" y="2924944"/>
            <a:chExt cx="5785982" cy="3308038"/>
          </a:xfrm>
        </p:grpSpPr>
        <p:pic>
          <p:nvPicPr>
            <p:cNvPr id="6" name="Afbeelding 1">
              <a:extLst>
                <a:ext uri="{FF2B5EF4-FFF2-40B4-BE49-F238E27FC236}">
                  <a16:creationId xmlns:a16="http://schemas.microsoft.com/office/drawing/2014/main" id="{2B7B24F2-55DB-CD43-4897-FF1060ABC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5" t="34256" r="38976" b="17462"/>
            <a:stretch/>
          </p:blipFill>
          <p:spPr bwMode="auto">
            <a:xfrm>
              <a:off x="1619672" y="2924944"/>
              <a:ext cx="5045748" cy="2713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2D23294-908D-A3C9-0504-BD9D57615BCA}"/>
                </a:ext>
              </a:extLst>
            </p:cNvPr>
            <p:cNvSpPr txBox="1"/>
            <p:nvPr/>
          </p:nvSpPr>
          <p:spPr>
            <a:xfrm>
              <a:off x="2213332" y="5586651"/>
              <a:ext cx="398397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800" dirty="0"/>
                <a:t>nombre de divisions de cellules souches </a:t>
              </a:r>
            </a:p>
            <a:p>
              <a:r>
                <a:rPr lang="fr-FR" sz="1800" dirty="0"/>
                <a:t>dans différents tissus</a:t>
              </a:r>
              <a:endParaRPr lang="nl-BE" sz="1800" dirty="0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DC4F36B-8B50-1613-28B0-1B4468427B53}"/>
                </a:ext>
              </a:extLst>
            </p:cNvPr>
            <p:cNvSpPr txBox="1"/>
            <p:nvPr/>
          </p:nvSpPr>
          <p:spPr>
            <a:xfrm>
              <a:off x="879438" y="2924944"/>
              <a:ext cx="697037" cy="52365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nl-BE" sz="1800" dirty="0" err="1"/>
                <a:t>risque</a:t>
              </a:r>
              <a:endParaRPr lang="nl-BE" sz="1800" dirty="0"/>
            </a:p>
            <a:p>
              <a:r>
                <a:rPr lang="nl-BE" sz="1800" dirty="0"/>
                <a:t>à </a:t>
              </a:r>
              <a:r>
                <a:rPr lang="nl-BE" sz="1800" dirty="0" err="1"/>
                <a:t>vie</a:t>
              </a:r>
              <a:endParaRPr lang="nl-BE" sz="1800" dirty="0"/>
            </a:p>
          </p:txBody>
        </p:sp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8D4CFD20-11AE-885B-BD97-3092FB2B02D3}"/>
              </a:ext>
            </a:extLst>
          </p:cNvPr>
          <p:cNvSpPr txBox="1"/>
          <p:nvPr/>
        </p:nvSpPr>
        <p:spPr>
          <a:xfrm>
            <a:off x="271212" y="1053807"/>
            <a:ext cx="8459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1800" dirty="0"/>
              <a:t>les formes les plus courantes de cancer </a:t>
            </a:r>
          </a:p>
          <a:p>
            <a:r>
              <a:rPr lang="fr-FR" sz="1800" dirty="0"/>
              <a:t>se trouvent dans les </a:t>
            </a:r>
            <a:r>
              <a:rPr lang="fr-FR" sz="1800" b="1" dirty="0"/>
              <a:t>tissus</a:t>
            </a:r>
            <a:r>
              <a:rPr lang="fr-FR" sz="1800" dirty="0"/>
              <a:t> où de nombreuses divisions cellulaires se produisent dans les </a:t>
            </a:r>
            <a:r>
              <a:rPr lang="fr-FR" sz="1800" b="1" dirty="0"/>
              <a:t>cellules souches</a:t>
            </a:r>
            <a:endParaRPr lang="nl-BE" sz="1800" b="1" dirty="0"/>
          </a:p>
        </p:txBody>
      </p:sp>
    </p:spTree>
    <p:extLst>
      <p:ext uri="{BB962C8B-B14F-4D97-AF65-F5344CB8AC3E}">
        <p14:creationId xmlns:p14="http://schemas.microsoft.com/office/powerpoint/2010/main" val="194087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71C5009F-7888-DE08-FC57-951014A2F98F}"/>
              </a:ext>
            </a:extLst>
          </p:cNvPr>
          <p:cNvSpPr txBox="1"/>
          <p:nvPr/>
        </p:nvSpPr>
        <p:spPr>
          <a:xfrm>
            <a:off x="2688369" y="4849282"/>
            <a:ext cx="360409" cy="47648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A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68E94E5-74B2-8312-C9A9-977D251059F3}"/>
              </a:ext>
            </a:extLst>
          </p:cNvPr>
          <p:cNvSpPr txBox="1"/>
          <p:nvPr/>
        </p:nvSpPr>
        <p:spPr>
          <a:xfrm>
            <a:off x="3056041" y="4849282"/>
            <a:ext cx="344039" cy="476482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734A119-1F66-B152-8B35-F545A26ABF98}"/>
              </a:ext>
            </a:extLst>
          </p:cNvPr>
          <p:cNvSpPr txBox="1"/>
          <p:nvPr/>
        </p:nvSpPr>
        <p:spPr>
          <a:xfrm>
            <a:off x="3409188" y="4849282"/>
            <a:ext cx="394512" cy="476482"/>
          </a:xfrm>
          <a:prstGeom prst="rect">
            <a:avLst/>
          </a:prstGeom>
          <a:solidFill>
            <a:srgbClr val="00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6AB4EAC-ED63-75A9-8DB6-2512C14347DF}"/>
              </a:ext>
            </a:extLst>
          </p:cNvPr>
          <p:cNvSpPr txBox="1"/>
          <p:nvPr/>
        </p:nvSpPr>
        <p:spPr>
          <a:xfrm>
            <a:off x="3781702" y="4849282"/>
            <a:ext cx="394512" cy="476482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C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2D5DDBD-CEE1-DF74-0508-944334977FFD}"/>
              </a:ext>
            </a:extLst>
          </p:cNvPr>
          <p:cNvSpPr txBox="1"/>
          <p:nvPr/>
        </p:nvSpPr>
        <p:spPr>
          <a:xfrm>
            <a:off x="4932040" y="4849282"/>
            <a:ext cx="394512" cy="476482"/>
          </a:xfrm>
          <a:prstGeom prst="rect">
            <a:avLst/>
          </a:prstGeom>
          <a:solidFill>
            <a:srgbClr val="00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97EA77A-C0A1-2928-DB81-30FC2028521F}"/>
              </a:ext>
            </a:extLst>
          </p:cNvPr>
          <p:cNvSpPr txBox="1"/>
          <p:nvPr/>
        </p:nvSpPr>
        <p:spPr>
          <a:xfrm>
            <a:off x="2391097" y="4849282"/>
            <a:ext cx="344039" cy="476482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D031868-6A34-1729-27DF-211043F872F6}"/>
              </a:ext>
            </a:extLst>
          </p:cNvPr>
          <p:cNvSpPr txBox="1"/>
          <p:nvPr/>
        </p:nvSpPr>
        <p:spPr>
          <a:xfrm>
            <a:off x="2679248" y="5871484"/>
            <a:ext cx="360409" cy="47648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A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00B9091-B142-2FB1-29DA-D9AD9BB22AB7}"/>
              </a:ext>
            </a:extLst>
          </p:cNvPr>
          <p:cNvSpPr txBox="1"/>
          <p:nvPr/>
        </p:nvSpPr>
        <p:spPr>
          <a:xfrm>
            <a:off x="3046920" y="5871484"/>
            <a:ext cx="344039" cy="476482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1F91B77-718B-D04C-A6BE-398CE40E3683}"/>
              </a:ext>
            </a:extLst>
          </p:cNvPr>
          <p:cNvSpPr txBox="1"/>
          <p:nvPr/>
        </p:nvSpPr>
        <p:spPr>
          <a:xfrm>
            <a:off x="3400067" y="5871484"/>
            <a:ext cx="394512" cy="476482"/>
          </a:xfrm>
          <a:prstGeom prst="rect">
            <a:avLst/>
          </a:prstGeom>
          <a:solidFill>
            <a:srgbClr val="00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G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811B03F6-E89E-BABA-F38C-11ACCA248D71}"/>
              </a:ext>
            </a:extLst>
          </p:cNvPr>
          <p:cNvSpPr txBox="1"/>
          <p:nvPr/>
        </p:nvSpPr>
        <p:spPr>
          <a:xfrm>
            <a:off x="3772581" y="5871484"/>
            <a:ext cx="394512" cy="476482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T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C9E22B5-5812-CF65-6F1B-D18A35A21F80}"/>
              </a:ext>
            </a:extLst>
          </p:cNvPr>
          <p:cNvSpPr txBox="1"/>
          <p:nvPr/>
        </p:nvSpPr>
        <p:spPr>
          <a:xfrm>
            <a:off x="4897568" y="5871484"/>
            <a:ext cx="394512" cy="476482"/>
          </a:xfrm>
          <a:prstGeom prst="rect">
            <a:avLst/>
          </a:prstGeom>
          <a:solidFill>
            <a:srgbClr val="00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G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E5DDC62-B086-35B4-4771-C4E68ACB9945}"/>
              </a:ext>
            </a:extLst>
          </p:cNvPr>
          <p:cNvSpPr txBox="1"/>
          <p:nvPr/>
        </p:nvSpPr>
        <p:spPr>
          <a:xfrm>
            <a:off x="2381976" y="5871484"/>
            <a:ext cx="344039" cy="476482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T</a:t>
            </a:r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3208CCF6-9377-12D0-05DA-D9EE2E917C0A}"/>
              </a:ext>
            </a:extLst>
          </p:cNvPr>
          <p:cNvSpPr/>
          <p:nvPr/>
        </p:nvSpPr>
        <p:spPr>
          <a:xfrm>
            <a:off x="3924231" y="5411315"/>
            <a:ext cx="187361" cy="32787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D64BEE0-CAB3-9F80-6E60-2B8C3CBEC0EF}"/>
              </a:ext>
            </a:extLst>
          </p:cNvPr>
          <p:cNvSpPr txBox="1"/>
          <p:nvPr/>
        </p:nvSpPr>
        <p:spPr>
          <a:xfrm>
            <a:off x="1981412" y="5871484"/>
            <a:ext cx="394512" cy="476482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C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716CF69-B3C6-FD16-C247-AA23D6DEC8A4}"/>
              </a:ext>
            </a:extLst>
          </p:cNvPr>
          <p:cNvSpPr txBox="1"/>
          <p:nvPr/>
        </p:nvSpPr>
        <p:spPr>
          <a:xfrm>
            <a:off x="1988499" y="4860532"/>
            <a:ext cx="394512" cy="476482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C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10A96798-6BF6-AA0E-D071-A9A72FB7A332}"/>
              </a:ext>
            </a:extLst>
          </p:cNvPr>
          <p:cNvSpPr txBox="1"/>
          <p:nvPr/>
        </p:nvSpPr>
        <p:spPr>
          <a:xfrm>
            <a:off x="1752001" y="4249320"/>
            <a:ext cx="4344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err="1"/>
              <a:t>Signature</a:t>
            </a:r>
            <a:r>
              <a:rPr lang="nl-BE" sz="2000" dirty="0"/>
              <a:t> des </a:t>
            </a:r>
            <a:r>
              <a:rPr lang="nl-BE" sz="2000" dirty="0" err="1"/>
              <a:t>mutations</a:t>
            </a:r>
            <a:r>
              <a:rPr lang="nl-BE" sz="2000" dirty="0"/>
              <a:t> </a:t>
            </a:r>
            <a:r>
              <a:rPr lang="nl-BE" sz="2000" dirty="0" err="1"/>
              <a:t>spontanées</a:t>
            </a:r>
            <a:endParaRPr lang="nl-BE" sz="2000" dirty="0"/>
          </a:p>
        </p:txBody>
      </p:sp>
      <p:pic>
        <p:nvPicPr>
          <p:cNvPr id="6" name="Picture 2" descr="ATEurope - Cycle cellulaire">
            <a:extLst>
              <a:ext uri="{FF2B5EF4-FFF2-40B4-BE49-F238E27FC236}">
                <a16:creationId xmlns:a16="http://schemas.microsoft.com/office/drawing/2014/main" id="{2A0FCE3C-3636-5700-D6B3-BFCAE280B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11" y="357332"/>
            <a:ext cx="338137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6A267A4D-7745-1DC9-0F0A-C1385B3C5D4E}"/>
              </a:ext>
            </a:extLst>
          </p:cNvPr>
          <p:cNvCxnSpPr/>
          <p:nvPr/>
        </p:nvCxnSpPr>
        <p:spPr>
          <a:xfrm>
            <a:off x="2688111" y="3765482"/>
            <a:ext cx="0" cy="486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>
            <a:extLst>
              <a:ext uri="{FF2B5EF4-FFF2-40B4-BE49-F238E27FC236}">
                <a16:creationId xmlns:a16="http://schemas.microsoft.com/office/drawing/2014/main" id="{23CD4F3F-B7E5-9200-5E89-8FF5CAC579B0}"/>
              </a:ext>
            </a:extLst>
          </p:cNvPr>
          <p:cNvSpPr txBox="1"/>
          <p:nvPr/>
        </p:nvSpPr>
        <p:spPr>
          <a:xfrm>
            <a:off x="6444208" y="4187765"/>
            <a:ext cx="1186479" cy="5232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C -&gt; T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9DB38CE6-37F3-0AC9-4251-DB214D30179E}"/>
              </a:ext>
            </a:extLst>
          </p:cNvPr>
          <p:cNvSpPr txBox="1"/>
          <p:nvPr/>
        </p:nvSpPr>
        <p:spPr>
          <a:xfrm>
            <a:off x="4192305" y="5871484"/>
            <a:ext cx="394512" cy="476482"/>
          </a:xfrm>
          <a:prstGeom prst="rect">
            <a:avLst/>
          </a:prstGeom>
          <a:solidFill>
            <a:srgbClr val="00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G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18FB2ABC-AA7A-A6F2-5C63-CB822B5FC389}"/>
              </a:ext>
            </a:extLst>
          </p:cNvPr>
          <p:cNvSpPr txBox="1"/>
          <p:nvPr/>
        </p:nvSpPr>
        <p:spPr>
          <a:xfrm>
            <a:off x="4139952" y="4849282"/>
            <a:ext cx="394512" cy="476482"/>
          </a:xfrm>
          <a:prstGeom prst="rect">
            <a:avLst/>
          </a:prstGeom>
          <a:solidFill>
            <a:srgbClr val="00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G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B62CD985-C436-92A2-E8FD-F4DB8AAAB34A}"/>
              </a:ext>
            </a:extLst>
          </p:cNvPr>
          <p:cNvSpPr txBox="1"/>
          <p:nvPr/>
        </p:nvSpPr>
        <p:spPr>
          <a:xfrm>
            <a:off x="4571631" y="5877272"/>
            <a:ext cx="360409" cy="47648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A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C8F0871D-B0E5-6AB1-522E-FB3A48F03FBE}"/>
              </a:ext>
            </a:extLst>
          </p:cNvPr>
          <p:cNvSpPr txBox="1"/>
          <p:nvPr/>
        </p:nvSpPr>
        <p:spPr>
          <a:xfrm>
            <a:off x="4571631" y="4869160"/>
            <a:ext cx="360409" cy="47648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848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92F4668-01D8-3EE0-A2BB-BBB0631DDBFA}"/>
              </a:ext>
            </a:extLst>
          </p:cNvPr>
          <p:cNvSpPr txBox="1"/>
          <p:nvPr/>
        </p:nvSpPr>
        <p:spPr>
          <a:xfrm>
            <a:off x="2195736" y="116632"/>
            <a:ext cx="4302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Étiologie</a:t>
            </a:r>
            <a:r>
              <a:rPr lang="nl-BE" dirty="0"/>
              <a:t> des </a:t>
            </a:r>
            <a:r>
              <a:rPr lang="nl-BE" dirty="0" err="1"/>
              <a:t>mutations</a:t>
            </a:r>
            <a:r>
              <a:rPr lang="nl-BE" dirty="0"/>
              <a:t> ?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CA3A7F6-13EC-4413-3763-4185EEAA7716}"/>
              </a:ext>
            </a:extLst>
          </p:cNvPr>
          <p:cNvSpPr txBox="1"/>
          <p:nvPr/>
        </p:nvSpPr>
        <p:spPr>
          <a:xfrm>
            <a:off x="755576" y="1124744"/>
            <a:ext cx="311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2. </a:t>
            </a:r>
            <a:r>
              <a:rPr lang="nl-BE" dirty="0" err="1"/>
              <a:t>l'environnement</a:t>
            </a:r>
            <a:endParaRPr lang="nl-BE" dirty="0"/>
          </a:p>
        </p:txBody>
      </p:sp>
      <p:pic>
        <p:nvPicPr>
          <p:cNvPr id="6" name="Picture 2" descr="DNA damage induced by spontaneous decay or endogenous and environmental...  | Download Scientific Diagram">
            <a:extLst>
              <a:ext uri="{FF2B5EF4-FFF2-40B4-BE49-F238E27FC236}">
                <a16:creationId xmlns:a16="http://schemas.microsoft.com/office/drawing/2014/main" id="{2EC299FB-5CC8-828E-AE2F-D654AD3E5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1" t="16077" r="23318" b="61308"/>
          <a:stretch/>
        </p:blipFill>
        <p:spPr bwMode="auto">
          <a:xfrm>
            <a:off x="1835696" y="4005064"/>
            <a:ext cx="460851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figure 1">
            <a:extLst>
              <a:ext uri="{FF2B5EF4-FFF2-40B4-BE49-F238E27FC236}">
                <a16:creationId xmlns:a16="http://schemas.microsoft.com/office/drawing/2014/main" id="{D0F162AA-5C48-5221-8FF2-E8C27FDA3D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t="11633" r="58493" b="45736"/>
          <a:stretch/>
        </p:blipFill>
        <p:spPr bwMode="auto">
          <a:xfrm>
            <a:off x="2635419" y="1738952"/>
            <a:ext cx="247022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78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3EBB9D4-BDF1-B5E7-6849-74FEF1FFA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3" t="21586" r="9439" b="11702"/>
          <a:stretch/>
        </p:blipFill>
        <p:spPr>
          <a:xfrm>
            <a:off x="251520" y="2027250"/>
            <a:ext cx="4802954" cy="25780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F00CB50-2CDC-1BEB-FB29-9993B0E68DE4}"/>
              </a:ext>
            </a:extLst>
          </p:cNvPr>
          <p:cNvSpPr txBox="1"/>
          <p:nvPr/>
        </p:nvSpPr>
        <p:spPr>
          <a:xfrm>
            <a:off x="2555776" y="404664"/>
            <a:ext cx="4140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 err="1"/>
              <a:t>Incidence</a:t>
            </a:r>
            <a:r>
              <a:rPr lang="nl-BE" dirty="0"/>
              <a:t> du </a:t>
            </a:r>
            <a:r>
              <a:rPr lang="nl-BE" dirty="0" err="1"/>
              <a:t>mélanome</a:t>
            </a:r>
            <a:endParaRPr lang="nl-BE" dirty="0"/>
          </a:p>
        </p:txBody>
      </p:sp>
      <p:pic>
        <p:nvPicPr>
          <p:cNvPr id="6150" name="Picture 6" descr="Dr. Ben Wiese on X: &quot;Ultraviolet (UV) radiation from the sun is the main  cause of skin cancer. Tanning booths or sunlamps also emit UV radiation.  The most dangerous kind of skin">
            <a:extLst>
              <a:ext uri="{FF2B5EF4-FFF2-40B4-BE49-F238E27FC236}">
                <a16:creationId xmlns:a16="http://schemas.microsoft.com/office/drawing/2014/main" id="{5F4B64FC-5D7C-CFB9-3837-7D785C966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t="9071" r="5234" b="18353"/>
          <a:stretch/>
        </p:blipFill>
        <p:spPr bwMode="auto">
          <a:xfrm>
            <a:off x="5244897" y="2004604"/>
            <a:ext cx="3467563" cy="2600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C522345-3FCA-FC8F-4E50-0F93E8DBC972}"/>
              </a:ext>
            </a:extLst>
          </p:cNvPr>
          <p:cNvSpPr txBox="1"/>
          <p:nvPr/>
        </p:nvSpPr>
        <p:spPr>
          <a:xfrm>
            <a:off x="2401003" y="5013176"/>
            <a:ext cx="4825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+ = exposition au soleil (UV)</a:t>
            </a:r>
          </a:p>
          <a:p>
            <a:pPr algn="ctr"/>
            <a:r>
              <a:rPr lang="fr-FR" sz="2400" dirty="0"/>
              <a:t>+ = pigmentation de la peau faible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449236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bsorption of a UV-C photon by DNA and formation of a thymine dimer |  Download Scientific Diagram">
            <a:extLst>
              <a:ext uri="{FF2B5EF4-FFF2-40B4-BE49-F238E27FC236}">
                <a16:creationId xmlns:a16="http://schemas.microsoft.com/office/drawing/2014/main" id="{2DC80E5E-FFC2-F121-FAA9-615061D6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446722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D71C71C-F201-CE39-EC97-5B7D775CE946}"/>
              </a:ext>
            </a:extLst>
          </p:cNvPr>
          <p:cNvSpPr txBox="1"/>
          <p:nvPr/>
        </p:nvSpPr>
        <p:spPr>
          <a:xfrm>
            <a:off x="1413879" y="332656"/>
            <a:ext cx="4302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Signature</a:t>
            </a:r>
            <a:r>
              <a:rPr lang="nl-BE" dirty="0"/>
              <a:t> de </a:t>
            </a:r>
            <a:r>
              <a:rPr lang="nl-BE" dirty="0" err="1"/>
              <a:t>mutation</a:t>
            </a:r>
            <a:r>
              <a:rPr lang="nl-BE" dirty="0"/>
              <a:t> UV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210A8E2-D3E4-A712-2E1C-75162FF2F661}"/>
              </a:ext>
            </a:extLst>
          </p:cNvPr>
          <p:cNvSpPr txBox="1"/>
          <p:nvPr/>
        </p:nvSpPr>
        <p:spPr>
          <a:xfrm>
            <a:off x="6372200" y="4779268"/>
            <a:ext cx="2430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 </a:t>
            </a:r>
            <a:r>
              <a:rPr lang="nl-BE" b="0" i="0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thymine</a:t>
            </a:r>
            <a:r>
              <a:rPr lang="nl-BE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</a:t>
            </a:r>
            <a:r>
              <a:rPr lang="nl-BE" b="0" i="0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dimer</a:t>
            </a: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F6CAEB7-B4BC-827C-074E-49478FB474CD}"/>
              </a:ext>
            </a:extLst>
          </p:cNvPr>
          <p:cNvSpPr txBox="1"/>
          <p:nvPr/>
        </p:nvSpPr>
        <p:spPr>
          <a:xfrm>
            <a:off x="1403648" y="1098119"/>
            <a:ext cx="59766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Les UV </a:t>
            </a:r>
            <a:r>
              <a:rPr lang="nl-BE" dirty="0" err="1"/>
              <a:t>induisent</a:t>
            </a:r>
            <a:r>
              <a:rPr lang="nl-BE" dirty="0"/>
              <a:t> la </a:t>
            </a:r>
            <a:r>
              <a:rPr lang="nl-BE" dirty="0" err="1"/>
              <a:t>dimérisation</a:t>
            </a:r>
            <a:r>
              <a:rPr lang="nl-BE" dirty="0"/>
              <a:t> des </a:t>
            </a:r>
            <a:r>
              <a:rPr lang="nl-BE" dirty="0" err="1"/>
              <a:t>residues</a:t>
            </a:r>
            <a:r>
              <a:rPr lang="nl-BE" dirty="0"/>
              <a:t> de </a:t>
            </a:r>
            <a:r>
              <a:rPr lang="nl-BE" dirty="0" err="1"/>
              <a:t>thymine</a:t>
            </a:r>
            <a:r>
              <a:rPr lang="nl-BE" dirty="0"/>
              <a:t> dans </a:t>
            </a:r>
            <a:r>
              <a:rPr lang="nl-BE" dirty="0" err="1"/>
              <a:t>l'ADN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8315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C3A5E53A-6D1F-96DA-2F93-E50627535FE4}"/>
              </a:ext>
            </a:extLst>
          </p:cNvPr>
          <p:cNvGrpSpPr/>
          <p:nvPr/>
        </p:nvGrpSpPr>
        <p:grpSpPr>
          <a:xfrm>
            <a:off x="1115616" y="1196752"/>
            <a:ext cx="7128792" cy="5215638"/>
            <a:chOff x="179388" y="-192607"/>
            <a:chExt cx="8662990" cy="6646167"/>
          </a:xfrm>
        </p:grpSpPr>
        <p:grpSp>
          <p:nvGrpSpPr>
            <p:cNvPr id="7172" name="Group 105">
              <a:extLst>
                <a:ext uri="{FF2B5EF4-FFF2-40B4-BE49-F238E27FC236}">
                  <a16:creationId xmlns:a16="http://schemas.microsoft.com/office/drawing/2014/main" id="{7F58F2FA-DF52-CB9B-F655-8E63E74919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29238" y="-192607"/>
              <a:ext cx="3513140" cy="2984501"/>
              <a:chOff x="3360" y="-99"/>
              <a:chExt cx="2213" cy="1880"/>
            </a:xfrm>
          </p:grpSpPr>
          <p:grpSp>
            <p:nvGrpSpPr>
              <p:cNvPr id="7178" name="Group 17">
                <a:extLst>
                  <a:ext uri="{FF2B5EF4-FFF2-40B4-BE49-F238E27FC236}">
                    <a16:creationId xmlns:a16="http://schemas.microsoft.com/office/drawing/2014/main" id="{2DE8BD58-E3AA-A964-8146-43465B89DA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16" y="1041"/>
                <a:ext cx="324" cy="288"/>
                <a:chOff x="720" y="3024"/>
                <a:chExt cx="816" cy="672"/>
              </a:xfrm>
            </p:grpSpPr>
            <p:sp>
              <p:nvSpPr>
                <p:cNvPr id="7233" name="Oval 18">
                  <a:extLst>
                    <a:ext uri="{FF2B5EF4-FFF2-40B4-BE49-F238E27FC236}">
                      <a16:creationId xmlns:a16="http://schemas.microsoft.com/office/drawing/2014/main" id="{CC665315-DBCC-142A-DC71-891068EE4E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  <p:sp>
              <p:nvSpPr>
                <p:cNvPr id="7234" name="Oval 19">
                  <a:extLst>
                    <a:ext uri="{FF2B5EF4-FFF2-40B4-BE49-F238E27FC236}">
                      <a16:creationId xmlns:a16="http://schemas.microsoft.com/office/drawing/2014/main" id="{39F9CE6A-D926-1A51-CD54-48284DCC42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</p:grpSp>
          <p:grpSp>
            <p:nvGrpSpPr>
              <p:cNvPr id="7179" name="Group 20">
                <a:extLst>
                  <a:ext uri="{FF2B5EF4-FFF2-40B4-BE49-F238E27FC236}">
                    <a16:creationId xmlns:a16="http://schemas.microsoft.com/office/drawing/2014/main" id="{DF1BB57E-5389-42EF-2EF5-B63BB4960B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48" y="657"/>
                <a:ext cx="324" cy="288"/>
                <a:chOff x="720" y="3024"/>
                <a:chExt cx="816" cy="672"/>
              </a:xfrm>
            </p:grpSpPr>
            <p:sp>
              <p:nvSpPr>
                <p:cNvPr id="7231" name="Oval 21">
                  <a:extLst>
                    <a:ext uri="{FF2B5EF4-FFF2-40B4-BE49-F238E27FC236}">
                      <a16:creationId xmlns:a16="http://schemas.microsoft.com/office/drawing/2014/main" id="{A341F23E-D34A-1F97-A3D7-15EE570D6D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  <p:sp>
              <p:nvSpPr>
                <p:cNvPr id="7232" name="Oval 22">
                  <a:extLst>
                    <a:ext uri="{FF2B5EF4-FFF2-40B4-BE49-F238E27FC236}">
                      <a16:creationId xmlns:a16="http://schemas.microsoft.com/office/drawing/2014/main" id="{25561326-2D59-D84F-EC7F-CBD78F2909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</p:grpSp>
          <p:grpSp>
            <p:nvGrpSpPr>
              <p:cNvPr id="7180" name="Group 23">
                <a:extLst>
                  <a:ext uri="{FF2B5EF4-FFF2-40B4-BE49-F238E27FC236}">
                    <a16:creationId xmlns:a16="http://schemas.microsoft.com/office/drawing/2014/main" id="{52104A0E-DEA2-8873-D28B-E3AD7F0852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0" y="945"/>
                <a:ext cx="324" cy="288"/>
                <a:chOff x="720" y="3024"/>
                <a:chExt cx="816" cy="672"/>
              </a:xfrm>
            </p:grpSpPr>
            <p:sp>
              <p:nvSpPr>
                <p:cNvPr id="7229" name="Oval 24">
                  <a:extLst>
                    <a:ext uri="{FF2B5EF4-FFF2-40B4-BE49-F238E27FC236}">
                      <a16:creationId xmlns:a16="http://schemas.microsoft.com/office/drawing/2014/main" id="{30F884D0-50AB-1977-CE9A-76D139347D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  <p:sp>
              <p:nvSpPr>
                <p:cNvPr id="7230" name="Oval 25">
                  <a:extLst>
                    <a:ext uri="{FF2B5EF4-FFF2-40B4-BE49-F238E27FC236}">
                      <a16:creationId xmlns:a16="http://schemas.microsoft.com/office/drawing/2014/main" id="{CB01D01A-C320-7DF6-44C6-2679FD732E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</p:grpSp>
          <p:grpSp>
            <p:nvGrpSpPr>
              <p:cNvPr id="7181" name="Group 26">
                <a:extLst>
                  <a:ext uri="{FF2B5EF4-FFF2-40B4-BE49-F238E27FC236}">
                    <a16:creationId xmlns:a16="http://schemas.microsoft.com/office/drawing/2014/main" id="{162F67C9-B258-9822-76B2-5A659F2D6F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4" y="513"/>
                <a:ext cx="324" cy="288"/>
                <a:chOff x="720" y="3024"/>
                <a:chExt cx="816" cy="672"/>
              </a:xfrm>
            </p:grpSpPr>
            <p:sp>
              <p:nvSpPr>
                <p:cNvPr id="7227" name="Oval 27">
                  <a:extLst>
                    <a:ext uri="{FF2B5EF4-FFF2-40B4-BE49-F238E27FC236}">
                      <a16:creationId xmlns:a16="http://schemas.microsoft.com/office/drawing/2014/main" id="{A323B74B-D835-F0DD-E8EA-4669BD2AB2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  <p:sp>
              <p:nvSpPr>
                <p:cNvPr id="7228" name="Oval 28">
                  <a:extLst>
                    <a:ext uri="{FF2B5EF4-FFF2-40B4-BE49-F238E27FC236}">
                      <a16:creationId xmlns:a16="http://schemas.microsoft.com/office/drawing/2014/main" id="{24AEBB9F-72A6-CC6B-3B3C-E36F45BCD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</p:grpSp>
          <p:grpSp>
            <p:nvGrpSpPr>
              <p:cNvPr id="7182" name="Group 29">
                <a:extLst>
                  <a:ext uri="{FF2B5EF4-FFF2-40B4-BE49-F238E27FC236}">
                    <a16:creationId xmlns:a16="http://schemas.microsoft.com/office/drawing/2014/main" id="{9195BAEC-BD44-4665-D86B-738D54DE46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40" y="1041"/>
                <a:ext cx="324" cy="288"/>
                <a:chOff x="720" y="3024"/>
                <a:chExt cx="816" cy="672"/>
              </a:xfrm>
            </p:grpSpPr>
            <p:sp>
              <p:nvSpPr>
                <p:cNvPr id="7225" name="Oval 30">
                  <a:extLst>
                    <a:ext uri="{FF2B5EF4-FFF2-40B4-BE49-F238E27FC236}">
                      <a16:creationId xmlns:a16="http://schemas.microsoft.com/office/drawing/2014/main" id="{9DA5FA52-8537-6060-CAD1-9435B0F264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  <p:sp>
              <p:nvSpPr>
                <p:cNvPr id="7226" name="Oval 31">
                  <a:extLst>
                    <a:ext uri="{FF2B5EF4-FFF2-40B4-BE49-F238E27FC236}">
                      <a16:creationId xmlns:a16="http://schemas.microsoft.com/office/drawing/2014/main" id="{55E0B9FF-F1A7-0EBE-5544-72E2A7A514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</p:grpSp>
          <p:grpSp>
            <p:nvGrpSpPr>
              <p:cNvPr id="7183" name="Group 32">
                <a:extLst>
                  <a:ext uri="{FF2B5EF4-FFF2-40B4-BE49-F238E27FC236}">
                    <a16:creationId xmlns:a16="http://schemas.microsoft.com/office/drawing/2014/main" id="{8A3AB7D2-6F68-65F0-7A42-2567147944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92" y="993"/>
                <a:ext cx="324" cy="288"/>
                <a:chOff x="720" y="3024"/>
                <a:chExt cx="816" cy="672"/>
              </a:xfrm>
            </p:grpSpPr>
            <p:sp>
              <p:nvSpPr>
                <p:cNvPr id="7223" name="Oval 33">
                  <a:extLst>
                    <a:ext uri="{FF2B5EF4-FFF2-40B4-BE49-F238E27FC236}">
                      <a16:creationId xmlns:a16="http://schemas.microsoft.com/office/drawing/2014/main" id="{4CC8F68B-B98F-7170-7AD3-2FA07FFCA0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  <p:sp>
              <p:nvSpPr>
                <p:cNvPr id="7224" name="Oval 34">
                  <a:extLst>
                    <a:ext uri="{FF2B5EF4-FFF2-40B4-BE49-F238E27FC236}">
                      <a16:creationId xmlns:a16="http://schemas.microsoft.com/office/drawing/2014/main" id="{893BE202-3B72-AA65-2D1E-292D7362B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</p:grpSp>
          <p:grpSp>
            <p:nvGrpSpPr>
              <p:cNvPr id="7184" name="Group 35">
                <a:extLst>
                  <a:ext uri="{FF2B5EF4-FFF2-40B4-BE49-F238E27FC236}">
                    <a16:creationId xmlns:a16="http://schemas.microsoft.com/office/drawing/2014/main" id="{18B19795-7896-732F-0A09-7AB6C68BDD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8" y="801"/>
                <a:ext cx="324" cy="288"/>
                <a:chOff x="720" y="3024"/>
                <a:chExt cx="816" cy="672"/>
              </a:xfrm>
            </p:grpSpPr>
            <p:sp>
              <p:nvSpPr>
                <p:cNvPr id="7221" name="Oval 36">
                  <a:extLst>
                    <a:ext uri="{FF2B5EF4-FFF2-40B4-BE49-F238E27FC236}">
                      <a16:creationId xmlns:a16="http://schemas.microsoft.com/office/drawing/2014/main" id="{69065C27-E9AF-4C6B-076F-F61927317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  <p:sp>
              <p:nvSpPr>
                <p:cNvPr id="7222" name="Oval 37">
                  <a:extLst>
                    <a:ext uri="{FF2B5EF4-FFF2-40B4-BE49-F238E27FC236}">
                      <a16:creationId xmlns:a16="http://schemas.microsoft.com/office/drawing/2014/main" id="{5599329C-4DC5-B23C-A46B-C51AA51CD3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</p:grpSp>
          <p:grpSp>
            <p:nvGrpSpPr>
              <p:cNvPr id="7185" name="Group 38">
                <a:extLst>
                  <a:ext uri="{FF2B5EF4-FFF2-40B4-BE49-F238E27FC236}">
                    <a16:creationId xmlns:a16="http://schemas.microsoft.com/office/drawing/2014/main" id="{E1C97CA1-7B51-6405-B07C-28A2E01D61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4" y="465"/>
                <a:ext cx="324" cy="288"/>
                <a:chOff x="720" y="3024"/>
                <a:chExt cx="816" cy="672"/>
              </a:xfrm>
            </p:grpSpPr>
            <p:sp>
              <p:nvSpPr>
                <p:cNvPr id="7219" name="Oval 39">
                  <a:extLst>
                    <a:ext uri="{FF2B5EF4-FFF2-40B4-BE49-F238E27FC236}">
                      <a16:creationId xmlns:a16="http://schemas.microsoft.com/office/drawing/2014/main" id="{E32A2027-0684-8F92-0BBC-BC1E956079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  <p:sp>
              <p:nvSpPr>
                <p:cNvPr id="7220" name="Oval 40">
                  <a:extLst>
                    <a:ext uri="{FF2B5EF4-FFF2-40B4-BE49-F238E27FC236}">
                      <a16:creationId xmlns:a16="http://schemas.microsoft.com/office/drawing/2014/main" id="{FA3E933D-563D-3620-AD89-39B04FA07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</p:grpSp>
          <p:grpSp>
            <p:nvGrpSpPr>
              <p:cNvPr id="7186" name="Group 41">
                <a:extLst>
                  <a:ext uri="{FF2B5EF4-FFF2-40B4-BE49-F238E27FC236}">
                    <a16:creationId xmlns:a16="http://schemas.microsoft.com/office/drawing/2014/main" id="{AD0A6ABC-95A5-366F-0220-0E8BBB0BC6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54" y="801"/>
                <a:ext cx="324" cy="288"/>
                <a:chOff x="720" y="3024"/>
                <a:chExt cx="816" cy="672"/>
              </a:xfrm>
            </p:grpSpPr>
            <p:sp>
              <p:nvSpPr>
                <p:cNvPr id="7217" name="Oval 42">
                  <a:extLst>
                    <a:ext uri="{FF2B5EF4-FFF2-40B4-BE49-F238E27FC236}">
                      <a16:creationId xmlns:a16="http://schemas.microsoft.com/office/drawing/2014/main" id="{F65E535E-2913-44B6-C701-8E1BC1204D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  <p:sp>
              <p:nvSpPr>
                <p:cNvPr id="7218" name="Oval 43">
                  <a:extLst>
                    <a:ext uri="{FF2B5EF4-FFF2-40B4-BE49-F238E27FC236}">
                      <a16:creationId xmlns:a16="http://schemas.microsoft.com/office/drawing/2014/main" id="{FF0DB18C-0AF4-81B2-504E-2DC718B1B3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</p:grpSp>
          <p:sp>
            <p:nvSpPr>
              <p:cNvPr id="7187" name="AutoShape 44">
                <a:extLst>
                  <a:ext uri="{FF2B5EF4-FFF2-40B4-BE49-F238E27FC236}">
                    <a16:creationId xmlns:a16="http://schemas.microsoft.com/office/drawing/2014/main" id="{F85F22BD-D123-4CF9-067F-6D436E02C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777"/>
                <a:ext cx="324" cy="72"/>
              </a:xfrm>
              <a:prstGeom prst="rightArrow">
                <a:avLst>
                  <a:gd name="adj1" fmla="val 50000"/>
                  <a:gd name="adj2" fmla="val 1125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 sz="2000"/>
              </a:p>
            </p:txBody>
          </p:sp>
          <p:grpSp>
            <p:nvGrpSpPr>
              <p:cNvPr id="7188" name="Group 71">
                <a:extLst>
                  <a:ext uri="{FF2B5EF4-FFF2-40B4-BE49-F238E27FC236}">
                    <a16:creationId xmlns:a16="http://schemas.microsoft.com/office/drawing/2014/main" id="{B573BD6B-00DB-A8EE-5137-FB802D12F4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375977">
                <a:off x="4424" y="-99"/>
                <a:ext cx="1149" cy="1142"/>
                <a:chOff x="4739" y="3178"/>
                <a:chExt cx="1021" cy="1142"/>
              </a:xfrm>
            </p:grpSpPr>
            <p:grpSp>
              <p:nvGrpSpPr>
                <p:cNvPr id="7190" name="Group 72">
                  <a:extLst>
                    <a:ext uri="{FF2B5EF4-FFF2-40B4-BE49-F238E27FC236}">
                      <a16:creationId xmlns:a16="http://schemas.microsoft.com/office/drawing/2014/main" id="{EF300950-74E8-7462-E205-8E2461BCE7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481224">
                  <a:off x="5088" y="4032"/>
                  <a:ext cx="288" cy="288"/>
                  <a:chOff x="720" y="3024"/>
                  <a:chExt cx="816" cy="672"/>
                </a:xfrm>
              </p:grpSpPr>
              <p:sp>
                <p:nvSpPr>
                  <p:cNvPr id="7215" name="Oval 73">
                    <a:extLst>
                      <a:ext uri="{FF2B5EF4-FFF2-40B4-BE49-F238E27FC236}">
                        <a16:creationId xmlns:a16="http://schemas.microsoft.com/office/drawing/2014/main" id="{32042BBA-5943-A50E-E277-843EBB274D2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024"/>
                    <a:ext cx="816" cy="67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  <p:sp>
                <p:nvSpPr>
                  <p:cNvPr id="7216" name="Oval 74">
                    <a:extLst>
                      <a:ext uri="{FF2B5EF4-FFF2-40B4-BE49-F238E27FC236}">
                        <a16:creationId xmlns:a16="http://schemas.microsoft.com/office/drawing/2014/main" id="{FAAB6FFB-5582-8C97-F316-7315B6545A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360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</p:grpSp>
            <p:grpSp>
              <p:nvGrpSpPr>
                <p:cNvPr id="7191" name="Group 75">
                  <a:extLst>
                    <a:ext uri="{FF2B5EF4-FFF2-40B4-BE49-F238E27FC236}">
                      <a16:creationId xmlns:a16="http://schemas.microsoft.com/office/drawing/2014/main" id="{9C943932-35F3-D565-B4EB-D630058B48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481224">
                  <a:off x="5472" y="3648"/>
                  <a:ext cx="288" cy="288"/>
                  <a:chOff x="720" y="3024"/>
                  <a:chExt cx="816" cy="672"/>
                </a:xfrm>
              </p:grpSpPr>
              <p:sp>
                <p:nvSpPr>
                  <p:cNvPr id="7213" name="Oval 76">
                    <a:extLst>
                      <a:ext uri="{FF2B5EF4-FFF2-40B4-BE49-F238E27FC236}">
                        <a16:creationId xmlns:a16="http://schemas.microsoft.com/office/drawing/2014/main" id="{41D11852-09F5-104C-CD76-2C99DADB0F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024"/>
                    <a:ext cx="816" cy="67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  <p:sp>
                <p:nvSpPr>
                  <p:cNvPr id="7214" name="Oval 77">
                    <a:extLst>
                      <a:ext uri="{FF2B5EF4-FFF2-40B4-BE49-F238E27FC236}">
                        <a16:creationId xmlns:a16="http://schemas.microsoft.com/office/drawing/2014/main" id="{6FE35FD3-24A6-0501-B80B-2CCABFA9A14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360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</p:grpSp>
            <p:grpSp>
              <p:nvGrpSpPr>
                <p:cNvPr id="7192" name="Group 78">
                  <a:extLst>
                    <a:ext uri="{FF2B5EF4-FFF2-40B4-BE49-F238E27FC236}">
                      <a16:creationId xmlns:a16="http://schemas.microsoft.com/office/drawing/2014/main" id="{A14EAE53-0939-BEC8-B046-891BD084150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481224">
                  <a:off x="4739" y="3178"/>
                  <a:ext cx="288" cy="286"/>
                  <a:chOff x="261" y="355"/>
                  <a:chExt cx="816" cy="672"/>
                </a:xfrm>
              </p:grpSpPr>
              <p:sp>
                <p:nvSpPr>
                  <p:cNvPr id="7211" name="Oval 79">
                    <a:extLst>
                      <a:ext uri="{FF2B5EF4-FFF2-40B4-BE49-F238E27FC236}">
                        <a16:creationId xmlns:a16="http://schemas.microsoft.com/office/drawing/2014/main" id="{6EAD35AC-3BB8-EFDC-F791-80A9E96242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1" y="355"/>
                    <a:ext cx="816" cy="67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  <p:sp>
                <p:nvSpPr>
                  <p:cNvPr id="7212" name="Oval 80">
                    <a:extLst>
                      <a:ext uri="{FF2B5EF4-FFF2-40B4-BE49-F238E27FC236}">
                        <a16:creationId xmlns:a16="http://schemas.microsoft.com/office/drawing/2014/main" id="{CE596AE9-DF39-6A26-B826-5709C4C039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45" y="535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</p:grpSp>
            <p:grpSp>
              <p:nvGrpSpPr>
                <p:cNvPr id="7193" name="Group 81">
                  <a:extLst>
                    <a:ext uri="{FF2B5EF4-FFF2-40B4-BE49-F238E27FC236}">
                      <a16:creationId xmlns:a16="http://schemas.microsoft.com/office/drawing/2014/main" id="{941764D3-B709-7351-1919-794C108A66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481224">
                  <a:off x="5184" y="3504"/>
                  <a:ext cx="288" cy="288"/>
                  <a:chOff x="720" y="3024"/>
                  <a:chExt cx="816" cy="672"/>
                </a:xfrm>
              </p:grpSpPr>
              <p:sp>
                <p:nvSpPr>
                  <p:cNvPr id="7209" name="Oval 82">
                    <a:extLst>
                      <a:ext uri="{FF2B5EF4-FFF2-40B4-BE49-F238E27FC236}">
                        <a16:creationId xmlns:a16="http://schemas.microsoft.com/office/drawing/2014/main" id="{95D9C26B-5C9B-D43C-399B-BC00482209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024"/>
                    <a:ext cx="816" cy="67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  <p:sp>
                <p:nvSpPr>
                  <p:cNvPr id="7210" name="Oval 83">
                    <a:extLst>
                      <a:ext uri="{FF2B5EF4-FFF2-40B4-BE49-F238E27FC236}">
                        <a16:creationId xmlns:a16="http://schemas.microsoft.com/office/drawing/2014/main" id="{2FC9F0A5-525E-C6CA-C351-BFA73B67B94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360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</p:grpSp>
            <p:grpSp>
              <p:nvGrpSpPr>
                <p:cNvPr id="7194" name="Group 84">
                  <a:extLst>
                    <a:ext uri="{FF2B5EF4-FFF2-40B4-BE49-F238E27FC236}">
                      <a16:creationId xmlns:a16="http://schemas.microsoft.com/office/drawing/2014/main" id="{5937B6AA-684B-2D1C-3FCD-DB04214867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481224">
                  <a:off x="5376" y="4032"/>
                  <a:ext cx="288" cy="288"/>
                  <a:chOff x="720" y="3024"/>
                  <a:chExt cx="816" cy="672"/>
                </a:xfrm>
              </p:grpSpPr>
              <p:sp>
                <p:nvSpPr>
                  <p:cNvPr id="7207" name="Oval 85">
                    <a:extLst>
                      <a:ext uri="{FF2B5EF4-FFF2-40B4-BE49-F238E27FC236}">
                        <a16:creationId xmlns:a16="http://schemas.microsoft.com/office/drawing/2014/main" id="{8191BC61-F753-C418-56D9-225674FCEF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024"/>
                    <a:ext cx="816" cy="67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  <p:sp>
                <p:nvSpPr>
                  <p:cNvPr id="7208" name="Oval 86">
                    <a:extLst>
                      <a:ext uri="{FF2B5EF4-FFF2-40B4-BE49-F238E27FC236}">
                        <a16:creationId xmlns:a16="http://schemas.microsoft.com/office/drawing/2014/main" id="{8D0D09FC-7CBD-1C7F-B71A-B28779F362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360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</p:grpSp>
            <p:grpSp>
              <p:nvGrpSpPr>
                <p:cNvPr id="7195" name="Group 87">
                  <a:extLst>
                    <a:ext uri="{FF2B5EF4-FFF2-40B4-BE49-F238E27FC236}">
                      <a16:creationId xmlns:a16="http://schemas.microsoft.com/office/drawing/2014/main" id="{FDC898FB-ACF4-D640-D36B-E43CB295779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481224">
                  <a:off x="4800" y="3984"/>
                  <a:ext cx="288" cy="288"/>
                  <a:chOff x="720" y="3024"/>
                  <a:chExt cx="816" cy="672"/>
                </a:xfrm>
              </p:grpSpPr>
              <p:sp>
                <p:nvSpPr>
                  <p:cNvPr id="7205" name="Oval 88">
                    <a:extLst>
                      <a:ext uri="{FF2B5EF4-FFF2-40B4-BE49-F238E27FC236}">
                        <a16:creationId xmlns:a16="http://schemas.microsoft.com/office/drawing/2014/main" id="{DA35DA67-510E-1AE4-A5F8-D0F1136A77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024"/>
                    <a:ext cx="816" cy="67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  <p:sp>
                <p:nvSpPr>
                  <p:cNvPr id="7206" name="Oval 89">
                    <a:extLst>
                      <a:ext uri="{FF2B5EF4-FFF2-40B4-BE49-F238E27FC236}">
                        <a16:creationId xmlns:a16="http://schemas.microsoft.com/office/drawing/2014/main" id="{650E8160-8104-558A-D3F9-926609DFB2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360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</p:grpSp>
            <p:grpSp>
              <p:nvGrpSpPr>
                <p:cNvPr id="7196" name="Group 90">
                  <a:extLst>
                    <a:ext uri="{FF2B5EF4-FFF2-40B4-BE49-F238E27FC236}">
                      <a16:creationId xmlns:a16="http://schemas.microsoft.com/office/drawing/2014/main" id="{E03AA500-7ACB-D807-CF89-758521C32C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481224">
                  <a:off x="5232" y="3792"/>
                  <a:ext cx="288" cy="288"/>
                  <a:chOff x="720" y="3024"/>
                  <a:chExt cx="816" cy="672"/>
                </a:xfrm>
              </p:grpSpPr>
              <p:sp>
                <p:nvSpPr>
                  <p:cNvPr id="7203" name="Oval 91">
                    <a:extLst>
                      <a:ext uri="{FF2B5EF4-FFF2-40B4-BE49-F238E27FC236}">
                        <a16:creationId xmlns:a16="http://schemas.microsoft.com/office/drawing/2014/main" id="{8DBA43E3-5755-DC25-5784-11A4F56081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024"/>
                    <a:ext cx="816" cy="67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  <p:sp>
                <p:nvSpPr>
                  <p:cNvPr id="7204" name="Oval 92">
                    <a:extLst>
                      <a:ext uri="{FF2B5EF4-FFF2-40B4-BE49-F238E27FC236}">
                        <a16:creationId xmlns:a16="http://schemas.microsoft.com/office/drawing/2014/main" id="{BB631759-5160-9A24-8272-7861BE1412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360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</p:grpSp>
            <p:grpSp>
              <p:nvGrpSpPr>
                <p:cNvPr id="7197" name="Group 93">
                  <a:extLst>
                    <a:ext uri="{FF2B5EF4-FFF2-40B4-BE49-F238E27FC236}">
                      <a16:creationId xmlns:a16="http://schemas.microsoft.com/office/drawing/2014/main" id="{8C6BE7CF-78E5-A390-8AC1-22F51B5FC0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481224">
                  <a:off x="4907" y="3425"/>
                  <a:ext cx="288" cy="289"/>
                  <a:chOff x="699" y="2898"/>
                  <a:chExt cx="816" cy="672"/>
                </a:xfrm>
              </p:grpSpPr>
              <p:sp>
                <p:nvSpPr>
                  <p:cNvPr id="7201" name="Oval 94">
                    <a:extLst>
                      <a:ext uri="{FF2B5EF4-FFF2-40B4-BE49-F238E27FC236}">
                        <a16:creationId xmlns:a16="http://schemas.microsoft.com/office/drawing/2014/main" id="{2685BA66-3171-928B-0DDA-4782DE8E9AB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99" y="2898"/>
                    <a:ext cx="816" cy="67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  <p:sp>
                <p:nvSpPr>
                  <p:cNvPr id="7202" name="Oval 95">
                    <a:extLst>
                      <a:ext uri="{FF2B5EF4-FFF2-40B4-BE49-F238E27FC236}">
                        <a16:creationId xmlns:a16="http://schemas.microsoft.com/office/drawing/2014/main" id="{338B3855-F70C-1288-2787-34DB6C224D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360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</p:grpSp>
            <p:grpSp>
              <p:nvGrpSpPr>
                <p:cNvPr id="7198" name="Group 96">
                  <a:extLst>
                    <a:ext uri="{FF2B5EF4-FFF2-40B4-BE49-F238E27FC236}">
                      <a16:creationId xmlns:a16="http://schemas.microsoft.com/office/drawing/2014/main" id="{77C315FB-4F3F-2F60-36AB-EC9A76128E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481224">
                  <a:off x="4944" y="3792"/>
                  <a:ext cx="288" cy="288"/>
                  <a:chOff x="720" y="3024"/>
                  <a:chExt cx="816" cy="672"/>
                </a:xfrm>
              </p:grpSpPr>
              <p:sp>
                <p:nvSpPr>
                  <p:cNvPr id="7199" name="Oval 97">
                    <a:extLst>
                      <a:ext uri="{FF2B5EF4-FFF2-40B4-BE49-F238E27FC236}">
                        <a16:creationId xmlns:a16="http://schemas.microsoft.com/office/drawing/2014/main" id="{1597309A-3BE6-66E9-12B9-64E28C8A41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20" y="3024"/>
                    <a:ext cx="816" cy="67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  <p:sp>
                <p:nvSpPr>
                  <p:cNvPr id="7200" name="Oval 98">
                    <a:extLst>
                      <a:ext uri="{FF2B5EF4-FFF2-40B4-BE49-F238E27FC236}">
                        <a16:creationId xmlns:a16="http://schemas.microsoft.com/office/drawing/2014/main" id="{C4A7C1D1-0E03-9AB9-68E0-193D28C896D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8" y="3360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nl-BE" altLang="nl-BE" sz="2000"/>
                  </a:p>
                </p:txBody>
              </p:sp>
            </p:grpSp>
          </p:grpSp>
          <p:sp>
            <p:nvSpPr>
              <p:cNvPr id="7189" name="Text Box 99">
                <a:extLst>
                  <a:ext uri="{FF2B5EF4-FFF2-40B4-BE49-F238E27FC236}">
                    <a16:creationId xmlns:a16="http://schemas.microsoft.com/office/drawing/2014/main" id="{057201B3-CDBE-FCA4-9EEC-B39C7689C6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0" y="1410"/>
                <a:ext cx="902" cy="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nl-BE" sz="2400" b="1" dirty="0">
                    <a:solidFill>
                      <a:srgbClr val="FF0000"/>
                    </a:solidFill>
                  </a:rPr>
                  <a:t>cancer</a:t>
                </a:r>
              </a:p>
            </p:txBody>
          </p:sp>
        </p:grpSp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51AFC5A4-E31D-7F4B-4F6D-DAD4FE8FF8A2}"/>
                </a:ext>
              </a:extLst>
            </p:cNvPr>
            <p:cNvGrpSpPr/>
            <p:nvPr/>
          </p:nvGrpSpPr>
          <p:grpSpPr>
            <a:xfrm>
              <a:off x="179388" y="350838"/>
              <a:ext cx="8640762" cy="6102722"/>
              <a:chOff x="179388" y="350838"/>
              <a:chExt cx="8640762" cy="6102722"/>
            </a:xfrm>
          </p:grpSpPr>
          <p:grpSp>
            <p:nvGrpSpPr>
              <p:cNvPr id="7170" name="Group 11">
                <a:extLst>
                  <a:ext uri="{FF2B5EF4-FFF2-40B4-BE49-F238E27FC236}">
                    <a16:creationId xmlns:a16="http://schemas.microsoft.com/office/drawing/2014/main" id="{E5BA842B-3DE9-EBC4-5C63-0802CCB281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9388" y="350838"/>
                <a:ext cx="1543050" cy="1638300"/>
                <a:chOff x="240" y="3400"/>
                <a:chExt cx="288" cy="344"/>
              </a:xfrm>
            </p:grpSpPr>
            <p:sp>
              <p:nvSpPr>
                <p:cNvPr id="7235" name="Oval 12">
                  <a:extLst>
                    <a:ext uri="{FF2B5EF4-FFF2-40B4-BE49-F238E27FC236}">
                      <a16:creationId xmlns:a16="http://schemas.microsoft.com/office/drawing/2014/main" id="{7E2DDE67-A525-3577-E83F-7EC215B271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3400"/>
                  <a:ext cx="288" cy="34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  <p:sp>
              <p:nvSpPr>
                <p:cNvPr id="7236" name="Oval 13">
                  <a:extLst>
                    <a:ext uri="{FF2B5EF4-FFF2-40B4-BE49-F238E27FC236}">
                      <a16:creationId xmlns:a16="http://schemas.microsoft.com/office/drawing/2014/main" id="{65069960-D73A-AA62-8260-5734950A2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" y="3547"/>
                  <a:ext cx="67" cy="82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 sz="2000"/>
                </a:p>
              </p:txBody>
            </p:sp>
          </p:grpSp>
          <p:sp>
            <p:nvSpPr>
              <p:cNvPr id="7171" name="AutoShape 45">
                <a:extLst>
                  <a:ext uri="{FF2B5EF4-FFF2-40B4-BE49-F238E27FC236}">
                    <a16:creationId xmlns:a16="http://schemas.microsoft.com/office/drawing/2014/main" id="{ED03302B-265F-6E61-1A26-394E1F4A2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5950" y="1233488"/>
                <a:ext cx="514350" cy="114300"/>
              </a:xfrm>
              <a:prstGeom prst="rightArrow">
                <a:avLst>
                  <a:gd name="adj1" fmla="val 50000"/>
                  <a:gd name="adj2" fmla="val 1125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 sz="2000"/>
              </a:p>
            </p:txBody>
          </p:sp>
          <p:sp>
            <p:nvSpPr>
              <p:cNvPr id="7173" name="Text Box 100">
                <a:extLst>
                  <a:ext uri="{FF2B5EF4-FFF2-40B4-BE49-F238E27FC236}">
                    <a16:creationId xmlns:a16="http://schemas.microsoft.com/office/drawing/2014/main" id="{FB83A104-C3AF-56C8-5125-C947CA00D3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7314" y="765175"/>
                <a:ext cx="2534721" cy="1058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nl-BE" altLang="nl-BE" sz="2400" dirty="0" err="1">
                    <a:solidFill>
                      <a:srgbClr val="FF0000"/>
                    </a:solidFill>
                  </a:rPr>
                  <a:t>accumulation</a:t>
                </a:r>
                <a:r>
                  <a:rPr lang="nl-BE" altLang="nl-BE" sz="2400" dirty="0">
                    <a:solidFill>
                      <a:srgbClr val="FF0000"/>
                    </a:solidFill>
                  </a:rPr>
                  <a:t> </a:t>
                </a:r>
              </a:p>
              <a:p>
                <a:pPr eaLnBrk="1" hangingPunct="1"/>
                <a:r>
                  <a:rPr lang="nl-BE" altLang="nl-BE" sz="2400" dirty="0">
                    <a:solidFill>
                      <a:srgbClr val="FF0000"/>
                    </a:solidFill>
                  </a:rPr>
                  <a:t>de </a:t>
                </a:r>
                <a:r>
                  <a:rPr lang="nl-BE" altLang="nl-BE" sz="2400" dirty="0" err="1">
                    <a:solidFill>
                      <a:srgbClr val="FF0000"/>
                    </a:solidFill>
                  </a:rPr>
                  <a:t>mutations</a:t>
                </a:r>
                <a:endParaRPr lang="nl-BE" altLang="nl-BE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174" name="AutoShape 102">
                <a:extLst>
                  <a:ext uri="{FF2B5EF4-FFF2-40B4-BE49-F238E27FC236}">
                    <a16:creationId xmlns:a16="http://schemas.microsoft.com/office/drawing/2014/main" id="{D747ADAE-B2CB-78B1-0ED2-E34A784C7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0056" y="1957388"/>
                <a:ext cx="863600" cy="1008062"/>
              </a:xfrm>
              <a:prstGeom prst="downArrow">
                <a:avLst>
                  <a:gd name="adj1" fmla="val 50000"/>
                  <a:gd name="adj2" fmla="val 29182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 sz="2000"/>
              </a:p>
            </p:txBody>
          </p:sp>
          <p:sp>
            <p:nvSpPr>
              <p:cNvPr id="7175" name="Tekstvak 69">
                <a:extLst>
                  <a:ext uri="{FF2B5EF4-FFF2-40B4-BE49-F238E27FC236}">
                    <a16:creationId xmlns:a16="http://schemas.microsoft.com/office/drawing/2014/main" id="{C5381FA9-EF44-15D2-09A0-47AD058118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850" y="3213100"/>
                <a:ext cx="8496300" cy="2863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fr-FR" altLang="nl-BE" sz="2000" dirty="0"/>
                  <a:t>Perturbation dans la cellule </a:t>
                </a:r>
              </a:p>
              <a:p>
                <a:pPr eaLnBrk="1" hangingPunct="1"/>
                <a:r>
                  <a:rPr lang="fr-FR" altLang="nl-BE" sz="2000" dirty="0"/>
                  <a:t>des mécanismes contrôlant :</a:t>
                </a:r>
              </a:p>
              <a:p>
                <a:pPr eaLnBrk="1" hangingPunct="1"/>
                <a:r>
                  <a:rPr lang="fr-FR" altLang="nl-BE" sz="2000" dirty="0"/>
                  <a:t>-la prolifération, </a:t>
                </a:r>
              </a:p>
              <a:p>
                <a:pPr eaLnBrk="1" hangingPunct="1"/>
                <a:r>
                  <a:rPr lang="fr-FR" altLang="nl-BE" sz="2000" dirty="0"/>
                  <a:t>-la migration, </a:t>
                </a:r>
              </a:p>
              <a:p>
                <a:pPr eaLnBrk="1" hangingPunct="1"/>
                <a:r>
                  <a:rPr lang="fr-FR" altLang="nl-BE" sz="2000" dirty="0"/>
                  <a:t>-l'adhérence, </a:t>
                </a:r>
              </a:p>
              <a:p>
                <a:pPr eaLnBrk="1" hangingPunct="1">
                  <a:buFontTx/>
                  <a:buChar char="-"/>
                </a:pPr>
                <a:r>
                  <a:rPr lang="fr-FR" altLang="nl-BE" sz="2000" dirty="0"/>
                  <a:t>la différenciation </a:t>
                </a:r>
              </a:p>
              <a:p>
                <a:pPr eaLnBrk="1" hangingPunct="1">
                  <a:buFontTx/>
                  <a:buChar char="-"/>
                </a:pPr>
                <a:r>
                  <a:rPr lang="fr-FR" altLang="nl-BE" sz="2000" dirty="0"/>
                  <a:t>la mort cellulaire programmée</a:t>
                </a:r>
                <a:endParaRPr lang="nl-BE" altLang="nl-BE" sz="2000" dirty="0"/>
              </a:p>
            </p:txBody>
          </p:sp>
          <p:sp>
            <p:nvSpPr>
              <p:cNvPr id="71" name="Gebogen PIJL-OMHOOG 70">
                <a:extLst>
                  <a:ext uri="{FF2B5EF4-FFF2-40B4-BE49-F238E27FC236}">
                    <a16:creationId xmlns:a16="http://schemas.microsoft.com/office/drawing/2014/main" id="{2009E9A7-8FDD-78E6-FC6B-6A2F14531B43}"/>
                  </a:ext>
                </a:extLst>
              </p:cNvPr>
              <p:cNvSpPr/>
              <p:nvPr/>
            </p:nvSpPr>
            <p:spPr>
              <a:xfrm>
                <a:off x="6277123" y="3191328"/>
                <a:ext cx="1225550" cy="2167906"/>
              </a:xfrm>
              <a:prstGeom prst="bentUpArrow">
                <a:avLst>
                  <a:gd name="adj1" fmla="val 25000"/>
                  <a:gd name="adj2" fmla="val 23626"/>
                  <a:gd name="adj3" fmla="val 25000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 sz="1400"/>
              </a:p>
            </p:txBody>
          </p:sp>
          <p:sp>
            <p:nvSpPr>
              <p:cNvPr id="72" name="Rechteraccolade 71">
                <a:extLst>
                  <a:ext uri="{FF2B5EF4-FFF2-40B4-BE49-F238E27FC236}">
                    <a16:creationId xmlns:a16="http://schemas.microsoft.com/office/drawing/2014/main" id="{8950E2DB-6EAA-2B87-5940-F252B529F1F8}"/>
                  </a:ext>
                </a:extLst>
              </p:cNvPr>
              <p:cNvSpPr/>
              <p:nvPr/>
            </p:nvSpPr>
            <p:spPr>
              <a:xfrm>
                <a:off x="5473660" y="4077072"/>
                <a:ext cx="431800" cy="2376488"/>
              </a:xfrm>
              <a:prstGeom prst="rightBrac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 sz="1400"/>
              </a:p>
            </p:txBody>
          </p:sp>
        </p:grp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8CDFC24B-4A0E-D775-0926-8D1124B05016}"/>
              </a:ext>
            </a:extLst>
          </p:cNvPr>
          <p:cNvSpPr txBox="1"/>
          <p:nvPr/>
        </p:nvSpPr>
        <p:spPr>
          <a:xfrm>
            <a:off x="1234494" y="264086"/>
            <a:ext cx="55984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le cancer est une maladie génétique, </a:t>
            </a:r>
          </a:p>
          <a:p>
            <a:pPr algn="ctr"/>
            <a:r>
              <a:rPr lang="fr-FR" sz="2400" b="1" dirty="0"/>
              <a:t>due à des mutations somatiques</a:t>
            </a:r>
            <a:endParaRPr lang="nl-BE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63E6FD8D-7993-DF6C-E35F-B64A16AC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02" y="701656"/>
            <a:ext cx="3730241" cy="284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945F922D-38ED-A766-131B-0ECFBCDCA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307" y="3961275"/>
            <a:ext cx="3730241" cy="265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ukushima Daiichi Nuclear Disaster - Product Safety by Design">
            <a:extLst>
              <a:ext uri="{FF2B5EF4-FFF2-40B4-BE49-F238E27FC236}">
                <a16:creationId xmlns:a16="http://schemas.microsoft.com/office/drawing/2014/main" id="{FD78A409-2FFC-8CC7-176F-EAB98450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40" y="4287415"/>
            <a:ext cx="3462567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adioactive Survival Lessons from the Chernobyl Nuclear Disaster">
            <a:extLst>
              <a:ext uri="{FF2B5EF4-FFF2-40B4-BE49-F238E27FC236}">
                <a16:creationId xmlns:a16="http://schemas.microsoft.com/office/drawing/2014/main" id="{CA51FB0C-8537-1E5A-A5CA-9A5F04B2F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9" y="631414"/>
            <a:ext cx="3479428" cy="289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BB2D993-BCE3-2840-1D07-777C0C7B1FCB}"/>
              </a:ext>
            </a:extLst>
          </p:cNvPr>
          <p:cNvSpPr txBox="1"/>
          <p:nvPr/>
        </p:nvSpPr>
        <p:spPr>
          <a:xfrm>
            <a:off x="4941512" y="0"/>
            <a:ext cx="37302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sz="2400" b="1" dirty="0">
                <a:latin typeface="+mn-lt"/>
              </a:rPr>
              <a:t>iode-131 </a:t>
            </a:r>
            <a:r>
              <a:rPr lang="nl-BE" sz="2400" i="1" dirty="0">
                <a:latin typeface="+mn-lt"/>
              </a:rPr>
              <a:t>et </a:t>
            </a:r>
            <a:r>
              <a:rPr lang="nl-BE" sz="2400" i="1" dirty="0" err="1">
                <a:latin typeface="+mn-lt"/>
              </a:rPr>
              <a:t>cancer</a:t>
            </a:r>
            <a:r>
              <a:rPr lang="nl-BE" sz="2400" i="1" dirty="0">
                <a:latin typeface="+mn-lt"/>
              </a:rPr>
              <a:t> de la </a:t>
            </a:r>
            <a:r>
              <a:rPr lang="nl-BE" sz="2400" i="1" dirty="0" err="1">
                <a:latin typeface="+mn-lt"/>
              </a:rPr>
              <a:t>thyroïde</a:t>
            </a:r>
            <a:endParaRPr lang="nl-BE" sz="2400" i="1" dirty="0">
              <a:latin typeface="+mn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5909C43-EDC7-D61A-D135-C13DCBB8E7F8}"/>
              </a:ext>
            </a:extLst>
          </p:cNvPr>
          <p:cNvSpPr txBox="1"/>
          <p:nvPr/>
        </p:nvSpPr>
        <p:spPr>
          <a:xfrm>
            <a:off x="4897442" y="3428923"/>
            <a:ext cx="972108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l-BE" sz="825" i="1" dirty="0">
                <a:solidFill>
                  <a:srgbClr val="212121"/>
                </a:solidFill>
                <a:highlight>
                  <a:srgbClr val="FFFFFF"/>
                </a:highlight>
                <a:latin typeface="BlinkMacSystemFont"/>
              </a:rPr>
              <a:t>PMID: 28954584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99142CF-2EC3-863C-7FAD-DACDED119368}"/>
              </a:ext>
            </a:extLst>
          </p:cNvPr>
          <p:cNvSpPr txBox="1"/>
          <p:nvPr/>
        </p:nvSpPr>
        <p:spPr>
          <a:xfrm>
            <a:off x="4842030" y="6577049"/>
            <a:ext cx="12577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l-BE" sz="900" dirty="0">
                <a:solidFill>
                  <a:srgbClr val="212121"/>
                </a:solidFill>
                <a:highlight>
                  <a:srgbClr val="FFFFFF"/>
                </a:highlight>
                <a:latin typeface="BlinkMacSystemFont"/>
              </a:rPr>
              <a:t>PMID: 26755830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3C8D3D0-58B9-1DB1-6EA0-6DB25C64D7A5}"/>
              </a:ext>
            </a:extLst>
          </p:cNvPr>
          <p:cNvSpPr txBox="1"/>
          <p:nvPr/>
        </p:nvSpPr>
        <p:spPr>
          <a:xfrm>
            <a:off x="1259632" y="3777149"/>
            <a:ext cx="2713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Fukushima  2011</a:t>
            </a:r>
            <a:endParaRPr lang="nl-BE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4064ED4-C826-77E1-06A9-E760C13812DB}"/>
              </a:ext>
            </a:extLst>
          </p:cNvPr>
          <p:cNvSpPr txBox="1"/>
          <p:nvPr/>
        </p:nvSpPr>
        <p:spPr>
          <a:xfrm>
            <a:off x="1259632" y="114671"/>
            <a:ext cx="27136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 err="1">
                <a:solidFill>
                  <a:srgbClr val="1F1F1F"/>
                </a:solidFill>
                <a:highlight>
                  <a:srgbClr val="FFFFFF"/>
                </a:highlight>
                <a:latin typeface="Google Sans"/>
              </a:rPr>
              <a:t>Chernoby</a:t>
            </a:r>
            <a:r>
              <a:rPr lang="nl-BE" dirty="0">
                <a:solidFill>
                  <a:srgbClr val="1F1F1F"/>
                </a:solidFill>
                <a:highlight>
                  <a:srgbClr val="FFFFFF"/>
                </a:highlight>
                <a:latin typeface="Google Sans"/>
              </a:rPr>
              <a:t>  1986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24782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Tobacco Smoking and Lung Cancer: Perception-changing facts. | Semantic  Scholar">
            <a:extLst>
              <a:ext uri="{FF2B5EF4-FFF2-40B4-BE49-F238E27FC236}">
                <a16:creationId xmlns:a16="http://schemas.microsoft.com/office/drawing/2014/main" id="{C437913C-00D1-7E11-C07A-A2A6D008E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2" y="2671345"/>
            <a:ext cx="4208148" cy="35583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img.medscape.com/news/2014/dt_140501_lung_cancer_800x600.jpg">
            <a:extLst>
              <a:ext uri="{FF2B5EF4-FFF2-40B4-BE49-F238E27FC236}">
                <a16:creationId xmlns:a16="http://schemas.microsoft.com/office/drawing/2014/main" id="{CEEF97A2-0EDA-B278-84C2-713DBDC4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92" y="656692"/>
            <a:ext cx="239987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FD76D05-BD3A-1524-B610-373DFE37CA3D}"/>
              </a:ext>
            </a:extLst>
          </p:cNvPr>
          <p:cNvGrpSpPr/>
          <p:nvPr/>
        </p:nvGrpSpPr>
        <p:grpSpPr>
          <a:xfrm>
            <a:off x="4723648" y="2671344"/>
            <a:ext cx="4312848" cy="3558305"/>
            <a:chOff x="4146352" y="1844824"/>
            <a:chExt cx="4979361" cy="3904084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B974A24D-AAE8-95ED-60E2-7817348B2F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352" y="1844824"/>
              <a:ext cx="4979361" cy="3904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Airway Cells and Media | Lonza">
              <a:extLst>
                <a:ext uri="{FF2B5EF4-FFF2-40B4-BE49-F238E27FC236}">
                  <a16:creationId xmlns:a16="http://schemas.microsoft.com/office/drawing/2014/main" id="{5977A7E0-C702-E4B8-B6A4-4F2EA3113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4365104"/>
              <a:ext cx="1268760" cy="12687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097516BB-95C4-8425-82B0-CF7C20CEBD15}"/>
              </a:ext>
            </a:extLst>
          </p:cNvPr>
          <p:cNvSpPr txBox="1"/>
          <p:nvPr/>
        </p:nvSpPr>
        <p:spPr>
          <a:xfrm>
            <a:off x="659616" y="254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/>
              <a:t>Le </a:t>
            </a:r>
            <a:r>
              <a:rPr lang="nl-BE" dirty="0" err="1"/>
              <a:t>cancer</a:t>
            </a:r>
            <a:r>
              <a:rPr lang="nl-BE" dirty="0"/>
              <a:t> du </a:t>
            </a:r>
            <a:r>
              <a:rPr lang="nl-BE" dirty="0" err="1"/>
              <a:t>poumon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365DA9B-65CD-6197-05C6-44F1D7B1F895}"/>
              </a:ext>
            </a:extLst>
          </p:cNvPr>
          <p:cNvSpPr txBox="1"/>
          <p:nvPr/>
        </p:nvSpPr>
        <p:spPr>
          <a:xfrm>
            <a:off x="356686" y="622964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dirty="0" err="1"/>
              <a:t>le</a:t>
            </a:r>
            <a:r>
              <a:rPr lang="nl-BE" sz="1800" dirty="0"/>
              <a:t> </a:t>
            </a:r>
            <a:r>
              <a:rPr lang="nl-BE" sz="1800" dirty="0" err="1"/>
              <a:t>tabac</a:t>
            </a:r>
            <a:r>
              <a:rPr lang="nl-BE" sz="1800" dirty="0"/>
              <a:t> </a:t>
            </a:r>
            <a:r>
              <a:rPr lang="nl-BE" sz="1800" dirty="0" err="1"/>
              <a:t>est</a:t>
            </a:r>
            <a:r>
              <a:rPr lang="nl-BE" sz="1800" dirty="0"/>
              <a:t> </a:t>
            </a:r>
            <a:r>
              <a:rPr lang="nl-BE" sz="1800" dirty="0" err="1"/>
              <a:t>le</a:t>
            </a:r>
            <a:r>
              <a:rPr lang="nl-BE" sz="1800" dirty="0"/>
              <a:t> </a:t>
            </a:r>
            <a:r>
              <a:rPr lang="nl-BE" sz="1800" dirty="0" err="1"/>
              <a:t>principal</a:t>
            </a:r>
            <a:r>
              <a:rPr lang="nl-BE" sz="1800" dirty="0"/>
              <a:t> facteur de </a:t>
            </a:r>
            <a:r>
              <a:rPr lang="nl-BE" sz="1800" dirty="0" err="1"/>
              <a:t>risque</a:t>
            </a:r>
            <a:endParaRPr lang="nl-BE" sz="18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37376D2-114E-03E3-9E19-D8F4CB90D81B}"/>
              </a:ext>
            </a:extLst>
          </p:cNvPr>
          <p:cNvSpPr txBox="1"/>
          <p:nvPr/>
        </p:nvSpPr>
        <p:spPr>
          <a:xfrm>
            <a:off x="4691236" y="1441229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/>
              <a:t>Les </a:t>
            </a:r>
            <a:r>
              <a:rPr lang="nl-BE" sz="2000" dirty="0" err="1"/>
              <a:t>produits</a:t>
            </a:r>
            <a:r>
              <a:rPr lang="nl-BE" sz="2000" dirty="0"/>
              <a:t> </a:t>
            </a:r>
            <a:r>
              <a:rPr lang="nl-BE" sz="2000" dirty="0" err="1"/>
              <a:t>chimiques</a:t>
            </a:r>
            <a:r>
              <a:rPr lang="nl-BE" sz="2000" dirty="0"/>
              <a:t> </a:t>
            </a:r>
            <a:r>
              <a:rPr lang="nl-BE" sz="2000" dirty="0" err="1"/>
              <a:t>contenus</a:t>
            </a:r>
            <a:r>
              <a:rPr lang="nl-BE" sz="2000" dirty="0"/>
              <a:t> dans la </a:t>
            </a:r>
            <a:r>
              <a:rPr lang="nl-BE" sz="2000" dirty="0" err="1"/>
              <a:t>fumée</a:t>
            </a:r>
            <a:r>
              <a:rPr lang="nl-BE" sz="2000" dirty="0"/>
              <a:t> </a:t>
            </a:r>
            <a:r>
              <a:rPr lang="nl-BE" sz="2000" dirty="0" err="1"/>
              <a:t>provoquent</a:t>
            </a:r>
            <a:r>
              <a:rPr lang="nl-BE" sz="2000" dirty="0"/>
              <a:t> des </a:t>
            </a:r>
            <a:r>
              <a:rPr lang="nl-BE" sz="2000" dirty="0" err="1"/>
              <a:t>mutations</a:t>
            </a:r>
            <a:r>
              <a:rPr lang="nl-BE" sz="2000" dirty="0"/>
              <a:t> dans les </a:t>
            </a:r>
            <a:r>
              <a:rPr lang="nl-BE" sz="2000" dirty="0" err="1"/>
              <a:t>cellules</a:t>
            </a:r>
            <a:r>
              <a:rPr lang="nl-BE" sz="2000" dirty="0"/>
              <a:t> </a:t>
            </a:r>
            <a:r>
              <a:rPr lang="nl-BE" sz="2000" dirty="0" err="1"/>
              <a:t>pulmonaires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182399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EDBE5040-73EF-D46D-000A-1F6D14CB51DE}"/>
              </a:ext>
            </a:extLst>
          </p:cNvPr>
          <p:cNvSpPr txBox="1"/>
          <p:nvPr/>
        </p:nvSpPr>
        <p:spPr>
          <a:xfrm>
            <a:off x="2475079" y="5942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b="0" i="0" dirty="0">
                <a:solidFill>
                  <a:srgbClr val="1F1F1F"/>
                </a:solidFill>
                <a:effectLst/>
                <a:latin typeface="ElsevierGulliver"/>
              </a:rPr>
              <a:t>‘</a:t>
            </a:r>
            <a:r>
              <a:rPr lang="nl-BE" b="0" i="0" dirty="0" err="1">
                <a:solidFill>
                  <a:srgbClr val="1F1F1F"/>
                </a:solidFill>
                <a:effectLst/>
                <a:latin typeface="ElsevierGulliver"/>
              </a:rPr>
              <a:t>tobacco</a:t>
            </a:r>
            <a:r>
              <a:rPr lang="nl-BE" b="0" i="0" dirty="0">
                <a:solidFill>
                  <a:srgbClr val="1F1F1F"/>
                </a:solidFill>
                <a:effectLst/>
                <a:latin typeface="ElsevierGulliver"/>
              </a:rPr>
              <a:t> smoking </a:t>
            </a:r>
            <a:r>
              <a:rPr lang="nl-BE" b="0" i="0" dirty="0" err="1">
                <a:solidFill>
                  <a:srgbClr val="1F1F1F"/>
                </a:solidFill>
                <a:effectLst/>
                <a:latin typeface="ElsevierGulliver"/>
              </a:rPr>
              <a:t>signature</a:t>
            </a:r>
            <a:r>
              <a:rPr lang="nl-BE" b="0" i="0" dirty="0">
                <a:solidFill>
                  <a:srgbClr val="1F1F1F"/>
                </a:solidFill>
                <a:effectLst/>
                <a:latin typeface="ElsevierGulliver"/>
              </a:rPr>
              <a:t>’</a:t>
            </a:r>
            <a:endParaRPr lang="nl-BE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F242EFA2-7ABB-96F1-CC8C-5CEF158F3AAB}"/>
              </a:ext>
            </a:extLst>
          </p:cNvPr>
          <p:cNvSpPr txBox="1"/>
          <p:nvPr/>
        </p:nvSpPr>
        <p:spPr>
          <a:xfrm>
            <a:off x="560848" y="53042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highlight>
                  <a:srgbClr val="FFFF00"/>
                </a:highlight>
              </a:rPr>
              <a:t>P53 gene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696F3EB-4F62-BC39-9084-86DE193E7774}"/>
              </a:ext>
            </a:extLst>
          </p:cNvPr>
          <p:cNvSpPr txBox="1"/>
          <p:nvPr/>
        </p:nvSpPr>
        <p:spPr>
          <a:xfrm>
            <a:off x="5686103" y="1781378"/>
            <a:ext cx="163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 err="1"/>
              <a:t>fumeurs</a:t>
            </a:r>
            <a:r>
              <a:rPr lang="nl-BE" sz="1600" dirty="0"/>
              <a:t> </a:t>
            </a:r>
            <a:r>
              <a:rPr lang="nl-BE" sz="1600" dirty="0" err="1"/>
              <a:t>actuels</a:t>
            </a:r>
            <a:endParaRPr lang="nl-BE" sz="16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C38872F-E339-BFDD-62A0-A856316FD202}"/>
              </a:ext>
            </a:extLst>
          </p:cNvPr>
          <p:cNvSpPr txBox="1"/>
          <p:nvPr/>
        </p:nvSpPr>
        <p:spPr>
          <a:xfrm>
            <a:off x="5686103" y="2111370"/>
            <a:ext cx="17662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dirty="0"/>
              <a:t>anciens </a:t>
            </a:r>
            <a:r>
              <a:rPr lang="nl-BE" sz="1600" dirty="0" err="1"/>
              <a:t>fumeurs</a:t>
            </a:r>
            <a:endParaRPr lang="nl-BE" sz="16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5DE5D8C-90E7-67EF-0F0C-4B96A6C2C398}"/>
              </a:ext>
            </a:extLst>
          </p:cNvPr>
          <p:cNvSpPr txBox="1"/>
          <p:nvPr/>
        </p:nvSpPr>
        <p:spPr>
          <a:xfrm>
            <a:off x="5686103" y="5085184"/>
            <a:ext cx="13305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dirty="0" err="1"/>
              <a:t>jamais</a:t>
            </a:r>
            <a:r>
              <a:rPr lang="nl-BE" sz="1600" dirty="0"/>
              <a:t> </a:t>
            </a:r>
            <a:r>
              <a:rPr lang="nl-BE" sz="1600" dirty="0" err="1"/>
              <a:t>fumé</a:t>
            </a:r>
            <a:endParaRPr lang="nl-BE" sz="16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50AC746-B337-B519-1CC9-EF03ADB8D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5362575" cy="4581525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BCBCAEF3-5E2F-B917-DAFC-7C4F48292B14}"/>
              </a:ext>
            </a:extLst>
          </p:cNvPr>
          <p:cNvCxnSpPr/>
          <p:nvPr/>
        </p:nvCxnSpPr>
        <p:spPr>
          <a:xfrm>
            <a:off x="1043608" y="6093296"/>
            <a:ext cx="48245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CF46547E-DC9F-3C7C-693C-9C79E0BFA03E}"/>
              </a:ext>
            </a:extLst>
          </p:cNvPr>
          <p:cNvSpPr txBox="1"/>
          <p:nvPr/>
        </p:nvSpPr>
        <p:spPr>
          <a:xfrm>
            <a:off x="4055789" y="6093296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i="1" dirty="0" err="1"/>
              <a:t>position</a:t>
            </a:r>
            <a:r>
              <a:rPr lang="nl-BE" sz="2000" i="1" dirty="0"/>
              <a:t> dans </a:t>
            </a:r>
            <a:r>
              <a:rPr lang="nl-BE" sz="2000" i="1" dirty="0" err="1"/>
              <a:t>le</a:t>
            </a:r>
            <a:r>
              <a:rPr lang="nl-BE" sz="2000" i="1" dirty="0"/>
              <a:t> </a:t>
            </a:r>
            <a:r>
              <a:rPr lang="nl-BE" sz="2000" i="1" dirty="0" err="1"/>
              <a:t>gène</a:t>
            </a:r>
            <a:endParaRPr lang="nl-BE" sz="2000" i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CEC4A15-00AC-CAFF-E44A-A6C764640CF1}"/>
              </a:ext>
            </a:extLst>
          </p:cNvPr>
          <p:cNvSpPr txBox="1"/>
          <p:nvPr/>
        </p:nvSpPr>
        <p:spPr>
          <a:xfrm>
            <a:off x="5580112" y="2418503"/>
            <a:ext cx="34531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= </a:t>
            </a:r>
            <a:r>
              <a:rPr lang="nl-BE" dirty="0" err="1"/>
              <a:t>mutation</a:t>
            </a:r>
            <a:r>
              <a:rPr lang="nl-BE" dirty="0"/>
              <a:t> hot-spots</a:t>
            </a:r>
          </a:p>
          <a:p>
            <a:r>
              <a:rPr lang="nl-BE" dirty="0"/>
              <a:t>	G -&gt; T</a:t>
            </a:r>
          </a:p>
        </p:txBody>
      </p:sp>
    </p:spTree>
    <p:extLst>
      <p:ext uri="{BB962C8B-B14F-4D97-AF65-F5344CB8AC3E}">
        <p14:creationId xmlns:p14="http://schemas.microsoft.com/office/powerpoint/2010/main" val="3091613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s://scitechdaily.com/images/Cancers-Origins-Revealed.jpg">
            <a:extLst>
              <a:ext uri="{FF2B5EF4-FFF2-40B4-BE49-F238E27FC236}">
                <a16:creationId xmlns:a16="http://schemas.microsoft.com/office/drawing/2014/main" id="{93888531-4FE2-4FF8-9FA1-6AD1A83BD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2" y="1124744"/>
            <a:ext cx="866775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5" name="Rechthoek 1">
            <a:extLst>
              <a:ext uri="{FF2B5EF4-FFF2-40B4-BE49-F238E27FC236}">
                <a16:creationId xmlns:a16="http://schemas.microsoft.com/office/drawing/2014/main" id="{851DB9B7-A17F-4954-B61B-60D4702A8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412" y="6143402"/>
            <a:ext cx="5832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2400" dirty="0"/>
              <a:t>https://cancer.sanger.ac.uk/cosmic/signatures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CCCE36C-9B54-4CFD-A128-45B7218DCE91}"/>
              </a:ext>
            </a:extLst>
          </p:cNvPr>
          <p:cNvSpPr txBox="1"/>
          <p:nvPr/>
        </p:nvSpPr>
        <p:spPr>
          <a:xfrm>
            <a:off x="33681" y="29526"/>
            <a:ext cx="93169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/>
              <a:t>Signatures mutationnelles</a:t>
            </a:r>
            <a:r>
              <a:rPr lang="fr-FR" dirty="0"/>
              <a:t> </a:t>
            </a:r>
            <a:r>
              <a:rPr lang="fr-FR" b="1" u="sng" dirty="0"/>
              <a:t>:</a:t>
            </a:r>
            <a:br>
              <a:rPr lang="fr-FR" sz="2000" dirty="0"/>
            </a:br>
            <a:r>
              <a:rPr lang="fr-FR" sz="2000" dirty="0"/>
              <a:t>plusieurs agents mutagènes provoquent un modèle de mutation reconnaissable</a:t>
            </a:r>
            <a:r>
              <a:rPr lang="fr-FR" dirty="0"/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92F4668-01D8-3EE0-A2BB-BBB0631DDBFA}"/>
              </a:ext>
            </a:extLst>
          </p:cNvPr>
          <p:cNvSpPr txBox="1"/>
          <p:nvPr/>
        </p:nvSpPr>
        <p:spPr>
          <a:xfrm>
            <a:off x="2051720" y="692696"/>
            <a:ext cx="4302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Étiologie</a:t>
            </a:r>
            <a:r>
              <a:rPr lang="nl-BE" dirty="0"/>
              <a:t> des </a:t>
            </a:r>
            <a:r>
              <a:rPr lang="nl-BE" dirty="0" err="1"/>
              <a:t>mutations</a:t>
            </a:r>
            <a:r>
              <a:rPr lang="nl-BE" dirty="0"/>
              <a:t> 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C683829-AAFD-1EEF-A99F-6F1840B3B182}"/>
              </a:ext>
            </a:extLst>
          </p:cNvPr>
          <p:cNvSpPr txBox="1"/>
          <p:nvPr/>
        </p:nvSpPr>
        <p:spPr>
          <a:xfrm>
            <a:off x="1165489" y="2657037"/>
            <a:ext cx="203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3. </a:t>
            </a:r>
            <a:r>
              <a:rPr lang="nl-BE" dirty="0" err="1"/>
              <a:t>l’hérédité</a:t>
            </a:r>
            <a:endParaRPr lang="nl-BE" dirty="0"/>
          </a:p>
        </p:txBody>
      </p:sp>
      <p:pic>
        <p:nvPicPr>
          <p:cNvPr id="17410" name="Picture 2" descr="African American Family Clipart Images | Free Download | PNG Transparent  Background - Pngtree">
            <a:extLst>
              <a:ext uri="{FF2B5EF4-FFF2-40B4-BE49-F238E27FC236}">
                <a16:creationId xmlns:a16="http://schemas.microsoft.com/office/drawing/2014/main" id="{9FC887FE-39F3-641B-F62A-1DA12C6F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2163044" cy="216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26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Afbeelding 1">
            <a:extLst>
              <a:ext uri="{FF2B5EF4-FFF2-40B4-BE49-F238E27FC236}">
                <a16:creationId xmlns:a16="http://schemas.microsoft.com/office/drawing/2014/main" id="{26412078-1E39-4670-A844-459F879447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t="41141" r="23988" b="37430"/>
          <a:stretch/>
        </p:blipFill>
        <p:spPr bwMode="auto">
          <a:xfrm>
            <a:off x="250825" y="908051"/>
            <a:ext cx="8667750" cy="194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hthoek 2">
            <a:extLst>
              <a:ext uri="{FF2B5EF4-FFF2-40B4-BE49-F238E27FC236}">
                <a16:creationId xmlns:a16="http://schemas.microsoft.com/office/drawing/2014/main" id="{4479F180-C154-4DAB-A332-C872C724D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1851348"/>
            <a:ext cx="36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1800" dirty="0"/>
              <a:t>Jordan BR. Genetics. 2016;203:1505</a:t>
            </a:r>
          </a:p>
        </p:txBody>
      </p:sp>
      <p:pic>
        <p:nvPicPr>
          <p:cNvPr id="9218" name="Picture 2" descr="Father And Children Background Images, HD Pictures and Wallpaper For Free  Download | Pngtree">
            <a:extLst>
              <a:ext uri="{FF2B5EF4-FFF2-40B4-BE49-F238E27FC236}">
                <a16:creationId xmlns:a16="http://schemas.microsoft.com/office/drawing/2014/main" id="{829E9FE2-B93F-8DEC-8B0A-94FAA2EC1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3" t="31693" r="14816"/>
          <a:stretch/>
        </p:blipFill>
        <p:spPr bwMode="auto">
          <a:xfrm flipH="1">
            <a:off x="2123727" y="4005064"/>
            <a:ext cx="4176464" cy="26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iksemflits 1">
            <a:extLst>
              <a:ext uri="{FF2B5EF4-FFF2-40B4-BE49-F238E27FC236}">
                <a16:creationId xmlns:a16="http://schemas.microsoft.com/office/drawing/2014/main" id="{A1880157-0EB5-1F85-DEC6-51A0E48EB9F6}"/>
              </a:ext>
            </a:extLst>
          </p:cNvPr>
          <p:cNvSpPr/>
          <p:nvPr/>
        </p:nvSpPr>
        <p:spPr>
          <a:xfrm>
            <a:off x="2339752" y="3429000"/>
            <a:ext cx="1152128" cy="864096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220" name="Picture 4" descr="Is ionizing radiation always harmful ...">
            <a:extLst>
              <a:ext uri="{FF2B5EF4-FFF2-40B4-BE49-F238E27FC236}">
                <a16:creationId xmlns:a16="http://schemas.microsoft.com/office/drawing/2014/main" id="{DB579ECD-6909-80AA-C550-923CE6998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031353"/>
            <a:ext cx="1152127" cy="115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raccolade 2">
            <a:extLst>
              <a:ext uri="{FF2B5EF4-FFF2-40B4-BE49-F238E27FC236}">
                <a16:creationId xmlns:a16="http://schemas.microsoft.com/office/drawing/2014/main" id="{2BF211CA-026F-1689-D16E-5002D30E708D}"/>
              </a:ext>
            </a:extLst>
          </p:cNvPr>
          <p:cNvSpPr/>
          <p:nvPr/>
        </p:nvSpPr>
        <p:spPr>
          <a:xfrm rot="16200000">
            <a:off x="4644009" y="4365103"/>
            <a:ext cx="360038" cy="1080120"/>
          </a:xfrm>
          <a:prstGeom prst="rightBrac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79B48CB-564B-93B7-DEDC-697F154F5D13}"/>
              </a:ext>
            </a:extLst>
          </p:cNvPr>
          <p:cNvSpPr txBox="1"/>
          <p:nvPr/>
        </p:nvSpPr>
        <p:spPr>
          <a:xfrm>
            <a:off x="4430850" y="3215892"/>
            <a:ext cx="4713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pas de risque accru de cancer</a:t>
            </a:r>
          </a:p>
          <a:p>
            <a:r>
              <a:rPr lang="fr-FR" sz="2400" dirty="0"/>
              <a:t>pas d'augmentation de mutations</a:t>
            </a:r>
            <a:endParaRPr lang="nl-BE" sz="2400" dirty="0"/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953C27C6-69DE-03C3-74A5-9357C7EA51B0}"/>
              </a:ext>
            </a:extLst>
          </p:cNvPr>
          <p:cNvSpPr/>
          <p:nvPr/>
        </p:nvSpPr>
        <p:spPr>
          <a:xfrm>
            <a:off x="4716016" y="4021613"/>
            <a:ext cx="288032" cy="7035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ep 23">
            <a:extLst>
              <a:ext uri="{FF2B5EF4-FFF2-40B4-BE49-F238E27FC236}">
                <a16:creationId xmlns:a16="http://schemas.microsoft.com/office/drawing/2014/main" id="{78B1CF0C-8567-C7B1-D65D-FB2B34CA11D3}"/>
              </a:ext>
            </a:extLst>
          </p:cNvPr>
          <p:cNvGrpSpPr/>
          <p:nvPr/>
        </p:nvGrpSpPr>
        <p:grpSpPr>
          <a:xfrm>
            <a:off x="4583877" y="-1"/>
            <a:ext cx="1684412" cy="6652004"/>
            <a:chOff x="4583877" y="-1"/>
            <a:chExt cx="1684412" cy="6652004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FE18A180-14A5-2AA2-D989-9907F01EE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3762"/>
            <a:stretch/>
          </p:blipFill>
          <p:spPr>
            <a:xfrm>
              <a:off x="4583877" y="956053"/>
              <a:ext cx="1684412" cy="5695950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924DE81F-98F8-DDB0-E437-62B62590EA41}"/>
                </a:ext>
              </a:extLst>
            </p:cNvPr>
            <p:cNvSpPr txBox="1"/>
            <p:nvPr/>
          </p:nvSpPr>
          <p:spPr>
            <a:xfrm>
              <a:off x="4729085" y="-1"/>
              <a:ext cx="1539204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nl-BE" sz="2400" dirty="0" err="1"/>
                <a:t>mutation</a:t>
              </a:r>
              <a:endParaRPr lang="nl-BE" sz="2400" dirty="0"/>
            </a:p>
            <a:p>
              <a:r>
                <a:rPr lang="nl-BE" sz="2400" dirty="0" err="1"/>
                <a:t>germinale</a:t>
              </a:r>
              <a:endParaRPr lang="nl-BE" sz="2400" dirty="0"/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FBACB5B2-90BF-BFEC-AB5A-D105AB26B8F7}"/>
              </a:ext>
            </a:extLst>
          </p:cNvPr>
          <p:cNvGrpSpPr/>
          <p:nvPr/>
        </p:nvGrpSpPr>
        <p:grpSpPr>
          <a:xfrm>
            <a:off x="2325894" y="0"/>
            <a:ext cx="1698818" cy="6792456"/>
            <a:chOff x="1981448" y="10829"/>
            <a:chExt cx="1698818" cy="6792456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60E53A96-AF9F-0928-9D47-BC9F673BD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762" t="82244"/>
            <a:stretch/>
          </p:blipFill>
          <p:spPr>
            <a:xfrm>
              <a:off x="1995854" y="5791921"/>
              <a:ext cx="1684412" cy="1011364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3CAA381D-13A2-1759-10DE-06CF6682D48C}"/>
                </a:ext>
              </a:extLst>
            </p:cNvPr>
            <p:cNvSpPr txBox="1"/>
            <p:nvPr/>
          </p:nvSpPr>
          <p:spPr>
            <a:xfrm>
              <a:off x="2027086" y="10829"/>
              <a:ext cx="1606530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nl-BE" sz="2400" dirty="0" err="1"/>
                <a:t>mutation</a:t>
              </a:r>
              <a:endParaRPr lang="nl-BE" sz="2400" dirty="0"/>
            </a:p>
            <a:p>
              <a:r>
                <a:rPr lang="nl-BE" sz="2400" dirty="0" err="1"/>
                <a:t>somatique</a:t>
              </a:r>
              <a:endParaRPr lang="nl-BE" dirty="0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7A697D4-33EA-D837-E218-1249006FB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448" y="1743461"/>
              <a:ext cx="1104900" cy="4105275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8CD8B8BF-1144-68A3-DD61-BC7E26F65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762" b="87384"/>
            <a:stretch/>
          </p:blipFill>
          <p:spPr>
            <a:xfrm>
              <a:off x="1995854" y="1024853"/>
              <a:ext cx="1684412" cy="718608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A1ED2FF-E918-D615-ECA0-85AD0FDAD52A}"/>
                </a:ext>
              </a:extLst>
            </p:cNvPr>
            <p:cNvSpPr/>
            <p:nvPr/>
          </p:nvSpPr>
          <p:spPr>
            <a:xfrm>
              <a:off x="3086348" y="1743461"/>
              <a:ext cx="593918" cy="4048460"/>
            </a:xfrm>
            <a:prstGeom prst="rect">
              <a:avLst/>
            </a:prstGeom>
            <a:solidFill>
              <a:srgbClr val="EFE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0" name="Bliksemflits 9">
              <a:extLst>
                <a:ext uri="{FF2B5EF4-FFF2-40B4-BE49-F238E27FC236}">
                  <a16:creationId xmlns:a16="http://schemas.microsoft.com/office/drawing/2014/main" id="{48F67B19-EE90-F302-12BA-A67183EADFB5}"/>
                </a:ext>
              </a:extLst>
            </p:cNvPr>
            <p:cNvSpPr/>
            <p:nvPr/>
          </p:nvSpPr>
          <p:spPr>
            <a:xfrm flipH="1">
              <a:off x="3147472" y="3472523"/>
              <a:ext cx="486144" cy="576064"/>
            </a:xfrm>
            <a:prstGeom prst="lightningBol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7" name="Tekstvak 16">
            <a:extLst>
              <a:ext uri="{FF2B5EF4-FFF2-40B4-BE49-F238E27FC236}">
                <a16:creationId xmlns:a16="http://schemas.microsoft.com/office/drawing/2014/main" id="{219DE4E1-BEAE-4EDC-BDBC-AC91E4225509}"/>
              </a:ext>
            </a:extLst>
          </p:cNvPr>
          <p:cNvSpPr txBox="1"/>
          <p:nvPr/>
        </p:nvSpPr>
        <p:spPr>
          <a:xfrm>
            <a:off x="6395375" y="999825"/>
            <a:ext cx="26642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1" dirty="0"/>
              <a:t>présente </a:t>
            </a:r>
          </a:p>
          <a:p>
            <a:r>
              <a:rPr lang="fr-FR" sz="2000" dirty="0"/>
              <a:t>dans l'ovule ou </a:t>
            </a:r>
          </a:p>
          <a:p>
            <a:r>
              <a:rPr lang="fr-FR" sz="2000" dirty="0"/>
              <a:t>le spermatozoïde</a:t>
            </a:r>
            <a:endParaRPr lang="nl-BE" sz="200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45ADB20-7863-5183-B44F-0D384DC9F077}"/>
              </a:ext>
            </a:extLst>
          </p:cNvPr>
          <p:cNvSpPr txBox="1"/>
          <p:nvPr/>
        </p:nvSpPr>
        <p:spPr>
          <a:xfrm>
            <a:off x="6395375" y="3421678"/>
            <a:ext cx="26642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/>
              <a:t>présente </a:t>
            </a:r>
            <a:r>
              <a:rPr lang="fr-FR" sz="2000" dirty="0"/>
              <a:t>dans </a:t>
            </a:r>
          </a:p>
          <a:p>
            <a:r>
              <a:rPr lang="fr-FR" sz="2000" b="1" dirty="0"/>
              <a:t>chaque cellule </a:t>
            </a:r>
            <a:r>
              <a:rPr lang="fr-FR" sz="2000" dirty="0"/>
              <a:t>du corps</a:t>
            </a:r>
            <a:endParaRPr lang="nl-BE" sz="2000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8E408F36-AE0C-9F4C-1C12-383EE99F4707}"/>
              </a:ext>
            </a:extLst>
          </p:cNvPr>
          <p:cNvSpPr txBox="1"/>
          <p:nvPr/>
        </p:nvSpPr>
        <p:spPr>
          <a:xfrm>
            <a:off x="2940" y="963717"/>
            <a:ext cx="22285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1" dirty="0"/>
              <a:t>absente </a:t>
            </a:r>
          </a:p>
          <a:p>
            <a:r>
              <a:rPr lang="fr-FR" sz="2000" dirty="0"/>
              <a:t>dans l'ovule ou </a:t>
            </a:r>
          </a:p>
          <a:p>
            <a:r>
              <a:rPr lang="fr-FR" sz="2000" dirty="0"/>
              <a:t>le spermatozoïde</a:t>
            </a:r>
            <a:endParaRPr lang="nl-BE" sz="2000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531E4364-C764-40F1-396E-8B104DC478E1}"/>
              </a:ext>
            </a:extLst>
          </p:cNvPr>
          <p:cNvSpPr txBox="1"/>
          <p:nvPr/>
        </p:nvSpPr>
        <p:spPr>
          <a:xfrm>
            <a:off x="2940" y="3022095"/>
            <a:ext cx="23229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se produit dans </a:t>
            </a:r>
          </a:p>
          <a:p>
            <a:r>
              <a:rPr lang="fr-FR" sz="2000" dirty="0"/>
              <a:t>une cellule </a:t>
            </a:r>
          </a:p>
          <a:p>
            <a:r>
              <a:rPr lang="fr-FR" sz="2000" b="1" dirty="0"/>
              <a:t>au cours de la vie</a:t>
            </a:r>
            <a:endParaRPr lang="nl-BE" sz="2000" b="1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8169EABB-4937-26C8-CA0F-5A5F4C39EAF0}"/>
              </a:ext>
            </a:extLst>
          </p:cNvPr>
          <p:cNvSpPr txBox="1"/>
          <p:nvPr/>
        </p:nvSpPr>
        <p:spPr>
          <a:xfrm>
            <a:off x="2940" y="4237374"/>
            <a:ext cx="20432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b="1" dirty="0" err="1"/>
              <a:t>limitée</a:t>
            </a:r>
            <a:r>
              <a:rPr lang="nl-BE" sz="2000" dirty="0"/>
              <a:t> </a:t>
            </a:r>
          </a:p>
          <a:p>
            <a:r>
              <a:rPr lang="nl-BE" sz="2000" dirty="0" err="1"/>
              <a:t>aux</a:t>
            </a:r>
            <a:r>
              <a:rPr lang="nl-BE" sz="2000" dirty="0"/>
              <a:t> </a:t>
            </a:r>
            <a:r>
              <a:rPr lang="nl-BE" sz="2000" dirty="0" err="1"/>
              <a:t>cellules</a:t>
            </a:r>
            <a:r>
              <a:rPr lang="nl-BE" sz="2000" dirty="0"/>
              <a:t> </a:t>
            </a:r>
            <a:r>
              <a:rPr lang="nl-BE" sz="2000" dirty="0" err="1"/>
              <a:t>filles</a:t>
            </a:r>
            <a:r>
              <a:rPr lang="nl-BE" sz="2000" dirty="0"/>
              <a:t> 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61A4B86A-3B6C-A980-2501-F781CBA40A65}"/>
              </a:ext>
            </a:extLst>
          </p:cNvPr>
          <p:cNvSpPr txBox="1"/>
          <p:nvPr/>
        </p:nvSpPr>
        <p:spPr>
          <a:xfrm>
            <a:off x="-28105" y="6190338"/>
            <a:ext cx="224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non héréditaire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12C8CF33-C5E4-1D60-478B-78444922D91C}"/>
              </a:ext>
            </a:extLst>
          </p:cNvPr>
          <p:cNvSpPr txBox="1"/>
          <p:nvPr/>
        </p:nvSpPr>
        <p:spPr>
          <a:xfrm>
            <a:off x="6588224" y="6168667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héréditaire</a:t>
            </a:r>
          </a:p>
        </p:txBody>
      </p:sp>
    </p:spTree>
    <p:extLst>
      <p:ext uri="{BB962C8B-B14F-4D97-AF65-F5344CB8AC3E}">
        <p14:creationId xmlns:p14="http://schemas.microsoft.com/office/powerpoint/2010/main" val="2348870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BRCA1 - The Source - Washington University in St. Louis">
            <a:extLst>
              <a:ext uri="{FF2B5EF4-FFF2-40B4-BE49-F238E27FC236}">
                <a16:creationId xmlns:a16="http://schemas.microsoft.com/office/drawing/2014/main" id="{D8041BEA-9350-833A-5D83-C69AF587D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3" b="8550"/>
          <a:stretch/>
        </p:blipFill>
        <p:spPr bwMode="auto">
          <a:xfrm>
            <a:off x="2843808" y="3140968"/>
            <a:ext cx="571500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8F5BB23-48A5-3281-CE73-9E0384B6E942}"/>
              </a:ext>
            </a:extLst>
          </p:cNvPr>
          <p:cNvSpPr txBox="1"/>
          <p:nvPr/>
        </p:nvSpPr>
        <p:spPr>
          <a:xfrm>
            <a:off x="4016520" y="2804324"/>
            <a:ext cx="4262705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800" dirty="0"/>
              <a:t>le pourcentage de tumeurs héréditaires</a:t>
            </a:r>
            <a:endParaRPr lang="nl-BE" sz="18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95E48F0-3700-6493-543F-7AFC9E6946B1}"/>
              </a:ext>
            </a:extLst>
          </p:cNvPr>
          <p:cNvSpPr txBox="1"/>
          <p:nvPr/>
        </p:nvSpPr>
        <p:spPr>
          <a:xfrm>
            <a:off x="3239877" y="3331100"/>
            <a:ext cx="7216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400" dirty="0" err="1"/>
              <a:t>ovaire</a:t>
            </a:r>
            <a:r>
              <a:rPr lang="nl-BE" sz="1400" dirty="0"/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4BE8435-CE34-06C2-5699-C1500125EF49}"/>
              </a:ext>
            </a:extLst>
          </p:cNvPr>
          <p:cNvSpPr txBox="1"/>
          <p:nvPr/>
        </p:nvSpPr>
        <p:spPr>
          <a:xfrm>
            <a:off x="3001030" y="3591579"/>
            <a:ext cx="96051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400" dirty="0" err="1"/>
              <a:t>estomach</a:t>
            </a:r>
            <a:endParaRPr lang="nl-BE" sz="14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0904F34-DBEC-6DAF-12F9-B3014B719323}"/>
              </a:ext>
            </a:extLst>
          </p:cNvPr>
          <p:cNvSpPr txBox="1"/>
          <p:nvPr/>
        </p:nvSpPr>
        <p:spPr>
          <a:xfrm>
            <a:off x="3249495" y="3866191"/>
            <a:ext cx="7120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400" dirty="0"/>
              <a:t>sein   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FF38BBC-D676-3257-410C-15BFCF65A8FD}"/>
              </a:ext>
            </a:extLst>
          </p:cNvPr>
          <p:cNvSpPr txBox="1"/>
          <p:nvPr/>
        </p:nvSpPr>
        <p:spPr>
          <a:xfrm>
            <a:off x="3130872" y="4112517"/>
            <a:ext cx="8306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400" dirty="0" err="1"/>
              <a:t>prostate</a:t>
            </a:r>
            <a:endParaRPr lang="nl-BE" sz="14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0D5D3B1-6D48-17DA-4EF8-66B0692B2E07}"/>
              </a:ext>
            </a:extLst>
          </p:cNvPr>
          <p:cNvSpPr txBox="1"/>
          <p:nvPr/>
        </p:nvSpPr>
        <p:spPr>
          <a:xfrm>
            <a:off x="3041104" y="4372996"/>
            <a:ext cx="9204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400" dirty="0" err="1"/>
              <a:t>poumons</a:t>
            </a:r>
            <a:endParaRPr lang="nl-BE" sz="14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95297CD-E139-56F3-E209-CB75A0535C93}"/>
              </a:ext>
            </a:extLst>
          </p:cNvPr>
          <p:cNvSpPr txBox="1"/>
          <p:nvPr/>
        </p:nvSpPr>
        <p:spPr>
          <a:xfrm>
            <a:off x="3249495" y="4609787"/>
            <a:ext cx="7120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400" dirty="0" err="1"/>
              <a:t>gliome</a:t>
            </a:r>
            <a:endParaRPr lang="nl-BE" sz="14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75BAC109-6910-8FF4-49B2-F284CBF4393C}"/>
              </a:ext>
            </a:extLst>
          </p:cNvPr>
          <p:cNvSpPr txBox="1"/>
          <p:nvPr/>
        </p:nvSpPr>
        <p:spPr>
          <a:xfrm>
            <a:off x="2941273" y="4822163"/>
            <a:ext cx="102027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BE" sz="1400" dirty="0" err="1"/>
              <a:t>tête</a:t>
            </a:r>
            <a:r>
              <a:rPr lang="nl-BE" sz="1400" dirty="0"/>
              <a:t> &amp; </a:t>
            </a:r>
            <a:r>
              <a:rPr lang="nl-BE" sz="1400" dirty="0" err="1"/>
              <a:t>cou</a:t>
            </a:r>
            <a:endParaRPr lang="nl-BE" sz="1400" dirty="0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AC41CD5A-DFE8-0C98-A72E-6301C62DB83F}"/>
              </a:ext>
            </a:extLst>
          </p:cNvPr>
          <p:cNvSpPr txBox="1"/>
          <p:nvPr/>
        </p:nvSpPr>
        <p:spPr>
          <a:xfrm>
            <a:off x="2863634" y="5064720"/>
            <a:ext cx="109791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BE" sz="1400" dirty="0" err="1"/>
              <a:t>endomètre</a:t>
            </a:r>
            <a:endParaRPr lang="nl-BE" sz="1400" dirty="0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DF42719-2401-E7DF-F2B8-CCF4958FC560}"/>
              </a:ext>
            </a:extLst>
          </p:cNvPr>
          <p:cNvSpPr txBox="1"/>
          <p:nvPr/>
        </p:nvSpPr>
        <p:spPr>
          <a:xfrm>
            <a:off x="2892025" y="5301208"/>
            <a:ext cx="10695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400" dirty="0" err="1"/>
              <a:t>poumons</a:t>
            </a:r>
            <a:r>
              <a:rPr lang="nl-BE" sz="1400" dirty="0"/>
              <a:t> 2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D39E88A2-5B0C-0743-8517-6D12DE9EFD3A}"/>
              </a:ext>
            </a:extLst>
          </p:cNvPr>
          <p:cNvSpPr txBox="1"/>
          <p:nvPr/>
        </p:nvSpPr>
        <p:spPr>
          <a:xfrm>
            <a:off x="3339263" y="5562794"/>
            <a:ext cx="6222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400" dirty="0"/>
              <a:t>reins 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24AE71C-51A5-10B2-E768-53C5AB42D51D}"/>
              </a:ext>
            </a:extLst>
          </p:cNvPr>
          <p:cNvSpPr txBox="1"/>
          <p:nvPr/>
        </p:nvSpPr>
        <p:spPr>
          <a:xfrm>
            <a:off x="3408192" y="6051728"/>
            <a:ext cx="5533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400" dirty="0"/>
              <a:t>AML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7378641-BF1F-E274-4F77-B7FFB7A4FD4C}"/>
              </a:ext>
            </a:extLst>
          </p:cNvPr>
          <p:cNvSpPr txBox="1"/>
          <p:nvPr/>
        </p:nvSpPr>
        <p:spPr>
          <a:xfrm>
            <a:off x="2771800" y="5815240"/>
            <a:ext cx="118974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1400" dirty="0" err="1"/>
              <a:t>glioblastome</a:t>
            </a:r>
            <a:endParaRPr lang="nl-BE" sz="1400" dirty="0"/>
          </a:p>
        </p:txBody>
      </p:sp>
      <p:grpSp>
        <p:nvGrpSpPr>
          <p:cNvPr id="25" name="Groep 24">
            <a:extLst>
              <a:ext uri="{FF2B5EF4-FFF2-40B4-BE49-F238E27FC236}">
                <a16:creationId xmlns:a16="http://schemas.microsoft.com/office/drawing/2014/main" id="{EF2477E4-51B6-892E-4E9E-71ADFC8E8FA7}"/>
              </a:ext>
            </a:extLst>
          </p:cNvPr>
          <p:cNvGrpSpPr/>
          <p:nvPr/>
        </p:nvGrpSpPr>
        <p:grpSpPr>
          <a:xfrm>
            <a:off x="1" y="299911"/>
            <a:ext cx="5008309" cy="2379653"/>
            <a:chOff x="1" y="299911"/>
            <a:chExt cx="5008309" cy="2379653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C05DC112-030A-4BC8-14F2-A3C5105E3D21}"/>
                </a:ext>
              </a:extLst>
            </p:cNvPr>
            <p:cNvSpPr txBox="1"/>
            <p:nvPr/>
          </p:nvSpPr>
          <p:spPr>
            <a:xfrm>
              <a:off x="2771800" y="1961352"/>
              <a:ext cx="1915909" cy="3693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800" dirty="0"/>
                <a:t>Cas </a:t>
              </a:r>
              <a:r>
                <a:rPr lang="nl-BE" sz="1800" dirty="0" err="1"/>
                <a:t>sporadiques</a:t>
              </a:r>
              <a:endParaRPr lang="nl-BE" sz="1800" dirty="0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61949A2A-AE89-A80E-CE72-A2FFC8155CC1}"/>
                </a:ext>
              </a:extLst>
            </p:cNvPr>
            <p:cNvSpPr txBox="1"/>
            <p:nvPr/>
          </p:nvSpPr>
          <p:spPr>
            <a:xfrm>
              <a:off x="2771800" y="1249834"/>
              <a:ext cx="2236510" cy="3693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800" dirty="0" err="1"/>
                <a:t>Formes</a:t>
              </a:r>
              <a:r>
                <a:rPr lang="nl-BE" sz="1800" dirty="0"/>
                <a:t> </a:t>
              </a:r>
              <a:r>
                <a:rPr lang="nl-BE" sz="1800" dirty="0" err="1"/>
                <a:t>héréditaires</a:t>
              </a:r>
              <a:endParaRPr lang="nl-BE" sz="1800" dirty="0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47DDCF43-2519-85BF-17DD-226552810C85}"/>
                </a:ext>
              </a:extLst>
            </p:cNvPr>
            <p:cNvSpPr txBox="1"/>
            <p:nvPr/>
          </p:nvSpPr>
          <p:spPr>
            <a:xfrm>
              <a:off x="2771800" y="477815"/>
              <a:ext cx="1672253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800" dirty="0" err="1"/>
                <a:t>formes</a:t>
              </a:r>
              <a:r>
                <a:rPr lang="nl-BE" sz="1800" dirty="0"/>
                <a:t> </a:t>
              </a:r>
              <a:r>
                <a:rPr lang="nl-BE" sz="1800" dirty="0" err="1"/>
                <a:t>familial</a:t>
              </a:r>
              <a:endParaRPr lang="nl-BE" sz="1800" dirty="0"/>
            </a:p>
          </p:txBody>
        </p:sp>
        <p:pic>
          <p:nvPicPr>
            <p:cNvPr id="12294" name="Picture 6">
              <a:extLst>
                <a:ext uri="{FF2B5EF4-FFF2-40B4-BE49-F238E27FC236}">
                  <a16:creationId xmlns:a16="http://schemas.microsoft.com/office/drawing/2014/main" id="{DCA83A0D-A76B-F530-3DDB-6BAA54A716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1" r="45403" b="3939"/>
            <a:stretch/>
          </p:blipFill>
          <p:spPr bwMode="auto">
            <a:xfrm>
              <a:off x="1" y="299911"/>
              <a:ext cx="2771800" cy="2379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Pijl: gebogen 23">
            <a:extLst>
              <a:ext uri="{FF2B5EF4-FFF2-40B4-BE49-F238E27FC236}">
                <a16:creationId xmlns:a16="http://schemas.microsoft.com/office/drawing/2014/main" id="{6DEDA0BA-A840-5E3E-4A3D-B951AE93AC12}"/>
              </a:ext>
            </a:extLst>
          </p:cNvPr>
          <p:cNvSpPr/>
          <p:nvPr/>
        </p:nvSpPr>
        <p:spPr>
          <a:xfrm rot="5400000">
            <a:off x="5067752" y="1529304"/>
            <a:ext cx="1296144" cy="864096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0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ereditary Cancer Risk Analysis - GGA Malaysia">
            <a:extLst>
              <a:ext uri="{FF2B5EF4-FFF2-40B4-BE49-F238E27FC236}">
                <a16:creationId xmlns:a16="http://schemas.microsoft.com/office/drawing/2014/main" id="{7F9C1C05-49CE-E7F6-4BB3-5D294EB9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19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735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4">
            <a:extLst>
              <a:ext uri="{FF2B5EF4-FFF2-40B4-BE49-F238E27FC236}">
                <a16:creationId xmlns:a16="http://schemas.microsoft.com/office/drawing/2014/main" id="{124A5D7F-FD20-493F-AE1E-313948B8C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669" y="2309366"/>
            <a:ext cx="652462" cy="6159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1600">
              <a:latin typeface="Arial" panose="020B0604020202020204" pitchFamily="34" charset="0"/>
            </a:endParaRPr>
          </a:p>
        </p:txBody>
      </p:sp>
      <p:sp>
        <p:nvSpPr>
          <p:cNvPr id="43011" name="Line 15">
            <a:extLst>
              <a:ext uri="{FF2B5EF4-FFF2-40B4-BE49-F238E27FC236}">
                <a16:creationId xmlns:a16="http://schemas.microsoft.com/office/drawing/2014/main" id="{F418E237-DEE1-E35A-0200-50DD187732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1419" y="2617341"/>
            <a:ext cx="11541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43012" name="Rectangle 17">
            <a:extLst>
              <a:ext uri="{FF2B5EF4-FFF2-40B4-BE49-F238E27FC236}">
                <a16:creationId xmlns:a16="http://schemas.microsoft.com/office/drawing/2014/main" id="{E4E38AB4-595E-2D41-476B-F9F1B10CD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594" y="4038154"/>
            <a:ext cx="654050" cy="614362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1600">
              <a:latin typeface="Arial" panose="020B0604020202020204" pitchFamily="34" charset="0"/>
            </a:endParaRPr>
          </a:p>
        </p:txBody>
      </p:sp>
      <p:sp>
        <p:nvSpPr>
          <p:cNvPr id="43013" name="Oval 18">
            <a:extLst>
              <a:ext uri="{FF2B5EF4-FFF2-40B4-BE49-F238E27FC236}">
                <a16:creationId xmlns:a16="http://schemas.microsoft.com/office/drawing/2014/main" id="{C7E20FBD-7584-1CF1-2038-B7F028E66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631" y="4038154"/>
            <a:ext cx="736600" cy="6937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1600">
              <a:latin typeface="Arial" panose="020B0604020202020204" pitchFamily="34" charset="0"/>
            </a:endParaRPr>
          </a:p>
        </p:txBody>
      </p:sp>
      <p:sp>
        <p:nvSpPr>
          <p:cNvPr id="43014" name="Oval 19">
            <a:extLst>
              <a:ext uri="{FF2B5EF4-FFF2-40B4-BE49-F238E27FC236}">
                <a16:creationId xmlns:a16="http://schemas.microsoft.com/office/drawing/2014/main" id="{F197AA59-88FD-A001-D855-340A661EC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06" y="4038154"/>
            <a:ext cx="736600" cy="6937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1600">
              <a:latin typeface="Arial" panose="020B0604020202020204" pitchFamily="34" charset="0"/>
            </a:endParaRPr>
          </a:p>
        </p:txBody>
      </p:sp>
      <p:sp>
        <p:nvSpPr>
          <p:cNvPr id="43015" name="Rectangle 20">
            <a:extLst>
              <a:ext uri="{FF2B5EF4-FFF2-40B4-BE49-F238E27FC236}">
                <a16:creationId xmlns:a16="http://schemas.microsoft.com/office/drawing/2014/main" id="{E1ADD6FE-9CD5-CD1C-0872-71AB4FF36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106" y="4038154"/>
            <a:ext cx="654050" cy="6143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1600">
              <a:latin typeface="Arial" panose="020B0604020202020204" pitchFamily="34" charset="0"/>
            </a:endParaRPr>
          </a:p>
        </p:txBody>
      </p:sp>
      <p:sp>
        <p:nvSpPr>
          <p:cNvPr id="43016" name="Line 22">
            <a:extLst>
              <a:ext uri="{FF2B5EF4-FFF2-40B4-BE49-F238E27FC236}">
                <a16:creationId xmlns:a16="http://schemas.microsoft.com/office/drawing/2014/main" id="{C99F8A43-A92B-0C3E-9C57-B6DDF8AD67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42319" y="3573016"/>
            <a:ext cx="5059362" cy="142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43017" name="Line 23">
            <a:extLst>
              <a:ext uri="{FF2B5EF4-FFF2-40B4-BE49-F238E27FC236}">
                <a16:creationId xmlns:a16="http://schemas.microsoft.com/office/drawing/2014/main" id="{E091FC27-17AB-2816-956E-E65D8CA9EB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2794" y="3566666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43018" name="Line 24">
            <a:extLst>
              <a:ext uri="{FF2B5EF4-FFF2-40B4-BE49-F238E27FC236}">
                <a16:creationId xmlns:a16="http://schemas.microsoft.com/office/drawing/2014/main" id="{80129F06-509D-7CA5-0435-FEBF66D0F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1131" y="3566666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43019" name="Line 25">
            <a:extLst>
              <a:ext uri="{FF2B5EF4-FFF2-40B4-BE49-F238E27FC236}">
                <a16:creationId xmlns:a16="http://schemas.microsoft.com/office/drawing/2014/main" id="{0B6CDC99-24CE-6237-8FB5-4345CA09D30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1681" y="3566666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43020" name="Line 26">
            <a:extLst>
              <a:ext uri="{FF2B5EF4-FFF2-40B4-BE49-F238E27FC236}">
                <a16:creationId xmlns:a16="http://schemas.microsoft.com/office/drawing/2014/main" id="{E3E05F2F-9E1A-A6AA-A81F-AFCA838AB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3619" y="3566666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43021" name="Line 28">
            <a:extLst>
              <a:ext uri="{FF2B5EF4-FFF2-40B4-BE49-F238E27FC236}">
                <a16:creationId xmlns:a16="http://schemas.microsoft.com/office/drawing/2014/main" id="{9CE8BE60-96FD-6640-6B72-89AAA12A50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9269" y="2623691"/>
            <a:ext cx="0" cy="930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43022" name="Oval 55">
            <a:extLst>
              <a:ext uri="{FF2B5EF4-FFF2-40B4-BE49-F238E27FC236}">
                <a16:creationId xmlns:a16="http://schemas.microsoft.com/office/drawing/2014/main" id="{DD5B096A-97E3-CF01-C2BA-B80127D79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981" y="2264916"/>
            <a:ext cx="736600" cy="6937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1600">
              <a:latin typeface="Arial" panose="020B0604020202020204" pitchFamily="34" charset="0"/>
            </a:endParaRPr>
          </a:p>
        </p:txBody>
      </p:sp>
      <p:grpSp>
        <p:nvGrpSpPr>
          <p:cNvPr id="43026" name="Groep 59">
            <a:extLst>
              <a:ext uri="{FF2B5EF4-FFF2-40B4-BE49-F238E27FC236}">
                <a16:creationId xmlns:a16="http://schemas.microsoft.com/office/drawing/2014/main" id="{BDB6B417-CD39-8479-009D-2BB99B50F76D}"/>
              </a:ext>
            </a:extLst>
          </p:cNvPr>
          <p:cNvGrpSpPr>
            <a:grpSpLocks/>
          </p:cNvGrpSpPr>
          <p:nvPr/>
        </p:nvGrpSpPr>
        <p:grpSpPr bwMode="auto">
          <a:xfrm>
            <a:off x="2425197" y="1903961"/>
            <a:ext cx="148935" cy="1234080"/>
            <a:chOff x="1023141" y="412218"/>
            <a:chExt cx="238259" cy="2009775"/>
          </a:xfrm>
          <a:solidFill>
            <a:srgbClr val="00B0F0"/>
          </a:solidFill>
        </p:grpSpPr>
        <p:grpSp>
          <p:nvGrpSpPr>
            <p:cNvPr id="23" name="Group 24">
              <a:extLst>
                <a:ext uri="{FF2B5EF4-FFF2-40B4-BE49-F238E27FC236}">
                  <a16:creationId xmlns:a16="http://schemas.microsoft.com/office/drawing/2014/main" id="{911B87FF-2700-443F-192E-749283E8D0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3141" y="412218"/>
              <a:ext cx="229715" cy="2009775"/>
              <a:chOff x="656" y="1588"/>
              <a:chExt cx="175" cy="1525"/>
            </a:xfrm>
            <a:grpFill/>
          </p:grpSpPr>
          <p:sp>
            <p:nvSpPr>
              <p:cNvPr id="25" name="Rectangle 25">
                <a:extLst>
                  <a:ext uri="{FF2B5EF4-FFF2-40B4-BE49-F238E27FC236}">
                    <a16:creationId xmlns:a16="http://schemas.microsoft.com/office/drawing/2014/main" id="{0B04AAB7-8534-FF6A-72BE-A524B87EA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2152"/>
                <a:ext cx="175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val 26">
                <a:extLst>
                  <a:ext uri="{FF2B5EF4-FFF2-40B4-BE49-F238E27FC236}">
                    <a16:creationId xmlns:a16="http://schemas.microsoft.com/office/drawing/2014/main" id="{F93D69E9-A44D-F3AB-7DDE-1572837C2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2058"/>
                <a:ext cx="175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Rectangle 27">
                <a:extLst>
                  <a:ext uri="{FF2B5EF4-FFF2-40B4-BE49-F238E27FC236}">
                    <a16:creationId xmlns:a16="http://schemas.microsoft.com/office/drawing/2014/main" id="{469C4A2F-F11E-4857-4588-A20FF92A38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1588"/>
                <a:ext cx="175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129" name="Rechthoek 11">
              <a:extLst>
                <a:ext uri="{FF2B5EF4-FFF2-40B4-BE49-F238E27FC236}">
                  <a16:creationId xmlns:a16="http://schemas.microsoft.com/office/drawing/2014/main" id="{68A78E65-369D-079F-CA82-AA7D6C8D4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685" y="1569070"/>
              <a:ext cx="229715" cy="108679"/>
            </a:xfrm>
            <a:prstGeom prst="rect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43027" name="Groep 58">
            <a:extLst>
              <a:ext uri="{FF2B5EF4-FFF2-40B4-BE49-F238E27FC236}">
                <a16:creationId xmlns:a16="http://schemas.microsoft.com/office/drawing/2014/main" id="{8819CEBE-1F88-8CED-AC20-D07800ABB22E}"/>
              </a:ext>
            </a:extLst>
          </p:cNvPr>
          <p:cNvGrpSpPr>
            <a:grpSpLocks/>
          </p:cNvGrpSpPr>
          <p:nvPr/>
        </p:nvGrpSpPr>
        <p:grpSpPr bwMode="auto">
          <a:xfrm>
            <a:off x="2123281" y="1904554"/>
            <a:ext cx="146050" cy="1233487"/>
            <a:chOff x="539552" y="412218"/>
            <a:chExt cx="233259" cy="2009775"/>
          </a:xfrm>
          <a:solidFill>
            <a:srgbClr val="00B0F0"/>
          </a:solidFill>
        </p:grpSpPr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0879CBE8-2F6D-4A50-20DB-BD00ED861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040" y="412218"/>
              <a:ext cx="226771" cy="2009775"/>
              <a:chOff x="292" y="1588"/>
              <a:chExt cx="174" cy="1525"/>
            </a:xfrm>
            <a:grpFill/>
          </p:grpSpPr>
          <p:sp>
            <p:nvSpPr>
              <p:cNvPr id="32" name="Rectangle 21">
                <a:extLst>
                  <a:ext uri="{FF2B5EF4-FFF2-40B4-BE49-F238E27FC236}">
                    <a16:creationId xmlns:a16="http://schemas.microsoft.com/office/drawing/2014/main" id="{2B8099BA-679F-4242-8AE7-628AC19BA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152"/>
                <a:ext cx="174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Oval 22">
                <a:extLst>
                  <a:ext uri="{FF2B5EF4-FFF2-40B4-BE49-F238E27FC236}">
                    <a16:creationId xmlns:a16="http://schemas.microsoft.com/office/drawing/2014/main" id="{8B65E353-F17F-4BBD-AF4E-0370CC30AC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058"/>
                <a:ext cx="174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Rectangle 23">
                <a:extLst>
                  <a:ext uri="{FF2B5EF4-FFF2-40B4-BE49-F238E27FC236}">
                    <a16:creationId xmlns:a16="http://schemas.microsoft.com/office/drawing/2014/main" id="{1D7B6AE1-5030-B6A6-5BAC-7262869BC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1588"/>
                <a:ext cx="174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126" name="Rechthoek 12">
              <a:extLst>
                <a:ext uri="{FF2B5EF4-FFF2-40B4-BE49-F238E27FC236}">
                  <a16:creationId xmlns:a16="http://schemas.microsoft.com/office/drawing/2014/main" id="{3BDBC32B-0881-E8A1-BA02-096CBF2B2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52" y="1556792"/>
              <a:ext cx="229715" cy="108679"/>
            </a:xfrm>
            <a:prstGeom prst="rect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</p:grpSp>
      <p:sp>
        <p:nvSpPr>
          <p:cNvPr id="43028" name="Rectangle 31">
            <a:extLst>
              <a:ext uri="{FF2B5EF4-FFF2-40B4-BE49-F238E27FC236}">
                <a16:creationId xmlns:a16="http://schemas.microsoft.com/office/drawing/2014/main" id="{C1CDA9E8-CEAD-0413-7259-AA2DC2EB1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556" y="1758504"/>
            <a:ext cx="1143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>
              <a:latin typeface="Arial" panose="020B0604020202020204" pitchFamily="34" charset="0"/>
            </a:endParaRPr>
          </a:p>
        </p:txBody>
      </p:sp>
      <p:grpSp>
        <p:nvGrpSpPr>
          <p:cNvPr id="43029" name="Groep 60">
            <a:extLst>
              <a:ext uri="{FF2B5EF4-FFF2-40B4-BE49-F238E27FC236}">
                <a16:creationId xmlns:a16="http://schemas.microsoft.com/office/drawing/2014/main" id="{032D3D6A-6978-D3FA-B206-FE34D459A7C3}"/>
              </a:ext>
            </a:extLst>
          </p:cNvPr>
          <p:cNvGrpSpPr>
            <a:grpSpLocks/>
          </p:cNvGrpSpPr>
          <p:nvPr/>
        </p:nvGrpSpPr>
        <p:grpSpPr bwMode="auto">
          <a:xfrm>
            <a:off x="6568281" y="1852166"/>
            <a:ext cx="149225" cy="1235075"/>
            <a:chOff x="7502093" y="412218"/>
            <a:chExt cx="238259" cy="2009775"/>
          </a:xfrm>
        </p:grpSpPr>
        <p:grpSp>
          <p:nvGrpSpPr>
            <p:cNvPr id="37" name="Group 24">
              <a:extLst>
                <a:ext uri="{FF2B5EF4-FFF2-40B4-BE49-F238E27FC236}">
                  <a16:creationId xmlns:a16="http://schemas.microsoft.com/office/drawing/2014/main" id="{40C39E81-F87A-8226-5E0C-93152292A9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02093" y="412218"/>
              <a:ext cx="229715" cy="2009775"/>
              <a:chOff x="656" y="1588"/>
              <a:chExt cx="175" cy="1525"/>
            </a:xfrm>
            <a:solidFill>
              <a:srgbClr val="FF7C80"/>
            </a:solidFill>
          </p:grpSpPr>
          <p:sp>
            <p:nvSpPr>
              <p:cNvPr id="39" name="Rectangle 25">
                <a:extLst>
                  <a:ext uri="{FF2B5EF4-FFF2-40B4-BE49-F238E27FC236}">
                    <a16:creationId xmlns:a16="http://schemas.microsoft.com/office/drawing/2014/main" id="{6D4D1064-C871-FDD8-09DF-F41D50021E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2152"/>
                <a:ext cx="175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Oval 26">
                <a:extLst>
                  <a:ext uri="{FF2B5EF4-FFF2-40B4-BE49-F238E27FC236}">
                    <a16:creationId xmlns:a16="http://schemas.microsoft.com/office/drawing/2014/main" id="{96AE3155-F0C9-776A-EE5B-6B89465EC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2058"/>
                <a:ext cx="175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Rectangle 27">
                <a:extLst>
                  <a:ext uri="{FF2B5EF4-FFF2-40B4-BE49-F238E27FC236}">
                    <a16:creationId xmlns:a16="http://schemas.microsoft.com/office/drawing/2014/main" id="{A7AAB05E-A82B-8010-9AE2-F0079FB76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1588"/>
                <a:ext cx="175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124" name="Rechthoek 24">
              <a:extLst>
                <a:ext uri="{FF2B5EF4-FFF2-40B4-BE49-F238E27FC236}">
                  <a16:creationId xmlns:a16="http://schemas.microsoft.com/office/drawing/2014/main" id="{120D5E7D-32CC-D7FE-5780-868D1507D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0637" y="1569070"/>
              <a:ext cx="229715" cy="108679"/>
            </a:xfrm>
            <a:prstGeom prst="rect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43030" name="Groep 61">
            <a:extLst>
              <a:ext uri="{FF2B5EF4-FFF2-40B4-BE49-F238E27FC236}">
                <a16:creationId xmlns:a16="http://schemas.microsoft.com/office/drawing/2014/main" id="{6317489D-3574-11FF-300B-D3D16E8D9E1A}"/>
              </a:ext>
            </a:extLst>
          </p:cNvPr>
          <p:cNvGrpSpPr>
            <a:grpSpLocks/>
          </p:cNvGrpSpPr>
          <p:nvPr/>
        </p:nvGrpSpPr>
        <p:grpSpPr bwMode="auto">
          <a:xfrm>
            <a:off x="6109494" y="1852166"/>
            <a:ext cx="301625" cy="1235075"/>
            <a:chOff x="6768174" y="412218"/>
            <a:chExt cx="483589" cy="2009775"/>
          </a:xfrm>
        </p:grpSpPr>
        <p:grpSp>
          <p:nvGrpSpPr>
            <p:cNvPr id="43" name="Group 20">
              <a:extLst>
                <a:ext uri="{FF2B5EF4-FFF2-40B4-BE49-F238E27FC236}">
                  <a16:creationId xmlns:a16="http://schemas.microsoft.com/office/drawing/2014/main" id="{BD7A24DE-9AFD-0554-43EC-ACEE802C0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24992" y="412218"/>
              <a:ext cx="226771" cy="2009775"/>
              <a:chOff x="292" y="1588"/>
              <a:chExt cx="174" cy="1525"/>
            </a:xfrm>
            <a:solidFill>
              <a:srgbClr val="FF7C80"/>
            </a:solidFill>
          </p:grpSpPr>
          <p:sp>
            <p:nvSpPr>
              <p:cNvPr id="46" name="Rectangle 21">
                <a:extLst>
                  <a:ext uri="{FF2B5EF4-FFF2-40B4-BE49-F238E27FC236}">
                    <a16:creationId xmlns:a16="http://schemas.microsoft.com/office/drawing/2014/main" id="{DCBE3E18-F962-E6FE-2FB6-C7E8DE878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152"/>
                <a:ext cx="174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Oval 22">
                <a:extLst>
                  <a:ext uri="{FF2B5EF4-FFF2-40B4-BE49-F238E27FC236}">
                    <a16:creationId xmlns:a16="http://schemas.microsoft.com/office/drawing/2014/main" id="{B8974E8D-8505-B9EA-2736-33D36D563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058"/>
                <a:ext cx="174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23">
                <a:extLst>
                  <a:ext uri="{FF2B5EF4-FFF2-40B4-BE49-F238E27FC236}">
                    <a16:creationId xmlns:a16="http://schemas.microsoft.com/office/drawing/2014/main" id="{72187834-66C0-C938-6C4D-99642A23E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1588"/>
                <a:ext cx="174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121" name="Rechthoek 25">
              <a:extLst>
                <a:ext uri="{FF2B5EF4-FFF2-40B4-BE49-F238E27FC236}">
                  <a16:creationId xmlns:a16="http://schemas.microsoft.com/office/drawing/2014/main" id="{14E4C6BF-8D40-07DE-4E76-9F796B945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504" y="1556792"/>
              <a:ext cx="229715" cy="10867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  <p:sp>
          <p:nvSpPr>
            <p:cNvPr id="45" name="5-puntige ster 44">
              <a:extLst>
                <a:ext uri="{FF2B5EF4-FFF2-40B4-BE49-F238E27FC236}">
                  <a16:creationId xmlns:a16="http://schemas.microsoft.com/office/drawing/2014/main" id="{0971A83E-202D-9337-0290-4F643A94E411}"/>
                </a:ext>
              </a:extLst>
            </p:cNvPr>
            <p:cNvSpPr/>
            <p:nvPr/>
          </p:nvSpPr>
          <p:spPr bwMode="auto">
            <a:xfrm>
              <a:off x="6768174" y="1411940"/>
              <a:ext cx="285063" cy="289325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BE">
                <a:latin typeface="Arial" charset="0"/>
              </a:endParaRPr>
            </a:p>
          </p:txBody>
        </p:sp>
      </p:grpSp>
      <p:grpSp>
        <p:nvGrpSpPr>
          <p:cNvPr id="53" name="Groep 52">
            <a:extLst>
              <a:ext uri="{FF2B5EF4-FFF2-40B4-BE49-F238E27FC236}">
                <a16:creationId xmlns:a16="http://schemas.microsoft.com/office/drawing/2014/main" id="{FA92B79F-79E7-EAB1-4688-0837046A2F62}"/>
              </a:ext>
            </a:extLst>
          </p:cNvPr>
          <p:cNvGrpSpPr/>
          <p:nvPr/>
        </p:nvGrpSpPr>
        <p:grpSpPr>
          <a:xfrm>
            <a:off x="3068478" y="1145612"/>
            <a:ext cx="659030" cy="1077551"/>
            <a:chOff x="1827213" y="1082675"/>
            <a:chExt cx="1053261" cy="1754188"/>
          </a:xfrm>
          <a:noFill/>
        </p:grpSpPr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4223BA8C-03B4-F7E3-BCEB-0EAE179EA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7213" y="1549400"/>
              <a:ext cx="1053261" cy="1287463"/>
            </a:xfrm>
            <a:custGeom>
              <a:avLst/>
              <a:gdLst>
                <a:gd name="T0" fmla="*/ 2147483646 w 817"/>
                <a:gd name="T1" fmla="*/ 2147483646 h 811"/>
                <a:gd name="T2" fmla="*/ 2147483646 w 817"/>
                <a:gd name="T3" fmla="*/ 2147483646 h 811"/>
                <a:gd name="T4" fmla="*/ 2147483646 w 817"/>
                <a:gd name="T5" fmla="*/ 2147483646 h 811"/>
                <a:gd name="T6" fmla="*/ 2147483646 w 817"/>
                <a:gd name="T7" fmla="*/ 2147483646 h 811"/>
                <a:gd name="T8" fmla="*/ 2147483646 w 817"/>
                <a:gd name="T9" fmla="*/ 2147483646 h 811"/>
                <a:gd name="T10" fmla="*/ 2147483646 w 817"/>
                <a:gd name="T11" fmla="*/ 2147483646 h 811"/>
                <a:gd name="T12" fmla="*/ 2147483646 w 817"/>
                <a:gd name="T13" fmla="*/ 2147483646 h 811"/>
                <a:gd name="T14" fmla="*/ 2147483646 w 817"/>
                <a:gd name="T15" fmla="*/ 2147483646 h 811"/>
                <a:gd name="T16" fmla="*/ 2147483646 w 817"/>
                <a:gd name="T17" fmla="*/ 2147483646 h 811"/>
                <a:gd name="T18" fmla="*/ 2147483646 w 817"/>
                <a:gd name="T19" fmla="*/ 2147483646 h 811"/>
                <a:gd name="T20" fmla="*/ 2147483646 w 817"/>
                <a:gd name="T21" fmla="*/ 2147483646 h 811"/>
                <a:gd name="T22" fmla="*/ 2147483646 w 817"/>
                <a:gd name="T23" fmla="*/ 2147483646 h 811"/>
                <a:gd name="T24" fmla="*/ 2147483646 w 817"/>
                <a:gd name="T25" fmla="*/ 2147483646 h 811"/>
                <a:gd name="T26" fmla="*/ 2147483646 w 817"/>
                <a:gd name="T27" fmla="*/ 2147483646 h 811"/>
                <a:gd name="T28" fmla="*/ 2147483646 w 817"/>
                <a:gd name="T29" fmla="*/ 2147483646 h 811"/>
                <a:gd name="T30" fmla="*/ 2147483646 w 817"/>
                <a:gd name="T31" fmla="*/ 2147483646 h 811"/>
                <a:gd name="T32" fmla="*/ 2147483646 w 817"/>
                <a:gd name="T33" fmla="*/ 2147483646 h 811"/>
                <a:gd name="T34" fmla="*/ 2147483646 w 817"/>
                <a:gd name="T35" fmla="*/ 2147483646 h 811"/>
                <a:gd name="T36" fmla="*/ 2147483646 w 817"/>
                <a:gd name="T37" fmla="*/ 2147483646 h 811"/>
                <a:gd name="T38" fmla="*/ 2147483646 w 817"/>
                <a:gd name="T39" fmla="*/ 2147483646 h 811"/>
                <a:gd name="T40" fmla="*/ 2147483646 w 817"/>
                <a:gd name="T41" fmla="*/ 2147483646 h 811"/>
                <a:gd name="T42" fmla="*/ 2147483646 w 817"/>
                <a:gd name="T43" fmla="*/ 2147483646 h 811"/>
                <a:gd name="T44" fmla="*/ 2147483646 w 817"/>
                <a:gd name="T45" fmla="*/ 2147483646 h 811"/>
                <a:gd name="T46" fmla="*/ 2147483646 w 817"/>
                <a:gd name="T47" fmla="*/ 2147483646 h 811"/>
                <a:gd name="T48" fmla="*/ 2147483646 w 817"/>
                <a:gd name="T49" fmla="*/ 2147483646 h 811"/>
                <a:gd name="T50" fmla="*/ 2147483646 w 817"/>
                <a:gd name="T51" fmla="*/ 2147483646 h 811"/>
                <a:gd name="T52" fmla="*/ 2147483646 w 817"/>
                <a:gd name="T53" fmla="*/ 2147483646 h 811"/>
                <a:gd name="T54" fmla="*/ 2147483646 w 817"/>
                <a:gd name="T55" fmla="*/ 2147483646 h 811"/>
                <a:gd name="T56" fmla="*/ 2147483646 w 817"/>
                <a:gd name="T57" fmla="*/ 2147483646 h 811"/>
                <a:gd name="T58" fmla="*/ 2147483646 w 817"/>
                <a:gd name="T59" fmla="*/ 2147483646 h 811"/>
                <a:gd name="T60" fmla="*/ 2147483646 w 817"/>
                <a:gd name="T61" fmla="*/ 2147483646 h 811"/>
                <a:gd name="T62" fmla="*/ 2147483646 w 817"/>
                <a:gd name="T63" fmla="*/ 2147483646 h 811"/>
                <a:gd name="T64" fmla="*/ 2147483646 w 817"/>
                <a:gd name="T65" fmla="*/ 2147483646 h 811"/>
                <a:gd name="T66" fmla="*/ 2147483646 w 817"/>
                <a:gd name="T67" fmla="*/ 2147483646 h 811"/>
                <a:gd name="T68" fmla="*/ 2147483646 w 817"/>
                <a:gd name="T69" fmla="*/ 2147483646 h 811"/>
                <a:gd name="T70" fmla="*/ 2147483646 w 817"/>
                <a:gd name="T71" fmla="*/ 2147483646 h 811"/>
                <a:gd name="T72" fmla="*/ 2147483646 w 817"/>
                <a:gd name="T73" fmla="*/ 2147483646 h 811"/>
                <a:gd name="T74" fmla="*/ 2147483646 w 817"/>
                <a:gd name="T75" fmla="*/ 2147483646 h 811"/>
                <a:gd name="T76" fmla="*/ 2147483646 w 817"/>
                <a:gd name="T77" fmla="*/ 2147483646 h 811"/>
                <a:gd name="T78" fmla="*/ 2147483646 w 817"/>
                <a:gd name="T79" fmla="*/ 2147483646 h 811"/>
                <a:gd name="T80" fmla="*/ 2147483646 w 817"/>
                <a:gd name="T81" fmla="*/ 2147483646 h 811"/>
                <a:gd name="T82" fmla="*/ 2147483646 w 817"/>
                <a:gd name="T83" fmla="*/ 2147483646 h 811"/>
                <a:gd name="T84" fmla="*/ 2147483646 w 817"/>
                <a:gd name="T85" fmla="*/ 2147483646 h 811"/>
                <a:gd name="T86" fmla="*/ 2147483646 w 817"/>
                <a:gd name="T87" fmla="*/ 2147483646 h 811"/>
                <a:gd name="T88" fmla="*/ 2147483646 w 817"/>
                <a:gd name="T89" fmla="*/ 2147483646 h 811"/>
                <a:gd name="T90" fmla="*/ 2147483646 w 817"/>
                <a:gd name="T91" fmla="*/ 2147483646 h 811"/>
                <a:gd name="T92" fmla="*/ 2147483646 w 817"/>
                <a:gd name="T93" fmla="*/ 2147483646 h 811"/>
                <a:gd name="T94" fmla="*/ 2147483646 w 817"/>
                <a:gd name="T95" fmla="*/ 2147483646 h 811"/>
                <a:gd name="T96" fmla="*/ 2147483646 w 817"/>
                <a:gd name="T97" fmla="*/ 2147483646 h 811"/>
                <a:gd name="T98" fmla="*/ 2147483646 w 817"/>
                <a:gd name="T99" fmla="*/ 2147483646 h 811"/>
                <a:gd name="T100" fmla="*/ 0 w 817"/>
                <a:gd name="T101" fmla="*/ 2147483646 h 811"/>
                <a:gd name="T102" fmla="*/ 2147483646 w 817"/>
                <a:gd name="T103" fmla="*/ 2147483646 h 811"/>
                <a:gd name="T104" fmla="*/ 2147483646 w 817"/>
                <a:gd name="T105" fmla="*/ 2147483646 h 811"/>
                <a:gd name="T106" fmla="*/ 2147483646 w 817"/>
                <a:gd name="T107" fmla="*/ 2147483646 h 811"/>
                <a:gd name="T108" fmla="*/ 2147483646 w 817"/>
                <a:gd name="T109" fmla="*/ 0 h 81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17"/>
                <a:gd name="T166" fmla="*/ 0 h 811"/>
                <a:gd name="T167" fmla="*/ 817 w 817"/>
                <a:gd name="T168" fmla="*/ 811 h 81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17" h="811">
                  <a:moveTo>
                    <a:pt x="621" y="0"/>
                  </a:moveTo>
                  <a:lnTo>
                    <a:pt x="635" y="2"/>
                  </a:lnTo>
                  <a:lnTo>
                    <a:pt x="649" y="5"/>
                  </a:lnTo>
                  <a:lnTo>
                    <a:pt x="657" y="9"/>
                  </a:lnTo>
                  <a:lnTo>
                    <a:pt x="673" y="15"/>
                  </a:lnTo>
                  <a:lnTo>
                    <a:pt x="679" y="20"/>
                  </a:lnTo>
                  <a:lnTo>
                    <a:pt x="685" y="24"/>
                  </a:lnTo>
                  <a:lnTo>
                    <a:pt x="687" y="26"/>
                  </a:lnTo>
                  <a:lnTo>
                    <a:pt x="693" y="31"/>
                  </a:lnTo>
                  <a:lnTo>
                    <a:pt x="699" y="38"/>
                  </a:lnTo>
                  <a:lnTo>
                    <a:pt x="816" y="335"/>
                  </a:lnTo>
                  <a:lnTo>
                    <a:pt x="816" y="337"/>
                  </a:lnTo>
                  <a:lnTo>
                    <a:pt x="814" y="340"/>
                  </a:lnTo>
                  <a:lnTo>
                    <a:pt x="814" y="342"/>
                  </a:lnTo>
                  <a:lnTo>
                    <a:pt x="812" y="345"/>
                  </a:lnTo>
                  <a:lnTo>
                    <a:pt x="810" y="347"/>
                  </a:lnTo>
                  <a:lnTo>
                    <a:pt x="808" y="349"/>
                  </a:lnTo>
                  <a:lnTo>
                    <a:pt x="804" y="352"/>
                  </a:lnTo>
                  <a:lnTo>
                    <a:pt x="802" y="354"/>
                  </a:lnTo>
                  <a:lnTo>
                    <a:pt x="798" y="356"/>
                  </a:lnTo>
                  <a:lnTo>
                    <a:pt x="794" y="357"/>
                  </a:lnTo>
                  <a:lnTo>
                    <a:pt x="790" y="359"/>
                  </a:lnTo>
                  <a:lnTo>
                    <a:pt x="786" y="360"/>
                  </a:lnTo>
                  <a:lnTo>
                    <a:pt x="782" y="361"/>
                  </a:lnTo>
                  <a:lnTo>
                    <a:pt x="776" y="363"/>
                  </a:lnTo>
                  <a:lnTo>
                    <a:pt x="772" y="363"/>
                  </a:lnTo>
                  <a:lnTo>
                    <a:pt x="766" y="364"/>
                  </a:lnTo>
                  <a:lnTo>
                    <a:pt x="762" y="364"/>
                  </a:lnTo>
                  <a:lnTo>
                    <a:pt x="756" y="364"/>
                  </a:lnTo>
                  <a:lnTo>
                    <a:pt x="752" y="364"/>
                  </a:lnTo>
                  <a:lnTo>
                    <a:pt x="746" y="364"/>
                  </a:lnTo>
                  <a:lnTo>
                    <a:pt x="742" y="363"/>
                  </a:lnTo>
                  <a:lnTo>
                    <a:pt x="736" y="363"/>
                  </a:lnTo>
                  <a:lnTo>
                    <a:pt x="731" y="361"/>
                  </a:lnTo>
                  <a:lnTo>
                    <a:pt x="727" y="360"/>
                  </a:lnTo>
                  <a:lnTo>
                    <a:pt x="721" y="359"/>
                  </a:lnTo>
                  <a:lnTo>
                    <a:pt x="719" y="357"/>
                  </a:lnTo>
                  <a:lnTo>
                    <a:pt x="713" y="356"/>
                  </a:lnTo>
                  <a:lnTo>
                    <a:pt x="711" y="354"/>
                  </a:lnTo>
                  <a:lnTo>
                    <a:pt x="707" y="352"/>
                  </a:lnTo>
                  <a:lnTo>
                    <a:pt x="705" y="349"/>
                  </a:lnTo>
                  <a:lnTo>
                    <a:pt x="703" y="347"/>
                  </a:lnTo>
                  <a:lnTo>
                    <a:pt x="701" y="344"/>
                  </a:lnTo>
                  <a:lnTo>
                    <a:pt x="699" y="342"/>
                  </a:lnTo>
                  <a:lnTo>
                    <a:pt x="695" y="335"/>
                  </a:lnTo>
                  <a:lnTo>
                    <a:pt x="603" y="124"/>
                  </a:lnTo>
                  <a:lnTo>
                    <a:pt x="603" y="775"/>
                  </a:lnTo>
                  <a:lnTo>
                    <a:pt x="603" y="778"/>
                  </a:lnTo>
                  <a:lnTo>
                    <a:pt x="601" y="781"/>
                  </a:lnTo>
                  <a:lnTo>
                    <a:pt x="599" y="784"/>
                  </a:lnTo>
                  <a:lnTo>
                    <a:pt x="595" y="787"/>
                  </a:lnTo>
                  <a:lnTo>
                    <a:pt x="591" y="791"/>
                  </a:lnTo>
                  <a:lnTo>
                    <a:pt x="587" y="794"/>
                  </a:lnTo>
                  <a:lnTo>
                    <a:pt x="583" y="796"/>
                  </a:lnTo>
                  <a:lnTo>
                    <a:pt x="579" y="799"/>
                  </a:lnTo>
                  <a:lnTo>
                    <a:pt x="575" y="801"/>
                  </a:lnTo>
                  <a:lnTo>
                    <a:pt x="568" y="803"/>
                  </a:lnTo>
                  <a:lnTo>
                    <a:pt x="562" y="805"/>
                  </a:lnTo>
                  <a:lnTo>
                    <a:pt x="558" y="806"/>
                  </a:lnTo>
                  <a:lnTo>
                    <a:pt x="550" y="808"/>
                  </a:lnTo>
                  <a:lnTo>
                    <a:pt x="544" y="809"/>
                  </a:lnTo>
                  <a:lnTo>
                    <a:pt x="538" y="809"/>
                  </a:lnTo>
                  <a:lnTo>
                    <a:pt x="530" y="810"/>
                  </a:lnTo>
                  <a:lnTo>
                    <a:pt x="524" y="810"/>
                  </a:lnTo>
                  <a:lnTo>
                    <a:pt x="518" y="810"/>
                  </a:lnTo>
                  <a:lnTo>
                    <a:pt x="512" y="809"/>
                  </a:lnTo>
                  <a:lnTo>
                    <a:pt x="504" y="809"/>
                  </a:lnTo>
                  <a:lnTo>
                    <a:pt x="498" y="808"/>
                  </a:lnTo>
                  <a:lnTo>
                    <a:pt x="492" y="806"/>
                  </a:lnTo>
                  <a:lnTo>
                    <a:pt x="486" y="805"/>
                  </a:lnTo>
                  <a:lnTo>
                    <a:pt x="480" y="803"/>
                  </a:lnTo>
                  <a:lnTo>
                    <a:pt x="476" y="801"/>
                  </a:lnTo>
                  <a:lnTo>
                    <a:pt x="470" y="799"/>
                  </a:lnTo>
                  <a:lnTo>
                    <a:pt x="466" y="796"/>
                  </a:lnTo>
                  <a:lnTo>
                    <a:pt x="462" y="794"/>
                  </a:lnTo>
                  <a:lnTo>
                    <a:pt x="458" y="791"/>
                  </a:lnTo>
                  <a:lnTo>
                    <a:pt x="456" y="788"/>
                  </a:lnTo>
                  <a:lnTo>
                    <a:pt x="454" y="784"/>
                  </a:lnTo>
                  <a:lnTo>
                    <a:pt x="452" y="781"/>
                  </a:lnTo>
                  <a:lnTo>
                    <a:pt x="452" y="778"/>
                  </a:lnTo>
                  <a:lnTo>
                    <a:pt x="452" y="775"/>
                  </a:lnTo>
                  <a:lnTo>
                    <a:pt x="450" y="767"/>
                  </a:lnTo>
                  <a:lnTo>
                    <a:pt x="407" y="442"/>
                  </a:lnTo>
                  <a:lnTo>
                    <a:pt x="368" y="762"/>
                  </a:lnTo>
                  <a:lnTo>
                    <a:pt x="366" y="771"/>
                  </a:lnTo>
                  <a:lnTo>
                    <a:pt x="366" y="775"/>
                  </a:lnTo>
                  <a:lnTo>
                    <a:pt x="364" y="778"/>
                  </a:lnTo>
                  <a:lnTo>
                    <a:pt x="362" y="781"/>
                  </a:lnTo>
                  <a:lnTo>
                    <a:pt x="360" y="784"/>
                  </a:lnTo>
                  <a:lnTo>
                    <a:pt x="356" y="787"/>
                  </a:lnTo>
                  <a:lnTo>
                    <a:pt x="354" y="790"/>
                  </a:lnTo>
                  <a:lnTo>
                    <a:pt x="350" y="793"/>
                  </a:lnTo>
                  <a:lnTo>
                    <a:pt x="346" y="795"/>
                  </a:lnTo>
                  <a:lnTo>
                    <a:pt x="340" y="798"/>
                  </a:lnTo>
                  <a:lnTo>
                    <a:pt x="334" y="800"/>
                  </a:lnTo>
                  <a:lnTo>
                    <a:pt x="328" y="801"/>
                  </a:lnTo>
                  <a:lnTo>
                    <a:pt x="324" y="803"/>
                  </a:lnTo>
                  <a:lnTo>
                    <a:pt x="318" y="804"/>
                  </a:lnTo>
                  <a:lnTo>
                    <a:pt x="310" y="805"/>
                  </a:lnTo>
                  <a:lnTo>
                    <a:pt x="304" y="806"/>
                  </a:lnTo>
                  <a:lnTo>
                    <a:pt x="298" y="807"/>
                  </a:lnTo>
                  <a:lnTo>
                    <a:pt x="290" y="807"/>
                  </a:lnTo>
                  <a:lnTo>
                    <a:pt x="284" y="807"/>
                  </a:lnTo>
                  <a:lnTo>
                    <a:pt x="278" y="806"/>
                  </a:lnTo>
                  <a:lnTo>
                    <a:pt x="270" y="805"/>
                  </a:lnTo>
                  <a:lnTo>
                    <a:pt x="264" y="804"/>
                  </a:lnTo>
                  <a:lnTo>
                    <a:pt x="258" y="803"/>
                  </a:lnTo>
                  <a:lnTo>
                    <a:pt x="252" y="801"/>
                  </a:lnTo>
                  <a:lnTo>
                    <a:pt x="248" y="800"/>
                  </a:lnTo>
                  <a:lnTo>
                    <a:pt x="241" y="798"/>
                  </a:lnTo>
                  <a:lnTo>
                    <a:pt x="235" y="795"/>
                  </a:lnTo>
                  <a:lnTo>
                    <a:pt x="231" y="793"/>
                  </a:lnTo>
                  <a:lnTo>
                    <a:pt x="227" y="790"/>
                  </a:lnTo>
                  <a:lnTo>
                    <a:pt x="223" y="787"/>
                  </a:lnTo>
                  <a:lnTo>
                    <a:pt x="221" y="784"/>
                  </a:lnTo>
                  <a:lnTo>
                    <a:pt x="217" y="781"/>
                  </a:lnTo>
                  <a:lnTo>
                    <a:pt x="215" y="778"/>
                  </a:lnTo>
                  <a:lnTo>
                    <a:pt x="215" y="775"/>
                  </a:lnTo>
                  <a:lnTo>
                    <a:pt x="215" y="121"/>
                  </a:lnTo>
                  <a:lnTo>
                    <a:pt x="119" y="331"/>
                  </a:lnTo>
                  <a:lnTo>
                    <a:pt x="117" y="339"/>
                  </a:lnTo>
                  <a:lnTo>
                    <a:pt x="115" y="341"/>
                  </a:lnTo>
                  <a:lnTo>
                    <a:pt x="113" y="344"/>
                  </a:lnTo>
                  <a:lnTo>
                    <a:pt x="111" y="346"/>
                  </a:lnTo>
                  <a:lnTo>
                    <a:pt x="107" y="348"/>
                  </a:lnTo>
                  <a:lnTo>
                    <a:pt x="105" y="350"/>
                  </a:lnTo>
                  <a:lnTo>
                    <a:pt x="101" y="352"/>
                  </a:lnTo>
                  <a:lnTo>
                    <a:pt x="97" y="354"/>
                  </a:lnTo>
                  <a:lnTo>
                    <a:pt x="93" y="356"/>
                  </a:lnTo>
                  <a:lnTo>
                    <a:pt x="89" y="357"/>
                  </a:lnTo>
                  <a:lnTo>
                    <a:pt x="85" y="358"/>
                  </a:lnTo>
                  <a:lnTo>
                    <a:pt x="78" y="359"/>
                  </a:lnTo>
                  <a:lnTo>
                    <a:pt x="74" y="360"/>
                  </a:lnTo>
                  <a:lnTo>
                    <a:pt x="68" y="361"/>
                  </a:lnTo>
                  <a:lnTo>
                    <a:pt x="64" y="361"/>
                  </a:lnTo>
                  <a:lnTo>
                    <a:pt x="58" y="361"/>
                  </a:lnTo>
                  <a:lnTo>
                    <a:pt x="54" y="361"/>
                  </a:lnTo>
                  <a:lnTo>
                    <a:pt x="48" y="361"/>
                  </a:lnTo>
                  <a:lnTo>
                    <a:pt x="44" y="360"/>
                  </a:lnTo>
                  <a:lnTo>
                    <a:pt x="38" y="359"/>
                  </a:lnTo>
                  <a:lnTo>
                    <a:pt x="34" y="358"/>
                  </a:lnTo>
                  <a:lnTo>
                    <a:pt x="28" y="357"/>
                  </a:lnTo>
                  <a:lnTo>
                    <a:pt x="24" y="356"/>
                  </a:lnTo>
                  <a:lnTo>
                    <a:pt x="20" y="354"/>
                  </a:lnTo>
                  <a:lnTo>
                    <a:pt x="18" y="352"/>
                  </a:lnTo>
                  <a:lnTo>
                    <a:pt x="14" y="350"/>
                  </a:lnTo>
                  <a:lnTo>
                    <a:pt x="10" y="348"/>
                  </a:lnTo>
                  <a:lnTo>
                    <a:pt x="8" y="346"/>
                  </a:lnTo>
                  <a:lnTo>
                    <a:pt x="6" y="344"/>
                  </a:lnTo>
                  <a:lnTo>
                    <a:pt x="4" y="341"/>
                  </a:lnTo>
                  <a:lnTo>
                    <a:pt x="2" y="339"/>
                  </a:lnTo>
                  <a:lnTo>
                    <a:pt x="0" y="336"/>
                  </a:lnTo>
                  <a:lnTo>
                    <a:pt x="0" y="334"/>
                  </a:lnTo>
                  <a:lnTo>
                    <a:pt x="0" y="331"/>
                  </a:lnTo>
                  <a:lnTo>
                    <a:pt x="117" y="35"/>
                  </a:lnTo>
                  <a:lnTo>
                    <a:pt x="123" y="27"/>
                  </a:lnTo>
                  <a:lnTo>
                    <a:pt x="129" y="23"/>
                  </a:lnTo>
                  <a:lnTo>
                    <a:pt x="131" y="21"/>
                  </a:lnTo>
                  <a:lnTo>
                    <a:pt x="137" y="16"/>
                  </a:lnTo>
                  <a:lnTo>
                    <a:pt x="143" y="13"/>
                  </a:lnTo>
                  <a:lnTo>
                    <a:pt x="159" y="6"/>
                  </a:lnTo>
                  <a:lnTo>
                    <a:pt x="169" y="3"/>
                  </a:lnTo>
                  <a:lnTo>
                    <a:pt x="181" y="1"/>
                  </a:lnTo>
                  <a:lnTo>
                    <a:pt x="193" y="0"/>
                  </a:lnTo>
                  <a:lnTo>
                    <a:pt x="621" y="0"/>
                  </a:lnTo>
                </a:path>
              </a:pathLst>
            </a:cu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BE"/>
            </a:p>
          </p:txBody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62EE8744-02DA-C893-4C89-B0046C758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728" y="1082675"/>
              <a:ext cx="438150" cy="474117"/>
            </a:xfrm>
            <a:custGeom>
              <a:avLst/>
              <a:gdLst>
                <a:gd name="T0" fmla="*/ 2147483646 w 276"/>
                <a:gd name="T1" fmla="*/ 2147483646 h 217"/>
                <a:gd name="T2" fmla="*/ 2147483646 w 276"/>
                <a:gd name="T3" fmla="*/ 2147483646 h 217"/>
                <a:gd name="T4" fmla="*/ 2147483646 w 276"/>
                <a:gd name="T5" fmla="*/ 2147483646 h 217"/>
                <a:gd name="T6" fmla="*/ 2147483646 w 276"/>
                <a:gd name="T7" fmla="*/ 2147483646 h 217"/>
                <a:gd name="T8" fmla="*/ 2147483646 w 276"/>
                <a:gd name="T9" fmla="*/ 2147483646 h 217"/>
                <a:gd name="T10" fmla="*/ 2147483646 w 276"/>
                <a:gd name="T11" fmla="*/ 2147483646 h 217"/>
                <a:gd name="T12" fmla="*/ 2147483646 w 276"/>
                <a:gd name="T13" fmla="*/ 2147483646 h 217"/>
                <a:gd name="T14" fmla="*/ 2147483646 w 276"/>
                <a:gd name="T15" fmla="*/ 2147483646 h 217"/>
                <a:gd name="T16" fmla="*/ 2147483646 w 276"/>
                <a:gd name="T17" fmla="*/ 2147483646 h 217"/>
                <a:gd name="T18" fmla="*/ 2147483646 w 276"/>
                <a:gd name="T19" fmla="*/ 2147483646 h 217"/>
                <a:gd name="T20" fmla="*/ 2147483646 w 276"/>
                <a:gd name="T21" fmla="*/ 2147483646 h 217"/>
                <a:gd name="T22" fmla="*/ 2147483646 w 276"/>
                <a:gd name="T23" fmla="*/ 2147483646 h 217"/>
                <a:gd name="T24" fmla="*/ 2147483646 w 276"/>
                <a:gd name="T25" fmla="*/ 2147483646 h 217"/>
                <a:gd name="T26" fmla="*/ 2147483646 w 276"/>
                <a:gd name="T27" fmla="*/ 2147483646 h 217"/>
                <a:gd name="T28" fmla="*/ 2147483646 w 276"/>
                <a:gd name="T29" fmla="*/ 2147483646 h 217"/>
                <a:gd name="T30" fmla="*/ 0 w 276"/>
                <a:gd name="T31" fmla="*/ 2147483646 h 217"/>
                <a:gd name="T32" fmla="*/ 0 w 276"/>
                <a:gd name="T33" fmla="*/ 2147483646 h 217"/>
                <a:gd name="T34" fmla="*/ 2147483646 w 276"/>
                <a:gd name="T35" fmla="*/ 2147483646 h 217"/>
                <a:gd name="T36" fmla="*/ 2147483646 w 276"/>
                <a:gd name="T37" fmla="*/ 2147483646 h 217"/>
                <a:gd name="T38" fmla="*/ 2147483646 w 276"/>
                <a:gd name="T39" fmla="*/ 2147483646 h 217"/>
                <a:gd name="T40" fmla="*/ 2147483646 w 276"/>
                <a:gd name="T41" fmla="*/ 2147483646 h 217"/>
                <a:gd name="T42" fmla="*/ 2147483646 w 276"/>
                <a:gd name="T43" fmla="*/ 2147483646 h 217"/>
                <a:gd name="T44" fmla="*/ 2147483646 w 276"/>
                <a:gd name="T45" fmla="*/ 2147483646 h 217"/>
                <a:gd name="T46" fmla="*/ 2147483646 w 276"/>
                <a:gd name="T47" fmla="*/ 2147483646 h 217"/>
                <a:gd name="T48" fmla="*/ 2147483646 w 276"/>
                <a:gd name="T49" fmla="*/ 2147483646 h 217"/>
                <a:gd name="T50" fmla="*/ 2147483646 w 276"/>
                <a:gd name="T51" fmla="*/ 2147483646 h 217"/>
                <a:gd name="T52" fmla="*/ 2147483646 w 276"/>
                <a:gd name="T53" fmla="*/ 2147483646 h 217"/>
                <a:gd name="T54" fmla="*/ 2147483646 w 276"/>
                <a:gd name="T55" fmla="*/ 2147483646 h 217"/>
                <a:gd name="T56" fmla="*/ 2147483646 w 276"/>
                <a:gd name="T57" fmla="*/ 2147483646 h 217"/>
                <a:gd name="T58" fmla="*/ 2147483646 w 276"/>
                <a:gd name="T59" fmla="*/ 2147483646 h 217"/>
                <a:gd name="T60" fmla="*/ 2147483646 w 276"/>
                <a:gd name="T61" fmla="*/ 2147483646 h 217"/>
                <a:gd name="T62" fmla="*/ 2147483646 w 276"/>
                <a:gd name="T63" fmla="*/ 2147483646 h 2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6"/>
                <a:gd name="T97" fmla="*/ 0 h 217"/>
                <a:gd name="T98" fmla="*/ 276 w 276"/>
                <a:gd name="T99" fmla="*/ 217 h 2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6" h="217">
                  <a:moveTo>
                    <a:pt x="275" y="108"/>
                  </a:moveTo>
                  <a:lnTo>
                    <a:pt x="273" y="97"/>
                  </a:lnTo>
                  <a:lnTo>
                    <a:pt x="272" y="87"/>
                  </a:lnTo>
                  <a:lnTo>
                    <a:pt x="268" y="76"/>
                  </a:lnTo>
                  <a:lnTo>
                    <a:pt x="263" y="67"/>
                  </a:lnTo>
                  <a:lnTo>
                    <a:pt x="258" y="58"/>
                  </a:lnTo>
                  <a:lnTo>
                    <a:pt x="252" y="49"/>
                  </a:lnTo>
                  <a:lnTo>
                    <a:pt x="243" y="39"/>
                  </a:lnTo>
                  <a:lnTo>
                    <a:pt x="235" y="33"/>
                  </a:lnTo>
                  <a:lnTo>
                    <a:pt x="225" y="25"/>
                  </a:lnTo>
                  <a:lnTo>
                    <a:pt x="213" y="18"/>
                  </a:lnTo>
                  <a:lnTo>
                    <a:pt x="203" y="13"/>
                  </a:lnTo>
                  <a:lnTo>
                    <a:pt x="190" y="9"/>
                  </a:lnTo>
                  <a:lnTo>
                    <a:pt x="178" y="5"/>
                  </a:lnTo>
                  <a:lnTo>
                    <a:pt x="165" y="3"/>
                  </a:lnTo>
                  <a:lnTo>
                    <a:pt x="151" y="1"/>
                  </a:lnTo>
                  <a:lnTo>
                    <a:pt x="136" y="0"/>
                  </a:lnTo>
                  <a:lnTo>
                    <a:pt x="124" y="1"/>
                  </a:lnTo>
                  <a:lnTo>
                    <a:pt x="110" y="3"/>
                  </a:lnTo>
                  <a:lnTo>
                    <a:pt x="97" y="5"/>
                  </a:lnTo>
                  <a:lnTo>
                    <a:pt x="84" y="9"/>
                  </a:lnTo>
                  <a:lnTo>
                    <a:pt x="72" y="13"/>
                  </a:lnTo>
                  <a:lnTo>
                    <a:pt x="60" y="18"/>
                  </a:lnTo>
                  <a:lnTo>
                    <a:pt x="50" y="25"/>
                  </a:lnTo>
                  <a:lnTo>
                    <a:pt x="40" y="33"/>
                  </a:lnTo>
                  <a:lnTo>
                    <a:pt x="32" y="39"/>
                  </a:lnTo>
                  <a:lnTo>
                    <a:pt x="23" y="49"/>
                  </a:lnTo>
                  <a:lnTo>
                    <a:pt x="17" y="58"/>
                  </a:lnTo>
                  <a:lnTo>
                    <a:pt x="10" y="67"/>
                  </a:lnTo>
                  <a:lnTo>
                    <a:pt x="7" y="76"/>
                  </a:lnTo>
                  <a:lnTo>
                    <a:pt x="3" y="87"/>
                  </a:lnTo>
                  <a:lnTo>
                    <a:pt x="0" y="97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3" y="129"/>
                  </a:lnTo>
                  <a:lnTo>
                    <a:pt x="7" y="140"/>
                  </a:lnTo>
                  <a:lnTo>
                    <a:pt x="10" y="150"/>
                  </a:lnTo>
                  <a:lnTo>
                    <a:pt x="17" y="160"/>
                  </a:lnTo>
                  <a:lnTo>
                    <a:pt x="23" y="169"/>
                  </a:lnTo>
                  <a:lnTo>
                    <a:pt x="32" y="177"/>
                  </a:lnTo>
                  <a:lnTo>
                    <a:pt x="40" y="184"/>
                  </a:lnTo>
                  <a:lnTo>
                    <a:pt x="50" y="191"/>
                  </a:lnTo>
                  <a:lnTo>
                    <a:pt x="60" y="198"/>
                  </a:lnTo>
                  <a:lnTo>
                    <a:pt x="72" y="203"/>
                  </a:lnTo>
                  <a:lnTo>
                    <a:pt x="84" y="208"/>
                  </a:lnTo>
                  <a:lnTo>
                    <a:pt x="97" y="211"/>
                  </a:lnTo>
                  <a:lnTo>
                    <a:pt x="110" y="213"/>
                  </a:lnTo>
                  <a:lnTo>
                    <a:pt x="124" y="216"/>
                  </a:lnTo>
                  <a:lnTo>
                    <a:pt x="136" y="216"/>
                  </a:lnTo>
                  <a:lnTo>
                    <a:pt x="151" y="216"/>
                  </a:lnTo>
                  <a:lnTo>
                    <a:pt x="165" y="213"/>
                  </a:lnTo>
                  <a:lnTo>
                    <a:pt x="178" y="211"/>
                  </a:lnTo>
                  <a:lnTo>
                    <a:pt x="190" y="208"/>
                  </a:lnTo>
                  <a:lnTo>
                    <a:pt x="203" y="203"/>
                  </a:lnTo>
                  <a:lnTo>
                    <a:pt x="213" y="198"/>
                  </a:lnTo>
                  <a:lnTo>
                    <a:pt x="225" y="191"/>
                  </a:lnTo>
                  <a:lnTo>
                    <a:pt x="235" y="184"/>
                  </a:lnTo>
                  <a:lnTo>
                    <a:pt x="243" y="177"/>
                  </a:lnTo>
                  <a:lnTo>
                    <a:pt x="252" y="169"/>
                  </a:lnTo>
                  <a:lnTo>
                    <a:pt x="258" y="160"/>
                  </a:lnTo>
                  <a:lnTo>
                    <a:pt x="263" y="150"/>
                  </a:lnTo>
                  <a:lnTo>
                    <a:pt x="268" y="140"/>
                  </a:lnTo>
                  <a:lnTo>
                    <a:pt x="272" y="129"/>
                  </a:lnTo>
                  <a:lnTo>
                    <a:pt x="273" y="119"/>
                  </a:lnTo>
                  <a:lnTo>
                    <a:pt x="275" y="108"/>
                  </a:lnTo>
                </a:path>
              </a:pathLst>
            </a:custGeom>
            <a:grp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l-BE"/>
            </a:p>
          </p:txBody>
        </p:sp>
      </p:grpSp>
      <p:sp>
        <p:nvSpPr>
          <p:cNvPr id="43032" name="Freeform 15">
            <a:extLst>
              <a:ext uri="{FF2B5EF4-FFF2-40B4-BE49-F238E27FC236}">
                <a16:creationId xmlns:a16="http://schemas.microsoft.com/office/drawing/2014/main" id="{0A5B7250-11DD-064B-2214-2049470ABAEE}"/>
              </a:ext>
            </a:extLst>
          </p:cNvPr>
          <p:cNvSpPr>
            <a:spLocks/>
          </p:cNvSpPr>
          <p:nvPr/>
        </p:nvSpPr>
        <p:spPr bwMode="auto">
          <a:xfrm>
            <a:off x="4822031" y="1410841"/>
            <a:ext cx="663575" cy="835025"/>
          </a:xfrm>
          <a:custGeom>
            <a:avLst/>
            <a:gdLst>
              <a:gd name="T0" fmla="*/ 2147483646 w 669"/>
              <a:gd name="T1" fmla="*/ 2147483646 h 856"/>
              <a:gd name="T2" fmla="*/ 2147483646 w 669"/>
              <a:gd name="T3" fmla="*/ 2147483646 h 856"/>
              <a:gd name="T4" fmla="*/ 2147483646 w 669"/>
              <a:gd name="T5" fmla="*/ 2147483646 h 856"/>
              <a:gd name="T6" fmla="*/ 2147483646 w 669"/>
              <a:gd name="T7" fmla="*/ 2147483646 h 856"/>
              <a:gd name="T8" fmla="*/ 2147483646 w 669"/>
              <a:gd name="T9" fmla="*/ 2147483646 h 856"/>
              <a:gd name="T10" fmla="*/ 2147483646 w 669"/>
              <a:gd name="T11" fmla="*/ 2147483646 h 856"/>
              <a:gd name="T12" fmla="*/ 2147483646 w 669"/>
              <a:gd name="T13" fmla="*/ 2147483646 h 856"/>
              <a:gd name="T14" fmla="*/ 2147483646 w 669"/>
              <a:gd name="T15" fmla="*/ 2147483646 h 856"/>
              <a:gd name="T16" fmla="*/ 2147483646 w 669"/>
              <a:gd name="T17" fmla="*/ 2147483646 h 856"/>
              <a:gd name="T18" fmla="*/ 2147483646 w 669"/>
              <a:gd name="T19" fmla="*/ 2147483646 h 856"/>
              <a:gd name="T20" fmla="*/ 2147483646 w 669"/>
              <a:gd name="T21" fmla="*/ 2147483646 h 856"/>
              <a:gd name="T22" fmla="*/ 2147483646 w 669"/>
              <a:gd name="T23" fmla="*/ 2147483646 h 856"/>
              <a:gd name="T24" fmla="*/ 2147483646 w 669"/>
              <a:gd name="T25" fmla="*/ 2147483646 h 856"/>
              <a:gd name="T26" fmla="*/ 2147483646 w 669"/>
              <a:gd name="T27" fmla="*/ 2147483646 h 856"/>
              <a:gd name="T28" fmla="*/ 2147483646 w 669"/>
              <a:gd name="T29" fmla="*/ 2147483646 h 856"/>
              <a:gd name="T30" fmla="*/ 2147483646 w 669"/>
              <a:gd name="T31" fmla="*/ 2147483646 h 856"/>
              <a:gd name="T32" fmla="*/ 2147483646 w 669"/>
              <a:gd name="T33" fmla="*/ 2147483646 h 856"/>
              <a:gd name="T34" fmla="*/ 2147483646 w 669"/>
              <a:gd name="T35" fmla="*/ 2147483646 h 856"/>
              <a:gd name="T36" fmla="*/ 2147483646 w 669"/>
              <a:gd name="T37" fmla="*/ 2147483646 h 856"/>
              <a:gd name="T38" fmla="*/ 2147483646 w 669"/>
              <a:gd name="T39" fmla="*/ 2147483646 h 856"/>
              <a:gd name="T40" fmla="*/ 2147483646 w 669"/>
              <a:gd name="T41" fmla="*/ 2147483646 h 856"/>
              <a:gd name="T42" fmla="*/ 2147483646 w 669"/>
              <a:gd name="T43" fmla="*/ 2147483646 h 856"/>
              <a:gd name="T44" fmla="*/ 2147483646 w 669"/>
              <a:gd name="T45" fmla="*/ 2147483646 h 856"/>
              <a:gd name="T46" fmla="*/ 2147483646 w 669"/>
              <a:gd name="T47" fmla="*/ 2147483646 h 856"/>
              <a:gd name="T48" fmla="*/ 2147483646 w 669"/>
              <a:gd name="T49" fmla="*/ 2147483646 h 856"/>
              <a:gd name="T50" fmla="*/ 2147483646 w 669"/>
              <a:gd name="T51" fmla="*/ 2147483646 h 856"/>
              <a:gd name="T52" fmla="*/ 2147483646 w 669"/>
              <a:gd name="T53" fmla="*/ 2147483646 h 856"/>
              <a:gd name="T54" fmla="*/ 2147483646 w 669"/>
              <a:gd name="T55" fmla="*/ 2147483646 h 856"/>
              <a:gd name="T56" fmla="*/ 2147483646 w 669"/>
              <a:gd name="T57" fmla="*/ 2147483646 h 856"/>
              <a:gd name="T58" fmla="*/ 2147483646 w 669"/>
              <a:gd name="T59" fmla="*/ 0 h 856"/>
              <a:gd name="T60" fmla="*/ 2147483646 w 669"/>
              <a:gd name="T61" fmla="*/ 2147483646 h 856"/>
              <a:gd name="T62" fmla="*/ 2147483646 w 669"/>
              <a:gd name="T63" fmla="*/ 2147483646 h 856"/>
              <a:gd name="T64" fmla="*/ 2147483646 w 669"/>
              <a:gd name="T65" fmla="*/ 2147483646 h 856"/>
              <a:gd name="T66" fmla="*/ 0 w 669"/>
              <a:gd name="T67" fmla="*/ 2147483646 h 856"/>
              <a:gd name="T68" fmla="*/ 2147483646 w 669"/>
              <a:gd name="T69" fmla="*/ 2147483646 h 856"/>
              <a:gd name="T70" fmla="*/ 2147483646 w 669"/>
              <a:gd name="T71" fmla="*/ 2147483646 h 856"/>
              <a:gd name="T72" fmla="*/ 2147483646 w 669"/>
              <a:gd name="T73" fmla="*/ 2147483646 h 856"/>
              <a:gd name="T74" fmla="*/ 2147483646 w 669"/>
              <a:gd name="T75" fmla="*/ 2147483646 h 856"/>
              <a:gd name="T76" fmla="*/ 2147483646 w 669"/>
              <a:gd name="T77" fmla="*/ 2147483646 h 856"/>
              <a:gd name="T78" fmla="*/ 2147483646 w 669"/>
              <a:gd name="T79" fmla="*/ 2147483646 h 856"/>
              <a:gd name="T80" fmla="*/ 2147483646 w 669"/>
              <a:gd name="T81" fmla="*/ 2147483646 h 856"/>
              <a:gd name="T82" fmla="*/ 2147483646 w 669"/>
              <a:gd name="T83" fmla="*/ 2147483646 h 856"/>
              <a:gd name="T84" fmla="*/ 2147483646 w 669"/>
              <a:gd name="T85" fmla="*/ 2147483646 h 856"/>
              <a:gd name="T86" fmla="*/ 2147483646 w 669"/>
              <a:gd name="T87" fmla="*/ 2147483646 h 856"/>
              <a:gd name="T88" fmla="*/ 2147483646 w 669"/>
              <a:gd name="T89" fmla="*/ 2147483646 h 856"/>
              <a:gd name="T90" fmla="*/ 2147483646 w 669"/>
              <a:gd name="T91" fmla="*/ 2147483646 h 856"/>
              <a:gd name="T92" fmla="*/ 2147483646 w 669"/>
              <a:gd name="T93" fmla="*/ 2147483646 h 856"/>
              <a:gd name="T94" fmla="*/ 2147483646 w 669"/>
              <a:gd name="T95" fmla="*/ 2147483646 h 856"/>
              <a:gd name="T96" fmla="*/ 2147483646 w 669"/>
              <a:gd name="T97" fmla="*/ 2147483646 h 856"/>
              <a:gd name="T98" fmla="*/ 2147483646 w 669"/>
              <a:gd name="T99" fmla="*/ 2147483646 h 856"/>
              <a:gd name="T100" fmla="*/ 2147483646 w 669"/>
              <a:gd name="T101" fmla="*/ 2147483646 h 856"/>
              <a:gd name="T102" fmla="*/ 2147483646 w 669"/>
              <a:gd name="T103" fmla="*/ 2147483646 h 856"/>
              <a:gd name="T104" fmla="*/ 2147483646 w 669"/>
              <a:gd name="T105" fmla="*/ 2147483646 h 856"/>
              <a:gd name="T106" fmla="*/ 2147483646 w 669"/>
              <a:gd name="T107" fmla="*/ 2147483646 h 856"/>
              <a:gd name="T108" fmla="*/ 2147483646 w 669"/>
              <a:gd name="T109" fmla="*/ 2147483646 h 856"/>
              <a:gd name="T110" fmla="*/ 2147483646 w 669"/>
              <a:gd name="T111" fmla="*/ 2147483646 h 856"/>
              <a:gd name="T112" fmla="*/ 2147483646 w 669"/>
              <a:gd name="T113" fmla="*/ 2147483646 h 856"/>
              <a:gd name="T114" fmla="*/ 2147483646 w 669"/>
              <a:gd name="T115" fmla="*/ 2147483646 h 856"/>
              <a:gd name="T116" fmla="*/ 2147483646 w 669"/>
              <a:gd name="T117" fmla="*/ 2147483646 h 8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69"/>
              <a:gd name="T178" fmla="*/ 0 h 856"/>
              <a:gd name="T179" fmla="*/ 669 w 669"/>
              <a:gd name="T180" fmla="*/ 856 h 85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69" h="856">
                <a:moveTo>
                  <a:pt x="355" y="541"/>
                </a:moveTo>
                <a:lnTo>
                  <a:pt x="355" y="821"/>
                </a:lnTo>
                <a:lnTo>
                  <a:pt x="356" y="825"/>
                </a:lnTo>
                <a:lnTo>
                  <a:pt x="358" y="828"/>
                </a:lnTo>
                <a:lnTo>
                  <a:pt x="360" y="831"/>
                </a:lnTo>
                <a:lnTo>
                  <a:pt x="363" y="835"/>
                </a:lnTo>
                <a:lnTo>
                  <a:pt x="366" y="837"/>
                </a:lnTo>
                <a:lnTo>
                  <a:pt x="369" y="840"/>
                </a:lnTo>
                <a:lnTo>
                  <a:pt x="371" y="842"/>
                </a:lnTo>
                <a:lnTo>
                  <a:pt x="374" y="844"/>
                </a:lnTo>
                <a:lnTo>
                  <a:pt x="379" y="847"/>
                </a:lnTo>
                <a:lnTo>
                  <a:pt x="384" y="849"/>
                </a:lnTo>
                <a:lnTo>
                  <a:pt x="387" y="851"/>
                </a:lnTo>
                <a:lnTo>
                  <a:pt x="392" y="852"/>
                </a:lnTo>
                <a:lnTo>
                  <a:pt x="398" y="853"/>
                </a:lnTo>
                <a:lnTo>
                  <a:pt x="403" y="854"/>
                </a:lnTo>
                <a:lnTo>
                  <a:pt x="407" y="854"/>
                </a:lnTo>
                <a:lnTo>
                  <a:pt x="412" y="854"/>
                </a:lnTo>
                <a:lnTo>
                  <a:pt x="417" y="854"/>
                </a:lnTo>
                <a:lnTo>
                  <a:pt x="422" y="854"/>
                </a:lnTo>
                <a:lnTo>
                  <a:pt x="428" y="853"/>
                </a:lnTo>
                <a:lnTo>
                  <a:pt x="433" y="852"/>
                </a:lnTo>
                <a:lnTo>
                  <a:pt x="437" y="851"/>
                </a:lnTo>
                <a:lnTo>
                  <a:pt x="442" y="849"/>
                </a:lnTo>
                <a:lnTo>
                  <a:pt x="445" y="847"/>
                </a:lnTo>
                <a:lnTo>
                  <a:pt x="450" y="844"/>
                </a:lnTo>
                <a:lnTo>
                  <a:pt x="453" y="842"/>
                </a:lnTo>
                <a:lnTo>
                  <a:pt x="458" y="840"/>
                </a:lnTo>
                <a:lnTo>
                  <a:pt x="459" y="837"/>
                </a:lnTo>
                <a:lnTo>
                  <a:pt x="462" y="835"/>
                </a:lnTo>
                <a:lnTo>
                  <a:pt x="465" y="831"/>
                </a:lnTo>
                <a:lnTo>
                  <a:pt x="467" y="828"/>
                </a:lnTo>
                <a:lnTo>
                  <a:pt x="469" y="825"/>
                </a:lnTo>
                <a:lnTo>
                  <a:pt x="470" y="821"/>
                </a:lnTo>
                <a:lnTo>
                  <a:pt x="470" y="541"/>
                </a:lnTo>
                <a:lnTo>
                  <a:pt x="593" y="541"/>
                </a:lnTo>
                <a:lnTo>
                  <a:pt x="442" y="198"/>
                </a:lnTo>
                <a:lnTo>
                  <a:pt x="475" y="130"/>
                </a:lnTo>
                <a:lnTo>
                  <a:pt x="478" y="124"/>
                </a:lnTo>
                <a:lnTo>
                  <a:pt x="480" y="123"/>
                </a:lnTo>
                <a:lnTo>
                  <a:pt x="483" y="122"/>
                </a:lnTo>
                <a:lnTo>
                  <a:pt x="486" y="123"/>
                </a:lnTo>
                <a:lnTo>
                  <a:pt x="489" y="124"/>
                </a:lnTo>
                <a:lnTo>
                  <a:pt x="492" y="127"/>
                </a:lnTo>
                <a:lnTo>
                  <a:pt x="495" y="130"/>
                </a:lnTo>
                <a:lnTo>
                  <a:pt x="574" y="382"/>
                </a:lnTo>
                <a:lnTo>
                  <a:pt x="575" y="385"/>
                </a:lnTo>
                <a:lnTo>
                  <a:pt x="577" y="389"/>
                </a:lnTo>
                <a:lnTo>
                  <a:pt x="579" y="391"/>
                </a:lnTo>
                <a:lnTo>
                  <a:pt x="582" y="393"/>
                </a:lnTo>
                <a:lnTo>
                  <a:pt x="585" y="396"/>
                </a:lnTo>
                <a:lnTo>
                  <a:pt x="588" y="397"/>
                </a:lnTo>
                <a:lnTo>
                  <a:pt x="591" y="399"/>
                </a:lnTo>
                <a:lnTo>
                  <a:pt x="594" y="400"/>
                </a:lnTo>
                <a:lnTo>
                  <a:pt x="599" y="402"/>
                </a:lnTo>
                <a:lnTo>
                  <a:pt x="602" y="403"/>
                </a:lnTo>
                <a:lnTo>
                  <a:pt x="607" y="404"/>
                </a:lnTo>
                <a:lnTo>
                  <a:pt x="610" y="404"/>
                </a:lnTo>
                <a:lnTo>
                  <a:pt x="615" y="405"/>
                </a:lnTo>
                <a:lnTo>
                  <a:pt x="619" y="405"/>
                </a:lnTo>
                <a:lnTo>
                  <a:pt x="622" y="405"/>
                </a:lnTo>
                <a:lnTo>
                  <a:pt x="627" y="404"/>
                </a:lnTo>
                <a:lnTo>
                  <a:pt x="632" y="404"/>
                </a:lnTo>
                <a:lnTo>
                  <a:pt x="635" y="403"/>
                </a:lnTo>
                <a:lnTo>
                  <a:pt x="640" y="402"/>
                </a:lnTo>
                <a:lnTo>
                  <a:pt x="643" y="400"/>
                </a:lnTo>
                <a:lnTo>
                  <a:pt x="646" y="399"/>
                </a:lnTo>
                <a:lnTo>
                  <a:pt x="649" y="397"/>
                </a:lnTo>
                <a:lnTo>
                  <a:pt x="652" y="396"/>
                </a:lnTo>
                <a:lnTo>
                  <a:pt x="655" y="393"/>
                </a:lnTo>
                <a:lnTo>
                  <a:pt x="659" y="391"/>
                </a:lnTo>
                <a:lnTo>
                  <a:pt x="660" y="389"/>
                </a:lnTo>
                <a:lnTo>
                  <a:pt x="663" y="386"/>
                </a:lnTo>
                <a:lnTo>
                  <a:pt x="665" y="383"/>
                </a:lnTo>
                <a:lnTo>
                  <a:pt x="666" y="381"/>
                </a:lnTo>
                <a:lnTo>
                  <a:pt x="666" y="378"/>
                </a:lnTo>
                <a:lnTo>
                  <a:pt x="666" y="375"/>
                </a:lnTo>
                <a:lnTo>
                  <a:pt x="668" y="372"/>
                </a:lnTo>
                <a:lnTo>
                  <a:pt x="666" y="370"/>
                </a:lnTo>
                <a:lnTo>
                  <a:pt x="666" y="364"/>
                </a:lnTo>
                <a:lnTo>
                  <a:pt x="558" y="40"/>
                </a:lnTo>
                <a:lnTo>
                  <a:pt x="553" y="32"/>
                </a:lnTo>
                <a:lnTo>
                  <a:pt x="549" y="23"/>
                </a:lnTo>
                <a:lnTo>
                  <a:pt x="544" y="17"/>
                </a:lnTo>
                <a:lnTo>
                  <a:pt x="539" y="12"/>
                </a:lnTo>
                <a:lnTo>
                  <a:pt x="531" y="6"/>
                </a:lnTo>
                <a:lnTo>
                  <a:pt x="520" y="2"/>
                </a:lnTo>
                <a:lnTo>
                  <a:pt x="514" y="1"/>
                </a:lnTo>
                <a:lnTo>
                  <a:pt x="503" y="0"/>
                </a:lnTo>
                <a:lnTo>
                  <a:pt x="163" y="0"/>
                </a:lnTo>
                <a:lnTo>
                  <a:pt x="154" y="2"/>
                </a:lnTo>
                <a:lnTo>
                  <a:pt x="148" y="3"/>
                </a:lnTo>
                <a:lnTo>
                  <a:pt x="137" y="7"/>
                </a:lnTo>
                <a:lnTo>
                  <a:pt x="129" y="13"/>
                </a:lnTo>
                <a:lnTo>
                  <a:pt x="124" y="18"/>
                </a:lnTo>
                <a:lnTo>
                  <a:pt x="118" y="24"/>
                </a:lnTo>
                <a:lnTo>
                  <a:pt x="113" y="33"/>
                </a:lnTo>
                <a:lnTo>
                  <a:pt x="110" y="41"/>
                </a:lnTo>
                <a:lnTo>
                  <a:pt x="2" y="365"/>
                </a:lnTo>
                <a:lnTo>
                  <a:pt x="0" y="370"/>
                </a:lnTo>
                <a:lnTo>
                  <a:pt x="0" y="373"/>
                </a:lnTo>
                <a:lnTo>
                  <a:pt x="0" y="376"/>
                </a:lnTo>
                <a:lnTo>
                  <a:pt x="2" y="378"/>
                </a:lnTo>
                <a:lnTo>
                  <a:pt x="2" y="381"/>
                </a:lnTo>
                <a:lnTo>
                  <a:pt x="3" y="384"/>
                </a:lnTo>
                <a:lnTo>
                  <a:pt x="5" y="386"/>
                </a:lnTo>
                <a:lnTo>
                  <a:pt x="6" y="390"/>
                </a:lnTo>
                <a:lnTo>
                  <a:pt x="9" y="392"/>
                </a:lnTo>
                <a:lnTo>
                  <a:pt x="13" y="394"/>
                </a:lnTo>
                <a:lnTo>
                  <a:pt x="14" y="396"/>
                </a:lnTo>
                <a:lnTo>
                  <a:pt x="17" y="398"/>
                </a:lnTo>
                <a:lnTo>
                  <a:pt x="20" y="400"/>
                </a:lnTo>
                <a:lnTo>
                  <a:pt x="25" y="401"/>
                </a:lnTo>
                <a:lnTo>
                  <a:pt x="28" y="402"/>
                </a:lnTo>
                <a:lnTo>
                  <a:pt x="33" y="403"/>
                </a:lnTo>
                <a:lnTo>
                  <a:pt x="36" y="404"/>
                </a:lnTo>
                <a:lnTo>
                  <a:pt x="41" y="405"/>
                </a:lnTo>
                <a:lnTo>
                  <a:pt x="46" y="405"/>
                </a:lnTo>
                <a:lnTo>
                  <a:pt x="49" y="405"/>
                </a:lnTo>
                <a:lnTo>
                  <a:pt x="53" y="405"/>
                </a:lnTo>
                <a:lnTo>
                  <a:pt x="58" y="405"/>
                </a:lnTo>
                <a:lnTo>
                  <a:pt x="61" y="404"/>
                </a:lnTo>
                <a:lnTo>
                  <a:pt x="66" y="403"/>
                </a:lnTo>
                <a:lnTo>
                  <a:pt x="69" y="402"/>
                </a:lnTo>
                <a:lnTo>
                  <a:pt x="74" y="401"/>
                </a:lnTo>
                <a:lnTo>
                  <a:pt x="77" y="400"/>
                </a:lnTo>
                <a:lnTo>
                  <a:pt x="80" y="398"/>
                </a:lnTo>
                <a:lnTo>
                  <a:pt x="83" y="396"/>
                </a:lnTo>
                <a:lnTo>
                  <a:pt x="86" y="394"/>
                </a:lnTo>
                <a:lnTo>
                  <a:pt x="88" y="392"/>
                </a:lnTo>
                <a:lnTo>
                  <a:pt x="91" y="390"/>
                </a:lnTo>
                <a:lnTo>
                  <a:pt x="93" y="386"/>
                </a:lnTo>
                <a:lnTo>
                  <a:pt x="94" y="383"/>
                </a:lnTo>
                <a:lnTo>
                  <a:pt x="173" y="131"/>
                </a:lnTo>
                <a:lnTo>
                  <a:pt x="176" y="128"/>
                </a:lnTo>
                <a:lnTo>
                  <a:pt x="177" y="125"/>
                </a:lnTo>
                <a:lnTo>
                  <a:pt x="182" y="123"/>
                </a:lnTo>
                <a:lnTo>
                  <a:pt x="184" y="123"/>
                </a:lnTo>
                <a:lnTo>
                  <a:pt x="188" y="124"/>
                </a:lnTo>
                <a:lnTo>
                  <a:pt x="190" y="125"/>
                </a:lnTo>
                <a:lnTo>
                  <a:pt x="193" y="131"/>
                </a:lnTo>
                <a:lnTo>
                  <a:pt x="224" y="199"/>
                </a:lnTo>
                <a:lnTo>
                  <a:pt x="77" y="541"/>
                </a:lnTo>
                <a:lnTo>
                  <a:pt x="198" y="541"/>
                </a:lnTo>
                <a:lnTo>
                  <a:pt x="198" y="822"/>
                </a:lnTo>
                <a:lnTo>
                  <a:pt x="199" y="826"/>
                </a:lnTo>
                <a:lnTo>
                  <a:pt x="201" y="829"/>
                </a:lnTo>
                <a:lnTo>
                  <a:pt x="203" y="832"/>
                </a:lnTo>
                <a:lnTo>
                  <a:pt x="204" y="835"/>
                </a:lnTo>
                <a:lnTo>
                  <a:pt x="207" y="838"/>
                </a:lnTo>
                <a:lnTo>
                  <a:pt x="210" y="840"/>
                </a:lnTo>
                <a:lnTo>
                  <a:pt x="214" y="843"/>
                </a:lnTo>
                <a:lnTo>
                  <a:pt x="218" y="846"/>
                </a:lnTo>
                <a:lnTo>
                  <a:pt x="221" y="848"/>
                </a:lnTo>
                <a:lnTo>
                  <a:pt x="226" y="850"/>
                </a:lnTo>
                <a:lnTo>
                  <a:pt x="231" y="851"/>
                </a:lnTo>
                <a:lnTo>
                  <a:pt x="235" y="853"/>
                </a:lnTo>
                <a:lnTo>
                  <a:pt x="240" y="854"/>
                </a:lnTo>
                <a:lnTo>
                  <a:pt x="245" y="854"/>
                </a:lnTo>
                <a:lnTo>
                  <a:pt x="251" y="855"/>
                </a:lnTo>
                <a:lnTo>
                  <a:pt x="256" y="855"/>
                </a:lnTo>
                <a:lnTo>
                  <a:pt x="261" y="855"/>
                </a:lnTo>
                <a:lnTo>
                  <a:pt x="265" y="854"/>
                </a:lnTo>
                <a:lnTo>
                  <a:pt x="270" y="854"/>
                </a:lnTo>
                <a:lnTo>
                  <a:pt x="275" y="853"/>
                </a:lnTo>
                <a:lnTo>
                  <a:pt x="279" y="851"/>
                </a:lnTo>
                <a:lnTo>
                  <a:pt x="284" y="850"/>
                </a:lnTo>
                <a:lnTo>
                  <a:pt x="289" y="848"/>
                </a:lnTo>
                <a:lnTo>
                  <a:pt x="294" y="846"/>
                </a:lnTo>
                <a:lnTo>
                  <a:pt x="297" y="843"/>
                </a:lnTo>
                <a:lnTo>
                  <a:pt x="300" y="840"/>
                </a:lnTo>
                <a:lnTo>
                  <a:pt x="303" y="838"/>
                </a:lnTo>
                <a:lnTo>
                  <a:pt x="306" y="835"/>
                </a:lnTo>
                <a:lnTo>
                  <a:pt x="308" y="832"/>
                </a:lnTo>
                <a:lnTo>
                  <a:pt x="311" y="829"/>
                </a:lnTo>
                <a:lnTo>
                  <a:pt x="311" y="826"/>
                </a:lnTo>
                <a:lnTo>
                  <a:pt x="314" y="822"/>
                </a:lnTo>
                <a:lnTo>
                  <a:pt x="314" y="541"/>
                </a:lnTo>
                <a:lnTo>
                  <a:pt x="355" y="541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43033" name="Freeform 16">
            <a:extLst>
              <a:ext uri="{FF2B5EF4-FFF2-40B4-BE49-F238E27FC236}">
                <a16:creationId xmlns:a16="http://schemas.microsoft.com/office/drawing/2014/main" id="{4D60AABB-1EA5-518E-C063-EFAA62E7A316}"/>
              </a:ext>
            </a:extLst>
          </p:cNvPr>
          <p:cNvSpPr>
            <a:spLocks/>
          </p:cNvSpPr>
          <p:nvPr/>
        </p:nvSpPr>
        <p:spPr bwMode="auto">
          <a:xfrm>
            <a:off x="5009356" y="1126679"/>
            <a:ext cx="242888" cy="296862"/>
          </a:xfrm>
          <a:custGeom>
            <a:avLst/>
            <a:gdLst>
              <a:gd name="T0" fmla="*/ 2147483646 w 245"/>
              <a:gd name="T1" fmla="*/ 2147483646 h 305"/>
              <a:gd name="T2" fmla="*/ 2147483646 w 245"/>
              <a:gd name="T3" fmla="*/ 2147483646 h 305"/>
              <a:gd name="T4" fmla="*/ 2147483646 w 245"/>
              <a:gd name="T5" fmla="*/ 2147483646 h 305"/>
              <a:gd name="T6" fmla="*/ 2147483646 w 245"/>
              <a:gd name="T7" fmla="*/ 2147483646 h 305"/>
              <a:gd name="T8" fmla="*/ 2147483646 w 245"/>
              <a:gd name="T9" fmla="*/ 2147483646 h 305"/>
              <a:gd name="T10" fmla="*/ 2147483646 w 245"/>
              <a:gd name="T11" fmla="*/ 2147483646 h 305"/>
              <a:gd name="T12" fmla="*/ 2147483646 w 245"/>
              <a:gd name="T13" fmla="*/ 2147483646 h 305"/>
              <a:gd name="T14" fmla="*/ 2147483646 w 245"/>
              <a:gd name="T15" fmla="*/ 2147483646 h 305"/>
              <a:gd name="T16" fmla="*/ 2147483646 w 245"/>
              <a:gd name="T17" fmla="*/ 2147483646 h 305"/>
              <a:gd name="T18" fmla="*/ 2147483646 w 245"/>
              <a:gd name="T19" fmla="*/ 2147483646 h 305"/>
              <a:gd name="T20" fmla="*/ 2147483646 w 245"/>
              <a:gd name="T21" fmla="*/ 2147483646 h 305"/>
              <a:gd name="T22" fmla="*/ 2147483646 w 245"/>
              <a:gd name="T23" fmla="*/ 2147483646 h 305"/>
              <a:gd name="T24" fmla="*/ 2147483646 w 245"/>
              <a:gd name="T25" fmla="*/ 2147483646 h 305"/>
              <a:gd name="T26" fmla="*/ 2147483646 w 245"/>
              <a:gd name="T27" fmla="*/ 2147483646 h 305"/>
              <a:gd name="T28" fmla="*/ 2147483646 w 245"/>
              <a:gd name="T29" fmla="*/ 2147483646 h 305"/>
              <a:gd name="T30" fmla="*/ 0 w 245"/>
              <a:gd name="T31" fmla="*/ 2147483646 h 305"/>
              <a:gd name="T32" fmla="*/ 0 w 245"/>
              <a:gd name="T33" fmla="*/ 2147483646 h 305"/>
              <a:gd name="T34" fmla="*/ 2147483646 w 245"/>
              <a:gd name="T35" fmla="*/ 2147483646 h 305"/>
              <a:gd name="T36" fmla="*/ 2147483646 w 245"/>
              <a:gd name="T37" fmla="*/ 2147483646 h 305"/>
              <a:gd name="T38" fmla="*/ 2147483646 w 245"/>
              <a:gd name="T39" fmla="*/ 2147483646 h 305"/>
              <a:gd name="T40" fmla="*/ 2147483646 w 245"/>
              <a:gd name="T41" fmla="*/ 2147483646 h 305"/>
              <a:gd name="T42" fmla="*/ 2147483646 w 245"/>
              <a:gd name="T43" fmla="*/ 2147483646 h 305"/>
              <a:gd name="T44" fmla="*/ 2147483646 w 245"/>
              <a:gd name="T45" fmla="*/ 2147483646 h 305"/>
              <a:gd name="T46" fmla="*/ 2147483646 w 245"/>
              <a:gd name="T47" fmla="*/ 2147483646 h 305"/>
              <a:gd name="T48" fmla="*/ 2147483646 w 245"/>
              <a:gd name="T49" fmla="*/ 2147483646 h 305"/>
              <a:gd name="T50" fmla="*/ 2147483646 w 245"/>
              <a:gd name="T51" fmla="*/ 2147483646 h 305"/>
              <a:gd name="T52" fmla="*/ 2147483646 w 245"/>
              <a:gd name="T53" fmla="*/ 2147483646 h 305"/>
              <a:gd name="T54" fmla="*/ 2147483646 w 245"/>
              <a:gd name="T55" fmla="*/ 2147483646 h 305"/>
              <a:gd name="T56" fmla="*/ 2147483646 w 245"/>
              <a:gd name="T57" fmla="*/ 2147483646 h 305"/>
              <a:gd name="T58" fmla="*/ 2147483646 w 245"/>
              <a:gd name="T59" fmla="*/ 2147483646 h 305"/>
              <a:gd name="T60" fmla="*/ 2147483646 w 245"/>
              <a:gd name="T61" fmla="*/ 2147483646 h 305"/>
              <a:gd name="T62" fmla="*/ 2147483646 w 245"/>
              <a:gd name="T63" fmla="*/ 2147483646 h 30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45"/>
              <a:gd name="T97" fmla="*/ 0 h 305"/>
              <a:gd name="T98" fmla="*/ 245 w 245"/>
              <a:gd name="T99" fmla="*/ 305 h 305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45" h="305">
                <a:moveTo>
                  <a:pt x="244" y="152"/>
                </a:moveTo>
                <a:lnTo>
                  <a:pt x="242" y="137"/>
                </a:lnTo>
                <a:lnTo>
                  <a:pt x="241" y="121"/>
                </a:lnTo>
                <a:lnTo>
                  <a:pt x="238" y="108"/>
                </a:lnTo>
                <a:lnTo>
                  <a:pt x="235" y="92"/>
                </a:lnTo>
                <a:lnTo>
                  <a:pt x="228" y="81"/>
                </a:lnTo>
                <a:lnTo>
                  <a:pt x="222" y="67"/>
                </a:lnTo>
                <a:lnTo>
                  <a:pt x="216" y="56"/>
                </a:lnTo>
                <a:lnTo>
                  <a:pt x="208" y="44"/>
                </a:lnTo>
                <a:lnTo>
                  <a:pt x="199" y="35"/>
                </a:lnTo>
                <a:lnTo>
                  <a:pt x="189" y="27"/>
                </a:lnTo>
                <a:lnTo>
                  <a:pt x="180" y="19"/>
                </a:lnTo>
                <a:lnTo>
                  <a:pt x="169" y="13"/>
                </a:lnTo>
                <a:lnTo>
                  <a:pt x="158" y="8"/>
                </a:lnTo>
                <a:lnTo>
                  <a:pt x="147" y="4"/>
                </a:lnTo>
                <a:lnTo>
                  <a:pt x="134" y="2"/>
                </a:lnTo>
                <a:lnTo>
                  <a:pt x="122" y="0"/>
                </a:lnTo>
                <a:lnTo>
                  <a:pt x="109" y="2"/>
                </a:lnTo>
                <a:lnTo>
                  <a:pt x="97" y="4"/>
                </a:lnTo>
                <a:lnTo>
                  <a:pt x="86" y="8"/>
                </a:lnTo>
                <a:lnTo>
                  <a:pt x="75" y="13"/>
                </a:lnTo>
                <a:lnTo>
                  <a:pt x="64" y="19"/>
                </a:lnTo>
                <a:lnTo>
                  <a:pt x="53" y="27"/>
                </a:lnTo>
                <a:lnTo>
                  <a:pt x="44" y="35"/>
                </a:lnTo>
                <a:lnTo>
                  <a:pt x="36" y="44"/>
                </a:lnTo>
                <a:lnTo>
                  <a:pt x="28" y="56"/>
                </a:lnTo>
                <a:lnTo>
                  <a:pt x="20" y="67"/>
                </a:lnTo>
                <a:lnTo>
                  <a:pt x="14" y="81"/>
                </a:lnTo>
                <a:lnTo>
                  <a:pt x="9" y="92"/>
                </a:lnTo>
                <a:lnTo>
                  <a:pt x="5" y="108"/>
                </a:lnTo>
                <a:lnTo>
                  <a:pt x="2" y="121"/>
                </a:lnTo>
                <a:lnTo>
                  <a:pt x="0" y="137"/>
                </a:lnTo>
                <a:lnTo>
                  <a:pt x="0" y="152"/>
                </a:lnTo>
                <a:lnTo>
                  <a:pt x="0" y="167"/>
                </a:lnTo>
                <a:lnTo>
                  <a:pt x="2" y="183"/>
                </a:lnTo>
                <a:lnTo>
                  <a:pt x="5" y="196"/>
                </a:lnTo>
                <a:lnTo>
                  <a:pt x="9" y="212"/>
                </a:lnTo>
                <a:lnTo>
                  <a:pt x="14" y="223"/>
                </a:lnTo>
                <a:lnTo>
                  <a:pt x="20" y="237"/>
                </a:lnTo>
                <a:lnTo>
                  <a:pt x="28" y="248"/>
                </a:lnTo>
                <a:lnTo>
                  <a:pt x="36" y="260"/>
                </a:lnTo>
                <a:lnTo>
                  <a:pt x="44" y="269"/>
                </a:lnTo>
                <a:lnTo>
                  <a:pt x="53" y="277"/>
                </a:lnTo>
                <a:lnTo>
                  <a:pt x="64" y="285"/>
                </a:lnTo>
                <a:lnTo>
                  <a:pt x="75" y="291"/>
                </a:lnTo>
                <a:lnTo>
                  <a:pt x="86" y="296"/>
                </a:lnTo>
                <a:lnTo>
                  <a:pt x="97" y="300"/>
                </a:lnTo>
                <a:lnTo>
                  <a:pt x="109" y="302"/>
                </a:lnTo>
                <a:lnTo>
                  <a:pt x="122" y="304"/>
                </a:lnTo>
                <a:lnTo>
                  <a:pt x="134" y="302"/>
                </a:lnTo>
                <a:lnTo>
                  <a:pt x="147" y="300"/>
                </a:lnTo>
                <a:lnTo>
                  <a:pt x="158" y="296"/>
                </a:lnTo>
                <a:lnTo>
                  <a:pt x="169" y="291"/>
                </a:lnTo>
                <a:lnTo>
                  <a:pt x="180" y="285"/>
                </a:lnTo>
                <a:lnTo>
                  <a:pt x="189" y="277"/>
                </a:lnTo>
                <a:lnTo>
                  <a:pt x="199" y="269"/>
                </a:lnTo>
                <a:lnTo>
                  <a:pt x="208" y="260"/>
                </a:lnTo>
                <a:lnTo>
                  <a:pt x="216" y="248"/>
                </a:lnTo>
                <a:lnTo>
                  <a:pt x="222" y="237"/>
                </a:lnTo>
                <a:lnTo>
                  <a:pt x="228" y="223"/>
                </a:lnTo>
                <a:lnTo>
                  <a:pt x="235" y="212"/>
                </a:lnTo>
                <a:lnTo>
                  <a:pt x="238" y="196"/>
                </a:lnTo>
                <a:lnTo>
                  <a:pt x="241" y="183"/>
                </a:lnTo>
                <a:lnTo>
                  <a:pt x="242" y="167"/>
                </a:lnTo>
                <a:lnTo>
                  <a:pt x="244" y="152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BE"/>
          </a:p>
        </p:txBody>
      </p:sp>
      <p:grpSp>
        <p:nvGrpSpPr>
          <p:cNvPr id="58" name="Groep 58">
            <a:extLst>
              <a:ext uri="{FF2B5EF4-FFF2-40B4-BE49-F238E27FC236}">
                <a16:creationId xmlns:a16="http://schemas.microsoft.com/office/drawing/2014/main" id="{9C6DCF06-5EC9-8DEB-8C50-CC1466D69909}"/>
              </a:ext>
            </a:extLst>
          </p:cNvPr>
          <p:cNvGrpSpPr>
            <a:grpSpLocks/>
          </p:cNvGrpSpPr>
          <p:nvPr/>
        </p:nvGrpSpPr>
        <p:grpSpPr bwMode="auto">
          <a:xfrm>
            <a:off x="1743869" y="5076379"/>
            <a:ext cx="146050" cy="1235075"/>
            <a:chOff x="539552" y="412218"/>
            <a:chExt cx="233259" cy="2009775"/>
          </a:xfrm>
          <a:solidFill>
            <a:srgbClr val="00B0F0"/>
          </a:solidFill>
        </p:grpSpPr>
        <p:grpSp>
          <p:nvGrpSpPr>
            <p:cNvPr id="59" name="Group 20">
              <a:extLst>
                <a:ext uri="{FF2B5EF4-FFF2-40B4-BE49-F238E27FC236}">
                  <a16:creationId xmlns:a16="http://schemas.microsoft.com/office/drawing/2014/main" id="{6A808823-9A3C-0875-1181-ED4E8F4F4F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040" y="412218"/>
              <a:ext cx="226771" cy="2009775"/>
              <a:chOff x="292" y="1588"/>
              <a:chExt cx="174" cy="1525"/>
            </a:xfrm>
            <a:grpFill/>
          </p:grpSpPr>
          <p:sp>
            <p:nvSpPr>
              <p:cNvPr id="61" name="Rectangle 21">
                <a:extLst>
                  <a:ext uri="{FF2B5EF4-FFF2-40B4-BE49-F238E27FC236}">
                    <a16:creationId xmlns:a16="http://schemas.microsoft.com/office/drawing/2014/main" id="{5B7300CF-6CBA-222B-57D8-4493BB928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152"/>
                <a:ext cx="174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Oval 22">
                <a:extLst>
                  <a:ext uri="{FF2B5EF4-FFF2-40B4-BE49-F238E27FC236}">
                    <a16:creationId xmlns:a16="http://schemas.microsoft.com/office/drawing/2014/main" id="{A16FD8F1-263E-427F-243A-78BF480A2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058"/>
                <a:ext cx="174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63" name="Rectangle 23">
                <a:extLst>
                  <a:ext uri="{FF2B5EF4-FFF2-40B4-BE49-F238E27FC236}">
                    <a16:creationId xmlns:a16="http://schemas.microsoft.com/office/drawing/2014/main" id="{3AC71CC6-8CA3-8AFC-5351-DA9E86F42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1588"/>
                <a:ext cx="174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119" name="Rechthoek 12">
              <a:extLst>
                <a:ext uri="{FF2B5EF4-FFF2-40B4-BE49-F238E27FC236}">
                  <a16:creationId xmlns:a16="http://schemas.microsoft.com/office/drawing/2014/main" id="{DAD4B894-480B-B338-64F7-D5FC8F544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52" y="1556792"/>
              <a:ext cx="229715" cy="108679"/>
            </a:xfrm>
            <a:prstGeom prst="rect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66" name="Groep 60">
            <a:extLst>
              <a:ext uri="{FF2B5EF4-FFF2-40B4-BE49-F238E27FC236}">
                <a16:creationId xmlns:a16="http://schemas.microsoft.com/office/drawing/2014/main" id="{65ADDCD6-AA45-C24A-86C5-1598E9BEEE77}"/>
              </a:ext>
            </a:extLst>
          </p:cNvPr>
          <p:cNvGrpSpPr>
            <a:grpSpLocks/>
          </p:cNvGrpSpPr>
          <p:nvPr/>
        </p:nvGrpSpPr>
        <p:grpSpPr bwMode="auto">
          <a:xfrm>
            <a:off x="2035969" y="5079554"/>
            <a:ext cx="149225" cy="1235075"/>
            <a:chOff x="7502093" y="412218"/>
            <a:chExt cx="238259" cy="2009775"/>
          </a:xfrm>
        </p:grpSpPr>
        <p:grpSp>
          <p:nvGrpSpPr>
            <p:cNvPr id="67" name="Group 24">
              <a:extLst>
                <a:ext uri="{FF2B5EF4-FFF2-40B4-BE49-F238E27FC236}">
                  <a16:creationId xmlns:a16="http://schemas.microsoft.com/office/drawing/2014/main" id="{5BF22E48-5607-959D-09EF-1BF7A470B8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02093" y="412218"/>
              <a:ext cx="229715" cy="2009775"/>
              <a:chOff x="656" y="1588"/>
              <a:chExt cx="175" cy="1525"/>
            </a:xfrm>
            <a:solidFill>
              <a:srgbClr val="FF7C80"/>
            </a:solidFill>
          </p:grpSpPr>
          <p:sp>
            <p:nvSpPr>
              <p:cNvPr id="69" name="Rectangle 25">
                <a:extLst>
                  <a:ext uri="{FF2B5EF4-FFF2-40B4-BE49-F238E27FC236}">
                    <a16:creationId xmlns:a16="http://schemas.microsoft.com/office/drawing/2014/main" id="{8AC99A19-3A0D-2C44-88B7-1595010D0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2152"/>
                <a:ext cx="175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Oval 26">
                <a:extLst>
                  <a:ext uri="{FF2B5EF4-FFF2-40B4-BE49-F238E27FC236}">
                    <a16:creationId xmlns:a16="http://schemas.microsoft.com/office/drawing/2014/main" id="{9F9802F0-5D1A-D94B-64E8-45DA3B370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2058"/>
                <a:ext cx="175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Rectangle 27">
                <a:extLst>
                  <a:ext uri="{FF2B5EF4-FFF2-40B4-BE49-F238E27FC236}">
                    <a16:creationId xmlns:a16="http://schemas.microsoft.com/office/drawing/2014/main" id="{F71DBC74-7A24-9ABE-4F0A-76C9945F2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1588"/>
                <a:ext cx="175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117" name="Rechthoek 24">
              <a:extLst>
                <a:ext uri="{FF2B5EF4-FFF2-40B4-BE49-F238E27FC236}">
                  <a16:creationId xmlns:a16="http://schemas.microsoft.com/office/drawing/2014/main" id="{D4891487-3E4C-3949-6202-6EC865BF5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0637" y="1569070"/>
              <a:ext cx="229715" cy="108679"/>
            </a:xfrm>
            <a:prstGeom prst="rect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140" name="Groep 58">
            <a:extLst>
              <a:ext uri="{FF2B5EF4-FFF2-40B4-BE49-F238E27FC236}">
                <a16:creationId xmlns:a16="http://schemas.microsoft.com/office/drawing/2014/main" id="{101D8958-1F17-24E5-68B4-AB499A117251}"/>
              </a:ext>
            </a:extLst>
          </p:cNvPr>
          <p:cNvGrpSpPr>
            <a:grpSpLocks/>
          </p:cNvGrpSpPr>
          <p:nvPr/>
        </p:nvGrpSpPr>
        <p:grpSpPr bwMode="auto">
          <a:xfrm>
            <a:off x="5126831" y="5189091"/>
            <a:ext cx="146050" cy="1235075"/>
            <a:chOff x="539552" y="412218"/>
            <a:chExt cx="233259" cy="2009775"/>
          </a:xfrm>
          <a:solidFill>
            <a:srgbClr val="00B0F0"/>
          </a:solidFill>
        </p:grpSpPr>
        <p:grpSp>
          <p:nvGrpSpPr>
            <p:cNvPr id="141" name="Group 20">
              <a:extLst>
                <a:ext uri="{FF2B5EF4-FFF2-40B4-BE49-F238E27FC236}">
                  <a16:creationId xmlns:a16="http://schemas.microsoft.com/office/drawing/2014/main" id="{41542636-4D9E-D29A-5B28-8549EDEC76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040" y="412218"/>
              <a:ext cx="226771" cy="2009775"/>
              <a:chOff x="292" y="1588"/>
              <a:chExt cx="174" cy="1525"/>
            </a:xfrm>
            <a:grpFill/>
          </p:grpSpPr>
          <p:sp>
            <p:nvSpPr>
              <p:cNvPr id="143" name="Rectangle 21">
                <a:extLst>
                  <a:ext uri="{FF2B5EF4-FFF2-40B4-BE49-F238E27FC236}">
                    <a16:creationId xmlns:a16="http://schemas.microsoft.com/office/drawing/2014/main" id="{A54AA26A-2D92-4FBA-79D7-1DF1C7B90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152"/>
                <a:ext cx="174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44" name="Oval 22">
                <a:extLst>
                  <a:ext uri="{FF2B5EF4-FFF2-40B4-BE49-F238E27FC236}">
                    <a16:creationId xmlns:a16="http://schemas.microsoft.com/office/drawing/2014/main" id="{FF65EC2E-3917-78C8-6C76-97442F849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058"/>
                <a:ext cx="174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45" name="Rectangle 23">
                <a:extLst>
                  <a:ext uri="{FF2B5EF4-FFF2-40B4-BE49-F238E27FC236}">
                    <a16:creationId xmlns:a16="http://schemas.microsoft.com/office/drawing/2014/main" id="{24812006-B099-5250-C7CD-00F675CDB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1588"/>
                <a:ext cx="174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099" name="Rechthoek 12">
              <a:extLst>
                <a:ext uri="{FF2B5EF4-FFF2-40B4-BE49-F238E27FC236}">
                  <a16:creationId xmlns:a16="http://schemas.microsoft.com/office/drawing/2014/main" id="{D071B8A1-4A72-82A2-0DE3-2F3155E22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52" y="1556792"/>
              <a:ext cx="229715" cy="108679"/>
            </a:xfrm>
            <a:prstGeom prst="rect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147" name="Groep 60">
            <a:extLst>
              <a:ext uri="{FF2B5EF4-FFF2-40B4-BE49-F238E27FC236}">
                <a16:creationId xmlns:a16="http://schemas.microsoft.com/office/drawing/2014/main" id="{5C6A4B51-C0BB-70D2-2A2C-32AFD6ACEDEF}"/>
              </a:ext>
            </a:extLst>
          </p:cNvPr>
          <p:cNvGrpSpPr>
            <a:grpSpLocks/>
          </p:cNvGrpSpPr>
          <p:nvPr/>
        </p:nvGrpSpPr>
        <p:grpSpPr bwMode="auto">
          <a:xfrm>
            <a:off x="5418931" y="5193854"/>
            <a:ext cx="149225" cy="1233487"/>
            <a:chOff x="7502093" y="412218"/>
            <a:chExt cx="238259" cy="2009775"/>
          </a:xfrm>
        </p:grpSpPr>
        <p:grpSp>
          <p:nvGrpSpPr>
            <p:cNvPr id="148" name="Group 24">
              <a:extLst>
                <a:ext uri="{FF2B5EF4-FFF2-40B4-BE49-F238E27FC236}">
                  <a16:creationId xmlns:a16="http://schemas.microsoft.com/office/drawing/2014/main" id="{27139BC0-C24E-12AD-27BD-3509C16F6C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02093" y="412218"/>
              <a:ext cx="229715" cy="2009775"/>
              <a:chOff x="656" y="1588"/>
              <a:chExt cx="175" cy="1525"/>
            </a:xfrm>
            <a:solidFill>
              <a:srgbClr val="FF7C80"/>
            </a:solidFill>
          </p:grpSpPr>
          <p:sp>
            <p:nvSpPr>
              <p:cNvPr id="150" name="Rectangle 25">
                <a:extLst>
                  <a:ext uri="{FF2B5EF4-FFF2-40B4-BE49-F238E27FC236}">
                    <a16:creationId xmlns:a16="http://schemas.microsoft.com/office/drawing/2014/main" id="{39999D68-E8E0-92A5-6A0C-4C8E7F742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2152"/>
                <a:ext cx="175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51" name="Oval 26">
                <a:extLst>
                  <a:ext uri="{FF2B5EF4-FFF2-40B4-BE49-F238E27FC236}">
                    <a16:creationId xmlns:a16="http://schemas.microsoft.com/office/drawing/2014/main" id="{DA94226D-0A77-5166-8BC6-5802A03ED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2058"/>
                <a:ext cx="175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52" name="Rectangle 27">
                <a:extLst>
                  <a:ext uri="{FF2B5EF4-FFF2-40B4-BE49-F238E27FC236}">
                    <a16:creationId xmlns:a16="http://schemas.microsoft.com/office/drawing/2014/main" id="{C99E3B6F-004D-ADF6-7DAE-336BB68775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6" y="1588"/>
                <a:ext cx="175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097" name="Rechthoek 24">
              <a:extLst>
                <a:ext uri="{FF2B5EF4-FFF2-40B4-BE49-F238E27FC236}">
                  <a16:creationId xmlns:a16="http://schemas.microsoft.com/office/drawing/2014/main" id="{9A9505C7-388C-5F14-BE0C-5278A8227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0637" y="1569070"/>
              <a:ext cx="229715" cy="108679"/>
            </a:xfrm>
            <a:prstGeom prst="rect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175" name="Groep 61">
            <a:extLst>
              <a:ext uri="{FF2B5EF4-FFF2-40B4-BE49-F238E27FC236}">
                <a16:creationId xmlns:a16="http://schemas.microsoft.com/office/drawing/2014/main" id="{7756F341-A82B-FB50-4689-D6D63735C319}"/>
              </a:ext>
            </a:extLst>
          </p:cNvPr>
          <p:cNvGrpSpPr>
            <a:grpSpLocks/>
          </p:cNvGrpSpPr>
          <p:nvPr/>
        </p:nvGrpSpPr>
        <p:grpSpPr bwMode="auto">
          <a:xfrm>
            <a:off x="7069931" y="5155754"/>
            <a:ext cx="303213" cy="1235075"/>
            <a:chOff x="6768174" y="412218"/>
            <a:chExt cx="483589" cy="2009775"/>
          </a:xfrm>
        </p:grpSpPr>
        <p:grpSp>
          <p:nvGrpSpPr>
            <p:cNvPr id="176" name="Group 20">
              <a:extLst>
                <a:ext uri="{FF2B5EF4-FFF2-40B4-BE49-F238E27FC236}">
                  <a16:creationId xmlns:a16="http://schemas.microsoft.com/office/drawing/2014/main" id="{FD374EFC-0A2D-3887-2951-4CCEFEDB6D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24992" y="412218"/>
              <a:ext cx="226771" cy="2009775"/>
              <a:chOff x="292" y="1588"/>
              <a:chExt cx="174" cy="1525"/>
            </a:xfrm>
            <a:solidFill>
              <a:srgbClr val="FF7C80"/>
            </a:solidFill>
          </p:grpSpPr>
          <p:sp>
            <p:nvSpPr>
              <p:cNvPr id="179" name="Rectangle 21">
                <a:extLst>
                  <a:ext uri="{FF2B5EF4-FFF2-40B4-BE49-F238E27FC236}">
                    <a16:creationId xmlns:a16="http://schemas.microsoft.com/office/drawing/2014/main" id="{D9020A56-1B73-04FF-9661-B6A36742F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152"/>
                <a:ext cx="174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80" name="Oval 22">
                <a:extLst>
                  <a:ext uri="{FF2B5EF4-FFF2-40B4-BE49-F238E27FC236}">
                    <a16:creationId xmlns:a16="http://schemas.microsoft.com/office/drawing/2014/main" id="{382A912D-C9F2-A1C3-63DA-5A7645398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058"/>
                <a:ext cx="174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81" name="Rectangle 23">
                <a:extLst>
                  <a:ext uri="{FF2B5EF4-FFF2-40B4-BE49-F238E27FC236}">
                    <a16:creationId xmlns:a16="http://schemas.microsoft.com/office/drawing/2014/main" id="{D458F335-15AE-2C21-3C99-ACED21504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1588"/>
                <a:ext cx="174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086" name="Rechthoek 25">
              <a:extLst>
                <a:ext uri="{FF2B5EF4-FFF2-40B4-BE49-F238E27FC236}">
                  <a16:creationId xmlns:a16="http://schemas.microsoft.com/office/drawing/2014/main" id="{C9760576-9C9F-950D-7759-F0F938AEFB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504" y="1556792"/>
              <a:ext cx="229715" cy="10867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  <p:sp>
          <p:nvSpPr>
            <p:cNvPr id="178" name="5-puntige ster 177">
              <a:extLst>
                <a:ext uri="{FF2B5EF4-FFF2-40B4-BE49-F238E27FC236}">
                  <a16:creationId xmlns:a16="http://schemas.microsoft.com/office/drawing/2014/main" id="{63CD27BD-1830-D53C-ED79-06B32BD49F47}"/>
                </a:ext>
              </a:extLst>
            </p:cNvPr>
            <p:cNvSpPr/>
            <p:nvPr/>
          </p:nvSpPr>
          <p:spPr bwMode="auto">
            <a:xfrm>
              <a:off x="6768174" y="1411938"/>
              <a:ext cx="286103" cy="289325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BE">
                <a:latin typeface="Arial" charset="0"/>
              </a:endParaRPr>
            </a:p>
          </p:txBody>
        </p:sp>
      </p:grpSp>
      <p:grpSp>
        <p:nvGrpSpPr>
          <p:cNvPr id="182" name="Groep 58">
            <a:extLst>
              <a:ext uri="{FF2B5EF4-FFF2-40B4-BE49-F238E27FC236}">
                <a16:creationId xmlns:a16="http://schemas.microsoft.com/office/drawing/2014/main" id="{8EAC0CD3-B045-A768-03B9-D06A0659824D}"/>
              </a:ext>
            </a:extLst>
          </p:cNvPr>
          <p:cNvGrpSpPr>
            <a:grpSpLocks/>
          </p:cNvGrpSpPr>
          <p:nvPr/>
        </p:nvGrpSpPr>
        <p:grpSpPr bwMode="auto">
          <a:xfrm>
            <a:off x="6833394" y="5155754"/>
            <a:ext cx="146050" cy="1235075"/>
            <a:chOff x="539552" y="412218"/>
            <a:chExt cx="233259" cy="2009775"/>
          </a:xfrm>
          <a:solidFill>
            <a:srgbClr val="00B0F0"/>
          </a:solidFill>
        </p:grpSpPr>
        <p:grpSp>
          <p:nvGrpSpPr>
            <p:cNvPr id="183" name="Group 20">
              <a:extLst>
                <a:ext uri="{FF2B5EF4-FFF2-40B4-BE49-F238E27FC236}">
                  <a16:creationId xmlns:a16="http://schemas.microsoft.com/office/drawing/2014/main" id="{BCC12E1F-21C9-0FFC-52C2-92ABC60AE2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040" y="412218"/>
              <a:ext cx="226771" cy="2009775"/>
              <a:chOff x="292" y="1588"/>
              <a:chExt cx="174" cy="1525"/>
            </a:xfrm>
            <a:grpFill/>
          </p:grpSpPr>
          <p:sp>
            <p:nvSpPr>
              <p:cNvPr id="185" name="Rectangle 21">
                <a:extLst>
                  <a:ext uri="{FF2B5EF4-FFF2-40B4-BE49-F238E27FC236}">
                    <a16:creationId xmlns:a16="http://schemas.microsoft.com/office/drawing/2014/main" id="{9A62E2AD-79BB-F7E3-60DA-8665BD047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152"/>
                <a:ext cx="174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86" name="Oval 22">
                <a:extLst>
                  <a:ext uri="{FF2B5EF4-FFF2-40B4-BE49-F238E27FC236}">
                    <a16:creationId xmlns:a16="http://schemas.microsoft.com/office/drawing/2014/main" id="{15E7B5F8-327B-3CAE-2EE6-35EFEA993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058"/>
                <a:ext cx="174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87" name="Rectangle 23">
                <a:extLst>
                  <a:ext uri="{FF2B5EF4-FFF2-40B4-BE49-F238E27FC236}">
                    <a16:creationId xmlns:a16="http://schemas.microsoft.com/office/drawing/2014/main" id="{8031DDF9-6576-0C4E-2D32-3932919095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1588"/>
                <a:ext cx="174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084" name="Rechthoek 12">
              <a:extLst>
                <a:ext uri="{FF2B5EF4-FFF2-40B4-BE49-F238E27FC236}">
                  <a16:creationId xmlns:a16="http://schemas.microsoft.com/office/drawing/2014/main" id="{B7980B45-1E74-C020-9C2E-6C11BF0C8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52" y="1556792"/>
              <a:ext cx="229715" cy="108679"/>
            </a:xfrm>
            <a:prstGeom prst="rect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</p:grpSp>
      <p:grpSp>
        <p:nvGrpSpPr>
          <p:cNvPr id="190" name="Groep 61">
            <a:extLst>
              <a:ext uri="{FF2B5EF4-FFF2-40B4-BE49-F238E27FC236}">
                <a16:creationId xmlns:a16="http://schemas.microsoft.com/office/drawing/2014/main" id="{CC069868-E95B-DB7E-895D-F0CFBF156768}"/>
              </a:ext>
            </a:extLst>
          </p:cNvPr>
          <p:cNvGrpSpPr>
            <a:grpSpLocks/>
          </p:cNvGrpSpPr>
          <p:nvPr/>
        </p:nvGrpSpPr>
        <p:grpSpPr bwMode="auto">
          <a:xfrm>
            <a:off x="3606006" y="5095429"/>
            <a:ext cx="303213" cy="1233487"/>
            <a:chOff x="6768174" y="412218"/>
            <a:chExt cx="483589" cy="2009775"/>
          </a:xfrm>
        </p:grpSpPr>
        <p:grpSp>
          <p:nvGrpSpPr>
            <p:cNvPr id="191" name="Group 20">
              <a:extLst>
                <a:ext uri="{FF2B5EF4-FFF2-40B4-BE49-F238E27FC236}">
                  <a16:creationId xmlns:a16="http://schemas.microsoft.com/office/drawing/2014/main" id="{E410A5FA-A969-7437-E564-07ACEAAE55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24992" y="412218"/>
              <a:ext cx="226771" cy="2009775"/>
              <a:chOff x="292" y="1588"/>
              <a:chExt cx="174" cy="1525"/>
            </a:xfrm>
            <a:solidFill>
              <a:srgbClr val="FF7C80"/>
            </a:solidFill>
          </p:grpSpPr>
          <p:sp>
            <p:nvSpPr>
              <p:cNvPr id="194" name="Rectangle 21">
                <a:extLst>
                  <a:ext uri="{FF2B5EF4-FFF2-40B4-BE49-F238E27FC236}">
                    <a16:creationId xmlns:a16="http://schemas.microsoft.com/office/drawing/2014/main" id="{11EC818D-79D2-359D-B141-D57460D29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152"/>
                <a:ext cx="174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95" name="Oval 22">
                <a:extLst>
                  <a:ext uri="{FF2B5EF4-FFF2-40B4-BE49-F238E27FC236}">
                    <a16:creationId xmlns:a16="http://schemas.microsoft.com/office/drawing/2014/main" id="{248B6FE4-88AD-7F5F-5CC2-D4CB0584F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058"/>
                <a:ext cx="174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196" name="Rectangle 23">
                <a:extLst>
                  <a:ext uri="{FF2B5EF4-FFF2-40B4-BE49-F238E27FC236}">
                    <a16:creationId xmlns:a16="http://schemas.microsoft.com/office/drawing/2014/main" id="{6D412DF7-22B4-2ED5-778B-371429780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1588"/>
                <a:ext cx="174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081" name="Rechthoek 25">
              <a:extLst>
                <a:ext uri="{FF2B5EF4-FFF2-40B4-BE49-F238E27FC236}">
                  <a16:creationId xmlns:a16="http://schemas.microsoft.com/office/drawing/2014/main" id="{F986EE54-C4D4-25B2-8047-F54A924A9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504" y="1556792"/>
              <a:ext cx="229715" cy="108679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  <p:sp>
          <p:nvSpPr>
            <p:cNvPr id="193" name="5-puntige ster 192">
              <a:extLst>
                <a:ext uri="{FF2B5EF4-FFF2-40B4-BE49-F238E27FC236}">
                  <a16:creationId xmlns:a16="http://schemas.microsoft.com/office/drawing/2014/main" id="{284E452E-46C9-FD79-B616-CFF0720FF8E5}"/>
                </a:ext>
              </a:extLst>
            </p:cNvPr>
            <p:cNvSpPr/>
            <p:nvPr/>
          </p:nvSpPr>
          <p:spPr bwMode="auto">
            <a:xfrm>
              <a:off x="6768174" y="1413225"/>
              <a:ext cx="286103" cy="287112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nl-BE">
                <a:latin typeface="Arial" charset="0"/>
              </a:endParaRPr>
            </a:p>
          </p:txBody>
        </p:sp>
      </p:grpSp>
      <p:grpSp>
        <p:nvGrpSpPr>
          <p:cNvPr id="197" name="Groep 58">
            <a:extLst>
              <a:ext uri="{FF2B5EF4-FFF2-40B4-BE49-F238E27FC236}">
                <a16:creationId xmlns:a16="http://schemas.microsoft.com/office/drawing/2014/main" id="{D50EFEC1-EC53-79B5-F101-5DE08CAFD24D}"/>
              </a:ext>
            </a:extLst>
          </p:cNvPr>
          <p:cNvGrpSpPr>
            <a:grpSpLocks/>
          </p:cNvGrpSpPr>
          <p:nvPr/>
        </p:nvGrpSpPr>
        <p:grpSpPr bwMode="auto">
          <a:xfrm>
            <a:off x="3369469" y="5095429"/>
            <a:ext cx="146050" cy="1233487"/>
            <a:chOff x="539552" y="412218"/>
            <a:chExt cx="233259" cy="2009775"/>
          </a:xfrm>
          <a:solidFill>
            <a:srgbClr val="00B0F0"/>
          </a:solidFill>
        </p:grpSpPr>
        <p:grpSp>
          <p:nvGrpSpPr>
            <p:cNvPr id="198" name="Group 20">
              <a:extLst>
                <a:ext uri="{FF2B5EF4-FFF2-40B4-BE49-F238E27FC236}">
                  <a16:creationId xmlns:a16="http://schemas.microsoft.com/office/drawing/2014/main" id="{E547E263-FEEC-3EBA-72CD-35C7C17A5A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6040" y="412218"/>
              <a:ext cx="226771" cy="2009775"/>
              <a:chOff x="292" y="1588"/>
              <a:chExt cx="174" cy="1525"/>
            </a:xfrm>
            <a:grpFill/>
          </p:grpSpPr>
          <p:sp>
            <p:nvSpPr>
              <p:cNvPr id="200" name="Rectangle 21">
                <a:extLst>
                  <a:ext uri="{FF2B5EF4-FFF2-40B4-BE49-F238E27FC236}">
                    <a16:creationId xmlns:a16="http://schemas.microsoft.com/office/drawing/2014/main" id="{0DCA3466-5BDA-9A7C-A507-E31FEFA9A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152"/>
                <a:ext cx="174" cy="96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201" name="Oval 22">
                <a:extLst>
                  <a:ext uri="{FF2B5EF4-FFF2-40B4-BE49-F238E27FC236}">
                    <a16:creationId xmlns:a16="http://schemas.microsoft.com/office/drawing/2014/main" id="{F08C03DB-A16B-1690-719E-E5E0CCFCC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2058"/>
                <a:ext cx="174" cy="86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  <p:sp>
            <p:nvSpPr>
              <p:cNvPr id="202" name="Rectangle 23">
                <a:extLst>
                  <a:ext uri="{FF2B5EF4-FFF2-40B4-BE49-F238E27FC236}">
                    <a16:creationId xmlns:a16="http://schemas.microsoft.com/office/drawing/2014/main" id="{F33C7D7C-B089-DEB0-89A0-7FDAEF995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" y="1588"/>
                <a:ext cx="174" cy="462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  <a:defRPr/>
                </a:pPr>
                <a:endParaRPr lang="nl-BE" altLang="nl-BE" sz="2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3079" name="Rechthoek 12">
              <a:extLst>
                <a:ext uri="{FF2B5EF4-FFF2-40B4-BE49-F238E27FC236}">
                  <a16:creationId xmlns:a16="http://schemas.microsoft.com/office/drawing/2014/main" id="{B0B0BD3F-9A5E-6555-53FA-2F9FE333C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552" y="1556792"/>
              <a:ext cx="229715" cy="108679"/>
            </a:xfrm>
            <a:prstGeom prst="rect">
              <a:avLst/>
            </a:prstGeom>
            <a:solidFill>
              <a:srgbClr val="66FF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>
                <a:latin typeface="Arial" panose="020B0604020202020204" pitchFamily="34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16451948-5DEA-75C2-ED9F-4CD2B1E5D582}"/>
              </a:ext>
            </a:extLst>
          </p:cNvPr>
          <p:cNvSpPr txBox="1"/>
          <p:nvPr/>
        </p:nvSpPr>
        <p:spPr>
          <a:xfrm>
            <a:off x="886180" y="292700"/>
            <a:ext cx="701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HEREDITE AUTOSOMIQUE DOMINANTE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2283FAF-1619-8F6E-A0FA-C9225C0F37E1}"/>
              </a:ext>
            </a:extLst>
          </p:cNvPr>
          <p:cNvSpPr txBox="1"/>
          <p:nvPr/>
        </p:nvSpPr>
        <p:spPr>
          <a:xfrm>
            <a:off x="1621631" y="6349516"/>
            <a:ext cx="6234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50% de risque d'hériter de la mutation</a:t>
            </a: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F2D82AE-D0D4-4ED1-DF60-D7003EADC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" y="825441"/>
            <a:ext cx="9144000" cy="54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32500D2-D0BA-5F31-E88C-E756DDF4C4C4}"/>
              </a:ext>
            </a:extLst>
          </p:cNvPr>
          <p:cNvSpPr txBox="1"/>
          <p:nvPr/>
        </p:nvSpPr>
        <p:spPr>
          <a:xfrm>
            <a:off x="467544" y="632264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nl-BE" sz="14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PMID: 33854378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51D5DC3-6869-26E8-7484-4260BC074DEE}"/>
              </a:ext>
            </a:extLst>
          </p:cNvPr>
          <p:cNvSpPr txBox="1"/>
          <p:nvPr/>
        </p:nvSpPr>
        <p:spPr>
          <a:xfrm>
            <a:off x="500413" y="-15412"/>
            <a:ext cx="82089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400" dirty="0"/>
              <a:t>les </a:t>
            </a:r>
            <a:r>
              <a:rPr lang="nl-BE" sz="2400" dirty="0" err="1"/>
              <a:t>gènes</a:t>
            </a:r>
            <a:r>
              <a:rPr lang="nl-BE" sz="2400" dirty="0"/>
              <a:t> </a:t>
            </a:r>
            <a:r>
              <a:rPr lang="nl-BE" sz="2400" dirty="0" err="1"/>
              <a:t>affectés</a:t>
            </a:r>
            <a:r>
              <a:rPr lang="nl-BE" sz="2400" dirty="0"/>
              <a:t> </a:t>
            </a:r>
            <a:r>
              <a:rPr lang="nl-BE" sz="2400" dirty="0" err="1"/>
              <a:t>jouent</a:t>
            </a:r>
            <a:r>
              <a:rPr lang="nl-BE" sz="2400" dirty="0"/>
              <a:t> </a:t>
            </a:r>
            <a:r>
              <a:rPr lang="nl-BE" sz="2400" dirty="0" err="1"/>
              <a:t>un</a:t>
            </a:r>
            <a:r>
              <a:rPr lang="nl-BE" sz="2400" dirty="0"/>
              <a:t> </a:t>
            </a:r>
            <a:r>
              <a:rPr lang="nl-BE" sz="2400" dirty="0" err="1"/>
              <a:t>rôle</a:t>
            </a:r>
            <a:r>
              <a:rPr lang="nl-BE" sz="2400" dirty="0"/>
              <a:t> </a:t>
            </a:r>
          </a:p>
          <a:p>
            <a:r>
              <a:rPr lang="nl-BE" sz="2400" dirty="0"/>
              <a:t>dans </a:t>
            </a:r>
            <a:r>
              <a:rPr lang="nl-BE" sz="2400" dirty="0" err="1"/>
              <a:t>diverses</a:t>
            </a:r>
            <a:r>
              <a:rPr lang="nl-BE" sz="2400" dirty="0"/>
              <a:t> </a:t>
            </a:r>
            <a:r>
              <a:rPr lang="nl-BE" sz="2400" dirty="0" err="1"/>
              <a:t>fonctions</a:t>
            </a:r>
            <a:r>
              <a:rPr lang="nl-BE" sz="2400" dirty="0"/>
              <a:t> de la </a:t>
            </a:r>
            <a:r>
              <a:rPr lang="nl-BE" sz="2400" dirty="0" err="1"/>
              <a:t>cellule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815437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96EE859-C48C-75E0-896A-627C5E0BB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50" t="42585" r="5707" b="14792"/>
          <a:stretch/>
        </p:blipFill>
        <p:spPr>
          <a:xfrm>
            <a:off x="288032" y="836712"/>
            <a:ext cx="7524328" cy="496855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0831D92-41E5-5016-E01E-B3ABD4100AFF}"/>
              </a:ext>
            </a:extLst>
          </p:cNvPr>
          <p:cNvSpPr txBox="1"/>
          <p:nvPr/>
        </p:nvSpPr>
        <p:spPr>
          <a:xfrm>
            <a:off x="1331640" y="116632"/>
            <a:ext cx="7500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Risque</a:t>
            </a:r>
            <a:r>
              <a:rPr lang="nl-BE" dirty="0"/>
              <a:t> de </a:t>
            </a:r>
            <a:r>
              <a:rPr lang="nl-BE" dirty="0" err="1"/>
              <a:t>cancer</a:t>
            </a:r>
            <a:r>
              <a:rPr lang="nl-BE" dirty="0"/>
              <a:t> : </a:t>
            </a:r>
            <a:r>
              <a:rPr lang="nl-BE" dirty="0" err="1"/>
              <a:t>très</a:t>
            </a:r>
            <a:r>
              <a:rPr lang="nl-BE" dirty="0"/>
              <a:t> </a:t>
            </a:r>
            <a:r>
              <a:rPr lang="nl-BE" dirty="0" err="1"/>
              <a:t>élevé</a:t>
            </a:r>
            <a:r>
              <a:rPr lang="nl-BE" dirty="0"/>
              <a:t>, mais pas 100%</a:t>
            </a:r>
          </a:p>
        </p:txBody>
      </p:sp>
    </p:spTree>
    <p:extLst>
      <p:ext uri="{BB962C8B-B14F-4D97-AF65-F5344CB8AC3E}">
        <p14:creationId xmlns:p14="http://schemas.microsoft.com/office/powerpoint/2010/main" val="2186159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kstvak 1">
            <a:extLst>
              <a:ext uri="{FF2B5EF4-FFF2-40B4-BE49-F238E27FC236}">
                <a16:creationId xmlns:a16="http://schemas.microsoft.com/office/drawing/2014/main" id="{6402E0E6-CDA7-4308-991A-1427897F5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35030"/>
            <a:ext cx="5341527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nl-BE" altLang="nl-BE" sz="3200" dirty="0" err="1"/>
              <a:t>gènes</a:t>
            </a:r>
            <a:r>
              <a:rPr lang="nl-BE" altLang="nl-BE" sz="3200" dirty="0"/>
              <a:t> </a:t>
            </a:r>
            <a:r>
              <a:rPr lang="nl-BE" altLang="nl-BE" sz="3200" dirty="0" err="1"/>
              <a:t>suppresseurs</a:t>
            </a:r>
            <a:r>
              <a:rPr lang="nl-BE" altLang="nl-BE" sz="3200" dirty="0"/>
              <a:t> de </a:t>
            </a:r>
            <a:r>
              <a:rPr lang="nl-BE" altLang="nl-BE" sz="3200" dirty="0" err="1"/>
              <a:t>tumeurs</a:t>
            </a:r>
            <a:endParaRPr lang="nl-BE" altLang="nl-BE" sz="3200" dirty="0"/>
          </a:p>
        </p:txBody>
      </p:sp>
      <p:pic>
        <p:nvPicPr>
          <p:cNvPr id="34819" name="Picture 2" descr="http://cisncancer.org/research/images/nci_s51_genomics-rew.jpg">
            <a:extLst>
              <a:ext uri="{FF2B5EF4-FFF2-40B4-BE49-F238E27FC236}">
                <a16:creationId xmlns:a16="http://schemas.microsoft.com/office/drawing/2014/main" id="{23E85870-2785-41A6-9CBF-79EBF7A6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67"/>
          <a:stretch>
            <a:fillRect/>
          </a:stretch>
        </p:blipFill>
        <p:spPr bwMode="auto">
          <a:xfrm>
            <a:off x="809625" y="1699220"/>
            <a:ext cx="73453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0" name="Groep 7">
            <a:extLst>
              <a:ext uri="{FF2B5EF4-FFF2-40B4-BE49-F238E27FC236}">
                <a16:creationId xmlns:a16="http://schemas.microsoft.com/office/drawing/2014/main" id="{4187B567-7D19-4778-AA56-D7E43DF58E8C}"/>
              </a:ext>
            </a:extLst>
          </p:cNvPr>
          <p:cNvGrpSpPr>
            <a:grpSpLocks/>
          </p:cNvGrpSpPr>
          <p:nvPr/>
        </p:nvGrpSpPr>
        <p:grpSpPr bwMode="auto">
          <a:xfrm>
            <a:off x="809625" y="3285133"/>
            <a:ext cx="7378700" cy="1368425"/>
            <a:chOff x="306760" y="1988840"/>
            <a:chExt cx="7378352" cy="1368152"/>
          </a:xfrm>
        </p:grpSpPr>
        <p:pic>
          <p:nvPicPr>
            <p:cNvPr id="34831" name="Picture 2" descr="http://cisncancer.org/research/images/nci_s51_genomics-rew.jpg">
              <a:extLst>
                <a:ext uri="{FF2B5EF4-FFF2-40B4-BE49-F238E27FC236}">
                  <a16:creationId xmlns:a16="http://schemas.microsoft.com/office/drawing/2014/main" id="{AFF9AD11-1043-4DAA-865E-D69643709E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33" r="59804" b="53134"/>
            <a:stretch>
              <a:fillRect/>
            </a:stretch>
          </p:blipFill>
          <p:spPr bwMode="auto">
            <a:xfrm>
              <a:off x="306760" y="1988840"/>
              <a:ext cx="2952328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2" name="Picture 2" descr="http://cisncancer.org/research/images/nci_s51_genomics-rew.jpg">
              <a:extLst>
                <a:ext uri="{FF2B5EF4-FFF2-40B4-BE49-F238E27FC236}">
                  <a16:creationId xmlns:a16="http://schemas.microsoft.com/office/drawing/2014/main" id="{A38A1207-6119-4F53-8401-F658C7FB3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66" b="76567"/>
            <a:stretch>
              <a:fillRect/>
            </a:stretch>
          </p:blipFill>
          <p:spPr bwMode="auto">
            <a:xfrm>
              <a:off x="2915816" y="1988840"/>
              <a:ext cx="4769296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6-punts ster 4">
              <a:extLst>
                <a:ext uri="{FF2B5EF4-FFF2-40B4-BE49-F238E27FC236}">
                  <a16:creationId xmlns:a16="http://schemas.microsoft.com/office/drawing/2014/main" id="{0EBB5E0C-93B8-4FD7-A6C6-D57754583249}"/>
                </a:ext>
              </a:extLst>
            </p:cNvPr>
            <p:cNvSpPr/>
            <p:nvPr/>
          </p:nvSpPr>
          <p:spPr>
            <a:xfrm>
              <a:off x="4554710" y="2780844"/>
              <a:ext cx="288911" cy="360291"/>
            </a:xfrm>
            <a:prstGeom prst="star6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D7002A2E-B742-4ACF-98B0-6F3784C87191}"/>
                </a:ext>
              </a:extLst>
            </p:cNvPr>
            <p:cNvSpPr/>
            <p:nvPr/>
          </p:nvSpPr>
          <p:spPr>
            <a:xfrm>
              <a:off x="2627576" y="2133273"/>
              <a:ext cx="431780" cy="21585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3563DB45-E5FA-47DE-A86D-B3EC03527E49}"/>
                </a:ext>
              </a:extLst>
            </p:cNvPr>
            <p:cNvSpPr/>
            <p:nvPr/>
          </p:nvSpPr>
          <p:spPr>
            <a:xfrm>
              <a:off x="1259215" y="2636411"/>
              <a:ext cx="1728706" cy="21585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>
                <a:solidFill>
                  <a:schemeClr val="tx1"/>
                </a:solidFill>
              </a:endParaRPr>
            </a:p>
          </p:txBody>
        </p:sp>
      </p:grpSp>
      <p:grpSp>
        <p:nvGrpSpPr>
          <p:cNvPr id="34821" name="Groep 8">
            <a:extLst>
              <a:ext uri="{FF2B5EF4-FFF2-40B4-BE49-F238E27FC236}">
                <a16:creationId xmlns:a16="http://schemas.microsoft.com/office/drawing/2014/main" id="{C3AD35DA-57FF-4182-A871-6792EC477F9E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4940895"/>
            <a:ext cx="7378700" cy="1368425"/>
            <a:chOff x="306760" y="1988840"/>
            <a:chExt cx="7378352" cy="1368152"/>
          </a:xfrm>
        </p:grpSpPr>
        <p:pic>
          <p:nvPicPr>
            <p:cNvPr id="34826" name="Picture 2" descr="http://cisncancer.org/research/images/nci_s51_genomics-rew.jpg">
              <a:extLst>
                <a:ext uri="{FF2B5EF4-FFF2-40B4-BE49-F238E27FC236}">
                  <a16:creationId xmlns:a16="http://schemas.microsoft.com/office/drawing/2014/main" id="{D8CEB53D-57E9-481C-A72A-D03890F2D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33" r="59804" b="53134"/>
            <a:stretch>
              <a:fillRect/>
            </a:stretch>
          </p:blipFill>
          <p:spPr bwMode="auto">
            <a:xfrm>
              <a:off x="306760" y="1988840"/>
              <a:ext cx="2952328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Picture 2" descr="http://cisncancer.org/research/images/nci_s51_genomics-rew.jpg">
              <a:extLst>
                <a:ext uri="{FF2B5EF4-FFF2-40B4-BE49-F238E27FC236}">
                  <a16:creationId xmlns:a16="http://schemas.microsoft.com/office/drawing/2014/main" id="{4E30201D-889A-4764-A368-7397E1751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66" b="76567"/>
            <a:stretch>
              <a:fillRect/>
            </a:stretch>
          </p:blipFill>
          <p:spPr bwMode="auto">
            <a:xfrm>
              <a:off x="2915816" y="1988840"/>
              <a:ext cx="4769296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6-punts ster 11">
              <a:extLst>
                <a:ext uri="{FF2B5EF4-FFF2-40B4-BE49-F238E27FC236}">
                  <a16:creationId xmlns:a16="http://schemas.microsoft.com/office/drawing/2014/main" id="{A1C7ADF9-E2D6-46F3-A29E-72E27F75C178}"/>
                </a:ext>
              </a:extLst>
            </p:cNvPr>
            <p:cNvSpPr/>
            <p:nvPr/>
          </p:nvSpPr>
          <p:spPr>
            <a:xfrm>
              <a:off x="4554710" y="2780845"/>
              <a:ext cx="288911" cy="360290"/>
            </a:xfrm>
            <a:prstGeom prst="star6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44C42E6-271C-4D83-A1B4-832C0E4A1FBE}"/>
                </a:ext>
              </a:extLst>
            </p:cNvPr>
            <p:cNvSpPr/>
            <p:nvPr/>
          </p:nvSpPr>
          <p:spPr>
            <a:xfrm>
              <a:off x="2627576" y="2133274"/>
              <a:ext cx="431780" cy="21585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>
                <a:solidFill>
                  <a:schemeClr val="tx1"/>
                </a:solidFill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979ECA5-C25D-4499-B28C-A4C5A3CDAE9C}"/>
                </a:ext>
              </a:extLst>
            </p:cNvPr>
            <p:cNvSpPr/>
            <p:nvPr/>
          </p:nvSpPr>
          <p:spPr>
            <a:xfrm>
              <a:off x="1259215" y="2636411"/>
              <a:ext cx="1728705" cy="21585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>
                <a:solidFill>
                  <a:schemeClr val="tx1"/>
                </a:solidFill>
              </a:endParaRPr>
            </a:p>
          </p:txBody>
        </p:sp>
      </p:grpSp>
      <p:sp>
        <p:nvSpPr>
          <p:cNvPr id="16" name="6-punts ster 14">
            <a:extLst>
              <a:ext uri="{FF2B5EF4-FFF2-40B4-BE49-F238E27FC236}">
                <a16:creationId xmlns:a16="http://schemas.microsoft.com/office/drawing/2014/main" id="{40B71A8C-940C-4C41-8540-76EA3F055E5D}"/>
              </a:ext>
            </a:extLst>
          </p:cNvPr>
          <p:cNvSpPr/>
          <p:nvPr/>
        </p:nvSpPr>
        <p:spPr>
          <a:xfrm>
            <a:off x="1258888" y="5445720"/>
            <a:ext cx="288925" cy="287338"/>
          </a:xfrm>
          <a:prstGeom prst="star6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>
              <a:solidFill>
                <a:schemeClr val="tx1"/>
              </a:solidFill>
            </a:endParaRPr>
          </a:p>
        </p:txBody>
      </p:sp>
      <p:pic>
        <p:nvPicPr>
          <p:cNvPr id="34823" name="Picture 2" descr="http://cisncancer.org/research/images/nci_s51_genomics-rew.jpg">
            <a:extLst>
              <a:ext uri="{FF2B5EF4-FFF2-40B4-BE49-F238E27FC236}">
                <a16:creationId xmlns:a16="http://schemas.microsoft.com/office/drawing/2014/main" id="{444E49F2-781A-4C74-BBA3-0EE4EA3E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3" t="46434" b="32600"/>
          <a:stretch>
            <a:fillRect/>
          </a:stretch>
        </p:blipFill>
        <p:spPr bwMode="auto">
          <a:xfrm>
            <a:off x="3490913" y="5085358"/>
            <a:ext cx="46339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kstvak 17">
            <a:extLst>
              <a:ext uri="{FF2B5EF4-FFF2-40B4-BE49-F238E27FC236}">
                <a16:creationId xmlns:a16="http://schemas.microsoft.com/office/drawing/2014/main" id="{182FD2E6-720D-445F-BEBD-4A05A5D64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5263158"/>
            <a:ext cx="1776413" cy="46037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400">
                <a:latin typeface="Arial" panose="020B0604020202020204" pitchFamily="34" charset="0"/>
              </a:rPr>
              <a:t>2 mutations</a:t>
            </a:r>
          </a:p>
        </p:txBody>
      </p:sp>
      <p:sp>
        <p:nvSpPr>
          <p:cNvPr id="34825" name="Tekstvak 19">
            <a:extLst>
              <a:ext uri="{FF2B5EF4-FFF2-40B4-BE49-F238E27FC236}">
                <a16:creationId xmlns:a16="http://schemas.microsoft.com/office/drawing/2014/main" id="{1B518D59-AB9C-4474-8C4D-5B355220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738" y="5029795"/>
            <a:ext cx="3148619" cy="40011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nl-BE" sz="2000" dirty="0">
                <a:latin typeface="Arial" panose="020B0604020202020204" pitchFamily="34" charset="0"/>
              </a:rPr>
              <a:t>plus de </a:t>
            </a:r>
            <a:r>
              <a:rPr lang="nl-BE" altLang="nl-BE" sz="2000" dirty="0" err="1">
                <a:latin typeface="Arial" panose="020B0604020202020204" pitchFamily="34" charset="0"/>
              </a:rPr>
              <a:t>freins</a:t>
            </a:r>
            <a:r>
              <a:rPr lang="nl-BE" altLang="nl-BE" sz="2000" dirty="0">
                <a:latin typeface="Arial" panose="020B0604020202020204" pitchFamily="34" charset="0"/>
              </a:rPr>
              <a:t> </a:t>
            </a:r>
            <a:r>
              <a:rPr lang="nl-BE" altLang="nl-BE" sz="2000" dirty="0" err="1">
                <a:latin typeface="Arial" panose="020B0604020202020204" pitchFamily="34" charset="0"/>
              </a:rPr>
              <a:t>fonctionnels</a:t>
            </a:r>
            <a:endParaRPr lang="nl-BE" altLang="nl-BE" sz="2000" dirty="0">
              <a:latin typeface="Arial" panose="020B060402020202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9E565D8-1597-4231-8F09-EF6CFC848899}"/>
              </a:ext>
            </a:extLst>
          </p:cNvPr>
          <p:cNvSpPr txBox="1"/>
          <p:nvPr/>
        </p:nvSpPr>
        <p:spPr>
          <a:xfrm>
            <a:off x="232363" y="1003627"/>
            <a:ext cx="6665607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nl-BE" sz="2800" dirty="0"/>
              <a:t>perte de </a:t>
            </a:r>
            <a:r>
              <a:rPr lang="nl-BE" sz="2800" dirty="0" err="1"/>
              <a:t>fonction</a:t>
            </a:r>
            <a:r>
              <a:rPr lang="nl-BE" sz="2800" dirty="0"/>
              <a:t> des 2 </a:t>
            </a:r>
            <a:r>
              <a:rPr lang="nl-BE" sz="2800" dirty="0" err="1"/>
              <a:t>copies</a:t>
            </a:r>
            <a:r>
              <a:rPr lang="nl-BE" sz="2800" dirty="0"/>
              <a:t> </a:t>
            </a:r>
            <a:r>
              <a:rPr lang="nl-BE" sz="2800" dirty="0" err="1"/>
              <a:t>d’un</a:t>
            </a:r>
            <a:r>
              <a:rPr lang="nl-BE" sz="2800" dirty="0"/>
              <a:t> </a:t>
            </a:r>
            <a:r>
              <a:rPr lang="nl-BE" sz="2800" dirty="0" err="1"/>
              <a:t>gène</a:t>
            </a:r>
            <a:endParaRPr lang="nl-BE" sz="28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43E92AD-3F86-AB70-2CE9-3A73F2FFC548}"/>
              </a:ext>
            </a:extLst>
          </p:cNvPr>
          <p:cNvSpPr txBox="1"/>
          <p:nvPr/>
        </p:nvSpPr>
        <p:spPr>
          <a:xfrm>
            <a:off x="5803564" y="235030"/>
            <a:ext cx="3016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 err="1"/>
              <a:t>hypothèse</a:t>
            </a:r>
            <a:r>
              <a:rPr lang="nl-BE" dirty="0"/>
              <a:t> “2 hit”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4824" grpId="0" animBg="1"/>
      <p:bldP spid="348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29C76-50CA-606F-B2D6-F0CAC1C75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ep 1">
            <a:extLst>
              <a:ext uri="{FF2B5EF4-FFF2-40B4-BE49-F238E27FC236}">
                <a16:creationId xmlns:a16="http://schemas.microsoft.com/office/drawing/2014/main" id="{8401D582-3D65-AB51-1617-5E6DBA42E2E5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549275"/>
            <a:ext cx="3379788" cy="2657475"/>
            <a:chOff x="611560" y="758478"/>
            <a:chExt cx="7056784" cy="5550842"/>
          </a:xfrm>
        </p:grpSpPr>
        <p:sp>
          <p:nvSpPr>
            <p:cNvPr id="22677" name="Rectangle 4">
              <a:extLst>
                <a:ext uri="{FF2B5EF4-FFF2-40B4-BE49-F238E27FC236}">
                  <a16:creationId xmlns:a16="http://schemas.microsoft.com/office/drawing/2014/main" id="{90474F00-7A90-35E6-9F79-7A09408F0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7441" y="991961"/>
              <a:ext cx="564174" cy="697088"/>
            </a:xfrm>
            <a:prstGeom prst="rect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22678" name="Oval 5">
              <a:extLst>
                <a:ext uri="{FF2B5EF4-FFF2-40B4-BE49-F238E27FC236}">
                  <a16:creationId xmlns:a16="http://schemas.microsoft.com/office/drawing/2014/main" id="{331FF591-BB66-BDB8-6164-373964596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355" y="991961"/>
              <a:ext cx="564174" cy="697088"/>
            </a:xfrm>
            <a:prstGeom prst="ellipse">
              <a:avLst/>
            </a:prstGeom>
            <a:solidFill>
              <a:srgbClr val="FFFFFF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22679" name="Line 6">
              <a:extLst>
                <a:ext uri="{FF2B5EF4-FFF2-40B4-BE49-F238E27FC236}">
                  <a16:creationId xmlns:a16="http://schemas.microsoft.com/office/drawing/2014/main" id="{2A1D8EA7-2AC8-19A4-010E-F3C607905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7578" y="1312053"/>
              <a:ext cx="4741" cy="136335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/>
            </a:p>
          </p:txBody>
        </p:sp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F41BFE63-0D90-4B53-9308-AE0F071A6A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7728" y="2694374"/>
              <a:ext cx="561804" cy="1704783"/>
              <a:chOff x="1453" y="1762"/>
              <a:chExt cx="237" cy="719"/>
            </a:xfrm>
            <a:solidFill>
              <a:srgbClr val="FFFFFF"/>
            </a:solidFill>
          </p:grpSpPr>
          <p:sp>
            <p:nvSpPr>
              <p:cNvPr id="72" name="Rectangle 8">
                <a:extLst>
                  <a:ext uri="{FF2B5EF4-FFF2-40B4-BE49-F238E27FC236}">
                    <a16:creationId xmlns:a16="http://schemas.microsoft.com/office/drawing/2014/main" id="{2C6A8090-0B3D-720B-F0ED-B1CE7CFDF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3" y="2190"/>
                <a:ext cx="237" cy="291"/>
              </a:xfrm>
              <a:prstGeom prst="rect">
                <a:avLst/>
              </a:prstGeom>
              <a:grpFill/>
              <a:ln w="111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  <p:sp>
            <p:nvSpPr>
              <p:cNvPr id="73" name="Line 9">
                <a:extLst>
                  <a:ext uri="{FF2B5EF4-FFF2-40B4-BE49-F238E27FC236}">
                    <a16:creationId xmlns:a16="http://schemas.microsoft.com/office/drawing/2014/main" id="{113F1A36-B7AD-94B9-013E-915BA835C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4" y="1762"/>
                <a:ext cx="2" cy="430"/>
              </a:xfrm>
              <a:prstGeom prst="line">
                <a:avLst/>
              </a:prstGeom>
              <a:grp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</p:grpSp>
        <p:grpSp>
          <p:nvGrpSpPr>
            <p:cNvPr id="22681" name="Group 10">
              <a:extLst>
                <a:ext uri="{FF2B5EF4-FFF2-40B4-BE49-F238E27FC236}">
                  <a16:creationId xmlns:a16="http://schemas.microsoft.com/office/drawing/2014/main" id="{CAAD4E07-E957-83DA-4737-1ED83FE937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80355" y="2694374"/>
              <a:ext cx="564174" cy="1704783"/>
              <a:chOff x="3112" y="1762"/>
              <a:chExt cx="238" cy="719"/>
            </a:xfrm>
          </p:grpSpPr>
          <p:sp>
            <p:nvSpPr>
              <p:cNvPr id="22718" name="Oval 11">
                <a:extLst>
                  <a:ext uri="{FF2B5EF4-FFF2-40B4-BE49-F238E27FC236}">
                    <a16:creationId xmlns:a16="http://schemas.microsoft.com/office/drawing/2014/main" id="{266ED5A4-470A-6041-00C7-EB3293FE8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2" y="2190"/>
                <a:ext cx="238" cy="291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719" name="Line 12">
                <a:extLst>
                  <a:ext uri="{FF2B5EF4-FFF2-40B4-BE49-F238E27FC236}">
                    <a16:creationId xmlns:a16="http://schemas.microsoft.com/office/drawing/2014/main" id="{8F5991E0-FD8C-FB72-2292-68259D008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34" y="1762"/>
                <a:ext cx="1" cy="43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22682" name="Group 13">
              <a:extLst>
                <a:ext uri="{FF2B5EF4-FFF2-40B4-BE49-F238E27FC236}">
                  <a16:creationId xmlns:a16="http://schemas.microsoft.com/office/drawing/2014/main" id="{DE85A055-CFC9-A4D0-B379-567C761888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45483" y="2694374"/>
              <a:ext cx="566545" cy="1704783"/>
              <a:chOff x="3941" y="1762"/>
              <a:chExt cx="239" cy="719"/>
            </a:xfrm>
          </p:grpSpPr>
          <p:sp>
            <p:nvSpPr>
              <p:cNvPr id="22716" name="Rectangle 14">
                <a:extLst>
                  <a:ext uri="{FF2B5EF4-FFF2-40B4-BE49-F238E27FC236}">
                    <a16:creationId xmlns:a16="http://schemas.microsoft.com/office/drawing/2014/main" id="{61E7DB93-8FA5-E126-428C-CF61F442F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1" y="2190"/>
                <a:ext cx="239" cy="291"/>
              </a:xfrm>
              <a:prstGeom prst="rect">
                <a:avLst/>
              </a:prstGeom>
              <a:noFill/>
              <a:ln w="11113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717" name="Line 15">
                <a:extLst>
                  <a:ext uri="{FF2B5EF4-FFF2-40B4-BE49-F238E27FC236}">
                    <a16:creationId xmlns:a16="http://schemas.microsoft.com/office/drawing/2014/main" id="{305AB745-1C69-2B2A-A8F9-589C4C9C40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2" y="1762"/>
                <a:ext cx="1" cy="43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BE"/>
              </a:p>
            </p:txBody>
          </p:sp>
        </p:grpSp>
        <p:grpSp>
          <p:nvGrpSpPr>
            <p:cNvPr id="6" name="Group 16">
              <a:extLst>
                <a:ext uri="{FF2B5EF4-FFF2-40B4-BE49-F238E27FC236}">
                  <a16:creationId xmlns:a16="http://schemas.microsoft.com/office/drawing/2014/main" id="{1DEAB4EB-4B27-05C8-AF48-ACAEADBB0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1067" y="2694374"/>
              <a:ext cx="568915" cy="1704783"/>
              <a:chOff x="2180" y="1762"/>
              <a:chExt cx="240" cy="719"/>
            </a:xfrm>
            <a:solidFill>
              <a:srgbClr val="FFFFFF"/>
            </a:solidFill>
          </p:grpSpPr>
          <p:sp>
            <p:nvSpPr>
              <p:cNvPr id="66" name="Oval 17">
                <a:extLst>
                  <a:ext uri="{FF2B5EF4-FFF2-40B4-BE49-F238E27FC236}">
                    <a16:creationId xmlns:a16="http://schemas.microsoft.com/office/drawing/2014/main" id="{C1117D03-E15F-129E-9DCB-C70FEEA05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0" y="2190"/>
                <a:ext cx="240" cy="291"/>
              </a:xfrm>
              <a:prstGeom prst="ellipse">
                <a:avLst/>
              </a:prstGeom>
              <a:grp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  <p:sp>
            <p:nvSpPr>
              <p:cNvPr id="67" name="Line 18">
                <a:extLst>
                  <a:ext uri="{FF2B5EF4-FFF2-40B4-BE49-F238E27FC236}">
                    <a16:creationId xmlns:a16="http://schemas.microsoft.com/office/drawing/2014/main" id="{8B65D75B-EB19-1FE0-3D94-09BB172A14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2" y="1762"/>
                <a:ext cx="1" cy="430"/>
              </a:xfrm>
              <a:prstGeom prst="line">
                <a:avLst/>
              </a:prstGeom>
              <a:grpFill/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</p:grpSp>
        <p:sp>
          <p:nvSpPr>
            <p:cNvPr id="22684" name="Line 19">
              <a:extLst>
                <a:ext uri="{FF2B5EF4-FFF2-40B4-BE49-F238E27FC236}">
                  <a16:creationId xmlns:a16="http://schemas.microsoft.com/office/drawing/2014/main" id="{3F540C9D-7112-638F-B713-35A0418C5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0281" y="1312053"/>
              <a:ext cx="1578740" cy="237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2685" name="Line 20">
              <a:extLst>
                <a:ext uri="{FF2B5EF4-FFF2-40B4-BE49-F238E27FC236}">
                  <a16:creationId xmlns:a16="http://schemas.microsoft.com/office/drawing/2014/main" id="{1E7FD39C-0CD5-397F-6DC2-4A3170A5DD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8261" y="2694374"/>
              <a:ext cx="5833751" cy="237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BE"/>
            </a:p>
          </p:txBody>
        </p:sp>
        <p:grpSp>
          <p:nvGrpSpPr>
            <p:cNvPr id="22686" name="Groep 103">
              <a:extLst>
                <a:ext uri="{FF2B5EF4-FFF2-40B4-BE49-F238E27FC236}">
                  <a16:creationId xmlns:a16="http://schemas.microsoft.com/office/drawing/2014/main" id="{24AEE84B-7A14-C583-F2A8-F68456872C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3438" y="758478"/>
              <a:ext cx="772716" cy="1765176"/>
              <a:chOff x="1217414" y="614462"/>
              <a:chExt cx="772716" cy="1765176"/>
            </a:xfrm>
          </p:grpSpPr>
          <p:grpSp>
            <p:nvGrpSpPr>
              <p:cNvPr id="8" name="Group 2">
                <a:extLst>
                  <a:ext uri="{FF2B5EF4-FFF2-40B4-BE49-F238E27FC236}">
                    <a16:creationId xmlns:a16="http://schemas.microsoft.com/office/drawing/2014/main" id="{2978921F-A53A-1CDF-3CC8-4E60F016A6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7414" y="614462"/>
                <a:ext cx="298450" cy="1758950"/>
                <a:chOff x="1924" y="760"/>
                <a:chExt cx="148" cy="1108"/>
              </a:xfrm>
              <a:solidFill>
                <a:srgbClr val="0070C0"/>
              </a:solidFill>
            </p:grpSpPr>
            <p:sp>
              <p:nvSpPr>
                <p:cNvPr id="64" name="AutoShape 3">
                  <a:extLst>
                    <a:ext uri="{FF2B5EF4-FFF2-40B4-BE49-F238E27FC236}">
                      <a16:creationId xmlns:a16="http://schemas.microsoft.com/office/drawing/2014/main" id="{4C3F4CD2-BB25-63CD-3021-38555A33C1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  <p:sp>
              <p:nvSpPr>
                <p:cNvPr id="65" name="AutoShape 4">
                  <a:extLst>
                    <a:ext uri="{FF2B5EF4-FFF2-40B4-BE49-F238E27FC236}">
                      <a16:creationId xmlns:a16="http://schemas.microsoft.com/office/drawing/2014/main" id="{84C3C164-56EE-D848-648C-051A82BC81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</p:grpSp>
          <p:sp>
            <p:nvSpPr>
              <p:cNvPr id="22713" name="AutoShape 5">
                <a:extLst>
                  <a:ext uri="{FF2B5EF4-FFF2-40B4-BE49-F238E27FC236}">
                    <a16:creationId xmlns:a16="http://schemas.microsoft.com/office/drawing/2014/main" id="{3768DBFE-9662-9BD1-F75F-0EE145A0D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414" y="1224062"/>
                <a:ext cx="282575" cy="15240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grpSp>
            <p:nvGrpSpPr>
              <p:cNvPr id="9" name="Group 2">
                <a:extLst>
                  <a:ext uri="{FF2B5EF4-FFF2-40B4-BE49-F238E27FC236}">
                    <a16:creationId xmlns:a16="http://schemas.microsoft.com/office/drawing/2014/main" id="{00C17017-01F9-8059-7627-3A747380BA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91680" y="620688"/>
                <a:ext cx="298450" cy="1758950"/>
                <a:chOff x="1924" y="760"/>
                <a:chExt cx="148" cy="1108"/>
              </a:xfrm>
              <a:solidFill>
                <a:srgbClr val="0070C0"/>
              </a:solidFill>
            </p:grpSpPr>
            <p:sp>
              <p:nvSpPr>
                <p:cNvPr id="62" name="AutoShape 3">
                  <a:extLst>
                    <a:ext uri="{FF2B5EF4-FFF2-40B4-BE49-F238E27FC236}">
                      <a16:creationId xmlns:a16="http://schemas.microsoft.com/office/drawing/2014/main" id="{0422E6DB-9436-636D-3CE3-2D00E47848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  <p:sp>
              <p:nvSpPr>
                <p:cNvPr id="63" name="AutoShape 4">
                  <a:extLst>
                    <a:ext uri="{FF2B5EF4-FFF2-40B4-BE49-F238E27FC236}">
                      <a16:creationId xmlns:a16="http://schemas.microsoft.com/office/drawing/2014/main" id="{E74E63B8-E43A-9B45-1840-D31BE16A46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</p:grpSp>
          <p:sp>
            <p:nvSpPr>
              <p:cNvPr id="22715" name="AutoShape 5">
                <a:extLst>
                  <a:ext uri="{FF2B5EF4-FFF2-40B4-BE49-F238E27FC236}">
                    <a16:creationId xmlns:a16="http://schemas.microsoft.com/office/drawing/2014/main" id="{7602E364-2508-CFDF-894B-B532A4CFA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680" y="1230288"/>
                <a:ext cx="282575" cy="15240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10" name="Group 50">
              <a:extLst>
                <a:ext uri="{FF2B5EF4-FFF2-40B4-BE49-F238E27FC236}">
                  <a16:creationId xmlns:a16="http://schemas.microsoft.com/office/drawing/2014/main" id="{487766D0-485C-48FB-155A-2A68249543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34881" y="764704"/>
              <a:ext cx="298450" cy="1758950"/>
              <a:chOff x="1924" y="760"/>
              <a:chExt cx="148" cy="1108"/>
            </a:xfrm>
            <a:solidFill>
              <a:srgbClr val="0070C0"/>
            </a:solidFill>
          </p:grpSpPr>
          <p:sp>
            <p:nvSpPr>
              <p:cNvPr id="56" name="AutoShape 51">
                <a:extLst>
                  <a:ext uri="{FF2B5EF4-FFF2-40B4-BE49-F238E27FC236}">
                    <a16:creationId xmlns:a16="http://schemas.microsoft.com/office/drawing/2014/main" id="{37BE9C37-FE7C-1265-2B74-B50AD1BCC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760"/>
                <a:ext cx="148" cy="233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  <p:sp>
            <p:nvSpPr>
              <p:cNvPr id="57" name="AutoShape 52">
                <a:extLst>
                  <a:ext uri="{FF2B5EF4-FFF2-40B4-BE49-F238E27FC236}">
                    <a16:creationId xmlns:a16="http://schemas.microsoft.com/office/drawing/2014/main" id="{D25CB36F-6848-0612-8A58-3B6611732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990"/>
                <a:ext cx="148" cy="878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</p:grpSp>
        <p:sp>
          <p:nvSpPr>
            <p:cNvPr id="22688" name="AutoShape 53">
              <a:extLst>
                <a:ext uri="{FF2B5EF4-FFF2-40B4-BE49-F238E27FC236}">
                  <a16:creationId xmlns:a16="http://schemas.microsoft.com/office/drawing/2014/main" id="{0A70D4FF-0E2E-F4EC-F312-2AB7E34D9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4881" y="1374304"/>
              <a:ext cx="282575" cy="152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6570EA2B-BDC4-EF81-82A5-AE78866DDF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88224" y="777280"/>
              <a:ext cx="298450" cy="1758950"/>
              <a:chOff x="1924" y="760"/>
              <a:chExt cx="148" cy="1108"/>
            </a:xfrm>
            <a:solidFill>
              <a:srgbClr val="0070C0"/>
            </a:solidFill>
          </p:grpSpPr>
          <p:sp>
            <p:nvSpPr>
              <p:cNvPr id="54" name="AutoShape 3">
                <a:extLst>
                  <a:ext uri="{FF2B5EF4-FFF2-40B4-BE49-F238E27FC236}">
                    <a16:creationId xmlns:a16="http://schemas.microsoft.com/office/drawing/2014/main" id="{CD216998-880C-D6C0-5B64-FA9F90FE3A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760"/>
                <a:ext cx="148" cy="233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  <p:sp>
            <p:nvSpPr>
              <p:cNvPr id="55" name="AutoShape 4">
                <a:extLst>
                  <a:ext uri="{FF2B5EF4-FFF2-40B4-BE49-F238E27FC236}">
                    <a16:creationId xmlns:a16="http://schemas.microsoft.com/office/drawing/2014/main" id="{6DC0CC99-B561-80E6-E301-8FB00D91E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990"/>
                <a:ext cx="148" cy="878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</p:grpSp>
        <p:sp>
          <p:nvSpPr>
            <p:cNvPr id="22690" name="AutoShape 5">
              <a:extLst>
                <a:ext uri="{FF2B5EF4-FFF2-40B4-BE49-F238E27FC236}">
                  <a16:creationId xmlns:a16="http://schemas.microsoft.com/office/drawing/2014/main" id="{BDDCD0B4-DDC6-AFCB-A639-F313D2D7E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8224" y="1386880"/>
              <a:ext cx="282575" cy="1524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17" name="Bliksemflits 16">
              <a:extLst>
                <a:ext uri="{FF2B5EF4-FFF2-40B4-BE49-F238E27FC236}">
                  <a16:creationId xmlns:a16="http://schemas.microsoft.com/office/drawing/2014/main" id="{81FF246E-E6C4-BB4D-3538-083BACA8E82F}"/>
                </a:ext>
              </a:extLst>
            </p:cNvPr>
            <p:cNvSpPr/>
            <p:nvPr/>
          </p:nvSpPr>
          <p:spPr>
            <a:xfrm>
              <a:off x="5722673" y="1239287"/>
              <a:ext cx="788875" cy="431069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 sz="2000"/>
            </a:p>
          </p:txBody>
        </p:sp>
        <p:grpSp>
          <p:nvGrpSpPr>
            <p:cNvPr id="12" name="Group 50">
              <a:extLst>
                <a:ext uri="{FF2B5EF4-FFF2-40B4-BE49-F238E27FC236}">
                  <a16:creationId xmlns:a16="http://schemas.microsoft.com/office/drawing/2014/main" id="{2417AD1D-875B-67AB-1AC6-2A8855983C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2313" y="4537794"/>
              <a:ext cx="298450" cy="1758950"/>
              <a:chOff x="1924" y="760"/>
              <a:chExt cx="148" cy="1108"/>
            </a:xfrm>
            <a:solidFill>
              <a:srgbClr val="0070C0"/>
            </a:solidFill>
          </p:grpSpPr>
          <p:sp>
            <p:nvSpPr>
              <p:cNvPr id="52" name="AutoShape 51">
                <a:extLst>
                  <a:ext uri="{FF2B5EF4-FFF2-40B4-BE49-F238E27FC236}">
                    <a16:creationId xmlns:a16="http://schemas.microsoft.com/office/drawing/2014/main" id="{18962730-1467-732F-7F7B-73220B876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760"/>
                <a:ext cx="148" cy="233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  <p:sp>
            <p:nvSpPr>
              <p:cNvPr id="53" name="AutoShape 52">
                <a:extLst>
                  <a:ext uri="{FF2B5EF4-FFF2-40B4-BE49-F238E27FC236}">
                    <a16:creationId xmlns:a16="http://schemas.microsoft.com/office/drawing/2014/main" id="{33905C42-2CFD-6DA6-84D1-DACE534B5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990"/>
                <a:ext cx="148" cy="878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</p:grpSp>
        <p:sp>
          <p:nvSpPr>
            <p:cNvPr id="22693" name="AutoShape 53">
              <a:extLst>
                <a:ext uri="{FF2B5EF4-FFF2-40B4-BE49-F238E27FC236}">
                  <a16:creationId xmlns:a16="http://schemas.microsoft.com/office/drawing/2014/main" id="{8DDCB8FF-3AED-64D9-0D44-C0576A81A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313" y="5147394"/>
              <a:ext cx="282575" cy="152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0CF8AA8E-9175-696B-A395-219A241FC3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5656" y="4550370"/>
              <a:ext cx="298450" cy="1758950"/>
              <a:chOff x="1924" y="760"/>
              <a:chExt cx="148" cy="1108"/>
            </a:xfrm>
            <a:solidFill>
              <a:srgbClr val="0070C0"/>
            </a:solidFill>
          </p:grpSpPr>
          <p:sp>
            <p:nvSpPr>
              <p:cNvPr id="50" name="AutoShape 3">
                <a:extLst>
                  <a:ext uri="{FF2B5EF4-FFF2-40B4-BE49-F238E27FC236}">
                    <a16:creationId xmlns:a16="http://schemas.microsoft.com/office/drawing/2014/main" id="{6723EB42-0B5A-6236-FD50-89DB7EA41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760"/>
                <a:ext cx="148" cy="233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  <p:sp>
            <p:nvSpPr>
              <p:cNvPr id="51" name="AutoShape 4">
                <a:extLst>
                  <a:ext uri="{FF2B5EF4-FFF2-40B4-BE49-F238E27FC236}">
                    <a16:creationId xmlns:a16="http://schemas.microsoft.com/office/drawing/2014/main" id="{B531B8DC-46B5-9D4F-6ED9-75CD8A6E9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990"/>
                <a:ext cx="148" cy="878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</p:grpSp>
        <p:sp>
          <p:nvSpPr>
            <p:cNvPr id="22695" name="AutoShape 5">
              <a:extLst>
                <a:ext uri="{FF2B5EF4-FFF2-40B4-BE49-F238E27FC236}">
                  <a16:creationId xmlns:a16="http://schemas.microsoft.com/office/drawing/2014/main" id="{93837F66-0ED0-10B5-D933-4E64D60DB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5656" y="5159970"/>
              <a:ext cx="282575" cy="1524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22" name="Bliksemflits 21">
              <a:extLst>
                <a:ext uri="{FF2B5EF4-FFF2-40B4-BE49-F238E27FC236}">
                  <a16:creationId xmlns:a16="http://schemas.microsoft.com/office/drawing/2014/main" id="{47BA7136-D531-A81C-8A31-8F7240E2D4D2}"/>
                </a:ext>
              </a:extLst>
            </p:cNvPr>
            <p:cNvSpPr/>
            <p:nvPr/>
          </p:nvSpPr>
          <p:spPr>
            <a:xfrm>
              <a:off x="611560" y="5012798"/>
              <a:ext cx="785561" cy="427752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 sz="2000"/>
            </a:p>
          </p:txBody>
        </p:sp>
        <p:grpSp>
          <p:nvGrpSpPr>
            <p:cNvPr id="14" name="Group 50">
              <a:extLst>
                <a:ext uri="{FF2B5EF4-FFF2-40B4-BE49-F238E27FC236}">
                  <a16:creationId xmlns:a16="http://schemas.microsoft.com/office/drawing/2014/main" id="{712C39F7-A8C3-40C8-4BC4-1F312514AE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0505" y="4509120"/>
              <a:ext cx="298450" cy="1758950"/>
              <a:chOff x="1924" y="760"/>
              <a:chExt cx="148" cy="1108"/>
            </a:xfrm>
            <a:solidFill>
              <a:srgbClr val="0070C0"/>
            </a:solidFill>
          </p:grpSpPr>
          <p:sp>
            <p:nvSpPr>
              <p:cNvPr id="48" name="AutoShape 51">
                <a:extLst>
                  <a:ext uri="{FF2B5EF4-FFF2-40B4-BE49-F238E27FC236}">
                    <a16:creationId xmlns:a16="http://schemas.microsoft.com/office/drawing/2014/main" id="{7990A61B-112B-39E9-B69B-2AA7EF077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760"/>
                <a:ext cx="148" cy="233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  <p:sp>
            <p:nvSpPr>
              <p:cNvPr id="49" name="AutoShape 52">
                <a:extLst>
                  <a:ext uri="{FF2B5EF4-FFF2-40B4-BE49-F238E27FC236}">
                    <a16:creationId xmlns:a16="http://schemas.microsoft.com/office/drawing/2014/main" id="{643ADE71-52A8-ADA6-D042-D312051A1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990"/>
                <a:ext cx="148" cy="878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</p:grpSp>
        <p:sp>
          <p:nvSpPr>
            <p:cNvPr id="22698" name="AutoShape 53">
              <a:extLst>
                <a:ext uri="{FF2B5EF4-FFF2-40B4-BE49-F238E27FC236}">
                  <a16:creationId xmlns:a16="http://schemas.microsoft.com/office/drawing/2014/main" id="{FDF03257-FE6F-A473-C9BA-670B082F7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505" y="5118720"/>
              <a:ext cx="282575" cy="152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5A654E95-A515-54A3-CF37-E7DE98761E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3848" y="4521696"/>
              <a:ext cx="298450" cy="1758950"/>
              <a:chOff x="1924" y="760"/>
              <a:chExt cx="148" cy="1108"/>
            </a:xfrm>
            <a:solidFill>
              <a:srgbClr val="0070C0"/>
            </a:solidFill>
          </p:grpSpPr>
          <p:sp>
            <p:nvSpPr>
              <p:cNvPr id="46" name="AutoShape 3">
                <a:extLst>
                  <a:ext uri="{FF2B5EF4-FFF2-40B4-BE49-F238E27FC236}">
                    <a16:creationId xmlns:a16="http://schemas.microsoft.com/office/drawing/2014/main" id="{8FB83CFA-2251-7451-3D79-86895FB9A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760"/>
                <a:ext cx="148" cy="233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  <p:sp>
            <p:nvSpPr>
              <p:cNvPr id="47" name="AutoShape 4">
                <a:extLst>
                  <a:ext uri="{FF2B5EF4-FFF2-40B4-BE49-F238E27FC236}">
                    <a16:creationId xmlns:a16="http://schemas.microsoft.com/office/drawing/2014/main" id="{78DE4033-F6A5-A8AB-7127-45B6A6E33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990"/>
                <a:ext cx="148" cy="878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</p:grpSp>
        <p:sp>
          <p:nvSpPr>
            <p:cNvPr id="22700" name="AutoShape 5">
              <a:extLst>
                <a:ext uri="{FF2B5EF4-FFF2-40B4-BE49-F238E27FC236}">
                  <a16:creationId xmlns:a16="http://schemas.microsoft.com/office/drawing/2014/main" id="{DC13EBB4-6F90-348E-E892-F326C997E1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848" y="5131296"/>
              <a:ext cx="282575" cy="1524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27" name="Bliksemflits 26">
              <a:extLst>
                <a:ext uri="{FF2B5EF4-FFF2-40B4-BE49-F238E27FC236}">
                  <a16:creationId xmlns:a16="http://schemas.microsoft.com/office/drawing/2014/main" id="{616B6E35-17E0-AA21-3A4D-9771F9BD3DBB}"/>
                </a:ext>
              </a:extLst>
            </p:cNvPr>
            <p:cNvSpPr/>
            <p:nvPr/>
          </p:nvSpPr>
          <p:spPr>
            <a:xfrm>
              <a:off x="2338468" y="4982954"/>
              <a:ext cx="785559" cy="431069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 sz="2000"/>
            </a:p>
          </p:txBody>
        </p:sp>
        <p:grpSp>
          <p:nvGrpSpPr>
            <p:cNvPr id="22702" name="Groep 104">
              <a:extLst>
                <a:ext uri="{FF2B5EF4-FFF2-40B4-BE49-F238E27FC236}">
                  <a16:creationId xmlns:a16="http://schemas.microsoft.com/office/drawing/2014/main" id="{7576F6B3-7593-FCD8-68AB-3EAB5E8F6F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8024" y="4509120"/>
              <a:ext cx="772716" cy="1765176"/>
              <a:chOff x="1217414" y="614462"/>
              <a:chExt cx="772716" cy="1765176"/>
            </a:xfrm>
          </p:grpSpPr>
          <p:grpSp>
            <p:nvGrpSpPr>
              <p:cNvPr id="18" name="Group 2">
                <a:extLst>
                  <a:ext uri="{FF2B5EF4-FFF2-40B4-BE49-F238E27FC236}">
                    <a16:creationId xmlns:a16="http://schemas.microsoft.com/office/drawing/2014/main" id="{9A91342E-E941-727B-0924-AF5B83E354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7414" y="614462"/>
                <a:ext cx="298450" cy="1758950"/>
                <a:chOff x="1924" y="760"/>
                <a:chExt cx="148" cy="1108"/>
              </a:xfrm>
              <a:solidFill>
                <a:srgbClr val="0070C0"/>
              </a:solidFill>
            </p:grpSpPr>
            <p:sp>
              <p:nvSpPr>
                <p:cNvPr id="44" name="AutoShape 3">
                  <a:extLst>
                    <a:ext uri="{FF2B5EF4-FFF2-40B4-BE49-F238E27FC236}">
                      <a16:creationId xmlns:a16="http://schemas.microsoft.com/office/drawing/2014/main" id="{90E77DD8-61E3-1C13-2B53-7E159EF153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  <p:sp>
              <p:nvSpPr>
                <p:cNvPr id="45" name="AutoShape 4">
                  <a:extLst>
                    <a:ext uri="{FF2B5EF4-FFF2-40B4-BE49-F238E27FC236}">
                      <a16:creationId xmlns:a16="http://schemas.microsoft.com/office/drawing/2014/main" id="{F791285B-8AC2-E297-6D64-52B133664D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</p:grpSp>
          <p:sp>
            <p:nvSpPr>
              <p:cNvPr id="22709" name="AutoShape 5">
                <a:extLst>
                  <a:ext uri="{FF2B5EF4-FFF2-40B4-BE49-F238E27FC236}">
                    <a16:creationId xmlns:a16="http://schemas.microsoft.com/office/drawing/2014/main" id="{4DEBECC3-CB94-2849-A6B1-4B71E18C9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414" y="1224062"/>
                <a:ext cx="282575" cy="15240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grpSp>
            <p:nvGrpSpPr>
              <p:cNvPr id="19" name="Group 2">
                <a:extLst>
                  <a:ext uri="{FF2B5EF4-FFF2-40B4-BE49-F238E27FC236}">
                    <a16:creationId xmlns:a16="http://schemas.microsoft.com/office/drawing/2014/main" id="{79D86865-6C21-E5BB-9CB3-80ED91486F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91680" y="620688"/>
                <a:ext cx="298450" cy="1758950"/>
                <a:chOff x="1924" y="760"/>
                <a:chExt cx="148" cy="1108"/>
              </a:xfrm>
              <a:solidFill>
                <a:srgbClr val="0070C0"/>
              </a:solidFill>
            </p:grpSpPr>
            <p:sp>
              <p:nvSpPr>
                <p:cNvPr id="42" name="AutoShape 3">
                  <a:extLst>
                    <a:ext uri="{FF2B5EF4-FFF2-40B4-BE49-F238E27FC236}">
                      <a16:creationId xmlns:a16="http://schemas.microsoft.com/office/drawing/2014/main" id="{1E9FBF8A-167A-5A8B-27DF-F97C17ECA3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  <p:sp>
              <p:nvSpPr>
                <p:cNvPr id="43" name="AutoShape 4">
                  <a:extLst>
                    <a:ext uri="{FF2B5EF4-FFF2-40B4-BE49-F238E27FC236}">
                      <a16:creationId xmlns:a16="http://schemas.microsoft.com/office/drawing/2014/main" id="{7327728E-9D45-E247-7A8D-DD44291462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</p:grpSp>
          <p:sp>
            <p:nvSpPr>
              <p:cNvPr id="22711" name="AutoShape 5">
                <a:extLst>
                  <a:ext uri="{FF2B5EF4-FFF2-40B4-BE49-F238E27FC236}">
                    <a16:creationId xmlns:a16="http://schemas.microsoft.com/office/drawing/2014/main" id="{B2F2402B-7529-86E6-72E4-1DB6810F2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680" y="1230288"/>
                <a:ext cx="282575" cy="15240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22703" name="Groep 113">
              <a:extLst>
                <a:ext uri="{FF2B5EF4-FFF2-40B4-BE49-F238E27FC236}">
                  <a16:creationId xmlns:a16="http://schemas.microsoft.com/office/drawing/2014/main" id="{347E2FE8-E74C-650E-2414-6408277E22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5628" y="4509120"/>
              <a:ext cx="772716" cy="1765176"/>
              <a:chOff x="1217414" y="614462"/>
              <a:chExt cx="772716" cy="1765176"/>
            </a:xfrm>
          </p:grpSpPr>
          <p:grpSp>
            <p:nvGrpSpPr>
              <p:cNvPr id="21" name="Group 2">
                <a:extLst>
                  <a:ext uri="{FF2B5EF4-FFF2-40B4-BE49-F238E27FC236}">
                    <a16:creationId xmlns:a16="http://schemas.microsoft.com/office/drawing/2014/main" id="{CDAD862F-5439-3D2D-A8E5-1705C4F553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7414" y="614462"/>
                <a:ext cx="298450" cy="1758950"/>
                <a:chOff x="1924" y="760"/>
                <a:chExt cx="148" cy="1108"/>
              </a:xfrm>
              <a:solidFill>
                <a:srgbClr val="0070C0"/>
              </a:solidFill>
            </p:grpSpPr>
            <p:sp>
              <p:nvSpPr>
                <p:cNvPr id="36" name="AutoShape 3">
                  <a:extLst>
                    <a:ext uri="{FF2B5EF4-FFF2-40B4-BE49-F238E27FC236}">
                      <a16:creationId xmlns:a16="http://schemas.microsoft.com/office/drawing/2014/main" id="{33F22848-9D4B-2AE3-A46D-ACF9422F5A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  <p:sp>
              <p:nvSpPr>
                <p:cNvPr id="37" name="AutoShape 4">
                  <a:extLst>
                    <a:ext uri="{FF2B5EF4-FFF2-40B4-BE49-F238E27FC236}">
                      <a16:creationId xmlns:a16="http://schemas.microsoft.com/office/drawing/2014/main" id="{FFA3663F-1B10-5935-D183-128014981F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</p:grpSp>
          <p:sp>
            <p:nvSpPr>
              <p:cNvPr id="22705" name="AutoShape 5">
                <a:extLst>
                  <a:ext uri="{FF2B5EF4-FFF2-40B4-BE49-F238E27FC236}">
                    <a16:creationId xmlns:a16="http://schemas.microsoft.com/office/drawing/2014/main" id="{73EAF3A8-5069-6B7A-CA53-1C54CB6C1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414" y="1224062"/>
                <a:ext cx="282575" cy="15240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grpSp>
            <p:nvGrpSpPr>
              <p:cNvPr id="23" name="Group 2">
                <a:extLst>
                  <a:ext uri="{FF2B5EF4-FFF2-40B4-BE49-F238E27FC236}">
                    <a16:creationId xmlns:a16="http://schemas.microsoft.com/office/drawing/2014/main" id="{09B230EB-BACF-9A06-8F66-713BE94656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91680" y="620688"/>
                <a:ext cx="298450" cy="1758950"/>
                <a:chOff x="1924" y="760"/>
                <a:chExt cx="148" cy="1108"/>
              </a:xfrm>
              <a:solidFill>
                <a:srgbClr val="0070C0"/>
              </a:solidFill>
            </p:grpSpPr>
            <p:sp>
              <p:nvSpPr>
                <p:cNvPr id="34" name="AutoShape 3">
                  <a:extLst>
                    <a:ext uri="{FF2B5EF4-FFF2-40B4-BE49-F238E27FC236}">
                      <a16:creationId xmlns:a16="http://schemas.microsoft.com/office/drawing/2014/main" id="{F5EA9557-A167-1B42-204C-483C843008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  <p:sp>
              <p:nvSpPr>
                <p:cNvPr id="35" name="AutoShape 4">
                  <a:extLst>
                    <a:ext uri="{FF2B5EF4-FFF2-40B4-BE49-F238E27FC236}">
                      <a16:creationId xmlns:a16="http://schemas.microsoft.com/office/drawing/2014/main" id="{8CD52834-AF43-4C42-0E81-3A089100A1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</p:grpSp>
          <p:sp>
            <p:nvSpPr>
              <p:cNvPr id="22707" name="AutoShape 5">
                <a:extLst>
                  <a:ext uri="{FF2B5EF4-FFF2-40B4-BE49-F238E27FC236}">
                    <a16:creationId xmlns:a16="http://schemas.microsoft.com/office/drawing/2014/main" id="{F7B83448-A897-547C-0A5D-BD4FF1E30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680" y="1230288"/>
                <a:ext cx="282575" cy="15240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</p:grpSp>
      <p:cxnSp>
        <p:nvCxnSpPr>
          <p:cNvPr id="75" name="Rechte verbindingslijn met pijl 74">
            <a:extLst>
              <a:ext uri="{FF2B5EF4-FFF2-40B4-BE49-F238E27FC236}">
                <a16:creationId xmlns:a16="http://schemas.microsoft.com/office/drawing/2014/main" id="{148BC6A3-295F-092E-FEFA-08C561A6B0B2}"/>
              </a:ext>
            </a:extLst>
          </p:cNvPr>
          <p:cNvCxnSpPr/>
          <p:nvPr/>
        </p:nvCxnSpPr>
        <p:spPr>
          <a:xfrm flipH="1">
            <a:off x="1908175" y="1125538"/>
            <a:ext cx="431800" cy="295116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met pijl 76">
            <a:extLst>
              <a:ext uri="{FF2B5EF4-FFF2-40B4-BE49-F238E27FC236}">
                <a16:creationId xmlns:a16="http://schemas.microsoft.com/office/drawing/2014/main" id="{906EABB8-1F9D-661B-F9EB-2BC618952B21}"/>
              </a:ext>
            </a:extLst>
          </p:cNvPr>
          <p:cNvCxnSpPr>
            <a:stCxn id="46" idx="5"/>
          </p:cNvCxnSpPr>
          <p:nvPr/>
        </p:nvCxnSpPr>
        <p:spPr>
          <a:xfrm>
            <a:off x="1492250" y="2392363"/>
            <a:ext cx="127000" cy="16129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echte verbindingslijn met pijl 78">
            <a:extLst>
              <a:ext uri="{FF2B5EF4-FFF2-40B4-BE49-F238E27FC236}">
                <a16:creationId xmlns:a16="http://schemas.microsoft.com/office/drawing/2014/main" id="{11BFAE89-525D-FCFA-515F-F38502916BEA}"/>
              </a:ext>
            </a:extLst>
          </p:cNvPr>
          <p:cNvCxnSpPr/>
          <p:nvPr/>
        </p:nvCxnSpPr>
        <p:spPr>
          <a:xfrm>
            <a:off x="827088" y="2276475"/>
            <a:ext cx="576262" cy="180022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34" name="Group 14">
            <a:extLst>
              <a:ext uri="{FF2B5EF4-FFF2-40B4-BE49-F238E27FC236}">
                <a16:creationId xmlns:a16="http://schemas.microsoft.com/office/drawing/2014/main" id="{580FBD37-59A3-F042-CE85-2326741A896A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4076700"/>
            <a:ext cx="1198562" cy="1065213"/>
            <a:chOff x="2208" y="3456"/>
            <a:chExt cx="288" cy="288"/>
          </a:xfrm>
        </p:grpSpPr>
        <p:sp>
          <p:nvSpPr>
            <p:cNvPr id="22675" name="Oval 15">
              <a:extLst>
                <a:ext uri="{FF2B5EF4-FFF2-40B4-BE49-F238E27FC236}">
                  <a16:creationId xmlns:a16="http://schemas.microsoft.com/office/drawing/2014/main" id="{E9525CDD-38F5-6AC9-EF75-506735D82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3456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22676" name="Oval 16">
              <a:extLst>
                <a:ext uri="{FF2B5EF4-FFF2-40B4-BE49-F238E27FC236}">
                  <a16:creationId xmlns:a16="http://schemas.microsoft.com/office/drawing/2014/main" id="{704E13E4-1AD1-C5C7-DC89-2B689CDE1D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0" y="3553"/>
              <a:ext cx="67" cy="8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</p:grpSp>
      <p:grpSp>
        <p:nvGrpSpPr>
          <p:cNvPr id="22535" name="Groep 162">
            <a:extLst>
              <a:ext uri="{FF2B5EF4-FFF2-40B4-BE49-F238E27FC236}">
                <a16:creationId xmlns:a16="http://schemas.microsoft.com/office/drawing/2014/main" id="{20BDA107-E152-9FD8-F02E-105E732C794C}"/>
              </a:ext>
            </a:extLst>
          </p:cNvPr>
          <p:cNvGrpSpPr>
            <a:grpSpLocks/>
          </p:cNvGrpSpPr>
          <p:nvPr/>
        </p:nvGrpSpPr>
        <p:grpSpPr bwMode="auto">
          <a:xfrm>
            <a:off x="2501900" y="3595688"/>
            <a:ext cx="1349375" cy="2057400"/>
            <a:chOff x="2770568" y="4005064"/>
            <a:chExt cx="812770" cy="1238526"/>
          </a:xfrm>
        </p:grpSpPr>
        <p:grpSp>
          <p:nvGrpSpPr>
            <p:cNvPr id="26" name="Group 50">
              <a:extLst>
                <a:ext uri="{FF2B5EF4-FFF2-40B4-BE49-F238E27FC236}">
                  <a16:creationId xmlns:a16="http://schemas.microsoft.com/office/drawing/2014/main" id="{BD89D467-C2C7-4F75-B336-DC9BCD61B5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7824" y="4005064"/>
              <a:ext cx="208655" cy="1229734"/>
              <a:chOff x="1924" y="760"/>
              <a:chExt cx="148" cy="1108"/>
            </a:xfrm>
            <a:solidFill>
              <a:srgbClr val="0070C0"/>
            </a:solidFill>
          </p:grpSpPr>
          <p:sp>
            <p:nvSpPr>
              <p:cNvPr id="140" name="AutoShape 51">
                <a:extLst>
                  <a:ext uri="{FF2B5EF4-FFF2-40B4-BE49-F238E27FC236}">
                    <a16:creationId xmlns:a16="http://schemas.microsoft.com/office/drawing/2014/main" id="{8420E014-D315-214E-AC61-388E048AE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760"/>
                <a:ext cx="148" cy="233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  <p:sp>
            <p:nvSpPr>
              <p:cNvPr id="141" name="AutoShape 52">
                <a:extLst>
                  <a:ext uri="{FF2B5EF4-FFF2-40B4-BE49-F238E27FC236}">
                    <a16:creationId xmlns:a16="http://schemas.microsoft.com/office/drawing/2014/main" id="{46FB5039-DC4B-1F78-140C-03CDE9F8F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990"/>
                <a:ext cx="148" cy="878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</p:grpSp>
        <p:sp>
          <p:nvSpPr>
            <p:cNvPr id="22671" name="AutoShape 53">
              <a:extLst>
                <a:ext uri="{FF2B5EF4-FFF2-40B4-BE49-F238E27FC236}">
                  <a16:creationId xmlns:a16="http://schemas.microsoft.com/office/drawing/2014/main" id="{7598AA95-62CA-1393-02BB-E4C105512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824" y="4431253"/>
              <a:ext cx="197557" cy="10654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DC191039-BE04-EDC8-6A02-2B343DA45E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4683" y="4013856"/>
              <a:ext cx="208655" cy="1229734"/>
              <a:chOff x="1924" y="760"/>
              <a:chExt cx="148" cy="1108"/>
            </a:xfrm>
            <a:solidFill>
              <a:srgbClr val="0070C0"/>
            </a:solidFill>
          </p:grpSpPr>
          <p:sp>
            <p:nvSpPr>
              <p:cNvPr id="111" name="AutoShape 3">
                <a:extLst>
                  <a:ext uri="{FF2B5EF4-FFF2-40B4-BE49-F238E27FC236}">
                    <a16:creationId xmlns:a16="http://schemas.microsoft.com/office/drawing/2014/main" id="{5167E0D7-81C7-07A0-7117-CC9A8A773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760"/>
                <a:ext cx="148" cy="233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  <p:sp>
            <p:nvSpPr>
              <p:cNvPr id="112" name="AutoShape 4">
                <a:extLst>
                  <a:ext uri="{FF2B5EF4-FFF2-40B4-BE49-F238E27FC236}">
                    <a16:creationId xmlns:a16="http://schemas.microsoft.com/office/drawing/2014/main" id="{8BEB95C0-599F-FCFF-3E41-7C2A5C2CE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4" y="990"/>
                <a:ext cx="148" cy="878"/>
              </a:xfrm>
              <a:prstGeom prst="octagon">
                <a:avLst>
                  <a:gd name="adj" fmla="val 29282"/>
                </a:avLst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nl-BE">
                  <a:cs typeface="+mn-cs"/>
                </a:endParaRPr>
              </a:p>
            </p:txBody>
          </p:sp>
        </p:grpSp>
        <p:sp>
          <p:nvSpPr>
            <p:cNvPr id="22673" name="AutoShape 5">
              <a:extLst>
                <a:ext uri="{FF2B5EF4-FFF2-40B4-BE49-F238E27FC236}">
                  <a16:creationId xmlns:a16="http://schemas.microsoft.com/office/drawing/2014/main" id="{05FCD3B5-0A00-7DD4-B6D3-179DBA526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4683" y="4440045"/>
              <a:ext cx="197557" cy="106547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104" name="Bliksemflits 103">
              <a:extLst>
                <a:ext uri="{FF2B5EF4-FFF2-40B4-BE49-F238E27FC236}">
                  <a16:creationId xmlns:a16="http://schemas.microsoft.com/office/drawing/2014/main" id="{60A5CB48-EC42-4708-306F-80BD7781E777}"/>
                </a:ext>
              </a:extLst>
            </p:cNvPr>
            <p:cNvSpPr/>
            <p:nvPr/>
          </p:nvSpPr>
          <p:spPr>
            <a:xfrm>
              <a:off x="2770568" y="4337631"/>
              <a:ext cx="549815" cy="299119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 sz="2000"/>
            </a:p>
          </p:txBody>
        </p:sp>
      </p:grpSp>
      <p:grpSp>
        <p:nvGrpSpPr>
          <p:cNvPr id="22536" name="Groep 169">
            <a:extLst>
              <a:ext uri="{FF2B5EF4-FFF2-40B4-BE49-F238E27FC236}">
                <a16:creationId xmlns:a16="http://schemas.microsoft.com/office/drawing/2014/main" id="{75D7879E-DAE7-0CA6-A2D5-C94D6226A3C3}"/>
              </a:ext>
            </a:extLst>
          </p:cNvPr>
          <p:cNvGrpSpPr>
            <a:grpSpLocks/>
          </p:cNvGrpSpPr>
          <p:nvPr/>
        </p:nvGrpSpPr>
        <p:grpSpPr bwMode="auto">
          <a:xfrm>
            <a:off x="4283952" y="3501450"/>
            <a:ext cx="4778481" cy="3168650"/>
            <a:chOff x="4267557" y="3501008"/>
            <a:chExt cx="4777960" cy="3168352"/>
          </a:xfrm>
        </p:grpSpPr>
        <p:sp>
          <p:nvSpPr>
            <p:cNvPr id="22605" name="AutoShape 8">
              <a:extLst>
                <a:ext uri="{FF2B5EF4-FFF2-40B4-BE49-F238E27FC236}">
                  <a16:creationId xmlns:a16="http://schemas.microsoft.com/office/drawing/2014/main" id="{F03B81EE-B1AB-060F-A1CF-17878DA6A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7984" y="4437112"/>
              <a:ext cx="1296144" cy="360040"/>
            </a:xfrm>
            <a:prstGeom prst="rightArrow">
              <a:avLst>
                <a:gd name="adj1" fmla="val 50000"/>
                <a:gd name="adj2" fmla="val 12188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nl-BE" altLang="nl-BE"/>
            </a:p>
          </p:txBody>
        </p:sp>
        <p:sp>
          <p:nvSpPr>
            <p:cNvPr id="22606" name="Text Box 10">
              <a:extLst>
                <a:ext uri="{FF2B5EF4-FFF2-40B4-BE49-F238E27FC236}">
                  <a16:creationId xmlns:a16="http://schemas.microsoft.com/office/drawing/2014/main" id="{AB5B76AB-25F6-E92F-75E5-376A6C5EA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557" y="3526283"/>
              <a:ext cx="1845176" cy="83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nl-BE" dirty="0"/>
                <a:t>hit 2</a:t>
              </a:r>
            </a:p>
            <a:p>
              <a:r>
                <a:rPr lang="en-US" altLang="nl-BE" sz="2000" dirty="0"/>
                <a:t>(mal)chance</a:t>
              </a:r>
            </a:p>
          </p:txBody>
        </p:sp>
        <p:grpSp>
          <p:nvGrpSpPr>
            <p:cNvPr id="22607" name="Group 17">
              <a:extLst>
                <a:ext uri="{FF2B5EF4-FFF2-40B4-BE49-F238E27FC236}">
                  <a16:creationId xmlns:a16="http://schemas.microsoft.com/office/drawing/2014/main" id="{BC6A69C2-EC56-9165-B15F-A847FFAF1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7398" y="6349718"/>
              <a:ext cx="359597" cy="319642"/>
              <a:chOff x="720" y="3024"/>
              <a:chExt cx="816" cy="672"/>
            </a:xfrm>
          </p:grpSpPr>
          <p:sp>
            <p:nvSpPr>
              <p:cNvPr id="22668" name="Oval 18">
                <a:extLst>
                  <a:ext uri="{FF2B5EF4-FFF2-40B4-BE49-F238E27FC236}">
                    <a16:creationId xmlns:a16="http://schemas.microsoft.com/office/drawing/2014/main" id="{C151F399-E3A3-1E11-1976-574C9F11B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024"/>
                <a:ext cx="816" cy="6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669" name="Oval 19">
                <a:extLst>
                  <a:ext uri="{FF2B5EF4-FFF2-40B4-BE49-F238E27FC236}">
                    <a16:creationId xmlns:a16="http://schemas.microsoft.com/office/drawing/2014/main" id="{214129AC-2325-A5D5-53B9-ACE65BBD5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22608" name="Group 20">
              <a:extLst>
                <a:ext uri="{FF2B5EF4-FFF2-40B4-BE49-F238E27FC236}">
                  <a16:creationId xmlns:a16="http://schemas.microsoft.com/office/drawing/2014/main" id="{CAC5C0ED-BFB0-0EDA-F49D-E3D1FD277B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36861" y="5923529"/>
              <a:ext cx="359597" cy="319642"/>
              <a:chOff x="720" y="3024"/>
              <a:chExt cx="816" cy="672"/>
            </a:xfrm>
          </p:grpSpPr>
          <p:sp>
            <p:nvSpPr>
              <p:cNvPr id="22666" name="Oval 21">
                <a:extLst>
                  <a:ext uri="{FF2B5EF4-FFF2-40B4-BE49-F238E27FC236}">
                    <a16:creationId xmlns:a16="http://schemas.microsoft.com/office/drawing/2014/main" id="{05368F06-030F-0B86-A321-35FE362A88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024"/>
                <a:ext cx="816" cy="6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667" name="Oval 22">
                <a:extLst>
                  <a:ext uri="{FF2B5EF4-FFF2-40B4-BE49-F238E27FC236}">
                    <a16:creationId xmlns:a16="http://schemas.microsoft.com/office/drawing/2014/main" id="{1CF6F122-1477-9697-E05C-1FA93F458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22609" name="Group 23">
              <a:extLst>
                <a:ext uri="{FF2B5EF4-FFF2-40B4-BE49-F238E27FC236}">
                  <a16:creationId xmlns:a16="http://schemas.microsoft.com/office/drawing/2014/main" id="{3573B444-2A3A-E57D-30EE-CB4BD9D1DB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16659" y="6243171"/>
              <a:ext cx="359597" cy="319642"/>
              <a:chOff x="720" y="3024"/>
              <a:chExt cx="816" cy="672"/>
            </a:xfrm>
          </p:grpSpPr>
          <p:sp>
            <p:nvSpPr>
              <p:cNvPr id="22664" name="Oval 24">
                <a:extLst>
                  <a:ext uri="{FF2B5EF4-FFF2-40B4-BE49-F238E27FC236}">
                    <a16:creationId xmlns:a16="http://schemas.microsoft.com/office/drawing/2014/main" id="{673F09B7-5E3E-5783-7B42-46BA8122A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024"/>
                <a:ext cx="816" cy="6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665" name="Oval 25">
                <a:extLst>
                  <a:ext uri="{FF2B5EF4-FFF2-40B4-BE49-F238E27FC236}">
                    <a16:creationId xmlns:a16="http://schemas.microsoft.com/office/drawing/2014/main" id="{FD3F88F9-2BA8-7785-BD45-E22258A45E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22610" name="Group 26">
              <a:extLst>
                <a:ext uri="{FF2B5EF4-FFF2-40B4-BE49-F238E27FC236}">
                  <a16:creationId xmlns:a16="http://schemas.microsoft.com/office/drawing/2014/main" id="{DF4B0260-A8F3-7953-9E70-D29C7E8703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77264" y="5763708"/>
              <a:ext cx="359597" cy="319642"/>
              <a:chOff x="720" y="3024"/>
              <a:chExt cx="816" cy="672"/>
            </a:xfrm>
          </p:grpSpPr>
          <p:sp>
            <p:nvSpPr>
              <p:cNvPr id="22662" name="Oval 27">
                <a:extLst>
                  <a:ext uri="{FF2B5EF4-FFF2-40B4-BE49-F238E27FC236}">
                    <a16:creationId xmlns:a16="http://schemas.microsoft.com/office/drawing/2014/main" id="{9A9E69E9-E0FC-F880-F03E-9C49DBBE9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024"/>
                <a:ext cx="816" cy="6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663" name="Oval 28">
                <a:extLst>
                  <a:ext uri="{FF2B5EF4-FFF2-40B4-BE49-F238E27FC236}">
                    <a16:creationId xmlns:a16="http://schemas.microsoft.com/office/drawing/2014/main" id="{D58C09F3-6B2B-3FE1-183B-EE6E79502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22611" name="Group 29">
              <a:extLst>
                <a:ext uri="{FF2B5EF4-FFF2-40B4-BE49-F238E27FC236}">
                  <a16:creationId xmlns:a16="http://schemas.microsoft.com/office/drawing/2014/main" id="{4505B44D-3FD9-588C-693D-022A0B72E6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6995" y="6349718"/>
              <a:ext cx="359597" cy="319642"/>
              <a:chOff x="720" y="3024"/>
              <a:chExt cx="816" cy="672"/>
            </a:xfrm>
          </p:grpSpPr>
          <p:sp>
            <p:nvSpPr>
              <p:cNvPr id="22660" name="Oval 30">
                <a:extLst>
                  <a:ext uri="{FF2B5EF4-FFF2-40B4-BE49-F238E27FC236}">
                    <a16:creationId xmlns:a16="http://schemas.microsoft.com/office/drawing/2014/main" id="{FB007B4A-6F11-18D0-0AC4-7C6545312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024"/>
                <a:ext cx="816" cy="6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661" name="Oval 31">
                <a:extLst>
                  <a:ext uri="{FF2B5EF4-FFF2-40B4-BE49-F238E27FC236}">
                    <a16:creationId xmlns:a16="http://schemas.microsoft.com/office/drawing/2014/main" id="{0734FA04-6EA5-BF97-A3CD-6E09A54AC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22612" name="Group 32">
              <a:extLst>
                <a:ext uri="{FF2B5EF4-FFF2-40B4-BE49-F238E27FC236}">
                  <a16:creationId xmlns:a16="http://schemas.microsoft.com/office/drawing/2014/main" id="{C7321050-CDE6-288A-FA78-8E228FBB13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7801" y="6296444"/>
              <a:ext cx="359597" cy="319642"/>
              <a:chOff x="720" y="3024"/>
              <a:chExt cx="816" cy="672"/>
            </a:xfrm>
          </p:grpSpPr>
          <p:sp>
            <p:nvSpPr>
              <p:cNvPr id="22658" name="Oval 33">
                <a:extLst>
                  <a:ext uri="{FF2B5EF4-FFF2-40B4-BE49-F238E27FC236}">
                    <a16:creationId xmlns:a16="http://schemas.microsoft.com/office/drawing/2014/main" id="{7C8E64C6-48ED-F53F-5DB0-B126C7D03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024"/>
                <a:ext cx="816" cy="6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659" name="Oval 34">
                <a:extLst>
                  <a:ext uri="{FF2B5EF4-FFF2-40B4-BE49-F238E27FC236}">
                    <a16:creationId xmlns:a16="http://schemas.microsoft.com/office/drawing/2014/main" id="{20E6E3BD-4088-EDC0-29D8-9F971FB55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22613" name="Group 35">
              <a:extLst>
                <a:ext uri="{FF2B5EF4-FFF2-40B4-BE49-F238E27FC236}">
                  <a16:creationId xmlns:a16="http://schemas.microsoft.com/office/drawing/2014/main" id="{775FCDA3-A1F5-2460-356A-82A0956EE9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37196" y="6083350"/>
              <a:ext cx="359597" cy="319642"/>
              <a:chOff x="720" y="3024"/>
              <a:chExt cx="816" cy="672"/>
            </a:xfrm>
          </p:grpSpPr>
          <p:sp>
            <p:nvSpPr>
              <p:cNvPr id="22656" name="Oval 36">
                <a:extLst>
                  <a:ext uri="{FF2B5EF4-FFF2-40B4-BE49-F238E27FC236}">
                    <a16:creationId xmlns:a16="http://schemas.microsoft.com/office/drawing/2014/main" id="{D87DF903-5D85-4B81-9419-F6618A7F7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024"/>
                <a:ext cx="816" cy="6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657" name="Oval 37">
                <a:extLst>
                  <a:ext uri="{FF2B5EF4-FFF2-40B4-BE49-F238E27FC236}">
                    <a16:creationId xmlns:a16="http://schemas.microsoft.com/office/drawing/2014/main" id="{992D1C70-CDA7-78E7-9962-D4315B757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22614" name="Group 38">
              <a:extLst>
                <a:ext uri="{FF2B5EF4-FFF2-40B4-BE49-F238E27FC236}">
                  <a16:creationId xmlns:a16="http://schemas.microsoft.com/office/drawing/2014/main" id="{967E7643-E028-72E8-357B-C6A364143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24571" y="5710434"/>
              <a:ext cx="359597" cy="319642"/>
              <a:chOff x="720" y="3024"/>
              <a:chExt cx="816" cy="672"/>
            </a:xfrm>
          </p:grpSpPr>
          <p:sp>
            <p:nvSpPr>
              <p:cNvPr id="22654" name="Oval 39">
                <a:extLst>
                  <a:ext uri="{FF2B5EF4-FFF2-40B4-BE49-F238E27FC236}">
                    <a16:creationId xmlns:a16="http://schemas.microsoft.com/office/drawing/2014/main" id="{02F367BC-E286-0E4D-0C87-5F8B83A53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024"/>
                <a:ext cx="816" cy="6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655" name="Oval 40">
                <a:extLst>
                  <a:ext uri="{FF2B5EF4-FFF2-40B4-BE49-F238E27FC236}">
                    <a16:creationId xmlns:a16="http://schemas.microsoft.com/office/drawing/2014/main" id="{A3012C02-4C13-9D4F-FAAD-7EE017B42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22615" name="Group 41">
              <a:extLst>
                <a:ext uri="{FF2B5EF4-FFF2-40B4-BE49-F238E27FC236}">
                  <a16:creationId xmlns:a16="http://schemas.microsoft.com/office/drawing/2014/main" id="{B45E9786-C888-D660-4F2C-C95C0C742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7599" y="6083350"/>
              <a:ext cx="359597" cy="319642"/>
              <a:chOff x="720" y="3024"/>
              <a:chExt cx="816" cy="672"/>
            </a:xfrm>
          </p:grpSpPr>
          <p:sp>
            <p:nvSpPr>
              <p:cNvPr id="22652" name="Oval 42">
                <a:extLst>
                  <a:ext uri="{FF2B5EF4-FFF2-40B4-BE49-F238E27FC236}">
                    <a16:creationId xmlns:a16="http://schemas.microsoft.com/office/drawing/2014/main" id="{C7F4AD85-4022-5A99-1F33-DA4B6AFE7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0" y="3024"/>
                <a:ext cx="816" cy="6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22653" name="Oval 43">
                <a:extLst>
                  <a:ext uri="{FF2B5EF4-FFF2-40B4-BE49-F238E27FC236}">
                    <a16:creationId xmlns:a16="http://schemas.microsoft.com/office/drawing/2014/main" id="{E4700BD9-162B-A627-50E2-0002536B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3360"/>
                <a:ext cx="192" cy="19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</p:grpSp>
        <p:grpSp>
          <p:nvGrpSpPr>
            <p:cNvPr id="22616" name="Group 71">
              <a:extLst>
                <a:ext uri="{FF2B5EF4-FFF2-40B4-BE49-F238E27FC236}">
                  <a16:creationId xmlns:a16="http://schemas.microsoft.com/office/drawing/2014/main" id="{444ABB9C-4CB8-FD6D-FB90-7F73BF7616D3}"/>
                </a:ext>
              </a:extLst>
            </p:cNvPr>
            <p:cNvGrpSpPr>
              <a:grpSpLocks/>
            </p:cNvGrpSpPr>
            <p:nvPr/>
          </p:nvGrpSpPr>
          <p:grpSpPr bwMode="auto">
            <a:xfrm rot="-2375977">
              <a:off x="6430467" y="5525151"/>
              <a:ext cx="1378456" cy="958926"/>
              <a:chOff x="4800" y="3456"/>
              <a:chExt cx="1104" cy="864"/>
            </a:xfrm>
          </p:grpSpPr>
          <p:grpSp>
            <p:nvGrpSpPr>
              <p:cNvPr id="22625" name="Group 72">
                <a:extLst>
                  <a:ext uri="{FF2B5EF4-FFF2-40B4-BE49-F238E27FC236}">
                    <a16:creationId xmlns:a16="http://schemas.microsoft.com/office/drawing/2014/main" id="{C77EF8DB-B866-4395-0D94-890901D3DB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1224">
                <a:off x="5088" y="4032"/>
                <a:ext cx="288" cy="288"/>
                <a:chOff x="720" y="3024"/>
                <a:chExt cx="816" cy="672"/>
              </a:xfrm>
            </p:grpSpPr>
            <p:sp>
              <p:nvSpPr>
                <p:cNvPr id="22650" name="Oval 73">
                  <a:extLst>
                    <a:ext uri="{FF2B5EF4-FFF2-40B4-BE49-F238E27FC236}">
                      <a16:creationId xmlns:a16="http://schemas.microsoft.com/office/drawing/2014/main" id="{FBFF9862-B786-B1A6-1178-2EB0C3259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  <p:sp>
              <p:nvSpPr>
                <p:cNvPr id="22651" name="Oval 74">
                  <a:extLst>
                    <a:ext uri="{FF2B5EF4-FFF2-40B4-BE49-F238E27FC236}">
                      <a16:creationId xmlns:a16="http://schemas.microsoft.com/office/drawing/2014/main" id="{8419545D-98E5-683B-D449-BBFEE80D95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</p:grpSp>
          <p:grpSp>
            <p:nvGrpSpPr>
              <p:cNvPr id="22626" name="Group 75">
                <a:extLst>
                  <a:ext uri="{FF2B5EF4-FFF2-40B4-BE49-F238E27FC236}">
                    <a16:creationId xmlns:a16="http://schemas.microsoft.com/office/drawing/2014/main" id="{FAAE1B8B-EA77-2DA2-3686-9745921840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1224">
                <a:off x="5472" y="3648"/>
                <a:ext cx="288" cy="288"/>
                <a:chOff x="720" y="3024"/>
                <a:chExt cx="816" cy="672"/>
              </a:xfrm>
            </p:grpSpPr>
            <p:sp>
              <p:nvSpPr>
                <p:cNvPr id="22648" name="Oval 76">
                  <a:extLst>
                    <a:ext uri="{FF2B5EF4-FFF2-40B4-BE49-F238E27FC236}">
                      <a16:creationId xmlns:a16="http://schemas.microsoft.com/office/drawing/2014/main" id="{7B254353-5703-D994-E17C-91A874EE35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  <p:sp>
              <p:nvSpPr>
                <p:cNvPr id="22649" name="Oval 77">
                  <a:extLst>
                    <a:ext uri="{FF2B5EF4-FFF2-40B4-BE49-F238E27FC236}">
                      <a16:creationId xmlns:a16="http://schemas.microsoft.com/office/drawing/2014/main" id="{3A3C2C4D-909B-6FC2-BFC9-93AB1ED99B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</p:grpSp>
          <p:grpSp>
            <p:nvGrpSpPr>
              <p:cNvPr id="22627" name="Group 78">
                <a:extLst>
                  <a:ext uri="{FF2B5EF4-FFF2-40B4-BE49-F238E27FC236}">
                    <a16:creationId xmlns:a16="http://schemas.microsoft.com/office/drawing/2014/main" id="{75ED572B-1826-FCB7-C847-9CB5434254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1224">
                <a:off x="5616" y="3936"/>
                <a:ext cx="288" cy="288"/>
                <a:chOff x="720" y="3024"/>
                <a:chExt cx="816" cy="672"/>
              </a:xfrm>
            </p:grpSpPr>
            <p:sp>
              <p:nvSpPr>
                <p:cNvPr id="22646" name="Oval 79">
                  <a:extLst>
                    <a:ext uri="{FF2B5EF4-FFF2-40B4-BE49-F238E27FC236}">
                      <a16:creationId xmlns:a16="http://schemas.microsoft.com/office/drawing/2014/main" id="{3E79B12B-1185-B04A-6AD5-89254147AD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  <p:sp>
              <p:nvSpPr>
                <p:cNvPr id="22647" name="Oval 80">
                  <a:extLst>
                    <a:ext uri="{FF2B5EF4-FFF2-40B4-BE49-F238E27FC236}">
                      <a16:creationId xmlns:a16="http://schemas.microsoft.com/office/drawing/2014/main" id="{C15D3274-54B3-9025-DE83-E3EEF4A384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</p:grpSp>
          <p:grpSp>
            <p:nvGrpSpPr>
              <p:cNvPr id="22628" name="Group 81">
                <a:extLst>
                  <a:ext uri="{FF2B5EF4-FFF2-40B4-BE49-F238E27FC236}">
                    <a16:creationId xmlns:a16="http://schemas.microsoft.com/office/drawing/2014/main" id="{1269FAAE-7132-C978-BE0D-37CCCD040A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1224">
                <a:off x="5184" y="3504"/>
                <a:ext cx="288" cy="288"/>
                <a:chOff x="720" y="3024"/>
                <a:chExt cx="816" cy="672"/>
              </a:xfrm>
            </p:grpSpPr>
            <p:sp>
              <p:nvSpPr>
                <p:cNvPr id="22644" name="Oval 82">
                  <a:extLst>
                    <a:ext uri="{FF2B5EF4-FFF2-40B4-BE49-F238E27FC236}">
                      <a16:creationId xmlns:a16="http://schemas.microsoft.com/office/drawing/2014/main" id="{41ED5055-A8A3-56D0-0318-4EA8C30644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  <p:sp>
              <p:nvSpPr>
                <p:cNvPr id="22645" name="Oval 83">
                  <a:extLst>
                    <a:ext uri="{FF2B5EF4-FFF2-40B4-BE49-F238E27FC236}">
                      <a16:creationId xmlns:a16="http://schemas.microsoft.com/office/drawing/2014/main" id="{D4FF3372-14D8-40FA-4F13-D9779D8A05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</p:grpSp>
          <p:grpSp>
            <p:nvGrpSpPr>
              <p:cNvPr id="22629" name="Group 84">
                <a:extLst>
                  <a:ext uri="{FF2B5EF4-FFF2-40B4-BE49-F238E27FC236}">
                    <a16:creationId xmlns:a16="http://schemas.microsoft.com/office/drawing/2014/main" id="{263B9842-F8FD-7241-429F-DE9FAD32F0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1224">
                <a:off x="5376" y="4032"/>
                <a:ext cx="288" cy="288"/>
                <a:chOff x="720" y="3024"/>
                <a:chExt cx="816" cy="672"/>
              </a:xfrm>
            </p:grpSpPr>
            <p:sp>
              <p:nvSpPr>
                <p:cNvPr id="22642" name="Oval 85">
                  <a:extLst>
                    <a:ext uri="{FF2B5EF4-FFF2-40B4-BE49-F238E27FC236}">
                      <a16:creationId xmlns:a16="http://schemas.microsoft.com/office/drawing/2014/main" id="{52B231AC-8701-6EFD-157D-7F4BFF2A28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  <p:sp>
              <p:nvSpPr>
                <p:cNvPr id="22643" name="Oval 86">
                  <a:extLst>
                    <a:ext uri="{FF2B5EF4-FFF2-40B4-BE49-F238E27FC236}">
                      <a16:creationId xmlns:a16="http://schemas.microsoft.com/office/drawing/2014/main" id="{E5CF8240-3D26-81E3-28B4-1B7BF52853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</p:grpSp>
          <p:grpSp>
            <p:nvGrpSpPr>
              <p:cNvPr id="22630" name="Group 87">
                <a:extLst>
                  <a:ext uri="{FF2B5EF4-FFF2-40B4-BE49-F238E27FC236}">
                    <a16:creationId xmlns:a16="http://schemas.microsoft.com/office/drawing/2014/main" id="{CD355A04-689A-F3CF-F837-9C6732451B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1224">
                <a:off x="4800" y="3984"/>
                <a:ext cx="288" cy="288"/>
                <a:chOff x="720" y="3024"/>
                <a:chExt cx="816" cy="672"/>
              </a:xfrm>
            </p:grpSpPr>
            <p:sp>
              <p:nvSpPr>
                <p:cNvPr id="22640" name="Oval 88">
                  <a:extLst>
                    <a:ext uri="{FF2B5EF4-FFF2-40B4-BE49-F238E27FC236}">
                      <a16:creationId xmlns:a16="http://schemas.microsoft.com/office/drawing/2014/main" id="{0DFDF20D-9F73-BED8-7053-27DB66A619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  <p:sp>
              <p:nvSpPr>
                <p:cNvPr id="22641" name="Oval 89">
                  <a:extLst>
                    <a:ext uri="{FF2B5EF4-FFF2-40B4-BE49-F238E27FC236}">
                      <a16:creationId xmlns:a16="http://schemas.microsoft.com/office/drawing/2014/main" id="{09D63997-8D76-689E-E974-467EB1E2FD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</p:grpSp>
          <p:grpSp>
            <p:nvGrpSpPr>
              <p:cNvPr id="22631" name="Group 90">
                <a:extLst>
                  <a:ext uri="{FF2B5EF4-FFF2-40B4-BE49-F238E27FC236}">
                    <a16:creationId xmlns:a16="http://schemas.microsoft.com/office/drawing/2014/main" id="{D85C2C56-7E63-58C4-5B8E-91CE8CC5C5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1224">
                <a:off x="5232" y="3792"/>
                <a:ext cx="288" cy="288"/>
                <a:chOff x="720" y="3024"/>
                <a:chExt cx="816" cy="672"/>
              </a:xfrm>
            </p:grpSpPr>
            <p:sp>
              <p:nvSpPr>
                <p:cNvPr id="22638" name="Oval 91">
                  <a:extLst>
                    <a:ext uri="{FF2B5EF4-FFF2-40B4-BE49-F238E27FC236}">
                      <a16:creationId xmlns:a16="http://schemas.microsoft.com/office/drawing/2014/main" id="{ECD5B557-5D29-1AC1-1328-32880A5DEB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  <p:sp>
              <p:nvSpPr>
                <p:cNvPr id="22639" name="Oval 92">
                  <a:extLst>
                    <a:ext uri="{FF2B5EF4-FFF2-40B4-BE49-F238E27FC236}">
                      <a16:creationId xmlns:a16="http://schemas.microsoft.com/office/drawing/2014/main" id="{878308BE-1E97-745B-69D9-2D768947DA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</p:grpSp>
          <p:grpSp>
            <p:nvGrpSpPr>
              <p:cNvPr id="22632" name="Group 93">
                <a:extLst>
                  <a:ext uri="{FF2B5EF4-FFF2-40B4-BE49-F238E27FC236}">
                    <a16:creationId xmlns:a16="http://schemas.microsoft.com/office/drawing/2014/main" id="{23125DD0-E7B2-AAB2-008A-3BAA1DD1FF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1224">
                <a:off x="4944" y="3456"/>
                <a:ext cx="288" cy="288"/>
                <a:chOff x="720" y="3024"/>
                <a:chExt cx="816" cy="672"/>
              </a:xfrm>
            </p:grpSpPr>
            <p:sp>
              <p:nvSpPr>
                <p:cNvPr id="22636" name="Oval 94">
                  <a:extLst>
                    <a:ext uri="{FF2B5EF4-FFF2-40B4-BE49-F238E27FC236}">
                      <a16:creationId xmlns:a16="http://schemas.microsoft.com/office/drawing/2014/main" id="{262B33D1-84BF-1D88-1668-325525C050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  <p:sp>
              <p:nvSpPr>
                <p:cNvPr id="22637" name="Oval 95">
                  <a:extLst>
                    <a:ext uri="{FF2B5EF4-FFF2-40B4-BE49-F238E27FC236}">
                      <a16:creationId xmlns:a16="http://schemas.microsoft.com/office/drawing/2014/main" id="{87B89DF9-D15E-0C75-A55F-587FD02D11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</p:grpSp>
          <p:grpSp>
            <p:nvGrpSpPr>
              <p:cNvPr id="22633" name="Group 96">
                <a:extLst>
                  <a:ext uri="{FF2B5EF4-FFF2-40B4-BE49-F238E27FC236}">
                    <a16:creationId xmlns:a16="http://schemas.microsoft.com/office/drawing/2014/main" id="{0FBD57BF-2080-54F7-463D-FBBA1C2FC0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481224">
                <a:off x="4944" y="3792"/>
                <a:ext cx="288" cy="288"/>
                <a:chOff x="720" y="3024"/>
                <a:chExt cx="816" cy="672"/>
              </a:xfrm>
            </p:grpSpPr>
            <p:sp>
              <p:nvSpPr>
                <p:cNvPr id="22634" name="Oval 97">
                  <a:extLst>
                    <a:ext uri="{FF2B5EF4-FFF2-40B4-BE49-F238E27FC236}">
                      <a16:creationId xmlns:a16="http://schemas.microsoft.com/office/drawing/2014/main" id="{470FBD08-F0DC-0D88-ABBF-9149D106AE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0" y="3024"/>
                  <a:ext cx="816" cy="67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  <p:sp>
              <p:nvSpPr>
                <p:cNvPr id="22635" name="Oval 98">
                  <a:extLst>
                    <a:ext uri="{FF2B5EF4-FFF2-40B4-BE49-F238E27FC236}">
                      <a16:creationId xmlns:a16="http://schemas.microsoft.com/office/drawing/2014/main" id="{00248208-989C-75AE-C167-901D5D5540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3360"/>
                  <a:ext cx="192" cy="19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nl-BE" altLang="nl-BE"/>
                </a:p>
              </p:txBody>
            </p:sp>
          </p:grpSp>
        </p:grpSp>
        <p:sp>
          <p:nvSpPr>
            <p:cNvPr id="22617" name="Text Box 99">
              <a:extLst>
                <a:ext uri="{FF2B5EF4-FFF2-40B4-BE49-F238E27FC236}">
                  <a16:creationId xmlns:a16="http://schemas.microsoft.com/office/drawing/2014/main" id="{39A95A12-0DD9-B0B3-ABDF-12EBABF069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0352" y="6087538"/>
              <a:ext cx="13051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nl-BE"/>
                <a:t>tumeur</a:t>
              </a:r>
            </a:p>
          </p:txBody>
        </p:sp>
        <p:grpSp>
          <p:nvGrpSpPr>
            <p:cNvPr id="22618" name="Groep 163">
              <a:extLst>
                <a:ext uri="{FF2B5EF4-FFF2-40B4-BE49-F238E27FC236}">
                  <a16:creationId xmlns:a16="http://schemas.microsoft.com/office/drawing/2014/main" id="{A250AB8E-19AD-1493-202E-CEFA97EF3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40152" y="3501008"/>
              <a:ext cx="1434982" cy="2083450"/>
              <a:chOff x="5516222" y="3592002"/>
              <a:chExt cx="853038" cy="1238526"/>
            </a:xfrm>
          </p:grpSpPr>
          <p:grpSp>
            <p:nvGrpSpPr>
              <p:cNvPr id="81" name="Group 50">
                <a:extLst>
                  <a:ext uri="{FF2B5EF4-FFF2-40B4-BE49-F238E27FC236}">
                    <a16:creationId xmlns:a16="http://schemas.microsoft.com/office/drawing/2014/main" id="{852A22F0-7E9F-2292-19D4-1C0CA01DD4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83136" y="3592002"/>
                <a:ext cx="208655" cy="1229734"/>
                <a:chOff x="1924" y="760"/>
                <a:chExt cx="148" cy="1108"/>
              </a:xfrm>
              <a:solidFill>
                <a:srgbClr val="0070C0"/>
              </a:solidFill>
            </p:grpSpPr>
            <p:sp>
              <p:nvSpPr>
                <p:cNvPr id="109" name="AutoShape 51">
                  <a:extLst>
                    <a:ext uri="{FF2B5EF4-FFF2-40B4-BE49-F238E27FC236}">
                      <a16:creationId xmlns:a16="http://schemas.microsoft.com/office/drawing/2014/main" id="{3F29236B-EF1A-4306-04D9-B7D6B45295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  <p:sp>
              <p:nvSpPr>
                <p:cNvPr id="110" name="AutoShape 52">
                  <a:extLst>
                    <a:ext uri="{FF2B5EF4-FFF2-40B4-BE49-F238E27FC236}">
                      <a16:creationId xmlns:a16="http://schemas.microsoft.com/office/drawing/2014/main" id="{14F83D5D-C4A7-5610-EC85-11CC241892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</p:grpSp>
          <p:sp>
            <p:nvSpPr>
              <p:cNvPr id="22620" name="AutoShape 53">
                <a:extLst>
                  <a:ext uri="{FF2B5EF4-FFF2-40B4-BE49-F238E27FC236}">
                    <a16:creationId xmlns:a16="http://schemas.microsoft.com/office/drawing/2014/main" id="{496C5CFF-8F81-917A-228B-4159774BE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136" y="4018191"/>
                <a:ext cx="197557" cy="106547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grpSp>
            <p:nvGrpSpPr>
              <p:cNvPr id="82" name="Group 2">
                <a:extLst>
                  <a:ext uri="{FF2B5EF4-FFF2-40B4-BE49-F238E27FC236}">
                    <a16:creationId xmlns:a16="http://schemas.microsoft.com/office/drawing/2014/main" id="{F4FD106B-7A0F-5344-04FB-1F60843BBC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69994" y="3600794"/>
                <a:ext cx="208655" cy="1229734"/>
                <a:chOff x="1924" y="760"/>
                <a:chExt cx="148" cy="1108"/>
              </a:xfrm>
              <a:solidFill>
                <a:srgbClr val="0070C0"/>
              </a:solidFill>
            </p:grpSpPr>
            <p:sp>
              <p:nvSpPr>
                <p:cNvPr id="107" name="AutoShape 3">
                  <a:extLst>
                    <a:ext uri="{FF2B5EF4-FFF2-40B4-BE49-F238E27FC236}">
                      <a16:creationId xmlns:a16="http://schemas.microsoft.com/office/drawing/2014/main" id="{226732E6-0762-8B6D-C110-2EF4177303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  <p:sp>
              <p:nvSpPr>
                <p:cNvPr id="108" name="AutoShape 4">
                  <a:extLst>
                    <a:ext uri="{FF2B5EF4-FFF2-40B4-BE49-F238E27FC236}">
                      <a16:creationId xmlns:a16="http://schemas.microsoft.com/office/drawing/2014/main" id="{A17E803C-C5F6-5B60-5D7E-366D459155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>
                    <a:cs typeface="+mn-cs"/>
                  </a:endParaRPr>
                </a:p>
              </p:txBody>
            </p:sp>
          </p:grpSp>
          <p:sp>
            <p:nvSpPr>
              <p:cNvPr id="22622" name="AutoShape 5">
                <a:extLst>
                  <a:ext uri="{FF2B5EF4-FFF2-40B4-BE49-F238E27FC236}">
                    <a16:creationId xmlns:a16="http://schemas.microsoft.com/office/drawing/2014/main" id="{B52379A5-7C7A-F2A9-E3D8-97ED92AF4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69994" y="4026983"/>
                <a:ext cx="197557" cy="106547"/>
              </a:xfrm>
              <a:prstGeom prst="roundRect">
                <a:avLst>
                  <a:gd name="adj" fmla="val 16667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/>
              </a:p>
            </p:txBody>
          </p:sp>
          <p:sp>
            <p:nvSpPr>
              <p:cNvPr id="105" name="Zon 104">
                <a:extLst>
                  <a:ext uri="{FF2B5EF4-FFF2-40B4-BE49-F238E27FC236}">
                    <a16:creationId xmlns:a16="http://schemas.microsoft.com/office/drawing/2014/main" id="{EE375F33-34C8-6676-7F32-2B031F25FB35}"/>
                  </a:ext>
                </a:extLst>
              </p:cNvPr>
              <p:cNvSpPr/>
              <p:nvPr/>
            </p:nvSpPr>
            <p:spPr>
              <a:xfrm>
                <a:off x="6020434" y="3893959"/>
                <a:ext cx="349132" cy="350081"/>
              </a:xfrm>
              <a:prstGeom prst="sun">
                <a:avLst/>
              </a:prstGeom>
              <a:solidFill>
                <a:srgbClr val="CC33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 sz="2000"/>
              </a:p>
            </p:txBody>
          </p:sp>
          <p:sp>
            <p:nvSpPr>
              <p:cNvPr id="106" name="Bliksemflits 105">
                <a:extLst>
                  <a:ext uri="{FF2B5EF4-FFF2-40B4-BE49-F238E27FC236}">
                    <a16:creationId xmlns:a16="http://schemas.microsoft.com/office/drawing/2014/main" id="{85D7D73F-C6C0-663A-75AB-12877B38A5B3}"/>
                  </a:ext>
                </a:extLst>
              </p:cNvPr>
              <p:cNvSpPr/>
              <p:nvPr/>
            </p:nvSpPr>
            <p:spPr>
              <a:xfrm>
                <a:off x="5516551" y="3944914"/>
                <a:ext cx="549175" cy="299126"/>
              </a:xfrm>
              <a:prstGeom prst="lightningBol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 sz="2000"/>
              </a:p>
            </p:txBody>
          </p:sp>
        </p:grpSp>
      </p:grpSp>
      <p:sp>
        <p:nvSpPr>
          <p:cNvPr id="22537" name="Tekstvak 161">
            <a:extLst>
              <a:ext uri="{FF2B5EF4-FFF2-40B4-BE49-F238E27FC236}">
                <a16:creationId xmlns:a16="http://schemas.microsoft.com/office/drawing/2014/main" id="{038D22DC-9199-0551-C69C-868C8C819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5903913"/>
            <a:ext cx="3124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/>
              <a:t>toutes les cellules </a:t>
            </a:r>
          </a:p>
          <a:p>
            <a:pPr eaLnBrk="1" hangingPunct="1"/>
            <a:r>
              <a:rPr lang="nl-BE" altLang="nl-BE"/>
              <a:t>du corps</a:t>
            </a:r>
          </a:p>
        </p:txBody>
      </p:sp>
      <p:sp>
        <p:nvSpPr>
          <p:cNvPr id="165" name="Afgeronde rechthoek 164">
            <a:extLst>
              <a:ext uri="{FF2B5EF4-FFF2-40B4-BE49-F238E27FC236}">
                <a16:creationId xmlns:a16="http://schemas.microsoft.com/office/drawing/2014/main" id="{58F83A1E-847E-771F-AB63-CE2749CCFDFD}"/>
              </a:ext>
            </a:extLst>
          </p:cNvPr>
          <p:cNvSpPr/>
          <p:nvPr/>
        </p:nvSpPr>
        <p:spPr>
          <a:xfrm>
            <a:off x="71438" y="333375"/>
            <a:ext cx="3924300" cy="29511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98CA9E7-C696-2CAB-E55F-F6E15EC93392}"/>
              </a:ext>
            </a:extLst>
          </p:cNvPr>
          <p:cNvSpPr txBox="1"/>
          <p:nvPr/>
        </p:nvSpPr>
        <p:spPr>
          <a:xfrm>
            <a:off x="242671" y="4840117"/>
            <a:ext cx="19960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Hit 1</a:t>
            </a:r>
          </a:p>
          <a:p>
            <a:r>
              <a:rPr lang="nl-BE" dirty="0">
                <a:highlight>
                  <a:srgbClr val="FFFF00"/>
                </a:highlight>
              </a:rPr>
              <a:t>= héréditair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4CEA299-27FC-FD93-1A36-B4EBCEF06B44}"/>
              </a:ext>
            </a:extLst>
          </p:cNvPr>
          <p:cNvSpPr txBox="1"/>
          <p:nvPr/>
        </p:nvSpPr>
        <p:spPr>
          <a:xfrm>
            <a:off x="4277550" y="4915690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>
                <a:highlight>
                  <a:srgbClr val="FFFF00"/>
                </a:highlight>
              </a:rPr>
              <a:t>somatique</a:t>
            </a:r>
            <a:endParaRPr lang="nl-BE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8410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,300+ Older African American Family Stock Illustrations, Royalty-Free  Vector Graphics &amp; Clip Art - iStock">
            <a:extLst>
              <a:ext uri="{FF2B5EF4-FFF2-40B4-BE49-F238E27FC236}">
                <a16:creationId xmlns:a16="http://schemas.microsoft.com/office/drawing/2014/main" id="{5A9D6C13-F339-331A-3CD0-16A83767D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84" y="576756"/>
            <a:ext cx="58293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DA77BE2-02C7-1B8D-4522-2DAD28BE18F9}"/>
              </a:ext>
            </a:extLst>
          </p:cNvPr>
          <p:cNvSpPr txBox="1"/>
          <p:nvPr/>
        </p:nvSpPr>
        <p:spPr>
          <a:xfrm>
            <a:off x="5110386" y="2482195"/>
            <a:ext cx="10422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BE" sz="2000" i="1" dirty="0"/>
              <a:t>BRCA1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92C8F7F-62ED-4A37-0297-8E1659EFA3F5}"/>
              </a:ext>
            </a:extLst>
          </p:cNvPr>
          <p:cNvSpPr txBox="1"/>
          <p:nvPr/>
        </p:nvSpPr>
        <p:spPr>
          <a:xfrm>
            <a:off x="1608466" y="5233578"/>
            <a:ext cx="70038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50% de risque pour chacun de ses enfants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fr-FR" dirty="0"/>
              <a:t>test prédictif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fr-FR" dirty="0"/>
              <a:t>également pour les hommes !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DDF194D-B4BA-E3A0-0CAC-7B7E60A9F715}"/>
              </a:ext>
            </a:extLst>
          </p:cNvPr>
          <p:cNvSpPr txBox="1"/>
          <p:nvPr/>
        </p:nvSpPr>
        <p:spPr>
          <a:xfrm>
            <a:off x="2843808" y="5310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631E2CE-7274-F730-C53A-173A2377C716}"/>
              </a:ext>
            </a:extLst>
          </p:cNvPr>
          <p:cNvSpPr txBox="1"/>
          <p:nvPr/>
        </p:nvSpPr>
        <p:spPr>
          <a:xfrm>
            <a:off x="4723952" y="62068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9E39B9D-EE80-1D27-72DD-0502F6A3F52A}"/>
              </a:ext>
            </a:extLst>
          </p:cNvPr>
          <p:cNvSpPr txBox="1"/>
          <p:nvPr/>
        </p:nvSpPr>
        <p:spPr>
          <a:xfrm>
            <a:off x="6103544" y="88229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8714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D567931F-AF9E-D8F4-15D6-9BA0B9399A3D}"/>
              </a:ext>
            </a:extLst>
          </p:cNvPr>
          <p:cNvGrpSpPr/>
          <p:nvPr/>
        </p:nvGrpSpPr>
        <p:grpSpPr>
          <a:xfrm>
            <a:off x="1" y="299911"/>
            <a:ext cx="5008309" cy="2379653"/>
            <a:chOff x="1" y="299911"/>
            <a:chExt cx="5008309" cy="2379653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4D6B4CB2-1DDD-5A6A-B620-C90B53FF3F6D}"/>
                </a:ext>
              </a:extLst>
            </p:cNvPr>
            <p:cNvSpPr txBox="1"/>
            <p:nvPr/>
          </p:nvSpPr>
          <p:spPr>
            <a:xfrm>
              <a:off x="2771800" y="1961352"/>
              <a:ext cx="1915909" cy="369332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800" dirty="0"/>
                <a:t>Cas </a:t>
              </a:r>
              <a:r>
                <a:rPr lang="nl-BE" sz="1800" dirty="0" err="1"/>
                <a:t>sporadiques</a:t>
              </a:r>
              <a:endParaRPr lang="nl-BE" sz="1800" dirty="0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19E3EDD8-66BF-A86D-9353-F820E10134D0}"/>
                </a:ext>
              </a:extLst>
            </p:cNvPr>
            <p:cNvSpPr txBox="1"/>
            <p:nvPr/>
          </p:nvSpPr>
          <p:spPr>
            <a:xfrm>
              <a:off x="2771800" y="1249834"/>
              <a:ext cx="2236510" cy="3693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800" dirty="0" err="1"/>
                <a:t>Formes</a:t>
              </a:r>
              <a:r>
                <a:rPr lang="nl-BE" sz="1800" dirty="0"/>
                <a:t> </a:t>
              </a:r>
              <a:r>
                <a:rPr lang="nl-BE" sz="1800" dirty="0" err="1"/>
                <a:t>héréditaires</a:t>
              </a:r>
              <a:endParaRPr lang="nl-BE" sz="1800" dirty="0"/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F94A9939-EC97-A466-4914-7B8A4243D12A}"/>
                </a:ext>
              </a:extLst>
            </p:cNvPr>
            <p:cNvSpPr txBox="1"/>
            <p:nvPr/>
          </p:nvSpPr>
          <p:spPr>
            <a:xfrm>
              <a:off x="2771800" y="437922"/>
              <a:ext cx="1672253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l-BE" sz="1800" dirty="0" err="1"/>
                <a:t>formes</a:t>
              </a:r>
              <a:r>
                <a:rPr lang="nl-BE" sz="1800" dirty="0"/>
                <a:t> </a:t>
              </a:r>
              <a:r>
                <a:rPr lang="nl-BE" sz="1800" dirty="0" err="1"/>
                <a:t>familial</a:t>
              </a:r>
              <a:endParaRPr lang="nl-BE" sz="1800" dirty="0"/>
            </a:p>
          </p:txBody>
        </p:sp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4C14537A-4364-9574-88E6-232AB0773E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1" r="45403" b="3939"/>
            <a:stretch/>
          </p:blipFill>
          <p:spPr bwMode="auto">
            <a:xfrm>
              <a:off x="1" y="299911"/>
              <a:ext cx="2771800" cy="2379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kstvak 20">
            <a:extLst>
              <a:ext uri="{FF2B5EF4-FFF2-40B4-BE49-F238E27FC236}">
                <a16:creationId xmlns:a16="http://schemas.microsoft.com/office/drawing/2014/main" id="{5743CB39-072D-0A84-1895-B6BD6BF2E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363" y="1238750"/>
            <a:ext cx="1582484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1800" i="1" dirty="0" err="1">
                <a:latin typeface="Arial" panose="020B0604020202020204" pitchFamily="34" charset="0"/>
              </a:rPr>
              <a:t>monogénique</a:t>
            </a:r>
            <a:endParaRPr lang="nl-BE" altLang="nl-BE" sz="1800" i="1" dirty="0">
              <a:latin typeface="Arial" panose="020B0604020202020204" pitchFamily="34" charset="0"/>
            </a:endParaRPr>
          </a:p>
        </p:txBody>
      </p:sp>
      <p:pic>
        <p:nvPicPr>
          <p:cNvPr id="10" name="Picture 2" descr="Image result for puzzle piece 3d">
            <a:extLst>
              <a:ext uri="{FF2B5EF4-FFF2-40B4-BE49-F238E27FC236}">
                <a16:creationId xmlns:a16="http://schemas.microsoft.com/office/drawing/2014/main" id="{121E88DF-6F83-1DF0-1BF0-4208285D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47147"/>
            <a:ext cx="1188244" cy="118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22">
            <a:extLst>
              <a:ext uri="{FF2B5EF4-FFF2-40B4-BE49-F238E27FC236}">
                <a16:creationId xmlns:a16="http://schemas.microsoft.com/office/drawing/2014/main" id="{E4E2CC5A-4A5C-E027-D49D-5E16643CB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108" y="3597028"/>
            <a:ext cx="1479892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1800" i="1" dirty="0" err="1">
                <a:latin typeface="Arial" panose="020B0604020202020204" pitchFamily="34" charset="0"/>
              </a:rPr>
              <a:t>polygénique</a:t>
            </a:r>
            <a:endParaRPr lang="nl-BE" altLang="nl-BE" sz="1800" i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nl-BE" altLang="nl-BE" sz="1800" i="1" dirty="0" err="1">
                <a:latin typeface="Arial" panose="020B0604020202020204" pitchFamily="34" charset="0"/>
              </a:rPr>
              <a:t>multifactoriel</a:t>
            </a:r>
            <a:endParaRPr lang="nl-BE" altLang="nl-BE" sz="1800" i="1" dirty="0">
              <a:latin typeface="Arial" panose="020B0604020202020204" pitchFamily="34" charset="0"/>
            </a:endParaRPr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58572971-662C-0C2D-0D72-F1E28BBD673E}"/>
              </a:ext>
            </a:extLst>
          </p:cNvPr>
          <p:cNvSpPr/>
          <p:nvPr/>
        </p:nvSpPr>
        <p:spPr>
          <a:xfrm>
            <a:off x="4148940" y="2846513"/>
            <a:ext cx="449825" cy="396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100"/>
          </a:p>
        </p:txBody>
      </p:sp>
      <p:pic>
        <p:nvPicPr>
          <p:cNvPr id="14" name="Afbeelding 30">
            <a:extLst>
              <a:ext uri="{FF2B5EF4-FFF2-40B4-BE49-F238E27FC236}">
                <a16:creationId xmlns:a16="http://schemas.microsoft.com/office/drawing/2014/main" id="{E8B672C8-695C-2667-4045-F1BB58C43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833" y="2657165"/>
            <a:ext cx="559594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Tekstvak 1045">
            <a:extLst>
              <a:ext uri="{FF2B5EF4-FFF2-40B4-BE49-F238E27FC236}">
                <a16:creationId xmlns:a16="http://schemas.microsoft.com/office/drawing/2014/main" id="{0E813D0E-DAF3-A493-E46A-D170CE44D47D}"/>
              </a:ext>
            </a:extLst>
          </p:cNvPr>
          <p:cNvSpPr txBox="1"/>
          <p:nvPr/>
        </p:nvSpPr>
        <p:spPr>
          <a:xfrm>
            <a:off x="4906135" y="2657165"/>
            <a:ext cx="39148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100" i="1" dirty="0"/>
              <a:t>° </a:t>
            </a:r>
            <a:r>
              <a:rPr lang="nl-BE" sz="2100" i="1" dirty="0" err="1"/>
              <a:t>dizaines</a:t>
            </a:r>
            <a:r>
              <a:rPr lang="nl-BE" sz="2100" i="1" dirty="0"/>
              <a:t> de </a:t>
            </a:r>
            <a:r>
              <a:rPr lang="nl-BE" sz="2100" i="1" dirty="0" err="1"/>
              <a:t>gènes</a:t>
            </a:r>
            <a:r>
              <a:rPr lang="nl-BE" sz="2100" i="1" dirty="0"/>
              <a:t> </a:t>
            </a:r>
          </a:p>
          <a:p>
            <a:r>
              <a:rPr lang="nl-BE" sz="2100" i="1" dirty="0"/>
              <a:t>   </a:t>
            </a:r>
            <a:r>
              <a:rPr lang="nl-BE" sz="2100" i="1" dirty="0" err="1"/>
              <a:t>chaque</a:t>
            </a:r>
            <a:r>
              <a:rPr lang="nl-BE" sz="2100" i="1" dirty="0"/>
              <a:t> </a:t>
            </a:r>
            <a:r>
              <a:rPr lang="nl-BE" sz="2100" i="1" dirty="0" err="1"/>
              <a:t>gène</a:t>
            </a:r>
            <a:r>
              <a:rPr lang="nl-BE" sz="2100" i="1" dirty="0"/>
              <a:t> : </a:t>
            </a:r>
            <a:r>
              <a:rPr lang="nl-BE" sz="2100" i="1" dirty="0" err="1"/>
              <a:t>risque</a:t>
            </a:r>
            <a:r>
              <a:rPr lang="nl-BE" sz="2100" i="1" dirty="0"/>
              <a:t> </a:t>
            </a:r>
            <a:r>
              <a:rPr lang="nl-BE" sz="2100" i="1" dirty="0" err="1"/>
              <a:t>faible</a:t>
            </a:r>
            <a:r>
              <a:rPr lang="nl-BE" sz="2100" i="1" dirty="0"/>
              <a:t> </a:t>
            </a:r>
          </a:p>
          <a:p>
            <a:r>
              <a:rPr lang="nl-BE" sz="2100" i="1" dirty="0"/>
              <a:t>° </a:t>
            </a:r>
            <a:r>
              <a:rPr lang="fr-FR" sz="2100" i="1" dirty="0"/>
              <a:t>environnement + mode de vie</a:t>
            </a:r>
            <a:endParaRPr lang="fr-FR" sz="2100" dirty="0"/>
          </a:p>
          <a:p>
            <a:endParaRPr lang="nl-BE" sz="2100" i="1" dirty="0"/>
          </a:p>
        </p:txBody>
      </p:sp>
      <p:sp>
        <p:nvSpPr>
          <p:cNvPr id="1051" name="Tekstvak 1050">
            <a:extLst>
              <a:ext uri="{FF2B5EF4-FFF2-40B4-BE49-F238E27FC236}">
                <a16:creationId xmlns:a16="http://schemas.microsoft.com/office/drawing/2014/main" id="{36A0E860-C017-9962-A260-D438967CB0C8}"/>
              </a:ext>
            </a:extLst>
          </p:cNvPr>
          <p:cNvSpPr txBox="1"/>
          <p:nvPr/>
        </p:nvSpPr>
        <p:spPr>
          <a:xfrm>
            <a:off x="5140173" y="3897249"/>
            <a:ext cx="3446777" cy="4154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BE" sz="2100" i="1" dirty="0"/>
              <a:t>test </a:t>
            </a:r>
            <a:r>
              <a:rPr lang="nl-BE" sz="2100" i="1" dirty="0" err="1"/>
              <a:t>d'évaluation</a:t>
            </a:r>
            <a:r>
              <a:rPr lang="nl-BE" sz="2100" i="1" dirty="0"/>
              <a:t> du </a:t>
            </a:r>
            <a:r>
              <a:rPr lang="nl-BE" sz="2100" i="1" dirty="0" err="1"/>
              <a:t>risque</a:t>
            </a:r>
            <a:r>
              <a:rPr lang="nl-BE" sz="2100" i="1" dirty="0"/>
              <a:t>?</a:t>
            </a:r>
          </a:p>
        </p:txBody>
      </p:sp>
      <p:sp>
        <p:nvSpPr>
          <p:cNvPr id="2051" name="Tekstvak 2050">
            <a:extLst>
              <a:ext uri="{FF2B5EF4-FFF2-40B4-BE49-F238E27FC236}">
                <a16:creationId xmlns:a16="http://schemas.microsoft.com/office/drawing/2014/main" id="{E1E108D8-A792-84CA-05B2-817E2BCC571C}"/>
              </a:ext>
            </a:extLst>
          </p:cNvPr>
          <p:cNvSpPr txBox="1"/>
          <p:nvPr/>
        </p:nvSpPr>
        <p:spPr>
          <a:xfrm>
            <a:off x="5292080" y="4437112"/>
            <a:ext cx="2883735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100" dirty="0"/>
              <a:t>Score de </a:t>
            </a:r>
            <a:r>
              <a:rPr lang="nl-BE" sz="2100" dirty="0" err="1"/>
              <a:t>risque</a:t>
            </a:r>
            <a:r>
              <a:rPr lang="nl-BE" sz="2100" dirty="0"/>
              <a:t> </a:t>
            </a:r>
          </a:p>
          <a:p>
            <a:pPr algn="ctr"/>
            <a:r>
              <a:rPr lang="nl-BE" sz="2100" dirty="0" err="1"/>
              <a:t>polygénique</a:t>
            </a:r>
            <a:endParaRPr lang="nl-BE" sz="2100" dirty="0"/>
          </a:p>
        </p:txBody>
      </p:sp>
    </p:spTree>
    <p:extLst>
      <p:ext uri="{BB962C8B-B14F-4D97-AF65-F5344CB8AC3E}">
        <p14:creationId xmlns:p14="http://schemas.microsoft.com/office/powerpoint/2010/main" val="28837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6" grpId="0"/>
      <p:bldP spid="1051" grpId="0" animBg="1"/>
      <p:bldP spid="205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ep 9">
            <a:extLst>
              <a:ext uri="{FF2B5EF4-FFF2-40B4-BE49-F238E27FC236}">
                <a16:creationId xmlns:a16="http://schemas.microsoft.com/office/drawing/2014/main" id="{9A7B15A2-45F8-C270-DC71-F9BB6EE0FBF2}"/>
              </a:ext>
            </a:extLst>
          </p:cNvPr>
          <p:cNvGrpSpPr/>
          <p:nvPr/>
        </p:nvGrpSpPr>
        <p:grpSpPr>
          <a:xfrm>
            <a:off x="6406443" y="1470638"/>
            <a:ext cx="1636966" cy="1166181"/>
            <a:chOff x="5782933" y="1427047"/>
            <a:chExt cx="3851132" cy="2921929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E956C6FB-4583-DB7C-017A-6C7278421BBC}"/>
                </a:ext>
              </a:extLst>
            </p:cNvPr>
            <p:cNvGrpSpPr/>
            <p:nvPr/>
          </p:nvGrpSpPr>
          <p:grpSpPr>
            <a:xfrm>
              <a:off x="5815158" y="1559982"/>
              <a:ext cx="3818907" cy="2784903"/>
              <a:chOff x="965450" y="188914"/>
              <a:chExt cx="10034504" cy="7093168"/>
            </a:xfrm>
          </p:grpSpPr>
          <p:sp>
            <p:nvSpPr>
              <p:cNvPr id="18" name="Text Box 2">
                <a:extLst>
                  <a:ext uri="{FF2B5EF4-FFF2-40B4-BE49-F238E27FC236}">
                    <a16:creationId xmlns:a16="http://schemas.microsoft.com/office/drawing/2014/main" id="{1CAEBC96-44D7-8DE0-BCFD-D51405443D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6525" y="5956298"/>
                <a:ext cx="4500774" cy="1325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nl-BE" altLang="nl-BE" sz="375" dirty="0" err="1">
                    <a:latin typeface="Arial" panose="020B0604020202020204" pitchFamily="34" charset="0"/>
                  </a:rPr>
                  <a:t>cardiopathies</a:t>
                </a:r>
                <a:r>
                  <a:rPr lang="nl-BE" altLang="nl-BE" sz="375" dirty="0">
                    <a:latin typeface="Arial" panose="020B0604020202020204" pitchFamily="34" charset="0"/>
                  </a:rPr>
                  <a:t> &amp; maladies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nl-BE" altLang="nl-BE" sz="375" dirty="0" err="1">
                    <a:latin typeface="Arial" panose="020B0604020202020204" pitchFamily="34" charset="0"/>
                  </a:rPr>
                  <a:t>cardiovasculaires</a:t>
                </a:r>
                <a:endParaRPr lang="nl-NL" altLang="nl-BE" sz="375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Text Box 3">
                <a:extLst>
                  <a:ext uri="{FF2B5EF4-FFF2-40B4-BE49-F238E27FC236}">
                    <a16:creationId xmlns:a16="http://schemas.microsoft.com/office/drawing/2014/main" id="{AFB1032F-A181-B450-B9D2-4B5171F7C9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7164" y="2924172"/>
                <a:ext cx="2112647" cy="957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nl-BE" altLang="nl-BE" sz="375" dirty="0" err="1">
                    <a:latin typeface="Arial" panose="020B0604020202020204" pitchFamily="34" charset="0"/>
                  </a:rPr>
                  <a:t>obésité</a:t>
                </a:r>
                <a:endParaRPr lang="nl-NL" altLang="nl-BE" sz="375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BA5C0583-4D92-EAD9-3F17-76449E12C6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03565" y="5956298"/>
                <a:ext cx="2796389" cy="957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nl-BE" altLang="nl-BE" sz="375" dirty="0">
                    <a:latin typeface="Arial" panose="020B0604020202020204" pitchFamily="34" charset="0"/>
                  </a:rPr>
                  <a:t>ostéoporose</a:t>
                </a:r>
                <a:endParaRPr lang="nl-NL" altLang="nl-BE" sz="375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Text Box 5">
                <a:extLst>
                  <a:ext uri="{FF2B5EF4-FFF2-40B4-BE49-F238E27FC236}">
                    <a16:creationId xmlns:a16="http://schemas.microsoft.com/office/drawing/2014/main" id="{3296650C-5305-4376-FAA4-B9F590198F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91174" y="2924172"/>
                <a:ext cx="2043289" cy="957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nl-BE" altLang="nl-BE" sz="375" dirty="0" err="1">
                    <a:latin typeface="Arial" panose="020B0604020202020204" pitchFamily="34" charset="0"/>
                  </a:rPr>
                  <a:t>cancer</a:t>
                </a:r>
                <a:endParaRPr lang="nl-NL" altLang="nl-BE" sz="375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Text Box 6">
                <a:extLst>
                  <a:ext uri="{FF2B5EF4-FFF2-40B4-BE49-F238E27FC236}">
                    <a16:creationId xmlns:a16="http://schemas.microsoft.com/office/drawing/2014/main" id="{1FDD58FF-2CA1-32ED-4C7D-5CC4AE3767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450" y="5995985"/>
                <a:ext cx="2380202" cy="957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nl-BE" altLang="nl-BE" sz="375" dirty="0" err="1">
                    <a:latin typeface="Arial" panose="020B0604020202020204" pitchFamily="34" charset="0"/>
                  </a:rPr>
                  <a:t>démence</a:t>
                </a:r>
                <a:endParaRPr lang="nl-NL" altLang="nl-BE" sz="375" dirty="0">
                  <a:latin typeface="Arial" panose="020B0604020202020204" pitchFamily="34" charset="0"/>
                </a:endParaRPr>
              </a:p>
            </p:txBody>
          </p:sp>
          <p:pic>
            <p:nvPicPr>
              <p:cNvPr id="23" name="Picture 7">
                <a:extLst>
                  <a:ext uri="{FF2B5EF4-FFF2-40B4-BE49-F238E27FC236}">
                    <a16:creationId xmlns:a16="http://schemas.microsoft.com/office/drawing/2014/main" id="{A2B6102F-9A72-F1A0-C0BB-41BE25B2F8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0025" y="747988"/>
                <a:ext cx="2022201" cy="2022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8">
                <a:extLst>
                  <a:ext uri="{FF2B5EF4-FFF2-40B4-BE49-F238E27FC236}">
                    <a16:creationId xmlns:a16="http://schemas.microsoft.com/office/drawing/2014/main" id="{722ADBF8-0EBF-52DB-1ABC-5FE287443A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5286" y="188914"/>
                <a:ext cx="3581400" cy="26828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7CEBC826-2BA2-E4DD-AC4D-C5F70CE11A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3389" y="3789363"/>
                <a:ext cx="1774825" cy="2087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0">
                <a:extLst>
                  <a:ext uri="{FF2B5EF4-FFF2-40B4-BE49-F238E27FC236}">
                    <a16:creationId xmlns:a16="http://schemas.microsoft.com/office/drawing/2014/main" id="{C4FEE3A6-1064-887D-8639-69BCA90A97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1613" y="3494089"/>
                <a:ext cx="2667000" cy="2370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1">
                <a:extLst>
                  <a:ext uri="{FF2B5EF4-FFF2-40B4-BE49-F238E27FC236}">
                    <a16:creationId xmlns:a16="http://schemas.microsoft.com/office/drawing/2014/main" id="{DAC572EC-9EBE-7098-1D45-8CABAA68F5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545"/>
              <a:stretch>
                <a:fillRect/>
              </a:stretch>
            </p:blipFill>
            <p:spPr bwMode="auto">
              <a:xfrm>
                <a:off x="4656138" y="3940176"/>
                <a:ext cx="1871662" cy="189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4" descr="http://upload.wikimedia.org/wikipedia/commons/thumb/2/28/P3240003.jpg/270px-P3240003.jpg">
                <a:extLst>
                  <a:ext uri="{FF2B5EF4-FFF2-40B4-BE49-F238E27FC236}">
                    <a16:creationId xmlns:a16="http://schemas.microsoft.com/office/drawing/2014/main" id="{C862FCB4-B92A-916C-9135-2974CEA189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3059" y="836614"/>
                <a:ext cx="2571750" cy="1933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5">
                <a:extLst>
                  <a:ext uri="{FF2B5EF4-FFF2-40B4-BE49-F238E27FC236}">
                    <a16:creationId xmlns:a16="http://schemas.microsoft.com/office/drawing/2014/main" id="{65066EE9-5A5F-CEC7-6792-0BA953EE33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40796" y="2917247"/>
                <a:ext cx="2509015" cy="957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nl-BE" altLang="nl-BE" sz="375" dirty="0" err="1">
                    <a:latin typeface="Arial" panose="020B0604020202020204" pitchFamily="34" charset="0"/>
                  </a:rPr>
                  <a:t>pieds</a:t>
                </a:r>
                <a:r>
                  <a:rPr lang="nl-BE" altLang="nl-BE" sz="375" dirty="0">
                    <a:latin typeface="Arial" panose="020B0604020202020204" pitchFamily="34" charset="0"/>
                  </a:rPr>
                  <a:t> bots</a:t>
                </a:r>
                <a:endParaRPr lang="nl-NL" altLang="nl-BE" sz="375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0" name="Rechthoek: afgeronde hoeken 29">
              <a:extLst>
                <a:ext uri="{FF2B5EF4-FFF2-40B4-BE49-F238E27FC236}">
                  <a16:creationId xmlns:a16="http://schemas.microsoft.com/office/drawing/2014/main" id="{64192B66-97AC-53D4-F52B-6B68856A1E9D}"/>
                </a:ext>
              </a:extLst>
            </p:cNvPr>
            <p:cNvSpPr/>
            <p:nvPr/>
          </p:nvSpPr>
          <p:spPr>
            <a:xfrm>
              <a:off x="5782933" y="1427047"/>
              <a:ext cx="3617546" cy="2921929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300"/>
            </a:p>
          </p:txBody>
        </p:sp>
      </p:grpSp>
      <p:sp>
        <p:nvSpPr>
          <p:cNvPr id="31" name="Text Box 12">
            <a:extLst>
              <a:ext uri="{FF2B5EF4-FFF2-40B4-BE49-F238E27FC236}">
                <a16:creationId xmlns:a16="http://schemas.microsoft.com/office/drawing/2014/main" id="{84373395-5CA0-CE02-F24B-B5B21D580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598" y="949946"/>
            <a:ext cx="2763654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1800" dirty="0">
                <a:latin typeface="Arial" panose="020B0604020202020204" pitchFamily="34" charset="0"/>
              </a:rPr>
              <a:t>Maladies </a:t>
            </a:r>
            <a:r>
              <a:rPr lang="nl-BE" altLang="nl-BE" sz="1800" dirty="0" err="1">
                <a:latin typeface="Arial" panose="020B0604020202020204" pitchFamily="34" charset="0"/>
              </a:rPr>
              <a:t>multifactorielles</a:t>
            </a:r>
            <a:endParaRPr lang="nl-NL" altLang="nl-BE" sz="1800" dirty="0">
              <a:latin typeface="Arial" panose="020B0604020202020204" pitchFamily="34" charset="0"/>
            </a:endParaRPr>
          </a:p>
        </p:txBody>
      </p:sp>
      <p:sp>
        <p:nvSpPr>
          <p:cNvPr id="1024" name="Text Box 12">
            <a:extLst>
              <a:ext uri="{FF2B5EF4-FFF2-40B4-BE49-F238E27FC236}">
                <a16:creationId xmlns:a16="http://schemas.microsoft.com/office/drawing/2014/main" id="{61B93AF5-EB88-4813-D2BF-B1B725DC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60" y="985080"/>
            <a:ext cx="2677121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BE" altLang="nl-BE" sz="1800" dirty="0">
                <a:latin typeface="Arial" panose="020B0604020202020204" pitchFamily="34" charset="0"/>
              </a:rPr>
              <a:t>Maladies </a:t>
            </a:r>
            <a:r>
              <a:rPr lang="nl-BE" altLang="nl-BE" sz="1800" dirty="0" err="1">
                <a:latin typeface="Arial" panose="020B0604020202020204" pitchFamily="34" charset="0"/>
              </a:rPr>
              <a:t>monogéniques</a:t>
            </a:r>
            <a:endParaRPr lang="nl-NL" altLang="nl-BE" sz="1800" dirty="0">
              <a:latin typeface="Arial" panose="020B0604020202020204" pitchFamily="34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0DF16BB6-0D54-5A21-05AE-E0E857607662}"/>
              </a:ext>
            </a:extLst>
          </p:cNvPr>
          <p:cNvGrpSpPr/>
          <p:nvPr/>
        </p:nvGrpSpPr>
        <p:grpSpPr>
          <a:xfrm>
            <a:off x="836982" y="1518593"/>
            <a:ext cx="1406966" cy="1166181"/>
            <a:chOff x="111513" y="1460810"/>
            <a:chExt cx="3310033" cy="2921929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309F6BED-E028-9BC8-D9F0-FF81E676EBF7}"/>
                </a:ext>
              </a:extLst>
            </p:cNvPr>
            <p:cNvGrpSpPr/>
            <p:nvPr/>
          </p:nvGrpSpPr>
          <p:grpSpPr>
            <a:xfrm>
              <a:off x="111513" y="1460810"/>
              <a:ext cx="3310033" cy="2921929"/>
              <a:chOff x="133815" y="107780"/>
              <a:chExt cx="6724185" cy="5713160"/>
            </a:xfrm>
          </p:grpSpPr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00070830-4593-C390-0EBD-EF6D0FB74EF1}"/>
                  </a:ext>
                </a:extLst>
              </p:cNvPr>
              <p:cNvGrpSpPr/>
              <p:nvPr/>
            </p:nvGrpSpPr>
            <p:grpSpPr>
              <a:xfrm>
                <a:off x="340853" y="401443"/>
                <a:ext cx="6328565" cy="5366235"/>
                <a:chOff x="340853" y="401443"/>
                <a:chExt cx="6328565" cy="5366235"/>
              </a:xfrm>
            </p:grpSpPr>
            <p:pic>
              <p:nvPicPr>
                <p:cNvPr id="3" name="Picture 2" descr="Teenager's sickle cell reversed with world-first therapy - BBC News">
                  <a:extLst>
                    <a:ext uri="{FF2B5EF4-FFF2-40B4-BE49-F238E27FC236}">
                      <a16:creationId xmlns:a16="http://schemas.microsoft.com/office/drawing/2014/main" id="{D15F4A33-9BB7-DC62-444F-8448C7E2F8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998" t="25190" r="51497"/>
                <a:stretch/>
              </p:blipFill>
              <p:spPr bwMode="auto">
                <a:xfrm flipV="1">
                  <a:off x="531869" y="401443"/>
                  <a:ext cx="1956128" cy="19963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Afbeelding 3" descr="Afbeelding met Menselijk gezicht, persoon, kleding, peuter&#10;&#10;Automatisch gegenereerde beschrijving">
                  <a:extLst>
                    <a:ext uri="{FF2B5EF4-FFF2-40B4-BE49-F238E27FC236}">
                      <a16:creationId xmlns:a16="http://schemas.microsoft.com/office/drawing/2014/main" id="{6C18A3E7-BF11-AE37-9BA0-AD79E0A55D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391" r="24048" b="23300"/>
                <a:stretch/>
              </p:blipFill>
              <p:spPr>
                <a:xfrm>
                  <a:off x="4612274" y="401443"/>
                  <a:ext cx="1586376" cy="2002959"/>
                </a:xfrm>
                <a:prstGeom prst="rect">
                  <a:avLst/>
                </a:prstGeom>
              </p:spPr>
            </p:pic>
            <p:pic>
              <p:nvPicPr>
                <p:cNvPr id="1026" name="Picture 2" descr="Polycystic kidney disease - Symptoms and causes - Mayo Clinic">
                  <a:extLst>
                    <a:ext uri="{FF2B5EF4-FFF2-40B4-BE49-F238E27FC236}">
                      <a16:creationId xmlns:a16="http://schemas.microsoft.com/office/drawing/2014/main" id="{3889BF49-E279-F154-1787-AEBA9CE4DB1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413" b="11701"/>
                <a:stretch/>
              </p:blipFill>
              <p:spPr bwMode="auto">
                <a:xfrm>
                  <a:off x="770942" y="2843557"/>
                  <a:ext cx="1436515" cy="17424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28" name="Picture 4" descr="Familial Adenomatous Polyposis - Gastrointestinal - Medbullets Step 1">
                  <a:extLst>
                    <a:ext uri="{FF2B5EF4-FFF2-40B4-BE49-F238E27FC236}">
                      <a16:creationId xmlns:a16="http://schemas.microsoft.com/office/drawing/2014/main" id="{7296A612-7EBB-5397-D3FE-B45BD0CB3DB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8693" y="2950678"/>
                  <a:ext cx="1839017" cy="15281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" name="Tekstvak 5">
                  <a:extLst>
                    <a:ext uri="{FF2B5EF4-FFF2-40B4-BE49-F238E27FC236}">
                      <a16:creationId xmlns:a16="http://schemas.microsoft.com/office/drawing/2014/main" id="{C3EEC006-B763-A171-754B-D8EC572BB65B}"/>
                    </a:ext>
                  </a:extLst>
                </p:cNvPr>
                <p:cNvSpPr txBox="1"/>
                <p:nvPr/>
              </p:nvSpPr>
              <p:spPr>
                <a:xfrm>
                  <a:off x="770943" y="2418194"/>
                  <a:ext cx="2070028" cy="678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BE" sz="300" dirty="0" err="1"/>
                    <a:t>drépanocytose</a:t>
                  </a:r>
                  <a:endParaRPr lang="nl-BE" sz="300" dirty="0"/>
                </a:p>
              </p:txBody>
            </p:sp>
            <p:sp>
              <p:nvSpPr>
                <p:cNvPr id="7" name="Tekstvak 6">
                  <a:extLst>
                    <a:ext uri="{FF2B5EF4-FFF2-40B4-BE49-F238E27FC236}">
                      <a16:creationId xmlns:a16="http://schemas.microsoft.com/office/drawing/2014/main" id="{583F9EB3-8D33-E5B2-3697-79B17750AC94}"/>
                    </a:ext>
                  </a:extLst>
                </p:cNvPr>
                <p:cNvSpPr txBox="1"/>
                <p:nvPr/>
              </p:nvSpPr>
              <p:spPr>
                <a:xfrm>
                  <a:off x="2683989" y="2418194"/>
                  <a:ext cx="2024061" cy="678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BE" sz="300" dirty="0"/>
                    <a:t>S. De </a:t>
                  </a:r>
                  <a:r>
                    <a:rPr lang="nl-BE" sz="300" dirty="0" err="1"/>
                    <a:t>Noonan</a:t>
                  </a:r>
                  <a:endParaRPr lang="nl-BE" sz="300" dirty="0"/>
                </a:p>
              </p:txBody>
            </p:sp>
            <p:sp>
              <p:nvSpPr>
                <p:cNvPr id="8" name="Tekstvak 7">
                  <a:extLst>
                    <a:ext uri="{FF2B5EF4-FFF2-40B4-BE49-F238E27FC236}">
                      <a16:creationId xmlns:a16="http://schemas.microsoft.com/office/drawing/2014/main" id="{F00BA67B-A490-6AA6-0AAD-194FE447ABEE}"/>
                    </a:ext>
                  </a:extLst>
                </p:cNvPr>
                <p:cNvSpPr txBox="1"/>
                <p:nvPr/>
              </p:nvSpPr>
              <p:spPr>
                <a:xfrm>
                  <a:off x="5008844" y="2418194"/>
                  <a:ext cx="1641008" cy="6785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BE" sz="300" dirty="0"/>
                    <a:t>albinisme</a:t>
                  </a:r>
                </a:p>
              </p:txBody>
            </p:sp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26E0733D-188C-DF58-525A-B821D882BC86}"/>
                    </a:ext>
                  </a:extLst>
                </p:cNvPr>
                <p:cNvSpPr txBox="1"/>
                <p:nvPr/>
              </p:nvSpPr>
              <p:spPr>
                <a:xfrm>
                  <a:off x="2343967" y="4862993"/>
                  <a:ext cx="2368810" cy="9046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nl-BE" sz="300" dirty="0"/>
                    <a:t>polypose familiale </a:t>
                  </a:r>
                </a:p>
                <a:p>
                  <a:pPr algn="ctr"/>
                  <a:r>
                    <a:rPr lang="nl-BE" sz="300" dirty="0"/>
                    <a:t>du colon</a:t>
                  </a:r>
                </a:p>
              </p:txBody>
            </p:sp>
            <p:sp>
              <p:nvSpPr>
                <p:cNvPr id="11" name="Tekstvak 10">
                  <a:extLst>
                    <a:ext uri="{FF2B5EF4-FFF2-40B4-BE49-F238E27FC236}">
                      <a16:creationId xmlns:a16="http://schemas.microsoft.com/office/drawing/2014/main" id="{1DB41808-6F22-B4E7-588F-78191656D4EF}"/>
                    </a:ext>
                  </a:extLst>
                </p:cNvPr>
                <p:cNvSpPr txBox="1"/>
                <p:nvPr/>
              </p:nvSpPr>
              <p:spPr>
                <a:xfrm>
                  <a:off x="340853" y="4585997"/>
                  <a:ext cx="2319450" cy="11308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nl-BE" sz="300" dirty="0" err="1"/>
                    <a:t>maladie</a:t>
                  </a:r>
                  <a:endParaRPr lang="nl-BE" sz="300" dirty="0"/>
                </a:p>
                <a:p>
                  <a:r>
                    <a:rPr lang="nl-BE" sz="300" dirty="0" err="1"/>
                    <a:t>polykystique</a:t>
                  </a:r>
                  <a:r>
                    <a:rPr lang="nl-BE" sz="300" dirty="0"/>
                    <a:t> </a:t>
                  </a:r>
                </a:p>
                <a:p>
                  <a:r>
                    <a:rPr lang="nl-BE" sz="300" dirty="0"/>
                    <a:t>des reins</a:t>
                  </a:r>
                </a:p>
              </p:txBody>
            </p:sp>
            <p:pic>
              <p:nvPicPr>
                <p:cNvPr id="1030" name="Picture 6" descr="Long QT Syndrome: Symptoms &amp; Treatment">
                  <a:extLst>
                    <a:ext uri="{FF2B5EF4-FFF2-40B4-BE49-F238E27FC236}">
                      <a16:creationId xmlns:a16="http://schemas.microsoft.com/office/drawing/2014/main" id="{AA168336-CA4B-1705-BBE9-B0B687C27A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556" t="19653" b="25990"/>
                <a:stretch/>
              </p:blipFill>
              <p:spPr bwMode="auto">
                <a:xfrm>
                  <a:off x="4696203" y="2925402"/>
                  <a:ext cx="1973215" cy="152819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79AB0982-037F-6F84-3161-916C10B7C9A3}"/>
                    </a:ext>
                  </a:extLst>
                </p:cNvPr>
                <p:cNvSpPr txBox="1"/>
                <p:nvPr/>
              </p:nvSpPr>
              <p:spPr>
                <a:xfrm>
                  <a:off x="4696207" y="4862993"/>
                  <a:ext cx="1912276" cy="9046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nl-BE" sz="300" dirty="0" err="1"/>
                    <a:t>syndrome</a:t>
                  </a:r>
                  <a:r>
                    <a:rPr lang="nl-BE" sz="300" dirty="0"/>
                    <a:t> </a:t>
                  </a:r>
                </a:p>
                <a:p>
                  <a:r>
                    <a:rPr lang="nl-BE" sz="300" dirty="0"/>
                    <a:t>du QT long</a:t>
                  </a:r>
                </a:p>
              </p:txBody>
            </p:sp>
          </p:grpSp>
          <p:sp>
            <p:nvSpPr>
              <p:cNvPr id="15" name="Rechthoek: afgeronde hoeken 14">
                <a:extLst>
                  <a:ext uri="{FF2B5EF4-FFF2-40B4-BE49-F238E27FC236}">
                    <a16:creationId xmlns:a16="http://schemas.microsoft.com/office/drawing/2014/main" id="{A565FE19-413D-790D-3DE7-1438102F770E}"/>
                  </a:ext>
                </a:extLst>
              </p:cNvPr>
              <p:cNvSpPr/>
              <p:nvPr/>
            </p:nvSpPr>
            <p:spPr>
              <a:xfrm>
                <a:off x="133815" y="107780"/>
                <a:ext cx="6724185" cy="5713160"/>
              </a:xfrm>
              <a:prstGeom prst="roundRect">
                <a:avLst/>
              </a:prstGeom>
              <a:noFill/>
              <a:ln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300"/>
              </a:p>
            </p:txBody>
          </p:sp>
        </p:grpSp>
        <p:pic>
          <p:nvPicPr>
            <p:cNvPr id="5" name="Espace réservé du contenu 5">
              <a:extLst>
                <a:ext uri="{FF2B5EF4-FFF2-40B4-BE49-F238E27FC236}">
                  <a16:creationId xmlns:a16="http://schemas.microsoft.com/office/drawing/2014/main" id="{D553DF34-5DD1-ADBD-617B-E60533CE8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0997" t="3143" r="42572" b="63634"/>
            <a:stretch/>
          </p:blipFill>
          <p:spPr>
            <a:xfrm>
              <a:off x="1343277" y="1589954"/>
              <a:ext cx="800154" cy="1016224"/>
            </a:xfrm>
            <a:prstGeom prst="rect">
              <a:avLst/>
            </a:prstGeom>
          </p:spPr>
        </p:pic>
      </p:grpSp>
      <p:sp>
        <p:nvSpPr>
          <p:cNvPr id="1025" name="Tekstvak 1024">
            <a:extLst>
              <a:ext uri="{FF2B5EF4-FFF2-40B4-BE49-F238E27FC236}">
                <a16:creationId xmlns:a16="http://schemas.microsoft.com/office/drawing/2014/main" id="{54F985BA-D462-F2CF-D2A2-E95F18697770}"/>
              </a:ext>
            </a:extLst>
          </p:cNvPr>
          <p:cNvSpPr txBox="1"/>
          <p:nvPr/>
        </p:nvSpPr>
        <p:spPr>
          <a:xfrm>
            <a:off x="1481616" y="3662101"/>
            <a:ext cx="3130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100" i="1" dirty="0"/>
              <a:t>° BRCA1 /  BRCA2</a:t>
            </a:r>
          </a:p>
          <a:p>
            <a:r>
              <a:rPr lang="nl-BE" sz="2100" i="1" dirty="0"/>
              <a:t>° </a:t>
            </a:r>
            <a:r>
              <a:rPr lang="nl-BE" sz="2100" dirty="0" err="1"/>
              <a:t>risque</a:t>
            </a:r>
            <a:r>
              <a:rPr lang="nl-BE" sz="2100" dirty="0"/>
              <a:t> </a:t>
            </a:r>
            <a:r>
              <a:rPr lang="nl-BE" sz="2100" dirty="0" err="1"/>
              <a:t>très</a:t>
            </a:r>
            <a:r>
              <a:rPr lang="nl-BE" sz="2100" dirty="0"/>
              <a:t> </a:t>
            </a:r>
            <a:r>
              <a:rPr lang="nl-BE" sz="2100" dirty="0" err="1"/>
              <a:t>élevé</a:t>
            </a:r>
            <a:r>
              <a:rPr lang="nl-BE" sz="2100" dirty="0"/>
              <a:t> (70%)</a:t>
            </a:r>
          </a:p>
        </p:txBody>
      </p:sp>
      <p:sp>
        <p:nvSpPr>
          <p:cNvPr id="1031" name="Tekstvak 1030">
            <a:extLst>
              <a:ext uri="{FF2B5EF4-FFF2-40B4-BE49-F238E27FC236}">
                <a16:creationId xmlns:a16="http://schemas.microsoft.com/office/drawing/2014/main" id="{17088A96-A04B-0C86-B513-398D2BB793F5}"/>
              </a:ext>
            </a:extLst>
          </p:cNvPr>
          <p:cNvSpPr txBox="1"/>
          <p:nvPr/>
        </p:nvSpPr>
        <p:spPr>
          <a:xfrm>
            <a:off x="3026771" y="2647437"/>
            <a:ext cx="27863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100" dirty="0"/>
              <a:t>CANCER DU SEIN ? </a:t>
            </a:r>
          </a:p>
        </p:txBody>
      </p:sp>
      <p:pic>
        <p:nvPicPr>
          <p:cNvPr id="1032" name="Picture 2" descr="Image result for puzzle piece 3d">
            <a:extLst>
              <a:ext uri="{FF2B5EF4-FFF2-40B4-BE49-F238E27FC236}">
                <a16:creationId xmlns:a16="http://schemas.microsoft.com/office/drawing/2014/main" id="{6770B807-0219-2D18-ACFF-2A23003E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1" y="3732371"/>
            <a:ext cx="828960" cy="82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Tekstvak 1039">
            <a:extLst>
              <a:ext uri="{FF2B5EF4-FFF2-40B4-BE49-F238E27FC236}">
                <a16:creationId xmlns:a16="http://schemas.microsoft.com/office/drawing/2014/main" id="{F51B643A-6E55-ABDE-82A1-D5D216C0958C}"/>
              </a:ext>
            </a:extLst>
          </p:cNvPr>
          <p:cNvSpPr txBox="1"/>
          <p:nvPr/>
        </p:nvSpPr>
        <p:spPr>
          <a:xfrm>
            <a:off x="1477127" y="3304831"/>
            <a:ext cx="265168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100" b="1" dirty="0" err="1"/>
              <a:t>le</a:t>
            </a:r>
            <a:r>
              <a:rPr lang="nl-BE" sz="2100" b="1" dirty="0"/>
              <a:t> </a:t>
            </a:r>
            <a:r>
              <a:rPr lang="nl-BE" sz="2100" b="1" dirty="0" err="1"/>
              <a:t>cancer</a:t>
            </a:r>
            <a:r>
              <a:rPr lang="nl-BE" sz="2100" b="1" dirty="0"/>
              <a:t> héréditair</a:t>
            </a:r>
          </a:p>
        </p:txBody>
      </p:sp>
      <p:sp>
        <p:nvSpPr>
          <p:cNvPr id="1043" name="Tekstvak 1042">
            <a:extLst>
              <a:ext uri="{FF2B5EF4-FFF2-40B4-BE49-F238E27FC236}">
                <a16:creationId xmlns:a16="http://schemas.microsoft.com/office/drawing/2014/main" id="{12B31916-CF08-56F7-6576-90A192AFF7AE}"/>
              </a:ext>
            </a:extLst>
          </p:cNvPr>
          <p:cNvSpPr txBox="1"/>
          <p:nvPr/>
        </p:nvSpPr>
        <p:spPr>
          <a:xfrm>
            <a:off x="974335" y="4325323"/>
            <a:ext cx="3024162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BE" sz="2100" dirty="0"/>
              <a:t>Test </a:t>
            </a:r>
            <a:r>
              <a:rPr lang="nl-BE" sz="2100" dirty="0" err="1"/>
              <a:t>génétique</a:t>
            </a:r>
            <a:r>
              <a:rPr lang="nl-BE" sz="2100" dirty="0"/>
              <a:t> </a:t>
            </a:r>
            <a:r>
              <a:rPr lang="nl-BE" sz="2100" dirty="0" err="1"/>
              <a:t>prédictif</a:t>
            </a:r>
            <a:r>
              <a:rPr lang="nl-BE" sz="2100" dirty="0"/>
              <a:t> </a:t>
            </a:r>
          </a:p>
          <a:p>
            <a:pPr algn="ctr"/>
            <a:r>
              <a:rPr lang="nl-BE" sz="2100" dirty="0"/>
              <a:t>= </a:t>
            </a:r>
            <a:r>
              <a:rPr lang="nl-BE" sz="2100" dirty="0" err="1"/>
              <a:t>mutation</a:t>
            </a:r>
            <a:r>
              <a:rPr lang="nl-BE" sz="2100" dirty="0"/>
              <a:t> familiale</a:t>
            </a:r>
          </a:p>
        </p:txBody>
      </p:sp>
      <p:pic>
        <p:nvPicPr>
          <p:cNvPr id="1044" name="Afbeelding 30">
            <a:extLst>
              <a:ext uri="{FF2B5EF4-FFF2-40B4-BE49-F238E27FC236}">
                <a16:creationId xmlns:a16="http://schemas.microsoft.com/office/drawing/2014/main" id="{5D11780B-6E41-E956-7A7E-BBAC697408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327" y="3612100"/>
            <a:ext cx="671569" cy="95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Tekstvak 1049">
            <a:extLst>
              <a:ext uri="{FF2B5EF4-FFF2-40B4-BE49-F238E27FC236}">
                <a16:creationId xmlns:a16="http://schemas.microsoft.com/office/drawing/2014/main" id="{D679A1F4-BF39-8D70-666B-3C7AEFFE2FEE}"/>
              </a:ext>
            </a:extLst>
          </p:cNvPr>
          <p:cNvSpPr txBox="1"/>
          <p:nvPr/>
        </p:nvSpPr>
        <p:spPr>
          <a:xfrm>
            <a:off x="1750082" y="5340696"/>
            <a:ext cx="1381758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nl-BE" sz="2100" i="1" dirty="0"/>
              <a:t>= </a:t>
            </a:r>
            <a:r>
              <a:rPr lang="nl-BE" sz="2100" i="1" dirty="0" err="1"/>
              <a:t>universel</a:t>
            </a:r>
            <a:endParaRPr lang="nl-BE" sz="2100" dirty="0"/>
          </a:p>
        </p:txBody>
      </p:sp>
      <p:pic>
        <p:nvPicPr>
          <p:cNvPr id="1053" name="Picture 4" descr="Researchers 3D bioprint breast cancer tumors, treat them in groundbreaking  study | Penn State University">
            <a:extLst>
              <a:ext uri="{FF2B5EF4-FFF2-40B4-BE49-F238E27FC236}">
                <a16:creationId xmlns:a16="http://schemas.microsoft.com/office/drawing/2014/main" id="{3A2FA464-AD41-07D3-0402-0C2867F7F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37" y="1459584"/>
            <a:ext cx="1649246" cy="123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5" name="Rechte verbindingslijn met pijl 1054">
            <a:extLst>
              <a:ext uri="{FF2B5EF4-FFF2-40B4-BE49-F238E27FC236}">
                <a16:creationId xmlns:a16="http://schemas.microsoft.com/office/drawing/2014/main" id="{8449BD5D-2204-39A0-1403-2299B4787BDB}"/>
              </a:ext>
            </a:extLst>
          </p:cNvPr>
          <p:cNvCxnSpPr/>
          <p:nvPr/>
        </p:nvCxnSpPr>
        <p:spPr>
          <a:xfrm flipH="1">
            <a:off x="2733929" y="2896818"/>
            <a:ext cx="636527" cy="532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Rechte verbindingslijn met pijl 2047">
            <a:extLst>
              <a:ext uri="{FF2B5EF4-FFF2-40B4-BE49-F238E27FC236}">
                <a16:creationId xmlns:a16="http://schemas.microsoft.com/office/drawing/2014/main" id="{16F32B41-4DC7-C7CA-675A-5B1DE6693406}"/>
              </a:ext>
            </a:extLst>
          </p:cNvPr>
          <p:cNvCxnSpPr>
            <a:cxnSpLocks/>
          </p:cNvCxnSpPr>
          <p:nvPr/>
        </p:nvCxnSpPr>
        <p:spPr>
          <a:xfrm>
            <a:off x="5053213" y="2944974"/>
            <a:ext cx="720333" cy="528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C25A2CC5-1069-4917-CC95-E500740A522D}"/>
              </a:ext>
            </a:extLst>
          </p:cNvPr>
          <p:cNvSpPr txBox="1"/>
          <p:nvPr/>
        </p:nvSpPr>
        <p:spPr>
          <a:xfrm>
            <a:off x="6300192" y="3769876"/>
            <a:ext cx="2693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err="1"/>
              <a:t>Multifactoriel</a:t>
            </a:r>
            <a:endParaRPr lang="nl-BE" sz="2400" dirty="0"/>
          </a:p>
          <a:p>
            <a:r>
              <a:rPr lang="nl-BE" sz="2400" dirty="0"/>
              <a:t>= les </a:t>
            </a:r>
            <a:r>
              <a:rPr lang="nl-BE" sz="2400" dirty="0" err="1"/>
              <a:t>gènes</a:t>
            </a:r>
            <a:r>
              <a:rPr lang="nl-BE" sz="2400" dirty="0"/>
              <a:t> </a:t>
            </a:r>
          </a:p>
          <a:p>
            <a:r>
              <a:rPr lang="nl-BE" sz="2400" dirty="0"/>
              <a:t>et </a:t>
            </a:r>
            <a:r>
              <a:rPr lang="nl-BE" sz="2400" dirty="0" err="1"/>
              <a:t>l'environnement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416421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24" grpId="0" animBg="1"/>
      <p:bldP spid="1025" grpId="0"/>
      <p:bldP spid="1040" grpId="0"/>
      <p:bldP spid="1043" grpId="0" animBg="1"/>
      <p:bldP spid="1050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BA6E75C7-AAB9-5E7A-7D17-5C0307F5CC50}"/>
              </a:ext>
            </a:extLst>
          </p:cNvPr>
          <p:cNvSpPr txBox="1"/>
          <p:nvPr/>
        </p:nvSpPr>
        <p:spPr>
          <a:xfrm>
            <a:off x="2188513" y="310518"/>
            <a:ext cx="47051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700" dirty="0"/>
              <a:t>Le test de </a:t>
            </a:r>
            <a:r>
              <a:rPr lang="nl-BE" sz="2700" dirty="0" err="1"/>
              <a:t>risque</a:t>
            </a:r>
            <a:r>
              <a:rPr lang="nl-BE" sz="2700" dirty="0"/>
              <a:t> </a:t>
            </a:r>
            <a:r>
              <a:rPr lang="nl-BE" sz="2700" dirty="0" err="1"/>
              <a:t>polygénique</a:t>
            </a:r>
            <a:endParaRPr lang="nl-BE" sz="27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3DFD6C-D2EB-452E-5B93-4BF8F0B4BA45}"/>
              </a:ext>
            </a:extLst>
          </p:cNvPr>
          <p:cNvSpPr txBox="1"/>
          <p:nvPr/>
        </p:nvSpPr>
        <p:spPr>
          <a:xfrm>
            <a:off x="5725784" y="4906483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800" dirty="0" err="1"/>
              <a:t>mesures</a:t>
            </a:r>
            <a:r>
              <a:rPr lang="nl-BE" sz="1800" dirty="0"/>
              <a:t> </a:t>
            </a:r>
            <a:r>
              <a:rPr lang="nl-BE" sz="1800" dirty="0" err="1"/>
              <a:t>préventives</a:t>
            </a:r>
            <a:endParaRPr lang="nl-BE" sz="18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8286633-188E-1E1F-13F3-241DCFC11FE5}"/>
              </a:ext>
            </a:extLst>
          </p:cNvPr>
          <p:cNvSpPr txBox="1"/>
          <p:nvPr/>
        </p:nvSpPr>
        <p:spPr>
          <a:xfrm>
            <a:off x="4303797" y="5526292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 err="1"/>
              <a:t>réduction</a:t>
            </a:r>
            <a:r>
              <a:rPr lang="nl-BE" sz="1400" dirty="0"/>
              <a:t> du dépistage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8B900A3-C964-F47E-4266-9738880D89AB}"/>
              </a:ext>
            </a:extLst>
          </p:cNvPr>
          <p:cNvSpPr txBox="1"/>
          <p:nvPr/>
        </p:nvSpPr>
        <p:spPr>
          <a:xfrm>
            <a:off x="7237709" y="5526291"/>
            <a:ext cx="190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le dépistage </a:t>
            </a:r>
            <a:r>
              <a:rPr lang="nl-BE" sz="1400" dirty="0" err="1"/>
              <a:t>intensifié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11A0DB40-2926-1907-B38B-140E2EF75314}"/>
              </a:ext>
            </a:extLst>
          </p:cNvPr>
          <p:cNvSpPr/>
          <p:nvPr/>
        </p:nvSpPr>
        <p:spPr>
          <a:xfrm>
            <a:off x="4541541" y="5870532"/>
            <a:ext cx="4329684" cy="3771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400"/>
          </a:p>
        </p:txBody>
      </p:sp>
      <p:pic>
        <p:nvPicPr>
          <p:cNvPr id="2" name="Picture 2" descr="What a Polygenic Risk Score Can and Can't Tell You | Harvard Medicine  Magazine">
            <a:extLst>
              <a:ext uri="{FF2B5EF4-FFF2-40B4-BE49-F238E27FC236}">
                <a16:creationId xmlns:a16="http://schemas.microsoft.com/office/drawing/2014/main" id="{CFF7E4BD-6169-0135-4197-2E0532CBF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3" t="53468" r="1896" b="4202"/>
          <a:stretch/>
        </p:blipFill>
        <p:spPr bwMode="auto">
          <a:xfrm>
            <a:off x="259447" y="2367893"/>
            <a:ext cx="3512453" cy="191113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olygenic Risk Scores">
            <a:extLst>
              <a:ext uri="{FF2B5EF4-FFF2-40B4-BE49-F238E27FC236}">
                <a16:creationId xmlns:a16="http://schemas.microsoft.com/office/drawing/2014/main" id="{4D88AEE4-B7F8-71DC-DB6F-AB010596A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6"/>
          <a:stretch/>
        </p:blipFill>
        <p:spPr bwMode="auto">
          <a:xfrm>
            <a:off x="4541080" y="2349104"/>
            <a:ext cx="3867024" cy="192992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D8F5F08-67A3-C1A8-D5F2-4D3BFE08BE62}"/>
              </a:ext>
            </a:extLst>
          </p:cNvPr>
          <p:cNvSpPr txBox="1"/>
          <p:nvPr/>
        </p:nvSpPr>
        <p:spPr>
          <a:xfrm>
            <a:off x="1035397" y="877649"/>
            <a:ext cx="7354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100" i="1" dirty="0"/>
              <a:t>en agrégeant les effets de dizaines de variantes génétiques </a:t>
            </a:r>
          </a:p>
          <a:p>
            <a:pPr algn="ctr"/>
            <a:r>
              <a:rPr lang="fr-FR" sz="2100" i="1" dirty="0"/>
              <a:t>associées à la maladie multifactorielle</a:t>
            </a:r>
            <a:endParaRPr lang="fr-FR" sz="21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E9F805D-37FE-E1E5-EA53-2F83705E8AA4}"/>
              </a:ext>
            </a:extLst>
          </p:cNvPr>
          <p:cNvSpPr txBox="1"/>
          <p:nvPr/>
        </p:nvSpPr>
        <p:spPr>
          <a:xfrm>
            <a:off x="4541080" y="4218002"/>
            <a:ext cx="4108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600" i="1" dirty="0" err="1"/>
              <a:t>risque</a:t>
            </a:r>
            <a:r>
              <a:rPr lang="nl-BE" sz="1600" i="1" dirty="0"/>
              <a:t> </a:t>
            </a:r>
            <a:r>
              <a:rPr lang="nl-BE" sz="1600" i="1" dirty="0" err="1"/>
              <a:t>faible</a:t>
            </a:r>
            <a:r>
              <a:rPr lang="nl-BE" sz="1600" i="1" dirty="0"/>
              <a:t> 	        </a:t>
            </a:r>
            <a:r>
              <a:rPr lang="nl-BE" sz="1600" i="1" dirty="0" err="1"/>
              <a:t>risque</a:t>
            </a:r>
            <a:r>
              <a:rPr lang="nl-BE" sz="1600" i="1" dirty="0"/>
              <a:t> </a:t>
            </a:r>
            <a:r>
              <a:rPr lang="nl-BE" sz="1600" i="1" dirty="0" err="1"/>
              <a:t>élevé</a:t>
            </a:r>
            <a:endParaRPr lang="nl-BE" sz="16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48137A-9E4F-3C1C-8F74-0ED0628A6678}"/>
              </a:ext>
            </a:extLst>
          </p:cNvPr>
          <p:cNvSpPr txBox="1"/>
          <p:nvPr/>
        </p:nvSpPr>
        <p:spPr>
          <a:xfrm>
            <a:off x="1311230" y="1929191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800" dirty="0"/>
              <a:t>Analyse de l'ADN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358761D-5C1D-2840-7B1C-1378BD9051D4}"/>
              </a:ext>
            </a:extLst>
          </p:cNvPr>
          <p:cNvSpPr txBox="1"/>
          <p:nvPr/>
        </p:nvSpPr>
        <p:spPr>
          <a:xfrm>
            <a:off x="5607648" y="192398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800" dirty="0"/>
              <a:t>Risque </a:t>
            </a:r>
            <a:r>
              <a:rPr lang="nl-BE" sz="1800" dirty="0" err="1"/>
              <a:t>individuel</a:t>
            </a:r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856786AB-C244-4854-B45E-E62BD992353D}"/>
              </a:ext>
            </a:extLst>
          </p:cNvPr>
          <p:cNvSpPr/>
          <p:nvPr/>
        </p:nvSpPr>
        <p:spPr>
          <a:xfrm>
            <a:off x="3830445" y="2890146"/>
            <a:ext cx="610529" cy="4635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100"/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DC415F63-1212-B54A-6D0A-D992473F6EF2}"/>
              </a:ext>
            </a:extLst>
          </p:cNvPr>
          <p:cNvSpPr/>
          <p:nvPr/>
        </p:nvSpPr>
        <p:spPr>
          <a:xfrm rot="5400000">
            <a:off x="6282498" y="4530906"/>
            <a:ext cx="384184" cy="4635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100"/>
          </a:p>
        </p:txBody>
      </p:sp>
    </p:spTree>
    <p:extLst>
      <p:ext uri="{BB962C8B-B14F-4D97-AF65-F5344CB8AC3E}">
        <p14:creationId xmlns:p14="http://schemas.microsoft.com/office/powerpoint/2010/main" val="291200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3" grpId="0"/>
      <p:bldP spid="6" grpId="0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मुखपृष्ठ - WID - World Inequality Database">
            <a:extLst>
              <a:ext uri="{FF2B5EF4-FFF2-40B4-BE49-F238E27FC236}">
                <a16:creationId xmlns:a16="http://schemas.microsoft.com/office/drawing/2014/main" id="{3BD83BCD-A8BB-5F74-17D5-34E3B91C5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4" t="10676" r="-1506" b="6378"/>
          <a:stretch/>
        </p:blipFill>
        <p:spPr bwMode="auto">
          <a:xfrm>
            <a:off x="1794849" y="1659815"/>
            <a:ext cx="5214797" cy="426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032733C-3420-0674-9C50-0051F5DD70EC}"/>
              </a:ext>
            </a:extLst>
          </p:cNvPr>
          <p:cNvSpPr txBox="1"/>
          <p:nvPr/>
        </p:nvSpPr>
        <p:spPr>
          <a:xfrm>
            <a:off x="2135233" y="2623828"/>
            <a:ext cx="631904" cy="415498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BE" sz="2100" dirty="0"/>
              <a:t>100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5CBEE37-A1BA-1E6C-C0AB-D284C135E747}"/>
              </a:ext>
            </a:extLst>
          </p:cNvPr>
          <p:cNvSpPr txBox="1"/>
          <p:nvPr/>
        </p:nvSpPr>
        <p:spPr>
          <a:xfrm>
            <a:off x="2563272" y="2715744"/>
            <a:ext cx="482824" cy="415498"/>
          </a:xfrm>
          <a:prstGeom prst="rect">
            <a:avLst/>
          </a:prstGeom>
          <a:solidFill>
            <a:srgbClr val="FF505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BE" sz="2100" dirty="0"/>
              <a:t>95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FE2E1AE-C797-5662-9D3A-4B824785EF03}"/>
              </a:ext>
            </a:extLst>
          </p:cNvPr>
          <p:cNvSpPr txBox="1"/>
          <p:nvPr/>
        </p:nvSpPr>
        <p:spPr>
          <a:xfrm>
            <a:off x="2567396" y="3014740"/>
            <a:ext cx="482824" cy="415498"/>
          </a:xfrm>
          <a:prstGeom prst="rect">
            <a:avLst/>
          </a:prstGeom>
          <a:solidFill>
            <a:srgbClr val="FF7C8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BE" sz="2100" dirty="0"/>
              <a:t>85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8B49032-68F6-93A3-D7B6-BEA2ED3F60CD}"/>
              </a:ext>
            </a:extLst>
          </p:cNvPr>
          <p:cNvSpPr txBox="1"/>
          <p:nvPr/>
        </p:nvSpPr>
        <p:spPr>
          <a:xfrm>
            <a:off x="2466256" y="4152489"/>
            <a:ext cx="482824" cy="415498"/>
          </a:xfrm>
          <a:prstGeom prst="rect">
            <a:avLst/>
          </a:prstGeom>
          <a:solidFill>
            <a:srgbClr val="FFCC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BE" sz="2100" dirty="0"/>
              <a:t>20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B3DB92F-21B1-F3E0-5236-C79DD4B5033E}"/>
              </a:ext>
            </a:extLst>
          </p:cNvPr>
          <p:cNvSpPr txBox="1"/>
          <p:nvPr/>
        </p:nvSpPr>
        <p:spPr>
          <a:xfrm>
            <a:off x="3744687" y="3430393"/>
            <a:ext cx="482824" cy="415498"/>
          </a:xfrm>
          <a:prstGeom prst="rect">
            <a:avLst/>
          </a:prstGeom>
          <a:solidFill>
            <a:srgbClr val="FF9966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BE" sz="2100" dirty="0"/>
              <a:t>72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F060B2C6-C6ED-EA49-09F4-F3E5C064D0A4}"/>
              </a:ext>
            </a:extLst>
          </p:cNvPr>
          <p:cNvSpPr txBox="1"/>
          <p:nvPr/>
        </p:nvSpPr>
        <p:spPr>
          <a:xfrm>
            <a:off x="5084549" y="3430393"/>
            <a:ext cx="482824" cy="415498"/>
          </a:xfrm>
          <a:prstGeom prst="rect">
            <a:avLst/>
          </a:prstGeom>
          <a:solidFill>
            <a:srgbClr val="FF99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BE" sz="2100" dirty="0"/>
              <a:t>50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BE8EB70-809E-959E-D137-6B71442619CE}"/>
              </a:ext>
            </a:extLst>
          </p:cNvPr>
          <p:cNvSpPr txBox="1"/>
          <p:nvPr/>
        </p:nvSpPr>
        <p:spPr>
          <a:xfrm>
            <a:off x="4245233" y="3707392"/>
            <a:ext cx="482824" cy="415498"/>
          </a:xfrm>
          <a:prstGeom prst="rect">
            <a:avLst/>
          </a:prstGeom>
          <a:solidFill>
            <a:srgbClr val="FF66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BE" sz="2100" dirty="0"/>
              <a:t>65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1007DC2-2396-64E6-44DF-44CFB9CB4F81}"/>
              </a:ext>
            </a:extLst>
          </p:cNvPr>
          <p:cNvSpPr txBox="1"/>
          <p:nvPr/>
        </p:nvSpPr>
        <p:spPr>
          <a:xfrm>
            <a:off x="6111719" y="3306522"/>
            <a:ext cx="30331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100" dirty="0" err="1"/>
              <a:t>Gènes</a:t>
            </a:r>
            <a:r>
              <a:rPr lang="nl-BE" sz="2100" dirty="0"/>
              <a:t> différents</a:t>
            </a:r>
          </a:p>
          <a:p>
            <a:r>
              <a:rPr lang="nl-BE" sz="2100" dirty="0" err="1"/>
              <a:t>Environnement</a:t>
            </a:r>
            <a:r>
              <a:rPr lang="nl-BE" sz="2100" dirty="0"/>
              <a:t> différent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006FA5F-86A9-E9B5-1959-6D979B8E66A5}"/>
              </a:ext>
            </a:extLst>
          </p:cNvPr>
          <p:cNvSpPr txBox="1"/>
          <p:nvPr/>
        </p:nvSpPr>
        <p:spPr>
          <a:xfrm>
            <a:off x="976158" y="171962"/>
            <a:ext cx="78443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PERFORMANCE PRÉDICTIVE</a:t>
            </a:r>
          </a:p>
          <a:p>
            <a:pPr algn="ctr"/>
            <a:r>
              <a:rPr lang="fr-FR" sz="2400" b="1" dirty="0"/>
              <a:t>DU SCORE DE RISQUE POLYGÉNIQUE</a:t>
            </a:r>
            <a:br>
              <a:rPr lang="fr-FR" sz="2400" dirty="0"/>
            </a:br>
            <a:r>
              <a:rPr lang="fr-FR" sz="2400" dirty="0"/>
              <a:t>comparé à celui du Royaume-Uni</a:t>
            </a:r>
          </a:p>
        </p:txBody>
      </p:sp>
    </p:spTree>
    <p:extLst>
      <p:ext uri="{BB962C8B-B14F-4D97-AF65-F5344CB8AC3E}">
        <p14:creationId xmlns:p14="http://schemas.microsoft.com/office/powerpoint/2010/main" val="1760711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esearchers 3D bioprint breast cancer tumors, treat them in groundbreaking  study | Penn State University">
            <a:extLst>
              <a:ext uri="{FF2B5EF4-FFF2-40B4-BE49-F238E27FC236}">
                <a16:creationId xmlns:a16="http://schemas.microsoft.com/office/drawing/2014/main" id="{55502052-F0E5-F468-81C3-CD914F0D3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5" b="5347"/>
          <a:stretch/>
        </p:blipFill>
        <p:spPr bwMode="auto">
          <a:xfrm>
            <a:off x="539552" y="1412776"/>
            <a:ext cx="822960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6EC2AFA-C1DB-2FE6-8120-16246C042C7A}"/>
              </a:ext>
            </a:extLst>
          </p:cNvPr>
          <p:cNvSpPr txBox="1"/>
          <p:nvPr/>
        </p:nvSpPr>
        <p:spPr>
          <a:xfrm>
            <a:off x="1074440" y="116632"/>
            <a:ext cx="69951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BE" dirty="0" err="1"/>
              <a:t>nécessité</a:t>
            </a:r>
            <a:r>
              <a:rPr lang="nl-BE" dirty="0"/>
              <a:t> </a:t>
            </a:r>
            <a:r>
              <a:rPr lang="nl-BE" dirty="0" err="1"/>
              <a:t>d'études</a:t>
            </a:r>
            <a:r>
              <a:rPr lang="nl-BE" dirty="0"/>
              <a:t> </a:t>
            </a:r>
            <a:r>
              <a:rPr lang="nl-BE" dirty="0" err="1"/>
              <a:t>génétiques</a:t>
            </a:r>
            <a:r>
              <a:rPr lang="nl-BE" dirty="0"/>
              <a:t> du </a:t>
            </a:r>
            <a:r>
              <a:rPr lang="nl-BE" dirty="0" err="1"/>
              <a:t>cancer</a:t>
            </a:r>
            <a:r>
              <a:rPr lang="nl-BE" dirty="0"/>
              <a:t> en </a:t>
            </a:r>
            <a:r>
              <a:rPr lang="nl-BE" dirty="0" err="1"/>
              <a:t>Afrique</a:t>
            </a:r>
            <a:r>
              <a:rPr lang="nl-BE" dirty="0"/>
              <a:t> centrale ! </a:t>
            </a:r>
          </a:p>
        </p:txBody>
      </p:sp>
    </p:spTree>
    <p:extLst>
      <p:ext uri="{BB962C8B-B14F-4D97-AF65-F5344CB8AC3E}">
        <p14:creationId xmlns:p14="http://schemas.microsoft.com/office/powerpoint/2010/main" val="21296681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4.bp.blogspot.com/-L4zgSjlilyA/TjfI3Mtx9wI/AAAAAAAAAAY/RXqj-7WvnDY/s1600/genes.jpg">
            <a:extLst>
              <a:ext uri="{FF2B5EF4-FFF2-40B4-BE49-F238E27FC236}">
                <a16:creationId xmlns:a16="http://schemas.microsoft.com/office/drawing/2014/main" id="{1C668C60-5408-7154-12BF-CE25AC52C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84163"/>
            <a:ext cx="6313487" cy="63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e toelichting 3">
            <a:extLst>
              <a:ext uri="{FF2B5EF4-FFF2-40B4-BE49-F238E27FC236}">
                <a16:creationId xmlns:a16="http://schemas.microsoft.com/office/drawing/2014/main" id="{AE8259B0-7320-D74A-87C4-EB0059765C3B}"/>
              </a:ext>
            </a:extLst>
          </p:cNvPr>
          <p:cNvSpPr/>
          <p:nvPr/>
        </p:nvSpPr>
        <p:spPr>
          <a:xfrm>
            <a:off x="4716463" y="0"/>
            <a:ext cx="4176712" cy="1989138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105476" name="Rechthoek 2">
            <a:extLst>
              <a:ext uri="{FF2B5EF4-FFF2-40B4-BE49-F238E27FC236}">
                <a16:creationId xmlns:a16="http://schemas.microsoft.com/office/drawing/2014/main" id="{6CE05479-5E9D-CA98-F4BB-6810D0938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04813"/>
            <a:ext cx="3168650" cy="9540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nl-BE">
                <a:solidFill>
                  <a:schemeClr val="bg1"/>
                </a:solidFill>
              </a:rPr>
              <a:t>Je vous remercie </a:t>
            </a:r>
          </a:p>
          <a:p>
            <a:pPr eaLnBrk="1" hangingPunct="1"/>
            <a:r>
              <a:rPr lang="fr-FR" altLang="nl-BE">
                <a:solidFill>
                  <a:schemeClr val="bg1"/>
                </a:solidFill>
              </a:rPr>
              <a:t>de votre attention</a:t>
            </a:r>
            <a:endParaRPr lang="nl-BE" altLang="nl-BE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10346951-E7D7-3F38-F249-91124104CE3B}"/>
              </a:ext>
            </a:extLst>
          </p:cNvPr>
          <p:cNvGrpSpPr/>
          <p:nvPr/>
        </p:nvGrpSpPr>
        <p:grpSpPr>
          <a:xfrm>
            <a:off x="827584" y="128826"/>
            <a:ext cx="7787616" cy="6600347"/>
            <a:chOff x="833798" y="0"/>
            <a:chExt cx="7787616" cy="6600347"/>
          </a:xfrm>
        </p:grpSpPr>
        <p:pic>
          <p:nvPicPr>
            <p:cNvPr id="1026" name="Picture 2" descr="image of normal cells becoming cancer cells">
              <a:extLst>
                <a:ext uri="{FF2B5EF4-FFF2-40B4-BE49-F238E27FC236}">
                  <a16:creationId xmlns:a16="http://schemas.microsoft.com/office/drawing/2014/main" id="{E128D64D-33EB-D115-EE80-3C2B02C34C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6"/>
            <a:stretch/>
          </p:blipFill>
          <p:spPr bwMode="auto">
            <a:xfrm>
              <a:off x="842963" y="0"/>
              <a:ext cx="7456487" cy="6344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B730F13-BE51-FD1F-0E0B-A6A497EEE055}"/>
                </a:ext>
              </a:extLst>
            </p:cNvPr>
            <p:cNvSpPr txBox="1"/>
            <p:nvPr/>
          </p:nvSpPr>
          <p:spPr>
            <a:xfrm>
              <a:off x="3419872" y="1556792"/>
              <a:ext cx="12961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nl-BE" sz="2000" dirty="0"/>
                <a:t>première</a:t>
              </a:r>
            </a:p>
            <a:p>
              <a:r>
                <a:rPr lang="nl-BE" sz="2000" dirty="0" err="1"/>
                <a:t>mutation</a:t>
              </a:r>
              <a:endParaRPr lang="nl-BE" sz="2000" dirty="0"/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7D27BDE2-6AE8-1366-537F-222B048AE9A1}"/>
                </a:ext>
              </a:extLst>
            </p:cNvPr>
            <p:cNvSpPr txBox="1"/>
            <p:nvPr/>
          </p:nvSpPr>
          <p:spPr>
            <a:xfrm>
              <a:off x="833798" y="116632"/>
              <a:ext cx="208823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nl-BE" sz="2000" dirty="0" err="1"/>
                <a:t>Cellule</a:t>
              </a:r>
              <a:r>
                <a:rPr lang="nl-BE" sz="2000" dirty="0"/>
                <a:t> normale</a:t>
              </a:r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2398BF74-F779-DDED-F510-E5D0657E9491}"/>
                </a:ext>
              </a:extLst>
            </p:cNvPr>
            <p:cNvSpPr txBox="1"/>
            <p:nvPr/>
          </p:nvSpPr>
          <p:spPr>
            <a:xfrm>
              <a:off x="7164288" y="4725144"/>
              <a:ext cx="145712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2000" dirty="0"/>
                <a:t>quatrième</a:t>
              </a:r>
              <a:r>
                <a:rPr lang="nl-BE" sz="2000" dirty="0" err="1"/>
                <a:t>mutation</a:t>
              </a:r>
              <a:endParaRPr lang="nl-BE" sz="2000" dirty="0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CDEB3370-66BF-EBF6-DFD8-93645618B662}"/>
                </a:ext>
              </a:extLst>
            </p:cNvPr>
            <p:cNvSpPr txBox="1"/>
            <p:nvPr/>
          </p:nvSpPr>
          <p:spPr>
            <a:xfrm>
              <a:off x="4716016" y="2852936"/>
              <a:ext cx="12961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2000" dirty="0"/>
                <a:t>deuxième </a:t>
              </a:r>
              <a:r>
                <a:rPr lang="nl-BE" sz="2000" dirty="0" err="1"/>
                <a:t>mutation</a:t>
              </a:r>
              <a:endParaRPr lang="nl-BE" sz="2000" dirty="0"/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9E45A2D-7E17-647F-B68B-C629BE563A68}"/>
                </a:ext>
              </a:extLst>
            </p:cNvPr>
            <p:cNvSpPr txBox="1"/>
            <p:nvPr/>
          </p:nvSpPr>
          <p:spPr>
            <a:xfrm>
              <a:off x="6193310" y="4044537"/>
              <a:ext cx="1296144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FR" sz="2000" dirty="0"/>
                <a:t>troisième </a:t>
              </a:r>
              <a:r>
                <a:rPr lang="nl-BE" sz="2000" dirty="0" err="1"/>
                <a:t>mutation</a:t>
              </a:r>
              <a:endParaRPr lang="nl-BE" sz="2000" dirty="0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2E9926E-4360-8F04-BE2D-11F134CE75B5}"/>
                </a:ext>
              </a:extLst>
            </p:cNvPr>
            <p:cNvSpPr txBox="1"/>
            <p:nvPr/>
          </p:nvSpPr>
          <p:spPr>
            <a:xfrm rot="-1440000">
              <a:off x="3753632" y="750907"/>
              <a:ext cx="1220365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>
              <a:spAutoFit/>
            </a:bodyPr>
            <a:lstStyle/>
            <a:p>
              <a:r>
                <a:rPr lang="nl-BE" sz="1000"/>
                <a:t>lésions cellulaires</a:t>
              </a:r>
              <a:endParaRPr lang="nl-BE" sz="1000" dirty="0"/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01481D4-D8E5-2567-B976-8D8F3163BC57}"/>
                </a:ext>
              </a:extLst>
            </p:cNvPr>
            <p:cNvSpPr txBox="1"/>
            <p:nvPr/>
          </p:nvSpPr>
          <p:spPr>
            <a:xfrm rot="-1440000">
              <a:off x="6190631" y="3177063"/>
              <a:ext cx="1220365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>
              <a:spAutoFit/>
            </a:bodyPr>
            <a:lstStyle/>
            <a:p>
              <a:r>
                <a:rPr lang="nl-BE" sz="1000" dirty="0" err="1"/>
                <a:t>lésions</a:t>
              </a:r>
              <a:r>
                <a:rPr lang="nl-BE" sz="1000" dirty="0"/>
                <a:t> </a:t>
              </a:r>
              <a:r>
                <a:rPr lang="nl-BE" sz="1000" dirty="0" err="1"/>
                <a:t>cellulaires</a:t>
              </a:r>
              <a:endParaRPr lang="nl-BE" sz="1000" dirty="0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3D3CC96-77C7-17F9-1B75-C10E011964AC}"/>
                </a:ext>
              </a:extLst>
            </p:cNvPr>
            <p:cNvSpPr txBox="1"/>
            <p:nvPr/>
          </p:nvSpPr>
          <p:spPr>
            <a:xfrm rot="20160000">
              <a:off x="4975625" y="2049218"/>
              <a:ext cx="1220365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txBody>
            <a:bodyPr wrap="square">
              <a:spAutoFit/>
            </a:bodyPr>
            <a:lstStyle/>
            <a:p>
              <a:r>
                <a:rPr lang="nl-BE" sz="1000" dirty="0" err="1"/>
                <a:t>lésions</a:t>
              </a:r>
              <a:r>
                <a:rPr lang="nl-BE" sz="1000" dirty="0"/>
                <a:t> </a:t>
              </a:r>
              <a:r>
                <a:rPr lang="nl-BE" sz="1000" dirty="0" err="1"/>
                <a:t>cellulaires</a:t>
              </a:r>
              <a:endParaRPr lang="nl-BE" sz="1000" dirty="0"/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2A586733-E68B-0D15-597E-2CE4810C03A2}"/>
                </a:ext>
              </a:extLst>
            </p:cNvPr>
            <p:cNvSpPr txBox="1"/>
            <p:nvPr/>
          </p:nvSpPr>
          <p:spPr>
            <a:xfrm>
              <a:off x="6298883" y="6200237"/>
              <a:ext cx="229248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nl-BE" sz="2000" dirty="0" err="1"/>
                <a:t>cellule</a:t>
              </a:r>
              <a:r>
                <a:rPr lang="nl-BE" sz="2000" dirty="0"/>
                <a:t> </a:t>
              </a:r>
              <a:r>
                <a:rPr lang="nl-BE" sz="2000" dirty="0" err="1"/>
                <a:t>cancéreuse</a:t>
              </a:r>
              <a:endParaRPr lang="nl-BE" sz="2000" dirty="0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28C4D99B-9FA3-0857-9AAC-BAF835A27FFD}"/>
              </a:ext>
            </a:extLst>
          </p:cNvPr>
          <p:cNvSpPr txBox="1"/>
          <p:nvPr/>
        </p:nvSpPr>
        <p:spPr>
          <a:xfrm>
            <a:off x="5385302" y="314482"/>
            <a:ext cx="3291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>
                <a:highlight>
                  <a:srgbClr val="FFFF00"/>
                </a:highlight>
              </a:rPr>
              <a:t>Le </a:t>
            </a:r>
            <a:r>
              <a:rPr lang="nl-BE" sz="2000" dirty="0" err="1">
                <a:highlight>
                  <a:srgbClr val="FFFF00"/>
                </a:highlight>
              </a:rPr>
              <a:t>cancer</a:t>
            </a:r>
            <a:r>
              <a:rPr lang="nl-BE" sz="2000" dirty="0">
                <a:highlight>
                  <a:srgbClr val="FFFF00"/>
                </a:highlight>
              </a:rPr>
              <a:t> </a:t>
            </a:r>
            <a:r>
              <a:rPr lang="nl-BE" sz="2000" dirty="0" err="1">
                <a:highlight>
                  <a:srgbClr val="FFFF00"/>
                </a:highlight>
              </a:rPr>
              <a:t>est</a:t>
            </a:r>
            <a:r>
              <a:rPr lang="nl-BE" sz="2000" dirty="0">
                <a:highlight>
                  <a:srgbClr val="FFFF00"/>
                </a:highlight>
              </a:rPr>
              <a:t> </a:t>
            </a:r>
            <a:r>
              <a:rPr lang="nl-BE" sz="2000" dirty="0" err="1">
                <a:highlight>
                  <a:srgbClr val="FFFF00"/>
                </a:highlight>
              </a:rPr>
              <a:t>un</a:t>
            </a:r>
            <a:r>
              <a:rPr lang="nl-BE" sz="2000" dirty="0">
                <a:highlight>
                  <a:srgbClr val="FFFF00"/>
                </a:highlight>
              </a:rPr>
              <a:t> </a:t>
            </a:r>
            <a:r>
              <a:rPr lang="nl-BE" sz="2000" dirty="0" err="1">
                <a:highlight>
                  <a:srgbClr val="FFFF00"/>
                </a:highlight>
              </a:rPr>
              <a:t>processus</a:t>
            </a:r>
            <a:r>
              <a:rPr lang="nl-BE" sz="2000" dirty="0">
                <a:highlight>
                  <a:srgbClr val="FFFF00"/>
                </a:highlight>
              </a:rPr>
              <a:t> </a:t>
            </a:r>
          </a:p>
          <a:p>
            <a:r>
              <a:rPr lang="nl-BE" sz="2000" dirty="0">
                <a:highlight>
                  <a:srgbClr val="FFFF00"/>
                </a:highlight>
              </a:rPr>
              <a:t>à </a:t>
            </a:r>
            <a:r>
              <a:rPr lang="nl-BE" sz="2000" dirty="0" err="1">
                <a:highlight>
                  <a:srgbClr val="FFFF00"/>
                </a:highlight>
              </a:rPr>
              <a:t>plusieurs</a:t>
            </a:r>
            <a:r>
              <a:rPr lang="nl-BE" sz="2000" dirty="0">
                <a:highlight>
                  <a:srgbClr val="FFFF00"/>
                </a:highlight>
              </a:rPr>
              <a:t> </a:t>
            </a:r>
            <a:r>
              <a:rPr lang="nl-BE" sz="2000" dirty="0" err="1">
                <a:highlight>
                  <a:srgbClr val="FFFF00"/>
                </a:highlight>
              </a:rPr>
              <a:t>étapes</a:t>
            </a:r>
            <a:endParaRPr lang="nl-BE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04449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2">
            <a:extLst>
              <a:ext uri="{FF2B5EF4-FFF2-40B4-BE49-F238E27FC236}">
                <a16:creationId xmlns:a16="http://schemas.microsoft.com/office/drawing/2014/main" id="{CB3D4856-2DCF-F2F0-F801-330E3C4B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2636912"/>
            <a:ext cx="9013825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kstvak 1">
            <a:extLst>
              <a:ext uri="{FF2B5EF4-FFF2-40B4-BE49-F238E27FC236}">
                <a16:creationId xmlns:a16="http://schemas.microsoft.com/office/drawing/2014/main" id="{470634B8-EBD7-CECE-21DE-D908EA1BC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74" y="404813"/>
            <a:ext cx="44839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nl-BE" sz="2800" dirty="0">
                <a:latin typeface="Arial" panose="020B0604020202020204" pitchFamily="34" charset="0"/>
              </a:rPr>
              <a:t>cancer du côlon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nl-BE" sz="2800" dirty="0">
                <a:latin typeface="Arial" panose="020B0604020202020204" pitchFamily="34" charset="0"/>
              </a:rPr>
              <a:t>une cascade de mutations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nl-BE" sz="2800" dirty="0">
                <a:latin typeface="Arial" panose="020B0604020202020204" pitchFamily="34" charset="0"/>
              </a:rPr>
              <a:t>dans plusieurs gènes</a:t>
            </a:r>
            <a:endParaRPr lang="nl-BE" altLang="nl-BE" sz="2800" dirty="0">
              <a:latin typeface="Arial" panose="020B0604020202020204" pitchFamily="34" charset="0"/>
            </a:endParaRP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433EF00A-7BCF-4766-F3F5-D7F944EF90F7}"/>
              </a:ext>
            </a:extLst>
          </p:cNvPr>
          <p:cNvSpPr/>
          <p:nvPr/>
        </p:nvSpPr>
        <p:spPr>
          <a:xfrm>
            <a:off x="1606550" y="3024460"/>
            <a:ext cx="503238" cy="21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45EFCB97-47B6-0EFD-44AF-ED981DAA9702}"/>
              </a:ext>
            </a:extLst>
          </p:cNvPr>
          <p:cNvSpPr/>
          <p:nvPr/>
        </p:nvSpPr>
        <p:spPr>
          <a:xfrm>
            <a:off x="4414838" y="3024460"/>
            <a:ext cx="792162" cy="21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C30A3874-8D41-4B2D-72CF-31FB86D75452}"/>
              </a:ext>
            </a:extLst>
          </p:cNvPr>
          <p:cNvSpPr/>
          <p:nvPr/>
        </p:nvSpPr>
        <p:spPr>
          <a:xfrm>
            <a:off x="5926138" y="3024460"/>
            <a:ext cx="792162" cy="21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DF730F32-038B-FE37-F2FB-CC938D851589}"/>
              </a:ext>
            </a:extLst>
          </p:cNvPr>
          <p:cNvSpPr txBox="1"/>
          <p:nvPr/>
        </p:nvSpPr>
        <p:spPr>
          <a:xfrm>
            <a:off x="830430" y="6104074"/>
            <a:ext cx="7483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Implications</a:t>
            </a:r>
            <a:r>
              <a:rPr lang="nl-BE" dirty="0"/>
              <a:t> pour </a:t>
            </a:r>
            <a:r>
              <a:rPr lang="nl-BE" dirty="0" err="1"/>
              <a:t>le</a:t>
            </a:r>
            <a:r>
              <a:rPr lang="nl-BE" dirty="0"/>
              <a:t> </a:t>
            </a:r>
            <a:r>
              <a:rPr lang="nl-BE" dirty="0" err="1"/>
              <a:t>diagnostic</a:t>
            </a:r>
            <a:r>
              <a:rPr lang="nl-BE" dirty="0"/>
              <a:t> et la thérapie ! </a:t>
            </a:r>
          </a:p>
        </p:txBody>
      </p:sp>
      <p:pic>
        <p:nvPicPr>
          <p:cNvPr id="3" name="Picture 2" descr="Cancers 13 02023 g001">
            <a:extLst>
              <a:ext uri="{FF2B5EF4-FFF2-40B4-BE49-F238E27FC236}">
                <a16:creationId xmlns:a16="http://schemas.microsoft.com/office/drawing/2014/main" id="{3912ABF6-B529-2620-9E53-C5775283D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7" t="6178" r="2568" b="63772"/>
          <a:stretch/>
        </p:blipFill>
        <p:spPr bwMode="auto">
          <a:xfrm>
            <a:off x="1193503" y="785475"/>
            <a:ext cx="6042793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ncers 13 02023 g001">
            <a:extLst>
              <a:ext uri="{FF2B5EF4-FFF2-40B4-BE49-F238E27FC236}">
                <a16:creationId xmlns:a16="http://schemas.microsoft.com/office/drawing/2014/main" id="{B3701AE1-F77B-2F7E-3ED6-24ED30BED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t="6195" r="69765" b="63772"/>
          <a:stretch/>
        </p:blipFill>
        <p:spPr bwMode="auto">
          <a:xfrm>
            <a:off x="1193503" y="3599503"/>
            <a:ext cx="2511896" cy="205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4602CDD-9104-EB16-4D13-7A32E5C18EA8}"/>
              </a:ext>
            </a:extLst>
          </p:cNvPr>
          <p:cNvSpPr txBox="1"/>
          <p:nvPr/>
        </p:nvSpPr>
        <p:spPr>
          <a:xfrm>
            <a:off x="1193503" y="302285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 err="1"/>
              <a:t>l'hétérogénéité</a:t>
            </a:r>
            <a:r>
              <a:rPr lang="nl-BE" sz="2000" dirty="0"/>
              <a:t> spatiale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417A72F-26B9-27FA-2F0A-8FCEB614A616}"/>
              </a:ext>
            </a:extLst>
          </p:cNvPr>
          <p:cNvSpPr txBox="1"/>
          <p:nvPr/>
        </p:nvSpPr>
        <p:spPr>
          <a:xfrm>
            <a:off x="1193503" y="33549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2000" dirty="0" err="1"/>
              <a:t>l'hétérogénéité</a:t>
            </a:r>
            <a:r>
              <a:rPr lang="nl-BE" sz="2000" dirty="0"/>
              <a:t> </a:t>
            </a:r>
            <a:r>
              <a:rPr lang="nl-BE" sz="2000" dirty="0" err="1"/>
              <a:t>temporelle</a:t>
            </a:r>
            <a:endParaRPr lang="nl-BE" sz="2000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809A5C3A-1F8E-F35F-8881-70EE17DBDE79}"/>
              </a:ext>
            </a:extLst>
          </p:cNvPr>
          <p:cNvSpPr/>
          <p:nvPr/>
        </p:nvSpPr>
        <p:spPr>
          <a:xfrm>
            <a:off x="3059832" y="2276872"/>
            <a:ext cx="4032448" cy="216024"/>
          </a:xfrm>
          <a:prstGeom prst="rect">
            <a:avLst/>
          </a:prstGeom>
          <a:solidFill>
            <a:srgbClr val="FFDB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3042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6E23E8D-CA1E-68AC-1FCA-732C7F54A56F}"/>
              </a:ext>
            </a:extLst>
          </p:cNvPr>
          <p:cNvSpPr txBox="1"/>
          <p:nvPr/>
        </p:nvSpPr>
        <p:spPr>
          <a:xfrm>
            <a:off x="1115616" y="1585681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diagnostic</a:t>
            </a:r>
            <a:endParaRPr lang="nl-BE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036668E-72A5-34FD-7946-CF9DC9CF9156}"/>
              </a:ext>
            </a:extLst>
          </p:cNvPr>
          <p:cNvSpPr txBox="1"/>
          <p:nvPr/>
        </p:nvSpPr>
        <p:spPr>
          <a:xfrm>
            <a:off x="1115616" y="3567369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err="1"/>
              <a:t>prognostic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0C36D42-B43F-FA2E-0FC9-3F9348FC954B}"/>
              </a:ext>
            </a:extLst>
          </p:cNvPr>
          <p:cNvSpPr txBox="1"/>
          <p:nvPr/>
        </p:nvSpPr>
        <p:spPr>
          <a:xfrm>
            <a:off x="1115616" y="5326743"/>
            <a:ext cx="148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thérapie</a:t>
            </a:r>
          </a:p>
        </p:txBody>
      </p:sp>
      <p:pic>
        <p:nvPicPr>
          <p:cNvPr id="1026" name="Picture 2" descr="Prognosis for Recovery – Scottish Acquired Brain Injury Network">
            <a:extLst>
              <a:ext uri="{FF2B5EF4-FFF2-40B4-BE49-F238E27FC236}">
                <a16:creationId xmlns:a16="http://schemas.microsoft.com/office/drawing/2014/main" id="{275C1067-EC3C-D38A-1982-E6FECF06E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32965"/>
            <a:ext cx="2547706" cy="17347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edical Clipboard With Stethoscope Stock Illustration - Download Image Now  - Medical Exam, Healthcare And Medicine, Doctor - iStock">
            <a:extLst>
              <a:ext uri="{FF2B5EF4-FFF2-40B4-BE49-F238E27FC236}">
                <a16:creationId xmlns:a16="http://schemas.microsoft.com/office/drawing/2014/main" id="{47255141-BAA4-D941-8766-588F8744A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40768"/>
            <a:ext cx="1311930" cy="13119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hARA: A radiobiological cancer therapy - Imperial.tech">
            <a:extLst>
              <a:ext uri="{FF2B5EF4-FFF2-40B4-BE49-F238E27FC236}">
                <a16:creationId xmlns:a16="http://schemas.microsoft.com/office/drawing/2014/main" id="{D7F622B9-8DF0-F523-A97F-735642C63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874526"/>
            <a:ext cx="1619312" cy="1619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ACBB5EF-7670-A0AC-CFB0-44118C84111A}"/>
              </a:ext>
            </a:extLst>
          </p:cNvPr>
          <p:cNvSpPr txBox="1"/>
          <p:nvPr/>
        </p:nvSpPr>
        <p:spPr>
          <a:xfrm>
            <a:off x="1971641" y="87917"/>
            <a:ext cx="5344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Analyse </a:t>
            </a:r>
            <a:r>
              <a:rPr lang="nl-BE" dirty="0" err="1"/>
              <a:t>génétique</a:t>
            </a:r>
            <a:r>
              <a:rPr lang="nl-BE" dirty="0"/>
              <a:t> de la </a:t>
            </a:r>
            <a:r>
              <a:rPr lang="nl-BE" dirty="0" err="1"/>
              <a:t>tumeur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6246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7" name="Groep 9226">
            <a:extLst>
              <a:ext uri="{FF2B5EF4-FFF2-40B4-BE49-F238E27FC236}">
                <a16:creationId xmlns:a16="http://schemas.microsoft.com/office/drawing/2014/main" id="{05CFC45A-D3DE-C99B-8BBF-ACC8A01F2830}"/>
              </a:ext>
            </a:extLst>
          </p:cNvPr>
          <p:cNvGrpSpPr/>
          <p:nvPr/>
        </p:nvGrpSpPr>
        <p:grpSpPr>
          <a:xfrm>
            <a:off x="4706444" y="1483294"/>
            <a:ext cx="1675981" cy="2139909"/>
            <a:chOff x="591763" y="1595610"/>
            <a:chExt cx="2286000" cy="3173240"/>
          </a:xfrm>
        </p:grpSpPr>
        <p:sp>
          <p:nvSpPr>
            <p:cNvPr id="10243" name="Tekstvak 1">
              <a:extLst>
                <a:ext uri="{FF2B5EF4-FFF2-40B4-BE49-F238E27FC236}">
                  <a16:creationId xmlns:a16="http://schemas.microsoft.com/office/drawing/2014/main" id="{8641DA1C-F131-A46D-6244-4E3511B64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0786" y="1595610"/>
              <a:ext cx="1551210" cy="59331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nl-BE" altLang="nl-BE" sz="2000" dirty="0"/>
                <a:t>HER2+</a:t>
              </a:r>
            </a:p>
          </p:txBody>
        </p:sp>
        <p:sp>
          <p:nvSpPr>
            <p:cNvPr id="23" name="Zeshoek 22">
              <a:extLst>
                <a:ext uri="{FF2B5EF4-FFF2-40B4-BE49-F238E27FC236}">
                  <a16:creationId xmlns:a16="http://schemas.microsoft.com/office/drawing/2014/main" id="{B7A65261-8469-D874-F1BD-07738B34203B}"/>
                </a:ext>
              </a:extLst>
            </p:cNvPr>
            <p:cNvSpPr/>
            <p:nvPr/>
          </p:nvSpPr>
          <p:spPr>
            <a:xfrm>
              <a:off x="915613" y="2697163"/>
              <a:ext cx="1643063" cy="1500187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/>
            </a:p>
          </p:txBody>
        </p:sp>
        <p:grpSp>
          <p:nvGrpSpPr>
            <p:cNvPr id="10246" name="Groep 15">
              <a:extLst>
                <a:ext uri="{FF2B5EF4-FFF2-40B4-BE49-F238E27FC236}">
                  <a16:creationId xmlns:a16="http://schemas.microsoft.com/office/drawing/2014/main" id="{7E53C88C-B608-2861-C748-0A150340DA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8551" y="2982913"/>
              <a:ext cx="287337" cy="741362"/>
              <a:chOff x="558774" y="4741884"/>
              <a:chExt cx="682651" cy="1758950"/>
            </a:xfrm>
          </p:grpSpPr>
          <p:grpSp>
            <p:nvGrpSpPr>
              <p:cNvPr id="6" name="Group 2">
                <a:extLst>
                  <a:ext uri="{FF2B5EF4-FFF2-40B4-BE49-F238E27FC236}">
                    <a16:creationId xmlns:a16="http://schemas.microsoft.com/office/drawing/2014/main" id="{6E7DEEB2-FDC3-63B9-687C-E3AE009C1E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774" y="4741886"/>
                <a:ext cx="298450" cy="1758952"/>
                <a:chOff x="1924" y="760"/>
                <a:chExt cx="148" cy="1108"/>
              </a:xfrm>
              <a:solidFill>
                <a:schemeClr val="tx1"/>
              </a:solidFill>
            </p:grpSpPr>
            <p:sp>
              <p:nvSpPr>
                <p:cNvPr id="31" name="AutoShape 3">
                  <a:extLst>
                    <a:ext uri="{FF2B5EF4-FFF2-40B4-BE49-F238E27FC236}">
                      <a16:creationId xmlns:a16="http://schemas.microsoft.com/office/drawing/2014/main" id="{98584CE0-A130-2C31-8598-C6CDF24301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 sz="2000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2" name="AutoShape 4">
                  <a:extLst>
                    <a:ext uri="{FF2B5EF4-FFF2-40B4-BE49-F238E27FC236}">
                      <a16:creationId xmlns:a16="http://schemas.microsoft.com/office/drawing/2014/main" id="{C29FC52F-317C-72FC-23EA-0B7DAB2A7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 sz="2000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10275" name="AutoShape 5">
                <a:extLst>
                  <a:ext uri="{FF2B5EF4-FFF2-40B4-BE49-F238E27FC236}">
                    <a16:creationId xmlns:a16="http://schemas.microsoft.com/office/drawing/2014/main" id="{6B803733-AE7F-EBAF-9812-484994C57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774" y="5351484"/>
                <a:ext cx="282575" cy="152400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 sz="20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7" name="Group 46">
                <a:extLst>
                  <a:ext uri="{FF2B5EF4-FFF2-40B4-BE49-F238E27FC236}">
                    <a16:creationId xmlns:a16="http://schemas.microsoft.com/office/drawing/2014/main" id="{B71F63A4-30AE-DCBC-F92C-9C156AB7CE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2975" y="4741886"/>
                <a:ext cx="298450" cy="1758952"/>
                <a:chOff x="1924" y="760"/>
                <a:chExt cx="148" cy="1108"/>
              </a:xfrm>
              <a:solidFill>
                <a:schemeClr val="tx1"/>
              </a:solidFill>
            </p:grpSpPr>
            <p:sp>
              <p:nvSpPr>
                <p:cNvPr id="29" name="AutoShape 47">
                  <a:extLst>
                    <a:ext uri="{FF2B5EF4-FFF2-40B4-BE49-F238E27FC236}">
                      <a16:creationId xmlns:a16="http://schemas.microsoft.com/office/drawing/2014/main" id="{C18EBF7B-FC29-A62D-9D8E-B34236C8F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 sz="2000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" name="AutoShape 48">
                  <a:extLst>
                    <a:ext uri="{FF2B5EF4-FFF2-40B4-BE49-F238E27FC236}">
                      <a16:creationId xmlns:a16="http://schemas.microsoft.com/office/drawing/2014/main" id="{3C50C1BE-ABAA-D733-4102-24E76B8224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 sz="2000" dirty="0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10277" name="AutoShape 49">
                <a:extLst>
                  <a:ext uri="{FF2B5EF4-FFF2-40B4-BE49-F238E27FC236}">
                    <a16:creationId xmlns:a16="http://schemas.microsoft.com/office/drawing/2014/main" id="{5B88941F-630F-77BA-67EE-CB930648B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2975" y="5351484"/>
                <a:ext cx="282575" cy="152400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 sz="20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48" name="Groep 45">
              <a:extLst>
                <a:ext uri="{FF2B5EF4-FFF2-40B4-BE49-F238E27FC236}">
                  <a16:creationId xmlns:a16="http://schemas.microsoft.com/office/drawing/2014/main" id="{D1040AB6-0559-6585-205A-678207306E65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629988" y="2125663"/>
              <a:ext cx="285750" cy="571500"/>
              <a:chOff x="3929058" y="1714488"/>
              <a:chExt cx="285752" cy="571504"/>
            </a:xfrm>
          </p:grpSpPr>
          <p:sp>
            <p:nvSpPr>
              <p:cNvPr id="44" name="Blokboog 43">
                <a:extLst>
                  <a:ext uri="{FF2B5EF4-FFF2-40B4-BE49-F238E27FC236}">
                    <a16:creationId xmlns:a16="http://schemas.microsoft.com/office/drawing/2014/main" id="{7BF01FA8-ABF5-0169-7231-09FE7DAFA0AE}"/>
                  </a:ext>
                </a:extLst>
              </p:cNvPr>
              <p:cNvSpPr/>
              <p:nvPr/>
            </p:nvSpPr>
            <p:spPr>
              <a:xfrm>
                <a:off x="3929058" y="2000240"/>
                <a:ext cx="285752" cy="285752"/>
              </a:xfrm>
              <a:prstGeom prst="blockArc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Afgeronde rechthoek 44">
                <a:extLst>
                  <a:ext uri="{FF2B5EF4-FFF2-40B4-BE49-F238E27FC236}">
                    <a16:creationId xmlns:a16="http://schemas.microsoft.com/office/drawing/2014/main" id="{DDAE4E32-3A2B-C901-3A85-9F2D5E4FC506}"/>
                  </a:ext>
                </a:extLst>
              </p:cNvPr>
              <p:cNvSpPr/>
              <p:nvPr/>
            </p:nvSpPr>
            <p:spPr>
              <a:xfrm>
                <a:off x="4000497" y="1714488"/>
                <a:ext cx="142876" cy="28575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 b="1"/>
              </a:p>
            </p:txBody>
          </p:sp>
        </p:grpSp>
        <p:grpSp>
          <p:nvGrpSpPr>
            <p:cNvPr id="10249" name="Groep 46">
              <a:extLst>
                <a:ext uri="{FF2B5EF4-FFF2-40B4-BE49-F238E27FC236}">
                  <a16:creationId xmlns:a16="http://schemas.microsoft.com/office/drawing/2014/main" id="{B16613F3-2ECF-22CA-BAB7-A0EF93322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29988" y="4197350"/>
              <a:ext cx="285750" cy="571500"/>
              <a:chOff x="3929058" y="1714488"/>
              <a:chExt cx="285752" cy="571504"/>
            </a:xfrm>
          </p:grpSpPr>
          <p:sp>
            <p:nvSpPr>
              <p:cNvPr id="48" name="Blokboog 47">
                <a:extLst>
                  <a:ext uri="{FF2B5EF4-FFF2-40B4-BE49-F238E27FC236}">
                    <a16:creationId xmlns:a16="http://schemas.microsoft.com/office/drawing/2014/main" id="{84B6C5DD-2987-04F7-D9B8-047C1B042639}"/>
                  </a:ext>
                </a:extLst>
              </p:cNvPr>
              <p:cNvSpPr/>
              <p:nvPr/>
            </p:nvSpPr>
            <p:spPr>
              <a:xfrm>
                <a:off x="3929058" y="2000240"/>
                <a:ext cx="285752" cy="285752"/>
              </a:xfrm>
              <a:prstGeom prst="blockArc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Afgeronde rechthoek 48">
                <a:extLst>
                  <a:ext uri="{FF2B5EF4-FFF2-40B4-BE49-F238E27FC236}">
                    <a16:creationId xmlns:a16="http://schemas.microsoft.com/office/drawing/2014/main" id="{90C3903A-4253-5205-4D00-7FE205A90DE2}"/>
                  </a:ext>
                </a:extLst>
              </p:cNvPr>
              <p:cNvSpPr/>
              <p:nvPr/>
            </p:nvSpPr>
            <p:spPr>
              <a:xfrm>
                <a:off x="4000497" y="1714488"/>
                <a:ext cx="142876" cy="28575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/>
              </a:p>
            </p:txBody>
          </p:sp>
        </p:grpSp>
        <p:grpSp>
          <p:nvGrpSpPr>
            <p:cNvPr id="10250" name="Groep 49">
              <a:extLst>
                <a:ext uri="{FF2B5EF4-FFF2-40B4-BE49-F238E27FC236}">
                  <a16:creationId xmlns:a16="http://schemas.microsoft.com/office/drawing/2014/main" id="{9DEC1C09-819C-7278-B7EF-9FED56B054E2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>
              <a:off x="772738" y="3768725"/>
              <a:ext cx="285750" cy="571500"/>
              <a:chOff x="3929058" y="1714488"/>
              <a:chExt cx="285752" cy="571504"/>
            </a:xfrm>
          </p:grpSpPr>
          <p:sp>
            <p:nvSpPr>
              <p:cNvPr id="51" name="Blokboog 50">
                <a:extLst>
                  <a:ext uri="{FF2B5EF4-FFF2-40B4-BE49-F238E27FC236}">
                    <a16:creationId xmlns:a16="http://schemas.microsoft.com/office/drawing/2014/main" id="{4F5FFE4B-2FD8-8E75-56A8-0AFB68966E04}"/>
                  </a:ext>
                </a:extLst>
              </p:cNvPr>
              <p:cNvSpPr/>
              <p:nvPr/>
            </p:nvSpPr>
            <p:spPr>
              <a:xfrm>
                <a:off x="3929013" y="2000320"/>
                <a:ext cx="285752" cy="285752"/>
              </a:xfrm>
              <a:prstGeom prst="blockArc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Afgeronde rechthoek 51">
                <a:extLst>
                  <a:ext uri="{FF2B5EF4-FFF2-40B4-BE49-F238E27FC236}">
                    <a16:creationId xmlns:a16="http://schemas.microsoft.com/office/drawing/2014/main" id="{50120441-3CF2-1C41-3F9A-42A0AA1FC485}"/>
                  </a:ext>
                </a:extLst>
              </p:cNvPr>
              <p:cNvSpPr/>
              <p:nvPr/>
            </p:nvSpPr>
            <p:spPr>
              <a:xfrm>
                <a:off x="3999748" y="1715784"/>
                <a:ext cx="142876" cy="28575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/>
              </a:p>
            </p:txBody>
          </p:sp>
        </p:grpSp>
        <p:grpSp>
          <p:nvGrpSpPr>
            <p:cNvPr id="10251" name="Groep 52">
              <a:extLst>
                <a:ext uri="{FF2B5EF4-FFF2-40B4-BE49-F238E27FC236}">
                  <a16:creationId xmlns:a16="http://schemas.microsoft.com/office/drawing/2014/main" id="{3A47B5B2-933C-9A56-C754-BFE497785B16}"/>
                </a:ext>
              </a:extLst>
            </p:cNvPr>
            <p:cNvGrpSpPr>
              <a:grpSpLocks/>
            </p:cNvGrpSpPr>
            <p:nvPr/>
          </p:nvGrpSpPr>
          <p:grpSpPr bwMode="auto">
            <a:xfrm rot="7200000">
              <a:off x="734638" y="2573338"/>
              <a:ext cx="285750" cy="571500"/>
              <a:chOff x="3929058" y="1714488"/>
              <a:chExt cx="285752" cy="571504"/>
            </a:xfrm>
          </p:grpSpPr>
          <p:sp>
            <p:nvSpPr>
              <p:cNvPr id="54" name="Blokboog 53">
                <a:extLst>
                  <a:ext uri="{FF2B5EF4-FFF2-40B4-BE49-F238E27FC236}">
                    <a16:creationId xmlns:a16="http://schemas.microsoft.com/office/drawing/2014/main" id="{4D3D5349-6230-3D43-29C5-7410D29BAEFF}"/>
                  </a:ext>
                </a:extLst>
              </p:cNvPr>
              <p:cNvSpPr/>
              <p:nvPr/>
            </p:nvSpPr>
            <p:spPr>
              <a:xfrm>
                <a:off x="3929103" y="2000320"/>
                <a:ext cx="285752" cy="285752"/>
              </a:xfrm>
              <a:prstGeom prst="blockArc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Afgeronde rechthoek 54">
                <a:extLst>
                  <a:ext uri="{FF2B5EF4-FFF2-40B4-BE49-F238E27FC236}">
                    <a16:creationId xmlns:a16="http://schemas.microsoft.com/office/drawing/2014/main" id="{D3F4F5B6-D844-A08B-9D16-175F08BF500E}"/>
                  </a:ext>
                </a:extLst>
              </p:cNvPr>
              <p:cNvSpPr/>
              <p:nvPr/>
            </p:nvSpPr>
            <p:spPr>
              <a:xfrm>
                <a:off x="3999869" y="1716577"/>
                <a:ext cx="142876" cy="28575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/>
              </a:p>
            </p:txBody>
          </p:sp>
        </p:grpSp>
        <p:grpSp>
          <p:nvGrpSpPr>
            <p:cNvPr id="10252" name="Groep 55">
              <a:extLst>
                <a:ext uri="{FF2B5EF4-FFF2-40B4-BE49-F238E27FC236}">
                  <a16:creationId xmlns:a16="http://schemas.microsoft.com/office/drawing/2014/main" id="{DCAE1EA3-233E-9E98-0977-5115E885B492}"/>
                </a:ext>
              </a:extLst>
            </p:cNvPr>
            <p:cNvGrpSpPr>
              <a:grpSpLocks/>
            </p:cNvGrpSpPr>
            <p:nvPr/>
          </p:nvGrpSpPr>
          <p:grpSpPr bwMode="auto">
            <a:xfrm rot="3600000" flipV="1">
              <a:off x="2449138" y="2606675"/>
              <a:ext cx="285750" cy="571500"/>
              <a:chOff x="3929058" y="1714488"/>
              <a:chExt cx="285752" cy="571504"/>
            </a:xfrm>
          </p:grpSpPr>
          <p:sp>
            <p:nvSpPr>
              <p:cNvPr id="57" name="Blokboog 56">
                <a:extLst>
                  <a:ext uri="{FF2B5EF4-FFF2-40B4-BE49-F238E27FC236}">
                    <a16:creationId xmlns:a16="http://schemas.microsoft.com/office/drawing/2014/main" id="{10B48DC6-8574-4B18-61C9-0FB2A55B80C6}"/>
                  </a:ext>
                </a:extLst>
              </p:cNvPr>
              <p:cNvSpPr/>
              <p:nvPr/>
            </p:nvSpPr>
            <p:spPr>
              <a:xfrm>
                <a:off x="3928311" y="1998945"/>
                <a:ext cx="285752" cy="285752"/>
              </a:xfrm>
              <a:prstGeom prst="blockArc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Afgeronde rechthoek 57">
                <a:extLst>
                  <a:ext uri="{FF2B5EF4-FFF2-40B4-BE49-F238E27FC236}">
                    <a16:creationId xmlns:a16="http://schemas.microsoft.com/office/drawing/2014/main" id="{9543514A-72C5-4428-B720-E80F33B060BE}"/>
                  </a:ext>
                </a:extLst>
              </p:cNvPr>
              <p:cNvSpPr/>
              <p:nvPr/>
            </p:nvSpPr>
            <p:spPr>
              <a:xfrm>
                <a:off x="4000450" y="1714408"/>
                <a:ext cx="142876" cy="28575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/>
              </a:p>
            </p:txBody>
          </p:sp>
        </p:grpSp>
        <p:grpSp>
          <p:nvGrpSpPr>
            <p:cNvPr id="10253" name="Groep 58">
              <a:extLst>
                <a:ext uri="{FF2B5EF4-FFF2-40B4-BE49-F238E27FC236}">
                  <a16:creationId xmlns:a16="http://schemas.microsoft.com/office/drawing/2014/main" id="{19CEE4F1-FBA0-C908-F893-A88EA9E827D0}"/>
                </a:ext>
              </a:extLst>
            </p:cNvPr>
            <p:cNvGrpSpPr>
              <a:grpSpLocks/>
            </p:cNvGrpSpPr>
            <p:nvPr/>
          </p:nvGrpSpPr>
          <p:grpSpPr bwMode="auto">
            <a:xfrm rot="7320000" flipV="1">
              <a:off x="2449138" y="3756025"/>
              <a:ext cx="285750" cy="571500"/>
              <a:chOff x="3929058" y="1714488"/>
              <a:chExt cx="285752" cy="571504"/>
            </a:xfrm>
          </p:grpSpPr>
          <p:sp>
            <p:nvSpPr>
              <p:cNvPr id="60" name="Blokboog 59">
                <a:extLst>
                  <a:ext uri="{FF2B5EF4-FFF2-40B4-BE49-F238E27FC236}">
                    <a16:creationId xmlns:a16="http://schemas.microsoft.com/office/drawing/2014/main" id="{A2418BB4-8CB3-8FD4-7E4E-85371BB22985}"/>
                  </a:ext>
                </a:extLst>
              </p:cNvPr>
              <p:cNvSpPr/>
              <p:nvPr/>
            </p:nvSpPr>
            <p:spPr>
              <a:xfrm>
                <a:off x="3929240" y="1997875"/>
                <a:ext cx="285752" cy="285752"/>
              </a:xfrm>
              <a:prstGeom prst="blockArc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Afgeronde rechthoek 60">
                <a:extLst>
                  <a:ext uri="{FF2B5EF4-FFF2-40B4-BE49-F238E27FC236}">
                    <a16:creationId xmlns:a16="http://schemas.microsoft.com/office/drawing/2014/main" id="{905007B2-4FD7-6EE7-4DCF-23F2E3D06B3D}"/>
                  </a:ext>
                </a:extLst>
              </p:cNvPr>
              <p:cNvSpPr/>
              <p:nvPr/>
            </p:nvSpPr>
            <p:spPr>
              <a:xfrm>
                <a:off x="3998631" y="1704570"/>
                <a:ext cx="142876" cy="285752"/>
              </a:xfrm>
              <a:prstGeom prst="round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nl-BE"/>
              </a:p>
            </p:txBody>
          </p:sp>
        </p:grpSp>
      </p:grpSp>
      <p:sp>
        <p:nvSpPr>
          <p:cNvPr id="10254" name="Tekstvak 61">
            <a:extLst>
              <a:ext uri="{FF2B5EF4-FFF2-40B4-BE49-F238E27FC236}">
                <a16:creationId xmlns:a16="http://schemas.microsoft.com/office/drawing/2014/main" id="{1F9CF363-97E9-DEF4-9497-9EED6FADC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581121"/>
            <a:ext cx="30956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i="1" u="sng">
                <a:solidFill>
                  <a:srgbClr val="FFFFFF"/>
                </a:solidFill>
              </a:rPr>
              <a:t>H</a:t>
            </a:r>
            <a:r>
              <a:rPr lang="nl-BE" altLang="nl-BE" i="1">
                <a:solidFill>
                  <a:srgbClr val="FFFFFF"/>
                </a:solidFill>
              </a:rPr>
              <a:t>uman </a:t>
            </a:r>
            <a:r>
              <a:rPr lang="nl-BE" altLang="nl-BE" i="1" u="sng">
                <a:solidFill>
                  <a:srgbClr val="FFFFFF"/>
                </a:solidFill>
              </a:rPr>
              <a:t>e</a:t>
            </a:r>
            <a:r>
              <a:rPr lang="nl-BE" altLang="nl-BE" i="1">
                <a:solidFill>
                  <a:srgbClr val="FFFFFF"/>
                </a:solidFill>
              </a:rPr>
              <a:t>pidermal</a:t>
            </a:r>
          </a:p>
          <a:p>
            <a:pPr eaLnBrk="1" hangingPunct="1"/>
            <a:r>
              <a:rPr lang="nl-BE" altLang="nl-BE" i="1">
                <a:solidFill>
                  <a:srgbClr val="FFFFFF"/>
                </a:solidFill>
              </a:rPr>
              <a:t>growth factor </a:t>
            </a:r>
            <a:r>
              <a:rPr lang="nl-BE" altLang="nl-BE" i="1" u="sng">
                <a:solidFill>
                  <a:srgbClr val="FFFFFF"/>
                </a:solidFill>
              </a:rPr>
              <a:t>r</a:t>
            </a:r>
            <a:r>
              <a:rPr lang="nl-BE" altLang="nl-BE" i="1">
                <a:solidFill>
                  <a:srgbClr val="FFFFFF"/>
                </a:solidFill>
              </a:rPr>
              <a:t>eceptor</a:t>
            </a:r>
          </a:p>
        </p:txBody>
      </p:sp>
      <p:sp>
        <p:nvSpPr>
          <p:cNvPr id="10258" name="Tekstvak 65">
            <a:extLst>
              <a:ext uri="{FF2B5EF4-FFF2-40B4-BE49-F238E27FC236}">
                <a16:creationId xmlns:a16="http://schemas.microsoft.com/office/drawing/2014/main" id="{6BF02C9A-52BB-E6DC-B85F-D50B93586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197350"/>
            <a:ext cx="3095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dirty="0" err="1">
                <a:solidFill>
                  <a:srgbClr val="FFFFFF"/>
                </a:solidFill>
              </a:rPr>
              <a:t>amplification</a:t>
            </a:r>
            <a:endParaRPr lang="nl-BE" altLang="nl-BE" dirty="0">
              <a:solidFill>
                <a:srgbClr val="FFFFFF"/>
              </a:solidFill>
            </a:endParaRPr>
          </a:p>
          <a:p>
            <a:pPr eaLnBrk="1" hangingPunct="1"/>
            <a:r>
              <a:rPr lang="nl-BE" altLang="nl-BE" dirty="0">
                <a:solidFill>
                  <a:srgbClr val="FFFFFF"/>
                </a:solidFill>
              </a:rPr>
              <a:t>du </a:t>
            </a:r>
            <a:r>
              <a:rPr lang="nl-BE" altLang="nl-BE" dirty="0" err="1">
                <a:solidFill>
                  <a:srgbClr val="FFFFFF"/>
                </a:solidFill>
              </a:rPr>
              <a:t>gène</a:t>
            </a:r>
            <a:r>
              <a:rPr lang="nl-BE" altLang="nl-BE" dirty="0">
                <a:solidFill>
                  <a:srgbClr val="FFFFFF"/>
                </a:solidFill>
              </a:rPr>
              <a:t> HER2</a:t>
            </a:r>
          </a:p>
        </p:txBody>
      </p:sp>
      <p:sp>
        <p:nvSpPr>
          <p:cNvPr id="10259" name="Tekstvak 55">
            <a:extLst>
              <a:ext uri="{FF2B5EF4-FFF2-40B4-BE49-F238E27FC236}">
                <a16:creationId xmlns:a16="http://schemas.microsoft.com/office/drawing/2014/main" id="{17E6D7B0-1FE7-23B0-1F09-DBE7D567F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8913"/>
            <a:ext cx="2705100" cy="5222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nl-BE" dirty="0"/>
              <a:t>Cancer du sein </a:t>
            </a:r>
          </a:p>
        </p:txBody>
      </p:sp>
      <p:pic>
        <p:nvPicPr>
          <p:cNvPr id="2" name="Picture 2" descr="How Herceptin® (trastuzumab) is Thought To Work | Herceptin® (trastuzumab)  for HER2+ Metastatic Breast Cancer">
            <a:extLst>
              <a:ext uri="{FF2B5EF4-FFF2-40B4-BE49-F238E27FC236}">
                <a16:creationId xmlns:a16="http://schemas.microsoft.com/office/drawing/2014/main" id="{084E828D-C3EA-A779-5734-25CD10D8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91" y="4388564"/>
            <a:ext cx="3554665" cy="228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oor survival outcomes in HER2-positive breast cancer patients with  low-grade, node-negative tumours | British Journal of Cancer">
            <a:extLst>
              <a:ext uri="{FF2B5EF4-FFF2-40B4-BE49-F238E27FC236}">
                <a16:creationId xmlns:a16="http://schemas.microsoft.com/office/drawing/2014/main" id="{68F71A14-53AE-23F2-98DD-34CEC3CB4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1" y="4146900"/>
            <a:ext cx="3095625" cy="25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D106FA0-6437-59FA-A0C7-D3E4A83016F4}"/>
              </a:ext>
            </a:extLst>
          </p:cNvPr>
          <p:cNvSpPr txBox="1"/>
          <p:nvPr/>
        </p:nvSpPr>
        <p:spPr>
          <a:xfrm>
            <a:off x="1530588" y="3797769"/>
            <a:ext cx="13362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l-BE" sz="1800" dirty="0" err="1"/>
              <a:t>prognostic</a:t>
            </a:r>
            <a:endParaRPr lang="nl-BE" sz="18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0BC0F33-4711-69EC-33F8-3DA5CFD81C12}"/>
              </a:ext>
            </a:extLst>
          </p:cNvPr>
          <p:cNvSpPr txBox="1"/>
          <p:nvPr/>
        </p:nvSpPr>
        <p:spPr>
          <a:xfrm>
            <a:off x="6995559" y="3821082"/>
            <a:ext cx="101822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l-BE" sz="1800" dirty="0"/>
              <a:t>thérapie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D106B26-FEDA-10B4-5282-053523DF691E}"/>
              </a:ext>
            </a:extLst>
          </p:cNvPr>
          <p:cNvSpPr txBox="1"/>
          <p:nvPr/>
        </p:nvSpPr>
        <p:spPr>
          <a:xfrm>
            <a:off x="2550678" y="906839"/>
            <a:ext cx="4604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human epidermal growth factor receptor 2</a:t>
            </a:r>
            <a:endParaRPr lang="nl-BE" sz="1800" dirty="0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67C715F6-8B92-9499-D2C9-2552CA035441}"/>
              </a:ext>
            </a:extLst>
          </p:cNvPr>
          <p:cNvGrpSpPr/>
          <p:nvPr/>
        </p:nvGrpSpPr>
        <p:grpSpPr>
          <a:xfrm>
            <a:off x="3008900" y="1483294"/>
            <a:ext cx="1263755" cy="1798297"/>
            <a:chOff x="3726186" y="1505452"/>
            <a:chExt cx="1263755" cy="1798297"/>
          </a:xfrm>
        </p:grpSpPr>
        <p:sp>
          <p:nvSpPr>
            <p:cNvPr id="9229" name="Tekstvak 1">
              <a:extLst>
                <a:ext uri="{FF2B5EF4-FFF2-40B4-BE49-F238E27FC236}">
                  <a16:creationId xmlns:a16="http://schemas.microsoft.com/office/drawing/2014/main" id="{6878B42E-3E91-94D3-6372-0D246B0D6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6186" y="1505452"/>
              <a:ext cx="1137270" cy="40011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nl-BE" altLang="nl-BE" sz="2000" dirty="0"/>
                <a:t>HER2-</a:t>
              </a:r>
            </a:p>
          </p:txBody>
        </p:sp>
        <p:sp>
          <p:nvSpPr>
            <p:cNvPr id="9230" name="Zeshoek 9229">
              <a:extLst>
                <a:ext uri="{FF2B5EF4-FFF2-40B4-BE49-F238E27FC236}">
                  <a16:creationId xmlns:a16="http://schemas.microsoft.com/office/drawing/2014/main" id="{4C84A7FB-7A9E-13A7-EBA0-EEF1013D696F}"/>
                </a:ext>
              </a:extLst>
            </p:cNvPr>
            <p:cNvSpPr/>
            <p:nvPr/>
          </p:nvSpPr>
          <p:spPr>
            <a:xfrm>
              <a:off x="3785329" y="2292081"/>
              <a:ext cx="1204612" cy="1011668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BE"/>
            </a:p>
          </p:txBody>
        </p:sp>
        <p:grpSp>
          <p:nvGrpSpPr>
            <p:cNvPr id="9231" name="Groep 15">
              <a:extLst>
                <a:ext uri="{FF2B5EF4-FFF2-40B4-BE49-F238E27FC236}">
                  <a16:creationId xmlns:a16="http://schemas.microsoft.com/office/drawing/2014/main" id="{5B61460B-18C6-0CE1-4E36-146A7A21FC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1221" y="2511110"/>
              <a:ext cx="210661" cy="499946"/>
              <a:chOff x="558774" y="4741884"/>
              <a:chExt cx="682651" cy="1758950"/>
            </a:xfrm>
          </p:grpSpPr>
          <p:grpSp>
            <p:nvGrpSpPr>
              <p:cNvPr id="35" name="Group 2">
                <a:extLst>
                  <a:ext uri="{FF2B5EF4-FFF2-40B4-BE49-F238E27FC236}">
                    <a16:creationId xmlns:a16="http://schemas.microsoft.com/office/drawing/2014/main" id="{4644F355-84B0-E49A-EFA7-C130E35DB2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774" y="4741886"/>
                <a:ext cx="298450" cy="1758952"/>
                <a:chOff x="1924" y="760"/>
                <a:chExt cx="148" cy="1108"/>
              </a:xfrm>
              <a:solidFill>
                <a:schemeClr val="tx1"/>
              </a:solidFill>
            </p:grpSpPr>
            <p:sp>
              <p:nvSpPr>
                <p:cNvPr id="41" name="AutoShape 3">
                  <a:extLst>
                    <a:ext uri="{FF2B5EF4-FFF2-40B4-BE49-F238E27FC236}">
                      <a16:creationId xmlns:a16="http://schemas.microsoft.com/office/drawing/2014/main" id="{D75ACC46-843B-B71C-1266-5ECB970924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 sz="2000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42" name="AutoShape 4">
                  <a:extLst>
                    <a:ext uri="{FF2B5EF4-FFF2-40B4-BE49-F238E27FC236}">
                      <a16:creationId xmlns:a16="http://schemas.microsoft.com/office/drawing/2014/main" id="{EF67669B-13FC-5A62-494F-AFB4699B83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 sz="2000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36" name="AutoShape 5">
                <a:extLst>
                  <a:ext uri="{FF2B5EF4-FFF2-40B4-BE49-F238E27FC236}">
                    <a16:creationId xmlns:a16="http://schemas.microsoft.com/office/drawing/2014/main" id="{4FCE5C13-E1A8-717B-9790-5257DA4E8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774" y="5351484"/>
                <a:ext cx="282575" cy="152400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 sz="20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7" name="Group 46">
                <a:extLst>
                  <a:ext uri="{FF2B5EF4-FFF2-40B4-BE49-F238E27FC236}">
                    <a16:creationId xmlns:a16="http://schemas.microsoft.com/office/drawing/2014/main" id="{37E49524-2B16-1DE1-3267-0600F0E67B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2975" y="4741886"/>
                <a:ext cx="298450" cy="1758952"/>
                <a:chOff x="1924" y="760"/>
                <a:chExt cx="148" cy="1108"/>
              </a:xfrm>
              <a:solidFill>
                <a:schemeClr val="tx1"/>
              </a:solidFill>
            </p:grpSpPr>
            <p:sp>
              <p:nvSpPr>
                <p:cNvPr id="39" name="AutoShape 47">
                  <a:extLst>
                    <a:ext uri="{FF2B5EF4-FFF2-40B4-BE49-F238E27FC236}">
                      <a16:creationId xmlns:a16="http://schemas.microsoft.com/office/drawing/2014/main" id="{21EB4A65-CE58-4127-FF02-77ABC41ED5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760"/>
                  <a:ext cx="148" cy="233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 sz="2000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40" name="AutoShape 48">
                  <a:extLst>
                    <a:ext uri="{FF2B5EF4-FFF2-40B4-BE49-F238E27FC236}">
                      <a16:creationId xmlns:a16="http://schemas.microsoft.com/office/drawing/2014/main" id="{EF1927FE-5EC7-B0C2-803E-DCA192D5C1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24" y="990"/>
                  <a:ext cx="148" cy="878"/>
                </a:xfrm>
                <a:prstGeom prst="octagon">
                  <a:avLst>
                    <a:gd name="adj" fmla="val 29282"/>
                  </a:avLst>
                </a:prstGeom>
                <a:grpFill/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nl-BE" sz="2000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38" name="AutoShape 49">
                <a:extLst>
                  <a:ext uri="{FF2B5EF4-FFF2-40B4-BE49-F238E27FC236}">
                    <a16:creationId xmlns:a16="http://schemas.microsoft.com/office/drawing/2014/main" id="{B66075AA-6DE7-2F1F-43B1-9DC9F43E9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2975" y="5351484"/>
                <a:ext cx="282575" cy="152400"/>
              </a:xfrm>
              <a:prstGeom prst="roundRect">
                <a:avLst>
                  <a:gd name="adj" fmla="val 16667"/>
                </a:avLst>
              </a:prstGeom>
              <a:solidFill>
                <a:srgbClr val="00B05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nl-BE" altLang="nl-BE" sz="20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3" name="AutoShape 49">
            <a:extLst>
              <a:ext uri="{FF2B5EF4-FFF2-40B4-BE49-F238E27FC236}">
                <a16:creationId xmlns:a16="http://schemas.microsoft.com/office/drawing/2014/main" id="{D8077FB7-689D-DB08-B89C-D5DA7C42E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5296" y="2679559"/>
            <a:ext cx="87201" cy="4331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 sz="2000">
              <a:solidFill>
                <a:srgbClr val="FFFFFF"/>
              </a:solidFill>
            </a:endParaRPr>
          </a:p>
        </p:txBody>
      </p:sp>
      <p:sp>
        <p:nvSpPr>
          <p:cNvPr id="46" name="AutoShape 49">
            <a:extLst>
              <a:ext uri="{FF2B5EF4-FFF2-40B4-BE49-F238E27FC236}">
                <a16:creationId xmlns:a16="http://schemas.microsoft.com/office/drawing/2014/main" id="{56B9608C-272D-2F39-6358-514C32145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5296" y="2722876"/>
            <a:ext cx="87201" cy="43317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nl-BE" altLang="nl-BE" sz="2000">
              <a:solidFill>
                <a:srgbClr val="FFFFFF"/>
              </a:solidFill>
            </a:endParaRP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9ED52D6A-1387-675F-1832-B435D00A97D2}"/>
              </a:ext>
            </a:extLst>
          </p:cNvPr>
          <p:cNvSpPr txBox="1"/>
          <p:nvPr/>
        </p:nvSpPr>
        <p:spPr>
          <a:xfrm>
            <a:off x="3607564" y="5246592"/>
            <a:ext cx="817853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BE" sz="1400" dirty="0"/>
              <a:t>HER2 +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A885B896-2983-8A10-5E04-683374B59EC8}"/>
              </a:ext>
            </a:extLst>
          </p:cNvPr>
          <p:cNvSpPr txBox="1"/>
          <p:nvPr/>
        </p:nvSpPr>
        <p:spPr>
          <a:xfrm>
            <a:off x="3580440" y="4633205"/>
            <a:ext cx="772969" cy="30777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nl-BE" sz="1400" dirty="0"/>
              <a:t>HER2 -</a:t>
            </a:r>
          </a:p>
        </p:txBody>
      </p:sp>
      <p:sp>
        <p:nvSpPr>
          <p:cNvPr id="53" name="Rechthoek: afgeronde hoeken 52">
            <a:extLst>
              <a:ext uri="{FF2B5EF4-FFF2-40B4-BE49-F238E27FC236}">
                <a16:creationId xmlns:a16="http://schemas.microsoft.com/office/drawing/2014/main" id="{6E1F38CF-9134-9958-157D-60A38C0736C9}"/>
              </a:ext>
            </a:extLst>
          </p:cNvPr>
          <p:cNvSpPr/>
          <p:nvPr/>
        </p:nvSpPr>
        <p:spPr>
          <a:xfrm>
            <a:off x="5076056" y="4797152"/>
            <a:ext cx="945223" cy="35428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/>
      <p:bldP spid="10258" grpId="0"/>
      <p:bldP spid="5" grpId="0" animBg="1"/>
      <p:bldP spid="16" grpId="0" animBg="1"/>
      <p:bldP spid="47" grpId="0" animBg="1"/>
      <p:bldP spid="50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06B5580-B17F-AB13-1165-4B9AAB52D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2" t="24242" r="31328" b="57576"/>
          <a:stretch/>
        </p:blipFill>
        <p:spPr>
          <a:xfrm>
            <a:off x="3060449" y="981364"/>
            <a:ext cx="5616007" cy="155043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1AE2665-4103-CCEB-4E27-8476249590AD}"/>
              </a:ext>
            </a:extLst>
          </p:cNvPr>
          <p:cNvSpPr txBox="1"/>
          <p:nvPr/>
        </p:nvSpPr>
        <p:spPr>
          <a:xfrm>
            <a:off x="359174" y="3450726"/>
            <a:ext cx="84969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Le </a:t>
            </a:r>
            <a:r>
              <a:rPr lang="en-US" sz="2400" b="1" dirty="0"/>
              <a:t>risque accru de </a:t>
            </a:r>
            <a:r>
              <a:rPr lang="en-US" sz="2400" dirty="0"/>
              <a:t>cancer du </a:t>
            </a:r>
            <a:r>
              <a:rPr lang="en-US" sz="2400" b="1" dirty="0"/>
              <a:t>sein triple négatif </a:t>
            </a:r>
            <a:r>
              <a:rPr lang="en-US" sz="2400" dirty="0"/>
              <a:t>chez les ... femmes d'Afrique subsaharienne ... </a:t>
            </a:r>
          </a:p>
          <a:p>
            <a:r>
              <a:rPr lang="en-US" sz="2400" dirty="0" err="1"/>
              <a:t>suggère</a:t>
            </a:r>
            <a:r>
              <a:rPr lang="en-US" sz="2400" dirty="0"/>
              <a:t> que </a:t>
            </a:r>
            <a:r>
              <a:rPr lang="en-US" sz="2400" b="1" dirty="0"/>
              <a:t>des </a:t>
            </a:r>
            <a:r>
              <a:rPr lang="en-US" sz="2400" b="1" dirty="0" err="1"/>
              <a:t>variantes</a:t>
            </a:r>
            <a:r>
              <a:rPr lang="en-US" sz="2400" b="1" dirty="0"/>
              <a:t> </a:t>
            </a:r>
            <a:r>
              <a:rPr lang="en-US" sz="2400" b="1" dirty="0" err="1"/>
              <a:t>génétiques</a:t>
            </a:r>
            <a:r>
              <a:rPr lang="en-US" sz="2400" b="1" dirty="0"/>
              <a:t> </a:t>
            </a:r>
            <a:r>
              <a:rPr lang="en-US" sz="2400" b="1" dirty="0" err="1"/>
              <a:t>sélectionnées</a:t>
            </a:r>
            <a:r>
              <a:rPr lang="en-US" sz="2400" b="1" dirty="0"/>
              <a:t> ... </a:t>
            </a:r>
            <a:r>
              <a:rPr lang="en-US" sz="2400" dirty="0"/>
              <a:t>sont associés à une susceptibilité héréditaire pour des modèles spécifiques de carcinogenèse mammaire</a:t>
            </a:r>
            <a:endParaRPr lang="nl-BE" sz="2400" dirty="0"/>
          </a:p>
        </p:txBody>
      </p:sp>
      <p:pic>
        <p:nvPicPr>
          <p:cNvPr id="4" name="Picture 4" descr="Researchers 3D bioprint breast cancer tumors, treat them in groundbreaking  study | Penn State University">
            <a:extLst>
              <a:ext uri="{FF2B5EF4-FFF2-40B4-BE49-F238E27FC236}">
                <a16:creationId xmlns:a16="http://schemas.microsoft.com/office/drawing/2014/main" id="{E34EF727-07D2-4502-4A4C-C21973EC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559625" cy="191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673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834</Words>
  <Application>Microsoft Office PowerPoint</Application>
  <PresentationFormat>Diavoorstelling (4:3)</PresentationFormat>
  <Paragraphs>270</Paragraphs>
  <Slides>39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7" baseType="lpstr">
      <vt:lpstr>Arial</vt:lpstr>
      <vt:lpstr>BlinkMacSystemFont</vt:lpstr>
      <vt:lpstr>Calibri</vt:lpstr>
      <vt:lpstr>ElsevierGulliver</vt:lpstr>
      <vt:lpstr>Google Sans</vt:lpstr>
      <vt:lpstr>Symbol</vt:lpstr>
      <vt:lpstr>Times New Roman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Leucémie myéloïde chronique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UZ-KULeuven (CME)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koend</dc:creator>
  <cp:lastModifiedBy>Koenraad Devriendt</cp:lastModifiedBy>
  <cp:revision>104</cp:revision>
  <dcterms:created xsi:type="dcterms:W3CDTF">2003-03-27T16:44:08Z</dcterms:created>
  <dcterms:modified xsi:type="dcterms:W3CDTF">2024-10-30T21:11:19Z</dcterms:modified>
</cp:coreProperties>
</file>