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41"/>
  </p:notesMasterIdLst>
  <p:sldIdLst>
    <p:sldId id="269" r:id="rId11"/>
    <p:sldId id="271" r:id="rId12"/>
    <p:sldId id="291" r:id="rId13"/>
    <p:sldId id="292" r:id="rId14"/>
    <p:sldId id="293" r:id="rId15"/>
    <p:sldId id="256" r:id="rId16"/>
    <p:sldId id="275" r:id="rId17"/>
    <p:sldId id="258" r:id="rId18"/>
    <p:sldId id="259" r:id="rId19"/>
    <p:sldId id="257" r:id="rId20"/>
    <p:sldId id="263" r:id="rId21"/>
    <p:sldId id="262" r:id="rId22"/>
    <p:sldId id="264" r:id="rId23"/>
    <p:sldId id="260" r:id="rId24"/>
    <p:sldId id="261" r:id="rId25"/>
    <p:sldId id="265" r:id="rId26"/>
    <p:sldId id="273" r:id="rId27"/>
    <p:sldId id="287" r:id="rId28"/>
    <p:sldId id="289" r:id="rId29"/>
    <p:sldId id="279" r:id="rId30"/>
    <p:sldId id="280" r:id="rId31"/>
    <p:sldId id="282" r:id="rId32"/>
    <p:sldId id="284" r:id="rId33"/>
    <p:sldId id="266" r:id="rId34"/>
    <p:sldId id="286" r:id="rId35"/>
    <p:sldId id="285" r:id="rId36"/>
    <p:sldId id="290" r:id="rId37"/>
    <p:sldId id="267" r:id="rId38"/>
    <p:sldId id="277" r:id="rId39"/>
    <p:sldId id="288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 varScale="1">
        <p:scale>
          <a:sx n="84" d="100"/>
          <a:sy n="84" d="100"/>
        </p:scale>
        <p:origin x="81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gistregra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gistregra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gistregra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gistregra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gistregra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gistregra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Registregra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BE" dirty="0"/>
              <a:t>Répartition</a:t>
            </a:r>
            <a:r>
              <a:rPr lang="fr-BE" baseline="0" dirty="0"/>
              <a:t> des patients selon le sexe (n=240)</a:t>
            </a:r>
            <a:endParaRPr lang="fr-BE" dirty="0"/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1048532127928465"/>
                  <c:y val="-8.4697996868291058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E178-46CA-BDE7-2F968628C0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045372800622144"/>
                  <c:y val="-0.1206404029374522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178-46CA-BDE7-2F968628C02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Femme</c:v>
              </c:pt>
              <c:pt idx="1">
                <c:v>Homme</c:v>
              </c:pt>
            </c:strLit>
          </c:cat>
          <c:val>
            <c:numRef>
              <c:f>Feuil1!$A$28:$A$29</c:f>
              <c:numCache>
                <c:formatCode>General</c:formatCode>
                <c:ptCount val="2"/>
                <c:pt idx="0">
                  <c:v>40.6</c:v>
                </c:pt>
                <c:pt idx="1">
                  <c:v>59.4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44E-584D-A20F-79C349C46F3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Kr hépatique</c:v>
          </c:tx>
          <c:invertIfNegative val="0"/>
          <c:dLbls>
            <c:dLbl>
              <c:idx val="0"/>
              <c:layout>
                <c:manualLayout>
                  <c:x val="1.1219257315057841E-2"/>
                  <c:y val="-4.16329077369832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Feuil1!$B$2</c:f>
              <c:numCache>
                <c:formatCode>General</c:formatCode>
                <c:ptCount val="1"/>
                <c:pt idx="0">
                  <c:v>23.08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7C-D944-B802-1645C0FC38C9}"/>
            </c:ext>
          </c:extLst>
        </c:ser>
        <c:ser>
          <c:idx val="1"/>
          <c:order val="1"/>
          <c:tx>
            <c:v>Kr colorectal</c:v>
          </c:tx>
          <c:invertIfNegative val="0"/>
          <c:dLbls>
            <c:dLbl>
              <c:idx val="0"/>
              <c:layout>
                <c:manualLayout>
                  <c:x val="2.261932536210752E-2"/>
                  <c:y val="-4.5221757226031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Feuil1!$B$3</c:f>
              <c:numCache>
                <c:formatCode>General</c:formatCode>
                <c:ptCount val="1"/>
                <c:pt idx="0">
                  <c:v>19.71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A7C-D944-B802-1645C0FC38C9}"/>
            </c:ext>
          </c:extLst>
        </c:ser>
        <c:ser>
          <c:idx val="2"/>
          <c:order val="2"/>
          <c:tx>
            <c:v>Kr pancréas</c:v>
          </c:tx>
          <c:invertIfNegative val="0"/>
          <c:dLbls>
            <c:dLbl>
              <c:idx val="0"/>
              <c:layout>
                <c:manualLayout>
                  <c:x val="2.3148148148148147E-2"/>
                  <c:y val="-5.6054589929259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Feuil1!$B$4</c:f>
              <c:numCache>
                <c:formatCode>General</c:formatCode>
                <c:ptCount val="1"/>
                <c:pt idx="0">
                  <c:v>13.94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A7C-D944-B802-1645C0FC38C9}"/>
            </c:ext>
          </c:extLst>
        </c:ser>
        <c:ser>
          <c:idx val="3"/>
          <c:order val="3"/>
          <c:tx>
            <c:v>Kr gastrique</c:v>
          </c:tx>
          <c:invertIfNegative val="0"/>
          <c:dLbls>
            <c:dLbl>
              <c:idx val="0"/>
              <c:layout>
                <c:manualLayout>
                  <c:x val="2.635911830465637E-2"/>
                  <c:y val="-4.3656123569724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Feuil1!$B$5</c:f>
              <c:numCache>
                <c:formatCode>General</c:formatCode>
                <c:ptCount val="1"/>
                <c:pt idx="0">
                  <c:v>11.54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7C-D944-B802-1645C0FC38C9}"/>
            </c:ext>
          </c:extLst>
        </c:ser>
        <c:ser>
          <c:idx val="4"/>
          <c:order val="4"/>
          <c:tx>
            <c:v>Kr GIST</c:v>
          </c:tx>
          <c:invertIfNegative val="0"/>
          <c:dLbls>
            <c:dLbl>
              <c:idx val="0"/>
              <c:layout>
                <c:manualLayout>
                  <c:x val="2.3272698551569951E-2"/>
                  <c:y val="-3.20406949857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Feuil1!$B$6</c:f>
              <c:numCache>
                <c:formatCode>General</c:formatCode>
                <c:ptCount val="1"/>
                <c:pt idx="0">
                  <c:v>7.21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A7C-D944-B802-1645C0FC38C9}"/>
            </c:ext>
          </c:extLst>
        </c:ser>
        <c:ser>
          <c:idx val="5"/>
          <c:order val="5"/>
          <c:tx>
            <c:v>Kr gynéco</c:v>
          </c:tx>
          <c:invertIfNegative val="0"/>
          <c:dLbls>
            <c:dLbl>
              <c:idx val="0"/>
              <c:layout>
                <c:manualLayout>
                  <c:x val="6.589749198016916E-3"/>
                  <c:y val="-4.2024426624786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Feuil1!$B$7</c:f>
              <c:numCache>
                <c:formatCode>General</c:formatCode>
                <c:ptCount val="1"/>
                <c:pt idx="0">
                  <c:v>1.44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7C-D944-B802-1645C0FC38C9}"/>
            </c:ext>
          </c:extLst>
        </c:ser>
        <c:ser>
          <c:idx val="6"/>
          <c:order val="6"/>
          <c:tx>
            <c:v>Kr oesophage</c:v>
          </c:tx>
          <c:invertIfNegative val="0"/>
          <c:dLbls>
            <c:dLbl>
              <c:idx val="0"/>
              <c:layout>
                <c:manualLayout>
                  <c:x val="8.9668999708369841E-3"/>
                  <c:y val="-3.88268750760887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Feuil1!$B$8</c:f>
              <c:numCache>
                <c:formatCode>General</c:formatCode>
                <c:ptCount val="1"/>
                <c:pt idx="0">
                  <c:v>2.88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A7C-D944-B802-1645C0FC38C9}"/>
            </c:ext>
          </c:extLst>
        </c:ser>
        <c:ser>
          <c:idx val="7"/>
          <c:order val="7"/>
          <c:tx>
            <c:v>Kr prostate</c:v>
          </c:tx>
          <c:invertIfNegative val="0"/>
          <c:dLbls>
            <c:dLbl>
              <c:idx val="0"/>
              <c:layout>
                <c:manualLayout>
                  <c:x val="8.7863322640225547E-3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Feuil1!$B$9</c:f>
              <c:numCache>
                <c:formatCode>General</c:formatCode>
                <c:ptCount val="1"/>
                <c:pt idx="0">
                  <c:v>1.9200000000000002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AA7C-D944-B802-1645C0FC38C9}"/>
            </c:ext>
          </c:extLst>
        </c:ser>
        <c:ser>
          <c:idx val="8"/>
          <c:order val="8"/>
          <c:tx>
            <c:v>Kr du sien</c:v>
          </c:tx>
          <c:invertIfNegative val="0"/>
          <c:dLbls>
            <c:dLbl>
              <c:idx val="0"/>
              <c:layout>
                <c:manualLayout>
                  <c:x val="2.1965952773201577E-3"/>
                  <c:y val="-9.59232613908874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Feuil1!$B$10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A7C-D944-B802-1645C0FC38C9}"/>
            </c:ext>
          </c:extLst>
        </c:ser>
        <c:ser>
          <c:idx val="9"/>
          <c:order val="9"/>
          <c:tx>
            <c:v>Carcinose peri.</c:v>
          </c:tx>
          <c:invertIfNegative val="0"/>
          <c:dLbls>
            <c:dLbl>
              <c:idx val="0"/>
              <c:layout>
                <c:manualLayout>
                  <c:x val="1.0982976386600781E-2"/>
                  <c:y val="-3.836930455635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Feuil1!$B$11</c:f>
              <c:numCache>
                <c:formatCode>General</c:formatCode>
                <c:ptCount val="1"/>
                <c:pt idx="0">
                  <c:v>1.9200000000000002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AA7C-D944-B802-1645C0FC38C9}"/>
            </c:ext>
          </c:extLst>
        </c:ser>
        <c:ser>
          <c:idx val="11"/>
          <c:order val="10"/>
          <c:tx>
            <c:v>Kr hémato.</c:v>
          </c:tx>
          <c:invertIfNegative val="0"/>
          <c:dLbls>
            <c:dLbl>
              <c:idx val="0"/>
              <c:layout>
                <c:manualLayout>
                  <c:x val="8.7863811092806204E-3"/>
                  <c:y val="-1.5987210231814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Feuil1!$B$12</c:f>
              <c:numCache>
                <c:formatCode>General</c:formatCode>
                <c:ptCount val="1"/>
                <c:pt idx="0">
                  <c:v>1.9200000000000002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AA7C-D944-B802-1645C0FC38C9}"/>
            </c:ext>
          </c:extLst>
        </c:ser>
        <c:ser>
          <c:idx val="12"/>
          <c:order val="11"/>
          <c:tx>
            <c:v>Méta. hépatique</c:v>
          </c:tx>
          <c:invertIfNegative val="0"/>
          <c:dLbls>
            <c:dLbl>
              <c:idx val="0"/>
              <c:layout>
                <c:manualLayout>
                  <c:x val="-1.5432098765432102E-3"/>
                  <c:y val="-3.7261241419781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Feuil1!$B$13</c:f>
              <c:numCache>
                <c:formatCode>General</c:formatCode>
                <c:ptCount val="1"/>
                <c:pt idx="0">
                  <c:v>4.8099999999999996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AA7C-D944-B802-1645C0FC38C9}"/>
            </c:ext>
          </c:extLst>
        </c:ser>
        <c:ser>
          <c:idx val="13"/>
          <c:order val="12"/>
          <c:tx>
            <c:v>Autres</c:v>
          </c:tx>
          <c:invertIfNegative val="0"/>
          <c:dLbls>
            <c:dLbl>
              <c:idx val="0"/>
              <c:layout>
                <c:manualLayout>
                  <c:x val="1.6266039661708958E-2"/>
                  <c:y val="-3.16491760979928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9B90-4799-881A-55C1126DBEF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1"/>
              <c:pt idx="0">
                <c:v>Cancers</c:v>
              </c:pt>
            </c:strLit>
          </c:cat>
          <c:val>
            <c:numRef>
              <c:f>Feuil1!$B$14</c:f>
              <c:numCache>
                <c:formatCode>General</c:formatCode>
                <c:ptCount val="1"/>
                <c:pt idx="0">
                  <c:v>7.21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AA7C-D944-B802-1645C0FC3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531984"/>
        <c:axId val="321325088"/>
        <c:axId val="0"/>
      </c:bar3DChart>
      <c:catAx>
        <c:axId val="31353198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21325088"/>
        <c:crosses val="autoZero"/>
        <c:auto val="1"/>
        <c:lblAlgn val="ctr"/>
        <c:lblOffset val="100"/>
        <c:noMultiLvlLbl val="0"/>
      </c:catAx>
      <c:valAx>
        <c:axId val="3213250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135319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Répartition des cancers</a:t>
            </a:r>
            <a:r>
              <a:rPr lang="en-US" baseline="0"/>
              <a:t> selon le sexe</a:t>
            </a:r>
            <a:endParaRPr lang="en-US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Femme</c:v>
          </c:tx>
          <c:invertIfNegative val="0"/>
          <c:dLbls>
            <c:dLbl>
              <c:idx val="0"/>
              <c:layout>
                <c:manualLayout>
                  <c:x val="-1.0802469135802479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0061728395061731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2037037037037041E-2"/>
                  <c:y val="-1.964222862626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75308641975311E-2"/>
                  <c:y val="-2.1607114331248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518518518518542E-2"/>
                  <c:y val="-2.5254293948050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CHC</c:v>
              </c:pt>
              <c:pt idx="1">
                <c:v>GIST</c:v>
              </c:pt>
              <c:pt idx="2">
                <c:v>Panc</c:v>
              </c:pt>
              <c:pt idx="3">
                <c:v>Colo</c:v>
              </c:pt>
              <c:pt idx="4">
                <c:v>Gast</c:v>
              </c:pt>
            </c:strLit>
          </c:cat>
          <c:val>
            <c:numRef>
              <c:f>Feuil1!$B$65:$F$65</c:f>
              <c:numCache>
                <c:formatCode>General</c:formatCode>
                <c:ptCount val="5"/>
                <c:pt idx="0">
                  <c:v>18.920000000000002</c:v>
                </c:pt>
                <c:pt idx="1">
                  <c:v>35.71</c:v>
                </c:pt>
                <c:pt idx="2">
                  <c:v>48.28</c:v>
                </c:pt>
                <c:pt idx="3">
                  <c:v>36.590000000000003</c:v>
                </c:pt>
                <c:pt idx="4">
                  <c:v>45.83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48B-2D4D-A640-D1209E908108}"/>
            </c:ext>
          </c:extLst>
        </c:ser>
        <c:ser>
          <c:idx val="1"/>
          <c:order val="1"/>
          <c:tx>
            <c:v>Homme</c:v>
          </c:tx>
          <c:invertIfNegative val="0"/>
          <c:dLbls>
            <c:dLbl>
              <c:idx val="0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6296296296296372E-3"/>
                  <c:y val="-3.0866359269839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0353E-17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2.7777777777777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5000000000000001E-2"/>
                  <c:y val="-1.3888888888888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164-4F3E-AC37-FE7E5BB7454D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CHC</c:v>
              </c:pt>
              <c:pt idx="1">
                <c:v>GIST</c:v>
              </c:pt>
              <c:pt idx="2">
                <c:v>Panc</c:v>
              </c:pt>
              <c:pt idx="3">
                <c:v>Colo</c:v>
              </c:pt>
              <c:pt idx="4">
                <c:v>Gast</c:v>
              </c:pt>
            </c:strLit>
          </c:cat>
          <c:val>
            <c:numRef>
              <c:f>Feuil1!$B$66:$F$66</c:f>
              <c:numCache>
                <c:formatCode>General</c:formatCode>
                <c:ptCount val="5"/>
                <c:pt idx="0">
                  <c:v>81.08</c:v>
                </c:pt>
                <c:pt idx="1">
                  <c:v>64.290000000000006</c:v>
                </c:pt>
                <c:pt idx="2">
                  <c:v>51.720000000000013</c:v>
                </c:pt>
                <c:pt idx="3">
                  <c:v>63.41</c:v>
                </c:pt>
                <c:pt idx="4">
                  <c:v>54.17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48B-2D4D-A640-D1209E9081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793512"/>
        <c:axId val="321399696"/>
        <c:axId val="0"/>
      </c:bar3DChart>
      <c:catAx>
        <c:axId val="3217935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21399696"/>
        <c:crosses val="autoZero"/>
        <c:auto val="1"/>
        <c:lblAlgn val="ctr"/>
        <c:lblOffset val="100"/>
        <c:noMultiLvlLbl val="0"/>
      </c:catAx>
      <c:valAx>
        <c:axId val="321399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21793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Répartition des cancers selon l'âge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&lt; 60ans</c:v>
          </c:tx>
          <c:invertIfNegative val="0"/>
          <c:dLbls>
            <c:dLbl>
              <c:idx val="0"/>
              <c:layout>
                <c:manualLayout>
                  <c:x val="-1.0802469135802484E-2"/>
                  <c:y val="-3.6478424591628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0370370370370407E-2"/>
                  <c:y val="-2.52542939480503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88888888888907E-2"/>
                  <c:y val="-2.806032660894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6666666666666691E-2"/>
                  <c:y val="-2.777777777777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Lit>
              <c:ptCount val="5"/>
              <c:pt idx="0">
                <c:v>CHC</c:v>
              </c:pt>
              <c:pt idx="1">
                <c:v>GIST</c:v>
              </c:pt>
              <c:pt idx="2">
                <c:v>Panc</c:v>
              </c:pt>
              <c:pt idx="3">
                <c:v>Colo</c:v>
              </c:pt>
              <c:pt idx="4">
                <c:v>Gast</c:v>
              </c:pt>
            </c:strLit>
          </c:cat>
          <c:val>
            <c:numRef>
              <c:f>Feuil1!$B$70:$F$70</c:f>
              <c:numCache>
                <c:formatCode>General</c:formatCode>
                <c:ptCount val="5"/>
                <c:pt idx="0">
                  <c:v>54.05</c:v>
                </c:pt>
                <c:pt idx="1">
                  <c:v>50</c:v>
                </c:pt>
                <c:pt idx="2">
                  <c:v>31.03</c:v>
                </c:pt>
                <c:pt idx="3">
                  <c:v>48.78</c:v>
                </c:pt>
                <c:pt idx="4">
                  <c:v>62.5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01-6140-9C55-99E711614FBA}"/>
            </c:ext>
          </c:extLst>
        </c:ser>
        <c:ser>
          <c:idx val="1"/>
          <c:order val="1"/>
          <c:tx>
            <c:v>≥60ans</c:v>
          </c:tx>
          <c:invertIfNegative val="0"/>
          <c:dLbls>
            <c:dLbl>
              <c:idx val="0"/>
              <c:layout>
                <c:manualLayout>
                  <c:x val="3.1790123456790151E-2"/>
                  <c:y val="-4.3914411142998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111111111111125E-2"/>
                  <c:y val="-4.24377813600669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0925337632080255E-17"/>
                  <c:y val="-1.388888888888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3333333333333367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333333333333334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7BA-417C-A910-B776486612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Lit>
              <c:ptCount val="5"/>
              <c:pt idx="0">
                <c:v>CHC</c:v>
              </c:pt>
              <c:pt idx="1">
                <c:v>GIST</c:v>
              </c:pt>
              <c:pt idx="2">
                <c:v>Panc</c:v>
              </c:pt>
              <c:pt idx="3">
                <c:v>Colo</c:v>
              </c:pt>
              <c:pt idx="4">
                <c:v>Gast</c:v>
              </c:pt>
            </c:strLit>
          </c:cat>
          <c:val>
            <c:numRef>
              <c:f>Feuil1!$B$71:$F$71</c:f>
              <c:numCache>
                <c:formatCode>General</c:formatCode>
                <c:ptCount val="5"/>
                <c:pt idx="0">
                  <c:v>45.949999999999996</c:v>
                </c:pt>
                <c:pt idx="1">
                  <c:v>50</c:v>
                </c:pt>
                <c:pt idx="2">
                  <c:v>68.97</c:v>
                </c:pt>
                <c:pt idx="3">
                  <c:v>51.220000000000013</c:v>
                </c:pt>
                <c:pt idx="4">
                  <c:v>37.5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01-6140-9C55-99E711614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3568328"/>
        <c:axId val="313568712"/>
        <c:axId val="0"/>
      </c:bar3DChart>
      <c:catAx>
        <c:axId val="3135683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313568712"/>
        <c:crosses val="autoZero"/>
        <c:auto val="1"/>
        <c:lblAlgn val="ctr"/>
        <c:lblOffset val="100"/>
        <c:noMultiLvlLbl val="0"/>
      </c:catAx>
      <c:valAx>
        <c:axId val="313568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13568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Etiologie de CHC (n=37)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4"/>
              <c:pt idx="0">
                <c:v>Etiologie inconnue</c:v>
              </c:pt>
              <c:pt idx="1">
                <c:v>Post VB</c:v>
              </c:pt>
              <c:pt idx="2">
                <c:v> Post VC</c:v>
              </c:pt>
              <c:pt idx="3">
                <c:v>Post v indéterminé</c:v>
              </c:pt>
            </c:strLit>
          </c:cat>
          <c:val>
            <c:numRef>
              <c:f>Feuil1!$B$101:$B$104</c:f>
              <c:numCache>
                <c:formatCode>General</c:formatCode>
                <c:ptCount val="4"/>
                <c:pt idx="0">
                  <c:v>70.27</c:v>
                </c:pt>
                <c:pt idx="1">
                  <c:v>13.51</c:v>
                </c:pt>
                <c:pt idx="2">
                  <c:v>10.81</c:v>
                </c:pt>
                <c:pt idx="3">
                  <c:v>5.41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0E-1F4B-9C88-60B95604C00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Métastases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Hépatiques</c:v>
          </c:tx>
          <c:invertIfNegative val="0"/>
          <c:dLbls>
            <c:dLbl>
              <c:idx val="0"/>
              <c:layout>
                <c:manualLayout>
                  <c:x val="0"/>
                  <c:y val="-3.2407407407407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Feuil1!$A$43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A4-7F44-95EC-BF0ADAFA73A7}"/>
            </c:ext>
          </c:extLst>
        </c:ser>
        <c:ser>
          <c:idx val="1"/>
          <c:order val="1"/>
          <c:tx>
            <c:v>Péritoneales</c:v>
          </c:tx>
          <c:invertIfNegative val="0"/>
          <c:dLbls>
            <c:dLbl>
              <c:idx val="0"/>
              <c:layout>
                <c:manualLayout>
                  <c:x val="1.3888888888888914E-2"/>
                  <c:y val="-2.7777777777777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Feuil1!$A$44</c:f>
              <c:numCache>
                <c:formatCode>General</c:formatCode>
                <c:ptCount val="1"/>
                <c:pt idx="0">
                  <c:v>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4A4-7F44-95EC-BF0ADAFA73A7}"/>
            </c:ext>
          </c:extLst>
        </c:ser>
        <c:ser>
          <c:idx val="2"/>
          <c:order val="2"/>
          <c:tx>
            <c:v>Pleuro-pulmo.</c:v>
          </c:tx>
          <c:invertIfNegative val="0"/>
          <c:dLbls>
            <c:dLbl>
              <c:idx val="0"/>
              <c:layout>
                <c:manualLayout>
                  <c:x val="1.1111111111111125E-2"/>
                  <c:y val="-1.3888888888888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Feuil1!$A$45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4A4-7F44-95EC-BF0ADAFA73A7}"/>
            </c:ext>
          </c:extLst>
        </c:ser>
        <c:ser>
          <c:idx val="3"/>
          <c:order val="3"/>
          <c:tx>
            <c:v>Hépatiques et osseuses</c:v>
          </c:tx>
          <c:invertIfNegative val="0"/>
          <c:dLbls>
            <c:dLbl>
              <c:idx val="0"/>
              <c:layout>
                <c:manualLayout>
                  <c:x val="6.7901234567901312E-3"/>
                  <c:y val="-3.892510702636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Feuil1!$A$46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4A4-7F44-95EC-BF0ADAFA73A7}"/>
            </c:ext>
          </c:extLst>
        </c:ser>
        <c:ser>
          <c:idx val="4"/>
          <c:order val="4"/>
          <c:tx>
            <c:v>hépato-péritonéales</c:v>
          </c:tx>
          <c:invertIfNegative val="0"/>
          <c:dLbls>
            <c:dLbl>
              <c:idx val="0"/>
              <c:layout>
                <c:manualLayout>
                  <c:x val="1.3888767376300185E-2"/>
                  <c:y val="-3.96891563604240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Feuil1!$A$47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4A4-7F44-95EC-BF0ADAFA73A7}"/>
            </c:ext>
          </c:extLst>
        </c:ser>
        <c:ser>
          <c:idx val="5"/>
          <c:order val="5"/>
          <c:tx>
            <c:v>Hépato-pulmonaires </c:v>
          </c:tx>
          <c:invertIfNegative val="0"/>
          <c:dLbls>
            <c:dLbl>
              <c:idx val="0"/>
              <c:layout>
                <c:manualLayout>
                  <c:x val="1.1111111111111179E-2"/>
                  <c:y val="-3.89251070263658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Feuil1!$A$48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4A4-7F44-95EC-BF0ADAFA73A7}"/>
            </c:ext>
          </c:extLst>
        </c:ser>
        <c:ser>
          <c:idx val="6"/>
          <c:order val="6"/>
          <c:tx>
            <c:v>Hépato,pulmo et osseuses</c:v>
          </c:tx>
          <c:invertIfNegative val="0"/>
          <c:dLbls>
            <c:dLbl>
              <c:idx val="0"/>
              <c:layout>
                <c:manualLayout>
                  <c:x val="1.5123456790123465E-2"/>
                  <c:y val="-5.35781632237020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Feuil1!$A$49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4A4-7F44-95EC-BF0ADAFA73A7}"/>
            </c:ext>
          </c:extLst>
        </c:ser>
        <c:ser>
          <c:idx val="7"/>
          <c:order val="7"/>
          <c:tx>
            <c:v>Pleuro-vesicales</c:v>
          </c:tx>
          <c:invertIfNegative val="0"/>
          <c:dLbls>
            <c:dLbl>
              <c:idx val="0"/>
              <c:layout>
                <c:manualLayout>
                  <c:x val="5.2469135802469136E-3"/>
                  <c:y val="-5.47467467382440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Feuil1!$A$50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4A4-7F44-95EC-BF0ADAFA73A7}"/>
            </c:ext>
          </c:extLst>
        </c:ser>
        <c:ser>
          <c:idx val="8"/>
          <c:order val="8"/>
          <c:tx>
            <c:v>Duodenales</c:v>
          </c:tx>
          <c:invertIfNegative val="0"/>
          <c:dLbls>
            <c:dLbl>
              <c:idx val="0"/>
              <c:layout>
                <c:manualLayout>
                  <c:x val="1.2037037037037041E-2"/>
                  <c:y val="-3.8160845338407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9F75-456D-BEED-357A64C7204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Feuil1!$A$51</c:f>
              <c:numCache>
                <c:formatCode>General</c:formatCode>
                <c:ptCount val="1"/>
                <c:pt idx="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4A4-7F44-95EC-BF0ADAFA73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518680"/>
        <c:axId val="321519064"/>
        <c:axId val="0"/>
      </c:bar3DChart>
      <c:catAx>
        <c:axId val="321518680"/>
        <c:scaling>
          <c:orientation val="minMax"/>
        </c:scaling>
        <c:delete val="0"/>
        <c:axPos val="b"/>
        <c:majorTickMark val="none"/>
        <c:minorTickMark val="none"/>
        <c:tickLblPos val="nextTo"/>
        <c:crossAx val="321519064"/>
        <c:crosses val="autoZero"/>
        <c:auto val="1"/>
        <c:lblAlgn val="ctr"/>
        <c:lblOffset val="100"/>
        <c:noMultiLvlLbl val="0"/>
      </c:catAx>
      <c:valAx>
        <c:axId val="321519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321518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Traitement reçu (N=52)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Lit>
              <c:ptCount val="7"/>
              <c:pt idx="0">
                <c:v>Palliatif</c:v>
              </c:pt>
              <c:pt idx="1">
                <c:v>Chimio-embol-chimio</c:v>
              </c:pt>
              <c:pt idx="2">
                <c:v>Chimio</c:v>
              </c:pt>
              <c:pt idx="3">
                <c:v>Chirurgie</c:v>
              </c:pt>
              <c:pt idx="4">
                <c:v>Chirugie-chimio</c:v>
              </c:pt>
              <c:pt idx="5">
                <c:v>Coagulation laser</c:v>
              </c:pt>
              <c:pt idx="6">
                <c:v>Hormonotherapie</c:v>
              </c:pt>
            </c:strLit>
          </c:cat>
          <c:val>
            <c:numRef>
              <c:f>Feuil1!$B$90:$B$96</c:f>
              <c:numCache>
                <c:formatCode>General</c:formatCode>
                <c:ptCount val="7"/>
                <c:pt idx="0">
                  <c:v>11.54</c:v>
                </c:pt>
                <c:pt idx="1">
                  <c:v>1.920000000000001</c:v>
                </c:pt>
                <c:pt idx="2">
                  <c:v>32.690000000000012</c:v>
                </c:pt>
                <c:pt idx="3">
                  <c:v>40.379999999999995</c:v>
                </c:pt>
                <c:pt idx="4">
                  <c:v>9.620000000000001</c:v>
                </c:pt>
                <c:pt idx="5">
                  <c:v>1.920000000000001</c:v>
                </c:pt>
                <c:pt idx="6">
                  <c:v>1.920000000000001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36-834C-80AF-B671E3DB3CA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 rtl="0">
            <a:defRPr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B9C16-1A25-469D-91FE-93CC869AA4FB}" type="datetimeFigureOut">
              <a:rPr lang="fr-FR" smtClean="0"/>
              <a:t>30/10/2024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CAFB5-C547-4246-BB4E-14A993C0007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8988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7CAFB5-C547-4246-BB4E-14A993C00070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91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7583-384B-4E88-A42F-872A30830C2A}" type="datetime1">
              <a:rPr lang="fr-FR" smtClean="0"/>
              <a:t>30/10/2024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1F14-188A-424B-8AAF-1003FD1C1AE9}" type="datetime1">
              <a:rPr lang="fr-FR" smtClean="0"/>
              <a:t>30/10/2024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E77B1-0F48-47F3-944F-3A3B03BF02D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269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6841-CBBD-451A-8CA9-7C2C05ADA9C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744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F4D08-12BA-422E-8F31-137296FF464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3544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52FD9-2D26-4551-9853-EB7A7018055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20873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2120-9B37-4140-8320-DFEF6416C2E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8439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51079-17BA-460B-8288-C86727EDCE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2658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62D80-D619-4AE4-A022-520274C07C9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2402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0F52F-E9B8-41EA-AA9B-88BE9AAF29E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80878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65E10-806B-4081-A2F7-364D96A3DC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24829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096F-AD68-484C-8CA6-E3277401E19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02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69E37-C7C1-4E91-9D85-BFCE12A10BBD}" type="datetime1">
              <a:rPr lang="fr-FR" smtClean="0"/>
              <a:t>30/10/2024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F644A-26F2-4A8E-BFE6-42015EFC351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6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B0DFE-4421-49E6-B718-9BE8656FFF4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37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88082-F6B0-407F-8586-CE21E06A0CD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325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0993-568F-4AFC-ABCF-B71516F1D0F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83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39B70-5E73-4276-BE08-6AD5A374688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19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E6819-0633-45AE-ADB3-5AE01E3053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E91A-8642-419F-AB4C-223E1055DB1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2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88C6B-C1F0-45DE-9EF5-3548AD1BC8C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15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B9F99-8ACC-47BA-BA18-1F46A651092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69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4F513-3CB7-4999-8B8D-AF2FA7264D6E}" type="datetime1">
              <a:rPr lang="fr-FR" smtClean="0"/>
              <a:t>30/10/2024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ADC1A-8641-4EE2-A675-FF34B2D8087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181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19DCD-A550-48F0-BB4B-60EDF4F24F9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069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FEC17-FB9D-4C4D-B140-5C458721E1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629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5DC0C-56EF-4B05-8A4F-FB6293E6828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113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CAF7-A937-4CCF-8164-ECBCD1A9468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0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A05F3-92F2-4D65-B6DB-A9A68F2FC4F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336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0A7D-1CD4-4CE1-ADEC-4635A6BF38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43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11944-2329-4230-BF77-885851EF16D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61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35831-083B-420A-89A3-332E2934A70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384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7354F-BA0B-4325-9151-F9BE01907DA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14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0A964-1FC7-408C-B4C2-BE657177D9A6}" type="datetime1">
              <a:rPr lang="fr-FR" smtClean="0"/>
              <a:t>30/10/2024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CCC02-F416-4B47-A593-EECB58CF485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36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B7586-9AF6-4B02-9D53-103D5B2F9A2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974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71537-37A0-45E5-B1FD-C5E532A5D4C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298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6DAC6-D2D0-4C68-A25D-FDA6018AB00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764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6B31-DEDF-447A-86CB-34854E45DA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561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C6B6D-B2F2-46A3-B022-8E1469AD946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67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D8DFA-B7D4-422B-8849-4CC1FF19FBD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15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73B6-4BAB-4EAB-B9D5-3FBC8A165B5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958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6BE6E-DD6D-4B63-B997-ABE3D0A7991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773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41CA-970B-40D9-A75E-6611DD60FF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31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3E88E-87DE-4DBD-88E9-7CF85DDDD221}" type="datetime1">
              <a:rPr lang="fr-FR" smtClean="0"/>
              <a:t>30/10/2024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80C16-4DBF-436E-8DDD-9482E3BEDF8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79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AFB82-D02D-4AD0-96A2-F1E68213983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623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6B72E-76B3-45EF-9EFB-8E0C969F1DB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84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FE453-64C1-44F8-BFAA-E935D635DD4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95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EABBD-7BB2-471D-9368-AA83E84C9C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987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F182-A1EC-4D57-A2B7-E1532E9265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2242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4103E-D94C-42EE-9292-96D9632DC24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5192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85D1E-E4E0-4353-8334-CCA9B951A14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8829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DB59E-1F77-42AD-9895-54B881DF659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18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34BA2-6914-458A-9783-8447BC19BDD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7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4C749-1514-4D10-871E-F65936EDC86B}" type="datetime1">
              <a:rPr lang="fr-FR" smtClean="0"/>
              <a:t>30/10/2024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D8B57-399B-48C2-86ED-D6EBDB16CEA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962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7614-3A15-479B-BAEB-5E0C2CBF255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4625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A9E05-D4C8-4CB0-A94D-17EA323A3D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2941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ED54F-EECD-442E-BF18-915110E07AC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8404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0D63-2384-4EDE-A2C8-8276729299A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580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2F2C6-6527-42AC-82D5-9E5EE361F9E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015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7DD2-5135-48AD-B182-020CAC9EB09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4432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2A4F-2C4F-46A7-9775-C70D5CC10C7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917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F19D8-EA96-4AE8-887A-B513A0C250A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14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68E65-9209-45D5-80C2-34666D6EAF9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5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FBEE9-CA37-4844-BBE0-CD9E99423E4E}" type="datetime1">
              <a:rPr lang="fr-FR" smtClean="0"/>
              <a:t>30/10/2024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6116-FDF3-453B-91DE-B5391CF06CB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278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39586-4F58-47BE-A33F-2FA957F34E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83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4F8EF-9928-4CF6-870F-36488E4F074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858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8840-A33D-4ECD-8E86-EB3E738F3B7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6964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06A72-697A-46EC-B42E-4FB4EFF7DB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45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0EB1-C46A-42D3-9B09-F4675785559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0901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238A7-0146-4763-ADD4-49BD734CF3E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2218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8CD6-935D-40FA-B8F6-53D977D7A56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0497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6C898-ABFA-4DEA-9DBD-209D0225DE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48301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AA523-D45B-4CC4-98B4-6FABCA11CD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1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905B-D6FA-4B9A-92EA-C38904855F37}" type="datetime1">
              <a:rPr lang="fr-FR" smtClean="0"/>
              <a:t>30/10/2024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CA1B9-A6FD-4697-98B6-D9FA502ECC7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9055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3AD6F-7A48-4C69-916A-869BA70BE99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1023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D7661-4371-496B-AA79-9C745CB769E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57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7676-1C34-459A-8B06-1A7F698E4E1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9517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10E7D-B500-40D2-8B0A-67403D8DBC3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235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28843-87BC-4579-89FE-1B87932D2D0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847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20C8C-FC98-4FBD-B34B-E123CDAE7BB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80321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2908-06D7-4B6C-A725-BB635FFA7DF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3289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CAD65-BBDA-484E-9A4E-6833F237331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888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EB2C-2CAA-41A7-9CB2-BE561AD431B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21FEC-593E-470C-AEFC-F47FAD5C8F78}" type="datetime1">
              <a:rPr lang="fr-FR" smtClean="0"/>
              <a:t>30/10/2024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7A3-303B-434E-87F0-B1FD71A7730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8095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5A809-009C-432A-BBB3-698D787502D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64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C77E1-D421-4C9E-A16D-F772E01D4A1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626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662D-B702-4FA6-86CB-67D1E366830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0407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E855-23F8-4B5D-87E8-1E24E823E0E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9024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F3DDB-5B8A-419E-945A-EAFCBBA1847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8503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4BEB2-3F22-4D35-8A29-E6E2AD3494B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174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AFC02-9C90-454D-BA43-9EF18B0901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356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D3ECC-0288-4D58-87AD-E22B5F6DF19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952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3D250-09C7-4E17-A783-93227D293F5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544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09319-E049-42FF-9D76-086D65E7AF81}" type="datetime1">
              <a:rPr lang="fr-FR" smtClean="0"/>
              <a:t>30/10/2024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D389C-B729-458B-99A9-4F49B60430D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6421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C27B1-BB8B-4857-B2BB-84C5BDEE988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8113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DD40-3AA3-4B69-8BB2-731FC9C7D8F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0993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7DA1D-0B3B-439A-A10A-5BA774806BD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548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EBC5-E6CE-4EE9-A465-CCB33A7B384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7558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B9731-8633-4A20-A668-F992C13C7F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1665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39A9B-A73F-4916-B15F-B0462635E49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429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A505C-590A-4537-BCF9-773C7D61A07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573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CE66-D3D6-4526-90DE-7A46DF2A3F3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1285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A2270-2297-46F6-BCC5-CA2C9C1EA01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98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E2695-0A5D-4782-8D63-125C11444728}" type="datetime1">
              <a:rPr lang="fr-FR" smtClean="0"/>
              <a:t>30/10/2024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5A8FF-0980-4D93-AA94-A418924A41B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857C8-BE8F-4C4B-94C6-6B0DA366B12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62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6DFE2-8067-4A82-B877-38410F76B4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23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F61C-8984-4C4C-AE86-F5047382494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1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777C1-A0AC-4BE0-9977-77CE5CBA549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1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EE335-6A67-4C3B-98A4-2A30B5F189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55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0A3B8-0744-46CB-981B-810D49F09A0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5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6EA4E-D33A-4674-A4F9-CAC3CD9730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22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70F16-31A6-43BC-A6FE-C4B3CCE3296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21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D38B-EB14-4A09-B3D1-2250DD97996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30/10/2024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E10D0-78D6-4850-A488-9DD4DF456FF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CANCERS DIGESTIFS A LA </a:t>
            </a:r>
            <a:r>
              <a:rPr lang="fr-FR" b="1" dirty="0" smtClean="0">
                <a:solidFill>
                  <a:srgbClr val="FF0000"/>
                </a:solidFill>
              </a:rPr>
              <a:t>CLINIQUE MARIE-YVETTE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564854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Dr Antoine TSHIMPI, MD, PhD.</a:t>
            </a:r>
          </a:p>
          <a:p>
            <a:r>
              <a:rPr lang="fr-FR" sz="2600" b="1" dirty="0" smtClean="0">
                <a:solidFill>
                  <a:srgbClr val="FF0000"/>
                </a:solidFill>
              </a:rPr>
              <a:t>Professeur Agrégé</a:t>
            </a:r>
          </a:p>
          <a:p>
            <a:r>
              <a:rPr lang="fr-FR" sz="2600" b="1" dirty="0" smtClean="0">
                <a:solidFill>
                  <a:srgbClr val="FF0000"/>
                </a:solidFill>
              </a:rPr>
              <a:t>Hépato Gastro Entérologie </a:t>
            </a:r>
            <a:r>
              <a:rPr lang="fr-FR" sz="2600" b="1" dirty="0" smtClean="0">
                <a:solidFill>
                  <a:srgbClr val="FF0000"/>
                </a:solidFill>
              </a:rPr>
              <a:t>et Médecine Interne</a:t>
            </a:r>
          </a:p>
          <a:p>
            <a:r>
              <a:rPr lang="fr-FR" sz="2600" b="1" dirty="0" smtClean="0">
                <a:solidFill>
                  <a:srgbClr val="FF0000"/>
                </a:solidFill>
              </a:rPr>
              <a:t>Oncologie </a:t>
            </a:r>
            <a:r>
              <a:rPr lang="fr-FR" sz="2600" b="1" dirty="0" smtClean="0">
                <a:solidFill>
                  <a:srgbClr val="FF0000"/>
                </a:solidFill>
              </a:rPr>
              <a:t>digestive</a:t>
            </a:r>
          </a:p>
          <a:p>
            <a:r>
              <a:rPr lang="fr-FR" sz="2600" b="1" dirty="0" smtClean="0">
                <a:solidFill>
                  <a:srgbClr val="00B0F0"/>
                </a:solidFill>
              </a:rPr>
              <a:t>Président ai LINAC </a:t>
            </a:r>
          </a:p>
          <a:p>
            <a:r>
              <a:rPr lang="fr-FR" sz="2600" b="1" dirty="0" smtClean="0">
                <a:solidFill>
                  <a:srgbClr val="002060"/>
                </a:solidFill>
              </a:rPr>
              <a:t>Ancien Secrétaire Général à la Recherche (UNIKIN)</a:t>
            </a:r>
            <a:endParaRPr lang="fr-FR" sz="2600" b="1" dirty="0" smtClean="0">
              <a:solidFill>
                <a:srgbClr val="002060"/>
              </a:solidFill>
            </a:endParaRPr>
          </a:p>
          <a:p>
            <a:r>
              <a:rPr lang="fr-FR" sz="1800" b="1" dirty="0" smtClean="0"/>
              <a:t>Cliniques universitaires de Kinshasa/RDC</a:t>
            </a:r>
          </a:p>
          <a:p>
            <a:r>
              <a:rPr lang="fr-FR" sz="1800" b="1" dirty="0" smtClean="0"/>
              <a:t>Clinique Marie-Yvette (Kinshasa/RDC)</a:t>
            </a:r>
          </a:p>
          <a:p>
            <a:r>
              <a:rPr lang="fr-FR" sz="1800" b="1" dirty="0" smtClean="0">
                <a:solidFill>
                  <a:schemeClr val="tx1"/>
                </a:solidFill>
              </a:rPr>
              <a:t>antshimpi@aol.com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ANTOINE\AppData\Local\Temp\IMG-20190223-WA0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0324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Cancers diagnostiqués (n=208)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5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2253033"/>
              </p:ext>
            </p:extLst>
          </p:nvPr>
        </p:nvGraphicFramePr>
        <p:xfrm>
          <a:off x="1259633" y="332662"/>
          <a:ext cx="7128792" cy="5888736"/>
        </p:xfrm>
        <a:graphic>
          <a:graphicData uri="http://schemas.openxmlformats.org/drawingml/2006/table">
            <a:tbl>
              <a:tblPr/>
              <a:tblGrid>
                <a:gridCol w="23757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765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76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Organe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N(221)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Ampoule de Vater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1,36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Ampoule ou vésicule biliaire 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Cerveau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Colon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19,1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Colon et prostate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Duodénum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0,91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Estomac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38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17,3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Foie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42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19,1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Grêle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Gynécologique (ovaires, utérus)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0,91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Inconnu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6,82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Ovaires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1,36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Pancréas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27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12,27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Pancréas et gynécologique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0,91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Poumons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Prostate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2,27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Péritoine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Rein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Rein et pancréas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Sang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1,82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Sein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2,73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Neuroendocrinien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Thymus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Utérus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Voies biliaires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>
                          <a:latin typeface="Calibri"/>
                          <a:ea typeface="Calibri"/>
                          <a:cs typeface="Times New Roman"/>
                        </a:rPr>
                        <a:t>Voies biliaires ou pancréas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0,45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06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Œsophage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200" b="1" dirty="0">
                          <a:latin typeface="Calibri"/>
                          <a:ea typeface="Calibri"/>
                          <a:cs typeface="Times New Roman"/>
                        </a:rPr>
                        <a:t>2,73</a:t>
                      </a:r>
                    </a:p>
                  </a:txBody>
                  <a:tcPr marL="57501" marR="575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ANTOINE\AppData\Local\Temp\IMG-20190223-WA000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72258" y="1196752"/>
            <a:ext cx="514350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332656"/>
            <a:ext cx="309634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75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Cancers </a:t>
            </a:r>
            <a:r>
              <a:rPr lang="fr-FR" b="1">
                <a:solidFill>
                  <a:srgbClr val="FF0000"/>
                </a:solidFill>
              </a:rPr>
              <a:t>digestifs </a:t>
            </a:r>
            <a:r>
              <a:rPr lang="fr-FR" b="1" smtClean="0">
                <a:solidFill>
                  <a:srgbClr val="FF0000"/>
                </a:solidFill>
              </a:rPr>
              <a:t/>
            </a:r>
            <a:br>
              <a:rPr lang="fr-FR" b="1" smtClean="0">
                <a:solidFill>
                  <a:srgbClr val="FF0000"/>
                </a:solidFill>
              </a:rPr>
            </a:br>
            <a:r>
              <a:rPr lang="fr-FR" b="1" smtClean="0">
                <a:solidFill>
                  <a:srgbClr val="FF0000"/>
                </a:solidFill>
              </a:rPr>
              <a:t>et  </a:t>
            </a:r>
            <a:r>
              <a:rPr lang="fr-FR" b="1" dirty="0" smtClean="0">
                <a:solidFill>
                  <a:srgbClr val="FF0000"/>
                </a:solidFill>
              </a:rPr>
              <a:t>Radiothérapie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800" b="1" dirty="0" smtClean="0"/>
              <a:t>Dr Antoine TSHIMPI, MD, PhD.</a:t>
            </a:r>
          </a:p>
          <a:p>
            <a:r>
              <a:rPr lang="fr-FR" sz="2600" b="1" dirty="0" smtClean="0">
                <a:solidFill>
                  <a:srgbClr val="FF0000"/>
                </a:solidFill>
              </a:rPr>
              <a:t>Professeur Agrégé</a:t>
            </a:r>
          </a:p>
          <a:p>
            <a:r>
              <a:rPr lang="fr-FR" sz="2600" b="1" dirty="0" err="1" smtClean="0">
                <a:solidFill>
                  <a:srgbClr val="FF0000"/>
                </a:solidFill>
              </a:rPr>
              <a:t>HépatoGastroEntérologie</a:t>
            </a:r>
            <a:r>
              <a:rPr lang="fr-FR" sz="2600" b="1" dirty="0" smtClean="0">
                <a:solidFill>
                  <a:srgbClr val="FF0000"/>
                </a:solidFill>
              </a:rPr>
              <a:t> et Médecine Interne</a:t>
            </a:r>
          </a:p>
          <a:p>
            <a:r>
              <a:rPr lang="fr-FR" sz="2600" b="1" dirty="0" smtClean="0">
                <a:solidFill>
                  <a:srgbClr val="FF0000"/>
                </a:solidFill>
              </a:rPr>
              <a:t>Oncologie digestive</a:t>
            </a:r>
          </a:p>
          <a:p>
            <a:r>
              <a:rPr lang="fr-FR" sz="1800" b="1" dirty="0" smtClean="0"/>
              <a:t>Cliniques universitaires de Kinshasa/RDC</a:t>
            </a:r>
          </a:p>
          <a:p>
            <a:r>
              <a:rPr lang="fr-FR" sz="1800" b="1" dirty="0" smtClean="0"/>
              <a:t>Clinique Marie-Yvette (Kinshasa/RDC)</a:t>
            </a:r>
          </a:p>
          <a:p>
            <a:r>
              <a:rPr lang="fr-FR" sz="1800" b="1" dirty="0" smtClean="0">
                <a:solidFill>
                  <a:schemeClr val="tx1"/>
                </a:solidFill>
              </a:rPr>
              <a:t>antshimpi@aol.com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ANTOINE\AppData\Local\Temp\IMG-20190223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403244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33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TUBE DIGESTIF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DU CANCER</a:t>
            </a:r>
            <a:endParaRPr lang="fr-FR" dirty="0"/>
          </a:p>
          <a:p>
            <a:r>
              <a:rPr lang="fr-FR" dirty="0" smtClean="0"/>
              <a:t>DE HAUT</a:t>
            </a:r>
            <a:endParaRPr lang="fr-FR" dirty="0"/>
          </a:p>
          <a:p>
            <a:r>
              <a:rPr lang="fr-FR" dirty="0" smtClean="0"/>
              <a:t>EN </a:t>
            </a:r>
            <a:endParaRPr lang="fr-FR" dirty="0"/>
          </a:p>
          <a:p>
            <a:r>
              <a:rPr lang="fr-FR" dirty="0" smtClean="0"/>
              <a:t>BAS!</a:t>
            </a:r>
          </a:p>
          <a:p>
            <a:r>
              <a:rPr lang="fr-FR" dirty="0" smtClean="0"/>
              <a:t>Et plein de facteurs:</a:t>
            </a:r>
          </a:p>
          <a:p>
            <a:endParaRPr lang="fr-FR" dirty="0"/>
          </a:p>
          <a:p>
            <a:r>
              <a:rPr lang="fr-FR" dirty="0" smtClean="0"/>
              <a:t>Helicobacter </a:t>
            </a:r>
            <a:r>
              <a:rPr lang="fr-FR" dirty="0" err="1" smtClean="0"/>
              <a:t>pylori</a:t>
            </a:r>
            <a:endParaRPr lang="fr-FR" dirty="0" smtClean="0"/>
          </a:p>
          <a:p>
            <a:r>
              <a:rPr lang="fr-FR" dirty="0" smtClean="0"/>
              <a:t>VHB</a:t>
            </a:r>
          </a:p>
          <a:p>
            <a:r>
              <a:rPr lang="fr-FR" dirty="0" smtClean="0"/>
              <a:t>VHC</a:t>
            </a:r>
          </a:p>
          <a:p>
            <a:r>
              <a:rPr lang="fr-FR" dirty="0" smtClean="0"/>
              <a:t>HPV</a:t>
            </a:r>
          </a:p>
          <a:p>
            <a:r>
              <a:rPr lang="fr-FR" dirty="0" smtClean="0"/>
              <a:t>TABAC</a:t>
            </a:r>
          </a:p>
          <a:p>
            <a:r>
              <a:rPr lang="fr-FR" dirty="0" smtClean="0"/>
              <a:t>ALCOOL</a:t>
            </a:r>
          </a:p>
          <a:p>
            <a:r>
              <a:rPr lang="fr-FR" dirty="0" smtClean="0"/>
              <a:t>GRAISSES</a:t>
            </a:r>
          </a:p>
          <a:p>
            <a:r>
              <a:rPr lang="fr-FR" dirty="0" smtClean="0"/>
              <a:t>LEGUMES</a:t>
            </a:r>
          </a:p>
          <a:p>
            <a:r>
              <a:rPr lang="fr-FR" dirty="0" smtClean="0"/>
              <a:t>FRUITS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81642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" y="-1"/>
            <a:ext cx="3623158" cy="11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62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TUBE DIGESTIF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DU CANCER</a:t>
            </a:r>
            <a:endParaRPr lang="fr-FR" dirty="0"/>
          </a:p>
          <a:p>
            <a:r>
              <a:rPr lang="fr-FR" dirty="0" smtClean="0"/>
              <a:t>DE HAUT</a:t>
            </a:r>
            <a:endParaRPr lang="fr-FR" dirty="0"/>
          </a:p>
          <a:p>
            <a:r>
              <a:rPr lang="fr-FR" dirty="0" smtClean="0"/>
              <a:t>EN </a:t>
            </a:r>
            <a:endParaRPr lang="fr-FR" dirty="0"/>
          </a:p>
          <a:p>
            <a:r>
              <a:rPr lang="fr-FR" dirty="0" smtClean="0"/>
              <a:t>BAS!</a:t>
            </a:r>
          </a:p>
          <a:p>
            <a:r>
              <a:rPr lang="fr-FR" dirty="0" smtClean="0"/>
              <a:t>Et plein de facteurs:</a:t>
            </a:r>
          </a:p>
          <a:p>
            <a:endParaRPr lang="fr-FR" dirty="0"/>
          </a:p>
          <a:p>
            <a:r>
              <a:rPr lang="fr-FR" dirty="0" smtClean="0"/>
              <a:t>Helicobacter </a:t>
            </a:r>
            <a:r>
              <a:rPr lang="fr-FR" dirty="0" err="1" smtClean="0"/>
              <a:t>pylori</a:t>
            </a:r>
            <a:endParaRPr lang="fr-FR" dirty="0" smtClean="0"/>
          </a:p>
          <a:p>
            <a:r>
              <a:rPr lang="fr-FR" dirty="0" smtClean="0"/>
              <a:t>VHB</a:t>
            </a:r>
          </a:p>
          <a:p>
            <a:r>
              <a:rPr lang="fr-FR" dirty="0" smtClean="0"/>
              <a:t>VHC</a:t>
            </a:r>
          </a:p>
          <a:p>
            <a:r>
              <a:rPr lang="fr-FR" dirty="0" smtClean="0"/>
              <a:t>HPV</a:t>
            </a:r>
          </a:p>
          <a:p>
            <a:r>
              <a:rPr lang="fr-FR" dirty="0" smtClean="0"/>
              <a:t>TABAC</a:t>
            </a:r>
          </a:p>
          <a:p>
            <a:r>
              <a:rPr lang="fr-FR" dirty="0" smtClean="0"/>
              <a:t>ALCOOL</a:t>
            </a:r>
          </a:p>
          <a:p>
            <a:r>
              <a:rPr lang="fr-FR" dirty="0" smtClean="0"/>
              <a:t>GRAISSES</a:t>
            </a:r>
          </a:p>
          <a:p>
            <a:r>
              <a:rPr lang="fr-FR" dirty="0" smtClean="0"/>
              <a:t>LEGUMES</a:t>
            </a:r>
          </a:p>
          <a:p>
            <a:r>
              <a:rPr lang="fr-FR" dirty="0" smtClean="0"/>
              <a:t>FRUITS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80728"/>
            <a:ext cx="381642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" y="-1"/>
            <a:ext cx="3623158" cy="1124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353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Users\ANTOINE\Pictures\2017-11-09 Apple Libreville 11 2017\Apple Libreville 11 2017 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652"/>
            <a:ext cx="8640960" cy="637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6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 Estomac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 descr="C:\Users\ANTOINE\Pictures\2017-11-09 Apple Libreville 11 2017\Apple Libreville 11 2017 1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4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 Colon obstructif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 descr="C:\Users\ANTOINE\Pictures\2017-11-09 Apple Libreville 11 2017\Apple Libreville 11 2017 3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5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 Colon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122" name="Picture 2" descr="C:\Users\ANTOINE\Pictures\2017-11-09 Apple Libreville 11 2017\Apple Libreville 11 2017 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69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Cancers digestifs et Radiothérapie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Indications Etablies ou options</a:t>
            </a:r>
          </a:p>
          <a:p>
            <a:pPr lvl="1"/>
            <a:r>
              <a:rPr lang="fr-FR" dirty="0" smtClean="0"/>
              <a:t>Curatives</a:t>
            </a:r>
          </a:p>
          <a:p>
            <a:pPr lvl="2"/>
            <a:r>
              <a:rPr lang="fr-FR" dirty="0" smtClean="0"/>
              <a:t>Œsophage : carcinome épidermoïde, ADK</a:t>
            </a:r>
          </a:p>
          <a:p>
            <a:pPr lvl="2"/>
            <a:r>
              <a:rPr lang="fr-FR" dirty="0" smtClean="0"/>
              <a:t>Estomac</a:t>
            </a:r>
          </a:p>
          <a:p>
            <a:pPr lvl="2"/>
            <a:r>
              <a:rPr lang="fr-FR" dirty="0" smtClean="0"/>
              <a:t>Bas Rectum +++</a:t>
            </a:r>
          </a:p>
          <a:p>
            <a:pPr lvl="2"/>
            <a:r>
              <a:rPr lang="fr-FR" dirty="0" smtClean="0"/>
              <a:t>Anus : Traitement unique ou associé</a:t>
            </a:r>
          </a:p>
          <a:p>
            <a:r>
              <a:rPr lang="fr-FR" dirty="0" smtClean="0"/>
              <a:t>Palliatives ou symptomatiques</a:t>
            </a:r>
          </a:p>
          <a:p>
            <a:pPr lvl="2"/>
            <a:r>
              <a:rPr lang="fr-FR" dirty="0" smtClean="0">
                <a:solidFill>
                  <a:srgbClr val="FF0000"/>
                </a:solidFill>
              </a:rPr>
              <a:t>Autres…..</a:t>
            </a:r>
          </a:p>
          <a:p>
            <a:pPr lvl="2"/>
            <a:r>
              <a:rPr lang="fr-FR" dirty="0" smtClean="0"/>
              <a:t>Réduction de volume</a:t>
            </a:r>
          </a:p>
          <a:p>
            <a:pPr lvl="2"/>
            <a:r>
              <a:rPr lang="fr-FR" dirty="0" smtClean="0"/>
              <a:t>Hémostase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104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Merci de votre attention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Et </a:t>
            </a:r>
          </a:p>
          <a:p>
            <a:r>
              <a:rPr lang="fr-FR" sz="4000" b="1" dirty="0" smtClean="0"/>
              <a:t>Bienvenue à Kinshasa RDC</a:t>
            </a:r>
            <a:endParaRPr lang="fr-FR" sz="4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58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Merci de votre attention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/>
              <a:t>Et </a:t>
            </a:r>
          </a:p>
          <a:p>
            <a:r>
              <a:rPr lang="fr-FR" sz="4000" b="1" dirty="0" smtClean="0"/>
              <a:t>Bienvenue à Kinshasa RDC</a:t>
            </a:r>
            <a:endParaRPr lang="fr-FR" sz="4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63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9356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</a:rPr>
              <a:t>Cancers digestifs et endoscopies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Indications </a:t>
            </a:r>
          </a:p>
          <a:p>
            <a:pPr lvl="1"/>
            <a:r>
              <a:rPr lang="fr-FR" dirty="0" smtClean="0"/>
              <a:t>Diagnostiques et thérapeutiques (</a:t>
            </a:r>
            <a:r>
              <a:rPr lang="fr-FR" dirty="0" err="1" smtClean="0"/>
              <a:t>Etab</a:t>
            </a:r>
            <a:r>
              <a:rPr lang="fr-FR" dirty="0" smtClean="0"/>
              <a:t> ou options)</a:t>
            </a:r>
          </a:p>
          <a:p>
            <a:r>
              <a:rPr lang="fr-FR" dirty="0" smtClean="0"/>
              <a:t>Diagnostiques </a:t>
            </a:r>
            <a:endParaRPr lang="fr-FR" dirty="0"/>
          </a:p>
          <a:p>
            <a:pPr lvl="1"/>
            <a:r>
              <a:rPr lang="fr-FR" dirty="0" smtClean="0"/>
              <a:t>Prélèvement (Histologie +++)</a:t>
            </a:r>
          </a:p>
          <a:p>
            <a:r>
              <a:rPr lang="fr-FR" dirty="0" smtClean="0"/>
              <a:t>Thérapeutiques</a:t>
            </a:r>
          </a:p>
          <a:p>
            <a:pPr lvl="1"/>
            <a:r>
              <a:rPr lang="fr-FR" dirty="0" smtClean="0"/>
              <a:t>Réduction tumorale </a:t>
            </a:r>
          </a:p>
          <a:p>
            <a:pPr lvl="1"/>
            <a:r>
              <a:rPr lang="fr-FR" dirty="0" smtClean="0"/>
              <a:t>pose prothèse </a:t>
            </a:r>
          </a:p>
          <a:p>
            <a:pPr lvl="1"/>
            <a:r>
              <a:rPr lang="fr-FR" dirty="0" smtClean="0"/>
              <a:t>Hémostase</a:t>
            </a:r>
          </a:p>
          <a:p>
            <a:r>
              <a:rPr lang="fr-FR" dirty="0" smtClean="0"/>
              <a:t>Etc.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68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Diagnostic souvent tardif!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Mais nécessité de diagnostic</a:t>
            </a:r>
          </a:p>
          <a:p>
            <a:pPr lvl="1"/>
            <a:r>
              <a:rPr lang="fr-FR" dirty="0" smtClean="0"/>
              <a:t>Pour le patient</a:t>
            </a:r>
          </a:p>
          <a:p>
            <a:pPr lvl="1"/>
            <a:r>
              <a:rPr lang="fr-FR" dirty="0" smtClean="0"/>
              <a:t>Pour la famille (dépistage)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1683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09121"/>
            <a:ext cx="3312368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8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Cas cliniques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 Léonie: K Pancréas</a:t>
            </a:r>
          </a:p>
          <a:p>
            <a:r>
              <a:rPr lang="fr-FR" dirty="0" smtClean="0"/>
              <a:t>M Louise: K Rectum </a:t>
            </a:r>
          </a:p>
          <a:p>
            <a:r>
              <a:rPr lang="fr-FR" dirty="0" smtClean="0"/>
              <a:t>F Sarah : K Estomac</a:t>
            </a:r>
          </a:p>
          <a:p>
            <a:r>
              <a:rPr lang="fr-FR" dirty="0" smtClean="0"/>
              <a:t>T M louise: K anus/</a:t>
            </a:r>
            <a:r>
              <a:rPr lang="fr-FR" dirty="0" err="1" smtClean="0"/>
              <a:t>hémorroide</a:t>
            </a:r>
            <a:endParaRPr lang="fr-FR" dirty="0" smtClean="0"/>
          </a:p>
          <a:p>
            <a:r>
              <a:rPr lang="fr-FR" dirty="0" smtClean="0"/>
              <a:t>…………………..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3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2700" dirty="0"/>
              <a:t>Tshimpi A. et al., J </a:t>
            </a:r>
            <a:r>
              <a:rPr lang="fr-FR" sz="2700" dirty="0" err="1"/>
              <a:t>Gastrointest</a:t>
            </a:r>
            <a:r>
              <a:rPr lang="fr-FR" sz="2700" dirty="0"/>
              <a:t> </a:t>
            </a:r>
            <a:r>
              <a:rPr lang="fr-FR" sz="2700" dirty="0" err="1"/>
              <a:t>Dig</a:t>
            </a:r>
            <a:r>
              <a:rPr lang="fr-FR" sz="2700" dirty="0"/>
              <a:t> </a:t>
            </a:r>
            <a:r>
              <a:rPr lang="fr-FR" sz="2700" dirty="0" err="1"/>
              <a:t>Syst</a:t>
            </a:r>
            <a:r>
              <a:rPr lang="fr-FR" sz="2700" dirty="0"/>
              <a:t> 2016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3768" y="1600200"/>
            <a:ext cx="3888432" cy="452596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89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Tshimpi A. et al., J </a:t>
            </a:r>
            <a:r>
              <a:rPr lang="fr-FR" sz="2800" dirty="0" err="1"/>
              <a:t>Gastrointest</a:t>
            </a:r>
            <a:r>
              <a:rPr lang="fr-FR" sz="2800" dirty="0"/>
              <a:t> </a:t>
            </a:r>
            <a:r>
              <a:rPr lang="fr-FR" sz="2800" dirty="0" err="1"/>
              <a:t>Dig</a:t>
            </a:r>
            <a:r>
              <a:rPr lang="fr-FR" sz="2800" dirty="0"/>
              <a:t> </a:t>
            </a:r>
            <a:r>
              <a:rPr lang="fr-FR" sz="2800" dirty="0" err="1"/>
              <a:t>Syst</a:t>
            </a:r>
            <a:r>
              <a:rPr lang="fr-FR" sz="2800" dirty="0"/>
              <a:t> 2016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02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sz="5400" dirty="0"/>
              <a:t>Registre de cancer </a:t>
            </a:r>
            <a:r>
              <a:rPr lang="fr-BE" sz="5400" dirty="0" smtClean="0"/>
              <a:t/>
            </a:r>
            <a:br>
              <a:rPr lang="fr-BE" sz="5400" dirty="0" smtClean="0"/>
            </a:br>
            <a:r>
              <a:rPr lang="fr-BE" sz="5400" dirty="0" err="1" smtClean="0"/>
              <a:t>Climy</a:t>
            </a:r>
            <a:r>
              <a:rPr lang="fr-BE" sz="5400" dirty="0" smtClean="0"/>
              <a:t> </a:t>
            </a:r>
            <a:endParaRPr lang="fr-BE" sz="5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 smtClean="0"/>
              <a:t>Antoine TSHIMPI</a:t>
            </a:r>
          </a:p>
          <a:p>
            <a:r>
              <a:rPr lang="fr-BE" dirty="0" err="1" smtClean="0"/>
              <a:t>Afmed</a:t>
            </a:r>
            <a:r>
              <a:rPr lang="fr-BE" dirty="0" smtClean="0"/>
              <a:t> 2019</a:t>
            </a:r>
            <a:endParaRPr lang="fr-BE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CANCERS DIGESTIFS A LA CLIMY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2016 à 2021: 340 cas de cancer (650 K..)</a:t>
            </a:r>
          </a:p>
          <a:p>
            <a:r>
              <a:rPr lang="fr-FR" dirty="0" smtClean="0"/>
              <a:t>La plupart pour complément d’exploration</a:t>
            </a:r>
          </a:p>
          <a:p>
            <a:pPr lvl="1"/>
            <a:r>
              <a:rPr lang="fr-FR" dirty="0" smtClean="0"/>
              <a:t>Endoscopie, </a:t>
            </a:r>
            <a:r>
              <a:rPr lang="fr-FR" dirty="0" err="1" smtClean="0"/>
              <a:t>Echoendoscopie</a:t>
            </a:r>
            <a:endParaRPr lang="fr-FR" dirty="0" smtClean="0"/>
          </a:p>
          <a:p>
            <a:pPr lvl="1"/>
            <a:r>
              <a:rPr lang="fr-FR" dirty="0" smtClean="0"/>
              <a:t>Ponction, etc.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Délai moyen de consultation : 4 mois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Stade avancé (métastatique): 80%!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Capacité financière familiale!</a:t>
            </a:r>
          </a:p>
          <a:p>
            <a:pPr lvl="3"/>
            <a:r>
              <a:rPr lang="fr-FR" dirty="0" smtClean="0">
                <a:solidFill>
                  <a:srgbClr val="FF0000"/>
                </a:solidFill>
              </a:rPr>
              <a:t>(Rapports OMS)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Antoine Tshimp, MD, PhD                                        AFMED-Unikin Novembre 2017          actualisé LINAC-RX 2024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5013175"/>
            <a:ext cx="2376265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3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899592" y="2420888"/>
          <a:ext cx="655542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04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 dirty="0">
                          <a:latin typeface="Calibri"/>
                          <a:ea typeface="Calibri"/>
                          <a:cs typeface="Times New Roman"/>
                        </a:rPr>
                        <a:t>Age</a:t>
                      </a:r>
                      <a:endParaRPr lang="fr-BE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endParaRPr lang="fr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>
                          <a:latin typeface="Calibri"/>
                          <a:ea typeface="Calibri"/>
                          <a:cs typeface="Times New Roman"/>
                        </a:rPr>
                        <a:t>Moyenne(DS)</a:t>
                      </a:r>
                      <a:endParaRPr lang="fr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b="1">
                          <a:latin typeface="Calibri"/>
                          <a:ea typeface="Calibri"/>
                          <a:cs typeface="Times New Roman"/>
                        </a:rPr>
                        <a:t>Médiane (P25-P75)</a:t>
                      </a:r>
                      <a:endParaRPr lang="fr-BE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Patient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237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Calibri"/>
                          <a:ea typeface="Calibri"/>
                          <a:cs typeface="Times New Roman"/>
                        </a:rPr>
                        <a:t>57ans (</a:t>
                      </a:r>
                      <a:r>
                        <a:rPr lang="fr-BE" sz="1600">
                          <a:latin typeface="Agency FB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fr-BE" sz="1600">
                          <a:latin typeface="Calibri"/>
                          <a:ea typeface="Calibri"/>
                          <a:cs typeface="Times New Roman"/>
                        </a:rPr>
                        <a:t>15,3ans)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Calibri"/>
                          <a:ea typeface="Calibri"/>
                          <a:cs typeface="Times New Roman"/>
                        </a:rPr>
                        <a:t>60ans (46 ans-68,5ans)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Femme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95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56,36ans (</a:t>
                      </a:r>
                      <a:r>
                        <a:rPr lang="fr-BE" sz="1600" dirty="0">
                          <a:latin typeface="Agency FB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14,34ans)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>
                          <a:latin typeface="Calibri"/>
                          <a:ea typeface="Calibri"/>
                          <a:cs typeface="Times New Roman"/>
                        </a:rPr>
                        <a:t>59ans (49ans-67ans)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Homme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141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57,6ans (</a:t>
                      </a:r>
                      <a:r>
                        <a:rPr lang="fr-BE" sz="1600" dirty="0">
                          <a:latin typeface="Agency FB"/>
                          <a:ea typeface="Calibri"/>
                          <a:cs typeface="Times New Roman"/>
                        </a:rPr>
                        <a:t>±</a:t>
                      </a: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16ans)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BE" sz="1600" dirty="0">
                          <a:latin typeface="Calibri"/>
                          <a:ea typeface="Calibri"/>
                          <a:cs typeface="Times New Roman"/>
                        </a:rPr>
                        <a:t>61ans (46ans-69ans)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BE" smtClean="0"/>
              <a:t>Antoine Tshimp, MD, PhD                                        AFMED-Unikin Novembre 2017          actualisé LINAC-RX 2024</a:t>
            </a:r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914</Words>
  <Application>Microsoft Office PowerPoint</Application>
  <PresentationFormat>Affichage à l'écran (4:3)</PresentationFormat>
  <Paragraphs>287</Paragraphs>
  <Slides>30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10</vt:i4>
      </vt:variant>
      <vt:variant>
        <vt:lpstr>Titres des diapositives</vt:lpstr>
      </vt:variant>
      <vt:variant>
        <vt:i4>30</vt:i4>
      </vt:variant>
    </vt:vector>
  </HeadingPairs>
  <TitlesOfParts>
    <vt:vector size="44" baseType="lpstr">
      <vt:lpstr>Agency FB</vt:lpstr>
      <vt:lpstr>Arial</vt:lpstr>
      <vt:lpstr>Calibri</vt:lpstr>
      <vt:lpstr>Times New Roman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7_Thème Office</vt:lpstr>
      <vt:lpstr>8_Thème Office</vt:lpstr>
      <vt:lpstr>9_Thème Office</vt:lpstr>
      <vt:lpstr>CANCERS DIGESTIFS A LA CLINIQUE MARIE-YVETTE</vt:lpstr>
      <vt:lpstr>TUBE DIGESTIF</vt:lpstr>
      <vt:lpstr>Cas cliniques</vt:lpstr>
      <vt:lpstr>Tshimpi A. et al., J Gastrointest Dig Syst 2016 </vt:lpstr>
      <vt:lpstr>Tshimpi A. et al., J Gastrointest Dig Syst 2016</vt:lpstr>
      <vt:lpstr>Registre de cancer  Climy </vt:lpstr>
      <vt:lpstr>CANCERS DIGESTIFS A LA CLIMY</vt:lpstr>
      <vt:lpstr>Présentation PowerPoint</vt:lpstr>
      <vt:lpstr>Présentation PowerPoint</vt:lpstr>
      <vt:lpstr>Cancers diagnostiqués (n=208)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Cancers digestifs  et  Radiothérapie</vt:lpstr>
      <vt:lpstr>TUBE DIGESTIF</vt:lpstr>
      <vt:lpstr>Présentation PowerPoint</vt:lpstr>
      <vt:lpstr>K Estomac</vt:lpstr>
      <vt:lpstr>K Colon obstructif</vt:lpstr>
      <vt:lpstr>K Colon</vt:lpstr>
      <vt:lpstr>Cancers digestifs et Radiothérapie</vt:lpstr>
      <vt:lpstr>Merci de votre attention</vt:lpstr>
      <vt:lpstr>Merci de votre attention</vt:lpstr>
      <vt:lpstr>Présentation PowerPoint</vt:lpstr>
      <vt:lpstr>Cancers digestifs et endoscopies</vt:lpstr>
      <vt:lpstr>Diagnostic souvent tardif!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Registre de cancers Climy</dc:title>
  <dc:creator>HP</dc:creator>
  <cp:lastModifiedBy>Compte Microsoft</cp:lastModifiedBy>
  <cp:revision>34</cp:revision>
  <dcterms:created xsi:type="dcterms:W3CDTF">2019-05-01T06:30:46Z</dcterms:created>
  <dcterms:modified xsi:type="dcterms:W3CDTF">2024-10-30T12:29:11Z</dcterms:modified>
</cp:coreProperties>
</file>