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76" r:id="rId3"/>
    <p:sldId id="281" r:id="rId4"/>
    <p:sldId id="262" r:id="rId5"/>
    <p:sldId id="270" r:id="rId6"/>
    <p:sldId id="279" r:id="rId7"/>
    <p:sldId id="278" r:id="rId8"/>
    <p:sldId id="264" r:id="rId9"/>
    <p:sldId id="256" r:id="rId10"/>
    <p:sldId id="267" r:id="rId11"/>
    <p:sldId id="268" r:id="rId12"/>
    <p:sldId id="266" r:id="rId13"/>
    <p:sldId id="265" r:id="rId14"/>
    <p:sldId id="274" r:id="rId15"/>
    <p:sldId id="271" r:id="rId16"/>
    <p:sldId id="273" r:id="rId17"/>
    <p:sldId id="277" r:id="rId18"/>
    <p:sldId id="272" r:id="rId19"/>
    <p:sldId id="275" r:id="rId20"/>
    <p:sldId id="280"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770"/>
    <p:restoredTop sz="94565"/>
  </p:normalViewPr>
  <p:slideViewPr>
    <p:cSldViewPr snapToGrid="0">
      <p:cViewPr varScale="1">
        <p:scale>
          <a:sx n="105" d="100"/>
          <a:sy n="105" d="100"/>
        </p:scale>
        <p:origin x="600"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E495-84AD-2F3C-767B-652AE40FB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D19A41-00B2-1989-AF15-D63665765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6B13AB-D6F5-2A39-A2D8-E69F63A325A1}"/>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5" name="Footer Placeholder 4">
            <a:extLst>
              <a:ext uri="{FF2B5EF4-FFF2-40B4-BE49-F238E27FC236}">
                <a16:creationId xmlns:a16="http://schemas.microsoft.com/office/drawing/2014/main" id="{EC21111D-7C88-9134-E612-1AFA91AB9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64C52C-5E7F-80D1-E64D-50CA76FD60AB}"/>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2338783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3A08-4251-80EF-5FBD-EAE0201920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CFE34A-D6C2-D1A6-3B78-BC5ECF0436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65FA2-DDAF-428F-FAB6-F0D86587FAE2}"/>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5" name="Footer Placeholder 4">
            <a:extLst>
              <a:ext uri="{FF2B5EF4-FFF2-40B4-BE49-F238E27FC236}">
                <a16:creationId xmlns:a16="http://schemas.microsoft.com/office/drawing/2014/main" id="{5340566D-B740-AFD9-CBE7-DA8B7C27D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1A2760-0342-1965-DE88-0115D549C804}"/>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20369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26FDE-72B0-9763-383E-4179B5474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4B525-FBA1-1B97-170C-5F7B38471F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EDAD6-C7A5-8F61-9FC4-67967DEEE7E1}"/>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5" name="Footer Placeholder 4">
            <a:extLst>
              <a:ext uri="{FF2B5EF4-FFF2-40B4-BE49-F238E27FC236}">
                <a16:creationId xmlns:a16="http://schemas.microsoft.com/office/drawing/2014/main" id="{167EDC61-EFC9-4A72-CBE7-D52A9330F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08CF2-5192-69F8-D27D-0F83714B053D}"/>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3281659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D99E-196E-0166-6099-05C28DBF85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30AE7-DF52-24BA-039A-E9558612B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E6B88-F94E-1F6F-7B62-66C8D3F8742D}"/>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5" name="Footer Placeholder 4">
            <a:extLst>
              <a:ext uri="{FF2B5EF4-FFF2-40B4-BE49-F238E27FC236}">
                <a16:creationId xmlns:a16="http://schemas.microsoft.com/office/drawing/2014/main" id="{293FFF64-9A5E-384C-6B73-DABBA249E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CE9A6-F895-9254-532F-F07BC47B5377}"/>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19950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2CEB-197F-6E2B-C100-9C02710C6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A0273D-A97F-9E16-4376-21BA04A620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C1FDA1-BF39-73A2-EDF0-6086D29ECE27}"/>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5" name="Footer Placeholder 4">
            <a:extLst>
              <a:ext uri="{FF2B5EF4-FFF2-40B4-BE49-F238E27FC236}">
                <a16:creationId xmlns:a16="http://schemas.microsoft.com/office/drawing/2014/main" id="{98A9185E-46A7-FC2A-68DF-4BA4196CC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CA5C5-29AB-52A2-5A65-E68DB221BF5A}"/>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313719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9F57-05DC-4B57-82E3-FFD2EEDBAD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83EEC-4CB9-1E06-0D17-418592ED6D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47D8B-68FC-B6B1-362F-7F82EE2A3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65E5DC-1D9D-B920-9D39-F1F8877D9D31}"/>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6" name="Footer Placeholder 5">
            <a:extLst>
              <a:ext uri="{FF2B5EF4-FFF2-40B4-BE49-F238E27FC236}">
                <a16:creationId xmlns:a16="http://schemas.microsoft.com/office/drawing/2014/main" id="{EF781039-F121-6FE5-8F7E-DEE7E9498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D0595-4F2F-0C8A-7C8C-C3545547D65D}"/>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248997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CA54F-0AF8-832D-901B-7F1BCB738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7CAC9F-9C83-A2B5-C221-2F7C062D7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270EF-F669-BD92-DD7C-9FA4A22EE8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C4709-C937-8F56-E604-16AA9FEBD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53A330-32B5-54D4-5D2C-7872E9AF53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587C49-4C57-3C18-BF80-97FEE7D1D1B4}"/>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8" name="Footer Placeholder 7">
            <a:extLst>
              <a:ext uri="{FF2B5EF4-FFF2-40B4-BE49-F238E27FC236}">
                <a16:creationId xmlns:a16="http://schemas.microsoft.com/office/drawing/2014/main" id="{A1802A3A-30F6-1FB8-5474-8FD605B94F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611617-4808-49DE-C9AE-A5B3A6077879}"/>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13399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C923-01FC-4F31-4DFD-A965B19D2F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33AAC3-88BB-47D1-7872-1E8C1FA2641C}"/>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4" name="Footer Placeholder 3">
            <a:extLst>
              <a:ext uri="{FF2B5EF4-FFF2-40B4-BE49-F238E27FC236}">
                <a16:creationId xmlns:a16="http://schemas.microsoft.com/office/drawing/2014/main" id="{45AC5646-0B72-2330-3D04-0956495BBF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1698B1-7924-EAAA-DF98-F66478370934}"/>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49298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3E27C2-C1DE-381D-BE7F-0E434DDC8F44}"/>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3" name="Footer Placeholder 2">
            <a:extLst>
              <a:ext uri="{FF2B5EF4-FFF2-40B4-BE49-F238E27FC236}">
                <a16:creationId xmlns:a16="http://schemas.microsoft.com/office/drawing/2014/main" id="{DF025090-E3B7-805B-7FBB-FBCEFDF4C5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8635C8-D8EC-F442-CC43-7FB2CCFD7C66}"/>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372081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2CA8B-01ED-57FC-1510-C05E837BA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B634F7-8AF6-A7A3-FA0B-7DD739010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34B0B0-6D3A-CBDF-4C90-700CB77AF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9073F-26C5-1659-AD49-A47FE92411D2}"/>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6" name="Footer Placeholder 5">
            <a:extLst>
              <a:ext uri="{FF2B5EF4-FFF2-40B4-BE49-F238E27FC236}">
                <a16:creationId xmlns:a16="http://schemas.microsoft.com/office/drawing/2014/main" id="{08BB1796-6D29-B96D-DA22-426C2B6A0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E22EA-BE70-62A9-5DB0-4EEF79E10F54}"/>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59018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30818-2379-6865-7D98-05768F10C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60D88E-22E2-5A38-16E6-BDFA79FE8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E5936-B94F-3595-252B-3922F0EFB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A50759-0287-DF0E-7225-56CBB1F359BA}"/>
              </a:ext>
            </a:extLst>
          </p:cNvPr>
          <p:cNvSpPr>
            <a:spLocks noGrp="1"/>
          </p:cNvSpPr>
          <p:nvPr>
            <p:ph type="dt" sz="half" idx="10"/>
          </p:nvPr>
        </p:nvSpPr>
        <p:spPr/>
        <p:txBody>
          <a:bodyPr/>
          <a:lstStyle/>
          <a:p>
            <a:fld id="{2E606061-9D83-834D-9508-1822E87837DC}" type="datetimeFigureOut">
              <a:rPr lang="en-US" smtClean="0"/>
              <a:t>10/30/24</a:t>
            </a:fld>
            <a:endParaRPr lang="en-US"/>
          </a:p>
        </p:txBody>
      </p:sp>
      <p:sp>
        <p:nvSpPr>
          <p:cNvPr id="6" name="Footer Placeholder 5">
            <a:extLst>
              <a:ext uri="{FF2B5EF4-FFF2-40B4-BE49-F238E27FC236}">
                <a16:creationId xmlns:a16="http://schemas.microsoft.com/office/drawing/2014/main" id="{50318DD4-7EF0-6C32-631F-C435ADE8D6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F92FD3-3E16-5030-384C-9AD9A7B8D128}"/>
              </a:ext>
            </a:extLst>
          </p:cNvPr>
          <p:cNvSpPr>
            <a:spLocks noGrp="1"/>
          </p:cNvSpPr>
          <p:nvPr>
            <p:ph type="sldNum" sz="quarter" idx="12"/>
          </p:nvPr>
        </p:nvSpPr>
        <p:spPr/>
        <p:txBody>
          <a:bodyPr/>
          <a:lstStyle/>
          <a:p>
            <a:fld id="{A7B2C708-E01A-F847-897B-314F9D73DCDC}" type="slidenum">
              <a:rPr lang="en-US" smtClean="0"/>
              <a:t>‹#›</a:t>
            </a:fld>
            <a:endParaRPr lang="en-US"/>
          </a:p>
        </p:txBody>
      </p:sp>
    </p:spTree>
    <p:extLst>
      <p:ext uri="{BB962C8B-B14F-4D97-AF65-F5344CB8AC3E}">
        <p14:creationId xmlns:p14="http://schemas.microsoft.com/office/powerpoint/2010/main" val="573589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A104A-70C8-6549-38B3-E79878BF1B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519A54-1422-0BB7-9B31-5F4CDB7E28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B619C-7A0B-29C9-CDCE-539EC173D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606061-9D83-834D-9508-1822E87837DC}" type="datetimeFigureOut">
              <a:rPr lang="en-US" smtClean="0"/>
              <a:t>10/30/24</a:t>
            </a:fld>
            <a:endParaRPr lang="en-US"/>
          </a:p>
        </p:txBody>
      </p:sp>
      <p:sp>
        <p:nvSpPr>
          <p:cNvPr id="5" name="Footer Placeholder 4">
            <a:extLst>
              <a:ext uri="{FF2B5EF4-FFF2-40B4-BE49-F238E27FC236}">
                <a16:creationId xmlns:a16="http://schemas.microsoft.com/office/drawing/2014/main" id="{3CF470C1-CD88-AE14-7685-5171DDF540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3A2006-7424-1179-81AF-488320F1E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B2C708-E01A-F847-897B-314F9D73DCDC}" type="slidenum">
              <a:rPr lang="en-US" smtClean="0"/>
              <a:t>‹#›</a:t>
            </a:fld>
            <a:endParaRPr lang="en-US"/>
          </a:p>
        </p:txBody>
      </p:sp>
    </p:spTree>
    <p:extLst>
      <p:ext uri="{BB962C8B-B14F-4D97-AF65-F5344CB8AC3E}">
        <p14:creationId xmlns:p14="http://schemas.microsoft.com/office/powerpoint/2010/main" val="3149506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co.in2p3.fr/event/30778/"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ubmed.ncbi.nlm.nih.gov/3034407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ubmed.ncbi.nlm.nih.gov/3034407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jamanetwork.com/searchresults?author=Jill+Feldman&amp;q=Jill+Feldman" TargetMode="External"/><Relationship Id="rId7" Type="http://schemas.openxmlformats.org/officeDocument/2006/relationships/hyperlink" Target="https://pubmed.ncbi.nlm.nih.gov/30344075/" TargetMode="External"/><Relationship Id="rId2" Type="http://schemas.openxmlformats.org/officeDocument/2006/relationships/hyperlink" Target="https://jamanetwork.com/searchresults?author=Eric+K.+Singhi&amp;q=Eric+K.+Singhi" TargetMode="External"/><Relationship Id="rId1" Type="http://schemas.openxmlformats.org/officeDocument/2006/relationships/slideLayout" Target="../slideLayouts/slideLayout2.xml"/><Relationship Id="rId6" Type="http://schemas.openxmlformats.org/officeDocument/2006/relationships/hyperlink" Target="https://www.springernature.com/gp/open-research/about/the-fundamentals-of-open-access-and-open-research" TargetMode="External"/><Relationship Id="rId5" Type="http://schemas.openxmlformats.org/officeDocument/2006/relationships/hyperlink" Target="https://jamanetwork.com/journals/jamaoncology/article-abstract/2799613#248836605" TargetMode="External"/><Relationship Id="rId4" Type="http://schemas.openxmlformats.org/officeDocument/2006/relationships/hyperlink" Target="https://jamanetwork.com/searchresults?author=Howard+(Jack)+West&amp;q=Howard+(Jack)+We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CB0F-2A98-83C7-1475-D344F5234DE9}"/>
              </a:ext>
            </a:extLst>
          </p:cNvPr>
          <p:cNvSpPr>
            <a:spLocks noGrp="1"/>
          </p:cNvSpPr>
          <p:nvPr>
            <p:ph type="ctrTitle"/>
          </p:nvPr>
        </p:nvSpPr>
        <p:spPr>
          <a:xfrm>
            <a:off x="5297762" y="640080"/>
            <a:ext cx="6251110" cy="3566160"/>
          </a:xfrm>
        </p:spPr>
        <p:txBody>
          <a:bodyPr anchor="b">
            <a:normAutofit/>
          </a:bodyPr>
          <a:lstStyle/>
          <a:p>
            <a:pPr algn="l"/>
            <a:r>
              <a:rPr lang="fr-CA" sz="5400" dirty="0" err="1"/>
              <a:t>Multidisciplinary</a:t>
            </a:r>
            <a:r>
              <a:rPr lang="fr-CA" sz="5400" dirty="0"/>
              <a:t> </a:t>
            </a:r>
            <a:r>
              <a:rPr lang="fr-CA" sz="5400" dirty="0" err="1"/>
              <a:t>Tumor</a:t>
            </a:r>
            <a:r>
              <a:rPr lang="fr-CA" sz="5400" dirty="0"/>
              <a:t> </a:t>
            </a:r>
            <a:r>
              <a:rPr lang="fr-CA" sz="5400" dirty="0" err="1"/>
              <a:t>Boards</a:t>
            </a:r>
            <a:r>
              <a:rPr lang="fr-CA" sz="5400" dirty="0"/>
              <a:t> (MTB)</a:t>
            </a:r>
            <a:endParaRPr lang="en-US" sz="5400" dirty="0"/>
          </a:p>
        </p:txBody>
      </p:sp>
      <p:sp>
        <p:nvSpPr>
          <p:cNvPr id="3" name="Subtitle 2">
            <a:extLst>
              <a:ext uri="{FF2B5EF4-FFF2-40B4-BE49-F238E27FC236}">
                <a16:creationId xmlns:a16="http://schemas.microsoft.com/office/drawing/2014/main" id="{F59FEFFF-39A8-D53B-30D6-A7FA599119DF}"/>
              </a:ext>
            </a:extLst>
          </p:cNvPr>
          <p:cNvSpPr>
            <a:spLocks noGrp="1"/>
          </p:cNvSpPr>
          <p:nvPr>
            <p:ph type="subTitle" idx="1"/>
          </p:nvPr>
        </p:nvSpPr>
        <p:spPr>
          <a:xfrm>
            <a:off x="5297760" y="4636008"/>
            <a:ext cx="6251111" cy="1572768"/>
          </a:xfrm>
        </p:spPr>
        <p:txBody>
          <a:bodyPr>
            <a:normAutofit fontScale="92500" lnSpcReduction="10000"/>
          </a:bodyPr>
          <a:lstStyle/>
          <a:p>
            <a:pPr algn="l"/>
            <a:r>
              <a:rPr lang="fr-CA" dirty="0"/>
              <a:t>Thierry M. Muanza, BA, </a:t>
            </a:r>
            <a:r>
              <a:rPr lang="fr-CA" dirty="0" err="1"/>
              <a:t>MSc</a:t>
            </a:r>
            <a:r>
              <a:rPr lang="fr-CA" dirty="0"/>
              <a:t>, MD, FRCPC</a:t>
            </a:r>
          </a:p>
          <a:p>
            <a:pPr algn="l"/>
            <a:r>
              <a:rPr lang="fr-CA" dirty="0"/>
              <a:t>Associate Professor/Professeur Agrégé </a:t>
            </a:r>
          </a:p>
          <a:p>
            <a:pPr algn="l"/>
            <a:r>
              <a:rPr lang="fr-CA" dirty="0"/>
              <a:t>Gerald Bronfman department Oncology</a:t>
            </a:r>
          </a:p>
          <a:p>
            <a:pPr algn="l"/>
            <a:r>
              <a:rPr lang="fr-CA" dirty="0"/>
              <a:t>McGill University, Montreal, QC, Canada</a:t>
            </a:r>
            <a:endParaRPr lang="en-US" dirty="0"/>
          </a:p>
        </p:txBody>
      </p:sp>
      <p:pic>
        <p:nvPicPr>
          <p:cNvPr id="1026" name="Picture 2" descr="&quot;Le CGEA fer de lance de la lutte contre le cancer en RDC ?&quot;">
            <a:extLst>
              <a:ext uri="{FF2B5EF4-FFF2-40B4-BE49-F238E27FC236}">
                <a16:creationId xmlns:a16="http://schemas.microsoft.com/office/drawing/2014/main" id="{2DF3DF23-8C01-B511-568B-748BB562B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108"/>
            <a:ext cx="5229130" cy="53492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0FFE71-0E43-8233-DB5A-77C7A7BC7C18}"/>
              </a:ext>
            </a:extLst>
          </p:cNvPr>
          <p:cNvSpPr txBox="1"/>
          <p:nvPr/>
        </p:nvSpPr>
        <p:spPr>
          <a:xfrm>
            <a:off x="463296" y="5268468"/>
            <a:ext cx="4623369" cy="923330"/>
          </a:xfrm>
          <a:prstGeom prst="rect">
            <a:avLst/>
          </a:prstGeom>
          <a:noFill/>
        </p:spPr>
        <p:txBody>
          <a:bodyPr wrap="square" rtlCol="0">
            <a:spAutoFit/>
          </a:bodyPr>
          <a:lstStyle/>
          <a:p>
            <a:pPr algn="ctr"/>
            <a:r>
              <a:rPr lang="en-CA" b="1" dirty="0">
                <a:hlinkClick r:id="rId3"/>
              </a:rPr>
              <a:t>"Le CGEA fer de lance de la lutte contre le cancer en RDC ?" </a:t>
            </a:r>
            <a:endParaRPr lang="en-CA" b="1" dirty="0"/>
          </a:p>
          <a:p>
            <a:endParaRPr lang="en-US" dirty="0"/>
          </a:p>
        </p:txBody>
      </p:sp>
    </p:spTree>
    <p:extLst>
      <p:ext uri="{BB962C8B-B14F-4D97-AF65-F5344CB8AC3E}">
        <p14:creationId xmlns:p14="http://schemas.microsoft.com/office/powerpoint/2010/main" val="325224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56A8-CCB3-D0B5-F256-FBD78742D007}"/>
              </a:ext>
            </a:extLst>
          </p:cNvPr>
          <p:cNvSpPr>
            <a:spLocks noGrp="1"/>
          </p:cNvSpPr>
          <p:nvPr>
            <p:ph type="title"/>
          </p:nvPr>
        </p:nvSpPr>
        <p:spPr/>
        <p:txBody>
          <a:bodyPr/>
          <a:lstStyle/>
          <a:p>
            <a:pPr algn="ctr"/>
            <a:r>
              <a:rPr lang="en-US" dirty="0"/>
              <a:t>Who attends?</a:t>
            </a:r>
          </a:p>
        </p:txBody>
      </p:sp>
      <p:sp>
        <p:nvSpPr>
          <p:cNvPr id="3" name="Content Placeholder 2">
            <a:extLst>
              <a:ext uri="{FF2B5EF4-FFF2-40B4-BE49-F238E27FC236}">
                <a16:creationId xmlns:a16="http://schemas.microsoft.com/office/drawing/2014/main" id="{ADBE06BE-95BE-1086-716B-C0F91BBB8192}"/>
              </a:ext>
            </a:extLst>
          </p:cNvPr>
          <p:cNvSpPr>
            <a:spLocks noGrp="1"/>
          </p:cNvSpPr>
          <p:nvPr>
            <p:ph sz="half" idx="1"/>
          </p:nvPr>
        </p:nvSpPr>
        <p:spPr>
          <a:xfrm>
            <a:off x="6696075" y="1690688"/>
            <a:ext cx="5181600" cy="4351338"/>
          </a:xfrm>
        </p:spPr>
        <p:txBody>
          <a:bodyPr>
            <a:normAutofit/>
          </a:bodyPr>
          <a:lstStyle/>
          <a:p>
            <a:r>
              <a:rPr lang="en-CA" dirty="0"/>
              <a:t>Depending on the type of cancer a range of expert:</a:t>
            </a:r>
          </a:p>
          <a:p>
            <a:pPr lvl="1"/>
            <a:r>
              <a:rPr lang="en-CA" dirty="0"/>
              <a:t> Specialist physicians from radiology, pathology, surgery, and oncology (medical, radiation, surgical). </a:t>
            </a:r>
          </a:p>
          <a:p>
            <a:pPr lvl="1"/>
            <a:r>
              <a:rPr lang="en-CA" dirty="0"/>
              <a:t>Subspecialist physicians</a:t>
            </a:r>
          </a:p>
          <a:p>
            <a:pPr lvl="1"/>
            <a:r>
              <a:rPr lang="en-CA" dirty="0"/>
              <a:t>Allied health professionals (nutrition, psychology, physiotherapy…)</a:t>
            </a:r>
          </a:p>
          <a:p>
            <a:pPr marL="0" indent="0">
              <a:buNone/>
            </a:pPr>
            <a:endParaRPr lang="en-CA" dirty="0"/>
          </a:p>
        </p:txBody>
      </p:sp>
      <p:pic>
        <p:nvPicPr>
          <p:cNvPr id="2050" name="Picture 2">
            <a:extLst>
              <a:ext uri="{FF2B5EF4-FFF2-40B4-BE49-F238E27FC236}">
                <a16:creationId xmlns:a16="http://schemas.microsoft.com/office/drawing/2014/main" id="{CD27BCDA-BDF3-4201-07AA-C7DEBDEE44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4429125" cy="4060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33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D9E3-B36C-BBDF-C6FA-FCB324AFCCF2}"/>
              </a:ext>
            </a:extLst>
          </p:cNvPr>
          <p:cNvSpPr>
            <a:spLocks noGrp="1"/>
          </p:cNvSpPr>
          <p:nvPr>
            <p:ph type="title"/>
          </p:nvPr>
        </p:nvSpPr>
        <p:spPr/>
        <p:txBody>
          <a:bodyPr/>
          <a:lstStyle/>
          <a:p>
            <a:pPr algn="ctr"/>
            <a:r>
              <a:rPr lang="en-US" dirty="0"/>
              <a:t>What happens?</a:t>
            </a:r>
          </a:p>
        </p:txBody>
      </p:sp>
      <p:sp>
        <p:nvSpPr>
          <p:cNvPr id="3" name="Content Placeholder 2">
            <a:extLst>
              <a:ext uri="{FF2B5EF4-FFF2-40B4-BE49-F238E27FC236}">
                <a16:creationId xmlns:a16="http://schemas.microsoft.com/office/drawing/2014/main" id="{A182A286-05D1-830E-F948-543064B97669}"/>
              </a:ext>
            </a:extLst>
          </p:cNvPr>
          <p:cNvSpPr>
            <a:spLocks noGrp="1"/>
          </p:cNvSpPr>
          <p:nvPr>
            <p:ph idx="1"/>
          </p:nvPr>
        </p:nvSpPr>
        <p:spPr/>
        <p:txBody>
          <a:bodyPr>
            <a:normAutofit lnSpcReduction="10000"/>
          </a:bodyPr>
          <a:lstStyle/>
          <a:p>
            <a:r>
              <a:rPr lang="en-CA" dirty="0"/>
              <a:t>Each case is presented by a physician on the patient’s oncology team who has typically already seen the patient in clinic. First, there is a </a:t>
            </a:r>
            <a:r>
              <a:rPr lang="en-CA" dirty="0">
                <a:highlight>
                  <a:srgbClr val="00FFFF"/>
                </a:highlight>
              </a:rPr>
              <a:t>review of the patient’s cancer history and overall medical history, other health issues, and activity level</a:t>
            </a:r>
            <a:r>
              <a:rPr lang="en-CA" dirty="0"/>
              <a:t>. A detailed review of the cancer history includes a review of scans, biopsy results with pathology review, and treatments that the patient has already received, along with the response to those treatments.</a:t>
            </a:r>
          </a:p>
          <a:p>
            <a:r>
              <a:rPr lang="en-CA" dirty="0"/>
              <a:t>After this review, the group engages in a balanced, </a:t>
            </a:r>
            <a:r>
              <a:rPr lang="en-CA" dirty="0">
                <a:highlight>
                  <a:srgbClr val="00FF00"/>
                </a:highlight>
              </a:rPr>
              <a:t>multidisciplinary discussion </a:t>
            </a:r>
            <a:r>
              <a:rPr lang="en-CA" dirty="0"/>
              <a:t>to arrive at a </a:t>
            </a:r>
            <a:r>
              <a:rPr lang="en-CA" dirty="0">
                <a:highlight>
                  <a:srgbClr val="00FF00"/>
                </a:highlight>
              </a:rPr>
              <a:t>recommended individualized care plan</a:t>
            </a:r>
            <a:r>
              <a:rPr lang="en-CA" dirty="0"/>
              <a:t>. If applicable, </a:t>
            </a:r>
            <a:r>
              <a:rPr lang="en-CA" dirty="0">
                <a:solidFill>
                  <a:srgbClr val="00B0F0"/>
                </a:solidFill>
              </a:rPr>
              <a:t>clinical trial options </a:t>
            </a:r>
            <a:r>
              <a:rPr lang="en-CA" dirty="0"/>
              <a:t>that might be available to the patient will also be discussed.</a:t>
            </a:r>
          </a:p>
          <a:p>
            <a:endParaRPr lang="en-US" dirty="0"/>
          </a:p>
        </p:txBody>
      </p:sp>
    </p:spTree>
    <p:extLst>
      <p:ext uri="{BB962C8B-B14F-4D97-AF65-F5344CB8AC3E}">
        <p14:creationId xmlns:p14="http://schemas.microsoft.com/office/powerpoint/2010/main" val="375880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0EDF-7D9B-4CAF-F837-D9897417DDD5}"/>
              </a:ext>
            </a:extLst>
          </p:cNvPr>
          <p:cNvSpPr>
            <a:spLocks noGrp="1"/>
          </p:cNvSpPr>
          <p:nvPr>
            <p:ph type="title"/>
          </p:nvPr>
        </p:nvSpPr>
        <p:spPr/>
        <p:txBody>
          <a:bodyPr/>
          <a:lstStyle/>
          <a:p>
            <a:pPr algn="ctr"/>
            <a:r>
              <a:rPr lang="en-US" dirty="0"/>
              <a:t>Discussion to Plan</a:t>
            </a:r>
          </a:p>
        </p:txBody>
      </p:sp>
      <p:sp>
        <p:nvSpPr>
          <p:cNvPr id="3" name="Content Placeholder 2">
            <a:extLst>
              <a:ext uri="{FF2B5EF4-FFF2-40B4-BE49-F238E27FC236}">
                <a16:creationId xmlns:a16="http://schemas.microsoft.com/office/drawing/2014/main" id="{0BFC07DA-D0C4-10B1-E5AF-D1F247DCA6A6}"/>
              </a:ext>
            </a:extLst>
          </p:cNvPr>
          <p:cNvSpPr>
            <a:spLocks noGrp="1"/>
          </p:cNvSpPr>
          <p:nvPr>
            <p:ph idx="1"/>
          </p:nvPr>
        </p:nvSpPr>
        <p:spPr/>
        <p:txBody>
          <a:bodyPr/>
          <a:lstStyle/>
          <a:p>
            <a:r>
              <a:rPr lang="en-CA" dirty="0"/>
              <a:t>The group’s recommended management plan is then discussed in detail with the patient and their caregiver(s) in clinic, with a final strategy ideally based on decision-making compatible with the patient’s preferences, goals of care, and health concerns.</a:t>
            </a:r>
            <a:endParaRPr lang="en-US" dirty="0"/>
          </a:p>
        </p:txBody>
      </p:sp>
    </p:spTree>
    <p:extLst>
      <p:ext uri="{BB962C8B-B14F-4D97-AF65-F5344CB8AC3E}">
        <p14:creationId xmlns:p14="http://schemas.microsoft.com/office/powerpoint/2010/main" val="416648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41A36-84A6-B122-E363-CF5FDBE85A12}"/>
              </a:ext>
            </a:extLst>
          </p:cNvPr>
          <p:cNvSpPr>
            <a:spLocks noGrp="1"/>
          </p:cNvSpPr>
          <p:nvPr>
            <p:ph type="title"/>
          </p:nvPr>
        </p:nvSpPr>
        <p:spPr/>
        <p:txBody>
          <a:bodyPr/>
          <a:lstStyle/>
          <a:p>
            <a:pPr algn="ctr"/>
            <a:r>
              <a:rPr lang="en-US" dirty="0"/>
              <a:t>Benefits of MTB</a:t>
            </a:r>
          </a:p>
        </p:txBody>
      </p:sp>
      <p:sp>
        <p:nvSpPr>
          <p:cNvPr id="3" name="Content Placeholder 2">
            <a:extLst>
              <a:ext uri="{FF2B5EF4-FFF2-40B4-BE49-F238E27FC236}">
                <a16:creationId xmlns:a16="http://schemas.microsoft.com/office/drawing/2014/main" id="{302EA28F-4AAE-3E4A-EF89-A746EE0A22A2}"/>
              </a:ext>
            </a:extLst>
          </p:cNvPr>
          <p:cNvSpPr>
            <a:spLocks noGrp="1"/>
          </p:cNvSpPr>
          <p:nvPr>
            <p:ph idx="1"/>
          </p:nvPr>
        </p:nvSpPr>
        <p:spPr/>
        <p:txBody>
          <a:bodyPr>
            <a:normAutofit fontScale="62500" lnSpcReduction="20000"/>
          </a:bodyPr>
          <a:lstStyle/>
          <a:p>
            <a:r>
              <a:rPr lang="en-CA" dirty="0"/>
              <a:t>What Are the Benefits of This Conference?</a:t>
            </a:r>
          </a:p>
          <a:p>
            <a:pPr>
              <a:buFont typeface="Arial" panose="020B0604020202020204" pitchFamily="34" charset="0"/>
              <a:buChar char="•"/>
            </a:pPr>
            <a:r>
              <a:rPr lang="en-CA" dirty="0"/>
              <a:t>In-depth discussion of complex cases</a:t>
            </a:r>
          </a:p>
          <a:p>
            <a:pPr>
              <a:buFont typeface="Arial" panose="020B0604020202020204" pitchFamily="34" charset="0"/>
              <a:buChar char="•"/>
            </a:pPr>
            <a:r>
              <a:rPr lang="en-CA" dirty="0"/>
              <a:t>Individualized treatment plans for the patient</a:t>
            </a:r>
          </a:p>
          <a:p>
            <a:pPr>
              <a:buFont typeface="Arial" panose="020B0604020202020204" pitchFamily="34" charset="0"/>
              <a:buChar char="•"/>
            </a:pPr>
            <a:r>
              <a:rPr lang="en-CA" dirty="0"/>
              <a:t>Opportunity for multiple second opinions all in 1 setting</a:t>
            </a:r>
          </a:p>
          <a:p>
            <a:pPr>
              <a:buFont typeface="Arial" panose="020B0604020202020204" pitchFamily="34" charset="0"/>
              <a:buChar char="•"/>
            </a:pPr>
            <a:r>
              <a:rPr lang="en-CA" dirty="0"/>
              <a:t>Other health care professionals, such as social workers and nurse navigators, can discuss barriers and how to overcome them</a:t>
            </a:r>
          </a:p>
          <a:p>
            <a:pPr>
              <a:buFont typeface="Arial" panose="020B0604020202020204" pitchFamily="34" charset="0"/>
              <a:buChar char="•"/>
            </a:pPr>
            <a:r>
              <a:rPr lang="en-CA" dirty="0"/>
              <a:t>Consideration of clinical trial options that might be available</a:t>
            </a:r>
          </a:p>
          <a:p>
            <a:pPr>
              <a:buFont typeface="Arial" panose="020B0604020202020204" pitchFamily="34" charset="0"/>
              <a:buChar char="•"/>
            </a:pPr>
            <a:r>
              <a:rPr lang="en-CA" dirty="0"/>
              <a:t>Review of resources and support needed for physical, psychological, dietary, and other patient needs</a:t>
            </a:r>
          </a:p>
          <a:p>
            <a:pPr>
              <a:buFont typeface="Arial" panose="020B0604020202020204" pitchFamily="34" charset="0"/>
              <a:buChar char="•"/>
            </a:pPr>
            <a:r>
              <a:rPr lang="en-CA" dirty="0"/>
              <a:t>Coordination of care between subspecialties, shortening the time to start of treatment</a:t>
            </a:r>
          </a:p>
          <a:p>
            <a:pPr>
              <a:buFont typeface="Arial" panose="020B0604020202020204" pitchFamily="34" charset="0"/>
              <a:buChar char="•"/>
            </a:pPr>
            <a:r>
              <a:rPr lang="en-CA" dirty="0"/>
              <a:t>Optimization of patient outcomes</a:t>
            </a:r>
          </a:p>
          <a:p>
            <a:pPr>
              <a:buFont typeface="Arial" panose="020B0604020202020204" pitchFamily="34" charset="0"/>
              <a:buChar char="•"/>
            </a:pPr>
            <a:r>
              <a:rPr lang="en-CA" dirty="0"/>
              <a:t>greater likelihood of implementation of evidence-based medicine, or expert opinions when </a:t>
            </a:r>
          </a:p>
          <a:p>
            <a:pPr marL="0" indent="0">
              <a:buNone/>
            </a:pPr>
            <a:r>
              <a:rPr lang="en-CA" dirty="0"/>
              <a:t>	evidence is not available from clinical trials.</a:t>
            </a:r>
          </a:p>
          <a:p>
            <a:pPr>
              <a:buFont typeface="Arial" panose="020B0604020202020204" pitchFamily="34" charset="0"/>
              <a:buChar char="•"/>
            </a:pPr>
            <a:r>
              <a:rPr lang="en-CA" u="sng" dirty="0">
                <a:hlinkClick r:id="rId2">
                  <a:extLst>
                    <a:ext uri="{A12FA001-AC4F-418D-AE19-62706E023703}">
                      <ahyp:hlinkClr xmlns:ahyp="http://schemas.microsoft.com/office/drawing/2018/hyperlinkcolor" val="tx"/>
                    </a:ext>
                  </a:extLst>
                </a:hlinkClick>
              </a:rPr>
              <a:t>Integration of oncology and palliative care</a:t>
            </a:r>
            <a:endParaRPr lang="en-CA" u="sng" dirty="0"/>
          </a:p>
          <a:p>
            <a:endParaRPr lang="en-US" dirty="0"/>
          </a:p>
        </p:txBody>
      </p:sp>
    </p:spTree>
    <p:extLst>
      <p:ext uri="{BB962C8B-B14F-4D97-AF65-F5344CB8AC3E}">
        <p14:creationId xmlns:p14="http://schemas.microsoft.com/office/powerpoint/2010/main" val="274188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6A70-C505-A180-D0A6-8EA9023D16AC}"/>
              </a:ext>
            </a:extLst>
          </p:cNvPr>
          <p:cNvSpPr>
            <a:spLocks noGrp="1"/>
          </p:cNvSpPr>
          <p:nvPr>
            <p:ph type="title"/>
          </p:nvPr>
        </p:nvSpPr>
        <p:spPr/>
        <p:txBody>
          <a:bodyPr/>
          <a:lstStyle/>
          <a:p>
            <a:pPr algn="ctr"/>
            <a:r>
              <a:rPr lang="en-US" dirty="0"/>
              <a:t>Benefits of MTB</a:t>
            </a:r>
          </a:p>
        </p:txBody>
      </p:sp>
      <p:sp>
        <p:nvSpPr>
          <p:cNvPr id="3" name="Content Placeholder 2">
            <a:extLst>
              <a:ext uri="{FF2B5EF4-FFF2-40B4-BE49-F238E27FC236}">
                <a16:creationId xmlns:a16="http://schemas.microsoft.com/office/drawing/2014/main" id="{6398E391-A22F-B33B-07A4-6999B7666DDC}"/>
              </a:ext>
            </a:extLst>
          </p:cNvPr>
          <p:cNvSpPr>
            <a:spLocks noGrp="1"/>
          </p:cNvSpPr>
          <p:nvPr>
            <p:ph idx="1"/>
          </p:nvPr>
        </p:nvSpPr>
        <p:spPr/>
        <p:txBody>
          <a:bodyPr/>
          <a:lstStyle/>
          <a:p>
            <a:pPr>
              <a:buFont typeface="Arial" panose="020B0604020202020204" pitchFamily="34" charset="0"/>
              <a:buChar char="•"/>
            </a:pPr>
            <a:r>
              <a:rPr lang="en-CA" dirty="0"/>
              <a:t>Greater likelihood of implementation of evidence-based medicine, or expert opinions when evidence is not available from clinical trials.</a:t>
            </a:r>
          </a:p>
          <a:p>
            <a:r>
              <a:rPr lang="en-CA" dirty="0"/>
              <a:t>Multidisciplinary tumor boards reduce emotional burden &amp; burnout in physicians</a:t>
            </a:r>
          </a:p>
          <a:p>
            <a:r>
              <a:rPr lang="en-CA" dirty="0"/>
              <a:t>Effective multidisciplinary tumor boards require effective leadership</a:t>
            </a:r>
          </a:p>
          <a:p>
            <a:pPr>
              <a:buFont typeface="Arial" panose="020B0604020202020204" pitchFamily="34" charset="0"/>
              <a:buChar char="•"/>
            </a:pPr>
            <a:r>
              <a:rPr lang="en-CA" dirty="0">
                <a:hlinkClick r:id="rId2">
                  <a:extLst>
                    <a:ext uri="{A12FA001-AC4F-418D-AE19-62706E023703}">
                      <ahyp:hlinkClr xmlns:ahyp="http://schemas.microsoft.com/office/drawing/2018/hyperlinkcolor" val="tx"/>
                    </a:ext>
                  </a:extLst>
                </a:hlinkClick>
              </a:rPr>
              <a:t>Integration of oncology and palliative care</a:t>
            </a:r>
            <a:endParaRPr lang="en-CA" dirty="0"/>
          </a:p>
          <a:p>
            <a:endParaRPr lang="en-CA" dirty="0"/>
          </a:p>
          <a:p>
            <a:endParaRPr lang="en-US" dirty="0"/>
          </a:p>
        </p:txBody>
      </p:sp>
    </p:spTree>
    <p:extLst>
      <p:ext uri="{BB962C8B-B14F-4D97-AF65-F5344CB8AC3E}">
        <p14:creationId xmlns:p14="http://schemas.microsoft.com/office/powerpoint/2010/main" val="397385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2714-0319-F1AC-D78E-B198181A761A}"/>
              </a:ext>
            </a:extLst>
          </p:cNvPr>
          <p:cNvSpPr>
            <a:spLocks noGrp="1"/>
          </p:cNvSpPr>
          <p:nvPr>
            <p:ph type="title"/>
          </p:nvPr>
        </p:nvSpPr>
        <p:spPr/>
        <p:txBody>
          <a:bodyPr/>
          <a:lstStyle/>
          <a:p>
            <a:pPr algn="ctr"/>
            <a:r>
              <a:rPr lang="en-US" dirty="0"/>
              <a:t>Limitations of MTB</a:t>
            </a:r>
          </a:p>
        </p:txBody>
      </p:sp>
      <p:sp>
        <p:nvSpPr>
          <p:cNvPr id="3" name="Content Placeholder 2">
            <a:extLst>
              <a:ext uri="{FF2B5EF4-FFF2-40B4-BE49-F238E27FC236}">
                <a16:creationId xmlns:a16="http://schemas.microsoft.com/office/drawing/2014/main" id="{693EADC7-BDE3-1D7B-33FF-A7BE7E89D629}"/>
              </a:ext>
            </a:extLst>
          </p:cNvPr>
          <p:cNvSpPr>
            <a:spLocks noGrp="1"/>
          </p:cNvSpPr>
          <p:nvPr>
            <p:ph idx="1"/>
          </p:nvPr>
        </p:nvSpPr>
        <p:spPr/>
        <p:txBody>
          <a:bodyPr/>
          <a:lstStyle/>
          <a:p>
            <a:r>
              <a:rPr lang="en-CA" dirty="0"/>
              <a:t>large time commitment</a:t>
            </a:r>
          </a:p>
          <a:p>
            <a:r>
              <a:rPr lang="en-CA" dirty="0"/>
              <a:t>the economic cost</a:t>
            </a:r>
          </a:p>
          <a:p>
            <a:r>
              <a:rPr lang="en-CA" dirty="0"/>
              <a:t>contrasting opinions</a:t>
            </a:r>
          </a:p>
          <a:p>
            <a:r>
              <a:rPr lang="en-CA" dirty="0"/>
              <a:t>legal issues with confidentiality </a:t>
            </a:r>
          </a:p>
          <a:p>
            <a:r>
              <a:rPr lang="en-CA" dirty="0"/>
              <a:t>treatment delays.</a:t>
            </a:r>
          </a:p>
          <a:p>
            <a:r>
              <a:rPr lang="en-CA" dirty="0"/>
              <a:t>lack of significant impact on outcomes/controversial </a:t>
            </a:r>
          </a:p>
          <a:p>
            <a:pPr marL="0" indent="0">
              <a:buNone/>
            </a:pPr>
            <a:endParaRPr lang="en-US" dirty="0"/>
          </a:p>
        </p:txBody>
      </p:sp>
    </p:spTree>
    <p:extLst>
      <p:ext uri="{BB962C8B-B14F-4D97-AF65-F5344CB8AC3E}">
        <p14:creationId xmlns:p14="http://schemas.microsoft.com/office/powerpoint/2010/main" val="4098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0E0A-C8F6-2183-6B61-973052DDADC7}"/>
              </a:ext>
            </a:extLst>
          </p:cNvPr>
          <p:cNvSpPr>
            <a:spLocks noGrp="1"/>
          </p:cNvSpPr>
          <p:nvPr>
            <p:ph type="title"/>
          </p:nvPr>
        </p:nvSpPr>
        <p:spPr/>
        <p:txBody>
          <a:bodyPr>
            <a:normAutofit fontScale="90000"/>
          </a:bodyPr>
          <a:lstStyle/>
          <a:p>
            <a:pPr algn="ctr"/>
            <a:r>
              <a:rPr lang="en-CA" sz="3600" b="1" dirty="0"/>
              <a:t>Relationship between multidisciplinary tumor boards, quality &amp; outcomes in cancer care</a:t>
            </a:r>
            <a:br>
              <a:rPr lang="en-CA" b="1" dirty="0"/>
            </a:br>
            <a:endParaRPr lang="en-US" dirty="0"/>
          </a:p>
        </p:txBody>
      </p:sp>
      <p:sp>
        <p:nvSpPr>
          <p:cNvPr id="3" name="Content Placeholder 2">
            <a:extLst>
              <a:ext uri="{FF2B5EF4-FFF2-40B4-BE49-F238E27FC236}">
                <a16:creationId xmlns:a16="http://schemas.microsoft.com/office/drawing/2014/main" id="{FA372711-5D63-B29B-84A6-9F118AAEE089}"/>
              </a:ext>
            </a:extLst>
          </p:cNvPr>
          <p:cNvSpPr>
            <a:spLocks noGrp="1"/>
          </p:cNvSpPr>
          <p:nvPr>
            <p:ph idx="1"/>
          </p:nvPr>
        </p:nvSpPr>
        <p:spPr/>
        <p:txBody>
          <a:bodyPr>
            <a:normAutofit lnSpcReduction="10000"/>
          </a:bodyPr>
          <a:lstStyle/>
          <a:p>
            <a:r>
              <a:rPr lang="en-CA" dirty="0">
                <a:highlight>
                  <a:srgbClr val="00FF00"/>
                </a:highlight>
              </a:rPr>
              <a:t>Research</a:t>
            </a:r>
            <a:r>
              <a:rPr lang="en-CA" dirty="0"/>
              <a:t> examining the </a:t>
            </a:r>
            <a:r>
              <a:rPr lang="en-CA" dirty="0">
                <a:highlight>
                  <a:srgbClr val="00FF00"/>
                </a:highlight>
              </a:rPr>
              <a:t>impact of MTBs </a:t>
            </a:r>
            <a:r>
              <a:rPr lang="en-CA" dirty="0"/>
              <a:t>on </a:t>
            </a:r>
            <a:r>
              <a:rPr lang="en-CA" dirty="0">
                <a:highlight>
                  <a:srgbClr val="00FFFF"/>
                </a:highlight>
              </a:rPr>
              <a:t>cancer outcomes </a:t>
            </a:r>
            <a:r>
              <a:rPr lang="en-CA" dirty="0"/>
              <a:t>has been </a:t>
            </a:r>
            <a:r>
              <a:rPr lang="en-CA" dirty="0">
                <a:highlight>
                  <a:srgbClr val="00FF00"/>
                </a:highlight>
              </a:rPr>
              <a:t>inconsistent</a:t>
            </a:r>
            <a:r>
              <a:rPr lang="en-CA" dirty="0"/>
              <a:t>. </a:t>
            </a:r>
          </a:p>
          <a:p>
            <a:r>
              <a:rPr lang="en-CA" dirty="0"/>
              <a:t>Many studies have demonstrated </a:t>
            </a:r>
            <a:r>
              <a:rPr lang="en-CA" dirty="0">
                <a:highlight>
                  <a:srgbClr val="00FF00"/>
                </a:highlight>
              </a:rPr>
              <a:t>positive outcomes </a:t>
            </a:r>
            <a:r>
              <a:rPr lang="en-CA" dirty="0"/>
              <a:t>but were </a:t>
            </a:r>
            <a:r>
              <a:rPr lang="en-CA" dirty="0">
                <a:highlight>
                  <a:srgbClr val="00FF00"/>
                </a:highlight>
              </a:rPr>
              <a:t>not prospectively designed clinical trials</a:t>
            </a:r>
            <a:r>
              <a:rPr lang="en-CA" dirty="0"/>
              <a:t>, raising concerns about the quality and generalizability of their findings </a:t>
            </a:r>
          </a:p>
          <a:p>
            <a:r>
              <a:rPr lang="en-CA" dirty="0"/>
              <a:t>In a review of 27 studies, only 13 studies had a </a:t>
            </a:r>
            <a:r>
              <a:rPr lang="en-CA" dirty="0">
                <a:highlight>
                  <a:srgbClr val="00FFFF"/>
                </a:highlight>
              </a:rPr>
              <a:t>control group </a:t>
            </a:r>
            <a:r>
              <a:rPr lang="en-CA" dirty="0"/>
              <a:t>(non-MTB), and in only 3 studies were the </a:t>
            </a:r>
            <a:r>
              <a:rPr lang="en-CA" dirty="0">
                <a:highlight>
                  <a:srgbClr val="00FFFF"/>
                </a:highlight>
              </a:rPr>
              <a:t>data prospectively collected </a:t>
            </a:r>
            <a:r>
              <a:rPr lang="en-CA" dirty="0"/>
              <a:t>. </a:t>
            </a:r>
          </a:p>
          <a:p>
            <a:pPr lvl="1"/>
            <a:r>
              <a:rPr lang="en-CA" dirty="0"/>
              <a:t>MTBs </a:t>
            </a:r>
            <a:r>
              <a:rPr lang="en-CA" dirty="0">
                <a:highlight>
                  <a:srgbClr val="00FF00"/>
                </a:highlight>
              </a:rPr>
              <a:t>changed diagnosis </a:t>
            </a:r>
            <a:r>
              <a:rPr lang="en-CA" dirty="0"/>
              <a:t>reports in </a:t>
            </a:r>
            <a:r>
              <a:rPr lang="en-CA" dirty="0">
                <a:highlight>
                  <a:srgbClr val="00FF00"/>
                </a:highlight>
              </a:rPr>
              <a:t>4–45%</a:t>
            </a:r>
            <a:r>
              <a:rPr lang="en-CA" dirty="0"/>
              <a:t> of the cases, and patients were more properly staged and more likely to receive a (neo)adjuvant treatment. </a:t>
            </a:r>
          </a:p>
          <a:p>
            <a:pPr lvl="1"/>
            <a:r>
              <a:rPr lang="en-CA" dirty="0">
                <a:highlight>
                  <a:srgbClr val="00FF00"/>
                </a:highlight>
              </a:rPr>
              <a:t>Only a few studies </a:t>
            </a:r>
            <a:r>
              <a:rPr lang="en-CA" dirty="0"/>
              <a:t>have revealed </a:t>
            </a:r>
            <a:r>
              <a:rPr lang="en-CA" dirty="0">
                <a:highlight>
                  <a:srgbClr val="00FF00"/>
                </a:highlight>
              </a:rPr>
              <a:t>clear improvements </a:t>
            </a:r>
            <a:r>
              <a:rPr lang="en-CA" dirty="0"/>
              <a:t>in patient </a:t>
            </a:r>
            <a:r>
              <a:rPr lang="en-CA" dirty="0">
                <a:highlight>
                  <a:srgbClr val="00FF00"/>
                </a:highlight>
              </a:rPr>
              <a:t>outcomes</a:t>
            </a:r>
            <a:r>
              <a:rPr lang="en-CA" dirty="0"/>
              <a:t>, such as a study of 9646 patients with sarcomas.</a:t>
            </a:r>
          </a:p>
          <a:p>
            <a:endParaRPr lang="en-US" dirty="0"/>
          </a:p>
        </p:txBody>
      </p:sp>
    </p:spTree>
    <p:extLst>
      <p:ext uri="{BB962C8B-B14F-4D97-AF65-F5344CB8AC3E}">
        <p14:creationId xmlns:p14="http://schemas.microsoft.com/office/powerpoint/2010/main" val="362015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2136-8988-2BB0-8F39-4CE6E20CAD16}"/>
              </a:ext>
            </a:extLst>
          </p:cNvPr>
          <p:cNvSpPr>
            <a:spLocks noGrp="1"/>
          </p:cNvSpPr>
          <p:nvPr>
            <p:ph type="title"/>
          </p:nvPr>
        </p:nvSpPr>
        <p:spPr/>
        <p:txBody>
          <a:bodyPr>
            <a:normAutofit/>
          </a:bodyPr>
          <a:lstStyle/>
          <a:p>
            <a:pPr algn="ctr"/>
            <a:r>
              <a:rPr lang="en-CA" b="1" dirty="0"/>
              <a:t>Multidisciplinary Tumor Boards: Six Eyes See More than Two</a:t>
            </a:r>
            <a:endParaRPr lang="en-US" dirty="0"/>
          </a:p>
        </p:txBody>
      </p:sp>
      <p:sp>
        <p:nvSpPr>
          <p:cNvPr id="3" name="Content Placeholder 2">
            <a:extLst>
              <a:ext uri="{FF2B5EF4-FFF2-40B4-BE49-F238E27FC236}">
                <a16:creationId xmlns:a16="http://schemas.microsoft.com/office/drawing/2014/main" id="{85F589CC-9419-45A3-5D8D-23FB99D550D1}"/>
              </a:ext>
            </a:extLst>
          </p:cNvPr>
          <p:cNvSpPr>
            <a:spLocks noGrp="1"/>
          </p:cNvSpPr>
          <p:nvPr>
            <p:ph idx="1"/>
          </p:nvPr>
        </p:nvSpPr>
        <p:spPr/>
        <p:txBody>
          <a:bodyPr>
            <a:normAutofit fontScale="92500" lnSpcReduction="20000"/>
          </a:bodyPr>
          <a:lstStyle/>
          <a:p>
            <a:r>
              <a:rPr lang="en-CA" dirty="0"/>
              <a:t>In the management of thoracic cancers, we have witnessed an </a:t>
            </a:r>
            <a:r>
              <a:rPr lang="en-CA" dirty="0">
                <a:highlight>
                  <a:srgbClr val="00FFFF"/>
                </a:highlight>
              </a:rPr>
              <a:t>exponential increase in novel treatment strategies </a:t>
            </a:r>
            <a:r>
              <a:rPr lang="en-CA" dirty="0"/>
              <a:t>throughout the past several years. The </a:t>
            </a:r>
            <a:r>
              <a:rPr lang="en-CA" dirty="0">
                <a:highlight>
                  <a:srgbClr val="00FFFF"/>
                </a:highlight>
              </a:rPr>
              <a:t>treatment sequence is made more challenging </a:t>
            </a:r>
            <a:r>
              <a:rPr lang="en-CA" dirty="0"/>
              <a:t>by the emergence and identification of resistance biomarkers, while managing severe or long-term toxicity often requires organ-specific expertise. Beyond their benefits in metastatic and recurrent lung cancer, immunotherapy and targeted therapies have also improved treatment outcomes for localized disease; and novel drugs such as antibody drug conjugates and bispecific antibodies are paving their way as potential future standards of care. While </a:t>
            </a:r>
            <a:r>
              <a:rPr lang="en-CA" dirty="0">
                <a:highlight>
                  <a:srgbClr val="FF0000"/>
                </a:highlight>
              </a:rPr>
              <a:t>patients’ outcomes have improved</a:t>
            </a:r>
            <a:r>
              <a:rPr lang="en-CA" dirty="0"/>
              <a:t>, the </a:t>
            </a:r>
            <a:r>
              <a:rPr lang="en-CA" dirty="0">
                <a:highlight>
                  <a:srgbClr val="00FFFF"/>
                </a:highlight>
              </a:rPr>
              <a:t>management of their disease has become significantly more complex</a:t>
            </a:r>
            <a:r>
              <a:rPr lang="en-CA" dirty="0"/>
              <a:t>. </a:t>
            </a:r>
          </a:p>
          <a:p>
            <a:r>
              <a:rPr lang="en-CA" dirty="0"/>
              <a:t>In such a rapidly changing field, multidisciplinary expertise is </a:t>
            </a:r>
            <a:r>
              <a:rPr lang="en-CA" dirty="0">
                <a:highlight>
                  <a:srgbClr val="FF0000"/>
                </a:highlight>
              </a:rPr>
              <a:t>key to optimal and successful patient care.</a:t>
            </a:r>
            <a:endParaRPr lang="en-US" dirty="0">
              <a:highlight>
                <a:srgbClr val="FF0000"/>
              </a:highlight>
            </a:endParaRPr>
          </a:p>
        </p:txBody>
      </p:sp>
    </p:spTree>
    <p:extLst>
      <p:ext uri="{BB962C8B-B14F-4D97-AF65-F5344CB8AC3E}">
        <p14:creationId xmlns:p14="http://schemas.microsoft.com/office/powerpoint/2010/main" val="2830058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C5A24-D3F7-0BB8-3426-02F92700AB8F}"/>
              </a:ext>
            </a:extLst>
          </p:cNvPr>
          <p:cNvSpPr>
            <a:spLocks noGrp="1"/>
          </p:cNvSpPr>
          <p:nvPr>
            <p:ph type="title"/>
          </p:nvPr>
        </p:nvSpPr>
        <p:spPr/>
        <p:txBody>
          <a:bodyPr>
            <a:noAutofit/>
          </a:bodyPr>
          <a:lstStyle/>
          <a:p>
            <a:pPr algn="ctr"/>
            <a:r>
              <a:rPr lang="en-US" sz="2400" dirty="0">
                <a:latin typeface="Times New Roman" panose="02020603050405020304" pitchFamily="18" charset="0"/>
                <a:cs typeface="Times New Roman" panose="02020603050405020304" pitchFamily="18" charset="0"/>
              </a:rPr>
              <a:t>Global Practice and Efficiency of</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Multidisciplinary Tumor Boards: Results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of an American Society of Clinical</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Oncology International Survey</a:t>
            </a:r>
          </a:p>
        </p:txBody>
      </p:sp>
      <p:sp>
        <p:nvSpPr>
          <p:cNvPr id="3" name="Content Placeholder 2">
            <a:extLst>
              <a:ext uri="{FF2B5EF4-FFF2-40B4-BE49-F238E27FC236}">
                <a16:creationId xmlns:a16="http://schemas.microsoft.com/office/drawing/2014/main" id="{195E1FD6-7567-831D-A9CB-3BD902C7438E}"/>
              </a:ext>
            </a:extLst>
          </p:cNvPr>
          <p:cNvSpPr>
            <a:spLocks noGrp="1"/>
          </p:cNvSpPr>
          <p:nvPr>
            <p:ph sz="half" idx="1"/>
          </p:nvPr>
        </p:nvSpPr>
        <p:spPr/>
        <p:txBody>
          <a:bodyPr>
            <a:noAutofit/>
          </a:bodyPr>
          <a:lstStyle/>
          <a:p>
            <a:r>
              <a:rPr lang="en-US" sz="1200" b="1" dirty="0">
                <a:latin typeface="Times New Roman" panose="02020603050405020304" pitchFamily="18" charset="0"/>
                <a:cs typeface="Times New Roman" panose="02020603050405020304" pitchFamily="18" charset="0"/>
              </a:rPr>
              <a:t>Methods</a:t>
            </a:r>
            <a:r>
              <a:rPr lang="en-US" sz="1200" dirty="0">
                <a:latin typeface="Times New Roman" panose="02020603050405020304" pitchFamily="18" charset="0"/>
                <a:cs typeface="Times New Roman" panose="02020603050405020304" pitchFamily="18" charset="0"/>
              </a:rPr>
              <a:t> </a:t>
            </a:r>
          </a:p>
          <a:p>
            <a:pPr lvl="1"/>
            <a:r>
              <a:rPr lang="en-US" sz="1200" dirty="0">
                <a:latin typeface="Times New Roman" panose="02020603050405020304" pitchFamily="18" charset="0"/>
                <a:cs typeface="Times New Roman" panose="02020603050405020304" pitchFamily="18" charset="0"/>
              </a:rPr>
              <a:t>The American Society of Clinical Oncology (</a:t>
            </a:r>
            <a:r>
              <a:rPr lang="en-US" sz="1200" dirty="0">
                <a:highlight>
                  <a:srgbClr val="00FF00"/>
                </a:highlight>
                <a:latin typeface="Times New Roman" panose="02020603050405020304" pitchFamily="18" charset="0"/>
                <a:cs typeface="Times New Roman" panose="02020603050405020304" pitchFamily="18" charset="0"/>
              </a:rPr>
              <a:t>ASCO</a:t>
            </a:r>
            <a:r>
              <a:rPr lang="en-US" sz="1200" dirty="0">
                <a:latin typeface="Times New Roman" panose="02020603050405020304" pitchFamily="18" charset="0"/>
                <a:cs typeface="Times New Roman" panose="02020603050405020304" pitchFamily="18" charset="0"/>
              </a:rPr>
              <a:t>) conducted a </a:t>
            </a:r>
            <a:r>
              <a:rPr lang="en-US" sz="1200" dirty="0">
                <a:highlight>
                  <a:srgbClr val="00FF00"/>
                </a:highlight>
                <a:latin typeface="Times New Roman" panose="02020603050405020304" pitchFamily="18" charset="0"/>
                <a:cs typeface="Times New Roman" panose="02020603050405020304" pitchFamily="18" charset="0"/>
              </a:rPr>
              <a:t>survey of a randomly selected cohort of international ASCO members. </a:t>
            </a:r>
          </a:p>
          <a:p>
            <a:pPr lvl="1"/>
            <a:r>
              <a:rPr lang="en-US" sz="1200" dirty="0">
                <a:latin typeface="Times New Roman" panose="02020603050405020304" pitchFamily="18" charset="0"/>
                <a:cs typeface="Times New Roman" panose="02020603050405020304" pitchFamily="18" charset="0"/>
              </a:rPr>
              <a:t>The </a:t>
            </a:r>
            <a:r>
              <a:rPr lang="en-US" sz="1200" dirty="0">
                <a:highlight>
                  <a:srgbClr val="00FF00"/>
                </a:highlight>
                <a:latin typeface="Times New Roman" panose="02020603050405020304" pitchFamily="18" charset="0"/>
                <a:cs typeface="Times New Roman" panose="02020603050405020304" pitchFamily="18" charset="0"/>
              </a:rPr>
              <a:t>survey</a:t>
            </a:r>
            <a:r>
              <a:rPr lang="en-US" sz="1200" dirty="0">
                <a:latin typeface="Times New Roman" panose="02020603050405020304" pitchFamily="18" charset="0"/>
                <a:cs typeface="Times New Roman" panose="02020603050405020304" pitchFamily="18" charset="0"/>
              </a:rPr>
              <a:t> was built on SurveyMonkey and was sent via e-mail  to a sample of </a:t>
            </a:r>
            <a:r>
              <a:rPr lang="en-US" sz="1200" dirty="0">
                <a:highlight>
                  <a:srgbClr val="00FF00"/>
                </a:highlight>
                <a:latin typeface="Times New Roman" panose="02020603050405020304" pitchFamily="18" charset="0"/>
                <a:cs typeface="Times New Roman" panose="02020603050405020304" pitchFamily="18" charset="0"/>
              </a:rPr>
              <a:t>5,357 members</a:t>
            </a:r>
            <a:r>
              <a:rPr lang="en-US" sz="1200" dirty="0">
                <a:latin typeface="Times New Roman" panose="02020603050405020304" pitchFamily="18" charset="0"/>
                <a:cs typeface="Times New Roman" panose="02020603050405020304" pitchFamily="18" charset="0"/>
              </a:rPr>
              <a:t>.</a:t>
            </a:r>
          </a:p>
          <a:p>
            <a:r>
              <a:rPr lang="en-US" sz="1200" b="1" dirty="0">
                <a:latin typeface="Times New Roman" panose="02020603050405020304" pitchFamily="18" charset="0"/>
                <a:cs typeface="Times New Roman" panose="02020603050405020304" pitchFamily="18" charset="0"/>
              </a:rPr>
              <a:t>Results</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In all, </a:t>
            </a:r>
            <a:r>
              <a:rPr lang="en-US" sz="1200" dirty="0">
                <a:highlight>
                  <a:srgbClr val="00FF00"/>
                </a:highlight>
                <a:latin typeface="Times New Roman" panose="02020603050405020304" pitchFamily="18" charset="0"/>
                <a:cs typeface="Times New Roman" panose="02020603050405020304" pitchFamily="18" charset="0"/>
              </a:rPr>
              <a:t>501 ASCO members practicing outside the United States responded</a:t>
            </a:r>
            <a:r>
              <a:rPr lang="en-US" sz="1200" dirty="0">
                <a:latin typeface="Times New Roman" panose="02020603050405020304" pitchFamily="18" charset="0"/>
                <a:cs typeface="Times New Roman" panose="02020603050405020304" pitchFamily="18" charset="0"/>
              </a:rPr>
              <a:t>, and </a:t>
            </a:r>
            <a:r>
              <a:rPr lang="en-US" sz="1200" dirty="0">
                <a:highlight>
                  <a:srgbClr val="00FFFF"/>
                </a:highlight>
                <a:latin typeface="Times New Roman" panose="02020603050405020304" pitchFamily="18" charset="0"/>
                <a:cs typeface="Times New Roman" panose="02020603050405020304" pitchFamily="18" charset="0"/>
              </a:rPr>
              <a:t>86% of them participated in MDTB</a:t>
            </a:r>
            <a:r>
              <a:rPr lang="en-US" sz="1200" dirty="0">
                <a:latin typeface="Times New Roman" panose="02020603050405020304" pitchFamily="18" charset="0"/>
                <a:cs typeface="Times New Roman" panose="02020603050405020304" pitchFamily="18" charset="0"/>
              </a:rPr>
              <a:t>s at their own institutions. Those who attended represented a variety of disciplines in 70% to 86% of all MDTBs. The </a:t>
            </a:r>
            <a:r>
              <a:rPr lang="en-US" sz="1200" dirty="0">
                <a:highlight>
                  <a:srgbClr val="00FFFF"/>
                </a:highlight>
                <a:latin typeface="Times New Roman" panose="02020603050405020304" pitchFamily="18" charset="0"/>
                <a:cs typeface="Times New Roman" panose="02020603050405020304" pitchFamily="18" charset="0"/>
              </a:rPr>
              <a:t>majority of MDTBs held weekly </a:t>
            </a:r>
            <a:r>
              <a:rPr lang="en-US" sz="1200" dirty="0">
                <a:latin typeface="Times New Roman" panose="02020603050405020304" pitchFamily="18" charset="0"/>
                <a:cs typeface="Times New Roman" panose="02020603050405020304" pitchFamily="18" charset="0"/>
              </a:rPr>
              <a:t>specialty and/or general meetings.</a:t>
            </a:r>
          </a:p>
          <a:p>
            <a:r>
              <a:rPr lang="en-US" sz="1200" dirty="0">
                <a:highlight>
                  <a:srgbClr val="00FF00"/>
                </a:highlight>
                <a:latin typeface="Times New Roman" panose="02020603050405020304" pitchFamily="18" charset="0"/>
                <a:cs typeface="Times New Roman" panose="02020603050405020304" pitchFamily="18" charset="0"/>
              </a:rPr>
              <a:t>Eighty-nine percent </a:t>
            </a:r>
            <a:r>
              <a:rPr lang="en-US" sz="1200" dirty="0">
                <a:latin typeface="Times New Roman" panose="02020603050405020304" pitchFamily="18" charset="0"/>
                <a:cs typeface="Times New Roman" panose="02020603050405020304" pitchFamily="18" charset="0"/>
              </a:rPr>
              <a:t>of 409 respondents attended for </a:t>
            </a:r>
            <a:r>
              <a:rPr lang="en-US" sz="1200" dirty="0">
                <a:highlight>
                  <a:srgbClr val="00FF00"/>
                </a:highlight>
                <a:latin typeface="Times New Roman" panose="02020603050405020304" pitchFamily="18" charset="0"/>
                <a:cs typeface="Times New Roman" panose="02020603050405020304" pitchFamily="18" charset="0"/>
              </a:rPr>
              <a:t>advice on treatment decisions. </a:t>
            </a:r>
          </a:p>
          <a:p>
            <a:r>
              <a:rPr lang="en-US" sz="1200" dirty="0">
                <a:latin typeface="Times New Roman" panose="02020603050405020304" pitchFamily="18" charset="0"/>
                <a:cs typeface="Times New Roman" panose="02020603050405020304" pitchFamily="18" charset="0"/>
              </a:rPr>
              <a:t>Survey respondents reported </a:t>
            </a:r>
            <a:r>
              <a:rPr lang="en-US" sz="1200" dirty="0">
                <a:highlight>
                  <a:srgbClr val="00FF00"/>
                </a:highlight>
                <a:latin typeface="Times New Roman" panose="02020603050405020304" pitchFamily="18" charset="0"/>
                <a:cs typeface="Times New Roman" panose="02020603050405020304" pitchFamily="18" charset="0"/>
              </a:rPr>
              <a:t>changes of 1% to 25%</a:t>
            </a:r>
            <a:r>
              <a:rPr lang="en-US" sz="1200" dirty="0">
                <a:latin typeface="Times New Roman" panose="02020603050405020304" pitchFamily="18" charset="0"/>
                <a:cs typeface="Times New Roman" panose="02020603050405020304" pitchFamily="18" charset="0"/>
              </a:rPr>
              <a:t> in </a:t>
            </a:r>
            <a:r>
              <a:rPr lang="en-US" sz="1200" dirty="0">
                <a:highlight>
                  <a:srgbClr val="00FF00"/>
                </a:highlight>
                <a:latin typeface="Times New Roman" panose="02020603050405020304" pitchFamily="18" charset="0"/>
                <a:cs typeface="Times New Roman" panose="02020603050405020304" pitchFamily="18" charset="0"/>
              </a:rPr>
              <a:t>treatment plans </a:t>
            </a:r>
            <a:r>
              <a:rPr lang="en-US" sz="1200" dirty="0">
                <a:latin typeface="Times New Roman" panose="02020603050405020304" pitchFamily="18" charset="0"/>
                <a:cs typeface="Times New Roman" panose="02020603050405020304" pitchFamily="18" charset="0"/>
              </a:rPr>
              <a:t>for 44% to 49% of patients with breast cancer and</a:t>
            </a:r>
          </a:p>
          <a:p>
            <a:r>
              <a:rPr lang="en-US" sz="1200" dirty="0">
                <a:latin typeface="Times New Roman" panose="02020603050405020304" pitchFamily="18" charset="0"/>
                <a:cs typeface="Times New Roman" panose="02020603050405020304" pitchFamily="18" charset="0"/>
              </a:rPr>
              <a:t>in 47% to 50% of patients with colorectal cancer. They reported 25% to 50% changes in surgery type and/or treatment plans for 14% to 21% of patients with breast cancer and 12% to 18% of patients with colorectal cancer. </a:t>
            </a:r>
          </a:p>
          <a:p>
            <a:r>
              <a:rPr lang="en-US" sz="1200" dirty="0">
                <a:latin typeface="Times New Roman" panose="02020603050405020304" pitchFamily="18" charset="0"/>
                <a:cs typeface="Times New Roman" panose="02020603050405020304" pitchFamily="18" charset="0"/>
              </a:rPr>
              <a:t>Of the 430 respondents </a:t>
            </a:r>
            <a:r>
              <a:rPr lang="en-US" sz="1200" dirty="0">
                <a:highlight>
                  <a:srgbClr val="00FF00"/>
                </a:highlight>
                <a:latin typeface="Times New Roman" panose="02020603050405020304" pitchFamily="18" charset="0"/>
                <a:cs typeface="Times New Roman" panose="02020603050405020304" pitchFamily="18" charset="0"/>
              </a:rPr>
              <a:t>96% said overall benefit to patients was worth the time and effort spent at MDTBs</a:t>
            </a:r>
            <a:r>
              <a:rPr lang="en-US" sz="1200" dirty="0">
                <a:latin typeface="Times New Roman" panose="02020603050405020304" pitchFamily="18" charset="0"/>
                <a:cs typeface="Times New Roman" panose="02020603050405020304" pitchFamily="18" charset="0"/>
              </a:rPr>
              <a:t>, and 96% said that MDTBs have </a:t>
            </a:r>
            <a:r>
              <a:rPr lang="en-US" sz="1200" dirty="0">
                <a:highlight>
                  <a:srgbClr val="00FF00"/>
                </a:highlight>
                <a:latin typeface="Times New Roman" panose="02020603050405020304" pitchFamily="18" charset="0"/>
                <a:cs typeface="Times New Roman" panose="02020603050405020304" pitchFamily="18" charset="0"/>
              </a:rPr>
              <a:t>teaching value</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Mini tumor boards held with whatever types of specialists were available were considered valid. </a:t>
            </a:r>
          </a:p>
          <a:p>
            <a:r>
              <a:rPr lang="en-US" sz="1200" dirty="0">
                <a:latin typeface="Times New Roman" panose="02020603050405020304" pitchFamily="18" charset="0"/>
                <a:cs typeface="Times New Roman" panose="02020603050405020304" pitchFamily="18" charset="0"/>
              </a:rPr>
              <a:t>In all, </a:t>
            </a:r>
            <a:r>
              <a:rPr lang="en-US" sz="1200" dirty="0">
                <a:highlight>
                  <a:srgbClr val="FF0000"/>
                </a:highlight>
                <a:latin typeface="Times New Roman" panose="02020603050405020304" pitchFamily="18" charset="0"/>
                <a:cs typeface="Times New Roman" panose="02020603050405020304" pitchFamily="18" charset="0"/>
              </a:rPr>
              <a:t>94.8% (425 of 448) said that MDTBs should be required in institutions in which patients with cancer are treated.</a:t>
            </a:r>
          </a:p>
        </p:txBody>
      </p:sp>
      <p:sp>
        <p:nvSpPr>
          <p:cNvPr id="4" name="Content Placeholder 3">
            <a:extLst>
              <a:ext uri="{FF2B5EF4-FFF2-40B4-BE49-F238E27FC236}">
                <a16:creationId xmlns:a16="http://schemas.microsoft.com/office/drawing/2014/main" id="{68FC24E6-7621-4424-85E7-0ECF8EE6A603}"/>
              </a:ext>
            </a:extLst>
          </p:cNvPr>
          <p:cNvSpPr>
            <a:spLocks noGrp="1"/>
          </p:cNvSpPr>
          <p:nvPr>
            <p:ph sz="half" idx="2"/>
          </p:nvPr>
        </p:nvSpPr>
        <p:spPr/>
        <p:txBody>
          <a:bodyPr>
            <a:normAutofit fontScale="32500" lnSpcReduction="20000"/>
          </a:bodyPr>
          <a:lstStyle/>
          <a:p>
            <a:r>
              <a:rPr lang="en-US" sz="5500" b="1" dirty="0">
                <a:latin typeface="Times New Roman" panose="02020603050405020304" pitchFamily="18" charset="0"/>
                <a:cs typeface="Times New Roman" panose="02020603050405020304" pitchFamily="18" charset="0"/>
              </a:rPr>
              <a:t>Conclusion:</a:t>
            </a:r>
            <a:r>
              <a:rPr lang="en-US" sz="5500" dirty="0">
                <a:latin typeface="Times New Roman" panose="02020603050405020304" pitchFamily="18" charset="0"/>
                <a:cs typeface="Times New Roman" panose="02020603050405020304" pitchFamily="18" charset="0"/>
              </a:rPr>
              <a:t> </a:t>
            </a:r>
          </a:p>
          <a:p>
            <a:pPr lvl="1"/>
            <a:r>
              <a:rPr lang="en-US" sz="5100" dirty="0">
                <a:latin typeface="Times New Roman" panose="02020603050405020304" pitchFamily="18" charset="0"/>
                <a:cs typeface="Times New Roman" panose="02020603050405020304" pitchFamily="18" charset="0"/>
              </a:rPr>
              <a:t>MDTBs are </a:t>
            </a:r>
            <a:r>
              <a:rPr lang="en-US" sz="5100" dirty="0">
                <a:highlight>
                  <a:srgbClr val="00FF00"/>
                </a:highlight>
                <a:latin typeface="Times New Roman" panose="02020603050405020304" pitchFamily="18" charset="0"/>
                <a:cs typeface="Times New Roman" panose="02020603050405020304" pitchFamily="18" charset="0"/>
              </a:rPr>
              <a:t>commonplace worldwide</a:t>
            </a:r>
            <a:r>
              <a:rPr lang="en-US" sz="5100" dirty="0">
                <a:latin typeface="Times New Roman" panose="02020603050405020304" pitchFamily="18" charset="0"/>
                <a:cs typeface="Times New Roman" panose="02020603050405020304" pitchFamily="18" charset="0"/>
              </a:rPr>
              <a:t>. A majority of respondents attend them to obtain recommendations, and they report changes in patient management. </a:t>
            </a:r>
          </a:p>
          <a:p>
            <a:pPr lvl="1"/>
            <a:r>
              <a:rPr lang="en-US" sz="5100" dirty="0">
                <a:latin typeface="Times New Roman" panose="02020603050405020304" pitchFamily="18" charset="0"/>
                <a:cs typeface="Times New Roman" panose="02020603050405020304" pitchFamily="18" charset="0"/>
              </a:rPr>
              <a:t>Change occurred more frequently with nonmedical oncologists and with physicians who had less than 15 years in practice. </a:t>
            </a:r>
          </a:p>
          <a:p>
            <a:pPr lvl="1"/>
            <a:r>
              <a:rPr lang="en-US" sz="5100" dirty="0">
                <a:latin typeface="Times New Roman" panose="02020603050405020304" pitchFamily="18" charset="0"/>
                <a:cs typeface="Times New Roman" panose="02020603050405020304" pitchFamily="18" charset="0"/>
              </a:rPr>
              <a:t>MDTBs helped practitioners make management decisions. </a:t>
            </a:r>
          </a:p>
          <a:p>
            <a:pPr lvl="1"/>
            <a:r>
              <a:rPr lang="en-US" sz="5100" dirty="0">
                <a:latin typeface="Times New Roman" panose="02020603050405020304" pitchFamily="18" charset="0"/>
                <a:cs typeface="Times New Roman" panose="02020603050405020304" pitchFamily="18" charset="0"/>
              </a:rPr>
              <a:t>Mini tumor boards may improve time efficiency and are favored when the full team is not available. </a:t>
            </a:r>
          </a:p>
          <a:p>
            <a:pPr lvl="1"/>
            <a:r>
              <a:rPr lang="en-US" sz="5100" dirty="0">
                <a:latin typeface="Times New Roman" panose="02020603050405020304" pitchFamily="18" charset="0"/>
                <a:cs typeface="Times New Roman" panose="02020603050405020304" pitchFamily="18" charset="0"/>
              </a:rPr>
              <a:t>Suggestions for improving MDTBs included making them more efficient, better selection and preparation of cases, choosing an effective team leader, and improving how time is used, but more research is needed on ways to improve the efficiency of MDTBs.</a:t>
            </a:r>
          </a:p>
          <a:p>
            <a:endParaRPr lang="en-US" dirty="0"/>
          </a:p>
        </p:txBody>
      </p:sp>
    </p:spTree>
    <p:extLst>
      <p:ext uri="{BB962C8B-B14F-4D97-AF65-F5344CB8AC3E}">
        <p14:creationId xmlns:p14="http://schemas.microsoft.com/office/powerpoint/2010/main" val="3511742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8AD4-CDF3-56F7-527C-13A44776D9D6}"/>
              </a:ext>
            </a:extLst>
          </p:cNvPr>
          <p:cNvSpPr>
            <a:spLocks noGrp="1"/>
          </p:cNvSpPr>
          <p:nvPr>
            <p:ph type="title"/>
          </p:nvPr>
        </p:nvSpPr>
        <p:spPr/>
        <p:txBody>
          <a:bodyPr/>
          <a:lstStyle/>
          <a:p>
            <a:pPr algn="ctr"/>
            <a:r>
              <a:rPr lang="en-US" dirty="0"/>
              <a:t>Summary</a:t>
            </a:r>
          </a:p>
        </p:txBody>
      </p:sp>
      <p:sp>
        <p:nvSpPr>
          <p:cNvPr id="5" name="Content Placeholder 4">
            <a:extLst>
              <a:ext uri="{FF2B5EF4-FFF2-40B4-BE49-F238E27FC236}">
                <a16:creationId xmlns:a16="http://schemas.microsoft.com/office/drawing/2014/main" id="{331D22F7-8ABA-A74A-C456-A1D06CEFB778}"/>
              </a:ext>
            </a:extLst>
          </p:cNvPr>
          <p:cNvSpPr>
            <a:spLocks noGrp="1"/>
          </p:cNvSpPr>
          <p:nvPr>
            <p:ph idx="1"/>
          </p:nvPr>
        </p:nvSpPr>
        <p:spPr/>
        <p:txBody>
          <a:bodyPr>
            <a:normAutofit fontScale="85000" lnSpcReduction="20000"/>
          </a:bodyPr>
          <a:lstStyle/>
          <a:p>
            <a:r>
              <a:rPr lang="en-CA" dirty="0"/>
              <a:t>MTBs essential for a high-quality and patient-centered oncology practice that </a:t>
            </a:r>
          </a:p>
          <a:p>
            <a:r>
              <a:rPr lang="en-CA" dirty="0"/>
              <a:t>supports continuous learning and improvement of all team members and for training and socialization of oncologists and nonmedical staff. MTBs are promotion a culture of hospital and patient safety. </a:t>
            </a:r>
          </a:p>
          <a:p>
            <a:r>
              <a:rPr lang="en-CA" dirty="0"/>
              <a:t>The implementation and maintenance of a healthy work atmosphere can be difficult tasks and require effective leadership. </a:t>
            </a:r>
          </a:p>
          <a:p>
            <a:r>
              <a:rPr lang="en-CA" dirty="0"/>
              <a:t>The potential loss of autonomy replaced  pleasure associated with the unique learning and social interactions with other colleagues and by the satisfaction of providing a higher quality of care to patients. </a:t>
            </a:r>
          </a:p>
          <a:p>
            <a:r>
              <a:rPr lang="en-CA" dirty="0"/>
              <a:t>Although mixed evidence that MTBs improve patient outcomes, </a:t>
            </a:r>
          </a:p>
          <a:p>
            <a:pPr lvl="1"/>
            <a:r>
              <a:rPr lang="en-CA" dirty="0"/>
              <a:t>impact on better guideline adherence </a:t>
            </a:r>
          </a:p>
          <a:p>
            <a:pPr lvl="1"/>
            <a:r>
              <a:rPr lang="en-CA" dirty="0"/>
              <a:t>quality of pathology and radiology reporting suggest they are highly likely to 	improve patient outcomes. </a:t>
            </a:r>
          </a:p>
          <a:p>
            <a:r>
              <a:rPr lang="en-CA" dirty="0"/>
              <a:t>Further research on the effectiveness of MTBs is clearly needed</a:t>
            </a:r>
            <a:endParaRPr lang="en-US" dirty="0"/>
          </a:p>
        </p:txBody>
      </p:sp>
    </p:spTree>
    <p:extLst>
      <p:ext uri="{BB962C8B-B14F-4D97-AF65-F5344CB8AC3E}">
        <p14:creationId xmlns:p14="http://schemas.microsoft.com/office/powerpoint/2010/main" val="2663479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E49B6A-A1A2-8397-E5B9-F4D35C0855FF}"/>
              </a:ext>
            </a:extLst>
          </p:cNvPr>
          <p:cNvPicPr>
            <a:picLocks noChangeAspect="1"/>
          </p:cNvPicPr>
          <p:nvPr/>
        </p:nvPicPr>
        <p:blipFill>
          <a:blip r:embed="rId2"/>
          <a:stretch>
            <a:fillRect/>
          </a:stretch>
        </p:blipFill>
        <p:spPr>
          <a:xfrm>
            <a:off x="4643969" y="431780"/>
            <a:ext cx="2476500" cy="1302575"/>
          </a:xfrm>
          <a:prstGeom prst="rect">
            <a:avLst/>
          </a:prstGeom>
        </p:spPr>
      </p:pic>
      <p:sp>
        <p:nvSpPr>
          <p:cNvPr id="2" name="Title 1">
            <a:extLst>
              <a:ext uri="{FF2B5EF4-FFF2-40B4-BE49-F238E27FC236}">
                <a16:creationId xmlns:a16="http://schemas.microsoft.com/office/drawing/2014/main" id="{967E32E5-38D0-E066-FD9F-192CA912B6D1}"/>
              </a:ext>
            </a:extLst>
          </p:cNvPr>
          <p:cNvSpPr>
            <a:spLocks noGrp="1"/>
          </p:cNvSpPr>
          <p:nvPr>
            <p:ph type="title"/>
          </p:nvPr>
        </p:nvSpPr>
        <p:spPr/>
        <p:txBody>
          <a:bodyPr/>
          <a:lstStyle/>
          <a:p>
            <a:pPr algn="ctr"/>
            <a:endParaRPr lang="en-US" dirty="0"/>
          </a:p>
        </p:txBody>
      </p:sp>
      <p:pic>
        <p:nvPicPr>
          <p:cNvPr id="6" name="Content Placeholder 5" descr="A white buildings with trees around it&#10;&#10;Description automatically generated">
            <a:extLst>
              <a:ext uri="{FF2B5EF4-FFF2-40B4-BE49-F238E27FC236}">
                <a16:creationId xmlns:a16="http://schemas.microsoft.com/office/drawing/2014/main" id="{2D47AFF3-C2B1-A31D-E318-D53A9BBCC5FA}"/>
              </a:ext>
            </a:extLst>
          </p:cNvPr>
          <p:cNvPicPr>
            <a:picLocks noGrp="1" noChangeAspect="1"/>
          </p:cNvPicPr>
          <p:nvPr>
            <p:ph sz="half" idx="1"/>
          </p:nvPr>
        </p:nvPicPr>
        <p:blipFill>
          <a:blip r:embed="rId3"/>
          <a:stretch>
            <a:fillRect/>
          </a:stretch>
        </p:blipFill>
        <p:spPr>
          <a:xfrm>
            <a:off x="838200" y="2280398"/>
            <a:ext cx="4558942" cy="3028202"/>
          </a:xfrm>
        </p:spPr>
      </p:pic>
      <p:pic>
        <p:nvPicPr>
          <p:cNvPr id="8" name="Content Placeholder 7" descr="A group of buildings with trees&#10;&#10;Description automatically generated">
            <a:extLst>
              <a:ext uri="{FF2B5EF4-FFF2-40B4-BE49-F238E27FC236}">
                <a16:creationId xmlns:a16="http://schemas.microsoft.com/office/drawing/2014/main" id="{EC5E2998-F5DC-3C1F-30E2-3D7A0BE1765A}"/>
              </a:ext>
            </a:extLst>
          </p:cNvPr>
          <p:cNvPicPr>
            <a:picLocks noGrp="1" noChangeAspect="1"/>
          </p:cNvPicPr>
          <p:nvPr>
            <p:ph sz="half" idx="2"/>
          </p:nvPr>
        </p:nvPicPr>
        <p:blipFill>
          <a:blip r:embed="rId4"/>
          <a:stretch>
            <a:fillRect/>
          </a:stretch>
        </p:blipFill>
        <p:spPr>
          <a:xfrm>
            <a:off x="6759287" y="2280398"/>
            <a:ext cx="4594513" cy="3028202"/>
          </a:xfrm>
        </p:spPr>
      </p:pic>
    </p:spTree>
    <p:extLst>
      <p:ext uri="{BB962C8B-B14F-4D97-AF65-F5344CB8AC3E}">
        <p14:creationId xmlns:p14="http://schemas.microsoft.com/office/powerpoint/2010/main" val="513331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95E1EB-31DB-ACED-B262-8F32FC7657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86DE47-A699-4A11-F8CB-0B1E06E455AF}"/>
              </a:ext>
            </a:extLst>
          </p:cNvPr>
          <p:cNvSpPr>
            <a:spLocks noGrp="1"/>
          </p:cNvSpPr>
          <p:nvPr>
            <p:ph sz="half" idx="1"/>
          </p:nvPr>
        </p:nvSpPr>
        <p:spPr/>
        <p:txBody>
          <a:bodyPr/>
          <a:lstStyle/>
          <a:p>
            <a:r>
              <a:rPr lang="en-US" dirty="0"/>
              <a:t>MERCI</a:t>
            </a:r>
          </a:p>
        </p:txBody>
      </p:sp>
      <p:sp>
        <p:nvSpPr>
          <p:cNvPr id="5" name="Content Placeholder 4">
            <a:extLst>
              <a:ext uri="{FF2B5EF4-FFF2-40B4-BE49-F238E27FC236}">
                <a16:creationId xmlns:a16="http://schemas.microsoft.com/office/drawing/2014/main" id="{8E607591-CA82-F03E-039E-481CAFFB827D}"/>
              </a:ext>
            </a:extLst>
          </p:cNvPr>
          <p:cNvSpPr>
            <a:spLocks noGrp="1"/>
          </p:cNvSpPr>
          <p:nvPr>
            <p:ph sz="half" idx="2"/>
          </p:nvPr>
        </p:nvSpPr>
        <p:spPr/>
        <p:txBody>
          <a:bodyPr/>
          <a:lstStyle/>
          <a:p>
            <a:r>
              <a:rPr lang="en-US" dirty="0"/>
              <a:t>?</a:t>
            </a:r>
          </a:p>
        </p:txBody>
      </p:sp>
    </p:spTree>
    <p:extLst>
      <p:ext uri="{BB962C8B-B14F-4D97-AF65-F5344CB8AC3E}">
        <p14:creationId xmlns:p14="http://schemas.microsoft.com/office/powerpoint/2010/main" val="2176936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5DFE-5D5E-E7DB-A2AF-3C709CE91113}"/>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38F8329-F304-9A5C-CEB5-45EB1BE39743}"/>
              </a:ext>
            </a:extLst>
          </p:cNvPr>
          <p:cNvSpPr>
            <a:spLocks noGrp="1"/>
          </p:cNvSpPr>
          <p:nvPr>
            <p:ph idx="1"/>
          </p:nvPr>
        </p:nvSpPr>
        <p:spPr/>
        <p:txBody>
          <a:bodyPr>
            <a:normAutofit fontScale="62500" lnSpcReduction="20000"/>
          </a:bodyPr>
          <a:lstStyle/>
          <a:p>
            <a:r>
              <a:rPr lang="en-CA" dirty="0"/>
              <a:t>The Multidisciplinary Cancer Conference </a:t>
            </a:r>
            <a:r>
              <a:rPr lang="en-CA" dirty="0">
                <a:hlinkClick r:id="rId2"/>
              </a:rPr>
              <a:t>Eric K. Singhi, MD</a:t>
            </a:r>
            <a:r>
              <a:rPr lang="en-CA" baseline="30000" dirty="0">
                <a:hlinkClick r:id="rId2"/>
              </a:rPr>
              <a:t>1</a:t>
            </a:r>
            <a:r>
              <a:rPr lang="en-CA" dirty="0"/>
              <a:t>; </a:t>
            </a:r>
            <a:r>
              <a:rPr lang="en-CA" dirty="0">
                <a:hlinkClick r:id="rId3"/>
              </a:rPr>
              <a:t>Jill Feldman</a:t>
            </a:r>
            <a:r>
              <a:rPr lang="en-CA" baseline="30000" dirty="0">
                <a:hlinkClick r:id="rId3"/>
              </a:rPr>
              <a:t>2</a:t>
            </a:r>
            <a:r>
              <a:rPr lang="en-CA" dirty="0"/>
              <a:t>; </a:t>
            </a:r>
            <a:r>
              <a:rPr lang="en-CA" dirty="0">
                <a:hlinkClick r:id="rId4"/>
              </a:rPr>
              <a:t>Howard (Jack) West, MD</a:t>
            </a:r>
            <a:r>
              <a:rPr lang="en-CA" baseline="30000" dirty="0">
                <a:hlinkClick r:id="rId4"/>
              </a:rPr>
              <a:t>3</a:t>
            </a:r>
            <a:r>
              <a:rPr lang="en-CA" dirty="0"/>
              <a:t>  </a:t>
            </a:r>
            <a:r>
              <a:rPr lang="en-CA" dirty="0">
                <a:hlinkClick r:id="rId5"/>
              </a:rPr>
              <a:t>Article Information</a:t>
            </a:r>
            <a:r>
              <a:rPr lang="en-CA" dirty="0"/>
              <a:t>. JAMA Oncol. 2023;9(2):288. doi:10.1001/jamaoncol.2022.4924</a:t>
            </a:r>
          </a:p>
          <a:p>
            <a:r>
              <a:rPr lang="en-CA" dirty="0"/>
              <a:t>Global Practice and Efficiency of Multidisciplinary Tumor Boards: Results of an American Society of Clinical Oncology International Survey. Global Practice and Efficiency of Multidisciplinary Tumor Boards: Results of an American Society of Clinical Oncology International Survey. </a:t>
            </a:r>
            <a:r>
              <a:rPr lang="en-CA" dirty="0" err="1"/>
              <a:t>Nagi</a:t>
            </a:r>
            <a:r>
              <a:rPr lang="en-CA" dirty="0"/>
              <a:t> S. El Saghir. J Glob Oncol 1:57-64. © 2015 by American Society of Clinical Oncology</a:t>
            </a:r>
          </a:p>
          <a:p>
            <a:r>
              <a:rPr lang="en-CA" dirty="0"/>
              <a:t>Blay JY , </a:t>
            </a:r>
            <a:r>
              <a:rPr lang="en-CA" dirty="0" err="1"/>
              <a:t>SoibinetP</a:t>
            </a:r>
            <a:r>
              <a:rPr lang="en-CA" dirty="0"/>
              <a:t>, </a:t>
            </a:r>
            <a:r>
              <a:rPr lang="en-CA" dirty="0" err="1"/>
              <a:t>PenelNet</a:t>
            </a:r>
            <a:r>
              <a:rPr lang="en-CA" dirty="0"/>
              <a:t> al. Improved survival using specialized multidisciplinary board in sarcoma patients. Ann. Oncol.28(11), 2852–2859 (2017). </a:t>
            </a:r>
          </a:p>
          <a:p>
            <a:r>
              <a:rPr lang="en-CA" dirty="0"/>
              <a:t>Multidisciplinary Tumor Boards: Six Eyes See More than Two. By: Mihaela Aldea, MD, PhD, Cecile Le </a:t>
            </a:r>
            <a:r>
              <a:rPr lang="en-CA" dirty="0" err="1"/>
              <a:t>Pechoux</a:t>
            </a:r>
            <a:r>
              <a:rPr lang="en-CA" dirty="0"/>
              <a:t>, MD, Sacha </a:t>
            </a:r>
            <a:r>
              <a:rPr lang="en-CA" dirty="0" err="1"/>
              <a:t>Mussot</a:t>
            </a:r>
            <a:r>
              <a:rPr lang="en-CA" dirty="0"/>
              <a:t>, MD, David </a:t>
            </a:r>
            <a:r>
              <a:rPr lang="en-CA" dirty="0" err="1"/>
              <a:t>Planchard</a:t>
            </a:r>
            <a:r>
              <a:rPr lang="en-CA" dirty="0"/>
              <a:t>, MD, PhD, and Benjamin </a:t>
            </a:r>
            <a:r>
              <a:rPr lang="en-CA" dirty="0" err="1"/>
              <a:t>Besse</a:t>
            </a:r>
            <a:r>
              <a:rPr lang="en-CA" dirty="0"/>
              <a:t>, MD, PhD. https://</a:t>
            </a:r>
            <a:r>
              <a:rPr lang="en-CA" dirty="0" err="1"/>
              <a:t>www.ilcn.org</a:t>
            </a:r>
            <a:r>
              <a:rPr lang="en-CA" dirty="0"/>
              <a:t>/multidisciplinary-tumor-boards-six-eyes-see-more-than-two/ </a:t>
            </a:r>
          </a:p>
          <a:p>
            <a:r>
              <a:rPr lang="en-CA" dirty="0"/>
              <a:t>The evolution of the multidisciplinary tumor board in orthopedic oncology: from its historical roots to its future potential. Review </a:t>
            </a:r>
            <a:r>
              <a:rPr lang="en-CA" dirty="0">
                <a:hlinkClick r:id="rId6"/>
              </a:rPr>
              <a:t>Open access</a:t>
            </a:r>
            <a:r>
              <a:rPr lang="en-CA" dirty="0"/>
              <a:t> Published: 09 July 2024 Volume 3, article number 36, (2024) </a:t>
            </a:r>
          </a:p>
          <a:p>
            <a:r>
              <a:rPr lang="en-CA" dirty="0">
                <a:hlinkClick r:id="rId7"/>
              </a:rPr>
              <a:t>Integration of oncology and palliative care: a Lancet Oncology Commission. </a:t>
            </a:r>
            <a:r>
              <a:rPr lang="en-CA" dirty="0" err="1"/>
              <a:t>Kaasa</a:t>
            </a:r>
            <a:r>
              <a:rPr lang="en-CA" dirty="0"/>
              <a:t> S. Lancet Oncol. 2018 Nov;19(11):e588-e653. </a:t>
            </a:r>
            <a:r>
              <a:rPr lang="en-CA" dirty="0" err="1"/>
              <a:t>doi</a:t>
            </a:r>
            <a:r>
              <a:rPr lang="en-CA" dirty="0"/>
              <a:t>: 10.1016/S1470-2045(18)30415-7. </a:t>
            </a:r>
            <a:r>
              <a:rPr lang="en-CA" dirty="0" err="1"/>
              <a:t>Epub</a:t>
            </a:r>
            <a:r>
              <a:rPr lang="en-CA" dirty="0"/>
              <a:t> 2018 Oct 18. PMID: 30344075 </a:t>
            </a:r>
          </a:p>
          <a:p>
            <a:endParaRPr lang="en-US" dirty="0"/>
          </a:p>
        </p:txBody>
      </p:sp>
    </p:spTree>
    <p:extLst>
      <p:ext uri="{BB962C8B-B14F-4D97-AF65-F5344CB8AC3E}">
        <p14:creationId xmlns:p14="http://schemas.microsoft.com/office/powerpoint/2010/main" val="124357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A245C-2769-5CE4-2E9B-1994F6582B82}"/>
              </a:ext>
            </a:extLst>
          </p:cNvPr>
          <p:cNvSpPr>
            <a:spLocks noGrp="1"/>
          </p:cNvSpPr>
          <p:nvPr>
            <p:ph type="title"/>
          </p:nvPr>
        </p:nvSpPr>
        <p:spPr/>
        <p:txBody>
          <a:bodyPr/>
          <a:lstStyle/>
          <a:p>
            <a:pPr algn="ctr"/>
            <a:r>
              <a:rPr lang="en-US" dirty="0"/>
              <a:t>Comprehensive Cancer Center</a:t>
            </a:r>
          </a:p>
        </p:txBody>
      </p:sp>
      <p:sp>
        <p:nvSpPr>
          <p:cNvPr id="5" name="Content Placeholder 4">
            <a:extLst>
              <a:ext uri="{FF2B5EF4-FFF2-40B4-BE49-F238E27FC236}">
                <a16:creationId xmlns:a16="http://schemas.microsoft.com/office/drawing/2014/main" id="{1C487991-BB88-C7CC-86FC-E166EF5F72D3}"/>
              </a:ext>
            </a:extLst>
          </p:cNvPr>
          <p:cNvSpPr>
            <a:spLocks noGrp="1"/>
          </p:cNvSpPr>
          <p:nvPr>
            <p:ph sz="half" idx="1"/>
          </p:nvPr>
        </p:nvSpPr>
        <p:spPr/>
        <p:txBody>
          <a:bodyPr>
            <a:normAutofit fontScale="92500" lnSpcReduction="10000"/>
          </a:bodyPr>
          <a:lstStyle/>
          <a:p>
            <a:r>
              <a:rPr lang="en-CA" dirty="0"/>
              <a:t>What is comprehensive cancer care?</a:t>
            </a:r>
          </a:p>
          <a:p>
            <a:r>
              <a:rPr lang="en-CA" dirty="0">
                <a:effectLst/>
              </a:rPr>
              <a:t>It signifies </a:t>
            </a:r>
            <a:r>
              <a:rPr lang="en-CA" b="1" dirty="0">
                <a:effectLst/>
              </a:rPr>
              <a:t>a multidisciplinary approach to cancer care</a:t>
            </a:r>
            <a:r>
              <a:rPr lang="en-CA" dirty="0">
                <a:effectLst/>
              </a:rPr>
              <a:t>. We serve as a </a:t>
            </a:r>
            <a:r>
              <a:rPr lang="en-CA" dirty="0">
                <a:effectLst/>
                <a:highlight>
                  <a:srgbClr val="FFFF00"/>
                </a:highlight>
              </a:rPr>
              <a:t>central hub for all our patients' needs</a:t>
            </a:r>
            <a:r>
              <a:rPr lang="en-CA" dirty="0">
                <a:effectLst/>
              </a:rPr>
              <a:t>, offering a </a:t>
            </a:r>
            <a:r>
              <a:rPr lang="en-CA" dirty="0">
                <a:effectLst/>
                <a:highlight>
                  <a:srgbClr val="FFFF00"/>
                </a:highlight>
              </a:rPr>
              <a:t>full spectrum of cancer services</a:t>
            </a:r>
            <a:r>
              <a:rPr lang="en-CA" dirty="0">
                <a:effectLst/>
              </a:rPr>
              <a:t>, including </a:t>
            </a:r>
            <a:r>
              <a:rPr lang="en-CA" dirty="0">
                <a:effectLst/>
                <a:highlight>
                  <a:srgbClr val="00FF00"/>
                </a:highlight>
              </a:rPr>
              <a:t>screening and prevention, research, diagnosis, treatment, rehabilitation, social/emotional support, and survivorship programs</a:t>
            </a:r>
            <a:r>
              <a:rPr lang="en-CA" dirty="0">
                <a:effectLst/>
              </a:rPr>
              <a:t>.</a:t>
            </a:r>
          </a:p>
          <a:p>
            <a:endParaRPr lang="en-US" dirty="0"/>
          </a:p>
        </p:txBody>
      </p:sp>
      <p:sp>
        <p:nvSpPr>
          <p:cNvPr id="6" name="Content Placeholder 5">
            <a:extLst>
              <a:ext uri="{FF2B5EF4-FFF2-40B4-BE49-F238E27FC236}">
                <a16:creationId xmlns:a16="http://schemas.microsoft.com/office/drawing/2014/main" id="{C1B58C24-551B-678C-9C1A-0177FABB2605}"/>
              </a:ext>
            </a:extLst>
          </p:cNvPr>
          <p:cNvSpPr>
            <a:spLocks noGrp="1"/>
          </p:cNvSpPr>
          <p:nvPr>
            <p:ph sz="half" idx="2"/>
          </p:nvPr>
        </p:nvSpPr>
        <p:spPr/>
        <p:txBody>
          <a:bodyPr>
            <a:normAutofit fontScale="92500" lnSpcReduction="10000"/>
          </a:bodyPr>
          <a:lstStyle/>
          <a:p>
            <a:r>
              <a:rPr lang="en-CA" dirty="0"/>
              <a:t>What's the Difference Between an NCI Cancer Center and an NCI Comprehensive Cancer Center? An NCI-designated cancer center means that a center has met NCI standards for cancer prevention, clinical services, or research. </a:t>
            </a:r>
          </a:p>
          <a:p>
            <a:r>
              <a:rPr lang="en-CA" dirty="0"/>
              <a:t>A Comprehensive Cancer Center meets NCI standards in all three categories.</a:t>
            </a:r>
          </a:p>
        </p:txBody>
      </p:sp>
    </p:spTree>
    <p:extLst>
      <p:ext uri="{BB962C8B-B14F-4D97-AF65-F5344CB8AC3E}">
        <p14:creationId xmlns:p14="http://schemas.microsoft.com/office/powerpoint/2010/main" val="77139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D2A3B-3FE0-2D6C-5DD5-EA589DC50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622046-ABB4-1C82-F9C0-A23CFFE97664}"/>
              </a:ext>
            </a:extLst>
          </p:cNvPr>
          <p:cNvSpPr>
            <a:spLocks noGrp="1"/>
          </p:cNvSpPr>
          <p:nvPr>
            <p:ph type="title"/>
          </p:nvPr>
        </p:nvSpPr>
        <p:spPr/>
        <p:txBody>
          <a:bodyPr/>
          <a:lstStyle/>
          <a:p>
            <a:pPr algn="ctr"/>
            <a:r>
              <a:rPr lang="en-US" dirty="0"/>
              <a:t>Outline</a:t>
            </a:r>
          </a:p>
        </p:txBody>
      </p:sp>
      <p:sp>
        <p:nvSpPr>
          <p:cNvPr id="3" name="Text Placeholder 2">
            <a:extLst>
              <a:ext uri="{FF2B5EF4-FFF2-40B4-BE49-F238E27FC236}">
                <a16:creationId xmlns:a16="http://schemas.microsoft.com/office/drawing/2014/main" id="{27A3F044-DA4F-FBFB-41F0-CCE2E58AF06F}"/>
              </a:ext>
            </a:extLst>
          </p:cNvPr>
          <p:cNvSpPr>
            <a:spLocks noGrp="1"/>
          </p:cNvSpPr>
          <p:nvPr>
            <p:ph sz="half" idx="1"/>
          </p:nvPr>
        </p:nvSpPr>
        <p:spPr/>
        <p:txBody>
          <a:bodyPr>
            <a:normAutofit/>
          </a:bodyPr>
          <a:lstStyle/>
          <a:p>
            <a:r>
              <a:rPr lang="en-US" dirty="0"/>
              <a:t>Definition</a:t>
            </a:r>
          </a:p>
          <a:p>
            <a:r>
              <a:rPr lang="en-US" dirty="0"/>
              <a:t>History</a:t>
            </a:r>
          </a:p>
          <a:p>
            <a:r>
              <a:rPr lang="en-US" dirty="0"/>
              <a:t>Rational </a:t>
            </a:r>
          </a:p>
          <a:p>
            <a:r>
              <a:rPr lang="en-US" dirty="0"/>
              <a:t>Participants</a:t>
            </a:r>
          </a:p>
          <a:p>
            <a:r>
              <a:rPr lang="en-CA" dirty="0"/>
              <a:t>Functioning</a:t>
            </a:r>
            <a:endParaRPr lang="en-US" dirty="0"/>
          </a:p>
          <a:p>
            <a:pPr marL="0" indent="0">
              <a:buNone/>
            </a:pPr>
            <a:endParaRPr lang="en-US" dirty="0"/>
          </a:p>
          <a:p>
            <a:pPr marL="0" indent="0">
              <a:buNone/>
            </a:pP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C2546347-C4B0-F684-BB2D-2A6EEA63E2FC}"/>
              </a:ext>
            </a:extLst>
          </p:cNvPr>
          <p:cNvSpPr>
            <a:spLocks noGrp="1"/>
          </p:cNvSpPr>
          <p:nvPr>
            <p:ph sz="half" idx="2"/>
          </p:nvPr>
        </p:nvSpPr>
        <p:spPr/>
        <p:txBody>
          <a:bodyPr/>
          <a:lstStyle/>
          <a:p>
            <a:r>
              <a:rPr lang="en-US" dirty="0"/>
              <a:t>Benefits</a:t>
            </a:r>
          </a:p>
          <a:p>
            <a:r>
              <a:rPr lang="en-US" dirty="0"/>
              <a:t>Limitations</a:t>
            </a:r>
          </a:p>
          <a:p>
            <a:r>
              <a:rPr lang="en-US" dirty="0"/>
              <a:t>Summary</a:t>
            </a:r>
          </a:p>
        </p:txBody>
      </p:sp>
    </p:spTree>
    <p:extLst>
      <p:ext uri="{BB962C8B-B14F-4D97-AF65-F5344CB8AC3E}">
        <p14:creationId xmlns:p14="http://schemas.microsoft.com/office/powerpoint/2010/main" val="321966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43CF-C858-4413-D831-6F7282057940}"/>
              </a:ext>
            </a:extLst>
          </p:cNvPr>
          <p:cNvSpPr>
            <a:spLocks noGrp="1"/>
          </p:cNvSpPr>
          <p:nvPr>
            <p:ph type="title"/>
          </p:nvPr>
        </p:nvSpPr>
        <p:spPr/>
        <p:txBody>
          <a:bodyPr/>
          <a:lstStyle/>
          <a:p>
            <a:pPr algn="ctr"/>
            <a:r>
              <a:rPr lang="en-US" dirty="0"/>
              <a:t> Definition</a:t>
            </a:r>
          </a:p>
        </p:txBody>
      </p:sp>
      <p:sp>
        <p:nvSpPr>
          <p:cNvPr id="3" name="Content Placeholder 2">
            <a:extLst>
              <a:ext uri="{FF2B5EF4-FFF2-40B4-BE49-F238E27FC236}">
                <a16:creationId xmlns:a16="http://schemas.microsoft.com/office/drawing/2014/main" id="{08C45551-171F-0E39-AA72-049C04A486C8}"/>
              </a:ext>
            </a:extLst>
          </p:cNvPr>
          <p:cNvSpPr>
            <a:spLocks noGrp="1"/>
          </p:cNvSpPr>
          <p:nvPr>
            <p:ph idx="1"/>
          </p:nvPr>
        </p:nvSpPr>
        <p:spPr/>
        <p:txBody>
          <a:bodyPr/>
          <a:lstStyle/>
          <a:p>
            <a:r>
              <a:rPr lang="en-CA" dirty="0"/>
              <a:t>The National Cancer Institute defines an MTB as a </a:t>
            </a:r>
            <a:r>
              <a:rPr lang="en-CA" dirty="0">
                <a:highlight>
                  <a:srgbClr val="00FF00"/>
                </a:highlight>
              </a:rPr>
              <a:t>treatment planning approach in which a group of health-care professionals, who are experts in different specialties</a:t>
            </a:r>
            <a:r>
              <a:rPr lang="en-CA" dirty="0"/>
              <a:t>, </a:t>
            </a:r>
            <a:r>
              <a:rPr lang="en-CA" dirty="0">
                <a:highlight>
                  <a:srgbClr val="FFFF00"/>
                </a:highlight>
              </a:rPr>
              <a:t>review and discuss the medical condition and treatment options of patients</a:t>
            </a:r>
            <a:r>
              <a:rPr lang="en-CA" dirty="0"/>
              <a:t>.</a:t>
            </a:r>
          </a:p>
          <a:p>
            <a:r>
              <a:rPr lang="en-CA" dirty="0"/>
              <a:t>Goal of the MTB is to provide the highest </a:t>
            </a:r>
            <a:r>
              <a:rPr lang="en-CA" dirty="0">
                <a:solidFill>
                  <a:srgbClr val="FF0000"/>
                </a:solidFill>
              </a:rPr>
              <a:t>quality patient care according to evidence-based guidelines</a:t>
            </a:r>
            <a:r>
              <a:rPr lang="en-CA" dirty="0"/>
              <a:t>.</a:t>
            </a:r>
            <a:endParaRPr lang="en-US" dirty="0"/>
          </a:p>
        </p:txBody>
      </p:sp>
    </p:spTree>
    <p:extLst>
      <p:ext uri="{BB962C8B-B14F-4D97-AF65-F5344CB8AC3E}">
        <p14:creationId xmlns:p14="http://schemas.microsoft.com/office/powerpoint/2010/main" val="1189128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93B5-EABA-59A2-ACAF-6F16E10D5A28}"/>
              </a:ext>
            </a:extLst>
          </p:cNvPr>
          <p:cNvSpPr>
            <a:spLocks noGrp="1"/>
          </p:cNvSpPr>
          <p:nvPr>
            <p:ph type="title"/>
          </p:nvPr>
        </p:nvSpPr>
        <p:spPr/>
        <p:txBody>
          <a:bodyPr/>
          <a:lstStyle/>
          <a:p>
            <a:pPr algn="ctr"/>
            <a:r>
              <a:rPr lang="en-US" dirty="0"/>
              <a:t>Evidence Based Medicine:</a:t>
            </a:r>
            <a:br>
              <a:rPr lang="en-US" dirty="0"/>
            </a:br>
            <a:r>
              <a:rPr lang="en-US" dirty="0"/>
              <a:t>Levels </a:t>
            </a:r>
          </a:p>
        </p:txBody>
      </p:sp>
      <p:pic>
        <p:nvPicPr>
          <p:cNvPr id="7" name="Content Placeholder 6">
            <a:extLst>
              <a:ext uri="{FF2B5EF4-FFF2-40B4-BE49-F238E27FC236}">
                <a16:creationId xmlns:a16="http://schemas.microsoft.com/office/drawing/2014/main" id="{DF0F1976-4E84-BDED-1103-70B1F29068E2}"/>
              </a:ext>
            </a:extLst>
          </p:cNvPr>
          <p:cNvPicPr>
            <a:picLocks noGrp="1" noChangeAspect="1"/>
          </p:cNvPicPr>
          <p:nvPr>
            <p:ph idx="1"/>
          </p:nvPr>
        </p:nvPicPr>
        <p:blipFill>
          <a:blip r:embed="rId2"/>
          <a:stretch>
            <a:fillRect/>
          </a:stretch>
        </p:blipFill>
        <p:spPr>
          <a:xfrm>
            <a:off x="380999" y="2026921"/>
            <a:ext cx="11657525" cy="3735256"/>
          </a:xfrm>
          <a:prstGeom prst="rect">
            <a:avLst/>
          </a:prstGeom>
        </p:spPr>
      </p:pic>
    </p:spTree>
    <p:extLst>
      <p:ext uri="{BB962C8B-B14F-4D97-AF65-F5344CB8AC3E}">
        <p14:creationId xmlns:p14="http://schemas.microsoft.com/office/powerpoint/2010/main" val="1792939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B681-F6DF-E1C1-B249-C65DED39EF13}"/>
              </a:ext>
            </a:extLst>
          </p:cNvPr>
          <p:cNvSpPr>
            <a:spLocks noGrp="1"/>
          </p:cNvSpPr>
          <p:nvPr>
            <p:ph type="title"/>
          </p:nvPr>
        </p:nvSpPr>
        <p:spPr/>
        <p:txBody>
          <a:bodyPr/>
          <a:lstStyle/>
          <a:p>
            <a:pPr algn="ctr"/>
            <a:r>
              <a:rPr lang="en-US" dirty="0"/>
              <a:t>History</a:t>
            </a:r>
          </a:p>
        </p:txBody>
      </p:sp>
      <p:sp>
        <p:nvSpPr>
          <p:cNvPr id="3" name="Content Placeholder 2">
            <a:extLst>
              <a:ext uri="{FF2B5EF4-FFF2-40B4-BE49-F238E27FC236}">
                <a16:creationId xmlns:a16="http://schemas.microsoft.com/office/drawing/2014/main" id="{08BD8569-0E4D-E1D3-1184-B205C6DF67EE}"/>
              </a:ext>
            </a:extLst>
          </p:cNvPr>
          <p:cNvSpPr>
            <a:spLocks noGrp="1"/>
          </p:cNvSpPr>
          <p:nvPr>
            <p:ph idx="1"/>
          </p:nvPr>
        </p:nvSpPr>
        <p:spPr/>
        <p:txBody>
          <a:bodyPr/>
          <a:lstStyle/>
          <a:p>
            <a:r>
              <a:rPr lang="en-CA" dirty="0"/>
              <a:t>Tumor boards have been one of the mainstays of cancer care dating back many decades. </a:t>
            </a:r>
            <a:r>
              <a:rPr lang="en-CA" dirty="0">
                <a:highlight>
                  <a:srgbClr val="00FF00"/>
                </a:highlight>
              </a:rPr>
              <a:t>Gustave </a:t>
            </a:r>
            <a:r>
              <a:rPr lang="en-CA" dirty="0" err="1">
                <a:highlight>
                  <a:srgbClr val="00FF00"/>
                </a:highlight>
              </a:rPr>
              <a:t>Roussy</a:t>
            </a:r>
            <a:r>
              <a:rPr lang="en-CA" dirty="0"/>
              <a:t>, a revered pathologist who </a:t>
            </a:r>
            <a:r>
              <a:rPr lang="en-CA" dirty="0">
                <a:highlight>
                  <a:srgbClr val="00FFFF"/>
                </a:highlight>
              </a:rPr>
              <a:t>founded the first cancer center in Europe </a:t>
            </a:r>
            <a:r>
              <a:rPr lang="en-CA" dirty="0">
                <a:highlight>
                  <a:srgbClr val="00FF00"/>
                </a:highlight>
              </a:rPr>
              <a:t>in 1926</a:t>
            </a:r>
            <a:r>
              <a:rPr lang="en-CA" dirty="0"/>
              <a:t>, was a staunch advocate of interdisciplinary communication in the management of tumors for better standards of care and quality improvement. He </a:t>
            </a:r>
            <a:r>
              <a:rPr lang="en-CA" dirty="0">
                <a:highlight>
                  <a:srgbClr val="00FFFF"/>
                </a:highlight>
              </a:rPr>
              <a:t>believed dedicated meetings between the various providers were necessary for optimal outcomes </a:t>
            </a:r>
            <a:r>
              <a:rPr lang="en-CA" dirty="0"/>
              <a:t>and </a:t>
            </a:r>
            <a:r>
              <a:rPr lang="en-CA" dirty="0">
                <a:highlight>
                  <a:srgbClr val="00FF00"/>
                </a:highlight>
              </a:rPr>
              <a:t>he has been credited with creating the first multi-disciplinary tumor </a:t>
            </a:r>
            <a:r>
              <a:rPr lang="en-CA" dirty="0"/>
              <a:t>board.</a:t>
            </a:r>
            <a:endParaRPr lang="en-US" dirty="0"/>
          </a:p>
        </p:txBody>
      </p:sp>
    </p:spTree>
    <p:extLst>
      <p:ext uri="{BB962C8B-B14F-4D97-AF65-F5344CB8AC3E}">
        <p14:creationId xmlns:p14="http://schemas.microsoft.com/office/powerpoint/2010/main" val="159314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63007-3122-872A-CABA-3F181B5BC9E2}"/>
              </a:ext>
            </a:extLst>
          </p:cNvPr>
          <p:cNvSpPr>
            <a:spLocks noGrp="1"/>
          </p:cNvSpPr>
          <p:nvPr>
            <p:ph type="title"/>
          </p:nvPr>
        </p:nvSpPr>
        <p:spPr/>
        <p:txBody>
          <a:bodyPr/>
          <a:lstStyle/>
          <a:p>
            <a:pPr algn="ctr"/>
            <a:r>
              <a:rPr lang="en-US" dirty="0"/>
              <a:t>Rational</a:t>
            </a:r>
          </a:p>
        </p:txBody>
      </p:sp>
      <p:sp>
        <p:nvSpPr>
          <p:cNvPr id="3" name="Content Placeholder 2">
            <a:extLst>
              <a:ext uri="{FF2B5EF4-FFF2-40B4-BE49-F238E27FC236}">
                <a16:creationId xmlns:a16="http://schemas.microsoft.com/office/drawing/2014/main" id="{21600C76-91AE-B690-0081-A7AE6C9F88E1}"/>
              </a:ext>
            </a:extLst>
          </p:cNvPr>
          <p:cNvSpPr>
            <a:spLocks noGrp="1"/>
          </p:cNvSpPr>
          <p:nvPr>
            <p:ph idx="1"/>
          </p:nvPr>
        </p:nvSpPr>
        <p:spPr/>
        <p:txBody>
          <a:bodyPr/>
          <a:lstStyle/>
          <a:p>
            <a:r>
              <a:rPr lang="en-CA" dirty="0"/>
              <a:t>Rare diseases/cancer</a:t>
            </a:r>
          </a:p>
          <a:p>
            <a:r>
              <a:rPr lang="en-CA" dirty="0"/>
              <a:t>Treatment often requires a complex multidisciplinary approach. Multidisciplinary cancer conferences, often historically called </a:t>
            </a:r>
            <a:r>
              <a:rPr lang="en-CA" i="1" dirty="0"/>
              <a:t>tumor boards</a:t>
            </a:r>
            <a:r>
              <a:rPr lang="en-CA" dirty="0"/>
              <a:t>,</a:t>
            </a:r>
            <a:endParaRPr lang="en-US" dirty="0"/>
          </a:p>
        </p:txBody>
      </p:sp>
    </p:spTree>
    <p:extLst>
      <p:ext uri="{BB962C8B-B14F-4D97-AF65-F5344CB8AC3E}">
        <p14:creationId xmlns:p14="http://schemas.microsoft.com/office/powerpoint/2010/main" val="1100974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2C0061-46E8-52BE-B260-B7F4F7C39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300" y="0"/>
            <a:ext cx="8661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237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236</TotalTime>
  <Words>1806</Words>
  <Application>Microsoft Macintosh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Times New Roman</vt:lpstr>
      <vt:lpstr>Office Theme</vt:lpstr>
      <vt:lpstr>Multidisciplinary Tumor Boards (MTB)</vt:lpstr>
      <vt:lpstr>PowerPoint Presentation</vt:lpstr>
      <vt:lpstr>Comprehensive Cancer Center</vt:lpstr>
      <vt:lpstr>Outline</vt:lpstr>
      <vt:lpstr> Definition</vt:lpstr>
      <vt:lpstr>Evidence Based Medicine: Levels </vt:lpstr>
      <vt:lpstr>History</vt:lpstr>
      <vt:lpstr>Rational</vt:lpstr>
      <vt:lpstr>PowerPoint Presentation</vt:lpstr>
      <vt:lpstr>Who attends?</vt:lpstr>
      <vt:lpstr>What happens?</vt:lpstr>
      <vt:lpstr>Discussion to Plan</vt:lpstr>
      <vt:lpstr>Benefits of MTB</vt:lpstr>
      <vt:lpstr>Benefits of MTB</vt:lpstr>
      <vt:lpstr>Limitations of MTB</vt:lpstr>
      <vt:lpstr>Relationship between multidisciplinary tumor boards, quality &amp; outcomes in cancer care </vt:lpstr>
      <vt:lpstr>Multidisciplinary Tumor Boards: Six Eyes See More than Two</vt:lpstr>
      <vt:lpstr>Global Practice and Efficiency of Multidisciplinary Tumor Boards: Results of an American Society of Clinical Oncology International Survey</vt:lpstr>
      <vt:lpstr>Summary</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Thierry Muanza</dc:creator>
  <cp:lastModifiedBy>Thierry Muanza</cp:lastModifiedBy>
  <cp:revision>30</cp:revision>
  <dcterms:created xsi:type="dcterms:W3CDTF">2024-09-24T22:32:44Z</dcterms:created>
  <dcterms:modified xsi:type="dcterms:W3CDTF">2024-10-30T08:52:15Z</dcterms:modified>
</cp:coreProperties>
</file>