
<file path=[Content_Types].xml><?xml version="1.0" encoding="utf-8"?>
<Types xmlns="http://schemas.openxmlformats.org/package/2006/content-types">
  <Override PartName="/_rels/.rels" ContentType="application/vnd.openxmlformats-package.relationshi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media/image2.jpeg" ContentType="image/jpeg"/>
  <Override PartName="/ppt/media/image1.jpeg" ContentType="image/jpe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entation.xml" ContentType="application/vnd.openxmlformats-officedocument.presentationml.presentation.main+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8.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_rels/slideLayout17.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15.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29.xml.rels" ContentType="application/vnd.openxmlformats-package.relationships+xml"/>
  <Override PartName="/ppt/slides/_rels/slide28.xml.rels" ContentType="application/vnd.openxmlformats-package.relationships+xml"/>
  <Override PartName="/ppt/slides/_rels/slide27.xml.rels" ContentType="application/vnd.openxmlformats-package.relationships+xml"/>
  <Override PartName="/ppt/slides/_rels/slide26.xml.rels" ContentType="application/vnd.openxmlformats-package.relationships+xml"/>
  <Override PartName="/ppt/slides/_rels/slide25.xml.rels" ContentType="application/vnd.openxmlformats-package.relationships+xml"/>
  <Override PartName="/ppt/slides/_rels/slide30.xml.rels" ContentType="application/vnd.openxmlformats-package.relationships+xml"/>
  <Override PartName="/ppt/slides/_rels/slide24.xml.rels" ContentType="application/vnd.openxmlformats-package.relationships+xml"/>
  <Override PartName="/ppt/slides/_rels/slide23.xml.rels" ContentType="application/vnd.openxmlformats-package.relationships+xml"/>
  <Override PartName="/ppt/slides/_rels/slide22.xml.rels" ContentType="application/vnd.openxmlformats-package.relationships+xml"/>
  <Override PartName="/ppt/slides/_rels/slide21.xml.rels" ContentType="application/vnd.openxmlformats-package.relationships+xml"/>
  <Override PartName="/ppt/slides/_rels/slide20.xml.rels" ContentType="application/vnd.openxmlformats-package.relationships+xml"/>
  <Override PartName="/ppt/slides/_rels/slide19.xml.rels" ContentType="application/vnd.openxmlformats-package.relationships+xml"/>
  <Override PartName="/ppt/slides/_rels/slide18.xml.rels" ContentType="application/vnd.openxmlformats-package.relationships+xml"/>
  <Override PartName="/ppt/slides/_rels/slide1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9.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x="12192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533520" y="764280"/>
            <a:ext cx="6704640" cy="3771360"/>
          </a:xfrm>
          <a:prstGeom prst="rect">
            <a:avLst/>
          </a:prstGeom>
        </p:spPr>
        <p:txBody>
          <a:bodyPr lIns="0" rIns="0" tIns="0" bIns="0" anchor="ctr"/>
          <a:p>
            <a:r>
              <a:rPr b="0" lang="fr-FR" sz="1800" spc="-1" strike="noStrike">
                <a:solidFill>
                  <a:srgbClr val="000000"/>
                </a:solidFill>
                <a:latin typeface="Calibri"/>
              </a:rPr>
              <a:t>Click to move the slide</a:t>
            </a:r>
            <a:endParaRPr b="0" lang="fr-FR" sz="1800" spc="-1" strike="noStrike">
              <a:solidFill>
                <a:srgbClr val="000000"/>
              </a:solidFill>
              <a:latin typeface="Calibri"/>
            </a:endParaRPr>
          </a:p>
        </p:txBody>
      </p:sp>
      <p:sp>
        <p:nvSpPr>
          <p:cNvPr id="83" name="PlaceHolder 2"/>
          <p:cNvSpPr>
            <a:spLocks noGrp="1"/>
          </p:cNvSpPr>
          <p:nvPr>
            <p:ph type="body"/>
          </p:nvPr>
        </p:nvSpPr>
        <p:spPr>
          <a:xfrm>
            <a:off x="777240" y="4777560"/>
            <a:ext cx="6217560" cy="4525920"/>
          </a:xfrm>
          <a:prstGeom prst="rect">
            <a:avLst/>
          </a:prstGeom>
        </p:spPr>
        <p:txBody>
          <a:bodyPr lIns="0" rIns="0" tIns="0" bIns="0"/>
          <a:p>
            <a:r>
              <a:rPr b="0" lang="en-US" sz="2000" spc="-1" strike="noStrike">
                <a:latin typeface="Arial"/>
              </a:rPr>
              <a:t>Click to edit the notes format</a:t>
            </a:r>
            <a:endParaRPr b="0" lang="en-US" sz="2000" spc="-1" strike="noStrike">
              <a:latin typeface="Arial"/>
            </a:endParaRPr>
          </a:p>
        </p:txBody>
      </p:sp>
      <p:sp>
        <p:nvSpPr>
          <p:cNvPr id="84" name="PlaceHolder 3"/>
          <p:cNvSpPr>
            <a:spLocks noGrp="1"/>
          </p:cNvSpPr>
          <p:nvPr>
            <p:ph type="hdr"/>
          </p:nvPr>
        </p:nvSpPr>
        <p:spPr>
          <a:xfrm>
            <a:off x="0" y="0"/>
            <a:ext cx="3372840" cy="502560"/>
          </a:xfrm>
          <a:prstGeom prst="rect">
            <a:avLst/>
          </a:prstGeom>
        </p:spPr>
        <p:txBody>
          <a:bodyPr lIns="0" rIns="0" tIns="0" bIns="0"/>
          <a:p>
            <a:r>
              <a:rPr b="0" lang="en-US" sz="1400" spc="-1" strike="noStrike">
                <a:latin typeface="Times New Roman"/>
              </a:rPr>
              <a:t>&lt;header&gt;</a:t>
            </a:r>
            <a:endParaRPr b="0" lang="en-US" sz="1400" spc="-1" strike="noStrike">
              <a:latin typeface="Times New Roman"/>
            </a:endParaRPr>
          </a:p>
        </p:txBody>
      </p:sp>
      <p:sp>
        <p:nvSpPr>
          <p:cNvPr id="85" name="PlaceHolder 4"/>
          <p:cNvSpPr>
            <a:spLocks noGrp="1"/>
          </p:cNvSpPr>
          <p:nvPr>
            <p:ph type="dt"/>
          </p:nvPr>
        </p:nvSpPr>
        <p:spPr>
          <a:xfrm>
            <a:off x="4399200" y="0"/>
            <a:ext cx="3372840" cy="502560"/>
          </a:xfrm>
          <a:prstGeom prst="rect">
            <a:avLst/>
          </a:prstGeom>
        </p:spPr>
        <p:txBody>
          <a:bodyPr lIns="0" rIns="0" tIns="0" bIns="0"/>
          <a:p>
            <a:pPr algn="r"/>
            <a:r>
              <a:rPr b="0" lang="en-US" sz="1400" spc="-1" strike="noStrike">
                <a:latin typeface="Times New Roman"/>
              </a:rPr>
              <a:t>&lt;date/time&gt;</a:t>
            </a:r>
            <a:endParaRPr b="0" lang="en-US" sz="1400" spc="-1" strike="noStrike">
              <a:latin typeface="Times New Roman"/>
            </a:endParaRPr>
          </a:p>
        </p:txBody>
      </p:sp>
      <p:sp>
        <p:nvSpPr>
          <p:cNvPr id="86" name="PlaceHolder 5"/>
          <p:cNvSpPr>
            <a:spLocks noGrp="1"/>
          </p:cNvSpPr>
          <p:nvPr>
            <p:ph type="ftr"/>
          </p:nvPr>
        </p:nvSpPr>
        <p:spPr>
          <a:xfrm>
            <a:off x="0" y="9555480"/>
            <a:ext cx="3372840" cy="502560"/>
          </a:xfrm>
          <a:prstGeom prst="rect">
            <a:avLst/>
          </a:prstGeom>
        </p:spPr>
        <p:txBody>
          <a:bodyPr lIns="0" rIns="0" tIns="0" bIns="0" anchor="b"/>
          <a:p>
            <a:r>
              <a:rPr b="0" lang="en-US" sz="1400" spc="-1" strike="noStrike">
                <a:latin typeface="Times New Roman"/>
              </a:rPr>
              <a:t>&lt;footer&gt;</a:t>
            </a:r>
            <a:endParaRPr b="0" lang="en-US" sz="1400" spc="-1" strike="noStrike">
              <a:latin typeface="Times New Roman"/>
            </a:endParaRPr>
          </a:p>
        </p:txBody>
      </p:sp>
      <p:sp>
        <p:nvSpPr>
          <p:cNvPr id="87" name="PlaceHolder 6"/>
          <p:cNvSpPr>
            <a:spLocks noGrp="1"/>
          </p:cNvSpPr>
          <p:nvPr>
            <p:ph type="sldNum"/>
          </p:nvPr>
        </p:nvSpPr>
        <p:spPr>
          <a:xfrm>
            <a:off x="4399200" y="9555480"/>
            <a:ext cx="3372840" cy="502560"/>
          </a:xfrm>
          <a:prstGeom prst="rect">
            <a:avLst/>
          </a:prstGeom>
        </p:spPr>
        <p:txBody>
          <a:bodyPr lIns="0" rIns="0" tIns="0" bIns="0" anchor="b"/>
          <a:p>
            <a:pPr algn="r"/>
            <a:fld id="{2EF179C8-0A9C-42A9-8FF2-F8B5B34D4F66}"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sldImg"/>
          </p:nvPr>
        </p:nvSpPr>
        <p:spPr>
          <a:xfrm>
            <a:off x="685800" y="1143000"/>
            <a:ext cx="5486040" cy="3085920"/>
          </a:xfrm>
          <a:prstGeom prst="rect">
            <a:avLst/>
          </a:prstGeom>
        </p:spPr>
      </p:sp>
      <p:sp>
        <p:nvSpPr>
          <p:cNvPr id="150" name="PlaceHolder 2"/>
          <p:cNvSpPr>
            <a:spLocks noGrp="1"/>
          </p:cNvSpPr>
          <p:nvPr>
            <p:ph type="body"/>
          </p:nvPr>
        </p:nvSpPr>
        <p:spPr>
          <a:xfrm>
            <a:off x="685800" y="4400640"/>
            <a:ext cx="5486040" cy="3600000"/>
          </a:xfrm>
          <a:prstGeom prst="rect">
            <a:avLst/>
          </a:prstGeom>
        </p:spPr>
        <p:txBody>
          <a:bodyPr/>
          <a:p>
            <a:endParaRPr b="0" lang="en-US" sz="2000" spc="-1" strike="noStrike">
              <a:latin typeface="Arial"/>
            </a:endParaRPr>
          </a:p>
        </p:txBody>
      </p:sp>
      <p:sp>
        <p:nvSpPr>
          <p:cNvPr id="151" name="TextShape 3"/>
          <p:cNvSpPr txBox="1"/>
          <p:nvPr/>
        </p:nvSpPr>
        <p:spPr>
          <a:xfrm>
            <a:off x="3884760" y="8685360"/>
            <a:ext cx="2971440" cy="458280"/>
          </a:xfrm>
          <a:prstGeom prst="rect">
            <a:avLst/>
          </a:prstGeom>
          <a:noFill/>
          <a:ln>
            <a:noFill/>
          </a:ln>
        </p:spPr>
        <p:txBody>
          <a:bodyPr anchor="b"/>
          <a:p>
            <a:pPr algn="r">
              <a:lnSpc>
                <a:spcPct val="100000"/>
              </a:lnSpc>
            </a:pPr>
            <a:fld id="{AF901D79-BA3E-47B3-9C1B-8755820BBEAB}" type="slidenum">
              <a:rPr b="0" lang="en-US" sz="1200" spc="-1" strike="noStrike">
                <a:latin typeface="Times New Roman"/>
              </a:rPr>
              <a:t>&lt;number&gt;</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fr-FR"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p>
            <a:endParaRPr b="0" lang="fr-FR"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fr-FR"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fr-FR"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1960" y="1709640"/>
            <a:ext cx="10515240" cy="2852280"/>
          </a:xfrm>
          <a:prstGeom prst="rect">
            <a:avLst/>
          </a:prstGeom>
        </p:spPr>
        <p:txBody>
          <a:bodyPr anchor="b"/>
          <a:p>
            <a:pPr>
              <a:lnSpc>
                <a:spcPct val="90000"/>
              </a:lnSpc>
            </a:pPr>
            <a:r>
              <a:rPr b="0" lang="fr-FR" sz="6000" spc="-1" strike="noStrike">
                <a:solidFill>
                  <a:srgbClr val="000000"/>
                </a:solidFill>
                <a:latin typeface="Calibri Light"/>
              </a:rPr>
              <a:t>Modifiez le style du titre</a:t>
            </a:r>
            <a:endParaRPr b="0" lang="fr-FR" sz="6000" spc="-1" strike="noStrike">
              <a:solidFill>
                <a:srgbClr val="000000"/>
              </a:solidFill>
              <a:latin typeface="Calibri"/>
            </a:endParaRPr>
          </a:p>
        </p:txBody>
      </p:sp>
      <p:sp>
        <p:nvSpPr>
          <p:cNvPr id="1" name="PlaceHolder 2"/>
          <p:cNvSpPr>
            <a:spLocks noGrp="1"/>
          </p:cNvSpPr>
          <p:nvPr>
            <p:ph type="body"/>
          </p:nvPr>
        </p:nvSpPr>
        <p:spPr>
          <a:xfrm>
            <a:off x="831960" y="4589640"/>
            <a:ext cx="10515240" cy="1499760"/>
          </a:xfrm>
          <a:prstGeom prst="rect">
            <a:avLst/>
          </a:prstGeom>
        </p:spPr>
        <p:txBody>
          <a:bodyPr/>
          <a:p>
            <a:pPr>
              <a:lnSpc>
                <a:spcPct val="90000"/>
              </a:lnSpc>
              <a:spcBef>
                <a:spcPts val="1001"/>
              </a:spcBef>
            </a:pPr>
            <a:r>
              <a:rPr b="0" lang="fr-FR" sz="2400" spc="-1" strike="noStrike">
                <a:solidFill>
                  <a:srgbClr val="8b8b8b"/>
                </a:solidFill>
                <a:latin typeface="Calibri"/>
              </a:rPr>
              <a:t>Cliquez pour modifier les styles du texte du masque</a:t>
            </a:r>
            <a:endParaRPr b="0" lang="fr-FR" sz="2400" spc="-1" strike="noStrike">
              <a:solidFill>
                <a:srgbClr val="000000"/>
              </a:solidFill>
              <a:latin typeface="Calibri"/>
            </a:endParaRPr>
          </a:p>
        </p:txBody>
      </p:sp>
      <p:sp>
        <p:nvSpPr>
          <p:cNvPr id="2" name="PlaceHolder 3"/>
          <p:cNvSpPr>
            <a:spLocks noGrp="1"/>
          </p:cNvSpPr>
          <p:nvPr>
            <p:ph type="dt"/>
          </p:nvPr>
        </p:nvSpPr>
        <p:spPr>
          <a:xfrm>
            <a:off x="838080" y="6356520"/>
            <a:ext cx="2742840" cy="364680"/>
          </a:xfrm>
          <a:prstGeom prst="rect">
            <a:avLst/>
          </a:prstGeom>
        </p:spPr>
        <p:txBody>
          <a:bodyPr anchor="ctr"/>
          <a:p>
            <a:pPr>
              <a:lnSpc>
                <a:spcPct val="100000"/>
              </a:lnSpc>
            </a:pPr>
            <a:fld id="{A1E4F730-49AE-44FA-80D5-1F0F47922C83}" type="datetime">
              <a:rPr b="0" lang="en-US" sz="1200" spc="-1" strike="noStrike">
                <a:solidFill>
                  <a:srgbClr val="8b8b8b"/>
                </a:solidFill>
                <a:latin typeface="Calibri"/>
              </a:rPr>
              <a:t>10/30/24</a:t>
            </a:fld>
            <a:endParaRPr b="0" lang="en-US" sz="1200" spc="-1" strike="noStrike">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p>
            <a:endParaRPr b="0" lang="en-US" sz="2400" spc="-1" strike="noStrike">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p>
            <a:pPr algn="r">
              <a:lnSpc>
                <a:spcPct val="100000"/>
              </a:lnSpc>
            </a:pPr>
            <a:fld id="{D0FC3CAE-1528-47C0-A70D-D4872E8CEA4D}" type="slidenum">
              <a:rPr b="0" lang="en-US" sz="1200" spc="-1" strike="noStrike">
                <a:solidFill>
                  <a:srgbClr val="8b8b8b"/>
                </a:solidFill>
                <a:latin typeface="Calibri"/>
              </a:rPr>
              <a:t>&lt;number&gt;</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p>
            <a:pPr>
              <a:lnSpc>
                <a:spcPct val="90000"/>
              </a:lnSpc>
            </a:pPr>
            <a:r>
              <a:rPr b="0" lang="fr-FR" sz="4400" spc="-1" strike="noStrike">
                <a:solidFill>
                  <a:srgbClr val="000000"/>
                </a:solidFill>
                <a:latin typeface="Calibri Light"/>
              </a:rPr>
              <a:t>Modifiez le style du titre</a:t>
            </a:r>
            <a:endParaRPr b="0" lang="fr-FR"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p>
            <a:pPr marL="228600" indent="-228240">
              <a:lnSpc>
                <a:spcPct val="90000"/>
              </a:lnSpc>
              <a:spcBef>
                <a:spcPts val="1001"/>
              </a:spcBef>
              <a:buClr>
                <a:srgbClr val="000000"/>
              </a:buClr>
              <a:buFont typeface="Arial"/>
              <a:buChar char="•"/>
            </a:pPr>
            <a:r>
              <a:rPr b="0" lang="fr-FR" sz="2800" spc="-1" strike="noStrike">
                <a:solidFill>
                  <a:srgbClr val="000000"/>
                </a:solidFill>
                <a:latin typeface="Calibri"/>
              </a:rPr>
              <a:t>Cliquez pour modifier les styles du texte du masque</a:t>
            </a:r>
            <a:endParaRPr b="0" lang="fr-FR"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fr-FR" sz="2400" spc="-1" strike="noStrike">
                <a:solidFill>
                  <a:srgbClr val="000000"/>
                </a:solidFill>
                <a:latin typeface="Calibri"/>
              </a:rPr>
              <a:t>Deuxième niveau</a:t>
            </a:r>
            <a:endParaRPr b="0" lang="fr-FR"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fr-FR" sz="2000" spc="-1" strike="noStrike">
                <a:solidFill>
                  <a:srgbClr val="000000"/>
                </a:solidFill>
                <a:latin typeface="Calibri"/>
              </a:rPr>
              <a:t>Troisième niveau</a:t>
            </a:r>
            <a:endParaRPr b="0" lang="fr-FR"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fr-FR" sz="1800" spc="-1" strike="noStrike">
                <a:solidFill>
                  <a:srgbClr val="000000"/>
                </a:solidFill>
                <a:latin typeface="Calibri"/>
              </a:rPr>
              <a:t>Quatrième niveau</a:t>
            </a:r>
            <a:endParaRPr b="0" lang="fr-FR"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fr-FR" sz="1800" spc="-1" strike="noStrike">
                <a:solidFill>
                  <a:srgbClr val="000000"/>
                </a:solidFill>
                <a:latin typeface="Calibri"/>
              </a:rPr>
              <a:t>Cinquième niveau</a:t>
            </a:r>
            <a:endParaRPr b="0" lang="fr-FR" sz="1800" spc="-1" strike="noStrike">
              <a:solidFill>
                <a:srgbClr val="000000"/>
              </a:solidFill>
              <a:latin typeface="Calibri"/>
            </a:endParaRPr>
          </a:p>
        </p:txBody>
      </p:sp>
      <p:sp>
        <p:nvSpPr>
          <p:cNvPr id="43" name="PlaceHolder 3"/>
          <p:cNvSpPr>
            <a:spLocks noGrp="1"/>
          </p:cNvSpPr>
          <p:nvPr>
            <p:ph type="dt"/>
          </p:nvPr>
        </p:nvSpPr>
        <p:spPr>
          <a:xfrm>
            <a:off x="838080" y="6356520"/>
            <a:ext cx="2742840" cy="364680"/>
          </a:xfrm>
          <a:prstGeom prst="rect">
            <a:avLst/>
          </a:prstGeom>
        </p:spPr>
        <p:txBody>
          <a:bodyPr anchor="ctr"/>
          <a:p>
            <a:pPr>
              <a:lnSpc>
                <a:spcPct val="100000"/>
              </a:lnSpc>
            </a:pPr>
            <a:fld id="{C9016965-9296-464D-8A6B-57818C1E94DF}" type="datetime">
              <a:rPr b="0" lang="en-US" sz="1200" spc="-1" strike="noStrike">
                <a:solidFill>
                  <a:srgbClr val="8b8b8b"/>
                </a:solidFill>
                <a:latin typeface="Calibri"/>
              </a:rPr>
              <a:t>10/30/24</a:t>
            </a:fld>
            <a:endParaRPr b="0" lang="en-US" sz="1200" spc="-1" strike="noStrike">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p>
            <a:endParaRPr b="0" lang="en-US" sz="2400" spc="-1" strike="noStrike">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p>
            <a:pPr algn="r">
              <a:lnSpc>
                <a:spcPct val="100000"/>
              </a:lnSpc>
            </a:pPr>
            <a:fld id="{C2A8F748-7671-47D8-93D8-5DFB5A16D011}" type="slidenum">
              <a:rPr b="0" lang="en-US" sz="1200" spc="-1" strike="noStrike">
                <a:solidFill>
                  <a:srgbClr val="8b8b8b"/>
                </a:solidFill>
                <a:latin typeface="Calibri"/>
              </a:rPr>
              <a:t>1</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1880280" y="309600"/>
            <a:ext cx="8498160" cy="2382120"/>
          </a:xfrm>
          <a:prstGeom prst="rect">
            <a:avLst/>
          </a:prstGeom>
          <a:noFill/>
          <a:ln>
            <a:noFill/>
          </a:ln>
        </p:spPr>
        <p:txBody>
          <a:bodyPr anchor="b">
            <a:normAutofit/>
          </a:bodyPr>
          <a:p>
            <a:pPr algn="ctr">
              <a:lnSpc>
                <a:spcPct val="90000"/>
              </a:lnSpc>
            </a:pPr>
            <a:r>
              <a:rPr b="0" lang="fr-FR" sz="3200" spc="-1" strike="noStrike">
                <a:solidFill>
                  <a:srgbClr val="000000"/>
                </a:solidFill>
                <a:latin typeface="Calibri Light"/>
              </a:rPr>
              <a:t>MINISTERE DE LA SANTE PUBLIQUE, HYGIENE ET PREVOYANCE SOCIALE</a:t>
            </a:r>
            <a:br/>
            <a:r>
              <a:rPr b="0" lang="fr-FR" sz="3200" spc="-1" strike="noStrike">
                <a:solidFill>
                  <a:srgbClr val="000000"/>
                </a:solidFill>
                <a:latin typeface="Calibri Light"/>
              </a:rPr>
              <a:t>SECRETARIAT GENERAL</a:t>
            </a:r>
            <a:br/>
            <a:r>
              <a:rPr b="0" lang="fr-FR" sz="3200" spc="-1" strike="noStrike">
                <a:solidFill>
                  <a:srgbClr val="000000"/>
                </a:solidFill>
                <a:latin typeface="Calibri Light"/>
              </a:rPr>
              <a:t>CENTRE NATIONAL DE LUTTE CONTRE LE CANCER (CNLC)</a:t>
            </a:r>
            <a:endParaRPr b="0" lang="fr-FR" sz="3200" spc="-1" strike="noStrike">
              <a:solidFill>
                <a:srgbClr val="000000"/>
              </a:solidFill>
              <a:latin typeface="Calibri"/>
            </a:endParaRPr>
          </a:p>
        </p:txBody>
      </p:sp>
      <p:sp>
        <p:nvSpPr>
          <p:cNvPr id="89" name="TextShape 2"/>
          <p:cNvSpPr txBox="1"/>
          <p:nvPr/>
        </p:nvSpPr>
        <p:spPr>
          <a:xfrm>
            <a:off x="399960" y="3029040"/>
            <a:ext cx="10905840" cy="2980800"/>
          </a:xfrm>
          <a:prstGeom prst="rect">
            <a:avLst/>
          </a:prstGeom>
          <a:noFill/>
          <a:ln>
            <a:noFill/>
          </a:ln>
        </p:spPr>
        <p:txBody>
          <a:bodyPr>
            <a:normAutofit/>
          </a:bodyPr>
          <a:p>
            <a:pPr algn="ctr">
              <a:lnSpc>
                <a:spcPct val="90000"/>
              </a:lnSpc>
              <a:spcBef>
                <a:spcPts val="1001"/>
              </a:spcBef>
            </a:pPr>
            <a:r>
              <a:rPr b="0" lang="fr-FR" sz="2400" spc="-1" strike="noStrike">
                <a:solidFill>
                  <a:srgbClr val="8b8b8b"/>
                </a:solidFill>
                <a:latin typeface="Calibri"/>
              </a:rPr>
              <a:t>  </a:t>
            </a:r>
            <a:r>
              <a:rPr b="1" lang="fr-FR" sz="7300" spc="-1" strike="noStrike">
                <a:solidFill>
                  <a:srgbClr val="000000"/>
                </a:solidFill>
                <a:latin typeface="Calibri Light"/>
              </a:rPr>
              <a:t>POLITIQUE NATIONALE DE LUTTE CONTRE LE CANCER EN RDC</a:t>
            </a:r>
            <a:endParaRPr b="0" lang="fr-FR" sz="7300" spc="-1" strike="noStrike">
              <a:solidFill>
                <a:srgbClr val="000000"/>
              </a:solidFill>
              <a:latin typeface="Calibri"/>
            </a:endParaRPr>
          </a:p>
          <a:p>
            <a:pPr algn="ctr">
              <a:lnSpc>
                <a:spcPct val="90000"/>
              </a:lnSpc>
              <a:spcBef>
                <a:spcPts val="1001"/>
              </a:spcBef>
            </a:pPr>
            <a:endParaRPr b="0" lang="fr-FR" sz="7300" spc="-1" strike="noStrike">
              <a:solidFill>
                <a:srgbClr val="000000"/>
              </a:solidFill>
              <a:latin typeface="Calibri"/>
            </a:endParaRPr>
          </a:p>
          <a:p>
            <a:pPr algn="ctr">
              <a:lnSpc>
                <a:spcPct val="90000"/>
              </a:lnSpc>
              <a:spcBef>
                <a:spcPts val="1001"/>
              </a:spcBef>
            </a:pPr>
            <a:r>
              <a:rPr b="1" lang="fr-FR" sz="7300" spc="-1" strike="noStrike">
                <a:solidFill>
                  <a:srgbClr val="000000"/>
                </a:solidFill>
                <a:latin typeface="Calibri Light"/>
              </a:rPr>
              <a:t>LES GRANDES LIGNES</a:t>
            </a:r>
            <a:endParaRPr b="0" lang="fr-FR" sz="7300" spc="-1" strike="noStrike">
              <a:solidFill>
                <a:srgbClr val="000000"/>
              </a:solidFill>
              <a:latin typeface="Calibri"/>
            </a:endParaRPr>
          </a:p>
        </p:txBody>
      </p:sp>
      <p:pic>
        <p:nvPicPr>
          <p:cNvPr id="90" name="Image 7" descr=""/>
          <p:cNvPicPr/>
          <p:nvPr/>
        </p:nvPicPr>
        <p:blipFill>
          <a:blip r:embed="rId1"/>
          <a:stretch/>
        </p:blipFill>
        <p:spPr>
          <a:xfrm>
            <a:off x="10345320" y="492840"/>
            <a:ext cx="1500840" cy="1668960"/>
          </a:xfrm>
          <a:prstGeom prst="rect">
            <a:avLst/>
          </a:prstGeom>
          <a:ln>
            <a:noFill/>
          </a:ln>
        </p:spPr>
      </p:pic>
      <p:pic>
        <p:nvPicPr>
          <p:cNvPr id="91" name="Image 9" descr=""/>
          <p:cNvPicPr/>
          <p:nvPr/>
        </p:nvPicPr>
        <p:blipFill>
          <a:blip r:embed="rId2"/>
          <a:stretch/>
        </p:blipFill>
        <p:spPr>
          <a:xfrm>
            <a:off x="206640" y="309600"/>
            <a:ext cx="1707120" cy="1745280"/>
          </a:xfrm>
          <a:prstGeom prst="rect">
            <a:avLst/>
          </a:prstGeom>
          <a:ln>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TextShape 1"/>
          <p:cNvSpPr txBox="1"/>
          <p:nvPr/>
        </p:nvSpPr>
        <p:spPr>
          <a:xfrm>
            <a:off x="659880" y="537480"/>
            <a:ext cx="10693440" cy="659520"/>
          </a:xfrm>
          <a:prstGeom prst="rect">
            <a:avLst/>
          </a:prstGeom>
          <a:solidFill>
            <a:srgbClr val="fff2cc"/>
          </a:solidFill>
          <a:ln>
            <a:noFill/>
          </a:ln>
        </p:spPr>
        <p:txBody>
          <a:bodyPr anchor="ctr">
            <a:normAutofit/>
          </a:bodyPr>
          <a:p>
            <a:pPr>
              <a:lnSpc>
                <a:spcPct val="90000"/>
              </a:lnSpc>
            </a:pPr>
            <a:br/>
            <a:r>
              <a:rPr b="1" lang="fr-FR" sz="4400" spc="-1" strike="noStrike" u="sng">
                <a:solidFill>
                  <a:srgbClr val="000000"/>
                </a:solidFill>
                <a:uFillTx/>
                <a:latin typeface="Calibri Light"/>
                <a:ea typeface="Calibri"/>
              </a:rPr>
              <a:t>Objectifs spécifiques :</a:t>
            </a:r>
            <a:br/>
            <a:endParaRPr b="0" lang="fr-FR" sz="4400" spc="-1" strike="noStrike">
              <a:solidFill>
                <a:srgbClr val="000000"/>
              </a:solidFill>
              <a:latin typeface="Calibri"/>
            </a:endParaRPr>
          </a:p>
        </p:txBody>
      </p:sp>
      <p:sp>
        <p:nvSpPr>
          <p:cNvPr id="109" name="TextShape 2"/>
          <p:cNvSpPr txBox="1"/>
          <p:nvPr/>
        </p:nvSpPr>
        <p:spPr>
          <a:xfrm>
            <a:off x="386640" y="1442160"/>
            <a:ext cx="11245680" cy="5099400"/>
          </a:xfrm>
          <a:prstGeom prst="rect">
            <a:avLst/>
          </a:prstGeom>
          <a:noFill/>
          <a:ln>
            <a:noFill/>
          </a:ln>
        </p:spPr>
        <p:txBody>
          <a:bodyPr/>
          <a:p>
            <a:pPr marL="514440" indent="-514080" algn="just">
              <a:lnSpc>
                <a:spcPct val="100000"/>
              </a:lnSpc>
              <a:spcBef>
                <a:spcPts val="1001"/>
              </a:spcBef>
              <a:spcAft>
                <a:spcPts val="799"/>
              </a:spcAft>
              <a:buClr>
                <a:srgbClr val="000000"/>
              </a:buClr>
              <a:buFont typeface="Arial"/>
              <a:buAutoNum type="arabicPeriod"/>
            </a:pPr>
            <a:r>
              <a:rPr b="0" lang="fr-FR" sz="3200" spc="-1" strike="noStrike">
                <a:solidFill>
                  <a:srgbClr val="000000"/>
                </a:solidFill>
                <a:latin typeface="Calibri Light"/>
                <a:ea typeface="Calibri"/>
              </a:rPr>
              <a:t>Améliorer les niveaux de sensibilisation à la maladie.</a:t>
            </a:r>
            <a:endParaRPr b="0" lang="fr-FR" sz="3200" spc="-1" strike="noStrike">
              <a:solidFill>
                <a:srgbClr val="000000"/>
              </a:solidFill>
              <a:latin typeface="Calibri"/>
            </a:endParaRPr>
          </a:p>
          <a:p>
            <a:pPr marL="514440" indent="-514080" algn="just">
              <a:lnSpc>
                <a:spcPct val="100000"/>
              </a:lnSpc>
              <a:spcBef>
                <a:spcPts val="1001"/>
              </a:spcBef>
              <a:spcAft>
                <a:spcPts val="799"/>
              </a:spcAft>
              <a:buClr>
                <a:srgbClr val="000000"/>
              </a:buClr>
              <a:buFont typeface="Arial"/>
              <a:buAutoNum type="arabicPeriod"/>
            </a:pPr>
            <a:r>
              <a:rPr b="0" lang="fr-FR" sz="3200" spc="-1" strike="noStrike">
                <a:solidFill>
                  <a:srgbClr val="000000"/>
                </a:solidFill>
                <a:latin typeface="Calibri Light"/>
                <a:ea typeface="Calibri"/>
              </a:rPr>
              <a:t>Promouvoir le dépistage précoce et la prise en charge appropriée.</a:t>
            </a:r>
            <a:endParaRPr b="0" lang="fr-FR" sz="3200" spc="-1" strike="noStrike">
              <a:solidFill>
                <a:srgbClr val="000000"/>
              </a:solidFill>
              <a:latin typeface="Calibri"/>
            </a:endParaRPr>
          </a:p>
          <a:p>
            <a:pPr marL="514440" indent="-514080" algn="just">
              <a:lnSpc>
                <a:spcPct val="100000"/>
              </a:lnSpc>
              <a:spcBef>
                <a:spcPts val="1001"/>
              </a:spcBef>
              <a:spcAft>
                <a:spcPts val="799"/>
              </a:spcAft>
              <a:buClr>
                <a:srgbClr val="000000"/>
              </a:buClr>
              <a:buFont typeface="Arial"/>
              <a:buAutoNum type="arabicPeriod"/>
            </a:pPr>
            <a:r>
              <a:rPr b="0" lang="fr-FR" sz="3200" spc="-1" strike="noStrike">
                <a:solidFill>
                  <a:srgbClr val="000000"/>
                </a:solidFill>
                <a:latin typeface="Calibri Light"/>
                <a:ea typeface="Calibri"/>
              </a:rPr>
              <a:t>Assurer l'accès équitable à des soins de santé de qualité.</a:t>
            </a:r>
            <a:endParaRPr b="0" lang="fr-FR" sz="3200" spc="-1" strike="noStrike">
              <a:solidFill>
                <a:srgbClr val="000000"/>
              </a:solidFill>
              <a:latin typeface="Calibri"/>
            </a:endParaRPr>
          </a:p>
          <a:p>
            <a:pPr marL="514440" indent="-514080" algn="just">
              <a:lnSpc>
                <a:spcPct val="100000"/>
              </a:lnSpc>
              <a:spcBef>
                <a:spcPts val="1001"/>
              </a:spcBef>
              <a:spcAft>
                <a:spcPts val="799"/>
              </a:spcAft>
              <a:buClr>
                <a:srgbClr val="000000"/>
              </a:buClr>
              <a:buFont typeface="Arial"/>
              <a:buAutoNum type="arabicPeriod"/>
            </a:pPr>
            <a:r>
              <a:rPr b="0" lang="fr-FR" sz="3200" spc="-1" strike="noStrike">
                <a:solidFill>
                  <a:srgbClr val="000000"/>
                </a:solidFill>
                <a:latin typeface="Calibri Light"/>
                <a:ea typeface="Calibri"/>
              </a:rPr>
              <a:t>Développer des capacités de recherche sur le cancer.</a:t>
            </a:r>
            <a:endParaRPr b="0" lang="fr-FR" sz="3200" spc="-1" strike="noStrike">
              <a:solidFill>
                <a:srgbClr val="000000"/>
              </a:solidFill>
              <a:latin typeface="Calibri"/>
            </a:endParaRPr>
          </a:p>
          <a:p>
            <a:pPr marL="514440" indent="-514080" algn="just">
              <a:lnSpc>
                <a:spcPct val="100000"/>
              </a:lnSpc>
              <a:spcBef>
                <a:spcPts val="1001"/>
              </a:spcBef>
              <a:spcAft>
                <a:spcPts val="799"/>
              </a:spcAft>
              <a:buClr>
                <a:srgbClr val="000000"/>
              </a:buClr>
              <a:buFont typeface="Arial"/>
              <a:buAutoNum type="arabicPeriod"/>
            </a:pPr>
            <a:r>
              <a:rPr b="0" lang="fr-FR" sz="3200" spc="-1" strike="noStrike">
                <a:solidFill>
                  <a:srgbClr val="000000"/>
                </a:solidFill>
                <a:latin typeface="Calibri Light"/>
                <a:ea typeface="Calibri"/>
              </a:rPr>
              <a:t>Les indicateurs de succès pourraient inclure le taux de dépistage du cancer, la survie des patients, et la disponibilité des traitements et des soins palliatifs dans les régions.</a:t>
            </a:r>
            <a:endParaRPr b="0" lang="fr-FR" sz="3200" spc="-1" strike="noStrike">
              <a:solidFill>
                <a:srgbClr val="000000"/>
              </a:solidFill>
              <a:latin typeface="Calibri"/>
            </a:endParaRPr>
          </a:p>
          <a:p>
            <a:pPr>
              <a:lnSpc>
                <a:spcPct val="90000"/>
              </a:lnSpc>
              <a:spcBef>
                <a:spcPts val="1001"/>
              </a:spcBef>
            </a:pPr>
            <a:endParaRPr b="0" lang="fr-FR" sz="3200" spc="-1" strike="noStrike">
              <a:solidFill>
                <a:srgbClr val="000000"/>
              </a:solidFill>
              <a:latin typeface="Calibri"/>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TextShape 1"/>
          <p:cNvSpPr txBox="1"/>
          <p:nvPr/>
        </p:nvSpPr>
        <p:spPr>
          <a:xfrm>
            <a:off x="838080" y="183960"/>
            <a:ext cx="10515240" cy="73476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5. Prévention et sensibilisation </a:t>
            </a:r>
            <a:br/>
            <a:endParaRPr b="0" lang="fr-FR" sz="4400" spc="-1" strike="noStrike">
              <a:solidFill>
                <a:srgbClr val="000000"/>
              </a:solidFill>
              <a:latin typeface="Calibri"/>
            </a:endParaRPr>
          </a:p>
        </p:txBody>
      </p:sp>
      <p:sp>
        <p:nvSpPr>
          <p:cNvPr id="111" name="TextShape 2"/>
          <p:cNvSpPr txBox="1"/>
          <p:nvPr/>
        </p:nvSpPr>
        <p:spPr>
          <a:xfrm>
            <a:off x="669240" y="1159560"/>
            <a:ext cx="10897200" cy="525024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1" lang="fr-FR" sz="3200" spc="-1" strike="noStrike" u="sng">
                <a:solidFill>
                  <a:srgbClr val="000000"/>
                </a:solidFill>
                <a:uFillTx/>
                <a:latin typeface="Calibri Light"/>
                <a:ea typeface="Calibri"/>
              </a:rPr>
              <a:t>La prévention </a:t>
            </a:r>
            <a:r>
              <a:rPr b="0" lang="fr-FR" sz="3200" spc="-1" strike="noStrike">
                <a:solidFill>
                  <a:srgbClr val="000000"/>
                </a:solidFill>
                <a:latin typeface="Calibri Light"/>
                <a:ea typeface="Calibri"/>
              </a:rPr>
              <a:t>est un élément clé de la lutte contre le cancer. Des campagnes de sensibilisation doivent être lancées pour informer la population sur les facteurs de risque et la nécessité de dépistages réguliers. </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Promouvoir des modes de vie sains, y compris une alimentation équilibrée et l'activité physique, doivent être mises en place. </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La vaccination contre le HPV devrait être intégrée dans le programme national de vaccination afin de réduire l'incidence du cancer du col de l'utérus.</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TextShape 1"/>
          <p:cNvSpPr txBox="1"/>
          <p:nvPr/>
        </p:nvSpPr>
        <p:spPr>
          <a:xfrm>
            <a:off x="559440" y="174240"/>
            <a:ext cx="11038320" cy="954360"/>
          </a:xfrm>
          <a:prstGeom prst="rect">
            <a:avLst/>
          </a:prstGeom>
          <a:solidFill>
            <a:srgbClr val="fff2cc"/>
          </a:solidFill>
          <a:ln>
            <a:noFill/>
          </a:ln>
        </p:spPr>
        <p:txBody>
          <a:bodyPr anchor="ctr"/>
          <a:p>
            <a:pPr>
              <a:lnSpc>
                <a:spcPct val="90000"/>
              </a:lnSpc>
            </a:pPr>
            <a:r>
              <a:rPr b="0" lang="fr-FR" sz="4400" spc="-1" strike="noStrike">
                <a:solidFill>
                  <a:srgbClr val="000000"/>
                </a:solidFill>
                <a:latin typeface="Calibri"/>
                <a:ea typeface="Calibri"/>
              </a:rPr>
              <a:t>6. Dépistage et diagnostic précoce </a:t>
            </a:r>
            <a:endParaRPr b="0" lang="fr-FR" sz="4400" spc="-1" strike="noStrike">
              <a:solidFill>
                <a:srgbClr val="000000"/>
              </a:solidFill>
              <a:latin typeface="Calibri"/>
            </a:endParaRPr>
          </a:p>
        </p:txBody>
      </p:sp>
      <p:sp>
        <p:nvSpPr>
          <p:cNvPr id="113" name="TextShape 2"/>
          <p:cNvSpPr txBox="1"/>
          <p:nvPr/>
        </p:nvSpPr>
        <p:spPr>
          <a:xfrm>
            <a:off x="594000" y="1046520"/>
            <a:ext cx="11038320" cy="5636880"/>
          </a:xfrm>
          <a:prstGeom prst="rect">
            <a:avLst/>
          </a:prstGeom>
          <a:noFill/>
          <a:ln>
            <a:noFill/>
          </a:ln>
        </p:spPr>
        <p:txBody>
          <a:bodyPr/>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Le dépistage précoce est essentiel pour améliorer les résultats de santé des patients atteints de cancer. </a:t>
            </a: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Un programme national de dépistage doit être développé, axé sur les cancers les plus courants. </a:t>
            </a: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La formation des professionnels de la santé sur les techniques de dépistage et de diagnostic est fondamentale. </a:t>
            </a: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L'accès à des installations diagnostiques modernes, y compris des technologies d'imagerie et des laboratoires bien équipés, doit être élargi, en particulier dans les zones rurales.</a:t>
            </a:r>
            <a:endParaRPr b="0" lang="fr-FR" sz="3200" spc="-1" strike="noStrike">
              <a:solidFill>
                <a:srgbClr val="000000"/>
              </a:solidFill>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TextShape 1"/>
          <p:cNvSpPr txBox="1"/>
          <p:nvPr/>
        </p:nvSpPr>
        <p:spPr>
          <a:xfrm>
            <a:off x="695160" y="365040"/>
            <a:ext cx="10515240" cy="72792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Light"/>
                <a:ea typeface="Calibri"/>
              </a:rPr>
              <a:t>7. Traitement et soins </a:t>
            </a:r>
            <a:br/>
            <a:endParaRPr b="0" lang="fr-FR" sz="4400" spc="-1" strike="noStrike">
              <a:solidFill>
                <a:srgbClr val="000000"/>
              </a:solidFill>
              <a:latin typeface="Calibri"/>
            </a:endParaRPr>
          </a:p>
        </p:txBody>
      </p:sp>
      <p:sp>
        <p:nvSpPr>
          <p:cNvPr id="115" name="TextShape 2"/>
          <p:cNvSpPr txBox="1"/>
          <p:nvPr/>
        </p:nvSpPr>
        <p:spPr>
          <a:xfrm>
            <a:off x="396000" y="1376280"/>
            <a:ext cx="11538000" cy="525276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L'accès aux traitements appropriés est un enjeu capital. Des efforts doivent être déployés pour accroître la disponibilité des traitements tels que la chirurgie, la chimiothérapie et la radiothérapie. </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La RDC doit également investir dans la formation continue des professionnels de santé pour garantir qu'ils restent à jour avec les meilleures pratiques au niveau mondial. </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Des mécanismes de financement de la santé doivent être envisagés pour aider les patients à couvrir le coût des traitements</a:t>
            </a:r>
            <a:r>
              <a:rPr b="1" lang="fr-FR" sz="3200" spc="-1" strike="noStrike">
                <a:solidFill>
                  <a:srgbClr val="000000"/>
                </a:solidFill>
                <a:latin typeface="Calibri Light"/>
                <a:ea typeface="Calibri"/>
              </a:rPr>
              <a:t>.(Accessibilité financière – voir CSU)</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TextShape 1"/>
          <p:cNvSpPr txBox="1"/>
          <p:nvPr/>
        </p:nvSpPr>
        <p:spPr>
          <a:xfrm>
            <a:off x="838080" y="365040"/>
            <a:ext cx="10515240" cy="61488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8. Soins palliatifs et qualité de vie </a:t>
            </a:r>
            <a:br/>
            <a:endParaRPr b="0" lang="fr-FR" sz="4400" spc="-1" strike="noStrike">
              <a:solidFill>
                <a:srgbClr val="000000"/>
              </a:solidFill>
              <a:latin typeface="Calibri"/>
            </a:endParaRPr>
          </a:p>
        </p:txBody>
      </p:sp>
      <p:sp>
        <p:nvSpPr>
          <p:cNvPr id="117" name="TextShape 2"/>
          <p:cNvSpPr txBox="1"/>
          <p:nvPr/>
        </p:nvSpPr>
        <p:spPr>
          <a:xfrm>
            <a:off x="838080" y="1395000"/>
            <a:ext cx="10515240" cy="478152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Les soins palliatifs jouent un rôle essentiel dans la prise en charge des patients atteints de cancer avancé. </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Une politique de soins palliatifs doit être intégrée au système de santé, comprenant la formation des professionnels sur l’évaluation de la douleur et la gestion des symptômes. L'accent devrait également être mis sur le soutien psychologique et social pour les patients et leurs familles afin d'améliorer leur qualité de vie</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TextShape 1"/>
          <p:cNvSpPr txBox="1"/>
          <p:nvPr/>
        </p:nvSpPr>
        <p:spPr>
          <a:xfrm>
            <a:off x="838080" y="365040"/>
            <a:ext cx="10515240" cy="69192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9.Recherche et suivi épidémiologique</a:t>
            </a:r>
            <a:br/>
            <a:endParaRPr b="0" lang="fr-FR" sz="4400" spc="-1" strike="noStrike">
              <a:solidFill>
                <a:srgbClr val="000000"/>
              </a:solidFill>
              <a:latin typeface="Calibri"/>
            </a:endParaRPr>
          </a:p>
        </p:txBody>
      </p:sp>
      <p:sp>
        <p:nvSpPr>
          <p:cNvPr id="119" name="TextShape 2"/>
          <p:cNvSpPr txBox="1"/>
          <p:nvPr/>
        </p:nvSpPr>
        <p:spPr>
          <a:xfrm>
            <a:off x="619200" y="1380960"/>
            <a:ext cx="10734480" cy="498132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Registres nationaux du cancer: Mettre en place un registre national des cancers pour mieux suivre l'évolution des cas et ajuster les stratégies d’intervention.</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Encourager la recherche locale: Soutenir des projets de recherche en collaboration avec des universités et des organisations internationales pour mieux comprendre les types de cancers présents en RDC et les moyens les plus efficaces de les combattre.</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TextShape 1"/>
          <p:cNvSpPr txBox="1"/>
          <p:nvPr/>
        </p:nvSpPr>
        <p:spPr>
          <a:xfrm>
            <a:off x="838080" y="365040"/>
            <a:ext cx="10515240" cy="59652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10. Cadre institutionnel et Partenariat</a:t>
            </a:r>
            <a:br/>
            <a:endParaRPr b="0" lang="fr-FR" sz="4400" spc="-1" strike="noStrike">
              <a:solidFill>
                <a:srgbClr val="000000"/>
              </a:solidFill>
              <a:latin typeface="Calibri"/>
            </a:endParaRPr>
          </a:p>
        </p:txBody>
      </p:sp>
      <p:sp>
        <p:nvSpPr>
          <p:cNvPr id="121" name="TextShape 2"/>
          <p:cNvSpPr txBox="1"/>
          <p:nvPr/>
        </p:nvSpPr>
        <p:spPr>
          <a:xfrm>
            <a:off x="523800" y="1324080"/>
            <a:ext cx="11067840" cy="516852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Ministère SPHPS: Assurer la coordination globale de la politique et la mise en œuvre des programmes.</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Partenariats avec le secteur privé et les ONG: Encourager la collaboration avec les organisations locales et internationales pour mobiliser des ressources supplémentaires.</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Collaboration régionale: Collaborer avec les pays voisins pour partager les expériences et les bonnes pratiques dans la lutte contre le cancer.</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TextShape 1"/>
          <p:cNvSpPr txBox="1"/>
          <p:nvPr/>
        </p:nvSpPr>
        <p:spPr>
          <a:xfrm>
            <a:off x="838080" y="365040"/>
            <a:ext cx="10515240" cy="68220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11. Suivi et Évaluation</a:t>
            </a:r>
            <a:br/>
            <a:endParaRPr b="0" lang="fr-FR" sz="4400" spc="-1" strike="noStrike">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Indicateurs de performance: Développer un ensemble d'indicateurs pour mesurer l'efficacité de la politique (par exemple, taux de vaccination contre le HPV, nombre de dépistages effectués, réduction de la mortalité liée aux cancers).</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Rapports annuels: Produire des rapports réguliers pour ajuster les interventions en fonction des résultats obtenus.</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TextShape 1"/>
          <p:cNvSpPr txBox="1"/>
          <p:nvPr/>
        </p:nvSpPr>
        <p:spPr>
          <a:xfrm>
            <a:off x="838080" y="365040"/>
            <a:ext cx="10515240" cy="65376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12. Financement</a:t>
            </a:r>
            <a:br/>
            <a:endParaRPr b="0" lang="fr-FR" sz="4400" spc="-1" strike="noStrike">
              <a:solidFill>
                <a:srgbClr val="000000"/>
              </a:solidFill>
              <a:latin typeface="Calibri"/>
            </a:endParaRPr>
          </a:p>
        </p:txBody>
      </p:sp>
      <p:sp>
        <p:nvSpPr>
          <p:cNvPr id="125" name="TextShape 2"/>
          <p:cNvSpPr txBox="1"/>
          <p:nvPr/>
        </p:nvSpPr>
        <p:spPr>
          <a:xfrm>
            <a:off x="838080" y="1523880"/>
            <a:ext cx="10515240" cy="4652640"/>
          </a:xfrm>
          <a:prstGeom prst="rect">
            <a:avLst/>
          </a:prstGeom>
          <a:noFill/>
          <a:ln>
            <a:noFill/>
          </a:ln>
        </p:spPr>
        <p:txBody>
          <a:bodyPr>
            <a:normAutofit/>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Budget gouvernemental: Allouer un pourcentage du budget national de la santé à la lutte contre le cancer.</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Appui international: Mobiliser des fonds auprès de partenaires bilatéraux et multilatéraux ou des initiatives privées.</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TextShape 1"/>
          <p:cNvSpPr txBox="1"/>
          <p:nvPr/>
        </p:nvSpPr>
        <p:spPr>
          <a:xfrm>
            <a:off x="678600" y="365040"/>
            <a:ext cx="10674720" cy="76572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a:t>
            </a:r>
            <a:endParaRPr b="0" lang="fr-FR" sz="4400" spc="-1" strike="noStrike">
              <a:solidFill>
                <a:srgbClr val="000000"/>
              </a:solidFill>
              <a:latin typeface="Calibri"/>
            </a:endParaRPr>
          </a:p>
        </p:txBody>
      </p:sp>
      <p:sp>
        <p:nvSpPr>
          <p:cNvPr id="127" name="TextShape 2"/>
          <p:cNvSpPr txBox="1"/>
          <p:nvPr/>
        </p:nvSpPr>
        <p:spPr>
          <a:xfrm>
            <a:off x="565560" y="1414080"/>
            <a:ext cx="10674720" cy="441936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Renforcement de la sensibilisation et de l'éducation communautaire</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Développer des campagnes de sensibilisation sur le cancer, ses facteurs de risque et l'importance du dépistage précoce.</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Promouvoir des modes de vie sains (nutrition, activité physique, évitement du tabagisme et de l'alcool).</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396000" y="509040"/>
            <a:ext cx="11330640" cy="6145920"/>
          </a:xfrm>
          <a:prstGeom prst="rect">
            <a:avLst/>
          </a:prstGeom>
          <a:noFill/>
          <a:ln>
            <a:noFill/>
          </a:ln>
        </p:spPr>
        <p:txBody>
          <a:bodyPr>
            <a:normAutofit/>
          </a:bodyPr>
          <a:p>
            <a:pPr>
              <a:lnSpc>
                <a:spcPct val="90000"/>
              </a:lnSpc>
              <a:spcBef>
                <a:spcPts val="1001"/>
              </a:spcBef>
            </a:pPr>
            <a:endParaRPr b="0" lang="fr-FR" sz="2800" spc="-1" strike="noStrike">
              <a:solidFill>
                <a:srgbClr val="000000"/>
              </a:solidFill>
              <a:latin typeface="Calibri"/>
            </a:endParaRPr>
          </a:p>
          <a:p>
            <a:pPr algn="ctr">
              <a:lnSpc>
                <a:spcPct val="90000"/>
              </a:lnSpc>
              <a:spcBef>
                <a:spcPts val="1001"/>
              </a:spcBef>
            </a:pPr>
            <a:endParaRPr b="0" lang="fr-FR" sz="2800" spc="-1" strike="noStrike">
              <a:solidFill>
                <a:srgbClr val="000000"/>
              </a:solidFill>
              <a:latin typeface="Calibri"/>
            </a:endParaRPr>
          </a:p>
          <a:p>
            <a:pPr algn="ctr">
              <a:lnSpc>
                <a:spcPct val="90000"/>
              </a:lnSpc>
              <a:spcBef>
                <a:spcPts val="1001"/>
              </a:spcBef>
            </a:pPr>
            <a:r>
              <a:rPr b="1" lang="fr-FR" sz="10400" spc="-1" strike="noStrike">
                <a:solidFill>
                  <a:srgbClr val="ff0000"/>
                </a:solidFill>
                <a:latin typeface="Calibri"/>
              </a:rPr>
              <a:t>REFLEXION</a:t>
            </a:r>
            <a:endParaRPr b="0" lang="fr-FR" sz="10400" spc="-1" strike="noStrike">
              <a:solidFill>
                <a:srgbClr val="000000"/>
              </a:solidFill>
              <a:latin typeface="Calibri"/>
            </a:endParaRPr>
          </a:p>
          <a:p>
            <a:pPr>
              <a:lnSpc>
                <a:spcPct val="90000"/>
              </a:lnSpc>
              <a:spcBef>
                <a:spcPts val="1001"/>
              </a:spcBef>
            </a:pPr>
            <a:br/>
            <a:endParaRPr b="0" lang="fr-FR" sz="10400" spc="-1" strike="noStrike">
              <a:solidFill>
                <a:srgbClr val="000000"/>
              </a:solidFill>
              <a:latin typeface="Calibri"/>
            </a:endParaRPr>
          </a:p>
        </p:txBody>
      </p:sp>
      <p:sp>
        <p:nvSpPr>
          <p:cNvPr id="93" name="CustomShape 2"/>
          <p:cNvSpPr/>
          <p:nvPr/>
        </p:nvSpPr>
        <p:spPr>
          <a:xfrm>
            <a:off x="317160" y="1432800"/>
            <a:ext cx="11874600" cy="1102680"/>
          </a:xfrm>
          <a:custGeom>
            <a:avLst/>
            <a:gdLst/>
            <a:ahLst/>
            <a:rect l="l" t="t" r="r" b="b"/>
            <a:pathLst>
              <a:path w="11895771" h="1036978">
                <a:moveTo>
                  <a:pt x="2468967" y="301657"/>
                </a:moveTo>
                <a:cubicBezTo>
                  <a:pt x="1566350" y="236455"/>
                  <a:pt x="663734" y="171253"/>
                  <a:pt x="310229" y="254523"/>
                </a:cubicBezTo>
                <a:cubicBezTo>
                  <a:pt x="-43276" y="337793"/>
                  <a:pt x="-173681" y="837414"/>
                  <a:pt x="347936" y="801278"/>
                </a:cubicBezTo>
                <a:cubicBezTo>
                  <a:pt x="869552" y="765142"/>
                  <a:pt x="2475252" y="-1571"/>
                  <a:pt x="3439928" y="37707"/>
                </a:cubicBezTo>
                <a:cubicBezTo>
                  <a:pt x="4404604" y="76985"/>
                  <a:pt x="4726687" y="1043232"/>
                  <a:pt x="6135994" y="1036948"/>
                </a:cubicBezTo>
                <a:cubicBezTo>
                  <a:pt x="7545301" y="1030664"/>
                  <a:pt x="11895771" y="0"/>
                  <a:pt x="11895771" y="0"/>
                </a:cubicBezTo>
                <a:lnTo>
                  <a:pt x="11895771" y="0"/>
                </a:lnTo>
              </a:path>
            </a:pathLst>
          </a:custGeom>
          <a:noFill/>
          <a:ln/>
        </p:spPr>
        <p:style>
          <a:lnRef idx="3">
            <a:schemeClr val="accent2"/>
          </a:lnRef>
          <a:fillRef idx="0">
            <a:schemeClr val="accent2"/>
          </a:fillRef>
          <a:effectRef idx="2">
            <a:schemeClr val="accent2"/>
          </a:effectRef>
          <a:fontRef idx="minor"/>
        </p:style>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TextShape 1"/>
          <p:cNvSpPr txBox="1"/>
          <p:nvPr/>
        </p:nvSpPr>
        <p:spPr>
          <a:xfrm>
            <a:off x="550440" y="1464840"/>
            <a:ext cx="10803240" cy="492732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Accroissement de l'accès aux services de dépistage et de diagnostic</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Mettre en place des programmes de dépistage systématique pour les cancers les plus courants, notamment le cancer du sein et du col de l'utérus.</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Assurer la disponibilité d’équipements de diagnostic dans les établissements de santé, y compris dans les zones rurales.</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Amélioration de l'accès aux traitements</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
        <p:nvSpPr>
          <p:cNvPr id="129" name="TextShape 2"/>
          <p:cNvSpPr txBox="1"/>
          <p:nvPr/>
        </p:nvSpPr>
        <p:spPr>
          <a:xfrm>
            <a:off x="550440" y="365040"/>
            <a:ext cx="10803240" cy="75204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a:t>
            </a:r>
            <a:endParaRPr b="0" lang="fr-FR" sz="4400" spc="-1" strike="noStrike">
              <a:solidFill>
                <a:srgbClr val="000000"/>
              </a:solidFill>
              <a:latin typeface="Calibri"/>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TextShape 1"/>
          <p:cNvSpPr txBox="1"/>
          <p:nvPr/>
        </p:nvSpPr>
        <p:spPr>
          <a:xfrm>
            <a:off x="516600" y="1549440"/>
            <a:ext cx="10837080" cy="4393800"/>
          </a:xfrm>
          <a:prstGeom prst="rect">
            <a:avLst/>
          </a:prstGeom>
          <a:noFill/>
          <a:ln>
            <a:noFill/>
          </a:ln>
        </p:spPr>
        <p:txBody>
          <a:bodyPr>
            <a:normAutofit/>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Assurer la disponibilité et l'accès à des traitements adéquats et abordables pour tous les patients atteints de cancer.</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Développer et renforcer les infrastructures de santé pour le traitement du cancer, y compris les unités de chimiothérapie et de radiothérapie.</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Formation et renforcement des capacités des professionnels de santé</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
        <p:nvSpPr>
          <p:cNvPr id="131" name="TextShape 2"/>
          <p:cNvSpPr txBox="1"/>
          <p:nvPr/>
        </p:nvSpPr>
        <p:spPr>
          <a:xfrm>
            <a:off x="516600" y="365040"/>
            <a:ext cx="10837080" cy="86220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a:t>
            </a:r>
            <a:endParaRPr b="0" lang="fr-FR" sz="4400" spc="-1" strike="noStrike">
              <a:solidFill>
                <a:srgbClr val="000000"/>
              </a:solidFill>
              <a:latin typeface="Calibri"/>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TextShape 1"/>
          <p:cNvSpPr txBox="1"/>
          <p:nvPr/>
        </p:nvSpPr>
        <p:spPr>
          <a:xfrm>
            <a:off x="838080" y="1825560"/>
            <a:ext cx="10515240" cy="4667040"/>
          </a:xfrm>
          <a:prstGeom prst="rect">
            <a:avLst/>
          </a:prstGeom>
          <a:noFill/>
          <a:ln>
            <a:noFill/>
          </a:ln>
        </p:spPr>
        <p:txBody>
          <a:bodyPr>
            <a:normAutofit/>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Organiser des formations continues pour les professionnels de santé sur la gestion du cancer, les techniques de dépistage et de traitement.</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Promouvoir l'interdisciplinarité dans la prise en charge des patients (oncologues, infirmiers, psychologues, etc.).</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Intégration des soins palliatifs dans le système de santé</a:t>
            </a:r>
            <a:endParaRPr b="0" lang="fr-FR" sz="3200" spc="-1" strike="noStrike">
              <a:solidFill>
                <a:srgbClr val="000000"/>
              </a:solidFill>
              <a:latin typeface="Calibri"/>
            </a:endParaRPr>
          </a:p>
          <a:p>
            <a:pPr>
              <a:lnSpc>
                <a:spcPct val="90000"/>
              </a:lnSpc>
              <a:spcBef>
                <a:spcPts val="1001"/>
              </a:spcBef>
            </a:pPr>
            <a:endParaRPr b="0" lang="fr-FR" sz="3200" spc="-1" strike="noStrike">
              <a:solidFill>
                <a:srgbClr val="000000"/>
              </a:solidFill>
              <a:latin typeface="Calibri"/>
            </a:endParaRPr>
          </a:p>
        </p:txBody>
      </p:sp>
      <p:sp>
        <p:nvSpPr>
          <p:cNvPr id="133" name="TextShape 2"/>
          <p:cNvSpPr txBox="1"/>
          <p:nvPr/>
        </p:nvSpPr>
        <p:spPr>
          <a:xfrm>
            <a:off x="838080" y="365040"/>
            <a:ext cx="10515240" cy="97236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a:t>
            </a:r>
            <a:endParaRPr b="0" lang="fr-FR" sz="4400" spc="-1" strike="noStrike">
              <a:solidFill>
                <a:srgbClr val="000000"/>
              </a:solidFill>
              <a:latin typeface="Calibri"/>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TextShape 1"/>
          <p:cNvSpPr txBox="1"/>
          <p:nvPr/>
        </p:nvSpPr>
        <p:spPr>
          <a:xfrm>
            <a:off x="601200" y="1794960"/>
            <a:ext cx="10752480" cy="391968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2800" spc="-1" strike="noStrike">
                <a:solidFill>
                  <a:srgbClr val="000000"/>
                </a:solidFill>
                <a:latin typeface="Calibri Light"/>
                <a:ea typeface="Calibri"/>
              </a:rPr>
              <a:t>Mettre en place des services de soins palliatifs pour améliorer la qualité de vie des patients atteints de cancers avancés.</a:t>
            </a:r>
            <a:endParaRPr b="0" lang="fr-FR" sz="28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2800" spc="-1" strike="noStrike">
                <a:solidFill>
                  <a:srgbClr val="000000"/>
                </a:solidFill>
                <a:latin typeface="Calibri Light"/>
                <a:ea typeface="Calibri"/>
              </a:rPr>
              <a:t>Sensibiliser les professionnels de santé et le grand public à l'importance des soins palliatifs.</a:t>
            </a:r>
            <a:endParaRPr b="0" lang="fr-FR" sz="28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2800" spc="-1" strike="noStrike">
                <a:solidFill>
                  <a:srgbClr val="000000"/>
                </a:solidFill>
                <a:latin typeface="Calibri Light"/>
                <a:ea typeface="Calibri"/>
              </a:rPr>
              <a:t>Promotion de la recherche et de l'innovation</a:t>
            </a:r>
            <a:endParaRPr b="0" lang="fr-FR" sz="2800" spc="-1" strike="noStrike">
              <a:solidFill>
                <a:srgbClr val="000000"/>
              </a:solidFill>
              <a:latin typeface="Calibri"/>
            </a:endParaRPr>
          </a:p>
          <a:p>
            <a:pPr>
              <a:lnSpc>
                <a:spcPct val="90000"/>
              </a:lnSpc>
              <a:spcBef>
                <a:spcPts val="1001"/>
              </a:spcBef>
            </a:pPr>
            <a:endParaRPr b="0" lang="fr-FR" sz="2800" spc="-1" strike="noStrike">
              <a:solidFill>
                <a:srgbClr val="000000"/>
              </a:solidFill>
              <a:latin typeface="Calibri"/>
            </a:endParaRPr>
          </a:p>
        </p:txBody>
      </p:sp>
      <p:sp>
        <p:nvSpPr>
          <p:cNvPr id="135" name="TextShape 2"/>
          <p:cNvSpPr txBox="1"/>
          <p:nvPr/>
        </p:nvSpPr>
        <p:spPr>
          <a:xfrm>
            <a:off x="601200" y="365040"/>
            <a:ext cx="10752480" cy="87048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a:t>
            </a:r>
            <a:endParaRPr b="0" lang="fr-FR" sz="4400" spc="-1" strike="noStrike">
              <a:solidFill>
                <a:srgbClr val="000000"/>
              </a:solidFill>
              <a:latin typeface="Calibri"/>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TextShape 1"/>
          <p:cNvSpPr txBox="1"/>
          <p:nvPr/>
        </p:nvSpPr>
        <p:spPr>
          <a:xfrm>
            <a:off x="643320" y="1566360"/>
            <a:ext cx="10710000" cy="4580280"/>
          </a:xfrm>
          <a:prstGeom prst="rect">
            <a:avLst/>
          </a:prstGeom>
          <a:noFill/>
          <a:ln>
            <a:noFill/>
          </a:ln>
        </p:spPr>
        <p:txBody>
          <a:bodyPr/>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Encourager la recherche sur le cancer, y compris sur les causes, les traitements et l'impact socio-économique de la maladie.</a:t>
            </a: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Collaborer avec des institutions académiques et des organisations de santé internationales pour le développement de projets de recherche.</a:t>
            </a: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Renforcement du cadre juridique et politique</a:t>
            </a: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Établir des lois et des régulations spécifiques pour soutenir la lutte contre le cancer.</a:t>
            </a: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Assurer une gouvernance efficace pour la mise en œuvre de la politique, avec un suivi et une évaluation réguliers.</a:t>
            </a:r>
            <a:endParaRPr b="0" lang="fr-FR" sz="3200" spc="-1" strike="noStrike">
              <a:solidFill>
                <a:srgbClr val="000000"/>
              </a:solidFill>
              <a:latin typeface="Calibri"/>
            </a:endParaRPr>
          </a:p>
          <a:p>
            <a:pPr algn="just">
              <a:lnSpc>
                <a:spcPct val="100000"/>
              </a:lnSpc>
              <a:spcBef>
                <a:spcPts val="1001"/>
              </a:spcBef>
            </a:pPr>
            <a:endParaRPr b="0" lang="fr-FR" sz="3200" spc="-1" strike="noStrike">
              <a:solidFill>
                <a:srgbClr val="000000"/>
              </a:solidFill>
              <a:latin typeface="Calibri"/>
            </a:endParaRPr>
          </a:p>
        </p:txBody>
      </p:sp>
      <p:sp>
        <p:nvSpPr>
          <p:cNvPr id="137" name="TextShape 2"/>
          <p:cNvSpPr txBox="1"/>
          <p:nvPr/>
        </p:nvSpPr>
        <p:spPr>
          <a:xfrm>
            <a:off x="567360" y="365040"/>
            <a:ext cx="10786320" cy="100620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a:t>
            </a:r>
            <a:endParaRPr b="0" lang="fr-FR" sz="4400" spc="-1" strike="noStrike">
              <a:solidFill>
                <a:srgbClr val="000000"/>
              </a:solidFill>
              <a:latin typeface="Calibri"/>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TextShape 1"/>
          <p:cNvSpPr txBox="1"/>
          <p:nvPr/>
        </p:nvSpPr>
        <p:spPr>
          <a:xfrm>
            <a:off x="838080" y="1825560"/>
            <a:ext cx="10515240" cy="4498560"/>
          </a:xfrm>
          <a:prstGeom prst="rect">
            <a:avLst/>
          </a:prstGeom>
          <a:noFill/>
          <a:ln>
            <a:noFill/>
          </a:ln>
        </p:spPr>
        <p:txBody>
          <a:bodyPr>
            <a:normAutofit/>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Mobilisation des ressources financières</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Identifier des sources de financement diversifiées pour soutenir les initiatives de lutte contre le cancer.</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Établir des partenariats public-privé pour le financement des infrastructures de santé et des programmes de sensibilisation.</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Collaboration intersectorielle et internationale</a:t>
            </a:r>
            <a:endParaRPr b="0" lang="fr-FR" sz="3200" spc="-1" strike="noStrike">
              <a:solidFill>
                <a:srgbClr val="000000"/>
              </a:solidFill>
              <a:latin typeface="Calibri"/>
            </a:endParaRPr>
          </a:p>
          <a:p>
            <a:pPr>
              <a:lnSpc>
                <a:spcPct val="90000"/>
              </a:lnSpc>
              <a:spcBef>
                <a:spcPts val="1001"/>
              </a:spcBef>
            </a:pPr>
            <a:endParaRPr b="0" lang="fr-FR" sz="3200" spc="-1" strike="noStrike">
              <a:solidFill>
                <a:srgbClr val="000000"/>
              </a:solidFill>
              <a:latin typeface="Calibri"/>
            </a:endParaRPr>
          </a:p>
        </p:txBody>
      </p:sp>
      <p:sp>
        <p:nvSpPr>
          <p:cNvPr id="139" name="TextShape 2"/>
          <p:cNvSpPr txBox="1"/>
          <p:nvPr/>
        </p:nvSpPr>
        <p:spPr>
          <a:xfrm>
            <a:off x="838080" y="365040"/>
            <a:ext cx="10515240" cy="101448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a:t>
            </a:r>
            <a:endParaRPr b="0" lang="fr-FR" sz="4400" spc="-1" strike="noStrike">
              <a:solidFill>
                <a:srgbClr val="000000"/>
              </a:solidFill>
              <a:latin typeface="Calibri"/>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TextShape 1"/>
          <p:cNvSpPr txBox="1"/>
          <p:nvPr/>
        </p:nvSpPr>
        <p:spPr>
          <a:xfrm>
            <a:off x="838080" y="1825560"/>
            <a:ext cx="10515240" cy="4350960"/>
          </a:xfrm>
          <a:prstGeom prst="rect">
            <a:avLst/>
          </a:prstGeom>
          <a:noFill/>
          <a:ln>
            <a:noFill/>
          </a:ln>
        </p:spPr>
        <p:txBody>
          <a:bodyPr>
            <a:normAutofit/>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Favoriser la collaboration entre différents ministères (Santé, Éducation, Environnement) pour une approche intégrée de la lutte contre le cancer.</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Établir des partenariats avec des organisations internationales pour partager les meilleures pratiques et les ressources.</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Suivi et évaluation de la politique</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
        <p:nvSpPr>
          <p:cNvPr id="141" name="TextShape 2"/>
          <p:cNvSpPr txBox="1"/>
          <p:nvPr/>
        </p:nvSpPr>
        <p:spPr>
          <a:xfrm>
            <a:off x="838080" y="365040"/>
            <a:ext cx="10515240" cy="82512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a:t>
            </a:r>
            <a:endParaRPr b="0" lang="fr-FR" sz="4400" spc="-1" strike="noStrike">
              <a:solidFill>
                <a:srgbClr val="000000"/>
              </a:solidFill>
              <a:latin typeface="Calibri"/>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TextShape 1"/>
          <p:cNvSpPr txBox="1"/>
          <p:nvPr/>
        </p:nvSpPr>
        <p:spPr>
          <a:xfrm>
            <a:off x="838080" y="1825560"/>
            <a:ext cx="10515240" cy="4350960"/>
          </a:xfrm>
          <a:prstGeom prst="rect">
            <a:avLst/>
          </a:prstGeom>
          <a:noFill/>
          <a:ln>
            <a:noFill/>
          </a:ln>
        </p:spPr>
        <p:txBody>
          <a:bodyPr/>
          <a:p>
            <a:pPr algn="just">
              <a:lnSpc>
                <a:spcPct val="107000"/>
              </a:lnSpc>
              <a:spcBef>
                <a:spcPts val="1001"/>
              </a:spcBef>
              <a:spcAft>
                <a:spcPts val="799"/>
              </a:spcAft>
            </a:pPr>
            <a:endParaRPr b="0" lang="fr-FR" sz="28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Mettre en place des mécanismes de suivi pour évaluer l'impact des interventions et des programmes mis en œuvre.</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Ajuster la politique en fonction des résultats et des retours d'expérience des parties prenantes.</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
        <p:nvSpPr>
          <p:cNvPr id="143" name="TextShape 2"/>
          <p:cNvSpPr txBox="1"/>
          <p:nvPr/>
        </p:nvSpPr>
        <p:spPr>
          <a:xfrm>
            <a:off x="838080" y="365040"/>
            <a:ext cx="10515240" cy="70128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a:t>
            </a:r>
            <a:endParaRPr b="0" lang="fr-FR" sz="4400" spc="-1" strike="noStrike">
              <a:solidFill>
                <a:srgbClr val="000000"/>
              </a:solidFill>
              <a:latin typeface="Calibri"/>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TextShape 1"/>
          <p:cNvSpPr txBox="1"/>
          <p:nvPr/>
        </p:nvSpPr>
        <p:spPr>
          <a:xfrm>
            <a:off x="838080" y="1825560"/>
            <a:ext cx="10515240" cy="4350960"/>
          </a:xfrm>
          <a:prstGeom prst="rect">
            <a:avLst/>
          </a:prstGeom>
          <a:noFill/>
          <a:ln>
            <a:noFill/>
          </a:ln>
        </p:spPr>
        <p:txBody>
          <a:bodyPr/>
          <a:p>
            <a:pPr algn="just">
              <a:lnSpc>
                <a:spcPct val="90000"/>
              </a:lnSpc>
              <a:spcBef>
                <a:spcPts val="1001"/>
              </a:spcBef>
            </a:pPr>
            <a:endParaRPr b="0" lang="fr-FR" sz="2800" spc="-1" strike="noStrike">
              <a:solidFill>
                <a:srgbClr val="000000"/>
              </a:solidFill>
              <a:latin typeface="Calibri"/>
            </a:endParaRPr>
          </a:p>
          <a:p>
            <a:pPr algn="just">
              <a:lnSpc>
                <a:spcPct val="150000"/>
              </a:lnSpc>
              <a:spcBef>
                <a:spcPts val="1001"/>
              </a:spcBef>
            </a:pPr>
            <a:r>
              <a:rPr b="0" lang="fr-FR" sz="3200" spc="-1" strike="noStrike">
                <a:solidFill>
                  <a:srgbClr val="000000"/>
                </a:solidFill>
                <a:latin typeface="Calibri Light"/>
                <a:ea typeface="Calibri"/>
              </a:rPr>
              <a:t>Ces priorités représentent des éléments cruciaux pour la création d'un système de santé plus efficace et réactif face au défi croissant du cancer en RDC. Elles visent à établir un cadre solide pour une approche intégrée et durable de la lutte contre cette maladie.</a:t>
            </a:r>
            <a:endParaRPr b="0" lang="fr-FR" sz="3200" spc="-1" strike="noStrike">
              <a:solidFill>
                <a:srgbClr val="000000"/>
              </a:solidFill>
              <a:latin typeface="Calibri"/>
            </a:endParaRPr>
          </a:p>
          <a:p>
            <a:pPr>
              <a:lnSpc>
                <a:spcPct val="90000"/>
              </a:lnSpc>
              <a:spcBef>
                <a:spcPts val="1001"/>
              </a:spcBef>
            </a:pPr>
            <a:endParaRPr b="0" lang="fr-FR" sz="3200" spc="-1" strike="noStrike">
              <a:solidFill>
                <a:srgbClr val="000000"/>
              </a:solidFill>
              <a:latin typeface="Calibri"/>
            </a:endParaRPr>
          </a:p>
        </p:txBody>
      </p:sp>
      <p:sp>
        <p:nvSpPr>
          <p:cNvPr id="145" name="TextShape 2"/>
          <p:cNvSpPr txBox="1"/>
          <p:nvPr/>
        </p:nvSpPr>
        <p:spPr>
          <a:xfrm>
            <a:off x="838080" y="365040"/>
            <a:ext cx="10515240" cy="1325160"/>
          </a:xfrm>
          <a:prstGeom prst="rect">
            <a:avLst/>
          </a:prstGeom>
          <a:solidFill>
            <a:srgbClr val="c5e0b4"/>
          </a:solidFill>
          <a:ln>
            <a:noFill/>
          </a:ln>
        </p:spPr>
        <p:txBody>
          <a:bodyPr anchor="ctr"/>
          <a:p>
            <a:pPr>
              <a:lnSpc>
                <a:spcPct val="90000"/>
              </a:lnSpc>
            </a:pPr>
            <a:r>
              <a:rPr b="1" lang="fr-FR" sz="4400" spc="-1" strike="noStrike">
                <a:solidFill>
                  <a:srgbClr val="000000"/>
                </a:solidFill>
                <a:latin typeface="Calibri Light"/>
              </a:rPr>
              <a:t>LES PRIORITES (suite et fin)</a:t>
            </a:r>
            <a:endParaRPr b="0" lang="fr-FR" sz="4400" spc="-1" strike="noStrike">
              <a:solidFill>
                <a:srgbClr val="000000"/>
              </a:solidFill>
              <a:latin typeface="Calibri"/>
            </a:endParaRPr>
          </a:p>
        </p:txBody>
      </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TextShape 1"/>
          <p:cNvSpPr txBox="1"/>
          <p:nvPr/>
        </p:nvSpPr>
        <p:spPr>
          <a:xfrm>
            <a:off x="838080" y="365040"/>
            <a:ext cx="10515240" cy="102528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13. Conclusion</a:t>
            </a:r>
            <a:br/>
            <a:endParaRPr b="0" lang="fr-FR" sz="4400" spc="-1" strike="noStrike">
              <a:solidFill>
                <a:srgbClr val="000000"/>
              </a:solidFill>
              <a:latin typeface="Calibri"/>
            </a:endParaRPr>
          </a:p>
        </p:txBody>
      </p:sp>
      <p:sp>
        <p:nvSpPr>
          <p:cNvPr id="147" name="TextShape 2"/>
          <p:cNvSpPr txBox="1"/>
          <p:nvPr/>
        </p:nvSpPr>
        <p:spPr>
          <a:xfrm>
            <a:off x="838080" y="1825560"/>
            <a:ext cx="10734480" cy="4350960"/>
          </a:xfrm>
          <a:prstGeom prst="rect">
            <a:avLst/>
          </a:prstGeom>
          <a:noFill/>
          <a:ln>
            <a:noFill/>
          </a:ln>
        </p:spPr>
        <p:txBody>
          <a:bodyPr/>
          <a:p>
            <a:pPr algn="just">
              <a:lnSpc>
                <a:spcPct val="100000"/>
              </a:lnSpc>
              <a:spcBef>
                <a:spcPts val="1001"/>
              </a:spcBef>
              <a:spcAft>
                <a:spcPts val="799"/>
              </a:spcAft>
            </a:pPr>
            <a:r>
              <a:rPr b="0" lang="fr-FR" sz="3200" spc="-1" strike="noStrike">
                <a:solidFill>
                  <a:srgbClr val="000000"/>
                </a:solidFill>
                <a:latin typeface="Calibri Light"/>
                <a:ea typeface="Calibri"/>
              </a:rPr>
              <a:t>La lutte contre le cancer en RDC nécessite une approche coordonnée, impliquant tous les acteurs de la société. La Politique nationale de lutte contre les cancers en RDC devra être un effort intégré, impliquant plusieurs acteurs et se concentrant sur la prévention, la détection précoce, la prise en charge, et la recherche pour réduire de façon significative l’impact des cancers sur la population congolaise. La mise en œuvre efficace de cette politique peut contribuer à réduire l'incidence du cancer et à améliorer la qualité de vie des patients. </a:t>
            </a:r>
            <a:endParaRPr b="0" lang="fr-FR" sz="3200" spc="-1" strike="noStrike">
              <a:solidFill>
                <a:srgbClr val="000000"/>
              </a:solidFill>
              <a:latin typeface="Calibri"/>
            </a:endParaRPr>
          </a:p>
          <a:p>
            <a:pPr algn="just">
              <a:lnSpc>
                <a:spcPct val="100000"/>
              </a:lnSpc>
              <a:spcBef>
                <a:spcPts val="1001"/>
              </a:spcBef>
              <a:spcAft>
                <a:spcPts val="799"/>
              </a:spcAft>
            </a:pPr>
            <a:endParaRPr b="0" lang="fr-FR" sz="3200" spc="-1" strike="noStrike">
              <a:solidFill>
                <a:srgbClr val="000000"/>
              </a:solidFill>
              <a:latin typeface="Calibri"/>
            </a:endParaRPr>
          </a:p>
          <a:p>
            <a:pPr algn="just">
              <a:lnSpc>
                <a:spcPct val="100000"/>
              </a:lnSpc>
              <a:spcBef>
                <a:spcPts val="1001"/>
              </a:spcBef>
            </a:pPr>
            <a:endParaRPr b="0" lang="fr-FR" sz="3200" spc="-1" strike="noStrike">
              <a:solidFill>
                <a:srgbClr val="000000"/>
              </a:solidFill>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TextShape 1"/>
          <p:cNvSpPr txBox="1"/>
          <p:nvPr/>
        </p:nvSpPr>
        <p:spPr>
          <a:xfrm>
            <a:off x="666720" y="552600"/>
            <a:ext cx="10667520" cy="825120"/>
          </a:xfrm>
          <a:prstGeom prst="rect">
            <a:avLst/>
          </a:prstGeom>
          <a:solidFill>
            <a:srgbClr val="fff2cc"/>
          </a:solidFill>
          <a:ln>
            <a:noFill/>
          </a:ln>
        </p:spPr>
        <p:txBody>
          <a:bodyPr anchor="ctr"/>
          <a:p>
            <a:pPr>
              <a:lnSpc>
                <a:spcPct val="90000"/>
              </a:lnSpc>
            </a:pPr>
            <a:r>
              <a:rPr b="0" lang="fr-FR" sz="4400" spc="-1" strike="noStrike">
                <a:solidFill>
                  <a:srgbClr val="000000"/>
                </a:solidFill>
                <a:latin typeface="Calibri Light"/>
              </a:rPr>
              <a:t>Plan de présentation</a:t>
            </a:r>
            <a:endParaRPr b="0" lang="fr-FR" sz="4400" spc="-1" strike="noStrike">
              <a:solidFill>
                <a:srgbClr val="000000"/>
              </a:solidFill>
              <a:latin typeface="Calibri"/>
            </a:endParaRPr>
          </a:p>
        </p:txBody>
      </p:sp>
      <p:sp>
        <p:nvSpPr>
          <p:cNvPr id="95" name="TextShape 2"/>
          <p:cNvSpPr txBox="1"/>
          <p:nvPr/>
        </p:nvSpPr>
        <p:spPr>
          <a:xfrm>
            <a:off x="666720" y="1800360"/>
            <a:ext cx="10515240" cy="4952520"/>
          </a:xfrm>
          <a:prstGeom prst="rect">
            <a:avLst/>
          </a:prstGeom>
          <a:noFill/>
          <a:ln>
            <a:noFill/>
          </a:ln>
        </p:spPr>
        <p:txBody>
          <a:bodyPr/>
          <a:p>
            <a:pPr>
              <a:lnSpc>
                <a:spcPct val="90000"/>
              </a:lnSpc>
              <a:spcBef>
                <a:spcPts val="1001"/>
              </a:spcBef>
            </a:pPr>
            <a:r>
              <a:rPr b="0" lang="fr-FR" sz="3200" spc="-1" strike="noStrike">
                <a:solidFill>
                  <a:srgbClr val="000000"/>
                </a:solidFill>
                <a:latin typeface="Calibri Light"/>
              </a:rPr>
              <a:t>1.Introduction</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2. État des lieux du cancer en RDC</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3. Cadre juridique et institutionnel</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4. Objectifs de la politique</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5. Prévention et sensibilisation</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6. Dépistage et diagnostic précoce</a:t>
            </a:r>
            <a:endParaRPr b="0" lang="fr-FR" sz="3200" spc="-1" strike="noStrike">
              <a:solidFill>
                <a:srgbClr val="000000"/>
              </a:solidFill>
              <a:latin typeface="Calibri"/>
            </a:endParaRPr>
          </a:p>
          <a:p>
            <a:pPr>
              <a:lnSpc>
                <a:spcPct val="90000"/>
              </a:lnSpc>
              <a:spcBef>
                <a:spcPts val="1001"/>
              </a:spcBef>
            </a:pPr>
            <a:endParaRPr b="0" lang="fr-FR" sz="3200" spc="-1" strike="noStrike">
              <a:solidFill>
                <a:srgbClr val="000000"/>
              </a:solidFill>
              <a:latin typeface="Calibri"/>
            </a:endParaRPr>
          </a:p>
        </p:txBody>
      </p:sp>
    </p:spTree>
  </p:cSld>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TextShape 1"/>
          <p:cNvSpPr txBox="1"/>
          <p:nvPr/>
        </p:nvSpPr>
        <p:spPr>
          <a:xfrm>
            <a:off x="838080" y="1825560"/>
            <a:ext cx="10515240" cy="4350960"/>
          </a:xfrm>
          <a:prstGeom prst="rect">
            <a:avLst/>
          </a:prstGeom>
          <a:noFill/>
          <a:ln>
            <a:noFill/>
          </a:ln>
        </p:spPr>
        <p:txBody>
          <a:bodyPr>
            <a:normAutofit/>
          </a:bodyPr>
          <a:p>
            <a:pPr algn="ctr">
              <a:lnSpc>
                <a:spcPct val="90000"/>
              </a:lnSpc>
              <a:spcBef>
                <a:spcPts val="1001"/>
              </a:spcBef>
            </a:pPr>
            <a:endParaRPr b="0" lang="fr-FR" sz="2800" spc="-1" strike="noStrike">
              <a:solidFill>
                <a:srgbClr val="000000"/>
              </a:solidFill>
              <a:latin typeface="Calibri"/>
            </a:endParaRPr>
          </a:p>
          <a:p>
            <a:pPr algn="ctr">
              <a:lnSpc>
                <a:spcPct val="90000"/>
              </a:lnSpc>
              <a:spcBef>
                <a:spcPts val="1001"/>
              </a:spcBef>
            </a:pPr>
            <a:r>
              <a:rPr b="0" lang="fr-FR" sz="8000" spc="-1" strike="noStrike">
                <a:solidFill>
                  <a:srgbClr val="000000"/>
                </a:solidFill>
                <a:latin typeface="Calibri"/>
              </a:rPr>
              <a:t>MERCI</a:t>
            </a:r>
            <a:endParaRPr b="0" lang="fr-FR" sz="8000" spc="-1" strike="noStrike">
              <a:solidFill>
                <a:srgbClr val="000000"/>
              </a:solidFill>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TextShape 1"/>
          <p:cNvSpPr txBox="1"/>
          <p:nvPr/>
        </p:nvSpPr>
        <p:spPr>
          <a:xfrm>
            <a:off x="838080" y="1343160"/>
            <a:ext cx="10515240" cy="4833720"/>
          </a:xfrm>
          <a:prstGeom prst="rect">
            <a:avLst/>
          </a:prstGeom>
          <a:noFill/>
          <a:ln>
            <a:noFill/>
          </a:ln>
        </p:spPr>
        <p:txBody>
          <a:bodyPr/>
          <a:p>
            <a:pPr>
              <a:lnSpc>
                <a:spcPct val="90000"/>
              </a:lnSpc>
              <a:spcBef>
                <a:spcPts val="1001"/>
              </a:spcBef>
            </a:pPr>
            <a:r>
              <a:rPr b="0" lang="fr-FR" sz="3200" spc="-1" strike="noStrike">
                <a:solidFill>
                  <a:srgbClr val="000000"/>
                </a:solidFill>
                <a:latin typeface="Calibri Light"/>
                <a:ea typeface="Calibri"/>
              </a:rPr>
              <a:t>7. Traitement et soins </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8. Soins palliatifs et qualité de vie</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9.Recherche et suivi épidémiologique</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10. Cadre institutionnel et Partenariat</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11. Suivi et Évaluation</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12. Financement</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13. Conclusion</a:t>
            </a:r>
            <a:endParaRPr b="0" lang="fr-FR" sz="3200" spc="-1" strike="noStrike">
              <a:solidFill>
                <a:srgbClr val="000000"/>
              </a:solidFill>
              <a:latin typeface="Calibri"/>
            </a:endParaRPr>
          </a:p>
          <a:p>
            <a:pPr>
              <a:lnSpc>
                <a:spcPct val="90000"/>
              </a:lnSpc>
              <a:spcBef>
                <a:spcPts val="1001"/>
              </a:spcBef>
            </a:pPr>
            <a:r>
              <a:rPr b="0" lang="fr-FR" sz="3200" spc="-1" strike="noStrike">
                <a:solidFill>
                  <a:srgbClr val="000000"/>
                </a:solidFill>
                <a:latin typeface="Calibri Light"/>
                <a:ea typeface="Calibri"/>
              </a:rPr>
              <a:t> </a:t>
            </a:r>
            <a:r>
              <a:rPr b="0" lang="fr-FR" sz="3200" spc="-1" strike="noStrike">
                <a:solidFill>
                  <a:srgbClr val="000000"/>
                </a:solidFill>
                <a:latin typeface="Calibri Light"/>
                <a:ea typeface="Calibri"/>
              </a:rPr>
              <a:t>Les priorités </a:t>
            </a:r>
            <a:endParaRPr b="0" lang="fr-FR" sz="3200" spc="-1" strike="noStrike">
              <a:solidFill>
                <a:srgbClr val="000000"/>
              </a:solidFill>
              <a:latin typeface="Calibri"/>
            </a:endParaRPr>
          </a:p>
          <a:p>
            <a:pPr>
              <a:lnSpc>
                <a:spcPct val="90000"/>
              </a:lnSpc>
              <a:spcBef>
                <a:spcPts val="1001"/>
              </a:spcBef>
            </a:pPr>
            <a:endParaRPr b="0" lang="fr-FR" sz="3200" spc="-1" strike="noStrike">
              <a:solidFill>
                <a:srgbClr val="000000"/>
              </a:solidFill>
              <a:latin typeface="Calibri"/>
            </a:endParaRPr>
          </a:p>
        </p:txBody>
      </p:sp>
      <p:sp>
        <p:nvSpPr>
          <p:cNvPr id="97" name="TextShape 2"/>
          <p:cNvSpPr txBox="1"/>
          <p:nvPr/>
        </p:nvSpPr>
        <p:spPr>
          <a:xfrm>
            <a:off x="838080" y="365040"/>
            <a:ext cx="10515240" cy="758520"/>
          </a:xfrm>
          <a:prstGeom prst="rect">
            <a:avLst/>
          </a:prstGeom>
          <a:solidFill>
            <a:srgbClr val="fff2cc"/>
          </a:solidFill>
          <a:ln>
            <a:noFill/>
          </a:ln>
        </p:spPr>
        <p:txBody>
          <a:bodyPr anchor="ctr"/>
          <a:p>
            <a:pPr>
              <a:lnSpc>
                <a:spcPct val="90000"/>
              </a:lnSpc>
            </a:pPr>
            <a:r>
              <a:rPr b="0" lang="fr-FR" sz="4400" spc="-1" strike="noStrike">
                <a:solidFill>
                  <a:srgbClr val="000000"/>
                </a:solidFill>
                <a:latin typeface="Calibri Light"/>
              </a:rPr>
              <a:t>Plan de présentation (suite et fin)</a:t>
            </a:r>
            <a:endParaRPr b="0" lang="fr-FR" sz="4400" spc="-1" strike="noStrike">
              <a:solidFill>
                <a:srgbClr val="000000"/>
              </a:solidFill>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TextShape 1"/>
          <p:cNvSpPr txBox="1"/>
          <p:nvPr/>
        </p:nvSpPr>
        <p:spPr>
          <a:xfrm>
            <a:off x="531000" y="207360"/>
            <a:ext cx="10822320" cy="678240"/>
          </a:xfrm>
          <a:prstGeom prst="rect">
            <a:avLst/>
          </a:prstGeom>
          <a:solidFill>
            <a:srgbClr val="fff2cc"/>
          </a:solidFill>
          <a:ln>
            <a:noFill/>
          </a:ln>
        </p:spPr>
        <p:txBody>
          <a:bodyPr anchor="ctr">
            <a:normAutofit/>
          </a:bodyPr>
          <a:p>
            <a:pPr>
              <a:lnSpc>
                <a:spcPct val="90000"/>
              </a:lnSpc>
            </a:pPr>
            <a:r>
              <a:rPr b="0" lang="fr-FR" sz="4400" spc="-1" strike="noStrike">
                <a:solidFill>
                  <a:srgbClr val="000000"/>
                </a:solidFill>
                <a:latin typeface="Calibri"/>
                <a:ea typeface="Calibri"/>
              </a:rPr>
              <a:t>1. Introduction </a:t>
            </a:r>
            <a:endParaRPr b="0" lang="fr-FR" sz="4400" spc="-1" strike="noStrike">
              <a:solidFill>
                <a:srgbClr val="000000"/>
              </a:solidFill>
              <a:latin typeface="Calibri"/>
            </a:endParaRPr>
          </a:p>
        </p:txBody>
      </p:sp>
      <p:sp>
        <p:nvSpPr>
          <p:cNvPr id="99" name="TextShape 2"/>
          <p:cNvSpPr txBox="1"/>
          <p:nvPr/>
        </p:nvSpPr>
        <p:spPr>
          <a:xfrm>
            <a:off x="358200" y="1046520"/>
            <a:ext cx="10995120" cy="543996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000" spc="-1" strike="noStrike">
                <a:solidFill>
                  <a:srgbClr val="000000"/>
                </a:solidFill>
                <a:latin typeface="Calibri Light"/>
                <a:ea typeface="Calibri"/>
              </a:rPr>
              <a:t>La RDC est confrontée à une augmentation alarmante de l'incidence du cancer et le système de santé est en lutte contre d'autres maladies endémiques. </a:t>
            </a:r>
            <a:endParaRPr b="0" lang="fr-FR" sz="30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000" spc="-1" strike="noStrike">
                <a:solidFill>
                  <a:srgbClr val="000000"/>
                </a:solidFill>
                <a:latin typeface="Calibri Light"/>
                <a:ea typeface="Calibri"/>
              </a:rPr>
              <a:t>Le cancer nécessite des soins à long terme, nécessite une réponse coordonnée du gouvernement, des professionnels de la santé et des communautés. </a:t>
            </a:r>
            <a:endParaRPr b="0" lang="fr-FR" sz="30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000" spc="-1" strike="noStrike">
                <a:solidFill>
                  <a:srgbClr val="000000"/>
                </a:solidFill>
                <a:latin typeface="Calibri Light"/>
                <a:ea typeface="Calibri"/>
              </a:rPr>
              <a:t>Cette politique nationale veut créer un cadre structuré et intégré pour lutter contre le cancer à tous les niveaux, en garantissant un accès équitable aux soins, en sensibilisant la population et en renforçant les capacités locales.</a:t>
            </a:r>
            <a:endParaRPr b="0" lang="fr-FR" sz="3000" spc="-1" strike="noStrike">
              <a:solidFill>
                <a:srgbClr val="000000"/>
              </a:solidFill>
              <a:latin typeface="Calibri"/>
            </a:endParaRPr>
          </a:p>
          <a:p>
            <a:pPr algn="just">
              <a:lnSpc>
                <a:spcPct val="90000"/>
              </a:lnSpc>
              <a:spcBef>
                <a:spcPts val="1001"/>
              </a:spcBef>
            </a:pPr>
            <a:endParaRPr b="0" lang="fr-FR" sz="3000" spc="-1" strike="noStrike">
              <a:solidFill>
                <a:srgbClr val="000000"/>
              </a:solidFill>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TextShape 1"/>
          <p:cNvSpPr txBox="1"/>
          <p:nvPr/>
        </p:nvSpPr>
        <p:spPr>
          <a:xfrm>
            <a:off x="521640" y="365040"/>
            <a:ext cx="11148480" cy="78444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2. État des lieux du cancer en RDC </a:t>
            </a:r>
            <a:br/>
            <a:endParaRPr b="0" lang="fr-FR" sz="4400" spc="-1" strike="noStrike">
              <a:solidFill>
                <a:srgbClr val="000000"/>
              </a:solidFill>
              <a:latin typeface="Calibri"/>
            </a:endParaRPr>
          </a:p>
        </p:txBody>
      </p:sp>
      <p:sp>
        <p:nvSpPr>
          <p:cNvPr id="101" name="TextShape 2"/>
          <p:cNvSpPr txBox="1"/>
          <p:nvPr/>
        </p:nvSpPr>
        <p:spPr>
          <a:xfrm>
            <a:off x="628560" y="1314360"/>
            <a:ext cx="10839240" cy="517824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1" lang="fr-FR" sz="3000" spc="-1" strike="noStrike">
                <a:solidFill>
                  <a:srgbClr val="000000"/>
                </a:solidFill>
                <a:latin typeface="Calibri Light"/>
                <a:ea typeface="Calibri"/>
              </a:rPr>
              <a:t>Le cancer: </a:t>
            </a:r>
            <a:r>
              <a:rPr b="0" lang="fr-FR" sz="3000" spc="-1" strike="noStrike">
                <a:solidFill>
                  <a:srgbClr val="000000"/>
                </a:solidFill>
                <a:latin typeface="Calibri Light"/>
                <a:ea typeface="Calibri"/>
              </a:rPr>
              <a:t>Problème de santé publique majeur en RDC, avec un nombre croissant de cas signalés chaque année.</a:t>
            </a:r>
            <a:endParaRPr b="0" lang="fr-FR" sz="30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000" spc="-1" strike="noStrike">
                <a:solidFill>
                  <a:srgbClr val="000000"/>
                </a:solidFill>
                <a:latin typeface="Calibri Light"/>
                <a:ea typeface="Calibri"/>
              </a:rPr>
              <a:t>Selon les dernières statistiques, le cancer du col de l'utérus, le cancer du sein et le cancer du foie sont les plus fréquents. </a:t>
            </a:r>
            <a:endParaRPr b="0" lang="fr-FR" sz="30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000" spc="-1" strike="noStrike">
                <a:solidFill>
                  <a:srgbClr val="000000"/>
                </a:solidFill>
                <a:latin typeface="Calibri Light"/>
                <a:ea typeface="Calibri"/>
              </a:rPr>
              <a:t>Les facteurs de risque associés incluent les infections virales (comme le VIH et le HPV), la malnutrition, et d'autres facteurs environnementaux et génétiques. </a:t>
            </a:r>
            <a:endParaRPr b="0" lang="fr-FR" sz="30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000" spc="-1" strike="noStrike">
                <a:solidFill>
                  <a:srgbClr val="000000"/>
                </a:solidFill>
                <a:latin typeface="Calibri Light"/>
                <a:ea typeface="Calibri"/>
              </a:rPr>
              <a:t>Pas de données et de systèmes de notification fiables: Difficile la quantification précise de l'impact du cancer sur la population.</a:t>
            </a:r>
            <a:endParaRPr b="0" lang="fr-FR" sz="3000" spc="-1" strike="noStrike">
              <a:solidFill>
                <a:srgbClr val="000000"/>
              </a:solidFill>
              <a:latin typeface="Calibri"/>
            </a:endParaRPr>
          </a:p>
          <a:p>
            <a:pPr algn="just">
              <a:lnSpc>
                <a:spcPct val="90000"/>
              </a:lnSpc>
              <a:spcBef>
                <a:spcPts val="1001"/>
              </a:spcBef>
            </a:pPr>
            <a:endParaRPr b="0" lang="fr-FR" sz="3000" spc="-1" strike="noStrike">
              <a:solidFill>
                <a:srgbClr val="000000"/>
              </a:solidFill>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TextShape 1"/>
          <p:cNvSpPr txBox="1"/>
          <p:nvPr/>
        </p:nvSpPr>
        <p:spPr>
          <a:xfrm>
            <a:off x="838080" y="365040"/>
            <a:ext cx="10515240" cy="1325160"/>
          </a:xfrm>
          <a:prstGeom prst="rect">
            <a:avLst/>
          </a:prstGeom>
          <a:solidFill>
            <a:srgbClr val="fff2cc"/>
          </a:solidFill>
          <a:ln>
            <a:noFill/>
          </a:ln>
        </p:spPr>
        <p:txBody>
          <a:bodyPr anchor="ctr"/>
          <a:p>
            <a:pPr>
              <a:lnSpc>
                <a:spcPct val="90000"/>
              </a:lnSpc>
            </a:pPr>
            <a:r>
              <a:rPr b="0" lang="fr-FR" sz="4400" spc="-1" strike="noStrike">
                <a:solidFill>
                  <a:srgbClr val="000000"/>
                </a:solidFill>
                <a:latin typeface="Calibri"/>
                <a:ea typeface="Calibri"/>
              </a:rPr>
              <a:t>3. Cadre juridique et institutionnel </a:t>
            </a:r>
            <a:br/>
            <a:endParaRPr b="0" lang="fr-FR" sz="4400" spc="-1" strike="noStrike">
              <a:solidFill>
                <a:srgbClr val="000000"/>
              </a:solidFill>
              <a:latin typeface="Calibri"/>
            </a:endParaRPr>
          </a:p>
        </p:txBody>
      </p:sp>
      <p:sp>
        <p:nvSpPr>
          <p:cNvPr id="103" name="TextShape 2"/>
          <p:cNvSpPr txBox="1"/>
          <p:nvPr/>
        </p:nvSpPr>
        <p:spPr>
          <a:xfrm>
            <a:off x="838080" y="1825560"/>
            <a:ext cx="10515240" cy="4350960"/>
          </a:xfrm>
          <a:prstGeom prst="rect">
            <a:avLst/>
          </a:prstGeom>
          <a:noFill/>
          <a:ln>
            <a:noFill/>
          </a:ln>
        </p:spPr>
        <p:txBody>
          <a:bodyPr/>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Actuellement, la RDC a plusieurs politiques de santé, mais peu d'entre elles se concentrent spécifiquement sur le cancer.</a:t>
            </a:r>
            <a:endParaRPr b="0" lang="fr-FR" sz="3200" spc="-1" strike="noStrike">
              <a:solidFill>
                <a:srgbClr val="000000"/>
              </a:solidFill>
              <a:latin typeface="Calibri"/>
            </a:endParaRPr>
          </a:p>
          <a:p>
            <a:pPr marL="228600" indent="-228240" algn="just">
              <a:lnSpc>
                <a:spcPct val="107000"/>
              </a:lnSpc>
              <a:spcBef>
                <a:spcPts val="1001"/>
              </a:spcBef>
              <a:spcAft>
                <a:spcPts val="799"/>
              </a:spcAft>
              <a:buClr>
                <a:srgbClr val="000000"/>
              </a:buClr>
              <a:buFont typeface="Arial"/>
              <a:buChar char="•"/>
            </a:pPr>
            <a:r>
              <a:rPr b="0" lang="fr-FR" sz="3200" spc="-1" strike="noStrike">
                <a:solidFill>
                  <a:srgbClr val="000000"/>
                </a:solidFill>
                <a:latin typeface="Calibri Light"/>
                <a:ea typeface="Calibri"/>
              </a:rPr>
              <a:t>Il est crucial de renforcer le cadre juridique existant pour inclure des dispositions spécifiques sur la prévention et le traitement du cancer. </a:t>
            </a:r>
            <a:endParaRPr b="0" lang="fr-FR" sz="3200" spc="-1" strike="noStrike">
              <a:solidFill>
                <a:srgbClr val="000000"/>
              </a:solidFill>
              <a:latin typeface="Calibri"/>
            </a:endParaRPr>
          </a:p>
          <a:p>
            <a:pPr algn="just">
              <a:lnSpc>
                <a:spcPct val="90000"/>
              </a:lnSpc>
              <a:spcBef>
                <a:spcPts val="1001"/>
              </a:spcBef>
            </a:pPr>
            <a:endParaRPr b="0" lang="fr-FR" sz="3200" spc="-1" strike="noStrike">
              <a:solidFill>
                <a:srgbClr val="000000"/>
              </a:solidFill>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TextShape 1"/>
          <p:cNvSpPr txBox="1"/>
          <p:nvPr/>
        </p:nvSpPr>
        <p:spPr>
          <a:xfrm>
            <a:off x="612720" y="365040"/>
            <a:ext cx="11000880" cy="1015560"/>
          </a:xfrm>
          <a:prstGeom prst="rect">
            <a:avLst/>
          </a:prstGeom>
          <a:solidFill>
            <a:srgbClr val="fff2cc"/>
          </a:solidFill>
          <a:ln>
            <a:noFill/>
          </a:ln>
        </p:spPr>
        <p:txBody>
          <a:bodyPr anchor="ctr"/>
          <a:p>
            <a:pPr>
              <a:lnSpc>
                <a:spcPct val="90000"/>
              </a:lnSpc>
            </a:pPr>
            <a:r>
              <a:rPr b="0" lang="fr-FR" sz="4400" spc="-1" strike="noStrike">
                <a:solidFill>
                  <a:srgbClr val="000000"/>
                </a:solidFill>
                <a:latin typeface="Calibri"/>
                <a:ea typeface="Calibri"/>
              </a:rPr>
              <a:t>3. Cadre juridique et institutionnel (suite et fin)</a:t>
            </a:r>
            <a:endParaRPr b="0" lang="fr-FR" sz="4400" spc="-1" strike="noStrike">
              <a:solidFill>
                <a:srgbClr val="000000"/>
              </a:solidFill>
              <a:latin typeface="Calibri"/>
            </a:endParaRPr>
          </a:p>
        </p:txBody>
      </p:sp>
      <p:sp>
        <p:nvSpPr>
          <p:cNvPr id="105" name="TextShape 2"/>
          <p:cNvSpPr txBox="1"/>
          <p:nvPr/>
        </p:nvSpPr>
        <p:spPr>
          <a:xfrm>
            <a:off x="612720" y="1990800"/>
            <a:ext cx="10931040" cy="4185720"/>
          </a:xfrm>
          <a:prstGeom prst="rect">
            <a:avLst/>
          </a:prstGeom>
          <a:noFill/>
          <a:ln>
            <a:noFill/>
          </a:ln>
        </p:spPr>
        <p:txBody>
          <a:bodyPr>
            <a:normAutofit/>
          </a:bodyPr>
          <a:p>
            <a:pPr marL="228600" indent="-228240" algn="just">
              <a:lnSpc>
                <a:spcPct val="100000"/>
              </a:lnSpc>
              <a:spcBef>
                <a:spcPts val="1001"/>
              </a:spcBef>
              <a:buClr>
                <a:srgbClr val="000000"/>
              </a:buClr>
              <a:buFont typeface="Arial"/>
              <a:buChar char="•"/>
            </a:pPr>
            <a:r>
              <a:rPr b="0" lang="fr-FR" sz="3200" spc="-1" strike="noStrike">
                <a:solidFill>
                  <a:srgbClr val="000000"/>
                </a:solidFill>
                <a:latin typeface="Calibri Light"/>
                <a:ea typeface="Calibri"/>
              </a:rPr>
              <a:t>Les institutions gouvernementales, telles que le ministère de la Santé, doivent collaborer étroitement avec les autres Ministères, des ONG et des organisations internationales pour mobiliser des ressources et des expertise. </a:t>
            </a:r>
            <a:endParaRPr b="0" lang="fr-FR" sz="3200" spc="-1" strike="noStrike">
              <a:solidFill>
                <a:srgbClr val="000000"/>
              </a:solidFill>
              <a:latin typeface="Calibri"/>
            </a:endParaRPr>
          </a:p>
          <a:p>
            <a:pPr algn="just">
              <a:lnSpc>
                <a:spcPct val="100000"/>
              </a:lnSpc>
              <a:spcBef>
                <a:spcPts val="1001"/>
              </a:spcBef>
            </a:pPr>
            <a:endParaRPr b="0" lang="fr-FR" sz="3200" spc="-1" strike="noStrike">
              <a:solidFill>
                <a:srgbClr val="000000"/>
              </a:solidFill>
              <a:latin typeface="Calibri"/>
            </a:endParaRPr>
          </a:p>
          <a:p>
            <a:pPr marL="228600" indent="-228240" algn="just">
              <a:lnSpc>
                <a:spcPct val="100000"/>
              </a:lnSpc>
              <a:spcBef>
                <a:spcPts val="1001"/>
              </a:spcBef>
              <a:buClr>
                <a:srgbClr val="000000"/>
              </a:buClr>
              <a:buFont typeface="Arial"/>
              <a:buChar char="•"/>
            </a:pPr>
            <a:r>
              <a:rPr b="0" lang="fr-FR" sz="3200" spc="-1" strike="noStrike">
                <a:solidFill>
                  <a:srgbClr val="000000"/>
                </a:solidFill>
                <a:latin typeface="Calibri Light"/>
                <a:ea typeface="Calibri"/>
              </a:rPr>
              <a:t>La déclaration de la politique nationale contre le cancer doit également prévoir des partenariats avec des organisations internationales pour améliorer les capacités locales.</a:t>
            </a:r>
            <a:endParaRPr b="0" lang="fr-FR" sz="3200" spc="-1" strike="noStrike">
              <a:solidFill>
                <a:srgbClr val="000000"/>
              </a:solidFill>
              <a:latin typeface="Calibri"/>
            </a:endParaRPr>
          </a:p>
          <a:p>
            <a:pPr algn="just">
              <a:lnSpc>
                <a:spcPct val="100000"/>
              </a:lnSpc>
              <a:spcBef>
                <a:spcPts val="1001"/>
              </a:spcBef>
            </a:pPr>
            <a:endParaRPr b="0" lang="fr-FR" sz="3200" spc="-1" strike="noStrike">
              <a:solidFill>
                <a:srgbClr val="000000"/>
              </a:solidFill>
              <a:latin typeface="Calibri"/>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TextShape 1"/>
          <p:cNvSpPr txBox="1"/>
          <p:nvPr/>
        </p:nvSpPr>
        <p:spPr>
          <a:xfrm>
            <a:off x="838080" y="480600"/>
            <a:ext cx="10515240" cy="772560"/>
          </a:xfrm>
          <a:prstGeom prst="rect">
            <a:avLst/>
          </a:prstGeom>
          <a:solidFill>
            <a:srgbClr val="fff2cc"/>
          </a:solidFill>
          <a:ln>
            <a:noFill/>
          </a:ln>
        </p:spPr>
        <p:txBody>
          <a:bodyPr anchor="ctr">
            <a:normAutofit/>
          </a:bodyPr>
          <a:p>
            <a:pPr>
              <a:lnSpc>
                <a:spcPct val="90000"/>
              </a:lnSpc>
            </a:pPr>
            <a:br/>
            <a:r>
              <a:rPr b="0" lang="fr-FR" sz="4400" spc="-1" strike="noStrike">
                <a:solidFill>
                  <a:srgbClr val="000000"/>
                </a:solidFill>
                <a:latin typeface="Calibri"/>
                <a:ea typeface="Calibri"/>
              </a:rPr>
              <a:t>4. Objectifs de la politique</a:t>
            </a:r>
            <a:br/>
            <a:endParaRPr b="0" lang="fr-FR" sz="4400" spc="-1" strike="noStrike">
              <a:solidFill>
                <a:srgbClr val="000000"/>
              </a:solidFill>
              <a:latin typeface="Calibri"/>
            </a:endParaRPr>
          </a:p>
        </p:txBody>
      </p:sp>
      <p:sp>
        <p:nvSpPr>
          <p:cNvPr id="107" name="TextShape 2"/>
          <p:cNvSpPr txBox="1"/>
          <p:nvPr/>
        </p:nvSpPr>
        <p:spPr>
          <a:xfrm>
            <a:off x="838080" y="1825560"/>
            <a:ext cx="10515240" cy="4350960"/>
          </a:xfrm>
          <a:prstGeom prst="rect">
            <a:avLst/>
          </a:prstGeom>
          <a:noFill/>
          <a:ln>
            <a:noFill/>
          </a:ln>
        </p:spPr>
        <p:txBody>
          <a:bodyPr/>
          <a:p>
            <a:pPr algn="just">
              <a:lnSpc>
                <a:spcPct val="100000"/>
              </a:lnSpc>
              <a:spcBef>
                <a:spcPts val="1001"/>
              </a:spcBef>
              <a:spcAft>
                <a:spcPts val="799"/>
              </a:spcAft>
            </a:pPr>
            <a:r>
              <a:rPr b="0" lang="fr-FR" sz="3200" spc="-1" strike="noStrike">
                <a:solidFill>
                  <a:srgbClr val="000000"/>
                </a:solidFill>
                <a:latin typeface="Calibri Light"/>
                <a:ea typeface="Calibri"/>
              </a:rPr>
              <a:t>Les objectifs de la politique nationale de lutte contre le cancer en RDC incluent :</a:t>
            </a:r>
            <a:endParaRPr b="0" lang="fr-FR" sz="3200" spc="-1" strike="noStrike">
              <a:solidFill>
                <a:srgbClr val="000000"/>
              </a:solidFill>
              <a:latin typeface="Calibri"/>
            </a:endParaRPr>
          </a:p>
          <a:p>
            <a:pPr algn="just">
              <a:lnSpc>
                <a:spcPct val="100000"/>
              </a:lnSpc>
              <a:spcBef>
                <a:spcPts val="1001"/>
              </a:spcBef>
              <a:spcAft>
                <a:spcPts val="799"/>
              </a:spcAft>
            </a:pPr>
            <a:endParaRPr b="0" lang="fr-FR" sz="3200" spc="-1" strike="noStrike">
              <a:solidFill>
                <a:srgbClr val="000000"/>
              </a:solidFill>
              <a:latin typeface="Calibri"/>
            </a:endParaRPr>
          </a:p>
          <a:p>
            <a:pPr marL="228600" indent="-228240" algn="just">
              <a:lnSpc>
                <a:spcPct val="100000"/>
              </a:lnSpc>
              <a:spcBef>
                <a:spcPts val="1001"/>
              </a:spcBef>
              <a:spcAft>
                <a:spcPts val="799"/>
              </a:spcAft>
              <a:buClr>
                <a:srgbClr val="000000"/>
              </a:buClr>
              <a:buFont typeface="Arial"/>
              <a:buChar char="•"/>
            </a:pPr>
            <a:r>
              <a:rPr b="1" lang="fr-FR" sz="3200" spc="-1" strike="noStrike" u="sng">
                <a:solidFill>
                  <a:srgbClr val="000000"/>
                </a:solidFill>
                <a:uFillTx/>
                <a:latin typeface="Calibri Light"/>
                <a:ea typeface="Calibri"/>
              </a:rPr>
              <a:t>Objectifs généraux </a:t>
            </a:r>
            <a:r>
              <a:rPr b="0" lang="fr-FR" sz="3200" spc="-1" strike="noStrike">
                <a:solidFill>
                  <a:srgbClr val="000000"/>
                </a:solidFill>
                <a:latin typeface="Calibri Light"/>
                <a:ea typeface="Calibri"/>
              </a:rPr>
              <a:t>: Réduire l’incidence et la mortalité causées par le cancer.</a:t>
            </a:r>
            <a:endParaRPr b="0" lang="fr-FR" sz="3200" spc="-1" strike="noStrike">
              <a:solidFill>
                <a:srgbClr val="000000"/>
              </a:solidFill>
              <a:latin typeface="Calibri"/>
            </a:endParaRPr>
          </a:p>
          <a:p>
            <a:pPr algn="just">
              <a:lnSpc>
                <a:spcPct val="100000"/>
              </a:lnSpc>
              <a:spcBef>
                <a:spcPts val="1001"/>
              </a:spcBef>
            </a:pPr>
            <a:endParaRPr b="0" lang="fr-FR" sz="3200" spc="-1" strike="noStrike">
              <a:solidFill>
                <a:srgbClr val="000000"/>
              </a:solidFill>
              <a:latin typeface="Calibri"/>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92</TotalTime>
  <Application>LibreOffice/6.0.7.3.0$Linux_X86_64 LibreOffice_project/00$Build-3</Application>
  <Words>1805</Words>
  <Paragraphs>127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2024-10-30T08:02:55Z</dcterms:created>
  <dc:creator>hp</dc:creator>
  <dc:description/>
  <dc:language>en-US</dc:language>
  <cp:lastModifiedBy>hp</cp:lastModifiedBy>
  <dcterms:modified xsi:type="dcterms:W3CDTF">2024-10-30T09:35:03Z</dcterms:modified>
  <cp:revision>4</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1</vt:i4>
  </property>
  <property fmtid="{D5CDD505-2E9C-101B-9397-08002B2CF9AE}" pid="8" name="PresentationFormat">
    <vt:lpwstr>Grand écran</vt:lpwstr>
  </property>
  <property fmtid="{D5CDD505-2E9C-101B-9397-08002B2CF9AE}" pid="9" name="ScaleCrop">
    <vt:bool>0</vt:bool>
  </property>
  <property fmtid="{D5CDD505-2E9C-101B-9397-08002B2CF9AE}" pid="10" name="ShareDoc">
    <vt:bool>0</vt:bool>
  </property>
  <property fmtid="{D5CDD505-2E9C-101B-9397-08002B2CF9AE}" pid="11" name="Slides">
    <vt:i4>30</vt:i4>
  </property>
</Properties>
</file>