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11" r:id="rId1"/>
  </p:sldMasterIdLst>
  <p:notesMasterIdLst>
    <p:notesMasterId r:id="rId43"/>
  </p:notesMasterIdLst>
  <p:sldIdLst>
    <p:sldId id="256" r:id="rId2"/>
    <p:sldId id="457" r:id="rId3"/>
    <p:sldId id="458" r:id="rId4"/>
    <p:sldId id="409" r:id="rId5"/>
    <p:sldId id="410" r:id="rId6"/>
    <p:sldId id="379" r:id="rId7"/>
    <p:sldId id="363" r:id="rId8"/>
    <p:sldId id="419" r:id="rId9"/>
    <p:sldId id="420" r:id="rId10"/>
    <p:sldId id="422" r:id="rId11"/>
    <p:sldId id="425" r:id="rId12"/>
    <p:sldId id="427" r:id="rId13"/>
    <p:sldId id="430" r:id="rId14"/>
    <p:sldId id="431" r:id="rId15"/>
    <p:sldId id="432" r:id="rId16"/>
    <p:sldId id="434" r:id="rId17"/>
    <p:sldId id="438" r:id="rId18"/>
    <p:sldId id="392" r:id="rId19"/>
    <p:sldId id="442" r:id="rId20"/>
    <p:sldId id="461" r:id="rId21"/>
    <p:sldId id="398" r:id="rId22"/>
    <p:sldId id="462" r:id="rId23"/>
    <p:sldId id="466" r:id="rId24"/>
    <p:sldId id="364" r:id="rId25"/>
    <p:sldId id="477" r:id="rId26"/>
    <p:sldId id="405" r:id="rId27"/>
    <p:sldId id="468" r:id="rId28"/>
    <p:sldId id="476" r:id="rId29"/>
    <p:sldId id="406" r:id="rId30"/>
    <p:sldId id="443" r:id="rId31"/>
    <p:sldId id="463" r:id="rId32"/>
    <p:sldId id="464" r:id="rId33"/>
    <p:sldId id="471" r:id="rId34"/>
    <p:sldId id="470" r:id="rId35"/>
    <p:sldId id="474" r:id="rId36"/>
    <p:sldId id="472" r:id="rId37"/>
    <p:sldId id="473" r:id="rId38"/>
    <p:sldId id="465" r:id="rId39"/>
    <p:sldId id="469" r:id="rId40"/>
    <p:sldId id="475" r:id="rId41"/>
    <p:sldId id="365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CC"/>
    <a:srgbClr val="33CCCC"/>
    <a:srgbClr val="FF6600"/>
    <a:srgbClr val="008000"/>
    <a:srgbClr val="663300"/>
    <a:srgbClr val="00CC00"/>
    <a:srgbClr val="0099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1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8878F-A160-4F77-A54C-E371474EE4B4}" type="datetimeFigureOut">
              <a:rPr lang="fr-FR" smtClean="0"/>
              <a:t>29/10/2024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B02283-5034-4891-8846-8C7105D9A0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905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3838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3575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0845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6430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228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8174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7708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6542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7069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627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794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75698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9136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0666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3652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3704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701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3547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2907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2936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08458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500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848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7250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061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8987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6567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583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635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02283-5034-4891-8846-8C7105D9A056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766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38CC1-5167-4613-BC93-F8C91E3FC220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EF02B-D3E1-454E-B19B-2D32B2CD115D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999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3BB9F-91B7-4755-9CF3-4259AECE3BBD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3267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6E8E4-24E1-4AF8-A456-7F656F5ACAC8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82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0B7CA-9715-4A07-9D23-5510BE38726E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3566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008B-0C3C-485F-94F4-72A01709DE9E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43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C6D42-2D0A-4196-B8E7-378DF93CA379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29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2339-B5B0-4FB1-B372-3484A0AC6A48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51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85BC-BF55-4A57-BBC7-37CD6972EC24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81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EDF49-8A0D-4C3E-AA9F-969BB4BADD88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2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DE51-94C2-43FC-A057-6688BFEA4921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9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AF4A-B11E-4943-973C-D6B89AFF2432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426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C5063-810C-4321-BB40-DA5BAA90BA50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3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E052-D664-44F4-B322-7EABA2346AC1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44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B0115-3AFE-45AF-9220-6BF49C151659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2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D35F4-8ACF-41BD-9C97-65C8C55EA3F2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73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11000"/>
            <a:lum/>
          </a:blip>
          <a:srcRect/>
          <a:stretch>
            <a:fillRect l="22000" t="8000" r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67E7B-0B63-4F86-B08F-7E5AFA158CFD}" type="datetime1">
              <a:rPr lang="fr-FR" smtClean="0"/>
              <a:t>29/10/2024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86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4" Type="http://schemas.openxmlformats.org/officeDocument/2006/relationships/image" Target="../media/image310.png"/><Relationship Id="rId9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340.png"/><Relationship Id="rId10" Type="http://schemas.openxmlformats.org/officeDocument/2006/relationships/image" Target="../media/image41.jpeg"/><Relationship Id="rId4" Type="http://schemas.openxmlformats.org/officeDocument/2006/relationships/image" Target="../media/image310.png"/><Relationship Id="rId9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500.png"/><Relationship Id="rId4" Type="http://schemas.openxmlformats.org/officeDocument/2006/relationships/image" Target="../media/image49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12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4000"/>
            <a:lum/>
          </a:blip>
          <a:srcRect/>
          <a:stretch>
            <a:fillRect l="22000" t="5000" r="12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1829252" y="1938215"/>
            <a:ext cx="9375104" cy="1584419"/>
          </a:xfrm>
          <a:extLst/>
        </p:spPr>
        <p:txBody>
          <a:bodyPr>
            <a:noAutofit/>
          </a:bodyPr>
          <a:lstStyle/>
          <a:p>
            <a:pPr algn="ctr">
              <a:defRPr/>
            </a:pPr>
            <a:r>
              <a:rPr lang="fr-CD" sz="4800" b="1" dirty="0" smtClean="0">
                <a:solidFill>
                  <a:srgbClr val="660033"/>
                </a:solidFill>
              </a:rPr>
              <a:t>CREATION D’UN CENTRE DE RADIOPHARMACIE</a:t>
            </a:r>
            <a:endParaRPr lang="fr-FR" sz="4800" b="1" dirty="0">
              <a:solidFill>
                <a:srgbClr val="660033"/>
              </a:solidFill>
            </a:endParaRPr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608083" y="3822080"/>
            <a:ext cx="9674650" cy="1458223"/>
          </a:xfrm>
        </p:spPr>
        <p:txBody>
          <a:bodyPr>
            <a:noAutofit/>
          </a:bodyPr>
          <a:lstStyle/>
          <a:p>
            <a:pPr marR="0" algn="ctr">
              <a:defRPr/>
            </a:pPr>
            <a:r>
              <a:rPr lang="fr-CD" altLang="fr-FR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Heri</a:t>
            </a:r>
            <a:r>
              <a:rPr lang="fr-CD" alt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KADIMA TSHISEKEDI</a:t>
            </a:r>
          </a:p>
          <a:p>
            <a:pPr marR="0" algn="ctr">
              <a:defRPr/>
            </a:pPr>
            <a:r>
              <a:rPr lang="fr-CD" altLang="fr-F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Attaché de recherche</a:t>
            </a:r>
          </a:p>
          <a:p>
            <a:pPr marR="0" algn="ctr">
              <a:defRPr/>
            </a:pP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Cellule </a:t>
            </a: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d’Extraction des </a:t>
            </a: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radioéléments et </a:t>
            </a: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Molécules </a:t>
            </a: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marquées</a:t>
            </a:r>
            <a:endParaRPr lang="fr-CD" altLang="fr-FR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marR="0" algn="ctr">
              <a:defRPr/>
            </a:pP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Sections  </a:t>
            </a: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Radioéléments</a:t>
            </a:r>
          </a:p>
          <a:p>
            <a:pPr marR="0" algn="ctr">
              <a:defRPr/>
            </a:pP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Département Physique et Chimie</a:t>
            </a:r>
            <a:endParaRPr lang="fr-CD" altLang="fr-FR" b="1" i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  <a:p>
            <a:pPr marR="0" algn="ctr">
              <a:defRPr/>
            </a:pPr>
            <a:r>
              <a:rPr lang="fr-CD" altLang="fr-FR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COMMISSARIAT GÉNÉRAL À L’ÉNERGIE ATOMIQUE</a:t>
            </a:r>
          </a:p>
          <a:p>
            <a:pPr marR="0" algn="ctr">
              <a:defRPr/>
            </a:pPr>
            <a:r>
              <a:rPr lang="fr-CD" altLang="fr-FR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anose="020B0606020202030204" pitchFamily="34" charset="0"/>
              </a:rPr>
              <a:t>www.cgea-rdc.org</a:t>
            </a:r>
          </a:p>
          <a:p>
            <a:pPr marR="0" algn="ctr">
              <a:defRPr/>
            </a:pPr>
            <a:endParaRPr lang="fr-CD" altLang="fr-FR" sz="2000" b="1" i="1" dirty="0" smtClean="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5712" y="438441"/>
            <a:ext cx="3811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CGEA, FER DE LANCE DE LA LUTTE CONTRE LE CANCER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38902" y="607718"/>
            <a:ext cx="2712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fr-FR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ème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EDITION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01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70659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5FCF60C4-509C-46D9-BA8F-9B720D6E7B02}" type="slidenum">
              <a:rPr lang="fr-FR" altLang="fr-FR" sz="1200"/>
              <a:pPr/>
              <a:t>10</a:t>
            </a:fld>
            <a:endParaRPr lang="fr-FR" altLang="fr-FR" sz="1200"/>
          </a:p>
        </p:txBody>
      </p:sp>
      <p:sp>
        <p:nvSpPr>
          <p:cNvPr id="179204" name="Text Box 5"/>
          <p:cNvSpPr txBox="1">
            <a:spLocks noChangeArrowheads="1"/>
          </p:cNvSpPr>
          <p:nvPr/>
        </p:nvSpPr>
        <p:spPr bwMode="auto">
          <a:xfrm>
            <a:off x="1955799" y="2798882"/>
            <a:ext cx="2016125" cy="830997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 dirty="0">
                <a:solidFill>
                  <a:srgbClr val="800000"/>
                </a:solidFill>
                <a:latin typeface="Arial" panose="020B0604020202020204" pitchFamily="34" charset="0"/>
              </a:rPr>
              <a:t>Maladie de Basedow</a:t>
            </a:r>
          </a:p>
        </p:txBody>
      </p:sp>
      <p:pic>
        <p:nvPicPr>
          <p:cNvPr id="179205" name="Picture 6" descr="Numériser0004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2" r="21059"/>
          <a:stretch>
            <a:fillRect/>
          </a:stretch>
        </p:blipFill>
        <p:spPr bwMode="auto">
          <a:xfrm>
            <a:off x="1598612" y="3570408"/>
            <a:ext cx="273050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6" name="Picture 7" descr="Numériser0009"/>
          <p:cNvPicPr>
            <a:picLocks noChangeAspect="1" noChangeArrowheads="1"/>
          </p:cNvPicPr>
          <p:nvPr/>
        </p:nvPicPr>
        <p:blipFill>
          <a:blip r:embed="rId4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3" b="5458"/>
          <a:stretch>
            <a:fillRect/>
          </a:stretch>
        </p:blipFill>
        <p:spPr bwMode="auto">
          <a:xfrm>
            <a:off x="5230814" y="3830638"/>
            <a:ext cx="2593975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9207" name="Object 8"/>
          <p:cNvGraphicFramePr>
            <a:graphicFrameLocks noChangeAspect="1"/>
          </p:cNvGraphicFramePr>
          <p:nvPr/>
        </p:nvGraphicFramePr>
        <p:xfrm>
          <a:off x="7824788" y="3500438"/>
          <a:ext cx="2735262" cy="273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Photo Editor Photo" r:id="rId5" imgW="4038095" imgH="4191585" progId="MSPhotoEd.3">
                  <p:embed/>
                </p:oleObj>
              </mc:Choice>
              <mc:Fallback>
                <p:oleObj name="Photo Editor Photo" r:id="rId5" imgW="4038095" imgH="419158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72" t="3496" r="17027" b="30733"/>
                      <a:stretch>
                        <a:fillRect/>
                      </a:stretch>
                    </p:blipFill>
                    <p:spPr bwMode="auto">
                      <a:xfrm>
                        <a:off x="7824788" y="3500438"/>
                        <a:ext cx="2735262" cy="273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9208" name="Picture 5" descr="Numériser0006"/>
          <p:cNvPicPr>
            <a:picLocks noChangeAspect="1" noChangeArrowheads="1"/>
          </p:cNvPicPr>
          <p:nvPr/>
        </p:nvPicPr>
        <p:blipFill>
          <a:blip r:embed="rId7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"/>
          <a:stretch>
            <a:fillRect/>
          </a:stretch>
        </p:blipFill>
        <p:spPr bwMode="auto">
          <a:xfrm>
            <a:off x="7104064" y="260350"/>
            <a:ext cx="2879725" cy="240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9" name="Text Box 6"/>
          <p:cNvSpPr txBox="1">
            <a:spLocks noChangeArrowheads="1"/>
          </p:cNvSpPr>
          <p:nvPr/>
        </p:nvSpPr>
        <p:spPr bwMode="auto">
          <a:xfrm>
            <a:off x="5305425" y="6211888"/>
            <a:ext cx="51117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>
                <a:latin typeface="Arial" panose="020B0604020202020204" pitchFamily="34" charset="0"/>
              </a:rPr>
              <a:t>Nodule toxique autonome</a:t>
            </a:r>
          </a:p>
        </p:txBody>
      </p:sp>
      <p:sp>
        <p:nvSpPr>
          <p:cNvPr id="179210" name="Text Box 5"/>
          <p:cNvSpPr txBox="1">
            <a:spLocks noChangeArrowheads="1"/>
          </p:cNvSpPr>
          <p:nvPr/>
        </p:nvSpPr>
        <p:spPr bwMode="auto">
          <a:xfrm>
            <a:off x="5951538" y="2636838"/>
            <a:ext cx="4608512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>
                <a:latin typeface="Arial" panose="020B0604020202020204" pitchFamily="34" charset="0"/>
              </a:rPr>
              <a:t>Goître multi-nodulaire</a:t>
            </a:r>
          </a:p>
        </p:txBody>
      </p:sp>
      <p:pic>
        <p:nvPicPr>
          <p:cNvPr id="70667" name="Picture 11" descr="Thyroid scinti"/>
          <p:cNvPicPr>
            <a:picLocks noChangeAspect="1" noChangeArrowheads="1"/>
          </p:cNvPicPr>
          <p:nvPr/>
        </p:nvPicPr>
        <p:blipFill>
          <a:blip r:embed="rId8">
            <a:lum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10179" r="12540" b="18562"/>
          <a:stretch>
            <a:fillRect/>
          </a:stretch>
        </p:blipFill>
        <p:spPr bwMode="auto">
          <a:xfrm>
            <a:off x="1847848" y="345282"/>
            <a:ext cx="2232025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AutoShape 3"/>
          <p:cNvSpPr>
            <a:spLocks noChangeArrowheads="1"/>
          </p:cNvSpPr>
          <p:nvPr/>
        </p:nvSpPr>
        <p:spPr bwMode="auto">
          <a:xfrm>
            <a:off x="4008439" y="260350"/>
            <a:ext cx="2447925" cy="86360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2400" b="1" i="1">
                <a:latin typeface="Arial" panose="020B0604020202020204" pitchFamily="34" charset="0"/>
              </a:rPr>
              <a:t>Image normale</a:t>
            </a:r>
          </a:p>
        </p:txBody>
      </p:sp>
    </p:spTree>
    <p:extLst>
      <p:ext uri="{BB962C8B-B14F-4D97-AF65-F5344CB8AC3E}">
        <p14:creationId xmlns:p14="http://schemas.microsoft.com/office/powerpoint/2010/main" val="1979591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716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87DEA12-8332-4F60-9294-D7805DBE99A0}" type="slidenum">
              <a:rPr lang="fr-FR" altLang="fr-FR" sz="1200"/>
              <a:pPr/>
              <a:t>11</a:t>
            </a:fld>
            <a:endParaRPr lang="fr-FR" altLang="fr-FR" sz="1200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sz="4400" dirty="0" smtClean="0"/>
              <a:t>Scintigraphie cardiaque</a:t>
            </a:r>
          </a:p>
        </p:txBody>
      </p:sp>
      <p:pic>
        <p:nvPicPr>
          <p:cNvPr id="11" name="Picture 10" descr="Scintigraphie cardiaque 06 et 83 - Scintiazu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48" y="296879"/>
            <a:ext cx="8152326" cy="6426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4020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716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87DEA12-8332-4F60-9294-D7805DBE99A0}" type="slidenum">
              <a:rPr lang="fr-FR" altLang="fr-FR" sz="1200"/>
              <a:pPr/>
              <a:t>12</a:t>
            </a:fld>
            <a:endParaRPr lang="fr-FR" altLang="fr-FR" sz="1200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sz="4400" dirty="0" smtClean="0"/>
              <a:t>Scintigraphie pulmonaire</a:t>
            </a:r>
          </a:p>
        </p:txBody>
      </p:sp>
      <p:pic>
        <p:nvPicPr>
          <p:cNvPr id="8" name="Picture 3" descr="Numériser0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0" t="12593" r="5026" b="3380"/>
          <a:stretch>
            <a:fillRect/>
          </a:stretch>
        </p:blipFill>
        <p:spPr bwMode="auto">
          <a:xfrm>
            <a:off x="1774825" y="1484314"/>
            <a:ext cx="5170488" cy="537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19962" y="1989139"/>
            <a:ext cx="361800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2400" b="1" dirty="0"/>
              <a:t>Scintigraphie de perfusion </a:t>
            </a:r>
            <a:endParaRPr lang="fr-FR" altLang="fr-FR" sz="2400" b="1" dirty="0" smtClean="0"/>
          </a:p>
          <a:p>
            <a:pPr algn="ctr" eaLnBrk="1" hangingPunct="1">
              <a:spcBef>
                <a:spcPct val="50000"/>
              </a:spcBef>
            </a:pPr>
            <a:r>
              <a:rPr lang="fr-FR" altLang="fr-FR" sz="2400" b="1" dirty="0" smtClean="0"/>
              <a:t>(images normales)</a:t>
            </a:r>
            <a:endParaRPr lang="fr-FR" alt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23261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716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87DEA12-8332-4F60-9294-D7805DBE99A0}" type="slidenum">
              <a:rPr lang="fr-FR" altLang="fr-FR" sz="1200"/>
              <a:pPr/>
              <a:t>13</a:t>
            </a:fld>
            <a:endParaRPr lang="fr-FR" altLang="fr-FR" sz="1200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sz="4400" dirty="0" smtClean="0"/>
              <a:t>Scintigraphie rénale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7" b="5757"/>
          <a:stretch/>
        </p:blipFill>
        <p:spPr bwMode="auto">
          <a:xfrm>
            <a:off x="9024845" y="624110"/>
            <a:ext cx="2571627" cy="301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1" descr="391"/>
          <p:cNvPicPr>
            <a:picLocks noGrp="1" noChangeAspect="1" noChangeArrowheads="1"/>
          </p:cNvPicPr>
          <p:nvPr>
            <p:ph/>
          </p:nvPr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" r="2373" b="28430"/>
          <a:stretch>
            <a:fillRect/>
          </a:stretch>
        </p:blipFill>
        <p:spPr>
          <a:xfrm>
            <a:off x="1897039" y="1412875"/>
            <a:ext cx="6575450" cy="51603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8789159" y="4404229"/>
            <a:ext cx="3261814" cy="1606237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 smtClean="0">
                <a:latin typeface="Arial" panose="020B0604020202020204" pitchFamily="34" charset="0"/>
              </a:rPr>
              <a:t>DTPA-</a:t>
            </a:r>
            <a:r>
              <a:rPr lang="fr-FR" altLang="fr-FR" sz="2800" b="1" i="1" baseline="30000" dirty="0" smtClean="0">
                <a:latin typeface="Arial" panose="020B0604020202020204" pitchFamily="34" charset="0"/>
              </a:rPr>
              <a:t>99m</a:t>
            </a:r>
            <a:r>
              <a:rPr lang="fr-FR" altLang="fr-FR" sz="2800" b="1" i="1" dirty="0" smtClean="0">
                <a:latin typeface="Arial" panose="020B0604020202020204" pitchFamily="34" charset="0"/>
              </a:rPr>
              <a:t>Tc</a:t>
            </a:r>
          </a:p>
          <a:p>
            <a:pPr algn="ctr" eaLnBrk="1" hangingPunct="1"/>
            <a:r>
              <a:rPr lang="fr-FR" altLang="fr-FR" sz="2000" b="1" i="1" dirty="0" smtClean="0">
                <a:latin typeface="Arial" panose="020B0604020202020204" pitchFamily="34" charset="0"/>
              </a:rPr>
              <a:t>(en Dynamique)</a:t>
            </a:r>
            <a:endParaRPr lang="fr-FR" altLang="fr-FR" sz="20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052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716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87DEA12-8332-4F60-9294-D7805DBE99A0}" type="slidenum">
              <a:rPr lang="fr-FR" altLang="fr-FR" sz="1200"/>
              <a:pPr/>
              <a:t>14</a:t>
            </a:fld>
            <a:endParaRPr lang="fr-FR" altLang="fr-FR" sz="1200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sz="4400" dirty="0" smtClean="0"/>
              <a:t>Scintigraphie rénale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7" b="5757"/>
          <a:stretch/>
        </p:blipFill>
        <p:spPr bwMode="auto">
          <a:xfrm>
            <a:off x="9024845" y="624110"/>
            <a:ext cx="2571627" cy="301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 descr="Numériser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0" t="48524" r="29135" b="7324"/>
          <a:stretch>
            <a:fillRect/>
          </a:stretch>
        </p:blipFill>
        <p:spPr bwMode="auto">
          <a:xfrm>
            <a:off x="1311579" y="1701097"/>
            <a:ext cx="4846638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Numériser0019"/>
          <p:cNvPicPr>
            <a:picLocks noChangeAspect="1" noChangeArrowheads="1"/>
          </p:cNvPicPr>
          <p:nvPr/>
        </p:nvPicPr>
        <p:blipFill>
          <a:blip r:embed="rId4">
            <a:lum bright="-30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98" y="1781089"/>
            <a:ext cx="4392612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765604" y="5295197"/>
            <a:ext cx="3181350" cy="9144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1600" b="1"/>
              <a:t>Rénogramme isotopique</a:t>
            </a:r>
          </a:p>
          <a:p>
            <a:pPr algn="ctr" eaLnBrk="1" hangingPunct="1"/>
            <a:r>
              <a:rPr lang="fr-FR" altLang="fr-FR" sz="1600" b="1"/>
              <a:t>Pathologique au niveau du rein droit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35864" y="5516564"/>
            <a:ext cx="2592387" cy="701675"/>
          </a:xfrm>
          <a:prstGeom prst="rect">
            <a:avLst/>
          </a:prstGeom>
          <a:solidFill>
            <a:srgbClr val="CC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 dirty="0" err="1">
                <a:latin typeface="Arial" panose="020B0604020202020204" pitchFamily="34" charset="0"/>
              </a:rPr>
              <a:t>Rénogramme</a:t>
            </a:r>
            <a:r>
              <a:rPr lang="fr-FR" altLang="fr-FR" sz="2000" b="1" dirty="0">
                <a:latin typeface="Arial" panose="020B0604020202020204" pitchFamily="34" charset="0"/>
              </a:rPr>
              <a:t> isotopique normale</a:t>
            </a:r>
          </a:p>
        </p:txBody>
      </p:sp>
    </p:spTree>
    <p:extLst>
      <p:ext uri="{BB962C8B-B14F-4D97-AF65-F5344CB8AC3E}">
        <p14:creationId xmlns:p14="http://schemas.microsoft.com/office/powerpoint/2010/main" val="2603947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716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87DEA12-8332-4F60-9294-D7805DBE99A0}" type="slidenum">
              <a:rPr lang="fr-FR" altLang="fr-FR" sz="1200"/>
              <a:pPr/>
              <a:t>15</a:t>
            </a:fld>
            <a:endParaRPr lang="fr-FR" altLang="fr-FR" sz="1200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FR" altLang="fr-FR" sz="4400" dirty="0" smtClean="0"/>
              <a:t>Scintigraphie rénale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lum bright="-12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77" b="5757"/>
          <a:stretch/>
        </p:blipFill>
        <p:spPr bwMode="auto">
          <a:xfrm>
            <a:off x="9024845" y="624110"/>
            <a:ext cx="2571627" cy="301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 descr="Numériser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517" y="1536641"/>
            <a:ext cx="4645025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414850" y="5413897"/>
            <a:ext cx="2549525" cy="946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800" b="1">
                <a:latin typeface="Arial" panose="020B0604020202020204" pitchFamily="34" charset="0"/>
              </a:rPr>
              <a:t>Image normale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927586" y="5281733"/>
            <a:ext cx="3455987" cy="854075"/>
          </a:xfrm>
          <a:prstGeom prst="rect">
            <a:avLst/>
          </a:prstGeom>
          <a:solidFill>
            <a:srgbClr val="CC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Arial" panose="020B0604020202020204" pitchFamily="34" charset="0"/>
              </a:rPr>
              <a:t>Image pathologique</a:t>
            </a:r>
          </a:p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000" b="1" dirty="0">
                <a:latin typeface="Arial" panose="020B0604020202020204" pitchFamily="34" charset="0"/>
              </a:rPr>
              <a:t>d’une </a:t>
            </a:r>
            <a:r>
              <a:rPr lang="fr-FR" altLang="fr-FR" sz="2000" b="1" dirty="0" err="1">
                <a:latin typeface="Arial" panose="020B0604020202020204" pitchFamily="34" charset="0"/>
              </a:rPr>
              <a:t>pyélonephrite</a:t>
            </a:r>
            <a:endParaRPr lang="fr-FR" altLang="fr-FR" sz="2000" b="1" dirty="0">
              <a:latin typeface="Arial" panose="020B0604020202020204" pitchFamily="34" charset="0"/>
            </a:endParaRPr>
          </a:p>
        </p:txBody>
      </p:sp>
      <p:pic>
        <p:nvPicPr>
          <p:cNvPr id="14" name="Picture 5" descr="Numériser0021"/>
          <p:cNvPicPr>
            <a:picLocks noChangeAspect="1" noChangeArrowheads="1"/>
          </p:cNvPicPr>
          <p:nvPr/>
        </p:nvPicPr>
        <p:blipFill>
          <a:blip r:embed="rId4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3812" b="7060"/>
          <a:stretch>
            <a:fillRect/>
          </a:stretch>
        </p:blipFill>
        <p:spPr bwMode="auto">
          <a:xfrm>
            <a:off x="1692844" y="1642209"/>
            <a:ext cx="4572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8413544" y="292809"/>
            <a:ext cx="3323531" cy="1720195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 smtClean="0">
                <a:latin typeface="Arial" panose="020B0604020202020204" pitchFamily="34" charset="0"/>
              </a:rPr>
              <a:t>DMSA-</a:t>
            </a:r>
            <a:r>
              <a:rPr lang="fr-FR" altLang="fr-FR" sz="2800" b="1" i="1" baseline="30000" dirty="0" smtClean="0">
                <a:latin typeface="Arial" panose="020B0604020202020204" pitchFamily="34" charset="0"/>
              </a:rPr>
              <a:t>99m</a:t>
            </a:r>
            <a:r>
              <a:rPr lang="fr-FR" altLang="fr-FR" sz="2800" b="1" i="1" dirty="0" smtClean="0">
                <a:latin typeface="Arial" panose="020B0604020202020204" pitchFamily="34" charset="0"/>
              </a:rPr>
              <a:t>Tc</a:t>
            </a:r>
          </a:p>
          <a:p>
            <a:pPr algn="ctr" eaLnBrk="1" hangingPunct="1"/>
            <a:r>
              <a:rPr lang="fr-FR" altLang="fr-FR" sz="2000" b="1" i="1" dirty="0" smtClean="0">
                <a:latin typeface="Arial" panose="020B0604020202020204" pitchFamily="34" charset="0"/>
              </a:rPr>
              <a:t>(en statique)</a:t>
            </a:r>
            <a:endParaRPr lang="fr-FR" altLang="fr-FR" sz="2000" b="1" i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3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716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87DEA12-8332-4F60-9294-D7805DBE99A0}" type="slidenum">
              <a:rPr lang="fr-FR" altLang="fr-FR" sz="1200"/>
              <a:pPr/>
              <a:t>16</a:t>
            </a:fld>
            <a:endParaRPr lang="fr-FR" altLang="fr-FR" sz="1200"/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2925" y="624110"/>
            <a:ext cx="9103206" cy="128089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fr-FR" altLang="fr-FR" sz="4400" dirty="0" smtClean="0"/>
              <a:t>Scintigraphie du foie et de la rate</a:t>
            </a:r>
          </a:p>
        </p:txBody>
      </p:sp>
      <p:pic>
        <p:nvPicPr>
          <p:cNvPr id="5" name="Picture 6" descr="Numériser00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3"/>
          <a:stretch>
            <a:fillRect/>
          </a:stretch>
        </p:blipFill>
        <p:spPr bwMode="auto">
          <a:xfrm>
            <a:off x="1562100" y="1601334"/>
            <a:ext cx="269398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1919289" y="5128759"/>
            <a:ext cx="2016125" cy="865188"/>
          </a:xfrm>
          <a:prstGeom prst="wedgeEllipseCallout">
            <a:avLst>
              <a:gd name="adj1" fmla="val -1731"/>
              <a:gd name="adj2" fmla="val -55870"/>
            </a:avLst>
          </a:prstGeom>
          <a:solidFill>
            <a:schemeClr val="bg2">
              <a:lumMod val="9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1800" b="1"/>
              <a:t>Image</a:t>
            </a:r>
          </a:p>
          <a:p>
            <a:pPr algn="ctr" eaLnBrk="1" hangingPunct="1"/>
            <a:r>
              <a:rPr lang="fr-FR" altLang="fr-FR" sz="1800" b="1"/>
              <a:t>normale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592534" y="5116626"/>
            <a:ext cx="4118435" cy="803731"/>
          </a:xfrm>
          <a:prstGeom prst="foldedCorner">
            <a:avLst>
              <a:gd name="adj" fmla="val 12500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2000" b="1"/>
              <a:t>Images pathologiques d’un</a:t>
            </a:r>
          </a:p>
          <a:p>
            <a:pPr algn="ctr" eaLnBrk="1" hangingPunct="1"/>
            <a:r>
              <a:rPr lang="fr-FR" altLang="fr-FR" sz="2000" b="1"/>
              <a:t>Abscès hépathique</a:t>
            </a:r>
          </a:p>
        </p:txBody>
      </p:sp>
      <p:pic>
        <p:nvPicPr>
          <p:cNvPr id="8" name="Picture 12" descr="Liver scinti"/>
          <p:cNvPicPr>
            <a:picLocks noChangeAspect="1" noChangeArrowheads="1"/>
          </p:cNvPicPr>
          <p:nvPr/>
        </p:nvPicPr>
        <p:blipFill>
          <a:blip r:embed="rId3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" t="13774" r="6898" b="20146"/>
          <a:stretch>
            <a:fillRect/>
          </a:stretch>
        </p:blipFill>
        <p:spPr bwMode="auto">
          <a:xfrm>
            <a:off x="4583113" y="1701347"/>
            <a:ext cx="5905500" cy="27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2208214" y="4336597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/>
              <a:t>Vue antérieure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5232401" y="4336597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/>
              <a:t>Vue antérieure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8183564" y="4336597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/>
              <a:t>Vue postérieure</a:t>
            </a:r>
          </a:p>
        </p:txBody>
      </p:sp>
    </p:spTree>
    <p:extLst>
      <p:ext uri="{BB962C8B-B14F-4D97-AF65-F5344CB8AC3E}">
        <p14:creationId xmlns:p14="http://schemas.microsoft.com/office/powerpoint/2010/main" val="31121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ce réservé du pied de page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71683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987DEA12-8332-4F60-9294-D7805DBE99A0}" type="slidenum">
              <a:rPr lang="fr-FR" altLang="fr-FR" sz="1200">
                <a:solidFill>
                  <a:schemeClr val="bg1"/>
                </a:solidFill>
              </a:rPr>
              <a:pPr/>
              <a:t>17</a:t>
            </a:fld>
            <a:endParaRPr lang="fr-FR" altLang="fr-FR" sz="1200" dirty="0">
              <a:solidFill>
                <a:schemeClr val="bg1"/>
              </a:solidFill>
            </a:endParaRPr>
          </a:p>
        </p:txBody>
      </p:sp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592925" y="624110"/>
            <a:ext cx="9103206" cy="1280890"/>
          </a:xfrm>
        </p:spPr>
        <p:txBody>
          <a:bodyPr>
            <a:normAutofit/>
          </a:bodyPr>
          <a:lstStyle/>
          <a:p>
            <a:pPr eaLnBrk="1" hangingPunct="1"/>
            <a:r>
              <a:rPr lang="fr-FR" altLang="fr-FR" sz="4400" dirty="0" smtClean="0"/>
              <a:t>Scintigraphie osseuse</a:t>
            </a:r>
          </a:p>
        </p:txBody>
      </p:sp>
      <p:pic>
        <p:nvPicPr>
          <p:cNvPr id="9" name="Picture 4" descr="Numériser00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557338"/>
            <a:ext cx="3475038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359151" y="5876925"/>
            <a:ext cx="1306513" cy="6413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1800" b="1">
                <a:latin typeface="Arial" panose="020B0604020202020204" pitchFamily="34" charset="0"/>
              </a:rPr>
              <a:t>Image normale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9061887" y="192511"/>
            <a:ext cx="2743201" cy="1284311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 smtClean="0">
                <a:latin typeface="Arial" panose="020B0604020202020204" pitchFamily="34" charset="0"/>
              </a:rPr>
              <a:t>MPD-</a:t>
            </a:r>
            <a:r>
              <a:rPr lang="fr-FR" altLang="fr-FR" sz="2800" b="1" i="1" baseline="30000" dirty="0" smtClean="0">
                <a:latin typeface="Arial" panose="020B0604020202020204" pitchFamily="34" charset="0"/>
              </a:rPr>
              <a:t>99m</a:t>
            </a:r>
            <a:r>
              <a:rPr lang="fr-FR" altLang="fr-FR" sz="2800" b="1" i="1" dirty="0" smtClean="0">
                <a:latin typeface="Arial" panose="020B0604020202020204" pitchFamily="34" charset="0"/>
              </a:rPr>
              <a:t>Tc</a:t>
            </a:r>
            <a:endParaRPr lang="fr-FR" altLang="fr-FR" sz="2800" b="1" i="1" dirty="0"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965" y="1622304"/>
            <a:ext cx="3271784" cy="4878629"/>
          </a:xfrm>
          <a:prstGeom prst="rect">
            <a:avLst/>
          </a:prstGeom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6743701" y="6100763"/>
            <a:ext cx="3313113" cy="6413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1800" b="1">
                <a:latin typeface="Comic Sans MS" panose="030F0702030302020204" pitchFamily="66" charset="0"/>
              </a:rPr>
              <a:t>Images pathologiques de métastases osseuses</a:t>
            </a:r>
          </a:p>
        </p:txBody>
      </p:sp>
    </p:spTree>
    <p:extLst>
      <p:ext uri="{BB962C8B-B14F-4D97-AF65-F5344CB8AC3E}">
        <p14:creationId xmlns:p14="http://schemas.microsoft.com/office/powerpoint/2010/main" val="175189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 smtClean="0"/>
              <a:t>Laboratoire de </a:t>
            </a:r>
            <a:r>
              <a:rPr lang="fr-CD" altLang="fr-FR" sz="4400" b="1" dirty="0" err="1" smtClean="0"/>
              <a:t>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66"/>
          <a:stretch/>
        </p:blipFill>
        <p:spPr>
          <a:xfrm rot="7422416">
            <a:off x="1319012" y="1199196"/>
            <a:ext cx="5257089" cy="4437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9855" y="1380494"/>
            <a:ext cx="6051068" cy="453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116183" y="624110"/>
            <a:ext cx="9388429" cy="692813"/>
          </a:xfrm>
        </p:spPr>
        <p:txBody>
          <a:bodyPr>
            <a:normAutofit/>
          </a:bodyPr>
          <a:lstStyle/>
          <a:p>
            <a:r>
              <a:rPr lang="fr-CD" altLang="fr-FR" sz="3200" b="1" dirty="0" smtClean="0"/>
              <a:t>Irathérapie (Radiothérapie métabolique)</a:t>
            </a:r>
            <a:endParaRPr lang="fr-FR" altLang="fr-FR" sz="32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6" name="Picture 5" descr="100_11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7" t="27652" r="14870" b="30800"/>
          <a:stretch>
            <a:fillRect/>
          </a:stretch>
        </p:blipFill>
        <p:spPr bwMode="auto">
          <a:xfrm>
            <a:off x="1793752" y="1450407"/>
            <a:ext cx="4572000" cy="379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100_1849"/>
          <p:cNvPicPr>
            <a:picLocks noChangeAspect="1" noChangeArrowheads="1"/>
          </p:cNvPicPr>
          <p:nvPr/>
        </p:nvPicPr>
        <p:blipFill>
          <a:blip r:embed="rId4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5" t="27419" r="16071" b="37424"/>
          <a:stretch>
            <a:fillRect/>
          </a:stretch>
        </p:blipFill>
        <p:spPr bwMode="auto">
          <a:xfrm>
            <a:off x="7004050" y="1391638"/>
            <a:ext cx="4500562" cy="387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379742" y="5465255"/>
            <a:ext cx="2808288" cy="118745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>
                <a:latin typeface="Comic Sans MS" panose="030F0702030302020204" pitchFamily="66" charset="0"/>
              </a:rPr>
              <a:t>Avant le traitement avec l’iode-131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348617" y="5446967"/>
            <a:ext cx="2808288" cy="1187450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¡"/>
              <a:defRPr sz="29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5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¡"/>
              <a:defRPr sz="22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anose="05000000000000000000" pitchFamily="2" charset="2"/>
              <a:buChar char="¡"/>
              <a:defRPr sz="19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fr-FR" altLang="fr-FR" sz="2400" b="1">
                <a:latin typeface="Comic Sans MS" panose="030F0702030302020204" pitchFamily="66" charset="0"/>
              </a:rPr>
              <a:t>Après le traitement avec l’iode-131</a:t>
            </a:r>
          </a:p>
        </p:txBody>
      </p:sp>
    </p:spTree>
    <p:extLst>
      <p:ext uri="{BB962C8B-B14F-4D97-AF65-F5344CB8AC3E}">
        <p14:creationId xmlns:p14="http://schemas.microsoft.com/office/powerpoint/2010/main" val="5072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/>
              <a:t>Introduction</a:t>
            </a:r>
            <a:endParaRPr lang="fr-FR" altLang="fr-FR" sz="5400" b="1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7426974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CH" sz="2400" dirty="0" smtClean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La </a:t>
            </a:r>
            <a:r>
              <a:rPr lang="fr-CH" sz="2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radiopharmacie et la médecine nucléaire sont interdépendante</a:t>
            </a:r>
            <a:r>
              <a:rPr lang="fr-FR" sz="2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s</a:t>
            </a:r>
            <a:r>
              <a:rPr lang="fr-CH" sz="2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 comme un organe vital et l’organisme.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7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116183" y="624110"/>
            <a:ext cx="9388429" cy="692813"/>
          </a:xfrm>
        </p:spPr>
        <p:txBody>
          <a:bodyPr>
            <a:normAutofit/>
          </a:bodyPr>
          <a:lstStyle/>
          <a:p>
            <a:r>
              <a:rPr lang="fr-CD" altLang="fr-FR" sz="3200" b="1" dirty="0" smtClean="0"/>
              <a:t>Irathérapie (Radiothérapie métabolique)</a:t>
            </a:r>
            <a:endParaRPr lang="fr-FR" altLang="fr-FR" sz="3200" b="1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11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8" t="27778" r="60000" b="5278"/>
          <a:stretch/>
        </p:blipFill>
        <p:spPr>
          <a:xfrm rot="5400000">
            <a:off x="3635709" y="-183495"/>
            <a:ext cx="4360891" cy="84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248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 smtClean="0"/>
              <a:t>Produits du Réacteur</a:t>
            </a:r>
            <a:endParaRPr lang="fr-FR" altLang="fr-FR" sz="4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12732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Radiopharmacie avec les émetteurs </a:t>
            </a:r>
            <a:r>
              <a:rPr lang="fr-FR" sz="2800" dirty="0" err="1" smtClean="0">
                <a:solidFill>
                  <a:schemeClr val="tx1"/>
                </a:solidFill>
              </a:rPr>
              <a:t>monophotoniques</a:t>
            </a:r>
            <a:r>
              <a:rPr lang="fr-FR" sz="2800" dirty="0" smtClean="0">
                <a:solidFill>
                  <a:schemeClr val="tx1"/>
                </a:solidFill>
              </a:rPr>
              <a:t>.</a:t>
            </a:r>
            <a:endParaRPr lang="fr-FR" sz="28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9"/>
              <p:cNvSpPr txBox="1"/>
              <p:nvPr/>
            </p:nvSpPr>
            <p:spPr>
              <a:xfrm>
                <a:off x="6515692" y="5793047"/>
                <a:ext cx="473409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𝑹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é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𝒂𝒄𝒕𝒆𝒖𝒓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𝑻𝑹𝑰𝑪𝑶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 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𝑰𝑰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5692" y="5793047"/>
                <a:ext cx="4734099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s://cgea-rdc.org/wp-content/uploads/2023/07/WhatsApp-Image-2023-07-24-at-09.35.2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03" y="3013990"/>
            <a:ext cx="5021905" cy="33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AutoShape 4"/>
              <p:cNvSpPr>
                <a:spLocks noChangeArrowheads="1"/>
              </p:cNvSpPr>
              <p:nvPr/>
            </p:nvSpPr>
            <p:spPr bwMode="auto">
              <a:xfrm>
                <a:off x="7245529" y="2617974"/>
                <a:ext cx="3187339" cy="798766"/>
              </a:xfrm>
              <a:prstGeom prst="foldedCorner">
                <a:avLst>
                  <a:gd name="adj" fmla="val 2945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>
                <a:lvl1pPr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fr-FR" altLang="fr-FR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𝟗𝟗</m:t>
                              </m:r>
                              <m:r>
                                <a:rPr lang="fr-FR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sup>
                            <m:e>
                              <m:r>
                                <a:rPr lang="fr-FR" sz="2800" b="1" i="1" smtClean="0">
                                  <a:solidFill>
                                    <a:srgbClr val="FF0000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𝑻𝒄</m:t>
                              </m:r>
                            </m:e>
                          </m:sPre>
                        </m:e>
                      </m:d>
                      <m:sSub>
                        <m:sSubPr>
                          <m:ctrlP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fr-FR" altLang="fr-FR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altLang="fr-FR" sz="2800" b="1" i="1" smtClean="0">
                                  <a:latin typeface="Cambria Math" panose="02040503050406030204" pitchFamily="18" charset="0"/>
                                </a:rPr>
                                <m:t>𝑵𝒂</m:t>
                              </m:r>
                            </m:e>
                            <m:sup>
                              <m:r>
                                <a:rPr lang="fr-FR" altLang="fr-FR" sz="2800" b="1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fr-FR" altLang="fr-FR" sz="28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altLang="fr-FR" sz="2800" b="1" i="1" smtClean="0">
                                  <a:latin typeface="Cambria Math" panose="02040503050406030204" pitchFamily="18" charset="0"/>
                                </a:rPr>
                                <m:t>𝑻𝒄𝑶</m:t>
                              </m:r>
                            </m:e>
                            <m:sub>
                              <m:r>
                                <a:rPr lang="fr-FR" altLang="fr-FR" sz="2800" b="1" i="1" smtClean="0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b>
                            <m:sup>
                              <m:r>
                                <a:rPr lang="fr-FR" altLang="fr-FR" sz="28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bSup>
                        </m:e>
                        <m:sub/>
                      </m:sSub>
                    </m:oMath>
                  </m:oMathPara>
                </a14:m>
                <a:endParaRPr lang="fr-FR" altLang="fr-FR" sz="2800" b="1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AutoShap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5529" y="2617974"/>
                <a:ext cx="3187339" cy="798766"/>
              </a:xfrm>
              <a:prstGeom prst="foldedCorner">
                <a:avLst>
                  <a:gd name="adj" fmla="val 29454"/>
                </a:avLst>
              </a:prstGeom>
              <a:blipFill rotWithShape="0"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utoShape 4"/>
              <p:cNvSpPr>
                <a:spLocks noChangeArrowheads="1"/>
              </p:cNvSpPr>
              <p:nvPr/>
            </p:nvSpPr>
            <p:spPr bwMode="auto">
              <a:xfrm>
                <a:off x="7245530" y="3570268"/>
                <a:ext cx="2151017" cy="671510"/>
              </a:xfrm>
              <a:prstGeom prst="foldedCorner">
                <a:avLst>
                  <a:gd name="adj" fmla="val 2945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>
                <a:lvl1pPr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altLang="fr-FR" sz="2800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altLang="fr-FR" sz="2800" b="1" i="1" baseline="30000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𝟏𝟑𝟏</m:t>
                          </m:r>
                          <m:r>
                            <a:rPr lang="fr-FR" altLang="fr-FR" sz="2800" b="1" i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d>
                      <m:r>
                        <a:rPr lang="fr-FR" altLang="fr-FR" sz="2800" b="1" i="1" dirty="0" smtClean="0">
                          <a:latin typeface="Cambria Math" panose="02040503050406030204" pitchFamily="18" charset="0"/>
                        </a:rPr>
                        <m:t>𝑵𝒂𝑰</m:t>
                      </m:r>
                    </m:oMath>
                  </m:oMathPara>
                </a14:m>
                <a:endParaRPr lang="fr-FR" altLang="fr-FR" sz="2800" b="1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AutoShap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5530" y="3570268"/>
                <a:ext cx="2151017" cy="671510"/>
              </a:xfrm>
              <a:prstGeom prst="foldedCorner">
                <a:avLst>
                  <a:gd name="adj" fmla="val 29454"/>
                </a:avLst>
              </a:prstGeom>
              <a:blipFill rotWithShape="0">
                <a:blip r:embed="rId6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AutoShape 4"/>
              <p:cNvSpPr>
                <a:spLocks noChangeArrowheads="1"/>
              </p:cNvSpPr>
              <p:nvPr/>
            </p:nvSpPr>
            <p:spPr bwMode="auto">
              <a:xfrm>
                <a:off x="7245530" y="4395306"/>
                <a:ext cx="2281647" cy="720133"/>
              </a:xfrm>
              <a:prstGeom prst="foldedCorner">
                <a:avLst>
                  <a:gd name="adj" fmla="val 29454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>
                <a:lvl1pPr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1pPr>
                <a:lvl2pPr marL="742950" indent="-28575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2pPr>
                <a:lvl3pPr marL="11430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3pPr>
                <a:lvl4pPr marL="16002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4pPr>
                <a:lvl5pPr marL="2057400" indent="-228600"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9600">
                    <a:solidFill>
                      <a:schemeClr val="tx1"/>
                    </a:solidFill>
                    <a:latin typeface="Verdana" panose="020B0604030504040204" pitchFamily="34" charset="0"/>
                  </a:defRPr>
                </a:lvl9pPr>
              </a:lstStyle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FR" altLang="fr-FR" sz="2800" b="1" i="1" baseline="30000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anose="020B0604020202020204" pitchFamily="34" charset="0"/>
                            </a:rPr>
                            <m:t>32</m:t>
                          </m:r>
                          <m:r>
                            <m:rPr>
                              <m:nor/>
                            </m:rPr>
                            <a:rPr lang="fr-FR" altLang="fr-FR" sz="2800" b="1" i="1" dirty="0" smtClean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Arial" panose="020B0604020202020204" pitchFamily="34" charset="0"/>
                            </a:rPr>
                            <m:t>P</m:t>
                          </m:r>
                        </m:e>
                      </m:d>
                      <m:sSub>
                        <m:sSubPr>
                          <m:ctrlP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>
                        <m:sSubPr>
                          <m:ctrlP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  <m:t>𝑷𝑶</m:t>
                          </m:r>
                        </m:e>
                        <m:sub>
                          <m:r>
                            <a:rPr lang="fr-FR" altLang="fr-FR" sz="28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</m:oMath>
                  </m:oMathPara>
                </a14:m>
                <a:endParaRPr lang="fr-FR" altLang="fr-FR" sz="2800" b="1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AutoShap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45530" y="4395306"/>
                <a:ext cx="2281647" cy="720133"/>
              </a:xfrm>
              <a:prstGeom prst="foldedCorner">
                <a:avLst>
                  <a:gd name="adj" fmla="val 29454"/>
                </a:avLst>
              </a:prstGeom>
              <a:blipFill rotWithShape="0"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ccolade ouvrante 2"/>
          <p:cNvSpPr/>
          <p:nvPr/>
        </p:nvSpPr>
        <p:spPr>
          <a:xfrm>
            <a:off x="6392092" y="2560321"/>
            <a:ext cx="853438" cy="2778034"/>
          </a:xfrm>
          <a:prstGeom prst="leftBrace">
            <a:avLst>
              <a:gd name="adj1" fmla="val 8333"/>
              <a:gd name="adj2" fmla="val 49348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61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 smtClean="0"/>
              <a:t>Produits du Cyclotron</a:t>
            </a:r>
            <a:endParaRPr lang="fr-FR" altLang="fr-FR" sz="4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12732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Radiopharmacie avec les émetteurs de positons.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t="18609" b="23932"/>
          <a:stretch/>
        </p:blipFill>
        <p:spPr>
          <a:xfrm>
            <a:off x="1386942" y="2955618"/>
            <a:ext cx="10024538" cy="36183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9"/>
              <p:cNvSpPr txBox="1"/>
              <p:nvPr/>
            </p:nvSpPr>
            <p:spPr>
              <a:xfrm>
                <a:off x="7350028" y="2831947"/>
                <a:ext cx="38990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𝑪𝒚𝒄𝒍𝒐𝒏𝒆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® </m:t>
                      </m:r>
                      <m:r>
                        <a:rPr lang="fr-FR" sz="4000" b="1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𝑰𝑲𝑶𝑵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0028" y="2831947"/>
                <a:ext cx="3899003" cy="707886"/>
              </a:xfrm>
              <a:prstGeom prst="rect">
                <a:avLst/>
              </a:prstGeom>
              <a:blipFill rotWithShape="0">
                <a:blip r:embed="rId4"/>
                <a:stretch>
                  <a:fillRect l="-7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784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 smtClean="0"/>
              <a:t>Produits du Cyclotron</a:t>
            </a:r>
            <a:endParaRPr lang="fr-FR" altLang="fr-FR" sz="4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8127326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Radiopharmacie avec les émetteurs de positons.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9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32" y="918845"/>
            <a:ext cx="9401765" cy="5582088"/>
          </a:xfrm>
          <a:prstGeom prst="rect">
            <a:avLst/>
          </a:prstGeom>
        </p:spPr>
      </p:pic>
      <p:sp>
        <p:nvSpPr>
          <p:cNvPr id="11" name="Rounded Rectangular Callout 2"/>
          <p:cNvSpPr/>
          <p:nvPr/>
        </p:nvSpPr>
        <p:spPr>
          <a:xfrm>
            <a:off x="2087543" y="1588019"/>
            <a:ext cx="2326341" cy="1407729"/>
          </a:xfrm>
          <a:prstGeom prst="wedgeRoundRectCallout">
            <a:avLst>
              <a:gd name="adj1" fmla="val 85204"/>
              <a:gd name="adj2" fmla="val 55009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TEP-SCAN</a:t>
            </a:r>
          </a:p>
          <a:p>
            <a:pPr algn="ctr"/>
            <a:r>
              <a:rPr lang="fr-FR" sz="28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fr-F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</a:p>
          <a:p>
            <a:pPr algn="ctr"/>
            <a:r>
              <a:rPr lang="en-US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PET-CT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406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/>
              <a:t>Produits du Cyclotron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"/>
              <p:cNvSpPr txBox="1"/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7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2577459" y="1861233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5858" y="3086916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2111259" y="1967466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5"/>
          <p:cNvCxnSpPr/>
          <p:nvPr/>
        </p:nvCxnSpPr>
        <p:spPr>
          <a:xfrm rot="5400000" flipH="1" flipV="1">
            <a:off x="2234883" y="3347148"/>
            <a:ext cx="1057026" cy="940272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6"/>
          <p:cNvCxnSpPr/>
          <p:nvPr/>
        </p:nvCxnSpPr>
        <p:spPr>
          <a:xfrm rot="10800000" flipH="1" flipV="1">
            <a:off x="3621158" y="3347148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6896389" y="4819879"/>
                <a:ext cx="775252" cy="789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  <m:sup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d>
                                <m:dPr>
                                  <m:ctrlP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  <m:sup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389" y="4819879"/>
                <a:ext cx="775252" cy="789832"/>
              </a:xfrm>
              <a:prstGeom prst="rect">
                <a:avLst/>
              </a:prstGeom>
              <a:blipFill rotWithShape="0">
                <a:blip r:embed="rId5"/>
                <a:stretch>
                  <a:fillRect l="-162992" r="-10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9"/>
          <p:cNvSpPr txBox="1"/>
          <p:nvPr/>
        </p:nvSpPr>
        <p:spPr>
          <a:xfrm>
            <a:off x="1590622" y="1534772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9"/>
          <p:cNvSpPr txBox="1"/>
          <p:nvPr/>
        </p:nvSpPr>
        <p:spPr>
          <a:xfrm>
            <a:off x="3856013" y="4287420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7086600" y="5697548"/>
                <a:ext cx="3899003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𝟏𝟏𝟎</m:t>
                    </m:r>
                  </m:oMath>
                </a14:m>
                <a:r>
                  <a:rPr lang="fr-FR" sz="40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min</a:t>
                </a:r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697548"/>
                <a:ext cx="3899003" cy="763094"/>
              </a:xfrm>
              <a:prstGeom prst="rect">
                <a:avLst/>
              </a:prstGeom>
              <a:blipFill rotWithShape="0">
                <a:blip r:embed="rId6"/>
                <a:stretch>
                  <a:fillRect t="-16000" r="-3756" b="-2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Image illustrative de l’article Fluorodésoxyglucose (18F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71" y="1403718"/>
            <a:ext cx="5075140" cy="37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8795657" y="1080178"/>
            <a:ext cx="2708955" cy="854704"/>
          </a:xfrm>
          <a:prstGeom prst="wedgeRoundRectCallout">
            <a:avLst>
              <a:gd name="adj1" fmla="val -50112"/>
              <a:gd name="adj2" fmla="val 9576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Radiotraceurs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9"/>
              <p:cNvSpPr txBox="1"/>
              <p:nvPr/>
            </p:nvSpPr>
            <p:spPr>
              <a:xfrm>
                <a:off x="9412941" y="2866986"/>
                <a:ext cx="2567076" cy="80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4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fr-FR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CD" sz="4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sPre>
                        </m:e>
                      </m:d>
                      <m:r>
                        <a:rPr lang="fr-FR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𝑭𝑫𝑮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941" y="2866986"/>
                <a:ext cx="2567076" cy="8096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 descr="Cette image montre la structure d’un atome, composé d’un noyau contenant des protons (positifs) et des neutrons (neutres) ainsi que d’électrons (négatifs) qui orbitent autour du noyau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33" y="4767710"/>
            <a:ext cx="2531225" cy="18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65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/>
              <a:t>Produits du Cyclotron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2"/>
              <p:cNvSpPr txBox="1"/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7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207" y="4329757"/>
                <a:ext cx="775252" cy="7078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/>
              <p:cNvSpPr txBox="1"/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fr-CD" sz="40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532" y="2715017"/>
                <a:ext cx="775252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/>
          <p:cNvSpPr txBox="1"/>
          <p:nvPr/>
        </p:nvSpPr>
        <p:spPr>
          <a:xfrm>
            <a:off x="2577459" y="1861233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955858" y="3086916"/>
            <a:ext cx="775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ym typeface="Symbol" panose="05050102010706020507" pitchFamily="18" charset="2"/>
              </a:rPr>
              <a:t></a:t>
            </a:r>
            <a:endParaRPr lang="fr-FR" sz="4000" b="1" dirty="0"/>
          </a:p>
        </p:txBody>
      </p:sp>
      <p:cxnSp>
        <p:nvCxnSpPr>
          <p:cNvPr id="12" name="Connecteur droit avec flèche 11"/>
          <p:cNvCxnSpPr/>
          <p:nvPr/>
        </p:nvCxnSpPr>
        <p:spPr>
          <a:xfrm flipH="1" flipV="1">
            <a:off x="2111259" y="1967466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5"/>
          <p:cNvCxnSpPr/>
          <p:nvPr/>
        </p:nvCxnSpPr>
        <p:spPr>
          <a:xfrm rot="5400000" flipH="1" flipV="1">
            <a:off x="2234883" y="3347148"/>
            <a:ext cx="1057026" cy="940272"/>
          </a:xfrm>
          <a:prstGeom prst="straightConnector1">
            <a:avLst/>
          </a:prstGeom>
          <a:ln w="1016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6"/>
          <p:cNvCxnSpPr/>
          <p:nvPr/>
        </p:nvCxnSpPr>
        <p:spPr>
          <a:xfrm rot="10800000" flipH="1" flipV="1">
            <a:off x="3621158" y="3347148"/>
            <a:ext cx="1057026" cy="940272"/>
          </a:xfrm>
          <a:prstGeom prst="straightConnector1">
            <a:avLst/>
          </a:prstGeom>
          <a:ln w="101600">
            <a:solidFill>
              <a:srgbClr val="A500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6896389" y="4819879"/>
                <a:ext cx="775252" cy="789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b>
                            <m:sup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𝑶</m:t>
                              </m:r>
                              <m:d>
                                <m:dPr>
                                  <m:ctrlP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sub>
                            <m:sup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389" y="4819879"/>
                <a:ext cx="775252" cy="789832"/>
              </a:xfrm>
              <a:prstGeom prst="rect">
                <a:avLst/>
              </a:prstGeom>
              <a:blipFill rotWithShape="0">
                <a:blip r:embed="rId5"/>
                <a:stretch>
                  <a:fillRect l="-162992" r="-10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9"/>
          <p:cNvSpPr txBox="1"/>
          <p:nvPr/>
        </p:nvSpPr>
        <p:spPr>
          <a:xfrm>
            <a:off x="1590622" y="1534772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ZoneTexte 9"/>
          <p:cNvSpPr txBox="1"/>
          <p:nvPr/>
        </p:nvSpPr>
        <p:spPr>
          <a:xfrm>
            <a:off x="3856013" y="4287420"/>
            <a:ext cx="1374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511 </a:t>
            </a:r>
            <a:r>
              <a:rPr lang="fr-FR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anose="05050102010706020507" pitchFamily="18" charset="2"/>
              </a:rPr>
              <a:t>keV</a:t>
            </a:r>
            <a:endParaRPr lang="fr-FR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7086600" y="5697548"/>
                <a:ext cx="3899003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𝟏𝟏𝟎</m:t>
                    </m:r>
                  </m:oMath>
                </a14:m>
                <a:r>
                  <a:rPr lang="fr-FR" sz="40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min</a:t>
                </a:r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5697548"/>
                <a:ext cx="3899003" cy="763094"/>
              </a:xfrm>
              <a:prstGeom prst="rect">
                <a:avLst/>
              </a:prstGeom>
              <a:blipFill rotWithShape="0">
                <a:blip r:embed="rId6"/>
                <a:stretch>
                  <a:fillRect t="-16000" r="-3756" b="-24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" descr="Image illustrative de l’article Fluorodésoxyglucose (18F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071" y="1403718"/>
            <a:ext cx="5075140" cy="377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ounded Rectangular Callout 22"/>
          <p:cNvSpPr/>
          <p:nvPr/>
        </p:nvSpPr>
        <p:spPr>
          <a:xfrm>
            <a:off x="8795657" y="1080178"/>
            <a:ext cx="2708955" cy="854704"/>
          </a:xfrm>
          <a:prstGeom prst="wedgeRoundRectCallout">
            <a:avLst>
              <a:gd name="adj1" fmla="val -50112"/>
              <a:gd name="adj2" fmla="val 9576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Radiotraceurs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9"/>
              <p:cNvSpPr txBox="1"/>
              <p:nvPr/>
            </p:nvSpPr>
            <p:spPr>
              <a:xfrm>
                <a:off x="9412941" y="2866986"/>
                <a:ext cx="2567076" cy="80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FR" sz="4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fr-FR" sz="40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CD" sz="4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𝟏𝟖</m:t>
                              </m:r>
                            </m:sup>
                            <m:e>
                              <m:r>
                                <a:rPr lang="fr-CD" sz="40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𝑭</m:t>
                              </m:r>
                            </m:e>
                          </m:sPre>
                        </m:e>
                      </m:d>
                      <m:r>
                        <a:rPr lang="fr-FR" sz="4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𝑭𝑫𝑮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941" y="2866986"/>
                <a:ext cx="2567076" cy="80964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 descr="Cette image montre la structure d’un atome, composé d’un noyau contenant des protons (positifs) et des neutrons (neutres) ainsi que d’électrons (négatifs) qui orbitent autour du noyau.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133" y="4767710"/>
            <a:ext cx="2531225" cy="185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bajajhospital.com/wp-content/uploads/2023/10/NM-Img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853" y="159415"/>
            <a:ext cx="7532915" cy="646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/>
              <a:t>Produits du Cyclotron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5115897" y="3188368"/>
                <a:ext cx="775252" cy="789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CD" sz="4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𝒁𝒏</m:t>
                              </m:r>
                              <m:d>
                                <m:dPr>
                                  <m:ctrlP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CD" sz="4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𝑮𝒂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897" y="3188368"/>
                <a:ext cx="775252" cy="789832"/>
              </a:xfrm>
              <a:prstGeom prst="rect">
                <a:avLst/>
              </a:prstGeom>
              <a:blipFill rotWithShape="0">
                <a:blip r:embed="rId3"/>
                <a:stretch>
                  <a:fillRect l="-203150" r="-1425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7803024" y="3245480"/>
                <a:ext cx="3701588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𝟔𝟖</m:t>
                    </m:r>
                  </m:oMath>
                </a14:m>
                <a:r>
                  <a:rPr lang="fr-FR" sz="40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min</a:t>
                </a:r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024" y="3245480"/>
                <a:ext cx="3701588" cy="763094"/>
              </a:xfrm>
              <a:prstGeom prst="rect">
                <a:avLst/>
              </a:prstGeom>
              <a:blipFill rotWithShape="0">
                <a:blip r:embed="rId4"/>
                <a:stretch>
                  <a:fillRect t="-15873" r="-2636" b="-238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9"/>
              <p:cNvSpPr txBox="1"/>
              <p:nvPr/>
            </p:nvSpPr>
            <p:spPr>
              <a:xfrm>
                <a:off x="1414309" y="2151928"/>
                <a:ext cx="3701588" cy="78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CD" sz="4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𝑮𝒂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𝐏𝐒𝐌𝐀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309" y="2151928"/>
                <a:ext cx="3701588" cy="7895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9"/>
              <p:cNvSpPr txBox="1"/>
              <p:nvPr/>
            </p:nvSpPr>
            <p:spPr>
              <a:xfrm>
                <a:off x="5905209" y="2305895"/>
                <a:ext cx="3701588" cy="78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CD" sz="4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𝑮𝒂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𝐃𝐎𝐓𝐀𝐓𝐎𝐂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09" y="2305895"/>
                <a:ext cx="3701588" cy="78951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2"/>
          <p:cNvSpPr/>
          <p:nvPr/>
        </p:nvSpPr>
        <p:spPr>
          <a:xfrm>
            <a:off x="9333074" y="542992"/>
            <a:ext cx="2326341" cy="854704"/>
          </a:xfrm>
          <a:prstGeom prst="wedgeRoundRectCallout">
            <a:avLst>
              <a:gd name="adj1" fmla="val -66033"/>
              <a:gd name="adj2" fmla="val 9805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Théranostic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9"/>
              <p:cNvSpPr txBox="1"/>
              <p:nvPr/>
            </p:nvSpPr>
            <p:spPr>
              <a:xfrm>
                <a:off x="1311579" y="4209067"/>
                <a:ext cx="3701588" cy="817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𝟏𝟕𝟕</m:t>
                          </m:r>
                        </m:sup>
                        <m:e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𝑳𝒖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𝐏𝐒𝐌𝐀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579" y="4209067"/>
                <a:ext cx="3701588" cy="81772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9"/>
              <p:cNvSpPr txBox="1"/>
              <p:nvPr/>
            </p:nvSpPr>
            <p:spPr>
              <a:xfrm>
                <a:off x="6214363" y="4387811"/>
                <a:ext cx="3701588" cy="817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𝟏𝟕𝟕</m:t>
                          </m:r>
                        </m:sup>
                        <m:e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𝑳𝒖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𝐃𝐎𝐓𝐀𝐓𝐎𝐂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363" y="4387811"/>
                <a:ext cx="3701588" cy="817724"/>
              </a:xfrm>
              <a:prstGeom prst="rect">
                <a:avLst/>
              </a:prstGeom>
              <a:blipFill rotWithShape="0">
                <a:blip r:embed="rId8"/>
                <a:stretch>
                  <a:fillRect l="-49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ular Callout 2"/>
          <p:cNvSpPr/>
          <p:nvPr/>
        </p:nvSpPr>
        <p:spPr>
          <a:xfrm>
            <a:off x="1201783" y="5634445"/>
            <a:ext cx="3162892" cy="866487"/>
          </a:xfrm>
          <a:prstGeom prst="wedgeRoundRectCallout">
            <a:avLst>
              <a:gd name="adj1" fmla="val -14874"/>
              <a:gd name="adj2" fmla="val -106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du Cancer de Prostate</a:t>
            </a:r>
            <a:endParaRPr lang="en-US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ounded Rectangular Callout 2"/>
          <p:cNvSpPr/>
          <p:nvPr/>
        </p:nvSpPr>
        <p:spPr>
          <a:xfrm>
            <a:off x="6065519" y="5634445"/>
            <a:ext cx="3850431" cy="866487"/>
          </a:xfrm>
          <a:prstGeom prst="wedgeRoundRectCallout">
            <a:avLst>
              <a:gd name="adj1" fmla="val -20981"/>
              <a:gd name="adj2" fmla="val -11409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des Tumeurs </a:t>
            </a:r>
            <a:r>
              <a:rPr lang="fr-FR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Neuro-endocriniens</a:t>
            </a:r>
            <a:endParaRPr lang="en-US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19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/>
              <a:t>Produits du Cyclotron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5115897" y="3188368"/>
                <a:ext cx="775252" cy="789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CD" sz="4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𝒁𝒏</m:t>
                              </m:r>
                              <m:d>
                                <m:dPr>
                                  <m:ctrlP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CD" sz="4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𝑮𝒂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897" y="3188368"/>
                <a:ext cx="775252" cy="789832"/>
              </a:xfrm>
              <a:prstGeom prst="rect">
                <a:avLst/>
              </a:prstGeom>
              <a:blipFill rotWithShape="0">
                <a:blip r:embed="rId3"/>
                <a:stretch>
                  <a:fillRect l="-203150" r="-1425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7803024" y="3245480"/>
                <a:ext cx="3701588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𝟔𝟖</m:t>
                    </m:r>
                  </m:oMath>
                </a14:m>
                <a:r>
                  <a:rPr lang="fr-FR" sz="4000" b="1" dirty="0" smtClean="0">
                    <a:solidFill>
                      <a:srgbClr val="00B050"/>
                    </a:solidFill>
                    <a:sym typeface="Symbol" panose="05050102010706020507" pitchFamily="18" charset="2"/>
                  </a:rPr>
                  <a:t> min</a:t>
                </a:r>
                <a:endParaRPr lang="fr-FR" sz="4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024" y="3245480"/>
                <a:ext cx="3701588" cy="763094"/>
              </a:xfrm>
              <a:prstGeom prst="rect">
                <a:avLst/>
              </a:prstGeom>
              <a:blipFill rotWithShape="0">
                <a:blip r:embed="rId4"/>
                <a:stretch>
                  <a:fillRect t="-15873" r="-2636" b="-238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9"/>
              <p:cNvSpPr txBox="1"/>
              <p:nvPr/>
            </p:nvSpPr>
            <p:spPr>
              <a:xfrm>
                <a:off x="1414309" y="2151928"/>
                <a:ext cx="3701588" cy="78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CD" sz="4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𝑮𝒂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𝐏𝐒𝐌𝐀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309" y="2151928"/>
                <a:ext cx="3701588" cy="7895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9"/>
              <p:cNvSpPr txBox="1"/>
              <p:nvPr/>
            </p:nvSpPr>
            <p:spPr>
              <a:xfrm>
                <a:off x="5905209" y="2305895"/>
                <a:ext cx="3701588" cy="78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CD" sz="4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𝑮𝒂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𝐃𝐎𝐓𝐀𝐓𝐎𝐂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09" y="2305895"/>
                <a:ext cx="3701588" cy="78951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2"/>
          <p:cNvSpPr/>
          <p:nvPr/>
        </p:nvSpPr>
        <p:spPr>
          <a:xfrm>
            <a:off x="9333074" y="542992"/>
            <a:ext cx="2326341" cy="854704"/>
          </a:xfrm>
          <a:prstGeom prst="wedgeRoundRectCallout">
            <a:avLst>
              <a:gd name="adj1" fmla="val -66033"/>
              <a:gd name="adj2" fmla="val 9805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Théranostic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9"/>
              <p:cNvSpPr txBox="1"/>
              <p:nvPr/>
            </p:nvSpPr>
            <p:spPr>
              <a:xfrm>
                <a:off x="1311579" y="4209067"/>
                <a:ext cx="3701588" cy="817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𝟏𝟕𝟕</m:t>
                          </m:r>
                        </m:sup>
                        <m:e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𝑳𝒖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𝐏𝐒𝐌𝐀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579" y="4209067"/>
                <a:ext cx="3701588" cy="81772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9"/>
              <p:cNvSpPr txBox="1"/>
              <p:nvPr/>
            </p:nvSpPr>
            <p:spPr>
              <a:xfrm>
                <a:off x="5822477" y="4157178"/>
                <a:ext cx="3701588" cy="817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𝟏𝟕𝟕</m:t>
                          </m:r>
                        </m:sup>
                        <m:e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𝑳𝒖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𝐃𝐎𝐓𝐀𝐓𝐎𝐂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77" y="4157178"/>
                <a:ext cx="3701588" cy="817724"/>
              </a:xfrm>
              <a:prstGeom prst="rect">
                <a:avLst/>
              </a:prstGeom>
              <a:blipFill rotWithShape="0">
                <a:blip r:embed="rId8"/>
                <a:stretch>
                  <a:fillRect l="-6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ular Callout 2"/>
          <p:cNvSpPr/>
          <p:nvPr/>
        </p:nvSpPr>
        <p:spPr>
          <a:xfrm>
            <a:off x="1201783" y="5634445"/>
            <a:ext cx="3162892" cy="866487"/>
          </a:xfrm>
          <a:prstGeom prst="wedgeRoundRectCallout">
            <a:avLst>
              <a:gd name="adj1" fmla="val -14874"/>
              <a:gd name="adj2" fmla="val -106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du Cancer de Prostate</a:t>
            </a:r>
            <a:endParaRPr lang="en-US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ounded Rectangular Callout 2"/>
          <p:cNvSpPr/>
          <p:nvPr/>
        </p:nvSpPr>
        <p:spPr>
          <a:xfrm>
            <a:off x="6065519" y="5634445"/>
            <a:ext cx="3850431" cy="866487"/>
          </a:xfrm>
          <a:prstGeom prst="wedgeRoundRectCallout">
            <a:avLst>
              <a:gd name="adj1" fmla="val -20981"/>
              <a:gd name="adj2" fmla="val -11409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des Tumeurs </a:t>
            </a:r>
            <a:r>
              <a:rPr lang="fr-FR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Neuro-endocriniens</a:t>
            </a:r>
            <a:endParaRPr lang="en-US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9"/>
              <p:cNvSpPr txBox="1"/>
              <p:nvPr/>
            </p:nvSpPr>
            <p:spPr>
              <a:xfrm>
                <a:off x="7937986" y="4859395"/>
                <a:ext cx="3955927" cy="695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3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𝟔</m:t>
                    </m:r>
                    <m:r>
                      <a:rPr lang="fr-FR" sz="3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,</m:t>
                    </m:r>
                    <m:r>
                      <a:rPr lang="fr-FR" sz="3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𝟔𝟓</m:t>
                    </m:r>
                  </m:oMath>
                </a14:m>
                <a:r>
                  <a:rPr lang="fr-FR" sz="3600" b="1" dirty="0" smtClean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jours</a:t>
                </a:r>
                <a:endParaRPr lang="fr-FR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986" y="4859395"/>
                <a:ext cx="3955927" cy="695960"/>
              </a:xfrm>
              <a:prstGeom prst="rect">
                <a:avLst/>
              </a:prstGeom>
              <a:blipFill rotWithShape="0">
                <a:blip r:embed="rId9"/>
                <a:stretch>
                  <a:fillRect t="-14035" r="-2619" b="-245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85600"/>
            <a:ext cx="12192000" cy="452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4400" b="1" dirty="0"/>
              <a:t>Produits du Cyclotron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5115897" y="3188368"/>
                <a:ext cx="775252" cy="789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CD" sz="4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𝒁𝒏</m:t>
                              </m:r>
                              <m:d>
                                <m:dPr>
                                  <m:ctrlP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r>
                                <a:rPr lang="fr-CD" sz="4000" b="1" i="1" smtClean="0">
                                  <a:latin typeface="Cambria Math" panose="02040503050406030204" pitchFamily="18" charset="0"/>
                                </a:rPr>
                                <m:t>𝟖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𝑮𝒂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897" y="3188368"/>
                <a:ext cx="775252" cy="789832"/>
              </a:xfrm>
              <a:prstGeom prst="rect">
                <a:avLst/>
              </a:prstGeom>
              <a:blipFill rotWithShape="0">
                <a:blip r:embed="rId3"/>
                <a:stretch>
                  <a:fillRect l="-203150" r="-1425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7803024" y="3245480"/>
                <a:ext cx="3701588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𝟔𝟖</m:t>
                    </m:r>
                  </m:oMath>
                </a14:m>
                <a:r>
                  <a:rPr lang="fr-FR" sz="4000" b="1" dirty="0" smtClean="0">
                    <a:solidFill>
                      <a:srgbClr val="00B050"/>
                    </a:solidFill>
                    <a:sym typeface="Symbol" panose="05050102010706020507" pitchFamily="18" charset="2"/>
                  </a:rPr>
                  <a:t> min</a:t>
                </a:r>
                <a:endParaRPr lang="fr-FR" sz="4000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024" y="3245480"/>
                <a:ext cx="3701588" cy="763094"/>
              </a:xfrm>
              <a:prstGeom prst="rect">
                <a:avLst/>
              </a:prstGeom>
              <a:blipFill rotWithShape="0">
                <a:blip r:embed="rId4"/>
                <a:stretch>
                  <a:fillRect t="-15873" r="-2636" b="-2381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9"/>
              <p:cNvSpPr txBox="1"/>
              <p:nvPr/>
            </p:nvSpPr>
            <p:spPr>
              <a:xfrm>
                <a:off x="1414309" y="2151928"/>
                <a:ext cx="3701588" cy="78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CD" sz="4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𝑮𝒂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𝐏𝐒𝐌𝐀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309" y="2151928"/>
                <a:ext cx="3701588" cy="78951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9"/>
              <p:cNvSpPr txBox="1"/>
              <p:nvPr/>
            </p:nvSpPr>
            <p:spPr>
              <a:xfrm>
                <a:off x="5905209" y="2305895"/>
                <a:ext cx="3701588" cy="7895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𝟔</m:t>
                          </m:r>
                          <m:r>
                            <a:rPr lang="fr-CD" sz="4000" b="1" i="1">
                              <a:latin typeface="Cambria Math" panose="02040503050406030204" pitchFamily="18" charset="0"/>
                            </a:rPr>
                            <m:t>𝟖</m:t>
                          </m:r>
                        </m:sup>
                        <m:e>
                          <m:r>
                            <a:rPr lang="fr-FR" sz="4000" b="1" i="1">
                              <a:latin typeface="Cambria Math" panose="02040503050406030204" pitchFamily="18" charset="0"/>
                            </a:rPr>
                            <m:t>𝑮𝒂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𝐃𝐎𝐓𝐀𝐓𝐎𝐂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209" y="2305895"/>
                <a:ext cx="3701588" cy="78951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ular Callout 2"/>
          <p:cNvSpPr/>
          <p:nvPr/>
        </p:nvSpPr>
        <p:spPr>
          <a:xfrm>
            <a:off x="9333074" y="542992"/>
            <a:ext cx="2326341" cy="854704"/>
          </a:xfrm>
          <a:prstGeom prst="wedgeRoundRectCallout">
            <a:avLst>
              <a:gd name="adj1" fmla="val -66033"/>
              <a:gd name="adj2" fmla="val 9805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Théranostic</a:t>
            </a:r>
            <a:endParaRPr lang="en-US" sz="28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9"/>
              <p:cNvSpPr txBox="1"/>
              <p:nvPr/>
            </p:nvSpPr>
            <p:spPr>
              <a:xfrm>
                <a:off x="1311579" y="4209067"/>
                <a:ext cx="3701588" cy="817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𝟏𝟕𝟕</m:t>
                          </m:r>
                        </m:sup>
                        <m:e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𝑳𝒖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𝐏𝐒𝐌𝐀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579" y="4209067"/>
                <a:ext cx="3701588" cy="81772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9"/>
              <p:cNvSpPr txBox="1"/>
              <p:nvPr/>
            </p:nvSpPr>
            <p:spPr>
              <a:xfrm>
                <a:off x="5822477" y="4157178"/>
                <a:ext cx="3701588" cy="817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𝟏𝟕𝟕</m:t>
                          </m:r>
                        </m:sup>
                        <m:e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𝑳𝒖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𝐃𝐎𝐓𝐀𝐓𝐎𝐂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2477" y="4157178"/>
                <a:ext cx="3701588" cy="817724"/>
              </a:xfrm>
              <a:prstGeom prst="rect">
                <a:avLst/>
              </a:prstGeom>
              <a:blipFill rotWithShape="0">
                <a:blip r:embed="rId8"/>
                <a:stretch>
                  <a:fillRect l="-6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ular Callout 2"/>
          <p:cNvSpPr/>
          <p:nvPr/>
        </p:nvSpPr>
        <p:spPr>
          <a:xfrm>
            <a:off x="1201783" y="5634445"/>
            <a:ext cx="3162892" cy="866487"/>
          </a:xfrm>
          <a:prstGeom prst="wedgeRoundRectCallout">
            <a:avLst>
              <a:gd name="adj1" fmla="val -14874"/>
              <a:gd name="adj2" fmla="val -10605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du Cancer de Prostate</a:t>
            </a:r>
            <a:endParaRPr lang="en-US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ounded Rectangular Callout 2"/>
          <p:cNvSpPr/>
          <p:nvPr/>
        </p:nvSpPr>
        <p:spPr>
          <a:xfrm>
            <a:off x="6065519" y="5634445"/>
            <a:ext cx="3850431" cy="866487"/>
          </a:xfrm>
          <a:prstGeom prst="wedgeRoundRectCallout">
            <a:avLst>
              <a:gd name="adj1" fmla="val -20981"/>
              <a:gd name="adj2" fmla="val -11409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Traitement des Tumeurs </a:t>
            </a:r>
            <a:r>
              <a:rPr lang="fr-FR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Neuro-endocriniens</a:t>
            </a:r>
            <a:endParaRPr lang="en-US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9"/>
              <p:cNvSpPr txBox="1"/>
              <p:nvPr/>
            </p:nvSpPr>
            <p:spPr>
              <a:xfrm>
                <a:off x="7937986" y="4859395"/>
                <a:ext cx="3955927" cy="695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36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3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𝟔</m:t>
                    </m:r>
                    <m:r>
                      <a:rPr lang="fr-FR" sz="3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,</m:t>
                    </m:r>
                    <m:r>
                      <a:rPr lang="fr-FR" sz="3600" b="1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𝟔𝟓</m:t>
                    </m:r>
                  </m:oMath>
                </a14:m>
                <a:r>
                  <a:rPr lang="fr-FR" sz="3600" b="1" dirty="0" smtClean="0">
                    <a:solidFill>
                      <a:srgbClr val="0000FF"/>
                    </a:solidFill>
                    <a:sym typeface="Symbol" panose="05050102010706020507" pitchFamily="18" charset="2"/>
                  </a:rPr>
                  <a:t> jours</a:t>
                </a:r>
                <a:endParaRPr lang="fr-FR" sz="36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986" y="4859395"/>
                <a:ext cx="3955927" cy="695960"/>
              </a:xfrm>
              <a:prstGeom prst="rect">
                <a:avLst/>
              </a:prstGeom>
              <a:blipFill rotWithShape="0">
                <a:blip r:embed="rId9"/>
                <a:stretch>
                  <a:fillRect t="-14035" r="-2619" b="-245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205264"/>
            <a:ext cx="12192000" cy="538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60532"/>
          </a:xfrm>
        </p:spPr>
        <p:txBody>
          <a:bodyPr>
            <a:normAutofit/>
          </a:bodyPr>
          <a:lstStyle/>
          <a:p>
            <a:r>
              <a:rPr lang="fr-CD" altLang="fr-FR" sz="4400" b="1" dirty="0"/>
              <a:t>Produits du Cyclotron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8"/>
              <p:cNvSpPr txBox="1"/>
              <p:nvPr/>
            </p:nvSpPr>
            <p:spPr>
              <a:xfrm>
                <a:off x="3021074" y="2930200"/>
                <a:ext cx="775252" cy="788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𝟏𝟐𝟑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𝑻𝒆</m:t>
                              </m:r>
                              <m:d>
                                <m:dPr>
                                  <m:ctrlP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CD" sz="4000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d>
                            </m:e>
                          </m:sPre>
                          <m:sPre>
                            <m:sPrePr>
                              <m:ctrlP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𝟏𝟐𝟑</m:t>
                              </m:r>
                            </m:sup>
                            <m:e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</m:sPre>
                        </m:e>
                        <m:sup/>
                      </m:sSup>
                    </m:oMath>
                  </m:oMathPara>
                </a14:m>
                <a:endParaRPr lang="fr-FR" sz="4000" b="1" dirty="0"/>
              </a:p>
            </p:txBody>
          </p:sp>
        </mc:Choice>
        <mc:Fallback xmlns="">
          <p:sp>
            <p:nvSpPr>
              <p:cNvPr id="16" name="ZoneText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074" y="2930200"/>
                <a:ext cx="775252" cy="788293"/>
              </a:xfrm>
              <a:prstGeom prst="rect">
                <a:avLst/>
              </a:prstGeom>
              <a:blipFill rotWithShape="0">
                <a:blip r:embed="rId3"/>
                <a:stretch>
                  <a:fillRect l="-200000" r="-1377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9"/>
              <p:cNvSpPr txBox="1"/>
              <p:nvPr/>
            </p:nvSpPr>
            <p:spPr>
              <a:xfrm>
                <a:off x="5733774" y="2864611"/>
                <a:ext cx="5448032" cy="763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𝑻</m:t>
                        </m:r>
                      </m:e>
                      <m:sub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𝟏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/</m:t>
                        </m:r>
                        <m:r>
                          <a:rPr lang="fr-FR" sz="4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</m:sub>
                    </m:sSub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𝟏𝟑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,</m:t>
                    </m:r>
                    <m:r>
                      <a:rPr lang="fr-FR" sz="4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𝟐</m:t>
                    </m:r>
                  </m:oMath>
                </a14:m>
                <a:r>
                  <a:rPr lang="fr-FR" sz="4000" b="1" dirty="0" smtClean="0">
                    <a:solidFill>
                      <a:schemeClr val="accent2">
                        <a:lumMod val="75000"/>
                      </a:schemeClr>
                    </a:solidFill>
                    <a:sym typeface="Symbol" panose="05050102010706020507" pitchFamily="18" charset="2"/>
                  </a:rPr>
                  <a:t> heures</a:t>
                </a:r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774" y="2864611"/>
                <a:ext cx="5448032" cy="763094"/>
              </a:xfrm>
              <a:prstGeom prst="rect">
                <a:avLst/>
              </a:prstGeom>
              <a:blipFill rotWithShape="0">
                <a:blip r:embed="rId4"/>
                <a:stretch>
                  <a:fillRect t="-16000" b="-248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9"/>
              <p:cNvSpPr txBox="1"/>
              <p:nvPr/>
            </p:nvSpPr>
            <p:spPr>
              <a:xfrm>
                <a:off x="644834" y="4600222"/>
                <a:ext cx="3701588" cy="786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fr-FR" sz="4000" b="1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𝟏𝟐𝟑</m:t>
                          </m:r>
                        </m:sup>
                        <m:e>
                          <m:r>
                            <a:rPr lang="fr-FR" sz="4000" b="1" i="1" smtClean="0"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</m:sPre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𝐌𝐈𝐁𝐆</m:t>
                      </m:r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834" y="4600222"/>
                <a:ext cx="3701588" cy="78643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9"/>
              <p:cNvSpPr txBox="1"/>
              <p:nvPr/>
            </p:nvSpPr>
            <p:spPr>
              <a:xfrm>
                <a:off x="1311579" y="1766479"/>
                <a:ext cx="3209014" cy="809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b="1" i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𝐍𝐚𝐈</m:t>
                      </m:r>
                      <m:d>
                        <m:dPr>
                          <m:begChr m:val="["/>
                          <m:endChr m:val="]"/>
                          <m:ctrlPr>
                            <a:rPr lang="fr-FR" sz="4000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Pre>
                            <m:sPrePr>
                              <m:ctrlPr>
                                <a:rPr lang="fr-FR" sz="4000" b="1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/>
                            <m:sup>
                              <m:r>
                                <a:rPr lang="fr-FR" sz="4000" b="1" i="1"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  <m:r>
                                <a:rPr lang="fr-FR" sz="4000" b="1" i="1" smtClean="0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  <m:e>
                              <m:r>
                                <a:rPr lang="fr-FR" sz="4000" b="1" i="1">
                                  <a:latin typeface="Cambria Math" panose="02040503050406030204" pitchFamily="18" charset="0"/>
                                </a:rPr>
                                <m:t>𝑰</m:t>
                              </m:r>
                            </m:e>
                          </m:sPre>
                        </m:e>
                      </m:d>
                    </m:oMath>
                  </m:oMathPara>
                </a14:m>
                <a:endParaRPr lang="fr-FR" sz="40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" name="ZoneTexte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579" y="1766479"/>
                <a:ext cx="3209014" cy="8096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ounded Rectangular Callout 21"/>
          <p:cNvSpPr/>
          <p:nvPr/>
        </p:nvSpPr>
        <p:spPr>
          <a:xfrm>
            <a:off x="4520593" y="1653031"/>
            <a:ext cx="3151048" cy="854704"/>
          </a:xfrm>
          <a:prstGeom prst="wedgeRoundRectCallout">
            <a:avLst>
              <a:gd name="adj1" fmla="val -60333"/>
              <a:gd name="adj2" fmla="val 972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Radiotrace</a:t>
            </a:r>
            <a:r>
              <a:rPr lang="fr-FR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pour la Glande Thyroïde</a:t>
            </a:r>
            <a:endParaRPr lang="en-US" sz="24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4231754" y="4031922"/>
            <a:ext cx="6758463" cy="2361586"/>
          </a:xfrm>
          <a:prstGeom prst="wedgeRoundRectCallout">
            <a:avLst>
              <a:gd name="adj1" fmla="val -56324"/>
              <a:gd name="adj2" fmla="val -608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Tumeurs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 glandes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surrénales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Tumeurs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neuro-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endocriniens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Neuroblastomes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chez les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enfants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Fonctionnement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coeurs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42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/>
              <a:t>Introduction</a:t>
            </a:r>
            <a:endParaRPr lang="fr-FR" altLang="fr-FR" sz="5400" b="1" dirty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5" y="1905000"/>
            <a:ext cx="7426974" cy="3777622"/>
          </a:xfrm>
        </p:spPr>
        <p:txBody>
          <a:bodyPr>
            <a:noAutofit/>
          </a:bodyPr>
          <a:lstStyle/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CH" sz="2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Un </a:t>
            </a:r>
            <a:r>
              <a:rPr lang="fr-CH" sz="2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médicament radio</a:t>
            </a:r>
            <a:r>
              <a:rPr lang="fr-CH" sz="24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pharmaceutique</a:t>
            </a:r>
            <a:r>
              <a:rPr lang="fr-CH" sz="2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 est tout médicament qui, lorsqu’il est prêt à l’emploi, contient un ou plusieurs </a:t>
            </a:r>
            <a:r>
              <a:rPr lang="fr-CH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radionucléides</a:t>
            </a:r>
            <a:r>
              <a:rPr lang="fr-CH" sz="2400" dirty="0"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 </a:t>
            </a:r>
            <a:r>
              <a:rPr lang="fr-CH" sz="2400" dirty="0" smtClean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(</a:t>
            </a:r>
            <a:r>
              <a:rPr lang="fr-CH" sz="2400" dirty="0" smtClean="0"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isotopes </a:t>
            </a:r>
            <a:r>
              <a:rPr lang="fr-CH" sz="2400" dirty="0"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radioactifs ) </a:t>
            </a:r>
            <a:r>
              <a:rPr lang="fr-CH" sz="2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incorporé à des fins médicales.</a:t>
            </a:r>
            <a:endParaRPr lang="fr-CH" sz="2400" b="1" dirty="0">
              <a:latin typeface="Bahnschrift Light" panose="020B0502040204020203" pitchFamily="34" charset="0"/>
              <a:ea typeface="Calibri" panose="020F0502020204030204" pitchFamily="34" charset="0"/>
              <a:cs typeface="Bahnschrift Light" panose="020B0502040204020203" pitchFamily="34" charset="0"/>
            </a:endParaRP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r-CH" sz="2400" b="1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La </a:t>
            </a:r>
            <a:r>
              <a:rPr lang="fr-CH" sz="2400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médecine nucléaire</a:t>
            </a:r>
            <a:r>
              <a:rPr lang="fr-CH" sz="2400" dirty="0">
                <a:solidFill>
                  <a:srgbClr val="FF0000"/>
                </a:solidFill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 </a:t>
            </a:r>
            <a:r>
              <a:rPr lang="fr-CH" sz="2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est une spécialité médicale qui </a:t>
            </a:r>
            <a:r>
              <a:rPr lang="fr-CH" sz="2400" dirty="0" smtClean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utilise </a:t>
            </a:r>
            <a:r>
              <a:rPr lang="fr-CH" sz="2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la radioactivité </a:t>
            </a:r>
            <a:r>
              <a:rPr lang="fr-FR" sz="2400" dirty="0"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pour le</a:t>
            </a:r>
            <a:r>
              <a:rPr lang="fr-FR" sz="2400" dirty="0">
                <a:effectLst/>
                <a:latin typeface="Bahnschrift Light" panose="020B0502040204020203" pitchFamily="34" charset="0"/>
                <a:ea typeface="Calibri" panose="020F0502020204030204" pitchFamily="34" charset="0"/>
                <a:cs typeface="Bahnschrift Light" panose="020B0502040204020203" pitchFamily="34" charset="0"/>
              </a:rPr>
              <a:t> Diagnostic et le Traitement.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indent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0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425389" y="1905000"/>
            <a:ext cx="5209874" cy="3777622"/>
          </a:xfrm>
        </p:spPr>
        <p:txBody>
          <a:bodyPr>
            <a:noAutofit/>
          </a:bodyPr>
          <a:lstStyle/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Site du Centre Multi-Diagnostic et de </a:t>
            </a:r>
            <a:r>
              <a:rPr lang="en-US" sz="2800" dirty="0" err="1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Radiothérapie</a:t>
            </a:r>
            <a:r>
              <a:rPr lang="en-US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:</a:t>
            </a:r>
            <a:endParaRPr lang="fr-FR" sz="2600" dirty="0" smtClean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5122" name="Picture 2" descr="https://cgea-rdc.org/wp-content/uploads/2023/11/p_1-300x17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262" y="1661352"/>
            <a:ext cx="5310423" cy="316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cgea-rdc.org/wp-content/uploads/2023/11/p_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7" y="3713467"/>
            <a:ext cx="6138863" cy="297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7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9" name="Image 8"/>
          <p:cNvPicPr/>
          <p:nvPr/>
        </p:nvPicPr>
        <p:blipFill>
          <a:blip r:embed="rId3"/>
          <a:stretch>
            <a:fillRect/>
          </a:stretch>
        </p:blipFill>
        <p:spPr>
          <a:xfrm>
            <a:off x="1820092" y="121920"/>
            <a:ext cx="8638902" cy="664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75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6" name="Imag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376" y="104503"/>
            <a:ext cx="8590509" cy="62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789" y="0"/>
            <a:ext cx="9582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6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844" y="0"/>
            <a:ext cx="91043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7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4392"/>
            <a:ext cx="12192000" cy="524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2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148"/>
            <a:ext cx="12192000" cy="622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07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387" y="1399892"/>
            <a:ext cx="10755226" cy="405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60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6750" y="0"/>
            <a:ext cx="9538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08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87" y="0"/>
            <a:ext cx="7463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60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2052" name="Picture 4" descr="Cette image montre la structure d’un atome, composé d’un noyau contenant des protons (positifs) et des neutrons (neutres) ainsi que d’électrons (négatifs) qui orbitent autour du noyau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667" y="671632"/>
            <a:ext cx="7934325" cy="58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850769"/>
          </a:xfrm>
        </p:spPr>
        <p:txBody>
          <a:bodyPr>
            <a:normAutofit/>
          </a:bodyPr>
          <a:lstStyle/>
          <a:p>
            <a:r>
              <a:rPr lang="fr-CD" altLang="fr-FR" sz="4400" b="1" dirty="0" smtClean="0"/>
              <a:t>Centre de Radiopharmacie</a:t>
            </a:r>
            <a:endParaRPr lang="fr-FR" altLang="fr-FR" sz="4400" b="1" dirty="0" smtClean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11" y="116958"/>
            <a:ext cx="5785285" cy="65247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9211" y="116958"/>
            <a:ext cx="5461025" cy="62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04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 smtClean="0"/>
              <a:t>Conclusion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4" y="1905000"/>
            <a:ext cx="8614091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Avec ce projet, la RDC pourra s’élancer dans le tourisme médical en Afrique et rejoindre l’Afrique du Sud, l’Egypte, le Maroc et l’Algérie.</a:t>
            </a:r>
          </a:p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Dans la lutte contre le cancer en RDC, le CGEA, à travers la Médecine nucléaire et la Radiopharmacie, présente un potentiel non négligeable.</a:t>
            </a:r>
            <a:endParaRPr lang="fr-FR" sz="24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316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19" name="Picture 18" descr="Icône Atom. Logo neutron atomique à l'aquarelle noire isolé sur fond blanc. atome nucléaire. Noyau d'icône. Spin orbital. Symbole du noyau de protons. Élément Atom. Science physique. L'énergie. Illustration vectorielle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10001" r="13846" b="18571"/>
          <a:stretch/>
        </p:blipFill>
        <p:spPr bwMode="auto">
          <a:xfrm>
            <a:off x="1596341" y="687196"/>
            <a:ext cx="1847850" cy="17259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444191" y="1055769"/>
            <a:ext cx="1927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ATOME INSTABLE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89212" y="3231612"/>
            <a:ext cx="2289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Transmutation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ight Arrow 23"/>
          <p:cNvSpPr/>
          <p:nvPr/>
        </p:nvSpPr>
        <p:spPr>
          <a:xfrm rot="5400000">
            <a:off x="1375890" y="3409909"/>
            <a:ext cx="2066006" cy="3348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109147" y="5140632"/>
            <a:ext cx="1927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ATOME STABLE</a:t>
            </a:r>
            <a:endParaRPr lang="en-US" sz="24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Left Brace 25"/>
          <p:cNvSpPr/>
          <p:nvPr/>
        </p:nvSpPr>
        <p:spPr>
          <a:xfrm>
            <a:off x="7950141" y="2257818"/>
            <a:ext cx="722992" cy="2533144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430473" y="2356197"/>
                <a:ext cx="14603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𝑹𝒂𝒚𝒐𝒏𝒔</m:t>
                      </m:r>
                      <m:r>
                        <a:rPr lang="fr-FR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b="1" i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𝜸</m:t>
                      </m:r>
                    </m:oMath>
                  </m:oMathPara>
                </a14:m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473" y="2356197"/>
                <a:ext cx="1460336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6667" r="-5833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436600" y="3235711"/>
                <a:ext cx="188025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Particules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𝜷</m:t>
                        </m:r>
                      </m:e>
                      <m:sup>
                        <m:r>
                          <a:rPr lang="fr-FR" sz="2400" b="1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6600" y="3235711"/>
                <a:ext cx="1880258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10065" t="-28333" r="-2597" b="-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8391864" y="4294760"/>
                <a:ext cx="170238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r-FR" sz="24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Cambria Math" panose="02040503050406030204" pitchFamily="18" charset="0"/>
                  </a:rPr>
                  <a:t>Particules</a:t>
                </a:r>
                <a14:m>
                  <m:oMath xmlns:m="http://schemas.openxmlformats.org/officeDocument/2006/math">
                    <m:r>
                      <a:rPr lang="fr-FR" sz="2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sz="2400" b="1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</m:oMath>
                </a14:m>
                <a:endParaRPr 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1864" y="4294760"/>
                <a:ext cx="1702389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11470" t="-28333" r="-5735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ight Arrow 29"/>
          <p:cNvSpPr/>
          <p:nvPr/>
        </p:nvSpPr>
        <p:spPr>
          <a:xfrm rot="19392267">
            <a:off x="9859818" y="2257043"/>
            <a:ext cx="694000" cy="30985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094253" y="1809153"/>
                <a:ext cx="176009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𝑫𝒊𝒂𝒈𝒏𝒐𝒔𝒕𝒊𝒄</m:t>
                      </m:r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253" y="1809153"/>
                <a:ext cx="1760097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5536" r="-6920" b="-4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0094253" y="3846256"/>
                <a:ext cx="182902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solidFill>
                            <a:schemeClr val="bg2">
                              <a:lumMod val="2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𝑻𝒓𝒂𝒊𝒕𝒆𝒎𝒆𝒏𝒕</m:t>
                      </m:r>
                    </m:oMath>
                  </m:oMathPara>
                </a14:m>
                <a:endParaRPr lang="en-US" sz="2400" b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4253" y="3846256"/>
                <a:ext cx="1829027" cy="369332"/>
              </a:xfrm>
              <a:prstGeom prst="rect">
                <a:avLst/>
              </a:prstGeom>
              <a:blipFill rotWithShape="0">
                <a:blip r:embed="rId11"/>
                <a:stretch>
                  <a:fillRect l="-3667" r="-4667"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Arrow 32"/>
          <p:cNvSpPr/>
          <p:nvPr/>
        </p:nvSpPr>
        <p:spPr>
          <a:xfrm rot="19941896">
            <a:off x="10169766" y="4256717"/>
            <a:ext cx="646459" cy="30985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2130250">
            <a:off x="10186469" y="3533616"/>
            <a:ext cx="646459" cy="309854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Icône couleur éducation. Atom. Illustration personnalisable en ligne mince. Symbole de contour. Image vectorielle dessin au contour isolé.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5" t="12857" r="14231" b="20358"/>
          <a:stretch/>
        </p:blipFill>
        <p:spPr bwMode="auto">
          <a:xfrm>
            <a:off x="1346367" y="4708532"/>
            <a:ext cx="1869609" cy="17811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Freeform 35"/>
          <p:cNvSpPr/>
          <p:nvPr/>
        </p:nvSpPr>
        <p:spPr>
          <a:xfrm>
            <a:off x="4769585" y="3044514"/>
            <a:ext cx="3160294" cy="1171074"/>
          </a:xfrm>
          <a:custGeom>
            <a:avLst/>
            <a:gdLst>
              <a:gd name="connsiteX0" fmla="*/ 192505 w 2743200"/>
              <a:gd name="connsiteY0" fmla="*/ 449179 h 1171074"/>
              <a:gd name="connsiteX1" fmla="*/ 48126 w 2743200"/>
              <a:gd name="connsiteY1" fmla="*/ 802106 h 1171074"/>
              <a:gd name="connsiteX2" fmla="*/ 401052 w 2743200"/>
              <a:gd name="connsiteY2" fmla="*/ 914400 h 1171074"/>
              <a:gd name="connsiteX3" fmla="*/ 561473 w 2743200"/>
              <a:gd name="connsiteY3" fmla="*/ 1138990 h 1171074"/>
              <a:gd name="connsiteX4" fmla="*/ 753979 w 2743200"/>
              <a:gd name="connsiteY4" fmla="*/ 946485 h 1171074"/>
              <a:gd name="connsiteX5" fmla="*/ 1058779 w 2743200"/>
              <a:gd name="connsiteY5" fmla="*/ 978569 h 1171074"/>
              <a:gd name="connsiteX6" fmla="*/ 1235242 w 2743200"/>
              <a:gd name="connsiteY6" fmla="*/ 1171074 h 1171074"/>
              <a:gd name="connsiteX7" fmla="*/ 1427747 w 2743200"/>
              <a:gd name="connsiteY7" fmla="*/ 1010653 h 1171074"/>
              <a:gd name="connsiteX8" fmla="*/ 1716505 w 2743200"/>
              <a:gd name="connsiteY8" fmla="*/ 930442 h 1171074"/>
              <a:gd name="connsiteX9" fmla="*/ 1860884 w 2743200"/>
              <a:gd name="connsiteY9" fmla="*/ 1106906 h 1171074"/>
              <a:gd name="connsiteX10" fmla="*/ 1973179 w 2743200"/>
              <a:gd name="connsiteY10" fmla="*/ 914400 h 1171074"/>
              <a:gd name="connsiteX11" fmla="*/ 2213810 w 2743200"/>
              <a:gd name="connsiteY11" fmla="*/ 786064 h 1171074"/>
              <a:gd name="connsiteX12" fmla="*/ 2598821 w 2743200"/>
              <a:gd name="connsiteY12" fmla="*/ 834190 h 1171074"/>
              <a:gd name="connsiteX13" fmla="*/ 2743200 w 2743200"/>
              <a:gd name="connsiteY13" fmla="*/ 657727 h 1171074"/>
              <a:gd name="connsiteX14" fmla="*/ 2550694 w 2743200"/>
              <a:gd name="connsiteY14" fmla="*/ 433137 h 1171074"/>
              <a:gd name="connsiteX15" fmla="*/ 2550694 w 2743200"/>
              <a:gd name="connsiteY15" fmla="*/ 256674 h 1171074"/>
              <a:gd name="connsiteX16" fmla="*/ 2037347 w 2743200"/>
              <a:gd name="connsiteY16" fmla="*/ 0 h 1171074"/>
              <a:gd name="connsiteX17" fmla="*/ 1524000 w 2743200"/>
              <a:gd name="connsiteY17" fmla="*/ 96253 h 1171074"/>
              <a:gd name="connsiteX18" fmla="*/ 1106905 w 2743200"/>
              <a:gd name="connsiteY18" fmla="*/ 96253 h 1171074"/>
              <a:gd name="connsiteX19" fmla="*/ 882315 w 2743200"/>
              <a:gd name="connsiteY19" fmla="*/ 16042 h 1171074"/>
              <a:gd name="connsiteX20" fmla="*/ 673768 w 2743200"/>
              <a:gd name="connsiteY20" fmla="*/ 32085 h 1171074"/>
              <a:gd name="connsiteX21" fmla="*/ 433136 w 2743200"/>
              <a:gd name="connsiteY21" fmla="*/ 32085 h 1171074"/>
              <a:gd name="connsiteX22" fmla="*/ 401052 w 2743200"/>
              <a:gd name="connsiteY22" fmla="*/ 192506 h 1171074"/>
              <a:gd name="connsiteX23" fmla="*/ 0 w 2743200"/>
              <a:gd name="connsiteY23" fmla="*/ 192506 h 1171074"/>
              <a:gd name="connsiteX24" fmla="*/ 240631 w 2743200"/>
              <a:gd name="connsiteY24" fmla="*/ 481264 h 1171074"/>
              <a:gd name="connsiteX25" fmla="*/ 192505 w 2743200"/>
              <a:gd name="connsiteY25" fmla="*/ 449179 h 117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743200" h="1171074">
                <a:moveTo>
                  <a:pt x="192505" y="449179"/>
                </a:moveTo>
                <a:lnTo>
                  <a:pt x="48126" y="802106"/>
                </a:lnTo>
                <a:lnTo>
                  <a:pt x="401052" y="914400"/>
                </a:lnTo>
                <a:lnTo>
                  <a:pt x="561473" y="1138990"/>
                </a:lnTo>
                <a:lnTo>
                  <a:pt x="753979" y="946485"/>
                </a:lnTo>
                <a:lnTo>
                  <a:pt x="1058779" y="978569"/>
                </a:lnTo>
                <a:lnTo>
                  <a:pt x="1235242" y="1171074"/>
                </a:lnTo>
                <a:lnTo>
                  <a:pt x="1427747" y="1010653"/>
                </a:lnTo>
                <a:lnTo>
                  <a:pt x="1716505" y="930442"/>
                </a:lnTo>
                <a:lnTo>
                  <a:pt x="1860884" y="1106906"/>
                </a:lnTo>
                <a:lnTo>
                  <a:pt x="1973179" y="914400"/>
                </a:lnTo>
                <a:lnTo>
                  <a:pt x="2213810" y="786064"/>
                </a:lnTo>
                <a:lnTo>
                  <a:pt x="2598821" y="834190"/>
                </a:lnTo>
                <a:lnTo>
                  <a:pt x="2743200" y="657727"/>
                </a:lnTo>
                <a:lnTo>
                  <a:pt x="2550694" y="433137"/>
                </a:lnTo>
                <a:lnTo>
                  <a:pt x="2550694" y="256674"/>
                </a:lnTo>
                <a:lnTo>
                  <a:pt x="2037347" y="0"/>
                </a:lnTo>
                <a:lnTo>
                  <a:pt x="1524000" y="96253"/>
                </a:lnTo>
                <a:lnTo>
                  <a:pt x="1106905" y="96253"/>
                </a:lnTo>
                <a:lnTo>
                  <a:pt x="882315" y="16042"/>
                </a:lnTo>
                <a:lnTo>
                  <a:pt x="673768" y="32085"/>
                </a:lnTo>
                <a:lnTo>
                  <a:pt x="433136" y="32085"/>
                </a:lnTo>
                <a:lnTo>
                  <a:pt x="401052" y="192506"/>
                </a:lnTo>
                <a:lnTo>
                  <a:pt x="0" y="192506"/>
                </a:lnTo>
                <a:lnTo>
                  <a:pt x="240631" y="481264"/>
                </a:lnTo>
                <a:lnTo>
                  <a:pt x="192505" y="44917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Energie nucléaire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00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2" name="Flèche droite 11"/>
          <p:cNvSpPr/>
          <p:nvPr/>
        </p:nvSpPr>
        <p:spPr>
          <a:xfrm>
            <a:off x="3921071" y="1587313"/>
            <a:ext cx="2051857" cy="2743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à coins arrondis 32"/>
          <p:cNvSpPr/>
          <p:nvPr/>
        </p:nvSpPr>
        <p:spPr>
          <a:xfrm>
            <a:off x="4113833" y="2860352"/>
            <a:ext cx="1776420" cy="566362"/>
          </a:xfrm>
          <a:prstGeom prst="wedgeRoundRectCallout">
            <a:avLst>
              <a:gd name="adj1" fmla="val 80517"/>
              <a:gd name="adj2" fmla="val -48198"/>
              <a:gd name="adj3" fmla="val 16667"/>
            </a:avLst>
          </a:prstGeom>
          <a:noFill/>
          <a:ln w="571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4421085" y="2899947"/>
            <a:ext cx="1218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D" sz="2800" b="1" dirty="0" smtClean="0"/>
              <a:t>CGEA</a:t>
            </a:r>
            <a:endParaRPr lang="fr-FR" sz="2800" b="1" dirty="0"/>
          </a:p>
        </p:txBody>
      </p:sp>
      <p:sp>
        <p:nvSpPr>
          <p:cNvPr id="34" name="Rectangle 33"/>
          <p:cNvSpPr/>
          <p:nvPr/>
        </p:nvSpPr>
        <p:spPr>
          <a:xfrm>
            <a:off x="4117092" y="623945"/>
            <a:ext cx="160556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D" sz="2000" b="1" dirty="0" smtClean="0"/>
              <a:t>TESTS de Volémie et DFG</a:t>
            </a:r>
            <a:endParaRPr lang="fr-FR" sz="2000" b="1" dirty="0"/>
          </a:p>
        </p:txBody>
      </p:sp>
      <p:pic>
        <p:nvPicPr>
          <p:cNvPr id="38" name="Picture 6" descr="100_0748"/>
          <p:cNvPicPr>
            <a:picLocks noChangeAspect="1" noChangeArrowheads="1"/>
          </p:cNvPicPr>
          <p:nvPr/>
        </p:nvPicPr>
        <p:blipFill rotWithShape="1">
          <a:blip r:embed="rId2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22"/>
          <a:stretch/>
        </p:blipFill>
        <p:spPr bwMode="auto">
          <a:xfrm>
            <a:off x="1269237" y="4303141"/>
            <a:ext cx="8104280" cy="222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Flèche droite 35"/>
          <p:cNvSpPr/>
          <p:nvPr/>
        </p:nvSpPr>
        <p:spPr>
          <a:xfrm rot="5400000">
            <a:off x="2378384" y="3117962"/>
            <a:ext cx="1669996" cy="367223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/>
          <p:cNvSpPr/>
          <p:nvPr/>
        </p:nvSpPr>
        <p:spPr>
          <a:xfrm>
            <a:off x="765986" y="2765711"/>
            <a:ext cx="22043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D" b="1" dirty="0" smtClean="0"/>
              <a:t>Scintigraphie et Irathérapie</a:t>
            </a:r>
            <a:endParaRPr lang="fr-FR" b="1" dirty="0"/>
          </a:p>
        </p:txBody>
      </p:sp>
      <p:sp>
        <p:nvSpPr>
          <p:cNvPr id="46" name="Rectangle à coins arrondis 45"/>
          <p:cNvSpPr/>
          <p:nvPr/>
        </p:nvSpPr>
        <p:spPr>
          <a:xfrm>
            <a:off x="9803566" y="4041344"/>
            <a:ext cx="1969799" cy="923330"/>
          </a:xfrm>
          <a:prstGeom prst="wedgeRoundRectCallout">
            <a:avLst>
              <a:gd name="adj1" fmla="val -70474"/>
              <a:gd name="adj2" fmla="val 50853"/>
              <a:gd name="adj3" fmla="val 16667"/>
            </a:avLst>
          </a:prstGeom>
          <a:noFill/>
          <a:ln w="57150"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9704713" y="4047927"/>
            <a:ext cx="2166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D" b="1" dirty="0" smtClean="0"/>
              <a:t>Cliniques Universitaires de Kinshasa</a:t>
            </a:r>
            <a:endParaRPr lang="fr-FR" b="1" dirty="0"/>
          </a:p>
        </p:txBody>
      </p:sp>
      <p:sp>
        <p:nvSpPr>
          <p:cNvPr id="16" name="Rectangle 15"/>
          <p:cNvSpPr/>
          <p:nvPr/>
        </p:nvSpPr>
        <p:spPr>
          <a:xfrm>
            <a:off x="3848336" y="1820243"/>
            <a:ext cx="1997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D" b="1" dirty="0" smtClean="0">
                <a:solidFill>
                  <a:srgbClr val="A50021"/>
                </a:solidFill>
              </a:rPr>
              <a:t>Recherche et </a:t>
            </a:r>
          </a:p>
          <a:p>
            <a:pPr algn="ctr"/>
            <a:r>
              <a:rPr lang="fr-CD" b="1" dirty="0" smtClean="0">
                <a:solidFill>
                  <a:srgbClr val="A50021"/>
                </a:solidFill>
              </a:rPr>
              <a:t>Développement</a:t>
            </a:r>
            <a:endParaRPr lang="fr-FR" b="1" dirty="0">
              <a:solidFill>
                <a:srgbClr val="A5002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754714" y="3799250"/>
            <a:ext cx="1683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CD" b="1" dirty="0" smtClean="0">
                <a:solidFill>
                  <a:srgbClr val="A50021"/>
                </a:solidFill>
              </a:rPr>
              <a:t>TESTS IN VIVO</a:t>
            </a:r>
            <a:endParaRPr lang="fr-FR" b="1" dirty="0">
              <a:solidFill>
                <a:srgbClr val="A5002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54246" y="1152907"/>
            <a:ext cx="3138306" cy="119804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RADIOPHARMACIE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s://cgea-rdc.org/wp-content/uploads/2023/10/WhatsApp-Image-2023-10-23-at-23.33.48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390" y="1142691"/>
            <a:ext cx="3986148" cy="265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6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D" altLang="fr-FR" sz="5400" b="1" dirty="0"/>
              <a:t>Les tests in vivo</a:t>
            </a:r>
            <a:endParaRPr lang="fr-FR" altLang="fr-FR" sz="5400" b="1" dirty="0" smtClean="0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>
          <a:xfrm>
            <a:off x="1861404" y="1905000"/>
            <a:ext cx="8614091" cy="37776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fr-FR" sz="2800" dirty="0" smtClean="0">
                <a:solidFill>
                  <a:schemeClr val="tx1"/>
                </a:solidFill>
              </a:rPr>
              <a:t>Gamma-caméras.</a:t>
            </a:r>
            <a:endParaRPr lang="fr-FR" sz="2600" dirty="0">
              <a:solidFill>
                <a:schemeClr val="tx1"/>
              </a:solidFill>
            </a:endParaRPr>
          </a:p>
          <a:p>
            <a:pPr marL="0" indent="0">
              <a:buNone/>
              <a:defRPr/>
            </a:pP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CREATION D'UN CENTRE DE RADIOTHERAPIE</a:t>
            </a:r>
            <a:endParaRPr lang="en-US" dirty="0"/>
          </a:p>
        </p:txBody>
      </p:sp>
      <p:pic>
        <p:nvPicPr>
          <p:cNvPr id="6" name="Picture 9" descr="100_21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0" b="16042"/>
          <a:stretch>
            <a:fillRect/>
          </a:stretch>
        </p:blipFill>
        <p:spPr bwMode="auto">
          <a:xfrm>
            <a:off x="1551482" y="2999841"/>
            <a:ext cx="4847729" cy="2909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8"/>
          <a:stretch/>
        </p:blipFill>
        <p:spPr>
          <a:xfrm rot="5400000">
            <a:off x="7482116" y="2738295"/>
            <a:ext cx="3880594" cy="34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4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67587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3EEA085F-8A17-4AA9-BE6A-C63820AAB57F}" type="slidenum">
              <a:rPr lang="fr-FR" altLang="fr-FR" sz="1200"/>
              <a:pPr/>
              <a:t>8</a:t>
            </a:fld>
            <a:endParaRPr lang="fr-FR" altLang="fr-FR" sz="1200"/>
          </a:p>
        </p:txBody>
      </p:sp>
      <p:pic>
        <p:nvPicPr>
          <p:cNvPr id="176130" name="Picture 2" descr="Numériser0001"/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6" t="12839" r="2180" b="9410"/>
          <a:stretch>
            <a:fillRect/>
          </a:stretch>
        </p:blipFill>
        <p:spPr bwMode="auto">
          <a:xfrm>
            <a:off x="1919289" y="271405"/>
            <a:ext cx="63373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AutoShape 4"/>
          <p:cNvSpPr>
            <a:spLocks noChangeArrowheads="1"/>
          </p:cNvSpPr>
          <p:nvPr/>
        </p:nvSpPr>
        <p:spPr bwMode="auto">
          <a:xfrm>
            <a:off x="8720918" y="476249"/>
            <a:ext cx="2743201" cy="1284311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Radiotraceur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>
                <a:latin typeface="Arial" panose="020B0604020202020204" pitchFamily="34" charset="0"/>
              </a:rPr>
              <a:t>DTPA-</a:t>
            </a:r>
            <a:r>
              <a:rPr lang="fr-FR" altLang="fr-FR" sz="2800" b="1" i="1" baseline="30000" dirty="0">
                <a:latin typeface="Arial" panose="020B0604020202020204" pitchFamily="34" charset="0"/>
              </a:rPr>
              <a:t>99m</a:t>
            </a:r>
            <a:r>
              <a:rPr lang="fr-FR" altLang="fr-FR" sz="2800" b="1" i="1" dirty="0">
                <a:latin typeface="Arial" panose="020B0604020202020204" pitchFamily="34" charset="0"/>
              </a:rPr>
              <a:t>Tc</a:t>
            </a:r>
          </a:p>
        </p:txBody>
      </p:sp>
      <p:sp>
        <p:nvSpPr>
          <p:cNvPr id="176134" name="Text Box 6"/>
          <p:cNvSpPr txBox="1">
            <a:spLocks noChangeArrowheads="1"/>
          </p:cNvSpPr>
          <p:nvPr/>
        </p:nvSpPr>
        <p:spPr bwMode="auto">
          <a:xfrm>
            <a:off x="1919289" y="5589589"/>
            <a:ext cx="6697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000" b="1" dirty="0">
                <a:solidFill>
                  <a:schemeClr val="accent1">
                    <a:lumMod val="50000"/>
                  </a:schemeClr>
                </a:solidFill>
              </a:rPr>
              <a:t>Scintigraphie dynamique cérébrale normale</a:t>
            </a:r>
          </a:p>
        </p:txBody>
      </p:sp>
    </p:spTree>
    <p:extLst>
      <p:ext uri="{BB962C8B-B14F-4D97-AF65-F5344CB8AC3E}">
        <p14:creationId xmlns:p14="http://schemas.microsoft.com/office/powerpoint/2010/main" val="4464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ce réservé du pied de page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r>
              <a:rPr lang="fr-FR" altLang="fr-FR" sz="1200" smtClean="0"/>
              <a:t>CREATION D'UN CENTRE DE RADIOTHERAPIE</a:t>
            </a:r>
            <a:endParaRPr lang="fr-FR" altLang="fr-FR" sz="1200"/>
          </a:p>
        </p:txBody>
      </p:sp>
      <p:sp>
        <p:nvSpPr>
          <p:cNvPr id="6861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F5FD0EDD-9096-47E5-A4A2-C41116C122F5}" type="slidenum">
              <a:rPr lang="fr-FR" altLang="fr-FR" sz="1200"/>
              <a:pPr/>
              <a:t>9</a:t>
            </a:fld>
            <a:endParaRPr lang="fr-FR" altLang="fr-FR" sz="1200"/>
          </a:p>
        </p:txBody>
      </p:sp>
      <p:pic>
        <p:nvPicPr>
          <p:cNvPr id="177154" name="Picture 2" descr="Numériser0045"/>
          <p:cNvPicPr>
            <a:picLocks noChangeAspect="1" noChangeArrowheads="1"/>
          </p:cNvPicPr>
          <p:nvPr/>
        </p:nvPicPr>
        <p:blipFill>
          <a:blip r:embed="rId2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9" y="2881314"/>
            <a:ext cx="4033837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3" descr="Numériser0004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4" t="16229" r="2751" b="3362"/>
          <a:stretch>
            <a:fillRect/>
          </a:stretch>
        </p:blipFill>
        <p:spPr bwMode="auto">
          <a:xfrm>
            <a:off x="1774826" y="260351"/>
            <a:ext cx="4608513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7156" name="AutoShape 4"/>
          <p:cNvSpPr>
            <a:spLocks/>
          </p:cNvSpPr>
          <p:nvPr/>
        </p:nvSpPr>
        <p:spPr bwMode="auto">
          <a:xfrm>
            <a:off x="6527800" y="115888"/>
            <a:ext cx="1512888" cy="792162"/>
          </a:xfrm>
          <a:prstGeom prst="accentBorderCallout3">
            <a:avLst>
              <a:gd name="adj1" fmla="val 14431"/>
              <a:gd name="adj2" fmla="val 105037"/>
              <a:gd name="adj3" fmla="val 14431"/>
              <a:gd name="adj4" fmla="val 108921"/>
              <a:gd name="adj5" fmla="val 103806"/>
              <a:gd name="adj6" fmla="val 108921"/>
              <a:gd name="adj7" fmla="val 104208"/>
              <a:gd name="adj8" fmla="val -15741"/>
            </a:avLst>
          </a:prstGeom>
          <a:solidFill>
            <a:srgbClr val="CCCC00"/>
          </a:solidFill>
          <a:ln w="5715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2000" b="1">
                <a:latin typeface="Arial" panose="020B0604020202020204" pitchFamily="34" charset="0"/>
              </a:rPr>
              <a:t>Images</a:t>
            </a:r>
          </a:p>
          <a:p>
            <a:pPr algn="ctr" eaLnBrk="1" hangingPunct="1"/>
            <a:r>
              <a:rPr lang="fr-FR" altLang="fr-FR" sz="2000" b="1">
                <a:latin typeface="Arial" panose="020B0604020202020204" pitchFamily="34" charset="0"/>
              </a:rPr>
              <a:t>nomales</a:t>
            </a:r>
          </a:p>
        </p:txBody>
      </p:sp>
      <p:sp>
        <p:nvSpPr>
          <p:cNvPr id="177158" name="AutoShape 6"/>
          <p:cNvSpPr>
            <a:spLocks noChangeArrowheads="1"/>
          </p:cNvSpPr>
          <p:nvPr/>
        </p:nvSpPr>
        <p:spPr bwMode="auto">
          <a:xfrm>
            <a:off x="8374063" y="2074864"/>
            <a:ext cx="2043112" cy="7778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fr-FR" altLang="fr-FR" sz="2000" b="1" i="1">
                <a:latin typeface="Arial" panose="020B0604020202020204" pitchFamily="34" charset="0"/>
              </a:rPr>
              <a:t>Images</a:t>
            </a:r>
          </a:p>
          <a:p>
            <a:pPr algn="ctr" eaLnBrk="1" hangingPunct="1"/>
            <a:r>
              <a:rPr lang="fr-FR" altLang="fr-FR" sz="2000" b="1" i="1">
                <a:latin typeface="Arial" panose="020B0604020202020204" pitchFamily="34" charset="0"/>
              </a:rPr>
              <a:t>pathologiques</a:t>
            </a:r>
          </a:p>
        </p:txBody>
      </p:sp>
      <p:sp>
        <p:nvSpPr>
          <p:cNvPr id="68616" name="Text Box 7"/>
          <p:cNvSpPr txBox="1">
            <a:spLocks noChangeArrowheads="1"/>
          </p:cNvSpPr>
          <p:nvPr/>
        </p:nvSpPr>
        <p:spPr bwMode="auto">
          <a:xfrm>
            <a:off x="1811339" y="4581526"/>
            <a:ext cx="37798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400" b="1" dirty="0">
                <a:solidFill>
                  <a:schemeClr val="accent1">
                    <a:lumMod val="50000"/>
                  </a:schemeClr>
                </a:solidFill>
              </a:rPr>
              <a:t>Scintigraphie statique cérébrale</a:t>
            </a: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8720918" y="476249"/>
            <a:ext cx="2743201" cy="1284311"/>
          </a:xfrm>
          <a:prstGeom prst="foldedCorner">
            <a:avLst>
              <a:gd name="adj" fmla="val 29454"/>
            </a:avLst>
          </a:prstGeom>
          <a:solidFill>
            <a:srgbClr val="CC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fr-FR" altLang="fr-FR" sz="2800" b="1" i="1" dirty="0" smtClean="0">
              <a:latin typeface="Arial" panose="020B0604020202020204" pitchFamily="34" charset="0"/>
            </a:endParaRPr>
          </a:p>
          <a:p>
            <a:pPr algn="ctr" eaLnBrk="1" hangingPunct="1"/>
            <a:r>
              <a:rPr lang="fr-FR" altLang="fr-FR" sz="2800" b="1" i="1" dirty="0" err="1" smtClean="0">
                <a:latin typeface="Arial" panose="020B0604020202020204" pitchFamily="34" charset="0"/>
              </a:rPr>
              <a:t>Raotraceur</a:t>
            </a:r>
            <a:r>
              <a:rPr lang="fr-FR" altLang="fr-FR" sz="2800" b="1" i="1" dirty="0">
                <a:latin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fr-FR" altLang="fr-FR" sz="2800" b="1" i="1" dirty="0">
                <a:latin typeface="Arial" panose="020B0604020202020204" pitchFamily="34" charset="0"/>
              </a:rPr>
              <a:t>DTPA-</a:t>
            </a:r>
            <a:r>
              <a:rPr lang="fr-FR" altLang="fr-FR" sz="2800" b="1" i="1" baseline="30000" dirty="0">
                <a:latin typeface="Arial" panose="020B0604020202020204" pitchFamily="34" charset="0"/>
              </a:rPr>
              <a:t>99m</a:t>
            </a:r>
            <a:r>
              <a:rPr lang="fr-FR" altLang="fr-FR" sz="2800" b="1" i="1" dirty="0">
                <a:latin typeface="Arial" panose="020B0604020202020204" pitchFamily="34" charset="0"/>
              </a:rPr>
              <a:t>Tc</a:t>
            </a:r>
          </a:p>
        </p:txBody>
      </p:sp>
    </p:spTree>
    <p:extLst>
      <p:ext uri="{BB962C8B-B14F-4D97-AF65-F5344CB8AC3E}">
        <p14:creationId xmlns:p14="http://schemas.microsoft.com/office/powerpoint/2010/main" val="984975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4894</TotalTime>
  <Words>770</Words>
  <Application>Microsoft Office PowerPoint</Application>
  <PresentationFormat>Grand écran</PresentationFormat>
  <Paragraphs>293</Paragraphs>
  <Slides>41</Slides>
  <Notes>30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3" baseType="lpstr">
      <vt:lpstr>Arial</vt:lpstr>
      <vt:lpstr>Arial Narrow</vt:lpstr>
      <vt:lpstr>Bahnschrift Light</vt:lpstr>
      <vt:lpstr>Calibri</vt:lpstr>
      <vt:lpstr>Cambria Math</vt:lpstr>
      <vt:lpstr>Century Gothic</vt:lpstr>
      <vt:lpstr>Comic Sans MS</vt:lpstr>
      <vt:lpstr>Symbol</vt:lpstr>
      <vt:lpstr>Verdana</vt:lpstr>
      <vt:lpstr>Wingdings 3</vt:lpstr>
      <vt:lpstr>Brin</vt:lpstr>
      <vt:lpstr>Photo Editor Photo</vt:lpstr>
      <vt:lpstr>CREATION D’UN CENTRE DE RADIOPHARMACIE</vt:lpstr>
      <vt:lpstr>Introduction</vt:lpstr>
      <vt:lpstr>Introduction</vt:lpstr>
      <vt:lpstr>Présentation PowerPoint</vt:lpstr>
      <vt:lpstr>Présentation PowerPoint</vt:lpstr>
      <vt:lpstr>Présentation PowerPoint</vt:lpstr>
      <vt:lpstr>Les tests in vivo</vt:lpstr>
      <vt:lpstr>Présentation PowerPoint</vt:lpstr>
      <vt:lpstr>Présentation PowerPoint</vt:lpstr>
      <vt:lpstr>Présentation PowerPoint</vt:lpstr>
      <vt:lpstr>Scintigraphie cardiaque</vt:lpstr>
      <vt:lpstr>Scintigraphie pulmonaire</vt:lpstr>
      <vt:lpstr>Scintigraphie rénale</vt:lpstr>
      <vt:lpstr>Scintigraphie rénale</vt:lpstr>
      <vt:lpstr>Scintigraphie rénale</vt:lpstr>
      <vt:lpstr>Scintigraphie du foie et de la rate</vt:lpstr>
      <vt:lpstr>Scintigraphie osseuse</vt:lpstr>
      <vt:lpstr>Laboratoire de Radiopharmacie</vt:lpstr>
      <vt:lpstr>Irathérapie (Radiothérapie métabolique)</vt:lpstr>
      <vt:lpstr>Irathérapie (Radiothérapie métabolique)</vt:lpstr>
      <vt:lpstr>Produits du Réacteur</vt:lpstr>
      <vt:lpstr>Produits du Cyclotron</vt:lpstr>
      <vt:lpstr>Produits du Cyclotron</vt:lpstr>
      <vt:lpstr>Produits du Cyclotron</vt:lpstr>
      <vt:lpstr>Produits du Cyclotron</vt:lpstr>
      <vt:lpstr>Produits du Cyclotron</vt:lpstr>
      <vt:lpstr>Produits du Cyclotron</vt:lpstr>
      <vt:lpstr>Produits du Cyclotron</vt:lpstr>
      <vt:lpstr>Produits du Cyclotron</vt:lpstr>
      <vt:lpstr>Centre de Radiopharmacie</vt:lpstr>
      <vt:lpstr>Centre de Radiopharmacie</vt:lpstr>
      <vt:lpstr>Centre de Radiopharmacie</vt:lpstr>
      <vt:lpstr>Centre de Radiopharmacie</vt:lpstr>
      <vt:lpstr>Centre de Radiopharmacie</vt:lpstr>
      <vt:lpstr>Centre de Radiopharmacie</vt:lpstr>
      <vt:lpstr>Centre de Radiopharmacie</vt:lpstr>
      <vt:lpstr>Centre de Radiopharmacie</vt:lpstr>
      <vt:lpstr>Centre de Radiopharmacie</vt:lpstr>
      <vt:lpstr>Centre de Radiopharmacie</vt:lpstr>
      <vt:lpstr>Centre de Radiopharmacie</vt:lpstr>
      <vt:lpstr>Conclusion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Heri Kadima</dc:creator>
  <cp:lastModifiedBy>DELL</cp:lastModifiedBy>
  <cp:revision>319</cp:revision>
  <dcterms:created xsi:type="dcterms:W3CDTF">2015-03-14T20:25:32Z</dcterms:created>
  <dcterms:modified xsi:type="dcterms:W3CDTF">2024-10-29T06:59:00Z</dcterms:modified>
</cp:coreProperties>
</file>