
<file path=[Content_Types].xml><?xml version="1.0" encoding="utf-8"?>
<Types xmlns="http://schemas.openxmlformats.org/package/2006/content-types">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30"/>
  </p:notesMasterIdLst>
  <p:sldIdLst>
    <p:sldId id="256" r:id="rId6"/>
    <p:sldId id="308" r:id="rId7"/>
    <p:sldId id="309" r:id="rId8"/>
    <p:sldId id="310" r:id="rId9"/>
    <p:sldId id="273" r:id="rId10"/>
    <p:sldId id="294" r:id="rId11"/>
    <p:sldId id="293" r:id="rId12"/>
    <p:sldId id="313" r:id="rId13"/>
    <p:sldId id="314" r:id="rId14"/>
    <p:sldId id="315" r:id="rId15"/>
    <p:sldId id="292" r:id="rId16"/>
    <p:sldId id="316" r:id="rId17"/>
    <p:sldId id="298" r:id="rId18"/>
    <p:sldId id="286" r:id="rId19"/>
    <p:sldId id="300" r:id="rId20"/>
    <p:sldId id="283" r:id="rId21"/>
    <p:sldId id="301" r:id="rId22"/>
    <p:sldId id="281" r:id="rId23"/>
    <p:sldId id="282" r:id="rId24"/>
    <p:sldId id="303" r:id="rId25"/>
    <p:sldId id="312" r:id="rId26"/>
    <p:sldId id="307" r:id="rId27"/>
    <p:sldId id="311" r:id="rId28"/>
    <p:sldId id="297" r:id="rId29"/>
  </p:sldIdLst>
  <p:sldSz cx="12192000" cy="6858000"/>
  <p:notesSz cx="7104063" cy="10234613"/>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ittlere Formatvorlage 4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ittlere Formatvorlage 4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Mittlere Formatvorlage 4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958" autoAdjust="0"/>
    <p:restoredTop sz="76364" autoAdjust="0"/>
  </p:normalViewPr>
  <p:slideViewPr>
    <p:cSldViewPr snapToGrid="0">
      <p:cViewPr>
        <p:scale>
          <a:sx n="75" d="100"/>
          <a:sy n="75" d="100"/>
        </p:scale>
        <p:origin x="-672" y="-5"/>
      </p:cViewPr>
      <p:guideLst>
        <p:guide orient="horz" pos="2160"/>
        <p:guide pos="3840"/>
      </p:guideLst>
    </p:cSldViewPr>
  </p:slideViewPr>
  <p:outlineViewPr>
    <p:cViewPr>
      <p:scale>
        <a:sx n="33" d="100"/>
        <a:sy n="33" d="100"/>
      </p:scale>
      <p:origin x="0" y="0"/>
    </p:cViewPr>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84" d="100"/>
          <a:sy n="84" d="100"/>
        </p:scale>
        <p:origin x="1872" y="72"/>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notesMaster" Target="notesMasters/notesMaster1.xml"/></Relationships>
</file>

<file path=ppt/diagrams/_rels/data2.xml.rels><?xml version="1.0" encoding="UTF-8" standalone="yes"?>
<Relationships xmlns="http://schemas.openxmlformats.org/package/2006/relationships"><Relationship Id="rId1"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984087-251F-4E49-8C78-A7DA533AD264}" type="doc">
      <dgm:prSet loTypeId="urn:microsoft.com/office/officeart/2005/8/layout/hProcess11" loCatId="process" qsTypeId="urn:microsoft.com/office/officeart/2005/8/quickstyle/simple1" qsCatId="simple" csTypeId="urn:microsoft.com/office/officeart/2005/8/colors/accent6_2" csCatId="accent6" phldr="1"/>
      <dgm:spPr/>
      <dgm:t>
        <a:bodyPr/>
        <a:lstStyle/>
        <a:p>
          <a:endParaRPr lang="de-AT"/>
        </a:p>
      </dgm:t>
    </dgm:pt>
    <dgm:pt modelId="{0A63A383-FC60-4FD6-B55B-5E76093AE6F7}">
      <dgm:prSet phldrT="[Text]"/>
      <dgm:spPr/>
      <dgm:t>
        <a:bodyPr/>
        <a:lstStyle/>
        <a:p>
          <a:r>
            <a:rPr lang="fr-FR" noProof="0" dirty="0" smtClean="0"/>
            <a:t>06/06/1959</a:t>
          </a:r>
          <a:endParaRPr lang="fr-FR" noProof="0" dirty="0"/>
        </a:p>
      </dgm:t>
    </dgm:pt>
    <dgm:pt modelId="{40BF92F7-17BB-4FF6-8061-2FACD250096A}" type="parTrans" cxnId="{45F8A92E-443C-42E0-8821-7930D05E1F58}">
      <dgm:prSet/>
      <dgm:spPr/>
      <dgm:t>
        <a:bodyPr/>
        <a:lstStyle/>
        <a:p>
          <a:endParaRPr lang="fr-FR" noProof="0" dirty="0"/>
        </a:p>
      </dgm:t>
    </dgm:pt>
    <dgm:pt modelId="{6FBCEBBA-1A0A-4CF8-B50D-1E01FBEAD8EC}" type="sibTrans" cxnId="{45F8A92E-443C-42E0-8821-7930D05E1F58}">
      <dgm:prSet/>
      <dgm:spPr/>
      <dgm:t>
        <a:bodyPr/>
        <a:lstStyle/>
        <a:p>
          <a:endParaRPr lang="fr-FR" noProof="0" dirty="0"/>
        </a:p>
      </dgm:t>
    </dgm:pt>
    <dgm:pt modelId="{C9683C51-F0E8-414F-9411-C805E3FB123F}">
      <dgm:prSet phldrT="[Text]"/>
      <dgm:spPr/>
      <dgm:t>
        <a:bodyPr/>
        <a:lstStyle/>
        <a:p>
          <a:r>
            <a:rPr lang="fr-FR" noProof="0" dirty="0" smtClean="0"/>
            <a:t>TRIGA MK I , </a:t>
          </a:r>
          <a:r>
            <a:rPr lang="fr-FR" noProof="0" dirty="0"/>
            <a:t>50 kW</a:t>
          </a:r>
        </a:p>
      </dgm:t>
    </dgm:pt>
    <dgm:pt modelId="{7E0D50A0-4CC7-4DDD-BB61-D7C49EDD289E}" type="parTrans" cxnId="{27AEAF53-321B-4B3D-83D0-AE3BBAF5CE4C}">
      <dgm:prSet/>
      <dgm:spPr/>
      <dgm:t>
        <a:bodyPr/>
        <a:lstStyle/>
        <a:p>
          <a:endParaRPr lang="fr-FR" noProof="0" dirty="0"/>
        </a:p>
      </dgm:t>
    </dgm:pt>
    <dgm:pt modelId="{F20903DC-B184-4287-95BF-2FDDD7673BB4}" type="sibTrans" cxnId="{27AEAF53-321B-4B3D-83D0-AE3BBAF5CE4C}">
      <dgm:prSet/>
      <dgm:spPr/>
      <dgm:t>
        <a:bodyPr/>
        <a:lstStyle/>
        <a:p>
          <a:endParaRPr lang="fr-FR" noProof="0" dirty="0"/>
        </a:p>
      </dgm:t>
    </dgm:pt>
    <dgm:pt modelId="{2E42EC10-C4BD-45ED-B515-86CFC8BBB7AE}">
      <dgm:prSet phldrT="[Text]"/>
      <dgm:spPr/>
      <dgm:t>
        <a:bodyPr/>
        <a:lstStyle/>
        <a:p>
          <a:r>
            <a:rPr lang="fr-FR" noProof="0" dirty="0" smtClean="0"/>
            <a:t>24/03/1972</a:t>
          </a:r>
          <a:endParaRPr lang="fr-FR" noProof="0" dirty="0"/>
        </a:p>
      </dgm:t>
    </dgm:pt>
    <dgm:pt modelId="{A5D9DC10-A7A8-405C-B52E-79E41E20CE81}" type="parTrans" cxnId="{CB6012D9-A2DB-4700-8443-0D8DEC11B345}">
      <dgm:prSet/>
      <dgm:spPr/>
      <dgm:t>
        <a:bodyPr/>
        <a:lstStyle/>
        <a:p>
          <a:endParaRPr lang="fr-FR" noProof="0" dirty="0"/>
        </a:p>
      </dgm:t>
    </dgm:pt>
    <dgm:pt modelId="{0DDEE947-85FC-4435-8A8E-153D011CD1A4}" type="sibTrans" cxnId="{CB6012D9-A2DB-4700-8443-0D8DEC11B345}">
      <dgm:prSet/>
      <dgm:spPr/>
      <dgm:t>
        <a:bodyPr/>
        <a:lstStyle/>
        <a:p>
          <a:endParaRPr lang="fr-FR" noProof="0" dirty="0"/>
        </a:p>
      </dgm:t>
    </dgm:pt>
    <dgm:pt modelId="{31323B62-232E-47DF-AF49-BE9E616C9006}">
      <dgm:prSet phldrT="[Text]"/>
      <dgm:spPr/>
      <dgm:t>
        <a:bodyPr/>
        <a:lstStyle/>
        <a:p>
          <a:r>
            <a:rPr lang="fr-FR" noProof="0" dirty="0" smtClean="0"/>
            <a:t>TRIGA MK II, </a:t>
          </a:r>
          <a:r>
            <a:rPr lang="fr-FR" noProof="0" dirty="0"/>
            <a:t>1000 kW</a:t>
          </a:r>
        </a:p>
      </dgm:t>
    </dgm:pt>
    <dgm:pt modelId="{DD758D14-96EC-4224-B307-1E627EC28CAF}" type="parTrans" cxnId="{E50D6245-6B14-41E0-BD41-44BB9614101B}">
      <dgm:prSet/>
      <dgm:spPr/>
      <dgm:t>
        <a:bodyPr/>
        <a:lstStyle/>
        <a:p>
          <a:endParaRPr lang="fr-FR" noProof="0" dirty="0"/>
        </a:p>
      </dgm:t>
    </dgm:pt>
    <dgm:pt modelId="{97CD0949-8087-473F-828A-61CE21FC87A4}" type="sibTrans" cxnId="{E50D6245-6B14-41E0-BD41-44BB9614101B}">
      <dgm:prSet/>
      <dgm:spPr/>
      <dgm:t>
        <a:bodyPr/>
        <a:lstStyle/>
        <a:p>
          <a:endParaRPr lang="fr-FR" noProof="0" dirty="0"/>
        </a:p>
      </dgm:t>
    </dgm:pt>
    <dgm:pt modelId="{0133E802-E21F-438A-8216-EC229FD43959}">
      <dgm:prSet phldrT="[Text]"/>
      <dgm:spPr/>
      <dgm:t>
        <a:bodyPr/>
        <a:lstStyle/>
        <a:p>
          <a:r>
            <a:rPr lang="fr-FR" noProof="0" dirty="0" smtClean="0"/>
            <a:t>29/06/1970</a:t>
          </a:r>
          <a:endParaRPr lang="fr-FR" noProof="0" dirty="0"/>
        </a:p>
      </dgm:t>
    </dgm:pt>
    <dgm:pt modelId="{63489199-346B-45BB-8B5B-74477520CFC4}" type="parTrans" cxnId="{8A3D3C25-6116-454D-97E4-CDC008D5F620}">
      <dgm:prSet/>
      <dgm:spPr/>
      <dgm:t>
        <a:bodyPr/>
        <a:lstStyle/>
        <a:p>
          <a:endParaRPr lang="fr-FR" noProof="0" dirty="0"/>
        </a:p>
      </dgm:t>
    </dgm:pt>
    <dgm:pt modelId="{033979A2-25D4-4E39-9323-DC08B0262391}" type="sibTrans" cxnId="{8A3D3C25-6116-454D-97E4-CDC008D5F620}">
      <dgm:prSet/>
      <dgm:spPr/>
      <dgm:t>
        <a:bodyPr/>
        <a:lstStyle/>
        <a:p>
          <a:endParaRPr lang="fr-FR" noProof="0" dirty="0"/>
        </a:p>
      </dgm:t>
    </dgm:pt>
    <dgm:pt modelId="{50D7C7A8-ABC6-4B20-AA8C-64685FC985BA}">
      <dgm:prSet phldrT="[Text]"/>
      <dgm:spPr/>
      <dgm:t>
        <a:bodyPr/>
        <a:lstStyle/>
        <a:p>
          <a:r>
            <a:rPr lang="fr-FR" noProof="0" dirty="0" smtClean="0"/>
            <a:t>09/11/2004</a:t>
          </a:r>
          <a:endParaRPr lang="fr-FR" noProof="0" dirty="0"/>
        </a:p>
      </dgm:t>
    </dgm:pt>
    <dgm:pt modelId="{42198401-CEEF-4D19-9663-E5DFA32D88C0}" type="parTrans" cxnId="{A3E7845F-03A1-4D49-99BB-84B85DDA716B}">
      <dgm:prSet/>
      <dgm:spPr/>
      <dgm:t>
        <a:bodyPr/>
        <a:lstStyle/>
        <a:p>
          <a:endParaRPr lang="fr-FR" noProof="0" dirty="0"/>
        </a:p>
      </dgm:t>
    </dgm:pt>
    <dgm:pt modelId="{232852E7-A570-46B5-8AAC-72BAD9A2BD41}" type="sibTrans" cxnId="{A3E7845F-03A1-4D49-99BB-84B85DDA716B}">
      <dgm:prSet/>
      <dgm:spPr/>
      <dgm:t>
        <a:bodyPr/>
        <a:lstStyle/>
        <a:p>
          <a:endParaRPr lang="fr-FR" noProof="0" dirty="0"/>
        </a:p>
      </dgm:t>
    </dgm:pt>
    <dgm:pt modelId="{5EF56C98-0D83-4A67-B15A-167DDCFC705D}">
      <dgm:prSet phldrT="[Text]"/>
      <dgm:spPr/>
      <dgm:t>
        <a:bodyPr/>
        <a:lstStyle/>
        <a:p>
          <a:r>
            <a:rPr lang="fr-FR" noProof="0" dirty="0" smtClean="0"/>
            <a:t>20/02/2020</a:t>
          </a:r>
          <a:endParaRPr lang="fr-FR" noProof="0" dirty="0"/>
        </a:p>
      </dgm:t>
    </dgm:pt>
    <dgm:pt modelId="{91212DBF-702B-4314-92A1-8625DB27711A}" type="parTrans" cxnId="{E2AB4F8F-0FEC-4201-97AC-7E2FCE179370}">
      <dgm:prSet/>
      <dgm:spPr/>
      <dgm:t>
        <a:bodyPr/>
        <a:lstStyle/>
        <a:p>
          <a:endParaRPr lang="fr-FR" noProof="0" dirty="0"/>
        </a:p>
      </dgm:t>
    </dgm:pt>
    <dgm:pt modelId="{B517DD58-8EB5-4EBC-8F0F-C9523F138EAC}" type="sibTrans" cxnId="{E2AB4F8F-0FEC-4201-97AC-7E2FCE179370}">
      <dgm:prSet/>
      <dgm:spPr/>
      <dgm:t>
        <a:bodyPr/>
        <a:lstStyle/>
        <a:p>
          <a:endParaRPr lang="fr-FR" noProof="0" dirty="0"/>
        </a:p>
      </dgm:t>
    </dgm:pt>
    <dgm:pt modelId="{AAB0D805-F886-4F51-9DF4-9494179A19E3}">
      <dgm:prSet phldrT="[Text]"/>
      <dgm:spPr/>
      <dgm:t>
        <a:bodyPr/>
        <a:lstStyle/>
        <a:p>
          <a:r>
            <a:rPr lang="fr-FR" noProof="0" dirty="0"/>
            <a:t>TRICO-I </a:t>
          </a:r>
          <a:r>
            <a:rPr lang="fr-FR" noProof="0" dirty="0" smtClean="0"/>
            <a:t>mis définitivement à l’arrêt</a:t>
          </a:r>
          <a:endParaRPr lang="fr-FR" noProof="0" dirty="0"/>
        </a:p>
      </dgm:t>
    </dgm:pt>
    <dgm:pt modelId="{B1624904-618C-4763-A802-31EDFFC96C95}" type="parTrans" cxnId="{49350A2C-656D-4328-B2E8-703999463275}">
      <dgm:prSet/>
      <dgm:spPr/>
      <dgm:t>
        <a:bodyPr/>
        <a:lstStyle/>
        <a:p>
          <a:endParaRPr lang="fr-FR" noProof="0" dirty="0"/>
        </a:p>
      </dgm:t>
    </dgm:pt>
    <dgm:pt modelId="{56F73AB6-500F-48FE-9BDC-11664FB4FF3E}" type="sibTrans" cxnId="{49350A2C-656D-4328-B2E8-703999463275}">
      <dgm:prSet/>
      <dgm:spPr/>
      <dgm:t>
        <a:bodyPr/>
        <a:lstStyle/>
        <a:p>
          <a:endParaRPr lang="fr-FR" noProof="0" dirty="0"/>
        </a:p>
      </dgm:t>
    </dgm:pt>
    <dgm:pt modelId="{518FEEB7-BFC9-4613-981B-BB8DCCB77736}">
      <dgm:prSet phldrT="[Text]"/>
      <dgm:spPr/>
      <dgm:t>
        <a:bodyPr/>
        <a:lstStyle/>
        <a:p>
          <a:r>
            <a:rPr lang="fr-FR" noProof="0" dirty="0"/>
            <a:t>TRICO-I </a:t>
          </a:r>
          <a:r>
            <a:rPr lang="fr-FR" noProof="0" dirty="0" smtClean="0"/>
            <a:t>1</a:t>
          </a:r>
          <a:r>
            <a:rPr lang="fr-FR" baseline="30000" noProof="0" dirty="0" smtClean="0"/>
            <a:t>ER</a:t>
          </a:r>
          <a:r>
            <a:rPr lang="fr-FR" noProof="0" dirty="0" smtClean="0"/>
            <a:t> RR EN AFRIQUE</a:t>
          </a:r>
          <a:endParaRPr lang="fr-FR" noProof="0" dirty="0"/>
        </a:p>
      </dgm:t>
    </dgm:pt>
    <dgm:pt modelId="{486FD5DD-91FA-4B4D-87E9-AE387AF8DA75}" type="parTrans" cxnId="{8F87FED4-6C99-42E8-BAFA-7DB29A3BC77F}">
      <dgm:prSet/>
      <dgm:spPr/>
      <dgm:t>
        <a:bodyPr/>
        <a:lstStyle/>
        <a:p>
          <a:endParaRPr lang="fr-FR" noProof="0" dirty="0"/>
        </a:p>
      </dgm:t>
    </dgm:pt>
    <dgm:pt modelId="{51FDC507-255F-49E8-BE80-ABBA714FA363}" type="sibTrans" cxnId="{8F87FED4-6C99-42E8-BAFA-7DB29A3BC77F}">
      <dgm:prSet/>
      <dgm:spPr/>
      <dgm:t>
        <a:bodyPr/>
        <a:lstStyle/>
        <a:p>
          <a:endParaRPr lang="fr-FR" noProof="0" dirty="0"/>
        </a:p>
      </dgm:t>
    </dgm:pt>
    <dgm:pt modelId="{2C40974C-C690-4F05-AC3A-B658E52C6630}">
      <dgm:prSet phldrT="[Text]"/>
      <dgm:spPr/>
      <dgm:t>
        <a:bodyPr/>
        <a:lstStyle/>
        <a:p>
          <a:r>
            <a:rPr lang="fr-FR" noProof="0" dirty="0" smtClean="0"/>
            <a:t>TRICO-II </a:t>
          </a:r>
          <a:endParaRPr lang="fr-FR" noProof="0" dirty="0"/>
        </a:p>
      </dgm:t>
    </dgm:pt>
    <dgm:pt modelId="{31D95DB2-1B49-4C2B-B7F3-EC0E77F814AF}" type="parTrans" cxnId="{E9BD4107-ABB9-4AD5-A108-24CDB498CAB1}">
      <dgm:prSet/>
      <dgm:spPr/>
      <dgm:t>
        <a:bodyPr/>
        <a:lstStyle/>
        <a:p>
          <a:endParaRPr lang="fr-FR" noProof="0" dirty="0"/>
        </a:p>
      </dgm:t>
    </dgm:pt>
    <dgm:pt modelId="{11057404-24F4-4A72-A3FD-A9AA64D38B05}" type="sibTrans" cxnId="{E9BD4107-ABB9-4AD5-A108-24CDB498CAB1}">
      <dgm:prSet/>
      <dgm:spPr/>
      <dgm:t>
        <a:bodyPr/>
        <a:lstStyle/>
        <a:p>
          <a:endParaRPr lang="fr-FR" noProof="0" dirty="0"/>
        </a:p>
      </dgm:t>
    </dgm:pt>
    <dgm:pt modelId="{7F45F92E-EB68-4F7D-871D-EA88193372FB}">
      <dgm:prSet phldrT="[Text]"/>
      <dgm:spPr/>
      <dgm:t>
        <a:bodyPr/>
        <a:lstStyle/>
        <a:p>
          <a:r>
            <a:rPr lang="fr-FR" noProof="0" dirty="0"/>
            <a:t>TRICO-II </a:t>
          </a:r>
          <a:r>
            <a:rPr lang="fr-FR" noProof="0" dirty="0" smtClean="0"/>
            <a:t>Début arrêt prolongé</a:t>
          </a:r>
          <a:endParaRPr lang="fr-FR" noProof="0" dirty="0"/>
        </a:p>
      </dgm:t>
    </dgm:pt>
    <dgm:pt modelId="{7264DD68-5880-4CC3-86AB-060AA9D988CA}" type="parTrans" cxnId="{12AB25BE-11B3-443D-B9D4-29090DE1E892}">
      <dgm:prSet/>
      <dgm:spPr/>
      <dgm:t>
        <a:bodyPr/>
        <a:lstStyle/>
        <a:p>
          <a:endParaRPr lang="fr-FR" noProof="0" dirty="0"/>
        </a:p>
      </dgm:t>
    </dgm:pt>
    <dgm:pt modelId="{1008E9D9-890D-47EF-A35F-8A0889733655}" type="sibTrans" cxnId="{12AB25BE-11B3-443D-B9D4-29090DE1E892}">
      <dgm:prSet/>
      <dgm:spPr/>
      <dgm:t>
        <a:bodyPr/>
        <a:lstStyle/>
        <a:p>
          <a:endParaRPr lang="fr-FR" noProof="0" dirty="0"/>
        </a:p>
      </dgm:t>
    </dgm:pt>
    <dgm:pt modelId="{B48A4E38-0385-4379-933C-597A55B4848D}">
      <dgm:prSet phldrT="[Text]"/>
      <dgm:spPr/>
      <dgm:t>
        <a:bodyPr/>
        <a:lstStyle/>
        <a:p>
          <a:r>
            <a:rPr lang="fr-FR" noProof="0" dirty="0" smtClean="0"/>
            <a:t>DECISION GOUVERNEMENTALE DE REMETTRE TRICO II EN SERVICE</a:t>
          </a:r>
          <a:endParaRPr lang="fr-FR" noProof="0" dirty="0"/>
        </a:p>
      </dgm:t>
    </dgm:pt>
    <dgm:pt modelId="{EAFE47E4-45A2-436C-8BA2-3CED2144D2B5}" type="parTrans" cxnId="{B643396D-5F12-41DA-A841-6C1DBA5E6B8B}">
      <dgm:prSet/>
      <dgm:spPr/>
      <dgm:t>
        <a:bodyPr/>
        <a:lstStyle/>
        <a:p>
          <a:endParaRPr lang="fr-FR" noProof="0" dirty="0"/>
        </a:p>
      </dgm:t>
    </dgm:pt>
    <dgm:pt modelId="{16F5954B-605B-4DEA-ABE9-862C4488E50D}" type="sibTrans" cxnId="{B643396D-5F12-41DA-A841-6C1DBA5E6B8B}">
      <dgm:prSet/>
      <dgm:spPr/>
      <dgm:t>
        <a:bodyPr/>
        <a:lstStyle/>
        <a:p>
          <a:endParaRPr lang="fr-FR" noProof="0" dirty="0"/>
        </a:p>
      </dgm:t>
    </dgm:pt>
    <dgm:pt modelId="{E1E37B8E-0A5E-4645-B675-4EB198BE702A}" type="pres">
      <dgm:prSet presAssocID="{10984087-251F-4E49-8C78-A7DA533AD264}" presName="Name0" presStyleCnt="0">
        <dgm:presLayoutVars>
          <dgm:dir/>
          <dgm:resizeHandles val="exact"/>
        </dgm:presLayoutVars>
      </dgm:prSet>
      <dgm:spPr/>
      <dgm:t>
        <a:bodyPr/>
        <a:lstStyle/>
        <a:p>
          <a:endParaRPr lang="fr-FR"/>
        </a:p>
      </dgm:t>
    </dgm:pt>
    <dgm:pt modelId="{3E4D08A9-EA14-4A38-896E-B61EADAD18FB}" type="pres">
      <dgm:prSet presAssocID="{10984087-251F-4E49-8C78-A7DA533AD264}" presName="arrow" presStyleLbl="bgShp" presStyleIdx="0" presStyleCnt="1"/>
      <dgm:spPr/>
    </dgm:pt>
    <dgm:pt modelId="{FF7A6E8B-501D-4B82-AAD1-9C7110468C30}" type="pres">
      <dgm:prSet presAssocID="{10984087-251F-4E49-8C78-A7DA533AD264}" presName="points" presStyleCnt="0"/>
      <dgm:spPr/>
    </dgm:pt>
    <dgm:pt modelId="{3A0F19C2-713B-4BB2-ADB3-E5E8DAA4770B}" type="pres">
      <dgm:prSet presAssocID="{0A63A383-FC60-4FD6-B55B-5E76093AE6F7}" presName="compositeA" presStyleCnt="0"/>
      <dgm:spPr/>
    </dgm:pt>
    <dgm:pt modelId="{091005E0-FAA2-4EB6-B387-709CE3B67401}" type="pres">
      <dgm:prSet presAssocID="{0A63A383-FC60-4FD6-B55B-5E76093AE6F7}" presName="textA" presStyleLbl="revTx" presStyleIdx="0" presStyleCnt="5" custScaleX="146841" custLinFactNeighborX="-229" custLinFactNeighborY="4190">
        <dgm:presLayoutVars>
          <dgm:bulletEnabled val="1"/>
        </dgm:presLayoutVars>
      </dgm:prSet>
      <dgm:spPr/>
      <dgm:t>
        <a:bodyPr/>
        <a:lstStyle/>
        <a:p>
          <a:endParaRPr lang="fr-FR"/>
        </a:p>
      </dgm:t>
    </dgm:pt>
    <dgm:pt modelId="{68F1366E-9942-4A7C-8A6C-3FC37AEED403}" type="pres">
      <dgm:prSet presAssocID="{0A63A383-FC60-4FD6-B55B-5E76093AE6F7}" presName="circleA" presStyleLbl="node1" presStyleIdx="0" presStyleCnt="5"/>
      <dgm:spPr/>
    </dgm:pt>
    <dgm:pt modelId="{0588BA1D-3D48-431E-AFAA-01EC3CCAFE04}" type="pres">
      <dgm:prSet presAssocID="{0A63A383-FC60-4FD6-B55B-5E76093AE6F7}" presName="spaceA" presStyleCnt="0"/>
      <dgm:spPr/>
    </dgm:pt>
    <dgm:pt modelId="{B7FFC465-C751-4355-A984-67BD080149F6}" type="pres">
      <dgm:prSet presAssocID="{6FBCEBBA-1A0A-4CF8-B50D-1E01FBEAD8EC}" presName="space" presStyleCnt="0"/>
      <dgm:spPr/>
    </dgm:pt>
    <dgm:pt modelId="{7E819B68-74B2-4552-A445-9819B24128DB}" type="pres">
      <dgm:prSet presAssocID="{0133E802-E21F-438A-8216-EC229FD43959}" presName="compositeB" presStyleCnt="0"/>
      <dgm:spPr/>
    </dgm:pt>
    <dgm:pt modelId="{52AB81A4-B9B8-4299-8890-DB56A83BDFF4}" type="pres">
      <dgm:prSet presAssocID="{0133E802-E21F-438A-8216-EC229FD43959}" presName="textB" presStyleLbl="revTx" presStyleIdx="1" presStyleCnt="5">
        <dgm:presLayoutVars>
          <dgm:bulletEnabled val="1"/>
        </dgm:presLayoutVars>
      </dgm:prSet>
      <dgm:spPr/>
      <dgm:t>
        <a:bodyPr/>
        <a:lstStyle/>
        <a:p>
          <a:endParaRPr lang="fr-FR"/>
        </a:p>
      </dgm:t>
    </dgm:pt>
    <dgm:pt modelId="{8ADC588A-204F-4CA7-9FC4-890DC1D9DF9F}" type="pres">
      <dgm:prSet presAssocID="{0133E802-E21F-438A-8216-EC229FD43959}" presName="circleB" presStyleLbl="node1" presStyleIdx="1" presStyleCnt="5"/>
      <dgm:spPr/>
    </dgm:pt>
    <dgm:pt modelId="{65257BB1-5B88-42D8-A0EE-73088AB66893}" type="pres">
      <dgm:prSet presAssocID="{0133E802-E21F-438A-8216-EC229FD43959}" presName="spaceB" presStyleCnt="0"/>
      <dgm:spPr/>
    </dgm:pt>
    <dgm:pt modelId="{6E460F89-5289-4284-ABD4-CE6B2DE907CE}" type="pres">
      <dgm:prSet presAssocID="{033979A2-25D4-4E39-9323-DC08B0262391}" presName="space" presStyleCnt="0"/>
      <dgm:spPr/>
    </dgm:pt>
    <dgm:pt modelId="{C621A481-5CA7-4B5A-8E4B-01EC57CEAB1A}" type="pres">
      <dgm:prSet presAssocID="{2E42EC10-C4BD-45ED-B515-86CFC8BBB7AE}" presName="compositeA" presStyleCnt="0"/>
      <dgm:spPr/>
    </dgm:pt>
    <dgm:pt modelId="{F44A7666-3856-4CB8-8DFC-646A40C6E035}" type="pres">
      <dgm:prSet presAssocID="{2E42EC10-C4BD-45ED-B515-86CFC8BBB7AE}" presName="textA" presStyleLbl="revTx" presStyleIdx="2" presStyleCnt="5" custScaleX="125475" custLinFactNeighborX="-229" custLinFactNeighborY="4190">
        <dgm:presLayoutVars>
          <dgm:bulletEnabled val="1"/>
        </dgm:presLayoutVars>
      </dgm:prSet>
      <dgm:spPr/>
      <dgm:t>
        <a:bodyPr/>
        <a:lstStyle/>
        <a:p>
          <a:endParaRPr lang="fr-FR"/>
        </a:p>
      </dgm:t>
    </dgm:pt>
    <dgm:pt modelId="{B6D53530-9087-4648-A78C-11E3ECCA60BF}" type="pres">
      <dgm:prSet presAssocID="{2E42EC10-C4BD-45ED-B515-86CFC8BBB7AE}" presName="circleA" presStyleLbl="node1" presStyleIdx="2" presStyleCnt="5"/>
      <dgm:spPr>
        <a:solidFill>
          <a:schemeClr val="accent6">
            <a:lumMod val="75000"/>
          </a:schemeClr>
        </a:solidFill>
      </dgm:spPr>
    </dgm:pt>
    <dgm:pt modelId="{27019062-6EBB-41B8-BB14-B52358EE1514}" type="pres">
      <dgm:prSet presAssocID="{2E42EC10-C4BD-45ED-B515-86CFC8BBB7AE}" presName="spaceA" presStyleCnt="0"/>
      <dgm:spPr/>
    </dgm:pt>
    <dgm:pt modelId="{9B6C80FB-280D-4D61-9982-858F6FF91B58}" type="pres">
      <dgm:prSet presAssocID="{0DDEE947-85FC-4435-8A8E-153D011CD1A4}" presName="space" presStyleCnt="0"/>
      <dgm:spPr/>
    </dgm:pt>
    <dgm:pt modelId="{BF35C9C3-5A6A-46B1-B5E0-25FC7D73090E}" type="pres">
      <dgm:prSet presAssocID="{50D7C7A8-ABC6-4B20-AA8C-64685FC985BA}" presName="compositeB" presStyleCnt="0"/>
      <dgm:spPr/>
    </dgm:pt>
    <dgm:pt modelId="{F7EE1B6D-D9C1-44B8-8122-D2ADA59548CD}" type="pres">
      <dgm:prSet presAssocID="{50D7C7A8-ABC6-4B20-AA8C-64685FC985BA}" presName="textB" presStyleLbl="revTx" presStyleIdx="3" presStyleCnt="5" custLinFactNeighborX="-229" custLinFactNeighborY="4190">
        <dgm:presLayoutVars>
          <dgm:bulletEnabled val="1"/>
        </dgm:presLayoutVars>
      </dgm:prSet>
      <dgm:spPr/>
      <dgm:t>
        <a:bodyPr/>
        <a:lstStyle/>
        <a:p>
          <a:endParaRPr lang="fr-FR"/>
        </a:p>
      </dgm:t>
    </dgm:pt>
    <dgm:pt modelId="{E6B965B4-6102-4E6D-B1DA-C399BD931F5A}" type="pres">
      <dgm:prSet presAssocID="{50D7C7A8-ABC6-4B20-AA8C-64685FC985BA}" presName="circleB" presStyleLbl="node1" presStyleIdx="3" presStyleCnt="5"/>
      <dgm:spPr>
        <a:xfrm>
          <a:off x="6951193" y="1918235"/>
          <a:ext cx="426274" cy="426274"/>
        </a:xfrm>
        <a:prstGeom prst="ellipse">
          <a:avLst/>
        </a:prstGeom>
        <a:solidFill>
          <a:srgbClr val="70AD47">
            <a:lumMod val="75000"/>
          </a:srgbClr>
        </a:solidFill>
        <a:ln w="12700" cap="flat" cmpd="sng" algn="ctr">
          <a:solidFill>
            <a:prstClr val="white">
              <a:hueOff val="0"/>
              <a:satOff val="0"/>
              <a:lumOff val="0"/>
              <a:alphaOff val="0"/>
            </a:prstClr>
          </a:solidFill>
          <a:prstDash val="solid"/>
          <a:miter lim="800000"/>
        </a:ln>
        <a:effectLst/>
      </dgm:spPr>
    </dgm:pt>
    <dgm:pt modelId="{51D063BC-8629-4E50-92EF-E23480C23E76}" type="pres">
      <dgm:prSet presAssocID="{50D7C7A8-ABC6-4B20-AA8C-64685FC985BA}" presName="spaceB" presStyleCnt="0"/>
      <dgm:spPr/>
    </dgm:pt>
    <dgm:pt modelId="{3CADE1CA-CFC6-472B-A0AD-39508B218BD3}" type="pres">
      <dgm:prSet presAssocID="{232852E7-A570-46B5-8AAC-72BAD9A2BD41}" presName="space" presStyleCnt="0"/>
      <dgm:spPr/>
    </dgm:pt>
    <dgm:pt modelId="{A6E34C30-A024-425E-B189-C1FA0EA238E4}" type="pres">
      <dgm:prSet presAssocID="{5EF56C98-0D83-4A67-B15A-167DDCFC705D}" presName="compositeA" presStyleCnt="0"/>
      <dgm:spPr/>
    </dgm:pt>
    <dgm:pt modelId="{CC831714-C02D-40DA-90B8-21232AE33699}" type="pres">
      <dgm:prSet presAssocID="{5EF56C98-0D83-4A67-B15A-167DDCFC705D}" presName="textA" presStyleLbl="revTx" presStyleIdx="4" presStyleCnt="5" custScaleX="180848" custLinFactNeighborX="-229" custLinFactNeighborY="4190">
        <dgm:presLayoutVars>
          <dgm:bulletEnabled val="1"/>
        </dgm:presLayoutVars>
      </dgm:prSet>
      <dgm:spPr/>
      <dgm:t>
        <a:bodyPr/>
        <a:lstStyle/>
        <a:p>
          <a:endParaRPr lang="fr-FR"/>
        </a:p>
      </dgm:t>
    </dgm:pt>
    <dgm:pt modelId="{2649DF81-D75C-4276-BC92-4B8A1D6FE0E7}" type="pres">
      <dgm:prSet presAssocID="{5EF56C98-0D83-4A67-B15A-167DDCFC705D}" presName="circleA" presStyleLbl="node1" presStyleIdx="4" presStyleCnt="5"/>
      <dgm:spPr>
        <a:xfrm>
          <a:off x="9010874" y="1918235"/>
          <a:ext cx="426274" cy="426274"/>
        </a:xfrm>
        <a:prstGeom prst="ellipse">
          <a:avLst/>
        </a:prstGeom>
        <a:solidFill>
          <a:srgbClr val="70AD47">
            <a:lumMod val="75000"/>
          </a:srgbClr>
        </a:solidFill>
        <a:ln w="12700" cap="flat" cmpd="sng" algn="ctr">
          <a:solidFill>
            <a:prstClr val="white">
              <a:hueOff val="0"/>
              <a:satOff val="0"/>
              <a:lumOff val="0"/>
              <a:alphaOff val="0"/>
            </a:prstClr>
          </a:solidFill>
          <a:prstDash val="solid"/>
          <a:miter lim="800000"/>
        </a:ln>
        <a:effectLst/>
      </dgm:spPr>
    </dgm:pt>
    <dgm:pt modelId="{94FA4486-D530-4CF8-840A-9B3A6D3DCD0F}" type="pres">
      <dgm:prSet presAssocID="{5EF56C98-0D83-4A67-B15A-167DDCFC705D}" presName="spaceA" presStyleCnt="0"/>
      <dgm:spPr/>
    </dgm:pt>
  </dgm:ptLst>
  <dgm:cxnLst>
    <dgm:cxn modelId="{100BB599-FDFD-40A5-8903-DCBC55FD068B}" type="presOf" srcId="{5EF56C98-0D83-4A67-B15A-167DDCFC705D}" destId="{CC831714-C02D-40DA-90B8-21232AE33699}" srcOrd="0" destOrd="0" presId="urn:microsoft.com/office/officeart/2005/8/layout/hProcess11"/>
    <dgm:cxn modelId="{CB6012D9-A2DB-4700-8443-0D8DEC11B345}" srcId="{10984087-251F-4E49-8C78-A7DA533AD264}" destId="{2E42EC10-C4BD-45ED-B515-86CFC8BBB7AE}" srcOrd="2" destOrd="0" parTransId="{A5D9DC10-A7A8-405C-B52E-79E41E20CE81}" sibTransId="{0DDEE947-85FC-4435-8A8E-153D011CD1A4}"/>
    <dgm:cxn modelId="{A3E7845F-03A1-4D49-99BB-84B85DDA716B}" srcId="{10984087-251F-4E49-8C78-A7DA533AD264}" destId="{50D7C7A8-ABC6-4B20-AA8C-64685FC985BA}" srcOrd="3" destOrd="0" parTransId="{42198401-CEEF-4D19-9663-E5DFA32D88C0}" sibTransId="{232852E7-A570-46B5-8AAC-72BAD9A2BD41}"/>
    <dgm:cxn modelId="{BDA6009D-7F94-425D-94C5-AE69357E3AB8}" type="presOf" srcId="{2E42EC10-C4BD-45ED-B515-86CFC8BBB7AE}" destId="{F44A7666-3856-4CB8-8DFC-646A40C6E035}" srcOrd="0" destOrd="0" presId="urn:microsoft.com/office/officeart/2005/8/layout/hProcess11"/>
    <dgm:cxn modelId="{C7908992-B9BF-49F0-B416-63A04978348B}" type="presOf" srcId="{7F45F92E-EB68-4F7D-871D-EA88193372FB}" destId="{F7EE1B6D-D9C1-44B8-8122-D2ADA59548CD}" srcOrd="0" destOrd="1" presId="urn:microsoft.com/office/officeart/2005/8/layout/hProcess11"/>
    <dgm:cxn modelId="{45F8A92E-443C-42E0-8821-7930D05E1F58}" srcId="{10984087-251F-4E49-8C78-A7DA533AD264}" destId="{0A63A383-FC60-4FD6-B55B-5E76093AE6F7}" srcOrd="0" destOrd="0" parTransId="{40BF92F7-17BB-4FF6-8061-2FACD250096A}" sibTransId="{6FBCEBBA-1A0A-4CF8-B50D-1E01FBEAD8EC}"/>
    <dgm:cxn modelId="{B643396D-5F12-41DA-A841-6C1DBA5E6B8B}" srcId="{5EF56C98-0D83-4A67-B15A-167DDCFC705D}" destId="{B48A4E38-0385-4379-933C-597A55B4848D}" srcOrd="0" destOrd="0" parTransId="{EAFE47E4-45A2-436C-8BA2-3CED2144D2B5}" sibTransId="{16F5954B-605B-4DEA-ABE9-862C4488E50D}"/>
    <dgm:cxn modelId="{E50D6245-6B14-41E0-BD41-44BB9614101B}" srcId="{2E42EC10-C4BD-45ED-B515-86CFC8BBB7AE}" destId="{31323B62-232E-47DF-AF49-BE9E616C9006}" srcOrd="1" destOrd="0" parTransId="{DD758D14-96EC-4224-B307-1E627EC28CAF}" sibTransId="{97CD0949-8087-473F-828A-61CE21FC87A4}"/>
    <dgm:cxn modelId="{8A3D3C25-6116-454D-97E4-CDC008D5F620}" srcId="{10984087-251F-4E49-8C78-A7DA533AD264}" destId="{0133E802-E21F-438A-8216-EC229FD43959}" srcOrd="1" destOrd="0" parTransId="{63489199-346B-45BB-8B5B-74477520CFC4}" sibTransId="{033979A2-25D4-4E39-9323-DC08B0262391}"/>
    <dgm:cxn modelId="{D48F537A-4260-4370-9593-772CE3C09235}" type="presOf" srcId="{31323B62-232E-47DF-AF49-BE9E616C9006}" destId="{F44A7666-3856-4CB8-8DFC-646A40C6E035}" srcOrd="0" destOrd="2" presId="urn:microsoft.com/office/officeart/2005/8/layout/hProcess11"/>
    <dgm:cxn modelId="{EFEEBA05-4D30-472B-822D-4C837B8F02EA}" type="presOf" srcId="{50D7C7A8-ABC6-4B20-AA8C-64685FC985BA}" destId="{F7EE1B6D-D9C1-44B8-8122-D2ADA59548CD}" srcOrd="0" destOrd="0" presId="urn:microsoft.com/office/officeart/2005/8/layout/hProcess11"/>
    <dgm:cxn modelId="{27AEAF53-321B-4B3D-83D0-AE3BBAF5CE4C}" srcId="{0A63A383-FC60-4FD6-B55B-5E76093AE6F7}" destId="{C9683C51-F0E8-414F-9411-C805E3FB123F}" srcOrd="1" destOrd="0" parTransId="{7E0D50A0-4CC7-4DDD-BB61-D7C49EDD289E}" sibTransId="{F20903DC-B184-4287-95BF-2FDDD7673BB4}"/>
    <dgm:cxn modelId="{52E945E5-177E-42E6-AC82-A38BD36DAEF3}" type="presOf" srcId="{2C40974C-C690-4F05-AC3A-B658E52C6630}" destId="{F44A7666-3856-4CB8-8DFC-646A40C6E035}" srcOrd="0" destOrd="1" presId="urn:microsoft.com/office/officeart/2005/8/layout/hProcess11"/>
    <dgm:cxn modelId="{E2AB4F8F-0FEC-4201-97AC-7E2FCE179370}" srcId="{10984087-251F-4E49-8C78-A7DA533AD264}" destId="{5EF56C98-0D83-4A67-B15A-167DDCFC705D}" srcOrd="4" destOrd="0" parTransId="{91212DBF-702B-4314-92A1-8625DB27711A}" sibTransId="{B517DD58-8EB5-4EBC-8F0F-C9523F138EAC}"/>
    <dgm:cxn modelId="{B9A22A13-AF4C-457E-9585-528CA87FEBFD}" type="presOf" srcId="{518FEEB7-BFC9-4613-981B-BB8DCCB77736}" destId="{091005E0-FAA2-4EB6-B387-709CE3B67401}" srcOrd="0" destOrd="1" presId="urn:microsoft.com/office/officeart/2005/8/layout/hProcess11"/>
    <dgm:cxn modelId="{69CB97E4-E92A-4794-9015-9B360481B0FD}" type="presOf" srcId="{0133E802-E21F-438A-8216-EC229FD43959}" destId="{52AB81A4-B9B8-4299-8890-DB56A83BDFF4}" srcOrd="0" destOrd="0" presId="urn:microsoft.com/office/officeart/2005/8/layout/hProcess11"/>
    <dgm:cxn modelId="{A37A2724-B932-4A26-ADE9-4714DA55FCB8}" type="presOf" srcId="{C9683C51-F0E8-414F-9411-C805E3FB123F}" destId="{091005E0-FAA2-4EB6-B387-709CE3B67401}" srcOrd="0" destOrd="2" presId="urn:microsoft.com/office/officeart/2005/8/layout/hProcess11"/>
    <dgm:cxn modelId="{24711E3E-2EE4-4961-A354-BCB93F6C74FA}" type="presOf" srcId="{10984087-251F-4E49-8C78-A7DA533AD264}" destId="{E1E37B8E-0A5E-4645-B675-4EB198BE702A}" srcOrd="0" destOrd="0" presId="urn:microsoft.com/office/officeart/2005/8/layout/hProcess11"/>
    <dgm:cxn modelId="{E9BD4107-ABB9-4AD5-A108-24CDB498CAB1}" srcId="{2E42EC10-C4BD-45ED-B515-86CFC8BBB7AE}" destId="{2C40974C-C690-4F05-AC3A-B658E52C6630}" srcOrd="0" destOrd="0" parTransId="{31D95DB2-1B49-4C2B-B7F3-EC0E77F814AF}" sibTransId="{11057404-24F4-4A72-A3FD-A9AA64D38B05}"/>
    <dgm:cxn modelId="{49350A2C-656D-4328-B2E8-703999463275}" srcId="{0133E802-E21F-438A-8216-EC229FD43959}" destId="{AAB0D805-F886-4F51-9DF4-9494179A19E3}" srcOrd="0" destOrd="0" parTransId="{B1624904-618C-4763-A802-31EDFFC96C95}" sibTransId="{56F73AB6-500F-48FE-9BDC-11664FB4FF3E}"/>
    <dgm:cxn modelId="{12AB25BE-11B3-443D-B9D4-29090DE1E892}" srcId="{50D7C7A8-ABC6-4B20-AA8C-64685FC985BA}" destId="{7F45F92E-EB68-4F7D-871D-EA88193372FB}" srcOrd="0" destOrd="0" parTransId="{7264DD68-5880-4CC3-86AB-060AA9D988CA}" sibTransId="{1008E9D9-890D-47EF-A35F-8A0889733655}"/>
    <dgm:cxn modelId="{8F87FED4-6C99-42E8-BAFA-7DB29A3BC77F}" srcId="{0A63A383-FC60-4FD6-B55B-5E76093AE6F7}" destId="{518FEEB7-BFC9-4613-981B-BB8DCCB77736}" srcOrd="0" destOrd="0" parTransId="{486FD5DD-91FA-4B4D-87E9-AE387AF8DA75}" sibTransId="{51FDC507-255F-49E8-BE80-ABBA714FA363}"/>
    <dgm:cxn modelId="{652D78F3-39FD-40E9-9631-DBC2AA7E4BDA}" type="presOf" srcId="{B48A4E38-0385-4379-933C-597A55B4848D}" destId="{CC831714-C02D-40DA-90B8-21232AE33699}" srcOrd="0" destOrd="1" presId="urn:microsoft.com/office/officeart/2005/8/layout/hProcess11"/>
    <dgm:cxn modelId="{8DFFA0F7-2E4A-4D5C-A517-3172F70C97B0}" type="presOf" srcId="{AAB0D805-F886-4F51-9DF4-9494179A19E3}" destId="{52AB81A4-B9B8-4299-8890-DB56A83BDFF4}" srcOrd="0" destOrd="1" presId="urn:microsoft.com/office/officeart/2005/8/layout/hProcess11"/>
    <dgm:cxn modelId="{54C6B6B0-DE24-4A02-A13A-11DAD5226D6B}" type="presOf" srcId="{0A63A383-FC60-4FD6-B55B-5E76093AE6F7}" destId="{091005E0-FAA2-4EB6-B387-709CE3B67401}" srcOrd="0" destOrd="0" presId="urn:microsoft.com/office/officeart/2005/8/layout/hProcess11"/>
    <dgm:cxn modelId="{BAD4E082-D1CC-4B6A-9DEF-F26A94F003B6}" type="presParOf" srcId="{E1E37B8E-0A5E-4645-B675-4EB198BE702A}" destId="{3E4D08A9-EA14-4A38-896E-B61EADAD18FB}" srcOrd="0" destOrd="0" presId="urn:microsoft.com/office/officeart/2005/8/layout/hProcess11"/>
    <dgm:cxn modelId="{202BE138-F38F-478E-9315-7E3E89CB2562}" type="presParOf" srcId="{E1E37B8E-0A5E-4645-B675-4EB198BE702A}" destId="{FF7A6E8B-501D-4B82-AAD1-9C7110468C30}" srcOrd="1" destOrd="0" presId="urn:microsoft.com/office/officeart/2005/8/layout/hProcess11"/>
    <dgm:cxn modelId="{2A43F4E6-55FD-43D8-8937-1E5941DA5DFA}" type="presParOf" srcId="{FF7A6E8B-501D-4B82-AAD1-9C7110468C30}" destId="{3A0F19C2-713B-4BB2-ADB3-E5E8DAA4770B}" srcOrd="0" destOrd="0" presId="urn:microsoft.com/office/officeart/2005/8/layout/hProcess11"/>
    <dgm:cxn modelId="{F5A9F60E-6884-4E23-B25D-15FA3F0A5828}" type="presParOf" srcId="{3A0F19C2-713B-4BB2-ADB3-E5E8DAA4770B}" destId="{091005E0-FAA2-4EB6-B387-709CE3B67401}" srcOrd="0" destOrd="0" presId="urn:microsoft.com/office/officeart/2005/8/layout/hProcess11"/>
    <dgm:cxn modelId="{B90999E1-14E4-4CD5-9C36-182E51CFC99F}" type="presParOf" srcId="{3A0F19C2-713B-4BB2-ADB3-E5E8DAA4770B}" destId="{68F1366E-9942-4A7C-8A6C-3FC37AEED403}" srcOrd="1" destOrd="0" presId="urn:microsoft.com/office/officeart/2005/8/layout/hProcess11"/>
    <dgm:cxn modelId="{825701C2-485E-41CE-95FA-76BF3679B52B}" type="presParOf" srcId="{3A0F19C2-713B-4BB2-ADB3-E5E8DAA4770B}" destId="{0588BA1D-3D48-431E-AFAA-01EC3CCAFE04}" srcOrd="2" destOrd="0" presId="urn:microsoft.com/office/officeart/2005/8/layout/hProcess11"/>
    <dgm:cxn modelId="{DAC360D8-270D-42F7-8C77-FA1584233716}" type="presParOf" srcId="{FF7A6E8B-501D-4B82-AAD1-9C7110468C30}" destId="{B7FFC465-C751-4355-A984-67BD080149F6}" srcOrd="1" destOrd="0" presId="urn:microsoft.com/office/officeart/2005/8/layout/hProcess11"/>
    <dgm:cxn modelId="{AA9E08F2-3244-4E24-96CB-A8580C99538F}" type="presParOf" srcId="{FF7A6E8B-501D-4B82-AAD1-9C7110468C30}" destId="{7E819B68-74B2-4552-A445-9819B24128DB}" srcOrd="2" destOrd="0" presId="urn:microsoft.com/office/officeart/2005/8/layout/hProcess11"/>
    <dgm:cxn modelId="{1B7308B9-43BA-43AD-A34E-A9AAD08F0DD8}" type="presParOf" srcId="{7E819B68-74B2-4552-A445-9819B24128DB}" destId="{52AB81A4-B9B8-4299-8890-DB56A83BDFF4}" srcOrd="0" destOrd="0" presId="urn:microsoft.com/office/officeart/2005/8/layout/hProcess11"/>
    <dgm:cxn modelId="{1A624DBA-28A4-4D45-A913-072D183777DE}" type="presParOf" srcId="{7E819B68-74B2-4552-A445-9819B24128DB}" destId="{8ADC588A-204F-4CA7-9FC4-890DC1D9DF9F}" srcOrd="1" destOrd="0" presId="urn:microsoft.com/office/officeart/2005/8/layout/hProcess11"/>
    <dgm:cxn modelId="{416A8F9E-5505-4CF5-AA52-9F05E38CC56C}" type="presParOf" srcId="{7E819B68-74B2-4552-A445-9819B24128DB}" destId="{65257BB1-5B88-42D8-A0EE-73088AB66893}" srcOrd="2" destOrd="0" presId="urn:microsoft.com/office/officeart/2005/8/layout/hProcess11"/>
    <dgm:cxn modelId="{EDAB668E-6EDE-4690-81DB-D11116EFED1D}" type="presParOf" srcId="{FF7A6E8B-501D-4B82-AAD1-9C7110468C30}" destId="{6E460F89-5289-4284-ABD4-CE6B2DE907CE}" srcOrd="3" destOrd="0" presId="urn:microsoft.com/office/officeart/2005/8/layout/hProcess11"/>
    <dgm:cxn modelId="{429839ED-AC8A-403A-A736-A365C774B9DA}" type="presParOf" srcId="{FF7A6E8B-501D-4B82-AAD1-9C7110468C30}" destId="{C621A481-5CA7-4B5A-8E4B-01EC57CEAB1A}" srcOrd="4" destOrd="0" presId="urn:microsoft.com/office/officeart/2005/8/layout/hProcess11"/>
    <dgm:cxn modelId="{A34D109F-AE6F-4898-9A6D-336A6C369412}" type="presParOf" srcId="{C621A481-5CA7-4B5A-8E4B-01EC57CEAB1A}" destId="{F44A7666-3856-4CB8-8DFC-646A40C6E035}" srcOrd="0" destOrd="0" presId="urn:microsoft.com/office/officeart/2005/8/layout/hProcess11"/>
    <dgm:cxn modelId="{90086629-0D6C-43E0-B272-2BAD378D694D}" type="presParOf" srcId="{C621A481-5CA7-4B5A-8E4B-01EC57CEAB1A}" destId="{B6D53530-9087-4648-A78C-11E3ECCA60BF}" srcOrd="1" destOrd="0" presId="urn:microsoft.com/office/officeart/2005/8/layout/hProcess11"/>
    <dgm:cxn modelId="{8E355251-0588-4972-8D0C-C2DED9BB5FBA}" type="presParOf" srcId="{C621A481-5CA7-4B5A-8E4B-01EC57CEAB1A}" destId="{27019062-6EBB-41B8-BB14-B52358EE1514}" srcOrd="2" destOrd="0" presId="urn:microsoft.com/office/officeart/2005/8/layout/hProcess11"/>
    <dgm:cxn modelId="{523325C1-79AC-421C-A8BC-808E0A1A0FCF}" type="presParOf" srcId="{FF7A6E8B-501D-4B82-AAD1-9C7110468C30}" destId="{9B6C80FB-280D-4D61-9982-858F6FF91B58}" srcOrd="5" destOrd="0" presId="urn:microsoft.com/office/officeart/2005/8/layout/hProcess11"/>
    <dgm:cxn modelId="{431A5E73-B7C2-4356-AC18-2EA0FFC8B2D0}" type="presParOf" srcId="{FF7A6E8B-501D-4B82-AAD1-9C7110468C30}" destId="{BF35C9C3-5A6A-46B1-B5E0-25FC7D73090E}" srcOrd="6" destOrd="0" presId="urn:microsoft.com/office/officeart/2005/8/layout/hProcess11"/>
    <dgm:cxn modelId="{46B587CF-FDE8-4D40-B935-DD7E270801EF}" type="presParOf" srcId="{BF35C9C3-5A6A-46B1-B5E0-25FC7D73090E}" destId="{F7EE1B6D-D9C1-44B8-8122-D2ADA59548CD}" srcOrd="0" destOrd="0" presId="urn:microsoft.com/office/officeart/2005/8/layout/hProcess11"/>
    <dgm:cxn modelId="{6598BA29-C2D4-4672-A0F5-1C5652D0524A}" type="presParOf" srcId="{BF35C9C3-5A6A-46B1-B5E0-25FC7D73090E}" destId="{E6B965B4-6102-4E6D-B1DA-C399BD931F5A}" srcOrd="1" destOrd="0" presId="urn:microsoft.com/office/officeart/2005/8/layout/hProcess11"/>
    <dgm:cxn modelId="{0BA2DC88-578E-4B03-BC8E-D9D3EF2B7514}" type="presParOf" srcId="{BF35C9C3-5A6A-46B1-B5E0-25FC7D73090E}" destId="{51D063BC-8629-4E50-92EF-E23480C23E76}" srcOrd="2" destOrd="0" presId="urn:microsoft.com/office/officeart/2005/8/layout/hProcess11"/>
    <dgm:cxn modelId="{B912BD55-5E23-433F-AD35-5BF58D906FE2}" type="presParOf" srcId="{FF7A6E8B-501D-4B82-AAD1-9C7110468C30}" destId="{3CADE1CA-CFC6-472B-A0AD-39508B218BD3}" srcOrd="7" destOrd="0" presId="urn:microsoft.com/office/officeart/2005/8/layout/hProcess11"/>
    <dgm:cxn modelId="{E6980F0E-D892-4754-BD9A-0CEDC5886034}" type="presParOf" srcId="{FF7A6E8B-501D-4B82-AAD1-9C7110468C30}" destId="{A6E34C30-A024-425E-B189-C1FA0EA238E4}" srcOrd="8" destOrd="0" presId="urn:microsoft.com/office/officeart/2005/8/layout/hProcess11"/>
    <dgm:cxn modelId="{9471A878-C48D-4D31-AE3B-052E200AAA8B}" type="presParOf" srcId="{A6E34C30-A024-425E-B189-C1FA0EA238E4}" destId="{CC831714-C02D-40DA-90B8-21232AE33699}" srcOrd="0" destOrd="0" presId="urn:microsoft.com/office/officeart/2005/8/layout/hProcess11"/>
    <dgm:cxn modelId="{E54FD558-9925-4E93-8FB5-804FF792105D}" type="presParOf" srcId="{A6E34C30-A024-425E-B189-C1FA0EA238E4}" destId="{2649DF81-D75C-4276-BC92-4B8A1D6FE0E7}" srcOrd="1" destOrd="0" presId="urn:microsoft.com/office/officeart/2005/8/layout/hProcess11"/>
    <dgm:cxn modelId="{A7C91A9D-1F67-42C0-83C5-D441BF173075}" type="presParOf" srcId="{A6E34C30-A024-425E-B189-C1FA0EA238E4}" destId="{94FA4486-D530-4CF8-840A-9B3A6D3DCD0F}" srcOrd="2" destOrd="0" presId="urn:microsoft.com/office/officeart/2005/8/layout/hProcess11"/>
  </dgm:cxnLst>
  <dgm:bg/>
  <dgm:whole/>
</dgm:dataModel>
</file>

<file path=ppt/diagrams/data2.xml><?xml version="1.0" encoding="utf-8"?>
<dgm:dataModel xmlns:dgm="http://schemas.openxmlformats.org/drawingml/2006/diagram" xmlns:a="http://schemas.openxmlformats.org/drawingml/2006/main">
  <dgm:ptLst>
    <dgm:pt modelId="{FF3C693C-F048-449F-B8FF-DC6D28F1EC5E}" type="doc">
      <dgm:prSet loTypeId="urn:microsoft.com/office/officeart/2005/8/layout/radial2" loCatId="relationship" qsTypeId="urn:microsoft.com/office/officeart/2005/8/quickstyle/simple1" qsCatId="simple" csTypeId="urn:microsoft.com/office/officeart/2005/8/colors/accent1_4" csCatId="accent1" phldr="1"/>
      <dgm:spPr/>
      <dgm:t>
        <a:bodyPr/>
        <a:lstStyle/>
        <a:p>
          <a:endParaRPr lang="de-AT"/>
        </a:p>
      </dgm:t>
    </dgm:pt>
    <dgm:pt modelId="{9755F12B-0A5D-486D-8D3B-FF75843A81CB}">
      <dgm:prSet phldrT="[Text]"/>
      <dgm:spPr/>
      <dgm:t>
        <a:bodyPr/>
        <a:lstStyle/>
        <a:p>
          <a:r>
            <a:rPr lang="fr-FR" b="1" noProof="0" dirty="0"/>
            <a:t>Documents CGEA</a:t>
          </a:r>
        </a:p>
      </dgm:t>
    </dgm:pt>
    <dgm:pt modelId="{D21DDC43-3409-4CE7-8C0A-E4176C0B86A2}" type="parTrans" cxnId="{6C3F7A94-8060-4392-9E81-B9AC75A10A7A}">
      <dgm:prSet/>
      <dgm:spPr/>
      <dgm:t>
        <a:bodyPr/>
        <a:lstStyle/>
        <a:p>
          <a:endParaRPr lang="fr-FR" noProof="0" dirty="0"/>
        </a:p>
      </dgm:t>
    </dgm:pt>
    <dgm:pt modelId="{CB251A08-B951-4AC9-8660-D24AD776B0F7}" type="sibTrans" cxnId="{6C3F7A94-8060-4392-9E81-B9AC75A10A7A}">
      <dgm:prSet/>
      <dgm:spPr/>
      <dgm:t>
        <a:bodyPr/>
        <a:lstStyle/>
        <a:p>
          <a:endParaRPr lang="fr-FR" noProof="0" dirty="0"/>
        </a:p>
      </dgm:t>
    </dgm:pt>
    <dgm:pt modelId="{91E3B25F-AE54-4752-88AF-5E0EE2C27A08}">
      <dgm:prSet phldrT="[Text]"/>
      <dgm:spPr/>
      <dgm:t>
        <a:bodyPr/>
        <a:lstStyle/>
        <a:p>
          <a:r>
            <a:rPr lang="fr-FR" noProof="0" dirty="0" smtClean="0">
              <a:solidFill>
                <a:schemeClr val="tx1"/>
              </a:solidFill>
            </a:rPr>
            <a:t>-Plans d'action
-Plans d'utilisation et d'affaires
-Estimation des coûts</a:t>
          </a:r>
          <a:endParaRPr lang="fr-FR" noProof="0" dirty="0">
            <a:solidFill>
              <a:schemeClr val="tx1"/>
            </a:solidFill>
          </a:endParaRPr>
        </a:p>
      </dgm:t>
    </dgm:pt>
    <dgm:pt modelId="{33B2125D-F9F9-4111-AF97-03EEA11F5E93}" type="parTrans" cxnId="{5282C07F-C5D8-431A-AB57-C393D961058B}">
      <dgm:prSet/>
      <dgm:spPr/>
      <dgm:t>
        <a:bodyPr/>
        <a:lstStyle/>
        <a:p>
          <a:endParaRPr lang="fr-FR" noProof="0" dirty="0"/>
        </a:p>
      </dgm:t>
    </dgm:pt>
    <dgm:pt modelId="{E92391C0-FC4F-4D35-83CC-7BB2EFA95D16}" type="sibTrans" cxnId="{5282C07F-C5D8-431A-AB57-C393D961058B}">
      <dgm:prSet/>
      <dgm:spPr/>
      <dgm:t>
        <a:bodyPr/>
        <a:lstStyle/>
        <a:p>
          <a:endParaRPr lang="fr-FR" noProof="0" dirty="0"/>
        </a:p>
      </dgm:t>
    </dgm:pt>
    <dgm:pt modelId="{E2FDF61A-8925-4889-AB22-1ABB7409DDC3}">
      <dgm:prSet phldrT="[Text]"/>
      <dgm:spPr/>
      <dgm:t>
        <a:bodyPr/>
        <a:lstStyle/>
        <a:p>
          <a:r>
            <a:rPr lang="fr-FR" b="1" noProof="0" dirty="0" smtClean="0"/>
            <a:t>Rapports AIEA</a:t>
          </a:r>
          <a:endParaRPr lang="fr-FR" b="1" noProof="0" dirty="0"/>
        </a:p>
      </dgm:t>
    </dgm:pt>
    <dgm:pt modelId="{BC90AFA5-3D87-4709-9EDD-A93A9FB0B83D}" type="parTrans" cxnId="{CF20366F-20EB-4EFC-B387-A0CB3107C830}">
      <dgm:prSet/>
      <dgm:spPr/>
      <dgm:t>
        <a:bodyPr/>
        <a:lstStyle/>
        <a:p>
          <a:endParaRPr lang="fr-FR" noProof="0" dirty="0"/>
        </a:p>
      </dgm:t>
    </dgm:pt>
    <dgm:pt modelId="{B0107186-C3DB-4734-8DB6-F957E45E72D9}" type="sibTrans" cxnId="{CF20366F-20EB-4EFC-B387-A0CB3107C830}">
      <dgm:prSet/>
      <dgm:spPr/>
      <dgm:t>
        <a:bodyPr/>
        <a:lstStyle/>
        <a:p>
          <a:endParaRPr lang="fr-FR" noProof="0" dirty="0"/>
        </a:p>
      </dgm:t>
    </dgm:pt>
    <dgm:pt modelId="{E55054F7-3C69-4852-A633-2FA36BB66713}">
      <dgm:prSet phldrT="[Text]"/>
      <dgm:spPr/>
      <dgm:t>
        <a:bodyPr/>
        <a:lstStyle/>
        <a:p>
          <a:r>
            <a:rPr lang="fr-FR" noProof="0" dirty="0"/>
            <a:t>INSARR</a:t>
          </a:r>
        </a:p>
      </dgm:t>
    </dgm:pt>
    <dgm:pt modelId="{CCB1531F-CE1A-4F9A-99EE-3F96C637C723}" type="parTrans" cxnId="{E0BCD5FC-311B-422D-9D1C-B6BF66D430AD}">
      <dgm:prSet/>
      <dgm:spPr/>
      <dgm:t>
        <a:bodyPr/>
        <a:lstStyle/>
        <a:p>
          <a:endParaRPr lang="fr-FR" noProof="0" dirty="0"/>
        </a:p>
      </dgm:t>
    </dgm:pt>
    <dgm:pt modelId="{7E0D937C-4331-4273-A248-A211A9F3AEA0}" type="sibTrans" cxnId="{E0BCD5FC-311B-422D-9D1C-B6BF66D430AD}">
      <dgm:prSet/>
      <dgm:spPr/>
      <dgm:t>
        <a:bodyPr/>
        <a:lstStyle/>
        <a:p>
          <a:endParaRPr lang="fr-FR" noProof="0" dirty="0"/>
        </a:p>
      </dgm:t>
    </dgm:pt>
    <dgm:pt modelId="{30E74653-3A38-4081-BBAC-0D60743C55FD}">
      <dgm:prSet phldrT="[Text]"/>
      <dgm:spPr/>
      <dgm:t>
        <a:bodyPr/>
        <a:lstStyle/>
        <a:p>
          <a:r>
            <a:rPr lang="fr-FR" noProof="0" dirty="0" smtClean="0"/>
            <a:t>Projets de CT</a:t>
          </a:r>
          <a:endParaRPr lang="fr-FR" noProof="0" dirty="0"/>
        </a:p>
      </dgm:t>
    </dgm:pt>
    <dgm:pt modelId="{816A85A3-C917-4A7A-B13A-FDECF738246C}" type="parTrans" cxnId="{6B12F23B-340B-4176-8B9A-9529D3526F86}">
      <dgm:prSet/>
      <dgm:spPr/>
      <dgm:t>
        <a:bodyPr/>
        <a:lstStyle/>
        <a:p>
          <a:endParaRPr lang="fr-FR" noProof="0" dirty="0"/>
        </a:p>
      </dgm:t>
    </dgm:pt>
    <dgm:pt modelId="{95E5A5D6-295D-4973-8C0A-E81970DA4107}" type="sibTrans" cxnId="{6B12F23B-340B-4176-8B9A-9529D3526F86}">
      <dgm:prSet/>
      <dgm:spPr/>
      <dgm:t>
        <a:bodyPr/>
        <a:lstStyle/>
        <a:p>
          <a:endParaRPr lang="fr-FR" noProof="0" dirty="0"/>
        </a:p>
      </dgm:t>
    </dgm:pt>
    <dgm:pt modelId="{3918BE3E-90ED-42CD-B8EB-A7E1A99F7147}">
      <dgm:prSet phldrT="[Text]"/>
      <dgm:spPr/>
      <dgm:t>
        <a:bodyPr/>
        <a:lstStyle/>
        <a:p>
          <a:r>
            <a:rPr lang="fr-FR" noProof="0" dirty="0"/>
            <a:t>IPPAS</a:t>
          </a:r>
        </a:p>
      </dgm:t>
    </dgm:pt>
    <dgm:pt modelId="{FD789EF3-32D2-4B0D-A1DB-8E4E78498C4F}" type="parTrans" cxnId="{413FF802-467D-43F6-8130-7050AE0FF46A}">
      <dgm:prSet/>
      <dgm:spPr/>
      <dgm:t>
        <a:bodyPr/>
        <a:lstStyle/>
        <a:p>
          <a:endParaRPr lang="fr-FR" noProof="0" dirty="0"/>
        </a:p>
      </dgm:t>
    </dgm:pt>
    <dgm:pt modelId="{5C5148EE-9877-4EDF-8E61-1E20B96C16C8}" type="sibTrans" cxnId="{413FF802-467D-43F6-8130-7050AE0FF46A}">
      <dgm:prSet/>
      <dgm:spPr/>
      <dgm:t>
        <a:bodyPr/>
        <a:lstStyle/>
        <a:p>
          <a:endParaRPr lang="fr-FR" noProof="0" dirty="0"/>
        </a:p>
      </dgm:t>
    </dgm:pt>
    <dgm:pt modelId="{E6B622F3-D9FD-4AC8-97BB-0A3CB90E9928}">
      <dgm:prSet phldrT="[Text]"/>
      <dgm:spPr/>
      <dgm:t>
        <a:bodyPr/>
        <a:lstStyle/>
        <a:p>
          <a:r>
            <a:rPr lang="fr-FR" noProof="0" dirty="0" err="1"/>
            <a:t>Pre</a:t>
          </a:r>
          <a:r>
            <a:rPr lang="fr-FR" noProof="0" dirty="0"/>
            <a:t>-OMARR</a:t>
          </a:r>
        </a:p>
      </dgm:t>
    </dgm:pt>
    <dgm:pt modelId="{DDB31C06-8A42-48D9-89CC-5C72147F2FA6}" type="parTrans" cxnId="{B44D2D0A-1855-4C10-A1A0-8C329E1D7F39}">
      <dgm:prSet/>
      <dgm:spPr/>
      <dgm:t>
        <a:bodyPr/>
        <a:lstStyle/>
        <a:p>
          <a:endParaRPr lang="fr-FR" noProof="0" dirty="0"/>
        </a:p>
      </dgm:t>
    </dgm:pt>
    <dgm:pt modelId="{693C5D58-4DBE-459D-9CA6-3CE13401EF9A}" type="sibTrans" cxnId="{B44D2D0A-1855-4C10-A1A0-8C329E1D7F39}">
      <dgm:prSet/>
      <dgm:spPr/>
      <dgm:t>
        <a:bodyPr/>
        <a:lstStyle/>
        <a:p>
          <a:endParaRPr lang="fr-FR" noProof="0" dirty="0"/>
        </a:p>
      </dgm:t>
    </dgm:pt>
    <dgm:pt modelId="{F97D1F54-F8AD-48C0-86C8-D8B73F9C01FD}">
      <dgm:prSet phldrT="[Text]"/>
      <dgm:spPr/>
      <dgm:t>
        <a:bodyPr/>
        <a:lstStyle/>
        <a:p>
          <a:r>
            <a:rPr lang="fr-FR" b="1" noProof="0" dirty="0" smtClean="0"/>
            <a:t>Besoins des Parties prenantes</a:t>
          </a:r>
          <a:endParaRPr lang="fr-FR" b="1" noProof="0" dirty="0"/>
        </a:p>
      </dgm:t>
    </dgm:pt>
    <dgm:pt modelId="{A8B5797E-0486-4B1F-B291-81341399D8D0}" type="parTrans" cxnId="{87A9984C-2016-46DB-B2F8-BB0E96AAFBFD}">
      <dgm:prSet/>
      <dgm:spPr/>
      <dgm:t>
        <a:bodyPr/>
        <a:lstStyle/>
        <a:p>
          <a:endParaRPr lang="fr-FR" noProof="0" dirty="0"/>
        </a:p>
      </dgm:t>
    </dgm:pt>
    <dgm:pt modelId="{5458E82F-74D2-4FF2-9BF4-F8EA5A0370BC}" type="sibTrans" cxnId="{87A9984C-2016-46DB-B2F8-BB0E96AAFBFD}">
      <dgm:prSet/>
      <dgm:spPr/>
      <dgm:t>
        <a:bodyPr/>
        <a:lstStyle/>
        <a:p>
          <a:endParaRPr lang="fr-FR" noProof="0" dirty="0"/>
        </a:p>
      </dgm:t>
    </dgm:pt>
    <dgm:pt modelId="{1D4EFCD9-7D57-4F04-9027-341B80C5435F}">
      <dgm:prSet phldrT="[Text]"/>
      <dgm:spPr/>
      <dgm:t>
        <a:bodyPr/>
        <a:lstStyle/>
        <a:p>
          <a:r>
            <a:rPr lang="fr-FR" noProof="0" dirty="0" smtClean="0">
              <a:solidFill>
                <a:schemeClr val="tx1"/>
              </a:solidFill>
            </a:rPr>
            <a:t>Nationaux</a:t>
          </a:r>
          <a:endParaRPr lang="fr-FR" noProof="0" dirty="0">
            <a:solidFill>
              <a:schemeClr val="tx1"/>
            </a:solidFill>
          </a:endParaRPr>
        </a:p>
      </dgm:t>
    </dgm:pt>
    <dgm:pt modelId="{24C42E56-AAEB-42C2-BB1C-3EE8060A09CA}" type="parTrans" cxnId="{7941D5A7-4F14-4ECE-BC7B-3D66873EF0CE}">
      <dgm:prSet/>
      <dgm:spPr/>
      <dgm:t>
        <a:bodyPr/>
        <a:lstStyle/>
        <a:p>
          <a:endParaRPr lang="fr-FR" noProof="0" dirty="0"/>
        </a:p>
      </dgm:t>
    </dgm:pt>
    <dgm:pt modelId="{E013150B-5E69-4F75-832B-9CB92EB89BCB}" type="sibTrans" cxnId="{7941D5A7-4F14-4ECE-BC7B-3D66873EF0CE}">
      <dgm:prSet/>
      <dgm:spPr/>
      <dgm:t>
        <a:bodyPr/>
        <a:lstStyle/>
        <a:p>
          <a:endParaRPr lang="fr-FR" noProof="0" dirty="0"/>
        </a:p>
      </dgm:t>
    </dgm:pt>
    <dgm:pt modelId="{8052377A-21C3-4F0F-985F-1D4679FAAE1E}">
      <dgm:prSet phldrT="[Text]"/>
      <dgm:spPr/>
      <dgm:t>
        <a:bodyPr/>
        <a:lstStyle/>
        <a:p>
          <a:r>
            <a:rPr lang="fr-FR" noProof="0" dirty="0" smtClean="0">
              <a:solidFill>
                <a:schemeClr val="tx1"/>
              </a:solidFill>
            </a:rPr>
            <a:t>Internationaux</a:t>
          </a:r>
          <a:endParaRPr lang="fr-FR" noProof="0" dirty="0">
            <a:solidFill>
              <a:schemeClr val="tx1"/>
            </a:solidFill>
          </a:endParaRPr>
        </a:p>
      </dgm:t>
    </dgm:pt>
    <dgm:pt modelId="{DAE4875B-4055-48EF-B2D9-05085B43D6CE}" type="parTrans" cxnId="{8F8122C6-8F40-4475-9E65-904F7F4879E9}">
      <dgm:prSet/>
      <dgm:spPr/>
      <dgm:t>
        <a:bodyPr/>
        <a:lstStyle/>
        <a:p>
          <a:endParaRPr lang="fr-FR" noProof="0" dirty="0"/>
        </a:p>
      </dgm:t>
    </dgm:pt>
    <dgm:pt modelId="{BACF8238-75CE-46C8-B55C-5DB8FBCEBC7F}" type="sibTrans" cxnId="{8F8122C6-8F40-4475-9E65-904F7F4879E9}">
      <dgm:prSet/>
      <dgm:spPr/>
      <dgm:t>
        <a:bodyPr/>
        <a:lstStyle/>
        <a:p>
          <a:endParaRPr lang="fr-FR" noProof="0" dirty="0"/>
        </a:p>
      </dgm:t>
    </dgm:pt>
    <dgm:pt modelId="{2EB54FA9-4725-4EDC-8E49-7169FB352FCC}">
      <dgm:prSet phldrT="[Text]"/>
      <dgm:spPr/>
      <dgm:t>
        <a:bodyPr/>
        <a:lstStyle/>
        <a:p>
          <a:r>
            <a:rPr lang="fr-FR" noProof="0" dirty="0" smtClean="0">
              <a:solidFill>
                <a:schemeClr val="tx1"/>
              </a:solidFill>
            </a:rPr>
            <a:t>Internes</a:t>
          </a:r>
          <a:endParaRPr lang="fr-FR" noProof="0" dirty="0">
            <a:solidFill>
              <a:schemeClr val="tx1"/>
            </a:solidFill>
          </a:endParaRPr>
        </a:p>
      </dgm:t>
    </dgm:pt>
    <dgm:pt modelId="{E6ACB2CC-05FA-4E4D-BD9C-A859259979C1}" type="parTrans" cxnId="{44630B6A-C1D2-4106-9BB6-B311EB78ADD1}">
      <dgm:prSet/>
      <dgm:spPr/>
      <dgm:t>
        <a:bodyPr/>
        <a:lstStyle/>
        <a:p>
          <a:endParaRPr lang="fr-FR" noProof="0" dirty="0"/>
        </a:p>
      </dgm:t>
    </dgm:pt>
    <dgm:pt modelId="{540549F2-CA87-4D78-868D-8CDA814EE18C}" type="sibTrans" cxnId="{44630B6A-C1D2-4106-9BB6-B311EB78ADD1}">
      <dgm:prSet/>
      <dgm:spPr/>
      <dgm:t>
        <a:bodyPr/>
        <a:lstStyle/>
        <a:p>
          <a:endParaRPr lang="fr-FR" noProof="0" dirty="0"/>
        </a:p>
      </dgm:t>
    </dgm:pt>
    <dgm:pt modelId="{91F1F934-CC74-4FC2-A00A-57CC8A15F80F}">
      <dgm:prSet phldrT="[Text]"/>
      <dgm:spPr/>
      <dgm:t>
        <a:bodyPr/>
        <a:lstStyle/>
        <a:p>
          <a:r>
            <a:rPr lang="fr-FR" noProof="0" dirty="0" err="1" smtClean="0">
              <a:solidFill>
                <a:schemeClr val="tx1"/>
              </a:solidFill>
            </a:rPr>
            <a:t>Parteners</a:t>
          </a:r>
          <a:r>
            <a:rPr lang="fr-FR" noProof="0" dirty="0" smtClean="0">
              <a:solidFill>
                <a:schemeClr val="tx1"/>
              </a:solidFill>
            </a:rPr>
            <a:t> Potentiels</a:t>
          </a:r>
          <a:endParaRPr lang="fr-FR" noProof="0" dirty="0">
            <a:solidFill>
              <a:schemeClr val="tx1"/>
            </a:solidFill>
          </a:endParaRPr>
        </a:p>
      </dgm:t>
    </dgm:pt>
    <dgm:pt modelId="{901EC8E7-85B3-4470-BBD5-239F210CB07B}" type="parTrans" cxnId="{0B921276-FE59-470E-90B2-1E8F44D2C4B3}">
      <dgm:prSet/>
      <dgm:spPr/>
      <dgm:t>
        <a:bodyPr/>
        <a:lstStyle/>
        <a:p>
          <a:endParaRPr lang="fr-FR" noProof="0" dirty="0"/>
        </a:p>
      </dgm:t>
    </dgm:pt>
    <dgm:pt modelId="{9D6471A4-38F5-43DD-9191-90AD067F7269}" type="sibTrans" cxnId="{0B921276-FE59-470E-90B2-1E8F44D2C4B3}">
      <dgm:prSet/>
      <dgm:spPr/>
      <dgm:t>
        <a:bodyPr/>
        <a:lstStyle/>
        <a:p>
          <a:endParaRPr lang="fr-FR" noProof="0" dirty="0"/>
        </a:p>
      </dgm:t>
    </dgm:pt>
    <dgm:pt modelId="{BFCB8EC5-6A3F-474F-9CDE-5509B943045A}">
      <dgm:prSet phldrT="[Text]"/>
      <dgm:spPr/>
      <dgm:t>
        <a:bodyPr/>
        <a:lstStyle/>
        <a:p>
          <a:r>
            <a:rPr lang="fr-FR" noProof="0" dirty="0" smtClean="0"/>
            <a:t>Consultants </a:t>
          </a:r>
          <a:endParaRPr lang="fr-FR" noProof="0" dirty="0"/>
        </a:p>
      </dgm:t>
    </dgm:pt>
    <dgm:pt modelId="{08564903-DF67-4608-866B-06C18FA39B24}" type="sibTrans" cxnId="{130FA6B6-5881-42F5-8340-27617D5BC09B}">
      <dgm:prSet/>
      <dgm:spPr/>
      <dgm:t>
        <a:bodyPr/>
        <a:lstStyle/>
        <a:p>
          <a:endParaRPr lang="fr-FR" noProof="0" dirty="0"/>
        </a:p>
      </dgm:t>
    </dgm:pt>
    <dgm:pt modelId="{A91DA8D5-F9A6-4790-8920-9BD3175A034B}" type="parTrans" cxnId="{130FA6B6-5881-42F5-8340-27617D5BC09B}">
      <dgm:prSet/>
      <dgm:spPr/>
      <dgm:t>
        <a:bodyPr/>
        <a:lstStyle/>
        <a:p>
          <a:endParaRPr lang="fr-FR" noProof="0" dirty="0"/>
        </a:p>
      </dgm:t>
    </dgm:pt>
    <dgm:pt modelId="{24063C6B-0776-4A30-971A-FC81A6833CA7}">
      <dgm:prSet phldrT="[Text]"/>
      <dgm:spPr/>
      <dgm:t>
        <a:bodyPr/>
        <a:lstStyle/>
        <a:p>
          <a:r>
            <a:rPr lang="fr-FR" noProof="0" dirty="0"/>
            <a:t>CGEA</a:t>
          </a:r>
        </a:p>
      </dgm:t>
    </dgm:pt>
    <dgm:pt modelId="{D1EAFC23-7A25-402C-877A-C5FC00BDAE49}" type="sibTrans" cxnId="{10718C63-CD18-4559-BA78-95153AC765FB}">
      <dgm:prSet/>
      <dgm:spPr/>
      <dgm:t>
        <a:bodyPr/>
        <a:lstStyle/>
        <a:p>
          <a:endParaRPr lang="fr-FR" noProof="0" dirty="0"/>
        </a:p>
      </dgm:t>
    </dgm:pt>
    <dgm:pt modelId="{90D89C72-6C48-4730-AC8E-F117ECBC5A8E}" type="parTrans" cxnId="{10718C63-CD18-4559-BA78-95153AC765FB}">
      <dgm:prSet/>
      <dgm:spPr/>
      <dgm:t>
        <a:bodyPr/>
        <a:lstStyle/>
        <a:p>
          <a:endParaRPr lang="fr-FR" noProof="0" dirty="0"/>
        </a:p>
      </dgm:t>
    </dgm:pt>
    <dgm:pt modelId="{8ED97851-3FEB-4A08-AA05-5FF726122695}">
      <dgm:prSet phldrT="[Text]"/>
      <dgm:spPr/>
      <dgm:t>
        <a:bodyPr/>
        <a:lstStyle/>
        <a:p>
          <a:r>
            <a:rPr lang="fr-FR" b="1" noProof="0" dirty="0"/>
            <a:t>Experts</a:t>
          </a:r>
        </a:p>
      </dgm:t>
    </dgm:pt>
    <dgm:pt modelId="{EEEA6540-6C28-4DA3-B7A0-0440C2286244}" type="sibTrans" cxnId="{8CEA707C-2092-4DAF-8828-B6A3E4E2F98C}">
      <dgm:prSet/>
      <dgm:spPr/>
      <dgm:t>
        <a:bodyPr/>
        <a:lstStyle/>
        <a:p>
          <a:endParaRPr lang="fr-FR" noProof="0" dirty="0"/>
        </a:p>
      </dgm:t>
    </dgm:pt>
    <dgm:pt modelId="{F4922EAB-EC4E-463A-9A77-B13B4A1DBCBF}" type="parTrans" cxnId="{8CEA707C-2092-4DAF-8828-B6A3E4E2F98C}">
      <dgm:prSet/>
      <dgm:spPr/>
      <dgm:t>
        <a:bodyPr/>
        <a:lstStyle/>
        <a:p>
          <a:endParaRPr lang="fr-FR" noProof="0" dirty="0"/>
        </a:p>
      </dgm:t>
    </dgm:pt>
    <dgm:pt modelId="{8987747B-0156-4715-BD09-2224B4DEC8E0}" type="pres">
      <dgm:prSet presAssocID="{FF3C693C-F048-449F-B8FF-DC6D28F1EC5E}" presName="composite" presStyleCnt="0">
        <dgm:presLayoutVars>
          <dgm:chMax val="5"/>
          <dgm:dir/>
          <dgm:animLvl val="ctr"/>
          <dgm:resizeHandles val="exact"/>
        </dgm:presLayoutVars>
      </dgm:prSet>
      <dgm:spPr/>
      <dgm:t>
        <a:bodyPr/>
        <a:lstStyle/>
        <a:p>
          <a:endParaRPr lang="fr-FR"/>
        </a:p>
      </dgm:t>
    </dgm:pt>
    <dgm:pt modelId="{F19E16C4-129E-4352-B889-2CC92141C7F6}" type="pres">
      <dgm:prSet presAssocID="{FF3C693C-F048-449F-B8FF-DC6D28F1EC5E}" presName="cycle" presStyleCnt="0"/>
      <dgm:spPr/>
    </dgm:pt>
    <dgm:pt modelId="{499A0167-22D5-4350-B17D-8EADB072EA63}" type="pres">
      <dgm:prSet presAssocID="{FF3C693C-F048-449F-B8FF-DC6D28F1EC5E}" presName="centerShape" presStyleCnt="0"/>
      <dgm:spPr/>
    </dgm:pt>
    <dgm:pt modelId="{727BA359-FC05-49DC-A955-5650294E3B69}" type="pres">
      <dgm:prSet presAssocID="{FF3C693C-F048-449F-B8FF-DC6D28F1EC5E}" presName="connSite" presStyleLbl="node1" presStyleIdx="0" presStyleCnt="5"/>
      <dgm:spPr/>
    </dgm:pt>
    <dgm:pt modelId="{1F9EEA21-FDB6-4C1D-B8EB-81F12B2A7F84}" type="pres">
      <dgm:prSet presAssocID="{FF3C693C-F048-449F-B8FF-DC6D28F1EC5E}" presName="visible" presStyleLbl="node1" presStyleIdx="0" presStyleCnt="5" custScaleX="89377" custScaleY="142956" custLinFactNeighborX="-14847" custLinFactNeighborY="3412"/>
      <dgm:spPr>
        <a:prstGeom prst="rect">
          <a:avLst/>
        </a:prstGeom>
        <a:blipFill>
          <a:blip xmlns:r="http://schemas.openxmlformats.org/officeDocument/2006/relationships" r:embed="rId1"/>
          <a:srcRect/>
          <a:stretch>
            <a:fillRect l="-5000" r="-5000"/>
          </a:stretch>
        </a:blipFill>
      </dgm:spPr>
    </dgm:pt>
    <dgm:pt modelId="{364F7AF9-49BE-487A-A05B-5BCE997097E5}" type="pres">
      <dgm:prSet presAssocID="{D21DDC43-3409-4CE7-8C0A-E4176C0B86A2}" presName="Name25" presStyleLbl="parChTrans1D1" presStyleIdx="0" presStyleCnt="4"/>
      <dgm:spPr/>
      <dgm:t>
        <a:bodyPr/>
        <a:lstStyle/>
        <a:p>
          <a:endParaRPr lang="fr-FR"/>
        </a:p>
      </dgm:t>
    </dgm:pt>
    <dgm:pt modelId="{5E136FE4-2439-4425-9E5C-7462C5CBB429}" type="pres">
      <dgm:prSet presAssocID="{9755F12B-0A5D-486D-8D3B-FF75843A81CB}" presName="node" presStyleCnt="0"/>
      <dgm:spPr/>
    </dgm:pt>
    <dgm:pt modelId="{76A6B26D-7BA0-48EA-8C78-6620DC5B32F3}" type="pres">
      <dgm:prSet presAssocID="{9755F12B-0A5D-486D-8D3B-FF75843A81CB}" presName="parentNode" presStyleLbl="node1" presStyleIdx="1" presStyleCnt="5" custScaleX="106176" custLinFactNeighborX="45110" custLinFactNeighborY="-2707">
        <dgm:presLayoutVars>
          <dgm:chMax val="1"/>
          <dgm:bulletEnabled val="1"/>
        </dgm:presLayoutVars>
      </dgm:prSet>
      <dgm:spPr/>
      <dgm:t>
        <a:bodyPr/>
        <a:lstStyle/>
        <a:p>
          <a:endParaRPr lang="fr-FR"/>
        </a:p>
      </dgm:t>
    </dgm:pt>
    <dgm:pt modelId="{9924A3DD-082E-4A85-A400-EEDE2977FE21}" type="pres">
      <dgm:prSet presAssocID="{9755F12B-0A5D-486D-8D3B-FF75843A81CB}" presName="childNode" presStyleLbl="revTx" presStyleIdx="0" presStyleCnt="4">
        <dgm:presLayoutVars>
          <dgm:bulletEnabled val="1"/>
        </dgm:presLayoutVars>
      </dgm:prSet>
      <dgm:spPr/>
      <dgm:t>
        <a:bodyPr/>
        <a:lstStyle/>
        <a:p>
          <a:endParaRPr lang="fr-FR"/>
        </a:p>
      </dgm:t>
    </dgm:pt>
    <dgm:pt modelId="{B85BAD3D-9C43-4DC9-B347-D0D8893F1A28}" type="pres">
      <dgm:prSet presAssocID="{BC90AFA5-3D87-4709-9EDD-A93A9FB0B83D}" presName="Name25" presStyleLbl="parChTrans1D1" presStyleIdx="1" presStyleCnt="4"/>
      <dgm:spPr/>
      <dgm:t>
        <a:bodyPr/>
        <a:lstStyle/>
        <a:p>
          <a:endParaRPr lang="fr-FR"/>
        </a:p>
      </dgm:t>
    </dgm:pt>
    <dgm:pt modelId="{3C02BB53-6C11-4998-83EB-17A10322D029}" type="pres">
      <dgm:prSet presAssocID="{E2FDF61A-8925-4889-AB22-1ABB7409DDC3}" presName="node" presStyleCnt="0"/>
      <dgm:spPr/>
    </dgm:pt>
    <dgm:pt modelId="{E685AF40-3E6E-49C0-9780-732A1DC3D99E}" type="pres">
      <dgm:prSet presAssocID="{E2FDF61A-8925-4889-AB22-1ABB7409DDC3}" presName="parentNode" presStyleLbl="node1" presStyleIdx="2" presStyleCnt="5">
        <dgm:presLayoutVars>
          <dgm:chMax val="1"/>
          <dgm:bulletEnabled val="1"/>
        </dgm:presLayoutVars>
      </dgm:prSet>
      <dgm:spPr/>
      <dgm:t>
        <a:bodyPr/>
        <a:lstStyle/>
        <a:p>
          <a:endParaRPr lang="fr-FR"/>
        </a:p>
      </dgm:t>
    </dgm:pt>
    <dgm:pt modelId="{9E705288-8479-4F29-80EC-49485F3D4ED4}" type="pres">
      <dgm:prSet presAssocID="{E2FDF61A-8925-4889-AB22-1ABB7409DDC3}" presName="childNode" presStyleLbl="revTx" presStyleIdx="1" presStyleCnt="4">
        <dgm:presLayoutVars>
          <dgm:bulletEnabled val="1"/>
        </dgm:presLayoutVars>
      </dgm:prSet>
      <dgm:spPr/>
      <dgm:t>
        <a:bodyPr/>
        <a:lstStyle/>
        <a:p>
          <a:endParaRPr lang="fr-FR"/>
        </a:p>
      </dgm:t>
    </dgm:pt>
    <dgm:pt modelId="{A6F83A56-73CD-4FA1-BFE7-2B56AFF424B1}" type="pres">
      <dgm:prSet presAssocID="{F4922EAB-EC4E-463A-9A77-B13B4A1DBCBF}" presName="Name25" presStyleLbl="parChTrans1D1" presStyleIdx="2" presStyleCnt="4"/>
      <dgm:spPr/>
      <dgm:t>
        <a:bodyPr/>
        <a:lstStyle/>
        <a:p>
          <a:endParaRPr lang="fr-FR"/>
        </a:p>
      </dgm:t>
    </dgm:pt>
    <dgm:pt modelId="{526DA214-CFFB-406B-A606-BB5BD013B749}" type="pres">
      <dgm:prSet presAssocID="{8ED97851-3FEB-4A08-AA05-5FF726122695}" presName="node" presStyleCnt="0"/>
      <dgm:spPr/>
    </dgm:pt>
    <dgm:pt modelId="{178E0A30-9DD3-4DFC-9079-4876037B974C}" type="pres">
      <dgm:prSet presAssocID="{8ED97851-3FEB-4A08-AA05-5FF726122695}" presName="parentNode" presStyleLbl="node1" presStyleIdx="3" presStyleCnt="5">
        <dgm:presLayoutVars>
          <dgm:chMax val="1"/>
          <dgm:bulletEnabled val="1"/>
        </dgm:presLayoutVars>
      </dgm:prSet>
      <dgm:spPr/>
      <dgm:t>
        <a:bodyPr/>
        <a:lstStyle/>
        <a:p>
          <a:endParaRPr lang="fr-FR"/>
        </a:p>
      </dgm:t>
    </dgm:pt>
    <dgm:pt modelId="{0B07EF74-6784-4C93-9185-9406BF252A74}" type="pres">
      <dgm:prSet presAssocID="{8ED97851-3FEB-4A08-AA05-5FF726122695}" presName="childNode" presStyleLbl="revTx" presStyleIdx="2" presStyleCnt="4">
        <dgm:presLayoutVars>
          <dgm:bulletEnabled val="1"/>
        </dgm:presLayoutVars>
      </dgm:prSet>
      <dgm:spPr/>
      <dgm:t>
        <a:bodyPr/>
        <a:lstStyle/>
        <a:p>
          <a:endParaRPr lang="fr-FR"/>
        </a:p>
      </dgm:t>
    </dgm:pt>
    <dgm:pt modelId="{A6BDA5A9-774F-4301-BB0E-C499AE5436B1}" type="pres">
      <dgm:prSet presAssocID="{A8B5797E-0486-4B1F-B291-81341399D8D0}" presName="Name25" presStyleLbl="parChTrans1D1" presStyleIdx="3" presStyleCnt="4"/>
      <dgm:spPr/>
      <dgm:t>
        <a:bodyPr/>
        <a:lstStyle/>
        <a:p>
          <a:endParaRPr lang="fr-FR"/>
        </a:p>
      </dgm:t>
    </dgm:pt>
    <dgm:pt modelId="{C95EE839-7E2B-4745-8D5E-F01810C81904}" type="pres">
      <dgm:prSet presAssocID="{F97D1F54-F8AD-48C0-86C8-D8B73F9C01FD}" presName="node" presStyleCnt="0"/>
      <dgm:spPr/>
    </dgm:pt>
    <dgm:pt modelId="{A35C3A39-37EC-489C-B846-C99481B3BF2E}" type="pres">
      <dgm:prSet presAssocID="{F97D1F54-F8AD-48C0-86C8-D8B73F9C01FD}" presName="parentNode" presStyleLbl="node1" presStyleIdx="4" presStyleCnt="5">
        <dgm:presLayoutVars>
          <dgm:chMax val="1"/>
          <dgm:bulletEnabled val="1"/>
        </dgm:presLayoutVars>
      </dgm:prSet>
      <dgm:spPr/>
      <dgm:t>
        <a:bodyPr/>
        <a:lstStyle/>
        <a:p>
          <a:endParaRPr lang="fr-FR"/>
        </a:p>
      </dgm:t>
    </dgm:pt>
    <dgm:pt modelId="{3AE7F9B2-ABFF-426A-AD28-B0E56F0CED09}" type="pres">
      <dgm:prSet presAssocID="{F97D1F54-F8AD-48C0-86C8-D8B73F9C01FD}" presName="childNode" presStyleLbl="revTx" presStyleIdx="3" presStyleCnt="4">
        <dgm:presLayoutVars>
          <dgm:bulletEnabled val="1"/>
        </dgm:presLayoutVars>
      </dgm:prSet>
      <dgm:spPr/>
      <dgm:t>
        <a:bodyPr/>
        <a:lstStyle/>
        <a:p>
          <a:endParaRPr lang="fr-FR"/>
        </a:p>
      </dgm:t>
    </dgm:pt>
  </dgm:ptLst>
  <dgm:cxnLst>
    <dgm:cxn modelId="{6C3F7A94-8060-4392-9E81-B9AC75A10A7A}" srcId="{FF3C693C-F048-449F-B8FF-DC6D28F1EC5E}" destId="{9755F12B-0A5D-486D-8D3B-FF75843A81CB}" srcOrd="0" destOrd="0" parTransId="{D21DDC43-3409-4CE7-8C0A-E4176C0B86A2}" sibTransId="{CB251A08-B951-4AC9-8660-D24AD776B0F7}"/>
    <dgm:cxn modelId="{44630B6A-C1D2-4106-9BB6-B311EB78ADD1}" srcId="{F97D1F54-F8AD-48C0-86C8-D8B73F9C01FD}" destId="{2EB54FA9-4725-4EDC-8E49-7169FB352FCC}" srcOrd="2" destOrd="0" parTransId="{E6ACB2CC-05FA-4E4D-BD9C-A859259979C1}" sibTransId="{540549F2-CA87-4D78-868D-8CDA814EE18C}"/>
    <dgm:cxn modelId="{FAF76364-11ED-41DA-92E9-73C068C20DDB}" type="presOf" srcId="{A8B5797E-0486-4B1F-B291-81341399D8D0}" destId="{A6BDA5A9-774F-4301-BB0E-C499AE5436B1}" srcOrd="0" destOrd="0" presId="urn:microsoft.com/office/officeart/2005/8/layout/radial2"/>
    <dgm:cxn modelId="{82082073-2A46-41AF-94F8-AEB98002A6E7}" type="presOf" srcId="{F4922EAB-EC4E-463A-9A77-B13B4A1DBCBF}" destId="{A6F83A56-73CD-4FA1-BFE7-2B56AFF424B1}" srcOrd="0" destOrd="0" presId="urn:microsoft.com/office/officeart/2005/8/layout/radial2"/>
    <dgm:cxn modelId="{C20386C6-3C6F-4B91-B857-375EDEBBC943}" type="presOf" srcId="{E6B622F3-D9FD-4AC8-97BB-0A3CB90E9928}" destId="{9E705288-8479-4F29-80EC-49485F3D4ED4}" srcOrd="0" destOrd="2" presId="urn:microsoft.com/office/officeart/2005/8/layout/radial2"/>
    <dgm:cxn modelId="{5282C07F-C5D8-431A-AB57-C393D961058B}" srcId="{9755F12B-0A5D-486D-8D3B-FF75843A81CB}" destId="{91E3B25F-AE54-4752-88AF-5E0EE2C27A08}" srcOrd="0" destOrd="0" parTransId="{33B2125D-F9F9-4111-AF97-03EEA11F5E93}" sibTransId="{E92391C0-FC4F-4D35-83CC-7BB2EFA95D16}"/>
    <dgm:cxn modelId="{B44D2D0A-1855-4C10-A1A0-8C329E1D7F39}" srcId="{E2FDF61A-8925-4889-AB22-1ABB7409DDC3}" destId="{E6B622F3-D9FD-4AC8-97BB-0A3CB90E9928}" srcOrd="2" destOrd="0" parTransId="{DDB31C06-8A42-48D9-89CC-5C72147F2FA6}" sibTransId="{693C5D58-4DBE-459D-9CA6-3CE13401EF9A}"/>
    <dgm:cxn modelId="{9E321EC7-D6E2-4E77-AFD1-4E44E113DA66}" type="presOf" srcId="{30E74653-3A38-4081-BBAC-0D60743C55FD}" destId="{9E705288-8479-4F29-80EC-49485F3D4ED4}" srcOrd="0" destOrd="3" presId="urn:microsoft.com/office/officeart/2005/8/layout/radial2"/>
    <dgm:cxn modelId="{BB8D05DA-F245-49D3-A10B-1C0A63FA8B18}" type="presOf" srcId="{E55054F7-3C69-4852-A633-2FA36BB66713}" destId="{9E705288-8479-4F29-80EC-49485F3D4ED4}" srcOrd="0" destOrd="0" presId="urn:microsoft.com/office/officeart/2005/8/layout/radial2"/>
    <dgm:cxn modelId="{8DC8C449-F567-4CBB-867E-70AB669CD04A}" type="presOf" srcId="{D21DDC43-3409-4CE7-8C0A-E4176C0B86A2}" destId="{364F7AF9-49BE-487A-A05B-5BCE997097E5}" srcOrd="0" destOrd="0" presId="urn:microsoft.com/office/officeart/2005/8/layout/radial2"/>
    <dgm:cxn modelId="{968269C5-2298-4083-BAFE-96301E700213}" type="presOf" srcId="{2EB54FA9-4725-4EDC-8E49-7169FB352FCC}" destId="{3AE7F9B2-ABFF-426A-AD28-B0E56F0CED09}" srcOrd="0" destOrd="2" presId="urn:microsoft.com/office/officeart/2005/8/layout/radial2"/>
    <dgm:cxn modelId="{8F8122C6-8F40-4475-9E65-904F7F4879E9}" srcId="{F97D1F54-F8AD-48C0-86C8-D8B73F9C01FD}" destId="{8052377A-21C3-4F0F-985F-1D4679FAAE1E}" srcOrd="1" destOrd="0" parTransId="{DAE4875B-4055-48EF-B2D9-05085B43D6CE}" sibTransId="{BACF8238-75CE-46C8-B55C-5DB8FBCEBC7F}"/>
    <dgm:cxn modelId="{F25B189D-5B6F-45DC-B584-3FBBBDB6DB85}" type="presOf" srcId="{8ED97851-3FEB-4A08-AA05-5FF726122695}" destId="{178E0A30-9DD3-4DFC-9079-4876037B974C}" srcOrd="0" destOrd="0" presId="urn:microsoft.com/office/officeart/2005/8/layout/radial2"/>
    <dgm:cxn modelId="{130FA6B6-5881-42F5-8340-27617D5BC09B}" srcId="{8ED97851-3FEB-4A08-AA05-5FF726122695}" destId="{BFCB8EC5-6A3F-474F-9CDE-5509B943045A}" srcOrd="1" destOrd="0" parTransId="{A91DA8D5-F9A6-4790-8920-9BD3175A034B}" sibTransId="{08564903-DF67-4608-866B-06C18FA39B24}"/>
    <dgm:cxn modelId="{E9EB79AA-F8A3-4161-A8F0-3265A1E8B364}" type="presOf" srcId="{F97D1F54-F8AD-48C0-86C8-D8B73F9C01FD}" destId="{A35C3A39-37EC-489C-B846-C99481B3BF2E}" srcOrd="0" destOrd="0" presId="urn:microsoft.com/office/officeart/2005/8/layout/radial2"/>
    <dgm:cxn modelId="{11C38FE3-8E23-44D7-B401-AA6B222B6436}" type="presOf" srcId="{9755F12B-0A5D-486D-8D3B-FF75843A81CB}" destId="{76A6B26D-7BA0-48EA-8C78-6620DC5B32F3}" srcOrd="0" destOrd="0" presId="urn:microsoft.com/office/officeart/2005/8/layout/radial2"/>
    <dgm:cxn modelId="{0B921276-FE59-470E-90B2-1E8F44D2C4B3}" srcId="{F97D1F54-F8AD-48C0-86C8-D8B73F9C01FD}" destId="{91F1F934-CC74-4FC2-A00A-57CC8A15F80F}" srcOrd="3" destOrd="0" parTransId="{901EC8E7-85B3-4470-BBD5-239F210CB07B}" sibTransId="{9D6471A4-38F5-43DD-9191-90AD067F7269}"/>
    <dgm:cxn modelId="{078FCD13-4EC9-4DAB-93D8-560AC2D235D1}" type="presOf" srcId="{8052377A-21C3-4F0F-985F-1D4679FAAE1E}" destId="{3AE7F9B2-ABFF-426A-AD28-B0E56F0CED09}" srcOrd="0" destOrd="1" presId="urn:microsoft.com/office/officeart/2005/8/layout/radial2"/>
    <dgm:cxn modelId="{FA23C667-7CAA-4F0C-BC75-2A0B3D879187}" type="presOf" srcId="{BC90AFA5-3D87-4709-9EDD-A93A9FB0B83D}" destId="{B85BAD3D-9C43-4DC9-B347-D0D8893F1A28}" srcOrd="0" destOrd="0" presId="urn:microsoft.com/office/officeart/2005/8/layout/radial2"/>
    <dgm:cxn modelId="{7941D5A7-4F14-4ECE-BC7B-3D66873EF0CE}" srcId="{F97D1F54-F8AD-48C0-86C8-D8B73F9C01FD}" destId="{1D4EFCD9-7D57-4F04-9027-341B80C5435F}" srcOrd="0" destOrd="0" parTransId="{24C42E56-AAEB-42C2-BB1C-3EE8060A09CA}" sibTransId="{E013150B-5E69-4F75-832B-9CB92EB89BCB}"/>
    <dgm:cxn modelId="{6B12F23B-340B-4176-8B9A-9529D3526F86}" srcId="{E2FDF61A-8925-4889-AB22-1ABB7409DDC3}" destId="{30E74653-3A38-4081-BBAC-0D60743C55FD}" srcOrd="3" destOrd="0" parTransId="{816A85A3-C917-4A7A-B13A-FDECF738246C}" sibTransId="{95E5A5D6-295D-4973-8C0A-E81970DA4107}"/>
    <dgm:cxn modelId="{8CEA707C-2092-4DAF-8828-B6A3E4E2F98C}" srcId="{FF3C693C-F048-449F-B8FF-DC6D28F1EC5E}" destId="{8ED97851-3FEB-4A08-AA05-5FF726122695}" srcOrd="2" destOrd="0" parTransId="{F4922EAB-EC4E-463A-9A77-B13B4A1DBCBF}" sibTransId="{EEEA6540-6C28-4DA3-B7A0-0440C2286244}"/>
    <dgm:cxn modelId="{6A28BE09-7B6E-4A0F-A96D-915584475F80}" type="presOf" srcId="{91E3B25F-AE54-4752-88AF-5E0EE2C27A08}" destId="{9924A3DD-082E-4A85-A400-EEDE2977FE21}" srcOrd="0" destOrd="0" presId="urn:microsoft.com/office/officeart/2005/8/layout/radial2"/>
    <dgm:cxn modelId="{C5B1A05A-FD6B-450F-AD1C-8FD38C828589}" type="presOf" srcId="{FF3C693C-F048-449F-B8FF-DC6D28F1EC5E}" destId="{8987747B-0156-4715-BD09-2224B4DEC8E0}" srcOrd="0" destOrd="0" presId="urn:microsoft.com/office/officeart/2005/8/layout/radial2"/>
    <dgm:cxn modelId="{87A9984C-2016-46DB-B2F8-BB0E96AAFBFD}" srcId="{FF3C693C-F048-449F-B8FF-DC6D28F1EC5E}" destId="{F97D1F54-F8AD-48C0-86C8-D8B73F9C01FD}" srcOrd="3" destOrd="0" parTransId="{A8B5797E-0486-4B1F-B291-81341399D8D0}" sibTransId="{5458E82F-74D2-4FF2-9BF4-F8EA5A0370BC}"/>
    <dgm:cxn modelId="{741142BF-9819-4674-BB5D-A056EC930D99}" type="presOf" srcId="{3918BE3E-90ED-42CD-B8EB-A7E1A99F7147}" destId="{9E705288-8479-4F29-80EC-49485F3D4ED4}" srcOrd="0" destOrd="1" presId="urn:microsoft.com/office/officeart/2005/8/layout/radial2"/>
    <dgm:cxn modelId="{A82D3C99-A095-410D-BB7F-2D2A52359293}" type="presOf" srcId="{E2FDF61A-8925-4889-AB22-1ABB7409DDC3}" destId="{E685AF40-3E6E-49C0-9780-732A1DC3D99E}" srcOrd="0" destOrd="0" presId="urn:microsoft.com/office/officeart/2005/8/layout/radial2"/>
    <dgm:cxn modelId="{C9269A26-FA92-48BD-B65A-61516F495C55}" type="presOf" srcId="{91F1F934-CC74-4FC2-A00A-57CC8A15F80F}" destId="{3AE7F9B2-ABFF-426A-AD28-B0E56F0CED09}" srcOrd="0" destOrd="3" presId="urn:microsoft.com/office/officeart/2005/8/layout/radial2"/>
    <dgm:cxn modelId="{884A845F-01FB-4860-862C-D05E2EB5BD15}" type="presOf" srcId="{1D4EFCD9-7D57-4F04-9027-341B80C5435F}" destId="{3AE7F9B2-ABFF-426A-AD28-B0E56F0CED09}" srcOrd="0" destOrd="0" presId="urn:microsoft.com/office/officeart/2005/8/layout/radial2"/>
    <dgm:cxn modelId="{10718C63-CD18-4559-BA78-95153AC765FB}" srcId="{8ED97851-3FEB-4A08-AA05-5FF726122695}" destId="{24063C6B-0776-4A30-971A-FC81A6833CA7}" srcOrd="0" destOrd="0" parTransId="{90D89C72-6C48-4730-AC8E-F117ECBC5A8E}" sibTransId="{D1EAFC23-7A25-402C-877A-C5FC00BDAE49}"/>
    <dgm:cxn modelId="{413FF802-467D-43F6-8130-7050AE0FF46A}" srcId="{E2FDF61A-8925-4889-AB22-1ABB7409DDC3}" destId="{3918BE3E-90ED-42CD-B8EB-A7E1A99F7147}" srcOrd="1" destOrd="0" parTransId="{FD789EF3-32D2-4B0D-A1DB-8E4E78498C4F}" sibTransId="{5C5148EE-9877-4EDF-8E61-1E20B96C16C8}"/>
    <dgm:cxn modelId="{1A5CFFFA-0F48-430E-82C2-73DA9C4F20B3}" type="presOf" srcId="{BFCB8EC5-6A3F-474F-9CDE-5509B943045A}" destId="{0B07EF74-6784-4C93-9185-9406BF252A74}" srcOrd="0" destOrd="1" presId="urn:microsoft.com/office/officeart/2005/8/layout/radial2"/>
    <dgm:cxn modelId="{E0BCD5FC-311B-422D-9D1C-B6BF66D430AD}" srcId="{E2FDF61A-8925-4889-AB22-1ABB7409DDC3}" destId="{E55054F7-3C69-4852-A633-2FA36BB66713}" srcOrd="0" destOrd="0" parTransId="{CCB1531F-CE1A-4F9A-99EE-3F96C637C723}" sibTransId="{7E0D937C-4331-4273-A248-A211A9F3AEA0}"/>
    <dgm:cxn modelId="{CF20366F-20EB-4EFC-B387-A0CB3107C830}" srcId="{FF3C693C-F048-449F-B8FF-DC6D28F1EC5E}" destId="{E2FDF61A-8925-4889-AB22-1ABB7409DDC3}" srcOrd="1" destOrd="0" parTransId="{BC90AFA5-3D87-4709-9EDD-A93A9FB0B83D}" sibTransId="{B0107186-C3DB-4734-8DB6-F957E45E72D9}"/>
    <dgm:cxn modelId="{02E7D37F-EECE-40C3-A386-7C8E2F01A300}" type="presOf" srcId="{24063C6B-0776-4A30-971A-FC81A6833CA7}" destId="{0B07EF74-6784-4C93-9185-9406BF252A74}" srcOrd="0" destOrd="0" presId="urn:microsoft.com/office/officeart/2005/8/layout/radial2"/>
    <dgm:cxn modelId="{D0DA47A7-8A73-41F1-807A-B32F8D472D68}" type="presParOf" srcId="{8987747B-0156-4715-BD09-2224B4DEC8E0}" destId="{F19E16C4-129E-4352-B889-2CC92141C7F6}" srcOrd="0" destOrd="0" presId="urn:microsoft.com/office/officeart/2005/8/layout/radial2"/>
    <dgm:cxn modelId="{81EAED68-5961-497E-9F7D-4A9E82787C8D}" type="presParOf" srcId="{F19E16C4-129E-4352-B889-2CC92141C7F6}" destId="{499A0167-22D5-4350-B17D-8EADB072EA63}" srcOrd="0" destOrd="0" presId="urn:microsoft.com/office/officeart/2005/8/layout/radial2"/>
    <dgm:cxn modelId="{12C1CAF4-BE7D-4647-B125-392C6FDD8F4E}" type="presParOf" srcId="{499A0167-22D5-4350-B17D-8EADB072EA63}" destId="{727BA359-FC05-49DC-A955-5650294E3B69}" srcOrd="0" destOrd="0" presId="urn:microsoft.com/office/officeart/2005/8/layout/radial2"/>
    <dgm:cxn modelId="{E0B33E82-65F9-447F-8D46-A15F5681FD43}" type="presParOf" srcId="{499A0167-22D5-4350-B17D-8EADB072EA63}" destId="{1F9EEA21-FDB6-4C1D-B8EB-81F12B2A7F84}" srcOrd="1" destOrd="0" presId="urn:microsoft.com/office/officeart/2005/8/layout/radial2"/>
    <dgm:cxn modelId="{4239416A-F222-4985-B9F3-CE9556F2C751}" type="presParOf" srcId="{F19E16C4-129E-4352-B889-2CC92141C7F6}" destId="{364F7AF9-49BE-487A-A05B-5BCE997097E5}" srcOrd="1" destOrd="0" presId="urn:microsoft.com/office/officeart/2005/8/layout/radial2"/>
    <dgm:cxn modelId="{FE043971-6A8E-4C4F-B234-BF1FCCFE5E6C}" type="presParOf" srcId="{F19E16C4-129E-4352-B889-2CC92141C7F6}" destId="{5E136FE4-2439-4425-9E5C-7462C5CBB429}" srcOrd="2" destOrd="0" presId="urn:microsoft.com/office/officeart/2005/8/layout/radial2"/>
    <dgm:cxn modelId="{F5EBC2D8-5415-4965-934A-B7B4588188AA}" type="presParOf" srcId="{5E136FE4-2439-4425-9E5C-7462C5CBB429}" destId="{76A6B26D-7BA0-48EA-8C78-6620DC5B32F3}" srcOrd="0" destOrd="0" presId="urn:microsoft.com/office/officeart/2005/8/layout/radial2"/>
    <dgm:cxn modelId="{CAD1DA33-C02A-430A-BC72-80EABE138B5E}" type="presParOf" srcId="{5E136FE4-2439-4425-9E5C-7462C5CBB429}" destId="{9924A3DD-082E-4A85-A400-EEDE2977FE21}" srcOrd="1" destOrd="0" presId="urn:microsoft.com/office/officeart/2005/8/layout/radial2"/>
    <dgm:cxn modelId="{65DEB8A8-65AF-402B-9215-437F398B7D1D}" type="presParOf" srcId="{F19E16C4-129E-4352-B889-2CC92141C7F6}" destId="{B85BAD3D-9C43-4DC9-B347-D0D8893F1A28}" srcOrd="3" destOrd="0" presId="urn:microsoft.com/office/officeart/2005/8/layout/radial2"/>
    <dgm:cxn modelId="{E3BAF632-C467-4F9E-8EE6-C5E2E878399A}" type="presParOf" srcId="{F19E16C4-129E-4352-B889-2CC92141C7F6}" destId="{3C02BB53-6C11-4998-83EB-17A10322D029}" srcOrd="4" destOrd="0" presId="urn:microsoft.com/office/officeart/2005/8/layout/radial2"/>
    <dgm:cxn modelId="{7A611888-8602-4679-8F86-0F1AB0382AC4}" type="presParOf" srcId="{3C02BB53-6C11-4998-83EB-17A10322D029}" destId="{E685AF40-3E6E-49C0-9780-732A1DC3D99E}" srcOrd="0" destOrd="0" presId="urn:microsoft.com/office/officeart/2005/8/layout/radial2"/>
    <dgm:cxn modelId="{05613C0E-5A42-4276-97E5-09D5E59A9CBE}" type="presParOf" srcId="{3C02BB53-6C11-4998-83EB-17A10322D029}" destId="{9E705288-8479-4F29-80EC-49485F3D4ED4}" srcOrd="1" destOrd="0" presId="urn:microsoft.com/office/officeart/2005/8/layout/radial2"/>
    <dgm:cxn modelId="{94093106-2BCB-4049-9BC6-F0970EDF6759}" type="presParOf" srcId="{F19E16C4-129E-4352-B889-2CC92141C7F6}" destId="{A6F83A56-73CD-4FA1-BFE7-2B56AFF424B1}" srcOrd="5" destOrd="0" presId="urn:microsoft.com/office/officeart/2005/8/layout/radial2"/>
    <dgm:cxn modelId="{BB6B0587-D821-4173-95C9-BBCC77B14591}" type="presParOf" srcId="{F19E16C4-129E-4352-B889-2CC92141C7F6}" destId="{526DA214-CFFB-406B-A606-BB5BD013B749}" srcOrd="6" destOrd="0" presId="urn:microsoft.com/office/officeart/2005/8/layout/radial2"/>
    <dgm:cxn modelId="{2C825564-B224-49D6-98AE-638DF2D86821}" type="presParOf" srcId="{526DA214-CFFB-406B-A606-BB5BD013B749}" destId="{178E0A30-9DD3-4DFC-9079-4876037B974C}" srcOrd="0" destOrd="0" presId="urn:microsoft.com/office/officeart/2005/8/layout/radial2"/>
    <dgm:cxn modelId="{72DBD10B-21BB-4673-B238-3272F630EE63}" type="presParOf" srcId="{526DA214-CFFB-406B-A606-BB5BD013B749}" destId="{0B07EF74-6784-4C93-9185-9406BF252A74}" srcOrd="1" destOrd="0" presId="urn:microsoft.com/office/officeart/2005/8/layout/radial2"/>
    <dgm:cxn modelId="{A2CA015E-E5A8-456A-99AE-E972EC790896}" type="presParOf" srcId="{F19E16C4-129E-4352-B889-2CC92141C7F6}" destId="{A6BDA5A9-774F-4301-BB0E-C499AE5436B1}" srcOrd="7" destOrd="0" presId="urn:microsoft.com/office/officeart/2005/8/layout/radial2"/>
    <dgm:cxn modelId="{2D715843-3200-4409-B3CB-F193AD225C1F}" type="presParOf" srcId="{F19E16C4-129E-4352-B889-2CC92141C7F6}" destId="{C95EE839-7E2B-4745-8D5E-F01810C81904}" srcOrd="8" destOrd="0" presId="urn:microsoft.com/office/officeart/2005/8/layout/radial2"/>
    <dgm:cxn modelId="{E800C7A1-5975-4BD6-B4B4-F42A50824066}" type="presParOf" srcId="{C95EE839-7E2B-4745-8D5E-F01810C81904}" destId="{A35C3A39-37EC-489C-B846-C99481B3BF2E}" srcOrd="0" destOrd="0" presId="urn:microsoft.com/office/officeart/2005/8/layout/radial2"/>
    <dgm:cxn modelId="{E570598D-2C68-4753-9D1A-E0DE54DBB0FE}" type="presParOf" srcId="{C95EE839-7E2B-4745-8D5E-F01810C81904}" destId="{3AE7F9B2-ABFF-426A-AD28-B0E56F0CED09}" srcOrd="1" destOrd="0" presId="urn:microsoft.com/office/officeart/2005/8/layout/radial2"/>
  </dgm:cxnLst>
  <dgm:bg/>
  <dgm:whole/>
</dgm:dataModel>
</file>

<file path=ppt/diagrams/data3.xml><?xml version="1.0" encoding="utf-8"?>
<dgm:dataModel xmlns:dgm="http://schemas.openxmlformats.org/drawingml/2006/diagram" xmlns:a="http://schemas.openxmlformats.org/drawingml/2006/main">
  <dgm:ptLst>
    <dgm:pt modelId="{36A17F8D-5F83-4BF2-A090-AD33397CC58E}" type="doc">
      <dgm:prSet loTypeId="urn:microsoft.com/office/officeart/2008/layout/VerticalCurvedList" loCatId="list" qsTypeId="urn:microsoft.com/office/officeart/2005/8/quickstyle/simple1" qsCatId="simple" csTypeId="urn:microsoft.com/office/officeart/2005/8/colors/accent4_3" csCatId="accent4" phldr="1"/>
      <dgm:spPr/>
      <dgm:t>
        <a:bodyPr/>
        <a:lstStyle/>
        <a:p>
          <a:endParaRPr lang="de-AT"/>
        </a:p>
      </dgm:t>
    </dgm:pt>
    <dgm:pt modelId="{B1A02223-2B3C-4DEE-9918-2722FFE40AE6}">
      <dgm:prSet custT="1"/>
      <dgm:spPr/>
      <dgm:t>
        <a:bodyPr/>
        <a:lstStyle/>
        <a:p>
          <a:r>
            <a:rPr lang="fr-BE" sz="2400" dirty="0" smtClean="0">
              <a:solidFill>
                <a:schemeClr val="tx1"/>
              </a:solidFill>
            </a:rPr>
            <a:t>Mauvaise gestion du projet</a:t>
          </a:r>
          <a:endParaRPr lang="de-AT" sz="2400" dirty="0">
            <a:solidFill>
              <a:schemeClr val="tx1"/>
            </a:solidFill>
          </a:endParaRPr>
        </a:p>
      </dgm:t>
    </dgm:pt>
    <dgm:pt modelId="{158316F6-2EAE-4C56-B768-7701646B310B}" type="parTrans" cxnId="{5AF2FEF5-F7B0-4E11-BFB8-5572D013ECE2}">
      <dgm:prSet/>
      <dgm:spPr/>
      <dgm:t>
        <a:bodyPr/>
        <a:lstStyle/>
        <a:p>
          <a:endParaRPr lang="de-AT" sz="2400">
            <a:solidFill>
              <a:schemeClr val="tx1"/>
            </a:solidFill>
          </a:endParaRPr>
        </a:p>
      </dgm:t>
    </dgm:pt>
    <dgm:pt modelId="{1300BB8C-B4AD-42D5-807D-823BA75E179F}" type="sibTrans" cxnId="{5AF2FEF5-F7B0-4E11-BFB8-5572D013ECE2}">
      <dgm:prSet/>
      <dgm:spPr/>
      <dgm:t>
        <a:bodyPr/>
        <a:lstStyle/>
        <a:p>
          <a:endParaRPr lang="de-AT" sz="2400">
            <a:solidFill>
              <a:schemeClr val="tx1"/>
            </a:solidFill>
          </a:endParaRPr>
        </a:p>
      </dgm:t>
    </dgm:pt>
    <dgm:pt modelId="{A82EA3F2-E05D-4678-B607-7F980FA6B20D}">
      <dgm:prSet custT="1"/>
      <dgm:spPr/>
      <dgm:t>
        <a:bodyPr/>
        <a:lstStyle/>
        <a:p>
          <a:r>
            <a:rPr lang="fr-BE" sz="2400" dirty="0" smtClean="0">
              <a:solidFill>
                <a:schemeClr val="tx1"/>
              </a:solidFill>
            </a:rPr>
            <a:t>Manque de ressources financières</a:t>
          </a:r>
          <a:endParaRPr lang="de-AT" sz="2400" dirty="0">
            <a:solidFill>
              <a:schemeClr val="tx1"/>
            </a:solidFill>
          </a:endParaRPr>
        </a:p>
      </dgm:t>
    </dgm:pt>
    <dgm:pt modelId="{C6E6A0E8-5750-4423-B0F0-2FAC3106B9A3}" type="parTrans" cxnId="{C5186995-58CB-4676-B0AD-1544D183D11C}">
      <dgm:prSet/>
      <dgm:spPr/>
      <dgm:t>
        <a:bodyPr/>
        <a:lstStyle/>
        <a:p>
          <a:endParaRPr lang="de-AT" sz="2400">
            <a:solidFill>
              <a:schemeClr val="tx1"/>
            </a:solidFill>
          </a:endParaRPr>
        </a:p>
      </dgm:t>
    </dgm:pt>
    <dgm:pt modelId="{24A7DE28-6C48-4E73-B4CE-E9948FC1B2A7}" type="sibTrans" cxnId="{C5186995-58CB-4676-B0AD-1544D183D11C}">
      <dgm:prSet/>
      <dgm:spPr/>
      <dgm:t>
        <a:bodyPr/>
        <a:lstStyle/>
        <a:p>
          <a:endParaRPr lang="de-AT" sz="2400">
            <a:solidFill>
              <a:schemeClr val="tx1"/>
            </a:solidFill>
          </a:endParaRPr>
        </a:p>
      </dgm:t>
    </dgm:pt>
    <dgm:pt modelId="{E47FCFF3-0F4D-480D-9EBB-F29A3B3C1661}">
      <dgm:prSet custT="1"/>
      <dgm:spPr/>
      <dgm:t>
        <a:bodyPr/>
        <a:lstStyle/>
        <a:p>
          <a:r>
            <a:rPr lang="de-AT" sz="2400" smtClean="0">
              <a:solidFill>
                <a:schemeClr val="tx1"/>
              </a:solidFill>
            </a:rPr>
            <a:t>Manque de personnel qualifié</a:t>
          </a:r>
          <a:endParaRPr lang="de-AT" sz="2400" dirty="0">
            <a:solidFill>
              <a:schemeClr val="tx1"/>
            </a:solidFill>
          </a:endParaRPr>
        </a:p>
      </dgm:t>
    </dgm:pt>
    <dgm:pt modelId="{C798AF4F-441F-4CB6-9B88-809AB08E4B26}" type="parTrans" cxnId="{59887957-FA85-46C5-918F-3F36AE557968}">
      <dgm:prSet/>
      <dgm:spPr/>
      <dgm:t>
        <a:bodyPr/>
        <a:lstStyle/>
        <a:p>
          <a:endParaRPr lang="de-AT" sz="2400">
            <a:solidFill>
              <a:schemeClr val="tx1"/>
            </a:solidFill>
          </a:endParaRPr>
        </a:p>
      </dgm:t>
    </dgm:pt>
    <dgm:pt modelId="{E707FBFD-5ACC-46F8-80EB-FBF5577E27FF}" type="sibTrans" cxnId="{59887957-FA85-46C5-918F-3F36AE557968}">
      <dgm:prSet/>
      <dgm:spPr/>
      <dgm:t>
        <a:bodyPr/>
        <a:lstStyle/>
        <a:p>
          <a:endParaRPr lang="de-AT" sz="2400">
            <a:solidFill>
              <a:schemeClr val="tx1"/>
            </a:solidFill>
          </a:endParaRPr>
        </a:p>
      </dgm:t>
    </dgm:pt>
    <dgm:pt modelId="{A632EFFB-C8C5-4174-987D-3D746FE46F40}">
      <dgm:prSet custT="1"/>
      <dgm:spPr/>
      <dgm:t>
        <a:bodyPr/>
        <a:lstStyle/>
        <a:p>
          <a:r>
            <a:rPr lang="fr-BE" sz="2400" dirty="0" smtClean="0">
              <a:solidFill>
                <a:schemeClr val="tx1"/>
              </a:solidFill>
            </a:rPr>
            <a:t>Manque de soutien de la communauté internationale</a:t>
          </a:r>
          <a:endParaRPr lang="de-AT" sz="2400" dirty="0">
            <a:solidFill>
              <a:schemeClr val="tx1"/>
            </a:solidFill>
          </a:endParaRPr>
        </a:p>
      </dgm:t>
    </dgm:pt>
    <dgm:pt modelId="{A24D9773-BC5E-4C63-B103-3C305936A733}" type="parTrans" cxnId="{35C78420-CAA5-4BA4-805E-340D96716A34}">
      <dgm:prSet/>
      <dgm:spPr/>
      <dgm:t>
        <a:bodyPr/>
        <a:lstStyle/>
        <a:p>
          <a:endParaRPr lang="de-AT" sz="2400">
            <a:solidFill>
              <a:schemeClr val="tx1"/>
            </a:solidFill>
          </a:endParaRPr>
        </a:p>
      </dgm:t>
    </dgm:pt>
    <dgm:pt modelId="{AC92B680-B506-4D26-B99D-4A61136CBA93}" type="sibTrans" cxnId="{35C78420-CAA5-4BA4-805E-340D96716A34}">
      <dgm:prSet/>
      <dgm:spPr/>
      <dgm:t>
        <a:bodyPr/>
        <a:lstStyle/>
        <a:p>
          <a:endParaRPr lang="de-AT" sz="2400">
            <a:solidFill>
              <a:schemeClr val="tx1"/>
            </a:solidFill>
          </a:endParaRPr>
        </a:p>
      </dgm:t>
    </dgm:pt>
    <dgm:pt modelId="{0D9EA149-78B3-4215-BCC0-F0D7DB2C9B65}">
      <dgm:prSet custT="1"/>
      <dgm:spPr/>
      <dgm:t>
        <a:bodyPr/>
        <a:lstStyle/>
        <a:p>
          <a:r>
            <a:rPr lang="fr-BE" sz="2400" dirty="0" smtClean="0">
              <a:solidFill>
                <a:schemeClr val="tx1"/>
              </a:solidFill>
            </a:rPr>
            <a:t>Instabilité politique</a:t>
          </a:r>
          <a:endParaRPr lang="de-AT" sz="2400" dirty="0">
            <a:solidFill>
              <a:schemeClr val="tx1"/>
            </a:solidFill>
          </a:endParaRPr>
        </a:p>
      </dgm:t>
    </dgm:pt>
    <dgm:pt modelId="{4720599D-39F0-4283-8124-DEA4E9E46AAE}" type="parTrans" cxnId="{3FFFE324-216B-4287-A4A9-BCB5DEAE9C3D}">
      <dgm:prSet/>
      <dgm:spPr/>
      <dgm:t>
        <a:bodyPr/>
        <a:lstStyle/>
        <a:p>
          <a:endParaRPr lang="de-AT" sz="2400">
            <a:solidFill>
              <a:schemeClr val="tx1"/>
            </a:solidFill>
          </a:endParaRPr>
        </a:p>
      </dgm:t>
    </dgm:pt>
    <dgm:pt modelId="{4E5D7A74-E918-43FA-AE02-E924C2BC6AF8}" type="sibTrans" cxnId="{3FFFE324-216B-4287-A4A9-BCB5DEAE9C3D}">
      <dgm:prSet/>
      <dgm:spPr/>
      <dgm:t>
        <a:bodyPr/>
        <a:lstStyle/>
        <a:p>
          <a:endParaRPr lang="de-AT" sz="2400">
            <a:solidFill>
              <a:schemeClr val="tx1"/>
            </a:solidFill>
          </a:endParaRPr>
        </a:p>
      </dgm:t>
    </dgm:pt>
    <dgm:pt modelId="{82479B73-A8C2-4500-9038-8CAB5C56C1A2}" type="pres">
      <dgm:prSet presAssocID="{36A17F8D-5F83-4BF2-A090-AD33397CC58E}" presName="Name0" presStyleCnt="0">
        <dgm:presLayoutVars>
          <dgm:chMax val="7"/>
          <dgm:chPref val="7"/>
          <dgm:dir/>
        </dgm:presLayoutVars>
      </dgm:prSet>
      <dgm:spPr/>
      <dgm:t>
        <a:bodyPr/>
        <a:lstStyle/>
        <a:p>
          <a:endParaRPr lang="fr-FR"/>
        </a:p>
      </dgm:t>
    </dgm:pt>
    <dgm:pt modelId="{B104CA16-801A-40BB-A27A-4AC9B699A8AB}" type="pres">
      <dgm:prSet presAssocID="{36A17F8D-5F83-4BF2-A090-AD33397CC58E}" presName="Name1" presStyleCnt="0"/>
      <dgm:spPr/>
    </dgm:pt>
    <dgm:pt modelId="{2465E9A9-5F6D-4DAC-901F-F1663FC61CFA}" type="pres">
      <dgm:prSet presAssocID="{36A17F8D-5F83-4BF2-A090-AD33397CC58E}" presName="cycle" presStyleCnt="0"/>
      <dgm:spPr/>
    </dgm:pt>
    <dgm:pt modelId="{57675CB4-A5BE-4928-BDF4-5FEE79EFA271}" type="pres">
      <dgm:prSet presAssocID="{36A17F8D-5F83-4BF2-A090-AD33397CC58E}" presName="srcNode" presStyleLbl="node1" presStyleIdx="0" presStyleCnt="5"/>
      <dgm:spPr/>
    </dgm:pt>
    <dgm:pt modelId="{52981B1B-A154-49E6-913D-F4F0EF641F08}" type="pres">
      <dgm:prSet presAssocID="{36A17F8D-5F83-4BF2-A090-AD33397CC58E}" presName="conn" presStyleLbl="parChTrans1D2" presStyleIdx="0" presStyleCnt="1"/>
      <dgm:spPr/>
      <dgm:t>
        <a:bodyPr/>
        <a:lstStyle/>
        <a:p>
          <a:endParaRPr lang="fr-FR"/>
        </a:p>
      </dgm:t>
    </dgm:pt>
    <dgm:pt modelId="{A0894F12-F2F0-43B2-9597-B1A2BBE0BCC5}" type="pres">
      <dgm:prSet presAssocID="{36A17F8D-5F83-4BF2-A090-AD33397CC58E}" presName="extraNode" presStyleLbl="node1" presStyleIdx="0" presStyleCnt="5"/>
      <dgm:spPr/>
    </dgm:pt>
    <dgm:pt modelId="{B819B19D-48A7-41C5-8325-27345B69A2F8}" type="pres">
      <dgm:prSet presAssocID="{36A17F8D-5F83-4BF2-A090-AD33397CC58E}" presName="dstNode" presStyleLbl="node1" presStyleIdx="0" presStyleCnt="5"/>
      <dgm:spPr/>
    </dgm:pt>
    <dgm:pt modelId="{554DEF43-7B19-4380-8E2B-0238B90CB625}" type="pres">
      <dgm:prSet presAssocID="{B1A02223-2B3C-4DEE-9918-2722FFE40AE6}" presName="text_1" presStyleLbl="node1" presStyleIdx="0" presStyleCnt="5">
        <dgm:presLayoutVars>
          <dgm:bulletEnabled val="1"/>
        </dgm:presLayoutVars>
      </dgm:prSet>
      <dgm:spPr/>
      <dgm:t>
        <a:bodyPr/>
        <a:lstStyle/>
        <a:p>
          <a:endParaRPr lang="fr-FR"/>
        </a:p>
      </dgm:t>
    </dgm:pt>
    <dgm:pt modelId="{0059BEBA-9079-498C-AD0F-B6AD15A54975}" type="pres">
      <dgm:prSet presAssocID="{B1A02223-2B3C-4DEE-9918-2722FFE40AE6}" presName="accent_1" presStyleCnt="0"/>
      <dgm:spPr/>
    </dgm:pt>
    <dgm:pt modelId="{C092A522-122B-4C79-A8AF-EA6FB3DC1D56}" type="pres">
      <dgm:prSet presAssocID="{B1A02223-2B3C-4DEE-9918-2722FFE40AE6}" presName="accentRepeatNode" presStyleLbl="solidFgAcc1" presStyleIdx="0" presStyleCnt="5"/>
      <dgm:spPr/>
    </dgm:pt>
    <dgm:pt modelId="{299CA73A-C67B-4D70-9826-CDC55829284C}" type="pres">
      <dgm:prSet presAssocID="{A82EA3F2-E05D-4678-B607-7F980FA6B20D}" presName="text_2" presStyleLbl="node1" presStyleIdx="1" presStyleCnt="5" custLinFactNeighborX="-190" custLinFactNeighborY="2712">
        <dgm:presLayoutVars>
          <dgm:bulletEnabled val="1"/>
        </dgm:presLayoutVars>
      </dgm:prSet>
      <dgm:spPr/>
      <dgm:t>
        <a:bodyPr/>
        <a:lstStyle/>
        <a:p>
          <a:endParaRPr lang="fr-FR"/>
        </a:p>
      </dgm:t>
    </dgm:pt>
    <dgm:pt modelId="{B45D2C46-E9CB-4BE2-82C9-32330A871B94}" type="pres">
      <dgm:prSet presAssocID="{A82EA3F2-E05D-4678-B607-7F980FA6B20D}" presName="accent_2" presStyleCnt="0"/>
      <dgm:spPr/>
    </dgm:pt>
    <dgm:pt modelId="{F791A8DB-2E53-4D31-9A40-44E9359D9520}" type="pres">
      <dgm:prSet presAssocID="{A82EA3F2-E05D-4678-B607-7F980FA6B20D}" presName="accentRepeatNode" presStyleLbl="solidFgAcc1" presStyleIdx="1" presStyleCnt="5"/>
      <dgm:spPr/>
    </dgm:pt>
    <dgm:pt modelId="{4E49F778-B339-44A4-8814-9FD420D12521}" type="pres">
      <dgm:prSet presAssocID="{E47FCFF3-0F4D-480D-9EBB-F29A3B3C1661}" presName="text_3" presStyleLbl="node1" presStyleIdx="2" presStyleCnt="5">
        <dgm:presLayoutVars>
          <dgm:bulletEnabled val="1"/>
        </dgm:presLayoutVars>
      </dgm:prSet>
      <dgm:spPr/>
      <dgm:t>
        <a:bodyPr/>
        <a:lstStyle/>
        <a:p>
          <a:endParaRPr lang="fr-FR"/>
        </a:p>
      </dgm:t>
    </dgm:pt>
    <dgm:pt modelId="{9AE7B351-BFF4-4832-8516-4F6CF9F94659}" type="pres">
      <dgm:prSet presAssocID="{E47FCFF3-0F4D-480D-9EBB-F29A3B3C1661}" presName="accent_3" presStyleCnt="0"/>
      <dgm:spPr/>
    </dgm:pt>
    <dgm:pt modelId="{38C28DE9-EFC6-4E24-848C-39FDDB29E01D}" type="pres">
      <dgm:prSet presAssocID="{E47FCFF3-0F4D-480D-9EBB-F29A3B3C1661}" presName="accentRepeatNode" presStyleLbl="solidFgAcc1" presStyleIdx="2" presStyleCnt="5"/>
      <dgm:spPr/>
    </dgm:pt>
    <dgm:pt modelId="{44CE697D-1076-4B2A-B557-49E25D529185}" type="pres">
      <dgm:prSet presAssocID="{A632EFFB-C8C5-4174-987D-3D746FE46F40}" presName="text_4" presStyleLbl="node1" presStyleIdx="3" presStyleCnt="5">
        <dgm:presLayoutVars>
          <dgm:bulletEnabled val="1"/>
        </dgm:presLayoutVars>
      </dgm:prSet>
      <dgm:spPr/>
      <dgm:t>
        <a:bodyPr/>
        <a:lstStyle/>
        <a:p>
          <a:endParaRPr lang="fr-FR"/>
        </a:p>
      </dgm:t>
    </dgm:pt>
    <dgm:pt modelId="{74EEED01-3528-410C-A900-D92E70285D1F}" type="pres">
      <dgm:prSet presAssocID="{A632EFFB-C8C5-4174-987D-3D746FE46F40}" presName="accent_4" presStyleCnt="0"/>
      <dgm:spPr/>
    </dgm:pt>
    <dgm:pt modelId="{D5BE889B-CA3C-40A8-BB2D-E41030209DE0}" type="pres">
      <dgm:prSet presAssocID="{A632EFFB-C8C5-4174-987D-3D746FE46F40}" presName="accentRepeatNode" presStyleLbl="solidFgAcc1" presStyleIdx="3" presStyleCnt="5"/>
      <dgm:spPr/>
    </dgm:pt>
    <dgm:pt modelId="{25136325-639A-44C4-9F90-67B162369A0D}" type="pres">
      <dgm:prSet presAssocID="{0D9EA149-78B3-4215-BCC0-F0D7DB2C9B65}" presName="text_5" presStyleLbl="node1" presStyleIdx="4" presStyleCnt="5">
        <dgm:presLayoutVars>
          <dgm:bulletEnabled val="1"/>
        </dgm:presLayoutVars>
      </dgm:prSet>
      <dgm:spPr/>
      <dgm:t>
        <a:bodyPr/>
        <a:lstStyle/>
        <a:p>
          <a:endParaRPr lang="fr-FR"/>
        </a:p>
      </dgm:t>
    </dgm:pt>
    <dgm:pt modelId="{30C16D85-BAA0-404E-8727-5B956D418D8C}" type="pres">
      <dgm:prSet presAssocID="{0D9EA149-78B3-4215-BCC0-F0D7DB2C9B65}" presName="accent_5" presStyleCnt="0"/>
      <dgm:spPr/>
    </dgm:pt>
    <dgm:pt modelId="{C61E62FE-B2C0-48A1-A70F-05D296A3DB97}" type="pres">
      <dgm:prSet presAssocID="{0D9EA149-78B3-4215-BCC0-F0D7DB2C9B65}" presName="accentRepeatNode" presStyleLbl="solidFgAcc1" presStyleIdx="4" presStyleCnt="5"/>
      <dgm:spPr/>
    </dgm:pt>
  </dgm:ptLst>
  <dgm:cxnLst>
    <dgm:cxn modelId="{35C78420-CAA5-4BA4-805E-340D96716A34}" srcId="{36A17F8D-5F83-4BF2-A090-AD33397CC58E}" destId="{A632EFFB-C8C5-4174-987D-3D746FE46F40}" srcOrd="3" destOrd="0" parTransId="{A24D9773-BC5E-4C63-B103-3C305936A733}" sibTransId="{AC92B680-B506-4D26-B99D-4A61136CBA93}"/>
    <dgm:cxn modelId="{59887957-FA85-46C5-918F-3F36AE557968}" srcId="{36A17F8D-5F83-4BF2-A090-AD33397CC58E}" destId="{E47FCFF3-0F4D-480D-9EBB-F29A3B3C1661}" srcOrd="2" destOrd="0" parTransId="{C798AF4F-441F-4CB6-9B88-809AB08E4B26}" sibTransId="{E707FBFD-5ACC-46F8-80EB-FBF5577E27FF}"/>
    <dgm:cxn modelId="{A611662A-E4B9-4B7A-8B48-AE1ECC3BC1A2}" type="presOf" srcId="{36A17F8D-5F83-4BF2-A090-AD33397CC58E}" destId="{82479B73-A8C2-4500-9038-8CAB5C56C1A2}" srcOrd="0" destOrd="0" presId="urn:microsoft.com/office/officeart/2008/layout/VerticalCurvedList"/>
    <dgm:cxn modelId="{5AF2FEF5-F7B0-4E11-BFB8-5572D013ECE2}" srcId="{36A17F8D-5F83-4BF2-A090-AD33397CC58E}" destId="{B1A02223-2B3C-4DEE-9918-2722FFE40AE6}" srcOrd="0" destOrd="0" parTransId="{158316F6-2EAE-4C56-B768-7701646B310B}" sibTransId="{1300BB8C-B4AD-42D5-807D-823BA75E179F}"/>
    <dgm:cxn modelId="{62F3101E-88AF-4EED-9C13-68B8F9A36474}" type="presOf" srcId="{A82EA3F2-E05D-4678-B607-7F980FA6B20D}" destId="{299CA73A-C67B-4D70-9826-CDC55829284C}" srcOrd="0" destOrd="0" presId="urn:microsoft.com/office/officeart/2008/layout/VerticalCurvedList"/>
    <dgm:cxn modelId="{0F23D094-AF81-46CA-B4B1-84211CA8F5E6}" type="presOf" srcId="{B1A02223-2B3C-4DEE-9918-2722FFE40AE6}" destId="{554DEF43-7B19-4380-8E2B-0238B90CB625}" srcOrd="0" destOrd="0" presId="urn:microsoft.com/office/officeart/2008/layout/VerticalCurvedList"/>
    <dgm:cxn modelId="{C5186995-58CB-4676-B0AD-1544D183D11C}" srcId="{36A17F8D-5F83-4BF2-A090-AD33397CC58E}" destId="{A82EA3F2-E05D-4678-B607-7F980FA6B20D}" srcOrd="1" destOrd="0" parTransId="{C6E6A0E8-5750-4423-B0F0-2FAC3106B9A3}" sibTransId="{24A7DE28-6C48-4E73-B4CE-E9948FC1B2A7}"/>
    <dgm:cxn modelId="{E76CCECA-611B-4C03-A4CA-A99D91BE481D}" type="presOf" srcId="{1300BB8C-B4AD-42D5-807D-823BA75E179F}" destId="{52981B1B-A154-49E6-913D-F4F0EF641F08}" srcOrd="0" destOrd="0" presId="urn:microsoft.com/office/officeart/2008/layout/VerticalCurvedList"/>
    <dgm:cxn modelId="{3FFFE324-216B-4287-A4A9-BCB5DEAE9C3D}" srcId="{36A17F8D-5F83-4BF2-A090-AD33397CC58E}" destId="{0D9EA149-78B3-4215-BCC0-F0D7DB2C9B65}" srcOrd="4" destOrd="0" parTransId="{4720599D-39F0-4283-8124-DEA4E9E46AAE}" sibTransId="{4E5D7A74-E918-43FA-AE02-E924C2BC6AF8}"/>
    <dgm:cxn modelId="{7094C2C5-D07C-4A7A-8760-3710BA4F376D}" type="presOf" srcId="{0D9EA149-78B3-4215-BCC0-F0D7DB2C9B65}" destId="{25136325-639A-44C4-9F90-67B162369A0D}" srcOrd="0" destOrd="0" presId="urn:microsoft.com/office/officeart/2008/layout/VerticalCurvedList"/>
    <dgm:cxn modelId="{5E4A7275-2917-4C80-9133-A3D527587E00}" type="presOf" srcId="{A632EFFB-C8C5-4174-987D-3D746FE46F40}" destId="{44CE697D-1076-4B2A-B557-49E25D529185}" srcOrd="0" destOrd="0" presId="urn:microsoft.com/office/officeart/2008/layout/VerticalCurvedList"/>
    <dgm:cxn modelId="{C94FF9F6-500D-4B37-BEC7-A653D727CFE9}" type="presOf" srcId="{E47FCFF3-0F4D-480D-9EBB-F29A3B3C1661}" destId="{4E49F778-B339-44A4-8814-9FD420D12521}" srcOrd="0" destOrd="0" presId="urn:microsoft.com/office/officeart/2008/layout/VerticalCurvedList"/>
    <dgm:cxn modelId="{E22AD190-700C-4039-9430-B7620B255B6C}" type="presParOf" srcId="{82479B73-A8C2-4500-9038-8CAB5C56C1A2}" destId="{B104CA16-801A-40BB-A27A-4AC9B699A8AB}" srcOrd="0" destOrd="0" presId="urn:microsoft.com/office/officeart/2008/layout/VerticalCurvedList"/>
    <dgm:cxn modelId="{CFA9E542-7ED1-490E-9B09-C203FB3F500C}" type="presParOf" srcId="{B104CA16-801A-40BB-A27A-4AC9B699A8AB}" destId="{2465E9A9-5F6D-4DAC-901F-F1663FC61CFA}" srcOrd="0" destOrd="0" presId="urn:microsoft.com/office/officeart/2008/layout/VerticalCurvedList"/>
    <dgm:cxn modelId="{04FC2929-C246-4BEC-AD93-DFFC567C1F92}" type="presParOf" srcId="{2465E9A9-5F6D-4DAC-901F-F1663FC61CFA}" destId="{57675CB4-A5BE-4928-BDF4-5FEE79EFA271}" srcOrd="0" destOrd="0" presId="urn:microsoft.com/office/officeart/2008/layout/VerticalCurvedList"/>
    <dgm:cxn modelId="{031892CA-7A28-4FD2-B46F-77A33D95CABB}" type="presParOf" srcId="{2465E9A9-5F6D-4DAC-901F-F1663FC61CFA}" destId="{52981B1B-A154-49E6-913D-F4F0EF641F08}" srcOrd="1" destOrd="0" presId="urn:microsoft.com/office/officeart/2008/layout/VerticalCurvedList"/>
    <dgm:cxn modelId="{3CE4F284-0C7B-4C33-8DC5-D1C740D70A7A}" type="presParOf" srcId="{2465E9A9-5F6D-4DAC-901F-F1663FC61CFA}" destId="{A0894F12-F2F0-43B2-9597-B1A2BBE0BCC5}" srcOrd="2" destOrd="0" presId="urn:microsoft.com/office/officeart/2008/layout/VerticalCurvedList"/>
    <dgm:cxn modelId="{1329B22C-CC27-491C-8DD8-CDA1F33CEA01}" type="presParOf" srcId="{2465E9A9-5F6D-4DAC-901F-F1663FC61CFA}" destId="{B819B19D-48A7-41C5-8325-27345B69A2F8}" srcOrd="3" destOrd="0" presId="urn:microsoft.com/office/officeart/2008/layout/VerticalCurvedList"/>
    <dgm:cxn modelId="{F3E55A79-CF91-4842-8B41-9AD02BC99EB9}" type="presParOf" srcId="{B104CA16-801A-40BB-A27A-4AC9B699A8AB}" destId="{554DEF43-7B19-4380-8E2B-0238B90CB625}" srcOrd="1" destOrd="0" presId="urn:microsoft.com/office/officeart/2008/layout/VerticalCurvedList"/>
    <dgm:cxn modelId="{27015399-E51A-4D20-90D2-524C50369DD3}" type="presParOf" srcId="{B104CA16-801A-40BB-A27A-4AC9B699A8AB}" destId="{0059BEBA-9079-498C-AD0F-B6AD15A54975}" srcOrd="2" destOrd="0" presId="urn:microsoft.com/office/officeart/2008/layout/VerticalCurvedList"/>
    <dgm:cxn modelId="{824683A1-ED1E-4ED3-B9EB-70183950B701}" type="presParOf" srcId="{0059BEBA-9079-498C-AD0F-B6AD15A54975}" destId="{C092A522-122B-4C79-A8AF-EA6FB3DC1D56}" srcOrd="0" destOrd="0" presId="urn:microsoft.com/office/officeart/2008/layout/VerticalCurvedList"/>
    <dgm:cxn modelId="{B30D6C17-1C4A-4A8A-A983-56700BADDEAC}" type="presParOf" srcId="{B104CA16-801A-40BB-A27A-4AC9B699A8AB}" destId="{299CA73A-C67B-4D70-9826-CDC55829284C}" srcOrd="3" destOrd="0" presId="urn:microsoft.com/office/officeart/2008/layout/VerticalCurvedList"/>
    <dgm:cxn modelId="{CDA29B92-E62B-484F-BA36-B6FA17BB5CCC}" type="presParOf" srcId="{B104CA16-801A-40BB-A27A-4AC9B699A8AB}" destId="{B45D2C46-E9CB-4BE2-82C9-32330A871B94}" srcOrd="4" destOrd="0" presId="urn:microsoft.com/office/officeart/2008/layout/VerticalCurvedList"/>
    <dgm:cxn modelId="{6E637933-888F-49A1-B6BD-656C57078C06}" type="presParOf" srcId="{B45D2C46-E9CB-4BE2-82C9-32330A871B94}" destId="{F791A8DB-2E53-4D31-9A40-44E9359D9520}" srcOrd="0" destOrd="0" presId="urn:microsoft.com/office/officeart/2008/layout/VerticalCurvedList"/>
    <dgm:cxn modelId="{184F209B-35D4-49CA-9E38-9C9C1603A143}" type="presParOf" srcId="{B104CA16-801A-40BB-A27A-4AC9B699A8AB}" destId="{4E49F778-B339-44A4-8814-9FD420D12521}" srcOrd="5" destOrd="0" presId="urn:microsoft.com/office/officeart/2008/layout/VerticalCurvedList"/>
    <dgm:cxn modelId="{36F06135-46E4-4612-B767-8B5205FFC452}" type="presParOf" srcId="{B104CA16-801A-40BB-A27A-4AC9B699A8AB}" destId="{9AE7B351-BFF4-4832-8516-4F6CF9F94659}" srcOrd="6" destOrd="0" presId="urn:microsoft.com/office/officeart/2008/layout/VerticalCurvedList"/>
    <dgm:cxn modelId="{3CC14C84-1691-416D-816A-210205A740AF}" type="presParOf" srcId="{9AE7B351-BFF4-4832-8516-4F6CF9F94659}" destId="{38C28DE9-EFC6-4E24-848C-39FDDB29E01D}" srcOrd="0" destOrd="0" presId="urn:microsoft.com/office/officeart/2008/layout/VerticalCurvedList"/>
    <dgm:cxn modelId="{AA7B286C-4FA8-46AF-8E9C-1E5BFF235125}" type="presParOf" srcId="{B104CA16-801A-40BB-A27A-4AC9B699A8AB}" destId="{44CE697D-1076-4B2A-B557-49E25D529185}" srcOrd="7" destOrd="0" presId="urn:microsoft.com/office/officeart/2008/layout/VerticalCurvedList"/>
    <dgm:cxn modelId="{C4BC4A65-9140-4A0A-AAA9-BE844B83567B}" type="presParOf" srcId="{B104CA16-801A-40BB-A27A-4AC9B699A8AB}" destId="{74EEED01-3528-410C-A900-D92E70285D1F}" srcOrd="8" destOrd="0" presId="urn:microsoft.com/office/officeart/2008/layout/VerticalCurvedList"/>
    <dgm:cxn modelId="{59483C12-ED2E-494D-BCD1-B5727DAB80A4}" type="presParOf" srcId="{74EEED01-3528-410C-A900-D92E70285D1F}" destId="{D5BE889B-CA3C-40A8-BB2D-E41030209DE0}" srcOrd="0" destOrd="0" presId="urn:microsoft.com/office/officeart/2008/layout/VerticalCurvedList"/>
    <dgm:cxn modelId="{1AE44D27-19B5-4322-8561-647EA11AC3B3}" type="presParOf" srcId="{B104CA16-801A-40BB-A27A-4AC9B699A8AB}" destId="{25136325-639A-44C4-9F90-67B162369A0D}" srcOrd="9" destOrd="0" presId="urn:microsoft.com/office/officeart/2008/layout/VerticalCurvedList"/>
    <dgm:cxn modelId="{CC54EF66-D144-49AA-9B06-43AB444D7985}" type="presParOf" srcId="{B104CA16-801A-40BB-A27A-4AC9B699A8AB}" destId="{30C16D85-BAA0-404E-8727-5B956D418D8C}" srcOrd="10" destOrd="0" presId="urn:microsoft.com/office/officeart/2008/layout/VerticalCurvedList"/>
    <dgm:cxn modelId="{DA5676CF-D4A3-45EE-94A4-289478E6EF3B}" type="presParOf" srcId="{30C16D85-BAA0-404E-8727-5B956D418D8C}" destId="{C61E62FE-B2C0-48A1-A70F-05D296A3DB97}" srcOrd="0" destOrd="0" presId="urn:microsoft.com/office/officeart/2008/layout/VerticalCurvedList"/>
  </dgm:cxnLst>
  <dgm:bg/>
  <dgm:whole/>
</dgm:dataModel>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163" cy="512763"/>
          </a:xfrm>
          <a:prstGeom prst="rect">
            <a:avLst/>
          </a:prstGeom>
        </p:spPr>
        <p:txBody>
          <a:bodyPr vert="horz" lIns="94328" tIns="47164" rIns="94328" bIns="47164" rtlCol="0"/>
          <a:lstStyle>
            <a:lvl1pPr algn="l" eaLnBrk="1" fontAlgn="auto" hangingPunct="1">
              <a:spcBef>
                <a:spcPts val="0"/>
              </a:spcBef>
              <a:spcAft>
                <a:spcPts val="0"/>
              </a:spcAft>
              <a:defRPr sz="1300">
                <a:latin typeface="+mn-lt"/>
                <a:cs typeface="+mn-cs"/>
              </a:defRPr>
            </a:lvl1pPr>
          </a:lstStyle>
          <a:p>
            <a:pPr>
              <a:defRPr/>
            </a:pPr>
            <a:endParaRPr lang="de-AT"/>
          </a:p>
        </p:txBody>
      </p:sp>
      <p:sp>
        <p:nvSpPr>
          <p:cNvPr id="3" name="Datumsplatzhalter 2"/>
          <p:cNvSpPr>
            <a:spLocks noGrp="1"/>
          </p:cNvSpPr>
          <p:nvPr>
            <p:ph type="dt" idx="1"/>
          </p:nvPr>
        </p:nvSpPr>
        <p:spPr>
          <a:xfrm>
            <a:off x="4024313" y="0"/>
            <a:ext cx="3078162" cy="512763"/>
          </a:xfrm>
          <a:prstGeom prst="rect">
            <a:avLst/>
          </a:prstGeom>
        </p:spPr>
        <p:txBody>
          <a:bodyPr vert="horz" lIns="94328" tIns="47164" rIns="94328" bIns="47164" rtlCol="0"/>
          <a:lstStyle>
            <a:lvl1pPr algn="r" eaLnBrk="1" fontAlgn="auto" hangingPunct="1">
              <a:spcBef>
                <a:spcPts val="0"/>
              </a:spcBef>
              <a:spcAft>
                <a:spcPts val="0"/>
              </a:spcAft>
              <a:defRPr sz="1300">
                <a:latin typeface="+mn-lt"/>
                <a:cs typeface="+mn-cs"/>
              </a:defRPr>
            </a:lvl1pPr>
          </a:lstStyle>
          <a:p>
            <a:pPr>
              <a:defRPr/>
            </a:pPr>
            <a:fld id="{F7CCDAEC-494F-4FD6-93D3-85C59CED1AB9}" type="datetimeFigureOut">
              <a:rPr lang="de-AT"/>
              <a:pPr>
                <a:defRPr/>
              </a:pPr>
              <a:t>29.10.2024</a:t>
            </a:fld>
            <a:endParaRPr lang="de-AT"/>
          </a:p>
        </p:txBody>
      </p:sp>
      <p:sp>
        <p:nvSpPr>
          <p:cNvPr id="4" name="Folienbildplatzhalter 3"/>
          <p:cNvSpPr>
            <a:spLocks noGrp="1" noRot="1" noChangeAspect="1"/>
          </p:cNvSpPr>
          <p:nvPr>
            <p:ph type="sldImg" idx="2"/>
          </p:nvPr>
        </p:nvSpPr>
        <p:spPr>
          <a:xfrm>
            <a:off x="481013" y="1277938"/>
            <a:ext cx="6142037" cy="3454400"/>
          </a:xfrm>
          <a:prstGeom prst="rect">
            <a:avLst/>
          </a:prstGeom>
          <a:noFill/>
          <a:ln w="12700">
            <a:solidFill>
              <a:prstClr val="black"/>
            </a:solidFill>
          </a:ln>
        </p:spPr>
        <p:txBody>
          <a:bodyPr vert="horz" lIns="94328" tIns="47164" rIns="94328" bIns="47164" rtlCol="0" anchor="ctr"/>
          <a:lstStyle/>
          <a:p>
            <a:pPr lvl="0"/>
            <a:endParaRPr lang="de-AT" noProof="0"/>
          </a:p>
        </p:txBody>
      </p:sp>
      <p:sp>
        <p:nvSpPr>
          <p:cNvPr id="5" name="Notizenplatzhalter 4"/>
          <p:cNvSpPr>
            <a:spLocks noGrp="1"/>
          </p:cNvSpPr>
          <p:nvPr>
            <p:ph type="body" sz="quarter" idx="3"/>
          </p:nvPr>
        </p:nvSpPr>
        <p:spPr>
          <a:xfrm>
            <a:off x="711200" y="4926013"/>
            <a:ext cx="5683250" cy="4029075"/>
          </a:xfrm>
          <a:prstGeom prst="rect">
            <a:avLst/>
          </a:prstGeom>
        </p:spPr>
        <p:txBody>
          <a:bodyPr vert="horz" lIns="94328" tIns="47164" rIns="94328" bIns="47164" rtlCol="0"/>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AT" noProof="0"/>
          </a:p>
        </p:txBody>
      </p:sp>
      <p:sp>
        <p:nvSpPr>
          <p:cNvPr id="6" name="Fußzeilenplatzhalter 5"/>
          <p:cNvSpPr>
            <a:spLocks noGrp="1"/>
          </p:cNvSpPr>
          <p:nvPr>
            <p:ph type="ftr" sz="quarter" idx="4"/>
          </p:nvPr>
        </p:nvSpPr>
        <p:spPr>
          <a:xfrm>
            <a:off x="0" y="9721850"/>
            <a:ext cx="3078163" cy="512763"/>
          </a:xfrm>
          <a:prstGeom prst="rect">
            <a:avLst/>
          </a:prstGeom>
        </p:spPr>
        <p:txBody>
          <a:bodyPr vert="horz" lIns="94328" tIns="47164" rIns="94328" bIns="47164" rtlCol="0" anchor="b"/>
          <a:lstStyle>
            <a:lvl1pPr algn="l" eaLnBrk="1" fontAlgn="auto" hangingPunct="1">
              <a:spcBef>
                <a:spcPts val="0"/>
              </a:spcBef>
              <a:spcAft>
                <a:spcPts val="0"/>
              </a:spcAft>
              <a:defRPr sz="1300">
                <a:latin typeface="+mn-lt"/>
                <a:cs typeface="+mn-cs"/>
              </a:defRPr>
            </a:lvl1pPr>
          </a:lstStyle>
          <a:p>
            <a:pPr>
              <a:defRPr/>
            </a:pPr>
            <a:endParaRPr lang="de-AT"/>
          </a:p>
        </p:txBody>
      </p:sp>
      <p:sp>
        <p:nvSpPr>
          <p:cNvPr id="7" name="Foliennummernplatzhalter 6"/>
          <p:cNvSpPr>
            <a:spLocks noGrp="1"/>
          </p:cNvSpPr>
          <p:nvPr>
            <p:ph type="sldNum" sz="quarter" idx="5"/>
          </p:nvPr>
        </p:nvSpPr>
        <p:spPr>
          <a:xfrm>
            <a:off x="4024313" y="9721850"/>
            <a:ext cx="3078162" cy="512763"/>
          </a:xfrm>
          <a:prstGeom prst="rect">
            <a:avLst/>
          </a:prstGeom>
        </p:spPr>
        <p:txBody>
          <a:bodyPr vert="horz" wrap="square" lIns="94328" tIns="47164" rIns="94328" bIns="47164" numCol="1" anchor="b" anchorCtr="0" compatLnSpc="1">
            <a:prstTxWarp prst="textNoShape">
              <a:avLst/>
            </a:prstTxWarp>
          </a:bodyPr>
          <a:lstStyle>
            <a:lvl1pPr algn="r" eaLnBrk="1" hangingPunct="1">
              <a:defRPr sz="1300" smtClean="0">
                <a:latin typeface="Calibri" pitchFamily="34" charset="0"/>
              </a:defRPr>
            </a:lvl1pPr>
          </a:lstStyle>
          <a:p>
            <a:pPr>
              <a:defRPr/>
            </a:pPr>
            <a:fld id="{4DD1D71C-6FEC-46CA-8274-3233572C86B3}" type="slidenum">
              <a:rPr lang="de-AT" altLang="en-US"/>
              <a:pPr>
                <a:defRPr/>
              </a:pPr>
              <a:t>‹N°›</a:t>
            </a:fld>
            <a:endParaRPr lang="de-AT"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Folienbildplatzhalter 1"/>
          <p:cNvSpPr>
            <a:spLocks noGrp="1" noRot="1" noChangeAspect="1" noTextEdit="1"/>
          </p:cNvSpPr>
          <p:nvPr>
            <p:ph type="sldImg"/>
          </p:nvPr>
        </p:nvSpPr>
        <p:spPr bwMode="auto">
          <a:noFill/>
          <a:ln>
            <a:solidFill>
              <a:srgbClr val="000000"/>
            </a:solidFill>
            <a:miter lim="800000"/>
            <a:headEnd/>
            <a:tailEnd/>
          </a:ln>
        </p:spPr>
      </p:sp>
      <p:sp>
        <p:nvSpPr>
          <p:cNvPr id="3174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dirty="0" smtClean="0">
                <a:solidFill>
                  <a:schemeClr val="bg1"/>
                </a:solidFill>
              </a:rPr>
              <a:t>L'objectif de cette présentation est d'exposer le projet de remise en service du réacteur de recherche TRICO-II, les progrès réalisés à ce jour et les prochaines étapes.</a:t>
            </a:r>
          </a:p>
        </p:txBody>
      </p:sp>
      <p:sp>
        <p:nvSpPr>
          <p:cNvPr id="31748" name="Foliennummernplatzhalter 3"/>
          <p:cNvSpPr>
            <a:spLocks noGrp="1"/>
          </p:cNvSpPr>
          <p:nvPr>
            <p:ph type="sldNum" sz="quarter" idx="5"/>
          </p:nvPr>
        </p:nvSpPr>
        <p:spPr bwMode="auto">
          <a:noFill/>
          <a:ln>
            <a:miter lim="800000"/>
            <a:headEnd/>
            <a:tailEnd/>
          </a:ln>
        </p:spPr>
        <p:txBody>
          <a:bodyPr/>
          <a:lstStyle/>
          <a:p>
            <a:fld id="{E4A87825-3BAD-46BE-9556-5E15FCF12D9F}" type="slidenum">
              <a:rPr lang="de-AT" altLang="en-US"/>
              <a:pPr/>
              <a:t>1</a:t>
            </a:fld>
            <a:endParaRPr lang="de-AT"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Folienbildplatzhalter 1"/>
          <p:cNvSpPr>
            <a:spLocks noGrp="1" noRot="1" noChangeAspect="1" noTextEdit="1"/>
          </p:cNvSpPr>
          <p:nvPr>
            <p:ph type="sldImg"/>
          </p:nvPr>
        </p:nvSpPr>
        <p:spPr bwMode="auto">
          <a:noFill/>
          <a:ln>
            <a:solidFill>
              <a:srgbClr val="000000"/>
            </a:solidFill>
            <a:miter lim="800000"/>
            <a:headEnd/>
            <a:tailEnd/>
          </a:ln>
        </p:spPr>
      </p:sp>
      <p:sp>
        <p:nvSpPr>
          <p:cNvPr id="3891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smtClean="0"/>
              <a:t>En mars 2020, nous avons commencé par élaborer un plan stratégique pour le redémarrage du réacteur de recherche.</a:t>
            </a:r>
          </a:p>
          <a:p>
            <a:pPr eaLnBrk="1" hangingPunct="1">
              <a:spcBef>
                <a:spcPct val="0"/>
              </a:spcBef>
            </a:pPr>
            <a:endParaRPr lang="fr-FR" altLang="en-US" smtClean="0"/>
          </a:p>
          <a:p>
            <a:pPr eaLnBrk="1" hangingPunct="1">
              <a:spcBef>
                <a:spcPct val="0"/>
              </a:spcBef>
            </a:pPr>
            <a:r>
              <a:rPr lang="fr-FR" altLang="en-US" smtClean="0"/>
              <a:t>Pour cela, nous avons suivi les recommandations de l'AIEA sur la manière d'élaborer un tel plan stratégique.</a:t>
            </a:r>
          </a:p>
          <a:p>
            <a:pPr eaLnBrk="1" hangingPunct="1">
              <a:spcBef>
                <a:spcPct val="0"/>
              </a:spcBef>
            </a:pPr>
            <a:endParaRPr lang="fr-FR" altLang="en-US" smtClean="0"/>
          </a:p>
          <a:p>
            <a:pPr eaLnBrk="1" hangingPunct="1">
              <a:spcBef>
                <a:spcPct val="0"/>
              </a:spcBef>
            </a:pPr>
            <a:r>
              <a:rPr lang="fr-FR" altLang="en-US" smtClean="0"/>
              <a:t>Nous avons analysé tous nos documents existants, y compris un business plan que nous avions développé en 2019.</a:t>
            </a:r>
          </a:p>
          <a:p>
            <a:pPr eaLnBrk="1" hangingPunct="1">
              <a:spcBef>
                <a:spcPct val="0"/>
              </a:spcBef>
            </a:pPr>
            <a:endParaRPr lang="fr-FR" altLang="en-US" smtClean="0"/>
          </a:p>
          <a:p>
            <a:pPr eaLnBrk="1" hangingPunct="1">
              <a:spcBef>
                <a:spcPct val="0"/>
              </a:spcBef>
            </a:pPr>
            <a:r>
              <a:rPr lang="fr-FR" altLang="en-US" smtClean="0"/>
              <a:t>Nous avons examiné en détail toutes les recommandations de l'AIEA qui nous ont été transmises par le biais des différentes missions depuis 2004 et les avons intégrées dans notre plan.</a:t>
            </a:r>
          </a:p>
          <a:p>
            <a:pPr eaLnBrk="1" hangingPunct="1">
              <a:spcBef>
                <a:spcPct val="0"/>
              </a:spcBef>
            </a:pPr>
            <a:endParaRPr lang="fr-FR" altLang="en-US" smtClean="0"/>
          </a:p>
          <a:p>
            <a:pPr eaLnBrk="1" hangingPunct="1">
              <a:spcBef>
                <a:spcPct val="0"/>
              </a:spcBef>
            </a:pPr>
            <a:r>
              <a:rPr lang="fr-FR" altLang="en-US" smtClean="0"/>
              <a:t>Avec tous nos experts, nous sommes passés par les étapes classiques de planification stratégique telles que l'analyse SWOT, l'identification des risques, les leçons tirées du passé.</a:t>
            </a:r>
          </a:p>
          <a:p>
            <a:pPr eaLnBrk="1" hangingPunct="1">
              <a:spcBef>
                <a:spcPct val="0"/>
              </a:spcBef>
            </a:pPr>
            <a:endParaRPr lang="fr-FR" altLang="en-US" smtClean="0"/>
          </a:p>
          <a:p>
            <a:pPr eaLnBrk="1" hangingPunct="1">
              <a:spcBef>
                <a:spcPct val="0"/>
              </a:spcBef>
            </a:pPr>
            <a:r>
              <a:rPr lang="fr-FR" altLang="en-US" smtClean="0"/>
              <a:t>Nous avons défini nos objectifs, en tenant compte des besoins de toutes les parties prenantes et enfin nous avons défini la structure de notre projet.</a:t>
            </a:r>
            <a:endParaRPr lang="en-US" altLang="en-US" smtClean="0"/>
          </a:p>
        </p:txBody>
      </p:sp>
      <p:sp>
        <p:nvSpPr>
          <p:cNvPr id="38916" name="Foliennummernplatzhalter 3"/>
          <p:cNvSpPr>
            <a:spLocks noGrp="1"/>
          </p:cNvSpPr>
          <p:nvPr>
            <p:ph type="sldNum" sz="quarter" idx="5"/>
          </p:nvPr>
        </p:nvSpPr>
        <p:spPr bwMode="auto">
          <a:noFill/>
          <a:ln>
            <a:miter lim="800000"/>
            <a:headEnd/>
            <a:tailEnd/>
          </a:ln>
        </p:spPr>
        <p:txBody>
          <a:bodyPr/>
          <a:lstStyle/>
          <a:p>
            <a:fld id="{3ECAF994-FBAB-438B-9E3C-4F1461528D51}" type="slidenum">
              <a:rPr lang="de-AT" altLang="en-US"/>
              <a:pPr/>
              <a:t>14</a:t>
            </a:fld>
            <a:endParaRPr lang="de-AT"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Folienbildplatzhalter 1"/>
          <p:cNvSpPr>
            <a:spLocks noGrp="1" noRot="1" noChangeAspect="1" noTextEdit="1"/>
          </p:cNvSpPr>
          <p:nvPr>
            <p:ph type="sldImg"/>
          </p:nvPr>
        </p:nvSpPr>
        <p:spPr bwMode="auto">
          <a:noFill/>
          <a:ln>
            <a:solidFill>
              <a:srgbClr val="000000"/>
            </a:solidFill>
            <a:miter lim="800000"/>
            <a:headEnd/>
            <a:tailEnd/>
          </a:ln>
        </p:spPr>
      </p:sp>
      <p:sp>
        <p:nvSpPr>
          <p:cNvPr id="39939" name="Notizenplatzhalter 2"/>
          <p:cNvSpPr>
            <a:spLocks noGrp="1"/>
          </p:cNvSpPr>
          <p:nvPr>
            <p:ph type="body" idx="1"/>
          </p:nvPr>
        </p:nvSpPr>
        <p:spPr bwMode="auto">
          <a:noFill/>
        </p:spPr>
        <p:txBody>
          <a:bodyPr wrap="square" numCol="1" anchor="t" anchorCtr="0" compatLnSpc="1">
            <a:prstTxWarp prst="textNoShape">
              <a:avLst/>
            </a:prstTxWarp>
          </a:bodyPr>
          <a:lstStyle/>
          <a:p>
            <a:r>
              <a:rPr lang="fr-FR" b="1" dirty="0" smtClean="0"/>
              <a:t>Notre vision est que le CREN-K redevienne un centre nucléaire d'excellence en Afrique centrale et orientale, contribuant au développement durable de la RDC et de la région.</a:t>
            </a:r>
            <a:r>
              <a:rPr lang="fr-FR" dirty="0" smtClean="0"/>
              <a:t/>
            </a:r>
            <a:br>
              <a:rPr lang="fr-FR" dirty="0" smtClean="0"/>
            </a:br>
            <a:endParaRPr lang="fr-FR" dirty="0" smtClean="0"/>
          </a:p>
          <a:p>
            <a:r>
              <a:rPr lang="fr-FR" b="1" dirty="0" smtClean="0"/>
              <a:t>Notre mission est de redémarrer le réacteur de recherche TRICO II et de l'exploiter en toute sécurité, dans le respect total des normes internationales et des exigences réglementaires nationales, de fournir des services d'irradiation locaux compétitifs, des produits nucléaires, des capacités d'éducation et de formation, ainsi que des capacités de recherche et de développement dans le domaine des sciences et techniques nucléaires.</a:t>
            </a:r>
            <a:endParaRPr lang="fr-FR" dirty="0" smtClean="0"/>
          </a:p>
          <a:p>
            <a:pPr eaLnBrk="1" hangingPunct="1">
              <a:spcBef>
                <a:spcPct val="0"/>
              </a:spcBef>
            </a:pPr>
            <a:endParaRPr lang="de-AT" altLang="en-US" dirty="0" smtClean="0"/>
          </a:p>
        </p:txBody>
      </p:sp>
      <p:sp>
        <p:nvSpPr>
          <p:cNvPr id="39940" name="Foliennummernplatzhalter 3"/>
          <p:cNvSpPr>
            <a:spLocks noGrp="1"/>
          </p:cNvSpPr>
          <p:nvPr>
            <p:ph type="sldNum" sz="quarter" idx="5"/>
          </p:nvPr>
        </p:nvSpPr>
        <p:spPr bwMode="auto">
          <a:noFill/>
          <a:ln>
            <a:miter lim="800000"/>
            <a:headEnd/>
            <a:tailEnd/>
          </a:ln>
        </p:spPr>
        <p:txBody>
          <a:bodyPr/>
          <a:lstStyle/>
          <a:p>
            <a:fld id="{CD537FE4-AED2-43BC-8D81-BDC57F1D26C3}" type="slidenum">
              <a:rPr lang="de-AT" altLang="en-US"/>
              <a:pPr/>
              <a:t>15</a:t>
            </a:fld>
            <a:endParaRPr lang="de-AT"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Folienbildplatzhalter 1"/>
          <p:cNvSpPr>
            <a:spLocks noGrp="1" noRot="1" noChangeAspect="1" noTextEdit="1"/>
          </p:cNvSpPr>
          <p:nvPr>
            <p:ph type="sldImg"/>
          </p:nvPr>
        </p:nvSpPr>
        <p:spPr bwMode="auto">
          <a:noFill/>
          <a:ln>
            <a:solidFill>
              <a:srgbClr val="000000"/>
            </a:solidFill>
            <a:miter lim="800000"/>
            <a:headEnd/>
            <a:tailEnd/>
          </a:ln>
        </p:spPr>
      </p:sp>
      <p:sp>
        <p:nvSpPr>
          <p:cNvPr id="40963"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dirty="0" smtClean="0"/>
              <a:t>C'est la structure du projet que nous avons établie avec des rôles et des responsabilités très clairs.</a:t>
            </a:r>
          </a:p>
          <a:p>
            <a:pPr eaLnBrk="1" hangingPunct="1">
              <a:spcBef>
                <a:spcPct val="0"/>
              </a:spcBef>
            </a:pPr>
            <a:endParaRPr lang="fr-FR" altLang="en-US" dirty="0" smtClean="0"/>
          </a:p>
          <a:p>
            <a:pPr eaLnBrk="1" hangingPunct="1">
              <a:spcBef>
                <a:spcPct val="0"/>
              </a:spcBef>
            </a:pPr>
            <a:r>
              <a:rPr lang="fr-FR" altLang="en-US" dirty="0" smtClean="0"/>
              <a:t>Le ministère a mis en place une commission gouvernementale à partir de mars 2020 pour superviser le projet et le CGEA a engagé un consultant basé à Vienne (Autriche) pour nous soutenir dans la conception et la mise en œuvre du projet. </a:t>
            </a:r>
          </a:p>
          <a:p>
            <a:pPr eaLnBrk="1" hangingPunct="1">
              <a:spcBef>
                <a:spcPct val="0"/>
              </a:spcBef>
            </a:pPr>
            <a:endParaRPr lang="fr-FR" altLang="en-US" dirty="0" smtClean="0"/>
          </a:p>
          <a:p>
            <a:pPr eaLnBrk="1" hangingPunct="1">
              <a:spcBef>
                <a:spcPct val="0"/>
              </a:spcBef>
            </a:pPr>
            <a:r>
              <a:rPr lang="fr-FR" altLang="en-US" dirty="0" smtClean="0"/>
              <a:t>Le NPC est composé d'anciens experts de l'AIEA et leur expérience et leurs relations au sein de l'AIEA sont extrêmement utiles pour la réussite du projet.</a:t>
            </a:r>
            <a:endParaRPr lang="en-US" altLang="en-US" dirty="0" smtClean="0"/>
          </a:p>
          <a:p>
            <a:pPr eaLnBrk="1" hangingPunct="1">
              <a:spcBef>
                <a:spcPct val="0"/>
              </a:spcBef>
            </a:pPr>
            <a:endParaRPr lang="fr-FR" altLang="en-US" dirty="0" smtClean="0"/>
          </a:p>
          <a:p>
            <a:pPr eaLnBrk="1" hangingPunct="1">
              <a:spcBef>
                <a:spcPct val="0"/>
              </a:spcBef>
            </a:pPr>
            <a:r>
              <a:rPr lang="fr-FR" altLang="en-US" dirty="0" smtClean="0"/>
              <a:t>Nous avons une équipe très dévouée au CREN-K qui se concentre maintenant entièrement sur le projet.</a:t>
            </a:r>
            <a:endParaRPr lang="en-US" altLang="en-US" dirty="0" smtClean="0"/>
          </a:p>
        </p:txBody>
      </p:sp>
      <p:sp>
        <p:nvSpPr>
          <p:cNvPr id="40964" name="Foliennummernplatzhalter 3"/>
          <p:cNvSpPr>
            <a:spLocks noGrp="1"/>
          </p:cNvSpPr>
          <p:nvPr>
            <p:ph type="sldNum" sz="quarter" idx="5"/>
          </p:nvPr>
        </p:nvSpPr>
        <p:spPr bwMode="auto">
          <a:noFill/>
          <a:ln>
            <a:miter lim="800000"/>
            <a:headEnd/>
            <a:tailEnd/>
          </a:ln>
        </p:spPr>
        <p:txBody>
          <a:bodyPr/>
          <a:lstStyle/>
          <a:p>
            <a:fld id="{467A4698-061E-4C4F-B86B-28BD0966AE70}" type="slidenum">
              <a:rPr lang="de-AT" altLang="en-US"/>
              <a:pPr/>
              <a:t>16</a:t>
            </a:fld>
            <a:endParaRPr lang="de-AT"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Folienbildplatzhalter 1"/>
          <p:cNvSpPr>
            <a:spLocks noGrp="1" noRot="1" noChangeAspect="1" noTextEdit="1"/>
          </p:cNvSpPr>
          <p:nvPr>
            <p:ph type="sldImg"/>
          </p:nvPr>
        </p:nvSpPr>
        <p:spPr bwMode="auto">
          <a:noFill/>
          <a:ln>
            <a:solidFill>
              <a:srgbClr val="000000"/>
            </a:solidFill>
            <a:miter lim="800000"/>
            <a:headEnd/>
            <a:tailEnd/>
          </a:ln>
        </p:spPr>
      </p:sp>
      <p:sp>
        <p:nvSpPr>
          <p:cNvPr id="41987"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smtClean="0"/>
              <a:t>The following are the strengths, weaknesses, opportunities and threats we have identified for the project. </a:t>
            </a:r>
            <a:r>
              <a:rPr lang="en-US" altLang="en-US" dirty="0" smtClean="0"/>
              <a:t>This analysis was based on the experiences of previous restart attempts.</a:t>
            </a:r>
            <a:endParaRPr lang="de-AT" altLang="en-US" dirty="0" smtClean="0"/>
          </a:p>
        </p:txBody>
      </p:sp>
      <p:sp>
        <p:nvSpPr>
          <p:cNvPr id="41988" name="Foliennummernplatzhalter 3"/>
          <p:cNvSpPr>
            <a:spLocks noGrp="1"/>
          </p:cNvSpPr>
          <p:nvPr>
            <p:ph type="sldNum" sz="quarter" idx="5"/>
          </p:nvPr>
        </p:nvSpPr>
        <p:spPr bwMode="auto">
          <a:noFill/>
          <a:ln>
            <a:miter lim="800000"/>
            <a:headEnd/>
            <a:tailEnd/>
          </a:ln>
        </p:spPr>
        <p:txBody>
          <a:bodyPr/>
          <a:lstStyle/>
          <a:p>
            <a:fld id="{C259640B-250A-4B05-A966-6EB18ED2E539}" type="slidenum">
              <a:rPr lang="de-AT" altLang="en-US"/>
              <a:pPr/>
              <a:t>17</a:t>
            </a:fld>
            <a:endParaRPr lang="de-AT"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Folienbildplatzhalter 1"/>
          <p:cNvSpPr>
            <a:spLocks noGrp="1" noRot="1" noChangeAspect="1" noTextEdit="1"/>
          </p:cNvSpPr>
          <p:nvPr>
            <p:ph type="sldImg"/>
          </p:nvPr>
        </p:nvSpPr>
        <p:spPr bwMode="auto">
          <a:noFill/>
          <a:ln>
            <a:solidFill>
              <a:srgbClr val="000000"/>
            </a:solidFill>
            <a:miter lim="800000"/>
            <a:headEnd/>
            <a:tailEnd/>
          </a:ln>
        </p:spPr>
      </p:sp>
      <p:sp>
        <p:nvSpPr>
          <p:cNvPr id="43011" name="Notizenplatzhalter 2"/>
          <p:cNvSpPr>
            <a:spLocks noGrp="1"/>
          </p:cNvSpPr>
          <p:nvPr>
            <p:ph type="body" idx="1"/>
          </p:nvPr>
        </p:nvSpPr>
        <p:spPr bwMode="auto">
          <a:noFill/>
        </p:spPr>
        <p:txBody>
          <a:bodyPr wrap="square" numCol="1" anchor="t" anchorCtr="0" compatLnSpc="1">
            <a:prstTxWarp prst="textNoShape">
              <a:avLst/>
            </a:prstTxWarp>
          </a:bodyPr>
          <a:lstStyle/>
          <a:p>
            <a:pPr defTabSz="912813" eaLnBrk="1" hangingPunct="1">
              <a:spcBef>
                <a:spcPct val="0"/>
              </a:spcBef>
            </a:pPr>
            <a:r>
              <a:rPr lang="fr-FR" altLang="en-US" dirty="0" smtClean="0"/>
              <a:t>Comme vous pouvez l'imaginer, ce projet est un défi. Voici les principaux risques que nous avons identifiés :</a:t>
            </a:r>
          </a:p>
          <a:p>
            <a:pPr defTabSz="912813" eaLnBrk="1" hangingPunct="1">
              <a:spcBef>
                <a:spcPct val="0"/>
              </a:spcBef>
              <a:buFont typeface="Arial" charset="0"/>
              <a:buChar char="•"/>
            </a:pPr>
            <a:r>
              <a:rPr lang="fr-FR" altLang="en-US" dirty="0" smtClean="0"/>
              <a:t> Mauvaise gestion du projet</a:t>
            </a:r>
          </a:p>
          <a:p>
            <a:pPr defTabSz="912813" eaLnBrk="1" hangingPunct="1">
              <a:spcBef>
                <a:spcPct val="0"/>
              </a:spcBef>
              <a:buFont typeface="Arial" charset="0"/>
              <a:buChar char="•"/>
            </a:pPr>
            <a:r>
              <a:rPr lang="fr-FR" altLang="en-US" dirty="0" smtClean="0"/>
              <a:t> Manque de ressources financières</a:t>
            </a:r>
          </a:p>
          <a:p>
            <a:pPr defTabSz="912813" eaLnBrk="1" hangingPunct="1">
              <a:spcBef>
                <a:spcPct val="0"/>
              </a:spcBef>
              <a:buFont typeface="Arial" charset="0"/>
              <a:buChar char="•"/>
            </a:pPr>
            <a:r>
              <a:rPr lang="fr-FR" altLang="en-US" dirty="0" smtClean="0"/>
              <a:t> Manque de personnel qualifié</a:t>
            </a:r>
          </a:p>
          <a:p>
            <a:pPr defTabSz="912813" eaLnBrk="1" hangingPunct="1">
              <a:spcBef>
                <a:spcPct val="0"/>
              </a:spcBef>
              <a:buFont typeface="Arial" charset="0"/>
              <a:buChar char="•"/>
            </a:pPr>
            <a:r>
              <a:rPr lang="fr-FR" altLang="en-US" dirty="0" smtClean="0"/>
              <a:t> Manque de soutien de la part de la communauté internationale</a:t>
            </a:r>
          </a:p>
          <a:p>
            <a:pPr defTabSz="912813" eaLnBrk="1" hangingPunct="1">
              <a:spcBef>
                <a:spcPct val="0"/>
              </a:spcBef>
              <a:buFont typeface="Arial" charset="0"/>
              <a:buChar char="•"/>
            </a:pPr>
            <a:r>
              <a:rPr lang="fr-FR" altLang="en-US" dirty="0" smtClean="0"/>
              <a:t> Instabilité politique.</a:t>
            </a:r>
            <a:endParaRPr lang="en-US" altLang="en-US" dirty="0" smtClean="0"/>
          </a:p>
          <a:p>
            <a:pPr defTabSz="912813" eaLnBrk="1" hangingPunct="1">
              <a:spcBef>
                <a:spcPct val="0"/>
              </a:spcBef>
            </a:pPr>
            <a:endParaRPr lang="en-US" altLang="en-US" dirty="0" smtClean="0"/>
          </a:p>
          <a:p>
            <a:pPr defTabSz="912813" eaLnBrk="1" hangingPunct="1">
              <a:spcBef>
                <a:spcPct val="0"/>
              </a:spcBef>
            </a:pPr>
            <a:r>
              <a:rPr lang="fr-FR" altLang="en-US" dirty="0" smtClean="0"/>
              <a:t>Ces risques seront étroitement surveillés tout au long du processus afin de les contrôler et de les atténuer.</a:t>
            </a:r>
            <a:endParaRPr lang="en-US" altLang="en-US" dirty="0" smtClean="0"/>
          </a:p>
        </p:txBody>
      </p:sp>
      <p:sp>
        <p:nvSpPr>
          <p:cNvPr id="43012" name="Foliennummernplatzhalter 3"/>
          <p:cNvSpPr>
            <a:spLocks noGrp="1"/>
          </p:cNvSpPr>
          <p:nvPr>
            <p:ph type="sldNum" sz="quarter" idx="5"/>
          </p:nvPr>
        </p:nvSpPr>
        <p:spPr bwMode="auto">
          <a:noFill/>
          <a:ln>
            <a:miter lim="800000"/>
            <a:headEnd/>
            <a:tailEnd/>
          </a:ln>
        </p:spPr>
        <p:txBody>
          <a:bodyPr/>
          <a:lstStyle/>
          <a:p>
            <a:fld id="{4B0C13C2-D603-4311-907F-C0351B3DC9DC}" type="slidenum">
              <a:rPr lang="de-AT" altLang="en-US"/>
              <a:pPr/>
              <a:t>18</a:t>
            </a:fld>
            <a:endParaRPr lang="de-AT"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Folienbildplatzhalter 1"/>
          <p:cNvSpPr>
            <a:spLocks noGrp="1" noRot="1" noChangeAspect="1" noTextEdit="1"/>
          </p:cNvSpPr>
          <p:nvPr>
            <p:ph type="sldImg"/>
          </p:nvPr>
        </p:nvSpPr>
        <p:spPr bwMode="auto">
          <a:noFill/>
          <a:ln>
            <a:solidFill>
              <a:srgbClr val="000000"/>
            </a:solidFill>
            <a:miter lim="800000"/>
            <a:headEnd/>
            <a:tailEnd/>
          </a:ln>
        </p:spPr>
      </p:sp>
      <p:sp>
        <p:nvSpPr>
          <p:cNvPr id="4403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sz="1100" dirty="0" smtClean="0"/>
              <a:t>Nous avons divisé nos activités en trois phases.</a:t>
            </a:r>
          </a:p>
          <a:p>
            <a:pPr eaLnBrk="1" hangingPunct="1">
              <a:spcBef>
                <a:spcPct val="0"/>
              </a:spcBef>
            </a:pPr>
            <a:endParaRPr lang="fr-FR" altLang="en-US" sz="1100" dirty="0" smtClean="0"/>
          </a:p>
          <a:p>
            <a:pPr eaLnBrk="1" hangingPunct="1">
              <a:spcBef>
                <a:spcPct val="0"/>
              </a:spcBef>
            </a:pPr>
            <a:r>
              <a:rPr lang="fr-FR" altLang="en-US" sz="1100" dirty="0" smtClean="0"/>
              <a:t>Nous sommes actuellement au milieu de la phase 1 où nous nous concentrons sur la « planification et la préparation ». Il s'agit de la phase la plus importante, au cours de laquelle nous nous assurerons que tous les éléments sont en place pour une mise en œuvre réussie : par exemple, des spécifications précises pour le renouvellement de l'équipement, la disponibilité des ressources financières, le cadre réglementaire, le plan de formation et de recrutement.</a:t>
            </a:r>
          </a:p>
          <a:p>
            <a:pPr eaLnBrk="1" hangingPunct="1">
              <a:spcBef>
                <a:spcPct val="0"/>
              </a:spcBef>
            </a:pPr>
            <a:endParaRPr lang="fr-FR" altLang="en-US" sz="1100" dirty="0" smtClean="0"/>
          </a:p>
          <a:p>
            <a:pPr eaLnBrk="1" hangingPunct="1">
              <a:spcBef>
                <a:spcPct val="0"/>
              </a:spcBef>
            </a:pPr>
            <a:r>
              <a:rPr lang="fr-FR" altLang="en-US" sz="1100" dirty="0" smtClean="0"/>
              <a:t>La phase 1 est en fait une phase de validation qui devait être achevée avant de passer aux étapes suivantes. Au cours de la phase 1, aucune dépense importante n'est engagée afin d'éviter tout gaspillage au cas où les circonstances empêcheraient le projet d'aboutir. </a:t>
            </a:r>
          </a:p>
          <a:p>
            <a:pPr eaLnBrk="1" hangingPunct="1">
              <a:spcBef>
                <a:spcPct val="0"/>
              </a:spcBef>
            </a:pPr>
            <a:endParaRPr lang="fr-FR" altLang="en-US" sz="1100" dirty="0" smtClean="0"/>
          </a:p>
          <a:p>
            <a:pPr eaLnBrk="1" hangingPunct="1">
              <a:spcBef>
                <a:spcPct val="0"/>
              </a:spcBef>
            </a:pPr>
            <a:r>
              <a:rPr lang="fr-FR" altLang="en-US" sz="1100" dirty="0" smtClean="0"/>
              <a:t>Par exemple, on a pensé que si le</a:t>
            </a:r>
            <a:r>
              <a:rPr lang="fr-FR" altLang="en-US" sz="1100" baseline="0" dirty="0" smtClean="0"/>
              <a:t> </a:t>
            </a:r>
            <a:r>
              <a:rPr lang="fr-FR" altLang="en-US" sz="1100" dirty="0" smtClean="0"/>
              <a:t>combustible nucléaire utilisé au réacteur était</a:t>
            </a:r>
            <a:r>
              <a:rPr lang="fr-FR" altLang="en-US" sz="1100" baseline="0" dirty="0" smtClean="0"/>
              <a:t> dans un état qui ne permet pas son utilisation sans risque </a:t>
            </a:r>
            <a:r>
              <a:rPr lang="fr-FR" altLang="en-US" sz="1100" dirty="0" smtClean="0"/>
              <a:t>ou celui</a:t>
            </a:r>
            <a:r>
              <a:rPr lang="fr-FR" altLang="en-US" sz="1100" baseline="0" dirty="0" smtClean="0"/>
              <a:t> des systèmes, structures et composants du réacteur </a:t>
            </a:r>
            <a:r>
              <a:rPr lang="fr-FR" altLang="en-US" sz="1100" dirty="0" smtClean="0"/>
              <a:t>le problème d'érosion devrait s'</a:t>
            </a:r>
            <a:r>
              <a:rPr lang="fr-FR" altLang="en-US" sz="1100" dirty="0" err="1" smtClean="0"/>
              <a:t>avèrer</a:t>
            </a:r>
            <a:r>
              <a:rPr lang="fr-FR" altLang="en-US" sz="1100" dirty="0" smtClean="0"/>
              <a:t> trop coûteux à résoudre, le projet pouvait être arrêté. Ou si les fonds nécessaires à l'achèvement du projet ne peuvent être identifiés, les activités coûteuses de la phase 2 (approvisionnement, formation) ne doivent pas être lancées. Une fois que les activités de la phase 1 auront été menées à bien, la Commission donnera le feu vert pour passer à la phase 2, au cours de laquelle le travail et la formation proprement dits </a:t>
            </a:r>
            <a:r>
              <a:rPr lang="fr-FR" altLang="en-US" sz="1100" dirty="0" err="1" smtClean="0"/>
              <a:t>commenceront.Si</a:t>
            </a:r>
            <a:r>
              <a:rPr lang="fr-FR" altLang="en-US" sz="1100" dirty="0" smtClean="0"/>
              <a:t> tout se passe bien, nous devrions pouvoir redémarrer notre réacteur de recherche à la fin de l'année 2027 !</a:t>
            </a:r>
            <a:endParaRPr lang="en-US" altLang="en-US" sz="1100" dirty="0" smtClean="0"/>
          </a:p>
        </p:txBody>
      </p:sp>
      <p:sp>
        <p:nvSpPr>
          <p:cNvPr id="44036" name="Foliennummernplatzhalter 3"/>
          <p:cNvSpPr>
            <a:spLocks noGrp="1"/>
          </p:cNvSpPr>
          <p:nvPr>
            <p:ph type="sldNum" sz="quarter" idx="5"/>
          </p:nvPr>
        </p:nvSpPr>
        <p:spPr bwMode="auto">
          <a:noFill/>
          <a:ln>
            <a:miter lim="800000"/>
            <a:headEnd/>
            <a:tailEnd/>
          </a:ln>
        </p:spPr>
        <p:txBody>
          <a:bodyPr/>
          <a:lstStyle/>
          <a:p>
            <a:fld id="{B2617264-D0ED-4C95-8128-DCC69513045B}" type="slidenum">
              <a:rPr lang="de-AT" altLang="en-US"/>
              <a:pPr/>
              <a:t>19</a:t>
            </a:fld>
            <a:endParaRPr lang="de-AT"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p:spPr>
      </p:sp>
      <p:sp>
        <p:nvSpPr>
          <p:cNvPr id="450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dirty="0" smtClean="0"/>
              <a:t>Nous avons arrêté</a:t>
            </a:r>
            <a:r>
              <a:rPr lang="fr-FR" altLang="en-US" baseline="0" dirty="0" smtClean="0"/>
              <a:t> </a:t>
            </a:r>
            <a:r>
              <a:rPr lang="fr-FR" altLang="en-US" dirty="0" smtClean="0"/>
              <a:t>le budget total nécessaire à la réalisation du projet à 11 millions de dollars. Des incertitudes ayant subsisté un moment quant à l'ampleur des activités nécessaires ont été levées. Par exemple, l'expertise sur l'état de stabilité du terrain réalisée par un consultant</a:t>
            </a:r>
            <a:r>
              <a:rPr lang="fr-FR" altLang="en-US" baseline="0" dirty="0" smtClean="0"/>
              <a:t> externe </a:t>
            </a:r>
            <a:r>
              <a:rPr lang="fr-FR" altLang="en-US" dirty="0" smtClean="0"/>
              <a:t>et </a:t>
            </a:r>
            <a:r>
              <a:rPr lang="fr-FR" altLang="en-US" dirty="0" err="1" smtClean="0"/>
              <a:t>contrevérifiée</a:t>
            </a:r>
            <a:r>
              <a:rPr lang="fr-FR" altLang="en-US" dirty="0" smtClean="0"/>
              <a:t> par un expert international recruté par l’AIEA a donné des résultats en</a:t>
            </a:r>
            <a:r>
              <a:rPr lang="fr-FR" altLang="en-US" baseline="0" dirty="0" smtClean="0"/>
              <a:t> faveur de la poursuite du projet</a:t>
            </a:r>
            <a:r>
              <a:rPr lang="fr-FR" altLang="en-US" dirty="0" smtClean="0"/>
              <a:t>. De plus, la mission</a:t>
            </a:r>
            <a:r>
              <a:rPr lang="fr-FR" altLang="en-US" baseline="0" dirty="0" smtClean="0"/>
              <a:t> d’inspection AIEA d’inspection en service du combustible nucléaire et des constituants internes de la cuve du réacteur ainsi que l’évaluation de </a:t>
            </a:r>
            <a:r>
              <a:rPr lang="fr-FR" altLang="en-US" dirty="0" smtClean="0"/>
              <a:t>une mission de l'AIEA qui nous dira si la cuve du réacteur et les composants inaccessibles sont toujours en bon état.</a:t>
            </a:r>
          </a:p>
        </p:txBody>
      </p:sp>
      <p:sp>
        <p:nvSpPr>
          <p:cNvPr id="45060" name="Foliennummernplatzhalter 3"/>
          <p:cNvSpPr>
            <a:spLocks noGrp="1"/>
          </p:cNvSpPr>
          <p:nvPr>
            <p:ph type="sldNum" sz="quarter" idx="5"/>
          </p:nvPr>
        </p:nvSpPr>
        <p:spPr bwMode="auto">
          <a:noFill/>
          <a:ln>
            <a:miter lim="800000"/>
            <a:headEnd/>
            <a:tailEnd/>
          </a:ln>
        </p:spPr>
        <p:txBody>
          <a:bodyPr/>
          <a:lstStyle/>
          <a:p>
            <a:fld id="{30B9337A-64D5-45D5-B77F-1DD4984C3FA6}" type="slidenum">
              <a:rPr lang="de-AT" altLang="en-US"/>
              <a:pPr/>
              <a:t>20</a:t>
            </a:fld>
            <a:endParaRPr lang="de-AT"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bwMode="auto">
          <a:noFill/>
          <a:ln>
            <a:solidFill>
              <a:srgbClr val="000000"/>
            </a:solidFill>
            <a:miter lim="800000"/>
            <a:headEnd/>
            <a:tailEnd/>
          </a:ln>
        </p:spPr>
      </p:sp>
      <p:sp>
        <p:nvSpPr>
          <p:cNvPr id="4505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dirty="0" smtClean="0"/>
              <a:t>Nous avons arrêté</a:t>
            </a:r>
            <a:r>
              <a:rPr lang="fr-FR" altLang="en-US" baseline="0" dirty="0" smtClean="0"/>
              <a:t> </a:t>
            </a:r>
            <a:r>
              <a:rPr lang="fr-FR" altLang="en-US" dirty="0" smtClean="0"/>
              <a:t>le budget total nécessaire à la réalisation du projet à 11 millions de dollars. Des incertitudes ayant subsisté un moment quant à l'ampleur des activités nécessaires ont été levées. Par exemple, l'expertise sur l'état de stabilité du terrain réalisée par un consultant</a:t>
            </a:r>
            <a:r>
              <a:rPr lang="fr-FR" altLang="en-US" baseline="0" dirty="0" smtClean="0"/>
              <a:t> externe </a:t>
            </a:r>
            <a:r>
              <a:rPr lang="fr-FR" altLang="en-US" dirty="0" smtClean="0"/>
              <a:t>et </a:t>
            </a:r>
            <a:r>
              <a:rPr lang="fr-FR" altLang="en-US" dirty="0" err="1" smtClean="0"/>
              <a:t>contrevérifiée</a:t>
            </a:r>
            <a:r>
              <a:rPr lang="fr-FR" altLang="en-US" dirty="0" smtClean="0"/>
              <a:t> par un expert international recruté par l’AIEA a donné des résultats en</a:t>
            </a:r>
            <a:r>
              <a:rPr lang="fr-FR" altLang="en-US" baseline="0" dirty="0" smtClean="0"/>
              <a:t> faveur de la poursuite du projet</a:t>
            </a:r>
            <a:r>
              <a:rPr lang="fr-FR" altLang="en-US" dirty="0" smtClean="0"/>
              <a:t>. De plus, la mission</a:t>
            </a:r>
            <a:r>
              <a:rPr lang="fr-FR" altLang="en-US" baseline="0" dirty="0" smtClean="0"/>
              <a:t> d’inspection AIEA d’inspection en service du combustible nucléaire et des constituants internes de la cuve du réacteur ainsi que l’évaluation de </a:t>
            </a:r>
            <a:r>
              <a:rPr lang="fr-FR" altLang="en-US" dirty="0" smtClean="0"/>
              <a:t>une mission de l'AIEA qui nous dira si la cuve du réacteur et les composants inaccessibles sont toujours en bon état.</a:t>
            </a:r>
          </a:p>
        </p:txBody>
      </p:sp>
      <p:sp>
        <p:nvSpPr>
          <p:cNvPr id="45060" name="Foliennummernplatzhalter 3"/>
          <p:cNvSpPr>
            <a:spLocks noGrp="1"/>
          </p:cNvSpPr>
          <p:nvPr>
            <p:ph type="sldNum" sz="quarter" idx="5"/>
          </p:nvPr>
        </p:nvSpPr>
        <p:spPr bwMode="auto">
          <a:noFill/>
          <a:ln>
            <a:miter lim="800000"/>
            <a:headEnd/>
            <a:tailEnd/>
          </a:ln>
        </p:spPr>
        <p:txBody>
          <a:bodyPr/>
          <a:lstStyle/>
          <a:p>
            <a:fld id="{30B9337A-64D5-45D5-B77F-1DD4984C3FA6}" type="slidenum">
              <a:rPr lang="de-AT" altLang="en-US"/>
              <a:pPr/>
              <a:t>21</a:t>
            </a:fld>
            <a:endParaRPr lang="de-AT"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pPr marL="342900" indent="-342900" eaLnBrk="1" hangingPunct="1">
              <a:spcBef>
                <a:spcPts val="600"/>
              </a:spcBef>
              <a:spcAft>
                <a:spcPts val="600"/>
              </a:spcAft>
              <a:buFont typeface="Wingdings" pitchFamily="2" charset="2"/>
              <a:buChar char="Ø"/>
            </a:pPr>
            <a:r>
              <a:rPr lang="fr-FR" altLang="en-US" dirty="0" smtClean="0">
                <a:solidFill>
                  <a:schemeClr val="accent1"/>
                </a:solidFill>
              </a:rPr>
              <a:t>Le gouvernement avait démontré son fort engagement pour la réussite du projet avec l'aide de l'AIEA en annonçant en septembre 2020 le paiement de 3,4 millions USD pour participer à l'achat des systèmes d'instrumentation et de contrôle du réacteur.</a:t>
            </a:r>
          </a:p>
          <a:p>
            <a:pPr marL="342900" indent="-342900" eaLnBrk="1" hangingPunct="1">
              <a:spcBef>
                <a:spcPts val="600"/>
              </a:spcBef>
              <a:spcAft>
                <a:spcPts val="600"/>
              </a:spcAft>
              <a:buFont typeface="Wingdings" pitchFamily="2" charset="2"/>
              <a:buChar char="Ø"/>
            </a:pPr>
            <a:endParaRPr lang="fr-FR" altLang="en-US" dirty="0" smtClean="0">
              <a:solidFill>
                <a:schemeClr val="accent1"/>
              </a:solidFill>
            </a:endParaRPr>
          </a:p>
          <a:p>
            <a:pPr marL="342900" indent="-342900" eaLnBrk="1" hangingPunct="1">
              <a:spcBef>
                <a:spcPts val="600"/>
              </a:spcBef>
              <a:spcAft>
                <a:spcPts val="600"/>
              </a:spcAft>
              <a:buFont typeface="Wingdings" pitchFamily="2" charset="2"/>
              <a:buChar char="Ø"/>
            </a:pPr>
            <a:r>
              <a:rPr lang="fr-FR" altLang="en-US" dirty="0" smtClean="0">
                <a:solidFill>
                  <a:schemeClr val="accent1"/>
                </a:solidFill>
              </a:rPr>
              <a:t>Le projet d’</a:t>
            </a:r>
            <a:r>
              <a:rPr lang="fr-FR" sz="1200" b="0" kern="1200" dirty="0" smtClean="0">
                <a:solidFill>
                  <a:schemeClr val="tx1"/>
                </a:solidFill>
                <a:latin typeface="+mn-lt"/>
                <a:ea typeface="+mn-ea"/>
                <a:cs typeface="+mn-cs"/>
              </a:rPr>
              <a:t>acquisition d’équipements du système d’instrumentation et de contrôle, y compris le pupitre de commande et les détecteurs de neutrons, pour le redémarrage du réacteur TRICO</a:t>
            </a:r>
            <a:r>
              <a:rPr lang="fr-FR" sz="1200" b="0" kern="1200" baseline="0" dirty="0" smtClean="0">
                <a:solidFill>
                  <a:schemeClr val="tx1"/>
                </a:solidFill>
                <a:latin typeface="+mn-lt"/>
                <a:ea typeface="+mn-ea"/>
                <a:cs typeface="+mn-cs"/>
              </a:rPr>
              <a:t> II</a:t>
            </a:r>
            <a:r>
              <a:rPr lang="fr-FR" sz="1200" b="0" kern="1200" dirty="0" smtClean="0">
                <a:solidFill>
                  <a:schemeClr val="tx1"/>
                </a:solidFill>
                <a:latin typeface="+mn-lt"/>
                <a:ea typeface="+mn-ea"/>
                <a:cs typeface="+mn-cs"/>
              </a:rPr>
              <a:t> en faveur du Centre Régional d’Etudes Nucléaires de Kinshasa « CREN-K », répartis en sept (7) lots est inscrit dans le budget d’investissement 2024</a:t>
            </a:r>
            <a:r>
              <a:rPr lang="fr-FR" sz="1200" b="0" kern="1200" baseline="0" dirty="0" smtClean="0">
                <a:solidFill>
                  <a:schemeClr val="tx1"/>
                </a:solidFill>
                <a:latin typeface="+mn-lt"/>
                <a:ea typeface="+mn-ea"/>
                <a:cs typeface="+mn-cs"/>
              </a:rPr>
              <a:t> et en attente de l’Avis de Non Objection (ANO) </a:t>
            </a:r>
            <a:r>
              <a:rPr lang="fr-FR" altLang="en-US" dirty="0" smtClean="0">
                <a:solidFill>
                  <a:schemeClr val="accent1"/>
                </a:solidFill>
              </a:rPr>
              <a:t>de</a:t>
            </a:r>
            <a:r>
              <a:rPr lang="fr-FR" altLang="en-US" baseline="0" dirty="0" smtClean="0">
                <a:solidFill>
                  <a:schemeClr val="accent1"/>
                </a:solidFill>
              </a:rPr>
              <a:t> la Direction Générale de Contrôle des Marchés Publics (DGCMP).</a:t>
            </a:r>
          </a:p>
          <a:p>
            <a:pPr marL="342900" indent="-342900" eaLnBrk="1" hangingPunct="1">
              <a:spcBef>
                <a:spcPts val="600"/>
              </a:spcBef>
              <a:spcAft>
                <a:spcPts val="600"/>
              </a:spcAft>
              <a:buFont typeface="Wingdings" pitchFamily="2" charset="2"/>
              <a:buChar char="Ø"/>
            </a:pPr>
            <a:endParaRPr lang="fr-FR" altLang="en-US" baseline="0" dirty="0" smtClean="0">
              <a:solidFill>
                <a:schemeClr val="accent1"/>
              </a:solidFill>
            </a:endParaRPr>
          </a:p>
          <a:p>
            <a:pPr marL="342900" indent="-342900" eaLnBrk="1" hangingPunct="1">
              <a:spcBef>
                <a:spcPts val="600"/>
              </a:spcBef>
              <a:spcAft>
                <a:spcPts val="600"/>
              </a:spcAft>
              <a:buFont typeface="Wingdings" pitchFamily="2" charset="2"/>
              <a:buChar char="Ø"/>
            </a:pPr>
            <a:r>
              <a:rPr lang="fr-FR" altLang="en-US" baseline="0" dirty="0" smtClean="0">
                <a:solidFill>
                  <a:schemeClr val="accent1"/>
                </a:solidFill>
              </a:rPr>
              <a:t>L</a:t>
            </a:r>
            <a:r>
              <a:rPr lang="fr-FR" altLang="en-US" dirty="0" smtClean="0">
                <a:solidFill>
                  <a:schemeClr val="accent1"/>
                </a:solidFill>
              </a:rPr>
              <a:t>‘AIEA a confirmé son accompagnement</a:t>
            </a:r>
            <a:r>
              <a:rPr lang="fr-FR" altLang="en-US" baseline="0" dirty="0" smtClean="0">
                <a:solidFill>
                  <a:schemeClr val="accent1"/>
                </a:solidFill>
              </a:rPr>
              <a:t> pour la mise en œuvre du projet de redémarrage du réacteur lors de la visite de son Directeur Général à Kinshasa en novembre 2023. </a:t>
            </a:r>
          </a:p>
          <a:p>
            <a:pPr marL="342900" indent="-342900" eaLnBrk="1" hangingPunct="1">
              <a:spcBef>
                <a:spcPts val="600"/>
              </a:spcBef>
              <a:spcAft>
                <a:spcPts val="600"/>
              </a:spcAft>
              <a:buFont typeface="Wingdings" pitchFamily="2" charset="2"/>
              <a:buChar char="Ø"/>
            </a:pPr>
            <a:endParaRPr lang="fr-FR" altLang="en-US" baseline="0" dirty="0" smtClean="0">
              <a:solidFill>
                <a:schemeClr val="accent1"/>
              </a:solidFill>
            </a:endParaRPr>
          </a:p>
          <a:p>
            <a:pPr marL="342900" indent="-342900" eaLnBrk="1" hangingPunct="1">
              <a:spcBef>
                <a:spcPts val="600"/>
              </a:spcBef>
              <a:spcAft>
                <a:spcPts val="600"/>
              </a:spcAft>
              <a:buFont typeface="Wingdings" pitchFamily="2" charset="2"/>
              <a:buChar char="Ø"/>
            </a:pPr>
            <a:r>
              <a:rPr lang="fr-FR" altLang="en-US" dirty="0" smtClean="0">
                <a:solidFill>
                  <a:schemeClr val="accent1"/>
                </a:solidFill>
              </a:rPr>
              <a:t>L'équipe de projet continue de travailler sur les activités de la phase 1.</a:t>
            </a:r>
            <a:endParaRPr lang="de-AT" altLang="en-US" dirty="0" smtClean="0"/>
          </a:p>
        </p:txBody>
      </p:sp>
      <p:sp>
        <p:nvSpPr>
          <p:cNvPr id="47108" name="Foliennummernplatzhalter 3"/>
          <p:cNvSpPr>
            <a:spLocks noGrp="1"/>
          </p:cNvSpPr>
          <p:nvPr>
            <p:ph type="sldNum" sz="quarter" idx="5"/>
          </p:nvPr>
        </p:nvSpPr>
        <p:spPr bwMode="auto">
          <a:noFill/>
          <a:ln>
            <a:miter lim="800000"/>
            <a:headEnd/>
            <a:tailEnd/>
          </a:ln>
        </p:spPr>
        <p:txBody>
          <a:bodyPr/>
          <a:lstStyle/>
          <a:p>
            <a:fld id="{5E33A3B0-77A7-4DAA-AEAB-BB014289A072}" type="slidenum">
              <a:rPr lang="de-AT" altLang="en-US"/>
              <a:pPr/>
              <a:t>22</a:t>
            </a:fld>
            <a:endParaRPr lang="de-AT"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bwMode="auto">
          <a:noFill/>
          <a:ln>
            <a:solidFill>
              <a:srgbClr val="000000"/>
            </a:solidFill>
            <a:miter lim="800000"/>
            <a:headEnd/>
            <a:tailEnd/>
          </a:ln>
        </p:spPr>
      </p:sp>
      <p:sp>
        <p:nvSpPr>
          <p:cNvPr id="47107" name="Notizenplatzhalter 2"/>
          <p:cNvSpPr>
            <a:spLocks noGrp="1"/>
          </p:cNvSpPr>
          <p:nvPr>
            <p:ph type="body" idx="1"/>
          </p:nvPr>
        </p:nvSpPr>
        <p:spPr bwMode="auto">
          <a:noFill/>
        </p:spPr>
        <p:txBody>
          <a:bodyPr wrap="square" numCol="1" anchor="t" anchorCtr="0" compatLnSpc="1">
            <a:prstTxWarp prst="textNoShape">
              <a:avLst/>
            </a:prstTxWarp>
          </a:bodyPr>
          <a:lstStyle/>
          <a:p>
            <a:pPr marL="342900" indent="-342900" eaLnBrk="1" hangingPunct="1">
              <a:spcBef>
                <a:spcPts val="600"/>
              </a:spcBef>
              <a:spcAft>
                <a:spcPts val="600"/>
              </a:spcAft>
              <a:buFont typeface="Wingdings" pitchFamily="2" charset="2"/>
              <a:buChar char="Ø"/>
            </a:pPr>
            <a:r>
              <a:rPr lang="fr-FR" altLang="en-US" dirty="0" smtClean="0">
                <a:solidFill>
                  <a:schemeClr val="accent1"/>
                </a:solidFill>
              </a:rPr>
              <a:t>Le gouvernement avait démontré son fort engagement pour la réussite du projet avec l'aide de l'AIEA en annonçant en septembre 2020 le paiement de 3,4 millions USD pour participer à l'achat des systèmes d'instrumentation et de contrôle du réacteur.</a:t>
            </a:r>
          </a:p>
          <a:p>
            <a:pPr marL="342900" indent="-342900" eaLnBrk="1" hangingPunct="1">
              <a:spcBef>
                <a:spcPts val="600"/>
              </a:spcBef>
              <a:spcAft>
                <a:spcPts val="600"/>
              </a:spcAft>
              <a:buFont typeface="Wingdings" pitchFamily="2" charset="2"/>
              <a:buChar char="Ø"/>
            </a:pPr>
            <a:endParaRPr lang="fr-FR" altLang="en-US" dirty="0" smtClean="0">
              <a:solidFill>
                <a:schemeClr val="accent1"/>
              </a:solidFill>
            </a:endParaRPr>
          </a:p>
          <a:p>
            <a:pPr marL="342900" indent="-342900" eaLnBrk="1" hangingPunct="1">
              <a:spcBef>
                <a:spcPts val="600"/>
              </a:spcBef>
              <a:spcAft>
                <a:spcPts val="600"/>
              </a:spcAft>
              <a:buFont typeface="Wingdings" pitchFamily="2" charset="2"/>
              <a:buChar char="Ø"/>
            </a:pPr>
            <a:r>
              <a:rPr lang="fr-FR" altLang="en-US" dirty="0" smtClean="0">
                <a:solidFill>
                  <a:schemeClr val="accent1"/>
                </a:solidFill>
              </a:rPr>
              <a:t>Le projet d’</a:t>
            </a:r>
            <a:r>
              <a:rPr lang="fr-FR" sz="1200" b="0" kern="1200" dirty="0" smtClean="0">
                <a:solidFill>
                  <a:schemeClr val="tx1"/>
                </a:solidFill>
                <a:latin typeface="+mn-lt"/>
                <a:ea typeface="+mn-ea"/>
                <a:cs typeface="+mn-cs"/>
              </a:rPr>
              <a:t>acquisition d’équipements du système d’instrumentation et de contrôle, y compris le pupitre de commande et les détecteurs de neutrons, pour le redémarrage du réacteur TRICO</a:t>
            </a:r>
            <a:r>
              <a:rPr lang="fr-FR" sz="1200" b="0" kern="1200" baseline="0" dirty="0" smtClean="0">
                <a:solidFill>
                  <a:schemeClr val="tx1"/>
                </a:solidFill>
                <a:latin typeface="+mn-lt"/>
                <a:ea typeface="+mn-ea"/>
                <a:cs typeface="+mn-cs"/>
              </a:rPr>
              <a:t> II</a:t>
            </a:r>
            <a:r>
              <a:rPr lang="fr-FR" sz="1200" b="0" kern="1200" dirty="0" smtClean="0">
                <a:solidFill>
                  <a:schemeClr val="tx1"/>
                </a:solidFill>
                <a:latin typeface="+mn-lt"/>
                <a:ea typeface="+mn-ea"/>
                <a:cs typeface="+mn-cs"/>
              </a:rPr>
              <a:t> en faveur du Centre Régional d’Etudes Nucléaires de Kinshasa « CREN-K », répartis en sept (7) lots est inscrit dans le budget d’investissement 2024</a:t>
            </a:r>
            <a:r>
              <a:rPr lang="fr-FR" sz="1200" b="0" kern="1200" baseline="0" dirty="0" smtClean="0">
                <a:solidFill>
                  <a:schemeClr val="tx1"/>
                </a:solidFill>
                <a:latin typeface="+mn-lt"/>
                <a:ea typeface="+mn-ea"/>
                <a:cs typeface="+mn-cs"/>
              </a:rPr>
              <a:t> et en attente de l’Avis de Non Objection (ANO) </a:t>
            </a:r>
            <a:r>
              <a:rPr lang="fr-FR" altLang="en-US" dirty="0" smtClean="0">
                <a:solidFill>
                  <a:schemeClr val="accent1"/>
                </a:solidFill>
              </a:rPr>
              <a:t>de</a:t>
            </a:r>
            <a:r>
              <a:rPr lang="fr-FR" altLang="en-US" baseline="0" dirty="0" smtClean="0">
                <a:solidFill>
                  <a:schemeClr val="accent1"/>
                </a:solidFill>
              </a:rPr>
              <a:t> la Direction Générale de Contrôle des Marchés Publics (DGCMP).</a:t>
            </a:r>
          </a:p>
          <a:p>
            <a:pPr marL="342900" indent="-342900" eaLnBrk="1" hangingPunct="1">
              <a:spcBef>
                <a:spcPts val="600"/>
              </a:spcBef>
              <a:spcAft>
                <a:spcPts val="600"/>
              </a:spcAft>
              <a:buFont typeface="Wingdings" pitchFamily="2" charset="2"/>
              <a:buChar char="Ø"/>
            </a:pPr>
            <a:endParaRPr lang="fr-FR" altLang="en-US" baseline="0" dirty="0" smtClean="0">
              <a:solidFill>
                <a:schemeClr val="accent1"/>
              </a:solidFill>
            </a:endParaRPr>
          </a:p>
          <a:p>
            <a:pPr marL="342900" indent="-342900" eaLnBrk="1" hangingPunct="1">
              <a:spcBef>
                <a:spcPts val="600"/>
              </a:spcBef>
              <a:spcAft>
                <a:spcPts val="600"/>
              </a:spcAft>
              <a:buFont typeface="Wingdings" pitchFamily="2" charset="2"/>
              <a:buChar char="Ø"/>
            </a:pPr>
            <a:r>
              <a:rPr lang="fr-FR" altLang="en-US" baseline="0" dirty="0" smtClean="0">
                <a:solidFill>
                  <a:schemeClr val="accent1"/>
                </a:solidFill>
              </a:rPr>
              <a:t>L</a:t>
            </a:r>
            <a:r>
              <a:rPr lang="fr-FR" altLang="en-US" dirty="0" smtClean="0">
                <a:solidFill>
                  <a:schemeClr val="accent1"/>
                </a:solidFill>
              </a:rPr>
              <a:t>‘AIEA a confirmé son accompagnement</a:t>
            </a:r>
            <a:r>
              <a:rPr lang="fr-FR" altLang="en-US" baseline="0" dirty="0" smtClean="0">
                <a:solidFill>
                  <a:schemeClr val="accent1"/>
                </a:solidFill>
              </a:rPr>
              <a:t> pour la mise en œuvre du projet de redémarrage du réacteur lors de la visite de son Directeur Général à Kinshasa en novembre 2023. </a:t>
            </a:r>
          </a:p>
          <a:p>
            <a:pPr marL="342900" indent="-342900" eaLnBrk="1" hangingPunct="1">
              <a:spcBef>
                <a:spcPts val="600"/>
              </a:spcBef>
              <a:spcAft>
                <a:spcPts val="600"/>
              </a:spcAft>
              <a:buFont typeface="Wingdings" pitchFamily="2" charset="2"/>
              <a:buChar char="Ø"/>
            </a:pPr>
            <a:endParaRPr lang="fr-FR" altLang="en-US" baseline="0" dirty="0" smtClean="0">
              <a:solidFill>
                <a:schemeClr val="accent1"/>
              </a:solidFill>
            </a:endParaRPr>
          </a:p>
          <a:p>
            <a:pPr marL="342900" indent="-342900" eaLnBrk="1" hangingPunct="1">
              <a:spcBef>
                <a:spcPts val="600"/>
              </a:spcBef>
              <a:spcAft>
                <a:spcPts val="600"/>
              </a:spcAft>
              <a:buFont typeface="Wingdings" pitchFamily="2" charset="2"/>
              <a:buChar char="Ø"/>
            </a:pPr>
            <a:r>
              <a:rPr lang="fr-FR" altLang="en-US" dirty="0" smtClean="0">
                <a:solidFill>
                  <a:schemeClr val="accent1"/>
                </a:solidFill>
              </a:rPr>
              <a:t>L'équipe de projet continue de travailler sur les activités de la phase 1.</a:t>
            </a:r>
            <a:endParaRPr lang="de-AT" altLang="en-US" dirty="0" smtClean="0"/>
          </a:p>
        </p:txBody>
      </p:sp>
      <p:sp>
        <p:nvSpPr>
          <p:cNvPr id="47108" name="Foliennummernplatzhalter 3"/>
          <p:cNvSpPr>
            <a:spLocks noGrp="1"/>
          </p:cNvSpPr>
          <p:nvPr>
            <p:ph type="sldNum" sz="quarter" idx="5"/>
          </p:nvPr>
        </p:nvSpPr>
        <p:spPr bwMode="auto">
          <a:noFill/>
          <a:ln>
            <a:miter lim="800000"/>
            <a:headEnd/>
            <a:tailEnd/>
          </a:ln>
        </p:spPr>
        <p:txBody>
          <a:bodyPr/>
          <a:lstStyle/>
          <a:p>
            <a:fld id="{5E33A3B0-77A7-4DAA-AEAB-BB014289A072}" type="slidenum">
              <a:rPr lang="de-AT" altLang="en-US"/>
              <a:pPr/>
              <a:t>23</a:t>
            </a:fld>
            <a:endParaRPr lang="de-AT"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Folienbildplatzhalter 1"/>
          <p:cNvSpPr>
            <a:spLocks noGrp="1" noRot="1" noChangeAspect="1" noTextEdit="1"/>
          </p:cNvSpPr>
          <p:nvPr>
            <p:ph type="sldImg"/>
          </p:nvPr>
        </p:nvSpPr>
        <p:spPr bwMode="auto">
          <a:noFill/>
          <a:ln>
            <a:solidFill>
              <a:srgbClr val="000000"/>
            </a:solidFill>
            <a:miter lim="800000"/>
            <a:headEnd/>
            <a:tailEnd/>
          </a:ln>
        </p:spPr>
      </p:sp>
      <p:sp>
        <p:nvSpPr>
          <p:cNvPr id="3277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dirty="0" smtClean="0">
                <a:solidFill>
                  <a:schemeClr val="bg1"/>
                </a:solidFill>
              </a:rPr>
              <a:t>L'objectif de cette présentation est d'exposer le projet de remise en service du réacteur de recherche TRICO-II, les progrès réalisés à ce jour et les prochaines étapes.</a:t>
            </a:r>
          </a:p>
        </p:txBody>
      </p:sp>
      <p:sp>
        <p:nvSpPr>
          <p:cNvPr id="32772" name="Foliennummernplatzhalter 3"/>
          <p:cNvSpPr>
            <a:spLocks noGrp="1"/>
          </p:cNvSpPr>
          <p:nvPr>
            <p:ph type="sldNum" sz="quarter" idx="5"/>
          </p:nvPr>
        </p:nvSpPr>
        <p:spPr bwMode="auto">
          <a:noFill/>
          <a:ln>
            <a:miter lim="800000"/>
            <a:headEnd/>
            <a:tailEnd/>
          </a:ln>
        </p:spPr>
        <p:txBody>
          <a:bodyPr/>
          <a:lstStyle/>
          <a:p>
            <a:fld id="{D9F88154-0C5F-4581-B1A7-19EFC2BF5E29}" type="slidenum">
              <a:rPr lang="de-AT" altLang="en-US"/>
              <a:pPr/>
              <a:t>2</a:t>
            </a:fld>
            <a:endParaRPr lang="de-AT"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Folienbildplatzhalter 1"/>
          <p:cNvSpPr>
            <a:spLocks noGrp="1" noRot="1" noChangeAspect="1" noTextEdit="1"/>
          </p:cNvSpPr>
          <p:nvPr>
            <p:ph type="sldImg"/>
          </p:nvPr>
        </p:nvSpPr>
        <p:spPr bwMode="auto">
          <a:noFill/>
          <a:ln>
            <a:solidFill>
              <a:srgbClr val="000000"/>
            </a:solidFill>
            <a:miter lim="800000"/>
            <a:headEnd/>
            <a:tailEnd/>
          </a:ln>
        </p:spPr>
      </p:sp>
      <p:sp>
        <p:nvSpPr>
          <p:cNvPr id="4813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dirty="0" smtClean="0">
                <a:solidFill>
                  <a:schemeClr val="bg1"/>
                </a:solidFill>
              </a:rPr>
              <a:t>J'ai terminé ma présentation et je suis heureux de répondre à vos questions.</a:t>
            </a:r>
            <a:endParaRPr lang="en-US" altLang="en-US" dirty="0" smtClean="0">
              <a:solidFill>
                <a:schemeClr val="bg1"/>
              </a:solidFill>
            </a:endParaRPr>
          </a:p>
        </p:txBody>
      </p:sp>
      <p:sp>
        <p:nvSpPr>
          <p:cNvPr id="48132" name="Foliennummernplatzhalter 3"/>
          <p:cNvSpPr>
            <a:spLocks noGrp="1"/>
          </p:cNvSpPr>
          <p:nvPr>
            <p:ph type="sldNum" sz="quarter" idx="5"/>
          </p:nvPr>
        </p:nvSpPr>
        <p:spPr bwMode="auto">
          <a:noFill/>
          <a:ln>
            <a:miter lim="800000"/>
            <a:headEnd/>
            <a:tailEnd/>
          </a:ln>
        </p:spPr>
        <p:txBody>
          <a:bodyPr/>
          <a:lstStyle/>
          <a:p>
            <a:fld id="{27B8B0D2-AECF-4112-9DEF-8620B694D711}" type="slidenum">
              <a:rPr lang="de-AT" altLang="en-US"/>
              <a:pPr/>
              <a:t>24</a:t>
            </a:fld>
            <a:endParaRPr lang="de-AT"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Folienbildplatzhalter 1"/>
          <p:cNvSpPr>
            <a:spLocks noGrp="1" noRot="1" noChangeAspect="1" noTextEdit="1"/>
          </p:cNvSpPr>
          <p:nvPr>
            <p:ph type="sldImg"/>
          </p:nvPr>
        </p:nvSpPr>
        <p:spPr bwMode="auto">
          <a:noFill/>
          <a:ln>
            <a:solidFill>
              <a:srgbClr val="000000"/>
            </a:solidFill>
            <a:miter lim="800000"/>
            <a:headEnd/>
            <a:tailEnd/>
          </a:ln>
        </p:spPr>
      </p:sp>
      <p:sp>
        <p:nvSpPr>
          <p:cNvPr id="33795"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altLang="en-US" dirty="0" smtClean="0"/>
              <a:t>La</a:t>
            </a:r>
            <a:r>
              <a:rPr lang="en-US" altLang="en-US" baseline="0" dirty="0" smtClean="0"/>
              <a:t> R</a:t>
            </a:r>
            <a:r>
              <a:rPr lang="en-US" altLang="en-US" dirty="0" smtClean="0"/>
              <a:t>DC a </a:t>
            </a:r>
            <a:r>
              <a:rPr lang="en-US" altLang="en-US" dirty="0" err="1" smtClean="0"/>
              <a:t>une</a:t>
            </a:r>
            <a:r>
              <a:rPr lang="en-US" altLang="en-US" dirty="0" smtClean="0"/>
              <a:t> longue histoire et </a:t>
            </a:r>
            <a:r>
              <a:rPr lang="en-US" altLang="en-US" dirty="0" err="1" smtClean="0"/>
              <a:t>expérience</a:t>
            </a:r>
            <a:r>
              <a:rPr lang="en-US" altLang="en-US" baseline="0" dirty="0" smtClean="0"/>
              <a:t> avec les </a:t>
            </a:r>
            <a:r>
              <a:rPr lang="en-US" altLang="en-US" baseline="0" dirty="0" err="1" smtClean="0"/>
              <a:t>réacteurs</a:t>
            </a:r>
            <a:r>
              <a:rPr lang="en-US" altLang="en-US" baseline="0" dirty="0" smtClean="0"/>
              <a:t> </a:t>
            </a:r>
            <a:r>
              <a:rPr lang="en-US" altLang="en-US" baseline="0" dirty="0" err="1" smtClean="0"/>
              <a:t>nucléaires</a:t>
            </a:r>
            <a:r>
              <a:rPr lang="en-US" altLang="en-US" baseline="0" dirty="0" smtClean="0"/>
              <a:t> de </a:t>
            </a:r>
            <a:r>
              <a:rPr lang="en-US" altLang="en-US" baseline="0" dirty="0" err="1" smtClean="0"/>
              <a:t>recherche</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Le premier </a:t>
            </a:r>
            <a:r>
              <a:rPr lang="en-US" altLang="en-US" dirty="0" err="1" smtClean="0"/>
              <a:t>réacteur</a:t>
            </a:r>
            <a:r>
              <a:rPr lang="en-US" altLang="en-US" dirty="0" smtClean="0"/>
              <a:t> de </a:t>
            </a:r>
            <a:r>
              <a:rPr lang="en-US" altLang="en-US" dirty="0" err="1" smtClean="0"/>
              <a:t>recherche</a:t>
            </a:r>
            <a:r>
              <a:rPr lang="en-US" altLang="en-US" dirty="0" smtClean="0"/>
              <a:t> en</a:t>
            </a:r>
            <a:r>
              <a:rPr lang="en-US" altLang="en-US" baseline="0" dirty="0" smtClean="0"/>
              <a:t> </a:t>
            </a:r>
            <a:r>
              <a:rPr lang="en-US" altLang="en-US" baseline="0" dirty="0" err="1" smtClean="0"/>
              <a:t>Afrique</a:t>
            </a:r>
            <a:r>
              <a:rPr lang="en-US" altLang="en-US" baseline="0" dirty="0" smtClean="0"/>
              <a:t> a </a:t>
            </a:r>
            <a:r>
              <a:rPr lang="en-US" altLang="en-US" baseline="0" dirty="0" err="1" smtClean="0"/>
              <a:t>été</a:t>
            </a:r>
            <a:r>
              <a:rPr lang="en-US" altLang="en-US" baseline="0" dirty="0" smtClean="0"/>
              <a:t> </a:t>
            </a:r>
            <a:r>
              <a:rPr lang="en-US" altLang="en-US" baseline="0" dirty="0" err="1" smtClean="0"/>
              <a:t>mis</a:t>
            </a:r>
            <a:r>
              <a:rPr lang="en-US" altLang="en-US" baseline="0" dirty="0" smtClean="0"/>
              <a:t> en service en RDC le 6 </a:t>
            </a:r>
            <a:r>
              <a:rPr lang="en-US" altLang="en-US" baseline="0" dirty="0" err="1" smtClean="0"/>
              <a:t>juin</a:t>
            </a:r>
            <a:r>
              <a:rPr lang="en-US" altLang="en-US" baseline="0" dirty="0" smtClean="0"/>
              <a:t> 1959. </a:t>
            </a:r>
            <a:r>
              <a:rPr lang="en-US" altLang="en-US" dirty="0" smtClean="0"/>
              <a:t>TRICO-I </a:t>
            </a:r>
            <a:r>
              <a:rPr lang="en-US" altLang="en-US" dirty="0" err="1" smtClean="0"/>
              <a:t>était</a:t>
            </a:r>
            <a:r>
              <a:rPr lang="en-US" altLang="en-US" dirty="0" smtClean="0"/>
              <a:t> un </a:t>
            </a:r>
            <a:r>
              <a:rPr lang="en-US" altLang="en-US" dirty="0" err="1" smtClean="0"/>
              <a:t>réacteur</a:t>
            </a:r>
            <a:r>
              <a:rPr lang="en-US" altLang="en-US" dirty="0" smtClean="0"/>
              <a:t> de type TRIGA Mark I </a:t>
            </a:r>
            <a:r>
              <a:rPr lang="en-US" altLang="en-US" dirty="0" err="1" smtClean="0"/>
              <a:t>d’une</a:t>
            </a:r>
            <a:r>
              <a:rPr lang="en-US" altLang="en-US" dirty="0" smtClean="0"/>
              <a:t> puissance de 50 kW. </a:t>
            </a:r>
            <a:r>
              <a:rPr lang="en-US" altLang="en-US" dirty="0" err="1" smtClean="0"/>
              <a:t>Ce</a:t>
            </a:r>
            <a:r>
              <a:rPr lang="en-US" altLang="en-US" dirty="0" smtClean="0"/>
              <a:t> </a:t>
            </a:r>
            <a:r>
              <a:rPr lang="en-US" altLang="en-US" dirty="0" err="1" smtClean="0"/>
              <a:t>réacteur</a:t>
            </a:r>
            <a:r>
              <a:rPr lang="en-US" altLang="en-US" dirty="0" smtClean="0"/>
              <a:t> a </a:t>
            </a:r>
            <a:r>
              <a:rPr lang="en-US" altLang="en-US" dirty="0" err="1" smtClean="0"/>
              <a:t>fonctionné</a:t>
            </a:r>
            <a:r>
              <a:rPr lang="en-US" altLang="en-US" dirty="0" smtClean="0"/>
              <a:t> </a:t>
            </a:r>
            <a:r>
              <a:rPr lang="en-US" altLang="en-US" dirty="0" err="1" smtClean="0"/>
              <a:t>jusqu’au</a:t>
            </a:r>
            <a:r>
              <a:rPr lang="en-US" altLang="en-US" dirty="0" smtClean="0"/>
              <a:t> 29 </a:t>
            </a:r>
            <a:r>
              <a:rPr lang="en-US" altLang="en-US" dirty="0" err="1" smtClean="0"/>
              <a:t>juin</a:t>
            </a:r>
            <a:r>
              <a:rPr lang="en-US" altLang="en-US" dirty="0" smtClean="0"/>
              <a:t> 1970, date</a:t>
            </a:r>
            <a:r>
              <a:rPr lang="en-US" altLang="en-US" baseline="0" dirty="0" smtClean="0"/>
              <a:t> à </a:t>
            </a:r>
            <a:r>
              <a:rPr lang="en-US" altLang="en-US" baseline="0" dirty="0" err="1" smtClean="0"/>
              <a:t>laquelle</a:t>
            </a:r>
            <a:r>
              <a:rPr lang="en-US" altLang="en-US" baseline="0" dirty="0" smtClean="0"/>
              <a:t> </a:t>
            </a:r>
            <a:r>
              <a:rPr lang="en-US" altLang="en-US" baseline="0" dirty="0" err="1" smtClean="0"/>
              <a:t>il</a:t>
            </a:r>
            <a:r>
              <a:rPr lang="en-US" altLang="en-US" baseline="0" dirty="0" smtClean="0"/>
              <a:t> a </a:t>
            </a:r>
            <a:r>
              <a:rPr lang="en-US" altLang="en-US" baseline="0" dirty="0" err="1" smtClean="0"/>
              <a:t>été</a:t>
            </a:r>
            <a:r>
              <a:rPr lang="en-US" altLang="en-US" baseline="0" dirty="0" smtClean="0"/>
              <a:t> </a:t>
            </a:r>
            <a:r>
              <a:rPr lang="en-US" altLang="en-US" baseline="0" dirty="0" err="1" smtClean="0"/>
              <a:t>définitivement</a:t>
            </a:r>
            <a:r>
              <a:rPr lang="en-US" altLang="en-US" baseline="0" dirty="0" smtClean="0"/>
              <a:t> </a:t>
            </a:r>
            <a:r>
              <a:rPr lang="en-US" altLang="en-US" baseline="0" dirty="0" err="1" smtClean="0"/>
              <a:t>mis</a:t>
            </a:r>
            <a:r>
              <a:rPr lang="en-US" altLang="en-US" baseline="0" dirty="0" smtClean="0"/>
              <a:t> à </a:t>
            </a:r>
            <a:r>
              <a:rPr lang="en-US" altLang="en-US" baseline="0" dirty="0" err="1" smtClean="0"/>
              <a:t>l’arrêt</a:t>
            </a:r>
            <a:r>
              <a:rPr lang="en-US" altLang="en-US" dirty="0" smtClean="0"/>
              <a:t>.</a:t>
            </a:r>
          </a:p>
          <a:p>
            <a:pPr eaLnBrk="1" hangingPunct="1">
              <a:spcBef>
                <a:spcPct val="0"/>
              </a:spcBef>
            </a:pPr>
            <a:endParaRPr lang="en-US" altLang="en-US" dirty="0" smtClean="0"/>
          </a:p>
          <a:p>
            <a:pPr eaLnBrk="1" hangingPunct="1">
              <a:spcBef>
                <a:spcPct val="0"/>
              </a:spcBef>
            </a:pPr>
            <a:r>
              <a:rPr lang="en-US" altLang="en-US" dirty="0" smtClean="0"/>
              <a:t>En 1972, nous </a:t>
            </a:r>
            <a:r>
              <a:rPr lang="en-US" altLang="en-US" dirty="0" err="1" smtClean="0"/>
              <a:t>avons</a:t>
            </a:r>
            <a:r>
              <a:rPr lang="en-US" altLang="en-US" dirty="0" smtClean="0"/>
              <a:t> </a:t>
            </a:r>
            <a:r>
              <a:rPr lang="en-US" altLang="en-US" dirty="0" err="1" smtClean="0"/>
              <a:t>construit</a:t>
            </a:r>
            <a:r>
              <a:rPr lang="en-US" altLang="en-US" dirty="0" smtClean="0"/>
              <a:t> TRICO-II, un </a:t>
            </a:r>
            <a:r>
              <a:rPr lang="en-US" altLang="en-US" dirty="0" err="1" smtClean="0"/>
              <a:t>autre</a:t>
            </a:r>
            <a:r>
              <a:rPr lang="en-US" altLang="en-US" dirty="0" smtClean="0"/>
              <a:t> </a:t>
            </a:r>
            <a:r>
              <a:rPr lang="en-US" altLang="en-US" dirty="0" err="1" smtClean="0"/>
              <a:t>réacteur</a:t>
            </a:r>
            <a:r>
              <a:rPr lang="en-US" altLang="en-US" dirty="0" smtClean="0"/>
              <a:t> de type TRIGA Mark II, avec la puissance </a:t>
            </a:r>
            <a:r>
              <a:rPr lang="en-US" altLang="en-US" dirty="0" err="1" smtClean="0"/>
              <a:t>élevée</a:t>
            </a:r>
            <a:r>
              <a:rPr lang="en-US" altLang="en-US" dirty="0" smtClean="0"/>
              <a:t> à 1 000 </a:t>
            </a:r>
            <a:r>
              <a:rPr lang="en-US" altLang="en-US" dirty="0" err="1" smtClean="0"/>
              <a:t>kWth</a:t>
            </a:r>
            <a:r>
              <a:rPr lang="en-US" altLang="en-US" dirty="0" smtClean="0"/>
              <a:t>. TRICO-II a </a:t>
            </a:r>
            <a:r>
              <a:rPr lang="en-US" altLang="en-US" dirty="0" err="1" smtClean="0"/>
              <a:t>fonctionné</a:t>
            </a:r>
            <a:r>
              <a:rPr lang="en-US" altLang="en-US" baseline="0" dirty="0" smtClean="0"/>
              <a:t> pendant plus de 20 </a:t>
            </a:r>
            <a:r>
              <a:rPr lang="en-US" altLang="en-US" baseline="0" dirty="0" err="1" smtClean="0"/>
              <a:t>ans</a:t>
            </a:r>
            <a:r>
              <a:rPr lang="en-US" altLang="en-US" baseline="0" dirty="0" smtClean="0"/>
              <a:t> sans incident. </a:t>
            </a:r>
            <a:r>
              <a:rPr lang="en-US" altLang="en-US" dirty="0" smtClean="0"/>
              <a:t>It a</a:t>
            </a:r>
            <a:r>
              <a:rPr lang="en-US" altLang="en-US" baseline="0" dirty="0" smtClean="0"/>
              <a:t> </a:t>
            </a:r>
            <a:r>
              <a:rPr lang="en-US" altLang="en-US" baseline="0" dirty="0" err="1" smtClean="0"/>
              <a:t>été</a:t>
            </a:r>
            <a:r>
              <a:rPr lang="en-US" altLang="en-US" baseline="0" dirty="0" smtClean="0"/>
              <a:t> </a:t>
            </a:r>
            <a:r>
              <a:rPr lang="en-US" altLang="en-US" baseline="0" dirty="0" err="1" smtClean="0"/>
              <a:t>mis</a:t>
            </a:r>
            <a:r>
              <a:rPr lang="en-US" altLang="en-US" baseline="0" dirty="0" smtClean="0"/>
              <a:t> à </a:t>
            </a:r>
            <a:r>
              <a:rPr lang="en-US" altLang="en-US" baseline="0" dirty="0" err="1" smtClean="0"/>
              <a:t>l’arrêt</a:t>
            </a:r>
            <a:r>
              <a:rPr lang="en-US" altLang="en-US" baseline="0" dirty="0" smtClean="0"/>
              <a:t> en </a:t>
            </a:r>
            <a:r>
              <a:rPr lang="en-US" altLang="en-US" dirty="0" smtClean="0"/>
              <a:t>2004 pour</a:t>
            </a:r>
            <a:r>
              <a:rPr lang="en-US" altLang="en-US" baseline="0" dirty="0" smtClean="0"/>
              <a:t> </a:t>
            </a:r>
            <a:r>
              <a:rPr lang="en-US" altLang="en-US" baseline="0" dirty="0" err="1" smtClean="0"/>
              <a:t>réparations</a:t>
            </a:r>
            <a:r>
              <a:rPr lang="en-US" altLang="en-US" baseline="0" dirty="0" smtClean="0"/>
              <a:t> et </a:t>
            </a:r>
            <a:r>
              <a:rPr lang="en-US" altLang="en-US" dirty="0" smtClean="0"/>
              <a:t>maintenance.</a:t>
            </a:r>
          </a:p>
          <a:p>
            <a:pPr eaLnBrk="1" hangingPunct="1">
              <a:spcBef>
                <a:spcPct val="0"/>
              </a:spcBef>
            </a:pPr>
            <a:endParaRPr lang="en-US" altLang="en-US" dirty="0" smtClean="0"/>
          </a:p>
          <a:p>
            <a:pPr eaLnBrk="1" hangingPunct="1">
              <a:spcBef>
                <a:spcPct val="0"/>
              </a:spcBef>
            </a:pPr>
            <a:r>
              <a:rPr lang="en-US" altLang="en-US" dirty="0" smtClean="0"/>
              <a:t>En 2020, le </a:t>
            </a:r>
            <a:r>
              <a:rPr lang="en-US" altLang="en-US" dirty="0" err="1" smtClean="0"/>
              <a:t>Gouvernement</a:t>
            </a:r>
            <a:r>
              <a:rPr lang="en-US" altLang="en-US" dirty="0" smtClean="0"/>
              <a:t> a </a:t>
            </a:r>
            <a:r>
              <a:rPr lang="en-US" altLang="en-US" dirty="0" err="1" smtClean="0"/>
              <a:t>pris</a:t>
            </a:r>
            <a:r>
              <a:rPr lang="en-US" altLang="en-US" dirty="0" smtClean="0"/>
              <a:t> </a:t>
            </a:r>
            <a:r>
              <a:rPr lang="en-US" altLang="en-US" dirty="0" err="1" smtClean="0"/>
              <a:t>une</a:t>
            </a:r>
            <a:r>
              <a:rPr lang="en-US" altLang="en-US" dirty="0" smtClean="0"/>
              <a:t> </a:t>
            </a:r>
            <a:r>
              <a:rPr lang="en-US" altLang="en-US" dirty="0" err="1" smtClean="0"/>
              <a:t>décision</a:t>
            </a:r>
            <a:r>
              <a:rPr lang="en-US" altLang="en-US" dirty="0" smtClean="0"/>
              <a:t> </a:t>
            </a:r>
            <a:r>
              <a:rPr lang="en-US" altLang="en-US" dirty="0" err="1" smtClean="0"/>
              <a:t>ferme</a:t>
            </a:r>
            <a:r>
              <a:rPr lang="en-US" altLang="en-US" dirty="0" smtClean="0"/>
              <a:t> de </a:t>
            </a:r>
            <a:r>
              <a:rPr lang="en-US" altLang="en-US" dirty="0" err="1" smtClean="0"/>
              <a:t>remettre</a:t>
            </a:r>
            <a:r>
              <a:rPr lang="en-US" altLang="en-US" dirty="0" smtClean="0"/>
              <a:t> le </a:t>
            </a:r>
            <a:r>
              <a:rPr lang="en-US" altLang="en-US" dirty="0" err="1" smtClean="0"/>
              <a:t>réacteur</a:t>
            </a:r>
            <a:r>
              <a:rPr lang="en-US" altLang="en-US" dirty="0" smtClean="0"/>
              <a:t> en service.</a:t>
            </a:r>
            <a:endParaRPr lang="de-DE" altLang="en-US" dirty="0" smtClean="0"/>
          </a:p>
        </p:txBody>
      </p:sp>
      <p:sp>
        <p:nvSpPr>
          <p:cNvPr id="33796" name="Foliennummernplatzhalter 3"/>
          <p:cNvSpPr>
            <a:spLocks noGrp="1"/>
          </p:cNvSpPr>
          <p:nvPr>
            <p:ph type="sldNum" sz="quarter" idx="5"/>
          </p:nvPr>
        </p:nvSpPr>
        <p:spPr bwMode="auto">
          <a:noFill/>
          <a:ln>
            <a:miter lim="800000"/>
            <a:headEnd/>
            <a:tailEnd/>
          </a:ln>
        </p:spPr>
        <p:txBody>
          <a:bodyPr/>
          <a:lstStyle/>
          <a:p>
            <a:fld id="{93549EE6-76F5-4AB6-BC0B-1463BA5915D3}" type="slidenum">
              <a:rPr lang="de-AT" altLang="en-US"/>
              <a:pPr/>
              <a:t>5</a:t>
            </a:fld>
            <a:endParaRPr lang="de-AT"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TextEdit="1"/>
          </p:cNvSpPr>
          <p:nvPr>
            <p:ph type="sldImg"/>
          </p:nvPr>
        </p:nvSpPr>
        <p:spPr bwMode="auto">
          <a:noFill/>
          <a:ln>
            <a:solidFill>
              <a:srgbClr val="000000"/>
            </a:solidFill>
            <a:miter lim="800000"/>
            <a:headEnd/>
            <a:tailEnd/>
          </a:ln>
        </p:spPr>
      </p:sp>
      <p:sp>
        <p:nvSpPr>
          <p:cNvPr id="34819"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altLang="en-US" dirty="0" smtClean="0"/>
          </a:p>
          <a:p>
            <a:pPr eaLnBrk="1" hangingPunct="1">
              <a:spcBef>
                <a:spcPct val="0"/>
              </a:spcBef>
            </a:pPr>
            <a:r>
              <a:rPr lang="fr-FR" altLang="en-US" dirty="0" smtClean="0"/>
              <a:t>Dès le début du programme nucléaire du pays, le réacteur de recherche TRICO a eu une vocation régionale :</a:t>
            </a:r>
          </a:p>
          <a:p>
            <a:pPr eaLnBrk="1" hangingPunct="1">
              <a:spcBef>
                <a:spcPct val="0"/>
              </a:spcBef>
            </a:pPr>
            <a:endParaRPr lang="en-US" altLang="en-US" dirty="0" smtClean="0"/>
          </a:p>
          <a:p>
            <a:pPr eaLnBrk="1" hangingPunct="1">
              <a:spcBef>
                <a:spcPct val="0"/>
              </a:spcBef>
            </a:pPr>
            <a:r>
              <a:rPr lang="en-US" altLang="en-US" dirty="0" smtClean="0"/>
              <a:t>En</a:t>
            </a:r>
            <a:r>
              <a:rPr lang="en-US" altLang="en-US" baseline="0" dirty="0" smtClean="0"/>
              <a:t> </a:t>
            </a:r>
            <a:r>
              <a:rPr lang="fr-FR" altLang="en-US" dirty="0" smtClean="0"/>
              <a:t>1964, l'Agence Internationale de l’Energie Atomique approuve la création d'un centre régional d'études nucléaires pour l'Afrique tropicale à Kinshasa.</a:t>
            </a:r>
          </a:p>
          <a:p>
            <a:pPr eaLnBrk="1" hangingPunct="1">
              <a:spcBef>
                <a:spcPct val="0"/>
              </a:spcBef>
            </a:pPr>
            <a:endParaRPr lang="fr-FR" altLang="en-US" dirty="0" smtClean="0"/>
          </a:p>
          <a:p>
            <a:pPr eaLnBrk="1" hangingPunct="1">
              <a:spcBef>
                <a:spcPct val="0"/>
              </a:spcBef>
            </a:pPr>
            <a:r>
              <a:rPr lang="fr-FR" altLang="en-US" dirty="0" smtClean="0"/>
              <a:t>En</a:t>
            </a:r>
            <a:r>
              <a:rPr lang="fr-FR" altLang="en-US" baseline="0" dirty="0" smtClean="0"/>
              <a:t> </a:t>
            </a:r>
            <a:r>
              <a:rPr lang="fr-FR" altLang="en-US" dirty="0" smtClean="0"/>
              <a:t>1967 : Les Chefs d’Etats Africains approuvent ce que nous appelons aujourd’hui le Centre régional d'études nucléaires de Kinshasa (CREN-K) lors du 4e sommet de l'Organisation de l‘Unité Africaine (OUA) tenu à Kinshasa.</a:t>
            </a:r>
          </a:p>
          <a:p>
            <a:pPr eaLnBrk="1" hangingPunct="1">
              <a:spcBef>
                <a:spcPct val="0"/>
              </a:spcBef>
            </a:pPr>
            <a:endParaRPr lang="fr-CA" alt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fr-FR" altLang="en-US" dirty="0" smtClean="0"/>
              <a:t>Les États africains avaient déjà compris que les applications pacifiques de l'énergie nucléaire étaient importantes pour le développement et qu'une approche régionale serait la plus efficace.</a:t>
            </a:r>
          </a:p>
          <a:p>
            <a:pPr eaLnBrk="1" hangingPunct="1">
              <a:spcBef>
                <a:spcPct val="0"/>
              </a:spcBef>
            </a:pPr>
            <a:endParaRPr lang="fr-FR" altLang="en-US" dirty="0" smtClean="0"/>
          </a:p>
          <a:p>
            <a:pPr eaLnBrk="1" hangingPunct="1">
              <a:spcBef>
                <a:spcPct val="0"/>
              </a:spcBef>
            </a:pPr>
            <a:r>
              <a:rPr lang="fr-FR" altLang="en-US" dirty="0" smtClean="0"/>
              <a:t>Depuis 1959, plus de 40 ans d'exploitation sûre du RR et plus de 65 ans d'expérience en matière de maintenance, d'entretien et de démantèlement.-TRICO-I et TRICO-II ont été utilisés pour :</a:t>
            </a:r>
            <a:r>
              <a:rPr lang="fr-FR" altLang="en-US" dirty="0" err="1" smtClean="0"/>
              <a:t>üla</a:t>
            </a:r>
            <a:r>
              <a:rPr lang="fr-FR" altLang="en-US" dirty="0" smtClean="0"/>
              <a:t> recherche, l'enseignement et la formation en science </a:t>
            </a:r>
            <a:r>
              <a:rPr lang="fr-FR" altLang="en-US" dirty="0" err="1" smtClean="0"/>
              <a:t>nucléaireüL'information</a:t>
            </a:r>
            <a:r>
              <a:rPr lang="fr-FR" altLang="en-US" dirty="0" smtClean="0"/>
              <a:t> du </a:t>
            </a:r>
            <a:r>
              <a:rPr lang="fr-FR" altLang="en-US" dirty="0" err="1" smtClean="0"/>
              <a:t>publicüLa</a:t>
            </a:r>
            <a:r>
              <a:rPr lang="fr-FR" altLang="en-US" dirty="0" smtClean="0"/>
              <a:t> production de radio-isotopes pour des applications agricoles, biologiques et </a:t>
            </a:r>
            <a:r>
              <a:rPr lang="fr-FR" altLang="en-US" dirty="0" err="1" smtClean="0"/>
              <a:t>médicalesüL'analyse</a:t>
            </a:r>
            <a:r>
              <a:rPr lang="fr-FR" altLang="en-US" dirty="0" smtClean="0"/>
              <a:t> par activation neutronique des minéraux</a:t>
            </a:r>
          </a:p>
          <a:p>
            <a:pPr eaLnBrk="1" hangingPunct="1">
              <a:spcBef>
                <a:spcPct val="0"/>
              </a:spcBef>
            </a:pPr>
            <a:endParaRPr lang="en-US" altLang="en-US" dirty="0" smtClean="0"/>
          </a:p>
          <a:p>
            <a:pPr eaLnBrk="1" hangingPunct="1">
              <a:spcBef>
                <a:spcPct val="0"/>
              </a:spcBef>
            </a:pPr>
            <a:r>
              <a:rPr lang="fr-FR" altLang="en-US" dirty="0" smtClean="0"/>
              <a:t>Depuis 1959, la RDC a exploité ses réacteurs de recherche sans incident majeur. TRICO-I et TRICO-II ont été utilisés pour la recherche, l'éducation et la formation en science nucléaire, l'information du public par des visites, la production de radio-isotopes pour des applications dans l'industrie, l'agriculture, la biologie et la médecine, et l'analyse par activation neutronique pour nos minéraux dans l'industrie minière.</a:t>
            </a:r>
            <a:endParaRPr lang="en-US" altLang="en-US" dirty="0" smtClean="0"/>
          </a:p>
          <a:p>
            <a:pPr eaLnBrk="1" hangingPunct="1">
              <a:spcBef>
                <a:spcPct val="0"/>
              </a:spcBef>
            </a:pPr>
            <a:endParaRPr lang="en-US" altLang="en-US" dirty="0" smtClean="0"/>
          </a:p>
        </p:txBody>
      </p:sp>
      <p:sp>
        <p:nvSpPr>
          <p:cNvPr id="34820" name="Foliennummernplatzhalter 3"/>
          <p:cNvSpPr>
            <a:spLocks noGrp="1"/>
          </p:cNvSpPr>
          <p:nvPr>
            <p:ph type="sldNum" sz="quarter" idx="5"/>
          </p:nvPr>
        </p:nvSpPr>
        <p:spPr bwMode="auto">
          <a:noFill/>
          <a:ln>
            <a:miter lim="800000"/>
            <a:headEnd/>
            <a:tailEnd/>
          </a:ln>
        </p:spPr>
        <p:txBody>
          <a:bodyPr/>
          <a:lstStyle/>
          <a:p>
            <a:fld id="{66A03155-3A82-4190-B758-4F38430FFD70}" type="slidenum">
              <a:rPr lang="de-AT" altLang="en-US"/>
              <a:pPr/>
              <a:t>6</a:t>
            </a:fld>
            <a:endParaRPr lang="de-AT"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Folienbildplatzhalter 1"/>
          <p:cNvSpPr>
            <a:spLocks noGrp="1" noRot="1" noChangeAspect="1" noTextEdit="1"/>
          </p:cNvSpPr>
          <p:nvPr>
            <p:ph type="sldImg"/>
          </p:nvPr>
        </p:nvSpPr>
        <p:spPr bwMode="auto">
          <a:noFill/>
          <a:ln>
            <a:solidFill>
              <a:srgbClr val="000000"/>
            </a:solidFill>
            <a:miter lim="800000"/>
            <a:headEnd/>
            <a:tailEnd/>
          </a:ln>
        </p:spPr>
      </p:sp>
      <p:sp>
        <p:nvSpPr>
          <p:cNvPr id="35843" name="Notizenplatzhalter 2"/>
          <p:cNvSpPr>
            <a:spLocks noGrp="1"/>
          </p:cNvSpPr>
          <p:nvPr>
            <p:ph type="body" idx="1"/>
          </p:nvPr>
        </p:nvSpPr>
        <p:spPr bwMode="auto">
          <a:noFill/>
        </p:spPr>
        <p:txBody>
          <a:bodyPr wrap="square" numCol="1" anchor="t" anchorCtr="0" compatLnSpc="1">
            <a:prstTxWarp prst="textNoShape">
              <a:avLst/>
            </a:prstTxWarp>
          </a:bodyPr>
          <a:lstStyle/>
          <a:p>
            <a:pPr defTabSz="912813" eaLnBrk="1" hangingPunct="1">
              <a:spcBef>
                <a:spcPct val="0"/>
              </a:spcBef>
            </a:pPr>
            <a:r>
              <a:rPr lang="fr-FR" altLang="en-US" dirty="0" smtClean="0"/>
              <a:t>Voici l'histoire de notre réacteur de 1 MW, décennie après décennie.</a:t>
            </a:r>
          </a:p>
          <a:p>
            <a:pPr defTabSz="912813" eaLnBrk="1" hangingPunct="1">
              <a:spcBef>
                <a:spcPct val="0"/>
              </a:spcBef>
            </a:pPr>
            <a:endParaRPr lang="fr-FR" altLang="en-US" dirty="0" smtClean="0"/>
          </a:p>
          <a:p>
            <a:pPr defTabSz="912813" eaLnBrk="1" hangingPunct="1">
              <a:spcBef>
                <a:spcPct val="0"/>
              </a:spcBef>
            </a:pPr>
            <a:r>
              <a:rPr lang="fr-FR" altLang="en-US" dirty="0" smtClean="0"/>
              <a:t>Entre 1972 et 1994, nous l'avons exploité en toute sécurité, sans aucun problème. </a:t>
            </a:r>
          </a:p>
          <a:p>
            <a:pPr defTabSz="912813" eaLnBrk="1" hangingPunct="1">
              <a:spcBef>
                <a:spcPct val="0"/>
              </a:spcBef>
            </a:pPr>
            <a:endParaRPr lang="fr-FR" altLang="en-US" dirty="0" smtClean="0"/>
          </a:p>
          <a:p>
            <a:pPr defTabSz="912813" eaLnBrk="1" hangingPunct="1">
              <a:spcBef>
                <a:spcPct val="0"/>
              </a:spcBef>
            </a:pPr>
            <a:r>
              <a:rPr lang="fr-FR" altLang="en-US" dirty="0" smtClean="0"/>
              <a:t>Dans les années 1990, nous avons commencé à rencontrer des difficultés en raison d'un manque de financement régulier et de soutien politique. </a:t>
            </a:r>
          </a:p>
          <a:p>
            <a:pPr defTabSz="912813" eaLnBrk="1" hangingPunct="1">
              <a:spcBef>
                <a:spcPct val="0"/>
              </a:spcBef>
            </a:pPr>
            <a:endParaRPr lang="fr-FR" altLang="en-US" dirty="0" smtClean="0"/>
          </a:p>
          <a:p>
            <a:pPr defTabSz="912813" eaLnBrk="1" hangingPunct="1">
              <a:spcBef>
                <a:spcPct val="0"/>
              </a:spcBef>
            </a:pPr>
            <a:r>
              <a:rPr lang="fr-FR" altLang="en-US" dirty="0" smtClean="0"/>
              <a:t>Malgré une période difficile entre 1996 et 2003, marquée par deux guerres civiles et l'instabilité politique, le CGEA est parvenu à maintenir en bon état les systèmes de sécurité essentiels et les éléments de combustible nucléaire, mais nous avons dû cesser complètement nos activités en 2004.</a:t>
            </a:r>
          </a:p>
          <a:p>
            <a:pPr defTabSz="912813" eaLnBrk="1" hangingPunct="1">
              <a:spcBef>
                <a:spcPct val="0"/>
              </a:spcBef>
            </a:pPr>
            <a:endParaRPr lang="fr-FR" altLang="en-US" dirty="0" smtClean="0"/>
          </a:p>
          <a:p>
            <a:pPr defTabSz="912813" eaLnBrk="1" hangingPunct="1">
              <a:spcBef>
                <a:spcPct val="0"/>
              </a:spcBef>
            </a:pPr>
            <a:r>
              <a:rPr lang="fr-FR" altLang="en-US" dirty="0" smtClean="0"/>
              <a:t>Nous avons bénéficié de plusieurs missions de l'AIEA :</a:t>
            </a:r>
          </a:p>
          <a:p>
            <a:pPr defTabSz="912813" eaLnBrk="1" hangingPunct="1">
              <a:spcBef>
                <a:spcPct val="0"/>
              </a:spcBef>
            </a:pPr>
            <a:endParaRPr lang="fr-FR" altLang="en-US" dirty="0" smtClean="0"/>
          </a:p>
          <a:p>
            <a:pPr defTabSz="912813" eaLnBrk="1" hangingPunct="1">
              <a:spcBef>
                <a:spcPct val="0"/>
              </a:spcBef>
            </a:pPr>
            <a:r>
              <a:rPr lang="fr-FR" altLang="en-US" dirty="0" smtClean="0"/>
              <a:t>-INSARR en 2004-IPPAS en 2017-INSARR et pré-OMARR en 2018</a:t>
            </a:r>
          </a:p>
          <a:p>
            <a:pPr defTabSz="912813" eaLnBrk="1" hangingPunct="1">
              <a:spcBef>
                <a:spcPct val="0"/>
              </a:spcBef>
            </a:pPr>
            <a:endParaRPr lang="fr-FR" altLang="en-US" dirty="0" smtClean="0"/>
          </a:p>
          <a:p>
            <a:pPr defTabSz="912813" eaLnBrk="1" hangingPunct="1">
              <a:spcBef>
                <a:spcPct val="0"/>
              </a:spcBef>
            </a:pPr>
            <a:r>
              <a:rPr lang="fr-FR" altLang="en-US" dirty="0" smtClean="0"/>
              <a:t>-Inspection visuelle des éléments combustibles en 2019</a:t>
            </a:r>
          </a:p>
          <a:p>
            <a:pPr defTabSz="912813" eaLnBrk="1" hangingPunct="1">
              <a:spcBef>
                <a:spcPct val="0"/>
              </a:spcBef>
            </a:pPr>
            <a:endParaRPr lang="fr-FR" altLang="en-US" dirty="0" smtClean="0"/>
          </a:p>
          <a:p>
            <a:pPr defTabSz="912813" eaLnBrk="1" hangingPunct="1">
              <a:spcBef>
                <a:spcPct val="0"/>
              </a:spcBef>
            </a:pPr>
            <a:r>
              <a:rPr lang="fr-FR" altLang="en-US" dirty="0" smtClean="0"/>
              <a:t>En février 2020, le Gouvernement a pris la décision ferme de rénover le réacteur. Le ministre de la recherche scientifique et de l'innovation technologique s'est rendu à l'AIEA en mars et en septembre 2020 pour présenter le plan d’action stratégique élaboré pour le redémarrage du réacteur et obtenir le soutien de la communauté internationale.</a:t>
            </a:r>
            <a:endParaRPr lang="de-AT" altLang="en-US" dirty="0" smtClean="0"/>
          </a:p>
        </p:txBody>
      </p:sp>
      <p:sp>
        <p:nvSpPr>
          <p:cNvPr id="35844" name="Foliennummernplatzhalter 3"/>
          <p:cNvSpPr>
            <a:spLocks noGrp="1"/>
          </p:cNvSpPr>
          <p:nvPr>
            <p:ph type="sldNum" sz="quarter" idx="5"/>
          </p:nvPr>
        </p:nvSpPr>
        <p:spPr bwMode="auto">
          <a:noFill/>
          <a:ln>
            <a:miter lim="800000"/>
            <a:headEnd/>
            <a:tailEnd/>
          </a:ln>
        </p:spPr>
        <p:txBody>
          <a:bodyPr/>
          <a:lstStyle/>
          <a:p>
            <a:fld id="{D7927A5C-718F-42BA-BEF9-9D2975610B77}" type="slidenum">
              <a:rPr lang="de-AT" altLang="en-US"/>
              <a:pPr/>
              <a:t>7</a:t>
            </a:fld>
            <a:endParaRPr lang="de-AT"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4DD1D71C-6FEC-46CA-8274-3233572C86B3}" type="slidenum">
              <a:rPr lang="de-AT" altLang="en-US" smtClean="0"/>
              <a:pPr>
                <a:defRPr/>
              </a:pPr>
              <a:t>8</a:t>
            </a:fld>
            <a:endParaRPr lang="de-AT"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p:spPr>
      </p:sp>
      <p:sp>
        <p:nvSpPr>
          <p:cNvPr id="36867" name="Notizenplatzhalter 2"/>
          <p:cNvSpPr>
            <a:spLocks noGrp="1"/>
          </p:cNvSpPr>
          <p:nvPr>
            <p:ph type="body" idx="1"/>
          </p:nvPr>
        </p:nvSpPr>
        <p:spPr bwMode="auto">
          <a:noFill/>
        </p:spPr>
        <p:txBody>
          <a:bodyPr wrap="square" numCol="1" anchor="t" anchorCtr="0" compatLnSpc="1">
            <a:prstTxWarp prst="textNoShape">
              <a:avLst/>
            </a:prstTxWarp>
          </a:bodyPr>
          <a:lstStyle/>
          <a:p>
            <a:pPr marL="228600" lvl="0" indent="-228600">
              <a:buAutoNum type="arabicParenBoth"/>
            </a:pPr>
            <a:r>
              <a:rPr lang="fr-FR" sz="1200" kern="1200" dirty="0" smtClean="0">
                <a:solidFill>
                  <a:schemeClr val="tx1"/>
                </a:solidFill>
                <a:latin typeface="+mn-lt"/>
                <a:ea typeface="+mn-ea"/>
                <a:cs typeface="+mn-cs"/>
              </a:rPr>
              <a:t>Tout d'abord, conformément à la vision initiale de nos prédécesseurs, nous voulons encourager l'utilisation des applications pacifiques de l'énergie nucléaire en Afrique. Les applications nucléaires contribueront aux objectifs de développement durable 2, 3, 4, 7, 8 et 9. Pour cela, un réacteur nucléaire de recherche est un outil indispensable.</a:t>
            </a:r>
          </a:p>
          <a:p>
            <a:pPr marL="228600" lvl="0" indent="-228600">
              <a:buNone/>
            </a:pPr>
            <a:endParaRPr lang="fr-FR" sz="1200" kern="1200" dirty="0" smtClean="0">
              <a:solidFill>
                <a:schemeClr val="tx1"/>
              </a:solidFill>
              <a:latin typeface="+mn-lt"/>
              <a:ea typeface="+mn-ea"/>
              <a:cs typeface="+mn-cs"/>
            </a:endParaRPr>
          </a:p>
          <a:p>
            <a:pPr marL="228600" lvl="0" indent="-228600">
              <a:buFont typeface="Wingdings" pitchFamily="2" charset="2"/>
              <a:buAutoNum type="arabicParenBoth" startAt="2"/>
            </a:pPr>
            <a:r>
              <a:rPr lang="fr-FR" sz="1200" kern="1200" dirty="0" smtClean="0">
                <a:solidFill>
                  <a:schemeClr val="tx1"/>
                </a:solidFill>
                <a:latin typeface="+mn-lt"/>
                <a:ea typeface="+mn-ea"/>
                <a:cs typeface="+mn-cs"/>
              </a:rPr>
              <a:t>Deuxièmement, nous avons constaté que la réactivation du réacteur serait plus économique que la construction d'un nouveau réacteur. Au fil des ans, nous avons beaucoup investi dans la maintenance de l'installation existante. Une mission de l'AIEA en 2019 a révélé que nos éléments combustibles étaient en bon état pour la poursuite du service nucléaire. Nous devons maintenant remplacer notre système de contrôle et renouveler certains équipements liés à la sûreté et à la sécurité. Nous devrons également mettre à jour les connaissances de notre personnel et recruter et former de nouveaux employés pour exploiter pleinement le réacteur remis à neuf.</a:t>
            </a:r>
          </a:p>
          <a:p>
            <a:pPr marL="228600" lvl="0" indent="-228600">
              <a:buFont typeface="Wingdings" pitchFamily="2" charset="2"/>
              <a:buAutoNum type="arabicParenBoth" startAt="2"/>
            </a:pPr>
            <a:endParaRPr lang="fr-FR" sz="1200" kern="1200" dirty="0" smtClean="0">
              <a:solidFill>
                <a:schemeClr val="tx1"/>
              </a:solidFill>
              <a:latin typeface="+mn-lt"/>
              <a:ea typeface="+mn-ea"/>
              <a:cs typeface="+mn-cs"/>
            </a:endParaRPr>
          </a:p>
          <a:p>
            <a:pPr marL="228600" lvl="0" indent="-228600">
              <a:buFont typeface="Wingdings" pitchFamily="2" charset="2"/>
              <a:buAutoNum type="arabicParenBoth" startAt="2"/>
            </a:pPr>
            <a:r>
              <a:rPr lang="fr-FR" sz="1200" kern="1200" dirty="0" smtClean="0">
                <a:solidFill>
                  <a:schemeClr val="tx1"/>
                </a:solidFill>
                <a:latin typeface="+mn-lt"/>
                <a:ea typeface="+mn-ea"/>
                <a:cs typeface="+mn-cs"/>
              </a:rPr>
              <a:t>Le troisième avantage est que nous fournirons des produits et des services nucléaires qui devraient nous permettre de financer en partie nos opérations et de réduire notre dépendance à l'égard des pays étrangers.-</a:t>
            </a:r>
          </a:p>
          <a:p>
            <a:pPr lvl="0"/>
            <a:endParaRPr lang="fr-CA" sz="1200" kern="1200" dirty="0" smtClean="0">
              <a:solidFill>
                <a:schemeClr val="tx1"/>
              </a:solidFill>
              <a:latin typeface="+mn-lt"/>
              <a:ea typeface="+mn-ea"/>
              <a:cs typeface="+mn-cs"/>
            </a:endParaRPr>
          </a:p>
          <a:p>
            <a:pPr lvl="0"/>
            <a:r>
              <a:rPr lang="fr-FR" sz="1200" kern="1200" dirty="0" smtClean="0">
                <a:solidFill>
                  <a:schemeClr val="tx1"/>
                </a:solidFill>
                <a:latin typeface="+mn-lt"/>
                <a:ea typeface="+mn-ea"/>
                <a:cs typeface="+mn-cs"/>
              </a:rPr>
              <a:t>(4) Enfin, la remise en service de ce témoin de notre prestigieux passé scientifique serait un symbole important pour notre nation. </a:t>
            </a:r>
          </a:p>
          <a:p>
            <a:pPr eaLnBrk="1" hangingPunct="1">
              <a:spcBef>
                <a:spcPct val="0"/>
              </a:spcBef>
            </a:pPr>
            <a:endParaRPr lang="en-US" altLang="en-US" sz="1100" dirty="0" smtClean="0"/>
          </a:p>
        </p:txBody>
      </p:sp>
      <p:sp>
        <p:nvSpPr>
          <p:cNvPr id="36868" name="Foliennummernplatzhalter 3"/>
          <p:cNvSpPr>
            <a:spLocks noGrp="1"/>
          </p:cNvSpPr>
          <p:nvPr>
            <p:ph type="sldNum" sz="quarter" idx="5"/>
          </p:nvPr>
        </p:nvSpPr>
        <p:spPr bwMode="auto">
          <a:noFill/>
          <a:ln>
            <a:miter lim="800000"/>
            <a:headEnd/>
            <a:tailEnd/>
          </a:ln>
        </p:spPr>
        <p:txBody>
          <a:bodyPr/>
          <a:lstStyle/>
          <a:p>
            <a:fld id="{0EF51C1D-85FE-45C3-A6A9-FD0A044D7477}" type="slidenum">
              <a:rPr lang="de-AT" altLang="en-US"/>
              <a:pPr/>
              <a:t>11</a:t>
            </a:fld>
            <a:endParaRPr lang="de-AT"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Folienbildplatzhalter 1"/>
          <p:cNvSpPr>
            <a:spLocks noGrp="1" noRot="1" noChangeAspect="1" noTextEdit="1"/>
          </p:cNvSpPr>
          <p:nvPr>
            <p:ph type="sldImg"/>
          </p:nvPr>
        </p:nvSpPr>
        <p:spPr bwMode="auto">
          <a:noFill/>
          <a:ln>
            <a:solidFill>
              <a:srgbClr val="000000"/>
            </a:solidFill>
            <a:miter lim="800000"/>
            <a:headEnd/>
            <a:tailEnd/>
          </a:ln>
        </p:spPr>
      </p:sp>
      <p:sp>
        <p:nvSpPr>
          <p:cNvPr id="36867" name="Notizenplatzhalter 2"/>
          <p:cNvSpPr>
            <a:spLocks noGrp="1"/>
          </p:cNvSpPr>
          <p:nvPr>
            <p:ph type="body" idx="1"/>
          </p:nvPr>
        </p:nvSpPr>
        <p:spPr bwMode="auto">
          <a:noFill/>
        </p:spPr>
        <p:txBody>
          <a:bodyPr wrap="square" numCol="1" anchor="t" anchorCtr="0" compatLnSpc="1">
            <a:prstTxWarp prst="textNoShape">
              <a:avLst/>
            </a:prstTxWarp>
          </a:bodyPr>
          <a:lstStyle/>
          <a:p>
            <a:pPr marL="228600" lvl="0" indent="-228600">
              <a:buAutoNum type="arabicParenBoth"/>
            </a:pPr>
            <a:r>
              <a:rPr lang="fr-FR" sz="1200" kern="1200" dirty="0" smtClean="0">
                <a:solidFill>
                  <a:schemeClr val="tx1"/>
                </a:solidFill>
                <a:latin typeface="+mn-lt"/>
                <a:ea typeface="+mn-ea"/>
                <a:cs typeface="+mn-cs"/>
              </a:rPr>
              <a:t>Tout d'abord, conformément à la vision initiale de nos prédécesseurs, nous voulons encourager l'utilisation des applications pacifiques de l'énergie nucléaire en Afrique. Les applications nucléaires contribueront aux objectifs de développement durable 2, 3, 4, 7, 8 et 9. Pour cela, un réacteur nucléaire de recherche est un outil indispensable.</a:t>
            </a:r>
          </a:p>
          <a:p>
            <a:pPr marL="228600" lvl="0" indent="-228600">
              <a:buNone/>
            </a:pPr>
            <a:endParaRPr lang="fr-FR" sz="1200" kern="1200" dirty="0" smtClean="0">
              <a:solidFill>
                <a:schemeClr val="tx1"/>
              </a:solidFill>
              <a:latin typeface="+mn-lt"/>
              <a:ea typeface="+mn-ea"/>
              <a:cs typeface="+mn-cs"/>
            </a:endParaRPr>
          </a:p>
          <a:p>
            <a:pPr marL="228600" lvl="0" indent="-228600">
              <a:buFont typeface="Wingdings" pitchFamily="2" charset="2"/>
              <a:buAutoNum type="arabicParenBoth" startAt="2"/>
            </a:pPr>
            <a:r>
              <a:rPr lang="fr-FR" sz="1200" kern="1200" dirty="0" smtClean="0">
                <a:solidFill>
                  <a:schemeClr val="tx1"/>
                </a:solidFill>
                <a:latin typeface="+mn-lt"/>
                <a:ea typeface="+mn-ea"/>
                <a:cs typeface="+mn-cs"/>
              </a:rPr>
              <a:t>Deuxièmement, nous avons constaté que la réactivation du réacteur serait plus économique que la construction d'un nouveau réacteur. Au fil des ans, nous avons beaucoup investi dans la maintenance de l'installation existante. Une mission de l'AIEA en 2019 a révélé que nos éléments combustibles étaient en bon état pour la poursuite du service nucléaire. Nous devons maintenant remplacer notre système de contrôle et renouveler certains équipements liés à la sûreté et à la sécurité. Nous devrons également mettre à jour les connaissances de notre personnel et recruter et former de nouveaux employés pour exploiter pleinement le réacteur remis à neuf.</a:t>
            </a:r>
          </a:p>
          <a:p>
            <a:pPr marL="228600" lvl="0" indent="-228600">
              <a:buFont typeface="Wingdings" pitchFamily="2" charset="2"/>
              <a:buAutoNum type="arabicParenBoth" startAt="2"/>
            </a:pPr>
            <a:endParaRPr lang="fr-FR" sz="1200" kern="1200" dirty="0" smtClean="0">
              <a:solidFill>
                <a:schemeClr val="tx1"/>
              </a:solidFill>
              <a:latin typeface="+mn-lt"/>
              <a:ea typeface="+mn-ea"/>
              <a:cs typeface="+mn-cs"/>
            </a:endParaRPr>
          </a:p>
          <a:p>
            <a:pPr marL="228600" lvl="0" indent="-228600">
              <a:buFont typeface="Wingdings" pitchFamily="2" charset="2"/>
              <a:buAutoNum type="arabicParenBoth" startAt="2"/>
            </a:pPr>
            <a:r>
              <a:rPr lang="fr-FR" sz="1200" kern="1200" dirty="0" smtClean="0">
                <a:solidFill>
                  <a:schemeClr val="tx1"/>
                </a:solidFill>
                <a:latin typeface="+mn-lt"/>
                <a:ea typeface="+mn-ea"/>
                <a:cs typeface="+mn-cs"/>
              </a:rPr>
              <a:t>Le troisième avantage est que nous fournirons des produits et des services nucléaires qui devraient nous permettre de financer en partie nos opérations et de réduire notre dépendance à l'égard des pays étrangers.-</a:t>
            </a:r>
          </a:p>
          <a:p>
            <a:pPr lvl="0"/>
            <a:endParaRPr lang="fr-CA" sz="1200" kern="1200" dirty="0" smtClean="0">
              <a:solidFill>
                <a:schemeClr val="tx1"/>
              </a:solidFill>
              <a:latin typeface="+mn-lt"/>
              <a:ea typeface="+mn-ea"/>
              <a:cs typeface="+mn-cs"/>
            </a:endParaRPr>
          </a:p>
          <a:p>
            <a:pPr lvl="0"/>
            <a:r>
              <a:rPr lang="fr-FR" sz="1200" kern="1200" dirty="0" smtClean="0">
                <a:solidFill>
                  <a:schemeClr val="tx1"/>
                </a:solidFill>
                <a:latin typeface="+mn-lt"/>
                <a:ea typeface="+mn-ea"/>
                <a:cs typeface="+mn-cs"/>
              </a:rPr>
              <a:t>(4) Enfin, la remise en service de ce témoin de notre prestigieux passé scientifique serait un symbole important pour notre nation. </a:t>
            </a:r>
          </a:p>
          <a:p>
            <a:pPr eaLnBrk="1" hangingPunct="1">
              <a:spcBef>
                <a:spcPct val="0"/>
              </a:spcBef>
            </a:pPr>
            <a:endParaRPr lang="en-US" altLang="en-US" sz="1100" dirty="0" smtClean="0"/>
          </a:p>
        </p:txBody>
      </p:sp>
      <p:sp>
        <p:nvSpPr>
          <p:cNvPr id="36868" name="Foliennummernplatzhalter 3"/>
          <p:cNvSpPr>
            <a:spLocks noGrp="1"/>
          </p:cNvSpPr>
          <p:nvPr>
            <p:ph type="sldNum" sz="quarter" idx="5"/>
          </p:nvPr>
        </p:nvSpPr>
        <p:spPr bwMode="auto">
          <a:noFill/>
          <a:ln>
            <a:miter lim="800000"/>
            <a:headEnd/>
            <a:tailEnd/>
          </a:ln>
        </p:spPr>
        <p:txBody>
          <a:bodyPr/>
          <a:lstStyle/>
          <a:p>
            <a:fld id="{0EF51C1D-85FE-45C3-A6A9-FD0A044D7477}" type="slidenum">
              <a:rPr lang="de-AT" altLang="en-US"/>
              <a:pPr/>
              <a:t>12</a:t>
            </a:fld>
            <a:endParaRPr lang="de-AT"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Folienbildplatzhalter 1"/>
          <p:cNvSpPr>
            <a:spLocks noGrp="1" noRot="1" noChangeAspect="1" noTextEdit="1"/>
          </p:cNvSpPr>
          <p:nvPr>
            <p:ph type="sldImg"/>
          </p:nvPr>
        </p:nvSpPr>
        <p:spPr bwMode="auto">
          <a:noFill/>
          <a:ln>
            <a:solidFill>
              <a:srgbClr val="000000"/>
            </a:solidFill>
            <a:miter lim="800000"/>
            <a:headEnd/>
            <a:tailEnd/>
          </a:ln>
        </p:spPr>
      </p:sp>
      <p:sp>
        <p:nvSpPr>
          <p:cNvPr id="37891" name="Notizenplatzhalt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fr-FR" altLang="en-US" dirty="0" smtClean="0"/>
              <a:t>Le 20 février 2020, le gouvernement a officiellement pris la décision de lancer le projet de redémarrage de TRICO-II lors du Conseil des Ministres.</a:t>
            </a:r>
          </a:p>
          <a:p>
            <a:pPr eaLnBrk="1" hangingPunct="1">
              <a:spcBef>
                <a:spcPct val="0"/>
              </a:spcBef>
            </a:pPr>
            <a:endParaRPr lang="fr-FR" altLang="en-US" dirty="0" smtClean="0"/>
          </a:p>
          <a:p>
            <a:pPr eaLnBrk="1" hangingPunct="1">
              <a:spcBef>
                <a:spcPct val="0"/>
              </a:spcBef>
            </a:pPr>
            <a:r>
              <a:rPr lang="fr-FR" altLang="en-US" dirty="0" smtClean="0"/>
              <a:t>En mars 2020, le Ministre de la Recherche Scientifique et des Technologies Innovantes (RSIT), Maitre </a:t>
            </a:r>
            <a:r>
              <a:rPr lang="fr-FR" altLang="en-US" dirty="0" err="1" smtClean="0"/>
              <a:t>Mpanda</a:t>
            </a:r>
            <a:r>
              <a:rPr lang="fr-FR" altLang="en-US" dirty="0" smtClean="0"/>
              <a:t> </a:t>
            </a:r>
            <a:r>
              <a:rPr lang="fr-FR" altLang="en-US" dirty="0" err="1" smtClean="0"/>
              <a:t>Mwamba</a:t>
            </a:r>
            <a:r>
              <a:rPr lang="fr-FR" altLang="en-US" dirty="0" smtClean="0"/>
              <a:t>, s'est rendu à Vienne, à l'AIEA, pour annoncer la décision du gouvernement.</a:t>
            </a:r>
          </a:p>
          <a:p>
            <a:pPr eaLnBrk="1" hangingPunct="1">
              <a:spcBef>
                <a:spcPct val="0"/>
              </a:spcBef>
            </a:pPr>
            <a:endParaRPr lang="fr-FR" altLang="en-US" dirty="0" smtClean="0"/>
          </a:p>
          <a:p>
            <a:pPr eaLnBrk="1" hangingPunct="1">
              <a:spcBef>
                <a:spcPct val="0"/>
              </a:spcBef>
            </a:pPr>
            <a:r>
              <a:rPr lang="fr-FR" altLang="en-US" dirty="0" smtClean="0"/>
              <a:t>En avril-mai 2020, le CGEA a élaboré, avec l'aide de son consultant NPC, un plan d'action stratégique détaillé qui a été envoyé à l'AIEA en juillet 2020.</a:t>
            </a:r>
          </a:p>
          <a:p>
            <a:pPr eaLnBrk="1" hangingPunct="1">
              <a:spcBef>
                <a:spcPct val="0"/>
              </a:spcBef>
            </a:pPr>
            <a:endParaRPr lang="fr-FR" altLang="en-US" dirty="0" smtClean="0"/>
          </a:p>
          <a:p>
            <a:pPr eaLnBrk="1" hangingPunct="1">
              <a:spcBef>
                <a:spcPct val="0"/>
              </a:spcBef>
            </a:pPr>
            <a:r>
              <a:rPr lang="fr-FR" altLang="en-US" dirty="0" smtClean="0"/>
              <a:t>En juillet 2020, NPC a obtenu des estimations de prix pour le plateau de contrôle (la pièce la plus coûteuse à remplacer). Les estimations les plus réalistes sont de l'ordre de 5 à 6 millions USD.</a:t>
            </a:r>
          </a:p>
          <a:p>
            <a:pPr eaLnBrk="1" hangingPunct="1">
              <a:spcBef>
                <a:spcPct val="0"/>
              </a:spcBef>
            </a:pPr>
            <a:endParaRPr lang="fr-FR" altLang="en-US" dirty="0" smtClean="0"/>
          </a:p>
          <a:p>
            <a:pPr eaLnBrk="1" hangingPunct="1">
              <a:spcBef>
                <a:spcPct val="0"/>
              </a:spcBef>
            </a:pPr>
            <a:r>
              <a:rPr lang="fr-FR" altLang="en-US" dirty="0" smtClean="0"/>
              <a:t>En septembre 2020, le ministre du RSIT a conduit la délégation de la RDC à la Conférence générale de l'AIEA. À cette occasion, le ministre a rencontré le directeur général, Mariano Grossi, qui, sur la base du plan d'action stratégique, a pleinement soutenu le projet. Il a toutefois posé comme condition à son soutien la remise du rapport d'analyse de sûreté du </a:t>
            </a:r>
            <a:r>
              <a:rPr lang="fr-FR" altLang="en-US" dirty="0" err="1" smtClean="0"/>
              <a:t>réacteur.En</a:t>
            </a:r>
            <a:r>
              <a:rPr lang="fr-FR" altLang="en-US" dirty="0" smtClean="0"/>
              <a:t> octobre 2020, la phase 1 de notre plan d'action a été lancée.</a:t>
            </a:r>
          </a:p>
        </p:txBody>
      </p:sp>
      <p:sp>
        <p:nvSpPr>
          <p:cNvPr id="37892" name="Foliennummernplatzhalter 3"/>
          <p:cNvSpPr>
            <a:spLocks noGrp="1"/>
          </p:cNvSpPr>
          <p:nvPr>
            <p:ph type="sldNum" sz="quarter" idx="5"/>
          </p:nvPr>
        </p:nvSpPr>
        <p:spPr bwMode="auto">
          <a:noFill/>
          <a:ln>
            <a:miter lim="800000"/>
            <a:headEnd/>
            <a:tailEnd/>
          </a:ln>
        </p:spPr>
        <p:txBody>
          <a:bodyPr/>
          <a:lstStyle/>
          <a:p>
            <a:fld id="{2248F7DF-E503-4187-AD97-7423030060D4}" type="slidenum">
              <a:rPr lang="de-AT" altLang="en-US"/>
              <a:pPr/>
              <a:t>13</a:t>
            </a:fld>
            <a:endParaRPr lang="de-AT"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5" name="Titel 4"/>
          <p:cNvSpPr>
            <a:spLocks noGrp="1"/>
          </p:cNvSpPr>
          <p:nvPr>
            <p:ph type="title"/>
          </p:nvPr>
        </p:nvSpPr>
        <p:spPr/>
        <p:txBody>
          <a:bodyPr/>
          <a:lstStyle/>
          <a:p>
            <a:r>
              <a:rPr lang="de-DE"/>
              <a:t>Mastertitelformat bearbeiten</a:t>
            </a:r>
            <a:endParaRPr lang="de-AT"/>
          </a:p>
        </p:txBody>
      </p:sp>
      <p:sp>
        <p:nvSpPr>
          <p:cNvPr id="4" name="Footer Placeholder 4"/>
          <p:cNvSpPr>
            <a:spLocks noGrp="1"/>
          </p:cNvSpPr>
          <p:nvPr>
            <p:ph type="ftr" sz="quarter" idx="10"/>
          </p:nvPr>
        </p:nvSpPr>
        <p:spPr/>
        <p:txBody>
          <a:bodyPr/>
          <a:lstStyle>
            <a:lvl1pPr>
              <a:defRPr/>
            </a:lvl1pPr>
          </a:lstStyle>
          <a:p>
            <a:pPr>
              <a:defRPr/>
            </a:pPr>
            <a:r>
              <a:rPr lang="en-GB"/>
              <a:t>2020-12-14</a:t>
            </a:r>
          </a:p>
        </p:txBody>
      </p:sp>
      <p:sp>
        <p:nvSpPr>
          <p:cNvPr id="6" name="Slide Number Placeholder 5"/>
          <p:cNvSpPr>
            <a:spLocks noGrp="1"/>
          </p:cNvSpPr>
          <p:nvPr>
            <p:ph type="sldNum" sz="quarter" idx="11"/>
          </p:nvPr>
        </p:nvSpPr>
        <p:spPr/>
        <p:txBody>
          <a:bodyPr/>
          <a:lstStyle>
            <a:lvl1pPr>
              <a:defRPr/>
            </a:lvl1pPr>
          </a:lstStyle>
          <a:p>
            <a:pPr>
              <a:defRPr/>
            </a:pPr>
            <a:fld id="{5C3E246F-F8B8-4104-A242-6C607DB60808}" type="slidenum">
              <a:rPr lang="en-GB" altLang="en-US"/>
              <a:pPr>
                <a:defRPr/>
              </a:pPr>
              <a:t>‹N°›</a:t>
            </a:fld>
            <a:endParaRPr lang="en-GB"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smtClean="0"/>
            </a:lvl1pPr>
          </a:lstStyle>
          <a:p>
            <a:pPr>
              <a:defRPr/>
            </a:pPr>
            <a:fld id="{3C4249CB-DB93-48E5-BAA9-F4FCA2D80F12}" type="slidenum">
              <a:rPr lang="en-GB" altLang="en-US"/>
              <a:pPr>
                <a:defRPr/>
              </a:pPr>
              <a:t>‹N°›</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Slide Number Placeholder 5"/>
          <p:cNvSpPr>
            <a:spLocks noGrp="1"/>
          </p:cNvSpPr>
          <p:nvPr>
            <p:ph type="sldNum" sz="quarter" idx="10"/>
          </p:nvPr>
        </p:nvSpPr>
        <p:spPr/>
        <p:txBody>
          <a:bodyPr/>
          <a:lstStyle>
            <a:lvl1pPr>
              <a:defRPr smtClean="0"/>
            </a:lvl1pPr>
          </a:lstStyle>
          <a:p>
            <a:pPr>
              <a:defRPr/>
            </a:pPr>
            <a:fld id="{A4EBCEE0-4C67-4192-9A03-2C33AC46FC48}" type="slidenum">
              <a:rPr lang="en-GB" altLang="en-US"/>
              <a:pPr>
                <a:defRPr/>
              </a:pPr>
              <a:t>‹N°›</a:t>
            </a:fld>
            <a:endParaRPr lang="en-GB"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p:cNvSpPr>
            <a:spLocks noGrp="1"/>
          </p:cNvSpPr>
          <p:nvPr>
            <p:ph type="dt" sz="half" idx="10"/>
          </p:nvPr>
        </p:nvSpPr>
        <p:spPr/>
        <p:txBody>
          <a:bodyPr/>
          <a:lstStyle>
            <a:lvl1pPr>
              <a:defRPr/>
            </a:lvl1pPr>
          </a:lstStyle>
          <a:p>
            <a:pPr>
              <a:defRPr/>
            </a:pPr>
            <a:fld id="{86B83DEC-7005-4077-BEA9-274800BCFFCA}" type="datetimeFigureOut">
              <a:rPr lang="de-AT"/>
              <a:pPr>
                <a:defRPr/>
              </a:pPr>
              <a:t>29.10.2024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7DEF8D96-3A59-4EEC-AEBC-ADFB49FA9F33}" type="slidenum">
              <a:rPr lang="de-AT" altLang="en-US"/>
              <a:pPr>
                <a:defRPr/>
              </a:pPr>
              <a:t>‹N°›</a:t>
            </a:fld>
            <a:endParaRPr lang="de-AT"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lvl1pPr>
          </a:lstStyle>
          <a:p>
            <a:pPr>
              <a:defRPr/>
            </a:pPr>
            <a:fld id="{F46EA16B-017F-4010-8E01-5D2523C78BF7}" type="datetimeFigureOut">
              <a:rPr lang="de-AT"/>
              <a:pPr>
                <a:defRPr/>
              </a:pPr>
              <a:t>29.10.2024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BDAC9507-F5B7-426B-A626-AA844A4D85DB}" type="slidenum">
              <a:rPr lang="de-AT" altLang="en-US"/>
              <a:pPr>
                <a:defRPr/>
              </a:pPr>
              <a:t>‹N°›</a:t>
            </a:fld>
            <a:endParaRPr lang="de-AT"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lvl1pPr>
              <a:defRPr/>
            </a:lvl1pPr>
          </a:lstStyle>
          <a:p>
            <a:pPr>
              <a:defRPr/>
            </a:pPr>
            <a:fld id="{D6642550-1B4F-4E98-BA27-593A1F077363}" type="datetimeFigureOut">
              <a:rPr lang="de-AT"/>
              <a:pPr>
                <a:defRPr/>
              </a:pPr>
              <a:t>29.10.2024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9CCC2DB3-608A-4671-B114-96CAAB196843}" type="slidenum">
              <a:rPr lang="de-AT" altLang="en-US"/>
              <a:pPr>
                <a:defRPr/>
              </a:pPr>
              <a:t>‹N°›</a:t>
            </a:fld>
            <a:endParaRPr lang="de-AT"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3" name="Inhaltsplatzhalt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3"/>
          <p:cNvSpPr>
            <a:spLocks noGrp="1"/>
          </p:cNvSpPr>
          <p:nvPr>
            <p:ph type="dt" sz="half" idx="10"/>
          </p:nvPr>
        </p:nvSpPr>
        <p:spPr/>
        <p:txBody>
          <a:bodyPr/>
          <a:lstStyle>
            <a:lvl1pPr>
              <a:defRPr/>
            </a:lvl1pPr>
          </a:lstStyle>
          <a:p>
            <a:pPr>
              <a:defRPr/>
            </a:pPr>
            <a:fld id="{F598816B-34D5-494F-AC3F-95F1DE2A9FEF}" type="datetimeFigureOut">
              <a:rPr lang="de-AT"/>
              <a:pPr>
                <a:defRPr/>
              </a:pPr>
              <a:t>29.10.2024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6FAADC78-D67A-4AA3-B41E-83C91453B43E}" type="slidenum">
              <a:rPr lang="de-AT" altLang="en-US"/>
              <a:pPr>
                <a:defRPr/>
              </a:pPr>
              <a:t>‹N°›</a:t>
            </a:fld>
            <a:endParaRPr lang="de-AT"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3"/>
          <p:cNvSpPr>
            <a:spLocks noGrp="1"/>
          </p:cNvSpPr>
          <p:nvPr>
            <p:ph type="dt" sz="half" idx="10"/>
          </p:nvPr>
        </p:nvSpPr>
        <p:spPr/>
        <p:txBody>
          <a:bodyPr/>
          <a:lstStyle>
            <a:lvl1pPr>
              <a:defRPr/>
            </a:lvl1pPr>
          </a:lstStyle>
          <a:p>
            <a:pPr>
              <a:defRPr/>
            </a:pPr>
            <a:fld id="{631E509B-3547-494D-955A-128F32054D00}" type="datetimeFigureOut">
              <a:rPr lang="de-AT"/>
              <a:pPr>
                <a:defRPr/>
              </a:pPr>
              <a:t>29.10.2024</a:t>
            </a:fld>
            <a:endParaRPr lang="de-AT"/>
          </a:p>
        </p:txBody>
      </p:sp>
      <p:sp>
        <p:nvSpPr>
          <p:cNvPr id="8" name="Fußzeilenplatzhalter 4"/>
          <p:cNvSpPr>
            <a:spLocks noGrp="1"/>
          </p:cNvSpPr>
          <p:nvPr>
            <p:ph type="ftr" sz="quarter" idx="11"/>
          </p:nvPr>
        </p:nvSpPr>
        <p:spPr/>
        <p:txBody>
          <a:bodyPr/>
          <a:lstStyle>
            <a:lvl1pPr>
              <a:defRPr/>
            </a:lvl1pPr>
          </a:lstStyle>
          <a:p>
            <a:pPr>
              <a:defRPr/>
            </a:pPr>
            <a:endParaRPr lang="de-AT"/>
          </a:p>
        </p:txBody>
      </p:sp>
      <p:sp>
        <p:nvSpPr>
          <p:cNvPr id="9" name="Foliennummernplatzhalter 5"/>
          <p:cNvSpPr>
            <a:spLocks noGrp="1"/>
          </p:cNvSpPr>
          <p:nvPr>
            <p:ph type="sldNum" sz="quarter" idx="12"/>
          </p:nvPr>
        </p:nvSpPr>
        <p:spPr/>
        <p:txBody>
          <a:bodyPr/>
          <a:lstStyle>
            <a:lvl1pPr>
              <a:defRPr/>
            </a:lvl1pPr>
          </a:lstStyle>
          <a:p>
            <a:pPr>
              <a:defRPr/>
            </a:pPr>
            <a:fld id="{BF289BDE-25F2-43E2-9AB8-9F5533A55DC2}" type="slidenum">
              <a:rPr lang="de-AT" altLang="en-US"/>
              <a:pPr>
                <a:defRPr/>
              </a:pPr>
              <a:t>‹N°›</a:t>
            </a:fld>
            <a:endParaRPr lang="de-AT"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3" name="Datumsplatzhalter 3"/>
          <p:cNvSpPr>
            <a:spLocks noGrp="1"/>
          </p:cNvSpPr>
          <p:nvPr>
            <p:ph type="dt" sz="half" idx="10"/>
          </p:nvPr>
        </p:nvSpPr>
        <p:spPr/>
        <p:txBody>
          <a:bodyPr/>
          <a:lstStyle>
            <a:lvl1pPr>
              <a:defRPr/>
            </a:lvl1pPr>
          </a:lstStyle>
          <a:p>
            <a:pPr>
              <a:defRPr/>
            </a:pPr>
            <a:fld id="{AE9B3E84-B8ED-46C3-BD55-FEFD5E8D627C}" type="datetimeFigureOut">
              <a:rPr lang="de-AT"/>
              <a:pPr>
                <a:defRPr/>
              </a:pPr>
              <a:t>29.10.2024</a:t>
            </a:fld>
            <a:endParaRPr lang="de-AT"/>
          </a:p>
        </p:txBody>
      </p:sp>
      <p:sp>
        <p:nvSpPr>
          <p:cNvPr id="4" name="Fußzeilenplatzhalter 4"/>
          <p:cNvSpPr>
            <a:spLocks noGrp="1"/>
          </p:cNvSpPr>
          <p:nvPr>
            <p:ph type="ftr" sz="quarter" idx="11"/>
          </p:nvPr>
        </p:nvSpPr>
        <p:spPr/>
        <p:txBody>
          <a:bodyPr/>
          <a:lstStyle>
            <a:lvl1pPr>
              <a:defRPr/>
            </a:lvl1pPr>
          </a:lstStyle>
          <a:p>
            <a:pPr>
              <a:defRPr/>
            </a:pPr>
            <a:endParaRPr lang="de-AT"/>
          </a:p>
        </p:txBody>
      </p:sp>
      <p:sp>
        <p:nvSpPr>
          <p:cNvPr id="5" name="Foliennummernplatzhalter 5"/>
          <p:cNvSpPr>
            <a:spLocks noGrp="1"/>
          </p:cNvSpPr>
          <p:nvPr>
            <p:ph type="sldNum" sz="quarter" idx="12"/>
          </p:nvPr>
        </p:nvSpPr>
        <p:spPr/>
        <p:txBody>
          <a:bodyPr/>
          <a:lstStyle>
            <a:lvl1pPr>
              <a:defRPr/>
            </a:lvl1pPr>
          </a:lstStyle>
          <a:p>
            <a:pPr>
              <a:defRPr/>
            </a:pPr>
            <a:fld id="{51ADF33F-D9FB-4FE2-94F0-A499CABF9A02}" type="slidenum">
              <a:rPr lang="de-AT" altLang="en-US"/>
              <a:pPr>
                <a:defRPr/>
              </a:pPr>
              <a:t>‹N°›</a:t>
            </a:fld>
            <a:endParaRPr lang="de-AT"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3"/>
          <p:cNvSpPr>
            <a:spLocks noGrp="1"/>
          </p:cNvSpPr>
          <p:nvPr>
            <p:ph type="dt" sz="half" idx="10"/>
          </p:nvPr>
        </p:nvSpPr>
        <p:spPr/>
        <p:txBody>
          <a:bodyPr/>
          <a:lstStyle>
            <a:lvl1pPr>
              <a:defRPr/>
            </a:lvl1pPr>
          </a:lstStyle>
          <a:p>
            <a:pPr>
              <a:defRPr/>
            </a:pPr>
            <a:fld id="{4567CDB8-1042-40F0-BCBF-F93B7DE6B4E5}" type="datetimeFigureOut">
              <a:rPr lang="de-AT"/>
              <a:pPr>
                <a:defRPr/>
              </a:pPr>
              <a:t>29.10.2024</a:t>
            </a:fld>
            <a:endParaRPr lang="de-AT"/>
          </a:p>
        </p:txBody>
      </p:sp>
      <p:sp>
        <p:nvSpPr>
          <p:cNvPr id="3" name="Fußzeilenplatzhalter 4"/>
          <p:cNvSpPr>
            <a:spLocks noGrp="1"/>
          </p:cNvSpPr>
          <p:nvPr>
            <p:ph type="ftr" sz="quarter" idx="11"/>
          </p:nvPr>
        </p:nvSpPr>
        <p:spPr/>
        <p:txBody>
          <a:bodyPr/>
          <a:lstStyle>
            <a:lvl1pPr>
              <a:defRPr/>
            </a:lvl1pPr>
          </a:lstStyle>
          <a:p>
            <a:pPr>
              <a:defRPr/>
            </a:pPr>
            <a:endParaRPr lang="de-AT"/>
          </a:p>
        </p:txBody>
      </p:sp>
      <p:sp>
        <p:nvSpPr>
          <p:cNvPr id="4" name="Foliennummernplatzhalter 5"/>
          <p:cNvSpPr>
            <a:spLocks noGrp="1"/>
          </p:cNvSpPr>
          <p:nvPr>
            <p:ph type="sldNum" sz="quarter" idx="12"/>
          </p:nvPr>
        </p:nvSpPr>
        <p:spPr/>
        <p:txBody>
          <a:bodyPr/>
          <a:lstStyle>
            <a:lvl1pPr>
              <a:defRPr/>
            </a:lvl1pPr>
          </a:lstStyle>
          <a:p>
            <a:pPr>
              <a:defRPr/>
            </a:pPr>
            <a:fld id="{99EBCD10-2080-497B-ABE0-1076B69F63F3}" type="slidenum">
              <a:rPr lang="de-AT" altLang="en-US"/>
              <a:pPr>
                <a:defRPr/>
              </a:pPr>
              <a:t>‹N°›</a:t>
            </a:fld>
            <a:endParaRPr lang="de-AT"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pPr>
              <a:defRPr/>
            </a:pPr>
            <a:fld id="{93D847AC-32A2-4FA5-A087-1AE7906AE47E}" type="datetimeFigureOut">
              <a:rPr lang="de-AT"/>
              <a:pPr>
                <a:defRPr/>
              </a:pPr>
              <a:t>29.10.2024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78A12975-15C5-4F05-9EF9-9A077FF8C0A8}" type="slidenum">
              <a:rPr lang="de-AT" altLang="en-US"/>
              <a:pPr>
                <a:defRPr/>
              </a:pPr>
              <a:t>‹N°›</a:t>
            </a:fld>
            <a:endParaRPr lang="de-AT"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5"/>
          <p:cNvSpPr>
            <a:spLocks noGrp="1"/>
          </p:cNvSpPr>
          <p:nvPr>
            <p:ph type="sldNum" sz="quarter" idx="10"/>
          </p:nvPr>
        </p:nvSpPr>
        <p:spPr/>
        <p:txBody>
          <a:bodyPr/>
          <a:lstStyle>
            <a:lvl1pPr>
              <a:defRPr smtClean="0"/>
            </a:lvl1pPr>
          </a:lstStyle>
          <a:p>
            <a:pPr>
              <a:defRPr/>
            </a:pPr>
            <a:fld id="{569B3931-96B8-451C-8686-0972235ABC00}" type="slidenum">
              <a:rPr lang="en-GB" altLang="en-US"/>
              <a:pPr>
                <a:defRPr/>
              </a:pPr>
              <a:t>‹N°›</a:t>
            </a:fld>
            <a:endParaRPr lang="en-GB"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AT" noProof="0"/>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3"/>
          <p:cNvSpPr>
            <a:spLocks noGrp="1"/>
          </p:cNvSpPr>
          <p:nvPr>
            <p:ph type="dt" sz="half" idx="10"/>
          </p:nvPr>
        </p:nvSpPr>
        <p:spPr/>
        <p:txBody>
          <a:bodyPr/>
          <a:lstStyle>
            <a:lvl1pPr>
              <a:defRPr/>
            </a:lvl1pPr>
          </a:lstStyle>
          <a:p>
            <a:pPr>
              <a:defRPr/>
            </a:pPr>
            <a:fld id="{85BF65E9-3D35-4B0A-8F24-D0D702841D97}" type="datetimeFigureOut">
              <a:rPr lang="de-AT"/>
              <a:pPr>
                <a:defRPr/>
              </a:pPr>
              <a:t>29.10.2024</a:t>
            </a:fld>
            <a:endParaRPr lang="de-AT"/>
          </a:p>
        </p:txBody>
      </p:sp>
      <p:sp>
        <p:nvSpPr>
          <p:cNvPr id="6" name="Fußzeilenplatzhalter 4"/>
          <p:cNvSpPr>
            <a:spLocks noGrp="1"/>
          </p:cNvSpPr>
          <p:nvPr>
            <p:ph type="ftr" sz="quarter" idx="11"/>
          </p:nvPr>
        </p:nvSpPr>
        <p:spPr/>
        <p:txBody>
          <a:bodyPr/>
          <a:lstStyle>
            <a:lvl1pPr>
              <a:defRPr/>
            </a:lvl1pPr>
          </a:lstStyle>
          <a:p>
            <a:pPr>
              <a:defRPr/>
            </a:pPr>
            <a:endParaRPr lang="de-AT"/>
          </a:p>
        </p:txBody>
      </p:sp>
      <p:sp>
        <p:nvSpPr>
          <p:cNvPr id="7" name="Foliennummernplatzhalter 5"/>
          <p:cNvSpPr>
            <a:spLocks noGrp="1"/>
          </p:cNvSpPr>
          <p:nvPr>
            <p:ph type="sldNum" sz="quarter" idx="12"/>
          </p:nvPr>
        </p:nvSpPr>
        <p:spPr/>
        <p:txBody>
          <a:bodyPr/>
          <a:lstStyle>
            <a:lvl1pPr>
              <a:defRPr/>
            </a:lvl1pPr>
          </a:lstStyle>
          <a:p>
            <a:pPr>
              <a:defRPr/>
            </a:pPr>
            <a:fld id="{B7F5291B-2F80-4516-AFC9-0C5A6FCD6DF7}" type="slidenum">
              <a:rPr lang="de-AT" altLang="en-US"/>
              <a:pPr>
                <a:defRPr/>
              </a:pPr>
              <a:t>‹N°›</a:t>
            </a:fld>
            <a:endParaRPr lang="de-AT"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AT"/>
          </a:p>
        </p:txBody>
      </p:sp>
      <p:sp>
        <p:nvSpPr>
          <p:cNvPr id="3" name="Vertikaler Textplatzhalt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lvl1pPr>
          </a:lstStyle>
          <a:p>
            <a:pPr>
              <a:defRPr/>
            </a:pPr>
            <a:fld id="{48C910BD-2A1E-4B8E-A0E0-70112E1CB160}" type="datetimeFigureOut">
              <a:rPr lang="de-AT"/>
              <a:pPr>
                <a:defRPr/>
              </a:pPr>
              <a:t>29.10.2024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FF62B493-CF50-4C1F-B7E9-1C7250C76024}" type="slidenum">
              <a:rPr lang="de-AT" altLang="en-US"/>
              <a:pPr>
                <a:defRPr/>
              </a:pPr>
              <a:t>‹N°›</a:t>
            </a:fld>
            <a:endParaRPr lang="de-AT"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p:cNvSpPr>
            <a:spLocks noGrp="1"/>
          </p:cNvSpPr>
          <p:nvPr>
            <p:ph type="dt" sz="half" idx="10"/>
          </p:nvPr>
        </p:nvSpPr>
        <p:spPr/>
        <p:txBody>
          <a:bodyPr/>
          <a:lstStyle>
            <a:lvl1pPr>
              <a:defRPr/>
            </a:lvl1pPr>
          </a:lstStyle>
          <a:p>
            <a:pPr>
              <a:defRPr/>
            </a:pPr>
            <a:fld id="{5BE4B092-279B-4068-A2A4-7D7919D57B7E}" type="datetimeFigureOut">
              <a:rPr lang="de-AT"/>
              <a:pPr>
                <a:defRPr/>
              </a:pPr>
              <a:t>29.10.2024</a:t>
            </a:fld>
            <a:endParaRPr lang="de-AT"/>
          </a:p>
        </p:txBody>
      </p:sp>
      <p:sp>
        <p:nvSpPr>
          <p:cNvPr id="5" name="Fußzeilenplatzhalter 4"/>
          <p:cNvSpPr>
            <a:spLocks noGrp="1"/>
          </p:cNvSpPr>
          <p:nvPr>
            <p:ph type="ftr" sz="quarter" idx="11"/>
          </p:nvPr>
        </p:nvSpPr>
        <p:spPr/>
        <p:txBody>
          <a:bodyPr/>
          <a:lstStyle>
            <a:lvl1pPr>
              <a:defRPr/>
            </a:lvl1pPr>
          </a:lstStyle>
          <a:p>
            <a:pPr>
              <a:defRPr/>
            </a:pPr>
            <a:endParaRPr lang="de-AT"/>
          </a:p>
        </p:txBody>
      </p:sp>
      <p:sp>
        <p:nvSpPr>
          <p:cNvPr id="6" name="Foliennummernplatzhalter 5"/>
          <p:cNvSpPr>
            <a:spLocks noGrp="1"/>
          </p:cNvSpPr>
          <p:nvPr>
            <p:ph type="sldNum" sz="quarter" idx="12"/>
          </p:nvPr>
        </p:nvSpPr>
        <p:spPr/>
        <p:txBody>
          <a:bodyPr/>
          <a:lstStyle>
            <a:lvl1pPr>
              <a:defRPr/>
            </a:lvl1pPr>
          </a:lstStyle>
          <a:p>
            <a:pPr>
              <a:defRPr/>
            </a:pPr>
            <a:fld id="{1CC36B3E-A7C4-401F-B104-EB06410C253C}" type="slidenum">
              <a:rPr lang="de-AT" altLang="en-US"/>
              <a:pPr>
                <a:defRPr/>
              </a:pPr>
              <a:t>‹N°›</a:t>
            </a:fld>
            <a:endParaRPr lang="de-AT"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Slide Number Placeholder 5"/>
          <p:cNvSpPr>
            <a:spLocks noGrp="1"/>
          </p:cNvSpPr>
          <p:nvPr>
            <p:ph type="sldNum" sz="quarter" idx="10"/>
          </p:nvPr>
        </p:nvSpPr>
        <p:spPr/>
        <p:txBody>
          <a:bodyPr/>
          <a:lstStyle>
            <a:lvl1pPr>
              <a:defRPr smtClean="0"/>
            </a:lvl1pPr>
          </a:lstStyle>
          <a:p>
            <a:pPr>
              <a:defRPr/>
            </a:pPr>
            <a:fld id="{E9D7B6E8-0D9E-44DE-8788-60BC8C3E800A}" type="slidenum">
              <a:rPr lang="en-GB" altLang="en-US"/>
              <a:pPr>
                <a:defRPr/>
              </a:pPr>
              <a:t>‹N°›</a:t>
            </a:fld>
            <a:endParaRPr lang="en-GB"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Slide Number Placeholder 6"/>
          <p:cNvSpPr>
            <a:spLocks noGrp="1"/>
          </p:cNvSpPr>
          <p:nvPr>
            <p:ph type="sldNum" sz="quarter" idx="10"/>
          </p:nvPr>
        </p:nvSpPr>
        <p:spPr/>
        <p:txBody>
          <a:bodyPr/>
          <a:lstStyle>
            <a:lvl1pPr>
              <a:defRPr smtClean="0"/>
            </a:lvl1pPr>
          </a:lstStyle>
          <a:p>
            <a:pPr>
              <a:defRPr/>
            </a:pPr>
            <a:fld id="{A6979FAF-84DE-4DD2-9BE1-FDFD6000B8BF}" type="slidenum">
              <a:rPr lang="en-GB" altLang="en-US"/>
              <a:pPr>
                <a:defRPr/>
              </a:pPr>
              <a:t>‹N°›</a:t>
            </a:fld>
            <a:endParaRPr lang="en-GB"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8"/>
          <p:cNvSpPr>
            <a:spLocks noGrp="1"/>
          </p:cNvSpPr>
          <p:nvPr>
            <p:ph type="sldNum" sz="quarter" idx="10"/>
          </p:nvPr>
        </p:nvSpPr>
        <p:spPr/>
        <p:txBody>
          <a:bodyPr/>
          <a:lstStyle>
            <a:lvl1pPr>
              <a:defRPr smtClean="0"/>
            </a:lvl1pPr>
          </a:lstStyle>
          <a:p>
            <a:pPr>
              <a:defRPr/>
            </a:pPr>
            <a:fld id="{D7BA0277-F30E-4CB2-8450-7D8DC7961D73}" type="slidenum">
              <a:rPr lang="en-GB" altLang="en-US"/>
              <a:pPr>
                <a:defRPr/>
              </a:pPr>
              <a:t>‹N°›</a:t>
            </a:fld>
            <a:endParaRPr lang="en-GB"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Slide Number Placeholder 4"/>
          <p:cNvSpPr>
            <a:spLocks noGrp="1"/>
          </p:cNvSpPr>
          <p:nvPr>
            <p:ph type="sldNum" sz="quarter" idx="10"/>
          </p:nvPr>
        </p:nvSpPr>
        <p:spPr/>
        <p:txBody>
          <a:bodyPr/>
          <a:lstStyle>
            <a:lvl1pPr>
              <a:defRPr smtClean="0"/>
            </a:lvl1pPr>
          </a:lstStyle>
          <a:p>
            <a:pPr>
              <a:defRPr/>
            </a:pPr>
            <a:fld id="{36C51AA9-C43D-44B1-9CB1-61B966835DB4}" type="slidenum">
              <a:rPr lang="en-GB" altLang="en-US"/>
              <a:pPr>
                <a:defRPr/>
              </a:pPr>
              <a:t>‹N°›</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p:txBody>
          <a:bodyPr/>
          <a:lstStyle>
            <a:lvl1pPr>
              <a:defRPr smtClean="0"/>
            </a:lvl1pPr>
          </a:lstStyle>
          <a:p>
            <a:pPr>
              <a:defRPr/>
            </a:pPr>
            <a:fld id="{F4237717-0201-4F08-B413-21B51B80383F}" type="slidenum">
              <a:rPr lang="en-GB" altLang="en-US"/>
              <a:pPr>
                <a:defRPr/>
              </a:pPr>
              <a:t>‹N°›</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a:defRPr smtClean="0"/>
            </a:lvl1pPr>
          </a:lstStyle>
          <a:p>
            <a:pPr>
              <a:defRPr/>
            </a:pPr>
            <a:fld id="{6294F7E6-BC93-46FF-9169-1894509646CA}" type="slidenum">
              <a:rPr lang="en-GB" altLang="en-US"/>
              <a:pPr>
                <a:defRPr/>
              </a:pPr>
              <a:t>‹N°›</a:t>
            </a:fld>
            <a:endParaRPr lang="en-GB"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6"/>
          <p:cNvSpPr>
            <a:spLocks noGrp="1"/>
          </p:cNvSpPr>
          <p:nvPr>
            <p:ph type="sldNum" sz="quarter" idx="10"/>
          </p:nvPr>
        </p:nvSpPr>
        <p:spPr/>
        <p:txBody>
          <a:bodyPr/>
          <a:lstStyle>
            <a:lvl1pPr>
              <a:defRPr smtClean="0"/>
            </a:lvl1pPr>
          </a:lstStyle>
          <a:p>
            <a:pPr>
              <a:defRPr/>
            </a:pPr>
            <a:fld id="{0BA68AD2-EFCC-494E-B3C7-D551DBA3AA3E}" type="slidenum">
              <a:rPr lang="en-GB" altLang="en-US"/>
              <a:pPr>
                <a:defRPr/>
              </a:pPr>
              <a:t>‹N°›</a:t>
            </a:fld>
            <a:endParaRPr lang="en-GB"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r>
              <a:rPr lang="en-GB"/>
              <a:t>2020-12-14</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611C4BDC-B96A-40DC-881D-C4CC3FB79999}" type="slidenum">
              <a:rPr lang="en-GB" altLang="en-US"/>
              <a:pPr>
                <a:defRPr/>
              </a:pPr>
              <a:t>‹N°›</a:t>
            </a:fld>
            <a:endParaRPr lang="en-GB" altLang="en-US"/>
          </a:p>
        </p:txBody>
      </p:sp>
      <p:pic>
        <p:nvPicPr>
          <p:cNvPr id="1030" name="Grafik 7"/>
          <p:cNvPicPr>
            <a:picLocks noChangeAspect="1"/>
          </p:cNvPicPr>
          <p:nvPr userDrawn="1"/>
        </p:nvPicPr>
        <p:blipFill>
          <a:blip r:embed="rId13"/>
          <a:srcRect/>
          <a:stretch>
            <a:fillRect/>
          </a:stretch>
        </p:blipFill>
        <p:spPr bwMode="auto">
          <a:xfrm>
            <a:off x="0" y="6176963"/>
            <a:ext cx="1862138" cy="68103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811"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elplatzhalt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de-DE" altLang="en-US" smtClean="0"/>
              <a:t>Mastertitelformat bearbeiten</a:t>
            </a:r>
            <a:endParaRPr lang="de-AT" altLang="en-US" smtClean="0"/>
          </a:p>
        </p:txBody>
      </p:sp>
      <p:sp>
        <p:nvSpPr>
          <p:cNvPr id="2051" name="Textplatzhalt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en-US" smtClean="0"/>
              <a:t>Mastertextformat bearbeiten</a:t>
            </a:r>
          </a:p>
          <a:p>
            <a:pPr lvl="1"/>
            <a:r>
              <a:rPr lang="de-DE" altLang="en-US" smtClean="0"/>
              <a:t>Zweite Ebene</a:t>
            </a:r>
          </a:p>
          <a:p>
            <a:pPr lvl="2"/>
            <a:r>
              <a:rPr lang="de-DE" altLang="en-US" smtClean="0"/>
              <a:t>Dritte Ebene</a:t>
            </a:r>
          </a:p>
          <a:p>
            <a:pPr lvl="3"/>
            <a:r>
              <a:rPr lang="de-DE" altLang="en-US" smtClean="0"/>
              <a:t>Vierte Ebene</a:t>
            </a:r>
          </a:p>
          <a:p>
            <a:pPr lvl="4"/>
            <a:r>
              <a:rPr lang="de-DE" altLang="en-US" smtClean="0"/>
              <a:t>Fünfte Ebene</a:t>
            </a:r>
            <a:endParaRPr lang="de-AT" altLang="en-US" smtClean="0"/>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71AC5E80-676A-47D2-914B-5CE23BA68AE5}" type="datetimeFigureOut">
              <a:rPr lang="de-AT"/>
              <a:pPr>
                <a:defRPr/>
              </a:pPr>
              <a:t>29.10.2024</a:t>
            </a:fld>
            <a:endParaRPr lang="de-AT"/>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de-AT"/>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latin typeface="Calibri" pitchFamily="34" charset="0"/>
              </a:defRPr>
            </a:lvl1pPr>
          </a:lstStyle>
          <a:p>
            <a:pPr>
              <a:defRPr/>
            </a:pPr>
            <a:fld id="{A17D191A-BFB6-40C2-80FB-08B197CC2283}" type="slidenum">
              <a:rPr lang="de-AT" altLang="en-US"/>
              <a:pPr>
                <a:defRPr/>
              </a:pPr>
              <a:t>‹N°›</a:t>
            </a:fld>
            <a:endParaRPr lang="de-AT" altLang="en-US"/>
          </a:p>
        </p:txBody>
      </p:sp>
    </p:spTree>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7" Type="http://schemas.openxmlformats.org/officeDocument/2006/relationships/diagramColors" Target="../diagrams/colors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diagramData" Target="../diagrams/data1.xml"/><Relationship Id="rId7"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microsoft.com/office/2007/relationships/hdphoto" Target="../media/hdphoto2.wdp"/><Relationship Id="rId5" Type="http://schemas.openxmlformats.org/officeDocument/2006/relationships/image" Target="../media/image9.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microsoft.com/office/2007/relationships/hdphoto" Target="../media/hdphoto3.wdp"/><Relationship Id="rId7"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10.png"/><Relationship Id="rId5" Type="http://schemas.microsoft.com/office/2007/relationships/hdphoto" Target="../media/hdphoto4.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hteck 8"/>
          <p:cNvSpPr/>
          <p:nvPr/>
        </p:nvSpPr>
        <p:spPr>
          <a:xfrm>
            <a:off x="0" y="6199188"/>
            <a:ext cx="1798638" cy="6588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AT"/>
          </a:p>
        </p:txBody>
      </p:sp>
      <p:sp>
        <p:nvSpPr>
          <p:cNvPr id="71" name="Freeform: Shape 70"/>
          <p:cNvSpPr>
            <a:spLocks noGrp="1" noRot="1" noChangeAspect="1" noMove="1" noResize="1" noEditPoints="1" noAdjustHandles="1" noChangeArrowheads="1" noChangeShapeType="1" noTextEdit="1"/>
          </p:cNvSpPr>
          <p:nvPr/>
        </p:nvSpPr>
        <p:spPr>
          <a:xfrm flipV="1">
            <a:off x="0" y="0"/>
            <a:ext cx="5389563" cy="6373813"/>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endParaRPr lang="en-US" dirty="0">
              <a:solidFill>
                <a:prstClr val="white"/>
              </a:solidFill>
            </a:endParaRPr>
          </a:p>
        </p:txBody>
      </p:sp>
      <p:pic>
        <p:nvPicPr>
          <p:cNvPr id="13316" name="Picture 2" descr="Cgea/cren-K - Publications | Facebook"/>
          <p:cNvPicPr>
            <a:picLocks noChangeAspect="1" noChangeArrowheads="1"/>
          </p:cNvPicPr>
          <p:nvPr/>
        </p:nvPicPr>
        <p:blipFill>
          <a:blip r:embed="rId3"/>
          <a:srcRect l="6754" r="8963"/>
          <a:stretch>
            <a:fillRect/>
          </a:stretch>
        </p:blipFill>
        <p:spPr bwMode="auto">
          <a:xfrm>
            <a:off x="160338" y="622300"/>
            <a:ext cx="4492625" cy="5330825"/>
          </a:xfrm>
          <a:prstGeom prst="rect">
            <a:avLst/>
          </a:prstGeom>
          <a:noFill/>
          <a:ln w="9525">
            <a:noFill/>
            <a:miter lim="800000"/>
            <a:headEnd/>
            <a:tailEnd/>
          </a:ln>
        </p:spPr>
      </p:pic>
      <p:sp>
        <p:nvSpPr>
          <p:cNvPr id="6" name="Fußzeilenplatzhalter 5"/>
          <p:cNvSpPr>
            <a:spLocks noGrp="1"/>
          </p:cNvSpPr>
          <p:nvPr>
            <p:ph type="ftr" sz="quarter" idx="10"/>
          </p:nvPr>
        </p:nvSpPr>
        <p:spPr>
          <a:xfrm>
            <a:off x="6072444" y="6199631"/>
            <a:ext cx="4751433" cy="365760"/>
          </a:xfrm>
        </p:spPr>
        <p:txBody>
          <a:bodyPr>
            <a:normAutofit/>
          </a:bodyPr>
          <a:lstStyle/>
          <a:p>
            <a:pPr algn="l">
              <a:spcAft>
                <a:spcPts val="600"/>
              </a:spcAft>
              <a:defRPr/>
            </a:pPr>
            <a:r>
              <a:rPr lang="en-US" sz="1100">
                <a:solidFill>
                  <a:schemeClr val="tx1">
                    <a:alpha val="80000"/>
                  </a:schemeClr>
                </a:solidFill>
              </a:rPr>
              <a:t>2020-05-13</a:t>
            </a:r>
          </a:p>
        </p:txBody>
      </p:sp>
      <p:sp>
        <p:nvSpPr>
          <p:cNvPr id="13318" name="Title 1"/>
          <p:cNvSpPr txBox="1">
            <a:spLocks/>
          </p:cNvSpPr>
          <p:nvPr/>
        </p:nvSpPr>
        <p:spPr bwMode="auto">
          <a:xfrm>
            <a:off x="4861833" y="2492829"/>
            <a:ext cx="6883400" cy="1510211"/>
          </a:xfrm>
          <a:prstGeom prst="rect">
            <a:avLst/>
          </a:prstGeom>
          <a:noFill/>
          <a:ln w="9525">
            <a:noFill/>
            <a:miter lim="800000"/>
            <a:headEnd/>
            <a:tailEnd/>
          </a:ln>
        </p:spPr>
        <p:txBody>
          <a:bodyPr/>
          <a:lstStyle/>
          <a:p>
            <a:pPr algn="ctr" eaLnBrk="1" hangingPunct="1">
              <a:lnSpc>
                <a:spcPct val="90000"/>
              </a:lnSpc>
              <a:spcAft>
                <a:spcPts val="600"/>
              </a:spcAft>
            </a:pPr>
            <a:r>
              <a:rPr lang="en-US" altLang="en-US" sz="3200" b="1" dirty="0" smtClean="0">
                <a:solidFill>
                  <a:schemeClr val="accent1"/>
                </a:solidFill>
                <a:latin typeface="Arial" pitchFamily="34" charset="0"/>
                <a:cs typeface="Arial" pitchFamily="34" charset="0"/>
              </a:rPr>
              <a:t>REDEMARRAGE DU REACTEUR NUCLEAIRE DE RECHERCHE DE LA RDC</a:t>
            </a:r>
            <a:endParaRPr lang="en-US" altLang="en-US" sz="3200" b="1" dirty="0">
              <a:solidFill>
                <a:schemeClr val="accent1"/>
              </a:solidFill>
              <a:latin typeface="Arial" pitchFamily="34" charset="0"/>
              <a:cs typeface="Arial" pitchFamily="34" charset="0"/>
            </a:endParaRPr>
          </a:p>
          <a:p>
            <a:pPr eaLnBrk="1" hangingPunct="1">
              <a:lnSpc>
                <a:spcPct val="90000"/>
              </a:lnSpc>
              <a:spcAft>
                <a:spcPts val="600"/>
              </a:spcAft>
            </a:pPr>
            <a:endParaRPr lang="fr-CA" altLang="en-US" sz="3700" b="1" dirty="0">
              <a:solidFill>
                <a:schemeClr val="accent1"/>
              </a:solidFill>
              <a:latin typeface="Calibri Light" pitchFamily="34" charset="0"/>
            </a:endParaRPr>
          </a:p>
          <a:p>
            <a:pPr eaLnBrk="1" hangingPunct="1">
              <a:lnSpc>
                <a:spcPct val="90000"/>
              </a:lnSpc>
              <a:spcAft>
                <a:spcPts val="600"/>
              </a:spcAft>
            </a:pPr>
            <a:endParaRPr lang="fr-FR" altLang="en-US" sz="3700" b="1" dirty="0">
              <a:solidFill>
                <a:schemeClr val="accent1"/>
              </a:solidFill>
              <a:latin typeface="Calibri Light" pitchFamily="34" charset="0"/>
            </a:endParaRPr>
          </a:p>
        </p:txBody>
      </p:sp>
      <p:sp>
        <p:nvSpPr>
          <p:cNvPr id="11" name="Title 1"/>
          <p:cNvSpPr txBox="1">
            <a:spLocks/>
          </p:cNvSpPr>
          <p:nvPr/>
        </p:nvSpPr>
        <p:spPr>
          <a:xfrm>
            <a:off x="4833258" y="5584370"/>
            <a:ext cx="7086600" cy="772887"/>
          </a:xfrm>
          <a:prstGeom prst="rect">
            <a:avLst/>
          </a:prstGeom>
        </p:spPr>
        <p:txBody>
          <a:bodyPr>
            <a:normAutofit fontScale="4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fontAlgn="auto">
              <a:spcAft>
                <a:spcPts val="0"/>
              </a:spcAft>
              <a:defRPr/>
            </a:pPr>
            <a:r>
              <a:rPr lang="en-US" sz="3800" b="1" dirty="0" smtClean="0">
                <a:solidFill>
                  <a:schemeClr val="bg1"/>
                </a:solidFill>
              </a:rPr>
              <a:t>PRESENTATION DE LA SECTION REACTEUR A L’OCCASION DES 65 ANS DU COMMISSARIAT GENERAL A L’ENERGIE ATOMIQUE, CEPAS, KINSHASA, 29 OCTOBRE 2024</a:t>
            </a:r>
            <a:endParaRPr lang="en-US" sz="3800" b="1" dirty="0" smtClean="0">
              <a:solidFill>
                <a:schemeClr val="accent1"/>
              </a:solidFill>
            </a:endParaRPr>
          </a:p>
          <a:p>
            <a:pPr algn="just" fontAlgn="auto">
              <a:spcAft>
                <a:spcPts val="0"/>
              </a:spcAft>
              <a:defRPr/>
            </a:pPr>
            <a:r>
              <a:rPr lang="en-US" sz="2900" b="1" dirty="0" smtClean="0">
                <a:solidFill>
                  <a:schemeClr val="bg1"/>
                </a:solidFill>
              </a:rPr>
              <a:t>  </a:t>
            </a:r>
            <a:endParaRPr lang="en-US" sz="2900" b="1" dirty="0">
              <a:solidFill>
                <a:schemeClr val="bg1"/>
              </a:solidFill>
            </a:endParaRPr>
          </a:p>
          <a:p>
            <a:pPr algn="l" fontAlgn="auto">
              <a:spcAft>
                <a:spcPts val="600"/>
              </a:spcAft>
              <a:defRPr/>
            </a:pPr>
            <a:endParaRPr lang="fr-CA" sz="3700" b="1" dirty="0">
              <a:solidFill>
                <a:schemeClr val="bg1"/>
              </a:solidFill>
            </a:endParaRPr>
          </a:p>
          <a:p>
            <a:pPr algn="l" fontAlgn="auto">
              <a:spcAft>
                <a:spcPts val="600"/>
              </a:spcAft>
              <a:defRPr/>
            </a:pPr>
            <a:endParaRPr lang="fr-FR" sz="3700" b="1" dirty="0">
              <a:solidFill>
                <a:schemeClr val="bg1"/>
              </a:solidFill>
            </a:endParaRPr>
          </a:p>
        </p:txBody>
      </p:sp>
      <p:pic>
        <p:nvPicPr>
          <p:cNvPr id="12" name="Grafik 7"/>
          <p:cNvPicPr>
            <a:picLocks noChangeAspect="1"/>
          </p:cNvPicPr>
          <p:nvPr/>
        </p:nvPicPr>
        <p:blipFill>
          <a:blip r:embed="rId4"/>
          <a:srcRect/>
          <a:stretch>
            <a:fillRect/>
          </a:stretch>
        </p:blipFill>
        <p:spPr bwMode="auto">
          <a:xfrm>
            <a:off x="5681663" y="622300"/>
            <a:ext cx="5534025" cy="1489529"/>
          </a:xfrm>
          <a:prstGeom prst="rect">
            <a:avLst/>
          </a:prstGeom>
          <a:noFill/>
          <a:ln w="9525">
            <a:noFill/>
            <a:miter lim="800000"/>
            <a:headEnd/>
            <a:tailEnd/>
          </a:ln>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CF55610A-D0E2-D524-4DD3-2A0A568AAF03}"/>
              </a:ext>
            </a:extLst>
          </p:cNvPr>
          <p:cNvSpPr>
            <a:spLocks noGrp="1"/>
          </p:cNvSpPr>
          <p:nvPr>
            <p:ph type="sldNum" sz="quarter" idx="4294967295"/>
          </p:nvPr>
        </p:nvSpPr>
        <p:spPr>
          <a:xfrm>
            <a:off x="420624" y="6019801"/>
            <a:ext cx="457200" cy="184150"/>
          </a:xfrm>
          <a:prstGeom prst="rect">
            <a:avLst/>
          </a:prstGeom>
        </p:spPr>
        <p:txBody>
          <a:bodyPr/>
          <a:lstStyle/>
          <a:p>
            <a:pPr rtl="0"/>
            <a:fld id="{75DF2D63-3FF5-D547-96B9-BE9CCD1ABA58}" type="slidenum">
              <a:rPr lang="fr-FR" smtClean="0"/>
              <a:pPr rtl="0"/>
              <a:t>10</a:t>
            </a:fld>
            <a:endParaRPr lang="fr-FR" dirty="0"/>
          </a:p>
        </p:txBody>
      </p:sp>
      <p:graphicFrame>
        <p:nvGraphicFramePr>
          <p:cNvPr id="5" name="Tableau 7">
            <a:extLst>
              <a:ext uri="{FF2B5EF4-FFF2-40B4-BE49-F238E27FC236}">
                <a16:creationId xmlns="" xmlns:a16="http://schemas.microsoft.com/office/drawing/2014/main" id="{49519B14-8F51-36BF-C02C-8371A5F237DD}"/>
              </a:ext>
            </a:extLst>
          </p:cNvPr>
          <p:cNvGraphicFramePr>
            <a:graphicFrameLocks noGrp="1"/>
          </p:cNvGraphicFramePr>
          <p:nvPr>
            <p:extLst>
              <p:ext uri="{D42A27DB-BD31-4B8C-83A1-F6EECF244321}">
                <p14:modId xmlns="" xmlns:p14="http://schemas.microsoft.com/office/powerpoint/2010/main" val="3929275460"/>
              </p:ext>
            </p:extLst>
          </p:nvPr>
        </p:nvGraphicFramePr>
        <p:xfrm>
          <a:off x="1520687" y="3822285"/>
          <a:ext cx="5344565" cy="2453070"/>
        </p:xfrm>
        <a:graphic>
          <a:graphicData uri="http://schemas.openxmlformats.org/drawingml/2006/table">
            <a:tbl>
              <a:tblPr firstRow="1" firstCol="1" bandRow="1">
                <a:tableStyleId>{8799B23B-EC83-4686-B30A-512413B5E67A}</a:tableStyleId>
              </a:tblPr>
              <a:tblGrid>
                <a:gridCol w="3324445">
                  <a:extLst>
                    <a:ext uri="{9D8B030D-6E8A-4147-A177-3AD203B41FA5}">
                      <a16:colId xmlns="" xmlns:a16="http://schemas.microsoft.com/office/drawing/2014/main" val="20000"/>
                    </a:ext>
                  </a:extLst>
                </a:gridCol>
                <a:gridCol w="2020120">
                  <a:extLst>
                    <a:ext uri="{9D8B030D-6E8A-4147-A177-3AD203B41FA5}">
                      <a16:colId xmlns="" xmlns:a16="http://schemas.microsoft.com/office/drawing/2014/main" val="20001"/>
                    </a:ext>
                  </a:extLst>
                </a:gridCol>
              </a:tblGrid>
              <a:tr h="368694">
                <a:tc>
                  <a:txBody>
                    <a:bodyPr/>
                    <a:lstStyle/>
                    <a:p>
                      <a:r>
                        <a:rPr lang="fr" sz="2000" b="0" dirty="0">
                          <a:effectLst/>
                          <a:latin typeface="Arial Narrow" panose="020B0606020202030204" pitchFamily="34" charset="0"/>
                          <a:cs typeface="+mn-cs"/>
                        </a:rPr>
                        <a:t>N</a:t>
                      </a:r>
                      <a:r>
                        <a:rPr lang="fr" sz="2000" b="0" baseline="0" dirty="0">
                          <a:effectLst/>
                          <a:latin typeface="Arial Narrow" panose="020B0606020202030204" pitchFamily="34" charset="0"/>
                          <a:cs typeface="+mn-cs"/>
                        </a:rPr>
                        <a:t>br </a:t>
                      </a:r>
                      <a:r>
                        <a:rPr lang="fr" sz="2000" b="0" dirty="0">
                          <a:effectLst/>
                          <a:latin typeface="Arial Narrow" panose="020B0606020202030204" pitchFamily="34" charset="0"/>
                          <a:cs typeface="+mn-cs"/>
                        </a:rPr>
                        <a:t>des combustibles standards</a:t>
                      </a:r>
                      <a:endParaRPr lang="en-US" sz="2000" b="0" dirty="0">
                        <a:effectLst/>
                        <a:latin typeface="Arial Narrow" panose="020B0606020202030204" pitchFamily="34" charset="0"/>
                        <a:cs typeface="Times New Roman" panose="02020603050405020304" pitchFamily="18" charset="0"/>
                      </a:endParaRPr>
                    </a:p>
                  </a:txBody>
                  <a:tcPr marL="68580" marR="68580" marT="0" marB="0" anchor="ctr">
                    <a:noFill/>
                  </a:tcPr>
                </a:tc>
                <a:tc>
                  <a:txBody>
                    <a:bodyPr/>
                    <a:lstStyle/>
                    <a:p>
                      <a:r>
                        <a:rPr lang="fr" sz="2000" b="0" dirty="0">
                          <a:effectLst/>
                          <a:latin typeface="Arial Narrow" panose="020B0606020202030204" pitchFamily="34" charset="0"/>
                          <a:cs typeface="Times New Roman" panose="02020603050405020304" pitchFamily="18" charset="0"/>
                        </a:rPr>
                        <a:t>66</a:t>
                      </a:r>
                    </a:p>
                  </a:txBody>
                  <a:tcPr marL="68580" marR="68580" marT="0" marB="0" anchor="ctr">
                    <a:noFill/>
                  </a:tcPr>
                </a:tc>
                <a:extLst>
                  <a:ext uri="{0D108BD9-81ED-4DB2-BD59-A6C34878D82A}">
                    <a16:rowId xmlns="" xmlns:a16="http://schemas.microsoft.com/office/drawing/2014/main" val="10000"/>
                  </a:ext>
                </a:extLst>
              </a:tr>
              <a:tr h="580927">
                <a:tc>
                  <a:txBody>
                    <a:bodyPr/>
                    <a:lstStyle/>
                    <a:p>
                      <a:r>
                        <a:rPr lang="fr" sz="2000" b="0" dirty="0">
                          <a:effectLst/>
                          <a:latin typeface="Arial Narrow" panose="020B0606020202030204" pitchFamily="34" charset="0"/>
                          <a:cs typeface="Times New Roman" panose="02020603050405020304" pitchFamily="18" charset="0"/>
                        </a:rPr>
                        <a:t>Nbr des combustibles instrumentés</a:t>
                      </a:r>
                    </a:p>
                  </a:txBody>
                  <a:tcPr marL="68580" marR="68580" marT="0" marB="0" anchor="ctr"/>
                </a:tc>
                <a:tc>
                  <a:txBody>
                    <a:bodyPr/>
                    <a:lstStyle/>
                    <a:p>
                      <a:r>
                        <a:rPr lang="fr" sz="2000" b="0" dirty="0">
                          <a:effectLst/>
                          <a:latin typeface="Arial Narrow" panose="020B0606020202030204" pitchFamily="34" charset="0"/>
                          <a:cs typeface="Times New Roman" panose="02020603050405020304" pitchFamily="18" charset="0"/>
                        </a:rPr>
                        <a:t>1</a:t>
                      </a:r>
                    </a:p>
                  </a:txBody>
                  <a:tcPr marL="68580" marR="68580" marT="0" marB="0" anchor="ctr"/>
                </a:tc>
                <a:extLst>
                  <a:ext uri="{0D108BD9-81ED-4DB2-BD59-A6C34878D82A}">
                    <a16:rowId xmlns="" xmlns:a16="http://schemas.microsoft.com/office/drawing/2014/main" val="10001"/>
                  </a:ext>
                </a:extLst>
              </a:tr>
              <a:tr h="368694">
                <a:tc>
                  <a:txBody>
                    <a:bodyPr/>
                    <a:lstStyle/>
                    <a:p>
                      <a:r>
                        <a:rPr lang="fr" sz="2000" b="0" dirty="0">
                          <a:effectLst/>
                          <a:latin typeface="Arial Narrow" panose="020B0606020202030204" pitchFamily="34" charset="0"/>
                          <a:cs typeface="Times New Roman" panose="02020603050405020304" pitchFamily="18" charset="0"/>
                        </a:rPr>
                        <a:t>Composition des elts Réflecteurs</a:t>
                      </a:r>
                      <a:r>
                        <a:rPr lang="fr" sz="2000" b="0" baseline="0" dirty="0">
                          <a:effectLst/>
                          <a:latin typeface="Arial Narrow" panose="020B0606020202030204" pitchFamily="34" charset="0"/>
                          <a:cs typeface="Times New Roman" panose="02020603050405020304" pitchFamily="18" charset="0"/>
                        </a:rPr>
                        <a:t> </a:t>
                      </a:r>
                      <a:endParaRPr lang="en-US" sz="2000" b="0" dirty="0">
                        <a:effectLst/>
                        <a:latin typeface="Arial Narrow" panose="020B0606020202030204" pitchFamily="34" charset="0"/>
                        <a:cs typeface="Times New Roman" panose="02020603050405020304" pitchFamily="18" charset="0"/>
                      </a:endParaRPr>
                    </a:p>
                  </a:txBody>
                  <a:tcPr marL="68580" marR="68580" marT="0" marB="0" anchor="ctr">
                    <a:noFill/>
                  </a:tcPr>
                </a:tc>
                <a:tc>
                  <a:txBody>
                    <a:bodyPr/>
                    <a:lstStyle/>
                    <a:p>
                      <a:r>
                        <a:rPr lang="fr" sz="2000" b="0" dirty="0">
                          <a:effectLst/>
                          <a:latin typeface="Arial Narrow" panose="020B0606020202030204" pitchFamily="34" charset="0"/>
                          <a:cs typeface="Times New Roman" panose="02020603050405020304" pitchFamily="18" charset="0"/>
                        </a:rPr>
                        <a:t>Graphite</a:t>
                      </a:r>
                    </a:p>
                  </a:txBody>
                  <a:tcPr marL="68580" marR="68580" marT="0" marB="0" anchor="ctr">
                    <a:noFill/>
                  </a:tcPr>
                </a:tc>
                <a:extLst>
                  <a:ext uri="{0D108BD9-81ED-4DB2-BD59-A6C34878D82A}">
                    <a16:rowId xmlns="" xmlns:a16="http://schemas.microsoft.com/office/drawing/2014/main" val="10002"/>
                  </a:ext>
                </a:extLst>
              </a:tr>
              <a:tr h="368694">
                <a:tc>
                  <a:txBody>
                    <a:bodyPr/>
                    <a:lstStyle/>
                    <a:p>
                      <a:r>
                        <a:rPr lang="fr" sz="2000" b="0" dirty="0">
                          <a:effectLst/>
                          <a:latin typeface="Arial Narrow" panose="020B0606020202030204" pitchFamily="34" charset="0"/>
                          <a:cs typeface="Times New Roman" panose="02020603050405020304" pitchFamily="18" charset="0"/>
                        </a:rPr>
                        <a:t>Source de neutrons</a:t>
                      </a:r>
                    </a:p>
                  </a:txBody>
                  <a:tcPr marL="68580" marR="68580" marT="0" marB="0" anchor="ctr">
                    <a:noFill/>
                  </a:tcPr>
                </a:tc>
                <a:tc>
                  <a:txBody>
                    <a:bodyPr/>
                    <a:lstStyle/>
                    <a:p>
                      <a:r>
                        <a:rPr lang="fr" sz="2000" b="0" dirty="0">
                          <a:effectLst/>
                          <a:latin typeface="Arial Narrow" panose="020B0606020202030204" pitchFamily="34" charset="0"/>
                          <a:cs typeface="Times New Roman" panose="02020603050405020304" pitchFamily="18" charset="0"/>
                        </a:rPr>
                        <a:t>Ra-Be</a:t>
                      </a:r>
                    </a:p>
                  </a:txBody>
                  <a:tcPr marL="68580" marR="68580" marT="0" marB="0" anchor="ctr">
                    <a:noFill/>
                  </a:tcPr>
                </a:tc>
                <a:extLst>
                  <a:ext uri="{0D108BD9-81ED-4DB2-BD59-A6C34878D82A}">
                    <a16:rowId xmlns="" xmlns:a16="http://schemas.microsoft.com/office/drawing/2014/main" val="10003"/>
                  </a:ext>
                </a:extLst>
              </a:tr>
              <a:tr h="368694">
                <a:tc>
                  <a:txBody>
                    <a:bodyPr/>
                    <a:lstStyle/>
                    <a:p>
                      <a:r>
                        <a:rPr lang="fr" sz="2000" b="0" dirty="0" err="1">
                          <a:effectLst/>
                          <a:latin typeface="Arial Narrow" panose="020B0606020202030204" pitchFamily="34" charset="0"/>
                          <a:cs typeface="Times New Roman" panose="02020603050405020304" pitchFamily="18" charset="0"/>
                        </a:rPr>
                        <a:t>Nbr </a:t>
                      </a:r>
                      <a:r>
                        <a:rPr lang="fr" sz="2000" b="0" dirty="0">
                          <a:effectLst/>
                          <a:latin typeface="Arial Narrow" panose="020B0606020202030204" pitchFamily="34" charset="0"/>
                          <a:cs typeface="Times New Roman" panose="02020603050405020304" pitchFamily="18" charset="0"/>
                        </a:rPr>
                        <a:t>de barre de contrôle</a:t>
                      </a:r>
                    </a:p>
                  </a:txBody>
                  <a:tcPr marL="68580" marR="68580" marT="0" marB="0" anchor="ctr">
                    <a:noFill/>
                  </a:tcPr>
                </a:tc>
                <a:tc>
                  <a:txBody>
                    <a:bodyPr/>
                    <a:lstStyle/>
                    <a:p>
                      <a:r>
                        <a:rPr lang="fr" sz="2000" b="0" dirty="0">
                          <a:effectLst/>
                          <a:latin typeface="Arial Narrow" panose="020B0606020202030204" pitchFamily="34" charset="0"/>
                          <a:cs typeface="+mn-cs"/>
                        </a:rPr>
                        <a:t>3 [ </a:t>
                      </a:r>
                      <a:r>
                        <a:rPr lang="fr" sz="2000" b="1" dirty="0">
                          <a:effectLst/>
                          <a:latin typeface="Arial Narrow" panose="020B0606020202030204" pitchFamily="34" charset="0"/>
                          <a:cs typeface="+mn-cs"/>
                        </a:rPr>
                        <a:t>R </a:t>
                      </a:r>
                      <a:r>
                        <a:rPr lang="fr" sz="2000" b="0" dirty="0">
                          <a:effectLst/>
                          <a:latin typeface="Arial Narrow" panose="020B0606020202030204" pitchFamily="34" charset="0"/>
                          <a:cs typeface="+mn-cs"/>
                        </a:rPr>
                        <a:t>, </a:t>
                      </a:r>
                      <a:r>
                        <a:rPr lang="fr" sz="2000" b="1" dirty="0">
                          <a:effectLst/>
                          <a:latin typeface="Arial Narrow" panose="020B0606020202030204" pitchFamily="34" charset="0"/>
                          <a:cs typeface="+mn-cs"/>
                        </a:rPr>
                        <a:t>C </a:t>
                      </a:r>
                      <a:r>
                        <a:rPr lang="fr" sz="2000" b="0" dirty="0">
                          <a:effectLst/>
                          <a:latin typeface="Arial Narrow" panose="020B0606020202030204" pitchFamily="34" charset="0"/>
                          <a:cs typeface="+mn-cs"/>
                        </a:rPr>
                        <a:t>et </a:t>
                      </a:r>
                      <a:r>
                        <a:rPr lang="fr" sz="2000" b="1" dirty="0">
                          <a:effectLst/>
                          <a:latin typeface="Arial Narrow" panose="020B0606020202030204" pitchFamily="34" charset="0"/>
                          <a:cs typeface="+mn-cs"/>
                        </a:rPr>
                        <a:t>S </a:t>
                      </a:r>
                      <a:r>
                        <a:rPr lang="fr" sz="2000" b="0" dirty="0">
                          <a:effectLst/>
                          <a:latin typeface="Arial Narrow" panose="020B0606020202030204" pitchFamily="34" charset="0"/>
                          <a:cs typeface="+mn-cs"/>
                        </a:rPr>
                        <a:t>]</a:t>
                      </a:r>
                      <a:endParaRPr lang="en-US" sz="2000" b="0" dirty="0">
                        <a:effectLst/>
                        <a:latin typeface="Arial Narrow" panose="020B0606020202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0004"/>
                  </a:ext>
                </a:extLst>
              </a:tr>
              <a:tr h="368694">
                <a:tc>
                  <a:txBody>
                    <a:bodyPr/>
                    <a:lstStyle/>
                    <a:p>
                      <a:r>
                        <a:rPr lang="fr" sz="2000" b="0" dirty="0">
                          <a:effectLst/>
                          <a:latin typeface="Arial Narrow" panose="020B0606020202030204" pitchFamily="34" charset="0"/>
                          <a:cs typeface="+mn-cs"/>
                        </a:rPr>
                        <a:t>Tige d' </a:t>
                      </a:r>
                      <a:r>
                        <a:rPr lang="fr" sz="2000" b="0" baseline="0" dirty="0">
                          <a:effectLst/>
                          <a:latin typeface="Arial Narrow" panose="020B0606020202030204" pitchFamily="34" charset="0"/>
                          <a:cs typeface="+mn-cs"/>
                        </a:rPr>
                        <a:t>impulsion</a:t>
                      </a:r>
                      <a:endParaRPr lang="en-US" sz="2000" b="0" dirty="0">
                        <a:effectLst/>
                        <a:latin typeface="Arial Narrow" panose="020B0606020202030204" pitchFamily="34" charset="0"/>
                        <a:cs typeface="Times New Roman" panose="02020603050405020304" pitchFamily="18" charset="0"/>
                      </a:endParaRPr>
                    </a:p>
                  </a:txBody>
                  <a:tcPr marL="68580" marR="68580" marT="0" marB="0" anchor="ctr"/>
                </a:tc>
                <a:tc>
                  <a:txBody>
                    <a:bodyPr/>
                    <a:lstStyle/>
                    <a:p>
                      <a:r>
                        <a:rPr lang="fr" sz="2000" b="0" dirty="0">
                          <a:effectLst/>
                          <a:latin typeface="Arial Narrow" panose="020B0606020202030204" pitchFamily="34" charset="0"/>
                          <a:cs typeface="Times New Roman" panose="02020603050405020304" pitchFamily="18" charset="0"/>
                        </a:rPr>
                        <a:t>1 [ </a:t>
                      </a:r>
                      <a:r>
                        <a:rPr lang="fr" sz="2000" b="1" dirty="0">
                          <a:effectLst/>
                          <a:latin typeface="Arial Narrow" panose="020B0606020202030204" pitchFamily="34" charset="0"/>
                          <a:cs typeface="Times New Roman" panose="02020603050405020304" pitchFamily="18" charset="0"/>
                        </a:rPr>
                        <a:t>P </a:t>
                      </a:r>
                      <a:r>
                        <a:rPr lang="fr" sz="2000" b="0" dirty="0">
                          <a:effectLst/>
                          <a:latin typeface="Arial Narrow" panose="020B0606020202030204" pitchFamily="34" charset="0"/>
                          <a:cs typeface="Times New Roman" panose="02020603050405020304" pitchFamily="18" charset="0"/>
                        </a:rPr>
                        <a:t>]</a:t>
                      </a:r>
                    </a:p>
                  </a:txBody>
                  <a:tcPr marL="68580" marR="68580" marT="0" marB="0" anchor="ctr"/>
                </a:tc>
                <a:extLst>
                  <a:ext uri="{0D108BD9-81ED-4DB2-BD59-A6C34878D82A}">
                    <a16:rowId xmlns="" xmlns:a16="http://schemas.microsoft.com/office/drawing/2014/main" val="10005"/>
                  </a:ext>
                </a:extLst>
              </a:tr>
            </a:tbl>
          </a:graphicData>
        </a:graphic>
      </p:graphicFrame>
      <p:pic>
        <p:nvPicPr>
          <p:cNvPr id="6" name="Image 10">
            <a:extLst>
              <a:ext uri="{FF2B5EF4-FFF2-40B4-BE49-F238E27FC236}">
                <a16:creationId xmlns="" xmlns:a16="http://schemas.microsoft.com/office/drawing/2014/main" id="{4B05FF80-4936-0A9E-91F7-0FF3BCEF7858}"/>
              </a:ext>
            </a:extLst>
          </p:cNvPr>
          <p:cNvPicPr/>
          <p:nvPr/>
        </p:nvPicPr>
        <p:blipFill>
          <a:blip r:embed="rId2">
            <a:extLst>
              <a:ext uri="{BEBA8EAE-BF5A-486C-A8C5-ECC9F3942E4B}">
                <a14:imgProps xmlns="" xmlns:a14="http://schemas.microsoft.com/office/drawing/2010/main">
                  <a14:imgLayer r:embed="rId3">
                    <a14:imgEffect>
                      <a14:sharpenSoften amount="25000"/>
                    </a14:imgEffect>
                  </a14:imgLayer>
                </a14:imgProps>
              </a:ext>
              <a:ext uri="{28A0092B-C50C-407E-A947-70E740481C1C}">
                <a14:useLocalDpi xmlns="" xmlns:a14="http://schemas.microsoft.com/office/drawing/2010/main" val="0"/>
              </a:ext>
            </a:extLst>
          </a:blip>
          <a:stretch>
            <a:fillRect/>
          </a:stretch>
        </p:blipFill>
        <p:spPr>
          <a:xfrm>
            <a:off x="8173765" y="3822285"/>
            <a:ext cx="3060292" cy="27964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cxnSp>
        <p:nvCxnSpPr>
          <p:cNvPr id="7" name="Connecteur droit avec flèche 12">
            <a:extLst>
              <a:ext uri="{FF2B5EF4-FFF2-40B4-BE49-F238E27FC236}">
                <a16:creationId xmlns="" xmlns:a16="http://schemas.microsoft.com/office/drawing/2014/main" id="{1CB25409-2EDE-5F29-498D-A5681F73964B}"/>
              </a:ext>
            </a:extLst>
          </p:cNvPr>
          <p:cNvCxnSpPr>
            <a:cxnSpLocks/>
          </p:cNvCxnSpPr>
          <p:nvPr/>
        </p:nvCxnSpPr>
        <p:spPr>
          <a:xfrm flipV="1">
            <a:off x="5717512" y="4311071"/>
            <a:ext cx="4592097" cy="1055077"/>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 name="Connecteur droit avec flèche 14">
            <a:extLst>
              <a:ext uri="{FF2B5EF4-FFF2-40B4-BE49-F238E27FC236}">
                <a16:creationId xmlns="" xmlns:a16="http://schemas.microsoft.com/office/drawing/2014/main" id="{2B997CA6-669F-6848-8DCF-EB0447B89B37}"/>
              </a:ext>
            </a:extLst>
          </p:cNvPr>
          <p:cNvCxnSpPr>
            <a:cxnSpLocks/>
          </p:cNvCxnSpPr>
          <p:nvPr/>
        </p:nvCxnSpPr>
        <p:spPr>
          <a:xfrm flipV="1">
            <a:off x="5556738" y="4813598"/>
            <a:ext cx="4147173" cy="1350597"/>
          </a:xfrm>
          <a:prstGeom prst="straightConnector1">
            <a:avLst/>
          </a:prstGeom>
          <a:ln w="28575">
            <a:solidFill>
              <a:schemeClr val="accent2">
                <a:lumMod val="1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 xmlns:a16="http://schemas.microsoft.com/office/drawing/2014/main" id="{08CCF57D-2A2A-4844-09D8-76A4BB13E7CC}"/>
              </a:ext>
            </a:extLst>
          </p:cNvPr>
          <p:cNvSpPr txBox="1"/>
          <p:nvPr/>
        </p:nvSpPr>
        <p:spPr>
          <a:xfrm>
            <a:off x="1848681" y="3211571"/>
            <a:ext cx="3777849" cy="461665"/>
          </a:xfrm>
          <a:prstGeom prst="rect">
            <a:avLst/>
          </a:prstGeom>
          <a:noFill/>
        </p:spPr>
        <p:txBody>
          <a:bodyPr wrap="square" rtlCol="0">
            <a:spAutoFit/>
          </a:bodyPr>
          <a:lstStyle/>
          <a:p>
            <a:pPr algn="ctr"/>
            <a:r>
              <a:rPr lang="fr" sz="2400" b="1" dirty="0"/>
              <a:t>Configuration du coeur</a:t>
            </a:r>
          </a:p>
        </p:txBody>
      </p:sp>
      <p:sp>
        <p:nvSpPr>
          <p:cNvPr id="14" name="TextBox 13">
            <a:extLst>
              <a:ext uri="{FF2B5EF4-FFF2-40B4-BE49-F238E27FC236}">
                <a16:creationId xmlns="" xmlns:a16="http://schemas.microsoft.com/office/drawing/2014/main" id="{2588387A-C03D-C0CC-AFE2-A510D41ACFCA}"/>
              </a:ext>
            </a:extLst>
          </p:cNvPr>
          <p:cNvSpPr txBox="1"/>
          <p:nvPr/>
        </p:nvSpPr>
        <p:spPr>
          <a:xfrm>
            <a:off x="708660" y="954946"/>
            <a:ext cx="10965180" cy="2369880"/>
          </a:xfrm>
          <a:prstGeom prst="rect">
            <a:avLst/>
          </a:prstGeom>
          <a:noFill/>
        </p:spPr>
        <p:txBody>
          <a:bodyPr wrap="square">
            <a:spAutoFit/>
          </a:bodyPr>
          <a:lstStyle/>
          <a:p>
            <a:pPr marL="342900" indent="-342900" algn="just">
              <a:lnSpc>
                <a:spcPct val="120000"/>
              </a:lnSpc>
              <a:spcAft>
                <a:spcPts val="1200"/>
              </a:spcAft>
              <a:buFont typeface="Wingdings" panose="05000000000000000000" pitchFamily="2" charset="2"/>
              <a:buChar char="q"/>
            </a:pPr>
            <a:r>
              <a:rPr lang="fr" sz="1400" dirty="0">
                <a:effectLst/>
                <a:ea typeface="Malgun Gothic Semilight" panose="020B0502040204020203" pitchFamily="34" charset="-128"/>
              </a:rPr>
              <a:t>La masse critique correspond au chargement </a:t>
            </a:r>
            <a:r>
              <a:rPr lang="fr" sz="1400" dirty="0" smtClean="0">
                <a:effectLst/>
                <a:ea typeface="Malgun Gothic Semilight" panose="020B0502040204020203" pitchFamily="34" charset="-128"/>
              </a:rPr>
              <a:t>de 66 </a:t>
            </a:r>
            <a:r>
              <a:rPr lang="fr" sz="1400" dirty="0" smtClean="0">
                <a:ea typeface="Malgun Gothic Semilight" panose="020B0502040204020203" pitchFamily="34" charset="-128"/>
              </a:rPr>
              <a:t>barres </a:t>
            </a:r>
            <a:r>
              <a:rPr lang="fr" sz="1400" dirty="0">
                <a:ea typeface="Malgun Gothic Semilight" panose="020B0502040204020203" pitchFamily="34" charset="-128"/>
              </a:rPr>
              <a:t>de</a:t>
            </a:r>
            <a:r>
              <a:rPr lang="fr" sz="1400" dirty="0">
                <a:effectLst/>
                <a:ea typeface="Malgun Gothic Semilight" panose="020B0502040204020203" pitchFamily="34" charset="-128"/>
              </a:rPr>
              <a:t> combustibles.</a:t>
            </a:r>
          </a:p>
          <a:p>
            <a:pPr marL="342900" indent="-342900" algn="just">
              <a:lnSpc>
                <a:spcPct val="120000"/>
              </a:lnSpc>
              <a:spcAft>
                <a:spcPts val="1200"/>
              </a:spcAft>
              <a:buFont typeface="Wingdings" panose="05000000000000000000" pitchFamily="2" charset="2"/>
              <a:buChar char="q"/>
            </a:pPr>
            <a:r>
              <a:rPr lang="fr" sz="1400" dirty="0">
                <a:effectLst/>
                <a:ea typeface="Malgun Gothic Semilight" panose="020B0502040204020203" pitchFamily="34" charset="-128"/>
              </a:rPr>
              <a:t>Avec 70 barres de combustibles, TRICO II a atteint 1000 </a:t>
            </a:r>
            <a:r>
              <a:rPr lang="fr" sz="1400" dirty="0">
                <a:ea typeface="Malgun Gothic Semilight" panose="020B0502040204020203" pitchFamily="34" charset="-128"/>
              </a:rPr>
              <a:t>k</a:t>
            </a:r>
            <a:r>
              <a:rPr lang="fr" sz="1400" dirty="0">
                <a:effectLst/>
                <a:ea typeface="Malgun Gothic Semilight" panose="020B0502040204020203" pitchFamily="34" charset="-128"/>
              </a:rPr>
              <a:t>W de puissance.</a:t>
            </a:r>
          </a:p>
          <a:p>
            <a:pPr marL="342900" indent="-342900" algn="just">
              <a:lnSpc>
                <a:spcPct val="120000"/>
              </a:lnSpc>
              <a:spcAft>
                <a:spcPts val="1200"/>
              </a:spcAft>
              <a:buFont typeface="Wingdings" panose="05000000000000000000" pitchFamily="2" charset="2"/>
              <a:buChar char="q"/>
            </a:pPr>
            <a:r>
              <a:rPr lang="fr" sz="1400" dirty="0">
                <a:effectLst/>
                <a:ea typeface="Malgun Gothic Semilight" panose="020B0502040204020203" pitchFamily="34" charset="-128"/>
              </a:rPr>
              <a:t>L'excès de réactivité mesuré à puissance nulle </a:t>
            </a:r>
            <a:r>
              <a:rPr lang="fr" sz="1400" dirty="0">
                <a:ea typeface="Malgun Gothic Semilight" panose="020B0502040204020203" pitchFamily="34" charset="-128"/>
              </a:rPr>
              <a:t>est</a:t>
            </a:r>
            <a:r>
              <a:rPr lang="fr" sz="1400" dirty="0">
                <a:effectLst/>
                <a:ea typeface="Malgun Gothic Semilight" panose="020B0502040204020203" pitchFamily="34" charset="-128"/>
              </a:rPr>
              <a:t> de 4,55$</a:t>
            </a:r>
          </a:p>
          <a:p>
            <a:pPr marL="342900" indent="-342900" algn="just">
              <a:lnSpc>
                <a:spcPct val="120000"/>
              </a:lnSpc>
              <a:spcAft>
                <a:spcPts val="1200"/>
              </a:spcAft>
              <a:buFont typeface="Wingdings" panose="05000000000000000000" pitchFamily="2" charset="2"/>
              <a:buChar char="q"/>
            </a:pPr>
            <a:r>
              <a:rPr lang="fr" sz="1400" dirty="0"/>
              <a:t>Depuis sa mise en service, le réacteur TRICO II a totalisé 35,5 </a:t>
            </a:r>
            <a:r>
              <a:rPr lang="fr" sz="1400" dirty="0" smtClean="0"/>
              <a:t>MW.Jours</a:t>
            </a:r>
          </a:p>
          <a:p>
            <a:pPr marL="342900" indent="-342900" algn="just">
              <a:lnSpc>
                <a:spcPct val="120000"/>
              </a:lnSpc>
              <a:spcAft>
                <a:spcPts val="1200"/>
              </a:spcAft>
              <a:buFont typeface="Wingdings" panose="05000000000000000000" pitchFamily="2" charset="2"/>
              <a:buChar char="q"/>
            </a:pPr>
            <a:r>
              <a:rPr sz="1400" kern="100" smtClean="0">
                <a:ea typeface="Aptos" panose="020B0004020202020204" pitchFamily="34" charset="0"/>
                <a:cs typeface="Times New Roman" panose="02020603050405020304" pitchFamily="18" charset="0"/>
              </a:rPr>
              <a:t>calcul du burnup a été effectué et il en ressort que </a:t>
            </a:r>
            <a:r>
              <a:rPr sz="1400" b="1" kern="100" smtClean="0">
                <a:ea typeface="Aptos" panose="020B0004020202020204" pitchFamily="34" charset="0"/>
                <a:cs typeface="Times New Roman" panose="02020603050405020304" pitchFamily="18" charset="0"/>
              </a:rPr>
              <a:t>42 grammes </a:t>
            </a:r>
            <a:r>
              <a:rPr sz="1400" kern="100" smtClean="0">
                <a:ea typeface="Aptos" panose="020B0004020202020204" pitchFamily="34" charset="0"/>
                <a:cs typeface="Times New Roman" panose="02020603050405020304" pitchFamily="18" charset="0"/>
              </a:rPr>
              <a:t>d'uranium-235 ont été consommés et </a:t>
            </a:r>
            <a:r>
              <a:rPr sz="1400" b="1" kern="100" smtClean="0">
                <a:ea typeface="Aptos" panose="020B0004020202020204" pitchFamily="34" charset="0"/>
                <a:cs typeface="Times New Roman" panose="02020603050405020304" pitchFamily="18" charset="0"/>
              </a:rPr>
              <a:t>3,65</a:t>
            </a:r>
            <a:r>
              <a:rPr sz="1400" kern="100" smtClean="0">
                <a:ea typeface="Aptos" panose="020B0004020202020204" pitchFamily="34" charset="0"/>
                <a:cs typeface="Times New Roman" panose="02020603050405020304" pitchFamily="18" charset="0"/>
              </a:rPr>
              <a:t> </a:t>
            </a:r>
            <a:r>
              <a:rPr sz="1400" b="1" kern="100" smtClean="0">
                <a:ea typeface="Aptos" panose="020B0004020202020204" pitchFamily="34" charset="0"/>
                <a:cs typeface="Times New Roman" panose="02020603050405020304" pitchFamily="18" charset="0"/>
              </a:rPr>
              <a:t>grammes </a:t>
            </a:r>
            <a:r>
              <a:rPr sz="1400" kern="100" smtClean="0">
                <a:ea typeface="Aptos" panose="020B0004020202020204" pitchFamily="34" charset="0"/>
                <a:cs typeface="Times New Roman" panose="02020603050405020304" pitchFamily="18" charset="0"/>
              </a:rPr>
              <a:t>de plutonium ( </a:t>
            </a:r>
            <a:r>
              <a:rPr sz="1400" kern="100" baseline="30000" smtClean="0">
                <a:ea typeface="Aptos" panose="020B0004020202020204" pitchFamily="34" charset="0"/>
                <a:cs typeface="Times New Roman" panose="02020603050405020304" pitchFamily="18" charset="0"/>
              </a:rPr>
              <a:t>239 </a:t>
            </a:r>
            <a:r>
              <a:rPr sz="1400" kern="100" smtClean="0">
                <a:ea typeface="Aptos" panose="020B0004020202020204" pitchFamily="34" charset="0"/>
                <a:cs typeface="Times New Roman" panose="02020603050405020304" pitchFamily="18" charset="0"/>
              </a:rPr>
              <a:t>Pu, </a:t>
            </a:r>
            <a:r>
              <a:rPr sz="1400" kern="100" baseline="30000" smtClean="0">
                <a:ea typeface="Aptos" panose="020B0004020202020204" pitchFamily="34" charset="0"/>
                <a:cs typeface="Times New Roman" panose="02020603050405020304" pitchFamily="18" charset="0"/>
              </a:rPr>
              <a:t>240 </a:t>
            </a:r>
            <a:r>
              <a:rPr sz="1400" kern="100" smtClean="0">
                <a:ea typeface="Aptos" panose="020B0004020202020204" pitchFamily="34" charset="0"/>
                <a:cs typeface="Times New Roman" panose="02020603050405020304" pitchFamily="18" charset="0"/>
              </a:rPr>
              <a:t>Pu, </a:t>
            </a:r>
            <a:r>
              <a:rPr sz="1400" kern="100" baseline="30000" smtClean="0">
                <a:ea typeface="Aptos" panose="020B0004020202020204" pitchFamily="34" charset="0"/>
                <a:cs typeface="Times New Roman" panose="02020603050405020304" pitchFamily="18" charset="0"/>
              </a:rPr>
              <a:t>241 </a:t>
            </a:r>
            <a:r>
              <a:rPr sz="1400" kern="100" smtClean="0">
                <a:ea typeface="Aptos" panose="020B0004020202020204" pitchFamily="34" charset="0"/>
                <a:cs typeface="Times New Roman" panose="02020603050405020304" pitchFamily="18" charset="0"/>
              </a:rPr>
              <a:t>Pu, </a:t>
            </a:r>
            <a:r>
              <a:rPr sz="1400" kern="100" baseline="30000" smtClean="0">
                <a:ea typeface="Aptos" panose="020B0004020202020204" pitchFamily="34" charset="0"/>
                <a:cs typeface="Times New Roman" panose="02020603050405020304" pitchFamily="18" charset="0"/>
              </a:rPr>
              <a:t>242 </a:t>
            </a:r>
            <a:r>
              <a:rPr sz="1400" kern="100" smtClean="0">
                <a:ea typeface="Aptos" panose="020B0004020202020204" pitchFamily="34" charset="0"/>
                <a:cs typeface="Times New Roman" panose="02020603050405020304" pitchFamily="18" charset="0"/>
              </a:rPr>
              <a:t>Pu) ont été produits pendant toute la période de fonctionnement du réacteur TRICO II</a:t>
            </a:r>
            <a:r>
              <a:rPr sz="2000" kern="100" smtClean="0">
                <a:ea typeface="Aptos" panose="020B0004020202020204" pitchFamily="34" charset="0"/>
                <a:cs typeface="Times New Roman" panose="02020603050405020304" pitchFamily="18" charset="0"/>
              </a:rPr>
              <a:t>. </a:t>
            </a:r>
            <a:endParaRPr lang="fr" sz="2000" dirty="0"/>
          </a:p>
        </p:txBody>
      </p:sp>
      <p:sp>
        <p:nvSpPr>
          <p:cNvPr id="16" name="Titre 1">
            <a:extLst>
              <a:ext uri="{FF2B5EF4-FFF2-40B4-BE49-F238E27FC236}">
                <a16:creationId xmlns="" xmlns:a16="http://schemas.microsoft.com/office/drawing/2014/main" id="{A545D40C-06C0-FAF4-4D3F-9D9A64AF50FC}"/>
              </a:ext>
            </a:extLst>
          </p:cNvPr>
          <p:cNvSpPr txBox="1">
            <a:spLocks/>
          </p:cNvSpPr>
          <p:nvPr/>
        </p:nvSpPr>
        <p:spPr>
          <a:xfrm>
            <a:off x="799769" y="250323"/>
            <a:ext cx="6271591" cy="548640"/>
          </a:xfrm>
          <a:prstGeom prst="rect">
            <a:avLst/>
          </a:prstGeom>
        </p:spPr>
        <p:txBody>
          <a:bodyPr vert="horz" lIns="0" tIns="0" rIns="0" bIns="0" rtlCol="0" anchor="b" anchorCtr="0">
            <a:noAutofit/>
          </a:bodyPr>
          <a:lstStyle>
            <a:defPPr>
              <a:defRPr lang="fr-FR"/>
            </a:defPPr>
            <a:lvl1pPr algn="l" defTabSz="914400" rtl="0" eaLnBrk="1" latinLnBrk="0" hangingPunct="1">
              <a:lnSpc>
                <a:spcPct val="90000"/>
              </a:lnSpc>
              <a:spcBef>
                <a:spcPct val="0"/>
              </a:spcBef>
              <a:buNone/>
              <a:defRPr lang="fr-FR" sz="3200" kern="1200" cap="all" spc="300" baseline="0">
                <a:solidFill>
                  <a:schemeClr val="tx1"/>
                </a:solidFill>
                <a:latin typeface="+mj-lt"/>
                <a:ea typeface="+mj-ea"/>
                <a:cs typeface="Posterama" panose="020B0504020200020000" pitchFamily="34" charset="0"/>
              </a:defRPr>
            </a:lvl1pPr>
          </a:lstStyle>
          <a:p>
            <a:pPr algn="ctr"/>
            <a:r>
              <a:rPr lang="fr" sz="4000" dirty="0">
                <a:latin typeface="Arial Narrow" panose="020B0606020202030204" pitchFamily="34" charset="0"/>
              </a:rPr>
              <a:t>2. Le RÉACTEUR TrICO II</a:t>
            </a:r>
          </a:p>
        </p:txBody>
      </p:sp>
      <p:pic>
        <p:nvPicPr>
          <p:cNvPr id="9" name="Image 12">
            <a:extLst>
              <a:ext uri="{FF2B5EF4-FFF2-40B4-BE49-F238E27FC236}">
                <a16:creationId xmlns="" xmlns:a16="http://schemas.microsoft.com/office/drawing/2014/main" id="{58FEBC06-D7E1-C651-A06B-4B9BFD12C7BA}"/>
              </a:ext>
            </a:extLst>
          </p:cNvPr>
          <p:cNvPicPr/>
          <p:nvPr/>
        </p:nvPicPr>
        <p:blipFill>
          <a:blip r:embed="rId4" cstate="print">
            <a:extLst>
              <a:ext uri="{BEBA8EAE-BF5A-486C-A8C5-ECC9F3942E4B}">
                <a14:imgProps xmlns="" xmlns:a14="http://schemas.microsoft.com/office/drawing/2010/main">
                  <a14:imgLayer r:embed="rId5">
                    <a14:imgEffect>
                      <a14:sharpenSoften amount="50000"/>
                    </a14:imgEffect>
                  </a14:imgLayer>
                </a14:imgProps>
              </a:ext>
              <a:ext uri="{28A0092B-C50C-407E-A947-70E740481C1C}">
                <a14:useLocalDpi xmlns="" xmlns:a14="http://schemas.microsoft.com/office/drawing/2010/main" val="0"/>
              </a:ext>
            </a:extLst>
          </a:blip>
          <a:stretch>
            <a:fillRect/>
          </a:stretch>
        </p:blipFill>
        <p:spPr>
          <a:xfrm>
            <a:off x="14744" y="9969"/>
            <a:ext cx="591543" cy="644079"/>
          </a:xfrm>
          <a:prstGeom prst="rect">
            <a:avLst/>
          </a:prstGeom>
        </p:spPr>
      </p:pic>
    </p:spTree>
    <p:extLst>
      <p:ext uri="{BB962C8B-B14F-4D97-AF65-F5344CB8AC3E}">
        <p14:creationId xmlns="" xmlns:p14="http://schemas.microsoft.com/office/powerpoint/2010/main" val="243751877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1000"/>
                                        <p:tgtEl>
                                          <p:spTgt spid="12"/>
                                        </p:tgtEl>
                                      </p:cBhvr>
                                    </p:animEffect>
                                    <p:anim calcmode="lin" valueType="num">
                                      <p:cBhvr>
                                        <p:cTn id="14" dur="1000" fill="hold"/>
                                        <p:tgtEl>
                                          <p:spTgt spid="12"/>
                                        </p:tgtEl>
                                        <p:attrNameLst>
                                          <p:attrName>ppt_x</p:attrName>
                                        </p:attrNameLst>
                                      </p:cBhvr>
                                      <p:tavLst>
                                        <p:tav tm="0">
                                          <p:val>
                                            <p:strVal val="#ppt_x"/>
                                          </p:val>
                                        </p:tav>
                                        <p:tav tm="100000">
                                          <p:val>
                                            <p:strVal val="#ppt_x"/>
                                          </p:val>
                                        </p:tav>
                                      </p:tavLst>
                                    </p:anim>
                                    <p:anim calcmode="lin" valueType="num">
                                      <p:cBhvr>
                                        <p:cTn id="15" dur="1000" fill="hold"/>
                                        <p:tgtEl>
                                          <p:spTgt spid="1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000"/>
                                        <p:tgtEl>
                                          <p:spTgt spid="6"/>
                                        </p:tgtEl>
                                      </p:cBhvr>
                                    </p:animEffect>
                                    <p:anim calcmode="lin" valueType="num">
                                      <p:cBhvr>
                                        <p:cTn id="26" dur="1000" fill="hold"/>
                                        <p:tgtEl>
                                          <p:spTgt spid="6"/>
                                        </p:tgtEl>
                                        <p:attrNameLst>
                                          <p:attrName>ppt_x</p:attrName>
                                        </p:attrNameLst>
                                      </p:cBhvr>
                                      <p:tavLst>
                                        <p:tav tm="0">
                                          <p:val>
                                            <p:strVal val="#ppt_x"/>
                                          </p:val>
                                        </p:tav>
                                        <p:tav tm="100000">
                                          <p:val>
                                            <p:strVal val="#ppt_x"/>
                                          </p:val>
                                        </p:tav>
                                      </p:tavLst>
                                    </p:anim>
                                    <p:anim calcmode="lin" valueType="num">
                                      <p:cBhvr>
                                        <p:cTn id="2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childTnLst>
                          </p:cTn>
                        </p:par>
                        <p:par>
                          <p:cTn id="33" fill="hold">
                            <p:stCondLst>
                              <p:cond delay="500"/>
                            </p:stCondLst>
                            <p:childTnLst>
                              <p:par>
                                <p:cTn id="34" presetID="22" presetClass="entr" presetSubtype="8" fill="hold"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left)">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35" name="Title 1"/>
          <p:cNvSpPr txBox="1">
            <a:spLocks/>
          </p:cNvSpPr>
          <p:nvPr/>
        </p:nvSpPr>
        <p:spPr bwMode="auto">
          <a:xfrm>
            <a:off x="151765" y="1290320"/>
            <a:ext cx="6899275" cy="4511040"/>
          </a:xfrm>
          <a:prstGeom prst="rect">
            <a:avLst/>
          </a:prstGeom>
          <a:noFill/>
          <a:ln w="9525">
            <a:noFill/>
            <a:miter lim="800000"/>
            <a:headEnd/>
            <a:tailEnd/>
          </a:ln>
        </p:spPr>
        <p:txBody>
          <a:bodyPr anchor="ctr"/>
          <a:lstStyle/>
          <a:p>
            <a:pPr marL="342900" indent="-342900" eaLnBrk="1" hangingPunct="1">
              <a:lnSpc>
                <a:spcPct val="90000"/>
              </a:lnSpc>
              <a:spcBef>
                <a:spcPts val="600"/>
              </a:spcBef>
              <a:spcAft>
                <a:spcPts val="600"/>
              </a:spcAft>
              <a:buFont typeface="Arial" charset="0"/>
              <a:buChar char="•"/>
            </a:pPr>
            <a:r>
              <a:rPr lang="fr-FR" altLang="en-US" sz="2200" dirty="0" smtClean="0">
                <a:solidFill>
                  <a:schemeClr val="tx2"/>
                </a:solidFill>
                <a:latin typeface="Calibri Light" pitchFamily="34" charset="0"/>
              </a:rPr>
              <a:t>Promotion de l'utilisation des applications pacifiques de l'énergie nucléaire en Afrique et contribuer au développement.-La réactivation du RR de Kinshasa est une solution économique par rapport à la construction d'un nouveau RR.</a:t>
            </a:r>
          </a:p>
          <a:p>
            <a:pPr marL="342900" indent="-342900" eaLnBrk="1" hangingPunct="1">
              <a:lnSpc>
                <a:spcPct val="90000"/>
              </a:lnSpc>
              <a:spcBef>
                <a:spcPts val="600"/>
              </a:spcBef>
              <a:spcAft>
                <a:spcPts val="600"/>
              </a:spcAft>
              <a:buFont typeface="Arial" charset="0"/>
              <a:buChar char="•"/>
            </a:pPr>
            <a:r>
              <a:rPr lang="fr-FR" altLang="en-US" sz="2200" dirty="0" smtClean="0">
                <a:solidFill>
                  <a:schemeClr val="tx2"/>
                </a:solidFill>
                <a:latin typeface="Calibri Light" pitchFamily="34" charset="0"/>
              </a:rPr>
              <a:t>Fourniture des produits nucléaires (par exemple des radio-isotopes) et des services (par exemple des formations) à la RDC et à l'ensemble de la région.-</a:t>
            </a:r>
          </a:p>
          <a:p>
            <a:pPr marL="342900" indent="-342900" eaLnBrk="1" hangingPunct="1">
              <a:lnSpc>
                <a:spcPct val="90000"/>
              </a:lnSpc>
              <a:spcBef>
                <a:spcPts val="600"/>
              </a:spcBef>
              <a:spcAft>
                <a:spcPts val="600"/>
              </a:spcAft>
              <a:buFont typeface="Arial" charset="0"/>
              <a:buChar char="•"/>
            </a:pPr>
            <a:r>
              <a:rPr lang="fr-CA" altLang="en-US" sz="2200" dirty="0" smtClean="0">
                <a:solidFill>
                  <a:schemeClr val="tx2"/>
                </a:solidFill>
                <a:latin typeface="Calibri Light" pitchFamily="34" charset="0"/>
              </a:rPr>
              <a:t>Développement des compétences scientifiques et techniques nationales et dans la région</a:t>
            </a:r>
          </a:p>
          <a:p>
            <a:pPr marL="342900" indent="-342900" eaLnBrk="1" hangingPunct="1">
              <a:lnSpc>
                <a:spcPct val="90000"/>
              </a:lnSpc>
              <a:spcBef>
                <a:spcPts val="600"/>
              </a:spcBef>
              <a:spcAft>
                <a:spcPts val="600"/>
              </a:spcAft>
              <a:buFont typeface="Arial" charset="0"/>
              <a:buChar char="•"/>
            </a:pPr>
            <a:r>
              <a:rPr lang="fr-CA" altLang="en-US" sz="2200" dirty="0" smtClean="0">
                <a:solidFill>
                  <a:schemeClr val="tx2"/>
                </a:solidFill>
                <a:latin typeface="Calibri Light" pitchFamily="34" charset="0"/>
              </a:rPr>
              <a:t>Recherche fondamentale en physique nucléaire</a:t>
            </a:r>
            <a:endParaRPr lang="fr-FR" altLang="en-US" sz="2200" dirty="0" smtClean="0">
              <a:solidFill>
                <a:schemeClr val="tx2"/>
              </a:solidFill>
              <a:latin typeface="Calibri Light" pitchFamily="34" charset="0"/>
            </a:endParaRPr>
          </a:p>
          <a:p>
            <a:pPr marL="342900" indent="-342900" eaLnBrk="1" hangingPunct="1">
              <a:lnSpc>
                <a:spcPct val="90000"/>
              </a:lnSpc>
              <a:spcBef>
                <a:spcPts val="600"/>
              </a:spcBef>
              <a:spcAft>
                <a:spcPts val="600"/>
              </a:spcAft>
              <a:buFont typeface="Arial" charset="0"/>
              <a:buChar char="•"/>
            </a:pPr>
            <a:r>
              <a:rPr lang="fr-FR" altLang="en-US" sz="2200" dirty="0" smtClean="0">
                <a:solidFill>
                  <a:schemeClr val="tx2"/>
                </a:solidFill>
                <a:latin typeface="Calibri Light" pitchFamily="34" charset="0"/>
              </a:rPr>
              <a:t>Restauration du passé scientifique prestigieux du pays dans le domaine du nucléaire.</a:t>
            </a:r>
            <a:endParaRPr lang="fr-FR" altLang="en-US" sz="2200" dirty="0">
              <a:solidFill>
                <a:schemeClr val="tx2"/>
              </a:solidFill>
              <a:latin typeface="Calibri Light" pitchFamily="34" charset="0"/>
            </a:endParaRPr>
          </a:p>
        </p:txBody>
      </p:sp>
      <p:pic>
        <p:nvPicPr>
          <p:cNvPr id="18436" name="Grafik 5"/>
          <p:cNvPicPr>
            <a:picLocks noChangeAspect="1"/>
          </p:cNvPicPr>
          <p:nvPr/>
        </p:nvPicPr>
        <p:blipFill>
          <a:blip r:embed="rId3"/>
          <a:srcRect/>
          <a:stretch>
            <a:fillRect/>
          </a:stretch>
        </p:blipFill>
        <p:spPr bwMode="auto">
          <a:xfrm>
            <a:off x="7142480" y="514350"/>
            <a:ext cx="4537262" cy="3823970"/>
          </a:xfrm>
          <a:prstGeom prst="rect">
            <a:avLst/>
          </a:prstGeom>
          <a:noFill/>
          <a:ln w="9525">
            <a:noFill/>
            <a:miter lim="800000"/>
            <a:headEnd/>
            <a:tailEnd/>
          </a:ln>
        </p:spPr>
      </p:pic>
      <p:sp>
        <p:nvSpPr>
          <p:cNvPr id="18437" name="Slide Number Placeholder 2"/>
          <p:cNvSpPr>
            <a:spLocks noGrp="1"/>
          </p:cNvSpPr>
          <p:nvPr>
            <p:ph type="sldNum" sz="quarter" idx="10"/>
          </p:nvPr>
        </p:nvSpPr>
        <p:spPr bwMode="auto">
          <a:noFill/>
          <a:ln>
            <a:miter lim="800000"/>
            <a:headEnd/>
            <a:tailEnd/>
          </a:ln>
        </p:spPr>
        <p:txBody>
          <a:bodyPr/>
          <a:lstStyle/>
          <a:p>
            <a:pPr>
              <a:spcAft>
                <a:spcPts val="600"/>
              </a:spcAft>
            </a:pPr>
            <a:fld id="{40EBB3E5-C1AC-4C60-80E0-FBBF163CAC0E}" type="slidenum">
              <a:rPr lang="en-US" altLang="en-US">
                <a:solidFill>
                  <a:srgbClr val="FFFFFF"/>
                </a:solidFill>
              </a:rPr>
              <a:pPr>
                <a:spcAft>
                  <a:spcPts val="600"/>
                </a:spcAft>
              </a:pPr>
              <a:t>11</a:t>
            </a:fld>
            <a:endParaRPr lang="en-US" altLang="en-US">
              <a:solidFill>
                <a:srgbClr val="FFFFFF"/>
              </a:solidFill>
            </a:endParaRPr>
          </a:p>
        </p:txBody>
      </p:sp>
      <p:grpSp>
        <p:nvGrpSpPr>
          <p:cNvPr id="18438" name="Gruppieren 1"/>
          <p:cNvGrpSpPr>
            <a:grpSpLocks/>
          </p:cNvGrpSpPr>
          <p:nvPr/>
        </p:nvGrpSpPr>
        <p:grpSpPr bwMode="auto">
          <a:xfrm>
            <a:off x="263525" y="5911850"/>
            <a:ext cx="7512050" cy="827088"/>
            <a:chOff x="264016" y="5592198"/>
            <a:chExt cx="9116396" cy="1035205"/>
          </a:xfrm>
        </p:grpSpPr>
        <p:pic>
          <p:nvPicPr>
            <p:cNvPr id="18440" name="Grafik 7"/>
            <p:cNvPicPr>
              <a:picLocks noChangeAspect="1" noChangeArrowheads="1"/>
            </p:cNvPicPr>
            <p:nvPr/>
          </p:nvPicPr>
          <p:blipFill>
            <a:blip r:embed="rId4"/>
            <a:srcRect/>
            <a:stretch>
              <a:fillRect/>
            </a:stretch>
          </p:blipFill>
          <p:spPr bwMode="auto">
            <a:xfrm>
              <a:off x="264016" y="5605656"/>
              <a:ext cx="996409" cy="996409"/>
            </a:xfrm>
            <a:prstGeom prst="rect">
              <a:avLst/>
            </a:prstGeom>
            <a:noFill/>
            <a:ln w="9525">
              <a:noFill/>
              <a:miter lim="800000"/>
              <a:headEnd/>
              <a:tailEnd/>
            </a:ln>
          </p:spPr>
        </p:pic>
        <p:pic>
          <p:nvPicPr>
            <p:cNvPr id="18441" name="Grafik 8"/>
            <p:cNvPicPr>
              <a:picLocks noChangeAspect="1" noChangeArrowheads="1"/>
            </p:cNvPicPr>
            <p:nvPr/>
          </p:nvPicPr>
          <p:blipFill>
            <a:blip r:embed="rId5"/>
            <a:srcRect/>
            <a:stretch>
              <a:fillRect/>
            </a:stretch>
          </p:blipFill>
          <p:spPr bwMode="auto">
            <a:xfrm>
              <a:off x="1912633" y="5618148"/>
              <a:ext cx="1005455" cy="1005455"/>
            </a:xfrm>
            <a:prstGeom prst="rect">
              <a:avLst/>
            </a:prstGeom>
            <a:noFill/>
            <a:ln w="9525">
              <a:noFill/>
              <a:miter lim="800000"/>
              <a:headEnd/>
              <a:tailEnd/>
            </a:ln>
          </p:spPr>
        </p:pic>
        <p:pic>
          <p:nvPicPr>
            <p:cNvPr id="18442" name="Grafik 9"/>
            <p:cNvPicPr>
              <a:picLocks noChangeAspect="1" noChangeArrowheads="1"/>
            </p:cNvPicPr>
            <p:nvPr/>
          </p:nvPicPr>
          <p:blipFill>
            <a:blip r:embed="rId6"/>
            <a:srcRect/>
            <a:stretch>
              <a:fillRect/>
            </a:stretch>
          </p:blipFill>
          <p:spPr bwMode="auto">
            <a:xfrm>
              <a:off x="3570296" y="5596987"/>
              <a:ext cx="996409" cy="996409"/>
            </a:xfrm>
            <a:prstGeom prst="rect">
              <a:avLst/>
            </a:prstGeom>
            <a:noFill/>
            <a:ln w="9525">
              <a:noFill/>
              <a:miter lim="800000"/>
              <a:headEnd/>
              <a:tailEnd/>
            </a:ln>
          </p:spPr>
        </p:pic>
        <p:pic>
          <p:nvPicPr>
            <p:cNvPr id="18443" name="Grafik 10"/>
            <p:cNvPicPr>
              <a:picLocks noChangeAspect="1" noChangeArrowheads="1"/>
            </p:cNvPicPr>
            <p:nvPr/>
          </p:nvPicPr>
          <p:blipFill>
            <a:blip r:embed="rId7"/>
            <a:srcRect/>
            <a:stretch>
              <a:fillRect/>
            </a:stretch>
          </p:blipFill>
          <p:spPr bwMode="auto">
            <a:xfrm>
              <a:off x="6744425" y="5614347"/>
              <a:ext cx="1002782" cy="1002782"/>
            </a:xfrm>
            <a:prstGeom prst="rect">
              <a:avLst/>
            </a:prstGeom>
            <a:noFill/>
            <a:ln w="9525">
              <a:noFill/>
              <a:miter lim="800000"/>
              <a:headEnd/>
              <a:tailEnd/>
            </a:ln>
          </p:spPr>
        </p:pic>
        <p:pic>
          <p:nvPicPr>
            <p:cNvPr id="18444" name="Grafik 11"/>
            <p:cNvPicPr>
              <a:picLocks noChangeAspect="1" noChangeArrowheads="1"/>
            </p:cNvPicPr>
            <p:nvPr/>
          </p:nvPicPr>
          <p:blipFill>
            <a:blip r:embed="rId8"/>
            <a:srcRect/>
            <a:stretch>
              <a:fillRect/>
            </a:stretch>
          </p:blipFill>
          <p:spPr bwMode="auto">
            <a:xfrm>
              <a:off x="8357084" y="5592198"/>
              <a:ext cx="1023328" cy="1023328"/>
            </a:xfrm>
            <a:prstGeom prst="rect">
              <a:avLst/>
            </a:prstGeom>
            <a:noFill/>
            <a:ln w="9525">
              <a:noFill/>
              <a:miter lim="800000"/>
              <a:headEnd/>
              <a:tailEnd/>
            </a:ln>
          </p:spPr>
        </p:pic>
        <p:pic>
          <p:nvPicPr>
            <p:cNvPr id="18445" name="Grafik 12"/>
            <p:cNvPicPr>
              <a:picLocks noChangeAspect="1"/>
            </p:cNvPicPr>
            <p:nvPr/>
          </p:nvPicPr>
          <p:blipFill>
            <a:blip r:embed="rId9"/>
            <a:srcRect/>
            <a:stretch>
              <a:fillRect/>
            </a:stretch>
          </p:blipFill>
          <p:spPr bwMode="auto">
            <a:xfrm>
              <a:off x="5138764" y="5604074"/>
              <a:ext cx="1023329" cy="1023329"/>
            </a:xfrm>
            <a:prstGeom prst="rect">
              <a:avLst/>
            </a:prstGeom>
            <a:noFill/>
            <a:ln w="9525">
              <a:noFill/>
              <a:miter lim="800000"/>
              <a:headEnd/>
              <a:tailEnd/>
            </a:ln>
          </p:spPr>
        </p:pic>
      </p:grpSp>
      <p:sp>
        <p:nvSpPr>
          <p:cNvPr id="7" name="Title 1"/>
          <p:cNvSpPr>
            <a:spLocks noGrp="1"/>
          </p:cNvSpPr>
          <p:nvPr>
            <p:ph type="title"/>
          </p:nvPr>
        </p:nvSpPr>
        <p:spPr>
          <a:xfrm>
            <a:off x="263525" y="146050"/>
            <a:ext cx="5629275" cy="1096963"/>
          </a:xfrm>
        </p:spPr>
        <p:txBody>
          <a:bodyPr rtlCol="0">
            <a:normAutofit/>
          </a:bodyPr>
          <a:lstStyle/>
          <a:p>
            <a:pPr eaLnBrk="1" fontAlgn="auto" hangingPunct="1">
              <a:spcAft>
                <a:spcPts val="0"/>
              </a:spcAft>
              <a:defRPr/>
            </a:pPr>
            <a:r>
              <a:rPr lang="en-US" sz="3200" dirty="0" smtClean="0">
                <a:solidFill>
                  <a:schemeClr val="accent1"/>
                </a:solidFill>
              </a:rPr>
              <a:t>3. </a:t>
            </a:r>
            <a:r>
              <a:rPr lang="en-US" sz="3200" dirty="0" err="1" smtClean="0">
                <a:solidFill>
                  <a:schemeClr val="accent1"/>
                </a:solidFill>
              </a:rPr>
              <a:t>Bénéfices</a:t>
            </a:r>
            <a:r>
              <a:rPr lang="en-US" sz="3200" dirty="0" smtClean="0">
                <a:solidFill>
                  <a:schemeClr val="accent1"/>
                </a:solidFill>
              </a:rPr>
              <a:t> </a:t>
            </a:r>
            <a:r>
              <a:rPr lang="en-US" sz="3200" dirty="0" err="1" smtClean="0">
                <a:solidFill>
                  <a:schemeClr val="accent1"/>
                </a:solidFill>
              </a:rPr>
              <a:t>attendus</a:t>
            </a:r>
            <a:r>
              <a:rPr lang="en-US" sz="3200" dirty="0" smtClean="0">
                <a:solidFill>
                  <a:schemeClr val="accent1"/>
                </a:solidFill>
              </a:rPr>
              <a:t> et </a:t>
            </a:r>
            <a:r>
              <a:rPr lang="en-US" sz="3200" dirty="0" err="1" smtClean="0">
                <a:solidFill>
                  <a:schemeClr val="accent1"/>
                </a:solidFill>
              </a:rPr>
              <a:t>défis</a:t>
            </a:r>
            <a:r>
              <a:rPr lang="en-US" sz="3200" dirty="0" smtClean="0">
                <a:solidFill>
                  <a:schemeClr val="accent1"/>
                </a:solidFill>
              </a:rPr>
              <a:t> du </a:t>
            </a:r>
            <a:r>
              <a:rPr lang="en-US" sz="3200" dirty="0" err="1" smtClean="0">
                <a:solidFill>
                  <a:schemeClr val="accent1"/>
                </a:solidFill>
              </a:rPr>
              <a:t>redémarrage</a:t>
            </a:r>
            <a:r>
              <a:rPr lang="en-US" sz="3200" dirty="0" smtClean="0">
                <a:solidFill>
                  <a:schemeClr val="accent1"/>
                </a:solidFill>
              </a:rPr>
              <a:t> de TRICO II</a:t>
            </a:r>
            <a:endParaRPr lang="en-US" sz="3200" dirty="0">
              <a:solidFill>
                <a:schemeClr val="accent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9" name="Rectangle 18"/>
          <p:cNvSpPr>
            <a:spLocks noGrp="1" noRot="1" noChangeAspect="1" noMove="1" noResize="1" noEditPoints="1" noAdjustHandles="1" noChangeArrowheads="1" noChangeShapeType="1" noTextEdit="1"/>
          </p:cNvSpPr>
          <p:nvPr/>
        </p:nvSpPr>
        <p:spPr>
          <a:xfrm>
            <a:off x="0" y="0"/>
            <a:ext cx="1218882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8435" name="Title 1"/>
          <p:cNvSpPr txBox="1">
            <a:spLocks/>
          </p:cNvSpPr>
          <p:nvPr/>
        </p:nvSpPr>
        <p:spPr bwMode="auto">
          <a:xfrm>
            <a:off x="324485" y="1209040"/>
            <a:ext cx="11003915" cy="4419600"/>
          </a:xfrm>
          <a:prstGeom prst="rect">
            <a:avLst/>
          </a:prstGeom>
          <a:noFill/>
          <a:ln w="9525">
            <a:noFill/>
            <a:miter lim="800000"/>
            <a:headEnd/>
            <a:tailEnd/>
          </a:ln>
        </p:spPr>
        <p:txBody>
          <a:bodyPr anchor="ctr"/>
          <a:lstStyle/>
          <a:p>
            <a:pPr marL="342900" indent="-342900" eaLnBrk="1" hangingPunct="1">
              <a:lnSpc>
                <a:spcPct val="90000"/>
              </a:lnSpc>
              <a:spcBef>
                <a:spcPts val="600"/>
              </a:spcBef>
              <a:spcAft>
                <a:spcPts val="600"/>
              </a:spcAft>
              <a:buFont typeface="Arial" charset="0"/>
              <a:buChar char="•"/>
            </a:pPr>
            <a:r>
              <a:rPr lang="fr-FR" altLang="en-US" sz="2200" dirty="0" smtClean="0">
                <a:solidFill>
                  <a:schemeClr val="tx2"/>
                </a:solidFill>
                <a:latin typeface="Calibri Light" pitchFamily="34" charset="0"/>
              </a:rPr>
              <a:t>Défis techniques majeurs : mise à niveau des équipements et respect des normes de sûreté</a:t>
            </a:r>
          </a:p>
          <a:p>
            <a:pPr marL="342900" indent="-342900" eaLnBrk="1" hangingPunct="1">
              <a:lnSpc>
                <a:spcPct val="90000"/>
              </a:lnSpc>
              <a:spcBef>
                <a:spcPts val="600"/>
              </a:spcBef>
              <a:spcAft>
                <a:spcPts val="600"/>
              </a:spcAft>
              <a:buFont typeface="Arial" charset="0"/>
              <a:buChar char="•"/>
            </a:pPr>
            <a:r>
              <a:rPr lang="fr-FR" altLang="en-US" sz="2200" dirty="0" smtClean="0">
                <a:solidFill>
                  <a:schemeClr val="tx2"/>
                </a:solidFill>
                <a:latin typeface="Calibri Light" pitchFamily="34" charset="0"/>
              </a:rPr>
              <a:t>Gestion des déchets nucléaires et l’impact environnemental du réacteur constituent des préoccupations majeures. Il importe de développer des stratégies durables pour </a:t>
            </a:r>
            <a:r>
              <a:rPr lang="fr-FR" altLang="en-US" sz="2200" dirty="0" err="1" smtClean="0">
                <a:solidFill>
                  <a:schemeClr val="tx2"/>
                </a:solidFill>
                <a:latin typeface="Calibri Light" pitchFamily="34" charset="0"/>
              </a:rPr>
              <a:t>minimiserles</a:t>
            </a:r>
            <a:r>
              <a:rPr lang="fr-FR" altLang="en-US" sz="2200" dirty="0" smtClean="0">
                <a:solidFill>
                  <a:schemeClr val="tx2"/>
                </a:solidFill>
                <a:latin typeface="Calibri Light" pitchFamily="34" charset="0"/>
              </a:rPr>
              <a:t> risques pour l’environnement et la santé publique.</a:t>
            </a:r>
          </a:p>
          <a:p>
            <a:pPr marL="342900" indent="-342900" eaLnBrk="1" hangingPunct="1">
              <a:lnSpc>
                <a:spcPct val="90000"/>
              </a:lnSpc>
              <a:spcBef>
                <a:spcPts val="600"/>
              </a:spcBef>
              <a:spcAft>
                <a:spcPts val="600"/>
              </a:spcAft>
              <a:buFont typeface="Arial" charset="0"/>
              <a:buChar char="•"/>
            </a:pPr>
            <a:r>
              <a:rPr lang="fr-CA" altLang="en-US" sz="2200" dirty="0" smtClean="0">
                <a:solidFill>
                  <a:schemeClr val="tx2"/>
                </a:solidFill>
                <a:latin typeface="Calibri Light" pitchFamily="34" charset="0"/>
              </a:rPr>
              <a:t>Cadre légal et réglementaire: Le respect des réglementations nationale et internationale est fondamental pour le fonctionnement du réacteur. Il est crucial d’établir des protocoles rigoureux pour garantir la sûreté et la conformité aux normes.</a:t>
            </a:r>
          </a:p>
          <a:p>
            <a:pPr marL="342900" indent="-342900" eaLnBrk="1" hangingPunct="1">
              <a:lnSpc>
                <a:spcPct val="90000"/>
              </a:lnSpc>
              <a:spcBef>
                <a:spcPts val="600"/>
              </a:spcBef>
              <a:spcAft>
                <a:spcPts val="600"/>
              </a:spcAft>
              <a:buFont typeface="Arial" charset="0"/>
              <a:buChar char="•"/>
            </a:pPr>
            <a:r>
              <a:rPr lang="fr-CA" altLang="en-US" sz="2200" dirty="0" smtClean="0">
                <a:solidFill>
                  <a:schemeClr val="tx2"/>
                </a:solidFill>
                <a:latin typeface="Calibri Light" pitchFamily="34" charset="0"/>
              </a:rPr>
              <a:t>Soutien politique, perception publique</a:t>
            </a:r>
          </a:p>
          <a:p>
            <a:pPr marL="342900" indent="-342900" eaLnBrk="1" hangingPunct="1">
              <a:lnSpc>
                <a:spcPct val="90000"/>
              </a:lnSpc>
              <a:spcBef>
                <a:spcPts val="600"/>
              </a:spcBef>
              <a:spcAft>
                <a:spcPts val="600"/>
              </a:spcAft>
              <a:buFont typeface="Arial" charset="0"/>
              <a:buChar char="•"/>
            </a:pPr>
            <a:r>
              <a:rPr lang="fr-CA" altLang="en-US" sz="2200" dirty="0" smtClean="0">
                <a:solidFill>
                  <a:schemeClr val="tx2"/>
                </a:solidFill>
                <a:latin typeface="Calibri Light" pitchFamily="34" charset="0"/>
              </a:rPr>
              <a:t>Problèmes économiques. Financement et coût d’exploitation</a:t>
            </a:r>
          </a:p>
          <a:p>
            <a:pPr marL="342900" indent="-342900" eaLnBrk="1" hangingPunct="1">
              <a:lnSpc>
                <a:spcPct val="90000"/>
              </a:lnSpc>
              <a:spcBef>
                <a:spcPts val="600"/>
              </a:spcBef>
              <a:spcAft>
                <a:spcPts val="600"/>
              </a:spcAft>
              <a:buFont typeface="Arial" charset="0"/>
              <a:buChar char="•"/>
            </a:pPr>
            <a:r>
              <a:rPr lang="fr-CA" altLang="en-US" sz="2200" dirty="0" smtClean="0">
                <a:solidFill>
                  <a:schemeClr val="tx2"/>
                </a:solidFill>
                <a:latin typeface="Calibri Light" pitchFamily="34" charset="0"/>
              </a:rPr>
              <a:t>Formation du personnel qualifié.</a:t>
            </a:r>
          </a:p>
          <a:p>
            <a:pPr marL="342900" indent="-342900" eaLnBrk="1" hangingPunct="1">
              <a:lnSpc>
                <a:spcPct val="90000"/>
              </a:lnSpc>
              <a:spcBef>
                <a:spcPts val="600"/>
              </a:spcBef>
              <a:spcAft>
                <a:spcPts val="600"/>
              </a:spcAft>
              <a:buFont typeface="Arial" charset="0"/>
              <a:buChar char="•"/>
            </a:pPr>
            <a:endParaRPr lang="fr-FR" altLang="en-US" sz="2200" dirty="0">
              <a:solidFill>
                <a:schemeClr val="tx2"/>
              </a:solidFill>
              <a:latin typeface="Calibri Light" pitchFamily="34" charset="0"/>
            </a:endParaRPr>
          </a:p>
        </p:txBody>
      </p:sp>
      <p:sp>
        <p:nvSpPr>
          <p:cNvPr id="18437" name="Slide Number Placeholder 2"/>
          <p:cNvSpPr>
            <a:spLocks noGrp="1"/>
          </p:cNvSpPr>
          <p:nvPr>
            <p:ph type="sldNum" sz="quarter" idx="10"/>
          </p:nvPr>
        </p:nvSpPr>
        <p:spPr bwMode="auto">
          <a:noFill/>
          <a:ln>
            <a:miter lim="800000"/>
            <a:headEnd/>
            <a:tailEnd/>
          </a:ln>
        </p:spPr>
        <p:txBody>
          <a:bodyPr/>
          <a:lstStyle/>
          <a:p>
            <a:pPr>
              <a:spcAft>
                <a:spcPts val="600"/>
              </a:spcAft>
            </a:pPr>
            <a:fld id="{40EBB3E5-C1AC-4C60-80E0-FBBF163CAC0E}" type="slidenum">
              <a:rPr lang="en-US" altLang="en-US">
                <a:solidFill>
                  <a:srgbClr val="FFFFFF"/>
                </a:solidFill>
              </a:rPr>
              <a:pPr>
                <a:spcAft>
                  <a:spcPts val="600"/>
                </a:spcAft>
              </a:pPr>
              <a:t>12</a:t>
            </a:fld>
            <a:endParaRPr lang="en-US" altLang="en-US">
              <a:solidFill>
                <a:srgbClr val="FFFFFF"/>
              </a:solidFill>
            </a:endParaRPr>
          </a:p>
        </p:txBody>
      </p:sp>
      <p:grpSp>
        <p:nvGrpSpPr>
          <p:cNvPr id="2" name="Gruppieren 1"/>
          <p:cNvGrpSpPr>
            <a:grpSpLocks/>
          </p:cNvGrpSpPr>
          <p:nvPr/>
        </p:nvGrpSpPr>
        <p:grpSpPr bwMode="auto">
          <a:xfrm>
            <a:off x="263525" y="5911850"/>
            <a:ext cx="7512050" cy="827088"/>
            <a:chOff x="264016" y="5592198"/>
            <a:chExt cx="9116396" cy="1035205"/>
          </a:xfrm>
        </p:grpSpPr>
        <p:pic>
          <p:nvPicPr>
            <p:cNvPr id="18440" name="Grafik 7"/>
            <p:cNvPicPr>
              <a:picLocks noChangeAspect="1" noChangeArrowheads="1"/>
            </p:cNvPicPr>
            <p:nvPr/>
          </p:nvPicPr>
          <p:blipFill>
            <a:blip r:embed="rId3"/>
            <a:srcRect/>
            <a:stretch>
              <a:fillRect/>
            </a:stretch>
          </p:blipFill>
          <p:spPr bwMode="auto">
            <a:xfrm>
              <a:off x="264016" y="5605656"/>
              <a:ext cx="996409" cy="996409"/>
            </a:xfrm>
            <a:prstGeom prst="rect">
              <a:avLst/>
            </a:prstGeom>
            <a:noFill/>
            <a:ln w="9525">
              <a:noFill/>
              <a:miter lim="800000"/>
              <a:headEnd/>
              <a:tailEnd/>
            </a:ln>
          </p:spPr>
        </p:pic>
        <p:pic>
          <p:nvPicPr>
            <p:cNvPr id="18441" name="Grafik 8"/>
            <p:cNvPicPr>
              <a:picLocks noChangeAspect="1" noChangeArrowheads="1"/>
            </p:cNvPicPr>
            <p:nvPr/>
          </p:nvPicPr>
          <p:blipFill>
            <a:blip r:embed="rId4"/>
            <a:srcRect/>
            <a:stretch>
              <a:fillRect/>
            </a:stretch>
          </p:blipFill>
          <p:spPr bwMode="auto">
            <a:xfrm>
              <a:off x="1912633" y="5618148"/>
              <a:ext cx="1005455" cy="1005455"/>
            </a:xfrm>
            <a:prstGeom prst="rect">
              <a:avLst/>
            </a:prstGeom>
            <a:noFill/>
            <a:ln w="9525">
              <a:noFill/>
              <a:miter lim="800000"/>
              <a:headEnd/>
              <a:tailEnd/>
            </a:ln>
          </p:spPr>
        </p:pic>
        <p:pic>
          <p:nvPicPr>
            <p:cNvPr id="18442" name="Grafik 9"/>
            <p:cNvPicPr>
              <a:picLocks noChangeAspect="1" noChangeArrowheads="1"/>
            </p:cNvPicPr>
            <p:nvPr/>
          </p:nvPicPr>
          <p:blipFill>
            <a:blip r:embed="rId5"/>
            <a:srcRect/>
            <a:stretch>
              <a:fillRect/>
            </a:stretch>
          </p:blipFill>
          <p:spPr bwMode="auto">
            <a:xfrm>
              <a:off x="3570296" y="5596987"/>
              <a:ext cx="996409" cy="996409"/>
            </a:xfrm>
            <a:prstGeom prst="rect">
              <a:avLst/>
            </a:prstGeom>
            <a:noFill/>
            <a:ln w="9525">
              <a:noFill/>
              <a:miter lim="800000"/>
              <a:headEnd/>
              <a:tailEnd/>
            </a:ln>
          </p:spPr>
        </p:pic>
        <p:pic>
          <p:nvPicPr>
            <p:cNvPr id="18443" name="Grafik 10"/>
            <p:cNvPicPr>
              <a:picLocks noChangeAspect="1" noChangeArrowheads="1"/>
            </p:cNvPicPr>
            <p:nvPr/>
          </p:nvPicPr>
          <p:blipFill>
            <a:blip r:embed="rId6"/>
            <a:srcRect/>
            <a:stretch>
              <a:fillRect/>
            </a:stretch>
          </p:blipFill>
          <p:spPr bwMode="auto">
            <a:xfrm>
              <a:off x="6744425" y="5614347"/>
              <a:ext cx="1002782" cy="1002782"/>
            </a:xfrm>
            <a:prstGeom prst="rect">
              <a:avLst/>
            </a:prstGeom>
            <a:noFill/>
            <a:ln w="9525">
              <a:noFill/>
              <a:miter lim="800000"/>
              <a:headEnd/>
              <a:tailEnd/>
            </a:ln>
          </p:spPr>
        </p:pic>
        <p:pic>
          <p:nvPicPr>
            <p:cNvPr id="18444" name="Grafik 11"/>
            <p:cNvPicPr>
              <a:picLocks noChangeAspect="1" noChangeArrowheads="1"/>
            </p:cNvPicPr>
            <p:nvPr/>
          </p:nvPicPr>
          <p:blipFill>
            <a:blip r:embed="rId7"/>
            <a:srcRect/>
            <a:stretch>
              <a:fillRect/>
            </a:stretch>
          </p:blipFill>
          <p:spPr bwMode="auto">
            <a:xfrm>
              <a:off x="8357084" y="5592198"/>
              <a:ext cx="1023328" cy="1023328"/>
            </a:xfrm>
            <a:prstGeom prst="rect">
              <a:avLst/>
            </a:prstGeom>
            <a:noFill/>
            <a:ln w="9525">
              <a:noFill/>
              <a:miter lim="800000"/>
              <a:headEnd/>
              <a:tailEnd/>
            </a:ln>
          </p:spPr>
        </p:pic>
        <p:pic>
          <p:nvPicPr>
            <p:cNvPr id="18445" name="Grafik 12"/>
            <p:cNvPicPr>
              <a:picLocks noChangeAspect="1"/>
            </p:cNvPicPr>
            <p:nvPr/>
          </p:nvPicPr>
          <p:blipFill>
            <a:blip r:embed="rId8"/>
            <a:srcRect/>
            <a:stretch>
              <a:fillRect/>
            </a:stretch>
          </p:blipFill>
          <p:spPr bwMode="auto">
            <a:xfrm>
              <a:off x="5138764" y="5604074"/>
              <a:ext cx="1023329" cy="1023329"/>
            </a:xfrm>
            <a:prstGeom prst="rect">
              <a:avLst/>
            </a:prstGeom>
            <a:noFill/>
            <a:ln w="9525">
              <a:noFill/>
              <a:miter lim="800000"/>
              <a:headEnd/>
              <a:tailEnd/>
            </a:ln>
          </p:spPr>
        </p:pic>
      </p:grpSp>
      <p:sp>
        <p:nvSpPr>
          <p:cNvPr id="7" name="Title 1"/>
          <p:cNvSpPr>
            <a:spLocks noGrp="1"/>
          </p:cNvSpPr>
          <p:nvPr>
            <p:ph type="title"/>
          </p:nvPr>
        </p:nvSpPr>
        <p:spPr>
          <a:xfrm>
            <a:off x="263525" y="146051"/>
            <a:ext cx="6137275" cy="910590"/>
          </a:xfrm>
        </p:spPr>
        <p:txBody>
          <a:bodyPr rtlCol="0">
            <a:normAutofit/>
          </a:bodyPr>
          <a:lstStyle/>
          <a:p>
            <a:pPr eaLnBrk="1" fontAlgn="auto" hangingPunct="1">
              <a:spcAft>
                <a:spcPts val="0"/>
              </a:spcAft>
              <a:defRPr/>
            </a:pPr>
            <a:r>
              <a:rPr lang="en-US" sz="3200" dirty="0" err="1" smtClean="0">
                <a:solidFill>
                  <a:schemeClr val="accent1"/>
                </a:solidFill>
              </a:rPr>
              <a:t>Défis</a:t>
            </a:r>
            <a:r>
              <a:rPr lang="en-US" sz="3200" dirty="0" smtClean="0">
                <a:solidFill>
                  <a:schemeClr val="accent1"/>
                </a:solidFill>
              </a:rPr>
              <a:t> </a:t>
            </a:r>
            <a:endParaRPr lang="en-US" sz="3200" dirty="0">
              <a:solidFill>
                <a:schemeClr val="accent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Foliennummernplatzhalter 3"/>
          <p:cNvSpPr>
            <a:spLocks noGrp="1"/>
          </p:cNvSpPr>
          <p:nvPr>
            <p:ph type="sldNum" sz="quarter" idx="10"/>
          </p:nvPr>
        </p:nvSpPr>
        <p:spPr bwMode="auto">
          <a:noFill/>
          <a:ln>
            <a:miter lim="800000"/>
            <a:headEnd/>
            <a:tailEnd/>
          </a:ln>
        </p:spPr>
        <p:txBody>
          <a:bodyPr/>
          <a:lstStyle/>
          <a:p>
            <a:fld id="{41DDA5D7-2BF7-4F34-B90B-21F3E9D25B8C}" type="slidenum">
              <a:rPr lang="en-GB" altLang="en-US"/>
              <a:pPr/>
              <a:t>13</a:t>
            </a:fld>
            <a:endParaRPr lang="en-GB" altLang="en-US"/>
          </a:p>
        </p:txBody>
      </p:sp>
      <p:sp>
        <p:nvSpPr>
          <p:cNvPr id="5" name="Title 1"/>
          <p:cNvSpPr>
            <a:spLocks noGrp="1"/>
          </p:cNvSpPr>
          <p:nvPr>
            <p:ph type="title"/>
          </p:nvPr>
        </p:nvSpPr>
        <p:spPr>
          <a:xfrm>
            <a:off x="742950" y="384175"/>
            <a:ext cx="11256010" cy="458788"/>
          </a:xfrm>
        </p:spPr>
        <p:txBody>
          <a:bodyPr/>
          <a:lstStyle/>
          <a:p>
            <a:pPr eaLnBrk="1" hangingPunct="1"/>
            <a:r>
              <a:rPr lang="fr-FR" altLang="en-US" sz="3200" dirty="0" smtClean="0">
                <a:solidFill>
                  <a:schemeClr val="accent1"/>
                </a:solidFill>
              </a:rPr>
              <a:t>4. Événements clés en 2020 menant au lancement du projet 1.</a:t>
            </a:r>
            <a:endParaRPr lang="fr-CD" altLang="en-US" sz="3200" dirty="0" smtClean="0">
              <a:solidFill>
                <a:schemeClr val="accent1"/>
              </a:solidFill>
            </a:endParaRPr>
          </a:p>
        </p:txBody>
      </p:sp>
      <p:graphicFrame>
        <p:nvGraphicFramePr>
          <p:cNvPr id="6" name="Tabelle 5"/>
          <p:cNvGraphicFramePr>
            <a:graphicFrameLocks noGrp="1"/>
          </p:cNvGraphicFramePr>
          <p:nvPr/>
        </p:nvGraphicFramePr>
        <p:xfrm>
          <a:off x="1671638" y="1716088"/>
          <a:ext cx="8701087" cy="4587886"/>
        </p:xfrm>
        <a:graphic>
          <a:graphicData uri="http://schemas.openxmlformats.org/drawingml/2006/table">
            <a:tbl>
              <a:tblPr firstRow="1" bandRow="1">
                <a:tableStyleId>{5C22544A-7EE6-4342-B048-85BDC9FD1C3A}</a:tableStyleId>
              </a:tblPr>
              <a:tblGrid>
                <a:gridCol w="1532613"/>
                <a:gridCol w="7168474"/>
              </a:tblGrid>
              <a:tr h="704224">
                <a:tc>
                  <a:txBody>
                    <a:bodyPr/>
                    <a:lstStyle/>
                    <a:p>
                      <a:r>
                        <a:rPr lang="fr-FR" sz="1600" noProof="0" dirty="0"/>
                        <a:t>20 </a:t>
                      </a:r>
                      <a:r>
                        <a:rPr lang="fr-FR" sz="1600" noProof="0" dirty="0" smtClean="0"/>
                        <a:t>fév. </a:t>
                      </a:r>
                      <a:r>
                        <a:rPr lang="fr-FR" sz="1600" noProof="0" dirty="0"/>
                        <a:t>2020</a:t>
                      </a:r>
                    </a:p>
                  </a:txBody>
                  <a:tcPr marL="91443" marR="91443" marT="45703" marB="45703">
                    <a:solidFill>
                      <a:schemeClr val="accent1">
                        <a:lumMod val="75000"/>
                      </a:schemeClr>
                    </a:solidFill>
                  </a:tcPr>
                </a:tc>
                <a:tc>
                  <a:txBody>
                    <a:bodyPr/>
                    <a:lstStyle/>
                    <a:p>
                      <a:r>
                        <a:rPr lang="fr-FR" sz="1600" dirty="0" smtClean="0"/>
                        <a:t>-Le gouvernement </a:t>
                      </a:r>
                      <a:r>
                        <a:rPr lang="fr-FR" sz="1600" b="1" dirty="0" smtClean="0"/>
                        <a:t>prend la décision ferme de réactiver TRICO-II</a:t>
                      </a:r>
                      <a:endParaRPr lang="fr-FR" sz="1600" dirty="0"/>
                    </a:p>
                  </a:txBody>
                  <a:tcPr marL="91443" marR="91443" marT="45703" marB="45703">
                    <a:solidFill>
                      <a:schemeClr val="accent1">
                        <a:lumMod val="75000"/>
                      </a:schemeClr>
                    </a:solidFill>
                  </a:tcPr>
                </a:tc>
              </a:tr>
              <a:tr h="1066755">
                <a:tc>
                  <a:txBody>
                    <a:bodyPr/>
                    <a:lstStyle/>
                    <a:p>
                      <a:r>
                        <a:rPr lang="fr-FR" sz="1600" b="0" noProof="0" dirty="0" smtClean="0">
                          <a:solidFill>
                            <a:schemeClr val="tx1"/>
                          </a:solidFill>
                        </a:rPr>
                        <a:t>Mars</a:t>
                      </a:r>
                      <a:endParaRPr lang="fr-FR" sz="1600" b="0" noProof="0" dirty="0">
                        <a:solidFill>
                          <a:schemeClr val="tx1"/>
                        </a:solidFill>
                      </a:endParaRPr>
                    </a:p>
                  </a:txBody>
                  <a:tcPr marL="91443" marR="91443" marT="45703" marB="45703">
                    <a:solidFill>
                      <a:schemeClr val="accent1">
                        <a:lumMod val="20000"/>
                        <a:lumOff val="80000"/>
                      </a:schemeClr>
                    </a:solidFill>
                  </a:tcPr>
                </a:tc>
                <a:tc>
                  <a:txBody>
                    <a:bodyPr/>
                    <a:lstStyle/>
                    <a:p>
                      <a:pPr marL="285750" indent="-285750">
                        <a:buFont typeface="Arial" panose="020B0604020202020204" pitchFamily="34" charset="0"/>
                        <a:buChar char="•"/>
                      </a:pPr>
                      <a:r>
                        <a:rPr lang="fr-FR" sz="1600" b="0" noProof="0" dirty="0" smtClean="0">
                          <a:solidFill>
                            <a:schemeClr val="tx1"/>
                          </a:solidFill>
                        </a:rPr>
                        <a:t>Visite du Ministre de la Recherche Scientifique et des Technologies Innovantes (RSIT) à l'AIEA pour annoncer la décision du gouvernement</a:t>
                      </a:r>
                    </a:p>
                    <a:p>
                      <a:pPr marL="285750" indent="-285750">
                        <a:buFont typeface="Arial" panose="020B0604020202020204" pitchFamily="34" charset="0"/>
                        <a:buChar char="•"/>
                      </a:pPr>
                      <a:r>
                        <a:rPr lang="fr-FR" sz="1600" b="0" noProof="0" dirty="0" smtClean="0">
                          <a:solidFill>
                            <a:schemeClr val="tx1"/>
                          </a:solidFill>
                        </a:rPr>
                        <a:t>Mise en place de la Commission chargée de suivre le processus de redémarrage du RR</a:t>
                      </a:r>
                      <a:endParaRPr lang="fr-FR" sz="1600" b="0" noProof="0" dirty="0">
                        <a:solidFill>
                          <a:schemeClr val="tx1"/>
                        </a:solidFill>
                      </a:endParaRPr>
                    </a:p>
                  </a:txBody>
                  <a:tcPr marL="91443" marR="91443" marT="45703" marB="45703">
                    <a:solidFill>
                      <a:schemeClr val="accent1">
                        <a:lumMod val="20000"/>
                        <a:lumOff val="80000"/>
                      </a:schemeClr>
                    </a:solidFill>
                  </a:tcPr>
                </a:tc>
              </a:tr>
              <a:tr h="704224">
                <a:tc>
                  <a:txBody>
                    <a:bodyPr/>
                    <a:lstStyle/>
                    <a:p>
                      <a:r>
                        <a:rPr lang="fr-FR" sz="1600" b="0" noProof="0" dirty="0" smtClean="0">
                          <a:solidFill>
                            <a:schemeClr val="tx1"/>
                          </a:solidFill>
                        </a:rPr>
                        <a:t>Avril </a:t>
                      </a:r>
                      <a:r>
                        <a:rPr lang="fr-FR" sz="1600" b="0" noProof="0" dirty="0">
                          <a:solidFill>
                            <a:schemeClr val="tx1"/>
                          </a:solidFill>
                        </a:rPr>
                        <a:t>- </a:t>
                      </a:r>
                      <a:r>
                        <a:rPr lang="fr-FR" sz="1600" b="0" noProof="0" dirty="0" smtClean="0">
                          <a:solidFill>
                            <a:schemeClr val="tx1"/>
                          </a:solidFill>
                        </a:rPr>
                        <a:t>Mai</a:t>
                      </a:r>
                      <a:endParaRPr lang="fr-FR" sz="1600" b="0" noProof="0" dirty="0">
                        <a:solidFill>
                          <a:schemeClr val="tx1"/>
                        </a:solidFill>
                      </a:endParaRPr>
                    </a:p>
                  </a:txBody>
                  <a:tcPr marL="91443" marR="91443" marT="45703" marB="45703">
                    <a:solidFill>
                      <a:schemeClr val="accent1">
                        <a:lumMod val="40000"/>
                        <a:lumOff val="60000"/>
                      </a:schemeClr>
                    </a:solidFill>
                  </a:tcPr>
                </a:tc>
                <a:tc>
                  <a:txBody>
                    <a:bodyPr/>
                    <a:lstStyle/>
                    <a:p>
                      <a:pPr marL="285750" indent="-285750">
                        <a:buFont typeface="Arial" panose="020B0604020202020204" pitchFamily="34" charset="0"/>
                        <a:buChar char="•"/>
                      </a:pPr>
                      <a:r>
                        <a:rPr lang="fr-FR" sz="1600" b="0" noProof="0" dirty="0" smtClean="0">
                          <a:solidFill>
                            <a:schemeClr val="tx1"/>
                          </a:solidFill>
                        </a:rPr>
                        <a:t>Développement d'un plan d'action stratégique pour le redémarrage du réacteur de recherche TRICO-II</a:t>
                      </a:r>
                      <a:endParaRPr lang="fr-FR" sz="1600" b="0" noProof="0" dirty="0">
                        <a:solidFill>
                          <a:schemeClr val="tx1"/>
                        </a:solidFill>
                      </a:endParaRPr>
                    </a:p>
                  </a:txBody>
                  <a:tcPr marL="91443" marR="91443" marT="45703" marB="45703">
                    <a:solidFill>
                      <a:schemeClr val="accent1">
                        <a:lumMod val="40000"/>
                        <a:lumOff val="60000"/>
                      </a:schemeClr>
                    </a:solidFill>
                  </a:tcPr>
                </a:tc>
              </a:tr>
              <a:tr h="1000739">
                <a:tc>
                  <a:txBody>
                    <a:bodyPr/>
                    <a:lstStyle/>
                    <a:p>
                      <a:r>
                        <a:rPr lang="fr-FR" sz="1600" b="0" noProof="0" dirty="0" smtClean="0">
                          <a:solidFill>
                            <a:schemeClr val="tx1"/>
                          </a:solidFill>
                        </a:rPr>
                        <a:t>Juillet</a:t>
                      </a:r>
                      <a:endParaRPr lang="fr-FR" sz="1600" b="0" noProof="0" dirty="0">
                        <a:solidFill>
                          <a:schemeClr val="tx1"/>
                        </a:solidFill>
                      </a:endParaRPr>
                    </a:p>
                  </a:txBody>
                  <a:tcPr marL="91443" marR="91443" marT="45703" marB="45703">
                    <a:solidFill>
                      <a:schemeClr val="accent1">
                        <a:lumMod val="20000"/>
                        <a:lumOff val="80000"/>
                      </a:schemeClr>
                    </a:solidFill>
                  </a:tcPr>
                </a:tc>
                <a:tc>
                  <a:txBody>
                    <a:bodyPr/>
                    <a:lstStyle/>
                    <a:p>
                      <a:pPr marL="285750" indent="-285750">
                        <a:buFont typeface="Arial" panose="020B0604020202020204" pitchFamily="34" charset="0"/>
                        <a:buChar char="•"/>
                      </a:pPr>
                      <a:r>
                        <a:rPr lang="fr-FR" sz="1600" b="0" noProof="0" dirty="0" smtClean="0">
                          <a:solidFill>
                            <a:schemeClr val="tx1"/>
                          </a:solidFill>
                        </a:rPr>
                        <a:t>Envoi du plan d'action stratégique à l'AIEA</a:t>
                      </a:r>
                    </a:p>
                    <a:p>
                      <a:pPr marL="285750" indent="-285750">
                        <a:buFont typeface="Arial" panose="020B0604020202020204" pitchFamily="34" charset="0"/>
                        <a:buChar char="•"/>
                      </a:pPr>
                      <a:r>
                        <a:rPr lang="fr-FR" sz="1600" b="0" noProof="0" dirty="0" smtClean="0">
                          <a:solidFill>
                            <a:schemeClr val="tx1"/>
                          </a:solidFill>
                        </a:rPr>
                        <a:t>Obtention de devis auprès de 4 fournisseurs pour le système d'instrumentation et de contrôle</a:t>
                      </a:r>
                      <a:endParaRPr lang="fr-FR" sz="1600" b="0" noProof="0" dirty="0">
                        <a:solidFill>
                          <a:schemeClr val="tx1"/>
                        </a:solidFill>
                      </a:endParaRPr>
                    </a:p>
                  </a:txBody>
                  <a:tcPr marL="91443" marR="91443" marT="45703" marB="45703">
                    <a:solidFill>
                      <a:schemeClr val="accent1">
                        <a:lumMod val="20000"/>
                        <a:lumOff val="80000"/>
                      </a:schemeClr>
                    </a:solidFill>
                  </a:tcPr>
                </a:tc>
              </a:tr>
              <a:tr h="704224">
                <a:tc>
                  <a:txBody>
                    <a:bodyPr/>
                    <a:lstStyle/>
                    <a:p>
                      <a:r>
                        <a:rPr lang="fr-FR" sz="1600" b="0" noProof="0" dirty="0" smtClean="0">
                          <a:solidFill>
                            <a:schemeClr val="tx1"/>
                          </a:solidFill>
                        </a:rPr>
                        <a:t>Septembre</a:t>
                      </a:r>
                      <a:endParaRPr lang="fr-FR" sz="1600" b="0" noProof="0" dirty="0">
                        <a:solidFill>
                          <a:schemeClr val="tx1"/>
                        </a:solidFill>
                      </a:endParaRPr>
                    </a:p>
                  </a:txBody>
                  <a:tcPr marL="91443" marR="91443" marT="45703" marB="45703">
                    <a:solidFill>
                      <a:schemeClr val="accent1">
                        <a:lumMod val="40000"/>
                        <a:lumOff val="60000"/>
                      </a:schemeClr>
                    </a:solidFill>
                  </a:tcPr>
                </a:tc>
                <a:tc>
                  <a:txBody>
                    <a:bodyPr/>
                    <a:lstStyle/>
                    <a:p>
                      <a:pPr marL="285750" indent="-285750">
                        <a:buFont typeface="Arial" panose="020B0604020202020204" pitchFamily="34" charset="0"/>
                        <a:buChar char="•"/>
                      </a:pPr>
                      <a:r>
                        <a:rPr lang="fr-FR" sz="1600" b="0" noProof="0" dirty="0" smtClean="0">
                          <a:solidFill>
                            <a:schemeClr val="tx1"/>
                          </a:solidFill>
                        </a:rPr>
                        <a:t>Participation du ministre de la RSIT à la Conférence générale de l'AIEA et à des réunions avec des fonctionnaires de l'AIEA</a:t>
                      </a:r>
                      <a:endParaRPr lang="fr-FR" sz="1600" b="0" noProof="0" dirty="0">
                        <a:solidFill>
                          <a:schemeClr val="tx1"/>
                        </a:solidFill>
                      </a:endParaRPr>
                    </a:p>
                  </a:txBody>
                  <a:tcPr marL="91443" marR="91443" marT="45703" marB="45703">
                    <a:solidFill>
                      <a:schemeClr val="accent1">
                        <a:lumMod val="40000"/>
                        <a:lumOff val="60000"/>
                      </a:schemeClr>
                    </a:solidFill>
                  </a:tcPr>
                </a:tc>
              </a:tr>
              <a:tr h="407709">
                <a:tc>
                  <a:txBody>
                    <a:bodyPr/>
                    <a:lstStyle/>
                    <a:p>
                      <a:r>
                        <a:rPr lang="fr-FR" sz="1600" noProof="0" dirty="0" smtClean="0"/>
                        <a:t>Octobre</a:t>
                      </a:r>
                      <a:endParaRPr lang="fr-FR" sz="1600" noProof="0" dirty="0"/>
                    </a:p>
                  </a:txBody>
                  <a:tcPr marL="91443" marR="91443" marT="45703" marB="45703">
                    <a:solidFill>
                      <a:schemeClr val="accent1">
                        <a:lumMod val="20000"/>
                        <a:lumOff val="80000"/>
                      </a:schemeClr>
                    </a:solidFill>
                  </a:tcPr>
                </a:tc>
                <a:tc>
                  <a:txBody>
                    <a:bodyPr/>
                    <a:lstStyle/>
                    <a:p>
                      <a:pPr marL="285750" indent="-285750">
                        <a:buFont typeface="Arial" panose="020B0604020202020204" pitchFamily="34" charset="0"/>
                        <a:buChar char="•"/>
                      </a:pPr>
                      <a:r>
                        <a:rPr lang="fr-FR" sz="1600" noProof="0" dirty="0" smtClean="0"/>
                        <a:t>Lancement de la phase 1 du projet  </a:t>
                      </a:r>
                      <a:r>
                        <a:rPr lang="fr-FR" sz="1600" noProof="0" dirty="0"/>
                        <a:t>– </a:t>
                      </a:r>
                      <a:r>
                        <a:rPr lang="fr-FR" sz="1600" noProof="0" dirty="0" smtClean="0"/>
                        <a:t>Planification et préparation </a:t>
                      </a:r>
                      <a:endParaRPr lang="fr-FR" sz="1600" noProof="0" dirty="0"/>
                    </a:p>
                  </a:txBody>
                  <a:tcPr marL="91443" marR="91443" marT="45703" marB="45703">
                    <a:solidFill>
                      <a:schemeClr val="accent1">
                        <a:lumMod val="20000"/>
                        <a:lumOff val="80000"/>
                      </a:schemeClr>
                    </a:solidFill>
                  </a:tcPr>
                </a:tc>
              </a:tr>
            </a:tbl>
          </a:graphicData>
        </a:graphic>
      </p:graphicFrame>
      <p:sp>
        <p:nvSpPr>
          <p:cNvPr id="7" name="Title 1"/>
          <p:cNvSpPr txBox="1">
            <a:spLocks/>
          </p:cNvSpPr>
          <p:nvPr/>
        </p:nvSpPr>
        <p:spPr bwMode="auto">
          <a:xfrm>
            <a:off x="1590675" y="1087438"/>
            <a:ext cx="8924925" cy="436562"/>
          </a:xfrm>
          <a:prstGeom prst="rect">
            <a:avLst/>
          </a:prstGeom>
          <a:noFill/>
          <a:ln w="9525">
            <a:noFill/>
            <a:miter lim="800000"/>
            <a:headEnd/>
            <a:tailEnd/>
          </a:ln>
        </p:spPr>
        <p:txBody>
          <a:bodyPr anchor="ctr"/>
          <a:lstStyle/>
          <a:p>
            <a:pPr eaLnBrk="1" hangingPunct="1">
              <a:lnSpc>
                <a:spcPct val="90000"/>
              </a:lnSpc>
            </a:pPr>
            <a:r>
              <a:rPr lang="fr-FR" altLang="en-US" dirty="0" smtClean="0">
                <a:solidFill>
                  <a:schemeClr val="accent1"/>
                </a:solidFill>
                <a:latin typeface="Calibri Light" pitchFamily="34" charset="0"/>
              </a:rPr>
              <a:t>Objectif : planifier soigneusement le projet, obtenir le soutien de la communauté internationale et identifier les partenariats clés.</a:t>
            </a:r>
            <a:endParaRPr lang="en-US" altLang="en-US" dirty="0">
              <a:solidFill>
                <a:schemeClr val="accent1"/>
              </a:solidFill>
              <a:latin typeface="Calibri Light"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71450" y="111125"/>
            <a:ext cx="11776710" cy="923925"/>
          </a:xfrm>
        </p:spPr>
        <p:txBody>
          <a:bodyPr/>
          <a:lstStyle/>
          <a:p>
            <a:pPr eaLnBrk="1" hangingPunct="1"/>
            <a:r>
              <a:rPr lang="fr-FR" altLang="en-US" sz="4000" dirty="0" smtClean="0">
                <a:solidFill>
                  <a:schemeClr val="accent1"/>
                </a:solidFill>
              </a:rPr>
              <a:t>Approche de l'élaboration d'un plan stratégique de redémarrage</a:t>
            </a:r>
            <a:endParaRPr lang="en-US" altLang="en-US" sz="4000" dirty="0" smtClean="0">
              <a:solidFill>
                <a:schemeClr val="accent1"/>
              </a:solidFill>
            </a:endParaRPr>
          </a:p>
        </p:txBody>
      </p:sp>
      <p:sp>
        <p:nvSpPr>
          <p:cNvPr id="20483" name="Slide Number Placeholder 2"/>
          <p:cNvSpPr>
            <a:spLocks noGrp="1"/>
          </p:cNvSpPr>
          <p:nvPr>
            <p:ph type="sldNum" sz="quarter" idx="10"/>
          </p:nvPr>
        </p:nvSpPr>
        <p:spPr bwMode="auto">
          <a:noFill/>
          <a:ln>
            <a:miter lim="800000"/>
            <a:headEnd/>
            <a:tailEnd/>
          </a:ln>
        </p:spPr>
        <p:txBody>
          <a:bodyPr/>
          <a:lstStyle/>
          <a:p>
            <a:fld id="{88BEEDE5-C805-4AEE-A270-9DA7231C7C83}" type="slidenum">
              <a:rPr lang="en-GB" altLang="en-US"/>
              <a:pPr/>
              <a:t>14</a:t>
            </a:fld>
            <a:endParaRPr lang="en-GB" altLang="en-US"/>
          </a:p>
        </p:txBody>
      </p:sp>
      <p:graphicFrame>
        <p:nvGraphicFramePr>
          <p:cNvPr id="5" name="Diagramm 4"/>
          <p:cNvGraphicFramePr/>
          <p:nvPr/>
        </p:nvGraphicFramePr>
        <p:xfrm>
          <a:off x="256020" y="983055"/>
          <a:ext cx="6158179" cy="51269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Textfeld 10"/>
          <p:cNvSpPr txBox="1"/>
          <p:nvPr/>
        </p:nvSpPr>
        <p:spPr>
          <a:xfrm>
            <a:off x="5883275" y="906463"/>
            <a:ext cx="5454650" cy="5170646"/>
          </a:xfrm>
          <a:prstGeom prst="rect">
            <a:avLst/>
          </a:prstGeom>
          <a:noFill/>
        </p:spPr>
        <p:txBody>
          <a:bodyPr>
            <a:spAutoFit/>
          </a:bodyPr>
          <a:lstStyle/>
          <a:p>
            <a:pPr marL="342900" indent="-342900" eaLnBrk="1" fontAlgn="auto" hangingPunct="1">
              <a:spcBef>
                <a:spcPts val="600"/>
              </a:spcBef>
              <a:spcAft>
                <a:spcPts val="600"/>
              </a:spcAft>
              <a:buFont typeface="Arial" panose="020B0604020202020204" pitchFamily="34" charset="0"/>
              <a:buChar char="•"/>
              <a:defRPr/>
            </a:pPr>
            <a:r>
              <a:rPr lang="fr-FR" sz="2000" dirty="0" smtClean="0">
                <a:solidFill>
                  <a:schemeClr val="tx2"/>
                </a:solidFill>
                <a:latin typeface="+mj-lt"/>
                <a:cs typeface="+mn-cs"/>
              </a:rPr>
              <a:t>Utilisation de la méthodologie recommandée par l'AIEA (voir IAEA </a:t>
            </a:r>
            <a:r>
              <a:rPr lang="fr-FR" sz="2000" dirty="0" err="1" smtClean="0">
                <a:solidFill>
                  <a:schemeClr val="tx2"/>
                </a:solidFill>
                <a:latin typeface="+mj-lt"/>
                <a:cs typeface="+mn-cs"/>
              </a:rPr>
              <a:t>Nuclear</a:t>
            </a:r>
            <a:r>
              <a:rPr lang="fr-FR" sz="2000" dirty="0" smtClean="0">
                <a:solidFill>
                  <a:schemeClr val="tx2"/>
                </a:solidFill>
                <a:latin typeface="+mj-lt"/>
                <a:cs typeface="+mn-cs"/>
              </a:rPr>
              <a:t> </a:t>
            </a:r>
            <a:r>
              <a:rPr lang="fr-FR" sz="2000" dirty="0" err="1" smtClean="0">
                <a:solidFill>
                  <a:schemeClr val="tx2"/>
                </a:solidFill>
                <a:latin typeface="+mj-lt"/>
                <a:cs typeface="+mn-cs"/>
              </a:rPr>
              <a:t>Energy</a:t>
            </a:r>
            <a:r>
              <a:rPr lang="fr-FR" sz="2000" dirty="0" smtClean="0">
                <a:solidFill>
                  <a:schemeClr val="tx2"/>
                </a:solidFill>
                <a:latin typeface="+mj-lt"/>
                <a:cs typeface="+mn-cs"/>
              </a:rPr>
              <a:t> </a:t>
            </a:r>
            <a:r>
              <a:rPr lang="fr-FR" sz="2000" dirty="0" err="1" smtClean="0">
                <a:solidFill>
                  <a:schemeClr val="tx2"/>
                </a:solidFill>
                <a:latin typeface="+mj-lt"/>
                <a:cs typeface="+mn-cs"/>
              </a:rPr>
              <a:t>Series</a:t>
            </a:r>
            <a:r>
              <a:rPr lang="fr-FR" sz="2000" dirty="0" smtClean="0">
                <a:solidFill>
                  <a:schemeClr val="tx2"/>
                </a:solidFill>
                <a:latin typeface="+mj-lt"/>
                <a:cs typeface="+mn-cs"/>
              </a:rPr>
              <a:t> NG-T-3.16, 2017)</a:t>
            </a:r>
          </a:p>
          <a:p>
            <a:pPr marL="342900" indent="-342900" eaLnBrk="1" fontAlgn="auto" hangingPunct="1">
              <a:spcBef>
                <a:spcPts val="600"/>
              </a:spcBef>
              <a:spcAft>
                <a:spcPts val="600"/>
              </a:spcAft>
              <a:buFont typeface="Arial" panose="020B0604020202020204" pitchFamily="34" charset="0"/>
              <a:buChar char="•"/>
              <a:defRPr/>
            </a:pPr>
            <a:r>
              <a:rPr lang="fr-FR" sz="2000" dirty="0" smtClean="0">
                <a:solidFill>
                  <a:schemeClr val="tx2"/>
                </a:solidFill>
                <a:latin typeface="+mj-lt"/>
                <a:cs typeface="+mn-cs"/>
              </a:rPr>
              <a:t>Analyse des documents existants, y compris un plan d'utilisation et des plans d'affaires</a:t>
            </a:r>
          </a:p>
          <a:p>
            <a:pPr marL="342900" indent="-342900" eaLnBrk="1" fontAlgn="auto" hangingPunct="1">
              <a:spcBef>
                <a:spcPts val="600"/>
              </a:spcBef>
              <a:spcAft>
                <a:spcPts val="600"/>
              </a:spcAft>
              <a:buFont typeface="Arial" panose="020B0604020202020204" pitchFamily="34" charset="0"/>
              <a:buChar char="•"/>
              <a:defRPr/>
            </a:pPr>
            <a:r>
              <a:rPr lang="fr-FR" sz="2000" dirty="0" smtClean="0">
                <a:solidFill>
                  <a:schemeClr val="tx2"/>
                </a:solidFill>
                <a:latin typeface="+mj-lt"/>
                <a:cs typeface="+mn-cs"/>
              </a:rPr>
              <a:t>Examen détaillé de toutes les recommandations de l'AIEA depuis 2004 (validité, progrès à ce jour, actions futures)</a:t>
            </a:r>
          </a:p>
          <a:p>
            <a:pPr marL="342900" indent="-342900" eaLnBrk="1" fontAlgn="auto" hangingPunct="1">
              <a:spcBef>
                <a:spcPts val="600"/>
              </a:spcBef>
              <a:spcAft>
                <a:spcPts val="600"/>
              </a:spcAft>
              <a:buFont typeface="Arial" panose="020B0604020202020204" pitchFamily="34" charset="0"/>
              <a:buChar char="•"/>
              <a:defRPr/>
            </a:pPr>
            <a:r>
              <a:rPr lang="fr-FR" sz="2000" dirty="0" smtClean="0">
                <a:solidFill>
                  <a:schemeClr val="tx2"/>
                </a:solidFill>
                <a:latin typeface="+mj-lt"/>
                <a:cs typeface="+mn-cs"/>
              </a:rPr>
              <a:t>Réflexion stratégique, enseignements tirés et analyse SWOT</a:t>
            </a:r>
          </a:p>
          <a:p>
            <a:pPr marL="342900" indent="-342900" eaLnBrk="1" fontAlgn="auto" hangingPunct="1">
              <a:spcBef>
                <a:spcPts val="600"/>
              </a:spcBef>
              <a:spcAft>
                <a:spcPts val="600"/>
              </a:spcAft>
              <a:buFont typeface="Arial" panose="020B0604020202020204" pitchFamily="34" charset="0"/>
              <a:buChar char="•"/>
              <a:defRPr/>
            </a:pPr>
            <a:r>
              <a:rPr lang="fr-FR" sz="2000" dirty="0" smtClean="0">
                <a:solidFill>
                  <a:schemeClr val="tx2"/>
                </a:solidFill>
                <a:latin typeface="+mj-lt"/>
                <a:cs typeface="+mn-cs"/>
              </a:rPr>
              <a:t>Définition claire des objectifs-Prise en compte des besoins de toutes les parties prenantes</a:t>
            </a:r>
          </a:p>
          <a:p>
            <a:pPr marL="342900" indent="-342900" eaLnBrk="1" fontAlgn="auto" hangingPunct="1">
              <a:spcBef>
                <a:spcPts val="600"/>
              </a:spcBef>
              <a:spcAft>
                <a:spcPts val="600"/>
              </a:spcAft>
              <a:buFont typeface="Arial" panose="020B0604020202020204" pitchFamily="34" charset="0"/>
              <a:buChar char="•"/>
              <a:defRPr/>
            </a:pPr>
            <a:r>
              <a:rPr lang="fr-FR" sz="2000" dirty="0" smtClean="0">
                <a:solidFill>
                  <a:schemeClr val="tx2"/>
                </a:solidFill>
                <a:latin typeface="+mj-lt"/>
                <a:cs typeface="+mn-cs"/>
              </a:rPr>
              <a:t>Définition de la structure du projet et des responsabilités</a:t>
            </a:r>
            <a:endParaRPr lang="en-US" sz="2000" dirty="0">
              <a:solidFill>
                <a:schemeClr val="tx2"/>
              </a:solidFill>
              <a:latin typeface="+mj-lt"/>
              <a:cs typeface="+mn-cs"/>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Foliennummernplatzhalter 3"/>
          <p:cNvSpPr>
            <a:spLocks noGrp="1"/>
          </p:cNvSpPr>
          <p:nvPr>
            <p:ph type="sldNum" sz="quarter" idx="10"/>
          </p:nvPr>
        </p:nvSpPr>
        <p:spPr bwMode="auto">
          <a:noFill/>
          <a:ln>
            <a:miter lim="800000"/>
            <a:headEnd/>
            <a:tailEnd/>
          </a:ln>
        </p:spPr>
        <p:txBody>
          <a:bodyPr/>
          <a:lstStyle/>
          <a:p>
            <a:fld id="{64A8BA52-5CEC-4928-B3D3-0B7ED9DBE70A}" type="slidenum">
              <a:rPr lang="en-GB" altLang="en-US"/>
              <a:pPr/>
              <a:t>15</a:t>
            </a:fld>
            <a:endParaRPr lang="en-GB" altLang="en-US"/>
          </a:p>
        </p:txBody>
      </p:sp>
      <p:graphicFrame>
        <p:nvGraphicFramePr>
          <p:cNvPr id="5" name="Tabelle 4"/>
          <p:cNvGraphicFramePr>
            <a:graphicFrameLocks noGrp="1"/>
          </p:cNvGraphicFramePr>
          <p:nvPr/>
        </p:nvGraphicFramePr>
        <p:xfrm>
          <a:off x="1395413" y="2738438"/>
          <a:ext cx="9613900" cy="1947862"/>
        </p:xfrm>
        <a:graphic>
          <a:graphicData uri="http://schemas.openxmlformats.org/drawingml/2006/table">
            <a:tbl>
              <a:tblPr firstRow="1" firstCol="1" bandRow="1">
                <a:tableStyleId>{5C22544A-7EE6-4342-B048-85BDC9FD1C3A}</a:tableStyleId>
              </a:tblPr>
              <a:tblGrid>
                <a:gridCol w="9613900"/>
              </a:tblGrid>
              <a:tr h="1947862">
                <a:tc>
                  <a:txBody>
                    <a:bodyPr/>
                    <a:lstStyle/>
                    <a:p>
                      <a:pPr algn="ctr"/>
                      <a:r>
                        <a:rPr lang="fr-FR" sz="1600" b="1" dirty="0" smtClean="0">
                          <a:solidFill>
                            <a:schemeClr val="accent1">
                              <a:lumMod val="50000"/>
                            </a:schemeClr>
                          </a:solidFill>
                        </a:rPr>
                        <a:t>MISSION</a:t>
                      </a:r>
                      <a:r>
                        <a:rPr lang="fr-FR" sz="1600" dirty="0" smtClean="0">
                          <a:solidFill>
                            <a:schemeClr val="accent1">
                              <a:lumMod val="50000"/>
                            </a:schemeClr>
                          </a:solidFill>
                        </a:rPr>
                        <a:t/>
                      </a:r>
                      <a:br>
                        <a:rPr lang="fr-FR" sz="1600" dirty="0" smtClean="0">
                          <a:solidFill>
                            <a:schemeClr val="accent1">
                              <a:lumMod val="50000"/>
                            </a:schemeClr>
                          </a:solidFill>
                        </a:rPr>
                      </a:br>
                      <a:endParaRPr lang="fr-FR" sz="1600" dirty="0" smtClean="0">
                        <a:solidFill>
                          <a:schemeClr val="accent1">
                            <a:lumMod val="50000"/>
                          </a:schemeClr>
                        </a:solidFill>
                      </a:endParaRPr>
                    </a:p>
                    <a:p>
                      <a:pPr algn="ctr"/>
                      <a:r>
                        <a:rPr lang="fr-FR" sz="1600" b="1" dirty="0" smtClean="0">
                          <a:solidFill>
                            <a:schemeClr val="accent1">
                              <a:lumMod val="50000"/>
                            </a:schemeClr>
                          </a:solidFill>
                        </a:rPr>
                        <a:t>Redémarrer le réacteur de recherche TRICO II et l'exploiter de manière sûre et sécurisée, dans le respect total des normes internationales et des exigences réglementaires nationales, afin de fournir des services d'irradiation locaux compétitifs, des produits nucléaires, des capacités d'éducation et de formation, ainsi que des capacités de recherche et de développement dans le domaine des sciences et des techniques nucléaires.</a:t>
                      </a:r>
                      <a:endParaRPr lang="fr-FR" sz="1600" dirty="0">
                        <a:solidFill>
                          <a:schemeClr val="accent1">
                            <a:lumMod val="50000"/>
                          </a:schemeClr>
                        </a:solidFill>
                      </a:endParaRPr>
                    </a:p>
                  </a:txBody>
                  <a:tcPr marL="112388" marR="112388" marT="0" marB="0" anchor="ctr">
                    <a:solidFill>
                      <a:schemeClr val="accent5">
                        <a:lumMod val="20000"/>
                        <a:lumOff val="80000"/>
                      </a:schemeClr>
                    </a:solidFill>
                  </a:tcPr>
                </a:tc>
              </a:tr>
            </a:tbl>
          </a:graphicData>
        </a:graphic>
      </p:graphicFrame>
      <p:graphicFrame>
        <p:nvGraphicFramePr>
          <p:cNvPr id="6" name="Tabelle 5"/>
          <p:cNvGraphicFramePr>
            <a:graphicFrameLocks noGrp="1"/>
          </p:cNvGraphicFramePr>
          <p:nvPr/>
        </p:nvGraphicFramePr>
        <p:xfrm>
          <a:off x="2760662" y="1090613"/>
          <a:ext cx="6708457" cy="1325562"/>
        </p:xfrm>
        <a:graphic>
          <a:graphicData uri="http://schemas.openxmlformats.org/drawingml/2006/table">
            <a:tbl>
              <a:tblPr firstRow="1" firstCol="1" bandRow="1">
                <a:tableStyleId>{5C22544A-7EE6-4342-B048-85BDC9FD1C3A}</a:tableStyleId>
              </a:tblPr>
              <a:tblGrid>
                <a:gridCol w="6708457"/>
              </a:tblGrid>
              <a:tr h="1325562">
                <a:tc>
                  <a:txBody>
                    <a:bodyPr/>
                    <a:lstStyle/>
                    <a:p>
                      <a:pPr algn="ctr"/>
                      <a:r>
                        <a:rPr lang="fr-FR" sz="1600" b="1" dirty="0" smtClean="0">
                          <a:solidFill>
                            <a:schemeClr val="accent1">
                              <a:lumMod val="50000"/>
                            </a:schemeClr>
                          </a:solidFill>
                        </a:rPr>
                        <a:t>VISION</a:t>
                      </a:r>
                      <a:r>
                        <a:rPr lang="fr-FR" sz="1600" dirty="0" smtClean="0">
                          <a:solidFill>
                            <a:schemeClr val="accent1">
                              <a:lumMod val="50000"/>
                            </a:schemeClr>
                          </a:solidFill>
                        </a:rPr>
                        <a:t/>
                      </a:r>
                      <a:br>
                        <a:rPr lang="fr-FR" sz="1600" dirty="0" smtClean="0">
                          <a:solidFill>
                            <a:schemeClr val="accent1">
                              <a:lumMod val="50000"/>
                            </a:schemeClr>
                          </a:solidFill>
                        </a:rPr>
                      </a:br>
                      <a:endParaRPr lang="fr-FR" sz="1600" dirty="0" smtClean="0">
                        <a:solidFill>
                          <a:schemeClr val="accent1">
                            <a:lumMod val="50000"/>
                          </a:schemeClr>
                        </a:solidFill>
                      </a:endParaRPr>
                    </a:p>
                    <a:p>
                      <a:pPr algn="ctr"/>
                      <a:r>
                        <a:rPr lang="fr-FR" sz="1600" b="1" dirty="0" smtClean="0">
                          <a:solidFill>
                            <a:schemeClr val="accent1">
                              <a:lumMod val="50000"/>
                            </a:schemeClr>
                          </a:solidFill>
                        </a:rPr>
                        <a:t>Le CREN-K est un centre d'excellence nucléaire en Afrique centrale et orientale qui contribue au développement durable de la RDC et de la région.</a:t>
                      </a:r>
                      <a:endParaRPr lang="fr-FR" sz="1600" dirty="0">
                        <a:solidFill>
                          <a:schemeClr val="accent1">
                            <a:lumMod val="50000"/>
                          </a:schemeClr>
                        </a:solidFill>
                      </a:endParaRPr>
                    </a:p>
                  </a:txBody>
                  <a:tcPr marL="112413" marR="112413" marT="0" marB="0" anchor="ctr">
                    <a:solidFill>
                      <a:schemeClr val="accent6">
                        <a:lumMod val="20000"/>
                        <a:lumOff val="80000"/>
                      </a:schemeClr>
                    </a:solidFill>
                  </a:tcPr>
                </a:tc>
              </a:tr>
            </a:tbl>
          </a:graphicData>
        </a:graphic>
      </p:graphicFrame>
      <p:pic>
        <p:nvPicPr>
          <p:cNvPr id="7" name="Grafik 6"/>
          <p:cNvPicPr>
            <a:picLocks noChangeAspect="1" noChangeArrowheads="1"/>
          </p:cNvPicPr>
          <p:nvPr/>
        </p:nvPicPr>
        <p:blipFill>
          <a:blip r:embed="rId3"/>
          <a:srcRect/>
          <a:stretch>
            <a:fillRect/>
          </a:stretch>
        </p:blipFill>
        <p:spPr bwMode="auto">
          <a:xfrm>
            <a:off x="1628775" y="4883150"/>
            <a:ext cx="996950" cy="1022350"/>
          </a:xfrm>
          <a:prstGeom prst="rect">
            <a:avLst/>
          </a:prstGeom>
          <a:noFill/>
          <a:ln w="9525">
            <a:noFill/>
            <a:miter lim="800000"/>
            <a:headEnd/>
            <a:tailEnd/>
          </a:ln>
        </p:spPr>
      </p:pic>
      <p:pic>
        <p:nvPicPr>
          <p:cNvPr id="8" name="Grafik 7"/>
          <p:cNvPicPr>
            <a:picLocks noChangeAspect="1" noChangeArrowheads="1"/>
          </p:cNvPicPr>
          <p:nvPr/>
        </p:nvPicPr>
        <p:blipFill>
          <a:blip r:embed="rId4"/>
          <a:srcRect/>
          <a:stretch>
            <a:fillRect/>
          </a:stretch>
        </p:blipFill>
        <p:spPr bwMode="auto">
          <a:xfrm>
            <a:off x="3278188" y="4905375"/>
            <a:ext cx="1004887" cy="1012825"/>
          </a:xfrm>
          <a:prstGeom prst="rect">
            <a:avLst/>
          </a:prstGeom>
          <a:noFill/>
          <a:ln w="9525">
            <a:noFill/>
            <a:miter lim="800000"/>
            <a:headEnd/>
            <a:tailEnd/>
          </a:ln>
        </p:spPr>
      </p:pic>
      <p:pic>
        <p:nvPicPr>
          <p:cNvPr id="9" name="Grafik 8"/>
          <p:cNvPicPr>
            <a:picLocks noChangeAspect="1" noChangeArrowheads="1"/>
          </p:cNvPicPr>
          <p:nvPr/>
        </p:nvPicPr>
        <p:blipFill>
          <a:blip r:embed="rId5"/>
          <a:srcRect/>
          <a:stretch>
            <a:fillRect/>
          </a:stretch>
        </p:blipFill>
        <p:spPr bwMode="auto">
          <a:xfrm>
            <a:off x="4935538" y="4873625"/>
            <a:ext cx="995362" cy="1023938"/>
          </a:xfrm>
          <a:prstGeom prst="rect">
            <a:avLst/>
          </a:prstGeom>
          <a:noFill/>
          <a:ln w="9525">
            <a:noFill/>
            <a:miter lim="800000"/>
            <a:headEnd/>
            <a:tailEnd/>
          </a:ln>
        </p:spPr>
      </p:pic>
      <p:pic>
        <p:nvPicPr>
          <p:cNvPr id="10" name="Grafik 9"/>
          <p:cNvPicPr>
            <a:picLocks noChangeAspect="1" noChangeArrowheads="1"/>
          </p:cNvPicPr>
          <p:nvPr/>
        </p:nvPicPr>
        <p:blipFill>
          <a:blip r:embed="rId6"/>
          <a:srcRect/>
          <a:stretch>
            <a:fillRect/>
          </a:stretch>
        </p:blipFill>
        <p:spPr bwMode="auto">
          <a:xfrm>
            <a:off x="8099425" y="4905375"/>
            <a:ext cx="1022350" cy="1001713"/>
          </a:xfrm>
          <a:prstGeom prst="rect">
            <a:avLst/>
          </a:prstGeom>
          <a:noFill/>
          <a:ln w="9525">
            <a:noFill/>
            <a:miter lim="800000"/>
            <a:headEnd/>
            <a:tailEnd/>
          </a:ln>
        </p:spPr>
      </p:pic>
      <p:pic>
        <p:nvPicPr>
          <p:cNvPr id="11" name="Grafik 10"/>
          <p:cNvPicPr>
            <a:picLocks noChangeAspect="1" noChangeArrowheads="1"/>
          </p:cNvPicPr>
          <p:nvPr/>
        </p:nvPicPr>
        <p:blipFill>
          <a:blip r:embed="rId7"/>
          <a:srcRect/>
          <a:stretch>
            <a:fillRect/>
          </a:stretch>
        </p:blipFill>
        <p:spPr bwMode="auto">
          <a:xfrm>
            <a:off x="9721850" y="4870450"/>
            <a:ext cx="1023938" cy="1047750"/>
          </a:xfrm>
          <a:prstGeom prst="rect">
            <a:avLst/>
          </a:prstGeom>
          <a:noFill/>
          <a:ln w="9525">
            <a:noFill/>
            <a:miter lim="800000"/>
            <a:headEnd/>
            <a:tailEnd/>
          </a:ln>
        </p:spPr>
      </p:pic>
      <p:pic>
        <p:nvPicPr>
          <p:cNvPr id="12" name="Grafik 11"/>
          <p:cNvPicPr>
            <a:picLocks noChangeAspect="1"/>
          </p:cNvPicPr>
          <p:nvPr/>
        </p:nvPicPr>
        <p:blipFill>
          <a:blip r:embed="rId8"/>
          <a:srcRect/>
          <a:stretch>
            <a:fillRect/>
          </a:stretch>
        </p:blipFill>
        <p:spPr bwMode="auto">
          <a:xfrm>
            <a:off x="6503988" y="4894263"/>
            <a:ext cx="1022350" cy="1023937"/>
          </a:xfrm>
          <a:prstGeom prst="rect">
            <a:avLst/>
          </a:prstGeom>
          <a:noFill/>
          <a:ln w="9525">
            <a:noFill/>
            <a:miter lim="800000"/>
            <a:headEnd/>
            <a:tailEnd/>
          </a:ln>
        </p:spPr>
      </p:pic>
      <p:sp>
        <p:nvSpPr>
          <p:cNvPr id="21525" name="Title 1"/>
          <p:cNvSpPr>
            <a:spLocks noGrp="1"/>
          </p:cNvSpPr>
          <p:nvPr>
            <p:ph type="title"/>
          </p:nvPr>
        </p:nvSpPr>
        <p:spPr>
          <a:xfrm>
            <a:off x="416560" y="111125"/>
            <a:ext cx="11784965" cy="923925"/>
          </a:xfrm>
        </p:spPr>
        <p:txBody>
          <a:bodyPr/>
          <a:lstStyle/>
          <a:p>
            <a:pPr eaLnBrk="1" hangingPunct="1"/>
            <a:r>
              <a:rPr lang="fr-FR" altLang="en-US" sz="4000" dirty="0" smtClean="0">
                <a:solidFill>
                  <a:schemeClr val="accent1"/>
                </a:solidFill>
              </a:rPr>
              <a:t>Notre vision et Notre Mission</a:t>
            </a:r>
            <a:endParaRPr lang="en-US" altLang="en-US" sz="4000" dirty="0" smtClean="0">
              <a:solidFill>
                <a:schemeClr val="accent1"/>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500"/>
                                  </p:stCondLst>
                                  <p:childTnLst>
                                    <p:set>
                                      <p:cBhvr>
                                        <p:cTn id="13" dur="1" fill="hold">
                                          <p:stCondLst>
                                            <p:cond delay="0"/>
                                          </p:stCondLst>
                                        </p:cTn>
                                        <p:tgtEl>
                                          <p:spTgt spid="8"/>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nodeType="afterEffect">
                                  <p:stCondLst>
                                    <p:cond delay="500"/>
                                  </p:stCondLst>
                                  <p:childTnLst>
                                    <p:set>
                                      <p:cBhvr>
                                        <p:cTn id="16" dur="1" fill="hold">
                                          <p:stCondLst>
                                            <p:cond delay="0"/>
                                          </p:stCondLst>
                                        </p:cTn>
                                        <p:tgtEl>
                                          <p:spTgt spid="9"/>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nodeType="afterEffect">
                                  <p:stCondLst>
                                    <p:cond delay="500"/>
                                  </p:stCondLst>
                                  <p:childTnLst>
                                    <p:set>
                                      <p:cBhvr>
                                        <p:cTn id="19" dur="1" fill="hold">
                                          <p:stCondLst>
                                            <p:cond delay="0"/>
                                          </p:stCondLst>
                                        </p:cTn>
                                        <p:tgtEl>
                                          <p:spTgt spid="12"/>
                                        </p:tgtEl>
                                        <p:attrNameLst>
                                          <p:attrName>style.visibility</p:attrName>
                                        </p:attrNameLst>
                                      </p:cBhvr>
                                      <p:to>
                                        <p:strVal val="visible"/>
                                      </p:to>
                                    </p:set>
                                  </p:childTnLst>
                                </p:cTn>
                              </p:par>
                            </p:childTnLst>
                          </p:cTn>
                        </p:par>
                        <p:par>
                          <p:cTn id="20" fill="hold" nodeType="afterGroup">
                            <p:stCondLst>
                              <p:cond delay="1500"/>
                            </p:stCondLst>
                            <p:childTnLst>
                              <p:par>
                                <p:cTn id="21" presetID="1" presetClass="entr" presetSubtype="0" fill="hold" nodeType="afterEffect">
                                  <p:stCondLst>
                                    <p:cond delay="500"/>
                                  </p:stCondLst>
                                  <p:childTnLst>
                                    <p:set>
                                      <p:cBhvr>
                                        <p:cTn id="22" dur="1" fill="hold">
                                          <p:stCondLst>
                                            <p:cond delay="0"/>
                                          </p:stCondLst>
                                        </p:cTn>
                                        <p:tgtEl>
                                          <p:spTgt spid="10"/>
                                        </p:tgtEl>
                                        <p:attrNameLst>
                                          <p:attrName>style.visibility</p:attrName>
                                        </p:attrNameLst>
                                      </p:cBhvr>
                                      <p:to>
                                        <p:strVal val="visible"/>
                                      </p:to>
                                    </p:set>
                                  </p:childTnLst>
                                </p:cTn>
                              </p:par>
                            </p:childTnLst>
                          </p:cTn>
                        </p:par>
                        <p:par>
                          <p:cTn id="23" fill="hold" nodeType="afterGroup">
                            <p:stCondLst>
                              <p:cond delay="2000"/>
                            </p:stCondLst>
                            <p:childTnLst>
                              <p:par>
                                <p:cTn id="24" presetID="1" presetClass="entr" presetSubtype="0" fill="hold" nodeType="afterEffect">
                                  <p:stCondLst>
                                    <p:cond delay="500"/>
                                  </p:stCondLst>
                                  <p:childTnLst>
                                    <p:set>
                                      <p:cBhvr>
                                        <p:cTn id="25" dur="1" fill="hold">
                                          <p:stCondLst>
                                            <p:cond delay="0"/>
                                          </p:stCondLst>
                                        </p:cTn>
                                        <p:tgtEl>
                                          <p:spTgt spid="11"/>
                                        </p:tgtEl>
                                        <p:attrNameLst>
                                          <p:attrName>style.visibility</p:attrName>
                                        </p:attrNameLst>
                                      </p:cBhvr>
                                      <p:to>
                                        <p:strVal val="visible"/>
                                      </p:to>
                                    </p:set>
                                  </p:childTnLst>
                                </p:cTn>
                              </p:par>
                            </p:childTnLst>
                          </p:cTn>
                        </p:par>
                      </p:childTnLst>
                    </p:cTn>
                  </p:par>
                  <p:par>
                    <p:cTn id="26" fill="hold" nodeType="clickPar">
                      <p:stCondLst>
                        <p:cond delay="indefinite"/>
                      </p:stCondLst>
                      <p:childTnLst>
                        <p:par>
                          <p:cTn id="27" fill="hold" nodeType="withGroup">
                            <p:stCondLst>
                              <p:cond delay="0"/>
                            </p:stCondLst>
                            <p:childTnLst>
                              <p:par>
                                <p:cTn id="28" presetID="1" presetClass="entr" presetSubtype="0"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2"/>
          <p:cNvSpPr>
            <a:spLocks noGrp="1"/>
          </p:cNvSpPr>
          <p:nvPr>
            <p:ph type="sldNum" sz="quarter" idx="10"/>
          </p:nvPr>
        </p:nvSpPr>
        <p:spPr bwMode="auto">
          <a:noFill/>
          <a:ln>
            <a:miter lim="800000"/>
            <a:headEnd/>
            <a:tailEnd/>
          </a:ln>
        </p:spPr>
        <p:txBody>
          <a:bodyPr/>
          <a:lstStyle/>
          <a:p>
            <a:fld id="{B7301E33-1D43-4F8C-BD9B-DDA75BB936B5}" type="slidenum">
              <a:rPr lang="en-GB" altLang="en-US"/>
              <a:pPr/>
              <a:t>16</a:t>
            </a:fld>
            <a:endParaRPr lang="en-GB" altLang="en-US"/>
          </a:p>
        </p:txBody>
      </p:sp>
      <p:pic>
        <p:nvPicPr>
          <p:cNvPr id="22531" name="Grafik 7"/>
          <p:cNvPicPr>
            <a:picLocks noChangeAspect="1" noChangeArrowheads="1"/>
          </p:cNvPicPr>
          <p:nvPr/>
        </p:nvPicPr>
        <p:blipFill>
          <a:blip r:embed="rId3"/>
          <a:srcRect/>
          <a:stretch>
            <a:fillRect/>
          </a:stretch>
        </p:blipFill>
        <p:spPr bwMode="auto">
          <a:xfrm>
            <a:off x="1724025" y="371475"/>
            <a:ext cx="8743950" cy="6097588"/>
          </a:xfrm>
          <a:prstGeom prst="rect">
            <a:avLst/>
          </a:prstGeom>
          <a:noFill/>
          <a:ln w="9525">
            <a:noFill/>
            <a:miter lim="800000"/>
            <a:headEnd/>
            <a:tailEnd/>
          </a:ln>
        </p:spPr>
      </p:pic>
      <p:sp>
        <p:nvSpPr>
          <p:cNvPr id="22532" name="Title 1"/>
          <p:cNvSpPr>
            <a:spLocks noGrp="1"/>
          </p:cNvSpPr>
          <p:nvPr>
            <p:ph type="title"/>
          </p:nvPr>
        </p:nvSpPr>
        <p:spPr>
          <a:xfrm>
            <a:off x="1530350" y="136525"/>
            <a:ext cx="9131300" cy="792163"/>
          </a:xfrm>
          <a:solidFill>
            <a:schemeClr val="bg1"/>
          </a:solidFill>
        </p:spPr>
        <p:txBody>
          <a:bodyPr/>
          <a:lstStyle/>
          <a:p>
            <a:pPr algn="ctr" eaLnBrk="1" hangingPunct="1"/>
            <a:r>
              <a:rPr lang="fr-FR" altLang="en-US" sz="4000" dirty="0" smtClean="0">
                <a:solidFill>
                  <a:schemeClr val="accent1"/>
                </a:solidFill>
              </a:rPr>
              <a:t>Organisation mise en place pour le projet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oliennummernplatzhalter 3"/>
          <p:cNvSpPr>
            <a:spLocks noGrp="1"/>
          </p:cNvSpPr>
          <p:nvPr>
            <p:ph type="sldNum" sz="quarter" idx="10"/>
          </p:nvPr>
        </p:nvSpPr>
        <p:spPr bwMode="auto">
          <a:noFill/>
          <a:ln>
            <a:miter lim="800000"/>
            <a:headEnd/>
            <a:tailEnd/>
          </a:ln>
        </p:spPr>
        <p:txBody>
          <a:bodyPr/>
          <a:lstStyle/>
          <a:p>
            <a:fld id="{06C503D6-6B79-4071-9541-443AF00B1B18}" type="slidenum">
              <a:rPr lang="en-GB" altLang="en-US"/>
              <a:pPr/>
              <a:t>17</a:t>
            </a:fld>
            <a:endParaRPr lang="en-GB" altLang="en-US"/>
          </a:p>
        </p:txBody>
      </p:sp>
      <p:graphicFrame>
        <p:nvGraphicFramePr>
          <p:cNvPr id="6" name="Tabelle 5"/>
          <p:cNvGraphicFramePr>
            <a:graphicFrameLocks noGrp="1"/>
          </p:cNvGraphicFramePr>
          <p:nvPr/>
        </p:nvGraphicFramePr>
        <p:xfrm>
          <a:off x="1137920" y="817563"/>
          <a:ext cx="10586720" cy="6035064"/>
        </p:xfrm>
        <a:graphic>
          <a:graphicData uri="http://schemas.openxmlformats.org/drawingml/2006/table">
            <a:tbl>
              <a:tblPr firstRow="1" bandRow="1">
                <a:tableStyleId>{5C22544A-7EE6-4342-B048-85BDC9FD1C3A}</a:tableStyleId>
              </a:tblPr>
              <a:tblGrid>
                <a:gridCol w="5307667"/>
                <a:gridCol w="5279053"/>
              </a:tblGrid>
              <a:tr h="2535570">
                <a:tc>
                  <a:txBody>
                    <a:bodyPr/>
                    <a:lstStyle/>
                    <a:p>
                      <a:r>
                        <a:rPr lang="fr-FR" sz="1600" b="1" dirty="0" smtClean="0"/>
                        <a:t>POINTS FORTS</a:t>
                      </a:r>
                      <a:r>
                        <a:rPr lang="fr-FR" sz="1600" dirty="0" smtClean="0"/>
                        <a:t/>
                      </a:r>
                      <a:br>
                        <a:rPr lang="fr-FR" sz="1600" dirty="0" smtClean="0"/>
                      </a:br>
                      <a:endParaRPr lang="fr-FR" sz="1600" dirty="0" smtClean="0"/>
                    </a:p>
                    <a:p>
                      <a:pPr marL="263525" indent="-263525">
                        <a:buFont typeface="Arial" pitchFamily="34" charset="0"/>
                        <a:buChar char="•"/>
                      </a:pPr>
                      <a:r>
                        <a:rPr lang="fr-FR" sz="1600" b="1" dirty="0" smtClean="0"/>
                        <a:t> Longue expérience de l'exploitation des RR</a:t>
                      </a:r>
                    </a:p>
                    <a:p>
                      <a:pPr marL="263525" indent="-263525">
                        <a:buFont typeface="Arial" pitchFamily="34" charset="0"/>
                        <a:buChar char="•"/>
                      </a:pPr>
                      <a:endParaRPr lang="fr-FR" sz="1600" b="1" dirty="0" smtClean="0"/>
                    </a:p>
                    <a:p>
                      <a:pPr marL="263525" indent="-263525">
                        <a:buFont typeface="Arial" pitchFamily="34" charset="0"/>
                        <a:buChar char="•"/>
                      </a:pPr>
                      <a:r>
                        <a:rPr lang="fr-FR" sz="1600" b="1" dirty="0" smtClean="0"/>
                        <a:t>Direction et personnel du CREN-K engagés</a:t>
                      </a:r>
                    </a:p>
                    <a:p>
                      <a:pPr marL="263525" indent="-263525">
                        <a:buFont typeface="Arial" pitchFamily="34" charset="0"/>
                        <a:buChar char="•"/>
                      </a:pPr>
                      <a:endParaRPr lang="fr-FR" sz="1600" b="1" dirty="0" smtClean="0"/>
                    </a:p>
                    <a:p>
                      <a:pPr marL="263525" indent="-263525">
                        <a:buFont typeface="Arial" pitchFamily="34" charset="0"/>
                        <a:buChar char="•"/>
                      </a:pPr>
                      <a:r>
                        <a:rPr lang="fr-FR" sz="1600" b="1" dirty="0" smtClean="0"/>
                        <a:t>Soutien politique</a:t>
                      </a:r>
                      <a:r>
                        <a:rPr lang="fr-FR" sz="1600" dirty="0" smtClean="0"/>
                        <a:t> fort</a:t>
                      </a:r>
                    </a:p>
                    <a:p>
                      <a:pPr marL="263525" indent="-263525">
                        <a:buFont typeface="Arial" pitchFamily="34" charset="0"/>
                        <a:buChar char="•"/>
                      </a:pPr>
                      <a:endParaRPr lang="fr-FR" sz="1600" b="1" dirty="0" smtClean="0"/>
                    </a:p>
                    <a:p>
                      <a:pPr marL="263525" indent="-263525">
                        <a:buFont typeface="Arial" pitchFamily="34" charset="0"/>
                        <a:buChar char="•"/>
                      </a:pPr>
                      <a:r>
                        <a:rPr lang="fr-FR" sz="1600" b="1" dirty="0" smtClean="0"/>
                        <a:t>Gestion et assurance de projet</a:t>
                      </a:r>
                      <a:r>
                        <a:rPr lang="fr-FR" sz="1600" dirty="0" smtClean="0"/>
                        <a:t> solides</a:t>
                      </a:r>
                      <a:endParaRPr lang="fr-FR" sz="1600" dirty="0"/>
                    </a:p>
                  </a:txBody>
                  <a:tcPr marL="91454" marR="91454" marT="45726" marB="45726"/>
                </a:tc>
                <a:tc>
                  <a:txBody>
                    <a:bodyPr/>
                    <a:lstStyle/>
                    <a:p>
                      <a:r>
                        <a:rPr lang="fr-FR" sz="1600" b="1" dirty="0" smtClean="0"/>
                        <a:t>Points faibles</a:t>
                      </a:r>
                      <a:r>
                        <a:rPr lang="fr-FR" sz="1600" dirty="0" smtClean="0"/>
                        <a:t/>
                      </a:r>
                      <a:br>
                        <a:rPr lang="fr-FR" sz="1600" dirty="0" smtClean="0"/>
                      </a:br>
                      <a:endParaRPr lang="fr-FR" sz="1600" dirty="0" smtClean="0"/>
                    </a:p>
                    <a:p>
                      <a:pPr marL="182563" indent="-182563">
                        <a:buFont typeface="Arial" pitchFamily="34" charset="0"/>
                        <a:buChar char="•"/>
                      </a:pPr>
                      <a:r>
                        <a:rPr lang="fr-FR" sz="1600" b="1" baseline="0" dirty="0" smtClean="0"/>
                        <a:t> </a:t>
                      </a:r>
                      <a:r>
                        <a:rPr lang="fr-FR" sz="1600" b="1" dirty="0" err="1" smtClean="0"/>
                        <a:t>Pesonnel</a:t>
                      </a:r>
                      <a:r>
                        <a:rPr lang="fr-FR" sz="1600" dirty="0" smtClean="0"/>
                        <a:t> insuffisant </a:t>
                      </a:r>
                      <a:r>
                        <a:rPr lang="fr-FR" sz="1600" b="1" dirty="0" smtClean="0"/>
                        <a:t>pour la physique des réacteurs et la maintenance technique</a:t>
                      </a:r>
                    </a:p>
                    <a:p>
                      <a:pPr marL="182563" indent="-182563">
                        <a:buFont typeface="Arial" pitchFamily="34" charset="0"/>
                        <a:buChar char="•"/>
                      </a:pPr>
                      <a:endParaRPr lang="fr-FR" sz="1600" b="1" dirty="0" smtClean="0"/>
                    </a:p>
                    <a:p>
                      <a:pPr marL="182563" indent="-182563">
                        <a:buFont typeface="Arial" pitchFamily="34" charset="0"/>
                        <a:buChar char="•"/>
                      </a:pPr>
                      <a:r>
                        <a:rPr lang="fr-FR" sz="1600" b="1" dirty="0" smtClean="0"/>
                        <a:t>Cadre</a:t>
                      </a:r>
                      <a:r>
                        <a:rPr lang="fr-FR" sz="1600" dirty="0" smtClean="0"/>
                        <a:t> réglementaire </a:t>
                      </a:r>
                      <a:r>
                        <a:rPr lang="fr-FR" sz="1600" b="1" dirty="0" smtClean="0"/>
                        <a:t>encore à consolider</a:t>
                      </a:r>
                    </a:p>
                    <a:p>
                      <a:pPr marL="182563" indent="-182563">
                        <a:buFont typeface="Arial" pitchFamily="34" charset="0"/>
                        <a:buChar char="•"/>
                      </a:pPr>
                      <a:endParaRPr lang="fr-FR" sz="1600" b="1" dirty="0" smtClean="0"/>
                    </a:p>
                    <a:p>
                      <a:pPr marL="182563" indent="-182563">
                        <a:buFont typeface="Arial" pitchFamily="34" charset="0"/>
                        <a:buChar char="•"/>
                      </a:pPr>
                      <a:r>
                        <a:rPr lang="fr-FR" sz="1600" dirty="0" smtClean="0"/>
                        <a:t>Les </a:t>
                      </a:r>
                      <a:r>
                        <a:rPr lang="fr-FR" sz="1600" b="1" dirty="0" smtClean="0"/>
                        <a:t>laboratoires</a:t>
                      </a:r>
                      <a:r>
                        <a:rPr lang="fr-FR" sz="1600" dirty="0" smtClean="0"/>
                        <a:t> associés </a:t>
                      </a:r>
                      <a:r>
                        <a:rPr lang="fr-FR" sz="1600" b="1" dirty="0" smtClean="0"/>
                        <a:t>doivent être rénovés avant d'être pleinement opérationnels.</a:t>
                      </a:r>
                    </a:p>
                    <a:p>
                      <a:pPr marL="182563" indent="-182563">
                        <a:buFont typeface="Arial" pitchFamily="34" charset="0"/>
                        <a:buChar char="•"/>
                      </a:pPr>
                      <a:endParaRPr lang="fr-FR" sz="1600" b="1" dirty="0" smtClean="0"/>
                    </a:p>
                    <a:p>
                      <a:pPr marL="182563" indent="-182563">
                        <a:buFont typeface="Arial" pitchFamily="34" charset="0"/>
                        <a:buChar char="•"/>
                      </a:pPr>
                      <a:r>
                        <a:rPr lang="fr-FR" sz="1600" b="1" dirty="0" smtClean="0"/>
                        <a:t>Système de gestion de la</a:t>
                      </a:r>
                      <a:r>
                        <a:rPr lang="fr-FR" sz="1600" dirty="0" smtClean="0"/>
                        <a:t> qualité </a:t>
                      </a:r>
                      <a:r>
                        <a:rPr lang="fr-FR" sz="1600" b="1" dirty="0" smtClean="0"/>
                        <a:t>encore à mettre en place</a:t>
                      </a:r>
                      <a:endParaRPr lang="fr-FR" sz="1600" dirty="0"/>
                    </a:p>
                  </a:txBody>
                  <a:tcPr marL="91454" marR="91454" marT="45726" marB="45726"/>
                </a:tc>
              </a:tr>
              <a:tr h="2915905">
                <a:tc>
                  <a:txBody>
                    <a:bodyPr/>
                    <a:lstStyle/>
                    <a:p>
                      <a:r>
                        <a:rPr lang="fr-FR" sz="1600" b="1" dirty="0" smtClean="0"/>
                        <a:t>OPPORTUNITÉS</a:t>
                      </a:r>
                      <a:r>
                        <a:rPr lang="fr-FR" sz="1600" dirty="0" smtClean="0"/>
                        <a:t/>
                      </a:r>
                      <a:br>
                        <a:rPr lang="fr-FR" sz="1600" dirty="0" smtClean="0"/>
                      </a:br>
                      <a:endParaRPr lang="fr-FR" sz="1600" dirty="0" smtClean="0"/>
                    </a:p>
                    <a:p>
                      <a:pPr marL="263525" indent="-263525">
                        <a:buFont typeface="Arial" pitchFamily="34" charset="0"/>
                        <a:buChar char="•"/>
                      </a:pPr>
                      <a:r>
                        <a:rPr lang="fr-FR" sz="1600" b="1" baseline="0" dirty="0" smtClean="0"/>
                        <a:t> </a:t>
                      </a:r>
                      <a:r>
                        <a:rPr lang="fr-FR" sz="1600" b="1" dirty="0" smtClean="0"/>
                        <a:t>Génération de revenus par le biais des applications RR</a:t>
                      </a:r>
                    </a:p>
                    <a:p>
                      <a:pPr marL="263525" indent="-263525">
                        <a:buFont typeface="Arial" pitchFamily="34" charset="0"/>
                        <a:buChar char="•"/>
                      </a:pPr>
                      <a:r>
                        <a:rPr lang="fr-FR" sz="1600" b="1" dirty="0" smtClean="0"/>
                        <a:t>Utilisation accrue des projets de coopération technique et des possibilités de formation offertes par l'AIEA et d'autres organismes</a:t>
                      </a:r>
                    </a:p>
                    <a:p>
                      <a:pPr marL="263525" indent="-263525">
                        <a:buFont typeface="Arial" pitchFamily="34" charset="0"/>
                        <a:buChar char="•"/>
                      </a:pPr>
                      <a:r>
                        <a:rPr lang="fr-FR" sz="1600" b="1" dirty="0" smtClean="0"/>
                        <a:t>Collecte de fonds auprès d'autres ministères, du secteur privé et de donateurs non traditionnels</a:t>
                      </a:r>
                    </a:p>
                    <a:p>
                      <a:pPr marL="263525" indent="-263525">
                        <a:buFont typeface="Arial" pitchFamily="34" charset="0"/>
                        <a:buChar char="•"/>
                      </a:pPr>
                      <a:r>
                        <a:rPr lang="fr-FR" sz="1600" b="1" dirty="0" smtClean="0"/>
                        <a:t>Partenariats avec des universités, des opérateurs TRIGA ou d'autres parties prenantes</a:t>
                      </a:r>
                      <a:endParaRPr lang="fr-FR" sz="1600" b="1" dirty="0"/>
                    </a:p>
                  </a:txBody>
                  <a:tcPr marL="91454" marR="91454" marT="45726" marB="45726"/>
                </a:tc>
                <a:tc>
                  <a:txBody>
                    <a:bodyPr/>
                    <a:lstStyle/>
                    <a:p>
                      <a:r>
                        <a:rPr lang="fr-FR" sz="1600" b="1" dirty="0" smtClean="0"/>
                        <a:t>Menaces</a:t>
                      </a:r>
                      <a:br>
                        <a:rPr lang="fr-FR" sz="1600" b="1" dirty="0" smtClean="0"/>
                      </a:br>
                      <a:endParaRPr lang="fr-FR" sz="1600" b="1" dirty="0" smtClean="0"/>
                    </a:p>
                    <a:p>
                      <a:pPr marL="182563" indent="-182563">
                        <a:buFont typeface="Arial" pitchFamily="34" charset="0"/>
                        <a:buChar char="•"/>
                      </a:pPr>
                      <a:r>
                        <a:rPr lang="fr-FR" sz="1600" b="1" dirty="0" smtClean="0"/>
                        <a:t>Echec d'une nouvelle tentative de redémarrage du réacteur</a:t>
                      </a:r>
                    </a:p>
                    <a:p>
                      <a:pPr marL="182563" indent="-182563">
                        <a:buFont typeface="Arial" pitchFamily="34" charset="0"/>
                        <a:buChar char="•"/>
                      </a:pPr>
                      <a:r>
                        <a:rPr lang="fr-FR" sz="1600" b="1" dirty="0" smtClean="0"/>
                        <a:t>Opposition au projet</a:t>
                      </a:r>
                    </a:p>
                    <a:p>
                      <a:pPr marL="182563" indent="-182563">
                        <a:buFont typeface="Arial" pitchFamily="34" charset="0"/>
                        <a:buChar char="•"/>
                      </a:pPr>
                      <a:r>
                        <a:rPr lang="fr-FR" sz="1600" b="1" dirty="0" smtClean="0"/>
                        <a:t>Difficultés à retenir le personnel bien formé</a:t>
                      </a:r>
                    </a:p>
                    <a:p>
                      <a:pPr marL="182563" indent="-182563">
                        <a:buFont typeface="Arial" pitchFamily="34" charset="0"/>
                        <a:buChar char="•"/>
                      </a:pPr>
                      <a:r>
                        <a:rPr lang="fr-FR" sz="1600" b="1" dirty="0" smtClean="0"/>
                        <a:t>Manque de confiance et de soutien de la part de la communauté internationale</a:t>
                      </a:r>
                    </a:p>
                    <a:p>
                      <a:pPr marL="182563" indent="-182563">
                        <a:buFont typeface="Arial" pitchFamily="34" charset="0"/>
                        <a:buChar char="•"/>
                      </a:pPr>
                      <a:r>
                        <a:rPr lang="fr-FR" sz="1600" b="1" dirty="0" smtClean="0"/>
                        <a:t>Insuffisance des ressources humaines disponibles pour le projet</a:t>
                      </a:r>
                    </a:p>
                    <a:p>
                      <a:pPr marL="182563" indent="-182563">
                        <a:buFont typeface="Arial" pitchFamily="34" charset="0"/>
                        <a:buChar char="•"/>
                      </a:pPr>
                      <a:r>
                        <a:rPr lang="fr-FR" sz="1600" b="1" smtClean="0"/>
                        <a:t>Insuffisance </a:t>
                      </a:r>
                      <a:r>
                        <a:rPr lang="fr-FR" sz="1600" b="1" dirty="0" smtClean="0"/>
                        <a:t>des ressources humaines disponibles pour le </a:t>
                      </a:r>
                      <a:r>
                        <a:rPr lang="fr-FR" sz="1600" b="1" smtClean="0"/>
                        <a:t>projet </a:t>
                      </a:r>
                    </a:p>
                    <a:p>
                      <a:pPr marL="182563" indent="-182563">
                        <a:buFont typeface="Arial" pitchFamily="34" charset="0"/>
                        <a:buChar char="•"/>
                      </a:pPr>
                      <a:r>
                        <a:rPr lang="fr-FR" sz="1600" b="1" smtClean="0"/>
                        <a:t>Insuffisance </a:t>
                      </a:r>
                      <a:r>
                        <a:rPr lang="fr-FR" sz="1600" b="1" dirty="0" smtClean="0"/>
                        <a:t>du financement du projet</a:t>
                      </a:r>
                      <a:endParaRPr lang="fr-FR" sz="1600" dirty="0"/>
                    </a:p>
                  </a:txBody>
                  <a:tcPr marL="91454" marR="91454" marT="45726" marB="45726"/>
                </a:tc>
              </a:tr>
            </a:tbl>
          </a:graphicData>
        </a:graphic>
      </p:graphicFrame>
      <p:sp>
        <p:nvSpPr>
          <p:cNvPr id="7" name="Title 1"/>
          <p:cNvSpPr>
            <a:spLocks noGrp="1"/>
          </p:cNvSpPr>
          <p:nvPr>
            <p:ph type="title"/>
          </p:nvPr>
        </p:nvSpPr>
        <p:spPr>
          <a:xfrm>
            <a:off x="1530350" y="136525"/>
            <a:ext cx="9131300" cy="593725"/>
          </a:xfrm>
          <a:solidFill>
            <a:schemeClr val="bg1"/>
          </a:solidFill>
        </p:spPr>
        <p:txBody>
          <a:bodyPr rtlCol="0">
            <a:normAutofit fontScale="90000"/>
          </a:bodyPr>
          <a:lstStyle/>
          <a:p>
            <a:pPr algn="ctr" eaLnBrk="1" fontAlgn="auto" hangingPunct="1">
              <a:spcAft>
                <a:spcPts val="0"/>
              </a:spcAft>
              <a:defRPr/>
            </a:pPr>
            <a:r>
              <a:rPr lang="fr-FR" sz="4000" dirty="0">
                <a:solidFill>
                  <a:schemeClr val="accent1"/>
                </a:solidFill>
              </a:rPr>
              <a:t>Analyse SWOT*</a:t>
            </a:r>
          </a:p>
        </p:txBody>
      </p:sp>
      <p:sp>
        <p:nvSpPr>
          <p:cNvPr id="23567" name="Textfeld 7"/>
          <p:cNvSpPr txBox="1">
            <a:spLocks noChangeArrowheads="1"/>
          </p:cNvSpPr>
          <p:nvPr/>
        </p:nvSpPr>
        <p:spPr bwMode="auto">
          <a:xfrm>
            <a:off x="2955925" y="6351588"/>
            <a:ext cx="7519988" cy="369887"/>
          </a:xfrm>
          <a:prstGeom prst="rect">
            <a:avLst/>
          </a:prstGeom>
          <a:noFill/>
          <a:ln w="9525">
            <a:noFill/>
            <a:miter lim="800000"/>
            <a:headEnd/>
            <a:tailEnd/>
          </a:ln>
        </p:spPr>
        <p:txBody>
          <a:bodyPr>
            <a:spAutoFit/>
          </a:bodyPr>
          <a:lstStyle/>
          <a:p>
            <a:pPr eaLnBrk="1" hangingPunct="1"/>
            <a:r>
              <a:rPr lang="de-AT" altLang="en-US">
                <a:latin typeface="Calibri" pitchFamily="34" charset="0"/>
              </a:rPr>
              <a:t>*SWOT = </a:t>
            </a:r>
            <a:r>
              <a:rPr lang="de-AT" altLang="en-US" b="1">
                <a:latin typeface="Calibri" pitchFamily="34" charset="0"/>
              </a:rPr>
              <a:t>S</a:t>
            </a:r>
            <a:r>
              <a:rPr lang="de-AT" altLang="en-US">
                <a:latin typeface="Calibri" pitchFamily="34" charset="0"/>
              </a:rPr>
              <a:t>trength, </a:t>
            </a:r>
            <a:r>
              <a:rPr lang="de-AT" altLang="en-US" b="1">
                <a:latin typeface="Calibri" pitchFamily="34" charset="0"/>
              </a:rPr>
              <a:t>W</a:t>
            </a:r>
            <a:r>
              <a:rPr lang="de-AT" altLang="en-US">
                <a:latin typeface="Calibri" pitchFamily="34" charset="0"/>
              </a:rPr>
              <a:t>eaknesses, </a:t>
            </a:r>
            <a:r>
              <a:rPr lang="de-AT" altLang="en-US" b="1">
                <a:latin typeface="Calibri" pitchFamily="34" charset="0"/>
              </a:rPr>
              <a:t>O</a:t>
            </a:r>
            <a:r>
              <a:rPr lang="de-AT" altLang="en-US">
                <a:latin typeface="Calibri" pitchFamily="34" charset="0"/>
              </a:rPr>
              <a:t>pportunities, </a:t>
            </a:r>
            <a:r>
              <a:rPr lang="de-AT" altLang="en-US" b="1">
                <a:latin typeface="Calibri" pitchFamily="34" charset="0"/>
              </a:rPr>
              <a:t>T</a:t>
            </a:r>
            <a:r>
              <a:rPr lang="de-AT" altLang="en-US">
                <a:latin typeface="Calibri" pitchFamily="34" charset="0"/>
              </a:rPr>
              <a:t>hreats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530350" y="165100"/>
            <a:ext cx="9131300" cy="925513"/>
          </a:xfrm>
        </p:spPr>
        <p:txBody>
          <a:bodyPr/>
          <a:lstStyle/>
          <a:p>
            <a:pPr algn="ctr" eaLnBrk="1" hangingPunct="1"/>
            <a:r>
              <a:rPr lang="fr-FR" altLang="en-US" sz="4000" dirty="0" smtClean="0">
                <a:solidFill>
                  <a:schemeClr val="accent1"/>
                </a:solidFill>
              </a:rPr>
              <a:t>Gestion des risques</a:t>
            </a:r>
          </a:p>
        </p:txBody>
      </p:sp>
      <p:sp>
        <p:nvSpPr>
          <p:cNvPr id="24579" name="Slide Number Placeholder 2"/>
          <p:cNvSpPr>
            <a:spLocks noGrp="1"/>
          </p:cNvSpPr>
          <p:nvPr>
            <p:ph type="sldNum" sz="quarter" idx="10"/>
          </p:nvPr>
        </p:nvSpPr>
        <p:spPr bwMode="auto">
          <a:noFill/>
          <a:ln>
            <a:miter lim="800000"/>
            <a:headEnd/>
            <a:tailEnd/>
          </a:ln>
        </p:spPr>
        <p:txBody>
          <a:bodyPr/>
          <a:lstStyle/>
          <a:p>
            <a:fld id="{F909466F-2691-4ECD-AD6F-91EB0CE12AF6}" type="slidenum">
              <a:rPr lang="en-GB" altLang="en-US"/>
              <a:pPr/>
              <a:t>18</a:t>
            </a:fld>
            <a:endParaRPr lang="en-GB" altLang="en-US"/>
          </a:p>
        </p:txBody>
      </p:sp>
      <p:pic>
        <p:nvPicPr>
          <p:cNvPr id="24580" name="Picture 2" descr="D&amp;M Management Accountants | Risk Management Article"/>
          <p:cNvPicPr>
            <a:picLocks noChangeAspect="1" noChangeArrowheads="1"/>
          </p:cNvPicPr>
          <p:nvPr/>
        </p:nvPicPr>
        <p:blipFill>
          <a:blip r:embed="rId3"/>
          <a:srcRect/>
          <a:stretch>
            <a:fillRect/>
          </a:stretch>
        </p:blipFill>
        <p:spPr bwMode="auto">
          <a:xfrm>
            <a:off x="0" y="1671638"/>
            <a:ext cx="3430588" cy="3224212"/>
          </a:xfrm>
          <a:prstGeom prst="rect">
            <a:avLst/>
          </a:prstGeom>
          <a:noFill/>
          <a:ln w="9525">
            <a:noFill/>
            <a:miter lim="800000"/>
            <a:headEnd/>
            <a:tailEnd/>
          </a:ln>
        </p:spPr>
      </p:pic>
      <p:graphicFrame>
        <p:nvGraphicFramePr>
          <p:cNvPr id="8" name="Diagramm 7"/>
          <p:cNvGraphicFramePr/>
          <p:nvPr/>
        </p:nvGraphicFramePr>
        <p:xfrm>
          <a:off x="3012090" y="1181911"/>
          <a:ext cx="8903685" cy="44941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52981B1B-A154-49E6-913D-F4F0EF641F0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C092A522-122B-4C79-A8AF-EA6FB3DC1D56}"/>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graphicEl>
                                              <a:dgm id="{554DEF43-7B19-4380-8E2B-0238B90CB62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F791A8DB-2E53-4D31-9A40-44E9359D9520}"/>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graphicEl>
                                              <a:dgm id="{299CA73A-C67B-4D70-9826-CDC55829284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
                                            <p:graphicEl>
                                              <a:dgm id="{38C28DE9-EFC6-4E24-848C-39FDDB29E01D}"/>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
                                            <p:graphicEl>
                                              <a:dgm id="{4E49F778-B339-44A4-8814-9FD420D1252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D5BE889B-CA3C-40A8-BB2D-E41030209DE0}"/>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
                                            <p:graphicEl>
                                              <a:dgm id="{44CE697D-1076-4B2A-B557-49E25D529185}"/>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8">
                                            <p:graphicEl>
                                              <a:dgm id="{C61E62FE-B2C0-48A1-A70F-05D296A3DB97}"/>
                                            </p:graphic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graphicEl>
                                              <a:dgm id="{25136325-639A-44C4-9F90-67B162369A0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576263" y="1779588"/>
            <a:ext cx="11285537" cy="3459162"/>
          </a:xfrm>
        </p:spPr>
        <p:txBody>
          <a:bodyPr rtlCol="0">
            <a:normAutofit fontScale="90000"/>
          </a:bodyPr>
          <a:lstStyle/>
          <a:p>
            <a:pPr eaLnBrk="1" fontAlgn="auto" hangingPunct="1">
              <a:spcAft>
                <a:spcPts val="0"/>
              </a:spcAft>
              <a:defRPr/>
            </a:pPr>
            <a:r>
              <a:rPr lang="fr-CA" sz="3600" dirty="0">
                <a:solidFill>
                  <a:schemeClr val="accent1"/>
                </a:solidFill>
              </a:rPr>
              <a:t>Phase 1: Planification, </a:t>
            </a:r>
            <a:r>
              <a:rPr lang="fr-CA" sz="3600" dirty="0" smtClean="0">
                <a:solidFill>
                  <a:schemeClr val="accent1"/>
                </a:solidFill>
              </a:rPr>
              <a:t>Préparation </a:t>
            </a:r>
            <a:r>
              <a:rPr lang="fr-CA" sz="3600" dirty="0">
                <a:solidFill>
                  <a:schemeClr val="accent1"/>
                </a:solidFill>
              </a:rPr>
              <a:t>and Construction</a:t>
            </a:r>
            <a:br>
              <a:rPr lang="fr-CA" sz="3600" dirty="0">
                <a:solidFill>
                  <a:schemeClr val="accent1"/>
                </a:solidFill>
              </a:rPr>
            </a:br>
            <a:r>
              <a:rPr lang="fr-CA" sz="3600" dirty="0">
                <a:solidFill>
                  <a:schemeClr val="accent1"/>
                </a:solidFill>
              </a:rPr>
              <a:t/>
            </a:r>
            <a:br>
              <a:rPr lang="fr-CA" sz="3600" dirty="0">
                <a:solidFill>
                  <a:schemeClr val="accent1"/>
                </a:solidFill>
              </a:rPr>
            </a:br>
            <a:r>
              <a:rPr lang="fr-CA" sz="3600" dirty="0">
                <a:solidFill>
                  <a:schemeClr val="accent1"/>
                </a:solidFill>
              </a:rPr>
              <a:t>Phase 2 : </a:t>
            </a:r>
            <a:r>
              <a:rPr lang="fr-CA" sz="3600" dirty="0" smtClean="0">
                <a:solidFill>
                  <a:schemeClr val="accent1"/>
                </a:solidFill>
              </a:rPr>
              <a:t>Remise à neuf du réacteur et de ses laboratoires associés</a:t>
            </a:r>
            <a:r>
              <a:rPr lang="fr-CA" sz="3600" dirty="0">
                <a:solidFill>
                  <a:schemeClr val="accent1"/>
                </a:solidFill>
              </a:rPr>
              <a:t/>
            </a:r>
            <a:br>
              <a:rPr lang="fr-CA" sz="3600" dirty="0">
                <a:solidFill>
                  <a:schemeClr val="accent1"/>
                </a:solidFill>
              </a:rPr>
            </a:br>
            <a:r>
              <a:rPr lang="fr-CA" sz="3600" dirty="0">
                <a:solidFill>
                  <a:schemeClr val="accent1"/>
                </a:solidFill>
              </a:rPr>
              <a:t/>
            </a:r>
            <a:br>
              <a:rPr lang="fr-CA" sz="3600" dirty="0">
                <a:solidFill>
                  <a:schemeClr val="accent1"/>
                </a:solidFill>
              </a:rPr>
            </a:br>
            <a:r>
              <a:rPr lang="fr-CA" sz="3600" dirty="0">
                <a:solidFill>
                  <a:schemeClr val="accent1"/>
                </a:solidFill>
              </a:rPr>
              <a:t>Phase 3 : </a:t>
            </a:r>
            <a:r>
              <a:rPr lang="fr-FR" sz="3600" dirty="0" smtClean="0">
                <a:solidFill>
                  <a:schemeClr val="accent1"/>
                </a:solidFill>
              </a:rPr>
              <a:t>Exploitation du réacteur d’abord à faible puissance (50 </a:t>
            </a:r>
            <a:r>
              <a:rPr lang="fr-FR" sz="3600" dirty="0" err="1" smtClean="0">
                <a:solidFill>
                  <a:schemeClr val="accent1"/>
                </a:solidFill>
              </a:rPr>
              <a:t>kWth</a:t>
            </a:r>
            <a:r>
              <a:rPr lang="fr-FR" sz="3600" dirty="0" smtClean="0">
                <a:solidFill>
                  <a:schemeClr val="accent1"/>
                </a:solidFill>
              </a:rPr>
              <a:t>), puis transition vers l'exploitation complète (à 1 000 </a:t>
            </a:r>
            <a:r>
              <a:rPr lang="fr-FR" sz="3600" dirty="0" err="1" smtClean="0">
                <a:solidFill>
                  <a:schemeClr val="accent1"/>
                </a:solidFill>
              </a:rPr>
              <a:t>kWth</a:t>
            </a:r>
            <a:r>
              <a:rPr lang="fr-FR" sz="3600" dirty="0" smtClean="0">
                <a:solidFill>
                  <a:schemeClr val="accent1"/>
                </a:solidFill>
              </a:rPr>
              <a:t>) et fourniture de services</a:t>
            </a:r>
            <a:r>
              <a:rPr lang="fr-CA" sz="3600" dirty="0" smtClean="0">
                <a:solidFill>
                  <a:schemeClr val="accent1"/>
                </a:solidFill>
              </a:rPr>
              <a:t> d’irradiation.</a:t>
            </a:r>
            <a:endParaRPr lang="fr-FR" sz="3600" dirty="0">
              <a:solidFill>
                <a:schemeClr val="accent1"/>
              </a:solidFill>
            </a:endParaRPr>
          </a:p>
        </p:txBody>
      </p:sp>
      <p:sp>
        <p:nvSpPr>
          <p:cNvPr id="25603" name="Slide Number Placeholder 2"/>
          <p:cNvSpPr>
            <a:spLocks noGrp="1"/>
          </p:cNvSpPr>
          <p:nvPr>
            <p:ph type="sldNum" sz="quarter" idx="10"/>
          </p:nvPr>
        </p:nvSpPr>
        <p:spPr bwMode="auto">
          <a:noFill/>
          <a:ln>
            <a:miter lim="800000"/>
            <a:headEnd/>
            <a:tailEnd/>
          </a:ln>
        </p:spPr>
        <p:txBody>
          <a:bodyPr/>
          <a:lstStyle/>
          <a:p>
            <a:fld id="{7B98D730-34FD-4451-A4D9-D6313ECE8D93}" type="slidenum">
              <a:rPr lang="en-GB" altLang="en-US"/>
              <a:pPr/>
              <a:t>19</a:t>
            </a:fld>
            <a:endParaRPr lang="en-GB" altLang="en-US"/>
          </a:p>
        </p:txBody>
      </p:sp>
      <p:sp>
        <p:nvSpPr>
          <p:cNvPr id="4" name="Title 1"/>
          <p:cNvSpPr txBox="1">
            <a:spLocks/>
          </p:cNvSpPr>
          <p:nvPr/>
        </p:nvSpPr>
        <p:spPr>
          <a:xfrm>
            <a:off x="641350" y="276225"/>
            <a:ext cx="9132888" cy="925513"/>
          </a:xfrm>
          <a:prstGeom prst="rect">
            <a:avLst/>
          </a:prstGeom>
        </p:spPr>
        <p:txBody>
          <a:bodyPr anchor="ctr">
            <a:normAutofit/>
          </a:bodyPr>
          <a:lstStyle/>
          <a:p>
            <a:pPr eaLnBrk="1" fontAlgn="auto" hangingPunct="1">
              <a:lnSpc>
                <a:spcPct val="90000"/>
              </a:lnSpc>
              <a:spcAft>
                <a:spcPts val="0"/>
              </a:spcAft>
              <a:defRPr/>
            </a:pPr>
            <a:r>
              <a:rPr lang="fr-FR" sz="3600" b="1" dirty="0" smtClean="0">
                <a:solidFill>
                  <a:schemeClr val="accent1"/>
                </a:solidFill>
                <a:latin typeface="+mj-lt"/>
                <a:ea typeface="+mj-ea"/>
                <a:cs typeface="+mj-cs"/>
              </a:rPr>
              <a:t>Mise en œuvre du projet en trois phases </a:t>
            </a:r>
            <a:endParaRPr lang="fr-FR" sz="3600" b="1" dirty="0">
              <a:solidFill>
                <a:schemeClr val="accent1"/>
              </a:solidFill>
              <a:latin typeface="+mj-lt"/>
              <a:ea typeface="+mj-ea"/>
              <a:cs typeface="+mj-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hteck 8"/>
          <p:cNvSpPr/>
          <p:nvPr/>
        </p:nvSpPr>
        <p:spPr>
          <a:xfrm>
            <a:off x="0" y="6199188"/>
            <a:ext cx="1798638" cy="6588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AT"/>
          </a:p>
        </p:txBody>
      </p:sp>
      <p:sp>
        <p:nvSpPr>
          <p:cNvPr id="71" name="Freeform: Shape 70"/>
          <p:cNvSpPr>
            <a:spLocks noGrp="1" noRot="1" noChangeAspect="1" noMove="1" noResize="1" noEditPoints="1" noAdjustHandles="1" noChangeArrowheads="1" noChangeShapeType="1" noTextEdit="1"/>
          </p:cNvSpPr>
          <p:nvPr/>
        </p:nvSpPr>
        <p:spPr>
          <a:xfrm flipV="1">
            <a:off x="0" y="0"/>
            <a:ext cx="5389563" cy="6373813"/>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14340" name="Picture 2" descr="Cgea/cren-K - Publications | Facebook"/>
          <p:cNvPicPr>
            <a:picLocks noChangeAspect="1" noChangeArrowheads="1"/>
          </p:cNvPicPr>
          <p:nvPr/>
        </p:nvPicPr>
        <p:blipFill>
          <a:blip r:embed="rId3"/>
          <a:srcRect l="6754" r="8963"/>
          <a:stretch>
            <a:fillRect/>
          </a:stretch>
        </p:blipFill>
        <p:spPr bwMode="auto">
          <a:xfrm>
            <a:off x="193675" y="622300"/>
            <a:ext cx="4492625" cy="5330825"/>
          </a:xfrm>
          <a:prstGeom prst="rect">
            <a:avLst/>
          </a:prstGeom>
          <a:noFill/>
          <a:ln w="9525">
            <a:noFill/>
            <a:miter lim="800000"/>
            <a:headEnd/>
            <a:tailEnd/>
          </a:ln>
        </p:spPr>
      </p:pic>
      <p:sp>
        <p:nvSpPr>
          <p:cNvPr id="6" name="Fußzeilenplatzhalter 5"/>
          <p:cNvSpPr>
            <a:spLocks noGrp="1"/>
          </p:cNvSpPr>
          <p:nvPr>
            <p:ph type="ftr" sz="quarter" idx="10"/>
          </p:nvPr>
        </p:nvSpPr>
        <p:spPr>
          <a:xfrm>
            <a:off x="6072444" y="6199631"/>
            <a:ext cx="4751433" cy="365760"/>
          </a:xfrm>
        </p:spPr>
        <p:txBody>
          <a:bodyPr>
            <a:normAutofit/>
          </a:bodyPr>
          <a:lstStyle/>
          <a:p>
            <a:pPr algn="l">
              <a:spcAft>
                <a:spcPts val="600"/>
              </a:spcAft>
              <a:defRPr/>
            </a:pPr>
            <a:r>
              <a:rPr lang="en-US" sz="1100">
                <a:solidFill>
                  <a:schemeClr val="tx1">
                    <a:alpha val="80000"/>
                  </a:schemeClr>
                </a:solidFill>
              </a:rPr>
              <a:t>2020-05-13</a:t>
            </a:r>
          </a:p>
        </p:txBody>
      </p:sp>
      <p:pic>
        <p:nvPicPr>
          <p:cNvPr id="14342" name="Grafik 7"/>
          <p:cNvPicPr>
            <a:picLocks noChangeAspect="1"/>
          </p:cNvPicPr>
          <p:nvPr/>
        </p:nvPicPr>
        <p:blipFill>
          <a:blip r:embed="rId4"/>
          <a:srcRect/>
          <a:stretch>
            <a:fillRect/>
          </a:stretch>
        </p:blipFill>
        <p:spPr bwMode="auto">
          <a:xfrm>
            <a:off x="5681663" y="622300"/>
            <a:ext cx="5534025" cy="2024063"/>
          </a:xfrm>
          <a:prstGeom prst="rect">
            <a:avLst/>
          </a:prstGeom>
          <a:noFill/>
          <a:ln w="9525">
            <a:noFill/>
            <a:miter lim="800000"/>
            <a:headEnd/>
            <a:tailEnd/>
          </a:ln>
        </p:spPr>
      </p:pic>
      <p:sp>
        <p:nvSpPr>
          <p:cNvPr id="14343" name="Title 1"/>
          <p:cNvSpPr txBox="1">
            <a:spLocks/>
          </p:cNvSpPr>
          <p:nvPr/>
        </p:nvSpPr>
        <p:spPr bwMode="auto">
          <a:xfrm>
            <a:off x="4671694" y="2092325"/>
            <a:ext cx="7337426" cy="3152775"/>
          </a:xfrm>
          <a:prstGeom prst="rect">
            <a:avLst/>
          </a:prstGeom>
          <a:noFill/>
          <a:ln w="9525">
            <a:noFill/>
            <a:miter lim="800000"/>
            <a:headEnd/>
            <a:tailEnd/>
          </a:ln>
        </p:spPr>
        <p:txBody>
          <a:bodyPr/>
          <a:lstStyle/>
          <a:p>
            <a:pPr eaLnBrk="1" hangingPunct="1">
              <a:lnSpc>
                <a:spcPct val="90000"/>
              </a:lnSpc>
              <a:spcAft>
                <a:spcPts val="600"/>
              </a:spcAft>
            </a:pPr>
            <a:r>
              <a:rPr lang="fr-CA" altLang="en-US" sz="3000" b="1" dirty="0" smtClean="0">
                <a:solidFill>
                  <a:schemeClr val="accent1"/>
                </a:solidFill>
                <a:latin typeface="Calibri Light" pitchFamily="34" charset="0"/>
              </a:rPr>
              <a:t>Plan :</a:t>
            </a:r>
          </a:p>
          <a:p>
            <a:pPr marL="447675" indent="-447675" eaLnBrk="1" hangingPunct="1">
              <a:lnSpc>
                <a:spcPct val="90000"/>
              </a:lnSpc>
              <a:spcAft>
                <a:spcPts val="600"/>
              </a:spcAft>
              <a:buAutoNum type="arabicPeriod"/>
            </a:pPr>
            <a:r>
              <a:rPr lang="fr-CA" altLang="en-US" sz="2800" b="1" dirty="0" smtClean="0">
                <a:solidFill>
                  <a:schemeClr val="accent1"/>
                </a:solidFill>
                <a:latin typeface="Calibri Light" pitchFamily="34" charset="0"/>
              </a:rPr>
              <a:t>Notre histoire</a:t>
            </a:r>
          </a:p>
          <a:p>
            <a:pPr marL="447675" indent="-447675" eaLnBrk="1" hangingPunct="1">
              <a:lnSpc>
                <a:spcPct val="90000"/>
              </a:lnSpc>
              <a:spcAft>
                <a:spcPts val="600"/>
              </a:spcAft>
              <a:buAutoNum type="arabicPeriod"/>
            </a:pPr>
            <a:r>
              <a:rPr lang="fr-CA" altLang="en-US" sz="2800" b="1" dirty="0" smtClean="0">
                <a:solidFill>
                  <a:schemeClr val="accent1"/>
                </a:solidFill>
                <a:latin typeface="Calibri Light" pitchFamily="34" charset="0"/>
              </a:rPr>
              <a:t>Le réacteur TRICO II</a:t>
            </a:r>
          </a:p>
          <a:p>
            <a:pPr marL="447675" indent="-447675" eaLnBrk="1" hangingPunct="1">
              <a:lnSpc>
                <a:spcPct val="90000"/>
              </a:lnSpc>
              <a:spcAft>
                <a:spcPts val="600"/>
              </a:spcAft>
              <a:buAutoNum type="arabicPeriod"/>
            </a:pPr>
            <a:r>
              <a:rPr lang="fr-CA" altLang="en-US" sz="2800" b="1" dirty="0" smtClean="0">
                <a:solidFill>
                  <a:schemeClr val="accent1"/>
                </a:solidFill>
                <a:latin typeface="Calibri Light" pitchFamily="34" charset="0"/>
              </a:rPr>
              <a:t>Bénéfices attendus et défis du redémarrage de TRICO II</a:t>
            </a:r>
          </a:p>
          <a:p>
            <a:pPr marL="447675" indent="-447675" eaLnBrk="1" hangingPunct="1">
              <a:lnSpc>
                <a:spcPct val="90000"/>
              </a:lnSpc>
              <a:spcAft>
                <a:spcPts val="600"/>
              </a:spcAft>
              <a:buAutoNum type="arabicPeriod"/>
            </a:pPr>
            <a:r>
              <a:rPr lang="fr-CA" altLang="en-US" sz="2800" b="1" dirty="0" err="1" smtClean="0">
                <a:solidFill>
                  <a:schemeClr val="accent1"/>
                </a:solidFill>
                <a:latin typeface="Calibri Light" pitchFamily="34" charset="0"/>
              </a:rPr>
              <a:t>Evénements</a:t>
            </a:r>
            <a:r>
              <a:rPr lang="fr-CA" altLang="en-US" sz="2800" b="1" dirty="0" smtClean="0">
                <a:solidFill>
                  <a:schemeClr val="accent1"/>
                </a:solidFill>
                <a:latin typeface="Calibri Light" pitchFamily="34" charset="0"/>
              </a:rPr>
              <a:t> clés menant au lancement du projet</a:t>
            </a:r>
          </a:p>
          <a:p>
            <a:pPr marL="447675" indent="-447675" eaLnBrk="1" hangingPunct="1">
              <a:lnSpc>
                <a:spcPct val="90000"/>
              </a:lnSpc>
              <a:spcAft>
                <a:spcPts val="600"/>
              </a:spcAft>
              <a:buAutoNum type="arabicPeriod"/>
            </a:pPr>
            <a:r>
              <a:rPr lang="fr-CA" altLang="en-US" sz="2800" b="1" dirty="0" smtClean="0">
                <a:solidFill>
                  <a:schemeClr val="accent1"/>
                </a:solidFill>
                <a:latin typeface="Calibri Light" pitchFamily="34" charset="0"/>
              </a:rPr>
              <a:t>Organisation mise en place pour le projet</a:t>
            </a:r>
          </a:p>
          <a:p>
            <a:pPr marL="447675" indent="-447675" eaLnBrk="1" hangingPunct="1">
              <a:lnSpc>
                <a:spcPct val="90000"/>
              </a:lnSpc>
              <a:spcAft>
                <a:spcPts val="600"/>
              </a:spcAft>
              <a:buAutoNum type="arabicPeriod"/>
            </a:pPr>
            <a:r>
              <a:rPr lang="fr-CA" altLang="en-US" sz="2800" b="1" dirty="0" smtClean="0">
                <a:solidFill>
                  <a:schemeClr val="accent1"/>
                </a:solidFill>
                <a:latin typeface="Calibri Light" pitchFamily="34" charset="0"/>
              </a:rPr>
              <a:t>Budget</a:t>
            </a:r>
          </a:p>
          <a:p>
            <a:pPr marL="447675" indent="-447675" eaLnBrk="1" hangingPunct="1">
              <a:lnSpc>
                <a:spcPct val="90000"/>
              </a:lnSpc>
              <a:spcAft>
                <a:spcPts val="600"/>
              </a:spcAft>
              <a:buAutoNum type="arabicPeriod"/>
            </a:pPr>
            <a:r>
              <a:rPr lang="fr-CA" altLang="en-US" sz="2800" b="1" dirty="0" err="1" smtClean="0">
                <a:solidFill>
                  <a:schemeClr val="accent1"/>
                </a:solidFill>
                <a:latin typeface="Calibri Light" pitchFamily="34" charset="0"/>
              </a:rPr>
              <a:t>Etapes</a:t>
            </a:r>
            <a:r>
              <a:rPr lang="fr-CA" altLang="en-US" sz="2800" b="1" dirty="0" smtClean="0">
                <a:solidFill>
                  <a:schemeClr val="accent1"/>
                </a:solidFill>
                <a:latin typeface="Calibri Light" pitchFamily="34" charset="0"/>
              </a:rPr>
              <a:t> futures pour le succès du projet</a:t>
            </a:r>
          </a:p>
          <a:p>
            <a:pPr marL="447675" indent="-447675" eaLnBrk="1" hangingPunct="1">
              <a:lnSpc>
                <a:spcPct val="90000"/>
              </a:lnSpc>
              <a:spcAft>
                <a:spcPts val="600"/>
              </a:spcAft>
              <a:buAutoNum type="arabicPeriod"/>
            </a:pPr>
            <a:endParaRPr lang="fr-CA" altLang="en-US" sz="2800" b="1" dirty="0" smtClean="0">
              <a:solidFill>
                <a:schemeClr val="accent1"/>
              </a:solidFill>
              <a:latin typeface="Calibri Light" pitchFamily="34" charset="0"/>
            </a:endParaRPr>
          </a:p>
          <a:p>
            <a:pPr marL="742950" indent="-742950" eaLnBrk="1" hangingPunct="1">
              <a:lnSpc>
                <a:spcPct val="90000"/>
              </a:lnSpc>
              <a:spcAft>
                <a:spcPts val="600"/>
              </a:spcAft>
              <a:buAutoNum type="arabicPeriod"/>
            </a:pPr>
            <a:endParaRPr lang="fr-CA" altLang="en-US" sz="3200" b="1" dirty="0">
              <a:solidFill>
                <a:schemeClr val="accent1"/>
              </a:solidFill>
              <a:latin typeface="Calibri Light" pitchFamily="34" charset="0"/>
            </a:endParaRPr>
          </a:p>
          <a:p>
            <a:pPr eaLnBrk="1" hangingPunct="1">
              <a:lnSpc>
                <a:spcPct val="90000"/>
              </a:lnSpc>
              <a:spcAft>
                <a:spcPts val="600"/>
              </a:spcAft>
            </a:pPr>
            <a:endParaRPr lang="fr-FR" altLang="en-US" sz="3700" b="1" dirty="0">
              <a:solidFill>
                <a:schemeClr val="accent1"/>
              </a:solidFill>
              <a:latin typeface="Calibri Light"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3"/>
          <p:cNvSpPr>
            <a:spLocks noGrp="1"/>
          </p:cNvSpPr>
          <p:nvPr>
            <p:ph type="sldNum" sz="quarter" idx="10"/>
          </p:nvPr>
        </p:nvSpPr>
        <p:spPr bwMode="auto">
          <a:noFill/>
          <a:ln>
            <a:miter lim="800000"/>
            <a:headEnd/>
            <a:tailEnd/>
          </a:ln>
        </p:spPr>
        <p:txBody>
          <a:bodyPr/>
          <a:lstStyle/>
          <a:p>
            <a:fld id="{4F3ADBC0-9641-4BF9-8576-457EB775C235}" type="slidenum">
              <a:rPr lang="en-GB" altLang="en-US"/>
              <a:pPr/>
              <a:t>20</a:t>
            </a:fld>
            <a:endParaRPr lang="en-GB" altLang="en-US"/>
          </a:p>
        </p:txBody>
      </p:sp>
      <p:sp>
        <p:nvSpPr>
          <p:cNvPr id="5" name="Title 1"/>
          <p:cNvSpPr txBox="1">
            <a:spLocks/>
          </p:cNvSpPr>
          <p:nvPr/>
        </p:nvSpPr>
        <p:spPr>
          <a:xfrm>
            <a:off x="674688" y="701040"/>
            <a:ext cx="10842625" cy="1310640"/>
          </a:xfrm>
          <a:prstGeom prst="rect">
            <a:avLst/>
          </a:prstGeom>
        </p:spPr>
        <p:txBody>
          <a:bodyPr anchor="ctr">
            <a:normAutofit fontScale="7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fontAlgn="auto">
              <a:spcBef>
                <a:spcPts val="600"/>
              </a:spcBef>
              <a:spcAft>
                <a:spcPts val="600"/>
              </a:spcAft>
              <a:buFont typeface="Arial" panose="020B0604020202020204" pitchFamily="34" charset="0"/>
              <a:buChar char="•"/>
              <a:defRPr/>
            </a:pPr>
            <a:r>
              <a:rPr lang="fr-FR" sz="2000" dirty="0" smtClean="0">
                <a:solidFill>
                  <a:schemeClr val="accent1"/>
                </a:solidFill>
              </a:rPr>
              <a:t>L'équipe du projet a évalué à environ 11 millions de dollars américains le budget total nécessaire pour mener à bien le projet .</a:t>
            </a:r>
          </a:p>
          <a:p>
            <a:pPr marL="342900" indent="-342900" fontAlgn="auto">
              <a:spcBef>
                <a:spcPts val="600"/>
              </a:spcBef>
              <a:spcAft>
                <a:spcPts val="600"/>
              </a:spcAft>
              <a:buFont typeface="Arial" panose="020B0604020202020204" pitchFamily="34" charset="0"/>
              <a:buChar char="•"/>
              <a:defRPr/>
            </a:pPr>
            <a:r>
              <a:rPr lang="fr-FR" sz="2000" dirty="0" smtClean="0">
                <a:solidFill>
                  <a:schemeClr val="accent1"/>
                </a:solidFill>
              </a:rPr>
              <a:t>Au cours de la phase 1, les dernières incertitudes ont été réduites: notamment avec les résultats positifs des expertises sur l'érosion, sur l'inspection du cœur du réacteur (combustible nucléaire, grilles supérieure et inférieure), des constituants internes de la cuve du réacteur et des systèmes, structures et composants du réacteur, validation du plan de </a:t>
            </a:r>
            <a:r>
              <a:rPr lang="fr-FR" sz="2000" dirty="0" err="1" smtClean="0">
                <a:solidFill>
                  <a:schemeClr val="accent1"/>
                </a:solidFill>
              </a:rPr>
              <a:t>formationdu</a:t>
            </a:r>
            <a:r>
              <a:rPr lang="fr-FR" sz="2000" dirty="0" smtClean="0">
                <a:solidFill>
                  <a:schemeClr val="accent1"/>
                </a:solidFill>
              </a:rPr>
              <a:t> personnel du réacteur, validation de la liste des équipements à acquérir, etc.</a:t>
            </a:r>
            <a:endParaRPr lang="fr-FR" sz="2000" dirty="0">
              <a:solidFill>
                <a:schemeClr val="accent1"/>
              </a:solidFill>
            </a:endParaRPr>
          </a:p>
        </p:txBody>
      </p:sp>
      <p:sp>
        <p:nvSpPr>
          <p:cNvPr id="26628" name="Title 1"/>
          <p:cNvSpPr>
            <a:spLocks noGrp="1"/>
          </p:cNvSpPr>
          <p:nvPr>
            <p:ph type="title"/>
          </p:nvPr>
        </p:nvSpPr>
        <p:spPr>
          <a:xfrm>
            <a:off x="674688" y="25400"/>
            <a:ext cx="9132887" cy="925513"/>
          </a:xfrm>
        </p:spPr>
        <p:txBody>
          <a:bodyPr/>
          <a:lstStyle/>
          <a:p>
            <a:pPr eaLnBrk="1" hangingPunct="1"/>
            <a:r>
              <a:rPr lang="fr-FR" altLang="en-US" sz="3600" dirty="0" smtClean="0">
                <a:solidFill>
                  <a:schemeClr val="accent1"/>
                </a:solidFill>
              </a:rPr>
              <a:t>Budget</a:t>
            </a:r>
          </a:p>
        </p:txBody>
      </p:sp>
      <p:graphicFrame>
        <p:nvGraphicFramePr>
          <p:cNvPr id="10" name="Tabelle 9"/>
          <p:cNvGraphicFramePr>
            <a:graphicFrameLocks noGrp="1"/>
          </p:cNvGraphicFramePr>
          <p:nvPr/>
        </p:nvGraphicFramePr>
        <p:xfrm>
          <a:off x="1422400" y="2075815"/>
          <a:ext cx="10403840" cy="3851779"/>
        </p:xfrm>
        <a:graphic>
          <a:graphicData uri="http://schemas.openxmlformats.org/drawingml/2006/table">
            <a:tbl>
              <a:tblPr>
                <a:tableStyleId>{69CF1AB2-1976-4502-BF36-3FF5EA218861}</a:tableStyleId>
              </a:tblPr>
              <a:tblGrid>
                <a:gridCol w="8686645"/>
                <a:gridCol w="1717195"/>
              </a:tblGrid>
              <a:tr h="260985">
                <a:tc>
                  <a:txBody>
                    <a:bodyPr/>
                    <a:lstStyle/>
                    <a:p>
                      <a:pPr algn="l" fontAlgn="b"/>
                      <a:r>
                        <a:rPr lang="fr-CA" sz="1600" b="0" i="0" u="none" strike="noStrike" noProof="0" dirty="0" smtClean="0">
                          <a:solidFill>
                            <a:srgbClr val="000000"/>
                          </a:solidFill>
                          <a:effectLst/>
                          <a:latin typeface="+mn-lt"/>
                        </a:rPr>
                        <a:t>Description</a:t>
                      </a:r>
                      <a:endParaRPr lang="fr-FR" sz="1600" b="0" i="0" u="none" strike="noStrike" noProof="0" dirty="0">
                        <a:solidFill>
                          <a:srgbClr val="000000"/>
                        </a:solidFill>
                        <a:effectLst/>
                        <a:latin typeface="+mn-lt"/>
                      </a:endParaRPr>
                    </a:p>
                  </a:txBody>
                  <a:tcPr marL="7621" marR="7621" marT="7620" marB="0" anchor="b"/>
                </a:tc>
                <a:tc>
                  <a:txBody>
                    <a:bodyPr/>
                    <a:lstStyle/>
                    <a:p>
                      <a:pPr algn="ctr" fontAlgn="b"/>
                      <a:r>
                        <a:rPr lang="fr-FR" sz="1600" u="none" strike="noStrike" noProof="0" dirty="0">
                          <a:effectLst/>
                          <a:latin typeface="+mn-lt"/>
                        </a:rPr>
                        <a:t>Estimation en 000' $</a:t>
                      </a:r>
                      <a:endParaRPr lang="fr-FR" sz="1600" b="0" i="0" u="none" strike="noStrike" noProof="0" dirty="0">
                        <a:solidFill>
                          <a:srgbClr val="000000"/>
                        </a:solidFill>
                        <a:effectLst/>
                        <a:latin typeface="+mn-lt"/>
                      </a:endParaRPr>
                    </a:p>
                  </a:txBody>
                  <a:tcPr marL="7621" marR="7621" marT="7620" marB="0" anchor="b"/>
                </a:tc>
              </a:tr>
              <a:tr h="490172">
                <a:tc>
                  <a:txBody>
                    <a:bodyPr/>
                    <a:lstStyle/>
                    <a:p>
                      <a:pPr algn="l" fontAlgn="b"/>
                      <a:r>
                        <a:rPr lang="fr-FR" sz="1600" u="none" strike="noStrike" noProof="0" dirty="0" smtClean="0">
                          <a:effectLst/>
                          <a:latin typeface="+mn-lt"/>
                        </a:rPr>
                        <a:t>I&amp;C (pupitre et détecteurs de neutrons)</a:t>
                      </a:r>
                      <a:endParaRPr lang="fr-FR" sz="1600" b="1" i="0" u="none" strike="noStrike" noProof="0" dirty="0">
                        <a:solidFill>
                          <a:srgbClr val="000000"/>
                        </a:solidFill>
                        <a:effectLst/>
                        <a:latin typeface="+mn-lt"/>
                      </a:endParaRPr>
                    </a:p>
                  </a:txBody>
                  <a:tcPr marL="7621" marR="7621" marT="7620" marB="0" anchor="ctr"/>
                </a:tc>
                <a:tc>
                  <a:txBody>
                    <a:bodyPr/>
                    <a:lstStyle/>
                    <a:p>
                      <a:pPr algn="r" fontAlgn="b"/>
                      <a:r>
                        <a:rPr lang="fr-FR" sz="1600" u="none" strike="noStrike" noProof="0" dirty="0">
                          <a:effectLst/>
                          <a:latin typeface="+mn-lt"/>
                        </a:rPr>
                        <a:t>$6 </a:t>
                      </a:r>
                      <a:r>
                        <a:rPr lang="fr-FR" sz="1600" u="none" strike="noStrike" noProof="0" dirty="0" smtClean="0">
                          <a:effectLst/>
                          <a:latin typeface="+mn-lt"/>
                        </a:rPr>
                        <a:t>940 </a:t>
                      </a:r>
                      <a:endParaRPr lang="fr-FR" sz="1600" b="0" i="0" u="none" strike="noStrike" noProof="0" dirty="0">
                        <a:solidFill>
                          <a:srgbClr val="000000"/>
                        </a:solidFill>
                        <a:effectLst/>
                        <a:latin typeface="+mn-lt"/>
                      </a:endParaRPr>
                    </a:p>
                  </a:txBody>
                  <a:tcPr marL="7621" marR="7621" marT="7620" marB="0" anchor="ctr"/>
                </a:tc>
              </a:tr>
              <a:tr h="254426">
                <a:tc>
                  <a:txBody>
                    <a:bodyPr/>
                    <a:lstStyle/>
                    <a:p>
                      <a:pPr algn="l" fontAlgn="ctr"/>
                      <a:r>
                        <a:rPr lang="fr-FR" sz="1600" u="none" strike="noStrike" noProof="0" dirty="0" smtClean="0">
                          <a:effectLst/>
                          <a:latin typeface="+mn-lt"/>
                        </a:rPr>
                        <a:t>Modernisation des équipements de radioprotection opérationnelle</a:t>
                      </a:r>
                      <a:endParaRPr lang="fr-FR" sz="1600" b="1" i="0" u="none" strike="noStrike" noProof="0" dirty="0">
                        <a:solidFill>
                          <a:srgbClr val="000000"/>
                        </a:solidFill>
                        <a:effectLst/>
                        <a:latin typeface="+mn-lt"/>
                      </a:endParaRPr>
                    </a:p>
                  </a:txBody>
                  <a:tcPr marL="7621" marR="7621" marT="7620" marB="0" anchor="ctr"/>
                </a:tc>
                <a:tc>
                  <a:txBody>
                    <a:bodyPr/>
                    <a:lstStyle/>
                    <a:p>
                      <a:pPr algn="r" fontAlgn="b"/>
                      <a:r>
                        <a:rPr lang="fr-FR" sz="1600" u="none" strike="noStrike" noProof="0" dirty="0" smtClean="0">
                          <a:effectLst/>
                          <a:latin typeface="+mn-lt"/>
                        </a:rPr>
                        <a:t>$1 030 </a:t>
                      </a:r>
                      <a:endParaRPr lang="fr-FR" sz="1600" b="0" i="0" u="none" strike="noStrike" noProof="0" dirty="0">
                        <a:solidFill>
                          <a:srgbClr val="000000"/>
                        </a:solidFill>
                        <a:effectLst/>
                        <a:latin typeface="+mn-lt"/>
                      </a:endParaRPr>
                    </a:p>
                  </a:txBody>
                  <a:tcPr marL="7621" marR="7621" marT="7620" marB="0" anchor="ctr"/>
                </a:tc>
              </a:tr>
              <a:tr h="254426">
                <a:tc>
                  <a:txBody>
                    <a:bodyPr/>
                    <a:lstStyle/>
                    <a:p>
                      <a:pPr algn="l" fontAlgn="ctr"/>
                      <a:r>
                        <a:rPr lang="fr-FR" sz="1600" u="none" strike="noStrike" noProof="0" dirty="0" smtClean="0">
                          <a:effectLst/>
                          <a:latin typeface="+mn-lt"/>
                        </a:rPr>
                        <a:t>Modernisation des équipements du</a:t>
                      </a:r>
                      <a:r>
                        <a:rPr lang="fr-FR" sz="1600" u="none" strike="noStrike" baseline="0" noProof="0" dirty="0" smtClean="0">
                          <a:effectLst/>
                          <a:latin typeface="+mn-lt"/>
                        </a:rPr>
                        <a:t> système de refroidissement et de purification de l’eau du réacteur</a:t>
                      </a:r>
                      <a:endParaRPr lang="fr-FR" sz="1600" b="1" i="0" u="none" strike="noStrike" noProof="0" dirty="0">
                        <a:solidFill>
                          <a:srgbClr val="000000"/>
                        </a:solidFill>
                        <a:effectLst/>
                        <a:latin typeface="+mn-lt"/>
                      </a:endParaRPr>
                    </a:p>
                  </a:txBody>
                  <a:tcPr marL="7621" marR="7621" marT="7620" marB="0" anchor="ctr"/>
                </a:tc>
                <a:tc>
                  <a:txBody>
                    <a:bodyPr/>
                    <a:lstStyle/>
                    <a:p>
                      <a:pPr algn="r" fontAlgn="b"/>
                      <a:r>
                        <a:rPr lang="fr-FR" sz="1600" u="none" strike="noStrike" noProof="0" dirty="0" smtClean="0">
                          <a:effectLst/>
                          <a:latin typeface="+mn-lt"/>
                        </a:rPr>
                        <a:t>$105 </a:t>
                      </a:r>
                      <a:endParaRPr lang="fr-FR" sz="1600" b="0" i="0" u="none" strike="noStrike" noProof="0" dirty="0">
                        <a:solidFill>
                          <a:srgbClr val="000000"/>
                        </a:solidFill>
                        <a:effectLst/>
                        <a:latin typeface="+mn-lt"/>
                      </a:endParaRPr>
                    </a:p>
                  </a:txBody>
                  <a:tcPr marL="7621" marR="7621" marT="7620" marB="0" anchor="ctr"/>
                </a:tc>
              </a:tr>
              <a:tr h="254426">
                <a:tc>
                  <a:txBody>
                    <a:bodyPr/>
                    <a:lstStyle/>
                    <a:p>
                      <a:pPr algn="l" fontAlgn="ctr"/>
                      <a:r>
                        <a:rPr lang="fr-FR" sz="1600" u="none" strike="noStrike" noProof="0" dirty="0" smtClean="0">
                          <a:effectLst/>
                          <a:latin typeface="+mn-lt"/>
                        </a:rPr>
                        <a:t>Equipements pour la modernisation des laboratoires associés au réacteur</a:t>
                      </a:r>
                      <a:endParaRPr lang="fr-FR" sz="1600" b="1" i="0" u="none" strike="noStrike" noProof="0" dirty="0">
                        <a:solidFill>
                          <a:srgbClr val="000000"/>
                        </a:solidFill>
                        <a:effectLst/>
                        <a:latin typeface="+mn-lt"/>
                      </a:endParaRPr>
                    </a:p>
                  </a:txBody>
                  <a:tcPr marL="7621" marR="7621" marT="7620" marB="0" anchor="ctr"/>
                </a:tc>
                <a:tc>
                  <a:txBody>
                    <a:bodyPr/>
                    <a:lstStyle/>
                    <a:p>
                      <a:pPr algn="r" fontAlgn="b"/>
                      <a:r>
                        <a:rPr lang="fr-FR" sz="1600" u="none" strike="noStrike" noProof="0" dirty="0" smtClean="0">
                          <a:effectLst/>
                          <a:latin typeface="+mn-lt"/>
                        </a:rPr>
                        <a:t>$1</a:t>
                      </a:r>
                      <a:r>
                        <a:rPr lang="fr-FR" sz="1600" u="none" strike="noStrike" baseline="0" noProof="0" dirty="0" smtClean="0">
                          <a:effectLst/>
                          <a:latin typeface="+mn-lt"/>
                        </a:rPr>
                        <a:t> 400</a:t>
                      </a:r>
                      <a:r>
                        <a:rPr lang="fr-FR" sz="1600" u="none" strike="noStrike" noProof="0" dirty="0" smtClean="0">
                          <a:effectLst/>
                          <a:latin typeface="+mn-lt"/>
                        </a:rPr>
                        <a:t> </a:t>
                      </a:r>
                      <a:endParaRPr lang="fr-FR" sz="1600" b="0" i="0" u="none" strike="noStrike" noProof="0" dirty="0">
                        <a:solidFill>
                          <a:srgbClr val="000000"/>
                        </a:solidFill>
                        <a:effectLst/>
                        <a:latin typeface="+mn-lt"/>
                      </a:endParaRPr>
                    </a:p>
                  </a:txBody>
                  <a:tcPr marL="7621" marR="7621" marT="7620" marB="0" anchor="ctr"/>
                </a:tc>
              </a:tr>
              <a:tr h="254426">
                <a:tc>
                  <a:txBody>
                    <a:bodyPr/>
                    <a:lstStyle/>
                    <a:p>
                      <a:pPr algn="l" fontAlgn="ctr"/>
                      <a:r>
                        <a:rPr lang="fr-FR" sz="1600" u="none" strike="noStrike" noProof="0" dirty="0" smtClean="0">
                          <a:effectLst/>
                          <a:latin typeface="+mn-lt"/>
                        </a:rPr>
                        <a:t>Equipements des systèmes de ventilation, de confinement et de climatisation  centrale du réacteur et du laboratoire de production de radioéléments</a:t>
                      </a:r>
                      <a:r>
                        <a:rPr lang="fr-FR" sz="1600" u="none" strike="noStrike" baseline="0" noProof="0" dirty="0" smtClean="0">
                          <a:effectLst/>
                          <a:latin typeface="+mn-lt"/>
                        </a:rPr>
                        <a:t> associé au réacteur</a:t>
                      </a:r>
                      <a:endParaRPr lang="fr-FR" sz="1600" b="1" i="0" u="none" strike="noStrike" noProof="0" dirty="0">
                        <a:solidFill>
                          <a:srgbClr val="000000"/>
                        </a:solidFill>
                        <a:effectLst/>
                        <a:latin typeface="+mn-lt"/>
                      </a:endParaRPr>
                    </a:p>
                  </a:txBody>
                  <a:tcPr marL="7621" marR="7621" marT="7620" marB="0" anchor="ctr"/>
                </a:tc>
                <a:tc>
                  <a:txBody>
                    <a:bodyPr/>
                    <a:lstStyle/>
                    <a:p>
                      <a:pPr algn="r" fontAlgn="b"/>
                      <a:r>
                        <a:rPr lang="fr-FR" sz="1600" u="none" strike="noStrike" noProof="0" dirty="0" smtClean="0">
                          <a:effectLst/>
                          <a:latin typeface="+mn-lt"/>
                        </a:rPr>
                        <a:t>$171 </a:t>
                      </a:r>
                      <a:endParaRPr lang="fr-FR" sz="1600" b="0" i="0" u="none" strike="noStrike" noProof="0" dirty="0">
                        <a:solidFill>
                          <a:srgbClr val="000000"/>
                        </a:solidFill>
                        <a:effectLst/>
                        <a:latin typeface="+mn-lt"/>
                      </a:endParaRPr>
                    </a:p>
                  </a:txBody>
                  <a:tcPr marL="7621" marR="7621" marT="7620" marB="0" anchor="ctr"/>
                </a:tc>
              </a:tr>
              <a:tr h="254426">
                <a:tc>
                  <a:txBody>
                    <a:bodyPr/>
                    <a:lstStyle/>
                    <a:p>
                      <a:pPr algn="l" fontAlgn="ctr"/>
                      <a:r>
                        <a:rPr lang="fr-CA" sz="1600" b="0" i="0" u="none" strike="noStrike" noProof="0" dirty="0" err="1" smtClean="0">
                          <a:solidFill>
                            <a:srgbClr val="000000"/>
                          </a:solidFill>
                          <a:effectLst/>
                          <a:latin typeface="+mn-lt"/>
                        </a:rPr>
                        <a:t>Equipements</a:t>
                      </a:r>
                      <a:r>
                        <a:rPr lang="fr-CA" sz="1600" b="0" i="0" u="none" strike="noStrike" noProof="0" dirty="0" smtClean="0">
                          <a:solidFill>
                            <a:srgbClr val="000000"/>
                          </a:solidFill>
                          <a:effectLst/>
                          <a:latin typeface="+mn-lt"/>
                        </a:rPr>
                        <a:t> pour la sécurité électrique du site </a:t>
                      </a:r>
                      <a:endParaRPr lang="fr-FR" sz="1600" b="0" i="0" u="none" strike="noStrike" noProof="0" dirty="0">
                        <a:solidFill>
                          <a:srgbClr val="000000"/>
                        </a:solidFill>
                        <a:effectLst/>
                        <a:latin typeface="+mn-lt"/>
                      </a:endParaRPr>
                    </a:p>
                  </a:txBody>
                  <a:tcPr marL="7621" marR="7621" marT="7620" marB="0" anchor="ctr"/>
                </a:tc>
                <a:tc>
                  <a:txBody>
                    <a:bodyPr/>
                    <a:lstStyle/>
                    <a:p>
                      <a:pPr algn="r" fontAlgn="b"/>
                      <a:r>
                        <a:rPr lang="fr-FR" sz="1600" u="none" strike="noStrike" noProof="0" dirty="0" smtClean="0">
                          <a:effectLst/>
                          <a:latin typeface="+mn-lt"/>
                        </a:rPr>
                        <a:t>$425 </a:t>
                      </a:r>
                      <a:endParaRPr lang="fr-FR" sz="1600" b="0" i="0" u="none" strike="noStrike" noProof="0" dirty="0">
                        <a:solidFill>
                          <a:srgbClr val="000000"/>
                        </a:solidFill>
                        <a:effectLst/>
                        <a:latin typeface="+mn-lt"/>
                      </a:endParaRPr>
                    </a:p>
                  </a:txBody>
                  <a:tcPr marL="7621" marR="7621" marT="7620" marB="0" anchor="ctr"/>
                </a:tc>
              </a:tr>
              <a:tr h="254426">
                <a:tc>
                  <a:txBody>
                    <a:bodyPr/>
                    <a:lstStyle/>
                    <a:p>
                      <a:pPr algn="l" fontAlgn="ctr"/>
                      <a:r>
                        <a:rPr lang="fr-FR" sz="1600" b="0" u="none" strike="noStrike" noProof="0" dirty="0" smtClean="0">
                          <a:effectLst/>
                          <a:latin typeface="+mn-lt"/>
                        </a:rPr>
                        <a:t>Formation </a:t>
                      </a:r>
                      <a:endParaRPr lang="fr-FR" sz="1600" b="0" i="0" u="none" strike="noStrike" noProof="0" dirty="0">
                        <a:solidFill>
                          <a:srgbClr val="000000"/>
                        </a:solidFill>
                        <a:effectLst/>
                        <a:latin typeface="+mn-lt"/>
                      </a:endParaRPr>
                    </a:p>
                  </a:txBody>
                  <a:tcPr marL="7621" marR="7621" marT="7620" marB="0" anchor="ctr"/>
                </a:tc>
                <a:tc>
                  <a:txBody>
                    <a:bodyPr/>
                    <a:lstStyle/>
                    <a:p>
                      <a:pPr algn="r" fontAlgn="b"/>
                      <a:r>
                        <a:rPr lang="fr-FR" sz="1600" u="none" strike="noStrike" noProof="0" dirty="0" smtClean="0">
                          <a:effectLst/>
                          <a:latin typeface="+mn-lt"/>
                        </a:rPr>
                        <a:t>$76 </a:t>
                      </a:r>
                      <a:endParaRPr lang="fr-FR" sz="1600" b="0" i="0" u="none" strike="noStrike" noProof="0" dirty="0">
                        <a:solidFill>
                          <a:srgbClr val="000000"/>
                        </a:solidFill>
                        <a:effectLst/>
                        <a:latin typeface="+mn-lt"/>
                      </a:endParaRPr>
                    </a:p>
                  </a:txBody>
                  <a:tcPr marL="7621" marR="7621" marT="7620" marB="0" anchor="ctr"/>
                </a:tc>
              </a:tr>
              <a:tr h="254426">
                <a:tc>
                  <a:txBody>
                    <a:bodyPr/>
                    <a:lstStyle/>
                    <a:p>
                      <a:pPr algn="l" fontAlgn="ctr"/>
                      <a:r>
                        <a:rPr lang="fr-FR" sz="1600" u="none" strike="noStrike" noProof="0" dirty="0">
                          <a:effectLst/>
                          <a:latin typeface="+mn-lt"/>
                        </a:rPr>
                        <a:t>Consultants, </a:t>
                      </a:r>
                      <a:r>
                        <a:rPr lang="fr-FR" sz="1600" u="none" strike="noStrike" noProof="0" dirty="0" smtClean="0">
                          <a:effectLst/>
                          <a:latin typeface="+mn-lt"/>
                        </a:rPr>
                        <a:t>expertise externe et contrôle du projet</a:t>
                      </a:r>
                      <a:endParaRPr lang="fr-FR" sz="1600" b="1" i="0" u="none" strike="noStrike" noProof="0" dirty="0">
                        <a:solidFill>
                          <a:srgbClr val="000000"/>
                        </a:solidFill>
                        <a:effectLst/>
                        <a:latin typeface="+mn-lt"/>
                      </a:endParaRPr>
                    </a:p>
                  </a:txBody>
                  <a:tcPr marL="7621" marR="7621" marT="7620" marB="0" anchor="ctr"/>
                </a:tc>
                <a:tc>
                  <a:txBody>
                    <a:bodyPr/>
                    <a:lstStyle/>
                    <a:p>
                      <a:pPr algn="r" fontAlgn="b"/>
                      <a:r>
                        <a:rPr lang="fr-FR" sz="1600" u="none" strike="noStrike" noProof="0" dirty="0">
                          <a:effectLst/>
                          <a:latin typeface="+mn-lt"/>
                        </a:rPr>
                        <a:t>$624 </a:t>
                      </a:r>
                      <a:endParaRPr lang="fr-FR" sz="1600" b="0" i="0" u="none" strike="noStrike" noProof="0" dirty="0">
                        <a:solidFill>
                          <a:srgbClr val="000000"/>
                        </a:solidFill>
                        <a:effectLst/>
                        <a:latin typeface="+mn-lt"/>
                      </a:endParaRPr>
                    </a:p>
                  </a:txBody>
                  <a:tcPr marL="7621" marR="7621" marT="7620" marB="0" anchor="ctr"/>
                </a:tc>
              </a:tr>
              <a:tr h="254426">
                <a:tc>
                  <a:txBody>
                    <a:bodyPr/>
                    <a:lstStyle/>
                    <a:p>
                      <a:pPr algn="l" fontAlgn="ctr"/>
                      <a:r>
                        <a:rPr lang="fr-FR" sz="1600" u="none" strike="noStrike" noProof="0" dirty="0" smtClean="0">
                          <a:effectLst/>
                          <a:latin typeface="+mn-lt"/>
                        </a:rPr>
                        <a:t>Expertise et missions AIEA</a:t>
                      </a:r>
                      <a:endParaRPr lang="fr-FR" sz="1600" b="1" i="0" u="none" strike="noStrike" noProof="0" dirty="0">
                        <a:solidFill>
                          <a:srgbClr val="000000"/>
                        </a:solidFill>
                        <a:effectLst/>
                        <a:latin typeface="+mn-lt"/>
                      </a:endParaRPr>
                    </a:p>
                  </a:txBody>
                  <a:tcPr marL="7621" marR="7621" marT="7620" marB="0" anchor="ctr"/>
                </a:tc>
                <a:tc>
                  <a:txBody>
                    <a:bodyPr/>
                    <a:lstStyle/>
                    <a:p>
                      <a:pPr algn="r" fontAlgn="b"/>
                      <a:r>
                        <a:rPr lang="fr-FR" sz="1600" u="none" strike="noStrike" noProof="0" dirty="0">
                          <a:effectLst/>
                          <a:latin typeface="+mn-lt"/>
                        </a:rPr>
                        <a:t>$400 </a:t>
                      </a:r>
                      <a:endParaRPr lang="fr-FR" sz="1600" b="0" i="0" u="none" strike="noStrike" noProof="0" dirty="0">
                        <a:solidFill>
                          <a:srgbClr val="000000"/>
                        </a:solidFill>
                        <a:effectLst/>
                        <a:latin typeface="+mn-lt"/>
                      </a:endParaRPr>
                    </a:p>
                  </a:txBody>
                  <a:tcPr marL="7621" marR="7621" marT="7620" marB="0" anchor="ctr"/>
                </a:tc>
              </a:tr>
              <a:tr h="254426">
                <a:tc>
                  <a:txBody>
                    <a:bodyPr/>
                    <a:lstStyle/>
                    <a:p>
                      <a:pPr algn="l" fontAlgn="ctr"/>
                      <a:r>
                        <a:rPr lang="fr-FR" sz="1600" u="none" strike="noStrike" noProof="0">
                          <a:effectLst/>
                          <a:latin typeface="+mn-lt"/>
                        </a:rPr>
                        <a:t>Reserve 5%</a:t>
                      </a:r>
                      <a:endParaRPr lang="fr-FR" sz="1600" b="1" i="0" u="none" strike="noStrike" noProof="0">
                        <a:solidFill>
                          <a:srgbClr val="000000"/>
                        </a:solidFill>
                        <a:effectLst/>
                        <a:latin typeface="+mn-lt"/>
                      </a:endParaRPr>
                    </a:p>
                  </a:txBody>
                  <a:tcPr marL="7621" marR="7621" marT="7620" marB="0" anchor="ctr"/>
                </a:tc>
                <a:tc>
                  <a:txBody>
                    <a:bodyPr/>
                    <a:lstStyle/>
                    <a:p>
                      <a:pPr algn="r" fontAlgn="b"/>
                      <a:r>
                        <a:rPr lang="fr-FR" sz="1600" u="none" strike="noStrike" noProof="0" dirty="0">
                          <a:effectLst/>
                          <a:latin typeface="+mn-lt"/>
                        </a:rPr>
                        <a:t>$499 </a:t>
                      </a:r>
                      <a:endParaRPr lang="fr-FR" sz="1600" b="0" i="0" u="none" strike="noStrike" noProof="0" dirty="0">
                        <a:solidFill>
                          <a:srgbClr val="000000"/>
                        </a:solidFill>
                        <a:effectLst/>
                        <a:latin typeface="+mn-lt"/>
                      </a:endParaRPr>
                    </a:p>
                  </a:txBody>
                  <a:tcPr marL="7621" marR="7621" marT="7620" marB="0" anchor="ctr"/>
                </a:tc>
              </a:tr>
              <a:tr h="569914">
                <a:tc>
                  <a:txBody>
                    <a:bodyPr/>
                    <a:lstStyle/>
                    <a:p>
                      <a:pPr algn="l" fontAlgn="ctr"/>
                      <a:r>
                        <a:rPr lang="fr-FR" sz="1800" b="1" u="none" strike="noStrike" noProof="0" dirty="0">
                          <a:effectLst/>
                          <a:latin typeface="+mn-lt"/>
                        </a:rPr>
                        <a:t>Total</a:t>
                      </a:r>
                      <a:r>
                        <a:rPr lang="fr-FR" sz="1800" b="1" u="none" strike="noStrike" baseline="0" noProof="0" dirty="0">
                          <a:effectLst/>
                          <a:latin typeface="+mn-lt"/>
                        </a:rPr>
                        <a:t> B</a:t>
                      </a:r>
                      <a:r>
                        <a:rPr lang="fr-FR" sz="1800" b="1" u="none" strike="noStrike" noProof="0" dirty="0">
                          <a:effectLst/>
                          <a:latin typeface="+mn-lt"/>
                        </a:rPr>
                        <a:t>udget</a:t>
                      </a:r>
                      <a:endParaRPr lang="fr-FR" sz="1800" b="1" i="0" u="none" strike="noStrike" noProof="0" dirty="0">
                        <a:solidFill>
                          <a:srgbClr val="000000"/>
                        </a:solidFill>
                        <a:effectLst/>
                        <a:latin typeface="+mn-lt"/>
                      </a:endParaRPr>
                    </a:p>
                  </a:txBody>
                  <a:tcPr marL="7621" marR="7621" marT="7620" marB="0" anchor="ctr"/>
                </a:tc>
                <a:tc>
                  <a:txBody>
                    <a:bodyPr/>
                    <a:lstStyle/>
                    <a:p>
                      <a:pPr algn="r" fontAlgn="b"/>
                      <a:r>
                        <a:rPr lang="fr-FR" sz="1800" b="1" u="none" strike="noStrike" noProof="0" dirty="0">
                          <a:effectLst/>
                          <a:latin typeface="+mn-lt"/>
                        </a:rPr>
                        <a:t>$</a:t>
                      </a:r>
                      <a:r>
                        <a:rPr lang="fr-FR" sz="1800" b="1" u="none" strike="noStrike" noProof="0" dirty="0" smtClean="0">
                          <a:effectLst/>
                          <a:latin typeface="+mn-lt"/>
                        </a:rPr>
                        <a:t>11 670 </a:t>
                      </a:r>
                      <a:endParaRPr lang="fr-FR" sz="1800" b="1" i="0" u="none" strike="noStrike" noProof="0" dirty="0">
                        <a:solidFill>
                          <a:srgbClr val="000000"/>
                        </a:solidFill>
                        <a:effectLst/>
                        <a:latin typeface="+mn-lt"/>
                      </a:endParaRPr>
                    </a:p>
                  </a:txBody>
                  <a:tcPr marL="7621" marR="7621" marT="7620" marB="0" anchor="ctr"/>
                </a:tc>
              </a:tr>
            </a:tbl>
          </a:graphicData>
        </a:graphic>
      </p:graphicFrame>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liennummernplatzhalter 3"/>
          <p:cNvSpPr>
            <a:spLocks noGrp="1"/>
          </p:cNvSpPr>
          <p:nvPr>
            <p:ph type="sldNum" sz="quarter" idx="10"/>
          </p:nvPr>
        </p:nvSpPr>
        <p:spPr bwMode="auto">
          <a:noFill/>
          <a:ln>
            <a:miter lim="800000"/>
            <a:headEnd/>
            <a:tailEnd/>
          </a:ln>
        </p:spPr>
        <p:txBody>
          <a:bodyPr/>
          <a:lstStyle/>
          <a:p>
            <a:fld id="{4F3ADBC0-9641-4BF9-8576-457EB775C235}" type="slidenum">
              <a:rPr lang="en-GB" altLang="en-US"/>
              <a:pPr/>
              <a:t>21</a:t>
            </a:fld>
            <a:endParaRPr lang="en-GB" altLang="en-US"/>
          </a:p>
        </p:txBody>
      </p:sp>
      <p:sp>
        <p:nvSpPr>
          <p:cNvPr id="5" name="Title 1"/>
          <p:cNvSpPr txBox="1">
            <a:spLocks/>
          </p:cNvSpPr>
          <p:nvPr/>
        </p:nvSpPr>
        <p:spPr>
          <a:xfrm>
            <a:off x="674688" y="701040"/>
            <a:ext cx="10842625" cy="537464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fontAlgn="auto">
              <a:spcBef>
                <a:spcPts val="600"/>
              </a:spcBef>
              <a:spcAft>
                <a:spcPts val="600"/>
              </a:spcAft>
              <a:buFont typeface="Arial" panose="020B0604020202020204" pitchFamily="34" charset="0"/>
              <a:buChar char="•"/>
              <a:defRPr/>
            </a:pPr>
            <a:r>
              <a:rPr lang="fr-FR" sz="2800" dirty="0" smtClean="0">
                <a:solidFill>
                  <a:schemeClr val="accent1"/>
                </a:solidFill>
              </a:rPr>
              <a:t>L'équipe du projet </a:t>
            </a:r>
            <a:r>
              <a:rPr lang="fr-FR" sz="2800" b="1" dirty="0" smtClean="0">
                <a:solidFill>
                  <a:schemeClr val="accent1"/>
                </a:solidFill>
              </a:rPr>
              <a:t>a évalué à environ 11 millions</a:t>
            </a:r>
            <a:r>
              <a:rPr lang="fr-FR" sz="2800" dirty="0" smtClean="0">
                <a:solidFill>
                  <a:schemeClr val="accent1"/>
                </a:solidFill>
              </a:rPr>
              <a:t> </a:t>
            </a:r>
            <a:r>
              <a:rPr lang="fr-FR" sz="2800" b="1" dirty="0" smtClean="0">
                <a:solidFill>
                  <a:schemeClr val="accent1"/>
                </a:solidFill>
              </a:rPr>
              <a:t>USD</a:t>
            </a:r>
            <a:r>
              <a:rPr lang="fr-FR" sz="2800" dirty="0" smtClean="0">
                <a:solidFill>
                  <a:schemeClr val="accent1"/>
                </a:solidFill>
              </a:rPr>
              <a:t> le budget total nécessaire pour mener à bien le projet .</a:t>
            </a:r>
          </a:p>
          <a:p>
            <a:pPr marL="342900" indent="-342900" fontAlgn="auto">
              <a:spcBef>
                <a:spcPts val="600"/>
              </a:spcBef>
              <a:spcAft>
                <a:spcPts val="600"/>
              </a:spcAft>
              <a:defRPr/>
            </a:pPr>
            <a:endParaRPr lang="fr-FR" sz="2800" dirty="0" smtClean="0">
              <a:solidFill>
                <a:schemeClr val="accent1"/>
              </a:solidFill>
            </a:endParaRPr>
          </a:p>
          <a:p>
            <a:pPr marL="342900" indent="-342900" fontAlgn="auto">
              <a:spcBef>
                <a:spcPts val="600"/>
              </a:spcBef>
              <a:spcAft>
                <a:spcPts val="600"/>
              </a:spcAft>
              <a:buFont typeface="Arial" panose="020B0604020202020204" pitchFamily="34" charset="0"/>
              <a:buChar char="•"/>
              <a:defRPr/>
            </a:pPr>
            <a:r>
              <a:rPr lang="fr-FR" sz="2800" b="1" dirty="0" smtClean="0">
                <a:solidFill>
                  <a:schemeClr val="accent1"/>
                </a:solidFill>
              </a:rPr>
              <a:t>Au cours de la phase 1, les dernières incertitudes ont été réduites:</a:t>
            </a:r>
            <a:endParaRPr lang="fr-FR" sz="2800" dirty="0" smtClean="0">
              <a:solidFill>
                <a:schemeClr val="accent1"/>
              </a:solidFill>
            </a:endParaRPr>
          </a:p>
          <a:p>
            <a:pPr marL="985838" indent="-630238" fontAlgn="auto">
              <a:spcBef>
                <a:spcPts val="600"/>
              </a:spcBef>
              <a:spcAft>
                <a:spcPts val="600"/>
              </a:spcAft>
              <a:buFont typeface="Wingdings" pitchFamily="2" charset="2"/>
              <a:buChar char="Ø"/>
              <a:defRPr/>
            </a:pPr>
            <a:r>
              <a:rPr lang="fr-FR" sz="2800" dirty="0" smtClean="0">
                <a:solidFill>
                  <a:schemeClr val="accent1"/>
                </a:solidFill>
              </a:rPr>
              <a:t>Résultats positifs des expertises sur érosion, inspection du cœur du réacteur (combustible nucléaire, grilles supérieure et inférieure), des constituants internes de la cuve du réacteur et des systèmes, structures et composants du réacteur, </a:t>
            </a:r>
          </a:p>
          <a:p>
            <a:pPr marL="985838" indent="-630238" fontAlgn="auto">
              <a:spcBef>
                <a:spcPts val="600"/>
              </a:spcBef>
              <a:spcAft>
                <a:spcPts val="600"/>
              </a:spcAft>
              <a:buFont typeface="Wingdings" pitchFamily="2" charset="2"/>
              <a:buChar char="Ø"/>
              <a:defRPr/>
            </a:pPr>
            <a:r>
              <a:rPr lang="fr-FR" sz="2800" dirty="0" smtClean="0">
                <a:solidFill>
                  <a:schemeClr val="accent1"/>
                </a:solidFill>
              </a:rPr>
              <a:t>Validation de la liste des équipements à acquérir, etc.</a:t>
            </a:r>
            <a:endParaRPr lang="fr-FR" sz="2800" dirty="0">
              <a:solidFill>
                <a:schemeClr val="accent1"/>
              </a:solidFill>
            </a:endParaRPr>
          </a:p>
        </p:txBody>
      </p:sp>
      <p:sp>
        <p:nvSpPr>
          <p:cNvPr id="26628" name="Title 1"/>
          <p:cNvSpPr>
            <a:spLocks noGrp="1"/>
          </p:cNvSpPr>
          <p:nvPr>
            <p:ph type="title"/>
          </p:nvPr>
        </p:nvSpPr>
        <p:spPr>
          <a:xfrm>
            <a:off x="674688" y="25400"/>
            <a:ext cx="9132887" cy="925513"/>
          </a:xfrm>
        </p:spPr>
        <p:txBody>
          <a:bodyPr/>
          <a:lstStyle/>
          <a:p>
            <a:pPr eaLnBrk="1" hangingPunct="1"/>
            <a:r>
              <a:rPr lang="fr-FR" altLang="en-US" sz="3600" dirty="0" smtClean="0">
                <a:solidFill>
                  <a:schemeClr val="accent1"/>
                </a:solidFill>
              </a:rPr>
              <a:t>Budget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3"/>
          <p:cNvSpPr>
            <a:spLocks noGrp="1"/>
          </p:cNvSpPr>
          <p:nvPr>
            <p:ph type="sldNum" sz="quarter" idx="10"/>
          </p:nvPr>
        </p:nvSpPr>
        <p:spPr bwMode="auto">
          <a:noFill/>
          <a:ln>
            <a:miter lim="800000"/>
            <a:headEnd/>
            <a:tailEnd/>
          </a:ln>
        </p:spPr>
        <p:txBody>
          <a:bodyPr/>
          <a:lstStyle/>
          <a:p>
            <a:fld id="{2F94C2F1-2141-49C6-8037-695F808C834E}" type="slidenum">
              <a:rPr lang="en-GB" altLang="en-US"/>
              <a:pPr/>
              <a:t>22</a:t>
            </a:fld>
            <a:endParaRPr lang="en-GB" altLang="en-US"/>
          </a:p>
        </p:txBody>
      </p:sp>
      <p:sp>
        <p:nvSpPr>
          <p:cNvPr id="28675" name="Title 1"/>
          <p:cNvSpPr txBox="1">
            <a:spLocks/>
          </p:cNvSpPr>
          <p:nvPr/>
        </p:nvSpPr>
        <p:spPr bwMode="auto">
          <a:xfrm>
            <a:off x="593725" y="395288"/>
            <a:ext cx="9132888" cy="925512"/>
          </a:xfrm>
          <a:prstGeom prst="rect">
            <a:avLst/>
          </a:prstGeom>
          <a:noFill/>
          <a:ln w="9525">
            <a:noFill/>
            <a:miter lim="800000"/>
            <a:headEnd/>
            <a:tailEnd/>
          </a:ln>
        </p:spPr>
        <p:txBody>
          <a:bodyPr anchor="ctr"/>
          <a:lstStyle/>
          <a:p>
            <a:pPr eaLnBrk="1" hangingPunct="1">
              <a:lnSpc>
                <a:spcPct val="90000"/>
              </a:lnSpc>
            </a:pPr>
            <a:r>
              <a:rPr lang="fr-FR" altLang="en-US" sz="3600" dirty="0" smtClean="0">
                <a:solidFill>
                  <a:schemeClr val="accent1"/>
                </a:solidFill>
                <a:latin typeface="Calibri Light" pitchFamily="34" charset="0"/>
              </a:rPr>
              <a:t>Etapes futures pour le succès du projet</a:t>
            </a:r>
            <a:endParaRPr lang="fr-FR" altLang="en-US" sz="3600" dirty="0">
              <a:solidFill>
                <a:schemeClr val="accent1"/>
              </a:solidFill>
              <a:latin typeface="Calibri Light" pitchFamily="34" charset="0"/>
            </a:endParaRPr>
          </a:p>
        </p:txBody>
      </p:sp>
      <p:sp>
        <p:nvSpPr>
          <p:cNvPr id="6" name="Title 1"/>
          <p:cNvSpPr txBox="1">
            <a:spLocks/>
          </p:cNvSpPr>
          <p:nvPr/>
        </p:nvSpPr>
        <p:spPr>
          <a:xfrm>
            <a:off x="998538" y="1219200"/>
            <a:ext cx="10279062" cy="533400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fontAlgn="auto">
              <a:spcBef>
                <a:spcPts val="600"/>
              </a:spcBef>
              <a:spcAft>
                <a:spcPts val="600"/>
              </a:spcAft>
              <a:buFont typeface="Wingdings" panose="05000000000000000000" pitchFamily="2" charset="2"/>
              <a:buChar char="Ø"/>
              <a:defRPr/>
            </a:pPr>
            <a:r>
              <a:rPr lang="fr-FR" sz="2400" b="1" dirty="0" smtClean="0"/>
              <a:t>Le gouvernement a démontré son engagement fort pour la réussite du projet avec l'assistance de l'AIEA en annonçant le paiement de 3,4 millions USD pour participer à l'achat des systèmes d'instrumentation et de contrôle du réacteur à acquérir par l'intermédiaire des services d'achat de l'AIEA. </a:t>
            </a:r>
          </a:p>
          <a:p>
            <a:pPr marL="342900" indent="-342900" algn="just" fontAlgn="auto">
              <a:spcBef>
                <a:spcPts val="600"/>
              </a:spcBef>
              <a:spcAft>
                <a:spcPts val="600"/>
              </a:spcAft>
              <a:buFont typeface="Wingdings" panose="05000000000000000000" pitchFamily="2" charset="2"/>
              <a:buChar char="Ø"/>
              <a:defRPr/>
            </a:pPr>
            <a:endParaRPr lang="fr-FR" sz="2400" b="1" dirty="0" smtClean="0"/>
          </a:p>
          <a:p>
            <a:pPr marL="342900" indent="-342900" algn="just" fontAlgn="auto">
              <a:spcBef>
                <a:spcPts val="600"/>
              </a:spcBef>
              <a:spcAft>
                <a:spcPts val="600"/>
              </a:spcAft>
              <a:buFont typeface="Wingdings" panose="05000000000000000000" pitchFamily="2" charset="2"/>
              <a:buChar char="Ø"/>
              <a:defRPr/>
            </a:pPr>
            <a:r>
              <a:rPr lang="fr-FR" sz="2400" b="1" dirty="0" smtClean="0"/>
              <a:t>Le projet est inscrit dans le budget d’investissement 2024 sous l’intitulé « Acquisition d’équipements du système d’instrumentation et de contrôle, y compris le pupitre de commande et les détecteurs de neutrons, pour le redémarrage du réacteur TRICO II en faveur du CREN-K, répartis en sept (7) lots.</a:t>
            </a:r>
          </a:p>
          <a:p>
            <a:pPr marL="342900" indent="-342900" algn="just" fontAlgn="auto">
              <a:spcBef>
                <a:spcPts val="600"/>
              </a:spcBef>
              <a:spcAft>
                <a:spcPts val="600"/>
              </a:spcAft>
              <a:defRPr/>
            </a:pPr>
            <a:endParaRPr lang="fr-CA" sz="2400" b="1" dirty="0" smtClean="0"/>
          </a:p>
          <a:p>
            <a:pPr marL="342900" indent="-342900" algn="just" fontAlgn="auto">
              <a:spcBef>
                <a:spcPts val="600"/>
              </a:spcBef>
              <a:spcAft>
                <a:spcPts val="600"/>
              </a:spcAft>
              <a:buFont typeface="Wingdings" panose="05000000000000000000" pitchFamily="2" charset="2"/>
              <a:buChar char="Ø"/>
              <a:defRPr/>
            </a:pPr>
            <a:r>
              <a:rPr lang="fr-FR" sz="2400" b="1" dirty="0" smtClean="0"/>
              <a:t>Le CGEA s'efforce d'identifier ses propres fonds dans son budget annuel régulier.</a:t>
            </a:r>
            <a:endParaRPr lang="fr-FR" sz="2400" b="1"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nummernplatzhalter 3"/>
          <p:cNvSpPr>
            <a:spLocks noGrp="1"/>
          </p:cNvSpPr>
          <p:nvPr>
            <p:ph type="sldNum" sz="quarter" idx="10"/>
          </p:nvPr>
        </p:nvSpPr>
        <p:spPr bwMode="auto">
          <a:noFill/>
          <a:ln>
            <a:miter lim="800000"/>
            <a:headEnd/>
            <a:tailEnd/>
          </a:ln>
        </p:spPr>
        <p:txBody>
          <a:bodyPr/>
          <a:lstStyle/>
          <a:p>
            <a:fld id="{2F94C2F1-2141-49C6-8037-695F808C834E}" type="slidenum">
              <a:rPr lang="en-GB" altLang="en-US"/>
              <a:pPr/>
              <a:t>23</a:t>
            </a:fld>
            <a:endParaRPr lang="en-GB" altLang="en-US"/>
          </a:p>
        </p:txBody>
      </p:sp>
      <p:sp>
        <p:nvSpPr>
          <p:cNvPr id="28675" name="Title 1"/>
          <p:cNvSpPr txBox="1">
            <a:spLocks/>
          </p:cNvSpPr>
          <p:nvPr/>
        </p:nvSpPr>
        <p:spPr bwMode="auto">
          <a:xfrm>
            <a:off x="593725" y="395288"/>
            <a:ext cx="9132888" cy="925512"/>
          </a:xfrm>
          <a:prstGeom prst="rect">
            <a:avLst/>
          </a:prstGeom>
          <a:noFill/>
          <a:ln w="9525">
            <a:noFill/>
            <a:miter lim="800000"/>
            <a:headEnd/>
            <a:tailEnd/>
          </a:ln>
        </p:spPr>
        <p:txBody>
          <a:bodyPr anchor="ctr"/>
          <a:lstStyle/>
          <a:p>
            <a:pPr eaLnBrk="1" hangingPunct="1">
              <a:lnSpc>
                <a:spcPct val="90000"/>
              </a:lnSpc>
            </a:pPr>
            <a:r>
              <a:rPr lang="fr-FR" altLang="en-US" sz="3600" dirty="0" smtClean="0">
                <a:solidFill>
                  <a:schemeClr val="accent1"/>
                </a:solidFill>
                <a:latin typeface="Calibri Light" pitchFamily="34" charset="0"/>
              </a:rPr>
              <a:t>Etapes futures pour le succès du projet</a:t>
            </a:r>
            <a:endParaRPr lang="fr-FR" altLang="en-US" sz="3600" dirty="0">
              <a:solidFill>
                <a:schemeClr val="accent1"/>
              </a:solidFill>
              <a:latin typeface="Calibri Light" pitchFamily="34" charset="0"/>
            </a:endParaRPr>
          </a:p>
        </p:txBody>
      </p:sp>
      <p:sp>
        <p:nvSpPr>
          <p:cNvPr id="6" name="Title 1"/>
          <p:cNvSpPr txBox="1">
            <a:spLocks/>
          </p:cNvSpPr>
          <p:nvPr/>
        </p:nvSpPr>
        <p:spPr>
          <a:xfrm>
            <a:off x="998538" y="1452880"/>
            <a:ext cx="10035221" cy="4815840"/>
          </a:xfrm>
          <a:prstGeom prst="rect">
            <a:avLst/>
          </a:prstGeom>
        </p:spPr>
        <p:txBody>
          <a:bodyPr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fontAlgn="auto">
              <a:spcBef>
                <a:spcPts val="600"/>
              </a:spcBef>
              <a:spcAft>
                <a:spcPts val="600"/>
              </a:spcAft>
              <a:buFont typeface="Wingdings" panose="05000000000000000000" pitchFamily="2" charset="2"/>
              <a:buChar char="Ø"/>
              <a:defRPr/>
            </a:pPr>
            <a:r>
              <a:rPr lang="fr-FR" sz="2400" b="1" dirty="0" smtClean="0"/>
              <a:t>L'équipe du projet continue de travailler à l'identification et à la mobilisation de ressources supplémentaires.</a:t>
            </a:r>
          </a:p>
          <a:p>
            <a:pPr marL="342900" indent="-342900" fontAlgn="auto">
              <a:spcBef>
                <a:spcPts val="600"/>
              </a:spcBef>
              <a:spcAft>
                <a:spcPts val="600"/>
              </a:spcAft>
              <a:buFont typeface="Wingdings" panose="05000000000000000000" pitchFamily="2" charset="2"/>
              <a:buChar char="Ø"/>
              <a:defRPr/>
            </a:pPr>
            <a:endParaRPr lang="fr-FR" sz="2400" b="1" dirty="0" smtClean="0"/>
          </a:p>
          <a:p>
            <a:pPr marL="342900" indent="-342900" fontAlgn="auto">
              <a:spcBef>
                <a:spcPts val="600"/>
              </a:spcBef>
              <a:spcAft>
                <a:spcPts val="600"/>
              </a:spcAft>
              <a:buFont typeface="Wingdings" panose="05000000000000000000" pitchFamily="2" charset="2"/>
              <a:buChar char="Ø"/>
              <a:defRPr/>
            </a:pPr>
            <a:r>
              <a:rPr lang="fr-FR" sz="2400" b="1" dirty="0" smtClean="0"/>
              <a:t>L'équipe du projet continue à travailler sur les activités de la phase 1. </a:t>
            </a:r>
            <a:br>
              <a:rPr lang="fr-FR" sz="2400" b="1" dirty="0" smtClean="0"/>
            </a:br>
            <a:endParaRPr lang="fr-FR" sz="2400" b="1" dirty="0" smtClean="0"/>
          </a:p>
          <a:p>
            <a:pPr marL="342900" indent="-342900" algn="just" fontAlgn="auto">
              <a:spcBef>
                <a:spcPts val="600"/>
              </a:spcBef>
              <a:spcAft>
                <a:spcPts val="600"/>
              </a:spcAft>
              <a:buFont typeface="Wingdings" panose="05000000000000000000" pitchFamily="2" charset="2"/>
              <a:buChar char="Ø"/>
              <a:defRPr/>
            </a:pPr>
            <a:r>
              <a:rPr lang="fr-FR" sz="2400" b="1" dirty="0" smtClean="0"/>
              <a:t>L’AIEA continue d’assister la RDC pour la mise en œuvre du projet de coopération technique COD1012. </a:t>
            </a:r>
          </a:p>
          <a:p>
            <a:pPr marL="342900" indent="-342900" algn="just" fontAlgn="auto">
              <a:spcBef>
                <a:spcPts val="600"/>
              </a:spcBef>
              <a:spcAft>
                <a:spcPts val="600"/>
              </a:spcAft>
              <a:buFont typeface="Wingdings" panose="05000000000000000000" pitchFamily="2" charset="2"/>
              <a:buChar char="Ø"/>
              <a:defRPr/>
            </a:pPr>
            <a:endParaRPr lang="fr-FR" sz="2400" b="1" dirty="0" smtClean="0"/>
          </a:p>
          <a:p>
            <a:pPr marL="342900" indent="-342900" algn="just" fontAlgn="auto">
              <a:spcBef>
                <a:spcPts val="600"/>
              </a:spcBef>
              <a:spcAft>
                <a:spcPts val="600"/>
              </a:spcAft>
              <a:buFont typeface="Wingdings" panose="05000000000000000000" pitchFamily="2" charset="2"/>
              <a:buChar char="Ø"/>
              <a:defRPr/>
            </a:pPr>
            <a:r>
              <a:rPr lang="fr-FR" sz="2400" b="1" dirty="0" smtClean="0"/>
              <a:t>L’AIEA a également retenu le projet de redémarrage de TRICO II parmi les projets prioritaires à financer pour le cycle 2026-2027</a:t>
            </a:r>
            <a:endParaRPr lang="fr-FR" sz="24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9" name="Rechteck 8"/>
          <p:cNvSpPr/>
          <p:nvPr/>
        </p:nvSpPr>
        <p:spPr>
          <a:xfrm>
            <a:off x="0" y="6199188"/>
            <a:ext cx="1798638" cy="65881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AT"/>
          </a:p>
        </p:txBody>
      </p:sp>
      <p:sp>
        <p:nvSpPr>
          <p:cNvPr id="71" name="Freeform: Shape 70"/>
          <p:cNvSpPr>
            <a:spLocks noGrp="1" noRot="1" noChangeAspect="1" noMove="1" noResize="1" noEditPoints="1" noAdjustHandles="1" noChangeArrowheads="1" noChangeShapeType="1" noTextEdit="1"/>
          </p:cNvSpPr>
          <p:nvPr/>
        </p:nvSpPr>
        <p:spPr>
          <a:xfrm flipV="1">
            <a:off x="0" y="0"/>
            <a:ext cx="5389563" cy="6373813"/>
          </a:xfrm>
          <a:custGeom>
            <a:avLst/>
            <a:gdLst>
              <a:gd name="connsiteX0" fmla="*/ 620377 w 5389868"/>
              <a:gd name="connsiteY0" fmla="*/ 6374535 h 6374535"/>
              <a:gd name="connsiteX1" fmla="*/ 3459520 w 5389868"/>
              <a:gd name="connsiteY1" fmla="*/ 6374535 h 6374535"/>
              <a:gd name="connsiteX2" fmla="*/ 3638761 w 5389868"/>
              <a:gd name="connsiteY2" fmla="*/ 6288190 h 6374535"/>
              <a:gd name="connsiteX3" fmla="*/ 5389868 w 5389868"/>
              <a:gd name="connsiteY3" fmla="*/ 3346018 h 6374535"/>
              <a:gd name="connsiteX4" fmla="*/ 2043850 w 5389868"/>
              <a:gd name="connsiteY4" fmla="*/ 0 h 6374535"/>
              <a:gd name="connsiteX5" fmla="*/ 139826 w 5389868"/>
              <a:gd name="connsiteY5" fmla="*/ 594192 h 6374535"/>
              <a:gd name="connsiteX6" fmla="*/ 0 w 5389868"/>
              <a:gd name="connsiteY6" fmla="*/ 700065 h 6374535"/>
              <a:gd name="connsiteX7" fmla="*/ 0 w 5389868"/>
              <a:gd name="connsiteY7" fmla="*/ 5991971 h 6374535"/>
              <a:gd name="connsiteX8" fmla="*/ 139827 w 5389868"/>
              <a:gd name="connsiteY8" fmla="*/ 6097845 h 6374535"/>
              <a:gd name="connsiteX9" fmla="*/ 378347 w 5389868"/>
              <a:gd name="connsiteY9" fmla="*/ 6248727 h 637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89868" h="6374535">
                <a:moveTo>
                  <a:pt x="620377" y="6374535"/>
                </a:moveTo>
                <a:lnTo>
                  <a:pt x="3459520" y="6374535"/>
                </a:lnTo>
                <a:lnTo>
                  <a:pt x="3638761" y="6288190"/>
                </a:lnTo>
                <a:cubicBezTo>
                  <a:pt x="4681799" y="5721578"/>
                  <a:pt x="5389868" y="4616487"/>
                  <a:pt x="5389868" y="3346018"/>
                </a:cubicBezTo>
                <a:cubicBezTo>
                  <a:pt x="5389868" y="1498063"/>
                  <a:pt x="3891805" y="0"/>
                  <a:pt x="2043850" y="0"/>
                </a:cubicBezTo>
                <a:cubicBezTo>
                  <a:pt x="1336430" y="0"/>
                  <a:pt x="680285" y="219535"/>
                  <a:pt x="139826" y="594192"/>
                </a:cubicBezTo>
                <a:lnTo>
                  <a:pt x="0" y="700065"/>
                </a:lnTo>
                <a:lnTo>
                  <a:pt x="0" y="5991971"/>
                </a:lnTo>
                <a:lnTo>
                  <a:pt x="139827" y="6097845"/>
                </a:lnTo>
                <a:cubicBezTo>
                  <a:pt x="217035" y="6151367"/>
                  <a:pt x="296605" y="6201724"/>
                  <a:pt x="378347" y="6248727"/>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solidFill>
                <a:prstClr val="white"/>
              </a:solidFill>
            </a:endParaRPr>
          </a:p>
        </p:txBody>
      </p:sp>
      <p:pic>
        <p:nvPicPr>
          <p:cNvPr id="29701" name="Picture 2" descr="Cgea/cren-K - Publications | Facebook"/>
          <p:cNvPicPr>
            <a:picLocks noChangeAspect="1" noChangeArrowheads="1"/>
          </p:cNvPicPr>
          <p:nvPr/>
        </p:nvPicPr>
        <p:blipFill>
          <a:blip r:embed="rId3"/>
          <a:srcRect l="6754" r="8963"/>
          <a:stretch>
            <a:fillRect/>
          </a:stretch>
        </p:blipFill>
        <p:spPr bwMode="auto">
          <a:xfrm>
            <a:off x="160338" y="622300"/>
            <a:ext cx="4492625" cy="5330825"/>
          </a:xfrm>
          <a:prstGeom prst="rect">
            <a:avLst/>
          </a:prstGeom>
          <a:noFill/>
          <a:ln w="9525">
            <a:noFill/>
            <a:miter lim="800000"/>
            <a:headEnd/>
            <a:tailEnd/>
          </a:ln>
        </p:spPr>
      </p:pic>
      <p:sp>
        <p:nvSpPr>
          <p:cNvPr id="6" name="Fußzeilenplatzhalter 5"/>
          <p:cNvSpPr>
            <a:spLocks noGrp="1"/>
          </p:cNvSpPr>
          <p:nvPr>
            <p:ph type="ftr" sz="quarter" idx="10"/>
          </p:nvPr>
        </p:nvSpPr>
        <p:spPr>
          <a:xfrm>
            <a:off x="6072444" y="6199631"/>
            <a:ext cx="4751433" cy="365760"/>
          </a:xfrm>
        </p:spPr>
        <p:txBody>
          <a:bodyPr>
            <a:normAutofit/>
          </a:bodyPr>
          <a:lstStyle/>
          <a:p>
            <a:pPr algn="l">
              <a:spcAft>
                <a:spcPts val="600"/>
              </a:spcAft>
              <a:defRPr/>
            </a:pPr>
            <a:r>
              <a:rPr lang="en-US" sz="1100">
                <a:solidFill>
                  <a:schemeClr val="tx1">
                    <a:alpha val="80000"/>
                  </a:schemeClr>
                </a:solidFill>
              </a:rPr>
              <a:t>2020-05-13</a:t>
            </a:r>
          </a:p>
        </p:txBody>
      </p:sp>
      <p:pic>
        <p:nvPicPr>
          <p:cNvPr id="29703" name="Grafik 7"/>
          <p:cNvPicPr>
            <a:picLocks noChangeAspect="1"/>
          </p:cNvPicPr>
          <p:nvPr/>
        </p:nvPicPr>
        <p:blipFill>
          <a:blip r:embed="rId4"/>
          <a:srcRect/>
          <a:stretch>
            <a:fillRect/>
          </a:stretch>
        </p:blipFill>
        <p:spPr bwMode="auto">
          <a:xfrm>
            <a:off x="4652963" y="631825"/>
            <a:ext cx="5534025" cy="2024063"/>
          </a:xfrm>
          <a:prstGeom prst="rect">
            <a:avLst/>
          </a:prstGeom>
          <a:noFill/>
          <a:ln w="9525">
            <a:noFill/>
            <a:miter lim="800000"/>
            <a:headEnd/>
            <a:tailEnd/>
          </a:ln>
        </p:spPr>
      </p:pic>
      <p:sp>
        <p:nvSpPr>
          <p:cNvPr id="8" name="Title 1"/>
          <p:cNvSpPr txBox="1">
            <a:spLocks/>
          </p:cNvSpPr>
          <p:nvPr/>
        </p:nvSpPr>
        <p:spPr bwMode="auto">
          <a:xfrm>
            <a:off x="5377180" y="3437255"/>
            <a:ext cx="6146800" cy="1423988"/>
          </a:xfrm>
          <a:prstGeom prst="rect">
            <a:avLst/>
          </a:prstGeom>
          <a:noFill/>
          <a:ln w="9525">
            <a:noFill/>
            <a:miter lim="800000"/>
            <a:headEnd/>
            <a:tailEnd/>
          </a:ln>
        </p:spPr>
        <p:txBody>
          <a:bodyPr/>
          <a:lstStyle/>
          <a:p>
            <a:pPr eaLnBrk="1" hangingPunct="1">
              <a:lnSpc>
                <a:spcPct val="90000"/>
              </a:lnSpc>
              <a:spcAft>
                <a:spcPts val="600"/>
              </a:spcAft>
            </a:pPr>
            <a:r>
              <a:rPr lang="en-US" altLang="en-US" sz="6000" b="1" dirty="0" smtClean="0">
                <a:solidFill>
                  <a:schemeClr val="accent1"/>
                </a:solidFill>
                <a:latin typeface="Calibri Light" pitchFamily="34" charset="0"/>
              </a:rPr>
              <a:t>Merci. Questions?</a:t>
            </a:r>
            <a:endParaRPr lang="en-US" altLang="en-US" sz="6000" b="1" dirty="0">
              <a:solidFill>
                <a:schemeClr val="accent1"/>
              </a:solidFill>
              <a:latin typeface="Calibri Light"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a:off x="1270519" y="3844985"/>
            <a:ext cx="9645927" cy="0"/>
          </a:xfrm>
          <a:prstGeom prst="line">
            <a:avLst/>
          </a:prstGeom>
          <a:ln w="38100" cap="flat">
            <a:solidFill>
              <a:srgbClr val="000000"/>
            </a:solidFill>
            <a:prstDash val="solid"/>
            <a:headEnd type="none" w="med" len="med"/>
            <a:tailEnd type="none" w="med" len="med"/>
          </a:ln>
        </p:spPr>
      </p:sp>
      <p:sp>
        <p:nvSpPr>
          <p:cNvPr id="6" name="AutoShape 6"/>
          <p:cNvSpPr/>
          <p:nvPr/>
        </p:nvSpPr>
        <p:spPr>
          <a:xfrm flipH="1">
            <a:off x="1809720" y="3571876"/>
            <a:ext cx="3793" cy="268197"/>
          </a:xfrm>
          <a:prstGeom prst="line">
            <a:avLst/>
          </a:prstGeom>
          <a:ln w="38100" cap="flat">
            <a:solidFill>
              <a:srgbClr val="000000"/>
            </a:solidFill>
            <a:prstDash val="solid"/>
            <a:headEnd type="none" w="sm" len="sm"/>
            <a:tailEnd type="none" w="sm" len="sm"/>
          </a:ln>
        </p:spPr>
      </p:sp>
      <p:sp>
        <p:nvSpPr>
          <p:cNvPr id="7" name="AutoShape 7"/>
          <p:cNvSpPr/>
          <p:nvPr/>
        </p:nvSpPr>
        <p:spPr>
          <a:xfrm flipH="1">
            <a:off x="3614442" y="3571876"/>
            <a:ext cx="5041" cy="268228"/>
          </a:xfrm>
          <a:prstGeom prst="line">
            <a:avLst/>
          </a:prstGeom>
          <a:ln w="38100" cap="flat">
            <a:solidFill>
              <a:srgbClr val="000000"/>
            </a:solidFill>
            <a:prstDash val="solid"/>
            <a:headEnd type="none" w="sm" len="sm"/>
            <a:tailEnd type="none" w="sm" len="sm"/>
          </a:ln>
        </p:spPr>
      </p:sp>
      <p:sp>
        <p:nvSpPr>
          <p:cNvPr id="8" name="AutoShape 8"/>
          <p:cNvSpPr/>
          <p:nvPr/>
        </p:nvSpPr>
        <p:spPr>
          <a:xfrm flipH="1">
            <a:off x="5333995" y="3571876"/>
            <a:ext cx="5041" cy="268228"/>
          </a:xfrm>
          <a:prstGeom prst="line">
            <a:avLst/>
          </a:prstGeom>
          <a:ln w="38100" cap="flat">
            <a:solidFill>
              <a:srgbClr val="000000"/>
            </a:solidFill>
            <a:prstDash val="solid"/>
            <a:headEnd type="none" w="sm" len="sm"/>
            <a:tailEnd type="none" w="sm" len="sm"/>
          </a:ln>
        </p:spPr>
      </p:sp>
      <p:sp>
        <p:nvSpPr>
          <p:cNvPr id="9" name="AutoShape 9"/>
          <p:cNvSpPr/>
          <p:nvPr/>
        </p:nvSpPr>
        <p:spPr>
          <a:xfrm flipH="1">
            <a:off x="6810380" y="3571876"/>
            <a:ext cx="5041" cy="268228"/>
          </a:xfrm>
          <a:prstGeom prst="line">
            <a:avLst/>
          </a:prstGeom>
          <a:ln w="38100" cap="flat">
            <a:solidFill>
              <a:srgbClr val="000000"/>
            </a:solidFill>
            <a:prstDash val="solid"/>
            <a:headEnd type="none" w="sm" len="sm"/>
            <a:tailEnd type="none" w="sm" len="sm"/>
          </a:ln>
        </p:spPr>
      </p:sp>
      <p:grpSp>
        <p:nvGrpSpPr>
          <p:cNvPr id="2" name="Group 10"/>
          <p:cNvGrpSpPr/>
          <p:nvPr/>
        </p:nvGrpSpPr>
        <p:grpSpPr>
          <a:xfrm>
            <a:off x="1048709" y="3733365"/>
            <a:ext cx="221811" cy="221811"/>
            <a:chOff x="0" y="0"/>
            <a:chExt cx="812800" cy="812800"/>
          </a:xfrm>
        </p:grpSpPr>
        <p:sp>
          <p:nvSpPr>
            <p:cNvPr id="11" name="Freeform 11"/>
            <p:cNvSpPr/>
            <p:nvPr/>
          </p:nvSpPr>
          <p:spPr>
            <a:xfrm>
              <a:off x="0" y="0"/>
              <a:ext cx="812800" cy="812800"/>
            </a:xfrm>
            <a:custGeom>
              <a:avLst/>
              <a:gdLst/>
              <a:ahLst/>
              <a:cxnLst/>
              <a:rect l="l" t="t" r="r" b="b"/>
              <a:pathLst>
                <a:path w="812800" h="812800">
                  <a:moveTo>
                    <a:pt x="116344" y="0"/>
                  </a:moveTo>
                  <a:lnTo>
                    <a:pt x="696456" y="0"/>
                  </a:lnTo>
                  <a:cubicBezTo>
                    <a:pt x="727312" y="0"/>
                    <a:pt x="756905" y="12258"/>
                    <a:pt x="778724" y="34076"/>
                  </a:cubicBezTo>
                  <a:cubicBezTo>
                    <a:pt x="800542" y="55895"/>
                    <a:pt x="812800" y="85488"/>
                    <a:pt x="812800" y="116344"/>
                  </a:cubicBezTo>
                  <a:lnTo>
                    <a:pt x="812800" y="696456"/>
                  </a:lnTo>
                  <a:cubicBezTo>
                    <a:pt x="812800" y="727312"/>
                    <a:pt x="800542" y="756905"/>
                    <a:pt x="778724" y="778724"/>
                  </a:cubicBezTo>
                  <a:cubicBezTo>
                    <a:pt x="756905" y="800542"/>
                    <a:pt x="727312" y="812800"/>
                    <a:pt x="696456" y="812800"/>
                  </a:cubicBezTo>
                  <a:lnTo>
                    <a:pt x="116344" y="812800"/>
                  </a:lnTo>
                  <a:cubicBezTo>
                    <a:pt x="85488" y="812800"/>
                    <a:pt x="55895" y="800542"/>
                    <a:pt x="34076" y="778724"/>
                  </a:cubicBezTo>
                  <a:cubicBezTo>
                    <a:pt x="12258" y="756905"/>
                    <a:pt x="0" y="727312"/>
                    <a:pt x="0" y="696456"/>
                  </a:cubicBezTo>
                  <a:lnTo>
                    <a:pt x="0" y="116344"/>
                  </a:lnTo>
                  <a:cubicBezTo>
                    <a:pt x="0" y="85488"/>
                    <a:pt x="12258" y="55895"/>
                    <a:pt x="34076" y="34076"/>
                  </a:cubicBezTo>
                  <a:cubicBezTo>
                    <a:pt x="55895" y="12258"/>
                    <a:pt x="85488" y="0"/>
                    <a:pt x="116344" y="0"/>
                  </a:cubicBezTo>
                  <a:close/>
                </a:path>
              </a:pathLst>
            </a:custGeom>
            <a:solidFill>
              <a:srgbClr val="2E4033"/>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1773"/>
                </a:lnSpc>
              </a:pPr>
              <a:endParaRPr/>
            </a:p>
          </p:txBody>
        </p:sp>
      </p:grpSp>
      <p:grpSp>
        <p:nvGrpSpPr>
          <p:cNvPr id="3" name="Group 13"/>
          <p:cNvGrpSpPr/>
          <p:nvPr/>
        </p:nvGrpSpPr>
        <p:grpSpPr>
          <a:xfrm>
            <a:off x="11849100" y="6515100"/>
            <a:ext cx="371139" cy="371139"/>
            <a:chOff x="0" y="0"/>
            <a:chExt cx="812800" cy="812800"/>
          </a:xfrm>
        </p:grpSpPr>
        <p:sp>
          <p:nvSpPr>
            <p:cNvPr id="14" name="Freeform 14"/>
            <p:cNvSpPr/>
            <p:nvPr/>
          </p:nvSpPr>
          <p:spPr>
            <a:xfrm>
              <a:off x="0" y="0"/>
              <a:ext cx="812800" cy="812800"/>
            </a:xfrm>
            <a:custGeom>
              <a:avLst/>
              <a:gdLst/>
              <a:ahLst/>
              <a:cxnLst/>
              <a:rect l="l" t="t" r="r" b="b"/>
              <a:pathLst>
                <a:path w="812800" h="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EAEEEC"/>
            </a:solidFill>
          </p:spPr>
        </p:sp>
        <p:sp>
          <p:nvSpPr>
            <p:cNvPr id="15" name="TextBox 15"/>
            <p:cNvSpPr txBox="1"/>
            <p:nvPr/>
          </p:nvSpPr>
          <p:spPr>
            <a:xfrm>
              <a:off x="0" y="-38100"/>
              <a:ext cx="812800" cy="850900"/>
            </a:xfrm>
            <a:prstGeom prst="rect">
              <a:avLst/>
            </a:prstGeom>
          </p:spPr>
          <p:txBody>
            <a:bodyPr lIns="50800" tIns="50800" rIns="50800" bIns="50800" rtlCol="0" anchor="ctr"/>
            <a:lstStyle/>
            <a:p>
              <a:pPr algn="ctr">
                <a:lnSpc>
                  <a:spcPts val="1773"/>
                </a:lnSpc>
              </a:pPr>
              <a:r>
                <a:rPr lang="en-US" sz="1300" dirty="0">
                  <a:solidFill>
                    <a:srgbClr val="000000"/>
                  </a:solidFill>
                  <a:latin typeface="Helvetica World"/>
                  <a:ea typeface="Helvetica World"/>
                  <a:cs typeface="Helvetica World"/>
                  <a:sym typeface="Helvetica World"/>
                </a:rPr>
                <a:t>7</a:t>
              </a:r>
            </a:p>
          </p:txBody>
        </p:sp>
      </p:grpSp>
      <p:grpSp>
        <p:nvGrpSpPr>
          <p:cNvPr id="4" name="Group 16"/>
          <p:cNvGrpSpPr/>
          <p:nvPr/>
        </p:nvGrpSpPr>
        <p:grpSpPr>
          <a:xfrm>
            <a:off x="11849100" y="-28239"/>
            <a:ext cx="371139" cy="371139"/>
            <a:chOff x="0" y="0"/>
            <a:chExt cx="812800" cy="812800"/>
          </a:xfrm>
        </p:grpSpPr>
        <p:sp>
          <p:nvSpPr>
            <p:cNvPr id="17" name="Freeform 17"/>
            <p:cNvSpPr/>
            <p:nvPr/>
          </p:nvSpPr>
          <p:spPr>
            <a:xfrm>
              <a:off x="0" y="0"/>
              <a:ext cx="812800" cy="812800"/>
            </a:xfrm>
            <a:custGeom>
              <a:avLst/>
              <a:gdLst/>
              <a:ahLst/>
              <a:cxnLst/>
              <a:rect l="l" t="t" r="r" b="b"/>
              <a:pathLst>
                <a:path w="812800" h="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2E4033"/>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1773"/>
                </a:lnSpc>
              </a:pPr>
              <a:endParaRPr/>
            </a:p>
          </p:txBody>
        </p:sp>
      </p:grpSp>
      <p:grpSp>
        <p:nvGrpSpPr>
          <p:cNvPr id="10" name="Group 22"/>
          <p:cNvGrpSpPr/>
          <p:nvPr/>
        </p:nvGrpSpPr>
        <p:grpSpPr>
          <a:xfrm>
            <a:off x="1381092" y="2666995"/>
            <a:ext cx="928246" cy="92824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4033"/>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1773"/>
                </a:lnSpc>
              </a:pPr>
              <a:endParaRPr/>
            </a:p>
          </p:txBody>
        </p:sp>
      </p:grpSp>
      <p:sp>
        <p:nvSpPr>
          <p:cNvPr id="25" name="TextBox 25"/>
          <p:cNvSpPr txBox="1"/>
          <p:nvPr/>
        </p:nvSpPr>
        <p:spPr>
          <a:xfrm>
            <a:off x="714338" y="4810136"/>
            <a:ext cx="1905013" cy="1218282"/>
          </a:xfrm>
          <a:prstGeom prst="rect">
            <a:avLst/>
          </a:prstGeom>
        </p:spPr>
        <p:txBody>
          <a:bodyPr wrap="square" lIns="0" tIns="0" rIns="0" bIns="0" rtlCol="0" anchor="t">
            <a:spAutoFit/>
          </a:bodyPr>
          <a:lstStyle/>
          <a:p>
            <a:pPr algn="ctr">
              <a:lnSpc>
                <a:spcPts val="1866"/>
              </a:lnSpc>
            </a:pPr>
            <a:r>
              <a:rPr lang="en-US" sz="1300" b="1" dirty="0">
                <a:solidFill>
                  <a:srgbClr val="000000"/>
                </a:solidFill>
                <a:latin typeface="Helvetica World"/>
                <a:ea typeface="Helvetica World"/>
                <a:cs typeface="Helvetica World"/>
                <a:sym typeface="Helvetica World"/>
              </a:rPr>
              <a:t>CREATION DU CENTRE NUCLEAIRE TRICO ORGANISE AUTOUR DU REACTEUR TRICO I </a:t>
            </a:r>
          </a:p>
          <a:p>
            <a:pPr algn="ctr">
              <a:lnSpc>
                <a:spcPts val="1866"/>
              </a:lnSpc>
            </a:pPr>
            <a:r>
              <a:rPr lang="en-US" sz="1300" b="1" dirty="0">
                <a:solidFill>
                  <a:srgbClr val="000000"/>
                </a:solidFill>
                <a:latin typeface="Helvetica World"/>
                <a:ea typeface="Helvetica World"/>
                <a:cs typeface="Helvetica World"/>
                <a:sym typeface="Helvetica World"/>
              </a:rPr>
              <a:t>(50 </a:t>
            </a:r>
            <a:r>
              <a:rPr lang="en-US" sz="1300" b="1" dirty="0" err="1">
                <a:solidFill>
                  <a:srgbClr val="000000"/>
                </a:solidFill>
                <a:latin typeface="Helvetica World"/>
                <a:ea typeface="Helvetica World"/>
                <a:cs typeface="Helvetica World"/>
                <a:sym typeface="Helvetica World"/>
              </a:rPr>
              <a:t>Kw</a:t>
            </a:r>
            <a:r>
              <a:rPr lang="en-US" sz="1300" b="1" dirty="0">
                <a:solidFill>
                  <a:srgbClr val="000000"/>
                </a:solidFill>
                <a:latin typeface="Helvetica World"/>
                <a:ea typeface="Helvetica World"/>
                <a:cs typeface="Helvetica World"/>
                <a:sym typeface="Helvetica World"/>
              </a:rPr>
              <a:t>)</a:t>
            </a:r>
          </a:p>
        </p:txBody>
      </p:sp>
      <p:sp>
        <p:nvSpPr>
          <p:cNvPr id="28" name="TextBox 28"/>
          <p:cNvSpPr txBox="1"/>
          <p:nvPr/>
        </p:nvSpPr>
        <p:spPr>
          <a:xfrm>
            <a:off x="6191252" y="3952879"/>
            <a:ext cx="1476385" cy="2192908"/>
          </a:xfrm>
          <a:prstGeom prst="rect">
            <a:avLst/>
          </a:prstGeom>
        </p:spPr>
        <p:txBody>
          <a:bodyPr wrap="square" lIns="0" tIns="0" rIns="0" bIns="0" rtlCol="0" anchor="t">
            <a:spAutoFit/>
          </a:bodyPr>
          <a:lstStyle/>
          <a:p>
            <a:pPr algn="ctr">
              <a:lnSpc>
                <a:spcPts val="1866"/>
              </a:lnSpc>
            </a:pPr>
            <a:r>
              <a:rPr lang="en-US" sz="1300" b="1" dirty="0">
                <a:solidFill>
                  <a:srgbClr val="000000"/>
                </a:solidFill>
                <a:latin typeface="Helvetica World"/>
                <a:ea typeface="Helvetica World"/>
                <a:cs typeface="Helvetica World"/>
                <a:sym typeface="Helvetica World"/>
              </a:rPr>
              <a:t>9 JUIN </a:t>
            </a:r>
          </a:p>
          <a:p>
            <a:pPr algn="ctr">
              <a:lnSpc>
                <a:spcPts val="1866"/>
              </a:lnSpc>
            </a:pPr>
            <a:endParaRPr lang="en-US" sz="1300" b="1" dirty="0">
              <a:solidFill>
                <a:srgbClr val="000000"/>
              </a:solidFill>
              <a:latin typeface="Helvetica World"/>
              <a:ea typeface="Helvetica World"/>
              <a:cs typeface="Helvetica World"/>
              <a:sym typeface="Helvetica World"/>
            </a:endParaRPr>
          </a:p>
          <a:p>
            <a:pPr algn="ctr">
              <a:lnSpc>
                <a:spcPts val="1866"/>
              </a:lnSpc>
            </a:pPr>
            <a:endParaRPr lang="en-US" sz="1300" b="1" dirty="0">
              <a:solidFill>
                <a:srgbClr val="000000"/>
              </a:solidFill>
              <a:latin typeface="Helvetica World"/>
              <a:ea typeface="Helvetica World"/>
              <a:cs typeface="Helvetica World"/>
              <a:sym typeface="Helvetica World"/>
            </a:endParaRPr>
          </a:p>
          <a:p>
            <a:pPr algn="ctr">
              <a:lnSpc>
                <a:spcPts val="1866"/>
              </a:lnSpc>
            </a:pPr>
            <a:r>
              <a:rPr lang="en-US" sz="1300" b="1" dirty="0">
                <a:solidFill>
                  <a:srgbClr val="000000"/>
                </a:solidFill>
                <a:latin typeface="Helvetica World"/>
                <a:ea typeface="Helvetica World"/>
                <a:cs typeface="Helvetica World"/>
                <a:sym typeface="Helvetica World"/>
              </a:rPr>
              <a:t>CONSEIL DES GOUVERNEURS DE L’AIEA ACCEPTE  DEMANDE</a:t>
            </a:r>
          </a:p>
          <a:p>
            <a:pPr algn="ctr">
              <a:lnSpc>
                <a:spcPts val="1866"/>
              </a:lnSpc>
            </a:pPr>
            <a:r>
              <a:rPr lang="en-US" sz="1300" b="1" dirty="0">
                <a:solidFill>
                  <a:srgbClr val="000000"/>
                </a:solidFill>
                <a:latin typeface="Helvetica World"/>
                <a:ea typeface="Helvetica World"/>
                <a:cs typeface="Helvetica World"/>
                <a:sym typeface="Helvetica World"/>
              </a:rPr>
              <a:t> (RES.GOV. 1004)</a:t>
            </a:r>
          </a:p>
        </p:txBody>
      </p:sp>
      <p:sp>
        <p:nvSpPr>
          <p:cNvPr id="29" name="TextBox 29"/>
          <p:cNvSpPr txBox="1"/>
          <p:nvPr/>
        </p:nvSpPr>
        <p:spPr>
          <a:xfrm>
            <a:off x="1476343" y="2952747"/>
            <a:ext cx="686421" cy="282129"/>
          </a:xfrm>
          <a:prstGeom prst="rect">
            <a:avLst/>
          </a:prstGeom>
        </p:spPr>
        <p:txBody>
          <a:bodyPr lIns="0" tIns="0" rIns="0" bIns="0" rtlCol="0" anchor="t">
            <a:spAutoFit/>
          </a:bodyPr>
          <a:lstStyle/>
          <a:p>
            <a:pPr algn="ctr">
              <a:lnSpc>
                <a:spcPts val="2188"/>
              </a:lnSpc>
            </a:pPr>
            <a:r>
              <a:rPr lang="en-US" sz="2000" i="1" dirty="0">
                <a:solidFill>
                  <a:srgbClr val="FFFFFF"/>
                </a:solidFill>
                <a:latin typeface="Helvetica World Italics"/>
                <a:ea typeface="Helvetica World Italics"/>
                <a:cs typeface="Helvetica World Italics"/>
                <a:sym typeface="Helvetica World Italics"/>
              </a:rPr>
              <a:t>1959</a:t>
            </a:r>
          </a:p>
        </p:txBody>
      </p:sp>
      <p:grpSp>
        <p:nvGrpSpPr>
          <p:cNvPr id="13" name="Group 30"/>
          <p:cNvGrpSpPr/>
          <p:nvPr/>
        </p:nvGrpSpPr>
        <p:grpSpPr>
          <a:xfrm>
            <a:off x="4857742" y="2619369"/>
            <a:ext cx="928246" cy="957092"/>
            <a:chOff x="0" y="0"/>
            <a:chExt cx="812800" cy="838058"/>
          </a:xfrm>
        </p:grpSpPr>
        <p:sp>
          <p:nvSpPr>
            <p:cNvPr id="31" name="Freeform 31"/>
            <p:cNvSpPr/>
            <p:nvPr/>
          </p:nvSpPr>
          <p:spPr>
            <a:xfrm>
              <a:off x="0" y="0"/>
              <a:ext cx="812800" cy="838058"/>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2E4033"/>
            </a:solidFill>
          </p:spPr>
        </p:sp>
        <p:sp>
          <p:nvSpPr>
            <p:cNvPr id="32" name="TextBox 32"/>
            <p:cNvSpPr txBox="1"/>
            <p:nvPr/>
          </p:nvSpPr>
          <p:spPr>
            <a:xfrm>
              <a:off x="76200" y="40468"/>
              <a:ext cx="660400" cy="719022"/>
            </a:xfrm>
            <a:prstGeom prst="rect">
              <a:avLst/>
            </a:prstGeom>
          </p:spPr>
          <p:txBody>
            <a:bodyPr lIns="50800" tIns="50800" rIns="50800" bIns="50800" rtlCol="0" anchor="ctr"/>
            <a:lstStyle/>
            <a:p>
              <a:pPr algn="ctr">
                <a:lnSpc>
                  <a:spcPts val="1773"/>
                </a:lnSpc>
              </a:pPr>
              <a:endParaRPr/>
            </a:p>
          </p:txBody>
        </p:sp>
      </p:grpSp>
      <p:sp>
        <p:nvSpPr>
          <p:cNvPr id="33" name="TextBox 33"/>
          <p:cNvSpPr txBox="1"/>
          <p:nvPr/>
        </p:nvSpPr>
        <p:spPr>
          <a:xfrm>
            <a:off x="4980951" y="2952747"/>
            <a:ext cx="686421" cy="282129"/>
          </a:xfrm>
          <a:prstGeom prst="rect">
            <a:avLst/>
          </a:prstGeom>
        </p:spPr>
        <p:txBody>
          <a:bodyPr lIns="0" tIns="0" rIns="0" bIns="0" rtlCol="0" anchor="t">
            <a:spAutoFit/>
          </a:bodyPr>
          <a:lstStyle/>
          <a:p>
            <a:pPr algn="ctr">
              <a:lnSpc>
                <a:spcPts val="2188"/>
              </a:lnSpc>
            </a:pPr>
            <a:r>
              <a:rPr lang="en-US" sz="2000" i="1" dirty="0">
                <a:solidFill>
                  <a:srgbClr val="FFFFFF"/>
                </a:solidFill>
                <a:latin typeface="Helvetica World Italics"/>
                <a:ea typeface="Helvetica World Italics"/>
                <a:cs typeface="Helvetica World Italics"/>
                <a:sym typeface="Helvetica World Italics"/>
              </a:rPr>
              <a:t>1963</a:t>
            </a:r>
          </a:p>
        </p:txBody>
      </p:sp>
      <p:grpSp>
        <p:nvGrpSpPr>
          <p:cNvPr id="16" name="Group 34"/>
          <p:cNvGrpSpPr/>
          <p:nvPr/>
        </p:nvGrpSpPr>
        <p:grpSpPr>
          <a:xfrm>
            <a:off x="3143230" y="2666995"/>
            <a:ext cx="928246" cy="957092"/>
            <a:chOff x="0" y="0"/>
            <a:chExt cx="812800" cy="838058"/>
          </a:xfrm>
        </p:grpSpPr>
        <p:sp>
          <p:nvSpPr>
            <p:cNvPr id="35" name="Freeform 35"/>
            <p:cNvSpPr/>
            <p:nvPr/>
          </p:nvSpPr>
          <p:spPr>
            <a:xfrm>
              <a:off x="0" y="0"/>
              <a:ext cx="812800" cy="838058"/>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p:spPr>
        </p:sp>
        <p:sp>
          <p:nvSpPr>
            <p:cNvPr id="36" name="TextBox 36"/>
            <p:cNvSpPr txBox="1"/>
            <p:nvPr/>
          </p:nvSpPr>
          <p:spPr>
            <a:xfrm>
              <a:off x="76200" y="40468"/>
              <a:ext cx="660400" cy="719022"/>
            </a:xfrm>
            <a:prstGeom prst="rect">
              <a:avLst/>
            </a:prstGeom>
          </p:spPr>
          <p:txBody>
            <a:bodyPr lIns="50800" tIns="50800" rIns="50800" bIns="50800" rtlCol="0" anchor="ctr"/>
            <a:lstStyle/>
            <a:p>
              <a:pPr algn="ctr">
                <a:lnSpc>
                  <a:spcPts val="1773"/>
                </a:lnSpc>
              </a:pPr>
              <a:endParaRPr/>
            </a:p>
          </p:txBody>
        </p:sp>
      </p:grpSp>
      <p:sp>
        <p:nvSpPr>
          <p:cNvPr id="37" name="TextBox 37"/>
          <p:cNvSpPr txBox="1"/>
          <p:nvPr/>
        </p:nvSpPr>
        <p:spPr>
          <a:xfrm>
            <a:off x="3286106" y="3003996"/>
            <a:ext cx="686421" cy="282129"/>
          </a:xfrm>
          <a:prstGeom prst="rect">
            <a:avLst/>
          </a:prstGeom>
        </p:spPr>
        <p:txBody>
          <a:bodyPr lIns="0" tIns="0" rIns="0" bIns="0" rtlCol="0" anchor="t">
            <a:spAutoFit/>
          </a:bodyPr>
          <a:lstStyle/>
          <a:p>
            <a:pPr algn="ctr">
              <a:lnSpc>
                <a:spcPts val="2188"/>
              </a:lnSpc>
            </a:pPr>
            <a:r>
              <a:rPr lang="en-US" sz="2000" i="1" dirty="0">
                <a:solidFill>
                  <a:srgbClr val="000000"/>
                </a:solidFill>
                <a:latin typeface="Helvetica World Italics"/>
                <a:ea typeface="Helvetica World Italics"/>
                <a:cs typeface="Helvetica World Italics"/>
                <a:sym typeface="Helvetica World Italics"/>
              </a:rPr>
              <a:t>1960</a:t>
            </a:r>
          </a:p>
        </p:txBody>
      </p:sp>
      <p:grpSp>
        <p:nvGrpSpPr>
          <p:cNvPr id="19" name="Group 38"/>
          <p:cNvGrpSpPr/>
          <p:nvPr/>
        </p:nvGrpSpPr>
        <p:grpSpPr>
          <a:xfrm>
            <a:off x="6334127" y="2619369"/>
            <a:ext cx="928246" cy="957092"/>
            <a:chOff x="0" y="0"/>
            <a:chExt cx="812800" cy="838058"/>
          </a:xfrm>
        </p:grpSpPr>
        <p:sp>
          <p:nvSpPr>
            <p:cNvPr id="39" name="Freeform 39"/>
            <p:cNvSpPr/>
            <p:nvPr/>
          </p:nvSpPr>
          <p:spPr>
            <a:xfrm>
              <a:off x="0" y="0"/>
              <a:ext cx="812800" cy="838058"/>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p:spPr>
        </p:sp>
        <p:sp>
          <p:nvSpPr>
            <p:cNvPr id="40" name="TextBox 40"/>
            <p:cNvSpPr txBox="1"/>
            <p:nvPr/>
          </p:nvSpPr>
          <p:spPr>
            <a:xfrm>
              <a:off x="76200" y="40468"/>
              <a:ext cx="660400" cy="719022"/>
            </a:xfrm>
            <a:prstGeom prst="rect">
              <a:avLst/>
            </a:prstGeom>
          </p:spPr>
          <p:txBody>
            <a:bodyPr lIns="50800" tIns="50800" rIns="50800" bIns="50800" rtlCol="0" anchor="ctr"/>
            <a:lstStyle/>
            <a:p>
              <a:pPr algn="ctr">
                <a:lnSpc>
                  <a:spcPts val="1773"/>
                </a:lnSpc>
              </a:pPr>
              <a:endParaRPr/>
            </a:p>
          </p:txBody>
        </p:sp>
      </p:grpSp>
      <p:sp>
        <p:nvSpPr>
          <p:cNvPr id="41" name="TextBox 41"/>
          <p:cNvSpPr txBox="1"/>
          <p:nvPr/>
        </p:nvSpPr>
        <p:spPr>
          <a:xfrm>
            <a:off x="6457336" y="2952747"/>
            <a:ext cx="686421" cy="282129"/>
          </a:xfrm>
          <a:prstGeom prst="rect">
            <a:avLst/>
          </a:prstGeom>
        </p:spPr>
        <p:txBody>
          <a:bodyPr lIns="0" tIns="0" rIns="0" bIns="0" rtlCol="0" anchor="t">
            <a:spAutoFit/>
          </a:bodyPr>
          <a:lstStyle/>
          <a:p>
            <a:pPr algn="ctr">
              <a:lnSpc>
                <a:spcPts val="2188"/>
              </a:lnSpc>
            </a:pPr>
            <a:r>
              <a:rPr lang="en-US" sz="2000" i="1" dirty="0">
                <a:solidFill>
                  <a:srgbClr val="000000"/>
                </a:solidFill>
                <a:latin typeface="Helvetica World Italics"/>
                <a:ea typeface="Helvetica World Italics"/>
                <a:cs typeface="Helvetica World Italics"/>
                <a:sym typeface="Helvetica World Italics"/>
              </a:rPr>
              <a:t>1964</a:t>
            </a:r>
          </a:p>
        </p:txBody>
      </p:sp>
      <p:sp>
        <p:nvSpPr>
          <p:cNvPr id="42" name="TextBox 42"/>
          <p:cNvSpPr txBox="1"/>
          <p:nvPr/>
        </p:nvSpPr>
        <p:spPr>
          <a:xfrm>
            <a:off x="1000090" y="4048130"/>
            <a:ext cx="1565358" cy="654025"/>
          </a:xfrm>
          <a:prstGeom prst="rect">
            <a:avLst/>
          </a:prstGeom>
        </p:spPr>
        <p:txBody>
          <a:bodyPr lIns="0" tIns="0" rIns="0" bIns="0" rtlCol="0" anchor="t">
            <a:spAutoFit/>
          </a:bodyPr>
          <a:lstStyle/>
          <a:p>
            <a:pPr algn="ctr">
              <a:lnSpc>
                <a:spcPts val="1670"/>
              </a:lnSpc>
            </a:pPr>
            <a:r>
              <a:rPr lang="en-US" sz="1500" b="1" dirty="0">
                <a:solidFill>
                  <a:srgbClr val="000000"/>
                </a:solidFill>
                <a:latin typeface="Helvetica World Bold"/>
                <a:ea typeface="Helvetica World Bold"/>
                <a:cs typeface="Helvetica World Bold"/>
                <a:sym typeface="Helvetica World Bold"/>
              </a:rPr>
              <a:t>6 JUIN INAUGURATION DE TRICO </a:t>
            </a:r>
          </a:p>
        </p:txBody>
      </p:sp>
      <p:sp>
        <p:nvSpPr>
          <p:cNvPr id="43" name="TextBox 43"/>
          <p:cNvSpPr txBox="1"/>
          <p:nvPr/>
        </p:nvSpPr>
        <p:spPr>
          <a:xfrm>
            <a:off x="2952729" y="4048130"/>
            <a:ext cx="1428760" cy="1308050"/>
          </a:xfrm>
          <a:prstGeom prst="rect">
            <a:avLst/>
          </a:prstGeom>
        </p:spPr>
        <p:txBody>
          <a:bodyPr wrap="square" lIns="0" tIns="0" rIns="0" bIns="0" rtlCol="0" anchor="t">
            <a:spAutoFit/>
          </a:bodyPr>
          <a:lstStyle/>
          <a:p>
            <a:pPr algn="ctr">
              <a:lnSpc>
                <a:spcPts val="1670"/>
              </a:lnSpc>
            </a:pPr>
            <a:r>
              <a:rPr lang="en-US" sz="1300" b="1" dirty="0">
                <a:solidFill>
                  <a:srgbClr val="000000"/>
                </a:solidFill>
                <a:latin typeface="Helvetica World Bold"/>
                <a:ea typeface="Helvetica World Bold"/>
                <a:cs typeface="Helvetica World Bold"/>
                <a:sym typeface="Helvetica World Bold"/>
              </a:rPr>
              <a:t>10 JUIN</a:t>
            </a:r>
          </a:p>
          <a:p>
            <a:pPr algn="ctr">
              <a:lnSpc>
                <a:spcPts val="1670"/>
              </a:lnSpc>
            </a:pPr>
            <a:endParaRPr lang="en-US" sz="1300" b="1" dirty="0">
              <a:solidFill>
                <a:srgbClr val="000000"/>
              </a:solidFill>
              <a:latin typeface="Helvetica World Bold"/>
              <a:ea typeface="Helvetica World Bold"/>
              <a:cs typeface="Helvetica World Bold"/>
              <a:sym typeface="Helvetica World Bold"/>
            </a:endParaRPr>
          </a:p>
          <a:p>
            <a:pPr algn="ctr">
              <a:lnSpc>
                <a:spcPts val="1670"/>
              </a:lnSpc>
            </a:pPr>
            <a:r>
              <a:rPr lang="en-US" sz="1300" b="1" dirty="0">
                <a:solidFill>
                  <a:srgbClr val="000000"/>
                </a:solidFill>
                <a:latin typeface="Helvetica World Bold"/>
                <a:ea typeface="Helvetica World Bold"/>
                <a:cs typeface="Helvetica World Bold"/>
                <a:sym typeface="Helvetica World Bold"/>
              </a:rPr>
              <a:t>CREATION DU COMMISSARIAT DES SCIENCES NUCLEAIRES</a:t>
            </a:r>
          </a:p>
        </p:txBody>
      </p:sp>
      <p:sp>
        <p:nvSpPr>
          <p:cNvPr id="44" name="TextBox 44"/>
          <p:cNvSpPr txBox="1"/>
          <p:nvPr/>
        </p:nvSpPr>
        <p:spPr>
          <a:xfrm>
            <a:off x="4619616" y="4000505"/>
            <a:ext cx="1476385" cy="2180084"/>
          </a:xfrm>
          <a:prstGeom prst="rect">
            <a:avLst/>
          </a:prstGeom>
        </p:spPr>
        <p:txBody>
          <a:bodyPr wrap="square" lIns="0" tIns="0" rIns="0" bIns="0" rtlCol="0" anchor="t">
            <a:spAutoFit/>
          </a:bodyPr>
          <a:lstStyle/>
          <a:p>
            <a:pPr algn="ctr">
              <a:lnSpc>
                <a:spcPts val="1670"/>
              </a:lnSpc>
            </a:pPr>
            <a:r>
              <a:rPr lang="en-US" sz="1300" b="1" dirty="0">
                <a:solidFill>
                  <a:srgbClr val="000000"/>
                </a:solidFill>
                <a:latin typeface="Helvetica World Bold"/>
                <a:ea typeface="Helvetica World Bold"/>
                <a:cs typeface="Helvetica World Bold"/>
                <a:sym typeface="Helvetica World Bold"/>
              </a:rPr>
              <a:t>DEMANDE DE LA RDC A L’AIEA:  </a:t>
            </a:r>
          </a:p>
          <a:p>
            <a:pPr algn="ctr">
              <a:lnSpc>
                <a:spcPts val="1670"/>
              </a:lnSpc>
            </a:pPr>
            <a:endParaRPr lang="en-US" sz="1300" b="1" dirty="0">
              <a:solidFill>
                <a:srgbClr val="000000"/>
              </a:solidFill>
              <a:latin typeface="Helvetica World Bold"/>
              <a:ea typeface="Helvetica World Bold"/>
              <a:cs typeface="Helvetica World Bold"/>
              <a:sym typeface="Helvetica World Bold"/>
            </a:endParaRPr>
          </a:p>
          <a:p>
            <a:pPr algn="ctr">
              <a:lnSpc>
                <a:spcPts val="1670"/>
              </a:lnSpc>
            </a:pPr>
            <a:r>
              <a:rPr lang="en-US" sz="1300" b="1" dirty="0">
                <a:solidFill>
                  <a:srgbClr val="000000"/>
                </a:solidFill>
                <a:latin typeface="Helvetica World Bold"/>
                <a:ea typeface="Helvetica World Bold"/>
                <a:cs typeface="Helvetica World Bold"/>
                <a:sym typeface="Helvetica World Bold"/>
              </a:rPr>
              <a:t>TRANSFORMER CENTRE TRICO EN CENTRE NUCLEAIRE REGIONAL POUR L’AFRIQUE CENTRALE </a:t>
            </a:r>
          </a:p>
        </p:txBody>
      </p:sp>
      <p:sp>
        <p:nvSpPr>
          <p:cNvPr id="47" name="TextBox 47"/>
          <p:cNvSpPr txBox="1"/>
          <p:nvPr/>
        </p:nvSpPr>
        <p:spPr>
          <a:xfrm>
            <a:off x="3742652" y="590550"/>
            <a:ext cx="4706697" cy="897682"/>
          </a:xfrm>
          <a:prstGeom prst="rect">
            <a:avLst/>
          </a:prstGeom>
        </p:spPr>
        <p:txBody>
          <a:bodyPr lIns="0" tIns="0" rIns="0" bIns="0" rtlCol="0" anchor="t">
            <a:spAutoFit/>
          </a:bodyPr>
          <a:lstStyle/>
          <a:p>
            <a:pPr algn="ctr">
              <a:lnSpc>
                <a:spcPts val="7011"/>
              </a:lnSpc>
            </a:pPr>
            <a:r>
              <a:rPr lang="en-US" sz="5000" b="1" spc="-165" dirty="0" smtClean="0">
                <a:solidFill>
                  <a:srgbClr val="000000"/>
                </a:solidFill>
                <a:latin typeface="Helvetica World Bold"/>
                <a:ea typeface="Helvetica World Bold"/>
                <a:cs typeface="Helvetica World Bold"/>
                <a:sym typeface="Helvetica World Bold"/>
              </a:rPr>
              <a:t>1. Notre </a:t>
            </a:r>
            <a:r>
              <a:rPr lang="en-US" sz="5000" b="1" spc="-165" dirty="0">
                <a:solidFill>
                  <a:srgbClr val="000000"/>
                </a:solidFill>
                <a:latin typeface="Helvetica World Bold"/>
                <a:ea typeface="Helvetica World Bold"/>
                <a:cs typeface="Helvetica World Bold"/>
                <a:sym typeface="Helvetica World Bold"/>
              </a:rPr>
              <a:t>Histoire</a:t>
            </a:r>
          </a:p>
        </p:txBody>
      </p:sp>
      <p:sp>
        <p:nvSpPr>
          <p:cNvPr id="48" name="TextBox 48"/>
          <p:cNvSpPr txBox="1"/>
          <p:nvPr/>
        </p:nvSpPr>
        <p:spPr>
          <a:xfrm>
            <a:off x="3711386" y="1465584"/>
            <a:ext cx="4769229" cy="282129"/>
          </a:xfrm>
          <a:prstGeom prst="rect">
            <a:avLst/>
          </a:prstGeom>
        </p:spPr>
        <p:txBody>
          <a:bodyPr lIns="0" tIns="0" rIns="0" bIns="0" rtlCol="0" anchor="t">
            <a:spAutoFit/>
          </a:bodyPr>
          <a:lstStyle/>
          <a:p>
            <a:pPr algn="ctr">
              <a:lnSpc>
                <a:spcPts val="2240"/>
              </a:lnSpc>
            </a:pPr>
            <a:r>
              <a:rPr lang="en-US" sz="1600" dirty="0">
                <a:solidFill>
                  <a:srgbClr val="000000"/>
                </a:solidFill>
                <a:latin typeface="Helvetica World"/>
                <a:ea typeface="Helvetica World"/>
                <a:cs typeface="Helvetica World"/>
                <a:sym typeface="Helvetica World"/>
              </a:rPr>
              <a:t>QUELQUES DATES ...</a:t>
            </a:r>
          </a:p>
        </p:txBody>
      </p:sp>
      <p:grpSp>
        <p:nvGrpSpPr>
          <p:cNvPr id="20" name="Group 38"/>
          <p:cNvGrpSpPr/>
          <p:nvPr/>
        </p:nvGrpSpPr>
        <p:grpSpPr>
          <a:xfrm>
            <a:off x="8143890" y="2619369"/>
            <a:ext cx="928246" cy="957092"/>
            <a:chOff x="0" y="0"/>
            <a:chExt cx="812800" cy="838058"/>
          </a:xfrm>
        </p:grpSpPr>
        <p:sp>
          <p:nvSpPr>
            <p:cNvPr id="50" name="Freeform 39"/>
            <p:cNvSpPr/>
            <p:nvPr/>
          </p:nvSpPr>
          <p:spPr>
            <a:xfrm>
              <a:off x="0" y="0"/>
              <a:ext cx="812800" cy="838058"/>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p:spPr>
        </p:sp>
        <p:sp>
          <p:nvSpPr>
            <p:cNvPr id="51" name="TextBox 40"/>
            <p:cNvSpPr txBox="1"/>
            <p:nvPr/>
          </p:nvSpPr>
          <p:spPr>
            <a:xfrm>
              <a:off x="76200" y="40468"/>
              <a:ext cx="660400" cy="719022"/>
            </a:xfrm>
            <a:prstGeom prst="rect">
              <a:avLst/>
            </a:prstGeom>
          </p:spPr>
          <p:txBody>
            <a:bodyPr lIns="50800" tIns="50800" rIns="50800" bIns="50800" rtlCol="0" anchor="ctr"/>
            <a:lstStyle/>
            <a:p>
              <a:pPr algn="ctr">
                <a:lnSpc>
                  <a:spcPts val="1773"/>
                </a:lnSpc>
              </a:pPr>
              <a:endParaRPr/>
            </a:p>
          </p:txBody>
        </p:sp>
      </p:grpSp>
      <p:sp>
        <p:nvSpPr>
          <p:cNvPr id="52" name="TextBox 41"/>
          <p:cNvSpPr txBox="1"/>
          <p:nvPr/>
        </p:nvSpPr>
        <p:spPr>
          <a:xfrm>
            <a:off x="8286766" y="3000372"/>
            <a:ext cx="686421" cy="282129"/>
          </a:xfrm>
          <a:prstGeom prst="rect">
            <a:avLst/>
          </a:prstGeom>
        </p:spPr>
        <p:txBody>
          <a:bodyPr lIns="0" tIns="0" rIns="0" bIns="0" rtlCol="0" anchor="t">
            <a:spAutoFit/>
          </a:bodyPr>
          <a:lstStyle/>
          <a:p>
            <a:pPr algn="ctr">
              <a:lnSpc>
                <a:spcPts val="2188"/>
              </a:lnSpc>
            </a:pPr>
            <a:r>
              <a:rPr lang="en-US" sz="2000" i="1" dirty="0">
                <a:solidFill>
                  <a:srgbClr val="000000"/>
                </a:solidFill>
                <a:latin typeface="Helvetica World Italics"/>
                <a:ea typeface="Helvetica World Italics"/>
                <a:cs typeface="Helvetica World Italics"/>
                <a:sym typeface="Helvetica World Italics"/>
              </a:rPr>
              <a:t>1967</a:t>
            </a:r>
          </a:p>
        </p:txBody>
      </p:sp>
      <p:sp>
        <p:nvSpPr>
          <p:cNvPr id="53" name="TextBox 28"/>
          <p:cNvSpPr txBox="1"/>
          <p:nvPr/>
        </p:nvSpPr>
        <p:spPr>
          <a:xfrm>
            <a:off x="7905763" y="3905254"/>
            <a:ext cx="1428761" cy="1949252"/>
          </a:xfrm>
          <a:prstGeom prst="rect">
            <a:avLst/>
          </a:prstGeom>
        </p:spPr>
        <p:txBody>
          <a:bodyPr wrap="square" lIns="0" tIns="0" rIns="0" bIns="0" rtlCol="0" anchor="t">
            <a:spAutoFit/>
          </a:bodyPr>
          <a:lstStyle/>
          <a:p>
            <a:pPr algn="ctr">
              <a:lnSpc>
                <a:spcPts val="1866"/>
              </a:lnSpc>
            </a:pPr>
            <a:r>
              <a:rPr lang="en-US" sz="1300" b="1" dirty="0">
                <a:solidFill>
                  <a:srgbClr val="000000"/>
                </a:solidFill>
                <a:latin typeface="Helvetica World"/>
                <a:ea typeface="Helvetica World"/>
                <a:cs typeface="Helvetica World"/>
                <a:sym typeface="Helvetica World"/>
              </a:rPr>
              <a:t>4ème SOMMET OUA A KINSHASA </a:t>
            </a:r>
          </a:p>
          <a:p>
            <a:pPr algn="ctr">
              <a:lnSpc>
                <a:spcPts val="1866"/>
              </a:lnSpc>
            </a:pPr>
            <a:endParaRPr lang="en-US" sz="1300" b="1" dirty="0">
              <a:solidFill>
                <a:srgbClr val="000000"/>
              </a:solidFill>
              <a:latin typeface="Helvetica World"/>
              <a:ea typeface="Helvetica World"/>
              <a:cs typeface="Helvetica World"/>
              <a:sym typeface="Helvetica World"/>
            </a:endParaRPr>
          </a:p>
          <a:p>
            <a:pPr algn="ctr">
              <a:lnSpc>
                <a:spcPts val="1866"/>
              </a:lnSpc>
            </a:pPr>
            <a:r>
              <a:rPr lang="en-US" sz="1300" b="1" dirty="0">
                <a:solidFill>
                  <a:srgbClr val="000000"/>
                </a:solidFill>
                <a:latin typeface="Helvetica World"/>
                <a:ea typeface="Helvetica World"/>
                <a:cs typeface="Helvetica World"/>
                <a:sym typeface="Helvetica World"/>
              </a:rPr>
              <a:t>ENTERINEMENT DE LA  RES.GOV.1004:</a:t>
            </a:r>
          </a:p>
          <a:p>
            <a:pPr algn="ctr">
              <a:lnSpc>
                <a:spcPts val="1866"/>
              </a:lnSpc>
            </a:pPr>
            <a:r>
              <a:rPr lang="en-US" sz="1300" b="1" dirty="0">
                <a:solidFill>
                  <a:srgbClr val="000000"/>
                </a:solidFill>
                <a:latin typeface="Helvetica World"/>
                <a:ea typeface="Helvetica World"/>
                <a:cs typeface="Helvetica World"/>
                <a:sym typeface="Helvetica World"/>
              </a:rPr>
              <a:t> CENTRE TRICO DEVIENT CREN-K </a:t>
            </a:r>
          </a:p>
        </p:txBody>
      </p:sp>
      <p:sp>
        <p:nvSpPr>
          <p:cNvPr id="54" name="AutoShape 9"/>
          <p:cNvSpPr/>
          <p:nvPr/>
        </p:nvSpPr>
        <p:spPr>
          <a:xfrm flipH="1">
            <a:off x="8620143" y="3571876"/>
            <a:ext cx="5041" cy="268228"/>
          </a:xfrm>
          <a:prstGeom prst="line">
            <a:avLst/>
          </a:prstGeom>
          <a:ln w="38100" cap="flat">
            <a:solidFill>
              <a:srgbClr val="000000"/>
            </a:solidFill>
            <a:prstDash val="solid"/>
            <a:headEnd type="none" w="sm" len="sm"/>
            <a:tailEnd type="none" w="sm" len="sm"/>
          </a:ln>
        </p:spPr>
      </p:sp>
      <p:grpSp>
        <p:nvGrpSpPr>
          <p:cNvPr id="21" name="Group 38"/>
          <p:cNvGrpSpPr/>
          <p:nvPr/>
        </p:nvGrpSpPr>
        <p:grpSpPr>
          <a:xfrm>
            <a:off x="9810776" y="2662409"/>
            <a:ext cx="928246" cy="957092"/>
            <a:chOff x="0" y="0"/>
            <a:chExt cx="812800" cy="838058"/>
          </a:xfrm>
        </p:grpSpPr>
        <p:sp>
          <p:nvSpPr>
            <p:cNvPr id="56" name="Freeform 39"/>
            <p:cNvSpPr/>
            <p:nvPr/>
          </p:nvSpPr>
          <p:spPr>
            <a:xfrm>
              <a:off x="0" y="0"/>
              <a:ext cx="812800" cy="838058"/>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p:spPr>
        </p:sp>
        <p:sp>
          <p:nvSpPr>
            <p:cNvPr id="57" name="TextBox 40"/>
            <p:cNvSpPr txBox="1"/>
            <p:nvPr/>
          </p:nvSpPr>
          <p:spPr>
            <a:xfrm>
              <a:off x="76200" y="40468"/>
              <a:ext cx="660400" cy="719022"/>
            </a:xfrm>
            <a:prstGeom prst="rect">
              <a:avLst/>
            </a:prstGeom>
          </p:spPr>
          <p:txBody>
            <a:bodyPr lIns="50800" tIns="50800" rIns="50800" bIns="50800" rtlCol="0" anchor="ctr"/>
            <a:lstStyle/>
            <a:p>
              <a:pPr algn="ctr">
                <a:lnSpc>
                  <a:spcPts val="1773"/>
                </a:lnSpc>
              </a:pPr>
              <a:endParaRPr/>
            </a:p>
          </p:txBody>
        </p:sp>
      </p:grpSp>
      <p:sp>
        <p:nvSpPr>
          <p:cNvPr id="58" name="TextBox 41"/>
          <p:cNvSpPr txBox="1"/>
          <p:nvPr/>
        </p:nvSpPr>
        <p:spPr>
          <a:xfrm>
            <a:off x="9933986" y="3000372"/>
            <a:ext cx="686421" cy="282129"/>
          </a:xfrm>
          <a:prstGeom prst="rect">
            <a:avLst/>
          </a:prstGeom>
        </p:spPr>
        <p:txBody>
          <a:bodyPr lIns="0" tIns="0" rIns="0" bIns="0" rtlCol="0" anchor="t">
            <a:spAutoFit/>
          </a:bodyPr>
          <a:lstStyle/>
          <a:p>
            <a:pPr algn="ctr">
              <a:lnSpc>
                <a:spcPts val="2188"/>
              </a:lnSpc>
            </a:pPr>
            <a:r>
              <a:rPr lang="en-US" sz="2000" i="1" dirty="0">
                <a:solidFill>
                  <a:srgbClr val="000000"/>
                </a:solidFill>
                <a:latin typeface="Helvetica World Italics"/>
                <a:ea typeface="Helvetica World Italics"/>
                <a:cs typeface="Helvetica World Italics"/>
                <a:sym typeface="Helvetica World Italics"/>
              </a:rPr>
              <a:t>1970</a:t>
            </a:r>
          </a:p>
        </p:txBody>
      </p:sp>
      <p:sp>
        <p:nvSpPr>
          <p:cNvPr id="59" name="TextBox 28"/>
          <p:cNvSpPr txBox="1"/>
          <p:nvPr/>
        </p:nvSpPr>
        <p:spPr>
          <a:xfrm>
            <a:off x="9620275" y="3857628"/>
            <a:ext cx="1238259" cy="1218282"/>
          </a:xfrm>
          <a:prstGeom prst="rect">
            <a:avLst/>
          </a:prstGeom>
        </p:spPr>
        <p:txBody>
          <a:bodyPr wrap="square" lIns="0" tIns="0" rIns="0" bIns="0" rtlCol="0" anchor="t">
            <a:spAutoFit/>
          </a:bodyPr>
          <a:lstStyle/>
          <a:p>
            <a:pPr algn="ctr">
              <a:lnSpc>
                <a:spcPts val="1866"/>
              </a:lnSpc>
            </a:pPr>
            <a:r>
              <a:rPr lang="en-US" sz="1300" b="1" dirty="0">
                <a:solidFill>
                  <a:srgbClr val="000000"/>
                </a:solidFill>
                <a:latin typeface="Helvetica World"/>
                <a:ea typeface="Helvetica World"/>
                <a:cs typeface="Helvetica World"/>
                <a:sym typeface="Helvetica World"/>
              </a:rPr>
              <a:t>29 JUIN</a:t>
            </a:r>
          </a:p>
          <a:p>
            <a:pPr algn="ctr">
              <a:lnSpc>
                <a:spcPts val="1866"/>
              </a:lnSpc>
            </a:pPr>
            <a:endParaRPr lang="en-US" sz="1300" b="1" dirty="0">
              <a:solidFill>
                <a:srgbClr val="000000"/>
              </a:solidFill>
              <a:latin typeface="Helvetica World"/>
              <a:ea typeface="Helvetica World"/>
              <a:cs typeface="Helvetica World"/>
              <a:sym typeface="Helvetica World"/>
            </a:endParaRPr>
          </a:p>
          <a:p>
            <a:pPr algn="ctr">
              <a:lnSpc>
                <a:spcPts val="1866"/>
              </a:lnSpc>
            </a:pPr>
            <a:r>
              <a:rPr lang="en-US" sz="1300" b="1" dirty="0">
                <a:solidFill>
                  <a:srgbClr val="000000"/>
                </a:solidFill>
                <a:latin typeface="Helvetica World"/>
                <a:ea typeface="Helvetica World"/>
                <a:cs typeface="Helvetica World"/>
                <a:sym typeface="Helvetica World"/>
              </a:rPr>
              <a:t>ARRET DEFINITIF DE TRICO I</a:t>
            </a:r>
          </a:p>
        </p:txBody>
      </p:sp>
      <p:sp>
        <p:nvSpPr>
          <p:cNvPr id="60" name="AutoShape 9"/>
          <p:cNvSpPr/>
          <p:nvPr/>
        </p:nvSpPr>
        <p:spPr>
          <a:xfrm flipH="1">
            <a:off x="10281989" y="3589400"/>
            <a:ext cx="5041" cy="268228"/>
          </a:xfrm>
          <a:prstGeom prst="line">
            <a:avLst/>
          </a:prstGeom>
          <a:ln w="38100" cap="flat">
            <a:solidFill>
              <a:srgbClr val="000000"/>
            </a:solidFill>
            <a:prstDash val="solid"/>
            <a:headEnd type="none" w="sm" len="sm"/>
            <a:tailEnd type="none" w="sm" len="sm"/>
          </a:ln>
        </p:spPr>
      </p:sp>
      <p:grpSp>
        <p:nvGrpSpPr>
          <p:cNvPr id="22" name="Group 10"/>
          <p:cNvGrpSpPr/>
          <p:nvPr/>
        </p:nvGrpSpPr>
        <p:grpSpPr>
          <a:xfrm>
            <a:off x="10810909" y="3714753"/>
            <a:ext cx="221811" cy="221811"/>
            <a:chOff x="0" y="0"/>
            <a:chExt cx="812800" cy="812800"/>
          </a:xfrm>
        </p:grpSpPr>
        <p:sp>
          <p:nvSpPr>
            <p:cNvPr id="63" name="Freeform 11"/>
            <p:cNvSpPr/>
            <p:nvPr/>
          </p:nvSpPr>
          <p:spPr>
            <a:xfrm>
              <a:off x="0" y="0"/>
              <a:ext cx="812800" cy="812800"/>
            </a:xfrm>
            <a:custGeom>
              <a:avLst/>
              <a:gdLst/>
              <a:ahLst/>
              <a:cxnLst/>
              <a:rect l="l" t="t" r="r" b="b"/>
              <a:pathLst>
                <a:path w="812800" h="812800">
                  <a:moveTo>
                    <a:pt x="116344" y="0"/>
                  </a:moveTo>
                  <a:lnTo>
                    <a:pt x="696456" y="0"/>
                  </a:lnTo>
                  <a:cubicBezTo>
                    <a:pt x="727312" y="0"/>
                    <a:pt x="756905" y="12258"/>
                    <a:pt x="778724" y="34076"/>
                  </a:cubicBezTo>
                  <a:cubicBezTo>
                    <a:pt x="800542" y="55895"/>
                    <a:pt x="812800" y="85488"/>
                    <a:pt x="812800" y="116344"/>
                  </a:cubicBezTo>
                  <a:lnTo>
                    <a:pt x="812800" y="696456"/>
                  </a:lnTo>
                  <a:cubicBezTo>
                    <a:pt x="812800" y="727312"/>
                    <a:pt x="800542" y="756905"/>
                    <a:pt x="778724" y="778724"/>
                  </a:cubicBezTo>
                  <a:cubicBezTo>
                    <a:pt x="756905" y="800542"/>
                    <a:pt x="727312" y="812800"/>
                    <a:pt x="696456" y="812800"/>
                  </a:cubicBezTo>
                  <a:lnTo>
                    <a:pt x="116344" y="812800"/>
                  </a:lnTo>
                  <a:cubicBezTo>
                    <a:pt x="85488" y="812800"/>
                    <a:pt x="55895" y="800542"/>
                    <a:pt x="34076" y="778724"/>
                  </a:cubicBezTo>
                  <a:cubicBezTo>
                    <a:pt x="12258" y="756905"/>
                    <a:pt x="0" y="727312"/>
                    <a:pt x="0" y="696456"/>
                  </a:cubicBezTo>
                  <a:lnTo>
                    <a:pt x="0" y="116344"/>
                  </a:lnTo>
                  <a:cubicBezTo>
                    <a:pt x="0" y="85488"/>
                    <a:pt x="12258" y="55895"/>
                    <a:pt x="34076" y="34076"/>
                  </a:cubicBezTo>
                  <a:cubicBezTo>
                    <a:pt x="55895" y="12258"/>
                    <a:pt x="85488" y="0"/>
                    <a:pt x="116344" y="0"/>
                  </a:cubicBezTo>
                  <a:close/>
                </a:path>
              </a:pathLst>
            </a:custGeom>
            <a:solidFill>
              <a:srgbClr val="2E4033"/>
            </a:solidFill>
          </p:spPr>
        </p:sp>
        <p:sp>
          <p:nvSpPr>
            <p:cNvPr id="64" name="TextBox 12"/>
            <p:cNvSpPr txBox="1"/>
            <p:nvPr/>
          </p:nvSpPr>
          <p:spPr>
            <a:xfrm>
              <a:off x="0" y="-38100"/>
              <a:ext cx="812800" cy="850900"/>
            </a:xfrm>
            <a:prstGeom prst="rect">
              <a:avLst/>
            </a:prstGeom>
          </p:spPr>
          <p:txBody>
            <a:bodyPr lIns="50800" tIns="50800" rIns="50800" bIns="50800" rtlCol="0" anchor="ctr"/>
            <a:lstStyle/>
            <a:p>
              <a:pPr algn="ctr">
                <a:lnSpc>
                  <a:spcPts val="1773"/>
                </a:lnSpc>
              </a:pPr>
              <a:endParaRPr/>
            </a:p>
          </p:txBody>
        </p:sp>
      </p:grpSp>
      <p:sp>
        <p:nvSpPr>
          <p:cNvPr id="65" name="TextBox 48"/>
          <p:cNvSpPr txBox="1"/>
          <p:nvPr/>
        </p:nvSpPr>
        <p:spPr>
          <a:xfrm>
            <a:off x="802893" y="2016432"/>
            <a:ext cx="4769229" cy="282129"/>
          </a:xfrm>
          <a:prstGeom prst="rect">
            <a:avLst/>
          </a:prstGeom>
        </p:spPr>
        <p:txBody>
          <a:bodyPr lIns="0" tIns="0" rIns="0" bIns="0" rtlCol="0" anchor="t">
            <a:spAutoFit/>
          </a:bodyPr>
          <a:lstStyle/>
          <a:p>
            <a:pPr>
              <a:lnSpc>
                <a:spcPts val="2240"/>
              </a:lnSpc>
            </a:pPr>
            <a:r>
              <a:rPr lang="en-US" sz="1600" b="1" dirty="0">
                <a:solidFill>
                  <a:srgbClr val="000000"/>
                </a:solidFill>
                <a:latin typeface="Helvetica World"/>
                <a:ea typeface="Helvetica World"/>
                <a:cs typeface="Helvetica World"/>
                <a:sym typeface="Helvetica World"/>
              </a:rPr>
              <a:t>REACTEUR TRIGA MARK I (TRICO I)</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5"/>
          <p:cNvSpPr/>
          <p:nvPr/>
        </p:nvSpPr>
        <p:spPr>
          <a:xfrm flipV="1">
            <a:off x="857214" y="3810003"/>
            <a:ext cx="10715699" cy="47625"/>
          </a:xfrm>
          <a:prstGeom prst="line">
            <a:avLst/>
          </a:prstGeom>
          <a:ln w="38100" cap="flat">
            <a:solidFill>
              <a:srgbClr val="000000"/>
            </a:solidFill>
            <a:prstDash val="solid"/>
            <a:headEnd type="none" w="med" len="med"/>
            <a:tailEnd type="triangle" w="med" len="med"/>
          </a:ln>
        </p:spPr>
      </p:sp>
      <p:sp>
        <p:nvSpPr>
          <p:cNvPr id="6" name="AutoShape 6"/>
          <p:cNvSpPr/>
          <p:nvPr/>
        </p:nvSpPr>
        <p:spPr>
          <a:xfrm flipH="1">
            <a:off x="1428718" y="3571876"/>
            <a:ext cx="3793" cy="268197"/>
          </a:xfrm>
          <a:prstGeom prst="line">
            <a:avLst/>
          </a:prstGeom>
          <a:ln w="38100" cap="flat">
            <a:solidFill>
              <a:srgbClr val="000000"/>
            </a:solidFill>
            <a:prstDash val="solid"/>
            <a:headEnd type="none" w="sm" len="sm"/>
            <a:tailEnd type="none" w="sm" len="sm"/>
          </a:ln>
        </p:spPr>
      </p:sp>
      <p:sp>
        <p:nvSpPr>
          <p:cNvPr id="7" name="AutoShape 7"/>
          <p:cNvSpPr/>
          <p:nvPr/>
        </p:nvSpPr>
        <p:spPr>
          <a:xfrm flipH="1">
            <a:off x="2809852" y="3571876"/>
            <a:ext cx="5041" cy="268228"/>
          </a:xfrm>
          <a:prstGeom prst="line">
            <a:avLst/>
          </a:prstGeom>
          <a:ln w="38100" cap="flat">
            <a:solidFill>
              <a:srgbClr val="000000"/>
            </a:solidFill>
            <a:prstDash val="solid"/>
            <a:headEnd type="none" w="sm" len="sm"/>
            <a:tailEnd type="none" w="sm" len="sm"/>
          </a:ln>
        </p:spPr>
      </p:sp>
      <p:sp>
        <p:nvSpPr>
          <p:cNvPr id="8" name="AutoShape 8"/>
          <p:cNvSpPr/>
          <p:nvPr/>
        </p:nvSpPr>
        <p:spPr>
          <a:xfrm flipH="1">
            <a:off x="4286238" y="3524251"/>
            <a:ext cx="5041" cy="268228"/>
          </a:xfrm>
          <a:prstGeom prst="line">
            <a:avLst/>
          </a:prstGeom>
          <a:ln w="38100" cap="flat">
            <a:solidFill>
              <a:srgbClr val="000000"/>
            </a:solidFill>
            <a:prstDash val="solid"/>
            <a:headEnd type="none" w="sm" len="sm"/>
            <a:tailEnd type="none" w="sm" len="sm"/>
          </a:ln>
        </p:spPr>
      </p:sp>
      <p:sp>
        <p:nvSpPr>
          <p:cNvPr id="9" name="AutoShape 9"/>
          <p:cNvSpPr/>
          <p:nvPr/>
        </p:nvSpPr>
        <p:spPr>
          <a:xfrm flipH="1">
            <a:off x="5662332" y="3571876"/>
            <a:ext cx="5041" cy="268228"/>
          </a:xfrm>
          <a:prstGeom prst="line">
            <a:avLst/>
          </a:prstGeom>
          <a:ln w="38100" cap="flat">
            <a:solidFill>
              <a:srgbClr val="000000"/>
            </a:solidFill>
            <a:prstDash val="solid"/>
            <a:headEnd type="none" w="sm" len="sm"/>
            <a:tailEnd type="none" w="sm" len="sm"/>
          </a:ln>
        </p:spPr>
      </p:sp>
      <p:grpSp>
        <p:nvGrpSpPr>
          <p:cNvPr id="2" name="Group 10"/>
          <p:cNvGrpSpPr/>
          <p:nvPr/>
        </p:nvGrpSpPr>
        <p:grpSpPr>
          <a:xfrm>
            <a:off x="635403" y="3733365"/>
            <a:ext cx="221811" cy="221811"/>
            <a:chOff x="0" y="0"/>
            <a:chExt cx="812800" cy="812800"/>
          </a:xfrm>
        </p:grpSpPr>
        <p:sp>
          <p:nvSpPr>
            <p:cNvPr id="11" name="Freeform 11"/>
            <p:cNvSpPr/>
            <p:nvPr/>
          </p:nvSpPr>
          <p:spPr>
            <a:xfrm>
              <a:off x="0" y="0"/>
              <a:ext cx="812800" cy="812800"/>
            </a:xfrm>
            <a:custGeom>
              <a:avLst/>
              <a:gdLst/>
              <a:ahLst/>
              <a:cxnLst/>
              <a:rect l="l" t="t" r="r" b="b"/>
              <a:pathLst>
                <a:path w="812800" h="812800">
                  <a:moveTo>
                    <a:pt x="116344" y="0"/>
                  </a:moveTo>
                  <a:lnTo>
                    <a:pt x="696456" y="0"/>
                  </a:lnTo>
                  <a:cubicBezTo>
                    <a:pt x="727312" y="0"/>
                    <a:pt x="756905" y="12258"/>
                    <a:pt x="778724" y="34076"/>
                  </a:cubicBezTo>
                  <a:cubicBezTo>
                    <a:pt x="800542" y="55895"/>
                    <a:pt x="812800" y="85488"/>
                    <a:pt x="812800" y="116344"/>
                  </a:cubicBezTo>
                  <a:lnTo>
                    <a:pt x="812800" y="696456"/>
                  </a:lnTo>
                  <a:cubicBezTo>
                    <a:pt x="812800" y="727312"/>
                    <a:pt x="800542" y="756905"/>
                    <a:pt x="778724" y="778724"/>
                  </a:cubicBezTo>
                  <a:cubicBezTo>
                    <a:pt x="756905" y="800542"/>
                    <a:pt x="727312" y="812800"/>
                    <a:pt x="696456" y="812800"/>
                  </a:cubicBezTo>
                  <a:lnTo>
                    <a:pt x="116344" y="812800"/>
                  </a:lnTo>
                  <a:cubicBezTo>
                    <a:pt x="85488" y="812800"/>
                    <a:pt x="55895" y="800542"/>
                    <a:pt x="34076" y="778724"/>
                  </a:cubicBezTo>
                  <a:cubicBezTo>
                    <a:pt x="12258" y="756905"/>
                    <a:pt x="0" y="727312"/>
                    <a:pt x="0" y="696456"/>
                  </a:cubicBezTo>
                  <a:lnTo>
                    <a:pt x="0" y="116344"/>
                  </a:lnTo>
                  <a:cubicBezTo>
                    <a:pt x="0" y="85488"/>
                    <a:pt x="12258" y="55895"/>
                    <a:pt x="34076" y="34076"/>
                  </a:cubicBezTo>
                  <a:cubicBezTo>
                    <a:pt x="55895" y="12258"/>
                    <a:pt x="85488" y="0"/>
                    <a:pt x="116344" y="0"/>
                  </a:cubicBezTo>
                  <a:close/>
                </a:path>
              </a:pathLst>
            </a:custGeom>
            <a:solidFill>
              <a:srgbClr val="2E4033"/>
            </a:solidFill>
          </p:spPr>
        </p:sp>
        <p:sp>
          <p:nvSpPr>
            <p:cNvPr id="12" name="TextBox 12"/>
            <p:cNvSpPr txBox="1"/>
            <p:nvPr/>
          </p:nvSpPr>
          <p:spPr>
            <a:xfrm>
              <a:off x="0" y="-38100"/>
              <a:ext cx="812800" cy="850900"/>
            </a:xfrm>
            <a:prstGeom prst="rect">
              <a:avLst/>
            </a:prstGeom>
          </p:spPr>
          <p:txBody>
            <a:bodyPr lIns="50800" tIns="50800" rIns="50800" bIns="50800" rtlCol="0" anchor="ctr"/>
            <a:lstStyle/>
            <a:p>
              <a:pPr algn="ctr">
                <a:lnSpc>
                  <a:spcPts val="1773"/>
                </a:lnSpc>
              </a:pPr>
              <a:endParaRPr/>
            </a:p>
          </p:txBody>
        </p:sp>
      </p:grpSp>
      <p:grpSp>
        <p:nvGrpSpPr>
          <p:cNvPr id="3" name="Group 16"/>
          <p:cNvGrpSpPr/>
          <p:nvPr/>
        </p:nvGrpSpPr>
        <p:grpSpPr>
          <a:xfrm>
            <a:off x="11849100" y="-28239"/>
            <a:ext cx="371139" cy="371139"/>
            <a:chOff x="0" y="0"/>
            <a:chExt cx="812800" cy="812800"/>
          </a:xfrm>
        </p:grpSpPr>
        <p:sp>
          <p:nvSpPr>
            <p:cNvPr id="17" name="Freeform 17"/>
            <p:cNvSpPr/>
            <p:nvPr/>
          </p:nvSpPr>
          <p:spPr>
            <a:xfrm>
              <a:off x="0" y="0"/>
              <a:ext cx="812800" cy="812800"/>
            </a:xfrm>
            <a:custGeom>
              <a:avLst/>
              <a:gdLst/>
              <a:ahLst/>
              <a:cxnLst/>
              <a:rect l="l" t="t" r="r" b="b"/>
              <a:pathLst>
                <a:path w="812800" h="812800">
                  <a:moveTo>
                    <a:pt x="69533" y="0"/>
                  </a:moveTo>
                  <a:lnTo>
                    <a:pt x="743267" y="0"/>
                  </a:lnTo>
                  <a:cubicBezTo>
                    <a:pt x="761708" y="0"/>
                    <a:pt x="779394" y="7326"/>
                    <a:pt x="792434" y="20366"/>
                  </a:cubicBezTo>
                  <a:cubicBezTo>
                    <a:pt x="805474" y="33406"/>
                    <a:pt x="812800" y="51092"/>
                    <a:pt x="812800" y="69533"/>
                  </a:cubicBezTo>
                  <a:lnTo>
                    <a:pt x="812800" y="743267"/>
                  </a:lnTo>
                  <a:cubicBezTo>
                    <a:pt x="812800" y="761708"/>
                    <a:pt x="805474" y="779394"/>
                    <a:pt x="792434" y="792434"/>
                  </a:cubicBezTo>
                  <a:cubicBezTo>
                    <a:pt x="779394" y="805474"/>
                    <a:pt x="761708" y="812800"/>
                    <a:pt x="743267" y="812800"/>
                  </a:cubicBezTo>
                  <a:lnTo>
                    <a:pt x="69533" y="812800"/>
                  </a:lnTo>
                  <a:cubicBezTo>
                    <a:pt x="51092" y="812800"/>
                    <a:pt x="33406" y="805474"/>
                    <a:pt x="20366" y="792434"/>
                  </a:cubicBezTo>
                  <a:cubicBezTo>
                    <a:pt x="7326" y="779394"/>
                    <a:pt x="0" y="761708"/>
                    <a:pt x="0" y="743267"/>
                  </a:cubicBezTo>
                  <a:lnTo>
                    <a:pt x="0" y="69533"/>
                  </a:lnTo>
                  <a:cubicBezTo>
                    <a:pt x="0" y="51092"/>
                    <a:pt x="7326" y="33406"/>
                    <a:pt x="20366" y="20366"/>
                  </a:cubicBezTo>
                  <a:cubicBezTo>
                    <a:pt x="33406" y="7326"/>
                    <a:pt x="51092" y="0"/>
                    <a:pt x="69533" y="0"/>
                  </a:cubicBezTo>
                  <a:close/>
                </a:path>
              </a:pathLst>
            </a:custGeom>
            <a:solidFill>
              <a:srgbClr val="2E4033"/>
            </a:solidFill>
          </p:spPr>
        </p:sp>
        <p:sp>
          <p:nvSpPr>
            <p:cNvPr id="18" name="TextBox 18"/>
            <p:cNvSpPr txBox="1"/>
            <p:nvPr/>
          </p:nvSpPr>
          <p:spPr>
            <a:xfrm>
              <a:off x="0" y="-38100"/>
              <a:ext cx="812800" cy="850900"/>
            </a:xfrm>
            <a:prstGeom prst="rect">
              <a:avLst/>
            </a:prstGeom>
          </p:spPr>
          <p:txBody>
            <a:bodyPr lIns="50800" tIns="50800" rIns="50800" bIns="50800" rtlCol="0" anchor="ctr"/>
            <a:lstStyle/>
            <a:p>
              <a:pPr algn="ctr">
                <a:lnSpc>
                  <a:spcPts val="1773"/>
                </a:lnSpc>
              </a:pPr>
              <a:endParaRPr/>
            </a:p>
          </p:txBody>
        </p:sp>
      </p:grpSp>
      <p:grpSp>
        <p:nvGrpSpPr>
          <p:cNvPr id="4" name="Group 22"/>
          <p:cNvGrpSpPr/>
          <p:nvPr/>
        </p:nvGrpSpPr>
        <p:grpSpPr>
          <a:xfrm>
            <a:off x="976725" y="2643630"/>
            <a:ext cx="928246" cy="928246"/>
            <a:chOff x="0" y="0"/>
            <a:chExt cx="812800" cy="812800"/>
          </a:xfrm>
        </p:grpSpPr>
        <p:sp>
          <p:nvSpPr>
            <p:cNvPr id="23" name="Freeform 2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E4033"/>
            </a:solidFill>
          </p:spPr>
        </p:sp>
        <p:sp>
          <p:nvSpPr>
            <p:cNvPr id="24" name="TextBox 24"/>
            <p:cNvSpPr txBox="1"/>
            <p:nvPr/>
          </p:nvSpPr>
          <p:spPr>
            <a:xfrm>
              <a:off x="76200" y="38100"/>
              <a:ext cx="660400" cy="698500"/>
            </a:xfrm>
            <a:prstGeom prst="rect">
              <a:avLst/>
            </a:prstGeom>
          </p:spPr>
          <p:txBody>
            <a:bodyPr lIns="50800" tIns="50800" rIns="50800" bIns="50800" rtlCol="0" anchor="ctr"/>
            <a:lstStyle/>
            <a:p>
              <a:pPr algn="ctr">
                <a:lnSpc>
                  <a:spcPts val="1773"/>
                </a:lnSpc>
              </a:pPr>
              <a:endParaRPr/>
            </a:p>
          </p:txBody>
        </p:sp>
      </p:grpSp>
      <p:sp>
        <p:nvSpPr>
          <p:cNvPr id="28" name="TextBox 28"/>
          <p:cNvSpPr txBox="1"/>
          <p:nvPr/>
        </p:nvSpPr>
        <p:spPr>
          <a:xfrm>
            <a:off x="5000618" y="3952879"/>
            <a:ext cx="1333509" cy="2680221"/>
          </a:xfrm>
          <a:prstGeom prst="rect">
            <a:avLst/>
          </a:prstGeom>
        </p:spPr>
        <p:txBody>
          <a:bodyPr wrap="square" lIns="0" tIns="0" rIns="0" bIns="0" rtlCol="0" anchor="t">
            <a:spAutoFit/>
          </a:bodyPr>
          <a:lstStyle/>
          <a:p>
            <a:pPr algn="ctr">
              <a:lnSpc>
                <a:spcPts val="1866"/>
              </a:lnSpc>
            </a:pPr>
            <a:r>
              <a:rPr lang="en-US" sz="1300" b="1" dirty="0">
                <a:solidFill>
                  <a:srgbClr val="000000"/>
                </a:solidFill>
                <a:latin typeface="Helvetica World"/>
                <a:ea typeface="Helvetica World"/>
                <a:cs typeface="Helvetica World"/>
                <a:sym typeface="Helvetica World"/>
              </a:rPr>
              <a:t>5 MAI  </a:t>
            </a:r>
          </a:p>
          <a:p>
            <a:pPr algn="ctr">
              <a:lnSpc>
                <a:spcPts val="1866"/>
              </a:lnSpc>
            </a:pPr>
            <a:endParaRPr lang="en-US" sz="1300" b="1" dirty="0">
              <a:solidFill>
                <a:srgbClr val="000000"/>
              </a:solidFill>
              <a:latin typeface="Helvetica World"/>
              <a:ea typeface="Helvetica World"/>
              <a:cs typeface="Helvetica World"/>
              <a:sym typeface="Helvetica World"/>
            </a:endParaRPr>
          </a:p>
          <a:p>
            <a:pPr algn="ctr">
              <a:lnSpc>
                <a:spcPts val="1866"/>
              </a:lnSpc>
            </a:pPr>
            <a:r>
              <a:rPr lang="en-US" sz="1300" b="1" dirty="0">
                <a:solidFill>
                  <a:srgbClr val="000000"/>
                </a:solidFill>
                <a:latin typeface="Helvetica World"/>
                <a:ea typeface="Helvetica World"/>
                <a:cs typeface="Helvetica World"/>
                <a:sym typeface="Helvetica World"/>
              </a:rPr>
              <a:t>CSN DEVIENT CGEA PAR ORDONNANCE N° 78-195  PORTANT STATUTS DU CGEA (ENTREPRISE PUBLIQUE)</a:t>
            </a:r>
          </a:p>
        </p:txBody>
      </p:sp>
      <p:sp>
        <p:nvSpPr>
          <p:cNvPr id="29" name="TextBox 29"/>
          <p:cNvSpPr txBox="1"/>
          <p:nvPr/>
        </p:nvSpPr>
        <p:spPr>
          <a:xfrm>
            <a:off x="1142966" y="2952747"/>
            <a:ext cx="686421" cy="564257"/>
          </a:xfrm>
          <a:prstGeom prst="rect">
            <a:avLst/>
          </a:prstGeom>
        </p:spPr>
        <p:txBody>
          <a:bodyPr lIns="0" tIns="0" rIns="0" bIns="0" rtlCol="0" anchor="t">
            <a:spAutoFit/>
          </a:bodyPr>
          <a:lstStyle/>
          <a:p>
            <a:pPr algn="ctr">
              <a:lnSpc>
                <a:spcPts val="2188"/>
              </a:lnSpc>
            </a:pPr>
            <a:r>
              <a:rPr lang="en-US" sz="2000" i="1" dirty="0">
                <a:solidFill>
                  <a:srgbClr val="FFFFFF"/>
                </a:solidFill>
                <a:latin typeface="Helvetica World Italics"/>
                <a:ea typeface="Helvetica World Italics"/>
                <a:cs typeface="Helvetica World Italics"/>
                <a:sym typeface="Helvetica World Italics"/>
              </a:rPr>
              <a:t>1970-1971</a:t>
            </a:r>
          </a:p>
        </p:txBody>
      </p:sp>
      <p:grpSp>
        <p:nvGrpSpPr>
          <p:cNvPr id="10" name="Group 30"/>
          <p:cNvGrpSpPr/>
          <p:nvPr/>
        </p:nvGrpSpPr>
        <p:grpSpPr>
          <a:xfrm>
            <a:off x="3809984" y="2619369"/>
            <a:ext cx="928246" cy="957092"/>
            <a:chOff x="0" y="0"/>
            <a:chExt cx="812800" cy="838058"/>
          </a:xfrm>
        </p:grpSpPr>
        <p:sp>
          <p:nvSpPr>
            <p:cNvPr id="31" name="Freeform 31"/>
            <p:cNvSpPr/>
            <p:nvPr/>
          </p:nvSpPr>
          <p:spPr>
            <a:xfrm>
              <a:off x="0" y="0"/>
              <a:ext cx="812800" cy="838058"/>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2E4033"/>
            </a:solidFill>
          </p:spPr>
        </p:sp>
        <p:sp>
          <p:nvSpPr>
            <p:cNvPr id="32" name="TextBox 32"/>
            <p:cNvSpPr txBox="1"/>
            <p:nvPr/>
          </p:nvSpPr>
          <p:spPr>
            <a:xfrm>
              <a:off x="76200" y="40468"/>
              <a:ext cx="660400" cy="719022"/>
            </a:xfrm>
            <a:prstGeom prst="rect">
              <a:avLst/>
            </a:prstGeom>
          </p:spPr>
          <p:txBody>
            <a:bodyPr lIns="50800" tIns="50800" rIns="50800" bIns="50800" rtlCol="0" anchor="ctr"/>
            <a:lstStyle/>
            <a:p>
              <a:pPr algn="ctr">
                <a:lnSpc>
                  <a:spcPts val="1773"/>
                </a:lnSpc>
              </a:pPr>
              <a:endParaRPr/>
            </a:p>
          </p:txBody>
        </p:sp>
      </p:grpSp>
      <p:sp>
        <p:nvSpPr>
          <p:cNvPr id="33" name="TextBox 33"/>
          <p:cNvSpPr txBox="1"/>
          <p:nvPr/>
        </p:nvSpPr>
        <p:spPr>
          <a:xfrm>
            <a:off x="3905235" y="3000372"/>
            <a:ext cx="686421" cy="282129"/>
          </a:xfrm>
          <a:prstGeom prst="rect">
            <a:avLst/>
          </a:prstGeom>
        </p:spPr>
        <p:txBody>
          <a:bodyPr lIns="0" tIns="0" rIns="0" bIns="0" rtlCol="0" anchor="t">
            <a:spAutoFit/>
          </a:bodyPr>
          <a:lstStyle/>
          <a:p>
            <a:pPr algn="ctr">
              <a:lnSpc>
                <a:spcPts val="2188"/>
              </a:lnSpc>
            </a:pPr>
            <a:r>
              <a:rPr lang="en-US" sz="2000" i="1" dirty="0">
                <a:solidFill>
                  <a:srgbClr val="FFFFFF"/>
                </a:solidFill>
                <a:latin typeface="Helvetica World Italics"/>
                <a:ea typeface="Helvetica World Italics"/>
                <a:cs typeface="Helvetica World Italics"/>
                <a:sym typeface="Helvetica World Italics"/>
              </a:rPr>
              <a:t>1974</a:t>
            </a:r>
          </a:p>
        </p:txBody>
      </p:sp>
      <p:grpSp>
        <p:nvGrpSpPr>
          <p:cNvPr id="13" name="Group 34"/>
          <p:cNvGrpSpPr/>
          <p:nvPr/>
        </p:nvGrpSpPr>
        <p:grpSpPr>
          <a:xfrm>
            <a:off x="2333599" y="2666995"/>
            <a:ext cx="928246" cy="957092"/>
            <a:chOff x="0" y="0"/>
            <a:chExt cx="812800" cy="838058"/>
          </a:xfrm>
        </p:grpSpPr>
        <p:sp>
          <p:nvSpPr>
            <p:cNvPr id="35" name="Freeform 35"/>
            <p:cNvSpPr/>
            <p:nvPr/>
          </p:nvSpPr>
          <p:spPr>
            <a:xfrm>
              <a:off x="0" y="0"/>
              <a:ext cx="812800" cy="838058"/>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p:spPr>
        </p:sp>
        <p:sp>
          <p:nvSpPr>
            <p:cNvPr id="36" name="TextBox 36"/>
            <p:cNvSpPr txBox="1"/>
            <p:nvPr/>
          </p:nvSpPr>
          <p:spPr>
            <a:xfrm>
              <a:off x="76200" y="40468"/>
              <a:ext cx="660400" cy="719022"/>
            </a:xfrm>
            <a:prstGeom prst="rect">
              <a:avLst/>
            </a:prstGeom>
          </p:spPr>
          <p:txBody>
            <a:bodyPr lIns="50800" tIns="50800" rIns="50800" bIns="50800" rtlCol="0" anchor="ctr"/>
            <a:lstStyle/>
            <a:p>
              <a:pPr algn="ctr">
                <a:lnSpc>
                  <a:spcPts val="1773"/>
                </a:lnSpc>
              </a:pPr>
              <a:endParaRPr/>
            </a:p>
          </p:txBody>
        </p:sp>
      </p:grpSp>
      <p:sp>
        <p:nvSpPr>
          <p:cNvPr id="37" name="TextBox 37"/>
          <p:cNvSpPr txBox="1"/>
          <p:nvPr/>
        </p:nvSpPr>
        <p:spPr>
          <a:xfrm>
            <a:off x="2428850" y="3000372"/>
            <a:ext cx="686421" cy="282129"/>
          </a:xfrm>
          <a:prstGeom prst="rect">
            <a:avLst/>
          </a:prstGeom>
        </p:spPr>
        <p:txBody>
          <a:bodyPr lIns="0" tIns="0" rIns="0" bIns="0" rtlCol="0" anchor="t">
            <a:spAutoFit/>
          </a:bodyPr>
          <a:lstStyle/>
          <a:p>
            <a:pPr algn="ctr">
              <a:lnSpc>
                <a:spcPts val="2188"/>
              </a:lnSpc>
            </a:pPr>
            <a:r>
              <a:rPr lang="en-US" sz="2000" i="1" dirty="0">
                <a:solidFill>
                  <a:srgbClr val="000000"/>
                </a:solidFill>
                <a:latin typeface="Helvetica World Italics"/>
                <a:ea typeface="Helvetica World Italics"/>
                <a:cs typeface="Helvetica World Italics"/>
                <a:sym typeface="Helvetica World Italics"/>
              </a:rPr>
              <a:t>1972</a:t>
            </a:r>
          </a:p>
        </p:txBody>
      </p:sp>
      <p:grpSp>
        <p:nvGrpSpPr>
          <p:cNvPr id="14" name="Group 38"/>
          <p:cNvGrpSpPr/>
          <p:nvPr/>
        </p:nvGrpSpPr>
        <p:grpSpPr>
          <a:xfrm>
            <a:off x="5167754" y="2619369"/>
            <a:ext cx="928246" cy="957092"/>
            <a:chOff x="41702" y="0"/>
            <a:chExt cx="812800" cy="838058"/>
          </a:xfrm>
        </p:grpSpPr>
        <p:sp>
          <p:nvSpPr>
            <p:cNvPr id="39" name="Freeform 39"/>
            <p:cNvSpPr/>
            <p:nvPr/>
          </p:nvSpPr>
          <p:spPr>
            <a:xfrm>
              <a:off x="41702" y="0"/>
              <a:ext cx="812800" cy="838058"/>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p:spPr>
        </p:sp>
        <p:sp>
          <p:nvSpPr>
            <p:cNvPr id="40" name="TextBox 40"/>
            <p:cNvSpPr txBox="1"/>
            <p:nvPr/>
          </p:nvSpPr>
          <p:spPr>
            <a:xfrm>
              <a:off x="76200" y="40468"/>
              <a:ext cx="660400" cy="719022"/>
            </a:xfrm>
            <a:prstGeom prst="rect">
              <a:avLst/>
            </a:prstGeom>
          </p:spPr>
          <p:txBody>
            <a:bodyPr lIns="50800" tIns="50800" rIns="50800" bIns="50800" rtlCol="0" anchor="ctr"/>
            <a:lstStyle/>
            <a:p>
              <a:pPr algn="ctr">
                <a:lnSpc>
                  <a:spcPts val="1773"/>
                </a:lnSpc>
              </a:pPr>
              <a:endParaRPr/>
            </a:p>
          </p:txBody>
        </p:sp>
      </p:grpSp>
      <p:sp>
        <p:nvSpPr>
          <p:cNvPr id="41" name="TextBox 41"/>
          <p:cNvSpPr txBox="1"/>
          <p:nvPr/>
        </p:nvSpPr>
        <p:spPr>
          <a:xfrm>
            <a:off x="5266703" y="3003996"/>
            <a:ext cx="686421" cy="282129"/>
          </a:xfrm>
          <a:prstGeom prst="rect">
            <a:avLst/>
          </a:prstGeom>
        </p:spPr>
        <p:txBody>
          <a:bodyPr lIns="0" tIns="0" rIns="0" bIns="0" rtlCol="0" anchor="t">
            <a:spAutoFit/>
          </a:bodyPr>
          <a:lstStyle/>
          <a:p>
            <a:pPr algn="ctr">
              <a:lnSpc>
                <a:spcPts val="2188"/>
              </a:lnSpc>
            </a:pPr>
            <a:r>
              <a:rPr lang="en-US" sz="2000" i="1" dirty="0">
                <a:solidFill>
                  <a:srgbClr val="000000"/>
                </a:solidFill>
                <a:latin typeface="Helvetica World Italics"/>
                <a:ea typeface="Helvetica World Italics"/>
                <a:cs typeface="Helvetica World Italics"/>
                <a:sym typeface="Helvetica World Italics"/>
              </a:rPr>
              <a:t>1978</a:t>
            </a:r>
          </a:p>
        </p:txBody>
      </p:sp>
      <p:sp>
        <p:nvSpPr>
          <p:cNvPr id="42" name="TextBox 42"/>
          <p:cNvSpPr txBox="1"/>
          <p:nvPr/>
        </p:nvSpPr>
        <p:spPr>
          <a:xfrm>
            <a:off x="809588" y="4000504"/>
            <a:ext cx="1381135" cy="872034"/>
          </a:xfrm>
          <a:prstGeom prst="rect">
            <a:avLst/>
          </a:prstGeom>
        </p:spPr>
        <p:txBody>
          <a:bodyPr wrap="square" lIns="0" tIns="0" rIns="0" bIns="0" rtlCol="0" anchor="t">
            <a:spAutoFit/>
          </a:bodyPr>
          <a:lstStyle/>
          <a:p>
            <a:pPr algn="ctr">
              <a:lnSpc>
                <a:spcPts val="1670"/>
              </a:lnSpc>
            </a:pPr>
            <a:r>
              <a:rPr lang="en-US" sz="1300" b="1" dirty="0">
                <a:solidFill>
                  <a:srgbClr val="0070C0"/>
                </a:solidFill>
                <a:latin typeface="Helvetica World Bold"/>
                <a:ea typeface="Helvetica World Bold"/>
                <a:cs typeface="Helvetica World Bold"/>
                <a:sym typeface="Helvetica World Bold"/>
              </a:rPr>
              <a:t>TRAVAUX DE CONSTRUCTION DU REACTEUR TRICO II</a:t>
            </a:r>
          </a:p>
        </p:txBody>
      </p:sp>
      <p:sp>
        <p:nvSpPr>
          <p:cNvPr id="43" name="TextBox 43"/>
          <p:cNvSpPr txBox="1"/>
          <p:nvPr/>
        </p:nvSpPr>
        <p:spPr>
          <a:xfrm>
            <a:off x="2095472" y="3983075"/>
            <a:ext cx="1428760" cy="2398092"/>
          </a:xfrm>
          <a:prstGeom prst="rect">
            <a:avLst/>
          </a:prstGeom>
        </p:spPr>
        <p:txBody>
          <a:bodyPr wrap="square" lIns="0" tIns="0" rIns="0" bIns="0" rtlCol="0" anchor="t">
            <a:spAutoFit/>
          </a:bodyPr>
          <a:lstStyle/>
          <a:p>
            <a:pPr algn="ctr">
              <a:lnSpc>
                <a:spcPts val="1670"/>
              </a:lnSpc>
            </a:pPr>
            <a:r>
              <a:rPr lang="en-US" sz="1300" b="1" dirty="0">
                <a:solidFill>
                  <a:srgbClr val="000000"/>
                </a:solidFill>
                <a:latin typeface="Helvetica World Bold"/>
                <a:ea typeface="Helvetica World Bold"/>
                <a:cs typeface="Helvetica World Bold"/>
                <a:sym typeface="Helvetica World Bold"/>
              </a:rPr>
              <a:t>24 MARS : PREMIERE CRITICITE DE TRICO II</a:t>
            </a:r>
          </a:p>
          <a:p>
            <a:pPr algn="ctr">
              <a:lnSpc>
                <a:spcPts val="1670"/>
              </a:lnSpc>
            </a:pPr>
            <a:endParaRPr lang="en-US" sz="1300" b="1" dirty="0">
              <a:solidFill>
                <a:srgbClr val="000000"/>
              </a:solidFill>
              <a:latin typeface="Helvetica World Bold"/>
              <a:ea typeface="Helvetica World Bold"/>
              <a:cs typeface="Helvetica World Bold"/>
              <a:sym typeface="Helvetica World Bold"/>
            </a:endParaRPr>
          </a:p>
          <a:p>
            <a:pPr algn="ctr">
              <a:lnSpc>
                <a:spcPts val="1670"/>
              </a:lnSpc>
            </a:pPr>
            <a:r>
              <a:rPr lang="en-US" sz="1300" b="1" dirty="0">
                <a:solidFill>
                  <a:srgbClr val="000000"/>
                </a:solidFill>
                <a:latin typeface="Helvetica World Bold"/>
                <a:ea typeface="Helvetica World Bold"/>
                <a:cs typeface="Helvetica World Bold"/>
                <a:sym typeface="Helvetica World Bold"/>
              </a:rPr>
              <a:t>30 MARS INAUGURATION DE TRICO II (50 </a:t>
            </a:r>
            <a:r>
              <a:rPr lang="en-US" sz="1300" b="1" dirty="0" err="1" smtClean="0">
                <a:solidFill>
                  <a:srgbClr val="000000"/>
                </a:solidFill>
                <a:latin typeface="Helvetica World Bold"/>
                <a:ea typeface="Helvetica World Bold"/>
                <a:cs typeface="Helvetica World Bold"/>
                <a:sym typeface="Helvetica World Bold"/>
              </a:rPr>
              <a:t>kWth</a:t>
            </a:r>
            <a:r>
              <a:rPr lang="en-US" sz="1300" b="1" dirty="0" smtClean="0">
                <a:solidFill>
                  <a:srgbClr val="000000"/>
                </a:solidFill>
                <a:latin typeface="Helvetica World Bold"/>
                <a:ea typeface="Helvetica World Bold"/>
                <a:cs typeface="Helvetica World Bold"/>
                <a:sym typeface="Helvetica World Bold"/>
              </a:rPr>
              <a:t>) </a:t>
            </a:r>
            <a:r>
              <a:rPr lang="en-US" sz="1300" b="1" dirty="0">
                <a:solidFill>
                  <a:srgbClr val="000000"/>
                </a:solidFill>
                <a:latin typeface="Helvetica World Bold"/>
                <a:ea typeface="Helvetica World Bold"/>
                <a:cs typeface="Helvetica World Bold"/>
                <a:sym typeface="Helvetica World Bold"/>
              </a:rPr>
              <a:t>PAR LE PRESIDENT DE LA REPUBLIQUE</a:t>
            </a:r>
          </a:p>
        </p:txBody>
      </p:sp>
      <p:sp>
        <p:nvSpPr>
          <p:cNvPr id="44" name="TextBox 44"/>
          <p:cNvSpPr txBox="1"/>
          <p:nvPr/>
        </p:nvSpPr>
        <p:spPr>
          <a:xfrm>
            <a:off x="3571858" y="3952879"/>
            <a:ext cx="1476385" cy="1526059"/>
          </a:xfrm>
          <a:prstGeom prst="rect">
            <a:avLst/>
          </a:prstGeom>
        </p:spPr>
        <p:txBody>
          <a:bodyPr wrap="square" lIns="0" tIns="0" rIns="0" bIns="0" rtlCol="0" anchor="t">
            <a:spAutoFit/>
          </a:bodyPr>
          <a:lstStyle/>
          <a:p>
            <a:pPr algn="ctr">
              <a:lnSpc>
                <a:spcPts val="1670"/>
              </a:lnSpc>
            </a:pPr>
            <a:r>
              <a:rPr lang="en-US" sz="1300" b="1" dirty="0">
                <a:solidFill>
                  <a:srgbClr val="000000"/>
                </a:solidFill>
                <a:latin typeface="Helvetica World Bold"/>
                <a:ea typeface="Helvetica World Bold"/>
                <a:cs typeface="Helvetica World Bold"/>
                <a:sym typeface="Helvetica World Bold"/>
              </a:rPr>
              <a:t>30 NOVEMBRE</a:t>
            </a:r>
          </a:p>
          <a:p>
            <a:pPr algn="ctr">
              <a:lnSpc>
                <a:spcPts val="1670"/>
              </a:lnSpc>
            </a:pPr>
            <a:endParaRPr lang="en-US" sz="1300" b="1" dirty="0">
              <a:solidFill>
                <a:srgbClr val="000000"/>
              </a:solidFill>
              <a:latin typeface="Helvetica World Bold"/>
              <a:ea typeface="Helvetica World Bold"/>
              <a:cs typeface="Helvetica World Bold"/>
              <a:sym typeface="Helvetica World Bold"/>
            </a:endParaRPr>
          </a:p>
          <a:p>
            <a:pPr algn="ctr">
              <a:lnSpc>
                <a:spcPts val="1670"/>
              </a:lnSpc>
            </a:pPr>
            <a:r>
              <a:rPr lang="en-US" sz="1300" b="1" dirty="0">
                <a:solidFill>
                  <a:srgbClr val="000000"/>
                </a:solidFill>
                <a:latin typeface="Helvetica World Bold"/>
                <a:ea typeface="Helvetica World Bold"/>
                <a:cs typeface="Helvetica World Bold"/>
                <a:sym typeface="Helvetica World Bold"/>
              </a:rPr>
              <a:t>PULSATION </a:t>
            </a:r>
            <a:r>
              <a:rPr lang="en-US" sz="1300" b="1" dirty="0" smtClean="0">
                <a:solidFill>
                  <a:srgbClr val="000000"/>
                </a:solidFill>
                <a:latin typeface="Helvetica World Bold"/>
                <a:ea typeface="Helvetica World Bold"/>
                <a:cs typeface="Helvetica World Bold"/>
                <a:sym typeface="Helvetica World Bold"/>
              </a:rPr>
              <a:t>(1600 MW) DE </a:t>
            </a:r>
            <a:r>
              <a:rPr lang="en-US" sz="1300" b="1" dirty="0">
                <a:solidFill>
                  <a:srgbClr val="000000"/>
                </a:solidFill>
                <a:latin typeface="Helvetica World Bold"/>
                <a:ea typeface="Helvetica World Bold"/>
                <a:cs typeface="Helvetica World Bold"/>
                <a:sym typeface="Helvetica World Bold"/>
              </a:rPr>
              <a:t>TRICO II PAR LE PRESIDENT DE LA REPUBLIQUE</a:t>
            </a:r>
          </a:p>
        </p:txBody>
      </p:sp>
      <p:sp>
        <p:nvSpPr>
          <p:cNvPr id="47" name="TextBox 47"/>
          <p:cNvSpPr txBox="1"/>
          <p:nvPr/>
        </p:nvSpPr>
        <p:spPr>
          <a:xfrm>
            <a:off x="3742652" y="590550"/>
            <a:ext cx="4706697" cy="897682"/>
          </a:xfrm>
          <a:prstGeom prst="rect">
            <a:avLst/>
          </a:prstGeom>
        </p:spPr>
        <p:txBody>
          <a:bodyPr lIns="0" tIns="0" rIns="0" bIns="0" rtlCol="0" anchor="t">
            <a:spAutoFit/>
          </a:bodyPr>
          <a:lstStyle/>
          <a:p>
            <a:pPr algn="ctr">
              <a:lnSpc>
                <a:spcPts val="7011"/>
              </a:lnSpc>
            </a:pPr>
            <a:r>
              <a:rPr lang="en-US" sz="5000" b="1" spc="-165" dirty="0">
                <a:solidFill>
                  <a:srgbClr val="000000"/>
                </a:solidFill>
                <a:latin typeface="Helvetica World Bold"/>
                <a:ea typeface="Helvetica World Bold"/>
                <a:cs typeface="Helvetica World Bold"/>
                <a:sym typeface="Helvetica World Bold"/>
              </a:rPr>
              <a:t>Notre Histoire</a:t>
            </a:r>
          </a:p>
        </p:txBody>
      </p:sp>
      <p:sp>
        <p:nvSpPr>
          <p:cNvPr id="48" name="TextBox 48"/>
          <p:cNvSpPr txBox="1"/>
          <p:nvPr/>
        </p:nvSpPr>
        <p:spPr>
          <a:xfrm>
            <a:off x="3711386" y="1465584"/>
            <a:ext cx="4769229" cy="282129"/>
          </a:xfrm>
          <a:prstGeom prst="rect">
            <a:avLst/>
          </a:prstGeom>
        </p:spPr>
        <p:txBody>
          <a:bodyPr lIns="0" tIns="0" rIns="0" bIns="0" rtlCol="0" anchor="t">
            <a:spAutoFit/>
          </a:bodyPr>
          <a:lstStyle/>
          <a:p>
            <a:pPr algn="ctr">
              <a:lnSpc>
                <a:spcPts val="2240"/>
              </a:lnSpc>
            </a:pPr>
            <a:r>
              <a:rPr lang="en-US" sz="1600" dirty="0">
                <a:solidFill>
                  <a:srgbClr val="000000"/>
                </a:solidFill>
                <a:latin typeface="Helvetica World"/>
                <a:ea typeface="Helvetica World"/>
                <a:cs typeface="Helvetica World"/>
                <a:sym typeface="Helvetica World"/>
              </a:rPr>
              <a:t>QUELQUES DATES ...</a:t>
            </a:r>
          </a:p>
        </p:txBody>
      </p:sp>
      <p:grpSp>
        <p:nvGrpSpPr>
          <p:cNvPr id="15" name="Group 38"/>
          <p:cNvGrpSpPr/>
          <p:nvPr/>
        </p:nvGrpSpPr>
        <p:grpSpPr>
          <a:xfrm>
            <a:off x="6572254" y="2619369"/>
            <a:ext cx="928246" cy="957092"/>
            <a:chOff x="0" y="0"/>
            <a:chExt cx="812800" cy="838058"/>
          </a:xfrm>
          <a:solidFill>
            <a:schemeClr val="tx1"/>
          </a:solidFill>
        </p:grpSpPr>
        <p:sp>
          <p:nvSpPr>
            <p:cNvPr id="50" name="Freeform 39"/>
            <p:cNvSpPr/>
            <p:nvPr/>
          </p:nvSpPr>
          <p:spPr>
            <a:xfrm>
              <a:off x="0" y="0"/>
              <a:ext cx="812800" cy="838058"/>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grpFill/>
          </p:spPr>
        </p:sp>
        <p:sp>
          <p:nvSpPr>
            <p:cNvPr id="51" name="TextBox 40"/>
            <p:cNvSpPr txBox="1"/>
            <p:nvPr/>
          </p:nvSpPr>
          <p:spPr>
            <a:xfrm>
              <a:off x="76200" y="40468"/>
              <a:ext cx="660400" cy="719022"/>
            </a:xfrm>
            <a:prstGeom prst="rect">
              <a:avLst/>
            </a:prstGeom>
            <a:noFill/>
          </p:spPr>
          <p:txBody>
            <a:bodyPr lIns="50800" tIns="50800" rIns="50800" bIns="50800" rtlCol="0" anchor="ctr"/>
            <a:lstStyle/>
            <a:p>
              <a:pPr algn="ctr">
                <a:lnSpc>
                  <a:spcPts val="1773"/>
                </a:lnSpc>
              </a:pPr>
              <a:endParaRPr/>
            </a:p>
          </p:txBody>
        </p:sp>
      </p:grpSp>
      <p:sp>
        <p:nvSpPr>
          <p:cNvPr id="52" name="TextBox 41"/>
          <p:cNvSpPr txBox="1"/>
          <p:nvPr/>
        </p:nvSpPr>
        <p:spPr>
          <a:xfrm>
            <a:off x="6667504" y="2905122"/>
            <a:ext cx="686421" cy="564257"/>
          </a:xfrm>
          <a:prstGeom prst="rect">
            <a:avLst/>
          </a:prstGeom>
        </p:spPr>
        <p:txBody>
          <a:bodyPr lIns="0" tIns="0" rIns="0" bIns="0" rtlCol="0" anchor="t">
            <a:spAutoFit/>
          </a:bodyPr>
          <a:lstStyle/>
          <a:p>
            <a:pPr algn="ctr">
              <a:lnSpc>
                <a:spcPts val="2188"/>
              </a:lnSpc>
            </a:pPr>
            <a:r>
              <a:rPr lang="en-US" sz="2000" i="1" dirty="0">
                <a:solidFill>
                  <a:schemeClr val="bg1"/>
                </a:solidFill>
                <a:latin typeface="Helvetica World Italics"/>
                <a:ea typeface="Helvetica World Italics"/>
                <a:cs typeface="Helvetica World Italics"/>
                <a:sym typeface="Helvetica World Italics"/>
              </a:rPr>
              <a:t>1988-1989</a:t>
            </a:r>
          </a:p>
        </p:txBody>
      </p:sp>
      <p:sp>
        <p:nvSpPr>
          <p:cNvPr id="53" name="TextBox 28"/>
          <p:cNvSpPr txBox="1"/>
          <p:nvPr/>
        </p:nvSpPr>
        <p:spPr>
          <a:xfrm>
            <a:off x="6334127" y="3987953"/>
            <a:ext cx="1428761" cy="2436564"/>
          </a:xfrm>
          <a:prstGeom prst="rect">
            <a:avLst/>
          </a:prstGeom>
        </p:spPr>
        <p:txBody>
          <a:bodyPr wrap="square" lIns="0" tIns="0" rIns="0" bIns="0" rtlCol="0" anchor="t">
            <a:spAutoFit/>
          </a:bodyPr>
          <a:lstStyle/>
          <a:p>
            <a:pPr algn="ctr">
              <a:lnSpc>
                <a:spcPts val="1866"/>
              </a:lnSpc>
            </a:pPr>
            <a:r>
              <a:rPr lang="en-US" sz="1300" b="1" dirty="0">
                <a:solidFill>
                  <a:srgbClr val="000000"/>
                </a:solidFill>
                <a:latin typeface="Helvetica World"/>
                <a:ea typeface="Helvetica World"/>
                <a:cs typeface="Helvetica World"/>
                <a:sym typeface="Helvetica World"/>
              </a:rPr>
              <a:t>TRAVAUX DE REPARATION DE LA CUVE DE TRICO II </a:t>
            </a:r>
          </a:p>
          <a:p>
            <a:pPr algn="ctr">
              <a:lnSpc>
                <a:spcPts val="1866"/>
              </a:lnSpc>
            </a:pPr>
            <a:endParaRPr lang="en-US" sz="1300" b="1" dirty="0">
              <a:solidFill>
                <a:srgbClr val="000000"/>
              </a:solidFill>
              <a:latin typeface="Helvetica World"/>
              <a:ea typeface="Helvetica World"/>
              <a:cs typeface="Helvetica World"/>
              <a:sym typeface="Helvetica World"/>
            </a:endParaRPr>
          </a:p>
          <a:p>
            <a:pPr algn="ctr">
              <a:lnSpc>
                <a:spcPts val="1866"/>
              </a:lnSpc>
            </a:pPr>
            <a:r>
              <a:rPr lang="en-US" sz="1300" b="1" dirty="0">
                <a:solidFill>
                  <a:srgbClr val="000000"/>
                </a:solidFill>
                <a:latin typeface="Helvetica World"/>
                <a:ea typeface="Helvetica World"/>
                <a:cs typeface="Helvetica World"/>
                <a:sym typeface="Helvetica World"/>
              </a:rPr>
              <a:t>24 MARS 1989:</a:t>
            </a:r>
          </a:p>
          <a:p>
            <a:pPr algn="ctr">
              <a:lnSpc>
                <a:spcPts val="1866"/>
              </a:lnSpc>
            </a:pPr>
            <a:r>
              <a:rPr lang="en-US" sz="1300" b="1" dirty="0">
                <a:solidFill>
                  <a:srgbClr val="000000"/>
                </a:solidFill>
                <a:latin typeface="Helvetica World"/>
                <a:ea typeface="Helvetica World"/>
                <a:cs typeface="Helvetica World"/>
                <a:sym typeface="Helvetica World"/>
              </a:rPr>
              <a:t>TRICO II  A NOUVEAU CRITIQUE</a:t>
            </a:r>
          </a:p>
          <a:p>
            <a:pPr algn="ctr">
              <a:lnSpc>
                <a:spcPts val="1866"/>
              </a:lnSpc>
            </a:pPr>
            <a:r>
              <a:rPr lang="en-US" sz="1300" b="1" dirty="0">
                <a:solidFill>
                  <a:srgbClr val="000000"/>
                </a:solidFill>
                <a:latin typeface="Helvetica World"/>
                <a:ea typeface="Helvetica World"/>
                <a:cs typeface="Helvetica World"/>
                <a:sym typeface="Helvetica World"/>
              </a:rPr>
              <a:t> </a:t>
            </a:r>
          </a:p>
        </p:txBody>
      </p:sp>
      <p:sp>
        <p:nvSpPr>
          <p:cNvPr id="54" name="AutoShape 9"/>
          <p:cNvSpPr/>
          <p:nvPr/>
        </p:nvSpPr>
        <p:spPr>
          <a:xfrm flipH="1">
            <a:off x="7000882" y="3571876"/>
            <a:ext cx="5041" cy="268228"/>
          </a:xfrm>
          <a:prstGeom prst="line">
            <a:avLst/>
          </a:prstGeom>
          <a:ln w="38100" cap="flat">
            <a:solidFill>
              <a:srgbClr val="000000"/>
            </a:solidFill>
            <a:prstDash val="solid"/>
            <a:headEnd type="none" w="sm" len="sm"/>
            <a:tailEnd type="none" w="sm" len="sm"/>
          </a:ln>
        </p:spPr>
      </p:sp>
      <p:grpSp>
        <p:nvGrpSpPr>
          <p:cNvPr id="16" name="Group 38"/>
          <p:cNvGrpSpPr/>
          <p:nvPr/>
        </p:nvGrpSpPr>
        <p:grpSpPr>
          <a:xfrm>
            <a:off x="10644668" y="2662409"/>
            <a:ext cx="928246" cy="957092"/>
            <a:chOff x="0" y="0"/>
            <a:chExt cx="812800" cy="838058"/>
          </a:xfrm>
        </p:grpSpPr>
        <p:sp>
          <p:nvSpPr>
            <p:cNvPr id="56" name="Freeform 39"/>
            <p:cNvSpPr/>
            <p:nvPr/>
          </p:nvSpPr>
          <p:spPr>
            <a:xfrm>
              <a:off x="0" y="0"/>
              <a:ext cx="812800" cy="838058"/>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solidFill>
              <a:srgbClr val="D4D6D8"/>
            </a:solidFill>
          </p:spPr>
        </p:sp>
        <p:sp>
          <p:nvSpPr>
            <p:cNvPr id="57" name="TextBox 40"/>
            <p:cNvSpPr txBox="1"/>
            <p:nvPr/>
          </p:nvSpPr>
          <p:spPr>
            <a:xfrm>
              <a:off x="76200" y="40468"/>
              <a:ext cx="660400" cy="719022"/>
            </a:xfrm>
            <a:prstGeom prst="rect">
              <a:avLst/>
            </a:prstGeom>
          </p:spPr>
          <p:txBody>
            <a:bodyPr lIns="50800" tIns="50800" rIns="50800" bIns="50800" rtlCol="0" anchor="ctr"/>
            <a:lstStyle/>
            <a:p>
              <a:pPr algn="ctr">
                <a:lnSpc>
                  <a:spcPts val="1773"/>
                </a:lnSpc>
              </a:pPr>
              <a:endParaRPr/>
            </a:p>
          </p:txBody>
        </p:sp>
      </p:grpSp>
      <p:sp>
        <p:nvSpPr>
          <p:cNvPr id="58" name="TextBox 41"/>
          <p:cNvSpPr txBox="1"/>
          <p:nvPr/>
        </p:nvSpPr>
        <p:spPr>
          <a:xfrm>
            <a:off x="8001013" y="3000372"/>
            <a:ext cx="686421" cy="282129"/>
          </a:xfrm>
          <a:prstGeom prst="rect">
            <a:avLst/>
          </a:prstGeom>
        </p:spPr>
        <p:txBody>
          <a:bodyPr lIns="0" tIns="0" rIns="0" bIns="0" rtlCol="0" anchor="t">
            <a:spAutoFit/>
          </a:bodyPr>
          <a:lstStyle/>
          <a:p>
            <a:pPr algn="ctr">
              <a:lnSpc>
                <a:spcPts val="2188"/>
              </a:lnSpc>
            </a:pPr>
            <a:r>
              <a:rPr lang="en-US" sz="2000" i="1" dirty="0">
                <a:solidFill>
                  <a:srgbClr val="000000"/>
                </a:solidFill>
                <a:latin typeface="Helvetica World Italics"/>
                <a:ea typeface="Helvetica World Italics"/>
                <a:cs typeface="Helvetica World Italics"/>
                <a:sym typeface="Helvetica World Italics"/>
              </a:rPr>
              <a:t>2004</a:t>
            </a:r>
          </a:p>
        </p:txBody>
      </p:sp>
      <p:sp>
        <p:nvSpPr>
          <p:cNvPr id="59" name="TextBox 28"/>
          <p:cNvSpPr txBox="1"/>
          <p:nvPr/>
        </p:nvSpPr>
        <p:spPr>
          <a:xfrm>
            <a:off x="7715261" y="3990464"/>
            <a:ext cx="1238259" cy="1949252"/>
          </a:xfrm>
          <a:prstGeom prst="rect">
            <a:avLst/>
          </a:prstGeom>
        </p:spPr>
        <p:txBody>
          <a:bodyPr wrap="square" lIns="0" tIns="0" rIns="0" bIns="0" rtlCol="0" anchor="t">
            <a:spAutoFit/>
          </a:bodyPr>
          <a:lstStyle/>
          <a:p>
            <a:pPr algn="ctr">
              <a:lnSpc>
                <a:spcPts val="1866"/>
              </a:lnSpc>
            </a:pPr>
            <a:r>
              <a:rPr lang="en-US" sz="1300" b="1" dirty="0">
                <a:solidFill>
                  <a:srgbClr val="000000"/>
                </a:solidFill>
                <a:latin typeface="Helvetica World"/>
                <a:ea typeface="Helvetica World"/>
                <a:cs typeface="Helvetica World"/>
                <a:sym typeface="Helvetica World"/>
              </a:rPr>
              <a:t>OCTOBRE : MISSION INSARR</a:t>
            </a:r>
          </a:p>
          <a:p>
            <a:pPr algn="ctr">
              <a:lnSpc>
                <a:spcPts val="1866"/>
              </a:lnSpc>
            </a:pPr>
            <a:endParaRPr lang="en-US" sz="1300" b="1" dirty="0">
              <a:solidFill>
                <a:srgbClr val="000000"/>
              </a:solidFill>
              <a:latin typeface="Helvetica World"/>
              <a:ea typeface="Helvetica World"/>
              <a:cs typeface="Helvetica World"/>
              <a:sym typeface="Helvetica World"/>
            </a:endParaRPr>
          </a:p>
          <a:p>
            <a:pPr algn="ctr">
              <a:lnSpc>
                <a:spcPts val="1866"/>
              </a:lnSpc>
            </a:pPr>
            <a:r>
              <a:rPr lang="en-US" sz="1300" b="1" dirty="0">
                <a:solidFill>
                  <a:srgbClr val="000000"/>
                </a:solidFill>
                <a:latin typeface="Helvetica World"/>
                <a:ea typeface="Helvetica World"/>
                <a:cs typeface="Helvetica World"/>
                <a:sym typeface="Helvetica World"/>
              </a:rPr>
              <a:t>9 NOVEMBRE DEBUT ARRET PROLONGE DE TRICO II</a:t>
            </a:r>
          </a:p>
        </p:txBody>
      </p:sp>
      <p:grpSp>
        <p:nvGrpSpPr>
          <p:cNvPr id="19" name="Group 38"/>
          <p:cNvGrpSpPr/>
          <p:nvPr/>
        </p:nvGrpSpPr>
        <p:grpSpPr>
          <a:xfrm>
            <a:off x="9120657" y="2666995"/>
            <a:ext cx="928246" cy="957092"/>
            <a:chOff x="0" y="0"/>
            <a:chExt cx="812800" cy="838058"/>
          </a:xfrm>
          <a:solidFill>
            <a:schemeClr val="tx1"/>
          </a:solidFill>
        </p:grpSpPr>
        <p:sp>
          <p:nvSpPr>
            <p:cNvPr id="62" name="Freeform 39"/>
            <p:cNvSpPr/>
            <p:nvPr/>
          </p:nvSpPr>
          <p:spPr>
            <a:xfrm>
              <a:off x="0" y="0"/>
              <a:ext cx="812800" cy="838058"/>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grpFill/>
          </p:spPr>
        </p:sp>
        <p:sp>
          <p:nvSpPr>
            <p:cNvPr id="63" name="TextBox 40"/>
            <p:cNvSpPr txBox="1"/>
            <p:nvPr/>
          </p:nvSpPr>
          <p:spPr>
            <a:xfrm>
              <a:off x="76200" y="40468"/>
              <a:ext cx="660400" cy="719022"/>
            </a:xfrm>
            <a:prstGeom prst="rect">
              <a:avLst/>
            </a:prstGeom>
            <a:noFill/>
          </p:spPr>
          <p:txBody>
            <a:bodyPr lIns="50800" tIns="50800" rIns="50800" bIns="50800" rtlCol="0" anchor="ctr"/>
            <a:lstStyle/>
            <a:p>
              <a:pPr algn="ctr">
                <a:lnSpc>
                  <a:spcPts val="1773"/>
                </a:lnSpc>
              </a:pPr>
              <a:endParaRPr/>
            </a:p>
          </p:txBody>
        </p:sp>
      </p:grpSp>
      <p:sp>
        <p:nvSpPr>
          <p:cNvPr id="64" name="TextBox 41"/>
          <p:cNvSpPr txBox="1"/>
          <p:nvPr/>
        </p:nvSpPr>
        <p:spPr>
          <a:xfrm>
            <a:off x="9239272" y="3000372"/>
            <a:ext cx="686421" cy="282129"/>
          </a:xfrm>
          <a:prstGeom prst="rect">
            <a:avLst/>
          </a:prstGeom>
        </p:spPr>
        <p:txBody>
          <a:bodyPr lIns="0" tIns="0" rIns="0" bIns="0" rtlCol="0" anchor="t">
            <a:spAutoFit/>
          </a:bodyPr>
          <a:lstStyle/>
          <a:p>
            <a:pPr algn="ctr">
              <a:lnSpc>
                <a:spcPts val="2188"/>
              </a:lnSpc>
            </a:pPr>
            <a:r>
              <a:rPr lang="en-US" sz="2000" i="1" dirty="0">
                <a:solidFill>
                  <a:schemeClr val="bg1"/>
                </a:solidFill>
                <a:latin typeface="Helvetica World Italics"/>
                <a:ea typeface="Helvetica World Italics"/>
                <a:cs typeface="Helvetica World Italics"/>
                <a:sym typeface="Helvetica World Italics"/>
              </a:rPr>
              <a:t>2020</a:t>
            </a:r>
          </a:p>
        </p:txBody>
      </p:sp>
      <p:sp>
        <p:nvSpPr>
          <p:cNvPr id="65" name="AutoShape 9"/>
          <p:cNvSpPr/>
          <p:nvPr/>
        </p:nvSpPr>
        <p:spPr>
          <a:xfrm flipH="1">
            <a:off x="9615234" y="3571876"/>
            <a:ext cx="5041" cy="268228"/>
          </a:xfrm>
          <a:prstGeom prst="line">
            <a:avLst/>
          </a:prstGeom>
          <a:ln w="38100" cap="flat">
            <a:solidFill>
              <a:srgbClr val="000000"/>
            </a:solidFill>
            <a:prstDash val="solid"/>
            <a:headEnd type="none" w="sm" len="sm"/>
            <a:tailEnd type="none" w="sm" len="sm"/>
          </a:ln>
        </p:spPr>
      </p:sp>
      <p:sp>
        <p:nvSpPr>
          <p:cNvPr id="66" name="TextBox 28"/>
          <p:cNvSpPr txBox="1"/>
          <p:nvPr/>
        </p:nvSpPr>
        <p:spPr>
          <a:xfrm>
            <a:off x="9001145" y="3990463"/>
            <a:ext cx="1238259" cy="2192908"/>
          </a:xfrm>
          <a:prstGeom prst="rect">
            <a:avLst/>
          </a:prstGeom>
        </p:spPr>
        <p:txBody>
          <a:bodyPr wrap="square" lIns="0" tIns="0" rIns="0" bIns="0" rtlCol="0" anchor="t">
            <a:spAutoFit/>
          </a:bodyPr>
          <a:lstStyle/>
          <a:p>
            <a:pPr algn="ctr">
              <a:lnSpc>
                <a:spcPts val="1866"/>
              </a:lnSpc>
            </a:pPr>
            <a:r>
              <a:rPr lang="en-US" sz="1300" b="1" dirty="0">
                <a:solidFill>
                  <a:srgbClr val="000000"/>
                </a:solidFill>
                <a:latin typeface="Helvetica World"/>
                <a:ea typeface="Helvetica World"/>
                <a:cs typeface="Helvetica World"/>
                <a:sym typeface="Helvetica World"/>
              </a:rPr>
              <a:t>20 FEVRIER </a:t>
            </a:r>
          </a:p>
          <a:p>
            <a:pPr algn="ctr">
              <a:lnSpc>
                <a:spcPts val="1866"/>
              </a:lnSpc>
            </a:pPr>
            <a:endParaRPr lang="en-US" sz="1300" b="1" dirty="0">
              <a:solidFill>
                <a:srgbClr val="000000"/>
              </a:solidFill>
              <a:latin typeface="Helvetica World"/>
              <a:ea typeface="Helvetica World"/>
              <a:cs typeface="Helvetica World"/>
              <a:sym typeface="Helvetica World"/>
            </a:endParaRPr>
          </a:p>
          <a:p>
            <a:pPr algn="ctr">
              <a:lnSpc>
                <a:spcPts val="1866"/>
              </a:lnSpc>
            </a:pPr>
            <a:r>
              <a:rPr lang="en-US" sz="1300" b="1" dirty="0">
                <a:solidFill>
                  <a:srgbClr val="000000"/>
                </a:solidFill>
                <a:latin typeface="Helvetica World"/>
                <a:ea typeface="Helvetica World"/>
                <a:cs typeface="Helvetica World"/>
                <a:sym typeface="Helvetica World"/>
              </a:rPr>
              <a:t>DECISION  DU CONSEIL DES MINISTRES   DE REDEMARRER   TRICO II</a:t>
            </a:r>
          </a:p>
          <a:p>
            <a:pPr algn="ctr">
              <a:lnSpc>
                <a:spcPts val="1866"/>
              </a:lnSpc>
            </a:pPr>
            <a:endParaRPr lang="en-US" sz="1300" b="1" dirty="0">
              <a:solidFill>
                <a:srgbClr val="000000"/>
              </a:solidFill>
              <a:latin typeface="Helvetica World"/>
              <a:ea typeface="Helvetica World"/>
              <a:cs typeface="Helvetica World"/>
              <a:sym typeface="Helvetica World"/>
            </a:endParaRPr>
          </a:p>
        </p:txBody>
      </p:sp>
      <p:sp>
        <p:nvSpPr>
          <p:cNvPr id="67" name="TextBox 41"/>
          <p:cNvSpPr txBox="1"/>
          <p:nvPr/>
        </p:nvSpPr>
        <p:spPr>
          <a:xfrm>
            <a:off x="10763283" y="2959994"/>
            <a:ext cx="686421" cy="564257"/>
          </a:xfrm>
          <a:prstGeom prst="rect">
            <a:avLst/>
          </a:prstGeom>
        </p:spPr>
        <p:txBody>
          <a:bodyPr lIns="0" tIns="0" rIns="0" bIns="0" rtlCol="0" anchor="t">
            <a:spAutoFit/>
          </a:bodyPr>
          <a:lstStyle/>
          <a:p>
            <a:pPr algn="ctr">
              <a:lnSpc>
                <a:spcPts val="2188"/>
              </a:lnSpc>
            </a:pPr>
            <a:r>
              <a:rPr lang="en-US" sz="2000" i="1" dirty="0">
                <a:solidFill>
                  <a:srgbClr val="000000"/>
                </a:solidFill>
                <a:latin typeface="Helvetica World Italics"/>
                <a:ea typeface="Helvetica World Italics"/>
                <a:cs typeface="Helvetica World Italics"/>
                <a:sym typeface="Helvetica World Italics"/>
              </a:rPr>
              <a:t>2019- 2023</a:t>
            </a:r>
          </a:p>
        </p:txBody>
      </p:sp>
      <p:grpSp>
        <p:nvGrpSpPr>
          <p:cNvPr id="20" name="Group 38"/>
          <p:cNvGrpSpPr/>
          <p:nvPr/>
        </p:nvGrpSpPr>
        <p:grpSpPr>
          <a:xfrm>
            <a:off x="7858138" y="2567159"/>
            <a:ext cx="928246" cy="957092"/>
            <a:chOff x="0" y="-45717"/>
            <a:chExt cx="812800" cy="838058"/>
          </a:xfrm>
          <a:noFill/>
        </p:grpSpPr>
        <p:sp>
          <p:nvSpPr>
            <p:cNvPr id="75" name="Freeform 39"/>
            <p:cNvSpPr/>
            <p:nvPr/>
          </p:nvSpPr>
          <p:spPr>
            <a:xfrm>
              <a:off x="0" y="-45717"/>
              <a:ext cx="812800" cy="838058"/>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grpFill/>
          </p:spPr>
        </p:sp>
        <p:sp>
          <p:nvSpPr>
            <p:cNvPr id="76" name="TextBox 40"/>
            <p:cNvSpPr txBox="1"/>
            <p:nvPr/>
          </p:nvSpPr>
          <p:spPr>
            <a:xfrm>
              <a:off x="76200" y="40468"/>
              <a:ext cx="660400" cy="719022"/>
            </a:xfrm>
            <a:prstGeom prst="rect">
              <a:avLst/>
            </a:prstGeom>
            <a:grpFill/>
          </p:spPr>
          <p:txBody>
            <a:bodyPr lIns="50800" tIns="50800" rIns="50800" bIns="50800" rtlCol="0" anchor="ctr"/>
            <a:lstStyle/>
            <a:p>
              <a:pPr algn="ctr">
                <a:lnSpc>
                  <a:spcPts val="1773"/>
                </a:lnSpc>
              </a:pPr>
              <a:endParaRPr/>
            </a:p>
          </p:txBody>
        </p:sp>
      </p:grpSp>
      <p:sp>
        <p:nvSpPr>
          <p:cNvPr id="79" name="TextBox 40"/>
          <p:cNvSpPr txBox="1"/>
          <p:nvPr/>
        </p:nvSpPr>
        <p:spPr>
          <a:xfrm>
            <a:off x="5516269" y="2856087"/>
            <a:ext cx="754200" cy="821149"/>
          </a:xfrm>
          <a:prstGeom prst="rect">
            <a:avLst/>
          </a:prstGeom>
        </p:spPr>
        <p:txBody>
          <a:bodyPr lIns="33863" tIns="33863" rIns="33863" bIns="33863" rtlCol="0" anchor="ctr"/>
          <a:lstStyle/>
          <a:p>
            <a:pPr algn="ctr">
              <a:lnSpc>
                <a:spcPts val="1773"/>
              </a:lnSpc>
            </a:pPr>
            <a:endParaRPr/>
          </a:p>
        </p:txBody>
      </p:sp>
      <p:sp>
        <p:nvSpPr>
          <p:cNvPr id="80" name="AutoShape 9"/>
          <p:cNvSpPr/>
          <p:nvPr/>
        </p:nvSpPr>
        <p:spPr>
          <a:xfrm flipH="1">
            <a:off x="8334391" y="3524251"/>
            <a:ext cx="5041" cy="268228"/>
          </a:xfrm>
          <a:prstGeom prst="line">
            <a:avLst/>
          </a:prstGeom>
          <a:ln w="38100" cap="flat">
            <a:solidFill>
              <a:srgbClr val="000000"/>
            </a:solidFill>
            <a:prstDash val="solid"/>
            <a:headEnd type="none" w="sm" len="sm"/>
            <a:tailEnd type="none" w="sm" len="sm"/>
          </a:ln>
        </p:spPr>
      </p:sp>
      <p:sp>
        <p:nvSpPr>
          <p:cNvPr id="82" name="Freeform 39"/>
          <p:cNvSpPr/>
          <p:nvPr/>
        </p:nvSpPr>
        <p:spPr>
          <a:xfrm>
            <a:off x="7858138" y="2571744"/>
            <a:ext cx="928246" cy="957092"/>
          </a:xfrm>
          <a:custGeom>
            <a:avLst/>
            <a:gdLst/>
            <a:ahLst/>
            <a:cxnLst/>
            <a:rect l="l" t="t" r="r" b="b"/>
            <a:pathLst>
              <a:path w="812800" h="838058">
                <a:moveTo>
                  <a:pt x="406400" y="0"/>
                </a:moveTo>
                <a:cubicBezTo>
                  <a:pt x="181951" y="0"/>
                  <a:pt x="0" y="187606"/>
                  <a:pt x="0" y="419029"/>
                </a:cubicBezTo>
                <a:cubicBezTo>
                  <a:pt x="0" y="650452"/>
                  <a:pt x="181951" y="838058"/>
                  <a:pt x="406400" y="838058"/>
                </a:cubicBezTo>
                <a:cubicBezTo>
                  <a:pt x="630849" y="838058"/>
                  <a:pt x="812800" y="650452"/>
                  <a:pt x="812800" y="419029"/>
                </a:cubicBezTo>
                <a:cubicBezTo>
                  <a:pt x="812800" y="187606"/>
                  <a:pt x="630849" y="0"/>
                  <a:pt x="406400" y="0"/>
                </a:cubicBezTo>
                <a:close/>
              </a:path>
            </a:pathLst>
          </a:custGeom>
          <a:noFill/>
          <a:ln w="12700">
            <a:solidFill>
              <a:schemeClr val="tx1"/>
            </a:solidFill>
          </a:ln>
        </p:spPr>
      </p:sp>
      <p:sp>
        <p:nvSpPr>
          <p:cNvPr id="84" name="TextBox 28"/>
          <p:cNvSpPr txBox="1"/>
          <p:nvPr/>
        </p:nvSpPr>
        <p:spPr>
          <a:xfrm>
            <a:off x="10477531" y="3952879"/>
            <a:ext cx="1428760" cy="2680221"/>
          </a:xfrm>
          <a:prstGeom prst="rect">
            <a:avLst/>
          </a:prstGeom>
        </p:spPr>
        <p:txBody>
          <a:bodyPr wrap="square" lIns="0" tIns="0" rIns="0" bIns="0" rtlCol="0" anchor="t">
            <a:spAutoFit/>
          </a:bodyPr>
          <a:lstStyle/>
          <a:p>
            <a:pPr algn="ctr">
              <a:lnSpc>
                <a:spcPts val="1866"/>
              </a:lnSpc>
            </a:pPr>
            <a:r>
              <a:rPr lang="en-US" sz="1300" b="1" dirty="0">
                <a:solidFill>
                  <a:srgbClr val="000000"/>
                </a:solidFill>
                <a:latin typeface="Helvetica World"/>
                <a:ea typeface="Helvetica World"/>
                <a:cs typeface="Helvetica World"/>
                <a:sym typeface="Helvetica World"/>
              </a:rPr>
              <a:t>29/07-02/08/2019 </a:t>
            </a:r>
          </a:p>
          <a:p>
            <a:pPr algn="ctr">
              <a:lnSpc>
                <a:spcPts val="1866"/>
              </a:lnSpc>
            </a:pPr>
            <a:r>
              <a:rPr lang="en-US" sz="1300" b="1" dirty="0">
                <a:solidFill>
                  <a:srgbClr val="000000"/>
                </a:solidFill>
                <a:latin typeface="Helvetica World"/>
                <a:ea typeface="Helvetica World"/>
                <a:cs typeface="Helvetica World"/>
                <a:sym typeface="Helvetica World"/>
              </a:rPr>
              <a:t>ET </a:t>
            </a:r>
          </a:p>
          <a:p>
            <a:pPr algn="ctr">
              <a:lnSpc>
                <a:spcPts val="1866"/>
              </a:lnSpc>
            </a:pPr>
            <a:r>
              <a:rPr lang="en-US" sz="1300" b="1" dirty="0">
                <a:solidFill>
                  <a:srgbClr val="000000"/>
                </a:solidFill>
                <a:latin typeface="Helvetica World"/>
                <a:ea typeface="Helvetica World"/>
                <a:cs typeface="Helvetica World"/>
                <a:sym typeface="Helvetica World"/>
              </a:rPr>
              <a:t>20-24/03/2023</a:t>
            </a:r>
          </a:p>
          <a:p>
            <a:pPr algn="ctr">
              <a:lnSpc>
                <a:spcPts val="1866"/>
              </a:lnSpc>
            </a:pPr>
            <a:endParaRPr lang="en-US" sz="1300" b="1" dirty="0">
              <a:solidFill>
                <a:srgbClr val="000000"/>
              </a:solidFill>
              <a:latin typeface="Helvetica World"/>
              <a:ea typeface="Helvetica World"/>
              <a:cs typeface="Helvetica World"/>
              <a:sym typeface="Helvetica World"/>
            </a:endParaRPr>
          </a:p>
          <a:p>
            <a:pPr algn="ctr">
              <a:lnSpc>
                <a:spcPts val="1866"/>
              </a:lnSpc>
            </a:pPr>
            <a:r>
              <a:rPr lang="en-US" sz="1300" b="1" dirty="0">
                <a:solidFill>
                  <a:srgbClr val="000000"/>
                </a:solidFill>
                <a:latin typeface="Helvetica World"/>
                <a:ea typeface="Helvetica World"/>
                <a:cs typeface="Helvetica World"/>
                <a:sym typeface="Helvetica World"/>
              </a:rPr>
              <a:t>MISSIONS AIEA D’INSPECTION DU COMBUSTIBLE,  DES SSCs ET DU BATIMENT DU REACTEUR</a:t>
            </a:r>
          </a:p>
        </p:txBody>
      </p:sp>
      <p:sp>
        <p:nvSpPr>
          <p:cNvPr id="85" name="AutoShape 9"/>
          <p:cNvSpPr/>
          <p:nvPr/>
        </p:nvSpPr>
        <p:spPr>
          <a:xfrm flipH="1">
            <a:off x="11096660" y="3524251"/>
            <a:ext cx="5041" cy="268228"/>
          </a:xfrm>
          <a:prstGeom prst="line">
            <a:avLst/>
          </a:prstGeom>
          <a:ln w="38100" cap="flat">
            <a:solidFill>
              <a:srgbClr val="000000"/>
            </a:solidFill>
            <a:prstDash val="solid"/>
            <a:headEnd type="none" w="sm" len="sm"/>
            <a:tailEnd type="none" w="sm" len="sm"/>
          </a:ln>
        </p:spPr>
      </p:sp>
      <p:sp>
        <p:nvSpPr>
          <p:cNvPr id="86" name="TextBox 48"/>
          <p:cNvSpPr txBox="1"/>
          <p:nvPr/>
        </p:nvSpPr>
        <p:spPr>
          <a:xfrm>
            <a:off x="802893" y="2016432"/>
            <a:ext cx="4769229" cy="282129"/>
          </a:xfrm>
          <a:prstGeom prst="rect">
            <a:avLst/>
          </a:prstGeom>
        </p:spPr>
        <p:txBody>
          <a:bodyPr lIns="0" tIns="0" rIns="0" bIns="0" rtlCol="0" anchor="t">
            <a:spAutoFit/>
          </a:bodyPr>
          <a:lstStyle/>
          <a:p>
            <a:pPr>
              <a:lnSpc>
                <a:spcPts val="2240"/>
              </a:lnSpc>
            </a:pPr>
            <a:r>
              <a:rPr lang="en-US" sz="1600" b="1" dirty="0">
                <a:solidFill>
                  <a:srgbClr val="000000"/>
                </a:solidFill>
                <a:latin typeface="Helvetica World"/>
                <a:ea typeface="Helvetica World"/>
                <a:cs typeface="Helvetica World"/>
                <a:sym typeface="Helvetica World"/>
              </a:rPr>
              <a:t>REACTEUR TRIGA MARK II (TRICO II)</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0"/>
          </p:nvPr>
        </p:nvSpPr>
        <p:spPr bwMode="auto">
          <a:noFill/>
          <a:ln>
            <a:miter lim="800000"/>
            <a:headEnd/>
            <a:tailEnd/>
          </a:ln>
        </p:spPr>
        <p:txBody>
          <a:bodyPr/>
          <a:lstStyle/>
          <a:p>
            <a:fld id="{8B2D0339-2D70-4780-8B43-5ADD169FDF7C}" type="slidenum">
              <a:rPr lang="en-GB" altLang="en-US"/>
              <a:pPr/>
              <a:t>5</a:t>
            </a:fld>
            <a:endParaRPr lang="en-GB" altLang="en-US"/>
          </a:p>
        </p:txBody>
      </p:sp>
      <p:sp>
        <p:nvSpPr>
          <p:cNvPr id="15363" name="Textfeld 9"/>
          <p:cNvSpPr txBox="1">
            <a:spLocks noChangeArrowheads="1"/>
          </p:cNvSpPr>
          <p:nvPr/>
        </p:nvSpPr>
        <p:spPr bwMode="auto">
          <a:xfrm>
            <a:off x="2263775" y="2703513"/>
            <a:ext cx="184150" cy="369887"/>
          </a:xfrm>
          <a:prstGeom prst="rect">
            <a:avLst/>
          </a:prstGeom>
          <a:noFill/>
          <a:ln w="9525">
            <a:noFill/>
            <a:miter lim="800000"/>
            <a:headEnd/>
            <a:tailEnd/>
          </a:ln>
        </p:spPr>
        <p:txBody>
          <a:bodyPr wrap="none">
            <a:spAutoFit/>
          </a:bodyPr>
          <a:lstStyle/>
          <a:p>
            <a:pPr eaLnBrk="1" hangingPunct="1"/>
            <a:endParaRPr lang="en-US" altLang="en-US">
              <a:latin typeface="Calibri" pitchFamily="34" charset="0"/>
            </a:endParaRPr>
          </a:p>
        </p:txBody>
      </p:sp>
      <p:graphicFrame>
        <p:nvGraphicFramePr>
          <p:cNvPr id="2" name="Diagramm 1"/>
          <p:cNvGraphicFramePr/>
          <p:nvPr/>
        </p:nvGraphicFramePr>
        <p:xfrm>
          <a:off x="723040" y="1120016"/>
          <a:ext cx="11343665" cy="42627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5365" name="Grafik 7"/>
          <p:cNvPicPr>
            <a:picLocks noChangeAspect="1"/>
          </p:cNvPicPr>
          <p:nvPr/>
        </p:nvPicPr>
        <p:blipFill>
          <a:blip r:embed="rId7"/>
          <a:srcRect/>
          <a:stretch>
            <a:fillRect/>
          </a:stretch>
        </p:blipFill>
        <p:spPr bwMode="auto">
          <a:xfrm>
            <a:off x="4957763" y="3879850"/>
            <a:ext cx="1847850" cy="2476500"/>
          </a:xfrm>
          <a:prstGeom prst="rect">
            <a:avLst/>
          </a:prstGeom>
          <a:noFill/>
          <a:ln w="9525">
            <a:noFill/>
            <a:miter lim="800000"/>
            <a:headEnd/>
            <a:tailEnd/>
          </a:ln>
        </p:spPr>
      </p:pic>
      <p:pic>
        <p:nvPicPr>
          <p:cNvPr id="15366" name="Grafik 10"/>
          <p:cNvPicPr>
            <a:picLocks noChangeAspect="1"/>
          </p:cNvPicPr>
          <p:nvPr/>
        </p:nvPicPr>
        <p:blipFill>
          <a:blip r:embed="rId8"/>
          <a:srcRect/>
          <a:stretch>
            <a:fillRect/>
          </a:stretch>
        </p:blipFill>
        <p:spPr bwMode="auto">
          <a:xfrm>
            <a:off x="369888" y="3784600"/>
            <a:ext cx="2632075" cy="2270125"/>
          </a:xfrm>
          <a:prstGeom prst="rect">
            <a:avLst/>
          </a:prstGeom>
          <a:noFill/>
          <a:ln w="9525">
            <a:noFill/>
            <a:miter lim="800000"/>
            <a:headEnd/>
            <a:tailEnd/>
          </a:ln>
        </p:spPr>
      </p:pic>
      <p:pic>
        <p:nvPicPr>
          <p:cNvPr id="15367" name="Grafik 11"/>
          <p:cNvPicPr>
            <a:picLocks noChangeAspect="1"/>
          </p:cNvPicPr>
          <p:nvPr/>
        </p:nvPicPr>
        <p:blipFill>
          <a:blip r:embed="rId9"/>
          <a:srcRect/>
          <a:stretch>
            <a:fillRect/>
          </a:stretch>
        </p:blipFill>
        <p:spPr bwMode="auto">
          <a:xfrm>
            <a:off x="9282113" y="4310063"/>
            <a:ext cx="2586037" cy="1744662"/>
          </a:xfrm>
          <a:prstGeom prst="rect">
            <a:avLst/>
          </a:prstGeom>
          <a:noFill/>
          <a:ln w="9525">
            <a:noFill/>
            <a:miter lim="800000"/>
            <a:headEnd/>
            <a:tailEnd/>
          </a:ln>
        </p:spPr>
      </p:pic>
      <p:sp>
        <p:nvSpPr>
          <p:cNvPr id="15368" name="Title 1"/>
          <p:cNvSpPr txBox="1">
            <a:spLocks/>
          </p:cNvSpPr>
          <p:nvPr/>
        </p:nvSpPr>
        <p:spPr bwMode="auto">
          <a:xfrm>
            <a:off x="449263" y="322263"/>
            <a:ext cx="11537950" cy="646112"/>
          </a:xfrm>
          <a:prstGeom prst="rect">
            <a:avLst/>
          </a:prstGeom>
          <a:noFill/>
          <a:ln w="9525">
            <a:noFill/>
            <a:miter lim="800000"/>
            <a:headEnd/>
            <a:tailEnd/>
          </a:ln>
        </p:spPr>
        <p:txBody>
          <a:bodyPr anchor="ctr"/>
          <a:lstStyle/>
          <a:p>
            <a:pPr eaLnBrk="1" hangingPunct="1">
              <a:lnSpc>
                <a:spcPct val="90000"/>
              </a:lnSpc>
            </a:pPr>
            <a:r>
              <a:rPr lang="en-US" altLang="en-US" sz="3200" dirty="0" err="1" smtClean="0">
                <a:solidFill>
                  <a:schemeClr val="accent1"/>
                </a:solidFill>
                <a:latin typeface="Calibri Light" pitchFamily="34" charset="0"/>
              </a:rPr>
              <a:t>Une</a:t>
            </a:r>
            <a:r>
              <a:rPr lang="en-US" altLang="en-US" sz="3200" dirty="0" smtClean="0">
                <a:solidFill>
                  <a:schemeClr val="accent1"/>
                </a:solidFill>
                <a:latin typeface="Calibri Light" pitchFamily="34" charset="0"/>
              </a:rPr>
              <a:t> longue </a:t>
            </a:r>
            <a:r>
              <a:rPr lang="en-US" altLang="en-US" sz="3200" dirty="0" err="1" smtClean="0">
                <a:solidFill>
                  <a:schemeClr val="accent1"/>
                </a:solidFill>
                <a:latin typeface="Calibri Light" pitchFamily="34" charset="0"/>
              </a:rPr>
              <a:t>expérience</a:t>
            </a:r>
            <a:r>
              <a:rPr lang="en-US" altLang="en-US" sz="3200" dirty="0" smtClean="0">
                <a:solidFill>
                  <a:schemeClr val="accent1"/>
                </a:solidFill>
                <a:latin typeface="Calibri Light" pitchFamily="34" charset="0"/>
              </a:rPr>
              <a:t> avec les </a:t>
            </a:r>
            <a:r>
              <a:rPr lang="en-US" altLang="en-US" sz="3200" dirty="0" err="1" smtClean="0">
                <a:solidFill>
                  <a:schemeClr val="accent1"/>
                </a:solidFill>
                <a:latin typeface="Calibri Light" pitchFamily="34" charset="0"/>
              </a:rPr>
              <a:t>réacteurs</a:t>
            </a:r>
            <a:r>
              <a:rPr lang="en-US" altLang="en-US" sz="3200" dirty="0" smtClean="0">
                <a:solidFill>
                  <a:schemeClr val="accent1"/>
                </a:solidFill>
                <a:latin typeface="Calibri Light" pitchFamily="34" charset="0"/>
              </a:rPr>
              <a:t> de </a:t>
            </a:r>
            <a:r>
              <a:rPr lang="en-US" altLang="en-US" sz="3200" dirty="0" err="1" smtClean="0">
                <a:solidFill>
                  <a:schemeClr val="accent1"/>
                </a:solidFill>
                <a:latin typeface="Calibri Light" pitchFamily="34" charset="0"/>
              </a:rPr>
              <a:t>recherche</a:t>
            </a:r>
            <a:endParaRPr lang="fr-FR" altLang="en-US" sz="3200" dirty="0">
              <a:solidFill>
                <a:schemeClr val="accent1"/>
              </a:solidFill>
              <a:latin typeface="Calibri Light"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449263" y="171450"/>
            <a:ext cx="11537950" cy="646113"/>
          </a:xfrm>
        </p:spPr>
        <p:txBody>
          <a:bodyPr/>
          <a:lstStyle/>
          <a:p>
            <a:pPr eaLnBrk="1" hangingPunct="1"/>
            <a:r>
              <a:rPr lang="fr-FR" altLang="en-US" sz="3200" dirty="0" smtClean="0">
                <a:solidFill>
                  <a:schemeClr val="accent1"/>
                </a:solidFill>
              </a:rPr>
              <a:t>Une longue histoire avec les réacteurs de recherche</a:t>
            </a:r>
          </a:p>
        </p:txBody>
      </p:sp>
      <p:sp>
        <p:nvSpPr>
          <p:cNvPr id="16387" name="Slide Number Placeholder 2"/>
          <p:cNvSpPr>
            <a:spLocks noGrp="1"/>
          </p:cNvSpPr>
          <p:nvPr>
            <p:ph type="sldNum" sz="quarter" idx="10"/>
          </p:nvPr>
        </p:nvSpPr>
        <p:spPr bwMode="auto">
          <a:noFill/>
          <a:ln>
            <a:miter lim="800000"/>
            <a:headEnd/>
            <a:tailEnd/>
          </a:ln>
        </p:spPr>
        <p:txBody>
          <a:bodyPr/>
          <a:lstStyle/>
          <a:p>
            <a:fld id="{3C608EAD-39DA-41C5-8A39-FD197199B7E6}" type="slidenum">
              <a:rPr lang="en-GB" altLang="en-US"/>
              <a:pPr/>
              <a:t>6</a:t>
            </a:fld>
            <a:endParaRPr lang="en-GB" altLang="en-US"/>
          </a:p>
        </p:txBody>
      </p:sp>
      <p:sp>
        <p:nvSpPr>
          <p:cNvPr id="16388" name="Textfeld 9"/>
          <p:cNvSpPr txBox="1">
            <a:spLocks noChangeArrowheads="1"/>
          </p:cNvSpPr>
          <p:nvPr/>
        </p:nvSpPr>
        <p:spPr bwMode="auto">
          <a:xfrm>
            <a:off x="2263775" y="2703513"/>
            <a:ext cx="184150" cy="369887"/>
          </a:xfrm>
          <a:prstGeom prst="rect">
            <a:avLst/>
          </a:prstGeom>
          <a:noFill/>
          <a:ln w="9525">
            <a:noFill/>
            <a:miter lim="800000"/>
            <a:headEnd/>
            <a:tailEnd/>
          </a:ln>
        </p:spPr>
        <p:txBody>
          <a:bodyPr wrap="none">
            <a:spAutoFit/>
          </a:bodyPr>
          <a:lstStyle/>
          <a:p>
            <a:pPr eaLnBrk="1" hangingPunct="1"/>
            <a:endParaRPr lang="en-US" altLang="en-US">
              <a:latin typeface="Calibri" pitchFamily="34" charset="0"/>
            </a:endParaRPr>
          </a:p>
        </p:txBody>
      </p:sp>
      <p:sp>
        <p:nvSpPr>
          <p:cNvPr id="8" name="Textfeld 7"/>
          <p:cNvSpPr txBox="1"/>
          <p:nvPr/>
        </p:nvSpPr>
        <p:spPr>
          <a:xfrm>
            <a:off x="247650" y="793115"/>
            <a:ext cx="6197600" cy="3631763"/>
          </a:xfrm>
          <a:prstGeom prst="rect">
            <a:avLst/>
          </a:prstGeom>
          <a:noFill/>
        </p:spPr>
        <p:txBody>
          <a:bodyPr>
            <a:spAutoFit/>
          </a:bodyPr>
          <a:lstStyle/>
          <a:p>
            <a:pPr marL="342900" indent="-342900" eaLnBrk="1" fontAlgn="auto" hangingPunct="1">
              <a:spcBef>
                <a:spcPts val="600"/>
              </a:spcBef>
              <a:spcAft>
                <a:spcPts val="600"/>
              </a:spcAft>
              <a:buFont typeface="Arial" panose="020B0604020202020204" pitchFamily="34" charset="0"/>
              <a:buChar char="•"/>
              <a:defRPr/>
            </a:pPr>
            <a:r>
              <a:rPr lang="fr-FR" b="1" dirty="0" smtClean="0">
                <a:solidFill>
                  <a:schemeClr val="tx2"/>
                </a:solidFill>
                <a:latin typeface="Arial" pitchFamily="34" charset="0"/>
                <a:cs typeface="Arial" pitchFamily="34" charset="0"/>
              </a:rPr>
              <a:t>Depuis 1959, plus de 40 ans d'exploitation sûre du RR et plus de 65 ans d'expérience en matière de maintenance, d'entretien et de démantèlement.</a:t>
            </a:r>
          </a:p>
          <a:p>
            <a:pPr marL="342900" indent="-342900" eaLnBrk="1" fontAlgn="auto" hangingPunct="1">
              <a:spcBef>
                <a:spcPts val="600"/>
              </a:spcBef>
              <a:spcAft>
                <a:spcPts val="600"/>
              </a:spcAft>
              <a:buFont typeface="Arial" panose="020B0604020202020204" pitchFamily="34" charset="0"/>
              <a:buChar char="•"/>
              <a:defRPr/>
            </a:pPr>
            <a:r>
              <a:rPr lang="fr-FR" b="1" dirty="0" smtClean="0">
                <a:solidFill>
                  <a:schemeClr val="tx2"/>
                </a:solidFill>
                <a:latin typeface="Arial" pitchFamily="34" charset="0"/>
                <a:cs typeface="Arial" pitchFamily="34" charset="0"/>
              </a:rPr>
              <a:t>TRICO-I et TRICO-II ont été utilisés pour :</a:t>
            </a:r>
          </a:p>
          <a:p>
            <a:pPr marL="342900" indent="-342900" eaLnBrk="1" fontAlgn="auto" hangingPunct="1">
              <a:spcBef>
                <a:spcPts val="600"/>
              </a:spcBef>
              <a:spcAft>
                <a:spcPts val="600"/>
              </a:spcAft>
              <a:buFont typeface="Wingdings" pitchFamily="2" charset="2"/>
              <a:buChar char="ü"/>
              <a:defRPr/>
            </a:pPr>
            <a:r>
              <a:rPr lang="fr-FR" b="1" dirty="0" smtClean="0">
                <a:solidFill>
                  <a:schemeClr val="tx2"/>
                </a:solidFill>
                <a:latin typeface="Arial" pitchFamily="34" charset="0"/>
                <a:cs typeface="Arial" pitchFamily="34" charset="0"/>
              </a:rPr>
              <a:t>la recherche, l'enseignement et la formation en science nucléaire</a:t>
            </a:r>
          </a:p>
          <a:p>
            <a:pPr marL="342900" indent="-342900" eaLnBrk="1" fontAlgn="auto" hangingPunct="1">
              <a:spcBef>
                <a:spcPts val="600"/>
              </a:spcBef>
              <a:spcAft>
                <a:spcPts val="600"/>
              </a:spcAft>
              <a:buFont typeface="Wingdings" pitchFamily="2" charset="2"/>
              <a:buChar char="ü"/>
              <a:defRPr/>
            </a:pPr>
            <a:r>
              <a:rPr lang="fr-FR" b="1" dirty="0" smtClean="0">
                <a:solidFill>
                  <a:schemeClr val="tx2"/>
                </a:solidFill>
                <a:latin typeface="Arial" pitchFamily="34" charset="0"/>
                <a:cs typeface="Arial" pitchFamily="34" charset="0"/>
              </a:rPr>
              <a:t>la production de radio-isotopes pour des applications agricoles, biologiques et médicales</a:t>
            </a:r>
          </a:p>
          <a:p>
            <a:pPr marL="342900" indent="-342900" eaLnBrk="1" fontAlgn="auto" hangingPunct="1">
              <a:spcBef>
                <a:spcPts val="600"/>
              </a:spcBef>
              <a:spcAft>
                <a:spcPts val="600"/>
              </a:spcAft>
              <a:buFont typeface="Wingdings" pitchFamily="2" charset="2"/>
              <a:buChar char="ü"/>
              <a:defRPr/>
            </a:pPr>
            <a:r>
              <a:rPr lang="fr-FR" b="1" dirty="0" smtClean="0">
                <a:solidFill>
                  <a:schemeClr val="tx2"/>
                </a:solidFill>
                <a:latin typeface="Arial" pitchFamily="34" charset="0"/>
                <a:cs typeface="Arial" pitchFamily="34" charset="0"/>
              </a:rPr>
              <a:t>l'analyse par activation neutronique</a:t>
            </a:r>
            <a:endParaRPr lang="en-US" b="1" dirty="0" smtClean="0">
              <a:solidFill>
                <a:schemeClr val="tx2"/>
              </a:solidFill>
              <a:latin typeface="Arial" pitchFamily="34" charset="0"/>
              <a:cs typeface="Arial" pitchFamily="34" charset="0"/>
            </a:endParaRPr>
          </a:p>
          <a:p>
            <a:pPr marL="342900" indent="-342900" eaLnBrk="1" fontAlgn="auto" hangingPunct="1">
              <a:spcBef>
                <a:spcPts val="600"/>
              </a:spcBef>
              <a:spcAft>
                <a:spcPts val="600"/>
              </a:spcAft>
              <a:buFont typeface="Wingdings" pitchFamily="2" charset="2"/>
              <a:buChar char="ü"/>
              <a:defRPr/>
            </a:pPr>
            <a:r>
              <a:rPr lang="fr-FR" b="1" dirty="0" smtClean="0">
                <a:solidFill>
                  <a:schemeClr val="tx2"/>
                </a:solidFill>
                <a:latin typeface="Arial" pitchFamily="34" charset="0"/>
                <a:cs typeface="Arial" pitchFamily="34" charset="0"/>
              </a:rPr>
              <a:t>l'information du public (visites guidées)</a:t>
            </a:r>
          </a:p>
        </p:txBody>
      </p:sp>
      <p:pic>
        <p:nvPicPr>
          <p:cNvPr id="16390" name="Grafik 3"/>
          <p:cNvPicPr>
            <a:picLocks noChangeAspect="1"/>
          </p:cNvPicPr>
          <p:nvPr/>
        </p:nvPicPr>
        <p:blipFill>
          <a:blip r:embed="rId3"/>
          <a:srcRect/>
          <a:stretch>
            <a:fillRect/>
          </a:stretch>
        </p:blipFill>
        <p:spPr bwMode="auto">
          <a:xfrm>
            <a:off x="6200775" y="1732280"/>
            <a:ext cx="5991225" cy="4465638"/>
          </a:xfrm>
          <a:prstGeom prst="rect">
            <a:avLst/>
          </a:prstGeom>
          <a:noFill/>
          <a:ln w="9525">
            <a:noFill/>
            <a:miter lim="800000"/>
            <a:headEnd/>
            <a:tailEnd/>
          </a:ln>
        </p:spPr>
      </p:pic>
      <p:sp>
        <p:nvSpPr>
          <p:cNvPr id="16391" name="Textfeld 1"/>
          <p:cNvSpPr txBox="1">
            <a:spLocks noChangeArrowheads="1"/>
          </p:cNvSpPr>
          <p:nvPr/>
        </p:nvSpPr>
        <p:spPr bwMode="auto">
          <a:xfrm>
            <a:off x="6200775" y="5800725"/>
            <a:ext cx="1662113" cy="307975"/>
          </a:xfrm>
          <a:prstGeom prst="rect">
            <a:avLst/>
          </a:prstGeom>
          <a:noFill/>
          <a:ln w="9525">
            <a:noFill/>
            <a:miter lim="800000"/>
            <a:headEnd/>
            <a:tailEnd/>
          </a:ln>
        </p:spPr>
        <p:txBody>
          <a:bodyPr>
            <a:spAutoFit/>
          </a:bodyPr>
          <a:lstStyle/>
          <a:p>
            <a:pPr eaLnBrk="1" hangingPunct="1"/>
            <a:r>
              <a:rPr lang="de-DE" altLang="en-US" sz="1400" b="1">
                <a:latin typeface="Calibri" pitchFamily="34" charset="0"/>
              </a:rPr>
              <a:t>TRICO-I en 1959</a:t>
            </a:r>
            <a:endParaRPr lang="de-AT" altLang="en-US" sz="1400" b="1">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Grafik 3"/>
          <p:cNvPicPr>
            <a:picLocks noChangeAspect="1"/>
          </p:cNvPicPr>
          <p:nvPr/>
        </p:nvPicPr>
        <p:blipFill>
          <a:blip r:embed="rId3"/>
          <a:srcRect/>
          <a:stretch>
            <a:fillRect/>
          </a:stretch>
        </p:blipFill>
        <p:spPr bwMode="auto">
          <a:xfrm>
            <a:off x="171450" y="2314575"/>
            <a:ext cx="2728913" cy="3657600"/>
          </a:xfrm>
          <a:prstGeom prst="rect">
            <a:avLst/>
          </a:prstGeom>
          <a:noFill/>
          <a:ln w="9525">
            <a:noFill/>
            <a:miter lim="800000"/>
            <a:headEnd/>
            <a:tailEnd/>
          </a:ln>
        </p:spPr>
      </p:pic>
      <p:sp>
        <p:nvSpPr>
          <p:cNvPr id="17411" name="Title 1"/>
          <p:cNvSpPr>
            <a:spLocks noGrp="1"/>
          </p:cNvSpPr>
          <p:nvPr>
            <p:ph type="title"/>
          </p:nvPr>
        </p:nvSpPr>
        <p:spPr>
          <a:xfrm>
            <a:off x="171450" y="139700"/>
            <a:ext cx="2600325" cy="1960563"/>
          </a:xfrm>
        </p:spPr>
        <p:txBody>
          <a:bodyPr/>
          <a:lstStyle/>
          <a:p>
            <a:pPr eaLnBrk="1" hangingPunct="1"/>
            <a:r>
              <a:rPr lang="fr-FR" altLang="en-US" sz="3200" dirty="0" smtClean="0">
                <a:solidFill>
                  <a:schemeClr val="accent1"/>
                </a:solidFill>
              </a:rPr>
              <a:t>Les grandes étapes de l’histoire de TRICO II</a:t>
            </a:r>
            <a:endParaRPr lang="en-US" altLang="en-US" sz="3200" dirty="0" smtClean="0">
              <a:solidFill>
                <a:schemeClr val="accent1"/>
              </a:solidFill>
            </a:endParaRPr>
          </a:p>
        </p:txBody>
      </p:sp>
      <p:sp>
        <p:nvSpPr>
          <p:cNvPr id="17412" name="Slide Number Placeholder 2"/>
          <p:cNvSpPr>
            <a:spLocks noGrp="1"/>
          </p:cNvSpPr>
          <p:nvPr>
            <p:ph type="sldNum" sz="quarter" idx="10"/>
          </p:nvPr>
        </p:nvSpPr>
        <p:spPr bwMode="auto">
          <a:noFill/>
          <a:ln>
            <a:miter lim="800000"/>
            <a:headEnd/>
            <a:tailEnd/>
          </a:ln>
        </p:spPr>
        <p:txBody>
          <a:bodyPr/>
          <a:lstStyle/>
          <a:p>
            <a:fld id="{3BB60EF7-1441-4D3E-A952-B717746AC326}" type="slidenum">
              <a:rPr lang="en-GB" altLang="en-US"/>
              <a:pPr/>
              <a:t>7</a:t>
            </a:fld>
            <a:endParaRPr lang="en-GB" altLang="en-US"/>
          </a:p>
        </p:txBody>
      </p:sp>
      <p:sp>
        <p:nvSpPr>
          <p:cNvPr id="17413" name="Textfeld 9"/>
          <p:cNvSpPr txBox="1">
            <a:spLocks noChangeArrowheads="1"/>
          </p:cNvSpPr>
          <p:nvPr/>
        </p:nvSpPr>
        <p:spPr bwMode="auto">
          <a:xfrm>
            <a:off x="2263775" y="2703513"/>
            <a:ext cx="184150" cy="369887"/>
          </a:xfrm>
          <a:prstGeom prst="rect">
            <a:avLst/>
          </a:prstGeom>
          <a:noFill/>
          <a:ln w="9525">
            <a:noFill/>
            <a:miter lim="800000"/>
            <a:headEnd/>
            <a:tailEnd/>
          </a:ln>
        </p:spPr>
        <p:txBody>
          <a:bodyPr wrap="none">
            <a:spAutoFit/>
          </a:bodyPr>
          <a:lstStyle/>
          <a:p>
            <a:pPr eaLnBrk="1" hangingPunct="1"/>
            <a:endParaRPr lang="en-US" altLang="en-US">
              <a:latin typeface="Calibri" pitchFamily="34" charset="0"/>
            </a:endParaRPr>
          </a:p>
        </p:txBody>
      </p:sp>
      <p:graphicFrame>
        <p:nvGraphicFramePr>
          <p:cNvPr id="11" name="Tabelle 10"/>
          <p:cNvGraphicFramePr>
            <a:graphicFrameLocks noGrp="1"/>
          </p:cNvGraphicFramePr>
          <p:nvPr/>
        </p:nvGraphicFramePr>
        <p:xfrm>
          <a:off x="3057525" y="303474"/>
          <a:ext cx="8963025" cy="6605326"/>
        </p:xfrm>
        <a:graphic>
          <a:graphicData uri="http://schemas.openxmlformats.org/drawingml/2006/table">
            <a:tbl>
              <a:tblPr firstRow="1" bandRow="1">
                <a:tableStyleId>{5C22544A-7EE6-4342-B048-85BDC9FD1C3A}</a:tableStyleId>
              </a:tblPr>
              <a:tblGrid>
                <a:gridCol w="675579"/>
                <a:gridCol w="1326576"/>
                <a:gridCol w="6960870"/>
              </a:tblGrid>
              <a:tr h="834446">
                <a:tc>
                  <a:txBody>
                    <a:bodyPr/>
                    <a:lstStyle/>
                    <a:p>
                      <a:pPr algn="ctr"/>
                      <a:r>
                        <a:rPr lang="fr-FR" sz="1200" b="0" noProof="0" dirty="0">
                          <a:solidFill>
                            <a:schemeClr val="tx1"/>
                          </a:solidFill>
                        </a:rPr>
                        <a:t>1970-1979</a:t>
                      </a:r>
                    </a:p>
                  </a:txBody>
                  <a:tcPr vert="vert" anchor="ctr">
                    <a:solidFill>
                      <a:schemeClr val="bg1">
                        <a:lumMod val="95000"/>
                      </a:schemeClr>
                    </a:solidFill>
                  </a:tcPr>
                </a:tc>
                <a:tc>
                  <a:txBody>
                    <a:bodyPr/>
                    <a:lstStyle/>
                    <a:p>
                      <a:r>
                        <a:rPr lang="fr-FR" sz="1600" b="0" noProof="0" dirty="0" smtClean="0">
                          <a:solidFill>
                            <a:schemeClr val="tx1"/>
                          </a:solidFill>
                        </a:rPr>
                        <a:t>1972</a:t>
                      </a:r>
                    </a:p>
                    <a:p>
                      <a:endParaRPr lang="fr-CA" sz="1600" b="0" noProof="0" dirty="0" smtClean="0">
                        <a:solidFill>
                          <a:schemeClr val="tx1"/>
                        </a:solidFill>
                      </a:endParaRPr>
                    </a:p>
                    <a:p>
                      <a:r>
                        <a:rPr lang="fr-CA" sz="1600" b="0" noProof="0" dirty="0" smtClean="0">
                          <a:solidFill>
                            <a:schemeClr val="tx1"/>
                          </a:solidFill>
                        </a:rPr>
                        <a:t>1974</a:t>
                      </a:r>
                      <a:endParaRPr lang="fr-FR" sz="1600" b="0" noProof="0" dirty="0">
                        <a:solidFill>
                          <a:schemeClr val="tx1"/>
                        </a:solidFill>
                      </a:endParaRPr>
                    </a:p>
                  </a:txBody>
                  <a:tcPr>
                    <a:solidFill>
                      <a:schemeClr val="bg1">
                        <a:lumMod val="95000"/>
                      </a:schemeClr>
                    </a:solidFill>
                  </a:tcPr>
                </a:tc>
                <a:tc>
                  <a:txBody>
                    <a:bodyPr/>
                    <a:lstStyle/>
                    <a:p>
                      <a:r>
                        <a:rPr lang="fr-FR" sz="1600" b="0" noProof="0" dirty="0" smtClean="0">
                          <a:solidFill>
                            <a:schemeClr val="tx1"/>
                          </a:solidFill>
                        </a:rPr>
                        <a:t>Mise en service officielle de TRICO-II </a:t>
                      </a:r>
                    </a:p>
                    <a:p>
                      <a:endParaRPr lang="fr-CA" sz="1600" b="0" noProof="0" dirty="0" smtClean="0">
                        <a:solidFill>
                          <a:schemeClr val="tx1"/>
                        </a:solidFill>
                      </a:endParaRPr>
                    </a:p>
                    <a:p>
                      <a:r>
                        <a:rPr lang="fr-CA" sz="1600" b="0" noProof="0" dirty="0" smtClean="0">
                          <a:solidFill>
                            <a:schemeClr val="tx1"/>
                          </a:solidFill>
                        </a:rPr>
                        <a:t>Mode pulsé</a:t>
                      </a:r>
                      <a:endParaRPr lang="fr-FR" sz="1600" b="0" noProof="0" dirty="0">
                        <a:solidFill>
                          <a:schemeClr val="tx1"/>
                        </a:solidFill>
                      </a:endParaRPr>
                    </a:p>
                  </a:txBody>
                  <a:tcPr>
                    <a:solidFill>
                      <a:schemeClr val="bg1">
                        <a:lumMod val="95000"/>
                      </a:schemeClr>
                    </a:solidFill>
                  </a:tcPr>
                </a:tc>
              </a:tr>
              <a:tr h="934720">
                <a:tc>
                  <a:txBody>
                    <a:bodyPr/>
                    <a:lstStyle/>
                    <a:p>
                      <a:pPr algn="ctr"/>
                      <a:r>
                        <a:rPr lang="fr-FR" sz="1200" noProof="0"/>
                        <a:t>1980-1989</a:t>
                      </a:r>
                    </a:p>
                  </a:txBody>
                  <a:tcPr vert="vert" anchor="ctr">
                    <a:solidFill>
                      <a:schemeClr val="bg1">
                        <a:lumMod val="85000"/>
                      </a:schemeClr>
                    </a:solidFill>
                  </a:tcPr>
                </a:tc>
                <a:tc>
                  <a:txBody>
                    <a:bodyPr/>
                    <a:lstStyle/>
                    <a:p>
                      <a:endParaRPr lang="fr-FR" sz="1600" noProof="0" dirty="0"/>
                    </a:p>
                    <a:p>
                      <a:endParaRPr lang="fr-FR" sz="1600" noProof="0" dirty="0"/>
                    </a:p>
                    <a:p>
                      <a:r>
                        <a:rPr lang="fr-FR" sz="1600" noProof="0" dirty="0" smtClean="0"/>
                        <a:t>1988-89</a:t>
                      </a:r>
                      <a:endParaRPr lang="fr-FR" sz="1600" noProof="0" dirty="0"/>
                    </a:p>
                  </a:txBody>
                  <a:tcPr>
                    <a:solidFill>
                      <a:schemeClr val="bg1">
                        <a:lumMod val="85000"/>
                      </a:schemeClr>
                    </a:solidFill>
                  </a:tcPr>
                </a:tc>
                <a:tc>
                  <a:txBody>
                    <a:bodyPr/>
                    <a:lstStyle/>
                    <a:p>
                      <a:endParaRPr lang="fr-FR" sz="1600" noProof="0" dirty="0"/>
                    </a:p>
                    <a:p>
                      <a:r>
                        <a:rPr lang="fr-CA" sz="1600" noProof="0" dirty="0" smtClean="0"/>
                        <a:t>Réparation de la cuve</a:t>
                      </a:r>
                      <a:r>
                        <a:rPr lang="fr-FR" sz="1600" noProof="0" dirty="0" smtClean="0"/>
                        <a:t> </a:t>
                      </a:r>
                      <a:r>
                        <a:rPr lang="fr-FR" sz="1600" noProof="0" dirty="0"/>
                        <a:t>(corrosion) et remise en </a:t>
                      </a:r>
                      <a:r>
                        <a:rPr lang="fr-FR" sz="1600" noProof="0" dirty="0" smtClean="0"/>
                        <a:t>service.</a:t>
                      </a:r>
                      <a:endParaRPr lang="fr-FR" sz="1600" noProof="0" dirty="0"/>
                    </a:p>
                  </a:txBody>
                  <a:tcPr>
                    <a:solidFill>
                      <a:schemeClr val="bg1">
                        <a:lumMod val="85000"/>
                      </a:schemeClr>
                    </a:solidFill>
                  </a:tcPr>
                </a:tc>
              </a:tr>
              <a:tr h="751840">
                <a:tc>
                  <a:txBody>
                    <a:bodyPr/>
                    <a:lstStyle/>
                    <a:p>
                      <a:pPr algn="ctr"/>
                      <a:r>
                        <a:rPr lang="fr-FR" sz="1200" b="0" strike="noStrike" baseline="0" noProof="0"/>
                        <a:t>1990-1999</a:t>
                      </a:r>
                    </a:p>
                  </a:txBody>
                  <a:tcPr vert="vert" anchor="ctr">
                    <a:solidFill>
                      <a:schemeClr val="accent1">
                        <a:lumMod val="20000"/>
                        <a:lumOff val="80000"/>
                      </a:schemeClr>
                    </a:solidFill>
                  </a:tcPr>
                </a:tc>
                <a:tc>
                  <a:txBody>
                    <a:bodyPr/>
                    <a:lstStyle/>
                    <a:p>
                      <a:endParaRPr lang="fr-FR" sz="1600" noProof="0" dirty="0"/>
                    </a:p>
                    <a:p>
                      <a:r>
                        <a:rPr lang="fr-FR" sz="1600" b="0" strike="noStrike" baseline="0" noProof="0" dirty="0" smtClean="0"/>
                        <a:t>1994</a:t>
                      </a:r>
                      <a:endParaRPr lang="fr-FR" sz="1600" b="0" strike="noStrike" baseline="0" noProof="0" dirty="0"/>
                    </a:p>
                  </a:txBody>
                  <a:tcPr>
                    <a:solidFill>
                      <a:schemeClr val="accent1">
                        <a:lumMod val="20000"/>
                        <a:lumOff val="80000"/>
                      </a:schemeClr>
                    </a:solidFill>
                  </a:tcPr>
                </a:tc>
                <a:tc>
                  <a:txBody>
                    <a:bodyPr/>
                    <a:lstStyle/>
                    <a:p>
                      <a:endParaRPr lang="fr-FR" sz="1600" noProof="0" dirty="0"/>
                    </a:p>
                    <a:p>
                      <a:r>
                        <a:rPr lang="fr-FR" sz="1600" b="0" strike="noStrike" baseline="0" noProof="0" dirty="0" smtClean="0"/>
                        <a:t>Premières interruptions de service</a:t>
                      </a:r>
                      <a:endParaRPr lang="fr-FR" sz="1600" b="0" strike="noStrike" baseline="0" noProof="0" dirty="0"/>
                    </a:p>
                    <a:p>
                      <a:endParaRPr lang="fr-FR" sz="1600" b="1" strike="sngStrike" baseline="0" noProof="0" dirty="0"/>
                    </a:p>
                  </a:txBody>
                  <a:tcPr>
                    <a:solidFill>
                      <a:schemeClr val="accent1">
                        <a:lumMod val="20000"/>
                        <a:lumOff val="80000"/>
                      </a:schemeClr>
                    </a:solidFill>
                  </a:tcPr>
                </a:tc>
              </a:tr>
              <a:tr h="1008578">
                <a:tc>
                  <a:txBody>
                    <a:bodyPr/>
                    <a:lstStyle/>
                    <a:p>
                      <a:pPr algn="ctr"/>
                      <a:r>
                        <a:rPr lang="fr-FR" sz="1200" noProof="0"/>
                        <a:t>2000-2009</a:t>
                      </a:r>
                    </a:p>
                  </a:txBody>
                  <a:tcPr vert="vert" anchor="ctr">
                    <a:solidFill>
                      <a:schemeClr val="accent1">
                        <a:lumMod val="40000"/>
                        <a:lumOff val="60000"/>
                      </a:schemeClr>
                    </a:solidFill>
                  </a:tcPr>
                </a:tc>
                <a:tc>
                  <a:txBody>
                    <a:bodyPr/>
                    <a:lstStyle/>
                    <a:p>
                      <a:r>
                        <a:rPr lang="fr-CA" sz="1600" noProof="0" dirty="0" smtClean="0"/>
                        <a:t>2002</a:t>
                      </a:r>
                      <a:endParaRPr lang="fr-FR" sz="1600" noProof="0" dirty="0"/>
                    </a:p>
                    <a:p>
                      <a:endParaRPr lang="fr-FR" sz="1600" noProof="0" dirty="0" smtClean="0"/>
                    </a:p>
                    <a:p>
                      <a:r>
                        <a:rPr lang="fr-FR" sz="1600" noProof="0" dirty="0" smtClean="0"/>
                        <a:t>2004</a:t>
                      </a:r>
                      <a:endParaRPr lang="fr-FR" sz="1600" noProof="0" dirty="0"/>
                    </a:p>
                    <a:p>
                      <a:endParaRPr lang="fr-FR" sz="1600" noProof="0" dirty="0"/>
                    </a:p>
                    <a:p>
                      <a:r>
                        <a:rPr lang="fr-FR" sz="1600" noProof="0" dirty="0"/>
                        <a:t>2009</a:t>
                      </a:r>
                    </a:p>
                  </a:txBody>
                  <a:tcPr>
                    <a:solidFill>
                      <a:schemeClr val="accent1">
                        <a:lumMod val="40000"/>
                        <a:lumOff val="60000"/>
                      </a:schemeClr>
                    </a:solidFill>
                  </a:tcPr>
                </a:tc>
                <a:tc>
                  <a:txBody>
                    <a:bodyPr/>
                    <a:lstStyle/>
                    <a:p>
                      <a:r>
                        <a:rPr lang="fr-CA" sz="1600" noProof="0" dirty="0" smtClean="0"/>
                        <a:t>Promulgation de la Loi Nucléaire </a:t>
                      </a:r>
                      <a:r>
                        <a:rPr lang="fr-CA" sz="1600" baseline="0" noProof="0" dirty="0" smtClean="0"/>
                        <a:t> (Loi 017/2002) et Création du CNPRI, Organisme de Régulation Nucléaire</a:t>
                      </a:r>
                    </a:p>
                    <a:p>
                      <a:r>
                        <a:rPr lang="fr-CA" sz="1600" baseline="0" noProof="0" dirty="0" smtClean="0">
                          <a:solidFill>
                            <a:schemeClr val="tx1"/>
                          </a:solidFill>
                        </a:rPr>
                        <a:t>Mission INSARR de l’</a:t>
                      </a:r>
                      <a:r>
                        <a:rPr lang="fr-FR" sz="1600" noProof="0" dirty="0" smtClean="0">
                          <a:solidFill>
                            <a:schemeClr val="tx1"/>
                          </a:solidFill>
                        </a:rPr>
                        <a:t>AIEA et décision</a:t>
                      </a:r>
                      <a:r>
                        <a:rPr lang="fr-FR" sz="1600" baseline="0" noProof="0" dirty="0" smtClean="0">
                          <a:solidFill>
                            <a:schemeClr val="tx1"/>
                          </a:solidFill>
                        </a:rPr>
                        <a:t> d’arrêter temporairement le réacteur: début de la période d’arrêt prolongé</a:t>
                      </a:r>
                      <a:endParaRPr lang="fr-FR" sz="1600" noProof="0" dirty="0">
                        <a:solidFill>
                          <a:schemeClr val="tx1"/>
                        </a:solidFill>
                      </a:endParaRPr>
                    </a:p>
                    <a:p>
                      <a:r>
                        <a:rPr lang="fr-FR" sz="1600" noProof="0" dirty="0" smtClean="0">
                          <a:solidFill>
                            <a:schemeClr val="tx1"/>
                          </a:solidFill>
                        </a:rPr>
                        <a:t>Le</a:t>
                      </a:r>
                      <a:r>
                        <a:rPr lang="fr-FR" sz="1600" baseline="0" noProof="0" dirty="0" smtClean="0">
                          <a:solidFill>
                            <a:schemeClr val="tx1"/>
                          </a:solidFill>
                        </a:rPr>
                        <a:t> Gouvernement opte pour la « Réparation » de TRICO plutôt que son « Déclassement ».</a:t>
                      </a:r>
                      <a:endParaRPr lang="fr-FR" sz="1600" noProof="0" dirty="0">
                        <a:solidFill>
                          <a:srgbClr val="FF0000"/>
                        </a:solidFill>
                      </a:endParaRPr>
                    </a:p>
                  </a:txBody>
                  <a:tcPr>
                    <a:solidFill>
                      <a:schemeClr val="accent1">
                        <a:lumMod val="40000"/>
                        <a:lumOff val="60000"/>
                      </a:schemeClr>
                    </a:solidFill>
                  </a:tcPr>
                </a:tc>
              </a:tr>
              <a:tr h="1148080">
                <a:tc>
                  <a:txBody>
                    <a:bodyPr/>
                    <a:lstStyle/>
                    <a:p>
                      <a:pPr algn="ctr"/>
                      <a:r>
                        <a:rPr lang="fr-FR" sz="1200" noProof="0" dirty="0"/>
                        <a:t>2010-2019</a:t>
                      </a:r>
                    </a:p>
                  </a:txBody>
                  <a:tcPr vert="vert" anchor="ctr">
                    <a:solidFill>
                      <a:schemeClr val="accent1">
                        <a:lumMod val="60000"/>
                        <a:lumOff val="40000"/>
                      </a:schemeClr>
                    </a:solidFill>
                  </a:tcPr>
                </a:tc>
                <a:tc>
                  <a:txBody>
                    <a:bodyPr/>
                    <a:lstStyle/>
                    <a:p>
                      <a:r>
                        <a:rPr lang="fr-FR" sz="1600" noProof="0" dirty="0" smtClean="0"/>
                        <a:t>2017</a:t>
                      </a:r>
                      <a:endParaRPr lang="fr-FR" sz="1600" noProof="0" dirty="0"/>
                    </a:p>
                    <a:p>
                      <a:endParaRPr lang="fr-FR" sz="1600" noProof="0" dirty="0"/>
                    </a:p>
                    <a:p>
                      <a:r>
                        <a:rPr lang="fr-FR" sz="1600" noProof="0" dirty="0"/>
                        <a:t>2018</a:t>
                      </a:r>
                    </a:p>
                    <a:p>
                      <a:r>
                        <a:rPr lang="fr-FR" sz="1600" noProof="0" dirty="0" smtClean="0"/>
                        <a:t>2019</a:t>
                      </a:r>
                    </a:p>
                  </a:txBody>
                  <a:tcPr>
                    <a:solidFill>
                      <a:schemeClr val="accent1">
                        <a:lumMod val="60000"/>
                        <a:lumOff val="40000"/>
                      </a:schemeClr>
                    </a:solidFill>
                  </a:tcPr>
                </a:tc>
                <a:tc>
                  <a:txBody>
                    <a:bodyPr/>
                    <a:lstStyle/>
                    <a:p>
                      <a:r>
                        <a:rPr lang="en-US" sz="1600" b="0" noProof="0" dirty="0" smtClean="0">
                          <a:solidFill>
                            <a:schemeClr val="tx1"/>
                          </a:solidFill>
                        </a:rPr>
                        <a:t>Le </a:t>
                      </a:r>
                      <a:r>
                        <a:rPr lang="en-US" sz="1600" b="0" noProof="0" dirty="0" err="1" smtClean="0">
                          <a:solidFill>
                            <a:schemeClr val="tx1"/>
                          </a:solidFill>
                        </a:rPr>
                        <a:t>Gouvernement</a:t>
                      </a:r>
                      <a:r>
                        <a:rPr lang="en-US" sz="1600" b="0" noProof="0" dirty="0" smtClean="0">
                          <a:solidFill>
                            <a:schemeClr val="tx1"/>
                          </a:solidFill>
                        </a:rPr>
                        <a:t> </a:t>
                      </a:r>
                      <a:r>
                        <a:rPr lang="en-US" sz="1600" b="0" noProof="0" dirty="0" err="1" smtClean="0">
                          <a:solidFill>
                            <a:schemeClr val="tx1"/>
                          </a:solidFill>
                        </a:rPr>
                        <a:t>annonce</a:t>
                      </a:r>
                      <a:r>
                        <a:rPr lang="en-US" sz="1600" b="0" noProof="0" dirty="0" smtClean="0">
                          <a:solidFill>
                            <a:schemeClr val="tx1"/>
                          </a:solidFill>
                        </a:rPr>
                        <a:t> son </a:t>
                      </a:r>
                      <a:r>
                        <a:rPr lang="en-US" sz="1600" b="0" noProof="0" dirty="0">
                          <a:solidFill>
                            <a:schemeClr val="tx1"/>
                          </a:solidFill>
                        </a:rPr>
                        <a:t>intention </a:t>
                      </a:r>
                      <a:r>
                        <a:rPr lang="en-US" sz="1600" b="0" noProof="0" dirty="0" smtClean="0">
                          <a:solidFill>
                            <a:schemeClr val="tx1"/>
                          </a:solidFill>
                        </a:rPr>
                        <a:t>de</a:t>
                      </a:r>
                      <a:r>
                        <a:rPr lang="en-US" sz="1600" b="0" baseline="0" noProof="0" dirty="0" smtClean="0">
                          <a:solidFill>
                            <a:schemeClr val="tx1"/>
                          </a:solidFill>
                        </a:rPr>
                        <a:t> </a:t>
                      </a:r>
                      <a:r>
                        <a:rPr lang="en-US" sz="1600" b="0" baseline="0" noProof="0" dirty="0" err="1" smtClean="0">
                          <a:solidFill>
                            <a:schemeClr val="tx1"/>
                          </a:solidFill>
                        </a:rPr>
                        <a:t>redémarrer</a:t>
                      </a:r>
                      <a:r>
                        <a:rPr lang="en-US" sz="1600" b="0" baseline="0" noProof="0" dirty="0" smtClean="0">
                          <a:solidFill>
                            <a:schemeClr val="tx1"/>
                          </a:solidFill>
                        </a:rPr>
                        <a:t> le </a:t>
                      </a:r>
                      <a:r>
                        <a:rPr lang="en-US" sz="1600" b="0" baseline="0" noProof="0" dirty="0" err="1" smtClean="0">
                          <a:solidFill>
                            <a:schemeClr val="tx1"/>
                          </a:solidFill>
                        </a:rPr>
                        <a:t>réacteur</a:t>
                      </a:r>
                      <a:r>
                        <a:rPr lang="en-US" sz="1600" b="0" noProof="0" dirty="0" smtClean="0">
                          <a:solidFill>
                            <a:schemeClr val="tx1"/>
                          </a:solidFill>
                        </a:rPr>
                        <a:t> </a:t>
                      </a:r>
                      <a:r>
                        <a:rPr lang="en-US" sz="1600" b="0" noProof="0" dirty="0">
                          <a:solidFill>
                            <a:schemeClr val="tx1"/>
                          </a:solidFill>
                        </a:rPr>
                        <a:t>+ </a:t>
                      </a:r>
                      <a:r>
                        <a:rPr lang="en-US" sz="1600" b="0" noProof="0" dirty="0" smtClean="0">
                          <a:solidFill>
                            <a:schemeClr val="tx1"/>
                          </a:solidFill>
                        </a:rPr>
                        <a:t>Mission IPPAS de </a:t>
                      </a:r>
                      <a:r>
                        <a:rPr lang="en-US" sz="1600" b="0" noProof="0" dirty="0" err="1" smtClean="0">
                          <a:solidFill>
                            <a:schemeClr val="tx1"/>
                          </a:solidFill>
                        </a:rPr>
                        <a:t>l’AIEA</a:t>
                      </a:r>
                      <a:r>
                        <a:rPr lang="en-US" sz="1600" b="0" noProof="0" dirty="0" smtClean="0">
                          <a:solidFill>
                            <a:schemeClr val="tx1"/>
                          </a:solidFill>
                        </a:rPr>
                        <a:t> (International </a:t>
                      </a:r>
                      <a:r>
                        <a:rPr lang="en-US" sz="1600" b="0" noProof="0" dirty="0">
                          <a:solidFill>
                            <a:schemeClr val="tx1"/>
                          </a:solidFill>
                        </a:rPr>
                        <a:t>Physical Protection Advisory Service) mission</a:t>
                      </a:r>
                    </a:p>
                    <a:p>
                      <a:r>
                        <a:rPr lang="en-US" sz="1600" b="0" noProof="0" dirty="0" smtClean="0">
                          <a:solidFill>
                            <a:schemeClr val="tx1"/>
                          </a:solidFill>
                        </a:rPr>
                        <a:t>Missions INSARR et </a:t>
                      </a:r>
                      <a:r>
                        <a:rPr lang="en-US" sz="1600" b="0" noProof="0" dirty="0">
                          <a:solidFill>
                            <a:schemeClr val="tx1"/>
                          </a:solidFill>
                        </a:rPr>
                        <a:t>pre-OMARR </a:t>
                      </a:r>
                    </a:p>
                    <a:p>
                      <a:r>
                        <a:rPr lang="en-US" sz="1600" b="0" noProof="0" dirty="0" smtClean="0">
                          <a:solidFill>
                            <a:schemeClr val="tx1"/>
                          </a:solidFill>
                        </a:rPr>
                        <a:t>Mission ISI</a:t>
                      </a:r>
                      <a:r>
                        <a:rPr lang="en-US" sz="1600" b="0" baseline="0" noProof="0" dirty="0" smtClean="0">
                          <a:solidFill>
                            <a:schemeClr val="tx1"/>
                          </a:solidFill>
                        </a:rPr>
                        <a:t> </a:t>
                      </a:r>
                      <a:r>
                        <a:rPr lang="en-US" sz="1600" b="0" noProof="0" dirty="0" smtClean="0">
                          <a:solidFill>
                            <a:schemeClr val="tx1"/>
                          </a:solidFill>
                        </a:rPr>
                        <a:t>IAEA  pour </a:t>
                      </a:r>
                      <a:r>
                        <a:rPr lang="en-US" sz="1600" b="0" noProof="0" dirty="0" err="1" smtClean="0">
                          <a:solidFill>
                            <a:schemeClr val="tx1"/>
                          </a:solidFill>
                        </a:rPr>
                        <a:t>l’inspection</a:t>
                      </a:r>
                      <a:r>
                        <a:rPr lang="en-US" sz="1600" b="0" noProof="0" dirty="0" smtClean="0">
                          <a:solidFill>
                            <a:schemeClr val="tx1"/>
                          </a:solidFill>
                        </a:rPr>
                        <a:t> </a:t>
                      </a:r>
                      <a:r>
                        <a:rPr lang="en-US" sz="1600" b="0" noProof="0" dirty="0" err="1" smtClean="0">
                          <a:solidFill>
                            <a:schemeClr val="tx1"/>
                          </a:solidFill>
                        </a:rPr>
                        <a:t>visuelle</a:t>
                      </a:r>
                      <a:r>
                        <a:rPr lang="en-US" sz="1600" b="0" noProof="0" dirty="0" smtClean="0">
                          <a:solidFill>
                            <a:schemeClr val="tx1"/>
                          </a:solidFill>
                        </a:rPr>
                        <a:t> des </a:t>
                      </a:r>
                      <a:r>
                        <a:rPr lang="en-US" sz="1600" b="0" noProof="0" dirty="0" err="1" smtClean="0">
                          <a:solidFill>
                            <a:schemeClr val="tx1"/>
                          </a:solidFill>
                        </a:rPr>
                        <a:t>éléments</a:t>
                      </a:r>
                      <a:r>
                        <a:rPr lang="en-US" sz="1600" b="0" noProof="0" dirty="0" smtClean="0">
                          <a:solidFill>
                            <a:schemeClr val="tx1"/>
                          </a:solidFill>
                        </a:rPr>
                        <a:t> combustibles</a:t>
                      </a:r>
                      <a:r>
                        <a:rPr lang="en-US" sz="1600" b="0" baseline="0" noProof="0" dirty="0" smtClean="0">
                          <a:solidFill>
                            <a:schemeClr val="tx1"/>
                          </a:solidFill>
                        </a:rPr>
                        <a:t> standards</a:t>
                      </a:r>
                      <a:endParaRPr lang="fr-FR" sz="1600" b="0" noProof="0" dirty="0">
                        <a:solidFill>
                          <a:srgbClr val="FF0000"/>
                        </a:solidFill>
                      </a:endParaRPr>
                    </a:p>
                  </a:txBody>
                  <a:tcPr>
                    <a:solidFill>
                      <a:schemeClr val="accent1">
                        <a:lumMod val="60000"/>
                        <a:lumOff val="40000"/>
                      </a:schemeClr>
                    </a:solidFill>
                  </a:tcPr>
                </a:tc>
              </a:tr>
              <a:tr h="547514">
                <a:tc>
                  <a:txBody>
                    <a:bodyPr/>
                    <a:lstStyle/>
                    <a:p>
                      <a:pPr algn="ctr"/>
                      <a:r>
                        <a:rPr lang="fr-FR" sz="1200" noProof="0">
                          <a:solidFill>
                            <a:schemeClr val="bg1"/>
                          </a:solidFill>
                        </a:rPr>
                        <a:t>2020-</a:t>
                      </a:r>
                    </a:p>
                  </a:txBody>
                  <a:tcPr vert="vert" anchor="ctr">
                    <a:solidFill>
                      <a:schemeClr val="accent1">
                        <a:lumMod val="75000"/>
                      </a:schemeClr>
                    </a:solidFill>
                  </a:tcPr>
                </a:tc>
                <a:tc>
                  <a:txBody>
                    <a:bodyPr/>
                    <a:lstStyle/>
                    <a:p>
                      <a:r>
                        <a:rPr lang="fr-FR" sz="1600" noProof="0" dirty="0">
                          <a:solidFill>
                            <a:schemeClr val="bg1"/>
                          </a:solidFill>
                        </a:rPr>
                        <a:t>20 </a:t>
                      </a:r>
                      <a:r>
                        <a:rPr lang="fr-FR" sz="1600" noProof="0" dirty="0" smtClean="0">
                          <a:solidFill>
                            <a:schemeClr val="bg1"/>
                          </a:solidFill>
                        </a:rPr>
                        <a:t>fév. 2020</a:t>
                      </a:r>
                    </a:p>
                    <a:p>
                      <a:endParaRPr lang="fr-CA" sz="1600" noProof="0" dirty="0" smtClean="0">
                        <a:solidFill>
                          <a:schemeClr val="bg1"/>
                        </a:solidFill>
                      </a:endParaRPr>
                    </a:p>
                    <a:p>
                      <a:r>
                        <a:rPr lang="fr-CA" sz="1600" noProof="0" dirty="0" smtClean="0">
                          <a:solidFill>
                            <a:schemeClr val="bg1"/>
                          </a:solidFill>
                        </a:rPr>
                        <a:t>2023</a:t>
                      </a:r>
                      <a:endParaRPr lang="fr-FR" sz="1600" noProof="0" dirty="0">
                        <a:solidFill>
                          <a:schemeClr val="bg1"/>
                        </a:solidFill>
                      </a:endParaRPr>
                    </a:p>
                    <a:p>
                      <a:endParaRPr lang="fr-FR" sz="1600" noProof="0" dirty="0">
                        <a:solidFill>
                          <a:schemeClr val="bg1"/>
                        </a:solidFill>
                      </a:endParaRPr>
                    </a:p>
                  </a:txBody>
                  <a:tcPr>
                    <a:solidFill>
                      <a:schemeClr val="accent1">
                        <a:lumMod val="75000"/>
                      </a:schemeClr>
                    </a:solidFill>
                  </a:tcPr>
                </a:tc>
                <a:tc>
                  <a:txBody>
                    <a:bodyPr/>
                    <a:lstStyle/>
                    <a:p>
                      <a:r>
                        <a:rPr lang="fr-FR" sz="1600" noProof="0" dirty="0" smtClean="0">
                          <a:solidFill>
                            <a:schemeClr val="bg1"/>
                          </a:solidFill>
                        </a:rPr>
                        <a:t>Le</a:t>
                      </a:r>
                      <a:r>
                        <a:rPr lang="fr-FR" sz="1600" baseline="0" noProof="0" dirty="0" smtClean="0">
                          <a:solidFill>
                            <a:schemeClr val="bg1"/>
                          </a:solidFill>
                        </a:rPr>
                        <a:t> </a:t>
                      </a:r>
                      <a:r>
                        <a:rPr lang="fr-FR" sz="1600" noProof="0" dirty="0" smtClean="0">
                          <a:solidFill>
                            <a:schemeClr val="bg1"/>
                          </a:solidFill>
                        </a:rPr>
                        <a:t>Gouvernement décide de </a:t>
                      </a:r>
                      <a:r>
                        <a:rPr lang="fr-FR" sz="1600" baseline="0" noProof="0" dirty="0" smtClean="0">
                          <a:solidFill>
                            <a:schemeClr val="bg1"/>
                          </a:solidFill>
                        </a:rPr>
                        <a:t>redémarrer le réacteur. Développement du Plan d’Action Stratégique du redémarrage de TRICO II</a:t>
                      </a:r>
                      <a:endParaRPr lang="fr-CA" sz="1600" baseline="0" noProof="0" dirty="0" smtClean="0">
                        <a:solidFill>
                          <a:schemeClr val="bg1"/>
                        </a:solidFill>
                      </a:endParaRPr>
                    </a:p>
                    <a:p>
                      <a:r>
                        <a:rPr lang="fr-CA" sz="1600" baseline="0" noProof="0" dirty="0" smtClean="0">
                          <a:solidFill>
                            <a:schemeClr val="bg1"/>
                          </a:solidFill>
                        </a:rPr>
                        <a:t>Mission ISI AIEA  (inspection visuelle des barres de contrôle FFCR, IFE, constituants internes du réacteur, évaluation du bloc en béton de protection biologique et du bâtiment du réacteur )</a:t>
                      </a:r>
                      <a:endParaRPr lang="fr-FR" sz="1600" noProof="0" dirty="0">
                        <a:solidFill>
                          <a:schemeClr val="bg1"/>
                        </a:solidFill>
                      </a:endParaRPr>
                    </a:p>
                  </a:txBody>
                  <a:tcPr>
                    <a:solidFill>
                      <a:schemeClr val="accent1">
                        <a:lumMod val="75000"/>
                      </a:schemeClr>
                    </a:solidFill>
                  </a:tcPr>
                </a:tc>
              </a:tr>
            </a:tbl>
          </a:graphicData>
        </a:graphic>
      </p:graphicFrame>
      <p:sp>
        <p:nvSpPr>
          <p:cNvPr id="17415" name="Textfeld 7"/>
          <p:cNvSpPr txBox="1">
            <a:spLocks noChangeArrowheads="1"/>
          </p:cNvSpPr>
          <p:nvPr/>
        </p:nvSpPr>
        <p:spPr bwMode="auto">
          <a:xfrm>
            <a:off x="171450" y="5664200"/>
            <a:ext cx="1662113" cy="523220"/>
          </a:xfrm>
          <a:prstGeom prst="rect">
            <a:avLst/>
          </a:prstGeom>
          <a:noFill/>
          <a:ln w="9525">
            <a:noFill/>
            <a:miter lim="800000"/>
            <a:headEnd/>
            <a:tailEnd/>
          </a:ln>
        </p:spPr>
        <p:txBody>
          <a:bodyPr>
            <a:spAutoFit/>
          </a:bodyPr>
          <a:lstStyle/>
          <a:p>
            <a:pPr eaLnBrk="1" hangingPunct="1"/>
            <a:r>
              <a:rPr lang="de-DE" altLang="en-US" sz="1400" b="1" dirty="0">
                <a:solidFill>
                  <a:schemeClr val="bg1"/>
                </a:solidFill>
                <a:latin typeface="Calibri" pitchFamily="34" charset="0"/>
              </a:rPr>
              <a:t>TRICO-II en </a:t>
            </a:r>
            <a:r>
              <a:rPr lang="de-DE" altLang="en-US" sz="1400" b="1" dirty="0" smtClean="0">
                <a:solidFill>
                  <a:schemeClr val="bg1"/>
                </a:solidFill>
                <a:latin typeface="Calibri" pitchFamily="34" charset="0"/>
              </a:rPr>
              <a:t>2024</a:t>
            </a:r>
          </a:p>
          <a:p>
            <a:pPr eaLnBrk="1" hangingPunct="1"/>
            <a:endParaRPr lang="de-AT" altLang="en-US" sz="1400" b="1" dirty="0">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 xmlns:a16="http://schemas.microsoft.com/office/drawing/2014/main" id="{65D4BE74-ADCC-957A-8C0D-11F1D8EAE93E}"/>
              </a:ext>
            </a:extLst>
          </p:cNvPr>
          <p:cNvSpPr>
            <a:spLocks noGrp="1"/>
          </p:cNvSpPr>
          <p:nvPr>
            <p:ph type="sldNum" sz="quarter" idx="4294967295"/>
          </p:nvPr>
        </p:nvSpPr>
        <p:spPr>
          <a:xfrm>
            <a:off x="420624" y="6019801"/>
            <a:ext cx="457200" cy="184150"/>
          </a:xfrm>
          <a:prstGeom prst="rect">
            <a:avLst/>
          </a:prstGeom>
        </p:spPr>
        <p:txBody>
          <a:bodyPr/>
          <a:lstStyle/>
          <a:p>
            <a:pPr rtl="0"/>
            <a:fld id="{75DF2D63-3FF5-D547-96B9-BE9CCD1ABA58}" type="slidenum">
              <a:rPr lang="fr-FR" smtClean="0"/>
              <a:pPr rtl="0"/>
              <a:t>8</a:t>
            </a:fld>
            <a:endParaRPr lang="fr-FR" dirty="0"/>
          </a:p>
        </p:txBody>
      </p:sp>
      <p:sp>
        <p:nvSpPr>
          <p:cNvPr id="8" name="Titre 1">
            <a:extLst>
              <a:ext uri="{FF2B5EF4-FFF2-40B4-BE49-F238E27FC236}">
                <a16:creationId xmlns="" xmlns:a16="http://schemas.microsoft.com/office/drawing/2014/main" id="{7D164872-A772-3076-2580-2AC2E3B84279}"/>
              </a:ext>
            </a:extLst>
          </p:cNvPr>
          <p:cNvSpPr txBox="1">
            <a:spLocks/>
          </p:cNvSpPr>
          <p:nvPr/>
        </p:nvSpPr>
        <p:spPr>
          <a:xfrm>
            <a:off x="527658" y="351923"/>
            <a:ext cx="6579705" cy="548640"/>
          </a:xfrm>
          <a:prstGeom prst="rect">
            <a:avLst/>
          </a:prstGeom>
        </p:spPr>
        <p:txBody>
          <a:bodyPr vert="horz" lIns="0" tIns="0" rIns="0" bIns="0" rtlCol="0" anchor="b" anchorCtr="0">
            <a:noAutofit/>
          </a:bodyPr>
          <a:lstStyle>
            <a:defPPr>
              <a:defRPr lang="fr-FR"/>
            </a:defPPr>
            <a:lvl1pPr algn="l" defTabSz="914400" rtl="0" eaLnBrk="1" latinLnBrk="0" hangingPunct="1">
              <a:lnSpc>
                <a:spcPct val="90000"/>
              </a:lnSpc>
              <a:spcBef>
                <a:spcPct val="0"/>
              </a:spcBef>
              <a:buNone/>
              <a:defRPr lang="fr-FR" sz="3200" kern="1200" cap="all" spc="300" baseline="0">
                <a:solidFill>
                  <a:schemeClr val="tx1"/>
                </a:solidFill>
                <a:latin typeface="+mj-lt"/>
                <a:ea typeface="+mj-ea"/>
                <a:cs typeface="Posterama" panose="020B0504020200020000" pitchFamily="34" charset="0"/>
              </a:defRPr>
            </a:lvl1pPr>
          </a:lstStyle>
          <a:p>
            <a:pPr algn="ctr"/>
            <a:r>
              <a:rPr lang="fr" sz="4000" dirty="0">
                <a:latin typeface="Arial Narrow" panose="020B0606020202030204" pitchFamily="34" charset="0"/>
              </a:rPr>
              <a:t>2. Le RÉACTEUR TrICO II</a:t>
            </a:r>
          </a:p>
        </p:txBody>
      </p:sp>
      <p:pic>
        <p:nvPicPr>
          <p:cNvPr id="9" name="Picture 8">
            <a:extLst>
              <a:ext uri="{FF2B5EF4-FFF2-40B4-BE49-F238E27FC236}">
                <a16:creationId xmlns="" xmlns:a16="http://schemas.microsoft.com/office/drawing/2014/main" id="{D1C374FD-A6A0-62BB-C2B6-BBFF845C7181}"/>
              </a:ext>
            </a:extLst>
          </p:cNvPr>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8773324" y="1318951"/>
            <a:ext cx="3418676" cy="4683415"/>
          </a:xfrm>
          <a:prstGeom prst="rect">
            <a:avLst/>
          </a:prstGeom>
        </p:spPr>
      </p:pic>
      <p:pic>
        <p:nvPicPr>
          <p:cNvPr id="10" name="Picture 9">
            <a:extLst>
              <a:ext uri="{FF2B5EF4-FFF2-40B4-BE49-F238E27FC236}">
                <a16:creationId xmlns="" xmlns:a16="http://schemas.microsoft.com/office/drawing/2014/main" id="{51C0C506-9EB3-3D3A-1407-867A66168FB2}"/>
              </a:ext>
            </a:extLst>
          </p:cNvPr>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6866202" y="3698586"/>
            <a:ext cx="1560830" cy="2303780"/>
          </a:xfrm>
          <a:prstGeom prst="rect">
            <a:avLst/>
          </a:prstGeom>
        </p:spPr>
      </p:pic>
      <p:cxnSp>
        <p:nvCxnSpPr>
          <p:cNvPr id="12" name="Straight Connector 11">
            <a:extLst>
              <a:ext uri="{FF2B5EF4-FFF2-40B4-BE49-F238E27FC236}">
                <a16:creationId xmlns="" xmlns:a16="http://schemas.microsoft.com/office/drawing/2014/main" id="{9F9475A5-F6CB-C0A3-3165-C750D6C520FB}"/>
              </a:ext>
            </a:extLst>
          </p:cNvPr>
          <p:cNvCxnSpPr/>
          <p:nvPr/>
        </p:nvCxnSpPr>
        <p:spPr>
          <a:xfrm flipH="1">
            <a:off x="7817618" y="5436158"/>
            <a:ext cx="2665044" cy="472273"/>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 xmlns:a16="http://schemas.microsoft.com/office/drawing/2014/main" id="{E27C600E-87DE-5932-6E0F-A0DCF277C841}"/>
              </a:ext>
            </a:extLst>
          </p:cNvPr>
          <p:cNvCxnSpPr>
            <a:cxnSpLocks/>
          </p:cNvCxnSpPr>
          <p:nvPr/>
        </p:nvCxnSpPr>
        <p:spPr>
          <a:xfrm flipH="1" flipV="1">
            <a:off x="7646617" y="4059534"/>
            <a:ext cx="2836045" cy="34723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 xmlns:a16="http://schemas.microsoft.com/office/drawing/2014/main" id="{E903200D-8AF4-B1F1-EC4C-7DEEC6B9BE5F}"/>
              </a:ext>
            </a:extLst>
          </p:cNvPr>
          <p:cNvSpPr txBox="1"/>
          <p:nvPr/>
        </p:nvSpPr>
        <p:spPr>
          <a:xfrm>
            <a:off x="433523" y="949569"/>
            <a:ext cx="8716617" cy="1171346"/>
          </a:xfrm>
          <a:prstGeom prst="rect">
            <a:avLst/>
          </a:prstGeom>
          <a:noFill/>
        </p:spPr>
        <p:txBody>
          <a:bodyPr wrap="square">
            <a:spAutoFit/>
          </a:bodyPr>
          <a:lstStyle/>
          <a:p>
            <a:pPr marL="342900" indent="-342900" algn="just">
              <a:lnSpc>
                <a:spcPct val="120000"/>
              </a:lnSpc>
              <a:buFont typeface="Wingdings" panose="05000000000000000000" pitchFamily="2" charset="2"/>
              <a:buChar char="Ø"/>
            </a:pPr>
            <a:r>
              <a:rPr lang="fr" sz="2000" dirty="0">
                <a:effectLst/>
                <a:ea typeface="Aptos" panose="020B0004020202020204" pitchFamily="34" charset="0"/>
              </a:rPr>
              <a:t>Le cœur du réacteur TRICO II se compose de</a:t>
            </a:r>
            <a:r>
              <a:rPr lang="fr" sz="2000" dirty="0">
                <a:ea typeface="Aptos" panose="020B0004020202020204" pitchFamily="34" charset="0"/>
              </a:rPr>
              <a:t>s barres de combustibles </a:t>
            </a:r>
            <a:r>
              <a:rPr lang="fr" sz="2000" dirty="0">
                <a:effectLst/>
                <a:ea typeface="Aptos" panose="020B0004020202020204" pitchFamily="34" charset="0"/>
              </a:rPr>
              <a:t>, d’un réflecteur (avec Lazy Susan ), d’un canal central, de quatre barres de contrôle et les tubes du convoyeur pneumatique.</a:t>
            </a:r>
            <a:endParaRPr lang="en-US" sz="2000" dirty="0"/>
          </a:p>
        </p:txBody>
      </p:sp>
      <p:pic>
        <p:nvPicPr>
          <p:cNvPr id="22" name="Picture 6">
            <a:extLst>
              <a:ext uri="{FF2B5EF4-FFF2-40B4-BE49-F238E27FC236}">
                <a16:creationId xmlns="" xmlns:a16="http://schemas.microsoft.com/office/drawing/2014/main" id="{0135D7E1-6C4B-E80D-0476-388B65B3F63C}"/>
              </a:ext>
            </a:extLst>
          </p:cNvPr>
          <p:cNvPicPr/>
          <p:nvPr/>
        </p:nvPicPr>
        <p:blipFill>
          <a:blip r:embed="rId5">
            <a:extLst>
              <a:ext uri="{BEBA8EAE-BF5A-486C-A8C5-ECC9F3942E4B}">
                <a14:imgProps xmlns="" xmlns:a14="http://schemas.microsoft.com/office/drawing/2010/main">
                  <a14:imgLayer r:embed="rId6">
                    <a14:imgEffect>
                      <a14:sharpenSoften amount="50000"/>
                    </a14:imgEffect>
                  </a14:imgLayer>
                </a14:imgProps>
              </a:ext>
              <a:ext uri="{28A0092B-C50C-407E-A947-70E740481C1C}">
                <a14:useLocalDpi xmlns="" xmlns:a14="http://schemas.microsoft.com/office/drawing/2010/main" val="0"/>
              </a:ext>
            </a:extLst>
          </a:blip>
          <a:srcRect r="44824"/>
          <a:stretch/>
        </p:blipFill>
        <p:spPr bwMode="auto">
          <a:xfrm>
            <a:off x="5553690" y="2363334"/>
            <a:ext cx="861201" cy="4237990"/>
          </a:xfrm>
          <a:prstGeom prst="rect">
            <a:avLst/>
          </a:prstGeom>
          <a:noFill/>
          <a:ln>
            <a:noFill/>
          </a:ln>
        </p:spPr>
      </p:pic>
      <p:graphicFrame>
        <p:nvGraphicFramePr>
          <p:cNvPr id="24" name="Tableau 6">
            <a:extLst>
              <a:ext uri="{FF2B5EF4-FFF2-40B4-BE49-F238E27FC236}">
                <a16:creationId xmlns="" xmlns:a16="http://schemas.microsoft.com/office/drawing/2014/main" id="{3B6A4767-36E0-C6A6-3F81-B99D7073A3B0}"/>
              </a:ext>
            </a:extLst>
          </p:cNvPr>
          <p:cNvGraphicFramePr>
            <a:graphicFrameLocks noGrp="1"/>
          </p:cNvGraphicFramePr>
          <p:nvPr>
            <p:extLst>
              <p:ext uri="{D42A27DB-BD31-4B8C-83A1-F6EECF244321}">
                <p14:modId xmlns="" xmlns:p14="http://schemas.microsoft.com/office/powerpoint/2010/main" val="3309021189"/>
              </p:ext>
            </p:extLst>
          </p:nvPr>
        </p:nvGraphicFramePr>
        <p:xfrm>
          <a:off x="877824" y="2212204"/>
          <a:ext cx="4675866" cy="4114800"/>
        </p:xfrm>
        <a:graphic>
          <a:graphicData uri="http://schemas.openxmlformats.org/drawingml/2006/table">
            <a:tbl>
              <a:tblPr firstRow="1" firstCol="1" bandRow="1">
                <a:tableStyleId>{8799B23B-EC83-4686-B30A-512413B5E67A}</a:tableStyleId>
              </a:tblPr>
              <a:tblGrid>
                <a:gridCol w="3376124">
                  <a:extLst>
                    <a:ext uri="{9D8B030D-6E8A-4147-A177-3AD203B41FA5}">
                      <a16:colId xmlns="" xmlns:a16="http://schemas.microsoft.com/office/drawing/2014/main" val="20000"/>
                    </a:ext>
                  </a:extLst>
                </a:gridCol>
                <a:gridCol w="1299742">
                  <a:extLst>
                    <a:ext uri="{9D8B030D-6E8A-4147-A177-3AD203B41FA5}">
                      <a16:colId xmlns="" xmlns:a16="http://schemas.microsoft.com/office/drawing/2014/main" val="3473242272"/>
                    </a:ext>
                  </a:extLst>
                </a:gridCol>
              </a:tblGrid>
              <a:tr h="180340">
                <a:tc>
                  <a:txBody>
                    <a:bodyPr/>
                    <a:lstStyle/>
                    <a:p>
                      <a:r>
                        <a:rPr lang="fr" sz="1800" dirty="0">
                          <a:effectLst/>
                          <a:latin typeface="Arial Narrow" panose="020B0606020202030204" pitchFamily="34" charset="0"/>
                        </a:rPr>
                        <a:t>Type de carburant</a:t>
                      </a:r>
                      <a:endParaRPr lang="en-US" sz="1800" dirty="0">
                        <a:effectLst/>
                        <a:latin typeface="Arial Narrow" panose="020B0606020202030204" pitchFamily="34" charset="0"/>
                        <a:cs typeface="Times New Roman" panose="02020603050405020304" pitchFamily="18" charset="0"/>
                      </a:endParaRPr>
                    </a:p>
                  </a:txBody>
                  <a:tcPr marL="68580" marR="68580" marT="0" marB="0" anchor="ctr"/>
                </a:tc>
                <a:tc>
                  <a:txBody>
                    <a:bodyPr/>
                    <a:lstStyle/>
                    <a:p>
                      <a:r>
                        <a:rPr lang="fr" sz="1800" b="0" dirty="0">
                          <a:effectLst/>
                          <a:latin typeface="Arial Narrow" panose="020B0606020202030204" pitchFamily="34" charset="0"/>
                        </a:rPr>
                        <a:t>Type 104</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0"/>
                  </a:ext>
                </a:extLst>
              </a:tr>
              <a:tr h="180340">
                <a:tc gridSpan="2">
                  <a:txBody>
                    <a:bodyPr/>
                    <a:lstStyle/>
                    <a:p>
                      <a:r>
                        <a:rPr lang="fr" sz="1800" dirty="0">
                          <a:effectLst/>
                          <a:latin typeface="Arial Narrow" panose="020B0606020202030204" pitchFamily="34" charset="0"/>
                        </a:rPr>
                        <a:t>Carburant à base de viande</a:t>
                      </a:r>
                      <a:endParaRPr lang="en-US" sz="1800" dirty="0">
                        <a:effectLst/>
                        <a:latin typeface="Arial Narrow" panose="020B0606020202030204" pitchFamily="34" charset="0"/>
                        <a:cs typeface="Times New Roman" panose="02020603050405020304" pitchFamily="18" charset="0"/>
                      </a:endParaRPr>
                    </a:p>
                  </a:txBody>
                  <a:tcPr marL="68580" marR="68580" marT="0" marB="0" anchor="ctr"/>
                </a:tc>
                <a:tc hMerge="1">
                  <a:txBody>
                    <a:bodyPr/>
                    <a:lstStyle/>
                    <a:p>
                      <a:endParaRPr lang="en-US" sz="1800" dirty="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1"/>
                  </a:ext>
                </a:extLst>
              </a:tr>
              <a:tr h="180340">
                <a:tc>
                  <a:txBody>
                    <a:bodyPr/>
                    <a:lstStyle/>
                    <a:p>
                      <a:r>
                        <a:rPr lang="fr" sz="1800" b="0" dirty="0">
                          <a:effectLst/>
                          <a:latin typeface="Arial Narrow" panose="020B0606020202030204" pitchFamily="34" charset="0"/>
                        </a:rPr>
                        <a:t>Matériel</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tc>
                <a:tc>
                  <a:txBody>
                    <a:bodyPr/>
                    <a:lstStyle/>
                    <a:p>
                      <a:r>
                        <a:rPr lang="fr" sz="1800">
                          <a:effectLst/>
                          <a:latin typeface="Arial Narrow" panose="020B0606020202030204" pitchFamily="34" charset="0"/>
                        </a:rPr>
                        <a:t>U-ZrH </a:t>
                      </a:r>
                      <a:r>
                        <a:rPr lang="fr" sz="1800" baseline="-25000">
                          <a:effectLst/>
                          <a:latin typeface="Arial Narrow" panose="020B0606020202030204" pitchFamily="34" charset="0"/>
                        </a:rPr>
                        <a:t>1,65</a:t>
                      </a:r>
                      <a:endParaRPr lang="en-US" sz="1800" dirty="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2"/>
                  </a:ext>
                </a:extLst>
              </a:tr>
              <a:tr h="180340">
                <a:tc>
                  <a:txBody>
                    <a:bodyPr/>
                    <a:lstStyle/>
                    <a:p>
                      <a:r>
                        <a:rPr lang="fr" sz="1800" b="0" dirty="0">
                          <a:effectLst/>
                          <a:latin typeface="Arial Narrow" panose="020B0606020202030204" pitchFamily="34" charset="0"/>
                        </a:rPr>
                        <a:t>Densité (g/cc)</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noFill/>
                  </a:tcPr>
                </a:tc>
                <a:tc>
                  <a:txBody>
                    <a:bodyPr/>
                    <a:lstStyle/>
                    <a:p>
                      <a:r>
                        <a:rPr lang="fr" sz="1800">
                          <a:effectLst/>
                          <a:latin typeface="Arial Narrow" panose="020B0606020202030204" pitchFamily="34" charset="0"/>
                        </a:rPr>
                        <a:t>6.02</a:t>
                      </a:r>
                      <a:endParaRPr lang="en-US" sz="1800" dirty="0">
                        <a:effectLst/>
                        <a:latin typeface="Arial Narrow" panose="020B0606020202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0003"/>
                  </a:ext>
                </a:extLst>
              </a:tr>
              <a:tr h="180340">
                <a:tc>
                  <a:txBody>
                    <a:bodyPr/>
                    <a:lstStyle/>
                    <a:p>
                      <a:r>
                        <a:rPr lang="fr" sz="1800" b="0" dirty="0">
                          <a:effectLst/>
                          <a:latin typeface="Arial Narrow" panose="020B0606020202030204" pitchFamily="34" charset="0"/>
                        </a:rPr>
                        <a:t>Longueur (cm)</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tc>
                <a:tc>
                  <a:txBody>
                    <a:bodyPr/>
                    <a:lstStyle/>
                    <a:p>
                      <a:r>
                        <a:rPr lang="fr" sz="1800">
                          <a:effectLst/>
                          <a:latin typeface="Arial Narrow" panose="020B0606020202030204" pitchFamily="34" charset="0"/>
                        </a:rPr>
                        <a:t>38.1</a:t>
                      </a:r>
                      <a:endParaRPr lang="en-US" sz="1800" dirty="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4"/>
                  </a:ext>
                </a:extLst>
              </a:tr>
              <a:tr h="180340">
                <a:tc>
                  <a:txBody>
                    <a:bodyPr/>
                    <a:lstStyle/>
                    <a:p>
                      <a:r>
                        <a:rPr lang="fr" sz="1800" b="0" dirty="0">
                          <a:effectLst/>
                          <a:latin typeface="Arial Narrow" panose="020B0606020202030204" pitchFamily="34" charset="0"/>
                        </a:rPr>
                        <a:t>Rayon (cm)</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noFill/>
                  </a:tcPr>
                </a:tc>
                <a:tc>
                  <a:txBody>
                    <a:bodyPr/>
                    <a:lstStyle/>
                    <a:p>
                      <a:r>
                        <a:rPr lang="fr" sz="1800" dirty="0">
                          <a:effectLst/>
                          <a:latin typeface="Arial Narrow" panose="020B0606020202030204" pitchFamily="34" charset="0"/>
                        </a:rPr>
                        <a:t>1.824</a:t>
                      </a:r>
                      <a:endParaRPr lang="en-US" sz="1800" dirty="0">
                        <a:effectLst/>
                        <a:latin typeface="Arial Narrow" panose="020B0606020202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0005"/>
                  </a:ext>
                </a:extLst>
              </a:tr>
              <a:tr h="180340">
                <a:tc>
                  <a:txBody>
                    <a:bodyPr/>
                    <a:lstStyle/>
                    <a:p>
                      <a:r>
                        <a:rPr lang="fr" sz="1800" b="0" dirty="0">
                          <a:effectLst/>
                          <a:latin typeface="Arial Narrow" panose="020B0606020202030204" pitchFamily="34" charset="0"/>
                        </a:rPr>
                        <a:t>Masse de U par FE</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tc>
                <a:tc>
                  <a:txBody>
                    <a:bodyPr/>
                    <a:lstStyle/>
                    <a:p>
                      <a:r>
                        <a:rPr lang="fr" sz="1800" dirty="0">
                          <a:effectLst/>
                          <a:latin typeface="Arial Narrow" panose="020B0606020202030204" pitchFamily="34" charset="0"/>
                        </a:rPr>
                        <a:t>193</a:t>
                      </a:r>
                      <a:endParaRPr lang="en-US" sz="1800" dirty="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6"/>
                  </a:ext>
                </a:extLst>
              </a:tr>
              <a:tr h="180340">
                <a:tc>
                  <a:txBody>
                    <a:bodyPr/>
                    <a:lstStyle/>
                    <a:p>
                      <a:r>
                        <a:rPr lang="fr" sz="1800" b="0" dirty="0">
                          <a:effectLst/>
                          <a:latin typeface="Arial Narrow" panose="020B0606020202030204" pitchFamily="34" charset="0"/>
                        </a:rPr>
                        <a:t>U dans le carburant (% en poids)</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noFill/>
                  </a:tcPr>
                </a:tc>
                <a:tc>
                  <a:txBody>
                    <a:bodyPr/>
                    <a:lstStyle/>
                    <a:p>
                      <a:r>
                        <a:rPr lang="fr" sz="1800" dirty="0">
                          <a:effectLst/>
                          <a:latin typeface="Arial Narrow" panose="020B0606020202030204" pitchFamily="34" charset="0"/>
                        </a:rPr>
                        <a:t>8.50</a:t>
                      </a:r>
                      <a:endParaRPr lang="en-US" sz="1800" dirty="0">
                        <a:effectLst/>
                        <a:latin typeface="Arial Narrow" panose="020B0606020202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0007"/>
                  </a:ext>
                </a:extLst>
              </a:tr>
              <a:tr h="180340">
                <a:tc>
                  <a:txBody>
                    <a:bodyPr/>
                    <a:lstStyle/>
                    <a:p>
                      <a:r>
                        <a:rPr lang="fr" sz="1800" b="0" dirty="0">
                          <a:effectLst/>
                          <a:latin typeface="Arial Narrow" panose="020B0606020202030204" pitchFamily="34" charset="0"/>
                        </a:rPr>
                        <a:t>Masse de l'U-235 (g)</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tc>
                <a:tc>
                  <a:txBody>
                    <a:bodyPr/>
                    <a:lstStyle/>
                    <a:p>
                      <a:r>
                        <a:rPr lang="fr" sz="1800">
                          <a:effectLst/>
                          <a:latin typeface="Arial Narrow" panose="020B0606020202030204" pitchFamily="34" charset="0"/>
                        </a:rPr>
                        <a:t>38</a:t>
                      </a:r>
                      <a:endParaRPr lang="en-US" sz="1800" dirty="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08"/>
                  </a:ext>
                </a:extLst>
              </a:tr>
              <a:tr h="180340">
                <a:tc>
                  <a:txBody>
                    <a:bodyPr/>
                    <a:lstStyle/>
                    <a:p>
                      <a:r>
                        <a:rPr lang="fr" sz="1800" b="0" dirty="0">
                          <a:effectLst/>
                          <a:latin typeface="Arial Narrow" panose="020B0606020202030204" pitchFamily="34" charset="0"/>
                        </a:rPr>
                        <a:t>Enrichissement (% en poids)</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noFill/>
                  </a:tcPr>
                </a:tc>
                <a:tc>
                  <a:txBody>
                    <a:bodyPr/>
                    <a:lstStyle/>
                    <a:p>
                      <a:r>
                        <a:rPr lang="fr" sz="1800" dirty="0">
                          <a:effectLst/>
                          <a:latin typeface="Arial Narrow" panose="020B0606020202030204" pitchFamily="34" charset="0"/>
                          <a:cs typeface="Times New Roman" panose="02020603050405020304" pitchFamily="18" charset="0"/>
                        </a:rPr>
                        <a:t>19.7</a:t>
                      </a:r>
                      <a:endParaRPr lang="en-US" sz="1800" dirty="0">
                        <a:effectLst/>
                        <a:latin typeface="Arial Narrow" panose="020B0606020202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0009"/>
                  </a:ext>
                </a:extLst>
              </a:tr>
              <a:tr h="180340">
                <a:tc gridSpan="2">
                  <a:txBody>
                    <a:bodyPr/>
                    <a:lstStyle/>
                    <a:p>
                      <a:r>
                        <a:rPr lang="fr" sz="1800" dirty="0">
                          <a:effectLst/>
                          <a:latin typeface="Arial Narrow" panose="020B0606020202030204" pitchFamily="34" charset="0"/>
                        </a:rPr>
                        <a:t>Poison inflammable</a:t>
                      </a:r>
                      <a:endParaRPr lang="en-US" sz="1800" dirty="0">
                        <a:effectLst/>
                        <a:latin typeface="Arial Narrow" panose="020B0606020202030204" pitchFamily="34" charset="0"/>
                        <a:cs typeface="Times New Roman" panose="02020603050405020304" pitchFamily="18" charset="0"/>
                      </a:endParaRPr>
                    </a:p>
                  </a:txBody>
                  <a:tcPr marL="68580" marR="68580" marT="0" marB="0" anchor="ctr">
                    <a:solidFill>
                      <a:schemeClr val="bg1">
                        <a:lumMod val="95000"/>
                      </a:schemeClr>
                    </a:solidFill>
                  </a:tcPr>
                </a:tc>
                <a:tc hMerge="1">
                  <a:txBody>
                    <a:bodyPr/>
                    <a:lstStyle/>
                    <a:p>
                      <a:endParaRPr lang="en-US" sz="1800" dirty="0">
                        <a:effectLst/>
                        <a:latin typeface="Arial Narrow" panose="020B0606020202030204" pitchFamily="34" charset="0"/>
                        <a:cs typeface="Times New Roman" panose="02020603050405020304" pitchFamily="18" charset="0"/>
                      </a:endParaRPr>
                    </a:p>
                  </a:txBody>
                  <a:tcPr marL="68580" marR="68580" marT="0" marB="0" anchor="ctr">
                    <a:solidFill>
                      <a:schemeClr val="bg1">
                        <a:lumMod val="95000"/>
                      </a:schemeClr>
                    </a:solidFill>
                  </a:tcPr>
                </a:tc>
                <a:extLst>
                  <a:ext uri="{0D108BD9-81ED-4DB2-BD59-A6C34878D82A}">
                    <a16:rowId xmlns="" xmlns:a16="http://schemas.microsoft.com/office/drawing/2014/main" val="10010"/>
                  </a:ext>
                </a:extLst>
              </a:tr>
              <a:tr h="180340">
                <a:tc>
                  <a:txBody>
                    <a:bodyPr/>
                    <a:lstStyle/>
                    <a:p>
                      <a:r>
                        <a:rPr lang="fr" sz="1800" b="0" dirty="0">
                          <a:effectLst/>
                          <a:latin typeface="Arial Narrow" panose="020B0606020202030204" pitchFamily="34" charset="0"/>
                        </a:rPr>
                        <a:t>Matériel</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noFill/>
                  </a:tcPr>
                </a:tc>
                <a:tc>
                  <a:txBody>
                    <a:bodyPr/>
                    <a:lstStyle/>
                    <a:p>
                      <a:r>
                        <a:rPr lang="fr" sz="1800" b="0">
                          <a:effectLst/>
                          <a:latin typeface="Arial Narrow" panose="020B0606020202030204" pitchFamily="34" charset="0"/>
                          <a:cs typeface="Times New Roman" panose="02020603050405020304" pitchFamily="18" charset="0"/>
                        </a:rPr>
                        <a:t>Mo-disque</a:t>
                      </a:r>
                      <a:endParaRPr lang="fr" sz="1800" b="0" dirty="0">
                        <a:effectLst/>
                        <a:latin typeface="Arial Narrow" panose="020B0606020202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0011"/>
                  </a:ext>
                </a:extLst>
              </a:tr>
              <a:tr h="180340">
                <a:tc>
                  <a:txBody>
                    <a:bodyPr/>
                    <a:lstStyle/>
                    <a:p>
                      <a:r>
                        <a:rPr lang="fr" sz="1800" b="0" dirty="0">
                          <a:effectLst/>
                          <a:latin typeface="Arial Narrow" panose="020B0606020202030204" pitchFamily="34" charset="0"/>
                        </a:rPr>
                        <a:t>Densité (g/cc)</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tc>
                <a:tc>
                  <a:txBody>
                    <a:bodyPr/>
                    <a:lstStyle/>
                    <a:p>
                      <a:r>
                        <a:rPr lang="fr" sz="1800" b="0">
                          <a:effectLst/>
                          <a:latin typeface="Arial Narrow" panose="020B0606020202030204" pitchFamily="34" charset="0"/>
                          <a:cs typeface="Times New Roman" panose="02020603050405020304" pitchFamily="18" charset="0"/>
                        </a:rPr>
                        <a:t>10.28</a:t>
                      </a:r>
                      <a:endParaRPr lang="fr" sz="1800" b="0" dirty="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2"/>
                  </a:ext>
                </a:extLst>
              </a:tr>
              <a:tr h="180340">
                <a:tc>
                  <a:txBody>
                    <a:bodyPr/>
                    <a:lstStyle/>
                    <a:p>
                      <a:r>
                        <a:rPr lang="fr" sz="1800" b="0" dirty="0">
                          <a:effectLst/>
                          <a:latin typeface="Arial Narrow" panose="020B0606020202030204" pitchFamily="34" charset="0"/>
                        </a:rPr>
                        <a:t>Longueur ou épaisseur (cm)</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noFill/>
                  </a:tcPr>
                </a:tc>
                <a:tc>
                  <a:txBody>
                    <a:bodyPr/>
                    <a:lstStyle/>
                    <a:p>
                      <a:r>
                        <a:rPr lang="fr" sz="1800" b="0">
                          <a:effectLst/>
                          <a:latin typeface="Arial Narrow" panose="020B0606020202030204" pitchFamily="34" charset="0"/>
                        </a:rPr>
                        <a:t>0,079</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noFill/>
                  </a:tcPr>
                </a:tc>
                <a:extLst>
                  <a:ext uri="{0D108BD9-81ED-4DB2-BD59-A6C34878D82A}">
                    <a16:rowId xmlns="" xmlns:a16="http://schemas.microsoft.com/office/drawing/2014/main" val="10013"/>
                  </a:ext>
                </a:extLst>
              </a:tr>
              <a:tr h="180340">
                <a:tc>
                  <a:txBody>
                    <a:bodyPr/>
                    <a:lstStyle/>
                    <a:p>
                      <a:r>
                        <a:rPr lang="fr" sz="1800" b="0" dirty="0">
                          <a:effectLst/>
                          <a:latin typeface="Arial Narrow" panose="020B0606020202030204" pitchFamily="34" charset="0"/>
                        </a:rPr>
                        <a:t>Diamètre (cm)</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tc>
                <a:tc>
                  <a:txBody>
                    <a:bodyPr/>
                    <a:lstStyle/>
                    <a:p>
                      <a:r>
                        <a:rPr lang="fr" sz="1800" b="0" dirty="0">
                          <a:effectLst/>
                          <a:latin typeface="Arial Narrow" panose="020B0606020202030204" pitchFamily="34" charset="0"/>
                        </a:rPr>
                        <a:t>3.63</a:t>
                      </a:r>
                      <a:endParaRPr lang="en-US" sz="1800" b="0" dirty="0">
                        <a:effectLst/>
                        <a:latin typeface="Arial Narrow" panose="020B0606020202030204" pitchFamily="34"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10014"/>
                  </a:ext>
                </a:extLst>
              </a:tr>
            </a:tbl>
          </a:graphicData>
        </a:graphic>
      </p:graphicFrame>
      <p:pic>
        <p:nvPicPr>
          <p:cNvPr id="3" name="Image 12">
            <a:extLst>
              <a:ext uri="{FF2B5EF4-FFF2-40B4-BE49-F238E27FC236}">
                <a16:creationId xmlns="" xmlns:a16="http://schemas.microsoft.com/office/drawing/2014/main" id="{24AB1404-3601-795F-911B-FE1F9AE84930}"/>
              </a:ext>
            </a:extLst>
          </p:cNvPr>
          <p:cNvPicPr/>
          <p:nvPr/>
        </p:nvPicPr>
        <p:blipFill>
          <a:blip r:embed="rId7" cstate="print">
            <a:extLst>
              <a:ext uri="{BEBA8EAE-BF5A-486C-A8C5-ECC9F3942E4B}">
                <a14:imgProps xmlns="" xmlns:a14="http://schemas.microsoft.com/office/drawing/2010/main">
                  <a14:imgLayer r:embed="rId8">
                    <a14:imgEffect>
                      <a14:sharpenSoften amount="50000"/>
                    </a14:imgEffect>
                  </a14:imgLayer>
                </a14:imgProps>
              </a:ext>
              <a:ext uri="{28A0092B-C50C-407E-A947-70E740481C1C}">
                <a14:useLocalDpi xmlns="" xmlns:a14="http://schemas.microsoft.com/office/drawing/2010/main" val="0"/>
              </a:ext>
            </a:extLst>
          </a:blip>
          <a:stretch>
            <a:fillRect/>
          </a:stretch>
        </p:blipFill>
        <p:spPr>
          <a:xfrm>
            <a:off x="14744" y="9969"/>
            <a:ext cx="591543" cy="644079"/>
          </a:xfrm>
          <a:prstGeom prst="rect">
            <a:avLst/>
          </a:prstGeom>
        </p:spPr>
      </p:pic>
    </p:spTree>
    <p:extLst>
      <p:ext uri="{BB962C8B-B14F-4D97-AF65-F5344CB8AC3E}">
        <p14:creationId xmlns="" xmlns:p14="http://schemas.microsoft.com/office/powerpoint/2010/main" val="1323601765"/>
      </p:ext>
    </p:extLst>
  </p:cSld>
  <p:clrMapOvr>
    <a:masterClrMapping/>
  </p:clrMapOvr>
  <mc:AlternateContent xmlns:mc="http://schemas.openxmlformats.org/markup-compatibility/2006">
    <mc:Choice xmlns=""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10"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par>
                          <p:cTn id="13" fill="hold">
                            <p:stCondLst>
                              <p:cond delay="1000"/>
                            </p:stCondLst>
                            <p:childTnLst>
                              <p:par>
                                <p:cTn id="14" presetID="22" presetClass="entr" presetSubtype="2"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500"/>
                                        <p:tgtEl>
                                          <p:spTgt spid="13"/>
                                        </p:tgtEl>
                                      </p:cBhvr>
                                    </p:animEffect>
                                  </p:childTnLst>
                                </p:cTn>
                              </p:par>
                              <p:par>
                                <p:cTn id="17" presetID="22" presetClass="entr" presetSubtype="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500"/>
                                        <p:tgtEl>
                                          <p:spTgt spid="12"/>
                                        </p:tgtEl>
                                      </p:cBhvr>
                                    </p:animEffect>
                                  </p:childTnLst>
                                </p:cTn>
                              </p:par>
                            </p:childTnLst>
                          </p:cTn>
                        </p:par>
                        <p:par>
                          <p:cTn id="20" fill="hold">
                            <p:stCondLst>
                              <p:cond delay="1500"/>
                            </p:stCondLst>
                            <p:childTnLst>
                              <p:par>
                                <p:cTn id="21" presetID="10" presetClass="entr" presetSubtype="0"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25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24"/>
                                        </p:tgtEl>
                                        <p:attrNameLst>
                                          <p:attrName>style.visibility</p:attrName>
                                        </p:attrNameLst>
                                      </p:cBhvr>
                                      <p:to>
                                        <p:strVal val="visible"/>
                                      </p:to>
                                    </p:set>
                                    <p:animEffect transition="in" filter="fade">
                                      <p:cBhvr>
                                        <p:cTn id="28" dur="1000"/>
                                        <p:tgtEl>
                                          <p:spTgt spid="24"/>
                                        </p:tgtEl>
                                      </p:cBhvr>
                                    </p:animEffect>
                                    <p:anim calcmode="lin" valueType="num">
                                      <p:cBhvr>
                                        <p:cTn id="29" dur="1000" fill="hold"/>
                                        <p:tgtEl>
                                          <p:spTgt spid="24"/>
                                        </p:tgtEl>
                                        <p:attrNameLst>
                                          <p:attrName>ppt_x</p:attrName>
                                        </p:attrNameLst>
                                      </p:cBhvr>
                                      <p:tavLst>
                                        <p:tav tm="0">
                                          <p:val>
                                            <p:strVal val="#ppt_x"/>
                                          </p:val>
                                        </p:tav>
                                        <p:tav tm="100000">
                                          <p:val>
                                            <p:strVal val="#ppt_x"/>
                                          </p:val>
                                        </p:tav>
                                      </p:tavLst>
                                    </p:anim>
                                    <p:anim calcmode="lin" valueType="num">
                                      <p:cBhvr>
                                        <p:cTn id="30" dur="1000" fill="hold"/>
                                        <p:tgtEl>
                                          <p:spTgt spid="24"/>
                                        </p:tgtEl>
                                        <p:attrNameLst>
                                          <p:attrName>ppt_y</p:attrName>
                                        </p:attrNameLst>
                                      </p:cBhvr>
                                      <p:tavLst>
                                        <p:tav tm="0">
                                          <p:val>
                                            <p:strVal val="#ppt_y+.1"/>
                                          </p:val>
                                        </p:tav>
                                        <p:tav tm="100000">
                                          <p:val>
                                            <p:strVal val="#ppt_y"/>
                                          </p:val>
                                        </p:tav>
                                      </p:tavLst>
                                    </p:anim>
                                  </p:childTnLst>
                                </p:cTn>
                              </p:par>
                              <p:par>
                                <p:cTn id="31" presetID="10"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fade">
                                      <p:cBhvr>
                                        <p:cTn id="3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 xmlns:a16="http://schemas.microsoft.com/office/drawing/2014/main" id="{875E9765-EC72-49FA-37ED-12AE6F63DC93}"/>
              </a:ext>
            </a:extLst>
          </p:cNvPr>
          <p:cNvSpPr>
            <a:spLocks noGrp="1"/>
          </p:cNvSpPr>
          <p:nvPr>
            <p:ph type="sldNum" sz="quarter" idx="4294967295"/>
          </p:nvPr>
        </p:nvSpPr>
        <p:spPr>
          <a:xfrm>
            <a:off x="420624" y="6019801"/>
            <a:ext cx="457200" cy="184150"/>
          </a:xfrm>
          <a:prstGeom prst="rect">
            <a:avLst/>
          </a:prstGeom>
        </p:spPr>
        <p:txBody>
          <a:bodyPr/>
          <a:lstStyle/>
          <a:p>
            <a:pPr rtl="0"/>
            <a:fld id="{75DF2D63-3FF5-D547-96B9-BE9CCD1ABA58}" type="slidenum">
              <a:rPr lang="fr-FR" smtClean="0"/>
              <a:pPr rtl="0"/>
              <a:t>9</a:t>
            </a:fld>
            <a:endParaRPr lang="fr-FR" dirty="0"/>
          </a:p>
        </p:txBody>
      </p:sp>
      <p:sp>
        <p:nvSpPr>
          <p:cNvPr id="5" name="Titre 1">
            <a:extLst>
              <a:ext uri="{FF2B5EF4-FFF2-40B4-BE49-F238E27FC236}">
                <a16:creationId xmlns="" xmlns:a16="http://schemas.microsoft.com/office/drawing/2014/main" id="{C6349CA5-8863-1BA8-BE44-D0A6916598C1}"/>
              </a:ext>
            </a:extLst>
          </p:cNvPr>
          <p:cNvSpPr txBox="1">
            <a:spLocks/>
          </p:cNvSpPr>
          <p:nvPr/>
        </p:nvSpPr>
        <p:spPr>
          <a:xfrm>
            <a:off x="922351" y="280803"/>
            <a:ext cx="6341165" cy="548640"/>
          </a:xfrm>
          <a:prstGeom prst="rect">
            <a:avLst/>
          </a:prstGeom>
        </p:spPr>
        <p:txBody>
          <a:bodyPr vert="horz" lIns="0" tIns="0" rIns="0" bIns="0" rtlCol="0" anchor="b" anchorCtr="0">
            <a:noAutofit/>
          </a:bodyPr>
          <a:lstStyle>
            <a:defPPr>
              <a:defRPr lang="fr-FR"/>
            </a:defPPr>
            <a:lvl1pPr algn="l" defTabSz="914400" rtl="0" eaLnBrk="1" latinLnBrk="0" hangingPunct="1">
              <a:lnSpc>
                <a:spcPct val="90000"/>
              </a:lnSpc>
              <a:spcBef>
                <a:spcPct val="0"/>
              </a:spcBef>
              <a:buNone/>
              <a:defRPr lang="fr-FR" sz="3200" kern="1200" cap="all" spc="300" baseline="0">
                <a:solidFill>
                  <a:schemeClr val="tx1"/>
                </a:solidFill>
                <a:latin typeface="+mj-lt"/>
                <a:ea typeface="+mj-ea"/>
                <a:cs typeface="Posterama" panose="020B0504020200020000" pitchFamily="34" charset="0"/>
              </a:defRPr>
            </a:lvl1pPr>
          </a:lstStyle>
          <a:p>
            <a:pPr algn="ctr"/>
            <a:r>
              <a:rPr lang="fr" sz="4000" dirty="0">
                <a:latin typeface="Arial Narrow" panose="020B0606020202030204" pitchFamily="34" charset="0"/>
              </a:rPr>
              <a:t>2. Le RÉACTEUR TrICO II</a:t>
            </a:r>
          </a:p>
        </p:txBody>
      </p:sp>
      <p:sp>
        <p:nvSpPr>
          <p:cNvPr id="7" name="TextBox 6">
            <a:extLst>
              <a:ext uri="{FF2B5EF4-FFF2-40B4-BE49-F238E27FC236}">
                <a16:creationId xmlns="" xmlns:a16="http://schemas.microsoft.com/office/drawing/2014/main" id="{DF739C2C-084B-C8E9-2EB4-2C65484B3F29}"/>
              </a:ext>
            </a:extLst>
          </p:cNvPr>
          <p:cNvSpPr txBox="1"/>
          <p:nvPr/>
        </p:nvSpPr>
        <p:spPr>
          <a:xfrm>
            <a:off x="817536" y="928693"/>
            <a:ext cx="10701495" cy="1848455"/>
          </a:xfrm>
          <a:prstGeom prst="rect">
            <a:avLst/>
          </a:prstGeom>
          <a:noFill/>
        </p:spPr>
        <p:txBody>
          <a:bodyPr wrap="square">
            <a:spAutoFit/>
          </a:bodyPr>
          <a:lstStyle/>
          <a:p>
            <a:pPr marL="342900" indent="-342900" algn="just">
              <a:lnSpc>
                <a:spcPct val="120000"/>
              </a:lnSpc>
              <a:spcAft>
                <a:spcPts val="1200"/>
              </a:spcAft>
              <a:buFont typeface="Wingdings" panose="05000000000000000000" pitchFamily="2" charset="2"/>
              <a:buChar char="§"/>
            </a:pPr>
            <a:r>
              <a:rPr lang="fr" sz="2000" dirty="0">
                <a:effectLst/>
                <a:ea typeface="Aptos" panose="020B0004020202020204" pitchFamily="34" charset="0"/>
              </a:rPr>
              <a:t>La cuve du réacteur (diamètre de 1.98 m, hauteur de 7.5 m</a:t>
            </a:r>
            <a:r>
              <a:rPr lang="fr" sz="2000" dirty="0">
                <a:ea typeface="Aptos" panose="020B0004020202020204" pitchFamily="34" charset="0"/>
              </a:rPr>
              <a:t>) </a:t>
            </a:r>
            <a:r>
              <a:rPr lang="fr" sz="2000" dirty="0">
                <a:effectLst/>
                <a:ea typeface="Aptos" panose="020B0004020202020204" pitchFamily="34" charset="0"/>
              </a:rPr>
              <a:t>est remplie d'eau déminéralisée.</a:t>
            </a:r>
          </a:p>
          <a:p>
            <a:pPr marL="342900" indent="-342900" algn="just">
              <a:lnSpc>
                <a:spcPct val="120000"/>
              </a:lnSpc>
              <a:spcAft>
                <a:spcPts val="1200"/>
              </a:spcAft>
              <a:buFont typeface="Wingdings" panose="05000000000000000000" pitchFamily="2" charset="2"/>
              <a:buChar char="§"/>
            </a:pPr>
            <a:r>
              <a:rPr lang="fr" sz="2000" dirty="0">
                <a:effectLst/>
                <a:ea typeface="Aptos" panose="020B0004020202020204" pitchFamily="34" charset="0"/>
              </a:rPr>
              <a:t>Au niveau du plan médian du cœur, le </a:t>
            </a:r>
            <a:r>
              <a:rPr lang="fr" sz="2000" dirty="0">
                <a:ea typeface="Aptos" panose="020B0004020202020204" pitchFamily="34" charset="0"/>
              </a:rPr>
              <a:t>cuve</a:t>
            </a:r>
            <a:r>
              <a:rPr lang="fr" sz="2000" dirty="0">
                <a:effectLst/>
                <a:ea typeface="Aptos" panose="020B0004020202020204" pitchFamily="34" charset="0"/>
              </a:rPr>
              <a:t> présente cinq formes géométriques horizontales intérieures, correspondant à la colonne thermique et aux quatre tubes d'extraction des faisceaux de neutrons.</a:t>
            </a:r>
          </a:p>
          <a:p>
            <a:pPr marL="342900" indent="-342900" algn="just">
              <a:lnSpc>
                <a:spcPct val="120000"/>
              </a:lnSpc>
              <a:spcAft>
                <a:spcPts val="1200"/>
              </a:spcAft>
              <a:buFont typeface="Wingdings" panose="05000000000000000000" pitchFamily="2" charset="2"/>
              <a:buChar char="§"/>
            </a:pPr>
            <a:r>
              <a:rPr lang="fr" sz="2000" dirty="0">
                <a:effectLst/>
                <a:ea typeface="Malgun Gothic Semilight" panose="020B0502040204020203" pitchFamily="34" charset="-128"/>
              </a:rPr>
              <a:t>La protection biologique est assurée latéralement par une masse de béton de densité 3,5</a:t>
            </a:r>
            <a:endParaRPr lang="en-US" sz="2000" dirty="0"/>
          </a:p>
        </p:txBody>
      </p:sp>
      <p:pic>
        <p:nvPicPr>
          <p:cNvPr id="8" name="Picture 7">
            <a:extLst>
              <a:ext uri="{FF2B5EF4-FFF2-40B4-BE49-F238E27FC236}">
                <a16:creationId xmlns="" xmlns:a16="http://schemas.microsoft.com/office/drawing/2014/main" id="{D2FF3608-B627-32D2-951B-F7F90CD9158E}"/>
              </a:ext>
            </a:extLst>
          </p:cNvPr>
          <p:cNvPicPr>
            <a:picLocks noChangeAspect="1"/>
          </p:cNvPicPr>
          <p:nvPr/>
        </p:nvPicPr>
        <p:blipFill>
          <a:blip r:embed="rId2">
            <a:extLst>
              <a:ext uri="{BEBA8EAE-BF5A-486C-A8C5-ECC9F3942E4B}">
                <a14:imgProps xmln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 xmlns:a14="http://schemas.microsoft.com/office/drawing/2010/main" val="0"/>
              </a:ext>
            </a:extLst>
          </a:blip>
          <a:stretch>
            <a:fillRect/>
          </a:stretch>
        </p:blipFill>
        <p:spPr>
          <a:xfrm>
            <a:off x="2230312" y="2811696"/>
            <a:ext cx="3779802" cy="4046304"/>
          </a:xfrm>
          <a:prstGeom prst="rect">
            <a:avLst/>
          </a:prstGeom>
        </p:spPr>
      </p:pic>
      <p:pic>
        <p:nvPicPr>
          <p:cNvPr id="9" name="Image 5">
            <a:extLst>
              <a:ext uri="{FF2B5EF4-FFF2-40B4-BE49-F238E27FC236}">
                <a16:creationId xmlns="" xmlns:a16="http://schemas.microsoft.com/office/drawing/2014/main" id="{732E5E90-7DA0-BA6A-5B94-6E941ECADB4C}"/>
              </a:ext>
            </a:extLst>
          </p:cNvPr>
          <p:cNvPicPr>
            <a:picLocks noChangeAspect="1"/>
          </p:cNvPicPr>
          <p:nvPr/>
        </p:nvPicPr>
        <p:blipFill>
          <a:blip r:embed="rId4">
            <a:extLst>
              <a:ext uri="{BEBA8EAE-BF5A-486C-A8C5-ECC9F3942E4B}">
                <a14:imgProps xmlns="" xmlns:a14="http://schemas.microsoft.com/office/drawing/2010/main">
                  <a14:imgLayer r:embed="rId5">
                    <a14:imgEffect>
                      <a14:sharpenSoften amount="25000"/>
                    </a14:imgEffect>
                    <a14:imgEffect>
                      <a14:brightnessContrast contrast="-40000"/>
                    </a14:imgEffect>
                  </a14:imgLayer>
                </a14:imgProps>
              </a:ext>
              <a:ext uri="{28A0092B-C50C-407E-A947-70E740481C1C}">
                <a14:useLocalDpi xmlns="" xmlns:a14="http://schemas.microsoft.com/office/drawing/2010/main" val="0"/>
              </a:ext>
            </a:extLst>
          </a:blip>
          <a:stretch>
            <a:fillRect/>
          </a:stretch>
        </p:blipFill>
        <p:spPr>
          <a:xfrm rot="10800000">
            <a:off x="7079383" y="2929123"/>
            <a:ext cx="3772835" cy="3742353"/>
          </a:xfrm>
          <a:prstGeom prst="rect">
            <a:avLst/>
          </a:prstGeom>
        </p:spPr>
      </p:pic>
      <p:pic>
        <p:nvPicPr>
          <p:cNvPr id="6" name="Image 12">
            <a:extLst>
              <a:ext uri="{FF2B5EF4-FFF2-40B4-BE49-F238E27FC236}">
                <a16:creationId xmlns="" xmlns:a16="http://schemas.microsoft.com/office/drawing/2014/main" id="{DC03756F-D9A5-9B05-A94C-008455557906}"/>
              </a:ext>
            </a:extLst>
          </p:cNvPr>
          <p:cNvPicPr/>
          <p:nvPr/>
        </p:nvPicPr>
        <p:blipFill>
          <a:blip r:embed="rId6" cstate="print">
            <a:extLst>
              <a:ext uri="{BEBA8EAE-BF5A-486C-A8C5-ECC9F3942E4B}">
                <a14:imgProps xmlns="" xmlns:a14="http://schemas.microsoft.com/office/drawing/2010/main">
                  <a14:imgLayer r:embed="rId7">
                    <a14:imgEffect>
                      <a14:sharpenSoften amount="50000"/>
                    </a14:imgEffect>
                  </a14:imgLayer>
                </a14:imgProps>
              </a:ext>
              <a:ext uri="{28A0092B-C50C-407E-A947-70E740481C1C}">
                <a14:useLocalDpi xmlns="" xmlns:a14="http://schemas.microsoft.com/office/drawing/2010/main" val="0"/>
              </a:ext>
            </a:extLst>
          </a:blip>
          <a:stretch>
            <a:fillRect/>
          </a:stretch>
        </p:blipFill>
        <p:spPr>
          <a:xfrm>
            <a:off x="14744" y="9969"/>
            <a:ext cx="591543" cy="644079"/>
          </a:xfrm>
          <a:prstGeom prst="rect">
            <a:avLst/>
          </a:prstGeom>
        </p:spPr>
      </p:pic>
    </p:spTree>
    <p:extLst>
      <p:ext uri="{BB962C8B-B14F-4D97-AF65-F5344CB8AC3E}">
        <p14:creationId xmlns="" xmlns:p14="http://schemas.microsoft.com/office/powerpoint/2010/main" val="1782085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enutzerdefiniertes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203A64EBF2090489FFD04600978D320" ma:contentTypeVersion="0" ma:contentTypeDescription="Create a new document." ma:contentTypeScope="" ma:versionID="145b5e25d6613d3a5edc852411ac9824">
  <xsd:schema xmlns:xsd="http://www.w3.org/2001/XMLSchema" xmlns:xs="http://www.w3.org/2001/XMLSchema" xmlns:p="http://schemas.microsoft.com/office/2006/metadata/properties" targetNamespace="http://schemas.microsoft.com/office/2006/metadata/properties" ma:root="true" ma:fieldsID="6ff03dde4259c08ff71d8d05c94e2e9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D5785436-5379-4DA8-B36A-22CCB48430E4}">
  <ds:schemaRefs>
    <ds:schemaRef ds:uri="http://schemas.microsoft.com/sharepoint/v3/contenttype/forms"/>
  </ds:schemaRefs>
</ds:datastoreItem>
</file>

<file path=customXml/itemProps2.xml><?xml version="1.0" encoding="utf-8"?>
<ds:datastoreItem xmlns:ds="http://schemas.openxmlformats.org/officeDocument/2006/customXml" ds:itemID="{6DB72D4A-0BEA-4CC2-8454-57CCAF4CD6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C4CF9CD-62FE-43A9-AFD4-7D7BE87BF86F}">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2140</TotalTime>
  <Words>4341</Words>
  <Application>Microsoft Office PowerPoint</Application>
  <PresentationFormat>Personnalisé</PresentationFormat>
  <Paragraphs>494</Paragraphs>
  <Slides>24</Slides>
  <Notes>20</Notes>
  <HiddenSlides>0</HiddenSlides>
  <MMClips>0</MMClips>
  <ScaleCrop>false</ScaleCrop>
  <HeadingPairs>
    <vt:vector size="4" baseType="variant">
      <vt:variant>
        <vt:lpstr>Thème</vt:lpstr>
      </vt:variant>
      <vt:variant>
        <vt:i4>2</vt:i4>
      </vt:variant>
      <vt:variant>
        <vt:lpstr>Titres des diapositives</vt:lpstr>
      </vt:variant>
      <vt:variant>
        <vt:i4>24</vt:i4>
      </vt:variant>
    </vt:vector>
  </HeadingPairs>
  <TitlesOfParts>
    <vt:vector size="26" baseType="lpstr">
      <vt:lpstr>Office Theme</vt:lpstr>
      <vt:lpstr>Benutzerdefiniertes Design</vt:lpstr>
      <vt:lpstr>Diapositive 1</vt:lpstr>
      <vt:lpstr>Diapositive 2</vt:lpstr>
      <vt:lpstr>Diapositive 3</vt:lpstr>
      <vt:lpstr>Diapositive 4</vt:lpstr>
      <vt:lpstr>Diapositive 5</vt:lpstr>
      <vt:lpstr>Une longue histoire avec les réacteurs de recherche</vt:lpstr>
      <vt:lpstr>Les grandes étapes de l’histoire de TRICO II</vt:lpstr>
      <vt:lpstr>Diapositive 8</vt:lpstr>
      <vt:lpstr>Diapositive 9</vt:lpstr>
      <vt:lpstr>Diapositive 10</vt:lpstr>
      <vt:lpstr>3. Bénéfices attendus et défis du redémarrage de TRICO II</vt:lpstr>
      <vt:lpstr>Défis </vt:lpstr>
      <vt:lpstr>4. Événements clés en 2020 menant au lancement du projet 1.</vt:lpstr>
      <vt:lpstr>Approche de l'élaboration d'un plan stratégique de redémarrage</vt:lpstr>
      <vt:lpstr>Notre vision et Notre Mission</vt:lpstr>
      <vt:lpstr>Organisation mise en place pour le projet</vt:lpstr>
      <vt:lpstr>Analyse SWOT*</vt:lpstr>
      <vt:lpstr>Gestion des risques</vt:lpstr>
      <vt:lpstr>Phase 1: Planification, Préparation and Construction  Phase 2 : Remise à neuf du réacteur et de ses laboratoires associés  Phase 3 : Exploitation du réacteur d’abord à faible puissance (50 kWth), puis transition vers l'exploitation complète (à 1 000 kWth) et fourniture de services d’irradiation.</vt:lpstr>
      <vt:lpstr>Budget</vt:lpstr>
      <vt:lpstr>Budget</vt:lpstr>
      <vt:lpstr>Diapositive 22</vt:lpstr>
      <vt:lpstr>Diapositive 23</vt:lpstr>
      <vt:lpstr>Diapositive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DRC</dc:creator>
  <cp:lastModifiedBy>HP ENVY</cp:lastModifiedBy>
  <cp:revision>232</cp:revision>
  <cp:lastPrinted>2021-01-27T15:07:26Z</cp:lastPrinted>
  <dcterms:created xsi:type="dcterms:W3CDTF">2020-12-15T11:46:46Z</dcterms:created>
  <dcterms:modified xsi:type="dcterms:W3CDTF">2024-10-29T08:15:48Z</dcterms:modified>
</cp:coreProperties>
</file>