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3" r:id="rId2"/>
    <p:sldMasterId id="2147483979" r:id="rId3"/>
  </p:sldMasterIdLst>
  <p:notesMasterIdLst>
    <p:notesMasterId r:id="rId11"/>
  </p:notesMasterIdLst>
  <p:handoutMasterIdLst>
    <p:handoutMasterId r:id="rId12"/>
  </p:handoutMasterIdLst>
  <p:sldIdLst>
    <p:sldId id="568" r:id="rId4"/>
    <p:sldId id="531" r:id="rId5"/>
    <p:sldId id="574" r:id="rId6"/>
    <p:sldId id="576" r:id="rId7"/>
    <p:sldId id="573" r:id="rId8"/>
    <p:sldId id="553" r:id="rId9"/>
    <p:sldId id="575" r:id="rId10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CC0000"/>
    <a:srgbClr val="FFCC00"/>
    <a:srgbClr val="FFFFFF"/>
    <a:srgbClr val="808080"/>
    <a:srgbClr val="33CC33"/>
    <a:srgbClr val="666699"/>
    <a:srgbClr val="FF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8" autoAdjust="0"/>
    <p:restoredTop sz="94394" autoAdjust="0"/>
  </p:normalViewPr>
  <p:slideViewPr>
    <p:cSldViewPr>
      <p:cViewPr varScale="1">
        <p:scale>
          <a:sx n="105" d="100"/>
          <a:sy n="105" d="100"/>
        </p:scale>
        <p:origin x="41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2" d="100"/>
          <a:sy n="82" d="100"/>
        </p:scale>
        <p:origin x="2382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8312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297">
              <a:defRPr/>
            </a:pPr>
            <a:fld id="{9831BB6A-A0DD-468D-BA33-5CDE4EAAACD5}" type="slidenum">
              <a:rPr lang="fr-FR" smtClean="0">
                <a:solidFill>
                  <a:srgbClr val="000000"/>
                </a:solidFill>
              </a:rPr>
              <a:pPr defTabSz="896297">
                <a:defRPr/>
              </a:pPr>
              <a:t>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EIC 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EIC 2024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EIC 2024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191999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11" y="31735"/>
            <a:ext cx="864095" cy="14964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3AC8AE7-3248-42E0-904E-B1025EF7D0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954" y="68690"/>
            <a:ext cx="2068606" cy="13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2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8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6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40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82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6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US"/>
              <a:t>EIC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/>
              <a:t>EIC 2024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box.cern.ch/s/mCTOspGW7W6wDcl" TargetMode="External"/><Relationship Id="rId2" Type="http://schemas.openxmlformats.org/officeDocument/2006/relationships/hyperlink" Target="https://cernbox.cern.ch/s/vt5BTljNIVfUQJ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83632" y="1916832"/>
            <a:ext cx="6895689" cy="2589494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100" dirty="0"/>
            </a:br>
            <a:r>
              <a:rPr lang="en-US" sz="3100" dirty="0" err="1"/>
              <a:t>SiPM</a:t>
            </a:r>
            <a:r>
              <a:rPr lang="en-US" sz="3100" dirty="0"/>
              <a:t> board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EIC calorimetry</a:t>
            </a: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endParaRPr lang="en-US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1476113" y="4283290"/>
            <a:ext cx="9012375" cy="80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/>
              <a:t>Frederic DULUCQ – Pierrick DINAUCOURT</a:t>
            </a:r>
          </a:p>
          <a:p>
            <a:r>
              <a:rPr lang="fr-FR" sz="2000" b="0" kern="0" dirty="0"/>
              <a:t>July 22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72D1E0-E7C8-4E84-A15A-75B64D0C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146071"/>
            <a:ext cx="1306631" cy="9250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5201561"/>
            <a:ext cx="1849458" cy="8020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5243039"/>
            <a:ext cx="1585913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err="1"/>
              <a:t>Boards</a:t>
            </a:r>
            <a:r>
              <a:rPr lang="fr-FR" b="0" dirty="0"/>
              <a:t> </a:t>
            </a:r>
            <a:r>
              <a:rPr lang="fr-FR" b="0" dirty="0" err="1"/>
              <a:t>with</a:t>
            </a:r>
            <a:r>
              <a:rPr lang="fr-FR" b="0" dirty="0"/>
              <a:t> 16 3x3 mm </a:t>
            </a:r>
            <a:r>
              <a:rPr lang="fr-FR" b="0" dirty="0" err="1"/>
              <a:t>SiPM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2024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748" y="620688"/>
            <a:ext cx="10038692" cy="1008112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Stacking based on 2 boards: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err="1">
                <a:latin typeface="Calibri" pitchFamily="34" charset="0"/>
              </a:rPr>
              <a:t>SiPM</a:t>
            </a:r>
            <a:r>
              <a:rPr lang="en-US" sz="1600" dirty="0">
                <a:latin typeface="Calibri" pitchFamily="34" charset="0"/>
              </a:rPr>
              <a:t> board with an array of 16 </a:t>
            </a:r>
            <a:r>
              <a:rPr lang="en-US" sz="1600" dirty="0" err="1">
                <a:latin typeface="Calibri" pitchFamily="34" charset="0"/>
              </a:rPr>
              <a:t>SiPMs</a:t>
            </a:r>
            <a:r>
              <a:rPr lang="en-US" sz="1600" dirty="0">
                <a:latin typeface="Calibri" pitchFamily="34" charset="0"/>
              </a:rPr>
              <a:t> (3x3 mm² reference S14160-3015PS)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Daughter boards to set the </a:t>
            </a:r>
            <a:r>
              <a:rPr lang="en-US" sz="1600" dirty="0" err="1">
                <a:latin typeface="Calibri" pitchFamily="34" charset="0"/>
              </a:rPr>
              <a:t>SiPM</a:t>
            </a:r>
            <a:r>
              <a:rPr lang="en-US" sz="1600" dirty="0">
                <a:latin typeface="Calibri" pitchFamily="34" charset="0"/>
              </a:rPr>
              <a:t> configurations /arrangements  </a:t>
            </a:r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633CBA35-DEB5-40BB-807A-F40D39583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8692"/>
              </p:ext>
            </p:extLst>
          </p:nvPr>
        </p:nvGraphicFramePr>
        <p:xfrm>
          <a:off x="2135560" y="1988840"/>
          <a:ext cx="8127999" cy="30650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8138753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4246754329"/>
                    </a:ext>
                  </a:extLst>
                </a:gridCol>
                <a:gridCol w="2511375">
                  <a:extLst>
                    <a:ext uri="{9D8B030D-6E8A-4147-A177-3AD203B41FA5}">
                      <a16:colId xmlns:a16="http://schemas.microsoft.com/office/drawing/2014/main" val="537772945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SiPM</a:t>
                      </a:r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daughter boards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817108"/>
                  </a:ext>
                </a:extLst>
              </a:tr>
              <a:tr h="666074">
                <a:tc rowSpan="3"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fully independent</a:t>
                      </a:r>
                    </a:p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3x3 mm </a:t>
                      </a:r>
                      <a:r>
                        <a:rPr lang="en-US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SiPMs</a:t>
                      </a:r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Name: </a:t>
                      </a:r>
                      <a:r>
                        <a:rPr lang="en-US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v_ind</a:t>
                      </a:r>
                      <a:endParaRPr lang="en-US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</a:t>
                      </a:r>
                    </a:p>
                    <a:p>
                      <a:pPr algn="ctr"/>
                      <a:r>
                        <a:rPr lang="en-US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SiPM</a:t>
                      </a:r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but common HV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880860"/>
                  </a:ext>
                </a:extLst>
              </a:tr>
              <a:tr h="666074">
                <a:tc v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Name: v_4p</a:t>
                      </a:r>
                    </a:p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Grouped by 4 (in parallel: 4p)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groups of 4 </a:t>
                      </a:r>
                      <a:r>
                        <a:rPr lang="en-US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SiPMs</a:t>
                      </a:r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127017"/>
                  </a:ext>
                </a:extLst>
              </a:tr>
              <a:tr h="666074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Name: v_2s</a:t>
                      </a:r>
                    </a:p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Grouped by 2 (2 series):</a:t>
                      </a:r>
                    </a:p>
                    <a:p>
                      <a:pPr algn="ctr"/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groups with variant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groups with variant 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groups of 2 </a:t>
                      </a:r>
                      <a:r>
                        <a:rPr lang="en-US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SiPMs</a:t>
                      </a:r>
                      <a:endParaRPr lang="en-US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501698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DF18CA34-4D0B-458E-86B8-2931432A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829726"/>
            <a:ext cx="792088" cy="65552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8E23553-6406-49F1-A2E2-71FC7D636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5733256"/>
            <a:ext cx="1003869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sz="1600" kern="0" dirty="0">
                <a:latin typeface="Calibri" pitchFamily="34" charset="0"/>
              </a:rPr>
              <a:t>Dimension extended to 18.4 mm in one direction (in the other if needed)</a:t>
            </a:r>
          </a:p>
          <a:p>
            <a:pPr marL="457200" lvl="1" indent="0">
              <a:buNone/>
            </a:pPr>
            <a:r>
              <a:rPr lang="en-US" sz="1600" kern="0" dirty="0">
                <a:latin typeface="Calibri" pitchFamily="34" charset="0"/>
              </a:rPr>
              <a:t>(due to </a:t>
            </a:r>
            <a:r>
              <a:rPr lang="en-US" sz="1600" kern="0" dirty="0" err="1">
                <a:latin typeface="Calibri" pitchFamily="34" charset="0"/>
              </a:rPr>
              <a:t>SiPM</a:t>
            </a:r>
            <a:r>
              <a:rPr lang="en-US" sz="1600" kern="0" dirty="0">
                <a:latin typeface="Calibri" pitchFamily="34" charset="0"/>
              </a:rPr>
              <a:t> footprint size in X)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EB8C159-7124-484A-943B-4F1EA76038E5}"/>
              </a:ext>
            </a:extLst>
          </p:cNvPr>
          <p:cNvCxnSpPr/>
          <p:nvPr/>
        </p:nvCxnSpPr>
        <p:spPr>
          <a:xfrm flipH="1">
            <a:off x="1678516" y="4797152"/>
            <a:ext cx="889092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7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95771A69-D74D-4919-80D7-3C6306C73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0" t="54320" r="53869" b="17600"/>
          <a:stretch/>
        </p:blipFill>
        <p:spPr>
          <a:xfrm>
            <a:off x="2879423" y="2348878"/>
            <a:ext cx="576064" cy="936105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65A1DD6-A857-493C-BC0C-9575672B883A}"/>
              </a:ext>
            </a:extLst>
          </p:cNvPr>
          <p:cNvCxnSpPr>
            <a:cxnSpLocks/>
          </p:cNvCxnSpPr>
          <p:nvPr/>
        </p:nvCxnSpPr>
        <p:spPr>
          <a:xfrm flipV="1">
            <a:off x="3095447" y="2060846"/>
            <a:ext cx="0" cy="2880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B03CE3B9-3B2E-4693-83C2-9CAD6DBD2986}"/>
              </a:ext>
            </a:extLst>
          </p:cNvPr>
          <p:cNvCxnSpPr>
            <a:cxnSpLocks/>
          </p:cNvCxnSpPr>
          <p:nvPr/>
        </p:nvCxnSpPr>
        <p:spPr>
          <a:xfrm flipH="1">
            <a:off x="3095447" y="2060846"/>
            <a:ext cx="4680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8AD6282D-71C4-4416-A495-483F6EC06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0" t="54320" r="53869" b="17600"/>
          <a:stretch/>
        </p:blipFill>
        <p:spPr>
          <a:xfrm>
            <a:off x="3348102" y="2348878"/>
            <a:ext cx="576064" cy="93610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2024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7657B12-FF1B-4764-A56F-93FA7B4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Daughter</a:t>
            </a:r>
            <a:r>
              <a:rPr lang="fr-FR" dirty="0"/>
              <a:t> </a:t>
            </a:r>
            <a:r>
              <a:rPr lang="fr-FR" dirty="0" err="1"/>
              <a:t>boards</a:t>
            </a:r>
            <a:r>
              <a:rPr lang="fr-FR" dirty="0"/>
              <a:t> configurations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624F52-EADE-4256-A95D-C8ED38999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0" t="54320" r="53869" b="17600"/>
          <a:stretch/>
        </p:blipFill>
        <p:spPr>
          <a:xfrm>
            <a:off x="551384" y="2348878"/>
            <a:ext cx="576064" cy="93610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0714955-5350-4560-8B10-2803F350D806}"/>
              </a:ext>
            </a:extLst>
          </p:cNvPr>
          <p:cNvCxnSpPr>
            <a:cxnSpLocks/>
          </p:cNvCxnSpPr>
          <p:nvPr/>
        </p:nvCxnSpPr>
        <p:spPr>
          <a:xfrm flipV="1">
            <a:off x="767408" y="2060846"/>
            <a:ext cx="0" cy="2880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622D938-8027-4D58-94ED-72202241AF4A}"/>
              </a:ext>
            </a:extLst>
          </p:cNvPr>
          <p:cNvCxnSpPr>
            <a:cxnSpLocks/>
          </p:cNvCxnSpPr>
          <p:nvPr/>
        </p:nvCxnSpPr>
        <p:spPr>
          <a:xfrm flipH="1">
            <a:off x="767408" y="2060846"/>
            <a:ext cx="3600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3">
            <a:extLst>
              <a:ext uri="{FF2B5EF4-FFF2-40B4-BE49-F238E27FC236}">
                <a16:creationId xmlns:a16="http://schemas.microsoft.com/office/drawing/2014/main" id="{9772F500-B27E-4909-A14E-0ABCA82B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778" y="1880703"/>
            <a:ext cx="720078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Calibri" pitchFamily="34" charset="0"/>
              </a:rPr>
              <a:t>+ HV</a:t>
            </a:r>
            <a:endParaRPr lang="en-US" sz="1400" kern="0" dirty="0">
              <a:latin typeface="Calibri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C08106C-37D4-42F2-BB8F-4B938549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046" y="2957896"/>
            <a:ext cx="720078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err="1">
                <a:latin typeface="Calibri" pitchFamily="34" charset="0"/>
              </a:rPr>
              <a:t>V</a:t>
            </a:r>
            <a:r>
              <a:rPr lang="en-US" sz="1200" kern="0" dirty="0" err="1">
                <a:latin typeface="Calibri" pitchFamily="34" charset="0"/>
              </a:rPr>
              <a:t>out</a:t>
            </a:r>
            <a:endParaRPr lang="en-US" sz="1400" kern="0" dirty="0">
              <a:latin typeface="Calibri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CB1C3E1-B17A-441C-B466-C6948EF65A8F}"/>
              </a:ext>
            </a:extLst>
          </p:cNvPr>
          <p:cNvCxnSpPr>
            <a:cxnSpLocks/>
          </p:cNvCxnSpPr>
          <p:nvPr/>
        </p:nvCxnSpPr>
        <p:spPr>
          <a:xfrm flipV="1">
            <a:off x="4500228" y="2060846"/>
            <a:ext cx="0" cy="2880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055EDF9-2A77-42FE-9A89-6B564851B196}"/>
              </a:ext>
            </a:extLst>
          </p:cNvPr>
          <p:cNvCxnSpPr>
            <a:cxnSpLocks/>
          </p:cNvCxnSpPr>
          <p:nvPr/>
        </p:nvCxnSpPr>
        <p:spPr>
          <a:xfrm flipH="1">
            <a:off x="4500228" y="2060846"/>
            <a:ext cx="3600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DAD6C40F-5951-48DF-87FD-A1185B79C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598" y="1880703"/>
            <a:ext cx="720078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Calibri" pitchFamily="34" charset="0"/>
              </a:rPr>
              <a:t>+ HV</a:t>
            </a:r>
            <a:endParaRPr lang="en-US" sz="1400" kern="0" dirty="0">
              <a:latin typeface="Calibri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6054FC13-387F-4615-95FC-2B55444F8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6" y="2957896"/>
            <a:ext cx="720078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err="1">
                <a:latin typeface="Calibri" pitchFamily="34" charset="0"/>
              </a:rPr>
              <a:t>V</a:t>
            </a:r>
            <a:r>
              <a:rPr lang="en-US" sz="1200" kern="0" dirty="0" err="1">
                <a:latin typeface="Calibri" pitchFamily="34" charset="0"/>
              </a:rPr>
              <a:t>out</a:t>
            </a:r>
            <a:endParaRPr lang="en-US" sz="1400" kern="0" dirty="0">
              <a:latin typeface="Calibri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497BCDB-E61D-4B98-BF79-BBA456F40453}"/>
              </a:ext>
            </a:extLst>
          </p:cNvPr>
          <p:cNvCxnSpPr>
            <a:cxnSpLocks/>
          </p:cNvCxnSpPr>
          <p:nvPr/>
        </p:nvCxnSpPr>
        <p:spPr>
          <a:xfrm flipV="1">
            <a:off x="4032177" y="2064526"/>
            <a:ext cx="0" cy="2880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2594EBCA-6006-4996-8DD4-3CC280C82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0" t="54320" r="53869" b="17600"/>
          <a:stretch/>
        </p:blipFill>
        <p:spPr>
          <a:xfrm>
            <a:off x="3816153" y="2352558"/>
            <a:ext cx="576064" cy="936105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D6E73D2-CA07-4C13-B5DA-BC377BDBFA86}"/>
              </a:ext>
            </a:extLst>
          </p:cNvPr>
          <p:cNvCxnSpPr>
            <a:cxnSpLocks/>
          </p:cNvCxnSpPr>
          <p:nvPr/>
        </p:nvCxnSpPr>
        <p:spPr>
          <a:xfrm flipH="1">
            <a:off x="4032177" y="2064526"/>
            <a:ext cx="4680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43D7194A-6C0E-48D9-A35A-DD2E14ABD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40" t="54320" r="53869" b="17600"/>
          <a:stretch/>
        </p:blipFill>
        <p:spPr>
          <a:xfrm>
            <a:off x="4284204" y="2348878"/>
            <a:ext cx="576064" cy="936105"/>
          </a:xfrm>
          <a:prstGeom prst="rect">
            <a:avLst/>
          </a:prstGeom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299FA7C-7ECB-4366-A660-CD91F4448DED}"/>
              </a:ext>
            </a:extLst>
          </p:cNvPr>
          <p:cNvCxnSpPr>
            <a:cxnSpLocks/>
          </p:cNvCxnSpPr>
          <p:nvPr/>
        </p:nvCxnSpPr>
        <p:spPr>
          <a:xfrm flipH="1">
            <a:off x="4158191" y="3162068"/>
            <a:ext cx="4680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EE60366-9D18-4260-B56A-1A845ECD34C0}"/>
              </a:ext>
            </a:extLst>
          </p:cNvPr>
          <p:cNvCxnSpPr>
            <a:cxnSpLocks/>
          </p:cNvCxnSpPr>
          <p:nvPr/>
        </p:nvCxnSpPr>
        <p:spPr>
          <a:xfrm flipV="1">
            <a:off x="4032177" y="2057166"/>
            <a:ext cx="0" cy="2880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5C8412F-6A7A-4E5C-83E5-057DCBA4633C}"/>
              </a:ext>
            </a:extLst>
          </p:cNvPr>
          <p:cNvCxnSpPr>
            <a:cxnSpLocks/>
          </p:cNvCxnSpPr>
          <p:nvPr/>
        </p:nvCxnSpPr>
        <p:spPr>
          <a:xfrm flipV="1">
            <a:off x="3564126" y="2060846"/>
            <a:ext cx="0" cy="2880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060D3D8-C8A9-4EB2-8A26-B8E3A241ABDC}"/>
              </a:ext>
            </a:extLst>
          </p:cNvPr>
          <p:cNvCxnSpPr>
            <a:cxnSpLocks/>
          </p:cNvCxnSpPr>
          <p:nvPr/>
        </p:nvCxnSpPr>
        <p:spPr>
          <a:xfrm flipH="1">
            <a:off x="3564126" y="2060846"/>
            <a:ext cx="4680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1328300-BBC2-4131-8C8E-46C7155A7145}"/>
              </a:ext>
            </a:extLst>
          </p:cNvPr>
          <p:cNvCxnSpPr>
            <a:cxnSpLocks/>
          </p:cNvCxnSpPr>
          <p:nvPr/>
        </p:nvCxnSpPr>
        <p:spPr>
          <a:xfrm flipH="1">
            <a:off x="3690140" y="3158388"/>
            <a:ext cx="4680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BC8472E-56B7-4C82-8497-C87AC3EB9815}"/>
              </a:ext>
            </a:extLst>
          </p:cNvPr>
          <p:cNvCxnSpPr>
            <a:cxnSpLocks/>
          </p:cNvCxnSpPr>
          <p:nvPr/>
        </p:nvCxnSpPr>
        <p:spPr>
          <a:xfrm flipH="1">
            <a:off x="3221461" y="3158388"/>
            <a:ext cx="4680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">
            <a:extLst>
              <a:ext uri="{FF2B5EF4-FFF2-40B4-BE49-F238E27FC236}">
                <a16:creationId xmlns:a16="http://schemas.microsoft.com/office/drawing/2014/main" id="{23C8C7ED-CC36-42C6-9F57-01135E71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696" y="1232634"/>
            <a:ext cx="2736304" cy="68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 err="1">
                <a:latin typeface="Calibri" pitchFamily="34" charset="0"/>
              </a:rPr>
              <a:t>V_ind</a:t>
            </a:r>
            <a:endParaRPr lang="en-US" sz="1800" kern="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1200" kern="0" dirty="0">
                <a:latin typeface="Calibri" pitchFamily="34" charset="0"/>
              </a:rPr>
              <a:t>(HV filter not shown)</a:t>
            </a:r>
            <a:endParaRPr lang="en-US" sz="1050" kern="0" dirty="0">
              <a:latin typeface="Calibri" pitchFamily="34" charset="0"/>
            </a:endParaRP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EF45567D-DA47-411C-B221-DF167F8BD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274" y="1180403"/>
            <a:ext cx="1957805" cy="53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>
                <a:latin typeface="Calibri" pitchFamily="34" charset="0"/>
              </a:rPr>
              <a:t>V_4p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(HV filter not shown)</a:t>
            </a:r>
            <a:endParaRPr lang="en-US" sz="1400" kern="0" dirty="0">
              <a:latin typeface="Calibri" pitchFamily="34" charset="0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DC27BAB9-0F5C-4DDD-B7EF-C1C66620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693" y="923090"/>
            <a:ext cx="1186747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Calibri" pitchFamily="34" charset="0"/>
              </a:rPr>
              <a:t>V_2s</a:t>
            </a:r>
            <a:endParaRPr lang="en-US" sz="1400" kern="0" dirty="0">
              <a:latin typeface="Calibri" pitchFamily="34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12A4C489-F894-485B-B4D4-47F848F98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4220904"/>
            <a:ext cx="5256584" cy="129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Calibri" pitchFamily="34" charset="0"/>
              </a:rPr>
              <a:t>If not possible to have 8 groups of 2 </a:t>
            </a:r>
            <a:r>
              <a:rPr lang="en-US" sz="1800" kern="0" dirty="0" err="1">
                <a:latin typeface="Calibri" pitchFamily="34" charset="0"/>
              </a:rPr>
              <a:t>SiPMs</a:t>
            </a:r>
            <a:endParaRPr lang="en-US" sz="1800" kern="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800" kern="0" dirty="0">
                <a:latin typeface="Calibri" pitchFamily="34" charset="0"/>
                <a:sym typeface="Wingdings" panose="05000000000000000000" pitchFamily="2" charset="2"/>
              </a:rPr>
              <a:t> Move to </a:t>
            </a:r>
            <a:r>
              <a:rPr lang="en-US" sz="1800" kern="0" dirty="0">
                <a:latin typeface="Calibri" pitchFamily="34" charset="0"/>
              </a:rPr>
              <a:t>only 2 groups (1 for each variant)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31B5549F-4063-4819-BD68-918DFAF8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5373215"/>
            <a:ext cx="10038692" cy="129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NTC resistor connected to pin 1-2 of first connector</a:t>
            </a:r>
          </a:p>
          <a:p>
            <a:pPr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If possible LED connecter to pin 1-2 of second connector (then remove the 2-pin dedicated connector)</a:t>
            </a:r>
          </a:p>
          <a:p>
            <a:pPr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HV filtering done on daughter board (for </a:t>
            </a:r>
            <a:r>
              <a:rPr lang="en-US" sz="1600" kern="0" dirty="0" err="1">
                <a:latin typeface="Calibri" pitchFamily="34" charset="0"/>
              </a:rPr>
              <a:t>ILCLab</a:t>
            </a:r>
            <a:r>
              <a:rPr lang="en-US" sz="1600" kern="0" dirty="0">
                <a:latin typeface="Calibri" pitchFamily="34" charset="0"/>
              </a:rPr>
              <a:t> board, </a:t>
            </a:r>
            <a:r>
              <a:rPr lang="en-US" sz="1600" u="sng" kern="0" dirty="0">
                <a:latin typeface="Calibri" pitchFamily="34" charset="0"/>
              </a:rPr>
              <a:t>1 per connector</a:t>
            </a:r>
            <a:r>
              <a:rPr lang="en-US" sz="1600" kern="0" dirty="0">
                <a:latin typeface="Calibri" pitchFamily="34" charset="0"/>
              </a:rPr>
              <a:t>)</a:t>
            </a:r>
            <a:endParaRPr lang="en-US" sz="1200" kern="0" dirty="0">
              <a:latin typeface="Calibr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F5B9DC-44FA-42C6-974E-5FCF9C3C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61" y="1471741"/>
            <a:ext cx="2836789" cy="23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84460C-BD3C-4A13-8408-8F16B0B6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13" y="1340770"/>
            <a:ext cx="2976853" cy="26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F95BFBBE-0020-4254-932B-03AB679E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756" y="1484784"/>
            <a:ext cx="337753" cy="3600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Calibri" pitchFamily="34" charset="0"/>
              </a:rPr>
              <a:t>HV</a:t>
            </a:r>
            <a:endParaRPr lang="en-US" sz="1400" kern="0" dirty="0">
              <a:latin typeface="Calibri" pitchFamily="34" charset="0"/>
            </a:endParaRP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DB6E4450-DD74-4F0E-B5EC-046757B3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1394716"/>
            <a:ext cx="565967" cy="36003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solidFill>
                  <a:srgbClr val="FF0000"/>
                </a:solidFill>
                <a:latin typeface="Calibri" pitchFamily="34" charset="0"/>
              </a:rPr>
              <a:t>2x HV</a:t>
            </a:r>
            <a:endParaRPr lang="en-US" sz="1400" kern="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0FE7C8A-98F1-4C7A-BC82-35C72F9A6964}"/>
              </a:ext>
            </a:extLst>
          </p:cNvPr>
          <p:cNvCxnSpPr>
            <a:cxnSpLocks/>
          </p:cNvCxnSpPr>
          <p:nvPr/>
        </p:nvCxnSpPr>
        <p:spPr>
          <a:xfrm flipV="1">
            <a:off x="7109612" y="1264430"/>
            <a:ext cx="1296144" cy="2736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47B9145-6531-4B57-8ACF-3FAFDD5F9CD5}"/>
              </a:ext>
            </a:extLst>
          </p:cNvPr>
          <p:cNvCxnSpPr>
            <a:cxnSpLocks/>
          </p:cNvCxnSpPr>
          <p:nvPr/>
        </p:nvCxnSpPr>
        <p:spPr>
          <a:xfrm flipH="1" flipV="1">
            <a:off x="7062770" y="1283128"/>
            <a:ext cx="1553766" cy="24974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2024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7657B12-FF1B-4764-A56F-93FA7B43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1DBD8-B7D6-4F99-B141-3BA597BC1252}"/>
              </a:ext>
            </a:extLst>
          </p:cNvPr>
          <p:cNvSpPr/>
          <p:nvPr/>
        </p:nvSpPr>
        <p:spPr>
          <a:xfrm>
            <a:off x="766329" y="3279118"/>
            <a:ext cx="3435170" cy="295232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69362B-3876-46EF-8042-4DABCCF69132}"/>
              </a:ext>
            </a:extLst>
          </p:cNvPr>
          <p:cNvSpPr/>
          <p:nvPr/>
        </p:nvSpPr>
        <p:spPr>
          <a:xfrm>
            <a:off x="889131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16EC72-7A1E-4701-9EFC-AB3DDD61F4BC}"/>
              </a:ext>
            </a:extLst>
          </p:cNvPr>
          <p:cNvSpPr/>
          <p:nvPr/>
        </p:nvSpPr>
        <p:spPr>
          <a:xfrm>
            <a:off x="1537203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483495D-4818-410C-B6E9-93482216160D}"/>
              </a:ext>
            </a:extLst>
          </p:cNvPr>
          <p:cNvSpPr/>
          <p:nvPr/>
        </p:nvSpPr>
        <p:spPr>
          <a:xfrm>
            <a:off x="2199214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0040F6-F3B0-4938-943B-5D717D886C8C}"/>
              </a:ext>
            </a:extLst>
          </p:cNvPr>
          <p:cNvSpPr/>
          <p:nvPr/>
        </p:nvSpPr>
        <p:spPr>
          <a:xfrm>
            <a:off x="2861225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7C22A4-E3A3-4AC2-B97E-67616C265BCC}"/>
              </a:ext>
            </a:extLst>
          </p:cNvPr>
          <p:cNvSpPr/>
          <p:nvPr/>
        </p:nvSpPr>
        <p:spPr>
          <a:xfrm>
            <a:off x="3549392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0778C0-09A8-4321-9DC8-5FFDF8B76132}"/>
              </a:ext>
            </a:extLst>
          </p:cNvPr>
          <p:cNvSpPr/>
          <p:nvPr/>
        </p:nvSpPr>
        <p:spPr>
          <a:xfrm>
            <a:off x="889131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BA4BBC-F5D8-419C-9B57-F15E815676F5}"/>
              </a:ext>
            </a:extLst>
          </p:cNvPr>
          <p:cNvSpPr/>
          <p:nvPr/>
        </p:nvSpPr>
        <p:spPr>
          <a:xfrm>
            <a:off x="1537203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D9B5E2-5FCC-4C33-BB72-D6B8AADA3ACF}"/>
              </a:ext>
            </a:extLst>
          </p:cNvPr>
          <p:cNvSpPr/>
          <p:nvPr/>
        </p:nvSpPr>
        <p:spPr>
          <a:xfrm>
            <a:off x="2199214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CEE29B-544F-4C07-8784-ABDEE8A38555}"/>
              </a:ext>
            </a:extLst>
          </p:cNvPr>
          <p:cNvSpPr/>
          <p:nvPr/>
        </p:nvSpPr>
        <p:spPr>
          <a:xfrm>
            <a:off x="2861225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135FA3-48DD-4FF3-A56A-7302ED62F944}"/>
              </a:ext>
            </a:extLst>
          </p:cNvPr>
          <p:cNvSpPr/>
          <p:nvPr/>
        </p:nvSpPr>
        <p:spPr>
          <a:xfrm>
            <a:off x="3549392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EF2BE1-9092-4E35-8E25-D87073958382}"/>
              </a:ext>
            </a:extLst>
          </p:cNvPr>
          <p:cNvSpPr/>
          <p:nvPr/>
        </p:nvSpPr>
        <p:spPr>
          <a:xfrm>
            <a:off x="899475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9127D-66DE-4B3A-9F21-0BD62814D099}"/>
              </a:ext>
            </a:extLst>
          </p:cNvPr>
          <p:cNvSpPr/>
          <p:nvPr/>
        </p:nvSpPr>
        <p:spPr>
          <a:xfrm>
            <a:off x="1547547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795B392-E171-4F3F-8987-A8EC1897E843}"/>
              </a:ext>
            </a:extLst>
          </p:cNvPr>
          <p:cNvSpPr/>
          <p:nvPr/>
        </p:nvSpPr>
        <p:spPr>
          <a:xfrm>
            <a:off x="2209558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D99522D-4BB7-4667-9F2B-41F317C398BD}"/>
              </a:ext>
            </a:extLst>
          </p:cNvPr>
          <p:cNvSpPr/>
          <p:nvPr/>
        </p:nvSpPr>
        <p:spPr>
          <a:xfrm>
            <a:off x="2871569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5ADCF7-389A-4EB5-86B6-2106D7C9D2CF}"/>
              </a:ext>
            </a:extLst>
          </p:cNvPr>
          <p:cNvSpPr/>
          <p:nvPr/>
        </p:nvSpPr>
        <p:spPr>
          <a:xfrm>
            <a:off x="3559736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6D7060-B7FB-41A4-B977-F1AF3CBD163E}"/>
              </a:ext>
            </a:extLst>
          </p:cNvPr>
          <p:cNvSpPr/>
          <p:nvPr/>
        </p:nvSpPr>
        <p:spPr>
          <a:xfrm>
            <a:off x="889131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AB47BB0-9EA6-413B-8BD7-0DB770460F84}"/>
              </a:ext>
            </a:extLst>
          </p:cNvPr>
          <p:cNvSpPr/>
          <p:nvPr/>
        </p:nvSpPr>
        <p:spPr>
          <a:xfrm>
            <a:off x="1537203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4E7750-E5F3-498D-999A-1D9C1DBACC8E}"/>
              </a:ext>
            </a:extLst>
          </p:cNvPr>
          <p:cNvSpPr/>
          <p:nvPr/>
        </p:nvSpPr>
        <p:spPr>
          <a:xfrm>
            <a:off x="2199214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E7BDD5C-977D-470C-8DCA-89C3FFFAB406}"/>
              </a:ext>
            </a:extLst>
          </p:cNvPr>
          <p:cNvSpPr/>
          <p:nvPr/>
        </p:nvSpPr>
        <p:spPr>
          <a:xfrm>
            <a:off x="2861225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18FE07-3F12-434A-84B9-D60F2388E2CA}"/>
              </a:ext>
            </a:extLst>
          </p:cNvPr>
          <p:cNvSpPr/>
          <p:nvPr/>
        </p:nvSpPr>
        <p:spPr>
          <a:xfrm>
            <a:off x="3549392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95A99E5C-C35A-4E41-9B89-2D48C7A5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5681762"/>
            <a:ext cx="1224136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SIPM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67" name="Rectangle 3">
            <a:extLst>
              <a:ext uri="{FF2B5EF4-FFF2-40B4-BE49-F238E27FC236}">
                <a16:creationId xmlns:a16="http://schemas.microsoft.com/office/drawing/2014/main" id="{4D6A72F2-318F-4106-87D3-8C888C1E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1" y="4984794"/>
            <a:ext cx="943074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 err="1">
                <a:latin typeface="Calibri" pitchFamily="34" charset="0"/>
              </a:rPr>
              <a:t>Vind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F2EFA5CF-6114-4385-9051-E048EB6D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1" y="4221353"/>
            <a:ext cx="943074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4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D7487785-F52C-4A27-B75D-B2157305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13" y="3517112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2s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B839C45-E64C-40D6-8910-98F2A9E7F4BC}"/>
              </a:ext>
            </a:extLst>
          </p:cNvPr>
          <p:cNvSpPr/>
          <p:nvPr/>
        </p:nvSpPr>
        <p:spPr>
          <a:xfrm>
            <a:off x="4334645" y="3279118"/>
            <a:ext cx="3435170" cy="295232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BA580E-CFA9-4A8D-8107-4828E2971ACF}"/>
              </a:ext>
            </a:extLst>
          </p:cNvPr>
          <p:cNvSpPr/>
          <p:nvPr/>
        </p:nvSpPr>
        <p:spPr>
          <a:xfrm>
            <a:off x="4457447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6B704E9-2A57-44CB-90FC-2EC221850F8E}"/>
              </a:ext>
            </a:extLst>
          </p:cNvPr>
          <p:cNvSpPr/>
          <p:nvPr/>
        </p:nvSpPr>
        <p:spPr>
          <a:xfrm>
            <a:off x="5105519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8D6C2E-1728-4652-AAA3-C311CF0F5016}"/>
              </a:ext>
            </a:extLst>
          </p:cNvPr>
          <p:cNvSpPr/>
          <p:nvPr/>
        </p:nvSpPr>
        <p:spPr>
          <a:xfrm>
            <a:off x="5767530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D8C952-901E-4D2C-8241-29CC5EF373C7}"/>
              </a:ext>
            </a:extLst>
          </p:cNvPr>
          <p:cNvSpPr/>
          <p:nvPr/>
        </p:nvSpPr>
        <p:spPr>
          <a:xfrm>
            <a:off x="6429541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2895E7-E701-4A99-B95E-DA69014B6502}"/>
              </a:ext>
            </a:extLst>
          </p:cNvPr>
          <p:cNvSpPr/>
          <p:nvPr/>
        </p:nvSpPr>
        <p:spPr>
          <a:xfrm>
            <a:off x="7117708" y="5583374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A76014C-5805-42A7-9DAB-C049516CEDC6}"/>
              </a:ext>
            </a:extLst>
          </p:cNvPr>
          <p:cNvSpPr/>
          <p:nvPr/>
        </p:nvSpPr>
        <p:spPr>
          <a:xfrm>
            <a:off x="4457447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040187-0AE4-4AEA-AB5F-00C7D0019E06}"/>
              </a:ext>
            </a:extLst>
          </p:cNvPr>
          <p:cNvSpPr/>
          <p:nvPr/>
        </p:nvSpPr>
        <p:spPr>
          <a:xfrm>
            <a:off x="5105519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89F5B8-FDE0-4F8F-BD02-008B95CDD1CE}"/>
              </a:ext>
            </a:extLst>
          </p:cNvPr>
          <p:cNvSpPr/>
          <p:nvPr/>
        </p:nvSpPr>
        <p:spPr>
          <a:xfrm>
            <a:off x="5767530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3684CE-4C8A-4CEB-A20A-A870F6E6F6DD}"/>
              </a:ext>
            </a:extLst>
          </p:cNvPr>
          <p:cNvSpPr/>
          <p:nvPr/>
        </p:nvSpPr>
        <p:spPr>
          <a:xfrm>
            <a:off x="6429541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EA5484-32EF-4171-AEF4-23DE2DE0AAEF}"/>
              </a:ext>
            </a:extLst>
          </p:cNvPr>
          <p:cNvSpPr/>
          <p:nvPr/>
        </p:nvSpPr>
        <p:spPr>
          <a:xfrm>
            <a:off x="7117708" y="4859115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7B4A43B-CE23-47CF-88F1-A547143E0D74}"/>
              </a:ext>
            </a:extLst>
          </p:cNvPr>
          <p:cNvSpPr/>
          <p:nvPr/>
        </p:nvSpPr>
        <p:spPr>
          <a:xfrm>
            <a:off x="4467791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8A86DD1-163C-40F8-8E51-692861ED10AE}"/>
              </a:ext>
            </a:extLst>
          </p:cNvPr>
          <p:cNvSpPr/>
          <p:nvPr/>
        </p:nvSpPr>
        <p:spPr>
          <a:xfrm>
            <a:off x="5115863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C80545-8707-4F82-937E-81665CC85E19}"/>
              </a:ext>
            </a:extLst>
          </p:cNvPr>
          <p:cNvSpPr/>
          <p:nvPr/>
        </p:nvSpPr>
        <p:spPr>
          <a:xfrm>
            <a:off x="5777874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C969A01-4D27-4217-B40C-9E4C236E4D3C}"/>
              </a:ext>
            </a:extLst>
          </p:cNvPr>
          <p:cNvSpPr/>
          <p:nvPr/>
        </p:nvSpPr>
        <p:spPr>
          <a:xfrm>
            <a:off x="6439885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6D130C2-0FB0-4129-8224-2C71AE0A1474}"/>
              </a:ext>
            </a:extLst>
          </p:cNvPr>
          <p:cNvSpPr/>
          <p:nvPr/>
        </p:nvSpPr>
        <p:spPr>
          <a:xfrm>
            <a:off x="7128052" y="4130657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0D283E7-FF02-4C7A-B7C3-B4A037E61D20}"/>
              </a:ext>
            </a:extLst>
          </p:cNvPr>
          <p:cNvSpPr/>
          <p:nvPr/>
        </p:nvSpPr>
        <p:spPr>
          <a:xfrm>
            <a:off x="4457447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F6CB54D-FCB7-4AD6-A8F0-8BC8C1720129}"/>
              </a:ext>
            </a:extLst>
          </p:cNvPr>
          <p:cNvSpPr/>
          <p:nvPr/>
        </p:nvSpPr>
        <p:spPr>
          <a:xfrm>
            <a:off x="5105519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5A8F2EE-3394-48BD-AB4A-A0F336184AC3}"/>
              </a:ext>
            </a:extLst>
          </p:cNvPr>
          <p:cNvSpPr/>
          <p:nvPr/>
        </p:nvSpPr>
        <p:spPr>
          <a:xfrm>
            <a:off x="5767530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5AC393D-894C-4D0D-A4FF-6E36634EE433}"/>
              </a:ext>
            </a:extLst>
          </p:cNvPr>
          <p:cNvSpPr/>
          <p:nvPr/>
        </p:nvSpPr>
        <p:spPr>
          <a:xfrm>
            <a:off x="6429541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5257AF-CFE2-4B1C-AF46-5516F2E6DD4C}"/>
              </a:ext>
            </a:extLst>
          </p:cNvPr>
          <p:cNvSpPr/>
          <p:nvPr/>
        </p:nvSpPr>
        <p:spPr>
          <a:xfrm>
            <a:off x="7117708" y="3418942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99821D5F-0603-4875-ACAD-49271C80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087" y="3495141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2s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18A13EB-5850-45CA-846D-07436AC920DF}"/>
              </a:ext>
            </a:extLst>
          </p:cNvPr>
          <p:cNvSpPr/>
          <p:nvPr/>
        </p:nvSpPr>
        <p:spPr>
          <a:xfrm>
            <a:off x="7932239" y="2559038"/>
            <a:ext cx="3435170" cy="367827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C45E06E-14D9-459E-BB72-CB25F7C85A90}"/>
              </a:ext>
            </a:extLst>
          </p:cNvPr>
          <p:cNvSpPr/>
          <p:nvPr/>
        </p:nvSpPr>
        <p:spPr>
          <a:xfrm>
            <a:off x="8055041" y="5589240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E6FF6C7-5130-430E-AA80-1C9C853DCD4D}"/>
              </a:ext>
            </a:extLst>
          </p:cNvPr>
          <p:cNvSpPr/>
          <p:nvPr/>
        </p:nvSpPr>
        <p:spPr>
          <a:xfrm>
            <a:off x="8703113" y="5589240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E841C7E-C452-41CC-89D6-CF1479119A57}"/>
              </a:ext>
            </a:extLst>
          </p:cNvPr>
          <p:cNvSpPr/>
          <p:nvPr/>
        </p:nvSpPr>
        <p:spPr>
          <a:xfrm>
            <a:off x="9365124" y="5589240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9C32ED-01D4-4733-8940-DFEEB63A0DCD}"/>
              </a:ext>
            </a:extLst>
          </p:cNvPr>
          <p:cNvSpPr/>
          <p:nvPr/>
        </p:nvSpPr>
        <p:spPr>
          <a:xfrm>
            <a:off x="10027135" y="5589240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BF66667-F192-4C26-941A-375328C01FD0}"/>
              </a:ext>
            </a:extLst>
          </p:cNvPr>
          <p:cNvSpPr/>
          <p:nvPr/>
        </p:nvSpPr>
        <p:spPr>
          <a:xfrm>
            <a:off x="10715302" y="5589240"/>
            <a:ext cx="576064" cy="5844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8417201-E524-45A4-B631-C8D5C016B137}"/>
              </a:ext>
            </a:extLst>
          </p:cNvPr>
          <p:cNvSpPr/>
          <p:nvPr/>
        </p:nvSpPr>
        <p:spPr>
          <a:xfrm>
            <a:off x="8055041" y="4864981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3C73F3-FFD2-41ED-9240-4D32697589D3}"/>
              </a:ext>
            </a:extLst>
          </p:cNvPr>
          <p:cNvSpPr/>
          <p:nvPr/>
        </p:nvSpPr>
        <p:spPr>
          <a:xfrm>
            <a:off x="8703113" y="4864981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2AE9612-400A-401D-838C-C80CFFB3A005}"/>
              </a:ext>
            </a:extLst>
          </p:cNvPr>
          <p:cNvSpPr/>
          <p:nvPr/>
        </p:nvSpPr>
        <p:spPr>
          <a:xfrm>
            <a:off x="9365124" y="4864981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3485011-EC22-4D87-A7E9-B56C32AE4D88}"/>
              </a:ext>
            </a:extLst>
          </p:cNvPr>
          <p:cNvSpPr/>
          <p:nvPr/>
        </p:nvSpPr>
        <p:spPr>
          <a:xfrm>
            <a:off x="10027135" y="4864981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448C039-FEFD-428B-A862-85CE8EAC667B}"/>
              </a:ext>
            </a:extLst>
          </p:cNvPr>
          <p:cNvSpPr/>
          <p:nvPr/>
        </p:nvSpPr>
        <p:spPr>
          <a:xfrm>
            <a:off x="10715302" y="4864981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78BCCA5-1D04-4A5E-91D0-9FCF9EB32BF7}"/>
              </a:ext>
            </a:extLst>
          </p:cNvPr>
          <p:cNvSpPr/>
          <p:nvPr/>
        </p:nvSpPr>
        <p:spPr>
          <a:xfrm>
            <a:off x="8065385" y="413652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92C4C11-2ADE-4623-B11A-6F7D658DB3C4}"/>
              </a:ext>
            </a:extLst>
          </p:cNvPr>
          <p:cNvSpPr/>
          <p:nvPr/>
        </p:nvSpPr>
        <p:spPr>
          <a:xfrm>
            <a:off x="8713457" y="413652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E550730-9840-47EB-B1D3-0C0F8891311C}"/>
              </a:ext>
            </a:extLst>
          </p:cNvPr>
          <p:cNvSpPr/>
          <p:nvPr/>
        </p:nvSpPr>
        <p:spPr>
          <a:xfrm>
            <a:off x="9375468" y="413652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D325DA-64FC-4045-BE8A-22BC8BBB6CDD}"/>
              </a:ext>
            </a:extLst>
          </p:cNvPr>
          <p:cNvSpPr/>
          <p:nvPr/>
        </p:nvSpPr>
        <p:spPr>
          <a:xfrm>
            <a:off x="10037479" y="413652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B3F28CA-A4A7-4275-BD42-486AC6CE1F11}"/>
              </a:ext>
            </a:extLst>
          </p:cNvPr>
          <p:cNvSpPr/>
          <p:nvPr/>
        </p:nvSpPr>
        <p:spPr>
          <a:xfrm>
            <a:off x="10725646" y="413652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6965BEF-0B88-4FCB-9C97-68E0212C6B57}"/>
              </a:ext>
            </a:extLst>
          </p:cNvPr>
          <p:cNvSpPr/>
          <p:nvPr/>
        </p:nvSpPr>
        <p:spPr>
          <a:xfrm>
            <a:off x="8055041" y="3424808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302FF3E-C4ED-48E9-9A85-8CB010A002BE}"/>
              </a:ext>
            </a:extLst>
          </p:cNvPr>
          <p:cNvSpPr/>
          <p:nvPr/>
        </p:nvSpPr>
        <p:spPr>
          <a:xfrm>
            <a:off x="8703113" y="3424808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73ABDE0-00A9-40E6-B4BF-88E1A22A1484}"/>
              </a:ext>
            </a:extLst>
          </p:cNvPr>
          <p:cNvSpPr/>
          <p:nvPr/>
        </p:nvSpPr>
        <p:spPr>
          <a:xfrm>
            <a:off x="9365124" y="3424808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DE276E1-FF59-4DD7-9435-1AAE462D74B1}"/>
              </a:ext>
            </a:extLst>
          </p:cNvPr>
          <p:cNvSpPr/>
          <p:nvPr/>
        </p:nvSpPr>
        <p:spPr>
          <a:xfrm>
            <a:off x="10027135" y="3424808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598C395-1BEC-466A-BA5C-0B16DF00736C}"/>
              </a:ext>
            </a:extLst>
          </p:cNvPr>
          <p:cNvSpPr/>
          <p:nvPr/>
        </p:nvSpPr>
        <p:spPr>
          <a:xfrm>
            <a:off x="10715302" y="3424808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4EDB47D-C844-402B-8F0C-DC384AB0DB67}"/>
              </a:ext>
            </a:extLst>
          </p:cNvPr>
          <p:cNvSpPr/>
          <p:nvPr/>
        </p:nvSpPr>
        <p:spPr>
          <a:xfrm>
            <a:off x="8055041" y="273667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1218968-E18C-4E20-A027-DEF7E655633C}"/>
              </a:ext>
            </a:extLst>
          </p:cNvPr>
          <p:cNvSpPr/>
          <p:nvPr/>
        </p:nvSpPr>
        <p:spPr>
          <a:xfrm>
            <a:off x="8703113" y="273667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021ECFA-511D-44E9-AD6D-76B83FED776B}"/>
              </a:ext>
            </a:extLst>
          </p:cNvPr>
          <p:cNvSpPr/>
          <p:nvPr/>
        </p:nvSpPr>
        <p:spPr>
          <a:xfrm>
            <a:off x="9365124" y="273667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86A63DD-F942-4FE1-8853-57B6992BD2B4}"/>
              </a:ext>
            </a:extLst>
          </p:cNvPr>
          <p:cNvSpPr/>
          <p:nvPr/>
        </p:nvSpPr>
        <p:spPr>
          <a:xfrm>
            <a:off x="10027135" y="273667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0690404-AAC1-481A-828D-57F4951962BB}"/>
              </a:ext>
            </a:extLst>
          </p:cNvPr>
          <p:cNvSpPr/>
          <p:nvPr/>
        </p:nvSpPr>
        <p:spPr>
          <a:xfrm>
            <a:off x="10715302" y="2736673"/>
            <a:ext cx="576064" cy="58444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BC7D4C9F-7BB9-4544-9A54-EC0A8B040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023" y="2818362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16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74CB0B34-A807-4B4C-9F8C-B94EC283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819" y="3495142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2s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3" name="Rectangle 3">
            <a:extLst>
              <a:ext uri="{FF2B5EF4-FFF2-40B4-BE49-F238E27FC236}">
                <a16:creationId xmlns:a16="http://schemas.microsoft.com/office/drawing/2014/main" id="{27DD64D4-BD22-4F99-853B-2AA2C256B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242" y="3527714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16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C998756D-D29B-48DB-8E01-73375BF8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523" y="3509855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16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5" name="Rectangle 3">
            <a:extLst>
              <a:ext uri="{FF2B5EF4-FFF2-40B4-BE49-F238E27FC236}">
                <a16:creationId xmlns:a16="http://schemas.microsoft.com/office/drawing/2014/main" id="{267D0D8F-E3CA-4B31-9E6D-0F07DC3B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620" y="3518784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16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6" name="Rectangle 3">
            <a:extLst>
              <a:ext uri="{FF2B5EF4-FFF2-40B4-BE49-F238E27FC236}">
                <a16:creationId xmlns:a16="http://schemas.microsoft.com/office/drawing/2014/main" id="{68AAB372-F2BF-449B-B649-691F56D5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456" y="5681762"/>
            <a:ext cx="1224136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SIPM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45DC4396-384A-4542-9924-ED0E7A9A5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831" y="5658830"/>
            <a:ext cx="1224136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SIPM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91828F38-03F2-41E4-8CF3-2C88B74C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675" y="4977716"/>
            <a:ext cx="943074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 err="1">
                <a:latin typeface="Calibri" pitchFamily="34" charset="0"/>
              </a:rPr>
              <a:t>Vind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29" name="Rectangle 3">
            <a:extLst>
              <a:ext uri="{FF2B5EF4-FFF2-40B4-BE49-F238E27FC236}">
                <a16:creationId xmlns:a16="http://schemas.microsoft.com/office/drawing/2014/main" id="{83BCECA2-0338-4922-AB1C-7BC6DC4CC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462" y="4977716"/>
            <a:ext cx="943074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 err="1">
                <a:latin typeface="Calibri" pitchFamily="34" charset="0"/>
              </a:rPr>
              <a:t>Vind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30" name="Rectangle 3">
            <a:extLst>
              <a:ext uri="{FF2B5EF4-FFF2-40B4-BE49-F238E27FC236}">
                <a16:creationId xmlns:a16="http://schemas.microsoft.com/office/drawing/2014/main" id="{F122C0D1-1C17-43D6-BD2A-ABF923FFA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907" y="4243073"/>
            <a:ext cx="943074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4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31" name="Rectangle 3">
            <a:extLst>
              <a:ext uri="{FF2B5EF4-FFF2-40B4-BE49-F238E27FC236}">
                <a16:creationId xmlns:a16="http://schemas.microsoft.com/office/drawing/2014/main" id="{2F8CE7AB-1D57-4131-8BE1-27A85283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18" y="4218657"/>
            <a:ext cx="943074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4 //</a:t>
            </a:r>
            <a:endParaRPr lang="en-US" sz="1100" kern="0" dirty="0">
              <a:latin typeface="Calibri" pitchFamily="34" charset="0"/>
            </a:endParaRP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id="{0125E6D8-B7BA-4651-BE68-9DD35ADA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2545722"/>
            <a:ext cx="2736304" cy="68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>
                <a:latin typeface="Calibri" pitchFamily="34" charset="0"/>
              </a:rPr>
              <a:t>Baseline</a:t>
            </a:r>
            <a:endParaRPr lang="en-US" sz="1050" kern="0" dirty="0">
              <a:latin typeface="Calibri" pitchFamily="34" charset="0"/>
            </a:endParaRP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E2B62266-015F-4841-B1D0-66DEA750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823" y="2420888"/>
            <a:ext cx="2736304" cy="68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>
                <a:latin typeface="Calibri" pitchFamily="34" charset="0"/>
              </a:rPr>
              <a:t>If possible</a:t>
            </a:r>
          </a:p>
          <a:p>
            <a:pPr marL="0" indent="0" algn="ctr">
              <a:buNone/>
            </a:pPr>
            <a:r>
              <a:rPr lang="en-US" sz="1800" kern="0" dirty="0">
                <a:latin typeface="Calibri" pitchFamily="34" charset="0"/>
              </a:rPr>
              <a:t>(16 // new)</a:t>
            </a:r>
            <a:endParaRPr lang="en-US" sz="800" kern="0" dirty="0">
              <a:latin typeface="Calibri" pitchFamily="34" charset="0"/>
            </a:endParaRPr>
          </a:p>
        </p:txBody>
      </p:sp>
      <p:sp>
        <p:nvSpPr>
          <p:cNvPr id="134" name="Rectangle 3">
            <a:extLst>
              <a:ext uri="{FF2B5EF4-FFF2-40B4-BE49-F238E27FC236}">
                <a16:creationId xmlns:a16="http://schemas.microsoft.com/office/drawing/2014/main" id="{BD442E0F-C4FD-4769-9950-17B3D6F0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030" y="1811212"/>
            <a:ext cx="2736304" cy="68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>
                <a:latin typeface="Calibri" pitchFamily="34" charset="0"/>
              </a:rPr>
              <a:t>If easier</a:t>
            </a:r>
            <a:endParaRPr lang="en-US" sz="1050" kern="0" dirty="0">
              <a:latin typeface="Calibri" pitchFamily="34" charset="0"/>
            </a:endParaRPr>
          </a:p>
        </p:txBody>
      </p:sp>
      <p:sp>
        <p:nvSpPr>
          <p:cNvPr id="135" name="Rectangle 3">
            <a:extLst>
              <a:ext uri="{FF2B5EF4-FFF2-40B4-BE49-F238E27FC236}">
                <a16:creationId xmlns:a16="http://schemas.microsoft.com/office/drawing/2014/main" id="{0361C7A3-288E-4A79-9F73-C218CAA7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070" y="3531771"/>
            <a:ext cx="802787" cy="3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latin typeface="Calibri" pitchFamily="34" charset="0"/>
              </a:rPr>
              <a:t>2s</a:t>
            </a:r>
            <a:endParaRPr lang="en-US" sz="11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6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Hamamatsu </a:t>
            </a:r>
            <a:r>
              <a:rPr lang="fr-FR" b="0" dirty="0" err="1"/>
              <a:t>schematics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EIC 2024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90AF3A0-7CC3-4E55-931D-E8B1A8BE9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916832"/>
            <a:ext cx="3886200" cy="25717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A6188E3-24B8-46C9-B48A-788A2D31A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8"/>
          <a:stretch/>
        </p:blipFill>
        <p:spPr>
          <a:xfrm>
            <a:off x="6263258" y="764703"/>
            <a:ext cx="5400600" cy="33337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9690A69-9A94-48FC-985F-B37C46308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4255930"/>
            <a:ext cx="4032448" cy="21842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D1F6CD-4703-43C4-B85A-EA04ACF2C512}"/>
              </a:ext>
            </a:extLst>
          </p:cNvPr>
          <p:cNvSpPr/>
          <p:nvPr/>
        </p:nvSpPr>
        <p:spPr>
          <a:xfrm>
            <a:off x="7032104" y="908720"/>
            <a:ext cx="2160240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E6D876-0935-4BA4-84C6-08CE3432F650}"/>
              </a:ext>
            </a:extLst>
          </p:cNvPr>
          <p:cNvSpPr txBox="1"/>
          <p:nvPr/>
        </p:nvSpPr>
        <p:spPr>
          <a:xfrm>
            <a:off x="8760296" y="898130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kern="0" dirty="0">
                <a:latin typeface="Calibri" pitchFamily="34" charset="0"/>
              </a:rPr>
              <a:t>HV filtering ( &lt; 100 volts)</a:t>
            </a:r>
          </a:p>
        </p:txBody>
      </p:sp>
    </p:spTree>
    <p:extLst>
      <p:ext uri="{BB962C8B-B14F-4D97-AF65-F5344CB8AC3E}">
        <p14:creationId xmlns:p14="http://schemas.microsoft.com/office/powerpoint/2010/main" val="350565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Open questions (meeting July 19 2024)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EIC 2024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C5094C-B43F-436A-B8EC-B43711AEB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100386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Remove LED connector ? use pin 1-2 of first connector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See slide 3</a:t>
            </a:r>
          </a:p>
          <a:p>
            <a:pPr lvl="1"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NTC resistor use 1-2 pin of the second connector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See slide 3</a:t>
            </a:r>
          </a:p>
          <a:p>
            <a:pPr lvl="1"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Size 18.4 mm on 1 dimension or 2 dimensions ?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See slide 2</a:t>
            </a:r>
          </a:p>
          <a:p>
            <a:pPr lvl="1"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V_2s2p only for 1 group ? other not used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Sees slide 3</a:t>
            </a:r>
          </a:p>
          <a:p>
            <a:pPr lvl="1"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Perpendicular connection to daughter board 2s2p ?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Remove daughter board in this case ? Still open</a:t>
            </a:r>
          </a:p>
          <a:p>
            <a:pPr>
              <a:buFont typeface="Wingdings" pitchFamily="2" charset="2"/>
              <a:buChar char="q"/>
            </a:pPr>
            <a:endParaRPr lang="en-US" sz="20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1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Links for </a:t>
            </a:r>
            <a:r>
              <a:rPr lang="fr-FR" dirty="0" err="1"/>
              <a:t>specs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EIC 2024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C5094C-B43F-436A-B8EC-B43711AEB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100386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endParaRPr lang="en-US" sz="20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000" kern="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/>
              <a:t>Links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 lvl="1">
              <a:buFont typeface="Wingdings" pitchFamily="2" charset="2"/>
              <a:buChar char="q"/>
            </a:pP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spec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https://cernbox.cern.ch/s/vt5BTljNIVfUQJK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Daughter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boards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https://cernbox.cern.ch/s/mCTOspGW7W6wDcl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40008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123601</TotalTime>
  <Words>417</Words>
  <Application>Microsoft Office PowerPoint</Application>
  <PresentationFormat>Grand écran</PresentationFormat>
  <Paragraphs>106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Bryant Medium Compressed</vt:lpstr>
      <vt:lpstr>Calibri</vt:lpstr>
      <vt:lpstr>Wingdings</vt:lpstr>
      <vt:lpstr>OMEGA</vt:lpstr>
      <vt:lpstr>1_OMEGA</vt:lpstr>
      <vt:lpstr>8_OMEGA</vt:lpstr>
      <vt:lpstr>  SiPM board  EIC calorimetry   </vt:lpstr>
      <vt:lpstr>Boards with 16 3x3 mm SiPM</vt:lpstr>
      <vt:lpstr>Daughter boards configurations</vt:lpstr>
      <vt:lpstr>Panel</vt:lpstr>
      <vt:lpstr>Hamamatsu schematics</vt:lpstr>
      <vt:lpstr>Open questions (meeting July 19 2024)</vt:lpstr>
      <vt:lpstr>Links for specs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dulucq</cp:lastModifiedBy>
  <cp:revision>1923</cp:revision>
  <cp:lastPrinted>2024-07-18T12:51:24Z</cp:lastPrinted>
  <dcterms:created xsi:type="dcterms:W3CDTF">2013-06-17T16:24:05Z</dcterms:created>
  <dcterms:modified xsi:type="dcterms:W3CDTF">2024-09-26T13:40:32Z</dcterms:modified>
</cp:coreProperties>
</file>