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9A6B-618E-4469-BCF2-72E928713430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FA90-35FF-4841-BE01-8DF579AD0B2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521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9A6B-618E-4469-BCF2-72E928713430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FA90-35FF-4841-BE01-8DF579AD0B2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09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9A6B-618E-4469-BCF2-72E928713430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FA90-35FF-4841-BE01-8DF579AD0B2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648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9A6B-618E-4469-BCF2-72E928713430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FA90-35FF-4841-BE01-8DF579AD0B2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410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9A6B-618E-4469-BCF2-72E928713430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FA90-35FF-4841-BE01-8DF579AD0B2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37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9A6B-618E-4469-BCF2-72E928713430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FA90-35FF-4841-BE01-8DF579AD0B2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50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9A6B-618E-4469-BCF2-72E928713430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FA90-35FF-4841-BE01-8DF579AD0B2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01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9A6B-618E-4469-BCF2-72E928713430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FA90-35FF-4841-BE01-8DF579AD0B2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95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9A6B-618E-4469-BCF2-72E928713430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FA90-35FF-4841-BE01-8DF579AD0B2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37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9A6B-618E-4469-BCF2-72E928713430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FA90-35FF-4841-BE01-8DF579AD0B2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750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9A6B-618E-4469-BCF2-72E928713430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FA90-35FF-4841-BE01-8DF579AD0B2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347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39A6B-618E-4469-BCF2-72E928713430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AFA90-35FF-4841-BE01-8DF579AD0B2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29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349365"/>
            <a:ext cx="9144000" cy="2045043"/>
          </a:xfrm>
        </p:spPr>
        <p:txBody>
          <a:bodyPr/>
          <a:lstStyle/>
          <a:p>
            <a:r>
              <a:rPr lang="en-US" dirty="0" smtClean="0"/>
              <a:t>Comparison of single, parallel and series </a:t>
            </a:r>
            <a:r>
              <a:rPr lang="en-US" smtClean="0"/>
              <a:t>SiPM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475456" y="4562573"/>
            <a:ext cx="4201212" cy="1751029"/>
          </a:xfrm>
        </p:spPr>
        <p:txBody>
          <a:bodyPr/>
          <a:lstStyle/>
          <a:p>
            <a:r>
              <a:rPr lang="en-US" dirty="0" smtClean="0"/>
              <a:t>Pedro Pablo Dumas </a:t>
            </a:r>
            <a:r>
              <a:rPr lang="en-US" dirty="0" err="1" smtClean="0"/>
              <a:t>Ziehlmann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213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au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30229072"/>
                  </p:ext>
                </p:extLst>
              </p:nvPr>
            </p:nvGraphicFramePr>
            <p:xfrm>
              <a:off x="838198" y="1827013"/>
              <a:ext cx="10075878" cy="45161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037939">
                      <a:extLst>
                        <a:ext uri="{9D8B030D-6E8A-4147-A177-3AD203B41FA5}">
                          <a16:colId xmlns:a16="http://schemas.microsoft.com/office/drawing/2014/main" val="240745126"/>
                        </a:ext>
                      </a:extLst>
                    </a:gridCol>
                    <a:gridCol w="5037939">
                      <a:extLst>
                        <a:ext uri="{9D8B030D-6E8A-4147-A177-3AD203B41FA5}">
                          <a16:colId xmlns:a16="http://schemas.microsoft.com/office/drawing/2014/main" val="264973791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901989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err="1" smtClean="0"/>
                            <a:t>SiPM</a:t>
                          </a:r>
                          <a:r>
                            <a:rPr lang="en-US" dirty="0" smtClean="0"/>
                            <a:t> capacitance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419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89151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Capacitance seen b</a:t>
                          </a:r>
                          <a:r>
                            <a:rPr lang="en-US" baseline="0" dirty="0" smtClean="0"/>
                            <a:t>y the front end</a:t>
                          </a:r>
                          <a:endParaRPr 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419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s-419" b="0" i="1" smtClean="0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8921855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Charge created</a:t>
                          </a:r>
                          <a:r>
                            <a:rPr lang="en-US" baseline="0" dirty="0" smtClean="0"/>
                            <a:t> </a:t>
                          </a:r>
                          <a:r>
                            <a:rPr lang="en-US" baseline="0" dirty="0" smtClean="0"/>
                            <a:t>a uniform diode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419" b="0" i="1" smtClean="0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7842495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Charge seen by the front end for a single photoelectron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s-419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419" b="0" i="1" smtClean="0">
                                        <a:latin typeface="Cambria Math" panose="02040503050406030204" pitchFamily="18" charset="0"/>
                                      </a:rPr>
                                      <m:t>𝑄</m:t>
                                    </m:r>
                                  </m:e>
                                  <m:sub>
                                    <m:r>
                                      <a:rPr lang="es-419" b="0" i="1" smtClean="0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0953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Voltage seen by the front end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s-419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419" b="0" i="1" smtClean="0"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s-419" b="0" i="1" smtClean="0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319722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Dynamic range (in photons) of</a:t>
                          </a:r>
                          <a:r>
                            <a:rPr lang="en-US" baseline="0" dirty="0" smtClean="0"/>
                            <a:t> the front end using a single </a:t>
                          </a:r>
                          <a:r>
                            <a:rPr lang="en-US" baseline="0" dirty="0" err="1" smtClean="0"/>
                            <a:t>SiPM</a:t>
                          </a:r>
                          <a:r>
                            <a:rPr lang="en-US" baseline="0" dirty="0" smtClean="0"/>
                            <a:t> (max/min </a:t>
                          </a:r>
                          <a:r>
                            <a:rPr lang="en-US" baseline="0" smtClean="0"/>
                            <a:t>detectable signal)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419" b="0" i="1" smtClean="0">
                                    <a:latin typeface="Cambria Math" panose="02040503050406030204" pitchFamily="18" charset="0"/>
                                  </a:rPr>
                                  <m:t>𝐷𝑅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4559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Signal</a:t>
                          </a:r>
                          <a:r>
                            <a:rPr lang="en-US" baseline="0" dirty="0" smtClean="0"/>
                            <a:t> to noise ratio of the front end</a:t>
                          </a:r>
                          <a:r>
                            <a:rPr lang="en-US" dirty="0" smtClean="0"/>
                            <a:t> using a single </a:t>
                          </a:r>
                          <a:r>
                            <a:rPr lang="en-US" dirty="0" err="1" smtClean="0"/>
                            <a:t>SiPM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419" b="0" i="1" smtClean="0">
                                    <a:latin typeface="Cambria Math" panose="02040503050406030204" pitchFamily="18" charset="0"/>
                                  </a:rPr>
                                  <m:t>𝑆𝑁𝑅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62701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Jitter of the front end using a single </a:t>
                          </a:r>
                          <a:r>
                            <a:rPr lang="en-US" dirty="0" err="1" smtClean="0"/>
                            <a:t>SiPM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419" b="0" i="1" smtClean="0">
                                    <a:latin typeface="Cambria Math" panose="02040503050406030204" pitchFamily="18" charset="0"/>
                                  </a:rPr>
                                  <m:t>𝐽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414351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Surface of detection for a single </a:t>
                          </a:r>
                          <a:r>
                            <a:rPr lang="en-US" dirty="0" err="1" smtClean="0"/>
                            <a:t>SiPM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419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829194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au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30229072"/>
                  </p:ext>
                </p:extLst>
              </p:nvPr>
            </p:nvGraphicFramePr>
            <p:xfrm>
              <a:off x="838198" y="1827013"/>
              <a:ext cx="10075878" cy="45161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037939">
                      <a:extLst>
                        <a:ext uri="{9D8B030D-6E8A-4147-A177-3AD203B41FA5}">
                          <a16:colId xmlns:a16="http://schemas.microsoft.com/office/drawing/2014/main" val="240745126"/>
                        </a:ext>
                      </a:extLst>
                    </a:gridCol>
                    <a:gridCol w="5037939">
                      <a:extLst>
                        <a:ext uri="{9D8B030D-6E8A-4147-A177-3AD203B41FA5}">
                          <a16:colId xmlns:a16="http://schemas.microsoft.com/office/drawing/2014/main" val="264973791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901989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err="1" smtClean="0"/>
                            <a:t>SiPM</a:t>
                          </a:r>
                          <a:r>
                            <a:rPr lang="en-US" dirty="0" smtClean="0"/>
                            <a:t> capacitance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00121" t="-101639" r="-484" b="-104098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9151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Capacitance seen b</a:t>
                          </a:r>
                          <a:r>
                            <a:rPr lang="en-US" baseline="0" dirty="0" smtClean="0"/>
                            <a:t>y the front end</a:t>
                          </a:r>
                          <a:endParaRPr 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00121" t="-201639" r="-484" b="-94098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8921855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Charge created</a:t>
                          </a:r>
                          <a:r>
                            <a:rPr lang="en-US" baseline="0" dirty="0" smtClean="0"/>
                            <a:t> </a:t>
                          </a:r>
                          <a:r>
                            <a:rPr lang="en-US" baseline="0" dirty="0" smtClean="0"/>
                            <a:t>a uniform diode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00121" t="-301639" r="-484" b="-84098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78424958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Charge seen by the front end for a single photoelectron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00121" t="-233333" r="-484" b="-3885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0953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Voltage seen by the front end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00121" t="-573770" r="-484" b="-5688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31972206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Dynamic range (in photons) of</a:t>
                          </a:r>
                          <a:r>
                            <a:rPr lang="en-US" baseline="0" dirty="0" smtClean="0"/>
                            <a:t> the front end using a single </a:t>
                          </a:r>
                          <a:r>
                            <a:rPr lang="en-US" baseline="0" dirty="0" err="1" smtClean="0"/>
                            <a:t>SiPM</a:t>
                          </a:r>
                          <a:r>
                            <a:rPr lang="en-US" baseline="0" dirty="0" smtClean="0"/>
                            <a:t> (max/min </a:t>
                          </a:r>
                          <a:r>
                            <a:rPr lang="en-US" baseline="0" smtClean="0"/>
                            <a:t>detectable signal)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00121" t="-391429" r="-484" b="-23047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4559728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Signal</a:t>
                          </a:r>
                          <a:r>
                            <a:rPr lang="en-US" baseline="0" dirty="0" smtClean="0"/>
                            <a:t> to noise ratio of the front end</a:t>
                          </a:r>
                          <a:r>
                            <a:rPr lang="en-US" dirty="0" smtClean="0"/>
                            <a:t> using a single </a:t>
                          </a:r>
                          <a:r>
                            <a:rPr lang="en-US" dirty="0" err="1" smtClean="0"/>
                            <a:t>SiPM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00121" t="-491429" r="-484" b="-13047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62701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Jitter of the front end using a single </a:t>
                          </a:r>
                          <a:r>
                            <a:rPr lang="en-US" dirty="0" err="1" smtClean="0"/>
                            <a:t>SiPM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00121" t="-1018033" r="-484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414351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Surface of detection for a single </a:t>
                          </a:r>
                          <a:r>
                            <a:rPr lang="en-US" dirty="0" err="1" smtClean="0"/>
                            <a:t>SiPM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00121" t="-1118033" r="-484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829194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Nomenclature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316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</a:t>
            </a:r>
            <a:r>
              <a:rPr lang="en-US" dirty="0" err="1" smtClean="0"/>
              <a:t>SiPM</a:t>
            </a:r>
            <a:r>
              <a:rPr lang="en-US" dirty="0" smtClean="0"/>
              <a:t> in series (2s </a:t>
            </a:r>
            <a:r>
              <a:rPr lang="en-US" dirty="0" err="1" smtClean="0"/>
              <a:t>SiPM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0423" y="1690688"/>
            <a:ext cx="6171153" cy="516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242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</a:t>
            </a:r>
            <a:r>
              <a:rPr lang="en-US" dirty="0" err="1" smtClean="0"/>
              <a:t>SiPM</a:t>
            </a:r>
            <a:r>
              <a:rPr lang="en-US" dirty="0" smtClean="0"/>
              <a:t> in parallel (2p </a:t>
            </a:r>
            <a:r>
              <a:rPr lang="en-US" dirty="0" err="1" smtClean="0"/>
              <a:t>SiPM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755" y="1577130"/>
            <a:ext cx="5714489" cy="5280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884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au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66911913"/>
                  </p:ext>
                </p:extLst>
              </p:nvPr>
            </p:nvGraphicFramePr>
            <p:xfrm>
              <a:off x="1721608" y="753222"/>
              <a:ext cx="8974356" cy="394030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243589">
                      <a:extLst>
                        <a:ext uri="{9D8B030D-6E8A-4147-A177-3AD203B41FA5}">
                          <a16:colId xmlns:a16="http://schemas.microsoft.com/office/drawing/2014/main" val="4290887138"/>
                        </a:ext>
                      </a:extLst>
                    </a:gridCol>
                    <a:gridCol w="2243589">
                      <a:extLst>
                        <a:ext uri="{9D8B030D-6E8A-4147-A177-3AD203B41FA5}">
                          <a16:colId xmlns:a16="http://schemas.microsoft.com/office/drawing/2014/main" val="3686858864"/>
                        </a:ext>
                      </a:extLst>
                    </a:gridCol>
                    <a:gridCol w="2243589">
                      <a:extLst>
                        <a:ext uri="{9D8B030D-6E8A-4147-A177-3AD203B41FA5}">
                          <a16:colId xmlns:a16="http://schemas.microsoft.com/office/drawing/2014/main" val="2070354374"/>
                        </a:ext>
                      </a:extLst>
                    </a:gridCol>
                    <a:gridCol w="2243589">
                      <a:extLst>
                        <a:ext uri="{9D8B030D-6E8A-4147-A177-3AD203B41FA5}">
                          <a16:colId xmlns:a16="http://schemas.microsoft.com/office/drawing/2014/main" val="416603267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Single</a:t>
                          </a:r>
                          <a:r>
                            <a:rPr lang="en-US" baseline="0" dirty="0" smtClean="0"/>
                            <a:t> </a:t>
                          </a:r>
                          <a:r>
                            <a:rPr lang="en-US" baseline="0" dirty="0" err="1" smtClean="0"/>
                            <a:t>SiPM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2s </a:t>
                          </a:r>
                          <a:r>
                            <a:rPr lang="en-US" dirty="0" err="1" smtClean="0"/>
                            <a:t>SiPM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2p </a:t>
                          </a:r>
                          <a:r>
                            <a:rPr lang="en-US" dirty="0" err="1" smtClean="0"/>
                            <a:t>SiPM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1706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s-419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419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s-419" b="0" i="1" smtClean="0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419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num>
                                  <m:den>
                                    <m:r>
                                      <a:rPr lang="es-419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419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s-419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1172819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s-419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419" b="0" i="1" smtClean="0">
                                        <a:latin typeface="Cambria Math" panose="02040503050406030204" pitchFamily="18" charset="0"/>
                                      </a:rPr>
                                      <m:t>𝑄</m:t>
                                    </m:r>
                                  </m:e>
                                  <m:sub>
                                    <m:r>
                                      <a:rPr lang="es-419" b="0" i="1" smtClean="0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419" i="1" smtClean="0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419" i="1" smtClean="0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419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s-419" i="1" smtClean="0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09543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s-419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419" b="0" i="1" smtClean="0"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s-419" b="0" i="1" smtClean="0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419" b="0" i="1" smtClean="0">
                                        <a:latin typeface="Cambria Math" panose="02040503050406030204" pitchFamily="18" charset="0"/>
                                      </a:rPr>
                                      <m:t>𝑄</m:t>
                                    </m:r>
                                  </m:num>
                                  <m:den>
                                    <m:r>
                                      <a:rPr lang="es-419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419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f>
                                  <m:f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419" b="0" i="1" smtClean="0">
                                        <a:latin typeface="Cambria Math" panose="02040503050406030204" pitchFamily="18" charset="0"/>
                                      </a:rPr>
                                      <m:t>𝑄</m:t>
                                    </m:r>
                                  </m:num>
                                  <m:den>
                                    <m:r>
                                      <a:rPr lang="es-419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419" b="0" i="1" smtClean="0">
                                        <a:latin typeface="Cambria Math" panose="02040503050406030204" pitchFamily="18" charset="0"/>
                                      </a:rPr>
                                      <m:t>𝑄</m:t>
                                    </m:r>
                                  </m:num>
                                  <m:den>
                                    <m:r>
                                      <a:rPr lang="es-419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3810739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Dynamic range</a:t>
                          </a:r>
                        </a:p>
                        <a:p>
                          <a:r>
                            <a:rPr lang="en-US" dirty="0" smtClean="0"/>
                            <a:t>(max - min)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419" b="0" i="1" smtClean="0">
                                    <a:latin typeface="Cambria Math" panose="02040503050406030204" pitchFamily="18" charset="0"/>
                                  </a:rPr>
                                  <m:t>𝐷𝑅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419" b="0" i="1" smtClean="0">
                                    <a:latin typeface="Cambria Math" panose="02040503050406030204" pitchFamily="18" charset="0"/>
                                  </a:rPr>
                                  <m:t>𝐷𝑅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419" b="0" i="1" smtClean="0">
                                    <a:latin typeface="Cambria Math" panose="02040503050406030204" pitchFamily="18" charset="0"/>
                                  </a:rPr>
                                  <m:t>𝐷𝑅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6411507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Signal to noise ratio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419" b="0" i="1" smtClean="0">
                                    <a:latin typeface="Cambria Math" panose="02040503050406030204" pitchFamily="18" charset="0"/>
                                  </a:rPr>
                                  <m:t>𝑆𝑁𝑅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419" b="0" i="1" smtClean="0">
                                    <a:latin typeface="Cambria Math" panose="02040503050406030204" pitchFamily="18" charset="0"/>
                                  </a:rPr>
                                  <m:t>𝑆𝑁𝑅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419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419" b="0" i="1" dirty="0" smtClean="0">
                                        <a:latin typeface="Cambria Math" panose="02040503050406030204" pitchFamily="18" charset="0"/>
                                      </a:rPr>
                                      <m:t>𝑆𝑁𝑅</m:t>
                                    </m:r>
                                  </m:num>
                                  <m:den>
                                    <m:r>
                                      <a:rPr lang="es-419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548391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Jitter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419" b="0" i="1" smtClean="0">
                                    <a:latin typeface="Cambria Math" panose="02040503050406030204" pitchFamily="18" charset="0"/>
                                  </a:rPr>
                                  <m:t>𝐽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419" b="0" i="1" smtClean="0">
                                    <a:latin typeface="Cambria Math" panose="02040503050406030204" pitchFamily="18" charset="0"/>
                                  </a:rPr>
                                  <m:t>𝐽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419" b="0" i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s-419" b="0" i="1" smtClean="0">
                                    <a:latin typeface="Cambria Math" panose="02040503050406030204" pitchFamily="18" charset="0"/>
                                  </a:rPr>
                                  <m:t>𝐽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938061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Surface of detection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419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419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s-419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419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s-419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9857899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au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66911913"/>
                  </p:ext>
                </p:extLst>
              </p:nvPr>
            </p:nvGraphicFramePr>
            <p:xfrm>
              <a:off x="1721608" y="753222"/>
              <a:ext cx="8974356" cy="394030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243589">
                      <a:extLst>
                        <a:ext uri="{9D8B030D-6E8A-4147-A177-3AD203B41FA5}">
                          <a16:colId xmlns:a16="http://schemas.microsoft.com/office/drawing/2014/main" val="4290887138"/>
                        </a:ext>
                      </a:extLst>
                    </a:gridCol>
                    <a:gridCol w="2243589">
                      <a:extLst>
                        <a:ext uri="{9D8B030D-6E8A-4147-A177-3AD203B41FA5}">
                          <a16:colId xmlns:a16="http://schemas.microsoft.com/office/drawing/2014/main" val="3686858864"/>
                        </a:ext>
                      </a:extLst>
                    </a:gridCol>
                    <a:gridCol w="2243589">
                      <a:extLst>
                        <a:ext uri="{9D8B030D-6E8A-4147-A177-3AD203B41FA5}">
                          <a16:colId xmlns:a16="http://schemas.microsoft.com/office/drawing/2014/main" val="2070354374"/>
                        </a:ext>
                      </a:extLst>
                    </a:gridCol>
                    <a:gridCol w="2243589">
                      <a:extLst>
                        <a:ext uri="{9D8B030D-6E8A-4147-A177-3AD203B41FA5}">
                          <a16:colId xmlns:a16="http://schemas.microsoft.com/office/drawing/2014/main" val="416603267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Single</a:t>
                          </a:r>
                          <a:r>
                            <a:rPr lang="en-US" baseline="0" dirty="0" smtClean="0"/>
                            <a:t> </a:t>
                          </a:r>
                          <a:r>
                            <a:rPr lang="en-US" baseline="0" dirty="0" err="1" smtClean="0"/>
                            <a:t>SiPM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2s </a:t>
                          </a:r>
                          <a:r>
                            <a:rPr lang="en-US" dirty="0" err="1" smtClean="0"/>
                            <a:t>SiPM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2p </a:t>
                          </a:r>
                          <a:r>
                            <a:rPr lang="en-US" dirty="0" err="1" smtClean="0"/>
                            <a:t>SiPM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170649"/>
                      </a:ext>
                    </a:extLst>
                  </a:tr>
                  <a:tr h="605028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272" t="-66667" r="-301359" b="-5070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66667" r="-200542" b="-5070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200543" t="-66667" r="-101087" b="-5070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300543" t="-66667" r="-1087" b="-5070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1172819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272" t="-270492" r="-301359" b="-7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270492" r="-200542" b="-7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200543" t="-270492" r="-101087" b="-7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300543" t="-270492" r="-1087" b="-7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0954387"/>
                      </a:ext>
                    </a:extLst>
                  </a:tr>
                  <a:tr h="606806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272" t="-226000" r="-301359" b="-341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226000" r="-200542" b="-341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200543" t="-226000" r="-101087" b="-341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300543" t="-226000" r="-1087" b="-341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38107397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Dynamic </a:t>
                          </a:r>
                          <a:r>
                            <a:rPr lang="en-US" dirty="0" smtClean="0"/>
                            <a:t>range</a:t>
                          </a:r>
                        </a:p>
                        <a:p>
                          <a:r>
                            <a:rPr lang="en-US" dirty="0" smtClean="0"/>
                            <a:t>(max - min)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310476" r="-200542" b="-22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200543" t="-310476" r="-101087" b="-22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300543" t="-310476" r="-1087" b="-2247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64115072"/>
                      </a:ext>
                    </a:extLst>
                  </a:tr>
                  <a:tr h="605028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Signal to noise ratio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435354" r="-200542" b="-1383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200543" t="-435354" r="-101087" b="-1383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300543" t="-435354" r="-1087" b="-13838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48391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Jitter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868852" r="-200542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200543" t="-868852" r="-101087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300543" t="-868852" r="-1087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938061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Surface of detection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968852" r="-200542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200543" t="-968852" r="-101087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300543" t="-968852" r="-1087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9857899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7074665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209</Words>
  <Application>Microsoft Office PowerPoint</Application>
  <PresentationFormat>Grand écran</PresentationFormat>
  <Paragraphs>55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Thème Office</vt:lpstr>
      <vt:lpstr>Comparison of single, parallel and series SiPM</vt:lpstr>
      <vt:lpstr>Nomenclature</vt:lpstr>
      <vt:lpstr>2 SiPM in series (2s SiPM)</vt:lpstr>
      <vt:lpstr>2 SiPM in parallel (2p SiPM)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Equivalent resistance for each SiPM configuration</dc:title>
  <dc:creator>Pedro</dc:creator>
  <cp:lastModifiedBy>Pedro</cp:lastModifiedBy>
  <cp:revision>7</cp:revision>
  <dcterms:created xsi:type="dcterms:W3CDTF">2024-09-26T14:04:31Z</dcterms:created>
  <dcterms:modified xsi:type="dcterms:W3CDTF">2024-09-27T13:42:28Z</dcterms:modified>
</cp:coreProperties>
</file>