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1pPr>
    <a:lvl2pPr marL="0" marR="0" indent="457200" algn="l" defTabSz="2438338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2pPr>
    <a:lvl3pPr marL="0" marR="0" indent="914400" algn="l" defTabSz="2438338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3pPr>
    <a:lvl4pPr marL="0" marR="0" indent="1371600" algn="l" defTabSz="2438338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4pPr>
    <a:lvl5pPr marL="0" marR="0" indent="1828800" algn="l" defTabSz="2438338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5pPr>
    <a:lvl6pPr marL="0" marR="0" indent="2286000" algn="l" defTabSz="2438338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6pPr>
    <a:lvl7pPr marL="0" marR="0" indent="2743200" algn="l" defTabSz="2438338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7pPr>
    <a:lvl8pPr marL="0" marR="0" indent="3200400" algn="l" defTabSz="2438338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8pPr>
    <a:lvl9pPr marL="0" marR="0" indent="3657600" algn="l" defTabSz="2438338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Graphik Light"/>
        <a:ea typeface="Graphik Light"/>
        <a:cs typeface="Graphik Light"/>
        <a:sym typeface="Graphik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29292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381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381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381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29292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381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381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rgbClr val="0C768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29292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rgbClr val="537F67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38100" cap="flat">
              <a:solidFill>
                <a:srgbClr val="537F67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rgbClr val="008728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97492"/>
              <a:satOff val="-3125"/>
              <a:lumOff val="27021"/>
            </a:schemeClr>
          </a:solidFill>
        </a:fill>
      </a:tcStyle>
    </a:wholeTbl>
    <a:band2H>
      <a:tcTxStyle/>
      <a:tcStyle>
        <a:tcBdr/>
        <a:fill>
          <a:solidFill>
            <a:srgbClr val="FFFB00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410732"/>
            </a:schemeClr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410732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97492"/>
              <a:satOff val="-3125"/>
              <a:lumOff val="27021"/>
            </a:schemeClr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73702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F9DF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114748"/>
              <a:satOff val="1446"/>
              <a:lumOff val="-8963"/>
            </a:schemeClr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>
                  <a:hueOff val="114748"/>
                  <a:satOff val="1446"/>
                  <a:lumOff val="-896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chemeClr val="accent6">
              <a:satOff val="-21357"/>
              <a:lumOff val="-20662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29292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381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381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D5D5D5"/>
              </a:solidFill>
              <a:prstDash val="solid"/>
              <a:miter lim="400000"/>
            </a:ln>
          </a:left>
          <a:right>
            <a:ln w="12700" cap="flat">
              <a:solidFill>
                <a:srgbClr val="D5D5D5"/>
              </a:solidFill>
              <a:prstDash val="solid"/>
              <a:miter lim="400000"/>
            </a:ln>
          </a:right>
          <a:top>
            <a:ln w="12700" cap="flat">
              <a:solidFill>
                <a:srgbClr val="D5D5D5"/>
              </a:solidFill>
              <a:prstDash val="solid"/>
              <a:miter lim="400000"/>
            </a:ln>
          </a:top>
          <a:bottom>
            <a:ln w="12700" cap="flat">
              <a:solidFill>
                <a:srgbClr val="D5D5D5"/>
              </a:solidFill>
              <a:prstDash val="solid"/>
              <a:miter lim="400000"/>
            </a:ln>
          </a:bottom>
          <a:insideH>
            <a:ln w="12700" cap="flat">
              <a:solidFill>
                <a:srgbClr val="D5D5D5"/>
              </a:solidFill>
              <a:prstDash val="solid"/>
              <a:miter lim="400000"/>
            </a:ln>
          </a:insideH>
          <a:insideV>
            <a:ln w="12700" cap="flat">
              <a:solidFill>
                <a:srgbClr val="D5D5D5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12268782"/>
            <a:ext cx="21971000" cy="660401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spcBef>
                <a:spcPts val="0"/>
              </a:spcBef>
              <a:buSzTx/>
              <a:buNone/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357839"/>
            <a:ext cx="21971000" cy="2006601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2621719"/>
            <a:ext cx="21971000" cy="4648201"/>
          </a:xfrm>
          <a:prstGeom prst="rect">
            <a:avLst/>
          </a:prstGeom>
        </p:spPr>
        <p:txBody>
          <a:bodyPr anchor="b"/>
          <a:lstStyle>
            <a:lvl1pPr defTabSz="355600">
              <a:defRPr sz="12000" spc="-119"/>
            </a:lvl1pPr>
          </a:lstStyle>
          <a:p>
            <a:r>
              <a:t>Presentation 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10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Slide Subtitle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Agenda Subtitle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6000"/>
              </a:spcBef>
              <a:buSzTx/>
              <a:buNone/>
              <a:defRPr sz="5000"/>
            </a:lvl1pPr>
            <a:lvl2pPr marL="0" indent="457200" defTabSz="825500">
              <a:spcBef>
                <a:spcPts val="6000"/>
              </a:spcBef>
              <a:buSzTx/>
              <a:buNone/>
              <a:defRPr sz="5000"/>
            </a:lvl2pPr>
            <a:lvl3pPr marL="0" indent="914400" defTabSz="825500">
              <a:spcBef>
                <a:spcPts val="6000"/>
              </a:spcBef>
              <a:buSzTx/>
              <a:buNone/>
              <a:defRPr sz="5000"/>
            </a:lvl3pPr>
            <a:lvl4pPr marL="0" indent="1371600" defTabSz="825500">
              <a:spcBef>
                <a:spcPts val="6000"/>
              </a:spcBef>
              <a:buSzTx/>
              <a:buNone/>
              <a:defRPr sz="5000"/>
            </a:lvl4pPr>
            <a:lvl5pPr marL="0" indent="1828800" defTabSz="825500">
              <a:spcBef>
                <a:spcPts val="6000"/>
              </a:spcBef>
              <a:buSzTx/>
              <a:buNone/>
              <a:defRPr sz="5000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0" name="Agenda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191000"/>
            <a:ext cx="21971000" cy="40894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algn="ctr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algn="ctr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algn="ctr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algn="ctr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207360"/>
            <a:ext cx="21971000" cy="7351451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algn="ctr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algn="ctr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algn="ctr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algn="ctr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128000"/>
            <a:ext cx="21971000" cy="10795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spc="-55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194300" y="4165600"/>
            <a:ext cx="13995400" cy="4428667"/>
          </a:xfrm>
          <a:prstGeom prst="rect">
            <a:avLst/>
          </a:prstGeom>
        </p:spPr>
        <p:txBody>
          <a:bodyPr anchor="b"/>
          <a:lstStyle>
            <a:lvl1pPr marL="254000" indent="-254000">
              <a:lnSpc>
                <a:spcPct val="90000"/>
              </a:lnSpc>
              <a:spcBef>
                <a:spcPts val="0"/>
              </a:spcBef>
              <a:buSzTx/>
              <a:buNone/>
              <a:defRPr sz="9300" spc="-93">
                <a:latin typeface="+mn-lt"/>
                <a:ea typeface="+mn-ea"/>
                <a:cs typeface="+mn-cs"/>
                <a:sym typeface="Produkt Extralight"/>
              </a:defRPr>
            </a:lvl1pPr>
            <a:lvl2pPr marL="254000" indent="203200">
              <a:lnSpc>
                <a:spcPct val="90000"/>
              </a:lnSpc>
              <a:spcBef>
                <a:spcPts val="0"/>
              </a:spcBef>
              <a:buSzTx/>
              <a:buNone/>
              <a:defRPr sz="9300" spc="-93">
                <a:latin typeface="+mn-lt"/>
                <a:ea typeface="+mn-ea"/>
                <a:cs typeface="+mn-cs"/>
                <a:sym typeface="Produkt Extralight"/>
              </a:defRPr>
            </a:lvl2pPr>
            <a:lvl3pPr marL="254000" indent="660400">
              <a:lnSpc>
                <a:spcPct val="90000"/>
              </a:lnSpc>
              <a:spcBef>
                <a:spcPts val="0"/>
              </a:spcBef>
              <a:buSzTx/>
              <a:buNone/>
              <a:defRPr sz="9300" spc="-93">
                <a:latin typeface="+mn-lt"/>
                <a:ea typeface="+mn-ea"/>
                <a:cs typeface="+mn-cs"/>
                <a:sym typeface="Produkt Extralight"/>
              </a:defRPr>
            </a:lvl3pPr>
            <a:lvl4pPr marL="254000" indent="1117600">
              <a:lnSpc>
                <a:spcPct val="90000"/>
              </a:lnSpc>
              <a:spcBef>
                <a:spcPts val="0"/>
              </a:spcBef>
              <a:buSzTx/>
              <a:buNone/>
              <a:defRPr sz="9300" spc="-93">
                <a:latin typeface="+mn-lt"/>
                <a:ea typeface="+mn-ea"/>
                <a:cs typeface="+mn-cs"/>
                <a:sym typeface="Produkt Extralight"/>
              </a:defRPr>
            </a:lvl4pPr>
            <a:lvl5pPr marL="254000" indent="1574800">
              <a:lnSpc>
                <a:spcPct val="90000"/>
              </a:lnSpc>
              <a:spcBef>
                <a:spcPts val="0"/>
              </a:spcBef>
              <a:buSzTx/>
              <a:buNone/>
              <a:defRPr sz="9300" spc="-93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6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456257" y="9559997"/>
            <a:ext cx="13471486" cy="69850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36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r>
              <a:t>Attribution</a:t>
            </a:r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Wavy pink and orange architecture against a blue sky"/>
          <p:cNvSpPr>
            <a:spLocks noGrp="1"/>
          </p:cNvSpPr>
          <p:nvPr>
            <p:ph type="pic" sz="quarter" idx="21"/>
          </p:nvPr>
        </p:nvSpPr>
        <p:spPr>
          <a:xfrm>
            <a:off x="7353300" y="3632200"/>
            <a:ext cx="9677400" cy="6451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Low-angle view of the corner of a modern building under a clear blue sky"/>
          <p:cNvSpPr>
            <a:spLocks noGrp="1"/>
          </p:cNvSpPr>
          <p:nvPr>
            <p:ph type="pic" sz="quarter" idx="22"/>
          </p:nvPr>
        </p:nvSpPr>
        <p:spPr>
          <a:xfrm>
            <a:off x="14617700" y="3632200"/>
            <a:ext cx="9677400" cy="6451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Low-angle view of a stone bridge under a partly cloudy sky"/>
          <p:cNvSpPr>
            <a:spLocks noGrp="1"/>
          </p:cNvSpPr>
          <p:nvPr>
            <p:ph type="pic" sz="quarter" idx="23"/>
          </p:nvPr>
        </p:nvSpPr>
        <p:spPr>
          <a:xfrm>
            <a:off x="61386" y="3632200"/>
            <a:ext cx="9690101" cy="6451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Low-angle view of a modern, metal building"/>
          <p:cNvSpPr>
            <a:spLocks noGrp="1"/>
          </p:cNvSpPr>
          <p:nvPr>
            <p:ph type="pic" idx="21"/>
          </p:nvPr>
        </p:nvSpPr>
        <p:spPr>
          <a:xfrm>
            <a:off x="-38100" y="-1295400"/>
            <a:ext cx="24447500" cy="162955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558500" y="12483845"/>
            <a:ext cx="361188" cy="40411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ometric grey stone architecture"/>
          <p:cNvSpPr>
            <a:spLocks noGrp="1"/>
          </p:cNvSpPr>
          <p:nvPr>
            <p:ph type="pic" idx="21"/>
          </p:nvPr>
        </p:nvSpPr>
        <p:spPr>
          <a:xfrm>
            <a:off x="0" y="-4381500"/>
            <a:ext cx="24384001" cy="1828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6500" y="12268200"/>
            <a:ext cx="21971000" cy="660400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spcBef>
                <a:spcPts val="0"/>
              </a:spcBef>
              <a:buSzTx/>
              <a:buNone/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353300"/>
            <a:ext cx="21971000" cy="20066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2611945"/>
            <a:ext cx="21971000" cy="4648201"/>
          </a:xfrm>
          <a:prstGeom prst="rect">
            <a:avLst/>
          </a:prstGeom>
        </p:spPr>
        <p:txBody>
          <a:bodyPr anchor="b"/>
          <a:lstStyle>
            <a:lvl1pPr defTabSz="355600">
              <a:defRPr sz="12000" spc="-119"/>
            </a:lvl1pPr>
          </a:lstStyle>
          <a:p>
            <a:r>
              <a:t>Presentation Title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eometric grey stone architecture"/>
          <p:cNvSpPr>
            <a:spLocks noGrp="1"/>
          </p:cNvSpPr>
          <p:nvPr>
            <p:ph type="pic" idx="21"/>
          </p:nvPr>
        </p:nvSpPr>
        <p:spPr>
          <a:xfrm>
            <a:off x="5707496" y="-660400"/>
            <a:ext cx="20053301" cy="1504209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3335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1494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  <a:lvl2pPr marL="0" indent="4572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2pPr>
            <a:lvl3pPr marL="0" indent="9144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3pPr>
            <a:lvl4pPr marL="0" indent="13716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4pPr>
            <a:lvl5pPr marL="0" indent="182880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9779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Slide Subtitle</a:t>
            </a:r>
          </a:p>
        </p:txBody>
      </p:sp>
      <p:sp>
        <p:nvSpPr>
          <p:cNvPr id="61" name="Angular stone architecture in light and shadow"/>
          <p:cNvSpPr>
            <a:spLocks noGrp="1"/>
          </p:cNvSpPr>
          <p:nvPr>
            <p:ph type="pic" idx="22"/>
          </p:nvPr>
        </p:nvSpPr>
        <p:spPr>
          <a:xfrm>
            <a:off x="12382500" y="0"/>
            <a:ext cx="21945600" cy="13716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9779000" cy="1689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558500" y="12483845"/>
            <a:ext cx="361188" cy="40411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Slide Subtitle</a:t>
            </a:r>
          </a:p>
        </p:txBody>
      </p:sp>
      <p:sp>
        <p:nvSpPr>
          <p:cNvPr id="7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24100"/>
            <a:ext cx="9779000" cy="10033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Slide Subtitle</a:t>
            </a:r>
          </a:p>
        </p:txBody>
      </p:sp>
      <p:sp>
        <p:nvSpPr>
          <p:cNvPr id="8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9779000" cy="1689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3906899"/>
            <a:ext cx="21971004" cy="4648201"/>
          </a:xfrm>
          <a:prstGeom prst="rect">
            <a:avLst/>
          </a:prstGeom>
        </p:spPr>
        <p:txBody>
          <a:bodyPr anchor="ctr"/>
          <a:lstStyle>
            <a:lvl1pPr>
              <a:defRPr sz="12000" spc="-119"/>
            </a:lvl1pPr>
          </a:lstStyle>
          <a:p>
            <a:r>
              <a:t>Section Title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60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21971000" cy="168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60642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558500" y="12458699"/>
            <a:ext cx="388620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spcBef>
                <a:spcPts val="0"/>
              </a:spcBef>
              <a:defRPr sz="2000"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1pPr>
      <a:lvl2pPr marL="0" marR="0" indent="45720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2pPr>
      <a:lvl3pPr marL="0" marR="0" indent="91440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3pPr>
      <a:lvl4pPr marL="0" marR="0" indent="137160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4pPr>
      <a:lvl5pPr marL="0" marR="0" indent="182880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5pPr>
      <a:lvl6pPr marL="0" marR="0" indent="228600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6pPr>
      <a:lvl7pPr marL="0" marR="0" indent="274320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7pPr>
      <a:lvl8pPr marL="0" marR="0" indent="320040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8pPr>
      <a:lvl9pPr marL="0" marR="0" indent="365760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FFFFFF"/>
          </a:solidFill>
          <a:uFillTx/>
          <a:latin typeface="+mn-lt"/>
          <a:ea typeface="+mn-ea"/>
          <a:cs typeface="+mn-cs"/>
          <a:sym typeface="Produkt Extralight"/>
        </a:defRPr>
      </a:lvl9pPr>
    </p:titleStyle>
    <p:bodyStyle>
      <a:lvl1pPr marL="457200" marR="0" indent="-457200" algn="l" defTabSz="2438338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1pPr>
      <a:lvl2pPr marL="914400" marR="0" indent="-457200" algn="l" defTabSz="2438338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2pPr>
      <a:lvl3pPr marL="1371600" marR="0" indent="-457200" algn="l" defTabSz="2438338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3pPr>
      <a:lvl4pPr marL="1828800" marR="0" indent="-457200" algn="l" defTabSz="2438338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4pPr>
      <a:lvl5pPr marL="2286000" marR="0" indent="-457200" algn="l" defTabSz="2438338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5pPr>
      <a:lvl6pPr marL="2743200" marR="0" indent="-457200" algn="l" defTabSz="2438338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6pPr>
      <a:lvl7pPr marL="3200400" marR="0" indent="-457200" algn="l" defTabSz="2438338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7pPr>
      <a:lvl8pPr marL="3657600" marR="0" indent="-457200" algn="l" defTabSz="2438338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8pPr>
      <a:lvl9pPr marL="4114800" marR="0" indent="-457200" algn="l" defTabSz="2438338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FFFFFF"/>
          </a:solidFill>
          <a:uFillTx/>
          <a:latin typeface="Graphik Light"/>
          <a:ea typeface="Graphik Light"/>
          <a:cs typeface="Graphik Light"/>
          <a:sym typeface="Graphik Light"/>
        </a:defRPr>
      </a:lvl9pPr>
    </p:bodyStyle>
    <p:other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éunion Annuelle"/>
          <p:cNvSpPr txBox="1">
            <a:spLocks noGrp="1"/>
          </p:cNvSpPr>
          <p:nvPr>
            <p:ph type="subTitle" sz="quarter" idx="1"/>
          </p:nvPr>
        </p:nvSpPr>
        <p:spPr>
          <a:xfrm>
            <a:off x="286703" y="2026772"/>
            <a:ext cx="21971001" cy="2006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t>Réunion Annuelle</a:t>
            </a:r>
          </a:p>
        </p:txBody>
      </p:sp>
      <p:sp>
        <p:nvSpPr>
          <p:cNvPr id="172" name="M4CAST"/>
          <p:cNvSpPr txBox="1">
            <a:spLocks noGrp="1"/>
          </p:cNvSpPr>
          <p:nvPr>
            <p:ph type="ctrTitle"/>
          </p:nvPr>
        </p:nvSpPr>
        <p:spPr>
          <a:xfrm>
            <a:off x="286703" y="-67748"/>
            <a:ext cx="21971001" cy="2006601"/>
          </a:xfrm>
          <a:prstGeom prst="rect">
            <a:avLst/>
          </a:prstGeom>
        </p:spPr>
        <p:txBody>
          <a:bodyPr/>
          <a:lstStyle>
            <a:lvl1pPr defTabSz="341375">
              <a:defRPr sz="11520" spc="-115">
                <a:solidFill>
                  <a:schemeClr val="accent1"/>
                </a:solidFill>
              </a:defRPr>
            </a:lvl1pPr>
          </a:lstStyle>
          <a:p>
            <a:r>
              <a:t>M4CAST</a:t>
            </a:r>
          </a:p>
        </p:txBody>
      </p:sp>
      <p:sp>
        <p:nvSpPr>
          <p:cNvPr id="173" name="Discussions"/>
          <p:cNvSpPr txBox="1"/>
          <p:nvPr/>
        </p:nvSpPr>
        <p:spPr>
          <a:xfrm>
            <a:off x="3868515" y="4121292"/>
            <a:ext cx="16646970" cy="838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9300">
                <a:latin typeface="Zapfino"/>
                <a:ea typeface="Zapfino"/>
                <a:cs typeface="Zapfino"/>
                <a:sym typeface="Zapfino"/>
              </a:defRPr>
            </a:lvl1pPr>
          </a:lstStyle>
          <a:p>
            <a:r>
              <a:t>Discussions</a:t>
            </a:r>
          </a:p>
        </p:txBody>
      </p:sp>
      <p:sp>
        <p:nvSpPr>
          <p:cNvPr id="174" name="Orsay, le 6 novembre 2024"/>
          <p:cNvSpPr txBox="1"/>
          <p:nvPr/>
        </p:nvSpPr>
        <p:spPr>
          <a:xfrm>
            <a:off x="9052559" y="12947869"/>
            <a:ext cx="6278881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t>Orsay, le 6 novembre 2024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MLAcc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MLAcc</a:t>
            </a:r>
          </a:p>
        </p:txBody>
      </p:sp>
      <p:sp>
        <p:nvSpPr>
          <p:cNvPr id="251" name="Discussion : ressources, besoins, planning …"/>
          <p:cNvSpPr txBox="1">
            <a:spLocks noGrp="1"/>
          </p:cNvSpPr>
          <p:nvPr>
            <p:ph type="body" idx="21"/>
          </p:nvPr>
        </p:nvSpPr>
        <p:spPr>
          <a:xfrm>
            <a:off x="5825423" y="991569"/>
            <a:ext cx="21971001" cy="1003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Discussion : ressources, besoins, planning …</a:t>
            </a:r>
          </a:p>
        </p:txBody>
      </p:sp>
      <p:sp>
        <p:nvSpPr>
          <p:cNvPr id="252" name="Données et calcul"/>
          <p:cNvSpPr txBox="1"/>
          <p:nvPr/>
        </p:nvSpPr>
        <p:spPr>
          <a:xfrm>
            <a:off x="1858178" y="3797580"/>
            <a:ext cx="4242309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Données et calcul</a:t>
            </a:r>
          </a:p>
        </p:txBody>
      </p:sp>
      <p:sp>
        <p:nvSpPr>
          <p:cNvPr id="253" name="Formation et synergies"/>
          <p:cNvSpPr txBox="1"/>
          <p:nvPr/>
        </p:nvSpPr>
        <p:spPr>
          <a:xfrm>
            <a:off x="8295894" y="3797580"/>
            <a:ext cx="5379721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Formation et synergies</a:t>
            </a:r>
          </a:p>
        </p:txBody>
      </p:sp>
      <p:sp>
        <p:nvSpPr>
          <p:cNvPr id="254" name="Algorithmes et déploiements"/>
          <p:cNvSpPr txBox="1"/>
          <p:nvPr/>
        </p:nvSpPr>
        <p:spPr>
          <a:xfrm>
            <a:off x="15348740" y="3797580"/>
            <a:ext cx="6880353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Algorithmes et déploiements</a:t>
            </a:r>
          </a:p>
        </p:txBody>
      </p:sp>
      <p:sp>
        <p:nvSpPr>
          <p:cNvPr id="255" name="Line"/>
          <p:cNvSpPr/>
          <p:nvPr/>
        </p:nvSpPr>
        <p:spPr>
          <a:xfrm>
            <a:off x="1894799" y="4702060"/>
            <a:ext cx="4169067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56" name="Line"/>
          <p:cNvSpPr/>
          <p:nvPr/>
        </p:nvSpPr>
        <p:spPr>
          <a:xfrm>
            <a:off x="8901221" y="4702060"/>
            <a:ext cx="4169067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57" name="Line"/>
          <p:cNvSpPr/>
          <p:nvPr/>
        </p:nvSpPr>
        <p:spPr>
          <a:xfrm>
            <a:off x="16704383" y="4702060"/>
            <a:ext cx="4169067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58" name="1 CDD un an DataOPS…"/>
          <p:cNvSpPr txBox="1"/>
          <p:nvPr/>
        </p:nvSpPr>
        <p:spPr>
          <a:xfrm>
            <a:off x="1337466" y="5433508"/>
            <a:ext cx="6184130" cy="408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1 CDD un an DataOPS</a:t>
            </a:r>
          </a:p>
          <a:p>
            <a: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1 CDD deux ans MLOps</a:t>
            </a:r>
          </a:p>
          <a:p>
            <a: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2 Prestations d’aide au déploiement</a:t>
            </a:r>
          </a:p>
        </p:txBody>
      </p:sp>
      <p:sp>
        <p:nvSpPr>
          <p:cNvPr id="259" name="0.5 FTE Secrétariat…"/>
          <p:cNvSpPr txBox="1"/>
          <p:nvPr/>
        </p:nvSpPr>
        <p:spPr>
          <a:xfrm>
            <a:off x="8939614" y="5434860"/>
            <a:ext cx="4430269" cy="209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0.5 FTE Secrétariat</a:t>
            </a:r>
          </a:p>
          <a:p>
            <a: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Missions</a:t>
            </a:r>
          </a:p>
        </p:txBody>
      </p:sp>
      <p:sp>
        <p:nvSpPr>
          <p:cNvPr id="260" name="2 thèses (architectures innovantes)…"/>
          <p:cNvSpPr txBox="1"/>
          <p:nvPr/>
        </p:nvSpPr>
        <p:spPr>
          <a:xfrm>
            <a:off x="15365054" y="5330429"/>
            <a:ext cx="8563184" cy="279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2 thèses (architectures innovantes)</a:t>
            </a:r>
          </a:p>
          <a:p>
            <a: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0.5 FTE - soutien / structuration ingénierie logicielle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MLAcc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MLAcc</a:t>
            </a:r>
          </a:p>
        </p:txBody>
      </p:sp>
      <p:sp>
        <p:nvSpPr>
          <p:cNvPr id="263" name="Responsabilités"/>
          <p:cNvSpPr txBox="1">
            <a:spLocks noGrp="1"/>
          </p:cNvSpPr>
          <p:nvPr>
            <p:ph type="body" idx="21"/>
          </p:nvPr>
        </p:nvSpPr>
        <p:spPr>
          <a:xfrm>
            <a:off x="5825423" y="991569"/>
            <a:ext cx="21971001" cy="1003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Responsabilités</a:t>
            </a:r>
          </a:p>
        </p:txBody>
      </p:sp>
      <p:sp>
        <p:nvSpPr>
          <p:cNvPr id="264" name="Données et calcul"/>
          <p:cNvSpPr txBox="1"/>
          <p:nvPr/>
        </p:nvSpPr>
        <p:spPr>
          <a:xfrm>
            <a:off x="1972427" y="2638769"/>
            <a:ext cx="4242309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Données et calcul</a:t>
            </a:r>
          </a:p>
        </p:txBody>
      </p:sp>
      <p:sp>
        <p:nvSpPr>
          <p:cNvPr id="265" name="Formation et synergies"/>
          <p:cNvSpPr txBox="1"/>
          <p:nvPr/>
        </p:nvSpPr>
        <p:spPr>
          <a:xfrm>
            <a:off x="8410143" y="2638769"/>
            <a:ext cx="5379721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Formation et synergies</a:t>
            </a:r>
          </a:p>
        </p:txBody>
      </p:sp>
      <p:sp>
        <p:nvSpPr>
          <p:cNvPr id="266" name="Algorithmes et déploiements"/>
          <p:cNvSpPr txBox="1"/>
          <p:nvPr/>
        </p:nvSpPr>
        <p:spPr>
          <a:xfrm>
            <a:off x="15462989" y="2638769"/>
            <a:ext cx="6880353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Algorithmes et déploiements</a:t>
            </a:r>
          </a:p>
        </p:txBody>
      </p:sp>
      <p:sp>
        <p:nvSpPr>
          <p:cNvPr id="267" name="Line"/>
          <p:cNvSpPr/>
          <p:nvPr/>
        </p:nvSpPr>
        <p:spPr>
          <a:xfrm>
            <a:off x="2009048" y="3543248"/>
            <a:ext cx="4169067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68" name="Line"/>
          <p:cNvSpPr/>
          <p:nvPr/>
        </p:nvSpPr>
        <p:spPr>
          <a:xfrm>
            <a:off x="9015469" y="3543248"/>
            <a:ext cx="4169068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69" name="Line"/>
          <p:cNvSpPr/>
          <p:nvPr/>
        </p:nvSpPr>
        <p:spPr>
          <a:xfrm>
            <a:off x="16818632" y="3543248"/>
            <a:ext cx="4169067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MLAcc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MLAcc</a:t>
            </a:r>
          </a:p>
        </p:txBody>
      </p:sp>
      <p:sp>
        <p:nvSpPr>
          <p:cNvPr id="272" name="Livrables"/>
          <p:cNvSpPr txBox="1">
            <a:spLocks noGrp="1"/>
          </p:cNvSpPr>
          <p:nvPr>
            <p:ph type="body" idx="21"/>
          </p:nvPr>
        </p:nvSpPr>
        <p:spPr>
          <a:xfrm>
            <a:off x="5825423" y="991569"/>
            <a:ext cx="21971001" cy="1003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Livrables</a:t>
            </a:r>
          </a:p>
        </p:txBody>
      </p:sp>
      <p:sp>
        <p:nvSpPr>
          <p:cNvPr id="273" name="Données et calcul"/>
          <p:cNvSpPr txBox="1"/>
          <p:nvPr/>
        </p:nvSpPr>
        <p:spPr>
          <a:xfrm>
            <a:off x="1972427" y="2638769"/>
            <a:ext cx="4242309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Données et calcul</a:t>
            </a:r>
          </a:p>
        </p:txBody>
      </p:sp>
      <p:sp>
        <p:nvSpPr>
          <p:cNvPr id="274" name="Formation et synergies"/>
          <p:cNvSpPr txBox="1"/>
          <p:nvPr/>
        </p:nvSpPr>
        <p:spPr>
          <a:xfrm>
            <a:off x="8410143" y="2638769"/>
            <a:ext cx="5379721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Formation et synergies</a:t>
            </a:r>
          </a:p>
        </p:txBody>
      </p:sp>
      <p:sp>
        <p:nvSpPr>
          <p:cNvPr id="275" name="Algorithmes et déploiements"/>
          <p:cNvSpPr txBox="1"/>
          <p:nvPr/>
        </p:nvSpPr>
        <p:spPr>
          <a:xfrm>
            <a:off x="15462989" y="2638769"/>
            <a:ext cx="6880353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Algorithmes et déploiements</a:t>
            </a:r>
          </a:p>
        </p:txBody>
      </p:sp>
      <p:sp>
        <p:nvSpPr>
          <p:cNvPr id="276" name="Line"/>
          <p:cNvSpPr/>
          <p:nvPr/>
        </p:nvSpPr>
        <p:spPr>
          <a:xfrm>
            <a:off x="2009048" y="3543248"/>
            <a:ext cx="4169067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77" name="Line"/>
          <p:cNvSpPr/>
          <p:nvPr/>
        </p:nvSpPr>
        <p:spPr>
          <a:xfrm>
            <a:off x="9015469" y="3543248"/>
            <a:ext cx="4169068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78" name="Line"/>
          <p:cNvSpPr/>
          <p:nvPr/>
        </p:nvSpPr>
        <p:spPr>
          <a:xfrm>
            <a:off x="16818632" y="3543248"/>
            <a:ext cx="4169067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79" name="DMP…"/>
          <p:cNvSpPr txBox="1"/>
          <p:nvPr/>
        </p:nvSpPr>
        <p:spPr>
          <a:xfrm>
            <a:off x="1894799" y="5173005"/>
            <a:ext cx="4169067" cy="529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77189" indent="-377189" defTabSz="355600">
              <a:buSzPct val="100000"/>
              <a:buChar char="•"/>
              <a:defRPr sz="33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DMP</a:t>
            </a:r>
          </a:p>
          <a:p>
            <a:pPr marL="377189" indent="-377189" defTabSz="355600">
              <a:buSzPct val="100000"/>
              <a:buChar char="•"/>
              <a:defRPr sz="33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Pilote de plateforme de donnée</a:t>
            </a:r>
          </a:p>
          <a:p>
            <a:pPr marL="377189" indent="-377189" defTabSz="355600">
              <a:buSzPct val="100000"/>
              <a:buChar char="•"/>
              <a:defRPr sz="33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Rapport d’avancement calculs</a:t>
            </a:r>
          </a:p>
        </p:txBody>
      </p:sp>
      <p:sp>
        <p:nvSpPr>
          <p:cNvPr id="280" name="Site web dynamique - «  Living review »…"/>
          <p:cNvSpPr txBox="1"/>
          <p:nvPr/>
        </p:nvSpPr>
        <p:spPr>
          <a:xfrm>
            <a:off x="8779069" y="4874556"/>
            <a:ext cx="5142513" cy="589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77189" indent="-377189" defTabSz="355600">
              <a:buSzPct val="100000"/>
              <a:buChar char="•"/>
              <a:defRPr sz="33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Site web dynamique - «  Living review »</a:t>
            </a:r>
          </a:p>
          <a:p>
            <a:pPr marL="377189" indent="-377189" defTabSz="355600">
              <a:buSzPct val="100000"/>
              <a:buChar char="•"/>
              <a:defRPr sz="33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Indico séminaires</a:t>
            </a:r>
          </a:p>
          <a:p>
            <a:pPr marL="377189" indent="-377189" defTabSz="355600">
              <a:buSzPct val="100000"/>
              <a:buChar char="•"/>
              <a:defRPr sz="33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Rapport rencontre annuelle</a:t>
            </a:r>
          </a:p>
          <a:p>
            <a:pPr marL="377189" indent="-377189" defTabSz="355600">
              <a:buSzPct val="100000"/>
              <a:buChar char="•"/>
              <a:defRPr sz="33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Compte rendu hackathon</a:t>
            </a:r>
          </a:p>
        </p:txBody>
      </p:sp>
      <p:sp>
        <p:nvSpPr>
          <p:cNvPr id="281" name="Rapports études machines…"/>
          <p:cNvSpPr txBox="1"/>
          <p:nvPr/>
        </p:nvSpPr>
        <p:spPr>
          <a:xfrm>
            <a:off x="16636786" y="5173005"/>
            <a:ext cx="5142512" cy="529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77189" indent="-377189" defTabSz="355600">
              <a:buSzPct val="100000"/>
              <a:buChar char="•"/>
              <a:defRPr sz="33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Rapports études machines</a:t>
            </a:r>
          </a:p>
          <a:p>
            <a:pPr marL="377189" indent="-377189" defTabSz="355600">
              <a:buSzPct val="100000"/>
              <a:buChar char="•"/>
              <a:defRPr sz="33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Rapport d’avancement sur les architectures novatrices</a:t>
            </a:r>
          </a:p>
          <a:p>
            <a:pPr marL="377189" indent="-377189" defTabSz="355600">
              <a:buSzPct val="100000"/>
              <a:buChar char="•"/>
              <a:defRPr sz="33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Dépôt ouvert de développement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FUTUR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FUTURO</a:t>
            </a:r>
          </a:p>
        </p:txBody>
      </p:sp>
      <p:sp>
        <p:nvSpPr>
          <p:cNvPr id="284" name="Future Colliders Performance Optimization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Future Colliders Performance Optimization </a:t>
            </a:r>
          </a:p>
        </p:txBody>
      </p:sp>
      <p:pic>
        <p:nvPicPr>
          <p:cNvPr id="285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2054" y="1065311"/>
            <a:ext cx="2438401" cy="825501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Optimize cost and/or performance of future high energy colliders…"/>
          <p:cNvSpPr txBox="1">
            <a:spLocks noGrp="1"/>
          </p:cNvSpPr>
          <p:nvPr>
            <p:ph type="body" sz="half" idx="1"/>
          </p:nvPr>
        </p:nvSpPr>
        <p:spPr>
          <a:xfrm>
            <a:off x="1337070" y="6317124"/>
            <a:ext cx="21971001" cy="577243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atin typeface="Graphik"/>
                <a:ea typeface="Graphik"/>
                <a:cs typeface="Graphik"/>
                <a:sym typeface="Graphik"/>
              </a:defRPr>
            </a:pPr>
            <a:r>
              <a:t>Optimize </a:t>
            </a:r>
            <a:r>
              <a:rPr b="0">
                <a:latin typeface="Graphik Light"/>
                <a:ea typeface="Graphik Light"/>
                <a:cs typeface="Graphik Light"/>
                <a:sym typeface="Graphik Light"/>
              </a:rPr>
              <a:t>cost and/or performance of future high energy colliders</a:t>
            </a:r>
          </a:p>
          <a:p>
            <a:pPr lvl="1">
              <a:spcBef>
                <a:spcPts val="2000"/>
              </a:spcBef>
            </a:pPr>
            <a:r>
              <a:t>Correction of linear and non linear imperfections</a:t>
            </a:r>
          </a:p>
          <a:p>
            <a:pPr lvl="1">
              <a:spcBef>
                <a:spcPts val="2000"/>
              </a:spcBef>
            </a:pPr>
            <a:r>
              <a:t>Improvements of accelerator parameters measurements</a:t>
            </a:r>
          </a:p>
          <a:p>
            <a:pPr lvl="1">
              <a:spcBef>
                <a:spcPts val="2000"/>
              </a:spcBef>
            </a:pPr>
            <a:r>
              <a:t>Design optimization against limitations due to high intensity</a:t>
            </a:r>
          </a:p>
          <a:p>
            <a:pPr lvl="1">
              <a:spcBef>
                <a:spcPts val="2000"/>
              </a:spcBef>
            </a:pPr>
            <a:r>
              <a:t>Exploit AI techniques to reduce computing resources and increase accuracy of measurements</a:t>
            </a:r>
          </a:p>
        </p:txBody>
      </p:sp>
      <p:sp>
        <p:nvSpPr>
          <p:cNvPr id="287" name="ANR - Axe G. 02 Physique subatomique et astrophysique"/>
          <p:cNvSpPr txBox="1"/>
          <p:nvPr/>
        </p:nvSpPr>
        <p:spPr>
          <a:xfrm>
            <a:off x="1217803" y="3760688"/>
            <a:ext cx="13101321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ANR - Axe G. 02 Physique subatomique et astrophysique</a:t>
            </a:r>
          </a:p>
        </p:txBody>
      </p:sp>
      <p:sp>
        <p:nvSpPr>
          <p:cNvPr id="288" name="PI : Barbara Dalena"/>
          <p:cNvSpPr txBox="1"/>
          <p:nvPr/>
        </p:nvSpPr>
        <p:spPr>
          <a:xfrm>
            <a:off x="1217803" y="4589503"/>
            <a:ext cx="4554729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PI : Barbara Dalena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FUTUR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FUTURO</a:t>
            </a:r>
          </a:p>
        </p:txBody>
      </p:sp>
      <p:sp>
        <p:nvSpPr>
          <p:cNvPr id="291" name="Future Colliders Performance Optimization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Future Colliders Performance Optimization </a:t>
            </a:r>
          </a:p>
        </p:txBody>
      </p:sp>
      <p:pic>
        <p:nvPicPr>
          <p:cNvPr id="292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2054" y="1065311"/>
            <a:ext cx="2438401" cy="825501"/>
          </a:xfrm>
          <a:prstGeom prst="rect">
            <a:avLst/>
          </a:prstGeom>
          <a:ln w="12700">
            <a:miter lim="400000"/>
          </a:ln>
        </p:spPr>
      </p:pic>
      <p:sp>
        <p:nvSpPr>
          <p:cNvPr id="293" name="Teams &amp; competences"/>
          <p:cNvSpPr txBox="1">
            <a:spLocks noGrp="1"/>
          </p:cNvSpPr>
          <p:nvPr>
            <p:ph type="body" sz="quarter" idx="1"/>
          </p:nvPr>
        </p:nvSpPr>
        <p:spPr>
          <a:xfrm>
            <a:off x="1206499" y="5966896"/>
            <a:ext cx="15400282" cy="1003301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b="1"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r>
              <a:t>Teams &amp; competences</a:t>
            </a:r>
          </a:p>
        </p:txBody>
      </p:sp>
      <p:sp>
        <p:nvSpPr>
          <p:cNvPr id="294" name="ANR - Axe G. 02 Physique subatomique et astrophysique"/>
          <p:cNvSpPr txBox="1"/>
          <p:nvPr/>
        </p:nvSpPr>
        <p:spPr>
          <a:xfrm>
            <a:off x="1217803" y="3760688"/>
            <a:ext cx="13101321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ANR - Axe G. 02 Physique subatomique et astrophysique</a:t>
            </a:r>
          </a:p>
        </p:txBody>
      </p:sp>
      <p:sp>
        <p:nvSpPr>
          <p:cNvPr id="295" name="PI : Barbara Dalena"/>
          <p:cNvSpPr txBox="1"/>
          <p:nvPr/>
        </p:nvSpPr>
        <p:spPr>
          <a:xfrm>
            <a:off x="1217803" y="4589503"/>
            <a:ext cx="4554729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PI : Barbara Dalena</a:t>
            </a:r>
          </a:p>
        </p:txBody>
      </p:sp>
      <p:graphicFrame>
        <p:nvGraphicFramePr>
          <p:cNvPr id="296" name="Table 1"/>
          <p:cNvGraphicFramePr/>
          <p:nvPr/>
        </p:nvGraphicFramePr>
        <p:xfrm>
          <a:off x="1683833" y="7577969"/>
          <a:ext cx="14805249" cy="493762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850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6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0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06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06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06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506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3440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CEA/IRFU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T w="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CentraleSupelec</a:t>
                      </a:r>
                    </a:p>
                  </a:txBody>
                  <a:tcPr marL="50800" marR="50800" marT="50800" marB="50800" anchor="ctr" horzOverflow="overflow">
                    <a:lnT w="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GANIL</a:t>
                      </a:r>
                    </a:p>
                  </a:txBody>
                  <a:tcPr marL="50800" marR="50800" marT="50800" marB="50800" anchor="ctr" horzOverflow="overflow">
                    <a:lnT w="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CERN</a:t>
                      </a:r>
                    </a:p>
                  </a:txBody>
                  <a:tcPr marL="50800" marR="50800" marT="50800" marB="50800" anchor="ctr" horzOverflow="overflow">
                    <a:lnT w="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Univ. La Sapienza</a:t>
                      </a:r>
                    </a:p>
                  </a:txBody>
                  <a:tcPr marL="50800" marR="50800" marT="50800" marB="50800" anchor="ctr" horzOverflow="overflow">
                    <a:lnT w="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Univ. Oxford</a:t>
                      </a:r>
                    </a:p>
                  </a:txBody>
                  <a:tcPr marL="50800" marR="50800" marT="50800" marB="50800" anchor="ctr" horzOverflow="overflow">
                    <a:lnT w="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KEK</a:t>
                      </a:r>
                    </a:p>
                  </a:txBody>
                  <a:tcPr marL="50800" marR="50800" marT="50800" marB="50800" anchor="ctr" horzOverflow="overflow">
                    <a:lnT w="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Fermilab</a:t>
                      </a: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lnT w="0">
                      <a:miter lim="4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440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B Dalena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F Bugiotti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A Ghribi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  <a:solidFill>
                      <a:schemeClr val="accent1">
                        <a:hueOff val="33700"/>
                        <a:satOff val="12608"/>
                        <a:lumOff val="1553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R Tomas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A Mustacci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  <a:solidFill>
                      <a:schemeClr val="accent1">
                        <a:hueOff val="33700"/>
                        <a:satOff val="12608"/>
                        <a:lumOff val="1553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A Oeftiger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  <a:solidFill>
                      <a:schemeClr val="accent1">
                        <a:hueOff val="33700"/>
                        <a:satOff val="12608"/>
                        <a:lumOff val="1553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Y Onhishi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  <a:solidFill>
                      <a:schemeClr val="accent4">
                        <a:hueOff val="-73702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G Stancari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B w="0">
                      <a:miter lim="400000"/>
                    </a:lnB>
                    <a:solidFill>
                      <a:schemeClr val="accent4">
                        <a:hueOff val="-737021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440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A Chancé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M Giovannozzi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M Migliorati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chemeClr val="accent1">
                        <a:hueOff val="33700"/>
                        <a:satOff val="12608"/>
                        <a:lumOff val="1553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440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V Gautard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chemeClr val="accent1">
                              <a:satOff val="5092"/>
                              <a:lumOff val="-28652"/>
                            </a:schemeClr>
                          </a:solidFill>
                        </a:rPr>
                        <a:t>F Zimmermann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/>
                      </a:pPr>
                      <a:endParaRPr/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7" name="Optics design and performance"/>
          <p:cNvSpPr/>
          <p:nvPr/>
        </p:nvSpPr>
        <p:spPr>
          <a:xfrm>
            <a:off x="18501324" y="6516783"/>
            <a:ext cx="4526480" cy="1270001"/>
          </a:xfrm>
          <a:prstGeom prst="roundRect">
            <a:avLst>
              <a:gd name="adj" fmla="val 15000"/>
            </a:avLst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3200">
                <a:solidFill>
                  <a:schemeClr val="accent1">
                    <a:satOff val="5092"/>
                    <a:lumOff val="-28652"/>
                  </a:schemeClr>
                </a:solidFill>
              </a:defRPr>
            </a:lvl1pPr>
          </a:lstStyle>
          <a:p>
            <a:r>
              <a:t>Optics design and performance</a:t>
            </a:r>
          </a:p>
        </p:txBody>
      </p:sp>
      <p:sp>
        <p:nvSpPr>
          <p:cNvPr id="298" name="Experts of data models and data analysis"/>
          <p:cNvSpPr/>
          <p:nvPr/>
        </p:nvSpPr>
        <p:spPr>
          <a:xfrm>
            <a:off x="18501324" y="8031092"/>
            <a:ext cx="4526480" cy="1880647"/>
          </a:xfrm>
          <a:prstGeom prst="roundRect">
            <a:avLst>
              <a:gd name="adj" fmla="val 10129"/>
            </a:avLst>
          </a:prstGeom>
          <a:solidFill>
            <a:schemeClr val="accent2">
              <a:hueOff val="-130298"/>
              <a:satOff val="18883"/>
              <a:lumOff val="1526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3200">
                <a:solidFill>
                  <a:schemeClr val="accent1">
                    <a:satOff val="5092"/>
                    <a:lumOff val="-28652"/>
                  </a:schemeClr>
                </a:solidFill>
              </a:defRPr>
            </a:lvl1pPr>
          </a:lstStyle>
          <a:p>
            <a:r>
              <a:t>Experts of data models and data analysis</a:t>
            </a:r>
          </a:p>
        </p:txBody>
      </p:sp>
      <p:sp>
        <p:nvSpPr>
          <p:cNvPr id="299" name="Collective effects"/>
          <p:cNvSpPr/>
          <p:nvPr/>
        </p:nvSpPr>
        <p:spPr>
          <a:xfrm>
            <a:off x="18501324" y="10156047"/>
            <a:ext cx="4526480" cy="1003301"/>
          </a:xfrm>
          <a:prstGeom prst="roundRect">
            <a:avLst>
              <a:gd name="adj" fmla="val 18987"/>
            </a:avLst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3200">
                <a:solidFill>
                  <a:schemeClr val="accent1">
                    <a:satOff val="5092"/>
                    <a:lumOff val="-28652"/>
                  </a:schemeClr>
                </a:solidFill>
              </a:defRPr>
            </a:lvl1pPr>
          </a:lstStyle>
          <a:p>
            <a:r>
              <a:t>Collective effects</a:t>
            </a:r>
          </a:p>
        </p:txBody>
      </p:sp>
      <p:sp>
        <p:nvSpPr>
          <p:cNvPr id="300" name="Accelerator operation"/>
          <p:cNvSpPr/>
          <p:nvPr/>
        </p:nvSpPr>
        <p:spPr>
          <a:xfrm>
            <a:off x="18501324" y="11403656"/>
            <a:ext cx="4526480" cy="1270001"/>
          </a:xfrm>
          <a:prstGeom prst="roundRect">
            <a:avLst>
              <a:gd name="adj" fmla="val 15000"/>
            </a:avLst>
          </a:prstGeom>
          <a:solidFill>
            <a:schemeClr val="accent4">
              <a:hueOff val="-73702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3200">
                <a:solidFill>
                  <a:schemeClr val="accent1">
                    <a:satOff val="5092"/>
                    <a:lumOff val="-28652"/>
                  </a:schemeClr>
                </a:solidFill>
              </a:defRPr>
            </a:lvl1pPr>
          </a:lstStyle>
          <a:p>
            <a:r>
              <a:t>Accelerator operation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AISSA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AISSAI</a:t>
            </a:r>
          </a:p>
        </p:txBody>
      </p:sp>
      <p:sp>
        <p:nvSpPr>
          <p:cNvPr id="303" name="Anomaly detection for particle accelerator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Anomaly detection for particle accelerators</a:t>
            </a:r>
          </a:p>
        </p:txBody>
      </p:sp>
      <p:pic>
        <p:nvPicPr>
          <p:cNvPr id="304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2054" y="1065311"/>
            <a:ext cx="2438401" cy="825501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Outline…"/>
          <p:cNvSpPr txBox="1">
            <a:spLocks noGrp="1"/>
          </p:cNvSpPr>
          <p:nvPr>
            <p:ph type="body" sz="half" idx="1"/>
          </p:nvPr>
        </p:nvSpPr>
        <p:spPr>
          <a:xfrm>
            <a:off x="847431" y="5562434"/>
            <a:ext cx="12410234" cy="598320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atin typeface="Graphik"/>
                <a:ea typeface="Graphik"/>
                <a:cs typeface="Graphik"/>
                <a:sym typeface="Graphik"/>
              </a:defRPr>
            </a:pPr>
            <a:r>
              <a:t>Outline</a:t>
            </a:r>
          </a:p>
          <a:p>
            <a:pPr marL="0" lvl="1" indent="457200">
              <a:buSzTx/>
              <a:buNone/>
            </a:pPr>
            <a:r>
              <a:t>Comprehensive survey of models</a:t>
            </a:r>
          </a:p>
          <a:p>
            <a:pPr marL="0" lvl="1" indent="457200">
              <a:buSzTx/>
              <a:buNone/>
            </a:pPr>
            <a:r>
              <a:t>Model dependent impact assessment (RNN, LSTM, NODE, etc…)</a:t>
            </a:r>
          </a:p>
          <a:p>
            <a:pPr marL="0" lvl="1" indent="457200">
              <a:buSzTx/>
              <a:buNone/>
            </a:pPr>
            <a:r>
              <a:t>Causal graphs and causality behavior analysis</a:t>
            </a:r>
          </a:p>
        </p:txBody>
      </p:sp>
      <p:sp>
        <p:nvSpPr>
          <p:cNvPr id="306" name="PI : Hayg Guler"/>
          <p:cNvSpPr txBox="1"/>
          <p:nvPr/>
        </p:nvSpPr>
        <p:spPr>
          <a:xfrm>
            <a:off x="1250446" y="3760688"/>
            <a:ext cx="3510789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PI : Hayg Guler</a:t>
            </a:r>
          </a:p>
        </p:txBody>
      </p:sp>
      <p:sp>
        <p:nvSpPr>
          <p:cNvPr id="307" name="Participants…"/>
          <p:cNvSpPr txBox="1"/>
          <p:nvPr/>
        </p:nvSpPr>
        <p:spPr>
          <a:xfrm>
            <a:off x="14798943" y="5562434"/>
            <a:ext cx="9684196" cy="5983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>
              <a:defRPr b="1">
                <a:latin typeface="Graphik"/>
                <a:ea typeface="Graphik"/>
                <a:cs typeface="Graphik"/>
                <a:sym typeface="Graphik"/>
              </a:defRPr>
            </a:pPr>
            <a:r>
              <a:t>Participants</a:t>
            </a:r>
          </a:p>
          <a:p>
            <a:pPr lvl="1"/>
            <a:r>
              <a:t>IJCLab / CNRS </a:t>
            </a:r>
            <a:r>
              <a:rPr sz="30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rPr>
              <a:t>| H Guler</a:t>
            </a:r>
          </a:p>
          <a:p>
            <a:pPr lvl="1"/>
            <a:r>
              <a:t>Univ. Paris Saclay </a:t>
            </a:r>
            <a:r>
              <a:rPr sz="30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rPr>
              <a:t>| Johanne Cohen</a:t>
            </a:r>
          </a:p>
          <a:p>
            <a:pPr lvl="1"/>
            <a:r>
              <a:t>GANIL </a:t>
            </a:r>
            <a:r>
              <a:rPr sz="3000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rPr>
              <a:t>| A Ghribi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Réunion Annuelle"/>
          <p:cNvSpPr txBox="1">
            <a:spLocks noGrp="1"/>
          </p:cNvSpPr>
          <p:nvPr>
            <p:ph type="subTitle" sz="quarter" idx="1"/>
          </p:nvPr>
        </p:nvSpPr>
        <p:spPr>
          <a:xfrm>
            <a:off x="286703" y="2026772"/>
            <a:ext cx="21971001" cy="2006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t>Réunion Annuelle</a:t>
            </a:r>
          </a:p>
        </p:txBody>
      </p:sp>
      <p:sp>
        <p:nvSpPr>
          <p:cNvPr id="310" name="M4CAST"/>
          <p:cNvSpPr txBox="1">
            <a:spLocks noGrp="1"/>
          </p:cNvSpPr>
          <p:nvPr>
            <p:ph type="ctrTitle"/>
          </p:nvPr>
        </p:nvSpPr>
        <p:spPr>
          <a:xfrm>
            <a:off x="286703" y="-67748"/>
            <a:ext cx="21971001" cy="2006601"/>
          </a:xfrm>
          <a:prstGeom prst="rect">
            <a:avLst/>
          </a:prstGeom>
        </p:spPr>
        <p:txBody>
          <a:bodyPr/>
          <a:lstStyle>
            <a:lvl1pPr defTabSz="341375">
              <a:defRPr sz="11520" spc="-115">
                <a:solidFill>
                  <a:schemeClr val="accent1"/>
                </a:solidFill>
              </a:defRPr>
            </a:lvl1pPr>
          </a:lstStyle>
          <a:p>
            <a:r>
              <a:t>M4CAST</a:t>
            </a:r>
          </a:p>
        </p:txBody>
      </p:sp>
      <p:sp>
        <p:nvSpPr>
          <p:cNvPr id="311" name="Orsay, le 6 novembre 2024"/>
          <p:cNvSpPr txBox="1"/>
          <p:nvPr/>
        </p:nvSpPr>
        <p:spPr>
          <a:xfrm>
            <a:off x="9052559" y="12947869"/>
            <a:ext cx="6278881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t>Orsay, le 6 novembre 2024</a:t>
            </a:r>
          </a:p>
        </p:txBody>
      </p:sp>
      <p:sp>
        <p:nvSpPr>
          <p:cNvPr id="312" name="Prospectives 2025…"/>
          <p:cNvSpPr txBox="1"/>
          <p:nvPr/>
        </p:nvSpPr>
        <p:spPr>
          <a:xfrm>
            <a:off x="4447550" y="5633973"/>
            <a:ext cx="15488900" cy="3618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defRPr sz="10000" spc="-100">
                <a:latin typeface="+mn-lt"/>
                <a:ea typeface="+mn-ea"/>
                <a:cs typeface="+mn-cs"/>
                <a:sym typeface="Produkt Extralight"/>
              </a:defRPr>
            </a:pPr>
            <a:r>
              <a:t>Prospectives 2025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defRPr sz="10000" spc="-100">
                <a:latin typeface="+mn-lt"/>
                <a:ea typeface="+mn-ea"/>
                <a:cs typeface="+mn-cs"/>
                <a:sym typeface="Produkt Extralight"/>
              </a:defRPr>
            </a:pPr>
            <a:r>
              <a:t>Europe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ARTIFAC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ARTIFACT</a:t>
            </a:r>
          </a:p>
        </p:txBody>
      </p:sp>
      <p:sp>
        <p:nvSpPr>
          <p:cNvPr id="315" name="ARTifical Intelligence For Accelerators, user Communities and associated Technologies"/>
          <p:cNvSpPr txBox="1">
            <a:spLocks noGrp="1"/>
          </p:cNvSpPr>
          <p:nvPr>
            <p:ph type="body" idx="21"/>
          </p:nvPr>
        </p:nvSpPr>
        <p:spPr>
          <a:xfrm>
            <a:off x="1206500" y="2324100"/>
            <a:ext cx="19043626" cy="10033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fontScale="92500"/>
          </a:bodyPr>
          <a:lstStyle>
            <a:lvl1pPr defTabSz="553084">
              <a:defRPr sz="368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ARTifical Intelligence For Accelerators, user Communities and associated Technologies</a:t>
            </a:r>
          </a:p>
        </p:txBody>
      </p:sp>
      <p:sp>
        <p:nvSpPr>
          <p:cNvPr id="316" name="Buiding-up as a network hosted at ESF (European Science Foundation)"/>
          <p:cNvSpPr txBox="1"/>
          <p:nvPr/>
        </p:nvSpPr>
        <p:spPr>
          <a:xfrm>
            <a:off x="1217803" y="3760688"/>
            <a:ext cx="16430245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Buiding-up as a network hosted at ESF (European Science Foundation)</a:t>
            </a:r>
          </a:p>
        </p:txBody>
      </p:sp>
      <p:pic>
        <p:nvPicPr>
          <p:cNvPr id="317" name="logo4.png" descr="logo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4462" y="-119069"/>
            <a:ext cx="4124807" cy="143084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onion_leaf.png" descr="onion_leaf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75897" y="2393508"/>
            <a:ext cx="6971414" cy="10855033"/>
          </a:xfrm>
          <a:prstGeom prst="rect">
            <a:avLst/>
          </a:prstGeom>
          <a:ln w="12700">
            <a:miter lim="400000"/>
          </a:ln>
          <a:effectLst>
            <a:outerShdw blurRad="50800" dist="25400" dir="3600000" rotWithShape="0">
              <a:srgbClr val="000000">
                <a:alpha val="70000"/>
              </a:srgbClr>
            </a:outerShdw>
          </a:effectLst>
        </p:spPr>
      </p:pic>
      <p:pic>
        <p:nvPicPr>
          <p:cNvPr id="319" name="Screenshot 2024-11-05 at 15.12.40.png" descr="Screenshot 2024-11-05 at 15.12.4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6408" y="4588206"/>
            <a:ext cx="11046256" cy="85127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Horizon 20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Horizon 2025</a:t>
            </a:r>
          </a:p>
        </p:txBody>
      </p:sp>
      <p:sp>
        <p:nvSpPr>
          <p:cNvPr id="322" name="Draft work program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Draft work program</a:t>
            </a:r>
          </a:p>
        </p:txBody>
      </p:sp>
      <p:sp>
        <p:nvSpPr>
          <p:cNvPr id="323" name="CALL HORIZON-INFRA-2025-01…"/>
          <p:cNvSpPr txBox="1"/>
          <p:nvPr/>
        </p:nvSpPr>
        <p:spPr>
          <a:xfrm>
            <a:off x="17996815" y="500161"/>
            <a:ext cx="6107622" cy="195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spcBef>
                <a:spcPts val="1400"/>
              </a:spcBef>
              <a:defRPr sz="2200" b="1" u="sng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t>CALL HORIZON-INFRA-2025-01</a:t>
            </a:r>
            <a:endParaRPr b="0" u="none"/>
          </a:p>
          <a:p>
            <a:pPr defTabSz="457200">
              <a:spcBef>
                <a:spcPts val="1400"/>
              </a:spcBef>
              <a:defRPr sz="2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t>Overall indicative budget: 401.50 EUR million</a:t>
            </a:r>
            <a:endParaRPr b="0"/>
          </a:p>
          <a:p>
            <a:pPr defTabSz="457200">
              <a:spcBef>
                <a:spcPts val="1400"/>
              </a:spcBef>
              <a:defRPr sz="2200" b="1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t>Opening: 06 May 2025</a:t>
            </a:r>
            <a:endParaRPr b="0"/>
          </a:p>
          <a:p>
            <a:pPr defTabSz="457200">
              <a:spcBef>
                <a:spcPts val="1400"/>
              </a:spcBef>
              <a:defRPr sz="2200" b="1" u="sng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t>Deadline (for all topics below): 18 Sep 2025</a:t>
            </a:r>
          </a:p>
        </p:txBody>
      </p:sp>
      <p:sp>
        <p:nvSpPr>
          <p:cNvPr id="324" name="Destination INFRAEOSC - Enabling an operational, open and FAIR EOSC ecosystem (2025): 6 topics…"/>
          <p:cNvSpPr txBox="1"/>
          <p:nvPr/>
        </p:nvSpPr>
        <p:spPr>
          <a:xfrm>
            <a:off x="1422047" y="4452727"/>
            <a:ext cx="20775595" cy="251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spcBef>
                <a:spcPts val="1400"/>
              </a:spcBef>
              <a:defRPr sz="35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Destination INFRAEOSC - Enabling an operational, open and FAIR EOSC ecosystem (2025): 6 topics</a:t>
            </a:r>
          </a:p>
          <a:p>
            <a:pPr defTabSz="457200">
              <a:spcBef>
                <a:spcPts val="1400"/>
              </a:spcBef>
              <a:defRPr sz="25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o  HORIZON-INFRA-2025-01-EOSC-04: Advancing </a:t>
            </a:r>
            <a:r>
              <a:rPr>
                <a:solidFill>
                  <a:schemeClr val="accent4">
                    <a:hueOff val="-410732"/>
                  </a:schemeClr>
                </a:solidFill>
              </a:rPr>
              <a:t>AI-readiness</a:t>
            </a:r>
            <a:r>
              <a:t> and Machine-Actionability in the EOSC Ecosystem; RIA; 15.00M€ overall; 7.5-15M€/project; est. 1 project to be funded</a:t>
            </a:r>
          </a:p>
          <a:p>
            <a:pPr defTabSz="457200">
              <a:spcBef>
                <a:spcPts val="1400"/>
              </a:spcBef>
              <a:defRPr sz="25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o  HORIZON-INFRA-2025-01-EOSC-06: Using </a:t>
            </a:r>
            <a:r>
              <a:rPr>
                <a:solidFill>
                  <a:schemeClr val="accent4">
                    <a:hueOff val="-410732"/>
                  </a:schemeClr>
                </a:solidFill>
              </a:rPr>
              <a:t>Generative AI</a:t>
            </a:r>
            <a:r>
              <a:t> (GenAI4EU ) for Scientific Research via EOSC; RIA; 30.00M€ overall; 7.5-10M€/project; est. 3 projects to be funded</a:t>
            </a:r>
          </a:p>
        </p:txBody>
      </p:sp>
      <p:sp>
        <p:nvSpPr>
          <p:cNvPr id="325" name="Destination INFRATECH - Next generation of scientific instrumentation, tools, methods, and advanced digital solutions of research infrastructures and foster innovation and co-creation with industry (2025): 4 topics…"/>
          <p:cNvSpPr txBox="1"/>
          <p:nvPr/>
        </p:nvSpPr>
        <p:spPr>
          <a:xfrm>
            <a:off x="1429980" y="7771481"/>
            <a:ext cx="17724847" cy="358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spcBef>
                <a:spcPts val="1400"/>
              </a:spcBef>
              <a:defRPr sz="35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Destination INFRATECH - Next generation of scientific instrumentation, tools, methods, and advanced digital solutions of research infrastructures and foster innovation and co-creation with industry (2025): 4 topics</a:t>
            </a:r>
          </a:p>
          <a:p>
            <a:pPr defTabSz="457200">
              <a:spcBef>
                <a:spcPts val="1400"/>
              </a:spcBef>
              <a:defRPr sz="25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o  HORIZON-INFRA-2025-01-TECH-01: New technologies and solutions for </a:t>
            </a:r>
            <a:r>
              <a:rPr>
                <a:solidFill>
                  <a:schemeClr val="accent4">
                    <a:hueOff val="-410732"/>
                  </a:schemeClr>
                </a:solidFill>
              </a:rPr>
              <a:t>reducing the environmental and climate footprint </a:t>
            </a:r>
            <a:r>
              <a:t>of research infrastructures; RIA; 25.00M€ overall; 5M€/project; est. 5 projects to be funded</a:t>
            </a:r>
          </a:p>
          <a:p>
            <a:pPr defTabSz="457200">
              <a:spcBef>
                <a:spcPts val="1400"/>
              </a:spcBef>
              <a:defRPr sz="25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o  HORIZON-INFRA-2025-01-TECH-04: AI-generated </a:t>
            </a:r>
            <a:r>
              <a:rPr>
                <a:solidFill>
                  <a:schemeClr val="accent4">
                    <a:hueOff val="-410732"/>
                  </a:schemeClr>
                </a:solidFill>
              </a:rPr>
              <a:t>digital twins</a:t>
            </a:r>
            <a:r>
              <a:t> for science; RIA; 40.00M€ overall; 8-10M€/project; est. 4 projects to be funded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AI factori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AI factories</a:t>
            </a:r>
          </a:p>
        </p:txBody>
      </p:sp>
      <p:sp>
        <p:nvSpPr>
          <p:cNvPr id="328" name="Shaping Europe’s digital futur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Shaping Europe’s digital future</a:t>
            </a:r>
          </a:p>
        </p:txBody>
      </p:sp>
      <p:sp>
        <p:nvSpPr>
          <p:cNvPr id="329" name="Mostly focused on GenAI but goes beyond it…"/>
          <p:cNvSpPr txBox="1">
            <a:spLocks noGrp="1"/>
          </p:cNvSpPr>
          <p:nvPr>
            <p:ph type="body" sz="half" idx="1"/>
          </p:nvPr>
        </p:nvSpPr>
        <p:spPr>
          <a:xfrm>
            <a:off x="1206499" y="5060385"/>
            <a:ext cx="21971001" cy="402899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Mostly focused on GenAI but goes beyond it</a:t>
            </a:r>
          </a:p>
          <a:p>
            <a:pPr marL="0" indent="0">
              <a:buSzTx/>
              <a:buNone/>
            </a:pPr>
            <a:r>
              <a:t>Over 70 calls open with several open funding opportunities and challengers programs</a:t>
            </a:r>
          </a:p>
          <a:p>
            <a:pPr marL="0" indent="0">
              <a:buSzTx/>
              <a:buNone/>
            </a:pPr>
            <a:r>
              <a:t>Updates coming-up soon for science applications</a:t>
            </a:r>
          </a:p>
        </p:txBody>
      </p:sp>
      <p:sp>
        <p:nvSpPr>
          <p:cNvPr id="330" name="https://digital-strategy.ec.europa.eu/"/>
          <p:cNvSpPr txBox="1"/>
          <p:nvPr/>
        </p:nvSpPr>
        <p:spPr>
          <a:xfrm>
            <a:off x="223628" y="13041313"/>
            <a:ext cx="4305555" cy="429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/>
            </a:lvl1pPr>
          </a:lstStyle>
          <a:p>
            <a:r>
              <a:t>https://digital-strategy.ec.europa.eu/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éunion Annuelle"/>
          <p:cNvSpPr txBox="1">
            <a:spLocks noGrp="1"/>
          </p:cNvSpPr>
          <p:nvPr>
            <p:ph type="subTitle" sz="quarter" idx="1"/>
          </p:nvPr>
        </p:nvSpPr>
        <p:spPr>
          <a:xfrm>
            <a:off x="286703" y="2026772"/>
            <a:ext cx="21971001" cy="2006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t>Réunion Annuelle</a:t>
            </a:r>
          </a:p>
        </p:txBody>
      </p:sp>
      <p:sp>
        <p:nvSpPr>
          <p:cNvPr id="177" name="M4CAST"/>
          <p:cNvSpPr txBox="1">
            <a:spLocks noGrp="1"/>
          </p:cNvSpPr>
          <p:nvPr>
            <p:ph type="ctrTitle"/>
          </p:nvPr>
        </p:nvSpPr>
        <p:spPr>
          <a:xfrm>
            <a:off x="286703" y="-67748"/>
            <a:ext cx="21971001" cy="2006601"/>
          </a:xfrm>
          <a:prstGeom prst="rect">
            <a:avLst/>
          </a:prstGeom>
        </p:spPr>
        <p:txBody>
          <a:bodyPr/>
          <a:lstStyle>
            <a:lvl1pPr defTabSz="341375">
              <a:defRPr sz="11520" spc="-115">
                <a:solidFill>
                  <a:schemeClr val="accent1"/>
                </a:solidFill>
              </a:defRPr>
            </a:lvl1pPr>
          </a:lstStyle>
          <a:p>
            <a:r>
              <a:t>M4CAST</a:t>
            </a:r>
          </a:p>
        </p:txBody>
      </p:sp>
      <p:sp>
        <p:nvSpPr>
          <p:cNvPr id="178" name="Orsay, le 6 novembre 2024"/>
          <p:cNvSpPr txBox="1"/>
          <p:nvPr/>
        </p:nvSpPr>
        <p:spPr>
          <a:xfrm>
            <a:off x="9052559" y="12947869"/>
            <a:ext cx="6278881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t>Orsay, le 6 novembre 2024</a:t>
            </a:r>
          </a:p>
        </p:txBody>
      </p:sp>
      <p:sp>
        <p:nvSpPr>
          <p:cNvPr id="179" name="Calcul &amp; Stockage"/>
          <p:cNvSpPr txBox="1"/>
          <p:nvPr/>
        </p:nvSpPr>
        <p:spPr>
          <a:xfrm>
            <a:off x="6603330" y="6013450"/>
            <a:ext cx="11177340" cy="168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algn="ctr" defTabSz="2316421">
              <a:lnSpc>
                <a:spcPct val="90000"/>
              </a:lnSpc>
              <a:spcBef>
                <a:spcPts val="0"/>
              </a:spcBef>
              <a:defRPr sz="9500" spc="-95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Calcul &amp; Stockage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alcu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Calcul</a:t>
            </a:r>
          </a:p>
        </p:txBody>
      </p:sp>
      <p:sp>
        <p:nvSpPr>
          <p:cNvPr id="182" name="Année 2023/2024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Année 2023/2024</a:t>
            </a:r>
          </a:p>
        </p:txBody>
      </p:sp>
      <p:sp>
        <p:nvSpPr>
          <p:cNvPr id="183" name="GENCI - allocation A0140514186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latin typeface="Graphik"/>
                <a:ea typeface="Graphik"/>
                <a:cs typeface="Graphik"/>
                <a:sym typeface="Graphik"/>
              </a:defRPr>
            </a:pPr>
            <a:r>
              <a:t>GENCI - allocation A0140514186</a:t>
            </a:r>
          </a:p>
          <a:p>
            <a:pPr lvl="1">
              <a:spcBef>
                <a:spcPts val="2000"/>
              </a:spcBef>
            </a:pPr>
            <a:r>
              <a:t>Joliot-Curie, Adastra and Jean-Zay</a:t>
            </a:r>
          </a:p>
          <a:p>
            <a:pPr lvl="1">
              <a:spcBef>
                <a:spcPts val="2000"/>
              </a:spcBef>
            </a:pPr>
            <a:r>
              <a:t>2,5 M heures CPU + 1 M d’heures GPU utilisés</a:t>
            </a:r>
          </a:p>
          <a:p>
            <a:pPr lvl="1">
              <a:spcBef>
                <a:spcPts val="2000"/>
              </a:spcBef>
            </a:pPr>
            <a:r>
              <a:t>Utilisé principalement pour la génération de données (PIC) et l’apprentissage (LinacNet)</a:t>
            </a:r>
          </a:p>
          <a:p>
            <a:pPr lvl="1"/>
            <a:r>
              <a:t>Accès TGCC bloqué pendant plus de 6 mois</a:t>
            </a:r>
          </a:p>
          <a:p>
            <a:pPr lvl="2">
              <a:spcBef>
                <a:spcPts val="2000"/>
              </a:spcBef>
            </a:pPr>
            <a:r>
              <a:t>Ressources CPU très largement </a:t>
            </a:r>
            <a:r>
              <a:rPr b="1">
                <a:latin typeface="Graphik"/>
                <a:ea typeface="Graphik"/>
                <a:cs typeface="Graphik"/>
                <a:sym typeface="Graphik"/>
              </a:rPr>
              <a:t>sous-utilisées</a:t>
            </a:r>
          </a:p>
          <a:p>
            <a:pPr lvl="2">
              <a:spcBef>
                <a:spcPts val="2000"/>
              </a:spcBef>
            </a:pPr>
            <a:r>
              <a:t>Manque de </a:t>
            </a:r>
            <a:r>
              <a:rPr b="1">
                <a:latin typeface="Graphik"/>
                <a:ea typeface="Graphik"/>
                <a:cs typeface="Graphik"/>
                <a:sym typeface="Graphik"/>
              </a:rPr>
              <a:t>coordination</a:t>
            </a:r>
            <a:r>
              <a:t> de notre côté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alcu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Calcul</a:t>
            </a:r>
          </a:p>
        </p:txBody>
      </p:sp>
      <p:sp>
        <p:nvSpPr>
          <p:cNvPr id="186" name="Année 2023/2024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Année 2023/2024</a:t>
            </a:r>
          </a:p>
        </p:txBody>
      </p:sp>
      <p:sp>
        <p:nvSpPr>
          <p:cNvPr id="187" name="CCIN2P3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latin typeface="Graphik"/>
                <a:ea typeface="Graphik"/>
                <a:cs typeface="Graphik"/>
                <a:sym typeface="Graphik"/>
              </a:defRPr>
            </a:pPr>
            <a:r>
              <a:t>CCIN2P3</a:t>
            </a:r>
          </a:p>
          <a:p>
            <a:pPr lvl="1">
              <a:spcBef>
                <a:spcPts val="2000"/>
              </a:spcBef>
            </a:pPr>
            <a:r>
              <a:t>Moins de 5000 h CPU</a:t>
            </a:r>
          </a:p>
          <a:p>
            <a:pPr lvl="1">
              <a:spcBef>
                <a:spcPts val="2000"/>
              </a:spcBef>
            </a:pPr>
            <a:r>
              <a:t>Pas de consommation GPU</a:t>
            </a:r>
          </a:p>
          <a:p>
            <a:pPr>
              <a:spcBef>
                <a:spcPts val="2000"/>
              </a:spcBef>
              <a:defRPr b="1">
                <a:latin typeface="Graphik"/>
                <a:ea typeface="Graphik"/>
                <a:cs typeface="Graphik"/>
                <a:sym typeface="Graphik"/>
              </a:defRPr>
            </a:pPr>
            <a:r>
              <a:t>CRIANN</a:t>
            </a:r>
            <a:r>
              <a:rPr b="0">
                <a:latin typeface="Graphik Light"/>
                <a:ea typeface="Graphik Light"/>
                <a:cs typeface="Graphik Light"/>
                <a:sym typeface="Graphik Light"/>
              </a:rPr>
              <a:t> (Normandie)</a:t>
            </a:r>
          </a:p>
          <a:p>
            <a:pPr lvl="1">
              <a:spcBef>
                <a:spcPts val="2000"/>
              </a:spcBef>
              <a:defRPr b="1">
                <a:latin typeface="Graphik"/>
                <a:ea typeface="Graphik"/>
                <a:cs typeface="Graphik"/>
                <a:sym typeface="Graphik"/>
              </a:defRPr>
            </a:pPr>
            <a:r>
              <a:rPr b="0">
                <a:latin typeface="Graphik Light"/>
                <a:ea typeface="Graphik Light"/>
                <a:cs typeface="Graphik Light"/>
                <a:sym typeface="Graphik Light"/>
              </a:rPr>
              <a:t>250 kh GPU attribuée (été 2024)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alcu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Calcul</a:t>
            </a:r>
          </a:p>
        </p:txBody>
      </p:sp>
      <p:sp>
        <p:nvSpPr>
          <p:cNvPr id="190" name="Année 2025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Année 2025</a:t>
            </a:r>
          </a:p>
        </p:txBody>
      </p:sp>
      <p:sp>
        <p:nvSpPr>
          <p:cNvPr id="191" name="Actions…"/>
          <p:cNvSpPr txBox="1">
            <a:spLocks noGrp="1"/>
          </p:cNvSpPr>
          <p:nvPr>
            <p:ph type="body" idx="1"/>
          </p:nvPr>
        </p:nvSpPr>
        <p:spPr>
          <a:xfrm>
            <a:off x="1206500" y="4260642"/>
            <a:ext cx="21971000" cy="925645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atin typeface="Graphik"/>
                <a:ea typeface="Graphik"/>
                <a:cs typeface="Graphik"/>
                <a:sym typeface="Graphik"/>
              </a:defRPr>
            </a:pPr>
            <a:r>
              <a:t>Actions</a:t>
            </a:r>
          </a:p>
          <a:p>
            <a:pPr lvl="1">
              <a:spcBef>
                <a:spcPts val="2000"/>
              </a:spcBef>
            </a:pPr>
            <a:r>
              <a:t>Choisir un </a:t>
            </a:r>
            <a:r>
              <a:rPr b="1">
                <a:latin typeface="Graphik"/>
                <a:ea typeface="Graphik"/>
                <a:cs typeface="Graphik"/>
                <a:sym typeface="Graphik"/>
              </a:rPr>
              <a:t>responsable</a:t>
            </a:r>
            <a:r>
              <a:t> calcul et un </a:t>
            </a:r>
            <a:r>
              <a:rPr b="1">
                <a:latin typeface="Graphik"/>
                <a:ea typeface="Graphik"/>
                <a:cs typeface="Graphik"/>
                <a:sym typeface="Graphik"/>
              </a:rPr>
              <a:t>suppléant</a:t>
            </a:r>
            <a:r>
              <a:t> pour les demandes groupées</a:t>
            </a:r>
          </a:p>
          <a:p>
            <a:pPr lvl="1">
              <a:spcBef>
                <a:spcPts val="2000"/>
              </a:spcBef>
            </a:pPr>
            <a:r>
              <a:t>Mettre en place processus de </a:t>
            </a:r>
            <a:r>
              <a:rPr b="1">
                <a:latin typeface="Graphik"/>
                <a:ea typeface="Graphik"/>
                <a:cs typeface="Graphik"/>
                <a:sym typeface="Graphik"/>
              </a:rPr>
              <a:t>pré-revue</a:t>
            </a:r>
            <a:r>
              <a:t> pour les demandes GENCI</a:t>
            </a:r>
          </a:p>
          <a:p>
            <a:pPr lvl="1">
              <a:spcBef>
                <a:spcPts val="2000"/>
              </a:spcBef>
            </a:pPr>
            <a:r>
              <a:rPr b="1">
                <a:latin typeface="Graphik"/>
                <a:ea typeface="Graphik"/>
                <a:cs typeface="Graphik"/>
                <a:sym typeface="Graphik"/>
              </a:rPr>
              <a:t>Affiner</a:t>
            </a:r>
            <a:r>
              <a:t> le besoin de calcul en fonction des priorités de l’année</a:t>
            </a:r>
          </a:p>
          <a:p>
            <a:pPr marL="0" indent="0">
              <a:buSzTx/>
              <a:buNone/>
              <a:defRPr b="1">
                <a:latin typeface="Graphik"/>
                <a:ea typeface="Graphik"/>
                <a:cs typeface="Graphik"/>
                <a:sym typeface="Graphik"/>
              </a:defRPr>
            </a:pPr>
            <a:r>
              <a:t>Autres ressources de calcul</a:t>
            </a:r>
          </a:p>
          <a:p>
            <a:pPr lvl="1">
              <a:spcBef>
                <a:spcPts val="2000"/>
              </a:spcBef>
            </a:pPr>
            <a:r>
              <a:t>CRIANN : possibilité de 1 Mh GPU A100 / an (demande fin novembre)</a:t>
            </a:r>
          </a:p>
          <a:p>
            <a:pPr lvl="1">
              <a:spcBef>
                <a:spcPts val="2000"/>
              </a:spcBef>
            </a:pPr>
            <a:r>
              <a:t>CCIN2P3 : demandes groupées laboratoire ou projet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tockag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Stockage</a:t>
            </a:r>
          </a:p>
        </p:txBody>
      </p:sp>
      <p:sp>
        <p:nvSpPr>
          <p:cNvPr id="194" name="Année 2024/2025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Année 2024/2025</a:t>
            </a:r>
          </a:p>
        </p:txBody>
      </p:sp>
      <p:sp>
        <p:nvSpPr>
          <p:cNvPr id="195" name="CCIN2P3…"/>
          <p:cNvSpPr txBox="1">
            <a:spLocks noGrp="1"/>
          </p:cNvSpPr>
          <p:nvPr>
            <p:ph type="body" sz="half" idx="1"/>
          </p:nvPr>
        </p:nvSpPr>
        <p:spPr>
          <a:xfrm>
            <a:off x="1206499" y="4260642"/>
            <a:ext cx="11050914" cy="925645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atin typeface="Graphik"/>
                <a:ea typeface="Graphik"/>
                <a:cs typeface="Graphik"/>
                <a:sym typeface="Graphik"/>
              </a:defRPr>
            </a:pPr>
            <a:r>
              <a:t>CCIN2P3</a:t>
            </a:r>
          </a:p>
          <a:p>
            <a:pPr lvl="1">
              <a:spcBef>
                <a:spcPts val="2000"/>
              </a:spcBef>
            </a:pPr>
            <a:r>
              <a:t>Espace de stockage mis en place et disponible au CC</a:t>
            </a:r>
          </a:p>
          <a:p>
            <a:pPr lvl="1">
              <a:spcBef>
                <a:spcPts val="2000"/>
              </a:spcBef>
            </a:pPr>
            <a:r>
              <a:t>Quasiment pas utilisé en 2024</a:t>
            </a:r>
          </a:p>
          <a:p>
            <a:pPr lvl="1">
              <a:spcBef>
                <a:spcPts val="2000"/>
              </a:spcBef>
            </a:pPr>
            <a:r>
              <a:t>Transfert du premier catalogue de données prochainement avec partage communautaire</a:t>
            </a:r>
          </a:p>
        </p:txBody>
      </p:sp>
      <p:pic>
        <p:nvPicPr>
          <p:cNvPr id="196" name="Screenshot 2024-11-05 at 14.02.42.png" descr="Screenshot 2024-11-05 at 14.02.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6970" y="3577204"/>
            <a:ext cx="10109201" cy="5892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éunion Annuelle"/>
          <p:cNvSpPr txBox="1">
            <a:spLocks noGrp="1"/>
          </p:cNvSpPr>
          <p:nvPr>
            <p:ph type="subTitle" sz="quarter" idx="1"/>
          </p:nvPr>
        </p:nvSpPr>
        <p:spPr>
          <a:xfrm>
            <a:off x="286703" y="2026772"/>
            <a:ext cx="21971001" cy="2006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t>Réunion Annuelle</a:t>
            </a:r>
          </a:p>
        </p:txBody>
      </p:sp>
      <p:sp>
        <p:nvSpPr>
          <p:cNvPr id="199" name="M4CAST"/>
          <p:cNvSpPr txBox="1">
            <a:spLocks noGrp="1"/>
          </p:cNvSpPr>
          <p:nvPr>
            <p:ph type="ctrTitle"/>
          </p:nvPr>
        </p:nvSpPr>
        <p:spPr>
          <a:xfrm>
            <a:off x="286703" y="-67748"/>
            <a:ext cx="21971001" cy="2006601"/>
          </a:xfrm>
          <a:prstGeom prst="rect">
            <a:avLst/>
          </a:prstGeom>
        </p:spPr>
        <p:txBody>
          <a:bodyPr/>
          <a:lstStyle>
            <a:lvl1pPr defTabSz="341375">
              <a:defRPr sz="11520" spc="-115">
                <a:solidFill>
                  <a:schemeClr val="accent1"/>
                </a:solidFill>
              </a:defRPr>
            </a:lvl1pPr>
          </a:lstStyle>
          <a:p>
            <a:r>
              <a:t>M4CAST</a:t>
            </a:r>
          </a:p>
        </p:txBody>
      </p:sp>
      <p:sp>
        <p:nvSpPr>
          <p:cNvPr id="200" name="Orsay, le 6 novembre 2024"/>
          <p:cNvSpPr txBox="1"/>
          <p:nvPr/>
        </p:nvSpPr>
        <p:spPr>
          <a:xfrm>
            <a:off x="9052559" y="12947869"/>
            <a:ext cx="6278881" cy="769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t>Orsay, le 6 novembre 2024</a:t>
            </a:r>
          </a:p>
        </p:txBody>
      </p:sp>
      <p:sp>
        <p:nvSpPr>
          <p:cNvPr id="201" name="Prospectives 2025"/>
          <p:cNvSpPr txBox="1"/>
          <p:nvPr/>
        </p:nvSpPr>
        <p:spPr>
          <a:xfrm>
            <a:off x="4447550" y="5633973"/>
            <a:ext cx="15488900" cy="3618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algn="ctr">
              <a:lnSpc>
                <a:spcPct val="90000"/>
              </a:lnSpc>
              <a:spcBef>
                <a:spcPts val="0"/>
              </a:spcBef>
              <a:defRPr sz="10000" spc="-100">
                <a:latin typeface="+mn-lt"/>
                <a:ea typeface="+mn-ea"/>
                <a:cs typeface="+mn-cs"/>
                <a:sym typeface="Produkt Extralight"/>
              </a:defRPr>
            </a:lvl1pPr>
          </a:lstStyle>
          <a:p>
            <a:r>
              <a:t>Prospectives 2025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MLAcc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MLAcc</a:t>
            </a:r>
          </a:p>
        </p:txBody>
      </p:sp>
      <p:sp>
        <p:nvSpPr>
          <p:cNvPr id="204" name="Projet transverse IN2P3 | 2025 -&gt; 2027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Projet transverse IN2P3 | 2025 -&gt; 2027</a:t>
            </a:r>
          </a:p>
        </p:txBody>
      </p:sp>
      <p:sp>
        <p:nvSpPr>
          <p:cNvPr id="205" name="Tous les documents de soutien laboratoires sont signés.…"/>
          <p:cNvSpPr txBox="1">
            <a:spLocks noGrp="1"/>
          </p:cNvSpPr>
          <p:nvPr>
            <p:ph type="body" idx="1"/>
          </p:nvPr>
        </p:nvSpPr>
        <p:spPr>
          <a:xfrm>
            <a:off x="1206500" y="4260642"/>
            <a:ext cx="16684943" cy="9256455"/>
          </a:xfrm>
          <a:prstGeom prst="rect">
            <a:avLst/>
          </a:prstGeom>
        </p:spPr>
        <p:txBody>
          <a:bodyPr/>
          <a:lstStyle/>
          <a:p>
            <a:pPr marL="1219200" indent="-762000">
              <a:buChar char="✓"/>
            </a:pPr>
            <a:r>
              <a:t>Tous les documents de soutien laboratoires sont signés.</a:t>
            </a:r>
          </a:p>
          <a:p>
            <a:pPr marL="1219200" indent="-762000">
              <a:buChar char="๏"/>
            </a:pPr>
            <a:r>
              <a:t>EAP - vendredi 8 novembre</a:t>
            </a:r>
          </a:p>
          <a:p>
            <a:pPr marL="1219200" indent="-762000">
              <a:buChar char="๏"/>
            </a:pPr>
            <a:r>
              <a:t>Demande pour pérenniser le projet </a:t>
            </a:r>
          </a:p>
          <a:p>
            <a:pPr lvl="2">
              <a:buChar char="‣"/>
            </a:pPr>
            <a:r>
              <a:t>Projet transverse -&gt; master projet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MLAcc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21">
              <a:defRPr sz="9500" spc="-95"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MLAcc</a:t>
            </a:r>
          </a:p>
        </p:txBody>
      </p:sp>
      <p:sp>
        <p:nvSpPr>
          <p:cNvPr id="208" name="Les grandes lignes"/>
          <p:cNvSpPr txBox="1">
            <a:spLocks noGrp="1"/>
          </p:cNvSpPr>
          <p:nvPr>
            <p:ph type="body" idx="21"/>
          </p:nvPr>
        </p:nvSpPr>
        <p:spPr>
          <a:xfrm>
            <a:off x="5825423" y="991569"/>
            <a:ext cx="21971001" cy="1003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</a:defRPr>
            </a:lvl1pPr>
          </a:lstStyle>
          <a:p>
            <a:r>
              <a:t>Les grandes lignes</a:t>
            </a:r>
          </a:p>
        </p:txBody>
      </p:sp>
      <p:sp>
        <p:nvSpPr>
          <p:cNvPr id="209" name="Données et calcul"/>
          <p:cNvSpPr txBox="1"/>
          <p:nvPr/>
        </p:nvSpPr>
        <p:spPr>
          <a:xfrm>
            <a:off x="1972427" y="2638769"/>
            <a:ext cx="4242309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Données et calcul</a:t>
            </a:r>
          </a:p>
        </p:txBody>
      </p:sp>
      <p:sp>
        <p:nvSpPr>
          <p:cNvPr id="210" name="Formation et synergies"/>
          <p:cNvSpPr txBox="1"/>
          <p:nvPr/>
        </p:nvSpPr>
        <p:spPr>
          <a:xfrm>
            <a:off x="8410143" y="2638769"/>
            <a:ext cx="5379721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Formation et synergies</a:t>
            </a:r>
          </a:p>
        </p:txBody>
      </p:sp>
      <p:sp>
        <p:nvSpPr>
          <p:cNvPr id="211" name="Algorithmes et déploiements"/>
          <p:cNvSpPr txBox="1"/>
          <p:nvPr/>
        </p:nvSpPr>
        <p:spPr>
          <a:xfrm>
            <a:off x="15462989" y="2638769"/>
            <a:ext cx="6880353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defRPr>
                <a:solidFill>
                  <a:schemeClr val="accent1">
                    <a:hueOff val="33700"/>
                    <a:satOff val="12608"/>
                    <a:lumOff val="15533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Algorithmes et déploiements</a:t>
            </a:r>
          </a:p>
        </p:txBody>
      </p:sp>
      <p:sp>
        <p:nvSpPr>
          <p:cNvPr id="212" name="Line"/>
          <p:cNvSpPr/>
          <p:nvPr/>
        </p:nvSpPr>
        <p:spPr>
          <a:xfrm>
            <a:off x="2009048" y="3543248"/>
            <a:ext cx="4169067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13" name="Line"/>
          <p:cNvSpPr/>
          <p:nvPr/>
        </p:nvSpPr>
        <p:spPr>
          <a:xfrm>
            <a:off x="9015469" y="3543248"/>
            <a:ext cx="4169068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14" name="Line"/>
          <p:cNvSpPr/>
          <p:nvPr/>
        </p:nvSpPr>
        <p:spPr>
          <a:xfrm>
            <a:off x="16818632" y="3543248"/>
            <a:ext cx="4169067" cy="1"/>
          </a:xfrm>
          <a:prstGeom prst="line">
            <a:avLst/>
          </a:prstGeom>
          <a:ln w="25400">
            <a:solidFill>
              <a:schemeClr val="accent1">
                <a:hueOff val="33700"/>
                <a:satOff val="12608"/>
                <a:lumOff val="1553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355600">
              <a:defRPr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15" name="SPIRAL2"/>
          <p:cNvSpPr/>
          <p:nvPr/>
        </p:nvSpPr>
        <p:spPr>
          <a:xfrm>
            <a:off x="1747907" y="4912349"/>
            <a:ext cx="2089812" cy="542572"/>
          </a:xfrm>
          <a:prstGeom prst="roundRect">
            <a:avLst>
              <a:gd name="adj" fmla="val 2602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SPIRAL2</a:t>
            </a:r>
          </a:p>
        </p:txBody>
      </p:sp>
      <p:sp>
        <p:nvSpPr>
          <p:cNvPr id="216" name="ARRONAX"/>
          <p:cNvSpPr/>
          <p:nvPr/>
        </p:nvSpPr>
        <p:spPr>
          <a:xfrm>
            <a:off x="1747907" y="5537093"/>
            <a:ext cx="2089812" cy="542572"/>
          </a:xfrm>
          <a:prstGeom prst="roundRect">
            <a:avLst>
              <a:gd name="adj" fmla="val 2602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ARRONAX</a:t>
            </a:r>
          </a:p>
        </p:txBody>
      </p:sp>
      <p:sp>
        <p:nvSpPr>
          <p:cNvPr id="217" name="ThomX"/>
          <p:cNvSpPr/>
          <p:nvPr/>
        </p:nvSpPr>
        <p:spPr>
          <a:xfrm>
            <a:off x="1747907" y="6161837"/>
            <a:ext cx="2089812" cy="542572"/>
          </a:xfrm>
          <a:prstGeom prst="roundRect">
            <a:avLst>
              <a:gd name="adj" fmla="val 2602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fr-FR" dirty="0"/>
              <a:t>PALLAS</a:t>
            </a:r>
            <a:endParaRPr dirty="0"/>
          </a:p>
        </p:txBody>
      </p:sp>
      <p:sp>
        <p:nvSpPr>
          <p:cNvPr id="218" name="SuperKEK B"/>
          <p:cNvSpPr/>
          <p:nvPr/>
        </p:nvSpPr>
        <p:spPr>
          <a:xfrm>
            <a:off x="1747907" y="7488325"/>
            <a:ext cx="2089812" cy="542572"/>
          </a:xfrm>
          <a:prstGeom prst="roundRect">
            <a:avLst>
              <a:gd name="adj" fmla="val 26024"/>
            </a:avLst>
          </a:prstGeom>
          <a:solidFill>
            <a:srgbClr val="9FAAB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SuperKEK B</a:t>
            </a:r>
          </a:p>
        </p:txBody>
      </p:sp>
      <p:sp>
        <p:nvSpPr>
          <p:cNvPr id="219" name="EXFEL"/>
          <p:cNvSpPr/>
          <p:nvPr/>
        </p:nvSpPr>
        <p:spPr>
          <a:xfrm>
            <a:off x="1747907" y="8113069"/>
            <a:ext cx="2089812" cy="542572"/>
          </a:xfrm>
          <a:prstGeom prst="roundRect">
            <a:avLst>
              <a:gd name="adj" fmla="val 26024"/>
            </a:avLst>
          </a:prstGeom>
          <a:solidFill>
            <a:srgbClr val="9FAAB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EXFEL</a:t>
            </a:r>
          </a:p>
        </p:txBody>
      </p:sp>
      <p:sp>
        <p:nvSpPr>
          <p:cNvPr id="220" name="CC IN2P3"/>
          <p:cNvSpPr/>
          <p:nvPr/>
        </p:nvSpPr>
        <p:spPr>
          <a:xfrm>
            <a:off x="4094602" y="4912349"/>
            <a:ext cx="2089811" cy="542572"/>
          </a:xfrm>
          <a:prstGeom prst="roundRect">
            <a:avLst>
              <a:gd name="adj" fmla="val 26024"/>
            </a:avLst>
          </a:prstGeom>
          <a:solidFill>
            <a:srgbClr val="F0BE5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300"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CC IN2P3</a:t>
            </a:r>
          </a:p>
        </p:txBody>
      </p:sp>
      <p:sp>
        <p:nvSpPr>
          <p:cNvPr id="221" name="GENCI"/>
          <p:cNvSpPr/>
          <p:nvPr/>
        </p:nvSpPr>
        <p:spPr>
          <a:xfrm>
            <a:off x="4094602" y="5537093"/>
            <a:ext cx="2089811" cy="542572"/>
          </a:xfrm>
          <a:prstGeom prst="roundRect">
            <a:avLst>
              <a:gd name="adj" fmla="val 2602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400"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GENCI</a:t>
            </a:r>
          </a:p>
        </p:txBody>
      </p:sp>
      <p:sp>
        <p:nvSpPr>
          <p:cNvPr id="222" name="CRIANN"/>
          <p:cNvSpPr/>
          <p:nvPr/>
        </p:nvSpPr>
        <p:spPr>
          <a:xfrm>
            <a:off x="4094602" y="6161837"/>
            <a:ext cx="2089811" cy="542572"/>
          </a:xfrm>
          <a:prstGeom prst="roundRect">
            <a:avLst>
              <a:gd name="adj" fmla="val 2602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400"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CRIANN</a:t>
            </a:r>
          </a:p>
        </p:txBody>
      </p:sp>
      <p:sp>
        <p:nvSpPr>
          <p:cNvPr id="223" name="Arrow"/>
          <p:cNvSpPr/>
          <p:nvPr/>
        </p:nvSpPr>
        <p:spPr>
          <a:xfrm rot="16200000">
            <a:off x="2329061" y="4378589"/>
            <a:ext cx="927504" cy="335864"/>
          </a:xfrm>
          <a:prstGeom prst="rightArrow">
            <a:avLst>
              <a:gd name="adj1" fmla="val 51936"/>
              <a:gd name="adj2" fmla="val 13544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24" name="Arrow"/>
          <p:cNvSpPr/>
          <p:nvPr/>
        </p:nvSpPr>
        <p:spPr>
          <a:xfrm rot="5400000">
            <a:off x="4675756" y="4378589"/>
            <a:ext cx="927504" cy="335864"/>
          </a:xfrm>
          <a:prstGeom prst="rightArrow">
            <a:avLst>
              <a:gd name="adj1" fmla="val 51936"/>
              <a:gd name="adj2" fmla="val 135444"/>
            </a:avLst>
          </a:prstGeom>
          <a:solidFill>
            <a:srgbClr val="F0BE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>
                <a:solidFill>
                  <a:srgbClr val="53585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25" name="Programmes d’échanges nationaux"/>
          <p:cNvSpPr/>
          <p:nvPr/>
        </p:nvSpPr>
        <p:spPr>
          <a:xfrm>
            <a:off x="8272851" y="4610579"/>
            <a:ext cx="2937176" cy="1146112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2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Programmes d’échanges nationaux</a:t>
            </a:r>
          </a:p>
        </p:txBody>
      </p:sp>
      <p:sp>
        <p:nvSpPr>
          <p:cNvPr id="226" name="Séminaires"/>
          <p:cNvSpPr/>
          <p:nvPr/>
        </p:nvSpPr>
        <p:spPr>
          <a:xfrm>
            <a:off x="8272851" y="5860067"/>
            <a:ext cx="2937176" cy="1146112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3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Séminaires</a:t>
            </a:r>
          </a:p>
        </p:txBody>
      </p:sp>
      <p:sp>
        <p:nvSpPr>
          <p:cNvPr id="227" name="Hackathons"/>
          <p:cNvSpPr/>
          <p:nvPr/>
        </p:nvSpPr>
        <p:spPr>
          <a:xfrm>
            <a:off x="8272851" y="7109554"/>
            <a:ext cx="2937176" cy="1146112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2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Hackathons</a:t>
            </a:r>
          </a:p>
        </p:txBody>
      </p:sp>
      <p:sp>
        <p:nvSpPr>
          <p:cNvPr id="228" name="AISSAI"/>
          <p:cNvSpPr/>
          <p:nvPr/>
        </p:nvSpPr>
        <p:spPr>
          <a:xfrm>
            <a:off x="12009364" y="4673308"/>
            <a:ext cx="1704599" cy="800101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AISSAI</a:t>
            </a:r>
          </a:p>
        </p:txBody>
      </p:sp>
      <p:sp>
        <p:nvSpPr>
          <p:cNvPr id="229" name="ARTIFACT"/>
          <p:cNvSpPr/>
          <p:nvPr/>
        </p:nvSpPr>
        <p:spPr>
          <a:xfrm>
            <a:off x="12009364" y="5559257"/>
            <a:ext cx="1704599" cy="800101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ARTIFACT</a:t>
            </a:r>
          </a:p>
        </p:txBody>
      </p:sp>
      <p:sp>
        <p:nvSpPr>
          <p:cNvPr id="230" name="FCC-ee"/>
          <p:cNvSpPr/>
          <p:nvPr/>
        </p:nvSpPr>
        <p:spPr>
          <a:xfrm>
            <a:off x="11816758" y="6451036"/>
            <a:ext cx="2089811" cy="800101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FCC-ee</a:t>
            </a:r>
          </a:p>
        </p:txBody>
      </p:sp>
      <p:sp>
        <p:nvSpPr>
          <p:cNvPr id="231" name="EuPRAXIA"/>
          <p:cNvSpPr/>
          <p:nvPr/>
        </p:nvSpPr>
        <p:spPr>
          <a:xfrm>
            <a:off x="11816758" y="7342816"/>
            <a:ext cx="2089811" cy="800101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EuPRAXIA</a:t>
            </a:r>
          </a:p>
        </p:txBody>
      </p:sp>
      <p:sp>
        <p:nvSpPr>
          <p:cNvPr id="232" name="PERLE"/>
          <p:cNvSpPr/>
          <p:nvPr/>
        </p:nvSpPr>
        <p:spPr>
          <a:xfrm>
            <a:off x="11816758" y="8228765"/>
            <a:ext cx="2089811" cy="800101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PERLE</a:t>
            </a:r>
          </a:p>
        </p:txBody>
      </p:sp>
      <p:sp>
        <p:nvSpPr>
          <p:cNvPr id="233" name="SPIRAL2"/>
          <p:cNvSpPr/>
          <p:nvPr/>
        </p:nvSpPr>
        <p:spPr>
          <a:xfrm>
            <a:off x="19877284" y="4731747"/>
            <a:ext cx="2089811" cy="542572"/>
          </a:xfrm>
          <a:prstGeom prst="roundRect">
            <a:avLst>
              <a:gd name="adj" fmla="val 2602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SPIRAL2</a:t>
            </a:r>
          </a:p>
        </p:txBody>
      </p:sp>
      <p:sp>
        <p:nvSpPr>
          <p:cNvPr id="234" name="ARRONAX"/>
          <p:cNvSpPr/>
          <p:nvPr/>
        </p:nvSpPr>
        <p:spPr>
          <a:xfrm>
            <a:off x="19877284" y="5356490"/>
            <a:ext cx="2089811" cy="542572"/>
          </a:xfrm>
          <a:prstGeom prst="roundRect">
            <a:avLst>
              <a:gd name="adj" fmla="val 2602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ARRONAX</a:t>
            </a:r>
          </a:p>
        </p:txBody>
      </p:sp>
      <p:sp>
        <p:nvSpPr>
          <p:cNvPr id="235" name="ThomX"/>
          <p:cNvSpPr/>
          <p:nvPr/>
        </p:nvSpPr>
        <p:spPr>
          <a:xfrm>
            <a:off x="19877284" y="6640449"/>
            <a:ext cx="2089811" cy="542572"/>
          </a:xfrm>
          <a:prstGeom prst="roundRect">
            <a:avLst>
              <a:gd name="adj" fmla="val 2602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ThomX</a:t>
            </a:r>
          </a:p>
        </p:txBody>
      </p:sp>
      <p:sp>
        <p:nvSpPr>
          <p:cNvPr id="236" name="Arrow"/>
          <p:cNvSpPr/>
          <p:nvPr/>
        </p:nvSpPr>
        <p:spPr>
          <a:xfrm rot="5400000">
            <a:off x="20458438" y="4194042"/>
            <a:ext cx="927504" cy="335864"/>
          </a:xfrm>
          <a:prstGeom prst="rightArrow">
            <a:avLst>
              <a:gd name="adj1" fmla="val 51936"/>
              <a:gd name="adj2" fmla="val 13544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37" name="Optimisation &amp; Opération"/>
          <p:cNvSpPr/>
          <p:nvPr/>
        </p:nvSpPr>
        <p:spPr>
          <a:xfrm>
            <a:off x="16799999" y="4681039"/>
            <a:ext cx="2089811" cy="930483"/>
          </a:xfrm>
          <a:prstGeom prst="roundRect">
            <a:avLst>
              <a:gd name="adj" fmla="val 15175"/>
            </a:avLst>
          </a:prstGeom>
          <a:solidFill>
            <a:srgbClr val="84698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Optimisation &amp; Opération</a:t>
            </a:r>
          </a:p>
        </p:txBody>
      </p:sp>
      <p:sp>
        <p:nvSpPr>
          <p:cNvPr id="238" name="Classification &amp; Anomalies"/>
          <p:cNvSpPr/>
          <p:nvPr/>
        </p:nvSpPr>
        <p:spPr>
          <a:xfrm>
            <a:off x="16799999" y="5835869"/>
            <a:ext cx="2089811" cy="927504"/>
          </a:xfrm>
          <a:prstGeom prst="roundRect">
            <a:avLst>
              <a:gd name="adj" fmla="val 15224"/>
            </a:avLst>
          </a:prstGeom>
          <a:solidFill>
            <a:srgbClr val="84698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Classification &amp; Anomalies</a:t>
            </a:r>
          </a:p>
        </p:txBody>
      </p:sp>
      <p:sp>
        <p:nvSpPr>
          <p:cNvPr id="239" name="Architectures novatrices"/>
          <p:cNvSpPr/>
          <p:nvPr/>
        </p:nvSpPr>
        <p:spPr>
          <a:xfrm>
            <a:off x="16799999" y="6940042"/>
            <a:ext cx="2089811" cy="927504"/>
          </a:xfrm>
          <a:prstGeom prst="roundRect">
            <a:avLst>
              <a:gd name="adj" fmla="val 15224"/>
            </a:avLst>
          </a:prstGeom>
          <a:solidFill>
            <a:srgbClr val="84698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Architectures novatrices</a:t>
            </a:r>
          </a:p>
        </p:txBody>
      </p:sp>
      <p:sp>
        <p:nvSpPr>
          <p:cNvPr id="240" name="Arrow"/>
          <p:cNvSpPr/>
          <p:nvPr/>
        </p:nvSpPr>
        <p:spPr>
          <a:xfrm rot="16200000">
            <a:off x="17381153" y="4045032"/>
            <a:ext cx="927504" cy="335865"/>
          </a:xfrm>
          <a:prstGeom prst="rightArrow">
            <a:avLst>
              <a:gd name="adj1" fmla="val 51936"/>
              <a:gd name="adj2" fmla="val 135444"/>
            </a:avLst>
          </a:prstGeom>
          <a:solidFill>
            <a:srgbClr val="84698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41" name="Arrow"/>
          <p:cNvSpPr/>
          <p:nvPr/>
        </p:nvSpPr>
        <p:spPr>
          <a:xfrm rot="5400000">
            <a:off x="9277687" y="4114992"/>
            <a:ext cx="927504" cy="335864"/>
          </a:xfrm>
          <a:prstGeom prst="rightArrow">
            <a:avLst>
              <a:gd name="adj1" fmla="val 51936"/>
              <a:gd name="adj2" fmla="val 13544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42" name="Arrow"/>
          <p:cNvSpPr/>
          <p:nvPr/>
        </p:nvSpPr>
        <p:spPr>
          <a:xfrm rot="5400000">
            <a:off x="12397912" y="4194042"/>
            <a:ext cx="927504" cy="335864"/>
          </a:xfrm>
          <a:prstGeom prst="rightArrow">
            <a:avLst>
              <a:gd name="adj1" fmla="val 51936"/>
              <a:gd name="adj2" fmla="val 135444"/>
            </a:avLst>
          </a:prstGeom>
          <a:solidFill>
            <a:srgbClr val="53585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43" name="Arrow"/>
          <p:cNvSpPr/>
          <p:nvPr/>
        </p:nvSpPr>
        <p:spPr>
          <a:xfrm rot="16200000">
            <a:off x="12397912" y="3935842"/>
            <a:ext cx="927504" cy="335864"/>
          </a:xfrm>
          <a:prstGeom prst="rightArrow">
            <a:avLst>
              <a:gd name="adj1" fmla="val 51936"/>
              <a:gd name="adj2" fmla="val 13544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endParaRPr/>
          </a:p>
        </p:txBody>
      </p:sp>
      <p:sp>
        <p:nvSpPr>
          <p:cNvPr id="244" name="EOSC"/>
          <p:cNvSpPr/>
          <p:nvPr/>
        </p:nvSpPr>
        <p:spPr>
          <a:xfrm>
            <a:off x="11816758" y="9134647"/>
            <a:ext cx="2089811" cy="800101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EOSC</a:t>
            </a:r>
          </a:p>
        </p:txBody>
      </p:sp>
      <p:sp>
        <p:nvSpPr>
          <p:cNvPr id="245" name="REFILL"/>
          <p:cNvSpPr/>
          <p:nvPr/>
        </p:nvSpPr>
        <p:spPr>
          <a:xfrm>
            <a:off x="11816758" y="10012325"/>
            <a:ext cx="2089811" cy="800101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REFILL</a:t>
            </a:r>
          </a:p>
        </p:txBody>
      </p:sp>
      <p:sp>
        <p:nvSpPr>
          <p:cNvPr id="246" name="SCIPAC"/>
          <p:cNvSpPr/>
          <p:nvPr/>
        </p:nvSpPr>
        <p:spPr>
          <a:xfrm>
            <a:off x="11816758" y="10926479"/>
            <a:ext cx="2089811" cy="800101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SCIPAC</a:t>
            </a:r>
          </a:p>
        </p:txBody>
      </p:sp>
      <p:sp>
        <p:nvSpPr>
          <p:cNvPr id="247" name="COMPSTAT"/>
          <p:cNvSpPr/>
          <p:nvPr/>
        </p:nvSpPr>
        <p:spPr>
          <a:xfrm>
            <a:off x="11816758" y="11795884"/>
            <a:ext cx="2089811" cy="800101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COMPSTAT</a:t>
            </a:r>
          </a:p>
        </p:txBody>
      </p:sp>
      <p:sp>
        <p:nvSpPr>
          <p:cNvPr id="248" name="RL4ACC"/>
          <p:cNvSpPr/>
          <p:nvPr/>
        </p:nvSpPr>
        <p:spPr>
          <a:xfrm>
            <a:off x="11816758" y="12665289"/>
            <a:ext cx="2089811" cy="800101"/>
          </a:xfrm>
          <a:prstGeom prst="roundRect">
            <a:avLst>
              <a:gd name="adj" fmla="val 12320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t>RL4ACC</a:t>
            </a:r>
          </a:p>
        </p:txBody>
      </p:sp>
      <p:sp>
        <p:nvSpPr>
          <p:cNvPr id="2" name="ThomX">
            <a:extLst>
              <a:ext uri="{FF2B5EF4-FFF2-40B4-BE49-F238E27FC236}">
                <a16:creationId xmlns:a16="http://schemas.microsoft.com/office/drawing/2014/main" id="{E4DED933-12B5-38E7-F318-7E5A5BCACF6D}"/>
              </a:ext>
            </a:extLst>
          </p:cNvPr>
          <p:cNvSpPr/>
          <p:nvPr/>
        </p:nvSpPr>
        <p:spPr>
          <a:xfrm>
            <a:off x="1747907" y="6800244"/>
            <a:ext cx="2089812" cy="542572"/>
          </a:xfrm>
          <a:prstGeom prst="roundRect">
            <a:avLst>
              <a:gd name="adj" fmla="val 2602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dirty="0" err="1"/>
              <a:t>ThomX</a:t>
            </a:r>
            <a:endParaRPr dirty="0"/>
          </a:p>
        </p:txBody>
      </p:sp>
      <p:sp>
        <p:nvSpPr>
          <p:cNvPr id="3" name="ThomX">
            <a:extLst>
              <a:ext uri="{FF2B5EF4-FFF2-40B4-BE49-F238E27FC236}">
                <a16:creationId xmlns:a16="http://schemas.microsoft.com/office/drawing/2014/main" id="{2B922FCB-999A-82EC-4957-B631BC17E588}"/>
              </a:ext>
            </a:extLst>
          </p:cNvPr>
          <p:cNvSpPr/>
          <p:nvPr/>
        </p:nvSpPr>
        <p:spPr>
          <a:xfrm>
            <a:off x="19890168" y="5998469"/>
            <a:ext cx="2089812" cy="542572"/>
          </a:xfrm>
          <a:prstGeom prst="roundRect">
            <a:avLst>
              <a:gd name="adj" fmla="val 26024"/>
            </a:avLst>
          </a:prstGeom>
          <a:solidFill>
            <a:schemeClr val="accent1">
              <a:hueOff val="33700"/>
              <a:satOff val="12608"/>
              <a:lumOff val="1553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825500">
              <a:spcBef>
                <a:spcPts val="0"/>
              </a:spcBef>
              <a:defRPr sz="2500">
                <a:solidFill>
                  <a:schemeClr val="accent1">
                    <a:satOff val="5092"/>
                    <a:lumOff val="-28652"/>
                  </a:schemeClr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r>
              <a:rPr lang="fr-FR" dirty="0"/>
              <a:t>PALLAS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7_MinimalistDark">
  <a:themeElements>
    <a:clrScheme name="37_MinimalistDark">
      <a:dk1>
        <a:srgbClr val="4B6079"/>
      </a:dk1>
      <a:lt1>
        <a:srgbClr val="FFFFFF"/>
      </a:lt1>
      <a:dk2>
        <a:srgbClr val="6F6F6F"/>
      </a:dk2>
      <a:lt2>
        <a:srgbClr val="D5D5D5"/>
      </a:lt2>
      <a:accent1>
        <a:srgbClr val="9BAABB"/>
      </a:accent1>
      <a:accent2>
        <a:srgbClr val="4CECD6"/>
      </a:accent2>
      <a:accent3>
        <a:srgbClr val="31FD29"/>
      </a:accent3>
      <a:accent4>
        <a:srgbClr val="FEFB00"/>
      </a:accent4>
      <a:accent5>
        <a:srgbClr val="F8ADB9"/>
      </a:accent5>
      <a:accent6>
        <a:srgbClr val="DE9DFE"/>
      </a:accent6>
      <a:hlink>
        <a:srgbClr val="0000FF"/>
      </a:hlink>
      <a:folHlink>
        <a:srgbClr val="FF00FF"/>
      </a:folHlink>
    </a:clrScheme>
    <a:fontScheme name="37_MinimalistDark">
      <a:majorFont>
        <a:latin typeface="Produkt Extralight"/>
        <a:ea typeface="Produkt Extralight"/>
        <a:cs typeface="Produkt Extralight"/>
      </a:majorFont>
      <a:minorFont>
        <a:latin typeface="Produkt Extralight"/>
        <a:ea typeface="Produkt Extralight"/>
        <a:cs typeface="Produkt Extralight"/>
      </a:minorFont>
    </a:fontScheme>
    <a:fmtScheme name="37_MinimalistD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chemeClr val="accent1">
                <a:satOff val="5092"/>
                <a:lumOff val="-28652"/>
              </a:schemeClr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7_MinimalistDark">
  <a:themeElements>
    <a:clrScheme name="37_MinimalistDark">
      <a:dk1>
        <a:srgbClr val="000000"/>
      </a:dk1>
      <a:lt1>
        <a:srgbClr val="FFFFFF"/>
      </a:lt1>
      <a:dk2>
        <a:srgbClr val="6F6F6F"/>
      </a:dk2>
      <a:lt2>
        <a:srgbClr val="D5D5D5"/>
      </a:lt2>
      <a:accent1>
        <a:srgbClr val="9BAABB"/>
      </a:accent1>
      <a:accent2>
        <a:srgbClr val="4CECD6"/>
      </a:accent2>
      <a:accent3>
        <a:srgbClr val="31FD29"/>
      </a:accent3>
      <a:accent4>
        <a:srgbClr val="FEFB00"/>
      </a:accent4>
      <a:accent5>
        <a:srgbClr val="F8ADB9"/>
      </a:accent5>
      <a:accent6>
        <a:srgbClr val="DE9DFE"/>
      </a:accent6>
      <a:hlink>
        <a:srgbClr val="0000FF"/>
      </a:hlink>
      <a:folHlink>
        <a:srgbClr val="FF00FF"/>
      </a:folHlink>
    </a:clrScheme>
    <a:fontScheme name="37_MinimalistDark">
      <a:majorFont>
        <a:latin typeface="Produkt Extralight"/>
        <a:ea typeface="Produkt Extralight"/>
        <a:cs typeface="Produkt Extralight"/>
      </a:majorFont>
      <a:minorFont>
        <a:latin typeface="Produkt Extralight"/>
        <a:ea typeface="Produkt Extralight"/>
        <a:cs typeface="Produkt Extralight"/>
      </a:minorFont>
    </a:fontScheme>
    <a:fmtScheme name="37_MinimalistD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chemeClr val="accent1">
                <a:satOff val="5092"/>
                <a:lumOff val="-28652"/>
              </a:schemeClr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Light"/>
            <a:ea typeface="Graphik Light"/>
            <a:cs typeface="Graphik Light"/>
            <a:sym typeface="Graphik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872</Words>
  <Application>Microsoft Macintosh PowerPoint</Application>
  <PresentationFormat>Personnalisé</PresentationFormat>
  <Paragraphs>191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Graphik</vt:lpstr>
      <vt:lpstr>Graphik Light</vt:lpstr>
      <vt:lpstr>Helvetica Neue</vt:lpstr>
      <vt:lpstr>Produkt Extralight</vt:lpstr>
      <vt:lpstr>Produkt Light</vt:lpstr>
      <vt:lpstr>37_MinimalistDark</vt:lpstr>
      <vt:lpstr>M4CAST</vt:lpstr>
      <vt:lpstr>M4CAST</vt:lpstr>
      <vt:lpstr>Calcul</vt:lpstr>
      <vt:lpstr>Calcul</vt:lpstr>
      <vt:lpstr>Calcul</vt:lpstr>
      <vt:lpstr>Stockage</vt:lpstr>
      <vt:lpstr>M4CAST</vt:lpstr>
      <vt:lpstr>MLAcc</vt:lpstr>
      <vt:lpstr>MLAcc</vt:lpstr>
      <vt:lpstr>MLAcc</vt:lpstr>
      <vt:lpstr>MLAcc</vt:lpstr>
      <vt:lpstr>MLAcc</vt:lpstr>
      <vt:lpstr>FUTURO</vt:lpstr>
      <vt:lpstr>FUTURO</vt:lpstr>
      <vt:lpstr>AISSAI</vt:lpstr>
      <vt:lpstr>M4CAST</vt:lpstr>
      <vt:lpstr>ARTIFACT</vt:lpstr>
      <vt:lpstr>Horizon 2025</vt:lpstr>
      <vt:lpstr>AI factories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Kevin Cassou</cp:lastModifiedBy>
  <cp:revision>1</cp:revision>
  <dcterms:modified xsi:type="dcterms:W3CDTF">2024-11-05T15:49:37Z</dcterms:modified>
</cp:coreProperties>
</file>