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596" r:id="rId5"/>
    <p:sldId id="508" r:id="rId6"/>
    <p:sldId id="601" r:id="rId7"/>
    <p:sldId id="451" r:id="rId8"/>
    <p:sldId id="602" r:id="rId9"/>
    <p:sldId id="610" r:id="rId10"/>
    <p:sldId id="606" r:id="rId11"/>
    <p:sldId id="600" r:id="rId12"/>
    <p:sldId id="604" r:id="rId13"/>
    <p:sldId id="605" r:id="rId14"/>
    <p:sldId id="611" r:id="rId15"/>
    <p:sldId id="504" r:id="rId16"/>
    <p:sldId id="500" r:id="rId17"/>
    <p:sldId id="582" r:id="rId18"/>
    <p:sldId id="583" r:id="rId19"/>
    <p:sldId id="580" r:id="rId20"/>
    <p:sldId id="562" r:id="rId21"/>
    <p:sldId id="576" r:id="rId22"/>
    <p:sldId id="565" r:id="rId23"/>
    <p:sldId id="567" r:id="rId24"/>
    <p:sldId id="566" r:id="rId25"/>
    <p:sldId id="568" r:id="rId26"/>
    <p:sldId id="570" r:id="rId27"/>
    <p:sldId id="563" r:id="rId28"/>
    <p:sldId id="457" r:id="rId29"/>
    <p:sldId id="585" r:id="rId30"/>
    <p:sldId id="590" r:id="rId31"/>
    <p:sldId id="527" r:id="rId32"/>
    <p:sldId id="529" r:id="rId33"/>
    <p:sldId id="538" r:id="rId34"/>
  </p:sldIdLst>
  <p:sldSz cx="12192000" cy="6858000"/>
  <p:notesSz cx="6858000" cy="9144000"/>
  <p:embeddedFontLst>
    <p:embeddedFont>
      <p:font typeface="Poppins Black" panose="020B0604020202020204" charset="0"/>
      <p:bold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Cambria Math" panose="02040503050406030204" pitchFamily="18" charset="0"/>
      <p:regular r:id="rId40"/>
    </p:embeddedFont>
    <p:embeddedFont>
      <p:font typeface="Poppins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C6A"/>
    <a:srgbClr val="E5E6EB"/>
    <a:srgbClr val="CE9A7E"/>
    <a:srgbClr val="FFF16F"/>
    <a:srgbClr val="91B1FD"/>
    <a:srgbClr val="FFD3B6"/>
    <a:srgbClr val="FF8B94"/>
    <a:srgbClr val="A8E6CF"/>
    <a:srgbClr val="BDBD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7" autoAdjust="0"/>
    <p:restoredTop sz="95597" autoAdjust="0"/>
  </p:normalViewPr>
  <p:slideViewPr>
    <p:cSldViewPr snapToGrid="0">
      <p:cViewPr varScale="1">
        <p:scale>
          <a:sx n="110" d="100"/>
          <a:sy n="110" d="100"/>
        </p:scale>
        <p:origin x="444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270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270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contenu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8029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39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4505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4505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1"/>
            <a:ext cx="6118657" cy="482631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7"/>
            <a:ext cx="6118656" cy="5597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120281"/>
            <a:ext cx="5979247" cy="479315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7"/>
            <a:ext cx="5976441" cy="52924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117601"/>
            <a:ext cx="10744517" cy="2336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899" cy="365125"/>
          </a:xfrm>
        </p:spPr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265" cy="365125"/>
          </a:xfrm>
        </p:spPr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8D8D8D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image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778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778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107441"/>
            <a:ext cx="8659812" cy="4805998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5769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Sommaire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74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49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108367"/>
            <a:ext cx="10728325" cy="48050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599" y="6343650"/>
            <a:ext cx="1105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97" r:id="rId4"/>
    <p:sldLayoutId id="2147483661" r:id="rId5"/>
    <p:sldLayoutId id="2147483664" r:id="rId6"/>
    <p:sldLayoutId id="2147483665" r:id="rId7"/>
    <p:sldLayoutId id="2147483696" r:id="rId8"/>
    <p:sldLayoutId id="2147483651" r:id="rId9"/>
    <p:sldLayoutId id="2147483683" r:id="rId10"/>
    <p:sldLayoutId id="2147483678" r:id="rId11"/>
    <p:sldLayoutId id="2147483676" r:id="rId12"/>
    <p:sldLayoutId id="2147483650" r:id="rId13"/>
    <p:sldLayoutId id="2147483666" r:id="rId14"/>
    <p:sldLayoutId id="2147483669" r:id="rId15"/>
    <p:sldLayoutId id="2147483653" r:id="rId16"/>
    <p:sldLayoutId id="2147483695" r:id="rId17"/>
    <p:sldLayoutId id="2147483685" r:id="rId18"/>
    <p:sldLayoutId id="2147483684" r:id="rId19"/>
    <p:sldLayoutId id="2147483671" r:id="rId20"/>
    <p:sldLayoutId id="2147483690" r:id="rId21"/>
    <p:sldLayoutId id="2147483672" r:id="rId22"/>
    <p:sldLayoutId id="2147483687" r:id="rId23"/>
    <p:sldLayoutId id="2147483686" r:id="rId24"/>
    <p:sldLayoutId id="2147483654" r:id="rId25"/>
    <p:sldLayoutId id="2147483655" r:id="rId26"/>
    <p:sldLayoutId id="2147483691" r:id="rId27"/>
    <p:sldLayoutId id="2147483692" r:id="rId28"/>
    <p:sldLayoutId id="2147483667" r:id="rId29"/>
    <p:sldLayoutId id="2147483673" r:id="rId30"/>
    <p:sldLayoutId id="2147483674" r:id="rId31"/>
    <p:sldLayoutId id="2147483675" r:id="rId32"/>
    <p:sldLayoutId id="2147483681" r:id="rId33"/>
    <p:sldLayoutId id="2147483682" r:id="rId34"/>
    <p:sldLayoutId id="2147483693" r:id="rId35"/>
    <p:sldLayoutId id="2147483688" r:id="rId36"/>
    <p:sldLayoutId id="2147483689" r:id="rId37"/>
    <p:sldLayoutId id="2147483662" r:id="rId38"/>
    <p:sldLayoutId id="2147483694" r:id="rId39"/>
    <p:sldLayoutId id="2147483668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50.png"/><Relationship Id="rId4" Type="http://schemas.openxmlformats.org/officeDocument/2006/relationships/image" Target="../media/image12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7689351" cy="1587501"/>
          </a:xfrm>
        </p:spPr>
        <p:txBody>
          <a:bodyPr/>
          <a:lstStyle/>
          <a:p>
            <a:r>
              <a:rPr lang="en-GB" dirty="0" smtClean="0"/>
              <a:t>ALESIA</a:t>
            </a:r>
            <a:br>
              <a:rPr lang="en-GB" dirty="0" smtClean="0"/>
            </a:br>
            <a:r>
              <a:rPr lang="en-GB" b="1" dirty="0" smtClean="0"/>
              <a:t>Superconducting </a:t>
            </a:r>
            <a:r>
              <a:rPr lang="en-GB" b="1" dirty="0"/>
              <a:t>magnet design through multi-physics optimisation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031956" cy="1655762"/>
          </a:xfrm>
        </p:spPr>
        <p:txBody>
          <a:bodyPr anchor="b">
            <a:normAutofit/>
          </a:bodyPr>
          <a:lstStyle/>
          <a:p>
            <a:r>
              <a:rPr lang="en-GB" sz="1600" u="sng" dirty="0" smtClean="0"/>
              <a:t>Damien </a:t>
            </a:r>
            <a:r>
              <a:rPr lang="en-GB" sz="1600" u="sng" dirty="0"/>
              <a:t>Minenna</a:t>
            </a:r>
            <a:r>
              <a:rPr lang="en-GB" sz="1600" dirty="0"/>
              <a:t> </a:t>
            </a:r>
            <a:r>
              <a:rPr lang="en-US" sz="1600" dirty="0"/>
              <a:t>—</a:t>
            </a:r>
            <a:r>
              <a:rPr lang="en-GB" sz="1600" dirty="0" smtClean="0"/>
              <a:t> </a:t>
            </a:r>
            <a:r>
              <a:rPr lang="fr-FR" sz="1600" dirty="0"/>
              <a:t>Robin </a:t>
            </a:r>
            <a:r>
              <a:rPr lang="fr-FR" sz="1600" dirty="0" smtClean="0"/>
              <a:t>Penavaire </a:t>
            </a:r>
            <a:r>
              <a:rPr lang="en-US" sz="1600" dirty="0"/>
              <a:t>—</a:t>
            </a:r>
            <a:r>
              <a:rPr lang="fr-FR" sz="1600" dirty="0" smtClean="0"/>
              <a:t> </a:t>
            </a:r>
            <a:r>
              <a:rPr lang="en-GB" sz="1600" dirty="0"/>
              <a:t>Valerio </a:t>
            </a:r>
            <a:r>
              <a:rPr lang="en-GB" sz="1600" dirty="0" smtClean="0"/>
              <a:t>Calvelli </a:t>
            </a:r>
            <a:r>
              <a:rPr lang="en-US" sz="1600" dirty="0" smtClean="0"/>
              <a:t>— </a:t>
            </a:r>
            <a:r>
              <a:rPr lang="en-GB" sz="1600" dirty="0" smtClean="0"/>
              <a:t>Simon </a:t>
            </a:r>
            <a:r>
              <a:rPr lang="en-GB" sz="1600" dirty="0" err="1"/>
              <a:t>Bagnis</a:t>
            </a:r>
            <a:r>
              <a:rPr lang="en-GB" sz="1600" dirty="0"/>
              <a:t> </a:t>
            </a:r>
            <a:r>
              <a:rPr lang="en-US" sz="1600" dirty="0" smtClean="0"/>
              <a:t>— Guillaume </a:t>
            </a:r>
            <a:r>
              <a:rPr lang="en-US" sz="1600" dirty="0" err="1" smtClean="0"/>
              <a:t>Dilasser</a:t>
            </a:r>
            <a:r>
              <a:rPr lang="en-US" sz="1600" dirty="0" smtClean="0"/>
              <a:t> </a:t>
            </a:r>
            <a:r>
              <a:rPr lang="en-US" sz="1600" dirty="0"/>
              <a:t>— </a:t>
            </a:r>
            <a:r>
              <a:rPr lang="en-US" sz="1600" dirty="0" smtClean="0"/>
              <a:t>Thibaut </a:t>
            </a:r>
            <a:r>
              <a:rPr lang="en-US" sz="1600" dirty="0" err="1"/>
              <a:t>Lemercier</a:t>
            </a:r>
            <a:r>
              <a:rPr lang="en-GB" sz="1600" dirty="0"/>
              <a:t> </a:t>
            </a:r>
            <a:r>
              <a:rPr lang="en-US" sz="1600" dirty="0"/>
              <a:t>— </a:t>
            </a:r>
            <a:r>
              <a:rPr lang="en-GB" sz="1600" dirty="0"/>
              <a:t>Gilles Lenoir </a:t>
            </a:r>
            <a:r>
              <a:rPr lang="en-US" sz="1600" dirty="0"/>
              <a:t>—</a:t>
            </a:r>
            <a:r>
              <a:rPr lang="en-GB" sz="1600" dirty="0" smtClean="0"/>
              <a:t> </a:t>
            </a:r>
            <a:r>
              <a:rPr lang="en-GB" sz="1600" dirty="0"/>
              <a:t>Jean-Pierre </a:t>
            </a:r>
            <a:r>
              <a:rPr lang="en-GB" sz="1600" dirty="0" err="1"/>
              <a:t>Lottin</a:t>
            </a:r>
            <a:r>
              <a:rPr lang="en-GB" sz="1600" dirty="0"/>
              <a:t> </a:t>
            </a:r>
            <a:r>
              <a:rPr lang="en-US" sz="1600" dirty="0"/>
              <a:t>—</a:t>
            </a:r>
            <a:r>
              <a:rPr lang="en-GB" sz="1600" dirty="0"/>
              <a:t> Michel </a:t>
            </a:r>
            <a:r>
              <a:rPr lang="en-GB" sz="1600" dirty="0" err="1"/>
              <a:t>Segreti</a:t>
            </a:r>
            <a:r>
              <a:rPr lang="en-GB" sz="1600" dirty="0"/>
              <a:t> </a:t>
            </a:r>
            <a:r>
              <a:rPr lang="en-US" sz="1600" dirty="0"/>
              <a:t>—</a:t>
            </a:r>
            <a:r>
              <a:rPr lang="en-GB" sz="1600" dirty="0"/>
              <a:t> Damien </a:t>
            </a:r>
            <a:r>
              <a:rPr lang="en-GB" sz="1600" dirty="0" smtClean="0"/>
              <a:t>Simon </a:t>
            </a:r>
            <a:r>
              <a:rPr lang="en-US" sz="1600" dirty="0"/>
              <a:t>—</a:t>
            </a:r>
            <a:r>
              <a:rPr lang="en-GB" sz="1600" dirty="0" smtClean="0"/>
              <a:t> </a:t>
            </a:r>
            <a:r>
              <a:rPr lang="en-US" sz="1600" dirty="0" smtClean="0"/>
              <a:t> </a:t>
            </a:r>
            <a:r>
              <a:rPr lang="en-GB" sz="1600" dirty="0"/>
              <a:t>Francesco </a:t>
            </a:r>
            <a:r>
              <a:rPr lang="en-GB" sz="1600" dirty="0" err="1"/>
              <a:t>Stacchi</a:t>
            </a:r>
            <a:r>
              <a:rPr lang="en-GB" sz="1600" dirty="0"/>
              <a:t> </a:t>
            </a:r>
            <a:r>
              <a:rPr lang="en-US" sz="1600" dirty="0"/>
              <a:t>—</a:t>
            </a:r>
            <a:r>
              <a:rPr lang="en-GB" sz="1600" dirty="0"/>
              <a:t> Hajar </a:t>
            </a:r>
            <a:r>
              <a:rPr lang="en-GB" sz="1600" dirty="0" err="1" smtClean="0"/>
              <a:t>Zgour</a:t>
            </a:r>
            <a:endParaRPr lang="en-GB" sz="16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71267"/>
              </p:ext>
            </p:extLst>
          </p:nvPr>
        </p:nvGraphicFramePr>
        <p:xfrm>
          <a:off x="4848606" y="734347"/>
          <a:ext cx="1798420" cy="179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Acrobat Document" r:id="rId3" imgW="3809586" imgH="3809737" progId="AcroExch.Document.2020">
                  <p:embed/>
                </p:oleObj>
              </mc:Choice>
              <mc:Fallback>
                <p:oleObj name="Acrobat Document" r:id="rId3" imgW="3809586" imgH="3809737" progId="AcroExch.Document.2020">
                  <p:embed/>
                  <p:pic>
                    <p:nvPicPr>
                      <p:cNvPr id="56" name="Objet 5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8606" y="734347"/>
                        <a:ext cx="1798420" cy="1798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11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" y="736086"/>
            <a:ext cx="10872238" cy="538582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Optimisers for magnet design</a:t>
            </a:r>
            <a:endParaRPr lang="en-GB" dirty="0"/>
          </a:p>
        </p:txBody>
      </p:sp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8477228" y="279831"/>
            <a:ext cx="2298742" cy="67451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Score</a:t>
            </a:r>
            <a:r>
              <a:rPr lang="en-GB" sz="1400" b="1" dirty="0"/>
              <a:t> </a:t>
            </a:r>
            <a:r>
              <a:rPr lang="en-GB" sz="1400" b="1" dirty="0" smtClean="0"/>
              <a:t>(T</a:t>
            </a:r>
            <a:r>
              <a:rPr lang="en-GB" sz="1400" b="1" baseline="30000" dirty="0" smtClean="0"/>
              <a:t>8</a:t>
            </a:r>
            <a:r>
              <a:rPr lang="en-GB" sz="1400" b="1" dirty="0"/>
              <a:t> </a:t>
            </a:r>
            <a:r>
              <a:rPr lang="en-GB" sz="1400" b="1" dirty="0" smtClean="0"/>
              <a:t>m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MPa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K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)</a:t>
            </a:r>
          </a:p>
          <a:p>
            <a:pPr lvl="1"/>
            <a:r>
              <a:rPr lang="en-GB" sz="1400" dirty="0" smtClean="0"/>
              <a:t>Goal: less than 10 </a:t>
            </a:r>
          </a:p>
          <a:p>
            <a:pPr lvl="2"/>
            <a:endParaRPr lang="en-GB" sz="1400" dirty="0" smtClean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87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1400" b="1" dirty="0"/>
                  <a:t>Deep Neural Network</a:t>
                </a:r>
                <a:endParaRPr lang="en-GB" sz="1400" dirty="0"/>
              </a:p>
              <a:p>
                <a:pPr lvl="1"/>
                <a:r>
                  <a:rPr lang="en-GB" sz="1400" dirty="0"/>
                  <a:t>SPIN SHORT DATA</a:t>
                </a:r>
              </a:p>
              <a:p>
                <a:pPr lvl="2"/>
                <a:r>
                  <a:rPr lang="en-GB" sz="1400" dirty="0"/>
                  <a:t>Target: figure of merit at 15.30 Tm</a:t>
                </a:r>
              </a:p>
              <a:p>
                <a:pPr lvl="2"/>
                <a:endParaRPr lang="en-GB" sz="1400" dirty="0"/>
              </a:p>
              <a:p>
                <a:pPr lvl="1"/>
                <a:r>
                  <a:rPr lang="en-GB" sz="1400" dirty="0"/>
                  <a:t>Training: 3 s  on 37632 data (almost random)</a:t>
                </a:r>
              </a:p>
              <a:p>
                <a:pPr lvl="2"/>
                <a:r>
                  <a:rPr lang="en-GB" sz="1400" dirty="0"/>
                  <a:t>Root mean </a:t>
                </a:r>
                <a:r>
                  <a:rPr lang="en-GB" sz="1400" dirty="0">
                    <a:solidFill>
                      <a:schemeClr val="dk1"/>
                    </a:solidFill>
                  </a:rPr>
                  <a:t>squared error (RMSE):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dk1"/>
                    </a:solidFill>
                  </a:rPr>
                  <a:t>0.49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solidFill>
                      <a:schemeClr val="dk1"/>
                    </a:solidFill>
                  </a:rPr>
                  <a:t> 0.04 Tm</a:t>
                </a:r>
              </a:p>
              <a:p>
                <a:pPr lvl="2"/>
                <a:r>
                  <a:rPr lang="en-GB" sz="1400" dirty="0">
                    <a:solidFill>
                      <a:schemeClr val="dk1"/>
                    </a:solidFill>
                  </a:rPr>
                  <a:t>r2 score: 0.998266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solidFill>
                      <a:schemeClr val="dk1"/>
                    </a:solidFill>
                  </a:rPr>
                  <a:t> 0.000282</a:t>
                </a:r>
                <a:r>
                  <a:rPr lang="en-GB" sz="1400" dirty="0"/>
                  <a:t> </a:t>
                </a:r>
              </a:p>
              <a:p>
                <a:pPr lvl="2"/>
                <a:endParaRPr lang="en-GB" sz="1400" dirty="0"/>
              </a:p>
              <a:p>
                <a:pPr lvl="1"/>
                <a:r>
                  <a:rPr lang="en-GB" sz="1400" dirty="0"/>
                  <a:t>Then optimised with a L-BFGS</a:t>
                </a:r>
              </a:p>
              <a:p>
                <a:pPr marL="0" lvl="1" indent="0">
                  <a:buNone/>
                </a:pPr>
                <a:endParaRPr lang="en-GB" sz="1400" dirty="0"/>
              </a:p>
              <a:p>
                <a:pPr lvl="1"/>
                <a:r>
                  <a:rPr lang="en-GB" sz="1400" dirty="0"/>
                  <a:t>SPIN SHORT DATA</a:t>
                </a:r>
              </a:p>
              <a:p>
                <a:pPr lvl="2"/>
                <a:r>
                  <a:rPr lang="en-GB" sz="1400" dirty="0"/>
                  <a:t>Target predicted: 15.30 Tm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/>
                  <a:t> 1.47 (3 RMSE)</a:t>
                </a:r>
              </a:p>
              <a:p>
                <a:pPr lvl="2"/>
                <a:r>
                  <a:rPr lang="en-GB" sz="1400" b="1" dirty="0"/>
                  <a:t>Target obtained: 13.86 Tm</a:t>
                </a:r>
              </a:p>
              <a:p>
                <a:pPr marL="0" lvl="1" indent="0">
                  <a:buNone/>
                </a:pPr>
                <a:endParaRPr lang="en-GB" sz="1400" dirty="0"/>
              </a:p>
              <a:p>
                <a:pPr marL="0" lvl="1" indent="0">
                  <a:buNone/>
                </a:pPr>
                <a:r>
                  <a:rPr lang="en-GB" sz="1400" b="1" dirty="0">
                    <a:solidFill>
                      <a:schemeClr val="tx2"/>
                    </a:solidFill>
                  </a:rPr>
                  <a:t>Allows fast redesign with new </a:t>
                </a:r>
                <a:r>
                  <a:rPr lang="en-GB" sz="1400" b="1" dirty="0" smtClean="0">
                    <a:solidFill>
                      <a:schemeClr val="tx2"/>
                    </a:solidFill>
                  </a:rPr>
                  <a:t>targets</a:t>
                </a:r>
                <a:endParaRPr lang="en-GB" sz="1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03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3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GB" sz="1400" b="1" dirty="0" smtClean="0"/>
                  <a:t>Objectives</a:t>
                </a:r>
                <a:endParaRPr lang="en-GB" sz="1400" b="1" dirty="0"/>
              </a:p>
              <a:p>
                <a:pPr lvl="1"/>
                <a:r>
                  <a:rPr lang="en-GB" sz="1400" dirty="0"/>
                  <a:t>Emulate simulations with estimators</a:t>
                </a:r>
              </a:p>
              <a:p>
                <a:pPr lvl="2"/>
                <a:r>
                  <a:rPr lang="en-GB" sz="1400" b="1" dirty="0"/>
                  <a:t>Estimate the fitness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GB" sz="1400" b="1" dirty="0"/>
                  <a:t> as a whole</a:t>
                </a:r>
              </a:p>
              <a:p>
                <a:pPr lvl="2"/>
                <a:r>
                  <a:rPr lang="en-GB" sz="1400" dirty="0"/>
                  <a:t>Fast exploration of the parametric space</a:t>
                </a:r>
              </a:p>
              <a:p>
                <a:pPr lvl="1"/>
                <a:r>
                  <a:rPr lang="en-GB" sz="1400" dirty="0"/>
                  <a:t>Optimisation</a:t>
                </a:r>
              </a:p>
              <a:p>
                <a:pPr lvl="2"/>
                <a:r>
                  <a:rPr lang="en-GB" sz="1400" dirty="0"/>
                  <a:t>Use estimators to find a minimum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1400" dirty="0"/>
              </a:p>
              <a:p>
                <a:pPr lvl="1"/>
                <a:r>
                  <a:rPr lang="en-GB" sz="1400" dirty="0"/>
                  <a:t>Prediction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GB" sz="1400" dirty="0"/>
              </a:p>
              <a:p>
                <a:pPr lvl="2"/>
                <a:r>
                  <a:rPr lang="en-GB" sz="1400" dirty="0"/>
                  <a:t>From random inputs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GB" sz="1400" dirty="0"/>
                  <a:t> </a:t>
                </a:r>
              </a:p>
              <a:p>
                <a:pPr lvl="2"/>
                <a:endParaRPr lang="en-GB" sz="1400" dirty="0"/>
              </a:p>
              <a:p>
                <a:r>
                  <a:rPr lang="en-GB" sz="1400" b="1" dirty="0"/>
                  <a:t>Supervised learning</a:t>
                </a:r>
              </a:p>
              <a:p>
                <a:pPr lvl="1"/>
                <a:r>
                  <a:rPr lang="en-GB" sz="1400" dirty="0"/>
                  <a:t>Implemented</a:t>
                </a:r>
              </a:p>
              <a:p>
                <a:pPr lvl="2"/>
                <a:r>
                  <a:rPr lang="en-GB" sz="1400" i="1" dirty="0"/>
                  <a:t>Linear regression</a:t>
                </a:r>
              </a:p>
              <a:p>
                <a:pPr lvl="2"/>
                <a:r>
                  <a:rPr lang="en-GB" sz="1400" i="1" dirty="0"/>
                  <a:t>Decision tree</a:t>
                </a:r>
              </a:p>
              <a:p>
                <a:pPr lvl="2"/>
                <a:r>
                  <a:rPr lang="en-GB" sz="1400" i="1" dirty="0"/>
                  <a:t>Random forest</a:t>
                </a:r>
              </a:p>
              <a:p>
                <a:pPr lvl="2"/>
                <a:r>
                  <a:rPr lang="en-GB" sz="1400" i="1" dirty="0"/>
                  <a:t>Gradient boosting</a:t>
                </a:r>
              </a:p>
              <a:p>
                <a:pPr lvl="2"/>
                <a:r>
                  <a:rPr lang="en-GB" sz="1400" i="1" dirty="0"/>
                  <a:t>Deep neural </a:t>
                </a:r>
                <a:r>
                  <a:rPr lang="en-GB" sz="1400" i="1" dirty="0" smtClean="0"/>
                  <a:t>network</a:t>
                </a:r>
                <a:endParaRPr lang="en-GB" sz="1400" dirty="0"/>
              </a:p>
              <a:p>
                <a:pPr lvl="2"/>
                <a:endParaRPr lang="en-GB" sz="1400" dirty="0"/>
              </a:p>
              <a:p>
                <a:pPr lvl="2"/>
                <a:endParaRPr lang="en-GB" sz="1400" dirty="0"/>
              </a:p>
              <a:p>
                <a:pPr lvl="2"/>
                <a:endParaRPr lang="en-GB" sz="1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3"/>
                <a:stretch>
                  <a:fillRect l="-2103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739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108367"/>
            <a:ext cx="8264116" cy="4805071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b="1" dirty="0" smtClean="0"/>
              <a:t>ALESIA a new toolbox at CEA/IRFU</a:t>
            </a:r>
            <a:endParaRPr lang="en-GB" b="1" dirty="0"/>
          </a:p>
          <a:p>
            <a:pPr lvl="1"/>
            <a:r>
              <a:rPr lang="en-GB" dirty="0" smtClean="0"/>
              <a:t>To drastically speed up </a:t>
            </a:r>
            <a:r>
              <a:rPr lang="en-GB" dirty="0" smtClean="0"/>
              <a:t>design phases</a:t>
            </a:r>
            <a:endParaRPr lang="en-GB" dirty="0" smtClean="0"/>
          </a:p>
          <a:p>
            <a:pPr lvl="1"/>
            <a:r>
              <a:rPr lang="en-GB" dirty="0" smtClean="0"/>
              <a:t>Full </a:t>
            </a:r>
            <a:r>
              <a:rPr lang="en-GB" dirty="0"/>
              <a:t>and </a:t>
            </a:r>
            <a:r>
              <a:rPr lang="en-GB" dirty="0" smtClean="0"/>
              <a:t>automated process</a:t>
            </a:r>
          </a:p>
          <a:p>
            <a:pPr lvl="1"/>
            <a:r>
              <a:rPr lang="en-GB" dirty="0"/>
              <a:t>Holistic understanding of the </a:t>
            </a:r>
            <a:r>
              <a:rPr lang="en-GB" dirty="0" smtClean="0"/>
              <a:t>design </a:t>
            </a:r>
          </a:p>
          <a:p>
            <a:pPr lvl="2"/>
            <a:r>
              <a:rPr lang="en-GB" dirty="0" smtClean="0"/>
              <a:t>For cross-disciplinary teams</a:t>
            </a:r>
          </a:p>
          <a:p>
            <a:pPr lvl="1"/>
            <a:r>
              <a:rPr lang="en-GB" dirty="0" smtClean="0"/>
              <a:t>Manage large </a:t>
            </a:r>
            <a:r>
              <a:rPr lang="en-GB" dirty="0"/>
              <a:t>amounts of </a:t>
            </a:r>
            <a:r>
              <a:rPr lang="en-GB" dirty="0" smtClean="0"/>
              <a:t>data</a:t>
            </a:r>
          </a:p>
          <a:p>
            <a:pPr lvl="1"/>
            <a:r>
              <a:rPr lang="en-GB" dirty="0"/>
              <a:t>Can be used on any magnet project</a:t>
            </a:r>
          </a:p>
          <a:p>
            <a:pPr lvl="1"/>
            <a:r>
              <a:rPr lang="en-GB" dirty="0"/>
              <a:t>Can handle any software (Opera, Cast3m, …)</a:t>
            </a:r>
          </a:p>
          <a:p>
            <a:pPr lvl="1"/>
            <a:r>
              <a:rPr lang="en-GB" dirty="0"/>
              <a:t>Cross-platform and </a:t>
            </a:r>
            <a:r>
              <a:rPr lang="en-GB" dirty="0" smtClean="0"/>
              <a:t>documented</a:t>
            </a:r>
          </a:p>
          <a:p>
            <a:pPr lvl="1"/>
            <a:r>
              <a:rPr lang="en-GB" dirty="0" smtClean="0"/>
              <a:t>Not limited to magnets</a:t>
            </a:r>
          </a:p>
          <a:p>
            <a:pPr lvl="2"/>
            <a:endParaRPr lang="en-GB" dirty="0" smtClean="0"/>
          </a:p>
          <a:p>
            <a:pPr marL="0" lvl="1" indent="0">
              <a:buNone/>
            </a:pPr>
            <a:r>
              <a:rPr lang="en-GB" b="1" dirty="0" smtClean="0"/>
              <a:t>Highlights</a:t>
            </a:r>
            <a:endParaRPr lang="en-GB" b="1" dirty="0"/>
          </a:p>
          <a:p>
            <a:pPr lvl="1"/>
            <a:r>
              <a:rPr lang="en-GB" dirty="0" smtClean="0"/>
              <a:t>Several solutions for the SPIN ROTATORS project obtained </a:t>
            </a:r>
            <a:endParaRPr lang="en-GB" dirty="0"/>
          </a:p>
          <a:p>
            <a:pPr lvl="1"/>
            <a:r>
              <a:rPr lang="en-GB" dirty="0" smtClean="0"/>
              <a:t>Arguably, the first superconducting magnet fully predicted by a deep neural network</a:t>
            </a:r>
          </a:p>
          <a:p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87094"/>
              </p:ext>
            </p:extLst>
          </p:nvPr>
        </p:nvGraphicFramePr>
        <p:xfrm>
          <a:off x="9784731" y="863600"/>
          <a:ext cx="1636347" cy="163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Acrobat Document" r:id="rId3" imgW="3809586" imgH="3809737" progId="AcroExch.Document.2020">
                  <p:embed/>
                </p:oleObj>
              </mc:Choice>
              <mc:Fallback>
                <p:oleObj name="Acrobat Document" r:id="rId3" imgW="3809586" imgH="3809737" progId="AcroExch.Document.2020">
                  <p:embed/>
                  <p:pic>
                    <p:nvPicPr>
                      <p:cNvPr id="56" name="Objet 5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84731" y="863600"/>
                        <a:ext cx="1636347" cy="1636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42" y="2811839"/>
            <a:ext cx="2655127" cy="22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837" y="3449638"/>
            <a:ext cx="4154488" cy="703262"/>
          </a:xfrm>
        </p:spPr>
        <p:txBody>
          <a:bodyPr>
            <a:normAutofit/>
          </a:bodyPr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pic>
        <p:nvPicPr>
          <p:cNvPr id="3" name="Picture 4" descr="alesia_aster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65" y="2672822"/>
            <a:ext cx="2525194" cy="22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fr-FR" sz="1400" b="1" dirty="0" smtClean="0"/>
              <a:t>Inputs</a:t>
            </a:r>
            <a:endParaRPr lang="fr-FR" sz="1400" b="1" dirty="0"/>
          </a:p>
          <a:p>
            <a:pPr lvl="1"/>
            <a:r>
              <a:rPr lang="fr-FR" sz="1400" dirty="0" err="1" smtClean="0"/>
              <a:t>Coil</a:t>
            </a:r>
            <a:r>
              <a:rPr lang="fr-FR" sz="1400" dirty="0" smtClean="0"/>
              <a:t> dimension</a:t>
            </a:r>
          </a:p>
          <a:p>
            <a:pPr lvl="1"/>
            <a:r>
              <a:rPr lang="fr-FR" sz="1400" dirty="0" err="1" smtClean="0"/>
              <a:t>Yoke</a:t>
            </a:r>
            <a:r>
              <a:rPr lang="fr-FR" sz="1400" dirty="0" smtClean="0"/>
              <a:t> dimension</a:t>
            </a:r>
          </a:p>
          <a:p>
            <a:pPr lvl="1"/>
            <a:r>
              <a:rPr lang="fr-FR" sz="1400" dirty="0" smtClean="0"/>
              <a:t>Engineering </a:t>
            </a:r>
            <a:r>
              <a:rPr lang="fr-FR" sz="1400" dirty="0" err="1" smtClean="0"/>
              <a:t>current</a:t>
            </a:r>
            <a:r>
              <a:rPr lang="fr-FR" sz="1400" dirty="0" smtClean="0"/>
              <a:t> </a:t>
            </a:r>
            <a:r>
              <a:rPr lang="fr-FR" sz="1400" dirty="0" err="1" smtClean="0"/>
              <a:t>density</a:t>
            </a:r>
            <a:endParaRPr lang="fr-FR" sz="1400" dirty="0" smtClean="0"/>
          </a:p>
          <a:p>
            <a:pPr lvl="1"/>
            <a:endParaRPr lang="fr-FR" sz="1400" dirty="0" smtClean="0"/>
          </a:p>
          <a:p>
            <a:pPr lvl="1"/>
            <a:endParaRPr lang="fr-FR" sz="1400" dirty="0"/>
          </a:p>
          <a:p>
            <a:pPr marL="0" lvl="1" indent="0">
              <a:buNone/>
            </a:pPr>
            <a:r>
              <a:rPr lang="fr-FR" sz="1400" b="1" dirty="0" smtClean="0"/>
              <a:t>Outputs</a:t>
            </a:r>
            <a:endParaRPr lang="fr-FR" sz="1400" dirty="0"/>
          </a:p>
          <a:p>
            <a:pPr lvl="1"/>
            <a:r>
              <a:rPr lang="fr-FR" sz="1400" dirty="0" err="1"/>
              <a:t>Magnetic</a:t>
            </a:r>
            <a:r>
              <a:rPr lang="fr-FR" sz="1400" dirty="0"/>
              <a:t> </a:t>
            </a:r>
            <a:r>
              <a:rPr lang="fr-FR" sz="1400" dirty="0" err="1" smtClean="0"/>
              <a:t>field</a:t>
            </a:r>
            <a:endParaRPr lang="fr-FR" sz="1400" dirty="0" smtClean="0"/>
          </a:p>
          <a:p>
            <a:pPr lvl="2"/>
            <a:r>
              <a:rPr lang="fr-FR" sz="1400" dirty="0" smtClean="0"/>
              <a:t>Peak</a:t>
            </a:r>
          </a:p>
          <a:p>
            <a:pPr lvl="2"/>
            <a:r>
              <a:rPr lang="fr-FR" sz="1400" dirty="0" err="1"/>
              <a:t>Stray</a:t>
            </a:r>
            <a:r>
              <a:rPr lang="fr-FR" sz="1400" dirty="0"/>
              <a:t> </a:t>
            </a:r>
            <a:r>
              <a:rPr lang="fr-FR" sz="1400" dirty="0" err="1" smtClean="0"/>
              <a:t>field</a:t>
            </a:r>
            <a:endParaRPr lang="fr-FR" sz="1400" dirty="0" smtClean="0"/>
          </a:p>
          <a:p>
            <a:pPr lvl="1"/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endParaRPr lang="fr-FR" sz="1400" dirty="0" smtClean="0"/>
          </a:p>
          <a:p>
            <a:pPr lvl="1"/>
            <a:r>
              <a:rPr lang="fr-FR" sz="1400" dirty="0" smtClean="0"/>
              <a:t>Figure </a:t>
            </a:r>
            <a:r>
              <a:rPr lang="fr-FR" sz="1400" dirty="0"/>
              <a:t>of </a:t>
            </a:r>
            <a:r>
              <a:rPr lang="fr-FR" sz="1400" dirty="0" err="1" smtClean="0"/>
              <a:t>merit</a:t>
            </a:r>
            <a:endParaRPr lang="fr-FR" sz="1400" dirty="0" smtClean="0"/>
          </a:p>
          <a:p>
            <a:pPr lvl="1"/>
            <a:r>
              <a:rPr lang="fr-FR" sz="1400" dirty="0" smtClean="0"/>
              <a:t>Laplace forces</a:t>
            </a:r>
            <a:endParaRPr lang="fr-FR" sz="1400" dirty="0"/>
          </a:p>
          <a:p>
            <a:pPr marL="266700" lvl="2" indent="0">
              <a:buNone/>
            </a:pPr>
            <a:endParaRPr lang="fr-FR" sz="1400" dirty="0"/>
          </a:p>
          <a:p>
            <a:r>
              <a:rPr lang="fr-FR" sz="1400" b="1" dirty="0" err="1" smtClean="0"/>
              <a:t>Ongoing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 smtClean="0"/>
              <a:t>3D </a:t>
            </a:r>
            <a:r>
              <a:rPr lang="fr-FR" sz="1400" dirty="0"/>
              <a:t>simulations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Magnetism</a:t>
            </a:r>
          </a:p>
        </p:txBody>
      </p:sp>
      <p:pic>
        <p:nvPicPr>
          <p:cNvPr id="10" name="Picture 2" descr="전자기 및 전기기계 시뮬레이션 툴 : OPERA : 네이버 블로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36" y="1612936"/>
            <a:ext cx="2328570" cy="12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54"/>
          <a:stretch/>
        </p:blipFill>
        <p:spPr>
          <a:xfrm>
            <a:off x="4258071" y="696961"/>
            <a:ext cx="2002632" cy="58837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6" t="7080" b="6644"/>
          <a:stretch/>
        </p:blipFill>
        <p:spPr>
          <a:xfrm>
            <a:off x="6854457" y="553984"/>
            <a:ext cx="1037968" cy="57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sz="1400" b="1" dirty="0"/>
              <a:t>Rule of mixtures</a:t>
            </a:r>
          </a:p>
          <a:p>
            <a:pPr lvl="1"/>
            <a:r>
              <a:rPr lang="en-GB" sz="1400" dirty="0"/>
              <a:t>Averaging mechanical properties</a:t>
            </a:r>
          </a:p>
          <a:p>
            <a:pPr lvl="2"/>
            <a:r>
              <a:rPr lang="fr-FR" sz="1400" dirty="0" err="1"/>
              <a:t>According</a:t>
            </a:r>
            <a:r>
              <a:rPr lang="fr-FR" sz="1400" dirty="0"/>
              <a:t> to proportions</a:t>
            </a:r>
          </a:p>
          <a:p>
            <a:pPr lvl="2"/>
            <a:r>
              <a:rPr lang="en-GB" sz="1400" dirty="0"/>
              <a:t>Conductor as one composite</a:t>
            </a:r>
          </a:p>
          <a:p>
            <a:pPr lvl="1"/>
            <a:r>
              <a:rPr lang="en-GB" sz="1400" dirty="0"/>
              <a:t>Allows fast </a:t>
            </a:r>
            <a:r>
              <a:rPr lang="en-GB" sz="1400" dirty="0" smtClean="0"/>
              <a:t>simulations  </a:t>
            </a:r>
            <a:endParaRPr lang="en-GB" sz="1400" dirty="0"/>
          </a:p>
          <a:p>
            <a:pPr marL="0" lvl="1" indent="0">
              <a:buNone/>
            </a:pPr>
            <a:endParaRPr lang="fr-FR" sz="1400" b="1" dirty="0" smtClean="0"/>
          </a:p>
          <a:p>
            <a:pPr marL="0" lvl="1" indent="0">
              <a:buNone/>
            </a:pPr>
            <a:r>
              <a:rPr lang="fr-FR" sz="1400" b="1" dirty="0" smtClean="0"/>
              <a:t>Inputs</a:t>
            </a:r>
            <a:endParaRPr lang="fr-FR" sz="1400" b="1" dirty="0"/>
          </a:p>
          <a:p>
            <a:pPr lvl="1"/>
            <a:r>
              <a:rPr lang="fr-FR" sz="1400" dirty="0" err="1" smtClean="0"/>
              <a:t>Coil</a:t>
            </a:r>
            <a:r>
              <a:rPr lang="fr-FR" sz="1400" dirty="0" smtClean="0"/>
              <a:t>, </a:t>
            </a:r>
            <a:r>
              <a:rPr lang="fr-FR" sz="1400" dirty="0" err="1" smtClean="0"/>
              <a:t>mandrel</a:t>
            </a:r>
            <a:r>
              <a:rPr lang="fr-FR" sz="1400" dirty="0" smtClean="0"/>
              <a:t> and </a:t>
            </a:r>
            <a:r>
              <a:rPr lang="fr-FR" sz="1400" dirty="0" err="1" smtClean="0"/>
              <a:t>yoke</a:t>
            </a:r>
            <a:r>
              <a:rPr lang="fr-FR" sz="1400" dirty="0" smtClean="0"/>
              <a:t> dimensions</a:t>
            </a:r>
          </a:p>
          <a:p>
            <a:pPr lvl="1"/>
            <a:r>
              <a:rPr lang="fr-FR" sz="1400" dirty="0" err="1" smtClean="0"/>
              <a:t>Material</a:t>
            </a:r>
            <a:r>
              <a:rPr lang="fr-FR" sz="1400" dirty="0" smtClean="0"/>
              <a:t> </a:t>
            </a:r>
            <a:r>
              <a:rPr lang="fr-FR" sz="1400" dirty="0" err="1" smtClean="0"/>
              <a:t>properties</a:t>
            </a:r>
            <a:endParaRPr lang="fr-FR" sz="1400" dirty="0" smtClean="0"/>
          </a:p>
          <a:p>
            <a:pPr lvl="1"/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map</a:t>
            </a:r>
            <a:endParaRPr lang="fr-FR" sz="1400" dirty="0" smtClean="0"/>
          </a:p>
          <a:p>
            <a:pPr lvl="1"/>
            <a:endParaRPr lang="fr-FR" sz="1400" dirty="0"/>
          </a:p>
          <a:p>
            <a:pPr marL="0" lvl="1" indent="0">
              <a:buNone/>
            </a:pPr>
            <a:r>
              <a:rPr lang="fr-FR" sz="1400" b="1" dirty="0" smtClean="0"/>
              <a:t>Outputs</a:t>
            </a:r>
            <a:endParaRPr lang="fr-FR" sz="1400" dirty="0"/>
          </a:p>
          <a:p>
            <a:pPr lvl="1"/>
            <a:r>
              <a:rPr lang="fr-FR" sz="1400" dirty="0"/>
              <a:t>Von Mises stress</a:t>
            </a:r>
          </a:p>
          <a:p>
            <a:pPr lvl="1"/>
            <a:r>
              <a:rPr lang="fr-FR" sz="1400" dirty="0" err="1"/>
              <a:t>Displacements</a:t>
            </a:r>
            <a:endParaRPr lang="fr-FR" sz="1400" dirty="0"/>
          </a:p>
          <a:p>
            <a:pPr marL="266700" lvl="2" indent="0">
              <a:buNone/>
            </a:pPr>
            <a:endParaRPr lang="fr-FR" sz="1400" dirty="0"/>
          </a:p>
          <a:p>
            <a:r>
              <a:rPr lang="fr-FR" sz="1400" b="1" dirty="0" err="1" smtClean="0"/>
              <a:t>Ongoing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/>
              <a:t>3D </a:t>
            </a:r>
            <a:r>
              <a:rPr lang="fr-FR" sz="1400" dirty="0" err="1"/>
              <a:t>conductor</a:t>
            </a:r>
            <a:r>
              <a:rPr lang="fr-FR" sz="1400" dirty="0"/>
              <a:t> </a:t>
            </a:r>
            <a:r>
              <a:rPr lang="fr-FR" sz="1400" dirty="0" smtClean="0"/>
              <a:t>model</a:t>
            </a:r>
            <a:endParaRPr lang="en-GB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Mechanics</a:t>
            </a:r>
          </a:p>
        </p:txBody>
      </p:sp>
      <p:pic>
        <p:nvPicPr>
          <p:cNvPr id="6146" name="Picture 2" descr="전자기 및 전기기계 시뮬레이션 툴 : OPERA : 네이버 블로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36" y="1612936"/>
            <a:ext cx="2328570" cy="12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ccueil | Cast3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24" y="3313278"/>
            <a:ext cx="1914394" cy="20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743" y="4940107"/>
            <a:ext cx="1159841" cy="1218098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883835" y="607881"/>
            <a:ext cx="3483337" cy="5918331"/>
            <a:chOff x="5331681" y="744391"/>
            <a:chExt cx="3483337" cy="5918331"/>
          </a:xfrm>
        </p:grpSpPr>
        <p:grpSp>
          <p:nvGrpSpPr>
            <p:cNvPr id="21" name="Groupe 20"/>
            <p:cNvGrpSpPr/>
            <p:nvPr/>
          </p:nvGrpSpPr>
          <p:grpSpPr>
            <a:xfrm>
              <a:off x="5331681" y="744391"/>
              <a:ext cx="3483337" cy="5809049"/>
              <a:chOff x="5331681" y="850266"/>
              <a:chExt cx="3483337" cy="5809049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5"/>
              <a:srcRect l="8117" t="17897" r="77302" b="12814"/>
              <a:stretch/>
            </p:blipFill>
            <p:spPr>
              <a:xfrm>
                <a:off x="6392246" y="1381423"/>
                <a:ext cx="1446922" cy="4860000"/>
              </a:xfrm>
              <a:prstGeom prst="rect">
                <a:avLst/>
              </a:prstGeom>
            </p:spPr>
          </p:pic>
          <p:grpSp>
            <p:nvGrpSpPr>
              <p:cNvPr id="26" name="Groupe 25"/>
              <p:cNvGrpSpPr/>
              <p:nvPr/>
            </p:nvGrpSpPr>
            <p:grpSpPr>
              <a:xfrm>
                <a:off x="5331681" y="850266"/>
                <a:ext cx="3483337" cy="5809049"/>
                <a:chOff x="3639609" y="739168"/>
                <a:chExt cx="3483337" cy="5809049"/>
              </a:xfrm>
            </p:grpSpPr>
            <p:cxnSp>
              <p:nvCxnSpPr>
                <p:cNvPr id="27" name="Connecteur droit avec flèche 26"/>
                <p:cNvCxnSpPr/>
                <p:nvPr/>
              </p:nvCxnSpPr>
              <p:spPr>
                <a:xfrm flipV="1">
                  <a:off x="4242082" y="887434"/>
                  <a:ext cx="0" cy="5220000"/>
                </a:xfrm>
                <a:prstGeom prst="straightConnector1">
                  <a:avLst/>
                </a:prstGeom>
                <a:ln w="508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3741215" y="739168"/>
                  <a:ext cx="5008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i="1" dirty="0" smtClean="0"/>
                    <a:t>Z</a:t>
                  </a:r>
                  <a:endParaRPr lang="en-US" sz="1800" b="1" i="1" dirty="0"/>
                </a:p>
              </p:txBody>
            </p:sp>
            <p:grpSp>
              <p:nvGrpSpPr>
                <p:cNvPr id="29" name="Groupe 28"/>
                <p:cNvGrpSpPr/>
                <p:nvPr/>
              </p:nvGrpSpPr>
              <p:grpSpPr>
                <a:xfrm>
                  <a:off x="3639609" y="5882926"/>
                  <a:ext cx="3483337" cy="665291"/>
                  <a:chOff x="3639609" y="5882926"/>
                  <a:chExt cx="3483337" cy="665291"/>
                </a:xfrm>
              </p:grpSpPr>
              <p:cxnSp>
                <p:nvCxnSpPr>
                  <p:cNvPr id="30" name="Connecteur droit avec flèche 29"/>
                  <p:cNvCxnSpPr/>
                  <p:nvPr/>
                </p:nvCxnSpPr>
                <p:spPr>
                  <a:xfrm rot="5400000" flipV="1">
                    <a:off x="5682946" y="4690743"/>
                    <a:ext cx="0" cy="2880000"/>
                  </a:xfrm>
                  <a:prstGeom prst="straightConnector1">
                    <a:avLst/>
                  </a:prstGeom>
                  <a:ln w="508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6613535" y="6178885"/>
                    <a:ext cx="5008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i="1" dirty="0"/>
                      <a:t>R</a:t>
                    </a:r>
                    <a:endParaRPr lang="en-US" sz="1800" b="1" i="1" dirty="0"/>
                  </a:p>
                </p:txBody>
              </p:sp>
              <p:sp>
                <p:nvSpPr>
                  <p:cNvPr id="32" name="Ellipse 31"/>
                  <p:cNvSpPr/>
                  <p:nvPr/>
                </p:nvSpPr>
                <p:spPr>
                  <a:xfrm>
                    <a:off x="4086242" y="5962963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33" name="Connecteur droit 32"/>
                  <p:cNvCxnSpPr>
                    <a:stCxn id="32" idx="7"/>
                    <a:endCxn id="32" idx="3"/>
                  </p:cNvCxnSpPr>
                  <p:nvPr/>
                </p:nvCxnSpPr>
                <p:spPr>
                  <a:xfrm flipH="1">
                    <a:off x="4133691" y="6010412"/>
                    <a:ext cx="229102" cy="229102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33"/>
                  <p:cNvCxnSpPr>
                    <a:stCxn id="32" idx="1"/>
                    <a:endCxn id="32" idx="5"/>
                  </p:cNvCxnSpPr>
                  <p:nvPr/>
                </p:nvCxnSpPr>
                <p:spPr>
                  <a:xfrm>
                    <a:off x="4133691" y="6010412"/>
                    <a:ext cx="229102" cy="229102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639609" y="5882926"/>
                    <a:ext cx="50086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i="1" dirty="0" smtClean="0">
                        <a:latin typeface="Symbol" panose="05050102010706020507" pitchFamily="18" charset="2"/>
                      </a:rPr>
                      <a:t>q</a:t>
                    </a:r>
                    <a:endParaRPr lang="en-US" sz="2000" b="1" i="1" dirty="0">
                      <a:latin typeface="Symbol" panose="05050102010706020507" pitchFamily="18" charset="2"/>
                    </a:endParaRPr>
                  </a:p>
                </p:txBody>
              </p:sp>
            </p:grpSp>
          </p:grpSp>
        </p:grp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2246" y="6158663"/>
              <a:ext cx="350550" cy="50405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0484" y="6158663"/>
              <a:ext cx="350550" cy="504059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0889" y="6158662"/>
              <a:ext cx="350550" cy="504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8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sz="1400" b="1" dirty="0"/>
              <a:t>Fits implemented</a:t>
            </a:r>
          </a:p>
          <a:p>
            <a:pPr lvl="1"/>
            <a:r>
              <a:rPr lang="en-GB" sz="1400" dirty="0" err="1"/>
              <a:t>NbTi</a:t>
            </a:r>
            <a:r>
              <a:rPr lang="en-GB" sz="1400" dirty="0"/>
              <a:t> </a:t>
            </a:r>
          </a:p>
          <a:p>
            <a:pPr lvl="2"/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Bottura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IEEE TAS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(2000)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GB" sz="1400" dirty="0" smtClean="0"/>
              <a:t>Nb3Sn,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Stacchi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(private communication)</a:t>
            </a:r>
            <a:endParaRPr lang="en-GB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en-GB" sz="1400" dirty="0"/>
              <a:t>ITER IT</a:t>
            </a:r>
          </a:p>
          <a:p>
            <a:pPr lvl="2"/>
            <a:r>
              <a:rPr lang="en-GB" sz="1400" dirty="0"/>
              <a:t>ITER DTT</a:t>
            </a:r>
          </a:p>
          <a:p>
            <a:pPr lvl="2"/>
            <a:r>
              <a:rPr lang="en-GB" sz="1400" dirty="0"/>
              <a:t>MQXF</a:t>
            </a:r>
          </a:p>
          <a:p>
            <a:pPr lvl="1"/>
            <a:r>
              <a:rPr lang="en-GB" sz="1400" dirty="0"/>
              <a:t>HTS</a:t>
            </a:r>
          </a:p>
          <a:p>
            <a:pPr lvl="2"/>
            <a:r>
              <a:rPr lang="en-GB" sz="1400" dirty="0" smtClean="0"/>
              <a:t>Fujikura,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Fleiter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Ballarino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note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(2014)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endParaRPr lang="en-GB" sz="1400" dirty="0"/>
          </a:p>
          <a:p>
            <a:pPr marL="0" lvl="1" indent="0">
              <a:buNone/>
            </a:pPr>
            <a:r>
              <a:rPr lang="en-GB" sz="1400" b="1" dirty="0" smtClean="0"/>
              <a:t>Conductors</a:t>
            </a:r>
            <a:endParaRPr lang="en-GB" sz="1400" b="1" dirty="0"/>
          </a:p>
          <a:p>
            <a:pPr lvl="1"/>
            <a:r>
              <a:rPr lang="en-GB" sz="1400" dirty="0"/>
              <a:t>Margins</a:t>
            </a:r>
          </a:p>
          <a:p>
            <a:pPr lvl="2"/>
            <a:r>
              <a:rPr lang="en-GB" sz="1400" dirty="0"/>
              <a:t>Load line</a:t>
            </a:r>
          </a:p>
          <a:p>
            <a:pPr lvl="2"/>
            <a:r>
              <a:rPr lang="en-GB" sz="1400" dirty="0"/>
              <a:t>Temperature</a:t>
            </a:r>
          </a:p>
          <a:p>
            <a:pPr lvl="2"/>
            <a:r>
              <a:rPr lang="en-GB" sz="1400" dirty="0"/>
              <a:t>Current density</a:t>
            </a:r>
          </a:p>
          <a:p>
            <a:pPr lvl="2"/>
            <a:r>
              <a:rPr lang="en-GB" sz="1400" dirty="0" err="1" smtClean="0"/>
              <a:t>Sc</a:t>
            </a:r>
            <a:r>
              <a:rPr lang="en-GB" sz="1400" dirty="0" smtClean="0"/>
              <a:t> </a:t>
            </a:r>
            <a:r>
              <a:rPr lang="en-GB" sz="1400" dirty="0"/>
              <a:t>area</a:t>
            </a:r>
          </a:p>
          <a:p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240163" y="3918856"/>
            <a:ext cx="5220000" cy="2516777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en-GB" sz="1400" b="1" dirty="0" smtClean="0"/>
              <a:t>Quench</a:t>
            </a:r>
            <a:endParaRPr lang="en-GB" sz="1400" b="1" dirty="0"/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Wilson, </a:t>
            </a: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Superconducting Magnets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(2002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2"/>
            <a:r>
              <a:rPr lang="en-GB" sz="1400" dirty="0"/>
              <a:t>Adiabatic propagation </a:t>
            </a:r>
            <a:r>
              <a:rPr lang="en-GB" sz="1400" dirty="0" smtClean="0"/>
              <a:t>velocity</a:t>
            </a:r>
          </a:p>
          <a:p>
            <a:pPr lvl="2"/>
            <a:r>
              <a:rPr lang="en-GB" sz="1400" dirty="0"/>
              <a:t>Minimum Propagating Zone (MPZ</a:t>
            </a:r>
            <a:r>
              <a:rPr lang="en-GB" sz="1400" dirty="0" smtClean="0"/>
              <a:t>)</a:t>
            </a:r>
          </a:p>
          <a:p>
            <a:pPr lvl="2"/>
            <a:r>
              <a:rPr lang="en-GB" sz="1400" dirty="0"/>
              <a:t>Minimum Quench Energy (MQE</a:t>
            </a:r>
            <a:r>
              <a:rPr lang="en-GB" sz="1400" dirty="0" smtClean="0"/>
              <a:t>)</a:t>
            </a:r>
          </a:p>
          <a:p>
            <a:pPr lvl="2"/>
            <a:r>
              <a:rPr lang="en-GB" sz="1400" dirty="0" smtClean="0"/>
              <a:t>Hotspot temperature</a:t>
            </a:r>
          </a:p>
          <a:p>
            <a:pPr lvl="3"/>
            <a:r>
              <a:rPr lang="en-GB" sz="1400" dirty="0" smtClean="0"/>
              <a:t>From heat balance equation</a:t>
            </a:r>
          </a:p>
          <a:p>
            <a:pPr lvl="1"/>
            <a:r>
              <a:rPr lang="en-GB" sz="1400" dirty="0" smtClean="0"/>
              <a:t>Ongoing: </a:t>
            </a:r>
          </a:p>
          <a:p>
            <a:pPr lvl="2"/>
            <a:r>
              <a:rPr lang="en-GB" sz="1400" dirty="0" smtClean="0"/>
              <a:t>THEA model</a:t>
            </a:r>
          </a:p>
          <a:p>
            <a:pPr lvl="2"/>
            <a:r>
              <a:rPr lang="en-GB" sz="1400" dirty="0" err="1" smtClean="0"/>
              <a:t>Qtransit</a:t>
            </a:r>
            <a:endParaRPr lang="en-GB" sz="14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Conductor &amp; Quench</a:t>
            </a:r>
            <a:endParaRPr lang="en-GB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37" y="786947"/>
            <a:ext cx="3850277" cy="3208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242207" y="5194662"/>
                <a:ext cx="2694832" cy="548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200" b="0" i="0" smtClean="0">
                                      <a:latin typeface="Cambria Math" panose="02040503050406030204" pitchFamily="18" charset="0"/>
                                    </a:rPr>
                                    <m:t>op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2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f>
                                <m:f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12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𝑑𝑇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207" y="5194662"/>
                <a:ext cx="2694832" cy="548612"/>
              </a:xfrm>
              <a:prstGeom prst="rect">
                <a:avLst/>
              </a:prstGeom>
              <a:blipFill>
                <a:blip r:embed="rId3"/>
                <a:stretch>
                  <a:fillRect l="-10860" t="-131111" b="-19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7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6053444" cy="5256530"/>
          </a:xfrm>
        </p:spPr>
        <p:txBody>
          <a:bodyPr>
            <a:normAutofit fontScale="62500" lnSpcReduction="20000"/>
          </a:bodyPr>
          <a:lstStyle/>
          <a:p>
            <a:r>
              <a:rPr lang="en-GB" i="1" dirty="0"/>
              <a:t>Understand how the strong interaction creates 99% of the visible mass of the universe</a:t>
            </a:r>
          </a:p>
          <a:p>
            <a:r>
              <a:rPr lang="en-US" b="1" dirty="0" smtClean="0"/>
              <a:t>Goals</a:t>
            </a:r>
            <a:endParaRPr lang="en-GB" dirty="0"/>
          </a:p>
          <a:p>
            <a:pPr lvl="1"/>
            <a:r>
              <a:rPr lang="fr-FR" dirty="0"/>
              <a:t>3D </a:t>
            </a:r>
            <a:r>
              <a:rPr lang="fr-FR" dirty="0" err="1"/>
              <a:t>imaging</a:t>
            </a:r>
            <a:r>
              <a:rPr lang="fr-FR" dirty="0"/>
              <a:t> of protons and a</a:t>
            </a:r>
            <a:r>
              <a:rPr lang="en-GB" dirty="0" err="1"/>
              <a:t>tomic</a:t>
            </a:r>
            <a:r>
              <a:rPr lang="en-GB" dirty="0"/>
              <a:t> nucleus</a:t>
            </a:r>
            <a:endParaRPr lang="fr-FR" dirty="0"/>
          </a:p>
          <a:p>
            <a:pPr lvl="1"/>
            <a:r>
              <a:rPr lang="en-GB" dirty="0"/>
              <a:t>Studying quarks and gluons dynamics in nucleons</a:t>
            </a:r>
          </a:p>
          <a:p>
            <a:pPr lvl="1"/>
            <a:r>
              <a:rPr lang="en-GB" dirty="0"/>
              <a:t>Understanding the proton spin</a:t>
            </a:r>
          </a:p>
          <a:p>
            <a:pPr lvl="2"/>
            <a:r>
              <a:rPr lang="en-GB" dirty="0"/>
              <a:t>Need to control the spin of </a:t>
            </a:r>
            <a:r>
              <a:rPr lang="en-GB" dirty="0" smtClean="0"/>
              <a:t>electrons</a:t>
            </a:r>
            <a:endParaRPr lang="en-GB" dirty="0"/>
          </a:p>
          <a:p>
            <a:pPr marL="0" lvl="1" indent="0">
              <a:buNone/>
            </a:pPr>
            <a:r>
              <a:rPr lang="en-US" b="1" dirty="0"/>
              <a:t>Machine</a:t>
            </a:r>
            <a:endParaRPr lang="en-GB" dirty="0"/>
          </a:p>
          <a:p>
            <a:pPr lvl="1"/>
            <a:r>
              <a:rPr lang="en-US" dirty="0"/>
              <a:t>Upgrade of the Relativistic Heavy Ion Collider </a:t>
            </a:r>
          </a:p>
          <a:p>
            <a:pPr lvl="2"/>
            <a:r>
              <a:rPr lang="en-US" dirty="0"/>
              <a:t>Circumference: 4 Km</a:t>
            </a:r>
          </a:p>
          <a:p>
            <a:pPr lvl="1"/>
            <a:r>
              <a:rPr lang="en-US" dirty="0"/>
              <a:t>High luminosity</a:t>
            </a:r>
          </a:p>
          <a:p>
            <a:pPr lvl="1"/>
            <a:r>
              <a:rPr lang="en-US" dirty="0"/>
              <a:t>Highly spin-polarized beams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centre</a:t>
            </a:r>
            <a:r>
              <a:rPr lang="en-US" dirty="0"/>
              <a:t> of mass energy range (29 – 140 GeV)</a:t>
            </a:r>
          </a:p>
          <a:p>
            <a:pPr lvl="1"/>
            <a:r>
              <a:rPr lang="en-US" dirty="0"/>
              <a:t>Large ion species range (proton to uranium</a:t>
            </a:r>
            <a:r>
              <a:rPr lang="en-US" dirty="0" smtClean="0"/>
              <a:t>)</a:t>
            </a:r>
            <a:endParaRPr lang="en-GB" dirty="0"/>
          </a:p>
          <a:p>
            <a:r>
              <a:rPr lang="en-US" b="1" dirty="0" smtClean="0"/>
              <a:t>Detector </a:t>
            </a:r>
            <a:r>
              <a:rPr lang="en-US" b="1" dirty="0" smtClean="0"/>
              <a:t>magnet</a:t>
            </a:r>
            <a:endParaRPr lang="en-GB" dirty="0"/>
          </a:p>
          <a:p>
            <a:pPr lvl="1"/>
            <a:r>
              <a:rPr lang="fr-FR" b="1" dirty="0" smtClean="0">
                <a:solidFill>
                  <a:srgbClr val="00B050"/>
                </a:solidFill>
              </a:rPr>
              <a:t>Marco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1 </a:t>
            </a:r>
            <a:r>
              <a:rPr lang="fr-FR" dirty="0" err="1" smtClean="0"/>
              <a:t>solenoid</a:t>
            </a:r>
            <a:r>
              <a:rPr lang="fr-FR" dirty="0" smtClean="0"/>
              <a:t> </a:t>
            </a:r>
          </a:p>
          <a:p>
            <a:pPr lvl="3"/>
            <a:r>
              <a:rPr lang="fr-FR" dirty="0" smtClean="0"/>
              <a:t>2 T, </a:t>
            </a:r>
            <a:r>
              <a:rPr lang="fr-FR" dirty="0"/>
              <a:t>2.84 m bore </a:t>
            </a:r>
            <a:r>
              <a:rPr lang="fr-FR" dirty="0" err="1"/>
              <a:t>diameter</a:t>
            </a:r>
            <a:r>
              <a:rPr lang="fr-FR" dirty="0"/>
              <a:t>, 3.84 m </a:t>
            </a:r>
            <a:r>
              <a:rPr lang="fr-FR" dirty="0" smtClean="0"/>
              <a:t>long</a:t>
            </a:r>
            <a:endParaRPr lang="fr-FR" dirty="0" smtClean="0"/>
          </a:p>
          <a:p>
            <a:r>
              <a:rPr lang="en-US" b="1" dirty="0" smtClean="0"/>
              <a:t>Accelerator magnets</a:t>
            </a:r>
            <a:endParaRPr lang="en-GB" dirty="0"/>
          </a:p>
          <a:p>
            <a:pPr lvl="1"/>
            <a:r>
              <a:rPr lang="fr-FR" b="1" dirty="0" smtClean="0">
                <a:solidFill>
                  <a:schemeClr val="tx2"/>
                </a:solidFill>
              </a:rPr>
              <a:t>SPIN ROTATORS</a:t>
            </a:r>
            <a:endParaRPr lang="fr-FR" b="1" dirty="0">
              <a:solidFill>
                <a:schemeClr val="tx2"/>
              </a:solidFill>
            </a:endParaRPr>
          </a:p>
          <a:p>
            <a:pPr lvl="2"/>
            <a:r>
              <a:rPr lang="fr-FR" dirty="0"/>
              <a:t>4 </a:t>
            </a:r>
            <a:r>
              <a:rPr lang="fr-FR" b="1" dirty="0" smtClean="0"/>
              <a:t>SHORT</a:t>
            </a:r>
            <a:r>
              <a:rPr lang="fr-FR" dirty="0" smtClean="0"/>
              <a:t> </a:t>
            </a:r>
            <a:r>
              <a:rPr lang="fr-FR" dirty="0" err="1"/>
              <a:t>solenoids</a:t>
            </a:r>
            <a:r>
              <a:rPr lang="fr-FR" dirty="0"/>
              <a:t> </a:t>
            </a:r>
          </a:p>
          <a:p>
            <a:pPr lvl="3"/>
            <a:r>
              <a:rPr lang="fr-FR" dirty="0" smtClean="0"/>
              <a:t>8.5 </a:t>
            </a:r>
            <a:r>
              <a:rPr lang="fr-FR" dirty="0"/>
              <a:t>T, </a:t>
            </a:r>
            <a:r>
              <a:rPr lang="fr-FR" dirty="0" smtClean="0"/>
              <a:t>84 mm </a:t>
            </a:r>
            <a:r>
              <a:rPr lang="fr-FR" dirty="0"/>
              <a:t>bore </a:t>
            </a:r>
            <a:r>
              <a:rPr lang="fr-FR" dirty="0" err="1"/>
              <a:t>diameter</a:t>
            </a:r>
            <a:r>
              <a:rPr lang="fr-FR" dirty="0"/>
              <a:t>, </a:t>
            </a:r>
            <a:r>
              <a:rPr lang="fr-FR" dirty="0" smtClean="0"/>
              <a:t>2.5 </a:t>
            </a:r>
            <a:r>
              <a:rPr lang="fr-FR" dirty="0"/>
              <a:t>m </a:t>
            </a:r>
            <a:r>
              <a:rPr lang="fr-FR" dirty="0" smtClean="0"/>
              <a:t>long</a:t>
            </a:r>
            <a:endParaRPr lang="fr-FR" dirty="0"/>
          </a:p>
          <a:p>
            <a:pPr lvl="2"/>
            <a:r>
              <a:rPr lang="fr-FR" dirty="0"/>
              <a:t>4 </a:t>
            </a:r>
            <a:r>
              <a:rPr lang="fr-FR" b="1" dirty="0" smtClean="0"/>
              <a:t>LONG</a:t>
            </a:r>
            <a:r>
              <a:rPr lang="fr-FR" dirty="0" smtClean="0"/>
              <a:t> </a:t>
            </a:r>
            <a:r>
              <a:rPr lang="fr-FR" dirty="0" err="1"/>
              <a:t>solenoids</a:t>
            </a:r>
            <a:r>
              <a:rPr lang="fr-FR" dirty="0"/>
              <a:t> </a:t>
            </a:r>
          </a:p>
          <a:p>
            <a:pPr lvl="3"/>
            <a:r>
              <a:rPr lang="fr-FR" dirty="0" smtClean="0"/>
              <a:t>8.5 </a:t>
            </a:r>
            <a:r>
              <a:rPr lang="fr-FR" dirty="0"/>
              <a:t>T, </a:t>
            </a:r>
            <a:r>
              <a:rPr lang="fr-FR" dirty="0" smtClean="0"/>
              <a:t>84 mm </a:t>
            </a:r>
            <a:r>
              <a:rPr lang="fr-FR" dirty="0"/>
              <a:t>bore </a:t>
            </a:r>
            <a:r>
              <a:rPr lang="fr-FR" dirty="0" err="1"/>
              <a:t>diameter</a:t>
            </a:r>
            <a:r>
              <a:rPr lang="fr-FR" dirty="0"/>
              <a:t>, </a:t>
            </a:r>
            <a:r>
              <a:rPr lang="fr-FR" dirty="0" smtClean="0"/>
              <a:t>6.6 </a:t>
            </a:r>
            <a:r>
              <a:rPr lang="fr-FR" dirty="0"/>
              <a:t>m long</a:t>
            </a:r>
          </a:p>
          <a:p>
            <a:pPr lvl="3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Electron–Ion </a:t>
            </a:r>
            <a:r>
              <a:rPr lang="fr-FR" dirty="0" err="1" smtClean="0"/>
              <a:t>Collider</a:t>
            </a:r>
            <a:r>
              <a:rPr lang="fr-FR" dirty="0" smtClean="0"/>
              <a:t> / CEA </a:t>
            </a:r>
            <a:r>
              <a:rPr lang="fr-FR" dirty="0" smtClean="0"/>
              <a:t>contributions</a:t>
            </a:r>
            <a:endParaRPr lang="en-GB" dirty="0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524750" y="1324949"/>
            <a:ext cx="3552824" cy="458848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9850644">
            <a:off x="9263527" y="3476466"/>
            <a:ext cx="624547" cy="352425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9" name="Ellipse 8"/>
          <p:cNvSpPr/>
          <p:nvPr/>
        </p:nvSpPr>
        <p:spPr>
          <a:xfrm rot="1485197">
            <a:off x="8208044" y="3798011"/>
            <a:ext cx="771525" cy="352425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0" name="Ellipse 9"/>
          <p:cNvSpPr/>
          <p:nvPr/>
        </p:nvSpPr>
        <p:spPr>
          <a:xfrm rot="21264284">
            <a:off x="8892438" y="3637039"/>
            <a:ext cx="387883" cy="44646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561693" y="3188981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Marco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2000" y="4195025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SPIN ROTATORS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7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3674699" cy="4826319"/>
          </a:xfrm>
        </p:spPr>
        <p:txBody>
          <a:bodyPr/>
          <a:lstStyle/>
          <a:p>
            <a:r>
              <a:rPr lang="en-GB" sz="1400" b="1" dirty="0" smtClean="0"/>
              <a:t>2D Ackley function</a:t>
            </a:r>
          </a:p>
          <a:p>
            <a:pPr lvl="1"/>
            <a:r>
              <a:rPr lang="en-GB" sz="1400" dirty="0" smtClean="0"/>
              <a:t>Goal:</a:t>
            </a:r>
          </a:p>
          <a:p>
            <a:pPr lvl="2"/>
            <a:r>
              <a:rPr lang="en-GB" sz="1400" dirty="0" smtClean="0"/>
              <a:t>Find the global minimum</a:t>
            </a:r>
          </a:p>
          <a:p>
            <a:pPr lvl="2"/>
            <a:r>
              <a:rPr lang="en-GB" sz="1400" b="1" dirty="0" err="1" smtClean="0"/>
              <a:t>Quicky</a:t>
            </a:r>
            <a:endParaRPr lang="en-GB" sz="1400" b="1" dirty="0" smtClean="0"/>
          </a:p>
          <a:p>
            <a:pPr lvl="1"/>
            <a:r>
              <a:rPr lang="en-GB" sz="1400" dirty="0" smtClean="0"/>
              <a:t>Here:</a:t>
            </a:r>
          </a:p>
          <a:p>
            <a:pPr lvl="2"/>
            <a:r>
              <a:rPr lang="en-GB" sz="1400" dirty="0" smtClean="0"/>
              <a:t>320 points</a:t>
            </a:r>
          </a:p>
          <a:p>
            <a:pPr lvl="2"/>
            <a:r>
              <a:rPr lang="en-GB" sz="1400" dirty="0" smtClean="0"/>
              <a:t>16 iterations of 20 individuals</a:t>
            </a:r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86" y="1087120"/>
            <a:ext cx="7577437" cy="47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Genetic algorithm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04" y="1047750"/>
            <a:ext cx="7620000" cy="4762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8" y="1352390"/>
            <a:ext cx="44577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esign of a s</a:t>
            </a:r>
            <a:r>
              <a:rPr lang="en-GB" b="1" dirty="0" smtClean="0"/>
              <a:t>uperconducting </a:t>
            </a:r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586596" y="1001949"/>
            <a:ext cx="10873567" cy="5465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1400" b="1" dirty="0" smtClean="0"/>
              <a:t>Challenging and long process</a:t>
            </a:r>
            <a:endParaRPr lang="en-GB" sz="1400" dirty="0" smtClean="0"/>
          </a:p>
          <a:p>
            <a:pPr lvl="1"/>
            <a:r>
              <a:rPr lang="en-GB" sz="1400" dirty="0" smtClean="0"/>
              <a:t>Superconducting magnet = integrated system</a:t>
            </a:r>
          </a:p>
          <a:p>
            <a:pPr lvl="2"/>
            <a:r>
              <a:rPr lang="en-GB" sz="1400" dirty="0" smtClean="0"/>
              <a:t>Conductor(s), winding geometry, frame, cooling, power supply …</a:t>
            </a:r>
          </a:p>
          <a:p>
            <a:pPr lvl="1"/>
            <a:r>
              <a:rPr lang="en-GB" sz="1400" dirty="0" smtClean="0"/>
              <a:t>Cross-disciplinary studies</a:t>
            </a:r>
          </a:p>
          <a:p>
            <a:pPr lvl="2"/>
            <a:r>
              <a:rPr lang="en-GB" sz="1400" dirty="0" smtClean="0"/>
              <a:t>Magnetism, materials, mechanics, cryostats, quench, LTS, HTS, electricity, …</a:t>
            </a:r>
          </a:p>
          <a:p>
            <a:pPr lvl="1"/>
            <a:r>
              <a:rPr lang="en-GB" sz="1400" dirty="0" smtClean="0"/>
              <a:t>Diversity of software</a:t>
            </a:r>
          </a:p>
          <a:p>
            <a:pPr lvl="2"/>
            <a:endParaRPr lang="en-GB" sz="1400" dirty="0" smtClean="0"/>
          </a:p>
          <a:p>
            <a:pPr lvl="2"/>
            <a:endParaRPr lang="en-GB" sz="1400" dirty="0" smtClean="0"/>
          </a:p>
          <a:p>
            <a:pPr lvl="2"/>
            <a:r>
              <a:rPr lang="en-GB" sz="1400" dirty="0" smtClean="0"/>
              <a:t>Simulation costs (time &amp; licences)</a:t>
            </a:r>
          </a:p>
          <a:p>
            <a:pPr lvl="1"/>
            <a:r>
              <a:rPr lang="en-GB" sz="1400" dirty="0" smtClean="0"/>
              <a:t>Project</a:t>
            </a:r>
          </a:p>
          <a:p>
            <a:pPr lvl="2"/>
            <a:r>
              <a:rPr lang="en-GB" sz="1400" dirty="0"/>
              <a:t>Targets (sometimes unclear</a:t>
            </a:r>
            <a:r>
              <a:rPr lang="en-GB" sz="1400" dirty="0" smtClean="0"/>
              <a:t>): desired magnetic properties</a:t>
            </a:r>
          </a:p>
          <a:p>
            <a:pPr lvl="2"/>
            <a:r>
              <a:rPr lang="en-GB" sz="1400" dirty="0" smtClean="0"/>
              <a:t>Constraints: dimensions, fringe field, material properties, mechanical strength, quench protection, …</a:t>
            </a:r>
          </a:p>
          <a:p>
            <a:pPr lvl="3"/>
            <a:r>
              <a:rPr lang="en-GB" sz="1400" dirty="0" smtClean="0"/>
              <a:t>Price</a:t>
            </a:r>
          </a:p>
          <a:p>
            <a:pPr lvl="2"/>
            <a:r>
              <a:rPr lang="en-GB" sz="1400" dirty="0" smtClean="0"/>
              <a:t>Several phases from conceptual and technical design to construction and operation</a:t>
            </a:r>
          </a:p>
          <a:p>
            <a:pPr lvl="1"/>
            <a:r>
              <a:rPr lang="en-GB" sz="1400" dirty="0" smtClean="0"/>
              <a:t>Huge number of parameters</a:t>
            </a:r>
          </a:p>
          <a:p>
            <a:pPr lvl="1"/>
            <a:r>
              <a:rPr lang="en-GB" sz="1400" b="1" dirty="0" smtClean="0">
                <a:solidFill>
                  <a:schemeClr val="tx2"/>
                </a:solidFill>
              </a:rPr>
              <a:t>All must be processed together</a:t>
            </a:r>
            <a:endParaRPr lang="en-GB" sz="1400" dirty="0" smtClean="0">
              <a:solidFill>
                <a:srgbClr val="000000"/>
              </a:solidFill>
            </a:endParaRPr>
          </a:p>
          <a:p>
            <a:pPr marL="0" lvl="1" indent="0">
              <a:buNone/>
            </a:pPr>
            <a:r>
              <a:rPr lang="en-GB" sz="1400" b="1" dirty="0" smtClean="0"/>
              <a:t>Objectives</a:t>
            </a:r>
            <a:endParaRPr lang="en-GB" sz="1400" dirty="0" smtClean="0"/>
          </a:p>
          <a:p>
            <a:pPr lvl="1"/>
            <a:r>
              <a:rPr lang="en-GB" sz="1400" dirty="0" smtClean="0">
                <a:solidFill>
                  <a:srgbClr val="000000"/>
                </a:solidFill>
              </a:rPr>
              <a:t>Speed up drastically design phases</a:t>
            </a:r>
          </a:p>
          <a:p>
            <a:pPr lvl="1"/>
            <a:r>
              <a:rPr lang="en-GB" sz="1400" dirty="0" smtClean="0">
                <a:solidFill>
                  <a:srgbClr val="000000"/>
                </a:solidFill>
              </a:rPr>
              <a:t>Help analyse data through the various phases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586136"/>
              </p:ext>
            </p:extLst>
          </p:nvPr>
        </p:nvGraphicFramePr>
        <p:xfrm>
          <a:off x="1898513" y="2661754"/>
          <a:ext cx="8394974" cy="548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99282">
                  <a:extLst>
                    <a:ext uri="{9D8B030D-6E8A-4147-A177-3AD203B41FA5}">
                      <a16:colId xmlns:a16="http://schemas.microsoft.com/office/drawing/2014/main" val="284559042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563912577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298988225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767860879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33967944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47222595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3766370193"/>
                    </a:ext>
                  </a:extLst>
                </a:gridCol>
              </a:tblGrid>
              <a:tr h="25766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OPERA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RAT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 ROXIE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FEMM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ANSYS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B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Cast3M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B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THEA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991573"/>
                  </a:ext>
                </a:extLst>
              </a:tr>
              <a:tr h="25766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COMSOL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/>
                        <a:t>Hepak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9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/>
                        <a:t>Cryocomp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9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SolidWorks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NX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BD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I</a:t>
                      </a:r>
                      <a:r>
                        <a:rPr lang="en-US" sz="1200" noProof="0" dirty="0" smtClean="0"/>
                        <a:t>n-house codes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rgbClr val="EC5C6A"/>
                        </a:gs>
                        <a:gs pos="79000">
                          <a:srgbClr val="CE9A7E"/>
                        </a:gs>
                        <a:gs pos="78000">
                          <a:srgbClr val="FFF16F"/>
                        </a:gs>
                        <a:gs pos="54000">
                          <a:srgbClr val="FFF16F"/>
                        </a:gs>
                        <a:gs pos="53000">
                          <a:srgbClr val="91B1FD"/>
                        </a:gs>
                        <a:gs pos="27000">
                          <a:srgbClr val="91B1FD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575878"/>
                  </a:ext>
                </a:extLst>
              </a:tr>
            </a:tbl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4285235"/>
            <a:ext cx="1920066" cy="19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1" y="1109526"/>
            <a:ext cx="4290568" cy="4638947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Differential evolution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65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Particle swarm optimization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1047750"/>
            <a:ext cx="7620000" cy="476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6" y="1552234"/>
            <a:ext cx="4274094" cy="37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1340592"/>
          </a:xfrm>
        </p:spPr>
        <p:txBody>
          <a:bodyPr>
            <a:normAutofit/>
          </a:bodyPr>
          <a:lstStyle/>
          <a:p>
            <a:r>
              <a:rPr lang="fr-FR" b="1" dirty="0" smtClean="0"/>
              <a:t>Covariance </a:t>
            </a:r>
            <a:r>
              <a:rPr lang="fr-FR" b="1" dirty="0"/>
              <a:t>matrix adaptation </a:t>
            </a:r>
            <a:r>
              <a:rPr lang="fr-FR" b="1" dirty="0" err="1"/>
              <a:t>evolution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(CMA-ES</a:t>
            </a:r>
            <a:r>
              <a:rPr lang="fr-FR" b="1" dirty="0" smtClean="0"/>
              <a:t>)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74" y="1047750"/>
            <a:ext cx="7620000" cy="4762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9" y="1740149"/>
            <a:ext cx="4153148" cy="37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Bayesian optimisation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" y="1595627"/>
            <a:ext cx="4286250" cy="38385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1054574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 parallelisation</a:t>
            </a:r>
            <a:endParaRPr lang="en-GB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1" y="964905"/>
            <a:ext cx="3759395" cy="5277440"/>
          </a:xfrm>
          <a:prstGeom prst="rect">
            <a:avLst/>
          </a:prstGeom>
        </p:spPr>
      </p:pic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4658768" cy="4826319"/>
          </a:xfrm>
        </p:spPr>
        <p:txBody>
          <a:bodyPr>
            <a:noAutofit/>
          </a:bodyPr>
          <a:lstStyle/>
          <a:p>
            <a:pPr lvl="1"/>
            <a:r>
              <a:rPr lang="fr-FR" dirty="0" smtClean="0"/>
              <a:t>CPU </a:t>
            </a:r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computing</a:t>
            </a:r>
            <a:endParaRPr lang="fr-FR" dirty="0"/>
          </a:p>
          <a:p>
            <a:pPr lvl="2"/>
            <a:r>
              <a:rPr lang="fr-FR" dirty="0" err="1" smtClean="0"/>
              <a:t>Implemented</a:t>
            </a:r>
            <a:r>
              <a:rPr lang="fr-FR" dirty="0" smtClean="0"/>
              <a:t> for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optimisers</a:t>
            </a:r>
            <a:endParaRPr lang="fr-FR" dirty="0" smtClean="0"/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Ex: Spin </a:t>
            </a:r>
            <a:r>
              <a:rPr lang="fr-FR" dirty="0" err="1" smtClean="0"/>
              <a:t>Rotators</a:t>
            </a:r>
            <a:endParaRPr lang="fr-FR" dirty="0" smtClean="0"/>
          </a:p>
          <a:p>
            <a:pPr lvl="2"/>
            <a:r>
              <a:rPr lang="fr-FR" dirty="0" smtClean="0"/>
              <a:t>Simulation time (2D) ~ 5 min</a:t>
            </a:r>
          </a:p>
          <a:p>
            <a:pPr lvl="2"/>
            <a:r>
              <a:rPr lang="fr-FR" dirty="0" smtClean="0"/>
              <a:t>Time / proc ~ 10 s</a:t>
            </a:r>
          </a:p>
          <a:p>
            <a:pPr marL="266700" lvl="2" indent="0">
              <a:buNone/>
            </a:pPr>
            <a:endParaRPr lang="fr-FR" dirty="0" smtClean="0"/>
          </a:p>
          <a:p>
            <a:pPr lvl="1"/>
            <a:r>
              <a:rPr lang="fr-FR" dirty="0" err="1" smtClean="0"/>
              <a:t>Toward</a:t>
            </a:r>
            <a:r>
              <a:rPr lang="fr-FR" dirty="0" smtClean="0"/>
              <a:t> 3D simulations</a:t>
            </a:r>
          </a:p>
          <a:p>
            <a:pPr lvl="1"/>
            <a:endParaRPr lang="fr-FR" noProof="0" dirty="0" smtClean="0"/>
          </a:p>
          <a:p>
            <a:pPr lvl="1"/>
            <a:r>
              <a:rPr lang="fr-FR" noProof="0" dirty="0" err="1" smtClean="0"/>
              <a:t>Toward</a:t>
            </a:r>
            <a:r>
              <a:rPr lang="fr-FR" dirty="0" smtClean="0"/>
              <a:t> job queue</a:t>
            </a:r>
          </a:p>
          <a:p>
            <a:pPr lvl="2"/>
            <a:r>
              <a:rPr lang="fr-FR" dirty="0" smtClean="0"/>
              <a:t>HPC clusters</a:t>
            </a: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64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0"/>
                <a:endParaRPr lang="en-GB" sz="1400" b="1" dirty="0" smtClean="0"/>
              </a:p>
              <a:p>
                <a:pPr lvl="0"/>
                <a:r>
                  <a:rPr lang="en-GB" sz="1400" b="1" dirty="0" smtClean="0"/>
                  <a:t>Objectives</a:t>
                </a:r>
                <a:endParaRPr lang="en-GB" sz="1400" b="1" dirty="0"/>
              </a:p>
              <a:p>
                <a:pPr lvl="1"/>
                <a:r>
                  <a:rPr lang="en-GB" sz="1400" noProof="0" dirty="0" smtClean="0"/>
                  <a:t>Emulate simulations with estimators</a:t>
                </a:r>
              </a:p>
              <a:p>
                <a:pPr lvl="2"/>
                <a:r>
                  <a:rPr lang="en-GB" sz="1400" b="1" dirty="0"/>
                  <a:t>E</a:t>
                </a:r>
                <a:r>
                  <a:rPr lang="en-GB" sz="1400" b="1" dirty="0" smtClean="0"/>
                  <a:t>stimate the fitness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ar-AE" sz="1400" b="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GB" sz="1400" b="1" noProof="0" dirty="0" smtClean="0"/>
                  <a:t> as a whole</a:t>
                </a:r>
              </a:p>
              <a:p>
                <a:pPr lvl="2"/>
                <a:r>
                  <a:rPr lang="en-GB" sz="1400" dirty="0"/>
                  <a:t>Fast exploration of the </a:t>
                </a:r>
                <a:r>
                  <a:rPr lang="en-GB" sz="1400" dirty="0" smtClean="0"/>
                  <a:t>parametric space</a:t>
                </a:r>
                <a:endParaRPr lang="en-GB" sz="1400" noProof="0" dirty="0" smtClean="0"/>
              </a:p>
              <a:p>
                <a:pPr lvl="1"/>
                <a:r>
                  <a:rPr lang="en-GB" sz="1400" dirty="0" smtClean="0"/>
                  <a:t>Optimisation</a:t>
                </a:r>
                <a:endParaRPr lang="en-GB" sz="1400" noProof="0" dirty="0" smtClean="0"/>
              </a:p>
              <a:p>
                <a:pPr lvl="2"/>
                <a:r>
                  <a:rPr lang="en-GB" sz="1400" dirty="0" smtClean="0"/>
                  <a:t>Use estimators to find a minimum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1400" dirty="0"/>
              </a:p>
              <a:p>
                <a:pPr lvl="1"/>
                <a:r>
                  <a:rPr lang="en-GB" sz="1400" dirty="0" smtClean="0"/>
                  <a:t>Prediction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GB" sz="1400" dirty="0" smtClean="0"/>
              </a:p>
              <a:p>
                <a:pPr lvl="2"/>
                <a:r>
                  <a:rPr lang="en-GB" sz="1400" dirty="0"/>
                  <a:t>From </a:t>
                </a:r>
                <a:r>
                  <a:rPr lang="en-GB" sz="1400" dirty="0" smtClean="0"/>
                  <a:t>random inputs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GB" sz="1400" dirty="0" smtClean="0"/>
                  <a:t> </a:t>
                </a:r>
              </a:p>
              <a:p>
                <a:pPr lvl="2"/>
                <a:endParaRPr lang="en-GB" sz="1400" dirty="0"/>
              </a:p>
              <a:p>
                <a:r>
                  <a:rPr lang="en-GB" sz="1400" b="1" dirty="0"/>
                  <a:t>Supervised </a:t>
                </a:r>
                <a:r>
                  <a:rPr lang="en-GB" sz="1400" b="1" dirty="0" smtClean="0"/>
                  <a:t>learning</a:t>
                </a:r>
              </a:p>
              <a:p>
                <a:pPr lvl="1"/>
                <a:r>
                  <a:rPr lang="en-GB" sz="1400" dirty="0" smtClean="0"/>
                  <a:t>Implemented</a:t>
                </a:r>
              </a:p>
              <a:p>
                <a:pPr lvl="2"/>
                <a:r>
                  <a:rPr lang="en-GB" sz="1400" i="1" dirty="0" smtClean="0"/>
                  <a:t>Linear regression</a:t>
                </a:r>
                <a:endParaRPr lang="en-GB" sz="1400" i="1" dirty="0"/>
              </a:p>
              <a:p>
                <a:pPr lvl="2"/>
                <a:r>
                  <a:rPr lang="en-GB" sz="1400" i="1" dirty="0"/>
                  <a:t>Decision </a:t>
                </a:r>
                <a:r>
                  <a:rPr lang="en-GB" sz="1400" i="1" dirty="0" smtClean="0"/>
                  <a:t>tree</a:t>
                </a:r>
                <a:endParaRPr lang="en-GB" sz="1400" i="1" dirty="0"/>
              </a:p>
              <a:p>
                <a:pPr lvl="2"/>
                <a:r>
                  <a:rPr lang="en-GB" sz="1400" i="1" dirty="0"/>
                  <a:t>Random </a:t>
                </a:r>
                <a:r>
                  <a:rPr lang="en-GB" sz="1400" i="1" dirty="0" smtClean="0"/>
                  <a:t>forest</a:t>
                </a:r>
              </a:p>
              <a:p>
                <a:pPr lvl="2"/>
                <a:r>
                  <a:rPr lang="en-GB" sz="1400" i="1" dirty="0" smtClean="0"/>
                  <a:t>Gradient </a:t>
                </a:r>
                <a:r>
                  <a:rPr lang="en-GB" sz="1400" i="1" dirty="0"/>
                  <a:t>boosting</a:t>
                </a:r>
              </a:p>
              <a:p>
                <a:pPr lvl="2"/>
                <a:r>
                  <a:rPr lang="en-GB" sz="1400" i="1" dirty="0" smtClean="0"/>
                  <a:t>Deep neural network</a:t>
                </a:r>
                <a:endParaRPr lang="en-GB" sz="1400" i="1" dirty="0"/>
              </a:p>
              <a:p>
                <a:pPr marL="0" lvl="1" indent="0">
                  <a:buNone/>
                </a:pPr>
                <a:endParaRPr lang="en-GB" sz="1400" dirty="0"/>
              </a:p>
              <a:p>
                <a:pPr lvl="2"/>
                <a:endParaRPr lang="en-GB" sz="1400" noProof="0" dirty="0" smtClean="0"/>
              </a:p>
              <a:p>
                <a:pPr lvl="2"/>
                <a:endParaRPr lang="en-GB" sz="1400" noProof="0" dirty="0" smtClean="0"/>
              </a:p>
              <a:p>
                <a:pPr lvl="2"/>
                <a:endParaRPr lang="en-GB" sz="1400" noProof="0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03" b="-3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Supervised learning</a:t>
            </a:r>
            <a:endParaRPr lang="en-GB" noProof="0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86596" y="957434"/>
            <a:ext cx="10644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GB" i="1" dirty="0" smtClean="0"/>
              <a:t>The </a:t>
            </a:r>
            <a:r>
              <a:rPr lang="en-GB" i="1" dirty="0"/>
              <a:t>data generated in different projects can be used for regression </a:t>
            </a:r>
            <a:r>
              <a:rPr lang="en-GB" i="1" dirty="0" smtClean="0"/>
              <a:t>analysis</a:t>
            </a:r>
            <a:endParaRPr lang="en-GB" i="1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1530734"/>
            <a:ext cx="5219700" cy="4349750"/>
          </a:xfrm>
        </p:spPr>
      </p:pic>
    </p:spTree>
    <p:extLst>
      <p:ext uri="{BB962C8B-B14F-4D97-AF65-F5344CB8AC3E}">
        <p14:creationId xmlns:p14="http://schemas.microsoft.com/office/powerpoint/2010/main" val="32671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108367"/>
            <a:ext cx="10728325" cy="5163037"/>
          </a:xfrm>
        </p:spPr>
        <p:txBody>
          <a:bodyPr>
            <a:normAutofit fontScale="92500" lnSpcReduction="10000"/>
          </a:bodyPr>
          <a:lstStyle/>
          <a:p>
            <a:r>
              <a:rPr lang="en-GB" sz="1400" b="1" dirty="0" smtClean="0"/>
              <a:t>Optimisation</a:t>
            </a:r>
            <a:endParaRPr lang="en-GB" sz="1400" dirty="0"/>
          </a:p>
          <a:p>
            <a:pPr lvl="1"/>
            <a:r>
              <a:rPr lang="en-GB" sz="1400" dirty="0" smtClean="0"/>
              <a:t>87 genes</a:t>
            </a:r>
          </a:p>
          <a:p>
            <a:pPr lvl="2"/>
            <a:r>
              <a:rPr lang="en-GB" sz="1400" dirty="0" smtClean="0"/>
              <a:t>With 10 ranged parameters</a:t>
            </a:r>
          </a:p>
          <a:p>
            <a:pPr lvl="3"/>
            <a:r>
              <a:rPr lang="en-GB" sz="1400" dirty="0" smtClean="0"/>
              <a:t>Ex: Current density: 20 – 100 A/mm²</a:t>
            </a:r>
          </a:p>
          <a:p>
            <a:pPr lvl="1"/>
            <a:r>
              <a:rPr lang="en-GB" sz="1400" dirty="0" smtClean="0"/>
              <a:t>110 outputs</a:t>
            </a:r>
            <a:endParaRPr lang="en-GB" sz="1400" dirty="0"/>
          </a:p>
          <a:p>
            <a:pPr lvl="1"/>
            <a:endParaRPr lang="en-GB" sz="1400" dirty="0"/>
          </a:p>
          <a:p>
            <a:r>
              <a:rPr lang="en-GB" sz="1400" b="1" dirty="0" smtClean="0"/>
              <a:t>Simulation</a:t>
            </a:r>
            <a:endParaRPr lang="en-GB" sz="1400" dirty="0"/>
          </a:p>
          <a:p>
            <a:pPr lvl="1"/>
            <a:r>
              <a:rPr lang="en-GB" sz="1400" dirty="0" smtClean="0"/>
              <a:t>Magnetism, Mechanics, Conductor, Quench</a:t>
            </a:r>
          </a:p>
          <a:p>
            <a:pPr lvl="2"/>
            <a:r>
              <a:rPr lang="en-GB" sz="1400" dirty="0" smtClean="0"/>
              <a:t>Simulation time: 5 min</a:t>
            </a:r>
          </a:p>
          <a:p>
            <a:pPr lvl="2"/>
            <a:endParaRPr lang="en-GB" sz="1400" dirty="0"/>
          </a:p>
          <a:p>
            <a:r>
              <a:rPr lang="en-GB" sz="1400" b="1" dirty="0" smtClean="0"/>
              <a:t>Outputs (Targets)</a:t>
            </a:r>
            <a:endParaRPr lang="en-GB" sz="1400" dirty="0"/>
          </a:p>
          <a:p>
            <a:pPr lvl="1"/>
            <a:r>
              <a:rPr lang="en-GB" sz="1400" dirty="0" smtClean="0"/>
              <a:t>Figure of merit </a:t>
            </a:r>
          </a:p>
          <a:p>
            <a:pPr lvl="2"/>
            <a:r>
              <a:rPr lang="en-GB" sz="1400" dirty="0" smtClean="0"/>
              <a:t>SHORT: 15.3 Tm | LONG: 46.75 Tm</a:t>
            </a:r>
          </a:p>
          <a:p>
            <a:pPr lvl="1"/>
            <a:r>
              <a:rPr lang="en-GB" sz="1400" dirty="0" smtClean="0"/>
              <a:t>Stray fields at 2 positions</a:t>
            </a:r>
          </a:p>
          <a:p>
            <a:pPr lvl="1"/>
            <a:r>
              <a:rPr lang="en-GB" sz="1400" dirty="0" smtClean="0"/>
              <a:t>von Mises stress: 130 MPa</a:t>
            </a:r>
          </a:p>
          <a:p>
            <a:pPr lvl="1"/>
            <a:r>
              <a:rPr lang="en-GB" sz="1400" dirty="0" smtClean="0"/>
              <a:t>Hotspot: 130 K</a:t>
            </a:r>
          </a:p>
          <a:p>
            <a:pPr lvl="1"/>
            <a:endParaRPr lang="en-GB" sz="1400" dirty="0"/>
          </a:p>
          <a:p>
            <a:r>
              <a:rPr lang="en-GB" sz="1400" b="1" dirty="0" smtClean="0"/>
              <a:t>Goals</a:t>
            </a:r>
            <a:endParaRPr lang="en-GB" b="1" dirty="0" smtClean="0"/>
          </a:p>
          <a:p>
            <a:pPr lvl="1"/>
            <a:r>
              <a:rPr lang="en-GB" sz="1400" dirty="0" smtClean="0"/>
              <a:t>Do everything together</a:t>
            </a:r>
          </a:p>
          <a:p>
            <a:pPr lvl="1"/>
            <a:r>
              <a:rPr lang="en-GB" sz="1400" dirty="0" smtClean="0"/>
              <a:t>Find acceptable solutions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</a:t>
            </a: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6559681" y="1079070"/>
            <a:ext cx="4428737" cy="5051433"/>
            <a:chOff x="7171940" y="1231338"/>
            <a:chExt cx="4428737" cy="5051433"/>
          </a:xfrm>
        </p:grpSpPr>
        <p:sp>
          <p:nvSpPr>
            <p:cNvPr id="8" name="Rectangle 7"/>
            <p:cNvSpPr/>
            <p:nvPr/>
          </p:nvSpPr>
          <p:spPr>
            <a:xfrm>
              <a:off x="7514041" y="1399477"/>
              <a:ext cx="226928" cy="453048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2000">
                  <a:srgbClr val="FF0000"/>
                </a:gs>
                <a:gs pos="55203">
                  <a:srgbClr val="92D050"/>
                </a:gs>
                <a:gs pos="88971">
                  <a:srgbClr val="0070C0"/>
                </a:gs>
                <a:gs pos="77259">
                  <a:srgbClr val="00B0F0"/>
                </a:gs>
                <a:gs pos="65596">
                  <a:srgbClr val="00B050"/>
                </a:gs>
                <a:gs pos="41000">
                  <a:srgbClr val="FFFF00"/>
                </a:gs>
                <a:gs pos="27000">
                  <a:srgbClr val="FFC00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V="1">
              <a:off x="7509445" y="1416004"/>
              <a:ext cx="0" cy="4497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7509445" y="5913439"/>
              <a:ext cx="39323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171940" y="123133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339067" y="591343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</a:t>
              </a:r>
              <a:endParaRPr lang="en-US" dirty="0"/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8090265" y="1416004"/>
              <a:ext cx="0" cy="4497435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090265" y="1399477"/>
              <a:ext cx="2574449" cy="5314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r>
                <a:rPr lang="fr-FR" dirty="0" smtClean="0"/>
                <a:t>IRON</a:t>
              </a:r>
              <a:endParaRPr lang="en-US" dirty="0" smtClean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13174" y="1918335"/>
              <a:ext cx="1251540" cy="39951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38162" y="2483458"/>
              <a:ext cx="777043" cy="34299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15205" y="2483458"/>
              <a:ext cx="113155" cy="34299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96480" y="2483458"/>
              <a:ext cx="241682" cy="34299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365045" y="268114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2"/>
                  </a:solidFill>
                </a:rPr>
                <a:t>COIL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7544764" y="3915886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MANDREL</a:t>
              </a:r>
              <a:endParaRPr lang="en-US" dirty="0"/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8675604" y="4023957"/>
              <a:ext cx="9925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INSULATION</a:t>
              </a:r>
              <a:endParaRPr lang="en-US" sz="1050" dirty="0"/>
            </a:p>
          </p:txBody>
        </p:sp>
        <p:sp>
          <p:nvSpPr>
            <p:cNvPr id="22" name="ZoneTexte 21"/>
            <p:cNvSpPr txBox="1"/>
            <p:nvPr/>
          </p:nvSpPr>
          <p:spPr>
            <a:xfrm rot="16200000">
              <a:off x="6422833" y="3876024"/>
              <a:ext cx="2890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2">
                      <a:lumMod val="65000"/>
                    </a:schemeClr>
                  </a:solidFill>
                </a:rPr>
                <a:t>BORE OVERTURE + CRYOSTAT</a:t>
              </a:r>
              <a:endParaRPr lang="en-US" sz="1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228091" y="2483458"/>
              <a:ext cx="113155" cy="3429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4" name="ZoneTexte 23"/>
            <p:cNvSpPr txBox="1"/>
            <p:nvPr/>
          </p:nvSpPr>
          <p:spPr>
            <a:xfrm rot="16200000">
              <a:off x="8936042" y="4023957"/>
              <a:ext cx="7585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SS SHEET</a:t>
              </a:r>
              <a:endParaRPr lang="en-US" sz="1050" dirty="0"/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7290329" y="1741664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FOM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111963" y="3607409"/>
                <a:ext cx="2718018" cy="54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>
                          <a:solidFill>
                            <a:srgbClr val="6372C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ar-AE" sz="1200" i="1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ar-AE" sz="1200">
                          <a:solidFill>
                            <a:srgbClr val="6372C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ar-AE" sz="1200" i="1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ar-AE" sz="1200" i="1">
                                  <a:solidFill>
                                    <a:srgbClr val="6372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ar-AE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200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ar-AE" sz="1200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ar-AE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sz="1200" i="1">
                                          <a:solidFill>
                                            <a:srgbClr val="6372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ar-AE" sz="1200" i="1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ar-AE" sz="1200">
                                          <a:solidFill>
                                            <a:srgbClr val="6372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ar-AE" sz="1200" i="1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3" y="3607409"/>
                <a:ext cx="2718018" cy="540469"/>
              </a:xfrm>
              <a:prstGeom prst="rect">
                <a:avLst/>
              </a:prstGeom>
              <a:blipFill>
                <a:blip r:embed="rId2"/>
                <a:stretch>
                  <a:fillRect t="-117045" b="-165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731838" y="1108367"/>
            <a:ext cx="3814283" cy="4805071"/>
          </a:xfrm>
        </p:spPr>
        <p:txBody>
          <a:bodyPr>
            <a:normAutofit/>
          </a:bodyPr>
          <a:lstStyle/>
          <a:p>
            <a:r>
              <a:rPr lang="en-GB" sz="1400" b="1" dirty="0" smtClean="0"/>
              <a:t>Optimisation of the figure of merit (FOM)</a:t>
            </a:r>
            <a:endParaRPr lang="en-GB" sz="1400" dirty="0"/>
          </a:p>
          <a:p>
            <a:pPr lvl="1"/>
            <a:r>
              <a:rPr lang="en-GB" sz="1400" dirty="0" smtClean="0"/>
              <a:t>38903 successful runs</a:t>
            </a:r>
          </a:p>
          <a:p>
            <a:pPr lvl="2"/>
            <a:r>
              <a:rPr lang="en-GB" sz="1400" dirty="0" smtClean="0"/>
              <a:t>Using the genetic algorithm</a:t>
            </a:r>
          </a:p>
          <a:p>
            <a:pPr lvl="1"/>
            <a:r>
              <a:rPr lang="en-GB" sz="1400" dirty="0" smtClean="0"/>
              <a:t>Data are multi-parametric</a:t>
            </a:r>
            <a:endParaRPr lang="en-GB" sz="1400" dirty="0"/>
          </a:p>
          <a:p>
            <a:pPr lvl="1"/>
            <a:endParaRPr lang="en-GB" sz="1400" dirty="0"/>
          </a:p>
          <a:p>
            <a:r>
              <a:rPr lang="en-GB" sz="1400" b="1" dirty="0" smtClean="0"/>
              <a:t>White circles: 2 K</a:t>
            </a:r>
            <a:endParaRPr lang="en-GB" sz="1400" dirty="0"/>
          </a:p>
          <a:p>
            <a:pPr lvl="1"/>
            <a:r>
              <a:rPr lang="en-GB" sz="1400" dirty="0" smtClean="0"/>
              <a:t>Solution exists with comfortable margins</a:t>
            </a:r>
          </a:p>
          <a:p>
            <a:pPr lvl="2"/>
            <a:endParaRPr lang="en-GB" sz="1400" dirty="0"/>
          </a:p>
          <a:p>
            <a:r>
              <a:rPr lang="en-GB" sz="1400" b="1" dirty="0" smtClean="0"/>
              <a:t>Black </a:t>
            </a:r>
            <a:r>
              <a:rPr lang="en-GB" sz="1400" b="1" dirty="0"/>
              <a:t>circles: </a:t>
            </a:r>
            <a:r>
              <a:rPr lang="en-GB" sz="1400" b="1" dirty="0" smtClean="0"/>
              <a:t>4.55 </a:t>
            </a:r>
            <a:r>
              <a:rPr lang="en-GB" sz="1400" b="1" dirty="0"/>
              <a:t>K</a:t>
            </a:r>
            <a:endParaRPr lang="en-GB" sz="1400" dirty="0"/>
          </a:p>
          <a:p>
            <a:pPr lvl="1"/>
            <a:r>
              <a:rPr lang="en-GB" sz="1400" dirty="0" smtClean="0"/>
              <a:t>Goal is here but margins are limited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64" y="1366044"/>
            <a:ext cx="5715000" cy="47625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448153" y="1235239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FF0000"/>
                </a:solidFill>
              </a:rPr>
              <a:t>Goal = 46.75 Tm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19" y="750762"/>
            <a:ext cx="1701441" cy="1939277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3071004" y="2173857"/>
            <a:ext cx="3364302" cy="6383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140015" y="3959525"/>
            <a:ext cx="2337759" cy="851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96" y="1341444"/>
            <a:ext cx="5691098" cy="474258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Physical </a:t>
            </a:r>
            <a:r>
              <a:rPr lang="fr-FR" dirty="0" err="1">
                <a:solidFill>
                  <a:schemeClr val="tx2"/>
                </a:solidFill>
              </a:rPr>
              <a:t>L</a:t>
            </a:r>
            <a:r>
              <a:rPr lang="fr-FR" dirty="0" err="1" smtClean="0">
                <a:solidFill>
                  <a:schemeClr val="tx2"/>
                </a:solidFill>
              </a:rPr>
              <a:t>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203349" y="1246279"/>
            <a:ext cx="1528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Goal = 46.75 Tm</a:t>
            </a:r>
            <a:endParaRPr lang="en-US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471597" y="915419"/>
            <a:ext cx="23006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Criteria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applied</a:t>
            </a:r>
            <a:r>
              <a:rPr lang="fr-FR" sz="14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Stray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field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B</a:t>
            </a:r>
            <a:r>
              <a:rPr lang="fr-FR" sz="1400" b="1" baseline="-25000" dirty="0" err="1" smtClean="0"/>
              <a:t>rcs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3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/>
              <a:t>v</a:t>
            </a:r>
            <a:r>
              <a:rPr lang="fr-FR" sz="1400" b="1" dirty="0" err="1" smtClean="0"/>
              <a:t>on</a:t>
            </a:r>
            <a:r>
              <a:rPr lang="fr-FR" sz="1400" b="1" dirty="0" smtClean="0"/>
              <a:t> Mises &lt; 150 </a:t>
            </a:r>
            <a:r>
              <a:rPr lang="fr-FR" sz="1400" b="1" dirty="0" err="1" smtClean="0"/>
              <a:t>MPa</a:t>
            </a:r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T</a:t>
            </a:r>
            <a:r>
              <a:rPr lang="fr-FR" sz="1400" b="1" baseline="-25000" dirty="0" err="1" smtClean="0"/>
              <a:t>hotspot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150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17472" y="2025908"/>
            <a:ext cx="52299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Increased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sensitivity</a:t>
            </a:r>
            <a:r>
              <a:rPr lang="fr-FR" sz="1400" b="1" dirty="0" smtClean="0"/>
              <a:t> to </a:t>
            </a:r>
            <a:r>
              <a:rPr lang="fr-FR" sz="1400" b="1" dirty="0" err="1" smtClean="0"/>
              <a:t>requirements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 err="1"/>
              <a:t>Hotspot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not a </a:t>
            </a:r>
            <a:r>
              <a:rPr lang="fr-FR" sz="1400" dirty="0" err="1"/>
              <a:t>problem</a:t>
            </a:r>
            <a:r>
              <a:rPr lang="fr-FR" sz="1400" dirty="0"/>
              <a:t> (</a:t>
            </a:r>
            <a:r>
              <a:rPr lang="fr-FR" sz="1400" dirty="0" err="1"/>
              <a:t>well</a:t>
            </a:r>
            <a:r>
              <a:rPr lang="fr-FR" sz="1400" dirty="0"/>
              <a:t> </a:t>
            </a:r>
            <a:r>
              <a:rPr lang="fr-FR" sz="1400" dirty="0" err="1"/>
              <a:t>below</a:t>
            </a:r>
            <a:r>
              <a:rPr lang="fr-FR" sz="1400" dirty="0"/>
              <a:t> &lt; 150 K) </a:t>
            </a:r>
            <a:r>
              <a:rPr lang="fr-FR" sz="1400" dirty="0" err="1"/>
              <a:t>thanks</a:t>
            </a:r>
            <a:r>
              <a:rPr lang="fr-FR" sz="1400" dirty="0"/>
              <a:t> to the dump </a:t>
            </a:r>
            <a:r>
              <a:rPr lang="fr-FR" sz="1400" dirty="0" err="1"/>
              <a:t>resistance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 err="1"/>
              <a:t>v</a:t>
            </a:r>
            <a:r>
              <a:rPr lang="fr-FR" sz="1400" dirty="0" err="1" smtClean="0"/>
              <a:t>on</a:t>
            </a:r>
            <a:r>
              <a:rPr lang="fr-FR" sz="1400" dirty="0" smtClean="0"/>
              <a:t> Mises </a:t>
            </a:r>
            <a:r>
              <a:rPr lang="fr-FR" sz="1400" dirty="0"/>
              <a:t>stress </a:t>
            </a:r>
            <a:r>
              <a:rPr lang="fr-FR" sz="1400" dirty="0" err="1"/>
              <a:t>increases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FOM</a:t>
            </a:r>
          </a:p>
          <a:p>
            <a:pPr marL="171450" indent="-171450">
              <a:buFontTx/>
              <a:buChar char="-"/>
            </a:pPr>
            <a:r>
              <a:rPr lang="fr-FR" sz="1400" dirty="0" err="1"/>
              <a:t>B</a:t>
            </a:r>
            <a:r>
              <a:rPr lang="fr-FR" sz="1400" baseline="-25000" dirty="0" err="1"/>
              <a:t>rcs</a:t>
            </a:r>
            <a:r>
              <a:rPr lang="fr-FR" sz="1400" dirty="0"/>
              <a:t> </a:t>
            </a:r>
            <a:r>
              <a:rPr lang="fr-FR" sz="1400" dirty="0" err="1"/>
              <a:t>increases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FOM (</a:t>
            </a:r>
            <a:r>
              <a:rPr lang="fr-FR" sz="1400" dirty="0" err="1"/>
              <a:t>Limits</a:t>
            </a:r>
            <a:r>
              <a:rPr lang="fr-FR" sz="1400" dirty="0"/>
              <a:t> are </a:t>
            </a:r>
            <a:r>
              <a:rPr lang="fr-FR" sz="1400" dirty="0" err="1"/>
              <a:t>around</a:t>
            </a:r>
            <a:r>
              <a:rPr lang="fr-FR" sz="1400" dirty="0"/>
              <a:t> 50 Tm)</a:t>
            </a:r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b="1" dirty="0"/>
              <a:t>White </a:t>
            </a:r>
            <a:r>
              <a:rPr lang="fr-FR" sz="1400" b="1" dirty="0" err="1"/>
              <a:t>circle</a:t>
            </a:r>
            <a:r>
              <a:rPr lang="fr-FR" sz="1400" b="1" dirty="0" smtClean="0"/>
              <a:t>:</a:t>
            </a:r>
            <a:endParaRPr lang="fr-FR" sz="1400" dirty="0"/>
          </a:p>
          <a:p>
            <a:r>
              <a:rPr lang="fr-FR" sz="1400" b="1" dirty="0"/>
              <a:t>2.00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Solutions </a:t>
            </a:r>
            <a:r>
              <a:rPr lang="fr-FR" sz="1400" dirty="0" err="1"/>
              <a:t>exist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 smtClean="0"/>
              <a:t>comfortable</a:t>
            </a:r>
            <a:r>
              <a:rPr lang="fr-FR" sz="1400" dirty="0" smtClean="0"/>
              <a:t> </a:t>
            </a:r>
            <a:r>
              <a:rPr lang="fr-FR" sz="1400" dirty="0" err="1" smtClean="0"/>
              <a:t>margins</a:t>
            </a:r>
            <a:endParaRPr lang="fr-FR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smtClean="0"/>
              <a:t>No solution </a:t>
            </a:r>
            <a:r>
              <a:rPr lang="fr-FR" sz="1400" dirty="0" err="1" smtClean="0"/>
              <a:t>was</a:t>
            </a:r>
            <a:r>
              <a:rPr lang="fr-FR" sz="1400" dirty="0" smtClean="0"/>
              <a:t> </a:t>
            </a:r>
            <a:r>
              <a:rPr lang="fr-FR" sz="1400" dirty="0" err="1" smtClean="0"/>
              <a:t>found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30% LL </a:t>
            </a:r>
            <a:r>
              <a:rPr lang="fr-FR" sz="1400" dirty="0" err="1" smtClean="0"/>
              <a:t>margin</a:t>
            </a:r>
            <a:endParaRPr lang="fr-FR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No solution </a:t>
            </a:r>
            <a:r>
              <a:rPr lang="fr-FR" sz="1400" dirty="0" err="1" smtClean="0"/>
              <a:t>found</a:t>
            </a:r>
            <a:r>
              <a:rPr lang="fr-FR" sz="1400" dirty="0" smtClean="0"/>
              <a:t> </a:t>
            </a:r>
            <a:r>
              <a:rPr lang="fr-FR" sz="1400" dirty="0" err="1" smtClean="0"/>
              <a:t>above</a:t>
            </a:r>
            <a:r>
              <a:rPr lang="fr-FR" sz="1400" dirty="0" smtClean="0"/>
              <a:t> 50 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err="1" smtClean="0"/>
              <a:t>Margins</a:t>
            </a:r>
            <a:r>
              <a:rPr lang="fr-FR" sz="1400" dirty="0" smtClean="0"/>
              <a:t> in </a:t>
            </a:r>
            <a:r>
              <a:rPr lang="fr-FR" sz="1400" dirty="0" err="1" smtClean="0"/>
              <a:t>temperature</a:t>
            </a:r>
            <a:r>
              <a:rPr lang="fr-FR" sz="1400" dirty="0" smtClean="0"/>
              <a:t> are </a:t>
            </a:r>
            <a:r>
              <a:rPr lang="fr-FR" sz="1400" dirty="0" err="1" smtClean="0"/>
              <a:t>still</a:t>
            </a:r>
            <a:r>
              <a:rPr lang="fr-FR" sz="1400" dirty="0" smtClean="0"/>
              <a:t> </a:t>
            </a:r>
            <a:r>
              <a:rPr lang="fr-FR" sz="1400" dirty="0" err="1" smtClean="0"/>
              <a:t>comfortable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(CMS = 2 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400" b="1" dirty="0"/>
              <a:t>Black </a:t>
            </a:r>
            <a:r>
              <a:rPr lang="fr-FR" sz="1400" b="1" dirty="0" err="1"/>
              <a:t>circle</a:t>
            </a:r>
            <a:r>
              <a:rPr lang="fr-FR" sz="1400" b="1" dirty="0"/>
              <a:t>:</a:t>
            </a:r>
          </a:p>
          <a:p>
            <a:r>
              <a:rPr lang="fr-FR" sz="1400" b="1" dirty="0"/>
              <a:t>4.55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No solution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found</a:t>
            </a:r>
            <a:r>
              <a:rPr lang="fr-FR" sz="1400" dirty="0"/>
              <a:t> close to the goal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43.7 Tm </a:t>
            </a:r>
            <a:r>
              <a:rPr lang="fr-FR" sz="1400" dirty="0" err="1"/>
              <a:t>is</a:t>
            </a:r>
            <a:r>
              <a:rPr lang="fr-FR" sz="1400" dirty="0"/>
              <a:t> the best solution (15% LL </a:t>
            </a:r>
            <a:r>
              <a:rPr lang="fr-FR" sz="1400" dirty="0" err="1"/>
              <a:t>margin</a:t>
            </a:r>
            <a:r>
              <a:rPr lang="fr-FR" sz="1400" dirty="0"/>
              <a:t>)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9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Feasibility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Limits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9" y="1351751"/>
            <a:ext cx="4334694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14" y="1357293"/>
            <a:ext cx="4334694" cy="3600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523636" y="1475139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4" name="Ellipse 13"/>
          <p:cNvSpPr/>
          <p:nvPr/>
        </p:nvSpPr>
        <p:spPr>
          <a:xfrm>
            <a:off x="8189845" y="4263902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248744" y="177074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396222" y="3911586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1" name="Accolade fermante 10"/>
          <p:cNvSpPr/>
          <p:nvPr/>
        </p:nvSpPr>
        <p:spPr>
          <a:xfrm>
            <a:off x="9295146" y="2811603"/>
            <a:ext cx="166996" cy="18014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ZoneTexte 17"/>
          <p:cNvSpPr txBox="1"/>
          <p:nvPr/>
        </p:nvSpPr>
        <p:spPr>
          <a:xfrm>
            <a:off x="9529980" y="3601780"/>
            <a:ext cx="1018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Not </a:t>
            </a:r>
            <a:r>
              <a:rPr lang="fr-FR" sz="1100" dirty="0" err="1" smtClean="0"/>
              <a:t>feasible</a:t>
            </a:r>
            <a:endParaRPr lang="en-US" sz="1100" dirty="0"/>
          </a:p>
        </p:txBody>
      </p:sp>
      <p:sp>
        <p:nvSpPr>
          <p:cNvPr id="20" name="Accolade fermante 19"/>
          <p:cNvSpPr/>
          <p:nvPr/>
        </p:nvSpPr>
        <p:spPr>
          <a:xfrm>
            <a:off x="9295344" y="2424603"/>
            <a:ext cx="145266" cy="387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ZoneTexte 20"/>
          <p:cNvSpPr txBox="1"/>
          <p:nvPr/>
        </p:nvSpPr>
        <p:spPr>
          <a:xfrm>
            <a:off x="9446806" y="2471882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Rutherford/</a:t>
            </a:r>
            <a:r>
              <a:rPr lang="fr-FR" sz="1100" dirty="0" err="1" smtClean="0"/>
              <a:t>Monolith</a:t>
            </a:r>
            <a:endParaRPr lang="en-US" sz="1100" dirty="0"/>
          </a:p>
        </p:txBody>
      </p:sp>
      <p:sp>
        <p:nvSpPr>
          <p:cNvPr id="22" name="Accolade fermante 21"/>
          <p:cNvSpPr/>
          <p:nvPr/>
        </p:nvSpPr>
        <p:spPr>
          <a:xfrm>
            <a:off x="9291386" y="1849338"/>
            <a:ext cx="155963" cy="5759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ZoneTexte 22"/>
          <p:cNvSpPr txBox="1"/>
          <p:nvPr/>
        </p:nvSpPr>
        <p:spPr>
          <a:xfrm>
            <a:off x="9467534" y="2024108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RIC/WIC</a:t>
            </a:r>
            <a:endParaRPr lang="en-US" sz="1100" dirty="0"/>
          </a:p>
        </p:txBody>
      </p:sp>
      <p:sp>
        <p:nvSpPr>
          <p:cNvPr id="24" name="Accolade fermante 23"/>
          <p:cNvSpPr/>
          <p:nvPr/>
        </p:nvSpPr>
        <p:spPr>
          <a:xfrm>
            <a:off x="9291386" y="1515914"/>
            <a:ext cx="149224" cy="333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ZoneTexte 24"/>
          <p:cNvSpPr txBox="1"/>
          <p:nvPr/>
        </p:nvSpPr>
        <p:spPr>
          <a:xfrm>
            <a:off x="9447349" y="155228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Pure Cu</a:t>
            </a:r>
            <a:endParaRPr lang="en-US" sz="11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29392" y="5226145"/>
            <a:ext cx="239841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CTE </a:t>
            </a:r>
            <a:r>
              <a:rPr lang="fr-FR" sz="1100" dirty="0" err="1" smtClean="0"/>
              <a:t>NbTi</a:t>
            </a:r>
            <a:r>
              <a:rPr lang="fr-FR" sz="1100" dirty="0" smtClean="0"/>
              <a:t> (300K – 4K) = -1.5 ∙ 10</a:t>
            </a:r>
            <a:r>
              <a:rPr lang="fr-FR" sz="1100" baseline="30000" dirty="0" smtClean="0"/>
              <a:t>-3</a:t>
            </a:r>
          </a:p>
          <a:p>
            <a:r>
              <a:rPr lang="fr-FR" sz="1100" dirty="0"/>
              <a:t>CTE G10 (300K – 4K) = -2.5 ∙ </a:t>
            </a:r>
            <a:r>
              <a:rPr lang="fr-FR" sz="1100" dirty="0" smtClean="0"/>
              <a:t>10</a:t>
            </a:r>
            <a:r>
              <a:rPr lang="fr-FR" sz="1100" baseline="30000" dirty="0" smtClean="0"/>
              <a:t>-3</a:t>
            </a:r>
            <a:endParaRPr lang="fr-FR" sz="1100" dirty="0" smtClean="0"/>
          </a:p>
          <a:p>
            <a:r>
              <a:rPr lang="fr-FR" sz="1100" dirty="0"/>
              <a:t>CTE </a:t>
            </a:r>
            <a:r>
              <a:rPr lang="fr-FR" sz="1100" dirty="0" smtClean="0"/>
              <a:t>Cu </a:t>
            </a:r>
            <a:r>
              <a:rPr lang="fr-FR" sz="1100" dirty="0"/>
              <a:t>(300K – 4K) = </a:t>
            </a:r>
            <a:r>
              <a:rPr lang="fr-FR" sz="1100" dirty="0" smtClean="0"/>
              <a:t>-3.2 </a:t>
            </a:r>
            <a:r>
              <a:rPr lang="fr-FR" sz="1100" dirty="0"/>
              <a:t>∙ 10</a:t>
            </a:r>
            <a:r>
              <a:rPr lang="fr-FR" sz="1100" baseline="30000" dirty="0"/>
              <a:t>-3</a:t>
            </a:r>
            <a:endParaRPr lang="fr-FR" sz="1100" dirty="0"/>
          </a:p>
          <a:p>
            <a:endParaRPr lang="fr-FR" sz="1100" dirty="0" smtClean="0"/>
          </a:p>
          <a:p>
            <a:r>
              <a:rPr lang="fr-FR" sz="1100" dirty="0" smtClean="0"/>
              <a:t>CTE SS (300K – 4K)= -2.8 ∙ 10</a:t>
            </a:r>
            <a:r>
              <a:rPr lang="fr-FR" sz="1100" baseline="30000" dirty="0" smtClean="0"/>
              <a:t>-3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3273630" y="5590605"/>
            <a:ext cx="585849" cy="20979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4105304" y="5572710"/>
            <a:ext cx="712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The </a:t>
            </a:r>
            <a:r>
              <a:rPr lang="fr-FR" sz="1200" dirty="0" err="1" smtClean="0"/>
              <a:t>conductor</a:t>
            </a:r>
            <a:r>
              <a:rPr lang="fr-FR" sz="1200" dirty="0" smtClean="0"/>
              <a:t> </a:t>
            </a:r>
            <a:r>
              <a:rPr lang="fr-FR" sz="1200" dirty="0" err="1" smtClean="0"/>
              <a:t>needs</a:t>
            </a:r>
            <a:r>
              <a:rPr lang="fr-FR" sz="1200" dirty="0" smtClean="0"/>
              <a:t> </a:t>
            </a:r>
            <a:r>
              <a:rPr lang="fr-FR" sz="1200" dirty="0" err="1" smtClean="0"/>
              <a:t>copper</a:t>
            </a:r>
            <a:r>
              <a:rPr lang="fr-FR" sz="1200" dirty="0"/>
              <a:t> </a:t>
            </a:r>
            <a:r>
              <a:rPr lang="fr-FR" sz="1200" dirty="0" smtClean="0"/>
              <a:t>to have a </a:t>
            </a:r>
            <a:r>
              <a:rPr lang="fr-FR" sz="1200" dirty="0" err="1" smtClean="0"/>
              <a:t>similar</a:t>
            </a:r>
            <a:r>
              <a:rPr lang="fr-FR" sz="1200" dirty="0" smtClean="0"/>
              <a:t> thermal contraction respect to the </a:t>
            </a:r>
            <a:r>
              <a:rPr lang="fr-FR" sz="1200" dirty="0" err="1" smtClean="0"/>
              <a:t>mandrel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sz="1200" dirty="0" smtClean="0">
                <a:solidFill>
                  <a:srgbClr val="FF0000"/>
                </a:solidFill>
              </a:rPr>
              <a:t>Rutherford </a:t>
            </a:r>
            <a:r>
              <a:rPr lang="fr-FR" sz="1200" dirty="0" err="1" smtClean="0">
                <a:solidFill>
                  <a:srgbClr val="FF0000"/>
                </a:solidFill>
              </a:rPr>
              <a:t>cables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will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be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riskier</a:t>
            </a:r>
            <a:r>
              <a:rPr lang="fr-FR" sz="1200" dirty="0" smtClean="0">
                <a:solidFill>
                  <a:srgbClr val="FF0000"/>
                </a:solidFill>
              </a:rPr>
              <a:t> for the </a:t>
            </a:r>
            <a:r>
              <a:rPr lang="fr-FR" sz="1200" dirty="0" err="1" smtClean="0">
                <a:solidFill>
                  <a:srgbClr val="FF0000"/>
                </a:solidFill>
              </a:rPr>
              <a:t>mechanics</a:t>
            </a:r>
            <a:endParaRPr lang="fr-FR" sz="1200" dirty="0">
              <a:solidFill>
                <a:srgbClr val="FF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 flipV="1">
            <a:off x="3127464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917484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7774950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564970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Pre-design</a:t>
            </a:r>
            <a:endParaRPr lang="en-GB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731838" y="838247"/>
            <a:ext cx="5677590" cy="246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400" dirty="0" smtClean="0"/>
              <a:t>Magnetism, conductor, mechanics, quench</a:t>
            </a:r>
          </a:p>
          <a:p>
            <a:pPr lvl="1"/>
            <a:r>
              <a:rPr lang="en-GB" sz="1400" b="1" dirty="0" smtClean="0"/>
              <a:t>A hundred inputs</a:t>
            </a:r>
            <a:r>
              <a:rPr lang="en-GB" sz="1400" dirty="0" smtClean="0"/>
              <a:t> (genes)</a:t>
            </a:r>
          </a:p>
          <a:p>
            <a:pPr lvl="2"/>
            <a:r>
              <a:rPr lang="en-GB" sz="1400" dirty="0" smtClean="0"/>
              <a:t>Dimensions, materials (Young </a:t>
            </a:r>
            <a:r>
              <a:rPr lang="en-US" sz="1400" dirty="0"/>
              <a:t>modulus</a:t>
            </a:r>
            <a:r>
              <a:rPr lang="en-GB" sz="1400" dirty="0"/>
              <a:t>, </a:t>
            </a:r>
            <a:r>
              <a:rPr lang="en-GB" sz="1400" dirty="0" smtClean="0"/>
              <a:t>hysteresis, </a:t>
            </a:r>
            <a:r>
              <a:rPr lang="en-GB" sz="1400" dirty="0" err="1" smtClean="0"/>
              <a:t>etc</a:t>
            </a:r>
            <a:r>
              <a:rPr lang="en-GB" sz="1400" dirty="0" smtClean="0"/>
              <a:t>) </a:t>
            </a:r>
            <a:endParaRPr lang="en-US" sz="1400" dirty="0"/>
          </a:p>
          <a:p>
            <a:pPr lvl="2"/>
            <a:r>
              <a:rPr lang="en-US" sz="1400" dirty="0"/>
              <a:t>E</a:t>
            </a:r>
            <a:r>
              <a:rPr lang="en-US" sz="1400" dirty="0" smtClean="0"/>
              <a:t>ngineering </a:t>
            </a:r>
            <a:r>
              <a:rPr lang="en-US" sz="1400" dirty="0"/>
              <a:t>current density</a:t>
            </a:r>
            <a:r>
              <a:rPr lang="en-GB" sz="1400" dirty="0" smtClean="0"/>
              <a:t>, …</a:t>
            </a:r>
          </a:p>
          <a:p>
            <a:pPr lvl="2"/>
            <a:r>
              <a:rPr lang="en-US" sz="1400" dirty="0"/>
              <a:t>Assumptions on </a:t>
            </a:r>
            <a:r>
              <a:rPr lang="en-US" sz="1400" dirty="0" err="1" smtClean="0"/>
              <a:t>homogenised</a:t>
            </a:r>
            <a:r>
              <a:rPr lang="en-US" sz="1400" dirty="0" smtClean="0"/>
              <a:t> </a:t>
            </a:r>
            <a:r>
              <a:rPr lang="en-US" sz="1400" dirty="0"/>
              <a:t>winding properties</a:t>
            </a:r>
            <a:endParaRPr lang="en-GB" sz="1400" dirty="0" smtClean="0"/>
          </a:p>
          <a:p>
            <a:pPr lvl="2"/>
            <a:r>
              <a:rPr lang="en-GB" sz="1400" dirty="0" smtClean="0"/>
              <a:t>Within project requirements and physics constraints</a:t>
            </a:r>
          </a:p>
          <a:p>
            <a:pPr lvl="1"/>
            <a:r>
              <a:rPr lang="en-GB" sz="1400" b="1" dirty="0" smtClean="0"/>
              <a:t>A hundred outputs</a:t>
            </a:r>
            <a:r>
              <a:rPr lang="en-GB" sz="1400" dirty="0" smtClean="0"/>
              <a:t> (phenotype)</a:t>
            </a:r>
          </a:p>
          <a:p>
            <a:pPr lvl="2"/>
            <a:r>
              <a:rPr lang="en-GB" sz="1400" dirty="0" smtClean="0"/>
              <a:t>B field, Forces, Von Mises, margins, hotspot, …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GB" sz="1400" b="1" dirty="0" smtClean="0"/>
          </a:p>
          <a:p>
            <a:pPr lvl="1"/>
            <a:endParaRPr lang="en-GB" sz="1400" dirty="0" smtClean="0"/>
          </a:p>
          <a:p>
            <a:endParaRPr lang="en-GB" sz="1400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883388" y="838247"/>
            <a:ext cx="4541773" cy="246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GB" sz="1400" b="1" dirty="0" smtClean="0"/>
              <a:t>Challenges</a:t>
            </a:r>
          </a:p>
          <a:p>
            <a:pPr lvl="1"/>
            <a:r>
              <a:rPr lang="en-GB" sz="1400" dirty="0" smtClean="0"/>
              <a:t>Communication between different physics</a:t>
            </a:r>
          </a:p>
          <a:p>
            <a:pPr lvl="1"/>
            <a:r>
              <a:rPr lang="en-GB" sz="1400" dirty="0" smtClean="0"/>
              <a:t>Share data</a:t>
            </a:r>
          </a:p>
          <a:p>
            <a:pPr lvl="1"/>
            <a:r>
              <a:rPr lang="en-GB" sz="1400" dirty="0" smtClean="0"/>
              <a:t>Include everything together</a:t>
            </a:r>
          </a:p>
          <a:p>
            <a:pPr lvl="2"/>
            <a:r>
              <a:rPr lang="en-GB" sz="1400" dirty="0" smtClean="0"/>
              <a:t>Everything is connected</a:t>
            </a:r>
          </a:p>
          <a:p>
            <a:pPr lvl="1"/>
            <a:r>
              <a:rPr lang="en-GB" sz="1400" dirty="0" smtClean="0"/>
              <a:t>Understand the design</a:t>
            </a:r>
          </a:p>
          <a:p>
            <a:pPr lvl="1"/>
            <a:r>
              <a:rPr lang="en-GB" sz="1400" dirty="0" smtClean="0"/>
              <a:t>Find solutions</a:t>
            </a:r>
          </a:p>
          <a:p>
            <a:pPr marL="0" lvl="1" indent="0">
              <a:buNone/>
            </a:pPr>
            <a:endParaRPr lang="en-GB" sz="1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8" y="3432158"/>
            <a:ext cx="8166781" cy="30217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4285235"/>
            <a:ext cx="1920066" cy="19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14" y="1317020"/>
            <a:ext cx="4141017" cy="35000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5" y="1393549"/>
            <a:ext cx="4130652" cy="342354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Conductors</a:t>
            </a:r>
            <a:r>
              <a:rPr lang="fr-FR" dirty="0" smtClean="0">
                <a:solidFill>
                  <a:schemeClr val="tx2"/>
                </a:solidFill>
              </a:rPr>
              <a:t> @2 </a:t>
            </a:r>
            <a:r>
              <a:rPr lang="fr-FR" dirty="0">
                <a:solidFill>
                  <a:schemeClr val="tx2"/>
                </a:solidFill>
              </a:rPr>
              <a:t>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2774486" y="3001744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8" name="Ellipse 17"/>
          <p:cNvSpPr/>
          <p:nvPr/>
        </p:nvSpPr>
        <p:spPr>
          <a:xfrm>
            <a:off x="1483693" y="1957353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1859882" y="1927174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82578" y="2969152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388872" y="3001239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7822268" y="2970814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044018" y="1974414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6444490" y="1957353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467438" y="5466943"/>
            <a:ext cx="166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This </a:t>
            </a:r>
            <a:r>
              <a:rPr lang="fr-FR" sz="1200" b="1" dirty="0" err="1" smtClean="0">
                <a:solidFill>
                  <a:srgbClr val="00B050"/>
                </a:solidFill>
              </a:rPr>
              <a:t>can</a:t>
            </a:r>
            <a:r>
              <a:rPr lang="fr-FR" sz="1200" b="1" dirty="0" smtClean="0">
                <a:solidFill>
                  <a:srgbClr val="00B050"/>
                </a:solidFill>
              </a:rPr>
              <a:t> </a:t>
            </a:r>
            <a:r>
              <a:rPr lang="fr-FR" sz="1200" b="1" dirty="0" err="1" smtClean="0">
                <a:solidFill>
                  <a:srgbClr val="00B050"/>
                </a:solidFill>
              </a:rPr>
              <a:t>be</a:t>
            </a:r>
            <a:r>
              <a:rPr lang="fr-FR" sz="1200" b="1" dirty="0" smtClean="0">
                <a:solidFill>
                  <a:srgbClr val="00B050"/>
                </a:solidFill>
              </a:rPr>
              <a:t> a RIC !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775038" y="5451265"/>
            <a:ext cx="174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This </a:t>
            </a:r>
            <a:r>
              <a:rPr lang="fr-FR" sz="1200" b="1" dirty="0" err="1" smtClean="0">
                <a:solidFill>
                  <a:srgbClr val="00B050"/>
                </a:solidFill>
              </a:rPr>
              <a:t>can</a:t>
            </a:r>
            <a:r>
              <a:rPr lang="fr-FR" sz="1200" b="1" dirty="0" smtClean="0">
                <a:solidFill>
                  <a:srgbClr val="00B050"/>
                </a:solidFill>
              </a:rPr>
              <a:t> </a:t>
            </a:r>
            <a:r>
              <a:rPr lang="fr-FR" sz="1200" b="1" dirty="0" err="1" smtClean="0">
                <a:solidFill>
                  <a:srgbClr val="00B050"/>
                </a:solidFill>
              </a:rPr>
              <a:t>be</a:t>
            </a:r>
            <a:r>
              <a:rPr lang="fr-FR" sz="1200" b="1" dirty="0" smtClean="0">
                <a:solidFill>
                  <a:srgbClr val="00B050"/>
                </a:solidFill>
              </a:rPr>
              <a:t> a WIC !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6530" y="2761016"/>
            <a:ext cx="86678" cy="6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2540777" y="2789642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2873757" y="3294273"/>
            <a:ext cx="73820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2967102" y="3776398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6794278" y="2761015"/>
            <a:ext cx="123458" cy="136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138525" y="2789642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7471505" y="3294273"/>
            <a:ext cx="73820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7580090" y="3776398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1" name="Rectangle 40"/>
          <p:cNvSpPr/>
          <p:nvPr/>
        </p:nvSpPr>
        <p:spPr>
          <a:xfrm>
            <a:off x="1133066" y="1572940"/>
            <a:ext cx="36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2" name="Rectangle 41"/>
          <p:cNvSpPr/>
          <p:nvPr/>
        </p:nvSpPr>
        <p:spPr>
          <a:xfrm>
            <a:off x="5691593" y="1571741"/>
            <a:ext cx="53475" cy="8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420212" y="1018605"/>
                <a:ext cx="3267818" cy="298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Solutions </a:t>
                </a:r>
                <a:r>
                  <a:rPr lang="fr-FR" sz="1200" b="1" dirty="0" err="1" smtClean="0"/>
                  <a:t>between</a:t>
                </a:r>
                <a:r>
                  <a:rPr lang="fr-FR" sz="1200" b="1" dirty="0" smtClean="0"/>
                  <a:t> </a:t>
                </a:r>
                <a14:m>
                  <m:oMath xmlns:m="http://schemas.openxmlformats.org/officeDocument/2006/math">
                    <m:r>
                      <a:rPr lang="fr-FR" sz="1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1" i="1">
                        <a:latin typeface="Cambria Math" panose="02040503050406030204" pitchFamily="18" charset="0"/>
                      </a:rPr>
                      <m:t>𝑭𝑶𝑴</m:t>
                    </m:r>
                    <m:r>
                      <a:rPr lang="fr-FR" sz="1200" b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fr-FR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  <m:r>
                          <a:rPr lang="fr-FR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e>
                      <m:sub>
                        <m:r>
                          <a:rPr lang="fr-FR" sz="12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fr-FR" sz="12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bSup>
                    <m:r>
                      <a:rPr lang="fr-FR" sz="12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1" i="1">
                        <a:latin typeface="Cambria Math" panose="02040503050406030204" pitchFamily="18" charset="0"/>
                      </a:rPr>
                      <m:t>𝑻𝒎</m:t>
                    </m:r>
                  </m:oMath>
                </a14:m>
                <a:r>
                  <a:rPr lang="fr-FR" sz="1200" b="1" dirty="0"/>
                  <a:t> 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2" y="1018605"/>
                <a:ext cx="3267818" cy="298415"/>
              </a:xfrm>
              <a:prstGeom prst="rect">
                <a:avLst/>
              </a:prstGeom>
              <a:blipFill>
                <a:blip r:embed="rId4"/>
                <a:stretch>
                  <a:fillRect l="-187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808507" y="983146"/>
                <a:ext cx="2367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E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𝑭𝑶𝑴</m:t>
                    </m:r>
                    <m:r>
                      <a:rPr lang="fr-FR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𝟕𝟓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𝑻𝒎</m:t>
                    </m:r>
                  </m:oMath>
                </a14:m>
                <a:r>
                  <a:rPr lang="fr-FR" b="1" dirty="0">
                    <a:solidFill>
                      <a:srgbClr val="00B050"/>
                    </a:solidFill>
                  </a:rPr>
                  <a:t> </a:t>
                </a:r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507" y="983146"/>
                <a:ext cx="23679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/>
          <p:cNvSpPr txBox="1"/>
          <p:nvPr/>
        </p:nvSpPr>
        <p:spPr>
          <a:xfrm>
            <a:off x="5503805" y="4874182"/>
            <a:ext cx="3630477" cy="14465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 : minimum of </a:t>
            </a:r>
            <a:r>
              <a:rPr lang="fr-FR" sz="1100" b="1" dirty="0" err="1" smtClean="0"/>
              <a:t>Energy</a:t>
            </a:r>
            <a:r>
              <a:rPr lang="fr-FR" sz="1100" b="1" dirty="0" smtClean="0"/>
              <a:t> (~7 MJ)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FoM</a:t>
            </a:r>
            <a:r>
              <a:rPr lang="fr-FR" sz="1100" dirty="0"/>
              <a:t>: </a:t>
            </a:r>
            <a:r>
              <a:rPr lang="fr-FR" sz="1100" dirty="0" smtClean="0"/>
              <a:t>48.5 </a:t>
            </a:r>
            <a:r>
              <a:rPr lang="fr-FR" sz="1100" dirty="0"/>
              <a:t>Tm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Von Mises: 113 </a:t>
            </a:r>
            <a:r>
              <a:rPr lang="fr-FR" sz="1100" dirty="0" err="1"/>
              <a:t>MPa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T</a:t>
            </a:r>
            <a:r>
              <a:rPr lang="fr-FR" sz="1100" baseline="-25000" dirty="0" err="1" smtClean="0"/>
              <a:t>Hot</a:t>
            </a:r>
            <a:r>
              <a:rPr lang="fr-FR" sz="1100" baseline="-25000" dirty="0" smtClean="0"/>
              <a:t> </a:t>
            </a:r>
            <a:r>
              <a:rPr lang="fr-FR" sz="1100" baseline="-25000" dirty="0"/>
              <a:t>spot</a:t>
            </a:r>
            <a:r>
              <a:rPr lang="fr-FR" sz="1100" dirty="0"/>
              <a:t>: </a:t>
            </a:r>
            <a:r>
              <a:rPr lang="fr-FR" sz="1100" dirty="0" smtClean="0"/>
              <a:t>55 K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J</a:t>
            </a:r>
            <a:r>
              <a:rPr lang="fr-FR" sz="1100" baseline="-25000" dirty="0" err="1"/>
              <a:t>eng</a:t>
            </a:r>
            <a:r>
              <a:rPr lang="fr-FR" sz="1100" dirty="0"/>
              <a:t> = 70 </a:t>
            </a:r>
            <a:r>
              <a:rPr lang="fr-FR" sz="1100" dirty="0" smtClean="0"/>
              <a:t>A/mm</a:t>
            </a:r>
            <a:r>
              <a:rPr lang="fr-FR" sz="1100" baseline="30000" dirty="0" smtClean="0"/>
              <a:t>2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SC area: 1.46 </a:t>
            </a:r>
            <a:r>
              <a:rPr lang="fr-FR" sz="1200" dirty="0" smtClean="0"/>
              <a:t>mm</a:t>
            </a:r>
            <a:r>
              <a:rPr lang="fr-FR" sz="1200" baseline="30000" dirty="0" smtClean="0"/>
              <a:t>2 </a:t>
            </a:r>
            <a:endParaRPr lang="fr-FR" sz="1100" b="1" dirty="0" smtClean="0">
              <a:solidFill>
                <a:srgbClr val="0066FF"/>
              </a:solidFill>
            </a:endParaRP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Bare</a:t>
            </a:r>
            <a:r>
              <a:rPr lang="fr-FR" sz="1100" dirty="0" smtClean="0"/>
              <a:t> </a:t>
            </a:r>
            <a:r>
              <a:rPr lang="fr-FR" sz="1100" dirty="0" err="1" smtClean="0"/>
              <a:t>conductor</a:t>
            </a:r>
            <a:r>
              <a:rPr lang="fr-FR" sz="1100" dirty="0" smtClean="0"/>
              <a:t> area: 15.3 mm</a:t>
            </a:r>
            <a:r>
              <a:rPr lang="fr-FR" sz="1100" baseline="30000" dirty="0" smtClean="0"/>
              <a:t>2</a:t>
            </a:r>
            <a:endParaRPr lang="fr-FR" sz="1200" baseline="300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78370" y="4881840"/>
            <a:ext cx="3739368" cy="1431161"/>
          </a:xfrm>
          <a:prstGeom prst="rect">
            <a:avLst/>
          </a:prstGeom>
          <a:noFill/>
          <a:ln>
            <a:solidFill>
              <a:srgbClr val="3E4A8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 : minimum of SC area (~1 mm</a:t>
            </a:r>
            <a:r>
              <a:rPr lang="fr-FR" sz="1100" b="1" baseline="30000" dirty="0" smtClean="0"/>
              <a:t>2</a:t>
            </a:r>
            <a:r>
              <a:rPr lang="fr-FR" sz="1100" b="1" dirty="0" smtClean="0"/>
              <a:t>)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FoM</a:t>
            </a:r>
            <a:r>
              <a:rPr lang="fr-FR" sz="1100" dirty="0" smtClean="0"/>
              <a:t>: 47 Tm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Von Mises: 94 </a:t>
            </a:r>
            <a:r>
              <a:rPr lang="fr-FR" sz="1100" dirty="0" err="1" smtClean="0"/>
              <a:t>MPa</a:t>
            </a:r>
            <a:endParaRPr lang="fr-FR" sz="1100" dirty="0" smtClean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T</a:t>
            </a:r>
            <a:r>
              <a:rPr lang="fr-FR" sz="1100" baseline="-25000" dirty="0" err="1" smtClean="0"/>
              <a:t>Hot</a:t>
            </a:r>
            <a:r>
              <a:rPr lang="fr-FR" sz="1100" baseline="-25000" dirty="0" smtClean="0"/>
              <a:t> spot</a:t>
            </a:r>
            <a:r>
              <a:rPr lang="fr-FR" sz="1100" dirty="0" smtClean="0"/>
              <a:t>: 65 K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J</a:t>
            </a:r>
            <a:r>
              <a:rPr lang="fr-FR" sz="1100" baseline="-25000" dirty="0" err="1" smtClean="0"/>
              <a:t>eng</a:t>
            </a:r>
            <a:r>
              <a:rPr lang="fr-FR" sz="1100" dirty="0" smtClean="0"/>
              <a:t> = 51.5 A/mm</a:t>
            </a:r>
            <a:r>
              <a:rPr lang="fr-FR" sz="1100" baseline="30000" dirty="0" smtClean="0"/>
              <a:t>2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SC </a:t>
            </a:r>
            <a:r>
              <a:rPr lang="fr-FR" sz="1100" dirty="0" smtClean="0"/>
              <a:t>area: </a:t>
            </a:r>
            <a:r>
              <a:rPr lang="fr-FR" sz="1100" dirty="0"/>
              <a:t>1 mm</a:t>
            </a:r>
            <a:r>
              <a:rPr lang="fr-FR" sz="1100" baseline="30000" dirty="0"/>
              <a:t>2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Bare</a:t>
            </a:r>
            <a:r>
              <a:rPr lang="fr-FR" sz="1100" dirty="0"/>
              <a:t> </a:t>
            </a:r>
            <a:r>
              <a:rPr lang="fr-FR" sz="1100" dirty="0" err="1"/>
              <a:t>conductor</a:t>
            </a:r>
            <a:r>
              <a:rPr lang="fr-FR" sz="1100" dirty="0"/>
              <a:t> </a:t>
            </a:r>
            <a:r>
              <a:rPr lang="fr-FR" sz="1100" dirty="0" smtClean="0"/>
              <a:t>area: </a:t>
            </a:r>
            <a:r>
              <a:rPr lang="fr-FR" sz="1100" dirty="0"/>
              <a:t>10.9 </a:t>
            </a:r>
            <a:r>
              <a:rPr lang="fr-FR" sz="1100" dirty="0" smtClean="0"/>
              <a:t>mm</a:t>
            </a:r>
            <a:r>
              <a:rPr lang="fr-FR" sz="1100" baseline="30000" dirty="0" smtClean="0"/>
              <a:t>2</a:t>
            </a:r>
            <a:endParaRPr lang="fr-FR" sz="11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8814836" y="2807371"/>
            <a:ext cx="71686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(J)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grpSp>
        <p:nvGrpSpPr>
          <p:cNvPr id="47" name="Group 10"/>
          <p:cNvGrpSpPr/>
          <p:nvPr/>
        </p:nvGrpSpPr>
        <p:grpSpPr>
          <a:xfrm>
            <a:off x="9712846" y="1287210"/>
            <a:ext cx="1731190" cy="5086249"/>
            <a:chOff x="7895409" y="1211411"/>
            <a:chExt cx="1731190" cy="5086249"/>
          </a:xfrm>
        </p:grpSpPr>
        <p:pic>
          <p:nvPicPr>
            <p:cNvPr id="48" name="Imag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54"/>
            <a:stretch/>
          </p:blipFill>
          <p:spPr>
            <a:xfrm>
              <a:off x="7895409" y="1211411"/>
              <a:ext cx="1731190" cy="5086249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8979172" y="1601181"/>
              <a:ext cx="145206" cy="42737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graphicFrame>
        <p:nvGraphicFramePr>
          <p:cNvPr id="50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90144"/>
              </p:ext>
            </p:extLst>
          </p:nvPr>
        </p:nvGraphicFramePr>
        <p:xfrm>
          <a:off x="10052797" y="577317"/>
          <a:ext cx="1357866" cy="551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052">
                  <a:extLst>
                    <a:ext uri="{9D8B030D-6E8A-4147-A177-3AD203B41FA5}">
                      <a16:colId xmlns:a16="http://schemas.microsoft.com/office/drawing/2014/main" val="3229518976"/>
                    </a:ext>
                  </a:extLst>
                </a:gridCol>
                <a:gridCol w="996814">
                  <a:extLst>
                    <a:ext uri="{9D8B030D-6E8A-4147-A177-3AD203B41FA5}">
                      <a16:colId xmlns:a16="http://schemas.microsoft.com/office/drawing/2014/main" val="4110727053"/>
                    </a:ext>
                  </a:extLst>
                </a:gridCol>
              </a:tblGrid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Coil</a:t>
                      </a:r>
                      <a:r>
                        <a:rPr lang="fr-FR" sz="1100" dirty="0" smtClean="0"/>
                        <a:t> area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11256"/>
                  </a:ext>
                </a:extLst>
              </a:tr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Yoke area</a:t>
                      </a:r>
                      <a:endParaRPr lang="en-US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190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9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ALESIA | M4CAST annual meeting</a:t>
            </a:r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1226853"/>
            <a:ext cx="4763537" cy="502176"/>
            <a:chOff x="6525435" y="978848"/>
            <a:chExt cx="4763537" cy="502176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A8E6CF"/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20146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Project Manager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26819"/>
              <a:ext cx="412067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Gestion of large amonts of data and scripts</a:t>
              </a:r>
              <a:endParaRPr lang="fr-FR" sz="14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1931297"/>
            <a:ext cx="4763537" cy="502176"/>
            <a:chOff x="6525435" y="978848"/>
            <a:chExt cx="4763537" cy="50217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8B94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Multi-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parametric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optimiser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To </a:t>
              </a:r>
              <a:r>
                <a:rPr lang="fr-FR" sz="1400" dirty="0" err="1" smtClean="0"/>
                <a:t>optimize</a:t>
              </a:r>
              <a:r>
                <a:rPr lang="fr-FR" sz="1400" dirty="0" smtClean="0"/>
                <a:t> designs</a:t>
              </a:r>
              <a:endParaRPr lang="fr-FR" sz="14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3340185"/>
            <a:ext cx="5003278" cy="502176"/>
            <a:chOff x="6525435" y="978848"/>
            <a:chExt cx="5003278" cy="502176"/>
          </a:xfrm>
        </p:grpSpPr>
        <p:sp>
          <p:nvSpPr>
            <p:cNvPr id="1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91B1FD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360418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Interface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with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physics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softwares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/>
                <a:t>W</a:t>
              </a:r>
              <a:r>
                <a:rPr lang="fr-FR" sz="1400" dirty="0" err="1" smtClean="0"/>
                <a:t>ith</a:t>
              </a:r>
              <a:r>
                <a:rPr lang="fr-FR" sz="1400" dirty="0" smtClean="0"/>
                <a:t> FE codes (</a:t>
              </a:r>
              <a:r>
                <a:rPr lang="fr-FR" sz="1400" dirty="0" err="1" smtClean="0"/>
                <a:t>Opera</a:t>
              </a:r>
              <a:r>
                <a:rPr lang="fr-FR" sz="1400" dirty="0" smtClean="0"/>
                <a:t>, Cast3m, …)</a:t>
              </a:r>
              <a:endParaRPr lang="fr-FR" sz="1400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4749073"/>
            <a:ext cx="4763537" cy="502176"/>
            <a:chOff x="6525435" y="978848"/>
            <a:chExt cx="4763537" cy="502176"/>
          </a:xfrm>
        </p:grpSpPr>
        <p:sp>
          <p:nvSpPr>
            <p:cNvPr id="27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CE9A7E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Data Analyser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/>
                <a:t>P</a:t>
              </a:r>
              <a:r>
                <a:rPr lang="fr-FR" sz="1400" dirty="0" smtClean="0"/>
                <a:t>ost </a:t>
              </a:r>
              <a:r>
                <a:rPr lang="fr-FR" sz="1400" dirty="0" err="1" smtClean="0"/>
                <a:t>processing</a:t>
              </a:r>
              <a:endParaRPr lang="en-US" sz="140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4044629"/>
            <a:ext cx="4763537" cy="502176"/>
            <a:chOff x="6525435" y="978848"/>
            <a:chExt cx="4763537" cy="502176"/>
          </a:xfrm>
        </p:grpSpPr>
        <p:sp>
          <p:nvSpPr>
            <p:cNvPr id="35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F16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Material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Data Manager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Uniformised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database</a:t>
              </a:r>
              <a:endParaRPr lang="fr-FR" sz="1400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2635741"/>
            <a:ext cx="4763537" cy="502176"/>
            <a:chOff x="6525435" y="978848"/>
            <a:chExt cx="4763537" cy="502176"/>
          </a:xfrm>
        </p:grpSpPr>
        <p:sp>
          <p:nvSpPr>
            <p:cNvPr id="3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D3B6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Supervised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LEarning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1400" dirty="0"/>
                <a:t>T</a:t>
              </a:r>
              <a:r>
                <a:rPr lang="en-US" sz="1400" dirty="0" smtClean="0"/>
                <a:t>o emulate designs</a:t>
              </a:r>
              <a:endParaRPr lang="fr-FR" sz="1400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5453517"/>
            <a:ext cx="4763537" cy="502176"/>
            <a:chOff x="6525435" y="978848"/>
            <a:chExt cx="4763537" cy="502176"/>
          </a:xfrm>
        </p:grpSpPr>
        <p:sp>
          <p:nvSpPr>
            <p:cNvPr id="4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E5E6EB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Physics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studies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Conductor</a:t>
              </a:r>
              <a:r>
                <a:rPr lang="fr-FR" sz="1400" dirty="0" smtClean="0"/>
                <a:t>, </a:t>
              </a:r>
              <a:r>
                <a:rPr lang="fr-FR" sz="1400" dirty="0" err="1"/>
                <a:t>q</a:t>
              </a:r>
              <a:r>
                <a:rPr lang="fr-FR" sz="1400" dirty="0" err="1" smtClean="0"/>
                <a:t>uench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analytic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models</a:t>
              </a:r>
              <a:r>
                <a:rPr lang="fr-FR" sz="1400" dirty="0" smtClean="0"/>
                <a:t>, …</a:t>
              </a:r>
              <a:endParaRPr lang="fr-FR" sz="1400" dirty="0"/>
            </a:p>
          </p:txBody>
        </p:sp>
      </p:grpSp>
      <p:graphicFrame>
        <p:nvGraphicFramePr>
          <p:cNvPr id="56" name="Obje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901410"/>
              </p:ext>
            </p:extLst>
          </p:nvPr>
        </p:nvGraphicFramePr>
        <p:xfrm>
          <a:off x="8757626" y="2638485"/>
          <a:ext cx="1636347" cy="163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" name="Acrobat Document" r:id="rId3" imgW="3809586" imgH="3809737" progId="AcroExch.Document.2020">
                  <p:embed/>
                </p:oleObj>
              </mc:Choice>
              <mc:Fallback>
                <p:oleObj name="Acrobat Document" r:id="rId3" imgW="3809586" imgH="3809737" progId="AcroExch.Document.2020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7626" y="2638485"/>
                        <a:ext cx="1636347" cy="1636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ALESIA</a:t>
            </a:r>
            <a:endParaRPr lang="en-GB" noProof="0" dirty="0"/>
          </a:p>
        </p:txBody>
      </p:sp>
      <p:sp>
        <p:nvSpPr>
          <p:cNvPr id="58" name="Espace réservé du contenu 1"/>
          <p:cNvSpPr txBox="1">
            <a:spLocks/>
          </p:cNvSpPr>
          <p:nvPr/>
        </p:nvSpPr>
        <p:spPr>
          <a:xfrm>
            <a:off x="731838" y="802641"/>
            <a:ext cx="10728325" cy="334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/>
              <a:t>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toolbox</a:t>
            </a:r>
            <a:r>
              <a:rPr lang="fr-FR" sz="1400" i="1" dirty="0" smtClean="0"/>
              <a:t> for </a:t>
            </a:r>
            <a:r>
              <a:rPr lang="fr-FR" sz="1400" i="1" dirty="0" err="1" smtClean="0"/>
              <a:t>superconducting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magnets</a:t>
            </a:r>
            <a:endParaRPr lang="en-GB" sz="14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7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Principle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166" y="2308868"/>
            <a:ext cx="2655127" cy="22402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4" y="1163027"/>
            <a:ext cx="8255740" cy="50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400" b="1" dirty="0" smtClean="0"/>
              <a:t>Project manager</a:t>
            </a:r>
            <a:endParaRPr lang="en-GB" sz="1400" b="1" dirty="0"/>
          </a:p>
          <a:p>
            <a:pPr lvl="1"/>
            <a:r>
              <a:rPr lang="en-GB" sz="1400" dirty="0"/>
              <a:t>Multi-OS (Windows, Linux, Mac, HPC</a:t>
            </a:r>
            <a:r>
              <a:rPr lang="en-GB" sz="1400" dirty="0" smtClean="0"/>
              <a:t>)</a:t>
            </a:r>
            <a:endParaRPr lang="en-GB" sz="1400" dirty="0"/>
          </a:p>
          <a:p>
            <a:pPr lvl="1"/>
            <a:r>
              <a:rPr lang="en-GB" sz="1400" dirty="0"/>
              <a:t>Automated optimisation</a:t>
            </a:r>
          </a:p>
          <a:p>
            <a:pPr lvl="2"/>
            <a:r>
              <a:rPr lang="en-GB" sz="1400" dirty="0"/>
              <a:t>Create </a:t>
            </a:r>
            <a:r>
              <a:rPr lang="en-GB" sz="1400" dirty="0" smtClean="0"/>
              <a:t>inputs</a:t>
            </a:r>
          </a:p>
          <a:p>
            <a:pPr lvl="3"/>
            <a:r>
              <a:rPr lang="en-GB" sz="1400" dirty="0" smtClean="0"/>
              <a:t>According </a:t>
            </a:r>
            <a:r>
              <a:rPr lang="en-GB" sz="1400" dirty="0"/>
              <a:t>to interdependencies</a:t>
            </a:r>
          </a:p>
          <a:p>
            <a:pPr lvl="2"/>
            <a:r>
              <a:rPr lang="en-GB" sz="1400" dirty="0"/>
              <a:t>Launch </a:t>
            </a:r>
            <a:r>
              <a:rPr lang="en-GB" sz="1400" dirty="0" smtClean="0"/>
              <a:t>scripts</a:t>
            </a:r>
          </a:p>
          <a:p>
            <a:pPr lvl="2"/>
            <a:r>
              <a:rPr lang="en-GB" sz="1400" dirty="0" smtClean="0"/>
              <a:t>Save </a:t>
            </a:r>
            <a:r>
              <a:rPr lang="en-GB" sz="1400" dirty="0"/>
              <a:t>all </a:t>
            </a:r>
            <a:r>
              <a:rPr lang="en-GB" sz="1400" dirty="0" smtClean="0"/>
              <a:t>data (HDF5 format)</a:t>
            </a:r>
            <a:endParaRPr lang="en-GB" sz="1400" dirty="0"/>
          </a:p>
          <a:p>
            <a:pPr lvl="2"/>
            <a:r>
              <a:rPr lang="en-GB" sz="1400" dirty="0" smtClean="0"/>
              <a:t>Parallelised runs</a:t>
            </a:r>
          </a:p>
          <a:p>
            <a:pPr lvl="1"/>
            <a:r>
              <a:rPr lang="en-GB" sz="1400" dirty="0" smtClean="0"/>
              <a:t>Can </a:t>
            </a:r>
            <a:r>
              <a:rPr lang="en-GB" sz="1400" dirty="0"/>
              <a:t>take into account any scientific codes</a:t>
            </a:r>
          </a:p>
          <a:p>
            <a:pPr marL="266700" lvl="2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Not limited to superconducting </a:t>
            </a:r>
            <a:r>
              <a:rPr lang="en-GB" sz="1400" b="1" dirty="0" smtClean="0">
                <a:solidFill>
                  <a:schemeClr val="tx2"/>
                </a:solidFill>
              </a:rPr>
              <a:t>magnets</a:t>
            </a:r>
          </a:p>
          <a:p>
            <a:pPr marL="266700" lvl="2" indent="0">
              <a:buNone/>
            </a:pPr>
            <a:endParaRPr lang="en-GB" sz="14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r>
              <a:rPr lang="en-GB" sz="1400" b="1" dirty="0"/>
              <a:t>Material database</a:t>
            </a:r>
          </a:p>
          <a:p>
            <a:pPr lvl="1"/>
            <a:r>
              <a:rPr lang="en-GB" sz="1400" dirty="0" smtClean="0"/>
              <a:t>BH </a:t>
            </a:r>
            <a:r>
              <a:rPr lang="en-GB" sz="1400" dirty="0"/>
              <a:t>curves, Young's modulus, shear modulus, Poisson’s ratio, thermal expansion, heat capacity, conductivity, resistivity, density, </a:t>
            </a:r>
            <a:r>
              <a:rPr lang="en-GB" sz="1400" dirty="0" smtClean="0"/>
              <a:t>…</a:t>
            </a:r>
          </a:p>
          <a:p>
            <a:pPr lvl="1"/>
            <a:endParaRPr lang="en-GB" sz="1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Interface </a:t>
            </a:r>
            <a:r>
              <a:rPr lang="en-GB" sz="1400" b="1" dirty="0"/>
              <a:t>with physics </a:t>
            </a:r>
            <a:r>
              <a:rPr lang="en-GB" sz="1400" b="1" dirty="0" smtClean="0"/>
              <a:t>software</a:t>
            </a:r>
            <a:endParaRPr lang="en-GB" sz="1400" dirty="0"/>
          </a:p>
          <a:p>
            <a:pPr lvl="1"/>
            <a:r>
              <a:rPr lang="en-GB" sz="1400" dirty="0"/>
              <a:t>Input </a:t>
            </a:r>
            <a:r>
              <a:rPr lang="en-GB" sz="1400" dirty="0" smtClean="0"/>
              <a:t>data from ALESIA to code</a:t>
            </a:r>
            <a:endParaRPr lang="en-GB" sz="1400" dirty="0"/>
          </a:p>
          <a:p>
            <a:pPr lvl="1"/>
            <a:r>
              <a:rPr lang="en-GB" sz="1400" dirty="0"/>
              <a:t>Output </a:t>
            </a:r>
            <a:r>
              <a:rPr lang="en-GB" sz="1400" dirty="0" smtClean="0"/>
              <a:t>data from code to ALESIA</a:t>
            </a:r>
          </a:p>
          <a:p>
            <a:pPr lvl="1"/>
            <a:r>
              <a:rPr lang="en-GB" sz="1400" dirty="0"/>
              <a:t>F</a:t>
            </a:r>
            <a:r>
              <a:rPr lang="en-GB" sz="1400" dirty="0" smtClean="0"/>
              <a:t>unctions </a:t>
            </a:r>
            <a:r>
              <a:rPr lang="en-GB" sz="1400" dirty="0"/>
              <a:t>to ease scripts</a:t>
            </a:r>
          </a:p>
          <a:p>
            <a:pPr lvl="2"/>
            <a:r>
              <a:rPr lang="en-GB" sz="1400" dirty="0"/>
              <a:t>Ex: </a:t>
            </a:r>
            <a:r>
              <a:rPr lang="en-GB" sz="1400" dirty="0" smtClean="0"/>
              <a:t>Create </a:t>
            </a:r>
            <a:r>
              <a:rPr lang="en-GB" sz="1400" dirty="0"/>
              <a:t>objects and automatically add material </a:t>
            </a:r>
            <a:r>
              <a:rPr lang="en-GB" sz="1400" dirty="0" smtClean="0"/>
              <a:t>properties</a:t>
            </a:r>
          </a:p>
          <a:p>
            <a:pPr lvl="1"/>
            <a:r>
              <a:rPr lang="en-GB" sz="1400" dirty="0"/>
              <a:t>Implemented</a:t>
            </a:r>
          </a:p>
          <a:p>
            <a:pPr lvl="2"/>
            <a:r>
              <a:rPr lang="en-GB" sz="1400" dirty="0" smtClean="0"/>
              <a:t>Opera 2D &amp; Opera 3D, Cast3M, Python</a:t>
            </a:r>
            <a:endParaRPr lang="en-GB" sz="1400" dirty="0"/>
          </a:p>
          <a:p>
            <a:pPr lvl="1"/>
            <a:r>
              <a:rPr lang="en-GB" sz="1400" dirty="0"/>
              <a:t>Ongoing</a:t>
            </a:r>
          </a:p>
          <a:p>
            <a:pPr lvl="2"/>
            <a:r>
              <a:rPr lang="en-GB" sz="1400" dirty="0" smtClean="0"/>
              <a:t>ANSYS, COMSOL, RAT</a:t>
            </a:r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Manager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63" y="4322617"/>
            <a:ext cx="5336670" cy="13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8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GB" sz="1400" dirty="0"/>
                  <a:t>1 design = 1 individual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𝐚</m:t>
                    </m:r>
                    <m:d>
                      <m:d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ar-A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140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ar-AE" sz="1400" dirty="0"/>
              </a:p>
              <a:p>
                <a:pPr lvl="2"/>
                <a:r>
                  <a:rPr lang="en-GB" sz="1400" dirty="0"/>
                  <a:t>Inputs (genes)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ar-A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sup>
                    </m:sSup>
                  </m:oMath>
                </a14:m>
                <a:endParaRPr lang="ar-AE" sz="1400" dirty="0"/>
              </a:p>
              <a:p>
                <a:pPr lvl="2"/>
                <a:r>
                  <a:rPr lang="en-GB" sz="1400" dirty="0"/>
                  <a:t>Outputs (phenotype)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ar-A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p>
                    </m:sSup>
                  </m:oMath>
                </a14:m>
                <a:endParaRPr lang="fr-FR" sz="1400" dirty="0"/>
              </a:p>
              <a:p>
                <a:pPr lvl="2"/>
                <a:r>
                  <a:rPr lang="en-GB" sz="1400" b="1" dirty="0"/>
                  <a:t>Must take into account all interdependencies</a:t>
                </a:r>
                <a:r>
                  <a:rPr lang="en-GB" sz="1400" b="1" dirty="0" smtClean="0"/>
                  <a:t>!</a:t>
                </a:r>
                <a:endParaRPr lang="ar-AE" sz="1400" dirty="0"/>
              </a:p>
              <a:p>
                <a:pPr lvl="1"/>
                <a:r>
                  <a:rPr lang="en-GB" sz="1400" dirty="0"/>
                  <a:t>Fitness (</a:t>
                </a:r>
                <a:r>
                  <a:rPr lang="en-GB" sz="1400" i="1" dirty="0"/>
                  <a:t>objective</a:t>
                </a:r>
                <a:r>
                  <a:rPr lang="en-GB" sz="1400" dirty="0"/>
                  <a:t>) score</a:t>
                </a:r>
              </a:p>
              <a:p>
                <a:pPr lvl="2"/>
                <a:r>
                  <a:rPr lang="en-GB" sz="1400" dirty="0"/>
                  <a:t>Multi-objective optimisation problem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  <m:r>
                      <a:rPr lang="ar-AE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ar-AE" sz="1400" i="1">
                                <a:solidFill>
                                  <a:srgbClr val="6372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ar-AE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400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ar-AE" sz="1400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ar-AE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ar-AE" sz="1400" i="1">
                                        <a:solidFill>
                                          <a:srgbClr val="6372CD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ar-AE" sz="1400">
                                        <a:solidFill>
                                          <a:srgbClr val="6372CD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ar-AE" sz="1400" i="1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nary>
                  </m:oMath>
                </a14:m>
                <a:endParaRPr lang="ar-AE" sz="1400" dirty="0">
                  <a:solidFill>
                    <a:srgbClr val="6372CD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ar-AE" sz="1400">
                        <a:latin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lang="ar-AE" sz="1400" dirty="0"/>
                  <a:t> </a:t>
                </a:r>
                <a:r>
                  <a:rPr lang="en-GB" sz="1400" dirty="0"/>
                  <a:t>the target and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GB" sz="1400" dirty="0"/>
                  <a:t> the </a:t>
                </a:r>
                <a:r>
                  <a:rPr lang="en-GB" sz="1400" dirty="0" smtClean="0"/>
                  <a:t>weight</a:t>
                </a:r>
                <a:endParaRPr lang="en-GB" sz="1400" dirty="0"/>
              </a:p>
              <a:p>
                <a:pPr lvl="1"/>
                <a:r>
                  <a:rPr lang="en-GB" sz="1400" dirty="0"/>
                  <a:t>Goal: Find a </a:t>
                </a:r>
                <a:r>
                  <a:rPr lang="en-GB" sz="1400" b="1" dirty="0">
                    <a:solidFill>
                      <a:schemeClr val="tx2"/>
                    </a:solidFill>
                  </a:rPr>
                  <a:t>global minimum</a:t>
                </a:r>
              </a:p>
              <a:p>
                <a:pPr lvl="2"/>
                <a:r>
                  <a:rPr lang="en-GB" sz="1400" dirty="0"/>
                  <a:t>Without being trapped by </a:t>
                </a:r>
                <a:r>
                  <a:rPr lang="en-GB" sz="1400" b="1" dirty="0">
                    <a:solidFill>
                      <a:srgbClr val="777A96"/>
                    </a:solidFill>
                  </a:rPr>
                  <a:t>local minima</a:t>
                </a:r>
                <a:endParaRPr lang="en-GB" sz="1400" b="1" dirty="0"/>
              </a:p>
              <a:p>
                <a:pPr lvl="2"/>
                <a:r>
                  <a:rPr lang="en-GB" sz="1400" dirty="0"/>
                  <a:t>Taking into account </a:t>
                </a:r>
                <a:r>
                  <a:rPr lang="en-GB" sz="1400" b="1" dirty="0" smtClean="0">
                    <a:solidFill>
                      <a:srgbClr val="92D050"/>
                    </a:solidFill>
                  </a:rPr>
                  <a:t>discontinuities</a:t>
                </a:r>
                <a:endParaRPr lang="en-GB" sz="1400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52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Optimisers implemented</a:t>
            </a:r>
            <a:endParaRPr lang="en-GB" sz="1400" b="1" dirty="0"/>
          </a:p>
          <a:p>
            <a:pPr lvl="1"/>
            <a:r>
              <a:rPr lang="en-GB" sz="1400" dirty="0"/>
              <a:t>Nonlinear programming</a:t>
            </a:r>
          </a:p>
          <a:p>
            <a:pPr lvl="2"/>
            <a:r>
              <a:rPr lang="en-GB" sz="1400" i="1" dirty="0"/>
              <a:t>Pattern search</a:t>
            </a:r>
          </a:p>
          <a:p>
            <a:pPr lvl="2"/>
            <a:r>
              <a:rPr lang="en-GB" sz="1400" i="1" dirty="0"/>
              <a:t>Gradient </a:t>
            </a:r>
            <a:r>
              <a:rPr lang="en-GB" sz="1400" i="1" dirty="0" smtClean="0"/>
              <a:t>descent</a:t>
            </a:r>
            <a:endParaRPr lang="en-GB" sz="1400" dirty="0">
              <a:solidFill>
                <a:schemeClr val="accent2"/>
              </a:solidFill>
            </a:endParaRPr>
          </a:p>
          <a:p>
            <a:pPr lvl="1"/>
            <a:r>
              <a:rPr lang="en-GB" sz="1400" dirty="0"/>
              <a:t>Non-guided iterative analysis</a:t>
            </a:r>
          </a:p>
          <a:p>
            <a:pPr lvl="2"/>
            <a:r>
              <a:rPr lang="en-GB" sz="1400" i="1" dirty="0"/>
              <a:t>Randomised algorithm | random scan</a:t>
            </a:r>
          </a:p>
          <a:p>
            <a:pPr lvl="2"/>
            <a:r>
              <a:rPr lang="en-GB" sz="1400" i="1" dirty="0"/>
              <a:t>Grid Search</a:t>
            </a:r>
            <a:r>
              <a:rPr lang="en-GB" sz="1400" dirty="0"/>
              <a:t> (</a:t>
            </a:r>
            <a:r>
              <a:rPr lang="en-GB" sz="1400" i="1" dirty="0"/>
              <a:t>1D scan</a:t>
            </a:r>
            <a:r>
              <a:rPr lang="en-GB" sz="1400" i="1" dirty="0" smtClean="0"/>
              <a:t>)</a:t>
            </a:r>
            <a:endParaRPr lang="en-GB" sz="1400" b="1" dirty="0"/>
          </a:p>
          <a:p>
            <a:pPr lvl="1"/>
            <a:r>
              <a:rPr lang="en-GB" sz="1400" dirty="0"/>
              <a:t>Naturally inspired | Evolutionary algorithm</a:t>
            </a:r>
          </a:p>
          <a:p>
            <a:pPr lvl="2"/>
            <a:r>
              <a:rPr lang="en-GB" sz="1400" i="1" dirty="0"/>
              <a:t>Genetic Algorithm</a:t>
            </a:r>
          </a:p>
          <a:p>
            <a:pPr lvl="2"/>
            <a:r>
              <a:rPr lang="en-GB" sz="1400" i="1" dirty="0"/>
              <a:t>Particle Swarm Optimiser</a:t>
            </a:r>
          </a:p>
          <a:p>
            <a:pPr lvl="2"/>
            <a:r>
              <a:rPr lang="en-GB" sz="1400" i="1" dirty="0"/>
              <a:t>Differential Evolution </a:t>
            </a:r>
          </a:p>
          <a:p>
            <a:pPr lvl="2"/>
            <a:r>
              <a:rPr lang="fr-FR" sz="1400" i="1" dirty="0"/>
              <a:t>Covariance Matrix Adaptation Evolution </a:t>
            </a:r>
            <a:r>
              <a:rPr lang="fr-FR" sz="1400" i="1" dirty="0" err="1"/>
              <a:t>Strategy</a:t>
            </a:r>
            <a:r>
              <a:rPr lang="fr-FR" sz="1400" i="1" dirty="0"/>
              <a:t> (CMA-ES</a:t>
            </a:r>
            <a:r>
              <a:rPr lang="fr-FR" sz="1400" i="1" dirty="0" smtClean="0"/>
              <a:t>)</a:t>
            </a:r>
            <a:endParaRPr lang="en-GB" sz="1400" i="1" dirty="0"/>
          </a:p>
          <a:p>
            <a:pPr lvl="1"/>
            <a:r>
              <a:rPr lang="en-GB" sz="1400" dirty="0"/>
              <a:t>Active learning</a:t>
            </a:r>
          </a:p>
          <a:p>
            <a:pPr lvl="2"/>
            <a:r>
              <a:rPr lang="en-GB" sz="1400" i="1" dirty="0"/>
              <a:t>Bayesian </a:t>
            </a:r>
            <a:r>
              <a:rPr lang="en-GB" sz="1400" i="1" dirty="0" smtClean="0"/>
              <a:t>Optimiser</a:t>
            </a:r>
            <a:endParaRPr lang="en-GB" sz="1600" dirty="0"/>
          </a:p>
          <a:p>
            <a:pPr lvl="1"/>
            <a:r>
              <a:rPr lang="en-GB" sz="1400" dirty="0"/>
              <a:t>Parallelised optimisers</a:t>
            </a:r>
          </a:p>
          <a:p>
            <a:pPr marL="266700" lvl="2" indent="0">
              <a:buNone/>
            </a:pPr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Multi-parametric optimisers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3" y="4242439"/>
            <a:ext cx="4523653" cy="25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ales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34" y="71988"/>
            <a:ext cx="11798732" cy="66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" y="736086"/>
            <a:ext cx="10872238" cy="538582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ALESIA | M4CAST annual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Optimisers for magnet design</a:t>
            </a:r>
            <a:endParaRPr lang="en-GB" dirty="0"/>
          </a:p>
        </p:txBody>
      </p:sp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8477228" y="279831"/>
            <a:ext cx="2298742" cy="67451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Score</a:t>
            </a:r>
            <a:r>
              <a:rPr lang="en-GB" sz="1400" b="1" dirty="0"/>
              <a:t> </a:t>
            </a:r>
            <a:r>
              <a:rPr lang="en-GB" sz="1400" b="1" dirty="0" smtClean="0"/>
              <a:t>(T</a:t>
            </a:r>
            <a:r>
              <a:rPr lang="en-GB" sz="1400" b="1" baseline="30000" dirty="0" smtClean="0"/>
              <a:t>8</a:t>
            </a:r>
            <a:r>
              <a:rPr lang="en-GB" sz="1400" b="1" dirty="0"/>
              <a:t> </a:t>
            </a:r>
            <a:r>
              <a:rPr lang="en-GB" sz="1400" b="1" dirty="0" smtClean="0"/>
              <a:t>m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MPa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K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)</a:t>
            </a:r>
          </a:p>
          <a:p>
            <a:pPr lvl="1"/>
            <a:r>
              <a:rPr lang="en-GB" sz="1400" dirty="0" smtClean="0"/>
              <a:t>Goal: less than 10 </a:t>
            </a:r>
          </a:p>
          <a:p>
            <a:pPr lvl="2"/>
            <a:endParaRPr lang="en-GB" sz="1400" dirty="0" smtClean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611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CE95C-F78F-485E-AA62-8FD5FE680C5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91130d52-d7c5-4e9c-ae1e-8e8e5c28245c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98091354-8d82-4ad1-b5dd-6b09eb5ff19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25495</TotalTime>
  <Words>2048</Words>
  <Application>Microsoft Office PowerPoint</Application>
  <PresentationFormat>Grand écran</PresentationFormat>
  <Paragraphs>512</Paragraphs>
  <Slides>30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Wingdings</vt:lpstr>
      <vt:lpstr>Poppins Black</vt:lpstr>
      <vt:lpstr>Arial Black</vt:lpstr>
      <vt:lpstr>Titillium</vt:lpstr>
      <vt:lpstr>Arial</vt:lpstr>
      <vt:lpstr>Cambria Math</vt:lpstr>
      <vt:lpstr>Symbol</vt:lpstr>
      <vt:lpstr>Poppins</vt:lpstr>
      <vt:lpstr>Calibri</vt:lpstr>
      <vt:lpstr>Thème Office</vt:lpstr>
      <vt:lpstr>Acrobat Document</vt:lpstr>
      <vt:lpstr>ALESIA Superconducting magnet design through multi-physics optimisation</vt:lpstr>
      <vt:lpstr>Design of a superconducting magnet</vt:lpstr>
      <vt:lpstr>Pre-design</vt:lpstr>
      <vt:lpstr>ALESIA</vt:lpstr>
      <vt:lpstr>Principle</vt:lpstr>
      <vt:lpstr>Manager</vt:lpstr>
      <vt:lpstr>Multi-parametric optimisers</vt:lpstr>
      <vt:lpstr>Présentation PowerPoint</vt:lpstr>
      <vt:lpstr>Optimisers for magnet design</vt:lpstr>
      <vt:lpstr>Optimisers for magnet design</vt:lpstr>
      <vt:lpstr>Supervised learning</vt:lpstr>
      <vt:lpstr>Conclusions</vt:lpstr>
      <vt:lpstr>Thank you!</vt:lpstr>
      <vt:lpstr>Magnetism</vt:lpstr>
      <vt:lpstr>Mechanics</vt:lpstr>
      <vt:lpstr>Conductor &amp; Quench</vt:lpstr>
      <vt:lpstr>The Electron–Ion Collider / CEA contributions</vt:lpstr>
      <vt:lpstr>Example</vt:lpstr>
      <vt:lpstr>Genetic algorithm</vt:lpstr>
      <vt:lpstr>Differential evolution</vt:lpstr>
      <vt:lpstr>Particle swarm optimization</vt:lpstr>
      <vt:lpstr>Covariance matrix adaptation evolution strategy (CMA-ES)</vt:lpstr>
      <vt:lpstr>Bayesian optimisation</vt:lpstr>
      <vt:lpstr>Optimiser parallelisation</vt:lpstr>
      <vt:lpstr>Supervised learning</vt:lpstr>
      <vt:lpstr>Goals</vt:lpstr>
      <vt:lpstr>LONG Solenoid – NbTi Results </vt:lpstr>
      <vt:lpstr>LONG Solenoid – NbTi Results Physical Limits </vt:lpstr>
      <vt:lpstr>LONG Solenoid – NbTi Results Feasibility Limits </vt:lpstr>
      <vt:lpstr>LONG Solenoid – NbTi Conductors @2 K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PowerPoint-Poppins-CEA-2023</dc:title>
  <dc:creator>HARTMANN Marion</dc:creator>
  <cp:lastModifiedBy>MINENNA Damien</cp:lastModifiedBy>
  <cp:revision>698</cp:revision>
  <dcterms:created xsi:type="dcterms:W3CDTF">2023-02-14T14:24:13Z</dcterms:created>
  <dcterms:modified xsi:type="dcterms:W3CDTF">2024-11-05T16:33:58Z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