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22"/>
  </p:notesMasterIdLst>
  <p:sldIdLst>
    <p:sldId id="256" r:id="rId2"/>
    <p:sldId id="277" r:id="rId3"/>
    <p:sldId id="264" r:id="rId4"/>
    <p:sldId id="263" r:id="rId5"/>
    <p:sldId id="273" r:id="rId6"/>
    <p:sldId id="279" r:id="rId7"/>
    <p:sldId id="260" r:id="rId8"/>
    <p:sldId id="274" r:id="rId9"/>
    <p:sldId id="275" r:id="rId10"/>
    <p:sldId id="266" r:id="rId11"/>
    <p:sldId id="280" r:id="rId12"/>
    <p:sldId id="282" r:id="rId13"/>
    <p:sldId id="281" r:id="rId14"/>
    <p:sldId id="276" r:id="rId15"/>
    <p:sldId id="283" r:id="rId16"/>
    <p:sldId id="272" r:id="rId17"/>
    <p:sldId id="287" r:id="rId18"/>
    <p:sldId id="288" r:id="rId19"/>
    <p:sldId id="289" r:id="rId20"/>
    <p:sldId id="278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95" userDrawn="1">
          <p15:clr>
            <a:srgbClr val="A4A3A4"/>
          </p15:clr>
        </p15:guide>
        <p15:guide id="7" pos="69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703"/>
    <a:srgbClr val="132577"/>
    <a:srgbClr val="F4F4F4"/>
    <a:srgbClr val="D1D2D4"/>
    <a:srgbClr val="B7B9BA"/>
    <a:srgbClr val="AF007C"/>
    <a:srgbClr val="0098D4"/>
    <a:srgbClr val="51A026"/>
    <a:srgbClr val="FFDD00"/>
    <a:srgbClr val="F4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32" autoAdjust="0"/>
    <p:restoredTop sz="94660"/>
  </p:normalViewPr>
  <p:slideViewPr>
    <p:cSldViewPr showGuides="1">
      <p:cViewPr varScale="1">
        <p:scale>
          <a:sx n="126" d="100"/>
          <a:sy n="126" d="100"/>
        </p:scale>
        <p:origin x="208" y="208"/>
      </p:cViewPr>
      <p:guideLst>
        <p:guide orient="horz" pos="2160"/>
        <p:guide orient="horz" pos="346"/>
        <p:guide orient="horz" pos="3974"/>
        <p:guide orient="horz" pos="1026"/>
        <p:guide pos="3840"/>
        <p:guide pos="695"/>
        <p:guide pos="69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05/11/2024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5440" y="1484784"/>
            <a:ext cx="9061347" cy="360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4468800" y="1098000"/>
            <a:ext cx="7483200" cy="4563248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9600" y="1098000"/>
            <a:ext cx="3432000" cy="456324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70251" y="764704"/>
            <a:ext cx="109824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ESRF COLOUR PALETTE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334965" y="1016733"/>
            <a:ext cx="7073403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8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/>
              <a:t>CLICK TO MODIFY THE STYLE OF THE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69600" y="764704"/>
            <a:ext cx="109824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attributes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59429" y="6483350"/>
            <a:ext cx="816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39350" y="6483438"/>
            <a:ext cx="551412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8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51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604" userDrawn="1">
          <p15:clr>
            <a:srgbClr val="F26B43"/>
          </p15:clr>
        </p15:guide>
        <p15:guide id="5" pos="7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www.google.com/url?sa=i&amp;url=https%3A%2F%2Ffr.m.wikipedia.org%2Fwiki%2FFichier%3APython-logo-notext.svg&amp;psig=AOvVaw3kbrj849Qf4zC_8sSxgmah&amp;ust=1694816096848000&amp;source=images&amp;cd=vfe&amp;opi=89978449&amp;ved=0CBAQjRxqFwoTCLjTz4yQq4EDFQAAAAAdAAAAABA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7830AE-F31A-2841-9929-41193D55CCF7}"/>
              </a:ext>
            </a:extLst>
          </p:cNvPr>
          <p:cNvSpPr txBox="1"/>
          <p:nvPr/>
        </p:nvSpPr>
        <p:spPr>
          <a:xfrm>
            <a:off x="2740978" y="414908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python accelerator middle layer </a:t>
            </a:r>
          </a:p>
          <a:p>
            <a:pPr algn="ctr"/>
            <a:r>
              <a:rPr lang="en-US" sz="2400" b="1" dirty="0" err="1">
                <a:solidFill>
                  <a:schemeClr val="accent5"/>
                </a:solidFill>
              </a:rPr>
              <a:t>pyAML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296D24-DC68-D249-8D67-CA1E64FBCEC6}"/>
              </a:ext>
            </a:extLst>
          </p:cNvPr>
          <p:cNvSpPr txBox="1"/>
          <p:nvPr/>
        </p:nvSpPr>
        <p:spPr>
          <a:xfrm>
            <a:off x="2867823" y="6093296"/>
            <a:ext cx="601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S.M.Liuzzo</a:t>
            </a:r>
            <a:r>
              <a:rPr lang="en-US" dirty="0"/>
              <a:t> (ESRF) on behalf of the </a:t>
            </a:r>
            <a:r>
              <a:rPr lang="en-US" dirty="0" err="1"/>
              <a:t>pyAML</a:t>
            </a:r>
            <a:r>
              <a:rPr lang="en-US" dirty="0"/>
              <a:t> Collaboration</a:t>
            </a:r>
          </a:p>
        </p:txBody>
      </p:sp>
    </p:spTree>
    <p:extLst>
      <p:ext uri="{BB962C8B-B14F-4D97-AF65-F5344CB8AC3E}">
        <p14:creationId xmlns:p14="http://schemas.microsoft.com/office/powerpoint/2010/main" val="45649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5AFED-ED37-8C40-B227-E2A9D1068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COST: </a:t>
            </a:r>
            <a:r>
              <a:rPr lang="en-US" dirty="0">
                <a:solidFill>
                  <a:schemeClr val="accent4"/>
                </a:solidFill>
              </a:rPr>
              <a:t>Co</a:t>
            </a:r>
            <a:r>
              <a:rPr lang="en-US" dirty="0"/>
              <a:t>operation for </a:t>
            </a:r>
            <a:r>
              <a:rPr lang="en-US" dirty="0">
                <a:solidFill>
                  <a:schemeClr val="accent4"/>
                </a:solidFill>
              </a:rPr>
              <a:t>S</a:t>
            </a:r>
            <a:r>
              <a:rPr lang="en-US" dirty="0"/>
              <a:t>cience and </a:t>
            </a:r>
            <a:r>
              <a:rPr lang="en-US" dirty="0">
                <a:solidFill>
                  <a:schemeClr val="accent4"/>
                </a:solidFill>
              </a:rPr>
              <a:t>T</a:t>
            </a:r>
            <a:r>
              <a:rPr lang="en-US" dirty="0"/>
              <a:t>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A9D38-1C5B-C741-A6C1-6FBF917CF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600" y="909201"/>
            <a:ext cx="5580051" cy="4990154"/>
          </a:xfrm>
        </p:spPr>
        <p:txBody>
          <a:bodyPr/>
          <a:lstStyle/>
          <a:p>
            <a:r>
              <a:rPr lang="en-US" dirty="0"/>
              <a:t>~ 150kEuro / year  for 4 years for “networking”</a:t>
            </a:r>
          </a:p>
          <a:p>
            <a:r>
              <a:rPr lang="en-US" dirty="0"/>
              <a:t>Must involve 50% ITC countries</a:t>
            </a:r>
          </a:p>
          <a:p>
            <a:r>
              <a:rPr lang="en-US" dirty="0"/>
              <a:t>All country/lab gets payed trips to conferences, trainings, exchanges, summer schools, coding workshops.</a:t>
            </a:r>
          </a:p>
          <a:p>
            <a:r>
              <a:rPr lang="en-US" dirty="0"/>
              <a:t>Non-EU countries (USA, Brazil, etc.) collaborators can be paid as expert giving a presentation or a training.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90278-1388-554C-A264-BC58A96A8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B1C67-07E2-A644-92AF-575F9A67E0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D729AB-007D-0341-93A3-83EEE5C18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70" y="1031134"/>
            <a:ext cx="4785943" cy="486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ED383C-8C9A-714D-8A47-F91445B089F2}"/>
              </a:ext>
            </a:extLst>
          </p:cNvPr>
          <p:cNvSpPr txBox="1"/>
          <p:nvPr/>
        </p:nvSpPr>
        <p:spPr>
          <a:xfrm>
            <a:off x="6549651" y="903420"/>
            <a:ext cx="421243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/>
              <a:t>Green == ICT (inclusiveness target country)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F8810-31D5-A045-A217-780CADD388AD}"/>
              </a:ext>
            </a:extLst>
          </p:cNvPr>
          <p:cNvSpPr txBox="1"/>
          <p:nvPr/>
        </p:nvSpPr>
        <p:spPr>
          <a:xfrm>
            <a:off x="10642912" y="4206688"/>
            <a:ext cx="957313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/>
              <a:t>Armenia</a:t>
            </a:r>
          </a:p>
          <a:p>
            <a:r>
              <a:rPr lang="en-US" sz="1620" b="1" dirty="0"/>
              <a:t>Candle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7B6FF7-E858-AB48-8D43-D8F3E8C7C3D1}"/>
              </a:ext>
            </a:extLst>
          </p:cNvPr>
          <p:cNvSpPr txBox="1"/>
          <p:nvPr/>
        </p:nvSpPr>
        <p:spPr>
          <a:xfrm>
            <a:off x="9790012" y="4788386"/>
            <a:ext cx="224196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/>
              <a:t>Turkey </a:t>
            </a:r>
          </a:p>
          <a:p>
            <a:r>
              <a:rPr lang="en-US" sz="1620" b="1" dirty="0"/>
              <a:t>Turkish Light Source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4F6923-9157-B342-A57D-A08A316046A8}"/>
              </a:ext>
            </a:extLst>
          </p:cNvPr>
          <p:cNvSpPr txBox="1"/>
          <p:nvPr/>
        </p:nvSpPr>
        <p:spPr>
          <a:xfrm>
            <a:off x="9043267" y="3904141"/>
            <a:ext cx="159050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/>
              <a:t>Czech Rep. </a:t>
            </a:r>
          </a:p>
          <a:p>
            <a:r>
              <a:rPr lang="en-US" sz="1620" b="1" dirty="0"/>
              <a:t>ELI-beamlines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3F0FB4-1E3E-E741-97A8-6BF299B3E1FE}"/>
              </a:ext>
            </a:extLst>
          </p:cNvPr>
          <p:cNvSpPr txBox="1"/>
          <p:nvPr/>
        </p:nvSpPr>
        <p:spPr>
          <a:xfrm>
            <a:off x="8316369" y="4403724"/>
            <a:ext cx="105028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/>
              <a:t>Slovenia </a:t>
            </a:r>
          </a:p>
          <a:p>
            <a:r>
              <a:rPr lang="en-US" sz="1620" b="1" dirty="0" err="1"/>
              <a:t>Cosy</a:t>
            </a:r>
            <a:r>
              <a:rPr lang="en-US" sz="1620" b="1" dirty="0"/>
              <a:t> lab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8A9A58-6F00-5C4A-A4BE-F4989E41628A}"/>
              </a:ext>
            </a:extLst>
          </p:cNvPr>
          <p:cNvSpPr txBox="1"/>
          <p:nvPr/>
        </p:nvSpPr>
        <p:spPr>
          <a:xfrm>
            <a:off x="6938494" y="5945598"/>
            <a:ext cx="135299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 err="1"/>
              <a:t>www.cost.eu</a:t>
            </a:r>
            <a:endParaRPr lang="en-US" sz="162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BA75C8-6597-2343-B9D3-2BE49D437383}"/>
              </a:ext>
            </a:extLst>
          </p:cNvPr>
          <p:cNvSpPr txBox="1"/>
          <p:nvPr/>
        </p:nvSpPr>
        <p:spPr>
          <a:xfrm>
            <a:off x="9043268" y="3393333"/>
            <a:ext cx="87556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/>
              <a:t>Poland</a:t>
            </a:r>
          </a:p>
          <a:p>
            <a:r>
              <a:rPr lang="en-US" sz="1620" b="1" dirty="0"/>
              <a:t>Solaris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76BFE5-A24B-3C40-BF1B-D4ED068D3F41}"/>
              </a:ext>
            </a:extLst>
          </p:cNvPr>
          <p:cNvSpPr txBox="1"/>
          <p:nvPr/>
        </p:nvSpPr>
        <p:spPr>
          <a:xfrm>
            <a:off x="9847107" y="3482640"/>
            <a:ext cx="901209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/>
              <a:t>Ukraine</a:t>
            </a:r>
          </a:p>
          <a:p>
            <a:r>
              <a:rPr lang="fr-FR" sz="1620" b="1" dirty="0"/>
              <a:t>KIPT</a:t>
            </a:r>
            <a:endParaRPr lang="en-US" sz="1620" b="1" dirty="0"/>
          </a:p>
          <a:p>
            <a:endParaRPr lang="en-US" sz="162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622771-E42E-F044-9950-C75F8EAF938C}"/>
              </a:ext>
            </a:extLst>
          </p:cNvPr>
          <p:cNvSpPr txBox="1"/>
          <p:nvPr/>
        </p:nvSpPr>
        <p:spPr>
          <a:xfrm>
            <a:off x="6549651" y="1261122"/>
            <a:ext cx="19463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/>
              <a:t>~50% success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2AC642-8285-F243-AFE5-16B9F9C48866}"/>
              </a:ext>
            </a:extLst>
          </p:cNvPr>
          <p:cNvSpPr txBox="1"/>
          <p:nvPr/>
        </p:nvSpPr>
        <p:spPr>
          <a:xfrm>
            <a:off x="1180060" y="3995490"/>
            <a:ext cx="4833890" cy="7571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60" b="1" dirty="0" err="1"/>
              <a:t>pyAML</a:t>
            </a:r>
            <a:r>
              <a:rPr lang="en-US" sz="2160" b="1" dirty="0"/>
              <a:t>-Net</a:t>
            </a:r>
            <a:r>
              <a:rPr lang="en-US" sz="2160" dirty="0"/>
              <a:t> COST Action Proposal </a:t>
            </a:r>
            <a:r>
              <a:rPr lang="en-US" sz="2160" b="1" dirty="0">
                <a:solidFill>
                  <a:schemeClr val="accent5"/>
                </a:solidFill>
              </a:rPr>
              <a:t>submitted</a:t>
            </a:r>
            <a:endParaRPr lang="en-US" sz="2160" dirty="0">
              <a:solidFill>
                <a:schemeClr val="accent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684B97-1E0E-3540-B31E-B2ECDC8B647C}"/>
              </a:ext>
            </a:extLst>
          </p:cNvPr>
          <p:cNvSpPr txBox="1"/>
          <p:nvPr/>
        </p:nvSpPr>
        <p:spPr>
          <a:xfrm>
            <a:off x="8300874" y="3118394"/>
            <a:ext cx="970137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 err="1"/>
              <a:t>Gemany</a:t>
            </a:r>
            <a:endParaRPr lang="en-US" sz="1620" dirty="0"/>
          </a:p>
          <a:p>
            <a:r>
              <a:rPr lang="en-US" sz="1620" b="1" dirty="0"/>
              <a:t>DESY</a:t>
            </a:r>
          </a:p>
          <a:p>
            <a:r>
              <a:rPr lang="en-US" sz="1620" b="1" dirty="0"/>
              <a:t>HZB</a:t>
            </a:r>
          </a:p>
          <a:p>
            <a:r>
              <a:rPr lang="en-US" sz="1620" b="1" dirty="0"/>
              <a:t>KIT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99C14D-A008-E749-851B-C556265E2A37}"/>
              </a:ext>
            </a:extLst>
          </p:cNvPr>
          <p:cNvSpPr txBox="1"/>
          <p:nvPr/>
        </p:nvSpPr>
        <p:spPr>
          <a:xfrm>
            <a:off x="8557365" y="2596059"/>
            <a:ext cx="93487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/>
              <a:t>Sweden</a:t>
            </a:r>
          </a:p>
          <a:p>
            <a:r>
              <a:rPr lang="en-US" sz="1620" b="1" dirty="0"/>
              <a:t>MAXIV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5C4BBE-BC42-3F4F-881C-1511930F000B}"/>
              </a:ext>
            </a:extLst>
          </p:cNvPr>
          <p:cNvSpPr txBox="1"/>
          <p:nvPr/>
        </p:nvSpPr>
        <p:spPr>
          <a:xfrm>
            <a:off x="8661239" y="4844617"/>
            <a:ext cx="829073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/>
              <a:t>Italy</a:t>
            </a:r>
          </a:p>
          <a:p>
            <a:r>
              <a:rPr lang="en-US" sz="1620" b="1" dirty="0" err="1"/>
              <a:t>Elettra</a:t>
            </a:r>
            <a:endParaRPr lang="en-US" sz="162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286BB5-57D4-8A49-BA58-9F75FB1B85A1}"/>
              </a:ext>
            </a:extLst>
          </p:cNvPr>
          <p:cNvSpPr txBox="1"/>
          <p:nvPr/>
        </p:nvSpPr>
        <p:spPr>
          <a:xfrm>
            <a:off x="7780075" y="3995490"/>
            <a:ext cx="830677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/>
              <a:t>France</a:t>
            </a:r>
          </a:p>
          <a:p>
            <a:r>
              <a:rPr lang="en-US" sz="1620" b="1" dirty="0"/>
              <a:t>ESRF</a:t>
            </a:r>
          </a:p>
          <a:p>
            <a:r>
              <a:rPr lang="en-US" sz="1620" b="1" dirty="0"/>
              <a:t>Soleil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643588-D8DC-534B-A2A6-894A544CD4F4}"/>
              </a:ext>
            </a:extLst>
          </p:cNvPr>
          <p:cNvSpPr txBox="1"/>
          <p:nvPr/>
        </p:nvSpPr>
        <p:spPr>
          <a:xfrm>
            <a:off x="7573360" y="4788384"/>
            <a:ext cx="71526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/>
              <a:t>Spain</a:t>
            </a:r>
          </a:p>
          <a:p>
            <a:r>
              <a:rPr lang="en-US" sz="1620" b="1" dirty="0"/>
              <a:t>Alba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C4171D-3FB0-8047-80D3-AA9B39BD2EBF}"/>
              </a:ext>
            </a:extLst>
          </p:cNvPr>
          <p:cNvSpPr txBox="1"/>
          <p:nvPr/>
        </p:nvSpPr>
        <p:spPr>
          <a:xfrm>
            <a:off x="7325218" y="3368535"/>
            <a:ext cx="107273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/>
              <a:t>UK</a:t>
            </a:r>
          </a:p>
          <a:p>
            <a:r>
              <a:rPr lang="en-US" sz="1620" b="1" dirty="0"/>
              <a:t>Diamond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B04D0E-B9CC-BD4D-8E7A-AFFA54BCA4EF}"/>
              </a:ext>
            </a:extLst>
          </p:cNvPr>
          <p:cNvSpPr txBox="1"/>
          <p:nvPr/>
        </p:nvSpPr>
        <p:spPr>
          <a:xfrm>
            <a:off x="8474541" y="4045526"/>
            <a:ext cx="101822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/>
              <a:t>Switzerland</a:t>
            </a:r>
            <a:endParaRPr lang="en-US" sz="1620" dirty="0"/>
          </a:p>
          <a:p>
            <a:r>
              <a:rPr lang="en-US" sz="1620" b="1" dirty="0"/>
              <a:t>PSI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CD7E9-17B3-BD42-9BE7-C40C252E4FA9}"/>
              </a:ext>
            </a:extLst>
          </p:cNvPr>
          <p:cNvSpPr txBox="1"/>
          <p:nvPr/>
        </p:nvSpPr>
        <p:spPr>
          <a:xfrm>
            <a:off x="9134785" y="4374147"/>
            <a:ext cx="1449305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0" dirty="0"/>
              <a:t>Bosnia-E. Univ. Of Sarajevo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1C8154-D9A9-7240-A4A3-3E4007FC9662}"/>
              </a:ext>
            </a:extLst>
          </p:cNvPr>
          <p:cNvSpPr txBox="1"/>
          <p:nvPr/>
        </p:nvSpPr>
        <p:spPr>
          <a:xfrm>
            <a:off x="1180060" y="4872745"/>
            <a:ext cx="439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expected June 2025</a:t>
            </a:r>
          </a:p>
          <a:p>
            <a:r>
              <a:rPr lang="en-US" dirty="0"/>
              <a:t>If approved, start activity in October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2DCDC7-8E92-714A-9913-8252136A7798}"/>
              </a:ext>
            </a:extLst>
          </p:cNvPr>
          <p:cNvSpPr txBox="1"/>
          <p:nvPr/>
        </p:nvSpPr>
        <p:spPr>
          <a:xfrm>
            <a:off x="833183" y="5891134"/>
            <a:ext cx="585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Once approved anyone will be able to join the network!</a:t>
            </a:r>
          </a:p>
        </p:txBody>
      </p:sp>
    </p:spTree>
    <p:extLst>
      <p:ext uri="{BB962C8B-B14F-4D97-AF65-F5344CB8AC3E}">
        <p14:creationId xmlns:p14="http://schemas.microsoft.com/office/powerpoint/2010/main" val="66806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965E9-1DC3-624C-B026-746E33D4C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Exploratory work: test and evaluate existing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7E7CF-E502-5346-A28F-A7A2E89CD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994EC-B08E-DD45-B837-61FF4B3B5A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D9711-28BE-AB4F-9D9D-1EC1333BE2C5}"/>
              </a:ext>
            </a:extLst>
          </p:cNvPr>
          <p:cNvSpPr txBox="1"/>
          <p:nvPr/>
        </p:nvSpPr>
        <p:spPr>
          <a:xfrm>
            <a:off x="959429" y="980728"/>
            <a:ext cx="613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pyTAC</a:t>
            </a:r>
            <a:r>
              <a:rPr lang="en-US" dirty="0"/>
              <a:t> : Diamond light source, UK, in use, EPICS based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171AE-BFDA-2849-BB3B-3AC1AE10018A}"/>
              </a:ext>
            </a:extLst>
          </p:cNvPr>
          <p:cNvSpPr txBox="1"/>
          <p:nvPr/>
        </p:nvSpPr>
        <p:spPr>
          <a:xfrm>
            <a:off x="959429" y="1639178"/>
            <a:ext cx="853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bluesky</a:t>
            </a:r>
            <a:r>
              <a:rPr lang="en-US" dirty="0"/>
              <a:t> : NSLS-II, US, in use by many user beamlines world wide, EPICS based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F96964-007A-774A-B6DD-2F8EF7C512CD}"/>
              </a:ext>
            </a:extLst>
          </p:cNvPr>
          <p:cNvSpPr txBox="1"/>
          <p:nvPr/>
        </p:nvSpPr>
        <p:spPr>
          <a:xfrm>
            <a:off x="969600" y="2469804"/>
            <a:ext cx="1032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pyacal</a:t>
            </a:r>
            <a:r>
              <a:rPr lang="en-US" dirty="0"/>
              <a:t> : SIRIUS, Brazil, in use (adapted from existing tools to be used by other labs), EPICS based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37EDE-0D14-8642-8BF5-838BD6185DED}"/>
              </a:ext>
            </a:extLst>
          </p:cNvPr>
          <p:cNvSpPr txBox="1"/>
          <p:nvPr/>
        </p:nvSpPr>
        <p:spPr>
          <a:xfrm>
            <a:off x="959429" y="3619066"/>
            <a:ext cx="1085842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The above tools have been tested at ESRF (TANGO), HZB (EPICS), MAXIV (TANGO), SOLEIL (TANGO)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12470F-4EF3-DA45-87DC-15E4EC716915}"/>
              </a:ext>
            </a:extLst>
          </p:cNvPr>
          <p:cNvSpPr txBox="1"/>
          <p:nvPr/>
        </p:nvSpPr>
        <p:spPr>
          <a:xfrm>
            <a:off x="1902242" y="4364959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Easy to set up?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020617-79A5-D047-BE9C-625C6BD0D289}"/>
              </a:ext>
            </a:extLst>
          </p:cNvPr>
          <p:cNvSpPr/>
          <p:nvPr/>
        </p:nvSpPr>
        <p:spPr>
          <a:xfrm>
            <a:off x="4394834" y="4410939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Handles calibrations?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BB8D23-88FB-7943-90C2-E02ADE05C465}"/>
              </a:ext>
            </a:extLst>
          </p:cNvPr>
          <p:cNvSpPr/>
          <p:nvPr/>
        </p:nvSpPr>
        <p:spPr>
          <a:xfrm>
            <a:off x="7502979" y="4389420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is data stored/managed?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414B5F-6EDA-F948-9010-F968C6F2915B}"/>
              </a:ext>
            </a:extLst>
          </p:cNvPr>
          <p:cNvSpPr/>
          <p:nvPr/>
        </p:nvSpPr>
        <p:spPr>
          <a:xfrm>
            <a:off x="2369424" y="5023541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User friendly?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2BB9FB-F401-E543-85BB-1668EA9A012C}"/>
              </a:ext>
            </a:extLst>
          </p:cNvPr>
          <p:cNvSpPr/>
          <p:nvPr/>
        </p:nvSpPr>
        <p:spPr>
          <a:xfrm>
            <a:off x="1651630" y="5497457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What measurements can be done?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AA1219-1C54-1A41-8867-6D4D65EF6B12}"/>
              </a:ext>
            </a:extLst>
          </p:cNvPr>
          <p:cNvSpPr/>
          <p:nvPr/>
        </p:nvSpPr>
        <p:spPr>
          <a:xfrm>
            <a:off x="5590033" y="5049836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Graphical interfaces are available?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E25FE-4522-DC41-B8CC-CB7A8EF706A5}"/>
              </a:ext>
            </a:extLst>
          </p:cNvPr>
          <p:cNvSpPr/>
          <p:nvPr/>
        </p:nvSpPr>
        <p:spPr>
          <a:xfrm>
            <a:off x="7536160" y="5579948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Digital twin/shadow?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76D2C66-93B4-D547-8BC0-D738B6A47C5B}"/>
              </a:ext>
            </a:extLst>
          </p:cNvPr>
          <p:cNvSpPr/>
          <p:nvPr/>
        </p:nvSpPr>
        <p:spPr>
          <a:xfrm>
            <a:off x="3706792" y="3551326"/>
            <a:ext cx="936104" cy="504811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833153-966A-2B49-AEC9-B7E04845F703}"/>
              </a:ext>
            </a:extLst>
          </p:cNvPr>
          <p:cNvSpPr txBox="1"/>
          <p:nvPr/>
        </p:nvSpPr>
        <p:spPr>
          <a:xfrm>
            <a:off x="5065430" y="3158013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an orbit response matrix measurement</a:t>
            </a: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60103D8F-4C1A-0642-9117-4A6F0A4487E8}"/>
              </a:ext>
            </a:extLst>
          </p:cNvPr>
          <p:cNvCxnSpPr>
            <a:cxnSpLocks/>
            <a:stCxn id="18" idx="0"/>
            <a:endCxn id="19" idx="1"/>
          </p:cNvCxnSpPr>
          <p:nvPr/>
        </p:nvCxnSpPr>
        <p:spPr>
          <a:xfrm rot="5400000" flipH="1" flipV="1">
            <a:off x="4515814" y="3001710"/>
            <a:ext cx="208647" cy="8905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25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42D56-4ABF-554B-B687-8A57BBE6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pyTAC</a:t>
            </a:r>
            <a:r>
              <a:rPr lang="en-US" dirty="0"/>
              <a:t> tango interface: 1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89921-3B6F-CC44-AB98-C89AE7D110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A8810-938B-134F-ABC5-7CCC2DCF00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48CAC-58D9-B542-9D08-167765A02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5" b="70536"/>
          <a:stretch/>
        </p:blipFill>
        <p:spPr>
          <a:xfrm>
            <a:off x="3647728" y="1196752"/>
            <a:ext cx="8149940" cy="466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7C91E2-D01D-B545-9449-F78E20D24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8" y="1196752"/>
            <a:ext cx="2311400" cy="3606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E90721-5C3D-614E-AA1F-51432A6FBC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98"/>
          <a:stretch/>
        </p:blipFill>
        <p:spPr>
          <a:xfrm>
            <a:off x="3647728" y="1827473"/>
            <a:ext cx="8149940" cy="96819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0B8385C-024C-0C45-87A0-59614C9DC85B}"/>
              </a:ext>
            </a:extLst>
          </p:cNvPr>
          <p:cNvSpPr/>
          <p:nvPr/>
        </p:nvSpPr>
        <p:spPr>
          <a:xfrm>
            <a:off x="4799856" y="2129821"/>
            <a:ext cx="4896544" cy="914400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EFE3F-000E-8B40-ABF0-E77D518B800D}"/>
              </a:ext>
            </a:extLst>
          </p:cNvPr>
          <p:cNvSpPr txBox="1"/>
          <p:nvPr/>
        </p:nvSpPr>
        <p:spPr>
          <a:xfrm>
            <a:off x="5382074" y="3322691"/>
            <a:ext cx="370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pyTAC</a:t>
            </a:r>
            <a:r>
              <a:rPr lang="en-US" dirty="0"/>
              <a:t> already ready for other CS.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24A811F8-D347-ED47-A46B-B7B71CEEB5A3}"/>
              </a:ext>
            </a:extLst>
          </p:cNvPr>
          <p:cNvCxnSpPr>
            <a:cxnSpLocks/>
            <a:stCxn id="13" idx="2"/>
          </p:cNvCxnSpPr>
          <p:nvPr/>
        </p:nvCxnSpPr>
        <p:spPr>
          <a:xfrm rot="5400000">
            <a:off x="4702317" y="1773339"/>
            <a:ext cx="614562" cy="4451931"/>
          </a:xfrm>
          <a:prstGeom prst="bentConnector2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11E506D-C430-6D4D-BD7E-0EE4D3140FF3}"/>
              </a:ext>
            </a:extLst>
          </p:cNvPr>
          <p:cNvSpPr txBox="1"/>
          <p:nvPr/>
        </p:nvSpPr>
        <p:spPr>
          <a:xfrm>
            <a:off x="3355975" y="4415076"/>
            <a:ext cx="886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set_single</a:t>
            </a:r>
            <a:r>
              <a:rPr lang="en-US" dirty="0"/>
              <a:t> and </a:t>
            </a:r>
            <a:r>
              <a:rPr lang="en-US" dirty="0" err="1"/>
              <a:t>read_single</a:t>
            </a:r>
            <a:r>
              <a:rPr lang="en-US" dirty="0"/>
              <a:t> methods are the only control system dependent methods.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FCD584-9837-B147-BC62-D68560D99D59}"/>
              </a:ext>
            </a:extLst>
          </p:cNvPr>
          <p:cNvSpPr txBox="1"/>
          <p:nvPr/>
        </p:nvSpPr>
        <p:spPr>
          <a:xfrm>
            <a:off x="9484658" y="704029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Jean-Luc Pons, ESRF</a:t>
            </a:r>
          </a:p>
        </p:txBody>
      </p:sp>
    </p:spTree>
    <p:extLst>
      <p:ext uri="{BB962C8B-B14F-4D97-AF65-F5344CB8AC3E}">
        <p14:creationId xmlns:p14="http://schemas.microsoft.com/office/powerpoint/2010/main" val="3781473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9D61-6FD2-3F48-9BCC-E1CFCF25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comparison (imports, measurement, data, plot)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1D5EF-2636-794B-AFB5-BFA417C3F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380" y="1037741"/>
            <a:ext cx="2079023" cy="5400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import </a:t>
            </a:r>
            <a:r>
              <a:rPr lang="en-US" sz="300" dirty="0" err="1">
                <a:solidFill>
                  <a:schemeClr val="tx1"/>
                </a:solidFill>
              </a:rPr>
              <a:t>os</a:t>
            </a: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import time</a:t>
            </a: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from </a:t>
            </a:r>
            <a:r>
              <a:rPr lang="en-US" sz="300" dirty="0" err="1">
                <a:solidFill>
                  <a:schemeClr val="tx1"/>
                </a:solidFill>
              </a:rPr>
              <a:t>pytac.load_csv</a:t>
            </a:r>
            <a:r>
              <a:rPr lang="en-US" sz="300" dirty="0">
                <a:solidFill>
                  <a:schemeClr val="tx1"/>
                </a:solidFill>
              </a:rPr>
              <a:t> import load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from </a:t>
            </a:r>
            <a:r>
              <a:rPr lang="en-US" sz="300" dirty="0" err="1">
                <a:solidFill>
                  <a:schemeClr val="tx1"/>
                </a:solidFill>
              </a:rPr>
              <a:t>pytac.tango_cs</a:t>
            </a:r>
            <a:r>
              <a:rPr lang="en-US" sz="300" dirty="0">
                <a:solidFill>
                  <a:schemeClr val="tx1"/>
                </a:solidFill>
              </a:rPr>
              <a:t> import </a:t>
            </a:r>
            <a:r>
              <a:rPr lang="en-US" sz="300" dirty="0" err="1">
                <a:solidFill>
                  <a:schemeClr val="tx1"/>
                </a:solidFill>
              </a:rPr>
              <a:t>TangoControlSystem</a:t>
            </a: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from </a:t>
            </a:r>
            <a:r>
              <a:rPr lang="en-US" sz="300" dirty="0" err="1">
                <a:solidFill>
                  <a:schemeClr val="tx1"/>
                </a:solidFill>
              </a:rPr>
              <a:t>pathlib</a:t>
            </a:r>
            <a:r>
              <a:rPr lang="en-US" sz="300" dirty="0">
                <a:solidFill>
                  <a:schemeClr val="tx1"/>
                </a:solidFill>
              </a:rPr>
              <a:t> import Path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import </a:t>
            </a:r>
            <a:r>
              <a:rPr lang="en-US" sz="300" dirty="0" err="1">
                <a:solidFill>
                  <a:schemeClr val="tx1"/>
                </a:solidFill>
              </a:rPr>
              <a:t>numpy</a:t>
            </a:r>
            <a:r>
              <a:rPr lang="en-US" sz="300" dirty="0">
                <a:solidFill>
                  <a:schemeClr val="tx1"/>
                </a:solidFill>
              </a:rPr>
              <a:t> as np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import </a:t>
            </a:r>
            <a:r>
              <a:rPr lang="en-US" sz="300" dirty="0" err="1">
                <a:solidFill>
                  <a:schemeClr val="tx1"/>
                </a:solidFill>
              </a:rPr>
              <a:t>matplotlib.pyplot</a:t>
            </a:r>
            <a:r>
              <a:rPr lang="en-US" sz="300" dirty="0">
                <a:solidFill>
                  <a:schemeClr val="tx1"/>
                </a:solidFill>
              </a:rPr>
              <a:t> as </a:t>
            </a:r>
            <a:r>
              <a:rPr lang="en-US" sz="300" dirty="0" err="1">
                <a:solidFill>
                  <a:schemeClr val="tx1"/>
                </a:solidFill>
              </a:rPr>
              <a:t>plt</a:t>
            </a: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from mpl_toolkits.mplot3d import Axes3D</a:t>
            </a: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import pickle</a:t>
            </a: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# </a:t>
            </a:r>
            <a:r>
              <a:rPr lang="en-US" sz="300" dirty="0" err="1">
                <a:solidFill>
                  <a:schemeClr val="tx1"/>
                </a:solidFill>
              </a:rPr>
              <a:t>os.environ</a:t>
            </a:r>
            <a:r>
              <a:rPr lang="en-US" sz="300" dirty="0">
                <a:solidFill>
                  <a:schemeClr val="tx1"/>
                </a:solidFill>
              </a:rPr>
              <a:t>['TANGO_HOST'] = 'ebs-simu-1:10000'</a:t>
            </a: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lattice = load('EBS-</a:t>
            </a:r>
            <a:r>
              <a:rPr lang="en-US" sz="300" dirty="0" err="1">
                <a:solidFill>
                  <a:schemeClr val="tx1"/>
                </a:solidFill>
              </a:rPr>
              <a:t>vec</a:t>
            </a:r>
            <a:r>
              <a:rPr lang="en-US" sz="300" dirty="0">
                <a:solidFill>
                  <a:schemeClr val="tx1"/>
                </a:solidFill>
              </a:rPr>
              <a:t>',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           directory=Path('/</a:t>
            </a:r>
            <a:r>
              <a:rPr lang="en-US" sz="300" dirty="0" err="1">
                <a:solidFill>
                  <a:schemeClr val="tx1"/>
                </a:solidFill>
              </a:rPr>
              <a:t>machfs</a:t>
            </a:r>
            <a:r>
              <a:rPr lang="en-US" sz="300" dirty="0">
                <a:solidFill>
                  <a:schemeClr val="tx1"/>
                </a:solidFill>
              </a:rPr>
              <a:t>/</a:t>
            </a:r>
            <a:r>
              <a:rPr lang="en-US" sz="300" dirty="0" err="1">
                <a:solidFill>
                  <a:schemeClr val="tx1"/>
                </a:solidFill>
              </a:rPr>
              <a:t>liuzzo</a:t>
            </a:r>
            <a:r>
              <a:rPr lang="en-US" sz="300" dirty="0">
                <a:solidFill>
                  <a:schemeClr val="tx1"/>
                </a:solidFill>
              </a:rPr>
              <a:t>/EBS/</a:t>
            </a:r>
            <a:r>
              <a:rPr lang="en-US" sz="300" dirty="0" err="1">
                <a:solidFill>
                  <a:schemeClr val="tx1"/>
                </a:solidFill>
              </a:rPr>
              <a:t>beamdyn</a:t>
            </a:r>
            <a:r>
              <a:rPr lang="en-US" sz="300" dirty="0">
                <a:solidFill>
                  <a:schemeClr val="tx1"/>
                </a:solidFill>
              </a:rPr>
              <a:t>/MDT/2024/2024_06_01/</a:t>
            </a:r>
            <a:r>
              <a:rPr lang="en-US" sz="300" dirty="0" err="1">
                <a:solidFill>
                  <a:schemeClr val="tx1"/>
                </a:solidFill>
              </a:rPr>
              <a:t>pytac</a:t>
            </a:r>
            <a:r>
              <a:rPr lang="en-US" sz="300" dirty="0">
                <a:solidFill>
                  <a:schemeClr val="tx1"/>
                </a:solidFill>
              </a:rPr>
              <a:t>/</a:t>
            </a:r>
            <a:r>
              <a:rPr lang="en-US" sz="300" dirty="0" err="1">
                <a:solidFill>
                  <a:schemeClr val="tx1"/>
                </a:solidFill>
              </a:rPr>
              <a:t>src</a:t>
            </a:r>
            <a:r>
              <a:rPr lang="en-US" sz="300" dirty="0">
                <a:solidFill>
                  <a:schemeClr val="tx1"/>
                </a:solidFill>
              </a:rPr>
              <a:t>/</a:t>
            </a:r>
            <a:r>
              <a:rPr lang="en-US" sz="300" dirty="0" err="1">
                <a:solidFill>
                  <a:schemeClr val="tx1"/>
                </a:solidFill>
              </a:rPr>
              <a:t>pytac</a:t>
            </a:r>
            <a:r>
              <a:rPr lang="en-US" sz="300" dirty="0">
                <a:solidFill>
                  <a:schemeClr val="tx1"/>
                </a:solidFill>
              </a:rPr>
              <a:t>/data'),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           </a:t>
            </a:r>
            <a:r>
              <a:rPr lang="en-US" sz="300" dirty="0" err="1">
                <a:solidFill>
                  <a:schemeClr val="tx1"/>
                </a:solidFill>
              </a:rPr>
              <a:t>control_system</a:t>
            </a:r>
            <a:r>
              <a:rPr lang="en-US" sz="300" dirty="0">
                <a:solidFill>
                  <a:schemeClr val="tx1"/>
                </a:solidFill>
              </a:rPr>
              <a:t>=</a:t>
            </a:r>
            <a:r>
              <a:rPr lang="en-US" sz="300" dirty="0" err="1">
                <a:solidFill>
                  <a:schemeClr val="tx1"/>
                </a:solidFill>
              </a:rPr>
              <a:t>TangoControlSystem</a:t>
            </a:r>
            <a:r>
              <a:rPr lang="en-US" sz="300" dirty="0">
                <a:solidFill>
                  <a:schemeClr val="tx1"/>
                </a:solidFill>
              </a:rPr>
              <a:t>(wait=True, timeout=2.0))</a:t>
            </a: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 err="1">
                <a:solidFill>
                  <a:schemeClr val="tx1"/>
                </a:solidFill>
              </a:rPr>
              <a:t>dk</a:t>
            </a:r>
            <a:r>
              <a:rPr lang="en-US" sz="300" dirty="0">
                <a:solidFill>
                  <a:schemeClr val="tx1"/>
                </a:solidFill>
              </a:rPr>
              <a:t> = 1e-5</a:t>
            </a:r>
          </a:p>
          <a:p>
            <a:pPr>
              <a:spcAft>
                <a:spcPts val="0"/>
              </a:spcAft>
            </a:pPr>
            <a:r>
              <a:rPr lang="en-US" sz="300" dirty="0" err="1">
                <a:solidFill>
                  <a:schemeClr val="tx1"/>
                </a:solidFill>
              </a:rPr>
              <a:t>df</a:t>
            </a:r>
            <a:r>
              <a:rPr lang="en-US" sz="300" dirty="0">
                <a:solidFill>
                  <a:schemeClr val="tx1"/>
                </a:solidFill>
              </a:rPr>
              <a:t> = 100</a:t>
            </a: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 err="1">
                <a:solidFill>
                  <a:schemeClr val="tx1"/>
                </a:solidFill>
              </a:rPr>
              <a:t>horStrs</a:t>
            </a:r>
            <a:r>
              <a:rPr lang="en-US" sz="300" dirty="0">
                <a:solidFill>
                  <a:schemeClr val="tx1"/>
                </a:solidFill>
              </a:rPr>
              <a:t> = </a:t>
            </a:r>
            <a:r>
              <a:rPr lang="en-US" sz="300" dirty="0" err="1">
                <a:solidFill>
                  <a:schemeClr val="tx1"/>
                </a:solidFill>
              </a:rPr>
              <a:t>lattice.get_elements</a:t>
            </a:r>
            <a:r>
              <a:rPr lang="en-US" sz="300" dirty="0">
                <a:solidFill>
                  <a:schemeClr val="tx1"/>
                </a:solidFill>
              </a:rPr>
              <a:t>("SF2A")</a:t>
            </a:r>
          </a:p>
          <a:p>
            <a:pPr>
              <a:spcAft>
                <a:spcPts val="0"/>
              </a:spcAft>
            </a:pPr>
            <a:r>
              <a:rPr lang="en-US" sz="300" dirty="0" err="1">
                <a:solidFill>
                  <a:schemeClr val="tx1"/>
                </a:solidFill>
              </a:rPr>
              <a:t>verStrs</a:t>
            </a:r>
            <a:r>
              <a:rPr lang="en-US" sz="300" dirty="0">
                <a:solidFill>
                  <a:schemeClr val="tx1"/>
                </a:solidFill>
              </a:rPr>
              <a:t> = </a:t>
            </a:r>
            <a:r>
              <a:rPr lang="en-US" sz="300" dirty="0" err="1">
                <a:solidFill>
                  <a:schemeClr val="tx1"/>
                </a:solidFill>
              </a:rPr>
              <a:t>lattice.get_elements</a:t>
            </a:r>
            <a:r>
              <a:rPr lang="en-US" sz="300" dirty="0">
                <a:solidFill>
                  <a:schemeClr val="tx1"/>
                </a:solidFill>
              </a:rPr>
              <a:t>("SF2A")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oh = </a:t>
            </a:r>
            <a:r>
              <a:rPr lang="en-US" sz="300" dirty="0" err="1">
                <a:solidFill>
                  <a:schemeClr val="tx1"/>
                </a:solidFill>
              </a:rPr>
              <a:t>lattice.get_value</a:t>
            </a:r>
            <a:r>
              <a:rPr lang="en-US" sz="300" dirty="0">
                <a:solidFill>
                  <a:schemeClr val="tx1"/>
                </a:solidFill>
              </a:rPr>
              <a:t>('</a:t>
            </a:r>
            <a:r>
              <a:rPr lang="en-US" sz="300" dirty="0" err="1">
                <a:solidFill>
                  <a:schemeClr val="tx1"/>
                </a:solidFill>
              </a:rPr>
              <a:t>orbit_h</a:t>
            </a:r>
            <a:r>
              <a:rPr lang="en-US" sz="300" dirty="0">
                <a:solidFill>
                  <a:schemeClr val="tx1"/>
                </a:solidFill>
              </a:rPr>
              <a:t>')</a:t>
            </a:r>
          </a:p>
          <a:p>
            <a:pPr>
              <a:spcAft>
                <a:spcPts val="0"/>
              </a:spcAft>
            </a:pPr>
            <a:r>
              <a:rPr lang="en-US" sz="300" dirty="0" err="1">
                <a:solidFill>
                  <a:schemeClr val="tx1"/>
                </a:solidFill>
              </a:rPr>
              <a:t>nbpm</a:t>
            </a:r>
            <a:r>
              <a:rPr lang="en-US" sz="300" dirty="0">
                <a:solidFill>
                  <a:schemeClr val="tx1"/>
                </a:solidFill>
              </a:rPr>
              <a:t> = </a:t>
            </a:r>
            <a:r>
              <a:rPr lang="en-US" sz="300" dirty="0" err="1">
                <a:solidFill>
                  <a:schemeClr val="tx1"/>
                </a:solidFill>
              </a:rPr>
              <a:t>len</a:t>
            </a:r>
            <a:r>
              <a:rPr lang="en-US" sz="300" dirty="0">
                <a:solidFill>
                  <a:schemeClr val="tx1"/>
                </a:solidFill>
              </a:rPr>
              <a:t>(oh)</a:t>
            </a:r>
          </a:p>
          <a:p>
            <a:pPr>
              <a:spcAft>
                <a:spcPts val="0"/>
              </a:spcAft>
            </a:pPr>
            <a:r>
              <a:rPr lang="en-US" sz="300" dirty="0" err="1">
                <a:solidFill>
                  <a:schemeClr val="tx1"/>
                </a:solidFill>
              </a:rPr>
              <a:t>NHst</a:t>
            </a:r>
            <a:r>
              <a:rPr lang="en-US" sz="300" dirty="0">
                <a:solidFill>
                  <a:schemeClr val="tx1"/>
                </a:solidFill>
              </a:rPr>
              <a:t> = </a:t>
            </a:r>
            <a:r>
              <a:rPr lang="en-US" sz="300" dirty="0" err="1">
                <a:solidFill>
                  <a:schemeClr val="tx1"/>
                </a:solidFill>
              </a:rPr>
              <a:t>len</a:t>
            </a:r>
            <a:r>
              <a:rPr lang="en-US" sz="300" dirty="0">
                <a:solidFill>
                  <a:schemeClr val="tx1"/>
                </a:solidFill>
              </a:rPr>
              <a:t>(</a:t>
            </a:r>
            <a:r>
              <a:rPr lang="en-US" sz="300" dirty="0" err="1">
                <a:solidFill>
                  <a:schemeClr val="tx1"/>
                </a:solidFill>
              </a:rPr>
              <a:t>horStrs</a:t>
            </a:r>
            <a:r>
              <a:rPr lang="en-US" sz="300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300" dirty="0" err="1">
                <a:solidFill>
                  <a:schemeClr val="tx1"/>
                </a:solidFill>
              </a:rPr>
              <a:t>NVst</a:t>
            </a:r>
            <a:r>
              <a:rPr lang="en-US" sz="300" dirty="0">
                <a:solidFill>
                  <a:schemeClr val="tx1"/>
                </a:solidFill>
              </a:rPr>
              <a:t> = </a:t>
            </a:r>
            <a:r>
              <a:rPr lang="en-US" sz="300" dirty="0" err="1">
                <a:solidFill>
                  <a:schemeClr val="tx1"/>
                </a:solidFill>
              </a:rPr>
              <a:t>len</a:t>
            </a:r>
            <a:r>
              <a:rPr lang="en-US" sz="300" dirty="0">
                <a:solidFill>
                  <a:schemeClr val="tx1"/>
                </a:solidFill>
              </a:rPr>
              <a:t>(</a:t>
            </a:r>
            <a:r>
              <a:rPr lang="en-US" sz="300" dirty="0" err="1">
                <a:solidFill>
                  <a:schemeClr val="tx1"/>
                </a:solidFill>
              </a:rPr>
              <a:t>verStrs</a:t>
            </a:r>
            <a:r>
              <a:rPr lang="en-US" sz="300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 err="1">
                <a:solidFill>
                  <a:schemeClr val="tx1"/>
                </a:solidFill>
              </a:rPr>
              <a:t>orm</a:t>
            </a:r>
            <a:r>
              <a:rPr lang="en-US" sz="300" dirty="0">
                <a:solidFill>
                  <a:schemeClr val="tx1"/>
                </a:solidFill>
              </a:rPr>
              <a:t> = </a:t>
            </a:r>
            <a:r>
              <a:rPr lang="en-US" sz="300" dirty="0" err="1">
                <a:solidFill>
                  <a:schemeClr val="tx1"/>
                </a:solidFill>
              </a:rPr>
              <a:t>dict</a:t>
            </a:r>
            <a:r>
              <a:rPr lang="en-US" sz="300" dirty="0">
                <a:solidFill>
                  <a:schemeClr val="tx1"/>
                </a:solidFill>
              </a:rPr>
              <a:t>(</a:t>
            </a:r>
            <a:r>
              <a:rPr lang="en-US" sz="300" dirty="0" err="1">
                <a:solidFill>
                  <a:schemeClr val="tx1"/>
                </a:solidFill>
              </a:rPr>
              <a:t>HorSteererHorBPMs</a:t>
            </a:r>
            <a:r>
              <a:rPr lang="en-US" sz="300" dirty="0">
                <a:solidFill>
                  <a:schemeClr val="tx1"/>
                </a:solidFill>
              </a:rPr>
              <a:t>=</a:t>
            </a:r>
            <a:r>
              <a:rPr lang="en-US" sz="300" dirty="0" err="1">
                <a:solidFill>
                  <a:schemeClr val="tx1"/>
                </a:solidFill>
              </a:rPr>
              <a:t>np.empty</a:t>
            </a:r>
            <a:r>
              <a:rPr lang="en-US" sz="300" dirty="0">
                <a:solidFill>
                  <a:schemeClr val="tx1"/>
                </a:solidFill>
              </a:rPr>
              <a:t>((</a:t>
            </a:r>
            <a:r>
              <a:rPr lang="en-US" sz="300" dirty="0" err="1">
                <a:solidFill>
                  <a:schemeClr val="tx1"/>
                </a:solidFill>
              </a:rPr>
              <a:t>NHst</a:t>
            </a:r>
            <a:r>
              <a:rPr lang="en-US" sz="300" dirty="0">
                <a:solidFill>
                  <a:schemeClr val="tx1"/>
                </a:solidFill>
              </a:rPr>
              <a:t>, </a:t>
            </a:r>
            <a:r>
              <a:rPr lang="en-US" sz="300" dirty="0" err="1">
                <a:solidFill>
                  <a:schemeClr val="tx1"/>
                </a:solidFill>
              </a:rPr>
              <a:t>nbpm</a:t>
            </a:r>
            <a:r>
              <a:rPr lang="en-US" sz="300" dirty="0">
                <a:solidFill>
                  <a:schemeClr val="tx1"/>
                </a:solidFill>
              </a:rPr>
              <a:t>)),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       </a:t>
            </a:r>
            <a:r>
              <a:rPr lang="en-US" sz="300" dirty="0" err="1">
                <a:solidFill>
                  <a:schemeClr val="tx1"/>
                </a:solidFill>
              </a:rPr>
              <a:t>VerSteererHorBPMs</a:t>
            </a:r>
            <a:r>
              <a:rPr lang="en-US" sz="300" dirty="0">
                <a:solidFill>
                  <a:schemeClr val="tx1"/>
                </a:solidFill>
              </a:rPr>
              <a:t>=</a:t>
            </a:r>
            <a:r>
              <a:rPr lang="en-US" sz="300" dirty="0" err="1">
                <a:solidFill>
                  <a:schemeClr val="tx1"/>
                </a:solidFill>
              </a:rPr>
              <a:t>np.empty</a:t>
            </a:r>
            <a:r>
              <a:rPr lang="en-US" sz="300" dirty="0">
                <a:solidFill>
                  <a:schemeClr val="tx1"/>
                </a:solidFill>
              </a:rPr>
              <a:t>((</a:t>
            </a:r>
            <a:r>
              <a:rPr lang="en-US" sz="300" dirty="0" err="1">
                <a:solidFill>
                  <a:schemeClr val="tx1"/>
                </a:solidFill>
              </a:rPr>
              <a:t>NVst</a:t>
            </a:r>
            <a:r>
              <a:rPr lang="en-US" sz="300" dirty="0">
                <a:solidFill>
                  <a:schemeClr val="tx1"/>
                </a:solidFill>
              </a:rPr>
              <a:t>, </a:t>
            </a:r>
            <a:r>
              <a:rPr lang="en-US" sz="300" dirty="0" err="1">
                <a:solidFill>
                  <a:schemeClr val="tx1"/>
                </a:solidFill>
              </a:rPr>
              <a:t>nbpm</a:t>
            </a:r>
            <a:r>
              <a:rPr lang="en-US" sz="300" dirty="0">
                <a:solidFill>
                  <a:schemeClr val="tx1"/>
                </a:solidFill>
              </a:rPr>
              <a:t>)),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       </a:t>
            </a:r>
            <a:r>
              <a:rPr lang="en-US" sz="300" dirty="0" err="1">
                <a:solidFill>
                  <a:schemeClr val="tx1"/>
                </a:solidFill>
              </a:rPr>
              <a:t>HorSteererVerBPMs</a:t>
            </a:r>
            <a:r>
              <a:rPr lang="en-US" sz="300" dirty="0">
                <a:solidFill>
                  <a:schemeClr val="tx1"/>
                </a:solidFill>
              </a:rPr>
              <a:t>=</a:t>
            </a:r>
            <a:r>
              <a:rPr lang="en-US" sz="300" dirty="0" err="1">
                <a:solidFill>
                  <a:schemeClr val="tx1"/>
                </a:solidFill>
              </a:rPr>
              <a:t>np.empty</a:t>
            </a:r>
            <a:r>
              <a:rPr lang="en-US" sz="300" dirty="0">
                <a:solidFill>
                  <a:schemeClr val="tx1"/>
                </a:solidFill>
              </a:rPr>
              <a:t>((</a:t>
            </a:r>
            <a:r>
              <a:rPr lang="en-US" sz="300" dirty="0" err="1">
                <a:solidFill>
                  <a:schemeClr val="tx1"/>
                </a:solidFill>
              </a:rPr>
              <a:t>NHst</a:t>
            </a:r>
            <a:r>
              <a:rPr lang="en-US" sz="300" dirty="0">
                <a:solidFill>
                  <a:schemeClr val="tx1"/>
                </a:solidFill>
              </a:rPr>
              <a:t>, </a:t>
            </a:r>
            <a:r>
              <a:rPr lang="en-US" sz="300" dirty="0" err="1">
                <a:solidFill>
                  <a:schemeClr val="tx1"/>
                </a:solidFill>
              </a:rPr>
              <a:t>nbpm</a:t>
            </a:r>
            <a:r>
              <a:rPr lang="en-US" sz="300" dirty="0">
                <a:solidFill>
                  <a:schemeClr val="tx1"/>
                </a:solidFill>
              </a:rPr>
              <a:t>)),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       </a:t>
            </a:r>
            <a:r>
              <a:rPr lang="en-US" sz="300" dirty="0" err="1">
                <a:solidFill>
                  <a:schemeClr val="tx1"/>
                </a:solidFill>
              </a:rPr>
              <a:t>VerSteererVerBPMs</a:t>
            </a:r>
            <a:r>
              <a:rPr lang="en-US" sz="300" dirty="0">
                <a:solidFill>
                  <a:schemeClr val="tx1"/>
                </a:solidFill>
              </a:rPr>
              <a:t>=</a:t>
            </a:r>
            <a:r>
              <a:rPr lang="en-US" sz="300" dirty="0" err="1">
                <a:solidFill>
                  <a:schemeClr val="tx1"/>
                </a:solidFill>
              </a:rPr>
              <a:t>np.empty</a:t>
            </a:r>
            <a:r>
              <a:rPr lang="en-US" sz="300" dirty="0">
                <a:solidFill>
                  <a:schemeClr val="tx1"/>
                </a:solidFill>
              </a:rPr>
              <a:t>((</a:t>
            </a:r>
            <a:r>
              <a:rPr lang="en-US" sz="300" dirty="0" err="1">
                <a:solidFill>
                  <a:schemeClr val="tx1"/>
                </a:solidFill>
              </a:rPr>
              <a:t>NVst</a:t>
            </a:r>
            <a:r>
              <a:rPr lang="en-US" sz="300" dirty="0">
                <a:solidFill>
                  <a:schemeClr val="tx1"/>
                </a:solidFill>
              </a:rPr>
              <a:t>, </a:t>
            </a:r>
            <a:r>
              <a:rPr lang="en-US" sz="300" dirty="0" err="1">
                <a:solidFill>
                  <a:schemeClr val="tx1"/>
                </a:solidFill>
              </a:rPr>
              <a:t>nbpm</a:t>
            </a:r>
            <a:r>
              <a:rPr lang="en-US" sz="300" dirty="0">
                <a:solidFill>
                  <a:schemeClr val="tx1"/>
                </a:solidFill>
              </a:rPr>
              <a:t>)),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       </a:t>
            </a:r>
            <a:r>
              <a:rPr lang="en-US" sz="300" dirty="0" err="1">
                <a:solidFill>
                  <a:schemeClr val="tx1"/>
                </a:solidFill>
              </a:rPr>
              <a:t>RFHorBPM</a:t>
            </a:r>
            <a:r>
              <a:rPr lang="en-US" sz="300" dirty="0">
                <a:solidFill>
                  <a:schemeClr val="tx1"/>
                </a:solidFill>
              </a:rPr>
              <a:t>=</a:t>
            </a:r>
            <a:r>
              <a:rPr lang="en-US" sz="300" dirty="0" err="1">
                <a:solidFill>
                  <a:schemeClr val="tx1"/>
                </a:solidFill>
              </a:rPr>
              <a:t>np.empty</a:t>
            </a:r>
            <a:r>
              <a:rPr lang="en-US" sz="300" dirty="0">
                <a:solidFill>
                  <a:schemeClr val="tx1"/>
                </a:solidFill>
              </a:rPr>
              <a:t>((1, </a:t>
            </a:r>
            <a:r>
              <a:rPr lang="en-US" sz="300" dirty="0" err="1">
                <a:solidFill>
                  <a:schemeClr val="tx1"/>
                </a:solidFill>
              </a:rPr>
              <a:t>nbpm</a:t>
            </a:r>
            <a:r>
              <a:rPr lang="en-US" sz="300" dirty="0">
                <a:solidFill>
                  <a:schemeClr val="tx1"/>
                </a:solidFill>
              </a:rPr>
              <a:t>)),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       </a:t>
            </a:r>
            <a:r>
              <a:rPr lang="en-US" sz="300" dirty="0" err="1">
                <a:solidFill>
                  <a:schemeClr val="tx1"/>
                </a:solidFill>
              </a:rPr>
              <a:t>RFVerBPM</a:t>
            </a:r>
            <a:r>
              <a:rPr lang="en-US" sz="300" dirty="0">
                <a:solidFill>
                  <a:schemeClr val="tx1"/>
                </a:solidFill>
              </a:rPr>
              <a:t>=</a:t>
            </a:r>
            <a:r>
              <a:rPr lang="en-US" sz="300" dirty="0" err="1">
                <a:solidFill>
                  <a:schemeClr val="tx1"/>
                </a:solidFill>
              </a:rPr>
              <a:t>np.empty</a:t>
            </a:r>
            <a:r>
              <a:rPr lang="en-US" sz="300" dirty="0">
                <a:solidFill>
                  <a:schemeClr val="tx1"/>
                </a:solidFill>
              </a:rPr>
              <a:t>((1, </a:t>
            </a:r>
            <a:r>
              <a:rPr lang="en-US" sz="300" dirty="0" err="1">
                <a:solidFill>
                  <a:schemeClr val="tx1"/>
                </a:solidFill>
              </a:rPr>
              <a:t>nbpm</a:t>
            </a:r>
            <a:r>
              <a:rPr lang="en-US" sz="300" dirty="0">
                <a:solidFill>
                  <a:schemeClr val="tx1"/>
                </a:solidFill>
              </a:rPr>
              <a:t>))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       )</a:t>
            </a: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def </a:t>
            </a:r>
            <a:r>
              <a:rPr lang="en-US" sz="300" dirty="0" err="1">
                <a:solidFill>
                  <a:schemeClr val="tx1"/>
                </a:solidFill>
              </a:rPr>
              <a:t>get_orbit</a:t>
            </a:r>
            <a:r>
              <a:rPr lang="en-US" sz="300" dirty="0">
                <a:solidFill>
                  <a:schemeClr val="tx1"/>
                </a:solidFill>
              </a:rPr>
              <a:t>():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return </a:t>
            </a:r>
            <a:r>
              <a:rPr lang="en-US" sz="300" dirty="0" err="1">
                <a:solidFill>
                  <a:schemeClr val="tx1"/>
                </a:solidFill>
              </a:rPr>
              <a:t>lattice.get_value</a:t>
            </a:r>
            <a:r>
              <a:rPr lang="en-US" sz="300" dirty="0">
                <a:solidFill>
                  <a:schemeClr val="tx1"/>
                </a:solidFill>
              </a:rPr>
              <a:t>('</a:t>
            </a:r>
            <a:r>
              <a:rPr lang="en-US" sz="300" dirty="0" err="1">
                <a:solidFill>
                  <a:schemeClr val="tx1"/>
                </a:solidFill>
              </a:rPr>
              <a:t>orbit_h</a:t>
            </a:r>
            <a:r>
              <a:rPr lang="en-US" sz="300" dirty="0">
                <a:solidFill>
                  <a:schemeClr val="tx1"/>
                </a:solidFill>
              </a:rPr>
              <a:t>'), </a:t>
            </a:r>
            <a:r>
              <a:rPr lang="en-US" sz="300" dirty="0" err="1">
                <a:solidFill>
                  <a:schemeClr val="tx1"/>
                </a:solidFill>
              </a:rPr>
              <a:t>lattice.get_value</a:t>
            </a:r>
            <a:r>
              <a:rPr lang="en-US" sz="300" dirty="0">
                <a:solidFill>
                  <a:schemeClr val="tx1"/>
                </a:solidFill>
              </a:rPr>
              <a:t>("</a:t>
            </a:r>
            <a:r>
              <a:rPr lang="en-US" sz="300" dirty="0" err="1">
                <a:solidFill>
                  <a:schemeClr val="tx1"/>
                </a:solidFill>
              </a:rPr>
              <a:t>orbit_v</a:t>
            </a:r>
            <a:r>
              <a:rPr lang="en-US" sz="300" dirty="0">
                <a:solidFill>
                  <a:schemeClr val="tx1"/>
                </a:solidFill>
              </a:rPr>
              <a:t>")</a:t>
            </a: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def </a:t>
            </a:r>
            <a:r>
              <a:rPr lang="en-US" sz="300" dirty="0" err="1">
                <a:solidFill>
                  <a:schemeClr val="tx1"/>
                </a:solidFill>
              </a:rPr>
              <a:t>get_resp</a:t>
            </a:r>
            <a:r>
              <a:rPr lang="en-US" sz="300" dirty="0">
                <a:solidFill>
                  <a:schemeClr val="tx1"/>
                </a:solidFill>
              </a:rPr>
              <a:t>(s, kick='</a:t>
            </a:r>
            <a:r>
              <a:rPr lang="en-US" sz="300" dirty="0" err="1">
                <a:solidFill>
                  <a:schemeClr val="tx1"/>
                </a:solidFill>
              </a:rPr>
              <a:t>y_kick</a:t>
            </a:r>
            <a:r>
              <a:rPr lang="en-US" sz="300" dirty="0">
                <a:solidFill>
                  <a:schemeClr val="tx1"/>
                </a:solidFill>
              </a:rPr>
              <a:t>', </a:t>
            </a:r>
            <a:r>
              <a:rPr lang="en-US" sz="300" dirty="0" err="1">
                <a:solidFill>
                  <a:schemeClr val="tx1"/>
                </a:solidFill>
              </a:rPr>
              <a:t>sleeptime</a:t>
            </a:r>
            <a:r>
              <a:rPr lang="en-US" sz="300" dirty="0">
                <a:solidFill>
                  <a:schemeClr val="tx1"/>
                </a:solidFill>
              </a:rPr>
              <a:t> = 3, </a:t>
            </a:r>
            <a:r>
              <a:rPr lang="en-US" sz="300" dirty="0" err="1">
                <a:solidFill>
                  <a:schemeClr val="tx1"/>
                </a:solidFill>
              </a:rPr>
              <a:t>dk</a:t>
            </a:r>
            <a:r>
              <a:rPr lang="en-US" sz="300" dirty="0">
                <a:solidFill>
                  <a:schemeClr val="tx1"/>
                </a:solidFill>
              </a:rPr>
              <a:t>=</a:t>
            </a:r>
            <a:r>
              <a:rPr lang="en-US" sz="300" dirty="0" err="1">
                <a:solidFill>
                  <a:schemeClr val="tx1"/>
                </a:solidFill>
              </a:rPr>
              <a:t>dk</a:t>
            </a:r>
            <a:r>
              <a:rPr lang="en-US" sz="300" dirty="0">
                <a:solidFill>
                  <a:schemeClr val="tx1"/>
                </a:solidFill>
              </a:rPr>
              <a:t>):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n = </a:t>
            </a:r>
            <a:r>
              <a:rPr lang="en-US" sz="300" dirty="0" err="1">
                <a:solidFill>
                  <a:schemeClr val="tx1"/>
                </a:solidFill>
              </a:rPr>
              <a:t>s.get_pv_name</a:t>
            </a:r>
            <a:r>
              <a:rPr lang="en-US" sz="300" dirty="0">
                <a:solidFill>
                  <a:schemeClr val="tx1"/>
                </a:solidFill>
              </a:rPr>
              <a:t>(kick, 'readback')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print(</a:t>
            </a:r>
            <a:r>
              <a:rPr lang="en-US" sz="300" dirty="0" err="1">
                <a:solidFill>
                  <a:schemeClr val="tx1"/>
                </a:solidFill>
              </a:rPr>
              <a:t>f'response</a:t>
            </a:r>
            <a:r>
              <a:rPr lang="en-US" sz="300" dirty="0">
                <a:solidFill>
                  <a:schemeClr val="tx1"/>
                </a:solidFill>
              </a:rPr>
              <a:t> for {n}')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s0 = </a:t>
            </a:r>
            <a:r>
              <a:rPr lang="en-US" sz="300" dirty="0" err="1">
                <a:solidFill>
                  <a:schemeClr val="tx1"/>
                </a:solidFill>
              </a:rPr>
              <a:t>s.get_value</a:t>
            </a:r>
            <a:r>
              <a:rPr lang="en-US" sz="300" dirty="0">
                <a:solidFill>
                  <a:schemeClr val="tx1"/>
                </a:solidFill>
              </a:rPr>
              <a:t>(kick)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</a:t>
            </a:r>
            <a:r>
              <a:rPr lang="en-US" sz="300" dirty="0" err="1">
                <a:solidFill>
                  <a:schemeClr val="tx1"/>
                </a:solidFill>
              </a:rPr>
              <a:t>s.set_value</a:t>
            </a:r>
            <a:r>
              <a:rPr lang="en-US" sz="300" dirty="0">
                <a:solidFill>
                  <a:schemeClr val="tx1"/>
                </a:solidFill>
              </a:rPr>
              <a:t>(kick, s0 + </a:t>
            </a:r>
            <a:r>
              <a:rPr lang="en-US" sz="300" dirty="0" err="1">
                <a:solidFill>
                  <a:schemeClr val="tx1"/>
                </a:solidFill>
              </a:rPr>
              <a:t>dk</a:t>
            </a:r>
            <a:r>
              <a:rPr lang="en-US" sz="300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</a:t>
            </a:r>
            <a:r>
              <a:rPr lang="en-US" sz="300" dirty="0" err="1">
                <a:solidFill>
                  <a:schemeClr val="tx1"/>
                </a:solidFill>
              </a:rPr>
              <a:t>time.sleep</a:t>
            </a:r>
            <a:r>
              <a:rPr lang="en-US" sz="300" dirty="0">
                <a:solidFill>
                  <a:schemeClr val="tx1"/>
                </a:solidFill>
              </a:rPr>
              <a:t>(</a:t>
            </a:r>
            <a:r>
              <a:rPr lang="en-US" sz="300" dirty="0" err="1">
                <a:solidFill>
                  <a:schemeClr val="tx1"/>
                </a:solidFill>
              </a:rPr>
              <a:t>sleeptime</a:t>
            </a:r>
            <a:r>
              <a:rPr lang="en-US" sz="300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(</a:t>
            </a:r>
            <a:r>
              <a:rPr lang="en-US" sz="300" dirty="0" err="1">
                <a:solidFill>
                  <a:schemeClr val="tx1"/>
                </a:solidFill>
              </a:rPr>
              <a:t>horb_stp</a:t>
            </a:r>
            <a:r>
              <a:rPr lang="en-US" sz="300" dirty="0">
                <a:solidFill>
                  <a:schemeClr val="tx1"/>
                </a:solidFill>
              </a:rPr>
              <a:t>, </a:t>
            </a:r>
            <a:r>
              <a:rPr lang="en-US" sz="300" dirty="0" err="1">
                <a:solidFill>
                  <a:schemeClr val="tx1"/>
                </a:solidFill>
              </a:rPr>
              <a:t>vorb_stp</a:t>
            </a:r>
            <a:r>
              <a:rPr lang="en-US" sz="300" dirty="0">
                <a:solidFill>
                  <a:schemeClr val="tx1"/>
                </a:solidFill>
              </a:rPr>
              <a:t>) = </a:t>
            </a:r>
            <a:r>
              <a:rPr lang="en-US" sz="300" dirty="0" err="1">
                <a:solidFill>
                  <a:schemeClr val="tx1"/>
                </a:solidFill>
              </a:rPr>
              <a:t>get_orbit</a:t>
            </a:r>
            <a:r>
              <a:rPr lang="en-US" sz="300" dirty="0">
                <a:solidFill>
                  <a:schemeClr val="tx1"/>
                </a:solidFill>
              </a:rPr>
              <a:t>()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</a:t>
            </a:r>
            <a:r>
              <a:rPr lang="en-US" sz="300" dirty="0" err="1">
                <a:solidFill>
                  <a:schemeClr val="tx1"/>
                </a:solidFill>
              </a:rPr>
              <a:t>s.set_value</a:t>
            </a:r>
            <a:r>
              <a:rPr lang="en-US" sz="300" dirty="0">
                <a:solidFill>
                  <a:schemeClr val="tx1"/>
                </a:solidFill>
              </a:rPr>
              <a:t>(kick, s0 - </a:t>
            </a:r>
            <a:r>
              <a:rPr lang="en-US" sz="300" dirty="0" err="1">
                <a:solidFill>
                  <a:schemeClr val="tx1"/>
                </a:solidFill>
              </a:rPr>
              <a:t>dk</a:t>
            </a:r>
            <a:r>
              <a:rPr lang="en-US" sz="300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</a:t>
            </a:r>
            <a:r>
              <a:rPr lang="en-US" sz="300" dirty="0" err="1">
                <a:solidFill>
                  <a:schemeClr val="tx1"/>
                </a:solidFill>
              </a:rPr>
              <a:t>time.sleep</a:t>
            </a:r>
            <a:r>
              <a:rPr lang="en-US" sz="300" dirty="0">
                <a:solidFill>
                  <a:schemeClr val="tx1"/>
                </a:solidFill>
              </a:rPr>
              <a:t>(</a:t>
            </a:r>
            <a:r>
              <a:rPr lang="en-US" sz="300" dirty="0" err="1">
                <a:solidFill>
                  <a:schemeClr val="tx1"/>
                </a:solidFill>
              </a:rPr>
              <a:t>sleeptime</a:t>
            </a:r>
            <a:r>
              <a:rPr lang="en-US" sz="300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(</a:t>
            </a:r>
            <a:r>
              <a:rPr lang="en-US" sz="300" dirty="0" err="1">
                <a:solidFill>
                  <a:schemeClr val="tx1"/>
                </a:solidFill>
              </a:rPr>
              <a:t>horb_stm</a:t>
            </a:r>
            <a:r>
              <a:rPr lang="en-US" sz="300" dirty="0">
                <a:solidFill>
                  <a:schemeClr val="tx1"/>
                </a:solidFill>
              </a:rPr>
              <a:t>, </a:t>
            </a:r>
            <a:r>
              <a:rPr lang="en-US" sz="300" dirty="0" err="1">
                <a:solidFill>
                  <a:schemeClr val="tx1"/>
                </a:solidFill>
              </a:rPr>
              <a:t>vorb_stm</a:t>
            </a:r>
            <a:r>
              <a:rPr lang="en-US" sz="300" dirty="0">
                <a:solidFill>
                  <a:schemeClr val="tx1"/>
                </a:solidFill>
              </a:rPr>
              <a:t>) = </a:t>
            </a:r>
            <a:r>
              <a:rPr lang="en-US" sz="300" dirty="0" err="1">
                <a:solidFill>
                  <a:schemeClr val="tx1"/>
                </a:solidFill>
              </a:rPr>
              <a:t>get_orbit</a:t>
            </a:r>
            <a:r>
              <a:rPr lang="en-US" sz="300" dirty="0">
                <a:solidFill>
                  <a:schemeClr val="tx1"/>
                </a:solidFill>
              </a:rPr>
              <a:t>()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</a:t>
            </a:r>
            <a:r>
              <a:rPr lang="en-US" sz="300" dirty="0" err="1">
                <a:solidFill>
                  <a:schemeClr val="tx1"/>
                </a:solidFill>
              </a:rPr>
              <a:t>s.set_value</a:t>
            </a:r>
            <a:r>
              <a:rPr lang="en-US" sz="300" dirty="0">
                <a:solidFill>
                  <a:schemeClr val="tx1"/>
                </a:solidFill>
              </a:rPr>
              <a:t>(kick, s0)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</a:t>
            </a:r>
            <a:r>
              <a:rPr lang="en-US" sz="300" dirty="0" err="1">
                <a:solidFill>
                  <a:schemeClr val="tx1"/>
                </a:solidFill>
              </a:rPr>
              <a:t>time.sleep</a:t>
            </a:r>
            <a:r>
              <a:rPr lang="en-US" sz="300" dirty="0">
                <a:solidFill>
                  <a:schemeClr val="tx1"/>
                </a:solidFill>
              </a:rPr>
              <a:t>(</a:t>
            </a:r>
            <a:r>
              <a:rPr lang="en-US" sz="300" dirty="0" err="1">
                <a:solidFill>
                  <a:schemeClr val="tx1"/>
                </a:solidFill>
              </a:rPr>
              <a:t>sleeptime</a:t>
            </a:r>
            <a:r>
              <a:rPr lang="en-US" sz="300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</a:t>
            </a:r>
            <a:r>
              <a:rPr lang="en-US" sz="300" dirty="0" err="1">
                <a:solidFill>
                  <a:schemeClr val="tx1"/>
                </a:solidFill>
              </a:rPr>
              <a:t>hr</a:t>
            </a:r>
            <a:r>
              <a:rPr lang="en-US" sz="300" dirty="0">
                <a:solidFill>
                  <a:schemeClr val="tx1"/>
                </a:solidFill>
              </a:rPr>
              <a:t> = [(p - m) / (2*</a:t>
            </a:r>
            <a:r>
              <a:rPr lang="en-US" sz="300" dirty="0" err="1">
                <a:solidFill>
                  <a:schemeClr val="tx1"/>
                </a:solidFill>
              </a:rPr>
              <a:t>dk</a:t>
            </a:r>
            <a:r>
              <a:rPr lang="en-US" sz="300" dirty="0">
                <a:solidFill>
                  <a:schemeClr val="tx1"/>
                </a:solidFill>
              </a:rPr>
              <a:t>) for p, m in zip(</a:t>
            </a:r>
            <a:r>
              <a:rPr lang="en-US" sz="300" dirty="0" err="1">
                <a:solidFill>
                  <a:schemeClr val="tx1"/>
                </a:solidFill>
              </a:rPr>
              <a:t>horb_stp</a:t>
            </a:r>
            <a:r>
              <a:rPr lang="en-US" sz="300" dirty="0">
                <a:solidFill>
                  <a:schemeClr val="tx1"/>
                </a:solidFill>
              </a:rPr>
              <a:t>, </a:t>
            </a:r>
            <a:r>
              <a:rPr lang="en-US" sz="300" dirty="0" err="1">
                <a:solidFill>
                  <a:schemeClr val="tx1"/>
                </a:solidFill>
              </a:rPr>
              <a:t>horb_stm</a:t>
            </a:r>
            <a:r>
              <a:rPr lang="en-US" sz="300" dirty="0">
                <a:solidFill>
                  <a:schemeClr val="tx1"/>
                </a:solidFill>
              </a:rPr>
              <a:t>)]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</a:t>
            </a:r>
            <a:r>
              <a:rPr lang="en-US" sz="300" dirty="0" err="1">
                <a:solidFill>
                  <a:schemeClr val="tx1"/>
                </a:solidFill>
              </a:rPr>
              <a:t>vr</a:t>
            </a:r>
            <a:r>
              <a:rPr lang="en-US" sz="300" dirty="0">
                <a:solidFill>
                  <a:schemeClr val="tx1"/>
                </a:solidFill>
              </a:rPr>
              <a:t> = [(p - m) / (2*</a:t>
            </a:r>
            <a:r>
              <a:rPr lang="en-US" sz="300" dirty="0" err="1">
                <a:solidFill>
                  <a:schemeClr val="tx1"/>
                </a:solidFill>
              </a:rPr>
              <a:t>dk</a:t>
            </a:r>
            <a:r>
              <a:rPr lang="en-US" sz="300" dirty="0">
                <a:solidFill>
                  <a:schemeClr val="tx1"/>
                </a:solidFill>
              </a:rPr>
              <a:t>) for p, m in zip(</a:t>
            </a:r>
            <a:r>
              <a:rPr lang="en-US" sz="300" dirty="0" err="1">
                <a:solidFill>
                  <a:schemeClr val="tx1"/>
                </a:solidFill>
              </a:rPr>
              <a:t>vorb_stp</a:t>
            </a:r>
            <a:r>
              <a:rPr lang="en-US" sz="300" dirty="0">
                <a:solidFill>
                  <a:schemeClr val="tx1"/>
                </a:solidFill>
              </a:rPr>
              <a:t>, </a:t>
            </a:r>
            <a:r>
              <a:rPr lang="en-US" sz="300" dirty="0" err="1">
                <a:solidFill>
                  <a:schemeClr val="tx1"/>
                </a:solidFill>
              </a:rPr>
              <a:t>vorb_stm</a:t>
            </a:r>
            <a:r>
              <a:rPr lang="en-US" sz="300" dirty="0">
                <a:solidFill>
                  <a:schemeClr val="tx1"/>
                </a:solidFill>
              </a:rPr>
              <a:t>)]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return </a:t>
            </a:r>
            <a:r>
              <a:rPr lang="en-US" sz="300" dirty="0" err="1">
                <a:solidFill>
                  <a:schemeClr val="tx1"/>
                </a:solidFill>
              </a:rPr>
              <a:t>hr</a:t>
            </a:r>
            <a:r>
              <a:rPr lang="en-US" sz="300" dirty="0">
                <a:solidFill>
                  <a:schemeClr val="tx1"/>
                </a:solidFill>
              </a:rPr>
              <a:t>, </a:t>
            </a:r>
            <a:r>
              <a:rPr lang="en-US" sz="300" dirty="0" err="1">
                <a:solidFill>
                  <a:schemeClr val="tx1"/>
                </a:solidFill>
              </a:rPr>
              <a:t>vr</a:t>
            </a: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for </a:t>
            </a:r>
            <a:r>
              <a:rPr lang="en-US" sz="300" dirty="0" err="1">
                <a:solidFill>
                  <a:schemeClr val="tx1"/>
                </a:solidFill>
              </a:rPr>
              <a:t>i</a:t>
            </a:r>
            <a:r>
              <a:rPr lang="en-US" sz="300" dirty="0">
                <a:solidFill>
                  <a:schemeClr val="tx1"/>
                </a:solidFill>
              </a:rPr>
              <a:t>, h in enumerate(</a:t>
            </a:r>
            <a:r>
              <a:rPr lang="en-US" sz="300" dirty="0" err="1">
                <a:solidFill>
                  <a:schemeClr val="tx1"/>
                </a:solidFill>
              </a:rPr>
              <a:t>horStrs</a:t>
            </a:r>
            <a:r>
              <a:rPr lang="en-US" sz="300" dirty="0">
                <a:solidFill>
                  <a:schemeClr val="tx1"/>
                </a:solidFill>
              </a:rPr>
              <a:t>):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</a:t>
            </a:r>
            <a:r>
              <a:rPr lang="en-US" sz="300" dirty="0" err="1">
                <a:solidFill>
                  <a:schemeClr val="tx1"/>
                </a:solidFill>
              </a:rPr>
              <a:t>hr</a:t>
            </a:r>
            <a:r>
              <a:rPr lang="en-US" sz="300" dirty="0">
                <a:solidFill>
                  <a:schemeClr val="tx1"/>
                </a:solidFill>
              </a:rPr>
              <a:t>, </a:t>
            </a:r>
            <a:r>
              <a:rPr lang="en-US" sz="300" dirty="0" err="1">
                <a:solidFill>
                  <a:schemeClr val="tx1"/>
                </a:solidFill>
              </a:rPr>
              <a:t>vr</a:t>
            </a:r>
            <a:r>
              <a:rPr lang="en-US" sz="300" dirty="0">
                <a:solidFill>
                  <a:schemeClr val="tx1"/>
                </a:solidFill>
              </a:rPr>
              <a:t> = </a:t>
            </a:r>
            <a:r>
              <a:rPr lang="en-US" sz="300" dirty="0" err="1">
                <a:solidFill>
                  <a:schemeClr val="tx1"/>
                </a:solidFill>
              </a:rPr>
              <a:t>get_resp</a:t>
            </a:r>
            <a:r>
              <a:rPr lang="en-US" sz="300" dirty="0">
                <a:solidFill>
                  <a:schemeClr val="tx1"/>
                </a:solidFill>
              </a:rPr>
              <a:t>(h, kick='</a:t>
            </a:r>
            <a:r>
              <a:rPr lang="en-US" sz="300" dirty="0" err="1">
                <a:solidFill>
                  <a:schemeClr val="tx1"/>
                </a:solidFill>
              </a:rPr>
              <a:t>x_kick</a:t>
            </a:r>
            <a:r>
              <a:rPr lang="en-US" sz="300" dirty="0">
                <a:solidFill>
                  <a:schemeClr val="tx1"/>
                </a:solidFill>
              </a:rPr>
              <a:t>')</a:t>
            </a: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</a:t>
            </a:r>
            <a:r>
              <a:rPr lang="en-US" sz="300" dirty="0" err="1">
                <a:solidFill>
                  <a:schemeClr val="tx1"/>
                </a:solidFill>
              </a:rPr>
              <a:t>orm</a:t>
            </a:r>
            <a:r>
              <a:rPr lang="en-US" sz="300" dirty="0">
                <a:solidFill>
                  <a:schemeClr val="tx1"/>
                </a:solidFill>
              </a:rPr>
              <a:t>['</a:t>
            </a:r>
            <a:r>
              <a:rPr lang="en-US" sz="300" dirty="0" err="1">
                <a:solidFill>
                  <a:schemeClr val="tx1"/>
                </a:solidFill>
              </a:rPr>
              <a:t>HorSteererHorBPMs</a:t>
            </a:r>
            <a:r>
              <a:rPr lang="en-US" sz="300" dirty="0">
                <a:solidFill>
                  <a:schemeClr val="tx1"/>
                </a:solidFill>
              </a:rPr>
              <a:t>'][</a:t>
            </a:r>
            <a:r>
              <a:rPr lang="en-US" sz="300" dirty="0" err="1">
                <a:solidFill>
                  <a:schemeClr val="tx1"/>
                </a:solidFill>
              </a:rPr>
              <a:t>i</a:t>
            </a:r>
            <a:r>
              <a:rPr lang="en-US" sz="300" dirty="0">
                <a:solidFill>
                  <a:schemeClr val="tx1"/>
                </a:solidFill>
              </a:rPr>
              <a:t>, :] = </a:t>
            </a:r>
            <a:r>
              <a:rPr lang="en-US" sz="300" dirty="0" err="1">
                <a:solidFill>
                  <a:schemeClr val="tx1"/>
                </a:solidFill>
              </a:rPr>
              <a:t>hr</a:t>
            </a: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</a:t>
            </a:r>
            <a:r>
              <a:rPr lang="en-US" sz="300" dirty="0" err="1">
                <a:solidFill>
                  <a:schemeClr val="tx1"/>
                </a:solidFill>
              </a:rPr>
              <a:t>orm</a:t>
            </a:r>
            <a:r>
              <a:rPr lang="en-US" sz="300" dirty="0">
                <a:solidFill>
                  <a:schemeClr val="tx1"/>
                </a:solidFill>
              </a:rPr>
              <a:t>['</a:t>
            </a:r>
            <a:r>
              <a:rPr lang="en-US" sz="300" dirty="0" err="1">
                <a:solidFill>
                  <a:schemeClr val="tx1"/>
                </a:solidFill>
              </a:rPr>
              <a:t>HorSteererVerBPMs</a:t>
            </a:r>
            <a:r>
              <a:rPr lang="en-US" sz="300" dirty="0">
                <a:solidFill>
                  <a:schemeClr val="tx1"/>
                </a:solidFill>
              </a:rPr>
              <a:t>'][</a:t>
            </a:r>
            <a:r>
              <a:rPr lang="en-US" sz="300" dirty="0" err="1">
                <a:solidFill>
                  <a:schemeClr val="tx1"/>
                </a:solidFill>
              </a:rPr>
              <a:t>i</a:t>
            </a:r>
            <a:r>
              <a:rPr lang="en-US" sz="300" dirty="0">
                <a:solidFill>
                  <a:schemeClr val="tx1"/>
                </a:solidFill>
              </a:rPr>
              <a:t>, :] = </a:t>
            </a:r>
            <a:r>
              <a:rPr lang="en-US" sz="300" dirty="0" err="1">
                <a:solidFill>
                  <a:schemeClr val="tx1"/>
                </a:solidFill>
              </a:rPr>
              <a:t>vr</a:t>
            </a: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for </a:t>
            </a:r>
            <a:r>
              <a:rPr lang="en-US" sz="300" dirty="0" err="1">
                <a:solidFill>
                  <a:schemeClr val="tx1"/>
                </a:solidFill>
              </a:rPr>
              <a:t>i</a:t>
            </a:r>
            <a:r>
              <a:rPr lang="en-US" sz="300" dirty="0">
                <a:solidFill>
                  <a:schemeClr val="tx1"/>
                </a:solidFill>
              </a:rPr>
              <a:t>, h in enumerate(</a:t>
            </a:r>
            <a:r>
              <a:rPr lang="en-US" sz="300" dirty="0" err="1">
                <a:solidFill>
                  <a:schemeClr val="tx1"/>
                </a:solidFill>
              </a:rPr>
              <a:t>verStrs</a:t>
            </a:r>
            <a:r>
              <a:rPr lang="en-US" sz="300" dirty="0">
                <a:solidFill>
                  <a:schemeClr val="tx1"/>
                </a:solidFill>
              </a:rPr>
              <a:t>):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</a:t>
            </a:r>
            <a:r>
              <a:rPr lang="en-US" sz="300" dirty="0" err="1">
                <a:solidFill>
                  <a:schemeClr val="tx1"/>
                </a:solidFill>
              </a:rPr>
              <a:t>hr</a:t>
            </a:r>
            <a:r>
              <a:rPr lang="en-US" sz="300" dirty="0">
                <a:solidFill>
                  <a:schemeClr val="tx1"/>
                </a:solidFill>
              </a:rPr>
              <a:t>, </a:t>
            </a:r>
            <a:r>
              <a:rPr lang="en-US" sz="300" dirty="0" err="1">
                <a:solidFill>
                  <a:schemeClr val="tx1"/>
                </a:solidFill>
              </a:rPr>
              <a:t>vr</a:t>
            </a:r>
            <a:r>
              <a:rPr lang="en-US" sz="300" dirty="0">
                <a:solidFill>
                  <a:schemeClr val="tx1"/>
                </a:solidFill>
              </a:rPr>
              <a:t> = </a:t>
            </a:r>
            <a:r>
              <a:rPr lang="en-US" sz="300" dirty="0" err="1">
                <a:solidFill>
                  <a:schemeClr val="tx1"/>
                </a:solidFill>
              </a:rPr>
              <a:t>get_resp</a:t>
            </a:r>
            <a:r>
              <a:rPr lang="en-US" sz="300" dirty="0">
                <a:solidFill>
                  <a:schemeClr val="tx1"/>
                </a:solidFill>
              </a:rPr>
              <a:t>(h, kick='</a:t>
            </a:r>
            <a:r>
              <a:rPr lang="en-US" sz="300" dirty="0" err="1">
                <a:solidFill>
                  <a:schemeClr val="tx1"/>
                </a:solidFill>
              </a:rPr>
              <a:t>y_kick</a:t>
            </a:r>
            <a:r>
              <a:rPr lang="en-US" sz="300" dirty="0">
                <a:solidFill>
                  <a:schemeClr val="tx1"/>
                </a:solidFill>
              </a:rPr>
              <a:t>')</a:t>
            </a: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</a:t>
            </a:r>
            <a:r>
              <a:rPr lang="en-US" sz="300" dirty="0" err="1">
                <a:solidFill>
                  <a:schemeClr val="tx1"/>
                </a:solidFill>
              </a:rPr>
              <a:t>orm</a:t>
            </a:r>
            <a:r>
              <a:rPr lang="en-US" sz="300" dirty="0">
                <a:solidFill>
                  <a:schemeClr val="tx1"/>
                </a:solidFill>
              </a:rPr>
              <a:t>['</a:t>
            </a:r>
            <a:r>
              <a:rPr lang="en-US" sz="300" dirty="0" err="1">
                <a:solidFill>
                  <a:schemeClr val="tx1"/>
                </a:solidFill>
              </a:rPr>
              <a:t>VerSteererHorBPMs</a:t>
            </a:r>
            <a:r>
              <a:rPr lang="en-US" sz="300" dirty="0">
                <a:solidFill>
                  <a:schemeClr val="tx1"/>
                </a:solidFill>
              </a:rPr>
              <a:t>'][</a:t>
            </a:r>
            <a:r>
              <a:rPr lang="en-US" sz="300" dirty="0" err="1">
                <a:solidFill>
                  <a:schemeClr val="tx1"/>
                </a:solidFill>
              </a:rPr>
              <a:t>i</a:t>
            </a:r>
            <a:r>
              <a:rPr lang="en-US" sz="300" dirty="0">
                <a:solidFill>
                  <a:schemeClr val="tx1"/>
                </a:solidFill>
              </a:rPr>
              <a:t>, :] = </a:t>
            </a:r>
            <a:r>
              <a:rPr lang="en-US" sz="300" dirty="0" err="1">
                <a:solidFill>
                  <a:schemeClr val="tx1"/>
                </a:solidFill>
              </a:rPr>
              <a:t>hr</a:t>
            </a: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</a:t>
            </a:r>
            <a:r>
              <a:rPr lang="en-US" sz="300" dirty="0" err="1">
                <a:solidFill>
                  <a:schemeClr val="tx1"/>
                </a:solidFill>
              </a:rPr>
              <a:t>orm</a:t>
            </a:r>
            <a:r>
              <a:rPr lang="en-US" sz="300" dirty="0">
                <a:solidFill>
                  <a:schemeClr val="tx1"/>
                </a:solidFill>
              </a:rPr>
              <a:t>['</a:t>
            </a:r>
            <a:r>
              <a:rPr lang="en-US" sz="300" dirty="0" err="1">
                <a:solidFill>
                  <a:schemeClr val="tx1"/>
                </a:solidFill>
              </a:rPr>
              <a:t>VerSteererVerBPMs</a:t>
            </a:r>
            <a:r>
              <a:rPr lang="en-US" sz="300" dirty="0">
                <a:solidFill>
                  <a:schemeClr val="tx1"/>
                </a:solidFill>
              </a:rPr>
              <a:t>'][</a:t>
            </a:r>
            <a:r>
              <a:rPr lang="en-US" sz="300" dirty="0" err="1">
                <a:solidFill>
                  <a:schemeClr val="tx1"/>
                </a:solidFill>
              </a:rPr>
              <a:t>i</a:t>
            </a:r>
            <a:r>
              <a:rPr lang="en-US" sz="300" dirty="0">
                <a:solidFill>
                  <a:schemeClr val="tx1"/>
                </a:solidFill>
              </a:rPr>
              <a:t>, :] = </a:t>
            </a:r>
            <a:r>
              <a:rPr lang="en-US" sz="300" dirty="0" err="1">
                <a:solidFill>
                  <a:schemeClr val="tx1"/>
                </a:solidFill>
              </a:rPr>
              <a:t>vr</a:t>
            </a: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# # dispersion</a:t>
            </a:r>
          </a:p>
          <a:p>
            <a:pPr>
              <a:spcAft>
                <a:spcPts val="0"/>
              </a:spcAft>
            </a:pPr>
            <a:r>
              <a:rPr lang="en-US" sz="300" dirty="0" err="1">
                <a:solidFill>
                  <a:schemeClr val="tx1"/>
                </a:solidFill>
              </a:rPr>
              <a:t>freq</a:t>
            </a:r>
            <a:r>
              <a:rPr lang="en-US" sz="300" dirty="0">
                <a:solidFill>
                  <a:schemeClr val="tx1"/>
                </a:solidFill>
              </a:rPr>
              <a:t> = </a:t>
            </a:r>
            <a:r>
              <a:rPr lang="en-US" sz="300" dirty="0" err="1">
                <a:solidFill>
                  <a:schemeClr val="tx1"/>
                </a:solidFill>
              </a:rPr>
              <a:t>lattice.get_elements</a:t>
            </a:r>
            <a:r>
              <a:rPr lang="en-US" sz="300" dirty="0">
                <a:solidFill>
                  <a:schemeClr val="tx1"/>
                </a:solidFill>
              </a:rPr>
              <a:t>("</a:t>
            </a:r>
            <a:r>
              <a:rPr lang="en-US" sz="300" dirty="0" err="1">
                <a:solidFill>
                  <a:schemeClr val="tx1"/>
                </a:solidFill>
              </a:rPr>
              <a:t>RFCavity</a:t>
            </a:r>
            <a:r>
              <a:rPr lang="en-US" sz="300" dirty="0">
                <a:solidFill>
                  <a:schemeClr val="tx1"/>
                </a:solidFill>
              </a:rPr>
              <a:t>")</a:t>
            </a:r>
          </a:p>
          <a:p>
            <a:pPr>
              <a:spcAft>
                <a:spcPts val="0"/>
              </a:spcAft>
            </a:pPr>
            <a:r>
              <a:rPr lang="en-US" sz="300" dirty="0" err="1">
                <a:solidFill>
                  <a:schemeClr val="tx1"/>
                </a:solidFill>
              </a:rPr>
              <a:t>hr</a:t>
            </a:r>
            <a:r>
              <a:rPr lang="en-US" sz="300" dirty="0">
                <a:solidFill>
                  <a:schemeClr val="tx1"/>
                </a:solidFill>
              </a:rPr>
              <a:t>, </a:t>
            </a:r>
            <a:r>
              <a:rPr lang="en-US" sz="300" dirty="0" err="1">
                <a:solidFill>
                  <a:schemeClr val="tx1"/>
                </a:solidFill>
              </a:rPr>
              <a:t>vr</a:t>
            </a:r>
            <a:r>
              <a:rPr lang="en-US" sz="300" dirty="0">
                <a:solidFill>
                  <a:schemeClr val="tx1"/>
                </a:solidFill>
              </a:rPr>
              <a:t> = </a:t>
            </a:r>
            <a:r>
              <a:rPr lang="en-US" sz="300" dirty="0" err="1">
                <a:solidFill>
                  <a:schemeClr val="tx1"/>
                </a:solidFill>
              </a:rPr>
              <a:t>get_resp</a:t>
            </a:r>
            <a:r>
              <a:rPr lang="en-US" sz="300" dirty="0">
                <a:solidFill>
                  <a:schemeClr val="tx1"/>
                </a:solidFill>
              </a:rPr>
              <a:t>(</a:t>
            </a:r>
            <a:r>
              <a:rPr lang="en-US" sz="300" dirty="0" err="1">
                <a:solidFill>
                  <a:schemeClr val="tx1"/>
                </a:solidFill>
              </a:rPr>
              <a:t>freq</a:t>
            </a:r>
            <a:r>
              <a:rPr lang="en-US" sz="300" dirty="0">
                <a:solidFill>
                  <a:schemeClr val="tx1"/>
                </a:solidFill>
              </a:rPr>
              <a:t>[0], kick='f', </a:t>
            </a:r>
            <a:r>
              <a:rPr lang="en-US" sz="300" dirty="0" err="1">
                <a:solidFill>
                  <a:schemeClr val="tx1"/>
                </a:solidFill>
              </a:rPr>
              <a:t>dk</a:t>
            </a:r>
            <a:r>
              <a:rPr lang="en-US" sz="300" dirty="0">
                <a:solidFill>
                  <a:schemeClr val="tx1"/>
                </a:solidFill>
              </a:rPr>
              <a:t>=</a:t>
            </a:r>
            <a:r>
              <a:rPr lang="en-US" sz="300" dirty="0" err="1">
                <a:solidFill>
                  <a:schemeClr val="tx1"/>
                </a:solidFill>
              </a:rPr>
              <a:t>df</a:t>
            </a:r>
            <a:r>
              <a:rPr lang="en-US" sz="300" dirty="0">
                <a:solidFill>
                  <a:schemeClr val="tx1"/>
                </a:solidFill>
              </a:rPr>
              <a:t>)  # all cavities point to the same master source device</a:t>
            </a: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 err="1">
                <a:solidFill>
                  <a:schemeClr val="tx1"/>
                </a:solidFill>
              </a:rPr>
              <a:t>orm</a:t>
            </a:r>
            <a:r>
              <a:rPr lang="en-US" sz="300" dirty="0">
                <a:solidFill>
                  <a:schemeClr val="tx1"/>
                </a:solidFill>
              </a:rPr>
              <a:t>['</a:t>
            </a:r>
            <a:r>
              <a:rPr lang="en-US" sz="300" dirty="0" err="1">
                <a:solidFill>
                  <a:schemeClr val="tx1"/>
                </a:solidFill>
              </a:rPr>
              <a:t>RFHorBPM</a:t>
            </a:r>
            <a:r>
              <a:rPr lang="en-US" sz="300" dirty="0">
                <a:solidFill>
                  <a:schemeClr val="tx1"/>
                </a:solidFill>
              </a:rPr>
              <a:t>'][0, :] = </a:t>
            </a:r>
            <a:r>
              <a:rPr lang="en-US" sz="300" dirty="0" err="1">
                <a:solidFill>
                  <a:schemeClr val="tx1"/>
                </a:solidFill>
              </a:rPr>
              <a:t>hr</a:t>
            </a: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 err="1">
                <a:solidFill>
                  <a:schemeClr val="tx1"/>
                </a:solidFill>
              </a:rPr>
              <a:t>orm</a:t>
            </a:r>
            <a:r>
              <a:rPr lang="en-US" sz="300" dirty="0">
                <a:solidFill>
                  <a:schemeClr val="tx1"/>
                </a:solidFill>
              </a:rPr>
              <a:t>['</a:t>
            </a:r>
            <a:r>
              <a:rPr lang="en-US" sz="300" dirty="0" err="1">
                <a:solidFill>
                  <a:schemeClr val="tx1"/>
                </a:solidFill>
              </a:rPr>
              <a:t>RFVerBPM</a:t>
            </a:r>
            <a:r>
              <a:rPr lang="en-US" sz="300" dirty="0">
                <a:solidFill>
                  <a:schemeClr val="tx1"/>
                </a:solidFill>
              </a:rPr>
              <a:t>'][0, :] = </a:t>
            </a:r>
            <a:r>
              <a:rPr lang="en-US" sz="300" dirty="0" err="1">
                <a:solidFill>
                  <a:schemeClr val="tx1"/>
                </a:solidFill>
              </a:rPr>
              <a:t>vr</a:t>
            </a: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# store in file all information required for optics FIT</a:t>
            </a:r>
          </a:p>
          <a:p>
            <a:pPr>
              <a:spcAft>
                <a:spcPts val="0"/>
              </a:spcAft>
            </a:pPr>
            <a:r>
              <a:rPr lang="en-US" sz="300" dirty="0" err="1">
                <a:solidFill>
                  <a:schemeClr val="tx1"/>
                </a:solidFill>
              </a:rPr>
              <a:t>orm_for_fit</a:t>
            </a:r>
            <a:r>
              <a:rPr lang="en-US" sz="300" dirty="0">
                <a:solidFill>
                  <a:schemeClr val="tx1"/>
                </a:solidFill>
              </a:rPr>
              <a:t> = </a:t>
            </a:r>
            <a:r>
              <a:rPr lang="en-US" sz="300" dirty="0" err="1">
                <a:solidFill>
                  <a:schemeClr val="tx1"/>
                </a:solidFill>
              </a:rPr>
              <a:t>dict</a:t>
            </a:r>
            <a:r>
              <a:rPr lang="en-US" sz="300" dirty="0">
                <a:solidFill>
                  <a:schemeClr val="tx1"/>
                </a:solidFill>
              </a:rPr>
              <a:t>(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        H2H=</a:t>
            </a:r>
            <a:r>
              <a:rPr lang="en-US" sz="300" dirty="0" err="1">
                <a:solidFill>
                  <a:schemeClr val="tx1"/>
                </a:solidFill>
              </a:rPr>
              <a:t>orm</a:t>
            </a:r>
            <a:r>
              <a:rPr lang="en-US" sz="300" dirty="0">
                <a:solidFill>
                  <a:schemeClr val="tx1"/>
                </a:solidFill>
              </a:rPr>
              <a:t>['</a:t>
            </a:r>
            <a:r>
              <a:rPr lang="en-US" sz="300" dirty="0" err="1">
                <a:solidFill>
                  <a:schemeClr val="tx1"/>
                </a:solidFill>
              </a:rPr>
              <a:t>HorSteererHorBPMs</a:t>
            </a:r>
            <a:r>
              <a:rPr lang="en-US" sz="300" dirty="0">
                <a:solidFill>
                  <a:schemeClr val="tx1"/>
                </a:solidFill>
              </a:rPr>
              <a:t>'],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        V2H=</a:t>
            </a:r>
            <a:r>
              <a:rPr lang="en-US" sz="300" dirty="0" err="1">
                <a:solidFill>
                  <a:schemeClr val="tx1"/>
                </a:solidFill>
              </a:rPr>
              <a:t>orm</a:t>
            </a:r>
            <a:r>
              <a:rPr lang="en-US" sz="300" dirty="0">
                <a:solidFill>
                  <a:schemeClr val="tx1"/>
                </a:solidFill>
              </a:rPr>
              <a:t>['</a:t>
            </a:r>
            <a:r>
              <a:rPr lang="en-US" sz="300" dirty="0" err="1">
                <a:solidFill>
                  <a:schemeClr val="tx1"/>
                </a:solidFill>
              </a:rPr>
              <a:t>VerSteererHorBPMs</a:t>
            </a:r>
            <a:r>
              <a:rPr lang="en-US" sz="300" dirty="0">
                <a:solidFill>
                  <a:schemeClr val="tx1"/>
                </a:solidFill>
              </a:rPr>
              <a:t>'],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        H2V=</a:t>
            </a:r>
            <a:r>
              <a:rPr lang="en-US" sz="300" dirty="0" err="1">
                <a:solidFill>
                  <a:schemeClr val="tx1"/>
                </a:solidFill>
              </a:rPr>
              <a:t>orm</a:t>
            </a:r>
            <a:r>
              <a:rPr lang="en-US" sz="300" dirty="0">
                <a:solidFill>
                  <a:schemeClr val="tx1"/>
                </a:solidFill>
              </a:rPr>
              <a:t>['</a:t>
            </a:r>
            <a:r>
              <a:rPr lang="en-US" sz="300" dirty="0" err="1">
                <a:solidFill>
                  <a:schemeClr val="tx1"/>
                </a:solidFill>
              </a:rPr>
              <a:t>HorSteererVerBPMs</a:t>
            </a:r>
            <a:r>
              <a:rPr lang="en-US" sz="300" dirty="0">
                <a:solidFill>
                  <a:schemeClr val="tx1"/>
                </a:solidFill>
              </a:rPr>
              <a:t>'],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        V2V=</a:t>
            </a:r>
            <a:r>
              <a:rPr lang="en-US" sz="300" dirty="0" err="1">
                <a:solidFill>
                  <a:schemeClr val="tx1"/>
                </a:solidFill>
              </a:rPr>
              <a:t>orm</a:t>
            </a:r>
            <a:r>
              <a:rPr lang="en-US" sz="300" dirty="0">
                <a:solidFill>
                  <a:schemeClr val="tx1"/>
                </a:solidFill>
              </a:rPr>
              <a:t>['</a:t>
            </a:r>
            <a:r>
              <a:rPr lang="en-US" sz="300" dirty="0" err="1">
                <a:solidFill>
                  <a:schemeClr val="tx1"/>
                </a:solidFill>
              </a:rPr>
              <a:t>VerSteererVerBPMs</a:t>
            </a:r>
            <a:r>
              <a:rPr lang="en-US" sz="300" dirty="0">
                <a:solidFill>
                  <a:schemeClr val="tx1"/>
                </a:solidFill>
              </a:rPr>
              <a:t>'],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        dh=</a:t>
            </a:r>
            <a:r>
              <a:rPr lang="en-US" sz="300" dirty="0" err="1">
                <a:solidFill>
                  <a:schemeClr val="tx1"/>
                </a:solidFill>
              </a:rPr>
              <a:t>orm</a:t>
            </a:r>
            <a:r>
              <a:rPr lang="en-US" sz="300" dirty="0">
                <a:solidFill>
                  <a:schemeClr val="tx1"/>
                </a:solidFill>
              </a:rPr>
              <a:t>['</a:t>
            </a:r>
            <a:r>
              <a:rPr lang="en-US" sz="300" dirty="0" err="1">
                <a:solidFill>
                  <a:schemeClr val="tx1"/>
                </a:solidFill>
              </a:rPr>
              <a:t>RFHorBPM</a:t>
            </a:r>
            <a:r>
              <a:rPr lang="en-US" sz="300" dirty="0">
                <a:solidFill>
                  <a:schemeClr val="tx1"/>
                </a:solidFill>
              </a:rPr>
              <a:t>'],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        dv=</a:t>
            </a:r>
            <a:r>
              <a:rPr lang="en-US" sz="300" dirty="0" err="1">
                <a:solidFill>
                  <a:schemeClr val="tx1"/>
                </a:solidFill>
              </a:rPr>
              <a:t>orm</a:t>
            </a:r>
            <a:r>
              <a:rPr lang="en-US" sz="300" dirty="0">
                <a:solidFill>
                  <a:schemeClr val="tx1"/>
                </a:solidFill>
              </a:rPr>
              <a:t>['</a:t>
            </a:r>
            <a:r>
              <a:rPr lang="en-US" sz="300" dirty="0" err="1">
                <a:solidFill>
                  <a:schemeClr val="tx1"/>
                </a:solidFill>
              </a:rPr>
              <a:t>RFVerBPM</a:t>
            </a:r>
            <a:r>
              <a:rPr lang="en-US" sz="300" dirty="0">
                <a:solidFill>
                  <a:schemeClr val="tx1"/>
                </a:solidFill>
              </a:rPr>
              <a:t>'],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        tunes=[</a:t>
            </a:r>
            <a:r>
              <a:rPr lang="en-US" sz="300" dirty="0" err="1">
                <a:solidFill>
                  <a:schemeClr val="tx1"/>
                </a:solidFill>
              </a:rPr>
              <a:t>lattice.get_value</a:t>
            </a:r>
            <a:r>
              <a:rPr lang="en-US" sz="300" dirty="0">
                <a:solidFill>
                  <a:schemeClr val="tx1"/>
                </a:solidFill>
              </a:rPr>
              <a:t>('</a:t>
            </a:r>
            <a:r>
              <a:rPr lang="en-US" sz="300" dirty="0" err="1">
                <a:solidFill>
                  <a:schemeClr val="tx1"/>
                </a:solidFill>
              </a:rPr>
              <a:t>tune_x</a:t>
            </a:r>
            <a:r>
              <a:rPr lang="en-US" sz="300" dirty="0">
                <a:solidFill>
                  <a:schemeClr val="tx1"/>
                </a:solidFill>
              </a:rPr>
              <a:t>'), </a:t>
            </a:r>
            <a:r>
              <a:rPr lang="en-US" sz="300" dirty="0" err="1">
                <a:solidFill>
                  <a:schemeClr val="tx1"/>
                </a:solidFill>
              </a:rPr>
              <a:t>lattice.get_value</a:t>
            </a:r>
            <a:r>
              <a:rPr lang="en-US" sz="300" dirty="0">
                <a:solidFill>
                  <a:schemeClr val="tx1"/>
                </a:solidFill>
              </a:rPr>
              <a:t>('</a:t>
            </a:r>
            <a:r>
              <a:rPr lang="en-US" sz="300" dirty="0" err="1">
                <a:solidFill>
                  <a:schemeClr val="tx1"/>
                </a:solidFill>
              </a:rPr>
              <a:t>tune_y</a:t>
            </a:r>
            <a:r>
              <a:rPr lang="en-US" sz="300" dirty="0">
                <a:solidFill>
                  <a:schemeClr val="tx1"/>
                </a:solidFill>
              </a:rPr>
              <a:t>')],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        </a:t>
            </a:r>
            <a:r>
              <a:rPr lang="en-US" sz="300" dirty="0" err="1">
                <a:solidFill>
                  <a:schemeClr val="tx1"/>
                </a:solidFill>
              </a:rPr>
              <a:t>hor_steerers</a:t>
            </a:r>
            <a:r>
              <a:rPr lang="en-US" sz="300" dirty="0">
                <a:solidFill>
                  <a:schemeClr val="tx1"/>
                </a:solidFill>
              </a:rPr>
              <a:t>= [</a:t>
            </a:r>
            <a:r>
              <a:rPr lang="en-US" sz="300" dirty="0" err="1">
                <a:solidFill>
                  <a:schemeClr val="tx1"/>
                </a:solidFill>
              </a:rPr>
              <a:t>h.get_pv_name</a:t>
            </a:r>
            <a:r>
              <a:rPr lang="en-US" sz="300" dirty="0">
                <a:solidFill>
                  <a:schemeClr val="tx1"/>
                </a:solidFill>
              </a:rPr>
              <a:t>('</a:t>
            </a:r>
            <a:r>
              <a:rPr lang="en-US" sz="300" dirty="0" err="1">
                <a:solidFill>
                  <a:schemeClr val="tx1"/>
                </a:solidFill>
              </a:rPr>
              <a:t>x_kick</a:t>
            </a:r>
            <a:r>
              <a:rPr lang="en-US" sz="300" dirty="0">
                <a:solidFill>
                  <a:schemeClr val="tx1"/>
                </a:solidFill>
              </a:rPr>
              <a:t>', 'readback') for h in </a:t>
            </a:r>
            <a:r>
              <a:rPr lang="en-US" sz="300" dirty="0" err="1">
                <a:solidFill>
                  <a:schemeClr val="tx1"/>
                </a:solidFill>
              </a:rPr>
              <a:t>horStrs</a:t>
            </a:r>
            <a:r>
              <a:rPr lang="en-US" sz="300" dirty="0">
                <a:solidFill>
                  <a:schemeClr val="tx1"/>
                </a:solidFill>
              </a:rPr>
              <a:t>],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        </a:t>
            </a:r>
            <a:r>
              <a:rPr lang="en-US" sz="300" dirty="0" err="1">
                <a:solidFill>
                  <a:schemeClr val="tx1"/>
                </a:solidFill>
              </a:rPr>
              <a:t>ver_steerers</a:t>
            </a:r>
            <a:r>
              <a:rPr lang="en-US" sz="300" dirty="0">
                <a:solidFill>
                  <a:schemeClr val="tx1"/>
                </a:solidFill>
              </a:rPr>
              <a:t>= [</a:t>
            </a:r>
            <a:r>
              <a:rPr lang="en-US" sz="300" dirty="0" err="1">
                <a:solidFill>
                  <a:schemeClr val="tx1"/>
                </a:solidFill>
              </a:rPr>
              <a:t>v.get_pv_name</a:t>
            </a:r>
            <a:r>
              <a:rPr lang="en-US" sz="300" dirty="0">
                <a:solidFill>
                  <a:schemeClr val="tx1"/>
                </a:solidFill>
              </a:rPr>
              <a:t>('</a:t>
            </a:r>
            <a:r>
              <a:rPr lang="en-US" sz="300" dirty="0" err="1">
                <a:solidFill>
                  <a:schemeClr val="tx1"/>
                </a:solidFill>
              </a:rPr>
              <a:t>y_kick</a:t>
            </a:r>
            <a:r>
              <a:rPr lang="en-US" sz="300" dirty="0">
                <a:solidFill>
                  <a:schemeClr val="tx1"/>
                </a:solidFill>
              </a:rPr>
              <a:t>', 'readback') for v in </a:t>
            </a:r>
            <a:r>
              <a:rPr lang="en-US" sz="300" dirty="0" err="1">
                <a:solidFill>
                  <a:schemeClr val="tx1"/>
                </a:solidFill>
              </a:rPr>
              <a:t>verStrs</a:t>
            </a:r>
            <a:r>
              <a:rPr lang="en-US" sz="300" dirty="0">
                <a:solidFill>
                  <a:schemeClr val="tx1"/>
                </a:solidFill>
              </a:rPr>
              <a:t>],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            </a:t>
            </a:r>
            <a:r>
              <a:rPr lang="en-US" sz="300" dirty="0" err="1">
                <a:solidFill>
                  <a:schemeClr val="tx1"/>
                </a:solidFill>
              </a:rPr>
              <a:t>bpms</a:t>
            </a:r>
            <a:r>
              <a:rPr lang="en-US" sz="300" dirty="0">
                <a:solidFill>
                  <a:schemeClr val="tx1"/>
                </a:solidFill>
              </a:rPr>
              <a:t>=</a:t>
            </a:r>
            <a:r>
              <a:rPr lang="en-US" sz="300" dirty="0" err="1">
                <a:solidFill>
                  <a:schemeClr val="tx1"/>
                </a:solidFill>
              </a:rPr>
              <a:t>lattice.get_element_pv_names</a:t>
            </a:r>
            <a:r>
              <a:rPr lang="en-US" sz="300" dirty="0">
                <a:solidFill>
                  <a:schemeClr val="tx1"/>
                </a:solidFill>
              </a:rPr>
              <a:t>('BPM', 'y', 'readback'))</a:t>
            </a: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 err="1">
                <a:solidFill>
                  <a:schemeClr val="tx1"/>
                </a:solidFill>
              </a:rPr>
              <a:t>pickle.dump</a:t>
            </a:r>
            <a:r>
              <a:rPr lang="en-US" sz="300" dirty="0">
                <a:solidFill>
                  <a:schemeClr val="tx1"/>
                </a:solidFill>
              </a:rPr>
              <a:t>({'</a:t>
            </a:r>
            <a:r>
              <a:rPr lang="en-US" sz="300" dirty="0" err="1">
                <a:solidFill>
                  <a:schemeClr val="tx1"/>
                </a:solidFill>
              </a:rPr>
              <a:t>orm</a:t>
            </a:r>
            <a:r>
              <a:rPr lang="en-US" sz="300" dirty="0">
                <a:solidFill>
                  <a:schemeClr val="tx1"/>
                </a:solidFill>
              </a:rPr>
              <a:t>': </a:t>
            </a:r>
            <a:r>
              <a:rPr lang="en-US" sz="300" dirty="0" err="1">
                <a:solidFill>
                  <a:schemeClr val="tx1"/>
                </a:solidFill>
              </a:rPr>
              <a:t>orm</a:t>
            </a:r>
            <a:r>
              <a:rPr lang="en-US" sz="300" dirty="0">
                <a:solidFill>
                  <a:schemeClr val="tx1"/>
                </a:solidFill>
              </a:rPr>
              <a:t>}, open('</a:t>
            </a:r>
            <a:r>
              <a:rPr lang="en-US" sz="300" dirty="0" err="1">
                <a:solidFill>
                  <a:schemeClr val="tx1"/>
                </a:solidFill>
              </a:rPr>
              <a:t>ORMdata_pyTAC.pkl</a:t>
            </a:r>
            <a:r>
              <a:rPr lang="en-US" sz="300" dirty="0">
                <a:solidFill>
                  <a:schemeClr val="tx1"/>
                </a:solidFill>
              </a:rPr>
              <a:t>', '</a:t>
            </a:r>
            <a:r>
              <a:rPr lang="en-US" sz="300" dirty="0" err="1">
                <a:solidFill>
                  <a:schemeClr val="tx1"/>
                </a:solidFill>
              </a:rPr>
              <a:t>wb</a:t>
            </a:r>
            <a:r>
              <a:rPr lang="en-US" sz="300" dirty="0">
                <a:solidFill>
                  <a:schemeClr val="tx1"/>
                </a:solidFill>
              </a:rPr>
              <a:t>'))</a:t>
            </a: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# Set up grid and test data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S=</a:t>
            </a:r>
            <a:r>
              <a:rPr lang="en-US" sz="300" dirty="0" err="1">
                <a:solidFill>
                  <a:schemeClr val="tx1"/>
                </a:solidFill>
              </a:rPr>
              <a:t>orm</a:t>
            </a:r>
            <a:r>
              <a:rPr lang="en-US" sz="300" dirty="0">
                <a:solidFill>
                  <a:schemeClr val="tx1"/>
                </a:solidFill>
              </a:rPr>
              <a:t>['</a:t>
            </a:r>
            <a:r>
              <a:rPr lang="en-US" sz="300" dirty="0" err="1">
                <a:solidFill>
                  <a:schemeClr val="tx1"/>
                </a:solidFill>
              </a:rPr>
              <a:t>HorSteererHorBPMs</a:t>
            </a:r>
            <a:r>
              <a:rPr lang="en-US" sz="300" dirty="0">
                <a:solidFill>
                  <a:schemeClr val="tx1"/>
                </a:solidFill>
              </a:rPr>
              <a:t>'].shape</a:t>
            </a: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 err="1">
                <a:solidFill>
                  <a:schemeClr val="tx1"/>
                </a:solidFill>
              </a:rPr>
              <a:t>nx</a:t>
            </a:r>
            <a:r>
              <a:rPr lang="en-US" sz="300" dirty="0">
                <a:solidFill>
                  <a:schemeClr val="tx1"/>
                </a:solidFill>
              </a:rPr>
              <a:t>, </a:t>
            </a:r>
            <a:r>
              <a:rPr lang="en-US" sz="300" dirty="0" err="1">
                <a:solidFill>
                  <a:schemeClr val="tx1"/>
                </a:solidFill>
              </a:rPr>
              <a:t>ny</a:t>
            </a:r>
            <a:r>
              <a:rPr lang="en-US" sz="300" dirty="0">
                <a:solidFill>
                  <a:schemeClr val="tx1"/>
                </a:solidFill>
              </a:rPr>
              <a:t> = S[0], S[1]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x = range(</a:t>
            </a:r>
            <a:r>
              <a:rPr lang="en-US" sz="300" dirty="0" err="1">
                <a:solidFill>
                  <a:schemeClr val="tx1"/>
                </a:solidFill>
              </a:rPr>
              <a:t>nx</a:t>
            </a:r>
            <a:r>
              <a:rPr lang="en-US" sz="300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y = range(</a:t>
            </a:r>
            <a:r>
              <a:rPr lang="en-US" sz="300" dirty="0" err="1">
                <a:solidFill>
                  <a:schemeClr val="tx1"/>
                </a:solidFill>
              </a:rPr>
              <a:t>ny</a:t>
            </a:r>
            <a:r>
              <a:rPr lang="en-US" sz="300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X, Y = </a:t>
            </a:r>
            <a:r>
              <a:rPr lang="en-US" sz="300" dirty="0" err="1">
                <a:solidFill>
                  <a:schemeClr val="tx1"/>
                </a:solidFill>
              </a:rPr>
              <a:t>np.meshgrid</a:t>
            </a:r>
            <a:r>
              <a:rPr lang="en-US" sz="300" dirty="0">
                <a:solidFill>
                  <a:schemeClr val="tx1"/>
                </a:solidFill>
              </a:rPr>
              <a:t>(x, y)  # `</a:t>
            </a:r>
            <a:r>
              <a:rPr lang="en-US" sz="300" dirty="0" err="1">
                <a:solidFill>
                  <a:schemeClr val="tx1"/>
                </a:solidFill>
              </a:rPr>
              <a:t>plot_surface</a:t>
            </a:r>
            <a:r>
              <a:rPr lang="en-US" sz="300" dirty="0">
                <a:solidFill>
                  <a:schemeClr val="tx1"/>
                </a:solidFill>
              </a:rPr>
              <a:t>` expects `x` and `y` data to be 2D</a:t>
            </a: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 err="1">
                <a:solidFill>
                  <a:schemeClr val="tx1"/>
                </a:solidFill>
              </a:rPr>
              <a:t>plt.style.use</a:t>
            </a:r>
            <a:r>
              <a:rPr lang="en-US" sz="300" dirty="0">
                <a:solidFill>
                  <a:schemeClr val="tx1"/>
                </a:solidFill>
              </a:rPr>
              <a:t>('_</a:t>
            </a:r>
            <a:r>
              <a:rPr lang="en-US" sz="300" dirty="0" err="1">
                <a:solidFill>
                  <a:schemeClr val="tx1"/>
                </a:solidFill>
              </a:rPr>
              <a:t>mpl</a:t>
            </a:r>
            <a:r>
              <a:rPr lang="en-US" sz="300" dirty="0">
                <a:solidFill>
                  <a:schemeClr val="tx1"/>
                </a:solidFill>
              </a:rPr>
              <a:t>-gallery')</a:t>
            </a: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fig, ax = </a:t>
            </a:r>
            <a:r>
              <a:rPr lang="en-US" sz="300" dirty="0" err="1">
                <a:solidFill>
                  <a:schemeClr val="tx1"/>
                </a:solidFill>
              </a:rPr>
              <a:t>plt.subplots</a:t>
            </a:r>
            <a:r>
              <a:rPr lang="en-US" sz="300" dirty="0">
                <a:solidFill>
                  <a:schemeClr val="tx1"/>
                </a:solidFill>
              </a:rPr>
              <a:t>(</a:t>
            </a:r>
            <a:r>
              <a:rPr lang="en-US" sz="300" dirty="0" err="1">
                <a:solidFill>
                  <a:schemeClr val="tx1"/>
                </a:solidFill>
              </a:rPr>
              <a:t>nrows</a:t>
            </a:r>
            <a:r>
              <a:rPr lang="en-US" sz="300" dirty="0">
                <a:solidFill>
                  <a:schemeClr val="tx1"/>
                </a:solidFill>
              </a:rPr>
              <a:t>=2, </a:t>
            </a:r>
            <a:r>
              <a:rPr lang="en-US" sz="300" dirty="0" err="1">
                <a:solidFill>
                  <a:schemeClr val="tx1"/>
                </a:solidFill>
              </a:rPr>
              <a:t>ncols</a:t>
            </a:r>
            <a:r>
              <a:rPr lang="en-US" sz="300" dirty="0">
                <a:solidFill>
                  <a:schemeClr val="tx1"/>
                </a:solidFill>
              </a:rPr>
              <a:t>=2, </a:t>
            </a:r>
            <a:r>
              <a:rPr lang="en-US" sz="300" dirty="0" err="1">
                <a:solidFill>
                  <a:schemeClr val="tx1"/>
                </a:solidFill>
              </a:rPr>
              <a:t>subplot_kw</a:t>
            </a:r>
            <a:r>
              <a:rPr lang="en-US" sz="300" dirty="0">
                <a:solidFill>
                  <a:schemeClr val="tx1"/>
                </a:solidFill>
              </a:rPr>
              <a:t>={"projection": "3d"}, </a:t>
            </a:r>
            <a:r>
              <a:rPr lang="en-US" sz="300" dirty="0" err="1">
                <a:solidFill>
                  <a:schemeClr val="tx1"/>
                </a:solidFill>
              </a:rPr>
              <a:t>figsize</a:t>
            </a:r>
            <a:r>
              <a:rPr lang="en-US" sz="300" dirty="0">
                <a:solidFill>
                  <a:schemeClr val="tx1"/>
                </a:solidFill>
              </a:rPr>
              <a:t>=(10, 10))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ax[0, 0].</a:t>
            </a:r>
            <a:r>
              <a:rPr lang="en-US" sz="300" dirty="0" err="1">
                <a:solidFill>
                  <a:schemeClr val="tx1"/>
                </a:solidFill>
              </a:rPr>
              <a:t>plot_surface</a:t>
            </a:r>
            <a:r>
              <a:rPr lang="en-US" sz="300" dirty="0">
                <a:solidFill>
                  <a:schemeClr val="tx1"/>
                </a:solidFill>
              </a:rPr>
              <a:t>(X, Y, </a:t>
            </a:r>
            <a:r>
              <a:rPr lang="en-US" sz="300" dirty="0" err="1">
                <a:solidFill>
                  <a:schemeClr val="tx1"/>
                </a:solidFill>
              </a:rPr>
              <a:t>orm</a:t>
            </a:r>
            <a:r>
              <a:rPr lang="en-US" sz="300" dirty="0">
                <a:solidFill>
                  <a:schemeClr val="tx1"/>
                </a:solidFill>
              </a:rPr>
              <a:t>['</a:t>
            </a:r>
            <a:r>
              <a:rPr lang="en-US" sz="300" dirty="0" err="1">
                <a:solidFill>
                  <a:schemeClr val="tx1"/>
                </a:solidFill>
              </a:rPr>
              <a:t>HorSteererHorBPMs</a:t>
            </a:r>
            <a:r>
              <a:rPr lang="en-US" sz="300" dirty="0">
                <a:solidFill>
                  <a:schemeClr val="tx1"/>
                </a:solidFill>
              </a:rPr>
              <a:t>'].T)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ax[0, 0].</a:t>
            </a:r>
            <a:r>
              <a:rPr lang="en-US" sz="300" dirty="0" err="1">
                <a:solidFill>
                  <a:schemeClr val="tx1"/>
                </a:solidFill>
              </a:rPr>
              <a:t>set_ylabel</a:t>
            </a:r>
            <a:r>
              <a:rPr lang="en-US" sz="300" dirty="0">
                <a:solidFill>
                  <a:schemeClr val="tx1"/>
                </a:solidFill>
              </a:rPr>
              <a:t>('</a:t>
            </a:r>
            <a:r>
              <a:rPr lang="en-US" sz="300" dirty="0" err="1">
                <a:solidFill>
                  <a:schemeClr val="tx1"/>
                </a:solidFill>
              </a:rPr>
              <a:t>Hor</a:t>
            </a:r>
            <a:r>
              <a:rPr lang="en-US" sz="300" dirty="0">
                <a:solidFill>
                  <a:schemeClr val="tx1"/>
                </a:solidFill>
              </a:rPr>
              <a:t> BPM')</a:t>
            </a: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ax[0, 1].</a:t>
            </a:r>
            <a:r>
              <a:rPr lang="en-US" sz="300" dirty="0" err="1">
                <a:solidFill>
                  <a:schemeClr val="tx1"/>
                </a:solidFill>
              </a:rPr>
              <a:t>plot_surface</a:t>
            </a:r>
            <a:r>
              <a:rPr lang="en-US" sz="300" dirty="0">
                <a:solidFill>
                  <a:schemeClr val="tx1"/>
                </a:solidFill>
              </a:rPr>
              <a:t>(X, Y, </a:t>
            </a:r>
            <a:r>
              <a:rPr lang="en-US" sz="300" dirty="0" err="1">
                <a:solidFill>
                  <a:schemeClr val="tx1"/>
                </a:solidFill>
              </a:rPr>
              <a:t>orm</a:t>
            </a:r>
            <a:r>
              <a:rPr lang="en-US" sz="300" dirty="0">
                <a:solidFill>
                  <a:schemeClr val="tx1"/>
                </a:solidFill>
              </a:rPr>
              <a:t>['</a:t>
            </a:r>
            <a:r>
              <a:rPr lang="en-US" sz="300" dirty="0" err="1">
                <a:solidFill>
                  <a:schemeClr val="tx1"/>
                </a:solidFill>
              </a:rPr>
              <a:t>VerSteererHorBPMs</a:t>
            </a:r>
            <a:r>
              <a:rPr lang="en-US" sz="300" dirty="0">
                <a:solidFill>
                  <a:schemeClr val="tx1"/>
                </a:solidFill>
              </a:rPr>
              <a:t>'].T)</a:t>
            </a: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ax[1, 0].</a:t>
            </a:r>
            <a:r>
              <a:rPr lang="en-US" sz="300" dirty="0" err="1">
                <a:solidFill>
                  <a:schemeClr val="tx1"/>
                </a:solidFill>
              </a:rPr>
              <a:t>plot_surface</a:t>
            </a:r>
            <a:r>
              <a:rPr lang="en-US" sz="300" dirty="0">
                <a:solidFill>
                  <a:schemeClr val="tx1"/>
                </a:solidFill>
              </a:rPr>
              <a:t>(X, Y, </a:t>
            </a:r>
            <a:r>
              <a:rPr lang="en-US" sz="300" dirty="0" err="1">
                <a:solidFill>
                  <a:schemeClr val="tx1"/>
                </a:solidFill>
              </a:rPr>
              <a:t>orm</a:t>
            </a:r>
            <a:r>
              <a:rPr lang="en-US" sz="300" dirty="0">
                <a:solidFill>
                  <a:schemeClr val="tx1"/>
                </a:solidFill>
              </a:rPr>
              <a:t>['</a:t>
            </a:r>
            <a:r>
              <a:rPr lang="en-US" sz="300" dirty="0" err="1">
                <a:solidFill>
                  <a:schemeClr val="tx1"/>
                </a:solidFill>
              </a:rPr>
              <a:t>HorSteererVerBPMs</a:t>
            </a:r>
            <a:r>
              <a:rPr lang="en-US" sz="300" dirty="0">
                <a:solidFill>
                  <a:schemeClr val="tx1"/>
                </a:solidFill>
              </a:rPr>
              <a:t>'].T)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ax[1, 0].</a:t>
            </a:r>
            <a:r>
              <a:rPr lang="en-US" sz="300" dirty="0" err="1">
                <a:solidFill>
                  <a:schemeClr val="tx1"/>
                </a:solidFill>
              </a:rPr>
              <a:t>set_xlabel</a:t>
            </a:r>
            <a:r>
              <a:rPr lang="en-US" sz="300" dirty="0">
                <a:solidFill>
                  <a:schemeClr val="tx1"/>
                </a:solidFill>
              </a:rPr>
              <a:t>('</a:t>
            </a:r>
            <a:r>
              <a:rPr lang="en-US" sz="300" dirty="0" err="1">
                <a:solidFill>
                  <a:schemeClr val="tx1"/>
                </a:solidFill>
              </a:rPr>
              <a:t>Hor</a:t>
            </a:r>
            <a:r>
              <a:rPr lang="en-US" sz="300" dirty="0">
                <a:solidFill>
                  <a:schemeClr val="tx1"/>
                </a:solidFill>
              </a:rPr>
              <a:t> steerers')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ax[1, 0].</a:t>
            </a:r>
            <a:r>
              <a:rPr lang="en-US" sz="300" dirty="0" err="1">
                <a:solidFill>
                  <a:schemeClr val="tx1"/>
                </a:solidFill>
              </a:rPr>
              <a:t>set_ylabel</a:t>
            </a:r>
            <a:r>
              <a:rPr lang="en-US" sz="300" dirty="0">
                <a:solidFill>
                  <a:schemeClr val="tx1"/>
                </a:solidFill>
              </a:rPr>
              <a:t>('Ver BPM')</a:t>
            </a: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ax[1, 1].</a:t>
            </a:r>
            <a:r>
              <a:rPr lang="en-US" sz="300" dirty="0" err="1">
                <a:solidFill>
                  <a:schemeClr val="tx1"/>
                </a:solidFill>
              </a:rPr>
              <a:t>plot_surface</a:t>
            </a:r>
            <a:r>
              <a:rPr lang="en-US" sz="300" dirty="0">
                <a:solidFill>
                  <a:schemeClr val="tx1"/>
                </a:solidFill>
              </a:rPr>
              <a:t>(X, Y, </a:t>
            </a:r>
            <a:r>
              <a:rPr lang="en-US" sz="300" dirty="0" err="1">
                <a:solidFill>
                  <a:schemeClr val="tx1"/>
                </a:solidFill>
              </a:rPr>
              <a:t>orm</a:t>
            </a:r>
            <a:r>
              <a:rPr lang="en-US" sz="300" dirty="0">
                <a:solidFill>
                  <a:schemeClr val="tx1"/>
                </a:solidFill>
              </a:rPr>
              <a:t>['</a:t>
            </a:r>
            <a:r>
              <a:rPr lang="en-US" sz="300" dirty="0" err="1">
                <a:solidFill>
                  <a:schemeClr val="tx1"/>
                </a:solidFill>
              </a:rPr>
              <a:t>VerSteererVerBPMs</a:t>
            </a:r>
            <a:r>
              <a:rPr lang="en-US" sz="300" dirty="0">
                <a:solidFill>
                  <a:schemeClr val="tx1"/>
                </a:solidFill>
              </a:rPr>
              <a:t>'].T)</a:t>
            </a:r>
          </a:p>
          <a:p>
            <a:pPr>
              <a:spcAft>
                <a:spcPts val="0"/>
              </a:spcAft>
            </a:pPr>
            <a:r>
              <a:rPr lang="en-US" sz="300" dirty="0">
                <a:solidFill>
                  <a:schemeClr val="tx1"/>
                </a:solidFill>
              </a:rPr>
              <a:t>ax[1, 1].</a:t>
            </a:r>
            <a:r>
              <a:rPr lang="en-US" sz="300" dirty="0" err="1">
                <a:solidFill>
                  <a:schemeClr val="tx1"/>
                </a:solidFill>
              </a:rPr>
              <a:t>set_xlabel</a:t>
            </a:r>
            <a:r>
              <a:rPr lang="en-US" sz="300" dirty="0">
                <a:solidFill>
                  <a:schemeClr val="tx1"/>
                </a:solidFill>
              </a:rPr>
              <a:t>('Ver steerers')</a:t>
            </a: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300" dirty="0" err="1">
                <a:solidFill>
                  <a:schemeClr val="tx1"/>
                </a:solidFill>
              </a:rPr>
              <a:t>plt.savefig</a:t>
            </a:r>
            <a:r>
              <a:rPr lang="en-US" sz="300" dirty="0">
                <a:solidFill>
                  <a:schemeClr val="tx1"/>
                </a:solidFill>
              </a:rPr>
              <a:t>('</a:t>
            </a:r>
            <a:r>
              <a:rPr lang="en-US" sz="300" dirty="0" err="1">
                <a:solidFill>
                  <a:schemeClr val="tx1"/>
                </a:solidFill>
              </a:rPr>
              <a:t>ORM_pyTAC.png</a:t>
            </a:r>
            <a:r>
              <a:rPr lang="en-US" sz="300" dirty="0">
                <a:solidFill>
                  <a:schemeClr val="tx1"/>
                </a:solidFill>
              </a:rPr>
              <a:t>')</a:t>
            </a:r>
          </a:p>
          <a:p>
            <a:pPr>
              <a:spcAft>
                <a:spcPts val="0"/>
              </a:spcAft>
            </a:pPr>
            <a:r>
              <a:rPr lang="en-US" sz="300" dirty="0" err="1">
                <a:solidFill>
                  <a:schemeClr val="tx1"/>
                </a:solidFill>
              </a:rPr>
              <a:t>plt.show</a:t>
            </a:r>
            <a:r>
              <a:rPr lang="en-US" sz="300" dirty="0">
                <a:solidFill>
                  <a:schemeClr val="tx1"/>
                </a:solidFill>
              </a:rPr>
              <a:t>()</a:t>
            </a:r>
          </a:p>
          <a:p>
            <a:pPr>
              <a:spcAft>
                <a:spcPts val="0"/>
              </a:spcAft>
            </a:pPr>
            <a:endParaRPr lang="en-US" sz="3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EB435-6DA5-5044-9D5C-1D71938C3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0A32A-0D6F-FD42-92C3-4128559D7D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3DA5D3-D5A1-4546-9BFD-F82CB47F38B2}"/>
              </a:ext>
            </a:extLst>
          </p:cNvPr>
          <p:cNvSpPr txBox="1"/>
          <p:nvPr/>
        </p:nvSpPr>
        <p:spPr>
          <a:xfrm>
            <a:off x="959429" y="620688"/>
            <a:ext cx="210397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pyTAC</a:t>
            </a:r>
            <a:r>
              <a:rPr lang="en-US" dirty="0"/>
              <a:t> 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59197-2B86-FA4E-B469-56E3751F99F4}"/>
              </a:ext>
            </a:extLst>
          </p:cNvPr>
          <p:cNvSpPr txBox="1"/>
          <p:nvPr/>
        </p:nvSpPr>
        <p:spPr>
          <a:xfrm>
            <a:off x="3359696" y="619450"/>
            <a:ext cx="85923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Bluesky</a:t>
            </a:r>
            <a:r>
              <a:rPr lang="en-US" dirty="0"/>
              <a:t> + </a:t>
            </a:r>
            <a:r>
              <a:rPr lang="en-US" dirty="0" err="1"/>
              <a:t>pyTAC</a:t>
            </a:r>
            <a:r>
              <a:rPr lang="en-US" dirty="0"/>
              <a:t> 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4742E6-8E35-DF4E-B6AF-F177737C366D}"/>
              </a:ext>
            </a:extLst>
          </p:cNvPr>
          <p:cNvSpPr txBox="1"/>
          <p:nvPr/>
        </p:nvSpPr>
        <p:spPr>
          <a:xfrm>
            <a:off x="3344521" y="1049644"/>
            <a:ext cx="1999265" cy="54938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00" dirty="0"/>
              <a:t>"""</a:t>
            </a:r>
          </a:p>
          <a:p>
            <a:endParaRPr lang="en-US" sz="300" dirty="0"/>
          </a:p>
          <a:p>
            <a:r>
              <a:rPr lang="en-US" sz="300" dirty="0" err="1"/>
              <a:t>Todo</a:t>
            </a:r>
            <a:r>
              <a:rPr lang="en-US" sz="300" dirty="0"/>
              <a:t>:</a:t>
            </a:r>
          </a:p>
          <a:p>
            <a:r>
              <a:rPr lang="en-US" sz="300" dirty="0"/>
              <a:t>    Review if </a:t>
            </a:r>
            <a:r>
              <a:rPr lang="en-US" sz="300" dirty="0" err="1"/>
              <a:t>ophyd</a:t>
            </a:r>
            <a:r>
              <a:rPr lang="en-US" sz="300" dirty="0"/>
              <a:t> tango should be used</a:t>
            </a:r>
          </a:p>
          <a:p>
            <a:r>
              <a:rPr lang="en-US" sz="300" dirty="0"/>
              <a:t>"""</a:t>
            </a:r>
          </a:p>
          <a:p>
            <a:r>
              <a:rPr lang="en-US" sz="300" dirty="0"/>
              <a:t>import time</a:t>
            </a:r>
          </a:p>
          <a:p>
            <a:r>
              <a:rPr lang="en-US" sz="300" dirty="0"/>
              <a:t>from typing import List, </a:t>
            </a:r>
            <a:r>
              <a:rPr lang="en-US" sz="300" dirty="0" err="1"/>
              <a:t>Dict</a:t>
            </a:r>
            <a:r>
              <a:rPr lang="en-US" sz="300" dirty="0"/>
              <a:t>, Any</a:t>
            </a:r>
          </a:p>
          <a:p>
            <a:r>
              <a:rPr lang="en-US" sz="300" dirty="0"/>
              <a:t>from </a:t>
            </a:r>
            <a:r>
              <a:rPr lang="en-US" sz="300" dirty="0" err="1"/>
              <a:t>ophyd.status</a:t>
            </a:r>
            <a:r>
              <a:rPr lang="en-US" sz="300" dirty="0"/>
              <a:t> import Status</a:t>
            </a:r>
          </a:p>
          <a:p>
            <a:r>
              <a:rPr lang="en-US" sz="300" dirty="0"/>
              <a:t>from </a:t>
            </a:r>
            <a:r>
              <a:rPr lang="en-US" sz="300" dirty="0" err="1"/>
              <a:t>ophyd</a:t>
            </a:r>
            <a:r>
              <a:rPr lang="en-US" sz="300" dirty="0"/>
              <a:t> import </a:t>
            </a:r>
            <a:r>
              <a:rPr lang="en-US" sz="300" dirty="0" err="1"/>
              <a:t>BlueskyInterface</a:t>
            </a:r>
            <a:endParaRPr lang="en-US" sz="300" dirty="0"/>
          </a:p>
          <a:p>
            <a:r>
              <a:rPr lang="en-US" sz="300" dirty="0"/>
              <a:t>import </a:t>
            </a:r>
            <a:r>
              <a:rPr lang="en-US" sz="300" dirty="0" err="1"/>
              <a:t>numpy</a:t>
            </a:r>
            <a:r>
              <a:rPr lang="en-US" sz="300" dirty="0"/>
              <a:t> as np</a:t>
            </a:r>
          </a:p>
          <a:p>
            <a:r>
              <a:rPr lang="en-US" sz="300" dirty="0"/>
              <a:t>from collections import </a:t>
            </a:r>
            <a:r>
              <a:rPr lang="en-US" sz="300" dirty="0" err="1"/>
              <a:t>OrderedDict</a:t>
            </a:r>
            <a:endParaRPr lang="en-US" sz="300" dirty="0"/>
          </a:p>
          <a:p>
            <a:r>
              <a:rPr lang="en-US" sz="300" dirty="0"/>
              <a:t>from </a:t>
            </a:r>
            <a:r>
              <a:rPr lang="en-US" sz="300" dirty="0" err="1"/>
              <a:t>ophyd.device</a:t>
            </a:r>
            <a:r>
              <a:rPr lang="en-US" sz="300" dirty="0"/>
              <a:t> import </a:t>
            </a:r>
            <a:r>
              <a:rPr lang="en-US" sz="300" dirty="0" err="1"/>
              <a:t>OrderedDictType</a:t>
            </a:r>
            <a:endParaRPr lang="en-US" sz="300" dirty="0"/>
          </a:p>
          <a:p>
            <a:endParaRPr lang="en-US" sz="300" dirty="0"/>
          </a:p>
          <a:p>
            <a:r>
              <a:rPr lang="en-US" sz="300" dirty="0"/>
              <a:t># temporary for safe-test purposes: force commands to simulator only.</a:t>
            </a:r>
          </a:p>
          <a:p>
            <a:r>
              <a:rPr lang="en-US" sz="300" dirty="0"/>
              <a:t>import </a:t>
            </a:r>
            <a:r>
              <a:rPr lang="en-US" sz="300" dirty="0" err="1"/>
              <a:t>os</a:t>
            </a:r>
            <a:endParaRPr lang="en-US" sz="300" dirty="0"/>
          </a:p>
          <a:p>
            <a:r>
              <a:rPr lang="en-US" sz="300" dirty="0" err="1"/>
              <a:t>os.environ</a:t>
            </a:r>
            <a:r>
              <a:rPr lang="en-US" sz="300" dirty="0"/>
              <a:t>['TANGO-HOST'] = 'ebs-simu-1:10000'</a:t>
            </a:r>
          </a:p>
          <a:p>
            <a:endParaRPr lang="en-US" sz="300" dirty="0"/>
          </a:p>
          <a:p>
            <a:r>
              <a:rPr lang="en-US" sz="300" dirty="0"/>
              <a:t>__author__ = 'Pierre </a:t>
            </a:r>
            <a:r>
              <a:rPr lang="en-US" sz="300" dirty="0" err="1"/>
              <a:t>Schnizer</a:t>
            </a:r>
            <a:r>
              <a:rPr lang="en-US" sz="300" dirty="0"/>
              <a:t> (HZB), Simone Liuzzo (ESRF)'</a:t>
            </a:r>
          </a:p>
          <a:p>
            <a:r>
              <a:rPr lang="en-US" sz="300" dirty="0"/>
              <a:t>__data__ = 'March 2024'</a:t>
            </a:r>
          </a:p>
          <a:p>
            <a:endParaRPr lang="en-US" sz="300" dirty="0"/>
          </a:p>
          <a:p>
            <a:r>
              <a:rPr lang="en-US" sz="300" dirty="0"/>
              <a:t>class BPMs(</a:t>
            </a:r>
            <a:r>
              <a:rPr lang="en-US" sz="300" dirty="0" err="1"/>
              <a:t>BlueskyInterface</a:t>
            </a:r>
            <a:r>
              <a:rPr lang="en-US" sz="300" dirty="0"/>
              <a:t>):</a:t>
            </a:r>
          </a:p>
          <a:p>
            <a:r>
              <a:rPr lang="en-US" sz="300" dirty="0"/>
              <a:t>    """</a:t>
            </a:r>
          </a:p>
          <a:p>
            <a:r>
              <a:rPr lang="en-US" sz="300" dirty="0"/>
              <a:t>    Read BPM values</a:t>
            </a:r>
          </a:p>
          <a:p>
            <a:endParaRPr lang="en-US" sz="300" dirty="0"/>
          </a:p>
          <a:p>
            <a:r>
              <a:rPr lang="en-US" sz="300" dirty="0"/>
              <a:t>    Parameters</a:t>
            </a:r>
          </a:p>
          <a:p>
            <a:r>
              <a:rPr lang="en-US" sz="300" dirty="0"/>
              <a:t>    ----------</a:t>
            </a:r>
          </a:p>
          <a:p>
            <a:r>
              <a:rPr lang="en-US" sz="300" dirty="0"/>
              <a:t>    name : string</a:t>
            </a:r>
          </a:p>
          <a:p>
            <a:endParaRPr lang="en-US" sz="300" dirty="0"/>
          </a:p>
          <a:p>
            <a:r>
              <a:rPr lang="en-US" sz="300" dirty="0"/>
              <a:t>    Example</a:t>
            </a:r>
          </a:p>
          <a:p>
            <a:r>
              <a:rPr lang="en-US" sz="300" dirty="0"/>
              <a:t>    -------</a:t>
            </a:r>
          </a:p>
          <a:p>
            <a:endParaRPr lang="en-US" sz="300" dirty="0"/>
          </a:p>
          <a:p>
            <a:r>
              <a:rPr lang="en-US" sz="300" dirty="0"/>
              <a:t>    """</a:t>
            </a:r>
          </a:p>
          <a:p>
            <a:r>
              <a:rPr lang="en-US" sz="300" dirty="0"/>
              <a:t>    def stage(self, **</a:t>
            </a:r>
            <a:r>
              <a:rPr lang="en-US" sz="300" dirty="0" err="1"/>
              <a:t>kwargs</a:t>
            </a:r>
            <a:r>
              <a:rPr lang="en-US" sz="300" dirty="0"/>
              <a:t>):</a:t>
            </a:r>
          </a:p>
          <a:p>
            <a:r>
              <a:rPr lang="en-US" sz="300" dirty="0"/>
              <a:t>        super().__</a:t>
            </a:r>
            <a:r>
              <a:rPr lang="en-US" sz="300" dirty="0" err="1"/>
              <a:t>init</a:t>
            </a:r>
            <a:r>
              <a:rPr lang="en-US" sz="300" dirty="0"/>
              <a:t>__(**</a:t>
            </a:r>
            <a:r>
              <a:rPr lang="en-US" sz="300" dirty="0" err="1"/>
              <a:t>kwargs</a:t>
            </a:r>
            <a:r>
              <a:rPr lang="en-US" sz="300" dirty="0"/>
              <a:t>)</a:t>
            </a:r>
          </a:p>
          <a:p>
            <a:r>
              <a:rPr lang="en-US" sz="300" dirty="0"/>
              <a:t>        pass</a:t>
            </a:r>
          </a:p>
          <a:p>
            <a:endParaRPr lang="en-US" sz="300" dirty="0"/>
          </a:p>
          <a:p>
            <a:r>
              <a:rPr lang="en-US" sz="300" dirty="0"/>
              <a:t>    def </a:t>
            </a:r>
            <a:r>
              <a:rPr lang="en-US" sz="300" dirty="0" err="1"/>
              <a:t>unstage</a:t>
            </a:r>
            <a:r>
              <a:rPr lang="en-US" sz="300" dirty="0"/>
              <a:t>(self) -&gt; List[object]:</a:t>
            </a:r>
          </a:p>
          <a:p>
            <a:r>
              <a:rPr lang="en-US" sz="300" dirty="0"/>
              <a:t>        pass</a:t>
            </a:r>
          </a:p>
          <a:p>
            <a:endParaRPr lang="en-US" sz="300" dirty="0"/>
          </a:p>
          <a:p>
            <a:r>
              <a:rPr lang="en-US" sz="300" dirty="0"/>
              <a:t>    def describe(self):</a:t>
            </a:r>
          </a:p>
          <a:p>
            <a:r>
              <a:rPr lang="en-US" sz="300" dirty="0"/>
              <a:t>        """Return an </a:t>
            </a:r>
            <a:r>
              <a:rPr lang="en-US" sz="300" dirty="0" err="1"/>
              <a:t>OrderedDict</a:t>
            </a:r>
            <a:r>
              <a:rPr lang="en-US" sz="300" dirty="0"/>
              <a:t> with exactly the same keys as the ``read``</a:t>
            </a:r>
          </a:p>
          <a:p>
            <a:r>
              <a:rPr lang="en-US" sz="300" dirty="0"/>
              <a:t>        method, here mapped to per-scan metadata about each field.</a:t>
            </a:r>
          </a:p>
          <a:p>
            <a:r>
              <a:rPr lang="en-US" sz="300" dirty="0"/>
              <a:t>        """</a:t>
            </a:r>
          </a:p>
          <a:p>
            <a:r>
              <a:rPr lang="en-US" sz="300" dirty="0"/>
              <a:t>        return </a:t>
            </a:r>
            <a:r>
              <a:rPr lang="en-US" sz="300" dirty="0" err="1"/>
              <a:t>dict</a:t>
            </a:r>
            <a:r>
              <a:rPr lang="en-US" sz="300" dirty="0"/>
              <a:t>(positions={'source': '</a:t>
            </a:r>
            <a:r>
              <a:rPr lang="en-US" sz="300" dirty="0" err="1"/>
              <a:t>bpms</a:t>
            </a:r>
            <a:r>
              <a:rPr lang="en-US" sz="300" dirty="0"/>
              <a:t>', '</a:t>
            </a:r>
            <a:r>
              <a:rPr lang="en-US" sz="300" dirty="0" err="1"/>
              <a:t>dtype</a:t>
            </a:r>
            <a:r>
              <a:rPr lang="en-US" sz="300" dirty="0"/>
              <a:t>': 'array', 'shape': (320,)})</a:t>
            </a:r>
          </a:p>
          <a:p>
            <a:endParaRPr lang="en-US" sz="300" dirty="0"/>
          </a:p>
          <a:p>
            <a:r>
              <a:rPr lang="en-US" sz="300" dirty="0"/>
              <a:t>    def </a:t>
            </a:r>
            <a:r>
              <a:rPr lang="en-US" sz="300" dirty="0" err="1"/>
              <a:t>describe_configuration</a:t>
            </a:r>
            <a:r>
              <a:rPr lang="en-US" sz="300" dirty="0"/>
              <a:t>(self) -&gt; </a:t>
            </a:r>
            <a:r>
              <a:rPr lang="en-US" sz="300" dirty="0" err="1"/>
              <a:t>OrderedDictType</a:t>
            </a:r>
            <a:r>
              <a:rPr lang="en-US" sz="300" dirty="0"/>
              <a:t>[</a:t>
            </a:r>
            <a:r>
              <a:rPr lang="en-US" sz="300" dirty="0" err="1"/>
              <a:t>str</a:t>
            </a:r>
            <a:r>
              <a:rPr lang="en-US" sz="300" dirty="0"/>
              <a:t>, </a:t>
            </a:r>
            <a:r>
              <a:rPr lang="en-US" sz="300" dirty="0" err="1"/>
              <a:t>Dict</a:t>
            </a:r>
            <a:r>
              <a:rPr lang="en-US" sz="300" dirty="0"/>
              <a:t>[</a:t>
            </a:r>
            <a:r>
              <a:rPr lang="en-US" sz="300" dirty="0" err="1"/>
              <a:t>str</a:t>
            </a:r>
            <a:r>
              <a:rPr lang="en-US" sz="300" dirty="0"/>
              <a:t>, Any]]:</a:t>
            </a:r>
          </a:p>
          <a:p>
            <a:r>
              <a:rPr lang="en-US" sz="300" dirty="0"/>
              <a:t>        res = </a:t>
            </a:r>
            <a:r>
              <a:rPr lang="en-US" sz="300" dirty="0" err="1"/>
              <a:t>OrderedDict</a:t>
            </a:r>
            <a:r>
              <a:rPr lang="en-US" sz="300" dirty="0"/>
              <a:t>()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res.update</a:t>
            </a:r>
            <a:r>
              <a:rPr lang="en-US" sz="300" dirty="0"/>
              <a:t>({'position': {'source': '</a:t>
            </a:r>
            <a:r>
              <a:rPr lang="en-US" sz="300" dirty="0" err="1"/>
              <a:t>bpms</a:t>
            </a:r>
            <a:r>
              <a:rPr lang="en-US" sz="300" dirty="0"/>
              <a:t>', '</a:t>
            </a:r>
            <a:r>
              <a:rPr lang="en-US" sz="300" dirty="0" err="1"/>
              <a:t>dtype</a:t>
            </a:r>
            <a:r>
              <a:rPr lang="en-US" sz="300" dirty="0"/>
              <a:t>': 'array', 'shape': (320,)}})</a:t>
            </a:r>
          </a:p>
          <a:p>
            <a:r>
              <a:rPr lang="en-US" sz="300" dirty="0"/>
              <a:t>        return res</a:t>
            </a:r>
          </a:p>
          <a:p>
            <a:endParaRPr lang="en-US" sz="300" dirty="0"/>
          </a:p>
          <a:p>
            <a:r>
              <a:rPr lang="en-US" sz="300" dirty="0"/>
              <a:t>    def trigger(self):</a:t>
            </a:r>
          </a:p>
          <a:p>
            <a:r>
              <a:rPr lang="en-US" sz="300" dirty="0"/>
              <a:t>        return Status(success=True, done=True)</a:t>
            </a:r>
          </a:p>
          <a:p>
            <a:endParaRPr lang="en-US" sz="300" dirty="0"/>
          </a:p>
          <a:p>
            <a:r>
              <a:rPr lang="en-US" sz="300" dirty="0"/>
              <a:t>    def read(self):</a:t>
            </a:r>
          </a:p>
          <a:p>
            <a:r>
              <a:rPr lang="en-US" sz="300" dirty="0"/>
              <a:t>        """Return an </a:t>
            </a:r>
            <a:r>
              <a:rPr lang="en-US" sz="300" dirty="0" err="1"/>
              <a:t>OrderedDict</a:t>
            </a:r>
            <a:r>
              <a:rPr lang="en-US" sz="300" dirty="0"/>
              <a:t> mapping string field name(s) to dictionaries</a:t>
            </a:r>
          </a:p>
          <a:p>
            <a:r>
              <a:rPr lang="en-US" sz="300" dirty="0"/>
              <a:t>        of values and timestamps and optional per-point metadata.</a:t>
            </a:r>
          </a:p>
          <a:p>
            <a:r>
              <a:rPr lang="en-US" sz="300" dirty="0"/>
              <a:t>        """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vals</a:t>
            </a:r>
            <a:r>
              <a:rPr lang="en-US" sz="300" dirty="0"/>
              <a:t> = </a:t>
            </a:r>
            <a:r>
              <a:rPr lang="en-US" sz="300" dirty="0" err="1"/>
              <a:t>np.vstack</a:t>
            </a:r>
            <a:r>
              <a:rPr lang="en-US" sz="300" dirty="0"/>
              <a:t>([</a:t>
            </a:r>
          </a:p>
          <a:p>
            <a:r>
              <a:rPr lang="en-US" sz="300" dirty="0"/>
              <a:t>            </a:t>
            </a:r>
            <a:r>
              <a:rPr lang="en-US" sz="300" dirty="0" err="1"/>
              <a:t>self.lattice.get_value</a:t>
            </a:r>
            <a:r>
              <a:rPr lang="en-US" sz="300" dirty="0"/>
              <a:t>('</a:t>
            </a:r>
            <a:r>
              <a:rPr lang="en-US" sz="300" dirty="0" err="1"/>
              <a:t>orbit_h</a:t>
            </a:r>
            <a:r>
              <a:rPr lang="en-US" sz="300" dirty="0"/>
              <a:t>'),</a:t>
            </a:r>
          </a:p>
          <a:p>
            <a:r>
              <a:rPr lang="en-US" sz="300" dirty="0"/>
              <a:t>            </a:t>
            </a:r>
            <a:r>
              <a:rPr lang="en-US" sz="300" dirty="0" err="1"/>
              <a:t>self.lattice.get_value</a:t>
            </a:r>
            <a:r>
              <a:rPr lang="en-US" sz="300" dirty="0"/>
              <a:t>('</a:t>
            </a:r>
            <a:r>
              <a:rPr lang="en-US" sz="300" dirty="0" err="1"/>
              <a:t>orbit_v</a:t>
            </a:r>
            <a:r>
              <a:rPr lang="en-US" sz="300" dirty="0"/>
              <a:t>')</a:t>
            </a:r>
          </a:p>
          <a:p>
            <a:r>
              <a:rPr lang="en-US" sz="300" dirty="0"/>
              <a:t>        ])</a:t>
            </a:r>
          </a:p>
          <a:p>
            <a:r>
              <a:rPr lang="en-US" sz="300" dirty="0"/>
              <a:t>        return </a:t>
            </a:r>
            <a:r>
              <a:rPr lang="en-US" sz="300" dirty="0" err="1"/>
              <a:t>dict</a:t>
            </a:r>
            <a:r>
              <a:rPr lang="en-US" sz="300" dirty="0"/>
              <a:t>(positions=</a:t>
            </a:r>
            <a:r>
              <a:rPr lang="en-US" sz="300" dirty="0" err="1"/>
              <a:t>dict</a:t>
            </a:r>
            <a:r>
              <a:rPr lang="en-US" sz="300" dirty="0"/>
              <a:t>(value=</a:t>
            </a:r>
            <a:r>
              <a:rPr lang="en-US" sz="300" dirty="0" err="1"/>
              <a:t>vals</a:t>
            </a:r>
            <a:r>
              <a:rPr lang="en-US" sz="300" dirty="0"/>
              <a:t>, timestamp=</a:t>
            </a:r>
            <a:r>
              <a:rPr lang="en-US" sz="300" dirty="0" err="1"/>
              <a:t>time.time</a:t>
            </a:r>
            <a:r>
              <a:rPr lang="en-US" sz="300" dirty="0"/>
              <a:t>()))</a:t>
            </a:r>
          </a:p>
          <a:p>
            <a:endParaRPr lang="en-US" sz="300" dirty="0"/>
          </a:p>
          <a:p>
            <a:r>
              <a:rPr lang="en-US" sz="300" dirty="0"/>
              <a:t>    def </a:t>
            </a:r>
            <a:r>
              <a:rPr lang="en-US" sz="300" dirty="0" err="1"/>
              <a:t>read_configuration</a:t>
            </a:r>
            <a:r>
              <a:rPr lang="en-US" sz="300" dirty="0"/>
              <a:t>(self) -&gt; </a:t>
            </a:r>
            <a:r>
              <a:rPr lang="en-US" sz="300" dirty="0" err="1"/>
              <a:t>OrderedDictType</a:t>
            </a:r>
            <a:r>
              <a:rPr lang="en-US" sz="300" dirty="0"/>
              <a:t>[</a:t>
            </a:r>
            <a:r>
              <a:rPr lang="en-US" sz="300" dirty="0" err="1"/>
              <a:t>str</a:t>
            </a:r>
            <a:r>
              <a:rPr lang="en-US" sz="300" dirty="0"/>
              <a:t>, </a:t>
            </a:r>
            <a:r>
              <a:rPr lang="en-US" sz="300" dirty="0" err="1"/>
              <a:t>Dict</a:t>
            </a:r>
            <a:r>
              <a:rPr lang="en-US" sz="300" dirty="0"/>
              <a:t>[</a:t>
            </a:r>
            <a:r>
              <a:rPr lang="en-US" sz="300" dirty="0" err="1"/>
              <a:t>str</a:t>
            </a:r>
            <a:r>
              <a:rPr lang="en-US" sz="300" dirty="0"/>
              <a:t>, Any]]:</a:t>
            </a:r>
          </a:p>
          <a:p>
            <a:r>
              <a:rPr lang="en-US" sz="300" dirty="0"/>
              <a:t>        res = </a:t>
            </a:r>
            <a:r>
              <a:rPr lang="en-US" sz="300" dirty="0" err="1"/>
              <a:t>OrderedDict</a:t>
            </a:r>
            <a:r>
              <a:rPr lang="en-US" sz="300" dirty="0"/>
              <a:t>()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res.update</a:t>
            </a:r>
            <a:r>
              <a:rPr lang="en-US" sz="300" dirty="0"/>
              <a:t>({'positions': {'value': [], 'timestamp': []}})</a:t>
            </a:r>
          </a:p>
          <a:p>
            <a:r>
              <a:rPr lang="en-US" sz="300" dirty="0"/>
              <a:t>        return res</a:t>
            </a:r>
          </a:p>
          <a:p>
            <a:endParaRPr lang="en-US" sz="300" dirty="0"/>
          </a:p>
          <a:p>
            <a:r>
              <a:rPr lang="en-US" sz="300" dirty="0"/>
              <a:t>    def __</a:t>
            </a:r>
            <a:r>
              <a:rPr lang="en-US" sz="300" dirty="0" err="1"/>
              <a:t>init</a:t>
            </a:r>
            <a:r>
              <a:rPr lang="en-US" sz="300" dirty="0"/>
              <a:t>__(self, name, lattice, **</a:t>
            </a:r>
            <a:r>
              <a:rPr lang="en-US" sz="300" dirty="0" err="1"/>
              <a:t>kwargs</a:t>
            </a:r>
            <a:r>
              <a:rPr lang="en-US" sz="300" dirty="0"/>
              <a:t>):</a:t>
            </a:r>
          </a:p>
          <a:p>
            <a:r>
              <a:rPr lang="en-US" sz="300" dirty="0"/>
              <a:t>        """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Args</a:t>
            </a:r>
            <a:r>
              <a:rPr lang="en-US" sz="300" dirty="0"/>
              <a:t>:</a:t>
            </a:r>
          </a:p>
          <a:p>
            <a:r>
              <a:rPr lang="en-US" sz="300" dirty="0"/>
              <a:t>            name: either a string attribute for tango or a </a:t>
            </a:r>
            <a:r>
              <a:rPr lang="en-US" sz="300" dirty="0" err="1"/>
              <a:t>pytac</a:t>
            </a:r>
            <a:r>
              <a:rPr lang="en-US" sz="300" dirty="0"/>
              <a:t> lattice</a:t>
            </a:r>
          </a:p>
          <a:p>
            <a:r>
              <a:rPr lang="en-US" sz="300" dirty="0"/>
              <a:t>            </a:t>
            </a:r>
            <a:r>
              <a:rPr lang="en-US" sz="300" dirty="0" err="1"/>
              <a:t>random_state</a:t>
            </a:r>
            <a:r>
              <a:rPr lang="en-US" sz="300" dirty="0"/>
              <a:t>:</a:t>
            </a:r>
          </a:p>
          <a:p>
            <a:r>
              <a:rPr lang="en-US" sz="300" dirty="0"/>
              <a:t>            **</a:t>
            </a:r>
            <a:r>
              <a:rPr lang="en-US" sz="300" dirty="0" err="1"/>
              <a:t>kwargs</a:t>
            </a:r>
            <a:r>
              <a:rPr lang="en-US" sz="300" dirty="0"/>
              <a:t>:</a:t>
            </a:r>
          </a:p>
          <a:p>
            <a:r>
              <a:rPr lang="en-US" sz="300" dirty="0"/>
              <a:t>        """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self.name</a:t>
            </a:r>
            <a:r>
              <a:rPr lang="en-US" sz="300" dirty="0"/>
              <a:t> = name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self.lattice</a:t>
            </a:r>
            <a:r>
              <a:rPr lang="en-US" sz="300" dirty="0"/>
              <a:t> = lattice  # </a:t>
            </a:r>
            <a:r>
              <a:rPr lang="en-US" sz="300" dirty="0" err="1"/>
              <a:t>pyTAC</a:t>
            </a:r>
            <a:r>
              <a:rPr lang="en-US" sz="300" dirty="0"/>
              <a:t> lattice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self.parent</a:t>
            </a:r>
            <a:r>
              <a:rPr lang="en-US" sz="300" dirty="0"/>
              <a:t> = None</a:t>
            </a:r>
          </a:p>
          <a:p>
            <a:endParaRPr lang="en-US" sz="300" dirty="0"/>
          </a:p>
          <a:p>
            <a:endParaRPr lang="en-US" sz="300" dirty="0"/>
          </a:p>
          <a:p>
            <a:r>
              <a:rPr lang="en-US" sz="300" dirty="0"/>
              <a:t>if __name__ == "__main__":</a:t>
            </a:r>
          </a:p>
          <a:p>
            <a:endParaRPr lang="en-US" sz="300" dirty="0"/>
          </a:p>
          <a:p>
            <a:endParaRPr lang="en-US" sz="300" dirty="0"/>
          </a:p>
          <a:p>
            <a:r>
              <a:rPr lang="en-US" sz="300" dirty="0"/>
              <a:t>    from </a:t>
            </a:r>
            <a:r>
              <a:rPr lang="en-US" sz="300" dirty="0" err="1"/>
              <a:t>pytac.load_csv</a:t>
            </a:r>
            <a:r>
              <a:rPr lang="en-US" sz="300" dirty="0"/>
              <a:t> import load</a:t>
            </a:r>
          </a:p>
          <a:p>
            <a:r>
              <a:rPr lang="en-US" sz="300" dirty="0"/>
              <a:t>    from </a:t>
            </a:r>
            <a:r>
              <a:rPr lang="en-US" sz="300" dirty="0" err="1"/>
              <a:t>pytac.tango_cs</a:t>
            </a:r>
            <a:r>
              <a:rPr lang="en-US" sz="300" dirty="0"/>
              <a:t> import </a:t>
            </a:r>
            <a:r>
              <a:rPr lang="en-US" sz="300" dirty="0" err="1"/>
              <a:t>TangoControlSystem</a:t>
            </a:r>
            <a:endParaRPr lang="en-US" sz="300" dirty="0"/>
          </a:p>
          <a:p>
            <a:r>
              <a:rPr lang="en-US" sz="300" dirty="0"/>
              <a:t>    from </a:t>
            </a:r>
            <a:r>
              <a:rPr lang="en-US" sz="300" dirty="0" err="1"/>
              <a:t>pathlib</a:t>
            </a:r>
            <a:r>
              <a:rPr lang="en-US" sz="300" dirty="0"/>
              <a:t> import Path</a:t>
            </a:r>
          </a:p>
          <a:p>
            <a:r>
              <a:rPr lang="en-US" sz="300" dirty="0"/>
              <a:t>    import logging</a:t>
            </a:r>
          </a:p>
          <a:p>
            <a:r>
              <a:rPr lang="en-US" sz="300" dirty="0"/>
              <a:t>    import </a:t>
            </a:r>
            <a:r>
              <a:rPr lang="en-US" sz="300" dirty="0" err="1"/>
              <a:t>os</a:t>
            </a:r>
            <a:endParaRPr lang="en-US" sz="300" dirty="0"/>
          </a:p>
          <a:p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os.environ</a:t>
            </a:r>
            <a:r>
              <a:rPr lang="en-US" sz="300" dirty="0"/>
              <a:t>['TANGO-HOST'] = 'ebs-simu-1:10000'</a:t>
            </a:r>
          </a:p>
          <a:p>
            <a:endParaRPr lang="en-US" sz="300" dirty="0"/>
          </a:p>
          <a:p>
            <a:r>
              <a:rPr lang="en-US" sz="300" dirty="0"/>
              <a:t>    machine = '</a:t>
            </a:r>
            <a:r>
              <a:rPr lang="en-US" sz="300" dirty="0" err="1"/>
              <a:t>ebs</a:t>
            </a:r>
            <a:r>
              <a:rPr lang="en-US" sz="300" dirty="0"/>
              <a:t>'</a:t>
            </a:r>
          </a:p>
          <a:p>
            <a:endParaRPr lang="en-US" sz="300" dirty="0"/>
          </a:p>
          <a:p>
            <a:r>
              <a:rPr lang="en-US" sz="300" dirty="0"/>
              <a:t>    logger = </a:t>
            </a:r>
            <a:r>
              <a:rPr lang="en-US" sz="300" dirty="0" err="1"/>
              <a:t>logging.getLogger</a:t>
            </a:r>
            <a:r>
              <a:rPr lang="en-US" sz="300" dirty="0"/>
              <a:t>(f"{machine}-</a:t>
            </a:r>
            <a:r>
              <a:rPr lang="en-US" sz="300" dirty="0" err="1"/>
              <a:t>bluesky-orm</a:t>
            </a:r>
            <a:r>
              <a:rPr lang="en-US" sz="300" dirty="0"/>
              <a:t>")</a:t>
            </a:r>
          </a:p>
          <a:p>
            <a:endParaRPr lang="en-US" sz="300" dirty="0"/>
          </a:p>
          <a:p>
            <a:r>
              <a:rPr lang="en-US" sz="300" dirty="0"/>
              <a:t>    lattice = load('EBS-</a:t>
            </a:r>
            <a:r>
              <a:rPr lang="en-US" sz="300" dirty="0" err="1"/>
              <a:t>vec</a:t>
            </a:r>
            <a:r>
              <a:rPr lang="en-US" sz="300" dirty="0"/>
              <a:t>',</a:t>
            </a:r>
          </a:p>
          <a:p>
            <a:r>
              <a:rPr lang="en-US" sz="300" dirty="0"/>
              <a:t>                   directory=Path('/</a:t>
            </a:r>
            <a:r>
              <a:rPr lang="en-US" sz="300" dirty="0" err="1"/>
              <a:t>machfs</a:t>
            </a:r>
            <a:r>
              <a:rPr lang="en-US" sz="300" dirty="0"/>
              <a:t>/</a:t>
            </a:r>
            <a:r>
              <a:rPr lang="en-US" sz="300" dirty="0" err="1"/>
              <a:t>liuzzo</a:t>
            </a:r>
            <a:r>
              <a:rPr lang="en-US" sz="300" dirty="0"/>
              <a:t>/EBS/</a:t>
            </a:r>
            <a:r>
              <a:rPr lang="en-US" sz="300" dirty="0" err="1"/>
              <a:t>beamdyn</a:t>
            </a:r>
            <a:r>
              <a:rPr lang="en-US" sz="300" dirty="0"/>
              <a:t>/</a:t>
            </a:r>
            <a:r>
              <a:rPr lang="en-US" sz="300" dirty="0" err="1"/>
              <a:t>python_LOCO_for_CTRM</a:t>
            </a:r>
            <a:r>
              <a:rPr lang="en-US" sz="300" dirty="0"/>
              <a:t>/</a:t>
            </a:r>
            <a:r>
              <a:rPr lang="en-US" sz="300" dirty="0" err="1"/>
              <a:t>pytac</a:t>
            </a:r>
            <a:r>
              <a:rPr lang="en-US" sz="300" dirty="0"/>
              <a:t>/</a:t>
            </a:r>
            <a:r>
              <a:rPr lang="en-US" sz="300" dirty="0" err="1"/>
              <a:t>src</a:t>
            </a:r>
            <a:r>
              <a:rPr lang="en-US" sz="300" dirty="0"/>
              <a:t>/</a:t>
            </a:r>
            <a:r>
              <a:rPr lang="en-US" sz="300" dirty="0" err="1"/>
              <a:t>pytac</a:t>
            </a:r>
            <a:r>
              <a:rPr lang="en-US" sz="300" dirty="0"/>
              <a:t>/data'),</a:t>
            </a:r>
          </a:p>
          <a:p>
            <a:r>
              <a:rPr lang="en-US" sz="300" dirty="0"/>
              <a:t>                   </a:t>
            </a:r>
            <a:r>
              <a:rPr lang="en-US" sz="300" dirty="0" err="1"/>
              <a:t>control_system</a:t>
            </a:r>
            <a:r>
              <a:rPr lang="en-US" sz="300" dirty="0"/>
              <a:t>=</a:t>
            </a:r>
            <a:r>
              <a:rPr lang="en-US" sz="300" dirty="0" err="1"/>
              <a:t>TangoControlSystem</a:t>
            </a:r>
            <a:r>
              <a:rPr lang="en-US" sz="300" dirty="0"/>
              <a:t>(wait=True, timeout=2.0))</a:t>
            </a:r>
          </a:p>
          <a:p>
            <a:endParaRPr lang="en-US" sz="300" dirty="0"/>
          </a:p>
          <a:p>
            <a:r>
              <a:rPr lang="en-US" sz="300" dirty="0"/>
              <a:t>    # test steerer directly with </a:t>
            </a:r>
            <a:r>
              <a:rPr lang="en-US" sz="300" dirty="0" err="1"/>
              <a:t>pyTAC</a:t>
            </a:r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h_orbit</a:t>
            </a:r>
            <a:r>
              <a:rPr lang="en-US" sz="300" dirty="0"/>
              <a:t> = </a:t>
            </a:r>
            <a:r>
              <a:rPr lang="en-US" sz="300" dirty="0" err="1"/>
              <a:t>lattice.get_value</a:t>
            </a:r>
            <a:r>
              <a:rPr lang="en-US" sz="300" dirty="0"/>
              <a:t>("</a:t>
            </a:r>
            <a:r>
              <a:rPr lang="en-US" sz="300" dirty="0" err="1"/>
              <a:t>orbit_h</a:t>
            </a:r>
            <a:r>
              <a:rPr lang="en-US" sz="300" dirty="0"/>
              <a:t>")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v_orbit</a:t>
            </a:r>
            <a:r>
              <a:rPr lang="en-US" sz="300" dirty="0"/>
              <a:t> = </a:t>
            </a:r>
            <a:r>
              <a:rPr lang="en-US" sz="300" dirty="0" err="1"/>
              <a:t>lattice.get_value</a:t>
            </a:r>
            <a:r>
              <a:rPr lang="en-US" sz="300" dirty="0"/>
              <a:t>("</a:t>
            </a:r>
            <a:r>
              <a:rPr lang="en-US" sz="300" dirty="0" err="1"/>
              <a:t>orbit_v</a:t>
            </a:r>
            <a:r>
              <a:rPr lang="en-US" sz="300" dirty="0"/>
              <a:t>")</a:t>
            </a:r>
          </a:p>
          <a:p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bpms</a:t>
            </a:r>
            <a:r>
              <a:rPr lang="en-US" sz="300" dirty="0"/>
              <a:t> = BPMs(name="</a:t>
            </a:r>
            <a:r>
              <a:rPr lang="en-US" sz="300" dirty="0" err="1"/>
              <a:t>bpms</a:t>
            </a:r>
            <a:r>
              <a:rPr lang="en-US" sz="300" dirty="0"/>
              <a:t>", lattice=lattice)</a:t>
            </a:r>
          </a:p>
          <a:p>
            <a:r>
              <a:rPr lang="en-US" sz="300" dirty="0"/>
              <a:t>    status = </a:t>
            </a:r>
            <a:r>
              <a:rPr lang="en-US" sz="300" dirty="0" err="1"/>
              <a:t>bpms.trigger</a:t>
            </a:r>
            <a:r>
              <a:rPr lang="en-US" sz="300" dirty="0"/>
              <a:t>()</a:t>
            </a:r>
          </a:p>
          <a:p>
            <a:r>
              <a:rPr lang="en-US" sz="300" dirty="0"/>
              <a:t>    # I guess your </a:t>
            </a:r>
            <a:r>
              <a:rPr lang="en-US" sz="300" dirty="0" err="1"/>
              <a:t>bpms</a:t>
            </a:r>
            <a:r>
              <a:rPr lang="en-US" sz="300" dirty="0"/>
              <a:t> are much faster ...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status.wait</a:t>
            </a:r>
            <a:r>
              <a:rPr lang="en-US" sz="300" dirty="0"/>
              <a:t>(1.0)</a:t>
            </a:r>
          </a:p>
          <a:p>
            <a:r>
              <a:rPr lang="en-US" sz="300" dirty="0"/>
              <a:t>    data = </a:t>
            </a:r>
            <a:r>
              <a:rPr lang="en-US" sz="300" dirty="0" err="1"/>
              <a:t>bpms.read</a:t>
            </a:r>
            <a:r>
              <a:rPr lang="en-US" sz="300" dirty="0"/>
              <a:t>()</a:t>
            </a:r>
          </a:p>
          <a:p>
            <a:r>
              <a:rPr lang="en-US" sz="300" dirty="0"/>
              <a:t>    print(data)</a:t>
            </a:r>
          </a:p>
          <a:p>
            <a:endParaRPr lang="en-US" sz="300" dirty="0"/>
          </a:p>
          <a:p>
            <a:r>
              <a:rPr lang="en-US" sz="300" dirty="0"/>
              <a:t>    print('</a:t>
            </a:r>
            <a:r>
              <a:rPr lang="en-US" sz="300" dirty="0" err="1"/>
              <a:t>hor</a:t>
            </a:r>
            <a:r>
              <a:rPr lang="en-US" sz="300" dirty="0"/>
              <a:t> bpm reading')</a:t>
            </a:r>
          </a:p>
          <a:p>
            <a:r>
              <a:rPr lang="en-US" sz="300" dirty="0"/>
              <a:t>    print(data['positions']['value'][0])</a:t>
            </a:r>
          </a:p>
          <a:p>
            <a:endParaRPr lang="en-US" sz="300" dirty="0"/>
          </a:p>
          <a:p>
            <a:r>
              <a:rPr lang="en-US" sz="300" dirty="0"/>
              <a:t>    print('</a:t>
            </a:r>
            <a:r>
              <a:rPr lang="en-US" sz="300" dirty="0" err="1"/>
              <a:t>ver</a:t>
            </a:r>
            <a:r>
              <a:rPr lang="en-US" sz="300" dirty="0"/>
              <a:t> bpm reading')</a:t>
            </a:r>
          </a:p>
          <a:p>
            <a:r>
              <a:rPr lang="en-US" sz="300" dirty="0"/>
              <a:t>    print(data['positions']['value'][1])</a:t>
            </a:r>
          </a:p>
          <a:p>
            <a:endParaRPr lang="en-US" sz="300" dirty="0"/>
          </a:p>
          <a:p>
            <a:r>
              <a:rPr lang="en-US" sz="300" dirty="0"/>
              <a:t>    # print(</a:t>
            </a:r>
            <a:r>
              <a:rPr lang="en-US" sz="300" dirty="0" err="1"/>
              <a:t>f'time</a:t>
            </a:r>
            <a:r>
              <a:rPr lang="en-US" sz="300" dirty="0"/>
              <a:t>: {timestamp}')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DCCC91-38A7-6142-925D-95FC1058D029}"/>
              </a:ext>
            </a:extLst>
          </p:cNvPr>
          <p:cNvSpPr txBox="1"/>
          <p:nvPr/>
        </p:nvSpPr>
        <p:spPr>
          <a:xfrm>
            <a:off x="5485272" y="1028545"/>
            <a:ext cx="1546832" cy="55399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" dirty="0"/>
              <a:t>from </a:t>
            </a:r>
            <a:r>
              <a:rPr lang="en-US" sz="300" dirty="0" err="1"/>
              <a:t>bluesky.utils</a:t>
            </a:r>
            <a:r>
              <a:rPr lang="en-US" sz="300" dirty="0"/>
              <a:t> import </a:t>
            </a:r>
            <a:r>
              <a:rPr lang="en-US" sz="300" dirty="0" err="1"/>
              <a:t>ProgressBarManager</a:t>
            </a:r>
            <a:endParaRPr lang="en-US" sz="300" dirty="0"/>
          </a:p>
          <a:p>
            <a:endParaRPr lang="en-US" sz="300" dirty="0"/>
          </a:p>
          <a:p>
            <a:r>
              <a:rPr lang="en-US" sz="300" dirty="0"/>
              <a:t>import time</a:t>
            </a:r>
          </a:p>
          <a:p>
            <a:endParaRPr lang="en-US" sz="300" dirty="0"/>
          </a:p>
          <a:p>
            <a:r>
              <a:rPr lang="en-US" sz="300" dirty="0"/>
              <a:t>from </a:t>
            </a:r>
            <a:r>
              <a:rPr lang="en-US" sz="300" dirty="0" err="1"/>
              <a:t>bluesky</a:t>
            </a:r>
            <a:r>
              <a:rPr lang="en-US" sz="300" dirty="0"/>
              <a:t> import </a:t>
            </a:r>
            <a:r>
              <a:rPr lang="en-US" sz="300" dirty="0" err="1"/>
              <a:t>RunEngine</a:t>
            </a:r>
            <a:endParaRPr lang="en-US" sz="300" dirty="0"/>
          </a:p>
          <a:p>
            <a:r>
              <a:rPr lang="en-US" sz="300" dirty="0"/>
              <a:t>from </a:t>
            </a:r>
            <a:r>
              <a:rPr lang="en-US" sz="300" dirty="0" err="1"/>
              <a:t>bluesky.callbacks.best_effort</a:t>
            </a:r>
            <a:r>
              <a:rPr lang="en-US" sz="300" dirty="0"/>
              <a:t> import </a:t>
            </a:r>
            <a:r>
              <a:rPr lang="en-US" sz="300" dirty="0" err="1"/>
              <a:t>BestEffortCallback</a:t>
            </a:r>
            <a:endParaRPr lang="en-US" sz="300" dirty="0"/>
          </a:p>
          <a:p>
            <a:r>
              <a:rPr lang="en-US" sz="300" dirty="0"/>
              <a:t>from </a:t>
            </a:r>
            <a:r>
              <a:rPr lang="en-US" sz="300" dirty="0" err="1"/>
              <a:t>databroker</a:t>
            </a:r>
            <a:r>
              <a:rPr lang="en-US" sz="300" dirty="0"/>
              <a:t> import Broker</a:t>
            </a:r>
          </a:p>
          <a:p>
            <a:r>
              <a:rPr lang="en-US" sz="300" dirty="0"/>
              <a:t>from </a:t>
            </a:r>
            <a:r>
              <a:rPr lang="en-US" sz="300" dirty="0" err="1"/>
              <a:t>bluesky.plans</a:t>
            </a:r>
            <a:r>
              <a:rPr lang="en-US" sz="300" dirty="0"/>
              <a:t> import scan, </a:t>
            </a:r>
            <a:r>
              <a:rPr lang="en-US" sz="300" dirty="0" err="1"/>
              <a:t>rel_scan</a:t>
            </a:r>
            <a:endParaRPr lang="en-US" sz="300" dirty="0"/>
          </a:p>
          <a:p>
            <a:r>
              <a:rPr lang="en-US" sz="300" dirty="0"/>
              <a:t>from </a:t>
            </a:r>
            <a:r>
              <a:rPr lang="en-US" sz="300" dirty="0" err="1"/>
              <a:t>bluesky.simulators</a:t>
            </a:r>
            <a:r>
              <a:rPr lang="en-US" sz="300" dirty="0"/>
              <a:t> import </a:t>
            </a:r>
            <a:r>
              <a:rPr lang="en-US" sz="300" dirty="0" err="1"/>
              <a:t>summarize_plan</a:t>
            </a:r>
            <a:endParaRPr lang="en-US" sz="300" dirty="0"/>
          </a:p>
          <a:p>
            <a:endParaRPr lang="en-US" sz="300" dirty="0"/>
          </a:p>
          <a:p>
            <a:r>
              <a:rPr lang="en-US" sz="300" dirty="0"/>
              <a:t>import </a:t>
            </a:r>
            <a:r>
              <a:rPr lang="en-US" sz="300" dirty="0" err="1"/>
              <a:t>numpy</a:t>
            </a:r>
            <a:r>
              <a:rPr lang="en-US" sz="300" dirty="0"/>
              <a:t> as np</a:t>
            </a:r>
          </a:p>
          <a:p>
            <a:r>
              <a:rPr lang="en-US" sz="300" dirty="0"/>
              <a:t>import logging</a:t>
            </a:r>
          </a:p>
          <a:p>
            <a:endParaRPr lang="en-US" sz="300" dirty="0"/>
          </a:p>
          <a:p>
            <a:r>
              <a:rPr lang="en-US" sz="300" dirty="0"/>
              <a:t>from </a:t>
            </a:r>
            <a:r>
              <a:rPr lang="en-US" sz="300" dirty="0" err="1"/>
              <a:t>pytac.load_csv</a:t>
            </a:r>
            <a:r>
              <a:rPr lang="en-US" sz="300" dirty="0"/>
              <a:t> import load</a:t>
            </a:r>
          </a:p>
          <a:p>
            <a:r>
              <a:rPr lang="en-US" sz="300" dirty="0"/>
              <a:t>from </a:t>
            </a:r>
            <a:r>
              <a:rPr lang="en-US" sz="300" dirty="0" err="1"/>
              <a:t>pytac.tango_cs</a:t>
            </a:r>
            <a:r>
              <a:rPr lang="en-US" sz="300" dirty="0"/>
              <a:t> import </a:t>
            </a:r>
            <a:r>
              <a:rPr lang="en-US" sz="300" dirty="0" err="1"/>
              <a:t>TangoControlSystem</a:t>
            </a:r>
            <a:endParaRPr lang="en-US" sz="300" dirty="0"/>
          </a:p>
          <a:p>
            <a:r>
              <a:rPr lang="en-US" sz="300" dirty="0"/>
              <a:t>from </a:t>
            </a:r>
            <a:r>
              <a:rPr lang="en-US" sz="300" dirty="0" err="1"/>
              <a:t>pathlib</a:t>
            </a:r>
            <a:r>
              <a:rPr lang="en-US" sz="300" dirty="0"/>
              <a:t> import Path</a:t>
            </a:r>
          </a:p>
          <a:p>
            <a:endParaRPr lang="en-US" sz="300" dirty="0"/>
          </a:p>
          <a:p>
            <a:r>
              <a:rPr lang="en-US" sz="300" dirty="0"/>
              <a:t>import bpm</a:t>
            </a:r>
          </a:p>
          <a:p>
            <a:r>
              <a:rPr lang="en-US" sz="300" dirty="0"/>
              <a:t>import steerer</a:t>
            </a:r>
          </a:p>
          <a:p>
            <a:endParaRPr lang="en-US" sz="300" dirty="0"/>
          </a:p>
          <a:p>
            <a:r>
              <a:rPr lang="en-US" sz="300" dirty="0"/>
              <a:t>import pickle</a:t>
            </a:r>
          </a:p>
          <a:p>
            <a:endParaRPr lang="en-US" sz="300" dirty="0"/>
          </a:p>
          <a:p>
            <a:r>
              <a:rPr lang="en-US" sz="300" dirty="0"/>
              <a:t># work in EBS simulator</a:t>
            </a:r>
          </a:p>
          <a:p>
            <a:r>
              <a:rPr lang="en-US" sz="300" dirty="0"/>
              <a:t>import </a:t>
            </a:r>
            <a:r>
              <a:rPr lang="en-US" sz="300" dirty="0" err="1"/>
              <a:t>os</a:t>
            </a:r>
            <a:endParaRPr lang="en-US" sz="300" dirty="0"/>
          </a:p>
          <a:p>
            <a:r>
              <a:rPr lang="en-US" sz="300" dirty="0"/>
              <a:t># </a:t>
            </a:r>
            <a:r>
              <a:rPr lang="en-US" sz="300" dirty="0" err="1"/>
              <a:t>os.environ</a:t>
            </a:r>
            <a:r>
              <a:rPr lang="en-US" sz="300" dirty="0"/>
              <a:t>['TANGO-HOST'] = 'ebs-simu-1:10000'</a:t>
            </a:r>
          </a:p>
          <a:p>
            <a:endParaRPr lang="en-US" sz="300" dirty="0"/>
          </a:p>
          <a:p>
            <a:endParaRPr lang="en-US" sz="300" dirty="0"/>
          </a:p>
          <a:p>
            <a:r>
              <a:rPr lang="en-US" sz="300" dirty="0"/>
              <a:t>def </a:t>
            </a:r>
            <a:r>
              <a:rPr lang="en-US" sz="300" dirty="0" err="1"/>
              <a:t>measure_orm</a:t>
            </a:r>
            <a:r>
              <a:rPr lang="en-US" sz="300" dirty="0"/>
              <a:t>(lattice, </a:t>
            </a:r>
            <a:r>
              <a:rPr lang="en-US" sz="300" dirty="0" err="1"/>
              <a:t>settle_time</a:t>
            </a:r>
            <a:r>
              <a:rPr lang="en-US" sz="300" dirty="0"/>
              <a:t>=6):</a:t>
            </a:r>
          </a:p>
          <a:p>
            <a:r>
              <a:rPr lang="en-US" sz="300" dirty="0"/>
              <a:t>    """</a:t>
            </a:r>
          </a:p>
          <a:p>
            <a:r>
              <a:rPr lang="en-US" sz="300" dirty="0"/>
              <a:t>    run a response matrix measurement</a:t>
            </a:r>
          </a:p>
          <a:p>
            <a:r>
              <a:rPr lang="en-US" sz="300" dirty="0"/>
              <a:t>    """</a:t>
            </a:r>
          </a:p>
          <a:p>
            <a:endParaRPr lang="en-US" sz="300" dirty="0"/>
          </a:p>
          <a:p>
            <a:r>
              <a:rPr lang="en-US" sz="300" dirty="0"/>
              <a:t>    # initialize RM data structure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orm</a:t>
            </a:r>
            <a:r>
              <a:rPr lang="en-US" sz="300" dirty="0"/>
              <a:t> = </a:t>
            </a:r>
            <a:r>
              <a:rPr lang="en-US" sz="300" dirty="0" err="1"/>
              <a:t>dict</a:t>
            </a:r>
            <a:r>
              <a:rPr lang="en-US" sz="300" dirty="0"/>
              <a:t>(</a:t>
            </a:r>
            <a:r>
              <a:rPr lang="en-US" sz="300" dirty="0" err="1"/>
              <a:t>HorSteererHorBPMs</a:t>
            </a:r>
            <a:r>
              <a:rPr lang="en-US" sz="300" dirty="0"/>
              <a:t>=[],</a:t>
            </a:r>
          </a:p>
          <a:p>
            <a:r>
              <a:rPr lang="en-US" sz="300" dirty="0"/>
              <a:t>               </a:t>
            </a:r>
            <a:r>
              <a:rPr lang="en-US" sz="300" dirty="0" err="1"/>
              <a:t>VerSteererHorBPMs</a:t>
            </a:r>
            <a:r>
              <a:rPr lang="en-US" sz="300" dirty="0"/>
              <a:t>=[],</a:t>
            </a:r>
          </a:p>
          <a:p>
            <a:r>
              <a:rPr lang="en-US" sz="300" dirty="0"/>
              <a:t>               </a:t>
            </a:r>
            <a:r>
              <a:rPr lang="en-US" sz="300" dirty="0" err="1"/>
              <a:t>HorSteererVerBPMs</a:t>
            </a:r>
            <a:r>
              <a:rPr lang="en-US" sz="300" dirty="0"/>
              <a:t>=[],</a:t>
            </a:r>
          </a:p>
          <a:p>
            <a:r>
              <a:rPr lang="en-US" sz="300" dirty="0"/>
              <a:t>               </a:t>
            </a:r>
            <a:r>
              <a:rPr lang="en-US" sz="300" dirty="0" err="1"/>
              <a:t>VerSteererVerBPMs</a:t>
            </a:r>
            <a:r>
              <a:rPr lang="en-US" sz="300" dirty="0"/>
              <a:t>=[])</a:t>
            </a:r>
          </a:p>
          <a:p>
            <a:endParaRPr lang="en-US" sz="300" dirty="0"/>
          </a:p>
          <a:p>
            <a:r>
              <a:rPr lang="en-US" sz="300" dirty="0"/>
              <a:t>    # use </a:t>
            </a:r>
            <a:r>
              <a:rPr lang="en-US" sz="300" dirty="0" err="1"/>
              <a:t>bluesky</a:t>
            </a:r>
            <a:r>
              <a:rPr lang="en-US" sz="300" dirty="0"/>
              <a:t> run engine to run measurement</a:t>
            </a:r>
          </a:p>
          <a:p>
            <a:endParaRPr lang="en-US" sz="300" dirty="0"/>
          </a:p>
          <a:p>
            <a:r>
              <a:rPr lang="en-US" sz="300" dirty="0"/>
              <a:t>    # define some additional metadata</a:t>
            </a:r>
          </a:p>
          <a:p>
            <a:r>
              <a:rPr lang="en-US" sz="300" dirty="0"/>
              <a:t>    md = </a:t>
            </a:r>
            <a:r>
              <a:rPr lang="en-US" sz="300" dirty="0" err="1"/>
              <a:t>dict</a:t>
            </a:r>
            <a:r>
              <a:rPr lang="en-US" sz="300" dirty="0"/>
              <a:t>(</a:t>
            </a:r>
          </a:p>
          <a:p>
            <a:r>
              <a:rPr lang="en-US" sz="300" dirty="0"/>
              <a:t>        machine=machine,</a:t>
            </a:r>
          </a:p>
          <a:p>
            <a:r>
              <a:rPr lang="en-US" sz="300" dirty="0"/>
              <a:t>        nickname="</a:t>
            </a:r>
            <a:r>
              <a:rPr lang="en-US" sz="300" dirty="0" err="1"/>
              <a:t>orm</a:t>
            </a:r>
            <a:r>
              <a:rPr lang="en-US" sz="300" dirty="0"/>
              <a:t>",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measurement_target</a:t>
            </a:r>
            <a:r>
              <a:rPr lang="en-US" sz="300" dirty="0"/>
              <a:t>='Orbit Response Matrix',</a:t>
            </a:r>
          </a:p>
          <a:p>
            <a:r>
              <a:rPr lang="en-US" sz="300" dirty="0"/>
              <a:t>        target="orbit response measurement",</a:t>
            </a:r>
          </a:p>
          <a:p>
            <a:r>
              <a:rPr lang="en-US" sz="300" dirty="0"/>
              <a:t>        comment="",</a:t>
            </a:r>
          </a:p>
          <a:p>
            <a:r>
              <a:rPr lang="en-US" sz="300" dirty="0"/>
              <a:t>    )</a:t>
            </a:r>
          </a:p>
          <a:p>
            <a:endParaRPr lang="en-US" sz="300" dirty="0"/>
          </a:p>
          <a:p>
            <a:r>
              <a:rPr lang="en-US" sz="300" dirty="0"/>
              <a:t>    # initialize run engine</a:t>
            </a:r>
          </a:p>
          <a:p>
            <a:r>
              <a:rPr lang="en-US" sz="300" dirty="0"/>
              <a:t>    RE = </a:t>
            </a:r>
            <a:r>
              <a:rPr lang="en-US" sz="300" dirty="0" err="1"/>
              <a:t>RunEngine</a:t>
            </a:r>
            <a:r>
              <a:rPr lang="en-US" sz="300" dirty="0"/>
              <a:t>(md)</a:t>
            </a:r>
          </a:p>
          <a:p>
            <a:endParaRPr lang="en-US" sz="300" dirty="0"/>
          </a:p>
          <a:p>
            <a:r>
              <a:rPr lang="en-US" sz="300" dirty="0"/>
              <a:t>#    # add to each measurement additional data: current, tunes, emittances at every </a:t>
            </a:r>
            <a:r>
              <a:rPr lang="en-US" sz="300" dirty="0" err="1"/>
              <a:t>measurment</a:t>
            </a:r>
            <a:endParaRPr lang="en-US" sz="300" dirty="0"/>
          </a:p>
          <a:p>
            <a:r>
              <a:rPr lang="en-US" sz="300" dirty="0"/>
              <a:t>#    </a:t>
            </a:r>
            <a:r>
              <a:rPr lang="en-US" sz="300" dirty="0" err="1"/>
              <a:t>sd</a:t>
            </a:r>
            <a:r>
              <a:rPr lang="en-US" sz="300" dirty="0"/>
              <a:t> = </a:t>
            </a:r>
            <a:r>
              <a:rPr lang="en-US" sz="300" dirty="0" err="1"/>
              <a:t>SupplementalData</a:t>
            </a:r>
            <a:r>
              <a:rPr lang="en-US" sz="300" dirty="0"/>
              <a:t>()</a:t>
            </a:r>
          </a:p>
          <a:p>
            <a:r>
              <a:rPr lang="en-US" sz="300" dirty="0"/>
              <a:t>#    </a:t>
            </a:r>
            <a:r>
              <a:rPr lang="en-US" sz="300" dirty="0" err="1"/>
              <a:t>RE.preprocessors.append</a:t>
            </a:r>
            <a:r>
              <a:rPr lang="en-US" sz="300" dirty="0"/>
              <a:t>(</a:t>
            </a:r>
            <a:r>
              <a:rPr lang="en-US" sz="300" dirty="0" err="1"/>
              <a:t>sd</a:t>
            </a:r>
            <a:r>
              <a:rPr lang="en-US" sz="300" dirty="0"/>
              <a:t>)</a:t>
            </a:r>
          </a:p>
          <a:p>
            <a:r>
              <a:rPr lang="en-US" sz="300" dirty="0"/>
              <a:t>#    </a:t>
            </a:r>
            <a:r>
              <a:rPr lang="en-US" sz="300" dirty="0" err="1"/>
              <a:t>sd.baseline</a:t>
            </a:r>
            <a:r>
              <a:rPr lang="en-US" sz="300" dirty="0"/>
              <a:t> = [det1, det2, det3, motor1, motor2]</a:t>
            </a:r>
          </a:p>
          <a:p>
            <a:endParaRPr lang="en-US" sz="300" dirty="0"/>
          </a:p>
          <a:p>
            <a:r>
              <a:rPr lang="en-US" sz="300" dirty="0"/>
              <a:t>    # Send all metadata/data captured to the </a:t>
            </a:r>
            <a:r>
              <a:rPr lang="en-US" sz="300" dirty="0" err="1"/>
              <a:t>BestEffortCallback</a:t>
            </a:r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bec</a:t>
            </a:r>
            <a:r>
              <a:rPr lang="en-US" sz="300" dirty="0"/>
              <a:t> = </a:t>
            </a:r>
            <a:r>
              <a:rPr lang="en-US" sz="300" dirty="0" err="1"/>
              <a:t>BestEffortCallback</a:t>
            </a:r>
            <a:r>
              <a:rPr lang="en-US" sz="300" dirty="0"/>
              <a:t>()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RE.subscribe</a:t>
            </a:r>
            <a:r>
              <a:rPr lang="en-US" sz="300" dirty="0"/>
              <a:t>(</a:t>
            </a:r>
            <a:r>
              <a:rPr lang="en-US" sz="300" dirty="0" err="1"/>
              <a:t>bec</a:t>
            </a:r>
            <a:r>
              <a:rPr lang="en-US" sz="300" dirty="0"/>
              <a:t>)</a:t>
            </a:r>
          </a:p>
          <a:p>
            <a:endParaRPr lang="en-US" sz="300" dirty="0"/>
          </a:p>
          <a:p>
            <a:r>
              <a:rPr lang="en-US" sz="300" dirty="0"/>
              <a:t>    # Insert all metadata/data captured into a temporary db.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db</a:t>
            </a:r>
            <a:r>
              <a:rPr lang="en-US" sz="300" dirty="0"/>
              <a:t> = </a:t>
            </a:r>
            <a:r>
              <a:rPr lang="en-US" sz="300" dirty="0" err="1"/>
              <a:t>Broker.named</a:t>
            </a:r>
            <a:r>
              <a:rPr lang="en-US" sz="300" dirty="0"/>
              <a:t>('temp')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RE.subscribe</a:t>
            </a:r>
            <a:r>
              <a:rPr lang="en-US" sz="300" dirty="0"/>
              <a:t>(</a:t>
            </a:r>
            <a:r>
              <a:rPr lang="en-US" sz="300" dirty="0" err="1"/>
              <a:t>db.insert</a:t>
            </a:r>
            <a:r>
              <a:rPr lang="en-US" sz="300" dirty="0"/>
              <a:t>)</a:t>
            </a:r>
          </a:p>
          <a:p>
            <a:endParaRPr lang="en-US" sz="300" dirty="0"/>
          </a:p>
          <a:p>
            <a:r>
              <a:rPr lang="en-US" sz="300" dirty="0"/>
              <a:t>    # # set up a progress bar manager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RE.waiting_hook</a:t>
            </a:r>
            <a:r>
              <a:rPr lang="en-US" sz="300" dirty="0"/>
              <a:t> = </a:t>
            </a:r>
            <a:r>
              <a:rPr lang="en-US" sz="300" dirty="0" err="1"/>
              <a:t>ProgressBarManager</a:t>
            </a:r>
            <a:r>
              <a:rPr lang="en-US" sz="300" dirty="0"/>
              <a:t>()</a:t>
            </a:r>
          </a:p>
          <a:p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det</a:t>
            </a:r>
            <a:r>
              <a:rPr lang="en-US" sz="300" dirty="0"/>
              <a:t> = </a:t>
            </a:r>
            <a:r>
              <a:rPr lang="en-US" sz="300" dirty="0" err="1"/>
              <a:t>bpm.BPMs</a:t>
            </a:r>
            <a:r>
              <a:rPr lang="en-US" sz="300" dirty="0"/>
              <a:t>(name='</a:t>
            </a:r>
            <a:r>
              <a:rPr lang="en-US" sz="300" dirty="0" err="1"/>
              <a:t>bpms</a:t>
            </a:r>
            <a:r>
              <a:rPr lang="en-US" sz="300" dirty="0"/>
              <a:t>', lattice=lattice)</a:t>
            </a:r>
          </a:p>
          <a:p>
            <a:endParaRPr lang="en-US" sz="300" dirty="0"/>
          </a:p>
          <a:p>
            <a:r>
              <a:rPr lang="en-US" sz="300" dirty="0"/>
              <a:t>    # </a:t>
            </a:r>
            <a:r>
              <a:rPr lang="en-US" sz="300" dirty="0" err="1"/>
              <a:t>horStrs</a:t>
            </a:r>
            <a:r>
              <a:rPr lang="en-US" sz="300" dirty="0"/>
              <a:t> = </a:t>
            </a:r>
            <a:r>
              <a:rPr lang="en-US" sz="300" dirty="0" err="1"/>
              <a:t>lattice.get_elements</a:t>
            </a:r>
            <a:r>
              <a:rPr lang="en-US" sz="300" dirty="0"/>
              <a:t>("</a:t>
            </a:r>
            <a:r>
              <a:rPr lang="en-US" sz="300" dirty="0" err="1"/>
              <a:t>HorSteerers</a:t>
            </a:r>
            <a:r>
              <a:rPr lang="en-US" sz="300" dirty="0"/>
              <a:t>")</a:t>
            </a:r>
          </a:p>
          <a:p>
            <a:r>
              <a:rPr lang="en-US" sz="300" dirty="0"/>
              <a:t>    # </a:t>
            </a:r>
            <a:r>
              <a:rPr lang="en-US" sz="300" dirty="0" err="1"/>
              <a:t>verStrs</a:t>
            </a:r>
            <a:r>
              <a:rPr lang="en-US" sz="300" dirty="0"/>
              <a:t> = </a:t>
            </a:r>
            <a:r>
              <a:rPr lang="en-US" sz="300" dirty="0" err="1"/>
              <a:t>lattice.get_elements</a:t>
            </a:r>
            <a:r>
              <a:rPr lang="en-US" sz="300" dirty="0"/>
              <a:t>("</a:t>
            </a:r>
            <a:r>
              <a:rPr lang="en-US" sz="300" dirty="0" err="1"/>
              <a:t>VerSteerers</a:t>
            </a:r>
            <a:r>
              <a:rPr lang="en-US" sz="300" dirty="0"/>
              <a:t>")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horStrs</a:t>
            </a:r>
            <a:r>
              <a:rPr lang="en-US" sz="300" dirty="0"/>
              <a:t> = </a:t>
            </a:r>
            <a:r>
              <a:rPr lang="en-US" sz="300" dirty="0" err="1"/>
              <a:t>lattice.get_elements</a:t>
            </a:r>
            <a:r>
              <a:rPr lang="en-US" sz="300" dirty="0"/>
              <a:t>("SF2A")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verStrs</a:t>
            </a:r>
            <a:r>
              <a:rPr lang="en-US" sz="300" dirty="0"/>
              <a:t> = </a:t>
            </a:r>
            <a:r>
              <a:rPr lang="en-US" sz="300" dirty="0" err="1"/>
              <a:t>lattice.get_elements</a:t>
            </a:r>
            <a:r>
              <a:rPr lang="en-US" sz="300" dirty="0"/>
              <a:t>("SF2A")</a:t>
            </a:r>
          </a:p>
          <a:p>
            <a:endParaRPr lang="en-US" sz="300" dirty="0"/>
          </a:p>
          <a:p>
            <a:r>
              <a:rPr lang="en-US" sz="300" dirty="0"/>
              <a:t>    # test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ste</a:t>
            </a:r>
            <a:r>
              <a:rPr lang="en-US" sz="300" dirty="0"/>
              <a:t> = </a:t>
            </a:r>
            <a:r>
              <a:rPr lang="en-US" sz="300" dirty="0" err="1"/>
              <a:t>steerer.Steerer</a:t>
            </a:r>
            <a:r>
              <a:rPr lang="en-US" sz="300" dirty="0"/>
              <a:t>(name=</a:t>
            </a:r>
            <a:r>
              <a:rPr lang="en-US" sz="300" dirty="0" err="1"/>
              <a:t>horStrs</a:t>
            </a:r>
            <a:r>
              <a:rPr lang="en-US" sz="300" dirty="0"/>
              <a:t>[0].</a:t>
            </a:r>
            <a:r>
              <a:rPr lang="en-US" sz="300" dirty="0" err="1"/>
              <a:t>get_pv_name</a:t>
            </a:r>
            <a:r>
              <a:rPr lang="en-US" sz="300" dirty="0"/>
              <a:t>('</a:t>
            </a:r>
            <a:r>
              <a:rPr lang="en-US" sz="300" dirty="0" err="1"/>
              <a:t>x_kick</a:t>
            </a:r>
            <a:r>
              <a:rPr lang="en-US" sz="300" dirty="0"/>
              <a:t>', 'setpoint'),</a:t>
            </a:r>
          </a:p>
          <a:p>
            <a:r>
              <a:rPr lang="en-US" sz="300" dirty="0"/>
              <a:t>                          </a:t>
            </a:r>
            <a:r>
              <a:rPr lang="en-US" sz="300" dirty="0" err="1"/>
              <a:t>pytacsteerer</a:t>
            </a:r>
            <a:r>
              <a:rPr lang="en-US" sz="300" dirty="0"/>
              <a:t>=</a:t>
            </a:r>
            <a:r>
              <a:rPr lang="en-US" sz="300" dirty="0" err="1"/>
              <a:t>horStrs</a:t>
            </a:r>
            <a:r>
              <a:rPr lang="en-US" sz="300" dirty="0"/>
              <a:t>[0],</a:t>
            </a:r>
          </a:p>
          <a:p>
            <a:r>
              <a:rPr lang="en-US" sz="300" dirty="0"/>
              <a:t>                          field='</a:t>
            </a:r>
            <a:r>
              <a:rPr lang="en-US" sz="300" dirty="0" err="1"/>
              <a:t>x_kick</a:t>
            </a:r>
            <a:r>
              <a:rPr lang="en-US" sz="300" dirty="0"/>
              <a:t>', </a:t>
            </a:r>
            <a:r>
              <a:rPr lang="en-US" sz="300" dirty="0" err="1"/>
              <a:t>settle_time</a:t>
            </a:r>
            <a:r>
              <a:rPr lang="en-US" sz="300" dirty="0"/>
              <a:t>=</a:t>
            </a:r>
            <a:r>
              <a:rPr lang="en-US" sz="300" dirty="0" err="1"/>
              <a:t>settle_time</a:t>
            </a:r>
            <a:r>
              <a:rPr lang="en-US" sz="300" dirty="0"/>
              <a:t>)</a:t>
            </a:r>
          </a:p>
          <a:p>
            <a:endParaRPr lang="en-US" sz="300" dirty="0"/>
          </a:p>
          <a:p>
            <a:r>
              <a:rPr lang="en-US" sz="300" dirty="0"/>
              <a:t>    print(</a:t>
            </a:r>
            <a:r>
              <a:rPr lang="en-US" sz="300" dirty="0" err="1"/>
              <a:t>det.read</a:t>
            </a:r>
            <a:r>
              <a:rPr lang="en-US" sz="300" dirty="0"/>
              <a:t>())</a:t>
            </a:r>
          </a:p>
          <a:p>
            <a:r>
              <a:rPr lang="en-US" sz="300" dirty="0"/>
              <a:t>    print(</a:t>
            </a:r>
            <a:r>
              <a:rPr lang="en-US" sz="300" dirty="0" err="1"/>
              <a:t>ste.read</a:t>
            </a:r>
            <a:r>
              <a:rPr lang="en-US" sz="300" dirty="0"/>
              <a:t>())</a:t>
            </a:r>
          </a:p>
          <a:p>
            <a:endParaRPr lang="en-US" sz="300" dirty="0"/>
          </a:p>
          <a:p>
            <a:r>
              <a:rPr lang="en-US" sz="300" dirty="0"/>
              <a:t>    DK=1e-5</a:t>
            </a:r>
          </a:p>
          <a:p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Nsteerers</a:t>
            </a:r>
            <a:r>
              <a:rPr lang="en-US" sz="300" dirty="0"/>
              <a:t> = </a:t>
            </a:r>
            <a:r>
              <a:rPr lang="en-US" sz="300" dirty="0" err="1"/>
              <a:t>len</a:t>
            </a:r>
            <a:r>
              <a:rPr lang="en-US" sz="300" dirty="0"/>
              <a:t>(</a:t>
            </a:r>
            <a:r>
              <a:rPr lang="en-US" sz="300" dirty="0" err="1"/>
              <a:t>horStrs</a:t>
            </a:r>
            <a:r>
              <a:rPr lang="en-US" sz="300" dirty="0"/>
              <a:t>)</a:t>
            </a:r>
          </a:p>
          <a:p>
            <a:endParaRPr lang="en-US" sz="300" dirty="0"/>
          </a:p>
          <a:p>
            <a:r>
              <a:rPr lang="en-US" sz="300" dirty="0"/>
              <a:t>    def </a:t>
            </a:r>
            <a:r>
              <a:rPr lang="en-US" sz="300" dirty="0" err="1"/>
              <a:t>scan_steerers</a:t>
            </a:r>
            <a:r>
              <a:rPr lang="en-US" sz="300" dirty="0"/>
              <a:t>():</a:t>
            </a:r>
          </a:p>
          <a:p>
            <a:r>
              <a:rPr lang="en-US" sz="300" dirty="0"/>
              <a:t>        # </a:t>
            </a:r>
            <a:r>
              <a:rPr lang="en-US" sz="300" dirty="0" err="1"/>
              <a:t>steerer_devs</a:t>
            </a:r>
            <a:r>
              <a:rPr lang="en-US" sz="300" dirty="0"/>
              <a:t> = </a:t>
            </a:r>
            <a:r>
              <a:rPr lang="en-US" sz="300" dirty="0" err="1"/>
              <a:t>lattice.get_element_pv_names</a:t>
            </a:r>
            <a:r>
              <a:rPr lang="en-US" sz="300" dirty="0"/>
              <a:t>('SH1A', '</a:t>
            </a:r>
            <a:r>
              <a:rPr lang="en-US" sz="300" dirty="0" err="1"/>
              <a:t>x_kick</a:t>
            </a:r>
            <a:r>
              <a:rPr lang="en-US" sz="300" dirty="0"/>
              <a:t>', 'readback')</a:t>
            </a:r>
          </a:p>
          <a:p>
            <a:r>
              <a:rPr lang="en-US" sz="300" dirty="0"/>
              <a:t>        # </a:t>
            </a:r>
            <a:r>
              <a:rPr lang="en-US" sz="300" dirty="0" err="1"/>
              <a:t>steerer_devs</a:t>
            </a:r>
            <a:r>
              <a:rPr lang="en-US" sz="300" dirty="0"/>
              <a:t> = </a:t>
            </a:r>
            <a:r>
              <a:rPr lang="en-US" sz="300" dirty="0" err="1"/>
              <a:t>lattice.get_element_pv_names</a:t>
            </a:r>
            <a:r>
              <a:rPr lang="en-US" sz="300" dirty="0"/>
              <a:t>('</a:t>
            </a:r>
            <a:r>
              <a:rPr lang="en-US" sz="300" dirty="0" err="1"/>
              <a:t>HorSteerers</a:t>
            </a:r>
            <a:r>
              <a:rPr lang="en-US" sz="300" dirty="0"/>
              <a:t>', '</a:t>
            </a:r>
            <a:r>
              <a:rPr lang="en-US" sz="300" dirty="0" err="1"/>
              <a:t>x_kick</a:t>
            </a:r>
            <a:r>
              <a:rPr lang="en-US" sz="300" dirty="0"/>
              <a:t>', 'readback')</a:t>
            </a:r>
          </a:p>
          <a:p>
            <a:r>
              <a:rPr lang="en-US" sz="300" dirty="0"/>
              <a:t>        for s in </a:t>
            </a:r>
            <a:r>
              <a:rPr lang="en-US" sz="300" dirty="0" err="1"/>
              <a:t>horStrs</a:t>
            </a:r>
            <a:r>
              <a:rPr lang="en-US" sz="300" dirty="0"/>
              <a:t>:</a:t>
            </a:r>
          </a:p>
          <a:p>
            <a:r>
              <a:rPr lang="en-US" sz="300" dirty="0"/>
              <a:t>            yield from </a:t>
            </a:r>
            <a:r>
              <a:rPr lang="en-US" sz="300" dirty="0" err="1"/>
              <a:t>rel_scan</a:t>
            </a:r>
            <a:r>
              <a:rPr lang="en-US" sz="300" dirty="0"/>
              <a:t>([</a:t>
            </a:r>
            <a:r>
              <a:rPr lang="en-US" sz="300" dirty="0" err="1"/>
              <a:t>det</a:t>
            </a:r>
            <a:r>
              <a:rPr lang="en-US" sz="300" dirty="0"/>
              <a:t>],</a:t>
            </a:r>
          </a:p>
          <a:p>
            <a:r>
              <a:rPr lang="en-US" sz="300" dirty="0"/>
              <a:t>                                </a:t>
            </a:r>
            <a:r>
              <a:rPr lang="en-US" sz="300" dirty="0" err="1"/>
              <a:t>steerer.Steerer</a:t>
            </a:r>
            <a:r>
              <a:rPr lang="en-US" sz="300" dirty="0"/>
              <a:t>(name=</a:t>
            </a:r>
            <a:r>
              <a:rPr lang="en-US" sz="300" dirty="0" err="1"/>
              <a:t>s.get_pv_name</a:t>
            </a:r>
            <a:r>
              <a:rPr lang="en-US" sz="300" dirty="0"/>
              <a:t>('</a:t>
            </a:r>
            <a:r>
              <a:rPr lang="en-US" sz="300" dirty="0" err="1"/>
              <a:t>x_kick</a:t>
            </a:r>
            <a:r>
              <a:rPr lang="en-US" sz="300" dirty="0"/>
              <a:t>', 'setpoint'),</a:t>
            </a:r>
          </a:p>
          <a:p>
            <a:r>
              <a:rPr lang="en-US" sz="300" dirty="0"/>
              <a:t>                                                       </a:t>
            </a:r>
            <a:r>
              <a:rPr lang="en-US" sz="300" dirty="0" err="1"/>
              <a:t>pytacsteerer</a:t>
            </a:r>
            <a:r>
              <a:rPr lang="en-US" sz="300" dirty="0"/>
              <a:t>=s,</a:t>
            </a:r>
          </a:p>
          <a:p>
            <a:r>
              <a:rPr lang="en-US" sz="300" dirty="0"/>
              <a:t>                                                       field='</a:t>
            </a:r>
            <a:r>
              <a:rPr lang="en-US" sz="300" dirty="0" err="1"/>
              <a:t>x_kick</a:t>
            </a:r>
            <a:r>
              <a:rPr lang="en-US" sz="300" dirty="0"/>
              <a:t>',</a:t>
            </a:r>
          </a:p>
          <a:p>
            <a:r>
              <a:rPr lang="en-US" sz="300" dirty="0"/>
              <a:t>                                                       </a:t>
            </a:r>
            <a:r>
              <a:rPr lang="en-US" sz="300" dirty="0" err="1"/>
              <a:t>settle_time</a:t>
            </a:r>
            <a:r>
              <a:rPr lang="en-US" sz="300" dirty="0"/>
              <a:t>=6),</a:t>
            </a:r>
          </a:p>
          <a:p>
            <a:r>
              <a:rPr lang="en-US" sz="300" dirty="0"/>
              <a:t>                                -DK, DK, 2)</a:t>
            </a:r>
          </a:p>
          <a:p>
            <a:r>
              <a:rPr lang="en-US" sz="300" dirty="0"/>
              <a:t>        # </a:t>
            </a:r>
            <a:r>
              <a:rPr lang="en-US" sz="300" dirty="0" err="1"/>
              <a:t>steerer_devs</a:t>
            </a:r>
            <a:r>
              <a:rPr lang="en-US" sz="300" dirty="0"/>
              <a:t> = </a:t>
            </a:r>
            <a:r>
              <a:rPr lang="en-US" sz="300" dirty="0" err="1"/>
              <a:t>lattice.get_element_pv_names</a:t>
            </a:r>
            <a:r>
              <a:rPr lang="en-US" sz="300" dirty="0"/>
              <a:t>('</a:t>
            </a:r>
            <a:r>
              <a:rPr lang="en-US" sz="300" dirty="0" err="1"/>
              <a:t>VerSteerers</a:t>
            </a:r>
            <a:r>
              <a:rPr lang="en-US" sz="300" dirty="0"/>
              <a:t>', '</a:t>
            </a:r>
            <a:r>
              <a:rPr lang="en-US" sz="300" dirty="0" err="1"/>
              <a:t>y_kick</a:t>
            </a:r>
            <a:r>
              <a:rPr lang="en-US" sz="300" dirty="0"/>
              <a:t>', 'readback')</a:t>
            </a:r>
          </a:p>
          <a:p>
            <a:r>
              <a:rPr lang="en-US" sz="300" dirty="0"/>
              <a:t>        for s in </a:t>
            </a:r>
            <a:r>
              <a:rPr lang="en-US" sz="300" dirty="0" err="1"/>
              <a:t>verStrs</a:t>
            </a:r>
            <a:r>
              <a:rPr lang="en-US" sz="300" dirty="0"/>
              <a:t>:</a:t>
            </a:r>
          </a:p>
          <a:p>
            <a:r>
              <a:rPr lang="en-US" sz="300" dirty="0"/>
              <a:t>            yield from </a:t>
            </a:r>
            <a:r>
              <a:rPr lang="en-US" sz="300" dirty="0" err="1"/>
              <a:t>rel_scan</a:t>
            </a:r>
            <a:r>
              <a:rPr lang="en-US" sz="300" dirty="0"/>
              <a:t>([</a:t>
            </a:r>
            <a:r>
              <a:rPr lang="en-US" sz="300" dirty="0" err="1"/>
              <a:t>det</a:t>
            </a:r>
            <a:r>
              <a:rPr lang="en-US" sz="300" dirty="0"/>
              <a:t>],</a:t>
            </a:r>
          </a:p>
          <a:p>
            <a:r>
              <a:rPr lang="en-US" sz="300" dirty="0"/>
              <a:t>                                </a:t>
            </a:r>
            <a:r>
              <a:rPr lang="en-US" sz="300" dirty="0" err="1"/>
              <a:t>steerer.Steerer</a:t>
            </a:r>
            <a:r>
              <a:rPr lang="en-US" sz="300" dirty="0"/>
              <a:t>(name=</a:t>
            </a:r>
            <a:r>
              <a:rPr lang="en-US" sz="300" dirty="0" err="1"/>
              <a:t>s.get_pv_name</a:t>
            </a:r>
            <a:r>
              <a:rPr lang="en-US" sz="300" dirty="0"/>
              <a:t>('</a:t>
            </a:r>
            <a:r>
              <a:rPr lang="en-US" sz="300" dirty="0" err="1"/>
              <a:t>y_kick</a:t>
            </a:r>
            <a:r>
              <a:rPr lang="en-US" sz="300" dirty="0"/>
              <a:t>', 'setpoint'),</a:t>
            </a:r>
          </a:p>
          <a:p>
            <a:r>
              <a:rPr lang="en-US" sz="300" dirty="0"/>
              <a:t>                                                        </a:t>
            </a:r>
            <a:r>
              <a:rPr lang="en-US" sz="300" dirty="0" err="1"/>
              <a:t>pytacsteerer</a:t>
            </a:r>
            <a:r>
              <a:rPr lang="en-US" sz="300" dirty="0"/>
              <a:t>=s,</a:t>
            </a:r>
          </a:p>
          <a:p>
            <a:r>
              <a:rPr lang="en-US" sz="300" dirty="0"/>
              <a:t>                                                        field='</a:t>
            </a:r>
            <a:r>
              <a:rPr lang="en-US" sz="300" dirty="0" err="1"/>
              <a:t>y_kick</a:t>
            </a:r>
            <a:r>
              <a:rPr lang="en-US" sz="300" dirty="0"/>
              <a:t>',</a:t>
            </a:r>
          </a:p>
          <a:p>
            <a:r>
              <a:rPr lang="en-US" sz="300" dirty="0"/>
              <a:t>                                                        </a:t>
            </a:r>
            <a:r>
              <a:rPr lang="en-US" sz="300" dirty="0" err="1"/>
              <a:t>settle_time</a:t>
            </a:r>
            <a:r>
              <a:rPr lang="en-US" sz="300" dirty="0"/>
              <a:t>=6),</a:t>
            </a:r>
          </a:p>
          <a:p>
            <a:r>
              <a:rPr lang="en-US" sz="300" dirty="0"/>
              <a:t>                                -DK, DK, 2)</a:t>
            </a:r>
          </a:p>
          <a:p>
            <a:endParaRPr lang="en-US" sz="300" dirty="0"/>
          </a:p>
          <a:p>
            <a:r>
              <a:rPr lang="en-US" sz="300" dirty="0"/>
              <a:t>    # print what the plan will do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summarize_plan</a:t>
            </a:r>
            <a:r>
              <a:rPr lang="en-US" sz="300" dirty="0"/>
              <a:t>(</a:t>
            </a:r>
            <a:r>
              <a:rPr lang="en-US" sz="300" dirty="0" err="1"/>
              <a:t>scan_steerers</a:t>
            </a:r>
            <a:r>
              <a:rPr lang="en-US" sz="300" dirty="0"/>
              <a:t>())</a:t>
            </a:r>
          </a:p>
          <a:p>
            <a:endParaRPr lang="en-US" sz="300" dirty="0"/>
          </a:p>
          <a:p>
            <a:r>
              <a:rPr lang="en-US" sz="300" dirty="0"/>
              <a:t>    print('wait 3s')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time.sleep</a:t>
            </a:r>
            <a:r>
              <a:rPr lang="en-US" sz="300" dirty="0"/>
              <a:t>(3)</a:t>
            </a:r>
          </a:p>
          <a:p>
            <a:endParaRPr lang="en-US" sz="300" dirty="0"/>
          </a:p>
          <a:p>
            <a:r>
              <a:rPr lang="en-US" sz="300" dirty="0"/>
              <a:t>    # run measurement</a:t>
            </a:r>
          </a:p>
          <a:p>
            <a:r>
              <a:rPr lang="en-US" sz="300" dirty="0"/>
              <a:t>    RE(</a:t>
            </a:r>
            <a:r>
              <a:rPr lang="en-US" sz="300" dirty="0" err="1"/>
              <a:t>scan_steerers</a:t>
            </a:r>
            <a:r>
              <a:rPr lang="en-US" sz="300" dirty="0"/>
              <a:t>())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32209F-28A4-2049-A254-997B2105CF8B}"/>
              </a:ext>
            </a:extLst>
          </p:cNvPr>
          <p:cNvSpPr/>
          <p:nvPr/>
        </p:nvSpPr>
        <p:spPr>
          <a:xfrm>
            <a:off x="7165320" y="1028545"/>
            <a:ext cx="1440160" cy="54938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300" dirty="0"/>
          </a:p>
          <a:p>
            <a:endParaRPr lang="en-US" sz="300" dirty="0"/>
          </a:p>
          <a:p>
            <a:r>
              <a:rPr lang="en-US" sz="300" dirty="0"/>
              <a:t>    # collect data from </a:t>
            </a:r>
            <a:r>
              <a:rPr lang="en-US" sz="300" dirty="0" err="1"/>
              <a:t>databroker</a:t>
            </a:r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hor_st_hor_cod_resp</a:t>
            </a:r>
            <a:r>
              <a:rPr lang="en-US" sz="300" dirty="0"/>
              <a:t> = </a:t>
            </a:r>
            <a:r>
              <a:rPr lang="en-US" sz="300" dirty="0" err="1"/>
              <a:t>np.zeros</a:t>
            </a:r>
            <a:r>
              <a:rPr lang="en-US" sz="300" dirty="0"/>
              <a:t>((</a:t>
            </a:r>
            <a:r>
              <a:rPr lang="en-US" sz="300" dirty="0" err="1"/>
              <a:t>Nsteerers</a:t>
            </a:r>
            <a:r>
              <a:rPr lang="en-US" sz="300" dirty="0"/>
              <a:t>, 320))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hor_st_ver_cod_resp</a:t>
            </a:r>
            <a:r>
              <a:rPr lang="en-US" sz="300" dirty="0"/>
              <a:t> = </a:t>
            </a:r>
            <a:r>
              <a:rPr lang="en-US" sz="300" dirty="0" err="1"/>
              <a:t>np.zeros</a:t>
            </a:r>
            <a:r>
              <a:rPr lang="en-US" sz="300" dirty="0"/>
              <a:t>((</a:t>
            </a:r>
            <a:r>
              <a:rPr lang="en-US" sz="300" dirty="0" err="1"/>
              <a:t>Nsteerers</a:t>
            </a:r>
            <a:r>
              <a:rPr lang="en-US" sz="300" dirty="0"/>
              <a:t>, 320))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ver_st_ver_cod_resp</a:t>
            </a:r>
            <a:r>
              <a:rPr lang="en-US" sz="300" dirty="0"/>
              <a:t> = </a:t>
            </a:r>
            <a:r>
              <a:rPr lang="en-US" sz="300" dirty="0" err="1"/>
              <a:t>np.zeros</a:t>
            </a:r>
            <a:r>
              <a:rPr lang="en-US" sz="300" dirty="0"/>
              <a:t>((</a:t>
            </a:r>
            <a:r>
              <a:rPr lang="en-US" sz="300" dirty="0" err="1"/>
              <a:t>Nsteerers</a:t>
            </a:r>
            <a:r>
              <a:rPr lang="en-US" sz="300" dirty="0"/>
              <a:t>, 320))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ver_st_hor_cod_resp</a:t>
            </a:r>
            <a:r>
              <a:rPr lang="en-US" sz="300" dirty="0"/>
              <a:t> = </a:t>
            </a:r>
            <a:r>
              <a:rPr lang="en-US" sz="300" dirty="0" err="1"/>
              <a:t>np.zeros</a:t>
            </a:r>
            <a:r>
              <a:rPr lang="en-US" sz="300" dirty="0"/>
              <a:t>((</a:t>
            </a:r>
            <a:r>
              <a:rPr lang="en-US" sz="300" dirty="0" err="1"/>
              <a:t>Nsteerers</a:t>
            </a:r>
            <a:r>
              <a:rPr lang="en-US" sz="300" dirty="0"/>
              <a:t>, 320))</a:t>
            </a:r>
          </a:p>
          <a:p>
            <a:endParaRPr lang="en-US" sz="300" dirty="0"/>
          </a:p>
          <a:p>
            <a:r>
              <a:rPr lang="en-US" sz="300" dirty="0"/>
              <a:t>    for k in [n+1 for n in range(</a:t>
            </a:r>
            <a:r>
              <a:rPr lang="en-US" sz="300" dirty="0" err="1"/>
              <a:t>Nsteerers</a:t>
            </a:r>
            <a:r>
              <a:rPr lang="en-US" sz="300" dirty="0"/>
              <a:t>*2)]:</a:t>
            </a:r>
          </a:p>
          <a:p>
            <a:r>
              <a:rPr lang="en-US" sz="300" dirty="0"/>
              <a:t>        header = </a:t>
            </a:r>
            <a:r>
              <a:rPr lang="en-US" sz="300" dirty="0" err="1"/>
              <a:t>db</a:t>
            </a:r>
            <a:r>
              <a:rPr lang="en-US" sz="300" dirty="0"/>
              <a:t>[-k]  # last, so order is swapped... very cumbersome way to "save" data in a way it will be useless forever after</a:t>
            </a:r>
          </a:p>
          <a:p>
            <a:r>
              <a:rPr lang="en-US" sz="300" dirty="0"/>
              <a:t>        t = </a:t>
            </a:r>
            <a:r>
              <a:rPr lang="en-US" sz="300" dirty="0" err="1"/>
              <a:t>header.table</a:t>
            </a:r>
            <a:r>
              <a:rPr lang="en-US" sz="300" dirty="0"/>
              <a:t>()</a:t>
            </a:r>
          </a:p>
          <a:p>
            <a:r>
              <a:rPr lang="en-US" sz="300" dirty="0"/>
              <a:t>                    #   +DK           -        -DK       / DK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hor_resp</a:t>
            </a:r>
            <a:r>
              <a:rPr lang="en-US" sz="300" dirty="0"/>
              <a:t> = </a:t>
            </a:r>
            <a:r>
              <a:rPr lang="en-US" sz="300" dirty="0" err="1"/>
              <a:t>t.positions</a:t>
            </a:r>
            <a:r>
              <a:rPr lang="en-US" sz="300" dirty="0"/>
              <a:t>[2][0] - </a:t>
            </a:r>
            <a:r>
              <a:rPr lang="en-US" sz="300" dirty="0" err="1"/>
              <a:t>t.positions</a:t>
            </a:r>
            <a:r>
              <a:rPr lang="en-US" sz="300" dirty="0"/>
              <a:t>[1][0] / DK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ver_resp</a:t>
            </a:r>
            <a:r>
              <a:rPr lang="en-US" sz="300" dirty="0"/>
              <a:t> = </a:t>
            </a:r>
            <a:r>
              <a:rPr lang="en-US" sz="300" dirty="0" err="1"/>
              <a:t>t.positions</a:t>
            </a:r>
            <a:r>
              <a:rPr lang="en-US" sz="300" dirty="0"/>
              <a:t>[2][1] - </a:t>
            </a:r>
            <a:r>
              <a:rPr lang="en-US" sz="300" dirty="0" err="1"/>
              <a:t>t.positions</a:t>
            </a:r>
            <a:r>
              <a:rPr lang="en-US" sz="300" dirty="0"/>
              <a:t>[1][1] / DK</a:t>
            </a:r>
          </a:p>
          <a:p>
            <a:endParaRPr lang="en-US" sz="300" dirty="0"/>
          </a:p>
          <a:p>
            <a:r>
              <a:rPr lang="en-US" sz="300" dirty="0"/>
              <a:t>        #</a:t>
            </a:r>
          </a:p>
          <a:p>
            <a:r>
              <a:rPr lang="en-US" sz="300" dirty="0"/>
              <a:t>        if k in [n+1 for n in range(</a:t>
            </a:r>
            <a:r>
              <a:rPr lang="en-US" sz="300" dirty="0" err="1"/>
              <a:t>Nsteerers</a:t>
            </a:r>
            <a:r>
              <a:rPr lang="en-US" sz="300" dirty="0"/>
              <a:t>)]:</a:t>
            </a:r>
          </a:p>
          <a:p>
            <a:r>
              <a:rPr lang="en-US" sz="300" dirty="0"/>
              <a:t>            </a:t>
            </a:r>
            <a:r>
              <a:rPr lang="en-US" sz="300" dirty="0" err="1"/>
              <a:t>ver_st_hor_cod_resp</a:t>
            </a:r>
            <a:r>
              <a:rPr lang="en-US" sz="300" dirty="0"/>
              <a:t>[</a:t>
            </a:r>
            <a:r>
              <a:rPr lang="en-US" sz="300" dirty="0" err="1"/>
              <a:t>Nsteerers</a:t>
            </a:r>
            <a:r>
              <a:rPr lang="en-US" sz="300" dirty="0"/>
              <a:t> - k, :] = </a:t>
            </a:r>
            <a:r>
              <a:rPr lang="en-US" sz="300" dirty="0" err="1"/>
              <a:t>hor_resp</a:t>
            </a:r>
            <a:endParaRPr lang="en-US" sz="300" dirty="0"/>
          </a:p>
          <a:p>
            <a:r>
              <a:rPr lang="en-US" sz="300" dirty="0"/>
              <a:t>            </a:t>
            </a:r>
            <a:r>
              <a:rPr lang="en-US" sz="300" dirty="0" err="1"/>
              <a:t>ver_st_ver_cod_resp</a:t>
            </a:r>
            <a:r>
              <a:rPr lang="en-US" sz="300" dirty="0"/>
              <a:t>[</a:t>
            </a:r>
            <a:r>
              <a:rPr lang="en-US" sz="300" dirty="0" err="1"/>
              <a:t>Nsteerers</a:t>
            </a:r>
            <a:r>
              <a:rPr lang="en-US" sz="300" dirty="0"/>
              <a:t> - k, :] = </a:t>
            </a:r>
            <a:r>
              <a:rPr lang="en-US" sz="300" dirty="0" err="1"/>
              <a:t>ver_resp</a:t>
            </a:r>
            <a:endParaRPr lang="en-US" sz="300" dirty="0"/>
          </a:p>
          <a:p>
            <a:r>
              <a:rPr lang="en-US" sz="300" dirty="0"/>
              <a:t>        else:</a:t>
            </a:r>
          </a:p>
          <a:p>
            <a:r>
              <a:rPr lang="en-US" sz="300" dirty="0"/>
              <a:t>            </a:t>
            </a:r>
            <a:r>
              <a:rPr lang="en-US" sz="300" dirty="0" err="1"/>
              <a:t>hor_st_hor_cod_resp</a:t>
            </a:r>
            <a:r>
              <a:rPr lang="en-US" sz="300" dirty="0"/>
              <a:t>[</a:t>
            </a:r>
            <a:r>
              <a:rPr lang="en-US" sz="300" dirty="0" err="1"/>
              <a:t>Nsteerers</a:t>
            </a:r>
            <a:r>
              <a:rPr lang="en-US" sz="300" dirty="0"/>
              <a:t>*2 - k, :] = </a:t>
            </a:r>
            <a:r>
              <a:rPr lang="en-US" sz="300" dirty="0" err="1"/>
              <a:t>hor_resp</a:t>
            </a:r>
            <a:endParaRPr lang="en-US" sz="300" dirty="0"/>
          </a:p>
          <a:p>
            <a:r>
              <a:rPr lang="en-US" sz="300" dirty="0"/>
              <a:t>            </a:t>
            </a:r>
            <a:r>
              <a:rPr lang="en-US" sz="300" dirty="0" err="1"/>
              <a:t>hor_st_ver_cod_resp</a:t>
            </a:r>
            <a:r>
              <a:rPr lang="en-US" sz="300" dirty="0"/>
              <a:t>[</a:t>
            </a:r>
            <a:r>
              <a:rPr lang="en-US" sz="300" dirty="0" err="1"/>
              <a:t>Nsteerers</a:t>
            </a:r>
            <a:r>
              <a:rPr lang="en-US" sz="300" dirty="0"/>
              <a:t>*2 - k, :] = </a:t>
            </a:r>
            <a:r>
              <a:rPr lang="en-US" sz="300" dirty="0" err="1"/>
              <a:t>ver_resp</a:t>
            </a:r>
            <a:endParaRPr lang="en-US" sz="300" dirty="0"/>
          </a:p>
          <a:p>
            <a:endParaRPr lang="en-US" sz="300" dirty="0"/>
          </a:p>
          <a:p>
            <a:r>
              <a:rPr lang="en-US" sz="300" dirty="0"/>
              <a:t>        </a:t>
            </a:r>
            <a:r>
              <a:rPr lang="en-US" sz="300" dirty="0" err="1"/>
              <a:t>name_file</a:t>
            </a:r>
            <a:r>
              <a:rPr lang="en-US" sz="300" dirty="0"/>
              <a:t> = </a:t>
            </a:r>
            <a:r>
              <a:rPr lang="en-US" sz="300" dirty="0" err="1"/>
              <a:t>header.start</a:t>
            </a:r>
            <a:r>
              <a:rPr lang="en-US" sz="300" dirty="0"/>
              <a:t>['motors'][0]</a:t>
            </a:r>
          </a:p>
          <a:p>
            <a:endParaRPr lang="en-US" sz="300" dirty="0"/>
          </a:p>
          <a:p>
            <a:r>
              <a:rPr lang="en-US" sz="300" dirty="0"/>
              <a:t>        </a:t>
            </a:r>
            <a:r>
              <a:rPr lang="en-US" sz="300" dirty="0" err="1"/>
              <a:t>pickle.dump</a:t>
            </a:r>
            <a:r>
              <a:rPr lang="en-US" sz="300" dirty="0"/>
              <a:t>({'</a:t>
            </a:r>
            <a:r>
              <a:rPr lang="en-US" sz="300" dirty="0" err="1"/>
              <a:t>hor</a:t>
            </a:r>
            <a:r>
              <a:rPr lang="en-US" sz="300" dirty="0"/>
              <a:t>': </a:t>
            </a:r>
            <a:r>
              <a:rPr lang="en-US" sz="300" dirty="0" err="1"/>
              <a:t>hor_resp</a:t>
            </a:r>
            <a:r>
              <a:rPr lang="en-US" sz="300" dirty="0"/>
              <a:t>, '</a:t>
            </a:r>
            <a:r>
              <a:rPr lang="en-US" sz="300" dirty="0" err="1"/>
              <a:t>ver</a:t>
            </a:r>
            <a:r>
              <a:rPr lang="en-US" sz="300" dirty="0"/>
              <a:t>': </a:t>
            </a:r>
            <a:r>
              <a:rPr lang="en-US" sz="300" dirty="0" err="1"/>
              <a:t>ver_resp</a:t>
            </a:r>
            <a:r>
              <a:rPr lang="en-US" sz="300" dirty="0"/>
              <a:t>, 'table': t, 'steer': </a:t>
            </a:r>
            <a:r>
              <a:rPr lang="en-US" sz="300" dirty="0" err="1"/>
              <a:t>header.start</a:t>
            </a:r>
            <a:r>
              <a:rPr lang="en-US" sz="300" dirty="0"/>
              <a:t>['motors']},</a:t>
            </a:r>
          </a:p>
          <a:p>
            <a:r>
              <a:rPr lang="en-US" sz="300" dirty="0"/>
              <a:t>                    open(</a:t>
            </a:r>
            <a:r>
              <a:rPr lang="en-US" sz="300" dirty="0" err="1"/>
              <a:t>f'ORMdata</a:t>
            </a:r>
            <a:r>
              <a:rPr lang="en-US" sz="300" dirty="0"/>
              <a:t>_{</a:t>
            </a:r>
            <a:r>
              <a:rPr lang="en-US" sz="300" dirty="0" err="1"/>
              <a:t>name_file</a:t>
            </a:r>
            <a:r>
              <a:rPr lang="en-US" sz="300" dirty="0"/>
              <a:t>}.</a:t>
            </a:r>
            <a:r>
              <a:rPr lang="en-US" sz="300" dirty="0" err="1"/>
              <a:t>pkl</a:t>
            </a:r>
            <a:r>
              <a:rPr lang="en-US" sz="300" dirty="0"/>
              <a:t>', '</a:t>
            </a:r>
            <a:r>
              <a:rPr lang="en-US" sz="300" dirty="0" err="1"/>
              <a:t>wb</a:t>
            </a:r>
            <a:r>
              <a:rPr lang="en-US" sz="300" dirty="0"/>
              <a:t>'))</a:t>
            </a:r>
          </a:p>
          <a:p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orm</a:t>
            </a:r>
            <a:r>
              <a:rPr lang="en-US" sz="300" dirty="0"/>
              <a:t>['</a:t>
            </a:r>
            <a:r>
              <a:rPr lang="en-US" sz="300" dirty="0" err="1"/>
              <a:t>HorSteererHorBPMs</a:t>
            </a:r>
            <a:r>
              <a:rPr lang="en-US" sz="300" dirty="0"/>
              <a:t>'] = </a:t>
            </a:r>
            <a:r>
              <a:rPr lang="en-US" sz="300" dirty="0" err="1"/>
              <a:t>hor_st_hor_cod_resp</a:t>
            </a:r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orm</a:t>
            </a:r>
            <a:r>
              <a:rPr lang="en-US" sz="300" dirty="0"/>
              <a:t>['</a:t>
            </a:r>
            <a:r>
              <a:rPr lang="en-US" sz="300" dirty="0" err="1"/>
              <a:t>VerSteererHorBPMs</a:t>
            </a:r>
            <a:r>
              <a:rPr lang="en-US" sz="300" dirty="0"/>
              <a:t>'] = </a:t>
            </a:r>
            <a:r>
              <a:rPr lang="en-US" sz="300" dirty="0" err="1"/>
              <a:t>ver_st_hor_cod_resp</a:t>
            </a:r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orm</a:t>
            </a:r>
            <a:r>
              <a:rPr lang="en-US" sz="300" dirty="0"/>
              <a:t>['</a:t>
            </a:r>
            <a:r>
              <a:rPr lang="en-US" sz="300" dirty="0" err="1"/>
              <a:t>HorSteererVerBPMs</a:t>
            </a:r>
            <a:r>
              <a:rPr lang="en-US" sz="300" dirty="0"/>
              <a:t>'] = </a:t>
            </a:r>
            <a:r>
              <a:rPr lang="en-US" sz="300" dirty="0" err="1"/>
              <a:t>hor_st_ver_cod_resp</a:t>
            </a:r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orm</a:t>
            </a:r>
            <a:r>
              <a:rPr lang="en-US" sz="300" dirty="0"/>
              <a:t>['</a:t>
            </a:r>
            <a:r>
              <a:rPr lang="en-US" sz="300" dirty="0" err="1"/>
              <a:t>VerSteererVerBPMs</a:t>
            </a:r>
            <a:r>
              <a:rPr lang="en-US" sz="300" dirty="0"/>
              <a:t>'] = </a:t>
            </a:r>
            <a:r>
              <a:rPr lang="en-US" sz="300" dirty="0" err="1"/>
              <a:t>ver_st_ver_cod_resp</a:t>
            </a:r>
            <a:endParaRPr lang="en-US" sz="300" dirty="0"/>
          </a:p>
          <a:p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pickle.dump</a:t>
            </a:r>
            <a:r>
              <a:rPr lang="en-US" sz="300" dirty="0"/>
              <a:t>({'</a:t>
            </a:r>
            <a:r>
              <a:rPr lang="en-US" sz="300" dirty="0" err="1"/>
              <a:t>orm</a:t>
            </a:r>
            <a:r>
              <a:rPr lang="en-US" sz="300" dirty="0"/>
              <a:t>': </a:t>
            </a:r>
            <a:r>
              <a:rPr lang="en-US" sz="300" dirty="0" err="1"/>
              <a:t>orm</a:t>
            </a:r>
            <a:r>
              <a:rPr lang="en-US" sz="300" dirty="0"/>
              <a:t>}, open('</a:t>
            </a:r>
            <a:r>
              <a:rPr lang="en-US" sz="300" dirty="0" err="1"/>
              <a:t>ORM_bluesky_pyTAC.pkl</a:t>
            </a:r>
            <a:r>
              <a:rPr lang="en-US" sz="300" dirty="0"/>
              <a:t>', '</a:t>
            </a:r>
            <a:r>
              <a:rPr lang="en-US" sz="300" dirty="0" err="1"/>
              <a:t>wb</a:t>
            </a:r>
            <a:r>
              <a:rPr lang="en-US" sz="300" dirty="0"/>
              <a:t>'))</a:t>
            </a:r>
          </a:p>
          <a:p>
            <a:endParaRPr lang="en-US" sz="300" dirty="0"/>
          </a:p>
          <a:p>
            <a:r>
              <a:rPr lang="en-US" sz="300" dirty="0"/>
              <a:t>    return </a:t>
            </a:r>
            <a:r>
              <a:rPr lang="en-US" sz="300" dirty="0" err="1"/>
              <a:t>orm</a:t>
            </a:r>
            <a:endParaRPr lang="en-US" sz="300" dirty="0"/>
          </a:p>
          <a:p>
            <a:endParaRPr lang="en-US" sz="300" dirty="0"/>
          </a:p>
          <a:p>
            <a:endParaRPr lang="en-US" sz="300" dirty="0"/>
          </a:p>
          <a:p>
            <a:r>
              <a:rPr lang="en-US" sz="300" dirty="0"/>
              <a:t>if __name__ == '__main__':</a:t>
            </a:r>
          </a:p>
          <a:p>
            <a:endParaRPr lang="en-US" sz="300" dirty="0"/>
          </a:p>
          <a:p>
            <a:r>
              <a:rPr lang="en-US" sz="300" dirty="0"/>
              <a:t>    # </a:t>
            </a:r>
            <a:r>
              <a:rPr lang="en-US" sz="300" dirty="0" err="1"/>
              <a:t>os.environ</a:t>
            </a:r>
            <a:r>
              <a:rPr lang="en-US" sz="300" dirty="0"/>
              <a:t>['TANGO-HOST'] = 'ebs-simu-1:10000'</a:t>
            </a:r>
          </a:p>
          <a:p>
            <a:endParaRPr lang="en-US" sz="300" dirty="0"/>
          </a:p>
          <a:p>
            <a:r>
              <a:rPr lang="en-US" sz="300" dirty="0"/>
              <a:t>    machine = '</a:t>
            </a:r>
            <a:r>
              <a:rPr lang="en-US" sz="300" dirty="0" err="1"/>
              <a:t>ebs</a:t>
            </a:r>
            <a:r>
              <a:rPr lang="en-US" sz="300" dirty="0"/>
              <a:t>'</a:t>
            </a:r>
          </a:p>
          <a:p>
            <a:endParaRPr lang="en-US" sz="300" dirty="0"/>
          </a:p>
          <a:p>
            <a:r>
              <a:rPr lang="en-US" sz="300" dirty="0"/>
              <a:t>    logger = </a:t>
            </a:r>
            <a:r>
              <a:rPr lang="en-US" sz="300" dirty="0" err="1"/>
              <a:t>logging.getLogger</a:t>
            </a:r>
            <a:r>
              <a:rPr lang="en-US" sz="300" dirty="0"/>
              <a:t>(f"{machine}-</a:t>
            </a:r>
            <a:r>
              <a:rPr lang="en-US" sz="300" dirty="0" err="1"/>
              <a:t>bluesky-orm</a:t>
            </a:r>
            <a:r>
              <a:rPr lang="en-US" sz="300" dirty="0"/>
              <a:t>")</a:t>
            </a:r>
          </a:p>
          <a:p>
            <a:endParaRPr lang="en-US" sz="300" dirty="0"/>
          </a:p>
          <a:p>
            <a:r>
              <a:rPr lang="en-US" sz="300" dirty="0"/>
              <a:t>    lattice = load('EBS-</a:t>
            </a:r>
            <a:r>
              <a:rPr lang="en-US" sz="300" dirty="0" err="1"/>
              <a:t>vec</a:t>
            </a:r>
            <a:r>
              <a:rPr lang="en-US" sz="300" dirty="0"/>
              <a:t>',</a:t>
            </a:r>
          </a:p>
          <a:p>
            <a:r>
              <a:rPr lang="en-US" sz="300" dirty="0"/>
              <a:t>                   directory=Path('/</a:t>
            </a:r>
            <a:r>
              <a:rPr lang="en-US" sz="300" dirty="0" err="1"/>
              <a:t>machfs</a:t>
            </a:r>
            <a:r>
              <a:rPr lang="en-US" sz="300" dirty="0"/>
              <a:t>/</a:t>
            </a:r>
            <a:r>
              <a:rPr lang="en-US" sz="300" dirty="0" err="1"/>
              <a:t>liuzzo</a:t>
            </a:r>
            <a:r>
              <a:rPr lang="en-US" sz="300" dirty="0"/>
              <a:t>/EBS/</a:t>
            </a:r>
            <a:r>
              <a:rPr lang="en-US" sz="300" dirty="0" err="1"/>
              <a:t>beamdyn</a:t>
            </a:r>
            <a:r>
              <a:rPr lang="en-US" sz="300" dirty="0"/>
              <a:t>/MDT/2024/2024_06_01/</a:t>
            </a:r>
            <a:r>
              <a:rPr lang="en-US" sz="300" dirty="0" err="1"/>
              <a:t>pytac</a:t>
            </a:r>
            <a:r>
              <a:rPr lang="en-US" sz="300" dirty="0"/>
              <a:t>/</a:t>
            </a:r>
            <a:r>
              <a:rPr lang="en-US" sz="300" dirty="0" err="1"/>
              <a:t>src</a:t>
            </a:r>
            <a:r>
              <a:rPr lang="en-US" sz="300" dirty="0"/>
              <a:t>/</a:t>
            </a:r>
            <a:r>
              <a:rPr lang="en-US" sz="300" dirty="0" err="1"/>
              <a:t>pytac</a:t>
            </a:r>
            <a:r>
              <a:rPr lang="en-US" sz="300" dirty="0"/>
              <a:t>/data'),</a:t>
            </a:r>
          </a:p>
          <a:p>
            <a:r>
              <a:rPr lang="en-US" sz="300" dirty="0"/>
              <a:t>                   </a:t>
            </a:r>
            <a:r>
              <a:rPr lang="en-US" sz="300" dirty="0" err="1"/>
              <a:t>control_system</a:t>
            </a:r>
            <a:r>
              <a:rPr lang="en-US" sz="300" dirty="0"/>
              <a:t>=</a:t>
            </a:r>
            <a:r>
              <a:rPr lang="en-US" sz="300" dirty="0" err="1"/>
              <a:t>TangoControlSystem</a:t>
            </a:r>
            <a:r>
              <a:rPr lang="en-US" sz="300" dirty="0"/>
              <a:t>(wait=True, timeout=2.0))</a:t>
            </a:r>
          </a:p>
          <a:p>
            <a:endParaRPr lang="en-US" sz="300" dirty="0"/>
          </a:p>
          <a:p>
            <a:r>
              <a:rPr lang="en-US" sz="300" dirty="0"/>
              <a:t>    from </a:t>
            </a:r>
            <a:r>
              <a:rPr lang="en-US" sz="300" dirty="0" err="1"/>
              <a:t>os.path</a:t>
            </a:r>
            <a:r>
              <a:rPr lang="en-US" sz="300" dirty="0"/>
              <a:t> import exists</a:t>
            </a:r>
          </a:p>
          <a:p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ormfile</a:t>
            </a:r>
            <a:r>
              <a:rPr lang="en-US" sz="300" dirty="0"/>
              <a:t> = '/</a:t>
            </a:r>
            <a:r>
              <a:rPr lang="en-US" sz="300" dirty="0" err="1"/>
              <a:t>machfs</a:t>
            </a:r>
            <a:r>
              <a:rPr lang="en-US" sz="300" dirty="0"/>
              <a:t>/MDT/2024/2024_06_01/</a:t>
            </a:r>
            <a:r>
              <a:rPr lang="en-US" sz="300" dirty="0" err="1"/>
              <a:t>ORM_bluesky_pyTAC.pkl</a:t>
            </a:r>
            <a:r>
              <a:rPr lang="en-US" sz="300" dirty="0"/>
              <a:t>'</a:t>
            </a:r>
          </a:p>
          <a:p>
            <a:endParaRPr lang="en-US" sz="300" dirty="0"/>
          </a:p>
          <a:p>
            <a:r>
              <a:rPr lang="en-US" sz="300" dirty="0"/>
              <a:t>    if not(exists(</a:t>
            </a:r>
            <a:r>
              <a:rPr lang="en-US" sz="300" dirty="0" err="1"/>
              <a:t>ormfile</a:t>
            </a:r>
            <a:r>
              <a:rPr lang="en-US" sz="300" dirty="0"/>
              <a:t>)):</a:t>
            </a:r>
          </a:p>
          <a:p>
            <a:r>
              <a:rPr lang="en-US" sz="300" dirty="0"/>
              <a:t>        print(f'{</a:t>
            </a:r>
            <a:r>
              <a:rPr lang="en-US" sz="300" dirty="0" err="1"/>
              <a:t>ormfile</a:t>
            </a:r>
            <a:r>
              <a:rPr lang="en-US" sz="300" dirty="0"/>
              <a:t>} file does NOT exist')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orm</a:t>
            </a:r>
            <a:r>
              <a:rPr lang="en-US" sz="300" dirty="0"/>
              <a:t> = </a:t>
            </a:r>
            <a:r>
              <a:rPr lang="en-US" sz="300" dirty="0" err="1"/>
              <a:t>measure_orm</a:t>
            </a:r>
            <a:r>
              <a:rPr lang="en-US" sz="300" dirty="0"/>
              <a:t>(lattice, </a:t>
            </a:r>
            <a:r>
              <a:rPr lang="en-US" sz="300" dirty="0" err="1"/>
              <a:t>settle_time</a:t>
            </a:r>
            <a:r>
              <a:rPr lang="en-US" sz="300" dirty="0"/>
              <a:t>=6)</a:t>
            </a:r>
          </a:p>
          <a:p>
            <a:r>
              <a:rPr lang="en-US" sz="300" dirty="0"/>
              <a:t>    else:</a:t>
            </a:r>
          </a:p>
          <a:p>
            <a:r>
              <a:rPr lang="en-US" sz="300" dirty="0"/>
              <a:t>        print(</a:t>
            </a:r>
            <a:r>
              <a:rPr lang="en-US" sz="300" dirty="0" err="1"/>
              <a:t>f'load</a:t>
            </a:r>
            <a:r>
              <a:rPr lang="en-US" sz="300" dirty="0"/>
              <a:t> existing {</a:t>
            </a:r>
            <a:r>
              <a:rPr lang="en-US" sz="300" dirty="0" err="1"/>
              <a:t>ormfile</a:t>
            </a:r>
            <a:r>
              <a:rPr lang="en-US" sz="300" dirty="0"/>
              <a:t>} file')</a:t>
            </a:r>
          </a:p>
          <a:p>
            <a:r>
              <a:rPr lang="en-US" sz="300" dirty="0"/>
              <a:t>        d = </a:t>
            </a:r>
            <a:r>
              <a:rPr lang="en-US" sz="300" dirty="0" err="1"/>
              <a:t>pickle.load</a:t>
            </a:r>
            <a:r>
              <a:rPr lang="en-US" sz="300" dirty="0"/>
              <a:t>(open(</a:t>
            </a:r>
            <a:r>
              <a:rPr lang="en-US" sz="300" dirty="0" err="1"/>
              <a:t>ormfile</a:t>
            </a:r>
            <a:r>
              <a:rPr lang="en-US" sz="300" dirty="0"/>
              <a:t>, '</a:t>
            </a:r>
            <a:r>
              <a:rPr lang="en-US" sz="300" dirty="0" err="1"/>
              <a:t>rb</a:t>
            </a:r>
            <a:r>
              <a:rPr lang="en-US" sz="300" dirty="0"/>
              <a:t>'))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orm</a:t>
            </a:r>
            <a:r>
              <a:rPr lang="en-US" sz="300" dirty="0"/>
              <a:t> = d['</a:t>
            </a:r>
            <a:r>
              <a:rPr lang="en-US" sz="300" dirty="0" err="1"/>
              <a:t>orm</a:t>
            </a:r>
            <a:r>
              <a:rPr lang="en-US" sz="300" dirty="0"/>
              <a:t>']</a:t>
            </a:r>
          </a:p>
          <a:p>
            <a:endParaRPr lang="en-US" sz="300" dirty="0"/>
          </a:p>
          <a:p>
            <a:endParaRPr lang="en-US" sz="300" dirty="0"/>
          </a:p>
          <a:p>
            <a:r>
              <a:rPr lang="en-US" sz="300" dirty="0"/>
              <a:t>    import </a:t>
            </a:r>
            <a:r>
              <a:rPr lang="en-US" sz="300" dirty="0" err="1"/>
              <a:t>matplotlib.pyplot</a:t>
            </a:r>
            <a:r>
              <a:rPr lang="en-US" sz="300" dirty="0"/>
              <a:t> as </a:t>
            </a:r>
            <a:r>
              <a:rPr lang="en-US" sz="300" dirty="0" err="1"/>
              <a:t>plt</a:t>
            </a:r>
            <a:endParaRPr lang="en-US" sz="300" dirty="0"/>
          </a:p>
          <a:p>
            <a:r>
              <a:rPr lang="en-US" sz="300" dirty="0"/>
              <a:t>    from mpl_toolkits.mplot3d import Axes3D</a:t>
            </a:r>
          </a:p>
          <a:p>
            <a:endParaRPr lang="en-US" sz="300" dirty="0"/>
          </a:p>
          <a:p>
            <a:r>
              <a:rPr lang="en-US" sz="300" dirty="0"/>
              <a:t>    # Set up grid and test data</a:t>
            </a:r>
          </a:p>
          <a:p>
            <a:r>
              <a:rPr lang="en-US" sz="300" dirty="0"/>
              <a:t>    S=</a:t>
            </a:r>
            <a:r>
              <a:rPr lang="en-US" sz="300" dirty="0" err="1"/>
              <a:t>orm</a:t>
            </a:r>
            <a:r>
              <a:rPr lang="en-US" sz="300" dirty="0"/>
              <a:t>['</a:t>
            </a:r>
            <a:r>
              <a:rPr lang="en-US" sz="300" dirty="0" err="1"/>
              <a:t>HorSteererHorBPMs</a:t>
            </a:r>
            <a:r>
              <a:rPr lang="en-US" sz="300" dirty="0"/>
              <a:t>'].shape</a:t>
            </a:r>
          </a:p>
          <a:p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nx</a:t>
            </a:r>
            <a:r>
              <a:rPr lang="en-US" sz="300" dirty="0"/>
              <a:t>, </a:t>
            </a:r>
            <a:r>
              <a:rPr lang="en-US" sz="300" dirty="0" err="1"/>
              <a:t>ny</a:t>
            </a:r>
            <a:r>
              <a:rPr lang="en-US" sz="300" dirty="0"/>
              <a:t> = S[0], S[1]</a:t>
            </a:r>
          </a:p>
          <a:p>
            <a:r>
              <a:rPr lang="en-US" sz="300" dirty="0"/>
              <a:t>    x = range(</a:t>
            </a:r>
            <a:r>
              <a:rPr lang="en-US" sz="300" dirty="0" err="1"/>
              <a:t>nx</a:t>
            </a:r>
            <a:r>
              <a:rPr lang="en-US" sz="300" dirty="0"/>
              <a:t>)</a:t>
            </a:r>
          </a:p>
          <a:p>
            <a:r>
              <a:rPr lang="en-US" sz="300" dirty="0"/>
              <a:t>    y = range(</a:t>
            </a:r>
            <a:r>
              <a:rPr lang="en-US" sz="300" dirty="0" err="1"/>
              <a:t>ny</a:t>
            </a:r>
            <a:r>
              <a:rPr lang="en-US" sz="300" dirty="0"/>
              <a:t>)</a:t>
            </a:r>
          </a:p>
          <a:p>
            <a:r>
              <a:rPr lang="en-US" sz="300" dirty="0"/>
              <a:t>    X, Y = </a:t>
            </a:r>
            <a:r>
              <a:rPr lang="en-US" sz="300" dirty="0" err="1"/>
              <a:t>np.meshgrid</a:t>
            </a:r>
            <a:r>
              <a:rPr lang="en-US" sz="300" dirty="0"/>
              <a:t>(x, y)  # `</a:t>
            </a:r>
            <a:r>
              <a:rPr lang="en-US" sz="300" dirty="0" err="1"/>
              <a:t>plot_surface</a:t>
            </a:r>
            <a:r>
              <a:rPr lang="en-US" sz="300" dirty="0"/>
              <a:t>` expects `x` and `y` data to be 2D</a:t>
            </a:r>
          </a:p>
          <a:p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plt.style.use</a:t>
            </a:r>
            <a:r>
              <a:rPr lang="en-US" sz="300" dirty="0"/>
              <a:t>('_</a:t>
            </a:r>
            <a:r>
              <a:rPr lang="en-US" sz="300" dirty="0" err="1"/>
              <a:t>mpl</a:t>
            </a:r>
            <a:r>
              <a:rPr lang="en-US" sz="300" dirty="0"/>
              <a:t>-gallery')</a:t>
            </a:r>
          </a:p>
          <a:p>
            <a:endParaRPr lang="en-US" sz="300" dirty="0"/>
          </a:p>
          <a:p>
            <a:r>
              <a:rPr lang="en-US" sz="300" dirty="0"/>
              <a:t>    fig, ax = </a:t>
            </a:r>
            <a:r>
              <a:rPr lang="en-US" sz="300" dirty="0" err="1"/>
              <a:t>plt.subplots</a:t>
            </a:r>
            <a:r>
              <a:rPr lang="en-US" sz="300" dirty="0"/>
              <a:t>(</a:t>
            </a:r>
            <a:r>
              <a:rPr lang="en-US" sz="300" dirty="0" err="1"/>
              <a:t>nrows</a:t>
            </a:r>
            <a:r>
              <a:rPr lang="en-US" sz="300" dirty="0"/>
              <a:t>=2, </a:t>
            </a:r>
            <a:r>
              <a:rPr lang="en-US" sz="300" dirty="0" err="1"/>
              <a:t>ncols</a:t>
            </a:r>
            <a:r>
              <a:rPr lang="en-US" sz="300" dirty="0"/>
              <a:t>=2, </a:t>
            </a:r>
            <a:r>
              <a:rPr lang="en-US" sz="300" dirty="0" err="1"/>
              <a:t>subplot_kw</a:t>
            </a:r>
            <a:r>
              <a:rPr lang="en-US" sz="300" dirty="0"/>
              <a:t>={"projection": "3d"})</a:t>
            </a:r>
          </a:p>
          <a:p>
            <a:r>
              <a:rPr lang="en-US" sz="300" dirty="0"/>
              <a:t>    ax[0, 0].</a:t>
            </a:r>
            <a:r>
              <a:rPr lang="en-US" sz="300" dirty="0" err="1"/>
              <a:t>plot_surface</a:t>
            </a:r>
            <a:r>
              <a:rPr lang="en-US" sz="300" dirty="0"/>
              <a:t>(X, Y, </a:t>
            </a:r>
            <a:r>
              <a:rPr lang="en-US" sz="300" dirty="0" err="1"/>
              <a:t>orm</a:t>
            </a:r>
            <a:r>
              <a:rPr lang="en-US" sz="300" dirty="0"/>
              <a:t>['</a:t>
            </a:r>
            <a:r>
              <a:rPr lang="en-US" sz="300" dirty="0" err="1"/>
              <a:t>HorSteererHorBPMs</a:t>
            </a:r>
            <a:r>
              <a:rPr lang="en-US" sz="300" dirty="0"/>
              <a:t>'].T)</a:t>
            </a:r>
          </a:p>
          <a:p>
            <a:r>
              <a:rPr lang="en-US" sz="300" dirty="0"/>
              <a:t>    ax[0, 0].</a:t>
            </a:r>
            <a:r>
              <a:rPr lang="en-US" sz="300" dirty="0" err="1"/>
              <a:t>set_ylabel</a:t>
            </a:r>
            <a:r>
              <a:rPr lang="en-US" sz="300" dirty="0"/>
              <a:t>('</a:t>
            </a:r>
            <a:r>
              <a:rPr lang="en-US" sz="300" dirty="0" err="1"/>
              <a:t>Hor</a:t>
            </a:r>
            <a:r>
              <a:rPr lang="en-US" sz="300" dirty="0"/>
              <a:t> BPM')</a:t>
            </a:r>
          </a:p>
          <a:p>
            <a:endParaRPr lang="en-US" sz="300" dirty="0"/>
          </a:p>
          <a:p>
            <a:r>
              <a:rPr lang="en-US" sz="300" dirty="0"/>
              <a:t>    ax[0, 1].</a:t>
            </a:r>
            <a:r>
              <a:rPr lang="en-US" sz="300" dirty="0" err="1"/>
              <a:t>plot_surface</a:t>
            </a:r>
            <a:r>
              <a:rPr lang="en-US" sz="300" dirty="0"/>
              <a:t>(X, Y, </a:t>
            </a:r>
            <a:r>
              <a:rPr lang="en-US" sz="300" dirty="0" err="1"/>
              <a:t>orm</a:t>
            </a:r>
            <a:r>
              <a:rPr lang="en-US" sz="300" dirty="0"/>
              <a:t>['</a:t>
            </a:r>
            <a:r>
              <a:rPr lang="en-US" sz="300" dirty="0" err="1"/>
              <a:t>VerSteererHorBPMs</a:t>
            </a:r>
            <a:r>
              <a:rPr lang="en-US" sz="300" dirty="0"/>
              <a:t>'].T)</a:t>
            </a:r>
          </a:p>
          <a:p>
            <a:endParaRPr lang="en-US" sz="300" dirty="0"/>
          </a:p>
          <a:p>
            <a:r>
              <a:rPr lang="en-US" sz="300" dirty="0"/>
              <a:t>    ax[1, 0].</a:t>
            </a:r>
            <a:r>
              <a:rPr lang="en-US" sz="300" dirty="0" err="1"/>
              <a:t>plot_surface</a:t>
            </a:r>
            <a:r>
              <a:rPr lang="en-US" sz="300" dirty="0"/>
              <a:t>(X, Y, </a:t>
            </a:r>
            <a:r>
              <a:rPr lang="en-US" sz="300" dirty="0" err="1"/>
              <a:t>orm</a:t>
            </a:r>
            <a:r>
              <a:rPr lang="en-US" sz="300" dirty="0"/>
              <a:t>['</a:t>
            </a:r>
            <a:r>
              <a:rPr lang="en-US" sz="300" dirty="0" err="1"/>
              <a:t>HorSteererVerBPMs</a:t>
            </a:r>
            <a:r>
              <a:rPr lang="en-US" sz="300" dirty="0"/>
              <a:t>'].T)</a:t>
            </a:r>
          </a:p>
          <a:p>
            <a:r>
              <a:rPr lang="en-US" sz="300" dirty="0"/>
              <a:t>    ax[1, 0].</a:t>
            </a:r>
            <a:r>
              <a:rPr lang="en-US" sz="300" dirty="0" err="1"/>
              <a:t>set_xlabel</a:t>
            </a:r>
            <a:r>
              <a:rPr lang="en-US" sz="300" dirty="0"/>
              <a:t>('</a:t>
            </a:r>
            <a:r>
              <a:rPr lang="en-US" sz="300" dirty="0" err="1"/>
              <a:t>Hor</a:t>
            </a:r>
            <a:r>
              <a:rPr lang="en-US" sz="300" dirty="0"/>
              <a:t> steerers')</a:t>
            </a:r>
          </a:p>
          <a:p>
            <a:r>
              <a:rPr lang="en-US" sz="300" dirty="0"/>
              <a:t>    ax[1, 0].</a:t>
            </a:r>
            <a:r>
              <a:rPr lang="en-US" sz="300" dirty="0" err="1"/>
              <a:t>set_ylabel</a:t>
            </a:r>
            <a:r>
              <a:rPr lang="en-US" sz="300" dirty="0"/>
              <a:t>('Ver BPM')</a:t>
            </a:r>
          </a:p>
          <a:p>
            <a:endParaRPr lang="en-US" sz="300" dirty="0"/>
          </a:p>
          <a:p>
            <a:r>
              <a:rPr lang="en-US" sz="300" dirty="0"/>
              <a:t>    ax[1, 1].</a:t>
            </a:r>
            <a:r>
              <a:rPr lang="en-US" sz="300" dirty="0" err="1"/>
              <a:t>plot_surface</a:t>
            </a:r>
            <a:r>
              <a:rPr lang="en-US" sz="300" dirty="0"/>
              <a:t>(X, Y, </a:t>
            </a:r>
            <a:r>
              <a:rPr lang="en-US" sz="300" dirty="0" err="1"/>
              <a:t>orm</a:t>
            </a:r>
            <a:r>
              <a:rPr lang="en-US" sz="300" dirty="0"/>
              <a:t>['</a:t>
            </a:r>
            <a:r>
              <a:rPr lang="en-US" sz="300" dirty="0" err="1"/>
              <a:t>VerSteererVerBPMs</a:t>
            </a:r>
            <a:r>
              <a:rPr lang="en-US" sz="300" dirty="0"/>
              <a:t>'].T)</a:t>
            </a:r>
          </a:p>
          <a:p>
            <a:r>
              <a:rPr lang="en-US" sz="300" dirty="0"/>
              <a:t>    ax[1, 1].</a:t>
            </a:r>
            <a:r>
              <a:rPr lang="en-US" sz="300" dirty="0" err="1"/>
              <a:t>set_xlabel</a:t>
            </a:r>
            <a:r>
              <a:rPr lang="en-US" sz="300" dirty="0"/>
              <a:t>('Ver steerers')</a:t>
            </a:r>
          </a:p>
          <a:p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plt.savefig</a:t>
            </a:r>
            <a:r>
              <a:rPr lang="en-US" sz="300" dirty="0"/>
              <a:t>('</a:t>
            </a:r>
            <a:r>
              <a:rPr lang="en-US" sz="300" dirty="0" err="1"/>
              <a:t>ORM.png</a:t>
            </a:r>
            <a:r>
              <a:rPr lang="en-US" sz="300" dirty="0"/>
              <a:t>')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plt.show</a:t>
            </a:r>
            <a:r>
              <a:rPr lang="en-US" sz="300" dirty="0"/>
              <a:t>()</a:t>
            </a:r>
          </a:p>
          <a:p>
            <a:endParaRPr lang="en-US" sz="300" dirty="0"/>
          </a:p>
          <a:p>
            <a:r>
              <a:rPr lang="en-US" sz="300" dirty="0"/>
              <a:t>    """</a:t>
            </a:r>
          </a:p>
          <a:p>
            <a:r>
              <a:rPr lang="en-US" sz="300" dirty="0"/>
              <a:t>    fig, ax = </a:t>
            </a:r>
            <a:r>
              <a:rPr lang="en-US" sz="300" dirty="0" err="1"/>
              <a:t>plt.subplots</a:t>
            </a:r>
            <a:r>
              <a:rPr lang="en-US" sz="300" dirty="0"/>
              <a:t>(</a:t>
            </a:r>
            <a:r>
              <a:rPr lang="en-US" sz="300" dirty="0" err="1"/>
              <a:t>nrows</a:t>
            </a:r>
            <a:r>
              <a:rPr lang="en-US" sz="300" dirty="0"/>
              <a:t>=2, </a:t>
            </a:r>
            <a:r>
              <a:rPr lang="en-US" sz="300" dirty="0" err="1"/>
              <a:t>ncols</a:t>
            </a:r>
            <a:r>
              <a:rPr lang="en-US" sz="300" dirty="0"/>
              <a:t>=2)</a:t>
            </a:r>
          </a:p>
          <a:p>
            <a:r>
              <a:rPr lang="en-US" sz="300" dirty="0"/>
              <a:t>    ax[0, 0].</a:t>
            </a:r>
            <a:r>
              <a:rPr lang="en-US" sz="300" dirty="0" err="1"/>
              <a:t>pcolormesh</a:t>
            </a:r>
            <a:r>
              <a:rPr lang="en-US" sz="300" dirty="0"/>
              <a:t>(</a:t>
            </a:r>
            <a:r>
              <a:rPr lang="en-US" sz="300" dirty="0" err="1"/>
              <a:t>orm</a:t>
            </a:r>
            <a:r>
              <a:rPr lang="en-US" sz="300" dirty="0"/>
              <a:t>['</a:t>
            </a:r>
            <a:r>
              <a:rPr lang="en-US" sz="300" dirty="0" err="1"/>
              <a:t>HorSteererHorBPMs</a:t>
            </a:r>
            <a:r>
              <a:rPr lang="en-US" sz="300" dirty="0"/>
              <a:t>'].T)</a:t>
            </a:r>
          </a:p>
          <a:p>
            <a:r>
              <a:rPr lang="en-US" sz="300" dirty="0"/>
              <a:t>    # ax[0, 0].</a:t>
            </a:r>
            <a:r>
              <a:rPr lang="en-US" sz="300" dirty="0" err="1"/>
              <a:t>set_xlabel</a:t>
            </a:r>
            <a:r>
              <a:rPr lang="en-US" sz="300" dirty="0"/>
              <a:t>('</a:t>
            </a:r>
            <a:r>
              <a:rPr lang="en-US" sz="300" dirty="0" err="1"/>
              <a:t>Hor</a:t>
            </a:r>
            <a:r>
              <a:rPr lang="en-US" sz="300" dirty="0"/>
              <a:t> steerers')</a:t>
            </a:r>
          </a:p>
          <a:p>
            <a:r>
              <a:rPr lang="en-US" sz="300" dirty="0"/>
              <a:t>    ax[0, 0].</a:t>
            </a:r>
            <a:r>
              <a:rPr lang="en-US" sz="300" dirty="0" err="1"/>
              <a:t>set_ylabel</a:t>
            </a:r>
            <a:r>
              <a:rPr lang="en-US" sz="300" dirty="0"/>
              <a:t>('</a:t>
            </a:r>
            <a:r>
              <a:rPr lang="en-US" sz="300" dirty="0" err="1"/>
              <a:t>Hor</a:t>
            </a:r>
            <a:r>
              <a:rPr lang="en-US" sz="300" dirty="0"/>
              <a:t> BPM')</a:t>
            </a:r>
          </a:p>
          <a:p>
            <a:endParaRPr lang="en-US" sz="300" dirty="0"/>
          </a:p>
          <a:p>
            <a:r>
              <a:rPr lang="en-US" sz="300" dirty="0"/>
              <a:t>    ax[0, 1].</a:t>
            </a:r>
            <a:r>
              <a:rPr lang="en-US" sz="300" dirty="0" err="1"/>
              <a:t>pcolormesh</a:t>
            </a:r>
            <a:r>
              <a:rPr lang="en-US" sz="300" dirty="0"/>
              <a:t>(</a:t>
            </a:r>
            <a:r>
              <a:rPr lang="en-US" sz="300" dirty="0" err="1"/>
              <a:t>orm</a:t>
            </a:r>
            <a:r>
              <a:rPr lang="en-US" sz="300" dirty="0"/>
              <a:t>['</a:t>
            </a:r>
            <a:r>
              <a:rPr lang="en-US" sz="300" dirty="0" err="1"/>
              <a:t>VerSteererHorBPMs</a:t>
            </a:r>
            <a:r>
              <a:rPr lang="en-US" sz="300" dirty="0"/>
              <a:t>'].T)</a:t>
            </a:r>
          </a:p>
          <a:p>
            <a:endParaRPr lang="en-US" sz="300" dirty="0"/>
          </a:p>
          <a:p>
            <a:r>
              <a:rPr lang="en-US" sz="300" dirty="0"/>
              <a:t>    ax[1, 0].</a:t>
            </a:r>
            <a:r>
              <a:rPr lang="en-US" sz="300" dirty="0" err="1"/>
              <a:t>pcolormesh</a:t>
            </a:r>
            <a:r>
              <a:rPr lang="en-US" sz="300" dirty="0"/>
              <a:t>(</a:t>
            </a:r>
            <a:r>
              <a:rPr lang="en-US" sz="300" dirty="0" err="1"/>
              <a:t>orm</a:t>
            </a:r>
            <a:r>
              <a:rPr lang="en-US" sz="300" dirty="0"/>
              <a:t>['</a:t>
            </a:r>
            <a:r>
              <a:rPr lang="en-US" sz="300" dirty="0" err="1"/>
              <a:t>HorSteererVerBPMs</a:t>
            </a:r>
            <a:r>
              <a:rPr lang="en-US" sz="300" dirty="0"/>
              <a:t>'].T)</a:t>
            </a:r>
          </a:p>
          <a:p>
            <a:r>
              <a:rPr lang="en-US" sz="300" dirty="0"/>
              <a:t>    ax[1, 0].</a:t>
            </a:r>
            <a:r>
              <a:rPr lang="en-US" sz="300" dirty="0" err="1"/>
              <a:t>set_xlabel</a:t>
            </a:r>
            <a:r>
              <a:rPr lang="en-US" sz="300" dirty="0"/>
              <a:t>('</a:t>
            </a:r>
            <a:r>
              <a:rPr lang="en-US" sz="300" dirty="0" err="1"/>
              <a:t>Hor</a:t>
            </a:r>
            <a:r>
              <a:rPr lang="en-US" sz="300" dirty="0"/>
              <a:t> steerers')</a:t>
            </a:r>
          </a:p>
          <a:p>
            <a:r>
              <a:rPr lang="en-US" sz="300" dirty="0"/>
              <a:t>    ax[1, 0].</a:t>
            </a:r>
            <a:r>
              <a:rPr lang="en-US" sz="300" dirty="0" err="1"/>
              <a:t>set_ylabel</a:t>
            </a:r>
            <a:r>
              <a:rPr lang="en-US" sz="300" dirty="0"/>
              <a:t>('Ver BPM')</a:t>
            </a:r>
          </a:p>
          <a:p>
            <a:endParaRPr lang="en-US" sz="300" dirty="0"/>
          </a:p>
          <a:p>
            <a:r>
              <a:rPr lang="en-US" sz="300" dirty="0"/>
              <a:t>    ax[1, 1].</a:t>
            </a:r>
            <a:r>
              <a:rPr lang="en-US" sz="300" dirty="0" err="1"/>
              <a:t>pcolormesh</a:t>
            </a:r>
            <a:r>
              <a:rPr lang="en-US" sz="300" dirty="0"/>
              <a:t>(</a:t>
            </a:r>
            <a:r>
              <a:rPr lang="en-US" sz="300" dirty="0" err="1"/>
              <a:t>orm</a:t>
            </a:r>
            <a:r>
              <a:rPr lang="en-US" sz="300" dirty="0"/>
              <a:t>['</a:t>
            </a:r>
            <a:r>
              <a:rPr lang="en-US" sz="300" dirty="0" err="1"/>
              <a:t>VerSteererVerBPMs</a:t>
            </a:r>
            <a:r>
              <a:rPr lang="en-US" sz="300" dirty="0"/>
              <a:t>'].T)</a:t>
            </a:r>
          </a:p>
          <a:p>
            <a:r>
              <a:rPr lang="en-US" sz="300" dirty="0"/>
              <a:t>    ax[1, 1].</a:t>
            </a:r>
            <a:r>
              <a:rPr lang="en-US" sz="300" dirty="0" err="1"/>
              <a:t>set_xlabel</a:t>
            </a:r>
            <a:r>
              <a:rPr lang="en-US" sz="300" dirty="0"/>
              <a:t>('Ver steerers')</a:t>
            </a:r>
          </a:p>
          <a:p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plt.savefig</a:t>
            </a:r>
            <a:r>
              <a:rPr lang="en-US" sz="300" dirty="0"/>
              <a:t>('</a:t>
            </a:r>
            <a:r>
              <a:rPr lang="en-US" sz="300" dirty="0" err="1"/>
              <a:t>ORM.png</a:t>
            </a:r>
            <a:r>
              <a:rPr lang="en-US" sz="300" dirty="0"/>
              <a:t>')</a:t>
            </a:r>
          </a:p>
          <a:p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plt.show</a:t>
            </a:r>
            <a:r>
              <a:rPr lang="en-US" sz="300" dirty="0"/>
              <a:t>()</a:t>
            </a:r>
          </a:p>
          <a:p>
            <a:r>
              <a:rPr lang="en-US" sz="300" dirty="0"/>
              <a:t>    """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D1CDCD-E0FB-1546-B861-A118E399A56F}"/>
              </a:ext>
            </a:extLst>
          </p:cNvPr>
          <p:cNvSpPr txBox="1"/>
          <p:nvPr/>
        </p:nvSpPr>
        <p:spPr>
          <a:xfrm>
            <a:off x="8662771" y="1017360"/>
            <a:ext cx="1897725" cy="56784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" dirty="0"/>
              <a:t>import time</a:t>
            </a:r>
          </a:p>
          <a:p>
            <a:r>
              <a:rPr lang="en-US" sz="300" dirty="0"/>
              <a:t>from typing import </a:t>
            </a:r>
            <a:r>
              <a:rPr lang="en-US" sz="300" dirty="0" err="1"/>
              <a:t>Dict</a:t>
            </a:r>
            <a:r>
              <a:rPr lang="en-US" sz="300" dirty="0"/>
              <a:t>, Any, List</a:t>
            </a:r>
          </a:p>
          <a:p>
            <a:r>
              <a:rPr lang="en-US" sz="300" dirty="0"/>
              <a:t>from </a:t>
            </a:r>
            <a:r>
              <a:rPr lang="en-US" sz="300" dirty="0" err="1"/>
              <a:t>ophyd</a:t>
            </a:r>
            <a:r>
              <a:rPr lang="en-US" sz="300" dirty="0"/>
              <a:t> import </a:t>
            </a:r>
            <a:r>
              <a:rPr lang="en-US" sz="300" dirty="0" err="1"/>
              <a:t>BlueskyInterface</a:t>
            </a:r>
            <a:endParaRPr lang="en-US" sz="300" dirty="0"/>
          </a:p>
          <a:p>
            <a:r>
              <a:rPr lang="en-US" sz="300" dirty="0"/>
              <a:t>from </a:t>
            </a:r>
            <a:r>
              <a:rPr lang="en-US" sz="300" dirty="0" err="1"/>
              <a:t>ophyd.status</a:t>
            </a:r>
            <a:r>
              <a:rPr lang="en-US" sz="300" dirty="0"/>
              <a:t> import Status</a:t>
            </a:r>
          </a:p>
          <a:p>
            <a:r>
              <a:rPr lang="en-US" sz="300" dirty="0"/>
              <a:t>from collections import </a:t>
            </a:r>
            <a:r>
              <a:rPr lang="en-US" sz="300" dirty="0" err="1"/>
              <a:t>OrderedDict</a:t>
            </a:r>
            <a:endParaRPr lang="en-US" sz="300" dirty="0"/>
          </a:p>
          <a:p>
            <a:r>
              <a:rPr lang="en-US" sz="300" dirty="0"/>
              <a:t>from </a:t>
            </a:r>
            <a:r>
              <a:rPr lang="en-US" sz="300" dirty="0" err="1"/>
              <a:t>ophyd.device</a:t>
            </a:r>
            <a:r>
              <a:rPr lang="en-US" sz="300" dirty="0"/>
              <a:t> import </a:t>
            </a:r>
            <a:r>
              <a:rPr lang="en-US" sz="300" dirty="0" err="1"/>
              <a:t>OrderedDictType</a:t>
            </a:r>
            <a:endParaRPr lang="en-US" sz="300" dirty="0"/>
          </a:p>
          <a:p>
            <a:endParaRPr lang="en-US" sz="300" dirty="0"/>
          </a:p>
          <a:p>
            <a:r>
              <a:rPr lang="en-US" sz="300" dirty="0"/>
              <a:t># temporary for safe-test purposes: force commands to simulator only.</a:t>
            </a:r>
          </a:p>
          <a:p>
            <a:r>
              <a:rPr lang="en-US" sz="300" dirty="0"/>
              <a:t>import </a:t>
            </a:r>
            <a:r>
              <a:rPr lang="en-US" sz="300" dirty="0" err="1"/>
              <a:t>os</a:t>
            </a:r>
            <a:endParaRPr lang="en-US" sz="300" dirty="0"/>
          </a:p>
          <a:p>
            <a:r>
              <a:rPr lang="en-US" sz="300" dirty="0"/>
              <a:t># </a:t>
            </a:r>
            <a:r>
              <a:rPr lang="en-US" sz="300" dirty="0" err="1"/>
              <a:t>os.environ</a:t>
            </a:r>
            <a:r>
              <a:rPr lang="en-US" sz="300" dirty="0"/>
              <a:t>['TANGO-HOST'] = 'ebs-simu-1:10000'</a:t>
            </a:r>
          </a:p>
          <a:p>
            <a:endParaRPr lang="en-US" sz="300" dirty="0"/>
          </a:p>
          <a:p>
            <a:r>
              <a:rPr lang="en-US" sz="300" dirty="0"/>
              <a:t>__author__ = 'Simone Liuzzo (ESRF), Pierre </a:t>
            </a:r>
            <a:r>
              <a:rPr lang="en-US" sz="300" dirty="0" err="1"/>
              <a:t>Schnizer</a:t>
            </a:r>
            <a:r>
              <a:rPr lang="en-US" sz="300" dirty="0"/>
              <a:t> (HZB)'</a:t>
            </a:r>
          </a:p>
          <a:p>
            <a:r>
              <a:rPr lang="en-US" sz="300" dirty="0"/>
              <a:t>__data__ = 'March 2024'</a:t>
            </a:r>
          </a:p>
          <a:p>
            <a:endParaRPr lang="en-US" sz="300" dirty="0"/>
          </a:p>
          <a:p>
            <a:endParaRPr lang="en-US" sz="300" dirty="0"/>
          </a:p>
          <a:p>
            <a:r>
              <a:rPr lang="en-US" sz="300" dirty="0"/>
              <a:t>class Steerer(</a:t>
            </a:r>
            <a:r>
              <a:rPr lang="en-US" sz="300" dirty="0" err="1"/>
              <a:t>BlueskyInterface</a:t>
            </a:r>
            <a:r>
              <a:rPr lang="en-US" sz="300" dirty="0"/>
              <a:t>):</a:t>
            </a:r>
          </a:p>
          <a:p>
            <a:r>
              <a:rPr lang="en-US" sz="300" dirty="0"/>
              <a:t>    """</a:t>
            </a:r>
          </a:p>
          <a:p>
            <a:r>
              <a:rPr lang="en-US" sz="300" dirty="0"/>
              <a:t>    Read and set a steerer</a:t>
            </a:r>
          </a:p>
          <a:p>
            <a:endParaRPr lang="en-US" sz="300" dirty="0"/>
          </a:p>
          <a:p>
            <a:r>
              <a:rPr lang="en-US" sz="300" dirty="0"/>
              <a:t>    Parameters</a:t>
            </a:r>
          </a:p>
          <a:p>
            <a:r>
              <a:rPr lang="en-US" sz="300" dirty="0"/>
              <a:t>    ----------</a:t>
            </a:r>
          </a:p>
          <a:p>
            <a:r>
              <a:rPr lang="en-US" sz="300" dirty="0"/>
              <a:t>    name : string</a:t>
            </a:r>
          </a:p>
          <a:p>
            <a:endParaRPr lang="en-US" sz="300" dirty="0"/>
          </a:p>
          <a:p>
            <a:r>
              <a:rPr lang="en-US" sz="300" dirty="0"/>
              <a:t>    Example</a:t>
            </a:r>
          </a:p>
          <a:p>
            <a:r>
              <a:rPr lang="en-US" sz="300" dirty="0"/>
              <a:t>    -------</a:t>
            </a:r>
          </a:p>
          <a:p>
            <a:endParaRPr lang="en-US" sz="300" dirty="0"/>
          </a:p>
          <a:p>
            <a:r>
              <a:rPr lang="en-US" sz="300" dirty="0"/>
              <a:t>    """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settle_time</a:t>
            </a:r>
            <a:r>
              <a:rPr lang="en-US" sz="300" dirty="0"/>
              <a:t> = 6</a:t>
            </a:r>
          </a:p>
          <a:p>
            <a:endParaRPr lang="en-US" sz="300" dirty="0"/>
          </a:p>
          <a:p>
            <a:r>
              <a:rPr lang="en-US" sz="300" dirty="0"/>
              <a:t>    def stage(self, **</a:t>
            </a:r>
            <a:r>
              <a:rPr lang="en-US" sz="300" dirty="0" err="1"/>
              <a:t>kwargs</a:t>
            </a:r>
            <a:r>
              <a:rPr lang="en-US" sz="300" dirty="0"/>
              <a:t>):</a:t>
            </a:r>
          </a:p>
          <a:p>
            <a:r>
              <a:rPr lang="en-US" sz="300" dirty="0"/>
              <a:t>        super().__</a:t>
            </a:r>
            <a:r>
              <a:rPr lang="en-US" sz="300" dirty="0" err="1"/>
              <a:t>init</a:t>
            </a:r>
            <a:r>
              <a:rPr lang="en-US" sz="300" dirty="0"/>
              <a:t>__(**</a:t>
            </a:r>
            <a:r>
              <a:rPr lang="en-US" sz="300" dirty="0" err="1"/>
              <a:t>kwargs</a:t>
            </a:r>
            <a:r>
              <a:rPr lang="en-US" sz="300" dirty="0"/>
              <a:t>)</a:t>
            </a:r>
          </a:p>
          <a:p>
            <a:r>
              <a:rPr lang="en-US" sz="300" dirty="0"/>
              <a:t>        pass</a:t>
            </a:r>
          </a:p>
          <a:p>
            <a:endParaRPr lang="en-US" sz="300" dirty="0"/>
          </a:p>
          <a:p>
            <a:r>
              <a:rPr lang="en-US" sz="300" dirty="0"/>
              <a:t>    def </a:t>
            </a:r>
            <a:r>
              <a:rPr lang="en-US" sz="300" dirty="0" err="1"/>
              <a:t>unstage</a:t>
            </a:r>
            <a:r>
              <a:rPr lang="en-US" sz="300" dirty="0"/>
              <a:t>(self) -&gt; List[object]:</a:t>
            </a:r>
          </a:p>
          <a:p>
            <a:r>
              <a:rPr lang="en-US" sz="300" dirty="0"/>
              <a:t>        pass</a:t>
            </a:r>
          </a:p>
          <a:p>
            <a:endParaRPr lang="en-US" sz="300" dirty="0"/>
          </a:p>
          <a:p>
            <a:r>
              <a:rPr lang="en-US" sz="300" dirty="0"/>
              <a:t>    def trigger(self):</a:t>
            </a:r>
          </a:p>
          <a:p>
            <a:r>
              <a:rPr lang="en-US" sz="300" dirty="0"/>
              <a:t>        return Status(success=True, done=True)</a:t>
            </a:r>
          </a:p>
          <a:p>
            <a:endParaRPr lang="en-US" sz="300" dirty="0"/>
          </a:p>
          <a:p>
            <a:r>
              <a:rPr lang="en-US" sz="300" dirty="0"/>
              <a:t>    def describe(self):</a:t>
            </a:r>
          </a:p>
          <a:p>
            <a:r>
              <a:rPr lang="en-US" sz="300" dirty="0"/>
              <a:t>        """Return an </a:t>
            </a:r>
            <a:r>
              <a:rPr lang="en-US" sz="300" dirty="0" err="1"/>
              <a:t>OrderedDict</a:t>
            </a:r>
            <a:r>
              <a:rPr lang="en-US" sz="300" dirty="0"/>
              <a:t> with exactly the same keys as the ``read``</a:t>
            </a:r>
          </a:p>
          <a:p>
            <a:r>
              <a:rPr lang="en-US" sz="300" dirty="0"/>
              <a:t>        method, here mapped to per-scan metadata about each field.</a:t>
            </a:r>
          </a:p>
          <a:p>
            <a:r>
              <a:rPr lang="en-US" sz="300" dirty="0"/>
              <a:t>        """</a:t>
            </a:r>
          </a:p>
          <a:p>
            <a:r>
              <a:rPr lang="en-US" sz="300" dirty="0"/>
              <a:t>        return </a:t>
            </a:r>
            <a:r>
              <a:rPr lang="en-US" sz="300" dirty="0" err="1"/>
              <a:t>dict</a:t>
            </a:r>
            <a:r>
              <a:rPr lang="en-US" sz="300" dirty="0"/>
              <a:t>(strength={'source': 'steerer', '</a:t>
            </a:r>
            <a:r>
              <a:rPr lang="en-US" sz="300" dirty="0" err="1"/>
              <a:t>dtype</a:t>
            </a:r>
            <a:r>
              <a:rPr lang="en-US" sz="300" dirty="0"/>
              <a:t>': 'number', 'shape': []})</a:t>
            </a:r>
          </a:p>
          <a:p>
            <a:endParaRPr lang="en-US" sz="300" dirty="0"/>
          </a:p>
          <a:p>
            <a:r>
              <a:rPr lang="en-US" sz="300" dirty="0"/>
              <a:t>    def </a:t>
            </a:r>
            <a:r>
              <a:rPr lang="en-US" sz="300" dirty="0" err="1"/>
              <a:t>describe_configuration</a:t>
            </a:r>
            <a:r>
              <a:rPr lang="en-US" sz="300" dirty="0"/>
              <a:t>(self) -&gt; </a:t>
            </a:r>
            <a:r>
              <a:rPr lang="en-US" sz="300" dirty="0" err="1"/>
              <a:t>OrderedDictType</a:t>
            </a:r>
            <a:r>
              <a:rPr lang="en-US" sz="300" dirty="0"/>
              <a:t>[</a:t>
            </a:r>
            <a:r>
              <a:rPr lang="en-US" sz="300" dirty="0" err="1"/>
              <a:t>str</a:t>
            </a:r>
            <a:r>
              <a:rPr lang="en-US" sz="300" dirty="0"/>
              <a:t>, </a:t>
            </a:r>
            <a:r>
              <a:rPr lang="en-US" sz="300" dirty="0" err="1"/>
              <a:t>Dict</a:t>
            </a:r>
            <a:r>
              <a:rPr lang="en-US" sz="300" dirty="0"/>
              <a:t>[</a:t>
            </a:r>
            <a:r>
              <a:rPr lang="en-US" sz="300" dirty="0" err="1"/>
              <a:t>str</a:t>
            </a:r>
            <a:r>
              <a:rPr lang="en-US" sz="300" dirty="0"/>
              <a:t>, Any]]:</a:t>
            </a:r>
          </a:p>
          <a:p>
            <a:r>
              <a:rPr lang="en-US" sz="300" dirty="0"/>
              <a:t>        res = </a:t>
            </a:r>
            <a:r>
              <a:rPr lang="en-US" sz="300" dirty="0" err="1"/>
              <a:t>OrderedDict</a:t>
            </a:r>
            <a:r>
              <a:rPr lang="en-US" sz="300" dirty="0"/>
              <a:t>()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res.update</a:t>
            </a:r>
            <a:r>
              <a:rPr lang="en-US" sz="300" dirty="0"/>
              <a:t>({'strength': {'source': 'steerer', '</a:t>
            </a:r>
            <a:r>
              <a:rPr lang="en-US" sz="300" dirty="0" err="1"/>
              <a:t>dtype</a:t>
            </a:r>
            <a:r>
              <a:rPr lang="en-US" sz="300" dirty="0"/>
              <a:t>': 'number', 'shape': []}})</a:t>
            </a:r>
          </a:p>
          <a:p>
            <a:r>
              <a:rPr lang="en-US" sz="300" dirty="0"/>
              <a:t>        return res</a:t>
            </a:r>
          </a:p>
          <a:p>
            <a:endParaRPr lang="en-US" sz="300" dirty="0"/>
          </a:p>
          <a:p>
            <a:r>
              <a:rPr lang="en-US" sz="300" dirty="0"/>
              <a:t>    def read(self):</a:t>
            </a:r>
          </a:p>
          <a:p>
            <a:r>
              <a:rPr lang="en-US" sz="300" dirty="0"/>
              <a:t>        """Return an </a:t>
            </a:r>
            <a:r>
              <a:rPr lang="en-US" sz="300" dirty="0" err="1"/>
              <a:t>OrderedDict</a:t>
            </a:r>
            <a:r>
              <a:rPr lang="en-US" sz="300" dirty="0"/>
              <a:t> mapping string field name(s) to dictionaries</a:t>
            </a:r>
          </a:p>
          <a:p>
            <a:r>
              <a:rPr lang="en-US" sz="300" dirty="0"/>
              <a:t>        of values and timestamps and optional per-point metadata.</a:t>
            </a:r>
          </a:p>
          <a:p>
            <a:r>
              <a:rPr lang="en-US" sz="300" dirty="0"/>
              <a:t>        """</a:t>
            </a:r>
          </a:p>
          <a:p>
            <a:r>
              <a:rPr lang="en-US" sz="300" dirty="0"/>
              <a:t>        print(</a:t>
            </a:r>
            <a:r>
              <a:rPr lang="en-US" sz="300" dirty="0" err="1"/>
              <a:t>self.name</a:t>
            </a:r>
            <a:r>
              <a:rPr lang="en-US" sz="300" dirty="0"/>
              <a:t>)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val</a:t>
            </a:r>
            <a:r>
              <a:rPr lang="en-US" sz="300" dirty="0"/>
              <a:t> = </a:t>
            </a:r>
            <a:r>
              <a:rPr lang="en-US" sz="300" dirty="0" err="1"/>
              <a:t>self.pytacsteerer.get_value</a:t>
            </a:r>
            <a:r>
              <a:rPr lang="en-US" sz="300" dirty="0"/>
              <a:t>(</a:t>
            </a:r>
            <a:r>
              <a:rPr lang="en-US" sz="300" dirty="0" err="1"/>
              <a:t>self.field</a:t>
            </a:r>
            <a:r>
              <a:rPr lang="en-US" sz="300" dirty="0"/>
              <a:t>, "setpoint")  # we want to make sure that we use the set points</a:t>
            </a:r>
          </a:p>
          <a:p>
            <a:r>
              <a:rPr lang="en-US" sz="300" dirty="0"/>
              <a:t>        # </a:t>
            </a:r>
            <a:r>
              <a:rPr lang="en-US" sz="300" dirty="0" err="1"/>
              <a:t>bpms</a:t>
            </a:r>
            <a:r>
              <a:rPr lang="en-US" sz="300" dirty="0"/>
              <a:t> = </a:t>
            </a:r>
            <a:r>
              <a:rPr lang="en-US" sz="300" dirty="0" err="1"/>
              <a:t>self.name.get_elements</a:t>
            </a:r>
            <a:r>
              <a:rPr lang="en-US" sz="300" dirty="0"/>
              <a:t>('BPM') # using </a:t>
            </a:r>
            <a:r>
              <a:rPr lang="en-US" sz="300" dirty="0" err="1"/>
              <a:t>pyTAC</a:t>
            </a:r>
            <a:endParaRPr lang="en-US" sz="300" dirty="0"/>
          </a:p>
          <a:p>
            <a:endParaRPr lang="en-US" sz="300" dirty="0"/>
          </a:p>
          <a:p>
            <a:r>
              <a:rPr lang="en-US" sz="300" dirty="0"/>
              <a:t>        return </a:t>
            </a:r>
            <a:r>
              <a:rPr lang="en-US" sz="300" dirty="0" err="1"/>
              <a:t>dict</a:t>
            </a:r>
            <a:r>
              <a:rPr lang="en-US" sz="300" dirty="0"/>
              <a:t>(strength=</a:t>
            </a:r>
            <a:r>
              <a:rPr lang="en-US" sz="300" dirty="0" err="1"/>
              <a:t>dict</a:t>
            </a:r>
            <a:r>
              <a:rPr lang="en-US" sz="300" dirty="0"/>
              <a:t>(value=</a:t>
            </a:r>
            <a:r>
              <a:rPr lang="en-US" sz="300" dirty="0" err="1"/>
              <a:t>val</a:t>
            </a:r>
            <a:r>
              <a:rPr lang="en-US" sz="300" dirty="0"/>
              <a:t>, timestamp=</a:t>
            </a:r>
            <a:r>
              <a:rPr lang="en-US" sz="300" dirty="0" err="1"/>
              <a:t>time.time</a:t>
            </a:r>
            <a:r>
              <a:rPr lang="en-US" sz="300" dirty="0"/>
              <a:t>()))</a:t>
            </a:r>
          </a:p>
          <a:p>
            <a:endParaRPr lang="en-US" sz="300" dirty="0"/>
          </a:p>
          <a:p>
            <a:endParaRPr lang="en-US" sz="300" dirty="0"/>
          </a:p>
          <a:p>
            <a:r>
              <a:rPr lang="en-US" sz="300" dirty="0"/>
              <a:t>    def </a:t>
            </a:r>
            <a:r>
              <a:rPr lang="en-US" sz="300" dirty="0" err="1"/>
              <a:t>read_configuration</a:t>
            </a:r>
            <a:r>
              <a:rPr lang="en-US" sz="300" dirty="0"/>
              <a:t>(self) -&gt; </a:t>
            </a:r>
            <a:r>
              <a:rPr lang="en-US" sz="300" dirty="0" err="1"/>
              <a:t>OrderedDictType</a:t>
            </a:r>
            <a:r>
              <a:rPr lang="en-US" sz="300" dirty="0"/>
              <a:t>[</a:t>
            </a:r>
            <a:r>
              <a:rPr lang="en-US" sz="300" dirty="0" err="1"/>
              <a:t>str</a:t>
            </a:r>
            <a:r>
              <a:rPr lang="en-US" sz="300" dirty="0"/>
              <a:t>, </a:t>
            </a:r>
            <a:r>
              <a:rPr lang="en-US" sz="300" dirty="0" err="1"/>
              <a:t>Dict</a:t>
            </a:r>
            <a:r>
              <a:rPr lang="en-US" sz="300" dirty="0"/>
              <a:t>[</a:t>
            </a:r>
            <a:r>
              <a:rPr lang="en-US" sz="300" dirty="0" err="1"/>
              <a:t>str</a:t>
            </a:r>
            <a:r>
              <a:rPr lang="en-US" sz="300" dirty="0"/>
              <a:t>, Any]]:</a:t>
            </a:r>
          </a:p>
          <a:p>
            <a:r>
              <a:rPr lang="en-US" sz="300" dirty="0"/>
              <a:t>        res = </a:t>
            </a:r>
            <a:r>
              <a:rPr lang="en-US" sz="300" dirty="0" err="1"/>
              <a:t>OrderedDict</a:t>
            </a:r>
            <a:r>
              <a:rPr lang="en-US" sz="300" dirty="0"/>
              <a:t>()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res.update</a:t>
            </a:r>
            <a:r>
              <a:rPr lang="en-US" sz="300" dirty="0"/>
              <a:t>({'strength': {'value': [], 'timestamp': []}})</a:t>
            </a:r>
          </a:p>
          <a:p>
            <a:r>
              <a:rPr lang="en-US" sz="300" dirty="0"/>
              <a:t>        return res</a:t>
            </a:r>
          </a:p>
          <a:p>
            <a:endParaRPr lang="en-US" sz="300" dirty="0"/>
          </a:p>
          <a:p>
            <a:r>
              <a:rPr lang="en-US" sz="300" dirty="0"/>
              <a:t>    def set(self, </a:t>
            </a:r>
            <a:r>
              <a:rPr lang="en-US" sz="300" dirty="0" err="1"/>
              <a:t>val</a:t>
            </a:r>
            <a:r>
              <a:rPr lang="en-US" sz="300" dirty="0"/>
              <a:t>):</a:t>
            </a:r>
          </a:p>
          <a:p>
            <a:r>
              <a:rPr lang="en-US" sz="300" dirty="0"/>
              <a:t>        print(</a:t>
            </a:r>
            <a:r>
              <a:rPr lang="en-US" sz="300" dirty="0" err="1"/>
              <a:t>self.pytacsteerer</a:t>
            </a:r>
            <a:r>
              <a:rPr lang="en-US" sz="300" dirty="0"/>
              <a:t>)</a:t>
            </a:r>
          </a:p>
          <a:p>
            <a:r>
              <a:rPr lang="en-US" sz="300" dirty="0"/>
              <a:t>        print(</a:t>
            </a:r>
            <a:r>
              <a:rPr lang="en-US" sz="300" dirty="0" err="1"/>
              <a:t>self.pytacsteerer.get_pv_name</a:t>
            </a:r>
            <a:r>
              <a:rPr lang="en-US" sz="300" dirty="0"/>
              <a:t>('</a:t>
            </a:r>
            <a:r>
              <a:rPr lang="en-US" sz="300" dirty="0" err="1"/>
              <a:t>x_kick</a:t>
            </a:r>
            <a:r>
              <a:rPr lang="en-US" sz="300" dirty="0"/>
              <a:t>', 'readback'))</a:t>
            </a:r>
          </a:p>
          <a:p>
            <a:r>
              <a:rPr lang="en-US" sz="300" dirty="0"/>
              <a:t>        # </a:t>
            </a:r>
            <a:r>
              <a:rPr lang="en-US" sz="300" dirty="0" err="1"/>
              <a:t>os.environ</a:t>
            </a:r>
            <a:r>
              <a:rPr lang="en-US" sz="300" dirty="0"/>
              <a:t>['TANGO-HOST'] = 'ebs-simu-1:10000'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th</a:t>
            </a:r>
            <a:r>
              <a:rPr lang="en-US" sz="300" dirty="0"/>
              <a:t> = </a:t>
            </a:r>
            <a:r>
              <a:rPr lang="en-US" sz="300" dirty="0" err="1"/>
              <a:t>os.environ</a:t>
            </a:r>
            <a:r>
              <a:rPr lang="en-US" sz="300" dirty="0"/>
              <a:t>['TANGO_HOST']</a:t>
            </a:r>
          </a:p>
          <a:p>
            <a:r>
              <a:rPr lang="en-US" sz="300" dirty="0"/>
              <a:t>        print(</a:t>
            </a:r>
            <a:r>
              <a:rPr lang="en-US" sz="300" dirty="0" err="1"/>
              <a:t>f'tnago</a:t>
            </a:r>
            <a:r>
              <a:rPr lang="en-US" sz="300" dirty="0"/>
              <a:t> </a:t>
            </a:r>
            <a:r>
              <a:rPr lang="en-US" sz="300" dirty="0" err="1"/>
              <a:t>hosty</a:t>
            </a:r>
            <a:r>
              <a:rPr lang="en-US" sz="300" dirty="0"/>
              <a:t>{</a:t>
            </a:r>
            <a:r>
              <a:rPr lang="en-US" sz="300" dirty="0" err="1"/>
              <a:t>th</a:t>
            </a:r>
            <a:r>
              <a:rPr lang="en-US" sz="300" dirty="0"/>
              <a:t>}')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self.pytacsteerer.set_value</a:t>
            </a:r>
            <a:r>
              <a:rPr lang="en-US" sz="300" dirty="0"/>
              <a:t>(</a:t>
            </a:r>
            <a:r>
              <a:rPr lang="en-US" sz="300" dirty="0" err="1"/>
              <a:t>self.field</a:t>
            </a:r>
            <a:r>
              <a:rPr lang="en-US" sz="300" dirty="0"/>
              <a:t>, </a:t>
            </a:r>
            <a:r>
              <a:rPr lang="en-US" sz="300" dirty="0" err="1"/>
              <a:t>val</a:t>
            </a:r>
            <a:r>
              <a:rPr lang="en-US" sz="300" dirty="0"/>
              <a:t>)</a:t>
            </a:r>
          </a:p>
          <a:p>
            <a:r>
              <a:rPr lang="en-US" sz="300" dirty="0"/>
              <a:t>        print(</a:t>
            </a:r>
            <a:r>
              <a:rPr lang="en-US" sz="300" dirty="0" err="1"/>
              <a:t>f'set</a:t>
            </a:r>
            <a:r>
              <a:rPr lang="en-US" sz="300" dirty="0"/>
              <a:t> {</a:t>
            </a:r>
            <a:r>
              <a:rPr lang="en-US" sz="300" dirty="0" err="1"/>
              <a:t>self.field</a:t>
            </a:r>
            <a:r>
              <a:rPr lang="en-US" sz="300" dirty="0"/>
              <a:t>} to {</a:t>
            </a:r>
            <a:r>
              <a:rPr lang="en-US" sz="300" dirty="0" err="1"/>
              <a:t>val</a:t>
            </a:r>
            <a:r>
              <a:rPr lang="en-US" sz="300" dirty="0"/>
              <a:t>}. now wait for {</a:t>
            </a:r>
            <a:r>
              <a:rPr lang="en-US" sz="300" dirty="0" err="1"/>
              <a:t>self.settle_time</a:t>
            </a:r>
            <a:r>
              <a:rPr lang="en-US" sz="300" dirty="0"/>
              <a:t>}')</a:t>
            </a:r>
          </a:p>
          <a:p>
            <a:r>
              <a:rPr lang="en-US" sz="300" dirty="0"/>
              <a:t>        # </a:t>
            </a:r>
            <a:r>
              <a:rPr lang="en-US" sz="300" dirty="0" err="1"/>
              <a:t>AttributeProxy</a:t>
            </a:r>
            <a:r>
              <a:rPr lang="en-US" sz="300" dirty="0"/>
              <a:t>(</a:t>
            </a:r>
            <a:r>
              <a:rPr lang="en-US" sz="300" dirty="0" err="1"/>
              <a:t>self.name.replace</a:t>
            </a:r>
            <a:r>
              <a:rPr lang="en-US" sz="300" dirty="0"/>
              <a:t>(' ', '/')).write(</a:t>
            </a:r>
            <a:r>
              <a:rPr lang="en-US" sz="300" dirty="0" err="1"/>
              <a:t>val</a:t>
            </a:r>
            <a:r>
              <a:rPr lang="en-US" sz="300" dirty="0"/>
              <a:t>)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time.sleep</a:t>
            </a:r>
            <a:r>
              <a:rPr lang="en-US" sz="300" dirty="0"/>
              <a:t>(</a:t>
            </a:r>
            <a:r>
              <a:rPr lang="en-US" sz="300" dirty="0" err="1"/>
              <a:t>self.settle_time</a:t>
            </a:r>
            <a:r>
              <a:rPr lang="en-US" sz="300" dirty="0"/>
              <a:t>) # hard coded for test</a:t>
            </a:r>
          </a:p>
          <a:p>
            <a:endParaRPr lang="en-US" sz="300" dirty="0"/>
          </a:p>
          <a:p>
            <a:r>
              <a:rPr lang="en-US" sz="300" dirty="0"/>
              <a:t>        return Status(success=True, done=True)</a:t>
            </a:r>
          </a:p>
          <a:p>
            <a:endParaRPr lang="en-US" sz="300" dirty="0"/>
          </a:p>
          <a:p>
            <a:r>
              <a:rPr lang="en-US" sz="300" dirty="0"/>
              <a:t>    def locate(self):</a:t>
            </a:r>
          </a:p>
          <a:p>
            <a:endParaRPr lang="en-US" sz="300" dirty="0"/>
          </a:p>
          <a:p>
            <a:r>
              <a:rPr lang="en-US" sz="300" dirty="0"/>
              <a:t>        return </a:t>
            </a:r>
            <a:r>
              <a:rPr lang="en-US" sz="300" dirty="0" err="1"/>
              <a:t>dict</a:t>
            </a:r>
            <a:r>
              <a:rPr lang="en-US" sz="300" dirty="0"/>
              <a:t>(readback=</a:t>
            </a:r>
            <a:r>
              <a:rPr lang="en-US" sz="300" dirty="0" err="1"/>
              <a:t>self.pytacsteerer.get_value</a:t>
            </a:r>
            <a:r>
              <a:rPr lang="en-US" sz="300" dirty="0"/>
              <a:t>(</a:t>
            </a:r>
            <a:r>
              <a:rPr lang="en-US" sz="300" dirty="0" err="1"/>
              <a:t>self.field</a:t>
            </a:r>
            <a:r>
              <a:rPr lang="en-US" sz="300" dirty="0"/>
              <a:t>, "readback"),</a:t>
            </a:r>
          </a:p>
          <a:p>
            <a:r>
              <a:rPr lang="en-US" sz="300" dirty="0"/>
              <a:t>                    setpoint=</a:t>
            </a:r>
            <a:r>
              <a:rPr lang="en-US" sz="300" dirty="0" err="1"/>
              <a:t>self.pytacsteerer.get_value</a:t>
            </a:r>
            <a:r>
              <a:rPr lang="en-US" sz="300" dirty="0"/>
              <a:t>(</a:t>
            </a:r>
            <a:r>
              <a:rPr lang="en-US" sz="300" dirty="0" err="1"/>
              <a:t>self.field</a:t>
            </a:r>
            <a:r>
              <a:rPr lang="en-US" sz="300" dirty="0"/>
              <a:t>, "setpoint"))</a:t>
            </a:r>
          </a:p>
          <a:p>
            <a:endParaRPr lang="en-US" sz="300" dirty="0"/>
          </a:p>
          <a:p>
            <a:r>
              <a:rPr lang="en-US" sz="300" dirty="0"/>
              <a:t>    def __</a:t>
            </a:r>
            <a:r>
              <a:rPr lang="en-US" sz="300" dirty="0" err="1"/>
              <a:t>init</a:t>
            </a:r>
            <a:r>
              <a:rPr lang="en-US" sz="300" dirty="0"/>
              <a:t>__(self, name, </a:t>
            </a:r>
            <a:r>
              <a:rPr lang="en-US" sz="300" dirty="0" err="1"/>
              <a:t>pytacsteerer</a:t>
            </a:r>
            <a:r>
              <a:rPr lang="en-US" sz="300" dirty="0"/>
              <a:t>, field, </a:t>
            </a:r>
            <a:r>
              <a:rPr lang="en-US" sz="300" dirty="0" err="1"/>
              <a:t>settle_time</a:t>
            </a:r>
            <a:r>
              <a:rPr lang="en-US" sz="300" dirty="0"/>
              <a:t>, **</a:t>
            </a:r>
            <a:r>
              <a:rPr lang="en-US" sz="300" dirty="0" err="1"/>
              <a:t>kwargs</a:t>
            </a:r>
            <a:r>
              <a:rPr lang="en-US" sz="300" dirty="0"/>
              <a:t>):</a:t>
            </a:r>
          </a:p>
          <a:p>
            <a:r>
              <a:rPr lang="en-US" sz="300" dirty="0"/>
              <a:t>        """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Args</a:t>
            </a:r>
            <a:r>
              <a:rPr lang="en-US" sz="300" dirty="0"/>
              <a:t>:</a:t>
            </a:r>
          </a:p>
          <a:p>
            <a:r>
              <a:rPr lang="en-US" sz="300" dirty="0"/>
              <a:t>            name: either a string attribute for tango or a </a:t>
            </a:r>
            <a:r>
              <a:rPr lang="en-US" sz="300" dirty="0" err="1"/>
              <a:t>pytac</a:t>
            </a:r>
            <a:r>
              <a:rPr lang="en-US" sz="300" dirty="0"/>
              <a:t> lattice</a:t>
            </a:r>
          </a:p>
          <a:p>
            <a:r>
              <a:rPr lang="en-US" sz="300" dirty="0"/>
              <a:t>            </a:t>
            </a:r>
            <a:r>
              <a:rPr lang="en-US" sz="300" dirty="0" err="1"/>
              <a:t>random_state</a:t>
            </a:r>
            <a:r>
              <a:rPr lang="en-US" sz="300" dirty="0"/>
              <a:t>:</a:t>
            </a:r>
          </a:p>
          <a:p>
            <a:r>
              <a:rPr lang="en-US" sz="300" dirty="0"/>
              <a:t>            **</a:t>
            </a:r>
            <a:r>
              <a:rPr lang="en-US" sz="300" dirty="0" err="1"/>
              <a:t>kwargs</a:t>
            </a:r>
            <a:r>
              <a:rPr lang="en-US" sz="300" dirty="0"/>
              <a:t>:</a:t>
            </a:r>
          </a:p>
          <a:p>
            <a:r>
              <a:rPr lang="en-US" sz="300" dirty="0"/>
              <a:t>        """</a:t>
            </a:r>
          </a:p>
          <a:p>
            <a:r>
              <a:rPr lang="en-US" sz="300" dirty="0"/>
              <a:t>        super().__</a:t>
            </a:r>
            <a:r>
              <a:rPr lang="en-US" sz="300" dirty="0" err="1"/>
              <a:t>init</a:t>
            </a:r>
            <a:r>
              <a:rPr lang="en-US" sz="300" dirty="0"/>
              <a:t>__( **</a:t>
            </a:r>
            <a:r>
              <a:rPr lang="en-US" sz="300" dirty="0" err="1"/>
              <a:t>kwargs</a:t>
            </a:r>
            <a:r>
              <a:rPr lang="en-US" sz="300" dirty="0"/>
              <a:t>)</a:t>
            </a:r>
          </a:p>
          <a:p>
            <a:endParaRPr lang="en-US" sz="300" dirty="0"/>
          </a:p>
          <a:p>
            <a:r>
              <a:rPr lang="en-US" sz="300" dirty="0"/>
              <a:t>        </a:t>
            </a:r>
            <a:r>
              <a:rPr lang="en-US" sz="300" dirty="0" err="1"/>
              <a:t>self.name</a:t>
            </a:r>
            <a:r>
              <a:rPr lang="en-US" sz="300" dirty="0"/>
              <a:t> = </a:t>
            </a:r>
            <a:r>
              <a:rPr lang="en-US" sz="300" dirty="0" err="1"/>
              <a:t>name.replace</a:t>
            </a:r>
            <a:r>
              <a:rPr lang="en-US" sz="300" dirty="0"/>
              <a:t>('/', ' ')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self.pytacsteerer</a:t>
            </a:r>
            <a:r>
              <a:rPr lang="en-US" sz="300" dirty="0"/>
              <a:t>=</a:t>
            </a:r>
            <a:r>
              <a:rPr lang="en-US" sz="300" dirty="0" err="1"/>
              <a:t>pytacsteerer</a:t>
            </a:r>
            <a:r>
              <a:rPr lang="en-US" sz="300" dirty="0"/>
              <a:t>  # </a:t>
            </a:r>
            <a:r>
              <a:rPr lang="en-US" sz="300" dirty="0" err="1"/>
              <a:t>pytac</a:t>
            </a:r>
            <a:r>
              <a:rPr lang="en-US" sz="300" dirty="0"/>
              <a:t> element, used to set/get strengths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self.field</a:t>
            </a:r>
            <a:r>
              <a:rPr lang="en-US" sz="300" dirty="0"/>
              <a:t> = field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self.parent</a:t>
            </a:r>
            <a:r>
              <a:rPr lang="en-US" sz="300" dirty="0"/>
              <a:t> = None</a:t>
            </a:r>
          </a:p>
          <a:p>
            <a:r>
              <a:rPr lang="en-US" sz="300" dirty="0"/>
              <a:t>        </a:t>
            </a:r>
            <a:r>
              <a:rPr lang="en-US" sz="300" dirty="0" err="1"/>
              <a:t>self.settle_time</a:t>
            </a:r>
            <a:r>
              <a:rPr lang="en-US" sz="300" dirty="0"/>
              <a:t> = </a:t>
            </a:r>
            <a:r>
              <a:rPr lang="en-US" sz="300" dirty="0" err="1"/>
              <a:t>settle_time</a:t>
            </a:r>
            <a:endParaRPr lang="en-US" sz="300" dirty="0"/>
          </a:p>
          <a:p>
            <a:endParaRPr lang="en-US" sz="300" dirty="0"/>
          </a:p>
          <a:p>
            <a:endParaRPr lang="en-US" sz="300" dirty="0"/>
          </a:p>
          <a:p>
            <a:r>
              <a:rPr lang="en-US" sz="300" dirty="0"/>
              <a:t>if __name__ == "__main__":</a:t>
            </a:r>
          </a:p>
          <a:p>
            <a:endParaRPr lang="en-US" sz="300" dirty="0"/>
          </a:p>
          <a:p>
            <a:r>
              <a:rPr lang="en-US" sz="300" dirty="0"/>
              <a:t>    from </a:t>
            </a:r>
            <a:r>
              <a:rPr lang="en-US" sz="300" dirty="0" err="1"/>
              <a:t>pytac.load_csv</a:t>
            </a:r>
            <a:r>
              <a:rPr lang="en-US" sz="300" dirty="0"/>
              <a:t> import load</a:t>
            </a:r>
          </a:p>
          <a:p>
            <a:r>
              <a:rPr lang="en-US" sz="300" dirty="0"/>
              <a:t>    from </a:t>
            </a:r>
            <a:r>
              <a:rPr lang="en-US" sz="300" dirty="0" err="1"/>
              <a:t>pytac.tango_cs</a:t>
            </a:r>
            <a:r>
              <a:rPr lang="en-US" sz="300" dirty="0"/>
              <a:t> import </a:t>
            </a:r>
            <a:r>
              <a:rPr lang="en-US" sz="300" dirty="0" err="1"/>
              <a:t>TangoControlSystem</a:t>
            </a:r>
            <a:endParaRPr lang="en-US" sz="300" dirty="0"/>
          </a:p>
          <a:p>
            <a:r>
              <a:rPr lang="en-US" sz="300" dirty="0"/>
              <a:t>    from </a:t>
            </a:r>
            <a:r>
              <a:rPr lang="en-US" sz="300" dirty="0" err="1"/>
              <a:t>pathlib</a:t>
            </a:r>
            <a:r>
              <a:rPr lang="en-US" sz="300" dirty="0"/>
              <a:t> import Path</a:t>
            </a:r>
          </a:p>
          <a:p>
            <a:r>
              <a:rPr lang="en-US" sz="300" dirty="0"/>
              <a:t>    import logging</a:t>
            </a:r>
          </a:p>
          <a:p>
            <a:r>
              <a:rPr lang="en-US" sz="300" dirty="0"/>
              <a:t>    import </a:t>
            </a:r>
            <a:r>
              <a:rPr lang="en-US" sz="300" dirty="0" err="1"/>
              <a:t>os</a:t>
            </a:r>
            <a:endParaRPr lang="en-US" sz="300" dirty="0"/>
          </a:p>
          <a:p>
            <a:endParaRPr lang="en-US" sz="300" dirty="0"/>
          </a:p>
          <a:p>
            <a:r>
              <a:rPr lang="en-US" sz="300" dirty="0"/>
              <a:t>    # </a:t>
            </a:r>
            <a:r>
              <a:rPr lang="en-US" sz="300" dirty="0" err="1"/>
              <a:t>os.environ</a:t>
            </a:r>
            <a:r>
              <a:rPr lang="en-US" sz="300" dirty="0"/>
              <a:t>['TANGO-HOST'] = 'ebs-simu-1:10000'</a:t>
            </a:r>
          </a:p>
          <a:p>
            <a:endParaRPr lang="en-US" sz="300" dirty="0"/>
          </a:p>
          <a:p>
            <a:r>
              <a:rPr lang="en-US" sz="300" dirty="0"/>
              <a:t>    machine = '</a:t>
            </a:r>
            <a:r>
              <a:rPr lang="en-US" sz="300" dirty="0" err="1"/>
              <a:t>ebs</a:t>
            </a:r>
            <a:r>
              <a:rPr lang="en-US" sz="300" dirty="0"/>
              <a:t>'</a:t>
            </a:r>
          </a:p>
          <a:p>
            <a:endParaRPr lang="en-US" sz="300" dirty="0"/>
          </a:p>
          <a:p>
            <a:r>
              <a:rPr lang="en-US" sz="300" dirty="0"/>
              <a:t>    logger = </a:t>
            </a:r>
            <a:r>
              <a:rPr lang="en-US" sz="300" dirty="0" err="1"/>
              <a:t>logging.getLogger</a:t>
            </a:r>
            <a:r>
              <a:rPr lang="en-US" sz="300" dirty="0"/>
              <a:t>(f"{machine}-</a:t>
            </a:r>
            <a:r>
              <a:rPr lang="en-US" sz="300" dirty="0" err="1"/>
              <a:t>bluesky-orm</a:t>
            </a:r>
            <a:r>
              <a:rPr lang="en-US" sz="300" dirty="0"/>
              <a:t>")</a:t>
            </a:r>
          </a:p>
          <a:p>
            <a:endParaRPr lang="en-US" sz="300" dirty="0"/>
          </a:p>
          <a:p>
            <a:r>
              <a:rPr lang="en-US" sz="300" dirty="0"/>
              <a:t>    lattice = load('EBS-</a:t>
            </a:r>
            <a:r>
              <a:rPr lang="en-US" sz="300" dirty="0" err="1"/>
              <a:t>vec</a:t>
            </a:r>
            <a:r>
              <a:rPr lang="en-US" sz="300" dirty="0"/>
              <a:t>',</a:t>
            </a:r>
          </a:p>
          <a:p>
            <a:r>
              <a:rPr lang="en-US" sz="300" dirty="0"/>
              <a:t>                   directory=Path('/</a:t>
            </a:r>
            <a:r>
              <a:rPr lang="en-US" sz="300" dirty="0" err="1"/>
              <a:t>machfs</a:t>
            </a:r>
            <a:r>
              <a:rPr lang="en-US" sz="300" dirty="0"/>
              <a:t>/</a:t>
            </a:r>
            <a:r>
              <a:rPr lang="en-US" sz="300" dirty="0" err="1"/>
              <a:t>liuzzo</a:t>
            </a:r>
            <a:r>
              <a:rPr lang="en-US" sz="300" dirty="0"/>
              <a:t>/EBS/</a:t>
            </a:r>
            <a:r>
              <a:rPr lang="en-US" sz="300" dirty="0" err="1"/>
              <a:t>beamdyn</a:t>
            </a:r>
            <a:r>
              <a:rPr lang="en-US" sz="300" dirty="0"/>
              <a:t>/</a:t>
            </a:r>
            <a:r>
              <a:rPr lang="en-US" sz="300" dirty="0" err="1"/>
              <a:t>python_LOCO_for_CTRM</a:t>
            </a:r>
            <a:r>
              <a:rPr lang="en-US" sz="300" dirty="0"/>
              <a:t>/</a:t>
            </a:r>
            <a:r>
              <a:rPr lang="en-US" sz="300" dirty="0" err="1"/>
              <a:t>pytac</a:t>
            </a:r>
            <a:r>
              <a:rPr lang="en-US" sz="300" dirty="0"/>
              <a:t>/</a:t>
            </a:r>
            <a:r>
              <a:rPr lang="en-US" sz="300" dirty="0" err="1"/>
              <a:t>src</a:t>
            </a:r>
            <a:r>
              <a:rPr lang="en-US" sz="300" dirty="0"/>
              <a:t>/</a:t>
            </a:r>
            <a:r>
              <a:rPr lang="en-US" sz="300" dirty="0" err="1"/>
              <a:t>pytac</a:t>
            </a:r>
            <a:r>
              <a:rPr lang="en-US" sz="300" dirty="0"/>
              <a:t>/data'),</a:t>
            </a:r>
          </a:p>
          <a:p>
            <a:r>
              <a:rPr lang="en-US" sz="300" dirty="0"/>
              <a:t>                   </a:t>
            </a:r>
            <a:r>
              <a:rPr lang="en-US" sz="300" dirty="0" err="1"/>
              <a:t>control_system</a:t>
            </a:r>
            <a:r>
              <a:rPr lang="en-US" sz="300" dirty="0"/>
              <a:t>=</a:t>
            </a:r>
            <a:r>
              <a:rPr lang="en-US" sz="300" dirty="0" err="1"/>
              <a:t>TangoControlSystem</a:t>
            </a:r>
            <a:r>
              <a:rPr lang="en-US" sz="300" dirty="0"/>
              <a:t>(wait=True, timeout=2.0))</a:t>
            </a:r>
          </a:p>
          <a:p>
            <a:endParaRPr lang="en-US" sz="3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37D635-93E9-BD46-A8D4-C87DE8C76705}"/>
              </a:ext>
            </a:extLst>
          </p:cNvPr>
          <p:cNvSpPr txBox="1"/>
          <p:nvPr/>
        </p:nvSpPr>
        <p:spPr>
          <a:xfrm>
            <a:off x="10395164" y="1017359"/>
            <a:ext cx="1556836" cy="24468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300" dirty="0"/>
          </a:p>
          <a:p>
            <a:r>
              <a:rPr lang="en-US" sz="300" dirty="0"/>
              <a:t>    print(</a:t>
            </a:r>
            <a:r>
              <a:rPr lang="en-US" sz="300" dirty="0" err="1"/>
              <a:t>os.environ</a:t>
            </a:r>
            <a:r>
              <a:rPr lang="en-US" sz="300" dirty="0"/>
              <a:t>['TANGO-HOST'])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time.sleep</a:t>
            </a:r>
            <a:r>
              <a:rPr lang="en-US" sz="300" dirty="0"/>
              <a:t>(10)</a:t>
            </a:r>
          </a:p>
          <a:p>
            <a:r>
              <a:rPr lang="en-US" sz="300" dirty="0"/>
              <a:t>    # test steerer directly with </a:t>
            </a:r>
            <a:r>
              <a:rPr lang="en-US" sz="300" dirty="0" err="1"/>
              <a:t>pyTAC</a:t>
            </a:r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horStrs</a:t>
            </a:r>
            <a:r>
              <a:rPr lang="en-US" sz="300" dirty="0"/>
              <a:t> = </a:t>
            </a:r>
            <a:r>
              <a:rPr lang="en-US" sz="300" dirty="0" err="1"/>
              <a:t>lattice.get_elements</a:t>
            </a:r>
            <a:r>
              <a:rPr lang="en-US" sz="300" dirty="0"/>
              <a:t>("</a:t>
            </a:r>
            <a:r>
              <a:rPr lang="en-US" sz="300" dirty="0" err="1"/>
              <a:t>HorSteerers</a:t>
            </a:r>
            <a:r>
              <a:rPr lang="en-US" sz="300" dirty="0"/>
              <a:t>")</a:t>
            </a:r>
          </a:p>
          <a:p>
            <a:r>
              <a:rPr lang="en-US" sz="300" dirty="0"/>
              <a:t>    print(</a:t>
            </a:r>
            <a:r>
              <a:rPr lang="en-US" sz="300" dirty="0" err="1"/>
              <a:t>f'readback</a:t>
            </a:r>
            <a:r>
              <a:rPr lang="en-US" sz="300" dirty="0"/>
              <a:t> from </a:t>
            </a:r>
            <a:r>
              <a:rPr lang="en-US" sz="300" dirty="0" err="1"/>
              <a:t>pyTAC</a:t>
            </a:r>
            <a:r>
              <a:rPr lang="en-US" sz="300" dirty="0"/>
              <a:t>: {</a:t>
            </a:r>
            <a:r>
              <a:rPr lang="en-US" sz="300" dirty="0" err="1"/>
              <a:t>horStrs</a:t>
            </a:r>
            <a:r>
              <a:rPr lang="en-US" sz="300" dirty="0"/>
              <a:t>[0].</a:t>
            </a:r>
            <a:r>
              <a:rPr lang="en-US" sz="300" dirty="0" err="1"/>
              <a:t>get_value</a:t>
            </a:r>
            <a:r>
              <a:rPr lang="en-US" sz="300" dirty="0"/>
              <a:t>("</a:t>
            </a:r>
            <a:r>
              <a:rPr lang="en-US" sz="300" dirty="0" err="1"/>
              <a:t>x_kick</a:t>
            </a:r>
            <a:r>
              <a:rPr lang="en-US" sz="300" dirty="0"/>
              <a:t>", "readback")}')</a:t>
            </a:r>
          </a:p>
          <a:p>
            <a:r>
              <a:rPr lang="en-US" sz="300" dirty="0"/>
              <a:t>    print(</a:t>
            </a:r>
            <a:r>
              <a:rPr lang="en-US" sz="300" dirty="0" err="1"/>
              <a:t>f'setpoint</a:t>
            </a:r>
            <a:r>
              <a:rPr lang="en-US" sz="300" dirty="0"/>
              <a:t> from </a:t>
            </a:r>
            <a:r>
              <a:rPr lang="en-US" sz="300" dirty="0" err="1"/>
              <a:t>pyTAC</a:t>
            </a:r>
            <a:r>
              <a:rPr lang="en-US" sz="300" dirty="0"/>
              <a:t>: {</a:t>
            </a:r>
            <a:r>
              <a:rPr lang="en-US" sz="300" dirty="0" err="1"/>
              <a:t>horStrs</a:t>
            </a:r>
            <a:r>
              <a:rPr lang="en-US" sz="300" dirty="0"/>
              <a:t>[0].</a:t>
            </a:r>
            <a:r>
              <a:rPr lang="en-US" sz="300" dirty="0" err="1"/>
              <a:t>get_value</a:t>
            </a:r>
            <a:r>
              <a:rPr lang="en-US" sz="300" dirty="0"/>
              <a:t>("</a:t>
            </a:r>
            <a:r>
              <a:rPr lang="en-US" sz="300" dirty="0" err="1"/>
              <a:t>x_kick</a:t>
            </a:r>
            <a:r>
              <a:rPr lang="en-US" sz="300" dirty="0"/>
              <a:t>", "setpoint")}')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time.sleep</a:t>
            </a:r>
            <a:r>
              <a:rPr lang="en-US" sz="300" dirty="0"/>
              <a:t>(10)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initval</a:t>
            </a:r>
            <a:r>
              <a:rPr lang="en-US" sz="300" dirty="0"/>
              <a:t> = </a:t>
            </a:r>
            <a:r>
              <a:rPr lang="en-US" sz="300" dirty="0" err="1"/>
              <a:t>horStrs</a:t>
            </a:r>
            <a:r>
              <a:rPr lang="en-US" sz="300" dirty="0"/>
              <a:t>[0].</a:t>
            </a:r>
            <a:r>
              <a:rPr lang="en-US" sz="300" dirty="0" err="1"/>
              <a:t>get_value</a:t>
            </a:r>
            <a:r>
              <a:rPr lang="en-US" sz="300" dirty="0"/>
              <a:t>("</a:t>
            </a:r>
            <a:r>
              <a:rPr lang="en-US" sz="300" dirty="0" err="1"/>
              <a:t>x_kick</a:t>
            </a:r>
            <a:r>
              <a:rPr lang="en-US" sz="300" dirty="0"/>
              <a:t>", "setpoint")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horStrs</a:t>
            </a:r>
            <a:r>
              <a:rPr lang="en-US" sz="300" dirty="0"/>
              <a:t>[0].</a:t>
            </a:r>
            <a:r>
              <a:rPr lang="en-US" sz="300" dirty="0" err="1"/>
              <a:t>set_value</a:t>
            </a:r>
            <a:r>
              <a:rPr lang="en-US" sz="300" dirty="0"/>
              <a:t>("</a:t>
            </a:r>
            <a:r>
              <a:rPr lang="en-US" sz="300" dirty="0" err="1"/>
              <a:t>x_kick</a:t>
            </a:r>
            <a:r>
              <a:rPr lang="en-US" sz="300" dirty="0"/>
              <a:t>", initval+1e-6)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time.sleep</a:t>
            </a:r>
            <a:r>
              <a:rPr lang="en-US" sz="300" dirty="0"/>
              <a:t>(2)</a:t>
            </a:r>
          </a:p>
          <a:p>
            <a:r>
              <a:rPr lang="en-US" sz="300" dirty="0"/>
              <a:t>    print(</a:t>
            </a:r>
            <a:r>
              <a:rPr lang="en-US" sz="300" dirty="0" err="1"/>
              <a:t>f'setpoint</a:t>
            </a:r>
            <a:r>
              <a:rPr lang="en-US" sz="300" dirty="0"/>
              <a:t> modified by </a:t>
            </a:r>
            <a:r>
              <a:rPr lang="en-US" sz="300" dirty="0" err="1"/>
              <a:t>pyTAC</a:t>
            </a:r>
            <a:r>
              <a:rPr lang="en-US" sz="300" dirty="0"/>
              <a:t>: {</a:t>
            </a:r>
            <a:r>
              <a:rPr lang="en-US" sz="300" dirty="0" err="1"/>
              <a:t>horStrs</a:t>
            </a:r>
            <a:r>
              <a:rPr lang="en-US" sz="300" dirty="0"/>
              <a:t>[0].</a:t>
            </a:r>
            <a:r>
              <a:rPr lang="en-US" sz="300" dirty="0" err="1"/>
              <a:t>get_value</a:t>
            </a:r>
            <a:r>
              <a:rPr lang="en-US" sz="300" dirty="0"/>
              <a:t>("</a:t>
            </a:r>
            <a:r>
              <a:rPr lang="en-US" sz="300" dirty="0" err="1"/>
              <a:t>x_kick</a:t>
            </a:r>
            <a:r>
              <a:rPr lang="en-US" sz="300" dirty="0"/>
              <a:t>", "setpoint")}')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horStrs</a:t>
            </a:r>
            <a:r>
              <a:rPr lang="en-US" sz="300" dirty="0"/>
              <a:t>[0].</a:t>
            </a:r>
            <a:r>
              <a:rPr lang="en-US" sz="300" dirty="0" err="1"/>
              <a:t>set_value</a:t>
            </a:r>
            <a:r>
              <a:rPr lang="en-US" sz="300" dirty="0"/>
              <a:t>("</a:t>
            </a:r>
            <a:r>
              <a:rPr lang="en-US" sz="300" dirty="0" err="1"/>
              <a:t>x_kick</a:t>
            </a:r>
            <a:r>
              <a:rPr lang="en-US" sz="300" dirty="0"/>
              <a:t>", </a:t>
            </a:r>
            <a:r>
              <a:rPr lang="en-US" sz="300" dirty="0" err="1"/>
              <a:t>initval</a:t>
            </a:r>
            <a:r>
              <a:rPr lang="en-US" sz="300" dirty="0"/>
              <a:t>)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time.sleep</a:t>
            </a:r>
            <a:r>
              <a:rPr lang="en-US" sz="300" dirty="0"/>
              <a:t>(2)</a:t>
            </a:r>
          </a:p>
          <a:p>
            <a:r>
              <a:rPr lang="en-US" sz="300" dirty="0"/>
              <a:t>    print(</a:t>
            </a:r>
            <a:r>
              <a:rPr lang="en-US" sz="300" dirty="0" err="1"/>
              <a:t>f'setpoint</a:t>
            </a:r>
            <a:r>
              <a:rPr lang="en-US" sz="300" dirty="0"/>
              <a:t> restored by </a:t>
            </a:r>
            <a:r>
              <a:rPr lang="en-US" sz="300" dirty="0" err="1"/>
              <a:t>pyTAC</a:t>
            </a:r>
            <a:r>
              <a:rPr lang="en-US" sz="300" dirty="0"/>
              <a:t>: {</a:t>
            </a:r>
            <a:r>
              <a:rPr lang="en-US" sz="300" dirty="0" err="1"/>
              <a:t>horStrs</a:t>
            </a:r>
            <a:r>
              <a:rPr lang="en-US" sz="300" dirty="0"/>
              <a:t>[0].</a:t>
            </a:r>
            <a:r>
              <a:rPr lang="en-US" sz="300" dirty="0" err="1"/>
              <a:t>get_value</a:t>
            </a:r>
            <a:r>
              <a:rPr lang="en-US" sz="300" dirty="0"/>
              <a:t>("</a:t>
            </a:r>
            <a:r>
              <a:rPr lang="en-US" sz="300" dirty="0" err="1"/>
              <a:t>x_kick</a:t>
            </a:r>
            <a:r>
              <a:rPr lang="en-US" sz="300" dirty="0"/>
              <a:t>", "setpoint")}')</a:t>
            </a:r>
          </a:p>
          <a:p>
            <a:endParaRPr lang="en-US" sz="300" dirty="0"/>
          </a:p>
          <a:p>
            <a:r>
              <a:rPr lang="en-US" sz="300" dirty="0"/>
              <a:t>    # </a:t>
            </a:r>
            <a:r>
              <a:rPr lang="en-US" sz="300" dirty="0" err="1"/>
              <a:t>bluesky</a:t>
            </a:r>
            <a:r>
              <a:rPr lang="en-US" sz="300" dirty="0"/>
              <a:t> interface for </a:t>
            </a:r>
            <a:r>
              <a:rPr lang="en-US" sz="300" dirty="0" err="1"/>
              <a:t>pyTAC</a:t>
            </a:r>
            <a:r>
              <a:rPr lang="en-US" sz="300" dirty="0"/>
              <a:t> steerer</a:t>
            </a:r>
          </a:p>
          <a:p>
            <a:r>
              <a:rPr lang="en-US" sz="300" dirty="0"/>
              <a:t>    steerer = Steerer(name="</a:t>
            </a:r>
            <a:r>
              <a:rPr lang="en-US" sz="300" dirty="0" err="1"/>
              <a:t>srmag</a:t>
            </a:r>
            <a:r>
              <a:rPr lang="en-US" sz="300" dirty="0"/>
              <a:t>/hst-sh1/c01-a/Strength",</a:t>
            </a:r>
          </a:p>
          <a:p>
            <a:r>
              <a:rPr lang="en-US" sz="300" dirty="0"/>
              <a:t>                      </a:t>
            </a:r>
            <a:r>
              <a:rPr lang="en-US" sz="300" dirty="0" err="1"/>
              <a:t>pytacsteerer</a:t>
            </a:r>
            <a:r>
              <a:rPr lang="en-US" sz="300" dirty="0"/>
              <a:t>=</a:t>
            </a:r>
            <a:r>
              <a:rPr lang="en-US" sz="300" dirty="0" err="1"/>
              <a:t>horStrs</a:t>
            </a:r>
            <a:r>
              <a:rPr lang="en-US" sz="300" dirty="0"/>
              <a:t>[0],</a:t>
            </a:r>
          </a:p>
          <a:p>
            <a:r>
              <a:rPr lang="en-US" sz="300" dirty="0"/>
              <a:t>                      field="</a:t>
            </a:r>
            <a:r>
              <a:rPr lang="en-US" sz="300" dirty="0" err="1"/>
              <a:t>x_kick</a:t>
            </a:r>
            <a:r>
              <a:rPr lang="en-US" sz="300" dirty="0"/>
              <a:t>", </a:t>
            </a:r>
            <a:r>
              <a:rPr lang="en-US" sz="300" dirty="0" err="1"/>
              <a:t>settle_time</a:t>
            </a:r>
            <a:r>
              <a:rPr lang="en-US" sz="300" dirty="0"/>
              <a:t>=10)</a:t>
            </a:r>
          </a:p>
          <a:p>
            <a:endParaRPr lang="en-US" sz="300" dirty="0"/>
          </a:p>
          <a:p>
            <a:r>
              <a:rPr lang="en-US" sz="300" dirty="0"/>
              <a:t>    # test </a:t>
            </a:r>
            <a:r>
              <a:rPr lang="en-US" sz="300" dirty="0" err="1"/>
              <a:t>bluesky</a:t>
            </a:r>
            <a:r>
              <a:rPr lang="en-US" sz="300" dirty="0"/>
              <a:t> interface to steerer</a:t>
            </a:r>
          </a:p>
          <a:p>
            <a:r>
              <a:rPr lang="en-US" sz="300" dirty="0"/>
              <a:t>    data = </a:t>
            </a:r>
            <a:r>
              <a:rPr lang="en-US" sz="300" dirty="0" err="1"/>
              <a:t>steerer.read</a:t>
            </a:r>
            <a:r>
              <a:rPr lang="en-US" sz="300" dirty="0"/>
              <a:t>()</a:t>
            </a:r>
          </a:p>
          <a:p>
            <a:r>
              <a:rPr lang="en-US" sz="300" dirty="0"/>
              <a:t>    print(data)</a:t>
            </a:r>
          </a:p>
          <a:p>
            <a:endParaRPr lang="en-US" sz="300" dirty="0"/>
          </a:p>
          <a:p>
            <a:r>
              <a:rPr lang="en-US" sz="300" dirty="0"/>
              <a:t>    timestamp=data['strength']['timestamp']</a:t>
            </a:r>
          </a:p>
          <a:p>
            <a:r>
              <a:rPr lang="en-US" sz="300" dirty="0"/>
              <a:t>    print(</a:t>
            </a:r>
            <a:r>
              <a:rPr lang="en-US" sz="300" dirty="0" err="1"/>
              <a:t>f'at</a:t>
            </a:r>
            <a:r>
              <a:rPr lang="en-US" sz="300" dirty="0"/>
              <a:t> time: {timestamp}')</a:t>
            </a:r>
          </a:p>
          <a:p>
            <a:endParaRPr lang="en-US" sz="300" dirty="0"/>
          </a:p>
          <a:p>
            <a:r>
              <a:rPr lang="en-US" sz="300" dirty="0"/>
              <a:t>    print(</a:t>
            </a:r>
            <a:r>
              <a:rPr lang="en-US" sz="300" dirty="0" err="1"/>
              <a:t>f'steerer</a:t>
            </a:r>
            <a:r>
              <a:rPr lang="en-US" sz="300" dirty="0"/>
              <a:t> initial from </a:t>
            </a:r>
            <a:r>
              <a:rPr lang="en-US" sz="300" dirty="0" err="1"/>
              <a:t>bluesky</a:t>
            </a:r>
            <a:r>
              <a:rPr lang="en-US" sz="300" dirty="0"/>
              <a:t> {</a:t>
            </a:r>
            <a:r>
              <a:rPr lang="en-US" sz="300" dirty="0" err="1"/>
              <a:t>steerer.name</a:t>
            </a:r>
            <a:r>
              <a:rPr lang="en-US" sz="300" dirty="0"/>
              <a:t>} set point')</a:t>
            </a:r>
          </a:p>
          <a:p>
            <a:r>
              <a:rPr lang="en-US" sz="300" dirty="0"/>
              <a:t>    print(data['strength']['value'])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initval</a:t>
            </a:r>
            <a:r>
              <a:rPr lang="en-US" sz="300" dirty="0"/>
              <a:t>=data['strength']['value']</a:t>
            </a:r>
          </a:p>
          <a:p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steerer.set</a:t>
            </a:r>
            <a:r>
              <a:rPr lang="en-US" sz="300" dirty="0"/>
              <a:t>(data['strength']['value'] + 1e-6)</a:t>
            </a:r>
          </a:p>
          <a:p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time.sleep</a:t>
            </a:r>
            <a:r>
              <a:rPr lang="en-US" sz="300" dirty="0"/>
              <a:t>(2)</a:t>
            </a:r>
          </a:p>
          <a:p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datam</a:t>
            </a:r>
            <a:r>
              <a:rPr lang="en-US" sz="300" dirty="0"/>
              <a:t> = </a:t>
            </a:r>
            <a:r>
              <a:rPr lang="en-US" sz="300" dirty="0" err="1"/>
              <a:t>steerer.read</a:t>
            </a:r>
            <a:r>
              <a:rPr lang="en-US" sz="300" dirty="0"/>
              <a:t>()</a:t>
            </a:r>
          </a:p>
          <a:p>
            <a:r>
              <a:rPr lang="en-US" sz="300" dirty="0"/>
              <a:t>    print(</a:t>
            </a:r>
            <a:r>
              <a:rPr lang="en-US" sz="300" dirty="0" err="1"/>
              <a:t>datam</a:t>
            </a:r>
            <a:r>
              <a:rPr lang="en-US" sz="300" dirty="0"/>
              <a:t>)</a:t>
            </a:r>
          </a:p>
          <a:p>
            <a:endParaRPr lang="en-US" sz="300" dirty="0"/>
          </a:p>
          <a:p>
            <a:r>
              <a:rPr lang="en-US" sz="300" dirty="0"/>
              <a:t>    print(</a:t>
            </a:r>
            <a:r>
              <a:rPr lang="en-US" sz="300" dirty="0" err="1"/>
              <a:t>f'steerer</a:t>
            </a:r>
            <a:r>
              <a:rPr lang="en-US" sz="300" dirty="0"/>
              <a:t> modified by </a:t>
            </a:r>
            <a:r>
              <a:rPr lang="en-US" sz="300" dirty="0" err="1"/>
              <a:t>bluesky</a:t>
            </a:r>
            <a:r>
              <a:rPr lang="en-US" sz="300" dirty="0"/>
              <a:t> {</a:t>
            </a:r>
            <a:r>
              <a:rPr lang="en-US" sz="300" dirty="0" err="1"/>
              <a:t>steerer.name</a:t>
            </a:r>
            <a:r>
              <a:rPr lang="en-US" sz="300" dirty="0"/>
              <a:t>} set point')</a:t>
            </a:r>
          </a:p>
          <a:p>
            <a:r>
              <a:rPr lang="en-US" sz="300" dirty="0"/>
              <a:t>    print(</a:t>
            </a:r>
            <a:r>
              <a:rPr lang="en-US" sz="300" dirty="0" err="1"/>
              <a:t>datam</a:t>
            </a:r>
            <a:r>
              <a:rPr lang="en-US" sz="300" dirty="0"/>
              <a:t>['strength']['value'])</a:t>
            </a:r>
          </a:p>
          <a:p>
            <a:endParaRPr lang="en-US" sz="300" dirty="0"/>
          </a:p>
          <a:p>
            <a:r>
              <a:rPr lang="en-US" sz="300" dirty="0"/>
              <a:t>    # restore initial value</a:t>
            </a:r>
          </a:p>
          <a:p>
            <a:r>
              <a:rPr lang="en-US" sz="300" dirty="0"/>
              <a:t>    </a:t>
            </a:r>
            <a:r>
              <a:rPr lang="en-US" sz="300" dirty="0" err="1"/>
              <a:t>steerer.set</a:t>
            </a:r>
            <a:r>
              <a:rPr lang="en-US" sz="300" dirty="0"/>
              <a:t>(data['strength']['value'])</a:t>
            </a:r>
          </a:p>
          <a:p>
            <a:endParaRPr lang="en-US" sz="300" dirty="0"/>
          </a:p>
          <a:p>
            <a:r>
              <a:rPr lang="en-US" sz="300" dirty="0"/>
              <a:t>    </a:t>
            </a:r>
            <a:r>
              <a:rPr lang="en-US" sz="300" dirty="0" err="1"/>
              <a:t>dataf</a:t>
            </a:r>
            <a:r>
              <a:rPr lang="en-US" sz="300" dirty="0"/>
              <a:t> = </a:t>
            </a:r>
            <a:r>
              <a:rPr lang="en-US" sz="300" dirty="0" err="1"/>
              <a:t>steerer.read</a:t>
            </a:r>
            <a:r>
              <a:rPr lang="en-US" sz="300" dirty="0"/>
              <a:t>()</a:t>
            </a:r>
          </a:p>
          <a:p>
            <a:r>
              <a:rPr lang="en-US" sz="300" dirty="0"/>
              <a:t>    print(</a:t>
            </a:r>
            <a:r>
              <a:rPr lang="en-US" sz="300" dirty="0" err="1"/>
              <a:t>dataf</a:t>
            </a:r>
            <a:r>
              <a:rPr lang="en-US" sz="300" dirty="0"/>
              <a:t>)</a:t>
            </a:r>
          </a:p>
          <a:p>
            <a:endParaRPr lang="en-US" sz="300" dirty="0"/>
          </a:p>
          <a:p>
            <a:r>
              <a:rPr lang="en-US" sz="300" dirty="0"/>
              <a:t>    print(</a:t>
            </a:r>
            <a:r>
              <a:rPr lang="en-US" sz="300" dirty="0" err="1"/>
              <a:t>f'steerer</a:t>
            </a:r>
            <a:r>
              <a:rPr lang="en-US" sz="300" dirty="0"/>
              <a:t> restored by </a:t>
            </a:r>
            <a:r>
              <a:rPr lang="en-US" sz="300" dirty="0" err="1"/>
              <a:t>bluesky</a:t>
            </a:r>
            <a:r>
              <a:rPr lang="en-US" sz="300" dirty="0"/>
              <a:t> {</a:t>
            </a:r>
            <a:r>
              <a:rPr lang="en-US" sz="300" dirty="0" err="1"/>
              <a:t>steerer.name</a:t>
            </a:r>
            <a:r>
              <a:rPr lang="en-US" sz="300" dirty="0"/>
              <a:t>} set point')</a:t>
            </a:r>
          </a:p>
          <a:p>
            <a:r>
              <a:rPr lang="en-US" sz="300" dirty="0"/>
              <a:t>    print(</a:t>
            </a:r>
            <a:r>
              <a:rPr lang="en-US" sz="300" dirty="0" err="1"/>
              <a:t>dataf</a:t>
            </a:r>
            <a:r>
              <a:rPr lang="en-US" sz="300" dirty="0"/>
              <a:t>['strength']['value'])</a:t>
            </a:r>
          </a:p>
          <a:p>
            <a:endParaRPr lang="en-US" sz="3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CA1772-E9D3-2941-B81A-DADB19D790A0}"/>
              </a:ext>
            </a:extLst>
          </p:cNvPr>
          <p:cNvSpPr txBox="1"/>
          <p:nvPr/>
        </p:nvSpPr>
        <p:spPr>
          <a:xfrm>
            <a:off x="3907284" y="2132856"/>
            <a:ext cx="13773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BPM </a:t>
            </a:r>
            <a:r>
              <a:rPr lang="en-US" dirty="0" err="1"/>
              <a:t>ophyd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6AF0F9-1CF7-E746-9C8D-FEDF54B17CE7}"/>
              </a:ext>
            </a:extLst>
          </p:cNvPr>
          <p:cNvSpPr txBox="1"/>
          <p:nvPr/>
        </p:nvSpPr>
        <p:spPr>
          <a:xfrm>
            <a:off x="9547497" y="1941054"/>
            <a:ext cx="163378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Steerer </a:t>
            </a:r>
            <a:r>
              <a:rPr lang="en-US" dirty="0" err="1"/>
              <a:t>ophyd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0EFD6A-8FDA-F742-B590-42837E2EB370}"/>
              </a:ext>
            </a:extLst>
          </p:cNvPr>
          <p:cNvSpPr txBox="1"/>
          <p:nvPr/>
        </p:nvSpPr>
        <p:spPr>
          <a:xfrm>
            <a:off x="5949411" y="1756388"/>
            <a:ext cx="219803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ORM measurement</a:t>
            </a:r>
          </a:p>
        </p:txBody>
      </p:sp>
    </p:spTree>
    <p:extLst>
      <p:ext uri="{BB962C8B-B14F-4D97-AF65-F5344CB8AC3E}">
        <p14:creationId xmlns:p14="http://schemas.microsoft.com/office/powerpoint/2010/main" val="236341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296C1-B2B7-2949-8C08-9A739292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F0D15-8BC8-AA46-98B0-7478881C4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01E6C-E859-1048-B189-12835CF3D6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CAA0B-9CAC-9440-92FF-EB7C23DA4EF2}"/>
              </a:ext>
            </a:extLst>
          </p:cNvPr>
          <p:cNvSpPr txBox="1"/>
          <p:nvPr/>
        </p:nvSpPr>
        <p:spPr>
          <a:xfrm>
            <a:off x="959429" y="693934"/>
            <a:ext cx="210397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pyTAC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93BD9F-6CBF-2748-A394-FA64C0FC1942}"/>
              </a:ext>
            </a:extLst>
          </p:cNvPr>
          <p:cNvSpPr txBox="1"/>
          <p:nvPr/>
        </p:nvSpPr>
        <p:spPr>
          <a:xfrm>
            <a:off x="3359696" y="692696"/>
            <a:ext cx="85923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Bluesky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5C5AD3-84DB-F141-BE60-394143EC6CA1}"/>
              </a:ext>
            </a:extLst>
          </p:cNvPr>
          <p:cNvSpPr txBox="1"/>
          <p:nvPr/>
        </p:nvSpPr>
        <p:spPr>
          <a:xfrm>
            <a:off x="1228733" y="1280602"/>
            <a:ext cx="156536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numpy.arrays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40A148-A118-EC43-AD0F-2568804191F2}"/>
              </a:ext>
            </a:extLst>
          </p:cNvPr>
          <p:cNvSpPr txBox="1"/>
          <p:nvPr/>
        </p:nvSpPr>
        <p:spPr>
          <a:xfrm>
            <a:off x="3359696" y="1259468"/>
            <a:ext cx="117211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Database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564B2C-E566-8046-B2CA-075D5BA56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927475"/>
            <a:ext cx="6480720" cy="243264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CA8DC5-57A1-DC4B-A3C7-4700AAFED0E5}"/>
              </a:ext>
            </a:extLst>
          </p:cNvPr>
          <p:cNvCxnSpPr>
            <a:cxnSpLocks/>
          </p:cNvCxnSpPr>
          <p:nvPr/>
        </p:nvCxnSpPr>
        <p:spPr>
          <a:xfrm flipH="1">
            <a:off x="5086294" y="1518555"/>
            <a:ext cx="1008112" cy="86047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81819C0-55F5-DD40-8556-DE5474C51BC5}"/>
              </a:ext>
            </a:extLst>
          </p:cNvPr>
          <p:cNvSpPr txBox="1"/>
          <p:nvPr/>
        </p:nvSpPr>
        <p:spPr>
          <a:xfrm>
            <a:off x="5624341" y="1191077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db</a:t>
            </a:r>
            <a:r>
              <a:rPr lang="en-US" dirty="0"/>
              <a:t> is the database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E5F10C0-CDAA-DD45-9016-42D15D632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86" y="5128431"/>
            <a:ext cx="8534400" cy="11811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468152E-1817-5447-9C30-BF91F54FA52C}"/>
              </a:ext>
            </a:extLst>
          </p:cNvPr>
          <p:cNvCxnSpPr>
            <a:cxnSpLocks/>
          </p:cNvCxnSpPr>
          <p:nvPr/>
        </p:nvCxnSpPr>
        <p:spPr>
          <a:xfrm flipV="1">
            <a:off x="6004988" y="4077072"/>
            <a:ext cx="455812" cy="2091423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2FD4F29-3223-D84F-B3F4-80B4AA34F3E6}"/>
              </a:ext>
            </a:extLst>
          </p:cNvPr>
          <p:cNvCxnSpPr>
            <a:cxnSpLocks/>
          </p:cNvCxnSpPr>
          <p:nvPr/>
        </p:nvCxnSpPr>
        <p:spPr>
          <a:xfrm flipV="1">
            <a:off x="6004988" y="4033410"/>
            <a:ext cx="2467276" cy="196126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1DC41DA-D8F6-DC4E-A327-EF336A5EEFF1}"/>
              </a:ext>
            </a:extLst>
          </p:cNvPr>
          <p:cNvSpPr txBox="1"/>
          <p:nvPr/>
        </p:nvSpPr>
        <p:spPr>
          <a:xfrm>
            <a:off x="3791744" y="4658796"/>
            <a:ext cx="781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MUST RECALL/UNDERSTAND the order of the scan. First –DK then +DK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86351B-D142-BA45-AF88-7066C1A4BA15}"/>
              </a:ext>
            </a:extLst>
          </p:cNvPr>
          <p:cNvSpPr/>
          <p:nvPr/>
        </p:nvSpPr>
        <p:spPr>
          <a:xfrm>
            <a:off x="9624392" y="5796438"/>
            <a:ext cx="914400" cy="51288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243B6F0-C7CA-5749-923C-CC5799381279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10081592" y="4954612"/>
            <a:ext cx="457200" cy="84182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DE395C7-C087-1B4C-8B89-4ECFE709736B}"/>
              </a:ext>
            </a:extLst>
          </p:cNvPr>
          <p:cNvSpPr txBox="1"/>
          <p:nvPr/>
        </p:nvSpPr>
        <p:spPr>
          <a:xfrm>
            <a:off x="6600056" y="327569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14DD1B-1D5B-DE4C-B426-D0ED124935FF}"/>
              </a:ext>
            </a:extLst>
          </p:cNvPr>
          <p:cNvSpPr txBox="1"/>
          <p:nvPr/>
        </p:nvSpPr>
        <p:spPr>
          <a:xfrm>
            <a:off x="6606468" y="395546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8427842-ECCC-B44A-AB40-720C37545A49}"/>
              </a:ext>
            </a:extLst>
          </p:cNvPr>
          <p:cNvCxnSpPr>
            <a:cxnSpLocks/>
          </p:cNvCxnSpPr>
          <p:nvPr/>
        </p:nvCxnSpPr>
        <p:spPr>
          <a:xfrm flipH="1">
            <a:off x="6945022" y="2996952"/>
            <a:ext cx="3136570" cy="29611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74D5B90-3642-5A4F-BD3F-2D082E201BFD}"/>
              </a:ext>
            </a:extLst>
          </p:cNvPr>
          <p:cNvSpPr txBox="1"/>
          <p:nvPr/>
        </p:nvSpPr>
        <p:spPr>
          <a:xfrm>
            <a:off x="10119786" y="2677511"/>
            <a:ext cx="221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determined by Steerers </a:t>
            </a:r>
            <a:r>
              <a:rPr lang="en-US" dirty="0" err="1"/>
              <a:t>Ophyd</a:t>
            </a:r>
            <a:r>
              <a:rPr lang="en-US" dirty="0"/>
              <a:t> device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7CBB3ED-3A17-F44D-A2D2-5F581431CCA3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531812" y="1444134"/>
            <a:ext cx="470065" cy="95297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794B425-11BF-1A48-A730-FC9E3D62DE9F}"/>
              </a:ext>
            </a:extLst>
          </p:cNvPr>
          <p:cNvSpPr txBox="1"/>
          <p:nvPr/>
        </p:nvSpPr>
        <p:spPr>
          <a:xfrm>
            <a:off x="8558572" y="117158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index in database is the most recent, must read it backward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B9451C2-958E-1F41-8BC8-FEF8FFE04F82}"/>
              </a:ext>
            </a:extLst>
          </p:cNvPr>
          <p:cNvCxnSpPr>
            <a:cxnSpLocks/>
          </p:cNvCxnSpPr>
          <p:nvPr/>
        </p:nvCxnSpPr>
        <p:spPr>
          <a:xfrm flipH="1">
            <a:off x="5624341" y="1517124"/>
            <a:ext cx="2915547" cy="908732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BC9A625-B2B7-C244-8E4E-567E4C48BDE9}"/>
              </a:ext>
            </a:extLst>
          </p:cNvPr>
          <p:cNvSpPr txBox="1"/>
          <p:nvPr/>
        </p:nvSpPr>
        <p:spPr>
          <a:xfrm>
            <a:off x="4671256" y="6409834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N.B. </a:t>
            </a:r>
            <a:r>
              <a:rPr lang="en-US" dirty="0" err="1"/>
              <a:t>db</a:t>
            </a:r>
            <a:r>
              <a:rPr lang="en-US" dirty="0"/>
              <a:t> object may not be pickled (saved to file)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AB19F99-C3C6-E145-8400-5BB399A87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63" y="462156"/>
            <a:ext cx="4356100" cy="711200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9132C4C-76A8-4740-A282-2802D433E6C7}"/>
              </a:ext>
            </a:extLst>
          </p:cNvPr>
          <p:cNvCxnSpPr>
            <a:cxnSpLocks/>
          </p:cNvCxnSpPr>
          <p:nvPr/>
        </p:nvCxnSpPr>
        <p:spPr>
          <a:xfrm>
            <a:off x="5039429" y="890803"/>
            <a:ext cx="907050" cy="38979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293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4A73C-8229-0249-8C69-484B50FA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7A82E-1F1C-064B-9949-EC8A95B60A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A5641-63BA-E649-A89C-4BF7969CEA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6208F-9959-3D47-B16A-DBCC57FCC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4"/>
          <a:stretch/>
        </p:blipFill>
        <p:spPr>
          <a:xfrm>
            <a:off x="1398377" y="1700808"/>
            <a:ext cx="3222242" cy="3263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752ED-5675-F543-94B5-E4FCB3944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78" y="1685118"/>
            <a:ext cx="4563918" cy="31199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DCB4F6-133B-F44B-A8B1-F1F1E25C6FCD}"/>
              </a:ext>
            </a:extLst>
          </p:cNvPr>
          <p:cNvSpPr txBox="1"/>
          <p:nvPr/>
        </p:nvSpPr>
        <p:spPr>
          <a:xfrm>
            <a:off x="2567607" y="1076299"/>
            <a:ext cx="87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pyTAC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B19F2E-9948-7040-AD74-8CE78023F98A}"/>
              </a:ext>
            </a:extLst>
          </p:cNvPr>
          <p:cNvSpPr txBox="1"/>
          <p:nvPr/>
        </p:nvSpPr>
        <p:spPr>
          <a:xfrm>
            <a:off x="7420100" y="1092630"/>
            <a:ext cx="194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pyTAC</a:t>
            </a:r>
            <a:r>
              <a:rPr lang="en-US" dirty="0"/>
              <a:t> + </a:t>
            </a:r>
            <a:r>
              <a:rPr lang="en-US" dirty="0" err="1"/>
              <a:t>Bluesky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A083-2C0B-8343-9730-4B799CF8A196}"/>
              </a:ext>
            </a:extLst>
          </p:cNvPr>
          <p:cNvSpPr/>
          <p:nvPr/>
        </p:nvSpPr>
        <p:spPr>
          <a:xfrm>
            <a:off x="2853595" y="5682978"/>
            <a:ext cx="6505692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err="1"/>
              <a:t>pyTAC</a:t>
            </a:r>
            <a:r>
              <a:rPr lang="en-US" sz="2000" b="1" dirty="0"/>
              <a:t> == </a:t>
            </a:r>
            <a:r>
              <a:rPr lang="en-US" sz="2000" b="1" dirty="0" err="1"/>
              <a:t>Bluesky</a:t>
            </a:r>
            <a:r>
              <a:rPr lang="en-US" sz="2000" b="1" dirty="0"/>
              <a:t> + </a:t>
            </a:r>
            <a:r>
              <a:rPr lang="en-US" sz="2000" b="1" dirty="0" err="1"/>
              <a:t>pyTAC</a:t>
            </a:r>
            <a:r>
              <a:rPr lang="en-US" sz="2000" b="1" dirty="0"/>
              <a:t> == </a:t>
            </a:r>
            <a:r>
              <a:rPr lang="en-US" sz="2000" b="1" dirty="0" err="1"/>
              <a:t>Matlab</a:t>
            </a:r>
            <a:r>
              <a:rPr lang="en-US" sz="2000" b="1" dirty="0"/>
              <a:t> measurement</a:t>
            </a:r>
          </a:p>
        </p:txBody>
      </p:sp>
    </p:spTree>
    <p:extLst>
      <p:ext uri="{BB962C8B-B14F-4D97-AF65-F5344CB8AC3E}">
        <p14:creationId xmlns:p14="http://schemas.microsoft.com/office/powerpoint/2010/main" val="3489487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C14A1-C42E-B343-B360-CA52E5BA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with beam, 2nd June 2024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AA987F-1232-CC41-AD57-E369FCC00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9" y="764704"/>
            <a:ext cx="7411055" cy="53990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8533C-1C55-F644-9D95-98CC4E25E6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B5211-5953-8B40-9C62-9D1BC2F9E3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E9FFE0-CFA2-254A-8522-1F1D7A97094A}"/>
              </a:ext>
            </a:extLst>
          </p:cNvPr>
          <p:cNvSpPr txBox="1"/>
          <p:nvPr/>
        </p:nvSpPr>
        <p:spPr>
          <a:xfrm>
            <a:off x="8567624" y="378904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Issue with data saving/synchro in </a:t>
            </a:r>
            <a:r>
              <a:rPr lang="en-US" dirty="0" err="1"/>
              <a:t>bluesky</a:t>
            </a:r>
            <a:r>
              <a:rPr lang="en-US" dirty="0"/>
              <a:t>.</a:t>
            </a:r>
          </a:p>
          <a:p>
            <a:r>
              <a:rPr lang="en-US" dirty="0"/>
              <a:t>No idea where to look to fix it.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192E5-0157-9941-8399-E3F0F74049DD}"/>
              </a:ext>
            </a:extLst>
          </p:cNvPr>
          <p:cNvSpPr txBox="1"/>
          <p:nvPr/>
        </p:nvSpPr>
        <p:spPr>
          <a:xfrm>
            <a:off x="9174437" y="1124142"/>
            <a:ext cx="198002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1324250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7BDE-0D52-564E-B617-3BDA7311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Pyacal</a:t>
            </a:r>
            <a:r>
              <a:rPr lang="en-US" dirty="0"/>
              <a:t> adapted for ESRF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70275-4FE7-6F4A-85C8-3AE5E56F45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52C08-564F-1542-86EE-4CB5191D4E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78CA8-3E5E-6D4E-8740-1587A36F0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240" y="913278"/>
            <a:ext cx="2329445" cy="54510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D7F2BC-1900-4B48-B804-724349D914D9}"/>
              </a:ext>
            </a:extLst>
          </p:cNvPr>
          <p:cNvSpPr/>
          <p:nvPr/>
        </p:nvSpPr>
        <p:spPr>
          <a:xfrm>
            <a:off x="1948339" y="3502170"/>
            <a:ext cx="691277" cy="259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8C4773-9D6E-3246-9500-29DE026896C5}"/>
              </a:ext>
            </a:extLst>
          </p:cNvPr>
          <p:cNvSpPr/>
          <p:nvPr/>
        </p:nvSpPr>
        <p:spPr>
          <a:xfrm>
            <a:off x="2034749" y="2910542"/>
            <a:ext cx="604867" cy="259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E875B2-22D6-8B4A-A82A-02677BEE8B9E}"/>
              </a:ext>
            </a:extLst>
          </p:cNvPr>
          <p:cNvSpPr/>
          <p:nvPr/>
        </p:nvSpPr>
        <p:spPr>
          <a:xfrm>
            <a:off x="1861930" y="4411272"/>
            <a:ext cx="1296144" cy="573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CA2168-0F08-D14B-913A-3B23EFAF06D5}"/>
              </a:ext>
            </a:extLst>
          </p:cNvPr>
          <p:cNvSpPr/>
          <p:nvPr/>
        </p:nvSpPr>
        <p:spPr>
          <a:xfrm>
            <a:off x="1948339" y="4082386"/>
            <a:ext cx="604867" cy="259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E49802-0993-394D-A600-04AE13D126BC}"/>
              </a:ext>
            </a:extLst>
          </p:cNvPr>
          <p:cNvSpPr/>
          <p:nvPr/>
        </p:nvSpPr>
        <p:spPr>
          <a:xfrm>
            <a:off x="2034749" y="1960037"/>
            <a:ext cx="604867" cy="259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4317AE-F698-A148-BF91-5CBF22E4888C}"/>
              </a:ext>
            </a:extLst>
          </p:cNvPr>
          <p:cNvSpPr txBox="1"/>
          <p:nvPr/>
        </p:nvSpPr>
        <p:spPr>
          <a:xfrm>
            <a:off x="4713447" y="923122"/>
            <a:ext cx="6652954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dirty="0"/>
              <a:t>To get it working at ESRF few features had to be added modified:</a:t>
            </a:r>
          </a:p>
          <a:p>
            <a:endParaRPr lang="en-US" sz="192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20" dirty="0"/>
              <a:t>It took a total 3 days of work + 1 meeting for the SIRIUS team to have some thing running on the ESRF 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2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20" dirty="0"/>
              <a:t>New features: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1920" dirty="0"/>
              <a:t>TANGO interface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1920" dirty="0" err="1"/>
              <a:t>pyAT</a:t>
            </a:r>
            <a:r>
              <a:rPr lang="en-US" sz="1920" dirty="0"/>
              <a:t> interface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1920" dirty="0"/>
              <a:t>ESRF facility definition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1920" dirty="0"/>
              <a:t>ESRF specific devices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endParaRPr lang="en-US" sz="192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20" dirty="0"/>
              <a:t>Few additional minor modifications to load AT model from file for example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2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20" dirty="0"/>
              <a:t>This implementation should be usable by any TANGO/</a:t>
            </a:r>
            <a:r>
              <a:rPr lang="en-US" sz="1920" dirty="0" err="1"/>
              <a:t>pyAT</a:t>
            </a:r>
            <a:r>
              <a:rPr lang="en-US" sz="1920" dirty="0"/>
              <a:t> users as long as the facility is defined in the </a:t>
            </a:r>
            <a:r>
              <a:rPr lang="en-US" sz="1920" dirty="0" err="1"/>
              <a:t>subpackage</a:t>
            </a:r>
            <a:r>
              <a:rPr lang="en-US" sz="1920" dirty="0"/>
              <a:t> </a:t>
            </a:r>
            <a:r>
              <a:rPr lang="en-US" sz="1920" b="1" i="1" dirty="0"/>
              <a:t>facilities</a:t>
            </a:r>
          </a:p>
        </p:txBody>
      </p:sp>
    </p:spTree>
    <p:extLst>
      <p:ext uri="{BB962C8B-B14F-4D97-AF65-F5344CB8AC3E}">
        <p14:creationId xmlns:p14="http://schemas.microsoft.com/office/powerpoint/2010/main" val="2522951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18868-9627-164D-BA5A-0D9777EE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</a:t>
            </a:r>
            <a:r>
              <a:rPr lang="en-US" dirty="0" err="1"/>
              <a:t>pyACAL</a:t>
            </a:r>
            <a:r>
              <a:rPr lang="en-US" dirty="0"/>
              <a:t> at ESRF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968CE-3660-FD4D-9CC5-BA7D180D59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3E2DD-D02D-4A4A-B03A-AADF6E4519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07075D-BE59-5B44-AAB2-49AD095FB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02" y="925548"/>
            <a:ext cx="5255633" cy="4404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4FEEBE-A38D-E24C-A514-085F0DCBD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4141896"/>
            <a:ext cx="2605488" cy="2564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FA14A6-5C21-8E42-95BB-BE68482BB7A0}"/>
              </a:ext>
            </a:extLst>
          </p:cNvPr>
          <p:cNvSpPr txBox="1"/>
          <p:nvPr/>
        </p:nvSpPr>
        <p:spPr>
          <a:xfrm>
            <a:off x="1084243" y="5457972"/>
            <a:ext cx="285151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dirty="0"/>
              <a:t>Chromaticity and dispersion measurement notebook and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2DCC17-7AD5-6840-ADEC-A85EA0C19088}"/>
              </a:ext>
            </a:extLst>
          </p:cNvPr>
          <p:cNvSpPr txBox="1"/>
          <p:nvPr/>
        </p:nvSpPr>
        <p:spPr>
          <a:xfrm>
            <a:off x="6700868" y="1612237"/>
            <a:ext cx="4579237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dirty="0"/>
              <a:t>Once debugged on the ESRF simulator PYACAL could be launched on the ESRF-EBS machine without any further modifications</a:t>
            </a:r>
          </a:p>
          <a:p>
            <a:endParaRPr lang="en-US" sz="1920" dirty="0"/>
          </a:p>
          <a:p>
            <a:r>
              <a:rPr lang="en-US" sz="1920" dirty="0"/>
              <a:t>Tested 2 experiments: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20" dirty="0"/>
              <a:t>ORM 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20" dirty="0"/>
              <a:t>Dispersion and chromaticity 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20" dirty="0"/>
          </a:p>
          <a:p>
            <a:r>
              <a:rPr lang="en-US" sz="1920" dirty="0"/>
              <a:t>Those are the simplest examples provided</a:t>
            </a:r>
          </a:p>
        </p:txBody>
      </p:sp>
    </p:spTree>
    <p:extLst>
      <p:ext uri="{BB962C8B-B14F-4D97-AF65-F5344CB8AC3E}">
        <p14:creationId xmlns:p14="http://schemas.microsoft.com/office/powerpoint/2010/main" val="3599844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AA76-EDEB-DA4A-95FD-A6930DFF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remarks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1E12B-80DE-8443-9A99-BBA8D6FA96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262BB-1A24-2E4D-8BBB-35F4E03002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98427AC-BEFB-6840-B7C6-6FCA8BE18459}"/>
              </a:ext>
            </a:extLst>
          </p:cNvPr>
          <p:cNvSpPr txBox="1">
            <a:spLocks/>
          </p:cNvSpPr>
          <p:nvPr/>
        </p:nvSpPr>
        <p:spPr bwMode="gray">
          <a:xfrm>
            <a:off x="969600" y="853075"/>
            <a:ext cx="109824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1800" b="1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500"/>
              </a:spcAft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80000"/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46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Font typeface="ITCOfficinaSans LT Book" pitchFamily="2" charset="0"/>
              <a:buChar char="&gt;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pyAML</a:t>
            </a:r>
            <a:r>
              <a:rPr lang="en-US" dirty="0"/>
              <a:t> is a project to replace and improve MML. The collaboration is growing (presently 106 people from 33 labs world wide) and is actively participating to the software development. </a:t>
            </a:r>
          </a:p>
          <a:p>
            <a:r>
              <a:rPr lang="en-US" dirty="0"/>
              <a:t>COST Action networking funds proposal has been submitted. Evaluation reply May 2025, start if approved in 1 year from now (Oct. 2025). </a:t>
            </a:r>
          </a:p>
          <a:p>
            <a:r>
              <a:rPr lang="en-US" dirty="0"/>
              <a:t>On going: exploratory tests and detailed definition of specifications and use cases. </a:t>
            </a:r>
          </a:p>
          <a:p>
            <a:r>
              <a:rPr lang="en-US" dirty="0"/>
              <a:t>Some remarks on the exploratory work activity:</a:t>
            </a:r>
          </a:p>
          <a:p>
            <a:pPr marL="771526" lvl="3" indent="-342900">
              <a:buFont typeface="Arial" panose="020B0604020202020204" pitchFamily="34" charset="0"/>
              <a:buChar char="•"/>
            </a:pPr>
            <a:r>
              <a:rPr lang="en-US" dirty="0"/>
              <a:t>It was relatively straight forward to adapt </a:t>
            </a:r>
            <a:r>
              <a:rPr lang="en-US" dirty="0" err="1"/>
              <a:t>pyTAC</a:t>
            </a:r>
            <a:r>
              <a:rPr lang="en-US" dirty="0"/>
              <a:t> and PYACAL to ESRF-EBS. </a:t>
            </a:r>
          </a:p>
          <a:p>
            <a:pPr marL="771526" lvl="3" indent="-342900">
              <a:buFont typeface="Arial" panose="020B0604020202020204" pitchFamily="34" charset="0"/>
              <a:buChar char="•"/>
            </a:pPr>
            <a:r>
              <a:rPr lang="en-US" dirty="0" err="1"/>
              <a:t>pyTAC</a:t>
            </a:r>
            <a:r>
              <a:rPr lang="en-US" dirty="0"/>
              <a:t> was also adapted to HZB, </a:t>
            </a:r>
            <a:r>
              <a:rPr lang="en-US" dirty="0" err="1"/>
              <a:t>pyACAL</a:t>
            </a:r>
            <a:r>
              <a:rPr lang="en-US" dirty="0"/>
              <a:t> was also adapted to MAXIV.</a:t>
            </a:r>
          </a:p>
          <a:p>
            <a:pPr marL="771526" lvl="3" indent="-342900">
              <a:buFont typeface="Arial" panose="020B0604020202020204" pitchFamily="34" charset="0"/>
              <a:buChar char="•"/>
            </a:pPr>
            <a:r>
              <a:rPr lang="en-US" dirty="0" err="1"/>
              <a:t>pyTAC</a:t>
            </a:r>
            <a:r>
              <a:rPr lang="en-US" dirty="0"/>
              <a:t> calibration and set up is based on files, rather easy to interpret and user friendly</a:t>
            </a:r>
          </a:p>
          <a:p>
            <a:pPr marL="771526" lvl="3" indent="-342900">
              <a:buFont typeface="Arial" panose="020B0604020202020204" pitchFamily="34" charset="0"/>
              <a:buChar char="•"/>
            </a:pPr>
            <a:r>
              <a:rPr lang="en-US" dirty="0" err="1"/>
              <a:t>pyTAC</a:t>
            </a:r>
            <a:r>
              <a:rPr lang="en-US" dirty="0"/>
              <a:t> + </a:t>
            </a:r>
            <a:r>
              <a:rPr lang="en-US" dirty="0" err="1"/>
              <a:t>bluesky</a:t>
            </a:r>
            <a:r>
              <a:rPr lang="en-US" dirty="0"/>
              <a:t> resulted in very high level of complication. The easy scripting friendliness is not evident for this case.</a:t>
            </a:r>
          </a:p>
          <a:p>
            <a:pPr marL="771526" lvl="3" indent="-342900">
              <a:buFont typeface="Arial" panose="020B0604020202020204" pitchFamily="34" charset="0"/>
              <a:buChar char="•"/>
            </a:pPr>
            <a:r>
              <a:rPr lang="en-US" dirty="0"/>
              <a:t>For PYACAL once the TANGO and </a:t>
            </a:r>
            <a:r>
              <a:rPr lang="en-US" dirty="0" err="1"/>
              <a:t>pyAT</a:t>
            </a:r>
            <a:r>
              <a:rPr lang="en-US" dirty="0"/>
              <a:t> interface had been implemented all “higher” level applications worked out of the box</a:t>
            </a:r>
          </a:p>
          <a:p>
            <a:pPr marL="771526" lvl="3" indent="-342900">
              <a:buFont typeface="Arial" panose="020B0604020202020204" pitchFamily="34" charset="0"/>
              <a:buChar char="•"/>
            </a:pPr>
            <a:r>
              <a:rPr lang="en-US" dirty="0"/>
              <a:t>PYACAL was developed with EPICS in mind with the present architecture we cannot profit form certain TANGO features such as Devices or Family Devices: for the test workaround were implemented to make it work</a:t>
            </a:r>
          </a:p>
          <a:p>
            <a:pPr marL="771526" lvl="3" indent="-342900">
              <a:buFont typeface="Arial" panose="020B0604020202020204" pitchFamily="34" charset="0"/>
              <a:buChar char="•"/>
            </a:pPr>
            <a:r>
              <a:rPr lang="en-US" dirty="0"/>
              <a:t>PYACAL give access to a full suite of measurements and controls scripts with potentially minor or no modifications needed</a:t>
            </a:r>
          </a:p>
          <a:p>
            <a:r>
              <a:rPr lang="en-US" dirty="0"/>
              <a:t>Next steps:</a:t>
            </a:r>
          </a:p>
          <a:p>
            <a:pPr marL="771526" lvl="3" indent="-342900">
              <a:buFont typeface="Arial" panose="020B0604020202020204" pitchFamily="34" charset="0"/>
              <a:buChar char="•"/>
            </a:pPr>
            <a:r>
              <a:rPr lang="en-US" dirty="0"/>
              <a:t>Run more complex experiments with existing tools: BBA, Orbit feedback?</a:t>
            </a:r>
          </a:p>
          <a:p>
            <a:pPr marL="771526" lvl="3" indent="-342900">
              <a:buFont typeface="Arial" panose="020B0604020202020204" pitchFamily="34" charset="0"/>
              <a:buChar char="•"/>
            </a:pPr>
            <a:r>
              <a:rPr lang="en-US" dirty="0"/>
              <a:t>Test </a:t>
            </a:r>
            <a:r>
              <a:rPr lang="en-US" dirty="0" err="1"/>
              <a:t>pyQT</a:t>
            </a:r>
            <a:r>
              <a:rPr lang="en-US" dirty="0"/>
              <a:t> GUI or other user interface formats</a:t>
            </a:r>
          </a:p>
          <a:p>
            <a:pPr marL="771526" lvl="3" indent="-342900">
              <a:buFont typeface="Arial" panose="020B0604020202020204" pitchFamily="34" charset="0"/>
              <a:buChar char="•"/>
            </a:pPr>
            <a:r>
              <a:rPr lang="en-US" dirty="0"/>
              <a:t>US colleagues in the collaboration are also looking for funds to finance the project</a:t>
            </a:r>
          </a:p>
          <a:p>
            <a:pPr marL="771526" lvl="3" indent="-342900">
              <a:buFont typeface="Arial" panose="020B0604020202020204" pitchFamily="34" charset="0"/>
              <a:buChar char="•"/>
            </a:pPr>
            <a:r>
              <a:rPr lang="en-US" dirty="0"/>
              <a:t>Write down preliminary use cases and specification documents</a:t>
            </a:r>
          </a:p>
          <a:p>
            <a:pPr marL="771526" lvl="3" indent="-342900">
              <a:buFont typeface="Arial" panose="020B0604020202020204" pitchFamily="34" charset="0"/>
              <a:buChar char="•"/>
            </a:pPr>
            <a:r>
              <a:rPr lang="en-US" dirty="0"/>
              <a:t>All software used for present projects/tests available on </a:t>
            </a:r>
            <a:r>
              <a:rPr lang="en-US" dirty="0" err="1"/>
              <a:t>github</a:t>
            </a:r>
            <a:r>
              <a:rPr lang="en-US" dirty="0"/>
              <a:t> </a:t>
            </a:r>
          </a:p>
          <a:p>
            <a:pPr marL="771526" lvl="3" indent="-342900">
              <a:buFont typeface="Arial" panose="020B0604020202020204" pitchFamily="34" charset="0"/>
              <a:buChar char="•"/>
            </a:pPr>
            <a:r>
              <a:rPr lang="en-US" dirty="0"/>
              <a:t>Next meeting 15</a:t>
            </a:r>
            <a:r>
              <a:rPr lang="en-US" baseline="30000" dirty="0"/>
              <a:t>th</a:t>
            </a:r>
            <a:r>
              <a:rPr lang="en-US" dirty="0"/>
              <a:t> November 2024. Next workshop (3</a:t>
            </a:r>
            <a:r>
              <a:rPr lang="en-US" baseline="30000" dirty="0"/>
              <a:t>rd</a:t>
            </a:r>
            <a:r>
              <a:rPr lang="en-US" dirty="0"/>
              <a:t>) in Berlin, ~Feb 2025.</a:t>
            </a:r>
          </a:p>
        </p:txBody>
      </p:sp>
    </p:spTree>
    <p:extLst>
      <p:ext uri="{BB962C8B-B14F-4D97-AF65-F5344CB8AC3E}">
        <p14:creationId xmlns:p14="http://schemas.microsoft.com/office/powerpoint/2010/main" val="358034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15DE24-9863-4D42-AF79-6280B6233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middle layer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21D01F3-42A6-A34B-B72E-975F26459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20" y="1248654"/>
            <a:ext cx="5825680" cy="316835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A16B7-5156-F54A-B737-B08C44A89F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0034F-74C2-F444-A22A-EC0101B5E3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D85F7E-CB34-3445-A477-828CE4C2A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509120"/>
            <a:ext cx="4265854" cy="17437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247F2E-6C62-4F43-A3B7-4A12A8AD02F9}"/>
              </a:ext>
            </a:extLst>
          </p:cNvPr>
          <p:cNvSpPr txBox="1"/>
          <p:nvPr/>
        </p:nvSpPr>
        <p:spPr>
          <a:xfrm>
            <a:off x="1058329" y="993497"/>
            <a:ext cx="489654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Software tools usable by any accelerator: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Control agnostic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Accelerator naming/layout agnostic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Easy to use, includes high level graphical application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“Easy” to set up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Tested in many labs: Robust and Reliable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 need of additional resources to set up standard tools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Easy scripting language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Integration of accelerator model (digital twin)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Gives access to not trivial to implement software, such as LOCO </a:t>
            </a:r>
            <a:r>
              <a:rPr lang="en-US" sz="1400" dirty="0"/>
              <a:t>(linear optics from closed orbit)</a:t>
            </a:r>
            <a:endParaRPr lang="en-US" dirty="0"/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A7223-03C3-5049-809F-74F5D364D842}"/>
              </a:ext>
            </a:extLst>
          </p:cNvPr>
          <p:cNvSpPr/>
          <p:nvPr/>
        </p:nvSpPr>
        <p:spPr>
          <a:xfrm>
            <a:off x="1058329" y="599638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https://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indico.esrf.fr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/event/123/contributions/623/attachments/377/750/2023%20-%20MML%20History%20-%20AT%20Workshop.pdf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066C91-492B-3F46-988C-5F1810D02419}"/>
              </a:ext>
            </a:extLst>
          </p:cNvPr>
          <p:cNvSpPr/>
          <p:nvPr/>
        </p:nvSpPr>
        <p:spPr>
          <a:xfrm>
            <a:off x="1064556" y="5559623"/>
            <a:ext cx="445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indico.desy.de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/event/43233/contributions/169040/attachments/90944/122729/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OperationML_nadolski.pdf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BE5227-AD90-6740-9CA6-11D1AA34095A}"/>
              </a:ext>
            </a:extLst>
          </p:cNvPr>
          <p:cNvSpPr/>
          <p:nvPr/>
        </p:nvSpPr>
        <p:spPr>
          <a:xfrm>
            <a:off x="1058329" y="1008366"/>
            <a:ext cx="4727935" cy="9144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DBDFA4-CF77-5C4C-9D33-C5B52B9AB6D4}"/>
              </a:ext>
            </a:extLst>
          </p:cNvPr>
          <p:cNvSpPr txBox="1"/>
          <p:nvPr/>
        </p:nvSpPr>
        <p:spPr>
          <a:xfrm>
            <a:off x="2423592" y="687114"/>
            <a:ext cx="186031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MIDDLE LAYER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F51380-2007-D046-BB7C-1367DBF67FDB}"/>
              </a:ext>
            </a:extLst>
          </p:cNvPr>
          <p:cNvSpPr txBox="1"/>
          <p:nvPr/>
        </p:nvSpPr>
        <p:spPr>
          <a:xfrm>
            <a:off x="9016516" y="887640"/>
            <a:ext cx="293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1994, SLAC + ALS, </a:t>
            </a:r>
            <a:r>
              <a:rPr lang="en-US" dirty="0" err="1"/>
              <a:t>Matlab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73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5BE8E-FB69-1D46-8A17-384B7606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Example: ESRF-EBS virtual accelerator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B4465-A32D-F942-AB7D-2DDEE13FAC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CD4FC-EB22-CA42-A890-E5453F920D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796790-E8FC-FF40-9894-FC0FDD77A5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619466"/>
            <a:ext cx="4396250" cy="3888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597001-0959-7E4B-8442-F766468D27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0" y="894356"/>
            <a:ext cx="5126400" cy="26693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CABC38-2EB3-EB46-9849-2B7F24556D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0" y="3706507"/>
            <a:ext cx="5126400" cy="2683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AFD4AC-5FF3-764C-977F-EB62DD323995}"/>
              </a:ext>
            </a:extLst>
          </p:cNvPr>
          <p:cNvSpPr txBox="1"/>
          <p:nvPr/>
        </p:nvSpPr>
        <p:spPr>
          <a:xfrm>
            <a:off x="4056231" y="3183743"/>
            <a:ext cx="202539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REAL</a:t>
            </a:r>
            <a:r>
              <a:rPr lang="en-US" dirty="0"/>
              <a:t> CONTROL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6D7D79-DBEB-B649-B78E-F4DA05EAB2AA}"/>
              </a:ext>
            </a:extLst>
          </p:cNvPr>
          <p:cNvSpPr txBox="1"/>
          <p:nvPr/>
        </p:nvSpPr>
        <p:spPr>
          <a:xfrm>
            <a:off x="3375668" y="6020218"/>
            <a:ext cx="2705962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b="1" dirty="0"/>
              <a:t>SIMULATED</a:t>
            </a:r>
            <a:r>
              <a:rPr lang="en-US" dirty="0"/>
              <a:t> CONTROL</a:t>
            </a:r>
          </a:p>
        </p:txBody>
      </p:sp>
    </p:spTree>
    <p:extLst>
      <p:ext uri="{BB962C8B-B14F-4D97-AF65-F5344CB8AC3E}">
        <p14:creationId xmlns:p14="http://schemas.microsoft.com/office/powerpoint/2010/main" val="278097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65A4-46B0-664E-890D-4E228DCA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Middle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98A90-DD1C-8E48-8B93-903624F97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935" y="764704"/>
            <a:ext cx="6432715" cy="5400000"/>
          </a:xfrm>
        </p:spPr>
        <p:txBody>
          <a:bodyPr/>
          <a:lstStyle/>
          <a:p>
            <a:r>
              <a:rPr lang="en-US" sz="1100" dirty="0" err="1"/>
              <a:t>Matlab</a:t>
            </a:r>
            <a:r>
              <a:rPr lang="en-US" sz="1100" dirty="0"/>
              <a:t> Middle Layer has World wide users (incomplete list)</a:t>
            </a:r>
            <a:endParaRPr lang="fr-FR" sz="1100" dirty="0"/>
          </a:p>
          <a:p>
            <a:r>
              <a:rPr lang="fr-FR" sz="1100" dirty="0"/>
              <a:t>USA: ALS, Stanford (Spear3), Duke FEL, Brookhaven (VUV or X-Ray rings), B-</a:t>
            </a:r>
            <a:r>
              <a:rPr lang="fr-FR" sz="1100" dirty="0" err="1"/>
              <a:t>Factory</a:t>
            </a:r>
            <a:r>
              <a:rPr lang="fr-FR" sz="1100" dirty="0"/>
              <a:t> </a:t>
            </a:r>
          </a:p>
          <a:p>
            <a:r>
              <a:rPr lang="fr-FR" sz="1100" dirty="0"/>
              <a:t>Canada: CLS</a:t>
            </a:r>
            <a:br>
              <a:rPr lang="fr-FR" sz="1100" dirty="0"/>
            </a:br>
            <a:r>
              <a:rPr lang="fr-FR" sz="1100" dirty="0"/>
              <a:t>Europe: SOLEIL (France), DIAMOND (</a:t>
            </a:r>
            <a:r>
              <a:rPr lang="fr-FR" sz="1100" dirty="0" err="1"/>
              <a:t>England</a:t>
            </a:r>
            <a:r>
              <a:rPr lang="fr-FR" sz="1100" dirty="0"/>
              <a:t>), ALBA (Spain), Solaris (</a:t>
            </a:r>
            <a:r>
              <a:rPr lang="fr-FR" sz="1100" dirty="0" err="1"/>
              <a:t>Poland</a:t>
            </a:r>
            <a:r>
              <a:rPr lang="fr-FR" sz="1100" dirty="0"/>
              <a:t>), MAX-IV (</a:t>
            </a:r>
            <a:r>
              <a:rPr lang="fr-FR" sz="1100" dirty="0" err="1"/>
              <a:t>Sweden</a:t>
            </a:r>
            <a:r>
              <a:rPr lang="fr-FR" sz="1100" dirty="0"/>
              <a:t>)</a:t>
            </a:r>
          </a:p>
          <a:p>
            <a:r>
              <a:rPr lang="fr-FR" sz="1100" dirty="0"/>
              <a:t>Asia: PLS2 (</a:t>
            </a:r>
            <a:r>
              <a:rPr lang="fr-FR" sz="1100" dirty="0" err="1"/>
              <a:t>Korea</a:t>
            </a:r>
            <a:r>
              <a:rPr lang="fr-FR" sz="1100" dirty="0"/>
              <a:t>), SLS (</a:t>
            </a:r>
            <a:r>
              <a:rPr lang="fr-FR" sz="1100" dirty="0" err="1"/>
              <a:t>Thailand</a:t>
            </a:r>
            <a:r>
              <a:rPr lang="fr-FR" sz="1100" dirty="0"/>
              <a:t>), SSRF (Shanghai), NSRRC (Taiwan) </a:t>
            </a:r>
          </a:p>
          <a:p>
            <a:r>
              <a:rPr lang="fr-FR" sz="1100" dirty="0"/>
              <a:t>Middle East: SESAME (Jordan) </a:t>
            </a:r>
          </a:p>
          <a:p>
            <a:r>
              <a:rPr lang="fr-FR" sz="1100" dirty="0" err="1"/>
              <a:t>Australia</a:t>
            </a:r>
            <a:r>
              <a:rPr lang="fr-FR" sz="1100" dirty="0"/>
              <a:t>: AS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65686-9E49-3D4F-BD4A-18668B997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8F3D0-B361-6546-BCB4-261A2B4492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7B672B-778D-4944-BDA3-71933407A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4" y="2940556"/>
            <a:ext cx="6238529" cy="251730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EBDD51-A7A5-B54B-BFD1-E625E1C337CB}"/>
              </a:ext>
            </a:extLst>
          </p:cNvPr>
          <p:cNvSpPr txBox="1">
            <a:spLocks/>
          </p:cNvSpPr>
          <p:nvPr/>
        </p:nvSpPr>
        <p:spPr bwMode="gray">
          <a:xfrm>
            <a:off x="979053" y="819553"/>
            <a:ext cx="4104456" cy="51482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1800" b="1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500"/>
              </a:spcAft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80000"/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46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Font typeface="ITCOfficinaSans LT Book" pitchFamily="2" charset="0"/>
              <a:buChar char="&gt;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Matlab</a:t>
            </a:r>
            <a:r>
              <a:rPr lang="en-US" sz="2000" dirty="0"/>
              <a:t> Middle Layer</a:t>
            </a:r>
          </a:p>
          <a:p>
            <a:r>
              <a:rPr lang="en-US" dirty="0" err="1"/>
              <a:t>Matlab</a:t>
            </a:r>
            <a:r>
              <a:rPr lang="en-US" dirty="0"/>
              <a:t> is a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proprietary</a:t>
            </a:r>
            <a:r>
              <a:rPr lang="en-US" dirty="0"/>
              <a:t> programming language</a:t>
            </a:r>
          </a:p>
          <a:p>
            <a:r>
              <a:rPr lang="en-US" dirty="0"/>
              <a:t>Collaborative development slow down: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last update in 2018</a:t>
            </a:r>
            <a:r>
              <a:rPr lang="en-US" dirty="0"/>
              <a:t>, diverged in many private versions</a:t>
            </a:r>
          </a:p>
          <a:p>
            <a:r>
              <a:rPr lang="en-US" dirty="0"/>
              <a:t>Does not implement scientific open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data management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MML will soon become obsolete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Operation of many facilities at risk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Users community looking for long term alternatives</a:t>
            </a:r>
          </a:p>
        </p:txBody>
      </p:sp>
    </p:spTree>
    <p:extLst>
      <p:ext uri="{BB962C8B-B14F-4D97-AF65-F5344CB8AC3E}">
        <p14:creationId xmlns:p14="http://schemas.microsoft.com/office/powerpoint/2010/main" val="3457189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3194-1DE0-AE41-8E4D-08C374F1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Python Accelerator Middle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74EA3-361E-6A4D-86E7-6FAFCE42D6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2AEA1-0F19-4F44-B25A-E02DB0F9AB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36AEB1-263F-7441-B19F-3307ACE66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6" y="1376118"/>
            <a:ext cx="1311657" cy="1405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4DE285-D835-C44F-95B5-56984A1C2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3" y="3068960"/>
            <a:ext cx="1327150" cy="1301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505203-E287-AA4A-99F2-37DC28821369}"/>
              </a:ext>
            </a:extLst>
          </p:cNvPr>
          <p:cNvSpPr/>
          <p:nvPr/>
        </p:nvSpPr>
        <p:spPr>
          <a:xfrm>
            <a:off x="755628" y="4969786"/>
            <a:ext cx="914400" cy="9144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 made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9D06DB3F-AD6F-4A44-BB6A-C88E12E880F0}"/>
              </a:ext>
            </a:extLst>
          </p:cNvPr>
          <p:cNvSpPr/>
          <p:nvPr/>
        </p:nvSpPr>
        <p:spPr>
          <a:xfrm rot="16200000">
            <a:off x="2422448" y="3007503"/>
            <a:ext cx="1060704" cy="914400"/>
          </a:xfrm>
          <a:prstGeom prst="triangl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A1DDCE-C071-E546-A878-533D31A23219}"/>
              </a:ext>
            </a:extLst>
          </p:cNvPr>
          <p:cNvSpPr txBox="1"/>
          <p:nvPr/>
        </p:nvSpPr>
        <p:spPr>
          <a:xfrm>
            <a:off x="10475965" y="3047997"/>
            <a:ext cx="1487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Python</a:t>
            </a:r>
          </a:p>
          <a:p>
            <a:r>
              <a:rPr lang="en-US" dirty="0"/>
              <a:t>Accelerator Toolbox simulations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217CCFF9-8CB7-4242-914C-9DF919076A36}"/>
              </a:ext>
            </a:extLst>
          </p:cNvPr>
          <p:cNvSpPr/>
          <p:nvPr/>
        </p:nvSpPr>
        <p:spPr>
          <a:xfrm rot="5400000">
            <a:off x="9039538" y="3007503"/>
            <a:ext cx="1060704" cy="914400"/>
          </a:xfrm>
          <a:prstGeom prst="triangl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BE33FE-8B88-0B43-A664-AEC618452728}"/>
              </a:ext>
            </a:extLst>
          </p:cNvPr>
          <p:cNvSpPr txBox="1"/>
          <p:nvPr/>
        </p:nvSpPr>
        <p:spPr>
          <a:xfrm>
            <a:off x="8976320" y="4269706"/>
            <a:ext cx="165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Development phase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D48AD9-99F4-7949-B7D7-E3AB0B2F387E}"/>
              </a:ext>
            </a:extLst>
          </p:cNvPr>
          <p:cNvSpPr txBox="1"/>
          <p:nvPr/>
        </p:nvSpPr>
        <p:spPr>
          <a:xfrm>
            <a:off x="1835769" y="4303323"/>
            <a:ext cx="165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Operation phase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6D7214-FEDB-D344-983D-9581216B8BE5}"/>
              </a:ext>
            </a:extLst>
          </p:cNvPr>
          <p:cNvSpPr txBox="1"/>
          <p:nvPr/>
        </p:nvSpPr>
        <p:spPr>
          <a:xfrm>
            <a:off x="8741823" y="692696"/>
            <a:ext cx="3210174" cy="2031325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Python is among the most used software language in the world. Free and open-source. Very large users/developers community</a:t>
            </a:r>
          </a:p>
          <a:p>
            <a:r>
              <a:rPr lang="en-US" dirty="0">
                <a:solidFill>
                  <a:schemeClr val="bg1"/>
                </a:solidFill>
              </a:rPr>
              <a:t>Huge number of scientific libraries.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E9FA6F-7C4C-3541-97CD-80572A712883}"/>
              </a:ext>
            </a:extLst>
          </p:cNvPr>
          <p:cNvSpPr txBox="1"/>
          <p:nvPr/>
        </p:nvSpPr>
        <p:spPr>
          <a:xfrm>
            <a:off x="8866153" y="5513903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switch_to_physics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BE5806-E2EE-6D44-9334-BDC57E048E7D}"/>
              </a:ext>
            </a:extLst>
          </p:cNvPr>
          <p:cNvSpPr txBox="1"/>
          <p:nvPr/>
        </p:nvSpPr>
        <p:spPr>
          <a:xfrm>
            <a:off x="448455" y="909423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switch_to_hardware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pic>
        <p:nvPicPr>
          <p:cNvPr id="21" name="Picture 2" descr="Fichier:Python-logo-notext.svg — Wikipédia">
            <a:hlinkClick r:id="rId4"/>
            <a:extLst>
              <a:ext uri="{FF2B5EF4-FFF2-40B4-BE49-F238E27FC236}">
                <a16:creationId xmlns:a16="http://schemas.microsoft.com/office/drawing/2014/main" id="{34CF510F-20F0-5E40-9AC9-2B6BAEB5B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849" y="1415008"/>
            <a:ext cx="477571" cy="52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B6FF0E-0CBD-8248-951C-712906B23A39}"/>
              </a:ext>
            </a:extLst>
          </p:cNvPr>
          <p:cNvSpPr txBox="1"/>
          <p:nvPr/>
        </p:nvSpPr>
        <p:spPr>
          <a:xfrm>
            <a:off x="4429705" y="984211"/>
            <a:ext cx="4047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Python Accelerator Middle Layer (</a:t>
            </a:r>
            <a:r>
              <a:rPr lang="en-US" sz="2800" b="1" dirty="0" err="1"/>
              <a:t>pyAML</a:t>
            </a:r>
            <a:r>
              <a:rPr lang="en-US" sz="2800" b="1" dirty="0"/>
              <a:t>)</a:t>
            </a:r>
          </a:p>
        </p:txBody>
      </p:sp>
      <p:pic>
        <p:nvPicPr>
          <p:cNvPr id="28" name="Picture 2" descr="Fichier:Python-logo-notext.svg — Wikipédia">
            <a:hlinkClick r:id="rId4"/>
            <a:extLst>
              <a:ext uri="{FF2B5EF4-FFF2-40B4-BE49-F238E27FC236}">
                <a16:creationId xmlns:a16="http://schemas.microsoft.com/office/drawing/2014/main" id="{9112C330-1D62-1C4E-BD4D-92965A59C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498" y="4303323"/>
            <a:ext cx="477571" cy="52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AA06BC-D73A-4DD3-B05D-9EBA15F9BEA5}"/>
              </a:ext>
            </a:extLst>
          </p:cNvPr>
          <p:cNvSpPr txBox="1"/>
          <p:nvPr/>
        </p:nvSpPr>
        <p:spPr>
          <a:xfrm>
            <a:off x="3941719" y="1988840"/>
            <a:ext cx="46025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The python accelerator middle layer would provide a long term solution in an open source license free environment: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Simplified collaborative </a:t>
            </a:r>
            <a:r>
              <a:rPr lang="en-US" b="1" dirty="0">
                <a:solidFill>
                  <a:schemeClr val="accent6"/>
                </a:solidFill>
              </a:rPr>
              <a:t>development, integrate modern CI/CD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Clean and </a:t>
            </a:r>
            <a:r>
              <a:rPr lang="en-US" b="1" dirty="0">
                <a:solidFill>
                  <a:schemeClr val="accent5"/>
                </a:solidFill>
              </a:rPr>
              <a:t>simple installation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Easy to interface </a:t>
            </a:r>
            <a:r>
              <a:rPr lang="en-US" b="1" dirty="0">
                <a:solidFill>
                  <a:schemeClr val="accent6"/>
                </a:solidFill>
              </a:rPr>
              <a:t>with others recent developments using </a:t>
            </a:r>
            <a:r>
              <a:rPr lang="en-US" b="1" dirty="0">
                <a:solidFill>
                  <a:schemeClr val="accent5"/>
                </a:solidFill>
              </a:rPr>
              <a:t>modern techniques </a:t>
            </a:r>
            <a:r>
              <a:rPr lang="en-US" b="1" dirty="0">
                <a:solidFill>
                  <a:schemeClr val="accent6"/>
                </a:solidFill>
              </a:rPr>
              <a:t>such as advance commissioning simulations (</a:t>
            </a:r>
            <a:r>
              <a:rPr lang="en-US" b="1" dirty="0" err="1">
                <a:solidFill>
                  <a:schemeClr val="accent6"/>
                </a:solidFill>
              </a:rPr>
              <a:t>pySC</a:t>
            </a:r>
            <a:r>
              <a:rPr lang="en-US" b="1" dirty="0">
                <a:solidFill>
                  <a:schemeClr val="accent6"/>
                </a:solidFill>
              </a:rPr>
              <a:t>) or AI/ML (Badger/</a:t>
            </a:r>
            <a:r>
              <a:rPr lang="en-US" b="1" dirty="0" err="1">
                <a:solidFill>
                  <a:schemeClr val="accent6"/>
                </a:solidFill>
              </a:rPr>
              <a:t>Xopt</a:t>
            </a:r>
            <a:r>
              <a:rPr lang="en-US" b="1" dirty="0">
                <a:solidFill>
                  <a:schemeClr val="accent6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Clear automatically generated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Works for any accelerator </a:t>
            </a:r>
            <a:r>
              <a:rPr lang="en-US" b="1" dirty="0">
                <a:solidFill>
                  <a:schemeClr val="accent6"/>
                </a:solidFill>
              </a:rPr>
              <a:t>(ring, </a:t>
            </a:r>
            <a:r>
              <a:rPr lang="en-US" b="1" dirty="0" err="1">
                <a:solidFill>
                  <a:schemeClr val="accent6"/>
                </a:solidFill>
              </a:rPr>
              <a:t>linac</a:t>
            </a:r>
            <a:r>
              <a:rPr lang="en-US" b="1" dirty="0">
                <a:solidFill>
                  <a:schemeClr val="accent6"/>
                </a:solidFill>
              </a:rPr>
              <a:t>, transfer lines) and control systems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729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2D75-A90B-4AAE-99F0-65256149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10D91-FAF2-4FD3-A79C-A5793BFB6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834" y="836712"/>
            <a:ext cx="7070382" cy="3744416"/>
          </a:xfrm>
        </p:spPr>
        <p:txBody>
          <a:bodyPr/>
          <a:lstStyle/>
          <a:p>
            <a:r>
              <a:rPr lang="en-US" dirty="0"/>
              <a:t>A solid and benchmarked </a:t>
            </a:r>
            <a:r>
              <a:rPr lang="en-US" dirty="0">
                <a:solidFill>
                  <a:schemeClr val="accent2"/>
                </a:solidFill>
              </a:rPr>
              <a:t>python Accelerator Toolbox (</a:t>
            </a:r>
            <a:r>
              <a:rPr lang="en-US" dirty="0" err="1">
                <a:solidFill>
                  <a:schemeClr val="accent2"/>
                </a:solidFill>
              </a:rPr>
              <a:t>pyAT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r>
              <a:rPr lang="en-US" dirty="0"/>
              <a:t>package for storage ring simulations, </a:t>
            </a:r>
            <a:r>
              <a:rPr lang="en-US" sz="1200" dirty="0"/>
              <a:t>with active users and developers</a:t>
            </a:r>
            <a:endParaRPr lang="en-US" dirty="0"/>
          </a:p>
          <a:p>
            <a:r>
              <a:rPr lang="en-US" dirty="0"/>
              <a:t>Very wide user experience from </a:t>
            </a:r>
            <a:r>
              <a:rPr lang="en-US" dirty="0">
                <a:solidFill>
                  <a:schemeClr val="accent2"/>
                </a:solidFill>
              </a:rPr>
              <a:t>MML </a:t>
            </a:r>
            <a:r>
              <a:rPr lang="en-US" dirty="0"/>
              <a:t>and</a:t>
            </a:r>
            <a:r>
              <a:rPr lang="en-US" dirty="0">
                <a:solidFill>
                  <a:schemeClr val="accent2"/>
                </a:solidFill>
              </a:rPr>
              <a:t> (</a:t>
            </a:r>
            <a:r>
              <a:rPr lang="en-US" dirty="0" err="1">
                <a:solidFill>
                  <a:schemeClr val="accent2"/>
                </a:solidFill>
              </a:rPr>
              <a:t>py</a:t>
            </a:r>
            <a:r>
              <a:rPr lang="en-US" dirty="0">
                <a:solidFill>
                  <a:schemeClr val="accent2"/>
                </a:solidFill>
              </a:rPr>
              <a:t>)AT </a:t>
            </a:r>
            <a:r>
              <a:rPr lang="en-US" dirty="0"/>
              <a:t>within a well established collaborative environment</a:t>
            </a:r>
          </a:p>
          <a:p>
            <a:r>
              <a:rPr lang="en-US" dirty="0"/>
              <a:t>Long term experience in development of lattice correction and optimization algorithms: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b="1" dirty="0"/>
              <a:t>Well established and tested methods: </a:t>
            </a:r>
            <a:r>
              <a:rPr lang="en-US" b="1" dirty="0">
                <a:solidFill>
                  <a:schemeClr val="accent2"/>
                </a:solidFill>
              </a:rPr>
              <a:t>ESRF-EBS commissioning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Python Simulated Commissioning</a:t>
            </a:r>
            <a:r>
              <a:rPr lang="en-US" b="1" dirty="0"/>
              <a:t> (outcome of EURIZON ~ 1year of collaboration ESRF-DESY)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Python virtual accelerators</a:t>
            </a:r>
            <a:r>
              <a:rPr lang="en-US" b="1" dirty="0"/>
              <a:t> ESRF-EBS, Diamond (UK), Sirius (</a:t>
            </a:r>
            <a:r>
              <a:rPr lang="en-US" b="1" dirty="0" err="1"/>
              <a:t>Brasil</a:t>
            </a:r>
            <a:r>
              <a:rPr lang="en-US" b="1" dirty="0"/>
              <a:t>),... </a:t>
            </a:r>
            <a:endParaRPr lang="en-US" b="1" dirty="0">
              <a:solidFill>
                <a:schemeClr val="accent2"/>
              </a:solidFill>
            </a:endParaRP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Fully benchmarked python optimization algorithms</a:t>
            </a:r>
            <a:r>
              <a:rPr lang="en-US" b="1" dirty="0"/>
              <a:t> and software (Badger, </a:t>
            </a:r>
            <a:r>
              <a:rPr lang="en-US" b="1" dirty="0" err="1"/>
              <a:t>Xopt</a:t>
            </a:r>
            <a:r>
              <a:rPr lang="en-US" b="1" dirty="0"/>
              <a:t> developed at SLAC)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Standalone laboratory specific applications. </a:t>
            </a:r>
          </a:p>
          <a:p>
            <a:r>
              <a:rPr lang="en-US" sz="2000" dirty="0">
                <a:solidFill>
                  <a:schemeClr val="bg2"/>
                </a:solidFill>
              </a:rPr>
              <a:t>B</a:t>
            </a:r>
            <a:r>
              <a:rPr lang="en-US" sz="2000" b="1" dirty="0">
                <a:solidFill>
                  <a:schemeClr val="bg2"/>
                </a:solidFill>
              </a:rPr>
              <a:t>uilding a joint technology platform </a:t>
            </a:r>
            <a:r>
              <a:rPr lang="en-US" sz="2000" b="1" dirty="0"/>
              <a:t>to merge and integrate all these developments and </a:t>
            </a:r>
            <a:r>
              <a:rPr lang="en-US" sz="2000" b="1" dirty="0">
                <a:solidFill>
                  <a:schemeClr val="bg2"/>
                </a:solidFill>
              </a:rPr>
              <a:t>coordinating the effort in a collaborative manner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/>
              <a:t>would bring </a:t>
            </a:r>
            <a:r>
              <a:rPr lang="en-US" sz="2000" b="1" dirty="0">
                <a:solidFill>
                  <a:schemeClr val="bg2"/>
                </a:solidFill>
              </a:rPr>
              <a:t>strong benefits for the whole community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A82F8-48D9-4744-B637-BE539E279D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5D760-6483-4514-B046-185085B03D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E3B751-EBBE-5D45-9FD9-775A6FC46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18" y="1124744"/>
            <a:ext cx="374904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54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A20D7-5225-AE4F-AAC5-9D496948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Python Accelerator Middle Layer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DE178-8CE3-514A-A873-26AFF53AD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849" y="908720"/>
            <a:ext cx="4045629" cy="5400000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sz="2000" dirty="0" err="1"/>
              <a:t>pyAML</a:t>
            </a:r>
            <a:r>
              <a:rPr lang="en-US" sz="2000" dirty="0"/>
              <a:t> will provide as MML:</a:t>
            </a:r>
          </a:p>
          <a:p>
            <a:pPr>
              <a:spcAft>
                <a:spcPts val="500"/>
              </a:spcAft>
            </a:pPr>
            <a:endParaRPr lang="en-US" sz="2000" dirty="0"/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600" dirty="0" err="1"/>
              <a:t>abstracted</a:t>
            </a:r>
            <a:r>
              <a:rPr lang="fr-FR" sz="1600" dirty="0"/>
              <a:t> interaction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different</a:t>
            </a:r>
            <a:r>
              <a:rPr lang="fr-FR" sz="1600" dirty="0"/>
              <a:t> control </a:t>
            </a:r>
            <a:r>
              <a:rPr lang="fr-FR" sz="1600" dirty="0" err="1"/>
              <a:t>systems</a:t>
            </a:r>
            <a:r>
              <a:rPr lang="fr-FR" sz="1600" dirty="0"/>
              <a:t> 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600" dirty="0" err="1"/>
              <a:t>abstracted</a:t>
            </a:r>
            <a:r>
              <a:rPr lang="fr-FR" sz="1600" dirty="0"/>
              <a:t> </a:t>
            </a:r>
            <a:r>
              <a:rPr lang="fr-FR" sz="1600" dirty="0" err="1"/>
              <a:t>naming</a:t>
            </a:r>
            <a:r>
              <a:rPr lang="fr-FR" sz="1600" dirty="0"/>
              <a:t> conventions for all </a:t>
            </a:r>
            <a:r>
              <a:rPr lang="fr-FR" sz="1600" dirty="0" err="1"/>
              <a:t>devices</a:t>
            </a:r>
            <a:endParaRPr lang="fr-FR" sz="1600" dirty="0"/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600" dirty="0" err="1"/>
              <a:t>Work</a:t>
            </a:r>
            <a:r>
              <a:rPr lang="fr-FR" sz="1600" dirty="0"/>
              <a:t> for </a:t>
            </a:r>
            <a:r>
              <a:rPr lang="fr-FR" sz="1600" dirty="0" err="1"/>
              <a:t>transfer-lines</a:t>
            </a:r>
            <a:r>
              <a:rPr lang="fr-FR" sz="1600" dirty="0"/>
              <a:t>, </a:t>
            </a:r>
            <a:r>
              <a:rPr lang="fr-FR" sz="1600" dirty="0" err="1"/>
              <a:t>linear</a:t>
            </a:r>
            <a:r>
              <a:rPr lang="fr-FR" sz="1600" dirty="0"/>
              <a:t> and </a:t>
            </a:r>
            <a:r>
              <a:rPr lang="fr-FR" sz="1600" dirty="0" err="1"/>
              <a:t>circular</a:t>
            </a:r>
            <a:r>
              <a:rPr lang="fr-FR" sz="1600" dirty="0"/>
              <a:t> </a:t>
            </a:r>
            <a:r>
              <a:rPr lang="fr-FR" sz="1600" dirty="0" err="1"/>
              <a:t>accelerators</a:t>
            </a:r>
            <a:r>
              <a:rPr lang="fr-FR" sz="1600" dirty="0"/>
              <a:t>, </a:t>
            </a:r>
            <a:r>
              <a:rPr lang="fr-FR" sz="1600" dirty="0" err="1"/>
              <a:t>ramped</a:t>
            </a:r>
            <a:r>
              <a:rPr lang="fr-FR" sz="1600" dirty="0"/>
              <a:t> </a:t>
            </a:r>
            <a:r>
              <a:rPr lang="fr-FR" sz="1600" dirty="0" err="1"/>
              <a:t>accelerators</a:t>
            </a:r>
            <a:r>
              <a:rPr lang="fr-FR" sz="1600" dirty="0"/>
              <a:t> 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Digital </a:t>
            </a:r>
            <a:r>
              <a:rPr lang="fr-FR" sz="1600" dirty="0" err="1"/>
              <a:t>twin</a:t>
            </a:r>
            <a:r>
              <a:rPr lang="fr-FR" sz="1600" dirty="0"/>
              <a:t> 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Tools for </a:t>
            </a:r>
            <a:r>
              <a:rPr lang="fr-FR" sz="1600" dirty="0" err="1"/>
              <a:t>orbit</a:t>
            </a:r>
            <a:r>
              <a:rPr lang="fr-FR" sz="1600" dirty="0"/>
              <a:t>, </a:t>
            </a:r>
            <a:r>
              <a:rPr lang="fr-FR" sz="1600" dirty="0" err="1"/>
              <a:t>trajectory</a:t>
            </a:r>
            <a:r>
              <a:rPr lang="fr-FR" sz="1600" dirty="0"/>
              <a:t>, </a:t>
            </a:r>
            <a:r>
              <a:rPr lang="fr-FR" sz="1600" dirty="0" err="1"/>
              <a:t>linear</a:t>
            </a:r>
            <a:r>
              <a:rPr lang="fr-FR" sz="1600" dirty="0"/>
              <a:t> and non-</a:t>
            </a:r>
            <a:r>
              <a:rPr lang="fr-FR" sz="1600" dirty="0" err="1"/>
              <a:t>linear</a:t>
            </a:r>
            <a:r>
              <a:rPr lang="fr-FR" sz="1600" dirty="0"/>
              <a:t> </a:t>
            </a:r>
            <a:r>
              <a:rPr lang="fr-FR" sz="1600" dirty="0" err="1"/>
              <a:t>optics</a:t>
            </a:r>
            <a:r>
              <a:rPr lang="fr-FR" sz="1600" dirty="0"/>
              <a:t> corrections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FC2B4-7FBE-D64D-ABD5-58CA89068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94E56-317F-DF41-93D0-8159B1CD4A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272D4C-09FA-2C46-96A6-9A417A4F5D3A}"/>
              </a:ext>
            </a:extLst>
          </p:cNvPr>
          <p:cNvSpPr txBox="1">
            <a:spLocks/>
          </p:cNvSpPr>
          <p:nvPr/>
        </p:nvSpPr>
        <p:spPr bwMode="gray">
          <a:xfrm>
            <a:off x="5162877" y="908720"/>
            <a:ext cx="6792104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1800" b="1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500"/>
              </a:spcAft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80000"/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46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Font typeface="ITCOfficinaSans LT Book" pitchFamily="2" charset="0"/>
              <a:buChar char="&gt;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</a:pPr>
            <a:r>
              <a:rPr lang="en-US" sz="2400" dirty="0" err="1">
                <a:solidFill>
                  <a:srgbClr val="C00000"/>
                </a:solidFill>
              </a:rPr>
              <a:t>pyAML</a:t>
            </a:r>
            <a:r>
              <a:rPr lang="en-US" sz="2400" dirty="0">
                <a:solidFill>
                  <a:schemeClr val="bg2"/>
                </a:solidFill>
              </a:rPr>
              <a:t> Will provide </a:t>
            </a:r>
            <a:r>
              <a:rPr lang="en-US" sz="2400" dirty="0">
                <a:solidFill>
                  <a:srgbClr val="C00000"/>
                </a:solidFill>
              </a:rPr>
              <a:t>ADDITIONALLY</a:t>
            </a:r>
            <a:r>
              <a:rPr lang="en-US" sz="2400" dirty="0">
                <a:solidFill>
                  <a:schemeClr val="bg2"/>
                </a:solidFill>
              </a:rPr>
              <a:t>: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C00000"/>
                </a:solidFill>
              </a:rPr>
              <a:t>Fully</a:t>
            </a:r>
            <a:r>
              <a:rPr lang="fr-FR" sz="1600" dirty="0">
                <a:solidFill>
                  <a:srgbClr val="C00000"/>
                </a:solidFill>
              </a:rPr>
              <a:t> open source</a:t>
            </a:r>
            <a:endParaRPr lang="fr-FR" sz="1600" dirty="0">
              <a:solidFill>
                <a:schemeClr val="bg2"/>
              </a:solidFill>
            </a:endParaRP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C00000"/>
                </a:solidFill>
              </a:rPr>
              <a:t>High Performance </a:t>
            </a:r>
            <a:r>
              <a:rPr lang="fr-FR" sz="1600" dirty="0" err="1">
                <a:solidFill>
                  <a:srgbClr val="C00000"/>
                </a:solidFill>
              </a:rPr>
              <a:t>Computing</a:t>
            </a:r>
            <a:r>
              <a:rPr lang="fr-FR" sz="1600" dirty="0">
                <a:solidFill>
                  <a:srgbClr val="C00000"/>
                </a:solidFill>
              </a:rPr>
              <a:t> (HPC) clusters </a:t>
            </a:r>
            <a:r>
              <a:rPr lang="fr-FR" sz="1600" dirty="0">
                <a:solidFill>
                  <a:schemeClr val="bg2"/>
                </a:solidFill>
              </a:rPr>
              <a:t>for </a:t>
            </a:r>
            <a:r>
              <a:rPr lang="fr-FR" sz="1600" dirty="0" err="1">
                <a:solidFill>
                  <a:schemeClr val="bg2"/>
                </a:solidFill>
              </a:rPr>
              <a:t>commissioning</a:t>
            </a:r>
            <a:r>
              <a:rPr lang="fr-FR" sz="1600" dirty="0">
                <a:solidFill>
                  <a:schemeClr val="bg2"/>
                </a:solidFill>
              </a:rPr>
              <a:t> simulations 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C00000"/>
                </a:solidFill>
              </a:rPr>
              <a:t>GPUs</a:t>
            </a:r>
            <a:r>
              <a:rPr lang="fr-FR" sz="1600" dirty="0">
                <a:solidFill>
                  <a:srgbClr val="C00000"/>
                </a:solidFill>
              </a:rPr>
              <a:t> and </a:t>
            </a:r>
            <a:r>
              <a:rPr lang="fr-FR" sz="1600" dirty="0" err="1">
                <a:solidFill>
                  <a:srgbClr val="C00000"/>
                </a:solidFill>
              </a:rPr>
              <a:t>analytic</a:t>
            </a:r>
            <a:r>
              <a:rPr lang="fr-FR" sz="1600" dirty="0">
                <a:solidFill>
                  <a:srgbClr val="C00000"/>
                </a:solidFill>
              </a:rPr>
              <a:t> </a:t>
            </a:r>
            <a:r>
              <a:rPr lang="fr-FR" sz="1600" dirty="0" err="1">
                <a:solidFill>
                  <a:srgbClr val="C00000"/>
                </a:solidFill>
              </a:rPr>
              <a:t>Jacobians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bg2"/>
                </a:solidFill>
              </a:rPr>
              <a:t>Enable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dirty="0" err="1">
                <a:solidFill>
                  <a:schemeClr val="bg2"/>
                </a:solidFill>
              </a:rPr>
              <a:t>easy</a:t>
            </a:r>
            <a:r>
              <a:rPr lang="fr-FR" sz="1600" dirty="0">
                <a:solidFill>
                  <a:schemeClr val="bg2"/>
                </a:solidFill>
              </a:rPr>
              <a:t> and user-</a:t>
            </a:r>
            <a:r>
              <a:rPr lang="fr-FR" sz="1600" dirty="0" err="1">
                <a:solidFill>
                  <a:schemeClr val="bg2"/>
                </a:solidFill>
              </a:rPr>
              <a:t>friendly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dirty="0" err="1">
                <a:solidFill>
                  <a:schemeClr val="bg2"/>
                </a:solidFill>
              </a:rPr>
              <a:t>connection</a:t>
            </a:r>
            <a:r>
              <a:rPr lang="fr-FR" sz="1600" dirty="0">
                <a:solidFill>
                  <a:schemeClr val="bg2"/>
                </a:solidFill>
              </a:rPr>
              <a:t> to </a:t>
            </a:r>
            <a:r>
              <a:rPr lang="fr-FR" sz="1600" dirty="0" err="1">
                <a:solidFill>
                  <a:schemeClr val="bg2"/>
                </a:solidFill>
              </a:rPr>
              <a:t>any</a:t>
            </a:r>
            <a:r>
              <a:rPr lang="fr-FR" sz="1600" dirty="0">
                <a:solidFill>
                  <a:schemeClr val="bg2"/>
                </a:solidFill>
              </a:rPr>
              <a:t> control system </a:t>
            </a:r>
            <a:r>
              <a:rPr lang="fr-FR" sz="1600" dirty="0" err="1">
                <a:solidFill>
                  <a:schemeClr val="bg2"/>
                </a:solidFill>
              </a:rPr>
              <a:t>including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dirty="0" err="1">
                <a:solidFill>
                  <a:srgbClr val="C00000"/>
                </a:solidFill>
              </a:rPr>
              <a:t>commands</a:t>
            </a:r>
            <a:r>
              <a:rPr lang="fr-FR" sz="1600" dirty="0">
                <a:solidFill>
                  <a:srgbClr val="C00000"/>
                </a:solidFill>
              </a:rPr>
              <a:t>, </a:t>
            </a:r>
            <a:r>
              <a:rPr lang="fr-FR" sz="1600" dirty="0" err="1">
                <a:solidFill>
                  <a:srgbClr val="C00000"/>
                </a:solidFill>
              </a:rPr>
              <a:t>properties</a:t>
            </a:r>
            <a:r>
              <a:rPr lang="fr-FR" sz="1600" dirty="0">
                <a:solidFill>
                  <a:srgbClr val="C00000"/>
                </a:solidFill>
              </a:rPr>
              <a:t> and timing </a:t>
            </a:r>
            <a:r>
              <a:rPr lang="fr-FR" sz="1600" dirty="0" err="1">
                <a:solidFill>
                  <a:srgbClr val="C00000"/>
                </a:solidFill>
              </a:rPr>
              <a:t>features</a:t>
            </a:r>
            <a:r>
              <a:rPr lang="fr-FR" sz="1600" dirty="0">
                <a:solidFill>
                  <a:srgbClr val="C00000"/>
                </a:solidFill>
              </a:rPr>
              <a:t> 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C00000"/>
                </a:solidFill>
              </a:rPr>
              <a:t>OPENDATA</a:t>
            </a:r>
            <a:r>
              <a:rPr lang="fr-FR" sz="1600" dirty="0">
                <a:solidFill>
                  <a:schemeClr val="bg2"/>
                </a:solidFill>
              </a:rPr>
              <a:t> and FAIR </a:t>
            </a:r>
            <a:r>
              <a:rPr lang="fr-FR" sz="1600" dirty="0">
                <a:solidFill>
                  <a:srgbClr val="C00000"/>
                </a:solidFill>
              </a:rPr>
              <a:t>data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C00000"/>
                </a:solidFill>
              </a:rPr>
              <a:t>data labelling </a:t>
            </a:r>
            <a:r>
              <a:rPr lang="fr-FR" sz="1600" dirty="0">
                <a:solidFill>
                  <a:schemeClr val="bg2"/>
                </a:solidFill>
              </a:rPr>
              <a:t>for </a:t>
            </a:r>
            <a:r>
              <a:rPr lang="fr-FR" sz="1600" dirty="0">
                <a:solidFill>
                  <a:srgbClr val="C00000"/>
                </a:solidFill>
              </a:rPr>
              <a:t>machine </a:t>
            </a:r>
            <a:r>
              <a:rPr lang="fr-FR" sz="1600" dirty="0" err="1">
                <a:solidFill>
                  <a:srgbClr val="C00000"/>
                </a:solidFill>
              </a:rPr>
              <a:t>learning</a:t>
            </a:r>
            <a:r>
              <a:rPr lang="fr-FR" sz="1600" dirty="0">
                <a:solidFill>
                  <a:srgbClr val="C00000"/>
                </a:solidFill>
              </a:rPr>
              <a:t> and </a:t>
            </a:r>
            <a:r>
              <a:rPr lang="fr-FR" sz="1600" dirty="0" err="1">
                <a:solidFill>
                  <a:srgbClr val="C00000"/>
                </a:solidFill>
              </a:rPr>
              <a:t>artificial</a:t>
            </a:r>
            <a:r>
              <a:rPr lang="fr-FR" sz="1600" dirty="0">
                <a:solidFill>
                  <a:srgbClr val="C00000"/>
                </a:solidFill>
              </a:rPr>
              <a:t> intelligence </a:t>
            </a:r>
            <a:r>
              <a:rPr lang="fr-FR" sz="1600" dirty="0" err="1">
                <a:solidFill>
                  <a:schemeClr val="bg2"/>
                </a:solidFill>
              </a:rPr>
              <a:t>algorithms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C00000"/>
                </a:solidFill>
              </a:rPr>
              <a:t>off-line</a:t>
            </a:r>
            <a:r>
              <a:rPr lang="fr-FR" sz="1600" dirty="0">
                <a:solidFill>
                  <a:srgbClr val="C00000"/>
                </a:solidFill>
              </a:rPr>
              <a:t> digital </a:t>
            </a:r>
            <a:r>
              <a:rPr lang="fr-FR" sz="1600" dirty="0" err="1">
                <a:solidFill>
                  <a:srgbClr val="C00000"/>
                </a:solidFill>
              </a:rPr>
              <a:t>twin</a:t>
            </a:r>
            <a:r>
              <a:rPr lang="fr-FR" sz="1600" dirty="0">
                <a:solidFill>
                  <a:schemeClr val="bg2"/>
                </a:solidFill>
              </a:rPr>
              <a:t> for </a:t>
            </a:r>
            <a:r>
              <a:rPr lang="fr-FR" sz="1600" dirty="0" err="1">
                <a:solidFill>
                  <a:schemeClr val="bg2"/>
                </a:solidFill>
              </a:rPr>
              <a:t>tuning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dirty="0" err="1">
                <a:solidFill>
                  <a:schemeClr val="bg2"/>
                </a:solidFill>
              </a:rPr>
              <a:t>tools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dirty="0" err="1">
                <a:solidFill>
                  <a:schemeClr val="bg2"/>
                </a:solidFill>
              </a:rPr>
              <a:t>development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C00000"/>
                </a:solidFill>
              </a:rPr>
              <a:t>on-line digital </a:t>
            </a:r>
            <a:r>
              <a:rPr lang="fr-FR" sz="1600" dirty="0" err="1">
                <a:solidFill>
                  <a:srgbClr val="C00000"/>
                </a:solidFill>
              </a:rPr>
              <a:t>shadow</a:t>
            </a:r>
            <a:r>
              <a:rPr lang="fr-FR" sz="1600" dirty="0">
                <a:solidFill>
                  <a:srgbClr val="C00000"/>
                </a:solidFill>
              </a:rPr>
              <a:t> </a:t>
            </a:r>
            <a:r>
              <a:rPr lang="fr-FR" sz="1600" dirty="0">
                <a:solidFill>
                  <a:schemeClr val="bg2"/>
                </a:solidFill>
              </a:rPr>
              <a:t>for monitoring of indirect observables and </a:t>
            </a:r>
            <a:r>
              <a:rPr lang="fr-FR" sz="1600" dirty="0" err="1">
                <a:solidFill>
                  <a:schemeClr val="bg2"/>
                </a:solidFill>
              </a:rPr>
              <a:t>anomaly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dirty="0" err="1">
                <a:solidFill>
                  <a:schemeClr val="bg2"/>
                </a:solidFill>
              </a:rPr>
              <a:t>detection</a:t>
            </a:r>
            <a:endParaRPr lang="fr-FR" sz="1600" dirty="0">
              <a:solidFill>
                <a:schemeClr val="bg2"/>
              </a:solidFill>
            </a:endParaRP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C00000"/>
                </a:solidFill>
              </a:rPr>
              <a:t>Python </a:t>
            </a:r>
            <a:r>
              <a:rPr lang="fr-FR" sz="1600" dirty="0" err="1">
                <a:solidFill>
                  <a:srgbClr val="C00000"/>
                </a:solidFill>
              </a:rPr>
              <a:t>based</a:t>
            </a:r>
            <a:r>
              <a:rPr lang="fr-FR" sz="1600" dirty="0">
                <a:solidFill>
                  <a:srgbClr val="C00000"/>
                </a:solidFill>
              </a:rPr>
              <a:t> </a:t>
            </a:r>
            <a:r>
              <a:rPr lang="fr-FR" sz="1600" dirty="0" err="1">
                <a:solidFill>
                  <a:srgbClr val="C00000"/>
                </a:solidFill>
              </a:rPr>
              <a:t>Artificial</a:t>
            </a:r>
            <a:r>
              <a:rPr lang="fr-FR" sz="1600" dirty="0">
                <a:solidFill>
                  <a:srgbClr val="C00000"/>
                </a:solidFill>
              </a:rPr>
              <a:t> Intelligence and Machine Learning </a:t>
            </a:r>
            <a:r>
              <a:rPr lang="fr-FR" sz="1600" dirty="0" err="1">
                <a:solidFill>
                  <a:srgbClr val="C00000"/>
                </a:solidFill>
              </a:rPr>
              <a:t>tools</a:t>
            </a:r>
            <a:r>
              <a:rPr lang="fr-FR" sz="1600" dirty="0">
                <a:solidFill>
                  <a:srgbClr val="C00000"/>
                </a:solidFill>
              </a:rPr>
              <a:t> </a:t>
            </a:r>
            <a:r>
              <a:rPr lang="fr-FR" sz="1600" dirty="0">
                <a:solidFill>
                  <a:schemeClr val="bg2"/>
                </a:solidFill>
              </a:rPr>
              <a:t>(</a:t>
            </a:r>
            <a:r>
              <a:rPr lang="fr-FR" sz="1600" dirty="0" err="1">
                <a:solidFill>
                  <a:schemeClr val="bg2"/>
                </a:solidFill>
              </a:rPr>
              <a:t>e.g</a:t>
            </a:r>
            <a:r>
              <a:rPr lang="fr-FR" sz="1600" dirty="0">
                <a:solidFill>
                  <a:schemeClr val="bg2"/>
                </a:solidFill>
              </a:rPr>
              <a:t>.: </a:t>
            </a:r>
            <a:r>
              <a:rPr lang="fr-FR" sz="1600" dirty="0" err="1">
                <a:solidFill>
                  <a:schemeClr val="bg2"/>
                </a:solidFill>
              </a:rPr>
              <a:t>pytorch</a:t>
            </a:r>
            <a:r>
              <a:rPr lang="fr-FR" sz="1600" dirty="0">
                <a:solidFill>
                  <a:schemeClr val="bg2"/>
                </a:solidFill>
              </a:rPr>
              <a:t> , Badger/</a:t>
            </a:r>
            <a:r>
              <a:rPr lang="fr-FR" sz="1600" dirty="0" err="1">
                <a:solidFill>
                  <a:schemeClr val="bg2"/>
                </a:solidFill>
              </a:rPr>
              <a:t>Xopt</a:t>
            </a:r>
            <a:r>
              <a:rPr lang="fr-FR" sz="1600" dirty="0">
                <a:solidFill>
                  <a:schemeClr val="bg2"/>
                </a:solidFill>
              </a:rPr>
              <a:t> )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bg2"/>
                </a:solidFill>
              </a:rPr>
              <a:t>Enforce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dirty="0" err="1">
                <a:solidFill>
                  <a:srgbClr val="C00000"/>
                </a:solidFill>
              </a:rPr>
              <a:t>thorough</a:t>
            </a:r>
            <a:r>
              <a:rPr lang="fr-FR" sz="1600" dirty="0">
                <a:solidFill>
                  <a:srgbClr val="C00000"/>
                </a:solidFill>
              </a:rPr>
              <a:t> documentation 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bg2"/>
                </a:solidFill>
              </a:rPr>
              <a:t>Provide</a:t>
            </a:r>
            <a:r>
              <a:rPr lang="fr-FR" sz="1600" dirty="0">
                <a:solidFill>
                  <a:schemeClr val="bg2"/>
                </a:solidFill>
              </a:rPr>
              <a:t> a </a:t>
            </a:r>
            <a:r>
              <a:rPr lang="fr-FR" sz="1600" dirty="0" err="1">
                <a:solidFill>
                  <a:schemeClr val="bg2"/>
                </a:solidFill>
              </a:rPr>
              <a:t>virtual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dirty="0" err="1">
                <a:solidFill>
                  <a:schemeClr val="bg2"/>
                </a:solidFill>
              </a:rPr>
              <a:t>accelerator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dirty="0" err="1">
                <a:solidFill>
                  <a:schemeClr val="bg2"/>
                </a:solidFill>
              </a:rPr>
              <a:t>environment</a:t>
            </a:r>
            <a:r>
              <a:rPr lang="fr-FR" sz="1600" dirty="0">
                <a:solidFill>
                  <a:schemeClr val="bg2"/>
                </a:solidFill>
              </a:rPr>
              <a:t> to </a:t>
            </a:r>
            <a:r>
              <a:rPr lang="fr-FR" sz="1600" dirty="0">
                <a:solidFill>
                  <a:srgbClr val="C00000"/>
                </a:solidFill>
              </a:rPr>
              <a:t>train </a:t>
            </a:r>
            <a:r>
              <a:rPr lang="fr-FR" sz="1600" dirty="0" err="1">
                <a:solidFill>
                  <a:srgbClr val="C00000"/>
                </a:solidFill>
              </a:rPr>
              <a:t>students</a:t>
            </a:r>
            <a:r>
              <a:rPr lang="fr-FR" sz="1600" dirty="0">
                <a:solidFill>
                  <a:schemeClr val="bg2"/>
                </a:solidFill>
              </a:rPr>
              <a:t> or </a:t>
            </a:r>
            <a:r>
              <a:rPr lang="fr-FR" sz="1600" dirty="0" err="1">
                <a:solidFill>
                  <a:schemeClr val="bg2"/>
                </a:solidFill>
              </a:rPr>
              <a:t>newcomers</a:t>
            </a:r>
            <a:r>
              <a:rPr lang="fr-FR" sz="1600" dirty="0">
                <a:solidFill>
                  <a:schemeClr val="bg2"/>
                </a:solidFill>
              </a:rPr>
              <a:t> to the </a:t>
            </a:r>
            <a:r>
              <a:rPr lang="fr-FR" sz="1600" dirty="0" err="1">
                <a:solidFill>
                  <a:schemeClr val="bg2"/>
                </a:solidFill>
              </a:rPr>
              <a:t>field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</a:p>
          <a:p>
            <a:pPr marL="285750" indent="-285750">
              <a:spcAft>
                <a:spcPts val="500"/>
              </a:spcAft>
              <a:buFont typeface="Arial" pitchFamily="34" charset="0"/>
              <a:buChar char="•"/>
            </a:pP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08891-3C0C-7F4E-A44A-DB8B60F61356}"/>
              </a:ext>
            </a:extLst>
          </p:cNvPr>
          <p:cNvSpPr txBox="1"/>
          <p:nvPr/>
        </p:nvSpPr>
        <p:spPr>
          <a:xfrm>
            <a:off x="1055440" y="4869160"/>
            <a:ext cx="3456384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See in the next slide a schematic view of the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pyAML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joint technology platform</a:t>
            </a:r>
          </a:p>
        </p:txBody>
      </p:sp>
    </p:spTree>
    <p:extLst>
      <p:ext uri="{BB962C8B-B14F-4D97-AF65-F5344CB8AC3E}">
        <p14:creationId xmlns:p14="http://schemas.microsoft.com/office/powerpoint/2010/main" val="236158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47537DB-9764-3145-9C8A-2F15C8961E8C}"/>
              </a:ext>
            </a:extLst>
          </p:cNvPr>
          <p:cNvGrpSpPr/>
          <p:nvPr/>
        </p:nvGrpSpPr>
        <p:grpSpPr>
          <a:xfrm>
            <a:off x="1775520" y="743982"/>
            <a:ext cx="8693741" cy="5618185"/>
            <a:chOff x="1148934" y="188674"/>
            <a:chExt cx="9557837" cy="6176593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DBAFDD6-7589-0C4B-81B8-12C6EC640A7E}"/>
                </a:ext>
              </a:extLst>
            </p:cNvPr>
            <p:cNvCxnSpPr>
              <a:cxnSpLocks/>
              <a:stCxn id="65" idx="2"/>
              <a:endCxn id="47" idx="0"/>
            </p:cNvCxnSpPr>
            <p:nvPr/>
          </p:nvCxnSpPr>
          <p:spPr>
            <a:xfrm>
              <a:off x="9573767" y="495825"/>
              <a:ext cx="38108" cy="5246303"/>
            </a:xfrm>
            <a:prstGeom prst="line">
              <a:avLst/>
            </a:prstGeom>
            <a:ln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CC0531D-C9CB-3945-8597-D03F2CCC9446}"/>
                </a:ext>
              </a:extLst>
            </p:cNvPr>
            <p:cNvCxnSpPr>
              <a:cxnSpLocks/>
              <a:stCxn id="69" idx="2"/>
              <a:endCxn id="56" idx="0"/>
            </p:cNvCxnSpPr>
            <p:nvPr/>
          </p:nvCxnSpPr>
          <p:spPr>
            <a:xfrm flipH="1">
              <a:off x="2379732" y="495825"/>
              <a:ext cx="8836" cy="5250403"/>
            </a:xfrm>
            <a:prstGeom prst="line">
              <a:avLst/>
            </a:prstGeom>
            <a:ln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07BD3AD-B781-BE4E-A012-3F60B851F790}"/>
                </a:ext>
              </a:extLst>
            </p:cNvPr>
            <p:cNvCxnSpPr>
              <a:cxnSpLocks/>
              <a:stCxn id="48" idx="2"/>
              <a:endCxn id="55" idx="0"/>
            </p:cNvCxnSpPr>
            <p:nvPr/>
          </p:nvCxnSpPr>
          <p:spPr>
            <a:xfrm>
              <a:off x="4556946" y="481051"/>
              <a:ext cx="74800" cy="5265176"/>
            </a:xfrm>
            <a:prstGeom prst="line">
              <a:avLst/>
            </a:prstGeom>
            <a:ln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66B1D3D-92C5-A941-92D3-24412A329C43}"/>
                </a:ext>
              </a:extLst>
            </p:cNvPr>
            <p:cNvCxnSpPr>
              <a:cxnSpLocks/>
              <a:stCxn id="86" idx="2"/>
              <a:endCxn id="50" idx="0"/>
            </p:cNvCxnSpPr>
            <p:nvPr/>
          </p:nvCxnSpPr>
          <p:spPr>
            <a:xfrm>
              <a:off x="6943446" y="500784"/>
              <a:ext cx="51930" cy="5245443"/>
            </a:xfrm>
            <a:prstGeom prst="line">
              <a:avLst/>
            </a:prstGeom>
            <a:ln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CFE761E-B97A-9143-88C2-21D35958525D}"/>
                </a:ext>
              </a:extLst>
            </p:cNvPr>
            <p:cNvSpPr txBox="1"/>
            <p:nvPr/>
          </p:nvSpPr>
          <p:spPr>
            <a:xfrm>
              <a:off x="8577004" y="627375"/>
              <a:ext cx="2019504" cy="28761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operation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DDC1E69-4896-154A-B23F-DFA464F6B6E0}"/>
                </a:ext>
              </a:extLst>
            </p:cNvPr>
            <p:cNvSpPr txBox="1"/>
            <p:nvPr/>
          </p:nvSpPr>
          <p:spPr>
            <a:xfrm>
              <a:off x="8551024" y="4418000"/>
              <a:ext cx="2019504" cy="2706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00" b="1" dirty="0"/>
                <a:t>Real accelerator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46237F5-EC7C-BD4D-947F-BA515157F825}"/>
                </a:ext>
              </a:extLst>
            </p:cNvPr>
            <p:cNvSpPr txBox="1"/>
            <p:nvPr/>
          </p:nvSpPr>
          <p:spPr>
            <a:xfrm>
              <a:off x="9179928" y="5742128"/>
              <a:ext cx="863895" cy="27915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Measured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6CB0212-6F89-B845-81F1-DCB8BFE9DF24}"/>
                </a:ext>
              </a:extLst>
            </p:cNvPr>
            <p:cNvSpPr txBox="1"/>
            <p:nvPr/>
          </p:nvSpPr>
          <p:spPr>
            <a:xfrm>
              <a:off x="8551024" y="3672490"/>
              <a:ext cx="2019504" cy="2706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Automated Commissioning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FC36E01-2F5E-E240-8EF3-6213D09D7C67}"/>
                </a:ext>
              </a:extLst>
            </p:cNvPr>
            <p:cNvSpPr txBox="1"/>
            <p:nvPr/>
          </p:nvSpPr>
          <p:spPr>
            <a:xfrm>
              <a:off x="8551024" y="1445967"/>
              <a:ext cx="2019504" cy="270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Middle layer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2F92BA5-3494-DE4C-97ED-6C5A589339E3}"/>
                </a:ext>
              </a:extLst>
            </p:cNvPr>
            <p:cNvSpPr txBox="1"/>
            <p:nvPr/>
          </p:nvSpPr>
          <p:spPr>
            <a:xfrm>
              <a:off x="1644392" y="604999"/>
              <a:ext cx="1466612" cy="28761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100" b="1" dirty="0"/>
                <a:t>com. simulations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98C3FA-BEB1-AA41-80A6-1D10C0112AA0}"/>
                </a:ext>
              </a:extLst>
            </p:cNvPr>
            <p:cNvSpPr txBox="1"/>
            <p:nvPr/>
          </p:nvSpPr>
          <p:spPr>
            <a:xfrm>
              <a:off x="1621897" y="5093065"/>
              <a:ext cx="1639320" cy="2706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</a:rPr>
                <a:t>N Lattices with errors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2C104C-EF1E-DF42-9E9C-72068EBF82DE}"/>
                </a:ext>
              </a:extLst>
            </p:cNvPr>
            <p:cNvSpPr txBox="1"/>
            <p:nvPr/>
          </p:nvSpPr>
          <p:spPr>
            <a:xfrm>
              <a:off x="1589249" y="3696039"/>
              <a:ext cx="1758379" cy="253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Commissioning sequence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6B2A2AF-5A78-C94C-9C63-ED17EC3CE029}"/>
                </a:ext>
              </a:extLst>
            </p:cNvPr>
            <p:cNvSpPr txBox="1"/>
            <p:nvPr/>
          </p:nvSpPr>
          <p:spPr>
            <a:xfrm>
              <a:off x="1947784" y="5746227"/>
              <a:ext cx="863895" cy="27915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Simulated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F45CACD-B72F-EA49-A28E-34C36A25D7C2}"/>
                </a:ext>
              </a:extLst>
            </p:cNvPr>
            <p:cNvSpPr txBox="1"/>
            <p:nvPr/>
          </p:nvSpPr>
          <p:spPr>
            <a:xfrm>
              <a:off x="1589249" y="3295441"/>
              <a:ext cx="1758379" cy="27069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OPEN FAIR DATA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C51EA9F-FABF-B742-99BE-4139598F1CCF}"/>
                </a:ext>
              </a:extLst>
            </p:cNvPr>
            <p:cNvSpPr txBox="1"/>
            <p:nvPr/>
          </p:nvSpPr>
          <p:spPr>
            <a:xfrm>
              <a:off x="2117711" y="5387019"/>
              <a:ext cx="555487" cy="27069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b="1" dirty="0" err="1">
                  <a:solidFill>
                    <a:schemeClr val="tx1"/>
                  </a:solidFill>
                </a:rPr>
                <a:t>pyAT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EACECB8-2C29-444E-9857-4C8B919F59E1}"/>
                </a:ext>
              </a:extLst>
            </p:cNvPr>
            <p:cNvSpPr txBox="1"/>
            <p:nvPr/>
          </p:nvSpPr>
          <p:spPr>
            <a:xfrm>
              <a:off x="1621897" y="216671"/>
              <a:ext cx="1533341" cy="27915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Large statistics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DFC0195-A082-5A4F-800D-B49F7D1A6B97}"/>
                </a:ext>
              </a:extLst>
            </p:cNvPr>
            <p:cNvSpPr txBox="1"/>
            <p:nvPr/>
          </p:nvSpPr>
          <p:spPr>
            <a:xfrm>
              <a:off x="8551024" y="1066349"/>
              <a:ext cx="2019504" cy="270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User interfaces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008B37F-6255-624A-A448-6DF82F597C59}"/>
                </a:ext>
              </a:extLst>
            </p:cNvPr>
            <p:cNvSpPr txBox="1"/>
            <p:nvPr/>
          </p:nvSpPr>
          <p:spPr>
            <a:xfrm>
              <a:off x="8551025" y="3279143"/>
              <a:ext cx="2019503" cy="27069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OPEN FAIR DATA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B7CD521-B05B-3946-AF09-70C78FE2F952}"/>
                </a:ext>
              </a:extLst>
            </p:cNvPr>
            <p:cNvSpPr txBox="1"/>
            <p:nvPr/>
          </p:nvSpPr>
          <p:spPr>
            <a:xfrm>
              <a:off x="8551024" y="216671"/>
              <a:ext cx="2045485" cy="27915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Accelerator operation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853444-A552-CC47-A4F9-052D533D36BB}"/>
                </a:ext>
              </a:extLst>
            </p:cNvPr>
            <p:cNvSpPr/>
            <p:nvPr/>
          </p:nvSpPr>
          <p:spPr>
            <a:xfrm>
              <a:off x="1589248" y="2568562"/>
              <a:ext cx="8981280" cy="499781"/>
            </a:xfrm>
            <a:prstGeom prst="rect">
              <a:avLst/>
            </a:prstGeom>
            <a:solidFill>
              <a:schemeClr val="accent6">
                <a:alpha val="47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C326D9-4CB9-2740-81CC-BE06BC83DBEC}"/>
                </a:ext>
              </a:extLst>
            </p:cNvPr>
            <p:cNvSpPr txBox="1"/>
            <p:nvPr/>
          </p:nvSpPr>
          <p:spPr>
            <a:xfrm>
              <a:off x="1682895" y="2708920"/>
              <a:ext cx="883280" cy="270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b="1" dirty="0"/>
                <a:t>Threading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83BBF5-8085-F442-A473-955BF20C3E6A}"/>
                </a:ext>
              </a:extLst>
            </p:cNvPr>
            <p:cNvSpPr txBox="1"/>
            <p:nvPr/>
          </p:nvSpPr>
          <p:spPr>
            <a:xfrm>
              <a:off x="2609667" y="2708920"/>
              <a:ext cx="539626" cy="270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b="1" dirty="0"/>
                <a:t>Orbit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746672-F15E-1248-B26E-ECF3E53D8C4B}"/>
                </a:ext>
              </a:extLst>
            </p:cNvPr>
            <p:cNvSpPr txBox="1"/>
            <p:nvPr/>
          </p:nvSpPr>
          <p:spPr>
            <a:xfrm>
              <a:off x="3206554" y="2708920"/>
              <a:ext cx="610119" cy="270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b="1" dirty="0"/>
                <a:t>LOCO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C5AEEA-83FE-694D-A1B2-308A62FDF036}"/>
                </a:ext>
              </a:extLst>
            </p:cNvPr>
            <p:cNvSpPr txBox="1"/>
            <p:nvPr/>
          </p:nvSpPr>
          <p:spPr>
            <a:xfrm>
              <a:off x="8544272" y="2708920"/>
              <a:ext cx="483232" cy="270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b="1" dirty="0"/>
                <a:t>etc..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857DEB6-C5CA-4A41-ADE2-3690637BEC2E}"/>
                </a:ext>
              </a:extLst>
            </p:cNvPr>
            <p:cNvSpPr/>
            <p:nvPr/>
          </p:nvSpPr>
          <p:spPr>
            <a:xfrm>
              <a:off x="9260485" y="2663291"/>
              <a:ext cx="12057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tuning tools</a:t>
              </a:r>
              <a:endParaRPr lang="en-US" sz="12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A045072-83F7-924F-86DA-78148B29CE2F}"/>
                </a:ext>
              </a:extLst>
            </p:cNvPr>
            <p:cNvSpPr txBox="1"/>
            <p:nvPr/>
          </p:nvSpPr>
          <p:spPr>
            <a:xfrm>
              <a:off x="4040955" y="2708920"/>
              <a:ext cx="1015455" cy="270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b="1" dirty="0"/>
                <a:t>Artificial Int.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EA63BA-B1DB-B646-AD27-D2B35679E93C}"/>
                </a:ext>
              </a:extLst>
            </p:cNvPr>
            <p:cNvSpPr txBox="1"/>
            <p:nvPr/>
          </p:nvSpPr>
          <p:spPr>
            <a:xfrm>
              <a:off x="8551024" y="1830907"/>
              <a:ext cx="2019504" cy="2706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Calibrations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18AF18B-A653-C245-8F40-903A95B76D73}"/>
                </a:ext>
              </a:extLst>
            </p:cNvPr>
            <p:cNvSpPr txBox="1"/>
            <p:nvPr/>
          </p:nvSpPr>
          <p:spPr>
            <a:xfrm>
              <a:off x="5098655" y="2708920"/>
              <a:ext cx="1061276" cy="270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b="1" dirty="0"/>
                <a:t>Mach. Learn.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1265F59-91D0-0B41-88C0-B03685A5161A}"/>
                </a:ext>
              </a:extLst>
            </p:cNvPr>
            <p:cNvSpPr/>
            <p:nvPr/>
          </p:nvSpPr>
          <p:spPr>
            <a:xfrm>
              <a:off x="1458997" y="1008716"/>
              <a:ext cx="9247774" cy="4653363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031B025-2043-874E-8CAD-6F44AA288D2C}"/>
                </a:ext>
              </a:extLst>
            </p:cNvPr>
            <p:cNvSpPr txBox="1"/>
            <p:nvPr/>
          </p:nvSpPr>
          <p:spPr>
            <a:xfrm rot="16200000">
              <a:off x="-361287" y="2732353"/>
              <a:ext cx="3358996" cy="338554"/>
            </a:xfrm>
            <a:prstGeom prst="rect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b="1" dirty="0"/>
                <a:t>python Accelerator Middle Layer</a:t>
              </a:r>
              <a:endParaRPr lang="en-US" sz="1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71648B-967D-D647-9F22-9C034F6C06E2}"/>
                </a:ext>
              </a:extLst>
            </p:cNvPr>
            <p:cNvSpPr txBox="1"/>
            <p:nvPr/>
          </p:nvSpPr>
          <p:spPr>
            <a:xfrm>
              <a:off x="3676656" y="1092326"/>
              <a:ext cx="1822946" cy="270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User interfaces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CEB5875-C8DA-B446-830A-1D534A941A81}"/>
                </a:ext>
              </a:extLst>
            </p:cNvPr>
            <p:cNvSpPr txBox="1"/>
            <p:nvPr/>
          </p:nvSpPr>
          <p:spPr>
            <a:xfrm>
              <a:off x="3667986" y="613338"/>
              <a:ext cx="1763311" cy="28761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 digital twin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8891789-EE9D-124E-8140-CDB400CEB185}"/>
                </a:ext>
              </a:extLst>
            </p:cNvPr>
            <p:cNvSpPr txBox="1"/>
            <p:nvPr/>
          </p:nvSpPr>
          <p:spPr>
            <a:xfrm>
              <a:off x="4335847" y="5386187"/>
              <a:ext cx="555487" cy="27069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b="1" dirty="0" err="1">
                  <a:solidFill>
                    <a:schemeClr val="tx1"/>
                  </a:solidFill>
                </a:rPr>
                <a:t>pyAT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B1D79D-7362-404C-933B-F165B36A037C}"/>
                </a:ext>
              </a:extLst>
            </p:cNvPr>
            <p:cNvSpPr txBox="1"/>
            <p:nvPr/>
          </p:nvSpPr>
          <p:spPr>
            <a:xfrm>
              <a:off x="3676655" y="5089137"/>
              <a:ext cx="1885311" cy="2706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</a:rPr>
                <a:t>Lattice model with errors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B1822C-5C62-2148-86FC-4430D99501B3}"/>
                </a:ext>
              </a:extLst>
            </p:cNvPr>
            <p:cNvSpPr txBox="1"/>
            <p:nvPr/>
          </p:nvSpPr>
          <p:spPr>
            <a:xfrm>
              <a:off x="3667986" y="2207576"/>
              <a:ext cx="1828709" cy="2791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Digital Twin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10442A-5C44-7842-82A9-6EF9318A861B}"/>
                </a:ext>
              </a:extLst>
            </p:cNvPr>
            <p:cNvSpPr txBox="1"/>
            <p:nvPr/>
          </p:nvSpPr>
          <p:spPr>
            <a:xfrm>
              <a:off x="3667986" y="1469920"/>
              <a:ext cx="1827899" cy="270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Middle layer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DED81D7-667F-9E40-9674-F868663F5D98}"/>
                </a:ext>
              </a:extLst>
            </p:cNvPr>
            <p:cNvSpPr txBox="1"/>
            <p:nvPr/>
          </p:nvSpPr>
          <p:spPr>
            <a:xfrm>
              <a:off x="3667986" y="201897"/>
              <a:ext cx="1777919" cy="27915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New developments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74F64AF-A679-014F-957F-2320D27138ED}"/>
                </a:ext>
              </a:extLst>
            </p:cNvPr>
            <p:cNvSpPr txBox="1"/>
            <p:nvPr/>
          </p:nvSpPr>
          <p:spPr>
            <a:xfrm>
              <a:off x="4220948" y="5746227"/>
              <a:ext cx="821598" cy="27915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Expected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DB322FA-4449-C648-A3DF-FDADA49444CD}"/>
                </a:ext>
              </a:extLst>
            </p:cNvPr>
            <p:cNvSpPr txBox="1"/>
            <p:nvPr/>
          </p:nvSpPr>
          <p:spPr>
            <a:xfrm>
              <a:off x="3676656" y="3278310"/>
              <a:ext cx="1819227" cy="27069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OPEN FAIR DATA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0118EFD-E03F-7D4D-A540-60D92CB0026B}"/>
                </a:ext>
              </a:extLst>
            </p:cNvPr>
            <p:cNvSpPr txBox="1"/>
            <p:nvPr/>
          </p:nvSpPr>
          <p:spPr>
            <a:xfrm>
              <a:off x="3667986" y="1830074"/>
              <a:ext cx="1849515" cy="2706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Calibrations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F8B0F51-2394-9248-9B33-C6FD0E53A1F5}"/>
                </a:ext>
              </a:extLst>
            </p:cNvPr>
            <p:cNvSpPr txBox="1"/>
            <p:nvPr/>
          </p:nvSpPr>
          <p:spPr>
            <a:xfrm>
              <a:off x="3578377" y="3684638"/>
              <a:ext cx="2019504" cy="2706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Automated Commissioning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0381F09-1E99-1F4D-A62F-587B79A16076}"/>
                </a:ext>
              </a:extLst>
            </p:cNvPr>
            <p:cNvSpPr txBox="1"/>
            <p:nvPr/>
          </p:nvSpPr>
          <p:spPr>
            <a:xfrm>
              <a:off x="5992895" y="617642"/>
              <a:ext cx="1908956" cy="28761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100" b="1" dirty="0"/>
                <a:t>digital shadow </a:t>
              </a:r>
              <a:r>
                <a:rPr lang="en-US" sz="700" b="1" dirty="0"/>
                <a:t>(online DT)</a:t>
              </a:r>
              <a:endParaRPr lang="en-US" sz="11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C1EFC27-5DF9-D640-B2DF-70027A7CA16A}"/>
                </a:ext>
              </a:extLst>
            </p:cNvPr>
            <p:cNvSpPr txBox="1"/>
            <p:nvPr/>
          </p:nvSpPr>
          <p:spPr>
            <a:xfrm>
              <a:off x="5990910" y="5086766"/>
              <a:ext cx="1959610" cy="2706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</a:rPr>
                <a:t>Lattice model with errors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AFC0225-C83A-554E-BA38-C8B0063F6622}"/>
                </a:ext>
              </a:extLst>
            </p:cNvPr>
            <p:cNvSpPr txBox="1"/>
            <p:nvPr/>
          </p:nvSpPr>
          <p:spPr>
            <a:xfrm>
              <a:off x="6584576" y="5746227"/>
              <a:ext cx="821598" cy="27915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Expected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A7ABBE3-74F4-7A4E-9AE1-5753572F5758}"/>
                </a:ext>
              </a:extLst>
            </p:cNvPr>
            <p:cNvSpPr txBox="1"/>
            <p:nvPr/>
          </p:nvSpPr>
          <p:spPr>
            <a:xfrm>
              <a:off x="6077077" y="2202109"/>
              <a:ext cx="1837560" cy="2791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Digital Twin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9EA7532-C3D7-4845-AE4F-32112A8856F7}"/>
                </a:ext>
              </a:extLst>
            </p:cNvPr>
            <p:cNvSpPr txBox="1"/>
            <p:nvPr/>
          </p:nvSpPr>
          <p:spPr>
            <a:xfrm>
              <a:off x="6708066" y="5395819"/>
              <a:ext cx="555487" cy="27069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b="1" dirty="0" err="1">
                  <a:solidFill>
                    <a:schemeClr val="tx1"/>
                  </a:solidFill>
                </a:rPr>
                <a:t>pyAT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6A0E460-4D3A-5146-9D6A-F7F3B30CF598}"/>
                </a:ext>
              </a:extLst>
            </p:cNvPr>
            <p:cNvSpPr txBox="1"/>
            <p:nvPr/>
          </p:nvSpPr>
          <p:spPr>
            <a:xfrm>
              <a:off x="5990910" y="4406715"/>
              <a:ext cx="2099287" cy="2706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b="1" dirty="0"/>
                <a:t>Real accelerator and/or HDB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787EB00-7A34-FB4A-B011-9DE13BC9CABB}"/>
                </a:ext>
              </a:extLst>
            </p:cNvPr>
            <p:cNvSpPr txBox="1"/>
            <p:nvPr/>
          </p:nvSpPr>
          <p:spPr>
            <a:xfrm>
              <a:off x="5990910" y="221631"/>
              <a:ext cx="1905072" cy="27915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Indirect measurements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B6B01D9-B42B-F042-A9D1-0B40CCFE3012}"/>
                </a:ext>
              </a:extLst>
            </p:cNvPr>
            <p:cNvSpPr txBox="1"/>
            <p:nvPr/>
          </p:nvSpPr>
          <p:spPr>
            <a:xfrm>
              <a:off x="6331098" y="4745842"/>
              <a:ext cx="1524768" cy="2706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75000"/>
                    </a:schemeClr>
                  </a:solidFill>
                </a:rPr>
                <a:t>Computing clusters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1FEFAD2-603F-E04A-8090-1E826BB51C29}"/>
                </a:ext>
              </a:extLst>
            </p:cNvPr>
            <p:cNvSpPr txBox="1"/>
            <p:nvPr/>
          </p:nvSpPr>
          <p:spPr>
            <a:xfrm>
              <a:off x="1705818" y="4752141"/>
              <a:ext cx="1524768" cy="2706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75000"/>
                    </a:schemeClr>
                  </a:solidFill>
                </a:rPr>
                <a:t>Computing clusters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5448F1-E611-854A-AF27-792E486734A3}"/>
                </a:ext>
              </a:extLst>
            </p:cNvPr>
            <p:cNvSpPr txBox="1"/>
            <p:nvPr/>
          </p:nvSpPr>
          <p:spPr>
            <a:xfrm>
              <a:off x="4105582" y="6086114"/>
              <a:ext cx="1045414" cy="27915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dirty="0"/>
                <a:t>training tools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929B5BC-1D7D-F942-98F4-9F72ED07AE58}"/>
                </a:ext>
              </a:extLst>
            </p:cNvPr>
            <p:cNvSpPr txBox="1"/>
            <p:nvPr/>
          </p:nvSpPr>
          <p:spPr>
            <a:xfrm>
              <a:off x="3604708" y="4062482"/>
              <a:ext cx="1957258" cy="2706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Anomalies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C700C0F-D52F-F44B-9745-C5BEF1E9A80E}"/>
                </a:ext>
              </a:extLst>
            </p:cNvPr>
            <p:cNvSpPr txBox="1"/>
            <p:nvPr/>
          </p:nvSpPr>
          <p:spPr>
            <a:xfrm>
              <a:off x="6026251" y="4052151"/>
              <a:ext cx="1957258" cy="2706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Anomalies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96259E3-1795-3D45-A55F-E285F99A058A}"/>
                </a:ext>
              </a:extLst>
            </p:cNvPr>
            <p:cNvSpPr/>
            <p:nvPr/>
          </p:nvSpPr>
          <p:spPr>
            <a:xfrm>
              <a:off x="3565206" y="1054864"/>
              <a:ext cx="1983480" cy="342922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1E06E2E-0F6E-F94D-B0A2-7932DF46B866}"/>
                </a:ext>
              </a:extLst>
            </p:cNvPr>
            <p:cNvSpPr/>
            <p:nvPr/>
          </p:nvSpPr>
          <p:spPr>
            <a:xfrm>
              <a:off x="3594529" y="1785571"/>
              <a:ext cx="1983480" cy="342922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50E04F0-B368-804D-9611-CF8B69FA7FA3}"/>
                </a:ext>
              </a:extLst>
            </p:cNvPr>
            <p:cNvSpPr/>
            <p:nvPr/>
          </p:nvSpPr>
          <p:spPr>
            <a:xfrm>
              <a:off x="5952698" y="201898"/>
              <a:ext cx="1983480" cy="732332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B3DA82C-E65E-9F4B-87A9-A06682D913FD}"/>
                </a:ext>
              </a:extLst>
            </p:cNvPr>
            <p:cNvSpPr/>
            <p:nvPr/>
          </p:nvSpPr>
          <p:spPr>
            <a:xfrm>
              <a:off x="8504415" y="1029072"/>
              <a:ext cx="2078795" cy="342922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6D859B5-E6CE-E04F-AD89-C6D2BD669B1E}"/>
                </a:ext>
              </a:extLst>
            </p:cNvPr>
            <p:cNvSpPr/>
            <p:nvPr/>
          </p:nvSpPr>
          <p:spPr>
            <a:xfrm>
              <a:off x="8504415" y="1789934"/>
              <a:ext cx="2128089" cy="342922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809DFC5-CDFF-1848-9A99-08BC54E59D42}"/>
                </a:ext>
              </a:extLst>
            </p:cNvPr>
            <p:cNvSpPr/>
            <p:nvPr/>
          </p:nvSpPr>
          <p:spPr>
            <a:xfrm>
              <a:off x="1568197" y="3212976"/>
              <a:ext cx="9064307" cy="759126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EA74AA8-8B60-304B-8847-5443F764D1D7}"/>
                </a:ext>
              </a:extLst>
            </p:cNvPr>
            <p:cNvSpPr/>
            <p:nvPr/>
          </p:nvSpPr>
          <p:spPr>
            <a:xfrm>
              <a:off x="1552085" y="4671916"/>
              <a:ext cx="1704471" cy="1439583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4AA32E6-70ED-4246-B1B0-61F267EFF011}"/>
                </a:ext>
              </a:extLst>
            </p:cNvPr>
            <p:cNvSpPr/>
            <p:nvPr/>
          </p:nvSpPr>
          <p:spPr>
            <a:xfrm>
              <a:off x="3565206" y="4003888"/>
              <a:ext cx="4565719" cy="1027740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132D150-2FF4-3C4C-95F1-0D5C1D4CDCF5}"/>
                </a:ext>
              </a:extLst>
            </p:cNvPr>
            <p:cNvSpPr/>
            <p:nvPr/>
          </p:nvSpPr>
          <p:spPr>
            <a:xfrm>
              <a:off x="3980372" y="2636912"/>
              <a:ext cx="4455182" cy="395169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4B5866F-B1FA-184E-87AF-4326E4627BFF}"/>
                </a:ext>
              </a:extLst>
            </p:cNvPr>
            <p:cNvSpPr/>
            <p:nvPr/>
          </p:nvSpPr>
          <p:spPr>
            <a:xfrm>
              <a:off x="1482922" y="188674"/>
              <a:ext cx="1796392" cy="732332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024EB25-FCAE-D54A-88D3-6F02CADD8E71}"/>
                </a:ext>
              </a:extLst>
            </p:cNvPr>
            <p:cNvSpPr txBox="1"/>
            <p:nvPr/>
          </p:nvSpPr>
          <p:spPr>
            <a:xfrm>
              <a:off x="6188224" y="2708920"/>
              <a:ext cx="2298431" cy="270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b="1" dirty="0"/>
                <a:t>Non-linear optics optimizations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F6967A-119E-1148-83FB-874BB4FA0B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35859-BB58-174E-9A1D-B1A96E712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67C93E55-8382-5E4D-8721-EC074AC4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600" y="126000"/>
            <a:ext cx="10982400" cy="496800"/>
          </a:xfrm>
        </p:spPr>
        <p:txBody>
          <a:bodyPr/>
          <a:lstStyle/>
          <a:p>
            <a:r>
              <a:rPr lang="en-US" dirty="0"/>
              <a:t>What we want to obtain: </a:t>
            </a:r>
            <a:r>
              <a:rPr lang="en-US" dirty="0" err="1"/>
              <a:t>pyAML</a:t>
            </a:r>
            <a:r>
              <a:rPr lang="en-US" dirty="0"/>
              <a:t> joint technology platform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8BCA78-D0B5-9B47-94F5-4E80F68698F2}"/>
              </a:ext>
            </a:extLst>
          </p:cNvPr>
          <p:cNvSpPr/>
          <p:nvPr/>
        </p:nvSpPr>
        <p:spPr>
          <a:xfrm>
            <a:off x="497403" y="2915861"/>
            <a:ext cx="914400" cy="914400"/>
          </a:xfrm>
          <a:prstGeom prst="rect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in </a:t>
            </a:r>
            <a:r>
              <a:rPr lang="en-US" dirty="0" err="1"/>
              <a:t>pyAML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48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9367-599A-3140-BD24-DA4CBEA2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and consolidation of the AT 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1A12C-12C3-6F46-908A-718194EF2E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AFFDE-386C-6C4F-BD4F-E12BD470ED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AC4AD-F526-0048-8C40-F85B5CCBD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3102086"/>
            <a:ext cx="4671672" cy="2912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5E183F-EED2-1540-B1ED-20DBACE0CA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2" t="37751"/>
          <a:stretch/>
        </p:blipFill>
        <p:spPr>
          <a:xfrm rot="20385615">
            <a:off x="2187015" y="4932133"/>
            <a:ext cx="3311826" cy="1027592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C54D7C-FA1F-9A46-9BAC-1E28FBF0411E}"/>
              </a:ext>
            </a:extLst>
          </p:cNvPr>
          <p:cNvSpPr txBox="1"/>
          <p:nvPr/>
        </p:nvSpPr>
        <p:spPr>
          <a:xfrm>
            <a:off x="2724071" y="2596043"/>
            <a:ext cx="292900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25 world-wide laboratories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3DDAEE5-6D0E-A240-8ABE-F4A909FFD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16" y="1443887"/>
            <a:ext cx="2078285" cy="7356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A9D219-4690-EE4F-87EF-55C770DE09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13" y="876031"/>
            <a:ext cx="2640525" cy="634514"/>
          </a:xfrm>
          <a:prstGeom prst="rect">
            <a:avLst/>
          </a:prstGeom>
        </p:spPr>
      </p:pic>
      <p:pic>
        <p:nvPicPr>
          <p:cNvPr id="20" name="Picture 2" descr="https://lh4.googleusercontent.com/m_gmLcLBhq3vvdYqu52zF0vAbM7fqSVbdl7-Gtt5qm7-aso5j-V-WfEo0JMdAdcZ4vEKcwrWWCXNYDE2CJcA2IgMkMv_zI2HiVGPLdS5P4Qnp3xQBNzU1BOcgYIVYXzxOaylv-qGnOQ5tdrkV8zgP2cRz3xOTstdsFHb4GzYJlTrw3X4_49TFqcHUahdtg">
            <a:extLst>
              <a:ext uri="{FF2B5EF4-FFF2-40B4-BE49-F238E27FC236}">
                <a16:creationId xmlns:a16="http://schemas.microsoft.com/office/drawing/2014/main" id="{A71D2CD1-5B3D-C74D-A873-28A363110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7" y="933623"/>
            <a:ext cx="1207406" cy="124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386793-A340-4C49-A966-240E24006E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32" y="817482"/>
            <a:ext cx="1196685" cy="14055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563F18A-5FD6-B244-A44D-3616076F1ED0}"/>
              </a:ext>
            </a:extLst>
          </p:cNvPr>
          <p:cNvSpPr txBox="1"/>
          <p:nvPr/>
        </p:nvSpPr>
        <p:spPr>
          <a:xfrm>
            <a:off x="5931718" y="548680"/>
            <a:ext cx="622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Extremely positive, active and fruitful collaboration within EU project. </a:t>
            </a:r>
            <a:r>
              <a:rPr lang="en-US" b="1" dirty="0"/>
              <a:t>TO BE CONTINUED and EXTENDED.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17AEDE-B058-45F1-837A-A6244AC2BA3F}"/>
              </a:ext>
            </a:extLst>
          </p:cNvPr>
          <p:cNvSpPr/>
          <p:nvPr/>
        </p:nvSpPr>
        <p:spPr>
          <a:xfrm>
            <a:off x="5924809" y="1196752"/>
            <a:ext cx="566566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Expression of interest from many institutes, contact person identified:</a:t>
            </a: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ESRF: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Simone Liuzzo,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S.White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L.Farvacque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DESY: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Ilya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Agapov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Lukas Malina, Yong-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Chul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Chae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SOLEIL: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Laurent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Nadolski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fr-FR" sz="1600" dirty="0"/>
              <a:t>Alexis Gamelin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ALBA: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Zeus Marti, Gabriele Benedetti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MAXIV: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Marco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Apollonio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Magnus Sjostrom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HZB: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Teresia Olsson, Pierre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Schnizer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IJClab-ThomX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Vyacheslav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Kubytskyi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DIAMOND: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Hung-Chun Chao,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Tobyn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Nicolls, Martin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Gaughran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Richard Fielder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ELETTRA: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Stefano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Krecic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SOLARIS: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Jacek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Biernat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SESAME (Jordan):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Samira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kasaei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ALS LBNL (USA):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Thorsten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Hellert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IHEP (China):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Daheng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Ji,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Mengyu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Su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ANSTO (Australia):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Paul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Bennetto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NSLS-2 (USA):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Xi Yang</a:t>
            </a:r>
          </a:p>
          <a:p>
            <a:r>
              <a:rPr lang="en-US" sz="1600" b="1" dirty="0">
                <a:latin typeface="Arial" panose="020B0604020202020204" pitchFamily="34" charset="0"/>
              </a:rPr>
              <a:t>PSI (Switzerland)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: Jonas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Kallenstrup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CLS (Canada)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: Michael Bree</a:t>
            </a: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Korea 4GSR (Korea)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fr-FR" dirty="0"/>
              <a:t>Chong Shin Park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Signed project summary shared with LEAPS RDB </a:t>
            </a:r>
            <a:endParaRPr lang="en-US" b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973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944FF-DDB0-AB48-BC28-F21233704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middle layer workshop, DESY, Hamburg, June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C8F56-75F6-C141-88A3-4F9DEFB450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5F2DD-FEBE-EF4E-81A5-E178119043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pyAML l 6th Nov 2024 l S.M.Liuzzo on behalf of the pyAML collaboration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3811F-DE0A-2148-8DCA-C5E95F068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712729"/>
            <a:ext cx="3799210" cy="5770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1E9633-7BAE-3847-ADFB-69F2AF6D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072">
            <a:off x="4617743" y="933154"/>
            <a:ext cx="2999137" cy="11076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39A8A4-EBE2-3941-9A4B-774852DB8435}"/>
              </a:ext>
            </a:extLst>
          </p:cNvPr>
          <p:cNvSpPr txBox="1"/>
          <p:nvPr/>
        </p:nvSpPr>
        <p:spPr>
          <a:xfrm>
            <a:off x="969600" y="895215"/>
            <a:ext cx="61206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Contributions from many labs. </a:t>
            </a:r>
          </a:p>
          <a:p>
            <a:endParaRPr lang="en-US" dirty="0"/>
          </a:p>
          <a:p>
            <a:r>
              <a:rPr lang="en-US" dirty="0"/>
              <a:t>Discussion about </a:t>
            </a:r>
          </a:p>
          <a:p>
            <a:pPr marL="285750" indent="-285750">
              <a:buFontTx/>
              <a:buChar char="-"/>
            </a:pPr>
            <a:r>
              <a:rPr lang="en-US" dirty="0"/>
              <a:t>AGILE developments</a:t>
            </a:r>
          </a:p>
          <a:p>
            <a:pPr marL="285750" indent="-285750">
              <a:buFontTx/>
              <a:buChar char="-"/>
            </a:pPr>
            <a:r>
              <a:rPr lang="en-US" dirty="0"/>
              <a:t>Definition of specifications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Definition of use-cases</a:t>
            </a:r>
          </a:p>
          <a:p>
            <a:pPr marL="285750" indent="-285750">
              <a:buFontTx/>
              <a:buChar char="-"/>
            </a:pPr>
            <a:r>
              <a:rPr lang="en-US" dirty="0"/>
              <a:t>New software architectures</a:t>
            </a:r>
          </a:p>
          <a:p>
            <a:pPr marL="285750" indent="-285750">
              <a:buFontTx/>
              <a:buChar char="-"/>
            </a:pPr>
            <a:r>
              <a:rPr lang="en-US" dirty="0"/>
              <a:t>Fully python based facilities (such as Sirius in </a:t>
            </a:r>
            <a:r>
              <a:rPr lang="en-US" dirty="0" err="1"/>
              <a:t>Brasil</a:t>
            </a:r>
            <a:r>
              <a:rPr lang="en-US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/>
              <a:t>EU grant possibilities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Outcome:</a:t>
            </a:r>
          </a:p>
          <a:p>
            <a:pPr marL="285750" indent="-285750">
              <a:buFontTx/>
              <a:buChar char="-"/>
            </a:pPr>
            <a:r>
              <a:rPr lang="en-US" dirty="0"/>
              <a:t>Submit proposal for COST action (DONE)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Proceed with exploratory tests (DONE, continues)</a:t>
            </a:r>
          </a:p>
          <a:p>
            <a:pPr marL="285750" indent="-285750">
              <a:buFontTx/>
              <a:buChar char="-"/>
            </a:pPr>
            <a:r>
              <a:rPr lang="en-US" dirty="0"/>
              <a:t>Define specifications/use-cases documents (to start in November)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B5A2C-5234-2848-9760-3EE8928FF445}"/>
              </a:ext>
            </a:extLst>
          </p:cNvPr>
          <p:cNvSpPr txBox="1"/>
          <p:nvPr/>
        </p:nvSpPr>
        <p:spPr>
          <a:xfrm>
            <a:off x="981280" y="5325018"/>
            <a:ext cx="590418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Next workshop in HZB (Berlin) February-March 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B7093D-A5BE-F141-98F1-AD06483816CD}"/>
              </a:ext>
            </a:extLst>
          </p:cNvPr>
          <p:cNvSpPr txBox="1"/>
          <p:nvPr/>
        </p:nvSpPr>
        <p:spPr>
          <a:xfrm>
            <a:off x="1311614" y="5841756"/>
            <a:ext cx="524351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FUNDS</a:t>
            </a:r>
            <a:r>
              <a:rPr lang="en-US" dirty="0"/>
              <a:t> needed. COULD LEAPS SUPPORT US?</a:t>
            </a:r>
          </a:p>
        </p:txBody>
      </p:sp>
    </p:spTree>
    <p:extLst>
      <p:ext uri="{BB962C8B-B14F-4D97-AF65-F5344CB8AC3E}">
        <p14:creationId xmlns:p14="http://schemas.microsoft.com/office/powerpoint/2010/main" val="1692128249"/>
      </p:ext>
    </p:extLst>
  </p:cSld>
  <p:clrMapOvr>
    <a:masterClrMapping/>
  </p:clrMapOvr>
</p:sld>
</file>

<file path=ppt/theme/theme1.xml><?xml version="1.0" encoding="utf-8"?>
<a:theme xmlns:a="http://schemas.openxmlformats.org/drawingml/2006/main" name="ESRF-default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ge" id="{B15BCB97-A8FD-D541-8A4F-8B7C02A4B762}" vid="{1D0DB679-6EAB-7647-A91B-77781071ADD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ESRF-default</Template>
  <TotalTime>2026</TotalTime>
  <Words>7126</Words>
  <Application>Microsoft Macintosh PowerPoint</Application>
  <PresentationFormat>Widescreen</PresentationFormat>
  <Paragraphs>968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ITCOfficinaSans LT Book</vt:lpstr>
      <vt:lpstr>Wingdings</vt:lpstr>
      <vt:lpstr>ESRF-default</vt:lpstr>
      <vt:lpstr>PowerPoint Presentation</vt:lpstr>
      <vt:lpstr>Matlab middle layer</vt:lpstr>
      <vt:lpstr>Matlab Middle layer</vt:lpstr>
      <vt:lpstr>Proposal for Python Accelerator Middle Layer</vt:lpstr>
      <vt:lpstr>Where do we start?</vt:lpstr>
      <vt:lpstr>Python Accelerator Middle Layer </vt:lpstr>
      <vt:lpstr>What we want to obtain: pyAML joint technology platform</vt:lpstr>
      <vt:lpstr>Construction and consolidation of the AT collaboration</vt:lpstr>
      <vt:lpstr>Accelerator middle layer workshop, DESY, Hamburg, June 2024</vt:lpstr>
      <vt:lpstr>COST: Cooperation for Science and Technology</vt:lpstr>
      <vt:lpstr>ongoing Exploratory work: test and evaluate existing solutions</vt:lpstr>
      <vt:lpstr>pyTAC tango interface: 1 file</vt:lpstr>
      <vt:lpstr>Code comparison (imports, measurement, data, plot)</vt:lpstr>
      <vt:lpstr>Data LOOK</vt:lpstr>
      <vt:lpstr>Simulations</vt:lpstr>
      <vt:lpstr>MEASUREMENT with beam, 2nd June 2024</vt:lpstr>
      <vt:lpstr>Pyacal adapted for ESRF</vt:lpstr>
      <vt:lpstr>Test of pyACAL at ESRF</vt:lpstr>
      <vt:lpstr>Conclusions and remarks</vt:lpstr>
      <vt:lpstr>Example: ESRF-EBS virtual accelerator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Liuzzo</dc:creator>
  <cp:lastModifiedBy>Simone Liuzzo</cp:lastModifiedBy>
  <cp:revision>18</cp:revision>
  <dcterms:created xsi:type="dcterms:W3CDTF">2024-10-14T09:16:05Z</dcterms:created>
  <dcterms:modified xsi:type="dcterms:W3CDTF">2024-11-05T19:48:07Z</dcterms:modified>
</cp:coreProperties>
</file>