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256" r:id="rId3"/>
    <p:sldId id="276" r:id="rId4"/>
    <p:sldId id="261" r:id="rId5"/>
    <p:sldId id="280" r:id="rId6"/>
    <p:sldId id="262" r:id="rId7"/>
    <p:sldId id="258" r:id="rId8"/>
    <p:sldId id="281" r:id="rId9"/>
    <p:sldId id="263" r:id="rId10"/>
    <p:sldId id="277" r:id="rId11"/>
    <p:sldId id="278" r:id="rId12"/>
    <p:sldId id="266" r:id="rId13"/>
    <p:sldId id="269" r:id="rId14"/>
    <p:sldId id="282" r:id="rId15"/>
    <p:sldId id="270" r:id="rId16"/>
    <p:sldId id="272" r:id="rId17"/>
    <p:sldId id="274" r:id="rId18"/>
    <p:sldId id="279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C9640-BE27-57E1-87BD-7CE20D5558C3}" v="179" dt="2024-11-04T15:50:02.674"/>
    <p1510:client id="{7FC98866-B481-BF9C-D367-16E99A0789CF}" v="77" dt="2024-11-03T23:53:15.340"/>
    <p1510:client id="{AC483912-24E9-D828-2BD4-9821007AE0ED}" v="302" dt="2024-11-03T22:56:48.211"/>
    <p1510:client id="{BD7E884A-30C3-4583-10FB-BD8DDBF7317D}" v="109" dt="2024-11-05T20:40:0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74" d="100"/>
          <a:sy n="74" d="100"/>
        </p:scale>
        <p:origin x="78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/>
          <p:cNvPicPr/>
          <p:nvPr/>
        </p:nvPicPr>
        <p:blipFill>
          <a:blip r:embed="rId15"/>
          <a:stretch/>
        </p:blipFill>
        <p:spPr>
          <a:xfrm>
            <a:off x="-12960" y="5552280"/>
            <a:ext cx="746400" cy="1307520"/>
          </a:xfrm>
          <a:prstGeom prst="rect">
            <a:avLst/>
          </a:prstGeom>
          <a:ln w="0">
            <a:noFill/>
          </a:ln>
        </p:spPr>
      </p:pic>
      <p:pic>
        <p:nvPicPr>
          <p:cNvPr id="8" name="Image 2"/>
          <p:cNvPicPr/>
          <p:nvPr/>
        </p:nvPicPr>
        <p:blipFill>
          <a:blip r:embed="rId16"/>
          <a:stretch/>
        </p:blipFill>
        <p:spPr>
          <a:xfrm>
            <a:off x="42720" y="137880"/>
            <a:ext cx="2238720" cy="755280"/>
          </a:xfrm>
          <a:prstGeom prst="rect">
            <a:avLst/>
          </a:prstGeom>
          <a:ln w="0">
            <a:noFill/>
          </a:ln>
          <a:effectLst>
            <a:outerShdw blurRad="76320" dist="12181" dir="6538224" sx="103000" sy="103000" algn="l" rotWithShape="0">
              <a:schemeClr val="bg1"/>
            </a:outerShdw>
          </a:effectLst>
        </p:spPr>
      </p:pic>
      <p:sp>
        <p:nvSpPr>
          <p:cNvPr id="2" name="Rectangle 5"/>
          <p:cNvSpPr/>
          <p:nvPr/>
        </p:nvSpPr>
        <p:spPr>
          <a:xfrm flipH="1">
            <a:off x="4173120" y="4523760"/>
            <a:ext cx="8021280" cy="1063800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EEDE12"/>
              </a:solidFill>
              <a:latin typeface="Calibri"/>
              <a:ea typeface="DejaVu Sans"/>
            </a:endParaRPr>
          </a:p>
        </p:txBody>
      </p:sp>
      <p:cxnSp>
        <p:nvCxnSpPr>
          <p:cNvPr id="3" name="Connecteur droit 6"/>
          <p:cNvCxnSpPr/>
          <p:nvPr/>
        </p:nvCxnSpPr>
        <p:spPr>
          <a:xfrm flipH="1">
            <a:off x="4175520" y="5275800"/>
            <a:ext cx="8018880" cy="1800"/>
          </a:xfrm>
          <a:prstGeom prst="straightConnector1">
            <a:avLst/>
          </a:prstGeom>
          <a:ln w="73025">
            <a:solidFill>
              <a:srgbClr val="EEDE12"/>
            </a:solidFill>
            <a:round/>
          </a:ln>
        </p:spPr>
      </p:cxn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5259360" y="6356520"/>
            <a:ext cx="68136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100" b="1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</a:rPr>
              <a:t>&lt;pied de page&gt;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space réservé du pied de page 4"/>
          <p:cNvSpPr/>
          <p:nvPr/>
        </p:nvSpPr>
        <p:spPr>
          <a:xfrm>
            <a:off x="2309280" y="6413040"/>
            <a:ext cx="887328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XXXXXXX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Espace réservé du numéro de diapositive 5"/>
          <p:cNvSpPr/>
          <p:nvPr/>
        </p:nvSpPr>
        <p:spPr>
          <a:xfrm>
            <a:off x="11184480" y="6413040"/>
            <a:ext cx="63024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27BDA7C-831D-4886-94C0-F5AA6681F8E5}" type="slidenum">
              <a:rPr lang="fr-FR" sz="1000" b="0" strike="noStrike" spc="-1">
                <a:solidFill>
                  <a:srgbClr val="595959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onnecteur droit 4"/>
          <p:cNvSpPr/>
          <p:nvPr/>
        </p:nvSpPr>
        <p:spPr>
          <a:xfrm flipH="1">
            <a:off x="2252160" y="741240"/>
            <a:ext cx="9936480" cy="360"/>
          </a:xfrm>
          <a:prstGeom prst="line">
            <a:avLst/>
          </a:prstGeom>
          <a:ln w="38160">
            <a:solidFill>
              <a:srgbClr val="FC980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2" name="Image 6"/>
          <p:cNvPicPr/>
          <p:nvPr/>
        </p:nvPicPr>
        <p:blipFill>
          <a:blip r:embed="rId15"/>
          <a:stretch/>
        </p:blipFill>
        <p:spPr>
          <a:xfrm>
            <a:off x="-12480" y="5552280"/>
            <a:ext cx="746400" cy="13075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2" descr="C:\Users\corona\Desktop\TODO\general\images-png\soleilq [Converti].png"/>
          <p:cNvPicPr/>
          <p:nvPr/>
        </p:nvPicPr>
        <p:blipFill>
          <a:blip r:embed="rId16"/>
          <a:stretch/>
        </p:blipFill>
        <p:spPr>
          <a:xfrm>
            <a:off x="340800" y="199800"/>
            <a:ext cx="1620480" cy="62856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88856" y="4509912"/>
            <a:ext cx="5598600" cy="82314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lang="fr-FR" sz="1800" b="1" spc="-1" dirty="0">
                <a:solidFill>
                  <a:srgbClr val="000000"/>
                </a:solidFill>
                <a:latin typeface="Calibri"/>
              </a:rPr>
            </a:b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Synchrotron Data: Services, Software and AI</a:t>
            </a:r>
            <a:br>
              <a:rPr lang="fr-FR" sz="1800" b="1" strike="noStrike" spc="-1" dirty="0">
                <a:solidFill>
                  <a:srgbClr val="000000"/>
                </a:solidFill>
                <a:latin typeface="Calibri"/>
              </a:rPr>
            </a:br>
            <a:r>
              <a:rPr lang="fr-FR" sz="1800" i="1" strike="noStrike" spc="-1" dirty="0" err="1">
                <a:solidFill>
                  <a:schemeClr val="bg1"/>
                </a:solidFill>
                <a:latin typeface="Calibri"/>
              </a:rPr>
              <a:t>Bellachehab</a:t>
            </a:r>
            <a:r>
              <a:rPr lang="fr-FR" sz="1800" i="1" strike="noStrike" spc="-1" dirty="0">
                <a:solidFill>
                  <a:schemeClr val="bg1"/>
                </a:solidFill>
                <a:latin typeface="Calibri"/>
              </a:rPr>
              <a:t> Anass</a:t>
            </a:r>
            <a:br>
              <a:rPr lang="en-US" dirty="0"/>
            </a:br>
            <a:br>
              <a:rPr lang="fr-FR" sz="1800" i="1" spc="-1" dirty="0">
                <a:latin typeface="Calibri"/>
              </a:rPr>
            </a:b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Groupe Réduction Analyse de Données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</a:rPr>
              <a:t>Exp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. de SOLEIL (GRADES)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36B9-737E-5605-98B0-8AA604B5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81" y="-105708"/>
            <a:ext cx="10972320" cy="1144800"/>
          </a:xfrm>
        </p:spPr>
        <p:txBody>
          <a:bodyPr/>
          <a:lstStyle/>
          <a:p>
            <a:r>
              <a:rPr lang="en-US" sz="3600" dirty="0">
                <a:ea typeface="Calibri"/>
                <a:cs typeface="Calibri"/>
              </a:rPr>
              <a:t>Data Attributes and Structure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8AD42-2A2C-16D9-C2F9-42FFD98EDAC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496331" y="1781166"/>
            <a:ext cx="7489766" cy="397728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ea typeface="Calibri"/>
                <a:cs typeface="Calibri"/>
              </a:rPr>
              <a:t>Spectrum Attributes</a:t>
            </a:r>
            <a:r>
              <a:rPr lang="en-US" sz="2000" dirty="0">
                <a:ea typeface="Calibri"/>
                <a:cs typeface="Calibri"/>
              </a:rPr>
              <a:t>: 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Contain data points for each shot in the last burst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Example: charge measurements for each shot</a:t>
            </a:r>
          </a:p>
          <a:p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ea typeface="Calibri"/>
                <a:cs typeface="Calibri"/>
              </a:rPr>
              <a:t>Scalar Attributes</a:t>
            </a:r>
            <a:r>
              <a:rPr lang="en-US" sz="2000" dirty="0">
                <a:ea typeface="Calibri"/>
                <a:cs typeface="Calibri"/>
              </a:rPr>
              <a:t>: 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Derived from spectrum attributes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Suffixes:  _min (minimum), _max (maximum)</a:t>
            </a:r>
          </a:p>
          <a:p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ea typeface="Calibri"/>
                <a:cs typeface="Calibri"/>
              </a:rPr>
              <a:t>Efficiency Attributes</a:t>
            </a:r>
            <a:r>
              <a:rPr lang="en-US" sz="2000" dirty="0">
                <a:ea typeface="Calibri"/>
                <a:cs typeface="Calibri"/>
              </a:rPr>
              <a:t>: </a:t>
            </a:r>
          </a:p>
          <a:p>
            <a:pPr marL="800100" lvl="1" indent="-342900"/>
            <a:r>
              <a:rPr lang="en-US" sz="2000" dirty="0">
                <a:ea typeface="Calibri"/>
                <a:cs typeface="Calibri"/>
              </a:rPr>
              <a:t>Ratios between different measurements</a:t>
            </a:r>
          </a:p>
          <a:p>
            <a:endParaRPr lang="en-US" sz="2000" dirty="0"/>
          </a:p>
        </p:txBody>
      </p:sp>
      <p:pic>
        <p:nvPicPr>
          <p:cNvPr id="4" name="Picture 2" descr="data visualization Icon - Free PNG &amp; SVG 3728132 - Noun Project">
            <a:extLst>
              <a:ext uri="{FF2B5EF4-FFF2-40B4-BE49-F238E27FC236}">
                <a16:creationId xmlns:a16="http://schemas.microsoft.com/office/drawing/2014/main" id="{D08C3AA3-D975-1BC0-BE4F-FE88C2C4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72" y="2164080"/>
            <a:ext cx="2837016" cy="2837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7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F959-A9DD-730E-61C5-F3DED545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0"/>
            <a:ext cx="10972320" cy="890800"/>
          </a:xfrm>
        </p:spPr>
        <p:txBody>
          <a:bodyPr/>
          <a:lstStyle/>
          <a:p>
            <a:r>
              <a:rPr lang="en-US" sz="3600" dirty="0">
                <a:ea typeface="Calibri"/>
                <a:cs typeface="Calibri"/>
              </a:rPr>
              <a:t>Time Series Characteristics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07EB-9DFF-0F72-C77E-7216AA49072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77840" y="3929968"/>
            <a:ext cx="5394960" cy="2550991"/>
          </a:xfrm>
        </p:spPr>
        <p:txBody>
          <a:bodyPr/>
          <a:lstStyle/>
          <a:p>
            <a:r>
              <a:rPr lang="en-US" sz="1800" b="1" dirty="0">
                <a:ea typeface="+mn-lt"/>
                <a:cs typeface="+mn-lt"/>
              </a:rPr>
              <a:t>Variable</a:t>
            </a:r>
            <a:r>
              <a:rPr lang="en-US" sz="1800" dirty="0">
                <a:ea typeface="+mn-lt"/>
                <a:cs typeface="+mn-lt"/>
              </a:rPr>
              <a:t>: </a:t>
            </a:r>
          </a:p>
          <a:p>
            <a:r>
              <a:rPr lang="en-US" sz="1800" dirty="0">
                <a:ea typeface="+mn-lt"/>
                <a:cs typeface="+mn-lt"/>
              </a:rPr>
              <a:t>	</a:t>
            </a:r>
            <a:r>
              <a:rPr lang="en-US" sz="1800" dirty="0" err="1">
                <a:ea typeface="+mn-lt"/>
                <a:cs typeface="+mn-lt"/>
              </a:rPr>
              <a:t>Pression_retour</a:t>
            </a:r>
            <a:endParaRPr lang="en-US" sz="1800" dirty="0">
              <a:cs typeface="Arial"/>
            </a:endParaRPr>
          </a:p>
          <a:p>
            <a:r>
              <a:rPr lang="en-US" sz="1800" b="1" dirty="0">
                <a:ea typeface="+mn-lt"/>
                <a:cs typeface="+mn-lt"/>
              </a:rPr>
              <a:t>Characteristics</a:t>
            </a:r>
            <a:r>
              <a:rPr lang="en-US" sz="1800" dirty="0">
                <a:ea typeface="+mn-lt"/>
                <a:cs typeface="+mn-lt"/>
              </a:rPr>
              <a:t>: </a:t>
            </a:r>
          </a:p>
          <a:p>
            <a:pPr lvl="1"/>
            <a:r>
              <a:rPr lang="en-US" sz="1800" dirty="0">
                <a:latin typeface="+mj-lt"/>
                <a:ea typeface="+mn-lt"/>
                <a:cs typeface="+mn-lt"/>
              </a:rPr>
              <a:t>	High-frequency oscillations</a:t>
            </a:r>
          </a:p>
          <a:p>
            <a:pPr lvl="1"/>
            <a:r>
              <a:rPr lang="en-US" sz="1800" dirty="0">
                <a:latin typeface="+mj-lt"/>
                <a:ea typeface="+mn-lt"/>
                <a:cs typeface="+mn-lt"/>
              </a:rPr>
              <a:t>	Clear periodic patterns</a:t>
            </a:r>
          </a:p>
          <a:p>
            <a:pPr lvl="1"/>
            <a:r>
              <a:rPr lang="en-US" sz="1800" dirty="0">
                <a:latin typeface="+mj-lt"/>
                <a:ea typeface="+mn-lt"/>
                <a:cs typeface="+mn-lt"/>
              </a:rPr>
              <a:t>	Occasional sharp spikes and dips</a:t>
            </a:r>
          </a:p>
          <a:p>
            <a:r>
              <a:rPr lang="en-US" sz="1800" b="1" dirty="0">
                <a:ea typeface="+mn-lt"/>
                <a:cs typeface="+mn-lt"/>
              </a:rPr>
              <a:t>Challenges</a:t>
            </a:r>
            <a:r>
              <a:rPr lang="en-US" sz="1800" dirty="0">
                <a:ea typeface="+mn-lt"/>
                <a:cs typeface="+mn-lt"/>
              </a:rPr>
              <a:t>: </a:t>
            </a:r>
          </a:p>
          <a:p>
            <a:pPr lvl="1"/>
            <a:r>
              <a:rPr lang="en-US" sz="1800" dirty="0">
                <a:latin typeface="+mj-lt"/>
                <a:ea typeface="+mn-lt"/>
                <a:cs typeface="+mn-lt"/>
              </a:rPr>
              <a:t>	Multiple timescales of behavior</a:t>
            </a:r>
          </a:p>
          <a:p>
            <a:pPr lvl="2"/>
            <a:r>
              <a:rPr lang="en-US" dirty="0">
                <a:latin typeface="+mj-lt"/>
                <a:ea typeface="+mn-lt"/>
                <a:cs typeface="+mn-lt"/>
              </a:rPr>
              <a:t>	Potential anomalies in extreme values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A13DD-7CE1-134A-76F0-9E9AD90896BC}"/>
              </a:ext>
            </a:extLst>
          </p:cNvPr>
          <p:cNvSpPr/>
          <p:nvPr/>
        </p:nvSpPr>
        <p:spPr>
          <a:xfrm>
            <a:off x="5313680" y="3708400"/>
            <a:ext cx="5577840" cy="2895600"/>
          </a:xfrm>
          <a:custGeom>
            <a:avLst/>
            <a:gdLst>
              <a:gd name="connsiteX0" fmla="*/ 0 w 5577840"/>
              <a:gd name="connsiteY0" fmla="*/ 0 h 2895600"/>
              <a:gd name="connsiteX1" fmla="*/ 557784 w 5577840"/>
              <a:gd name="connsiteY1" fmla="*/ 0 h 2895600"/>
              <a:gd name="connsiteX2" fmla="*/ 1059790 w 5577840"/>
              <a:gd name="connsiteY2" fmla="*/ 0 h 2895600"/>
              <a:gd name="connsiteX3" fmla="*/ 1617574 w 5577840"/>
              <a:gd name="connsiteY3" fmla="*/ 0 h 2895600"/>
              <a:gd name="connsiteX4" fmla="*/ 2008022 w 5577840"/>
              <a:gd name="connsiteY4" fmla="*/ 0 h 2895600"/>
              <a:gd name="connsiteX5" fmla="*/ 2677363 w 5577840"/>
              <a:gd name="connsiteY5" fmla="*/ 0 h 2895600"/>
              <a:gd name="connsiteX6" fmla="*/ 3346704 w 5577840"/>
              <a:gd name="connsiteY6" fmla="*/ 0 h 2895600"/>
              <a:gd name="connsiteX7" fmla="*/ 3792931 w 5577840"/>
              <a:gd name="connsiteY7" fmla="*/ 0 h 2895600"/>
              <a:gd name="connsiteX8" fmla="*/ 4294937 w 5577840"/>
              <a:gd name="connsiteY8" fmla="*/ 0 h 2895600"/>
              <a:gd name="connsiteX9" fmla="*/ 4741164 w 5577840"/>
              <a:gd name="connsiteY9" fmla="*/ 0 h 2895600"/>
              <a:gd name="connsiteX10" fmla="*/ 5577840 w 5577840"/>
              <a:gd name="connsiteY10" fmla="*/ 0 h 2895600"/>
              <a:gd name="connsiteX11" fmla="*/ 5577840 w 5577840"/>
              <a:gd name="connsiteY11" fmla="*/ 492252 h 2895600"/>
              <a:gd name="connsiteX12" fmla="*/ 5577840 w 5577840"/>
              <a:gd name="connsiteY12" fmla="*/ 1129284 h 2895600"/>
              <a:gd name="connsiteX13" fmla="*/ 5577840 w 5577840"/>
              <a:gd name="connsiteY13" fmla="*/ 1708404 h 2895600"/>
              <a:gd name="connsiteX14" fmla="*/ 5577840 w 5577840"/>
              <a:gd name="connsiteY14" fmla="*/ 2316480 h 2895600"/>
              <a:gd name="connsiteX15" fmla="*/ 5577840 w 5577840"/>
              <a:gd name="connsiteY15" fmla="*/ 2895600 h 2895600"/>
              <a:gd name="connsiteX16" fmla="*/ 5075834 w 5577840"/>
              <a:gd name="connsiteY16" fmla="*/ 2895600 h 2895600"/>
              <a:gd name="connsiteX17" fmla="*/ 4629607 w 5577840"/>
              <a:gd name="connsiteY17" fmla="*/ 2895600 h 2895600"/>
              <a:gd name="connsiteX18" fmla="*/ 3960266 w 5577840"/>
              <a:gd name="connsiteY18" fmla="*/ 2895600 h 2895600"/>
              <a:gd name="connsiteX19" fmla="*/ 3458261 w 5577840"/>
              <a:gd name="connsiteY19" fmla="*/ 2895600 h 2895600"/>
              <a:gd name="connsiteX20" fmla="*/ 2844698 w 5577840"/>
              <a:gd name="connsiteY20" fmla="*/ 2895600 h 2895600"/>
              <a:gd name="connsiteX21" fmla="*/ 2454250 w 5577840"/>
              <a:gd name="connsiteY21" fmla="*/ 2895600 h 2895600"/>
              <a:gd name="connsiteX22" fmla="*/ 1840687 w 5577840"/>
              <a:gd name="connsiteY22" fmla="*/ 2895600 h 2895600"/>
              <a:gd name="connsiteX23" fmla="*/ 1227125 w 5577840"/>
              <a:gd name="connsiteY23" fmla="*/ 2895600 h 2895600"/>
              <a:gd name="connsiteX24" fmla="*/ 557784 w 5577840"/>
              <a:gd name="connsiteY24" fmla="*/ 2895600 h 2895600"/>
              <a:gd name="connsiteX25" fmla="*/ 0 w 5577840"/>
              <a:gd name="connsiteY25" fmla="*/ 2895600 h 2895600"/>
              <a:gd name="connsiteX26" fmla="*/ 0 w 5577840"/>
              <a:gd name="connsiteY26" fmla="*/ 2258568 h 2895600"/>
              <a:gd name="connsiteX27" fmla="*/ 0 w 5577840"/>
              <a:gd name="connsiteY27" fmla="*/ 1650492 h 2895600"/>
              <a:gd name="connsiteX28" fmla="*/ 0 w 5577840"/>
              <a:gd name="connsiteY28" fmla="*/ 1013460 h 2895600"/>
              <a:gd name="connsiteX29" fmla="*/ 0 w 5577840"/>
              <a:gd name="connsiteY29" fmla="*/ 521208 h 2895600"/>
              <a:gd name="connsiteX30" fmla="*/ 0 w 5577840"/>
              <a:gd name="connsiteY30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77840" h="2895600" extrusionOk="0">
                <a:moveTo>
                  <a:pt x="0" y="0"/>
                </a:moveTo>
                <a:cubicBezTo>
                  <a:pt x="155261" y="-3839"/>
                  <a:pt x="323973" y="22920"/>
                  <a:pt x="557784" y="0"/>
                </a:cubicBezTo>
                <a:cubicBezTo>
                  <a:pt x="791595" y="-22920"/>
                  <a:pt x="927795" y="42244"/>
                  <a:pt x="1059790" y="0"/>
                </a:cubicBezTo>
                <a:cubicBezTo>
                  <a:pt x="1191785" y="-42244"/>
                  <a:pt x="1474364" y="11090"/>
                  <a:pt x="1617574" y="0"/>
                </a:cubicBezTo>
                <a:cubicBezTo>
                  <a:pt x="1760784" y="-11090"/>
                  <a:pt x="1905849" y="43733"/>
                  <a:pt x="2008022" y="0"/>
                </a:cubicBezTo>
                <a:cubicBezTo>
                  <a:pt x="2110195" y="-43733"/>
                  <a:pt x="2456626" y="55022"/>
                  <a:pt x="2677363" y="0"/>
                </a:cubicBezTo>
                <a:cubicBezTo>
                  <a:pt x="2898100" y="-55022"/>
                  <a:pt x="3130475" y="57930"/>
                  <a:pt x="3346704" y="0"/>
                </a:cubicBezTo>
                <a:cubicBezTo>
                  <a:pt x="3562933" y="-57930"/>
                  <a:pt x="3579197" y="43691"/>
                  <a:pt x="3792931" y="0"/>
                </a:cubicBezTo>
                <a:cubicBezTo>
                  <a:pt x="4006665" y="-43691"/>
                  <a:pt x="4180623" y="3947"/>
                  <a:pt x="4294937" y="0"/>
                </a:cubicBezTo>
                <a:cubicBezTo>
                  <a:pt x="4409251" y="-3947"/>
                  <a:pt x="4621101" y="3431"/>
                  <a:pt x="4741164" y="0"/>
                </a:cubicBezTo>
                <a:cubicBezTo>
                  <a:pt x="4861227" y="-3431"/>
                  <a:pt x="5371625" y="72773"/>
                  <a:pt x="5577840" y="0"/>
                </a:cubicBezTo>
                <a:cubicBezTo>
                  <a:pt x="5578588" y="223049"/>
                  <a:pt x="5557938" y="287729"/>
                  <a:pt x="5577840" y="492252"/>
                </a:cubicBezTo>
                <a:cubicBezTo>
                  <a:pt x="5597742" y="696775"/>
                  <a:pt x="5515233" y="813375"/>
                  <a:pt x="5577840" y="1129284"/>
                </a:cubicBezTo>
                <a:cubicBezTo>
                  <a:pt x="5640447" y="1445193"/>
                  <a:pt x="5573483" y="1431736"/>
                  <a:pt x="5577840" y="1708404"/>
                </a:cubicBezTo>
                <a:cubicBezTo>
                  <a:pt x="5582197" y="1985072"/>
                  <a:pt x="5509765" y="2098687"/>
                  <a:pt x="5577840" y="2316480"/>
                </a:cubicBezTo>
                <a:cubicBezTo>
                  <a:pt x="5645915" y="2534273"/>
                  <a:pt x="5552687" y="2696272"/>
                  <a:pt x="5577840" y="2895600"/>
                </a:cubicBezTo>
                <a:cubicBezTo>
                  <a:pt x="5468868" y="2918747"/>
                  <a:pt x="5215456" y="2884302"/>
                  <a:pt x="5075834" y="2895600"/>
                </a:cubicBezTo>
                <a:cubicBezTo>
                  <a:pt x="4936212" y="2906898"/>
                  <a:pt x="4774533" y="2890013"/>
                  <a:pt x="4629607" y="2895600"/>
                </a:cubicBezTo>
                <a:cubicBezTo>
                  <a:pt x="4484681" y="2901187"/>
                  <a:pt x="4176172" y="2828725"/>
                  <a:pt x="3960266" y="2895600"/>
                </a:cubicBezTo>
                <a:cubicBezTo>
                  <a:pt x="3744360" y="2962475"/>
                  <a:pt x="3632325" y="2883711"/>
                  <a:pt x="3458261" y="2895600"/>
                </a:cubicBezTo>
                <a:cubicBezTo>
                  <a:pt x="3284197" y="2907489"/>
                  <a:pt x="2968586" y="2843997"/>
                  <a:pt x="2844698" y="2895600"/>
                </a:cubicBezTo>
                <a:cubicBezTo>
                  <a:pt x="2720810" y="2947203"/>
                  <a:pt x="2570509" y="2853389"/>
                  <a:pt x="2454250" y="2895600"/>
                </a:cubicBezTo>
                <a:cubicBezTo>
                  <a:pt x="2337991" y="2937811"/>
                  <a:pt x="2105170" y="2864486"/>
                  <a:pt x="1840687" y="2895600"/>
                </a:cubicBezTo>
                <a:cubicBezTo>
                  <a:pt x="1576204" y="2926714"/>
                  <a:pt x="1354022" y="2895595"/>
                  <a:pt x="1227125" y="2895600"/>
                </a:cubicBezTo>
                <a:cubicBezTo>
                  <a:pt x="1100228" y="2895605"/>
                  <a:pt x="781758" y="2839451"/>
                  <a:pt x="557784" y="2895600"/>
                </a:cubicBezTo>
                <a:cubicBezTo>
                  <a:pt x="333810" y="2951749"/>
                  <a:pt x="256294" y="2852408"/>
                  <a:pt x="0" y="2895600"/>
                </a:cubicBezTo>
                <a:cubicBezTo>
                  <a:pt x="-44344" y="2649716"/>
                  <a:pt x="57171" y="2442023"/>
                  <a:pt x="0" y="2258568"/>
                </a:cubicBezTo>
                <a:cubicBezTo>
                  <a:pt x="-57171" y="2075113"/>
                  <a:pt x="18774" y="1838543"/>
                  <a:pt x="0" y="1650492"/>
                </a:cubicBezTo>
                <a:cubicBezTo>
                  <a:pt x="-18774" y="1462441"/>
                  <a:pt x="3551" y="1308335"/>
                  <a:pt x="0" y="1013460"/>
                </a:cubicBezTo>
                <a:cubicBezTo>
                  <a:pt x="-3551" y="718585"/>
                  <a:pt x="3596" y="766000"/>
                  <a:pt x="0" y="521208"/>
                </a:cubicBezTo>
                <a:cubicBezTo>
                  <a:pt x="-3596" y="276416"/>
                  <a:pt x="55331" y="241842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882182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sound wave&#10;&#10;Description automatically generated">
            <a:extLst>
              <a:ext uri="{FF2B5EF4-FFF2-40B4-BE49-F238E27FC236}">
                <a16:creationId xmlns:a16="http://schemas.microsoft.com/office/drawing/2014/main" id="{F4AC03D0-8F78-EA2F-523D-0B2CDFB0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70" y="1112368"/>
            <a:ext cx="8296111" cy="2316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991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A21C-5904-398D-D2B4-587C810F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80" y="80560"/>
            <a:ext cx="10972320" cy="768880"/>
          </a:xfrm>
        </p:spPr>
        <p:txBody>
          <a:bodyPr/>
          <a:lstStyle/>
          <a:p>
            <a:r>
              <a:rPr lang="en-US" sz="3600" dirty="0">
                <a:ea typeface="Calibri"/>
                <a:cs typeface="Calibri"/>
              </a:rPr>
              <a:t>Efficiency Measurements</a:t>
            </a:r>
            <a:endParaRPr lang="en-US" sz="3600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C7201-3898-B6B1-2618-E1903DBB1FE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93360" y="3759200"/>
            <a:ext cx="6248400" cy="2682239"/>
          </a:xfrm>
        </p:spPr>
        <p:txBody>
          <a:bodyPr/>
          <a:lstStyle/>
          <a:p>
            <a:r>
              <a:rPr lang="en-US" sz="1600" b="1" dirty="0">
                <a:ea typeface="Calibri"/>
                <a:cs typeface="Calibri"/>
              </a:rPr>
              <a:t>Variable</a:t>
            </a:r>
            <a:r>
              <a:rPr lang="en-US" sz="1600" dirty="0">
                <a:ea typeface="Calibri"/>
                <a:cs typeface="Calibri"/>
              </a:rPr>
              <a:t>: </a:t>
            </a:r>
          </a:p>
          <a:p>
            <a:r>
              <a:rPr lang="en-US" sz="1600" dirty="0">
                <a:ea typeface="Calibri"/>
                <a:cs typeface="Calibri"/>
              </a:rPr>
              <a:t>	ANS/IO/RENDEMENT/efficiency*</a:t>
            </a:r>
            <a:r>
              <a:rPr lang="en-US" sz="1600" dirty="0" err="1">
                <a:ea typeface="Calibri"/>
                <a:cs typeface="Calibri"/>
              </a:rPr>
              <a:t>t_lpm_arch</a:t>
            </a:r>
            <a:endParaRPr lang="en-US" sz="1600" dirty="0">
              <a:ea typeface="Calibri"/>
              <a:cs typeface="Calibri"/>
            </a:endParaRPr>
          </a:p>
          <a:p>
            <a:r>
              <a:rPr lang="en-US" sz="1600" b="1" dirty="0">
                <a:ea typeface="Calibri"/>
                <a:cs typeface="Calibri"/>
              </a:rPr>
              <a:t>Key Features</a:t>
            </a:r>
            <a:r>
              <a:rPr lang="en-US" sz="1600" dirty="0">
                <a:ea typeface="Calibri"/>
                <a:cs typeface="Calibri"/>
              </a:rPr>
              <a:t>: </a:t>
            </a:r>
          </a:p>
          <a:p>
            <a:r>
              <a:rPr lang="en-US" sz="1600" dirty="0">
                <a:ea typeface="Calibri"/>
                <a:cs typeface="Calibri"/>
              </a:rPr>
              <a:t>	Efficiency values mostly between 0.6 and 1.0</a:t>
            </a:r>
          </a:p>
          <a:p>
            <a:r>
              <a:rPr lang="en-US" sz="1600" dirty="0">
                <a:ea typeface="Calibri"/>
                <a:cs typeface="Calibri"/>
              </a:rPr>
              <a:t>	Frequent sharp drops in efficiency</a:t>
            </a:r>
          </a:p>
          <a:p>
            <a:r>
              <a:rPr lang="en-US" sz="1600" dirty="0">
                <a:ea typeface="Calibri"/>
                <a:cs typeface="Calibri"/>
              </a:rPr>
              <a:t>	Red markers indicating potential anomalies or issues</a:t>
            </a:r>
          </a:p>
          <a:p>
            <a:r>
              <a:rPr lang="en-US" sz="1600" b="1" dirty="0">
                <a:ea typeface="Calibri"/>
                <a:cs typeface="Calibri"/>
              </a:rPr>
              <a:t>Challenges</a:t>
            </a:r>
            <a:r>
              <a:rPr lang="en-US" sz="1600" dirty="0">
                <a:ea typeface="Calibri"/>
                <a:cs typeface="Calibri"/>
              </a:rPr>
              <a:t>: </a:t>
            </a:r>
          </a:p>
          <a:p>
            <a:r>
              <a:rPr lang="en-US" sz="1600" dirty="0">
                <a:ea typeface="Calibri"/>
                <a:cs typeface="Calibri"/>
              </a:rPr>
              <a:t>	Identifying true anomalies vs. normal fluctuations</a:t>
            </a:r>
          </a:p>
          <a:p>
            <a:r>
              <a:rPr lang="en-US" sz="1600" dirty="0">
                <a:ea typeface="Calibri"/>
                <a:cs typeface="Calibri"/>
              </a:rPr>
              <a:t>	Understanding causes of efficiency drops</a:t>
            </a:r>
          </a:p>
          <a:p>
            <a:endParaRPr lang="en-US" sz="1600" dirty="0"/>
          </a:p>
        </p:txBody>
      </p:sp>
      <p:pic>
        <p:nvPicPr>
          <p:cNvPr id="4" name="Picture 3" descr="A graph showing a graph&#10;&#10;Description automatically generated">
            <a:extLst>
              <a:ext uri="{FF2B5EF4-FFF2-40B4-BE49-F238E27FC236}">
                <a16:creationId xmlns:a16="http://schemas.microsoft.com/office/drawing/2014/main" id="{475942D6-DA45-C63D-A450-2D949A2E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74"/>
          <a:stretch/>
        </p:blipFill>
        <p:spPr>
          <a:xfrm>
            <a:off x="1717040" y="1571165"/>
            <a:ext cx="9469120" cy="1808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EAEFD-5EAC-0648-A4E6-A45613E7DBF8}"/>
              </a:ext>
            </a:extLst>
          </p:cNvPr>
          <p:cNvSpPr/>
          <p:nvPr/>
        </p:nvSpPr>
        <p:spPr>
          <a:xfrm>
            <a:off x="5039360" y="3830320"/>
            <a:ext cx="6248400" cy="2580640"/>
          </a:xfrm>
          <a:custGeom>
            <a:avLst/>
            <a:gdLst>
              <a:gd name="connsiteX0" fmla="*/ 0 w 6248400"/>
              <a:gd name="connsiteY0" fmla="*/ 0 h 2580640"/>
              <a:gd name="connsiteX1" fmla="*/ 568036 w 6248400"/>
              <a:gd name="connsiteY1" fmla="*/ 0 h 2580640"/>
              <a:gd name="connsiteX2" fmla="*/ 1073589 w 6248400"/>
              <a:gd name="connsiteY2" fmla="*/ 0 h 2580640"/>
              <a:gd name="connsiteX3" fmla="*/ 1641625 w 6248400"/>
              <a:gd name="connsiteY3" fmla="*/ 0 h 2580640"/>
              <a:gd name="connsiteX4" fmla="*/ 2022209 w 6248400"/>
              <a:gd name="connsiteY4" fmla="*/ 0 h 2580640"/>
              <a:gd name="connsiteX5" fmla="*/ 2715214 w 6248400"/>
              <a:gd name="connsiteY5" fmla="*/ 0 h 2580640"/>
              <a:gd name="connsiteX6" fmla="*/ 3408218 w 6248400"/>
              <a:gd name="connsiteY6" fmla="*/ 0 h 2580640"/>
              <a:gd name="connsiteX7" fmla="*/ 3851287 w 6248400"/>
              <a:gd name="connsiteY7" fmla="*/ 0 h 2580640"/>
              <a:gd name="connsiteX8" fmla="*/ 4356839 w 6248400"/>
              <a:gd name="connsiteY8" fmla="*/ 0 h 2580640"/>
              <a:gd name="connsiteX9" fmla="*/ 4799907 w 6248400"/>
              <a:gd name="connsiteY9" fmla="*/ 0 h 2580640"/>
              <a:gd name="connsiteX10" fmla="*/ 5180492 w 6248400"/>
              <a:gd name="connsiteY10" fmla="*/ 0 h 2580640"/>
              <a:gd name="connsiteX11" fmla="*/ 5561076 w 6248400"/>
              <a:gd name="connsiteY11" fmla="*/ 0 h 2580640"/>
              <a:gd name="connsiteX12" fmla="*/ 6248400 w 6248400"/>
              <a:gd name="connsiteY12" fmla="*/ 0 h 2580640"/>
              <a:gd name="connsiteX13" fmla="*/ 6248400 w 6248400"/>
              <a:gd name="connsiteY13" fmla="*/ 516128 h 2580640"/>
              <a:gd name="connsiteX14" fmla="*/ 6248400 w 6248400"/>
              <a:gd name="connsiteY14" fmla="*/ 1058062 h 2580640"/>
              <a:gd name="connsiteX15" fmla="*/ 6248400 w 6248400"/>
              <a:gd name="connsiteY15" fmla="*/ 1522578 h 2580640"/>
              <a:gd name="connsiteX16" fmla="*/ 6248400 w 6248400"/>
              <a:gd name="connsiteY16" fmla="*/ 2012899 h 2580640"/>
              <a:gd name="connsiteX17" fmla="*/ 6248400 w 6248400"/>
              <a:gd name="connsiteY17" fmla="*/ 2580640 h 2580640"/>
              <a:gd name="connsiteX18" fmla="*/ 5680364 w 6248400"/>
              <a:gd name="connsiteY18" fmla="*/ 2580640 h 2580640"/>
              <a:gd name="connsiteX19" fmla="*/ 5174811 w 6248400"/>
              <a:gd name="connsiteY19" fmla="*/ 2580640 h 2580640"/>
              <a:gd name="connsiteX20" fmla="*/ 4544291 w 6248400"/>
              <a:gd name="connsiteY20" fmla="*/ 2580640 h 2580640"/>
              <a:gd name="connsiteX21" fmla="*/ 4163707 w 6248400"/>
              <a:gd name="connsiteY21" fmla="*/ 2580640 h 2580640"/>
              <a:gd name="connsiteX22" fmla="*/ 3533186 w 6248400"/>
              <a:gd name="connsiteY22" fmla="*/ 2580640 h 2580640"/>
              <a:gd name="connsiteX23" fmla="*/ 2902666 w 6248400"/>
              <a:gd name="connsiteY23" fmla="*/ 2580640 h 2580640"/>
              <a:gd name="connsiteX24" fmla="*/ 2209661 w 6248400"/>
              <a:gd name="connsiteY24" fmla="*/ 2580640 h 2580640"/>
              <a:gd name="connsiteX25" fmla="*/ 1579141 w 6248400"/>
              <a:gd name="connsiteY25" fmla="*/ 2580640 h 2580640"/>
              <a:gd name="connsiteX26" fmla="*/ 886137 w 6248400"/>
              <a:gd name="connsiteY26" fmla="*/ 2580640 h 2580640"/>
              <a:gd name="connsiteX27" fmla="*/ 0 w 6248400"/>
              <a:gd name="connsiteY27" fmla="*/ 2580640 h 2580640"/>
              <a:gd name="connsiteX28" fmla="*/ 0 w 6248400"/>
              <a:gd name="connsiteY28" fmla="*/ 2141931 h 2580640"/>
              <a:gd name="connsiteX29" fmla="*/ 0 w 6248400"/>
              <a:gd name="connsiteY29" fmla="*/ 1703222 h 2580640"/>
              <a:gd name="connsiteX30" fmla="*/ 0 w 6248400"/>
              <a:gd name="connsiteY30" fmla="*/ 1264514 h 2580640"/>
              <a:gd name="connsiteX31" fmla="*/ 0 w 6248400"/>
              <a:gd name="connsiteY31" fmla="*/ 774192 h 2580640"/>
              <a:gd name="connsiteX32" fmla="*/ 0 w 6248400"/>
              <a:gd name="connsiteY32" fmla="*/ 0 h 258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48400" h="2580640" extrusionOk="0">
                <a:moveTo>
                  <a:pt x="0" y="0"/>
                </a:moveTo>
                <a:cubicBezTo>
                  <a:pt x="239793" y="-22419"/>
                  <a:pt x="402320" y="51291"/>
                  <a:pt x="568036" y="0"/>
                </a:cubicBezTo>
                <a:cubicBezTo>
                  <a:pt x="733752" y="-51291"/>
                  <a:pt x="887975" y="56849"/>
                  <a:pt x="1073589" y="0"/>
                </a:cubicBezTo>
                <a:cubicBezTo>
                  <a:pt x="1259203" y="-56849"/>
                  <a:pt x="1457361" y="977"/>
                  <a:pt x="1641625" y="0"/>
                </a:cubicBezTo>
                <a:cubicBezTo>
                  <a:pt x="1825889" y="-977"/>
                  <a:pt x="1908176" y="4356"/>
                  <a:pt x="2022209" y="0"/>
                </a:cubicBezTo>
                <a:cubicBezTo>
                  <a:pt x="2136242" y="-4356"/>
                  <a:pt x="2569588" y="16160"/>
                  <a:pt x="2715214" y="0"/>
                </a:cubicBezTo>
                <a:cubicBezTo>
                  <a:pt x="2860840" y="-16160"/>
                  <a:pt x="3205860" y="17696"/>
                  <a:pt x="3408218" y="0"/>
                </a:cubicBezTo>
                <a:cubicBezTo>
                  <a:pt x="3610576" y="-17696"/>
                  <a:pt x="3633917" y="40166"/>
                  <a:pt x="3851287" y="0"/>
                </a:cubicBezTo>
                <a:cubicBezTo>
                  <a:pt x="4068657" y="-40166"/>
                  <a:pt x="4208214" y="54696"/>
                  <a:pt x="4356839" y="0"/>
                </a:cubicBezTo>
                <a:cubicBezTo>
                  <a:pt x="4505464" y="-54696"/>
                  <a:pt x="4651055" y="13612"/>
                  <a:pt x="4799907" y="0"/>
                </a:cubicBezTo>
                <a:cubicBezTo>
                  <a:pt x="4948759" y="-13612"/>
                  <a:pt x="5016252" y="32899"/>
                  <a:pt x="5180492" y="0"/>
                </a:cubicBezTo>
                <a:cubicBezTo>
                  <a:pt x="5344733" y="-32899"/>
                  <a:pt x="5371991" y="44890"/>
                  <a:pt x="5561076" y="0"/>
                </a:cubicBezTo>
                <a:cubicBezTo>
                  <a:pt x="5750161" y="-44890"/>
                  <a:pt x="5946353" y="8433"/>
                  <a:pt x="6248400" y="0"/>
                </a:cubicBezTo>
                <a:cubicBezTo>
                  <a:pt x="6296362" y="194164"/>
                  <a:pt x="6190155" y="397240"/>
                  <a:pt x="6248400" y="516128"/>
                </a:cubicBezTo>
                <a:cubicBezTo>
                  <a:pt x="6306645" y="635016"/>
                  <a:pt x="6234267" y="789104"/>
                  <a:pt x="6248400" y="1058062"/>
                </a:cubicBezTo>
                <a:cubicBezTo>
                  <a:pt x="6262533" y="1327020"/>
                  <a:pt x="6208536" y="1402924"/>
                  <a:pt x="6248400" y="1522578"/>
                </a:cubicBezTo>
                <a:cubicBezTo>
                  <a:pt x="6288264" y="1642232"/>
                  <a:pt x="6189930" y="1797601"/>
                  <a:pt x="6248400" y="2012899"/>
                </a:cubicBezTo>
                <a:cubicBezTo>
                  <a:pt x="6306870" y="2228197"/>
                  <a:pt x="6204827" y="2380859"/>
                  <a:pt x="6248400" y="2580640"/>
                </a:cubicBezTo>
                <a:cubicBezTo>
                  <a:pt x="6038784" y="2647986"/>
                  <a:pt x="5850006" y="2533977"/>
                  <a:pt x="5680364" y="2580640"/>
                </a:cubicBezTo>
                <a:cubicBezTo>
                  <a:pt x="5510722" y="2627303"/>
                  <a:pt x="5341884" y="2555293"/>
                  <a:pt x="5174811" y="2580640"/>
                </a:cubicBezTo>
                <a:cubicBezTo>
                  <a:pt x="5007738" y="2605987"/>
                  <a:pt x="4682392" y="2521023"/>
                  <a:pt x="4544291" y="2580640"/>
                </a:cubicBezTo>
                <a:cubicBezTo>
                  <a:pt x="4406190" y="2640257"/>
                  <a:pt x="4264540" y="2566499"/>
                  <a:pt x="4163707" y="2580640"/>
                </a:cubicBezTo>
                <a:cubicBezTo>
                  <a:pt x="4062874" y="2594781"/>
                  <a:pt x="3750398" y="2578695"/>
                  <a:pt x="3533186" y="2580640"/>
                </a:cubicBezTo>
                <a:cubicBezTo>
                  <a:pt x="3315974" y="2582585"/>
                  <a:pt x="3134819" y="2522486"/>
                  <a:pt x="2902666" y="2580640"/>
                </a:cubicBezTo>
                <a:cubicBezTo>
                  <a:pt x="2670513" y="2638794"/>
                  <a:pt x="2425433" y="2572343"/>
                  <a:pt x="2209661" y="2580640"/>
                </a:cubicBezTo>
                <a:cubicBezTo>
                  <a:pt x="1993890" y="2588937"/>
                  <a:pt x="1871966" y="2525650"/>
                  <a:pt x="1579141" y="2580640"/>
                </a:cubicBezTo>
                <a:cubicBezTo>
                  <a:pt x="1286316" y="2635630"/>
                  <a:pt x="1150564" y="2502507"/>
                  <a:pt x="886137" y="2580640"/>
                </a:cubicBezTo>
                <a:cubicBezTo>
                  <a:pt x="621710" y="2658773"/>
                  <a:pt x="226924" y="2522080"/>
                  <a:pt x="0" y="2580640"/>
                </a:cubicBezTo>
                <a:cubicBezTo>
                  <a:pt x="-25445" y="2407357"/>
                  <a:pt x="20681" y="2261147"/>
                  <a:pt x="0" y="2141931"/>
                </a:cubicBezTo>
                <a:cubicBezTo>
                  <a:pt x="-20681" y="2022715"/>
                  <a:pt x="27842" y="1880862"/>
                  <a:pt x="0" y="1703222"/>
                </a:cubicBezTo>
                <a:cubicBezTo>
                  <a:pt x="-27842" y="1525582"/>
                  <a:pt x="23864" y="1405671"/>
                  <a:pt x="0" y="1264514"/>
                </a:cubicBezTo>
                <a:cubicBezTo>
                  <a:pt x="-23864" y="1123357"/>
                  <a:pt x="35034" y="901787"/>
                  <a:pt x="0" y="774192"/>
                </a:cubicBezTo>
                <a:cubicBezTo>
                  <a:pt x="-35034" y="646597"/>
                  <a:pt x="85944" y="348155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882182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05AD-0F21-0279-B38F-E54B70A8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4240"/>
            <a:ext cx="10972320" cy="1795040"/>
          </a:xfrm>
        </p:spPr>
        <p:txBody>
          <a:bodyPr/>
          <a:lstStyle/>
          <a:p>
            <a:pPr algn="ctr"/>
            <a:r>
              <a:rPr lang="en-US" sz="6000" dirty="0">
                <a:cs typeface="Arial"/>
              </a:rPr>
              <a:t>Initial Approach: Anomaly Detection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912B-CDA8-6A2A-86EA-E8F0F868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640" y="95418"/>
            <a:ext cx="9428480" cy="809520"/>
          </a:xfrm>
        </p:spPr>
        <p:txBody>
          <a:bodyPr/>
          <a:lstStyle/>
          <a:p>
            <a:r>
              <a:rPr lang="en-US" sz="3600" dirty="0" err="1">
                <a:cs typeface="Arial"/>
              </a:rPr>
              <a:t>TimesNet</a:t>
            </a:r>
            <a:r>
              <a:rPr lang="en-US" sz="3600" dirty="0">
                <a:cs typeface="Arial"/>
              </a:rPr>
              <a:t> Architecture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40926-BB5E-6D5C-994F-7E694016F24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47440" y="4551680"/>
            <a:ext cx="7894320" cy="1662240"/>
          </a:xfrm>
        </p:spPr>
        <p:txBody>
          <a:bodyPr/>
          <a:lstStyle/>
          <a:p>
            <a:r>
              <a:rPr lang="en-US" sz="2000" dirty="0">
                <a:ea typeface="Calibri"/>
                <a:cs typeface="Calibri"/>
              </a:rPr>
              <a:t>Input: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1D time series data</a:t>
            </a:r>
          </a:p>
          <a:p>
            <a:r>
              <a:rPr lang="en-US" sz="2000" dirty="0">
                <a:ea typeface="Calibri"/>
                <a:cs typeface="Calibri"/>
              </a:rPr>
              <a:t>Process: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Discover periodicities using Frequency analysis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Reshape 1D series into multiple 2D tensors based on discovered frequencies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Output: Structured 2D tensors capturing temporal patterns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Benefit: Enables use of powerful 2D convolutional operations</a:t>
            </a:r>
            <a:endParaRPr lang="en-US" dirty="0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280B22E-9F56-EDE1-7C36-833034DE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1155551"/>
            <a:ext cx="6583680" cy="2810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7FFF2-F931-1089-E8AD-5C10EE127462}"/>
              </a:ext>
            </a:extLst>
          </p:cNvPr>
          <p:cNvSpPr/>
          <p:nvPr/>
        </p:nvSpPr>
        <p:spPr>
          <a:xfrm>
            <a:off x="3312160" y="4216400"/>
            <a:ext cx="8158480" cy="2397760"/>
          </a:xfrm>
          <a:custGeom>
            <a:avLst/>
            <a:gdLst>
              <a:gd name="connsiteX0" fmla="*/ 0 w 8158480"/>
              <a:gd name="connsiteY0" fmla="*/ 0 h 2397760"/>
              <a:gd name="connsiteX1" fmla="*/ 582749 w 8158480"/>
              <a:gd name="connsiteY1" fmla="*/ 0 h 2397760"/>
              <a:gd name="connsiteX2" fmla="*/ 1083912 w 8158480"/>
              <a:gd name="connsiteY2" fmla="*/ 0 h 2397760"/>
              <a:gd name="connsiteX3" fmla="*/ 1666661 w 8158480"/>
              <a:gd name="connsiteY3" fmla="*/ 0 h 2397760"/>
              <a:gd name="connsiteX4" fmla="*/ 2004655 w 8158480"/>
              <a:gd name="connsiteY4" fmla="*/ 0 h 2397760"/>
              <a:gd name="connsiteX5" fmla="*/ 2750573 w 8158480"/>
              <a:gd name="connsiteY5" fmla="*/ 0 h 2397760"/>
              <a:gd name="connsiteX6" fmla="*/ 3496491 w 8158480"/>
              <a:gd name="connsiteY6" fmla="*/ 0 h 2397760"/>
              <a:gd name="connsiteX7" fmla="*/ 3916070 w 8158480"/>
              <a:gd name="connsiteY7" fmla="*/ 0 h 2397760"/>
              <a:gd name="connsiteX8" fmla="*/ 4417234 w 8158480"/>
              <a:gd name="connsiteY8" fmla="*/ 0 h 2397760"/>
              <a:gd name="connsiteX9" fmla="*/ 4836813 w 8158480"/>
              <a:gd name="connsiteY9" fmla="*/ 0 h 2397760"/>
              <a:gd name="connsiteX10" fmla="*/ 5174807 w 8158480"/>
              <a:gd name="connsiteY10" fmla="*/ 0 h 2397760"/>
              <a:gd name="connsiteX11" fmla="*/ 5512801 w 8158480"/>
              <a:gd name="connsiteY11" fmla="*/ 0 h 2397760"/>
              <a:gd name="connsiteX12" fmla="*/ 5850796 w 8158480"/>
              <a:gd name="connsiteY12" fmla="*/ 0 h 2397760"/>
              <a:gd name="connsiteX13" fmla="*/ 6433544 w 8158480"/>
              <a:gd name="connsiteY13" fmla="*/ 0 h 2397760"/>
              <a:gd name="connsiteX14" fmla="*/ 6771538 w 8158480"/>
              <a:gd name="connsiteY14" fmla="*/ 0 h 2397760"/>
              <a:gd name="connsiteX15" fmla="*/ 7354287 w 8158480"/>
              <a:gd name="connsiteY15" fmla="*/ 0 h 2397760"/>
              <a:gd name="connsiteX16" fmla="*/ 8158480 w 8158480"/>
              <a:gd name="connsiteY16" fmla="*/ 0 h 2397760"/>
              <a:gd name="connsiteX17" fmla="*/ 8158480 w 8158480"/>
              <a:gd name="connsiteY17" fmla="*/ 551485 h 2397760"/>
              <a:gd name="connsiteX18" fmla="*/ 8158480 w 8158480"/>
              <a:gd name="connsiteY18" fmla="*/ 1150925 h 2397760"/>
              <a:gd name="connsiteX19" fmla="*/ 8158480 w 8158480"/>
              <a:gd name="connsiteY19" fmla="*/ 1726387 h 2397760"/>
              <a:gd name="connsiteX20" fmla="*/ 8158480 w 8158480"/>
              <a:gd name="connsiteY20" fmla="*/ 2397760 h 2397760"/>
              <a:gd name="connsiteX21" fmla="*/ 7738901 w 8158480"/>
              <a:gd name="connsiteY21" fmla="*/ 2397760 h 2397760"/>
              <a:gd name="connsiteX22" fmla="*/ 7074568 w 8158480"/>
              <a:gd name="connsiteY22" fmla="*/ 2397760 h 2397760"/>
              <a:gd name="connsiteX23" fmla="*/ 6410234 w 8158480"/>
              <a:gd name="connsiteY23" fmla="*/ 2397760 h 2397760"/>
              <a:gd name="connsiteX24" fmla="*/ 5664316 w 8158480"/>
              <a:gd name="connsiteY24" fmla="*/ 2397760 h 2397760"/>
              <a:gd name="connsiteX25" fmla="*/ 4999983 w 8158480"/>
              <a:gd name="connsiteY25" fmla="*/ 2397760 h 2397760"/>
              <a:gd name="connsiteX26" fmla="*/ 4254065 w 8158480"/>
              <a:gd name="connsiteY26" fmla="*/ 2397760 h 2397760"/>
              <a:gd name="connsiteX27" fmla="*/ 3671316 w 8158480"/>
              <a:gd name="connsiteY27" fmla="*/ 2397760 h 2397760"/>
              <a:gd name="connsiteX28" fmla="*/ 3333322 w 8158480"/>
              <a:gd name="connsiteY28" fmla="*/ 2397760 h 2397760"/>
              <a:gd name="connsiteX29" fmla="*/ 2587404 w 8158480"/>
              <a:gd name="connsiteY29" fmla="*/ 2397760 h 2397760"/>
              <a:gd name="connsiteX30" fmla="*/ 2167825 w 8158480"/>
              <a:gd name="connsiteY30" fmla="*/ 2397760 h 2397760"/>
              <a:gd name="connsiteX31" fmla="*/ 1829831 w 8158480"/>
              <a:gd name="connsiteY31" fmla="*/ 2397760 h 2397760"/>
              <a:gd name="connsiteX32" fmla="*/ 1491836 w 8158480"/>
              <a:gd name="connsiteY32" fmla="*/ 2397760 h 2397760"/>
              <a:gd name="connsiteX33" fmla="*/ 1153842 w 8158480"/>
              <a:gd name="connsiteY33" fmla="*/ 2397760 h 2397760"/>
              <a:gd name="connsiteX34" fmla="*/ 734263 w 8158480"/>
              <a:gd name="connsiteY34" fmla="*/ 2397760 h 2397760"/>
              <a:gd name="connsiteX35" fmla="*/ 0 w 8158480"/>
              <a:gd name="connsiteY35" fmla="*/ 2397760 h 2397760"/>
              <a:gd name="connsiteX36" fmla="*/ 0 w 8158480"/>
              <a:gd name="connsiteY36" fmla="*/ 1870253 h 2397760"/>
              <a:gd name="connsiteX37" fmla="*/ 0 w 8158480"/>
              <a:gd name="connsiteY37" fmla="*/ 1222858 h 2397760"/>
              <a:gd name="connsiteX38" fmla="*/ 0 w 8158480"/>
              <a:gd name="connsiteY38" fmla="*/ 695350 h 2397760"/>
              <a:gd name="connsiteX39" fmla="*/ 0 w 8158480"/>
              <a:gd name="connsiteY39" fmla="*/ 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58480" h="2397760" extrusionOk="0">
                <a:moveTo>
                  <a:pt x="0" y="0"/>
                </a:moveTo>
                <a:cubicBezTo>
                  <a:pt x="289265" y="-59261"/>
                  <a:pt x="357892" y="34608"/>
                  <a:pt x="582749" y="0"/>
                </a:cubicBezTo>
                <a:cubicBezTo>
                  <a:pt x="807606" y="-34608"/>
                  <a:pt x="849878" y="32890"/>
                  <a:pt x="1083912" y="0"/>
                </a:cubicBezTo>
                <a:cubicBezTo>
                  <a:pt x="1317946" y="-32890"/>
                  <a:pt x="1535008" y="63715"/>
                  <a:pt x="1666661" y="0"/>
                </a:cubicBezTo>
                <a:cubicBezTo>
                  <a:pt x="1798314" y="-63715"/>
                  <a:pt x="1918820" y="35163"/>
                  <a:pt x="2004655" y="0"/>
                </a:cubicBezTo>
                <a:cubicBezTo>
                  <a:pt x="2090490" y="-35163"/>
                  <a:pt x="2514855" y="70072"/>
                  <a:pt x="2750573" y="0"/>
                </a:cubicBezTo>
                <a:cubicBezTo>
                  <a:pt x="2986291" y="-70072"/>
                  <a:pt x="3173051" y="15616"/>
                  <a:pt x="3496491" y="0"/>
                </a:cubicBezTo>
                <a:cubicBezTo>
                  <a:pt x="3819931" y="-15616"/>
                  <a:pt x="3708991" y="9452"/>
                  <a:pt x="3916070" y="0"/>
                </a:cubicBezTo>
                <a:cubicBezTo>
                  <a:pt x="4123149" y="-9452"/>
                  <a:pt x="4237491" y="56852"/>
                  <a:pt x="4417234" y="0"/>
                </a:cubicBezTo>
                <a:cubicBezTo>
                  <a:pt x="4596977" y="-56852"/>
                  <a:pt x="4746723" y="31731"/>
                  <a:pt x="4836813" y="0"/>
                </a:cubicBezTo>
                <a:cubicBezTo>
                  <a:pt x="4926903" y="-31731"/>
                  <a:pt x="5079797" y="32097"/>
                  <a:pt x="5174807" y="0"/>
                </a:cubicBezTo>
                <a:cubicBezTo>
                  <a:pt x="5269817" y="-32097"/>
                  <a:pt x="5405751" y="14176"/>
                  <a:pt x="5512801" y="0"/>
                </a:cubicBezTo>
                <a:cubicBezTo>
                  <a:pt x="5619851" y="-14176"/>
                  <a:pt x="5702968" y="28180"/>
                  <a:pt x="5850796" y="0"/>
                </a:cubicBezTo>
                <a:cubicBezTo>
                  <a:pt x="5998625" y="-28180"/>
                  <a:pt x="6228522" y="66505"/>
                  <a:pt x="6433544" y="0"/>
                </a:cubicBezTo>
                <a:cubicBezTo>
                  <a:pt x="6638566" y="-66505"/>
                  <a:pt x="6611473" y="12353"/>
                  <a:pt x="6771538" y="0"/>
                </a:cubicBezTo>
                <a:cubicBezTo>
                  <a:pt x="6931603" y="-12353"/>
                  <a:pt x="7101198" y="21726"/>
                  <a:pt x="7354287" y="0"/>
                </a:cubicBezTo>
                <a:cubicBezTo>
                  <a:pt x="7607376" y="-21726"/>
                  <a:pt x="7758934" y="73210"/>
                  <a:pt x="8158480" y="0"/>
                </a:cubicBezTo>
                <a:cubicBezTo>
                  <a:pt x="8196323" y="123131"/>
                  <a:pt x="8138720" y="393970"/>
                  <a:pt x="8158480" y="551485"/>
                </a:cubicBezTo>
                <a:cubicBezTo>
                  <a:pt x="8178240" y="709000"/>
                  <a:pt x="8140654" y="881675"/>
                  <a:pt x="8158480" y="1150925"/>
                </a:cubicBezTo>
                <a:cubicBezTo>
                  <a:pt x="8176306" y="1420175"/>
                  <a:pt x="8112060" y="1595598"/>
                  <a:pt x="8158480" y="1726387"/>
                </a:cubicBezTo>
                <a:cubicBezTo>
                  <a:pt x="8204900" y="1857176"/>
                  <a:pt x="8110756" y="2078164"/>
                  <a:pt x="8158480" y="2397760"/>
                </a:cubicBezTo>
                <a:cubicBezTo>
                  <a:pt x="8012068" y="2406023"/>
                  <a:pt x="7835898" y="2359451"/>
                  <a:pt x="7738901" y="2397760"/>
                </a:cubicBezTo>
                <a:cubicBezTo>
                  <a:pt x="7641904" y="2436069"/>
                  <a:pt x="7263956" y="2330873"/>
                  <a:pt x="7074568" y="2397760"/>
                </a:cubicBezTo>
                <a:cubicBezTo>
                  <a:pt x="6885180" y="2464647"/>
                  <a:pt x="6556962" y="2367532"/>
                  <a:pt x="6410234" y="2397760"/>
                </a:cubicBezTo>
                <a:cubicBezTo>
                  <a:pt x="6263506" y="2427988"/>
                  <a:pt x="5997659" y="2382327"/>
                  <a:pt x="5664316" y="2397760"/>
                </a:cubicBezTo>
                <a:cubicBezTo>
                  <a:pt x="5330973" y="2413193"/>
                  <a:pt x="5280051" y="2326266"/>
                  <a:pt x="4999983" y="2397760"/>
                </a:cubicBezTo>
                <a:cubicBezTo>
                  <a:pt x="4719915" y="2469254"/>
                  <a:pt x="4512187" y="2363833"/>
                  <a:pt x="4254065" y="2397760"/>
                </a:cubicBezTo>
                <a:cubicBezTo>
                  <a:pt x="3995943" y="2431687"/>
                  <a:pt x="3926261" y="2357723"/>
                  <a:pt x="3671316" y="2397760"/>
                </a:cubicBezTo>
                <a:cubicBezTo>
                  <a:pt x="3416371" y="2437797"/>
                  <a:pt x="3446496" y="2364018"/>
                  <a:pt x="3333322" y="2397760"/>
                </a:cubicBezTo>
                <a:cubicBezTo>
                  <a:pt x="3220148" y="2431502"/>
                  <a:pt x="2744839" y="2345365"/>
                  <a:pt x="2587404" y="2397760"/>
                </a:cubicBezTo>
                <a:cubicBezTo>
                  <a:pt x="2429969" y="2450155"/>
                  <a:pt x="2368996" y="2354474"/>
                  <a:pt x="2167825" y="2397760"/>
                </a:cubicBezTo>
                <a:cubicBezTo>
                  <a:pt x="1966654" y="2441046"/>
                  <a:pt x="1937849" y="2376197"/>
                  <a:pt x="1829831" y="2397760"/>
                </a:cubicBezTo>
                <a:cubicBezTo>
                  <a:pt x="1721813" y="2419323"/>
                  <a:pt x="1653170" y="2367196"/>
                  <a:pt x="1491836" y="2397760"/>
                </a:cubicBezTo>
                <a:cubicBezTo>
                  <a:pt x="1330502" y="2428324"/>
                  <a:pt x="1312398" y="2363229"/>
                  <a:pt x="1153842" y="2397760"/>
                </a:cubicBezTo>
                <a:cubicBezTo>
                  <a:pt x="995286" y="2432291"/>
                  <a:pt x="916850" y="2385454"/>
                  <a:pt x="734263" y="2397760"/>
                </a:cubicBezTo>
                <a:cubicBezTo>
                  <a:pt x="551676" y="2410066"/>
                  <a:pt x="348591" y="2377962"/>
                  <a:pt x="0" y="2397760"/>
                </a:cubicBezTo>
                <a:cubicBezTo>
                  <a:pt x="-42756" y="2141868"/>
                  <a:pt x="29325" y="2103617"/>
                  <a:pt x="0" y="1870253"/>
                </a:cubicBezTo>
                <a:cubicBezTo>
                  <a:pt x="-29325" y="1636889"/>
                  <a:pt x="14207" y="1379255"/>
                  <a:pt x="0" y="1222858"/>
                </a:cubicBezTo>
                <a:cubicBezTo>
                  <a:pt x="-14207" y="1066461"/>
                  <a:pt x="19702" y="911249"/>
                  <a:pt x="0" y="695350"/>
                </a:cubicBezTo>
                <a:cubicBezTo>
                  <a:pt x="-19702" y="479451"/>
                  <a:pt x="81637" y="147965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882182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B7AF58-CE00-18E9-6636-A08E7571937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223760" y="3942582"/>
            <a:ext cx="3891280" cy="2060258"/>
          </a:xfrm>
        </p:spPr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8897-FC21-4DDD-4472-5833CCEB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60" y="1118800"/>
            <a:ext cx="6929120" cy="269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FFCDB-0E77-7372-DE5C-3D4D76E445EE}"/>
              </a:ext>
            </a:extLst>
          </p:cNvPr>
          <p:cNvSpPr txBox="1">
            <a:spLocks/>
          </p:cNvSpPr>
          <p:nvPr/>
        </p:nvSpPr>
        <p:spPr>
          <a:xfrm>
            <a:off x="2326640" y="95418"/>
            <a:ext cx="9428480" cy="8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cs typeface="Arial"/>
              </a:rPr>
              <a:t>TimesNet</a:t>
            </a:r>
            <a:r>
              <a:rPr lang="en-US" sz="3600" dirty="0">
                <a:cs typeface="Arial"/>
              </a:rPr>
              <a:t> complete architecture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F1D6B-0461-769B-B2CD-5E0BE4612EDE}"/>
              </a:ext>
            </a:extLst>
          </p:cNvPr>
          <p:cNvSpPr txBox="1"/>
          <p:nvPr/>
        </p:nvSpPr>
        <p:spPr>
          <a:xfrm>
            <a:off x="4358640" y="4146481"/>
            <a:ext cx="705104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Core component: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/>
                <a:cs typeface="Calibri"/>
              </a:rPr>
              <a:t>TimesBlock</a:t>
            </a:r>
            <a:endParaRPr lang="en-US" sz="1600" dirty="0">
              <a:ea typeface="Calibri"/>
              <a:cs typeface="Calibri"/>
            </a:endParaRPr>
          </a:p>
          <a:p>
            <a:r>
              <a:rPr lang="en-US" sz="1600" dirty="0">
                <a:ea typeface="Calibri"/>
                <a:cs typeface="Calibri"/>
              </a:rPr>
              <a:t>Structure: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Multiple </a:t>
            </a:r>
            <a:r>
              <a:rPr lang="en-US" sz="1600" dirty="0" err="1">
                <a:ea typeface="Calibri"/>
                <a:cs typeface="Calibri"/>
              </a:rPr>
              <a:t>TimesBlocks</a:t>
            </a:r>
            <a:r>
              <a:rPr lang="en-US" sz="1600" dirty="0">
                <a:ea typeface="Calibri"/>
                <a:cs typeface="Calibri"/>
              </a:rPr>
              <a:t> stacked in a residual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Key operations within </a:t>
            </a:r>
            <a:r>
              <a:rPr lang="en-US" sz="1600" dirty="0" err="1">
                <a:ea typeface="Calibri"/>
                <a:cs typeface="Calibri"/>
              </a:rPr>
              <a:t>TimesBlock</a:t>
            </a:r>
            <a:r>
              <a:rPr lang="en-US" sz="1600" dirty="0">
                <a:ea typeface="Calibri"/>
                <a:cs typeface="Calibri"/>
              </a:rPr>
              <a:t>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/>
                <a:cs typeface="Calibri"/>
              </a:rPr>
              <a:t>FFT for period discovery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/>
                <a:cs typeface="Calibri"/>
              </a:rPr>
              <a:t>Reshape to 2D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/>
                <a:cs typeface="Calibri"/>
              </a:rPr>
              <a:t>Parameter-efficient inception block for feature extraction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/>
                <a:cs typeface="Calibri"/>
              </a:rPr>
              <a:t>Reshape back to 1D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/>
                <a:cs typeface="Calibri"/>
              </a:rPr>
              <a:t>Adaptive aggregation of multiple frequency representations</a:t>
            </a:r>
            <a:endParaRPr lang="en-US" sz="1600" dirty="0"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9D9B36-BB16-FD13-F4AC-D516584F104B}"/>
              </a:ext>
            </a:extLst>
          </p:cNvPr>
          <p:cNvSpPr/>
          <p:nvPr/>
        </p:nvSpPr>
        <p:spPr>
          <a:xfrm>
            <a:off x="4094480" y="4146481"/>
            <a:ext cx="6492240" cy="2616101"/>
          </a:xfrm>
          <a:custGeom>
            <a:avLst/>
            <a:gdLst>
              <a:gd name="connsiteX0" fmla="*/ 0 w 6492240"/>
              <a:gd name="connsiteY0" fmla="*/ 0 h 2616101"/>
              <a:gd name="connsiteX1" fmla="*/ 590204 w 6492240"/>
              <a:gd name="connsiteY1" fmla="*/ 0 h 2616101"/>
              <a:gd name="connsiteX2" fmla="*/ 1115485 w 6492240"/>
              <a:gd name="connsiteY2" fmla="*/ 0 h 2616101"/>
              <a:gd name="connsiteX3" fmla="*/ 1705689 w 6492240"/>
              <a:gd name="connsiteY3" fmla="*/ 0 h 2616101"/>
              <a:gd name="connsiteX4" fmla="*/ 2101125 w 6492240"/>
              <a:gd name="connsiteY4" fmla="*/ 0 h 2616101"/>
              <a:gd name="connsiteX5" fmla="*/ 2821173 w 6492240"/>
              <a:gd name="connsiteY5" fmla="*/ 0 h 2616101"/>
              <a:gd name="connsiteX6" fmla="*/ 3541222 w 6492240"/>
              <a:gd name="connsiteY6" fmla="*/ 0 h 2616101"/>
              <a:gd name="connsiteX7" fmla="*/ 4001581 w 6492240"/>
              <a:gd name="connsiteY7" fmla="*/ 0 h 2616101"/>
              <a:gd name="connsiteX8" fmla="*/ 4526862 w 6492240"/>
              <a:gd name="connsiteY8" fmla="*/ 0 h 2616101"/>
              <a:gd name="connsiteX9" fmla="*/ 4987221 w 6492240"/>
              <a:gd name="connsiteY9" fmla="*/ 0 h 2616101"/>
              <a:gd name="connsiteX10" fmla="*/ 5382657 w 6492240"/>
              <a:gd name="connsiteY10" fmla="*/ 0 h 2616101"/>
              <a:gd name="connsiteX11" fmla="*/ 5778094 w 6492240"/>
              <a:gd name="connsiteY11" fmla="*/ 0 h 2616101"/>
              <a:gd name="connsiteX12" fmla="*/ 6492240 w 6492240"/>
              <a:gd name="connsiteY12" fmla="*/ 0 h 2616101"/>
              <a:gd name="connsiteX13" fmla="*/ 6492240 w 6492240"/>
              <a:gd name="connsiteY13" fmla="*/ 523220 h 2616101"/>
              <a:gd name="connsiteX14" fmla="*/ 6492240 w 6492240"/>
              <a:gd name="connsiteY14" fmla="*/ 1072601 h 2616101"/>
              <a:gd name="connsiteX15" fmla="*/ 6492240 w 6492240"/>
              <a:gd name="connsiteY15" fmla="*/ 1543500 h 2616101"/>
              <a:gd name="connsiteX16" fmla="*/ 6492240 w 6492240"/>
              <a:gd name="connsiteY16" fmla="*/ 2040559 h 2616101"/>
              <a:gd name="connsiteX17" fmla="*/ 6492240 w 6492240"/>
              <a:gd name="connsiteY17" fmla="*/ 2616101 h 2616101"/>
              <a:gd name="connsiteX18" fmla="*/ 5902036 w 6492240"/>
              <a:gd name="connsiteY18" fmla="*/ 2616101 h 2616101"/>
              <a:gd name="connsiteX19" fmla="*/ 5376755 w 6492240"/>
              <a:gd name="connsiteY19" fmla="*/ 2616101 h 2616101"/>
              <a:gd name="connsiteX20" fmla="*/ 4721629 w 6492240"/>
              <a:gd name="connsiteY20" fmla="*/ 2616101 h 2616101"/>
              <a:gd name="connsiteX21" fmla="*/ 4326193 w 6492240"/>
              <a:gd name="connsiteY21" fmla="*/ 2616101 h 2616101"/>
              <a:gd name="connsiteX22" fmla="*/ 3671067 w 6492240"/>
              <a:gd name="connsiteY22" fmla="*/ 2616101 h 2616101"/>
              <a:gd name="connsiteX23" fmla="*/ 3015941 w 6492240"/>
              <a:gd name="connsiteY23" fmla="*/ 2616101 h 2616101"/>
              <a:gd name="connsiteX24" fmla="*/ 2295892 w 6492240"/>
              <a:gd name="connsiteY24" fmla="*/ 2616101 h 2616101"/>
              <a:gd name="connsiteX25" fmla="*/ 1640766 w 6492240"/>
              <a:gd name="connsiteY25" fmla="*/ 2616101 h 2616101"/>
              <a:gd name="connsiteX26" fmla="*/ 920718 w 6492240"/>
              <a:gd name="connsiteY26" fmla="*/ 2616101 h 2616101"/>
              <a:gd name="connsiteX27" fmla="*/ 0 w 6492240"/>
              <a:gd name="connsiteY27" fmla="*/ 2616101 h 2616101"/>
              <a:gd name="connsiteX28" fmla="*/ 0 w 6492240"/>
              <a:gd name="connsiteY28" fmla="*/ 2171364 h 2616101"/>
              <a:gd name="connsiteX29" fmla="*/ 0 w 6492240"/>
              <a:gd name="connsiteY29" fmla="*/ 1726627 h 2616101"/>
              <a:gd name="connsiteX30" fmla="*/ 0 w 6492240"/>
              <a:gd name="connsiteY30" fmla="*/ 1281889 h 2616101"/>
              <a:gd name="connsiteX31" fmla="*/ 0 w 6492240"/>
              <a:gd name="connsiteY31" fmla="*/ 784830 h 2616101"/>
              <a:gd name="connsiteX32" fmla="*/ 0 w 6492240"/>
              <a:gd name="connsiteY32" fmla="*/ 0 h 261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2240" h="2616101" extrusionOk="0">
                <a:moveTo>
                  <a:pt x="0" y="0"/>
                </a:moveTo>
                <a:cubicBezTo>
                  <a:pt x="259330" y="-44630"/>
                  <a:pt x="322777" y="39101"/>
                  <a:pt x="590204" y="0"/>
                </a:cubicBezTo>
                <a:cubicBezTo>
                  <a:pt x="857631" y="-39101"/>
                  <a:pt x="906529" y="60205"/>
                  <a:pt x="1115485" y="0"/>
                </a:cubicBezTo>
                <a:cubicBezTo>
                  <a:pt x="1324441" y="-60205"/>
                  <a:pt x="1505849" y="64453"/>
                  <a:pt x="1705689" y="0"/>
                </a:cubicBezTo>
                <a:cubicBezTo>
                  <a:pt x="1905529" y="-64453"/>
                  <a:pt x="1941016" y="29724"/>
                  <a:pt x="2101125" y="0"/>
                </a:cubicBezTo>
                <a:cubicBezTo>
                  <a:pt x="2261234" y="-29724"/>
                  <a:pt x="2672999" y="8562"/>
                  <a:pt x="2821173" y="0"/>
                </a:cubicBezTo>
                <a:cubicBezTo>
                  <a:pt x="2969347" y="-8562"/>
                  <a:pt x="3265853" y="54109"/>
                  <a:pt x="3541222" y="0"/>
                </a:cubicBezTo>
                <a:cubicBezTo>
                  <a:pt x="3816591" y="-54109"/>
                  <a:pt x="3775677" y="42508"/>
                  <a:pt x="4001581" y="0"/>
                </a:cubicBezTo>
                <a:cubicBezTo>
                  <a:pt x="4227485" y="-42508"/>
                  <a:pt x="4302438" y="28953"/>
                  <a:pt x="4526862" y="0"/>
                </a:cubicBezTo>
                <a:cubicBezTo>
                  <a:pt x="4751286" y="-28953"/>
                  <a:pt x="4850575" y="1283"/>
                  <a:pt x="4987221" y="0"/>
                </a:cubicBezTo>
                <a:cubicBezTo>
                  <a:pt x="5123867" y="-1283"/>
                  <a:pt x="5233417" y="32257"/>
                  <a:pt x="5382657" y="0"/>
                </a:cubicBezTo>
                <a:cubicBezTo>
                  <a:pt x="5531897" y="-32257"/>
                  <a:pt x="5685050" y="27852"/>
                  <a:pt x="5778094" y="0"/>
                </a:cubicBezTo>
                <a:cubicBezTo>
                  <a:pt x="5871138" y="-27852"/>
                  <a:pt x="6344279" y="25274"/>
                  <a:pt x="6492240" y="0"/>
                </a:cubicBezTo>
                <a:cubicBezTo>
                  <a:pt x="6522505" y="205986"/>
                  <a:pt x="6463562" y="412990"/>
                  <a:pt x="6492240" y="523220"/>
                </a:cubicBezTo>
                <a:cubicBezTo>
                  <a:pt x="6520918" y="633450"/>
                  <a:pt x="6475641" y="819919"/>
                  <a:pt x="6492240" y="1072601"/>
                </a:cubicBezTo>
                <a:cubicBezTo>
                  <a:pt x="6508839" y="1325283"/>
                  <a:pt x="6474181" y="1355490"/>
                  <a:pt x="6492240" y="1543500"/>
                </a:cubicBezTo>
                <a:cubicBezTo>
                  <a:pt x="6510299" y="1731510"/>
                  <a:pt x="6491584" y="1825030"/>
                  <a:pt x="6492240" y="2040559"/>
                </a:cubicBezTo>
                <a:cubicBezTo>
                  <a:pt x="6492896" y="2256088"/>
                  <a:pt x="6474412" y="2396038"/>
                  <a:pt x="6492240" y="2616101"/>
                </a:cubicBezTo>
                <a:cubicBezTo>
                  <a:pt x="6363558" y="2678619"/>
                  <a:pt x="6075303" y="2568703"/>
                  <a:pt x="5902036" y="2616101"/>
                </a:cubicBezTo>
                <a:cubicBezTo>
                  <a:pt x="5728769" y="2663499"/>
                  <a:pt x="5566601" y="2593644"/>
                  <a:pt x="5376755" y="2616101"/>
                </a:cubicBezTo>
                <a:cubicBezTo>
                  <a:pt x="5186909" y="2638558"/>
                  <a:pt x="5004810" y="2588275"/>
                  <a:pt x="4721629" y="2616101"/>
                </a:cubicBezTo>
                <a:cubicBezTo>
                  <a:pt x="4438448" y="2643927"/>
                  <a:pt x="4464833" y="2572958"/>
                  <a:pt x="4326193" y="2616101"/>
                </a:cubicBezTo>
                <a:cubicBezTo>
                  <a:pt x="4187553" y="2659244"/>
                  <a:pt x="3882739" y="2604800"/>
                  <a:pt x="3671067" y="2616101"/>
                </a:cubicBezTo>
                <a:cubicBezTo>
                  <a:pt x="3459395" y="2627402"/>
                  <a:pt x="3333088" y="2563512"/>
                  <a:pt x="3015941" y="2616101"/>
                </a:cubicBezTo>
                <a:cubicBezTo>
                  <a:pt x="2698794" y="2668690"/>
                  <a:pt x="2472275" y="2545653"/>
                  <a:pt x="2295892" y="2616101"/>
                </a:cubicBezTo>
                <a:cubicBezTo>
                  <a:pt x="2119509" y="2686549"/>
                  <a:pt x="1964051" y="2585858"/>
                  <a:pt x="1640766" y="2616101"/>
                </a:cubicBezTo>
                <a:cubicBezTo>
                  <a:pt x="1317481" y="2646344"/>
                  <a:pt x="1109144" y="2561473"/>
                  <a:pt x="920718" y="2616101"/>
                </a:cubicBezTo>
                <a:cubicBezTo>
                  <a:pt x="732292" y="2670729"/>
                  <a:pt x="447599" y="2543601"/>
                  <a:pt x="0" y="2616101"/>
                </a:cubicBezTo>
                <a:cubicBezTo>
                  <a:pt x="-49467" y="2455196"/>
                  <a:pt x="44447" y="2357370"/>
                  <a:pt x="0" y="2171364"/>
                </a:cubicBezTo>
                <a:cubicBezTo>
                  <a:pt x="-44447" y="1985358"/>
                  <a:pt x="34447" y="1875230"/>
                  <a:pt x="0" y="1726627"/>
                </a:cubicBezTo>
                <a:cubicBezTo>
                  <a:pt x="-34447" y="1578024"/>
                  <a:pt x="24966" y="1395208"/>
                  <a:pt x="0" y="1281889"/>
                </a:cubicBezTo>
                <a:cubicBezTo>
                  <a:pt x="-24966" y="1168570"/>
                  <a:pt x="20182" y="885414"/>
                  <a:pt x="0" y="784830"/>
                </a:cubicBezTo>
                <a:cubicBezTo>
                  <a:pt x="-20182" y="684246"/>
                  <a:pt x="88824" y="27993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882182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D486-F2DB-92FE-6571-14A7385E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10972320" cy="860320"/>
          </a:xfrm>
        </p:spPr>
        <p:txBody>
          <a:bodyPr/>
          <a:lstStyle/>
          <a:p>
            <a:r>
              <a:rPr lang="en-US" sz="3600" dirty="0">
                <a:ea typeface="+mj-lt"/>
                <a:cs typeface="+mj-lt"/>
              </a:rPr>
              <a:t>Anomaly Detection Results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271F5-7DE5-DDAF-3A01-E2C9C308066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34500" y="3677920"/>
            <a:ext cx="8275320" cy="2747160"/>
          </a:xfrm>
        </p:spPr>
        <p:txBody>
          <a:bodyPr/>
          <a:lstStyle/>
          <a:p>
            <a:r>
              <a:rPr lang="en-US" sz="1800" b="1" dirty="0">
                <a:ea typeface="+mn-lt"/>
                <a:cs typeface="+mn-lt"/>
              </a:rPr>
              <a:t>Time Range</a:t>
            </a:r>
            <a:r>
              <a:rPr lang="en-US" sz="1800" dirty="0">
                <a:ea typeface="+mn-lt"/>
                <a:cs typeface="+mn-lt"/>
              </a:rPr>
              <a:t>: June 1-2, 2024 (24 hours)</a:t>
            </a:r>
            <a:endParaRPr lang="en-US" sz="1800" dirty="0"/>
          </a:p>
          <a:p>
            <a:r>
              <a:rPr lang="en-US" sz="1800" b="1" dirty="0">
                <a:ea typeface="+mn-lt"/>
                <a:cs typeface="+mn-lt"/>
              </a:rPr>
              <a:t>Key Observations</a:t>
            </a:r>
            <a:r>
              <a:rPr lang="en-US" sz="1800" dirty="0">
                <a:ea typeface="+mn-lt"/>
                <a:cs typeface="+mn-lt"/>
              </a:rPr>
              <a:t>: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Clear periodic pattern in voltage measurements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Anomalies (red dots) detected primarily in voltage peaks and troughs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Most anomalies clustered in the latter half of the time series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Majority of the data points classified as normal</a:t>
            </a:r>
            <a:endParaRPr lang="en-US" sz="1800" dirty="0"/>
          </a:p>
          <a:p>
            <a:r>
              <a:rPr lang="en-US" sz="1800" b="1" dirty="0">
                <a:ea typeface="+mn-lt"/>
                <a:cs typeface="+mn-lt"/>
              </a:rPr>
              <a:t>Potential Insights</a:t>
            </a:r>
            <a:r>
              <a:rPr lang="en-US" sz="1800" dirty="0">
                <a:ea typeface="+mn-lt"/>
                <a:cs typeface="+mn-lt"/>
              </a:rPr>
              <a:t>: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a typeface="+mn-lt"/>
                <a:cs typeface="+mn-lt"/>
              </a:rPr>
              <a:t>TimesNet</a:t>
            </a:r>
            <a:r>
              <a:rPr lang="en-US" sz="1800" dirty="0">
                <a:ea typeface="+mn-lt"/>
                <a:cs typeface="+mn-lt"/>
              </a:rPr>
              <a:t> successfully captures the underlying periodic structure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Detected anomalies may indicate unusual voltage fluctuations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Increased anomaly frequency towards the end might suggest evolving system behavior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8FF5-432E-AD63-58A5-8FD34457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86" y="1269051"/>
            <a:ext cx="9721794" cy="1920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43C307-A387-FE0B-5AA4-B0726C450116}"/>
              </a:ext>
            </a:extLst>
          </p:cNvPr>
          <p:cNvSpPr/>
          <p:nvPr/>
        </p:nvSpPr>
        <p:spPr>
          <a:xfrm>
            <a:off x="3418840" y="3471800"/>
            <a:ext cx="8485900" cy="2953280"/>
          </a:xfrm>
          <a:custGeom>
            <a:avLst/>
            <a:gdLst>
              <a:gd name="connsiteX0" fmla="*/ 0 w 8485900"/>
              <a:gd name="connsiteY0" fmla="*/ 0 h 2953280"/>
              <a:gd name="connsiteX1" fmla="*/ 565727 w 8485900"/>
              <a:gd name="connsiteY1" fmla="*/ 0 h 2953280"/>
              <a:gd name="connsiteX2" fmla="*/ 1046594 w 8485900"/>
              <a:gd name="connsiteY2" fmla="*/ 0 h 2953280"/>
              <a:gd name="connsiteX3" fmla="*/ 1612321 w 8485900"/>
              <a:gd name="connsiteY3" fmla="*/ 0 h 2953280"/>
              <a:gd name="connsiteX4" fmla="*/ 1923471 w 8485900"/>
              <a:gd name="connsiteY4" fmla="*/ 0 h 2953280"/>
              <a:gd name="connsiteX5" fmla="*/ 2658915 w 8485900"/>
              <a:gd name="connsiteY5" fmla="*/ 0 h 2953280"/>
              <a:gd name="connsiteX6" fmla="*/ 3394360 w 8485900"/>
              <a:gd name="connsiteY6" fmla="*/ 0 h 2953280"/>
              <a:gd name="connsiteX7" fmla="*/ 3790369 w 8485900"/>
              <a:gd name="connsiteY7" fmla="*/ 0 h 2953280"/>
              <a:gd name="connsiteX8" fmla="*/ 4271236 w 8485900"/>
              <a:gd name="connsiteY8" fmla="*/ 0 h 2953280"/>
              <a:gd name="connsiteX9" fmla="*/ 4667245 w 8485900"/>
              <a:gd name="connsiteY9" fmla="*/ 0 h 2953280"/>
              <a:gd name="connsiteX10" fmla="*/ 4978395 w 8485900"/>
              <a:gd name="connsiteY10" fmla="*/ 0 h 2953280"/>
              <a:gd name="connsiteX11" fmla="*/ 5289544 w 8485900"/>
              <a:gd name="connsiteY11" fmla="*/ 0 h 2953280"/>
              <a:gd name="connsiteX12" fmla="*/ 5600694 w 8485900"/>
              <a:gd name="connsiteY12" fmla="*/ 0 h 2953280"/>
              <a:gd name="connsiteX13" fmla="*/ 6166421 w 8485900"/>
              <a:gd name="connsiteY13" fmla="*/ 0 h 2953280"/>
              <a:gd name="connsiteX14" fmla="*/ 6477570 w 8485900"/>
              <a:gd name="connsiteY14" fmla="*/ 0 h 2953280"/>
              <a:gd name="connsiteX15" fmla="*/ 7043297 w 8485900"/>
              <a:gd name="connsiteY15" fmla="*/ 0 h 2953280"/>
              <a:gd name="connsiteX16" fmla="*/ 7354447 w 8485900"/>
              <a:gd name="connsiteY16" fmla="*/ 0 h 2953280"/>
              <a:gd name="connsiteX17" fmla="*/ 7750455 w 8485900"/>
              <a:gd name="connsiteY17" fmla="*/ 0 h 2953280"/>
              <a:gd name="connsiteX18" fmla="*/ 8485900 w 8485900"/>
              <a:gd name="connsiteY18" fmla="*/ 0 h 2953280"/>
              <a:gd name="connsiteX19" fmla="*/ 8485900 w 8485900"/>
              <a:gd name="connsiteY19" fmla="*/ 590656 h 2953280"/>
              <a:gd name="connsiteX20" fmla="*/ 8485900 w 8485900"/>
              <a:gd name="connsiteY20" fmla="*/ 1210845 h 2953280"/>
              <a:gd name="connsiteX21" fmla="*/ 8485900 w 8485900"/>
              <a:gd name="connsiteY21" fmla="*/ 1742435 h 2953280"/>
              <a:gd name="connsiteX22" fmla="*/ 8485900 w 8485900"/>
              <a:gd name="connsiteY22" fmla="*/ 2333091 h 2953280"/>
              <a:gd name="connsiteX23" fmla="*/ 8485900 w 8485900"/>
              <a:gd name="connsiteY23" fmla="*/ 2953280 h 2953280"/>
              <a:gd name="connsiteX24" fmla="*/ 8089891 w 8485900"/>
              <a:gd name="connsiteY24" fmla="*/ 2953280 h 2953280"/>
              <a:gd name="connsiteX25" fmla="*/ 7439306 w 8485900"/>
              <a:gd name="connsiteY25" fmla="*/ 2953280 h 2953280"/>
              <a:gd name="connsiteX26" fmla="*/ 6703861 w 8485900"/>
              <a:gd name="connsiteY26" fmla="*/ 2953280 h 2953280"/>
              <a:gd name="connsiteX27" fmla="*/ 6138134 w 8485900"/>
              <a:gd name="connsiteY27" fmla="*/ 2953280 h 2953280"/>
              <a:gd name="connsiteX28" fmla="*/ 5826985 w 8485900"/>
              <a:gd name="connsiteY28" fmla="*/ 2953280 h 2953280"/>
              <a:gd name="connsiteX29" fmla="*/ 5091540 w 8485900"/>
              <a:gd name="connsiteY29" fmla="*/ 2953280 h 2953280"/>
              <a:gd name="connsiteX30" fmla="*/ 4695531 w 8485900"/>
              <a:gd name="connsiteY30" fmla="*/ 2953280 h 2953280"/>
              <a:gd name="connsiteX31" fmla="*/ 4384382 w 8485900"/>
              <a:gd name="connsiteY31" fmla="*/ 2953280 h 2953280"/>
              <a:gd name="connsiteX32" fmla="*/ 4073232 w 8485900"/>
              <a:gd name="connsiteY32" fmla="*/ 2953280 h 2953280"/>
              <a:gd name="connsiteX33" fmla="*/ 3762082 w 8485900"/>
              <a:gd name="connsiteY33" fmla="*/ 2953280 h 2953280"/>
              <a:gd name="connsiteX34" fmla="*/ 3366074 w 8485900"/>
              <a:gd name="connsiteY34" fmla="*/ 2953280 h 2953280"/>
              <a:gd name="connsiteX35" fmla="*/ 2885206 w 8485900"/>
              <a:gd name="connsiteY35" fmla="*/ 2953280 h 2953280"/>
              <a:gd name="connsiteX36" fmla="*/ 2574056 w 8485900"/>
              <a:gd name="connsiteY36" fmla="*/ 2953280 h 2953280"/>
              <a:gd name="connsiteX37" fmla="*/ 2178048 w 8485900"/>
              <a:gd name="connsiteY37" fmla="*/ 2953280 h 2953280"/>
              <a:gd name="connsiteX38" fmla="*/ 1612321 w 8485900"/>
              <a:gd name="connsiteY38" fmla="*/ 2953280 h 2953280"/>
              <a:gd name="connsiteX39" fmla="*/ 1301171 w 8485900"/>
              <a:gd name="connsiteY39" fmla="*/ 2953280 h 2953280"/>
              <a:gd name="connsiteX40" fmla="*/ 650586 w 8485900"/>
              <a:gd name="connsiteY40" fmla="*/ 2953280 h 2953280"/>
              <a:gd name="connsiteX41" fmla="*/ 0 w 8485900"/>
              <a:gd name="connsiteY41" fmla="*/ 2953280 h 2953280"/>
              <a:gd name="connsiteX42" fmla="*/ 0 w 8485900"/>
              <a:gd name="connsiteY42" fmla="*/ 2421690 h 2953280"/>
              <a:gd name="connsiteX43" fmla="*/ 0 w 8485900"/>
              <a:gd name="connsiteY43" fmla="*/ 1919632 h 2953280"/>
              <a:gd name="connsiteX44" fmla="*/ 0 w 8485900"/>
              <a:gd name="connsiteY44" fmla="*/ 1328976 h 2953280"/>
              <a:gd name="connsiteX45" fmla="*/ 0 w 8485900"/>
              <a:gd name="connsiteY45" fmla="*/ 767853 h 2953280"/>
              <a:gd name="connsiteX46" fmla="*/ 0 w 8485900"/>
              <a:gd name="connsiteY46" fmla="*/ 0 h 295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485900" h="2953280" extrusionOk="0">
                <a:moveTo>
                  <a:pt x="0" y="0"/>
                </a:moveTo>
                <a:cubicBezTo>
                  <a:pt x="273008" y="-35701"/>
                  <a:pt x="415272" y="60031"/>
                  <a:pt x="565727" y="0"/>
                </a:cubicBezTo>
                <a:cubicBezTo>
                  <a:pt x="716182" y="-60031"/>
                  <a:pt x="900699" y="3102"/>
                  <a:pt x="1046594" y="0"/>
                </a:cubicBezTo>
                <a:cubicBezTo>
                  <a:pt x="1192489" y="-3102"/>
                  <a:pt x="1370379" y="30035"/>
                  <a:pt x="1612321" y="0"/>
                </a:cubicBezTo>
                <a:cubicBezTo>
                  <a:pt x="1854263" y="-30035"/>
                  <a:pt x="1787078" y="5310"/>
                  <a:pt x="1923471" y="0"/>
                </a:cubicBezTo>
                <a:cubicBezTo>
                  <a:pt x="2059864" y="-5310"/>
                  <a:pt x="2313384" y="1228"/>
                  <a:pt x="2658915" y="0"/>
                </a:cubicBezTo>
                <a:cubicBezTo>
                  <a:pt x="3004446" y="-1228"/>
                  <a:pt x="3136049" y="16035"/>
                  <a:pt x="3394360" y="0"/>
                </a:cubicBezTo>
                <a:cubicBezTo>
                  <a:pt x="3652671" y="-16035"/>
                  <a:pt x="3600783" y="25259"/>
                  <a:pt x="3790369" y="0"/>
                </a:cubicBezTo>
                <a:cubicBezTo>
                  <a:pt x="3979955" y="-25259"/>
                  <a:pt x="4044561" y="548"/>
                  <a:pt x="4271236" y="0"/>
                </a:cubicBezTo>
                <a:cubicBezTo>
                  <a:pt x="4497911" y="-548"/>
                  <a:pt x="4517588" y="47107"/>
                  <a:pt x="4667245" y="0"/>
                </a:cubicBezTo>
                <a:cubicBezTo>
                  <a:pt x="4816902" y="-47107"/>
                  <a:pt x="4901453" y="16141"/>
                  <a:pt x="4978395" y="0"/>
                </a:cubicBezTo>
                <a:cubicBezTo>
                  <a:pt x="5055337" y="-16141"/>
                  <a:pt x="5211449" y="3859"/>
                  <a:pt x="5289544" y="0"/>
                </a:cubicBezTo>
                <a:cubicBezTo>
                  <a:pt x="5367639" y="-3859"/>
                  <a:pt x="5507161" y="2459"/>
                  <a:pt x="5600694" y="0"/>
                </a:cubicBezTo>
                <a:cubicBezTo>
                  <a:pt x="5694227" y="-2459"/>
                  <a:pt x="5886377" y="59611"/>
                  <a:pt x="6166421" y="0"/>
                </a:cubicBezTo>
                <a:cubicBezTo>
                  <a:pt x="6446465" y="-59611"/>
                  <a:pt x="6411002" y="15979"/>
                  <a:pt x="6477570" y="0"/>
                </a:cubicBezTo>
                <a:cubicBezTo>
                  <a:pt x="6544138" y="-15979"/>
                  <a:pt x="6791215" y="350"/>
                  <a:pt x="7043297" y="0"/>
                </a:cubicBezTo>
                <a:cubicBezTo>
                  <a:pt x="7295379" y="-350"/>
                  <a:pt x="7279455" y="27116"/>
                  <a:pt x="7354447" y="0"/>
                </a:cubicBezTo>
                <a:cubicBezTo>
                  <a:pt x="7429439" y="-27116"/>
                  <a:pt x="7590755" y="32798"/>
                  <a:pt x="7750455" y="0"/>
                </a:cubicBezTo>
                <a:cubicBezTo>
                  <a:pt x="7910155" y="-32798"/>
                  <a:pt x="8155034" y="21964"/>
                  <a:pt x="8485900" y="0"/>
                </a:cubicBezTo>
                <a:cubicBezTo>
                  <a:pt x="8487478" y="228149"/>
                  <a:pt x="8431243" y="405960"/>
                  <a:pt x="8485900" y="590656"/>
                </a:cubicBezTo>
                <a:cubicBezTo>
                  <a:pt x="8540557" y="775352"/>
                  <a:pt x="8454987" y="1059937"/>
                  <a:pt x="8485900" y="1210845"/>
                </a:cubicBezTo>
                <a:cubicBezTo>
                  <a:pt x="8516813" y="1361753"/>
                  <a:pt x="8423242" y="1563709"/>
                  <a:pt x="8485900" y="1742435"/>
                </a:cubicBezTo>
                <a:cubicBezTo>
                  <a:pt x="8548558" y="1921161"/>
                  <a:pt x="8451513" y="2096534"/>
                  <a:pt x="8485900" y="2333091"/>
                </a:cubicBezTo>
                <a:cubicBezTo>
                  <a:pt x="8520287" y="2569648"/>
                  <a:pt x="8443108" y="2656124"/>
                  <a:pt x="8485900" y="2953280"/>
                </a:cubicBezTo>
                <a:cubicBezTo>
                  <a:pt x="8381347" y="2976293"/>
                  <a:pt x="8286526" y="2919107"/>
                  <a:pt x="8089891" y="2953280"/>
                </a:cubicBezTo>
                <a:cubicBezTo>
                  <a:pt x="7893256" y="2987453"/>
                  <a:pt x="7589147" y="2885034"/>
                  <a:pt x="7439306" y="2953280"/>
                </a:cubicBezTo>
                <a:cubicBezTo>
                  <a:pt x="7289466" y="3021526"/>
                  <a:pt x="7070428" y="2876384"/>
                  <a:pt x="6703861" y="2953280"/>
                </a:cubicBezTo>
                <a:cubicBezTo>
                  <a:pt x="6337294" y="3030176"/>
                  <a:pt x="6295254" y="2905856"/>
                  <a:pt x="6138134" y="2953280"/>
                </a:cubicBezTo>
                <a:cubicBezTo>
                  <a:pt x="5981014" y="3000704"/>
                  <a:pt x="5947493" y="2940071"/>
                  <a:pt x="5826985" y="2953280"/>
                </a:cubicBezTo>
                <a:cubicBezTo>
                  <a:pt x="5706477" y="2966489"/>
                  <a:pt x="5389770" y="2885285"/>
                  <a:pt x="5091540" y="2953280"/>
                </a:cubicBezTo>
                <a:cubicBezTo>
                  <a:pt x="4793311" y="3021275"/>
                  <a:pt x="4865040" y="2912378"/>
                  <a:pt x="4695531" y="2953280"/>
                </a:cubicBezTo>
                <a:cubicBezTo>
                  <a:pt x="4526022" y="2994182"/>
                  <a:pt x="4457571" y="2952475"/>
                  <a:pt x="4384382" y="2953280"/>
                </a:cubicBezTo>
                <a:cubicBezTo>
                  <a:pt x="4311193" y="2954085"/>
                  <a:pt x="4196882" y="2931242"/>
                  <a:pt x="4073232" y="2953280"/>
                </a:cubicBezTo>
                <a:cubicBezTo>
                  <a:pt x="3949582" y="2975318"/>
                  <a:pt x="3824653" y="2921968"/>
                  <a:pt x="3762082" y="2953280"/>
                </a:cubicBezTo>
                <a:cubicBezTo>
                  <a:pt x="3699511" y="2984592"/>
                  <a:pt x="3528322" y="2913838"/>
                  <a:pt x="3366074" y="2953280"/>
                </a:cubicBezTo>
                <a:cubicBezTo>
                  <a:pt x="3203826" y="2992722"/>
                  <a:pt x="3032125" y="2895888"/>
                  <a:pt x="2885206" y="2953280"/>
                </a:cubicBezTo>
                <a:cubicBezTo>
                  <a:pt x="2738287" y="3010672"/>
                  <a:pt x="2718860" y="2917752"/>
                  <a:pt x="2574056" y="2953280"/>
                </a:cubicBezTo>
                <a:cubicBezTo>
                  <a:pt x="2429252" y="2988808"/>
                  <a:pt x="2275167" y="2916131"/>
                  <a:pt x="2178048" y="2953280"/>
                </a:cubicBezTo>
                <a:cubicBezTo>
                  <a:pt x="2080929" y="2990429"/>
                  <a:pt x="1859330" y="2913882"/>
                  <a:pt x="1612321" y="2953280"/>
                </a:cubicBezTo>
                <a:cubicBezTo>
                  <a:pt x="1365312" y="2992678"/>
                  <a:pt x="1398306" y="2947226"/>
                  <a:pt x="1301171" y="2953280"/>
                </a:cubicBezTo>
                <a:cubicBezTo>
                  <a:pt x="1204036" y="2959334"/>
                  <a:pt x="938189" y="2929407"/>
                  <a:pt x="650586" y="2953280"/>
                </a:cubicBezTo>
                <a:cubicBezTo>
                  <a:pt x="362984" y="2977153"/>
                  <a:pt x="318545" y="2925934"/>
                  <a:pt x="0" y="2953280"/>
                </a:cubicBezTo>
                <a:cubicBezTo>
                  <a:pt x="-63208" y="2690133"/>
                  <a:pt x="30233" y="2583769"/>
                  <a:pt x="0" y="2421690"/>
                </a:cubicBezTo>
                <a:cubicBezTo>
                  <a:pt x="-30233" y="2259611"/>
                  <a:pt x="155" y="2093538"/>
                  <a:pt x="0" y="1919632"/>
                </a:cubicBezTo>
                <a:cubicBezTo>
                  <a:pt x="-155" y="1745726"/>
                  <a:pt x="38747" y="1546925"/>
                  <a:pt x="0" y="1328976"/>
                </a:cubicBezTo>
                <a:cubicBezTo>
                  <a:pt x="-38747" y="1111027"/>
                  <a:pt x="24105" y="985773"/>
                  <a:pt x="0" y="767853"/>
                </a:cubicBezTo>
                <a:cubicBezTo>
                  <a:pt x="-24105" y="549933"/>
                  <a:pt x="13935" y="307887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882182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8B8835-D574-95CA-24EE-1A9E34E4E9B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2742480"/>
            <a:ext cx="10972320" cy="1144800"/>
          </a:xfrm>
        </p:spPr>
        <p:txBody>
          <a:bodyPr/>
          <a:lstStyle/>
          <a:p>
            <a:pPr algn="ctr"/>
            <a:r>
              <a:rPr lang="en-US" sz="6000" dirty="0"/>
              <a:t>Evolution of Approach</a:t>
            </a:r>
          </a:p>
        </p:txBody>
      </p:sp>
    </p:spTree>
    <p:extLst>
      <p:ext uri="{BB962C8B-B14F-4D97-AF65-F5344CB8AC3E}">
        <p14:creationId xmlns:p14="http://schemas.microsoft.com/office/powerpoint/2010/main" val="109494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18379B-1A7B-2B0F-E6AA-2345850D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547920"/>
            <a:ext cx="10352560" cy="332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Limitations of Current Approach: Conceptual Challenges</a:t>
            </a:r>
          </a:p>
          <a:p>
            <a:pPr algn="ctr"/>
            <a:endParaRPr lang="en-US" sz="41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B753C-1C01-B1BA-8C5F-7D3FE915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6" y="2236740"/>
            <a:ext cx="5350767" cy="2384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4ECC86-30C2-EAD0-408E-5E376CD4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720" y="1582433"/>
            <a:ext cx="5354400" cy="3977280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Binary Classification is Too Simplistic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Efficiency issues exist on a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Not all "anomalies" require the same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Missing temporal context in decisions</a:t>
            </a:r>
            <a:endParaRPr lang="en-US" sz="1500" dirty="0">
              <a:solidFill>
                <a:srgbClr val="000000"/>
              </a:solidFill>
            </a:endParaRPr>
          </a:p>
          <a:p>
            <a:pPr marL="342900" lvl="1" indent="-342900" algn="l">
              <a:buFont typeface="Arial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lvl="1" indent="-342900" algn="l">
              <a:buFont typeface="Arial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Complex Pattern Recognition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Efficiency drops can be: 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Sudden and severe (rare)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Gradual degradation (more common)</a:t>
            </a:r>
          </a:p>
          <a:p>
            <a:pPr marL="342900" lvl="2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Part of normal operation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Need to understand patterns, not just detect them</a:t>
            </a:r>
          </a:p>
        </p:txBody>
      </p:sp>
    </p:spTree>
    <p:extLst>
      <p:ext uri="{BB962C8B-B14F-4D97-AF65-F5344CB8AC3E}">
        <p14:creationId xmlns:p14="http://schemas.microsoft.com/office/powerpoint/2010/main" val="342060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A0C7-C4C8-72B4-0ED6-5E2A3E1F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72" y="260722"/>
            <a:ext cx="10972320" cy="1144800"/>
          </a:xfrm>
        </p:spPr>
        <p:txBody>
          <a:bodyPr anchor="ctr">
            <a:normAutofit/>
          </a:bodyPr>
          <a:lstStyle/>
          <a:p>
            <a:pPr algn="ctr"/>
            <a:r>
              <a:rPr lang="en-US" sz="2700" dirty="0">
                <a:solidFill>
                  <a:srgbClr val="000000"/>
                </a:solidFill>
              </a:rPr>
              <a:t>Limitations of Current Approach: Practical Challenges</a:t>
            </a:r>
          </a:p>
          <a:p>
            <a:pPr algn="ctr"/>
            <a:endParaRPr lang="en-US" sz="41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Financial Statements: Definition, Limitation of Financial Statement, Videos">
            <a:extLst>
              <a:ext uri="{FF2B5EF4-FFF2-40B4-BE49-F238E27FC236}">
                <a16:creationId xmlns:a16="http://schemas.microsoft.com/office/drawing/2014/main" id="{B9F7E5C0-37FD-32CB-55D5-46A0634F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553" y="4838210"/>
            <a:ext cx="3740248" cy="2103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96D965-E7F5-95CA-389D-E03BB8B2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235" y="1405522"/>
            <a:ext cx="6993226" cy="3109148"/>
          </a:xfrm>
        </p:spPr>
        <p:txBody>
          <a:bodyPr anchor="t">
            <a:normAutofit fontScale="90000"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Operational Requirements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342900" lvl="8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Operators need predictive warnings</a:t>
            </a:r>
          </a:p>
          <a:p>
            <a:pPr marL="342900" lvl="6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Want to prevent efficiency drops, not just detect them</a:t>
            </a:r>
          </a:p>
          <a:p>
            <a:pPr marL="342900" lvl="6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Need guidance on corrective actions</a:t>
            </a:r>
          </a:p>
          <a:p>
            <a:pPr lvl="1" algn="l"/>
            <a:endParaRPr lang="en-US" sz="2400" dirty="0">
              <a:solidFill>
                <a:srgbClr val="000000"/>
              </a:solidFill>
            </a:endParaRPr>
          </a:p>
          <a:p>
            <a:pPr lvl="1" algn="l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Limited Actionability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Detection alone doesn't suggest corrections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 quantification of prediction uncertainty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Difficult to integrate with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300557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37F1-298F-E0D3-FAF3-8ED879F6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20" y="210379"/>
            <a:ext cx="9661680" cy="461384"/>
          </a:xfrm>
        </p:spPr>
        <p:txBody>
          <a:bodyPr/>
          <a:lstStyle/>
          <a:p>
            <a:r>
              <a:rPr lang="en-US" sz="3600" dirty="0">
                <a:cs typeface="Arial"/>
              </a:rPr>
              <a:t>GRADES Deployment Overview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5811B-8E02-A3EE-6D96-8F184BE1130E}"/>
              </a:ext>
            </a:extLst>
          </p:cNvPr>
          <p:cNvSpPr/>
          <p:nvPr/>
        </p:nvSpPr>
        <p:spPr>
          <a:xfrm>
            <a:off x="2193833" y="1169429"/>
            <a:ext cx="7199639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Data Reduction and Analysis Group (GRADES) </a:t>
            </a:r>
            <a:r>
              <a:rPr lang="en-US" spc="-1" dirty="0">
                <a:solidFill>
                  <a:srgbClr val="000000"/>
                </a:solidFill>
                <a:latin typeface="+mj-lt"/>
                <a:ea typeface="DejaVu Sans"/>
              </a:rPr>
              <a:t>- </a:t>
            </a:r>
            <a:r>
              <a:rPr lang="en-US" sz="1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Created in 2020, 5 active members+1 student.</a:t>
            </a:r>
            <a:endParaRPr lang="en-US" sz="1800" b="0" strike="noStrike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081F5D-22CA-5A81-43E2-1E0FC927A2EF}"/>
              </a:ext>
            </a:extLst>
          </p:cNvPr>
          <p:cNvGrpSpPr/>
          <p:nvPr/>
        </p:nvGrpSpPr>
        <p:grpSpPr>
          <a:xfrm>
            <a:off x="952193" y="2136529"/>
            <a:ext cx="7846920" cy="4434120"/>
            <a:chOff x="2208000" y="1648800"/>
            <a:chExt cx="7846920" cy="4434120"/>
          </a:xfrm>
        </p:grpSpPr>
        <p:pic>
          <p:nvPicPr>
            <p:cNvPr id="7" name="Picture 6" descr="A diagram of a software development&#10;&#10;Description automatically generated">
              <a:extLst>
                <a:ext uri="{FF2B5EF4-FFF2-40B4-BE49-F238E27FC236}">
                  <a16:creationId xmlns:a16="http://schemas.microsoft.com/office/drawing/2014/main" id="{C67CC87B-1B0C-7968-4B8B-C3E21829198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208000" y="1648800"/>
              <a:ext cx="7738920" cy="400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E52BCC-C36B-9AC1-EF0F-06B3BA3AD355}"/>
                </a:ext>
              </a:extLst>
            </p:cNvPr>
            <p:cNvSpPr/>
            <p:nvPr/>
          </p:nvSpPr>
          <p:spPr>
            <a:xfrm>
              <a:off x="2352360" y="4356000"/>
              <a:ext cx="2194560" cy="1184760"/>
            </a:xfrm>
            <a:prstGeom prst="rect">
              <a:avLst/>
            </a:prstGeom>
            <a:noFill/>
            <a:ln w="7200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0" tIns="81000" rIns="126000" bIns="81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+mj-lt"/>
                  <a:ea typeface="DejaVu Sans"/>
                </a:rPr>
                <a:t>Our rationale:</a:t>
              </a:r>
              <a:r>
                <a:rPr lang="en-US" sz="1800" b="0" strike="noStrike" spc="-1">
                  <a:solidFill>
                    <a:srgbClr val="000000"/>
                  </a:solidFill>
                  <a:latin typeface="+mj-lt"/>
                  <a:ea typeface="DejaVu Sans"/>
                </a:rPr>
                <a:t> search for simple solutions, against complexity</a:t>
              </a:r>
              <a:endParaRPr lang="en-US" sz="1800" b="0" strike="noStrike" spc="-1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3" name="Picture 12" descr="A circular building with a circular roof&#10;&#10;Description automatically generated">
              <a:extLst>
                <a:ext uri="{FF2B5EF4-FFF2-40B4-BE49-F238E27FC236}">
                  <a16:creationId xmlns:a16="http://schemas.microsoft.com/office/drawing/2014/main" id="{757006AB-5A3A-C9A9-5933-A183ABB1BA1E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564000" y="4770360"/>
              <a:ext cx="3474720" cy="131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71370B-C60B-3EE9-86F0-29AA1FFB3B8A}"/>
                </a:ext>
              </a:extLst>
            </p:cNvPr>
            <p:cNvSpPr/>
            <p:nvPr/>
          </p:nvSpPr>
          <p:spPr>
            <a:xfrm>
              <a:off x="7176000" y="5328000"/>
              <a:ext cx="2878920" cy="60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1" strike="noStrike" spc="-1" dirty="0">
                  <a:solidFill>
                    <a:srgbClr val="FFBF00"/>
                  </a:solidFill>
                  <a:latin typeface="+mj-lt"/>
                  <a:ea typeface="DejaVu Sans"/>
                </a:rPr>
                <a:t>SOLEIL: </a:t>
              </a:r>
              <a:endParaRPr lang="en-US" sz="1800" b="0" strike="noStrike" spc="-1" dirty="0">
                <a:solidFill>
                  <a:srgbClr val="000000"/>
                </a:solidFill>
                <a:latin typeface="+mj-lt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1800" b="1" strike="noStrike" spc="-1" dirty="0">
                  <a:solidFill>
                    <a:srgbClr val="FFBF00"/>
                  </a:solidFill>
                  <a:latin typeface="+mj-lt"/>
                  <a:ea typeface="DejaVu Sans"/>
                </a:rPr>
                <a:t>2 PB in 2023</a:t>
              </a:r>
              <a:endParaRPr lang="en-US" sz="1800" b="0" strike="noStrike" spc="-1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BEFEB-FEE6-9BC2-577F-90C2CBAA0BF3}"/>
              </a:ext>
            </a:extLst>
          </p:cNvPr>
          <p:cNvGrpSpPr/>
          <p:nvPr/>
        </p:nvGrpSpPr>
        <p:grpSpPr>
          <a:xfrm>
            <a:off x="9017960" y="2452255"/>
            <a:ext cx="2878920" cy="3044536"/>
            <a:chOff x="9017960" y="2452255"/>
            <a:chExt cx="2878920" cy="3044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4217AF-1D95-3928-3F1F-A2C6A82AD3A6}"/>
                </a:ext>
              </a:extLst>
            </p:cNvPr>
            <p:cNvSpPr/>
            <p:nvPr/>
          </p:nvSpPr>
          <p:spPr>
            <a:xfrm>
              <a:off x="9218727" y="2913371"/>
              <a:ext cx="2563215" cy="215739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576 CPU threads</a:t>
              </a:r>
            </a:p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4 TB mem</a:t>
              </a:r>
            </a:p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~200 TB disk</a:t>
              </a:r>
              <a:endParaRPr lang="en-US" spc="-1" dirty="0">
                <a:solidFill>
                  <a:srgbClr val="000000"/>
                </a:solidFill>
                <a:latin typeface="+mj-lt"/>
                <a:ea typeface="DejaVu Sans"/>
              </a:endParaRPr>
            </a:p>
            <a:p>
              <a:pPr marL="285750" indent="-28575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17 GPU’s</a:t>
              </a:r>
              <a:endParaRPr lang="en-US" sz="1800" b="0" strike="noStrike" spc="-1" dirty="0">
                <a:solidFill>
                  <a:srgbClr val="000000"/>
                </a:solidFill>
                <a:latin typeface="+mj-lt"/>
              </a:endParaRPr>
            </a:p>
            <a:p>
              <a:pPr>
                <a:lnSpc>
                  <a:spcPct val="100000"/>
                </a:lnSpc>
              </a:pPr>
              <a:r>
                <a:rPr lang="en-US" sz="1470" b="0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Our current resources are dimensioned for up to ~50 simultaneous users.</a:t>
              </a:r>
              <a:endParaRPr lang="en-US" sz="1470" b="0" strike="noStrike" spc="-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3C2A91-A018-5393-48E7-0C34C0738D35}"/>
                </a:ext>
              </a:extLst>
            </p:cNvPr>
            <p:cNvSpPr/>
            <p:nvPr/>
          </p:nvSpPr>
          <p:spPr>
            <a:xfrm>
              <a:off x="9017960" y="2452255"/>
              <a:ext cx="2878920" cy="304453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7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4833-FD81-EF54-DCB7-21F60FCA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964480"/>
            <a:ext cx="11642880" cy="138960"/>
          </a:xfrm>
        </p:spPr>
        <p:txBody>
          <a:bodyPr/>
          <a:lstStyle/>
          <a:p>
            <a:r>
              <a:rPr lang="en-US" sz="3000" dirty="0">
                <a:ea typeface="+mj-lt"/>
                <a:cs typeface="+mj-lt"/>
              </a:rPr>
              <a:t>Reformulating the Problem: </a:t>
            </a:r>
            <a:r>
              <a:rPr lang="en-US" sz="3000" dirty="0"/>
              <a:t>From Detection to Prediction</a:t>
            </a:r>
            <a:endParaRPr lang="en-US" sz="30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4000">
              <a:ea typeface="+mj-lt"/>
              <a:cs typeface="+mj-lt"/>
            </a:endParaRPr>
          </a:p>
          <a:p>
            <a:endParaRPr lang="en-US" sz="4000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B9FF2-659C-6B64-663E-FDCF7BC5D4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424056" y="1370414"/>
            <a:ext cx="6203372" cy="5113513"/>
          </a:xfrm>
        </p:spPr>
        <p:txBody>
          <a:bodyPr/>
          <a:lstStyle/>
          <a:p>
            <a:pPr>
              <a:buFont typeface="Arial"/>
            </a:pPr>
            <a:r>
              <a:rPr lang="en-US" sz="2400" b="1" dirty="0">
                <a:ea typeface="+mn-lt"/>
                <a:cs typeface="+mn-lt"/>
              </a:rPr>
              <a:t>Key Shift</a:t>
            </a:r>
            <a:r>
              <a:rPr lang="en-US" sz="2400" dirty="0">
                <a:ea typeface="+mn-lt"/>
                <a:cs typeface="+mn-lt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Before</a:t>
            </a:r>
            <a:r>
              <a:rPr lang="en-US" sz="2000" dirty="0">
                <a:ea typeface="+mn-lt"/>
                <a:cs typeface="+mn-lt"/>
              </a:rPr>
              <a:t>: "</a:t>
            </a:r>
            <a:r>
              <a:rPr lang="en-US" sz="1800" dirty="0">
                <a:ea typeface="+mn-lt"/>
                <a:cs typeface="+mn-lt"/>
              </a:rPr>
              <a:t>Is this point anomalous?</a:t>
            </a:r>
            <a:r>
              <a:rPr lang="en-US" sz="2000" dirty="0">
                <a:ea typeface="+mn-lt"/>
                <a:cs typeface="+mn-lt"/>
              </a:rPr>
              <a:t>"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Now</a:t>
            </a:r>
            <a:r>
              <a:rPr lang="en-US" sz="2000" dirty="0">
                <a:ea typeface="+mn-lt"/>
                <a:cs typeface="+mn-lt"/>
              </a:rPr>
              <a:t>: "</a:t>
            </a:r>
            <a:r>
              <a:rPr lang="en-US" sz="1800" dirty="0">
                <a:ea typeface="+mn-lt"/>
                <a:cs typeface="+mn-lt"/>
              </a:rPr>
              <a:t>What will efficiency be, and how certain are we?"</a:t>
            </a:r>
            <a:endParaRPr lang="en-US" sz="1800" dirty="0"/>
          </a:p>
          <a:p>
            <a:endParaRPr lang="en-US" sz="1800" b="1" dirty="0">
              <a:cs typeface="Arial"/>
            </a:endParaRPr>
          </a:p>
          <a:p>
            <a:r>
              <a:rPr lang="en-US" sz="2400" b="1" dirty="0">
                <a:ea typeface="+mn-lt"/>
                <a:cs typeface="+mn-lt"/>
              </a:rPr>
              <a:t>Gaussian Process Regression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Provides uncertainty estimates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Use sparse GPs for better explainability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>
                <a:cs typeface="Arial"/>
              </a:rPr>
              <a:t>Uncertainty can be used to quantify stability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cs typeface="Arial"/>
            </a:endParaRPr>
          </a:p>
          <a:p>
            <a:r>
              <a:rPr lang="en-US" sz="2400" b="1" dirty="0">
                <a:cs typeface="Arial"/>
              </a:rPr>
              <a:t>Model predictive control (in progress)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j-lt"/>
                <a:cs typeface="+mj-lt"/>
              </a:rPr>
              <a:t>Predicts system behavior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j-lt"/>
                <a:cs typeface="+mj-lt"/>
              </a:rPr>
              <a:t>Optimizes control actions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j-lt"/>
                <a:cs typeface="+mj-lt"/>
              </a:rPr>
              <a:t>Handles constraints naturally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sz="2400" b="1" dirty="0">
              <a:cs typeface="Arial"/>
            </a:endParaRPr>
          </a:p>
        </p:txBody>
      </p:sp>
      <p:pic>
        <p:nvPicPr>
          <p:cNvPr id="4" name="Picture 3" descr="A diagram of a model&#10;&#10;Description automatically generated">
            <a:extLst>
              <a:ext uri="{FF2B5EF4-FFF2-40B4-BE49-F238E27FC236}">
                <a16:creationId xmlns:a16="http://schemas.microsoft.com/office/drawing/2014/main" id="{97CE5ADE-C03A-863E-ABB3-66517AC9A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35"/>
            <a:ext cx="5217589" cy="43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596E-1BA7-21F8-425B-AB73D034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60" y="365040"/>
            <a:ext cx="9651520" cy="423440"/>
          </a:xfrm>
        </p:spPr>
        <p:txBody>
          <a:bodyPr/>
          <a:lstStyle/>
          <a:p>
            <a:r>
              <a:rPr lang="en-US" sz="3200" dirty="0"/>
              <a:t>Future Perspectives: Beyond Initial Implementation</a:t>
            </a:r>
          </a:p>
          <a:p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92241-3F99-9E5E-2C4F-D59D5BD8603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06541" y="1667789"/>
            <a:ext cx="7824357" cy="426542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ea typeface="+mn-lt"/>
                <a:cs typeface="+mn-lt"/>
              </a:rPr>
              <a:t>Phased Implementation Approach</a:t>
            </a:r>
            <a:endParaRPr lang="en-US" sz="1800" dirty="0">
              <a:cs typeface="Arial"/>
            </a:endParaRPr>
          </a:p>
          <a:p>
            <a:pPr lvl="6"/>
            <a:r>
              <a:rPr lang="en-US" dirty="0">
                <a:ea typeface="+mn-lt"/>
                <a:cs typeface="+mn-lt"/>
              </a:rPr>
              <a:t>	Controlled testing in parallel with existing systems</a:t>
            </a:r>
            <a:endParaRPr lang="en-US" dirty="0"/>
          </a:p>
          <a:p>
            <a:pPr lvl="6"/>
            <a:r>
              <a:rPr lang="en-US" dirty="0">
                <a:ea typeface="+mn-lt"/>
                <a:cs typeface="+mn-lt"/>
              </a:rPr>
              <a:t>	Gradual transition to real-time operation</a:t>
            </a:r>
            <a:endParaRPr lang="en-US" dirty="0"/>
          </a:p>
          <a:p>
            <a:pPr lvl="6"/>
            <a:r>
              <a:rPr lang="en-US" dirty="0">
                <a:ea typeface="+mn-lt"/>
                <a:cs typeface="+mn-lt"/>
              </a:rPr>
              <a:t>	Careful monitoring and performance assessment</a:t>
            </a:r>
            <a:endParaRPr lang="en-US" dirty="0"/>
          </a:p>
          <a:p>
            <a:r>
              <a:rPr lang="en-US" sz="2400" b="1" dirty="0">
                <a:ea typeface="+mn-lt"/>
                <a:cs typeface="+mn-lt"/>
              </a:rPr>
              <a:t>Operational Integration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sz="2400" dirty="0"/>
          </a:p>
          <a:p>
            <a:pPr lvl="1"/>
            <a:r>
              <a:rPr lang="en-US" sz="1800" dirty="0">
                <a:ea typeface="+mn-lt"/>
                <a:cs typeface="+mn-lt"/>
              </a:rPr>
              <a:t>	Development of operator interface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	Real-time visualization tools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	Integration with existing control systems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	Automated reporting and diagnostics</a:t>
            </a:r>
            <a:endParaRPr lang="en-US" sz="1800" dirty="0"/>
          </a:p>
          <a:p>
            <a:pPr lvl="1"/>
            <a:r>
              <a:rPr lang="en-US" sz="1800" dirty="0"/>
              <a:t>	Research Opportunities</a:t>
            </a:r>
          </a:p>
          <a:p>
            <a:r>
              <a:rPr lang="en-US" sz="2400" b="1" dirty="0">
                <a:ea typeface="+mn-lt"/>
                <a:cs typeface="+mn-lt"/>
              </a:rPr>
              <a:t>Machine Learning Advances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sz="2400" dirty="0"/>
          </a:p>
          <a:p>
            <a:pPr lvl="1"/>
            <a:r>
              <a:rPr lang="en-US" sz="1800" dirty="0">
                <a:ea typeface="+mn-lt"/>
                <a:cs typeface="+mn-lt"/>
              </a:rPr>
              <a:t>	Exploration of models combining physics insights with ML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	Investigation of transfer learning between different operation modes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	Development of interpretable AI techniques for operator trust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END - Comic Pop Art Vintage colorful cartoon animation with explosion  of speech bubble message.">
            <a:extLst>
              <a:ext uri="{FF2B5EF4-FFF2-40B4-BE49-F238E27FC236}">
                <a16:creationId xmlns:a16="http://schemas.microsoft.com/office/drawing/2014/main" id="{E2E737EB-4036-8D88-673B-6F4D9DFD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37" y="1637227"/>
            <a:ext cx="8066722" cy="4544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6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_6"/>
          <p:cNvSpPr/>
          <p:nvPr/>
        </p:nvSpPr>
        <p:spPr>
          <a:xfrm>
            <a:off x="1219680" y="-146274"/>
            <a:ext cx="10972320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Importance of AI in Modern Scientific Facilities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3545840" y="2676260"/>
            <a:ext cx="8432800" cy="33481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fontScale="92500" lnSpcReduction="20000"/>
          </a:bodyPr>
          <a:lstStyle/>
          <a:p>
            <a:pPr marL="228600">
              <a:lnSpc>
                <a:spcPct val="90000"/>
              </a:lnSpc>
              <a:spcBef>
                <a:spcPts val="1417"/>
              </a:spcBef>
            </a:pPr>
            <a:endParaRPr lang="en-US" sz="800" kern="1200" spc="-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71500" indent="-342900">
              <a:lnSpc>
                <a:spcPct val="15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n-US" sz="2000" b="1" kern="1200" spc="-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Denoising</a:t>
            </a:r>
            <a:r>
              <a:rPr lang="en-US" sz="2000" kern="1200" spc="-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(remove Poisson-noise), help further data treatment and compression.</a:t>
            </a:r>
          </a:p>
          <a:p>
            <a:pPr marL="571500" indent="-342900">
              <a:lnSpc>
                <a:spcPct val="15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n-US" sz="2000" b="1" kern="1200" spc="-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Chatbot</a:t>
            </a:r>
            <a:r>
              <a:rPr lang="en-US" sz="2000" kern="1200" spc="-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to help scientists at 3 am, and provide tips for on-going experiments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as well as retrieval augmented generation for accelerator team</a:t>
            </a:r>
            <a:endParaRPr lang="en-US" sz="2000" kern="1200" spc="-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71500" indent="-342900">
              <a:lnSpc>
                <a:spcPct val="15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ML/AI</a:t>
            </a:r>
            <a:r>
              <a:rPr lang="en-US" sz="2000" b="1" kern="1200" spc="-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</a:rPr>
              <a:t>beased</a:t>
            </a:r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 optimal control for the accelerator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Anomaly detection, predictive model control.</a:t>
            </a:r>
          </a:p>
          <a:p>
            <a:pPr marL="228600">
              <a:lnSpc>
                <a:spcPct val="90000"/>
              </a:lnSpc>
              <a:spcBef>
                <a:spcPts val="1417"/>
              </a:spcBef>
            </a:pPr>
            <a:endParaRPr lang="en-US" sz="800" kern="1200" spc="-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02C2C-610D-EC71-E77E-48EBA5EB05E5}"/>
              </a:ext>
            </a:extLst>
          </p:cNvPr>
          <p:cNvSpPr/>
          <p:nvPr/>
        </p:nvSpPr>
        <p:spPr>
          <a:xfrm>
            <a:off x="3220720" y="2523860"/>
            <a:ext cx="8757920" cy="3500554"/>
          </a:xfrm>
          <a:custGeom>
            <a:avLst/>
            <a:gdLst>
              <a:gd name="connsiteX0" fmla="*/ 0 w 8757920"/>
              <a:gd name="connsiteY0" fmla="*/ 583437 h 3500554"/>
              <a:gd name="connsiteX1" fmla="*/ 583437 w 8757920"/>
              <a:gd name="connsiteY1" fmla="*/ 0 h 3500554"/>
              <a:gd name="connsiteX2" fmla="*/ 8174483 w 8757920"/>
              <a:gd name="connsiteY2" fmla="*/ 0 h 3500554"/>
              <a:gd name="connsiteX3" fmla="*/ 8757920 w 8757920"/>
              <a:gd name="connsiteY3" fmla="*/ 583437 h 3500554"/>
              <a:gd name="connsiteX4" fmla="*/ 8757920 w 8757920"/>
              <a:gd name="connsiteY4" fmla="*/ 2917117 h 3500554"/>
              <a:gd name="connsiteX5" fmla="*/ 8174483 w 8757920"/>
              <a:gd name="connsiteY5" fmla="*/ 3500554 h 3500554"/>
              <a:gd name="connsiteX6" fmla="*/ 583437 w 8757920"/>
              <a:gd name="connsiteY6" fmla="*/ 3500554 h 3500554"/>
              <a:gd name="connsiteX7" fmla="*/ 0 w 8757920"/>
              <a:gd name="connsiteY7" fmla="*/ 2917117 h 3500554"/>
              <a:gd name="connsiteX8" fmla="*/ 0 w 8757920"/>
              <a:gd name="connsiteY8" fmla="*/ 583437 h 35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7920" h="3500554" extrusionOk="0">
                <a:moveTo>
                  <a:pt x="0" y="583437"/>
                </a:moveTo>
                <a:cubicBezTo>
                  <a:pt x="-31513" y="313371"/>
                  <a:pt x="247002" y="2708"/>
                  <a:pt x="583437" y="0"/>
                </a:cubicBezTo>
                <a:cubicBezTo>
                  <a:pt x="1879585" y="-64491"/>
                  <a:pt x="4832148" y="161262"/>
                  <a:pt x="8174483" y="0"/>
                </a:cubicBezTo>
                <a:cubicBezTo>
                  <a:pt x="8551162" y="-7736"/>
                  <a:pt x="8759354" y="250006"/>
                  <a:pt x="8757920" y="583437"/>
                </a:cubicBezTo>
                <a:cubicBezTo>
                  <a:pt x="8691003" y="1519682"/>
                  <a:pt x="8866906" y="2512738"/>
                  <a:pt x="8757920" y="2917117"/>
                </a:cubicBezTo>
                <a:cubicBezTo>
                  <a:pt x="8737063" y="3236887"/>
                  <a:pt x="8460861" y="3526763"/>
                  <a:pt x="8174483" y="3500554"/>
                </a:cubicBezTo>
                <a:cubicBezTo>
                  <a:pt x="7103957" y="3570604"/>
                  <a:pt x="2721183" y="3376777"/>
                  <a:pt x="583437" y="3500554"/>
                </a:cubicBezTo>
                <a:cubicBezTo>
                  <a:pt x="299123" y="3476985"/>
                  <a:pt x="4705" y="3238307"/>
                  <a:pt x="0" y="2917117"/>
                </a:cubicBezTo>
                <a:cubicBezTo>
                  <a:pt x="-73387" y="2662390"/>
                  <a:pt x="-14052" y="1337712"/>
                  <a:pt x="0" y="583437"/>
                </a:cubicBezTo>
                <a:close/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0199237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or Example! Stock-illustration | Adobe Stock">
            <a:extLst>
              <a:ext uri="{FF2B5EF4-FFF2-40B4-BE49-F238E27FC236}">
                <a16:creationId xmlns:a16="http://schemas.microsoft.com/office/drawing/2014/main" id="{8440CE16-FA8C-A13E-5181-3D5B2E8A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6512" y="1358178"/>
            <a:ext cx="3949008" cy="1480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1EFD-A496-112E-61D4-7B13CCEADF8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996440"/>
            <a:ext cx="10972320" cy="850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ea typeface="+mn-lt"/>
                <a:cs typeface="+mn-lt"/>
              </a:rPr>
              <a:t>Problem Context</a:t>
            </a:r>
            <a:endParaRPr lang="en-US" sz="6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3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3DCB-44FF-C97A-A18A-C4BC9C08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191968"/>
            <a:ext cx="8011695" cy="504720"/>
          </a:xfrm>
        </p:spPr>
        <p:txBody>
          <a:bodyPr/>
          <a:lstStyle/>
          <a:p>
            <a:r>
              <a:rPr lang="en-US" sz="3600" dirty="0">
                <a:ea typeface="+mj-lt"/>
                <a:cs typeface="+mj-lt"/>
              </a:rPr>
              <a:t>Injection System Overview</a:t>
            </a:r>
            <a:endParaRPr lang="en-US" dirty="0"/>
          </a:p>
        </p:txBody>
      </p:sp>
      <p:grpSp>
        <p:nvGrpSpPr>
          <p:cNvPr id="4" name="Groupe 20">
            <a:extLst>
              <a:ext uri="{FF2B5EF4-FFF2-40B4-BE49-F238E27FC236}">
                <a16:creationId xmlns:a16="http://schemas.microsoft.com/office/drawing/2014/main" id="{4A2A0ED1-6979-6080-D8D2-1933E233976C}"/>
              </a:ext>
            </a:extLst>
          </p:cNvPr>
          <p:cNvGrpSpPr/>
          <p:nvPr/>
        </p:nvGrpSpPr>
        <p:grpSpPr>
          <a:xfrm>
            <a:off x="1218145" y="1349664"/>
            <a:ext cx="6730357" cy="4637808"/>
            <a:chOff x="472559" y="975360"/>
            <a:chExt cx="7691138" cy="5366678"/>
          </a:xfrm>
        </p:grpSpPr>
        <p:grpSp>
          <p:nvGrpSpPr>
            <p:cNvPr id="5" name="Groupe 17">
              <a:extLst>
                <a:ext uri="{FF2B5EF4-FFF2-40B4-BE49-F238E27FC236}">
                  <a16:creationId xmlns:a16="http://schemas.microsoft.com/office/drawing/2014/main" id="{B274BABB-F6F7-F78A-1A5C-734751D59AEE}"/>
                </a:ext>
              </a:extLst>
            </p:cNvPr>
            <p:cNvGrpSpPr/>
            <p:nvPr/>
          </p:nvGrpSpPr>
          <p:grpSpPr>
            <a:xfrm>
              <a:off x="472559" y="975360"/>
              <a:ext cx="5985909" cy="5366678"/>
              <a:chOff x="472559" y="975360"/>
              <a:chExt cx="5985909" cy="5366678"/>
            </a:xfrm>
          </p:grpSpPr>
          <p:pic>
            <p:nvPicPr>
              <p:cNvPr id="7" name="Image 9">
                <a:extLst>
                  <a:ext uri="{FF2B5EF4-FFF2-40B4-BE49-F238E27FC236}">
                    <a16:creationId xmlns:a16="http://schemas.microsoft.com/office/drawing/2014/main" id="{3D498D51-D892-9239-3E4A-45423B7CE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1812" t="35300" r="21060" b="10100"/>
              <a:stretch/>
            </p:blipFill>
            <p:spPr>
              <a:xfrm>
                <a:off x="472559" y="975360"/>
                <a:ext cx="5985909" cy="5366678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9DEA68-D4EC-94A9-9499-8EEBCF0D00B3}"/>
                  </a:ext>
                </a:extLst>
              </p:cNvPr>
              <p:cNvSpPr/>
              <p:nvPr/>
            </p:nvSpPr>
            <p:spPr>
              <a:xfrm rot="20545961">
                <a:off x="2341307" y="2398535"/>
                <a:ext cx="2003267" cy="171048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cxnSp>
          <p:nvCxnSpPr>
            <p:cNvPr id="6" name="Connecteur droit avec flèche 19">
              <a:extLst>
                <a:ext uri="{FF2B5EF4-FFF2-40B4-BE49-F238E27FC236}">
                  <a16:creationId xmlns:a16="http://schemas.microsoft.com/office/drawing/2014/main" id="{E505ADB9-84A6-1D73-92AF-812D6E3E44A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4297861" y="2199503"/>
              <a:ext cx="3865836" cy="7519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4B4A38F-E4C7-D8C1-7651-D77A63B8EA3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489274" y="2976880"/>
            <a:ext cx="5429099" cy="3538220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Due to 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limited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lifetime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beam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stored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in the ring, the SOLEIL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injector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(LINAC,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transfer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lines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, Booster)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is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called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upon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every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~3 minutes.</a:t>
            </a:r>
            <a:endParaRPr lang="en-US" sz="1600" dirty="0">
              <a:ea typeface="Calibri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1600" dirty="0">
              <a:ea typeface="Calibri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efficiency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this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injector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impacts 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quality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stored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beam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(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frequency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injections,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transparency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the injection,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quality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of the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injected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beam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). (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can't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go </a:t>
            </a:r>
            <a:r>
              <a:rPr lang="fr-FR" sz="1600" dirty="0" err="1">
                <a:solidFill>
                  <a:srgbClr val="000000"/>
                </a:solidFill>
                <a:ea typeface="Calibri"/>
                <a:cs typeface="Calibri"/>
              </a:rPr>
              <a:t>beneath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 40%)</a:t>
            </a: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1600" dirty="0">
              <a:ea typeface="Calibri"/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600" dirty="0">
                <a:ea typeface="Calibri"/>
                <a:cs typeface="Calibri"/>
              </a:rPr>
              <a:t>In the SOLEIL II </a:t>
            </a:r>
            <a:r>
              <a:rPr lang="fr-FR" sz="1600" dirty="0" err="1">
                <a:ea typeface="Calibri"/>
                <a:cs typeface="Calibri"/>
              </a:rPr>
              <a:t>project</a:t>
            </a:r>
            <a:r>
              <a:rPr lang="fr-FR" sz="1600" dirty="0">
                <a:ea typeface="Calibri"/>
                <a:cs typeface="Calibri"/>
              </a:rPr>
              <a:t>, the </a:t>
            </a:r>
            <a:r>
              <a:rPr lang="fr-FR" sz="1600" dirty="0" err="1">
                <a:ea typeface="Calibri"/>
                <a:cs typeface="Calibri"/>
              </a:rPr>
              <a:t>requirement</a:t>
            </a:r>
            <a:r>
              <a:rPr lang="fr-FR" sz="1600" dirty="0">
                <a:ea typeface="Calibri"/>
                <a:cs typeface="Calibri"/>
              </a:rPr>
              <a:t> for </a:t>
            </a:r>
            <a:r>
              <a:rPr lang="fr-FR" sz="1600" dirty="0" err="1">
                <a:ea typeface="Calibri"/>
                <a:cs typeface="Calibri"/>
              </a:rPr>
              <a:t>injector</a:t>
            </a:r>
            <a:r>
              <a:rPr lang="fr-FR" sz="1600" dirty="0">
                <a:ea typeface="Calibri"/>
                <a:cs typeface="Calibri"/>
              </a:rPr>
              <a:t> </a:t>
            </a:r>
            <a:r>
              <a:rPr lang="fr-FR" sz="1600" dirty="0" err="1">
                <a:ea typeface="Calibri"/>
                <a:cs typeface="Calibri"/>
              </a:rPr>
              <a:t>reliability</a:t>
            </a:r>
            <a:r>
              <a:rPr lang="fr-FR" sz="1600" dirty="0">
                <a:ea typeface="Calibri"/>
                <a:cs typeface="Calibri"/>
              </a:rPr>
              <a:t> </a:t>
            </a:r>
            <a:r>
              <a:rPr lang="fr-FR" sz="1600" dirty="0" err="1">
                <a:ea typeface="Calibri"/>
                <a:cs typeface="Calibri"/>
              </a:rPr>
              <a:t>will</a:t>
            </a:r>
            <a:r>
              <a:rPr lang="fr-FR" sz="1600" dirty="0">
                <a:ea typeface="Calibri"/>
                <a:cs typeface="Calibri"/>
              </a:rPr>
              <a:t> </a:t>
            </a:r>
            <a:r>
              <a:rPr lang="fr-FR" sz="1600" dirty="0" err="1">
                <a:ea typeface="Calibri"/>
                <a:cs typeface="Calibri"/>
              </a:rPr>
              <a:t>be</a:t>
            </a:r>
            <a:r>
              <a:rPr lang="fr-FR" sz="1600" dirty="0">
                <a:ea typeface="Calibri"/>
                <a:cs typeface="Calibri"/>
              </a:rPr>
              <a:t> </a:t>
            </a:r>
            <a:r>
              <a:rPr lang="fr-FR" sz="1600" dirty="0" err="1">
                <a:ea typeface="Calibri"/>
                <a:cs typeface="Calibri"/>
              </a:rPr>
              <a:t>increased</a:t>
            </a:r>
            <a:r>
              <a:rPr lang="fr-FR" sz="1600" dirty="0">
                <a:ea typeface="Calibri"/>
                <a:cs typeface="Calibri"/>
              </a:rPr>
              <a:t>.​</a:t>
            </a: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3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7A2F520-77C4-256D-74C7-3294BD0C54EF}"/>
              </a:ext>
            </a:extLst>
          </p:cNvPr>
          <p:cNvGrpSpPr/>
          <p:nvPr/>
        </p:nvGrpSpPr>
        <p:grpSpPr>
          <a:xfrm>
            <a:off x="608011" y="4261904"/>
            <a:ext cx="11474740" cy="1989470"/>
            <a:chOff x="400757" y="3883183"/>
            <a:chExt cx="11474740" cy="198947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9BFEDB7-A629-D39F-5607-0CE434BD8F60}"/>
                </a:ext>
              </a:extLst>
            </p:cNvPr>
            <p:cNvSpPr txBox="1"/>
            <p:nvPr/>
          </p:nvSpPr>
          <p:spPr>
            <a:xfrm>
              <a:off x="2380083" y="3883183"/>
              <a:ext cx="63371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" sz="1600" i="1" dirty="0">
                  <a:latin typeface="+mj-lt"/>
                  <a:ea typeface="Calibri"/>
                  <a:cs typeface="Calibri"/>
                </a:rPr>
                <a:t>Example of degraded LINAC-booster injection efficiency </a:t>
              </a:r>
              <a:endParaRPr lang="fr-FR" sz="1600" i="1" dirty="0">
                <a:latin typeface="+mj-lt"/>
                <a:ea typeface="Calibri"/>
                <a:cs typeface="Calibri"/>
              </a:endParaRPr>
            </a:p>
            <a:p>
              <a:endParaRPr lang="fr-FR" sz="1600" i="1" dirty="0">
                <a:latin typeface="+mj-lt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8D2DA51-B341-51FD-665C-6BEA3302D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333" t="67615" r="42912" b="11149"/>
            <a:stretch/>
          </p:blipFill>
          <p:spPr>
            <a:xfrm>
              <a:off x="6418823" y="4416285"/>
              <a:ext cx="5456674" cy="1456368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B404B58-201E-6E44-3E16-2E3D6479E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53" t="69460" r="41606" b="9796"/>
            <a:stretch/>
          </p:blipFill>
          <p:spPr>
            <a:xfrm>
              <a:off x="586175" y="4437211"/>
              <a:ext cx="5832648" cy="142266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1742B7-7C30-384A-0386-1E206D09D711}"/>
                </a:ext>
              </a:extLst>
            </p:cNvPr>
            <p:cNvSpPr/>
            <p:nvPr/>
          </p:nvSpPr>
          <p:spPr>
            <a:xfrm>
              <a:off x="586175" y="4416285"/>
              <a:ext cx="234483" cy="1356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32E0A3B-F6D4-7544-0E13-50CB6FE971EB}"/>
                </a:ext>
              </a:extLst>
            </p:cNvPr>
            <p:cNvSpPr txBox="1"/>
            <p:nvPr/>
          </p:nvSpPr>
          <p:spPr>
            <a:xfrm rot="16200000">
              <a:off x="78161" y="4769298"/>
              <a:ext cx="1106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+mj-lt"/>
                </a:rPr>
                <a:t>Injection rate in booster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5D13AC9-2AB0-30CE-4C17-285A04504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83" t="73586" r="89295" b="20539"/>
            <a:stretch/>
          </p:blipFill>
          <p:spPr>
            <a:xfrm>
              <a:off x="8810544" y="3885511"/>
              <a:ext cx="673231" cy="402956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45B974-AA91-F714-FFAE-3A58DB6D3272}"/>
              </a:ext>
            </a:extLst>
          </p:cNvPr>
          <p:cNvGrpSpPr/>
          <p:nvPr/>
        </p:nvGrpSpPr>
        <p:grpSpPr>
          <a:xfrm>
            <a:off x="608011" y="1281669"/>
            <a:ext cx="2895320" cy="2395253"/>
            <a:chOff x="3229237" y="2347784"/>
            <a:chExt cx="2364260" cy="174642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5CAD775-2F5B-E768-8872-3FD6AB1A3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989" t="49264" r="26246" b="32967"/>
            <a:stretch/>
          </p:blipFill>
          <p:spPr>
            <a:xfrm>
              <a:off x="3229237" y="2347784"/>
              <a:ext cx="2364260" cy="1746421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AF930D-CC0B-EB79-9CCC-E548B2C8810E}"/>
                </a:ext>
              </a:extLst>
            </p:cNvPr>
            <p:cNvSpPr/>
            <p:nvPr/>
          </p:nvSpPr>
          <p:spPr>
            <a:xfrm rot="20545961">
              <a:off x="4149455" y="3231953"/>
              <a:ext cx="1075842" cy="3679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+mj-lt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0A29562-CFA8-39C6-0C6C-2BD2814154F7}"/>
              </a:ext>
            </a:extLst>
          </p:cNvPr>
          <p:cNvSpPr txBox="1"/>
          <p:nvPr/>
        </p:nvSpPr>
        <p:spPr>
          <a:xfrm>
            <a:off x="4032906" y="1250716"/>
            <a:ext cx="752801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 err="1">
                <a:latin typeface="+mj-lt"/>
                <a:cs typeface="Arial"/>
              </a:rPr>
              <a:t>We</a:t>
            </a:r>
            <a:r>
              <a:rPr lang="fr-FR" sz="1600" dirty="0">
                <a:latin typeface="+mj-lt"/>
                <a:cs typeface="Arial"/>
              </a:rPr>
              <a:t> are </a:t>
            </a:r>
            <a:r>
              <a:rPr lang="fr-FR" sz="1600" dirty="0" err="1">
                <a:latin typeface="+mj-lt"/>
                <a:cs typeface="Arial"/>
              </a:rPr>
              <a:t>particularly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interested</a:t>
            </a:r>
            <a:r>
              <a:rPr lang="fr-FR" sz="1600" dirty="0">
                <a:latin typeface="+mj-lt"/>
                <a:cs typeface="Arial"/>
              </a:rPr>
              <a:t> in the injection of the LINAC </a:t>
            </a:r>
            <a:r>
              <a:rPr lang="fr-FR" sz="1600" dirty="0" err="1">
                <a:latin typeface="+mj-lt"/>
                <a:cs typeface="Arial"/>
              </a:rPr>
              <a:t>beam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into</a:t>
            </a:r>
            <a:r>
              <a:rPr lang="fr-FR" sz="1600" dirty="0">
                <a:latin typeface="+mj-lt"/>
                <a:cs typeface="Arial"/>
              </a:rPr>
              <a:t> the booster: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cs typeface="Arial"/>
              </a:rPr>
              <a:t>The </a:t>
            </a:r>
            <a:r>
              <a:rPr lang="fr-FR" sz="1600" dirty="0" err="1">
                <a:latin typeface="+mj-lt"/>
                <a:cs typeface="Arial"/>
              </a:rPr>
              <a:t>yield</a:t>
            </a:r>
            <a:r>
              <a:rPr lang="fr-FR" sz="1600" dirty="0">
                <a:latin typeface="+mj-lt"/>
                <a:cs typeface="Arial"/>
              </a:rPr>
              <a:t> of </a:t>
            </a:r>
            <a:r>
              <a:rPr lang="fr-FR" sz="1600" dirty="0" err="1">
                <a:latin typeface="+mj-lt"/>
                <a:cs typeface="Arial"/>
              </a:rPr>
              <a:t>this</a:t>
            </a:r>
            <a:r>
              <a:rPr lang="fr-FR" sz="1600" dirty="0">
                <a:latin typeface="+mj-lt"/>
                <a:cs typeface="Arial"/>
              </a:rPr>
              <a:t> injection </a:t>
            </a:r>
            <a:r>
              <a:rPr lang="fr-FR" sz="1600" dirty="0" err="1">
                <a:latin typeface="+mj-lt"/>
                <a:cs typeface="Arial"/>
              </a:rPr>
              <a:t>regularly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fluctuates</a:t>
            </a:r>
            <a:r>
              <a:rPr lang="fr-FR" sz="1600" dirty="0">
                <a:latin typeface="+mj-lt"/>
                <a:cs typeface="Arial"/>
              </a:rPr>
              <a:t> and </a:t>
            </a:r>
            <a:r>
              <a:rPr lang="fr-FR" sz="1600" dirty="0" err="1">
                <a:latin typeface="+mj-lt"/>
                <a:cs typeface="Arial"/>
              </a:rPr>
              <a:t>requires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careful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adjustment</a:t>
            </a:r>
            <a:r>
              <a:rPr lang="fr-FR" sz="1600" dirty="0">
                <a:latin typeface="+mj-lt"/>
                <a:cs typeface="Arial"/>
              </a:rPr>
              <a:t> on the part of the </a:t>
            </a:r>
            <a:r>
              <a:rPr lang="fr-FR" sz="1600" dirty="0" err="1">
                <a:latin typeface="+mj-lt"/>
                <a:cs typeface="Arial"/>
              </a:rPr>
              <a:t>operators</a:t>
            </a:r>
            <a:r>
              <a:rPr lang="fr-FR" sz="1600" dirty="0">
                <a:latin typeface="+mj-lt"/>
                <a:cs typeface="Arial"/>
              </a:rPr>
              <a:t>. </a:t>
            </a:r>
            <a:endParaRPr lang="fr-F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cs typeface="Arial"/>
              </a:rPr>
              <a:t>The source of </a:t>
            </a:r>
            <a:r>
              <a:rPr lang="fr-FR" sz="1600" dirty="0" err="1">
                <a:latin typeface="+mj-lt"/>
                <a:cs typeface="Arial"/>
              </a:rPr>
              <a:t>these</a:t>
            </a:r>
            <a:r>
              <a:rPr lang="fr-FR" sz="1600" dirty="0">
                <a:latin typeface="+mj-lt"/>
                <a:cs typeface="Arial"/>
              </a:rPr>
              <a:t> fluctuations </a:t>
            </a:r>
            <a:r>
              <a:rPr lang="fr-FR" sz="1600" dirty="0" err="1">
                <a:latin typeface="+mj-lt"/>
                <a:cs typeface="Arial"/>
              </a:rPr>
              <a:t>is</a:t>
            </a:r>
            <a:r>
              <a:rPr lang="fr-FR" sz="1600" dirty="0">
                <a:latin typeface="+mj-lt"/>
                <a:cs typeface="Arial"/>
              </a:rPr>
              <a:t> not </a:t>
            </a:r>
            <a:r>
              <a:rPr lang="fr-FR" sz="1600" dirty="0" err="1">
                <a:latin typeface="+mj-lt"/>
                <a:cs typeface="Arial"/>
              </a:rPr>
              <a:t>always</a:t>
            </a:r>
            <a:r>
              <a:rPr lang="fr-FR" sz="1600" dirty="0">
                <a:latin typeface="+mj-lt"/>
                <a:cs typeface="Arial"/>
              </a:rPr>
              <a:t> </a:t>
            </a:r>
            <a:r>
              <a:rPr lang="fr-FR" sz="1600" dirty="0" err="1">
                <a:latin typeface="+mj-lt"/>
                <a:cs typeface="Arial"/>
              </a:rPr>
              <a:t>clear</a:t>
            </a:r>
            <a:r>
              <a:rPr lang="fr-FR" sz="1600" dirty="0">
                <a:latin typeface="+mj-lt"/>
                <a:cs typeface="Arial"/>
              </a:rPr>
              <a:t>. </a:t>
            </a:r>
            <a:endParaRPr lang="fr-F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j-lt"/>
                <a:cs typeface="Arial"/>
              </a:rPr>
              <a:t>Such</a:t>
            </a:r>
            <a:r>
              <a:rPr lang="fr-FR" sz="1600" dirty="0">
                <a:latin typeface="+mj-lt"/>
                <a:cs typeface="Arial"/>
              </a:rPr>
              <a:t> fluctuations </a:t>
            </a:r>
            <a:r>
              <a:rPr lang="fr-FR" sz="1600" dirty="0" err="1">
                <a:latin typeface="+mj-lt"/>
                <a:cs typeface="Arial"/>
              </a:rPr>
              <a:t>will</a:t>
            </a:r>
            <a:r>
              <a:rPr lang="fr-FR" sz="1600" dirty="0">
                <a:latin typeface="+mj-lt"/>
                <a:cs typeface="Arial"/>
              </a:rPr>
              <a:t> not </a:t>
            </a:r>
            <a:r>
              <a:rPr lang="fr-FR" sz="1600" dirty="0" err="1">
                <a:latin typeface="+mj-lt"/>
                <a:cs typeface="Arial"/>
              </a:rPr>
              <a:t>be</a:t>
            </a:r>
            <a:r>
              <a:rPr lang="fr-FR" sz="1600" dirty="0">
                <a:latin typeface="+mj-lt"/>
                <a:cs typeface="Arial"/>
              </a:rPr>
              <a:t> acceptable on SOLEIL 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+mj-lt"/>
              <a:cs typeface="Arial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CBEFAE46-4AF1-88EB-9BB8-075B352210CB}"/>
              </a:ext>
            </a:extLst>
          </p:cNvPr>
          <p:cNvSpPr/>
          <p:nvPr/>
        </p:nvSpPr>
        <p:spPr>
          <a:xfrm>
            <a:off x="4712467" y="3269094"/>
            <a:ext cx="527222" cy="2021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7B1A0-5FA4-FDE8-F7F2-201A71B1864C}"/>
              </a:ext>
            </a:extLst>
          </p:cNvPr>
          <p:cNvSpPr txBox="1">
            <a:spLocks/>
          </p:cNvSpPr>
          <p:nvPr/>
        </p:nvSpPr>
        <p:spPr>
          <a:xfrm>
            <a:off x="2483427" y="191968"/>
            <a:ext cx="8011695" cy="50472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+mj-lt"/>
                <a:cs typeface="+mj-lt"/>
              </a:rPr>
              <a:t>Efficiency Impact on Beam Quality</a:t>
            </a:r>
            <a:endParaRPr lang="en-US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044FC4-392C-45A7-49FF-03A440DD9C60}"/>
              </a:ext>
            </a:extLst>
          </p:cNvPr>
          <p:cNvGrpSpPr/>
          <p:nvPr/>
        </p:nvGrpSpPr>
        <p:grpSpPr>
          <a:xfrm>
            <a:off x="5445851" y="2728215"/>
            <a:ext cx="6485640" cy="1456368"/>
            <a:chOff x="5706360" y="2746676"/>
            <a:chExt cx="6485640" cy="1456368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A309CC9-BC4A-2A78-3B02-40B06AC3B2C5}"/>
                </a:ext>
              </a:extLst>
            </p:cNvPr>
            <p:cNvSpPr txBox="1"/>
            <p:nvPr/>
          </p:nvSpPr>
          <p:spPr>
            <a:xfrm>
              <a:off x="5706360" y="2912628"/>
              <a:ext cx="648564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n" sz="1600" dirty="0">
                  <a:solidFill>
                    <a:srgbClr val="0000FF"/>
                  </a:solidFill>
                  <a:latin typeface="+mj-lt"/>
                </a:rPr>
                <a:t>First request: Help establish correlations between parameters​</a:t>
              </a:r>
              <a:endParaRPr lang="en-US" dirty="0">
                <a:latin typeface="+mj-lt"/>
              </a:endParaRP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endParaRPr lang="fr-FR" sz="1600" dirty="0">
                <a:solidFill>
                  <a:srgbClr val="0000FF"/>
                </a:solidFill>
                <a:latin typeface="+mj-lt"/>
              </a:endParaRP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n" sz="1600" dirty="0">
                  <a:solidFill>
                    <a:srgbClr val="0000FF"/>
                  </a:solidFill>
                  <a:latin typeface="+mj-lt"/>
                </a:rPr>
                <a:t>2nd request : machine learning for automatic optimization of injection into the booster​</a:t>
              </a:r>
              <a:endParaRPr lang="fr-FR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93A77A-115C-98D9-F428-CB2577B47334}"/>
                </a:ext>
              </a:extLst>
            </p:cNvPr>
            <p:cNvSpPr/>
            <p:nvPr/>
          </p:nvSpPr>
          <p:spPr>
            <a:xfrm>
              <a:off x="5706360" y="2746676"/>
              <a:ext cx="6485640" cy="14563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2050" name="Picture 2" descr="To do list Generic Outline Color icon | Freepik">
            <a:extLst>
              <a:ext uri="{FF2B5EF4-FFF2-40B4-BE49-F238E27FC236}">
                <a16:creationId xmlns:a16="http://schemas.microsoft.com/office/drawing/2014/main" id="{1E24A079-6823-2031-D097-AFACA17D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639" y="2454936"/>
            <a:ext cx="697014" cy="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A6BF93-F70A-F79A-D32D-78122FE0B848}"/>
              </a:ext>
            </a:extLst>
          </p:cNvPr>
          <p:cNvSpPr txBox="1"/>
          <p:nvPr/>
        </p:nvSpPr>
        <p:spPr>
          <a:xfrm>
            <a:off x="3709753" y="6332351"/>
            <a:ext cx="17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+mj-lt"/>
              </a:rPr>
              <a:t>Stable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DC7725-DEFD-83FD-AE6A-B0C907B30F0E}"/>
              </a:ext>
            </a:extLst>
          </p:cNvPr>
          <p:cNvSpPr txBox="1"/>
          <p:nvPr/>
        </p:nvSpPr>
        <p:spPr>
          <a:xfrm>
            <a:off x="7239866" y="6297416"/>
            <a:ext cx="469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 err="1">
                <a:latin typeface="+mj-lt"/>
                <a:sym typeface="Symbol" panose="05050102010706020507" pitchFamily="18" charset="2"/>
              </a:rPr>
              <a:t>F</a:t>
            </a:r>
            <a:r>
              <a:rPr lang="fr-FR" sz="1600" i="1" dirty="0" err="1">
                <a:latin typeface="+mj-lt"/>
              </a:rPr>
              <a:t>luctuating</a:t>
            </a:r>
            <a:r>
              <a:rPr lang="fr-FR" sz="1600" i="1" dirty="0">
                <a:latin typeface="+mj-lt"/>
              </a:rPr>
              <a:t> Long Pulse Mode injection rate</a:t>
            </a:r>
            <a:endParaRPr lang="en-US" sz="1600" dirty="0"/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A9D80A67-7945-3BCB-0942-03DBBC1DECE1}"/>
              </a:ext>
            </a:extLst>
          </p:cNvPr>
          <p:cNvSpPr/>
          <p:nvPr/>
        </p:nvSpPr>
        <p:spPr>
          <a:xfrm>
            <a:off x="6439871" y="6332351"/>
            <a:ext cx="372411" cy="299463"/>
          </a:xfrm>
          <a:prstGeom prst="chevr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0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2383-D0CD-53FB-EC81-E402C10D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2854240"/>
            <a:ext cx="10972320" cy="1144800"/>
          </a:xfrm>
        </p:spPr>
        <p:txBody>
          <a:bodyPr/>
          <a:lstStyle/>
          <a:p>
            <a:pPr algn="ctr"/>
            <a:r>
              <a:rPr lang="en-US" sz="6000" dirty="0"/>
              <a:t>Data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B3A2-C165-DF52-282A-8C6FF022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23" y="-190040"/>
            <a:ext cx="9006145" cy="11448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Overview of LINAC - booster Data</a:t>
            </a:r>
          </a:p>
        </p:txBody>
      </p:sp>
      <p:pic>
        <p:nvPicPr>
          <p:cNvPr id="3074" name="Picture 2" descr="Comment fonctionne &quot;Soleil&quot; ? | Dossier">
            <a:extLst>
              <a:ext uri="{FF2B5EF4-FFF2-40B4-BE49-F238E27FC236}">
                <a16:creationId xmlns:a16="http://schemas.microsoft.com/office/drawing/2014/main" id="{F08D2D16-D1CC-27B9-6E96-80DF10603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2" b="8146"/>
          <a:stretch/>
        </p:blipFill>
        <p:spPr bwMode="auto">
          <a:xfrm>
            <a:off x="987737" y="1766520"/>
            <a:ext cx="4446709" cy="365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CDA08C-A3B3-2555-5EE6-C22B8B54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94129"/>
            <a:ext cx="5490720" cy="3977280"/>
          </a:xfrm>
        </p:spPr>
        <p:txBody>
          <a:bodyPr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Problem</a:t>
            </a:r>
            <a:r>
              <a:rPr lang="en-US" sz="2200" dirty="0">
                <a:solidFill>
                  <a:srgbClr val="000000"/>
                </a:solidFill>
              </a:rPr>
              <a:t>: Optimizing synchrotron operations and data analysis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Data Source</a:t>
            </a:r>
            <a:r>
              <a:rPr lang="en-US" sz="2200" dirty="0">
                <a:solidFill>
                  <a:srgbClr val="000000"/>
                </a:solidFill>
              </a:rPr>
              <a:t>: Injection measurements from various devices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Key Metric</a:t>
            </a:r>
            <a:r>
              <a:rPr lang="en-US" sz="2200" dirty="0">
                <a:solidFill>
                  <a:srgbClr val="000000"/>
                </a:solidFill>
              </a:rPr>
              <a:t>: Injection efficiency (measured as a percentage)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Complexity</a:t>
            </a:r>
            <a:r>
              <a:rPr lang="en-US" sz="2200" dirty="0">
                <a:solidFill>
                  <a:srgbClr val="000000"/>
                </a:solidFill>
              </a:rPr>
              <a:t>: Multi-dimensional, multi-scale time series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D1DC6C-322F-BBC5-0EE3-934D401E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28" y="-154844"/>
            <a:ext cx="10972320" cy="11448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Data Collection and Organization</a:t>
            </a:r>
          </a:p>
        </p:txBody>
      </p:sp>
      <p:pic>
        <p:nvPicPr>
          <p:cNvPr id="4098" name="Picture 2" descr="How - Free communications icons">
            <a:extLst>
              <a:ext uri="{FF2B5EF4-FFF2-40B4-BE49-F238E27FC236}">
                <a16:creationId xmlns:a16="http://schemas.microsoft.com/office/drawing/2014/main" id="{005A4694-7927-CFFB-039E-38A8F02F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914" y="2288353"/>
            <a:ext cx="2696932" cy="2696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FB643A31-F746-CC85-E3D3-72CCF8E2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31" y="2643610"/>
            <a:ext cx="7908339" cy="290513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 Yield Device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lvl="1" algn="l"/>
            <a:r>
              <a:rPr lang="en-US" sz="2400" dirty="0">
                <a:solidFill>
                  <a:srgbClr val="000000"/>
                </a:solidFill>
              </a:rPr>
              <a:t> Aggregates and aligns measurements from different devices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 Measurement Types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Single shot measurements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Burst shot measurements (multiple shots collected)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>
              <a:buFont typeface="Wingdings"/>
              <a:buChar char="Ø"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1047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997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Times New Roman</vt:lpstr>
      <vt:lpstr>Wingdings</vt:lpstr>
      <vt:lpstr>Conception personnalisée</vt:lpstr>
      <vt:lpstr>Office Theme</vt:lpstr>
      <vt:lpstr> Synchrotron Data: Services, Software and AI Bellachehab Anass  Groupe Réduction Analyse de Données Exp. de SOLEIL (GRADES)</vt:lpstr>
      <vt:lpstr>GRADES Deployment Overview</vt:lpstr>
      <vt:lpstr>PowerPoint Presentation</vt:lpstr>
      <vt:lpstr>PowerPoint Presentation</vt:lpstr>
      <vt:lpstr>Injection System Overview</vt:lpstr>
      <vt:lpstr>PowerPoint Presentation</vt:lpstr>
      <vt:lpstr>Data Description</vt:lpstr>
      <vt:lpstr>Overview of LINAC - booster Data</vt:lpstr>
      <vt:lpstr>Data Collection and Organization</vt:lpstr>
      <vt:lpstr>Data Attributes and Structure</vt:lpstr>
      <vt:lpstr>Time Series Characteristics</vt:lpstr>
      <vt:lpstr>Efficiency Measurements</vt:lpstr>
      <vt:lpstr>Initial Approach: Anomaly Detection </vt:lpstr>
      <vt:lpstr>TimesNet Architecture</vt:lpstr>
      <vt:lpstr>PowerPoint Presentation</vt:lpstr>
      <vt:lpstr>Anomaly Detection Results and Challenges</vt:lpstr>
      <vt:lpstr>PowerPoint Presentation</vt:lpstr>
      <vt:lpstr>Limitations of Current Approach: Conceptual Challenges </vt:lpstr>
      <vt:lpstr>Limitations of Current Approach: Practical Challenges </vt:lpstr>
      <vt:lpstr>Reformulating the Problem: From Detection to Prediction  </vt:lpstr>
      <vt:lpstr>Future Perspectives: Beyond Initial Implementation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Imane Bellachehab</dc:creator>
  <cp:lastModifiedBy>Imane Bellachehab</cp:lastModifiedBy>
  <cp:revision>721</cp:revision>
  <dcterms:created xsi:type="dcterms:W3CDTF">2024-10-20T11:11:27Z</dcterms:created>
  <dcterms:modified xsi:type="dcterms:W3CDTF">2024-11-05T23:17:42Z</dcterms:modified>
</cp:coreProperties>
</file>