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3150" r:id="rId2"/>
    <p:sldId id="3137" r:id="rId3"/>
    <p:sldId id="3148" r:id="rId4"/>
    <p:sldId id="3138" r:id="rId5"/>
    <p:sldId id="3140" r:id="rId6"/>
    <p:sldId id="3141" r:id="rId7"/>
    <p:sldId id="3142" r:id="rId8"/>
    <p:sldId id="3143" r:id="rId9"/>
    <p:sldId id="3146" r:id="rId10"/>
    <p:sldId id="3151" r:id="rId11"/>
    <p:sldId id="3147" r:id="rId12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Verdana" charset="0"/>
        <a:ea typeface="ＭＳ Ｐゴシック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Verdana" charset="0"/>
        <a:ea typeface="ＭＳ Ｐゴシック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Verdana" charset="0"/>
        <a:ea typeface="ＭＳ Ｐゴシック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Verdana" charset="0"/>
        <a:ea typeface="ＭＳ Ｐゴシック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Verdana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6" userDrawn="1">
          <p15:clr>
            <a:srgbClr val="A4A3A4"/>
          </p15:clr>
        </p15:guide>
        <p15:guide id="2" pos="215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46C0A"/>
    <a:srgbClr val="0070C0"/>
    <a:srgbClr val="0033FF"/>
    <a:srgbClr val="FF9900"/>
    <a:srgbClr val="FF0000"/>
    <a:srgbClr val="156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23"/>
    <p:restoredTop sz="97097" autoAdjust="0"/>
  </p:normalViewPr>
  <p:slideViewPr>
    <p:cSldViewPr>
      <p:cViewPr varScale="1">
        <p:scale>
          <a:sx n="159" d="100"/>
          <a:sy n="159" d="100"/>
        </p:scale>
        <p:origin x="1674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413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76"/>
        <p:guide pos="215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312" tIns="45656" rIns="91312" bIns="45656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fr-FR" altLang="en-US"/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0" y="0"/>
            <a:ext cx="2945448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312" tIns="45656" rIns="91312" bIns="45656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fr-FR" altLang="en-US"/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3850643" y="0"/>
            <a:ext cx="2945448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312" tIns="45656" rIns="91312" bIns="45656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fr-FR" altLang="en-US"/>
          </a:p>
        </p:txBody>
      </p:sp>
      <p:sp>
        <p:nvSpPr>
          <p:cNvPr id="3174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4538"/>
            <a:ext cx="4959350" cy="371951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0086" y="4713608"/>
            <a:ext cx="5435920" cy="4466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428800"/>
            <a:ext cx="2943863" cy="494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3120" algn="l"/>
                <a:tab pos="1826240" algn="l"/>
                <a:tab pos="2739360" algn="l"/>
                <a:tab pos="3652479" algn="l"/>
                <a:tab pos="4565599" algn="l"/>
                <a:tab pos="5478719" algn="l"/>
                <a:tab pos="6391839" algn="l"/>
                <a:tab pos="7304959" algn="l"/>
                <a:tab pos="8218079" algn="l"/>
                <a:tab pos="9131198" algn="l"/>
                <a:tab pos="10044318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Groupe          Evaluation AERES          13-14 janvier 2011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50643" y="9428800"/>
            <a:ext cx="2943862" cy="494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3120" algn="l"/>
                <a:tab pos="1826240" algn="l"/>
                <a:tab pos="2739360" algn="l"/>
                <a:tab pos="3652479" algn="l"/>
                <a:tab pos="4565599" algn="l"/>
                <a:tab pos="5478719" algn="l"/>
                <a:tab pos="6391839" algn="l"/>
                <a:tab pos="7304959" algn="l"/>
                <a:tab pos="8218079" algn="l"/>
                <a:tab pos="9131198" algn="l"/>
                <a:tab pos="10044318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47D3DB-D2E3-DC46-A2AB-9484D0453C3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45099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5400">
                <a:solidFill>
                  <a:srgbClr val="00B0F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CF931-5CF2-7942-92A9-AACEE2BC712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>
            <a:alphaModFix amt="78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64"/>
                    </a14:imgEffect>
                    <a14:imgEffect>
                      <a14:saturation sat="12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71600" cy="1789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50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5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03"/>
            <a:ext cx="529136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C48DB55-1501-214B-90E5-E967E658446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872" y="-5759"/>
            <a:ext cx="1152128" cy="115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04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FEB23-35BB-B148-8AC1-83B7EBAF10C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8987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67219-517C-8B43-BF80-BBAF27F9CA8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245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84" y="881251"/>
            <a:ext cx="8937626" cy="5678488"/>
          </a:xfrm>
        </p:spPr>
        <p:txBody>
          <a:bodyPr>
            <a:normAutofit/>
          </a:bodyPr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 err="1"/>
              <a:t>adfad</a:t>
            </a:r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TextBox 5"/>
          <p:cNvSpPr txBox="1"/>
          <p:nvPr userDrawn="1"/>
        </p:nvSpPr>
        <p:spPr>
          <a:xfrm>
            <a:off x="604434" y="6596439"/>
            <a:ext cx="781114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1000">
              <a:solidFill>
                <a:schemeClr val="tx1"/>
              </a:solidFill>
              <a:latin typeface="Calibri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125413" y="6629400"/>
            <a:ext cx="889158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0" marR="0" indent="0" algn="l" defTabSz="1600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7838" algn="ctr"/>
                <a:tab pos="8859838" algn="r"/>
              </a:tabLst>
              <a:defRPr/>
            </a:pPr>
            <a:r>
              <a:rPr lang="en-US" sz="1000">
                <a:solidFill>
                  <a:prstClr val="white">
                    <a:lumMod val="65000"/>
                  </a:prstClr>
                </a:solidFill>
                <a:latin typeface="+mj-lt"/>
              </a:rPr>
              <a:t>	LSST • CPPM • 08-12-2017	</a:t>
            </a:r>
            <a:fld id="{1376E7C9-C9E6-43A8-8BA8-CA44BAA9C55E}" type="slidenum">
              <a:rPr lang="en-US" sz="1000" kern="1200" smtClean="0">
                <a:solidFill>
                  <a:prstClr val="white">
                    <a:lumMod val="65000"/>
                  </a:prstClr>
                </a:solidFill>
                <a:latin typeface="+mj-lt"/>
                <a:ea typeface="ＭＳ Ｐゴシック" charset="-128"/>
                <a:cs typeface="+mn-cs"/>
              </a:rPr>
              <a:pPr marL="0" marR="0" indent="0" algn="l" defTabSz="16002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287838" algn="ctr"/>
                  <a:tab pos="8859838" algn="r"/>
                </a:tabLst>
                <a:defRPr/>
              </a:pPr>
              <a:t>‹N°›</a:t>
            </a:fld>
            <a:endParaRPr lang="en-US" sz="1000" kern="1200">
              <a:solidFill>
                <a:prstClr val="white">
                  <a:lumMod val="65000"/>
                </a:prstClr>
              </a:solidFill>
              <a:latin typeface="+mj-lt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1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27468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4400" b="0" strike="noStrike" spc="-1">
              <a:solidFill>
                <a:schemeClr val="lt1"/>
              </a:solidFill>
              <a:latin typeface="Verdan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251640" y="1124640"/>
            <a:ext cx="8712720" cy="499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fr-FR"/>
              <a:t>Réunion financement CPPM 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DB4FB7-D0DA-45DF-B4ED-0D32472BF142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812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/>
          <a:lstStyle>
            <a:lvl1pPr>
              <a:defRPr sz="3600" b="0">
                <a:solidFill>
                  <a:srgbClr val="00B0F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4999831"/>
          </a:xfrm>
        </p:spPr>
        <p:txBody>
          <a:bodyPr>
            <a:normAutofit/>
          </a:bodyPr>
          <a:lstStyle>
            <a:lvl1pPr marL="457200" indent="-457200">
              <a:buFont typeface="Courier New" charset="0"/>
              <a:buChar char="o"/>
              <a:defRPr sz="2800">
                <a:solidFill>
                  <a:srgbClr val="0070C0"/>
                </a:solidFill>
              </a:defRPr>
            </a:lvl1pPr>
            <a:lvl2pPr marL="800100" indent="-342900">
              <a:buFont typeface="Courier New" charset="0"/>
              <a:buChar char="o"/>
              <a:defRPr sz="2400"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 marL="1257300" indent="-342900">
              <a:buFont typeface="Courier New" charset="0"/>
              <a:buChar char="o"/>
              <a:defRPr sz="2000">
                <a:solidFill>
                  <a:schemeClr val="accent6">
                    <a:lumMod val="75000"/>
                  </a:schemeClr>
                </a:solidFill>
              </a:defRPr>
            </a:lvl3pPr>
            <a:lvl4pPr marL="1714500" indent="-342900">
              <a:buFont typeface="Courier New" charset="0"/>
              <a:buChar char="o"/>
              <a:defRPr/>
            </a:lvl4pPr>
            <a:lvl5pPr marL="2171700" indent="-342900">
              <a:buFont typeface="Courier New" charset="0"/>
              <a:buChar char="o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263837" y="6356350"/>
            <a:ext cx="2894013" cy="36353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6832475" y="6356350"/>
            <a:ext cx="2132013" cy="36353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4BA78-B00B-C745-A102-899EDA15FAD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alphaModFix amt="96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64"/>
                    </a14:imgEffect>
                    <a14:imgEffect>
                      <a14:saturation sat="12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900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D00AC-05A8-1545-A319-FF77EB83170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1482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F0E30-3EBC-C545-850C-E4B0FF2B8AE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0479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F8873-5107-E241-B371-3BD64729BC6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1845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0C567-9CEF-0D40-A839-2618B7CD0E7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888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8C222-AA39-464A-AA8F-5BAC5177952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3144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28459-E296-BF42-BF65-D00BCD71F7D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5624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8CEE5-50A9-864A-B6CB-77AC2447C90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2193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plan de texte</a:t>
            </a:r>
          </a:p>
          <a:p>
            <a:pPr lvl="1"/>
            <a:r>
              <a:rPr lang="en-GB" altLang="fr-FR"/>
              <a:t>Second niveau de plan</a:t>
            </a:r>
          </a:p>
          <a:p>
            <a:pPr lvl="2"/>
            <a:r>
              <a:rPr lang="en-GB" altLang="fr-FR"/>
              <a:t>Troisième niveau de plan</a:t>
            </a:r>
          </a:p>
          <a:p>
            <a:pPr lvl="3"/>
            <a:r>
              <a:rPr lang="en-GB" altLang="fr-FR"/>
              <a:t>Quatrième niveau de plan</a:t>
            </a:r>
          </a:p>
          <a:p>
            <a:pPr lvl="4"/>
            <a:r>
              <a:rPr lang="en-GB" altLang="fr-FR"/>
              <a:t>Cinquième niveau de plan</a:t>
            </a:r>
          </a:p>
          <a:p>
            <a:pPr lvl="4"/>
            <a:r>
              <a:rPr lang="en-GB" altLang="fr-FR"/>
              <a:t>Sixième niveau de plan</a:t>
            </a:r>
          </a:p>
          <a:p>
            <a:pPr lvl="4"/>
            <a:r>
              <a:rPr lang="en-GB" altLang="fr-FR"/>
              <a:t>Septième niveau de plan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56350"/>
            <a:ext cx="2894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Réunion financement CPPM 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509A75C-F33C-8E45-BE88-C5A5866D98C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07" r:id="rId1"/>
    <p:sldLayoutId id="2147485208" r:id="rId2"/>
    <p:sldLayoutId id="2147485209" r:id="rId3"/>
    <p:sldLayoutId id="2147485210" r:id="rId4"/>
    <p:sldLayoutId id="2147485211" r:id="rId5"/>
    <p:sldLayoutId id="2147485212" r:id="rId6"/>
    <p:sldLayoutId id="2147485213" r:id="rId7"/>
    <p:sldLayoutId id="2147485214" r:id="rId8"/>
    <p:sldLayoutId id="2147485215" r:id="rId9"/>
    <p:sldLayoutId id="2147485216" r:id="rId10"/>
    <p:sldLayoutId id="2147485217" r:id="rId11"/>
    <p:sldLayoutId id="2147485218" r:id="rId12"/>
    <p:sldLayoutId id="2147485231" r:id="rId13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nr.fr/fr/detail/call/aapg-appel-a-projets-generique-2025/" TargetMode="External"/><Relationship Id="rId2" Type="http://schemas.openxmlformats.org/officeDocument/2006/relationships/hyperlink" Target="https://columbo.univ-amu.fr/index.php/795193?lang=fr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dataanr.opendatasoft.com/explore/embed/dataset/projets-aapg/analyze/?disjunctive.edition&amp;disjunctive.region_tutelle_gestionnaire&amp;disjunctive.instrument_financement&amp;sort=edition&amp;source=https:%2F%2Fdataanr.opendatasoft.com%2Fexplore%2Fdataset%2Fpartenaires-aapg%2Ftable%2F&amp;disjunctive.sigle_instrument&amp;disjunctive.intitule_complet_ces&amp;disjunctive.code_region_tg&amp;disjunctive.region_tutelle_gestionnaire_coordination&amp;refine.edition=2023&amp;dataChart=eyJxdWVyaWVzIjpbeyJjaGFydHMiOlt7InR5cGUiOiJib3hwbG90IiwiZnVuYyI6IkNPVU5UIiwieUF4aXMiOiJlZGl0aW9uIiwic2NpZW50aWZpY0Rpc3BsYXkiOnRydWUsImNvbG9yIjoiIzA1NDc5OCIsImNoYXJ0cyI6W3siZnVuYyI6Ik1JTiIsInlBeGlzIjoiYWlkZV9hbGxvdWVlX3Byb2pldF9rZXVyb3MifSx7ImZ1bmMiOiJBVkciLCJ5QXhpcyI6ImFpZGVfYWxsb3VlZV9wcm9qZXRfa2V1cm9zIn0seyJmdW5jIjoiQVZHIiwieUF4aXMiOiJhaWRlX2FsbG91ZWVfcHJvamV0X2tldXJvcyJ9LHsiZnVuYyI6IkFWRyIsInlBeGlzIjoiYWlkZV9hbGxvdWVlX3Byb2pldF9rZXVyb3MifSx7ImZ1bmMiOiJNQVgiLCJ5QXhpcyI6ImFpZGVfYWxsb3VlZV9wcm9qZXRfa2V1cm9zIn1dfV0sInhBeGlzIjoiaW5zdHJ1bWVudF9maW5hbmNlbWVudCIsIm1heHBvaW50cyI6NTAsInNvcnQiOiIiLCJjb25maWciOnsiZGF0YXNldCI6InByb2pldHMtYWFwZyIsIm9wdGlvbnMiOnsiZGlzanVuY3RpdmUuZWRpdGlvbiI6dHJ1ZSwiZGlzanVuY3RpdmUucmVnaW9uX3R1dGVsbGVfZ2VzdGlvbm5haXJlIjp0cnVlLCJkaXNqdW5jdGl2ZS5pbnN0cnVtZW50X2ZpbmFuY2VtZW50Ijp0cnVlLCJzb3J0IjoiZWRpdGlvbiIsInNvdXJjZSI6Imh0dHBzOi8vZGF0YWFuci5vcGVuZGF0YXNvZnQuY29tL2V4cGxvcmUvZGF0YXNldC9wYXJ0ZW5haXJlcy1hYXBnL3RhYmxlLyIsImRpc2p1bmN0aXZlLnNpZ2xlX2luc3RydW1lbnQiOnRydWUsImRpc2p1bmN0aXZlLmludGl0dWxlX2NvbXBsZXRfY2VzIjp0cnVlLCJkaXNqdW5jdGl2ZS5jb2RlX3JlZ2lvbl90ZyI6dHJ1ZSwiZGlzanVuY3RpdmUucmVnaW9uX3R1dGVsbGVfZ2VzdGlvbm5haXJlX2Nvb3JkaW5hdGlvbiI6dHJ1ZSwicmVmaW5lLmVkaXRpb24iOiIyMDIzIn19fV0sInRpbWVzY2FsZSI6IiIsImRpc3BsYXlMZWdlbmQiOnRydWUsImFsaWduTW9udGgiOnRydWUsInNpbmdsZUF4aXMiOmZhbHNlfQ%3D%3D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8E390E-25B1-4FA4-9E3B-4B885CFBDF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Réunion Financements</a:t>
            </a:r>
            <a:br>
              <a:rPr lang="fr-FR" dirty="0"/>
            </a:br>
            <a:r>
              <a:rPr lang="fr-FR" dirty="0"/>
              <a:t>19 sept. 2024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EFA8F7-777E-4A21-9C32-4396A5E718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177" y="4653136"/>
            <a:ext cx="6858000" cy="1655762"/>
          </a:xfrm>
        </p:spPr>
        <p:txBody>
          <a:bodyPr anchor="b"/>
          <a:lstStyle/>
          <a:p>
            <a:pPr algn="l"/>
            <a:r>
              <a:rPr lang="fr-FR" sz="1800" dirty="0"/>
              <a:t>Brigitte PANTAT &amp; Paola BERTELLI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B0EDC4-4DF7-4DD0-8B31-2D7FEE7CAC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/>
              <a:t>19/09/2024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60CF0B-FE91-4384-9772-5319C262CA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fr-FR"/>
              <a:t>Réunion financement CPPM </a:t>
            </a:r>
            <a:endParaRPr lang="fr-FR" alt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2E3421-579B-4DAC-91F2-AC9872B249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73FCF931-5CF2-7942-92A9-AACEE2BC712C}" type="slidenum">
              <a:rPr lang="fr-FR" altLang="fr-FR" smtClean="0"/>
              <a:pPr>
                <a:defRPr/>
              </a:pPr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25088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7640" y="6660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</a:pP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Programmes</a:t>
            </a:r>
            <a:r>
              <a:rPr lang="en-US" sz="3600" b="0" strike="noStrike" spc="-1" dirty="0">
                <a:solidFill>
                  <a:srgbClr val="0033FF"/>
                </a:solidFill>
                <a:latin typeface="Calibri"/>
                <a:ea typeface="ＭＳ Ｐゴシック"/>
              </a:rPr>
              <a:t> de </a:t>
            </a: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financement</a:t>
            </a:r>
            <a:endParaRPr lang="en-GB" sz="3600" b="0" strike="noStrike" spc="-1" dirty="0">
              <a:solidFill>
                <a:srgbClr val="0033FF"/>
              </a:solidFill>
              <a:latin typeface="Verdan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dt" idx="4294967295"/>
          </p:nvPr>
        </p:nvSpPr>
        <p:spPr>
          <a:xfrm>
            <a:off x="457200" y="6356520"/>
            <a:ext cx="213156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19/09/2024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4294967295"/>
          </p:nvPr>
        </p:nvSpPr>
        <p:spPr>
          <a:xfrm>
            <a:off x="326376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Réunion financement CPPM 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251640" y="993600"/>
            <a:ext cx="8712720" cy="5452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rmAutofit/>
          </a:bodyPr>
          <a:lstStyle/>
          <a:p>
            <a:pPr indent="0" defTabSz="449280">
              <a:lnSpc>
                <a:spcPct val="100000"/>
              </a:lnSpc>
              <a:spcBef>
                <a:spcPts val="799"/>
              </a:spcBef>
              <a:buNone/>
              <a:tabLst>
                <a:tab pos="0" algn="l"/>
              </a:tabLst>
            </a:pPr>
            <a:r>
              <a:rPr lang="en-GB" sz="2800" b="1" strike="noStrike" spc="-1" dirty="0">
                <a:solidFill>
                  <a:srgbClr val="000000"/>
                </a:solidFill>
                <a:latin typeface="Calibri"/>
              </a:rPr>
              <a:t>		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A95AC21-E61C-4ABE-995B-790A79926079}"/>
              </a:ext>
            </a:extLst>
          </p:cNvPr>
          <p:cNvSpPr txBox="1"/>
          <p:nvPr/>
        </p:nvSpPr>
        <p:spPr>
          <a:xfrm>
            <a:off x="2375768" y="80893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33FF"/>
                </a:solidFill>
              </a:rPr>
              <a:t>FOCUS ANR – AAPG 2025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798BCA1-2D2D-4C09-9B5C-A43244D83E18}"/>
              </a:ext>
            </a:extLst>
          </p:cNvPr>
          <p:cNvSpPr txBox="1"/>
          <p:nvPr/>
        </p:nvSpPr>
        <p:spPr>
          <a:xfrm>
            <a:off x="457200" y="1844824"/>
            <a:ext cx="79714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Saisie et collectes des informations dans </a:t>
            </a:r>
            <a:r>
              <a:rPr lang="fr-FR" dirty="0" err="1">
                <a:solidFill>
                  <a:schemeClr val="tx1"/>
                </a:solidFill>
              </a:rPr>
              <a:t>webcontrat</a:t>
            </a:r>
            <a:r>
              <a:rPr lang="fr-FR" dirty="0">
                <a:solidFill>
                  <a:schemeClr val="tx1"/>
                </a:solidFill>
              </a:rPr>
              <a:t> dès que possible (si vous n’êtes pas déclarés en tant que déposant, nous demander)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Utiliser le </a:t>
            </a:r>
            <a:r>
              <a:rPr lang="fr-FR" dirty="0" err="1">
                <a:solidFill>
                  <a:schemeClr val="tx1"/>
                </a:solidFill>
              </a:rPr>
              <a:t>template</a:t>
            </a:r>
            <a:r>
              <a:rPr lang="fr-FR" dirty="0">
                <a:solidFill>
                  <a:schemeClr val="tx1"/>
                </a:solidFill>
              </a:rPr>
              <a:t> ANR pour construire votre </a:t>
            </a:r>
            <a:r>
              <a:rPr lang="fr-FR" dirty="0" err="1">
                <a:solidFill>
                  <a:schemeClr val="tx1"/>
                </a:solidFill>
              </a:rPr>
              <a:t>pre-proposal</a:t>
            </a:r>
            <a:r>
              <a:rPr lang="fr-FR" dirty="0">
                <a:solidFill>
                  <a:schemeClr val="tx1"/>
                </a:solidFill>
              </a:rPr>
              <a:t> avec l’ensemble des partenaires (demander aux autres tutelles pour les informations budgétaires)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rgbClr val="E46C0A"/>
                </a:solidFill>
              </a:rPr>
              <a:t>ATTENTION : </a:t>
            </a:r>
            <a:r>
              <a:rPr lang="fr-FR" dirty="0">
                <a:solidFill>
                  <a:srgbClr val="E46C0A"/>
                </a:solidFill>
              </a:rPr>
              <a:t>les informations saisies en étape 1 ne pourront être modifiées en étape 2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2437A00-4F95-4064-9AA4-46F9B9DCD99E}"/>
              </a:ext>
            </a:extLst>
          </p:cNvPr>
          <p:cNvSpPr txBox="1"/>
          <p:nvPr/>
        </p:nvSpPr>
        <p:spPr>
          <a:xfrm>
            <a:off x="457200" y="1389089"/>
            <a:ext cx="483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EN PRATIQUE :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BA605C9-982F-4A59-B226-B6723B43A1A0}"/>
              </a:ext>
            </a:extLst>
          </p:cNvPr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DB4FB7-D0DA-45DF-B4ED-0D32472BF14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111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7640" y="6660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</a:pP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Programmes</a:t>
            </a:r>
            <a:r>
              <a:rPr lang="en-US" sz="3600" b="0" strike="noStrike" spc="-1" dirty="0">
                <a:solidFill>
                  <a:srgbClr val="0033FF"/>
                </a:solidFill>
                <a:latin typeface="Calibri"/>
                <a:ea typeface="ＭＳ Ｐゴシック"/>
              </a:rPr>
              <a:t> de </a:t>
            </a: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financement</a:t>
            </a:r>
            <a:endParaRPr lang="en-GB" sz="3600" b="0" strike="noStrike" spc="-1" dirty="0">
              <a:solidFill>
                <a:srgbClr val="0033FF"/>
              </a:solidFill>
              <a:latin typeface="Verdan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dt" idx="4294967295"/>
          </p:nvPr>
        </p:nvSpPr>
        <p:spPr>
          <a:xfrm>
            <a:off x="457200" y="6356520"/>
            <a:ext cx="213156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19/09/2024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4294967295"/>
          </p:nvPr>
        </p:nvSpPr>
        <p:spPr>
          <a:xfrm>
            <a:off x="326376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Réunion financement CPPM 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251640" y="993600"/>
            <a:ext cx="8712720" cy="5452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rmAutofit/>
          </a:bodyPr>
          <a:lstStyle/>
          <a:p>
            <a:pPr indent="0" defTabSz="449280">
              <a:lnSpc>
                <a:spcPct val="100000"/>
              </a:lnSpc>
              <a:spcBef>
                <a:spcPts val="799"/>
              </a:spcBef>
              <a:buNone/>
              <a:tabLst>
                <a:tab pos="0" algn="l"/>
              </a:tabLst>
            </a:pPr>
            <a:r>
              <a:rPr lang="en-GB" sz="2800" b="1" strike="noStrike" spc="-1" dirty="0">
                <a:solidFill>
                  <a:srgbClr val="000000"/>
                </a:solidFill>
                <a:latin typeface="Calibri"/>
              </a:rPr>
              <a:t>		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A95AC21-E61C-4ABE-995B-790A79926079}"/>
              </a:ext>
            </a:extLst>
          </p:cNvPr>
          <p:cNvSpPr txBox="1"/>
          <p:nvPr/>
        </p:nvSpPr>
        <p:spPr>
          <a:xfrm>
            <a:off x="2375768" y="80893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33FF"/>
                </a:solidFill>
              </a:rPr>
              <a:t>FOCUS ANR – AAPG 2025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1E6F561-1FB7-4D15-846C-D03059781F87}"/>
              </a:ext>
            </a:extLst>
          </p:cNvPr>
          <p:cNvSpPr txBox="1"/>
          <p:nvPr/>
        </p:nvSpPr>
        <p:spPr>
          <a:xfrm>
            <a:off x="750404" y="3486735"/>
            <a:ext cx="7643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RENCONTRE ANR – 7 oct. 13h – MMSH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Inscriptions : </a:t>
            </a:r>
          </a:p>
          <a:p>
            <a:pPr algn="ctr"/>
            <a:r>
              <a:rPr lang="fr-FR" dirty="0">
                <a:hlinkClick r:id="rId2"/>
              </a:rPr>
              <a:t>https://columbo.univ-amu.fr/index.php/795193?lang=fr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2437A00-4F95-4064-9AA4-46F9B9DCD99E}"/>
              </a:ext>
            </a:extLst>
          </p:cNvPr>
          <p:cNvSpPr txBox="1"/>
          <p:nvPr/>
        </p:nvSpPr>
        <p:spPr>
          <a:xfrm>
            <a:off x="457200" y="1389089"/>
            <a:ext cx="483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Informations diverses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309EA8D-CC04-4964-8215-5627CFAA9242}"/>
              </a:ext>
            </a:extLst>
          </p:cNvPr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DB4FB7-D0DA-45DF-B4ED-0D32472BF142}" type="slidenum">
              <a:rPr lang="fr-FR" smtClean="0"/>
              <a:t>11</a:t>
            </a:fld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9A5022E-A8EF-4FB4-A8BC-C9D7EFB82B7F}"/>
              </a:ext>
            </a:extLst>
          </p:cNvPr>
          <p:cNvSpPr txBox="1"/>
          <p:nvPr/>
        </p:nvSpPr>
        <p:spPr>
          <a:xfrm>
            <a:off x="889004" y="1979821"/>
            <a:ext cx="7643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Template ANR </a:t>
            </a:r>
            <a:r>
              <a:rPr lang="fr-FR" b="1" dirty="0" err="1">
                <a:solidFill>
                  <a:srgbClr val="0070C0"/>
                </a:solidFill>
              </a:rPr>
              <a:t>pre-proposal</a:t>
            </a:r>
            <a:r>
              <a:rPr lang="fr-FR" b="1" dirty="0">
                <a:solidFill>
                  <a:srgbClr val="0070C0"/>
                </a:solidFill>
              </a:rPr>
              <a:t> : </a:t>
            </a:r>
          </a:p>
          <a:p>
            <a:pPr algn="ctr"/>
            <a:r>
              <a:rPr lang="fr-FR" dirty="0">
                <a:solidFill>
                  <a:schemeClr val="tx1"/>
                </a:solidFill>
                <a:hlinkClick r:id="rId3"/>
              </a:rPr>
              <a:t>https://anr.fr/fr/detail/call/aapg-appel-a-projets-generique-2025/</a:t>
            </a:r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639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7640" y="6660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</a:pP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Programmes</a:t>
            </a:r>
            <a:r>
              <a:rPr lang="en-US" sz="3600" b="0" strike="noStrike" spc="-1" dirty="0">
                <a:solidFill>
                  <a:srgbClr val="0033FF"/>
                </a:solidFill>
                <a:latin typeface="Calibri"/>
                <a:ea typeface="ＭＳ Ｐゴシック"/>
              </a:rPr>
              <a:t> de </a:t>
            </a: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financement</a:t>
            </a:r>
            <a:endParaRPr lang="en-GB" sz="3600" b="0" strike="noStrike" spc="-1" dirty="0">
              <a:solidFill>
                <a:srgbClr val="0033FF"/>
              </a:solidFill>
              <a:latin typeface="Verdan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dt" idx="4294967295"/>
          </p:nvPr>
        </p:nvSpPr>
        <p:spPr>
          <a:xfrm>
            <a:off x="457200" y="6356520"/>
            <a:ext cx="213156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19/09/2024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4294967295"/>
          </p:nvPr>
        </p:nvSpPr>
        <p:spPr>
          <a:xfrm>
            <a:off x="326376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 dirty="0">
                <a:solidFill>
                  <a:srgbClr val="898989"/>
                </a:solidFill>
                <a:latin typeface="Verdana"/>
                <a:ea typeface="ＭＳ Ｐゴシック"/>
              </a:rPr>
              <a:t>Réunion financement CPPM</a:t>
            </a:r>
          </a:p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5C18E16-851B-46F3-A589-428B373721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3637"/>
          <a:stretch/>
        </p:blipFill>
        <p:spPr>
          <a:xfrm>
            <a:off x="457200" y="1533157"/>
            <a:ext cx="8147248" cy="223423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B9C1960-9244-4C7D-986A-FCE2A7D97A71}"/>
              </a:ext>
            </a:extLst>
          </p:cNvPr>
          <p:cNvSpPr txBox="1"/>
          <p:nvPr/>
        </p:nvSpPr>
        <p:spPr>
          <a:xfrm>
            <a:off x="2375768" y="80893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33FF"/>
                </a:solidFill>
              </a:rPr>
              <a:t>FOCUS ANR – AAPG 2025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721CBF-CF6F-48B3-8CEC-8168E80C73BB}"/>
              </a:ext>
            </a:extLst>
          </p:cNvPr>
          <p:cNvSpPr txBox="1"/>
          <p:nvPr/>
        </p:nvSpPr>
        <p:spPr>
          <a:xfrm>
            <a:off x="457200" y="117790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CALENDRIER ANR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BB6E8D6-57F5-4616-9084-A55FE40F4FDC}"/>
              </a:ext>
            </a:extLst>
          </p:cNvPr>
          <p:cNvSpPr txBox="1"/>
          <p:nvPr/>
        </p:nvSpPr>
        <p:spPr>
          <a:xfrm>
            <a:off x="457200" y="3951699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CALENDRIER CPPM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31E6B37-82F6-4697-84BF-016AC3730ECD}"/>
              </a:ext>
            </a:extLst>
          </p:cNvPr>
          <p:cNvSpPr txBox="1"/>
          <p:nvPr/>
        </p:nvSpPr>
        <p:spPr>
          <a:xfrm>
            <a:off x="457200" y="4365104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19/09 : </a:t>
            </a: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Réunion financements </a:t>
            </a:r>
          </a:p>
          <a:p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01/10 : </a:t>
            </a: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envoi du budget pour validation et drafts pour relecture interne</a:t>
            </a:r>
          </a:p>
          <a:p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07/10 : </a:t>
            </a: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confirmation du montage financier + dépôt </a:t>
            </a:r>
          </a:p>
          <a:p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15/10 : </a:t>
            </a: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17h – </a:t>
            </a:r>
            <a:r>
              <a:rPr lang="fr-F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cloture</a:t>
            </a: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la phase 1 </a:t>
            </a:r>
          </a:p>
          <a:p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3C2A474-38AB-480E-885E-F2DBFE928C93}"/>
              </a:ext>
            </a:extLst>
          </p:cNvPr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DB4FB7-D0DA-45DF-B4ED-0D32472BF14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87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7640" y="6660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</a:pP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Programmes</a:t>
            </a:r>
            <a:r>
              <a:rPr lang="en-US" sz="3600" b="0" strike="noStrike" spc="-1" dirty="0">
                <a:solidFill>
                  <a:srgbClr val="0033FF"/>
                </a:solidFill>
                <a:latin typeface="Calibri"/>
                <a:ea typeface="ＭＳ Ｐゴシック"/>
              </a:rPr>
              <a:t> de </a:t>
            </a: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financement</a:t>
            </a:r>
            <a:endParaRPr lang="en-GB" sz="3600" b="0" strike="noStrike" spc="-1" dirty="0">
              <a:solidFill>
                <a:srgbClr val="0033FF"/>
              </a:solidFill>
              <a:latin typeface="Verdan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dt" idx="4294967295"/>
          </p:nvPr>
        </p:nvSpPr>
        <p:spPr>
          <a:xfrm>
            <a:off x="457200" y="6356520"/>
            <a:ext cx="213156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19/09/2024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4294967295"/>
          </p:nvPr>
        </p:nvSpPr>
        <p:spPr>
          <a:xfrm>
            <a:off x="326376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 dirty="0">
                <a:solidFill>
                  <a:srgbClr val="898989"/>
                </a:solidFill>
                <a:latin typeface="Verdana"/>
                <a:ea typeface="ＭＳ Ｐゴシック"/>
              </a:rPr>
              <a:t>Réunion financement CPPM</a:t>
            </a:r>
          </a:p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B9C1960-9244-4C7D-986A-FCE2A7D97A71}"/>
              </a:ext>
            </a:extLst>
          </p:cNvPr>
          <p:cNvSpPr txBox="1"/>
          <p:nvPr/>
        </p:nvSpPr>
        <p:spPr>
          <a:xfrm>
            <a:off x="2375768" y="80893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33FF"/>
                </a:solidFill>
              </a:rPr>
              <a:t>FOCUS ANR – AAPG 2025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BB6E8D6-57F5-4616-9084-A55FE40F4FDC}"/>
              </a:ext>
            </a:extLst>
          </p:cNvPr>
          <p:cNvSpPr txBox="1"/>
          <p:nvPr/>
        </p:nvSpPr>
        <p:spPr>
          <a:xfrm>
            <a:off x="457200" y="141535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QUI PEUT DEPOSER ?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31E6B37-82F6-4697-84BF-016AC3730ECD}"/>
              </a:ext>
            </a:extLst>
          </p:cNvPr>
          <p:cNvSpPr txBox="1"/>
          <p:nvPr/>
        </p:nvSpPr>
        <p:spPr>
          <a:xfrm>
            <a:off x="457200" y="1916832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règle : </a:t>
            </a: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trois projets maximum (1 en tant que porteur, 2 en tant que partenaire OU 3 en tant que partenaire)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PRME : </a:t>
            </a: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 coordinateur PRME ne peut déposer de projet PRME pendant toute la durée du projet en cours</a:t>
            </a:r>
          </a:p>
          <a:p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JCJC :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 seul projet JCJC en tant que porteur dans toute la carrière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 coordinateur JCJC ne peut déposer un projet au titre de l’AAPG ANR 2025</a:t>
            </a:r>
          </a:p>
          <a:p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F671E8-101D-4500-853D-05D3F03933B2}"/>
              </a:ext>
            </a:extLst>
          </p:cNvPr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DB4FB7-D0DA-45DF-B4ED-0D32472BF14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733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7640" y="6660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</a:pP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Programmes</a:t>
            </a:r>
            <a:r>
              <a:rPr lang="en-US" sz="3600" b="0" strike="noStrike" spc="-1" dirty="0">
                <a:solidFill>
                  <a:srgbClr val="0033FF"/>
                </a:solidFill>
                <a:latin typeface="Calibri"/>
                <a:ea typeface="ＭＳ Ｐゴシック"/>
              </a:rPr>
              <a:t> de </a:t>
            </a: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financement</a:t>
            </a:r>
            <a:endParaRPr lang="en-GB" sz="3600" b="0" strike="noStrike" spc="-1" dirty="0">
              <a:solidFill>
                <a:srgbClr val="0033FF"/>
              </a:solidFill>
              <a:latin typeface="Verdan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dt" idx="4294967295"/>
          </p:nvPr>
        </p:nvSpPr>
        <p:spPr>
          <a:xfrm>
            <a:off x="457200" y="6356520"/>
            <a:ext cx="213156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19/09/2024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4294967295"/>
          </p:nvPr>
        </p:nvSpPr>
        <p:spPr>
          <a:xfrm>
            <a:off x="326376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Réunion financement CPPM </a:t>
            </a:r>
            <a:endParaRPr lang="fr-FR" sz="1200" b="0" strike="noStrike" spc="-1" dirty="0">
              <a:solidFill>
                <a:srgbClr val="898989"/>
              </a:solidFill>
              <a:latin typeface="Verdana"/>
              <a:ea typeface="ＭＳ Ｐゴシック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251640" y="993600"/>
            <a:ext cx="8712720" cy="5452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rmAutofit/>
          </a:bodyPr>
          <a:lstStyle/>
          <a:p>
            <a:pPr indent="0" defTabSz="449280">
              <a:lnSpc>
                <a:spcPct val="100000"/>
              </a:lnSpc>
              <a:spcBef>
                <a:spcPts val="799"/>
              </a:spcBef>
              <a:buNone/>
              <a:tabLst>
                <a:tab pos="0" algn="l"/>
              </a:tabLst>
            </a:pPr>
            <a:r>
              <a:rPr lang="en-GB" sz="2800" b="1" strike="noStrike" spc="-1" dirty="0">
                <a:solidFill>
                  <a:srgbClr val="000000"/>
                </a:solidFill>
                <a:latin typeface="Calibri"/>
              </a:rPr>
              <a:t>		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A95AC21-E61C-4ABE-995B-790A79926079}"/>
              </a:ext>
            </a:extLst>
          </p:cNvPr>
          <p:cNvSpPr txBox="1"/>
          <p:nvPr/>
        </p:nvSpPr>
        <p:spPr>
          <a:xfrm>
            <a:off x="2375768" y="80893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33FF"/>
                </a:solidFill>
              </a:rPr>
              <a:t>FOCUS ANR – AAPG 2025 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13E5718-BE69-4113-8876-49F8D3C2DD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107322"/>
              </p:ext>
            </p:extLst>
          </p:nvPr>
        </p:nvGraphicFramePr>
        <p:xfrm>
          <a:off x="456730" y="1322179"/>
          <a:ext cx="8219725" cy="4324261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06958">
                  <a:extLst>
                    <a:ext uri="{9D8B030D-6E8A-4147-A177-3AD203B41FA5}">
                      <a16:colId xmlns:a16="http://schemas.microsoft.com/office/drawing/2014/main" val="1959386297"/>
                    </a:ext>
                  </a:extLst>
                </a:gridCol>
                <a:gridCol w="6912767">
                  <a:extLst>
                    <a:ext uri="{9D8B030D-6E8A-4147-A177-3AD203B41FA5}">
                      <a16:colId xmlns:a16="http://schemas.microsoft.com/office/drawing/2014/main" val="1935935166"/>
                    </a:ext>
                  </a:extLst>
                </a:gridCol>
              </a:tblGrid>
              <a:tr h="247482">
                <a:tc>
                  <a:txBody>
                    <a:bodyPr/>
                    <a:lstStyle/>
                    <a:p>
                      <a:r>
                        <a:rPr lang="fr-FR" sz="1800" dirty="0"/>
                        <a:t>Critères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055005"/>
                  </a:ext>
                </a:extLst>
              </a:tr>
              <a:tr h="300901">
                <a:tc>
                  <a:txBody>
                    <a:bodyPr/>
                    <a:lstStyle/>
                    <a:p>
                      <a:r>
                        <a:rPr lang="fr-FR" sz="1200" b="1" dirty="0"/>
                        <a:t>Durées éligibles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24, 30, 36, 42, 48, 54, 60 mois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018486"/>
                  </a:ext>
                </a:extLst>
              </a:tr>
              <a:tr h="6160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/>
                        <a:t>Objectifs : 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/>
                        <a:t>Concepts originaux, en rupture ou exploratoires</a:t>
                      </a: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/>
                        <a:t>Levée de verrous scientifiques bien identifiés dans la communauté </a:t>
                      </a: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/>
                        <a:t>Exploitation des données générées par des IR</a:t>
                      </a: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/>
                        <a:t>Suite de projets permettant d’envisager de nouveaux objectifs  </a:t>
                      </a:r>
                      <a:endParaRPr lang="fr-FR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996289"/>
                  </a:ext>
                </a:extLst>
              </a:tr>
              <a:tr h="616012">
                <a:tc>
                  <a:txBody>
                    <a:bodyPr/>
                    <a:lstStyle/>
                    <a:p>
                      <a:r>
                        <a:rPr lang="fr-FR" sz="1200" b="1" dirty="0"/>
                        <a:t>Organisation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Cohérence du choix du coordinateur (expertise, compétences, implication)</a:t>
                      </a: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Qualité et cohérence du consortium/ de l’équipe (synergie) </a:t>
                      </a: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Pour les JCJC : apport du projet à la prise de responsabilité du porteur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693788"/>
                  </a:ext>
                </a:extLst>
              </a:tr>
              <a:tr h="6160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/>
                        <a:t>Eligibilité :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1" dirty="0"/>
                        <a:t>JCJC : </a:t>
                      </a:r>
                      <a:r>
                        <a:rPr lang="fr-FR" sz="1200" dirty="0" err="1"/>
                        <a:t>Phd</a:t>
                      </a:r>
                      <a:r>
                        <a:rPr lang="fr-FR" sz="1200" dirty="0"/>
                        <a:t> &lt; 10 ans (</a:t>
                      </a:r>
                      <a:r>
                        <a:rPr lang="fr-FR" sz="1200" dirty="0" err="1"/>
                        <a:t>ap</a:t>
                      </a:r>
                      <a:r>
                        <a:rPr lang="fr-FR" sz="1200" dirty="0"/>
                        <a:t>. 1</a:t>
                      </a:r>
                      <a:r>
                        <a:rPr lang="fr-FR" sz="1200" baseline="30000" dirty="0"/>
                        <a:t>er</a:t>
                      </a:r>
                      <a:r>
                        <a:rPr lang="fr-FR" sz="1200" dirty="0"/>
                        <a:t> janv. 2014) + max 5 ans après la 1</a:t>
                      </a:r>
                      <a:r>
                        <a:rPr lang="fr-FR" sz="1200" baseline="30000" dirty="0"/>
                        <a:t>ère</a:t>
                      </a:r>
                      <a:r>
                        <a:rPr lang="fr-FR" sz="1200" dirty="0"/>
                        <a:t> prise de fonction (</a:t>
                      </a:r>
                      <a:r>
                        <a:rPr lang="fr-FR" sz="1200" dirty="0" err="1"/>
                        <a:t>ap</a:t>
                      </a:r>
                      <a:r>
                        <a:rPr lang="fr-FR" sz="1200" dirty="0"/>
                        <a:t>. 1</a:t>
                      </a:r>
                      <a:r>
                        <a:rPr lang="fr-FR" sz="1200" baseline="30000" dirty="0"/>
                        <a:t>er</a:t>
                      </a:r>
                      <a:r>
                        <a:rPr lang="fr-FR" sz="1200" dirty="0"/>
                        <a:t> janv. 2019) / taux d’implication de 70% min. pour le porteur</a:t>
                      </a: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1" dirty="0"/>
                        <a:t>PRME : </a:t>
                      </a:r>
                      <a:r>
                        <a:rPr lang="fr-FR" sz="1200" dirty="0"/>
                        <a:t>projet mono-équipe </a:t>
                      </a: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1" dirty="0"/>
                        <a:t>PRC : </a:t>
                      </a:r>
                      <a:r>
                        <a:rPr lang="fr-FR" sz="1200" dirty="0"/>
                        <a:t>Au moins deux partenaires dont un issu de la recherche publique (possibilité de deux équipes du même laboratoire ou d’un autre pays que ceux visés dans le cadre des PRCI)</a:t>
                      </a: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1" dirty="0"/>
                        <a:t>PRCI : </a:t>
                      </a:r>
                      <a:r>
                        <a:rPr lang="fr-FR" sz="1200" dirty="0"/>
                        <a:t>en + des critères d’ éligibilité ANR, voir les critères d’ éligibilité des autres pays et la validation du HFDS </a:t>
                      </a: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1" dirty="0"/>
                        <a:t>PRCE : </a:t>
                      </a:r>
                      <a:r>
                        <a:rPr lang="fr-FR" sz="1200" dirty="0"/>
                        <a:t>projet impliquant une « société commerciale » pour des travaux de R&amp;D + validation par le HFDS     </a:t>
                      </a:r>
                      <a:endParaRPr lang="fr-FR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463902"/>
                  </a:ext>
                </a:extLst>
              </a:tr>
              <a:tr h="6160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/>
                        <a:t>Modalités :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fr-FR" sz="1200" dirty="0"/>
                        <a:t>Complétion d’un formulaire de caractérisation du projet (thématique) </a:t>
                      </a:r>
                    </a:p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fr-FR" sz="1200" dirty="0"/>
                        <a:t>Complétion d’un formulaire administratif </a:t>
                      </a:r>
                    </a:p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fr-FR" sz="1200" dirty="0"/>
                        <a:t>Rédaction d’un document scientifique (max 4 pages biblio, schémas et réf. compris – trame fournie) </a:t>
                      </a:r>
                      <a:endParaRPr lang="fr-FR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736635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06D21E01-1ECB-4C31-9374-3FED0929B07E}"/>
              </a:ext>
            </a:extLst>
          </p:cNvPr>
          <p:cNvSpPr txBox="1"/>
          <p:nvPr/>
        </p:nvSpPr>
        <p:spPr>
          <a:xfrm>
            <a:off x="354137" y="5664023"/>
            <a:ext cx="821972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Projets classés* en liste complémentaire mais non financés sur l’AAPG 2024 automatiquement invités en étape 2 de l’AAPG 2025. </a:t>
            </a:r>
          </a:p>
          <a:p>
            <a:r>
              <a:rPr lang="fr-FR" sz="1050" i="1" dirty="0">
                <a:solidFill>
                  <a:schemeClr val="tx1"/>
                </a:solidFill>
              </a:rPr>
              <a:t>*(même porteur, même titre, même instrument)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A9C155C-78E7-4B95-82CB-950EFBF3B121}"/>
              </a:ext>
            </a:extLst>
          </p:cNvPr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DB4FB7-D0DA-45DF-B4ED-0D32472BF14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72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7640" y="6660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</a:pP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Programmes</a:t>
            </a:r>
            <a:r>
              <a:rPr lang="en-US" sz="3600" b="0" strike="noStrike" spc="-1" dirty="0">
                <a:solidFill>
                  <a:srgbClr val="0033FF"/>
                </a:solidFill>
                <a:latin typeface="Calibri"/>
                <a:ea typeface="ＭＳ Ｐゴシック"/>
              </a:rPr>
              <a:t> de </a:t>
            </a: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financement</a:t>
            </a:r>
            <a:endParaRPr lang="en-GB" sz="3600" b="0" strike="noStrike" spc="-1" dirty="0">
              <a:solidFill>
                <a:srgbClr val="0033FF"/>
              </a:solidFill>
              <a:latin typeface="Verdan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dt" idx="4294967295"/>
          </p:nvPr>
        </p:nvSpPr>
        <p:spPr>
          <a:xfrm>
            <a:off x="457200" y="6356520"/>
            <a:ext cx="213156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19/09/2024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4294967295"/>
          </p:nvPr>
        </p:nvSpPr>
        <p:spPr>
          <a:xfrm>
            <a:off x="326376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Réunion financement CPPM 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251640" y="993600"/>
            <a:ext cx="8712720" cy="5452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rmAutofit/>
          </a:bodyPr>
          <a:lstStyle/>
          <a:p>
            <a:pPr indent="0" defTabSz="449280">
              <a:lnSpc>
                <a:spcPct val="100000"/>
              </a:lnSpc>
              <a:spcBef>
                <a:spcPts val="799"/>
              </a:spcBef>
              <a:buNone/>
              <a:tabLst>
                <a:tab pos="0" algn="l"/>
              </a:tabLst>
            </a:pPr>
            <a:r>
              <a:rPr lang="en-GB" sz="2800" b="1" strike="noStrike" spc="-1" dirty="0">
                <a:solidFill>
                  <a:srgbClr val="000000"/>
                </a:solidFill>
                <a:latin typeface="Calibri"/>
              </a:rPr>
              <a:t>		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A95AC21-E61C-4ABE-995B-790A79926079}"/>
              </a:ext>
            </a:extLst>
          </p:cNvPr>
          <p:cNvSpPr txBox="1"/>
          <p:nvPr/>
        </p:nvSpPr>
        <p:spPr>
          <a:xfrm>
            <a:off x="2375768" y="80893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33FF"/>
                </a:solidFill>
              </a:rPr>
              <a:t>FOCUS ANR – AAPG 2025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35FB185-31E4-4821-9E50-A8866E702E65}"/>
              </a:ext>
            </a:extLst>
          </p:cNvPr>
          <p:cNvSpPr txBox="1"/>
          <p:nvPr/>
        </p:nvSpPr>
        <p:spPr>
          <a:xfrm>
            <a:off x="457200" y="117790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PRCI :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9532575-69A9-4C8F-BFA7-F288072AF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924" y="1518100"/>
            <a:ext cx="7342151" cy="4727720"/>
          </a:xfrm>
          <a:prstGeom prst="rect">
            <a:avLst/>
          </a:prstGeom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F666007-542E-4F0E-95BD-6AF6F837E336}"/>
              </a:ext>
            </a:extLst>
          </p:cNvPr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DB4FB7-D0DA-45DF-B4ED-0D32472BF14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746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7640" y="6660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</a:pP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Programmes</a:t>
            </a:r>
            <a:r>
              <a:rPr lang="en-US" sz="3600" b="0" strike="noStrike" spc="-1" dirty="0">
                <a:solidFill>
                  <a:srgbClr val="0033FF"/>
                </a:solidFill>
                <a:latin typeface="Calibri"/>
                <a:ea typeface="ＭＳ Ｐゴシック"/>
              </a:rPr>
              <a:t> de </a:t>
            </a: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financement</a:t>
            </a:r>
            <a:endParaRPr lang="en-GB" sz="3600" b="0" strike="noStrike" spc="-1" dirty="0">
              <a:solidFill>
                <a:srgbClr val="0033FF"/>
              </a:solidFill>
              <a:latin typeface="Verdan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dt" idx="4294967295"/>
          </p:nvPr>
        </p:nvSpPr>
        <p:spPr>
          <a:xfrm>
            <a:off x="457200" y="6356520"/>
            <a:ext cx="213156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19/09/2024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4294967295"/>
          </p:nvPr>
        </p:nvSpPr>
        <p:spPr>
          <a:xfrm>
            <a:off x="326376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Réunion financement CPPM 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251640" y="993600"/>
            <a:ext cx="8712720" cy="5452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rmAutofit/>
          </a:bodyPr>
          <a:lstStyle/>
          <a:p>
            <a:pPr indent="0" defTabSz="449280">
              <a:lnSpc>
                <a:spcPct val="100000"/>
              </a:lnSpc>
              <a:spcBef>
                <a:spcPts val="799"/>
              </a:spcBef>
              <a:buNone/>
              <a:tabLst>
                <a:tab pos="0" algn="l"/>
              </a:tabLst>
            </a:pPr>
            <a:r>
              <a:rPr lang="en-GB" sz="2800" b="1" strike="noStrike" spc="-1" dirty="0">
                <a:solidFill>
                  <a:srgbClr val="000000"/>
                </a:solidFill>
                <a:latin typeface="Calibri"/>
              </a:rPr>
              <a:t>		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A95AC21-E61C-4ABE-995B-790A79926079}"/>
              </a:ext>
            </a:extLst>
          </p:cNvPr>
          <p:cNvSpPr txBox="1"/>
          <p:nvPr/>
        </p:nvSpPr>
        <p:spPr>
          <a:xfrm>
            <a:off x="2375768" y="80893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33FF"/>
                </a:solidFill>
              </a:rPr>
              <a:t>FOCUS ANR – AAPG 2025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9488FBB2-71D5-44AA-86DB-262283A4B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43" y="1327464"/>
            <a:ext cx="8218513" cy="4464496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99BD802-46F8-40D5-8A27-6889B4726D1D}"/>
              </a:ext>
            </a:extLst>
          </p:cNvPr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DB4FB7-D0DA-45DF-B4ED-0D32472BF14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046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7640" y="6660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</a:pP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Programmes</a:t>
            </a:r>
            <a:r>
              <a:rPr lang="en-US" sz="3600" b="0" strike="noStrike" spc="-1" dirty="0">
                <a:solidFill>
                  <a:srgbClr val="0033FF"/>
                </a:solidFill>
                <a:latin typeface="Calibri"/>
                <a:ea typeface="ＭＳ Ｐゴシック"/>
              </a:rPr>
              <a:t> de </a:t>
            </a: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financement</a:t>
            </a:r>
            <a:endParaRPr lang="en-GB" sz="3600" b="0" strike="noStrike" spc="-1" dirty="0">
              <a:solidFill>
                <a:srgbClr val="0033FF"/>
              </a:solidFill>
              <a:latin typeface="Verdan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dt" idx="4294967295"/>
          </p:nvPr>
        </p:nvSpPr>
        <p:spPr>
          <a:xfrm>
            <a:off x="457200" y="6356520"/>
            <a:ext cx="213156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19/09/2024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4294967295"/>
          </p:nvPr>
        </p:nvSpPr>
        <p:spPr>
          <a:xfrm>
            <a:off x="326376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Réunion financement CPPM 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251640" y="993600"/>
            <a:ext cx="8712720" cy="5452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rmAutofit/>
          </a:bodyPr>
          <a:lstStyle/>
          <a:p>
            <a:pPr indent="0" defTabSz="449280">
              <a:lnSpc>
                <a:spcPct val="100000"/>
              </a:lnSpc>
              <a:spcBef>
                <a:spcPts val="799"/>
              </a:spcBef>
              <a:buNone/>
              <a:tabLst>
                <a:tab pos="0" algn="l"/>
              </a:tabLst>
            </a:pPr>
            <a:r>
              <a:rPr lang="en-GB" sz="2800" b="1" strike="noStrike" spc="-1" dirty="0">
                <a:solidFill>
                  <a:srgbClr val="000000"/>
                </a:solidFill>
                <a:latin typeface="Calibri"/>
              </a:rPr>
              <a:t>		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A95AC21-E61C-4ABE-995B-790A79926079}"/>
              </a:ext>
            </a:extLst>
          </p:cNvPr>
          <p:cNvSpPr txBox="1"/>
          <p:nvPr/>
        </p:nvSpPr>
        <p:spPr>
          <a:xfrm>
            <a:off x="2375768" y="80893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33FF"/>
                </a:solidFill>
              </a:rPr>
              <a:t>FOCUS ANR – AAPG 2025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87A9427-97E7-434D-8C9D-08B2B2D76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637" y="1399666"/>
            <a:ext cx="8086725" cy="2857500"/>
          </a:xfrm>
          <a:prstGeom prst="rect">
            <a:avLst/>
          </a:prstGeom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9DA0C54-B3F9-4E88-B2A9-7DB3FFD8F8C5}"/>
              </a:ext>
            </a:extLst>
          </p:cNvPr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DB4FB7-D0DA-45DF-B4ED-0D32472BF14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41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7640" y="6660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</a:pP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Programmes</a:t>
            </a:r>
            <a:r>
              <a:rPr lang="en-US" sz="3600" b="0" strike="noStrike" spc="-1" dirty="0">
                <a:solidFill>
                  <a:srgbClr val="0033FF"/>
                </a:solidFill>
                <a:latin typeface="Calibri"/>
                <a:ea typeface="ＭＳ Ｐゴシック"/>
              </a:rPr>
              <a:t> de </a:t>
            </a: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financement</a:t>
            </a:r>
            <a:endParaRPr lang="en-GB" sz="3600" b="0" strike="noStrike" spc="-1" dirty="0">
              <a:solidFill>
                <a:srgbClr val="0033FF"/>
              </a:solidFill>
              <a:latin typeface="Verdan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dt" idx="4294967295"/>
          </p:nvPr>
        </p:nvSpPr>
        <p:spPr>
          <a:xfrm>
            <a:off x="457200" y="6356520"/>
            <a:ext cx="213156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19/09/2024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4294967295"/>
          </p:nvPr>
        </p:nvSpPr>
        <p:spPr>
          <a:xfrm>
            <a:off x="326376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Réunion financement CPPM 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251640" y="993600"/>
            <a:ext cx="8712720" cy="5452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rmAutofit/>
          </a:bodyPr>
          <a:lstStyle/>
          <a:p>
            <a:pPr indent="0" defTabSz="449280">
              <a:lnSpc>
                <a:spcPct val="100000"/>
              </a:lnSpc>
              <a:spcBef>
                <a:spcPts val="799"/>
              </a:spcBef>
              <a:buNone/>
              <a:tabLst>
                <a:tab pos="0" algn="l"/>
              </a:tabLst>
            </a:pPr>
            <a:r>
              <a:rPr lang="en-GB" sz="2800" b="1" strike="noStrike" spc="-1" dirty="0">
                <a:solidFill>
                  <a:srgbClr val="000000"/>
                </a:solidFill>
                <a:latin typeface="Calibri"/>
              </a:rPr>
              <a:t>		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A95AC21-E61C-4ABE-995B-790A79926079}"/>
              </a:ext>
            </a:extLst>
          </p:cNvPr>
          <p:cNvSpPr txBox="1"/>
          <p:nvPr/>
        </p:nvSpPr>
        <p:spPr>
          <a:xfrm>
            <a:off x="2375768" y="80893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33FF"/>
                </a:solidFill>
              </a:rPr>
              <a:t>FOCUS ANR – AAPG 2025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594743E-2D8B-4006-BD3A-3DA52B5C9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125" y="1339508"/>
            <a:ext cx="5619750" cy="326707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5DECD91-17D3-42C8-8168-72170C15D67D}"/>
              </a:ext>
            </a:extLst>
          </p:cNvPr>
          <p:cNvSpPr txBox="1"/>
          <p:nvPr/>
        </p:nvSpPr>
        <p:spPr>
          <a:xfrm>
            <a:off x="349200" y="4689016"/>
            <a:ext cx="822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Se demander : en quoi les compétences, l’expertise et l’implication du porteur choisi font de lui le </a:t>
            </a:r>
            <a:r>
              <a:rPr lang="fr-FR" b="1" dirty="0">
                <a:solidFill>
                  <a:srgbClr val="0070C0"/>
                </a:solidFill>
              </a:rPr>
              <a:t>porteur idéal </a:t>
            </a:r>
            <a:r>
              <a:rPr lang="fr-FR" dirty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70C0"/>
                </a:solidFill>
              </a:rPr>
              <a:t>GANTT</a:t>
            </a:r>
            <a:r>
              <a:rPr lang="fr-FR" dirty="0">
                <a:solidFill>
                  <a:schemeClr val="tx1"/>
                </a:solidFill>
              </a:rPr>
              <a:t> vivement recommandés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Bien </a:t>
            </a:r>
            <a:r>
              <a:rPr lang="fr-FR" b="1" dirty="0">
                <a:solidFill>
                  <a:srgbClr val="0070C0"/>
                </a:solidFill>
              </a:rPr>
              <a:t>évaluer les besoins </a:t>
            </a:r>
            <a:r>
              <a:rPr lang="fr-FR" dirty="0">
                <a:solidFill>
                  <a:schemeClr val="tx1"/>
                </a:solidFill>
              </a:rPr>
              <a:t>matériels, financiers et humains (mettre en lien avec les différents WP les moyens nécessaires)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1423468-EF08-4AB2-B905-970370731DFE}"/>
              </a:ext>
            </a:extLst>
          </p:cNvPr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DB4FB7-D0DA-45DF-B4ED-0D32472BF14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344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7640" y="66600"/>
            <a:ext cx="8712720" cy="705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</a:pP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Programmes</a:t>
            </a:r>
            <a:r>
              <a:rPr lang="en-US" sz="3600" b="0" strike="noStrike" spc="-1" dirty="0">
                <a:solidFill>
                  <a:srgbClr val="0033FF"/>
                </a:solidFill>
                <a:latin typeface="Calibri"/>
                <a:ea typeface="ＭＳ Ｐゴシック"/>
              </a:rPr>
              <a:t> de </a:t>
            </a:r>
            <a:r>
              <a:rPr lang="en-US" sz="3600" b="0" strike="noStrike" spc="-1" dirty="0" err="1">
                <a:solidFill>
                  <a:srgbClr val="0033FF"/>
                </a:solidFill>
                <a:latin typeface="Calibri"/>
                <a:ea typeface="ＭＳ Ｐゴシック"/>
              </a:rPr>
              <a:t>financement</a:t>
            </a:r>
            <a:endParaRPr lang="en-GB" sz="3600" b="0" strike="noStrike" spc="-1" dirty="0">
              <a:solidFill>
                <a:srgbClr val="0033FF"/>
              </a:solidFill>
              <a:latin typeface="Verdan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dt" idx="4294967295"/>
          </p:nvPr>
        </p:nvSpPr>
        <p:spPr>
          <a:xfrm>
            <a:off x="457200" y="6356520"/>
            <a:ext cx="213156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19/09/2024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4294967295"/>
          </p:nvPr>
        </p:nvSpPr>
        <p:spPr>
          <a:xfrm>
            <a:off x="326376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898989"/>
                </a:solidFill>
                <a:latin typeface="Verdana"/>
                <a:ea typeface="ＭＳ Ｐゴシック"/>
              </a:rPr>
              <a:t>Réunion financement CPPM </a:t>
            </a:r>
            <a:endParaRPr lang="fr-FR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251640" y="993600"/>
            <a:ext cx="8712720" cy="5452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rmAutofit/>
          </a:bodyPr>
          <a:lstStyle/>
          <a:p>
            <a:pPr indent="0" defTabSz="449280">
              <a:lnSpc>
                <a:spcPct val="100000"/>
              </a:lnSpc>
              <a:spcBef>
                <a:spcPts val="799"/>
              </a:spcBef>
              <a:buNone/>
              <a:tabLst>
                <a:tab pos="0" algn="l"/>
              </a:tabLst>
            </a:pPr>
            <a:r>
              <a:rPr lang="en-GB" sz="2800" b="1" strike="noStrike" spc="-1" dirty="0">
                <a:solidFill>
                  <a:srgbClr val="000000"/>
                </a:solidFill>
                <a:latin typeface="Calibri"/>
              </a:rPr>
              <a:t>		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A95AC21-E61C-4ABE-995B-790A79926079}"/>
              </a:ext>
            </a:extLst>
          </p:cNvPr>
          <p:cNvSpPr txBox="1"/>
          <p:nvPr/>
        </p:nvSpPr>
        <p:spPr>
          <a:xfrm>
            <a:off x="2375768" y="80893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33FF"/>
                </a:solidFill>
              </a:rPr>
              <a:t>FOCUS ANR – AAPG 2025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E6C6591-9FC6-4193-9495-E96EEA49F093}"/>
              </a:ext>
            </a:extLst>
          </p:cNvPr>
          <p:cNvSpPr txBox="1"/>
          <p:nvPr/>
        </p:nvSpPr>
        <p:spPr>
          <a:xfrm>
            <a:off x="750404" y="3244334"/>
            <a:ext cx="764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  <a:hlinkClick r:id="rId2"/>
              </a:rPr>
              <a:t>Données statistiques ANR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798BCA1-2D2D-4C09-9B5C-A43244D83E18}"/>
              </a:ext>
            </a:extLst>
          </p:cNvPr>
          <p:cNvSpPr txBox="1"/>
          <p:nvPr/>
        </p:nvSpPr>
        <p:spPr>
          <a:xfrm>
            <a:off x="457200" y="1830023"/>
            <a:ext cx="79714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Pas de montant plafond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Critère principal : cohérence entre objectifs scientifiques et moyens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Si autre tutelle que CNRS pour les partenaires, voir avec elles pour le budget déclaré sur le site de dépôt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2437A00-4F95-4064-9AA4-46F9B9DCD99E}"/>
              </a:ext>
            </a:extLst>
          </p:cNvPr>
          <p:cNvSpPr txBox="1"/>
          <p:nvPr/>
        </p:nvSpPr>
        <p:spPr>
          <a:xfrm>
            <a:off x="457200" y="1389089"/>
            <a:ext cx="483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Construction budgétaire – Etape 1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40BD616-8038-4DCC-9ED4-43DC8846CE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19"/>
          <a:stretch/>
        </p:blipFill>
        <p:spPr>
          <a:xfrm>
            <a:off x="170446" y="3608557"/>
            <a:ext cx="8712720" cy="2718645"/>
          </a:xfrm>
          <a:prstGeom prst="rect">
            <a:avLst/>
          </a:prstGeom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BA605C9-982F-4A59-B226-B6723B43A1A0}"/>
              </a:ext>
            </a:extLst>
          </p:cNvPr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DB4FB7-D0DA-45DF-B4ED-0D32472BF14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1711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IACONU_CPPM_RG_20170905" id="{659EF39F-A356-A843-8077-187A89945745}" vid="{427C1CD4-2290-1348-B9E7-23127CC07889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78501</TotalTime>
  <Words>766</Words>
  <Application>Microsoft Office PowerPoint</Application>
  <PresentationFormat>Affichage à l'écran (4:3)</PresentationFormat>
  <Paragraphs>124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Calibri</vt:lpstr>
      <vt:lpstr>Courier New</vt:lpstr>
      <vt:lpstr>Times New Roman</vt:lpstr>
      <vt:lpstr>Verdana</vt:lpstr>
      <vt:lpstr>Thème Office</vt:lpstr>
      <vt:lpstr>Réunion Financements 19 sept. 2024</vt:lpstr>
      <vt:lpstr>Programmes de financement</vt:lpstr>
      <vt:lpstr>Programmes de financement</vt:lpstr>
      <vt:lpstr>Programmes de financement</vt:lpstr>
      <vt:lpstr>Programmes de financement</vt:lpstr>
      <vt:lpstr>Programmes de financement</vt:lpstr>
      <vt:lpstr>Programmes de financement</vt:lpstr>
      <vt:lpstr>Programmes de financement</vt:lpstr>
      <vt:lpstr>Programmes de financement</vt:lpstr>
      <vt:lpstr>Programmes de financement</vt:lpstr>
      <vt:lpstr>Programmes de financement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Générale du Laboratoire</dc:title>
  <dc:creator>Magali Damoiseaux</dc:creator>
  <dc:description>Examen à 4 ans, 1er et 2 février 2007</dc:description>
  <cp:lastModifiedBy>Paola BERTELLI</cp:lastModifiedBy>
  <cp:revision>1873</cp:revision>
  <cp:lastPrinted>2023-09-05T07:40:32Z</cp:lastPrinted>
  <dcterms:created xsi:type="dcterms:W3CDTF">2017-09-05T06:23:59Z</dcterms:created>
  <dcterms:modified xsi:type="dcterms:W3CDTF">2024-09-19T08:03:40Z</dcterms:modified>
</cp:coreProperties>
</file>