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8842375" cx="15690850"/>
  <p:notesSz cx="6858000" cy="9144000"/>
  <p:embeddedFontLst>
    <p:embeddedFont>
      <p:font typeface="Noto Sans Symbols"/>
      <p:regular r:id="rId52"/>
      <p:bold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E319686-F0F6-43C1-9B19-4EA190F37EE6}">
  <a:tblStyle styleId="{EE319686-F0F6-43C1-9B19-4EA190F37EE6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7C9ECD01-9B3E-46FD-B252-203B9971404E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NotoSansSymbols-bold.fntdata"/><Relationship Id="rId52" Type="http://schemas.openxmlformats.org/officeDocument/2006/relationships/font" Target="fonts/NotoSansSymbols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1" name="Google Shape;8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084615702f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g3084615702f_0_1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1" name="Google Shape;20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0" name="Google Shape;21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084615702f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3084615702f_0_80:notes"/>
          <p:cNvSpPr/>
          <p:nvPr>
            <p:ph idx="2" type="sldImg"/>
          </p:nvPr>
        </p:nvSpPr>
        <p:spPr>
          <a:xfrm>
            <a:off x="1147432" y="685800"/>
            <a:ext cx="456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3" name="Google Shape;23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9" name="Google Shape;24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3" name="Google Shape;26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6" name="Google Shape;27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07fdea728b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3" name="Google Shape;293;g307fdea728b_2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07fdea728b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307fdea728b_2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2" name="Google Shape;33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3" name="Google Shape;34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0" name="Google Shape;350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0820f630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8" name="Google Shape;368;g30820f630c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0820f630c0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2" name="Google Shape;382;g30820f630c0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5" name="Google Shape;39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3" name="Google Shape;403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8" name="Google Shape;418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9" name="Google Shape;429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7" name="Google Shape;43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9" name="Google Shape;449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6" name="Google Shape;466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084615702f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3084615702f_0_1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4" name="Google Shape;484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0820f630c0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4" name="Google Shape;494;g30820f630c0_0_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07fdea728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3" name="Google Shape;503;g307fdea728b_1_0:notes"/>
          <p:cNvSpPr/>
          <p:nvPr>
            <p:ph idx="2" type="sldImg"/>
          </p:nvPr>
        </p:nvSpPr>
        <p:spPr>
          <a:xfrm>
            <a:off x="387350" y="685800"/>
            <a:ext cx="608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07fdea728b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6" name="Google Shape;516;g307fdea728b_1_66:notes"/>
          <p:cNvSpPr/>
          <p:nvPr>
            <p:ph idx="2" type="sldImg"/>
          </p:nvPr>
        </p:nvSpPr>
        <p:spPr>
          <a:xfrm>
            <a:off x="387350" y="685800"/>
            <a:ext cx="608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07fdea728b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0" name="Google Shape;530;g307fdea728b_1_127:notes"/>
          <p:cNvSpPr/>
          <p:nvPr>
            <p:ph idx="2" type="sldImg"/>
          </p:nvPr>
        </p:nvSpPr>
        <p:spPr>
          <a:xfrm>
            <a:off x="387350" y="685800"/>
            <a:ext cx="608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07fdea728b_1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0" name="Google Shape;540;g307fdea728b_1_190:notes"/>
          <p:cNvSpPr/>
          <p:nvPr>
            <p:ph idx="2" type="sldImg"/>
          </p:nvPr>
        </p:nvSpPr>
        <p:spPr>
          <a:xfrm>
            <a:off x="387350" y="685800"/>
            <a:ext cx="608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0" name="Google Shape;550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9" name="Google Shape;11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8" name="Google Shape;558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07fdea728b_2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4" name="Google Shape;564;g307fdea728b_2_1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084615702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g3084615702f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0820f630c0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6" name="Google Shape;596;g30820f630c0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07fdea728b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6" name="Google Shape;606;g307fdea728b_2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07fdea728b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3" name="Google Shape;613;g307fdea728b_2_1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07fdea728b_2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1" name="Google Shape;621;g307fdea728b_2_1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" name="Google Shape;13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820f630c0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1" name="Google Shape;141;g30820f630c0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0820f630c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0" name="Google Shape;150;g30820f630c0_0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2" name="Google Shape;17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534883" y="1280026"/>
            <a:ext cx="14621100" cy="3528600"/>
          </a:xfrm>
          <a:prstGeom prst="rect">
            <a:avLst/>
          </a:prstGeom>
        </p:spPr>
        <p:txBody>
          <a:bodyPr anchorCtr="0" anchor="b" bIns="156975" lIns="156975" spcFirstLastPara="1" rIns="156975" wrap="square" tIns="1569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1pPr>
            <a:lvl2pPr lvl="1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534869" y="4872246"/>
            <a:ext cx="14621100" cy="13626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4538502" y="8016703"/>
            <a:ext cx="941700" cy="676800"/>
          </a:xfrm>
          <a:prstGeom prst="rect">
            <a:avLst/>
          </a:prstGeom>
        </p:spPr>
        <p:txBody>
          <a:bodyPr anchorCtr="0" anchor="ctr" bIns="156975" lIns="156975" spcFirstLastPara="1" rIns="156975" wrap="square" tIns="1569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534869" y="1901579"/>
            <a:ext cx="14621100" cy="3375600"/>
          </a:xfrm>
          <a:prstGeom prst="rect">
            <a:avLst/>
          </a:prstGeom>
        </p:spPr>
        <p:txBody>
          <a:bodyPr anchorCtr="0" anchor="b" bIns="156975" lIns="156975" spcFirstLastPara="1" rIns="156975" wrap="square" tIns="1569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600"/>
              <a:buNone/>
              <a:defRPr sz="20600"/>
            </a:lvl1pPr>
            <a:lvl2pPr lvl="1" algn="ctr">
              <a:spcBef>
                <a:spcPts val="0"/>
              </a:spcBef>
              <a:spcAft>
                <a:spcPts val="0"/>
              </a:spcAft>
              <a:buSzPts val="20600"/>
              <a:buNone/>
              <a:defRPr sz="20600"/>
            </a:lvl2pPr>
            <a:lvl3pPr lvl="2" algn="ctr">
              <a:spcBef>
                <a:spcPts val="0"/>
              </a:spcBef>
              <a:spcAft>
                <a:spcPts val="0"/>
              </a:spcAft>
              <a:buSzPts val="20600"/>
              <a:buNone/>
              <a:defRPr sz="20600"/>
            </a:lvl3pPr>
            <a:lvl4pPr lvl="3" algn="ctr">
              <a:spcBef>
                <a:spcPts val="0"/>
              </a:spcBef>
              <a:spcAft>
                <a:spcPts val="0"/>
              </a:spcAft>
              <a:buSzPts val="20600"/>
              <a:buNone/>
              <a:defRPr sz="20600"/>
            </a:lvl4pPr>
            <a:lvl5pPr lvl="4" algn="ctr">
              <a:spcBef>
                <a:spcPts val="0"/>
              </a:spcBef>
              <a:spcAft>
                <a:spcPts val="0"/>
              </a:spcAft>
              <a:buSzPts val="20600"/>
              <a:buNone/>
              <a:defRPr sz="20600"/>
            </a:lvl5pPr>
            <a:lvl6pPr lvl="5" algn="ctr">
              <a:spcBef>
                <a:spcPts val="0"/>
              </a:spcBef>
              <a:spcAft>
                <a:spcPts val="0"/>
              </a:spcAft>
              <a:buSzPts val="20600"/>
              <a:buNone/>
              <a:defRPr sz="20600"/>
            </a:lvl6pPr>
            <a:lvl7pPr lvl="6" algn="ctr">
              <a:spcBef>
                <a:spcPts val="0"/>
              </a:spcBef>
              <a:spcAft>
                <a:spcPts val="0"/>
              </a:spcAft>
              <a:buSzPts val="20600"/>
              <a:buNone/>
              <a:defRPr sz="20600"/>
            </a:lvl7pPr>
            <a:lvl8pPr lvl="7" algn="ctr">
              <a:spcBef>
                <a:spcPts val="0"/>
              </a:spcBef>
              <a:spcAft>
                <a:spcPts val="0"/>
              </a:spcAft>
              <a:buSzPts val="20600"/>
              <a:buNone/>
              <a:defRPr sz="20600"/>
            </a:lvl8pPr>
            <a:lvl9pPr lvl="8" algn="ctr">
              <a:spcBef>
                <a:spcPts val="0"/>
              </a:spcBef>
              <a:spcAft>
                <a:spcPts val="0"/>
              </a:spcAft>
              <a:buSzPts val="20600"/>
              <a:buNone/>
              <a:defRPr sz="20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534869" y="5419103"/>
            <a:ext cx="14621100" cy="22362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>
            <a:lvl1pPr indent="-425450" lvl="0" marL="457200" algn="ctr">
              <a:spcBef>
                <a:spcPts val="0"/>
              </a:spcBef>
              <a:spcAft>
                <a:spcPts val="0"/>
              </a:spcAft>
              <a:buSzPts val="3100"/>
              <a:buChar char="●"/>
              <a:defRPr/>
            </a:lvl1pPr>
            <a:lvl2pPr indent="-381000" lvl="1" marL="91440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14538502" y="8016703"/>
            <a:ext cx="941700" cy="676800"/>
          </a:xfrm>
          <a:prstGeom prst="rect">
            <a:avLst/>
          </a:prstGeom>
        </p:spPr>
        <p:txBody>
          <a:bodyPr anchorCtr="0" anchor="ctr" bIns="156975" lIns="156975" spcFirstLastPara="1" rIns="156975" wrap="square" tIns="1569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14538502" y="8016703"/>
            <a:ext cx="941700" cy="676800"/>
          </a:xfrm>
          <a:prstGeom prst="rect">
            <a:avLst/>
          </a:prstGeom>
        </p:spPr>
        <p:txBody>
          <a:bodyPr anchorCtr="0" anchor="ctr" bIns="156975" lIns="156975" spcFirstLastPara="1" rIns="156975" wrap="square" tIns="1569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2"/>
          <p:cNvSpPr txBox="1"/>
          <p:nvPr>
            <p:ph type="title"/>
          </p:nvPr>
        </p:nvSpPr>
        <p:spPr>
          <a:xfrm>
            <a:off x="841255" y="773869"/>
            <a:ext cx="10926900" cy="7032600"/>
          </a:xfrm>
          <a:prstGeom prst="rect">
            <a:avLst/>
          </a:prstGeom>
        </p:spPr>
        <p:txBody>
          <a:bodyPr anchorCtr="0" anchor="ctr" bIns="156975" lIns="156975" spcFirstLastPara="1" rIns="156975" wrap="square" tIns="1569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1pPr>
            <a:lvl2pPr lvl="1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2pPr>
            <a:lvl3pPr lvl="2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3pPr>
            <a:lvl4pPr lvl="3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4pPr>
            <a:lvl5pPr lvl="4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5pPr>
            <a:lvl6pPr lvl="5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6pPr>
            <a:lvl7pPr lvl="6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7pPr>
            <a:lvl8pPr lvl="7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8pPr>
            <a:lvl9pPr lvl="8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9pPr>
          </a:lstStyle>
          <a:p/>
        </p:txBody>
      </p:sp>
      <p:cxnSp>
        <p:nvCxnSpPr>
          <p:cNvPr id="54" name="Google Shape;54;p12"/>
          <p:cNvCxnSpPr/>
          <p:nvPr/>
        </p:nvCxnSpPr>
        <p:spPr>
          <a:xfrm>
            <a:off x="2160" y="975960"/>
            <a:ext cx="15688800" cy="0"/>
          </a:xfrm>
          <a:prstGeom prst="straightConnector1">
            <a:avLst/>
          </a:prstGeom>
          <a:noFill/>
          <a:ln cap="flat" cmpd="sng" w="9525">
            <a:solidFill>
              <a:srgbClr val="E75112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55" name="Google Shape;5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40" y="-39480"/>
            <a:ext cx="14328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17240" y="107640"/>
            <a:ext cx="1551600" cy="8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 1">
  <p:cSld name="BLANK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>
            <a:lvl1pPr lvl="0"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40" y="36720"/>
            <a:ext cx="1432800" cy="108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" name="Google Shape;60;p13"/>
          <p:cNvCxnSpPr/>
          <p:nvPr/>
        </p:nvCxnSpPr>
        <p:spPr>
          <a:xfrm>
            <a:off x="2160" y="975960"/>
            <a:ext cx="15688800" cy="0"/>
          </a:xfrm>
          <a:prstGeom prst="straightConnector1">
            <a:avLst/>
          </a:prstGeom>
          <a:noFill/>
          <a:ln cap="flat" cmpd="sng" w="9525">
            <a:solidFill>
              <a:srgbClr val="E75112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61" name="Google Shape;6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17240" y="107640"/>
            <a:ext cx="15516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5862125" y="8194875"/>
            <a:ext cx="3966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IRN Terascale/GT01 Meeting - Oct. 2024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784440" y="353520"/>
            <a:ext cx="14121600" cy="14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784440" y="2063160"/>
            <a:ext cx="14121600" cy="52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>
            <a:lvl1pPr lvl="0"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AND_BODY_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784440" y="353520"/>
            <a:ext cx="14121600" cy="14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784440" y="2063160"/>
            <a:ext cx="14121600" cy="52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>
            <a:lvl1pPr lvl="0"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BLANK_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1080790" y="589492"/>
            <a:ext cx="5060400" cy="2063100"/>
          </a:xfrm>
          <a:prstGeom prst="rect">
            <a:avLst/>
          </a:prstGeom>
          <a:noFill/>
          <a:ln>
            <a:noFill/>
          </a:ln>
        </p:spPr>
        <p:txBody>
          <a:bodyPr anchorCtr="0" anchor="b" bIns="58850" lIns="117725" spcFirstLastPara="1" rIns="117725" wrap="square" tIns="588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6670655" y="1273138"/>
            <a:ext cx="7943400" cy="62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58850" lIns="117725" spcFirstLastPara="1" rIns="117725" wrap="square" tIns="58850">
            <a:normAutofit/>
          </a:bodyPr>
          <a:lstStyle>
            <a:lvl1pPr indent="-488950" lvl="0" marL="4572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4100"/>
              <a:buChar char="●"/>
              <a:defRPr sz="4100"/>
            </a:lvl1pPr>
            <a:lvl2pPr indent="-457200" lvl="1" marL="914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3600"/>
              <a:buChar char="○"/>
              <a:defRPr sz="3600"/>
            </a:lvl2pPr>
            <a:lvl3pPr indent="-425450" lvl="2" marL="1371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3100"/>
              <a:buChar char="■"/>
              <a:defRPr sz="3100"/>
            </a:lvl3pPr>
            <a:lvl4pPr indent="-393700" lvl="3" marL="1828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  <a:defRPr sz="2600"/>
            </a:lvl4pPr>
            <a:lvl5pPr indent="-393700" lvl="4" marL="22860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  <a:defRPr sz="2600"/>
            </a:lvl5pPr>
            <a:lvl6pPr indent="-393700" lvl="5" marL="27432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600"/>
              <a:buChar char="■"/>
              <a:defRPr sz="2600"/>
            </a:lvl6pPr>
            <a:lvl7pPr indent="-393700" lvl="6" marL="3200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  <a:defRPr sz="2600"/>
            </a:lvl7pPr>
            <a:lvl8pPr indent="-393700" lvl="7" marL="3657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  <a:defRPr sz="2600"/>
            </a:lvl8pPr>
            <a:lvl9pPr indent="-393700" lvl="8" marL="4114800" algn="l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600"/>
              <a:buChar char="■"/>
              <a:defRPr sz="2600"/>
            </a:lvl9pPr>
          </a:lstStyle>
          <a:p/>
        </p:txBody>
      </p:sp>
      <p:sp>
        <p:nvSpPr>
          <p:cNvPr id="75" name="Google Shape;75;p17"/>
          <p:cNvSpPr txBox="1"/>
          <p:nvPr>
            <p:ph idx="2" type="body"/>
          </p:nvPr>
        </p:nvSpPr>
        <p:spPr>
          <a:xfrm>
            <a:off x="1080790" y="2652713"/>
            <a:ext cx="5060400" cy="4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8850" lIns="117725" spcFirstLastPara="1" rIns="117725" wrap="square" tIns="588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indent="-228600" lvl="1" marL="914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3pPr>
            <a:lvl4pPr indent="-228600" lvl="3" marL="1828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4pPr>
            <a:lvl5pPr indent="-228600" lvl="4" marL="22860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5pPr>
            <a:lvl6pPr indent="-228600" lvl="5" marL="27432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6pPr>
            <a:lvl7pPr indent="-228600" lvl="6" marL="3200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7pPr>
            <a:lvl8pPr indent="-228600" lvl="7" marL="3657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8pPr>
            <a:lvl9pPr indent="-228600" lvl="8" marL="4114800" algn="l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300"/>
              <a:buNone/>
              <a:defRPr sz="1300"/>
            </a:lvl9pPr>
          </a:lstStyle>
          <a:p/>
        </p:txBody>
      </p:sp>
      <p:sp>
        <p:nvSpPr>
          <p:cNvPr id="76" name="Google Shape;76;p17"/>
          <p:cNvSpPr txBox="1"/>
          <p:nvPr>
            <p:ph idx="10" type="dt"/>
          </p:nvPr>
        </p:nvSpPr>
        <p:spPr>
          <a:xfrm>
            <a:off x="1078746" y="8195572"/>
            <a:ext cx="35304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850" lIns="117725" spcFirstLastPara="1" rIns="117725" wrap="square" tIns="58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7" name="Google Shape;77;p17"/>
          <p:cNvSpPr txBox="1"/>
          <p:nvPr>
            <p:ph idx="11" type="ftr"/>
          </p:nvPr>
        </p:nvSpPr>
        <p:spPr>
          <a:xfrm>
            <a:off x="5197594" y="8195572"/>
            <a:ext cx="52956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850" lIns="117725" spcFirstLastPara="1" rIns="117725" wrap="square" tIns="58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11081663" y="8195572"/>
            <a:ext cx="35304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850" lIns="117725" spcFirstLastPara="1" rIns="117725" wrap="square" tIns="5885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534869" y="3697603"/>
            <a:ext cx="14621100" cy="1447200"/>
          </a:xfrm>
          <a:prstGeom prst="rect">
            <a:avLst/>
          </a:prstGeom>
        </p:spPr>
        <p:txBody>
          <a:bodyPr anchorCtr="0" anchor="ctr" bIns="156975" lIns="156975" spcFirstLastPara="1" rIns="156975" wrap="square" tIns="1569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14538502" y="8016703"/>
            <a:ext cx="941700" cy="676800"/>
          </a:xfrm>
          <a:prstGeom prst="rect">
            <a:avLst/>
          </a:prstGeom>
        </p:spPr>
        <p:txBody>
          <a:bodyPr anchorCtr="0" anchor="ctr" bIns="156975" lIns="156975" spcFirstLastPara="1" rIns="156975" wrap="square" tIns="1569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534869" y="765058"/>
            <a:ext cx="14621100" cy="9846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534869" y="1981261"/>
            <a:ext cx="14621100" cy="58734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>
            <a:lvl1pPr indent="-425450" lvl="0" marL="457200">
              <a:spcBef>
                <a:spcPts val="0"/>
              </a:spcBef>
              <a:spcAft>
                <a:spcPts val="0"/>
              </a:spcAft>
              <a:buSzPts val="31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14538502" y="8016703"/>
            <a:ext cx="941700" cy="676800"/>
          </a:xfrm>
          <a:prstGeom prst="rect">
            <a:avLst/>
          </a:prstGeom>
        </p:spPr>
        <p:txBody>
          <a:bodyPr anchorCtr="0" anchor="ctr" bIns="156975" lIns="156975" spcFirstLastPara="1" rIns="156975" wrap="square" tIns="1569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534869" y="765058"/>
            <a:ext cx="14621100" cy="9846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534869" y="1981261"/>
            <a:ext cx="6863700" cy="58734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61950" lvl="1" marL="91440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indent="-361950" lvl="2" marL="137160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indent="-361950" lvl="3" marL="182880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indent="-361950" lvl="4" marL="228600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indent="-361950" lvl="5" marL="274320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indent="-361950" lvl="6" marL="320040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indent="-361950" lvl="7" marL="365760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indent="-361950" lvl="8" marL="411480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8292264" y="1981261"/>
            <a:ext cx="6863700" cy="58734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61950" lvl="1" marL="91440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indent="-361950" lvl="2" marL="137160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indent="-361950" lvl="3" marL="182880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indent="-361950" lvl="4" marL="228600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indent="-361950" lvl="5" marL="274320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indent="-361950" lvl="6" marL="320040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indent="-361950" lvl="7" marL="365760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indent="-361950" lvl="8" marL="411480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4538502" y="8016703"/>
            <a:ext cx="941700" cy="676800"/>
          </a:xfrm>
          <a:prstGeom prst="rect">
            <a:avLst/>
          </a:prstGeom>
        </p:spPr>
        <p:txBody>
          <a:bodyPr anchorCtr="0" anchor="ctr" bIns="156975" lIns="156975" spcFirstLastPara="1" rIns="156975" wrap="square" tIns="1569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534869" y="765058"/>
            <a:ext cx="14621100" cy="9846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4538502" y="8016703"/>
            <a:ext cx="941700" cy="676800"/>
          </a:xfrm>
          <a:prstGeom prst="rect">
            <a:avLst/>
          </a:prstGeom>
        </p:spPr>
        <p:txBody>
          <a:bodyPr anchorCtr="0" anchor="ctr" bIns="156975" lIns="156975" spcFirstLastPara="1" rIns="156975" wrap="square" tIns="1569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534869" y="955152"/>
            <a:ext cx="4818300" cy="1299300"/>
          </a:xfrm>
          <a:prstGeom prst="rect">
            <a:avLst/>
          </a:prstGeom>
        </p:spPr>
        <p:txBody>
          <a:bodyPr anchorCtr="0" anchor="b" bIns="156975" lIns="156975" spcFirstLastPara="1" rIns="156975" wrap="square" tIns="1569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534869" y="2388911"/>
            <a:ext cx="4818300" cy="54657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>
            <a:lvl1pPr indent="-361950" lvl="0" marL="45720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indent="-361950" lvl="1" marL="91440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indent="-361950" lvl="2" marL="137160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indent="-361950" lvl="3" marL="182880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indent="-361950" lvl="4" marL="228600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indent="-361950" lvl="5" marL="274320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indent="-361950" lvl="6" marL="320040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indent="-361950" lvl="7" marL="365760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indent="-361950" lvl="8" marL="411480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14538502" y="8016703"/>
            <a:ext cx="941700" cy="676800"/>
          </a:xfrm>
          <a:prstGeom prst="rect">
            <a:avLst/>
          </a:prstGeom>
        </p:spPr>
        <p:txBody>
          <a:bodyPr anchorCtr="0" anchor="ctr" bIns="156975" lIns="156975" spcFirstLastPara="1" rIns="156975" wrap="square" tIns="1569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841255" y="773869"/>
            <a:ext cx="10926900" cy="7032600"/>
          </a:xfrm>
          <a:prstGeom prst="rect">
            <a:avLst/>
          </a:prstGeom>
        </p:spPr>
        <p:txBody>
          <a:bodyPr anchorCtr="0" anchor="ctr" bIns="156975" lIns="156975" spcFirstLastPara="1" rIns="156975" wrap="square" tIns="1569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1pPr>
            <a:lvl2pPr lvl="1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2pPr>
            <a:lvl3pPr lvl="2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3pPr>
            <a:lvl4pPr lvl="3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4pPr>
            <a:lvl5pPr lvl="4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5pPr>
            <a:lvl6pPr lvl="5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6pPr>
            <a:lvl7pPr lvl="6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7pPr>
            <a:lvl8pPr lvl="7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8pPr>
            <a:lvl9pPr lvl="8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4538502" y="8016703"/>
            <a:ext cx="941700" cy="676800"/>
          </a:xfrm>
          <a:prstGeom prst="rect">
            <a:avLst/>
          </a:prstGeom>
        </p:spPr>
        <p:txBody>
          <a:bodyPr anchorCtr="0" anchor="ctr" bIns="156975" lIns="156975" spcFirstLastPara="1" rIns="156975" wrap="square" tIns="1569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5" name="Google Shape;35;p8"/>
          <p:cNvCxnSpPr/>
          <p:nvPr/>
        </p:nvCxnSpPr>
        <p:spPr>
          <a:xfrm>
            <a:off x="2160" y="975960"/>
            <a:ext cx="15688800" cy="0"/>
          </a:xfrm>
          <a:prstGeom prst="straightConnector1">
            <a:avLst/>
          </a:prstGeom>
          <a:noFill/>
          <a:ln cap="flat" cmpd="sng" w="9525">
            <a:solidFill>
              <a:srgbClr val="E75112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40" y="36720"/>
            <a:ext cx="14328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17240" y="107640"/>
            <a:ext cx="1551600" cy="8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7845425" y="-215"/>
            <a:ext cx="7845300" cy="88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56975" lIns="156975" spcFirstLastPara="1" rIns="156975" wrap="square" tIns="1569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455591" y="2119995"/>
            <a:ext cx="6941400" cy="2548200"/>
          </a:xfrm>
          <a:prstGeom prst="rect">
            <a:avLst/>
          </a:prstGeom>
        </p:spPr>
        <p:txBody>
          <a:bodyPr anchorCtr="0" anchor="b" bIns="156975" lIns="156975" spcFirstLastPara="1" rIns="156975" wrap="square" tIns="1569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455591" y="4818867"/>
            <a:ext cx="6941400" cy="21234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8476045" y="1244783"/>
            <a:ext cx="6584100" cy="6352500"/>
          </a:xfrm>
          <a:prstGeom prst="rect">
            <a:avLst/>
          </a:prstGeom>
        </p:spPr>
        <p:txBody>
          <a:bodyPr anchorCtr="0" anchor="ctr" bIns="156975" lIns="156975" spcFirstLastPara="1" rIns="156975" wrap="square" tIns="156975">
            <a:normAutofit/>
          </a:bodyPr>
          <a:lstStyle>
            <a:lvl1pPr indent="-425450" lvl="0" marL="457200">
              <a:spcBef>
                <a:spcPts val="0"/>
              </a:spcBef>
              <a:spcAft>
                <a:spcPts val="0"/>
              </a:spcAft>
              <a:buSzPts val="31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14538502" y="8016703"/>
            <a:ext cx="941700" cy="676800"/>
          </a:xfrm>
          <a:prstGeom prst="rect">
            <a:avLst/>
          </a:prstGeom>
        </p:spPr>
        <p:txBody>
          <a:bodyPr anchorCtr="0" anchor="ctr" bIns="156975" lIns="156975" spcFirstLastPara="1" rIns="156975" wrap="square" tIns="1569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534869" y="7272933"/>
            <a:ext cx="10293900" cy="1040100"/>
          </a:xfrm>
          <a:prstGeom prst="rect">
            <a:avLst/>
          </a:prstGeom>
        </p:spPr>
        <p:txBody>
          <a:bodyPr anchorCtr="0" anchor="ctr" bIns="156975" lIns="156975" spcFirstLastPara="1" rIns="156975" wrap="square" tIns="15697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14538502" y="8016703"/>
            <a:ext cx="941700" cy="676800"/>
          </a:xfrm>
          <a:prstGeom prst="rect">
            <a:avLst/>
          </a:prstGeom>
        </p:spPr>
        <p:txBody>
          <a:bodyPr anchorCtr="0" anchor="ctr" bIns="156975" lIns="156975" spcFirstLastPara="1" rIns="156975" wrap="square" tIns="1569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34869" y="765058"/>
            <a:ext cx="146211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56975" lIns="156975" spcFirstLastPara="1" rIns="156975" wrap="square" tIns="1569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34869" y="1981261"/>
            <a:ext cx="14621100" cy="58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56975" lIns="156975" spcFirstLastPara="1" rIns="156975" wrap="square" tIns="156975">
            <a:normAutofit/>
          </a:bodyPr>
          <a:lstStyle>
            <a:lvl1pPr indent="-4254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Char char="●"/>
              <a:defRPr sz="3100">
                <a:solidFill>
                  <a:schemeClr val="dk2"/>
                </a:solidFill>
              </a:defRPr>
            </a:lvl1pPr>
            <a:lvl2pPr indent="-3810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○"/>
              <a:defRPr sz="2400">
                <a:solidFill>
                  <a:schemeClr val="dk2"/>
                </a:solidFill>
              </a:defRPr>
            </a:lvl2pPr>
            <a:lvl3pPr indent="-3810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  <a:defRPr sz="2400">
                <a:solidFill>
                  <a:schemeClr val="dk2"/>
                </a:solidFill>
              </a:defRPr>
            </a:lvl3pPr>
            <a:lvl4pPr indent="-3810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4pPr>
            <a:lvl5pPr indent="-3810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○"/>
              <a:defRPr sz="2400">
                <a:solidFill>
                  <a:schemeClr val="dk2"/>
                </a:solidFill>
              </a:defRPr>
            </a:lvl5pPr>
            <a:lvl6pPr indent="-3810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  <a:defRPr sz="2400">
                <a:solidFill>
                  <a:schemeClr val="dk2"/>
                </a:solidFill>
              </a:defRPr>
            </a:lvl6pPr>
            <a:lvl7pPr indent="-3810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7pPr>
            <a:lvl8pPr indent="-3810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○"/>
              <a:defRPr sz="2400">
                <a:solidFill>
                  <a:schemeClr val="dk2"/>
                </a:solidFill>
              </a:defRPr>
            </a:lvl8pPr>
            <a:lvl9pPr indent="-3810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4538502" y="8016703"/>
            <a:ext cx="9417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56975" lIns="156975" spcFirstLastPara="1" rIns="156975" wrap="square" tIns="156975">
            <a:normAutofit/>
          </a:bodyPr>
          <a:lstStyle>
            <a:lvl1pPr lvl="0" algn="r">
              <a:buNone/>
              <a:defRPr sz="1700">
                <a:solidFill>
                  <a:schemeClr val="dk2"/>
                </a:solidFill>
              </a:defRPr>
            </a:lvl1pPr>
            <a:lvl2pPr lvl="1" algn="r">
              <a:buNone/>
              <a:defRPr sz="1700">
                <a:solidFill>
                  <a:schemeClr val="dk2"/>
                </a:solidFill>
              </a:defRPr>
            </a:lvl2pPr>
            <a:lvl3pPr lvl="2" algn="r">
              <a:buNone/>
              <a:defRPr sz="1700">
                <a:solidFill>
                  <a:schemeClr val="dk2"/>
                </a:solidFill>
              </a:defRPr>
            </a:lvl3pPr>
            <a:lvl4pPr lvl="3" algn="r">
              <a:buNone/>
              <a:defRPr sz="1700">
                <a:solidFill>
                  <a:schemeClr val="dk2"/>
                </a:solidFill>
              </a:defRPr>
            </a:lvl4pPr>
            <a:lvl5pPr lvl="4" algn="r">
              <a:buNone/>
              <a:defRPr sz="1700">
                <a:solidFill>
                  <a:schemeClr val="dk2"/>
                </a:solidFill>
              </a:defRPr>
            </a:lvl5pPr>
            <a:lvl6pPr lvl="5" algn="r">
              <a:buNone/>
              <a:defRPr sz="1700">
                <a:solidFill>
                  <a:schemeClr val="dk2"/>
                </a:solidFill>
              </a:defRPr>
            </a:lvl6pPr>
            <a:lvl7pPr lvl="6" algn="r">
              <a:buNone/>
              <a:defRPr sz="1700">
                <a:solidFill>
                  <a:schemeClr val="dk2"/>
                </a:solidFill>
              </a:defRPr>
            </a:lvl7pPr>
            <a:lvl8pPr lvl="7" algn="r">
              <a:buNone/>
              <a:defRPr sz="1700">
                <a:solidFill>
                  <a:schemeClr val="dk2"/>
                </a:solidFill>
              </a:defRPr>
            </a:lvl8pPr>
            <a:lvl9pPr lvl="8" algn="r">
              <a:buNone/>
              <a:defRPr sz="17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g"/><Relationship Id="rId4" Type="http://schemas.openxmlformats.org/officeDocument/2006/relationships/image" Target="../media/image18.png"/><Relationship Id="rId5" Type="http://schemas.openxmlformats.org/officeDocument/2006/relationships/image" Target="../media/image15.png"/><Relationship Id="rId6" Type="http://schemas.openxmlformats.org/officeDocument/2006/relationships/image" Target="../media/image8.png"/><Relationship Id="rId7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Relationship Id="rId4" Type="http://schemas.openxmlformats.org/officeDocument/2006/relationships/image" Target="../media/image48.png"/><Relationship Id="rId5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4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gif"/><Relationship Id="rId4" Type="http://schemas.openxmlformats.org/officeDocument/2006/relationships/image" Target="../media/image44.png"/><Relationship Id="rId5" Type="http://schemas.openxmlformats.org/officeDocument/2006/relationships/image" Target="../media/image38.jpg"/><Relationship Id="rId6" Type="http://schemas.openxmlformats.org/officeDocument/2006/relationships/image" Target="../media/image43.jpg"/><Relationship Id="rId7" Type="http://schemas.openxmlformats.org/officeDocument/2006/relationships/image" Target="../media/image36.png"/><Relationship Id="rId8" Type="http://schemas.openxmlformats.org/officeDocument/2006/relationships/image" Target="../media/image4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hyperlink" Target="https://arxiv.org/pdf/1910.11775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Relationship Id="rId4" Type="http://schemas.openxmlformats.org/officeDocument/2006/relationships/image" Target="../media/image45.png"/><Relationship Id="rId5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7.png"/><Relationship Id="rId4" Type="http://schemas.openxmlformats.org/officeDocument/2006/relationships/hyperlink" Target="https://agenda.linearcollider.org/event/9458/contributions/49043/attachments/37254/58374/PID_for_SiD.pdf" TargetMode="External"/><Relationship Id="rId5" Type="http://schemas.openxmlformats.org/officeDocument/2006/relationships/image" Target="../media/image4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5.png"/><Relationship Id="rId4" Type="http://schemas.openxmlformats.org/officeDocument/2006/relationships/hyperlink" Target="https://cms.cern/detector/detecting-muons" TargetMode="External"/><Relationship Id="rId5" Type="http://schemas.openxmlformats.org/officeDocument/2006/relationships/image" Target="../media/image54.png"/><Relationship Id="rId6" Type="http://schemas.openxmlformats.org/officeDocument/2006/relationships/image" Target="../media/image6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9.png"/><Relationship Id="rId4" Type="http://schemas.openxmlformats.org/officeDocument/2006/relationships/image" Target="../media/image53.png"/><Relationship Id="rId5" Type="http://schemas.openxmlformats.org/officeDocument/2006/relationships/image" Target="../media/image6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png"/><Relationship Id="rId4" Type="http://schemas.openxmlformats.org/officeDocument/2006/relationships/image" Target="../media/image5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9.png"/><Relationship Id="rId4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hyperlink" Target="https://cds.cern.ch/record/2784893" TargetMode="External"/><Relationship Id="rId5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8.jpg"/><Relationship Id="rId4" Type="http://schemas.openxmlformats.org/officeDocument/2006/relationships/image" Target="../media/image74.jpg"/><Relationship Id="rId5" Type="http://schemas.openxmlformats.org/officeDocument/2006/relationships/image" Target="../media/image66.jpg"/><Relationship Id="rId6" Type="http://schemas.openxmlformats.org/officeDocument/2006/relationships/image" Target="../media/image6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7.png"/><Relationship Id="rId4" Type="http://schemas.openxmlformats.org/officeDocument/2006/relationships/image" Target="../media/image65.png"/><Relationship Id="rId5" Type="http://schemas.openxmlformats.org/officeDocument/2006/relationships/hyperlink" Target="https://arxiv.org/abs/2405.20407" TargetMode="External"/><Relationship Id="rId6" Type="http://schemas.openxmlformats.org/officeDocument/2006/relationships/image" Target="../media/image7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png"/><Relationship Id="rId4" Type="http://schemas.openxmlformats.org/officeDocument/2006/relationships/image" Target="../media/image72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indico.cern.ch/event/1380163/timetable/?view=standard" TargetMode="External"/><Relationship Id="rId4" Type="http://schemas.openxmlformats.org/officeDocument/2006/relationships/hyperlink" Target="https://indico.cern.ch/event/1380163/timetable/?view=standard" TargetMode="External"/><Relationship Id="rId5" Type="http://schemas.openxmlformats.org/officeDocument/2006/relationships/image" Target="../media/image7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5.png"/><Relationship Id="rId4" Type="http://schemas.openxmlformats.org/officeDocument/2006/relationships/image" Target="../media/image8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/>
          <p:nvPr/>
        </p:nvSpPr>
        <p:spPr>
          <a:xfrm>
            <a:off x="-159049" y="275050"/>
            <a:ext cx="16008948" cy="8002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5000" lIns="90000" spcFirstLastPara="1" rIns="90000" wrap="square" tIns="5400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b="0" i="0" lang="en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Instrumentation Challenges and Computational Challenges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</a:t>
            </a:r>
            <a:r>
              <a:rPr b="0" i="0" lang="en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Developments since EP</a:t>
            </a:r>
            <a:r>
              <a:rPr lang="en" sz="3200"/>
              <a:t>P</a:t>
            </a:r>
            <a:r>
              <a:rPr b="0" i="0" lang="en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 2020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- a (hopefully not too) personal selection -  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</a:t>
            </a:r>
            <a:r>
              <a:rPr b="0" i="0" lang="en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8"/>
          <p:cNvSpPr/>
          <p:nvPr/>
        </p:nvSpPr>
        <p:spPr>
          <a:xfrm flipH="1">
            <a:off x="3266497" y="2538775"/>
            <a:ext cx="7940160" cy="87955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5000" lIns="90000" spcFirstLastPara="1" rIns="90000" wrap="square" tIns="51825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</a:t>
            </a:r>
            <a:r>
              <a:rPr b="0" i="0" lang="en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Roman Pöschl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8"/>
          <p:cNvSpPr txBox="1"/>
          <p:nvPr/>
        </p:nvSpPr>
        <p:spPr>
          <a:xfrm>
            <a:off x="2073545" y="7479720"/>
            <a:ext cx="115437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IRN Terascale/GT01 Meeting – October 2024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01833" y="3868560"/>
            <a:ext cx="1775160" cy="98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22713" y="3669120"/>
            <a:ext cx="191016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13673" y="3739320"/>
            <a:ext cx="2390040" cy="119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31592" y="5190840"/>
            <a:ext cx="2091600" cy="9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4191753" y="5430240"/>
            <a:ext cx="1994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Supported by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8"/>
          <p:cNvSpPr txBox="1"/>
          <p:nvPr/>
        </p:nvSpPr>
        <p:spPr>
          <a:xfrm>
            <a:off x="2196305" y="6367680"/>
            <a:ext cx="112983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R.P. Is indebted to a number of distinguished colleagues in particular </a:t>
            </a:r>
            <a:r>
              <a:rPr b="1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Marc Winter</a:t>
            </a:r>
            <a:r>
              <a:rPr b="1" lang="en" sz="2400">
                <a:solidFill>
                  <a:srgbClr val="0000FF"/>
                </a:solidFill>
              </a:rPr>
              <a:t>, Paul Colas</a:t>
            </a: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b="1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David Rousseau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having provided input to this talk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7328552" y="5417280"/>
            <a:ext cx="50958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/>
          <p:nvPr/>
        </p:nvSpPr>
        <p:spPr>
          <a:xfrm>
            <a:off x="1382760" y="57240"/>
            <a:ext cx="13337400" cy="9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Detector Hermeticity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8240" y="2358000"/>
            <a:ext cx="7506000" cy="39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7"/>
          <p:cNvSpPr txBox="1"/>
          <p:nvPr/>
        </p:nvSpPr>
        <p:spPr>
          <a:xfrm>
            <a:off x="496080" y="1175040"/>
            <a:ext cx="31968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Invisible Higgs decays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7"/>
          <p:cNvSpPr txBox="1"/>
          <p:nvPr/>
        </p:nvSpPr>
        <p:spPr>
          <a:xfrm>
            <a:off x="12106080" y="1228680"/>
            <a:ext cx="22656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Missing Energy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7"/>
          <p:cNvSpPr txBox="1"/>
          <p:nvPr/>
        </p:nvSpPr>
        <p:spPr>
          <a:xfrm>
            <a:off x="532080" y="4602960"/>
            <a:ext cx="18588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Rich events: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11473920" y="4946400"/>
            <a:ext cx="37728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Heavy Quark asymmetries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7"/>
          <p:cNvSpPr txBox="1"/>
          <p:nvPr/>
        </p:nvSpPr>
        <p:spPr>
          <a:xfrm>
            <a:off x="5566320" y="1189800"/>
            <a:ext cx="3943500" cy="1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Hermeticity = Acceptance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down to the beam pipe and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acceptance holes!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600" y="5182920"/>
            <a:ext cx="3679200" cy="27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21440" y="5358960"/>
            <a:ext cx="3081600" cy="30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8280" y="1724400"/>
            <a:ext cx="2728440" cy="259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374200" y="1684800"/>
            <a:ext cx="3574800" cy="34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7"/>
          <p:cNvSpPr txBox="1"/>
          <p:nvPr/>
        </p:nvSpPr>
        <p:spPr>
          <a:xfrm>
            <a:off x="4464000" y="6307200"/>
            <a:ext cx="5978100" cy="15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Detector Hermeticity requires is team effort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Vertex Detectors, Central Tracking and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               Calorimeters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7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/>
          <p:nvPr/>
        </p:nvSpPr>
        <p:spPr>
          <a:xfrm>
            <a:off x="1382760" y="57240"/>
            <a:ext cx="13337280" cy="92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Vertexing and Tracking </a:t>
            </a:r>
            <a:endParaRPr b="1" i="0" sz="2800" u="none" cap="none" strike="noStrike">
              <a:solidFill>
                <a:srgbClr val="FF66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320" y="1920240"/>
            <a:ext cx="6849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8"/>
          <p:cNvSpPr txBox="1"/>
          <p:nvPr/>
        </p:nvSpPr>
        <p:spPr>
          <a:xfrm>
            <a:off x="7243200" y="1175760"/>
            <a:ext cx="8458560" cy="7036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b="0" i="0" lang="en" sz="28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Determination of primary vertex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" sz="28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b="0" i="0" lang="en" sz="28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Flavor tagging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Indispensable for analyses with final state quarks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b="0" i="0" lang="en" sz="28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Quark charge measurement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Important for top quark studies,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indispensable for ee-&gt;bb, cc, ss, ...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b="0" i="0" lang="en" sz="28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Control of migrations: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Correct measurement of vertex charge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Kaon identification by dE/dx (and more)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0"/>
              <a:buFont typeface="Noto Sans Symbols"/>
              <a:buChar char="●"/>
            </a:pPr>
            <a:r>
              <a:rPr b="0" i="0" lang="en" sz="2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Future detectors can base the entire measurements on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>
                <a:solidFill>
                  <a:srgbClr val="FF0000"/>
                </a:solidFill>
              </a:rPr>
              <a:t>  </a:t>
            </a:r>
            <a:r>
              <a:rPr b="0" i="0" lang="en" sz="2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double </a:t>
            </a:r>
            <a:r>
              <a:rPr lang="en" sz="2600">
                <a:solidFill>
                  <a:srgbClr val="FF0000"/>
                </a:solidFill>
              </a:rPr>
              <a:t>t</a:t>
            </a:r>
            <a:r>
              <a:rPr b="0" i="0" lang="en" sz="2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agging and vertex charge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LEP/SLC had to include single tags and 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semi-leptonic events  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579240" y="7741440"/>
            <a:ext cx="261144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PhD thesis: S. Bilokin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Irles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8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/>
          <p:nvPr/>
        </p:nvSpPr>
        <p:spPr>
          <a:xfrm>
            <a:off x="1382760" y="56880"/>
            <a:ext cx="13337280" cy="92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CMOS Sensors Silicon Tracking</a:t>
            </a:r>
            <a:endParaRPr b="1" i="0" sz="3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9"/>
          <p:cNvSpPr txBox="1"/>
          <p:nvPr/>
        </p:nvSpPr>
        <p:spPr>
          <a:xfrm>
            <a:off x="548640" y="1463040"/>
            <a:ext cx="296640" cy="395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9"/>
          <p:cNvSpPr txBox="1"/>
          <p:nvPr/>
        </p:nvSpPr>
        <p:spPr>
          <a:xfrm>
            <a:off x="640080" y="1554480"/>
            <a:ext cx="35136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9"/>
          <p:cNvSpPr txBox="1"/>
          <p:nvPr/>
        </p:nvSpPr>
        <p:spPr>
          <a:xfrm>
            <a:off x="62280" y="1141560"/>
            <a:ext cx="15323040" cy="7974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 asset: 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µ-circuits (steering, r.o., slow control) integrated on thin sensing substrate →  </a:t>
            </a: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Monolithic &amp; Thin 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(&amp; </a:t>
            </a: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1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room</a:t>
            </a: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418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Numerous developments of </a:t>
            </a:r>
            <a:r>
              <a:rPr b="1" i="0" lang="en" sz="1900" u="none" cap="none" strike="noStrike">
                <a:solidFill>
                  <a:srgbClr val="FF3333"/>
                </a:solidFill>
                <a:latin typeface="Arial"/>
                <a:ea typeface="Arial"/>
                <a:cs typeface="Arial"/>
                <a:sym typeface="Arial"/>
              </a:rPr>
              <a:t>custom design</a:t>
            </a: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CMOS Pixel Sensors (CPS) on-going for vertexing and tracking devices foreseen to equip experiments at existing infrastructures (LHC, KEK, PSI, …) and future colliders (eIC, FAIR, FCC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ee/hh</a:t>
            </a: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CEPC, ILC, C3, …)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418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 R&amp;D for ECAL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418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Optimisation imposes hierarchising conflicting requirements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418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Spatial resol. / Timing / Mat. budget (power)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 Rad. Tol. / Hit rate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418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     </a:t>
            </a: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Dependence on CMOS process (foundry) characteristics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418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Frameworks: CERN-EP, DRD</a:t>
            </a: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ITS3 </a:t>
            </a: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(main driver for Higgs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418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factories: 65 nm techno with </a:t>
            </a: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stitched curved sensors</a:t>
            </a: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418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predominent foundries: TJsc, TPSCo, L Foundry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418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System Integration is crucial for realistic detector optimisation: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241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.   Air cooling at which price 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241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.   Services → impact on FW region 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241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.  Impact on choice of sensor technology and design 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6520" y="2834640"/>
            <a:ext cx="6291000" cy="421524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9"/>
          <p:cNvSpPr txBox="1"/>
          <p:nvPr/>
        </p:nvSpPr>
        <p:spPr>
          <a:xfrm>
            <a:off x="8340480" y="7409520"/>
            <a:ext cx="3193560" cy="425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" sz="2200" u="none" cap="none" strike="noStrike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Courtesy of Marc Winter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9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/>
          <p:nvPr>
            <p:ph idx="4294967295" type="body"/>
          </p:nvPr>
        </p:nvSpPr>
        <p:spPr>
          <a:xfrm>
            <a:off x="311499" y="1283000"/>
            <a:ext cx="11750700" cy="71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58850" lIns="117725" spcFirstLastPara="1" rIns="117725" wrap="square" tIns="588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b="1" lang="en" sz="2600"/>
              <a:t>Spatial and pointing resolution </a:t>
            </a:r>
            <a:r>
              <a:rPr lang="en" sz="2600"/>
              <a:t>:    &lt; 3 µm and R</a:t>
            </a:r>
            <a:r>
              <a:rPr lang="en" sz="1800"/>
              <a:t>in</a:t>
            </a:r>
            <a:r>
              <a:rPr lang="en" sz="2600"/>
              <a:t> ≤ 15 mm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b="1" lang="en" sz="2600"/>
              <a:t>Time stamping </a:t>
            </a:r>
            <a:r>
              <a:rPr lang="en" sz="2600"/>
              <a:t>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" sz="2600"/>
              <a:t>       -   Z pole running:  &lt;&lt; 1 µs 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" sz="2600"/>
              <a:t>       -   for       </a:t>
            </a:r>
            <a:r>
              <a:rPr i="1" lang="en" sz="2300"/>
              <a:t> </a:t>
            </a:r>
            <a:r>
              <a:rPr lang="en" sz="2600"/>
              <a:t>&gt; 200 GeV : O(1) µs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b="1" lang="en" sz="2600"/>
              <a:t>Material budget</a:t>
            </a:r>
            <a:r>
              <a:rPr lang="en" sz="2600"/>
              <a:t> / single layer: ≤ 0.15 % Xo</a:t>
            </a:r>
            <a:endParaRPr sz="2600"/>
          </a:p>
          <a:p>
            <a:pPr indent="0" lvl="0" marL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" sz="2600"/>
              <a:t>      →  no active cooling inside sensitive volume (air flow only ?)</a:t>
            </a:r>
            <a:endParaRPr sz="2600"/>
          </a:p>
          <a:p>
            <a:pPr indent="0" lvl="0" marL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" sz="2600"/>
              <a:t> </a:t>
            </a:r>
            <a:r>
              <a:rPr b="1" lang="en" sz="2600"/>
              <a:t>Remarks: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" sz="2600"/>
              <a:t>      -  minimise beam pipe material budget and radius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" sz="2600"/>
              <a:t>      -  exploit at best low radiation levels and backgrounds </a:t>
            </a:r>
            <a:endParaRPr sz="2600"/>
          </a:p>
          <a:p>
            <a:pPr indent="0" lvl="0" marL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" sz="2600"/>
              <a:t>         (as compared to LHC)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" sz="2600"/>
              <a:t>      -  system optimisation should minimise bulk of services (end-caps !)</a:t>
            </a:r>
            <a:endParaRPr sz="2600"/>
          </a:p>
          <a:p>
            <a:pPr indent="0" lvl="0" marL="0" rtl="0" algn="l">
              <a:lnSpc>
                <a:spcPct val="90000"/>
              </a:lnSpc>
              <a:spcBef>
                <a:spcPts val="1300"/>
              </a:spcBef>
              <a:spcAft>
                <a:spcPts val="2100"/>
              </a:spcAft>
              <a:buClr>
                <a:schemeClr val="dk1"/>
              </a:buClr>
              <a:buSzPts val="2600"/>
              <a:buNone/>
            </a:pPr>
            <a:r>
              <a:rPr lang="en" sz="2600"/>
              <a:t>      -  Z-pole and H-top operations could involve two different vertex detectors</a:t>
            </a:r>
            <a:endParaRPr sz="2600"/>
          </a:p>
        </p:txBody>
      </p:sp>
      <p:sp>
        <p:nvSpPr>
          <p:cNvPr id="224" name="Google Shape;224;p30"/>
          <p:cNvSpPr txBox="1"/>
          <p:nvPr>
            <p:ph idx="4294967295" type="title"/>
          </p:nvPr>
        </p:nvSpPr>
        <p:spPr>
          <a:xfrm>
            <a:off x="3702897" y="112075"/>
            <a:ext cx="12213900" cy="797700"/>
          </a:xfrm>
          <a:prstGeom prst="rect">
            <a:avLst/>
          </a:prstGeom>
          <a:noFill/>
          <a:ln>
            <a:noFill/>
          </a:ln>
        </p:spPr>
        <p:txBody>
          <a:bodyPr anchorCtr="0" anchor="b" bIns="58850" lIns="117725" spcFirstLastPara="1" rIns="117725" wrap="square" tIns="5885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</a:pPr>
            <a:r>
              <a:rPr b="1" lang="en" sz="3500">
                <a:solidFill>
                  <a:srgbClr val="FF6600"/>
                </a:solidFill>
              </a:rPr>
              <a:t>Ambitioned Performances</a:t>
            </a:r>
            <a:r>
              <a:rPr b="1" lang="en">
                <a:solidFill>
                  <a:schemeClr val="accent1"/>
                </a:solidFill>
              </a:rPr>
              <a:t> 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225" name="Google Shape;225;p30"/>
          <p:cNvSpPr txBox="1"/>
          <p:nvPr/>
        </p:nvSpPr>
        <p:spPr>
          <a:xfrm>
            <a:off x="2019113" y="2766076"/>
            <a:ext cx="447000" cy="481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639" l="0" r="-21429" t="0"/>
            </a:stretch>
          </a:blipFill>
          <a:ln>
            <a:noFill/>
          </a:ln>
        </p:spPr>
        <p:txBody>
          <a:bodyPr anchorCtr="0" anchor="t" bIns="58850" lIns="117725" spcFirstLastPara="1" rIns="117725" wrap="square" tIns="58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/>
          </a:p>
        </p:txBody>
      </p:sp>
      <p:sp>
        <p:nvSpPr>
          <p:cNvPr id="226" name="Google Shape;226;p30"/>
          <p:cNvSpPr txBox="1"/>
          <p:nvPr/>
        </p:nvSpPr>
        <p:spPr>
          <a:xfrm rot="2716634">
            <a:off x="13872343" y="3343673"/>
            <a:ext cx="1841328" cy="519089"/>
          </a:xfrm>
          <a:prstGeom prst="rect">
            <a:avLst/>
          </a:prstGeom>
          <a:noFill/>
          <a:ln>
            <a:noFill/>
          </a:ln>
        </p:spPr>
        <p:txBody>
          <a:bodyPr anchorCtr="0" anchor="t" bIns="58850" lIns="117725" spcFirstLastPara="1" rIns="117725" wrap="square" tIns="588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31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0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8" name="Google Shape;228;p30"/>
          <p:cNvSpPr txBox="1"/>
          <p:nvPr/>
        </p:nvSpPr>
        <p:spPr>
          <a:xfrm>
            <a:off x="12062205" y="7740245"/>
            <a:ext cx="31935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" sz="2200" u="none" cap="none" strike="noStrike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Courtesy of Marc Winter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30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01304" y="1179460"/>
            <a:ext cx="5902800" cy="46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0"/>
          <p:cNvSpPr txBox="1"/>
          <p:nvPr/>
        </p:nvSpPr>
        <p:spPr>
          <a:xfrm rot="2713265">
            <a:off x="11630847" y="2615988"/>
            <a:ext cx="1429356" cy="138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20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Application   dependent </a:t>
            </a:r>
            <a:r>
              <a:rPr b="1" lang="en" sz="24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Trade-off</a:t>
            </a:r>
            <a:endParaRPr b="1" sz="240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"/>
          <p:cNvSpPr txBox="1"/>
          <p:nvPr/>
        </p:nvSpPr>
        <p:spPr>
          <a:xfrm>
            <a:off x="1382760" y="56880"/>
            <a:ext cx="13337280" cy="92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Vertex Tracking for Higgs Factories</a:t>
            </a:r>
            <a:endParaRPr b="1" i="0" sz="3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760" y="1773360"/>
            <a:ext cx="6775200" cy="4744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p31"/>
          <p:cNvCxnSpPr/>
          <p:nvPr/>
        </p:nvCxnSpPr>
        <p:spPr>
          <a:xfrm flipH="1">
            <a:off x="731520" y="4480560"/>
            <a:ext cx="30240" cy="26517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8" name="Google Shape;238;p31"/>
          <p:cNvCxnSpPr/>
          <p:nvPr/>
        </p:nvCxnSpPr>
        <p:spPr>
          <a:xfrm flipH="1">
            <a:off x="7500960" y="4389120"/>
            <a:ext cx="30240" cy="26517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9" name="Google Shape;23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0080" y="7132320"/>
            <a:ext cx="4309200" cy="138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1"/>
          <p:cNvSpPr txBox="1"/>
          <p:nvPr/>
        </p:nvSpPr>
        <p:spPr>
          <a:xfrm>
            <a:off x="1756800" y="6622560"/>
            <a:ext cx="482580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Big question: Radius of beam pipe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24160" y="2165760"/>
            <a:ext cx="5468400" cy="50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1"/>
          <p:cNvSpPr txBox="1"/>
          <p:nvPr/>
        </p:nvSpPr>
        <p:spPr>
          <a:xfrm>
            <a:off x="8595360" y="1114080"/>
            <a:ext cx="5820600" cy="1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 material budget is overall challenge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Major step through ALICE upgrade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" name="Google Shape;243;p31"/>
          <p:cNvCxnSpPr/>
          <p:nvPr/>
        </p:nvCxnSpPr>
        <p:spPr>
          <a:xfrm rot="10800000">
            <a:off x="13990320" y="4339440"/>
            <a:ext cx="1005840" cy="0"/>
          </a:xfrm>
          <a:prstGeom prst="straightConnector1">
            <a:avLst/>
          </a:prstGeom>
          <a:noFill/>
          <a:ln cap="flat" cmpd="sng" w="1080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44" name="Google Shape;244;p31"/>
          <p:cNvCxnSpPr/>
          <p:nvPr/>
        </p:nvCxnSpPr>
        <p:spPr>
          <a:xfrm rot="10800000">
            <a:off x="14153760" y="7010640"/>
            <a:ext cx="1005840" cy="0"/>
          </a:xfrm>
          <a:prstGeom prst="straightConnector1">
            <a:avLst/>
          </a:prstGeom>
          <a:noFill/>
          <a:ln cap="flat" cmpd="sng" w="1080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45" name="Google Shape;245;p31"/>
          <p:cNvSpPr txBox="1"/>
          <p:nvPr/>
        </p:nvSpPr>
        <p:spPr>
          <a:xfrm>
            <a:off x="8559360" y="7373520"/>
            <a:ext cx="6773400" cy="118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Considerable material reduction by application of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bent </a:t>
            </a:r>
            <a:r>
              <a:rPr b="0" i="0" lang="en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layers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=&gt; No carrier structures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1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/>
          <p:nvPr/>
        </p:nvSpPr>
        <p:spPr>
          <a:xfrm>
            <a:off x="1382760" y="56880"/>
            <a:ext cx="13337280" cy="92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Central Tracking With Silicon – Example ATLAS ITK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2"/>
          <p:cNvSpPr/>
          <p:nvPr/>
        </p:nvSpPr>
        <p:spPr>
          <a:xfrm>
            <a:off x="12892680" y="1104120"/>
            <a:ext cx="81360" cy="654696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760" y="1695600"/>
            <a:ext cx="8107200" cy="374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00" y="2408400"/>
            <a:ext cx="5266800" cy="19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 txBox="1"/>
          <p:nvPr/>
        </p:nvSpPr>
        <p:spPr>
          <a:xfrm>
            <a:off x="9752760" y="1647000"/>
            <a:ext cx="414612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Structure of ITK Pixel Module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5360" y="5688720"/>
            <a:ext cx="6951600" cy="258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2"/>
          <p:cNvSpPr txBox="1"/>
          <p:nvPr/>
        </p:nvSpPr>
        <p:spPr>
          <a:xfrm>
            <a:off x="1283040" y="1263600"/>
            <a:ext cx="231588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Pixel Detectors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2"/>
          <p:cNvSpPr txBox="1"/>
          <p:nvPr/>
        </p:nvSpPr>
        <p:spPr>
          <a:xfrm>
            <a:off x="1158840" y="5212080"/>
            <a:ext cx="228240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Strip Detectors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2"/>
          <p:cNvSpPr txBox="1"/>
          <p:nvPr/>
        </p:nvSpPr>
        <p:spPr>
          <a:xfrm>
            <a:off x="8209320" y="4998960"/>
            <a:ext cx="7482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Silicon tracking yield excellent single point resolution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Typically O(few μm)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Less measurement points than gaseous tracking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LHC Detectors feature large silicon tracking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... that undergo currently a major upgrade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Many proposals for future detectors will also feature a large silicon trackin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 volume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2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3"/>
          <p:cNvSpPr txBox="1"/>
          <p:nvPr/>
        </p:nvSpPr>
        <p:spPr>
          <a:xfrm>
            <a:off x="1382760" y="56880"/>
            <a:ext cx="13337280" cy="92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Timing (not only) for Tracking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659600"/>
            <a:ext cx="9555480" cy="523944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3"/>
          <p:cNvSpPr txBox="1"/>
          <p:nvPr/>
        </p:nvSpPr>
        <p:spPr>
          <a:xfrm>
            <a:off x="634680" y="6783840"/>
            <a:ext cx="9060840" cy="17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Better dV/dt by “active” Si diodes ? =&gt; Low Gain Avalanche Detectors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LGADs applied for ATLAS HGTD and CMS ETD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 time resolution σ</a:t>
            </a:r>
            <a:r>
              <a:rPr b="0" baseline="-2500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~ 30-50ps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Combining  LGADs with tracking devices is current major R&amp;D topic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1" i="0" lang="en" sz="2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=&gt; 4D tracking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3"/>
          <p:cNvSpPr/>
          <p:nvPr/>
        </p:nvSpPr>
        <p:spPr>
          <a:xfrm>
            <a:off x="12892680" y="1104120"/>
            <a:ext cx="81360" cy="654696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3"/>
          <p:cNvSpPr txBox="1"/>
          <p:nvPr/>
        </p:nvSpPr>
        <p:spPr>
          <a:xfrm>
            <a:off x="10950480" y="1768680"/>
            <a:ext cx="3749040" cy="821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6666FF"/>
                </a:solidFill>
                <a:latin typeface="Arial"/>
                <a:ea typeface="Arial"/>
                <a:cs typeface="Arial"/>
                <a:sym typeface="Arial"/>
              </a:rPr>
              <a:t> Working horse LGAD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73720" y="5231520"/>
            <a:ext cx="51390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47040" y="2211120"/>
            <a:ext cx="394092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3"/>
          <p:cNvSpPr txBox="1"/>
          <p:nvPr/>
        </p:nvSpPr>
        <p:spPr>
          <a:xfrm>
            <a:off x="657360" y="1155960"/>
            <a:ext cx="1415592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Pioneered by LHC Experiments, timing detectors may require adaptation for Higgs Factory Experiments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33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/>
          <p:nvPr/>
        </p:nvSpPr>
        <p:spPr>
          <a:xfrm>
            <a:off x="1382760" y="56880"/>
            <a:ext cx="13337280" cy="92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Central Tracking </a:t>
            </a:r>
            <a:endParaRPr b="1" i="0" sz="3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4"/>
          <p:cNvSpPr txBox="1"/>
          <p:nvPr/>
        </p:nvSpPr>
        <p:spPr>
          <a:xfrm>
            <a:off x="701640" y="1224360"/>
            <a:ext cx="6334560" cy="760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“Royal” task of central tracking system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Precise measurement of charged particles in e.g.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960" y="2305440"/>
            <a:ext cx="3319200" cy="23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31640" y="1729440"/>
            <a:ext cx="4192920" cy="284256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4"/>
          <p:cNvSpPr txBox="1"/>
          <p:nvPr/>
        </p:nvSpPr>
        <p:spPr>
          <a:xfrm>
            <a:off x="9376200" y="1244160"/>
            <a:ext cx="3617280" cy="425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Option 1: All silicon tracking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4"/>
          <p:cNvSpPr txBox="1"/>
          <p:nvPr/>
        </p:nvSpPr>
        <p:spPr>
          <a:xfrm>
            <a:off x="9253440" y="4781880"/>
            <a:ext cx="3568680" cy="699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Option 2: Gaseous tracking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32280" y="5242320"/>
            <a:ext cx="5115240" cy="287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96640" y="2047680"/>
            <a:ext cx="4186800" cy="28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83800" y="3256200"/>
            <a:ext cx="2084760" cy="34308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4"/>
          <p:cNvSpPr txBox="1"/>
          <p:nvPr/>
        </p:nvSpPr>
        <p:spPr>
          <a:xfrm>
            <a:off x="855720" y="6964200"/>
            <a:ext cx="563652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Relates track momentum resolution with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single point resolution </a:t>
            </a:r>
            <a:r>
              <a:rPr b="1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σ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with </a:t>
            </a:r>
            <a:r>
              <a:rPr b="1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umber of hits and track length</a:t>
            </a:r>
            <a:r>
              <a:rPr b="1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magnetic Field </a:t>
            </a:r>
            <a:r>
              <a:rPr b="1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4"/>
          <p:cNvSpPr txBox="1"/>
          <p:nvPr/>
        </p:nvSpPr>
        <p:spPr>
          <a:xfrm>
            <a:off x="878400" y="4846320"/>
            <a:ext cx="329184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Gluckstern Formula: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0200" y="5604715"/>
            <a:ext cx="3333750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4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5"/>
          <p:cNvSpPr txBox="1"/>
          <p:nvPr/>
        </p:nvSpPr>
        <p:spPr>
          <a:xfrm>
            <a:off x="1382760" y="56880"/>
            <a:ext cx="13337400" cy="9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Gaseous Tracking Systems at </a:t>
            </a:r>
            <a:r>
              <a:rPr b="1" lang="en" sz="3600">
                <a:solidFill>
                  <a:srgbClr val="FF6600"/>
                </a:solidFill>
              </a:rPr>
              <a:t>F</a:t>
            </a:r>
            <a:r>
              <a:rPr b="1" i="0" lang="en" sz="36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uture </a:t>
            </a:r>
            <a:r>
              <a:rPr b="1" lang="en" sz="3600">
                <a:solidFill>
                  <a:srgbClr val="FF6600"/>
                </a:solidFill>
              </a:rPr>
              <a:t>C</a:t>
            </a:r>
            <a:r>
              <a:rPr b="1" i="0" lang="en" sz="36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olliders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8920" y="1538160"/>
            <a:ext cx="6774120" cy="508176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5"/>
          <p:cNvSpPr/>
          <p:nvPr/>
        </p:nvSpPr>
        <p:spPr>
          <a:xfrm>
            <a:off x="3097080" y="6392040"/>
            <a:ext cx="11721942" cy="20692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Char char="•"/>
            </a:pPr>
            <a:r>
              <a:rPr b="1" lang="en" sz="16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0" lang="en" sz="22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Charged particle ionizes Gas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Char char="•"/>
            </a:pPr>
            <a:r>
              <a:rPr b="0" lang="en" sz="22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Electron cloud drifts to Anode (Readout layer)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Char char="•"/>
            </a:pPr>
            <a:r>
              <a:rPr b="0" lang="en" sz="22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Transversal diffusion is largely suppressed since E || B 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</a:pPr>
            <a:r>
              <a:rPr b="0" i="1" lang="en" sz="22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z</a:t>
            </a:r>
            <a:r>
              <a:rPr b="0" lang="en" sz="22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Coordinate: </a:t>
            </a:r>
            <a:r>
              <a:rPr b="0" i="1" lang="en" sz="22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z</a:t>
            </a:r>
            <a:r>
              <a:rPr b="0" lang="en" sz="22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= v</a:t>
            </a:r>
            <a:r>
              <a:rPr b="0" baseline="-25000" lang="en" sz="22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b="0" lang="en" sz="22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· t</a:t>
            </a:r>
            <a:r>
              <a:rPr b="0" baseline="-25000" lang="en" sz="22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 </a:t>
            </a:r>
            <a:r>
              <a:rPr b="0" lang="en" sz="22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(vd,  td drift velocity and drifttime,respectively 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Char char="•"/>
            </a:pPr>
            <a:r>
              <a:rPr b="0" i="1" lang="en" sz="22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r</a:t>
            </a:r>
            <a:r>
              <a:rPr b="0" i="1" lang="en" sz="2200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φ</a:t>
            </a:r>
            <a:r>
              <a:rPr b="0" lang="en" sz="22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Coordinate by segmented Readout layer</a:t>
            </a:r>
            <a:endParaRPr b="0" sz="2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8" name="Google Shape;298;p35"/>
          <p:cNvGrpSpPr/>
          <p:nvPr/>
        </p:nvGrpSpPr>
        <p:grpSpPr>
          <a:xfrm>
            <a:off x="2532960" y="3965280"/>
            <a:ext cx="3134580" cy="606720"/>
            <a:chOff x="2532960" y="3889080"/>
            <a:chExt cx="3134580" cy="606720"/>
          </a:xfrm>
        </p:grpSpPr>
        <p:sp>
          <p:nvSpPr>
            <p:cNvPr id="299" name="Google Shape;299;p35"/>
            <p:cNvSpPr/>
            <p:nvPr/>
          </p:nvSpPr>
          <p:spPr>
            <a:xfrm>
              <a:off x="2532960" y="3889080"/>
              <a:ext cx="2831382" cy="36828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Readout Layer</a:t>
              </a:r>
              <a:endParaRPr b="0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0" name="Google Shape;300;p35"/>
            <p:cNvCxnSpPr/>
            <p:nvPr/>
          </p:nvCxnSpPr>
          <p:spPr>
            <a:xfrm>
              <a:off x="4049640" y="4293000"/>
              <a:ext cx="1617900" cy="202800"/>
            </a:xfrm>
            <a:prstGeom prst="straightConnector1">
              <a:avLst/>
            </a:prstGeom>
            <a:noFill/>
            <a:ln cap="flat" cmpd="sng" w="38150">
              <a:solidFill>
                <a:srgbClr val="000000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</p:grpSp>
      <p:grpSp>
        <p:nvGrpSpPr>
          <p:cNvPr id="301" name="Google Shape;301;p35"/>
          <p:cNvGrpSpPr/>
          <p:nvPr/>
        </p:nvGrpSpPr>
        <p:grpSpPr>
          <a:xfrm>
            <a:off x="9105180" y="1942800"/>
            <a:ext cx="4247220" cy="808680"/>
            <a:chOff x="9105180" y="1866600"/>
            <a:chExt cx="4247220" cy="808680"/>
          </a:xfrm>
        </p:grpSpPr>
        <p:sp>
          <p:nvSpPr>
            <p:cNvPr id="302" name="Google Shape;302;p35"/>
            <p:cNvSpPr/>
            <p:nvPr/>
          </p:nvSpPr>
          <p:spPr>
            <a:xfrm>
              <a:off x="11329560" y="1866600"/>
              <a:ext cx="2022840" cy="36828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Fieldcage</a:t>
              </a:r>
              <a:endParaRPr b="0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3" name="Google Shape;303;p35"/>
            <p:cNvCxnSpPr/>
            <p:nvPr/>
          </p:nvCxnSpPr>
          <p:spPr>
            <a:xfrm flipH="1">
              <a:off x="9105180" y="2270880"/>
              <a:ext cx="3134100" cy="404400"/>
            </a:xfrm>
            <a:prstGeom prst="straightConnector1">
              <a:avLst/>
            </a:prstGeom>
            <a:noFill/>
            <a:ln cap="flat" cmpd="sng" w="38150">
              <a:solidFill>
                <a:srgbClr val="000000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</p:grpSp>
      <p:grpSp>
        <p:nvGrpSpPr>
          <p:cNvPr id="304" name="Google Shape;304;p35"/>
          <p:cNvGrpSpPr/>
          <p:nvPr/>
        </p:nvGrpSpPr>
        <p:grpSpPr>
          <a:xfrm>
            <a:off x="11025660" y="4167720"/>
            <a:ext cx="3135282" cy="1783320"/>
            <a:chOff x="11025660" y="4091520"/>
            <a:chExt cx="3135282" cy="1783320"/>
          </a:xfrm>
        </p:grpSpPr>
        <p:sp>
          <p:nvSpPr>
            <p:cNvPr id="305" name="Google Shape;305;p35"/>
            <p:cNvSpPr/>
            <p:nvPr/>
          </p:nvSpPr>
          <p:spPr>
            <a:xfrm>
              <a:off x="11329560" y="5506560"/>
              <a:ext cx="2831382" cy="36828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Cathode</a:t>
              </a:r>
              <a:endParaRPr b="0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6" name="Google Shape;306;p35"/>
            <p:cNvCxnSpPr/>
            <p:nvPr/>
          </p:nvCxnSpPr>
          <p:spPr>
            <a:xfrm rot="10800000">
              <a:off x="11025660" y="4091520"/>
              <a:ext cx="1011300" cy="1516200"/>
            </a:xfrm>
            <a:prstGeom prst="straightConnector1">
              <a:avLst/>
            </a:prstGeom>
            <a:noFill/>
            <a:ln cap="flat" cmpd="sng" w="38150">
              <a:solidFill>
                <a:srgbClr val="000000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</p:grpSp>
      <p:grpSp>
        <p:nvGrpSpPr>
          <p:cNvPr id="307" name="Google Shape;307;p35"/>
          <p:cNvGrpSpPr/>
          <p:nvPr/>
        </p:nvGrpSpPr>
        <p:grpSpPr>
          <a:xfrm>
            <a:off x="2634120" y="2448240"/>
            <a:ext cx="5156580" cy="1010880"/>
            <a:chOff x="2634120" y="2372040"/>
            <a:chExt cx="5156580" cy="1010880"/>
          </a:xfrm>
        </p:grpSpPr>
        <p:sp>
          <p:nvSpPr>
            <p:cNvPr id="308" name="Google Shape;308;p35"/>
            <p:cNvSpPr/>
            <p:nvPr/>
          </p:nvSpPr>
          <p:spPr>
            <a:xfrm>
              <a:off x="2634120" y="2372040"/>
              <a:ext cx="2831382" cy="36828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Gasvolume</a:t>
              </a:r>
              <a:endParaRPr b="0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9" name="Google Shape;309;p35"/>
            <p:cNvCxnSpPr/>
            <p:nvPr/>
          </p:nvCxnSpPr>
          <p:spPr>
            <a:xfrm>
              <a:off x="4150800" y="2776320"/>
              <a:ext cx="3639900" cy="606600"/>
            </a:xfrm>
            <a:prstGeom prst="straightConnector1">
              <a:avLst/>
            </a:prstGeom>
            <a:noFill/>
            <a:ln cap="flat" cmpd="sng" w="38150">
              <a:solidFill>
                <a:srgbClr val="000000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</p:grpSp>
      <p:grpSp>
        <p:nvGrpSpPr>
          <p:cNvPr id="310" name="Google Shape;310;p35"/>
          <p:cNvGrpSpPr/>
          <p:nvPr/>
        </p:nvGrpSpPr>
        <p:grpSpPr>
          <a:xfrm>
            <a:off x="2634120" y="4471080"/>
            <a:ext cx="3943320" cy="1176480"/>
            <a:chOff x="2634120" y="4394880"/>
            <a:chExt cx="3943320" cy="1176480"/>
          </a:xfrm>
        </p:grpSpPr>
        <p:sp>
          <p:nvSpPr>
            <p:cNvPr id="311" name="Google Shape;311;p35"/>
            <p:cNvSpPr/>
            <p:nvPr/>
          </p:nvSpPr>
          <p:spPr>
            <a:xfrm>
              <a:off x="2634120" y="5203080"/>
              <a:ext cx="3033342" cy="36828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Gas Amplification</a:t>
              </a:r>
              <a:endParaRPr b="0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2" name="Google Shape;312;p35"/>
            <p:cNvCxnSpPr/>
            <p:nvPr/>
          </p:nvCxnSpPr>
          <p:spPr>
            <a:xfrm flipH="1" rot="10800000">
              <a:off x="4555440" y="4394880"/>
              <a:ext cx="2022000" cy="808200"/>
            </a:xfrm>
            <a:prstGeom prst="straightConnector1">
              <a:avLst/>
            </a:prstGeom>
            <a:noFill/>
            <a:ln cap="flat" cmpd="sng" w="38150">
              <a:solidFill>
                <a:srgbClr val="000000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</p:grpSp>
      <p:grpSp>
        <p:nvGrpSpPr>
          <p:cNvPr id="313" name="Google Shape;313;p35"/>
          <p:cNvGrpSpPr/>
          <p:nvPr/>
        </p:nvGrpSpPr>
        <p:grpSpPr>
          <a:xfrm>
            <a:off x="7386360" y="3762960"/>
            <a:ext cx="2224578" cy="606960"/>
            <a:chOff x="7386360" y="3686760"/>
            <a:chExt cx="2224578" cy="606960"/>
          </a:xfrm>
        </p:grpSpPr>
        <p:sp>
          <p:nvSpPr>
            <p:cNvPr id="314" name="Google Shape;314;p35"/>
            <p:cNvSpPr/>
            <p:nvPr/>
          </p:nvSpPr>
          <p:spPr>
            <a:xfrm>
              <a:off x="7588800" y="3686760"/>
              <a:ext cx="2022138" cy="36828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B, E Field</a:t>
              </a:r>
              <a:endParaRPr b="0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5" name="Google Shape;315;p35"/>
            <p:cNvCxnSpPr/>
            <p:nvPr/>
          </p:nvCxnSpPr>
          <p:spPr>
            <a:xfrm rot="10800000">
              <a:off x="7386360" y="4293720"/>
              <a:ext cx="2022600" cy="0"/>
            </a:xfrm>
            <a:prstGeom prst="straightConnector1">
              <a:avLst/>
            </a:prstGeom>
            <a:noFill/>
            <a:ln cap="flat" cmpd="sng" w="76300">
              <a:solidFill>
                <a:srgbClr val="000000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</p:grpSp>
      <p:sp>
        <p:nvSpPr>
          <p:cNvPr id="316" name="Google Shape;316;p35"/>
          <p:cNvSpPr txBox="1"/>
          <p:nvPr/>
        </p:nvSpPr>
        <p:spPr>
          <a:xfrm>
            <a:off x="3493440" y="1339800"/>
            <a:ext cx="82350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R&amp;D for LC TPC is organised in                       Collaboration</a:t>
            </a:r>
            <a:endParaRPr b="0" sz="2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1400" y="1193280"/>
            <a:ext cx="1630800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5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6"/>
          <p:cNvSpPr txBox="1"/>
          <p:nvPr/>
        </p:nvSpPr>
        <p:spPr>
          <a:xfrm>
            <a:off x="1382760" y="56880"/>
            <a:ext cx="13337400" cy="9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Central Tracking – Gaseous Tracking - TPC</a:t>
            </a:r>
            <a:endParaRPr b="1" sz="3200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6"/>
          <p:cNvSpPr txBox="1"/>
          <p:nvPr/>
        </p:nvSpPr>
        <p:spPr>
          <a:xfrm>
            <a:off x="1883475" y="18200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6"/>
          <p:cNvSpPr txBox="1"/>
          <p:nvPr/>
        </p:nvSpPr>
        <p:spPr>
          <a:xfrm>
            <a:off x="128300" y="1515225"/>
            <a:ext cx="12882900" cy="6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Char char="•"/>
            </a:pPr>
            <a:r>
              <a:rPr lang="en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Micropattern Gas Detectors - Pads : </a:t>
            </a:r>
            <a:endParaRPr sz="2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T2K/ND280 (near detector at JPARC neutrino oscillation experiment) started in 2023-24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using a technology envisaged for a pad TPC : resistive Micromegas. This allows developments relevant for a Higgs factory TPC : long term stability, algorithms for dE/dx measurements, gain calibration and charge spreading studies.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Pixels :</a:t>
            </a:r>
            <a:r>
              <a:rPr lang="en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Performance studies going on using DESY 2021 test beam data and simulations. dE/dx, dN/dx, resolution, chip alignment, distortions.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Ion backflow and distortions from space charge (common to all readout options) : </a:t>
            </a:r>
            <a:r>
              <a:rPr lang="en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R&amp;D necessary and in progress for TPC application at  circular colliders, especially at the TeraZ. Here the ALICE Pb-Pb data are also useful. This also requires intense beam background simulations.  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73230" y="1210420"/>
            <a:ext cx="3227832" cy="241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00705" y="3717990"/>
            <a:ext cx="2494801" cy="276119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6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  <p:sp>
        <p:nvSpPr>
          <p:cNvPr id="329" name="Google Shape;329;p36"/>
          <p:cNvSpPr txBox="1"/>
          <p:nvPr/>
        </p:nvSpPr>
        <p:spPr>
          <a:xfrm>
            <a:off x="128302" y="8016700"/>
            <a:ext cx="16824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i="1" lang="en" sz="2200">
                <a:solidFill>
                  <a:srgbClr val="FF3399"/>
                </a:solidFill>
              </a:rPr>
              <a:t>Paul</a:t>
            </a:r>
            <a:r>
              <a:rPr b="0" i="1" lang="en" sz="2200" u="none" cap="none" strike="noStrike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" sz="2200">
                <a:solidFill>
                  <a:srgbClr val="FF3399"/>
                </a:solidFill>
              </a:rPr>
              <a:t>Colas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/>
        </p:nvSpPr>
        <p:spPr>
          <a:xfrm>
            <a:off x="876600" y="128520"/>
            <a:ext cx="13337280" cy="92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EPPSU 202</a:t>
            </a:r>
            <a:r>
              <a:rPr b="1" lang="en" sz="3600">
                <a:solidFill>
                  <a:srgbClr val="FF6600"/>
                </a:solidFill>
              </a:rPr>
              <a:t>0</a:t>
            </a:r>
            <a:r>
              <a:rPr b="1" i="0" lang="en" sz="36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– Brief recap</a:t>
            </a:r>
            <a:endParaRPr b="1" i="0" sz="3600" u="none" cap="none" strike="noStrike">
              <a:solidFill>
                <a:srgbClr val="FF66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9"/>
          <p:cNvSpPr txBox="1"/>
          <p:nvPr/>
        </p:nvSpPr>
        <p:spPr>
          <a:xfrm>
            <a:off x="2728080" y="7151760"/>
            <a:ext cx="92820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The EPPSU charged ECFA to develop an R&amp;D Detector Roadmap </a:t>
            </a:r>
            <a:endParaRPr b="0" i="0" sz="2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19" title="eppsu2020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819680"/>
            <a:ext cx="7791450" cy="452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 title="eppsu2020-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1575" y="2046893"/>
            <a:ext cx="7442200" cy="406995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/>
        </p:nvSpPr>
        <p:spPr>
          <a:xfrm>
            <a:off x="1285400" y="1341900"/>
            <a:ext cx="813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2" name="Google Shape;102;p19"/>
          <p:cNvSpPr txBox="1"/>
          <p:nvPr/>
        </p:nvSpPr>
        <p:spPr>
          <a:xfrm>
            <a:off x="1271275" y="1370150"/>
            <a:ext cx="813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Briefing Book EPPSU 2020</a:t>
            </a:r>
            <a:endParaRPr sz="1800"/>
          </a:p>
        </p:txBody>
      </p:sp>
      <p:sp>
        <p:nvSpPr>
          <p:cNvPr id="103" name="Google Shape;103;p19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7"/>
          <p:cNvSpPr txBox="1"/>
          <p:nvPr/>
        </p:nvSpPr>
        <p:spPr>
          <a:xfrm>
            <a:off x="1382760" y="56880"/>
            <a:ext cx="13337280" cy="92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Gaseous Tracking – dE/dx in ILD</a:t>
            </a:r>
            <a:endParaRPr b="1" i="0" sz="3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920" y="1175040"/>
            <a:ext cx="5083560" cy="388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3680" y="5077800"/>
            <a:ext cx="4136040" cy="350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7"/>
          <p:cNvSpPr txBox="1"/>
          <p:nvPr/>
        </p:nvSpPr>
        <p:spPr>
          <a:xfrm>
            <a:off x="6326280" y="5047560"/>
            <a:ext cx="889776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Applications of dE/dx: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Kaon identification in ee-&gt;tt, ee-&gt;bb, ee-&gt;cc, ee-&gt;ss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Supplementary to vertex charge measurement for heavy quarks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Increases statistics by a factor of two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Backbone of ee-&gt;ss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Separation of W-&gt;ud and W-&gt;cs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3135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Separation power pi/K 2-3 sigma at momenta above 2 GeV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Degradation towards higher momenta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7"/>
          <p:cNvSpPr txBox="1"/>
          <p:nvPr/>
        </p:nvSpPr>
        <p:spPr>
          <a:xfrm>
            <a:off x="6347520" y="1698480"/>
            <a:ext cx="6362640" cy="29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 to 220 points for dE/dx in ILD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ILD targets resolution of at least 5% on dE/dx,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Fine pixels avoid ambiguities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2" marL="648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=&gt; most of the time all 220 Hits are available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i="0" lang="en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Test beam results are encouraging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85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80320" y="2763360"/>
            <a:ext cx="3369600" cy="27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7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8"/>
          <p:cNvSpPr txBox="1"/>
          <p:nvPr/>
        </p:nvSpPr>
        <p:spPr>
          <a:xfrm>
            <a:off x="1382760" y="56880"/>
            <a:ext cx="13337280" cy="92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dE/dx → dN/dx – Cluster counting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6" name="Google Shape;34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3600" y="1296720"/>
            <a:ext cx="13528800" cy="66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8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9"/>
          <p:cNvSpPr txBox="1"/>
          <p:nvPr/>
        </p:nvSpPr>
        <p:spPr>
          <a:xfrm>
            <a:off x="1382760" y="56880"/>
            <a:ext cx="13337280" cy="92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In absence of gaseous tracking </a:t>
            </a:r>
            <a:endParaRPr b="1" i="0" sz="3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9520" y="2313000"/>
            <a:ext cx="3805200" cy="40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9"/>
          <p:cNvSpPr txBox="1"/>
          <p:nvPr/>
        </p:nvSpPr>
        <p:spPr>
          <a:xfrm>
            <a:off x="4860000" y="1103040"/>
            <a:ext cx="509580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 options (not mutually exclusive)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9"/>
          <p:cNvSpPr txBox="1"/>
          <p:nvPr/>
        </p:nvSpPr>
        <p:spPr>
          <a:xfrm>
            <a:off x="1724040" y="1735560"/>
            <a:ext cx="182376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ToF System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9"/>
          <p:cNvSpPr txBox="1"/>
          <p:nvPr/>
        </p:nvSpPr>
        <p:spPr>
          <a:xfrm>
            <a:off x="509760" y="5500800"/>
            <a:ext cx="1976040" cy="820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" sz="16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K. Stefanov,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" sz="16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Pixel tracker for SiD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" sz="16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LCWS 2021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39"/>
          <p:cNvSpPr txBox="1"/>
          <p:nvPr/>
        </p:nvSpPr>
        <p:spPr>
          <a:xfrm>
            <a:off x="1074960" y="6905520"/>
            <a:ext cx="3484800" cy="118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(With two closed eyes)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ToF systems might work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 to 10 GeV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39"/>
          <p:cNvSpPr txBox="1"/>
          <p:nvPr/>
        </p:nvSpPr>
        <p:spPr>
          <a:xfrm>
            <a:off x="9140040" y="1735920"/>
            <a:ext cx="272268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Cerenkov Detector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39"/>
          <p:cNvSpPr txBox="1"/>
          <p:nvPr/>
        </p:nvSpPr>
        <p:spPr>
          <a:xfrm>
            <a:off x="6752149" y="2060275"/>
            <a:ext cx="5861100" cy="14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Three options: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DIRC:                                 6- 7 GeV/c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Focusing Aerogel RICH:    9-10 GeV/c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Gaseous RICH:                10-30 GeV/c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39"/>
          <p:cNvSpPr txBox="1"/>
          <p:nvPr/>
        </p:nvSpPr>
        <p:spPr>
          <a:xfrm>
            <a:off x="12011760" y="2192040"/>
            <a:ext cx="250524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à la J. Vavra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08640" y="4134240"/>
            <a:ext cx="8658000" cy="204984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9"/>
          <p:cNvSpPr txBox="1"/>
          <p:nvPr/>
        </p:nvSpPr>
        <p:spPr>
          <a:xfrm>
            <a:off x="6344640" y="3813120"/>
            <a:ext cx="4280400" cy="425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Gaseous RICH looked at for SiD: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9"/>
          <p:cNvSpPr/>
          <p:nvPr/>
        </p:nvSpPr>
        <p:spPr>
          <a:xfrm>
            <a:off x="5084640" y="4791600"/>
            <a:ext cx="1299600" cy="708480"/>
          </a:xfrm>
          <a:prstGeom prst="ellipse">
            <a:avLst/>
          </a:prstGeom>
          <a:noFill/>
          <a:ln cap="flat" cmpd="sng" w="720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9"/>
          <p:cNvSpPr txBox="1"/>
          <p:nvPr/>
        </p:nvSpPr>
        <p:spPr>
          <a:xfrm>
            <a:off x="5954400" y="6340320"/>
            <a:ext cx="8175240" cy="191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ToF and Cherenkov are options for PiD systems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Cherenkov most likely needed to go to high momenta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Both lead to ”compressed” tracking systems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Ongoing R&amp;D to minimise this compression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9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0"/>
          <p:cNvSpPr txBox="1"/>
          <p:nvPr/>
        </p:nvSpPr>
        <p:spPr>
          <a:xfrm>
            <a:off x="1382760" y="56880"/>
            <a:ext cx="13337400" cy="9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" sz="3200">
                <a:solidFill>
                  <a:srgbClr val="FF6600"/>
                </a:solidFill>
              </a:rPr>
              <a:t>(Large scale)</a:t>
            </a:r>
            <a:r>
              <a:rPr b="1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gas </a:t>
            </a:r>
            <a:r>
              <a:rPr b="1" lang="en" sz="3200">
                <a:solidFill>
                  <a:srgbClr val="FF6600"/>
                </a:solidFill>
              </a:rPr>
              <a:t>detectors</a:t>
            </a:r>
            <a:r>
              <a:rPr b="1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3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750" y="2117980"/>
            <a:ext cx="9976104" cy="5214152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0"/>
          <p:cNvSpPr txBox="1"/>
          <p:nvPr/>
        </p:nvSpPr>
        <p:spPr>
          <a:xfrm>
            <a:off x="3341150" y="1149825"/>
            <a:ext cx="4153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Example CMS Muon System</a:t>
            </a:r>
            <a:endParaRPr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4"/>
              </a:rPr>
              <a:t>https://cms.cern/detector/detecting-muons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373" name="Google Shape;373;p40"/>
          <p:cNvSpPr txBox="1"/>
          <p:nvPr/>
        </p:nvSpPr>
        <p:spPr>
          <a:xfrm>
            <a:off x="11298650" y="1226025"/>
            <a:ext cx="4392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Trend:</a:t>
            </a:r>
            <a:r>
              <a:rPr b="1" lang="en" sz="2400">
                <a:solidFill>
                  <a:srgbClr val="0000FF"/>
                </a:solidFill>
              </a:rPr>
              <a:t> Multi</a:t>
            </a:r>
            <a:r>
              <a:rPr lang="en" sz="2400">
                <a:solidFill>
                  <a:srgbClr val="0000FF"/>
                </a:solidFill>
              </a:rPr>
              <a:t> Layer Chambers</a:t>
            </a:r>
            <a:endParaRPr sz="2400">
              <a:solidFill>
                <a:srgbClr val="0000FF"/>
              </a:solidFill>
            </a:endParaRPr>
          </a:p>
        </p:txBody>
      </p:sp>
      <p:pic>
        <p:nvPicPr>
          <p:cNvPr id="374" name="Google Shape;37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38894" y="1856325"/>
            <a:ext cx="5151956" cy="2854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28454" y="4406370"/>
            <a:ext cx="4105275" cy="3457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6" name="Google Shape;376;p40"/>
          <p:cNvCxnSpPr/>
          <p:nvPr/>
        </p:nvCxnSpPr>
        <p:spPr>
          <a:xfrm>
            <a:off x="10275600" y="3463475"/>
            <a:ext cx="727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7" name="Google Shape;377;p40"/>
          <p:cNvCxnSpPr/>
          <p:nvPr/>
        </p:nvCxnSpPr>
        <p:spPr>
          <a:xfrm>
            <a:off x="10333000" y="5683150"/>
            <a:ext cx="688800" cy="1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8" name="Google Shape;378;p40"/>
          <p:cNvSpPr txBox="1"/>
          <p:nvPr/>
        </p:nvSpPr>
        <p:spPr>
          <a:xfrm>
            <a:off x="1109850" y="7768875"/>
            <a:ext cx="1102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Gas chambers are also options for calorimetry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379" name="Google Shape;379;p40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1"/>
          <p:cNvSpPr txBox="1"/>
          <p:nvPr/>
        </p:nvSpPr>
        <p:spPr>
          <a:xfrm>
            <a:off x="1382760" y="56880"/>
            <a:ext cx="13337400" cy="9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" sz="3200">
                <a:solidFill>
                  <a:srgbClr val="FF6600"/>
                </a:solidFill>
              </a:rPr>
              <a:t>MRPCs for fast timing</a:t>
            </a:r>
            <a:r>
              <a:rPr b="1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3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1"/>
          <p:cNvSpPr txBox="1"/>
          <p:nvPr/>
        </p:nvSpPr>
        <p:spPr>
          <a:xfrm>
            <a:off x="33099" y="1324473"/>
            <a:ext cx="8083200" cy="37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B53C"/>
              </a:buClr>
              <a:buSzPts val="2600"/>
              <a:buFont typeface="Noto Sans Symbols"/>
              <a:buChar char="⮚"/>
            </a:pPr>
            <a:r>
              <a:rPr b="1" lang="en" sz="26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MRPC developments for fast timing (D7.2)</a:t>
            </a:r>
            <a:r>
              <a:rPr lang="en" sz="26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600">
              <a:solidFill>
                <a:srgbClr val="171A6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      - </a:t>
            </a:r>
            <a:r>
              <a:rPr lang="en" sz="24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MRPC with 10 layers and 230μm gaps. </a:t>
            </a:r>
            <a:endParaRPr sz="2400">
              <a:solidFill>
                <a:srgbClr val="171A6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      - Glass sheets with low-resistivity (LRG ~10</a:t>
            </a:r>
            <a:r>
              <a:rPr baseline="30000" lang="en" sz="24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en" sz="24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 Ωcm),</a:t>
            </a:r>
            <a:endParaRPr sz="2400">
              <a:solidFill>
                <a:srgbClr val="171A6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        and high-resistivity glass (HRG ~10</a:t>
            </a:r>
            <a:r>
              <a:rPr baseline="30000" lang="en" sz="24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24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 Ωcm) used. </a:t>
            </a:r>
            <a:endParaRPr sz="2400">
              <a:solidFill>
                <a:srgbClr val="171A6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     - Standard (98% C</a:t>
            </a:r>
            <a:r>
              <a:rPr baseline="-25000" lang="en" sz="24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24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baseline="-25000" lang="en" sz="24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24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aseline="-25000" lang="en" sz="24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" sz="24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 2% SF</a:t>
            </a:r>
            <a:r>
              <a:rPr baseline="-25000" lang="en" sz="24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" sz="24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 GWP 2040) and ECO  </a:t>
            </a:r>
            <a:endParaRPr sz="2400">
              <a:solidFill>
                <a:srgbClr val="171A6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       (100% HFO1234ze GWP 6) gas mixtures were used.</a:t>
            </a:r>
            <a:endParaRPr sz="2400">
              <a:solidFill>
                <a:srgbClr val="171A6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46" lvl="0" marL="171446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2B53C"/>
              </a:buClr>
              <a:buSzPts val="2600"/>
              <a:buFont typeface="Noto Sans Symbols"/>
              <a:buChar char="⮚"/>
            </a:pPr>
            <a:r>
              <a:rPr b="1" lang="en" sz="26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  Good performance of LRG, even with ECO gas, but</a:t>
            </a:r>
            <a:endParaRPr sz="2600">
              <a:solidFill>
                <a:srgbClr val="171A6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      at much higher voltage (+4kV).</a:t>
            </a:r>
            <a:endParaRPr sz="2600">
              <a:solidFill>
                <a:srgbClr val="171A6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41"/>
          <p:cNvSpPr txBox="1"/>
          <p:nvPr/>
        </p:nvSpPr>
        <p:spPr>
          <a:xfrm>
            <a:off x="79919" y="4922745"/>
            <a:ext cx="69897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600"/>
              <a:buFont typeface="Noto Sans Symbols"/>
              <a:buChar char="⮚"/>
            </a:pPr>
            <a:r>
              <a:rPr b="1" lang="en" sz="26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Rate performance with beam spot of 4 cm</a:t>
            </a:r>
            <a:r>
              <a:rPr b="1" baseline="30000" lang="en" sz="26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" sz="26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600"/>
          </a:p>
        </p:txBody>
      </p:sp>
      <p:pic>
        <p:nvPicPr>
          <p:cNvPr descr="A graph of energy and gas&#10;&#10;Description automatically generated with medium confidence" id="387" name="Google Shape;38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378" y="5377798"/>
            <a:ext cx="5075034" cy="34621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of energy efficiency&#10;&#10;Description automatically generated with medium confidence" id="388" name="Google Shape;388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6582" y="1433405"/>
            <a:ext cx="5476130" cy="36146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of a gas and a gas distribution&#10;&#10;Description automatically generated with medium confidence" id="389" name="Google Shape;389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39704" y="5511560"/>
            <a:ext cx="6253947" cy="2995109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1"/>
          <p:cNvSpPr txBox="1"/>
          <p:nvPr/>
        </p:nvSpPr>
        <p:spPr>
          <a:xfrm>
            <a:off x="7380130" y="4940253"/>
            <a:ext cx="57246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600"/>
              <a:buFont typeface="Noto Sans Symbols"/>
              <a:buChar char="⮚"/>
            </a:pPr>
            <a:r>
              <a:rPr b="1" lang="en" sz="2600">
                <a:solidFill>
                  <a:srgbClr val="171A6C"/>
                </a:solidFill>
                <a:latin typeface="Calibri"/>
                <a:ea typeface="Calibri"/>
                <a:cs typeface="Calibri"/>
                <a:sym typeface="Calibri"/>
              </a:rPr>
              <a:t>Time resolutions measure: ~100ps </a:t>
            </a:r>
            <a:endParaRPr sz="2600"/>
          </a:p>
        </p:txBody>
      </p:sp>
      <p:sp>
        <p:nvSpPr>
          <p:cNvPr id="391" name="Google Shape;391;p41"/>
          <p:cNvSpPr txBox="1"/>
          <p:nvPr/>
        </p:nvSpPr>
        <p:spPr>
          <a:xfrm>
            <a:off x="14064350" y="7420375"/>
            <a:ext cx="1626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FF33FF"/>
                </a:solidFill>
              </a:rPr>
              <a:t>B. Schmidt,</a:t>
            </a:r>
            <a:endParaRPr i="1" sz="1800">
              <a:solidFill>
                <a:srgbClr val="FF33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FF33FF"/>
                </a:solidFill>
              </a:rPr>
              <a:t>AIDAinnova Midterm Review</a:t>
            </a:r>
            <a:endParaRPr i="1" sz="1800">
              <a:solidFill>
                <a:srgbClr val="FF33FF"/>
              </a:solidFill>
            </a:endParaRPr>
          </a:p>
        </p:txBody>
      </p:sp>
      <p:sp>
        <p:nvSpPr>
          <p:cNvPr id="392" name="Google Shape;392;p41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2"/>
          <p:cNvSpPr txBox="1"/>
          <p:nvPr/>
        </p:nvSpPr>
        <p:spPr>
          <a:xfrm>
            <a:off x="1382760" y="56880"/>
            <a:ext cx="13337280" cy="92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Requirements for calorimetry at future colliders</a:t>
            </a:r>
            <a:endParaRPr b="1" i="0" sz="36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240" y="1648800"/>
            <a:ext cx="12855600" cy="589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2"/>
          <p:cNvSpPr txBox="1"/>
          <p:nvPr/>
        </p:nvSpPr>
        <p:spPr>
          <a:xfrm>
            <a:off x="548640" y="8138160"/>
            <a:ext cx="4591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M. T. Lucchini, 1</a:t>
            </a:r>
            <a:r>
              <a:rPr b="0" baseline="30000" i="1" lang="en" sz="18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b="0" i="1" lang="en" sz="18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 Calo Community Meeting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2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3"/>
          <p:cNvSpPr txBox="1"/>
          <p:nvPr/>
        </p:nvSpPr>
        <p:spPr>
          <a:xfrm>
            <a:off x="1382760" y="56880"/>
            <a:ext cx="13337280" cy="92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Jet energy resolution – Different approaches</a:t>
            </a:r>
            <a:endParaRPr b="1" i="0" sz="36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3"/>
          <p:cNvSpPr/>
          <p:nvPr/>
        </p:nvSpPr>
        <p:spPr>
          <a:xfrm>
            <a:off x="1294560" y="3799440"/>
            <a:ext cx="12884400" cy="2160000"/>
          </a:xfrm>
          <a:prstGeom prst="rect">
            <a:avLst/>
          </a:prstGeom>
          <a:solidFill>
            <a:srgbClr val="BBE0E3">
              <a:alpha val="1568"/>
            </a:srgbClr>
          </a:solidFill>
          <a:ln cap="flat" cmpd="sng" w="612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7" name="Google Shape;407;p43"/>
          <p:cNvCxnSpPr/>
          <p:nvPr/>
        </p:nvCxnSpPr>
        <p:spPr>
          <a:xfrm flipH="1" rot="10800000">
            <a:off x="4480560" y="2188800"/>
            <a:ext cx="2743200" cy="1371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08" name="Google Shape;408;p43"/>
          <p:cNvCxnSpPr/>
          <p:nvPr/>
        </p:nvCxnSpPr>
        <p:spPr>
          <a:xfrm rot="10800000">
            <a:off x="8595360" y="2188800"/>
            <a:ext cx="2834640" cy="12801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09" name="Google Shape;409;p43"/>
          <p:cNvSpPr txBox="1"/>
          <p:nvPr/>
        </p:nvSpPr>
        <p:spPr>
          <a:xfrm>
            <a:off x="4054680" y="1552680"/>
            <a:ext cx="779004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High pixelisation to exploit tracking as much as possible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0" name="Google Shape;410;p43"/>
          <p:cNvCxnSpPr/>
          <p:nvPr/>
        </p:nvCxnSpPr>
        <p:spPr>
          <a:xfrm flipH="1" rot="10800000">
            <a:off x="4957560" y="5469840"/>
            <a:ext cx="1828800" cy="1587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11" name="Google Shape;411;p43"/>
          <p:cNvSpPr txBox="1"/>
          <p:nvPr/>
        </p:nvSpPr>
        <p:spPr>
          <a:xfrm>
            <a:off x="3510720" y="7223760"/>
            <a:ext cx="3079440" cy="821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Optimise for hadronic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energy resolution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2" name="Google Shape;412;p43"/>
          <p:cNvCxnSpPr/>
          <p:nvPr/>
        </p:nvCxnSpPr>
        <p:spPr>
          <a:xfrm rot="10800000">
            <a:off x="9326880" y="5453280"/>
            <a:ext cx="1188720" cy="177048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13" name="Google Shape;413;p43"/>
          <p:cNvSpPr txBox="1"/>
          <p:nvPr/>
        </p:nvSpPr>
        <p:spPr>
          <a:xfrm>
            <a:off x="9637200" y="7237440"/>
            <a:ext cx="4060800" cy="821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Optimise for electromagnetic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energy resolution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738" y="4035425"/>
            <a:ext cx="11153775" cy="138112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3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4"/>
          <p:cNvSpPr txBox="1"/>
          <p:nvPr/>
        </p:nvSpPr>
        <p:spPr>
          <a:xfrm>
            <a:off x="1357920" y="0"/>
            <a:ext cx="13075920" cy="975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33"/>
                </a:solidFill>
                <a:latin typeface="Arial"/>
                <a:ea typeface="Arial"/>
                <a:cs typeface="Arial"/>
                <a:sym typeface="Arial"/>
              </a:rPr>
              <a:t>Imaging calorimeters</a:t>
            </a:r>
            <a:endParaRPr b="1" i="0" sz="3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44"/>
          <p:cNvSpPr/>
          <p:nvPr/>
        </p:nvSpPr>
        <p:spPr>
          <a:xfrm>
            <a:off x="7328160" y="9222480"/>
            <a:ext cx="7759440" cy="257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2" name="Google Shape;42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400" y="1488240"/>
            <a:ext cx="5407200" cy="47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4"/>
          <p:cNvSpPr txBox="1"/>
          <p:nvPr/>
        </p:nvSpPr>
        <p:spPr>
          <a:xfrm>
            <a:off x="6766560" y="5567040"/>
            <a:ext cx="7259040" cy="3139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i="0" lang="en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Challenges: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pixelisation, 4pi hermetic -&gt; little room for services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2" marL="648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Detector integration plays a crucial role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85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i="0" lang="en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New strategic R&amp;D issues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Detector module integration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Timing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rate e+e- collider (such as FCCee)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44"/>
          <p:cNvSpPr txBox="1"/>
          <p:nvPr/>
        </p:nvSpPr>
        <p:spPr>
          <a:xfrm>
            <a:off x="457200" y="6877440"/>
            <a:ext cx="5231160" cy="821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Imaging calorimeters </a:t>
            </a:r>
            <a:r>
              <a:rPr lang="en" sz="2400"/>
              <a:t>provide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high separation power for </a:t>
            </a:r>
            <a:r>
              <a:rPr b="1" i="0" lang="en" sz="2400" u="none" cap="none" strike="noStrike">
                <a:solidFill>
                  <a:srgbClr val="000000"/>
                </a:solidFill>
              </a:rPr>
              <a:t>Particle Flow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63760" y="1652040"/>
            <a:ext cx="8326800" cy="36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4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5"/>
          <p:cNvSpPr txBox="1"/>
          <p:nvPr/>
        </p:nvSpPr>
        <p:spPr>
          <a:xfrm>
            <a:off x="1382760" y="56880"/>
            <a:ext cx="13337280" cy="92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Future Noble Gas Calorimeters</a:t>
            </a:r>
            <a:endParaRPr b="1" i="0" sz="36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45"/>
          <p:cNvSpPr txBox="1"/>
          <p:nvPr/>
        </p:nvSpPr>
        <p:spPr>
          <a:xfrm>
            <a:off x="305280" y="1947600"/>
            <a:ext cx="8243640" cy="4722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LAr Calorimetry is proven technology since a few decades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   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ATLAS, H1, DO, NA31 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Challenge is to make the technology “fit” for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   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future hadron and lepton machines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Design is driven by particle flow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ATLAS Jet-Energy resolution based on PFA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~24% at 20 GeV and 6% at 300 GeV 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3135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=&gt; Increase of granularity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Goal: Factor ~10 w.r.t. ATLAS LAr Calorimeter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220 kCells -&gt; ~2 MCells 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30800" y="2025360"/>
            <a:ext cx="5929200" cy="464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6"/>
          <p:cNvSpPr txBox="1"/>
          <p:nvPr/>
        </p:nvSpPr>
        <p:spPr>
          <a:xfrm>
            <a:off x="1382760" y="56880"/>
            <a:ext cx="13337280" cy="92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Future Noble Gas Calorimeters – How to increase the granularity</a:t>
            </a:r>
            <a:endParaRPr b="1" i="0" sz="28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840" y="3265200"/>
            <a:ext cx="5864400" cy="24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6"/>
          <p:cNvSpPr txBox="1"/>
          <p:nvPr/>
        </p:nvSpPr>
        <p:spPr>
          <a:xfrm>
            <a:off x="806040" y="1629360"/>
            <a:ext cx="4888080" cy="15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Development of a multilayer PCB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FF3333"/>
                </a:solidFill>
                <a:latin typeface="Arial"/>
                <a:ea typeface="Arial"/>
                <a:cs typeface="Arial"/>
                <a:sym typeface="Arial"/>
              </a:rPr>
              <a:t>HV Layer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both sides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Readout layer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both sides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Connected to </a:t>
            </a:r>
            <a:r>
              <a:rPr b="0" i="0" lang="en" sz="2400" u="none" cap="none" strike="noStrike">
                <a:solidFill>
                  <a:srgbClr val="579D1C"/>
                </a:solidFill>
                <a:latin typeface="Arial"/>
                <a:ea typeface="Arial"/>
                <a:cs typeface="Arial"/>
                <a:sym typeface="Arial"/>
              </a:rPr>
              <a:t>signal trace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6"/>
          <p:cNvSpPr/>
          <p:nvPr/>
        </p:nvSpPr>
        <p:spPr>
          <a:xfrm>
            <a:off x="3291480" y="4549680"/>
            <a:ext cx="144000" cy="824400"/>
          </a:xfrm>
          <a:prstGeom prst="rect">
            <a:avLst/>
          </a:prstGeom>
          <a:solidFill>
            <a:srgbClr val="DC2300"/>
          </a:solidFill>
          <a:ln cap="flat" cmpd="sng" w="9525">
            <a:solidFill>
              <a:srgbClr val="EB61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46"/>
          <p:cNvSpPr txBox="1"/>
          <p:nvPr/>
        </p:nvSpPr>
        <p:spPr>
          <a:xfrm>
            <a:off x="8248680" y="5805360"/>
            <a:ext cx="6725160" cy="2131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Challenges: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Control number of signal traces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Big number of </a:t>
            </a:r>
            <a:r>
              <a:rPr lang="en" sz="2200"/>
              <a:t>capacitances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=&gt; Noise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2" marL="648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Goal is 300 keV Noise for 200 pF cell (S/N &gt; 5)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2" marL="648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FCCee allows for higher integration times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2" marL="648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Cold electronics?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46"/>
          <p:cNvSpPr txBox="1"/>
          <p:nvPr/>
        </p:nvSpPr>
        <p:spPr>
          <a:xfrm>
            <a:off x="768600" y="5852160"/>
            <a:ext cx="6192360" cy="15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6666FF"/>
                </a:solidFill>
                <a:latin typeface="Arial"/>
                <a:ea typeface="Arial"/>
                <a:cs typeface="Arial"/>
                <a:sym typeface="Arial"/>
              </a:rPr>
              <a:t>One signal trace is economical solution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FF"/>
                </a:solidFill>
              </a:rPr>
              <a:t>   </a:t>
            </a:r>
            <a:r>
              <a:rPr b="0" i="0" lang="en" sz="2400" u="none" cap="none" strike="noStrike">
                <a:solidFill>
                  <a:srgbClr val="6666FF"/>
                </a:solidFill>
                <a:latin typeface="Arial"/>
                <a:ea typeface="Arial"/>
                <a:cs typeface="Arial"/>
                <a:sym typeface="Arial"/>
              </a:rPr>
              <a:t>to reduce signal traces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6666FF"/>
                </a:solidFill>
                <a:latin typeface="Arial"/>
                <a:ea typeface="Arial"/>
                <a:cs typeface="Arial"/>
                <a:sym typeface="Arial"/>
              </a:rPr>
              <a:t>Pick-up of signal from both sides increases</a:t>
            </a: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6666FF"/>
                </a:solidFill>
                <a:latin typeface="Arial"/>
                <a:ea typeface="Arial"/>
                <a:cs typeface="Arial"/>
                <a:sym typeface="Arial"/>
              </a:rPr>
              <a:t>S/N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26880" y="1239120"/>
            <a:ext cx="4330800" cy="43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6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/>
        </p:nvSpPr>
        <p:spPr>
          <a:xfrm>
            <a:off x="1357920" y="-46800"/>
            <a:ext cx="13075920" cy="106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33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lang="en" sz="3200">
                <a:solidFill>
                  <a:srgbClr val="FF6633"/>
                </a:solidFill>
              </a:rPr>
              <a:t>R</a:t>
            </a:r>
            <a:r>
              <a:rPr b="1" i="0" lang="en" sz="3200" u="none" cap="none" strike="noStrike">
                <a:solidFill>
                  <a:srgbClr val="FF6633"/>
                </a:solidFill>
                <a:latin typeface="Arial"/>
                <a:ea typeface="Arial"/>
                <a:cs typeface="Arial"/>
                <a:sym typeface="Arial"/>
              </a:rPr>
              <a:t>oadmap </a:t>
            </a:r>
            <a:r>
              <a:rPr b="1" lang="en" sz="3200">
                <a:solidFill>
                  <a:srgbClr val="FF6633"/>
                </a:solidFill>
              </a:rPr>
              <a:t>D</a:t>
            </a:r>
            <a:r>
              <a:rPr b="1" i="0" lang="en" sz="3200" u="none" cap="none" strike="noStrike">
                <a:solidFill>
                  <a:srgbClr val="FF6633"/>
                </a:solidFill>
                <a:latin typeface="Arial"/>
                <a:ea typeface="Arial"/>
                <a:cs typeface="Arial"/>
                <a:sym typeface="Arial"/>
              </a:rPr>
              <a:t>ocument(s)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0"/>
          <p:cNvSpPr/>
          <p:nvPr/>
        </p:nvSpPr>
        <p:spPr>
          <a:xfrm>
            <a:off x="7328160" y="9222480"/>
            <a:ext cx="7759440" cy="257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0"/>
          <p:cNvSpPr/>
          <p:nvPr/>
        </p:nvSpPr>
        <p:spPr>
          <a:xfrm>
            <a:off x="1982880" y="7832880"/>
            <a:ext cx="6961680" cy="959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14081760" y="7132320"/>
            <a:ext cx="180720" cy="456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68160" y="1211760"/>
            <a:ext cx="4863600" cy="692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/>
        </p:nvSpPr>
        <p:spPr>
          <a:xfrm>
            <a:off x="582120" y="1152720"/>
            <a:ext cx="11973240" cy="7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ECFA R&amp;D Roadmap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CERN-ESU-017 </a:t>
            </a:r>
            <a:r>
              <a:rPr b="0" i="0" lang="en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https://cds.cern.ch/record/2784893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248 pages full text and 8 page synopsis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Endorsed by ECFA and presented to CERN Council in December 2021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3135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The Roadmap has identified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General Strategic Recommendations (GSR)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Detector R&amp;D Themes (DRDT) </a:t>
            </a:r>
            <a:endParaRPr sz="2200"/>
          </a:p>
          <a:p>
            <a:pPr indent="-1397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Concrete R&amp;D Tasks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3135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Timescale of projects as approved by European Lab Director Group (LDG)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840" y="5204160"/>
            <a:ext cx="7700760" cy="252144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/>
          <p:nvPr/>
        </p:nvSpPr>
        <p:spPr>
          <a:xfrm>
            <a:off x="582120" y="7742160"/>
            <a:ext cx="962208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DC2300"/>
                </a:solidFill>
                <a:latin typeface="Arial"/>
                <a:ea typeface="Arial"/>
                <a:cs typeface="Arial"/>
                <a:sym typeface="Arial"/>
              </a:rPr>
              <a:t>Guiding principle: Project realisation must not be delayed by detectors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0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7"/>
          <p:cNvSpPr txBox="1"/>
          <p:nvPr/>
        </p:nvSpPr>
        <p:spPr>
          <a:xfrm>
            <a:off x="604440" y="213120"/>
            <a:ext cx="14121360" cy="5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Optical calorimeters</a:t>
            </a:r>
            <a:endParaRPr b="1" i="0" sz="28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7120" y="3084480"/>
            <a:ext cx="10839600" cy="333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3" name="Google Shape;453;p47"/>
          <p:cNvCxnSpPr/>
          <p:nvPr/>
        </p:nvCxnSpPr>
        <p:spPr>
          <a:xfrm>
            <a:off x="2172240" y="2756880"/>
            <a:ext cx="2377440" cy="155448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4" name="Google Shape;454;p47"/>
          <p:cNvCxnSpPr/>
          <p:nvPr/>
        </p:nvCxnSpPr>
        <p:spPr>
          <a:xfrm>
            <a:off x="3014640" y="4804560"/>
            <a:ext cx="146304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5" name="Google Shape;455;p47"/>
          <p:cNvCxnSpPr/>
          <p:nvPr/>
        </p:nvCxnSpPr>
        <p:spPr>
          <a:xfrm flipH="1" rot="10800000">
            <a:off x="2263680" y="5134320"/>
            <a:ext cx="2194560" cy="155448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456" name="Google Shape;456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800" y="6323040"/>
            <a:ext cx="2077200" cy="20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760" y="3945600"/>
            <a:ext cx="3021480" cy="147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4080" y="1509840"/>
            <a:ext cx="3682800" cy="20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47"/>
          <p:cNvSpPr txBox="1"/>
          <p:nvPr/>
        </p:nvSpPr>
        <p:spPr>
          <a:xfrm>
            <a:off x="5394949" y="1247050"/>
            <a:ext cx="10378500" cy="19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More than e.g. </a:t>
            </a:r>
            <a:r>
              <a:rPr lang="en" sz="2400">
                <a:solidFill>
                  <a:srgbClr val="0000FF"/>
                </a:solidFill>
              </a:rPr>
              <a:t>i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maging calorimeters optical </a:t>
            </a:r>
            <a:r>
              <a:rPr lang="en" sz="2400">
                <a:solidFill>
                  <a:srgbClr val="0000FF"/>
                </a:solidFill>
              </a:rPr>
              <a:t>calorimeters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put emphasis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on the electromagnetic energy resolution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(Liquid Noble) interpolates a bit between these two cases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Elm. resolutions down to 1-2%/√E are envisaged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Advantegeous for Higgs Factory, indispensable for Heavy Flavour 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47"/>
          <p:cNvSpPr txBox="1"/>
          <p:nvPr/>
        </p:nvSpPr>
        <p:spPr>
          <a:xfrm>
            <a:off x="4572000" y="6223680"/>
            <a:ext cx="7979400" cy="191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Main challenges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Find the good optical material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Find the adequate photosensor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Move from table top to system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2" marL="648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project to fully make this step is SpaCal (LHCb)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47"/>
          <p:cNvSpPr txBox="1"/>
          <p:nvPr/>
        </p:nvSpPr>
        <p:spPr>
          <a:xfrm>
            <a:off x="742680" y="5943600"/>
            <a:ext cx="118044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SpaCal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47"/>
          <p:cNvSpPr txBox="1"/>
          <p:nvPr/>
        </p:nvSpPr>
        <p:spPr>
          <a:xfrm>
            <a:off x="334080" y="1188720"/>
            <a:ext cx="126432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MaxiCC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47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8"/>
          <p:cNvSpPr/>
          <p:nvPr/>
        </p:nvSpPr>
        <p:spPr>
          <a:xfrm>
            <a:off x="7328160" y="9222480"/>
            <a:ext cx="7759440" cy="257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48"/>
          <p:cNvSpPr txBox="1"/>
          <p:nvPr/>
        </p:nvSpPr>
        <p:spPr>
          <a:xfrm>
            <a:off x="1382760" y="57240"/>
            <a:ext cx="13337280" cy="92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Novel optical materials</a:t>
            </a:r>
            <a:endParaRPr b="1" i="0" sz="36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4080" y="2084040"/>
            <a:ext cx="8323200" cy="456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8"/>
          <p:cNvSpPr txBox="1"/>
          <p:nvPr/>
        </p:nvSpPr>
        <p:spPr>
          <a:xfrm>
            <a:off x="166320" y="1693800"/>
            <a:ext cx="9414360" cy="630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Radiation hard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optical materials with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  </a:t>
            </a:r>
            <a:r>
              <a:rPr b="0" i="0" lang="en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ultrafast timing response 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are required for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  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new detectors in HEP, nuclear medicine and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  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industry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 time resolution below </a:t>
            </a:r>
            <a:r>
              <a:rPr b="0" i="0" lang="en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 ps or even in the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  </a:t>
            </a:r>
            <a:r>
              <a:rPr b="0" i="0" lang="en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sub ps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domain requires a better understanding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  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of the fast signal production mechanisms in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   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detection materials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Innovative test suites required for the combination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  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of fast timing and radiation tolerance will be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  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developed for the characterisation and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  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classification of materials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Scalable and cost effective production techniques for the novel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   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materials have to  be explored together with the industrial partners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48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9"/>
          <p:cNvSpPr txBox="1"/>
          <p:nvPr/>
        </p:nvSpPr>
        <p:spPr>
          <a:xfrm>
            <a:off x="604440" y="166320"/>
            <a:ext cx="14121300" cy="6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(Nano) </a:t>
            </a:r>
            <a:r>
              <a:rPr b="1" lang="en" sz="2800" strike="noStrik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Materials for optical calorimeters</a:t>
            </a:r>
            <a:endParaRPr b="1" sz="2800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49"/>
          <p:cNvSpPr txBox="1"/>
          <p:nvPr/>
        </p:nvSpPr>
        <p:spPr>
          <a:xfrm>
            <a:off x="113760" y="1158480"/>
            <a:ext cx="28872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800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V. Sola  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800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AIDAinnova Meeting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800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Valencia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0160" y="1194480"/>
            <a:ext cx="9255599" cy="67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9"/>
          <p:cNvSpPr txBox="1"/>
          <p:nvPr/>
        </p:nvSpPr>
        <p:spPr>
          <a:xfrm>
            <a:off x="11978640" y="4192560"/>
            <a:ext cx="29940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R&amp;D on material has</a:t>
            </a:r>
            <a:endParaRPr b="0" sz="2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Overlap with DRD 5</a:t>
            </a:r>
            <a:endParaRPr b="0" sz="2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49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0"/>
          <p:cNvSpPr txBox="1"/>
          <p:nvPr/>
        </p:nvSpPr>
        <p:spPr>
          <a:xfrm>
            <a:off x="1357920" y="0"/>
            <a:ext cx="13075920" cy="975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33"/>
                </a:solidFill>
                <a:latin typeface="Arial"/>
                <a:ea typeface="Arial"/>
                <a:cs typeface="Arial"/>
                <a:sym typeface="Arial"/>
              </a:rPr>
              <a:t>Timing ? </a:t>
            </a:r>
            <a:endParaRPr b="1" i="0" sz="3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50"/>
          <p:cNvSpPr txBox="1"/>
          <p:nvPr/>
        </p:nvSpPr>
        <p:spPr>
          <a:xfrm>
            <a:off x="227880" y="1197720"/>
            <a:ext cx="13845240" cy="76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Timing is a wide field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 look to 2030 make resolutions between 20ps and 100ps at system level realistic assumptions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At which level: 1 MIP or Multi-MIP?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For which purpose ?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Mitigation of pile-up (basically all high rate experiments)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 of PFA – unchartered territory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Calorimeters with ToF functionality in first layers? 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Might be needed if no other PiD detectors are available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            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(rate, technology or space requirements)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this case 20ps (at MIP level) would be maybe not enough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Longitudinally unsegmented fibre calorimeters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 topic on which calorimetry has to make up its mind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Remember also that time resolution comes at a price -&gt; High(er) power consumption and (maybe)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      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higher noise levels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Google Shape;48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3680" y="2945520"/>
            <a:ext cx="7713000" cy="31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50"/>
          <p:cNvSpPr txBox="1"/>
          <p:nvPr/>
        </p:nvSpPr>
        <p:spPr>
          <a:xfrm>
            <a:off x="10668240" y="4610880"/>
            <a:ext cx="435240" cy="6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50"/>
          <p:cNvSpPr txBox="1"/>
          <p:nvPr/>
        </p:nvSpPr>
        <p:spPr>
          <a:xfrm>
            <a:off x="12513600" y="4611960"/>
            <a:ext cx="435240" cy="6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50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1"/>
          <p:cNvSpPr txBox="1"/>
          <p:nvPr/>
        </p:nvSpPr>
        <p:spPr>
          <a:xfrm>
            <a:off x="1027770" y="-89325"/>
            <a:ext cx="130758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6633"/>
                </a:solidFill>
              </a:rPr>
              <a:t>Calorimetry- </a:t>
            </a:r>
            <a:r>
              <a:rPr b="1" lang="en" sz="2800" strike="noStrike">
                <a:solidFill>
                  <a:srgbClr val="FF6633"/>
                </a:solidFill>
                <a:latin typeface="Arial"/>
                <a:ea typeface="Arial"/>
                <a:cs typeface="Arial"/>
                <a:sym typeface="Arial"/>
              </a:rPr>
              <a:t>Match Irradiation/Beam test Facilities Detector Needs</a:t>
            </a:r>
            <a:r>
              <a:rPr b="1" lang="en" sz="3200" strike="noStrike">
                <a:solidFill>
                  <a:srgbClr val="FF66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sz="32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51"/>
          <p:cNvSpPr/>
          <p:nvPr/>
        </p:nvSpPr>
        <p:spPr>
          <a:xfrm>
            <a:off x="10" y="8505905"/>
            <a:ext cx="7759500" cy="25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98" name="Google Shape;498;p51"/>
          <p:cNvGraphicFramePr/>
          <p:nvPr/>
        </p:nvGraphicFramePr>
        <p:xfrm>
          <a:off x="768120" y="11875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{EE319686-F0F6-43C1-9B19-4EA190F37EE6}</a:tableStyleId>
              </a:tblPr>
              <a:tblGrid>
                <a:gridCol w="3177350"/>
                <a:gridCol w="3177350"/>
                <a:gridCol w="3179400"/>
              </a:tblGrid>
              <a:tr h="530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24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 </a:t>
                      </a:r>
                      <a:endParaRPr b="0" sz="24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0000" marL="9000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24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Irradiation</a:t>
                      </a:r>
                      <a:endParaRPr b="0" sz="24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0000" marL="9000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99"/>
                    </a:solidFill>
                  </a:tcPr>
                </a:tc>
              </a:tr>
              <a:tr h="1620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22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Higgs Factory</a:t>
                      </a:r>
                      <a:endParaRPr b="0" sz="22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CMS energy 90-1 TeV</a:t>
                      </a:r>
                      <a:endParaRPr b="0" sz="20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Radiation &lt;= 10</a:t>
                      </a:r>
                      <a:r>
                        <a:rPr b="0" baseline="3000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r>
                        <a:rPr b="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n</a:t>
                      </a:r>
                      <a:r>
                        <a:rPr b="0" baseline="-2500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eq/</a:t>
                      </a:r>
                      <a:r>
                        <a:rPr b="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cm</a:t>
                      </a:r>
                      <a:r>
                        <a:rPr b="0" baseline="3000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b="0" sz="20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0000" marL="9000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4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✓</a:t>
                      </a:r>
                      <a:endParaRPr b="0" sz="40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0000" marL="9000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4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✓</a:t>
                      </a:r>
                      <a:endParaRPr b="0" sz="40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0000" marL="9000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99"/>
                    </a:solidFill>
                  </a:tcPr>
                </a:tc>
              </a:tr>
              <a:tr h="1641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24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HL-LHC</a:t>
                      </a:r>
                      <a:endParaRPr b="0" sz="24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CMS energy 14  TeV</a:t>
                      </a:r>
                      <a:endParaRPr b="0" sz="20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(shared by partons)</a:t>
                      </a:r>
                      <a:endParaRPr b="0" sz="20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Radiation ~10</a:t>
                      </a:r>
                      <a:r>
                        <a:rPr b="0" baseline="3000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r>
                        <a:rPr b="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n</a:t>
                      </a:r>
                      <a:r>
                        <a:rPr b="0" baseline="-2500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eq</a:t>
                      </a:r>
                      <a:r>
                        <a:rPr b="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/cm</a:t>
                      </a:r>
                      <a:r>
                        <a:rPr b="0" baseline="3000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b="0" sz="20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0000" marL="9000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4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(✓)</a:t>
                      </a:r>
                      <a:endParaRPr b="0" sz="40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0000" marL="9000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4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✓</a:t>
                      </a:r>
                      <a:endParaRPr b="0" sz="40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0000" marL="9000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CC"/>
                    </a:solidFill>
                  </a:tcPr>
                </a:tc>
              </a:tr>
              <a:tr h="1879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24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Muon Collider</a:t>
                      </a:r>
                      <a:endParaRPr b="0" sz="24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24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CMS energy 3-10 TeV</a:t>
                      </a:r>
                      <a:endParaRPr b="0" sz="24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24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Radiation ~HL-LHC</a:t>
                      </a:r>
                      <a:endParaRPr b="0" sz="24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0000" marL="9000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4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b="0" sz="40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0000" marL="9000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4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✓</a:t>
                      </a:r>
                      <a:endParaRPr b="0" sz="40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0000" marL="9000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99"/>
                    </a:solidFill>
                  </a:tcPr>
                </a:tc>
              </a:tr>
              <a:tr h="1981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22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Future Hadron Collider</a:t>
                      </a:r>
                      <a:endParaRPr b="0" sz="22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CMS energy 100 TeV</a:t>
                      </a:r>
                      <a:endParaRPr b="0" sz="20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(shared by partons)</a:t>
                      </a:r>
                      <a:endParaRPr b="0" sz="20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Radiation up to  ~10</a:t>
                      </a:r>
                      <a:r>
                        <a:rPr b="0" baseline="3000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r>
                        <a:rPr b="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n</a:t>
                      </a:r>
                      <a:r>
                        <a:rPr b="0" baseline="-2500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eq</a:t>
                      </a:r>
                      <a:r>
                        <a:rPr b="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/cm</a:t>
                      </a:r>
                      <a:r>
                        <a:rPr b="0" baseline="30000" lang="en" sz="2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b="0" sz="20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0000" marL="9000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4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b="0" sz="40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0000" marL="9000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400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b="0" sz="400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0000" marL="9000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499" name="Google Shape;499;p51"/>
          <p:cNvSpPr txBox="1"/>
          <p:nvPr/>
        </p:nvSpPr>
        <p:spPr>
          <a:xfrm>
            <a:off x="10546300" y="3619550"/>
            <a:ext cx="51813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DC2300"/>
                </a:solidFill>
              </a:rPr>
              <a:t>Message:</a:t>
            </a:r>
            <a:endParaRPr b="1" sz="2400">
              <a:solidFill>
                <a:srgbClr val="DC2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DC2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DC2300"/>
                </a:solidFill>
              </a:rPr>
              <a:t>Beam test infrastructure is of vital need</a:t>
            </a:r>
            <a:endParaRPr b="1" sz="1800">
              <a:solidFill>
                <a:srgbClr val="DC2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DC2300"/>
                </a:solidFill>
              </a:rPr>
              <a:t>for detector R&amp;D</a:t>
            </a:r>
            <a:endParaRPr b="1" sz="1800">
              <a:solidFill>
                <a:srgbClr val="DC2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DC2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DC2300"/>
                </a:solidFill>
              </a:rPr>
              <a:t>High quality detectors at future machines</a:t>
            </a:r>
            <a:endParaRPr b="1" sz="1800">
              <a:solidFill>
                <a:srgbClr val="DC2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DC2300"/>
                </a:solidFill>
              </a:rPr>
              <a:t>need sustained support of</a:t>
            </a:r>
            <a:endParaRPr b="1" sz="1800">
              <a:solidFill>
                <a:srgbClr val="DC2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DC2300"/>
                </a:solidFill>
              </a:rPr>
              <a:t>beam test facilities by lab managements</a:t>
            </a:r>
            <a:endParaRPr b="1" sz="1800">
              <a:solidFill>
                <a:srgbClr val="DC2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DC2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DC2300"/>
                </a:solidFill>
              </a:rPr>
              <a:t>This costs money!</a:t>
            </a:r>
            <a:endParaRPr b="1" sz="2400">
              <a:solidFill>
                <a:srgbClr val="DC2300"/>
              </a:solidFill>
            </a:endParaRPr>
          </a:p>
        </p:txBody>
      </p:sp>
      <p:sp>
        <p:nvSpPr>
          <p:cNvPr id="500" name="Google Shape;500;p51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2"/>
          <p:cNvSpPr txBox="1"/>
          <p:nvPr/>
        </p:nvSpPr>
        <p:spPr>
          <a:xfrm>
            <a:off x="1357920" y="0"/>
            <a:ext cx="13075800" cy="97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33"/>
                </a:solidFill>
                <a:latin typeface="Arial"/>
                <a:ea typeface="Arial"/>
                <a:cs typeface="Arial"/>
                <a:sym typeface="Arial"/>
              </a:rPr>
              <a:t>Simulation</a:t>
            </a:r>
            <a:endParaRPr b="1" i="0" sz="3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2"/>
          <p:cNvSpPr txBox="1"/>
          <p:nvPr/>
        </p:nvSpPr>
        <p:spPr>
          <a:xfrm>
            <a:off x="75475" y="1197725"/>
            <a:ext cx="7877100" cy="76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Simulation needs ~ typically 50% o</a:t>
            </a:r>
            <a:r>
              <a:rPr lang="en" sz="2400">
                <a:solidFill>
                  <a:srgbClr val="0000FF"/>
                </a:solidFill>
              </a:rPr>
              <a:t>f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computation need</a:t>
            </a:r>
            <a:endParaRPr b="0" i="0" sz="2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3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Detector simulation (Geant4) but also event generation N</a:t>
            </a:r>
            <a:r>
              <a:rPr b="0" baseline="3000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(p)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</a:t>
            </a:r>
            <a:endParaRPr b="0" i="0" sz="2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More data, precision physics🡺need for even more simulation</a:t>
            </a:r>
            <a:endParaRPr/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Generative models to emulate event generator and detector simulation</a:t>
            </a:r>
            <a:endParaRPr/>
          </a:p>
          <a:p>
            <a:pPr indent="-216000" lvl="3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Physics simulator are still needed (keep them alive) to provide training data</a:t>
            </a:r>
            <a:endParaRPr/>
          </a:p>
          <a:p>
            <a:pPr indent="-216000" lvl="3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Several orders of magnitude speed-up, but accuracy ?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3752" y="5611016"/>
            <a:ext cx="3581559" cy="261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16516" y="5611016"/>
            <a:ext cx="3017948" cy="2745861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52"/>
          <p:cNvSpPr txBox="1"/>
          <p:nvPr/>
        </p:nvSpPr>
        <p:spPr>
          <a:xfrm>
            <a:off x="7623752" y="5126181"/>
            <a:ext cx="7653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Convolutional L2Flows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Generating Accurate Showers in Highly Granular Calorimeters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 Normalizing Flows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89620" y="1197720"/>
            <a:ext cx="4353825" cy="363523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2"/>
          <p:cNvSpPr txBox="1"/>
          <p:nvPr/>
        </p:nvSpPr>
        <p:spPr>
          <a:xfrm>
            <a:off x="7952509" y="2216727"/>
            <a:ext cx="3581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Flow Annealed Bootstrap Meets Differentiable Particle Physics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Emulation of Matrix Elements for : </a:t>
            </a:r>
            <a:r>
              <a:rPr b="0" i="0" lang="en" sz="14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Λ</a:t>
            </a:r>
            <a:r>
              <a:rPr b="0" baseline="-2500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🡺p</a:t>
            </a:r>
            <a:r>
              <a:rPr b="0" baseline="3000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b="0" baseline="3000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i="0" lang="en" sz="14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π</a:t>
            </a:r>
            <a:r>
              <a:rPr b="0" baseline="3000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b="0" baseline="3000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2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  <p:sp>
        <p:nvSpPr>
          <p:cNvPr id="513" name="Google Shape;513;p52"/>
          <p:cNvSpPr txBox="1"/>
          <p:nvPr/>
        </p:nvSpPr>
        <p:spPr>
          <a:xfrm>
            <a:off x="227880" y="7797770"/>
            <a:ext cx="31935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i="1" lang="en" sz="2200">
                <a:solidFill>
                  <a:srgbClr val="FF3399"/>
                </a:solidFill>
              </a:rPr>
              <a:t>David Rousseau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3"/>
          <p:cNvSpPr txBox="1"/>
          <p:nvPr/>
        </p:nvSpPr>
        <p:spPr>
          <a:xfrm>
            <a:off x="1357920" y="0"/>
            <a:ext cx="13075800" cy="97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33"/>
                </a:solidFill>
                <a:latin typeface="Arial"/>
                <a:ea typeface="Arial"/>
                <a:cs typeface="Arial"/>
                <a:sym typeface="Arial"/>
              </a:rPr>
              <a:t>Event Reconstruction</a:t>
            </a:r>
            <a:endParaRPr b="1" i="0" sz="3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3"/>
          <p:cNvSpPr txBox="1"/>
          <p:nvPr/>
        </p:nvSpPr>
        <p:spPr>
          <a:xfrm>
            <a:off x="1350425" y="5923327"/>
            <a:ext cx="140991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Raw reconstruction  (raw signals to energy deposition) : NN on FPGA (hls4ml), GPU</a:t>
            </a:r>
            <a:r>
              <a:rPr b="0" i="0" lang="en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AI in pattern recognition</a:t>
            </a:r>
            <a:r>
              <a:rPr lang="en" sz="2400">
                <a:solidFill>
                  <a:srgbClr val="0000FF"/>
                </a:solidFill>
              </a:rPr>
              <a:t> with timing as </a:t>
            </a:r>
            <a:r>
              <a:rPr lang="en" sz="2400">
                <a:solidFill>
                  <a:srgbClr val="0000FF"/>
                </a:solidFill>
              </a:rPr>
              <a:t>additional</a:t>
            </a:r>
            <a:r>
              <a:rPr lang="en" sz="2400">
                <a:solidFill>
                  <a:srgbClr val="0000FF"/>
                </a:solidFill>
              </a:rPr>
              <a:t> variable </a:t>
            </a:r>
            <a:endParaRPr sz="2400">
              <a:solidFill>
                <a:srgbClr val="0000FF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Jet tagging, particle identification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Event identification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Data Quality Monitoring</a:t>
            </a:r>
            <a:endParaRPr b="0" i="0" sz="2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FF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520" name="Google Shape;520;p53"/>
          <p:cNvSpPr txBox="1"/>
          <p:nvPr/>
        </p:nvSpPr>
        <p:spPr>
          <a:xfrm>
            <a:off x="728650" y="1174025"/>
            <a:ext cx="142383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4312" lvl="0" marL="214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</a:pPr>
            <a:r>
              <a:t/>
            </a:r>
            <a:endParaRPr b="0" i="0" sz="2200" u="none">
              <a:solidFill>
                <a:srgbClr val="6666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1" marL="43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0" marL="214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1" name="Google Shape;521;p53"/>
          <p:cNvCxnSpPr/>
          <p:nvPr/>
        </p:nvCxnSpPr>
        <p:spPr>
          <a:xfrm>
            <a:off x="6035675" y="2947987"/>
            <a:ext cx="2835300" cy="1500"/>
          </a:xfrm>
          <a:prstGeom prst="straightConnector1">
            <a:avLst/>
          </a:prstGeom>
          <a:noFill/>
          <a:ln cap="sq" cmpd="sng" w="36000">
            <a:solidFill>
              <a:srgbClr val="0000FF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pic>
        <p:nvPicPr>
          <p:cNvPr id="522" name="Google Shape;52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165225"/>
            <a:ext cx="4997451" cy="434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51975" y="1316037"/>
            <a:ext cx="5514975" cy="3762375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53"/>
          <p:cNvSpPr txBox="1"/>
          <p:nvPr/>
        </p:nvSpPr>
        <p:spPr>
          <a:xfrm>
            <a:off x="6394450" y="2470150"/>
            <a:ext cx="2841600" cy="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static pictures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movies</a:t>
            </a:r>
            <a:endParaRPr/>
          </a:p>
        </p:txBody>
      </p:sp>
      <p:sp>
        <p:nvSpPr>
          <p:cNvPr id="525" name="Google Shape;525;p53"/>
          <p:cNvSpPr txBox="1"/>
          <p:nvPr/>
        </p:nvSpPr>
        <p:spPr>
          <a:xfrm>
            <a:off x="12069762" y="5121275"/>
            <a:ext cx="32877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2000"/>
              <a:buFont typeface="Arial"/>
              <a:buNone/>
            </a:pPr>
            <a:r>
              <a:rPr b="0" i="1" lang="en" sz="2000" u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Y. Padniuk, Master student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2000"/>
              <a:buFont typeface="Arial"/>
              <a:buNone/>
            </a:pPr>
            <a:r>
              <a:rPr b="0" i="1" lang="en" sz="2000" u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Technical University of Kiyv</a:t>
            </a:r>
            <a:endParaRPr/>
          </a:p>
        </p:txBody>
      </p:sp>
      <p:sp>
        <p:nvSpPr>
          <p:cNvPr id="526" name="Google Shape;526;p53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  <p:sp>
        <p:nvSpPr>
          <p:cNvPr id="527" name="Google Shape;527;p53"/>
          <p:cNvSpPr txBox="1"/>
          <p:nvPr/>
        </p:nvSpPr>
        <p:spPr>
          <a:xfrm>
            <a:off x="11773455" y="7827445"/>
            <a:ext cx="31935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i="1" lang="en" sz="2200">
                <a:solidFill>
                  <a:srgbClr val="FF3399"/>
                </a:solidFill>
              </a:rPr>
              <a:t>David Rousseau + R.P.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4"/>
          <p:cNvSpPr txBox="1"/>
          <p:nvPr/>
        </p:nvSpPr>
        <p:spPr>
          <a:xfrm>
            <a:off x="1141920" y="0"/>
            <a:ext cx="13075800" cy="97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33"/>
                </a:solidFill>
                <a:latin typeface="Arial"/>
                <a:ea typeface="Arial"/>
                <a:cs typeface="Arial"/>
                <a:sym typeface="Arial"/>
              </a:rPr>
              <a:t>Experiment design</a:t>
            </a:r>
            <a:endParaRPr b="1" i="0" sz="3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54"/>
          <p:cNvSpPr/>
          <p:nvPr/>
        </p:nvSpPr>
        <p:spPr>
          <a:xfrm>
            <a:off x="7328160" y="9222480"/>
            <a:ext cx="7759500" cy="25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54"/>
          <p:cNvSpPr txBox="1"/>
          <p:nvPr/>
        </p:nvSpPr>
        <p:spPr>
          <a:xfrm>
            <a:off x="414000" y="1822200"/>
            <a:ext cx="6914100" cy="54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LHC experiments designed in the nineties, will take data well into thirties</a:t>
            </a:r>
            <a:endParaRPr/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AI used more and more in the full pipeline data taking, reconstruction, simulation</a:t>
            </a:r>
            <a:endParaRPr/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Can AI be used to design experiment ?</a:t>
            </a:r>
            <a:endParaRPr/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Key ingredient : auto-differentiation, to obtain the gradients of the figure-of-merits wrt experiment design parameter</a:t>
            </a:r>
            <a:endParaRPr/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Key difficulty (being overcome) inherent stochasticity of HEP detectors </a:t>
            </a:r>
            <a:endParaRPr/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Active development, see in particular </a:t>
            </a:r>
            <a:r>
              <a:rPr b="0" i="0" lang="en" sz="2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Mode workshops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5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69225" y="1949883"/>
            <a:ext cx="7772400" cy="4192164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54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  <p:sp>
        <p:nvSpPr>
          <p:cNvPr id="537" name="Google Shape;537;p54"/>
          <p:cNvSpPr txBox="1"/>
          <p:nvPr/>
        </p:nvSpPr>
        <p:spPr>
          <a:xfrm>
            <a:off x="227880" y="7797770"/>
            <a:ext cx="31935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i="1" lang="en" sz="2200">
                <a:solidFill>
                  <a:srgbClr val="FF3399"/>
                </a:solidFill>
              </a:rPr>
              <a:t>David Rousseau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5"/>
          <p:cNvSpPr txBox="1"/>
          <p:nvPr/>
        </p:nvSpPr>
        <p:spPr>
          <a:xfrm>
            <a:off x="1141920" y="0"/>
            <a:ext cx="13075800" cy="97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33"/>
                </a:solidFill>
                <a:latin typeface="Arial"/>
                <a:ea typeface="Arial"/>
                <a:cs typeface="Arial"/>
                <a:sym typeface="Arial"/>
              </a:rPr>
              <a:t>Dataset </a:t>
            </a:r>
            <a:endParaRPr b="1" i="0" sz="3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55"/>
          <p:cNvSpPr/>
          <p:nvPr/>
        </p:nvSpPr>
        <p:spPr>
          <a:xfrm>
            <a:off x="7328160" y="9222480"/>
            <a:ext cx="7759500" cy="25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55"/>
          <p:cNvSpPr txBox="1"/>
          <p:nvPr/>
        </p:nvSpPr>
        <p:spPr>
          <a:xfrm>
            <a:off x="414000" y="1288800"/>
            <a:ext cx="7580100" cy="7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Persistent Dataset size challenge : AI can also be used for “intelligent” data compressing  (allowing for losses). </a:t>
            </a:r>
            <a:endParaRPr/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(g)zip : no loss compression</a:t>
            </a:r>
            <a:endParaRPr/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mp3 : allow for losses that are inaudible to the human hear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lossy compression for example Baler: Auto-encoder-based compression of scientific datasets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be tuned for almost zero impact on downstream physics analysis (which might not exist yet)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5" name="Google Shape;54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70900" y="1288800"/>
            <a:ext cx="6616700" cy="688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55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  <p:sp>
        <p:nvSpPr>
          <p:cNvPr id="547" name="Google Shape;547;p55"/>
          <p:cNvSpPr txBox="1"/>
          <p:nvPr/>
        </p:nvSpPr>
        <p:spPr>
          <a:xfrm>
            <a:off x="227880" y="7797770"/>
            <a:ext cx="31935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i="1" lang="en" sz="2200">
                <a:solidFill>
                  <a:srgbClr val="FF3399"/>
                </a:solidFill>
              </a:rPr>
              <a:t>David Rousseau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6"/>
          <p:cNvSpPr txBox="1"/>
          <p:nvPr/>
        </p:nvSpPr>
        <p:spPr>
          <a:xfrm>
            <a:off x="1141920" y="0"/>
            <a:ext cx="13075920" cy="975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33"/>
                </a:solidFill>
                <a:latin typeface="Arial"/>
                <a:ea typeface="Arial"/>
                <a:cs typeface="Arial"/>
                <a:sym typeface="Arial"/>
              </a:rPr>
              <a:t>Summary and outlook</a:t>
            </a:r>
            <a:endParaRPr b="1" i="0" sz="3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56"/>
          <p:cNvSpPr/>
          <p:nvPr/>
        </p:nvSpPr>
        <p:spPr>
          <a:xfrm>
            <a:off x="7328160" y="9222480"/>
            <a:ext cx="7759440" cy="257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56"/>
          <p:cNvSpPr txBox="1"/>
          <p:nvPr/>
        </p:nvSpPr>
        <p:spPr>
          <a:xfrm>
            <a:off x="414000" y="1288800"/>
            <a:ext cx="14673600" cy="7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" sz="2400">
                <a:solidFill>
                  <a:srgbClr val="0000FF"/>
                </a:solidFill>
              </a:rPr>
              <a:t>EPPSU 2020 is about to be implemented</a:t>
            </a:r>
            <a:endParaRPr sz="2400">
              <a:solidFill>
                <a:srgbClr val="0000FF"/>
              </a:solidFill>
            </a:endParaRPr>
          </a:p>
          <a:p>
            <a:pPr indent="-3810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R&amp;D needs and objectives have been summarised in the ECFA Detector Roadmap</a:t>
            </a:r>
            <a:endParaRPr sz="2400">
              <a:solidFill>
                <a:schemeClr val="dk1"/>
              </a:solidFill>
            </a:endParaRPr>
          </a:p>
          <a:p>
            <a:pPr indent="-3810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The execution of the R&amp;D programme will be (mainly) organised within DRDs</a:t>
            </a:r>
            <a:endParaRPr sz="2400">
              <a:solidFill>
                <a:schemeClr val="dk1"/>
              </a:solidFill>
            </a:endParaRPr>
          </a:p>
          <a:p>
            <a:pPr indent="-3810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CERN Collaborations with worldwide participation</a:t>
            </a:r>
            <a:endParaRPr sz="2400">
              <a:solidFill>
                <a:schemeClr val="dk1"/>
              </a:solidFill>
            </a:endParaRPr>
          </a:p>
          <a:p>
            <a:pPr indent="-3810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Goal is to achieve sustained funding for Detector R&amp;D</a:t>
            </a:r>
            <a:endParaRPr sz="2400">
              <a:solidFill>
                <a:srgbClr val="0000FF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●"/>
            </a:pPr>
            <a:r>
              <a:rPr lang="en" sz="2400">
                <a:solidFill>
                  <a:srgbClr val="0000FF"/>
                </a:solidFill>
              </a:rPr>
              <a:t>An </a:t>
            </a:r>
            <a:r>
              <a:rPr lang="en" sz="2400">
                <a:solidFill>
                  <a:srgbClr val="0000FF"/>
                </a:solidFill>
              </a:rPr>
              <a:t>incomplete) overview on the concrete implementation has been given in this talk</a:t>
            </a:r>
            <a:endParaRPr sz="2400">
              <a:solidFill>
                <a:srgbClr val="0000FF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●"/>
            </a:pPr>
            <a:r>
              <a:rPr lang="en" sz="2400">
                <a:solidFill>
                  <a:srgbClr val="0000FF"/>
                </a:solidFill>
              </a:rPr>
              <a:t>Current focus is on Higgs factories</a:t>
            </a:r>
            <a:endParaRPr sz="2400">
              <a:solidFill>
                <a:srgbClr val="0000FF"/>
              </a:solidFill>
            </a:endParaRPr>
          </a:p>
          <a:p>
            <a:pPr indent="-3810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Benefit from HL-LHC upgrades (e.g. vertex detectors and ALICE ITS3)</a:t>
            </a:r>
            <a:endParaRPr sz="2400">
              <a:solidFill>
                <a:schemeClr val="dk1"/>
              </a:solidFill>
            </a:endParaRPr>
          </a:p>
          <a:p>
            <a:pPr indent="-3810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But HL-LHC LS4 in view (e.g. LHCb SpaCal) </a:t>
            </a:r>
            <a:endParaRPr sz="2400">
              <a:solidFill>
                <a:schemeClr val="dk1"/>
              </a:solidFill>
            </a:endParaRPr>
          </a:p>
          <a:p>
            <a:pPr indent="-381000" lvl="2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</a:pPr>
            <a:r>
              <a:rPr lang="en" sz="2400">
                <a:solidFill>
                  <a:schemeClr val="dk1"/>
                </a:solidFill>
              </a:rPr>
              <a:t>Should also mention CMS-HGCAL for granular calorimeters</a:t>
            </a:r>
            <a:endParaRPr sz="2400">
              <a:solidFill>
                <a:schemeClr val="dk1"/>
              </a:solidFill>
            </a:endParaRPr>
          </a:p>
          <a:p>
            <a:pPr indent="-3810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Integrate engineering from the beginning in the R&amp;D cycles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●"/>
            </a:pPr>
            <a:r>
              <a:rPr lang="en" sz="2400">
                <a:solidFill>
                  <a:srgbClr val="0000FF"/>
                </a:solidFill>
              </a:rPr>
              <a:t>Next years will see the full implementation of timing in many types of detectors</a:t>
            </a:r>
            <a:endParaRPr sz="2400">
              <a:solidFill>
                <a:srgbClr val="0000FF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●"/>
            </a:pPr>
            <a:r>
              <a:rPr lang="en" sz="2400">
                <a:solidFill>
                  <a:srgbClr val="0000FF"/>
                </a:solidFill>
              </a:rPr>
              <a:t>Novel materials (Quantum Dots) will enter the game</a:t>
            </a:r>
            <a:endParaRPr sz="2400">
              <a:solidFill>
                <a:srgbClr val="0000FF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●"/>
            </a:pPr>
            <a:r>
              <a:rPr lang="en" sz="2400">
                <a:solidFill>
                  <a:srgbClr val="0000FF"/>
                </a:solidFill>
              </a:rPr>
              <a:t>AI will play an ever increasing role</a:t>
            </a:r>
            <a:endParaRPr sz="2400">
              <a:solidFill>
                <a:srgbClr val="0000FF"/>
              </a:solidFill>
            </a:endParaRPr>
          </a:p>
          <a:p>
            <a:pPr indent="-3810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Simulation, reconstruction and even detector design 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●"/>
            </a:pPr>
            <a:r>
              <a:rPr lang="en" sz="2400">
                <a:solidFill>
                  <a:srgbClr val="0000FF"/>
                </a:solidFill>
              </a:rPr>
              <a:t>Not covered but input for discussion</a:t>
            </a:r>
            <a:endParaRPr sz="2400">
              <a:solidFill>
                <a:srgbClr val="0000FF"/>
              </a:solidFill>
            </a:endParaRPr>
          </a:p>
          <a:p>
            <a:pPr indent="-3810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○"/>
            </a:pPr>
            <a:r>
              <a:rPr lang="en" sz="2400">
                <a:solidFill>
                  <a:srgbClr val="0000FF"/>
                </a:solidFill>
              </a:rPr>
              <a:t>Instrumentation and computing should offer attractive career paths for ECR</a:t>
            </a:r>
            <a:endParaRPr sz="2400">
              <a:solidFill>
                <a:srgbClr val="0000FF"/>
              </a:solidFill>
            </a:endParaRPr>
          </a:p>
          <a:p>
            <a:pPr indent="-381000" lvl="2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</a:pPr>
            <a:r>
              <a:rPr lang="en" sz="2400">
                <a:solidFill>
                  <a:schemeClr val="dk1"/>
                </a:solidFill>
              </a:rPr>
              <a:t>Personal remark on AI: </a:t>
            </a:r>
            <a:endParaRPr sz="2400">
              <a:solidFill>
                <a:schemeClr val="dk1"/>
              </a:solidFill>
            </a:endParaRPr>
          </a:p>
          <a:p>
            <a:pPr indent="-381000" lvl="2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</a:pPr>
            <a:r>
              <a:rPr lang="en" sz="2400">
                <a:solidFill>
                  <a:schemeClr val="dk1"/>
                </a:solidFill>
              </a:rPr>
              <a:t>It’s really fascinating but have to be careful to form physicists and not “machine learners”</a:t>
            </a:r>
            <a:endParaRPr sz="2400">
              <a:solidFill>
                <a:schemeClr val="dk1"/>
              </a:solidFill>
            </a:endParaRPr>
          </a:p>
          <a:p>
            <a:pPr indent="-14742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56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/>
        </p:nvSpPr>
        <p:spPr>
          <a:xfrm>
            <a:off x="1357920" y="-46800"/>
            <a:ext cx="13075920" cy="106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33"/>
                </a:solidFill>
                <a:latin typeface="Arial"/>
                <a:ea typeface="Arial"/>
                <a:cs typeface="Arial"/>
                <a:sym typeface="Arial"/>
              </a:rPr>
              <a:t>Future Organisation of Detector R&amp;D (in Europe) 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1"/>
          <p:cNvSpPr/>
          <p:nvPr/>
        </p:nvSpPr>
        <p:spPr>
          <a:xfrm>
            <a:off x="7328160" y="9222480"/>
            <a:ext cx="7759440" cy="257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1"/>
          <p:cNvSpPr/>
          <p:nvPr/>
        </p:nvSpPr>
        <p:spPr>
          <a:xfrm>
            <a:off x="1982880" y="7832880"/>
            <a:ext cx="6961680" cy="959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1"/>
          <p:cNvSpPr txBox="1"/>
          <p:nvPr/>
        </p:nvSpPr>
        <p:spPr>
          <a:xfrm>
            <a:off x="14081760" y="7132320"/>
            <a:ext cx="180720" cy="456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9120" y="1196640"/>
            <a:ext cx="10584000" cy="49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/>
        </p:nvSpPr>
        <p:spPr>
          <a:xfrm>
            <a:off x="668160" y="5847120"/>
            <a:ext cx="14039640" cy="2894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DRDs </a:t>
            </a:r>
            <a:r>
              <a:rPr lang="en" sz="2400">
                <a:solidFill>
                  <a:srgbClr val="0000FF"/>
                </a:solidFill>
              </a:rPr>
              <a:t>are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hosted by CERN and are therefore legally CERN collaborations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World wide collaborations!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The progress and the R&amp;D will be overseen by a DRDC that is assisted by ECFA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https://committees.web.cern.ch/drdc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Chair Thomas Bergauer of ÖAW/Austria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The funding will come from national resources (plus eventually supranational projects)  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" name="Google Shape;127;p21"/>
          <p:cNvCxnSpPr/>
          <p:nvPr/>
        </p:nvCxnSpPr>
        <p:spPr>
          <a:xfrm flipH="1">
            <a:off x="10698480" y="3840480"/>
            <a:ext cx="1097280" cy="73152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8" name="Google Shape;128;p21"/>
          <p:cNvSpPr txBox="1"/>
          <p:nvPr/>
        </p:nvSpPr>
        <p:spPr>
          <a:xfrm>
            <a:off x="11795760" y="3566160"/>
            <a:ext cx="3106800" cy="118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b="0" i="0" lang="en" sz="36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etector </a:t>
            </a:r>
            <a:r>
              <a:rPr b="1" i="0" lang="en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b="0" i="0" lang="en" sz="36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&amp;</a:t>
            </a:r>
            <a:r>
              <a:rPr b="1" i="0" lang="en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Collaborations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1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7"/>
          <p:cNvSpPr txBox="1"/>
          <p:nvPr/>
        </p:nvSpPr>
        <p:spPr>
          <a:xfrm>
            <a:off x="5592240" y="3462480"/>
            <a:ext cx="297720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0" i="0" lang="en" sz="6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Backup</a:t>
            </a:r>
            <a:endParaRPr b="0" i="0" sz="6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57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8"/>
          <p:cNvSpPr txBox="1"/>
          <p:nvPr/>
        </p:nvSpPr>
        <p:spPr>
          <a:xfrm>
            <a:off x="1357920" y="0"/>
            <a:ext cx="13075800" cy="97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33"/>
                </a:solidFill>
                <a:latin typeface="Arial"/>
                <a:ea typeface="Arial"/>
                <a:cs typeface="Arial"/>
                <a:sym typeface="Arial"/>
              </a:rPr>
              <a:t>Categories of R&amp;D</a:t>
            </a:r>
            <a:endParaRPr b="1" i="0" sz="3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58"/>
          <p:cNvSpPr/>
          <p:nvPr/>
        </p:nvSpPr>
        <p:spPr>
          <a:xfrm>
            <a:off x="7328160" y="9222480"/>
            <a:ext cx="7759500" cy="25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58"/>
          <p:cNvSpPr/>
          <p:nvPr/>
        </p:nvSpPr>
        <p:spPr>
          <a:xfrm>
            <a:off x="1982880" y="7832880"/>
            <a:ext cx="6961800" cy="9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58"/>
          <p:cNvSpPr txBox="1"/>
          <p:nvPr/>
        </p:nvSpPr>
        <p:spPr>
          <a:xfrm>
            <a:off x="14081760" y="7132320"/>
            <a:ext cx="1806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0" name="Google Shape;57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520" y="1724400"/>
            <a:ext cx="14817601" cy="57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58"/>
          <p:cNvSpPr txBox="1"/>
          <p:nvPr/>
        </p:nvSpPr>
        <p:spPr>
          <a:xfrm>
            <a:off x="633240" y="7770600"/>
            <a:ext cx="73083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FF33FF"/>
                </a:solidFill>
                <a:latin typeface="Arial"/>
                <a:ea typeface="Arial"/>
                <a:cs typeface="Arial"/>
                <a:sym typeface="Arial"/>
              </a:rPr>
              <a:t>F. Sefkow, CALICE Meeting and ECFA Higgs/top/EW Factory Meeting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58"/>
          <p:cNvSpPr/>
          <p:nvPr/>
        </p:nvSpPr>
        <p:spPr>
          <a:xfrm>
            <a:off x="6730200" y="9575280"/>
            <a:ext cx="7759500" cy="25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58"/>
          <p:cNvSpPr/>
          <p:nvPr/>
        </p:nvSpPr>
        <p:spPr>
          <a:xfrm>
            <a:off x="1384920" y="8185680"/>
            <a:ext cx="6961800" cy="9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58"/>
          <p:cNvSpPr txBox="1"/>
          <p:nvPr/>
        </p:nvSpPr>
        <p:spPr>
          <a:xfrm>
            <a:off x="13483800" y="7485120"/>
            <a:ext cx="1806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6960" y="2131560"/>
            <a:ext cx="7732801" cy="4615201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58"/>
          <p:cNvSpPr/>
          <p:nvPr/>
        </p:nvSpPr>
        <p:spPr>
          <a:xfrm>
            <a:off x="14904720" y="6746760"/>
            <a:ext cx="365100" cy="842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58"/>
          <p:cNvSpPr/>
          <p:nvPr/>
        </p:nvSpPr>
        <p:spPr>
          <a:xfrm>
            <a:off x="14996160" y="1371600"/>
            <a:ext cx="365700" cy="731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58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9"/>
          <p:cNvSpPr txBox="1"/>
          <p:nvPr/>
        </p:nvSpPr>
        <p:spPr>
          <a:xfrm>
            <a:off x="1357920" y="0"/>
            <a:ext cx="13075800" cy="97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 strike="noStrike">
                <a:solidFill>
                  <a:srgbClr val="FF6633"/>
                </a:solidFill>
                <a:latin typeface="Arial"/>
                <a:ea typeface="Arial"/>
                <a:cs typeface="Arial"/>
                <a:sym typeface="Arial"/>
              </a:rPr>
              <a:t>Future direction of R&amp;D - Impact of event rates</a:t>
            </a:r>
            <a:endParaRPr b="1" sz="3200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59"/>
          <p:cNvSpPr txBox="1"/>
          <p:nvPr/>
        </p:nvSpPr>
        <p:spPr>
          <a:xfrm>
            <a:off x="14082120" y="7132320"/>
            <a:ext cx="1806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59"/>
          <p:cNvSpPr txBox="1"/>
          <p:nvPr/>
        </p:nvSpPr>
        <p:spPr>
          <a:xfrm>
            <a:off x="9594360" y="2149920"/>
            <a:ext cx="6018900" cy="42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High energy e+e- colliders:</a:t>
            </a:r>
            <a:endParaRPr b="0" sz="2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2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lang="en" sz="2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Physics rate is governed by strong variation </a:t>
            </a:r>
            <a:endParaRPr b="0" sz="2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lang="en" sz="2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cross section and instantaneous luminosity</a:t>
            </a:r>
            <a:endParaRPr b="0" sz="2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lang="en" sz="2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Ranges from 100 kHz at Z-Pole (FCC-ee)</a:t>
            </a:r>
            <a:endParaRPr b="0" sz="2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lang="en" sz="2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few Hz above Z-Pole</a:t>
            </a:r>
            <a:endParaRPr b="0" sz="2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lang="en" sz="2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(Extreme) rates at pole may require other </a:t>
            </a:r>
            <a:endParaRPr b="0" sz="2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lang="en" sz="2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solutions than rates above pole</a:t>
            </a:r>
            <a:endParaRPr b="0" sz="2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849" lvl="1" marL="431999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850" lvl="0" marL="21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r>
              <a:t/>
            </a:r>
            <a:endParaRPr b="0" sz="2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6" name="Google Shape;586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120" y="1904040"/>
            <a:ext cx="4073760" cy="3398039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59"/>
          <p:cNvSpPr/>
          <p:nvPr/>
        </p:nvSpPr>
        <p:spPr>
          <a:xfrm>
            <a:off x="1377720" y="2706840"/>
            <a:ext cx="300" cy="98700"/>
          </a:xfrm>
          <a:prstGeom prst="rect">
            <a:avLst/>
          </a:prstGeom>
          <a:solidFill>
            <a:srgbClr val="CFE7F5"/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59"/>
          <p:cNvSpPr/>
          <p:nvPr/>
        </p:nvSpPr>
        <p:spPr>
          <a:xfrm>
            <a:off x="1300320" y="2590560"/>
            <a:ext cx="2365200" cy="196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59"/>
          <p:cNvSpPr/>
          <p:nvPr/>
        </p:nvSpPr>
        <p:spPr>
          <a:xfrm>
            <a:off x="1969200" y="2411280"/>
            <a:ext cx="1182600" cy="196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59"/>
          <p:cNvSpPr/>
          <p:nvPr/>
        </p:nvSpPr>
        <p:spPr>
          <a:xfrm>
            <a:off x="3644280" y="2411280"/>
            <a:ext cx="394200" cy="4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59"/>
          <p:cNvSpPr txBox="1"/>
          <p:nvPr/>
        </p:nvSpPr>
        <p:spPr>
          <a:xfrm>
            <a:off x="548640" y="5796720"/>
            <a:ext cx="11251500" cy="26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99" lvl="1" marL="431999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Event and data rates have to looked at differentially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99" lvl="2" marL="647999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terms of running scenarios and differential cross sections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99" lvl="2" marL="647999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Optimisation is more challenging for collider with strongly varying event rates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3" marL="864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Z-pole running must not compromise precision Higgs physics 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7419" lvl="1" marL="431999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7419" lvl="2" marL="647999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2" name="Google Shape;592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2400" y="1590480"/>
            <a:ext cx="4596119" cy="40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59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60"/>
          <p:cNvSpPr txBox="1"/>
          <p:nvPr/>
        </p:nvSpPr>
        <p:spPr>
          <a:xfrm>
            <a:off x="1382760" y="56880"/>
            <a:ext cx="13337400" cy="9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Particle Flow Detector Layout </a:t>
            </a:r>
            <a:endParaRPr b="1" i="0" sz="36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0"/>
          <p:cNvSpPr txBox="1"/>
          <p:nvPr/>
        </p:nvSpPr>
        <p:spPr>
          <a:xfrm>
            <a:off x="1216440" y="2410920"/>
            <a:ext cx="9864600" cy="48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23999" lvl="0" marL="431638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999" lvl="0" marL="431638" marR="0" rtl="0" algn="l">
              <a:lnSpc>
                <a:spcPct val="88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radius and length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7279" lvl="1" marL="863278" marR="0" rtl="0" algn="l">
              <a:lnSpc>
                <a:spcPct val="88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🡺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separate the particles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999" lvl="0" marL="431638" marR="0" rtl="0" algn="l">
              <a:lnSpc>
                <a:spcPct val="88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magnetic field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7279" lvl="1" marL="863278" marR="0" rtl="0" algn="l">
              <a:lnSpc>
                <a:spcPct val="88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🡺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sweep out charged tracks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999" lvl="0" marL="431638" marR="0" rtl="0" algn="l">
              <a:lnSpc>
                <a:spcPct val="88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“no” material in front of calorimeters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7279" lvl="1" marL="863278" marR="0" rtl="0" algn="l">
              <a:lnSpc>
                <a:spcPct val="88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🡺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stay inside coil (the puristic viewpoint)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7279" lvl="1" marL="863278" marR="0" rtl="0" algn="l">
              <a:lnSpc>
                <a:spcPct val="88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🡺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see later discussion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999" lvl="0" marL="431638" marR="0" rtl="0" algn="l">
              <a:lnSpc>
                <a:spcPct val="88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Minimize shower overlap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7279" lvl="1" marL="863278" marR="0" rtl="0" algn="l">
              <a:lnSpc>
                <a:spcPct val="88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🡺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Small Molière radius of calorimeters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999" lvl="0" marL="431638" marR="0" rtl="0" algn="l">
              <a:lnSpc>
                <a:spcPct val="88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1" i="0" lang="en" sz="2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high granularity of calorimeters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7279" lvl="1" marL="863278" marR="0" rtl="0" algn="l">
              <a:lnSpc>
                <a:spcPct val="88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🡺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separate overlapping showers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999" lvl="0" marL="431638" marR="0" rtl="0" algn="l">
              <a:lnSpc>
                <a:spcPct val="88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" name="Google Shape;60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36840" y="2257560"/>
            <a:ext cx="5688360" cy="551088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60"/>
          <p:cNvSpPr txBox="1"/>
          <p:nvPr/>
        </p:nvSpPr>
        <p:spPr>
          <a:xfrm>
            <a:off x="1133640" y="1460520"/>
            <a:ext cx="120111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Jet energy measurement by measurement of </a:t>
            </a:r>
            <a:r>
              <a:rPr b="1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individual particles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Maximal exploitation of precise tracking measurement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0"/>
          <p:cNvSpPr txBox="1"/>
          <p:nvPr/>
        </p:nvSpPr>
        <p:spPr>
          <a:xfrm>
            <a:off x="1066680" y="6583320"/>
            <a:ext cx="10637700" cy="20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0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1"/>
          <p:cNvSpPr txBox="1"/>
          <p:nvPr/>
        </p:nvSpPr>
        <p:spPr>
          <a:xfrm>
            <a:off x="1382760" y="56880"/>
            <a:ext cx="13337400" cy="9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Gaseous Tracking Systems at future colliders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09" name="Google Shape;609;p61"/>
          <p:cNvGraphicFramePr/>
          <p:nvPr/>
        </p:nvGraphicFramePr>
        <p:xfrm>
          <a:off x="2823480" y="12794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{7C9ECD01-9B3E-46FD-B252-203B9971404E}</a:tableStyleId>
              </a:tblPr>
              <a:tblGrid>
                <a:gridCol w="1767250"/>
                <a:gridCol w="1346050"/>
                <a:gridCol w="1682650"/>
                <a:gridCol w="1851475"/>
                <a:gridCol w="2152450"/>
                <a:gridCol w="1762925"/>
              </a:tblGrid>
              <a:tr h="9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0" lang="en" sz="13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Experiment /</a:t>
                      </a:r>
                      <a:endParaRPr b="0" sz="1300" u="none" cap="none" strike="noStrik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0" lang="en" sz="13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Timescale</a:t>
                      </a:r>
                      <a:endParaRPr b="0" sz="1300" u="none" cap="none" strike="noStrik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0" lang="en" sz="13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Application</a:t>
                      </a:r>
                      <a:endParaRPr b="0" sz="13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0" lang="en" sz="13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Domain</a:t>
                      </a:r>
                      <a:endParaRPr b="0" sz="13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0" lang="en" sz="13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Gas Detector</a:t>
                      </a:r>
                      <a:endParaRPr b="0" sz="13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0" lang="en" sz="13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Technology</a:t>
                      </a:r>
                      <a:endParaRPr b="0" sz="13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0" lang="en" sz="13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detector size / Single module size</a:t>
                      </a:r>
                      <a:endParaRPr b="0" sz="13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0" lang="en" sz="13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Operation Characteristics /</a:t>
                      </a:r>
                      <a:endParaRPr b="0" sz="13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0" lang="en" sz="13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Performance</a:t>
                      </a:r>
                      <a:endParaRPr b="0" sz="13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0" lang="en" sz="13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Special Requirements/</a:t>
                      </a:r>
                      <a:br>
                        <a:rPr lang="en" sz="1800" u="none" cap="none" strike="noStrike"/>
                      </a:br>
                      <a:r>
                        <a:rPr b="0" lang="en" sz="13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Remarks</a:t>
                      </a:r>
                      <a:endParaRPr b="0" sz="13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4F81BD"/>
                    </a:solidFill>
                  </a:tcPr>
                </a:tc>
              </a:tr>
              <a:tr h="106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ILC TPC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DETECTOR: </a:t>
                      </a:r>
                      <a:br>
                        <a:rPr lang="en" sz="1800" u="none" cap="none" strike="noStrike"/>
                      </a:b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STARTt: &gt; 2035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e+e- Collider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Tracking + dE/dx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MM, GEM (pads)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InGrid (pixels)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area: ~ 20 m2 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Single unit detect: 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~ 400 cm2  (pads) 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~  130 cm² (pixels)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Max. rate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&lt; 1 kHz</a:t>
                      </a:r>
                      <a:br>
                        <a:rPr lang="en" sz="1800" u="none" cap="none" strike="noStrike"/>
                      </a:b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Spatial res.: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&lt;150µm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Time res.: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~ 15 ns</a:t>
                      </a:r>
                      <a:br>
                        <a:rPr lang="en" sz="1800" u="none" cap="none" strike="noStrike"/>
                      </a:b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dE/dx: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5 % 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 + TPC Momentum resolution : </a:t>
                      </a:r>
                      <a:br>
                        <a:rPr lang="en" sz="1800" u="none" cap="none" strike="noStrike"/>
                      </a:b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dp/p &lt; 9*10-5 1/GeV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Power-pulsing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0D8E7"/>
                    </a:solidFill>
                  </a:tcPr>
                </a:tc>
              </a:tr>
              <a:tr h="895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CEPC TPC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DETECTOR</a:t>
                      </a:r>
                      <a:br>
                        <a:rPr lang="en" sz="1800" u="none" cap="none" strike="noStrike"/>
                      </a:b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START: &gt; 2030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e+e- Collider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Tracking + 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dE/dx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MM, GEM (pads)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InGrid (pixels)</a:t>
                      </a:r>
                      <a:br>
                        <a:rPr lang="en" sz="1800" u="none" cap="none" strike="noStrike"/>
                      </a:b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area: ~ 2x10 m2 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Single unit detect: 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up to 0.04 m2  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Max.rate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:&gt;100 kHz/cm2</a:t>
                      </a:r>
                      <a:br>
                        <a:rPr lang="en" sz="1800" u="none" cap="none" strike="noStrike"/>
                      </a:b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Spatial res.: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~100µm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Time res.: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~ 100 ns</a:t>
                      </a:r>
                      <a:br>
                        <a:rPr lang="en" sz="1800" u="none" cap="none" strike="noStrike"/>
                      </a:b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dE/dx: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&lt;5% 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Higgs run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Z pole run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Continues readout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Low IBF and dE/dx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CF3"/>
                    </a:solidFill>
                  </a:tcPr>
                </a:tc>
              </a:tr>
              <a:tr h="1013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FCC-ee and/or CEPC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IDEA CENTRAL TRACKER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START: &gt;2030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e+e- Collider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Tracking/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Triggering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 based Drift Chamber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volume: 50 m3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Single unit detect: 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(12 m2 X 4 m)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Max. rate: 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&lt; 25 kHz/cm2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Spatial res.: 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&lt;100 µm 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Time res.: 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ns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Rad. Hard.: 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Particle sepration with cluster counting at 2% level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0D8E7"/>
                    </a:solidFill>
                  </a:tcPr>
                </a:tc>
              </a:tr>
              <a:tr h="878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SUPER-CHARM TAU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FACTORY</a:t>
                      </a:r>
                      <a:br>
                        <a:rPr lang="en" sz="1800" u="none" cap="none" strike="noStrike"/>
                      </a:b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START: &gt; 2025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e+e- Collider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Main Tracker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Drift Chamber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volume: ~ 3.6 m3 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Max. rate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1 kHz/cm2</a:t>
                      </a:r>
                      <a:br>
                        <a:rPr lang="en" sz="1800" u="none" cap="none" strike="noStrike"/>
                      </a:b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Spatial res.: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~100 µm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Time res.: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~ 100 ns</a:t>
                      </a:r>
                      <a:br>
                        <a:rPr lang="en" sz="1800" u="none" cap="none" strike="noStrike"/>
                      </a:b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Rad. Hard.: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~ 1 C/cm 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E9ECF3"/>
                    </a:solidFill>
                  </a:tcPr>
                </a:tc>
              </a:tr>
              <a:tr h="1048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SUPER-CHARM TAU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FACTORY</a:t>
                      </a:r>
                      <a:br>
                        <a:rPr lang="en" sz="1800" u="none" cap="none" strike="noStrike"/>
                      </a:b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START: &gt; 2025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e+e- Collider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Inner Tracker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Inner Tracker / (cylindrical 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μ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RWELL, 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TPC / MPDG read.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area: ~ 2 - 4 m2 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Single unit detect: 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0.5 m2 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Max. rate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50-100 kHz/cm2</a:t>
                      </a:r>
                      <a:br>
                        <a:rPr lang="en" sz="1800" u="none" cap="none" strike="noStrike"/>
                      </a:b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Spatial res.: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~&lt;100 µm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Time res.: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~ 5 -10 ns</a:t>
                      </a:r>
                      <a:br>
                        <a:rPr lang="en" sz="1800" u="none" cap="none" strike="noStrike"/>
                      </a:b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Rad. Hard.: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~ 0.1-1 C/cm2 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Challenging mechanics &amp;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mat. budget &lt; 1% X0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0D8E7"/>
                    </a:solidFill>
                  </a:tcPr>
                </a:tc>
              </a:tr>
              <a:tr h="1103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lang="en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ELECTRON-ION COLLIDER (EIC)</a:t>
                      </a:r>
                      <a:br>
                        <a:rPr lang="en" sz="1800" u="none" cap="none" strike="noStrike"/>
                      </a:br>
                      <a:br>
                        <a:rPr lang="en" sz="1800" u="none" cap="none" strike="noStrike"/>
                      </a:br>
                      <a:r>
                        <a:rPr b="0" lang="en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START: &gt; 2025</a:t>
                      </a:r>
                      <a:endParaRPr b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Electron-Ion Collider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Tracking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Barrel: cylindrical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MM, 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μ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RWELL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Endcap: GEM, MM, 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μ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RWELL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area: ~ 25 m2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br>
                        <a:rPr lang="en" sz="1800" u="none" cap="none" strike="noStrike"/>
                      </a:b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Luminosity (e-p): 1033</a:t>
                      </a:r>
                      <a:br>
                        <a:rPr lang="en" sz="1800" u="none" cap="none" strike="noStrike"/>
                      </a:b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Spatial res.: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~ 50- 100 um </a:t>
                      </a:r>
                      <a:r>
                        <a:rPr b="1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Max. rate</a:t>
                      </a: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~ kHz/cm2</a:t>
                      </a:r>
                      <a:br>
                        <a:rPr lang="en" sz="1800" u="none" cap="none" strike="noStrike"/>
                      </a:b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Barrel technical challenges: low mass, large area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Endcap: moderate</a:t>
                      </a:r>
                      <a:br>
                        <a:rPr lang="en" sz="1800" u="none" cap="none" strike="noStrike"/>
                      </a:br>
                      <a:r>
                        <a:rPr b="0" lang="en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technical challenges</a:t>
                      </a:r>
                      <a:endParaRPr b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65875" marL="65875">
                    <a:solidFill>
                      <a:srgbClr val="E9ECF3"/>
                    </a:solidFill>
                  </a:tcPr>
                </a:tc>
              </a:tr>
            </a:tbl>
          </a:graphicData>
        </a:graphic>
      </p:graphicFrame>
      <p:sp>
        <p:nvSpPr>
          <p:cNvPr id="610" name="Google Shape;610;p61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2"/>
          <p:cNvSpPr txBox="1"/>
          <p:nvPr/>
        </p:nvSpPr>
        <p:spPr>
          <a:xfrm>
            <a:off x="1382760" y="56880"/>
            <a:ext cx="13337400" cy="9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CMOS Sensors in use or development</a:t>
            </a:r>
            <a:endParaRPr b="1" i="0" sz="3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16" name="Google Shape;616;p62"/>
          <p:cNvGraphicFramePr/>
          <p:nvPr/>
        </p:nvGraphicFramePr>
        <p:xfrm>
          <a:off x="1899000" y="14468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{7C9ECD01-9B3E-46FD-B252-203B9971404E}</a:tableStyleId>
              </a:tblPr>
              <a:tblGrid>
                <a:gridCol w="1081075"/>
                <a:gridCol w="1293125"/>
                <a:gridCol w="1382050"/>
                <a:gridCol w="953275"/>
                <a:gridCol w="1771200"/>
                <a:gridCol w="1670750"/>
                <a:gridCol w="1580400"/>
                <a:gridCol w="2055600"/>
              </a:tblGrid>
              <a:tr h="526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" sz="2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Name</a:t>
                      </a:r>
                      <a:endParaRPr b="0" sz="2400" u="none" cap="none" strike="noStrik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" sz="2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Expt</a:t>
                      </a:r>
                      <a:endParaRPr b="0" sz="2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" sz="2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Sub-syst</a:t>
                      </a:r>
                      <a:endParaRPr b="0" sz="2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" sz="2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Area</a:t>
                      </a:r>
                      <a:endParaRPr b="0" sz="2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" sz="2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</a:t>
                      </a:r>
                      <a:r>
                        <a:rPr b="0" lang="en" sz="28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b="1" lang="en" sz="2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Pos., Time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en" sz="2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Power (fid.)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n" sz="18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</a:t>
                      </a:r>
                      <a:r>
                        <a:rPr b="0" lang="en" sz="2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Technology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" sz="2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Comment</a:t>
                      </a:r>
                      <a:endParaRPr b="0" sz="2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5B9BD5"/>
                    </a:solidFill>
                  </a:tcPr>
                </a:tc>
              </a:tr>
              <a:tr h="340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ALPIDE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ALICE-ITS2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Vx &amp; In. Trkr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10 m²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µm, ≤ 10 µs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≤ 50 mW/cm²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TJsc 180 nm EPI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operation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</a:tr>
              <a:tr h="340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MOSAIX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ALICE-ITS3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Vx only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0.12 m² 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µm,  2-10 µs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≤ 40 mW/cm² ?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TPSco 65 nm EPI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Wafer scale CPS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</a:tr>
              <a:tr h="42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FASTPIX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→ HL-LHC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Demonstr.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≥ 1 µm, ≤ 100 ps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+++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TJsc 180 nm EPI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Timing &amp; Rad. Tol.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</a:tr>
              <a:tr h="340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MonoPix</a:t>
                      </a: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→ ATLAS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ITk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few m²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10 µm, ≤ 20 ns 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&gt; 0.5 W/cm²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TJsc 180 nm EPI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Not retained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</a:tr>
              <a:tr h="340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CACTUS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FCC, eIC, …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Timing det.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few m²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100 ps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 &lt; 300 mW/cm² 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LF 150 nm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Proto., 1 mm² pixels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</a:tr>
              <a:tr h="340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MALTA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HL-LHC, …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Fast det.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few m²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36x40 µm², 25 ns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100 mW/cm² 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TJsc 180 nm EPI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512x512 pixels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</a:tr>
              <a:tr h="340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MIMOSIS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CBM/FAIR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Vx &amp; In. Trkr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0.16 m²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µm, 5 µs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100 mW/cm² 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TJsc 180 nm EPI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Fixed target HI expt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</a:tr>
              <a:tr h="649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TaichuPix</a:t>
                      </a:r>
                      <a:endParaRPr b="0" sz="1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CEPC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Vx &amp; In. Trkr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≤ 5 µm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90-160 mW/cm²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TJsc 180 nm EPI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8x8 µm² n-well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</a:tr>
              <a:tr h="42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NAPA</a:t>
                      </a:r>
                      <a:endParaRPr b="0" sz="1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SiD/C3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Trkr, (calo.)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7µm pitch, O(ns)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 mW/cm²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TPSCo 65 nm EPI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Target values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</a:tr>
              <a:tr h="42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ARCADIA</a:t>
                      </a:r>
                      <a:endParaRPr b="0" sz="1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IDEA/FCCee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Vx &amp; In. Trkr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10-50 µm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LF 110 nm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Working horse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</a:tr>
              <a:tr h="42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CLICpix</a:t>
                      </a:r>
                      <a:endParaRPr b="0" sz="1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CLICdp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Vx &amp; In. Trkr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 µm pitch, 10 ns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TPSCo 65 nm EPI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Follows TimePix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</a:tr>
              <a:tr h="340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OBELIX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Belle-II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Vx (7 layers)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O(1) m²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≤ 10 µm, ≤ 100 ns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≈ 200 mW/cm²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TJsc 180 nm EPI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Follows MonoPix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E9EFF7"/>
                    </a:solidFill>
                  </a:tcPr>
                </a:tc>
              </a:tr>
              <a:tr h="42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MuPix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Mu3e expt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Vx &amp; Trkr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≤ 30 µm, ≤ 20 ns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≤ 350 mW/cm²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HV TJsc 180 nm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Fixed target expt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D1DEEF"/>
                    </a:solidFill>
                  </a:tcPr>
                </a:tc>
              </a:tr>
            </a:tbl>
          </a:graphicData>
        </a:graphic>
      </p:graphicFrame>
      <p:sp>
        <p:nvSpPr>
          <p:cNvPr id="617" name="Google Shape;617;p62"/>
          <p:cNvSpPr txBox="1"/>
          <p:nvPr/>
        </p:nvSpPr>
        <p:spPr>
          <a:xfrm>
            <a:off x="10431000" y="7438320"/>
            <a:ext cx="31935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" sz="2200" u="none" cap="none" strike="noStrike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Courtesy of Marc Winter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2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3"/>
          <p:cNvSpPr txBox="1"/>
          <p:nvPr/>
        </p:nvSpPr>
        <p:spPr>
          <a:xfrm>
            <a:off x="1382760" y="56880"/>
            <a:ext cx="13337400" cy="9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 TPC at FCCee?</a:t>
            </a:r>
            <a:endParaRPr b="1" i="0" sz="3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" name="Google Shape;62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2800" y="3430080"/>
            <a:ext cx="11635201" cy="30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63"/>
          <p:cNvSpPr txBox="1"/>
          <p:nvPr/>
        </p:nvSpPr>
        <p:spPr>
          <a:xfrm>
            <a:off x="1222200" y="1406880"/>
            <a:ext cx="12677100" cy="26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Count number of primary ions (that stay in TPC for long time, ~0.44s)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 source of background: Beamstrahlung many low energy e+e- pairs due to quadropole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moment of beam =&gt; focusing effect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Per bunch crossing more for more (more focusses) Linear Collider, here ILC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Accumulation due to high repetition frequency at circular colliders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3"/>
          <p:cNvSpPr txBox="1"/>
          <p:nvPr/>
        </p:nvSpPr>
        <p:spPr>
          <a:xfrm>
            <a:off x="405000" y="7936200"/>
            <a:ext cx="22764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" sz="20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Daniel Jeans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" sz="20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Preliminary results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3"/>
          <p:cNvSpPr txBox="1"/>
          <p:nvPr/>
        </p:nvSpPr>
        <p:spPr>
          <a:xfrm>
            <a:off x="1371600" y="6675120"/>
            <a:ext cx="101076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MDI for FCC increase background significantly compared to MDI for ILC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3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/>
        </p:nvSpPr>
        <p:spPr>
          <a:xfrm>
            <a:off x="1357920" y="-46800"/>
            <a:ext cx="13075920" cy="106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33"/>
                </a:solidFill>
                <a:latin typeface="Arial"/>
                <a:ea typeface="Arial"/>
                <a:cs typeface="Arial"/>
                <a:sym typeface="Arial"/>
              </a:rPr>
              <a:t>Future Organisation of Detector R&amp;D </a:t>
            </a:r>
            <a:r>
              <a:rPr b="1" lang="en" sz="3200">
                <a:solidFill>
                  <a:srgbClr val="FF6633"/>
                </a:solidFill>
              </a:rPr>
              <a:t>- The DRDs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2"/>
          <p:cNvSpPr/>
          <p:nvPr/>
        </p:nvSpPr>
        <p:spPr>
          <a:xfrm>
            <a:off x="7328160" y="9222480"/>
            <a:ext cx="7759440" cy="257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8720" y="1514880"/>
            <a:ext cx="14151600" cy="616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 txBox="1"/>
          <p:nvPr/>
        </p:nvSpPr>
        <p:spPr>
          <a:xfrm>
            <a:off x="274320" y="8046720"/>
            <a:ext cx="393444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en" sz="2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Thomas Bergauer, June '24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2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/>
        </p:nvSpPr>
        <p:spPr>
          <a:xfrm>
            <a:off x="1357920" y="-46800"/>
            <a:ext cx="130758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" sz="3200">
                <a:solidFill>
                  <a:srgbClr val="FF6633"/>
                </a:solidFill>
              </a:rPr>
              <a:t>Liquid Detectors - Science Directions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3"/>
          <p:cNvSpPr/>
          <p:nvPr/>
        </p:nvSpPr>
        <p:spPr>
          <a:xfrm>
            <a:off x="7328160" y="9222480"/>
            <a:ext cx="7759500" cy="25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3"/>
          <p:cNvSpPr txBox="1"/>
          <p:nvPr/>
        </p:nvSpPr>
        <p:spPr>
          <a:xfrm>
            <a:off x="-1" y="5887475"/>
            <a:ext cx="79443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1" lang="en" sz="2400">
                <a:solidFill>
                  <a:srgbClr val="FF00FF"/>
                </a:solidFill>
              </a:rPr>
              <a:t>J.R. Monroe</a:t>
            </a:r>
            <a:r>
              <a:rPr b="0" i="1" lang="en" sz="2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b="0" i="1" sz="24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1" lang="en" sz="2400">
                <a:solidFill>
                  <a:srgbClr val="FF00FF"/>
                </a:solidFill>
              </a:rPr>
              <a:t>DRD 2 talk, </a:t>
            </a:r>
            <a:endParaRPr i="1" sz="2400">
              <a:solidFill>
                <a:srgbClr val="FF00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1" lang="en" sz="2400">
                <a:solidFill>
                  <a:srgbClr val="FF00FF"/>
                </a:solidFill>
              </a:rPr>
              <a:t>DRDC Meeting, </a:t>
            </a:r>
            <a:endParaRPr i="1" sz="2400">
              <a:solidFill>
                <a:srgbClr val="FF00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1" lang="en" sz="2400">
                <a:solidFill>
                  <a:srgbClr val="FF00FF"/>
                </a:solidFill>
              </a:rPr>
              <a:t>March</a:t>
            </a:r>
            <a:r>
              <a:rPr b="0" i="1" lang="en" sz="2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 '24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3995" y="1174500"/>
            <a:ext cx="11177229" cy="710766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3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/>
          <p:nvPr/>
        </p:nvSpPr>
        <p:spPr>
          <a:xfrm>
            <a:off x="1357920" y="-46800"/>
            <a:ext cx="130758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" sz="3200">
                <a:solidFill>
                  <a:srgbClr val="FF6633"/>
                </a:solidFill>
              </a:rPr>
              <a:t>Liquid Detectors - Requirements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4"/>
          <p:cNvSpPr/>
          <p:nvPr/>
        </p:nvSpPr>
        <p:spPr>
          <a:xfrm>
            <a:off x="7328160" y="9222480"/>
            <a:ext cx="7759500" cy="25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9000" y="1101725"/>
            <a:ext cx="11372850" cy="724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4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  <p:sp>
        <p:nvSpPr>
          <p:cNvPr id="156" name="Google Shape;156;p24"/>
          <p:cNvSpPr txBox="1"/>
          <p:nvPr/>
        </p:nvSpPr>
        <p:spPr>
          <a:xfrm>
            <a:off x="-1" y="5887475"/>
            <a:ext cx="79443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1" lang="en" sz="2400">
                <a:solidFill>
                  <a:srgbClr val="FF00FF"/>
                </a:solidFill>
              </a:rPr>
              <a:t>J.R. Monroe</a:t>
            </a:r>
            <a:r>
              <a:rPr b="0" i="1" lang="en" sz="2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b="0" i="1" sz="24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1" lang="en" sz="2400">
                <a:solidFill>
                  <a:srgbClr val="FF00FF"/>
                </a:solidFill>
              </a:rPr>
              <a:t>DRD 2 talk, </a:t>
            </a:r>
            <a:endParaRPr i="1" sz="2400">
              <a:solidFill>
                <a:srgbClr val="FF00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1" lang="en" sz="2400">
                <a:solidFill>
                  <a:srgbClr val="FF00FF"/>
                </a:solidFill>
              </a:rPr>
              <a:t>DRDC Meeting, </a:t>
            </a:r>
            <a:endParaRPr i="1" sz="2400">
              <a:solidFill>
                <a:srgbClr val="FF00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1" lang="en" sz="2400">
                <a:solidFill>
                  <a:srgbClr val="FF00FF"/>
                </a:solidFill>
              </a:rPr>
              <a:t>March</a:t>
            </a:r>
            <a:r>
              <a:rPr b="0" i="1" lang="en" sz="2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 '24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/>
          <p:nvPr/>
        </p:nvSpPr>
        <p:spPr>
          <a:xfrm>
            <a:off x="1382760" y="56880"/>
            <a:ext cx="13337280" cy="92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(Rough) Comparison – Hadron collisions ↔ e</a:t>
            </a:r>
            <a:r>
              <a:rPr b="1" baseline="30000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b="1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1" baseline="30000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collisions</a:t>
            </a:r>
            <a:r>
              <a:rPr b="1" i="0" lang="en" sz="36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36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6600" y="2047680"/>
            <a:ext cx="5802840" cy="494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7360" y="2044800"/>
            <a:ext cx="5481360" cy="517032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/>
        </p:nvSpPr>
        <p:spPr>
          <a:xfrm>
            <a:off x="2103120" y="1239120"/>
            <a:ext cx="6400800" cy="10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Hadron-hadron collisions e.g. LHC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5"/>
          <p:cNvSpPr txBox="1"/>
          <p:nvPr/>
        </p:nvSpPr>
        <p:spPr>
          <a:xfrm>
            <a:off x="9853560" y="1243440"/>
            <a:ext cx="205632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baseline="3000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baseline="3000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-collisions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5"/>
          <p:cNvSpPr txBox="1"/>
          <p:nvPr/>
        </p:nvSpPr>
        <p:spPr>
          <a:xfrm>
            <a:off x="9574200" y="7138800"/>
            <a:ext cx="353304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Clean events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trigger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event reconstruction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5"/>
          <p:cNvSpPr txBox="1"/>
          <p:nvPr/>
        </p:nvSpPr>
        <p:spPr>
          <a:xfrm>
            <a:off x="2020320" y="7142040"/>
            <a:ext cx="530568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Busy events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Require hardware and software triggers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radiation levels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5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" name="Google Shape;169;p25"/>
          <p:cNvSpPr txBox="1"/>
          <p:nvPr/>
        </p:nvSpPr>
        <p:spPr>
          <a:xfrm>
            <a:off x="13387500" y="6511325"/>
            <a:ext cx="3533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rgbClr val="FF00FF"/>
                </a:solidFill>
              </a:rPr>
              <a:t>Picture Y. Sirois</a:t>
            </a:r>
            <a:endParaRPr i="1" sz="190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/>
        </p:nvSpPr>
        <p:spPr>
          <a:xfrm>
            <a:off x="1382760" y="56880"/>
            <a:ext cx="13337280" cy="92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(Rough) Comparison – Hadron collisions ↔ e</a:t>
            </a:r>
            <a:r>
              <a:rPr b="1" baseline="30000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b="1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1" baseline="30000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i="0" lang="en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collisions</a:t>
            </a:r>
            <a:r>
              <a:rPr b="1" i="0" lang="en" sz="36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36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6600" y="2047680"/>
            <a:ext cx="5802840" cy="494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7360" y="2044800"/>
            <a:ext cx="5481360" cy="517032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 txBox="1"/>
          <p:nvPr/>
        </p:nvSpPr>
        <p:spPr>
          <a:xfrm>
            <a:off x="2103120" y="1239120"/>
            <a:ext cx="6400800" cy="10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Hadron-hadron collisions e.g. LHC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9853560" y="1243440"/>
            <a:ext cx="205632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baseline="3000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baseline="3000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-collisions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6"/>
          <p:cNvSpPr txBox="1"/>
          <p:nvPr/>
        </p:nvSpPr>
        <p:spPr>
          <a:xfrm>
            <a:off x="731520" y="7223760"/>
            <a:ext cx="14548680" cy="118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EPPSU 2</a:t>
            </a:r>
            <a:r>
              <a:rPr lang="en" sz="2400">
                <a:solidFill>
                  <a:srgbClr val="0000FF"/>
                </a:solidFill>
              </a:rPr>
              <a:t>020 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named clearly an e+e- Higgs factory as priority after LHC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Therefore many R&amp;D activities have been targeted into this direction (and sets the </a:t>
            </a:r>
            <a:r>
              <a:rPr lang="en" sz="2400">
                <a:solidFill>
                  <a:srgbClr val="0000FF"/>
                </a:solidFill>
              </a:rPr>
              <a:t>priorities</a:t>
            </a:r>
            <a:r>
              <a:rPr b="0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for this talk)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1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However, community keeps an eye on future hadron and muon colliders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6"/>
          <p:cNvSpPr txBox="1"/>
          <p:nvPr>
            <p:ph idx="12" type="sldNum"/>
          </p:nvPr>
        </p:nvSpPr>
        <p:spPr>
          <a:xfrm>
            <a:off x="14683203" y="8165639"/>
            <a:ext cx="941700" cy="676800"/>
          </a:xfrm>
          <a:prstGeom prst="rect">
            <a:avLst/>
          </a:prstGeom>
        </p:spPr>
        <p:txBody>
          <a:bodyPr anchorCtr="0" anchor="t" bIns="156975" lIns="156975" spcFirstLastPara="1" rIns="156975" wrap="square" tIns="156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  <p:sp>
        <p:nvSpPr>
          <p:cNvPr id="181" name="Google Shape;181;p26"/>
          <p:cNvSpPr txBox="1"/>
          <p:nvPr/>
        </p:nvSpPr>
        <p:spPr>
          <a:xfrm>
            <a:off x="13387500" y="6511325"/>
            <a:ext cx="3533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rgbClr val="FF00FF"/>
                </a:solidFill>
              </a:rPr>
              <a:t>Picture Y. Sirois</a:t>
            </a:r>
            <a:endParaRPr i="1" sz="190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