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801" r:id="rId1"/>
    <p:sldMasterId id="2147484088" r:id="rId2"/>
  </p:sldMasterIdLst>
  <p:notesMasterIdLst>
    <p:notesMasterId r:id="rId41"/>
  </p:notesMasterIdLst>
  <p:handoutMasterIdLst>
    <p:handoutMasterId r:id="rId42"/>
  </p:handoutMasterIdLst>
  <p:sldIdLst>
    <p:sldId id="20549" r:id="rId3"/>
    <p:sldId id="345" r:id="rId4"/>
    <p:sldId id="20538" r:id="rId5"/>
    <p:sldId id="20536" r:id="rId6"/>
    <p:sldId id="20497" r:id="rId7"/>
    <p:sldId id="20530" r:id="rId8"/>
    <p:sldId id="20539" r:id="rId9"/>
    <p:sldId id="20540" r:id="rId10"/>
    <p:sldId id="20525" r:id="rId11"/>
    <p:sldId id="20544" r:id="rId12"/>
    <p:sldId id="20541" r:id="rId13"/>
    <p:sldId id="20542" r:id="rId14"/>
    <p:sldId id="20543" r:id="rId15"/>
    <p:sldId id="20552" r:id="rId16"/>
    <p:sldId id="20565" r:id="rId17"/>
    <p:sldId id="20566" r:id="rId18"/>
    <p:sldId id="20572" r:id="rId19"/>
    <p:sldId id="20567" r:id="rId20"/>
    <p:sldId id="20568" r:id="rId21"/>
    <p:sldId id="20570" r:id="rId22"/>
    <p:sldId id="20571" r:id="rId23"/>
    <p:sldId id="20569" r:id="rId24"/>
    <p:sldId id="20537" r:id="rId25"/>
    <p:sldId id="20528" r:id="rId26"/>
    <p:sldId id="20533" r:id="rId27"/>
    <p:sldId id="353" r:id="rId28"/>
    <p:sldId id="20546" r:id="rId29"/>
    <p:sldId id="20574" r:id="rId30"/>
    <p:sldId id="20576" r:id="rId31"/>
    <p:sldId id="20578" r:id="rId32"/>
    <p:sldId id="20577" r:id="rId33"/>
    <p:sldId id="20579" r:id="rId34"/>
    <p:sldId id="20557" r:id="rId35"/>
    <p:sldId id="20580" r:id="rId36"/>
    <p:sldId id="20581" r:id="rId37"/>
    <p:sldId id="20582" r:id="rId38"/>
    <p:sldId id="20560" r:id="rId39"/>
    <p:sldId id="20257" r:id="rId40"/>
  </p:sldIdLst>
  <p:sldSz cx="12192000" cy="6858000"/>
  <p:notesSz cx="9926638" cy="6858000"/>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68736F1E-BC58-4212-8067-FC25ACF939B1}">
          <p14:sldIdLst>
            <p14:sldId id="20549"/>
            <p14:sldId id="345"/>
            <p14:sldId id="20538"/>
            <p14:sldId id="20536"/>
            <p14:sldId id="20497"/>
            <p14:sldId id="20530"/>
            <p14:sldId id="20539"/>
            <p14:sldId id="20540"/>
            <p14:sldId id="20525"/>
            <p14:sldId id="20544"/>
            <p14:sldId id="20541"/>
            <p14:sldId id="20542"/>
            <p14:sldId id="20543"/>
            <p14:sldId id="20552"/>
            <p14:sldId id="20565"/>
            <p14:sldId id="20566"/>
            <p14:sldId id="20572"/>
            <p14:sldId id="20567"/>
            <p14:sldId id="20568"/>
            <p14:sldId id="20570"/>
            <p14:sldId id="20571"/>
            <p14:sldId id="20569"/>
            <p14:sldId id="20537"/>
            <p14:sldId id="20528"/>
            <p14:sldId id="20533"/>
            <p14:sldId id="353"/>
            <p14:sldId id="20546"/>
            <p14:sldId id="20574"/>
            <p14:sldId id="20576"/>
            <p14:sldId id="20578"/>
            <p14:sldId id="20577"/>
            <p14:sldId id="20579"/>
            <p14:sldId id="20557"/>
            <p14:sldId id="20580"/>
            <p14:sldId id="20581"/>
            <p14:sldId id="20582"/>
            <p14:sldId id="20560"/>
            <p14:sldId id="20257"/>
          </p14:sldIdLst>
        </p14:section>
      </p14:sectionLst>
    </p:ext>
    <p:ext uri="{EFAFB233-063F-42B5-8137-9DF3F51BA10A}">
      <p15:sldGuideLst xmlns:p15="http://schemas.microsoft.com/office/powerpoint/2012/main">
        <p15:guide id="1" orient="horz">
          <p15:clr>
            <a:srgbClr val="A4A3A4"/>
          </p15:clr>
        </p15:guide>
        <p15:guide id="2" pos="3846">
          <p15:clr>
            <a:srgbClr val="A4A3A4"/>
          </p15:clr>
        </p15:guide>
      </p15:sldGuideLst>
    </p:ext>
    <p:ext uri="{2D200454-40CA-4A62-9FC3-DE9A4176ACB9}">
      <p15:notesGuideLst xmlns:p15="http://schemas.microsoft.com/office/powerpoint/2012/main">
        <p15:guide id="1" orient="horz" pos="3111">
          <p15:clr>
            <a:srgbClr val="A4A3A4"/>
          </p15:clr>
        </p15:guide>
        <p15:guide id="2" pos="2143">
          <p15:clr>
            <a:srgbClr val="A4A3A4"/>
          </p15:clr>
        </p15:guide>
        <p15:guide id="3" orient="horz" pos="2161">
          <p15:clr>
            <a:srgbClr val="A4A3A4"/>
          </p15:clr>
        </p15:guide>
        <p15:guide id="4" pos="31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an Schmidt" initials="FS" lastIdx="1" clrIdx="0">
    <p:extLst>
      <p:ext uri="{19B8F6BF-5375-455C-9EA6-DF929625EA0E}">
        <p15:presenceInfo xmlns:p15="http://schemas.microsoft.com/office/powerpoint/2012/main" userId="76f509729eff08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CC7"/>
    <a:srgbClr val="FDC400"/>
    <a:srgbClr val="BBC7CD"/>
    <a:srgbClr val="38679F"/>
    <a:srgbClr val="000000"/>
    <a:srgbClr val="F0F3F4"/>
    <a:srgbClr val="40545E"/>
    <a:srgbClr val="6D8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E1FEC6-8B8E-403F-8E65-4B916A6F44E1}" v="737" dt="2024-10-28T16:16:05.244"/>
    <p1510:client id="{F388CD45-B6D3-4621-8F4F-428B2AB2EE54}" v="110" dt="2024-10-28T10:34:52.178"/>
  </p1510:revLst>
</p1510:revInfo>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0" autoAdjust="0"/>
    <p:restoredTop sz="78367" autoAdjust="0"/>
  </p:normalViewPr>
  <p:slideViewPr>
    <p:cSldViewPr snapToGrid="0">
      <p:cViewPr varScale="1">
        <p:scale>
          <a:sx n="93" d="100"/>
          <a:sy n="93" d="100"/>
        </p:scale>
        <p:origin x="1640" y="208"/>
      </p:cViewPr>
      <p:guideLst>
        <p:guide orient="horz"/>
        <p:guide pos="3846"/>
      </p:guideLst>
    </p:cSldViewPr>
  </p:slideViewPr>
  <p:notesTextViewPr>
    <p:cViewPr>
      <p:scale>
        <a:sx n="65" d="100"/>
        <a:sy n="65" d="100"/>
      </p:scale>
      <p:origin x="0" y="0"/>
    </p:cViewPr>
  </p:notesTextViewPr>
  <p:notesViewPr>
    <p:cSldViewPr snapToGrid="0">
      <p:cViewPr>
        <p:scale>
          <a:sx n="1" d="2"/>
          <a:sy n="1" d="2"/>
        </p:scale>
        <p:origin x="0" y="0"/>
      </p:cViewPr>
      <p:guideLst>
        <p:guide orient="horz" pos="3111"/>
        <p:guide pos="2143"/>
        <p:guide orient="horz" pos="2161"/>
        <p:guide pos="31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4300520" cy="343284"/>
          </a:xfrm>
          <a:prstGeom prst="rect">
            <a:avLst/>
          </a:prstGeom>
        </p:spPr>
        <p:txBody>
          <a:bodyPr vert="horz" lIns="92062" tIns="46031" rIns="92062" bIns="46031" rtlCol="0"/>
          <a:lstStyle>
            <a:lvl1pPr algn="l">
              <a:defRPr sz="1200"/>
            </a:lvl1pPr>
          </a:lstStyle>
          <a:p>
            <a:endParaRPr lang="de-DE"/>
          </a:p>
        </p:txBody>
      </p:sp>
      <p:sp>
        <p:nvSpPr>
          <p:cNvPr id="3" name="Datumsplatzhalter 2"/>
          <p:cNvSpPr>
            <a:spLocks noGrp="1"/>
          </p:cNvSpPr>
          <p:nvPr>
            <p:ph type="dt" sz="quarter" idx="1"/>
          </p:nvPr>
        </p:nvSpPr>
        <p:spPr>
          <a:xfrm>
            <a:off x="5623754" y="3"/>
            <a:ext cx="4300520" cy="343284"/>
          </a:xfrm>
          <a:prstGeom prst="rect">
            <a:avLst/>
          </a:prstGeom>
        </p:spPr>
        <p:txBody>
          <a:bodyPr vert="horz" lIns="92062" tIns="46031" rIns="92062" bIns="46031" rtlCol="0"/>
          <a:lstStyle>
            <a:lvl1pPr algn="r">
              <a:defRPr sz="1200"/>
            </a:lvl1pPr>
          </a:lstStyle>
          <a:p>
            <a:fld id="{09D5016E-98E3-41D9-B2E0-A496D39D7F61}" type="datetimeFigureOut">
              <a:rPr lang="de-DE" smtClean="0"/>
              <a:t>30.10.24</a:t>
            </a:fld>
            <a:endParaRPr lang="de-DE"/>
          </a:p>
        </p:txBody>
      </p:sp>
      <p:sp>
        <p:nvSpPr>
          <p:cNvPr id="4" name="Fußzeilenplatzhalter 3"/>
          <p:cNvSpPr>
            <a:spLocks noGrp="1"/>
          </p:cNvSpPr>
          <p:nvPr>
            <p:ph type="ftr" sz="quarter" idx="2"/>
          </p:nvPr>
        </p:nvSpPr>
        <p:spPr>
          <a:xfrm>
            <a:off x="0" y="6513622"/>
            <a:ext cx="4300520" cy="343283"/>
          </a:xfrm>
          <a:prstGeom prst="rect">
            <a:avLst/>
          </a:prstGeom>
        </p:spPr>
        <p:txBody>
          <a:bodyPr vert="horz" lIns="92062" tIns="46031" rIns="92062" bIns="46031" rtlCol="0" anchor="b"/>
          <a:lstStyle>
            <a:lvl1pPr algn="l">
              <a:defRPr sz="1200"/>
            </a:lvl1pPr>
          </a:lstStyle>
          <a:p>
            <a:endParaRPr lang="de-DE"/>
          </a:p>
        </p:txBody>
      </p:sp>
      <p:sp>
        <p:nvSpPr>
          <p:cNvPr id="5" name="Foliennummernplatzhalter 4"/>
          <p:cNvSpPr>
            <a:spLocks noGrp="1"/>
          </p:cNvSpPr>
          <p:nvPr>
            <p:ph type="sldNum" sz="quarter" idx="3"/>
          </p:nvPr>
        </p:nvSpPr>
        <p:spPr>
          <a:xfrm>
            <a:off x="5623754" y="6513622"/>
            <a:ext cx="4300520" cy="343283"/>
          </a:xfrm>
          <a:prstGeom prst="rect">
            <a:avLst/>
          </a:prstGeom>
        </p:spPr>
        <p:txBody>
          <a:bodyPr vert="horz" lIns="92062" tIns="46031" rIns="92062" bIns="46031" rtlCol="0" anchor="b"/>
          <a:lstStyle>
            <a:lvl1pPr algn="r">
              <a:defRPr sz="1200"/>
            </a:lvl1pPr>
          </a:lstStyle>
          <a:p>
            <a:fld id="{7F233441-80E3-4D54-83C7-53297C2F5DCE}" type="slidenum">
              <a:rPr lang="de-DE" smtClean="0"/>
              <a:t>‹#›</a:t>
            </a:fld>
            <a:endParaRPr lang="de-DE"/>
          </a:p>
        </p:txBody>
      </p:sp>
    </p:spTree>
    <p:extLst>
      <p:ext uri="{BB962C8B-B14F-4D97-AF65-F5344CB8AC3E}">
        <p14:creationId xmlns:p14="http://schemas.microsoft.com/office/powerpoint/2010/main" val="2154250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4"/>
            <a:ext cx="4301543" cy="344091"/>
          </a:xfrm>
          <a:prstGeom prst="rect">
            <a:avLst/>
          </a:prstGeom>
        </p:spPr>
        <p:txBody>
          <a:bodyPr vert="horz" lIns="92062" tIns="46031" rIns="92062" bIns="46031" rtlCol="0"/>
          <a:lstStyle>
            <a:lvl1pPr algn="l">
              <a:defRPr sz="1200"/>
            </a:lvl1pPr>
          </a:lstStyle>
          <a:p>
            <a:endParaRPr lang="de-DE"/>
          </a:p>
        </p:txBody>
      </p:sp>
      <p:sp>
        <p:nvSpPr>
          <p:cNvPr id="3" name="Datumsplatzhalter 2"/>
          <p:cNvSpPr>
            <a:spLocks noGrp="1"/>
          </p:cNvSpPr>
          <p:nvPr>
            <p:ph type="dt" idx="1"/>
          </p:nvPr>
        </p:nvSpPr>
        <p:spPr>
          <a:xfrm>
            <a:off x="5622801" y="4"/>
            <a:ext cx="4301543" cy="344091"/>
          </a:xfrm>
          <a:prstGeom prst="rect">
            <a:avLst/>
          </a:prstGeom>
        </p:spPr>
        <p:txBody>
          <a:bodyPr vert="horz" lIns="92062" tIns="46031" rIns="92062" bIns="46031" rtlCol="0"/>
          <a:lstStyle>
            <a:lvl1pPr algn="r">
              <a:defRPr sz="1200"/>
            </a:lvl1pPr>
          </a:lstStyle>
          <a:p>
            <a:fld id="{6484449D-0884-41A7-8399-E0831D5065FD}" type="datetimeFigureOut">
              <a:rPr lang="de-DE" smtClean="0"/>
              <a:t>30.10.24</a:t>
            </a:fld>
            <a:endParaRPr lang="de-DE"/>
          </a:p>
        </p:txBody>
      </p:sp>
      <p:sp>
        <p:nvSpPr>
          <p:cNvPr id="4" name="Folienbildplatzhalter 3"/>
          <p:cNvSpPr>
            <a:spLocks noGrp="1" noRot="1" noChangeAspect="1"/>
          </p:cNvSpPr>
          <p:nvPr>
            <p:ph type="sldImg" idx="2"/>
          </p:nvPr>
        </p:nvSpPr>
        <p:spPr>
          <a:xfrm>
            <a:off x="2908300" y="858838"/>
            <a:ext cx="4110038" cy="2312987"/>
          </a:xfrm>
          <a:prstGeom prst="rect">
            <a:avLst/>
          </a:prstGeom>
          <a:noFill/>
          <a:ln w="12700">
            <a:solidFill>
              <a:prstClr val="black"/>
            </a:solidFill>
          </a:ln>
        </p:spPr>
        <p:txBody>
          <a:bodyPr vert="horz" lIns="92062" tIns="46031" rIns="92062" bIns="46031" rtlCol="0" anchor="ctr"/>
          <a:lstStyle/>
          <a:p>
            <a:endParaRPr lang="de-DE"/>
          </a:p>
        </p:txBody>
      </p:sp>
      <p:sp>
        <p:nvSpPr>
          <p:cNvPr id="5" name="Notizenplatzhalter 4"/>
          <p:cNvSpPr>
            <a:spLocks noGrp="1"/>
          </p:cNvSpPr>
          <p:nvPr>
            <p:ph type="body" sz="quarter" idx="3"/>
          </p:nvPr>
        </p:nvSpPr>
        <p:spPr>
          <a:xfrm>
            <a:off x="992665" y="3300417"/>
            <a:ext cx="7941310" cy="2700337"/>
          </a:xfrm>
          <a:prstGeom prst="rect">
            <a:avLst/>
          </a:prstGeom>
        </p:spPr>
        <p:txBody>
          <a:bodyPr vert="horz" lIns="92062" tIns="46031" rIns="92062" bIns="46031"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6513912"/>
            <a:ext cx="4301543" cy="344090"/>
          </a:xfrm>
          <a:prstGeom prst="rect">
            <a:avLst/>
          </a:prstGeom>
        </p:spPr>
        <p:txBody>
          <a:bodyPr vert="horz" lIns="92062" tIns="46031" rIns="92062" bIns="46031" rtlCol="0" anchor="b"/>
          <a:lstStyle>
            <a:lvl1pPr algn="l">
              <a:defRPr sz="1200"/>
            </a:lvl1pPr>
          </a:lstStyle>
          <a:p>
            <a:endParaRPr lang="de-DE"/>
          </a:p>
        </p:txBody>
      </p:sp>
      <p:sp>
        <p:nvSpPr>
          <p:cNvPr id="7" name="Foliennummernplatzhalter 6"/>
          <p:cNvSpPr>
            <a:spLocks noGrp="1"/>
          </p:cNvSpPr>
          <p:nvPr>
            <p:ph type="sldNum" sz="quarter" idx="5"/>
          </p:nvPr>
        </p:nvSpPr>
        <p:spPr>
          <a:xfrm>
            <a:off x="5622801" y="6513912"/>
            <a:ext cx="4301543" cy="344090"/>
          </a:xfrm>
          <a:prstGeom prst="rect">
            <a:avLst/>
          </a:prstGeom>
        </p:spPr>
        <p:txBody>
          <a:bodyPr vert="horz" lIns="92062" tIns="46031" rIns="92062" bIns="46031" rtlCol="0" anchor="b"/>
          <a:lstStyle>
            <a:lvl1pPr algn="r">
              <a:defRPr sz="1200"/>
            </a:lvl1pPr>
          </a:lstStyle>
          <a:p>
            <a:fld id="{AA1C1EF6-FAE0-4CF0-85E5-87ACDD61BB73}" type="slidenum">
              <a:rPr lang="de-DE" smtClean="0"/>
              <a:t>‹#›</a:t>
            </a:fld>
            <a:endParaRPr lang="de-DE"/>
          </a:p>
        </p:txBody>
      </p:sp>
    </p:spTree>
    <p:extLst>
      <p:ext uri="{BB962C8B-B14F-4D97-AF65-F5344CB8AC3E}">
        <p14:creationId xmlns:p14="http://schemas.microsoft.com/office/powerpoint/2010/main" val="185718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en-US" dirty="0"/>
          </a:p>
        </p:txBody>
      </p:sp>
      <p:sp>
        <p:nvSpPr>
          <p:cNvPr id="4" name="Foliennummernplatzhalter 3"/>
          <p:cNvSpPr>
            <a:spLocks noGrp="1"/>
          </p:cNvSpPr>
          <p:nvPr>
            <p:ph type="sldNum" sz="quarter" idx="5"/>
          </p:nvPr>
        </p:nvSpPr>
        <p:spPr/>
        <p:txBody>
          <a:bodyPr/>
          <a:lstStyle/>
          <a:p>
            <a:fld id="{AA1C1EF6-FAE0-4CF0-85E5-87ACDD61BB73}" type="slidenum">
              <a:rPr lang="de-DE" smtClean="0"/>
              <a:t>1</a:t>
            </a:fld>
            <a:endParaRPr lang="de-DE"/>
          </a:p>
        </p:txBody>
      </p:sp>
    </p:spTree>
    <p:extLst>
      <p:ext uri="{BB962C8B-B14F-4D97-AF65-F5344CB8AC3E}">
        <p14:creationId xmlns:p14="http://schemas.microsoft.com/office/powerpoint/2010/main" val="32537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Delete Nils, Christian, Ezzat, add la Fougère and </a:t>
            </a:r>
            <a:r>
              <a:rPr lang="en-US" dirty="0" err="1"/>
              <a:t>elisa</a:t>
            </a:r>
            <a:endParaRPr lang="en-US" dirty="0"/>
          </a:p>
        </p:txBody>
      </p:sp>
      <p:sp>
        <p:nvSpPr>
          <p:cNvPr id="4" name="Foliennummernplatzhalter 3"/>
          <p:cNvSpPr>
            <a:spLocks noGrp="1"/>
          </p:cNvSpPr>
          <p:nvPr>
            <p:ph type="sldNum" sz="quarter" idx="5"/>
          </p:nvPr>
        </p:nvSpPr>
        <p:spPr/>
        <p:txBody>
          <a:bodyPr/>
          <a:lstStyle/>
          <a:p>
            <a:fld id="{AA1C1EF6-FAE0-4CF0-85E5-87ACDD61BB73}" type="slidenum">
              <a:rPr lang="de-DE" smtClean="0"/>
              <a:t>24</a:t>
            </a:fld>
            <a:endParaRPr lang="de-DE"/>
          </a:p>
        </p:txBody>
      </p:sp>
    </p:spTree>
    <p:extLst>
      <p:ext uri="{BB962C8B-B14F-4D97-AF65-F5344CB8AC3E}">
        <p14:creationId xmlns:p14="http://schemas.microsoft.com/office/powerpoint/2010/main" val="3266395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25</a:t>
            </a:fld>
            <a:endParaRPr lang="de-DE"/>
          </a:p>
        </p:txBody>
      </p:sp>
    </p:spTree>
    <p:extLst>
      <p:ext uri="{BB962C8B-B14F-4D97-AF65-F5344CB8AC3E}">
        <p14:creationId xmlns:p14="http://schemas.microsoft.com/office/powerpoint/2010/main" val="301209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C1EF6-FAE0-4CF0-85E5-87ACDD61BB73}" type="slidenum">
              <a:rPr lang="de-DE" smtClean="0"/>
              <a:t>26</a:t>
            </a:fld>
            <a:endParaRPr lang="de-DE"/>
          </a:p>
        </p:txBody>
      </p:sp>
    </p:spTree>
    <p:extLst>
      <p:ext uri="{BB962C8B-B14F-4D97-AF65-F5344CB8AC3E}">
        <p14:creationId xmlns:p14="http://schemas.microsoft.com/office/powerpoint/2010/main" val="73963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66B8-7F91-088B-C2E4-E8B1AED41D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31DD7A-8867-3B55-3F38-10428F6F53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675DCD-96A2-E32D-1D4D-ADCD6809D77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FB983A5-2D51-D37B-0B24-CE839E28F315}"/>
              </a:ext>
            </a:extLst>
          </p:cNvPr>
          <p:cNvSpPr>
            <a:spLocks noGrp="1"/>
          </p:cNvSpPr>
          <p:nvPr>
            <p:ph type="sldNum" sz="quarter" idx="5"/>
          </p:nvPr>
        </p:nvSpPr>
        <p:spPr/>
        <p:txBody>
          <a:bodyPr/>
          <a:lstStyle/>
          <a:p>
            <a:fld id="{AA1C1EF6-FAE0-4CF0-85E5-87ACDD61BB73}" type="slidenum">
              <a:rPr lang="de-DE" smtClean="0"/>
              <a:t>34</a:t>
            </a:fld>
            <a:endParaRPr lang="de-DE"/>
          </a:p>
        </p:txBody>
      </p:sp>
    </p:spTree>
    <p:extLst>
      <p:ext uri="{BB962C8B-B14F-4D97-AF65-F5344CB8AC3E}">
        <p14:creationId xmlns:p14="http://schemas.microsoft.com/office/powerpoint/2010/main" val="4155446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80ACE-9C5D-BF73-DCA6-8A50B2BF17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A4879A-4B12-BDD6-7145-5F69F06841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E84F8A-668B-E296-A731-F4D69D3A512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2452C4C-1893-BCEC-EE42-5AEA8010E6D2}"/>
              </a:ext>
            </a:extLst>
          </p:cNvPr>
          <p:cNvSpPr>
            <a:spLocks noGrp="1"/>
          </p:cNvSpPr>
          <p:nvPr>
            <p:ph type="sldNum" sz="quarter" idx="5"/>
          </p:nvPr>
        </p:nvSpPr>
        <p:spPr/>
        <p:txBody>
          <a:bodyPr/>
          <a:lstStyle/>
          <a:p>
            <a:fld id="{AA1C1EF6-FAE0-4CF0-85E5-87ACDD61BB73}" type="slidenum">
              <a:rPr lang="de-DE" smtClean="0"/>
              <a:t>35</a:t>
            </a:fld>
            <a:endParaRPr lang="de-DE"/>
          </a:p>
        </p:txBody>
      </p:sp>
    </p:spTree>
    <p:extLst>
      <p:ext uri="{BB962C8B-B14F-4D97-AF65-F5344CB8AC3E}">
        <p14:creationId xmlns:p14="http://schemas.microsoft.com/office/powerpoint/2010/main" val="118335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37</a:t>
            </a:fld>
            <a:endParaRPr lang="de-DE"/>
          </a:p>
        </p:txBody>
      </p:sp>
    </p:spTree>
    <p:extLst>
      <p:ext uri="{BB962C8B-B14F-4D97-AF65-F5344CB8AC3E}">
        <p14:creationId xmlns:p14="http://schemas.microsoft.com/office/powerpoint/2010/main" val="923748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2000" dirty="0"/>
              <a:t>Some clinical applications with Simulation.</a:t>
            </a:r>
          </a:p>
        </p:txBody>
      </p:sp>
      <p:sp>
        <p:nvSpPr>
          <p:cNvPr id="4" name="Foliennummernplatzhalter 3"/>
          <p:cNvSpPr>
            <a:spLocks noGrp="1"/>
          </p:cNvSpPr>
          <p:nvPr>
            <p:ph type="sldNum" sz="quarter" idx="5"/>
          </p:nvPr>
        </p:nvSpPr>
        <p:spPr/>
        <p:txBody>
          <a:bodyPr/>
          <a:lstStyle/>
          <a:p>
            <a:fld id="{AA1C1EF6-FAE0-4CF0-85E5-87ACDD61BB73}" type="slidenum">
              <a:rPr lang="de-DE" smtClean="0"/>
              <a:t>38</a:t>
            </a:fld>
            <a:endParaRPr lang="de-DE"/>
          </a:p>
        </p:txBody>
      </p:sp>
    </p:spTree>
    <p:extLst>
      <p:ext uri="{BB962C8B-B14F-4D97-AF65-F5344CB8AC3E}">
        <p14:creationId xmlns:p14="http://schemas.microsoft.com/office/powerpoint/2010/main" val="350853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Add </a:t>
            </a:r>
            <a:r>
              <a:rPr lang="en-US" dirty="0" err="1"/>
              <a:t>wsic</a:t>
            </a:r>
            <a:r>
              <a:rPr lang="en-US" dirty="0"/>
              <a:t> + UZL logo + Hong Poster number and presentation time</a:t>
            </a:r>
          </a:p>
        </p:txBody>
      </p:sp>
      <p:sp>
        <p:nvSpPr>
          <p:cNvPr id="4" name="Foliennummernplatzhalter 3"/>
          <p:cNvSpPr>
            <a:spLocks noGrp="1"/>
          </p:cNvSpPr>
          <p:nvPr>
            <p:ph type="sldNum" sz="quarter" idx="5"/>
          </p:nvPr>
        </p:nvSpPr>
        <p:spPr/>
        <p:txBody>
          <a:bodyPr/>
          <a:lstStyle/>
          <a:p>
            <a:fld id="{AA1C1EF6-FAE0-4CF0-85E5-87ACDD61BB73}" type="slidenum">
              <a:rPr lang="de-DE" smtClean="0"/>
              <a:t>2</a:t>
            </a:fld>
            <a:endParaRPr lang="de-DE"/>
          </a:p>
        </p:txBody>
      </p:sp>
    </p:spTree>
    <p:extLst>
      <p:ext uri="{BB962C8B-B14F-4D97-AF65-F5344CB8AC3E}">
        <p14:creationId xmlns:p14="http://schemas.microsoft.com/office/powerpoint/2010/main" val="100212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Please add pictogram </a:t>
            </a:r>
            <a:r>
              <a:rPr lang="en-US" dirty="0" err="1"/>
              <a:t>fro</a:t>
            </a:r>
            <a:r>
              <a:rPr lang="en-US" dirty="0"/>
              <a:t> </a:t>
            </a:r>
            <a:r>
              <a:rPr lang="en-US" dirty="0" err="1"/>
              <a:t>listmode</a:t>
            </a:r>
            <a:r>
              <a:rPr lang="en-US" dirty="0"/>
              <a:t>, e7 tools, </a:t>
            </a:r>
            <a:r>
              <a:rPr lang="en-US" dirty="0" err="1"/>
              <a:t>rootfile</a:t>
            </a:r>
            <a:r>
              <a:rPr lang="en-US" dirty="0"/>
              <a:t>, patient</a:t>
            </a:r>
          </a:p>
        </p:txBody>
      </p:sp>
      <p:sp>
        <p:nvSpPr>
          <p:cNvPr id="4" name="Foliennummernplatzhalter 3"/>
          <p:cNvSpPr>
            <a:spLocks noGrp="1"/>
          </p:cNvSpPr>
          <p:nvPr>
            <p:ph type="sldNum" sz="quarter" idx="5"/>
          </p:nvPr>
        </p:nvSpPr>
        <p:spPr/>
        <p:txBody>
          <a:bodyPr/>
          <a:lstStyle/>
          <a:p>
            <a:fld id="{AA1C1EF6-FAE0-4CF0-85E5-87ACDD61BB73}" type="slidenum">
              <a:rPr lang="de-DE" smtClean="0"/>
              <a:t>6</a:t>
            </a:fld>
            <a:endParaRPr lang="de-DE"/>
          </a:p>
        </p:txBody>
      </p:sp>
    </p:spTree>
    <p:extLst>
      <p:ext uri="{BB962C8B-B14F-4D97-AF65-F5344CB8AC3E}">
        <p14:creationId xmlns:p14="http://schemas.microsoft.com/office/powerpoint/2010/main" val="263171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slide will be a zoomed in region of the </a:t>
            </a:r>
          </a:p>
        </p:txBody>
      </p:sp>
      <p:sp>
        <p:nvSpPr>
          <p:cNvPr id="4" name="Foliennummernplatzhalter 3"/>
          <p:cNvSpPr>
            <a:spLocks noGrp="1"/>
          </p:cNvSpPr>
          <p:nvPr>
            <p:ph type="sldNum" sz="quarter" idx="5"/>
          </p:nvPr>
        </p:nvSpPr>
        <p:spPr/>
        <p:txBody>
          <a:bodyPr/>
          <a:lstStyle/>
          <a:p>
            <a:fld id="{AA1C1EF6-FAE0-4CF0-85E5-87ACDD61BB73}" type="slidenum">
              <a:rPr lang="de-DE" smtClean="0"/>
              <a:t>7</a:t>
            </a:fld>
            <a:endParaRPr lang="de-DE"/>
          </a:p>
        </p:txBody>
      </p:sp>
    </p:spTree>
    <p:extLst>
      <p:ext uri="{BB962C8B-B14F-4D97-AF65-F5344CB8AC3E}">
        <p14:creationId xmlns:p14="http://schemas.microsoft.com/office/powerpoint/2010/main" val="148674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Add picture of all people + logo WSIC, </a:t>
            </a:r>
            <a:r>
              <a:rPr lang="en-US" dirty="0" err="1"/>
              <a:t>Uniklinik</a:t>
            </a:r>
            <a:r>
              <a:rPr lang="en-US" dirty="0"/>
              <a:t>, Astrophysics, Siemens Healthineers, UZL</a:t>
            </a:r>
          </a:p>
          <a:p>
            <a:r>
              <a:rPr lang="en-US" dirty="0"/>
              <a:t>Add pictograms for university </a:t>
            </a:r>
            <a:r>
              <a:rPr lang="en-US" dirty="0" err="1"/>
              <a:t>hosptiel</a:t>
            </a:r>
            <a:r>
              <a:rPr lang="en-US" dirty="0"/>
              <a:t> and industry</a:t>
            </a:r>
          </a:p>
        </p:txBody>
      </p:sp>
      <p:sp>
        <p:nvSpPr>
          <p:cNvPr id="4" name="Foliennummernplatzhalter 3"/>
          <p:cNvSpPr>
            <a:spLocks noGrp="1"/>
          </p:cNvSpPr>
          <p:nvPr>
            <p:ph type="sldNum" sz="quarter" idx="5"/>
          </p:nvPr>
        </p:nvSpPr>
        <p:spPr/>
        <p:txBody>
          <a:bodyPr/>
          <a:lstStyle/>
          <a:p>
            <a:fld id="{AA1C1EF6-FAE0-4CF0-85E5-87ACDD61BB73}" type="slidenum">
              <a:rPr lang="de-DE" smtClean="0"/>
              <a:t>8</a:t>
            </a:fld>
            <a:endParaRPr lang="de-DE"/>
          </a:p>
        </p:txBody>
      </p:sp>
    </p:spTree>
    <p:extLst>
      <p:ext uri="{BB962C8B-B14F-4D97-AF65-F5344CB8AC3E}">
        <p14:creationId xmlns:p14="http://schemas.microsoft.com/office/powerpoint/2010/main" val="20356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a:t>
            </a:r>
            <a:r>
              <a:rPr lang="de-DE" dirty="0" err="1"/>
              <a:t>the</a:t>
            </a:r>
            <a:r>
              <a:rPr lang="de-DE" dirty="0"/>
              <a:t> </a:t>
            </a:r>
            <a:r>
              <a:rPr lang="de-DE" dirty="0" err="1"/>
              <a:t>best</a:t>
            </a:r>
            <a:r>
              <a:rPr lang="de-DE" dirty="0"/>
              <a:t> sondern </a:t>
            </a:r>
            <a:r>
              <a:rPr lang="de-DE" dirty="0" err="1"/>
              <a:t>comparing</a:t>
            </a:r>
            <a:r>
              <a:rPr lang="de-DE" dirty="0"/>
              <a:t> </a:t>
            </a:r>
            <a:r>
              <a:rPr lang="de-DE" dirty="0" err="1"/>
              <a:t>motion</a:t>
            </a:r>
            <a:r>
              <a:rPr lang="de-DE" dirty="0"/>
              <a:t> </a:t>
            </a:r>
            <a:r>
              <a:rPr lang="de-DE" dirty="0" err="1"/>
              <a:t>derived</a:t>
            </a:r>
            <a:r>
              <a:rPr lang="de-DE" dirty="0"/>
              <a:t> </a:t>
            </a:r>
            <a:r>
              <a:rPr lang="de-DE" dirty="0" err="1"/>
              <a:t>vs</a:t>
            </a:r>
            <a:r>
              <a:rPr lang="de-DE" dirty="0"/>
              <a:t> </a:t>
            </a:r>
            <a:r>
              <a:rPr lang="de-DE" dirty="0" err="1"/>
              <a:t>data</a:t>
            </a:r>
            <a:r>
              <a:rPr lang="de-DE" dirty="0"/>
              <a:t> </a:t>
            </a:r>
            <a:r>
              <a:rPr lang="de-DE" dirty="0" err="1"/>
              <a:t>driven</a:t>
            </a:r>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15</a:t>
            </a:fld>
            <a:endParaRPr lang="de-DE"/>
          </a:p>
        </p:txBody>
      </p:sp>
    </p:spTree>
    <p:extLst>
      <p:ext uri="{BB962C8B-B14F-4D97-AF65-F5344CB8AC3E}">
        <p14:creationId xmlns:p14="http://schemas.microsoft.com/office/powerpoint/2010/main" val="285980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C1EF6-FAE0-4CF0-85E5-87ACDD61BB73}" type="slidenum">
              <a:rPr lang="de-DE" smtClean="0"/>
              <a:t>18</a:t>
            </a:fld>
            <a:endParaRPr lang="de-DE"/>
          </a:p>
        </p:txBody>
      </p:sp>
    </p:spTree>
    <p:extLst>
      <p:ext uri="{BB962C8B-B14F-4D97-AF65-F5344CB8AC3E}">
        <p14:creationId xmlns:p14="http://schemas.microsoft.com/office/powerpoint/2010/main" val="163820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C1EF6-FAE0-4CF0-85E5-87ACDD61BB73}" type="slidenum">
              <a:rPr lang="de-DE" smtClean="0"/>
              <a:t>20</a:t>
            </a:fld>
            <a:endParaRPr lang="de-DE"/>
          </a:p>
        </p:txBody>
      </p:sp>
    </p:spTree>
    <p:extLst>
      <p:ext uri="{BB962C8B-B14F-4D97-AF65-F5344CB8AC3E}">
        <p14:creationId xmlns:p14="http://schemas.microsoft.com/office/powerpoint/2010/main" val="4003093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Picture without caption and create </a:t>
            </a:r>
            <a:r>
              <a:rPr lang="en-US" dirty="0" err="1"/>
              <a:t>bulletpoint</a:t>
            </a:r>
            <a:r>
              <a:rPr lang="en-US" dirty="0"/>
              <a:t> for result</a:t>
            </a:r>
          </a:p>
        </p:txBody>
      </p:sp>
      <p:sp>
        <p:nvSpPr>
          <p:cNvPr id="4" name="Foliennummernplatzhalter 3"/>
          <p:cNvSpPr>
            <a:spLocks noGrp="1"/>
          </p:cNvSpPr>
          <p:nvPr>
            <p:ph type="sldNum" sz="quarter" idx="5"/>
          </p:nvPr>
        </p:nvSpPr>
        <p:spPr/>
        <p:txBody>
          <a:bodyPr/>
          <a:lstStyle/>
          <a:p>
            <a:fld id="{AA1C1EF6-FAE0-4CF0-85E5-87ACDD61BB73}" type="slidenum">
              <a:rPr lang="de-DE" smtClean="0"/>
              <a:t>21</a:t>
            </a:fld>
            <a:endParaRPr lang="de-DE"/>
          </a:p>
        </p:txBody>
      </p:sp>
    </p:spTree>
    <p:extLst>
      <p:ext uri="{BB962C8B-B14F-4D97-AF65-F5344CB8AC3E}">
        <p14:creationId xmlns:p14="http://schemas.microsoft.com/office/powerpoint/2010/main" val="181755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a_UKT_Titel-/ Subtitel_WSIC">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l="12508" t="-596" r="313"/>
          <a:stretch/>
        </p:blipFill>
        <p:spPr>
          <a:xfrm>
            <a:off x="3483" y="-41421"/>
            <a:ext cx="12192000" cy="5368843"/>
          </a:xfrm>
          <a:prstGeom prst="rect">
            <a:avLst/>
          </a:prstGeom>
        </p:spPr>
      </p:pic>
      <p:sp>
        <p:nvSpPr>
          <p:cNvPr id="12" name="Rechteck 11">
            <a:extLst>
              <a:ext uri="{FF2B5EF4-FFF2-40B4-BE49-F238E27FC236}">
                <a16:creationId xmlns:a16="http://schemas.microsoft.com/office/drawing/2014/main" id="{DE1644E2-5D46-47A1-96B3-9347BF4903EC}"/>
              </a:ext>
            </a:extLst>
          </p:cNvPr>
          <p:cNvSpPr/>
          <p:nvPr userDrawn="1"/>
        </p:nvSpPr>
        <p:spPr>
          <a:xfrm>
            <a:off x="3483" y="0"/>
            <a:ext cx="12192000" cy="5335588"/>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9" name="Textplatzhalter 20">
            <a:extLst>
              <a:ext uri="{FF2B5EF4-FFF2-40B4-BE49-F238E27FC236}">
                <a16:creationId xmlns:a16="http://schemas.microsoft.com/office/drawing/2014/main" id="{1477D612-2234-4340-A93D-3CF400F05A71}"/>
              </a:ext>
            </a:extLst>
          </p:cNvPr>
          <p:cNvSpPr>
            <a:spLocks noGrp="1"/>
          </p:cNvSpPr>
          <p:nvPr>
            <p:ph type="body" sz="quarter" idx="19" hasCustomPrompt="1"/>
          </p:nvPr>
        </p:nvSpPr>
        <p:spPr>
          <a:xfrm>
            <a:off x="1" y="526786"/>
            <a:ext cx="10768692" cy="1682270"/>
          </a:xfrm>
          <a:prstGeom prst="rect">
            <a:avLst/>
          </a:prstGeom>
          <a:noFill/>
        </p:spPr>
        <p:txBody>
          <a:bodyPr wrap="square" lIns="378000" tIns="252000" bIns="144000">
            <a:spAutoFit/>
          </a:bodyPr>
          <a:lstStyle>
            <a:lvl1pPr marL="0" indent="0">
              <a:lnSpc>
                <a:spcPts val="5000"/>
              </a:lnSpc>
              <a:buFont typeface="Arial" panose="020B0604020202020204" pitchFamily="34" charset="0"/>
              <a:buNone/>
              <a:defRPr sz="4400" b="1">
                <a:solidFill>
                  <a:schemeClr val="tx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a:t>Title 44 </a:t>
            </a:r>
            <a:r>
              <a:rPr lang="de-DE" err="1"/>
              <a:t>pt</a:t>
            </a:r>
            <a:endParaRPr lang="de-DE"/>
          </a:p>
          <a:p>
            <a:pPr lvl="0"/>
            <a:r>
              <a:rPr lang="de-DE" err="1"/>
              <a:t>and</a:t>
            </a:r>
            <a:r>
              <a:rPr lang="de-DE"/>
              <a:t> </a:t>
            </a:r>
            <a:r>
              <a:rPr lang="de-DE" err="1"/>
              <a:t>line</a:t>
            </a:r>
            <a:r>
              <a:rPr lang="de-DE"/>
              <a:t> </a:t>
            </a:r>
            <a:r>
              <a:rPr lang="de-DE" err="1"/>
              <a:t>two</a:t>
            </a:r>
            <a:endParaRPr lang="de-DE"/>
          </a:p>
        </p:txBody>
      </p:sp>
      <p:sp>
        <p:nvSpPr>
          <p:cNvPr id="10" name="Textplatzhalter 20">
            <a:extLst>
              <a:ext uri="{FF2B5EF4-FFF2-40B4-BE49-F238E27FC236}">
                <a16:creationId xmlns:a16="http://schemas.microsoft.com/office/drawing/2014/main" id="{DD9A0171-655A-4D08-9D7C-469A45CB4C12}"/>
              </a:ext>
            </a:extLst>
          </p:cNvPr>
          <p:cNvSpPr>
            <a:spLocks noGrp="1"/>
          </p:cNvSpPr>
          <p:nvPr>
            <p:ph type="body" sz="quarter" idx="21" hasCustomPrompt="1"/>
          </p:nvPr>
        </p:nvSpPr>
        <p:spPr>
          <a:xfrm>
            <a:off x="-1" y="2501746"/>
            <a:ext cx="10768694" cy="1029476"/>
          </a:xfrm>
          <a:prstGeom prst="rect">
            <a:avLst/>
          </a:prstGeom>
          <a:noFill/>
        </p:spPr>
        <p:txBody>
          <a:bodyPr wrap="square" lIns="378000" tIns="144000" rIns="360000" bIns="144000">
            <a:spAutoFit/>
          </a:bodyPr>
          <a:lstStyle>
            <a:lvl1pPr marL="0" indent="0">
              <a:lnSpc>
                <a:spcPct val="100000"/>
              </a:lnSpc>
              <a:buFont typeface="Arial" panose="020B0604020202020204" pitchFamily="34" charset="0"/>
              <a:buNone/>
              <a:defRPr sz="2400" b="1">
                <a:solidFill>
                  <a:schemeClr val="tx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err="1"/>
              <a:t>Authors</a:t>
            </a:r>
            <a:r>
              <a:rPr lang="de-DE"/>
              <a:t> 24 </a:t>
            </a:r>
            <a:r>
              <a:rPr lang="de-DE" err="1"/>
              <a:t>pt</a:t>
            </a:r>
            <a:endParaRPr lang="de-DE"/>
          </a:p>
          <a:p>
            <a:pPr lvl="0"/>
            <a:r>
              <a:rPr lang="de-DE" err="1"/>
              <a:t>and</a:t>
            </a:r>
            <a:r>
              <a:rPr lang="de-DE"/>
              <a:t> </a:t>
            </a:r>
            <a:r>
              <a:rPr lang="de-DE" err="1"/>
              <a:t>line</a:t>
            </a:r>
            <a:r>
              <a:rPr lang="de-DE"/>
              <a:t> </a:t>
            </a:r>
            <a:r>
              <a:rPr lang="de-DE" err="1"/>
              <a:t>two</a:t>
            </a:r>
            <a:endParaRPr lang="de-DE"/>
          </a:p>
        </p:txBody>
      </p:sp>
      <p:sp>
        <p:nvSpPr>
          <p:cNvPr id="14" name="Textplatzhalter 2">
            <a:extLst>
              <a:ext uri="{FF2B5EF4-FFF2-40B4-BE49-F238E27FC236}">
                <a16:creationId xmlns:a16="http://schemas.microsoft.com/office/drawing/2014/main" id="{C8520D52-1500-40D8-B041-7165C7E17B66}"/>
              </a:ext>
            </a:extLst>
          </p:cNvPr>
          <p:cNvSpPr>
            <a:spLocks noGrp="1"/>
          </p:cNvSpPr>
          <p:nvPr>
            <p:ph type="body" sz="quarter" idx="22" hasCustomPrompt="1"/>
          </p:nvPr>
        </p:nvSpPr>
        <p:spPr>
          <a:xfrm>
            <a:off x="382587" y="5060318"/>
            <a:ext cx="3582987" cy="219809"/>
          </a:xfrm>
          <a:prstGeom prst="rect">
            <a:avLst/>
          </a:prstGeom>
        </p:spPr>
        <p:txBody>
          <a:bodyPr lIns="0" tIns="0" rIns="0" bIns="0"/>
          <a:lstStyle>
            <a:lvl1pPr>
              <a:defRPr sz="1200" b="0">
                <a:solidFill>
                  <a:schemeClr val="tx2"/>
                </a:solidFill>
              </a:defRPr>
            </a:lvl1pPr>
          </a:lstStyle>
          <a:p>
            <a:pPr lvl="0"/>
            <a:r>
              <a:rPr lang="de-DE"/>
              <a:t>Datum 12 </a:t>
            </a:r>
            <a:r>
              <a:rPr lang="de-DE" err="1"/>
              <a:t>pt</a:t>
            </a:r>
            <a:endParaRPr lang="de-DE"/>
          </a:p>
        </p:txBody>
      </p:sp>
      <p:sp>
        <p:nvSpPr>
          <p:cNvPr id="15" name="Textplatzhalter 22">
            <a:extLst>
              <a:ext uri="{FF2B5EF4-FFF2-40B4-BE49-F238E27FC236}">
                <a16:creationId xmlns:a16="http://schemas.microsoft.com/office/drawing/2014/main" id="{379C4D67-0479-4AB6-9C02-65D7BE0A4F23}"/>
              </a:ext>
            </a:extLst>
          </p:cNvPr>
          <p:cNvSpPr>
            <a:spLocks noGrp="1"/>
          </p:cNvSpPr>
          <p:nvPr>
            <p:ph type="body" sz="quarter" idx="23" hasCustomPrompt="1"/>
          </p:nvPr>
        </p:nvSpPr>
        <p:spPr>
          <a:xfrm>
            <a:off x="382587" y="3863322"/>
            <a:ext cx="10386106" cy="935255"/>
          </a:xfrm>
          <a:prstGeom prst="rect">
            <a:avLst/>
          </a:prstGeom>
        </p:spPr>
        <p:txBody>
          <a:bodyPr lIns="0" tIns="0" rIns="0" bIns="0"/>
          <a:lstStyle>
            <a:lvl1pPr>
              <a:lnSpc>
                <a:spcPct val="100000"/>
              </a:lnSpc>
              <a:defRPr sz="1800" b="1" baseline="0">
                <a:solidFill>
                  <a:schemeClr val="tx2"/>
                </a:solidFill>
              </a:defRPr>
            </a:lvl1pPr>
          </a:lstStyle>
          <a:p>
            <a:pPr lvl="0"/>
            <a:r>
              <a:rPr lang="en-GB" sz="1800" baseline="30000"/>
              <a:t>1 </a:t>
            </a:r>
            <a:r>
              <a:rPr lang="de-DE"/>
              <a:t>Werner Siemens Imaging Center, Department </a:t>
            </a:r>
            <a:r>
              <a:rPr lang="de-DE" err="1"/>
              <a:t>of</a:t>
            </a:r>
            <a:r>
              <a:rPr lang="de-DE"/>
              <a:t> </a:t>
            </a:r>
            <a:r>
              <a:rPr lang="de-DE" err="1"/>
              <a:t>Radiology</a:t>
            </a:r>
            <a:r>
              <a:rPr lang="de-DE"/>
              <a:t>, University </a:t>
            </a:r>
            <a:r>
              <a:rPr lang="de-DE" err="1"/>
              <a:t>of</a:t>
            </a:r>
            <a:r>
              <a:rPr lang="de-DE"/>
              <a:t> Tübingen</a:t>
            </a:r>
          </a:p>
          <a:p>
            <a:pPr lvl="0"/>
            <a:r>
              <a:rPr lang="en-GB" sz="1800" baseline="30000"/>
              <a:t>2</a:t>
            </a:r>
            <a:r>
              <a:rPr lang="de-DE"/>
              <a:t> NNN 18pt</a:t>
            </a:r>
          </a:p>
        </p:txBody>
      </p:sp>
    </p:spTree>
    <p:extLst>
      <p:ext uri="{BB962C8B-B14F-4D97-AF65-F5344CB8AC3E}">
        <p14:creationId xmlns:p14="http://schemas.microsoft.com/office/powerpoint/2010/main" val="65894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cknowledgement NUK">
    <p:spTree>
      <p:nvGrpSpPr>
        <p:cNvPr id="1" name=""/>
        <p:cNvGrpSpPr/>
        <p:nvPr/>
      </p:nvGrpSpPr>
      <p:grpSpPr>
        <a:xfrm>
          <a:off x="0" y="0"/>
          <a:ext cx="0" cy="0"/>
          <a:chOff x="0" y="0"/>
          <a:chExt cx="0" cy="0"/>
        </a:xfrm>
      </p:grpSpPr>
      <p:pic>
        <p:nvPicPr>
          <p:cNvPr id="11" name="Picture 10" descr="03_Neckarfront_mit_Stocherkahn_schoen"/>
          <p:cNvPicPr>
            <a:picLocks noChangeArrowheads="1"/>
          </p:cNvPicPr>
          <p:nvPr userDrawn="1"/>
        </p:nvPicPr>
        <p:blipFill rotWithShape="1">
          <a:blip r:embed="rId2">
            <a:lum bright="60000" contrast="-60000"/>
            <a:alphaModFix amt="70000"/>
            <a:extLst>
              <a:ext uri="{28A0092B-C50C-407E-A947-70E740481C1C}">
                <a14:useLocalDpi xmlns:a14="http://schemas.microsoft.com/office/drawing/2010/main" val="0"/>
              </a:ext>
            </a:extLst>
          </a:blip>
          <a:srcRect t="26838" b="1927"/>
          <a:stretch/>
        </p:blipFill>
        <p:spPr bwMode="auto">
          <a:xfrm>
            <a:off x="0" y="0"/>
            <a:ext cx="12201525" cy="533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735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UKT_Empty Slide">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74443"/>
            <a:ext cx="11401425" cy="867970"/>
          </a:xfrm>
          <a:prstGeom prst="rect">
            <a:avLst/>
          </a:prstGeom>
        </p:spPr>
        <p:txBody>
          <a:bodyPr lIns="0" tIns="0" rIns="0" bIns="0"/>
          <a:lstStyle>
            <a:lvl1pPr>
              <a:defRPr sz="3200">
                <a:solidFill>
                  <a:schemeClr val="tx2"/>
                </a:solidFill>
              </a:defRPr>
            </a:lvl1pPr>
          </a:lstStyle>
          <a:p>
            <a:r>
              <a:rPr lang="de-DE"/>
              <a:t>Titel der Folie 32 </a:t>
            </a:r>
            <a:r>
              <a:rPr lang="de-DE" err="1"/>
              <a:t>pt</a:t>
            </a:r>
            <a:r>
              <a:rPr lang="de-DE"/>
              <a:t> – werden im Lateinischen nur </a:t>
            </a:r>
            <a:br>
              <a:rPr lang="de-DE"/>
            </a:br>
            <a:r>
              <a:rPr lang="de-DE"/>
              <a:t>Satzanfänge groß geschrieben</a:t>
            </a:r>
          </a:p>
        </p:txBody>
      </p:sp>
      <p:sp>
        <p:nvSpPr>
          <p:cNvPr id="11" name="Textplatzhalter 9">
            <a:extLst>
              <a:ext uri="{FF2B5EF4-FFF2-40B4-BE49-F238E27FC236}">
                <a16:creationId xmlns:a16="http://schemas.microsoft.com/office/drawing/2014/main" id="{15D17F9A-D3D0-4257-AB21-B436B5B6E0E5}"/>
              </a:ext>
            </a:extLst>
          </p:cNvPr>
          <p:cNvSpPr>
            <a:spLocks noGrp="1"/>
          </p:cNvSpPr>
          <p:nvPr>
            <p:ph type="body" sz="quarter" idx="13" hasCustomPrompt="1"/>
          </p:nvPr>
        </p:nvSpPr>
        <p:spPr>
          <a:xfrm>
            <a:off x="1042073" y="6411401"/>
            <a:ext cx="1658816" cy="221910"/>
          </a:xfrm>
          <a:prstGeom prst="rect">
            <a:avLst/>
          </a:prstGeom>
        </p:spPr>
        <p:txBody>
          <a:bodyPr lIns="0" tIns="0" rIns="0" bIns="0"/>
          <a:lstStyle>
            <a:lvl1pPr>
              <a:defRPr sz="1600" b="1">
                <a:solidFill>
                  <a:schemeClr val="tx2">
                    <a:lumMod val="75000"/>
                  </a:schemeClr>
                </a:solidFill>
              </a:defRPr>
            </a:lvl1pPr>
            <a:lvl5pPr>
              <a:defRPr/>
            </a:lvl5pPr>
          </a:lstStyle>
          <a:p>
            <a:pPr lvl="0"/>
            <a:r>
              <a:rPr lang="de-DE"/>
              <a:t>Titel oder Kapitel</a:t>
            </a:r>
          </a:p>
        </p:txBody>
      </p:sp>
      <p:sp>
        <p:nvSpPr>
          <p:cNvPr id="12" name="Slide Number Placeholder 5">
            <a:extLst>
              <a:ext uri="{FF2B5EF4-FFF2-40B4-BE49-F238E27FC236}">
                <a16:creationId xmlns:a16="http://schemas.microsoft.com/office/drawing/2014/main" id="{6EFD862A-236C-442B-B513-2AE3F97486CF}"/>
              </a:ext>
            </a:extLst>
          </p:cNvPr>
          <p:cNvSpPr txBox="1">
            <a:spLocks/>
          </p:cNvSpPr>
          <p:nvPr userDrawn="1"/>
        </p:nvSpPr>
        <p:spPr>
          <a:xfrm>
            <a:off x="250294" y="6348473"/>
            <a:ext cx="640080" cy="365125"/>
          </a:xfrm>
          <a:prstGeom prst="rect">
            <a:avLst/>
          </a:prstGeom>
        </p:spPr>
        <p:txBody>
          <a:bodyPr vert="horz" lIns="91440" tIns="45720" rIns="91440" bIns="45720" rtlCol="0" anchor="ctr"/>
          <a:lstStyle>
            <a:defPPr>
              <a:defRPr lang="de-DE"/>
            </a:defPPr>
            <a:lvl1pPr marL="0" algn="ctr"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solidFill>
                  <a:schemeClr val="tx2">
                    <a:lumMod val="75000"/>
                  </a:schemeClr>
                </a:solidFill>
              </a:rPr>
              <a:pPr/>
              <a:t>‹#›</a:t>
            </a:fld>
            <a:endParaRPr lang="en-US">
              <a:solidFill>
                <a:schemeClr val="tx2">
                  <a:lumMod val="75000"/>
                </a:schemeClr>
              </a:solidFill>
            </a:endParaRPr>
          </a:p>
        </p:txBody>
      </p:sp>
    </p:spTree>
    <p:extLst>
      <p:ext uri="{BB962C8B-B14F-4D97-AF65-F5344CB8AC3E}">
        <p14:creationId xmlns:p14="http://schemas.microsoft.com/office/powerpoint/2010/main" val="337286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UKT_Title and content">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74443"/>
            <a:ext cx="11401425" cy="867970"/>
          </a:xfrm>
          <a:prstGeom prst="rect">
            <a:avLst/>
          </a:prstGeom>
        </p:spPr>
        <p:txBody>
          <a:bodyPr lIns="0" tIns="0" rIns="0" bIns="0"/>
          <a:lstStyle>
            <a:lvl1pPr>
              <a:defRPr sz="3200">
                <a:solidFill>
                  <a:schemeClr val="tx2"/>
                </a:solidFill>
              </a:defRPr>
            </a:lvl1pPr>
          </a:lstStyle>
          <a:p>
            <a:r>
              <a:rPr lang="de-DE"/>
              <a:t>Titel der Folie 32 </a:t>
            </a:r>
            <a:r>
              <a:rPr lang="de-DE" err="1"/>
              <a:t>pt</a:t>
            </a:r>
            <a:r>
              <a:rPr lang="de-DE"/>
              <a:t> – werden im Lateinischen nur </a:t>
            </a:r>
            <a:br>
              <a:rPr lang="de-DE"/>
            </a:br>
            <a:r>
              <a:rPr lang="de-DE"/>
              <a:t>Satzanfänge groß geschrieben</a:t>
            </a:r>
          </a:p>
        </p:txBody>
      </p:sp>
      <p:sp>
        <p:nvSpPr>
          <p:cNvPr id="11" name="Textplatzhalter 9">
            <a:extLst>
              <a:ext uri="{FF2B5EF4-FFF2-40B4-BE49-F238E27FC236}">
                <a16:creationId xmlns:a16="http://schemas.microsoft.com/office/drawing/2014/main" id="{15D17F9A-D3D0-4257-AB21-B436B5B6E0E5}"/>
              </a:ext>
            </a:extLst>
          </p:cNvPr>
          <p:cNvSpPr>
            <a:spLocks noGrp="1"/>
          </p:cNvSpPr>
          <p:nvPr>
            <p:ph type="body" sz="quarter" idx="13" hasCustomPrompt="1"/>
          </p:nvPr>
        </p:nvSpPr>
        <p:spPr>
          <a:xfrm>
            <a:off x="1042073" y="6411401"/>
            <a:ext cx="1658816" cy="221910"/>
          </a:xfrm>
          <a:prstGeom prst="rect">
            <a:avLst/>
          </a:prstGeom>
        </p:spPr>
        <p:txBody>
          <a:bodyPr lIns="0" tIns="0" rIns="0" bIns="0"/>
          <a:lstStyle>
            <a:lvl1pPr>
              <a:defRPr sz="1600" b="1">
                <a:solidFill>
                  <a:schemeClr val="tx2">
                    <a:lumMod val="75000"/>
                  </a:schemeClr>
                </a:solidFill>
              </a:defRPr>
            </a:lvl1pPr>
            <a:lvl5pPr>
              <a:defRPr/>
            </a:lvl5pPr>
          </a:lstStyle>
          <a:p>
            <a:pPr lvl="0"/>
            <a:r>
              <a:rPr lang="de-DE"/>
              <a:t>Titel oder Kapitel</a:t>
            </a:r>
          </a:p>
        </p:txBody>
      </p:sp>
      <p:sp>
        <p:nvSpPr>
          <p:cNvPr id="12" name="Slide Number Placeholder 5">
            <a:extLst>
              <a:ext uri="{FF2B5EF4-FFF2-40B4-BE49-F238E27FC236}">
                <a16:creationId xmlns:a16="http://schemas.microsoft.com/office/drawing/2014/main" id="{6EFD862A-236C-442B-B513-2AE3F97486CF}"/>
              </a:ext>
            </a:extLst>
          </p:cNvPr>
          <p:cNvSpPr txBox="1">
            <a:spLocks/>
          </p:cNvSpPr>
          <p:nvPr userDrawn="1"/>
        </p:nvSpPr>
        <p:spPr>
          <a:xfrm>
            <a:off x="250294" y="6348473"/>
            <a:ext cx="640080" cy="365125"/>
          </a:xfrm>
          <a:prstGeom prst="rect">
            <a:avLst/>
          </a:prstGeom>
        </p:spPr>
        <p:txBody>
          <a:bodyPr vert="horz" lIns="91440" tIns="45720" rIns="91440" bIns="45720" rtlCol="0" anchor="ctr"/>
          <a:lstStyle>
            <a:defPPr>
              <a:defRPr lang="de-DE"/>
            </a:defPPr>
            <a:lvl1pPr marL="0" algn="ctr"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solidFill>
                  <a:schemeClr val="tx2">
                    <a:lumMod val="75000"/>
                  </a:schemeClr>
                </a:solidFill>
              </a:rPr>
              <a:pPr/>
              <a:t>‹#›</a:t>
            </a:fld>
            <a:endParaRPr lang="en-US">
              <a:solidFill>
                <a:schemeClr val="tx2">
                  <a:lumMod val="75000"/>
                </a:schemeClr>
              </a:solidFill>
            </a:endParaRPr>
          </a:p>
        </p:txBody>
      </p:sp>
      <p:sp>
        <p:nvSpPr>
          <p:cNvPr id="10" name="Inhaltsplatzhalter 4">
            <a:extLst>
              <a:ext uri="{FF2B5EF4-FFF2-40B4-BE49-F238E27FC236}">
                <a16:creationId xmlns:a16="http://schemas.microsoft.com/office/drawing/2014/main" id="{2B342248-E923-4C6A-9444-A0A6B562EEFD}"/>
              </a:ext>
            </a:extLst>
          </p:cNvPr>
          <p:cNvSpPr>
            <a:spLocks noGrp="1"/>
          </p:cNvSpPr>
          <p:nvPr>
            <p:ph sz="quarter" idx="18"/>
          </p:nvPr>
        </p:nvSpPr>
        <p:spPr>
          <a:xfrm>
            <a:off x="377497" y="1128000"/>
            <a:ext cx="11406514" cy="4968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5094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UKT_Two content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74443"/>
            <a:ext cx="11401425" cy="867970"/>
          </a:xfrm>
          <a:prstGeom prst="rect">
            <a:avLst/>
          </a:prstGeom>
        </p:spPr>
        <p:txBody>
          <a:bodyPr lIns="0" tIns="0" rIns="0" bIns="0"/>
          <a:lstStyle>
            <a:lvl1pPr>
              <a:defRPr sz="3200">
                <a:solidFill>
                  <a:schemeClr val="tx2"/>
                </a:solidFill>
              </a:defRPr>
            </a:lvl1pPr>
          </a:lstStyle>
          <a:p>
            <a:r>
              <a:rPr lang="de-DE"/>
              <a:t>Titel der Folie 32 </a:t>
            </a:r>
            <a:r>
              <a:rPr lang="de-DE" err="1"/>
              <a:t>pt</a:t>
            </a:r>
            <a:r>
              <a:rPr lang="de-DE"/>
              <a:t> – werden im Lateinischen nur </a:t>
            </a:r>
            <a:br>
              <a:rPr lang="de-DE"/>
            </a:br>
            <a:r>
              <a:rPr lang="de-DE"/>
              <a:t>Satzanfänge groß geschrieben</a:t>
            </a:r>
          </a:p>
        </p:txBody>
      </p:sp>
      <p:sp>
        <p:nvSpPr>
          <p:cNvPr id="11" name="Textplatzhalter 9">
            <a:extLst>
              <a:ext uri="{FF2B5EF4-FFF2-40B4-BE49-F238E27FC236}">
                <a16:creationId xmlns:a16="http://schemas.microsoft.com/office/drawing/2014/main" id="{15D17F9A-D3D0-4257-AB21-B436B5B6E0E5}"/>
              </a:ext>
            </a:extLst>
          </p:cNvPr>
          <p:cNvSpPr>
            <a:spLocks noGrp="1"/>
          </p:cNvSpPr>
          <p:nvPr>
            <p:ph type="body" sz="quarter" idx="13" hasCustomPrompt="1"/>
          </p:nvPr>
        </p:nvSpPr>
        <p:spPr>
          <a:xfrm>
            <a:off x="1042073" y="6411401"/>
            <a:ext cx="1658816" cy="221910"/>
          </a:xfrm>
          <a:prstGeom prst="rect">
            <a:avLst/>
          </a:prstGeom>
        </p:spPr>
        <p:txBody>
          <a:bodyPr lIns="0" tIns="0" rIns="0" bIns="0"/>
          <a:lstStyle>
            <a:lvl1pPr>
              <a:defRPr sz="1600" b="1">
                <a:solidFill>
                  <a:schemeClr val="tx2">
                    <a:lumMod val="75000"/>
                  </a:schemeClr>
                </a:solidFill>
              </a:defRPr>
            </a:lvl1pPr>
            <a:lvl5pPr>
              <a:defRPr/>
            </a:lvl5pPr>
          </a:lstStyle>
          <a:p>
            <a:pPr lvl="0"/>
            <a:r>
              <a:rPr lang="de-DE"/>
              <a:t>Titel oder Kapitel</a:t>
            </a:r>
          </a:p>
        </p:txBody>
      </p:sp>
      <p:sp>
        <p:nvSpPr>
          <p:cNvPr id="12" name="Slide Number Placeholder 5">
            <a:extLst>
              <a:ext uri="{FF2B5EF4-FFF2-40B4-BE49-F238E27FC236}">
                <a16:creationId xmlns:a16="http://schemas.microsoft.com/office/drawing/2014/main" id="{6EFD862A-236C-442B-B513-2AE3F97486CF}"/>
              </a:ext>
            </a:extLst>
          </p:cNvPr>
          <p:cNvSpPr txBox="1">
            <a:spLocks/>
          </p:cNvSpPr>
          <p:nvPr userDrawn="1"/>
        </p:nvSpPr>
        <p:spPr>
          <a:xfrm>
            <a:off x="250294" y="6348473"/>
            <a:ext cx="640080" cy="365125"/>
          </a:xfrm>
          <a:prstGeom prst="rect">
            <a:avLst/>
          </a:prstGeom>
        </p:spPr>
        <p:txBody>
          <a:bodyPr vert="horz" lIns="91440" tIns="45720" rIns="91440" bIns="45720" rtlCol="0" anchor="ctr"/>
          <a:lstStyle>
            <a:defPPr>
              <a:defRPr lang="de-DE"/>
            </a:defPPr>
            <a:lvl1pPr marL="0" algn="ctr"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solidFill>
                  <a:schemeClr val="tx2">
                    <a:lumMod val="75000"/>
                  </a:schemeClr>
                </a:solidFill>
              </a:rPr>
              <a:pPr/>
              <a:t>‹#›</a:t>
            </a:fld>
            <a:endParaRPr lang="en-US">
              <a:solidFill>
                <a:schemeClr val="tx2">
                  <a:lumMod val="75000"/>
                </a:schemeClr>
              </a:solidFill>
            </a:endParaRPr>
          </a:p>
        </p:txBody>
      </p:sp>
      <p:sp>
        <p:nvSpPr>
          <p:cNvPr id="15" name="Inhaltsplatzhalter 4">
            <a:extLst>
              <a:ext uri="{FF2B5EF4-FFF2-40B4-BE49-F238E27FC236}">
                <a16:creationId xmlns:a16="http://schemas.microsoft.com/office/drawing/2014/main" id="{2B342248-E923-4C6A-9444-A0A6B562EEFD}"/>
              </a:ext>
            </a:extLst>
          </p:cNvPr>
          <p:cNvSpPr>
            <a:spLocks noGrp="1"/>
          </p:cNvSpPr>
          <p:nvPr>
            <p:ph sz="quarter" idx="16"/>
          </p:nvPr>
        </p:nvSpPr>
        <p:spPr>
          <a:xfrm>
            <a:off x="6454589" y="1128000"/>
            <a:ext cx="5329424" cy="4968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Inhaltsplatzhalter 4">
            <a:extLst>
              <a:ext uri="{FF2B5EF4-FFF2-40B4-BE49-F238E27FC236}">
                <a16:creationId xmlns:a16="http://schemas.microsoft.com/office/drawing/2014/main" id="{2B342248-E923-4C6A-9444-A0A6B562EEFD}"/>
              </a:ext>
            </a:extLst>
          </p:cNvPr>
          <p:cNvSpPr>
            <a:spLocks noGrp="1"/>
          </p:cNvSpPr>
          <p:nvPr>
            <p:ph sz="quarter" idx="17"/>
          </p:nvPr>
        </p:nvSpPr>
        <p:spPr>
          <a:xfrm>
            <a:off x="377497" y="1128000"/>
            <a:ext cx="5329424" cy="4968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0801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UKT_Agenda-/Content Slide">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74443"/>
            <a:ext cx="11401425" cy="867970"/>
          </a:xfrm>
          <a:prstGeom prst="rect">
            <a:avLst/>
          </a:prstGeom>
        </p:spPr>
        <p:txBody>
          <a:bodyPr lIns="0" tIns="0" rIns="0" bIns="0"/>
          <a:lstStyle>
            <a:lvl1pPr>
              <a:defRPr sz="3200">
                <a:solidFill>
                  <a:schemeClr val="tx2"/>
                </a:solidFill>
              </a:defRPr>
            </a:lvl1pPr>
          </a:lstStyle>
          <a:p>
            <a:r>
              <a:rPr lang="de-DE"/>
              <a:t>Titel der Folie 32 </a:t>
            </a:r>
            <a:r>
              <a:rPr lang="de-DE" err="1"/>
              <a:t>pt</a:t>
            </a:r>
            <a:r>
              <a:rPr lang="de-DE"/>
              <a:t> – werden im Lateinischen nur </a:t>
            </a:r>
            <a:br>
              <a:rPr lang="de-DE"/>
            </a:br>
            <a:r>
              <a:rPr lang="de-DE"/>
              <a:t>Satzanfänge groß geschrieben</a:t>
            </a:r>
          </a:p>
        </p:txBody>
      </p:sp>
      <p:sp>
        <p:nvSpPr>
          <p:cNvPr id="6" name="Textplatzhalter 5">
            <a:extLst>
              <a:ext uri="{FF2B5EF4-FFF2-40B4-BE49-F238E27FC236}">
                <a16:creationId xmlns:a16="http://schemas.microsoft.com/office/drawing/2014/main" id="{17B8FA07-E348-4B34-AB8F-EA36C1E9AA09}"/>
              </a:ext>
            </a:extLst>
          </p:cNvPr>
          <p:cNvSpPr>
            <a:spLocks noGrp="1"/>
          </p:cNvSpPr>
          <p:nvPr>
            <p:ph type="body" sz="quarter" idx="10" hasCustomPrompt="1"/>
          </p:nvPr>
        </p:nvSpPr>
        <p:spPr>
          <a:xfrm>
            <a:off x="382588" y="1128000"/>
            <a:ext cx="11401425" cy="4968000"/>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438275"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a:t>Ebene eins</a:t>
            </a:r>
          </a:p>
          <a:p>
            <a:pPr lvl="1"/>
            <a:r>
              <a:rPr lang="de-DE"/>
              <a:t>Ebene zwei</a:t>
            </a:r>
          </a:p>
          <a:p>
            <a:pPr lvl="2"/>
            <a:r>
              <a:rPr lang="de-DE"/>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a:p>
        </p:txBody>
      </p:sp>
      <p:sp>
        <p:nvSpPr>
          <p:cNvPr id="11" name="Textplatzhalter 9">
            <a:extLst>
              <a:ext uri="{FF2B5EF4-FFF2-40B4-BE49-F238E27FC236}">
                <a16:creationId xmlns:a16="http://schemas.microsoft.com/office/drawing/2014/main" id="{15D17F9A-D3D0-4257-AB21-B436B5B6E0E5}"/>
              </a:ext>
            </a:extLst>
          </p:cNvPr>
          <p:cNvSpPr>
            <a:spLocks noGrp="1"/>
          </p:cNvSpPr>
          <p:nvPr>
            <p:ph type="body" sz="quarter" idx="13" hasCustomPrompt="1"/>
          </p:nvPr>
        </p:nvSpPr>
        <p:spPr>
          <a:xfrm>
            <a:off x="1042073" y="6411401"/>
            <a:ext cx="1658816" cy="221910"/>
          </a:xfrm>
          <a:prstGeom prst="rect">
            <a:avLst/>
          </a:prstGeom>
        </p:spPr>
        <p:txBody>
          <a:bodyPr lIns="0" tIns="0" rIns="0" bIns="0"/>
          <a:lstStyle>
            <a:lvl1pPr>
              <a:defRPr sz="1600" b="1">
                <a:solidFill>
                  <a:schemeClr val="tx2">
                    <a:lumMod val="75000"/>
                  </a:schemeClr>
                </a:solidFill>
              </a:defRPr>
            </a:lvl1pPr>
            <a:lvl5pPr>
              <a:defRPr/>
            </a:lvl5pPr>
          </a:lstStyle>
          <a:p>
            <a:pPr lvl="0"/>
            <a:r>
              <a:rPr lang="de-DE"/>
              <a:t>Titel oder Kapitel</a:t>
            </a:r>
          </a:p>
        </p:txBody>
      </p:sp>
      <p:sp>
        <p:nvSpPr>
          <p:cNvPr id="12" name="Slide Number Placeholder 5">
            <a:extLst>
              <a:ext uri="{FF2B5EF4-FFF2-40B4-BE49-F238E27FC236}">
                <a16:creationId xmlns:a16="http://schemas.microsoft.com/office/drawing/2014/main" id="{6EFD862A-236C-442B-B513-2AE3F97486CF}"/>
              </a:ext>
            </a:extLst>
          </p:cNvPr>
          <p:cNvSpPr txBox="1">
            <a:spLocks/>
          </p:cNvSpPr>
          <p:nvPr userDrawn="1"/>
        </p:nvSpPr>
        <p:spPr>
          <a:xfrm>
            <a:off x="250294" y="6348473"/>
            <a:ext cx="640080" cy="365125"/>
          </a:xfrm>
          <a:prstGeom prst="rect">
            <a:avLst/>
          </a:prstGeom>
        </p:spPr>
        <p:txBody>
          <a:bodyPr vert="horz" lIns="91440" tIns="45720" rIns="91440" bIns="45720" rtlCol="0" anchor="ctr"/>
          <a:lstStyle>
            <a:defPPr>
              <a:defRPr lang="de-DE"/>
            </a:defPPr>
            <a:lvl1pPr marL="0" algn="ctr"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solidFill>
                  <a:schemeClr val="tx2">
                    <a:lumMod val="75000"/>
                  </a:schemeClr>
                </a:solidFill>
              </a:rPr>
              <a:pPr/>
              <a:t>‹#›</a:t>
            </a:fld>
            <a:endParaRPr lang="en-US">
              <a:solidFill>
                <a:schemeClr val="tx2">
                  <a:lumMod val="75000"/>
                </a:schemeClr>
              </a:solidFill>
            </a:endParaRPr>
          </a:p>
        </p:txBody>
      </p:sp>
    </p:spTree>
    <p:extLst>
      <p:ext uri="{BB962C8B-B14F-4D97-AF65-F5344CB8AC3E}">
        <p14:creationId xmlns:p14="http://schemas.microsoft.com/office/powerpoint/2010/main" val="304495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UKT_Shorttext-Slide">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74443"/>
            <a:ext cx="11401425" cy="867970"/>
          </a:xfrm>
          <a:prstGeom prst="rect">
            <a:avLst/>
          </a:prstGeom>
        </p:spPr>
        <p:txBody>
          <a:bodyPr lIns="0" tIns="0" rIns="0" bIns="0"/>
          <a:lstStyle>
            <a:lvl1pPr>
              <a:defRPr sz="3200">
                <a:solidFill>
                  <a:schemeClr val="tx2"/>
                </a:solidFill>
              </a:defRPr>
            </a:lvl1pPr>
          </a:lstStyle>
          <a:p>
            <a:r>
              <a:rPr lang="de-DE"/>
              <a:t>Titel der Folie 32 </a:t>
            </a:r>
            <a:r>
              <a:rPr lang="de-DE" err="1"/>
              <a:t>pt</a:t>
            </a:r>
            <a:r>
              <a:rPr lang="de-DE"/>
              <a:t> – werden im Lateinischen nur </a:t>
            </a:r>
            <a:br>
              <a:rPr lang="de-DE"/>
            </a:br>
            <a:r>
              <a:rPr lang="de-DE"/>
              <a:t>Satzanfänge groß geschrieben</a:t>
            </a:r>
          </a:p>
        </p:txBody>
      </p:sp>
      <p:sp>
        <p:nvSpPr>
          <p:cNvPr id="11" name="Textplatzhalter 9">
            <a:extLst>
              <a:ext uri="{FF2B5EF4-FFF2-40B4-BE49-F238E27FC236}">
                <a16:creationId xmlns:a16="http://schemas.microsoft.com/office/drawing/2014/main" id="{15D17F9A-D3D0-4257-AB21-B436B5B6E0E5}"/>
              </a:ext>
            </a:extLst>
          </p:cNvPr>
          <p:cNvSpPr>
            <a:spLocks noGrp="1"/>
          </p:cNvSpPr>
          <p:nvPr>
            <p:ph type="body" sz="quarter" idx="13" hasCustomPrompt="1"/>
          </p:nvPr>
        </p:nvSpPr>
        <p:spPr>
          <a:xfrm>
            <a:off x="1042073" y="6411401"/>
            <a:ext cx="1658816" cy="221910"/>
          </a:xfrm>
          <a:prstGeom prst="rect">
            <a:avLst/>
          </a:prstGeom>
        </p:spPr>
        <p:txBody>
          <a:bodyPr lIns="0" tIns="0" rIns="0" bIns="0"/>
          <a:lstStyle>
            <a:lvl1pPr>
              <a:defRPr sz="1600" b="1">
                <a:solidFill>
                  <a:schemeClr val="tx2">
                    <a:lumMod val="75000"/>
                  </a:schemeClr>
                </a:solidFill>
              </a:defRPr>
            </a:lvl1pPr>
            <a:lvl5pPr>
              <a:defRPr/>
            </a:lvl5pPr>
          </a:lstStyle>
          <a:p>
            <a:pPr lvl="0"/>
            <a:r>
              <a:rPr lang="de-DE"/>
              <a:t>Titel oder Kapitel</a:t>
            </a:r>
          </a:p>
        </p:txBody>
      </p:sp>
      <p:sp>
        <p:nvSpPr>
          <p:cNvPr id="12" name="Slide Number Placeholder 5">
            <a:extLst>
              <a:ext uri="{FF2B5EF4-FFF2-40B4-BE49-F238E27FC236}">
                <a16:creationId xmlns:a16="http://schemas.microsoft.com/office/drawing/2014/main" id="{6EFD862A-236C-442B-B513-2AE3F97486CF}"/>
              </a:ext>
            </a:extLst>
          </p:cNvPr>
          <p:cNvSpPr txBox="1">
            <a:spLocks/>
          </p:cNvSpPr>
          <p:nvPr userDrawn="1"/>
        </p:nvSpPr>
        <p:spPr>
          <a:xfrm>
            <a:off x="250294" y="6348473"/>
            <a:ext cx="640080" cy="365125"/>
          </a:xfrm>
          <a:prstGeom prst="rect">
            <a:avLst/>
          </a:prstGeom>
        </p:spPr>
        <p:txBody>
          <a:bodyPr vert="horz" lIns="91440" tIns="45720" rIns="91440" bIns="45720" rtlCol="0" anchor="ctr"/>
          <a:lstStyle>
            <a:defPPr>
              <a:defRPr lang="de-DE"/>
            </a:defPPr>
            <a:lvl1pPr marL="0" algn="ctr"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solidFill>
                  <a:schemeClr val="tx2">
                    <a:lumMod val="75000"/>
                  </a:schemeClr>
                </a:solidFill>
              </a:rPr>
              <a:pPr/>
              <a:t>‹#›</a:t>
            </a:fld>
            <a:endParaRPr lang="en-US">
              <a:solidFill>
                <a:schemeClr val="tx2">
                  <a:lumMod val="75000"/>
                </a:schemeClr>
              </a:solidFill>
            </a:endParaRPr>
          </a:p>
        </p:txBody>
      </p:sp>
      <p:sp>
        <p:nvSpPr>
          <p:cNvPr id="6" name="Textplatzhalter 5">
            <a:extLst>
              <a:ext uri="{FF2B5EF4-FFF2-40B4-BE49-F238E27FC236}">
                <a16:creationId xmlns:a16="http://schemas.microsoft.com/office/drawing/2014/main" id="{FD4412D9-02EB-4003-A6A4-1E21C2E52FB5}"/>
              </a:ext>
            </a:extLst>
          </p:cNvPr>
          <p:cNvSpPr>
            <a:spLocks noGrp="1"/>
          </p:cNvSpPr>
          <p:nvPr>
            <p:ph type="body" sz="quarter" idx="10" hasCustomPrompt="1"/>
          </p:nvPr>
        </p:nvSpPr>
        <p:spPr>
          <a:xfrm>
            <a:off x="382588" y="1106098"/>
            <a:ext cx="11401423"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a:t>Shorttext 24 </a:t>
            </a:r>
            <a:r>
              <a:rPr lang="de-DE" err="1"/>
              <a:t>pt</a:t>
            </a:r>
            <a:r>
              <a:rPr lang="de-DE"/>
              <a:t> – als bekanntester Blindtext gilt der Text „</a:t>
            </a:r>
            <a:r>
              <a:rPr lang="de-DE" err="1"/>
              <a:t>Lorem</a:t>
            </a:r>
            <a:r>
              <a:rPr lang="de-DE"/>
              <a:t> </a:t>
            </a:r>
            <a:r>
              <a:rPr lang="de-DE" err="1"/>
              <a:t>ipsum</a:t>
            </a:r>
            <a:r>
              <a:rPr lang="de-DE"/>
              <a:t>“, der seinen Ursprung im 16. Jahrhundert haben soll. </a:t>
            </a:r>
            <a:r>
              <a:rPr lang="de-DE" err="1"/>
              <a:t>Lorem</a:t>
            </a:r>
            <a:r>
              <a:rPr lang="de-DE"/>
              <a:t> </a:t>
            </a:r>
            <a:r>
              <a:rPr lang="de-DE" err="1"/>
              <a:t>ipsum</a:t>
            </a:r>
            <a:r>
              <a:rPr lang="de-DE"/>
              <a:t> ist in einer pseudo-lateinischen Sprache verfasst, die ungefähr dem „natürlichen“ Latein entspricht. </a:t>
            </a:r>
          </a:p>
        </p:txBody>
      </p:sp>
    </p:spTree>
    <p:extLst>
      <p:ext uri="{BB962C8B-B14F-4D97-AF65-F5344CB8AC3E}">
        <p14:creationId xmlns:p14="http://schemas.microsoft.com/office/powerpoint/2010/main" val="93031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UKT_Longtext-Slide">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32C1D6-F2DF-4D86-92A6-0B52096689A0}"/>
              </a:ext>
            </a:extLst>
          </p:cNvPr>
          <p:cNvSpPr>
            <a:spLocks noGrp="1"/>
          </p:cNvSpPr>
          <p:nvPr>
            <p:ph type="title" hasCustomPrompt="1"/>
          </p:nvPr>
        </p:nvSpPr>
        <p:spPr>
          <a:xfrm>
            <a:off x="382587" y="74443"/>
            <a:ext cx="11401425" cy="867970"/>
          </a:xfrm>
          <a:prstGeom prst="rect">
            <a:avLst/>
          </a:prstGeom>
        </p:spPr>
        <p:txBody>
          <a:bodyPr lIns="0" tIns="0" rIns="0" bIns="0"/>
          <a:lstStyle>
            <a:lvl1pPr>
              <a:defRPr sz="3200">
                <a:solidFill>
                  <a:schemeClr val="tx2"/>
                </a:solidFill>
              </a:defRPr>
            </a:lvl1pPr>
          </a:lstStyle>
          <a:p>
            <a:r>
              <a:rPr lang="de-DE"/>
              <a:t>Titel der Folie 32 </a:t>
            </a:r>
            <a:r>
              <a:rPr lang="de-DE" err="1"/>
              <a:t>pt</a:t>
            </a:r>
            <a:r>
              <a:rPr lang="de-DE"/>
              <a:t> – werden im Lateinischen nur </a:t>
            </a:r>
            <a:br>
              <a:rPr lang="de-DE"/>
            </a:br>
            <a:r>
              <a:rPr lang="de-DE"/>
              <a:t>Satzanfänge groß geschrieben</a:t>
            </a:r>
          </a:p>
        </p:txBody>
      </p:sp>
      <p:sp>
        <p:nvSpPr>
          <p:cNvPr id="11" name="Textplatzhalter 9">
            <a:extLst>
              <a:ext uri="{FF2B5EF4-FFF2-40B4-BE49-F238E27FC236}">
                <a16:creationId xmlns:a16="http://schemas.microsoft.com/office/drawing/2014/main" id="{15D17F9A-D3D0-4257-AB21-B436B5B6E0E5}"/>
              </a:ext>
            </a:extLst>
          </p:cNvPr>
          <p:cNvSpPr>
            <a:spLocks noGrp="1"/>
          </p:cNvSpPr>
          <p:nvPr>
            <p:ph type="body" sz="quarter" idx="13" hasCustomPrompt="1"/>
          </p:nvPr>
        </p:nvSpPr>
        <p:spPr>
          <a:xfrm>
            <a:off x="1042073" y="6411401"/>
            <a:ext cx="1658816" cy="221910"/>
          </a:xfrm>
          <a:prstGeom prst="rect">
            <a:avLst/>
          </a:prstGeom>
        </p:spPr>
        <p:txBody>
          <a:bodyPr lIns="0" tIns="0" rIns="0" bIns="0"/>
          <a:lstStyle>
            <a:lvl1pPr>
              <a:defRPr sz="1600" b="1">
                <a:solidFill>
                  <a:schemeClr val="tx2">
                    <a:lumMod val="75000"/>
                  </a:schemeClr>
                </a:solidFill>
              </a:defRPr>
            </a:lvl1pPr>
            <a:lvl5pPr>
              <a:defRPr/>
            </a:lvl5pPr>
          </a:lstStyle>
          <a:p>
            <a:pPr lvl="0"/>
            <a:r>
              <a:rPr lang="de-DE"/>
              <a:t>Titel oder Kapitel</a:t>
            </a:r>
          </a:p>
        </p:txBody>
      </p:sp>
      <p:sp>
        <p:nvSpPr>
          <p:cNvPr id="12" name="Slide Number Placeholder 5">
            <a:extLst>
              <a:ext uri="{FF2B5EF4-FFF2-40B4-BE49-F238E27FC236}">
                <a16:creationId xmlns:a16="http://schemas.microsoft.com/office/drawing/2014/main" id="{6EFD862A-236C-442B-B513-2AE3F97486CF}"/>
              </a:ext>
            </a:extLst>
          </p:cNvPr>
          <p:cNvSpPr txBox="1">
            <a:spLocks/>
          </p:cNvSpPr>
          <p:nvPr userDrawn="1"/>
        </p:nvSpPr>
        <p:spPr>
          <a:xfrm>
            <a:off x="250294" y="6348473"/>
            <a:ext cx="640080" cy="365125"/>
          </a:xfrm>
          <a:prstGeom prst="rect">
            <a:avLst/>
          </a:prstGeom>
        </p:spPr>
        <p:txBody>
          <a:bodyPr vert="horz" lIns="91440" tIns="45720" rIns="91440" bIns="45720" rtlCol="0" anchor="ctr"/>
          <a:lstStyle>
            <a:defPPr>
              <a:defRPr lang="de-DE"/>
            </a:defPPr>
            <a:lvl1pPr marL="0" algn="ctr"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solidFill>
                  <a:schemeClr val="tx2">
                    <a:lumMod val="75000"/>
                  </a:schemeClr>
                </a:solidFill>
              </a:rPr>
              <a:pPr/>
              <a:t>‹#›</a:t>
            </a:fld>
            <a:endParaRPr lang="en-US">
              <a:solidFill>
                <a:schemeClr val="tx2">
                  <a:lumMod val="75000"/>
                </a:schemeClr>
              </a:solidFill>
            </a:endParaRPr>
          </a:p>
        </p:txBody>
      </p:sp>
      <p:sp>
        <p:nvSpPr>
          <p:cNvPr id="10" name="Textplatzhalter 4">
            <a:extLst>
              <a:ext uri="{FF2B5EF4-FFF2-40B4-BE49-F238E27FC236}">
                <a16:creationId xmlns:a16="http://schemas.microsoft.com/office/drawing/2014/main" id="{90402E51-F9BC-46DD-9BC9-70C103489127}"/>
              </a:ext>
            </a:extLst>
          </p:cNvPr>
          <p:cNvSpPr>
            <a:spLocks noGrp="1"/>
          </p:cNvSpPr>
          <p:nvPr>
            <p:ph type="body" sz="quarter" idx="14" hasCustomPrompt="1"/>
          </p:nvPr>
        </p:nvSpPr>
        <p:spPr>
          <a:xfrm>
            <a:off x="382587" y="1111302"/>
            <a:ext cx="11426827" cy="3347409"/>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err="1"/>
              <a:t>Longtext</a:t>
            </a:r>
            <a:r>
              <a:rPr lang="de-DE"/>
              <a:t> 16 </a:t>
            </a:r>
            <a:r>
              <a:rPr lang="de-DE" err="1"/>
              <a:t>pt</a:t>
            </a:r>
            <a:r>
              <a:rPr lang="de-DE"/>
              <a:t> </a:t>
            </a:r>
          </a:p>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consetetur</a:t>
            </a:r>
            <a:r>
              <a:rPr lang="de-DE"/>
              <a:t> </a:t>
            </a:r>
            <a:r>
              <a:rPr lang="de-DE" err="1"/>
              <a:t>sadipscing</a:t>
            </a:r>
            <a:r>
              <a:rPr lang="de-DE"/>
              <a:t> </a:t>
            </a:r>
            <a:r>
              <a:rPr lang="de-DE" err="1"/>
              <a:t>elitr</a:t>
            </a:r>
            <a:r>
              <a:rPr lang="de-DE"/>
              <a:t>, </a:t>
            </a:r>
            <a:r>
              <a:rPr lang="de-DE" err="1"/>
              <a:t>sed</a:t>
            </a:r>
            <a:r>
              <a:rPr lang="de-DE"/>
              <a:t> </a:t>
            </a:r>
            <a:r>
              <a:rPr lang="de-DE" err="1"/>
              <a:t>diam</a:t>
            </a:r>
            <a:r>
              <a:rPr lang="de-DE"/>
              <a:t> </a:t>
            </a:r>
            <a:r>
              <a:rPr lang="de-DE" err="1"/>
              <a:t>nonumy</a:t>
            </a:r>
            <a:r>
              <a:rPr lang="de-DE"/>
              <a:t> </a:t>
            </a:r>
            <a:r>
              <a:rPr lang="de-DE" err="1"/>
              <a:t>eirmod</a:t>
            </a:r>
            <a:r>
              <a:rPr lang="de-DE"/>
              <a:t> </a:t>
            </a:r>
            <a:r>
              <a:rPr lang="de-DE" err="1"/>
              <a:t>tempor</a:t>
            </a:r>
            <a:r>
              <a:rPr lang="de-DE"/>
              <a:t> </a:t>
            </a:r>
            <a:r>
              <a:rPr lang="de-DE" err="1"/>
              <a:t>invidunt</a:t>
            </a:r>
            <a:r>
              <a:rPr lang="de-DE"/>
              <a:t> </a:t>
            </a:r>
            <a:r>
              <a:rPr lang="de-DE" err="1"/>
              <a:t>ut</a:t>
            </a:r>
            <a:r>
              <a:rPr lang="de-DE"/>
              <a:t> </a:t>
            </a:r>
            <a:r>
              <a:rPr lang="de-DE" err="1"/>
              <a:t>labore</a:t>
            </a:r>
            <a:r>
              <a:rPr lang="de-DE"/>
              <a:t> et </a:t>
            </a:r>
            <a:r>
              <a:rPr lang="de-DE" err="1"/>
              <a:t>dolore</a:t>
            </a:r>
            <a:r>
              <a:rPr lang="de-DE"/>
              <a:t> magna </a:t>
            </a:r>
            <a:r>
              <a:rPr lang="de-DE" err="1"/>
              <a:t>aliquyam</a:t>
            </a:r>
            <a:r>
              <a:rPr lang="de-DE"/>
              <a:t> </a:t>
            </a:r>
            <a:r>
              <a:rPr lang="de-DE" err="1"/>
              <a:t>erat</a:t>
            </a:r>
            <a:r>
              <a:rPr lang="de-DE"/>
              <a:t>, </a:t>
            </a:r>
            <a:r>
              <a:rPr lang="de-DE" err="1"/>
              <a:t>sed</a:t>
            </a:r>
            <a:r>
              <a:rPr lang="de-DE"/>
              <a:t> </a:t>
            </a:r>
            <a:r>
              <a:rPr lang="de-DE" err="1"/>
              <a:t>diam</a:t>
            </a:r>
            <a:r>
              <a:rPr lang="de-DE"/>
              <a:t> </a:t>
            </a:r>
            <a:r>
              <a:rPr lang="de-DE" err="1"/>
              <a:t>voluptua</a:t>
            </a:r>
            <a:r>
              <a:rPr lang="de-DE"/>
              <a:t>. At </a:t>
            </a:r>
            <a:r>
              <a:rPr lang="de-DE" err="1"/>
              <a:t>vero</a:t>
            </a:r>
            <a:r>
              <a:rPr lang="de-DE"/>
              <a:t> </a:t>
            </a:r>
            <a:r>
              <a:rPr lang="de-DE" err="1"/>
              <a:t>eos</a:t>
            </a:r>
            <a:r>
              <a:rPr lang="de-DE"/>
              <a:t> et </a:t>
            </a:r>
            <a:r>
              <a:rPr lang="de-DE" err="1"/>
              <a:t>accusam</a:t>
            </a:r>
            <a:r>
              <a:rPr lang="de-DE"/>
              <a:t> et </a:t>
            </a:r>
            <a:r>
              <a:rPr lang="de-DE" err="1"/>
              <a:t>justo</a:t>
            </a:r>
            <a:r>
              <a:rPr lang="de-DE"/>
              <a:t> </a:t>
            </a:r>
            <a:r>
              <a:rPr lang="de-DE" err="1"/>
              <a:t>duo</a:t>
            </a:r>
            <a:r>
              <a:rPr lang="de-DE"/>
              <a:t> </a:t>
            </a:r>
            <a:r>
              <a:rPr lang="de-DE" err="1"/>
              <a:t>dolores</a:t>
            </a:r>
            <a:r>
              <a:rPr lang="de-DE"/>
              <a:t> et </a:t>
            </a:r>
            <a:r>
              <a:rPr lang="de-DE" err="1"/>
              <a:t>ea</a:t>
            </a:r>
            <a:r>
              <a:rPr lang="de-DE"/>
              <a:t> </a:t>
            </a:r>
            <a:r>
              <a:rPr lang="de-DE" err="1"/>
              <a:t>rebum</a:t>
            </a:r>
            <a:r>
              <a:rPr lang="de-DE"/>
              <a:t>. Stet </a:t>
            </a:r>
            <a:r>
              <a:rPr lang="de-DE" err="1"/>
              <a:t>clita</a:t>
            </a:r>
            <a:r>
              <a:rPr lang="de-DE"/>
              <a:t> </a:t>
            </a:r>
            <a:r>
              <a:rPr lang="de-DE" err="1"/>
              <a:t>kasd</a:t>
            </a:r>
            <a:r>
              <a:rPr lang="de-DE"/>
              <a:t> </a:t>
            </a:r>
            <a:r>
              <a:rPr lang="de-DE" err="1"/>
              <a:t>gubergren</a:t>
            </a:r>
            <a:r>
              <a:rPr lang="de-DE"/>
              <a:t>, </a:t>
            </a:r>
            <a:r>
              <a:rPr lang="de-DE" err="1"/>
              <a:t>no</a:t>
            </a:r>
            <a:r>
              <a:rPr lang="de-DE"/>
              <a:t> </a:t>
            </a:r>
            <a:r>
              <a:rPr lang="de-DE" err="1"/>
              <a:t>sea</a:t>
            </a:r>
            <a:r>
              <a:rPr lang="de-DE"/>
              <a:t> </a:t>
            </a:r>
            <a:r>
              <a:rPr lang="de-DE" err="1"/>
              <a:t>takimata</a:t>
            </a:r>
            <a:r>
              <a:rPr lang="de-DE"/>
              <a:t> sanctus </a:t>
            </a:r>
            <a:r>
              <a:rPr lang="de-DE" err="1"/>
              <a:t>est</a:t>
            </a:r>
            <a:r>
              <a:rPr lang="de-DE"/>
              <a:t>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consetetur</a:t>
            </a:r>
            <a:r>
              <a:rPr lang="de-DE"/>
              <a:t> </a:t>
            </a:r>
            <a:r>
              <a:rPr lang="de-DE" err="1"/>
              <a:t>sadipscing</a:t>
            </a:r>
            <a:r>
              <a:rPr lang="de-DE"/>
              <a:t> </a:t>
            </a:r>
            <a:r>
              <a:rPr lang="de-DE" err="1"/>
              <a:t>elitr</a:t>
            </a:r>
            <a:r>
              <a:rPr lang="de-DE"/>
              <a:t>, </a:t>
            </a:r>
            <a:r>
              <a:rPr lang="de-DE" err="1"/>
              <a:t>sed</a:t>
            </a:r>
            <a:r>
              <a:rPr lang="de-DE"/>
              <a:t> </a:t>
            </a:r>
            <a:r>
              <a:rPr lang="de-DE" err="1"/>
              <a:t>diam</a:t>
            </a:r>
            <a:r>
              <a:rPr lang="de-DE"/>
              <a:t> </a:t>
            </a:r>
            <a:r>
              <a:rPr lang="de-DE" err="1"/>
              <a:t>nonumy</a:t>
            </a:r>
            <a:r>
              <a:rPr lang="de-DE"/>
              <a:t> </a:t>
            </a:r>
            <a:r>
              <a:rPr lang="de-DE" err="1"/>
              <a:t>eirmod</a:t>
            </a:r>
            <a:r>
              <a:rPr lang="de-DE"/>
              <a:t> </a:t>
            </a:r>
            <a:r>
              <a:rPr lang="de-DE" err="1"/>
              <a:t>tempor</a:t>
            </a:r>
            <a:r>
              <a:rPr lang="de-DE"/>
              <a:t> </a:t>
            </a:r>
            <a:r>
              <a:rPr lang="de-DE" err="1"/>
              <a:t>invidunt</a:t>
            </a:r>
            <a:r>
              <a:rPr lang="de-DE"/>
              <a:t> </a:t>
            </a:r>
            <a:r>
              <a:rPr lang="de-DE" err="1"/>
              <a:t>ut</a:t>
            </a:r>
            <a:r>
              <a:rPr lang="de-DE"/>
              <a:t> </a:t>
            </a:r>
            <a:r>
              <a:rPr lang="de-DE" err="1"/>
              <a:t>labore</a:t>
            </a:r>
            <a:r>
              <a:rPr lang="de-DE"/>
              <a:t> et </a:t>
            </a:r>
            <a:r>
              <a:rPr lang="de-DE" err="1"/>
              <a:t>dolore</a:t>
            </a:r>
            <a:r>
              <a:rPr lang="de-DE"/>
              <a:t> magna </a:t>
            </a:r>
            <a:r>
              <a:rPr lang="de-DE" err="1"/>
              <a:t>aliquyam</a:t>
            </a:r>
            <a:r>
              <a:rPr lang="de-DE"/>
              <a:t> </a:t>
            </a:r>
            <a:r>
              <a:rPr lang="de-DE" err="1"/>
              <a:t>erat</a:t>
            </a:r>
            <a:r>
              <a:rPr lang="de-DE"/>
              <a:t>, </a:t>
            </a:r>
            <a:r>
              <a:rPr lang="de-DE" err="1"/>
              <a:t>sed</a:t>
            </a:r>
            <a:r>
              <a:rPr lang="de-DE"/>
              <a:t> </a:t>
            </a:r>
            <a:r>
              <a:rPr lang="de-DE" err="1"/>
              <a:t>diam</a:t>
            </a:r>
            <a:r>
              <a:rPr lang="de-DE"/>
              <a:t> </a:t>
            </a:r>
            <a:r>
              <a:rPr lang="de-DE" err="1"/>
              <a:t>voluptua</a:t>
            </a:r>
            <a:r>
              <a:rPr lang="de-DE"/>
              <a:t>. At </a:t>
            </a:r>
            <a:r>
              <a:rPr lang="de-DE" err="1"/>
              <a:t>vero</a:t>
            </a:r>
            <a:r>
              <a:rPr lang="de-DE"/>
              <a:t> </a:t>
            </a:r>
            <a:r>
              <a:rPr lang="de-DE" err="1"/>
              <a:t>eos</a:t>
            </a:r>
            <a:r>
              <a:rPr lang="de-DE"/>
              <a:t> et </a:t>
            </a:r>
            <a:r>
              <a:rPr lang="de-DE" err="1"/>
              <a:t>accusam</a:t>
            </a:r>
            <a:r>
              <a:rPr lang="de-DE"/>
              <a:t> et </a:t>
            </a:r>
            <a:r>
              <a:rPr lang="de-DE" err="1"/>
              <a:t>justo</a:t>
            </a:r>
            <a:r>
              <a:rPr lang="de-DE"/>
              <a:t> </a:t>
            </a:r>
            <a:r>
              <a:rPr lang="de-DE" err="1"/>
              <a:t>duo</a:t>
            </a:r>
            <a:r>
              <a:rPr lang="de-DE"/>
              <a:t> </a:t>
            </a:r>
            <a:r>
              <a:rPr lang="de-DE" err="1"/>
              <a:t>dolores</a:t>
            </a:r>
            <a:r>
              <a:rPr lang="de-DE"/>
              <a:t> et </a:t>
            </a:r>
            <a:r>
              <a:rPr lang="de-DE" err="1"/>
              <a:t>ea</a:t>
            </a:r>
            <a:r>
              <a:rPr lang="de-DE"/>
              <a:t> </a:t>
            </a:r>
            <a:r>
              <a:rPr lang="de-DE" err="1"/>
              <a:t>rebum</a:t>
            </a:r>
            <a:r>
              <a:rPr lang="de-DE"/>
              <a:t>. Stet </a:t>
            </a:r>
            <a:r>
              <a:rPr lang="de-DE" err="1"/>
              <a:t>clita</a:t>
            </a:r>
            <a:r>
              <a:rPr lang="de-DE"/>
              <a:t> </a:t>
            </a:r>
            <a:r>
              <a:rPr lang="de-DE" err="1"/>
              <a:t>kasd</a:t>
            </a:r>
            <a:r>
              <a:rPr lang="de-DE"/>
              <a:t> </a:t>
            </a:r>
            <a:r>
              <a:rPr lang="de-DE" err="1"/>
              <a:t>gubergren</a:t>
            </a:r>
            <a:r>
              <a:rPr lang="de-DE"/>
              <a:t>, </a:t>
            </a:r>
            <a:r>
              <a:rPr lang="de-DE" err="1"/>
              <a:t>no</a:t>
            </a:r>
            <a:r>
              <a:rPr lang="de-DE"/>
              <a:t> </a:t>
            </a:r>
            <a:r>
              <a:rPr lang="de-DE" err="1"/>
              <a:t>sea</a:t>
            </a:r>
            <a:r>
              <a:rPr lang="de-DE"/>
              <a:t> </a:t>
            </a:r>
            <a:r>
              <a:rPr lang="de-DE" err="1"/>
              <a:t>takimata</a:t>
            </a:r>
            <a:r>
              <a:rPr lang="de-DE"/>
              <a:t> sanctus </a:t>
            </a:r>
            <a:r>
              <a:rPr lang="de-DE" err="1"/>
              <a:t>est</a:t>
            </a:r>
            <a:r>
              <a:rPr lang="de-DE"/>
              <a:t>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consetetur</a:t>
            </a:r>
            <a:r>
              <a:rPr lang="de-DE"/>
              <a:t> </a:t>
            </a:r>
            <a:r>
              <a:rPr lang="de-DE" err="1"/>
              <a:t>sadipscing</a:t>
            </a:r>
            <a:r>
              <a:rPr lang="de-DE"/>
              <a:t> </a:t>
            </a:r>
            <a:r>
              <a:rPr lang="de-DE" err="1"/>
              <a:t>elitr</a:t>
            </a:r>
            <a:r>
              <a:rPr lang="de-DE"/>
              <a:t>, </a:t>
            </a:r>
            <a:r>
              <a:rPr lang="de-DE" err="1"/>
              <a:t>sed</a:t>
            </a:r>
            <a:r>
              <a:rPr lang="de-DE"/>
              <a:t> </a:t>
            </a:r>
            <a:r>
              <a:rPr lang="de-DE" err="1"/>
              <a:t>diam</a:t>
            </a:r>
            <a:r>
              <a:rPr lang="de-DE"/>
              <a:t> </a:t>
            </a:r>
            <a:r>
              <a:rPr lang="de-DE" err="1"/>
              <a:t>nonumy</a:t>
            </a:r>
            <a:r>
              <a:rPr lang="de-DE"/>
              <a:t> </a:t>
            </a:r>
            <a:r>
              <a:rPr lang="de-DE" err="1"/>
              <a:t>eirmod</a:t>
            </a:r>
            <a:r>
              <a:rPr lang="de-DE"/>
              <a:t> </a:t>
            </a:r>
            <a:r>
              <a:rPr lang="de-DE" err="1"/>
              <a:t>tempor</a:t>
            </a:r>
            <a:r>
              <a:rPr lang="de-DE"/>
              <a:t> </a:t>
            </a:r>
            <a:r>
              <a:rPr lang="de-DE" err="1"/>
              <a:t>invidunt</a:t>
            </a:r>
            <a:r>
              <a:rPr lang="de-DE"/>
              <a:t> </a:t>
            </a:r>
            <a:r>
              <a:rPr lang="de-DE" err="1"/>
              <a:t>ut</a:t>
            </a:r>
            <a:r>
              <a:rPr lang="de-DE"/>
              <a:t> </a:t>
            </a:r>
            <a:r>
              <a:rPr lang="de-DE" err="1"/>
              <a:t>labore</a:t>
            </a:r>
            <a:r>
              <a:rPr lang="de-DE"/>
              <a:t> et </a:t>
            </a:r>
            <a:r>
              <a:rPr lang="de-DE" err="1"/>
              <a:t>dolore</a:t>
            </a:r>
            <a:r>
              <a:rPr lang="de-DE"/>
              <a:t> magna </a:t>
            </a:r>
            <a:r>
              <a:rPr lang="de-DE" err="1"/>
              <a:t>aliquyam</a:t>
            </a:r>
            <a:r>
              <a:rPr lang="de-DE"/>
              <a:t> </a:t>
            </a:r>
            <a:r>
              <a:rPr lang="de-DE" err="1"/>
              <a:t>erat</a:t>
            </a:r>
            <a:r>
              <a:rPr lang="de-DE"/>
              <a:t>, </a:t>
            </a:r>
            <a:r>
              <a:rPr lang="de-DE" err="1"/>
              <a:t>sed</a:t>
            </a:r>
            <a:r>
              <a:rPr lang="de-DE"/>
              <a:t> </a:t>
            </a:r>
            <a:r>
              <a:rPr lang="de-DE" err="1"/>
              <a:t>diam</a:t>
            </a:r>
            <a:r>
              <a:rPr lang="de-DE"/>
              <a:t> </a:t>
            </a:r>
            <a:r>
              <a:rPr lang="de-DE" err="1"/>
              <a:t>voluptua</a:t>
            </a:r>
            <a:r>
              <a:rPr lang="de-DE"/>
              <a:t>. At </a:t>
            </a:r>
            <a:r>
              <a:rPr lang="de-DE" err="1"/>
              <a:t>vero</a:t>
            </a:r>
            <a:r>
              <a:rPr lang="de-DE"/>
              <a:t> </a:t>
            </a:r>
            <a:r>
              <a:rPr lang="de-DE" err="1"/>
              <a:t>eos</a:t>
            </a:r>
            <a:r>
              <a:rPr lang="de-DE"/>
              <a:t> et </a:t>
            </a:r>
            <a:r>
              <a:rPr lang="de-DE" err="1"/>
              <a:t>accusam</a:t>
            </a:r>
            <a:r>
              <a:rPr lang="de-DE"/>
              <a:t> et </a:t>
            </a:r>
            <a:r>
              <a:rPr lang="de-DE" err="1"/>
              <a:t>justo</a:t>
            </a:r>
            <a:r>
              <a:rPr lang="de-DE"/>
              <a:t> </a:t>
            </a:r>
            <a:r>
              <a:rPr lang="de-DE" err="1"/>
              <a:t>duo</a:t>
            </a:r>
            <a:r>
              <a:rPr lang="de-DE"/>
              <a:t> </a:t>
            </a:r>
            <a:r>
              <a:rPr lang="de-DE" err="1"/>
              <a:t>dolores</a:t>
            </a:r>
            <a:r>
              <a:rPr lang="de-DE"/>
              <a:t> et </a:t>
            </a:r>
            <a:r>
              <a:rPr lang="de-DE" err="1"/>
              <a:t>ea</a:t>
            </a:r>
            <a:r>
              <a:rPr lang="de-DE"/>
              <a:t> </a:t>
            </a:r>
            <a:r>
              <a:rPr lang="de-DE" err="1"/>
              <a:t>rebum</a:t>
            </a:r>
            <a:r>
              <a:rPr lang="de-DE"/>
              <a:t>. Stet </a:t>
            </a:r>
            <a:r>
              <a:rPr lang="de-DE" err="1"/>
              <a:t>clita</a:t>
            </a:r>
            <a:r>
              <a:rPr lang="de-DE"/>
              <a:t> </a:t>
            </a:r>
            <a:r>
              <a:rPr lang="de-DE" err="1"/>
              <a:t>kasd</a:t>
            </a:r>
            <a:r>
              <a:rPr lang="de-DE"/>
              <a:t> </a:t>
            </a:r>
            <a:r>
              <a:rPr lang="de-DE" err="1"/>
              <a:t>gubergren</a:t>
            </a:r>
            <a:r>
              <a:rPr lang="de-DE"/>
              <a:t>, </a:t>
            </a:r>
            <a:r>
              <a:rPr lang="de-DE" err="1"/>
              <a:t>no</a:t>
            </a:r>
            <a:r>
              <a:rPr lang="de-DE"/>
              <a:t> </a:t>
            </a:r>
            <a:r>
              <a:rPr lang="de-DE" err="1"/>
              <a:t>sea</a:t>
            </a:r>
            <a:r>
              <a:rPr lang="de-DE"/>
              <a:t> </a:t>
            </a:r>
            <a:r>
              <a:rPr lang="de-DE" err="1"/>
              <a:t>takimata</a:t>
            </a:r>
            <a:r>
              <a:rPr lang="de-DE"/>
              <a:t> sanctus </a:t>
            </a:r>
            <a:r>
              <a:rPr lang="de-DE" err="1"/>
              <a:t>est</a:t>
            </a:r>
            <a:r>
              <a:rPr lang="de-DE"/>
              <a:t>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a:t>
            </a:r>
          </a:p>
          <a:p>
            <a:pPr lvl="0"/>
            <a:endParaRPr lang="de-DE"/>
          </a:p>
          <a:p>
            <a:pPr lvl="0"/>
            <a:r>
              <a:rPr lang="de-DE"/>
              <a:t>Der Vorteil des lateinischen Ursprungs und der relativen Sinnlosigkeit von </a:t>
            </a:r>
            <a:r>
              <a:rPr lang="de-DE" err="1"/>
              <a:t>Lorem</a:t>
            </a:r>
            <a:r>
              <a:rPr lang="de-DE"/>
              <a:t> </a:t>
            </a:r>
            <a:r>
              <a:rPr lang="de-DE" err="1"/>
              <a:t>ipsum</a:t>
            </a:r>
            <a:r>
              <a:rPr lang="de-DE"/>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err="1"/>
              <a:t>Lorem</a:t>
            </a:r>
            <a:r>
              <a:rPr lang="de-DE"/>
              <a:t> </a:t>
            </a:r>
            <a:r>
              <a:rPr lang="de-DE" err="1"/>
              <a:t>ipsum</a:t>
            </a:r>
            <a:r>
              <a:rPr lang="de-DE"/>
              <a:t> die generelle Substantivgroßschreibung der deutschen Sprache nicht abbilden kann. Als visueller Platzhalter für deutschsprachige Texte ist </a:t>
            </a:r>
            <a:r>
              <a:rPr lang="de-DE" err="1"/>
              <a:t>Lorem</a:t>
            </a:r>
            <a:r>
              <a:rPr lang="de-DE"/>
              <a:t> </a:t>
            </a:r>
            <a:r>
              <a:rPr lang="de-DE" err="1"/>
              <a:t>ipsum</a:t>
            </a:r>
            <a:r>
              <a:rPr lang="de-DE"/>
              <a:t> demzufolge nur begrenzt geeignet. Sollen Blindtexte dazu dienen, die Eigenheiten der Schriftarten zu vergleichen.</a:t>
            </a:r>
          </a:p>
          <a:p>
            <a:pPr lvl="0"/>
            <a:endParaRPr lang="de-DE"/>
          </a:p>
          <a:p>
            <a:pPr lvl="0"/>
            <a:endParaRPr lang="de-DE"/>
          </a:p>
        </p:txBody>
      </p:sp>
    </p:spTree>
    <p:extLst>
      <p:ext uri="{BB962C8B-B14F-4D97-AF65-F5344CB8AC3E}">
        <p14:creationId xmlns:p14="http://schemas.microsoft.com/office/powerpoint/2010/main" val="132347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c_UKT_Final Slide_Tübingen">
    <p:spTree>
      <p:nvGrpSpPr>
        <p:cNvPr id="1" name=""/>
        <p:cNvGrpSpPr/>
        <p:nvPr/>
      </p:nvGrpSpPr>
      <p:grpSpPr>
        <a:xfrm>
          <a:off x="0" y="0"/>
          <a:ext cx="0" cy="0"/>
          <a:chOff x="0" y="0"/>
          <a:chExt cx="0" cy="0"/>
        </a:xfrm>
      </p:grpSpPr>
      <p:pic>
        <p:nvPicPr>
          <p:cNvPr id="11" name="Picture 10" descr="03_Neckarfront_mit_Stocherkahn_schoen"/>
          <p:cNvPicPr>
            <a:picLocks noChangeArrowheads="1"/>
          </p:cNvPicPr>
          <p:nvPr userDrawn="1"/>
        </p:nvPicPr>
        <p:blipFill rotWithShape="1">
          <a:blip r:embed="rId2">
            <a:lum bright="60000" contrast="-60000"/>
            <a:extLst>
              <a:ext uri="{28A0092B-C50C-407E-A947-70E740481C1C}">
                <a14:useLocalDpi xmlns:a14="http://schemas.microsoft.com/office/drawing/2010/main" val="0"/>
              </a:ext>
            </a:extLst>
          </a:blip>
          <a:srcRect t="26838" b="1927"/>
          <a:stretch/>
        </p:blipFill>
        <p:spPr bwMode="auto">
          <a:xfrm>
            <a:off x="9525" y="0"/>
            <a:ext cx="12192000" cy="533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641DEAAC-2D52-4B4F-9B30-F0D13F510F8D}"/>
              </a:ext>
            </a:extLst>
          </p:cNvPr>
          <p:cNvSpPr>
            <a:spLocks noGrp="1"/>
          </p:cNvSpPr>
          <p:nvPr>
            <p:ph type="body" sz="quarter" idx="16" hasCustomPrompt="1"/>
          </p:nvPr>
        </p:nvSpPr>
        <p:spPr>
          <a:xfrm>
            <a:off x="3322852" y="2037268"/>
            <a:ext cx="5559884" cy="1041068"/>
          </a:xfrm>
          <a:prstGeom prst="rect">
            <a:avLst/>
          </a:prstGeom>
          <a:noFill/>
        </p:spPr>
        <p:txBody>
          <a:bodyPr wrap="square" lIns="378000" tIns="252000" bIns="144000">
            <a:spAutoFit/>
          </a:bodyPr>
          <a:lstStyle>
            <a:lvl1pPr marL="0" indent="0">
              <a:lnSpc>
                <a:spcPts val="5000"/>
              </a:lnSpc>
              <a:buFont typeface="Arial" panose="020B0604020202020204" pitchFamily="34" charset="0"/>
              <a:buNone/>
              <a:defRPr sz="3200" b="1">
                <a:solidFill>
                  <a:schemeClr val="tx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en-GB"/>
              <a:t>Thank you for your attention</a:t>
            </a:r>
          </a:p>
        </p:txBody>
      </p:sp>
    </p:spTree>
    <p:extLst>
      <p:ext uri="{BB962C8B-B14F-4D97-AF65-F5344CB8AC3E}">
        <p14:creationId xmlns:p14="http://schemas.microsoft.com/office/powerpoint/2010/main" val="15320191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93741095"/>
      </p:ext>
    </p:extLst>
  </p:cSld>
  <p:clrMap bg1="lt1" tx1="dk1" bg2="lt2" tx2="dk2" accent1="accent1" accent2="accent2" accent3="accent3" accent4="accent4" accent5="accent5" accent6="accent6" hlink="hlink" folHlink="folHlink"/>
  <p:sldLayoutIdLst>
    <p:sldLayoutId id="2147484160" r:id="rId1"/>
    <p:sldLayoutId id="2147484189" r:id="rId2"/>
  </p:sldLayoutIdLst>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908A2F4-7234-4314-8EDF-43DE4485A920}"/>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ooter Placeholder 4">
            <a:extLst>
              <a:ext uri="{FF2B5EF4-FFF2-40B4-BE49-F238E27FC236}">
                <a16:creationId xmlns:a16="http://schemas.microsoft.com/office/drawing/2014/main" id="{EDECF22E-9181-42DE-85A6-6A1D8759AC93}"/>
              </a:ext>
            </a:extLst>
          </p:cNvPr>
          <p:cNvSpPr>
            <a:spLocks noGrp="1"/>
          </p:cNvSpPr>
          <p:nvPr>
            <p:ph type="ftr" sz="quarter" idx="3"/>
          </p:nvPr>
        </p:nvSpPr>
        <p:spPr>
          <a:xfrm>
            <a:off x="158368" y="6987843"/>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7" name="Rechteck 6">
            <a:extLst>
              <a:ext uri="{FF2B5EF4-FFF2-40B4-BE49-F238E27FC236}">
                <a16:creationId xmlns:a16="http://schemas.microsoft.com/office/drawing/2014/main" id="{E6CF0DE5-B18D-4349-B592-B0269AD6BD4E}"/>
              </a:ext>
            </a:extLst>
          </p:cNvPr>
          <p:cNvSpPr/>
          <p:nvPr userDrawn="1"/>
        </p:nvSpPr>
        <p:spPr>
          <a:xfrm>
            <a:off x="0" y="-3174"/>
            <a:ext cx="12192000" cy="9941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9239376"/>
      </p:ext>
    </p:extLst>
  </p:cSld>
  <p:clrMap bg1="lt1" tx1="dk1" bg2="lt2" tx2="dk2" accent1="accent1" accent2="accent2" accent3="accent3" accent4="accent4" accent5="accent5" accent6="accent6" hlink="hlink" folHlink="folHlink"/>
  <p:sldLayoutIdLst>
    <p:sldLayoutId id="2147484092" r:id="rId1"/>
    <p:sldLayoutId id="2147484091" r:id="rId2"/>
    <p:sldLayoutId id="2147484090" r:id="rId3"/>
    <p:sldLayoutId id="2147484089" r:id="rId4"/>
    <p:sldLayoutId id="2147484093" r:id="rId5"/>
    <p:sldLayoutId id="2147484094" r:id="rId6"/>
    <p:sldLayoutId id="2147484169" r:id="rId7"/>
  </p:sldLayoutIdLst>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58" userDrawn="1">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6" userDrawn="1">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58.png"/><Relationship Id="rId7" Type="http://schemas.openxmlformats.org/officeDocument/2006/relationships/image" Target="../media/image34.jpg"/><Relationship Id="rId12"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1.gif"/><Relationship Id="rId11" Type="http://schemas.openxmlformats.org/officeDocument/2006/relationships/image" Target="../media/image64.jp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16.png"/><Relationship Id="rId7" Type="http://schemas.openxmlformats.org/officeDocument/2006/relationships/image" Target="../media/image69.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7.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74.sv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tiff"/></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8.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74.sv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84.jpg"/><Relationship Id="rId5" Type="http://schemas.openxmlformats.org/officeDocument/2006/relationships/image" Target="../media/image14.jpeg"/><Relationship Id="rId10" Type="http://schemas.openxmlformats.org/officeDocument/2006/relationships/image" Target="../media/image33.png"/><Relationship Id="rId4" Type="http://schemas.openxmlformats.org/officeDocument/2006/relationships/image" Target="../media/image81.png"/><Relationship Id="rId9" Type="http://schemas.openxmlformats.org/officeDocument/2006/relationships/image" Target="../media/image83.jpg"/></Relationships>
</file>

<file path=ppt/slides/_rels/slide26.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png"/><Relationship Id="rId3" Type="http://schemas.openxmlformats.org/officeDocument/2006/relationships/image" Target="../media/image85.jpg"/><Relationship Id="rId7" Type="http://schemas.openxmlformats.org/officeDocument/2006/relationships/image" Target="../media/image89.jpg"/><Relationship Id="rId12"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8.jpg"/><Relationship Id="rId11" Type="http://schemas.openxmlformats.org/officeDocument/2006/relationships/image" Target="../media/image93.png"/><Relationship Id="rId5" Type="http://schemas.openxmlformats.org/officeDocument/2006/relationships/image" Target="../media/image87.jpg"/><Relationship Id="rId15" Type="http://schemas.openxmlformats.org/officeDocument/2006/relationships/image" Target="../media/image97.pn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 Id="rId1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5.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0.png"/><Relationship Id="rId7" Type="http://schemas.openxmlformats.org/officeDocument/2006/relationships/image" Target="../media/image81.pn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2.wdp"/><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0.png"/><Relationship Id="rId7" Type="http://schemas.openxmlformats.org/officeDocument/2006/relationships/image" Target="../media/image81.pn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2.wdp"/><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9.png"/><Relationship Id="rId7" Type="http://schemas.openxmlformats.org/officeDocument/2006/relationships/image" Target="../media/image17.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101.png"/><Relationship Id="rId5" Type="http://schemas.microsoft.com/office/2007/relationships/hdphoto" Target="../media/hdphoto2.wdp"/><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9.png"/><Relationship Id="rId7" Type="http://schemas.openxmlformats.org/officeDocument/2006/relationships/image" Target="../media/image17.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101.png"/><Relationship Id="rId5" Type="http://schemas.microsoft.com/office/2007/relationships/hdphoto" Target="../media/hdphoto2.wdp"/><Relationship Id="rId4" Type="http://schemas.openxmlformats.org/officeDocument/2006/relationships/image" Target="../media/image100.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4.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0.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3.png"/><Relationship Id="rId7" Type="http://schemas.openxmlformats.org/officeDocument/2006/relationships/image" Target="../media/image105.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62.png"/><Relationship Id="rId4" Type="http://schemas.openxmlformats.org/officeDocument/2006/relationships/image" Target="../media/image64.jpg"/><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10.sv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0.png"/><Relationship Id="rId3" Type="http://schemas.openxmlformats.org/officeDocument/2006/relationships/image" Target="../media/image3.png"/><Relationship Id="rId7" Type="http://schemas.openxmlformats.org/officeDocument/2006/relationships/image" Target="../media/image115.jpeg"/><Relationship Id="rId12"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1.tiff"/><Relationship Id="rId15" Type="http://schemas.openxmlformats.org/officeDocument/2006/relationships/image" Target="../media/image36.png"/><Relationship Id="rId10" Type="http://schemas.openxmlformats.org/officeDocument/2006/relationships/image" Target="../media/image117.emf"/><Relationship Id="rId4" Type="http://schemas.openxmlformats.org/officeDocument/2006/relationships/image" Target="../media/image4.png"/><Relationship Id="rId9" Type="http://schemas.openxmlformats.org/officeDocument/2006/relationships/image" Target="../media/image37.png"/><Relationship Id="rId14" Type="http://schemas.openxmlformats.org/officeDocument/2006/relationships/image" Target="../media/image12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11.tiff"/><Relationship Id="rId26" Type="http://schemas.openxmlformats.org/officeDocument/2006/relationships/image" Target="../media/image42.png"/><Relationship Id="rId3" Type="http://schemas.openxmlformats.org/officeDocument/2006/relationships/image" Target="../media/image23.png"/><Relationship Id="rId21" Type="http://schemas.openxmlformats.org/officeDocument/2006/relationships/image" Target="../media/image37.png"/><Relationship Id="rId7" Type="http://schemas.openxmlformats.org/officeDocument/2006/relationships/image" Target="../media/image27.jpeg"/><Relationship Id="rId12" Type="http://schemas.microsoft.com/office/2007/relationships/hdphoto" Target="../media/hdphoto1.wdp"/><Relationship Id="rId17" Type="http://schemas.openxmlformats.org/officeDocument/2006/relationships/image" Target="../media/image3.png"/><Relationship Id="rId25" Type="http://schemas.openxmlformats.org/officeDocument/2006/relationships/image" Target="../media/image41.svg"/><Relationship Id="rId2" Type="http://schemas.openxmlformats.org/officeDocument/2006/relationships/notesSlide" Target="../notesSlides/notesSlide5.xml"/><Relationship Id="rId16" Type="http://schemas.openxmlformats.org/officeDocument/2006/relationships/image" Target="../media/image35.jp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png"/><Relationship Id="rId24" Type="http://schemas.openxmlformats.org/officeDocument/2006/relationships/image" Target="../media/image40.png"/><Relationship Id="rId5" Type="http://schemas.openxmlformats.org/officeDocument/2006/relationships/image" Target="../media/image25.png"/><Relationship Id="rId15" Type="http://schemas.openxmlformats.org/officeDocument/2006/relationships/image" Target="../media/image34.jp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30.jpeg"/><Relationship Id="rId19" Type="http://schemas.openxmlformats.org/officeDocument/2006/relationships/image" Target="../media/image4.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38.png"/><Relationship Id="rId27" Type="http://schemas.openxmlformats.org/officeDocument/2006/relationships/image" Target="../media/image43.sv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9"/>
          </p:nvPr>
        </p:nvSpPr>
        <p:spPr>
          <a:xfrm>
            <a:off x="117373" y="332951"/>
            <a:ext cx="11705173" cy="2615858"/>
          </a:xfrm>
        </p:spPr>
        <p:txBody>
          <a:bodyPr/>
          <a:lstStyle/>
          <a:p>
            <a:pPr>
              <a:lnSpc>
                <a:spcPct val="100000"/>
              </a:lnSpc>
            </a:pPr>
            <a:r>
              <a:rPr lang="en-US" sz="3600" dirty="0">
                <a:latin typeface="+mj-lt"/>
              </a:rPr>
              <a:t>A Digital Twin of the Biograph Vision Quadra Long Axial Field of View PET/CT: </a:t>
            </a:r>
          </a:p>
          <a:p>
            <a:pPr>
              <a:lnSpc>
                <a:spcPct val="100000"/>
              </a:lnSpc>
            </a:pPr>
            <a:r>
              <a:rPr lang="en-US" sz="3600" dirty="0">
                <a:latin typeface="+mj-lt"/>
              </a:rPr>
              <a:t>Monte Carlo Simulation, Image Reconstruction Framework and Clinical Applications</a:t>
            </a:r>
            <a:endParaRPr lang="en-GB" sz="3600" dirty="0">
              <a:latin typeface="+mj-lt"/>
            </a:endParaRPr>
          </a:p>
        </p:txBody>
      </p:sp>
      <p:sp>
        <p:nvSpPr>
          <p:cNvPr id="3" name="Textplatzhalter 2"/>
          <p:cNvSpPr>
            <a:spLocks noGrp="1"/>
          </p:cNvSpPr>
          <p:nvPr>
            <p:ph type="body" sz="quarter" idx="21"/>
          </p:nvPr>
        </p:nvSpPr>
        <p:spPr>
          <a:xfrm>
            <a:off x="117373" y="3024215"/>
            <a:ext cx="12056155" cy="1121809"/>
          </a:xfrm>
        </p:spPr>
        <p:txBody>
          <a:bodyPr/>
          <a:lstStyle/>
          <a:p>
            <a:r>
              <a:rPr lang="en-GB" sz="1800" dirty="0">
                <a:latin typeface="+mn-lt"/>
              </a:rPr>
              <a:t>Wenhong Lan</a:t>
            </a:r>
            <a:r>
              <a:rPr lang="en-GB" sz="1800" baseline="30000" dirty="0">
                <a:latin typeface="+mn-lt"/>
              </a:rPr>
              <a:t>1</a:t>
            </a:r>
            <a:r>
              <a:rPr lang="en-GB" sz="1800" dirty="0">
                <a:latin typeface="+mn-lt"/>
              </a:rPr>
              <a:t>, Ezzat Elmoujarkach</a:t>
            </a:r>
            <a:r>
              <a:rPr lang="en-GB" sz="1800" baseline="30000" dirty="0">
                <a:latin typeface="+mn-lt"/>
              </a:rPr>
              <a:t>2</a:t>
            </a:r>
            <a:r>
              <a:rPr lang="en-US" sz="1800" dirty="0">
                <a:latin typeface="+mn-lt"/>
              </a:rPr>
              <a:t>, Christian Pommranz</a:t>
            </a:r>
            <a:r>
              <a:rPr lang="en-US" sz="1800" baseline="30000" dirty="0">
                <a:latin typeface="+mn-lt"/>
              </a:rPr>
              <a:t>3,4</a:t>
            </a:r>
            <a:r>
              <a:rPr lang="en-US" sz="1800" dirty="0">
                <a:latin typeface="+mn-lt"/>
              </a:rPr>
              <a:t>, Hong Phuc Vo</a:t>
            </a:r>
            <a:r>
              <a:rPr lang="en-US" sz="1800" baseline="30000" dirty="0">
                <a:latin typeface="+mn-lt"/>
              </a:rPr>
              <a:t>2</a:t>
            </a:r>
            <a:r>
              <a:rPr lang="en-US" sz="1800" dirty="0">
                <a:latin typeface="+mn-lt"/>
              </a:rPr>
              <a:t>, Jorge Cabello</a:t>
            </a:r>
            <a:r>
              <a:rPr lang="en-US" sz="1800" baseline="30000" dirty="0">
                <a:latin typeface="+mn-lt"/>
              </a:rPr>
              <a:t>5</a:t>
            </a:r>
            <a:r>
              <a:rPr lang="en-US" sz="1800" dirty="0">
                <a:latin typeface="+mn-lt"/>
              </a:rPr>
              <a:t>, Pia Linder</a:t>
            </a:r>
            <a:r>
              <a:rPr lang="en-US" sz="1800" baseline="30000" dirty="0">
                <a:latin typeface="+mn-lt"/>
              </a:rPr>
              <a:t>1</a:t>
            </a:r>
            <a:r>
              <a:rPr lang="en-US" sz="1800" dirty="0">
                <a:latin typeface="+mn-lt"/>
              </a:rPr>
              <a:t>, </a:t>
            </a:r>
          </a:p>
          <a:p>
            <a:r>
              <a:rPr lang="en-US" sz="1800" dirty="0">
                <a:latin typeface="+mn-lt"/>
              </a:rPr>
              <a:t>Julia Mannheim</a:t>
            </a:r>
            <a:r>
              <a:rPr lang="en-US" sz="1800" baseline="30000" dirty="0">
                <a:latin typeface="+mn-lt"/>
              </a:rPr>
              <a:t>4</a:t>
            </a:r>
            <a:r>
              <a:rPr lang="en-US" sz="1800" dirty="0">
                <a:latin typeface="+mn-lt"/>
              </a:rPr>
              <a:t>, Andrea Santangelo</a:t>
            </a:r>
            <a:r>
              <a:rPr lang="en-US" sz="1800" baseline="30000" dirty="0">
                <a:latin typeface="+mn-lt"/>
              </a:rPr>
              <a:t>3</a:t>
            </a:r>
            <a:r>
              <a:rPr lang="en-US" sz="1800" dirty="0">
                <a:latin typeface="+mn-lt"/>
              </a:rPr>
              <a:t>, Maurizio Conti</a:t>
            </a:r>
            <a:r>
              <a:rPr lang="en-US" sz="1800" baseline="30000" dirty="0">
                <a:latin typeface="+mn-lt"/>
              </a:rPr>
              <a:t>5</a:t>
            </a:r>
            <a:r>
              <a:rPr lang="en-US" sz="1800" dirty="0">
                <a:latin typeface="+mn-lt"/>
              </a:rPr>
              <a:t>, Christian la Fougère</a:t>
            </a:r>
            <a:r>
              <a:rPr lang="en-US" sz="1800" baseline="30000" dirty="0">
                <a:latin typeface="+mn-lt"/>
              </a:rPr>
              <a:t>1,6</a:t>
            </a:r>
            <a:r>
              <a:rPr lang="en-US" sz="1800" dirty="0">
                <a:latin typeface="+mn-lt"/>
              </a:rPr>
              <a:t>, Magdalena Rafecas</a:t>
            </a:r>
            <a:r>
              <a:rPr lang="en-US" sz="1800" baseline="30000" dirty="0">
                <a:latin typeface="+mn-lt"/>
              </a:rPr>
              <a:t>2</a:t>
            </a:r>
            <a:r>
              <a:rPr lang="en-US" sz="1800" dirty="0">
                <a:latin typeface="+mn-lt"/>
              </a:rPr>
              <a:t>, </a:t>
            </a:r>
            <a:r>
              <a:rPr lang="en-GB" sz="1800" dirty="0">
                <a:latin typeface="+mn-lt"/>
              </a:rPr>
              <a:t>Fabian Schmidt</a:t>
            </a:r>
            <a:r>
              <a:rPr lang="en-GB" sz="1800" baseline="30000" dirty="0">
                <a:latin typeface="+mn-lt"/>
              </a:rPr>
              <a:t>1,4</a:t>
            </a:r>
          </a:p>
        </p:txBody>
      </p:sp>
      <p:sp>
        <p:nvSpPr>
          <p:cNvPr id="5" name="Textplatzhalter 4"/>
          <p:cNvSpPr>
            <a:spLocks noGrp="1"/>
          </p:cNvSpPr>
          <p:nvPr>
            <p:ph type="body" sz="quarter" idx="23"/>
          </p:nvPr>
        </p:nvSpPr>
        <p:spPr>
          <a:xfrm>
            <a:off x="447603" y="4052915"/>
            <a:ext cx="11625944" cy="1348820"/>
          </a:xfrm>
        </p:spPr>
        <p:txBody>
          <a:bodyPr/>
          <a:lstStyle/>
          <a:p>
            <a:r>
              <a:rPr lang="en-GB" sz="1400" b="0" baseline="30000" dirty="0">
                <a:latin typeface="+mn-lt"/>
              </a:rPr>
              <a:t>1 </a:t>
            </a:r>
            <a:r>
              <a:rPr lang="en-GB" sz="1400" b="0" dirty="0">
                <a:latin typeface="+mn-lt"/>
              </a:rPr>
              <a:t>Department of Nuclear Medicine and Clinical Molecular Imaging, University Hospital Tübingen, Germany; </a:t>
            </a:r>
            <a:r>
              <a:rPr lang="en-GB" sz="1400" b="0" baseline="30000" dirty="0">
                <a:latin typeface="+mn-lt"/>
              </a:rPr>
              <a:t>2</a:t>
            </a:r>
            <a:r>
              <a:rPr lang="en-GB" sz="1400" b="0" dirty="0">
                <a:latin typeface="+mn-lt"/>
              </a:rPr>
              <a:t> </a:t>
            </a:r>
            <a:r>
              <a:rPr lang="en-US" sz="1400" b="0" dirty="0">
                <a:latin typeface="+mn-lt"/>
              </a:rPr>
              <a:t>Institute of Medical Engineering, University of Lübeck, Germany; </a:t>
            </a:r>
            <a:r>
              <a:rPr lang="en-US" sz="1400" b="0" baseline="30000" dirty="0">
                <a:latin typeface="+mn-lt"/>
              </a:rPr>
              <a:t>3</a:t>
            </a:r>
            <a:r>
              <a:rPr lang="en-US" sz="1400" b="0" dirty="0">
                <a:latin typeface="+mn-lt"/>
              </a:rPr>
              <a:t> Institute for Astronomy and Astrophysics, University of Tübingen; </a:t>
            </a:r>
            <a:r>
              <a:rPr lang="en-GB" sz="1400" b="0" baseline="30000" dirty="0">
                <a:latin typeface="+mn-lt"/>
              </a:rPr>
              <a:t>4 </a:t>
            </a:r>
            <a:r>
              <a:rPr lang="en-GB" sz="1400" b="0" dirty="0">
                <a:latin typeface="+mn-lt"/>
              </a:rPr>
              <a:t>Werner Siemens Imaging </a:t>
            </a:r>
            <a:r>
              <a:rPr lang="en-GB" sz="1400" b="0" dirty="0" err="1">
                <a:latin typeface="+mn-lt"/>
              </a:rPr>
              <a:t>Center</a:t>
            </a:r>
            <a:r>
              <a:rPr lang="en-GB" sz="1400" b="0" dirty="0">
                <a:latin typeface="+mn-lt"/>
              </a:rPr>
              <a:t>, Department of Preclinical Imaging and Radiopharmacy, University of T</a:t>
            </a:r>
            <a:r>
              <a:rPr lang="en-GB" altLang="zh-CN" sz="1400" b="0" dirty="0">
                <a:latin typeface="+mn-lt"/>
              </a:rPr>
              <a:t>ü</a:t>
            </a:r>
            <a:r>
              <a:rPr lang="en-GB" sz="1400" b="0" dirty="0">
                <a:latin typeface="+mn-lt"/>
              </a:rPr>
              <a:t>bingen; </a:t>
            </a:r>
            <a:r>
              <a:rPr lang="en-GB" sz="1400" b="0" baseline="30000" dirty="0">
                <a:latin typeface="+mn-lt"/>
              </a:rPr>
              <a:t>5 </a:t>
            </a:r>
            <a:r>
              <a:rPr lang="en-GB" sz="1400" b="0" dirty="0">
                <a:latin typeface="+mn-lt"/>
              </a:rPr>
              <a:t>Siemens Medical Solutions USA, Inc., Knoxville, TN, USA; </a:t>
            </a:r>
            <a:r>
              <a:rPr lang="en-GB" sz="1400" b="0" baseline="30000" dirty="0">
                <a:latin typeface="+mn-lt"/>
              </a:rPr>
              <a:t>6</a:t>
            </a:r>
            <a:r>
              <a:rPr lang="en-GB" sz="1400" b="0" dirty="0">
                <a:latin typeface="+mn-lt"/>
              </a:rPr>
              <a:t> </a:t>
            </a:r>
            <a:r>
              <a:rPr lang="en-US" sz="1400" b="0" dirty="0">
                <a:latin typeface="+mn-lt"/>
              </a:rPr>
              <a:t>Cluster of Excellence </a:t>
            </a:r>
            <a:r>
              <a:rPr lang="en-US" sz="1400" b="0" dirty="0" err="1">
                <a:latin typeface="+mn-lt"/>
              </a:rPr>
              <a:t>iFIT</a:t>
            </a:r>
            <a:r>
              <a:rPr lang="en-US" sz="1400" b="0" dirty="0">
                <a:latin typeface="+mn-lt"/>
              </a:rPr>
              <a:t> (EXC 2180) “Image Guided and Functionally Instructed Tumor Therapies”, University of Tübingen;</a:t>
            </a:r>
            <a:endParaRPr lang="en-GB" sz="1400" b="0" dirty="0">
              <a:latin typeface="+mn-lt"/>
            </a:endParaRPr>
          </a:p>
        </p:txBody>
      </p:sp>
      <p:pic>
        <p:nvPicPr>
          <p:cNvPr id="6" name="Grafik 3">
            <a:extLst>
              <a:ext uri="{FF2B5EF4-FFF2-40B4-BE49-F238E27FC236}">
                <a16:creationId xmlns:a16="http://schemas.microsoft.com/office/drawing/2014/main" id="{40D3BBA5-0DAA-2E2A-7C34-FAFE6AA865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7452" y="5401735"/>
            <a:ext cx="3145952" cy="1272621"/>
          </a:xfrm>
          <a:prstGeom prst="rect">
            <a:avLst/>
          </a:prstGeom>
        </p:spPr>
      </p:pic>
      <p:pic>
        <p:nvPicPr>
          <p:cNvPr id="7" name="Grafik 16">
            <a:extLst>
              <a:ext uri="{FF2B5EF4-FFF2-40B4-BE49-F238E27FC236}">
                <a16:creationId xmlns:a16="http://schemas.microsoft.com/office/drawing/2014/main" id="{F8757C61-75E8-2538-4981-6358497C57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605" y="5696679"/>
            <a:ext cx="2667827" cy="6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03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2387E-41C8-F78C-2037-E1327EFDF9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D4A227-C699-2C6B-AC96-332D01FDE9C8}"/>
              </a:ext>
            </a:extLst>
          </p:cNvPr>
          <p:cNvSpPr>
            <a:spLocks noGrp="1"/>
          </p:cNvSpPr>
          <p:nvPr>
            <p:ph type="title"/>
          </p:nvPr>
        </p:nvSpPr>
        <p:spPr/>
        <p:txBody>
          <a:bodyPr/>
          <a:lstStyle/>
          <a:p>
            <a:r>
              <a:rPr lang="en-US" noProof="0" dirty="0"/>
              <a:t>Image Quality, Noise &amp; Contrast Recovery</a:t>
            </a:r>
          </a:p>
        </p:txBody>
      </p:sp>
      <p:sp>
        <p:nvSpPr>
          <p:cNvPr id="3" name="Textplatzhalter 2">
            <a:extLst>
              <a:ext uri="{FF2B5EF4-FFF2-40B4-BE49-F238E27FC236}">
                <a16:creationId xmlns:a16="http://schemas.microsoft.com/office/drawing/2014/main" id="{1CECE6E7-2480-7740-29C4-AFE490C7633A}"/>
              </a:ext>
            </a:extLst>
          </p:cNvPr>
          <p:cNvSpPr>
            <a:spLocks noGrp="1"/>
          </p:cNvSpPr>
          <p:nvPr>
            <p:ph type="body" sz="quarter" idx="13"/>
          </p:nvPr>
        </p:nvSpPr>
        <p:spPr/>
        <p:txBody>
          <a:bodyPr/>
          <a:lstStyle/>
          <a:p>
            <a:endParaRPr lang="en-US" dirty="0"/>
          </a:p>
        </p:txBody>
      </p:sp>
      <p:pic>
        <p:nvPicPr>
          <p:cNvPr id="8" name="Picture 1266266142">
            <a:extLst>
              <a:ext uri="{FF2B5EF4-FFF2-40B4-BE49-F238E27FC236}">
                <a16:creationId xmlns:a16="http://schemas.microsoft.com/office/drawing/2014/main" id="{1728FB17-AC39-C014-ADA0-FD549D59C6D0}"/>
              </a:ext>
            </a:extLst>
          </p:cNvPr>
          <p:cNvPicPr>
            <a:picLocks noChangeAspect="1"/>
          </p:cNvPicPr>
          <p:nvPr/>
        </p:nvPicPr>
        <p:blipFill>
          <a:blip r:embed="rId2">
            <a:extLst>
              <a:ext uri="{28A0092B-C50C-407E-A947-70E740481C1C}">
                <a14:useLocalDpi xmlns:a14="http://schemas.microsoft.com/office/drawing/2010/main" val="0"/>
              </a:ext>
            </a:extLst>
          </a:blip>
          <a:srcRect l="6000" t="30473" r="17666" b="29585"/>
          <a:stretch>
            <a:fillRect/>
          </a:stretch>
        </p:blipFill>
        <p:spPr>
          <a:xfrm>
            <a:off x="4609208" y="1089688"/>
            <a:ext cx="7096065" cy="2087864"/>
          </a:xfrm>
          <a:prstGeom prst="rect">
            <a:avLst/>
          </a:prstGeom>
        </p:spPr>
      </p:pic>
      <p:pic>
        <p:nvPicPr>
          <p:cNvPr id="11" name="Grafik 10">
            <a:extLst>
              <a:ext uri="{FF2B5EF4-FFF2-40B4-BE49-F238E27FC236}">
                <a16:creationId xmlns:a16="http://schemas.microsoft.com/office/drawing/2014/main" id="{13B2BBCF-29D6-01E5-3F9C-4A0D947E5973}"/>
              </a:ext>
            </a:extLst>
          </p:cNvPr>
          <p:cNvPicPr>
            <a:picLocks noChangeAspect="1"/>
          </p:cNvPicPr>
          <p:nvPr/>
        </p:nvPicPr>
        <p:blipFill>
          <a:blip r:embed="rId3"/>
          <a:stretch>
            <a:fillRect/>
          </a:stretch>
        </p:blipFill>
        <p:spPr>
          <a:xfrm>
            <a:off x="5321843" y="3748973"/>
            <a:ext cx="5719572" cy="2662428"/>
          </a:xfrm>
          <a:prstGeom prst="rect">
            <a:avLst/>
          </a:prstGeom>
        </p:spPr>
      </p:pic>
      <p:pic>
        <p:nvPicPr>
          <p:cNvPr id="22" name="Grafik 21">
            <a:extLst>
              <a:ext uri="{FF2B5EF4-FFF2-40B4-BE49-F238E27FC236}">
                <a16:creationId xmlns:a16="http://schemas.microsoft.com/office/drawing/2014/main" id="{8F0D279E-CFB3-D093-DF1F-BB5567E703B7}"/>
              </a:ext>
            </a:extLst>
          </p:cNvPr>
          <p:cNvPicPr>
            <a:picLocks noChangeAspect="1"/>
          </p:cNvPicPr>
          <p:nvPr/>
        </p:nvPicPr>
        <p:blipFill>
          <a:blip r:embed="rId4"/>
          <a:srcRect l="16970" t="27770" b="11994"/>
          <a:stretch/>
        </p:blipFill>
        <p:spPr>
          <a:xfrm>
            <a:off x="851573" y="1297297"/>
            <a:ext cx="2912432" cy="1774239"/>
          </a:xfrm>
          <a:prstGeom prst="rect">
            <a:avLst/>
          </a:prstGeom>
        </p:spPr>
      </p:pic>
      <p:grpSp>
        <p:nvGrpSpPr>
          <p:cNvPr id="23" name="Gruppieren 22">
            <a:extLst>
              <a:ext uri="{FF2B5EF4-FFF2-40B4-BE49-F238E27FC236}">
                <a16:creationId xmlns:a16="http://schemas.microsoft.com/office/drawing/2014/main" id="{D187C2EF-6FFD-8F37-56DA-06985119A528}"/>
              </a:ext>
            </a:extLst>
          </p:cNvPr>
          <p:cNvGrpSpPr/>
          <p:nvPr/>
        </p:nvGrpSpPr>
        <p:grpSpPr>
          <a:xfrm>
            <a:off x="851572" y="3324828"/>
            <a:ext cx="2912431" cy="2786847"/>
            <a:chOff x="-5782421" y="7676766"/>
            <a:chExt cx="3856189" cy="3689910"/>
          </a:xfrm>
        </p:grpSpPr>
        <p:pic>
          <p:nvPicPr>
            <p:cNvPr id="24" name="Grafik 23" descr="Ein Bild, das drinnen enthält.&#10;&#10;Automatisch generierte Beschreibung">
              <a:extLst>
                <a:ext uri="{FF2B5EF4-FFF2-40B4-BE49-F238E27FC236}">
                  <a16:creationId xmlns:a16="http://schemas.microsoft.com/office/drawing/2014/main" id="{47EC71A9-4841-4268-9829-AAB0C3168CD4}"/>
                </a:ext>
              </a:extLst>
            </p:cNvPr>
            <p:cNvPicPr>
              <a:picLocks noChangeAspect="1"/>
            </p:cNvPicPr>
            <p:nvPr/>
          </p:nvPicPr>
          <p:blipFill rotWithShape="1">
            <a:blip r:embed="rId5">
              <a:extLst>
                <a:ext uri="{28A0092B-C50C-407E-A947-70E740481C1C}">
                  <a14:useLocalDpi xmlns:a14="http://schemas.microsoft.com/office/drawing/2010/main" val="0"/>
                </a:ext>
              </a:extLst>
            </a:blip>
            <a:srcRect l="22891" t="9752" r="20044" b="17441"/>
            <a:stretch/>
          </p:blipFill>
          <p:spPr>
            <a:xfrm>
              <a:off x="-5782421" y="7676766"/>
              <a:ext cx="3856189" cy="3689910"/>
            </a:xfrm>
            <a:prstGeom prst="rect">
              <a:avLst/>
            </a:prstGeom>
          </p:spPr>
        </p:pic>
        <p:pic>
          <p:nvPicPr>
            <p:cNvPr id="25" name="Grafik 24" descr="Ein Bild, das drinnen enthält.&#10;&#10;Automatisch generierte Beschreibung">
              <a:extLst>
                <a:ext uri="{FF2B5EF4-FFF2-40B4-BE49-F238E27FC236}">
                  <a16:creationId xmlns:a16="http://schemas.microsoft.com/office/drawing/2014/main" id="{62814113-4EF6-4C88-6E46-8BE66B9E15E3}"/>
                </a:ext>
              </a:extLst>
            </p:cNvPr>
            <p:cNvPicPr>
              <a:picLocks noChangeAspect="1"/>
            </p:cNvPicPr>
            <p:nvPr/>
          </p:nvPicPr>
          <p:blipFill rotWithShape="1">
            <a:blip r:embed="rId5">
              <a:extLst>
                <a:ext uri="{28A0092B-C50C-407E-A947-70E740481C1C}">
                  <a14:useLocalDpi xmlns:a14="http://schemas.microsoft.com/office/drawing/2010/main" val="0"/>
                </a:ext>
              </a:extLst>
            </a:blip>
            <a:srcRect l="46668" t="27837" r="42988" b="66301"/>
            <a:stretch/>
          </p:blipFill>
          <p:spPr>
            <a:xfrm>
              <a:off x="-3719771" y="10324382"/>
              <a:ext cx="1708285" cy="726020"/>
            </a:xfrm>
            <a:prstGeom prst="rect">
              <a:avLst/>
            </a:prstGeom>
            <a:ln w="57150">
              <a:solidFill>
                <a:srgbClr val="C00000"/>
              </a:solidFill>
            </a:ln>
          </p:spPr>
        </p:pic>
        <p:cxnSp>
          <p:nvCxnSpPr>
            <p:cNvPr id="26" name="Gerade Verbindung mit Pfeil 25">
              <a:extLst>
                <a:ext uri="{FF2B5EF4-FFF2-40B4-BE49-F238E27FC236}">
                  <a16:creationId xmlns:a16="http://schemas.microsoft.com/office/drawing/2014/main" id="{3731AD9F-5F03-CCAE-CFEB-BDDDB455C054}"/>
                </a:ext>
              </a:extLst>
            </p:cNvPr>
            <p:cNvCxnSpPr>
              <a:cxnSpLocks/>
            </p:cNvCxnSpPr>
            <p:nvPr/>
          </p:nvCxnSpPr>
          <p:spPr>
            <a:xfrm flipV="1">
              <a:off x="-3625703" y="8912729"/>
              <a:ext cx="0" cy="1397282"/>
            </a:xfrm>
            <a:prstGeom prst="straightConnector1">
              <a:avLst/>
            </a:prstGeom>
            <a:noFill/>
            <a:ln w="57150" cap="flat" cmpd="sng" algn="ctr">
              <a:solidFill>
                <a:srgbClr val="C00000"/>
              </a:solidFill>
              <a:prstDash val="solid"/>
              <a:miter lim="800000"/>
              <a:tailEnd type="triangle"/>
            </a:ln>
            <a:effectLst/>
          </p:spPr>
        </p:cxnSp>
      </p:grpSp>
      <p:sp>
        <p:nvSpPr>
          <p:cNvPr id="5" name="Textfeld 4">
            <a:extLst>
              <a:ext uri="{FF2B5EF4-FFF2-40B4-BE49-F238E27FC236}">
                <a16:creationId xmlns:a16="http://schemas.microsoft.com/office/drawing/2014/main" id="{22BBC7E2-B62F-F0D4-1054-BA6822DBF4A8}"/>
              </a:ext>
            </a:extLst>
          </p:cNvPr>
          <p:cNvSpPr txBox="1"/>
          <p:nvPr/>
        </p:nvSpPr>
        <p:spPr>
          <a:xfrm>
            <a:off x="4617107" y="6191263"/>
            <a:ext cx="7422493" cy="400110"/>
          </a:xfrm>
          <a:prstGeom prst="rect">
            <a:avLst/>
          </a:prstGeom>
          <a:noFill/>
        </p:spPr>
        <p:txBody>
          <a:bodyPr wrap="square">
            <a:spAutoFit/>
          </a:bodyPr>
          <a:lstStyle/>
          <a:p>
            <a:pPr marL="285750" indent="-285750">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Arial" panose="020B0604020202020204" pitchFamily="34" charset="0"/>
              </a:rPr>
              <a:t>Comparable contrast recovery (e.g. 13 mm: 67.0% and 67.9%</a:t>
            </a:r>
            <a:r>
              <a:rPr lang="en-US" sz="2000" dirty="0">
                <a:latin typeface="Calibri" panose="020F0502020204030204" pitchFamily="34" charset="0"/>
                <a:ea typeface="Calibri" panose="020F0502020204030204" pitchFamily="34" charset="0"/>
                <a:cs typeface="Arial" panose="020B0604020202020204" pitchFamily="34" charset="0"/>
              </a:rPr>
              <a:t>)</a:t>
            </a:r>
            <a:endParaRPr lang="de-DE" sz="2000" dirty="0"/>
          </a:p>
        </p:txBody>
      </p:sp>
      <p:sp>
        <p:nvSpPr>
          <p:cNvPr id="7" name="Textfeld 6">
            <a:extLst>
              <a:ext uri="{FF2B5EF4-FFF2-40B4-BE49-F238E27FC236}">
                <a16:creationId xmlns:a16="http://schemas.microsoft.com/office/drawing/2014/main" id="{2465D792-0D5C-120D-37B3-3CA0AA8AC7B3}"/>
              </a:ext>
            </a:extLst>
          </p:cNvPr>
          <p:cNvSpPr txBox="1"/>
          <p:nvPr/>
        </p:nvSpPr>
        <p:spPr>
          <a:xfrm>
            <a:off x="5109239" y="3140161"/>
            <a:ext cx="6596033" cy="400110"/>
          </a:xfrm>
          <a:prstGeom prst="rect">
            <a:avLst/>
          </a:prstGeom>
          <a:noFill/>
        </p:spPr>
        <p:txBody>
          <a:bodyPr wrap="square">
            <a:spAutoFit/>
          </a:bodyPr>
          <a:lstStyle/>
          <a:p>
            <a:pPr marL="285750" indent="-285750">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Arial" panose="020B0604020202020204" pitchFamily="34" charset="0"/>
              </a:rPr>
              <a:t>Comparable IQ + image noise - CV 7.5% (Sim) 7.7%</a:t>
            </a:r>
            <a:r>
              <a:rPr lang="en-US" sz="2000" dirty="0">
                <a:latin typeface="Calibri" panose="020F0502020204030204" pitchFamily="34" charset="0"/>
                <a:ea typeface="Calibri" panose="020F0502020204030204" pitchFamily="34" charset="0"/>
                <a:cs typeface="Arial" panose="020B0604020202020204" pitchFamily="34" charset="0"/>
              </a:rPr>
              <a:t> (Exp)</a:t>
            </a:r>
          </a:p>
        </p:txBody>
      </p:sp>
    </p:spTree>
    <p:extLst>
      <p:ext uri="{BB962C8B-B14F-4D97-AF65-F5344CB8AC3E}">
        <p14:creationId xmlns:p14="http://schemas.microsoft.com/office/powerpoint/2010/main" val="30132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9B68-D86E-2ABF-671B-C810239CF8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748A30-16E2-5337-E203-2FDC2AC2AE0B}"/>
              </a:ext>
            </a:extLst>
          </p:cNvPr>
          <p:cNvSpPr>
            <a:spLocks noGrp="1"/>
          </p:cNvSpPr>
          <p:nvPr>
            <p:ph type="title"/>
          </p:nvPr>
        </p:nvSpPr>
        <p:spPr/>
        <p:txBody>
          <a:bodyPr/>
          <a:lstStyle/>
          <a:p>
            <a:r>
              <a:rPr lang="en-US" noProof="0" dirty="0"/>
              <a:t>Spatial Resolution</a:t>
            </a:r>
          </a:p>
        </p:txBody>
      </p:sp>
      <p:sp>
        <p:nvSpPr>
          <p:cNvPr id="3" name="Textplatzhalter 2">
            <a:extLst>
              <a:ext uri="{FF2B5EF4-FFF2-40B4-BE49-F238E27FC236}">
                <a16:creationId xmlns:a16="http://schemas.microsoft.com/office/drawing/2014/main" id="{42E6E61F-F038-1F59-4AD3-8C7606451DE7}"/>
              </a:ext>
            </a:extLst>
          </p:cNvPr>
          <p:cNvSpPr>
            <a:spLocks noGrp="1"/>
          </p:cNvSpPr>
          <p:nvPr>
            <p:ph type="body" sz="quarter" idx="13"/>
          </p:nvPr>
        </p:nvSpPr>
        <p:spPr/>
        <p:txBody>
          <a:bodyPr/>
          <a:lstStyle/>
          <a:p>
            <a:endParaRPr lang="en-US" dirty="0"/>
          </a:p>
        </p:txBody>
      </p:sp>
      <p:grpSp>
        <p:nvGrpSpPr>
          <p:cNvPr id="4" name="Group 3">
            <a:extLst>
              <a:ext uri="{FF2B5EF4-FFF2-40B4-BE49-F238E27FC236}">
                <a16:creationId xmlns:a16="http://schemas.microsoft.com/office/drawing/2014/main" id="{E73807A0-C621-8EFF-0711-608281341E52}"/>
              </a:ext>
            </a:extLst>
          </p:cNvPr>
          <p:cNvGrpSpPr/>
          <p:nvPr/>
        </p:nvGrpSpPr>
        <p:grpSpPr>
          <a:xfrm>
            <a:off x="1871481" y="1841093"/>
            <a:ext cx="10313091" cy="4479313"/>
            <a:chOff x="1871481" y="1841093"/>
            <a:chExt cx="10313091" cy="4479313"/>
          </a:xfrm>
        </p:grpSpPr>
        <p:pic>
          <p:nvPicPr>
            <p:cNvPr id="38" name="Grafik 37">
              <a:extLst>
                <a:ext uri="{FF2B5EF4-FFF2-40B4-BE49-F238E27FC236}">
                  <a16:creationId xmlns:a16="http://schemas.microsoft.com/office/drawing/2014/main" id="{18BC00D8-B5A3-DA2E-579D-D68304B2C051}"/>
                </a:ext>
              </a:extLst>
            </p:cNvPr>
            <p:cNvPicPr>
              <a:picLocks noChangeAspect="1"/>
            </p:cNvPicPr>
            <p:nvPr/>
          </p:nvPicPr>
          <p:blipFill>
            <a:blip r:embed="rId2"/>
            <a:stretch>
              <a:fillRect/>
            </a:stretch>
          </p:blipFill>
          <p:spPr>
            <a:xfrm>
              <a:off x="3690533" y="1841093"/>
              <a:ext cx="8494039" cy="2878875"/>
            </a:xfrm>
            <a:prstGeom prst="rect">
              <a:avLst/>
            </a:prstGeom>
          </p:spPr>
        </p:pic>
        <p:sp>
          <p:nvSpPr>
            <p:cNvPr id="42" name="Textfeld 41">
              <a:extLst>
                <a:ext uri="{FF2B5EF4-FFF2-40B4-BE49-F238E27FC236}">
                  <a16:creationId xmlns:a16="http://schemas.microsoft.com/office/drawing/2014/main" id="{B2963478-A145-E7DB-8025-639AE69BD415}"/>
                </a:ext>
              </a:extLst>
            </p:cNvPr>
            <p:cNvSpPr txBox="1"/>
            <p:nvPr/>
          </p:nvSpPr>
          <p:spPr>
            <a:xfrm>
              <a:off x="1871481" y="4719968"/>
              <a:ext cx="9566803" cy="1600438"/>
            </a:xfrm>
            <a:prstGeom prst="rect">
              <a:avLst/>
            </a:prstGeom>
            <a:noFill/>
          </p:spPr>
          <p:txBody>
            <a:bodyPr wrap="square">
              <a:spAutoFit/>
            </a:bodyPr>
            <a:lstStyle/>
            <a:p>
              <a:pPr marL="342900" indent="-342900" algn="l">
                <a:spcAft>
                  <a:spcPts val="800"/>
                </a:spcAft>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0.3±0.3 mm </a:t>
              </a:r>
              <a:r>
                <a:rPr lang="en-US" sz="2400" dirty="0">
                  <a:latin typeface="Calibri" panose="020F0502020204030204" pitchFamily="34" charset="0"/>
                  <a:ea typeface="Calibri" panose="020F0502020204030204" pitchFamily="34" charset="0"/>
                  <a:cs typeface="Arial" panose="020B0604020202020204" pitchFamily="34" charset="0"/>
                </a:rPr>
                <a:t>(radial)</a:t>
              </a:r>
              <a:r>
                <a:rPr lang="en-US" sz="2400" dirty="0">
                  <a:effectLst/>
                  <a:latin typeface="Calibri" panose="020F0502020204030204" pitchFamily="34" charset="0"/>
                  <a:ea typeface="Calibri" panose="020F0502020204030204" pitchFamily="34" charset="0"/>
                  <a:cs typeface="Arial" panose="020B0604020202020204" pitchFamily="34" charset="0"/>
                </a:rPr>
                <a:t>, 0.4±0.1 mm (tangential),  0.4±0.3 mm (axial)</a:t>
              </a:r>
            </a:p>
            <a:p>
              <a:pPr marL="342900" indent="-342900">
                <a:spcAft>
                  <a:spcPts val="800"/>
                </a:spcAft>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Small difference in spatial resolution 0.4±0.3 mm </a:t>
              </a:r>
            </a:p>
            <a:p>
              <a:pPr algn="l">
                <a:spcAft>
                  <a:spcPts val="800"/>
                </a:spcAft>
              </a:pPr>
              <a:endParaRPr lang="en-US" kern="100" dirty="0">
                <a:latin typeface="Calibri" panose="020F0502020204030204" pitchFamily="34" charset="0"/>
                <a:ea typeface="Calibri" panose="020F0502020204030204" pitchFamily="34" charset="0"/>
                <a:cs typeface="Arial" panose="020B0604020202020204" pitchFamily="34" charset="0"/>
              </a:endParaRPr>
            </a:p>
            <a:p>
              <a:pPr algn="l">
                <a:spcAft>
                  <a:spcPts val="800"/>
                </a:spcAft>
              </a:pPr>
              <a:endParaRPr lang="de-DE" sz="1200" kern="100" dirty="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43" name="Grafik 42">
            <a:extLst>
              <a:ext uri="{FF2B5EF4-FFF2-40B4-BE49-F238E27FC236}">
                <a16:creationId xmlns:a16="http://schemas.microsoft.com/office/drawing/2014/main" id="{BB78884A-F7EB-613D-6F07-8368E8D5BD93}"/>
              </a:ext>
            </a:extLst>
          </p:cNvPr>
          <p:cNvPicPr>
            <a:picLocks noChangeAspect="1"/>
          </p:cNvPicPr>
          <p:nvPr/>
        </p:nvPicPr>
        <p:blipFill>
          <a:blip r:embed="rId3"/>
          <a:stretch>
            <a:fillRect/>
          </a:stretch>
        </p:blipFill>
        <p:spPr>
          <a:xfrm>
            <a:off x="391076" y="1761085"/>
            <a:ext cx="3269194" cy="2441806"/>
          </a:xfrm>
          <a:prstGeom prst="rect">
            <a:avLst/>
          </a:prstGeom>
        </p:spPr>
      </p:pic>
    </p:spTree>
    <p:extLst>
      <p:ext uri="{BB962C8B-B14F-4D97-AF65-F5344CB8AC3E}">
        <p14:creationId xmlns:p14="http://schemas.microsoft.com/office/powerpoint/2010/main" val="146052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70B5A-62DF-B237-78D3-94EEC9A85D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B86496-9475-1462-34C1-AA5871DF27C8}"/>
              </a:ext>
            </a:extLst>
          </p:cNvPr>
          <p:cNvSpPr>
            <a:spLocks noGrp="1"/>
          </p:cNvSpPr>
          <p:nvPr>
            <p:ph type="title"/>
          </p:nvPr>
        </p:nvSpPr>
        <p:spPr/>
        <p:txBody>
          <a:bodyPr/>
          <a:lstStyle/>
          <a:p>
            <a:r>
              <a:rPr lang="en-US" noProof="0" dirty="0"/>
              <a:t>Sensitivity</a:t>
            </a:r>
          </a:p>
        </p:txBody>
      </p:sp>
      <p:sp>
        <p:nvSpPr>
          <p:cNvPr id="3" name="Textplatzhalter 2">
            <a:extLst>
              <a:ext uri="{FF2B5EF4-FFF2-40B4-BE49-F238E27FC236}">
                <a16:creationId xmlns:a16="http://schemas.microsoft.com/office/drawing/2014/main" id="{8B2CCB07-4438-0634-4B4C-867963D9C139}"/>
              </a:ext>
            </a:extLst>
          </p:cNvPr>
          <p:cNvSpPr>
            <a:spLocks noGrp="1"/>
          </p:cNvSpPr>
          <p:nvPr>
            <p:ph type="body" sz="quarter" idx="13"/>
          </p:nvPr>
        </p:nvSpPr>
        <p:spPr/>
        <p:txBody>
          <a:bodyPr/>
          <a:lstStyle/>
          <a:p>
            <a:endParaRPr lang="en-US" dirty="0"/>
          </a:p>
        </p:txBody>
      </p:sp>
      <p:sp>
        <p:nvSpPr>
          <p:cNvPr id="42" name="Textfeld 41">
            <a:extLst>
              <a:ext uri="{FF2B5EF4-FFF2-40B4-BE49-F238E27FC236}">
                <a16:creationId xmlns:a16="http://schemas.microsoft.com/office/drawing/2014/main" id="{36EE0131-D3F0-05FC-2158-1562E9FEC0AD}"/>
              </a:ext>
            </a:extLst>
          </p:cNvPr>
          <p:cNvSpPr txBox="1"/>
          <p:nvPr/>
        </p:nvSpPr>
        <p:spPr>
          <a:xfrm>
            <a:off x="2921172" y="5711878"/>
            <a:ext cx="7870560" cy="810478"/>
          </a:xfrm>
          <a:prstGeom prst="rect">
            <a:avLst/>
          </a:prstGeom>
          <a:noFill/>
        </p:spPr>
        <p:txBody>
          <a:bodyPr wrap="square">
            <a:spAutoFit/>
          </a:bodyPr>
          <a:lstStyle/>
          <a:p>
            <a:pPr marL="285750" indent="-285750" algn="l">
              <a:spcAft>
                <a:spcPts val="800"/>
              </a:spcAft>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Arial" panose="020B0604020202020204" pitchFamily="34" charset="0"/>
              </a:rPr>
              <a:t>MRD322: 174.6 cps/kBq (Sim) and 175.3 cps/kBq (Exp)  </a:t>
            </a:r>
            <a:endParaRPr lang="en-US" sz="2000" dirty="0">
              <a:latin typeface="Calibri" panose="020F0502020204030204" pitchFamily="34" charset="0"/>
              <a:ea typeface="Calibri" panose="020F0502020204030204" pitchFamily="34" charset="0"/>
              <a:cs typeface="Arial" panose="020B0604020202020204" pitchFamily="34" charset="0"/>
            </a:endParaRPr>
          </a:p>
          <a:p>
            <a:pPr marL="285750" indent="-285750">
              <a:spcAft>
                <a:spcPts val="800"/>
              </a:spcAft>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Arial" panose="020B0604020202020204" pitchFamily="34" charset="0"/>
              </a:rPr>
              <a:t>MRD85: 82.7 cps/kBq (Sim) and 82.6 cps/kBq (Exp)  </a:t>
            </a:r>
          </a:p>
        </p:txBody>
      </p:sp>
      <p:pic>
        <p:nvPicPr>
          <p:cNvPr id="4" name="Grafik 3" descr="Ein Bild, das Text, Diagramm, Reihe enthält.&#10;&#10;Automatisch generierte Beschreibung">
            <a:extLst>
              <a:ext uri="{FF2B5EF4-FFF2-40B4-BE49-F238E27FC236}">
                <a16:creationId xmlns:a16="http://schemas.microsoft.com/office/drawing/2014/main" id="{6D0AE43D-9463-773D-8C38-E796AA0F70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6496" y="1305161"/>
            <a:ext cx="6806856" cy="4247678"/>
          </a:xfrm>
          <a:prstGeom prst="rect">
            <a:avLst/>
          </a:prstGeom>
        </p:spPr>
      </p:pic>
      <p:pic>
        <p:nvPicPr>
          <p:cNvPr id="16" name="Grafik 15">
            <a:extLst>
              <a:ext uri="{FF2B5EF4-FFF2-40B4-BE49-F238E27FC236}">
                <a16:creationId xmlns:a16="http://schemas.microsoft.com/office/drawing/2014/main" id="{106BA2B2-31D4-490C-BDF9-766AE6018EA0}"/>
              </a:ext>
            </a:extLst>
          </p:cNvPr>
          <p:cNvPicPr>
            <a:picLocks noChangeAspect="1"/>
          </p:cNvPicPr>
          <p:nvPr/>
        </p:nvPicPr>
        <p:blipFill>
          <a:blip r:embed="rId3"/>
          <a:srcRect l="22024" t="4894"/>
          <a:stretch/>
        </p:blipFill>
        <p:spPr>
          <a:xfrm>
            <a:off x="896348" y="1786213"/>
            <a:ext cx="3592448" cy="3285574"/>
          </a:xfrm>
          <a:prstGeom prst="rect">
            <a:avLst/>
          </a:prstGeom>
        </p:spPr>
      </p:pic>
    </p:spTree>
    <p:extLst>
      <p:ext uri="{BB962C8B-B14F-4D97-AF65-F5344CB8AC3E}">
        <p14:creationId xmlns:p14="http://schemas.microsoft.com/office/powerpoint/2010/main" val="74320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A32DB-DC29-FA20-E0CA-0DA5166171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3562A8-7376-FB2F-1E02-9B4242CF647C}"/>
              </a:ext>
            </a:extLst>
          </p:cNvPr>
          <p:cNvSpPr>
            <a:spLocks noGrp="1"/>
          </p:cNvSpPr>
          <p:nvPr>
            <p:ph type="title"/>
          </p:nvPr>
        </p:nvSpPr>
        <p:spPr/>
        <p:txBody>
          <a:bodyPr/>
          <a:lstStyle/>
          <a:p>
            <a:r>
              <a:rPr lang="de-DE" dirty="0"/>
              <a:t>Count Rate &amp; </a:t>
            </a:r>
            <a:r>
              <a:rPr lang="de-DE" dirty="0" err="1"/>
              <a:t>Scatter</a:t>
            </a:r>
            <a:r>
              <a:rPr lang="de-DE" dirty="0"/>
              <a:t> </a:t>
            </a:r>
            <a:r>
              <a:rPr lang="de-DE" dirty="0" err="1"/>
              <a:t>Fraction</a:t>
            </a:r>
            <a:endParaRPr lang="en-US" dirty="0"/>
          </a:p>
        </p:txBody>
      </p:sp>
      <p:sp>
        <p:nvSpPr>
          <p:cNvPr id="3" name="Textplatzhalter 2">
            <a:extLst>
              <a:ext uri="{FF2B5EF4-FFF2-40B4-BE49-F238E27FC236}">
                <a16:creationId xmlns:a16="http://schemas.microsoft.com/office/drawing/2014/main" id="{C12E4812-FF35-C041-A84E-27E974F10CCA}"/>
              </a:ext>
            </a:extLst>
          </p:cNvPr>
          <p:cNvSpPr>
            <a:spLocks noGrp="1"/>
          </p:cNvSpPr>
          <p:nvPr>
            <p:ph type="body" sz="quarter" idx="13"/>
          </p:nvPr>
        </p:nvSpPr>
        <p:spPr/>
        <p:txBody>
          <a:bodyPr/>
          <a:lstStyle/>
          <a:p>
            <a:endParaRPr lang="en-US" dirty="0"/>
          </a:p>
        </p:txBody>
      </p:sp>
      <p:pic>
        <p:nvPicPr>
          <p:cNvPr id="5" name="Grafik 4" descr="Ein Bild, das Text, Reihe, Diagramm, Screenshot enthält.&#10;&#10;Automatisch generierte Beschreibung">
            <a:extLst>
              <a:ext uri="{FF2B5EF4-FFF2-40B4-BE49-F238E27FC236}">
                <a16:creationId xmlns:a16="http://schemas.microsoft.com/office/drawing/2014/main" id="{9D1A2707-E9AD-6EFD-CACE-4694DAD9D902}"/>
              </a:ext>
            </a:extLst>
          </p:cNvPr>
          <p:cNvPicPr>
            <a:picLocks noChangeAspect="1"/>
          </p:cNvPicPr>
          <p:nvPr/>
        </p:nvPicPr>
        <p:blipFill>
          <a:blip r:embed="rId2" cstate="print">
            <a:extLst>
              <a:ext uri="{28A0092B-C50C-407E-A947-70E740481C1C}">
                <a14:useLocalDpi xmlns:a14="http://schemas.microsoft.com/office/drawing/2010/main" val="0"/>
              </a:ext>
            </a:extLst>
          </a:blip>
          <a:srcRect t="49111"/>
          <a:stretch/>
        </p:blipFill>
        <p:spPr>
          <a:xfrm>
            <a:off x="4774288" y="1346645"/>
            <a:ext cx="7285496" cy="4164709"/>
          </a:xfrm>
          <a:prstGeom prst="rect">
            <a:avLst/>
          </a:prstGeom>
        </p:spPr>
      </p:pic>
      <p:sp>
        <p:nvSpPr>
          <p:cNvPr id="7" name="Textfeld 6">
            <a:extLst>
              <a:ext uri="{FF2B5EF4-FFF2-40B4-BE49-F238E27FC236}">
                <a16:creationId xmlns:a16="http://schemas.microsoft.com/office/drawing/2014/main" id="{3404D2C1-0429-965E-DE0B-2A245192A550}"/>
              </a:ext>
            </a:extLst>
          </p:cNvPr>
          <p:cNvSpPr txBox="1"/>
          <p:nvPr/>
        </p:nvSpPr>
        <p:spPr>
          <a:xfrm>
            <a:off x="4932589" y="5765070"/>
            <a:ext cx="8551181" cy="646331"/>
          </a:xfrm>
          <a:prstGeom prst="rect">
            <a:avLst/>
          </a:prstGeom>
          <a:noFill/>
        </p:spPr>
        <p:txBody>
          <a:bodyPr wrap="square">
            <a:spAutoFit/>
          </a:bodyPr>
          <a:lstStyle/>
          <a:p>
            <a:pPr marL="285750" indent="-285750">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Arial" panose="020B0604020202020204" pitchFamily="34" charset="0"/>
              </a:rPr>
              <a:t>Scatter fraction 36% matches experiment</a:t>
            </a:r>
          </a:p>
          <a:p>
            <a:pPr marL="285750" indent="-285750">
              <a:buFont typeface="Wingdings" panose="05000000000000000000" pitchFamily="2" charset="2"/>
              <a:buChar char="Ø"/>
            </a:pPr>
            <a:r>
              <a:rPr lang="en-US" dirty="0">
                <a:latin typeface="Calibri" panose="020F0502020204030204" pitchFamily="34" charset="0"/>
                <a:ea typeface="Calibri" panose="020F0502020204030204" pitchFamily="34" charset="0"/>
                <a:cs typeface="Arial" panose="020B0604020202020204" pitchFamily="34" charset="0"/>
              </a:rPr>
              <a:t>NECR: max </a:t>
            </a:r>
            <a:r>
              <a:rPr lang="en-US" sz="1800" dirty="0">
                <a:effectLst/>
                <a:latin typeface="Calibri" panose="020F0502020204030204" pitchFamily="34" charset="0"/>
                <a:ea typeface="Calibri" panose="020F0502020204030204" pitchFamily="34" charset="0"/>
                <a:cs typeface="Arial" panose="020B0604020202020204" pitchFamily="34" charset="0"/>
              </a:rPr>
              <a:t>deviation of 8%/9% (MRD85/MRD322) </a:t>
            </a:r>
            <a:r>
              <a:rPr lang="en-US" dirty="0">
                <a:latin typeface="Calibri" panose="020F0502020204030204" pitchFamily="34" charset="0"/>
                <a:ea typeface="Calibri" panose="020F0502020204030204" pitchFamily="34" charset="0"/>
                <a:cs typeface="Arial" panose="020B0604020202020204" pitchFamily="34" charset="0"/>
              </a:rPr>
              <a:t>&lt;= </a:t>
            </a:r>
            <a:r>
              <a:rPr lang="en-US" sz="1800" dirty="0">
                <a:effectLst/>
                <a:latin typeface="Calibri" panose="020F0502020204030204" pitchFamily="34" charset="0"/>
                <a:ea typeface="Calibri" panose="020F0502020204030204" pitchFamily="34" charset="0"/>
                <a:cs typeface="Arial" panose="020B0604020202020204" pitchFamily="34" charset="0"/>
              </a:rPr>
              <a:t>10 kBq/mL range </a:t>
            </a:r>
            <a:endParaRPr lang="de-DE" dirty="0"/>
          </a:p>
        </p:txBody>
      </p:sp>
      <p:pic>
        <p:nvPicPr>
          <p:cNvPr id="11" name="Grafik 10">
            <a:extLst>
              <a:ext uri="{FF2B5EF4-FFF2-40B4-BE49-F238E27FC236}">
                <a16:creationId xmlns:a16="http://schemas.microsoft.com/office/drawing/2014/main" id="{6BF0CA6B-A0F3-E156-9AFB-77914F9A2691}"/>
              </a:ext>
            </a:extLst>
          </p:cNvPr>
          <p:cNvPicPr>
            <a:picLocks noChangeAspect="1"/>
          </p:cNvPicPr>
          <p:nvPr/>
        </p:nvPicPr>
        <p:blipFill>
          <a:blip r:embed="rId3"/>
          <a:stretch>
            <a:fillRect/>
          </a:stretch>
        </p:blipFill>
        <p:spPr>
          <a:xfrm>
            <a:off x="1042073" y="1414136"/>
            <a:ext cx="3094568" cy="2248522"/>
          </a:xfrm>
          <a:prstGeom prst="rect">
            <a:avLst/>
          </a:prstGeom>
        </p:spPr>
      </p:pic>
      <p:pic>
        <p:nvPicPr>
          <p:cNvPr id="14" name="Grafik 13">
            <a:extLst>
              <a:ext uri="{FF2B5EF4-FFF2-40B4-BE49-F238E27FC236}">
                <a16:creationId xmlns:a16="http://schemas.microsoft.com/office/drawing/2014/main" id="{3769ABDA-7588-28BC-670C-D0DE33BB6D96}"/>
              </a:ext>
            </a:extLst>
          </p:cNvPr>
          <p:cNvPicPr>
            <a:picLocks noChangeAspect="1"/>
          </p:cNvPicPr>
          <p:nvPr/>
        </p:nvPicPr>
        <p:blipFill>
          <a:blip r:embed="rId4"/>
          <a:stretch>
            <a:fillRect/>
          </a:stretch>
        </p:blipFill>
        <p:spPr>
          <a:xfrm>
            <a:off x="1042073" y="3784591"/>
            <a:ext cx="3087015" cy="2155086"/>
          </a:xfrm>
          <a:prstGeom prst="rect">
            <a:avLst/>
          </a:prstGeom>
        </p:spPr>
      </p:pic>
    </p:spTree>
    <p:extLst>
      <p:ext uri="{BB962C8B-B14F-4D97-AF65-F5344CB8AC3E}">
        <p14:creationId xmlns:p14="http://schemas.microsoft.com/office/powerpoint/2010/main" val="96143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D7C2B10-8E9C-49F5-AFFF-6642F228C20D}"/>
              </a:ext>
            </a:extLst>
          </p:cNvPr>
          <p:cNvSpPr>
            <a:spLocks noGrp="1"/>
          </p:cNvSpPr>
          <p:nvPr>
            <p:ph sz="quarter" idx="18"/>
          </p:nvPr>
        </p:nvSpPr>
        <p:spPr>
          <a:xfrm>
            <a:off x="317625" y="3024972"/>
            <a:ext cx="11406514" cy="808055"/>
          </a:xfrm>
        </p:spPr>
        <p:txBody>
          <a:bodyPr/>
          <a:lstStyle/>
          <a:p>
            <a:pPr algn="ctr">
              <a:lnSpc>
                <a:spcPct val="100000"/>
              </a:lnSpc>
            </a:pPr>
            <a:r>
              <a:rPr lang="en-US" sz="4400" b="1" dirty="0">
                <a:latin typeface="Aptos Display" panose="020B0004020202020204" pitchFamily="34" charset="0"/>
              </a:rPr>
              <a:t>Motion Artefacts and Correction</a:t>
            </a:r>
          </a:p>
        </p:txBody>
      </p:sp>
    </p:spTree>
    <p:extLst>
      <p:ext uri="{BB962C8B-B14F-4D97-AF65-F5344CB8AC3E}">
        <p14:creationId xmlns:p14="http://schemas.microsoft.com/office/powerpoint/2010/main" val="184471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D399F-A72C-4DC9-8543-BF28873F8D8F}"/>
              </a:ext>
            </a:extLst>
          </p:cNvPr>
          <p:cNvSpPr>
            <a:spLocks noGrp="1"/>
          </p:cNvSpPr>
          <p:nvPr>
            <p:ph type="title"/>
          </p:nvPr>
        </p:nvSpPr>
        <p:spPr/>
        <p:txBody>
          <a:bodyPr/>
          <a:lstStyle/>
          <a:p>
            <a:r>
              <a:rPr lang="en-US" noProof="0" dirty="0"/>
              <a:t>Motivation</a:t>
            </a:r>
          </a:p>
        </p:txBody>
      </p:sp>
      <p:grpSp>
        <p:nvGrpSpPr>
          <p:cNvPr id="11" name="Group 10">
            <a:extLst>
              <a:ext uri="{FF2B5EF4-FFF2-40B4-BE49-F238E27FC236}">
                <a16:creationId xmlns:a16="http://schemas.microsoft.com/office/drawing/2014/main" id="{3DC1BA66-54F7-C6DC-F90F-D4676914B8CB}"/>
              </a:ext>
            </a:extLst>
          </p:cNvPr>
          <p:cNvGrpSpPr/>
          <p:nvPr/>
        </p:nvGrpSpPr>
        <p:grpSpPr>
          <a:xfrm>
            <a:off x="4681452" y="1232419"/>
            <a:ext cx="6699578" cy="5466270"/>
            <a:chOff x="4681452" y="1097176"/>
            <a:chExt cx="6699578" cy="5466270"/>
          </a:xfrm>
        </p:grpSpPr>
        <p:grpSp>
          <p:nvGrpSpPr>
            <p:cNvPr id="10" name="Group 9">
              <a:extLst>
                <a:ext uri="{FF2B5EF4-FFF2-40B4-BE49-F238E27FC236}">
                  <a16:creationId xmlns:a16="http://schemas.microsoft.com/office/drawing/2014/main" id="{284D09BB-4CA0-5EDC-ECE4-52AEC496B423}"/>
                </a:ext>
              </a:extLst>
            </p:cNvPr>
            <p:cNvGrpSpPr/>
            <p:nvPr/>
          </p:nvGrpSpPr>
          <p:grpSpPr>
            <a:xfrm>
              <a:off x="4681452" y="1097176"/>
              <a:ext cx="6699578" cy="5466270"/>
              <a:chOff x="4681452" y="1097176"/>
              <a:chExt cx="6699578" cy="5466270"/>
            </a:xfrm>
          </p:grpSpPr>
          <p:pic>
            <p:nvPicPr>
              <p:cNvPr id="9" name="Grafik 8">
                <a:extLst>
                  <a:ext uri="{FF2B5EF4-FFF2-40B4-BE49-F238E27FC236}">
                    <a16:creationId xmlns:a16="http://schemas.microsoft.com/office/drawing/2014/main" id="{1BF48A3C-D554-F83C-902A-82ED3E288E4D}"/>
                  </a:ext>
                </a:extLst>
              </p:cNvPr>
              <p:cNvPicPr>
                <a:picLocks noChangeAspect="1"/>
              </p:cNvPicPr>
              <p:nvPr/>
            </p:nvPicPr>
            <p:blipFill rotWithShape="1">
              <a:blip r:embed="rId3"/>
              <a:srcRect b="6931"/>
              <a:stretch/>
            </p:blipFill>
            <p:spPr>
              <a:xfrm>
                <a:off x="4681452" y="1272062"/>
                <a:ext cx="3770785" cy="5116805"/>
              </a:xfrm>
              <a:prstGeom prst="rect">
                <a:avLst/>
              </a:prstGeom>
            </p:spPr>
          </p:pic>
          <p:pic>
            <p:nvPicPr>
              <p:cNvPr id="3" name="Grafik 2">
                <a:extLst>
                  <a:ext uri="{FF2B5EF4-FFF2-40B4-BE49-F238E27FC236}">
                    <a16:creationId xmlns:a16="http://schemas.microsoft.com/office/drawing/2014/main" id="{A9FF91DD-F544-C11B-C8CE-93708CB2EF8F}"/>
                  </a:ext>
                </a:extLst>
              </p:cNvPr>
              <p:cNvPicPr>
                <a:picLocks noChangeAspect="1"/>
              </p:cNvPicPr>
              <p:nvPr/>
            </p:nvPicPr>
            <p:blipFill rotWithShape="1">
              <a:blip r:embed="rId4"/>
              <a:srcRect l="31468"/>
              <a:stretch/>
            </p:blipFill>
            <p:spPr>
              <a:xfrm>
                <a:off x="8902533" y="1394878"/>
                <a:ext cx="2478497" cy="2364877"/>
              </a:xfrm>
              <a:prstGeom prst="roundRect">
                <a:avLst>
                  <a:gd name="adj" fmla="val 8612"/>
                </a:avLst>
              </a:prstGeom>
            </p:spPr>
          </p:pic>
          <p:pic>
            <p:nvPicPr>
              <p:cNvPr id="5" name="Grafik 4">
                <a:extLst>
                  <a:ext uri="{FF2B5EF4-FFF2-40B4-BE49-F238E27FC236}">
                    <a16:creationId xmlns:a16="http://schemas.microsoft.com/office/drawing/2014/main" id="{E1EB7C0E-6D19-AA42-CE6E-190062EB75BF}"/>
                  </a:ext>
                </a:extLst>
              </p:cNvPr>
              <p:cNvPicPr>
                <a:picLocks noChangeAspect="1"/>
              </p:cNvPicPr>
              <p:nvPr/>
            </p:nvPicPr>
            <p:blipFill rotWithShape="1">
              <a:blip r:embed="rId5"/>
              <a:srcRect l="31468"/>
              <a:stretch/>
            </p:blipFill>
            <p:spPr>
              <a:xfrm>
                <a:off x="8902534" y="3830465"/>
                <a:ext cx="2478496" cy="2364876"/>
              </a:xfrm>
              <a:prstGeom prst="roundRect">
                <a:avLst>
                  <a:gd name="adj" fmla="val 9149"/>
                </a:avLst>
              </a:prstGeom>
            </p:spPr>
          </p:pic>
          <p:sp>
            <p:nvSpPr>
              <p:cNvPr id="14" name="Textfeld 13">
                <a:extLst>
                  <a:ext uri="{FF2B5EF4-FFF2-40B4-BE49-F238E27FC236}">
                    <a16:creationId xmlns:a16="http://schemas.microsoft.com/office/drawing/2014/main" id="{4F735D13-98CE-FDF6-65BF-DAEE425C3650}"/>
                  </a:ext>
                </a:extLst>
              </p:cNvPr>
              <p:cNvSpPr txBox="1"/>
              <p:nvPr/>
            </p:nvSpPr>
            <p:spPr>
              <a:xfrm>
                <a:off x="9094031" y="1097176"/>
                <a:ext cx="2095500" cy="302647"/>
              </a:xfrm>
              <a:prstGeom prst="rect">
                <a:avLst/>
              </a:prstGeom>
              <a:noFill/>
            </p:spPr>
            <p:txBody>
              <a:bodyPr wrap="square" lIns="0" tIns="0" rIns="0"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41"/>
                    </a:solidFill>
                    <a:effectLst/>
                    <a:uLnTx/>
                    <a:uFillTx/>
                    <a:latin typeface="Calibri"/>
                    <a:ea typeface="+mn-ea"/>
                    <a:cs typeface="+mn-cs"/>
                  </a:rPr>
                  <a:t>Uncorrected</a:t>
                </a:r>
              </a:p>
            </p:txBody>
          </p:sp>
          <p:sp>
            <p:nvSpPr>
              <p:cNvPr id="15" name="Textfeld 14">
                <a:extLst>
                  <a:ext uri="{FF2B5EF4-FFF2-40B4-BE49-F238E27FC236}">
                    <a16:creationId xmlns:a16="http://schemas.microsoft.com/office/drawing/2014/main" id="{4454F696-E0A4-E3AA-298B-076652FAC4B8}"/>
                  </a:ext>
                </a:extLst>
              </p:cNvPr>
              <p:cNvSpPr txBox="1"/>
              <p:nvPr/>
            </p:nvSpPr>
            <p:spPr>
              <a:xfrm>
                <a:off x="9076147" y="6260799"/>
                <a:ext cx="2273300" cy="302647"/>
              </a:xfrm>
              <a:prstGeom prst="rect">
                <a:avLst/>
              </a:prstGeom>
              <a:noFill/>
            </p:spPr>
            <p:txBody>
              <a:bodyPr wrap="square" lIns="0" tIns="0" rIns="0"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dirty="0">
                    <a:solidFill>
                      <a:srgbClr val="3C3C41"/>
                    </a:solidFill>
                    <a:latin typeface="Calibri"/>
                  </a:rPr>
                  <a:t>Motion </a:t>
                </a:r>
                <a:r>
                  <a:rPr kumimoji="0" lang="en-US" sz="1800" b="0" i="0" u="none" strike="noStrike" kern="1200" cap="none" spc="0" normalizeH="0" baseline="0" noProof="0" dirty="0">
                    <a:ln>
                      <a:noFill/>
                    </a:ln>
                    <a:solidFill>
                      <a:srgbClr val="3C3C41"/>
                    </a:solidFill>
                    <a:effectLst/>
                    <a:uLnTx/>
                    <a:uFillTx/>
                    <a:latin typeface="Calibri"/>
                    <a:ea typeface="+mn-ea"/>
                    <a:cs typeface="+mn-cs"/>
                  </a:rPr>
                  <a:t>Corrected</a:t>
                </a:r>
              </a:p>
            </p:txBody>
          </p:sp>
        </p:grpSp>
        <p:cxnSp>
          <p:nvCxnSpPr>
            <p:cNvPr id="17" name="Gerade Verbindung mit Pfeil 16">
              <a:extLst>
                <a:ext uri="{FF2B5EF4-FFF2-40B4-BE49-F238E27FC236}">
                  <a16:creationId xmlns:a16="http://schemas.microsoft.com/office/drawing/2014/main" id="{3F46E953-D2BB-B4B4-1080-A85EA0D14488}"/>
                </a:ext>
              </a:extLst>
            </p:cNvPr>
            <p:cNvCxnSpPr>
              <a:cxnSpLocks/>
            </p:cNvCxnSpPr>
            <p:nvPr/>
          </p:nvCxnSpPr>
          <p:spPr>
            <a:xfrm flipH="1">
              <a:off x="9590497" y="1886810"/>
              <a:ext cx="622300"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9" name="Gerade Verbindung mit Pfeil 18">
              <a:extLst>
                <a:ext uri="{FF2B5EF4-FFF2-40B4-BE49-F238E27FC236}">
                  <a16:creationId xmlns:a16="http://schemas.microsoft.com/office/drawing/2014/main" id="{9FDFAFC9-470B-E3C2-2F5A-3AF222B98562}"/>
                </a:ext>
              </a:extLst>
            </p:cNvPr>
            <p:cNvCxnSpPr>
              <a:cxnSpLocks/>
            </p:cNvCxnSpPr>
            <p:nvPr/>
          </p:nvCxnSpPr>
          <p:spPr>
            <a:xfrm flipH="1">
              <a:off x="9577797" y="4287110"/>
              <a:ext cx="622300"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sp>
        <p:nvSpPr>
          <p:cNvPr id="8" name="Textfeld 7">
            <a:extLst>
              <a:ext uri="{FF2B5EF4-FFF2-40B4-BE49-F238E27FC236}">
                <a16:creationId xmlns:a16="http://schemas.microsoft.com/office/drawing/2014/main" id="{35CA6667-1C03-01A3-17D8-F98AA76F8A4C}"/>
              </a:ext>
            </a:extLst>
          </p:cNvPr>
          <p:cNvSpPr txBox="1"/>
          <p:nvPr/>
        </p:nvSpPr>
        <p:spPr>
          <a:xfrm>
            <a:off x="1500651" y="6343015"/>
            <a:ext cx="1621341" cy="279179"/>
          </a:xfrm>
          <a:prstGeom prst="rect">
            <a:avLst/>
          </a:prstGeom>
          <a:noFill/>
        </p:spPr>
        <p:txBody>
          <a:bodyPr wrap="none" lIns="0" tIns="0" rIns="0" rtlCol="0">
            <a:spAutoFit/>
          </a:bodyPr>
          <a:lstStyle/>
          <a:p>
            <a:pPr algn="l">
              <a:lnSpc>
                <a:spcPts val="2000"/>
              </a:lnSpc>
            </a:pPr>
            <a:r>
              <a:rPr lang="en-US" sz="1200" noProof="0" dirty="0"/>
              <a:t>Image Courtesy: L. Sundar</a:t>
            </a:r>
          </a:p>
        </p:txBody>
      </p:sp>
      <p:pic>
        <p:nvPicPr>
          <p:cNvPr id="7" name="Picture 6" descr="A person with kidneys and urinary system&#10;&#10;Description automatically generated">
            <a:extLst>
              <a:ext uri="{FF2B5EF4-FFF2-40B4-BE49-F238E27FC236}">
                <a16:creationId xmlns:a16="http://schemas.microsoft.com/office/drawing/2014/main" id="{2EA29A02-D163-FFE1-30E7-9D0EE7CD58C9}"/>
              </a:ext>
            </a:extLst>
          </p:cNvPr>
          <p:cNvPicPr>
            <a:picLocks noChangeAspect="1"/>
          </p:cNvPicPr>
          <p:nvPr/>
        </p:nvPicPr>
        <p:blipFill>
          <a:blip r:embed="rId6"/>
          <a:stretch>
            <a:fillRect/>
          </a:stretch>
        </p:blipFill>
        <p:spPr>
          <a:xfrm>
            <a:off x="815191" y="1029293"/>
            <a:ext cx="3415964" cy="5313722"/>
          </a:xfrm>
          <a:prstGeom prst="rect">
            <a:avLst/>
          </a:prstGeom>
        </p:spPr>
      </p:pic>
      <p:grpSp>
        <p:nvGrpSpPr>
          <p:cNvPr id="4" name="Group 1">
            <a:extLst>
              <a:ext uri="{FF2B5EF4-FFF2-40B4-BE49-F238E27FC236}">
                <a16:creationId xmlns:a16="http://schemas.microsoft.com/office/drawing/2014/main" id="{3A0E08B1-0C13-9B53-1233-027F70B1913B}"/>
              </a:ext>
            </a:extLst>
          </p:cNvPr>
          <p:cNvGrpSpPr/>
          <p:nvPr/>
        </p:nvGrpSpPr>
        <p:grpSpPr>
          <a:xfrm>
            <a:off x="6678361" y="0"/>
            <a:ext cx="970782" cy="1202832"/>
            <a:chOff x="7071670" y="0"/>
            <a:chExt cx="970782" cy="1202832"/>
          </a:xfrm>
        </p:grpSpPr>
        <p:pic>
          <p:nvPicPr>
            <p:cNvPr id="6" name="Picture 5">
              <a:extLst>
                <a:ext uri="{FF2B5EF4-FFF2-40B4-BE49-F238E27FC236}">
                  <a16:creationId xmlns:a16="http://schemas.microsoft.com/office/drawing/2014/main" id="{4D281EAF-1D7D-BE34-59E0-51E45694E380}"/>
                </a:ext>
              </a:extLst>
            </p:cNvPr>
            <p:cNvPicPr>
              <a:picLocks noChangeAspect="1"/>
            </p:cNvPicPr>
            <p:nvPr/>
          </p:nvPicPr>
          <p:blipFill>
            <a:blip r:embed="rId7"/>
            <a:srcRect l="63" r="63"/>
            <a:stretch/>
          </p:blipFill>
          <p:spPr>
            <a:xfrm>
              <a:off x="7071670" y="0"/>
              <a:ext cx="970782" cy="972000"/>
            </a:xfrm>
            <a:prstGeom prst="rect">
              <a:avLst/>
            </a:prstGeom>
          </p:spPr>
        </p:pic>
        <p:sp>
          <p:nvSpPr>
            <p:cNvPr id="12" name="TextBox 10">
              <a:extLst>
                <a:ext uri="{FF2B5EF4-FFF2-40B4-BE49-F238E27FC236}">
                  <a16:creationId xmlns:a16="http://schemas.microsoft.com/office/drawing/2014/main" id="{92D95B79-1431-412A-B93A-5E95F2B0D04B}"/>
                </a:ext>
              </a:extLst>
            </p:cNvPr>
            <p:cNvSpPr txBox="1"/>
            <p:nvPr/>
          </p:nvSpPr>
          <p:spPr>
            <a:xfrm>
              <a:off x="7350786" y="972000"/>
              <a:ext cx="412549"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W. Lan</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grpSp>
        <p:nvGrpSpPr>
          <p:cNvPr id="13" name="Group 2">
            <a:extLst>
              <a:ext uri="{FF2B5EF4-FFF2-40B4-BE49-F238E27FC236}">
                <a16:creationId xmlns:a16="http://schemas.microsoft.com/office/drawing/2014/main" id="{05002AAC-2003-3BE9-8154-E6992DB1054D}"/>
              </a:ext>
            </a:extLst>
          </p:cNvPr>
          <p:cNvGrpSpPr/>
          <p:nvPr/>
        </p:nvGrpSpPr>
        <p:grpSpPr>
          <a:xfrm>
            <a:off x="7649144" y="0"/>
            <a:ext cx="972000" cy="1202832"/>
            <a:chOff x="8099723" y="0"/>
            <a:chExt cx="972000" cy="1202832"/>
          </a:xfrm>
        </p:grpSpPr>
        <p:pic>
          <p:nvPicPr>
            <p:cNvPr id="16" name="Picture 9" descr="A person in a white shirt&#10;&#10;Description automatically generated">
              <a:extLst>
                <a:ext uri="{FF2B5EF4-FFF2-40B4-BE49-F238E27FC236}">
                  <a16:creationId xmlns:a16="http://schemas.microsoft.com/office/drawing/2014/main" id="{9AB973AF-8B4C-EACF-4E02-DF53D6AB5CB9}"/>
                </a:ext>
              </a:extLst>
            </p:cNvPr>
            <p:cNvPicPr>
              <a:picLocks noChangeAspect="1"/>
            </p:cNvPicPr>
            <p:nvPr/>
          </p:nvPicPr>
          <p:blipFill>
            <a:blip r:embed="rId8"/>
            <a:stretch>
              <a:fillRect/>
            </a:stretch>
          </p:blipFill>
          <p:spPr>
            <a:xfrm>
              <a:off x="8099723" y="0"/>
              <a:ext cx="972000" cy="972000"/>
            </a:xfrm>
            <a:prstGeom prst="rect">
              <a:avLst/>
            </a:prstGeom>
          </p:spPr>
        </p:pic>
        <p:sp>
          <p:nvSpPr>
            <p:cNvPr id="18" name="TextBox 11">
              <a:extLst>
                <a:ext uri="{FF2B5EF4-FFF2-40B4-BE49-F238E27FC236}">
                  <a16:creationId xmlns:a16="http://schemas.microsoft.com/office/drawing/2014/main" id="{DD69F011-4A1B-ACCB-A010-921B9C1D0CB2}"/>
                </a:ext>
              </a:extLst>
            </p:cNvPr>
            <p:cNvSpPr txBox="1"/>
            <p:nvPr/>
          </p:nvSpPr>
          <p:spPr>
            <a:xfrm>
              <a:off x="8352710" y="972000"/>
              <a:ext cx="466025"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H. P. Vo</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grpSp>
        <p:nvGrpSpPr>
          <p:cNvPr id="20" name="Group 6">
            <a:extLst>
              <a:ext uri="{FF2B5EF4-FFF2-40B4-BE49-F238E27FC236}">
                <a16:creationId xmlns:a16="http://schemas.microsoft.com/office/drawing/2014/main" id="{4090CC82-76D7-6EC3-795A-33BD87D5DB94}"/>
              </a:ext>
            </a:extLst>
          </p:cNvPr>
          <p:cNvGrpSpPr/>
          <p:nvPr/>
        </p:nvGrpSpPr>
        <p:grpSpPr>
          <a:xfrm>
            <a:off x="11176934" y="0"/>
            <a:ext cx="975187" cy="1202832"/>
            <a:chOff x="11176934" y="0"/>
            <a:chExt cx="975187" cy="1202832"/>
          </a:xfrm>
        </p:grpSpPr>
        <p:pic>
          <p:nvPicPr>
            <p:cNvPr id="21" name="Picture 7">
              <a:extLst>
                <a:ext uri="{FF2B5EF4-FFF2-40B4-BE49-F238E27FC236}">
                  <a16:creationId xmlns:a16="http://schemas.microsoft.com/office/drawing/2014/main" id="{E45E4CD6-7A98-52F3-E997-5F43E7C418D8}"/>
                </a:ext>
              </a:extLst>
            </p:cNvPr>
            <p:cNvPicPr>
              <a:picLocks noChangeAspect="1"/>
            </p:cNvPicPr>
            <p:nvPr/>
          </p:nvPicPr>
          <p:blipFill>
            <a:blip r:embed="rId9"/>
            <a:stretch>
              <a:fillRect/>
            </a:stretch>
          </p:blipFill>
          <p:spPr>
            <a:xfrm>
              <a:off x="11176934" y="0"/>
              <a:ext cx="975187" cy="972000"/>
            </a:xfrm>
            <a:prstGeom prst="rect">
              <a:avLst/>
            </a:prstGeom>
          </p:spPr>
        </p:pic>
        <p:sp>
          <p:nvSpPr>
            <p:cNvPr id="22" name="TextBox 12">
              <a:extLst>
                <a:ext uri="{FF2B5EF4-FFF2-40B4-BE49-F238E27FC236}">
                  <a16:creationId xmlns:a16="http://schemas.microsoft.com/office/drawing/2014/main" id="{E850ECBA-EF4E-2FE7-64D3-0B4A729767A0}"/>
                </a:ext>
              </a:extLst>
            </p:cNvPr>
            <p:cNvSpPr txBox="1"/>
            <p:nvPr/>
          </p:nvSpPr>
          <p:spPr>
            <a:xfrm>
              <a:off x="11346363" y="972000"/>
              <a:ext cx="636328"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F. Schmidt</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grpSp>
        <p:nvGrpSpPr>
          <p:cNvPr id="23" name="Group 21">
            <a:extLst>
              <a:ext uri="{FF2B5EF4-FFF2-40B4-BE49-F238E27FC236}">
                <a16:creationId xmlns:a16="http://schemas.microsoft.com/office/drawing/2014/main" id="{A370A116-DF9D-6684-2EE6-EF83C0D77A6D}"/>
              </a:ext>
            </a:extLst>
          </p:cNvPr>
          <p:cNvGrpSpPr/>
          <p:nvPr/>
        </p:nvGrpSpPr>
        <p:grpSpPr>
          <a:xfrm>
            <a:off x="9649907" y="0"/>
            <a:ext cx="840375" cy="1202832"/>
            <a:chOff x="10290963" y="0"/>
            <a:chExt cx="840375" cy="1202832"/>
          </a:xfrm>
        </p:grpSpPr>
        <p:pic>
          <p:nvPicPr>
            <p:cNvPr id="24" name="Picture 14">
              <a:extLst>
                <a:ext uri="{FF2B5EF4-FFF2-40B4-BE49-F238E27FC236}">
                  <a16:creationId xmlns:a16="http://schemas.microsoft.com/office/drawing/2014/main" id="{925CBFEA-FCFE-4569-2EB0-62F4BEC0E30F}"/>
                </a:ext>
              </a:extLst>
            </p:cNvPr>
            <p:cNvPicPr>
              <a:picLocks noChangeAspect="1"/>
            </p:cNvPicPr>
            <p:nvPr/>
          </p:nvPicPr>
          <p:blipFill>
            <a:blip r:embed="rId10"/>
            <a:stretch>
              <a:fillRect/>
            </a:stretch>
          </p:blipFill>
          <p:spPr>
            <a:xfrm>
              <a:off x="10290963" y="0"/>
              <a:ext cx="840375" cy="972000"/>
            </a:xfrm>
            <a:prstGeom prst="rect">
              <a:avLst/>
            </a:prstGeom>
          </p:spPr>
        </p:pic>
        <p:sp>
          <p:nvSpPr>
            <p:cNvPr id="25" name="TextBox 16">
              <a:extLst>
                <a:ext uri="{FF2B5EF4-FFF2-40B4-BE49-F238E27FC236}">
                  <a16:creationId xmlns:a16="http://schemas.microsoft.com/office/drawing/2014/main" id="{9F8DEAE8-939F-490A-0907-39BFFFD822F3}"/>
                </a:ext>
              </a:extLst>
            </p:cNvPr>
            <p:cNvSpPr txBox="1"/>
            <p:nvPr/>
          </p:nvSpPr>
          <p:spPr>
            <a:xfrm>
              <a:off x="10298280" y="972000"/>
              <a:ext cx="825739"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C. </a:t>
              </a:r>
              <a:r>
                <a:rPr kumimoji="0" lang="en-US" altLang="zh-CN" sz="1200" b="0" i="0" u="none" strike="noStrike" kern="1200" cap="none" spc="0" normalizeH="0" baseline="0" noProof="0" dirty="0" err="1">
                  <a:ln>
                    <a:noFill/>
                  </a:ln>
                  <a:solidFill>
                    <a:srgbClr val="3C3C41"/>
                  </a:solidFill>
                  <a:effectLst/>
                  <a:uLnTx/>
                  <a:uFillTx/>
                  <a:latin typeface="Calibri"/>
                  <a:ea typeface="宋体" panose="02010600030101010101" pitchFamily="2" charset="-122"/>
                  <a:cs typeface="+mn-cs"/>
                </a:rPr>
                <a:t>Pommranz</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grpSp>
        <p:nvGrpSpPr>
          <p:cNvPr id="26" name="Group 4">
            <a:extLst>
              <a:ext uri="{FF2B5EF4-FFF2-40B4-BE49-F238E27FC236}">
                <a16:creationId xmlns:a16="http://schemas.microsoft.com/office/drawing/2014/main" id="{B51ED276-34BB-A3D7-F0B7-2AECB8EC3E6F}"/>
              </a:ext>
            </a:extLst>
          </p:cNvPr>
          <p:cNvGrpSpPr/>
          <p:nvPr/>
        </p:nvGrpSpPr>
        <p:grpSpPr>
          <a:xfrm>
            <a:off x="8564397" y="0"/>
            <a:ext cx="1031308" cy="1202832"/>
            <a:chOff x="9174941" y="0"/>
            <a:chExt cx="1031308" cy="1202832"/>
          </a:xfrm>
        </p:grpSpPr>
        <p:pic>
          <p:nvPicPr>
            <p:cNvPr id="27" name="Picture 18" descr="A person in a suit&#10;&#10;Description automatically generated">
              <a:extLst>
                <a:ext uri="{FF2B5EF4-FFF2-40B4-BE49-F238E27FC236}">
                  <a16:creationId xmlns:a16="http://schemas.microsoft.com/office/drawing/2014/main" id="{C13789BC-DA19-693C-5A74-6A79FCD3A766}"/>
                </a:ext>
              </a:extLst>
            </p:cNvPr>
            <p:cNvPicPr>
              <a:picLocks noChangeAspect="1"/>
            </p:cNvPicPr>
            <p:nvPr/>
          </p:nvPicPr>
          <p:blipFill>
            <a:blip r:embed="rId11"/>
            <a:srcRect t="4800" b="16853"/>
            <a:stretch/>
          </p:blipFill>
          <p:spPr>
            <a:xfrm>
              <a:off x="9234738" y="0"/>
              <a:ext cx="810554" cy="972000"/>
            </a:xfrm>
            <a:prstGeom prst="rect">
              <a:avLst/>
            </a:prstGeom>
          </p:spPr>
        </p:pic>
        <p:sp>
          <p:nvSpPr>
            <p:cNvPr id="28" name="TextBox 19">
              <a:extLst>
                <a:ext uri="{FF2B5EF4-FFF2-40B4-BE49-F238E27FC236}">
                  <a16:creationId xmlns:a16="http://schemas.microsoft.com/office/drawing/2014/main" id="{3C8A3F3B-CA12-5225-1532-457B770395C3}"/>
                </a:ext>
              </a:extLst>
            </p:cNvPr>
            <p:cNvSpPr txBox="1"/>
            <p:nvPr/>
          </p:nvSpPr>
          <p:spPr>
            <a:xfrm>
              <a:off x="9174941" y="972000"/>
              <a:ext cx="1031308"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E. </a:t>
              </a:r>
              <a:r>
                <a:rPr kumimoji="0" lang="en-US" altLang="zh-CN" sz="1200" b="0" i="0" u="none" strike="noStrike" kern="1200" cap="none" spc="0" normalizeH="0" baseline="0" noProof="0" dirty="0" err="1">
                  <a:ln>
                    <a:noFill/>
                  </a:ln>
                  <a:solidFill>
                    <a:srgbClr val="3C3C41"/>
                  </a:solidFill>
                  <a:effectLst/>
                  <a:uLnTx/>
                  <a:uFillTx/>
                  <a:latin typeface="Calibri"/>
                  <a:ea typeface="宋体" panose="02010600030101010101" pitchFamily="2" charset="-122"/>
                  <a:cs typeface="+mn-cs"/>
                </a:rPr>
                <a:t>Elmoujarkach</a:t>
              </a: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 </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grpSp>
        <p:nvGrpSpPr>
          <p:cNvPr id="29" name="Group 15">
            <a:extLst>
              <a:ext uri="{FF2B5EF4-FFF2-40B4-BE49-F238E27FC236}">
                <a16:creationId xmlns:a16="http://schemas.microsoft.com/office/drawing/2014/main" id="{A5BEA30C-C677-C081-85D4-A4AFF8F4300F}"/>
              </a:ext>
            </a:extLst>
          </p:cNvPr>
          <p:cNvGrpSpPr/>
          <p:nvPr/>
        </p:nvGrpSpPr>
        <p:grpSpPr>
          <a:xfrm>
            <a:off x="10440973" y="0"/>
            <a:ext cx="898071" cy="1202832"/>
            <a:chOff x="11384572" y="0"/>
            <a:chExt cx="898071" cy="1202832"/>
          </a:xfrm>
        </p:grpSpPr>
        <p:pic>
          <p:nvPicPr>
            <p:cNvPr id="30" name="Picture 8" descr="A close-up of a person&#10;&#10;Description automatically generated">
              <a:extLst>
                <a:ext uri="{FF2B5EF4-FFF2-40B4-BE49-F238E27FC236}">
                  <a16:creationId xmlns:a16="http://schemas.microsoft.com/office/drawing/2014/main" id="{A413AE98-4663-5EAA-14F2-A2DCADDC6151}"/>
                </a:ext>
              </a:extLst>
            </p:cNvPr>
            <p:cNvPicPr>
              <a:picLocks noChangeAspect="1"/>
            </p:cNvPicPr>
            <p:nvPr/>
          </p:nvPicPr>
          <p:blipFill>
            <a:blip r:embed="rId12"/>
            <a:srcRect b="7463"/>
            <a:stretch/>
          </p:blipFill>
          <p:spPr>
            <a:xfrm>
              <a:off x="11433881" y="0"/>
              <a:ext cx="700260" cy="972000"/>
            </a:xfrm>
            <a:prstGeom prst="rect">
              <a:avLst/>
            </a:prstGeom>
          </p:spPr>
        </p:pic>
        <p:sp>
          <p:nvSpPr>
            <p:cNvPr id="31" name="TextBox 13">
              <a:extLst>
                <a:ext uri="{FF2B5EF4-FFF2-40B4-BE49-F238E27FC236}">
                  <a16:creationId xmlns:a16="http://schemas.microsoft.com/office/drawing/2014/main" id="{CB55C2EB-7A24-0887-825E-149D1DAD4DF5}"/>
                </a:ext>
              </a:extLst>
            </p:cNvPr>
            <p:cNvSpPr txBox="1"/>
            <p:nvPr/>
          </p:nvSpPr>
          <p:spPr>
            <a:xfrm>
              <a:off x="11384572" y="925833"/>
              <a:ext cx="8980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M. </a:t>
              </a:r>
              <a:r>
                <a:rPr kumimoji="0" lang="en-US" altLang="zh-CN" sz="1200" b="0" i="0" u="none" strike="noStrike" kern="1200" cap="none" spc="0" normalizeH="0" baseline="0" noProof="0" dirty="0" err="1">
                  <a:ln>
                    <a:noFill/>
                  </a:ln>
                  <a:solidFill>
                    <a:srgbClr val="3C3C41"/>
                  </a:solidFill>
                  <a:effectLst/>
                  <a:uLnTx/>
                  <a:uFillTx/>
                  <a:latin typeface="Calibri"/>
                  <a:ea typeface="宋体" panose="02010600030101010101" pitchFamily="2" charset="-122"/>
                  <a:cs typeface="+mn-cs"/>
                </a:rPr>
                <a:t>Rafecas</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3297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de-DE" dirty="0"/>
              <a:t>Validation and </a:t>
            </a:r>
            <a:r>
              <a:rPr lang="de-DE" dirty="0" err="1"/>
              <a:t>Comparison</a:t>
            </a:r>
            <a:r>
              <a:rPr lang="de-DE" dirty="0"/>
              <a:t> </a:t>
            </a:r>
            <a:r>
              <a:rPr lang="de-DE" dirty="0" err="1"/>
              <a:t>of</a:t>
            </a:r>
            <a:r>
              <a:rPr lang="de-DE" dirty="0"/>
              <a:t> Motion </a:t>
            </a:r>
            <a:r>
              <a:rPr lang="de-DE" dirty="0" err="1"/>
              <a:t>Correction</a:t>
            </a:r>
            <a:r>
              <a:rPr lang="de-DE" dirty="0"/>
              <a:t> Methods</a:t>
            </a:r>
          </a:p>
        </p:txBody>
      </p:sp>
      <p:pic>
        <p:nvPicPr>
          <p:cNvPr id="3" name="Grafik 2">
            <a:extLst>
              <a:ext uri="{FF2B5EF4-FFF2-40B4-BE49-F238E27FC236}">
                <a16:creationId xmlns:a16="http://schemas.microsoft.com/office/drawing/2014/main" id="{DE1AD6D6-B7AD-5092-0359-CA65A605A6AC}"/>
              </a:ext>
            </a:extLst>
          </p:cNvPr>
          <p:cNvPicPr>
            <a:picLocks noChangeAspect="1"/>
          </p:cNvPicPr>
          <p:nvPr/>
        </p:nvPicPr>
        <p:blipFill>
          <a:blip r:embed="rId2"/>
          <a:stretch>
            <a:fillRect/>
          </a:stretch>
        </p:blipFill>
        <p:spPr>
          <a:xfrm>
            <a:off x="2357302" y="1186485"/>
            <a:ext cx="6882022" cy="4172851"/>
          </a:xfrm>
          <a:prstGeom prst="rect">
            <a:avLst/>
          </a:prstGeom>
        </p:spPr>
      </p:pic>
      <p:sp>
        <p:nvSpPr>
          <p:cNvPr id="16" name="Textfeld 15">
            <a:extLst>
              <a:ext uri="{FF2B5EF4-FFF2-40B4-BE49-F238E27FC236}">
                <a16:creationId xmlns:a16="http://schemas.microsoft.com/office/drawing/2014/main" id="{1A1A2617-9CB9-6958-E2D9-AF164A5F8F95}"/>
              </a:ext>
            </a:extLst>
          </p:cNvPr>
          <p:cNvSpPr txBox="1"/>
          <p:nvPr/>
        </p:nvSpPr>
        <p:spPr>
          <a:xfrm>
            <a:off x="2014474" y="5671515"/>
            <a:ext cx="8653525" cy="608885"/>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sz="2000" dirty="0"/>
              <a:t>Subjective improvement + relative comparison of correction methods</a:t>
            </a:r>
          </a:p>
          <a:p>
            <a:pPr marL="285750" indent="-285750" algn="l">
              <a:lnSpc>
                <a:spcPts val="2000"/>
              </a:lnSpc>
              <a:buFont typeface="Wingdings" panose="05000000000000000000" pitchFamily="2" charset="2"/>
              <a:buChar char="Ø"/>
            </a:pPr>
            <a:endParaRPr lang="en-US" sz="2000" dirty="0">
              <a:sym typeface="Wingdings" panose="05000000000000000000" pitchFamily="2" charset="2"/>
            </a:endParaRPr>
          </a:p>
        </p:txBody>
      </p:sp>
    </p:spTree>
    <p:extLst>
      <p:ext uri="{BB962C8B-B14F-4D97-AF65-F5344CB8AC3E}">
        <p14:creationId xmlns:p14="http://schemas.microsoft.com/office/powerpoint/2010/main" val="215837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de-DE" dirty="0"/>
              <a:t>Validation and </a:t>
            </a:r>
            <a:r>
              <a:rPr lang="de-DE" dirty="0" err="1"/>
              <a:t>Comparison</a:t>
            </a:r>
            <a:r>
              <a:rPr lang="de-DE" dirty="0"/>
              <a:t> </a:t>
            </a:r>
            <a:r>
              <a:rPr lang="de-DE" dirty="0" err="1"/>
              <a:t>of</a:t>
            </a:r>
            <a:r>
              <a:rPr lang="de-DE" dirty="0"/>
              <a:t> Motion </a:t>
            </a:r>
            <a:r>
              <a:rPr lang="de-DE" dirty="0" err="1"/>
              <a:t>Correction</a:t>
            </a:r>
            <a:r>
              <a:rPr lang="de-DE" dirty="0"/>
              <a:t> Methods</a:t>
            </a:r>
          </a:p>
        </p:txBody>
      </p:sp>
      <p:sp>
        <p:nvSpPr>
          <p:cNvPr id="16" name="Textfeld 15">
            <a:extLst>
              <a:ext uri="{FF2B5EF4-FFF2-40B4-BE49-F238E27FC236}">
                <a16:creationId xmlns:a16="http://schemas.microsoft.com/office/drawing/2014/main" id="{1A1A2617-9CB9-6958-E2D9-AF164A5F8F95}"/>
              </a:ext>
            </a:extLst>
          </p:cNvPr>
          <p:cNvSpPr txBox="1"/>
          <p:nvPr/>
        </p:nvSpPr>
        <p:spPr>
          <a:xfrm>
            <a:off x="2451862" y="4941645"/>
            <a:ext cx="8128000" cy="867930"/>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sz="2000" dirty="0"/>
              <a:t>Subjective improvement + relative comparison of correction methods</a:t>
            </a:r>
          </a:p>
          <a:p>
            <a:pPr marL="285750" indent="-285750" algn="l">
              <a:lnSpc>
                <a:spcPts val="2000"/>
              </a:lnSpc>
              <a:buFont typeface="Wingdings" panose="05000000000000000000" pitchFamily="2" charset="2"/>
              <a:buChar char="Ø"/>
            </a:pPr>
            <a:endParaRPr lang="en-US" sz="2000" dirty="0">
              <a:sym typeface="Wingdings" panose="05000000000000000000" pitchFamily="2" charset="2"/>
            </a:endParaRPr>
          </a:p>
          <a:p>
            <a:pPr marL="285750" indent="-285750">
              <a:lnSpc>
                <a:spcPts val="2000"/>
              </a:lnSpc>
              <a:buFont typeface="Wingdings" panose="05000000000000000000" pitchFamily="2" charset="2"/>
              <a:buChar char="Ø"/>
            </a:pPr>
            <a:r>
              <a:rPr lang="en-US" sz="2000" dirty="0">
                <a:sym typeface="Wingdings" panose="05000000000000000000" pitchFamily="2" charset="2"/>
              </a:rPr>
              <a:t>Lack of </a:t>
            </a:r>
            <a:r>
              <a:rPr lang="en-US" sz="2000" b="1" dirty="0">
                <a:sym typeface="Wingdings" panose="05000000000000000000" pitchFamily="2" charset="2"/>
              </a:rPr>
              <a:t>ground truth (motion free)</a:t>
            </a:r>
            <a:r>
              <a:rPr lang="en-US" sz="2000" b="1" kern="100" dirty="0">
                <a:latin typeface="Calibri" panose="020F0502020204030204" pitchFamily="34" charset="0"/>
                <a:cs typeface="Times New Roman" panose="02020603050405020304" pitchFamily="18" charset="0"/>
                <a:sym typeface="Wingdings" panose="05000000000000000000" pitchFamily="2" charset="2"/>
              </a:rPr>
              <a:t> </a:t>
            </a:r>
            <a:r>
              <a:rPr lang="en-US" sz="2000" b="1" dirty="0">
                <a:sym typeface="Wingdings" panose="05000000000000000000" pitchFamily="2" charset="2"/>
              </a:rPr>
              <a:t>information </a:t>
            </a:r>
            <a:r>
              <a:rPr lang="en-US" sz="2000" dirty="0">
                <a:sym typeface="Wingdings" panose="05000000000000000000" pitchFamily="2" charset="2"/>
              </a:rPr>
              <a:t>for activity distribution</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FEA41977-9F89-91D9-FB94-34A0847CB4DE}"/>
              </a:ext>
            </a:extLst>
          </p:cNvPr>
          <p:cNvPicPr>
            <a:picLocks noChangeAspect="1"/>
          </p:cNvPicPr>
          <p:nvPr/>
        </p:nvPicPr>
        <p:blipFill rotWithShape="1">
          <a:blip r:embed="rId2"/>
          <a:srcRect l="31643" r="31643"/>
          <a:stretch/>
        </p:blipFill>
        <p:spPr>
          <a:xfrm>
            <a:off x="407225" y="1392644"/>
            <a:ext cx="1732008" cy="3780642"/>
          </a:xfrm>
          <a:prstGeom prst="rect">
            <a:avLst/>
          </a:prstGeom>
        </p:spPr>
      </p:pic>
      <p:graphicFrame>
        <p:nvGraphicFramePr>
          <p:cNvPr id="7" name="Tabelle 6">
            <a:extLst>
              <a:ext uri="{FF2B5EF4-FFF2-40B4-BE49-F238E27FC236}">
                <a16:creationId xmlns:a16="http://schemas.microsoft.com/office/drawing/2014/main" id="{1283C2F0-2989-AEE0-6A81-D08FDE1AB986}"/>
              </a:ext>
            </a:extLst>
          </p:cNvPr>
          <p:cNvGraphicFramePr>
            <a:graphicFrameLocks noGrp="1"/>
          </p:cNvGraphicFramePr>
          <p:nvPr>
            <p:extLst>
              <p:ext uri="{D42A27DB-BD31-4B8C-83A1-F6EECF244321}">
                <p14:modId xmlns:p14="http://schemas.microsoft.com/office/powerpoint/2010/main" val="2233710434"/>
              </p:ext>
            </p:extLst>
          </p:nvPr>
        </p:nvGraphicFramePr>
        <p:xfrm>
          <a:off x="2304271" y="1748244"/>
          <a:ext cx="8128000" cy="2387570"/>
        </p:xfrm>
        <a:graphic>
          <a:graphicData uri="http://schemas.openxmlformats.org/drawingml/2006/table">
            <a:tbl>
              <a:tblPr firstRow="1" bandRow="1">
                <a:tableStyleId>{F5AB1C69-6EDB-4FF4-983F-18BD219EF322}</a:tableStyleId>
              </a:tblPr>
              <a:tblGrid>
                <a:gridCol w="2032000">
                  <a:extLst>
                    <a:ext uri="{9D8B030D-6E8A-4147-A177-3AD203B41FA5}">
                      <a16:colId xmlns:a16="http://schemas.microsoft.com/office/drawing/2014/main" val="3045450716"/>
                    </a:ext>
                  </a:extLst>
                </a:gridCol>
                <a:gridCol w="2032000">
                  <a:extLst>
                    <a:ext uri="{9D8B030D-6E8A-4147-A177-3AD203B41FA5}">
                      <a16:colId xmlns:a16="http://schemas.microsoft.com/office/drawing/2014/main" val="977757689"/>
                    </a:ext>
                  </a:extLst>
                </a:gridCol>
                <a:gridCol w="2032000">
                  <a:extLst>
                    <a:ext uri="{9D8B030D-6E8A-4147-A177-3AD203B41FA5}">
                      <a16:colId xmlns:a16="http://schemas.microsoft.com/office/drawing/2014/main" val="1271288436"/>
                    </a:ext>
                  </a:extLst>
                </a:gridCol>
                <a:gridCol w="2032000">
                  <a:extLst>
                    <a:ext uri="{9D8B030D-6E8A-4147-A177-3AD203B41FA5}">
                      <a16:colId xmlns:a16="http://schemas.microsoft.com/office/drawing/2014/main" val="84194961"/>
                    </a:ext>
                  </a:extLst>
                </a:gridCol>
              </a:tblGrid>
              <a:tr h="438643">
                <a:tc>
                  <a:txBody>
                    <a:bodyPr/>
                    <a:lstStyle/>
                    <a:p>
                      <a:pPr algn="ctr"/>
                      <a:endParaRPr lang="de-DE" dirty="0"/>
                    </a:p>
                  </a:txBody>
                  <a:tcPr/>
                </a:tc>
                <a:tc>
                  <a:txBody>
                    <a:bodyPr/>
                    <a:lstStyle/>
                    <a:p>
                      <a:pPr algn="ctr"/>
                      <a:r>
                        <a:rPr lang="de-DE" dirty="0" err="1"/>
                        <a:t>Uncorrected</a:t>
                      </a:r>
                      <a:endParaRPr lang="de-DE" dirty="0"/>
                    </a:p>
                  </a:txBody>
                  <a:tcPr/>
                </a:tc>
                <a:tc>
                  <a:txBody>
                    <a:bodyPr/>
                    <a:lstStyle/>
                    <a:p>
                      <a:pPr algn="ctr"/>
                      <a:r>
                        <a:rPr lang="de-DE" dirty="0" err="1"/>
                        <a:t>OncoFreeze</a:t>
                      </a:r>
                      <a:r>
                        <a:rPr lang="de-DE" dirty="0"/>
                        <a:t> AI</a:t>
                      </a:r>
                    </a:p>
                  </a:txBody>
                  <a:tcPr/>
                </a:tc>
                <a:tc>
                  <a:txBody>
                    <a:bodyPr/>
                    <a:lstStyle/>
                    <a:p>
                      <a:pPr algn="ctr"/>
                      <a:r>
                        <a:rPr lang="de-DE" dirty="0"/>
                        <a:t>FALCON</a:t>
                      </a:r>
                    </a:p>
                  </a:txBody>
                  <a:tcPr/>
                </a:tc>
                <a:extLst>
                  <a:ext uri="{0D108BD9-81ED-4DB2-BD59-A6C34878D82A}">
                    <a16:rowId xmlns:a16="http://schemas.microsoft.com/office/drawing/2014/main" val="1782196037"/>
                  </a:ext>
                </a:extLst>
              </a:tr>
              <a:tr h="663388">
                <a:tc>
                  <a:txBody>
                    <a:bodyPr/>
                    <a:lstStyle/>
                    <a:p>
                      <a:pPr algn="ctr"/>
                      <a:r>
                        <a:rPr lang="de-DE" dirty="0" err="1"/>
                        <a:t>SUV</a:t>
                      </a:r>
                      <a:r>
                        <a:rPr lang="de-DE" baseline="-25000" dirty="0" err="1"/>
                        <a:t>mean</a:t>
                      </a:r>
                      <a:endParaRPr lang="de-DE" baseline="-25000" dirty="0"/>
                    </a:p>
                  </a:txBody>
                  <a:tcPr/>
                </a:tc>
                <a:tc>
                  <a:txBody>
                    <a:bodyPr/>
                    <a:lstStyle/>
                    <a:p>
                      <a:pPr algn="ctr"/>
                      <a:r>
                        <a:rPr lang="de-DE" dirty="0"/>
                        <a:t>24.2 ± 11.4</a:t>
                      </a:r>
                    </a:p>
                    <a:p>
                      <a:pPr algn="ctr"/>
                      <a:endParaRPr lang="de-DE" dirty="0"/>
                    </a:p>
                  </a:txBody>
                  <a:tcPr/>
                </a:tc>
                <a:tc>
                  <a:txBody>
                    <a:bodyPr/>
                    <a:lstStyle/>
                    <a:p>
                      <a:pPr algn="ctr"/>
                      <a:r>
                        <a:rPr lang="de-DE" dirty="0"/>
                        <a:t>35.7 ± 16.7</a:t>
                      </a:r>
                    </a:p>
                    <a:p>
                      <a:pPr algn="ctr"/>
                      <a:r>
                        <a:rPr lang="de-DE" b="0" dirty="0"/>
                        <a:t>(</a:t>
                      </a:r>
                      <a:r>
                        <a:rPr lang="de-DE" b="1" dirty="0"/>
                        <a:t>+ 51.5 % </a:t>
                      </a:r>
                      <a:r>
                        <a:rPr lang="de-DE" dirty="0"/>
                        <a:t>± 36.9)</a:t>
                      </a:r>
                    </a:p>
                  </a:txBody>
                  <a:tcPr/>
                </a:tc>
                <a:tc>
                  <a:txBody>
                    <a:bodyPr/>
                    <a:lstStyle/>
                    <a:p>
                      <a:pPr algn="ctr"/>
                      <a:r>
                        <a:rPr lang="de-DE" dirty="0"/>
                        <a:t>34.9 ± 28.8</a:t>
                      </a:r>
                    </a:p>
                    <a:p>
                      <a:pPr algn="ctr"/>
                      <a:r>
                        <a:rPr lang="de-DE" dirty="0"/>
                        <a:t>(</a:t>
                      </a:r>
                      <a:r>
                        <a:rPr lang="de-DE" b="1" dirty="0"/>
                        <a:t>+ 41.5 % </a:t>
                      </a:r>
                      <a:r>
                        <a:rPr lang="de-DE" dirty="0"/>
                        <a:t>± 58.6)</a:t>
                      </a:r>
                    </a:p>
                  </a:txBody>
                  <a:tcPr/>
                </a:tc>
                <a:extLst>
                  <a:ext uri="{0D108BD9-81ED-4DB2-BD59-A6C34878D82A}">
                    <a16:rowId xmlns:a16="http://schemas.microsoft.com/office/drawing/2014/main" val="821084106"/>
                  </a:ext>
                </a:extLst>
              </a:tr>
              <a:tr h="645459">
                <a:tc>
                  <a:txBody>
                    <a:bodyPr/>
                    <a:lstStyle/>
                    <a:p>
                      <a:pPr algn="ctr"/>
                      <a:r>
                        <a:rPr lang="de-DE" dirty="0" err="1"/>
                        <a:t>SUV</a:t>
                      </a:r>
                      <a:r>
                        <a:rPr lang="de-DE" baseline="-25000" dirty="0" err="1"/>
                        <a:t>max</a:t>
                      </a:r>
                      <a:endParaRPr lang="de-DE" baseline="-25000" dirty="0"/>
                    </a:p>
                  </a:txBody>
                  <a:tcPr/>
                </a:tc>
                <a:tc>
                  <a:txBody>
                    <a:bodyPr/>
                    <a:lstStyle/>
                    <a:p>
                      <a:pPr algn="ctr"/>
                      <a:r>
                        <a:rPr lang="de-DE" dirty="0"/>
                        <a:t>36.6 ± 16.8</a:t>
                      </a:r>
                    </a:p>
                  </a:txBody>
                  <a:tcPr/>
                </a:tc>
                <a:tc>
                  <a:txBody>
                    <a:bodyPr/>
                    <a:lstStyle/>
                    <a:p>
                      <a:pPr algn="ctr"/>
                      <a:r>
                        <a:rPr lang="de-DE" dirty="0"/>
                        <a:t>53.6 ± 24.7</a:t>
                      </a:r>
                    </a:p>
                    <a:p>
                      <a:pPr algn="ctr"/>
                      <a:r>
                        <a:rPr lang="de-DE" b="0" dirty="0"/>
                        <a:t>(</a:t>
                      </a:r>
                      <a:r>
                        <a:rPr lang="de-DE" b="1" dirty="0"/>
                        <a:t>+ 50.0 % </a:t>
                      </a:r>
                      <a:r>
                        <a:rPr lang="de-DE" dirty="0"/>
                        <a:t>± 35.2)</a:t>
                      </a:r>
                    </a:p>
                  </a:txBody>
                  <a:tcPr/>
                </a:tc>
                <a:tc>
                  <a:txBody>
                    <a:bodyPr/>
                    <a:lstStyle/>
                    <a:p>
                      <a:pPr algn="ctr"/>
                      <a:r>
                        <a:rPr lang="de-DE" dirty="0"/>
                        <a:t>52.5 ± 43.7</a:t>
                      </a:r>
                    </a:p>
                    <a:p>
                      <a:pPr algn="ctr"/>
                      <a:r>
                        <a:rPr lang="de-DE" b="0" dirty="0"/>
                        <a:t>(</a:t>
                      </a:r>
                      <a:r>
                        <a:rPr lang="de-DE" b="1" dirty="0"/>
                        <a:t>+ 39.9 % </a:t>
                      </a:r>
                      <a:r>
                        <a:rPr lang="de-DE" dirty="0"/>
                        <a:t>± 57.2)</a:t>
                      </a:r>
                    </a:p>
                  </a:txBody>
                  <a:tcPr/>
                </a:tc>
                <a:extLst>
                  <a:ext uri="{0D108BD9-81ED-4DB2-BD59-A6C34878D82A}">
                    <a16:rowId xmlns:a16="http://schemas.microsoft.com/office/drawing/2014/main" val="2423443730"/>
                  </a:ext>
                </a:extLst>
              </a:tr>
              <a:tr h="639482">
                <a:tc>
                  <a:txBody>
                    <a:bodyPr/>
                    <a:lstStyle/>
                    <a:p>
                      <a:pPr algn="ctr"/>
                      <a:r>
                        <a:rPr lang="de-DE" dirty="0" err="1"/>
                        <a:t>Lesion</a:t>
                      </a:r>
                      <a:r>
                        <a:rPr lang="de-DE" dirty="0"/>
                        <a:t> Volume [cm³]</a:t>
                      </a:r>
                    </a:p>
                  </a:txBody>
                  <a:tcPr/>
                </a:tc>
                <a:tc>
                  <a:txBody>
                    <a:bodyPr/>
                    <a:lstStyle/>
                    <a:p>
                      <a:pPr algn="ctr"/>
                      <a:r>
                        <a:rPr lang="de-DE" dirty="0"/>
                        <a:t>0.84 ± 0.71</a:t>
                      </a:r>
                    </a:p>
                  </a:txBody>
                  <a:tcPr/>
                </a:tc>
                <a:tc>
                  <a:txBody>
                    <a:bodyPr/>
                    <a:lstStyle/>
                    <a:p>
                      <a:pPr algn="ctr"/>
                      <a:r>
                        <a:rPr lang="de-DE" dirty="0"/>
                        <a:t>0.42 ± 0.48</a:t>
                      </a:r>
                    </a:p>
                    <a:p>
                      <a:pPr algn="ctr"/>
                      <a:r>
                        <a:rPr lang="de-DE" dirty="0"/>
                        <a:t>(</a:t>
                      </a:r>
                      <a:r>
                        <a:rPr lang="de-DE" b="1" dirty="0"/>
                        <a:t>- 48.1 % </a:t>
                      </a:r>
                      <a:r>
                        <a:rPr lang="de-DE" dirty="0"/>
                        <a:t>± 25.5)</a:t>
                      </a:r>
                    </a:p>
                  </a:txBody>
                  <a:tcPr/>
                </a:tc>
                <a:tc>
                  <a:txBody>
                    <a:bodyPr/>
                    <a:lstStyle/>
                    <a:p>
                      <a:pPr algn="ctr"/>
                      <a:r>
                        <a:rPr lang="de-DE" dirty="0"/>
                        <a:t>0.68 ± 0.70</a:t>
                      </a:r>
                    </a:p>
                    <a:p>
                      <a:pPr algn="ctr"/>
                      <a:r>
                        <a:rPr lang="de-DE" b="0" dirty="0"/>
                        <a:t>(</a:t>
                      </a:r>
                      <a:r>
                        <a:rPr lang="de-DE" b="1" dirty="0"/>
                        <a:t>- 17.2 % </a:t>
                      </a:r>
                      <a:r>
                        <a:rPr lang="de-DE" dirty="0"/>
                        <a:t>± 28.5)</a:t>
                      </a:r>
                    </a:p>
                  </a:txBody>
                  <a:tcPr/>
                </a:tc>
                <a:extLst>
                  <a:ext uri="{0D108BD9-81ED-4DB2-BD59-A6C34878D82A}">
                    <a16:rowId xmlns:a16="http://schemas.microsoft.com/office/drawing/2014/main" val="1285699034"/>
                  </a:ext>
                </a:extLst>
              </a:tr>
            </a:tbl>
          </a:graphicData>
        </a:graphic>
      </p:graphicFrame>
    </p:spTree>
    <p:extLst>
      <p:ext uri="{BB962C8B-B14F-4D97-AF65-F5344CB8AC3E}">
        <p14:creationId xmlns:p14="http://schemas.microsoft.com/office/powerpoint/2010/main" val="3616818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en-US" noProof="0" dirty="0"/>
              <a:t>Digital Twin for Simulation Derived Motion Free Ground Truth</a:t>
            </a:r>
          </a:p>
        </p:txBody>
      </p:sp>
      <p:sp>
        <p:nvSpPr>
          <p:cNvPr id="16" name="Textfeld 15">
            <a:extLst>
              <a:ext uri="{FF2B5EF4-FFF2-40B4-BE49-F238E27FC236}">
                <a16:creationId xmlns:a16="http://schemas.microsoft.com/office/drawing/2014/main" id="{1A1A2617-9CB9-6958-E2D9-AF164A5F8F95}"/>
              </a:ext>
            </a:extLst>
          </p:cNvPr>
          <p:cNvSpPr txBox="1"/>
          <p:nvPr/>
        </p:nvSpPr>
        <p:spPr>
          <a:xfrm>
            <a:off x="755213" y="5252203"/>
            <a:ext cx="10681574" cy="1477328"/>
          </a:xfrm>
          <a:prstGeom prst="rect">
            <a:avLst/>
          </a:prstGeom>
          <a:noFill/>
        </p:spPr>
        <p:txBody>
          <a:bodyPr wrap="square">
            <a:spAutoFit/>
          </a:bodyPr>
          <a:lstStyle/>
          <a:p>
            <a:pPr marL="285750" indent="-285750" algn="l">
              <a:buFont typeface="Wingdings" panose="05000000000000000000" pitchFamily="2" charset="2"/>
              <a:buChar char="Ø"/>
            </a:pPr>
            <a:r>
              <a:rPr lang="en-US" dirty="0"/>
              <a:t>Simulation without (static motion free reference) and with different motion scenarios modelled</a:t>
            </a:r>
          </a:p>
          <a:p>
            <a:pPr marL="285750" indent="-285750" algn="l">
              <a:buFont typeface="Wingdings" panose="05000000000000000000" pitchFamily="2" charset="2"/>
              <a:buChar char="Ø"/>
            </a:pPr>
            <a:endParaRPr lang="en-US" sz="1800" dirty="0"/>
          </a:p>
          <a:p>
            <a:pPr marL="285750" indent="-285750" algn="l">
              <a:buFont typeface="Wingdings" panose="05000000000000000000" pitchFamily="2" charset="2"/>
              <a:buChar char="Ø"/>
            </a:pPr>
            <a:r>
              <a:rPr lang="en-US" dirty="0"/>
              <a:t>Comparison w/wo motion to evaluate motion induced error</a:t>
            </a:r>
            <a:endParaRPr lang="en-US" sz="1800" dirty="0"/>
          </a:p>
          <a:p>
            <a:pPr marL="285750" indent="-285750" algn="l">
              <a:buFont typeface="Wingdings" panose="05000000000000000000" pitchFamily="2" charset="2"/>
              <a:buChar char="Ø"/>
            </a:pPr>
            <a:endParaRPr lang="en-US" dirty="0">
              <a:sym typeface="Wingdings" panose="05000000000000000000" pitchFamily="2" charset="2"/>
            </a:endParaRPr>
          </a:p>
          <a:p>
            <a:pPr marL="285750" indent="-285750">
              <a:buFont typeface="Wingdings" panose="05000000000000000000" pitchFamily="2" charset="2"/>
              <a:buChar char="Ø"/>
            </a:pPr>
            <a:r>
              <a:rPr lang="en-US" sz="1800" dirty="0">
                <a:sym typeface="Wingdings" panose="05000000000000000000" pitchFamily="2" charset="2"/>
              </a:rPr>
              <a:t>Apply motion correction methods and compare with motion free ground truth</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7" name="Rectangle 60">
            <a:extLst>
              <a:ext uri="{FF2B5EF4-FFF2-40B4-BE49-F238E27FC236}">
                <a16:creationId xmlns:a16="http://schemas.microsoft.com/office/drawing/2014/main" id="{B4C49D7F-A9F1-8FE9-FB2D-C6E085B40E81}"/>
              </a:ext>
            </a:extLst>
          </p:cNvPr>
          <p:cNvSpPr/>
          <p:nvPr/>
        </p:nvSpPr>
        <p:spPr>
          <a:xfrm>
            <a:off x="6441952" y="2250745"/>
            <a:ext cx="514687" cy="12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Freihandform: Form 51">
            <a:extLst>
              <a:ext uri="{FF2B5EF4-FFF2-40B4-BE49-F238E27FC236}">
                <a16:creationId xmlns:a16="http://schemas.microsoft.com/office/drawing/2014/main" id="{FB950D8C-E836-26D5-08C5-7FB741A463AC}"/>
              </a:ext>
            </a:extLst>
          </p:cNvPr>
          <p:cNvSpPr/>
          <p:nvPr/>
        </p:nvSpPr>
        <p:spPr>
          <a:xfrm>
            <a:off x="10833100" y="4076700"/>
            <a:ext cx="112425" cy="139700"/>
          </a:xfrm>
          <a:custGeom>
            <a:avLst/>
            <a:gdLst>
              <a:gd name="connsiteX0" fmla="*/ 0 w 112425"/>
              <a:gd name="connsiteY0" fmla="*/ 0 h 139700"/>
              <a:gd name="connsiteX1" fmla="*/ 76200 w 112425"/>
              <a:gd name="connsiteY1" fmla="*/ 88900 h 139700"/>
              <a:gd name="connsiteX2" fmla="*/ 88900 w 112425"/>
              <a:gd name="connsiteY2" fmla="*/ 139700 h 139700"/>
            </a:gdLst>
            <a:ahLst/>
            <a:cxnLst>
              <a:cxn ang="0">
                <a:pos x="connsiteX0" y="connsiteY0"/>
              </a:cxn>
              <a:cxn ang="0">
                <a:pos x="connsiteX1" y="connsiteY1"/>
              </a:cxn>
              <a:cxn ang="0">
                <a:pos x="connsiteX2" y="connsiteY2"/>
              </a:cxn>
            </a:cxnLst>
            <a:rect l="l" t="t" r="r" b="b"/>
            <a:pathLst>
              <a:path w="112425" h="139700">
                <a:moveTo>
                  <a:pt x="0" y="0"/>
                </a:moveTo>
                <a:lnTo>
                  <a:pt x="76200" y="88900"/>
                </a:lnTo>
                <a:cubicBezTo>
                  <a:pt x="91017" y="112183"/>
                  <a:pt x="141817" y="50800"/>
                  <a:pt x="88900" y="13970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C8F6DC1-4C87-1EE4-D64F-9AF808A4958B}"/>
              </a:ext>
            </a:extLst>
          </p:cNvPr>
          <p:cNvGrpSpPr/>
          <p:nvPr/>
        </p:nvGrpSpPr>
        <p:grpSpPr>
          <a:xfrm>
            <a:off x="103044" y="1605797"/>
            <a:ext cx="6210816" cy="3540229"/>
            <a:chOff x="103044" y="1605797"/>
            <a:chExt cx="6210816" cy="3540229"/>
          </a:xfrm>
        </p:grpSpPr>
        <p:sp>
          <p:nvSpPr>
            <p:cNvPr id="15" name="Arrow: Right 49">
              <a:extLst>
                <a:ext uri="{FF2B5EF4-FFF2-40B4-BE49-F238E27FC236}">
                  <a16:creationId xmlns:a16="http://schemas.microsoft.com/office/drawing/2014/main" id="{43E77C8D-B4B6-7A23-F2C2-16BC5FB88706}"/>
                </a:ext>
              </a:extLst>
            </p:cNvPr>
            <p:cNvSpPr/>
            <p:nvPr/>
          </p:nvSpPr>
          <p:spPr>
            <a:xfrm>
              <a:off x="5738902" y="3078243"/>
              <a:ext cx="574958" cy="48193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8" name="Grafik 27">
              <a:extLst>
                <a:ext uri="{FF2B5EF4-FFF2-40B4-BE49-F238E27FC236}">
                  <a16:creationId xmlns:a16="http://schemas.microsoft.com/office/drawing/2014/main" id="{07A3B6E4-120B-1AC3-0660-3C48DBDB0610}"/>
                </a:ext>
              </a:extLst>
            </p:cNvPr>
            <p:cNvPicPr>
              <a:picLocks noChangeAspect="1"/>
            </p:cNvPicPr>
            <p:nvPr/>
          </p:nvPicPr>
          <p:blipFill>
            <a:blip r:embed="rId3"/>
            <a:srcRect l="27331" r="64538" b="21586"/>
            <a:stretch/>
          </p:blipFill>
          <p:spPr>
            <a:xfrm flipH="1">
              <a:off x="103044" y="2080711"/>
              <a:ext cx="1088102" cy="2476997"/>
            </a:xfrm>
            <a:prstGeom prst="roundRect">
              <a:avLst/>
            </a:prstGeom>
          </p:spPr>
        </p:pic>
        <p:sp>
          <p:nvSpPr>
            <p:cNvPr id="47" name="Arrow: Right 49">
              <a:extLst>
                <a:ext uri="{FF2B5EF4-FFF2-40B4-BE49-F238E27FC236}">
                  <a16:creationId xmlns:a16="http://schemas.microsoft.com/office/drawing/2014/main" id="{8661413F-AC91-4DBE-8FFA-718C594C65D1}"/>
                </a:ext>
              </a:extLst>
            </p:cNvPr>
            <p:cNvSpPr/>
            <p:nvPr/>
          </p:nvSpPr>
          <p:spPr>
            <a:xfrm>
              <a:off x="1288198" y="3123194"/>
              <a:ext cx="574958" cy="48193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58533046-A0E5-20E3-48F7-37EC75BAD58C}"/>
                </a:ext>
              </a:extLst>
            </p:cNvPr>
            <p:cNvGrpSpPr/>
            <p:nvPr/>
          </p:nvGrpSpPr>
          <p:grpSpPr>
            <a:xfrm>
              <a:off x="1898124" y="1605797"/>
              <a:ext cx="3711673" cy="3540229"/>
              <a:chOff x="1898124" y="1605797"/>
              <a:chExt cx="3711673" cy="3540229"/>
            </a:xfrm>
          </p:grpSpPr>
          <p:grpSp>
            <p:nvGrpSpPr>
              <p:cNvPr id="11" name="Group 63">
                <a:extLst>
                  <a:ext uri="{FF2B5EF4-FFF2-40B4-BE49-F238E27FC236}">
                    <a16:creationId xmlns:a16="http://schemas.microsoft.com/office/drawing/2014/main" id="{793678CF-9015-6464-EC75-CA3516BE0BC4}"/>
                  </a:ext>
                </a:extLst>
              </p:cNvPr>
              <p:cNvGrpSpPr/>
              <p:nvPr/>
            </p:nvGrpSpPr>
            <p:grpSpPr>
              <a:xfrm>
                <a:off x="1929391" y="3219971"/>
                <a:ext cx="3680406" cy="1447444"/>
                <a:chOff x="102026" y="4425463"/>
                <a:chExt cx="5073711" cy="1995408"/>
              </a:xfrm>
            </p:grpSpPr>
            <p:pic>
              <p:nvPicPr>
                <p:cNvPr id="12" name="Picture 64">
                  <a:extLst>
                    <a:ext uri="{FF2B5EF4-FFF2-40B4-BE49-F238E27FC236}">
                      <a16:creationId xmlns:a16="http://schemas.microsoft.com/office/drawing/2014/main" id="{505F8A7C-3DBD-096F-08A0-54A2913A3839}"/>
                    </a:ext>
                  </a:extLst>
                </p:cNvPr>
                <p:cNvPicPr>
                  <a:picLocks noChangeAspect="1"/>
                </p:cNvPicPr>
                <p:nvPr/>
              </p:nvPicPr>
              <p:blipFill>
                <a:blip r:embed="rId4"/>
                <a:stretch>
                  <a:fillRect/>
                </a:stretch>
              </p:blipFill>
              <p:spPr>
                <a:xfrm>
                  <a:off x="1896437" y="4425463"/>
                  <a:ext cx="3279300" cy="1995408"/>
                </a:xfrm>
                <a:prstGeom prst="rect">
                  <a:avLst/>
                </a:prstGeom>
              </p:spPr>
            </p:pic>
            <p:pic>
              <p:nvPicPr>
                <p:cNvPr id="13" name="Grafik 4">
                  <a:extLst>
                    <a:ext uri="{FF2B5EF4-FFF2-40B4-BE49-F238E27FC236}">
                      <a16:creationId xmlns:a16="http://schemas.microsoft.com/office/drawing/2014/main" id="{5E669ED4-D46D-D9A1-27A0-D003B4FC0DAB}"/>
                    </a:ext>
                  </a:extLst>
                </p:cNvPr>
                <p:cNvPicPr>
                  <a:picLocks noChangeAspect="1"/>
                </p:cNvPicPr>
                <p:nvPr/>
              </p:nvPicPr>
              <p:blipFill>
                <a:blip r:embed="rId5"/>
                <a:srcRect l="7683" t="5397" b="10829"/>
                <a:stretch/>
              </p:blipFill>
              <p:spPr>
                <a:xfrm>
                  <a:off x="102026" y="4688113"/>
                  <a:ext cx="1736917" cy="1478035"/>
                </a:xfrm>
                <a:prstGeom prst="rect">
                  <a:avLst/>
                </a:prstGeom>
              </p:spPr>
            </p:pic>
          </p:grpSp>
          <p:pic>
            <p:nvPicPr>
              <p:cNvPr id="29" name="Picture 2">
                <a:extLst>
                  <a:ext uri="{FF2B5EF4-FFF2-40B4-BE49-F238E27FC236}">
                    <a16:creationId xmlns:a16="http://schemas.microsoft.com/office/drawing/2014/main" id="{DE4237D3-5BBC-4838-9E02-58BD1E5F9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4956" y="1675750"/>
                <a:ext cx="2172171" cy="1447444"/>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feld 29">
                <a:extLst>
                  <a:ext uri="{FF2B5EF4-FFF2-40B4-BE49-F238E27FC236}">
                    <a16:creationId xmlns:a16="http://schemas.microsoft.com/office/drawing/2014/main" id="{E3E01333-B556-D922-6A05-0EC466F0CA64}"/>
                  </a:ext>
                </a:extLst>
              </p:cNvPr>
              <p:cNvSpPr txBox="1"/>
              <p:nvPr/>
            </p:nvSpPr>
            <p:spPr>
              <a:xfrm>
                <a:off x="3104557" y="4789646"/>
                <a:ext cx="109036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a:ln>
                      <a:noFill/>
                    </a:ln>
                    <a:solidFill>
                      <a:srgbClr val="3C3C41"/>
                    </a:solidFill>
                    <a:effectLst/>
                    <a:uLnTx/>
                    <a:uFillTx/>
                    <a:latin typeface="Calibri"/>
                    <a:ea typeface="+mn-ea"/>
                    <a:cs typeface="+mn-cs"/>
                  </a:rPr>
                  <a:t>Digital Twin</a:t>
                </a:r>
              </a:p>
            </p:txBody>
          </p:sp>
          <p:sp>
            <p:nvSpPr>
              <p:cNvPr id="4" name="Rectangle: Rounded Corners 3">
                <a:extLst>
                  <a:ext uri="{FF2B5EF4-FFF2-40B4-BE49-F238E27FC236}">
                    <a16:creationId xmlns:a16="http://schemas.microsoft.com/office/drawing/2014/main" id="{A7E39529-A3DA-6B53-923A-5F327BBC4B28}"/>
                  </a:ext>
                </a:extLst>
              </p:cNvPr>
              <p:cNvSpPr/>
              <p:nvPr/>
            </p:nvSpPr>
            <p:spPr>
              <a:xfrm>
                <a:off x="1898124" y="1605797"/>
                <a:ext cx="3711673" cy="3183849"/>
              </a:xfrm>
              <a:prstGeom prst="roundRect">
                <a:avLst>
                  <a:gd name="adj" fmla="val 6667"/>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2" name="TextBox 55">
            <a:extLst>
              <a:ext uri="{FF2B5EF4-FFF2-40B4-BE49-F238E27FC236}">
                <a16:creationId xmlns:a16="http://schemas.microsoft.com/office/drawing/2014/main" id="{4C6FE339-5544-8A6F-0EF4-72EEFFBF3200}"/>
              </a:ext>
            </a:extLst>
          </p:cNvPr>
          <p:cNvSpPr txBox="1"/>
          <p:nvPr/>
        </p:nvSpPr>
        <p:spPr>
          <a:xfrm>
            <a:off x="6691141" y="4319835"/>
            <a:ext cx="1179164" cy="415498"/>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ea typeface="+mn-ea"/>
                <a:cs typeface="+mn-cs"/>
              </a:rPr>
              <a:t>Motion free (ground truth)</a:t>
            </a:r>
            <a:endParaRPr kumimoji="0" lang="en-GB" sz="1200" b="0" i="0" u="none" strike="noStrike" kern="1200" cap="none" spc="0" normalizeH="0" baseline="0" noProof="0" dirty="0">
              <a:ln>
                <a:noFill/>
              </a:ln>
              <a:solidFill>
                <a:srgbClr val="3C3C41"/>
              </a:solidFill>
              <a:effectLst/>
              <a:uLnTx/>
              <a:uFillTx/>
              <a:ea typeface="+mn-ea"/>
              <a:cs typeface="+mn-cs"/>
            </a:endParaRPr>
          </a:p>
        </p:txBody>
      </p:sp>
      <p:sp>
        <p:nvSpPr>
          <p:cNvPr id="25" name="TextBox 58">
            <a:extLst>
              <a:ext uri="{FF2B5EF4-FFF2-40B4-BE49-F238E27FC236}">
                <a16:creationId xmlns:a16="http://schemas.microsoft.com/office/drawing/2014/main" id="{6744B630-6A09-8818-A322-6EB3DE6D6F98}"/>
              </a:ext>
            </a:extLst>
          </p:cNvPr>
          <p:cNvSpPr txBox="1"/>
          <p:nvPr/>
        </p:nvSpPr>
        <p:spPr>
          <a:xfrm>
            <a:off x="8480311" y="4366405"/>
            <a:ext cx="1179164" cy="415498"/>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ea typeface="+mn-ea"/>
                <a:cs typeface="+mn-cs"/>
              </a:rPr>
              <a:t>Realistic Motion Model</a:t>
            </a:r>
            <a:endParaRPr kumimoji="0" lang="en-GB" sz="1200" b="0" i="0" u="none" strike="noStrike" kern="1200" cap="none" spc="0" normalizeH="0" baseline="0" noProof="0" dirty="0">
              <a:ln>
                <a:noFill/>
              </a:ln>
              <a:solidFill>
                <a:srgbClr val="3C3C41"/>
              </a:solidFill>
              <a:effectLst/>
              <a:uLnTx/>
              <a:uFillTx/>
              <a:ea typeface="+mn-ea"/>
              <a:cs typeface="+mn-cs"/>
            </a:endParaRPr>
          </a:p>
        </p:txBody>
      </p:sp>
      <p:grpSp>
        <p:nvGrpSpPr>
          <p:cNvPr id="10" name="Group 9">
            <a:extLst>
              <a:ext uri="{FF2B5EF4-FFF2-40B4-BE49-F238E27FC236}">
                <a16:creationId xmlns:a16="http://schemas.microsoft.com/office/drawing/2014/main" id="{41F71876-E841-BD07-A5D2-8CB20619D396}"/>
              </a:ext>
            </a:extLst>
          </p:cNvPr>
          <p:cNvGrpSpPr/>
          <p:nvPr/>
        </p:nvGrpSpPr>
        <p:grpSpPr>
          <a:xfrm>
            <a:off x="6441952" y="1870689"/>
            <a:ext cx="1677543" cy="2448000"/>
            <a:chOff x="6913959" y="1840069"/>
            <a:chExt cx="1677543" cy="2448000"/>
          </a:xfrm>
        </p:grpSpPr>
        <p:pic>
          <p:nvPicPr>
            <p:cNvPr id="6" name="Picture 56" descr="A close-up of a person's body&#10;&#10;Description automatically generated">
              <a:extLst>
                <a:ext uri="{FF2B5EF4-FFF2-40B4-BE49-F238E27FC236}">
                  <a16:creationId xmlns:a16="http://schemas.microsoft.com/office/drawing/2014/main" id="{4693BE83-231F-AB66-5A46-B866F06AE46E}"/>
                </a:ext>
              </a:extLst>
            </p:cNvPr>
            <p:cNvPicPr>
              <a:picLocks noChangeAspect="1"/>
            </p:cNvPicPr>
            <p:nvPr/>
          </p:nvPicPr>
          <p:blipFill>
            <a:blip r:embed="rId7"/>
            <a:stretch>
              <a:fillRect/>
            </a:stretch>
          </p:blipFill>
          <p:spPr>
            <a:xfrm flipH="1">
              <a:off x="6913959" y="1840069"/>
              <a:ext cx="1677543" cy="2448000"/>
            </a:xfrm>
            <a:prstGeom prst="rect">
              <a:avLst/>
            </a:prstGeom>
          </p:spPr>
        </p:pic>
        <p:sp>
          <p:nvSpPr>
            <p:cNvPr id="7" name="Rectangle 6">
              <a:extLst>
                <a:ext uri="{FF2B5EF4-FFF2-40B4-BE49-F238E27FC236}">
                  <a16:creationId xmlns:a16="http://schemas.microsoft.com/office/drawing/2014/main" id="{87031EB2-5CC8-125F-8BC0-5BE3DFB3D462}"/>
                </a:ext>
              </a:extLst>
            </p:cNvPr>
            <p:cNvSpPr/>
            <p:nvPr/>
          </p:nvSpPr>
          <p:spPr>
            <a:xfrm>
              <a:off x="6956639" y="1840069"/>
              <a:ext cx="547809" cy="16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463FD50E-DF99-637F-1E6A-B992B3162384}"/>
              </a:ext>
            </a:extLst>
          </p:cNvPr>
          <p:cNvGrpSpPr/>
          <p:nvPr/>
        </p:nvGrpSpPr>
        <p:grpSpPr>
          <a:xfrm>
            <a:off x="8218312" y="1843322"/>
            <a:ext cx="1706819" cy="2448000"/>
            <a:chOff x="8711930" y="1826876"/>
            <a:chExt cx="1706819" cy="2448000"/>
          </a:xfrm>
        </p:grpSpPr>
        <p:pic>
          <p:nvPicPr>
            <p:cNvPr id="26" name="Picture 59" descr="A person with organs in their body&#10;&#10;Description automatically generated with medium confidence">
              <a:extLst>
                <a:ext uri="{FF2B5EF4-FFF2-40B4-BE49-F238E27FC236}">
                  <a16:creationId xmlns:a16="http://schemas.microsoft.com/office/drawing/2014/main" id="{85E0663F-C61D-5117-9E7D-356A0DBFB6AF}"/>
                </a:ext>
              </a:extLst>
            </p:cNvPr>
            <p:cNvPicPr>
              <a:picLocks noChangeAspect="1"/>
            </p:cNvPicPr>
            <p:nvPr/>
          </p:nvPicPr>
          <p:blipFill>
            <a:blip r:embed="rId8"/>
            <a:stretch>
              <a:fillRect/>
            </a:stretch>
          </p:blipFill>
          <p:spPr>
            <a:xfrm flipH="1">
              <a:off x="8741205" y="1826876"/>
              <a:ext cx="1677544" cy="2448000"/>
            </a:xfrm>
            <a:prstGeom prst="rect">
              <a:avLst/>
            </a:prstGeom>
          </p:spPr>
        </p:pic>
        <p:sp>
          <p:nvSpPr>
            <p:cNvPr id="8" name="Rectangle 7">
              <a:extLst>
                <a:ext uri="{FF2B5EF4-FFF2-40B4-BE49-F238E27FC236}">
                  <a16:creationId xmlns:a16="http://schemas.microsoft.com/office/drawing/2014/main" id="{50B25B97-0676-119D-8E07-03D98CC6895F}"/>
                </a:ext>
              </a:extLst>
            </p:cNvPr>
            <p:cNvSpPr/>
            <p:nvPr/>
          </p:nvSpPr>
          <p:spPr>
            <a:xfrm>
              <a:off x="8711930" y="1854243"/>
              <a:ext cx="647860" cy="16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22A464FD-73F6-3582-C187-A3B49A84868A}"/>
              </a:ext>
            </a:extLst>
          </p:cNvPr>
          <p:cNvGrpSpPr/>
          <p:nvPr/>
        </p:nvGrpSpPr>
        <p:grpSpPr>
          <a:xfrm>
            <a:off x="9877799" y="1788627"/>
            <a:ext cx="2314201" cy="2900943"/>
            <a:chOff x="9877799" y="1788627"/>
            <a:chExt cx="2314201" cy="2900943"/>
          </a:xfrm>
        </p:grpSpPr>
        <p:grpSp>
          <p:nvGrpSpPr>
            <p:cNvPr id="18" name="Group 17">
              <a:extLst>
                <a:ext uri="{FF2B5EF4-FFF2-40B4-BE49-F238E27FC236}">
                  <a16:creationId xmlns:a16="http://schemas.microsoft.com/office/drawing/2014/main" id="{B88B5ACA-FD5C-8ACF-67EB-CDB80E5294B1}"/>
                </a:ext>
              </a:extLst>
            </p:cNvPr>
            <p:cNvGrpSpPr/>
            <p:nvPr/>
          </p:nvGrpSpPr>
          <p:grpSpPr>
            <a:xfrm>
              <a:off x="10444648" y="1788627"/>
              <a:ext cx="1747352" cy="2530062"/>
              <a:chOff x="10360982" y="2057348"/>
              <a:chExt cx="1747352" cy="2530062"/>
            </a:xfrm>
          </p:grpSpPr>
          <p:pic>
            <p:nvPicPr>
              <p:cNvPr id="23" name="Picture 56" descr="A close-up of a person's body&#10;&#10;Description automatically generated">
                <a:extLst>
                  <a:ext uri="{FF2B5EF4-FFF2-40B4-BE49-F238E27FC236}">
                    <a16:creationId xmlns:a16="http://schemas.microsoft.com/office/drawing/2014/main" id="{8FEFDE4D-0AA3-9890-B002-24B86D987104}"/>
                  </a:ext>
                </a:extLst>
              </p:cNvPr>
              <p:cNvPicPr>
                <a:picLocks noChangeAspect="1"/>
              </p:cNvPicPr>
              <p:nvPr/>
            </p:nvPicPr>
            <p:blipFill>
              <a:blip r:embed="rId7"/>
              <a:stretch>
                <a:fillRect/>
              </a:stretch>
            </p:blipFill>
            <p:spPr>
              <a:xfrm flipH="1">
                <a:off x="10375395" y="2058573"/>
                <a:ext cx="1732939" cy="2528837"/>
              </a:xfrm>
              <a:prstGeom prst="rect">
                <a:avLst/>
              </a:prstGeom>
            </p:spPr>
          </p:pic>
          <p:sp>
            <p:nvSpPr>
              <p:cNvPr id="17" name="Rectangle 16">
                <a:extLst>
                  <a:ext uri="{FF2B5EF4-FFF2-40B4-BE49-F238E27FC236}">
                    <a16:creationId xmlns:a16="http://schemas.microsoft.com/office/drawing/2014/main" id="{2CAF95AF-E1C2-CBB8-9326-6B8B9BAC290C}"/>
                  </a:ext>
                </a:extLst>
              </p:cNvPr>
              <p:cNvSpPr/>
              <p:nvPr/>
            </p:nvSpPr>
            <p:spPr>
              <a:xfrm>
                <a:off x="10360982" y="2057348"/>
                <a:ext cx="547809" cy="16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Arrow: Right 49">
              <a:extLst>
                <a:ext uri="{FF2B5EF4-FFF2-40B4-BE49-F238E27FC236}">
                  <a16:creationId xmlns:a16="http://schemas.microsoft.com/office/drawing/2014/main" id="{D94EA8C7-2993-EA5A-67F3-9C85542190A4}"/>
                </a:ext>
              </a:extLst>
            </p:cNvPr>
            <p:cNvSpPr/>
            <p:nvPr/>
          </p:nvSpPr>
          <p:spPr>
            <a:xfrm>
              <a:off x="9972447" y="3122646"/>
              <a:ext cx="574958" cy="48193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9" name="Textfeld 48">
              <a:extLst>
                <a:ext uri="{FF2B5EF4-FFF2-40B4-BE49-F238E27FC236}">
                  <a16:creationId xmlns:a16="http://schemas.microsoft.com/office/drawing/2014/main" id="{E478B595-7541-0E27-0B62-7BA6015AE821}"/>
                </a:ext>
              </a:extLst>
            </p:cNvPr>
            <p:cNvSpPr txBox="1"/>
            <p:nvPr/>
          </p:nvSpPr>
          <p:spPr>
            <a:xfrm>
              <a:off x="9877799" y="2744877"/>
              <a:ext cx="832154" cy="415498"/>
            </a:xfrm>
            <a:prstGeom prst="rect">
              <a:avLst/>
            </a:prstGeom>
            <a:noFill/>
          </p:spPr>
          <p:txBody>
            <a:bodyPr wrap="square" lIns="0" t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200" b="0" i="0" u="none" strike="noStrike" kern="1200" cap="none" spc="0" normalizeH="0" baseline="0" noProof="0" dirty="0">
                  <a:ln>
                    <a:noFill/>
                  </a:ln>
                  <a:solidFill>
                    <a:srgbClr val="3C3C41"/>
                  </a:solidFill>
                  <a:effectLst/>
                  <a:uLnTx/>
                  <a:uFillTx/>
                  <a:latin typeface="Calibri"/>
                  <a:ea typeface="+mn-ea"/>
                  <a:cs typeface="+mn-cs"/>
                </a:rPr>
                <a:t>Motion correction</a:t>
              </a:r>
            </a:p>
          </p:txBody>
        </p:sp>
        <p:sp>
          <p:nvSpPr>
            <p:cNvPr id="19" name="TextBox 58">
              <a:extLst>
                <a:ext uri="{FF2B5EF4-FFF2-40B4-BE49-F238E27FC236}">
                  <a16:creationId xmlns:a16="http://schemas.microsoft.com/office/drawing/2014/main" id="{A2144C51-B7CC-DCB1-A36F-FC6DA6FEBC0F}"/>
                </a:ext>
              </a:extLst>
            </p:cNvPr>
            <p:cNvSpPr txBox="1"/>
            <p:nvPr/>
          </p:nvSpPr>
          <p:spPr>
            <a:xfrm>
              <a:off x="10689965" y="4458738"/>
              <a:ext cx="1179164" cy="230832"/>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ea typeface="+mn-ea"/>
                  <a:cs typeface="+mn-cs"/>
                </a:rPr>
                <a:t>Motion corrected</a:t>
              </a:r>
              <a:endParaRPr kumimoji="0" lang="en-GB" sz="1200" b="0" i="0" u="none" strike="noStrike" kern="1200" cap="none" spc="0" normalizeH="0" baseline="0" noProof="0" dirty="0">
                <a:ln>
                  <a:noFill/>
                </a:ln>
                <a:solidFill>
                  <a:srgbClr val="3C3C41"/>
                </a:solidFill>
                <a:effectLst/>
                <a:uLnTx/>
                <a:uFillTx/>
                <a:ea typeface="+mn-ea"/>
                <a:cs typeface="+mn-cs"/>
              </a:endParaRPr>
            </a:p>
          </p:txBody>
        </p:sp>
      </p:grpSp>
      <p:sp>
        <p:nvSpPr>
          <p:cNvPr id="34" name="Arrow: Curved Up 33">
            <a:extLst>
              <a:ext uri="{FF2B5EF4-FFF2-40B4-BE49-F238E27FC236}">
                <a16:creationId xmlns:a16="http://schemas.microsoft.com/office/drawing/2014/main" id="{1FB84B99-059B-67EF-9E8C-41926A6D6D55}"/>
              </a:ext>
            </a:extLst>
          </p:cNvPr>
          <p:cNvSpPr/>
          <p:nvPr/>
        </p:nvSpPr>
        <p:spPr>
          <a:xfrm flipH="1">
            <a:off x="7110125" y="4681926"/>
            <a:ext cx="4202400" cy="654966"/>
          </a:xfrm>
          <a:prstGeom prst="curved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Arrow: Curved Up 34">
            <a:extLst>
              <a:ext uri="{FF2B5EF4-FFF2-40B4-BE49-F238E27FC236}">
                <a16:creationId xmlns:a16="http://schemas.microsoft.com/office/drawing/2014/main" id="{A661AB3B-BC2A-284C-C8A4-82C2135A7E2E}"/>
              </a:ext>
            </a:extLst>
          </p:cNvPr>
          <p:cNvSpPr/>
          <p:nvPr/>
        </p:nvSpPr>
        <p:spPr>
          <a:xfrm flipH="1">
            <a:off x="7419975" y="4711111"/>
            <a:ext cx="1846060" cy="313586"/>
          </a:xfrm>
          <a:prstGeom prst="curved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135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4" grpId="0" animBg="1"/>
      <p:bldP spid="35" grpId="0" animBg="1"/>
      <p:bldP spid="3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de-DE" dirty="0"/>
              <a:t>Digital Twin Motion + </a:t>
            </a:r>
            <a:r>
              <a:rPr lang="de-DE" dirty="0" err="1"/>
              <a:t>Correction</a:t>
            </a:r>
            <a:r>
              <a:rPr lang="de-DE" dirty="0"/>
              <a:t>: </a:t>
            </a:r>
            <a:r>
              <a:rPr lang="de-DE" dirty="0" err="1"/>
              <a:t>Results</a:t>
            </a:r>
            <a:r>
              <a:rPr lang="de-DE" dirty="0"/>
              <a:t> IQ</a:t>
            </a:r>
          </a:p>
        </p:txBody>
      </p:sp>
      <p:sp>
        <p:nvSpPr>
          <p:cNvPr id="16" name="Textfeld 15">
            <a:extLst>
              <a:ext uri="{FF2B5EF4-FFF2-40B4-BE49-F238E27FC236}">
                <a16:creationId xmlns:a16="http://schemas.microsoft.com/office/drawing/2014/main" id="{1A1A2617-9CB9-6958-E2D9-AF164A5F8F95}"/>
              </a:ext>
            </a:extLst>
          </p:cNvPr>
          <p:cNvSpPr txBox="1"/>
          <p:nvPr/>
        </p:nvSpPr>
        <p:spPr>
          <a:xfrm>
            <a:off x="4806642" y="1670827"/>
            <a:ext cx="7120384" cy="3939540"/>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sz="2000" dirty="0"/>
              <a:t>Model respiratory motion </a:t>
            </a:r>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r>
              <a:rPr lang="en-US" sz="2000" dirty="0"/>
              <a:t>Visual comparison  w/wo motion </a:t>
            </a:r>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r>
              <a:rPr lang="en-US" sz="2000" dirty="0"/>
              <a:t>Apply motion correction:</a:t>
            </a:r>
          </a:p>
          <a:p>
            <a:pPr marL="285750" indent="-285750" algn="l">
              <a:lnSpc>
                <a:spcPts val="2000"/>
              </a:lnSpc>
              <a:buFont typeface="Wingdings" panose="05000000000000000000" pitchFamily="2" charset="2"/>
              <a:buChar char="Ø"/>
            </a:pPr>
            <a:endParaRPr lang="en-US" dirty="0">
              <a:sym typeface="Wingdings" panose="05000000000000000000" pitchFamily="2" charset="2"/>
            </a:endParaRPr>
          </a:p>
        </p:txBody>
      </p:sp>
      <p:pic>
        <p:nvPicPr>
          <p:cNvPr id="3" name="Graphic 12">
            <a:extLst>
              <a:ext uri="{FF2B5EF4-FFF2-40B4-BE49-F238E27FC236}">
                <a16:creationId xmlns:a16="http://schemas.microsoft.com/office/drawing/2014/main" id="{21DBDF6F-B13B-5787-B543-C68972C65E87}"/>
              </a:ext>
            </a:extLst>
          </p:cNvPr>
          <p:cNvPicPr>
            <a:picLocks noChangeAspect="1"/>
          </p:cNvPicPr>
          <p:nvPr/>
        </p:nvPicPr>
        <p:blipFill>
          <a:blip r:embed="rId2">
            <a:extLst>
              <a:ext uri="{96DAC541-7B7A-43D3-8B79-37D633B846F1}">
                <asvg:svgBlip xmlns:asvg="http://schemas.microsoft.com/office/drawing/2016/SVG/main" r:embed="rId3"/>
              </a:ext>
            </a:extLst>
          </a:blip>
          <a:srcRect l="4519" r="2450"/>
          <a:stretch/>
        </p:blipFill>
        <p:spPr>
          <a:xfrm>
            <a:off x="264974" y="1100508"/>
            <a:ext cx="4164852" cy="5429201"/>
          </a:xfrm>
          <a:prstGeom prst="rect">
            <a:avLst/>
          </a:prstGeom>
        </p:spPr>
      </p:pic>
      <p:pic>
        <p:nvPicPr>
          <p:cNvPr id="14" name="Graphic 11">
            <a:extLst>
              <a:ext uri="{FF2B5EF4-FFF2-40B4-BE49-F238E27FC236}">
                <a16:creationId xmlns:a16="http://schemas.microsoft.com/office/drawing/2014/main" id="{AFFEE5F3-ACAF-807D-A48A-A1D303755FA1}"/>
              </a:ext>
            </a:extLst>
          </p:cNvPr>
          <p:cNvPicPr>
            <a:picLocks noChangeAspect="1"/>
          </p:cNvPicPr>
          <p:nvPr/>
        </p:nvPicPr>
        <p:blipFill>
          <a:blip r:embed="rId4">
            <a:extLst>
              <a:ext uri="{96DAC541-7B7A-43D3-8B79-37D633B846F1}">
                <asvg:svgBlip xmlns:asvg="http://schemas.microsoft.com/office/drawing/2016/SVG/main" r:embed="rId5"/>
              </a:ext>
            </a:extLst>
          </a:blip>
          <a:srcRect t="21767" b="22463"/>
          <a:stretch/>
        </p:blipFill>
        <p:spPr>
          <a:xfrm>
            <a:off x="5305801" y="2298700"/>
            <a:ext cx="5867949" cy="1758951"/>
          </a:xfrm>
          <a:prstGeom prst="rect">
            <a:avLst/>
          </a:prstGeom>
        </p:spPr>
      </p:pic>
      <p:sp>
        <p:nvSpPr>
          <p:cNvPr id="31" name="Rechteck 30">
            <a:extLst>
              <a:ext uri="{FF2B5EF4-FFF2-40B4-BE49-F238E27FC236}">
                <a16:creationId xmlns:a16="http://schemas.microsoft.com/office/drawing/2014/main" id="{CA9965A8-9EB9-B82E-7C96-A2409BFBC90E}"/>
              </a:ext>
            </a:extLst>
          </p:cNvPr>
          <p:cNvSpPr/>
          <p:nvPr/>
        </p:nvSpPr>
        <p:spPr>
          <a:xfrm>
            <a:off x="2514600" y="2946401"/>
            <a:ext cx="1951475" cy="176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hteck 31">
            <a:extLst>
              <a:ext uri="{FF2B5EF4-FFF2-40B4-BE49-F238E27FC236}">
                <a16:creationId xmlns:a16="http://schemas.microsoft.com/office/drawing/2014/main" id="{B40987FB-C502-019E-C4C6-C3557B98A87C}"/>
              </a:ext>
            </a:extLst>
          </p:cNvPr>
          <p:cNvSpPr/>
          <p:nvPr/>
        </p:nvSpPr>
        <p:spPr>
          <a:xfrm>
            <a:off x="2556768" y="4711701"/>
            <a:ext cx="1951475" cy="176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2">
            <a:extLst>
              <a:ext uri="{FF2B5EF4-FFF2-40B4-BE49-F238E27FC236}">
                <a16:creationId xmlns:a16="http://schemas.microsoft.com/office/drawing/2014/main" id="{38F5D873-4723-6B6B-B6A5-566A7BBA0CA1}"/>
              </a:ext>
            </a:extLst>
          </p:cNvPr>
          <p:cNvPicPr>
            <a:picLocks noChangeAspect="1"/>
          </p:cNvPicPr>
          <p:nvPr/>
        </p:nvPicPr>
        <p:blipFill rotWithShape="1">
          <a:blip r:embed="rId6"/>
          <a:srcRect l="65041" r="18380" b="92456"/>
          <a:stretch/>
        </p:blipFill>
        <p:spPr>
          <a:xfrm>
            <a:off x="7939243" y="4852009"/>
            <a:ext cx="1942988" cy="536104"/>
          </a:xfrm>
          <a:prstGeom prst="rect">
            <a:avLst/>
          </a:prstGeom>
        </p:spPr>
      </p:pic>
    </p:spTree>
    <p:extLst>
      <p:ext uri="{BB962C8B-B14F-4D97-AF65-F5344CB8AC3E}">
        <p14:creationId xmlns:p14="http://schemas.microsoft.com/office/powerpoint/2010/main" val="190526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11" end="1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xEl>
                                              <p:pRg st="13" end="13"/>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D399F-A72C-4DC9-8543-BF28873F8D8F}"/>
              </a:ext>
            </a:extLst>
          </p:cNvPr>
          <p:cNvSpPr>
            <a:spLocks noGrp="1"/>
          </p:cNvSpPr>
          <p:nvPr>
            <p:ph type="title"/>
          </p:nvPr>
        </p:nvSpPr>
        <p:spPr/>
        <p:txBody>
          <a:bodyPr/>
          <a:lstStyle/>
          <a:p>
            <a:r>
              <a:rPr lang="de-DE" dirty="0"/>
              <a:t>Motivation</a:t>
            </a:r>
            <a:endParaRPr lang="en-US" dirty="0"/>
          </a:p>
        </p:txBody>
      </p:sp>
      <p:sp>
        <p:nvSpPr>
          <p:cNvPr id="5" name="Textfeld 4">
            <a:extLst>
              <a:ext uri="{FF2B5EF4-FFF2-40B4-BE49-F238E27FC236}">
                <a16:creationId xmlns:a16="http://schemas.microsoft.com/office/drawing/2014/main" id="{4003BBCB-72BA-3076-07F6-F91CB78D2EE7}"/>
              </a:ext>
            </a:extLst>
          </p:cNvPr>
          <p:cNvSpPr txBox="1"/>
          <p:nvPr/>
        </p:nvSpPr>
        <p:spPr>
          <a:xfrm>
            <a:off x="266700" y="1109052"/>
            <a:ext cx="7433129" cy="375552"/>
          </a:xfrm>
          <a:prstGeom prst="rect">
            <a:avLst/>
          </a:prstGeom>
          <a:noFill/>
        </p:spPr>
        <p:txBody>
          <a:bodyPr wrap="square">
            <a:spAutoFit/>
          </a:bodyPr>
          <a:lstStyle/>
          <a:p>
            <a:pPr marL="342900" lvl="0" indent="-342900">
              <a:lnSpc>
                <a:spcPct val="107000"/>
              </a:lnSpc>
              <a:buFont typeface="Wingdings" panose="05000000000000000000" pitchFamily="2" charset="2"/>
              <a:buChar char="Ø"/>
            </a:pPr>
            <a:r>
              <a:rPr lang="en-US" kern="100" noProof="0" dirty="0">
                <a:latin typeface="Calibri" panose="020F0502020204030204" pitchFamily="34" charset="0"/>
                <a:ea typeface="Aptos" panose="020B0004020202020204" pitchFamily="34" charset="0"/>
                <a:cs typeface="Times New Roman" panose="02020603050405020304" pitchFamily="18" charset="0"/>
              </a:rPr>
              <a:t>Simulation scenario A) Development of new systems (predict </a:t>
            </a:r>
            <a:r>
              <a:rPr lang="en-US" kern="100" noProof="0" dirty="0" err="1">
                <a:latin typeface="Calibri" panose="020F0502020204030204" pitchFamily="34" charset="0"/>
                <a:ea typeface="Aptos" panose="020B0004020202020204" pitchFamily="34" charset="0"/>
                <a:cs typeface="Times New Roman" panose="02020603050405020304" pitchFamily="18" charset="0"/>
              </a:rPr>
              <a:t>behaviour</a:t>
            </a:r>
            <a:r>
              <a:rPr lang="en-US" kern="100" noProof="0" dirty="0">
                <a:latin typeface="Calibri" panose="020F0502020204030204" pitchFamily="34" charset="0"/>
                <a:ea typeface="Aptos" panose="020B0004020202020204" pitchFamily="34" charset="0"/>
                <a:cs typeface="Times New Roman" panose="02020603050405020304" pitchFamily="18" charset="0"/>
              </a:rPr>
              <a:t>)</a:t>
            </a:r>
          </a:p>
        </p:txBody>
      </p:sp>
      <p:grpSp>
        <p:nvGrpSpPr>
          <p:cNvPr id="14" name="Group 13">
            <a:extLst>
              <a:ext uri="{FF2B5EF4-FFF2-40B4-BE49-F238E27FC236}">
                <a16:creationId xmlns:a16="http://schemas.microsoft.com/office/drawing/2014/main" id="{D9D26B33-2890-CED9-AF03-AB2A4C5785C6}"/>
              </a:ext>
            </a:extLst>
          </p:cNvPr>
          <p:cNvGrpSpPr/>
          <p:nvPr/>
        </p:nvGrpSpPr>
        <p:grpSpPr>
          <a:xfrm>
            <a:off x="290833" y="1697982"/>
            <a:ext cx="7305088" cy="4340029"/>
            <a:chOff x="290833" y="1697982"/>
            <a:chExt cx="7305088" cy="4340029"/>
          </a:xfrm>
        </p:grpSpPr>
        <p:pic>
          <p:nvPicPr>
            <p:cNvPr id="6" name="CAD">
              <a:extLst>
                <a:ext uri="{FF2B5EF4-FFF2-40B4-BE49-F238E27FC236}">
                  <a16:creationId xmlns:a16="http://schemas.microsoft.com/office/drawing/2014/main" id="{90C1712A-E1BA-C3AD-47D9-6980020FC672}"/>
                </a:ext>
              </a:extLst>
            </p:cNvPr>
            <p:cNvPicPr/>
            <p:nvPr/>
          </p:nvPicPr>
          <p:blipFill rotWithShape="1">
            <a:blip r:embed="rId3" cstate="print">
              <a:extLst>
                <a:ext uri="{28A0092B-C50C-407E-A947-70E740481C1C}">
                  <a14:useLocalDpi xmlns:a14="http://schemas.microsoft.com/office/drawing/2010/main" val="0"/>
                </a:ext>
              </a:extLst>
            </a:blip>
            <a:srcRect r="74228"/>
            <a:stretch/>
          </p:blipFill>
          <p:spPr bwMode="auto">
            <a:xfrm>
              <a:off x="3548941" y="3752748"/>
              <a:ext cx="1957786" cy="1928172"/>
            </a:xfrm>
            <a:prstGeom prst="ellipse">
              <a:avLst/>
            </a:prstGeom>
            <a:noFill/>
            <a:ln>
              <a:noFill/>
            </a:ln>
          </p:spPr>
        </p:pic>
        <p:grpSp>
          <p:nvGrpSpPr>
            <p:cNvPr id="9" name="Gruppieren 8">
              <a:extLst>
                <a:ext uri="{FF2B5EF4-FFF2-40B4-BE49-F238E27FC236}">
                  <a16:creationId xmlns:a16="http://schemas.microsoft.com/office/drawing/2014/main" id="{7C16C62E-21FD-790F-8202-EF12CC5AB527}"/>
                </a:ext>
              </a:extLst>
            </p:cNvPr>
            <p:cNvGrpSpPr/>
            <p:nvPr/>
          </p:nvGrpSpPr>
          <p:grpSpPr>
            <a:xfrm>
              <a:off x="3091603" y="1742550"/>
              <a:ext cx="4504318" cy="1831723"/>
              <a:chOff x="5153639" y="2174013"/>
              <a:chExt cx="5881506" cy="2391769"/>
            </a:xfrm>
          </p:grpSpPr>
          <p:pic>
            <p:nvPicPr>
              <p:cNvPr id="10" name="Grafik 9">
                <a:extLst>
                  <a:ext uri="{FF2B5EF4-FFF2-40B4-BE49-F238E27FC236}">
                    <a16:creationId xmlns:a16="http://schemas.microsoft.com/office/drawing/2014/main" id="{69E8803B-1A75-7254-9C22-0EDD2B51D667}"/>
                  </a:ext>
                </a:extLst>
              </p:cNvPr>
              <p:cNvPicPr/>
              <p:nvPr/>
            </p:nvPicPr>
            <p:blipFill>
              <a:blip r:embed="rId4"/>
              <a:stretch>
                <a:fillRect/>
              </a:stretch>
            </p:blipFill>
            <p:spPr>
              <a:xfrm>
                <a:off x="5839806" y="2174013"/>
                <a:ext cx="5195339" cy="2391769"/>
              </a:xfrm>
              <a:prstGeom prst="rect">
                <a:avLst/>
              </a:prstGeom>
            </p:spPr>
          </p:pic>
          <p:cxnSp>
            <p:nvCxnSpPr>
              <p:cNvPr id="11" name="Gerade Verbindung mit Pfeil 10">
                <a:extLst>
                  <a:ext uri="{FF2B5EF4-FFF2-40B4-BE49-F238E27FC236}">
                    <a16:creationId xmlns:a16="http://schemas.microsoft.com/office/drawing/2014/main" id="{1E831F8B-E8DD-6339-9E72-200912D77B04}"/>
                  </a:ext>
                </a:extLst>
              </p:cNvPr>
              <p:cNvCxnSpPr>
                <a:cxnSpLocks/>
              </p:cNvCxnSpPr>
              <p:nvPr/>
            </p:nvCxnSpPr>
            <p:spPr>
              <a:xfrm>
                <a:off x="5153639" y="3612001"/>
                <a:ext cx="133028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Grafik 12">
              <a:extLst>
                <a:ext uri="{FF2B5EF4-FFF2-40B4-BE49-F238E27FC236}">
                  <a16:creationId xmlns:a16="http://schemas.microsoft.com/office/drawing/2014/main" id="{E17CD68D-862A-FA22-4CDC-F5C02AE47F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0833" y="1697982"/>
              <a:ext cx="3039103" cy="1920860"/>
            </a:xfrm>
            <a:prstGeom prst="rect">
              <a:avLst/>
            </a:prstGeom>
          </p:spPr>
        </p:pic>
        <p:pic>
          <p:nvPicPr>
            <p:cNvPr id="29" name="Grafik 28" descr="Ein Bild, das Maschine, Kabel, Forschungsinstrument, Im Haus enthält.&#10;&#10;Automatisch generierte Beschreibung">
              <a:extLst>
                <a:ext uri="{FF2B5EF4-FFF2-40B4-BE49-F238E27FC236}">
                  <a16:creationId xmlns:a16="http://schemas.microsoft.com/office/drawing/2014/main" id="{9E1D344B-3B23-A185-5A8F-A5892EB5DD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145" t="5159" r="24171" b="7936"/>
            <a:stretch/>
          </p:blipFill>
          <p:spPr bwMode="auto">
            <a:xfrm>
              <a:off x="5964066" y="3752748"/>
              <a:ext cx="1631855" cy="2285263"/>
            </a:xfrm>
            <a:prstGeom prst="rect">
              <a:avLst/>
            </a:prstGeom>
            <a:noFill/>
            <a:ln>
              <a:noFill/>
            </a:ln>
            <a:extLst>
              <a:ext uri="{53640926-AAD7-44D8-BBD7-CCE9431645EC}">
                <a14:shadowObscured xmlns:a14="http://schemas.microsoft.com/office/drawing/2010/main"/>
              </a:ext>
            </a:extLst>
          </p:spPr>
        </p:pic>
        <p:pic>
          <p:nvPicPr>
            <p:cNvPr id="31" name="Grafik 30">
              <a:extLst>
                <a:ext uri="{FF2B5EF4-FFF2-40B4-BE49-F238E27FC236}">
                  <a16:creationId xmlns:a16="http://schemas.microsoft.com/office/drawing/2014/main" id="{F9F22190-1F74-8DA9-CB5D-67C6CBC9F185}"/>
                </a:ext>
              </a:extLst>
            </p:cNvPr>
            <p:cNvPicPr>
              <a:picLocks noChangeAspect="1"/>
            </p:cNvPicPr>
            <p:nvPr/>
          </p:nvPicPr>
          <p:blipFill>
            <a:blip r:embed="rId8"/>
            <a:stretch>
              <a:fillRect/>
            </a:stretch>
          </p:blipFill>
          <p:spPr>
            <a:xfrm>
              <a:off x="394743" y="3791800"/>
              <a:ext cx="2696860" cy="1939315"/>
            </a:xfrm>
            <a:prstGeom prst="rect">
              <a:avLst/>
            </a:prstGeom>
          </p:spPr>
        </p:pic>
        <p:sp>
          <p:nvSpPr>
            <p:cNvPr id="35" name="Textfeld 34">
              <a:extLst>
                <a:ext uri="{FF2B5EF4-FFF2-40B4-BE49-F238E27FC236}">
                  <a16:creationId xmlns:a16="http://schemas.microsoft.com/office/drawing/2014/main" id="{0902FC18-3717-E5D8-AA93-681DDC2CA093}"/>
                </a:ext>
              </a:extLst>
            </p:cNvPr>
            <p:cNvSpPr txBox="1"/>
            <p:nvPr/>
          </p:nvSpPr>
          <p:spPr>
            <a:xfrm>
              <a:off x="1002887" y="5680920"/>
              <a:ext cx="1614994" cy="287451"/>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sz="1400" b="0" i="0" u="none" strike="noStrike" kern="1200" cap="none" spc="0" normalizeH="0" baseline="0" noProof="0" dirty="0">
                  <a:ln>
                    <a:noFill/>
                  </a:ln>
                  <a:solidFill>
                    <a:srgbClr val="3C3C41"/>
                  </a:solidFill>
                  <a:effectLst/>
                  <a:uLnTx/>
                  <a:uFillTx/>
                  <a:latin typeface="Calibri"/>
                  <a:ea typeface="+mn-ea"/>
                  <a:cs typeface="+mn-cs"/>
                </a:rPr>
                <a:t>Pommranz</a:t>
              </a:r>
              <a:r>
                <a:rPr lang="de-DE" sz="1400" dirty="0">
                  <a:solidFill>
                    <a:srgbClr val="3C3C41"/>
                  </a:solidFill>
                  <a:latin typeface="Calibri"/>
                </a:rPr>
                <a:t>, PMB 2023</a:t>
              </a:r>
              <a:endParaRPr kumimoji="0" lang="de-DE" sz="1400" b="0" i="0" u="none" strike="noStrike" kern="1200" cap="none" spc="0" normalizeH="0" baseline="0" noProof="0" dirty="0">
                <a:ln>
                  <a:noFill/>
                </a:ln>
                <a:solidFill>
                  <a:srgbClr val="3C3C41"/>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E348856E-F31F-C0FB-C960-C573C9F16913}"/>
              </a:ext>
            </a:extLst>
          </p:cNvPr>
          <p:cNvGrpSpPr/>
          <p:nvPr/>
        </p:nvGrpSpPr>
        <p:grpSpPr>
          <a:xfrm>
            <a:off x="3335086" y="5748948"/>
            <a:ext cx="2385495" cy="765197"/>
            <a:chOff x="10342466" y="6183582"/>
            <a:chExt cx="1670215" cy="535756"/>
          </a:xfrm>
        </p:grpSpPr>
        <p:pic>
          <p:nvPicPr>
            <p:cNvPr id="4" name="Grafik 13">
              <a:extLst>
                <a:ext uri="{FF2B5EF4-FFF2-40B4-BE49-F238E27FC236}">
                  <a16:creationId xmlns:a16="http://schemas.microsoft.com/office/drawing/2014/main" id="{D34EAA37-141D-5997-F169-DC6BB76BA7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1326" y="6241721"/>
              <a:ext cx="1091355" cy="419479"/>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C85BEABF-CCC2-0FFB-910B-D0F105FF130B}"/>
                </a:ext>
              </a:extLst>
            </p:cNvPr>
            <p:cNvPicPr>
              <a:picLocks noChangeAspect="1"/>
            </p:cNvPicPr>
            <p:nvPr/>
          </p:nvPicPr>
          <p:blipFill>
            <a:blip r:embed="rId10"/>
            <a:srcRect l="8297" t="16062" r="66757" b="15268"/>
            <a:stretch/>
          </p:blipFill>
          <p:spPr>
            <a:xfrm>
              <a:off x="10342466" y="6183582"/>
              <a:ext cx="486468" cy="535756"/>
            </a:xfrm>
            <a:prstGeom prst="rect">
              <a:avLst/>
            </a:prstGeom>
          </p:spPr>
        </p:pic>
      </p:grpSp>
      <p:grpSp>
        <p:nvGrpSpPr>
          <p:cNvPr id="15" name="Group 14">
            <a:extLst>
              <a:ext uri="{FF2B5EF4-FFF2-40B4-BE49-F238E27FC236}">
                <a16:creationId xmlns:a16="http://schemas.microsoft.com/office/drawing/2014/main" id="{49074B84-2ADB-07A6-F86B-5C62A0DAE1FE}"/>
              </a:ext>
            </a:extLst>
          </p:cNvPr>
          <p:cNvGrpSpPr/>
          <p:nvPr/>
        </p:nvGrpSpPr>
        <p:grpSpPr>
          <a:xfrm>
            <a:off x="8208446" y="-1"/>
            <a:ext cx="3983554" cy="6723359"/>
            <a:chOff x="8208446" y="-1"/>
            <a:chExt cx="3983554" cy="6723359"/>
          </a:xfrm>
        </p:grpSpPr>
        <p:pic>
          <p:nvPicPr>
            <p:cNvPr id="33" name="Grafik 32">
              <a:extLst>
                <a:ext uri="{FF2B5EF4-FFF2-40B4-BE49-F238E27FC236}">
                  <a16:creationId xmlns:a16="http://schemas.microsoft.com/office/drawing/2014/main" id="{98ADE770-8F70-C1AE-D712-39FDABD205B4}"/>
                </a:ext>
              </a:extLst>
            </p:cNvPr>
            <p:cNvPicPr>
              <a:picLocks noChangeAspect="1"/>
            </p:cNvPicPr>
            <p:nvPr/>
          </p:nvPicPr>
          <p:blipFill>
            <a:blip r:embed="rId11"/>
            <a:stretch>
              <a:fillRect/>
            </a:stretch>
          </p:blipFill>
          <p:spPr>
            <a:xfrm>
              <a:off x="8379189" y="-1"/>
              <a:ext cx="3777314" cy="5400000"/>
            </a:xfrm>
            <a:prstGeom prst="rect">
              <a:avLst/>
            </a:prstGeom>
          </p:spPr>
        </p:pic>
        <p:sp>
          <p:nvSpPr>
            <p:cNvPr id="12" name="TextBox 11">
              <a:extLst>
                <a:ext uri="{FF2B5EF4-FFF2-40B4-BE49-F238E27FC236}">
                  <a16:creationId xmlns:a16="http://schemas.microsoft.com/office/drawing/2014/main" id="{F2572619-A0CC-83AC-263C-07482C6F9185}"/>
                </a:ext>
              </a:extLst>
            </p:cNvPr>
            <p:cNvSpPr txBox="1"/>
            <p:nvPr/>
          </p:nvSpPr>
          <p:spPr>
            <a:xfrm>
              <a:off x="8208446" y="5399919"/>
              <a:ext cx="3983554" cy="1323439"/>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rPr>
                <a:t>More Details, Please visit us (H. P. Vo) </a:t>
              </a:r>
              <a:r>
                <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sym typeface="Wingdings" panose="05000000000000000000" pitchFamily="2" charset="2"/>
                </a:rPr>
                <a:t></a:t>
              </a:r>
              <a:endPar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rPr>
                <a:t>Session: </a:t>
              </a:r>
              <a:r>
                <a:rPr kumimoji="0" lang="en-US" altLang="zh-CN" sz="1600" b="0" i="0" u="none" strike="noStrike" kern="1200" cap="none" spc="0" normalizeH="0" baseline="0" noProof="0" dirty="0">
                  <a:ln>
                    <a:noFill/>
                  </a:ln>
                  <a:solidFill>
                    <a:srgbClr val="3C3C41"/>
                  </a:solidFill>
                  <a:effectLst/>
                  <a:uLnTx/>
                  <a:uFillTx/>
                  <a:ea typeface="宋体" panose="02010600030101010101" pitchFamily="2" charset="-122"/>
                  <a:cs typeface="+mn-cs"/>
                </a:rPr>
                <a:t>M-03, MIC Poster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rPr>
                <a:t>Date &amp; Time: </a:t>
              </a:r>
              <a:r>
                <a:rPr kumimoji="0" lang="en-US" altLang="zh-CN" sz="1600" b="0" i="0" u="none" strike="noStrike" kern="1200" cap="none" spc="0" normalizeH="0" baseline="0" noProof="0" dirty="0">
                  <a:ln>
                    <a:noFill/>
                  </a:ln>
                  <a:solidFill>
                    <a:srgbClr val="3C3C41"/>
                  </a:solidFill>
                  <a:effectLst/>
                  <a:uLnTx/>
                  <a:uFillTx/>
                  <a:ea typeface="宋体" panose="02010600030101010101" pitchFamily="2" charset="-122"/>
                  <a:cs typeface="+mn-cs"/>
                </a:rPr>
                <a:t>Wednesday, 30.10.2024 - 14:00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rPr>
                <a:t>Poster Number: </a:t>
              </a:r>
              <a:r>
                <a:rPr kumimoji="0" lang="en-US" altLang="zh-CN" sz="1600" b="0" i="0" u="none" strike="noStrike" kern="1200" cap="none" spc="0" normalizeH="0" baseline="0" noProof="0" dirty="0">
                  <a:ln>
                    <a:noFill/>
                  </a:ln>
                  <a:solidFill>
                    <a:srgbClr val="3C3C41"/>
                  </a:solidFill>
                  <a:effectLst/>
                  <a:uLnTx/>
                  <a:uFillTx/>
                  <a:ea typeface="宋体" panose="02010600030101010101" pitchFamily="2" charset="-122"/>
                  <a:cs typeface="+mn-cs"/>
                </a:rPr>
                <a:t>M-03-058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3C3C41"/>
                  </a:solidFill>
                  <a:effectLst/>
                  <a:uLnTx/>
                  <a:uFillTx/>
                  <a:ea typeface="宋体" panose="02010600030101010101" pitchFamily="2" charset="-122"/>
                  <a:cs typeface="+mn-cs"/>
                </a:rPr>
                <a:t>Location: </a:t>
              </a:r>
              <a:r>
                <a:rPr kumimoji="0" lang="en-US" altLang="zh-CN" sz="1600" b="0" i="0" u="none" strike="noStrike" kern="1200" cap="none" spc="0" normalizeH="0" baseline="0" noProof="0" dirty="0">
                  <a:ln>
                    <a:noFill/>
                  </a:ln>
                  <a:solidFill>
                    <a:srgbClr val="3C3C41"/>
                  </a:solidFill>
                  <a:effectLst/>
                  <a:uLnTx/>
                  <a:uFillTx/>
                  <a:ea typeface="宋体" panose="02010600030101010101" pitchFamily="2" charset="-122"/>
                  <a:cs typeface="+mn-cs"/>
                </a:rPr>
                <a:t>East / Central Hall</a:t>
              </a:r>
              <a:endParaRPr kumimoji="0" lang="zh-CN" altLang="en-US" sz="16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grpSp>
    </p:spTree>
    <p:extLst>
      <p:ext uri="{BB962C8B-B14F-4D97-AF65-F5344CB8AC3E}">
        <p14:creationId xmlns:p14="http://schemas.microsoft.com/office/powerpoint/2010/main" val="21813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de-DE" dirty="0"/>
              <a:t>Digital Twin Motion + </a:t>
            </a:r>
            <a:r>
              <a:rPr lang="de-DE" dirty="0" err="1"/>
              <a:t>Correction</a:t>
            </a:r>
            <a:r>
              <a:rPr lang="de-DE" dirty="0"/>
              <a:t>: </a:t>
            </a:r>
            <a:r>
              <a:rPr lang="de-DE" dirty="0" err="1"/>
              <a:t>Results</a:t>
            </a:r>
            <a:r>
              <a:rPr lang="de-DE" dirty="0"/>
              <a:t> </a:t>
            </a:r>
            <a:r>
              <a:rPr lang="de-DE" dirty="0" err="1"/>
              <a:t>Lesion</a:t>
            </a:r>
            <a:r>
              <a:rPr lang="de-DE" dirty="0"/>
              <a:t> </a:t>
            </a:r>
            <a:r>
              <a:rPr lang="de-DE" dirty="0" err="1"/>
              <a:t>Quantification</a:t>
            </a:r>
            <a:r>
              <a:rPr lang="de-DE" dirty="0"/>
              <a:t> </a:t>
            </a:r>
          </a:p>
        </p:txBody>
      </p:sp>
      <p:sp>
        <p:nvSpPr>
          <p:cNvPr id="16" name="Textfeld 15">
            <a:extLst>
              <a:ext uri="{FF2B5EF4-FFF2-40B4-BE49-F238E27FC236}">
                <a16:creationId xmlns:a16="http://schemas.microsoft.com/office/drawing/2014/main" id="{1A1A2617-9CB9-6958-E2D9-AF164A5F8F95}"/>
              </a:ext>
            </a:extLst>
          </p:cNvPr>
          <p:cNvSpPr txBox="1"/>
          <p:nvPr/>
        </p:nvSpPr>
        <p:spPr>
          <a:xfrm>
            <a:off x="4806642" y="1670827"/>
            <a:ext cx="7120384" cy="3170099"/>
          </a:xfrm>
          <a:prstGeom prst="rect">
            <a:avLst/>
          </a:prstGeom>
          <a:noFill/>
        </p:spPr>
        <p:txBody>
          <a:bodyPr wrap="square">
            <a:spAutoFit/>
          </a:bodyPr>
          <a:lstStyle/>
          <a:p>
            <a:pPr marL="285750" indent="-285750">
              <a:lnSpc>
                <a:spcPts val="2000"/>
              </a:lnSpc>
              <a:buFont typeface="Wingdings" panose="05000000000000000000" pitchFamily="2" charset="2"/>
              <a:buChar char="Ø"/>
            </a:pPr>
            <a:r>
              <a:rPr lang="en-US" sz="2000" dirty="0"/>
              <a:t>Assess quantification changes/recovery for defined lesion size (Ø = 5, 10, 20mm) /uptake</a:t>
            </a:r>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sz="2000" dirty="0"/>
          </a:p>
          <a:p>
            <a:pPr marL="285750" indent="-285750" algn="l">
              <a:lnSpc>
                <a:spcPts val="2000"/>
              </a:lnSpc>
              <a:buFont typeface="Wingdings" panose="05000000000000000000" pitchFamily="2" charset="2"/>
              <a:buChar char="Ø"/>
            </a:pPr>
            <a:endParaRPr lang="en-US" dirty="0">
              <a:sym typeface="Wingdings" panose="05000000000000000000" pitchFamily="2" charset="2"/>
            </a:endParaRPr>
          </a:p>
        </p:txBody>
      </p:sp>
      <p:pic>
        <p:nvPicPr>
          <p:cNvPr id="3" name="Graphic 12">
            <a:extLst>
              <a:ext uri="{FF2B5EF4-FFF2-40B4-BE49-F238E27FC236}">
                <a16:creationId xmlns:a16="http://schemas.microsoft.com/office/drawing/2014/main" id="{21DBDF6F-B13B-5787-B543-C68972C65E87}"/>
              </a:ext>
            </a:extLst>
          </p:cNvPr>
          <p:cNvPicPr>
            <a:picLocks noChangeAspect="1"/>
          </p:cNvPicPr>
          <p:nvPr/>
        </p:nvPicPr>
        <p:blipFill>
          <a:blip r:embed="rId3">
            <a:extLst>
              <a:ext uri="{96DAC541-7B7A-43D3-8B79-37D633B846F1}">
                <asvg:svgBlip xmlns:asvg="http://schemas.microsoft.com/office/drawing/2016/SVG/main" r:embed="rId4"/>
              </a:ext>
            </a:extLst>
          </a:blip>
          <a:srcRect l="4519" r="2450"/>
          <a:stretch/>
        </p:blipFill>
        <p:spPr>
          <a:xfrm>
            <a:off x="264974" y="1100508"/>
            <a:ext cx="4164852" cy="5429201"/>
          </a:xfrm>
          <a:prstGeom prst="rect">
            <a:avLst/>
          </a:prstGeom>
        </p:spPr>
      </p:pic>
      <p:grpSp>
        <p:nvGrpSpPr>
          <p:cNvPr id="4" name="Group 23">
            <a:extLst>
              <a:ext uri="{FF2B5EF4-FFF2-40B4-BE49-F238E27FC236}">
                <a16:creationId xmlns:a16="http://schemas.microsoft.com/office/drawing/2014/main" id="{17CAE8BD-AF59-23A8-4295-F2B9AABD92F1}"/>
              </a:ext>
            </a:extLst>
          </p:cNvPr>
          <p:cNvGrpSpPr/>
          <p:nvPr/>
        </p:nvGrpSpPr>
        <p:grpSpPr>
          <a:xfrm>
            <a:off x="5904160" y="2466054"/>
            <a:ext cx="4644119" cy="2374872"/>
            <a:chOff x="4286147" y="3153580"/>
            <a:chExt cx="4284627" cy="2191038"/>
          </a:xfrm>
        </p:grpSpPr>
        <p:pic>
          <p:nvPicPr>
            <p:cNvPr id="5" name="Picture 13">
              <a:extLst>
                <a:ext uri="{FF2B5EF4-FFF2-40B4-BE49-F238E27FC236}">
                  <a16:creationId xmlns:a16="http://schemas.microsoft.com/office/drawing/2014/main" id="{918C7775-94CC-03ED-6572-B47C3F80ED05}"/>
                </a:ext>
              </a:extLst>
            </p:cNvPr>
            <p:cNvPicPr>
              <a:picLocks noChangeAspect="1"/>
            </p:cNvPicPr>
            <p:nvPr/>
          </p:nvPicPr>
          <p:blipFill>
            <a:blip r:embed="rId5"/>
            <a:stretch>
              <a:fillRect/>
            </a:stretch>
          </p:blipFill>
          <p:spPr>
            <a:xfrm>
              <a:off x="4483703" y="3633119"/>
              <a:ext cx="3889518" cy="1542611"/>
            </a:xfrm>
            <a:prstGeom prst="rect">
              <a:avLst/>
            </a:prstGeom>
          </p:spPr>
        </p:pic>
        <p:sp>
          <p:nvSpPr>
            <p:cNvPr id="6" name="TextBox 14">
              <a:extLst>
                <a:ext uri="{FF2B5EF4-FFF2-40B4-BE49-F238E27FC236}">
                  <a16:creationId xmlns:a16="http://schemas.microsoft.com/office/drawing/2014/main" id="{5660F15E-0FD2-9606-7D38-29C65ACE13BD}"/>
                </a:ext>
              </a:extLst>
            </p:cNvPr>
            <p:cNvSpPr txBox="1"/>
            <p:nvPr/>
          </p:nvSpPr>
          <p:spPr>
            <a:xfrm>
              <a:off x="4640536" y="3412705"/>
              <a:ext cx="3400269" cy="2555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ea typeface="+mn-ea"/>
                  <a:cs typeface="+mn-cs"/>
                </a:rPr>
                <a:t>Table 1. Mean activity concentration (</a:t>
              </a:r>
              <a:r>
                <a:rPr kumimoji="0" lang="en-US" sz="1200" b="1" i="0" u="none" strike="noStrike" kern="1200" cap="none" spc="0" normalizeH="0" baseline="0" noProof="0" dirty="0" err="1">
                  <a:ln>
                    <a:noFill/>
                  </a:ln>
                  <a:solidFill>
                    <a:srgbClr val="3C3C41"/>
                  </a:solidFill>
                  <a:effectLst/>
                  <a:uLnTx/>
                  <a:uFillTx/>
                  <a:ea typeface="+mn-ea"/>
                  <a:cs typeface="+mn-cs"/>
                </a:rPr>
                <a:t>kBq</a:t>
              </a:r>
              <a:r>
                <a:rPr kumimoji="0" lang="en-US" sz="1200" b="1" i="0" u="none" strike="noStrike" kern="1200" cap="none" spc="0" normalizeH="0" baseline="0" noProof="0" dirty="0">
                  <a:ln>
                    <a:noFill/>
                  </a:ln>
                  <a:solidFill>
                    <a:srgbClr val="3C3C41"/>
                  </a:solidFill>
                  <a:effectLst/>
                  <a:uLnTx/>
                  <a:uFillTx/>
                  <a:ea typeface="+mn-ea"/>
                  <a:cs typeface="+mn-cs"/>
                </a:rPr>
                <a:t>/ml</a:t>
              </a:r>
              <a:r>
                <a:rPr kumimoji="0" lang="en-US" sz="1200" b="0" i="0" u="none" strike="noStrike" kern="1200" cap="none" spc="0" normalizeH="0" baseline="0" noProof="0" dirty="0">
                  <a:ln>
                    <a:noFill/>
                  </a:ln>
                  <a:solidFill>
                    <a:srgbClr val="3C3C41"/>
                  </a:solidFill>
                  <a:effectLst/>
                  <a:uLnTx/>
                  <a:uFillTx/>
                  <a:ea typeface="+mn-ea"/>
                  <a:cs typeface="+mn-cs"/>
                </a:rPr>
                <a:t>) of lesions</a:t>
              </a:r>
              <a:endParaRPr kumimoji="0" lang="en-GB" sz="1200" b="0" i="0" u="none" strike="noStrike" kern="1200" cap="none" spc="0" normalizeH="0" baseline="0" noProof="0" dirty="0">
                <a:ln>
                  <a:noFill/>
                </a:ln>
                <a:solidFill>
                  <a:srgbClr val="3C3C41"/>
                </a:solidFill>
                <a:effectLst/>
                <a:uLnTx/>
                <a:uFillTx/>
                <a:ea typeface="+mn-ea"/>
                <a:cs typeface="+mn-cs"/>
              </a:endParaRPr>
            </a:p>
          </p:txBody>
        </p:sp>
        <p:sp>
          <p:nvSpPr>
            <p:cNvPr id="7" name="TextBox 15">
              <a:extLst>
                <a:ext uri="{FF2B5EF4-FFF2-40B4-BE49-F238E27FC236}">
                  <a16:creationId xmlns:a16="http://schemas.microsoft.com/office/drawing/2014/main" id="{6BEBD5CC-DF6C-1481-6F61-193CC4D1957A}"/>
                </a:ext>
              </a:extLst>
            </p:cNvPr>
            <p:cNvSpPr txBox="1"/>
            <p:nvPr/>
          </p:nvSpPr>
          <p:spPr>
            <a:xfrm>
              <a:off x="5167673" y="3153580"/>
              <a:ext cx="2721429" cy="3407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C3C41"/>
                  </a:solidFill>
                  <a:effectLst/>
                  <a:uLnTx/>
                  <a:uFillTx/>
                  <a:ea typeface="+mn-ea"/>
                  <a:cs typeface="Times New Roman" panose="02020603050405020304" pitchFamily="18" charset="0"/>
                </a:rPr>
                <a:t>Lesion Quantification</a:t>
              </a:r>
              <a:endParaRPr kumimoji="0" lang="en-GB" sz="1800" b="1" i="0" u="sng" strike="noStrike" kern="1200" cap="none" spc="0" normalizeH="0" baseline="0" noProof="0" dirty="0">
                <a:ln>
                  <a:noFill/>
                </a:ln>
                <a:solidFill>
                  <a:srgbClr val="3C3C41"/>
                </a:solidFill>
                <a:effectLst/>
                <a:uLnTx/>
                <a:uFillTx/>
                <a:ea typeface="+mn-ea"/>
                <a:cs typeface="Times New Roman" panose="02020603050405020304" pitchFamily="18" charset="0"/>
              </a:endParaRPr>
            </a:p>
          </p:txBody>
        </p:sp>
        <p:sp>
          <p:nvSpPr>
            <p:cNvPr id="8" name="TextBox 16">
              <a:extLst>
                <a:ext uri="{FF2B5EF4-FFF2-40B4-BE49-F238E27FC236}">
                  <a16:creationId xmlns:a16="http://schemas.microsoft.com/office/drawing/2014/main" id="{C0767412-D4B2-F10B-24EA-AA3393F5008C}"/>
                </a:ext>
              </a:extLst>
            </p:cNvPr>
            <p:cNvSpPr txBox="1"/>
            <p:nvPr/>
          </p:nvSpPr>
          <p:spPr>
            <a:xfrm>
              <a:off x="4286147" y="5067619"/>
              <a:ext cx="4284627"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00" cap="none" spc="0" normalizeH="0" baseline="0" noProof="0" dirty="0">
                <a:ln>
                  <a:noFill/>
                </a:ln>
                <a:solidFill>
                  <a:srgbClr val="3C3C41"/>
                </a:solidFill>
                <a:effectLst/>
                <a:uLnTx/>
                <a:uFillTx/>
                <a:latin typeface="Aptos Display" panose="020B0004020202020204" pitchFamily="34" charset="0"/>
                <a:ea typeface="DengXian" panose="02010600030101010101" pitchFamily="2" charset="-122"/>
                <a:cs typeface="Times New Roman" panose="02020603050405020304" pitchFamily="18" charset="0"/>
              </a:endParaRPr>
            </a:p>
          </p:txBody>
        </p:sp>
      </p:grpSp>
      <p:sp>
        <p:nvSpPr>
          <p:cNvPr id="21" name="Textfeld 20">
            <a:extLst>
              <a:ext uri="{FF2B5EF4-FFF2-40B4-BE49-F238E27FC236}">
                <a16:creationId xmlns:a16="http://schemas.microsoft.com/office/drawing/2014/main" id="{C54BC589-1CA5-3E45-B441-F76B2BCD1286}"/>
              </a:ext>
            </a:extLst>
          </p:cNvPr>
          <p:cNvSpPr txBox="1"/>
          <p:nvPr/>
        </p:nvSpPr>
        <p:spPr>
          <a:xfrm>
            <a:off x="5416653" y="5126996"/>
            <a:ext cx="609600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00" cap="none" spc="0" normalizeH="0" baseline="0" noProof="0" dirty="0">
                <a:ln>
                  <a:noFill/>
                </a:ln>
                <a:solidFill>
                  <a:srgbClr val="3C3C41"/>
                </a:solidFill>
                <a:effectLst/>
                <a:uLnTx/>
                <a:uFillTx/>
                <a:ea typeface="DengXian" panose="02010600030101010101" pitchFamily="2" charset="-122"/>
                <a:cs typeface="Times New Roman" panose="02020603050405020304" pitchFamily="18" charset="0"/>
              </a:rPr>
              <a:t>Motion correction </a:t>
            </a:r>
            <a:r>
              <a:rPr kumimoji="0" lang="en-US" sz="1800" b="1" i="0" u="none" strike="noStrike" kern="100" cap="none" spc="0" normalizeH="0" baseline="0" noProof="0" dirty="0">
                <a:ln>
                  <a:noFill/>
                </a:ln>
                <a:solidFill>
                  <a:srgbClr val="3C3C41"/>
                </a:solidFill>
                <a:effectLst/>
                <a:uLnTx/>
                <a:uFillTx/>
                <a:ea typeface="DengXian" panose="02010600030101010101" pitchFamily="2" charset="-122"/>
                <a:cs typeface="Times New Roman" panose="02020603050405020304" pitchFamily="18" charset="0"/>
              </a:rPr>
              <a:t>→</a:t>
            </a:r>
            <a:r>
              <a:rPr kumimoji="0" lang="en-US" sz="1800" b="0" i="0" u="none" strike="noStrike" kern="100" cap="none" spc="0" normalizeH="0" baseline="0" noProof="0" dirty="0">
                <a:ln>
                  <a:noFill/>
                </a:ln>
                <a:solidFill>
                  <a:srgbClr val="3C3C41"/>
                </a:solidFill>
                <a:effectLst/>
                <a:uLnTx/>
                <a:uFillTx/>
                <a:ea typeface="DengXian" panose="02010600030101010101" pitchFamily="2" charset="-122"/>
                <a:cs typeface="Times New Roman" panose="02020603050405020304" pitchFamily="18" charset="0"/>
              </a:rPr>
              <a:t> increase recovery of static activity concentration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00" cap="none" spc="0" normalizeH="0" baseline="0" noProof="0" dirty="0">
                <a:ln>
                  <a:noFill/>
                </a:ln>
                <a:solidFill>
                  <a:srgbClr val="3C3C41"/>
                </a:solidFill>
                <a:effectLst/>
                <a:uLnTx/>
                <a:uFillTx/>
                <a:ea typeface="DengXian" panose="02010600030101010101" pitchFamily="2" charset="-122"/>
                <a:cs typeface="Times New Roman" panose="02020603050405020304" pitchFamily="18" charset="0"/>
              </a:rPr>
              <a:t>Residual error lower for larger lesions (-12%) than for the smallest one (-28%) in the lung</a:t>
            </a:r>
            <a:endParaRPr kumimoji="0" lang="en-GB" sz="1800" b="0" i="0" u="none" strike="noStrike" kern="100" cap="none" spc="0" normalizeH="0" baseline="0" noProof="0" dirty="0">
              <a:ln>
                <a:noFill/>
              </a:ln>
              <a:solidFill>
                <a:srgbClr val="3C3C41"/>
              </a:solidFill>
              <a:effectLst/>
              <a:uLnTx/>
              <a:uFillTx/>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8742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de-DE" dirty="0"/>
              <a:t>Digital Twin Motion + </a:t>
            </a:r>
            <a:r>
              <a:rPr lang="de-DE" dirty="0" err="1"/>
              <a:t>Correction</a:t>
            </a:r>
            <a:r>
              <a:rPr lang="de-DE" dirty="0"/>
              <a:t>: </a:t>
            </a:r>
            <a:r>
              <a:rPr lang="de-DE" dirty="0" err="1"/>
              <a:t>Results</a:t>
            </a:r>
            <a:r>
              <a:rPr lang="de-DE" dirty="0"/>
              <a:t> </a:t>
            </a:r>
            <a:r>
              <a:rPr lang="de-DE" dirty="0" err="1"/>
              <a:t>Lesion</a:t>
            </a:r>
            <a:r>
              <a:rPr lang="de-DE" dirty="0"/>
              <a:t> </a:t>
            </a:r>
            <a:r>
              <a:rPr lang="de-DE" dirty="0" err="1"/>
              <a:t>Profiles</a:t>
            </a:r>
            <a:endParaRPr lang="de-DE" dirty="0"/>
          </a:p>
        </p:txBody>
      </p:sp>
      <p:sp>
        <p:nvSpPr>
          <p:cNvPr id="16" name="Textfeld 15">
            <a:extLst>
              <a:ext uri="{FF2B5EF4-FFF2-40B4-BE49-F238E27FC236}">
                <a16:creationId xmlns:a16="http://schemas.microsoft.com/office/drawing/2014/main" id="{1A1A2617-9CB9-6958-E2D9-AF164A5F8F95}"/>
              </a:ext>
            </a:extLst>
          </p:cNvPr>
          <p:cNvSpPr txBox="1"/>
          <p:nvPr/>
        </p:nvSpPr>
        <p:spPr>
          <a:xfrm>
            <a:off x="4749492" y="980219"/>
            <a:ext cx="7120384" cy="608885"/>
          </a:xfrm>
          <a:prstGeom prst="rect">
            <a:avLst/>
          </a:prstGeom>
          <a:noFill/>
        </p:spPr>
        <p:txBody>
          <a:bodyPr wrap="square">
            <a:spAutoFit/>
          </a:bodyPr>
          <a:lstStyle/>
          <a:p>
            <a:pPr marL="285750" indent="-285750">
              <a:lnSpc>
                <a:spcPts val="2000"/>
              </a:lnSpc>
              <a:buFont typeface="Wingdings" panose="05000000000000000000" pitchFamily="2" charset="2"/>
              <a:buChar char="Ø"/>
            </a:pPr>
            <a:r>
              <a:rPr lang="en-US" sz="2000" dirty="0"/>
              <a:t>Assess quantification changes/recovery for defined lesion size (Ø = 5, 10, 20mm) /uptake.</a:t>
            </a:r>
          </a:p>
        </p:txBody>
      </p:sp>
      <p:pic>
        <p:nvPicPr>
          <p:cNvPr id="3" name="Graphic 12">
            <a:extLst>
              <a:ext uri="{FF2B5EF4-FFF2-40B4-BE49-F238E27FC236}">
                <a16:creationId xmlns:a16="http://schemas.microsoft.com/office/drawing/2014/main" id="{21DBDF6F-B13B-5787-B543-C68972C65E87}"/>
              </a:ext>
            </a:extLst>
          </p:cNvPr>
          <p:cNvPicPr>
            <a:picLocks noChangeAspect="1"/>
          </p:cNvPicPr>
          <p:nvPr/>
        </p:nvPicPr>
        <p:blipFill>
          <a:blip r:embed="rId3">
            <a:extLst>
              <a:ext uri="{96DAC541-7B7A-43D3-8B79-37D633B846F1}">
                <asvg:svgBlip xmlns:asvg="http://schemas.microsoft.com/office/drawing/2016/SVG/main" r:embed="rId4"/>
              </a:ext>
            </a:extLst>
          </a:blip>
          <a:srcRect l="4519" r="2450"/>
          <a:stretch/>
        </p:blipFill>
        <p:spPr>
          <a:xfrm>
            <a:off x="264974" y="1100508"/>
            <a:ext cx="4164852" cy="5429201"/>
          </a:xfrm>
          <a:prstGeom prst="rect">
            <a:avLst/>
          </a:prstGeom>
        </p:spPr>
      </p:pic>
      <p:grpSp>
        <p:nvGrpSpPr>
          <p:cNvPr id="9" name="Group 8">
            <a:extLst>
              <a:ext uri="{FF2B5EF4-FFF2-40B4-BE49-F238E27FC236}">
                <a16:creationId xmlns:a16="http://schemas.microsoft.com/office/drawing/2014/main" id="{B0AA39A9-C327-D6CF-8288-96858B21E20F}"/>
              </a:ext>
            </a:extLst>
          </p:cNvPr>
          <p:cNvGrpSpPr/>
          <p:nvPr/>
        </p:nvGrpSpPr>
        <p:grpSpPr>
          <a:xfrm>
            <a:off x="4622978" y="5063720"/>
            <a:ext cx="3976671" cy="1625593"/>
            <a:chOff x="4957812" y="4862963"/>
            <a:chExt cx="4575989" cy="1787239"/>
          </a:xfrm>
        </p:grpSpPr>
        <p:pic>
          <p:nvPicPr>
            <p:cNvPr id="5" name="Picture 4">
              <a:extLst>
                <a:ext uri="{FF2B5EF4-FFF2-40B4-BE49-F238E27FC236}">
                  <a16:creationId xmlns:a16="http://schemas.microsoft.com/office/drawing/2014/main" id="{C20A617B-F813-29CD-76D4-D7DFEF49E194}"/>
                </a:ext>
              </a:extLst>
            </p:cNvPr>
            <p:cNvPicPr>
              <a:picLocks noChangeAspect="1"/>
            </p:cNvPicPr>
            <p:nvPr/>
          </p:nvPicPr>
          <p:blipFill>
            <a:blip r:embed="rId5"/>
            <a:stretch>
              <a:fillRect/>
            </a:stretch>
          </p:blipFill>
          <p:spPr>
            <a:xfrm>
              <a:off x="5192222" y="5149850"/>
              <a:ext cx="4142278" cy="1500352"/>
            </a:xfrm>
            <a:prstGeom prst="rect">
              <a:avLst/>
            </a:prstGeom>
          </p:spPr>
        </p:pic>
        <p:sp>
          <p:nvSpPr>
            <p:cNvPr id="7" name="TextBox 6">
              <a:extLst>
                <a:ext uri="{FF2B5EF4-FFF2-40B4-BE49-F238E27FC236}">
                  <a16:creationId xmlns:a16="http://schemas.microsoft.com/office/drawing/2014/main" id="{1FC7E670-6D4E-6433-3A38-39FAAD21B9EC}"/>
                </a:ext>
              </a:extLst>
            </p:cNvPr>
            <p:cNvSpPr txBox="1"/>
            <p:nvPr/>
          </p:nvSpPr>
          <p:spPr>
            <a:xfrm>
              <a:off x="4957812" y="4862963"/>
              <a:ext cx="4575989" cy="304543"/>
            </a:xfrm>
            <a:prstGeom prst="rect">
              <a:avLst/>
            </a:prstGeom>
            <a:noFill/>
          </p:spPr>
          <p:txBody>
            <a:bodyPr wrap="square">
              <a:spAutoFit/>
            </a:bodyPr>
            <a:lstStyle/>
            <a:p>
              <a:r>
                <a:rPr lang="en-US" sz="1200" dirty="0"/>
                <a:t>Table 2. FWHM [mm] of line profiles (SI direction) for lesions</a:t>
              </a:r>
            </a:p>
          </p:txBody>
        </p:sp>
      </p:grpSp>
      <p:sp>
        <p:nvSpPr>
          <p:cNvPr id="8" name="TextBox 7">
            <a:extLst>
              <a:ext uri="{FF2B5EF4-FFF2-40B4-BE49-F238E27FC236}">
                <a16:creationId xmlns:a16="http://schemas.microsoft.com/office/drawing/2014/main" id="{BD075E77-672E-E884-81C3-60E187A079AB}"/>
              </a:ext>
            </a:extLst>
          </p:cNvPr>
          <p:cNvSpPr txBox="1"/>
          <p:nvPr/>
        </p:nvSpPr>
        <p:spPr>
          <a:xfrm>
            <a:off x="8470900" y="5436562"/>
            <a:ext cx="3820393" cy="923330"/>
          </a:xfrm>
          <a:prstGeom prst="rect">
            <a:avLst/>
          </a:prstGeom>
          <a:noFill/>
        </p:spPr>
        <p:txBody>
          <a:bodyPr wrap="square">
            <a:spAutoFit/>
          </a:bodyPr>
          <a:lstStyle/>
          <a:p>
            <a:pPr marL="285750" indent="-285750">
              <a:spcAft>
                <a:spcPts val="800"/>
              </a:spcAft>
              <a:buFont typeface="Wingdings" panose="05000000000000000000" pitchFamily="2" charset="2"/>
              <a:buChar char="Ø"/>
            </a:pPr>
            <a:r>
              <a:rPr lang="en-US" b="1" kern="100" dirty="0">
                <a:effectLst/>
                <a:latin typeface="+mn-lt"/>
                <a:ea typeface="DengXian" panose="02010600030101010101" pitchFamily="2" charset="-122"/>
                <a:cs typeface="Times New Roman" panose="02020603050405020304" pitchFamily="18" charset="0"/>
              </a:rPr>
              <a:t>Excellent recovery by </a:t>
            </a:r>
            <a:r>
              <a:rPr lang="en-US" b="1" kern="100" dirty="0" err="1">
                <a:effectLst/>
                <a:latin typeface="+mn-lt"/>
                <a:ea typeface="DengXian" panose="02010600030101010101" pitchFamily="2" charset="-122"/>
                <a:cs typeface="Times New Roman" panose="02020603050405020304" pitchFamily="18" charset="0"/>
              </a:rPr>
              <a:t>MoCo</a:t>
            </a:r>
            <a:r>
              <a:rPr lang="en-US" kern="100" dirty="0">
                <a:effectLst/>
                <a:latin typeface="+mn-lt"/>
                <a:ea typeface="DengXian" panose="02010600030101010101" pitchFamily="2" charset="-122"/>
                <a:cs typeface="Times New Roman" panose="02020603050405020304" pitchFamily="18" charset="0"/>
              </a:rPr>
              <a:t>: Ø=10 mm,  FWHM: 8.0 (static),  8.6 (</a:t>
            </a:r>
            <a:r>
              <a:rPr lang="en-US" kern="100" dirty="0" err="1">
                <a:effectLst/>
                <a:latin typeface="+mn-lt"/>
                <a:ea typeface="DengXian" panose="02010600030101010101" pitchFamily="2" charset="-122"/>
                <a:cs typeface="Times New Roman" panose="02020603050405020304" pitchFamily="18" charset="0"/>
              </a:rPr>
              <a:t>MoCo</a:t>
            </a:r>
            <a:r>
              <a:rPr lang="en-US" kern="100" dirty="0">
                <a:effectLst/>
                <a:latin typeface="+mn-lt"/>
                <a:ea typeface="DengXian" panose="02010600030101010101" pitchFamily="2" charset="-122"/>
                <a:cs typeface="Times New Roman" panose="02020603050405020304" pitchFamily="18" charset="0"/>
              </a:rPr>
              <a:t>) vs 13.4 mm (no </a:t>
            </a:r>
            <a:r>
              <a:rPr lang="en-US" kern="100" dirty="0" err="1">
                <a:effectLst/>
                <a:latin typeface="+mn-lt"/>
                <a:ea typeface="DengXian" panose="02010600030101010101" pitchFamily="2" charset="-122"/>
                <a:cs typeface="Times New Roman" panose="02020603050405020304" pitchFamily="18" charset="0"/>
              </a:rPr>
              <a:t>MoCo</a:t>
            </a:r>
            <a:r>
              <a:rPr lang="en-US" kern="100" dirty="0">
                <a:effectLst/>
                <a:latin typeface="+mn-lt"/>
                <a:ea typeface="DengXian" panose="02010600030101010101" pitchFamily="2" charset="-122"/>
                <a:cs typeface="Times New Roman" panose="02020603050405020304" pitchFamily="18" charset="0"/>
              </a:rPr>
              <a:t>)</a:t>
            </a:r>
            <a:endParaRPr lang="en-GB" kern="100" dirty="0">
              <a:effectLst/>
              <a:latin typeface="+mn-lt"/>
              <a:ea typeface="DengXian" panose="02010600030101010101" pitchFamily="2" charset="-122"/>
              <a:cs typeface="Times New Roman" panose="02020603050405020304" pitchFamily="18" charset="0"/>
            </a:endParaRPr>
          </a:p>
        </p:txBody>
      </p:sp>
      <p:grpSp>
        <p:nvGrpSpPr>
          <p:cNvPr id="15" name="Group 14">
            <a:extLst>
              <a:ext uri="{FF2B5EF4-FFF2-40B4-BE49-F238E27FC236}">
                <a16:creationId xmlns:a16="http://schemas.microsoft.com/office/drawing/2014/main" id="{ABD9E38E-7E2A-8D78-54B8-1F86C481B319}"/>
              </a:ext>
            </a:extLst>
          </p:cNvPr>
          <p:cNvGrpSpPr/>
          <p:nvPr/>
        </p:nvGrpSpPr>
        <p:grpSpPr>
          <a:xfrm>
            <a:off x="5043191" y="1517281"/>
            <a:ext cx="6909619" cy="3546438"/>
            <a:chOff x="5043191" y="1517281"/>
            <a:chExt cx="6909619" cy="3546438"/>
          </a:xfrm>
        </p:grpSpPr>
        <p:sp>
          <p:nvSpPr>
            <p:cNvPr id="10" name="TextBox 9">
              <a:extLst>
                <a:ext uri="{FF2B5EF4-FFF2-40B4-BE49-F238E27FC236}">
                  <a16:creationId xmlns:a16="http://schemas.microsoft.com/office/drawing/2014/main" id="{622DF3E6-69B1-055C-D96E-2E7010042AA7}"/>
                </a:ext>
              </a:extLst>
            </p:cNvPr>
            <p:cNvSpPr txBox="1"/>
            <p:nvPr/>
          </p:nvSpPr>
          <p:spPr>
            <a:xfrm>
              <a:off x="6998262" y="1517281"/>
              <a:ext cx="2009268" cy="369332"/>
            </a:xfrm>
            <a:prstGeom prst="rect">
              <a:avLst/>
            </a:prstGeom>
            <a:noFill/>
          </p:spPr>
          <p:txBody>
            <a:bodyPr wrap="none" rtlCol="0">
              <a:spAutoFit/>
            </a:bodyPr>
            <a:lstStyle/>
            <a:p>
              <a:r>
                <a:rPr lang="en-US" b="1" u="sng" dirty="0">
                  <a:cs typeface="Times New Roman" panose="02020603050405020304" pitchFamily="18" charset="0"/>
                </a:rPr>
                <a:t>Lesion Line Profiles</a:t>
              </a:r>
              <a:endParaRPr lang="en-GB" b="1" u="sng" dirty="0">
                <a:cs typeface="Times New Roman" panose="02020603050405020304" pitchFamily="18" charset="0"/>
              </a:endParaRPr>
            </a:p>
          </p:txBody>
        </p:sp>
        <p:pic>
          <p:nvPicPr>
            <p:cNvPr id="13" name="Graphic 12">
              <a:extLst>
                <a:ext uri="{FF2B5EF4-FFF2-40B4-BE49-F238E27FC236}">
                  <a16:creationId xmlns:a16="http://schemas.microsoft.com/office/drawing/2014/main" id="{AF76E009-DFDD-301A-2758-98D0D59AD3BB}"/>
                </a:ext>
              </a:extLst>
            </p:cNvPr>
            <p:cNvPicPr>
              <a:picLocks noChangeAspect="1"/>
            </p:cNvPicPr>
            <p:nvPr/>
          </p:nvPicPr>
          <p:blipFill>
            <a:blip r:embed="rId6">
              <a:extLst>
                <a:ext uri="{96DAC541-7B7A-43D3-8B79-37D633B846F1}">
                  <asvg:svgBlip xmlns:asvg="http://schemas.microsoft.com/office/drawing/2016/SVG/main" r:embed="rId7"/>
                </a:ext>
              </a:extLst>
            </a:blip>
            <a:srcRect t="4787" b="43297"/>
            <a:stretch/>
          </p:blipFill>
          <p:spPr>
            <a:xfrm>
              <a:off x="5043191" y="1992887"/>
              <a:ext cx="2533323" cy="2177109"/>
            </a:xfrm>
            <a:prstGeom prst="rect">
              <a:avLst/>
            </a:prstGeom>
          </p:spPr>
        </p:pic>
        <p:pic>
          <p:nvPicPr>
            <p:cNvPr id="14" name="Graphic 13">
              <a:extLst>
                <a:ext uri="{FF2B5EF4-FFF2-40B4-BE49-F238E27FC236}">
                  <a16:creationId xmlns:a16="http://schemas.microsoft.com/office/drawing/2014/main" id="{D76996FB-2E38-B5F9-D17B-272D6B753993}"/>
                </a:ext>
              </a:extLst>
            </p:cNvPr>
            <p:cNvPicPr>
              <a:picLocks noChangeAspect="1"/>
            </p:cNvPicPr>
            <p:nvPr/>
          </p:nvPicPr>
          <p:blipFill>
            <a:blip r:embed="rId6">
              <a:extLst>
                <a:ext uri="{96DAC541-7B7A-43D3-8B79-37D633B846F1}">
                  <asvg:svgBlip xmlns:asvg="http://schemas.microsoft.com/office/drawing/2016/SVG/main" r:embed="rId7"/>
                </a:ext>
              </a:extLst>
            </a:blip>
            <a:srcRect t="56820" b="518"/>
            <a:stretch/>
          </p:blipFill>
          <p:spPr>
            <a:xfrm>
              <a:off x="7466967" y="1895754"/>
              <a:ext cx="4485843" cy="3167965"/>
            </a:xfrm>
            <a:prstGeom prst="rect">
              <a:avLst/>
            </a:prstGeom>
          </p:spPr>
        </p:pic>
      </p:grpSp>
    </p:spTree>
    <p:extLst>
      <p:ext uri="{BB962C8B-B14F-4D97-AF65-F5344CB8AC3E}">
        <p14:creationId xmlns:p14="http://schemas.microsoft.com/office/powerpoint/2010/main" val="184824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4C5B-A159-1B10-F27B-F68BAAAD1D22}"/>
              </a:ext>
            </a:extLst>
          </p:cNvPr>
          <p:cNvSpPr>
            <a:spLocks noGrp="1"/>
          </p:cNvSpPr>
          <p:nvPr>
            <p:ph type="title"/>
          </p:nvPr>
        </p:nvSpPr>
        <p:spPr/>
        <p:txBody>
          <a:bodyPr/>
          <a:lstStyle/>
          <a:p>
            <a:r>
              <a:rPr lang="de-DE" dirty="0"/>
              <a:t>Digital Twin Motion + </a:t>
            </a:r>
            <a:r>
              <a:rPr lang="de-DE" dirty="0" err="1"/>
              <a:t>Correction</a:t>
            </a:r>
            <a:r>
              <a:rPr lang="de-DE" dirty="0"/>
              <a:t>: </a:t>
            </a:r>
            <a:r>
              <a:rPr lang="de-DE" dirty="0" err="1"/>
              <a:t>Results</a:t>
            </a:r>
            <a:r>
              <a:rPr lang="de-DE" dirty="0"/>
              <a:t> Respiration </a:t>
            </a:r>
            <a:r>
              <a:rPr lang="de-DE" dirty="0" err="1"/>
              <a:t>Curve</a:t>
            </a:r>
            <a:endParaRPr lang="de-DE" dirty="0"/>
          </a:p>
        </p:txBody>
      </p:sp>
      <p:sp>
        <p:nvSpPr>
          <p:cNvPr id="16" name="Textfeld 15">
            <a:extLst>
              <a:ext uri="{FF2B5EF4-FFF2-40B4-BE49-F238E27FC236}">
                <a16:creationId xmlns:a16="http://schemas.microsoft.com/office/drawing/2014/main" id="{1A1A2617-9CB9-6958-E2D9-AF164A5F8F95}"/>
              </a:ext>
            </a:extLst>
          </p:cNvPr>
          <p:cNvSpPr txBox="1"/>
          <p:nvPr/>
        </p:nvSpPr>
        <p:spPr>
          <a:xfrm>
            <a:off x="4663628" y="1162827"/>
            <a:ext cx="7120384" cy="1887696"/>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dirty="0"/>
              <a:t>Comparison of data derived respiratory curve (</a:t>
            </a:r>
            <a:r>
              <a:rPr lang="en-US" dirty="0" err="1"/>
              <a:t>Oncofreeze</a:t>
            </a:r>
            <a:r>
              <a:rPr lang="en-US" dirty="0"/>
              <a:t> AI) with input to simulation </a:t>
            </a:r>
          </a:p>
          <a:p>
            <a:pPr marL="285750" indent="-285750" algn="l">
              <a:lnSpc>
                <a:spcPts val="2000"/>
              </a:lnSpc>
              <a:buFont typeface="Wingdings" panose="05000000000000000000" pitchFamily="2" charset="2"/>
              <a:buChar char="Ø"/>
            </a:pPr>
            <a:endParaRPr lang="en-US" dirty="0"/>
          </a:p>
          <a:p>
            <a:pPr marL="285750" indent="-285750" algn="l">
              <a:lnSpc>
                <a:spcPts val="2000"/>
              </a:lnSpc>
              <a:buFont typeface="Wingdings" panose="05000000000000000000" pitchFamily="2" charset="2"/>
              <a:buChar char="Ø"/>
            </a:pPr>
            <a:endParaRPr lang="en-US" dirty="0"/>
          </a:p>
          <a:p>
            <a:pPr marL="285750" indent="-285750" algn="l">
              <a:lnSpc>
                <a:spcPts val="2000"/>
              </a:lnSpc>
              <a:buFont typeface="Wingdings" panose="05000000000000000000" pitchFamily="2" charset="2"/>
              <a:buChar char="Ø"/>
            </a:pPr>
            <a:endParaRPr lang="en-US" dirty="0"/>
          </a:p>
          <a:p>
            <a:pPr marL="285750" indent="-285750" algn="l">
              <a:lnSpc>
                <a:spcPts val="2000"/>
              </a:lnSpc>
              <a:buFont typeface="Wingdings" panose="05000000000000000000" pitchFamily="2" charset="2"/>
              <a:buChar char="Ø"/>
            </a:pPr>
            <a:endParaRPr lang="en-US" dirty="0"/>
          </a:p>
          <a:p>
            <a:pPr marL="285750" indent="-285750" algn="l">
              <a:lnSpc>
                <a:spcPts val="2000"/>
              </a:lnSpc>
              <a:buFont typeface="Wingdings" panose="05000000000000000000" pitchFamily="2" charset="2"/>
              <a:buChar char="Ø"/>
            </a:pPr>
            <a:endParaRPr lang="en-US" dirty="0">
              <a:sym typeface="Wingdings" panose="05000000000000000000" pitchFamily="2" charset="2"/>
            </a:endParaRPr>
          </a:p>
        </p:txBody>
      </p:sp>
      <p:pic>
        <p:nvPicPr>
          <p:cNvPr id="3" name="Graphic 12">
            <a:extLst>
              <a:ext uri="{FF2B5EF4-FFF2-40B4-BE49-F238E27FC236}">
                <a16:creationId xmlns:a16="http://schemas.microsoft.com/office/drawing/2014/main" id="{21DBDF6F-B13B-5787-B543-C68972C65E87}"/>
              </a:ext>
            </a:extLst>
          </p:cNvPr>
          <p:cNvPicPr>
            <a:picLocks noChangeAspect="1"/>
          </p:cNvPicPr>
          <p:nvPr/>
        </p:nvPicPr>
        <p:blipFill>
          <a:blip r:embed="rId2">
            <a:extLst>
              <a:ext uri="{96DAC541-7B7A-43D3-8B79-37D633B846F1}">
                <asvg:svgBlip xmlns:asvg="http://schemas.microsoft.com/office/drawing/2016/SVG/main" r:embed="rId3"/>
              </a:ext>
            </a:extLst>
          </a:blip>
          <a:srcRect l="4519" r="2450"/>
          <a:stretch/>
        </p:blipFill>
        <p:spPr>
          <a:xfrm>
            <a:off x="264974" y="1100508"/>
            <a:ext cx="4164852" cy="5429201"/>
          </a:xfrm>
          <a:prstGeom prst="rect">
            <a:avLst/>
          </a:prstGeom>
        </p:spPr>
      </p:pic>
      <p:pic>
        <p:nvPicPr>
          <p:cNvPr id="6" name="Graphic 11">
            <a:extLst>
              <a:ext uri="{FF2B5EF4-FFF2-40B4-BE49-F238E27FC236}">
                <a16:creationId xmlns:a16="http://schemas.microsoft.com/office/drawing/2014/main" id="{54F7230E-7832-694D-32ED-D3EFF83A02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4250" y="2079515"/>
            <a:ext cx="6429722" cy="3455925"/>
          </a:xfrm>
          <a:prstGeom prst="rect">
            <a:avLst/>
          </a:prstGeom>
        </p:spPr>
      </p:pic>
      <p:sp>
        <p:nvSpPr>
          <p:cNvPr id="11" name="Textfeld 10">
            <a:extLst>
              <a:ext uri="{FF2B5EF4-FFF2-40B4-BE49-F238E27FC236}">
                <a16:creationId xmlns:a16="http://schemas.microsoft.com/office/drawing/2014/main" id="{86FD6F62-B22B-266C-5437-DDE2BF89E41B}"/>
              </a:ext>
            </a:extLst>
          </p:cNvPr>
          <p:cNvSpPr txBox="1"/>
          <p:nvPr/>
        </p:nvSpPr>
        <p:spPr>
          <a:xfrm>
            <a:off x="4806642" y="5585861"/>
            <a:ext cx="7120384" cy="605294"/>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dirty="0"/>
              <a:t>Recovery of respiration curve with high precision (±0.5Hz) by </a:t>
            </a:r>
            <a:r>
              <a:rPr lang="en-US" dirty="0" err="1"/>
              <a:t>Oncofreeze</a:t>
            </a:r>
            <a:r>
              <a:rPr lang="en-US" dirty="0"/>
              <a:t> AI</a:t>
            </a:r>
          </a:p>
        </p:txBody>
      </p:sp>
    </p:spTree>
    <p:extLst>
      <p:ext uri="{BB962C8B-B14F-4D97-AF65-F5344CB8AC3E}">
        <p14:creationId xmlns:p14="http://schemas.microsoft.com/office/powerpoint/2010/main" val="5511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B74B-7E32-D591-FC8A-1634421C81C4}"/>
              </a:ext>
            </a:extLst>
          </p:cNvPr>
          <p:cNvSpPr>
            <a:spLocks noGrp="1"/>
          </p:cNvSpPr>
          <p:nvPr>
            <p:ph type="title"/>
          </p:nvPr>
        </p:nvSpPr>
        <p:spPr/>
        <p:txBody>
          <a:bodyPr/>
          <a:lstStyle/>
          <a:p>
            <a:r>
              <a:rPr lang="de-DE" altLang="zh-CN" dirty="0">
                <a:latin typeface="Aptos Display" panose="020B0004020202020204" pitchFamily="34" charset="0"/>
              </a:rPr>
              <a:t>Quadra Digital Twin – Motion </a:t>
            </a:r>
            <a:r>
              <a:rPr lang="de-DE" altLang="zh-CN" dirty="0" err="1">
                <a:latin typeface="Aptos Display" panose="020B0004020202020204" pitchFamily="34" charset="0"/>
              </a:rPr>
              <a:t>Presentation</a:t>
            </a:r>
            <a:r>
              <a:rPr lang="de-DE" altLang="zh-CN" dirty="0">
                <a:latin typeface="Aptos Display" panose="020B0004020202020204" pitchFamily="34" charset="0"/>
              </a:rPr>
              <a:t> </a:t>
            </a:r>
            <a:endParaRPr lang="zh-CN" altLang="en-US" dirty="0"/>
          </a:p>
        </p:txBody>
      </p:sp>
      <p:grpSp>
        <p:nvGrpSpPr>
          <p:cNvPr id="4" name="Group 3">
            <a:extLst>
              <a:ext uri="{FF2B5EF4-FFF2-40B4-BE49-F238E27FC236}">
                <a16:creationId xmlns:a16="http://schemas.microsoft.com/office/drawing/2014/main" id="{AF7C5B26-EA8E-84F4-50C5-694F4B69220D}"/>
              </a:ext>
            </a:extLst>
          </p:cNvPr>
          <p:cNvGrpSpPr/>
          <p:nvPr/>
        </p:nvGrpSpPr>
        <p:grpSpPr>
          <a:xfrm>
            <a:off x="1331000" y="399492"/>
            <a:ext cx="10733935" cy="6197741"/>
            <a:chOff x="1331000" y="399492"/>
            <a:chExt cx="10733935" cy="6197741"/>
          </a:xfrm>
        </p:grpSpPr>
        <p:sp>
          <p:nvSpPr>
            <p:cNvPr id="11" name="TextBox 10">
              <a:extLst>
                <a:ext uri="{FF2B5EF4-FFF2-40B4-BE49-F238E27FC236}">
                  <a16:creationId xmlns:a16="http://schemas.microsoft.com/office/drawing/2014/main" id="{2D006D2C-5106-37F3-414A-3C7FEDF3E36F}"/>
                </a:ext>
              </a:extLst>
            </p:cNvPr>
            <p:cNvSpPr txBox="1"/>
            <p:nvPr/>
          </p:nvSpPr>
          <p:spPr>
            <a:xfrm>
              <a:off x="1331000" y="2269635"/>
              <a:ext cx="4435955" cy="1477328"/>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More Details, Please visit us (W. Lan) </a:t>
              </a: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sym typeface="Wingdings" panose="05000000000000000000" pitchFamily="2" charset="2"/>
                </a:rPr>
                <a:t></a:t>
              </a:r>
              <a:endPar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Session: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M-08, MIC Poster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Date &amp; Time: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Thursday, 31.10.2024 - 14:00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Poster Number: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M-08-068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Location: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East / Central Hall</a:t>
              </a:r>
              <a:endParaRPr kumimoji="0" lang="zh-CN" altLang="en-US" sz="18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pic>
          <p:nvPicPr>
            <p:cNvPr id="5" name="Picture 4" descr="A close-up of a medical information&#10;&#10;Description automatically generated">
              <a:extLst>
                <a:ext uri="{FF2B5EF4-FFF2-40B4-BE49-F238E27FC236}">
                  <a16:creationId xmlns:a16="http://schemas.microsoft.com/office/drawing/2014/main" id="{3886A446-6A44-199E-352E-20E830AD54DD}"/>
                </a:ext>
              </a:extLst>
            </p:cNvPr>
            <p:cNvPicPr>
              <a:picLocks noChangeAspect="1"/>
            </p:cNvPicPr>
            <p:nvPr/>
          </p:nvPicPr>
          <p:blipFill>
            <a:blip r:embed="rId2"/>
            <a:stretch>
              <a:fillRect/>
            </a:stretch>
          </p:blipFill>
          <p:spPr>
            <a:xfrm>
              <a:off x="7680961" y="399492"/>
              <a:ext cx="4383974" cy="6197741"/>
            </a:xfrm>
            <a:prstGeom prst="rect">
              <a:avLst/>
            </a:prstGeom>
          </p:spPr>
        </p:pic>
      </p:grpSp>
      <p:sp>
        <p:nvSpPr>
          <p:cNvPr id="3" name="Textfeld 2">
            <a:extLst>
              <a:ext uri="{FF2B5EF4-FFF2-40B4-BE49-F238E27FC236}">
                <a16:creationId xmlns:a16="http://schemas.microsoft.com/office/drawing/2014/main" id="{B689592D-D16D-C109-5D36-06F297CF4B08}"/>
              </a:ext>
            </a:extLst>
          </p:cNvPr>
          <p:cNvSpPr txBox="1"/>
          <p:nvPr/>
        </p:nvSpPr>
        <p:spPr>
          <a:xfrm>
            <a:off x="382587" y="1212799"/>
            <a:ext cx="7120384" cy="4701800"/>
          </a:xfrm>
          <a:prstGeom prst="rect">
            <a:avLst/>
          </a:prstGeom>
          <a:noFill/>
        </p:spPr>
        <p:txBody>
          <a:bodyPr wrap="square">
            <a:spAutoFit/>
          </a:bodyPr>
          <a:lstStyle/>
          <a:p>
            <a:pPr marL="285750" marR="0" lvl="0" indent="-285750" algn="l" defTabSz="914400" rtl="0" eaLnBrk="1" fontAlgn="auto" latinLnBrk="0" hangingPunct="1">
              <a:lnSpc>
                <a:spcPct val="105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3C3C41"/>
                </a:solidFill>
                <a:effectLst/>
                <a:uLnTx/>
                <a:uFillTx/>
                <a:ea typeface="DengXian" panose="02010600030101010101" pitchFamily="2" charset="-122"/>
                <a:cs typeface="+mn-cs"/>
              </a:rPr>
              <a:t>Suitability of our framework to </a:t>
            </a:r>
            <a:r>
              <a:rPr kumimoji="0" lang="en-US" sz="1800" b="1" i="0" u="none" strike="noStrike" kern="1200" cap="none" spc="0" normalizeH="0" baseline="0" noProof="0" dirty="0">
                <a:ln>
                  <a:noFill/>
                </a:ln>
                <a:solidFill>
                  <a:srgbClr val="3C3C41"/>
                </a:solidFill>
                <a:effectLst/>
                <a:uLnTx/>
                <a:uFillTx/>
                <a:ea typeface="DengXian" panose="02010600030101010101" pitchFamily="2" charset="-122"/>
                <a:cs typeface="+mn-cs"/>
              </a:rPr>
              <a:t>provide ground truth information on patient motion in a total-body PET/CT scanner</a:t>
            </a: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r>
              <a:rPr kumimoji="0" lang="en-US" sz="1800" i="0" u="sng" strike="noStrike" kern="1200" cap="none" spc="0" normalizeH="0" baseline="0" dirty="0">
                <a:ln>
                  <a:noFill/>
                </a:ln>
                <a:solidFill>
                  <a:srgbClr val="3C3C41"/>
                </a:solidFill>
                <a:effectLst/>
                <a:uLnTx/>
                <a:uFillTx/>
                <a:ea typeface="DengXian" panose="02010600030101010101" pitchFamily="2" charset="-122"/>
                <a:cs typeface="+mn-cs"/>
              </a:rPr>
              <a:t>Next:</a:t>
            </a:r>
            <a:endParaRPr lang="en-US" b="1" dirty="0">
              <a:solidFill>
                <a:srgbClr val="3C3C41"/>
              </a:solidFill>
              <a:ea typeface="DengXian" panose="02010600030101010101" pitchFamily="2" charset="-122"/>
            </a:endParaRPr>
          </a:p>
          <a:p>
            <a:pPr marL="285750" marR="0" lvl="0" indent="-285750" algn="l" defTabSz="914400" rtl="0" eaLnBrk="1" fontAlgn="auto" latinLnBrk="0" hangingPunct="1">
              <a:lnSpc>
                <a:spcPct val="10500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3C3C41"/>
                </a:solidFill>
                <a:effectLst/>
                <a:uLnTx/>
                <a:uFillTx/>
                <a:ea typeface="DengXian" panose="02010600030101010101" pitchFamily="2" charset="-122"/>
                <a:cs typeface="+mn-cs"/>
              </a:rPr>
              <a:t>Extension towards variations in scan duration, activity concentration, lesion location/size and  modelling whole-body motion</a:t>
            </a:r>
          </a:p>
          <a:p>
            <a:pPr marL="285750" marR="0" lvl="0" indent="-285750" algn="l" defTabSz="914400" rtl="0" eaLnBrk="1" fontAlgn="auto" latinLnBrk="0" hangingPunct="1">
              <a:lnSpc>
                <a:spcPct val="105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C3C41"/>
              </a:solidFill>
              <a:effectLst/>
              <a:uLnTx/>
              <a:uFillTx/>
              <a:ea typeface="DengXian" panose="02010600030101010101" pitchFamily="2" charset="-122"/>
              <a:cs typeface="+mn-cs"/>
            </a:endParaRPr>
          </a:p>
          <a:p>
            <a:pPr marL="285750" marR="0" lvl="0" indent="-285750" algn="l" defTabSz="914400" rtl="0" eaLnBrk="1" fontAlgn="auto" latinLnBrk="0" hangingPunct="1">
              <a:lnSpc>
                <a:spcPct val="105000"/>
              </a:lnSpc>
              <a:spcBef>
                <a:spcPts val="0"/>
              </a:spcBef>
              <a:spcAft>
                <a:spcPts val="0"/>
              </a:spcAft>
              <a:buClrTx/>
              <a:buSzTx/>
              <a:buFont typeface="Wingdings" panose="05000000000000000000" pitchFamily="2" charset="2"/>
              <a:buChar char="Ø"/>
              <a:tabLst/>
              <a:defRPr/>
            </a:pPr>
            <a:r>
              <a:rPr kumimoji="0" lang="en-US" sz="1800" i="0" u="none" strike="noStrike" kern="1200" cap="none" spc="0" normalizeH="0" baseline="0" noProof="0" dirty="0">
                <a:ln>
                  <a:noFill/>
                </a:ln>
                <a:solidFill>
                  <a:srgbClr val="3C3C41"/>
                </a:solidFill>
                <a:effectLst/>
                <a:uLnTx/>
                <a:uFillTx/>
                <a:ea typeface="DengXian" panose="02010600030101010101" pitchFamily="2" charset="-122"/>
                <a:cs typeface="+mn-cs"/>
              </a:rPr>
              <a:t>Evaluation of </a:t>
            </a:r>
            <a:r>
              <a:rPr kumimoji="0" lang="en-US" sz="1800" b="1" i="0" u="none" strike="noStrike" kern="1200" cap="none" spc="0" normalizeH="0" baseline="0" noProof="0" dirty="0">
                <a:ln>
                  <a:noFill/>
                </a:ln>
                <a:solidFill>
                  <a:srgbClr val="3C3C41"/>
                </a:solidFill>
                <a:effectLst/>
                <a:uLnTx/>
                <a:uFillTx/>
                <a:ea typeface="DengXian" panose="02010600030101010101" pitchFamily="2" charset="-122"/>
                <a:cs typeface="+mn-cs"/>
              </a:rPr>
              <a:t>various motion correction algorithms </a:t>
            </a:r>
            <a:r>
              <a:rPr kumimoji="0" lang="en-US" sz="1800" i="0" u="none" strike="noStrike" kern="1200" cap="none" spc="0" normalizeH="0" baseline="0" noProof="0" dirty="0">
                <a:ln>
                  <a:noFill/>
                </a:ln>
                <a:solidFill>
                  <a:srgbClr val="3C3C41"/>
                </a:solidFill>
                <a:effectLst/>
                <a:uLnTx/>
                <a:uFillTx/>
                <a:ea typeface="DengXian" panose="02010600030101010101" pitchFamily="2" charset="-122"/>
                <a:cs typeface="+mn-cs"/>
              </a:rPr>
              <a:t>to identify most effective application-specific solution and optimize the corrections based on the ground truth data of our framework.</a:t>
            </a:r>
            <a:endParaRPr kumimoji="0" lang="de-DE" sz="1800" i="0" u="none" strike="noStrike" kern="1200" cap="none" spc="0" normalizeH="0" baseline="0" noProof="0" dirty="0">
              <a:ln>
                <a:noFill/>
              </a:ln>
              <a:solidFill>
                <a:srgbClr val="3C3C41"/>
              </a:solidFill>
              <a:effectLst/>
              <a:uLnTx/>
              <a:uFillTx/>
              <a:ea typeface="DengXian" panose="02010600030101010101" pitchFamily="2" charset="-122"/>
              <a:cs typeface="+mn-cs"/>
            </a:endParaRPr>
          </a:p>
        </p:txBody>
      </p:sp>
    </p:spTree>
    <p:extLst>
      <p:ext uri="{BB962C8B-B14F-4D97-AF65-F5344CB8AC3E}">
        <p14:creationId xmlns:p14="http://schemas.microsoft.com/office/powerpoint/2010/main" val="15165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fade">
                                      <p:cBhvr>
                                        <p:cTn id="1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DAF4F-D954-C58B-3E93-A192993C6E39}"/>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383D75F9-A587-B121-BFE8-6F6807DF3A06}"/>
              </a:ext>
            </a:extLst>
          </p:cNvPr>
          <p:cNvSpPr>
            <a:spLocks noGrp="1"/>
          </p:cNvSpPr>
          <p:nvPr>
            <p:ph type="body" sz="quarter" idx="13"/>
          </p:nvPr>
        </p:nvSpPr>
        <p:spPr/>
        <p:txBody>
          <a:bodyPr/>
          <a:lstStyle/>
          <a:p>
            <a:endParaRPr lang="en-US" dirty="0"/>
          </a:p>
        </p:txBody>
      </p:sp>
      <p:sp>
        <p:nvSpPr>
          <p:cNvPr id="4" name="Inhaltsplatzhalter 3">
            <a:extLst>
              <a:ext uri="{FF2B5EF4-FFF2-40B4-BE49-F238E27FC236}">
                <a16:creationId xmlns:a16="http://schemas.microsoft.com/office/drawing/2014/main" id="{36A5B62D-A483-1DD4-FC5E-D734C3AF3FAE}"/>
              </a:ext>
            </a:extLst>
          </p:cNvPr>
          <p:cNvSpPr>
            <a:spLocks noGrp="1"/>
          </p:cNvSpPr>
          <p:nvPr>
            <p:ph sz="quarter" idx="18"/>
          </p:nvPr>
        </p:nvSpPr>
        <p:spPr>
          <a:xfrm>
            <a:off x="377497" y="3393831"/>
            <a:ext cx="11406514" cy="401862"/>
          </a:xfrm>
        </p:spPr>
        <p:txBody>
          <a:bodyPr/>
          <a:lstStyle/>
          <a:p>
            <a:pPr algn="ctr"/>
            <a:r>
              <a:rPr lang="en-US" sz="4400" b="1" dirty="0"/>
              <a:t>Y-90 Imaging and Radioembolization Dosimetry</a:t>
            </a:r>
          </a:p>
        </p:txBody>
      </p:sp>
    </p:spTree>
    <p:extLst>
      <p:ext uri="{BB962C8B-B14F-4D97-AF65-F5344CB8AC3E}">
        <p14:creationId xmlns:p14="http://schemas.microsoft.com/office/powerpoint/2010/main" val="2555112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0E4FA-C0CC-FF0A-7B81-7093227B91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0017D4-F2C3-0FCE-03DE-675DE546FC78}"/>
              </a:ext>
            </a:extLst>
          </p:cNvPr>
          <p:cNvSpPr>
            <a:spLocks noGrp="1"/>
          </p:cNvSpPr>
          <p:nvPr>
            <p:ph type="title"/>
          </p:nvPr>
        </p:nvSpPr>
        <p:spPr/>
        <p:txBody>
          <a:bodyPr/>
          <a:lstStyle/>
          <a:p>
            <a:r>
              <a:rPr lang="de-DE" dirty="0"/>
              <a:t>SIRT + Y-90 PET Imaging</a:t>
            </a:r>
            <a:endParaRPr lang="en-US" dirty="0"/>
          </a:p>
        </p:txBody>
      </p:sp>
      <p:sp>
        <p:nvSpPr>
          <p:cNvPr id="3" name="Textplatzhalter 2">
            <a:extLst>
              <a:ext uri="{FF2B5EF4-FFF2-40B4-BE49-F238E27FC236}">
                <a16:creationId xmlns:a16="http://schemas.microsoft.com/office/drawing/2014/main" id="{D41442BA-6A50-A479-26C2-D7BA7E5443D6}"/>
              </a:ext>
            </a:extLst>
          </p:cNvPr>
          <p:cNvSpPr>
            <a:spLocks noGrp="1"/>
          </p:cNvSpPr>
          <p:nvPr>
            <p:ph type="body" sz="quarter" idx="13"/>
          </p:nvPr>
        </p:nvSpPr>
        <p:spPr/>
        <p:txBody>
          <a:bodyPr/>
          <a:lstStyle/>
          <a:p>
            <a:endParaRPr lang="en-US"/>
          </a:p>
        </p:txBody>
      </p:sp>
      <p:sp>
        <p:nvSpPr>
          <p:cNvPr id="5" name="Textfeld 4">
            <a:extLst>
              <a:ext uri="{FF2B5EF4-FFF2-40B4-BE49-F238E27FC236}">
                <a16:creationId xmlns:a16="http://schemas.microsoft.com/office/drawing/2014/main" id="{7A9BF522-599E-5DCF-D515-2458014629EE}"/>
              </a:ext>
            </a:extLst>
          </p:cNvPr>
          <p:cNvSpPr txBox="1"/>
          <p:nvPr/>
        </p:nvSpPr>
        <p:spPr>
          <a:xfrm>
            <a:off x="266700" y="1497158"/>
            <a:ext cx="9437137" cy="3319498"/>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sz="1800" dirty="0"/>
              <a:t>Selective internal radiation therapy (SIRT) for liver tumor treatment with Y-90 microspheres</a:t>
            </a:r>
          </a:p>
          <a:p>
            <a:pPr marL="285750" indent="-285750" algn="l">
              <a:lnSpc>
                <a:spcPts val="2000"/>
              </a:lnSpc>
              <a:buFont typeface="Wingdings" panose="05000000000000000000" pitchFamily="2" charset="2"/>
              <a:buChar char="Ø"/>
            </a:pPr>
            <a:endParaRPr lang="en-US" sz="1800" dirty="0"/>
          </a:p>
          <a:p>
            <a:pPr marL="285750" indent="-285750" algn="l">
              <a:lnSpc>
                <a:spcPts val="2000"/>
              </a:lnSpc>
              <a:buFont typeface="Wingdings" panose="05000000000000000000" pitchFamily="2" charset="2"/>
              <a:buChar char="Ø"/>
            </a:pPr>
            <a:r>
              <a:rPr lang="en-US" sz="1800" dirty="0"/>
              <a:t>Y-90 beta emitter (99.98%) </a:t>
            </a:r>
            <a:r>
              <a:rPr lang="en-US" sz="1800" dirty="0">
                <a:sym typeface="Wingdings" panose="05000000000000000000" pitchFamily="2" charset="2"/>
              </a:rPr>
              <a:t> Bremsstrahlung SPECT</a:t>
            </a:r>
          </a:p>
          <a:p>
            <a:pPr marL="285750" indent="-285750" algn="l">
              <a:lnSpc>
                <a:spcPts val="2000"/>
              </a:lnSpc>
              <a:buFont typeface="Wingdings" panose="05000000000000000000" pitchFamily="2" charset="2"/>
              <a:buChar char="Ø"/>
            </a:pPr>
            <a:endParaRPr lang="en-US" sz="1800" dirty="0"/>
          </a:p>
          <a:p>
            <a:pPr marL="285750" indent="-285750" algn="l">
              <a:lnSpc>
                <a:spcPts val="2000"/>
              </a:lnSpc>
              <a:buFont typeface="Wingdings" panose="05000000000000000000" pitchFamily="2" charset="2"/>
              <a:buChar char="Ø"/>
            </a:pPr>
            <a:r>
              <a:rPr lang="en-US" sz="1800" dirty="0"/>
              <a:t>0.0032% positron fraction </a:t>
            </a:r>
            <a:r>
              <a:rPr lang="en-US" sz="1800" dirty="0">
                <a:sym typeface="Wingdings" panose="05000000000000000000" pitchFamily="2" charset="2"/>
              </a:rPr>
              <a:t> PET (extreme low event statistics)</a:t>
            </a:r>
          </a:p>
          <a:p>
            <a:pPr marL="285750" indent="-285750" algn="l">
              <a:lnSpc>
                <a:spcPts val="2000"/>
              </a:lnSpc>
              <a:buFont typeface="Wingdings" panose="05000000000000000000" pitchFamily="2" charset="2"/>
              <a:buChar char="Ø"/>
            </a:pPr>
            <a:endParaRPr lang="en-US" sz="1800" dirty="0">
              <a:sym typeface="Wingdings" panose="05000000000000000000" pitchFamily="2" charset="2"/>
            </a:endParaRPr>
          </a:p>
          <a:p>
            <a:pPr marL="285750" indent="-285750" algn="l">
              <a:lnSpc>
                <a:spcPts val="2000"/>
              </a:lnSpc>
              <a:buFont typeface="Wingdings" panose="05000000000000000000" pitchFamily="2" charset="2"/>
              <a:buChar char="Ø"/>
            </a:pPr>
            <a:endParaRPr lang="en-US" dirty="0">
              <a:sym typeface="Wingdings" panose="05000000000000000000" pitchFamily="2" charset="2"/>
            </a:endParaRPr>
          </a:p>
          <a:p>
            <a:pPr algn="l">
              <a:lnSpc>
                <a:spcPts val="2000"/>
              </a:lnSpc>
            </a:pPr>
            <a:r>
              <a:rPr lang="en-US" sz="1800" dirty="0">
                <a:sym typeface="Wingdings" panose="05000000000000000000" pitchFamily="2" charset="2"/>
              </a:rPr>
              <a:t>      compensate with high sensitivity TB-PET</a:t>
            </a:r>
          </a:p>
          <a:p>
            <a:pPr marL="342900" lvl="0" indent="-342900">
              <a:lnSpc>
                <a:spcPct val="107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342900" lvl="0" indent="-342900">
              <a:lnSpc>
                <a:spcPct val="107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C5999BE3-6E9D-CD0C-056B-E799B0501989}"/>
              </a:ext>
            </a:extLst>
          </p:cNvPr>
          <p:cNvPicPr>
            <a:picLocks noChangeAspect="1"/>
          </p:cNvPicPr>
          <p:nvPr/>
        </p:nvPicPr>
        <p:blipFill>
          <a:blip r:embed="rId3"/>
          <a:stretch>
            <a:fillRect/>
          </a:stretch>
        </p:blipFill>
        <p:spPr>
          <a:xfrm>
            <a:off x="9287096" y="1798524"/>
            <a:ext cx="2456065" cy="3429771"/>
          </a:xfrm>
          <a:prstGeom prst="rect">
            <a:avLst/>
          </a:prstGeom>
        </p:spPr>
      </p:pic>
      <p:pic>
        <p:nvPicPr>
          <p:cNvPr id="6" name="Grafik 5">
            <a:extLst>
              <a:ext uri="{FF2B5EF4-FFF2-40B4-BE49-F238E27FC236}">
                <a16:creationId xmlns:a16="http://schemas.microsoft.com/office/drawing/2014/main" id="{7BCC137F-7F7C-216B-5434-0BDADF910B49}"/>
              </a:ext>
            </a:extLst>
          </p:cNvPr>
          <p:cNvPicPr>
            <a:picLocks noChangeAspect="1"/>
          </p:cNvPicPr>
          <p:nvPr/>
        </p:nvPicPr>
        <p:blipFill>
          <a:blip r:embed="rId4"/>
          <a:srcRect t="69283" r="65132" b="5971"/>
          <a:stretch/>
        </p:blipFill>
        <p:spPr>
          <a:xfrm>
            <a:off x="7693477" y="2441667"/>
            <a:ext cx="1498327" cy="1138843"/>
          </a:xfrm>
          <a:prstGeom prst="rect">
            <a:avLst/>
          </a:prstGeom>
        </p:spPr>
      </p:pic>
      <p:pic>
        <p:nvPicPr>
          <p:cNvPr id="7" name="Picture 2">
            <a:extLst>
              <a:ext uri="{FF2B5EF4-FFF2-40B4-BE49-F238E27FC236}">
                <a16:creationId xmlns:a16="http://schemas.microsoft.com/office/drawing/2014/main" id="{44ACEF21-F21C-CAD6-6518-9000524BB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963" y="4022768"/>
            <a:ext cx="3091722" cy="2060194"/>
          </a:xfrm>
          <a:prstGeom prst="roundRect">
            <a:avLst>
              <a:gd name="adj" fmla="val 11685"/>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E915AB2B-8CD6-7761-D6E4-38E321A72C86}"/>
              </a:ext>
            </a:extLst>
          </p:cNvPr>
          <p:cNvSpPr txBox="1"/>
          <p:nvPr/>
        </p:nvSpPr>
        <p:spPr>
          <a:xfrm>
            <a:off x="5007742" y="4278358"/>
            <a:ext cx="2685735" cy="1549014"/>
          </a:xfrm>
          <a:prstGeom prst="rect">
            <a:avLst/>
          </a:prstGeom>
          <a:noFill/>
        </p:spPr>
        <p:txBody>
          <a:bodyPr wrap="none" lIns="0" tIns="0" rIns="0" rtlCol="0">
            <a:spAutoFit/>
          </a:bodyPr>
          <a:lstStyle/>
          <a:p>
            <a:pPr algn="ctr">
              <a:lnSpc>
                <a:spcPct val="150000"/>
              </a:lnSpc>
            </a:pPr>
            <a:r>
              <a:rPr lang="de-DE" sz="2000" dirty="0" err="1"/>
              <a:t>Sensitivity</a:t>
            </a:r>
            <a:r>
              <a:rPr lang="de-DE" sz="2000" dirty="0"/>
              <a:t>: 176 kcps/MBq</a:t>
            </a:r>
          </a:p>
          <a:p>
            <a:pPr algn="ctr">
              <a:lnSpc>
                <a:spcPct val="150000"/>
              </a:lnSpc>
            </a:pPr>
            <a:r>
              <a:rPr lang="de-DE" sz="2000" dirty="0"/>
              <a:t>Timing Resolution: 230 ps</a:t>
            </a:r>
          </a:p>
          <a:p>
            <a:pPr algn="ctr">
              <a:lnSpc>
                <a:spcPct val="150000"/>
              </a:lnSpc>
            </a:pPr>
            <a:r>
              <a:rPr lang="de-DE" sz="2800" b="1" dirty="0"/>
              <a:t>~ ×20 </a:t>
            </a:r>
            <a:r>
              <a:rPr lang="de-DE" sz="2800" b="1" dirty="0" err="1"/>
              <a:t>Sensitivity</a:t>
            </a:r>
            <a:r>
              <a:rPr lang="de-DE" sz="2800" b="1" dirty="0"/>
              <a:t> </a:t>
            </a:r>
          </a:p>
        </p:txBody>
      </p:sp>
      <p:pic>
        <p:nvPicPr>
          <p:cNvPr id="9" name="Picture 5">
            <a:extLst>
              <a:ext uri="{FF2B5EF4-FFF2-40B4-BE49-F238E27FC236}">
                <a16:creationId xmlns:a16="http://schemas.microsoft.com/office/drawing/2014/main" id="{FA8037D8-B306-CD3B-25A2-C6D2775CFFAA}"/>
              </a:ext>
            </a:extLst>
          </p:cNvPr>
          <p:cNvPicPr>
            <a:picLocks noChangeAspect="1"/>
          </p:cNvPicPr>
          <p:nvPr/>
        </p:nvPicPr>
        <p:blipFill>
          <a:blip r:embed="rId6"/>
          <a:stretch>
            <a:fillRect/>
          </a:stretch>
        </p:blipFill>
        <p:spPr>
          <a:xfrm>
            <a:off x="11216813" y="0"/>
            <a:ext cx="975187" cy="972000"/>
          </a:xfrm>
          <a:prstGeom prst="rect">
            <a:avLst/>
          </a:prstGeom>
        </p:spPr>
      </p:pic>
      <p:grpSp>
        <p:nvGrpSpPr>
          <p:cNvPr id="10" name="Group 6">
            <a:extLst>
              <a:ext uri="{FF2B5EF4-FFF2-40B4-BE49-F238E27FC236}">
                <a16:creationId xmlns:a16="http://schemas.microsoft.com/office/drawing/2014/main" id="{31AE6D57-D8D2-0DD1-9F10-EB4A4B372AB5}"/>
              </a:ext>
            </a:extLst>
          </p:cNvPr>
          <p:cNvGrpSpPr/>
          <p:nvPr/>
        </p:nvGrpSpPr>
        <p:grpSpPr>
          <a:xfrm>
            <a:off x="9274029" y="0"/>
            <a:ext cx="970782" cy="1202832"/>
            <a:chOff x="8335443" y="0"/>
            <a:chExt cx="970782" cy="1202832"/>
          </a:xfrm>
        </p:grpSpPr>
        <p:pic>
          <p:nvPicPr>
            <p:cNvPr id="11" name="Picture 19">
              <a:extLst>
                <a:ext uri="{FF2B5EF4-FFF2-40B4-BE49-F238E27FC236}">
                  <a16:creationId xmlns:a16="http://schemas.microsoft.com/office/drawing/2014/main" id="{21CDE8BF-E8D2-1195-95D9-529AB6E3D604}"/>
                </a:ext>
              </a:extLst>
            </p:cNvPr>
            <p:cNvPicPr>
              <a:picLocks noChangeAspect="1"/>
            </p:cNvPicPr>
            <p:nvPr/>
          </p:nvPicPr>
          <p:blipFill>
            <a:blip r:embed="rId7"/>
            <a:srcRect l="63" r="63"/>
            <a:stretch/>
          </p:blipFill>
          <p:spPr>
            <a:xfrm>
              <a:off x="8335443" y="0"/>
              <a:ext cx="970782" cy="972000"/>
            </a:xfrm>
            <a:prstGeom prst="rect">
              <a:avLst/>
            </a:prstGeom>
          </p:spPr>
        </p:pic>
        <p:sp>
          <p:nvSpPr>
            <p:cNvPr id="12" name="TextBox 20">
              <a:extLst>
                <a:ext uri="{FF2B5EF4-FFF2-40B4-BE49-F238E27FC236}">
                  <a16:creationId xmlns:a16="http://schemas.microsoft.com/office/drawing/2014/main" id="{F4B19C99-169A-90B5-3A5A-71D7EA88A27E}"/>
                </a:ext>
              </a:extLst>
            </p:cNvPr>
            <p:cNvSpPr txBox="1"/>
            <p:nvPr/>
          </p:nvSpPr>
          <p:spPr>
            <a:xfrm>
              <a:off x="8614559" y="972000"/>
              <a:ext cx="412549" cy="230832"/>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altLang="zh-CN" sz="1200" b="0" i="0" u="none" strike="noStrike" kern="1200" cap="none" spc="0" normalizeH="0" baseline="0" noProof="0" dirty="0">
                  <a:ln>
                    <a:noFill/>
                  </a:ln>
                  <a:solidFill>
                    <a:srgbClr val="3C3C41"/>
                  </a:solidFill>
                  <a:effectLst/>
                  <a:uLnTx/>
                  <a:uFillTx/>
                  <a:latin typeface="Calibri"/>
                  <a:ea typeface="+mn-ea"/>
                  <a:cs typeface="+mn-cs"/>
                </a:rPr>
                <a:t>W. Lan</a:t>
              </a:r>
              <a:endParaRPr kumimoji="0" lang="zh-CN" altLang="en-US" sz="1200" b="0" i="0" u="none" strike="noStrike" kern="1200" cap="none" spc="0" normalizeH="0" baseline="0" noProof="0" dirty="0">
                <a:ln>
                  <a:noFill/>
                </a:ln>
                <a:solidFill>
                  <a:srgbClr val="3C3C41"/>
                </a:solidFill>
                <a:effectLst/>
                <a:uLnTx/>
                <a:uFillTx/>
                <a:latin typeface="Calibri"/>
                <a:ea typeface="+mn-ea"/>
                <a:cs typeface="+mn-cs"/>
              </a:endParaRPr>
            </a:p>
          </p:txBody>
        </p:sp>
      </p:grpSp>
      <p:sp>
        <p:nvSpPr>
          <p:cNvPr id="13" name="TextBox 8">
            <a:extLst>
              <a:ext uri="{FF2B5EF4-FFF2-40B4-BE49-F238E27FC236}">
                <a16:creationId xmlns:a16="http://schemas.microsoft.com/office/drawing/2014/main" id="{98CE88FA-333E-9FCB-75DA-C053B2542605}"/>
              </a:ext>
            </a:extLst>
          </p:cNvPr>
          <p:cNvSpPr txBox="1"/>
          <p:nvPr/>
        </p:nvSpPr>
        <p:spPr>
          <a:xfrm>
            <a:off x="11386242" y="972000"/>
            <a:ext cx="636328" cy="230832"/>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altLang="zh-CN" sz="1200" b="0" i="0" u="none" strike="noStrike" kern="1200" cap="none" spc="0" normalizeH="0" baseline="0" noProof="0" dirty="0">
                <a:ln>
                  <a:noFill/>
                </a:ln>
                <a:solidFill>
                  <a:srgbClr val="3C3C41"/>
                </a:solidFill>
                <a:effectLst/>
                <a:uLnTx/>
                <a:uFillTx/>
                <a:latin typeface="Calibri"/>
                <a:ea typeface="+mn-ea"/>
                <a:cs typeface="+mn-cs"/>
              </a:rPr>
              <a:t>F. Schmidt</a:t>
            </a:r>
            <a:endParaRPr kumimoji="0" lang="zh-CN" altLang="en-US" sz="1200" b="0" i="0" u="none" strike="noStrike" kern="1200" cap="none" spc="0" normalizeH="0" baseline="0" noProof="0" dirty="0">
              <a:ln>
                <a:noFill/>
              </a:ln>
              <a:solidFill>
                <a:srgbClr val="3C3C41"/>
              </a:solidFill>
              <a:effectLst/>
              <a:uLnTx/>
              <a:uFillTx/>
              <a:latin typeface="Calibri"/>
              <a:ea typeface="+mn-ea"/>
              <a:cs typeface="+mn-cs"/>
            </a:endParaRPr>
          </a:p>
        </p:txBody>
      </p:sp>
      <p:grpSp>
        <p:nvGrpSpPr>
          <p:cNvPr id="16" name="Group 21">
            <a:extLst>
              <a:ext uri="{FF2B5EF4-FFF2-40B4-BE49-F238E27FC236}">
                <a16:creationId xmlns:a16="http://schemas.microsoft.com/office/drawing/2014/main" id="{013806DE-AF6C-FB6B-9525-6BBE98A184A5}"/>
              </a:ext>
            </a:extLst>
          </p:cNvPr>
          <p:cNvGrpSpPr/>
          <p:nvPr/>
        </p:nvGrpSpPr>
        <p:grpSpPr>
          <a:xfrm>
            <a:off x="6351463" y="0"/>
            <a:ext cx="968834" cy="1202832"/>
            <a:chOff x="8975725" y="0"/>
            <a:chExt cx="968834" cy="1202832"/>
          </a:xfrm>
        </p:grpSpPr>
        <p:pic>
          <p:nvPicPr>
            <p:cNvPr id="17" name="Picture 10">
              <a:extLst>
                <a:ext uri="{FF2B5EF4-FFF2-40B4-BE49-F238E27FC236}">
                  <a16:creationId xmlns:a16="http://schemas.microsoft.com/office/drawing/2014/main" id="{43D26B23-6FC1-D898-2213-103DE3CA448C}"/>
                </a:ext>
              </a:extLst>
            </p:cNvPr>
            <p:cNvPicPr>
              <a:picLocks noChangeAspect="1"/>
            </p:cNvPicPr>
            <p:nvPr/>
          </p:nvPicPr>
          <p:blipFill>
            <a:blip r:embed="rId8"/>
            <a:stretch>
              <a:fillRect/>
            </a:stretch>
          </p:blipFill>
          <p:spPr>
            <a:xfrm>
              <a:off x="8975725" y="0"/>
              <a:ext cx="968834" cy="972000"/>
            </a:xfrm>
            <a:prstGeom prst="rect">
              <a:avLst/>
            </a:prstGeom>
          </p:spPr>
        </p:pic>
        <p:sp>
          <p:nvSpPr>
            <p:cNvPr id="18" name="TextBox 11">
              <a:extLst>
                <a:ext uri="{FF2B5EF4-FFF2-40B4-BE49-F238E27FC236}">
                  <a16:creationId xmlns:a16="http://schemas.microsoft.com/office/drawing/2014/main" id="{A23BA1FA-5CEB-1BF7-C558-1216C4EFC4A1}"/>
                </a:ext>
              </a:extLst>
            </p:cNvPr>
            <p:cNvSpPr txBox="1"/>
            <p:nvPr/>
          </p:nvSpPr>
          <p:spPr>
            <a:xfrm>
              <a:off x="9226577" y="972000"/>
              <a:ext cx="523798" cy="230832"/>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altLang="zh-CN" sz="1200" b="0" i="0" u="none" strike="noStrike" kern="1200" cap="none" spc="0" normalizeH="0" baseline="0" noProof="0" dirty="0">
                  <a:ln>
                    <a:noFill/>
                  </a:ln>
                  <a:solidFill>
                    <a:srgbClr val="3C3C41"/>
                  </a:solidFill>
                  <a:effectLst/>
                  <a:uLnTx/>
                  <a:uFillTx/>
                  <a:latin typeface="Calibri"/>
                  <a:ea typeface="+mn-ea"/>
                  <a:cs typeface="+mn-cs"/>
                </a:rPr>
                <a:t>P. Linder</a:t>
              </a:r>
              <a:endParaRPr kumimoji="0" lang="zh-CN" altLang="en-US" sz="1200" b="0" i="0" u="none" strike="noStrike" kern="1200" cap="none" spc="0" normalizeH="0" baseline="0" noProof="0" dirty="0">
                <a:ln>
                  <a:noFill/>
                </a:ln>
                <a:solidFill>
                  <a:srgbClr val="3C3C41"/>
                </a:solidFill>
                <a:effectLst/>
                <a:uLnTx/>
                <a:uFillTx/>
                <a:latin typeface="Calibri"/>
                <a:ea typeface="+mn-ea"/>
                <a:cs typeface="+mn-cs"/>
              </a:endParaRPr>
            </a:p>
          </p:txBody>
        </p:sp>
      </p:grpSp>
      <p:grpSp>
        <p:nvGrpSpPr>
          <p:cNvPr id="22" name="Group 29">
            <a:extLst>
              <a:ext uri="{FF2B5EF4-FFF2-40B4-BE49-F238E27FC236}">
                <a16:creationId xmlns:a16="http://schemas.microsoft.com/office/drawing/2014/main" id="{E94F0156-67AE-9445-2AD5-D07D6DD840E5}"/>
              </a:ext>
            </a:extLst>
          </p:cNvPr>
          <p:cNvGrpSpPr/>
          <p:nvPr/>
        </p:nvGrpSpPr>
        <p:grpSpPr>
          <a:xfrm>
            <a:off x="8302029" y="0"/>
            <a:ext cx="972000" cy="1202832"/>
            <a:chOff x="7873187" y="0"/>
            <a:chExt cx="972000" cy="1202832"/>
          </a:xfrm>
        </p:grpSpPr>
        <p:pic>
          <p:nvPicPr>
            <p:cNvPr id="23" name="Picture 27" descr="A person with glasses and a blue jacket&#10;&#10;Description automatically generated">
              <a:extLst>
                <a:ext uri="{FF2B5EF4-FFF2-40B4-BE49-F238E27FC236}">
                  <a16:creationId xmlns:a16="http://schemas.microsoft.com/office/drawing/2014/main" id="{90712609-40C6-076B-569F-60B7DDDC7A70}"/>
                </a:ext>
              </a:extLst>
            </p:cNvPr>
            <p:cNvPicPr>
              <a:picLocks noChangeAspect="1"/>
            </p:cNvPicPr>
            <p:nvPr/>
          </p:nvPicPr>
          <p:blipFill>
            <a:blip r:embed="rId9"/>
            <a:stretch>
              <a:fillRect/>
            </a:stretch>
          </p:blipFill>
          <p:spPr>
            <a:xfrm>
              <a:off x="7873187" y="0"/>
              <a:ext cx="972000" cy="972000"/>
            </a:xfrm>
            <a:prstGeom prst="rect">
              <a:avLst/>
            </a:prstGeom>
          </p:spPr>
        </p:pic>
        <p:sp>
          <p:nvSpPr>
            <p:cNvPr id="24" name="TextBox 28">
              <a:extLst>
                <a:ext uri="{FF2B5EF4-FFF2-40B4-BE49-F238E27FC236}">
                  <a16:creationId xmlns:a16="http://schemas.microsoft.com/office/drawing/2014/main" id="{C0461151-09C7-FB19-A378-2FF1A9334060}"/>
                </a:ext>
              </a:extLst>
            </p:cNvPr>
            <p:cNvSpPr txBox="1"/>
            <p:nvPr/>
          </p:nvSpPr>
          <p:spPr>
            <a:xfrm>
              <a:off x="7933314" y="972000"/>
              <a:ext cx="873060" cy="230832"/>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altLang="zh-CN" sz="1200" b="0" i="0" u="none" strike="noStrike" kern="1200" cap="none" spc="0" normalizeH="0" baseline="0" noProof="0" dirty="0">
                  <a:ln>
                    <a:noFill/>
                  </a:ln>
                  <a:solidFill>
                    <a:srgbClr val="3C3C41"/>
                  </a:solidFill>
                  <a:effectLst/>
                  <a:uLnTx/>
                  <a:uFillTx/>
                  <a:latin typeface="Aptos Narrow" panose="020B0004020202020204" pitchFamily="34" charset="0"/>
                </a:rPr>
                <a:t>J. Brosch-Lenz</a:t>
              </a:r>
              <a:endParaRPr kumimoji="0" lang="zh-CN" altLang="en-US" sz="1200" b="0" i="0" u="none" strike="noStrike" kern="1200" cap="none" spc="0" normalizeH="0" baseline="0" noProof="0" dirty="0">
                <a:ln>
                  <a:noFill/>
                </a:ln>
                <a:solidFill>
                  <a:srgbClr val="3C3C41"/>
                </a:solidFill>
                <a:effectLst/>
                <a:uLnTx/>
                <a:uFillTx/>
                <a:latin typeface="Aptos Narrow" panose="020B0004020202020204" pitchFamily="34" charset="0"/>
              </a:endParaRPr>
            </a:p>
          </p:txBody>
        </p:sp>
      </p:grpSp>
      <p:pic>
        <p:nvPicPr>
          <p:cNvPr id="25" name="Grafik 12">
            <a:extLst>
              <a:ext uri="{FF2B5EF4-FFF2-40B4-BE49-F238E27FC236}">
                <a16:creationId xmlns:a16="http://schemas.microsoft.com/office/drawing/2014/main" id="{8CD5C7D6-5601-3950-527A-BACDDBDA410A}"/>
              </a:ext>
            </a:extLst>
          </p:cNvPr>
          <p:cNvPicPr>
            <a:picLocks noChangeAspect="1"/>
          </p:cNvPicPr>
          <p:nvPr/>
        </p:nvPicPr>
        <p:blipFill>
          <a:blip r:embed="rId10"/>
          <a:stretch>
            <a:fillRect/>
          </a:stretch>
        </p:blipFill>
        <p:spPr>
          <a:xfrm>
            <a:off x="10244812" y="0"/>
            <a:ext cx="972000" cy="972000"/>
          </a:xfrm>
          <a:prstGeom prst="rect">
            <a:avLst/>
          </a:prstGeom>
        </p:spPr>
      </p:pic>
      <p:sp>
        <p:nvSpPr>
          <p:cNvPr id="26" name="TextBox 20">
            <a:extLst>
              <a:ext uri="{FF2B5EF4-FFF2-40B4-BE49-F238E27FC236}">
                <a16:creationId xmlns:a16="http://schemas.microsoft.com/office/drawing/2014/main" id="{704C9B84-E26E-F41B-835A-ABB7C3BDC316}"/>
              </a:ext>
            </a:extLst>
          </p:cNvPr>
          <p:cNvSpPr txBox="1"/>
          <p:nvPr/>
        </p:nvSpPr>
        <p:spPr>
          <a:xfrm>
            <a:off x="10327977" y="972000"/>
            <a:ext cx="805670" cy="230832"/>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altLang="zh-CN" sz="1200" b="0" i="0" u="none" strike="noStrike" kern="1200" cap="none" spc="0" normalizeH="0" baseline="0" noProof="0" dirty="0">
                <a:ln>
                  <a:noFill/>
                </a:ln>
                <a:solidFill>
                  <a:srgbClr val="3C3C41"/>
                </a:solidFill>
                <a:effectLst/>
                <a:uLnTx/>
                <a:uFillTx/>
                <a:latin typeface="Calibri"/>
                <a:ea typeface="+mn-ea"/>
                <a:cs typeface="+mn-cs"/>
              </a:rPr>
              <a:t>C. la </a:t>
            </a:r>
            <a:r>
              <a:rPr kumimoji="0" lang="en-US" altLang="zh-CN" sz="1200" b="0" i="0" u="none" strike="noStrike" kern="1200" cap="none" spc="0" normalizeH="0" baseline="0" noProof="0" dirty="0" err="1">
                <a:ln>
                  <a:noFill/>
                </a:ln>
                <a:solidFill>
                  <a:srgbClr val="3C3C41"/>
                </a:solidFill>
                <a:effectLst/>
                <a:uLnTx/>
                <a:uFillTx/>
                <a:latin typeface="Calibri"/>
                <a:ea typeface="+mn-ea"/>
                <a:cs typeface="+mn-cs"/>
              </a:rPr>
              <a:t>Fougère</a:t>
            </a:r>
            <a:endParaRPr kumimoji="0" lang="en-US" altLang="zh-CN" sz="1200" b="0" i="0" u="none" strike="noStrike" kern="1200" cap="none" spc="0" normalizeH="0" baseline="0" noProof="0" dirty="0">
              <a:ln>
                <a:noFill/>
              </a:ln>
              <a:solidFill>
                <a:srgbClr val="3C3C41"/>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F0CC2897-1C85-09EB-1C14-687B4B17F0D9}"/>
              </a:ext>
            </a:extLst>
          </p:cNvPr>
          <p:cNvGrpSpPr/>
          <p:nvPr/>
        </p:nvGrpSpPr>
        <p:grpSpPr>
          <a:xfrm>
            <a:off x="7327150" y="0"/>
            <a:ext cx="971320" cy="1202832"/>
            <a:chOff x="7287271" y="0"/>
            <a:chExt cx="971320" cy="1202832"/>
          </a:xfrm>
        </p:grpSpPr>
        <p:pic>
          <p:nvPicPr>
            <p:cNvPr id="28" name="Picture 27" descr="A person wearing glasses and a pink shirt&#10;&#10;Description automatically generated">
              <a:extLst>
                <a:ext uri="{FF2B5EF4-FFF2-40B4-BE49-F238E27FC236}">
                  <a16:creationId xmlns:a16="http://schemas.microsoft.com/office/drawing/2014/main" id="{12C1BFFC-3270-1C40-45BB-53A2CBE9D6F1}"/>
                </a:ext>
              </a:extLst>
            </p:cNvPr>
            <p:cNvPicPr>
              <a:picLocks noChangeAspect="1"/>
            </p:cNvPicPr>
            <p:nvPr/>
          </p:nvPicPr>
          <p:blipFill>
            <a:blip r:embed="rId11"/>
            <a:srcRect l="-311" r="311" b="28553"/>
            <a:stretch/>
          </p:blipFill>
          <p:spPr>
            <a:xfrm>
              <a:off x="7287271" y="0"/>
              <a:ext cx="971320" cy="972000"/>
            </a:xfrm>
            <a:prstGeom prst="rect">
              <a:avLst/>
            </a:prstGeom>
          </p:spPr>
        </p:pic>
        <p:sp>
          <p:nvSpPr>
            <p:cNvPr id="29" name="TextBox 11">
              <a:extLst>
                <a:ext uri="{FF2B5EF4-FFF2-40B4-BE49-F238E27FC236}">
                  <a16:creationId xmlns:a16="http://schemas.microsoft.com/office/drawing/2014/main" id="{258A1FD8-E504-F76C-D9E4-3E9999A42A7D}"/>
                </a:ext>
              </a:extLst>
            </p:cNvPr>
            <p:cNvSpPr txBox="1"/>
            <p:nvPr/>
          </p:nvSpPr>
          <p:spPr>
            <a:xfrm>
              <a:off x="7493558" y="972000"/>
              <a:ext cx="571118" cy="230832"/>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altLang="zh-CN" sz="1200" b="0" i="0" u="none" strike="noStrike" kern="1200" cap="none" spc="0" normalizeH="0" baseline="0" noProof="0" dirty="0">
                  <a:ln>
                    <a:noFill/>
                  </a:ln>
                  <a:solidFill>
                    <a:srgbClr val="3C3C41"/>
                  </a:solidFill>
                  <a:effectLst/>
                  <a:uLnTx/>
                  <a:uFillTx/>
                  <a:latin typeface="Calibri"/>
                  <a:ea typeface="+mn-ea"/>
                  <a:cs typeface="+mn-cs"/>
                </a:rPr>
                <a:t>E. </a:t>
              </a:r>
              <a:r>
                <a:rPr kumimoji="0" lang="en-US" altLang="zh-CN" sz="1200" b="0" i="0" u="none" strike="noStrike" kern="1200" cap="none" spc="0" normalizeH="0" baseline="0" noProof="0" dirty="0" err="1">
                  <a:ln>
                    <a:noFill/>
                  </a:ln>
                  <a:solidFill>
                    <a:srgbClr val="3C3C41"/>
                  </a:solidFill>
                  <a:effectLst/>
                  <a:uLnTx/>
                  <a:uFillTx/>
                  <a:latin typeface="Calibri"/>
                  <a:ea typeface="+mn-ea"/>
                  <a:cs typeface="+mn-cs"/>
                </a:rPr>
                <a:t>Körner</a:t>
              </a:r>
              <a:endParaRPr kumimoji="0" lang="zh-CN" altLang="en-US" sz="1200" b="0" i="0" u="none" strike="noStrike" kern="1200" cap="none" spc="0" normalizeH="0" baseline="0" noProof="0" dirty="0">
                <a:ln>
                  <a:noFill/>
                </a:ln>
                <a:solidFill>
                  <a:srgbClr val="3C3C41"/>
                </a:solidFill>
                <a:effectLst/>
                <a:uLnTx/>
                <a:uFillTx/>
                <a:latin typeface="Calibri"/>
                <a:ea typeface="+mn-ea"/>
                <a:cs typeface="+mn-cs"/>
              </a:endParaRPr>
            </a:p>
          </p:txBody>
        </p:sp>
      </p:grpSp>
    </p:spTree>
    <p:extLst>
      <p:ext uri="{BB962C8B-B14F-4D97-AF65-F5344CB8AC3E}">
        <p14:creationId xmlns:p14="http://schemas.microsoft.com/office/powerpoint/2010/main" val="192111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D399F-A72C-4DC9-8543-BF28873F8D8F}"/>
              </a:ext>
            </a:extLst>
          </p:cNvPr>
          <p:cNvSpPr>
            <a:spLocks noGrp="1"/>
          </p:cNvSpPr>
          <p:nvPr>
            <p:ph type="title"/>
          </p:nvPr>
        </p:nvSpPr>
        <p:spPr/>
        <p:txBody>
          <a:bodyPr/>
          <a:lstStyle/>
          <a:p>
            <a:r>
              <a:rPr lang="de-DE" dirty="0" err="1"/>
              <a:t>Optimization</a:t>
            </a:r>
            <a:r>
              <a:rPr lang="de-DE" dirty="0"/>
              <a:t> </a:t>
            </a:r>
            <a:r>
              <a:rPr lang="de-DE" dirty="0" err="1"/>
              <a:t>of</a:t>
            </a:r>
            <a:r>
              <a:rPr lang="de-DE" dirty="0"/>
              <a:t> Y-90 LAFOV PET Imaging</a:t>
            </a:r>
            <a:endParaRPr lang="en-US" dirty="0"/>
          </a:p>
        </p:txBody>
      </p:sp>
      <p:sp>
        <p:nvSpPr>
          <p:cNvPr id="3" name="Textplatzhalter 2">
            <a:extLst>
              <a:ext uri="{FF2B5EF4-FFF2-40B4-BE49-F238E27FC236}">
                <a16:creationId xmlns:a16="http://schemas.microsoft.com/office/drawing/2014/main" id="{9F1359B2-E017-4217-A43B-25C740FCB6C5}"/>
              </a:ext>
            </a:extLst>
          </p:cNvPr>
          <p:cNvSpPr>
            <a:spLocks noGrp="1"/>
          </p:cNvSpPr>
          <p:nvPr>
            <p:ph type="body" sz="quarter" idx="13"/>
          </p:nvPr>
        </p:nvSpPr>
        <p:spPr/>
        <p:txBody>
          <a:bodyPr/>
          <a:lstStyle/>
          <a:p>
            <a:endParaRPr lang="en-US"/>
          </a:p>
        </p:txBody>
      </p:sp>
      <p:grpSp>
        <p:nvGrpSpPr>
          <p:cNvPr id="9" name="Gruppieren 8">
            <a:extLst>
              <a:ext uri="{FF2B5EF4-FFF2-40B4-BE49-F238E27FC236}">
                <a16:creationId xmlns:a16="http://schemas.microsoft.com/office/drawing/2014/main" id="{2412D970-E6E4-BE6B-7D93-766871822FB2}"/>
              </a:ext>
            </a:extLst>
          </p:cNvPr>
          <p:cNvGrpSpPr/>
          <p:nvPr/>
        </p:nvGrpSpPr>
        <p:grpSpPr>
          <a:xfrm>
            <a:off x="5209738" y="3122278"/>
            <a:ext cx="2385946" cy="3339360"/>
            <a:chOff x="2065622" y="1816926"/>
            <a:chExt cx="2385946" cy="3339360"/>
          </a:xfrm>
        </p:grpSpPr>
        <p:sp>
          <p:nvSpPr>
            <p:cNvPr id="10" name="Textfeld 86">
              <a:extLst>
                <a:ext uri="{FF2B5EF4-FFF2-40B4-BE49-F238E27FC236}">
                  <a16:creationId xmlns:a16="http://schemas.microsoft.com/office/drawing/2014/main" id="{1A737D42-5E2F-0F87-5D8B-02C36DB62DB6}"/>
                </a:ext>
              </a:extLst>
            </p:cNvPr>
            <p:cNvSpPr txBox="1"/>
            <p:nvPr/>
          </p:nvSpPr>
          <p:spPr>
            <a:xfrm flipH="1">
              <a:off x="2065622" y="2883887"/>
              <a:ext cx="895285" cy="302647"/>
            </a:xfrm>
            <a:prstGeom prst="rect">
              <a:avLst/>
            </a:prstGeom>
            <a:noFill/>
          </p:spPr>
          <p:txBody>
            <a:bodyPr wrap="square" lIns="0" tIns="0" r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b="1" dirty="0"/>
                <a:t>2i5s</a:t>
              </a:r>
            </a:p>
          </p:txBody>
        </p:sp>
        <p:sp>
          <p:nvSpPr>
            <p:cNvPr id="11" name="Textfeld 87">
              <a:extLst>
                <a:ext uri="{FF2B5EF4-FFF2-40B4-BE49-F238E27FC236}">
                  <a16:creationId xmlns:a16="http://schemas.microsoft.com/office/drawing/2014/main" id="{980D2477-DDB6-5029-E156-C3F30645E635}"/>
                </a:ext>
              </a:extLst>
            </p:cNvPr>
            <p:cNvSpPr txBox="1"/>
            <p:nvPr/>
          </p:nvSpPr>
          <p:spPr>
            <a:xfrm flipH="1">
              <a:off x="2065622" y="3712609"/>
              <a:ext cx="895285" cy="302647"/>
            </a:xfrm>
            <a:prstGeom prst="rect">
              <a:avLst/>
            </a:prstGeom>
            <a:noFill/>
          </p:spPr>
          <p:txBody>
            <a:bodyPr wrap="square" lIns="0" tIns="0" r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b="1" dirty="0"/>
                <a:t>3i5s</a:t>
              </a:r>
            </a:p>
          </p:txBody>
        </p:sp>
        <p:sp>
          <p:nvSpPr>
            <p:cNvPr id="12" name="Textfeld 88">
              <a:extLst>
                <a:ext uri="{FF2B5EF4-FFF2-40B4-BE49-F238E27FC236}">
                  <a16:creationId xmlns:a16="http://schemas.microsoft.com/office/drawing/2014/main" id="{8F1F0B97-E6CA-0925-DD68-03FD198E172C}"/>
                </a:ext>
              </a:extLst>
            </p:cNvPr>
            <p:cNvSpPr txBox="1"/>
            <p:nvPr/>
          </p:nvSpPr>
          <p:spPr>
            <a:xfrm flipH="1">
              <a:off x="2065622" y="4541670"/>
              <a:ext cx="895285" cy="302647"/>
            </a:xfrm>
            <a:prstGeom prst="rect">
              <a:avLst/>
            </a:prstGeom>
            <a:noFill/>
          </p:spPr>
          <p:txBody>
            <a:bodyPr wrap="square" lIns="0" tIns="0" r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b="1" dirty="0"/>
                <a:t>4i5s</a:t>
              </a:r>
            </a:p>
          </p:txBody>
        </p:sp>
        <p:sp>
          <p:nvSpPr>
            <p:cNvPr id="13" name="Textfeld 89">
              <a:extLst>
                <a:ext uri="{FF2B5EF4-FFF2-40B4-BE49-F238E27FC236}">
                  <a16:creationId xmlns:a16="http://schemas.microsoft.com/office/drawing/2014/main" id="{828A1603-62F7-D5E7-B3AD-72E0C6BA58C0}"/>
                </a:ext>
              </a:extLst>
            </p:cNvPr>
            <p:cNvSpPr txBox="1"/>
            <p:nvPr/>
          </p:nvSpPr>
          <p:spPr>
            <a:xfrm flipH="1">
              <a:off x="2065622" y="2054826"/>
              <a:ext cx="895285" cy="302647"/>
            </a:xfrm>
            <a:prstGeom prst="rect">
              <a:avLst/>
            </a:prstGeom>
            <a:noFill/>
          </p:spPr>
          <p:txBody>
            <a:bodyPr wrap="square" lIns="0" tIns="0" r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b="1" dirty="0"/>
                <a:t>1i5s</a:t>
              </a:r>
            </a:p>
          </p:txBody>
        </p:sp>
        <p:pic>
          <p:nvPicPr>
            <p:cNvPr id="16" name="Grafik 15" descr="Ein Bild, das Wirbellose, Gliederfüßer enthält.&#10;&#10;Automatisch generierte Beschreibung">
              <a:extLst>
                <a:ext uri="{FF2B5EF4-FFF2-40B4-BE49-F238E27FC236}">
                  <a16:creationId xmlns:a16="http://schemas.microsoft.com/office/drawing/2014/main" id="{CDD23DAA-F42F-BCC8-9D82-3C3A3740EC27}"/>
                </a:ext>
              </a:extLst>
            </p:cNvPr>
            <p:cNvPicPr>
              <a:picLocks noChangeAspect="1"/>
            </p:cNvPicPr>
            <p:nvPr/>
          </p:nvPicPr>
          <p:blipFill>
            <a:blip r:embed="rId3"/>
            <a:stretch>
              <a:fillRect/>
            </a:stretch>
          </p:blipFill>
          <p:spPr>
            <a:xfrm>
              <a:off x="2653347" y="1816926"/>
              <a:ext cx="911249" cy="756000"/>
            </a:xfrm>
            <a:prstGeom prst="rect">
              <a:avLst/>
            </a:prstGeom>
          </p:spPr>
        </p:pic>
        <p:pic>
          <p:nvPicPr>
            <p:cNvPr id="17" name="Grafik 16" descr="Ein Bild, das Gliederfüßer enthält.&#10;&#10;Automatisch generierte Beschreibung">
              <a:extLst>
                <a:ext uri="{FF2B5EF4-FFF2-40B4-BE49-F238E27FC236}">
                  <a16:creationId xmlns:a16="http://schemas.microsoft.com/office/drawing/2014/main" id="{6D8DFF87-728D-5434-6A09-5D55707B9A52}"/>
                </a:ext>
              </a:extLst>
            </p:cNvPr>
            <p:cNvPicPr>
              <a:picLocks noChangeAspect="1"/>
            </p:cNvPicPr>
            <p:nvPr/>
          </p:nvPicPr>
          <p:blipFill>
            <a:blip r:embed="rId4"/>
            <a:stretch>
              <a:fillRect/>
            </a:stretch>
          </p:blipFill>
          <p:spPr>
            <a:xfrm>
              <a:off x="3540319" y="1816926"/>
              <a:ext cx="911249" cy="756000"/>
            </a:xfrm>
            <a:prstGeom prst="rect">
              <a:avLst/>
            </a:prstGeom>
          </p:spPr>
        </p:pic>
        <p:pic>
          <p:nvPicPr>
            <p:cNvPr id="18" name="Grafik 17">
              <a:extLst>
                <a:ext uri="{FF2B5EF4-FFF2-40B4-BE49-F238E27FC236}">
                  <a16:creationId xmlns:a16="http://schemas.microsoft.com/office/drawing/2014/main" id="{8559FD17-39DE-1580-9041-84BB141AF073}"/>
                </a:ext>
              </a:extLst>
            </p:cNvPr>
            <p:cNvPicPr>
              <a:picLocks noChangeAspect="1"/>
            </p:cNvPicPr>
            <p:nvPr/>
          </p:nvPicPr>
          <p:blipFill>
            <a:blip r:embed="rId5"/>
            <a:stretch>
              <a:fillRect/>
            </a:stretch>
          </p:blipFill>
          <p:spPr>
            <a:xfrm>
              <a:off x="2653347" y="3539166"/>
              <a:ext cx="911249" cy="756000"/>
            </a:xfrm>
            <a:prstGeom prst="rect">
              <a:avLst/>
            </a:prstGeom>
          </p:spPr>
        </p:pic>
        <p:pic>
          <p:nvPicPr>
            <p:cNvPr id="19" name="Grafik 18">
              <a:extLst>
                <a:ext uri="{FF2B5EF4-FFF2-40B4-BE49-F238E27FC236}">
                  <a16:creationId xmlns:a16="http://schemas.microsoft.com/office/drawing/2014/main" id="{CC424512-3B69-6E24-CDD8-F3924686D7E3}"/>
                </a:ext>
              </a:extLst>
            </p:cNvPr>
            <p:cNvPicPr>
              <a:picLocks noChangeAspect="1"/>
            </p:cNvPicPr>
            <p:nvPr/>
          </p:nvPicPr>
          <p:blipFill>
            <a:blip r:embed="rId6"/>
            <a:stretch>
              <a:fillRect/>
            </a:stretch>
          </p:blipFill>
          <p:spPr>
            <a:xfrm>
              <a:off x="3540319" y="3539166"/>
              <a:ext cx="911249" cy="756000"/>
            </a:xfrm>
            <a:prstGeom prst="rect">
              <a:avLst/>
            </a:prstGeom>
          </p:spPr>
        </p:pic>
        <p:pic>
          <p:nvPicPr>
            <p:cNvPr id="20" name="Grafik 19">
              <a:extLst>
                <a:ext uri="{FF2B5EF4-FFF2-40B4-BE49-F238E27FC236}">
                  <a16:creationId xmlns:a16="http://schemas.microsoft.com/office/drawing/2014/main" id="{907C7E58-8BF4-CA76-85B2-55C6DE55B5B3}"/>
                </a:ext>
              </a:extLst>
            </p:cNvPr>
            <p:cNvPicPr>
              <a:picLocks noChangeAspect="1"/>
            </p:cNvPicPr>
            <p:nvPr/>
          </p:nvPicPr>
          <p:blipFill>
            <a:blip r:embed="rId7"/>
            <a:stretch>
              <a:fillRect/>
            </a:stretch>
          </p:blipFill>
          <p:spPr>
            <a:xfrm>
              <a:off x="2653347" y="4400286"/>
              <a:ext cx="911249" cy="756000"/>
            </a:xfrm>
            <a:prstGeom prst="rect">
              <a:avLst/>
            </a:prstGeom>
          </p:spPr>
        </p:pic>
        <p:pic>
          <p:nvPicPr>
            <p:cNvPr id="21" name="Grafik 20">
              <a:extLst>
                <a:ext uri="{FF2B5EF4-FFF2-40B4-BE49-F238E27FC236}">
                  <a16:creationId xmlns:a16="http://schemas.microsoft.com/office/drawing/2014/main" id="{195E6215-67DC-822B-E80B-F3AFE2B642C4}"/>
                </a:ext>
              </a:extLst>
            </p:cNvPr>
            <p:cNvPicPr>
              <a:picLocks noChangeAspect="1"/>
            </p:cNvPicPr>
            <p:nvPr/>
          </p:nvPicPr>
          <p:blipFill>
            <a:blip r:embed="rId8"/>
            <a:stretch>
              <a:fillRect/>
            </a:stretch>
          </p:blipFill>
          <p:spPr>
            <a:xfrm>
              <a:off x="3540319" y="4400286"/>
              <a:ext cx="911249" cy="756000"/>
            </a:xfrm>
            <a:prstGeom prst="rect">
              <a:avLst/>
            </a:prstGeom>
          </p:spPr>
        </p:pic>
        <p:pic>
          <p:nvPicPr>
            <p:cNvPr id="27" name="Grafik 26" descr="Ein Bild, das Gliederfüßer, Wirbellose, Kiemenfußkrebse enthält.&#10;&#10;Automatisch generierte Beschreibung">
              <a:extLst>
                <a:ext uri="{FF2B5EF4-FFF2-40B4-BE49-F238E27FC236}">
                  <a16:creationId xmlns:a16="http://schemas.microsoft.com/office/drawing/2014/main" id="{2D964FB0-EF04-7756-0E45-B40F55973F47}"/>
                </a:ext>
              </a:extLst>
            </p:cNvPr>
            <p:cNvPicPr>
              <a:picLocks noChangeAspect="1"/>
            </p:cNvPicPr>
            <p:nvPr/>
          </p:nvPicPr>
          <p:blipFill>
            <a:blip r:embed="rId9"/>
            <a:stretch>
              <a:fillRect/>
            </a:stretch>
          </p:blipFill>
          <p:spPr>
            <a:xfrm>
              <a:off x="2653347" y="2678046"/>
              <a:ext cx="911249" cy="756000"/>
            </a:xfrm>
            <a:prstGeom prst="rect">
              <a:avLst/>
            </a:prstGeom>
          </p:spPr>
        </p:pic>
        <p:pic>
          <p:nvPicPr>
            <p:cNvPr id="28" name="Grafik 27">
              <a:extLst>
                <a:ext uri="{FF2B5EF4-FFF2-40B4-BE49-F238E27FC236}">
                  <a16:creationId xmlns:a16="http://schemas.microsoft.com/office/drawing/2014/main" id="{E7509DDE-7145-A096-D699-09A2BA16B3FC}"/>
                </a:ext>
              </a:extLst>
            </p:cNvPr>
            <p:cNvPicPr>
              <a:picLocks noChangeAspect="1"/>
            </p:cNvPicPr>
            <p:nvPr/>
          </p:nvPicPr>
          <p:blipFill>
            <a:blip r:embed="rId10"/>
            <a:stretch>
              <a:fillRect/>
            </a:stretch>
          </p:blipFill>
          <p:spPr>
            <a:xfrm>
              <a:off x="3540319" y="2678046"/>
              <a:ext cx="911249" cy="756000"/>
            </a:xfrm>
            <a:prstGeom prst="rect">
              <a:avLst/>
            </a:prstGeom>
          </p:spPr>
        </p:pic>
      </p:grpSp>
      <p:pic>
        <p:nvPicPr>
          <p:cNvPr id="30" name="Grafik 29">
            <a:extLst>
              <a:ext uri="{FF2B5EF4-FFF2-40B4-BE49-F238E27FC236}">
                <a16:creationId xmlns:a16="http://schemas.microsoft.com/office/drawing/2014/main" id="{EA747141-289D-C72A-E3E4-90EC880386E3}"/>
              </a:ext>
            </a:extLst>
          </p:cNvPr>
          <p:cNvPicPr>
            <a:picLocks noChangeAspect="1"/>
          </p:cNvPicPr>
          <p:nvPr/>
        </p:nvPicPr>
        <p:blipFill rotWithShape="1">
          <a:blip r:embed="rId11"/>
          <a:srcRect l="5502" t="57709" r="13070" b="3757"/>
          <a:stretch/>
        </p:blipFill>
        <p:spPr>
          <a:xfrm>
            <a:off x="463899" y="4704171"/>
            <a:ext cx="2118059" cy="1328238"/>
          </a:xfrm>
          <a:prstGeom prst="rect">
            <a:avLst/>
          </a:prstGeom>
        </p:spPr>
      </p:pic>
      <p:pic>
        <p:nvPicPr>
          <p:cNvPr id="31" name="Grafik 30" descr="Ein Bild, das Im Haus enthält.&#10;&#10;Automatisch generierte Beschreibung">
            <a:extLst>
              <a:ext uri="{FF2B5EF4-FFF2-40B4-BE49-F238E27FC236}">
                <a16:creationId xmlns:a16="http://schemas.microsoft.com/office/drawing/2014/main" id="{2E3CD86F-F336-51D3-8A91-882220C3C772}"/>
              </a:ext>
            </a:extLst>
          </p:cNvPr>
          <p:cNvPicPr>
            <a:picLocks noChangeAspect="1"/>
          </p:cNvPicPr>
          <p:nvPr/>
        </p:nvPicPr>
        <p:blipFill>
          <a:blip r:embed="rId12"/>
          <a:stretch>
            <a:fillRect/>
          </a:stretch>
        </p:blipFill>
        <p:spPr>
          <a:xfrm>
            <a:off x="2777502" y="4704172"/>
            <a:ext cx="1770985" cy="1328238"/>
          </a:xfrm>
          <a:prstGeom prst="rect">
            <a:avLst/>
          </a:prstGeom>
        </p:spPr>
      </p:pic>
      <p:pic>
        <p:nvPicPr>
          <p:cNvPr id="32" name="Grafik 31">
            <a:extLst>
              <a:ext uri="{FF2B5EF4-FFF2-40B4-BE49-F238E27FC236}">
                <a16:creationId xmlns:a16="http://schemas.microsoft.com/office/drawing/2014/main" id="{CD3636D5-4009-F709-6831-3568EE49E83C}"/>
              </a:ext>
            </a:extLst>
          </p:cNvPr>
          <p:cNvPicPr>
            <a:picLocks noChangeAspect="1"/>
          </p:cNvPicPr>
          <p:nvPr/>
        </p:nvPicPr>
        <p:blipFill>
          <a:blip r:embed="rId13"/>
          <a:stretch>
            <a:fillRect/>
          </a:stretch>
        </p:blipFill>
        <p:spPr>
          <a:xfrm>
            <a:off x="292843" y="1302659"/>
            <a:ext cx="6491344" cy="1514966"/>
          </a:xfrm>
          <a:prstGeom prst="rect">
            <a:avLst/>
          </a:prstGeom>
          <a:ln>
            <a:noFill/>
          </a:ln>
          <a:effectLst>
            <a:outerShdw blurRad="190500" algn="tl" rotWithShape="0">
              <a:srgbClr val="000000">
                <a:alpha val="70000"/>
              </a:srgbClr>
            </a:outerShdw>
          </a:effectLst>
        </p:spPr>
      </p:pic>
      <p:pic>
        <p:nvPicPr>
          <p:cNvPr id="34" name="Grafik 33">
            <a:extLst>
              <a:ext uri="{FF2B5EF4-FFF2-40B4-BE49-F238E27FC236}">
                <a16:creationId xmlns:a16="http://schemas.microsoft.com/office/drawing/2014/main" id="{91B6023C-0791-B915-7926-BDEC293FCA6B}"/>
              </a:ext>
            </a:extLst>
          </p:cNvPr>
          <p:cNvPicPr>
            <a:picLocks noChangeAspect="1"/>
          </p:cNvPicPr>
          <p:nvPr/>
        </p:nvPicPr>
        <p:blipFill>
          <a:blip r:embed="rId14"/>
          <a:stretch>
            <a:fillRect/>
          </a:stretch>
        </p:blipFill>
        <p:spPr>
          <a:xfrm>
            <a:off x="83461" y="3137550"/>
            <a:ext cx="4937979" cy="1387305"/>
          </a:xfrm>
          <a:prstGeom prst="rect">
            <a:avLst/>
          </a:prstGeom>
        </p:spPr>
      </p:pic>
      <p:pic>
        <p:nvPicPr>
          <p:cNvPr id="5" name="Grafik 4">
            <a:extLst>
              <a:ext uri="{FF2B5EF4-FFF2-40B4-BE49-F238E27FC236}">
                <a16:creationId xmlns:a16="http://schemas.microsoft.com/office/drawing/2014/main" id="{48F90BE8-9D96-493D-209C-5D8D566DB0DE}"/>
              </a:ext>
            </a:extLst>
          </p:cNvPr>
          <p:cNvPicPr>
            <a:picLocks noChangeAspect="1"/>
          </p:cNvPicPr>
          <p:nvPr/>
        </p:nvPicPr>
        <p:blipFill>
          <a:blip r:embed="rId15"/>
          <a:stretch>
            <a:fillRect/>
          </a:stretch>
        </p:blipFill>
        <p:spPr>
          <a:xfrm>
            <a:off x="7846065" y="3686633"/>
            <a:ext cx="4258986" cy="2138738"/>
          </a:xfrm>
          <a:prstGeom prst="rect">
            <a:avLst/>
          </a:prstGeom>
        </p:spPr>
      </p:pic>
      <p:sp>
        <p:nvSpPr>
          <p:cNvPr id="6" name="Textfeld 5">
            <a:extLst>
              <a:ext uri="{FF2B5EF4-FFF2-40B4-BE49-F238E27FC236}">
                <a16:creationId xmlns:a16="http://schemas.microsoft.com/office/drawing/2014/main" id="{ED510AFE-E580-47E9-1AC7-267F4A7921FB}"/>
              </a:ext>
            </a:extLst>
          </p:cNvPr>
          <p:cNvSpPr txBox="1"/>
          <p:nvPr/>
        </p:nvSpPr>
        <p:spPr>
          <a:xfrm>
            <a:off x="7356186" y="1616649"/>
            <a:ext cx="4542971" cy="760208"/>
          </a:xfrm>
          <a:prstGeom prst="rect">
            <a:avLst/>
          </a:prstGeom>
          <a:noFill/>
        </p:spPr>
        <p:txBody>
          <a:bodyPr wrap="square" lIns="0" tIns="0" rIns="0" rtlCol="0">
            <a:spAutoFit/>
          </a:bodyPr>
          <a:lstStyle/>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err="1">
                <a:solidFill>
                  <a:srgbClr val="3C3C41"/>
                </a:solidFill>
                <a:latin typeface="Calibri"/>
              </a:rPr>
              <a:t>Objective</a:t>
            </a:r>
            <a:r>
              <a:rPr lang="de-DE" sz="2000" dirty="0">
                <a:solidFill>
                  <a:srgbClr val="3C3C41"/>
                </a:solidFill>
                <a:latin typeface="Calibri"/>
              </a:rPr>
              <a:t> </a:t>
            </a:r>
            <a:r>
              <a:rPr lang="de-DE" sz="2000" dirty="0" err="1">
                <a:solidFill>
                  <a:srgbClr val="3C3C41"/>
                </a:solidFill>
                <a:latin typeface="Calibri"/>
              </a:rPr>
              <a:t>metrics</a:t>
            </a:r>
            <a:r>
              <a:rPr lang="de-DE" sz="2000" dirty="0">
                <a:solidFill>
                  <a:srgbClr val="3C3C41"/>
                </a:solidFill>
                <a:latin typeface="Calibri"/>
              </a:rPr>
              <a:t> </a:t>
            </a:r>
            <a:r>
              <a:rPr lang="de-DE" sz="2000" dirty="0" err="1">
                <a:solidFill>
                  <a:srgbClr val="3C3C41"/>
                </a:solidFill>
                <a:latin typeface="Calibri"/>
              </a:rPr>
              <a:t>for</a:t>
            </a:r>
            <a:r>
              <a:rPr lang="de-DE" sz="2000" dirty="0">
                <a:solidFill>
                  <a:srgbClr val="3C3C41"/>
                </a:solidFill>
                <a:latin typeface="Calibri"/>
              </a:rPr>
              <a:t> </a:t>
            </a:r>
            <a:r>
              <a:rPr lang="de-DE" sz="2000" dirty="0" err="1">
                <a:solidFill>
                  <a:srgbClr val="3C3C41"/>
                </a:solidFill>
                <a:latin typeface="Calibri"/>
              </a:rPr>
              <a:t>phantom</a:t>
            </a:r>
            <a:r>
              <a:rPr lang="de-DE" sz="2000" dirty="0">
                <a:solidFill>
                  <a:srgbClr val="3C3C41"/>
                </a:solidFill>
                <a:latin typeface="Calibri"/>
              </a:rPr>
              <a:t> </a:t>
            </a:r>
            <a:r>
              <a:rPr lang="de-DE" sz="2000" dirty="0" err="1">
                <a:solidFill>
                  <a:srgbClr val="3C3C41"/>
                </a:solidFill>
                <a:latin typeface="Calibri"/>
              </a:rPr>
              <a:t>based</a:t>
            </a:r>
            <a:r>
              <a:rPr lang="de-DE" sz="2000" dirty="0">
                <a:solidFill>
                  <a:srgbClr val="3C3C41"/>
                </a:solidFill>
                <a:latin typeface="Calibri"/>
              </a:rPr>
              <a:t> </a:t>
            </a:r>
            <a:r>
              <a:rPr lang="de-DE" sz="2000" dirty="0" err="1">
                <a:solidFill>
                  <a:srgbClr val="3C3C41"/>
                </a:solidFill>
                <a:latin typeface="Calibri"/>
              </a:rPr>
              <a:t>imaging</a:t>
            </a:r>
            <a:r>
              <a:rPr lang="de-DE" sz="2000" dirty="0">
                <a:solidFill>
                  <a:srgbClr val="3C3C41"/>
                </a:solidFill>
                <a:latin typeface="Calibri"/>
              </a:rPr>
              <a:t> </a:t>
            </a:r>
            <a:r>
              <a:rPr lang="de-DE" sz="2000" dirty="0" err="1">
                <a:solidFill>
                  <a:srgbClr val="3C3C41"/>
                </a:solidFill>
                <a:latin typeface="Calibri"/>
              </a:rPr>
              <a:t>optimization</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spTree>
    <p:extLst>
      <p:ext uri="{BB962C8B-B14F-4D97-AF65-F5344CB8AC3E}">
        <p14:creationId xmlns:p14="http://schemas.microsoft.com/office/powerpoint/2010/main" val="897419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40A32-3172-7700-D846-C34C9A2027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9B7406-E886-0977-3BC5-22619E7954FE}"/>
              </a:ext>
            </a:extLst>
          </p:cNvPr>
          <p:cNvSpPr>
            <a:spLocks noGrp="1"/>
          </p:cNvSpPr>
          <p:nvPr>
            <p:ph type="title"/>
          </p:nvPr>
        </p:nvSpPr>
        <p:spPr/>
        <p:txBody>
          <a:bodyPr/>
          <a:lstStyle/>
          <a:p>
            <a:r>
              <a:rPr lang="de-DE" dirty="0" err="1"/>
              <a:t>Optimization</a:t>
            </a:r>
            <a:r>
              <a:rPr lang="de-DE" dirty="0"/>
              <a:t> </a:t>
            </a:r>
            <a:r>
              <a:rPr lang="de-DE" dirty="0" err="1"/>
              <a:t>of</a:t>
            </a:r>
            <a:r>
              <a:rPr lang="de-DE" dirty="0"/>
              <a:t> </a:t>
            </a:r>
            <a:r>
              <a:rPr lang="de-DE" dirty="0" err="1"/>
              <a:t>Radioembolization</a:t>
            </a:r>
            <a:r>
              <a:rPr lang="de-DE" dirty="0"/>
              <a:t> </a:t>
            </a:r>
            <a:r>
              <a:rPr lang="de-DE" dirty="0" err="1"/>
              <a:t>Dosimetry</a:t>
            </a:r>
            <a:r>
              <a:rPr lang="de-DE" dirty="0"/>
              <a:t>?</a:t>
            </a:r>
            <a:endParaRPr lang="en-US" dirty="0"/>
          </a:p>
        </p:txBody>
      </p:sp>
      <p:sp>
        <p:nvSpPr>
          <p:cNvPr id="3" name="Textplatzhalter 2">
            <a:extLst>
              <a:ext uri="{FF2B5EF4-FFF2-40B4-BE49-F238E27FC236}">
                <a16:creationId xmlns:a16="http://schemas.microsoft.com/office/drawing/2014/main" id="{FBC39D88-94C8-DD12-2E77-10824BAFB576}"/>
              </a:ext>
            </a:extLst>
          </p:cNvPr>
          <p:cNvSpPr>
            <a:spLocks noGrp="1"/>
          </p:cNvSpPr>
          <p:nvPr>
            <p:ph type="body" sz="quarter" idx="13"/>
          </p:nvPr>
        </p:nvSpPr>
        <p:spPr/>
        <p:txBody>
          <a:bodyPr/>
          <a:lstStyle/>
          <a:p>
            <a:endParaRPr lang="en-US"/>
          </a:p>
        </p:txBody>
      </p:sp>
      <p:pic>
        <p:nvPicPr>
          <p:cNvPr id="32" name="Grafik 31">
            <a:extLst>
              <a:ext uri="{FF2B5EF4-FFF2-40B4-BE49-F238E27FC236}">
                <a16:creationId xmlns:a16="http://schemas.microsoft.com/office/drawing/2014/main" id="{C74A05EF-7BF8-FF00-873E-8BD2AC4A85D2}"/>
              </a:ext>
            </a:extLst>
          </p:cNvPr>
          <p:cNvPicPr>
            <a:picLocks noChangeAspect="1"/>
          </p:cNvPicPr>
          <p:nvPr/>
        </p:nvPicPr>
        <p:blipFill>
          <a:blip r:embed="rId2"/>
          <a:stretch>
            <a:fillRect/>
          </a:stretch>
        </p:blipFill>
        <p:spPr>
          <a:xfrm>
            <a:off x="292843" y="1302659"/>
            <a:ext cx="6491344" cy="1514966"/>
          </a:xfrm>
          <a:prstGeom prst="rect">
            <a:avLst/>
          </a:prstGeom>
          <a:ln>
            <a:noFill/>
          </a:ln>
          <a:effectLst>
            <a:outerShdw blurRad="190500" algn="tl" rotWithShape="0">
              <a:srgbClr val="000000">
                <a:alpha val="70000"/>
              </a:srgbClr>
            </a:outerShdw>
          </a:effectLst>
        </p:spPr>
      </p:pic>
      <p:pic>
        <p:nvPicPr>
          <p:cNvPr id="29" name="Grafik 28">
            <a:extLst>
              <a:ext uri="{FF2B5EF4-FFF2-40B4-BE49-F238E27FC236}">
                <a16:creationId xmlns:a16="http://schemas.microsoft.com/office/drawing/2014/main" id="{9D87A965-06DA-C2F5-CD48-7870FEC1B545}"/>
              </a:ext>
            </a:extLst>
          </p:cNvPr>
          <p:cNvPicPr>
            <a:picLocks noChangeAspect="1"/>
          </p:cNvPicPr>
          <p:nvPr/>
        </p:nvPicPr>
        <p:blipFill>
          <a:blip r:embed="rId3"/>
          <a:stretch>
            <a:fillRect/>
          </a:stretch>
        </p:blipFill>
        <p:spPr>
          <a:xfrm>
            <a:off x="703021" y="3177871"/>
            <a:ext cx="2835494" cy="3036831"/>
          </a:xfrm>
          <a:prstGeom prst="rect">
            <a:avLst/>
          </a:prstGeom>
        </p:spPr>
      </p:pic>
      <p:pic>
        <p:nvPicPr>
          <p:cNvPr id="36" name="Grafik 35">
            <a:extLst>
              <a:ext uri="{FF2B5EF4-FFF2-40B4-BE49-F238E27FC236}">
                <a16:creationId xmlns:a16="http://schemas.microsoft.com/office/drawing/2014/main" id="{8638235A-4FB5-9782-4F6D-CBF906E96661}"/>
              </a:ext>
            </a:extLst>
          </p:cNvPr>
          <p:cNvPicPr>
            <a:picLocks noChangeAspect="1"/>
          </p:cNvPicPr>
          <p:nvPr/>
        </p:nvPicPr>
        <p:blipFill>
          <a:blip r:embed="rId4"/>
          <a:srcRect l="51323"/>
          <a:stretch/>
        </p:blipFill>
        <p:spPr>
          <a:xfrm>
            <a:off x="7803271" y="3429000"/>
            <a:ext cx="3561414" cy="2934935"/>
          </a:xfrm>
          <a:prstGeom prst="rect">
            <a:avLst/>
          </a:prstGeom>
        </p:spPr>
      </p:pic>
      <p:pic>
        <p:nvPicPr>
          <p:cNvPr id="4" name="Grafik 3">
            <a:extLst>
              <a:ext uri="{FF2B5EF4-FFF2-40B4-BE49-F238E27FC236}">
                <a16:creationId xmlns:a16="http://schemas.microsoft.com/office/drawing/2014/main" id="{612DE23B-C530-BB71-68DA-137C372C5B93}"/>
              </a:ext>
            </a:extLst>
          </p:cNvPr>
          <p:cNvPicPr>
            <a:picLocks noChangeAspect="1"/>
          </p:cNvPicPr>
          <p:nvPr/>
        </p:nvPicPr>
        <p:blipFill>
          <a:blip r:embed="rId4"/>
          <a:srcRect r="54150"/>
          <a:stretch/>
        </p:blipFill>
        <p:spPr>
          <a:xfrm>
            <a:off x="4086232" y="3367314"/>
            <a:ext cx="3354556" cy="2934935"/>
          </a:xfrm>
          <a:prstGeom prst="rect">
            <a:avLst/>
          </a:prstGeom>
        </p:spPr>
      </p:pic>
      <p:sp>
        <p:nvSpPr>
          <p:cNvPr id="5" name="Textfeld 4">
            <a:extLst>
              <a:ext uri="{FF2B5EF4-FFF2-40B4-BE49-F238E27FC236}">
                <a16:creationId xmlns:a16="http://schemas.microsoft.com/office/drawing/2014/main" id="{56245DCC-C15A-EE0C-E18A-B36DCFF7F259}"/>
              </a:ext>
            </a:extLst>
          </p:cNvPr>
          <p:cNvSpPr txBox="1"/>
          <p:nvPr/>
        </p:nvSpPr>
        <p:spPr>
          <a:xfrm>
            <a:off x="6931438" y="1295065"/>
            <a:ext cx="4967719" cy="1498872"/>
          </a:xfrm>
          <a:prstGeom prst="rect">
            <a:avLst/>
          </a:prstGeom>
          <a:noFill/>
        </p:spPr>
        <p:txBody>
          <a:bodyPr wrap="square" lIns="0" tIns="0" rIns="0" rtlCol="0">
            <a:spAutoFit/>
          </a:bodyPr>
          <a:lstStyle/>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a:solidFill>
                  <a:srgbClr val="3C3C41"/>
                </a:solidFill>
                <a:latin typeface="Calibri"/>
              </a:rPr>
              <a:t>Patient </a:t>
            </a:r>
            <a:r>
              <a:rPr lang="de-DE" sz="2000" dirty="0" err="1">
                <a:solidFill>
                  <a:srgbClr val="3C3C41"/>
                </a:solidFill>
                <a:latin typeface="Calibri"/>
              </a:rPr>
              <a:t>image</a:t>
            </a:r>
            <a:r>
              <a:rPr lang="de-DE" sz="2000" dirty="0">
                <a:solidFill>
                  <a:srgbClr val="3C3C41"/>
                </a:solidFill>
                <a:latin typeface="Calibri"/>
              </a:rPr>
              <a:t>/</a:t>
            </a:r>
            <a:r>
              <a:rPr lang="de-DE" sz="2000" dirty="0" err="1">
                <a:solidFill>
                  <a:srgbClr val="3C3C41"/>
                </a:solidFill>
                <a:latin typeface="Calibri"/>
              </a:rPr>
              <a:t>dosimetry</a:t>
            </a:r>
            <a:r>
              <a:rPr lang="de-DE" sz="2000" dirty="0">
                <a:solidFill>
                  <a:srgbClr val="3C3C41"/>
                </a:solidFill>
                <a:latin typeface="Calibri"/>
              </a:rPr>
              <a:t> </a:t>
            </a:r>
            <a:r>
              <a:rPr lang="de-DE" sz="2000" dirty="0" err="1">
                <a:solidFill>
                  <a:srgbClr val="3C3C41"/>
                </a:solidFill>
                <a:latin typeface="Calibri"/>
              </a:rPr>
              <a:t>subjective</a:t>
            </a:r>
            <a:r>
              <a:rPr lang="de-DE" sz="2000" dirty="0">
                <a:solidFill>
                  <a:srgbClr val="3C3C41"/>
                </a:solidFill>
                <a:latin typeface="Calibri"/>
              </a:rPr>
              <a:t> </a:t>
            </a:r>
            <a:r>
              <a:rPr lang="de-DE" sz="2000" dirty="0" err="1">
                <a:solidFill>
                  <a:srgbClr val="3C3C41"/>
                </a:solidFill>
                <a:latin typeface="Calibri"/>
              </a:rPr>
              <a:t>or</a:t>
            </a:r>
            <a:r>
              <a:rPr lang="de-DE" sz="2000" dirty="0">
                <a:solidFill>
                  <a:srgbClr val="3C3C41"/>
                </a:solidFill>
                <a:latin typeface="Calibri"/>
              </a:rPr>
              <a:t> relative </a:t>
            </a:r>
            <a:r>
              <a:rPr lang="de-DE" sz="2000" dirty="0" err="1">
                <a:solidFill>
                  <a:srgbClr val="3C3C41"/>
                </a:solidFill>
                <a:latin typeface="Calibri"/>
              </a:rPr>
              <a:t>changes</a:t>
            </a:r>
            <a:endParaRPr lang="de-DE" sz="2000" dirty="0">
              <a:solidFill>
                <a:srgbClr val="3C3C41"/>
              </a:solidFill>
              <a:latin typeface="Calibri"/>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endParaRPr lang="de-DE" sz="2000" dirty="0">
              <a:solidFill>
                <a:srgbClr val="3C3C41"/>
              </a:solidFill>
              <a:latin typeface="Calibri"/>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kumimoji="0" lang="de-DE" sz="2000" b="0" i="0" u="none" strike="noStrike" kern="1200" cap="none" spc="0" normalizeH="0" baseline="0" noProof="0" dirty="0">
                <a:ln>
                  <a:noFill/>
                </a:ln>
                <a:solidFill>
                  <a:srgbClr val="3C3C41"/>
                </a:solidFill>
                <a:effectLst/>
                <a:uLnTx/>
                <a:uFillTx/>
                <a:latin typeface="Calibri"/>
                <a:ea typeface="+mn-ea"/>
                <a:cs typeface="+mn-cs"/>
              </a:rPr>
              <a:t>Problem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no</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ground</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lang="de-DE" sz="2000" dirty="0" err="1">
                <a:solidFill>
                  <a:srgbClr val="3C3C41"/>
                </a:solidFill>
                <a:latin typeface="Calibri"/>
              </a:rPr>
              <a:t>truth</a:t>
            </a:r>
            <a:r>
              <a:rPr lang="de-DE" sz="2000" dirty="0">
                <a:solidFill>
                  <a:srgbClr val="3C3C41"/>
                </a:solidFill>
                <a:latin typeface="Calibri"/>
              </a:rPr>
              <a:t> on </a:t>
            </a:r>
            <a:r>
              <a:rPr lang="de-DE" sz="2000" dirty="0" err="1">
                <a:solidFill>
                  <a:srgbClr val="3C3C41"/>
                </a:solidFill>
                <a:latin typeface="Calibri"/>
              </a:rPr>
              <a:t>absorbed</a:t>
            </a:r>
            <a:r>
              <a:rPr lang="de-DE" sz="2000" dirty="0">
                <a:solidFill>
                  <a:srgbClr val="3C3C41"/>
                </a:solidFill>
                <a:latin typeface="Calibri"/>
              </a:rPr>
              <a:t> dose</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spTree>
    <p:extLst>
      <p:ext uri="{BB962C8B-B14F-4D97-AF65-F5344CB8AC3E}">
        <p14:creationId xmlns:p14="http://schemas.microsoft.com/office/powerpoint/2010/main" val="37349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B3466-8A93-7094-DA0E-3BFE606FBA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1B3B20-9508-78C9-69A1-0903F301F158}"/>
              </a:ext>
            </a:extLst>
          </p:cNvPr>
          <p:cNvSpPr>
            <a:spLocks noGrp="1"/>
          </p:cNvSpPr>
          <p:nvPr>
            <p:ph type="title"/>
          </p:nvPr>
        </p:nvSpPr>
        <p:spPr/>
        <p:txBody>
          <a:bodyPr/>
          <a:lstStyle/>
          <a:p>
            <a:r>
              <a:rPr lang="de-DE" dirty="0" err="1"/>
              <a:t>Dosimetry</a:t>
            </a:r>
            <a:r>
              <a:rPr lang="de-DE" dirty="0"/>
              <a:t>: Simulation Workflow</a:t>
            </a:r>
          </a:p>
        </p:txBody>
      </p:sp>
      <p:sp>
        <p:nvSpPr>
          <p:cNvPr id="3" name="Textplatzhalter 2">
            <a:extLst>
              <a:ext uri="{FF2B5EF4-FFF2-40B4-BE49-F238E27FC236}">
                <a16:creationId xmlns:a16="http://schemas.microsoft.com/office/drawing/2014/main" id="{C8652F80-8410-1F8D-DCF8-7B76DCFAA014}"/>
              </a:ext>
            </a:extLst>
          </p:cNvPr>
          <p:cNvSpPr>
            <a:spLocks noGrp="1"/>
          </p:cNvSpPr>
          <p:nvPr>
            <p:ph type="body" sz="quarter" idx="13"/>
          </p:nvPr>
        </p:nvSpPr>
        <p:spPr/>
        <p:txBody>
          <a:bodyPr/>
          <a:lstStyle/>
          <a:p>
            <a:endParaRPr lang="de-DE"/>
          </a:p>
        </p:txBody>
      </p:sp>
      <p:sp>
        <p:nvSpPr>
          <p:cNvPr id="15" name="Pfeil: nach rechts 14">
            <a:extLst>
              <a:ext uri="{FF2B5EF4-FFF2-40B4-BE49-F238E27FC236}">
                <a16:creationId xmlns:a16="http://schemas.microsoft.com/office/drawing/2014/main" id="{2668B3AD-0B72-B7AE-A468-15083AD8BE8E}"/>
              </a:ext>
            </a:extLst>
          </p:cNvPr>
          <p:cNvSpPr/>
          <p:nvPr/>
        </p:nvSpPr>
        <p:spPr>
          <a:xfrm>
            <a:off x="5148679" y="4422589"/>
            <a:ext cx="55191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a:extLst>
              <a:ext uri="{FF2B5EF4-FFF2-40B4-BE49-F238E27FC236}">
                <a16:creationId xmlns:a16="http://schemas.microsoft.com/office/drawing/2014/main" id="{F2A93D25-4B87-93F7-C62E-AB7300986ADA}"/>
              </a:ext>
            </a:extLst>
          </p:cNvPr>
          <p:cNvPicPr>
            <a:picLocks noChangeAspect="1"/>
          </p:cNvPicPr>
          <p:nvPr/>
        </p:nvPicPr>
        <p:blipFill rotWithShape="1">
          <a:blip r:embed="rId2"/>
          <a:srcRect l="19977" t="3486" b="11111"/>
          <a:stretch/>
        </p:blipFill>
        <p:spPr>
          <a:xfrm>
            <a:off x="5705735" y="3652468"/>
            <a:ext cx="1756973" cy="1823014"/>
          </a:xfrm>
          <a:prstGeom prst="rect">
            <a:avLst/>
          </a:prstGeom>
          <a:ln>
            <a:noFill/>
          </a:ln>
        </p:spPr>
      </p:pic>
      <p:sp>
        <p:nvSpPr>
          <p:cNvPr id="18" name="Textfeld 17">
            <a:extLst>
              <a:ext uri="{FF2B5EF4-FFF2-40B4-BE49-F238E27FC236}">
                <a16:creationId xmlns:a16="http://schemas.microsoft.com/office/drawing/2014/main" id="{D59D36FD-7F5A-E2AC-94CC-315910338367}"/>
              </a:ext>
            </a:extLst>
          </p:cNvPr>
          <p:cNvSpPr txBox="1"/>
          <p:nvPr/>
        </p:nvSpPr>
        <p:spPr>
          <a:xfrm>
            <a:off x="5758407" y="5518942"/>
            <a:ext cx="1616918" cy="306238"/>
          </a:xfrm>
          <a:prstGeom prst="rect">
            <a:avLst/>
          </a:prstGeom>
          <a:noFill/>
        </p:spPr>
        <p:txBody>
          <a:bodyPr wrap="none" lIns="0" tIns="0" rIns="0" rtlCol="0">
            <a:spAutoFit/>
          </a:bodyPr>
          <a:lstStyle/>
          <a:p>
            <a:pPr algn="l">
              <a:lnSpc>
                <a:spcPts val="2000"/>
              </a:lnSpc>
            </a:pPr>
            <a:r>
              <a:rPr lang="de-DE" sz="2000" dirty="0"/>
              <a:t>Emission Image</a:t>
            </a:r>
          </a:p>
        </p:txBody>
      </p:sp>
      <p:grpSp>
        <p:nvGrpSpPr>
          <p:cNvPr id="24" name="Gruppieren 23">
            <a:extLst>
              <a:ext uri="{FF2B5EF4-FFF2-40B4-BE49-F238E27FC236}">
                <a16:creationId xmlns:a16="http://schemas.microsoft.com/office/drawing/2014/main" id="{8E10EA0A-F8BE-E985-301B-BF90355CA055}"/>
              </a:ext>
            </a:extLst>
          </p:cNvPr>
          <p:cNvGrpSpPr/>
          <p:nvPr/>
        </p:nvGrpSpPr>
        <p:grpSpPr>
          <a:xfrm>
            <a:off x="9896957" y="3660087"/>
            <a:ext cx="1842679" cy="1823014"/>
            <a:chOff x="8521897" y="3760392"/>
            <a:chExt cx="1920797" cy="1992996"/>
          </a:xfrm>
        </p:grpSpPr>
        <p:pic>
          <p:nvPicPr>
            <p:cNvPr id="23" name="Grafik 22">
              <a:extLst>
                <a:ext uri="{FF2B5EF4-FFF2-40B4-BE49-F238E27FC236}">
                  <a16:creationId xmlns:a16="http://schemas.microsoft.com/office/drawing/2014/main" id="{5D70E712-1546-05AF-8EC9-6A906A49D422}"/>
                </a:ext>
              </a:extLst>
            </p:cNvPr>
            <p:cNvPicPr>
              <a:picLocks noChangeAspect="1"/>
            </p:cNvPicPr>
            <p:nvPr/>
          </p:nvPicPr>
          <p:blipFill rotWithShape="1">
            <a:blip r:embed="rId2"/>
            <a:srcRect l="19977" t="3486" b="11111"/>
            <a:stretch/>
          </p:blipFill>
          <p:spPr>
            <a:xfrm>
              <a:off x="8521897" y="3760392"/>
              <a:ext cx="1920797" cy="1992996"/>
            </a:xfrm>
            <a:prstGeom prst="rect">
              <a:avLst/>
            </a:prstGeom>
            <a:ln>
              <a:noFill/>
            </a:ln>
          </p:spPr>
        </p:pic>
        <p:pic>
          <p:nvPicPr>
            <p:cNvPr id="22" name="Grafik 21">
              <a:extLst>
                <a:ext uri="{FF2B5EF4-FFF2-40B4-BE49-F238E27FC236}">
                  <a16:creationId xmlns:a16="http://schemas.microsoft.com/office/drawing/2014/main" id="{29A08B69-4DE2-B2BB-7654-428B3042B9D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1939" r="4241" b="10774"/>
            <a:stretch/>
          </p:blipFill>
          <p:spPr>
            <a:xfrm>
              <a:off x="8568153" y="3873021"/>
              <a:ext cx="1828283" cy="1767737"/>
            </a:xfrm>
            <a:prstGeom prst="rect">
              <a:avLst/>
            </a:prstGeom>
            <a:ln>
              <a:noFill/>
            </a:ln>
          </p:spPr>
        </p:pic>
      </p:grpSp>
      <p:sp>
        <p:nvSpPr>
          <p:cNvPr id="26" name="Pfeil: nach rechts 25">
            <a:extLst>
              <a:ext uri="{FF2B5EF4-FFF2-40B4-BE49-F238E27FC236}">
                <a16:creationId xmlns:a16="http://schemas.microsoft.com/office/drawing/2014/main" id="{3468019B-2BD8-A054-4232-9FF4CE4C19BA}"/>
              </a:ext>
            </a:extLst>
          </p:cNvPr>
          <p:cNvSpPr/>
          <p:nvPr/>
        </p:nvSpPr>
        <p:spPr>
          <a:xfrm>
            <a:off x="7578069" y="4422589"/>
            <a:ext cx="215914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09D31760-972E-6B83-29A4-18DC5BF7BFDD}"/>
              </a:ext>
            </a:extLst>
          </p:cNvPr>
          <p:cNvPicPr>
            <a:picLocks noChangeAspect="1"/>
          </p:cNvPicPr>
          <p:nvPr/>
        </p:nvPicPr>
        <p:blipFill>
          <a:blip r:embed="rId5"/>
          <a:stretch>
            <a:fillRect/>
          </a:stretch>
        </p:blipFill>
        <p:spPr>
          <a:xfrm>
            <a:off x="7878496" y="4368455"/>
            <a:ext cx="1298403" cy="638047"/>
          </a:xfrm>
          <a:prstGeom prst="rect">
            <a:avLst/>
          </a:prstGeom>
          <a:ln>
            <a:solidFill>
              <a:schemeClr val="tx1"/>
            </a:solidFill>
          </a:ln>
        </p:spPr>
      </p:pic>
      <p:sp>
        <p:nvSpPr>
          <p:cNvPr id="39" name="Pfeil: nach rechts 38">
            <a:extLst>
              <a:ext uri="{FF2B5EF4-FFF2-40B4-BE49-F238E27FC236}">
                <a16:creationId xmlns:a16="http://schemas.microsoft.com/office/drawing/2014/main" id="{9234899A-BD7B-1548-53F7-F138102B4429}"/>
              </a:ext>
            </a:extLst>
          </p:cNvPr>
          <p:cNvSpPr/>
          <p:nvPr/>
        </p:nvSpPr>
        <p:spPr>
          <a:xfrm>
            <a:off x="2023015" y="1840308"/>
            <a:ext cx="7705573"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227A420B-3DEC-7449-513E-0CCD8F70A2AB}"/>
              </a:ext>
            </a:extLst>
          </p:cNvPr>
          <p:cNvPicPr>
            <a:picLocks noChangeAspect="1"/>
          </p:cNvPicPr>
          <p:nvPr/>
        </p:nvPicPr>
        <p:blipFill>
          <a:blip r:embed="rId5"/>
          <a:stretch>
            <a:fillRect/>
          </a:stretch>
        </p:blipFill>
        <p:spPr>
          <a:xfrm>
            <a:off x="5106085" y="1624236"/>
            <a:ext cx="1967357" cy="966777"/>
          </a:xfrm>
          <a:prstGeom prst="rect">
            <a:avLst/>
          </a:prstGeom>
          <a:ln>
            <a:solidFill>
              <a:schemeClr val="tx1"/>
            </a:solidFill>
          </a:ln>
        </p:spPr>
      </p:pic>
      <p:sp>
        <p:nvSpPr>
          <p:cNvPr id="49" name="Pfeil: nach oben gebogen 48">
            <a:extLst>
              <a:ext uri="{FF2B5EF4-FFF2-40B4-BE49-F238E27FC236}">
                <a16:creationId xmlns:a16="http://schemas.microsoft.com/office/drawing/2014/main" id="{73D1775E-5A26-7BD1-78FE-182E40A2DC55}"/>
              </a:ext>
            </a:extLst>
          </p:cNvPr>
          <p:cNvSpPr/>
          <p:nvPr/>
        </p:nvSpPr>
        <p:spPr>
          <a:xfrm rot="5400000">
            <a:off x="683719" y="4084706"/>
            <a:ext cx="1231904" cy="588712"/>
          </a:xfrm>
          <a:prstGeom prst="bentUpArrow">
            <a:avLst>
              <a:gd name="adj1" fmla="val 40563"/>
              <a:gd name="adj2" fmla="val 50000"/>
              <a:gd name="adj3" fmla="val 4894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5" name="Gruppieren 54">
            <a:extLst>
              <a:ext uri="{FF2B5EF4-FFF2-40B4-BE49-F238E27FC236}">
                <a16:creationId xmlns:a16="http://schemas.microsoft.com/office/drawing/2014/main" id="{BC480215-84B0-C798-802D-F43B3929D113}"/>
              </a:ext>
            </a:extLst>
          </p:cNvPr>
          <p:cNvGrpSpPr/>
          <p:nvPr/>
        </p:nvGrpSpPr>
        <p:grpSpPr>
          <a:xfrm>
            <a:off x="9941333" y="1200947"/>
            <a:ext cx="1842679" cy="1823014"/>
            <a:chOff x="8521897" y="3760392"/>
            <a:chExt cx="1920797" cy="1992996"/>
          </a:xfrm>
        </p:grpSpPr>
        <p:pic>
          <p:nvPicPr>
            <p:cNvPr id="56" name="Grafik 55">
              <a:extLst>
                <a:ext uri="{FF2B5EF4-FFF2-40B4-BE49-F238E27FC236}">
                  <a16:creationId xmlns:a16="http://schemas.microsoft.com/office/drawing/2014/main" id="{866D48D1-46DF-808F-C8D5-DC88E233BC18}"/>
                </a:ext>
              </a:extLst>
            </p:cNvPr>
            <p:cNvPicPr>
              <a:picLocks noChangeAspect="1"/>
            </p:cNvPicPr>
            <p:nvPr/>
          </p:nvPicPr>
          <p:blipFill rotWithShape="1">
            <a:blip r:embed="rId2"/>
            <a:srcRect l="19977" t="3486" b="11111"/>
            <a:stretch/>
          </p:blipFill>
          <p:spPr>
            <a:xfrm>
              <a:off x="8521897" y="3760392"/>
              <a:ext cx="1920797" cy="1992996"/>
            </a:xfrm>
            <a:prstGeom prst="rect">
              <a:avLst/>
            </a:prstGeom>
            <a:ln w="38100">
              <a:noFill/>
            </a:ln>
          </p:spPr>
        </p:pic>
        <p:pic>
          <p:nvPicPr>
            <p:cNvPr id="57" name="Grafik 56">
              <a:extLst>
                <a:ext uri="{FF2B5EF4-FFF2-40B4-BE49-F238E27FC236}">
                  <a16:creationId xmlns:a16="http://schemas.microsoft.com/office/drawing/2014/main" id="{794D817A-7856-AA35-2663-0BC63276CD4D}"/>
                </a:ext>
              </a:extLst>
            </p:cNvPr>
            <p:cNvPicPr>
              <a:picLocks noChangeAspect="1"/>
            </p:cNvPicPr>
            <p:nvPr/>
          </p:nvPicPr>
          <p:blipFill rotWithShape="1">
            <a:blip r:embed="rId6"/>
            <a:srcRect l="11939" r="4241" b="10774"/>
            <a:stretch/>
          </p:blipFill>
          <p:spPr>
            <a:xfrm>
              <a:off x="8568153" y="3873021"/>
              <a:ext cx="1828283" cy="1767737"/>
            </a:xfrm>
            <a:prstGeom prst="rect">
              <a:avLst/>
            </a:prstGeom>
            <a:ln w="38100">
              <a:noFill/>
            </a:ln>
          </p:spPr>
        </p:pic>
      </p:grpSp>
      <p:sp>
        <p:nvSpPr>
          <p:cNvPr id="63" name="Pfeil: nach rechts gekrümmt 62">
            <a:extLst>
              <a:ext uri="{FF2B5EF4-FFF2-40B4-BE49-F238E27FC236}">
                <a16:creationId xmlns:a16="http://schemas.microsoft.com/office/drawing/2014/main" id="{D83A52F7-C6CF-9B65-FFCE-4ACCDEC89B1E}"/>
              </a:ext>
            </a:extLst>
          </p:cNvPr>
          <p:cNvSpPr/>
          <p:nvPr/>
        </p:nvSpPr>
        <p:spPr>
          <a:xfrm rot="10800000">
            <a:off x="15714286" y="2192373"/>
            <a:ext cx="508880" cy="785293"/>
          </a:xfrm>
          <a:prstGeom prst="curv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2" name="Textfeld 71">
            <a:extLst>
              <a:ext uri="{FF2B5EF4-FFF2-40B4-BE49-F238E27FC236}">
                <a16:creationId xmlns:a16="http://schemas.microsoft.com/office/drawing/2014/main" id="{F1F5503E-DD5C-D231-9859-BDBECCED42BC}"/>
              </a:ext>
            </a:extLst>
          </p:cNvPr>
          <p:cNvSpPr txBox="1"/>
          <p:nvPr/>
        </p:nvSpPr>
        <p:spPr>
          <a:xfrm>
            <a:off x="2118383" y="5581321"/>
            <a:ext cx="2292025" cy="306238"/>
          </a:xfrm>
          <a:prstGeom prst="rect">
            <a:avLst/>
          </a:prstGeom>
          <a:noFill/>
        </p:spPr>
        <p:txBody>
          <a:bodyPr wrap="square" lIns="0" tIns="0" rIns="0" rtlCol="0">
            <a:spAutoFit/>
          </a:bodyPr>
          <a:lstStyle/>
          <a:p>
            <a:pPr algn="ctr">
              <a:lnSpc>
                <a:spcPts val="2000"/>
              </a:lnSpc>
            </a:pPr>
            <a:r>
              <a:rPr lang="de-DE" sz="2000" dirty="0"/>
              <a:t>Quadra Digital Twin</a:t>
            </a:r>
          </a:p>
        </p:txBody>
      </p:sp>
      <p:sp>
        <p:nvSpPr>
          <p:cNvPr id="73" name="Textfeld 72">
            <a:extLst>
              <a:ext uri="{FF2B5EF4-FFF2-40B4-BE49-F238E27FC236}">
                <a16:creationId xmlns:a16="http://schemas.microsoft.com/office/drawing/2014/main" id="{A38170DD-5ED9-0116-9C2A-542176D5D86F}"/>
              </a:ext>
            </a:extLst>
          </p:cNvPr>
          <p:cNvSpPr txBox="1"/>
          <p:nvPr/>
        </p:nvSpPr>
        <p:spPr>
          <a:xfrm>
            <a:off x="7818502" y="4983648"/>
            <a:ext cx="1525884" cy="661720"/>
          </a:xfrm>
          <a:prstGeom prst="rect">
            <a:avLst/>
          </a:prstGeom>
          <a:noFill/>
        </p:spPr>
        <p:txBody>
          <a:bodyPr wrap="square" lIns="0" tIns="0" rIns="0" rtlCol="0">
            <a:spAutoFit/>
          </a:bodyPr>
          <a:lstStyle/>
          <a:p>
            <a:pPr algn="ctr"/>
            <a:r>
              <a:rPr lang="de-DE" sz="2000" dirty="0"/>
              <a:t>MC Dose Simulation</a:t>
            </a:r>
          </a:p>
        </p:txBody>
      </p:sp>
      <p:sp>
        <p:nvSpPr>
          <p:cNvPr id="75" name="Textfeld 74">
            <a:extLst>
              <a:ext uri="{FF2B5EF4-FFF2-40B4-BE49-F238E27FC236}">
                <a16:creationId xmlns:a16="http://schemas.microsoft.com/office/drawing/2014/main" id="{835C8E3D-9EEB-ACF2-F177-12CF7C6F41C2}"/>
              </a:ext>
            </a:extLst>
          </p:cNvPr>
          <p:cNvSpPr txBox="1"/>
          <p:nvPr/>
        </p:nvSpPr>
        <p:spPr>
          <a:xfrm>
            <a:off x="4980727" y="2645502"/>
            <a:ext cx="2218072" cy="353943"/>
          </a:xfrm>
          <a:prstGeom prst="rect">
            <a:avLst/>
          </a:prstGeom>
          <a:noFill/>
        </p:spPr>
        <p:txBody>
          <a:bodyPr wrap="square" lIns="0" tIns="0" rIns="0" rtlCol="0">
            <a:spAutoFit/>
          </a:bodyPr>
          <a:lstStyle/>
          <a:p>
            <a:pPr algn="ctr"/>
            <a:r>
              <a:rPr lang="de-DE" sz="2000" dirty="0"/>
              <a:t>MC Dose Simulation</a:t>
            </a:r>
          </a:p>
        </p:txBody>
      </p:sp>
      <p:sp>
        <p:nvSpPr>
          <p:cNvPr id="7" name="Textfeld 6">
            <a:extLst>
              <a:ext uri="{FF2B5EF4-FFF2-40B4-BE49-F238E27FC236}">
                <a16:creationId xmlns:a16="http://schemas.microsoft.com/office/drawing/2014/main" id="{800FC69E-0AEB-7BDD-FA20-B13634933989}"/>
              </a:ext>
            </a:extLst>
          </p:cNvPr>
          <p:cNvSpPr txBox="1"/>
          <p:nvPr/>
        </p:nvSpPr>
        <p:spPr>
          <a:xfrm>
            <a:off x="13259892" y="4077375"/>
            <a:ext cx="7318350" cy="562718"/>
          </a:xfrm>
          <a:prstGeom prst="rect">
            <a:avLst/>
          </a:prstGeom>
          <a:noFill/>
        </p:spPr>
        <p:txBody>
          <a:bodyPr wrap="none" lIns="0" tIns="0" rIns="0" rtlCol="0">
            <a:spAutoFit/>
          </a:bodyPr>
          <a:lstStyle/>
          <a:p>
            <a:pPr marL="342900" indent="-342900" algn="l">
              <a:lnSpc>
                <a:spcPts val="2000"/>
              </a:lnSpc>
              <a:buFont typeface="Wingdings" panose="05000000000000000000" pitchFamily="2" charset="2"/>
              <a:buChar char="à"/>
            </a:pPr>
            <a:r>
              <a:rPr lang="de-DE" sz="2000" dirty="0" err="1">
                <a:sym typeface="Wingdings" panose="05000000000000000000" pitchFamily="2" charset="2"/>
              </a:rPr>
              <a:t>optimum</a:t>
            </a:r>
            <a:r>
              <a:rPr lang="de-DE" sz="2000" dirty="0">
                <a:sym typeface="Wingdings" panose="05000000000000000000" pitchFamily="2" charset="2"/>
              </a:rPr>
              <a:t> </a:t>
            </a:r>
            <a:r>
              <a:rPr lang="de-DE" sz="2000" dirty="0" err="1">
                <a:sym typeface="Wingdings" panose="05000000000000000000" pitchFamily="2" charset="2"/>
              </a:rPr>
              <a:t>image</a:t>
            </a:r>
            <a:r>
              <a:rPr lang="de-DE" sz="2000" dirty="0">
                <a:sym typeface="Wingdings" panose="05000000000000000000" pitchFamily="2" charset="2"/>
              </a:rPr>
              <a:t> </a:t>
            </a:r>
            <a:r>
              <a:rPr lang="de-DE" sz="2000" dirty="0" err="1">
                <a:sym typeface="Wingdings" panose="05000000000000000000" pitchFamily="2" charset="2"/>
              </a:rPr>
              <a:t>reconstruction</a:t>
            </a:r>
            <a:r>
              <a:rPr lang="de-DE" sz="2000" dirty="0">
                <a:sym typeface="Wingdings" panose="05000000000000000000" pitchFamily="2" charset="2"/>
              </a:rPr>
              <a:t> + residual </a:t>
            </a:r>
            <a:r>
              <a:rPr lang="de-DE" sz="2000" dirty="0" err="1">
                <a:sym typeface="Wingdings" panose="05000000000000000000" pitchFamily="2" charset="2"/>
              </a:rPr>
              <a:t>error</a:t>
            </a:r>
            <a:r>
              <a:rPr lang="de-DE" sz="2000" dirty="0">
                <a:sym typeface="Wingdings" panose="05000000000000000000" pitchFamily="2" charset="2"/>
              </a:rPr>
              <a:t> </a:t>
            </a:r>
            <a:r>
              <a:rPr lang="de-DE" sz="2000" dirty="0" err="1">
                <a:sym typeface="Wingdings" panose="05000000000000000000" pitchFamily="2" charset="2"/>
              </a:rPr>
              <a:t>for</a:t>
            </a:r>
            <a:r>
              <a:rPr lang="de-DE" sz="2000" dirty="0">
                <a:sym typeface="Wingdings" panose="05000000000000000000" pitchFamily="2" charset="2"/>
              </a:rPr>
              <a:t> dose </a:t>
            </a:r>
            <a:r>
              <a:rPr lang="de-DE" sz="2000" dirty="0" err="1">
                <a:sym typeface="Wingdings" panose="05000000000000000000" pitchFamily="2" charset="2"/>
              </a:rPr>
              <a:t>estimation</a:t>
            </a:r>
            <a:endParaRPr lang="de-DE" sz="2000" dirty="0">
              <a:sym typeface="Wingdings" panose="05000000000000000000" pitchFamily="2" charset="2"/>
            </a:endParaRPr>
          </a:p>
          <a:p>
            <a:pPr marL="342900" indent="-342900" algn="l">
              <a:lnSpc>
                <a:spcPts val="2000"/>
              </a:lnSpc>
              <a:buFont typeface="Wingdings" panose="05000000000000000000" pitchFamily="2" charset="2"/>
              <a:buChar char="à"/>
            </a:pPr>
            <a:r>
              <a:rPr lang="de-DE" sz="2000" dirty="0">
                <a:sym typeface="Wingdings" panose="05000000000000000000" pitchFamily="2" charset="2"/>
              </a:rPr>
              <a:t>Potential </a:t>
            </a:r>
            <a:r>
              <a:rPr lang="de-DE" sz="2000" dirty="0" err="1">
                <a:sym typeface="Wingdings" panose="05000000000000000000" pitchFamily="2" charset="2"/>
              </a:rPr>
              <a:t>for</a:t>
            </a:r>
            <a:r>
              <a:rPr lang="de-DE" sz="2000" dirty="0">
                <a:sym typeface="Wingdings" panose="05000000000000000000" pitchFamily="2" charset="2"/>
              </a:rPr>
              <a:t> NN </a:t>
            </a:r>
            <a:r>
              <a:rPr lang="de-DE" sz="2000" dirty="0" err="1">
                <a:sym typeface="Wingdings" panose="05000000000000000000" pitchFamily="2" charset="2"/>
              </a:rPr>
              <a:t>trained</a:t>
            </a:r>
            <a:r>
              <a:rPr lang="de-DE" sz="2000" dirty="0">
                <a:sym typeface="Wingdings" panose="05000000000000000000" pitchFamily="2" charset="2"/>
              </a:rPr>
              <a:t> on n&gt;20 </a:t>
            </a:r>
            <a:r>
              <a:rPr lang="de-DE" sz="2000" dirty="0" err="1">
                <a:sym typeface="Wingdings" panose="05000000000000000000" pitchFamily="2" charset="2"/>
              </a:rPr>
              <a:t>patients</a:t>
            </a:r>
            <a:endParaRPr lang="de-DE" sz="2000" dirty="0"/>
          </a:p>
        </p:txBody>
      </p:sp>
      <p:pic>
        <p:nvPicPr>
          <p:cNvPr id="54" name="Grafik 53">
            <a:extLst>
              <a:ext uri="{FF2B5EF4-FFF2-40B4-BE49-F238E27FC236}">
                <a16:creationId xmlns:a16="http://schemas.microsoft.com/office/drawing/2014/main" id="{8278077C-45B5-8404-5944-81914E277E98}"/>
              </a:ext>
            </a:extLst>
          </p:cNvPr>
          <p:cNvPicPr>
            <a:picLocks noChangeAspect="1"/>
          </p:cNvPicPr>
          <p:nvPr/>
        </p:nvPicPr>
        <p:blipFill rotWithShape="1">
          <a:blip r:embed="rId7"/>
          <a:srcRect l="48104" r="3506"/>
          <a:stretch/>
        </p:blipFill>
        <p:spPr>
          <a:xfrm>
            <a:off x="632786" y="1157726"/>
            <a:ext cx="1041952" cy="2306121"/>
          </a:xfrm>
          <a:prstGeom prst="roundRect">
            <a:avLst/>
          </a:prstGeom>
        </p:spPr>
      </p:pic>
      <p:sp>
        <p:nvSpPr>
          <p:cNvPr id="8" name="Textfeld 7">
            <a:extLst>
              <a:ext uri="{FF2B5EF4-FFF2-40B4-BE49-F238E27FC236}">
                <a16:creationId xmlns:a16="http://schemas.microsoft.com/office/drawing/2014/main" id="{03E58917-F841-68A8-42F9-4579A5912A8F}"/>
              </a:ext>
            </a:extLst>
          </p:cNvPr>
          <p:cNvSpPr txBox="1"/>
          <p:nvPr/>
        </p:nvSpPr>
        <p:spPr>
          <a:xfrm>
            <a:off x="10353552" y="3039491"/>
            <a:ext cx="1041952"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sz="2000" dirty="0">
                <a:solidFill>
                  <a:srgbClr val="3C3C41"/>
                </a:solidFill>
                <a:latin typeface="Calibri"/>
              </a:rPr>
              <a:t>Dose </a:t>
            </a:r>
            <a:r>
              <a:rPr lang="de-DE" sz="2000" dirty="0" err="1">
                <a:solidFill>
                  <a:srgbClr val="3C3C41"/>
                </a:solidFill>
                <a:latin typeface="Calibri"/>
              </a:rPr>
              <a:t>map</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sp>
        <p:nvSpPr>
          <p:cNvPr id="4" name="Textfeld 3">
            <a:extLst>
              <a:ext uri="{FF2B5EF4-FFF2-40B4-BE49-F238E27FC236}">
                <a16:creationId xmlns:a16="http://schemas.microsoft.com/office/drawing/2014/main" id="{58F93886-496D-6390-4D44-DC599CB11AA1}"/>
              </a:ext>
            </a:extLst>
          </p:cNvPr>
          <p:cNvSpPr txBox="1"/>
          <p:nvPr/>
        </p:nvSpPr>
        <p:spPr>
          <a:xfrm>
            <a:off x="10353552" y="5452789"/>
            <a:ext cx="1041952"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sz="2000" dirty="0">
                <a:solidFill>
                  <a:srgbClr val="3C3C41"/>
                </a:solidFill>
                <a:latin typeface="Calibri"/>
              </a:rPr>
              <a:t>Dose </a:t>
            </a:r>
            <a:r>
              <a:rPr lang="de-DE" sz="2000" dirty="0" err="1">
                <a:solidFill>
                  <a:srgbClr val="3C3C41"/>
                </a:solidFill>
                <a:latin typeface="Calibri"/>
              </a:rPr>
              <a:t>map</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pic>
        <p:nvPicPr>
          <p:cNvPr id="9" name="Grafik 4">
            <a:extLst>
              <a:ext uri="{FF2B5EF4-FFF2-40B4-BE49-F238E27FC236}">
                <a16:creationId xmlns:a16="http://schemas.microsoft.com/office/drawing/2014/main" id="{1115BEAE-7C61-A916-EC0D-21162596C3CB}"/>
              </a:ext>
            </a:extLst>
          </p:cNvPr>
          <p:cNvPicPr>
            <a:picLocks noChangeAspect="1"/>
          </p:cNvPicPr>
          <p:nvPr/>
        </p:nvPicPr>
        <p:blipFill>
          <a:blip r:embed="rId8"/>
          <a:srcRect l="7683" t="5397" b="10829"/>
          <a:stretch/>
        </p:blipFill>
        <p:spPr>
          <a:xfrm>
            <a:off x="1735831" y="4321238"/>
            <a:ext cx="1014739" cy="863495"/>
          </a:xfrm>
          <a:prstGeom prst="rect">
            <a:avLst/>
          </a:prstGeom>
        </p:spPr>
      </p:pic>
      <p:sp>
        <p:nvSpPr>
          <p:cNvPr id="10" name="Rechteck: abgerundete Ecken 9">
            <a:extLst>
              <a:ext uri="{FF2B5EF4-FFF2-40B4-BE49-F238E27FC236}">
                <a16:creationId xmlns:a16="http://schemas.microsoft.com/office/drawing/2014/main" id="{ABDCF034-ABD0-13C7-24EB-F22AA731AFA9}"/>
              </a:ext>
            </a:extLst>
          </p:cNvPr>
          <p:cNvSpPr/>
          <p:nvPr/>
        </p:nvSpPr>
        <p:spPr>
          <a:xfrm>
            <a:off x="1689395" y="3922426"/>
            <a:ext cx="3278961" cy="1553056"/>
          </a:xfrm>
          <a:prstGeom prst="roundRect">
            <a:avLst/>
          </a:prstGeom>
          <a:noFill/>
          <a:ln w="57150">
            <a:solidFill>
              <a:srgbClr val="E3D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4">
            <a:extLst>
              <a:ext uri="{FF2B5EF4-FFF2-40B4-BE49-F238E27FC236}">
                <a16:creationId xmlns:a16="http://schemas.microsoft.com/office/drawing/2014/main" id="{236B0D3A-1830-A971-6419-58D3EC3DDBEF}"/>
              </a:ext>
            </a:extLst>
          </p:cNvPr>
          <p:cNvPicPr>
            <a:picLocks noChangeAspect="1"/>
          </p:cNvPicPr>
          <p:nvPr/>
        </p:nvPicPr>
        <p:blipFill>
          <a:blip r:embed="rId9"/>
          <a:stretch>
            <a:fillRect/>
          </a:stretch>
        </p:blipFill>
        <p:spPr>
          <a:xfrm>
            <a:off x="2771826" y="4083350"/>
            <a:ext cx="2131071" cy="1296727"/>
          </a:xfrm>
          <a:prstGeom prst="rect">
            <a:avLst/>
          </a:prstGeom>
        </p:spPr>
      </p:pic>
    </p:spTree>
    <p:extLst>
      <p:ext uri="{BB962C8B-B14F-4D97-AF65-F5344CB8AC3E}">
        <p14:creationId xmlns:p14="http://schemas.microsoft.com/office/powerpoint/2010/main" val="21902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animBg="1"/>
      <p:bldP spid="49" grpId="0" animBg="1"/>
      <p:bldP spid="72" grpId="0"/>
      <p:bldP spid="73" grpId="0"/>
      <p:bldP spid="4"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7209-15C5-1C1D-BDBD-4C3C3EEE4F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34D654-00DC-5904-A8BA-303CFCDF9F63}"/>
              </a:ext>
            </a:extLst>
          </p:cNvPr>
          <p:cNvSpPr>
            <a:spLocks noGrp="1"/>
          </p:cNvSpPr>
          <p:nvPr>
            <p:ph type="title"/>
          </p:nvPr>
        </p:nvSpPr>
        <p:spPr/>
        <p:txBody>
          <a:bodyPr/>
          <a:lstStyle/>
          <a:p>
            <a:r>
              <a:rPr lang="de-DE" dirty="0" err="1"/>
              <a:t>Dosimetry</a:t>
            </a:r>
            <a:r>
              <a:rPr lang="de-DE" dirty="0"/>
              <a:t>: Simulation Ground Truth</a:t>
            </a:r>
          </a:p>
        </p:txBody>
      </p:sp>
      <p:sp>
        <p:nvSpPr>
          <p:cNvPr id="3" name="Textplatzhalter 2">
            <a:extLst>
              <a:ext uri="{FF2B5EF4-FFF2-40B4-BE49-F238E27FC236}">
                <a16:creationId xmlns:a16="http://schemas.microsoft.com/office/drawing/2014/main" id="{C9B97F8D-E4A3-75D6-F9B3-FAA069645950}"/>
              </a:ext>
            </a:extLst>
          </p:cNvPr>
          <p:cNvSpPr>
            <a:spLocks noGrp="1"/>
          </p:cNvSpPr>
          <p:nvPr>
            <p:ph type="body" sz="quarter" idx="13"/>
          </p:nvPr>
        </p:nvSpPr>
        <p:spPr/>
        <p:txBody>
          <a:bodyPr/>
          <a:lstStyle/>
          <a:p>
            <a:endParaRPr lang="de-DE"/>
          </a:p>
        </p:txBody>
      </p:sp>
      <p:sp>
        <p:nvSpPr>
          <p:cNvPr id="15" name="Pfeil: nach rechts 14">
            <a:extLst>
              <a:ext uri="{FF2B5EF4-FFF2-40B4-BE49-F238E27FC236}">
                <a16:creationId xmlns:a16="http://schemas.microsoft.com/office/drawing/2014/main" id="{9DE81A5D-B58D-BCF4-F27B-F38DCA059E5C}"/>
              </a:ext>
            </a:extLst>
          </p:cNvPr>
          <p:cNvSpPr/>
          <p:nvPr/>
        </p:nvSpPr>
        <p:spPr>
          <a:xfrm>
            <a:off x="5148679" y="4422589"/>
            <a:ext cx="55191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a:extLst>
              <a:ext uri="{FF2B5EF4-FFF2-40B4-BE49-F238E27FC236}">
                <a16:creationId xmlns:a16="http://schemas.microsoft.com/office/drawing/2014/main" id="{3DA57C3A-FC22-C10A-0A65-9753DAE2402B}"/>
              </a:ext>
            </a:extLst>
          </p:cNvPr>
          <p:cNvPicPr>
            <a:picLocks noChangeAspect="1"/>
          </p:cNvPicPr>
          <p:nvPr/>
        </p:nvPicPr>
        <p:blipFill rotWithShape="1">
          <a:blip r:embed="rId2"/>
          <a:srcRect l="19977" t="3486" b="11111"/>
          <a:stretch/>
        </p:blipFill>
        <p:spPr>
          <a:xfrm>
            <a:off x="5705735" y="3652468"/>
            <a:ext cx="1756973" cy="1823014"/>
          </a:xfrm>
          <a:prstGeom prst="rect">
            <a:avLst/>
          </a:prstGeom>
          <a:ln>
            <a:noFill/>
          </a:ln>
        </p:spPr>
      </p:pic>
      <p:sp>
        <p:nvSpPr>
          <p:cNvPr id="18" name="Textfeld 17">
            <a:extLst>
              <a:ext uri="{FF2B5EF4-FFF2-40B4-BE49-F238E27FC236}">
                <a16:creationId xmlns:a16="http://schemas.microsoft.com/office/drawing/2014/main" id="{28AEB10B-D147-2845-F7CB-0ACFBEA21303}"/>
              </a:ext>
            </a:extLst>
          </p:cNvPr>
          <p:cNvSpPr txBox="1"/>
          <p:nvPr/>
        </p:nvSpPr>
        <p:spPr>
          <a:xfrm>
            <a:off x="5758407" y="5518942"/>
            <a:ext cx="1616918" cy="306238"/>
          </a:xfrm>
          <a:prstGeom prst="rect">
            <a:avLst/>
          </a:prstGeom>
          <a:noFill/>
        </p:spPr>
        <p:txBody>
          <a:bodyPr wrap="none" lIns="0" tIns="0" rIns="0" rtlCol="0">
            <a:spAutoFit/>
          </a:bodyPr>
          <a:lstStyle/>
          <a:p>
            <a:pPr algn="l">
              <a:lnSpc>
                <a:spcPts val="2000"/>
              </a:lnSpc>
            </a:pPr>
            <a:r>
              <a:rPr lang="de-DE" sz="2000" dirty="0"/>
              <a:t>Emission Image</a:t>
            </a:r>
          </a:p>
        </p:txBody>
      </p:sp>
      <p:grpSp>
        <p:nvGrpSpPr>
          <p:cNvPr id="24" name="Gruppieren 23">
            <a:extLst>
              <a:ext uri="{FF2B5EF4-FFF2-40B4-BE49-F238E27FC236}">
                <a16:creationId xmlns:a16="http://schemas.microsoft.com/office/drawing/2014/main" id="{A7B952E4-6749-B0B2-1AD3-4A7D9654F124}"/>
              </a:ext>
            </a:extLst>
          </p:cNvPr>
          <p:cNvGrpSpPr/>
          <p:nvPr/>
        </p:nvGrpSpPr>
        <p:grpSpPr>
          <a:xfrm>
            <a:off x="9896957" y="3660087"/>
            <a:ext cx="1842679" cy="1823014"/>
            <a:chOff x="8521897" y="3760392"/>
            <a:chExt cx="1920797" cy="1992996"/>
          </a:xfrm>
        </p:grpSpPr>
        <p:pic>
          <p:nvPicPr>
            <p:cNvPr id="23" name="Grafik 22">
              <a:extLst>
                <a:ext uri="{FF2B5EF4-FFF2-40B4-BE49-F238E27FC236}">
                  <a16:creationId xmlns:a16="http://schemas.microsoft.com/office/drawing/2014/main" id="{2611D55E-E7D3-10D4-B0C2-5A7ECCBF4C28}"/>
                </a:ext>
              </a:extLst>
            </p:cNvPr>
            <p:cNvPicPr>
              <a:picLocks noChangeAspect="1"/>
            </p:cNvPicPr>
            <p:nvPr/>
          </p:nvPicPr>
          <p:blipFill rotWithShape="1">
            <a:blip r:embed="rId2"/>
            <a:srcRect l="19977" t="3486" b="11111"/>
            <a:stretch/>
          </p:blipFill>
          <p:spPr>
            <a:xfrm>
              <a:off x="8521897" y="3760392"/>
              <a:ext cx="1920797" cy="1992996"/>
            </a:xfrm>
            <a:prstGeom prst="rect">
              <a:avLst/>
            </a:prstGeom>
            <a:ln>
              <a:noFill/>
            </a:ln>
          </p:spPr>
        </p:pic>
        <p:pic>
          <p:nvPicPr>
            <p:cNvPr id="22" name="Grafik 21">
              <a:extLst>
                <a:ext uri="{FF2B5EF4-FFF2-40B4-BE49-F238E27FC236}">
                  <a16:creationId xmlns:a16="http://schemas.microsoft.com/office/drawing/2014/main" id="{F8BDD75A-5010-807D-CA96-802C1671B68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1939" r="4241" b="10774"/>
            <a:stretch/>
          </p:blipFill>
          <p:spPr>
            <a:xfrm>
              <a:off x="8568153" y="3873021"/>
              <a:ext cx="1828283" cy="1767737"/>
            </a:xfrm>
            <a:prstGeom prst="rect">
              <a:avLst/>
            </a:prstGeom>
            <a:ln>
              <a:noFill/>
            </a:ln>
          </p:spPr>
        </p:pic>
      </p:grpSp>
      <p:sp>
        <p:nvSpPr>
          <p:cNvPr id="26" name="Pfeil: nach rechts 25">
            <a:extLst>
              <a:ext uri="{FF2B5EF4-FFF2-40B4-BE49-F238E27FC236}">
                <a16:creationId xmlns:a16="http://schemas.microsoft.com/office/drawing/2014/main" id="{FBF807C8-4488-0101-FF70-DDBF67028A86}"/>
              </a:ext>
            </a:extLst>
          </p:cNvPr>
          <p:cNvSpPr/>
          <p:nvPr/>
        </p:nvSpPr>
        <p:spPr>
          <a:xfrm>
            <a:off x="7578069" y="4422589"/>
            <a:ext cx="215914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894CF43F-4ABA-1489-36A2-425A389AB4A9}"/>
              </a:ext>
            </a:extLst>
          </p:cNvPr>
          <p:cNvPicPr>
            <a:picLocks noChangeAspect="1"/>
          </p:cNvPicPr>
          <p:nvPr/>
        </p:nvPicPr>
        <p:blipFill>
          <a:blip r:embed="rId5"/>
          <a:stretch>
            <a:fillRect/>
          </a:stretch>
        </p:blipFill>
        <p:spPr>
          <a:xfrm>
            <a:off x="7878496" y="4368455"/>
            <a:ext cx="1298403" cy="638047"/>
          </a:xfrm>
          <a:prstGeom prst="rect">
            <a:avLst/>
          </a:prstGeom>
          <a:ln>
            <a:solidFill>
              <a:schemeClr val="tx1"/>
            </a:solidFill>
          </a:ln>
        </p:spPr>
      </p:pic>
      <p:sp>
        <p:nvSpPr>
          <p:cNvPr id="39" name="Pfeil: nach rechts 38">
            <a:extLst>
              <a:ext uri="{FF2B5EF4-FFF2-40B4-BE49-F238E27FC236}">
                <a16:creationId xmlns:a16="http://schemas.microsoft.com/office/drawing/2014/main" id="{8FC05485-83EE-1320-7E0E-B7C932495EF8}"/>
              </a:ext>
            </a:extLst>
          </p:cNvPr>
          <p:cNvSpPr/>
          <p:nvPr/>
        </p:nvSpPr>
        <p:spPr>
          <a:xfrm>
            <a:off x="2023015" y="1840308"/>
            <a:ext cx="7705573"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6AA3AF7C-8CF0-2515-2B85-64C258F509CD}"/>
              </a:ext>
            </a:extLst>
          </p:cNvPr>
          <p:cNvPicPr>
            <a:picLocks noChangeAspect="1"/>
          </p:cNvPicPr>
          <p:nvPr/>
        </p:nvPicPr>
        <p:blipFill>
          <a:blip r:embed="rId5"/>
          <a:stretch>
            <a:fillRect/>
          </a:stretch>
        </p:blipFill>
        <p:spPr>
          <a:xfrm>
            <a:off x="5106085" y="1624236"/>
            <a:ext cx="1967357" cy="966777"/>
          </a:xfrm>
          <a:prstGeom prst="rect">
            <a:avLst/>
          </a:prstGeom>
          <a:ln>
            <a:solidFill>
              <a:schemeClr val="tx1"/>
            </a:solidFill>
          </a:ln>
        </p:spPr>
      </p:pic>
      <p:sp>
        <p:nvSpPr>
          <p:cNvPr id="49" name="Pfeil: nach oben gebogen 48">
            <a:extLst>
              <a:ext uri="{FF2B5EF4-FFF2-40B4-BE49-F238E27FC236}">
                <a16:creationId xmlns:a16="http://schemas.microsoft.com/office/drawing/2014/main" id="{F709D00E-9851-3D01-D828-B496837C249F}"/>
              </a:ext>
            </a:extLst>
          </p:cNvPr>
          <p:cNvSpPr/>
          <p:nvPr/>
        </p:nvSpPr>
        <p:spPr>
          <a:xfrm rot="5400000">
            <a:off x="683719" y="4084706"/>
            <a:ext cx="1231904" cy="588712"/>
          </a:xfrm>
          <a:prstGeom prst="bentUpArrow">
            <a:avLst>
              <a:gd name="adj1" fmla="val 40563"/>
              <a:gd name="adj2" fmla="val 50000"/>
              <a:gd name="adj3" fmla="val 4894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a:extLst>
              <a:ext uri="{FF2B5EF4-FFF2-40B4-BE49-F238E27FC236}">
                <a16:creationId xmlns:a16="http://schemas.microsoft.com/office/drawing/2014/main" id="{6B0E1B0E-6BE1-0F2C-8FF0-64CCE222D9DC}"/>
              </a:ext>
            </a:extLst>
          </p:cNvPr>
          <p:cNvPicPr>
            <a:picLocks noChangeAspect="1"/>
          </p:cNvPicPr>
          <p:nvPr/>
        </p:nvPicPr>
        <p:blipFill rotWithShape="1">
          <a:blip r:embed="rId2"/>
          <a:srcRect l="19977" t="3486" b="11111"/>
          <a:stretch/>
        </p:blipFill>
        <p:spPr>
          <a:xfrm>
            <a:off x="9941333" y="1200947"/>
            <a:ext cx="1842679" cy="1823014"/>
          </a:xfrm>
          <a:prstGeom prst="rect">
            <a:avLst/>
          </a:prstGeom>
          <a:ln w="38100">
            <a:noFill/>
          </a:ln>
        </p:spPr>
      </p:pic>
      <p:pic>
        <p:nvPicPr>
          <p:cNvPr id="57" name="Grafik 56">
            <a:extLst>
              <a:ext uri="{FF2B5EF4-FFF2-40B4-BE49-F238E27FC236}">
                <a16:creationId xmlns:a16="http://schemas.microsoft.com/office/drawing/2014/main" id="{D2E6CAF9-874E-EAC5-3CCE-F252E305C6A1}"/>
              </a:ext>
            </a:extLst>
          </p:cNvPr>
          <p:cNvPicPr>
            <a:picLocks noChangeAspect="1"/>
          </p:cNvPicPr>
          <p:nvPr/>
        </p:nvPicPr>
        <p:blipFill rotWithShape="1">
          <a:blip r:embed="rId6"/>
          <a:srcRect l="11939" r="4241" b="10774"/>
          <a:stretch/>
        </p:blipFill>
        <p:spPr>
          <a:xfrm>
            <a:off x="9985708" y="1303970"/>
            <a:ext cx="1753928" cy="1616967"/>
          </a:xfrm>
          <a:prstGeom prst="rect">
            <a:avLst/>
          </a:prstGeom>
          <a:ln w="38100">
            <a:solidFill>
              <a:srgbClr val="00B050"/>
            </a:solidFill>
          </a:ln>
        </p:spPr>
      </p:pic>
      <p:sp>
        <p:nvSpPr>
          <p:cNvPr id="63" name="Pfeil: nach rechts gekrümmt 62">
            <a:extLst>
              <a:ext uri="{FF2B5EF4-FFF2-40B4-BE49-F238E27FC236}">
                <a16:creationId xmlns:a16="http://schemas.microsoft.com/office/drawing/2014/main" id="{460DB69B-E06A-DEB4-13E8-825817B682D1}"/>
              </a:ext>
            </a:extLst>
          </p:cNvPr>
          <p:cNvSpPr/>
          <p:nvPr/>
        </p:nvSpPr>
        <p:spPr>
          <a:xfrm rot="10800000">
            <a:off x="11526673" y="2622914"/>
            <a:ext cx="470084" cy="1801559"/>
          </a:xfrm>
          <a:prstGeom prst="curvedRightArrow">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2" name="Textfeld 71">
            <a:extLst>
              <a:ext uri="{FF2B5EF4-FFF2-40B4-BE49-F238E27FC236}">
                <a16:creationId xmlns:a16="http://schemas.microsoft.com/office/drawing/2014/main" id="{63F5B929-5615-F614-6768-B2EBCD22A386}"/>
              </a:ext>
            </a:extLst>
          </p:cNvPr>
          <p:cNvSpPr txBox="1"/>
          <p:nvPr/>
        </p:nvSpPr>
        <p:spPr>
          <a:xfrm>
            <a:off x="2118383" y="5581321"/>
            <a:ext cx="2292025" cy="306238"/>
          </a:xfrm>
          <a:prstGeom prst="rect">
            <a:avLst/>
          </a:prstGeom>
          <a:noFill/>
        </p:spPr>
        <p:txBody>
          <a:bodyPr wrap="square" lIns="0" tIns="0" rIns="0" rtlCol="0">
            <a:spAutoFit/>
          </a:bodyPr>
          <a:lstStyle/>
          <a:p>
            <a:pPr algn="ctr">
              <a:lnSpc>
                <a:spcPts val="2000"/>
              </a:lnSpc>
            </a:pPr>
            <a:r>
              <a:rPr lang="de-DE" sz="2000" dirty="0"/>
              <a:t>Quadra Digital Twin</a:t>
            </a:r>
          </a:p>
        </p:txBody>
      </p:sp>
      <p:sp>
        <p:nvSpPr>
          <p:cNvPr id="73" name="Textfeld 72">
            <a:extLst>
              <a:ext uri="{FF2B5EF4-FFF2-40B4-BE49-F238E27FC236}">
                <a16:creationId xmlns:a16="http://schemas.microsoft.com/office/drawing/2014/main" id="{BC81F0D5-BF1B-E50A-4B9F-CED60FED52AD}"/>
              </a:ext>
            </a:extLst>
          </p:cNvPr>
          <p:cNvSpPr txBox="1"/>
          <p:nvPr/>
        </p:nvSpPr>
        <p:spPr>
          <a:xfrm>
            <a:off x="7818502" y="4983648"/>
            <a:ext cx="1525884" cy="661720"/>
          </a:xfrm>
          <a:prstGeom prst="rect">
            <a:avLst/>
          </a:prstGeom>
          <a:noFill/>
        </p:spPr>
        <p:txBody>
          <a:bodyPr wrap="square" lIns="0" tIns="0" rIns="0" rtlCol="0">
            <a:spAutoFit/>
          </a:bodyPr>
          <a:lstStyle/>
          <a:p>
            <a:pPr algn="ctr"/>
            <a:r>
              <a:rPr lang="de-DE" sz="2000" dirty="0"/>
              <a:t>MC Dose Simulation</a:t>
            </a:r>
          </a:p>
        </p:txBody>
      </p:sp>
      <p:sp>
        <p:nvSpPr>
          <p:cNvPr id="75" name="Textfeld 74">
            <a:extLst>
              <a:ext uri="{FF2B5EF4-FFF2-40B4-BE49-F238E27FC236}">
                <a16:creationId xmlns:a16="http://schemas.microsoft.com/office/drawing/2014/main" id="{AE0BD0DE-FC06-53B5-1958-A8C28DAE674E}"/>
              </a:ext>
            </a:extLst>
          </p:cNvPr>
          <p:cNvSpPr txBox="1"/>
          <p:nvPr/>
        </p:nvSpPr>
        <p:spPr>
          <a:xfrm>
            <a:off x="4980727" y="2645502"/>
            <a:ext cx="2218072" cy="353943"/>
          </a:xfrm>
          <a:prstGeom prst="rect">
            <a:avLst/>
          </a:prstGeom>
          <a:noFill/>
        </p:spPr>
        <p:txBody>
          <a:bodyPr wrap="square" lIns="0" tIns="0" rIns="0" rtlCol="0">
            <a:spAutoFit/>
          </a:bodyPr>
          <a:lstStyle/>
          <a:p>
            <a:pPr algn="ctr"/>
            <a:r>
              <a:rPr lang="de-DE" sz="2000" dirty="0"/>
              <a:t>MC Dose Simulation</a:t>
            </a:r>
          </a:p>
        </p:txBody>
      </p:sp>
      <p:sp>
        <p:nvSpPr>
          <p:cNvPr id="7" name="Textfeld 6">
            <a:extLst>
              <a:ext uri="{FF2B5EF4-FFF2-40B4-BE49-F238E27FC236}">
                <a16:creationId xmlns:a16="http://schemas.microsoft.com/office/drawing/2014/main" id="{E1A9FBE3-D342-0F2F-BB99-E9AB33FD7089}"/>
              </a:ext>
            </a:extLst>
          </p:cNvPr>
          <p:cNvSpPr txBox="1"/>
          <p:nvPr/>
        </p:nvSpPr>
        <p:spPr>
          <a:xfrm>
            <a:off x="13259892" y="4077375"/>
            <a:ext cx="7318350" cy="562718"/>
          </a:xfrm>
          <a:prstGeom prst="rect">
            <a:avLst/>
          </a:prstGeom>
          <a:noFill/>
        </p:spPr>
        <p:txBody>
          <a:bodyPr wrap="none" lIns="0" tIns="0" rIns="0" rtlCol="0">
            <a:spAutoFit/>
          </a:bodyPr>
          <a:lstStyle/>
          <a:p>
            <a:pPr marL="342900" indent="-342900" algn="l">
              <a:lnSpc>
                <a:spcPts val="2000"/>
              </a:lnSpc>
              <a:buFont typeface="Wingdings" panose="05000000000000000000" pitchFamily="2" charset="2"/>
              <a:buChar char="à"/>
            </a:pPr>
            <a:r>
              <a:rPr lang="de-DE" sz="2000" dirty="0" err="1">
                <a:sym typeface="Wingdings" panose="05000000000000000000" pitchFamily="2" charset="2"/>
              </a:rPr>
              <a:t>optimum</a:t>
            </a:r>
            <a:r>
              <a:rPr lang="de-DE" sz="2000" dirty="0">
                <a:sym typeface="Wingdings" panose="05000000000000000000" pitchFamily="2" charset="2"/>
              </a:rPr>
              <a:t> </a:t>
            </a:r>
            <a:r>
              <a:rPr lang="de-DE" sz="2000" dirty="0" err="1">
                <a:sym typeface="Wingdings" panose="05000000000000000000" pitchFamily="2" charset="2"/>
              </a:rPr>
              <a:t>image</a:t>
            </a:r>
            <a:r>
              <a:rPr lang="de-DE" sz="2000" dirty="0">
                <a:sym typeface="Wingdings" panose="05000000000000000000" pitchFamily="2" charset="2"/>
              </a:rPr>
              <a:t> </a:t>
            </a:r>
            <a:r>
              <a:rPr lang="de-DE" sz="2000" dirty="0" err="1">
                <a:sym typeface="Wingdings" panose="05000000000000000000" pitchFamily="2" charset="2"/>
              </a:rPr>
              <a:t>reconstruction</a:t>
            </a:r>
            <a:r>
              <a:rPr lang="de-DE" sz="2000" dirty="0">
                <a:sym typeface="Wingdings" panose="05000000000000000000" pitchFamily="2" charset="2"/>
              </a:rPr>
              <a:t> + residual </a:t>
            </a:r>
            <a:r>
              <a:rPr lang="de-DE" sz="2000" dirty="0" err="1">
                <a:sym typeface="Wingdings" panose="05000000000000000000" pitchFamily="2" charset="2"/>
              </a:rPr>
              <a:t>error</a:t>
            </a:r>
            <a:r>
              <a:rPr lang="de-DE" sz="2000" dirty="0">
                <a:sym typeface="Wingdings" panose="05000000000000000000" pitchFamily="2" charset="2"/>
              </a:rPr>
              <a:t> </a:t>
            </a:r>
            <a:r>
              <a:rPr lang="de-DE" sz="2000" dirty="0" err="1">
                <a:sym typeface="Wingdings" panose="05000000000000000000" pitchFamily="2" charset="2"/>
              </a:rPr>
              <a:t>for</a:t>
            </a:r>
            <a:r>
              <a:rPr lang="de-DE" sz="2000" dirty="0">
                <a:sym typeface="Wingdings" panose="05000000000000000000" pitchFamily="2" charset="2"/>
              </a:rPr>
              <a:t> dose </a:t>
            </a:r>
            <a:r>
              <a:rPr lang="de-DE" sz="2000" dirty="0" err="1">
                <a:sym typeface="Wingdings" panose="05000000000000000000" pitchFamily="2" charset="2"/>
              </a:rPr>
              <a:t>estimation</a:t>
            </a:r>
            <a:endParaRPr lang="de-DE" sz="2000" dirty="0">
              <a:sym typeface="Wingdings" panose="05000000000000000000" pitchFamily="2" charset="2"/>
            </a:endParaRPr>
          </a:p>
          <a:p>
            <a:pPr marL="342900" indent="-342900" algn="l">
              <a:lnSpc>
                <a:spcPts val="2000"/>
              </a:lnSpc>
              <a:buFont typeface="Wingdings" panose="05000000000000000000" pitchFamily="2" charset="2"/>
              <a:buChar char="à"/>
            </a:pPr>
            <a:r>
              <a:rPr lang="de-DE" sz="2000" dirty="0">
                <a:sym typeface="Wingdings" panose="05000000000000000000" pitchFamily="2" charset="2"/>
              </a:rPr>
              <a:t>Potential </a:t>
            </a:r>
            <a:r>
              <a:rPr lang="de-DE" sz="2000" dirty="0" err="1">
                <a:sym typeface="Wingdings" panose="05000000000000000000" pitchFamily="2" charset="2"/>
              </a:rPr>
              <a:t>for</a:t>
            </a:r>
            <a:r>
              <a:rPr lang="de-DE" sz="2000" dirty="0">
                <a:sym typeface="Wingdings" panose="05000000000000000000" pitchFamily="2" charset="2"/>
              </a:rPr>
              <a:t> NN </a:t>
            </a:r>
            <a:r>
              <a:rPr lang="de-DE" sz="2000" dirty="0" err="1">
                <a:sym typeface="Wingdings" panose="05000000000000000000" pitchFamily="2" charset="2"/>
              </a:rPr>
              <a:t>trained</a:t>
            </a:r>
            <a:r>
              <a:rPr lang="de-DE" sz="2000" dirty="0">
                <a:sym typeface="Wingdings" panose="05000000000000000000" pitchFamily="2" charset="2"/>
              </a:rPr>
              <a:t> on n&gt;20 </a:t>
            </a:r>
            <a:r>
              <a:rPr lang="de-DE" sz="2000" dirty="0" err="1">
                <a:sym typeface="Wingdings" panose="05000000000000000000" pitchFamily="2" charset="2"/>
              </a:rPr>
              <a:t>patients</a:t>
            </a:r>
            <a:endParaRPr lang="de-DE" sz="2000" dirty="0"/>
          </a:p>
        </p:txBody>
      </p:sp>
      <p:pic>
        <p:nvPicPr>
          <p:cNvPr id="54" name="Grafik 53">
            <a:extLst>
              <a:ext uri="{FF2B5EF4-FFF2-40B4-BE49-F238E27FC236}">
                <a16:creationId xmlns:a16="http://schemas.microsoft.com/office/drawing/2014/main" id="{E95AC42A-42F6-7D9D-D32D-FB713C8FC465}"/>
              </a:ext>
            </a:extLst>
          </p:cNvPr>
          <p:cNvPicPr>
            <a:picLocks noChangeAspect="1"/>
          </p:cNvPicPr>
          <p:nvPr/>
        </p:nvPicPr>
        <p:blipFill rotWithShape="1">
          <a:blip r:embed="rId7"/>
          <a:srcRect l="48104" r="3506"/>
          <a:stretch/>
        </p:blipFill>
        <p:spPr>
          <a:xfrm>
            <a:off x="632786" y="1157726"/>
            <a:ext cx="1041952" cy="2306121"/>
          </a:xfrm>
          <a:prstGeom prst="roundRect">
            <a:avLst/>
          </a:prstGeom>
        </p:spPr>
      </p:pic>
      <p:sp>
        <p:nvSpPr>
          <p:cNvPr id="8" name="Textfeld 7">
            <a:extLst>
              <a:ext uri="{FF2B5EF4-FFF2-40B4-BE49-F238E27FC236}">
                <a16:creationId xmlns:a16="http://schemas.microsoft.com/office/drawing/2014/main" id="{79B1C2AE-EBDC-1B35-4362-D83C321E34EB}"/>
              </a:ext>
            </a:extLst>
          </p:cNvPr>
          <p:cNvSpPr txBox="1"/>
          <p:nvPr/>
        </p:nvSpPr>
        <p:spPr>
          <a:xfrm>
            <a:off x="10175201" y="3039491"/>
            <a:ext cx="1398653"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sz="2000" dirty="0">
                <a:solidFill>
                  <a:srgbClr val="00B050"/>
                </a:solidFill>
                <a:latin typeface="Calibri"/>
              </a:rPr>
              <a:t>Ground Truth</a:t>
            </a:r>
            <a:endParaRPr kumimoji="0" lang="de-DE"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B00DFF7-6126-82E1-2FEB-3125B71EF8D7}"/>
              </a:ext>
            </a:extLst>
          </p:cNvPr>
          <p:cNvSpPr txBox="1"/>
          <p:nvPr/>
        </p:nvSpPr>
        <p:spPr>
          <a:xfrm>
            <a:off x="10353552" y="5452789"/>
            <a:ext cx="1041952"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sz="2000" dirty="0">
                <a:solidFill>
                  <a:srgbClr val="3C3C41"/>
                </a:solidFill>
                <a:latin typeface="Calibri"/>
              </a:rPr>
              <a:t>Dose </a:t>
            </a:r>
            <a:r>
              <a:rPr lang="de-DE" sz="2000" dirty="0" err="1">
                <a:solidFill>
                  <a:srgbClr val="3C3C41"/>
                </a:solidFill>
                <a:latin typeface="Calibri"/>
              </a:rPr>
              <a:t>map</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pic>
        <p:nvPicPr>
          <p:cNvPr id="9" name="Grafik 4">
            <a:extLst>
              <a:ext uri="{FF2B5EF4-FFF2-40B4-BE49-F238E27FC236}">
                <a16:creationId xmlns:a16="http://schemas.microsoft.com/office/drawing/2014/main" id="{EE894BF8-EFDD-C587-0C61-9307EF10BFC9}"/>
              </a:ext>
            </a:extLst>
          </p:cNvPr>
          <p:cNvPicPr>
            <a:picLocks noChangeAspect="1"/>
          </p:cNvPicPr>
          <p:nvPr/>
        </p:nvPicPr>
        <p:blipFill>
          <a:blip r:embed="rId8"/>
          <a:srcRect l="7683" t="5397" b="10829"/>
          <a:stretch/>
        </p:blipFill>
        <p:spPr>
          <a:xfrm>
            <a:off x="1735831" y="4321238"/>
            <a:ext cx="1014739" cy="863495"/>
          </a:xfrm>
          <a:prstGeom prst="rect">
            <a:avLst/>
          </a:prstGeom>
        </p:spPr>
      </p:pic>
      <p:sp>
        <p:nvSpPr>
          <p:cNvPr id="10" name="Rechteck: abgerundete Ecken 9">
            <a:extLst>
              <a:ext uri="{FF2B5EF4-FFF2-40B4-BE49-F238E27FC236}">
                <a16:creationId xmlns:a16="http://schemas.microsoft.com/office/drawing/2014/main" id="{461FEAD5-4C51-034A-3E46-913FDF5D9DAD}"/>
              </a:ext>
            </a:extLst>
          </p:cNvPr>
          <p:cNvSpPr/>
          <p:nvPr/>
        </p:nvSpPr>
        <p:spPr>
          <a:xfrm>
            <a:off x="1689395" y="3922426"/>
            <a:ext cx="3278961" cy="1553056"/>
          </a:xfrm>
          <a:prstGeom prst="roundRect">
            <a:avLst/>
          </a:prstGeom>
          <a:noFill/>
          <a:ln w="57150">
            <a:solidFill>
              <a:srgbClr val="E3D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4">
            <a:extLst>
              <a:ext uri="{FF2B5EF4-FFF2-40B4-BE49-F238E27FC236}">
                <a16:creationId xmlns:a16="http://schemas.microsoft.com/office/drawing/2014/main" id="{2A390A6B-503F-D752-FC9F-48C77E464EAA}"/>
              </a:ext>
            </a:extLst>
          </p:cNvPr>
          <p:cNvPicPr>
            <a:picLocks noChangeAspect="1"/>
          </p:cNvPicPr>
          <p:nvPr/>
        </p:nvPicPr>
        <p:blipFill>
          <a:blip r:embed="rId9"/>
          <a:stretch>
            <a:fillRect/>
          </a:stretch>
        </p:blipFill>
        <p:spPr>
          <a:xfrm>
            <a:off x="2771826" y="4083350"/>
            <a:ext cx="2131071" cy="1296727"/>
          </a:xfrm>
          <a:prstGeom prst="rect">
            <a:avLst/>
          </a:prstGeom>
        </p:spPr>
      </p:pic>
    </p:spTree>
    <p:extLst>
      <p:ext uri="{BB962C8B-B14F-4D97-AF65-F5344CB8AC3E}">
        <p14:creationId xmlns:p14="http://schemas.microsoft.com/office/powerpoint/2010/main" val="196140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A98BD-907A-6667-827C-51A3AA56D1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0C0FA6-EE62-1119-8EA6-0F8A5A3E7457}"/>
              </a:ext>
            </a:extLst>
          </p:cNvPr>
          <p:cNvSpPr>
            <a:spLocks noGrp="1"/>
          </p:cNvSpPr>
          <p:nvPr>
            <p:ph type="title"/>
          </p:nvPr>
        </p:nvSpPr>
        <p:spPr/>
        <p:txBody>
          <a:bodyPr/>
          <a:lstStyle/>
          <a:p>
            <a:r>
              <a:rPr lang="de-DE" dirty="0"/>
              <a:t>Motivation</a:t>
            </a:r>
            <a:endParaRPr lang="en-US" dirty="0"/>
          </a:p>
        </p:txBody>
      </p:sp>
      <p:sp>
        <p:nvSpPr>
          <p:cNvPr id="5" name="Textfeld 4">
            <a:extLst>
              <a:ext uri="{FF2B5EF4-FFF2-40B4-BE49-F238E27FC236}">
                <a16:creationId xmlns:a16="http://schemas.microsoft.com/office/drawing/2014/main" id="{CE6ED4F7-98D7-3D86-263A-B7B948EA0319}"/>
              </a:ext>
            </a:extLst>
          </p:cNvPr>
          <p:cNvSpPr txBox="1"/>
          <p:nvPr/>
        </p:nvSpPr>
        <p:spPr>
          <a:xfrm>
            <a:off x="266700" y="1296672"/>
            <a:ext cx="11517312" cy="1662828"/>
          </a:xfrm>
          <a:prstGeom prst="rect">
            <a:avLst/>
          </a:prstGeom>
          <a:noFill/>
        </p:spPr>
        <p:txBody>
          <a:bodyPr wrap="square">
            <a:spAutoFit/>
          </a:bodyPr>
          <a:lstStyle/>
          <a:p>
            <a:pPr marL="342900" lvl="0" indent="-342900">
              <a:lnSpc>
                <a:spcPct val="107000"/>
              </a:lnSpc>
              <a:buFont typeface="Wingdings" panose="05000000000000000000" pitchFamily="2" charset="2"/>
              <a:buChar char="Ø"/>
            </a:pPr>
            <a:r>
              <a:rPr lang="en-US" sz="24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B) Accurate Model of existing system (mimic </a:t>
            </a:r>
            <a:r>
              <a:rPr lang="en-US" sz="2400" kern="100" dirty="0" err="1">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behaviour</a:t>
            </a:r>
            <a:r>
              <a:rPr lang="en-US" sz="24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a:t>
            </a:r>
          </a:p>
          <a:p>
            <a:pPr marL="342900" lvl="0" indent="-342900">
              <a:lnSpc>
                <a:spcPct val="107000"/>
              </a:lnSpc>
              <a:buFont typeface="Wingdings" panose="05000000000000000000" pitchFamily="2" charset="2"/>
              <a:buChar char="Ø"/>
            </a:pPr>
            <a:endParaRPr lang="en-US"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342900" lvl="0" indent="-342900">
              <a:lnSpc>
                <a:spcPct val="107000"/>
              </a:lnSpc>
              <a:buFont typeface="Wingdings" panose="05000000000000000000" pitchFamily="2" charset="2"/>
              <a:buChar char="Ø"/>
            </a:pPr>
            <a:endParaRPr lang="en-US" kern="1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7D9A3B46-8C33-210A-34E4-5A258336F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648" y="1995476"/>
            <a:ext cx="3091722" cy="206019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F131BFE7-862F-C3F2-F346-9F3BCA6B4D93}"/>
              </a:ext>
            </a:extLst>
          </p:cNvPr>
          <p:cNvSpPr txBox="1"/>
          <p:nvPr/>
        </p:nvSpPr>
        <p:spPr>
          <a:xfrm>
            <a:off x="1140033" y="4889506"/>
            <a:ext cx="2685735" cy="1383456"/>
          </a:xfrm>
          <a:prstGeom prst="rect">
            <a:avLst/>
          </a:prstGeom>
          <a:noFill/>
        </p:spPr>
        <p:txBody>
          <a:bodyPr wrap="none" lIns="0" tIns="0" rIns="0" rtlCol="0">
            <a:spAutoFit/>
          </a:bodyPr>
          <a:lstStyle/>
          <a:p>
            <a:pPr algn="ctr">
              <a:lnSpc>
                <a:spcPct val="150000"/>
              </a:lnSpc>
            </a:pPr>
            <a:r>
              <a:rPr lang="en-US" sz="2000" noProof="0" dirty="0"/>
              <a:t>axial FOV: 106 cm</a:t>
            </a:r>
          </a:p>
          <a:p>
            <a:pPr algn="ctr">
              <a:lnSpc>
                <a:spcPct val="150000"/>
              </a:lnSpc>
            </a:pPr>
            <a:r>
              <a:rPr lang="en-US" sz="2000" noProof="0" dirty="0"/>
              <a:t>Sensitivity: 176 </a:t>
            </a:r>
            <a:r>
              <a:rPr lang="en-US" sz="2000" noProof="0" dirty="0" err="1"/>
              <a:t>kcps</a:t>
            </a:r>
            <a:r>
              <a:rPr lang="en-US" sz="2000" noProof="0" dirty="0"/>
              <a:t>/MBq</a:t>
            </a:r>
          </a:p>
          <a:p>
            <a:pPr algn="ctr">
              <a:lnSpc>
                <a:spcPct val="150000"/>
              </a:lnSpc>
            </a:pPr>
            <a:r>
              <a:rPr lang="en-US" sz="2000" noProof="0" dirty="0"/>
              <a:t>Timing Resolution: 230 </a:t>
            </a:r>
            <a:r>
              <a:rPr lang="en-US" sz="2000" noProof="0" dirty="0" err="1"/>
              <a:t>ps</a:t>
            </a:r>
            <a:endParaRPr lang="en-US" sz="2000" noProof="0" dirty="0"/>
          </a:p>
        </p:txBody>
      </p:sp>
      <p:sp>
        <p:nvSpPr>
          <p:cNvPr id="6" name="Textfeld 5">
            <a:extLst>
              <a:ext uri="{FF2B5EF4-FFF2-40B4-BE49-F238E27FC236}">
                <a16:creationId xmlns:a16="http://schemas.microsoft.com/office/drawing/2014/main" id="{8D979DEC-5E7A-9FFA-4054-947B020EB92D}"/>
              </a:ext>
            </a:extLst>
          </p:cNvPr>
          <p:cNvSpPr txBox="1"/>
          <p:nvPr/>
        </p:nvSpPr>
        <p:spPr>
          <a:xfrm>
            <a:off x="766199" y="4120711"/>
            <a:ext cx="3589509"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Biograph Vision Quadra LAFOV PET/CT</a:t>
            </a:r>
          </a:p>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at University Hospital Tuebingen</a:t>
            </a:r>
          </a:p>
        </p:txBody>
      </p:sp>
      <p:pic>
        <p:nvPicPr>
          <p:cNvPr id="18" name="Grafik 17">
            <a:extLst>
              <a:ext uri="{FF2B5EF4-FFF2-40B4-BE49-F238E27FC236}">
                <a16:creationId xmlns:a16="http://schemas.microsoft.com/office/drawing/2014/main" id="{6DC94FF1-F557-6A90-D9F1-54FEB7F7C646}"/>
              </a:ext>
            </a:extLst>
          </p:cNvPr>
          <p:cNvPicPr>
            <a:picLocks noChangeAspect="1"/>
          </p:cNvPicPr>
          <p:nvPr/>
        </p:nvPicPr>
        <p:blipFill>
          <a:blip r:embed="rId3"/>
          <a:stretch>
            <a:fillRect/>
          </a:stretch>
        </p:blipFill>
        <p:spPr>
          <a:xfrm>
            <a:off x="4950648" y="1836079"/>
            <a:ext cx="6688174" cy="4636801"/>
          </a:xfrm>
          <a:prstGeom prst="rect">
            <a:avLst/>
          </a:prstGeom>
        </p:spPr>
      </p:pic>
    </p:spTree>
    <p:extLst>
      <p:ext uri="{BB962C8B-B14F-4D97-AF65-F5344CB8AC3E}">
        <p14:creationId xmlns:p14="http://schemas.microsoft.com/office/powerpoint/2010/main" val="26092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7F638-5DEA-BD13-7953-D2C86C47AD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A1D132-829E-C15A-0478-C031ECAED37D}"/>
              </a:ext>
            </a:extLst>
          </p:cNvPr>
          <p:cNvSpPr>
            <a:spLocks noGrp="1"/>
          </p:cNvSpPr>
          <p:nvPr>
            <p:ph type="title"/>
          </p:nvPr>
        </p:nvSpPr>
        <p:spPr/>
        <p:txBody>
          <a:bodyPr/>
          <a:lstStyle/>
          <a:p>
            <a:r>
              <a:rPr lang="de-DE" dirty="0" err="1"/>
              <a:t>Dosimetry</a:t>
            </a:r>
            <a:r>
              <a:rPr lang="de-DE" dirty="0"/>
              <a:t>: Simulation Ground Truth - </a:t>
            </a:r>
            <a:r>
              <a:rPr lang="de-DE" dirty="0" err="1"/>
              <a:t>Application</a:t>
            </a:r>
            <a:endParaRPr lang="de-DE" dirty="0"/>
          </a:p>
        </p:txBody>
      </p:sp>
      <p:sp>
        <p:nvSpPr>
          <p:cNvPr id="3" name="Textplatzhalter 2">
            <a:extLst>
              <a:ext uri="{FF2B5EF4-FFF2-40B4-BE49-F238E27FC236}">
                <a16:creationId xmlns:a16="http://schemas.microsoft.com/office/drawing/2014/main" id="{F7EC2E6A-0B85-76B5-70E7-8DA07E7DC036}"/>
              </a:ext>
            </a:extLst>
          </p:cNvPr>
          <p:cNvSpPr>
            <a:spLocks noGrp="1"/>
          </p:cNvSpPr>
          <p:nvPr>
            <p:ph type="body" sz="quarter" idx="13"/>
          </p:nvPr>
        </p:nvSpPr>
        <p:spPr/>
        <p:txBody>
          <a:bodyPr/>
          <a:lstStyle/>
          <a:p>
            <a:endParaRPr lang="de-DE"/>
          </a:p>
        </p:txBody>
      </p:sp>
      <p:sp>
        <p:nvSpPr>
          <p:cNvPr id="7" name="Textfeld 6">
            <a:extLst>
              <a:ext uri="{FF2B5EF4-FFF2-40B4-BE49-F238E27FC236}">
                <a16:creationId xmlns:a16="http://schemas.microsoft.com/office/drawing/2014/main" id="{EF34407E-573B-9596-91FE-E4EAA5E334C5}"/>
              </a:ext>
            </a:extLst>
          </p:cNvPr>
          <p:cNvSpPr txBox="1"/>
          <p:nvPr/>
        </p:nvSpPr>
        <p:spPr>
          <a:xfrm>
            <a:off x="13259892" y="4077375"/>
            <a:ext cx="7318350" cy="562718"/>
          </a:xfrm>
          <a:prstGeom prst="rect">
            <a:avLst/>
          </a:prstGeom>
          <a:noFill/>
        </p:spPr>
        <p:txBody>
          <a:bodyPr wrap="none" lIns="0" tIns="0" rIns="0" rtlCol="0">
            <a:spAutoFit/>
          </a:bodyPr>
          <a:lstStyle/>
          <a:p>
            <a:pPr marL="342900" indent="-342900" algn="l">
              <a:lnSpc>
                <a:spcPts val="2000"/>
              </a:lnSpc>
              <a:buFont typeface="Wingdings" panose="05000000000000000000" pitchFamily="2" charset="2"/>
              <a:buChar char="à"/>
            </a:pPr>
            <a:r>
              <a:rPr lang="de-DE" sz="2000" dirty="0" err="1">
                <a:sym typeface="Wingdings" panose="05000000000000000000" pitchFamily="2" charset="2"/>
              </a:rPr>
              <a:t>optimum</a:t>
            </a:r>
            <a:r>
              <a:rPr lang="de-DE" sz="2000" dirty="0">
                <a:sym typeface="Wingdings" panose="05000000000000000000" pitchFamily="2" charset="2"/>
              </a:rPr>
              <a:t> </a:t>
            </a:r>
            <a:r>
              <a:rPr lang="de-DE" sz="2000" dirty="0" err="1">
                <a:sym typeface="Wingdings" panose="05000000000000000000" pitchFamily="2" charset="2"/>
              </a:rPr>
              <a:t>image</a:t>
            </a:r>
            <a:r>
              <a:rPr lang="de-DE" sz="2000" dirty="0">
                <a:sym typeface="Wingdings" panose="05000000000000000000" pitchFamily="2" charset="2"/>
              </a:rPr>
              <a:t> </a:t>
            </a:r>
            <a:r>
              <a:rPr lang="de-DE" sz="2000" dirty="0" err="1">
                <a:sym typeface="Wingdings" panose="05000000000000000000" pitchFamily="2" charset="2"/>
              </a:rPr>
              <a:t>reconstruction</a:t>
            </a:r>
            <a:r>
              <a:rPr lang="de-DE" sz="2000" dirty="0">
                <a:sym typeface="Wingdings" panose="05000000000000000000" pitchFamily="2" charset="2"/>
              </a:rPr>
              <a:t> + residual </a:t>
            </a:r>
            <a:r>
              <a:rPr lang="de-DE" sz="2000" dirty="0" err="1">
                <a:sym typeface="Wingdings" panose="05000000000000000000" pitchFamily="2" charset="2"/>
              </a:rPr>
              <a:t>error</a:t>
            </a:r>
            <a:r>
              <a:rPr lang="de-DE" sz="2000" dirty="0">
                <a:sym typeface="Wingdings" panose="05000000000000000000" pitchFamily="2" charset="2"/>
              </a:rPr>
              <a:t> </a:t>
            </a:r>
            <a:r>
              <a:rPr lang="de-DE" sz="2000" dirty="0" err="1">
                <a:sym typeface="Wingdings" panose="05000000000000000000" pitchFamily="2" charset="2"/>
              </a:rPr>
              <a:t>for</a:t>
            </a:r>
            <a:r>
              <a:rPr lang="de-DE" sz="2000" dirty="0">
                <a:sym typeface="Wingdings" panose="05000000000000000000" pitchFamily="2" charset="2"/>
              </a:rPr>
              <a:t> dose </a:t>
            </a:r>
            <a:r>
              <a:rPr lang="de-DE" sz="2000" dirty="0" err="1">
                <a:sym typeface="Wingdings" panose="05000000000000000000" pitchFamily="2" charset="2"/>
              </a:rPr>
              <a:t>estimation</a:t>
            </a:r>
            <a:endParaRPr lang="de-DE" sz="2000" dirty="0">
              <a:sym typeface="Wingdings" panose="05000000000000000000" pitchFamily="2" charset="2"/>
            </a:endParaRPr>
          </a:p>
          <a:p>
            <a:pPr marL="342900" indent="-342900" algn="l">
              <a:lnSpc>
                <a:spcPts val="2000"/>
              </a:lnSpc>
              <a:buFont typeface="Wingdings" panose="05000000000000000000" pitchFamily="2" charset="2"/>
              <a:buChar char="à"/>
            </a:pPr>
            <a:r>
              <a:rPr lang="de-DE" sz="2000" dirty="0">
                <a:sym typeface="Wingdings" panose="05000000000000000000" pitchFamily="2" charset="2"/>
              </a:rPr>
              <a:t>Potential </a:t>
            </a:r>
            <a:r>
              <a:rPr lang="de-DE" sz="2000" dirty="0" err="1">
                <a:sym typeface="Wingdings" panose="05000000000000000000" pitchFamily="2" charset="2"/>
              </a:rPr>
              <a:t>for</a:t>
            </a:r>
            <a:r>
              <a:rPr lang="de-DE" sz="2000" dirty="0">
                <a:sym typeface="Wingdings" panose="05000000000000000000" pitchFamily="2" charset="2"/>
              </a:rPr>
              <a:t> NN </a:t>
            </a:r>
            <a:r>
              <a:rPr lang="de-DE" sz="2000" dirty="0" err="1">
                <a:sym typeface="Wingdings" panose="05000000000000000000" pitchFamily="2" charset="2"/>
              </a:rPr>
              <a:t>trained</a:t>
            </a:r>
            <a:r>
              <a:rPr lang="de-DE" sz="2000" dirty="0">
                <a:sym typeface="Wingdings" panose="05000000000000000000" pitchFamily="2" charset="2"/>
              </a:rPr>
              <a:t> on n&gt;20 </a:t>
            </a:r>
            <a:r>
              <a:rPr lang="de-DE" sz="2000" dirty="0" err="1">
                <a:sym typeface="Wingdings" panose="05000000000000000000" pitchFamily="2" charset="2"/>
              </a:rPr>
              <a:t>patients</a:t>
            </a:r>
            <a:endParaRPr lang="de-DE" sz="2000" dirty="0"/>
          </a:p>
        </p:txBody>
      </p:sp>
      <p:pic>
        <p:nvPicPr>
          <p:cNvPr id="54" name="Grafik 53">
            <a:extLst>
              <a:ext uri="{FF2B5EF4-FFF2-40B4-BE49-F238E27FC236}">
                <a16:creationId xmlns:a16="http://schemas.microsoft.com/office/drawing/2014/main" id="{B1E2CE77-5881-F607-6A6E-484C338315CC}"/>
              </a:ext>
            </a:extLst>
          </p:cNvPr>
          <p:cNvPicPr>
            <a:picLocks noChangeAspect="1"/>
          </p:cNvPicPr>
          <p:nvPr/>
        </p:nvPicPr>
        <p:blipFill rotWithShape="1">
          <a:blip r:embed="rId2"/>
          <a:srcRect l="48104" r="3506"/>
          <a:stretch/>
        </p:blipFill>
        <p:spPr>
          <a:xfrm>
            <a:off x="159253" y="1157726"/>
            <a:ext cx="1041952" cy="2306121"/>
          </a:xfrm>
          <a:prstGeom prst="roundRect">
            <a:avLst/>
          </a:prstGeom>
        </p:spPr>
      </p:pic>
      <p:sp>
        <p:nvSpPr>
          <p:cNvPr id="15" name="Pfeil: nach rechts 14">
            <a:extLst>
              <a:ext uri="{FF2B5EF4-FFF2-40B4-BE49-F238E27FC236}">
                <a16:creationId xmlns:a16="http://schemas.microsoft.com/office/drawing/2014/main" id="{4335CBB0-F09F-5CA5-AEF2-C02A8BBD6F87}"/>
              </a:ext>
            </a:extLst>
          </p:cNvPr>
          <p:cNvSpPr/>
          <p:nvPr/>
        </p:nvSpPr>
        <p:spPr>
          <a:xfrm>
            <a:off x="5441790" y="1927847"/>
            <a:ext cx="55191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a:extLst>
              <a:ext uri="{FF2B5EF4-FFF2-40B4-BE49-F238E27FC236}">
                <a16:creationId xmlns:a16="http://schemas.microsoft.com/office/drawing/2014/main" id="{F7157D0B-48BF-B415-BF60-F269458851AB}"/>
              </a:ext>
            </a:extLst>
          </p:cNvPr>
          <p:cNvPicPr>
            <a:picLocks noChangeAspect="1"/>
          </p:cNvPicPr>
          <p:nvPr/>
        </p:nvPicPr>
        <p:blipFill rotWithShape="1">
          <a:blip r:embed="rId3"/>
          <a:srcRect l="19977" t="3486" b="11111"/>
          <a:stretch/>
        </p:blipFill>
        <p:spPr>
          <a:xfrm>
            <a:off x="5998846" y="1157726"/>
            <a:ext cx="1756973" cy="1823014"/>
          </a:xfrm>
          <a:prstGeom prst="rect">
            <a:avLst/>
          </a:prstGeom>
          <a:ln>
            <a:noFill/>
          </a:ln>
        </p:spPr>
      </p:pic>
      <p:sp>
        <p:nvSpPr>
          <p:cNvPr id="18" name="Textfeld 17">
            <a:extLst>
              <a:ext uri="{FF2B5EF4-FFF2-40B4-BE49-F238E27FC236}">
                <a16:creationId xmlns:a16="http://schemas.microsoft.com/office/drawing/2014/main" id="{B25122AE-F5FC-C49D-CB91-40ABB34C3CF8}"/>
              </a:ext>
            </a:extLst>
          </p:cNvPr>
          <p:cNvSpPr txBox="1"/>
          <p:nvPr/>
        </p:nvSpPr>
        <p:spPr>
          <a:xfrm>
            <a:off x="6051518" y="3024200"/>
            <a:ext cx="1616918" cy="306238"/>
          </a:xfrm>
          <a:prstGeom prst="rect">
            <a:avLst/>
          </a:prstGeom>
          <a:noFill/>
        </p:spPr>
        <p:txBody>
          <a:bodyPr wrap="none" lIns="0" tIns="0" rIns="0" rtlCol="0">
            <a:spAutoFit/>
          </a:bodyPr>
          <a:lstStyle/>
          <a:p>
            <a:pPr algn="l">
              <a:lnSpc>
                <a:spcPts val="2000"/>
              </a:lnSpc>
            </a:pPr>
            <a:r>
              <a:rPr lang="de-DE" sz="2000" dirty="0"/>
              <a:t>Emission Image</a:t>
            </a:r>
          </a:p>
        </p:txBody>
      </p:sp>
      <p:grpSp>
        <p:nvGrpSpPr>
          <p:cNvPr id="24" name="Gruppieren 23">
            <a:extLst>
              <a:ext uri="{FF2B5EF4-FFF2-40B4-BE49-F238E27FC236}">
                <a16:creationId xmlns:a16="http://schemas.microsoft.com/office/drawing/2014/main" id="{7DBB6CA8-9B88-9072-E28C-1B602F4569AF}"/>
              </a:ext>
            </a:extLst>
          </p:cNvPr>
          <p:cNvGrpSpPr/>
          <p:nvPr/>
        </p:nvGrpSpPr>
        <p:grpSpPr>
          <a:xfrm>
            <a:off x="10190068" y="1165345"/>
            <a:ext cx="1842679" cy="1823014"/>
            <a:chOff x="8521897" y="3760392"/>
            <a:chExt cx="1920797" cy="1992996"/>
          </a:xfrm>
        </p:grpSpPr>
        <p:pic>
          <p:nvPicPr>
            <p:cNvPr id="23" name="Grafik 22">
              <a:extLst>
                <a:ext uri="{FF2B5EF4-FFF2-40B4-BE49-F238E27FC236}">
                  <a16:creationId xmlns:a16="http://schemas.microsoft.com/office/drawing/2014/main" id="{29C79B91-C236-51FA-D642-168CA99C1CC4}"/>
                </a:ext>
              </a:extLst>
            </p:cNvPr>
            <p:cNvPicPr>
              <a:picLocks noChangeAspect="1"/>
            </p:cNvPicPr>
            <p:nvPr/>
          </p:nvPicPr>
          <p:blipFill rotWithShape="1">
            <a:blip r:embed="rId3"/>
            <a:srcRect l="19977" t="3486" b="11111"/>
            <a:stretch/>
          </p:blipFill>
          <p:spPr>
            <a:xfrm>
              <a:off x="8521897" y="3760392"/>
              <a:ext cx="1920797" cy="1992996"/>
            </a:xfrm>
            <a:prstGeom prst="rect">
              <a:avLst/>
            </a:prstGeom>
            <a:ln>
              <a:noFill/>
            </a:ln>
          </p:spPr>
        </p:pic>
        <p:pic>
          <p:nvPicPr>
            <p:cNvPr id="22" name="Grafik 21">
              <a:extLst>
                <a:ext uri="{FF2B5EF4-FFF2-40B4-BE49-F238E27FC236}">
                  <a16:creationId xmlns:a16="http://schemas.microsoft.com/office/drawing/2014/main" id="{CC675D57-7F7B-D5EB-623F-2CA99A00B6C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l="11939" r="4241" b="10774"/>
            <a:stretch/>
          </p:blipFill>
          <p:spPr>
            <a:xfrm>
              <a:off x="8568153" y="3873021"/>
              <a:ext cx="1828283" cy="1767737"/>
            </a:xfrm>
            <a:prstGeom prst="rect">
              <a:avLst/>
            </a:prstGeom>
            <a:ln>
              <a:noFill/>
            </a:ln>
          </p:spPr>
        </p:pic>
      </p:grpSp>
      <p:sp>
        <p:nvSpPr>
          <p:cNvPr id="72" name="Textfeld 71">
            <a:extLst>
              <a:ext uri="{FF2B5EF4-FFF2-40B4-BE49-F238E27FC236}">
                <a16:creationId xmlns:a16="http://schemas.microsoft.com/office/drawing/2014/main" id="{47BEB21A-821A-D28F-C21F-BFCA630DBC87}"/>
              </a:ext>
            </a:extLst>
          </p:cNvPr>
          <p:cNvSpPr txBox="1"/>
          <p:nvPr/>
        </p:nvSpPr>
        <p:spPr>
          <a:xfrm>
            <a:off x="2411494" y="3086579"/>
            <a:ext cx="2292025" cy="306238"/>
          </a:xfrm>
          <a:prstGeom prst="rect">
            <a:avLst/>
          </a:prstGeom>
          <a:noFill/>
        </p:spPr>
        <p:txBody>
          <a:bodyPr wrap="square" lIns="0" tIns="0" rIns="0" rtlCol="0">
            <a:spAutoFit/>
          </a:bodyPr>
          <a:lstStyle/>
          <a:p>
            <a:pPr algn="ctr">
              <a:lnSpc>
                <a:spcPts val="2000"/>
              </a:lnSpc>
            </a:pPr>
            <a:r>
              <a:rPr lang="de-DE" sz="2000" dirty="0"/>
              <a:t>Quadra Digital Twin</a:t>
            </a:r>
          </a:p>
        </p:txBody>
      </p:sp>
      <p:grpSp>
        <p:nvGrpSpPr>
          <p:cNvPr id="6" name="Gruppieren 5">
            <a:extLst>
              <a:ext uri="{FF2B5EF4-FFF2-40B4-BE49-F238E27FC236}">
                <a16:creationId xmlns:a16="http://schemas.microsoft.com/office/drawing/2014/main" id="{9D92B4BE-4ECB-E788-CD20-D5F7A2FAC606}"/>
              </a:ext>
            </a:extLst>
          </p:cNvPr>
          <p:cNvGrpSpPr/>
          <p:nvPr/>
        </p:nvGrpSpPr>
        <p:grpSpPr>
          <a:xfrm>
            <a:off x="7871180" y="1873713"/>
            <a:ext cx="2159149" cy="1276913"/>
            <a:chOff x="7871180" y="1873713"/>
            <a:chExt cx="2159149" cy="1276913"/>
          </a:xfrm>
        </p:grpSpPr>
        <p:sp>
          <p:nvSpPr>
            <p:cNvPr id="26" name="Pfeil: nach rechts 25">
              <a:extLst>
                <a:ext uri="{FF2B5EF4-FFF2-40B4-BE49-F238E27FC236}">
                  <a16:creationId xmlns:a16="http://schemas.microsoft.com/office/drawing/2014/main" id="{75CEA89B-EE80-75CD-B05B-B98A21CB3B53}"/>
                </a:ext>
              </a:extLst>
            </p:cNvPr>
            <p:cNvSpPr/>
            <p:nvPr/>
          </p:nvSpPr>
          <p:spPr>
            <a:xfrm>
              <a:off x="7871180" y="1927847"/>
              <a:ext cx="215914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3FDF74F9-9D6B-B5AC-E6EA-6B491396D1D3}"/>
                </a:ext>
              </a:extLst>
            </p:cNvPr>
            <p:cNvPicPr>
              <a:picLocks noChangeAspect="1"/>
            </p:cNvPicPr>
            <p:nvPr/>
          </p:nvPicPr>
          <p:blipFill>
            <a:blip r:embed="rId6"/>
            <a:stretch>
              <a:fillRect/>
            </a:stretch>
          </p:blipFill>
          <p:spPr>
            <a:xfrm>
              <a:off x="8171607" y="1873713"/>
              <a:ext cx="1298403" cy="638047"/>
            </a:xfrm>
            <a:prstGeom prst="rect">
              <a:avLst/>
            </a:prstGeom>
            <a:ln>
              <a:solidFill>
                <a:schemeClr val="tx1"/>
              </a:solidFill>
            </a:ln>
          </p:spPr>
        </p:pic>
        <p:sp>
          <p:nvSpPr>
            <p:cNvPr id="73" name="Textfeld 72">
              <a:extLst>
                <a:ext uri="{FF2B5EF4-FFF2-40B4-BE49-F238E27FC236}">
                  <a16:creationId xmlns:a16="http://schemas.microsoft.com/office/drawing/2014/main" id="{7D97D8ED-B08E-1F7F-B830-39A50E9238AF}"/>
                </a:ext>
              </a:extLst>
            </p:cNvPr>
            <p:cNvSpPr txBox="1"/>
            <p:nvPr/>
          </p:nvSpPr>
          <p:spPr>
            <a:xfrm>
              <a:off x="8111613" y="2488906"/>
              <a:ext cx="1525884" cy="661720"/>
            </a:xfrm>
            <a:prstGeom prst="rect">
              <a:avLst/>
            </a:prstGeom>
            <a:noFill/>
          </p:spPr>
          <p:txBody>
            <a:bodyPr wrap="square" lIns="0" tIns="0" rIns="0" rtlCol="0">
              <a:spAutoFit/>
            </a:bodyPr>
            <a:lstStyle/>
            <a:p>
              <a:pPr algn="ctr"/>
              <a:r>
                <a:rPr lang="de-DE" sz="2000" dirty="0"/>
                <a:t>MC Dose Simulation</a:t>
              </a:r>
            </a:p>
          </p:txBody>
        </p:sp>
      </p:grpSp>
      <p:sp>
        <p:nvSpPr>
          <p:cNvPr id="4" name="Textfeld 3">
            <a:extLst>
              <a:ext uri="{FF2B5EF4-FFF2-40B4-BE49-F238E27FC236}">
                <a16:creationId xmlns:a16="http://schemas.microsoft.com/office/drawing/2014/main" id="{F0A60A97-8BAB-EE0B-07C8-C0B8FDE8466F}"/>
              </a:ext>
            </a:extLst>
          </p:cNvPr>
          <p:cNvSpPr txBox="1"/>
          <p:nvPr/>
        </p:nvSpPr>
        <p:spPr>
          <a:xfrm>
            <a:off x="10646663" y="2958047"/>
            <a:ext cx="1041952"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sz="2000" dirty="0">
                <a:solidFill>
                  <a:srgbClr val="3C3C41"/>
                </a:solidFill>
                <a:latin typeface="Calibri"/>
              </a:rPr>
              <a:t>Dose </a:t>
            </a:r>
            <a:r>
              <a:rPr lang="de-DE" sz="2000" dirty="0" err="1">
                <a:solidFill>
                  <a:srgbClr val="3C3C41"/>
                </a:solidFill>
                <a:latin typeface="Calibri"/>
              </a:rPr>
              <a:t>map</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pic>
        <p:nvPicPr>
          <p:cNvPr id="9" name="Grafik 4">
            <a:extLst>
              <a:ext uri="{FF2B5EF4-FFF2-40B4-BE49-F238E27FC236}">
                <a16:creationId xmlns:a16="http://schemas.microsoft.com/office/drawing/2014/main" id="{09791706-BE76-6D6B-A98A-50B35605404F}"/>
              </a:ext>
            </a:extLst>
          </p:cNvPr>
          <p:cNvPicPr>
            <a:picLocks noChangeAspect="1"/>
          </p:cNvPicPr>
          <p:nvPr/>
        </p:nvPicPr>
        <p:blipFill>
          <a:blip r:embed="rId7"/>
          <a:srcRect l="7683" t="5397" b="10829"/>
          <a:stretch/>
        </p:blipFill>
        <p:spPr>
          <a:xfrm>
            <a:off x="2028942" y="1826496"/>
            <a:ext cx="1014739" cy="863495"/>
          </a:xfrm>
          <a:prstGeom prst="rect">
            <a:avLst/>
          </a:prstGeom>
        </p:spPr>
      </p:pic>
      <p:sp>
        <p:nvSpPr>
          <p:cNvPr id="10" name="Rechteck: abgerundete Ecken 9">
            <a:extLst>
              <a:ext uri="{FF2B5EF4-FFF2-40B4-BE49-F238E27FC236}">
                <a16:creationId xmlns:a16="http://schemas.microsoft.com/office/drawing/2014/main" id="{64571902-C037-22CE-AC09-C962643A866C}"/>
              </a:ext>
            </a:extLst>
          </p:cNvPr>
          <p:cNvSpPr/>
          <p:nvPr/>
        </p:nvSpPr>
        <p:spPr>
          <a:xfrm>
            <a:off x="1982506" y="1427684"/>
            <a:ext cx="3278961" cy="1553056"/>
          </a:xfrm>
          <a:prstGeom prst="roundRect">
            <a:avLst/>
          </a:prstGeom>
          <a:noFill/>
          <a:ln w="57150">
            <a:solidFill>
              <a:srgbClr val="E3D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4">
            <a:extLst>
              <a:ext uri="{FF2B5EF4-FFF2-40B4-BE49-F238E27FC236}">
                <a16:creationId xmlns:a16="http://schemas.microsoft.com/office/drawing/2014/main" id="{D125036C-F491-4DA9-7A54-9E61C16B7274}"/>
              </a:ext>
            </a:extLst>
          </p:cNvPr>
          <p:cNvPicPr>
            <a:picLocks noChangeAspect="1"/>
          </p:cNvPicPr>
          <p:nvPr/>
        </p:nvPicPr>
        <p:blipFill>
          <a:blip r:embed="rId8"/>
          <a:stretch>
            <a:fillRect/>
          </a:stretch>
        </p:blipFill>
        <p:spPr>
          <a:xfrm>
            <a:off x="3064937" y="1588608"/>
            <a:ext cx="2131071" cy="1296727"/>
          </a:xfrm>
          <a:prstGeom prst="rect">
            <a:avLst/>
          </a:prstGeom>
        </p:spPr>
      </p:pic>
      <p:sp>
        <p:nvSpPr>
          <p:cNvPr id="11" name="Pfeil: nach rechts 10">
            <a:extLst>
              <a:ext uri="{FF2B5EF4-FFF2-40B4-BE49-F238E27FC236}">
                <a16:creationId xmlns:a16="http://schemas.microsoft.com/office/drawing/2014/main" id="{A2B12BEE-A205-4170-6380-33E158CAA2EC}"/>
              </a:ext>
            </a:extLst>
          </p:cNvPr>
          <p:cNvSpPr/>
          <p:nvPr/>
        </p:nvSpPr>
        <p:spPr>
          <a:xfrm>
            <a:off x="1326809" y="1950758"/>
            <a:ext cx="55191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Pfeil: nach rechts 15">
            <a:extLst>
              <a:ext uri="{FF2B5EF4-FFF2-40B4-BE49-F238E27FC236}">
                <a16:creationId xmlns:a16="http://schemas.microsoft.com/office/drawing/2014/main" id="{CDFA99BA-A4A3-38C6-F503-D5E0EBA52DF7}"/>
              </a:ext>
            </a:extLst>
          </p:cNvPr>
          <p:cNvSpPr/>
          <p:nvPr/>
        </p:nvSpPr>
        <p:spPr>
          <a:xfrm rot="16200000">
            <a:off x="5256179" y="3029516"/>
            <a:ext cx="735006" cy="184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feld 11">
            <a:extLst>
              <a:ext uri="{FF2B5EF4-FFF2-40B4-BE49-F238E27FC236}">
                <a16:creationId xmlns:a16="http://schemas.microsoft.com/office/drawing/2014/main" id="{601570C0-F298-DBE0-4B94-A3E789FF3CCC}"/>
              </a:ext>
            </a:extLst>
          </p:cNvPr>
          <p:cNvSpPr txBox="1"/>
          <p:nvPr/>
        </p:nvSpPr>
        <p:spPr>
          <a:xfrm>
            <a:off x="1326808" y="4429422"/>
            <a:ext cx="8863259" cy="760208"/>
          </a:xfrm>
          <a:prstGeom prst="rect">
            <a:avLst/>
          </a:prstGeom>
          <a:noFill/>
        </p:spPr>
        <p:txBody>
          <a:bodyPr wrap="square" lIns="0" tIns="0" rIns="0" rtlCol="0">
            <a:spAutoFit/>
          </a:bodyPr>
          <a:lstStyle/>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kumimoji="0" lang="de-DE" sz="2000" b="0" i="0" u="none" strike="noStrike" kern="1200" cap="none" spc="0" normalizeH="0" baseline="0" noProof="0" dirty="0" err="1">
                <a:ln>
                  <a:noFill/>
                </a:ln>
                <a:solidFill>
                  <a:srgbClr val="3C3C41"/>
                </a:solidFill>
                <a:effectLst/>
                <a:uLnTx/>
                <a:uFillTx/>
                <a:latin typeface="Calibri"/>
                <a:ea typeface="+mn-ea"/>
                <a:cs typeface="+mn-cs"/>
              </a:rPr>
              <a:t>Determine</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lang="de-DE" sz="2000" dirty="0">
                <a:solidFill>
                  <a:srgbClr val="3C3C41"/>
                </a:solidFill>
                <a:latin typeface="Calibri"/>
              </a:rPr>
              <a:t>e</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rror</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introduced</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by</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scanner</a:t>
            </a:r>
            <a:r>
              <a:rPr kumimoji="0" lang="de-DE" sz="2000" b="0" i="0" u="none" strike="noStrike" kern="1200" cap="none" spc="0" normalizeH="0" baseline="0" noProof="0" dirty="0">
                <a:ln>
                  <a:noFill/>
                </a:ln>
                <a:solidFill>
                  <a:srgbClr val="3C3C41"/>
                </a:solidFill>
                <a:effectLst/>
                <a:uLnTx/>
                <a:uFillTx/>
                <a:latin typeface="Calibri"/>
                <a:ea typeface="+mn-ea"/>
                <a:cs typeface="+mn-cs"/>
              </a:rPr>
              <a:t>/</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imaging</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err="1">
                <a:solidFill>
                  <a:srgbClr val="3C3C41"/>
                </a:solidFill>
                <a:latin typeface="Calibri"/>
              </a:rPr>
              <a:t>Evaluate</a:t>
            </a:r>
            <a:r>
              <a:rPr lang="de-DE" sz="2000" dirty="0">
                <a:solidFill>
                  <a:srgbClr val="3C3C41"/>
                </a:solidFill>
                <a:latin typeface="Calibri"/>
              </a:rPr>
              <a:t> </a:t>
            </a:r>
            <a:r>
              <a:rPr lang="de-DE" sz="2000" dirty="0" err="1">
                <a:solidFill>
                  <a:srgbClr val="3C3C41"/>
                </a:solidFill>
                <a:latin typeface="Calibri"/>
              </a:rPr>
              <a:t>impact</a:t>
            </a:r>
            <a:r>
              <a:rPr lang="de-DE" sz="2000" dirty="0">
                <a:solidFill>
                  <a:srgbClr val="3C3C41"/>
                </a:solidFill>
                <a:latin typeface="Calibri"/>
              </a:rPr>
              <a:t> </a:t>
            </a:r>
            <a:r>
              <a:rPr lang="de-DE" sz="2000" dirty="0" err="1">
                <a:solidFill>
                  <a:srgbClr val="3C3C41"/>
                </a:solidFill>
                <a:latin typeface="Calibri"/>
              </a:rPr>
              <a:t>of</a:t>
            </a:r>
            <a:r>
              <a:rPr lang="de-DE" sz="2000" dirty="0">
                <a:solidFill>
                  <a:srgbClr val="3C3C41"/>
                </a:solidFill>
                <a:latin typeface="Calibri"/>
              </a:rPr>
              <a:t> different </a:t>
            </a:r>
            <a:r>
              <a:rPr lang="de-DE" sz="2000" dirty="0" err="1">
                <a:solidFill>
                  <a:srgbClr val="3C3C41"/>
                </a:solidFill>
                <a:latin typeface="Calibri"/>
              </a:rPr>
              <a:t>image</a:t>
            </a:r>
            <a:r>
              <a:rPr lang="de-DE" sz="2000" dirty="0">
                <a:solidFill>
                  <a:srgbClr val="3C3C41"/>
                </a:solidFill>
                <a:latin typeface="Calibri"/>
              </a:rPr>
              <a:t> </a:t>
            </a:r>
            <a:r>
              <a:rPr lang="de-DE" sz="2000" dirty="0" err="1">
                <a:solidFill>
                  <a:srgbClr val="3C3C41"/>
                </a:solidFill>
                <a:latin typeface="Calibri"/>
              </a:rPr>
              <a:t>reconstruction</a:t>
            </a:r>
            <a:r>
              <a:rPr lang="de-DE" sz="2000" dirty="0">
                <a:solidFill>
                  <a:srgbClr val="3C3C41"/>
                </a:solidFill>
                <a:latin typeface="Calibri"/>
              </a:rPr>
              <a:t> and </a:t>
            </a:r>
            <a:r>
              <a:rPr lang="de-DE" sz="2000" dirty="0" err="1">
                <a:solidFill>
                  <a:srgbClr val="3C3C41"/>
                </a:solidFill>
                <a:latin typeface="Calibri"/>
              </a:rPr>
              <a:t>correction</a:t>
            </a:r>
            <a:r>
              <a:rPr lang="de-DE" sz="2000" dirty="0">
                <a:solidFill>
                  <a:srgbClr val="3C3C41"/>
                </a:solidFill>
                <a:latin typeface="Calibri"/>
              </a:rPr>
              <a:t> </a:t>
            </a:r>
            <a:r>
              <a:rPr lang="de-DE" sz="2000" dirty="0" err="1">
                <a:solidFill>
                  <a:srgbClr val="3C3C41"/>
                </a:solidFill>
                <a:latin typeface="Calibri"/>
              </a:rPr>
              <a:t>methods</a:t>
            </a:r>
            <a:endParaRPr lang="de-DE" sz="2000" dirty="0">
              <a:solidFill>
                <a:srgbClr val="3C3C41"/>
              </a:solidFill>
              <a:latin typeface="Calibri"/>
            </a:endParaRPr>
          </a:p>
        </p:txBody>
      </p:sp>
      <p:sp>
        <p:nvSpPr>
          <p:cNvPr id="14" name="Textfeld 13">
            <a:extLst>
              <a:ext uri="{FF2B5EF4-FFF2-40B4-BE49-F238E27FC236}">
                <a16:creationId xmlns:a16="http://schemas.microsoft.com/office/drawing/2014/main" id="{79F9CF1C-9DD8-9FFD-E469-97B432C5CA23}"/>
              </a:ext>
            </a:extLst>
          </p:cNvPr>
          <p:cNvSpPr txBox="1"/>
          <p:nvPr/>
        </p:nvSpPr>
        <p:spPr>
          <a:xfrm>
            <a:off x="4686273" y="3498656"/>
            <a:ext cx="1834541"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sz="2000" b="0" i="0" u="none" strike="noStrike" kern="1200" cap="none" spc="0" normalizeH="0" baseline="0" noProof="0" dirty="0" err="1">
                <a:ln>
                  <a:noFill/>
                </a:ln>
                <a:solidFill>
                  <a:srgbClr val="3C3C41"/>
                </a:solidFill>
                <a:effectLst/>
                <a:uLnTx/>
                <a:uFillTx/>
                <a:latin typeface="Calibri"/>
                <a:ea typeface="+mn-ea"/>
                <a:cs typeface="+mn-cs"/>
              </a:rPr>
              <a:t>Scatter</a:t>
            </a:r>
            <a:r>
              <a:rPr kumimoji="0" lang="de-DE" sz="2000" b="0" i="0" u="none" strike="noStrike" kern="1200" cap="none" spc="0" normalizeH="0" baseline="0" noProof="0" dirty="0">
                <a:ln>
                  <a:noFill/>
                </a:ln>
                <a:solidFill>
                  <a:srgbClr val="3C3C41"/>
                </a:solidFill>
                <a:effectLst/>
                <a:uLnTx/>
                <a:uFillTx/>
                <a:latin typeface="Calibri"/>
                <a:ea typeface="+mn-ea"/>
                <a:cs typeface="+mn-cs"/>
              </a:rPr>
              <a:t>, Motion …</a:t>
            </a:r>
          </a:p>
        </p:txBody>
      </p:sp>
    </p:spTree>
    <p:extLst>
      <p:ext uri="{BB962C8B-B14F-4D97-AF65-F5344CB8AC3E}">
        <p14:creationId xmlns:p14="http://schemas.microsoft.com/office/powerpoint/2010/main" val="30739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752D0-7334-2401-9968-37BB0CAE95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4C6258-765D-95CF-0CFA-C07F2F7D873D}"/>
              </a:ext>
            </a:extLst>
          </p:cNvPr>
          <p:cNvSpPr>
            <a:spLocks noGrp="1"/>
          </p:cNvSpPr>
          <p:nvPr>
            <p:ph type="title"/>
          </p:nvPr>
        </p:nvSpPr>
        <p:spPr/>
        <p:txBody>
          <a:bodyPr/>
          <a:lstStyle/>
          <a:p>
            <a:r>
              <a:rPr lang="de-DE" dirty="0"/>
              <a:t>SIRT </a:t>
            </a:r>
            <a:r>
              <a:rPr lang="de-DE" dirty="0" err="1"/>
              <a:t>Dosimetry</a:t>
            </a:r>
            <a:r>
              <a:rPr lang="de-DE" dirty="0"/>
              <a:t> : </a:t>
            </a:r>
            <a:r>
              <a:rPr lang="de-DE" dirty="0" err="1"/>
              <a:t>Dosimetry</a:t>
            </a:r>
            <a:r>
              <a:rPr lang="de-DE" dirty="0"/>
              <a:t>: Simulation Ground Truth - </a:t>
            </a:r>
            <a:r>
              <a:rPr lang="de-DE" dirty="0" err="1"/>
              <a:t>Application</a:t>
            </a:r>
            <a:endParaRPr lang="de-DE" dirty="0"/>
          </a:p>
        </p:txBody>
      </p:sp>
      <p:sp>
        <p:nvSpPr>
          <p:cNvPr id="3" name="Textplatzhalter 2">
            <a:extLst>
              <a:ext uri="{FF2B5EF4-FFF2-40B4-BE49-F238E27FC236}">
                <a16:creationId xmlns:a16="http://schemas.microsoft.com/office/drawing/2014/main" id="{E89749CA-5653-F21E-43B2-0BDDF060835E}"/>
              </a:ext>
            </a:extLst>
          </p:cNvPr>
          <p:cNvSpPr>
            <a:spLocks noGrp="1"/>
          </p:cNvSpPr>
          <p:nvPr>
            <p:ph type="body" sz="quarter" idx="13"/>
          </p:nvPr>
        </p:nvSpPr>
        <p:spPr/>
        <p:txBody>
          <a:bodyPr/>
          <a:lstStyle/>
          <a:p>
            <a:endParaRPr lang="de-DE"/>
          </a:p>
        </p:txBody>
      </p:sp>
      <p:sp>
        <p:nvSpPr>
          <p:cNvPr id="7" name="Textfeld 6">
            <a:extLst>
              <a:ext uri="{FF2B5EF4-FFF2-40B4-BE49-F238E27FC236}">
                <a16:creationId xmlns:a16="http://schemas.microsoft.com/office/drawing/2014/main" id="{4CC37BB7-CF41-814C-B815-3FE2AB332C4A}"/>
              </a:ext>
            </a:extLst>
          </p:cNvPr>
          <p:cNvSpPr txBox="1"/>
          <p:nvPr/>
        </p:nvSpPr>
        <p:spPr>
          <a:xfrm>
            <a:off x="13259892" y="4077375"/>
            <a:ext cx="7318350" cy="562718"/>
          </a:xfrm>
          <a:prstGeom prst="rect">
            <a:avLst/>
          </a:prstGeom>
          <a:noFill/>
        </p:spPr>
        <p:txBody>
          <a:bodyPr wrap="none" lIns="0" tIns="0" rIns="0" rtlCol="0">
            <a:spAutoFit/>
          </a:bodyPr>
          <a:lstStyle/>
          <a:p>
            <a:pPr marL="342900" indent="-342900" algn="l">
              <a:lnSpc>
                <a:spcPts val="2000"/>
              </a:lnSpc>
              <a:buFont typeface="Wingdings" panose="05000000000000000000" pitchFamily="2" charset="2"/>
              <a:buChar char="à"/>
            </a:pPr>
            <a:r>
              <a:rPr lang="de-DE" sz="2000" dirty="0" err="1">
                <a:sym typeface="Wingdings" panose="05000000000000000000" pitchFamily="2" charset="2"/>
              </a:rPr>
              <a:t>optimum</a:t>
            </a:r>
            <a:r>
              <a:rPr lang="de-DE" sz="2000" dirty="0">
                <a:sym typeface="Wingdings" panose="05000000000000000000" pitchFamily="2" charset="2"/>
              </a:rPr>
              <a:t> </a:t>
            </a:r>
            <a:r>
              <a:rPr lang="de-DE" sz="2000" dirty="0" err="1">
                <a:sym typeface="Wingdings" panose="05000000000000000000" pitchFamily="2" charset="2"/>
              </a:rPr>
              <a:t>image</a:t>
            </a:r>
            <a:r>
              <a:rPr lang="de-DE" sz="2000" dirty="0">
                <a:sym typeface="Wingdings" panose="05000000000000000000" pitchFamily="2" charset="2"/>
              </a:rPr>
              <a:t> </a:t>
            </a:r>
            <a:r>
              <a:rPr lang="de-DE" sz="2000" dirty="0" err="1">
                <a:sym typeface="Wingdings" panose="05000000000000000000" pitchFamily="2" charset="2"/>
              </a:rPr>
              <a:t>reconstruction</a:t>
            </a:r>
            <a:r>
              <a:rPr lang="de-DE" sz="2000" dirty="0">
                <a:sym typeface="Wingdings" panose="05000000000000000000" pitchFamily="2" charset="2"/>
              </a:rPr>
              <a:t> + residual </a:t>
            </a:r>
            <a:r>
              <a:rPr lang="de-DE" sz="2000" dirty="0" err="1">
                <a:sym typeface="Wingdings" panose="05000000000000000000" pitchFamily="2" charset="2"/>
              </a:rPr>
              <a:t>error</a:t>
            </a:r>
            <a:r>
              <a:rPr lang="de-DE" sz="2000" dirty="0">
                <a:sym typeface="Wingdings" panose="05000000000000000000" pitchFamily="2" charset="2"/>
              </a:rPr>
              <a:t> </a:t>
            </a:r>
            <a:r>
              <a:rPr lang="de-DE" sz="2000" dirty="0" err="1">
                <a:sym typeface="Wingdings" panose="05000000000000000000" pitchFamily="2" charset="2"/>
              </a:rPr>
              <a:t>for</a:t>
            </a:r>
            <a:r>
              <a:rPr lang="de-DE" sz="2000" dirty="0">
                <a:sym typeface="Wingdings" panose="05000000000000000000" pitchFamily="2" charset="2"/>
              </a:rPr>
              <a:t> dose </a:t>
            </a:r>
            <a:r>
              <a:rPr lang="de-DE" sz="2000" dirty="0" err="1">
                <a:sym typeface="Wingdings" panose="05000000000000000000" pitchFamily="2" charset="2"/>
              </a:rPr>
              <a:t>estimation</a:t>
            </a:r>
            <a:endParaRPr lang="de-DE" sz="2000" dirty="0">
              <a:sym typeface="Wingdings" panose="05000000000000000000" pitchFamily="2" charset="2"/>
            </a:endParaRPr>
          </a:p>
          <a:p>
            <a:pPr marL="342900" indent="-342900" algn="l">
              <a:lnSpc>
                <a:spcPts val="2000"/>
              </a:lnSpc>
              <a:buFont typeface="Wingdings" panose="05000000000000000000" pitchFamily="2" charset="2"/>
              <a:buChar char="à"/>
            </a:pPr>
            <a:r>
              <a:rPr lang="de-DE" sz="2000" dirty="0">
                <a:sym typeface="Wingdings" panose="05000000000000000000" pitchFamily="2" charset="2"/>
              </a:rPr>
              <a:t>Potential </a:t>
            </a:r>
            <a:r>
              <a:rPr lang="de-DE" sz="2000" dirty="0" err="1">
                <a:sym typeface="Wingdings" panose="05000000000000000000" pitchFamily="2" charset="2"/>
              </a:rPr>
              <a:t>for</a:t>
            </a:r>
            <a:r>
              <a:rPr lang="de-DE" sz="2000" dirty="0">
                <a:sym typeface="Wingdings" panose="05000000000000000000" pitchFamily="2" charset="2"/>
              </a:rPr>
              <a:t> NN </a:t>
            </a:r>
            <a:r>
              <a:rPr lang="de-DE" sz="2000" dirty="0" err="1">
                <a:sym typeface="Wingdings" panose="05000000000000000000" pitchFamily="2" charset="2"/>
              </a:rPr>
              <a:t>trained</a:t>
            </a:r>
            <a:r>
              <a:rPr lang="de-DE" sz="2000" dirty="0">
                <a:sym typeface="Wingdings" panose="05000000000000000000" pitchFamily="2" charset="2"/>
              </a:rPr>
              <a:t> on n&gt;20 </a:t>
            </a:r>
            <a:r>
              <a:rPr lang="de-DE" sz="2000" dirty="0" err="1">
                <a:sym typeface="Wingdings" panose="05000000000000000000" pitchFamily="2" charset="2"/>
              </a:rPr>
              <a:t>patients</a:t>
            </a:r>
            <a:endParaRPr lang="de-DE" sz="2000" dirty="0"/>
          </a:p>
        </p:txBody>
      </p:sp>
      <p:pic>
        <p:nvPicPr>
          <p:cNvPr id="54" name="Grafik 53">
            <a:extLst>
              <a:ext uri="{FF2B5EF4-FFF2-40B4-BE49-F238E27FC236}">
                <a16:creationId xmlns:a16="http://schemas.microsoft.com/office/drawing/2014/main" id="{90315743-F525-9788-6AA1-7A33A5B13956}"/>
              </a:ext>
            </a:extLst>
          </p:cNvPr>
          <p:cNvPicPr>
            <a:picLocks noChangeAspect="1"/>
          </p:cNvPicPr>
          <p:nvPr/>
        </p:nvPicPr>
        <p:blipFill rotWithShape="1">
          <a:blip r:embed="rId2"/>
          <a:srcRect l="48104" r="3506"/>
          <a:stretch/>
        </p:blipFill>
        <p:spPr>
          <a:xfrm>
            <a:off x="159253" y="1157726"/>
            <a:ext cx="1041952" cy="2306121"/>
          </a:xfrm>
          <a:prstGeom prst="roundRect">
            <a:avLst/>
          </a:prstGeom>
        </p:spPr>
      </p:pic>
      <p:sp>
        <p:nvSpPr>
          <p:cNvPr id="15" name="Pfeil: nach rechts 14">
            <a:extLst>
              <a:ext uri="{FF2B5EF4-FFF2-40B4-BE49-F238E27FC236}">
                <a16:creationId xmlns:a16="http://schemas.microsoft.com/office/drawing/2014/main" id="{6857C0CE-79CE-A80B-E214-A358EB86673B}"/>
              </a:ext>
            </a:extLst>
          </p:cNvPr>
          <p:cNvSpPr/>
          <p:nvPr/>
        </p:nvSpPr>
        <p:spPr>
          <a:xfrm>
            <a:off x="5441790" y="1927847"/>
            <a:ext cx="55191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a:extLst>
              <a:ext uri="{FF2B5EF4-FFF2-40B4-BE49-F238E27FC236}">
                <a16:creationId xmlns:a16="http://schemas.microsoft.com/office/drawing/2014/main" id="{51B1F528-4212-B711-CAB9-59AD50EE29B0}"/>
              </a:ext>
            </a:extLst>
          </p:cNvPr>
          <p:cNvPicPr>
            <a:picLocks noChangeAspect="1"/>
          </p:cNvPicPr>
          <p:nvPr/>
        </p:nvPicPr>
        <p:blipFill rotWithShape="1">
          <a:blip r:embed="rId3"/>
          <a:srcRect l="19977" t="3486" b="11111"/>
          <a:stretch/>
        </p:blipFill>
        <p:spPr>
          <a:xfrm>
            <a:off x="5998846" y="1157726"/>
            <a:ext cx="1756973" cy="1823014"/>
          </a:xfrm>
          <a:prstGeom prst="rect">
            <a:avLst/>
          </a:prstGeom>
          <a:ln>
            <a:noFill/>
          </a:ln>
        </p:spPr>
      </p:pic>
      <p:sp>
        <p:nvSpPr>
          <p:cNvPr id="18" name="Textfeld 17">
            <a:extLst>
              <a:ext uri="{FF2B5EF4-FFF2-40B4-BE49-F238E27FC236}">
                <a16:creationId xmlns:a16="http://schemas.microsoft.com/office/drawing/2014/main" id="{30AC1B39-B6F8-DC9C-6C04-13684ECB23F5}"/>
              </a:ext>
            </a:extLst>
          </p:cNvPr>
          <p:cNvSpPr txBox="1"/>
          <p:nvPr/>
        </p:nvSpPr>
        <p:spPr>
          <a:xfrm>
            <a:off x="6051518" y="3024200"/>
            <a:ext cx="1616918" cy="306238"/>
          </a:xfrm>
          <a:prstGeom prst="rect">
            <a:avLst/>
          </a:prstGeom>
          <a:noFill/>
        </p:spPr>
        <p:txBody>
          <a:bodyPr wrap="none" lIns="0" tIns="0" rIns="0" rtlCol="0">
            <a:spAutoFit/>
          </a:bodyPr>
          <a:lstStyle/>
          <a:p>
            <a:pPr algn="l">
              <a:lnSpc>
                <a:spcPts val="2000"/>
              </a:lnSpc>
            </a:pPr>
            <a:r>
              <a:rPr lang="de-DE" sz="2000" dirty="0"/>
              <a:t>Emission Image</a:t>
            </a:r>
          </a:p>
        </p:txBody>
      </p:sp>
      <p:grpSp>
        <p:nvGrpSpPr>
          <p:cNvPr id="24" name="Gruppieren 23">
            <a:extLst>
              <a:ext uri="{FF2B5EF4-FFF2-40B4-BE49-F238E27FC236}">
                <a16:creationId xmlns:a16="http://schemas.microsoft.com/office/drawing/2014/main" id="{59DACF6E-EADA-5166-E024-CCF3822ACD1A}"/>
              </a:ext>
            </a:extLst>
          </p:cNvPr>
          <p:cNvGrpSpPr/>
          <p:nvPr/>
        </p:nvGrpSpPr>
        <p:grpSpPr>
          <a:xfrm>
            <a:off x="10190068" y="1165345"/>
            <a:ext cx="1842679" cy="1823014"/>
            <a:chOff x="8521897" y="3760392"/>
            <a:chExt cx="1920797" cy="1992996"/>
          </a:xfrm>
        </p:grpSpPr>
        <p:pic>
          <p:nvPicPr>
            <p:cNvPr id="23" name="Grafik 22">
              <a:extLst>
                <a:ext uri="{FF2B5EF4-FFF2-40B4-BE49-F238E27FC236}">
                  <a16:creationId xmlns:a16="http://schemas.microsoft.com/office/drawing/2014/main" id="{AB31EF22-88A4-C4FD-0D5E-364AB072BBAA}"/>
                </a:ext>
              </a:extLst>
            </p:cNvPr>
            <p:cNvPicPr>
              <a:picLocks noChangeAspect="1"/>
            </p:cNvPicPr>
            <p:nvPr/>
          </p:nvPicPr>
          <p:blipFill rotWithShape="1">
            <a:blip r:embed="rId3"/>
            <a:srcRect l="19977" t="3486" b="11111"/>
            <a:stretch/>
          </p:blipFill>
          <p:spPr>
            <a:xfrm>
              <a:off x="8521897" y="3760392"/>
              <a:ext cx="1920797" cy="1992996"/>
            </a:xfrm>
            <a:prstGeom prst="rect">
              <a:avLst/>
            </a:prstGeom>
            <a:ln>
              <a:noFill/>
            </a:ln>
          </p:spPr>
        </p:pic>
        <p:pic>
          <p:nvPicPr>
            <p:cNvPr id="22" name="Grafik 21">
              <a:extLst>
                <a:ext uri="{FF2B5EF4-FFF2-40B4-BE49-F238E27FC236}">
                  <a16:creationId xmlns:a16="http://schemas.microsoft.com/office/drawing/2014/main" id="{4C8D42DC-F5A3-386C-B2E6-641C43053B1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l="11939" r="4241" b="10774"/>
            <a:stretch/>
          </p:blipFill>
          <p:spPr>
            <a:xfrm>
              <a:off x="8568153" y="3873021"/>
              <a:ext cx="1828283" cy="1767737"/>
            </a:xfrm>
            <a:prstGeom prst="rect">
              <a:avLst/>
            </a:prstGeom>
            <a:ln>
              <a:noFill/>
            </a:ln>
          </p:spPr>
        </p:pic>
      </p:grpSp>
      <p:sp>
        <p:nvSpPr>
          <p:cNvPr id="72" name="Textfeld 71">
            <a:extLst>
              <a:ext uri="{FF2B5EF4-FFF2-40B4-BE49-F238E27FC236}">
                <a16:creationId xmlns:a16="http://schemas.microsoft.com/office/drawing/2014/main" id="{D8642B4C-BB2B-B0E7-6141-9CB14629008F}"/>
              </a:ext>
            </a:extLst>
          </p:cNvPr>
          <p:cNvSpPr txBox="1"/>
          <p:nvPr/>
        </p:nvSpPr>
        <p:spPr>
          <a:xfrm>
            <a:off x="2411494" y="3086579"/>
            <a:ext cx="2292025" cy="306238"/>
          </a:xfrm>
          <a:prstGeom prst="rect">
            <a:avLst/>
          </a:prstGeom>
          <a:noFill/>
        </p:spPr>
        <p:txBody>
          <a:bodyPr wrap="square" lIns="0" tIns="0" rIns="0" rtlCol="0">
            <a:spAutoFit/>
          </a:bodyPr>
          <a:lstStyle/>
          <a:p>
            <a:pPr algn="ctr">
              <a:lnSpc>
                <a:spcPts val="2000"/>
              </a:lnSpc>
            </a:pPr>
            <a:r>
              <a:rPr lang="de-DE" sz="2000" dirty="0"/>
              <a:t>Quadra Digital Twin</a:t>
            </a:r>
          </a:p>
        </p:txBody>
      </p:sp>
      <p:grpSp>
        <p:nvGrpSpPr>
          <p:cNvPr id="31" name="Gruppieren 30">
            <a:extLst>
              <a:ext uri="{FF2B5EF4-FFF2-40B4-BE49-F238E27FC236}">
                <a16:creationId xmlns:a16="http://schemas.microsoft.com/office/drawing/2014/main" id="{8303F74E-BCD1-400F-475D-AB7C2B9A5B2E}"/>
              </a:ext>
            </a:extLst>
          </p:cNvPr>
          <p:cNvGrpSpPr/>
          <p:nvPr/>
        </p:nvGrpSpPr>
        <p:grpSpPr>
          <a:xfrm>
            <a:off x="7871180" y="1169142"/>
            <a:ext cx="2159149" cy="1276913"/>
            <a:chOff x="7871180" y="1169142"/>
            <a:chExt cx="2159149" cy="1276913"/>
          </a:xfrm>
        </p:grpSpPr>
        <p:sp>
          <p:nvSpPr>
            <p:cNvPr id="26" name="Pfeil: nach rechts 25">
              <a:extLst>
                <a:ext uri="{FF2B5EF4-FFF2-40B4-BE49-F238E27FC236}">
                  <a16:creationId xmlns:a16="http://schemas.microsoft.com/office/drawing/2014/main" id="{02436A5E-E189-2540-63A1-11A9F08F8F62}"/>
                </a:ext>
              </a:extLst>
            </p:cNvPr>
            <p:cNvSpPr/>
            <p:nvPr/>
          </p:nvSpPr>
          <p:spPr>
            <a:xfrm>
              <a:off x="7871180" y="1223276"/>
              <a:ext cx="215914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AB8A5989-A47F-E2A0-DC97-CBACEF761B60}"/>
                </a:ext>
              </a:extLst>
            </p:cNvPr>
            <p:cNvPicPr>
              <a:picLocks noChangeAspect="1"/>
            </p:cNvPicPr>
            <p:nvPr/>
          </p:nvPicPr>
          <p:blipFill>
            <a:blip r:embed="rId6"/>
            <a:stretch>
              <a:fillRect/>
            </a:stretch>
          </p:blipFill>
          <p:spPr>
            <a:xfrm>
              <a:off x="8171607" y="1169142"/>
              <a:ext cx="1298403" cy="638047"/>
            </a:xfrm>
            <a:prstGeom prst="rect">
              <a:avLst/>
            </a:prstGeom>
            <a:ln>
              <a:solidFill>
                <a:schemeClr val="tx1"/>
              </a:solidFill>
            </a:ln>
          </p:spPr>
        </p:pic>
        <p:sp>
          <p:nvSpPr>
            <p:cNvPr id="73" name="Textfeld 72">
              <a:extLst>
                <a:ext uri="{FF2B5EF4-FFF2-40B4-BE49-F238E27FC236}">
                  <a16:creationId xmlns:a16="http://schemas.microsoft.com/office/drawing/2014/main" id="{CEF256C8-5909-BBB6-1BCD-A4275CC52C29}"/>
                </a:ext>
              </a:extLst>
            </p:cNvPr>
            <p:cNvSpPr txBox="1"/>
            <p:nvPr/>
          </p:nvSpPr>
          <p:spPr>
            <a:xfrm>
              <a:off x="8111613" y="1784335"/>
              <a:ext cx="1525884" cy="661720"/>
            </a:xfrm>
            <a:prstGeom prst="rect">
              <a:avLst/>
            </a:prstGeom>
            <a:noFill/>
          </p:spPr>
          <p:txBody>
            <a:bodyPr wrap="square" lIns="0" tIns="0" rIns="0" rtlCol="0">
              <a:spAutoFit/>
            </a:bodyPr>
            <a:lstStyle/>
            <a:p>
              <a:pPr algn="ctr"/>
              <a:r>
                <a:rPr lang="de-DE" sz="2000" dirty="0"/>
                <a:t>MC Dose Simulation</a:t>
              </a:r>
            </a:p>
          </p:txBody>
        </p:sp>
      </p:grpSp>
      <p:sp>
        <p:nvSpPr>
          <p:cNvPr id="4" name="Textfeld 3">
            <a:extLst>
              <a:ext uri="{FF2B5EF4-FFF2-40B4-BE49-F238E27FC236}">
                <a16:creationId xmlns:a16="http://schemas.microsoft.com/office/drawing/2014/main" id="{78908ACE-28F4-7DFD-BD4B-713628F2C4B0}"/>
              </a:ext>
            </a:extLst>
          </p:cNvPr>
          <p:cNvSpPr txBox="1"/>
          <p:nvPr/>
        </p:nvSpPr>
        <p:spPr>
          <a:xfrm>
            <a:off x="10646663" y="2958047"/>
            <a:ext cx="1041952"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sz="2000" dirty="0">
                <a:solidFill>
                  <a:srgbClr val="3C3C41"/>
                </a:solidFill>
                <a:latin typeface="Calibri"/>
              </a:rPr>
              <a:t>Dose </a:t>
            </a:r>
            <a:r>
              <a:rPr lang="de-DE" sz="2000" dirty="0" err="1">
                <a:solidFill>
                  <a:srgbClr val="3C3C41"/>
                </a:solidFill>
                <a:latin typeface="Calibri"/>
              </a:rPr>
              <a:t>map</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pic>
        <p:nvPicPr>
          <p:cNvPr id="9" name="Grafik 4">
            <a:extLst>
              <a:ext uri="{FF2B5EF4-FFF2-40B4-BE49-F238E27FC236}">
                <a16:creationId xmlns:a16="http://schemas.microsoft.com/office/drawing/2014/main" id="{02146C2B-5599-D13C-E77D-5155F8571478}"/>
              </a:ext>
            </a:extLst>
          </p:cNvPr>
          <p:cNvPicPr>
            <a:picLocks noChangeAspect="1"/>
          </p:cNvPicPr>
          <p:nvPr/>
        </p:nvPicPr>
        <p:blipFill>
          <a:blip r:embed="rId7"/>
          <a:srcRect l="7683" t="5397" b="10829"/>
          <a:stretch/>
        </p:blipFill>
        <p:spPr>
          <a:xfrm>
            <a:off x="2028942" y="1826496"/>
            <a:ext cx="1014739" cy="863495"/>
          </a:xfrm>
          <a:prstGeom prst="rect">
            <a:avLst/>
          </a:prstGeom>
        </p:spPr>
      </p:pic>
      <p:sp>
        <p:nvSpPr>
          <p:cNvPr id="10" name="Rechteck: abgerundete Ecken 9">
            <a:extLst>
              <a:ext uri="{FF2B5EF4-FFF2-40B4-BE49-F238E27FC236}">
                <a16:creationId xmlns:a16="http://schemas.microsoft.com/office/drawing/2014/main" id="{D92F07AF-B39B-2744-A02E-02DB178AFE59}"/>
              </a:ext>
            </a:extLst>
          </p:cNvPr>
          <p:cNvSpPr/>
          <p:nvPr/>
        </p:nvSpPr>
        <p:spPr>
          <a:xfrm>
            <a:off x="1982506" y="1427684"/>
            <a:ext cx="3278961" cy="1553056"/>
          </a:xfrm>
          <a:prstGeom prst="roundRect">
            <a:avLst/>
          </a:prstGeom>
          <a:noFill/>
          <a:ln w="57150">
            <a:solidFill>
              <a:srgbClr val="E3D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4">
            <a:extLst>
              <a:ext uri="{FF2B5EF4-FFF2-40B4-BE49-F238E27FC236}">
                <a16:creationId xmlns:a16="http://schemas.microsoft.com/office/drawing/2014/main" id="{A1C333B9-96C1-BE26-E4A0-C6DD27FC780A}"/>
              </a:ext>
            </a:extLst>
          </p:cNvPr>
          <p:cNvPicPr>
            <a:picLocks noChangeAspect="1"/>
          </p:cNvPicPr>
          <p:nvPr/>
        </p:nvPicPr>
        <p:blipFill>
          <a:blip r:embed="rId8"/>
          <a:stretch>
            <a:fillRect/>
          </a:stretch>
        </p:blipFill>
        <p:spPr>
          <a:xfrm>
            <a:off x="3064937" y="1588608"/>
            <a:ext cx="2131071" cy="1296727"/>
          </a:xfrm>
          <a:prstGeom prst="rect">
            <a:avLst/>
          </a:prstGeom>
        </p:spPr>
      </p:pic>
      <p:sp>
        <p:nvSpPr>
          <p:cNvPr id="11" name="Pfeil: nach rechts 10">
            <a:extLst>
              <a:ext uri="{FF2B5EF4-FFF2-40B4-BE49-F238E27FC236}">
                <a16:creationId xmlns:a16="http://schemas.microsoft.com/office/drawing/2014/main" id="{0CBC860C-60F4-B59C-33A3-3FB5411C7726}"/>
              </a:ext>
            </a:extLst>
          </p:cNvPr>
          <p:cNvSpPr/>
          <p:nvPr/>
        </p:nvSpPr>
        <p:spPr>
          <a:xfrm>
            <a:off x="1326809" y="1950758"/>
            <a:ext cx="55191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Pfeil: nach rechts 15">
            <a:extLst>
              <a:ext uri="{FF2B5EF4-FFF2-40B4-BE49-F238E27FC236}">
                <a16:creationId xmlns:a16="http://schemas.microsoft.com/office/drawing/2014/main" id="{8FF5CE25-AD45-0940-F89B-2091DAB65A05}"/>
              </a:ext>
            </a:extLst>
          </p:cNvPr>
          <p:cNvSpPr/>
          <p:nvPr/>
        </p:nvSpPr>
        <p:spPr>
          <a:xfrm rot="16200000">
            <a:off x="5256179" y="3029516"/>
            <a:ext cx="735006" cy="184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feld 11">
            <a:extLst>
              <a:ext uri="{FF2B5EF4-FFF2-40B4-BE49-F238E27FC236}">
                <a16:creationId xmlns:a16="http://schemas.microsoft.com/office/drawing/2014/main" id="{EF7A1716-3030-C381-1BE1-7BB8905DF014}"/>
              </a:ext>
            </a:extLst>
          </p:cNvPr>
          <p:cNvSpPr txBox="1"/>
          <p:nvPr/>
        </p:nvSpPr>
        <p:spPr>
          <a:xfrm>
            <a:off x="1326808" y="4429422"/>
            <a:ext cx="8863259" cy="1129540"/>
          </a:xfrm>
          <a:prstGeom prst="rect">
            <a:avLst/>
          </a:prstGeom>
          <a:noFill/>
        </p:spPr>
        <p:txBody>
          <a:bodyPr wrap="square" lIns="0" tIns="0" rIns="0" rtlCol="0">
            <a:spAutoFit/>
          </a:bodyPr>
          <a:lstStyle/>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kumimoji="0" lang="de-DE" sz="2000" b="0" i="0" u="none" strike="noStrike" kern="1200" cap="none" spc="0" normalizeH="0" baseline="0" noProof="0" dirty="0" err="1">
                <a:ln>
                  <a:noFill/>
                </a:ln>
                <a:solidFill>
                  <a:srgbClr val="3C3C41"/>
                </a:solidFill>
                <a:effectLst/>
                <a:uLnTx/>
                <a:uFillTx/>
                <a:latin typeface="Calibri"/>
                <a:ea typeface="+mn-ea"/>
                <a:cs typeface="+mn-cs"/>
              </a:rPr>
              <a:t>Determine</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lang="de-DE" sz="2000" dirty="0">
                <a:solidFill>
                  <a:srgbClr val="3C3C41"/>
                </a:solidFill>
                <a:latin typeface="Calibri"/>
              </a:rPr>
              <a:t>e</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rror</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introduced</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by</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scanner</a:t>
            </a:r>
            <a:r>
              <a:rPr kumimoji="0" lang="de-DE" sz="2000" b="0" i="0" u="none" strike="noStrike" kern="1200" cap="none" spc="0" normalizeH="0" baseline="0" noProof="0" dirty="0">
                <a:ln>
                  <a:noFill/>
                </a:ln>
                <a:solidFill>
                  <a:srgbClr val="3C3C41"/>
                </a:solidFill>
                <a:effectLst/>
                <a:uLnTx/>
                <a:uFillTx/>
                <a:latin typeface="Calibri"/>
                <a:ea typeface="+mn-ea"/>
                <a:cs typeface="+mn-cs"/>
              </a:rPr>
              <a:t>/</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imaging</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err="1">
                <a:solidFill>
                  <a:srgbClr val="3C3C41"/>
                </a:solidFill>
                <a:latin typeface="Calibri"/>
              </a:rPr>
              <a:t>Evaluate</a:t>
            </a:r>
            <a:r>
              <a:rPr lang="de-DE" sz="2000" dirty="0">
                <a:solidFill>
                  <a:srgbClr val="3C3C41"/>
                </a:solidFill>
                <a:latin typeface="Calibri"/>
              </a:rPr>
              <a:t> </a:t>
            </a:r>
            <a:r>
              <a:rPr lang="de-DE" sz="2000" dirty="0" err="1">
                <a:solidFill>
                  <a:srgbClr val="3C3C41"/>
                </a:solidFill>
                <a:latin typeface="Calibri"/>
              </a:rPr>
              <a:t>impact</a:t>
            </a:r>
            <a:r>
              <a:rPr lang="de-DE" sz="2000" dirty="0">
                <a:solidFill>
                  <a:srgbClr val="3C3C41"/>
                </a:solidFill>
                <a:latin typeface="Calibri"/>
              </a:rPr>
              <a:t> </a:t>
            </a:r>
            <a:r>
              <a:rPr lang="de-DE" sz="2000" dirty="0" err="1">
                <a:solidFill>
                  <a:srgbClr val="3C3C41"/>
                </a:solidFill>
                <a:latin typeface="Calibri"/>
              </a:rPr>
              <a:t>of</a:t>
            </a:r>
            <a:r>
              <a:rPr lang="de-DE" sz="2000" dirty="0">
                <a:solidFill>
                  <a:srgbClr val="3C3C41"/>
                </a:solidFill>
                <a:latin typeface="Calibri"/>
              </a:rPr>
              <a:t> different </a:t>
            </a:r>
            <a:r>
              <a:rPr lang="de-DE" sz="2000" dirty="0" err="1">
                <a:solidFill>
                  <a:srgbClr val="3C3C41"/>
                </a:solidFill>
                <a:latin typeface="Calibri"/>
              </a:rPr>
              <a:t>image</a:t>
            </a:r>
            <a:r>
              <a:rPr lang="de-DE" sz="2000" dirty="0">
                <a:solidFill>
                  <a:srgbClr val="3C3C41"/>
                </a:solidFill>
                <a:latin typeface="Calibri"/>
              </a:rPr>
              <a:t> </a:t>
            </a:r>
            <a:r>
              <a:rPr lang="de-DE" sz="2000" dirty="0" err="1">
                <a:solidFill>
                  <a:srgbClr val="3C3C41"/>
                </a:solidFill>
                <a:latin typeface="Calibri"/>
              </a:rPr>
              <a:t>reconstruction</a:t>
            </a:r>
            <a:r>
              <a:rPr lang="de-DE" sz="2000" dirty="0">
                <a:solidFill>
                  <a:srgbClr val="3C3C41"/>
                </a:solidFill>
                <a:latin typeface="Calibri"/>
              </a:rPr>
              <a:t> and </a:t>
            </a:r>
            <a:r>
              <a:rPr lang="de-DE" sz="2000" dirty="0" err="1">
                <a:solidFill>
                  <a:srgbClr val="3C3C41"/>
                </a:solidFill>
                <a:latin typeface="Calibri"/>
              </a:rPr>
              <a:t>correction</a:t>
            </a:r>
            <a:r>
              <a:rPr lang="de-DE" sz="2000" dirty="0">
                <a:solidFill>
                  <a:srgbClr val="3C3C41"/>
                </a:solidFill>
                <a:latin typeface="Calibri"/>
              </a:rPr>
              <a:t> </a:t>
            </a:r>
            <a:r>
              <a:rPr lang="de-DE" sz="2000" dirty="0" err="1">
                <a:solidFill>
                  <a:srgbClr val="3C3C41"/>
                </a:solidFill>
                <a:latin typeface="Calibri"/>
              </a:rPr>
              <a:t>methods</a:t>
            </a:r>
            <a:endParaRPr lang="de-DE" sz="2000" dirty="0">
              <a:solidFill>
                <a:srgbClr val="3C3C41"/>
              </a:solidFill>
              <a:latin typeface="Calibri"/>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a:solidFill>
                  <a:srgbClr val="3C3C41"/>
                </a:solidFill>
                <a:latin typeface="Calibri"/>
              </a:rPr>
              <a:t>Benchmark </a:t>
            </a:r>
            <a:r>
              <a:rPr kumimoji="0" lang="de-DE" sz="2000" b="0" i="0" u="none" strike="noStrike" kern="1200" cap="none" spc="0" normalizeH="0" baseline="0" noProof="0" dirty="0">
                <a:ln>
                  <a:noFill/>
                </a:ln>
                <a:solidFill>
                  <a:srgbClr val="3C3C41"/>
                </a:solidFill>
                <a:effectLst/>
                <a:uLnTx/>
                <a:uFillTx/>
                <a:latin typeface="Calibri"/>
                <a:ea typeface="+mn-ea"/>
                <a:cs typeface="+mn-cs"/>
              </a:rPr>
              <a:t>different dos</a:t>
            </a:r>
            <a:r>
              <a:rPr lang="de-DE" sz="2000" dirty="0">
                <a:solidFill>
                  <a:srgbClr val="3C3C41"/>
                </a:solidFill>
                <a:latin typeface="Calibri"/>
              </a:rPr>
              <a:t>e </a:t>
            </a:r>
            <a:r>
              <a:rPr lang="de-DE" sz="2000" dirty="0" err="1">
                <a:solidFill>
                  <a:srgbClr val="3C3C41"/>
                </a:solidFill>
                <a:latin typeface="Calibri"/>
              </a:rPr>
              <a:t>estimation</a:t>
            </a:r>
            <a:r>
              <a:rPr lang="de-DE" sz="2000" dirty="0">
                <a:solidFill>
                  <a:srgbClr val="3C3C41"/>
                </a:solidFill>
                <a:latin typeface="Calibri"/>
              </a:rPr>
              <a:t> </a:t>
            </a:r>
            <a:r>
              <a:rPr lang="de-DE" sz="2000" dirty="0" err="1">
                <a:solidFill>
                  <a:srgbClr val="3C3C41"/>
                </a:solidFill>
                <a:latin typeface="Calibri"/>
              </a:rPr>
              <a:t>methods</a:t>
            </a:r>
            <a:endParaRPr lang="de-DE" sz="2000" dirty="0">
              <a:solidFill>
                <a:srgbClr val="3C3C41"/>
              </a:solidFill>
              <a:latin typeface="Calibri"/>
            </a:endParaRPr>
          </a:p>
        </p:txBody>
      </p:sp>
      <p:sp>
        <p:nvSpPr>
          <p:cNvPr id="14" name="Textfeld 13">
            <a:extLst>
              <a:ext uri="{FF2B5EF4-FFF2-40B4-BE49-F238E27FC236}">
                <a16:creationId xmlns:a16="http://schemas.microsoft.com/office/drawing/2014/main" id="{3019673E-F8AD-F1BD-A4FB-4E0FC6C860ED}"/>
              </a:ext>
            </a:extLst>
          </p:cNvPr>
          <p:cNvSpPr txBox="1"/>
          <p:nvPr/>
        </p:nvSpPr>
        <p:spPr>
          <a:xfrm>
            <a:off x="4686273" y="3498656"/>
            <a:ext cx="1834541" cy="390876"/>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sz="2000" b="0" i="0" u="none" strike="noStrike" kern="1200" cap="none" spc="0" normalizeH="0" baseline="0" noProof="0" dirty="0" err="1">
                <a:ln>
                  <a:noFill/>
                </a:ln>
                <a:solidFill>
                  <a:srgbClr val="3C3C41"/>
                </a:solidFill>
                <a:effectLst/>
                <a:uLnTx/>
                <a:uFillTx/>
                <a:latin typeface="Calibri"/>
                <a:ea typeface="+mn-ea"/>
                <a:cs typeface="+mn-cs"/>
              </a:rPr>
              <a:t>Scatter</a:t>
            </a:r>
            <a:r>
              <a:rPr kumimoji="0" lang="de-DE" sz="2000" b="0" i="0" u="none" strike="noStrike" kern="1200" cap="none" spc="0" normalizeH="0" baseline="0" noProof="0" dirty="0">
                <a:ln>
                  <a:noFill/>
                </a:ln>
                <a:solidFill>
                  <a:srgbClr val="3C3C41"/>
                </a:solidFill>
                <a:effectLst/>
                <a:uLnTx/>
                <a:uFillTx/>
                <a:latin typeface="Calibri"/>
                <a:ea typeface="+mn-ea"/>
                <a:cs typeface="+mn-cs"/>
              </a:rPr>
              <a:t>, Motion …</a:t>
            </a:r>
          </a:p>
        </p:txBody>
      </p:sp>
      <p:sp>
        <p:nvSpPr>
          <p:cNvPr id="25" name="Pfeil: nach rechts 24">
            <a:extLst>
              <a:ext uri="{FF2B5EF4-FFF2-40B4-BE49-F238E27FC236}">
                <a16:creationId xmlns:a16="http://schemas.microsoft.com/office/drawing/2014/main" id="{B1D575B5-A1D7-D6E4-98EE-CC2D2E94DB8D}"/>
              </a:ext>
            </a:extLst>
          </p:cNvPr>
          <p:cNvSpPr/>
          <p:nvPr/>
        </p:nvSpPr>
        <p:spPr>
          <a:xfrm>
            <a:off x="7871180" y="2523183"/>
            <a:ext cx="215914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B5DAAC01-14C6-53FF-26F2-F3FC8933DC78}"/>
              </a:ext>
            </a:extLst>
          </p:cNvPr>
          <p:cNvPicPr>
            <a:picLocks noChangeAspect="1"/>
          </p:cNvPicPr>
          <p:nvPr/>
        </p:nvPicPr>
        <p:blipFill rotWithShape="1">
          <a:blip r:embed="rId9"/>
          <a:srcRect l="33797" t="33469" r="30608" b="32188"/>
          <a:stretch/>
        </p:blipFill>
        <p:spPr>
          <a:xfrm>
            <a:off x="8516875" y="2411321"/>
            <a:ext cx="734882" cy="718242"/>
          </a:xfrm>
          <a:prstGeom prst="rect">
            <a:avLst/>
          </a:prstGeom>
          <a:ln>
            <a:solidFill>
              <a:schemeClr val="tx1"/>
            </a:solidFill>
          </a:ln>
        </p:spPr>
      </p:pic>
      <p:sp>
        <p:nvSpPr>
          <p:cNvPr id="76" name="Textfeld 75">
            <a:extLst>
              <a:ext uri="{FF2B5EF4-FFF2-40B4-BE49-F238E27FC236}">
                <a16:creationId xmlns:a16="http://schemas.microsoft.com/office/drawing/2014/main" id="{8139F89A-D866-6067-D3D6-65A8FFC18139}"/>
              </a:ext>
            </a:extLst>
          </p:cNvPr>
          <p:cNvSpPr txBox="1"/>
          <p:nvPr/>
        </p:nvSpPr>
        <p:spPr>
          <a:xfrm>
            <a:off x="8111612" y="3144713"/>
            <a:ext cx="1525884" cy="353943"/>
          </a:xfrm>
          <a:prstGeom prst="rect">
            <a:avLst/>
          </a:prstGeom>
          <a:noFill/>
        </p:spPr>
        <p:txBody>
          <a:bodyPr wrap="square" lIns="0" tIns="0" rIns="0" rtlCol="0">
            <a:spAutoFit/>
          </a:bodyPr>
          <a:lstStyle/>
          <a:p>
            <a:pPr algn="ctr"/>
            <a:r>
              <a:rPr lang="de-DE" sz="2000" dirty="0"/>
              <a:t>Kernel</a:t>
            </a:r>
          </a:p>
        </p:txBody>
      </p:sp>
      <p:grpSp>
        <p:nvGrpSpPr>
          <p:cNvPr id="30" name="Gruppieren 29">
            <a:extLst>
              <a:ext uri="{FF2B5EF4-FFF2-40B4-BE49-F238E27FC236}">
                <a16:creationId xmlns:a16="http://schemas.microsoft.com/office/drawing/2014/main" id="{AD875A57-7D0C-DC91-5E54-456B3A21D096}"/>
              </a:ext>
            </a:extLst>
          </p:cNvPr>
          <p:cNvGrpSpPr/>
          <p:nvPr/>
        </p:nvGrpSpPr>
        <p:grpSpPr>
          <a:xfrm>
            <a:off x="7871180" y="3544260"/>
            <a:ext cx="2159149" cy="718242"/>
            <a:chOff x="7871180" y="3544260"/>
            <a:chExt cx="2159149" cy="718242"/>
          </a:xfrm>
        </p:grpSpPr>
        <p:sp>
          <p:nvSpPr>
            <p:cNvPr id="19" name="Pfeil: nach rechts 18">
              <a:extLst>
                <a:ext uri="{FF2B5EF4-FFF2-40B4-BE49-F238E27FC236}">
                  <a16:creationId xmlns:a16="http://schemas.microsoft.com/office/drawing/2014/main" id="{B4D87B24-F87F-781A-1B2B-01B7475BED04}"/>
                </a:ext>
              </a:extLst>
            </p:cNvPr>
            <p:cNvSpPr/>
            <p:nvPr/>
          </p:nvSpPr>
          <p:spPr>
            <a:xfrm>
              <a:off x="7871180" y="3656122"/>
              <a:ext cx="2159149" cy="5724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77D84231-7DFE-7EE0-6916-1E23A35B9E65}"/>
                </a:ext>
              </a:extLst>
            </p:cNvPr>
            <p:cNvPicPr>
              <a:picLocks noChangeAspect="1"/>
            </p:cNvPicPr>
            <p:nvPr/>
          </p:nvPicPr>
          <p:blipFill rotWithShape="1">
            <a:blip r:embed="rId9"/>
            <a:srcRect l="33797" t="33469" r="30608" b="32188"/>
            <a:stretch/>
          </p:blipFill>
          <p:spPr>
            <a:xfrm>
              <a:off x="8516875" y="3544260"/>
              <a:ext cx="734882" cy="718242"/>
            </a:xfrm>
            <a:prstGeom prst="rect">
              <a:avLst/>
            </a:prstGeom>
            <a:ln>
              <a:solidFill>
                <a:schemeClr val="tx1"/>
              </a:solidFill>
            </a:ln>
          </p:spPr>
        </p:pic>
        <p:sp>
          <p:nvSpPr>
            <p:cNvPr id="28" name="Rechteck 27">
              <a:extLst>
                <a:ext uri="{FF2B5EF4-FFF2-40B4-BE49-F238E27FC236}">
                  <a16:creationId xmlns:a16="http://schemas.microsoft.com/office/drawing/2014/main" id="{6C1E503E-0B6B-0769-F36B-CED061B59C49}"/>
                </a:ext>
              </a:extLst>
            </p:cNvPr>
            <p:cNvSpPr/>
            <p:nvPr/>
          </p:nvSpPr>
          <p:spPr>
            <a:xfrm>
              <a:off x="8587962" y="3710778"/>
              <a:ext cx="573183" cy="338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rPr>
                <a:t>…</a:t>
              </a:r>
            </a:p>
          </p:txBody>
        </p:sp>
      </p:grpSp>
    </p:spTree>
    <p:extLst>
      <p:ext uri="{BB962C8B-B14F-4D97-AF65-F5344CB8AC3E}">
        <p14:creationId xmlns:p14="http://schemas.microsoft.com/office/powerpoint/2010/main" val="304052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6A337-B873-7F94-8956-B1F13C6886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730046-B662-BE5A-D387-11FAF38CF920}"/>
              </a:ext>
            </a:extLst>
          </p:cNvPr>
          <p:cNvSpPr>
            <a:spLocks noGrp="1"/>
          </p:cNvSpPr>
          <p:nvPr>
            <p:ph type="title"/>
          </p:nvPr>
        </p:nvSpPr>
        <p:spPr/>
        <p:txBody>
          <a:bodyPr/>
          <a:lstStyle/>
          <a:p>
            <a:r>
              <a:rPr lang="de-DE" dirty="0"/>
              <a:t>SIRT </a:t>
            </a:r>
            <a:r>
              <a:rPr lang="de-DE" dirty="0" err="1"/>
              <a:t>Dosimetry</a:t>
            </a:r>
            <a:r>
              <a:rPr lang="de-DE" dirty="0"/>
              <a:t> : </a:t>
            </a:r>
            <a:r>
              <a:rPr lang="de-DE" dirty="0" err="1"/>
              <a:t>Dosimetry</a:t>
            </a:r>
            <a:r>
              <a:rPr lang="de-DE" dirty="0"/>
              <a:t>: Simulation Ground Truth - </a:t>
            </a:r>
            <a:r>
              <a:rPr lang="de-DE" dirty="0" err="1"/>
              <a:t>Application</a:t>
            </a:r>
            <a:endParaRPr lang="de-DE" dirty="0"/>
          </a:p>
        </p:txBody>
      </p:sp>
      <p:sp>
        <p:nvSpPr>
          <p:cNvPr id="3" name="Textplatzhalter 2">
            <a:extLst>
              <a:ext uri="{FF2B5EF4-FFF2-40B4-BE49-F238E27FC236}">
                <a16:creationId xmlns:a16="http://schemas.microsoft.com/office/drawing/2014/main" id="{1DE3437B-5209-B559-4DA6-932E86E6F269}"/>
              </a:ext>
            </a:extLst>
          </p:cNvPr>
          <p:cNvSpPr>
            <a:spLocks noGrp="1"/>
          </p:cNvSpPr>
          <p:nvPr>
            <p:ph type="body" sz="quarter" idx="13"/>
          </p:nvPr>
        </p:nvSpPr>
        <p:spPr/>
        <p:txBody>
          <a:bodyPr/>
          <a:lstStyle/>
          <a:p>
            <a:endParaRPr lang="de-DE"/>
          </a:p>
        </p:txBody>
      </p:sp>
      <p:sp>
        <p:nvSpPr>
          <p:cNvPr id="7" name="Textfeld 6">
            <a:extLst>
              <a:ext uri="{FF2B5EF4-FFF2-40B4-BE49-F238E27FC236}">
                <a16:creationId xmlns:a16="http://schemas.microsoft.com/office/drawing/2014/main" id="{57500370-EB96-138C-1D62-AC2B1D8DB232}"/>
              </a:ext>
            </a:extLst>
          </p:cNvPr>
          <p:cNvSpPr txBox="1"/>
          <p:nvPr/>
        </p:nvSpPr>
        <p:spPr>
          <a:xfrm>
            <a:off x="13259892" y="4077375"/>
            <a:ext cx="7318350" cy="562718"/>
          </a:xfrm>
          <a:prstGeom prst="rect">
            <a:avLst/>
          </a:prstGeom>
          <a:noFill/>
        </p:spPr>
        <p:txBody>
          <a:bodyPr wrap="none" lIns="0" tIns="0" rIns="0" rtlCol="0">
            <a:spAutoFit/>
          </a:bodyPr>
          <a:lstStyle/>
          <a:p>
            <a:pPr marL="342900" indent="-342900" algn="l">
              <a:lnSpc>
                <a:spcPts val="2000"/>
              </a:lnSpc>
              <a:buFont typeface="Wingdings" panose="05000000000000000000" pitchFamily="2" charset="2"/>
              <a:buChar char="à"/>
            </a:pPr>
            <a:r>
              <a:rPr lang="de-DE" sz="2000" dirty="0" err="1">
                <a:sym typeface="Wingdings" panose="05000000000000000000" pitchFamily="2" charset="2"/>
              </a:rPr>
              <a:t>optimum</a:t>
            </a:r>
            <a:r>
              <a:rPr lang="de-DE" sz="2000" dirty="0">
                <a:sym typeface="Wingdings" panose="05000000000000000000" pitchFamily="2" charset="2"/>
              </a:rPr>
              <a:t> </a:t>
            </a:r>
            <a:r>
              <a:rPr lang="de-DE" sz="2000" dirty="0" err="1">
                <a:sym typeface="Wingdings" panose="05000000000000000000" pitchFamily="2" charset="2"/>
              </a:rPr>
              <a:t>image</a:t>
            </a:r>
            <a:r>
              <a:rPr lang="de-DE" sz="2000" dirty="0">
                <a:sym typeface="Wingdings" panose="05000000000000000000" pitchFamily="2" charset="2"/>
              </a:rPr>
              <a:t> </a:t>
            </a:r>
            <a:r>
              <a:rPr lang="de-DE" sz="2000" dirty="0" err="1">
                <a:sym typeface="Wingdings" panose="05000000000000000000" pitchFamily="2" charset="2"/>
              </a:rPr>
              <a:t>reconstruction</a:t>
            </a:r>
            <a:r>
              <a:rPr lang="de-DE" sz="2000" dirty="0">
                <a:sym typeface="Wingdings" panose="05000000000000000000" pitchFamily="2" charset="2"/>
              </a:rPr>
              <a:t> + residual </a:t>
            </a:r>
            <a:r>
              <a:rPr lang="de-DE" sz="2000" dirty="0" err="1">
                <a:sym typeface="Wingdings" panose="05000000000000000000" pitchFamily="2" charset="2"/>
              </a:rPr>
              <a:t>error</a:t>
            </a:r>
            <a:r>
              <a:rPr lang="de-DE" sz="2000" dirty="0">
                <a:sym typeface="Wingdings" panose="05000000000000000000" pitchFamily="2" charset="2"/>
              </a:rPr>
              <a:t> </a:t>
            </a:r>
            <a:r>
              <a:rPr lang="de-DE" sz="2000" dirty="0" err="1">
                <a:sym typeface="Wingdings" panose="05000000000000000000" pitchFamily="2" charset="2"/>
              </a:rPr>
              <a:t>for</a:t>
            </a:r>
            <a:r>
              <a:rPr lang="de-DE" sz="2000" dirty="0">
                <a:sym typeface="Wingdings" panose="05000000000000000000" pitchFamily="2" charset="2"/>
              </a:rPr>
              <a:t> dose </a:t>
            </a:r>
            <a:r>
              <a:rPr lang="de-DE" sz="2000" dirty="0" err="1">
                <a:sym typeface="Wingdings" panose="05000000000000000000" pitchFamily="2" charset="2"/>
              </a:rPr>
              <a:t>estimation</a:t>
            </a:r>
            <a:endParaRPr lang="de-DE" sz="2000" dirty="0">
              <a:sym typeface="Wingdings" panose="05000000000000000000" pitchFamily="2" charset="2"/>
            </a:endParaRPr>
          </a:p>
          <a:p>
            <a:pPr marL="342900" indent="-342900" algn="l">
              <a:lnSpc>
                <a:spcPts val="2000"/>
              </a:lnSpc>
              <a:buFont typeface="Wingdings" panose="05000000000000000000" pitchFamily="2" charset="2"/>
              <a:buChar char="à"/>
            </a:pPr>
            <a:r>
              <a:rPr lang="de-DE" sz="2000" dirty="0">
                <a:sym typeface="Wingdings" panose="05000000000000000000" pitchFamily="2" charset="2"/>
              </a:rPr>
              <a:t>Potential </a:t>
            </a:r>
            <a:r>
              <a:rPr lang="de-DE" sz="2000" dirty="0" err="1">
                <a:sym typeface="Wingdings" panose="05000000000000000000" pitchFamily="2" charset="2"/>
              </a:rPr>
              <a:t>for</a:t>
            </a:r>
            <a:r>
              <a:rPr lang="de-DE" sz="2000" dirty="0">
                <a:sym typeface="Wingdings" panose="05000000000000000000" pitchFamily="2" charset="2"/>
              </a:rPr>
              <a:t> NN </a:t>
            </a:r>
            <a:r>
              <a:rPr lang="de-DE" sz="2000" dirty="0" err="1">
                <a:sym typeface="Wingdings" panose="05000000000000000000" pitchFamily="2" charset="2"/>
              </a:rPr>
              <a:t>trained</a:t>
            </a:r>
            <a:r>
              <a:rPr lang="de-DE" sz="2000" dirty="0">
                <a:sym typeface="Wingdings" panose="05000000000000000000" pitchFamily="2" charset="2"/>
              </a:rPr>
              <a:t> on n&gt;20 </a:t>
            </a:r>
            <a:r>
              <a:rPr lang="de-DE" sz="2000" dirty="0" err="1">
                <a:sym typeface="Wingdings" panose="05000000000000000000" pitchFamily="2" charset="2"/>
              </a:rPr>
              <a:t>patients</a:t>
            </a:r>
            <a:endParaRPr lang="de-DE" sz="2000" dirty="0"/>
          </a:p>
        </p:txBody>
      </p:sp>
      <p:sp>
        <p:nvSpPr>
          <p:cNvPr id="12" name="Textfeld 11">
            <a:extLst>
              <a:ext uri="{FF2B5EF4-FFF2-40B4-BE49-F238E27FC236}">
                <a16:creationId xmlns:a16="http://schemas.microsoft.com/office/drawing/2014/main" id="{6BFBBB30-ECAB-72E3-C95D-D5CCF8CE5D71}"/>
              </a:ext>
            </a:extLst>
          </p:cNvPr>
          <p:cNvSpPr txBox="1"/>
          <p:nvPr/>
        </p:nvSpPr>
        <p:spPr>
          <a:xfrm>
            <a:off x="1326808" y="4429422"/>
            <a:ext cx="8863259" cy="1498872"/>
          </a:xfrm>
          <a:prstGeom prst="rect">
            <a:avLst/>
          </a:prstGeom>
          <a:noFill/>
        </p:spPr>
        <p:txBody>
          <a:bodyPr wrap="square" lIns="0" tIns="0" rIns="0" rtlCol="0">
            <a:spAutoFit/>
          </a:bodyPr>
          <a:lstStyle/>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kumimoji="0" lang="de-DE" sz="2000" b="0" i="0" u="none" strike="noStrike" kern="1200" cap="none" spc="0" normalizeH="0" baseline="0" noProof="0" dirty="0" err="1">
                <a:ln>
                  <a:noFill/>
                </a:ln>
                <a:solidFill>
                  <a:srgbClr val="3C3C41"/>
                </a:solidFill>
                <a:effectLst/>
                <a:uLnTx/>
                <a:uFillTx/>
                <a:latin typeface="Calibri"/>
                <a:ea typeface="+mn-ea"/>
                <a:cs typeface="+mn-cs"/>
              </a:rPr>
              <a:t>Determine</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lang="de-DE" sz="2000" dirty="0">
                <a:solidFill>
                  <a:srgbClr val="3C3C41"/>
                </a:solidFill>
                <a:latin typeface="Calibri"/>
              </a:rPr>
              <a:t>e</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rror</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introduced</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by</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scanner</a:t>
            </a:r>
            <a:r>
              <a:rPr kumimoji="0" lang="de-DE" sz="2000" b="0" i="0" u="none" strike="noStrike" kern="1200" cap="none" spc="0" normalizeH="0" baseline="0" noProof="0" dirty="0">
                <a:ln>
                  <a:noFill/>
                </a:ln>
                <a:solidFill>
                  <a:srgbClr val="3C3C41"/>
                </a:solidFill>
                <a:effectLst/>
                <a:uLnTx/>
                <a:uFillTx/>
                <a:latin typeface="Calibri"/>
                <a:ea typeface="+mn-ea"/>
                <a:cs typeface="+mn-cs"/>
              </a:rPr>
              <a:t>/</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imaging</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err="1">
                <a:solidFill>
                  <a:srgbClr val="3C3C41"/>
                </a:solidFill>
                <a:latin typeface="Calibri"/>
              </a:rPr>
              <a:t>Evaluate</a:t>
            </a:r>
            <a:r>
              <a:rPr lang="de-DE" sz="2000" dirty="0">
                <a:solidFill>
                  <a:srgbClr val="3C3C41"/>
                </a:solidFill>
                <a:latin typeface="Calibri"/>
              </a:rPr>
              <a:t> </a:t>
            </a:r>
            <a:r>
              <a:rPr lang="de-DE" sz="2000" dirty="0" err="1">
                <a:solidFill>
                  <a:srgbClr val="3C3C41"/>
                </a:solidFill>
                <a:latin typeface="Calibri"/>
              </a:rPr>
              <a:t>impact</a:t>
            </a:r>
            <a:r>
              <a:rPr lang="de-DE" sz="2000" dirty="0">
                <a:solidFill>
                  <a:srgbClr val="3C3C41"/>
                </a:solidFill>
                <a:latin typeface="Calibri"/>
              </a:rPr>
              <a:t> </a:t>
            </a:r>
            <a:r>
              <a:rPr lang="de-DE" sz="2000" dirty="0" err="1">
                <a:solidFill>
                  <a:srgbClr val="3C3C41"/>
                </a:solidFill>
                <a:latin typeface="Calibri"/>
              </a:rPr>
              <a:t>of</a:t>
            </a:r>
            <a:r>
              <a:rPr lang="de-DE" sz="2000" dirty="0">
                <a:solidFill>
                  <a:srgbClr val="3C3C41"/>
                </a:solidFill>
                <a:latin typeface="Calibri"/>
              </a:rPr>
              <a:t> different </a:t>
            </a:r>
            <a:r>
              <a:rPr lang="de-DE" sz="2000" dirty="0" err="1">
                <a:solidFill>
                  <a:srgbClr val="3C3C41"/>
                </a:solidFill>
                <a:latin typeface="Calibri"/>
              </a:rPr>
              <a:t>image</a:t>
            </a:r>
            <a:r>
              <a:rPr lang="de-DE" sz="2000" dirty="0">
                <a:solidFill>
                  <a:srgbClr val="3C3C41"/>
                </a:solidFill>
                <a:latin typeface="Calibri"/>
              </a:rPr>
              <a:t> </a:t>
            </a:r>
            <a:r>
              <a:rPr lang="de-DE" sz="2000" dirty="0" err="1">
                <a:solidFill>
                  <a:srgbClr val="3C3C41"/>
                </a:solidFill>
                <a:latin typeface="Calibri"/>
              </a:rPr>
              <a:t>reconstruction</a:t>
            </a:r>
            <a:r>
              <a:rPr lang="de-DE" sz="2000" dirty="0">
                <a:solidFill>
                  <a:srgbClr val="3C3C41"/>
                </a:solidFill>
                <a:latin typeface="Calibri"/>
              </a:rPr>
              <a:t> and </a:t>
            </a:r>
            <a:r>
              <a:rPr lang="de-DE" sz="2000" dirty="0" err="1">
                <a:solidFill>
                  <a:srgbClr val="3C3C41"/>
                </a:solidFill>
                <a:latin typeface="Calibri"/>
              </a:rPr>
              <a:t>correction</a:t>
            </a:r>
            <a:r>
              <a:rPr lang="de-DE" sz="2000" dirty="0">
                <a:solidFill>
                  <a:srgbClr val="3C3C41"/>
                </a:solidFill>
                <a:latin typeface="Calibri"/>
              </a:rPr>
              <a:t> </a:t>
            </a:r>
            <a:r>
              <a:rPr lang="de-DE" sz="2000" dirty="0" err="1">
                <a:solidFill>
                  <a:srgbClr val="3C3C41"/>
                </a:solidFill>
                <a:latin typeface="Calibri"/>
              </a:rPr>
              <a:t>methods</a:t>
            </a:r>
            <a:endParaRPr lang="de-DE" sz="2000" dirty="0">
              <a:solidFill>
                <a:srgbClr val="3C3C41"/>
              </a:solidFill>
              <a:latin typeface="Calibri"/>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a:solidFill>
                  <a:srgbClr val="3C3C41"/>
                </a:solidFill>
                <a:latin typeface="Calibri"/>
              </a:rPr>
              <a:t>Benchmark </a:t>
            </a:r>
            <a:r>
              <a:rPr kumimoji="0" lang="de-DE" sz="2000" b="0" i="0" u="none" strike="noStrike" kern="1200" cap="none" spc="0" normalizeH="0" baseline="0" noProof="0" dirty="0">
                <a:ln>
                  <a:noFill/>
                </a:ln>
                <a:solidFill>
                  <a:srgbClr val="3C3C41"/>
                </a:solidFill>
                <a:effectLst/>
                <a:uLnTx/>
                <a:uFillTx/>
                <a:latin typeface="Calibri"/>
                <a:ea typeface="+mn-ea"/>
                <a:cs typeface="+mn-cs"/>
              </a:rPr>
              <a:t>different dos</a:t>
            </a:r>
            <a:r>
              <a:rPr lang="de-DE" sz="2000" dirty="0">
                <a:solidFill>
                  <a:srgbClr val="3C3C41"/>
                </a:solidFill>
                <a:latin typeface="Calibri"/>
              </a:rPr>
              <a:t>e </a:t>
            </a:r>
            <a:r>
              <a:rPr lang="de-DE" sz="2000" dirty="0" err="1">
                <a:solidFill>
                  <a:srgbClr val="3C3C41"/>
                </a:solidFill>
                <a:latin typeface="Calibri"/>
              </a:rPr>
              <a:t>estimation</a:t>
            </a:r>
            <a:r>
              <a:rPr lang="de-DE" sz="2000" dirty="0">
                <a:solidFill>
                  <a:srgbClr val="3C3C41"/>
                </a:solidFill>
                <a:latin typeface="Calibri"/>
              </a:rPr>
              <a:t> </a:t>
            </a:r>
            <a:r>
              <a:rPr lang="de-DE" sz="2000" dirty="0" err="1">
                <a:solidFill>
                  <a:srgbClr val="3C3C41"/>
                </a:solidFill>
                <a:latin typeface="Calibri"/>
              </a:rPr>
              <a:t>methods</a:t>
            </a:r>
            <a:endParaRPr lang="de-DE" sz="2000" dirty="0">
              <a:solidFill>
                <a:srgbClr val="3C3C41"/>
              </a:solidFill>
              <a:latin typeface="Calibri"/>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de-DE" sz="2000" dirty="0">
                <a:solidFill>
                  <a:srgbClr val="3C3C41"/>
                </a:solidFill>
                <a:latin typeface="Calibri"/>
              </a:rPr>
              <a:t>T</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raining</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dataset</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for</a:t>
            </a:r>
            <a:r>
              <a:rPr kumimoji="0" lang="de-DE" sz="2000" b="0" i="0" u="none" strike="noStrike" kern="1200" cap="none" spc="0" normalizeH="0" baseline="0" noProof="0" dirty="0">
                <a:ln>
                  <a:noFill/>
                </a:ln>
                <a:solidFill>
                  <a:srgbClr val="3C3C41"/>
                </a:solidFill>
                <a:effectLst/>
                <a:uLnTx/>
                <a:uFillTx/>
                <a:latin typeface="Calibri"/>
                <a:ea typeface="+mn-ea"/>
                <a:cs typeface="+mn-cs"/>
              </a:rPr>
              <a:t> </a:t>
            </a:r>
            <a:r>
              <a:rPr lang="de-DE" sz="2000" dirty="0">
                <a:solidFill>
                  <a:srgbClr val="3C3C41"/>
                </a:solidFill>
                <a:latin typeface="Calibri"/>
              </a:rPr>
              <a:t>n</a:t>
            </a:r>
            <a:r>
              <a:rPr kumimoji="0" lang="de-DE" sz="2000" b="0" i="0" u="none" strike="noStrike" kern="1200" cap="none" spc="0" normalizeH="0" baseline="0" noProof="0" dirty="0" err="1">
                <a:ln>
                  <a:noFill/>
                </a:ln>
                <a:solidFill>
                  <a:srgbClr val="3C3C41"/>
                </a:solidFill>
                <a:effectLst/>
                <a:uLnTx/>
                <a:uFillTx/>
                <a:latin typeface="Calibri"/>
                <a:ea typeface="+mn-ea"/>
                <a:cs typeface="+mn-cs"/>
              </a:rPr>
              <a:t>eural</a:t>
            </a:r>
            <a:r>
              <a:rPr kumimoji="0" lang="de-DE" sz="2000" b="0" i="0" u="none" strike="noStrike" kern="1200" cap="none" spc="0" normalizeH="0" baseline="0" noProof="0" dirty="0">
                <a:ln>
                  <a:noFill/>
                </a:ln>
                <a:solidFill>
                  <a:srgbClr val="3C3C41"/>
                </a:solidFill>
                <a:effectLst/>
                <a:uLnTx/>
                <a:uFillTx/>
                <a:latin typeface="Calibri"/>
                <a:ea typeface="+mn-ea"/>
                <a:cs typeface="+mn-cs"/>
              </a:rPr>
              <a:t> network </a:t>
            </a:r>
            <a:r>
              <a:rPr kumimoji="0" lang="de-DE" sz="2000" b="0" i="0" u="none" strike="noStrike" kern="1200" cap="none" spc="0" normalizeH="0" baseline="0" noProof="0" dirty="0">
                <a:ln>
                  <a:noFill/>
                </a:ln>
                <a:solidFill>
                  <a:srgbClr val="3C3C41"/>
                </a:solidFill>
                <a:effectLst/>
                <a:uLnTx/>
                <a:uFillTx/>
                <a:latin typeface="Calibri"/>
                <a:ea typeface="+mn-ea"/>
                <a:cs typeface="+mn-cs"/>
                <a:sym typeface="Wingdings" panose="05000000000000000000" pitchFamily="2" charset="2"/>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sym typeface="Wingdings" panose="05000000000000000000" pitchFamily="2" charset="2"/>
              </a:rPr>
              <a:t>enhance</a:t>
            </a:r>
            <a:r>
              <a:rPr kumimoji="0" lang="de-DE" sz="2000" b="0" i="0" u="none" strike="noStrike" kern="1200" cap="none" spc="0" normalizeH="0" baseline="0" noProof="0" dirty="0">
                <a:ln>
                  <a:noFill/>
                </a:ln>
                <a:solidFill>
                  <a:srgbClr val="3C3C41"/>
                </a:solidFill>
                <a:effectLst/>
                <a:uLnTx/>
                <a:uFillTx/>
                <a:latin typeface="Calibri"/>
                <a:ea typeface="+mn-ea"/>
                <a:cs typeface="+mn-cs"/>
                <a:sym typeface="Wingdings" panose="05000000000000000000" pitchFamily="2" charset="2"/>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sym typeface="Wingdings" panose="05000000000000000000" pitchFamily="2" charset="2"/>
              </a:rPr>
              <a:t>accuracy</a:t>
            </a:r>
            <a:r>
              <a:rPr kumimoji="0" lang="de-DE" sz="2000" b="0" i="0" u="none" strike="noStrike" kern="1200" cap="none" spc="0" normalizeH="0" baseline="0" noProof="0" dirty="0">
                <a:ln>
                  <a:noFill/>
                </a:ln>
                <a:solidFill>
                  <a:srgbClr val="3C3C41"/>
                </a:solidFill>
                <a:effectLst/>
                <a:uLnTx/>
                <a:uFillTx/>
                <a:latin typeface="Calibri"/>
                <a:ea typeface="+mn-ea"/>
                <a:cs typeface="+mn-cs"/>
                <a:sym typeface="Wingdings" panose="05000000000000000000" pitchFamily="2" charset="2"/>
              </a:rPr>
              <a:t> </a:t>
            </a:r>
            <a:r>
              <a:rPr kumimoji="0" lang="de-DE" sz="2000" b="0" i="0" u="none" strike="noStrike" kern="1200" cap="none" spc="0" normalizeH="0" baseline="0" noProof="0" dirty="0" err="1">
                <a:ln>
                  <a:noFill/>
                </a:ln>
                <a:solidFill>
                  <a:srgbClr val="3C3C41"/>
                </a:solidFill>
                <a:effectLst/>
                <a:uLnTx/>
                <a:uFillTx/>
                <a:latin typeface="Calibri"/>
                <a:ea typeface="+mn-ea"/>
                <a:cs typeface="+mn-cs"/>
                <a:sym typeface="Wingdings" panose="05000000000000000000" pitchFamily="2" charset="2"/>
              </a:rPr>
              <a:t>dosimetry</a:t>
            </a:r>
            <a:endParaRPr kumimoji="0" lang="de-DE" sz="2000" b="0" i="0" u="none" strike="noStrike" kern="1200" cap="none" spc="0" normalizeH="0" baseline="0" noProof="0" dirty="0">
              <a:ln>
                <a:noFill/>
              </a:ln>
              <a:solidFill>
                <a:srgbClr val="3C3C41"/>
              </a:solidFill>
              <a:effectLst/>
              <a:uLnTx/>
              <a:uFillTx/>
              <a:latin typeface="Calibri"/>
              <a:ea typeface="+mn-ea"/>
              <a:cs typeface="+mn-cs"/>
            </a:endParaRPr>
          </a:p>
        </p:txBody>
      </p:sp>
      <p:pic>
        <p:nvPicPr>
          <p:cNvPr id="45" name="Grafik 44">
            <a:extLst>
              <a:ext uri="{FF2B5EF4-FFF2-40B4-BE49-F238E27FC236}">
                <a16:creationId xmlns:a16="http://schemas.microsoft.com/office/drawing/2014/main" id="{AC34F6FD-D22E-9F7D-5FCD-5213D4700269}"/>
              </a:ext>
            </a:extLst>
          </p:cNvPr>
          <p:cNvPicPr>
            <a:picLocks noChangeAspect="1"/>
          </p:cNvPicPr>
          <p:nvPr/>
        </p:nvPicPr>
        <p:blipFill>
          <a:blip r:embed="rId2"/>
          <a:stretch>
            <a:fillRect/>
          </a:stretch>
        </p:blipFill>
        <p:spPr>
          <a:xfrm>
            <a:off x="2340680" y="1156963"/>
            <a:ext cx="7485238" cy="3182731"/>
          </a:xfrm>
          <a:prstGeom prst="rect">
            <a:avLst/>
          </a:prstGeom>
        </p:spPr>
      </p:pic>
      <p:pic>
        <p:nvPicPr>
          <p:cNvPr id="46" name="Grafik 45">
            <a:extLst>
              <a:ext uri="{FF2B5EF4-FFF2-40B4-BE49-F238E27FC236}">
                <a16:creationId xmlns:a16="http://schemas.microsoft.com/office/drawing/2014/main" id="{496A0416-C53A-F558-E970-8714D5D17B7B}"/>
              </a:ext>
            </a:extLst>
          </p:cNvPr>
          <p:cNvPicPr>
            <a:picLocks noChangeAspect="1"/>
          </p:cNvPicPr>
          <p:nvPr/>
        </p:nvPicPr>
        <p:blipFill rotWithShape="1">
          <a:blip r:embed="rId3"/>
          <a:srcRect l="48104" r="3506"/>
          <a:stretch/>
        </p:blipFill>
        <p:spPr>
          <a:xfrm>
            <a:off x="543420" y="1355414"/>
            <a:ext cx="692506" cy="1532703"/>
          </a:xfrm>
          <a:prstGeom prst="roundRect">
            <a:avLst/>
          </a:prstGeom>
        </p:spPr>
      </p:pic>
      <p:pic>
        <p:nvPicPr>
          <p:cNvPr id="47" name="Grafik 46">
            <a:extLst>
              <a:ext uri="{FF2B5EF4-FFF2-40B4-BE49-F238E27FC236}">
                <a16:creationId xmlns:a16="http://schemas.microsoft.com/office/drawing/2014/main" id="{8CAE7161-AFBB-5B7B-79B3-4FE719E6461C}"/>
              </a:ext>
            </a:extLst>
          </p:cNvPr>
          <p:cNvPicPr>
            <a:picLocks noChangeAspect="1"/>
          </p:cNvPicPr>
          <p:nvPr/>
        </p:nvPicPr>
        <p:blipFill rotWithShape="1">
          <a:blip r:embed="rId3"/>
          <a:srcRect l="48104" r="3506"/>
          <a:stretch/>
        </p:blipFill>
        <p:spPr>
          <a:xfrm>
            <a:off x="695820" y="1507814"/>
            <a:ext cx="692506" cy="1532703"/>
          </a:xfrm>
          <a:prstGeom prst="roundRect">
            <a:avLst/>
          </a:prstGeom>
        </p:spPr>
      </p:pic>
      <p:pic>
        <p:nvPicPr>
          <p:cNvPr id="48" name="Grafik 47">
            <a:extLst>
              <a:ext uri="{FF2B5EF4-FFF2-40B4-BE49-F238E27FC236}">
                <a16:creationId xmlns:a16="http://schemas.microsoft.com/office/drawing/2014/main" id="{06ECA401-675A-9673-0CAD-7F752B925E29}"/>
              </a:ext>
            </a:extLst>
          </p:cNvPr>
          <p:cNvPicPr>
            <a:picLocks noChangeAspect="1"/>
          </p:cNvPicPr>
          <p:nvPr/>
        </p:nvPicPr>
        <p:blipFill rotWithShape="1">
          <a:blip r:embed="rId3"/>
          <a:srcRect l="48104" r="3506"/>
          <a:stretch/>
        </p:blipFill>
        <p:spPr>
          <a:xfrm>
            <a:off x="848220" y="1660214"/>
            <a:ext cx="692506" cy="1532703"/>
          </a:xfrm>
          <a:prstGeom prst="roundRect">
            <a:avLst/>
          </a:prstGeom>
        </p:spPr>
      </p:pic>
      <p:pic>
        <p:nvPicPr>
          <p:cNvPr id="49" name="Grafik 48">
            <a:extLst>
              <a:ext uri="{FF2B5EF4-FFF2-40B4-BE49-F238E27FC236}">
                <a16:creationId xmlns:a16="http://schemas.microsoft.com/office/drawing/2014/main" id="{4EE722C1-9222-4C7E-D586-D14800BBDD14}"/>
              </a:ext>
            </a:extLst>
          </p:cNvPr>
          <p:cNvPicPr>
            <a:picLocks noChangeAspect="1"/>
          </p:cNvPicPr>
          <p:nvPr/>
        </p:nvPicPr>
        <p:blipFill rotWithShape="1">
          <a:blip r:embed="rId3"/>
          <a:srcRect l="48104" r="3506"/>
          <a:stretch/>
        </p:blipFill>
        <p:spPr>
          <a:xfrm>
            <a:off x="1000620" y="1812614"/>
            <a:ext cx="692506" cy="1532703"/>
          </a:xfrm>
          <a:prstGeom prst="roundRect">
            <a:avLst/>
          </a:prstGeom>
        </p:spPr>
      </p:pic>
      <p:pic>
        <p:nvPicPr>
          <p:cNvPr id="50" name="Grafik 49">
            <a:extLst>
              <a:ext uri="{FF2B5EF4-FFF2-40B4-BE49-F238E27FC236}">
                <a16:creationId xmlns:a16="http://schemas.microsoft.com/office/drawing/2014/main" id="{86A2E9A8-0976-DBA6-1E5D-1E627D403766}"/>
              </a:ext>
            </a:extLst>
          </p:cNvPr>
          <p:cNvPicPr>
            <a:picLocks noChangeAspect="1"/>
          </p:cNvPicPr>
          <p:nvPr/>
        </p:nvPicPr>
        <p:blipFill rotWithShape="1">
          <a:blip r:embed="rId3"/>
          <a:srcRect l="48104" r="3506"/>
          <a:stretch/>
        </p:blipFill>
        <p:spPr>
          <a:xfrm>
            <a:off x="1153020" y="1965014"/>
            <a:ext cx="692506" cy="1532703"/>
          </a:xfrm>
          <a:prstGeom prst="roundRect">
            <a:avLst/>
          </a:prstGeom>
        </p:spPr>
      </p:pic>
      <p:pic>
        <p:nvPicPr>
          <p:cNvPr id="51" name="Grafik 50">
            <a:extLst>
              <a:ext uri="{FF2B5EF4-FFF2-40B4-BE49-F238E27FC236}">
                <a16:creationId xmlns:a16="http://schemas.microsoft.com/office/drawing/2014/main" id="{33BD406F-388B-8B31-7E59-5078D840964F}"/>
              </a:ext>
            </a:extLst>
          </p:cNvPr>
          <p:cNvPicPr>
            <a:picLocks noChangeAspect="1"/>
          </p:cNvPicPr>
          <p:nvPr/>
        </p:nvPicPr>
        <p:blipFill rotWithShape="1">
          <a:blip r:embed="rId3"/>
          <a:srcRect l="48104" r="3506"/>
          <a:stretch/>
        </p:blipFill>
        <p:spPr>
          <a:xfrm>
            <a:off x="1305420" y="2117414"/>
            <a:ext cx="692506" cy="1532703"/>
          </a:xfrm>
          <a:prstGeom prst="roundRect">
            <a:avLst/>
          </a:prstGeom>
        </p:spPr>
      </p:pic>
      <p:pic>
        <p:nvPicPr>
          <p:cNvPr id="52" name="Grafik 51">
            <a:extLst>
              <a:ext uri="{FF2B5EF4-FFF2-40B4-BE49-F238E27FC236}">
                <a16:creationId xmlns:a16="http://schemas.microsoft.com/office/drawing/2014/main" id="{3072DB81-1B73-6F88-E528-B13E0F459969}"/>
              </a:ext>
            </a:extLst>
          </p:cNvPr>
          <p:cNvPicPr>
            <a:picLocks noChangeAspect="1"/>
          </p:cNvPicPr>
          <p:nvPr/>
        </p:nvPicPr>
        <p:blipFill rotWithShape="1">
          <a:blip r:embed="rId4"/>
          <a:srcRect l="11939" r="4241" b="10774"/>
          <a:stretch/>
        </p:blipFill>
        <p:spPr>
          <a:xfrm>
            <a:off x="9938913" y="1250310"/>
            <a:ext cx="1185406" cy="1092840"/>
          </a:xfrm>
          <a:prstGeom prst="rect">
            <a:avLst/>
          </a:prstGeom>
          <a:ln w="38100">
            <a:solidFill>
              <a:srgbClr val="00B050"/>
            </a:solidFill>
          </a:ln>
        </p:spPr>
      </p:pic>
      <p:pic>
        <p:nvPicPr>
          <p:cNvPr id="53" name="Grafik 52">
            <a:extLst>
              <a:ext uri="{FF2B5EF4-FFF2-40B4-BE49-F238E27FC236}">
                <a16:creationId xmlns:a16="http://schemas.microsoft.com/office/drawing/2014/main" id="{4C26A3F4-99BB-D856-8EA3-659D963AEFCB}"/>
              </a:ext>
            </a:extLst>
          </p:cNvPr>
          <p:cNvPicPr>
            <a:picLocks noChangeAspect="1"/>
          </p:cNvPicPr>
          <p:nvPr/>
        </p:nvPicPr>
        <p:blipFill rotWithShape="1">
          <a:blip r:embed="rId4"/>
          <a:srcRect l="11939" r="4241" b="10774"/>
          <a:stretch/>
        </p:blipFill>
        <p:spPr>
          <a:xfrm>
            <a:off x="10091313" y="1402710"/>
            <a:ext cx="1185406" cy="1092840"/>
          </a:xfrm>
          <a:prstGeom prst="rect">
            <a:avLst/>
          </a:prstGeom>
          <a:ln w="38100">
            <a:solidFill>
              <a:srgbClr val="00B050"/>
            </a:solidFill>
          </a:ln>
        </p:spPr>
      </p:pic>
      <p:pic>
        <p:nvPicPr>
          <p:cNvPr id="55" name="Grafik 54">
            <a:extLst>
              <a:ext uri="{FF2B5EF4-FFF2-40B4-BE49-F238E27FC236}">
                <a16:creationId xmlns:a16="http://schemas.microsoft.com/office/drawing/2014/main" id="{24921C8E-EF24-A79E-4758-244B349E5AC2}"/>
              </a:ext>
            </a:extLst>
          </p:cNvPr>
          <p:cNvPicPr>
            <a:picLocks noChangeAspect="1"/>
          </p:cNvPicPr>
          <p:nvPr/>
        </p:nvPicPr>
        <p:blipFill rotWithShape="1">
          <a:blip r:embed="rId4"/>
          <a:srcRect l="11939" r="4241" b="10774"/>
          <a:stretch/>
        </p:blipFill>
        <p:spPr>
          <a:xfrm>
            <a:off x="10243713" y="1555110"/>
            <a:ext cx="1185406" cy="1092840"/>
          </a:xfrm>
          <a:prstGeom prst="rect">
            <a:avLst/>
          </a:prstGeom>
          <a:ln w="38100">
            <a:solidFill>
              <a:srgbClr val="00B050"/>
            </a:solidFill>
          </a:ln>
        </p:spPr>
      </p:pic>
      <p:pic>
        <p:nvPicPr>
          <p:cNvPr id="56" name="Grafik 55">
            <a:extLst>
              <a:ext uri="{FF2B5EF4-FFF2-40B4-BE49-F238E27FC236}">
                <a16:creationId xmlns:a16="http://schemas.microsoft.com/office/drawing/2014/main" id="{504F7465-0E8F-17F6-C98D-4B6700B96F21}"/>
              </a:ext>
            </a:extLst>
          </p:cNvPr>
          <p:cNvPicPr>
            <a:picLocks noChangeAspect="1"/>
          </p:cNvPicPr>
          <p:nvPr/>
        </p:nvPicPr>
        <p:blipFill rotWithShape="1">
          <a:blip r:embed="rId4"/>
          <a:srcRect l="11939" r="4241" b="10774"/>
          <a:stretch/>
        </p:blipFill>
        <p:spPr>
          <a:xfrm>
            <a:off x="10396113" y="1707510"/>
            <a:ext cx="1185406" cy="1092840"/>
          </a:xfrm>
          <a:prstGeom prst="rect">
            <a:avLst/>
          </a:prstGeom>
          <a:ln w="38100">
            <a:solidFill>
              <a:srgbClr val="00B050"/>
            </a:solidFill>
          </a:ln>
        </p:spPr>
      </p:pic>
      <p:pic>
        <p:nvPicPr>
          <p:cNvPr id="57" name="Grafik 56">
            <a:extLst>
              <a:ext uri="{FF2B5EF4-FFF2-40B4-BE49-F238E27FC236}">
                <a16:creationId xmlns:a16="http://schemas.microsoft.com/office/drawing/2014/main" id="{106A6045-2D32-38AE-3B82-44EA14AD06CB}"/>
              </a:ext>
            </a:extLst>
          </p:cNvPr>
          <p:cNvPicPr>
            <a:picLocks noChangeAspect="1"/>
          </p:cNvPicPr>
          <p:nvPr/>
        </p:nvPicPr>
        <p:blipFill rotWithShape="1">
          <a:blip r:embed="rId4"/>
          <a:srcRect l="11939" r="4241" b="10774"/>
          <a:stretch/>
        </p:blipFill>
        <p:spPr>
          <a:xfrm>
            <a:off x="10548513" y="1859910"/>
            <a:ext cx="1185406" cy="1092840"/>
          </a:xfrm>
          <a:prstGeom prst="rect">
            <a:avLst/>
          </a:prstGeom>
          <a:ln w="38100">
            <a:solidFill>
              <a:srgbClr val="00B050"/>
            </a:solidFill>
          </a:ln>
        </p:spPr>
      </p:pic>
      <p:pic>
        <p:nvPicPr>
          <p:cNvPr id="58" name="Grafik 57">
            <a:extLst>
              <a:ext uri="{FF2B5EF4-FFF2-40B4-BE49-F238E27FC236}">
                <a16:creationId xmlns:a16="http://schemas.microsoft.com/office/drawing/2014/main" id="{8BCCEBD3-1C21-07E4-7752-1EC2ED94BDCE}"/>
              </a:ext>
            </a:extLst>
          </p:cNvPr>
          <p:cNvPicPr>
            <a:picLocks noChangeAspect="1"/>
          </p:cNvPicPr>
          <p:nvPr/>
        </p:nvPicPr>
        <p:blipFill rotWithShape="1">
          <a:blip r:embed="rId4"/>
          <a:srcRect l="11939" r="4241" b="10774"/>
          <a:stretch/>
        </p:blipFill>
        <p:spPr>
          <a:xfrm>
            <a:off x="10700913" y="2012310"/>
            <a:ext cx="1185406" cy="1092840"/>
          </a:xfrm>
          <a:prstGeom prst="rect">
            <a:avLst/>
          </a:prstGeom>
          <a:ln w="38100">
            <a:solidFill>
              <a:srgbClr val="00B050"/>
            </a:solidFill>
          </a:ln>
        </p:spPr>
      </p:pic>
      <p:pic>
        <p:nvPicPr>
          <p:cNvPr id="61" name="Grafik 60">
            <a:extLst>
              <a:ext uri="{FF2B5EF4-FFF2-40B4-BE49-F238E27FC236}">
                <a16:creationId xmlns:a16="http://schemas.microsoft.com/office/drawing/2014/main" id="{B73EB476-C4F4-606B-196B-7ABEE89F6DF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939" r="4241" b="10774"/>
          <a:stretch/>
        </p:blipFill>
        <p:spPr>
          <a:xfrm>
            <a:off x="9855594" y="3738240"/>
            <a:ext cx="1168835" cy="1077563"/>
          </a:xfrm>
          <a:prstGeom prst="rect">
            <a:avLst/>
          </a:prstGeom>
          <a:ln>
            <a:solidFill>
              <a:schemeClr val="tx1"/>
            </a:solidFill>
          </a:ln>
        </p:spPr>
      </p:pic>
      <p:pic>
        <p:nvPicPr>
          <p:cNvPr id="82" name="Grafik 81">
            <a:extLst>
              <a:ext uri="{FF2B5EF4-FFF2-40B4-BE49-F238E27FC236}">
                <a16:creationId xmlns:a16="http://schemas.microsoft.com/office/drawing/2014/main" id="{B17A923F-5B57-A912-E307-94FB0A6BBD3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939" r="4241" b="10774"/>
          <a:stretch/>
        </p:blipFill>
        <p:spPr>
          <a:xfrm>
            <a:off x="10007994" y="3890640"/>
            <a:ext cx="1168835" cy="1077563"/>
          </a:xfrm>
          <a:prstGeom prst="rect">
            <a:avLst/>
          </a:prstGeom>
          <a:ln>
            <a:solidFill>
              <a:schemeClr val="tx1"/>
            </a:solidFill>
          </a:ln>
        </p:spPr>
      </p:pic>
      <p:pic>
        <p:nvPicPr>
          <p:cNvPr id="83" name="Grafik 82">
            <a:extLst>
              <a:ext uri="{FF2B5EF4-FFF2-40B4-BE49-F238E27FC236}">
                <a16:creationId xmlns:a16="http://schemas.microsoft.com/office/drawing/2014/main" id="{597AEDD6-EB82-23D8-08D6-DAEC359EE86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939" r="4241" b="10774"/>
          <a:stretch/>
        </p:blipFill>
        <p:spPr>
          <a:xfrm>
            <a:off x="10160394" y="4043040"/>
            <a:ext cx="1168835" cy="1077563"/>
          </a:xfrm>
          <a:prstGeom prst="rect">
            <a:avLst/>
          </a:prstGeom>
          <a:ln>
            <a:solidFill>
              <a:schemeClr val="tx1"/>
            </a:solidFill>
          </a:ln>
        </p:spPr>
      </p:pic>
      <p:pic>
        <p:nvPicPr>
          <p:cNvPr id="84" name="Grafik 83">
            <a:extLst>
              <a:ext uri="{FF2B5EF4-FFF2-40B4-BE49-F238E27FC236}">
                <a16:creationId xmlns:a16="http://schemas.microsoft.com/office/drawing/2014/main" id="{DBEAE7F2-037D-82CC-DF3E-C0769DDAE15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939" r="4241" b="10774"/>
          <a:stretch/>
        </p:blipFill>
        <p:spPr>
          <a:xfrm>
            <a:off x="10312794" y="4195440"/>
            <a:ext cx="1168835" cy="1077563"/>
          </a:xfrm>
          <a:prstGeom prst="rect">
            <a:avLst/>
          </a:prstGeom>
          <a:ln>
            <a:solidFill>
              <a:schemeClr val="tx1"/>
            </a:solidFill>
          </a:ln>
        </p:spPr>
      </p:pic>
      <p:pic>
        <p:nvPicPr>
          <p:cNvPr id="85" name="Grafik 84">
            <a:extLst>
              <a:ext uri="{FF2B5EF4-FFF2-40B4-BE49-F238E27FC236}">
                <a16:creationId xmlns:a16="http://schemas.microsoft.com/office/drawing/2014/main" id="{2AA7196F-EF95-4B86-2D69-9D516EC9543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939" r="4241" b="10774"/>
          <a:stretch/>
        </p:blipFill>
        <p:spPr>
          <a:xfrm>
            <a:off x="10465194" y="4347840"/>
            <a:ext cx="1168835" cy="1077563"/>
          </a:xfrm>
          <a:prstGeom prst="rect">
            <a:avLst/>
          </a:prstGeom>
          <a:ln>
            <a:solidFill>
              <a:schemeClr val="tx1"/>
            </a:solidFill>
          </a:ln>
        </p:spPr>
      </p:pic>
      <p:pic>
        <p:nvPicPr>
          <p:cNvPr id="86" name="Grafik 85">
            <a:extLst>
              <a:ext uri="{FF2B5EF4-FFF2-40B4-BE49-F238E27FC236}">
                <a16:creationId xmlns:a16="http://schemas.microsoft.com/office/drawing/2014/main" id="{CEAE790E-A820-6B95-3F09-1FFBEA53AFA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939" r="4241" b="10774"/>
          <a:stretch/>
        </p:blipFill>
        <p:spPr>
          <a:xfrm>
            <a:off x="10617594" y="4500240"/>
            <a:ext cx="1168835" cy="1077563"/>
          </a:xfrm>
          <a:prstGeom prst="rect">
            <a:avLst/>
          </a:prstGeom>
          <a:ln>
            <a:solidFill>
              <a:schemeClr val="tx1"/>
            </a:solidFill>
          </a:ln>
        </p:spPr>
      </p:pic>
      <p:sp>
        <p:nvSpPr>
          <p:cNvPr id="87" name="Pfeil: nach oben und unten 86">
            <a:extLst>
              <a:ext uri="{FF2B5EF4-FFF2-40B4-BE49-F238E27FC236}">
                <a16:creationId xmlns:a16="http://schemas.microsoft.com/office/drawing/2014/main" id="{D1CB0821-37C5-0684-A8F5-B6917DD6EBEB}"/>
              </a:ext>
            </a:extLst>
          </p:cNvPr>
          <p:cNvSpPr/>
          <p:nvPr/>
        </p:nvSpPr>
        <p:spPr>
          <a:xfrm>
            <a:off x="11099780" y="3219450"/>
            <a:ext cx="414762" cy="686393"/>
          </a:xfrm>
          <a:prstGeom prst="upDownArrow">
            <a:avLst/>
          </a:prstGeom>
          <a:solidFill>
            <a:srgbClr val="E3D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870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4B2BC-9D02-6B89-B2A8-5DF1DBEB7819}"/>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F29FDE2F-624D-5B3B-BD92-91BEF8AF5D96}"/>
              </a:ext>
            </a:extLst>
          </p:cNvPr>
          <p:cNvSpPr>
            <a:spLocks noGrp="1"/>
          </p:cNvSpPr>
          <p:nvPr>
            <p:ph type="body" sz="quarter" idx="13"/>
          </p:nvPr>
        </p:nvSpPr>
        <p:spPr/>
        <p:txBody>
          <a:bodyPr/>
          <a:lstStyle/>
          <a:p>
            <a:endParaRPr lang="en-US" dirty="0"/>
          </a:p>
        </p:txBody>
      </p:sp>
      <p:sp>
        <p:nvSpPr>
          <p:cNvPr id="4" name="Inhaltsplatzhalter 3">
            <a:extLst>
              <a:ext uri="{FF2B5EF4-FFF2-40B4-BE49-F238E27FC236}">
                <a16:creationId xmlns:a16="http://schemas.microsoft.com/office/drawing/2014/main" id="{B7FF7FAE-1BB9-901A-909A-E7EE5D17ED74}"/>
              </a:ext>
            </a:extLst>
          </p:cNvPr>
          <p:cNvSpPr>
            <a:spLocks noGrp="1"/>
          </p:cNvSpPr>
          <p:nvPr>
            <p:ph sz="quarter" idx="18"/>
          </p:nvPr>
        </p:nvSpPr>
        <p:spPr>
          <a:xfrm>
            <a:off x="3138471" y="3033486"/>
            <a:ext cx="5915057" cy="762207"/>
          </a:xfrm>
        </p:spPr>
        <p:txBody>
          <a:bodyPr/>
          <a:lstStyle/>
          <a:p>
            <a:pPr algn="ctr">
              <a:lnSpc>
                <a:spcPct val="100000"/>
              </a:lnSpc>
            </a:pPr>
            <a:r>
              <a:rPr lang="en-US" sz="4400" b="1" dirty="0"/>
              <a:t>Neural Network for Low-Dose PET Denoising</a:t>
            </a:r>
          </a:p>
        </p:txBody>
      </p:sp>
    </p:spTree>
    <p:extLst>
      <p:ext uri="{BB962C8B-B14F-4D97-AF65-F5344CB8AC3E}">
        <p14:creationId xmlns:p14="http://schemas.microsoft.com/office/powerpoint/2010/main" val="759061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A6718-6BB5-C7C9-B3BB-2CBF84A794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6E51FD-7EE6-66B5-778D-02DA4D7D0281}"/>
              </a:ext>
            </a:extLst>
          </p:cNvPr>
          <p:cNvSpPr>
            <a:spLocks noGrp="1"/>
          </p:cNvSpPr>
          <p:nvPr>
            <p:ph type="title"/>
          </p:nvPr>
        </p:nvSpPr>
        <p:spPr/>
        <p:txBody>
          <a:bodyPr/>
          <a:lstStyle/>
          <a:p>
            <a:r>
              <a:rPr lang="de-DE" dirty="0"/>
              <a:t>Low Dose PET Imaging and </a:t>
            </a:r>
            <a:r>
              <a:rPr lang="de-DE" dirty="0" err="1"/>
              <a:t>Denoising</a:t>
            </a:r>
            <a:endParaRPr lang="en-US" dirty="0"/>
          </a:p>
        </p:txBody>
      </p:sp>
      <p:sp>
        <p:nvSpPr>
          <p:cNvPr id="3" name="Textplatzhalter 2">
            <a:extLst>
              <a:ext uri="{FF2B5EF4-FFF2-40B4-BE49-F238E27FC236}">
                <a16:creationId xmlns:a16="http://schemas.microsoft.com/office/drawing/2014/main" id="{E90D52A8-1B16-4E0D-7EDC-1A933F885CE6}"/>
              </a:ext>
            </a:extLst>
          </p:cNvPr>
          <p:cNvSpPr>
            <a:spLocks noGrp="1"/>
          </p:cNvSpPr>
          <p:nvPr>
            <p:ph type="body" sz="quarter" idx="13"/>
          </p:nvPr>
        </p:nvSpPr>
        <p:spPr/>
        <p:txBody>
          <a:bodyPr/>
          <a:lstStyle/>
          <a:p>
            <a:endParaRPr lang="en-US"/>
          </a:p>
        </p:txBody>
      </p:sp>
      <p:sp>
        <p:nvSpPr>
          <p:cNvPr id="5" name="Textfeld 4">
            <a:extLst>
              <a:ext uri="{FF2B5EF4-FFF2-40B4-BE49-F238E27FC236}">
                <a16:creationId xmlns:a16="http://schemas.microsoft.com/office/drawing/2014/main" id="{115B645B-8233-A521-051C-7317A30B8EA9}"/>
              </a:ext>
            </a:extLst>
          </p:cNvPr>
          <p:cNvSpPr txBox="1"/>
          <p:nvPr/>
        </p:nvSpPr>
        <p:spPr>
          <a:xfrm>
            <a:off x="266701" y="1497158"/>
            <a:ext cx="8118348" cy="5291577"/>
          </a:xfrm>
          <a:prstGeom prst="rect">
            <a:avLst/>
          </a:prstGeom>
          <a:noFill/>
        </p:spPr>
        <p:txBody>
          <a:bodyPr wrap="square">
            <a:spAutoFit/>
          </a:bodyPr>
          <a:lstStyle/>
          <a:p>
            <a:pPr marL="285750" indent="-285750" algn="l">
              <a:lnSpc>
                <a:spcPts val="2000"/>
              </a:lnSpc>
              <a:buFont typeface="Wingdings" panose="05000000000000000000" pitchFamily="2" charset="2"/>
              <a:buChar char="Ø"/>
            </a:pPr>
            <a:r>
              <a:rPr lang="en-US" sz="1800" dirty="0"/>
              <a:t>High sensitivity of TB-PET allows for dose reduction (e.g. </a:t>
            </a:r>
            <a:r>
              <a:rPr lang="en-US" dirty="0"/>
              <a:t>3MBq/kg </a:t>
            </a:r>
            <a:r>
              <a:rPr lang="en-US" dirty="0">
                <a:sym typeface="Wingdings" panose="05000000000000000000" pitchFamily="2" charset="2"/>
              </a:rPr>
              <a:t> 0.5MBq/kg)</a:t>
            </a:r>
          </a:p>
          <a:p>
            <a:pPr marL="285750" indent="-285750" algn="l">
              <a:lnSpc>
                <a:spcPts val="2000"/>
              </a:lnSpc>
              <a:buFont typeface="Wingdings" panose="05000000000000000000" pitchFamily="2" charset="2"/>
              <a:buChar char="Ø"/>
            </a:pPr>
            <a:endParaRPr lang="en-US" dirty="0">
              <a:sym typeface="Wingdings" panose="05000000000000000000" pitchFamily="2" charset="2"/>
            </a:endParaRPr>
          </a:p>
          <a:p>
            <a:pPr marL="285750" indent="-285750" algn="l">
              <a:lnSpc>
                <a:spcPts val="2000"/>
              </a:lnSpc>
              <a:buFont typeface="Wingdings" panose="05000000000000000000" pitchFamily="2" charset="2"/>
              <a:buChar char="Ø"/>
            </a:pPr>
            <a:r>
              <a:rPr lang="en-US" dirty="0">
                <a:sym typeface="Wingdings" panose="05000000000000000000" pitchFamily="2" charset="2"/>
              </a:rPr>
              <a:t>Neural network for denoising: further dose reduction / recover full dose images</a:t>
            </a:r>
          </a:p>
          <a:p>
            <a:pPr marL="285750" indent="-285750" algn="l">
              <a:lnSpc>
                <a:spcPts val="2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r>
              <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Requires pairs of low dose and high dose scans  typically gained from reframing high dose scans</a:t>
            </a:r>
          </a:p>
          <a:p>
            <a:pPr marL="285750" indent="-285750" algn="l">
              <a:lnSpc>
                <a:spcPts val="2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r>
              <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Problem: simplified, not taking into account scanner characteristics as random rate, dead time, pile up effects, ….</a:t>
            </a:r>
          </a:p>
          <a:p>
            <a:pPr marL="285750" indent="-285750" algn="l">
              <a:lnSpc>
                <a:spcPts val="2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285750" indent="-285750" algn="l">
              <a:lnSpc>
                <a:spcPts val="2000"/>
              </a:lnSpc>
              <a:buFont typeface="Wingdings" panose="05000000000000000000" pitchFamily="2" charset="2"/>
              <a:buChar char="Ø"/>
            </a:pPr>
            <a:r>
              <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 Use digital twin to assess the impact of reframing vs. actual real low dose input for a </a:t>
            </a:r>
            <a:r>
              <a:rPr lang="en-US" kern="100" dirty="0" err="1">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denosing</a:t>
            </a:r>
            <a:r>
              <a:rPr lang="en-US" kern="100" dirty="0">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 NN </a:t>
            </a:r>
          </a:p>
          <a:p>
            <a:pPr marL="285750" indent="-285750" algn="l">
              <a:lnSpc>
                <a:spcPts val="2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4" name="Group 5">
            <a:extLst>
              <a:ext uri="{FF2B5EF4-FFF2-40B4-BE49-F238E27FC236}">
                <a16:creationId xmlns:a16="http://schemas.microsoft.com/office/drawing/2014/main" id="{EDBF038F-0BE5-6CFF-43EE-98BDFB6FA466}"/>
              </a:ext>
            </a:extLst>
          </p:cNvPr>
          <p:cNvGrpSpPr/>
          <p:nvPr/>
        </p:nvGrpSpPr>
        <p:grpSpPr>
          <a:xfrm>
            <a:off x="8306015" y="0"/>
            <a:ext cx="840375" cy="1202832"/>
            <a:chOff x="10290963" y="0"/>
            <a:chExt cx="840375" cy="1202832"/>
          </a:xfrm>
        </p:grpSpPr>
        <p:pic>
          <p:nvPicPr>
            <p:cNvPr id="15" name="Picture 8">
              <a:extLst>
                <a:ext uri="{FF2B5EF4-FFF2-40B4-BE49-F238E27FC236}">
                  <a16:creationId xmlns:a16="http://schemas.microsoft.com/office/drawing/2014/main" id="{70BE8B6C-0620-5174-D7AB-9F9FB77B1B6E}"/>
                </a:ext>
              </a:extLst>
            </p:cNvPr>
            <p:cNvPicPr>
              <a:picLocks noChangeAspect="1"/>
            </p:cNvPicPr>
            <p:nvPr/>
          </p:nvPicPr>
          <p:blipFill>
            <a:blip r:embed="rId3"/>
            <a:stretch>
              <a:fillRect/>
            </a:stretch>
          </p:blipFill>
          <p:spPr>
            <a:xfrm>
              <a:off x="10290963" y="0"/>
              <a:ext cx="840375" cy="972000"/>
            </a:xfrm>
            <a:prstGeom prst="rect">
              <a:avLst/>
            </a:prstGeom>
          </p:spPr>
        </p:pic>
        <p:sp>
          <p:nvSpPr>
            <p:cNvPr id="19" name="TextBox 9">
              <a:extLst>
                <a:ext uri="{FF2B5EF4-FFF2-40B4-BE49-F238E27FC236}">
                  <a16:creationId xmlns:a16="http://schemas.microsoft.com/office/drawing/2014/main" id="{68FC7D2D-CCF1-8E0E-E216-2705F81941C4}"/>
                </a:ext>
              </a:extLst>
            </p:cNvPr>
            <p:cNvSpPr txBox="1"/>
            <p:nvPr/>
          </p:nvSpPr>
          <p:spPr>
            <a:xfrm>
              <a:off x="10298280" y="972000"/>
              <a:ext cx="825739"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C. </a:t>
              </a:r>
              <a:r>
                <a:rPr kumimoji="0" lang="en-US" altLang="zh-CN" sz="1200" b="0" i="0" u="none" strike="noStrike" kern="1200" cap="none" spc="0" normalizeH="0" baseline="0" noProof="0" dirty="0" err="1">
                  <a:ln>
                    <a:noFill/>
                  </a:ln>
                  <a:solidFill>
                    <a:srgbClr val="3C3C41"/>
                  </a:solidFill>
                  <a:effectLst/>
                  <a:uLnTx/>
                  <a:uFillTx/>
                  <a:latin typeface="Calibri"/>
                  <a:ea typeface="宋体" panose="02010600030101010101" pitchFamily="2" charset="-122"/>
                  <a:cs typeface="+mn-cs"/>
                </a:rPr>
                <a:t>Pommranz</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pic>
        <p:nvPicPr>
          <p:cNvPr id="20" name="Picture 6" descr="A person in a suit&#10;&#10;Description automatically generated">
            <a:extLst>
              <a:ext uri="{FF2B5EF4-FFF2-40B4-BE49-F238E27FC236}">
                <a16:creationId xmlns:a16="http://schemas.microsoft.com/office/drawing/2014/main" id="{97505E0C-3088-39F1-F1C8-AFC190D2BFAF}"/>
              </a:ext>
            </a:extLst>
          </p:cNvPr>
          <p:cNvPicPr>
            <a:picLocks noChangeAspect="1"/>
          </p:cNvPicPr>
          <p:nvPr/>
        </p:nvPicPr>
        <p:blipFill>
          <a:blip r:embed="rId4"/>
          <a:srcRect t="4800" b="16853"/>
          <a:stretch/>
        </p:blipFill>
        <p:spPr>
          <a:xfrm>
            <a:off x="7337388" y="0"/>
            <a:ext cx="810554" cy="972000"/>
          </a:xfrm>
          <a:prstGeom prst="rect">
            <a:avLst/>
          </a:prstGeom>
        </p:spPr>
      </p:pic>
      <p:sp>
        <p:nvSpPr>
          <p:cNvPr id="21" name="TextBox 7">
            <a:extLst>
              <a:ext uri="{FF2B5EF4-FFF2-40B4-BE49-F238E27FC236}">
                <a16:creationId xmlns:a16="http://schemas.microsoft.com/office/drawing/2014/main" id="{11EF983C-5806-CDEB-A16F-75037BD8091D}"/>
              </a:ext>
            </a:extLst>
          </p:cNvPr>
          <p:cNvSpPr txBox="1"/>
          <p:nvPr/>
        </p:nvSpPr>
        <p:spPr>
          <a:xfrm>
            <a:off x="7277591" y="972000"/>
            <a:ext cx="1031308"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E. </a:t>
            </a:r>
            <a:r>
              <a:rPr kumimoji="0" lang="en-US" altLang="zh-CN" sz="1200" b="0" i="0" u="none" strike="noStrike" kern="1200" cap="none" spc="0" normalizeH="0" baseline="0" noProof="0" dirty="0" err="1">
                <a:ln>
                  <a:noFill/>
                </a:ln>
                <a:solidFill>
                  <a:srgbClr val="3C3C41"/>
                </a:solidFill>
                <a:effectLst/>
                <a:uLnTx/>
                <a:uFillTx/>
                <a:latin typeface="Calibri"/>
                <a:ea typeface="宋体" panose="02010600030101010101" pitchFamily="2" charset="-122"/>
                <a:cs typeface="+mn-cs"/>
              </a:rPr>
              <a:t>Elmoujarkach</a:t>
            </a: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 </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nvGrpSpPr>
          <p:cNvPr id="27" name="Group 20">
            <a:extLst>
              <a:ext uri="{FF2B5EF4-FFF2-40B4-BE49-F238E27FC236}">
                <a16:creationId xmlns:a16="http://schemas.microsoft.com/office/drawing/2014/main" id="{77F9D473-99F0-2751-6822-6323DDB95F21}"/>
              </a:ext>
            </a:extLst>
          </p:cNvPr>
          <p:cNvGrpSpPr/>
          <p:nvPr/>
        </p:nvGrpSpPr>
        <p:grpSpPr>
          <a:xfrm>
            <a:off x="10384730" y="0"/>
            <a:ext cx="975187" cy="1202832"/>
            <a:chOff x="11176934" y="0"/>
            <a:chExt cx="975187" cy="1202832"/>
          </a:xfrm>
        </p:grpSpPr>
        <p:pic>
          <p:nvPicPr>
            <p:cNvPr id="31" name="Picture 13">
              <a:extLst>
                <a:ext uri="{FF2B5EF4-FFF2-40B4-BE49-F238E27FC236}">
                  <a16:creationId xmlns:a16="http://schemas.microsoft.com/office/drawing/2014/main" id="{912810BA-7299-2701-BE4D-4E803458115E}"/>
                </a:ext>
              </a:extLst>
            </p:cNvPr>
            <p:cNvPicPr>
              <a:picLocks noChangeAspect="1"/>
            </p:cNvPicPr>
            <p:nvPr/>
          </p:nvPicPr>
          <p:blipFill>
            <a:blip r:embed="rId5"/>
            <a:stretch>
              <a:fillRect/>
            </a:stretch>
          </p:blipFill>
          <p:spPr>
            <a:xfrm>
              <a:off x="11176934" y="0"/>
              <a:ext cx="975187" cy="972000"/>
            </a:xfrm>
            <a:prstGeom prst="rect">
              <a:avLst/>
            </a:prstGeom>
          </p:spPr>
        </p:pic>
        <p:sp>
          <p:nvSpPr>
            <p:cNvPr id="32" name="TextBox 14">
              <a:extLst>
                <a:ext uri="{FF2B5EF4-FFF2-40B4-BE49-F238E27FC236}">
                  <a16:creationId xmlns:a16="http://schemas.microsoft.com/office/drawing/2014/main" id="{FBA28EF8-9F6E-FD52-B13D-AA47067DAE91}"/>
                </a:ext>
              </a:extLst>
            </p:cNvPr>
            <p:cNvSpPr txBox="1"/>
            <p:nvPr/>
          </p:nvSpPr>
          <p:spPr>
            <a:xfrm>
              <a:off x="11346363" y="972000"/>
              <a:ext cx="636328"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F. Schmidt</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pic>
        <p:nvPicPr>
          <p:cNvPr id="33" name="Picture 16" descr="A close-up of a person&#10;&#10;Description automatically generated">
            <a:extLst>
              <a:ext uri="{FF2B5EF4-FFF2-40B4-BE49-F238E27FC236}">
                <a16:creationId xmlns:a16="http://schemas.microsoft.com/office/drawing/2014/main" id="{FFFCD011-8885-6BA9-1441-88E660800398}"/>
              </a:ext>
            </a:extLst>
          </p:cNvPr>
          <p:cNvPicPr>
            <a:picLocks noChangeAspect="1"/>
          </p:cNvPicPr>
          <p:nvPr/>
        </p:nvPicPr>
        <p:blipFill>
          <a:blip r:embed="rId6"/>
          <a:srcRect b="7463"/>
          <a:stretch/>
        </p:blipFill>
        <p:spPr>
          <a:xfrm>
            <a:off x="11433881" y="0"/>
            <a:ext cx="700260" cy="972000"/>
          </a:xfrm>
          <a:prstGeom prst="rect">
            <a:avLst/>
          </a:prstGeom>
        </p:spPr>
      </p:pic>
      <p:sp>
        <p:nvSpPr>
          <p:cNvPr id="34" name="TextBox 18">
            <a:extLst>
              <a:ext uri="{FF2B5EF4-FFF2-40B4-BE49-F238E27FC236}">
                <a16:creationId xmlns:a16="http://schemas.microsoft.com/office/drawing/2014/main" id="{CAC0A31C-4CD0-682A-8487-2A9DF95CADA7}"/>
              </a:ext>
            </a:extLst>
          </p:cNvPr>
          <p:cNvSpPr txBox="1"/>
          <p:nvPr/>
        </p:nvSpPr>
        <p:spPr>
          <a:xfrm>
            <a:off x="11384572" y="925833"/>
            <a:ext cx="8980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M. </a:t>
            </a:r>
            <a:r>
              <a:rPr kumimoji="0" lang="en-US" altLang="zh-CN" sz="1200" b="0" i="0" u="none" strike="noStrike" kern="1200" cap="none" spc="0" normalizeH="0" baseline="0" noProof="0" dirty="0" err="1">
                <a:ln>
                  <a:noFill/>
                </a:ln>
                <a:solidFill>
                  <a:srgbClr val="3C3C41"/>
                </a:solidFill>
                <a:effectLst/>
                <a:uLnTx/>
                <a:uFillTx/>
                <a:latin typeface="Calibri"/>
                <a:ea typeface="宋体" panose="02010600030101010101" pitchFamily="2" charset="-122"/>
                <a:cs typeface="+mn-cs"/>
              </a:rPr>
              <a:t>Rafecas</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nvGrpSpPr>
          <p:cNvPr id="35" name="Group 24">
            <a:extLst>
              <a:ext uri="{FF2B5EF4-FFF2-40B4-BE49-F238E27FC236}">
                <a16:creationId xmlns:a16="http://schemas.microsoft.com/office/drawing/2014/main" id="{550CF939-A17E-0675-0C9A-AB07D6305146}"/>
              </a:ext>
            </a:extLst>
          </p:cNvPr>
          <p:cNvGrpSpPr/>
          <p:nvPr/>
        </p:nvGrpSpPr>
        <p:grpSpPr>
          <a:xfrm>
            <a:off x="9264228" y="0"/>
            <a:ext cx="972000" cy="1202832"/>
            <a:chOff x="9264228" y="0"/>
            <a:chExt cx="972000" cy="1202832"/>
          </a:xfrm>
        </p:grpSpPr>
        <p:pic>
          <p:nvPicPr>
            <p:cNvPr id="36" name="Picture 22" descr="A person wearing glasses and smiling&#10;&#10;Description automatically generated">
              <a:extLst>
                <a:ext uri="{FF2B5EF4-FFF2-40B4-BE49-F238E27FC236}">
                  <a16:creationId xmlns:a16="http://schemas.microsoft.com/office/drawing/2014/main" id="{54087201-A5F5-0490-024B-2CA612D5E56D}"/>
                </a:ext>
              </a:extLst>
            </p:cNvPr>
            <p:cNvPicPr>
              <a:picLocks noChangeAspect="1"/>
            </p:cNvPicPr>
            <p:nvPr/>
          </p:nvPicPr>
          <p:blipFill>
            <a:blip r:embed="rId7"/>
            <a:stretch>
              <a:fillRect/>
            </a:stretch>
          </p:blipFill>
          <p:spPr>
            <a:xfrm>
              <a:off x="9264228" y="0"/>
              <a:ext cx="972000" cy="972000"/>
            </a:xfrm>
            <a:prstGeom prst="rect">
              <a:avLst/>
            </a:prstGeom>
          </p:spPr>
        </p:pic>
        <p:sp>
          <p:nvSpPr>
            <p:cNvPr id="37" name="TextBox 23">
              <a:extLst>
                <a:ext uri="{FF2B5EF4-FFF2-40B4-BE49-F238E27FC236}">
                  <a16:creationId xmlns:a16="http://schemas.microsoft.com/office/drawing/2014/main" id="{43527036-A672-514F-4B6D-D568D2D6A86E}"/>
                </a:ext>
              </a:extLst>
            </p:cNvPr>
            <p:cNvSpPr txBox="1"/>
            <p:nvPr/>
          </p:nvSpPr>
          <p:spPr>
            <a:xfrm>
              <a:off x="9419582" y="972000"/>
              <a:ext cx="586956"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J. Cabello</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sp>
        <p:nvSpPr>
          <p:cNvPr id="39" name="TextBox 27">
            <a:extLst>
              <a:ext uri="{FF2B5EF4-FFF2-40B4-BE49-F238E27FC236}">
                <a16:creationId xmlns:a16="http://schemas.microsoft.com/office/drawing/2014/main" id="{8B75DCC9-C526-6091-DA5D-3E6573F04874}"/>
              </a:ext>
            </a:extLst>
          </p:cNvPr>
          <p:cNvSpPr txBox="1"/>
          <p:nvPr/>
        </p:nvSpPr>
        <p:spPr>
          <a:xfrm>
            <a:off x="83275" y="3932185"/>
            <a:ext cx="3193835" cy="292388"/>
          </a:xfrm>
          <a:prstGeom prst="rect">
            <a:avLst/>
          </a:prstGeom>
          <a:no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grpSp>
        <p:nvGrpSpPr>
          <p:cNvPr id="40" name="Group 35">
            <a:extLst>
              <a:ext uri="{FF2B5EF4-FFF2-40B4-BE49-F238E27FC236}">
                <a16:creationId xmlns:a16="http://schemas.microsoft.com/office/drawing/2014/main" id="{436045C4-B58B-AA28-B45C-F40C15886CE2}"/>
              </a:ext>
            </a:extLst>
          </p:cNvPr>
          <p:cNvGrpSpPr/>
          <p:nvPr/>
        </p:nvGrpSpPr>
        <p:grpSpPr>
          <a:xfrm>
            <a:off x="8512641" y="1440325"/>
            <a:ext cx="3479347" cy="3450673"/>
            <a:chOff x="176474" y="4585193"/>
            <a:chExt cx="1646325" cy="1632757"/>
          </a:xfrm>
        </p:grpSpPr>
        <p:pic>
          <p:nvPicPr>
            <p:cNvPr id="41" name="Picture 31">
              <a:extLst>
                <a:ext uri="{FF2B5EF4-FFF2-40B4-BE49-F238E27FC236}">
                  <a16:creationId xmlns:a16="http://schemas.microsoft.com/office/drawing/2014/main" id="{AF3DE8A1-8F1F-9D4A-CDA3-ADE09E3682AD}"/>
                </a:ext>
              </a:extLst>
            </p:cNvPr>
            <p:cNvPicPr>
              <a:picLocks noChangeAspect="1"/>
            </p:cNvPicPr>
            <p:nvPr/>
          </p:nvPicPr>
          <p:blipFill>
            <a:blip r:embed="rId8"/>
            <a:stretch>
              <a:fillRect/>
            </a:stretch>
          </p:blipFill>
          <p:spPr>
            <a:xfrm>
              <a:off x="176474" y="4597950"/>
              <a:ext cx="680339" cy="1620000"/>
            </a:xfrm>
            <a:prstGeom prst="rect">
              <a:avLst/>
            </a:prstGeom>
          </p:spPr>
        </p:pic>
        <p:pic>
          <p:nvPicPr>
            <p:cNvPr id="42" name="Picture 32">
              <a:extLst>
                <a:ext uri="{FF2B5EF4-FFF2-40B4-BE49-F238E27FC236}">
                  <a16:creationId xmlns:a16="http://schemas.microsoft.com/office/drawing/2014/main" id="{0B2E6FFF-359D-C669-B30D-FF7862F59C3D}"/>
                </a:ext>
              </a:extLst>
            </p:cNvPr>
            <p:cNvPicPr>
              <a:picLocks noChangeAspect="1"/>
            </p:cNvPicPr>
            <p:nvPr/>
          </p:nvPicPr>
          <p:blipFill>
            <a:blip r:embed="rId9"/>
            <a:srcRect r="8895"/>
            <a:stretch/>
          </p:blipFill>
          <p:spPr>
            <a:xfrm>
              <a:off x="1142460" y="4585193"/>
              <a:ext cx="680339" cy="1620000"/>
            </a:xfrm>
            <a:prstGeom prst="rect">
              <a:avLst/>
            </a:prstGeom>
          </p:spPr>
        </p:pic>
      </p:grpSp>
      <p:sp>
        <p:nvSpPr>
          <p:cNvPr id="46" name="Textfeld 45">
            <a:extLst>
              <a:ext uri="{FF2B5EF4-FFF2-40B4-BE49-F238E27FC236}">
                <a16:creationId xmlns:a16="http://schemas.microsoft.com/office/drawing/2014/main" id="{51164DD3-97C2-6BCA-F4F3-511CFF4736A1}"/>
              </a:ext>
            </a:extLst>
          </p:cNvPr>
          <p:cNvSpPr txBox="1"/>
          <p:nvPr/>
        </p:nvSpPr>
        <p:spPr>
          <a:xfrm>
            <a:off x="9832149" y="2860286"/>
            <a:ext cx="810699" cy="923330"/>
          </a:xfrm>
          <a:prstGeom prst="rect">
            <a:avLst/>
          </a:prstGeom>
          <a:noFill/>
        </p:spPr>
        <p:txBody>
          <a:bodyPr wrap="square">
            <a:spAutoFit/>
          </a:bodyPr>
          <a:lstStyle/>
          <a:p>
            <a:r>
              <a:rPr lang="en-US" sz="5400" dirty="0">
                <a:sym typeface="Wingdings" panose="05000000000000000000" pitchFamily="2" charset="2"/>
              </a:rPr>
              <a:t></a:t>
            </a:r>
            <a:endParaRPr lang="de-DE" sz="5400" dirty="0"/>
          </a:p>
        </p:txBody>
      </p:sp>
      <p:grpSp>
        <p:nvGrpSpPr>
          <p:cNvPr id="54" name="Group 53">
            <a:extLst>
              <a:ext uri="{FF2B5EF4-FFF2-40B4-BE49-F238E27FC236}">
                <a16:creationId xmlns:a16="http://schemas.microsoft.com/office/drawing/2014/main" id="{2669241A-B958-B78D-87ED-53945C8A77BB}"/>
              </a:ext>
            </a:extLst>
          </p:cNvPr>
          <p:cNvGrpSpPr/>
          <p:nvPr/>
        </p:nvGrpSpPr>
        <p:grpSpPr>
          <a:xfrm>
            <a:off x="3277110" y="3152859"/>
            <a:ext cx="3693319" cy="1083268"/>
            <a:chOff x="3162871" y="2111524"/>
            <a:chExt cx="3693319" cy="1083268"/>
          </a:xfrm>
        </p:grpSpPr>
        <p:sp>
          <p:nvSpPr>
            <p:cNvPr id="47" name="Rectangle 41">
              <a:extLst>
                <a:ext uri="{FF2B5EF4-FFF2-40B4-BE49-F238E27FC236}">
                  <a16:creationId xmlns:a16="http://schemas.microsoft.com/office/drawing/2014/main" id="{88B17C45-76F3-D50B-B8DF-1D7DB7ED39ED}"/>
                </a:ext>
              </a:extLst>
            </p:cNvPr>
            <p:cNvSpPr/>
            <p:nvPr/>
          </p:nvSpPr>
          <p:spPr>
            <a:xfrm>
              <a:off x="3694592" y="2301344"/>
              <a:ext cx="2238102" cy="182880"/>
            </a:xfrm>
            <a:prstGeom prst="rect">
              <a:avLst/>
            </a:prstGeom>
            <a:gradFill flip="none" rotWithShape="1">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8" name="TextBox 42">
              <a:extLst>
                <a:ext uri="{FF2B5EF4-FFF2-40B4-BE49-F238E27FC236}">
                  <a16:creationId xmlns:a16="http://schemas.microsoft.com/office/drawing/2014/main" id="{D7A49249-0EE7-2415-8E88-74E138B1E4B4}"/>
                </a:ext>
              </a:extLst>
            </p:cNvPr>
            <p:cNvSpPr txBox="1"/>
            <p:nvPr/>
          </p:nvSpPr>
          <p:spPr>
            <a:xfrm>
              <a:off x="3565121" y="2445975"/>
              <a:ext cx="104196" cy="292388"/>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3C3C41"/>
                  </a:solidFill>
                  <a:effectLst/>
                  <a:uLnTx/>
                  <a:uFillTx/>
                  <a:ea typeface="宋体" panose="02010600030101010101" pitchFamily="2" charset="-122"/>
                  <a:cs typeface="+mn-cs"/>
                </a:rPr>
                <a:t>0</a:t>
              </a:r>
              <a:endParaRPr kumimoji="0" lang="zh-CN" altLang="en-US" sz="16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sp>
          <p:nvSpPr>
            <p:cNvPr id="49" name="TextBox 43">
              <a:extLst>
                <a:ext uri="{FF2B5EF4-FFF2-40B4-BE49-F238E27FC236}">
                  <a16:creationId xmlns:a16="http://schemas.microsoft.com/office/drawing/2014/main" id="{F5C8802F-C072-462D-E64A-2EEBC211A7F1}"/>
                </a:ext>
              </a:extLst>
            </p:cNvPr>
            <p:cNvSpPr txBox="1"/>
            <p:nvPr/>
          </p:nvSpPr>
          <p:spPr>
            <a:xfrm>
              <a:off x="5797240" y="2451381"/>
              <a:ext cx="392736" cy="292388"/>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3C3C41"/>
                  </a:solidFill>
                  <a:effectLst/>
                  <a:uLnTx/>
                  <a:uFillTx/>
                  <a:ea typeface="宋体" panose="02010600030101010101" pitchFamily="2" charset="-122"/>
                  <a:cs typeface="+mn-cs"/>
                </a:rPr>
                <a:t>300s</a:t>
              </a:r>
              <a:endParaRPr kumimoji="0" lang="zh-CN" altLang="en-US" sz="16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sp>
          <p:nvSpPr>
            <p:cNvPr id="50" name="TextBox 44">
              <a:extLst>
                <a:ext uri="{FF2B5EF4-FFF2-40B4-BE49-F238E27FC236}">
                  <a16:creationId xmlns:a16="http://schemas.microsoft.com/office/drawing/2014/main" id="{6361E5AE-FE06-8888-6340-82E08D8F0ED9}"/>
                </a:ext>
              </a:extLst>
            </p:cNvPr>
            <p:cNvSpPr txBox="1"/>
            <p:nvPr/>
          </p:nvSpPr>
          <p:spPr>
            <a:xfrm>
              <a:off x="3694592" y="2111524"/>
              <a:ext cx="2193101"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ea typeface="宋体" panose="02010600030101010101" pitchFamily="2" charset="-122"/>
                  <a:cs typeface="+mn-cs"/>
                </a:rPr>
                <a:t>PET </a:t>
              </a:r>
              <a:r>
                <a:rPr kumimoji="0" lang="en-US" altLang="zh-CN" sz="1200" b="0" i="0" u="none" strike="noStrike" kern="1200" cap="none" spc="0" normalizeH="0" baseline="0" noProof="0" dirty="0" err="1">
                  <a:ln>
                    <a:noFill/>
                  </a:ln>
                  <a:solidFill>
                    <a:srgbClr val="3C3C41"/>
                  </a:solidFill>
                  <a:effectLst/>
                  <a:uLnTx/>
                  <a:uFillTx/>
                  <a:ea typeface="宋体" panose="02010600030101010101" pitchFamily="2" charset="-122"/>
                  <a:cs typeface="+mn-cs"/>
                </a:rPr>
                <a:t>Listmode</a:t>
              </a:r>
              <a:r>
                <a:rPr kumimoji="0" lang="en-US" altLang="zh-CN" sz="1200" b="0" i="0" u="none" strike="noStrike" kern="1200" cap="none" spc="0" normalizeH="0" baseline="0" noProof="0" dirty="0">
                  <a:ln>
                    <a:noFill/>
                  </a:ln>
                  <a:solidFill>
                    <a:srgbClr val="3C3C41"/>
                  </a:solidFill>
                  <a:effectLst/>
                  <a:uLnTx/>
                  <a:uFillTx/>
                  <a:ea typeface="宋体" panose="02010600030101010101" pitchFamily="2" charset="-122"/>
                  <a:cs typeface="+mn-cs"/>
                </a:rPr>
                <a:t> data: (e.g. 300s scan)</a:t>
              </a:r>
              <a:endParaRPr kumimoji="0" lang="zh-CN" altLang="en-US" sz="12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cxnSp>
          <p:nvCxnSpPr>
            <p:cNvPr id="51" name="Straight Connector 46">
              <a:extLst>
                <a:ext uri="{FF2B5EF4-FFF2-40B4-BE49-F238E27FC236}">
                  <a16:creationId xmlns:a16="http://schemas.microsoft.com/office/drawing/2014/main" id="{7ADDE0EF-C641-E879-4FCA-591D1DEDAE2F}"/>
                </a:ext>
              </a:extLst>
            </p:cNvPr>
            <p:cNvCxnSpPr/>
            <p:nvPr/>
          </p:nvCxnSpPr>
          <p:spPr>
            <a:xfrm>
              <a:off x="4693920" y="2448000"/>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47">
              <a:extLst>
                <a:ext uri="{FF2B5EF4-FFF2-40B4-BE49-F238E27FC236}">
                  <a16:creationId xmlns:a16="http://schemas.microsoft.com/office/drawing/2014/main" id="{9F05A599-AC83-5C6A-C53B-0AFA8361998D}"/>
                </a:ext>
              </a:extLst>
            </p:cNvPr>
            <p:cNvCxnSpPr/>
            <p:nvPr/>
          </p:nvCxnSpPr>
          <p:spPr>
            <a:xfrm>
              <a:off x="3694592" y="2448000"/>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49">
              <a:extLst>
                <a:ext uri="{FF2B5EF4-FFF2-40B4-BE49-F238E27FC236}">
                  <a16:creationId xmlns:a16="http://schemas.microsoft.com/office/drawing/2014/main" id="{6CB33478-CADF-BCF6-FACB-E39B321679CF}"/>
                </a:ext>
              </a:extLst>
            </p:cNvPr>
            <p:cNvCxnSpPr>
              <a:cxnSpLocks/>
            </p:cNvCxnSpPr>
            <p:nvPr/>
          </p:nvCxnSpPr>
          <p:spPr>
            <a:xfrm>
              <a:off x="3694592" y="2592169"/>
              <a:ext cx="1008000"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0">
              <a:extLst>
                <a:ext uri="{FF2B5EF4-FFF2-40B4-BE49-F238E27FC236}">
                  <a16:creationId xmlns:a16="http://schemas.microsoft.com/office/drawing/2014/main" id="{7A5B75E5-D14C-55D9-9D60-78D36118E051}"/>
                </a:ext>
              </a:extLst>
            </p:cNvPr>
            <p:cNvSpPr txBox="1"/>
            <p:nvPr/>
          </p:nvSpPr>
          <p:spPr>
            <a:xfrm>
              <a:off x="3162871" y="2902404"/>
              <a:ext cx="3693319" cy="292388"/>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rgbClr val="3C3C41"/>
                  </a:solidFill>
                  <a:ea typeface="宋体" panose="02010600030101010101" pitchFamily="2" charset="-122"/>
                </a:rPr>
                <a:t>Subset of event data to mimic low dose scan</a:t>
              </a:r>
              <a:endParaRPr kumimoji="0" lang="zh-CN" altLang="en-US" sz="16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sp>
          <p:nvSpPr>
            <p:cNvPr id="56" name="Freeform: Shape 52">
              <a:extLst>
                <a:ext uri="{FF2B5EF4-FFF2-40B4-BE49-F238E27FC236}">
                  <a16:creationId xmlns:a16="http://schemas.microsoft.com/office/drawing/2014/main" id="{6C7E1CC1-7921-2CBD-8627-207C7DB81EFA}"/>
                </a:ext>
              </a:extLst>
            </p:cNvPr>
            <p:cNvSpPr/>
            <p:nvPr/>
          </p:nvSpPr>
          <p:spPr>
            <a:xfrm>
              <a:off x="3949337" y="2616926"/>
              <a:ext cx="277870" cy="313508"/>
            </a:xfrm>
            <a:custGeom>
              <a:avLst/>
              <a:gdLst>
                <a:gd name="connsiteX0" fmla="*/ 0 w 277870"/>
                <a:gd name="connsiteY0" fmla="*/ 313508 h 313508"/>
                <a:gd name="connsiteX1" fmla="*/ 239486 w 277870"/>
                <a:gd name="connsiteY1" fmla="*/ 195943 h 313508"/>
                <a:gd name="connsiteX2" fmla="*/ 274320 w 277870"/>
                <a:gd name="connsiteY2" fmla="*/ 0 h 313508"/>
              </a:gdLst>
              <a:ahLst/>
              <a:cxnLst>
                <a:cxn ang="0">
                  <a:pos x="connsiteX0" y="connsiteY0"/>
                </a:cxn>
                <a:cxn ang="0">
                  <a:pos x="connsiteX1" y="connsiteY1"/>
                </a:cxn>
                <a:cxn ang="0">
                  <a:pos x="connsiteX2" y="connsiteY2"/>
                </a:cxn>
              </a:cxnLst>
              <a:rect l="l" t="t" r="r" b="b"/>
              <a:pathLst>
                <a:path w="277870" h="313508">
                  <a:moveTo>
                    <a:pt x="0" y="313508"/>
                  </a:moveTo>
                  <a:cubicBezTo>
                    <a:pt x="96883" y="280851"/>
                    <a:pt x="193766" y="248194"/>
                    <a:pt x="239486" y="195943"/>
                  </a:cubicBezTo>
                  <a:cubicBezTo>
                    <a:pt x="285206" y="143692"/>
                    <a:pt x="279763" y="71846"/>
                    <a:pt x="274320" y="0"/>
                  </a:cubicBezTo>
                </a:path>
              </a:pathLst>
            </a:custGeom>
            <a:noFill/>
            <a:ln w="190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57" name="Pfeil: nach oben gekrümmt 56">
            <a:extLst>
              <a:ext uri="{FF2B5EF4-FFF2-40B4-BE49-F238E27FC236}">
                <a16:creationId xmlns:a16="http://schemas.microsoft.com/office/drawing/2014/main" id="{21C0DC00-9CB7-1749-EE5E-6C93C2AD3B2B}"/>
              </a:ext>
            </a:extLst>
          </p:cNvPr>
          <p:cNvSpPr/>
          <p:nvPr/>
        </p:nvSpPr>
        <p:spPr>
          <a:xfrm flipH="1">
            <a:off x="9024573" y="4956592"/>
            <a:ext cx="2423310" cy="884937"/>
          </a:xfrm>
          <a:prstGeom prst="curved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5103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62B2F-AA33-A8A0-778E-B788DC958A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513AE2-CA05-B8A7-A14C-A89EE9EF00B8}"/>
              </a:ext>
            </a:extLst>
          </p:cNvPr>
          <p:cNvPicPr>
            <a:picLocks noChangeAspect="1"/>
          </p:cNvPicPr>
          <p:nvPr/>
        </p:nvPicPr>
        <p:blipFill>
          <a:blip r:embed="rId3"/>
          <a:srcRect t="27210" b="55270"/>
          <a:stretch/>
        </p:blipFill>
        <p:spPr>
          <a:xfrm>
            <a:off x="419001" y="1068378"/>
            <a:ext cx="11214199" cy="2766957"/>
          </a:xfrm>
          <a:prstGeom prst="rect">
            <a:avLst/>
          </a:prstGeom>
        </p:spPr>
      </p:pic>
      <p:sp>
        <p:nvSpPr>
          <p:cNvPr id="2" name="Titel 1">
            <a:extLst>
              <a:ext uri="{FF2B5EF4-FFF2-40B4-BE49-F238E27FC236}">
                <a16:creationId xmlns:a16="http://schemas.microsoft.com/office/drawing/2014/main" id="{909C9965-52B5-372E-E52D-A398136F9F0F}"/>
              </a:ext>
            </a:extLst>
          </p:cNvPr>
          <p:cNvSpPr>
            <a:spLocks noGrp="1"/>
          </p:cNvSpPr>
          <p:nvPr>
            <p:ph type="title"/>
          </p:nvPr>
        </p:nvSpPr>
        <p:spPr/>
        <p:txBody>
          <a:bodyPr/>
          <a:lstStyle/>
          <a:p>
            <a:r>
              <a:rPr lang="de-DE" dirty="0"/>
              <a:t>Digital Twin and </a:t>
            </a:r>
            <a:r>
              <a:rPr lang="de-DE" dirty="0" err="1"/>
              <a:t>Denoising</a:t>
            </a:r>
            <a:r>
              <a:rPr lang="de-DE" dirty="0"/>
              <a:t> Network</a:t>
            </a:r>
            <a:endParaRPr lang="en-US" dirty="0"/>
          </a:p>
        </p:txBody>
      </p:sp>
      <p:sp>
        <p:nvSpPr>
          <p:cNvPr id="3" name="Textplatzhalter 2">
            <a:extLst>
              <a:ext uri="{FF2B5EF4-FFF2-40B4-BE49-F238E27FC236}">
                <a16:creationId xmlns:a16="http://schemas.microsoft.com/office/drawing/2014/main" id="{EA97BC6E-61D6-8BF7-DBF2-26887AB900B7}"/>
              </a:ext>
            </a:extLst>
          </p:cNvPr>
          <p:cNvSpPr>
            <a:spLocks noGrp="1"/>
          </p:cNvSpPr>
          <p:nvPr>
            <p:ph type="body" sz="quarter" idx="13"/>
          </p:nvPr>
        </p:nvSpPr>
        <p:spPr/>
        <p:txBody>
          <a:bodyPr/>
          <a:lstStyle/>
          <a:p>
            <a:endParaRPr lang="en-US"/>
          </a:p>
        </p:txBody>
      </p:sp>
      <p:sp>
        <p:nvSpPr>
          <p:cNvPr id="5" name="Textfeld 4">
            <a:extLst>
              <a:ext uri="{FF2B5EF4-FFF2-40B4-BE49-F238E27FC236}">
                <a16:creationId xmlns:a16="http://schemas.microsoft.com/office/drawing/2014/main" id="{27723E12-8D78-9C3A-1D5B-B08F288E210B}"/>
              </a:ext>
            </a:extLst>
          </p:cNvPr>
          <p:cNvSpPr txBox="1"/>
          <p:nvPr/>
        </p:nvSpPr>
        <p:spPr>
          <a:xfrm>
            <a:off x="3036768" y="1727318"/>
            <a:ext cx="3572272" cy="891526"/>
          </a:xfrm>
          <a:prstGeom prst="rect">
            <a:avLst/>
          </a:prstGeom>
          <a:noFill/>
        </p:spPr>
        <p:txBody>
          <a:bodyPr wrap="square">
            <a:spAutoFit/>
          </a:bodyPr>
          <a:lstStyle/>
          <a:p>
            <a:pPr algn="l">
              <a:lnSpc>
                <a:spcPts val="2000"/>
              </a:lnSpc>
            </a:pPr>
            <a:r>
              <a:rPr lang="en-US" sz="1800" dirty="0"/>
              <a:t>Digital Twin Biograph Vision Quadra</a:t>
            </a:r>
            <a:endParaRPr lang="en-US" dirty="0">
              <a:sym typeface="Wingdings" panose="05000000000000000000" pitchFamily="2" charset="2"/>
            </a:endParaRPr>
          </a:p>
          <a:p>
            <a:pPr marL="285750" indent="-285750" algn="l">
              <a:lnSpc>
                <a:spcPts val="2000"/>
              </a:lnSpc>
              <a:buFont typeface="Wingdings" panose="05000000000000000000" pitchFamily="2" charset="2"/>
              <a:buChar char="Ø"/>
            </a:pPr>
            <a:endParaRPr lang="en-US" dirty="0">
              <a:sym typeface="Wingdings" panose="05000000000000000000" pitchFamily="2" charset="2"/>
            </a:endParaRPr>
          </a:p>
          <a:p>
            <a:pPr marL="342900" lvl="0" indent="-342900">
              <a:lnSpc>
                <a:spcPct val="107000"/>
              </a:lnSpc>
              <a:buFont typeface="Symbol" panose="05050102010706020507" pitchFamily="18" charset="2"/>
              <a:buChar char=""/>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9" name="TextBox 27">
            <a:extLst>
              <a:ext uri="{FF2B5EF4-FFF2-40B4-BE49-F238E27FC236}">
                <a16:creationId xmlns:a16="http://schemas.microsoft.com/office/drawing/2014/main" id="{5C55EA6A-CC39-D83D-EDDB-CC2817D376CD}"/>
              </a:ext>
            </a:extLst>
          </p:cNvPr>
          <p:cNvSpPr txBox="1"/>
          <p:nvPr/>
        </p:nvSpPr>
        <p:spPr>
          <a:xfrm>
            <a:off x="83275" y="3932185"/>
            <a:ext cx="3193835" cy="292388"/>
          </a:xfrm>
          <a:prstGeom prst="rect">
            <a:avLst/>
          </a:prstGeom>
          <a:no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grpSp>
        <p:nvGrpSpPr>
          <p:cNvPr id="6" name="Group 63">
            <a:extLst>
              <a:ext uri="{FF2B5EF4-FFF2-40B4-BE49-F238E27FC236}">
                <a16:creationId xmlns:a16="http://schemas.microsoft.com/office/drawing/2014/main" id="{C4696290-96BF-8471-B627-D359FDDBD823}"/>
              </a:ext>
            </a:extLst>
          </p:cNvPr>
          <p:cNvGrpSpPr/>
          <p:nvPr/>
        </p:nvGrpSpPr>
        <p:grpSpPr>
          <a:xfrm>
            <a:off x="8615314" y="3957162"/>
            <a:ext cx="2593235" cy="2045154"/>
            <a:chOff x="122010" y="1416803"/>
            <a:chExt cx="2593235" cy="2045154"/>
          </a:xfrm>
        </p:grpSpPr>
        <p:grpSp>
          <p:nvGrpSpPr>
            <p:cNvPr id="8" name="Group 26">
              <a:extLst>
                <a:ext uri="{FF2B5EF4-FFF2-40B4-BE49-F238E27FC236}">
                  <a16:creationId xmlns:a16="http://schemas.microsoft.com/office/drawing/2014/main" id="{B9A0E6BD-57D5-2557-0576-7150AB025598}"/>
                </a:ext>
              </a:extLst>
            </p:cNvPr>
            <p:cNvGrpSpPr/>
            <p:nvPr/>
          </p:nvGrpSpPr>
          <p:grpSpPr>
            <a:xfrm>
              <a:off x="1063171" y="2233946"/>
              <a:ext cx="845457" cy="737377"/>
              <a:chOff x="1246414" y="2228503"/>
              <a:chExt cx="845457" cy="737377"/>
            </a:xfrm>
          </p:grpSpPr>
          <p:sp>
            <p:nvSpPr>
              <p:cNvPr id="13" name="Arrow: Right 15">
                <a:extLst>
                  <a:ext uri="{FF2B5EF4-FFF2-40B4-BE49-F238E27FC236}">
                    <a16:creationId xmlns:a16="http://schemas.microsoft.com/office/drawing/2014/main" id="{88274703-9C83-EF30-423B-E1A291DBA2C3}"/>
                  </a:ext>
                </a:extLst>
              </p:cNvPr>
              <p:cNvSpPr/>
              <p:nvPr/>
            </p:nvSpPr>
            <p:spPr>
              <a:xfrm>
                <a:off x="1246414" y="2397139"/>
                <a:ext cx="845457" cy="163285"/>
              </a:xfrm>
              <a:prstGeom prst="rightArrow">
                <a:avLst/>
              </a:prstGeom>
              <a:solidFill>
                <a:srgbClr val="D9D9D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16" name="Group 9">
                <a:extLst>
                  <a:ext uri="{FF2B5EF4-FFF2-40B4-BE49-F238E27FC236}">
                    <a16:creationId xmlns:a16="http://schemas.microsoft.com/office/drawing/2014/main" id="{EF79292F-EA52-7D0A-AD72-3B500FB3F054}"/>
                  </a:ext>
                </a:extLst>
              </p:cNvPr>
              <p:cNvGrpSpPr/>
              <p:nvPr/>
            </p:nvGrpSpPr>
            <p:grpSpPr>
              <a:xfrm>
                <a:off x="1367956" y="2228503"/>
                <a:ext cx="566059" cy="517071"/>
                <a:chOff x="2525486" y="1894114"/>
                <a:chExt cx="566059" cy="517071"/>
              </a:xfrm>
            </p:grpSpPr>
            <p:sp>
              <p:nvSpPr>
                <p:cNvPr id="18" name="Rectangle: Rounded Corners 6">
                  <a:extLst>
                    <a:ext uri="{FF2B5EF4-FFF2-40B4-BE49-F238E27FC236}">
                      <a16:creationId xmlns:a16="http://schemas.microsoft.com/office/drawing/2014/main" id="{EB2BD546-E666-7A13-7DC9-CEEC88A996BE}"/>
                    </a:ext>
                  </a:extLst>
                </p:cNvPr>
                <p:cNvSpPr/>
                <p:nvPr/>
              </p:nvSpPr>
              <p:spPr>
                <a:xfrm>
                  <a:off x="2525486" y="1894114"/>
                  <a:ext cx="566059" cy="51707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22" name="Graphic 8" descr="Head with gears outline">
                  <a:extLst>
                    <a:ext uri="{FF2B5EF4-FFF2-40B4-BE49-F238E27FC236}">
                      <a16:creationId xmlns:a16="http://schemas.microsoft.com/office/drawing/2014/main" id="{3B603604-476B-CE11-7405-4AEDE7383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9979" y="1894114"/>
                  <a:ext cx="517071" cy="517071"/>
                </a:xfrm>
                <a:prstGeom prst="rect">
                  <a:avLst/>
                </a:prstGeom>
              </p:spPr>
            </p:pic>
          </p:grpSp>
          <p:sp>
            <p:nvSpPr>
              <p:cNvPr id="17" name="TextBox 10">
                <a:extLst>
                  <a:ext uri="{FF2B5EF4-FFF2-40B4-BE49-F238E27FC236}">
                    <a16:creationId xmlns:a16="http://schemas.microsoft.com/office/drawing/2014/main" id="{6FE052A6-6E2C-3F4E-951B-000511868F02}"/>
                  </a:ext>
                </a:extLst>
              </p:cNvPr>
              <p:cNvSpPr txBox="1"/>
              <p:nvPr/>
            </p:nvSpPr>
            <p:spPr>
              <a:xfrm>
                <a:off x="1270919" y="2719209"/>
                <a:ext cx="702115" cy="246671"/>
              </a:xfrm>
              <a:prstGeom prst="rect">
                <a:avLst/>
              </a:prstGeom>
              <a:noFill/>
            </p:spPr>
            <p:txBody>
              <a:bodyPr wrap="non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rPr>
                  <a:t>AI-denoising</a:t>
                </a:r>
                <a:endParaRPr kumimoji="0" lang="zh-CN" altLang="en-US"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endParaRPr>
              </a:p>
            </p:txBody>
          </p:sp>
        </p:grpSp>
        <p:pic>
          <p:nvPicPr>
            <p:cNvPr id="11" name="Picture 23">
              <a:extLst>
                <a:ext uri="{FF2B5EF4-FFF2-40B4-BE49-F238E27FC236}">
                  <a16:creationId xmlns:a16="http://schemas.microsoft.com/office/drawing/2014/main" id="{223D9A5B-A2B3-7E20-8507-9517E857BCD0}"/>
                </a:ext>
              </a:extLst>
            </p:cNvPr>
            <p:cNvPicPr>
              <a:picLocks noChangeAspect="1"/>
            </p:cNvPicPr>
            <p:nvPr/>
          </p:nvPicPr>
          <p:blipFill>
            <a:blip r:embed="rId6"/>
            <a:stretch>
              <a:fillRect/>
            </a:stretch>
          </p:blipFill>
          <p:spPr>
            <a:xfrm>
              <a:off x="122010" y="1416803"/>
              <a:ext cx="912714" cy="1980000"/>
            </a:xfrm>
            <a:prstGeom prst="rect">
              <a:avLst/>
            </a:prstGeom>
          </p:spPr>
        </p:pic>
        <p:pic>
          <p:nvPicPr>
            <p:cNvPr id="12" name="Picture 25">
              <a:extLst>
                <a:ext uri="{FF2B5EF4-FFF2-40B4-BE49-F238E27FC236}">
                  <a16:creationId xmlns:a16="http://schemas.microsoft.com/office/drawing/2014/main" id="{2339F4F8-61BD-F0F4-C673-FDFFBF323BF9}"/>
                </a:ext>
              </a:extLst>
            </p:cNvPr>
            <p:cNvPicPr>
              <a:picLocks noChangeAspect="1"/>
            </p:cNvPicPr>
            <p:nvPr/>
          </p:nvPicPr>
          <p:blipFill>
            <a:blip r:embed="rId7"/>
            <a:stretch>
              <a:fillRect/>
            </a:stretch>
          </p:blipFill>
          <p:spPr>
            <a:xfrm>
              <a:off x="1908993" y="1481957"/>
              <a:ext cx="806252" cy="1980000"/>
            </a:xfrm>
            <a:prstGeom prst="rect">
              <a:avLst/>
            </a:prstGeom>
          </p:spPr>
        </p:pic>
      </p:grpSp>
      <p:pic>
        <p:nvPicPr>
          <p:cNvPr id="23" name="Picture 3">
            <a:extLst>
              <a:ext uri="{FF2B5EF4-FFF2-40B4-BE49-F238E27FC236}">
                <a16:creationId xmlns:a16="http://schemas.microsoft.com/office/drawing/2014/main" id="{9D01BC5F-6C6E-2D21-B047-ADED7863CBE1}"/>
              </a:ext>
            </a:extLst>
          </p:cNvPr>
          <p:cNvPicPr>
            <a:picLocks noChangeAspect="1"/>
          </p:cNvPicPr>
          <p:nvPr/>
        </p:nvPicPr>
        <p:blipFill>
          <a:blip r:embed="rId3"/>
          <a:srcRect l="3001" t="53146" r="53398" b="32918"/>
          <a:stretch/>
        </p:blipFill>
        <p:spPr>
          <a:xfrm>
            <a:off x="1881838" y="4301809"/>
            <a:ext cx="4953000" cy="2229521"/>
          </a:xfrm>
          <a:prstGeom prst="rect">
            <a:avLst/>
          </a:prstGeom>
        </p:spPr>
      </p:pic>
      <p:sp>
        <p:nvSpPr>
          <p:cNvPr id="24" name="Textfeld 23">
            <a:extLst>
              <a:ext uri="{FF2B5EF4-FFF2-40B4-BE49-F238E27FC236}">
                <a16:creationId xmlns:a16="http://schemas.microsoft.com/office/drawing/2014/main" id="{274A52B3-C491-6888-2E39-4B77841C055F}"/>
              </a:ext>
            </a:extLst>
          </p:cNvPr>
          <p:cNvSpPr txBox="1"/>
          <p:nvPr/>
        </p:nvSpPr>
        <p:spPr>
          <a:xfrm>
            <a:off x="745236" y="3979926"/>
            <a:ext cx="8202309" cy="321883"/>
          </a:xfrm>
          <a:prstGeom prst="rect">
            <a:avLst/>
          </a:prstGeom>
          <a:noFill/>
        </p:spPr>
        <p:txBody>
          <a:bodyPr wrap="squar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sz="1600" b="0" i="0" u="none" strike="noStrike" kern="1200" cap="none" spc="0" normalizeH="0" baseline="0" noProof="0" dirty="0">
                <a:ln>
                  <a:noFill/>
                </a:ln>
                <a:solidFill>
                  <a:srgbClr val="3C3C41"/>
                </a:solidFill>
                <a:effectLst/>
                <a:uLnTx/>
                <a:uFillTx/>
                <a:latin typeface="Calibri"/>
                <a:ea typeface="+mn-ea"/>
                <a:cs typeface="+mn-cs"/>
              </a:rPr>
              <a:t>XCAT </a:t>
            </a:r>
            <a:r>
              <a:rPr kumimoji="0" lang="de-DE" sz="1600" b="0" i="0" u="none" strike="noStrike" kern="1200" cap="none" spc="0" normalizeH="0" baseline="0" noProof="0" dirty="0" err="1">
                <a:ln>
                  <a:noFill/>
                </a:ln>
                <a:solidFill>
                  <a:srgbClr val="3C3C41"/>
                </a:solidFill>
                <a:effectLst/>
                <a:uLnTx/>
                <a:uFillTx/>
                <a:latin typeface="Calibri"/>
                <a:ea typeface="+mn-ea"/>
                <a:cs typeface="+mn-cs"/>
              </a:rPr>
              <a:t>phantom</a:t>
            </a:r>
            <a:r>
              <a:rPr kumimoji="0" lang="de-DE" sz="1600" b="0" i="0" u="none" strike="noStrike" kern="1200" cap="none" spc="0" normalizeH="0" baseline="0" noProof="0" dirty="0">
                <a:ln>
                  <a:noFill/>
                </a:ln>
                <a:solidFill>
                  <a:srgbClr val="3C3C41"/>
                </a:solidFill>
                <a:effectLst/>
                <a:uLnTx/>
                <a:uFillTx/>
                <a:latin typeface="Calibri"/>
                <a:ea typeface="+mn-ea"/>
                <a:cs typeface="+mn-cs"/>
              </a:rPr>
              <a:t> </a:t>
            </a:r>
            <a:r>
              <a:rPr kumimoji="0" lang="de-DE" sz="1600" b="0" i="0" u="none" strike="noStrike" kern="1200" cap="none" spc="0" normalizeH="0" baseline="0" noProof="0" dirty="0" err="1">
                <a:ln>
                  <a:noFill/>
                </a:ln>
                <a:solidFill>
                  <a:srgbClr val="3C3C41"/>
                </a:solidFill>
                <a:effectLst/>
                <a:uLnTx/>
                <a:uFillTx/>
                <a:latin typeface="Calibri"/>
                <a:ea typeface="+mn-ea"/>
                <a:cs typeface="+mn-cs"/>
              </a:rPr>
              <a:t>with</a:t>
            </a:r>
            <a:r>
              <a:rPr kumimoji="0" lang="de-DE" sz="1600" b="0" i="0" u="none" strike="noStrike" kern="1200" cap="none" spc="0" normalizeH="0" baseline="0" noProof="0" dirty="0">
                <a:ln>
                  <a:noFill/>
                </a:ln>
                <a:solidFill>
                  <a:srgbClr val="3C3C41"/>
                </a:solidFill>
                <a:effectLst/>
                <a:uLnTx/>
                <a:uFillTx/>
                <a:latin typeface="Calibri"/>
                <a:ea typeface="+mn-ea"/>
                <a:cs typeface="+mn-cs"/>
              </a:rPr>
              <a:t> different dose </a:t>
            </a:r>
            <a:r>
              <a:rPr kumimoji="0" lang="de-DE" sz="1600" b="0" i="0" u="none" strike="noStrike" kern="1200" cap="none" spc="0" normalizeH="0" baseline="0" noProof="0" dirty="0" err="1">
                <a:ln>
                  <a:noFill/>
                </a:ln>
                <a:solidFill>
                  <a:srgbClr val="3C3C41"/>
                </a:solidFill>
                <a:effectLst/>
                <a:uLnTx/>
                <a:uFillTx/>
                <a:latin typeface="Calibri"/>
                <a:ea typeface="+mn-ea"/>
                <a:cs typeface="+mn-cs"/>
              </a:rPr>
              <a:t>reduction</a:t>
            </a:r>
            <a:r>
              <a:rPr kumimoji="0" lang="de-DE" sz="1600" b="0" i="0" u="none" strike="noStrike" kern="1200" cap="none" spc="0" normalizeH="0" baseline="0" noProof="0" dirty="0">
                <a:ln>
                  <a:noFill/>
                </a:ln>
                <a:solidFill>
                  <a:srgbClr val="3C3C41"/>
                </a:solidFill>
                <a:effectLst/>
                <a:uLnTx/>
                <a:uFillTx/>
                <a:latin typeface="Calibri"/>
                <a:ea typeface="+mn-ea"/>
                <a:cs typeface="+mn-cs"/>
              </a:rPr>
              <a:t> </a:t>
            </a:r>
            <a:r>
              <a:rPr kumimoji="0" lang="de-DE" sz="1600" b="0" i="0" u="none" strike="noStrike" kern="1200" cap="none" spc="0" normalizeH="0" baseline="0" noProof="0" dirty="0" err="1">
                <a:ln>
                  <a:noFill/>
                </a:ln>
                <a:solidFill>
                  <a:srgbClr val="3C3C41"/>
                </a:solidFill>
                <a:effectLst/>
                <a:uLnTx/>
                <a:uFillTx/>
                <a:latin typeface="Calibri"/>
                <a:ea typeface="+mn-ea"/>
                <a:cs typeface="+mn-cs"/>
              </a:rPr>
              <a:t>factors</a:t>
            </a:r>
            <a:r>
              <a:rPr kumimoji="0" lang="de-DE" sz="1600" b="0" i="0" u="none" strike="noStrike" kern="1200" cap="none" spc="0" normalizeH="0" baseline="0" noProof="0" dirty="0">
                <a:ln>
                  <a:noFill/>
                </a:ln>
                <a:solidFill>
                  <a:srgbClr val="3C3C41"/>
                </a:solidFill>
                <a:effectLst/>
                <a:uLnTx/>
                <a:uFillTx/>
                <a:latin typeface="Calibri"/>
                <a:ea typeface="+mn-ea"/>
                <a:cs typeface="+mn-cs"/>
              </a:rPr>
              <a:t> (DRF) : real „</a:t>
            </a:r>
            <a:r>
              <a:rPr kumimoji="0" lang="de-DE" sz="1600" b="0" i="0" u="none" strike="noStrike" kern="1200" cap="none" spc="0" normalizeH="0" baseline="0" noProof="0" dirty="0" err="1">
                <a:ln>
                  <a:noFill/>
                </a:ln>
                <a:solidFill>
                  <a:srgbClr val="3C3C41"/>
                </a:solidFill>
                <a:effectLst/>
                <a:uLnTx/>
                <a:uFillTx/>
                <a:latin typeface="Calibri"/>
                <a:ea typeface="+mn-ea"/>
                <a:cs typeface="+mn-cs"/>
              </a:rPr>
              <a:t>injected</a:t>
            </a:r>
            <a:r>
              <a:rPr kumimoji="0" lang="de-DE" sz="1600" b="0" i="0" u="none" strike="noStrike" kern="1200" cap="none" spc="0" normalizeH="0" baseline="0" noProof="0" dirty="0">
                <a:ln>
                  <a:noFill/>
                </a:ln>
                <a:solidFill>
                  <a:srgbClr val="3C3C41"/>
                </a:solidFill>
                <a:effectLst/>
                <a:uLnTx/>
                <a:uFillTx/>
                <a:latin typeface="Calibri"/>
                <a:ea typeface="+mn-ea"/>
                <a:cs typeface="+mn-cs"/>
              </a:rPr>
              <a:t>“ and „</a:t>
            </a:r>
            <a:r>
              <a:rPr kumimoji="0" lang="de-DE" sz="1600" b="0" i="0" u="none" strike="noStrike" kern="1200" cap="none" spc="0" normalizeH="0" baseline="0" noProof="0" dirty="0" err="1">
                <a:ln>
                  <a:noFill/>
                </a:ln>
                <a:solidFill>
                  <a:srgbClr val="3C3C41"/>
                </a:solidFill>
                <a:effectLst/>
                <a:uLnTx/>
                <a:uFillTx/>
                <a:latin typeface="Calibri"/>
                <a:ea typeface="+mn-ea"/>
                <a:cs typeface="+mn-cs"/>
              </a:rPr>
              <a:t>reframed</a:t>
            </a:r>
            <a:r>
              <a:rPr kumimoji="0" lang="de-DE" sz="1600" b="0" i="0" u="none" strike="noStrike" kern="1200" cap="none" spc="0" normalizeH="0" baseline="0" noProof="0" dirty="0">
                <a:ln>
                  <a:noFill/>
                </a:ln>
                <a:solidFill>
                  <a:srgbClr val="3C3C41"/>
                </a:solidFill>
                <a:effectLst/>
                <a:uLnTx/>
                <a:uFillTx/>
                <a:latin typeface="Calibri"/>
                <a:ea typeface="+mn-ea"/>
                <a:cs typeface="+mn-cs"/>
              </a:rPr>
              <a:t>“</a:t>
            </a:r>
          </a:p>
        </p:txBody>
      </p:sp>
      <p:sp>
        <p:nvSpPr>
          <p:cNvPr id="26" name="Freihandform: Form 25">
            <a:extLst>
              <a:ext uri="{FF2B5EF4-FFF2-40B4-BE49-F238E27FC236}">
                <a16:creationId xmlns:a16="http://schemas.microsoft.com/office/drawing/2014/main" id="{63590B81-6C6E-DD8C-4E77-67E1C0E57B73}"/>
              </a:ext>
            </a:extLst>
          </p:cNvPr>
          <p:cNvSpPr/>
          <p:nvPr/>
        </p:nvSpPr>
        <p:spPr>
          <a:xfrm>
            <a:off x="514350" y="1057275"/>
            <a:ext cx="7972425" cy="2905125"/>
          </a:xfrm>
          <a:custGeom>
            <a:avLst/>
            <a:gdLst>
              <a:gd name="connsiteX0" fmla="*/ 0 w 7972425"/>
              <a:gd name="connsiteY0" fmla="*/ 9525 h 2905125"/>
              <a:gd name="connsiteX1" fmla="*/ 0 w 7972425"/>
              <a:gd name="connsiteY1" fmla="*/ 161925 h 2905125"/>
              <a:gd name="connsiteX2" fmla="*/ 9525 w 7972425"/>
              <a:gd name="connsiteY2" fmla="*/ 2905125 h 2905125"/>
              <a:gd name="connsiteX3" fmla="*/ 7753350 w 7972425"/>
              <a:gd name="connsiteY3" fmla="*/ 2857500 h 2905125"/>
              <a:gd name="connsiteX4" fmla="*/ 7743825 w 7972425"/>
              <a:gd name="connsiteY4" fmla="*/ 1952625 h 2905125"/>
              <a:gd name="connsiteX5" fmla="*/ 7972425 w 7972425"/>
              <a:gd name="connsiteY5" fmla="*/ 1695450 h 2905125"/>
              <a:gd name="connsiteX6" fmla="*/ 7696200 w 7972425"/>
              <a:gd name="connsiteY6" fmla="*/ 1304925 h 2905125"/>
              <a:gd name="connsiteX7" fmla="*/ 7686675 w 7972425"/>
              <a:gd name="connsiteY7" fmla="*/ 9525 h 2905125"/>
              <a:gd name="connsiteX8" fmla="*/ 95250 w 7972425"/>
              <a:gd name="connsiteY8" fmla="*/ 0 h 2905125"/>
              <a:gd name="connsiteX9" fmla="*/ 0 w 7972425"/>
              <a:gd name="connsiteY9" fmla="*/ 9525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2425" h="2905125">
                <a:moveTo>
                  <a:pt x="0" y="9525"/>
                </a:moveTo>
                <a:lnTo>
                  <a:pt x="0" y="161925"/>
                </a:lnTo>
                <a:lnTo>
                  <a:pt x="9525" y="2905125"/>
                </a:lnTo>
                <a:lnTo>
                  <a:pt x="7753350" y="2857500"/>
                </a:lnTo>
                <a:lnTo>
                  <a:pt x="7743825" y="1952625"/>
                </a:lnTo>
                <a:lnTo>
                  <a:pt x="7972425" y="1695450"/>
                </a:lnTo>
                <a:lnTo>
                  <a:pt x="7696200" y="1304925"/>
                </a:lnTo>
                <a:lnTo>
                  <a:pt x="7686675" y="9525"/>
                </a:lnTo>
                <a:lnTo>
                  <a:pt x="95250" y="0"/>
                </a:lnTo>
                <a:lnTo>
                  <a:pt x="0" y="95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Textfeld 28">
            <a:extLst>
              <a:ext uri="{FF2B5EF4-FFF2-40B4-BE49-F238E27FC236}">
                <a16:creationId xmlns:a16="http://schemas.microsoft.com/office/drawing/2014/main" id="{040AEEBE-C507-03E4-8034-FCA503F2BA59}"/>
              </a:ext>
            </a:extLst>
          </p:cNvPr>
          <p:cNvSpPr txBox="1"/>
          <p:nvPr/>
        </p:nvSpPr>
        <p:spPr>
          <a:xfrm>
            <a:off x="7564243" y="6168149"/>
            <a:ext cx="4829919" cy="461665"/>
          </a:xfrm>
          <a:prstGeom prst="rect">
            <a:avLst/>
          </a:prstGeom>
          <a:noFill/>
        </p:spPr>
        <p:txBody>
          <a:bodyPr wrap="square">
            <a:spAutoFit/>
          </a:bodyPr>
          <a:lstStyle/>
          <a:p>
            <a:r>
              <a:rPr lang="de-DE" sz="1200" i="1" dirty="0"/>
              <a:t>E. </a:t>
            </a:r>
            <a:r>
              <a:rPr lang="de-DE" sz="1200" i="1" dirty="0" err="1"/>
              <a:t>Elmoujarkach</a:t>
            </a:r>
            <a:r>
              <a:rPr lang="de-DE" sz="1200" i="1" dirty="0"/>
              <a:t>, PETAL-ED: Progressive </a:t>
            </a:r>
            <a:r>
              <a:rPr lang="de-DE" sz="1200" i="1" dirty="0" err="1"/>
              <a:t>elimination</a:t>
            </a:r>
            <a:r>
              <a:rPr lang="de-DE" sz="1200" i="1" dirty="0"/>
              <a:t> </a:t>
            </a:r>
            <a:r>
              <a:rPr lang="de-DE" sz="1200" i="1" dirty="0" err="1"/>
              <a:t>of</a:t>
            </a:r>
            <a:r>
              <a:rPr lang="de-DE" sz="1200" i="1" dirty="0"/>
              <a:t> </a:t>
            </a:r>
            <a:r>
              <a:rPr lang="de-DE" sz="1200" i="1" dirty="0" err="1"/>
              <a:t>noise</a:t>
            </a:r>
            <a:r>
              <a:rPr lang="de-DE" sz="1200" i="1" dirty="0"/>
              <a:t> </a:t>
            </a:r>
            <a:r>
              <a:rPr lang="de-DE" sz="1200" i="1" dirty="0" err="1"/>
              <a:t>towards</a:t>
            </a:r>
            <a:r>
              <a:rPr lang="de-DE" sz="1200" i="1" dirty="0"/>
              <a:t> </a:t>
            </a:r>
            <a:r>
              <a:rPr lang="de-DE" sz="1200" i="1" dirty="0" err="1"/>
              <a:t>accurate</a:t>
            </a:r>
            <a:r>
              <a:rPr lang="de-DE" sz="1200" i="1" dirty="0"/>
              <a:t> </a:t>
            </a:r>
            <a:r>
              <a:rPr lang="de-DE" sz="1200" i="1" dirty="0" err="1"/>
              <a:t>ultra</a:t>
            </a:r>
            <a:r>
              <a:rPr lang="de-DE" sz="1200" i="1" dirty="0"/>
              <a:t> </a:t>
            </a:r>
            <a:r>
              <a:rPr lang="de-DE" sz="1200" i="1" dirty="0" err="1"/>
              <a:t>low</a:t>
            </a:r>
            <a:r>
              <a:rPr lang="de-DE" sz="1200" i="1" dirty="0"/>
              <a:t> dose PET </a:t>
            </a:r>
            <a:r>
              <a:rPr lang="de-DE" sz="1200" i="1" dirty="0" err="1"/>
              <a:t>images</a:t>
            </a:r>
            <a:r>
              <a:rPr lang="de-DE" sz="1200" i="1" dirty="0"/>
              <a:t> </a:t>
            </a:r>
            <a:r>
              <a:rPr lang="de-DE" sz="1200" i="1" dirty="0" err="1"/>
              <a:t>using</a:t>
            </a:r>
            <a:r>
              <a:rPr lang="de-DE" sz="1200" i="1" dirty="0"/>
              <a:t> 3D U Net, PSMR, 2024</a:t>
            </a:r>
          </a:p>
        </p:txBody>
      </p:sp>
    </p:spTree>
    <p:extLst>
      <p:ext uri="{BB962C8B-B14F-4D97-AF65-F5344CB8AC3E}">
        <p14:creationId xmlns:p14="http://schemas.microsoft.com/office/powerpoint/2010/main" val="138655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56F4-8F11-F138-60AD-8D42BAF77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0CD7A-187D-5B87-828D-C566607FE447}"/>
              </a:ext>
            </a:extLst>
          </p:cNvPr>
          <p:cNvSpPr>
            <a:spLocks noGrp="1"/>
          </p:cNvSpPr>
          <p:nvPr>
            <p:ph type="title"/>
          </p:nvPr>
        </p:nvSpPr>
        <p:spPr/>
        <p:txBody>
          <a:bodyPr/>
          <a:lstStyle/>
          <a:p>
            <a:r>
              <a:rPr lang="de-DE" altLang="zh-CN" dirty="0">
                <a:latin typeface="Aptos Display" panose="020B0004020202020204" pitchFamily="34" charset="0"/>
              </a:rPr>
              <a:t>Quadra Digital Twin – </a:t>
            </a:r>
            <a:r>
              <a:rPr lang="en-US" altLang="zh-CN" dirty="0"/>
              <a:t>Training NN for Low-Dose PET Denoising</a:t>
            </a:r>
            <a:br>
              <a:rPr lang="en-US" altLang="zh-CN" dirty="0"/>
            </a:br>
            <a:endParaRPr lang="zh-CN" altLang="en-US" dirty="0"/>
          </a:p>
        </p:txBody>
      </p:sp>
      <p:grpSp>
        <p:nvGrpSpPr>
          <p:cNvPr id="17" name="Group 16">
            <a:extLst>
              <a:ext uri="{FF2B5EF4-FFF2-40B4-BE49-F238E27FC236}">
                <a16:creationId xmlns:a16="http://schemas.microsoft.com/office/drawing/2014/main" id="{132BBF33-5676-53B9-8B8D-ABE0C3F4D62D}"/>
              </a:ext>
            </a:extLst>
          </p:cNvPr>
          <p:cNvGrpSpPr/>
          <p:nvPr/>
        </p:nvGrpSpPr>
        <p:grpSpPr>
          <a:xfrm>
            <a:off x="382587" y="1272005"/>
            <a:ext cx="5443473" cy="3587442"/>
            <a:chOff x="6673528" y="1272005"/>
            <a:chExt cx="5443473" cy="3587442"/>
          </a:xfrm>
        </p:grpSpPr>
        <p:grpSp>
          <p:nvGrpSpPr>
            <p:cNvPr id="14" name="Group 13">
              <a:extLst>
                <a:ext uri="{FF2B5EF4-FFF2-40B4-BE49-F238E27FC236}">
                  <a16:creationId xmlns:a16="http://schemas.microsoft.com/office/drawing/2014/main" id="{1796216A-3C74-ED4E-72A3-763BA93B0BC8}"/>
                </a:ext>
              </a:extLst>
            </p:cNvPr>
            <p:cNvGrpSpPr/>
            <p:nvPr/>
          </p:nvGrpSpPr>
          <p:grpSpPr>
            <a:xfrm>
              <a:off x="6673528" y="1272005"/>
              <a:ext cx="5214739" cy="3587442"/>
              <a:chOff x="6855012" y="1230124"/>
              <a:chExt cx="5214739" cy="3587442"/>
            </a:xfrm>
          </p:grpSpPr>
          <p:pic>
            <p:nvPicPr>
              <p:cNvPr id="5" name="Picture 4" descr="A screenshot of a computer screen&#10;&#10;Description automatically generated">
                <a:extLst>
                  <a:ext uri="{FF2B5EF4-FFF2-40B4-BE49-F238E27FC236}">
                    <a16:creationId xmlns:a16="http://schemas.microsoft.com/office/drawing/2014/main" id="{BB67B5BE-49BD-3025-C6B3-7B17FAB910CD}"/>
                  </a:ext>
                </a:extLst>
              </p:cNvPr>
              <p:cNvPicPr>
                <a:picLocks noChangeAspect="1"/>
              </p:cNvPicPr>
              <p:nvPr/>
            </p:nvPicPr>
            <p:blipFill>
              <a:blip r:embed="rId2"/>
              <a:srcRect t="3566" b="3324"/>
              <a:stretch/>
            </p:blipFill>
            <p:spPr>
              <a:xfrm>
                <a:off x="6855012" y="1230124"/>
                <a:ext cx="5214739" cy="3343920"/>
              </a:xfrm>
              <a:prstGeom prst="rect">
                <a:avLst/>
              </a:prstGeom>
            </p:spPr>
          </p:pic>
          <p:sp>
            <p:nvSpPr>
              <p:cNvPr id="10" name="TextBox 9">
                <a:extLst>
                  <a:ext uri="{FF2B5EF4-FFF2-40B4-BE49-F238E27FC236}">
                    <a16:creationId xmlns:a16="http://schemas.microsoft.com/office/drawing/2014/main" id="{B08A249A-3A68-C559-7AAC-4E37A402D399}"/>
                  </a:ext>
                </a:extLst>
              </p:cNvPr>
              <p:cNvSpPr txBox="1"/>
              <p:nvPr/>
            </p:nvSpPr>
            <p:spPr>
              <a:xfrm>
                <a:off x="7871696" y="4570893"/>
                <a:ext cx="836768" cy="246671"/>
              </a:xfrm>
              <a:prstGeom prst="rect">
                <a:avLst/>
              </a:prstGeom>
              <a:noFill/>
            </p:spPr>
            <p:txBody>
              <a:bodyPr wrap="non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rPr>
                  <a:t>3 MBq/kg (ref.)</a:t>
                </a:r>
                <a:endParaRPr kumimoji="0" lang="zh-CN" altLang="en-US"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endParaRPr>
              </a:p>
            </p:txBody>
          </p:sp>
          <p:sp>
            <p:nvSpPr>
              <p:cNvPr id="11" name="TextBox 10">
                <a:extLst>
                  <a:ext uri="{FF2B5EF4-FFF2-40B4-BE49-F238E27FC236}">
                    <a16:creationId xmlns:a16="http://schemas.microsoft.com/office/drawing/2014/main" id="{13001C75-4741-024D-A805-032859087CBA}"/>
                  </a:ext>
                </a:extLst>
              </p:cNvPr>
              <p:cNvSpPr txBox="1"/>
              <p:nvPr/>
            </p:nvSpPr>
            <p:spPr>
              <a:xfrm>
                <a:off x="9325313" y="4570895"/>
                <a:ext cx="641201" cy="246671"/>
              </a:xfrm>
              <a:prstGeom prst="rect">
                <a:avLst/>
              </a:prstGeom>
              <a:noFill/>
            </p:spPr>
            <p:txBody>
              <a:bodyPr wrap="non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rPr>
                  <a:t>0.5 MBq/kg</a:t>
                </a:r>
                <a:endParaRPr kumimoji="0" lang="zh-CN" altLang="en-US"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endParaRPr>
              </a:p>
            </p:txBody>
          </p:sp>
          <p:sp>
            <p:nvSpPr>
              <p:cNvPr id="12" name="TextBox 11">
                <a:extLst>
                  <a:ext uri="{FF2B5EF4-FFF2-40B4-BE49-F238E27FC236}">
                    <a16:creationId xmlns:a16="http://schemas.microsoft.com/office/drawing/2014/main" id="{A4881FB8-9F0C-449F-DEB7-2C535CE83888}"/>
                  </a:ext>
                </a:extLst>
              </p:cNvPr>
              <p:cNvSpPr txBox="1"/>
              <p:nvPr/>
            </p:nvSpPr>
            <p:spPr>
              <a:xfrm>
                <a:off x="10166018" y="4570894"/>
                <a:ext cx="711733" cy="246671"/>
              </a:xfrm>
              <a:prstGeom prst="rect">
                <a:avLst/>
              </a:prstGeom>
              <a:noFill/>
            </p:spPr>
            <p:txBody>
              <a:bodyPr wrap="non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rPr>
                  <a:t>0.25 MBq/kg</a:t>
                </a:r>
                <a:endParaRPr kumimoji="0" lang="zh-CN" altLang="en-US"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endParaRPr>
              </a:p>
            </p:txBody>
          </p:sp>
          <p:sp>
            <p:nvSpPr>
              <p:cNvPr id="13" name="TextBox 12">
                <a:extLst>
                  <a:ext uri="{FF2B5EF4-FFF2-40B4-BE49-F238E27FC236}">
                    <a16:creationId xmlns:a16="http://schemas.microsoft.com/office/drawing/2014/main" id="{D122BE5C-C20D-7CA0-5A87-78A17C705B7D}"/>
                  </a:ext>
                </a:extLst>
              </p:cNvPr>
              <p:cNvSpPr txBox="1"/>
              <p:nvPr/>
            </p:nvSpPr>
            <p:spPr>
              <a:xfrm>
                <a:off x="11001747" y="4570894"/>
                <a:ext cx="782265" cy="246671"/>
              </a:xfrm>
              <a:prstGeom prst="rect">
                <a:avLst/>
              </a:prstGeom>
              <a:noFill/>
            </p:spPr>
            <p:txBody>
              <a:bodyPr wrap="non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rPr>
                  <a:t>0.125 MBq/kg</a:t>
                </a:r>
                <a:endParaRPr kumimoji="0" lang="zh-CN" altLang="en-US" sz="12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endParaRPr>
              </a:p>
            </p:txBody>
          </p:sp>
        </p:grpSp>
        <p:sp>
          <p:nvSpPr>
            <p:cNvPr id="15" name="Rectangle: Rounded Corners 14">
              <a:extLst>
                <a:ext uri="{FF2B5EF4-FFF2-40B4-BE49-F238E27FC236}">
                  <a16:creationId xmlns:a16="http://schemas.microsoft.com/office/drawing/2014/main" id="{D0D016C8-A28F-B5F0-2F0E-2FCFF389BC4D}"/>
                </a:ext>
              </a:extLst>
            </p:cNvPr>
            <p:cNvSpPr/>
            <p:nvPr/>
          </p:nvSpPr>
          <p:spPr>
            <a:xfrm>
              <a:off x="9046278" y="3057307"/>
              <a:ext cx="2819151" cy="1582729"/>
            </a:xfrm>
            <a:prstGeom prst="roundRect">
              <a:avLst>
                <a:gd name="adj" fmla="val 4664"/>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6" name="TextBox 15">
              <a:extLst>
                <a:ext uri="{FF2B5EF4-FFF2-40B4-BE49-F238E27FC236}">
                  <a16:creationId xmlns:a16="http://schemas.microsoft.com/office/drawing/2014/main" id="{8EDBCAF7-5234-3A7B-1611-9BF00BB233CE}"/>
                </a:ext>
              </a:extLst>
            </p:cNvPr>
            <p:cNvSpPr txBox="1"/>
            <p:nvPr/>
          </p:nvSpPr>
          <p:spPr>
            <a:xfrm rot="5400000">
              <a:off x="11365627" y="3795366"/>
              <a:ext cx="1189264" cy="313484"/>
            </a:xfrm>
            <a:prstGeom prst="rect">
              <a:avLst/>
            </a:prstGeom>
            <a:noFill/>
          </p:spPr>
          <p:txBody>
            <a:bodyPr wrap="square" lIns="0" t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rPr>
                <a:t>De-noised data</a:t>
              </a:r>
              <a:endParaRPr kumimoji="0" lang="zh-CN" altLang="en-US" sz="1600" b="0" i="0" u="none" strike="noStrike" kern="1200" cap="none" spc="0" normalizeH="0" baseline="0" noProof="0" dirty="0">
                <a:ln>
                  <a:noFill/>
                </a:ln>
                <a:solidFill>
                  <a:srgbClr val="3C3C41"/>
                </a:solidFill>
                <a:effectLst/>
                <a:uLnTx/>
                <a:uFillTx/>
                <a:latin typeface="Arial Narrow" panose="020B0606020202030204" pitchFamily="34" charset="0"/>
                <a:ea typeface="宋体" panose="02010600030101010101" pitchFamily="2" charset="-122"/>
                <a:cs typeface="+mn-cs"/>
              </a:endParaRPr>
            </a:p>
          </p:txBody>
        </p:sp>
      </p:grpSp>
      <p:pic>
        <p:nvPicPr>
          <p:cNvPr id="18" name="table">
            <a:extLst>
              <a:ext uri="{FF2B5EF4-FFF2-40B4-BE49-F238E27FC236}">
                <a16:creationId xmlns:a16="http://schemas.microsoft.com/office/drawing/2014/main" id="{0F325FC7-A250-692A-34B6-4CCC809BBAF2}"/>
              </a:ext>
            </a:extLst>
          </p:cNvPr>
          <p:cNvPicPr>
            <a:picLocks noChangeAspect="1"/>
          </p:cNvPicPr>
          <p:nvPr/>
        </p:nvPicPr>
        <p:blipFill>
          <a:blip r:embed="rId3"/>
          <a:stretch>
            <a:fillRect/>
          </a:stretch>
        </p:blipFill>
        <p:spPr>
          <a:xfrm>
            <a:off x="5993968" y="1490167"/>
            <a:ext cx="5815445" cy="3166028"/>
          </a:xfrm>
          <a:prstGeom prst="rect">
            <a:avLst/>
          </a:prstGeom>
        </p:spPr>
      </p:pic>
      <p:sp>
        <p:nvSpPr>
          <p:cNvPr id="19" name="TextBox 18">
            <a:extLst>
              <a:ext uri="{FF2B5EF4-FFF2-40B4-BE49-F238E27FC236}">
                <a16:creationId xmlns:a16="http://schemas.microsoft.com/office/drawing/2014/main" id="{B68BCEAF-5DC8-F9E3-276E-EAE088EBB10B}"/>
              </a:ext>
            </a:extLst>
          </p:cNvPr>
          <p:cNvSpPr txBox="1"/>
          <p:nvPr/>
        </p:nvSpPr>
        <p:spPr>
          <a:xfrm>
            <a:off x="538079" y="5057076"/>
            <a:ext cx="10295021" cy="1353576"/>
          </a:xfrm>
          <a:prstGeom prst="rect">
            <a:avLst/>
          </a:prstGeom>
          <a:noFill/>
        </p:spPr>
        <p:txBody>
          <a:bodyPr wrap="square" lIns="0" tIns="0" rIns="0" rtlCol="0">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lang="en-US" altLang="zh-CN" b="1" dirty="0">
                <a:solidFill>
                  <a:srgbClr val="3C3C41"/>
                </a:solidFill>
                <a:ea typeface="宋体" panose="02010600030101010101" pitchFamily="2" charset="-122"/>
              </a:rPr>
              <a:t>Image quality </a:t>
            </a:r>
            <a:r>
              <a:rPr lang="en-US" altLang="zh-CN" dirty="0">
                <a:solidFill>
                  <a:srgbClr val="3C3C41"/>
                </a:solidFill>
                <a:ea typeface="宋体" panose="02010600030101010101" pitchFamily="2" charset="-122"/>
              </a:rPr>
              <a:t>comparable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for reframed and real low dose data</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Performance Metrics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(PSNR, SSIM, NRMSE) showed similar values for both methods</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Large difference in </a:t>
            </a: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random fraction</a:t>
            </a:r>
            <a:r>
              <a:rPr lang="en-US" altLang="zh-CN" dirty="0">
                <a:solidFill>
                  <a:srgbClr val="3C3C41"/>
                </a:solidFill>
                <a:ea typeface="宋体" panose="02010600030101010101" pitchFamily="2" charset="-122"/>
              </a:rPr>
              <a:t>,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e.g. DRF6 46% (true </a:t>
            </a:r>
            <a:r>
              <a:rPr kumimoji="0" lang="en-US" altLang="zh-CN" sz="1800" b="0" i="0" u="none" strike="noStrike" kern="1200" cap="none" spc="0" normalizeH="0" baseline="0" noProof="0">
                <a:ln>
                  <a:noFill/>
                </a:ln>
                <a:solidFill>
                  <a:srgbClr val="3C3C41"/>
                </a:solidFill>
                <a:effectLst/>
                <a:uLnTx/>
                <a:uFillTx/>
                <a:ea typeface="宋体" panose="02010600030101010101" pitchFamily="2" charset="-122"/>
                <a:cs typeface="+mn-cs"/>
              </a:rPr>
              <a:t>low dose)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vs 9% (reframed)</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lang="en-US" altLang="zh-CN" dirty="0">
                <a:solidFill>
                  <a:srgbClr val="3C3C41"/>
                </a:solidFill>
                <a:ea typeface="宋体" panose="02010600030101010101" pitchFamily="2" charset="-122"/>
              </a:rPr>
              <a:t>Negligible difference in </a:t>
            </a:r>
            <a:r>
              <a:rPr lang="en-US" altLang="zh-CN" b="1" dirty="0">
                <a:solidFill>
                  <a:srgbClr val="3C3C41"/>
                </a:solidFill>
                <a:ea typeface="宋体" panose="02010600030101010101" pitchFamily="2" charset="-122"/>
              </a:rPr>
              <a:t>IQ and performance metrics for denoised data</a:t>
            </a:r>
            <a:endParaRPr kumimoji="0" lang="zh-CN" altLang="en-US" sz="1800" b="1"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sp>
        <p:nvSpPr>
          <p:cNvPr id="20" name="TextBox 19">
            <a:extLst>
              <a:ext uri="{FF2B5EF4-FFF2-40B4-BE49-F238E27FC236}">
                <a16:creationId xmlns:a16="http://schemas.microsoft.com/office/drawing/2014/main" id="{872C07EC-D80D-49BF-5773-07013B4F8669}"/>
              </a:ext>
            </a:extLst>
          </p:cNvPr>
          <p:cNvSpPr txBox="1"/>
          <p:nvPr/>
        </p:nvSpPr>
        <p:spPr>
          <a:xfrm>
            <a:off x="9394560" y="5715729"/>
            <a:ext cx="2877079" cy="892552"/>
          </a:xfrm>
          <a:prstGeom prst="rect">
            <a:avLst/>
          </a:prstGeom>
          <a:no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3C3C41"/>
                </a:solidFill>
                <a:effectLst/>
                <a:uLnTx/>
                <a:uFillTx/>
                <a:ea typeface="宋体" panose="02010600030101010101" pitchFamily="2" charset="-122"/>
                <a:cs typeface="+mn-cs"/>
              </a:rPr>
              <a:t>PSNR: peak signal-to-noise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3C3C41"/>
                </a:solidFill>
                <a:effectLst/>
                <a:uLnTx/>
                <a:uFillTx/>
                <a:ea typeface="宋体" panose="02010600030101010101" pitchFamily="2" charset="-122"/>
                <a:cs typeface="+mn-cs"/>
              </a:rPr>
              <a:t>SSIM: structural similarity index measure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3C3C41"/>
                </a:solidFill>
                <a:effectLst/>
                <a:uLnTx/>
                <a:uFillTx/>
                <a:ea typeface="宋体" panose="02010600030101010101" pitchFamily="2" charset="-122"/>
                <a:cs typeface="+mn-cs"/>
              </a:rPr>
              <a:t>NRMSE: normalized root mean squared error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err="1">
                <a:ln>
                  <a:noFill/>
                </a:ln>
                <a:solidFill>
                  <a:srgbClr val="3C3C41"/>
                </a:solidFill>
                <a:effectLst/>
                <a:uLnTx/>
                <a:uFillTx/>
                <a:ea typeface="宋体" panose="02010600030101010101" pitchFamily="2" charset="-122"/>
                <a:cs typeface="+mn-cs"/>
              </a:rPr>
              <a:t>CoR</a:t>
            </a:r>
            <a:r>
              <a:rPr kumimoji="0" lang="en-US" altLang="zh-CN" sz="1100" b="0" i="0" u="none" strike="noStrike" kern="1200" cap="none" spc="0" normalizeH="0" baseline="0" noProof="0" dirty="0">
                <a:ln>
                  <a:noFill/>
                </a:ln>
                <a:solidFill>
                  <a:srgbClr val="3C3C41"/>
                </a:solidFill>
                <a:effectLst/>
                <a:uLnTx/>
                <a:uFillTx/>
                <a:ea typeface="宋体" panose="02010600030101010101" pitchFamily="2" charset="-122"/>
                <a:cs typeface="+mn-cs"/>
              </a:rPr>
              <a:t>: coefficient of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3C3C41"/>
                </a:solidFill>
                <a:effectLst/>
                <a:uLnTx/>
                <a:uFillTx/>
                <a:ea typeface="宋体" panose="02010600030101010101" pitchFamily="2" charset="-122"/>
                <a:cs typeface="+mn-cs"/>
              </a:rPr>
              <a:t>CV: coefficient of variation</a:t>
            </a:r>
            <a:endParaRPr kumimoji="0" lang="zh-CN" altLang="en-US" sz="11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sp>
        <p:nvSpPr>
          <p:cNvPr id="3" name="Rechteck 2">
            <a:extLst>
              <a:ext uri="{FF2B5EF4-FFF2-40B4-BE49-F238E27FC236}">
                <a16:creationId xmlns:a16="http://schemas.microsoft.com/office/drawing/2014/main" id="{8CE85B5A-438B-F7A9-1F38-99A77D75E434}"/>
              </a:ext>
            </a:extLst>
          </p:cNvPr>
          <p:cNvSpPr/>
          <p:nvPr/>
        </p:nvSpPr>
        <p:spPr>
          <a:xfrm>
            <a:off x="2717801" y="3009900"/>
            <a:ext cx="304800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E0FAF037-625F-42B8-8F48-67B728B8298D}"/>
              </a:ext>
            </a:extLst>
          </p:cNvPr>
          <p:cNvSpPr/>
          <p:nvPr/>
        </p:nvSpPr>
        <p:spPr>
          <a:xfrm>
            <a:off x="5969819" y="2981247"/>
            <a:ext cx="5814193" cy="165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Pfeil: nach unten 5">
            <a:extLst>
              <a:ext uri="{FF2B5EF4-FFF2-40B4-BE49-F238E27FC236}">
                <a16:creationId xmlns:a16="http://schemas.microsoft.com/office/drawing/2014/main" id="{2E1D0DEA-A4D2-3D28-ED2F-2CDF6FDBF0B9}"/>
              </a:ext>
            </a:extLst>
          </p:cNvPr>
          <p:cNvSpPr/>
          <p:nvPr/>
        </p:nvSpPr>
        <p:spPr>
          <a:xfrm>
            <a:off x="7567949" y="1117600"/>
            <a:ext cx="355600" cy="372567"/>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057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0" grpId="0"/>
      <p:bldP spid="3" grpId="0" animBg="1"/>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3416E-A91D-1E2D-3697-F35B22B03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9C22B-406B-A23A-70AA-E2B72F95DFFF}"/>
              </a:ext>
            </a:extLst>
          </p:cNvPr>
          <p:cNvSpPr>
            <a:spLocks noGrp="1"/>
          </p:cNvSpPr>
          <p:nvPr>
            <p:ph type="title"/>
          </p:nvPr>
        </p:nvSpPr>
        <p:spPr/>
        <p:txBody>
          <a:bodyPr/>
          <a:lstStyle/>
          <a:p>
            <a:r>
              <a:rPr lang="de-DE" altLang="zh-CN" dirty="0">
                <a:latin typeface="Aptos Display" panose="020B0004020202020204" pitchFamily="34" charset="0"/>
              </a:rPr>
              <a:t>Quadra Digital Twin – </a:t>
            </a:r>
            <a:r>
              <a:rPr lang="en-US" altLang="zh-CN" sz="3200" b="1" dirty="0"/>
              <a:t>Training NN for Low-Dose PET Denoising</a:t>
            </a:r>
            <a:endParaRPr lang="zh-CN" altLang="en-US" dirty="0"/>
          </a:p>
        </p:txBody>
      </p:sp>
      <p:sp>
        <p:nvSpPr>
          <p:cNvPr id="11" name="TextBox 10">
            <a:extLst>
              <a:ext uri="{FF2B5EF4-FFF2-40B4-BE49-F238E27FC236}">
                <a16:creationId xmlns:a16="http://schemas.microsoft.com/office/drawing/2014/main" id="{60D25069-11F3-2D3C-8F08-8C4AC98C0D27}"/>
              </a:ext>
            </a:extLst>
          </p:cNvPr>
          <p:cNvSpPr txBox="1"/>
          <p:nvPr/>
        </p:nvSpPr>
        <p:spPr>
          <a:xfrm>
            <a:off x="1039374" y="2612434"/>
            <a:ext cx="5806809" cy="1477328"/>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More Details, Please visit us (E. </a:t>
            </a:r>
            <a:r>
              <a:rPr kumimoji="0" lang="en-US" altLang="zh-CN" sz="1800" b="1" i="0" u="none" strike="noStrike" kern="1200" cap="none" spc="0" normalizeH="0" baseline="0" noProof="0" dirty="0" err="1">
                <a:ln>
                  <a:noFill/>
                </a:ln>
                <a:solidFill>
                  <a:srgbClr val="3C3C41"/>
                </a:solidFill>
                <a:effectLst/>
                <a:uLnTx/>
                <a:uFillTx/>
                <a:ea typeface="宋体" panose="02010600030101010101" pitchFamily="2" charset="-122"/>
                <a:cs typeface="+mn-cs"/>
              </a:rPr>
              <a:t>Elmoujarkach</a:t>
            </a: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 </a:t>
            </a: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sym typeface="Wingdings" panose="05000000000000000000" pitchFamily="2" charset="2"/>
              </a:rPr>
              <a:t></a:t>
            </a:r>
            <a:endPar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Session: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M-03, MIC Poster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Date &amp; Time: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Wednesday, 30 October 2024, 14:00 - 15:48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Poster Number: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M-03-061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3C3C41"/>
                </a:solidFill>
                <a:effectLst/>
                <a:uLnTx/>
                <a:uFillTx/>
                <a:ea typeface="宋体" panose="02010600030101010101" pitchFamily="2" charset="-122"/>
                <a:cs typeface="+mn-cs"/>
              </a:rPr>
              <a:t>Location: </a:t>
            </a:r>
            <a:r>
              <a:rPr kumimoji="0" lang="en-US" altLang="zh-CN" sz="1800" b="0" i="0" u="none" strike="noStrike" kern="1200" cap="none" spc="0" normalizeH="0" baseline="0" noProof="0" dirty="0">
                <a:ln>
                  <a:noFill/>
                </a:ln>
                <a:solidFill>
                  <a:srgbClr val="3C3C41"/>
                </a:solidFill>
                <a:effectLst/>
                <a:uLnTx/>
                <a:uFillTx/>
                <a:ea typeface="宋体" panose="02010600030101010101" pitchFamily="2" charset="-122"/>
                <a:cs typeface="+mn-cs"/>
              </a:rPr>
              <a:t>East / Central Hall</a:t>
            </a:r>
            <a:endParaRPr kumimoji="0" lang="zh-CN" altLang="en-US" sz="1800" b="0" i="0" u="none" strike="noStrike" kern="1200" cap="none" spc="0" normalizeH="0" baseline="0" noProof="0" dirty="0">
              <a:ln>
                <a:noFill/>
              </a:ln>
              <a:solidFill>
                <a:srgbClr val="3C3C41"/>
              </a:solidFill>
              <a:effectLst/>
              <a:uLnTx/>
              <a:uFillTx/>
              <a:ea typeface="宋体" panose="02010600030101010101" pitchFamily="2" charset="-122"/>
              <a:cs typeface="+mn-cs"/>
            </a:endParaRPr>
          </a:p>
        </p:txBody>
      </p:sp>
      <p:pic>
        <p:nvPicPr>
          <p:cNvPr id="4" name="Picture 3">
            <a:extLst>
              <a:ext uri="{FF2B5EF4-FFF2-40B4-BE49-F238E27FC236}">
                <a16:creationId xmlns:a16="http://schemas.microsoft.com/office/drawing/2014/main" id="{BF7D5AEF-964A-63A5-75F8-1656827D950D}"/>
              </a:ext>
            </a:extLst>
          </p:cNvPr>
          <p:cNvPicPr>
            <a:picLocks noChangeAspect="1"/>
          </p:cNvPicPr>
          <p:nvPr/>
        </p:nvPicPr>
        <p:blipFill>
          <a:blip r:embed="rId3"/>
          <a:stretch>
            <a:fillRect/>
          </a:stretch>
        </p:blipFill>
        <p:spPr>
          <a:xfrm>
            <a:off x="7903029" y="709387"/>
            <a:ext cx="4021939" cy="5664423"/>
          </a:xfrm>
          <a:prstGeom prst="rect">
            <a:avLst/>
          </a:prstGeom>
        </p:spPr>
      </p:pic>
      <p:sp>
        <p:nvSpPr>
          <p:cNvPr id="3" name="Textfeld 2">
            <a:extLst>
              <a:ext uri="{FF2B5EF4-FFF2-40B4-BE49-F238E27FC236}">
                <a16:creationId xmlns:a16="http://schemas.microsoft.com/office/drawing/2014/main" id="{981F419D-F39F-DDB5-E116-D86236365E9B}"/>
              </a:ext>
            </a:extLst>
          </p:cNvPr>
          <p:cNvSpPr txBox="1"/>
          <p:nvPr/>
        </p:nvSpPr>
        <p:spPr>
          <a:xfrm>
            <a:off x="382587" y="1212799"/>
            <a:ext cx="7120384" cy="4443268"/>
          </a:xfrm>
          <a:prstGeom prst="rect">
            <a:avLst/>
          </a:prstGeom>
          <a:noFill/>
        </p:spPr>
        <p:txBody>
          <a:bodyPr wrap="square">
            <a:spAutoFit/>
          </a:bodyPr>
          <a:lstStyle/>
          <a:p>
            <a:pPr marL="285750" lvl="0" indent="-285750">
              <a:lnSpc>
                <a:spcPct val="105000"/>
              </a:lnSpc>
              <a:buFont typeface="Wingdings" panose="05000000000000000000" pitchFamily="2" charset="2"/>
              <a:buChar char="Ø"/>
              <a:defRPr/>
            </a:pPr>
            <a:r>
              <a:rPr lang="en-US" dirty="0">
                <a:solidFill>
                  <a:srgbClr val="3C3C41"/>
                </a:solidFill>
                <a:ea typeface="DengXian" panose="02010600030101010101" pitchFamily="2" charset="-122"/>
              </a:rPr>
              <a:t>Re-framing high-dose PET scans provides an alternative to true low-dose data for training AI-based de-nosing.</a:t>
            </a: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endParaRPr lang="en-US" b="1" noProof="0" dirty="0">
              <a:solidFill>
                <a:srgbClr val="3C3C41"/>
              </a:solidFill>
              <a:ea typeface="DengXian" panose="02010600030101010101" pitchFamily="2" charset="-122"/>
            </a:endParaRPr>
          </a:p>
          <a:p>
            <a:pPr marR="0" lvl="0" algn="l" defTabSz="914400" rtl="0" eaLnBrk="1" fontAlgn="auto" latinLnBrk="0" hangingPunct="1">
              <a:lnSpc>
                <a:spcPct val="105000"/>
              </a:lnSpc>
              <a:spcBef>
                <a:spcPts val="0"/>
              </a:spcBef>
              <a:spcAft>
                <a:spcPts val="0"/>
              </a:spcAft>
              <a:buClrTx/>
              <a:buSzTx/>
              <a:tabLst/>
              <a:defRPr/>
            </a:pPr>
            <a:r>
              <a:rPr kumimoji="0" lang="en-US" sz="1800" i="0" u="sng" strike="noStrike" kern="1200" cap="none" spc="0" normalizeH="0" baseline="0" dirty="0">
                <a:ln>
                  <a:noFill/>
                </a:ln>
                <a:solidFill>
                  <a:srgbClr val="3C3C41"/>
                </a:solidFill>
                <a:effectLst/>
                <a:uLnTx/>
                <a:uFillTx/>
                <a:ea typeface="DengXian" panose="02010600030101010101" pitchFamily="2" charset="-122"/>
                <a:cs typeface="+mn-cs"/>
              </a:rPr>
              <a:t>Next:</a:t>
            </a:r>
            <a:endParaRPr lang="en-US" b="1" dirty="0">
              <a:solidFill>
                <a:srgbClr val="3C3C41"/>
              </a:solidFill>
              <a:ea typeface="DengXian" panose="02010600030101010101" pitchFamily="2" charset="-122"/>
            </a:endParaRPr>
          </a:p>
          <a:p>
            <a:pPr marL="285750" lvl="0" indent="-285750">
              <a:lnSpc>
                <a:spcPct val="105000"/>
              </a:lnSpc>
              <a:buFont typeface="Wingdings" panose="05000000000000000000" pitchFamily="2" charset="2"/>
              <a:buChar char="Ø"/>
              <a:defRPr/>
            </a:pPr>
            <a:r>
              <a:rPr lang="en-US" dirty="0">
                <a:solidFill>
                  <a:srgbClr val="3C3C41"/>
                </a:solidFill>
                <a:ea typeface="DengXian" panose="02010600030101010101" pitchFamily="2" charset="-122"/>
              </a:rPr>
              <a:t>Explore diverse activity concentrations and configurations, as well as potential differences in AI-based denoising at projection level</a:t>
            </a:r>
          </a:p>
        </p:txBody>
      </p:sp>
    </p:spTree>
    <p:extLst>
      <p:ext uri="{BB962C8B-B14F-4D97-AF65-F5344CB8AC3E}">
        <p14:creationId xmlns:p14="http://schemas.microsoft.com/office/powerpoint/2010/main" val="4158916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abgerundete Ecken 33">
            <a:extLst>
              <a:ext uri="{FF2B5EF4-FFF2-40B4-BE49-F238E27FC236}">
                <a16:creationId xmlns:a16="http://schemas.microsoft.com/office/drawing/2014/main" id="{9A2601BC-E15B-2E16-87B5-7C0D693A1048}"/>
              </a:ext>
            </a:extLst>
          </p:cNvPr>
          <p:cNvSpPr/>
          <p:nvPr/>
        </p:nvSpPr>
        <p:spPr>
          <a:xfrm>
            <a:off x="100925" y="1307219"/>
            <a:ext cx="11887201" cy="3306451"/>
          </a:xfrm>
          <a:prstGeom prst="roundRect">
            <a:avLst>
              <a:gd name="adj" fmla="val 60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10" name="Text Placeholder 1">
            <a:extLst>
              <a:ext uri="{FF2B5EF4-FFF2-40B4-BE49-F238E27FC236}">
                <a16:creationId xmlns:a16="http://schemas.microsoft.com/office/drawing/2014/main" id="{9F0F1868-3740-4E23-B4C9-809347C52A58}"/>
              </a:ext>
            </a:extLst>
          </p:cNvPr>
          <p:cNvSpPr txBox="1">
            <a:spLocks/>
          </p:cNvSpPr>
          <p:nvPr/>
        </p:nvSpPr>
        <p:spPr bwMode="auto">
          <a:xfrm>
            <a:off x="0" y="0"/>
            <a:ext cx="5383530" cy="979069"/>
          </a:xfrm>
          <a:prstGeom prst="rect">
            <a:avLst/>
          </a:prstGeom>
          <a:solidFill>
            <a:srgbClr val="BAA874">
              <a:alpha val="70195"/>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288000" tIns="180000" rIns="288000" bIns="180000" numCol="1" rtlCol="0" anchor="t" anchorCtr="0" compatLnSpc="1">
            <a:prstTxWarp prst="textNoShape">
              <a:avLst/>
            </a:prstTxWarp>
            <a:spAutoFit/>
          </a:bodyPr>
          <a:lstStyle>
            <a:lvl1pPr marL="0" indent="0" algn="l" rtl="0" eaLnBrk="0" fontAlgn="base" hangingPunct="0">
              <a:lnSpc>
                <a:spcPct val="100000"/>
              </a:lnSpc>
              <a:spcBef>
                <a:spcPts val="600"/>
              </a:spcBef>
              <a:spcAft>
                <a:spcPct val="0"/>
              </a:spcAft>
              <a:buClr>
                <a:schemeClr val="bg2"/>
              </a:buClr>
              <a:buFont typeface="Arial" panose="020B0604020202020204" pitchFamily="34" charset="0"/>
              <a:buNone/>
              <a:defRPr lang="de-DE" sz="2475" b="1"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l" rtl="0" eaLnBrk="0" fontAlgn="base" hangingPunct="0">
              <a:lnSpc>
                <a:spcPct val="100000"/>
              </a:lnSpc>
              <a:spcBef>
                <a:spcPts val="1500"/>
              </a:spcBef>
              <a:spcAft>
                <a:spcPct val="0"/>
              </a:spcAft>
              <a:buFont typeface="Arial" panose="020B0604020202020204" pitchFamily="34" charset="0"/>
              <a:buNone/>
              <a:defRPr sz="900" kern="1200">
                <a:solidFill>
                  <a:schemeClr val="bg1"/>
                </a:solidFill>
                <a:latin typeface="Calibri" panose="020F0502020204030204" pitchFamily="34" charset="0"/>
                <a:ea typeface="Calibri" pitchFamily="34" charset="0"/>
                <a:cs typeface="Calibri" panose="020F0502020204030204" pitchFamily="34" charset="0"/>
              </a:defRPr>
            </a:lvl2pPr>
            <a:lvl3pPr marL="162000" indent="0" algn="l" rtl="0" eaLnBrk="0" fontAlgn="base" hangingPunct="0">
              <a:lnSpc>
                <a:spcPct val="100000"/>
              </a:lnSpc>
              <a:spcBef>
                <a:spcPts val="600"/>
              </a:spcBef>
              <a:spcAft>
                <a:spcPct val="0"/>
              </a:spcAft>
              <a:buClr>
                <a:schemeClr val="tx2"/>
              </a:buClr>
              <a:buFont typeface="Arial" panose="020B0604020202020204" pitchFamily="34" charset="0"/>
              <a:buNone/>
              <a:defRPr lang="de-DE" sz="2400" kern="1200">
                <a:solidFill>
                  <a:schemeClr val="bg1"/>
                </a:solidFill>
                <a:latin typeface="Arial" panose="020B0604020202020204" pitchFamily="34" charset="0"/>
                <a:ea typeface="Arial" panose="020B0604020202020204" pitchFamily="34" charset="0"/>
                <a:cs typeface="Arial" panose="020B0604020202020204" pitchFamily="34" charset="0"/>
              </a:defRPr>
            </a:lvl3pPr>
            <a:lvl4pPr marL="324000" indent="0" algn="l" rtl="0" eaLnBrk="0" fontAlgn="base" hangingPunct="0">
              <a:lnSpc>
                <a:spcPct val="100000"/>
              </a:lnSpc>
              <a:spcBef>
                <a:spcPts val="600"/>
              </a:spcBef>
              <a:spcAft>
                <a:spcPct val="0"/>
              </a:spcAft>
              <a:buClr>
                <a:schemeClr val="tx2"/>
              </a:buClr>
              <a:buFont typeface="Arial" panose="020B0604020202020204" pitchFamily="34" charset="0"/>
              <a:buNone/>
              <a:defRPr lang="de-DE" sz="2400" kern="1200">
                <a:solidFill>
                  <a:schemeClr val="bg1"/>
                </a:solidFill>
                <a:latin typeface="Arial" panose="020B0604020202020204" pitchFamily="34" charset="0"/>
                <a:ea typeface="Arial" panose="020B0604020202020204" pitchFamily="34" charset="0"/>
                <a:cs typeface="Arial" panose="020B0604020202020204" pitchFamily="34" charset="0"/>
              </a:defRPr>
            </a:lvl4pPr>
            <a:lvl5pPr marL="486000" indent="0" algn="l" rtl="0" eaLnBrk="0" fontAlgn="base" hangingPunct="0">
              <a:lnSpc>
                <a:spcPct val="100000"/>
              </a:lnSpc>
              <a:spcBef>
                <a:spcPts val="600"/>
              </a:spcBef>
              <a:spcAft>
                <a:spcPct val="0"/>
              </a:spcAft>
              <a:buClr>
                <a:schemeClr val="tx2"/>
              </a:buClr>
              <a:buFont typeface="Arial" panose="020B0604020202020204" pitchFamily="34" charset="0"/>
              <a:buNone/>
              <a:defRPr lang="de-DE" sz="2400" kern="1200">
                <a:solidFill>
                  <a:schemeClr val="bg1"/>
                </a:solidFill>
                <a:latin typeface="Arial" panose="020B0604020202020204" pitchFamily="34" charset="0"/>
                <a:ea typeface="Arial" panose="020B060402020202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600"/>
              </a:spcBef>
              <a:spcAft>
                <a:spcPts val="1200"/>
              </a:spcAft>
              <a:buClr>
                <a:srgbClr val="454B6A"/>
              </a:buClr>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Acknowledgements</a:t>
            </a:r>
          </a:p>
        </p:txBody>
      </p:sp>
      <p:sp>
        <p:nvSpPr>
          <p:cNvPr id="36" name="Textfeld 35">
            <a:extLst>
              <a:ext uri="{FF2B5EF4-FFF2-40B4-BE49-F238E27FC236}">
                <a16:creationId xmlns:a16="http://schemas.microsoft.com/office/drawing/2014/main" id="{BD693944-DFC9-4EDF-AA27-63C149EA2DB0}"/>
              </a:ext>
            </a:extLst>
          </p:cNvPr>
          <p:cNvSpPr txBox="1"/>
          <p:nvPr/>
        </p:nvSpPr>
        <p:spPr>
          <a:xfrm>
            <a:off x="508858" y="1435100"/>
            <a:ext cx="6164621" cy="1831527"/>
          </a:xfrm>
          <a:prstGeom prst="rect">
            <a:avLst/>
          </a:prstGeom>
          <a:noFill/>
        </p:spPr>
        <p:txBody>
          <a:bodyPr wrap="square" lIns="0" tIns="0" rIns="0" rtlCol="0">
            <a:spAutoFit/>
          </a:bodyPr>
          <a:lstStyle/>
          <a:p>
            <a:pPr marL="0" marR="0" lvl="0" indent="0"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C3C41"/>
                </a:solidFill>
                <a:effectLst/>
                <a:uLnTx/>
                <a:uFillTx/>
                <a:latin typeface="Calibri"/>
                <a:ea typeface="+mn-ea"/>
                <a:cs typeface="+mn-cs"/>
              </a:rPr>
              <a:t>Nuclear Medicine and Clinical Molecular Imaging</a:t>
            </a:r>
          </a:p>
          <a:p>
            <a:pPr marL="0" marR="0" lvl="0" indent="0" defTabSz="914400" rtl="0" eaLnBrk="1" fontAlgn="auto" latinLnBrk="0" hangingPunct="1">
              <a:lnSpc>
                <a:spcPts val="2000"/>
              </a:lnSpc>
              <a:spcBef>
                <a:spcPts val="0"/>
              </a:spcBef>
              <a:spcAft>
                <a:spcPts val="0"/>
              </a:spcAft>
              <a:buClrTx/>
              <a:buSzTx/>
              <a:buFontTx/>
              <a:buNone/>
              <a:tabLst/>
              <a:defRPr/>
            </a:pPr>
            <a:r>
              <a:rPr lang="en-US" sz="1600" b="1" dirty="0">
                <a:solidFill>
                  <a:srgbClr val="3C3C41"/>
                </a:solidFill>
                <a:latin typeface="Calibri"/>
              </a:rPr>
              <a:t>University Hospital Tuebingen</a:t>
            </a:r>
          </a:p>
          <a:p>
            <a:pPr marL="0" marR="0" lvl="0" indent="0" defTabSz="914400" rtl="0" eaLnBrk="1" fontAlgn="auto" latinLnBrk="0" hangingPunct="1">
              <a:lnSpc>
                <a:spcPts val="2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3C3C41"/>
                </a:solidFill>
                <a:effectLst/>
                <a:uLnTx/>
                <a:uFillTx/>
                <a:latin typeface="Calibri"/>
                <a:ea typeface="+mn-ea"/>
                <a:cs typeface="+mn-cs"/>
              </a:rPr>
              <a:t>Christian la Fougère</a:t>
            </a:r>
          </a:p>
          <a:p>
            <a:pPr>
              <a:lnSpc>
                <a:spcPts val="2000"/>
              </a:lnSpc>
              <a:defRPr/>
            </a:pPr>
            <a:r>
              <a:rPr lang="en-US" sz="1600" dirty="0" err="1">
                <a:solidFill>
                  <a:srgbClr val="3C3C41"/>
                </a:solidFill>
                <a:latin typeface="Calibri"/>
              </a:rPr>
              <a:t>Wenhong</a:t>
            </a:r>
            <a:r>
              <a:rPr lang="en-US" sz="1600" dirty="0">
                <a:solidFill>
                  <a:srgbClr val="3C3C41"/>
                </a:solidFill>
                <a:latin typeface="Calibri"/>
              </a:rPr>
              <a:t> Lan</a:t>
            </a:r>
            <a:endParaRPr kumimoji="0" lang="en-US" sz="1600" i="0" u="none" strike="noStrike" kern="1200" cap="none" spc="0" normalizeH="0" baseline="0" noProof="0" dirty="0">
              <a:ln>
                <a:noFill/>
              </a:ln>
              <a:solidFill>
                <a:srgbClr val="3C3C41"/>
              </a:solidFill>
              <a:effectLst/>
              <a:uLnTx/>
              <a:uFillTx/>
              <a:latin typeface="Calibri"/>
              <a:ea typeface="+mn-ea"/>
              <a:cs typeface="+mn-cs"/>
            </a:endParaRPr>
          </a:p>
          <a:p>
            <a:pPr>
              <a:lnSpc>
                <a:spcPts val="2000"/>
              </a:lnSpc>
              <a:defRPr/>
            </a:pPr>
            <a:r>
              <a:rPr kumimoji="0" lang="en-US" sz="1600" i="0" u="none" strike="noStrike" kern="1200" cap="none" spc="0" normalizeH="0" baseline="0" noProof="0" dirty="0">
                <a:ln>
                  <a:noFill/>
                </a:ln>
                <a:solidFill>
                  <a:srgbClr val="3C3C41"/>
                </a:solidFill>
                <a:effectLst/>
                <a:uLnTx/>
                <a:uFillTx/>
                <a:latin typeface="Calibri"/>
                <a:ea typeface="+mn-ea"/>
                <a:cs typeface="+mn-cs"/>
              </a:rPr>
              <a:t>Pia Linder</a:t>
            </a:r>
          </a:p>
          <a:p>
            <a:pPr>
              <a:lnSpc>
                <a:spcPts val="2000"/>
              </a:lnSpc>
              <a:defRPr/>
            </a:pPr>
            <a:r>
              <a:rPr lang="en-US" sz="1600" dirty="0">
                <a:solidFill>
                  <a:srgbClr val="3C3C41"/>
                </a:solidFill>
                <a:latin typeface="Calibri"/>
              </a:rPr>
              <a:t>Stefan Weigel</a:t>
            </a:r>
            <a:endParaRPr kumimoji="0" lang="en-US" sz="1600" i="0" u="none" strike="noStrike" kern="1200" cap="none" spc="0" normalizeH="0" baseline="0" noProof="0" dirty="0">
              <a:ln>
                <a:noFill/>
              </a:ln>
              <a:solidFill>
                <a:srgbClr val="3C3C41"/>
              </a:solidFill>
              <a:effectLst/>
              <a:uLnTx/>
              <a:uFillTx/>
              <a:latin typeface="Calibri"/>
              <a:ea typeface="+mn-ea"/>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C3C41"/>
              </a:solidFill>
              <a:effectLst/>
              <a:uLnTx/>
              <a:uFillTx/>
              <a:latin typeface="Calibri"/>
              <a:ea typeface="+mn-ea"/>
              <a:cs typeface="+mn-cs"/>
            </a:endParaRPr>
          </a:p>
        </p:txBody>
      </p:sp>
      <p:grpSp>
        <p:nvGrpSpPr>
          <p:cNvPr id="33" name="Gruppieren 32">
            <a:extLst>
              <a:ext uri="{FF2B5EF4-FFF2-40B4-BE49-F238E27FC236}">
                <a16:creationId xmlns:a16="http://schemas.microsoft.com/office/drawing/2014/main" id="{9AA06FAD-05B8-BC50-2BBA-7DED35DE8A61}"/>
              </a:ext>
            </a:extLst>
          </p:cNvPr>
          <p:cNvGrpSpPr/>
          <p:nvPr/>
        </p:nvGrpSpPr>
        <p:grpSpPr>
          <a:xfrm>
            <a:off x="2824147" y="5062435"/>
            <a:ext cx="7084220" cy="673100"/>
            <a:chOff x="2364580" y="2811450"/>
            <a:chExt cx="7084220" cy="673100"/>
          </a:xfrm>
        </p:grpSpPr>
        <p:sp>
          <p:nvSpPr>
            <p:cNvPr id="34" name="Rechteck: abgerundete Ecken 33">
              <a:extLst>
                <a:ext uri="{FF2B5EF4-FFF2-40B4-BE49-F238E27FC236}">
                  <a16:creationId xmlns:a16="http://schemas.microsoft.com/office/drawing/2014/main" id="{7C7FA58B-C357-6985-218B-DBB13C340535}"/>
                </a:ext>
              </a:extLst>
            </p:cNvPr>
            <p:cNvSpPr/>
            <p:nvPr/>
          </p:nvSpPr>
          <p:spPr>
            <a:xfrm>
              <a:off x="2364580" y="2811450"/>
              <a:ext cx="6894910" cy="673100"/>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platzhalter 1">
              <a:extLst>
                <a:ext uri="{FF2B5EF4-FFF2-40B4-BE49-F238E27FC236}">
                  <a16:creationId xmlns:a16="http://schemas.microsoft.com/office/drawing/2014/main" id="{F73200DC-54ED-697B-0F90-5A659A0A93AC}"/>
                </a:ext>
              </a:extLst>
            </p:cNvPr>
            <p:cNvSpPr txBox="1">
              <a:spLocks/>
            </p:cNvSpPr>
            <p:nvPr/>
          </p:nvSpPr>
          <p:spPr>
            <a:xfrm>
              <a:off x="2364580" y="3076550"/>
              <a:ext cx="7084220" cy="343700"/>
            </a:xfrm>
            <a:prstGeom prst="rect">
              <a:avLst/>
            </a:prstGeom>
          </p:spPr>
          <p:txBody>
            <a:bodyPr/>
            <a:lst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400" b="1" dirty="0">
                  <a:solidFill>
                    <a:srgbClr val="BAA874"/>
                  </a:solidFill>
                </a:rPr>
                <a:t>Thank you for your attention</a:t>
              </a:r>
            </a:p>
          </p:txBody>
        </p:sp>
      </p:grpSp>
      <p:sp>
        <p:nvSpPr>
          <p:cNvPr id="2" name="Textfeld 1">
            <a:extLst>
              <a:ext uri="{FF2B5EF4-FFF2-40B4-BE49-F238E27FC236}">
                <a16:creationId xmlns:a16="http://schemas.microsoft.com/office/drawing/2014/main" id="{40727FBB-A9C5-FD38-616B-163C092CCCE3}"/>
              </a:ext>
            </a:extLst>
          </p:cNvPr>
          <p:cNvSpPr txBox="1"/>
          <p:nvPr/>
        </p:nvSpPr>
        <p:spPr>
          <a:xfrm>
            <a:off x="5445051" y="1435100"/>
            <a:ext cx="3141373" cy="2344488"/>
          </a:xfrm>
          <a:prstGeom prst="rect">
            <a:avLst/>
          </a:prstGeom>
          <a:noFill/>
        </p:spPr>
        <p:txBody>
          <a:bodyPr wrap="square" lIns="0" tIns="0" rIns="0" rtlCol="0">
            <a:spAutoFit/>
          </a:bodyPr>
          <a:lstStyle/>
          <a:p>
            <a:pPr algn="l">
              <a:lnSpc>
                <a:spcPts val="2000"/>
              </a:lnSpc>
            </a:pPr>
            <a:r>
              <a:rPr lang="de-DE" sz="1600" b="1" dirty="0"/>
              <a:t>Werner Siemens Imaging Center, Eberhard Karls University Tuebingen</a:t>
            </a:r>
            <a:endParaRPr lang="de-DE" sz="1600" dirty="0"/>
          </a:p>
          <a:p>
            <a:pPr>
              <a:lnSpc>
                <a:spcPts val="2000"/>
              </a:lnSpc>
            </a:pPr>
            <a:r>
              <a:rPr lang="de-DE" sz="1600" dirty="0"/>
              <a:t>Fabian Schmidt</a:t>
            </a:r>
          </a:p>
          <a:p>
            <a:pPr>
              <a:lnSpc>
                <a:spcPts val="2000"/>
              </a:lnSpc>
            </a:pPr>
            <a:r>
              <a:rPr lang="de-DE" sz="1600" dirty="0"/>
              <a:t>Julia Mannheim</a:t>
            </a:r>
          </a:p>
          <a:p>
            <a:pPr>
              <a:lnSpc>
                <a:spcPts val="2000"/>
              </a:lnSpc>
            </a:pPr>
            <a:endParaRPr lang="de-DE" sz="1600" dirty="0"/>
          </a:p>
          <a:p>
            <a:pPr algn="l">
              <a:lnSpc>
                <a:spcPts val="2000"/>
              </a:lnSpc>
            </a:pPr>
            <a:endParaRPr lang="de-DE" sz="1600" dirty="0"/>
          </a:p>
          <a:p>
            <a:pPr algn="l">
              <a:lnSpc>
                <a:spcPts val="2000"/>
              </a:lnSpc>
            </a:pPr>
            <a:endParaRPr lang="de-DE" sz="1600" dirty="0"/>
          </a:p>
          <a:p>
            <a:pPr algn="l">
              <a:lnSpc>
                <a:spcPts val="2000"/>
              </a:lnSpc>
            </a:pPr>
            <a:endParaRPr lang="de-DE" sz="1600" dirty="0"/>
          </a:p>
          <a:p>
            <a:pPr algn="l">
              <a:lnSpc>
                <a:spcPts val="2000"/>
              </a:lnSpc>
            </a:pPr>
            <a:endParaRPr lang="de-DE" sz="1600" dirty="0"/>
          </a:p>
        </p:txBody>
      </p:sp>
      <p:sp>
        <p:nvSpPr>
          <p:cNvPr id="3" name="Textfeld 2">
            <a:extLst>
              <a:ext uri="{FF2B5EF4-FFF2-40B4-BE49-F238E27FC236}">
                <a16:creationId xmlns:a16="http://schemas.microsoft.com/office/drawing/2014/main" id="{127729F4-AF2A-EC59-80D8-A733E6AF4CC2}"/>
              </a:ext>
            </a:extLst>
          </p:cNvPr>
          <p:cNvSpPr txBox="1"/>
          <p:nvPr/>
        </p:nvSpPr>
        <p:spPr>
          <a:xfrm>
            <a:off x="9852816" y="2271289"/>
            <a:ext cx="2320871" cy="1877694"/>
          </a:xfrm>
          <a:prstGeom prst="rect">
            <a:avLst/>
          </a:prstGeom>
          <a:noFill/>
        </p:spPr>
        <p:txBody>
          <a:bodyPr wrap="square">
            <a:spAutoFit/>
          </a:bodyPr>
          <a:lstStyle/>
          <a:p>
            <a:pPr>
              <a:lnSpc>
                <a:spcPts val="2000"/>
              </a:lnSpc>
            </a:pPr>
            <a:r>
              <a:rPr kumimoji="0" lang="en-US" sz="1600" i="0" u="none" strike="noStrike" kern="1200" cap="none" spc="0" normalizeH="0" baseline="0" noProof="0" dirty="0">
                <a:ln>
                  <a:noFill/>
                </a:ln>
                <a:solidFill>
                  <a:srgbClr val="3C3C41"/>
                </a:solidFill>
                <a:effectLst/>
                <a:uLnTx/>
                <a:uFillTx/>
                <a:latin typeface="Calibri"/>
                <a:ea typeface="+mn-ea"/>
                <a:cs typeface="+mn-cs"/>
              </a:rPr>
              <a:t>Jorge Cabello</a:t>
            </a:r>
            <a:endParaRPr lang="de-DE" sz="1600" dirty="0"/>
          </a:p>
          <a:p>
            <a:pPr>
              <a:lnSpc>
                <a:spcPts val="2000"/>
              </a:lnSpc>
            </a:pPr>
            <a:r>
              <a:rPr lang="de-DE" sz="1600" dirty="0"/>
              <a:t>Maurizio Conti</a:t>
            </a:r>
          </a:p>
          <a:p>
            <a:pPr>
              <a:lnSpc>
                <a:spcPts val="2000"/>
              </a:lnSpc>
            </a:pPr>
            <a:r>
              <a:rPr kumimoji="0" lang="de-DE" sz="1600" b="0" i="0" u="none" strike="noStrike" kern="1200" cap="none" spc="0" normalizeH="0" baseline="0" noProof="0" dirty="0">
                <a:ln>
                  <a:noFill/>
                </a:ln>
                <a:solidFill>
                  <a:srgbClr val="3C3C41"/>
                </a:solidFill>
                <a:effectLst/>
                <a:uLnTx/>
                <a:uFillTx/>
                <a:latin typeface="Calibri"/>
                <a:ea typeface="+mn-ea"/>
                <a:cs typeface="+mn-cs"/>
              </a:rPr>
              <a:t>Noah Birge</a:t>
            </a:r>
          </a:p>
          <a:p>
            <a:pPr>
              <a:lnSpc>
                <a:spcPts val="2000"/>
              </a:lnSpc>
            </a:pPr>
            <a:r>
              <a:rPr lang="de-DE" sz="1600" dirty="0">
                <a:solidFill>
                  <a:srgbClr val="3C3C41"/>
                </a:solidFill>
                <a:latin typeface="Calibri"/>
              </a:rPr>
              <a:t>Paul Schleyer</a:t>
            </a:r>
          </a:p>
          <a:p>
            <a:pPr>
              <a:lnSpc>
                <a:spcPts val="2000"/>
              </a:lnSpc>
            </a:pPr>
            <a:r>
              <a:rPr lang="de-DE" sz="1600" dirty="0"/>
              <a:t>Antonis </a:t>
            </a:r>
            <a:r>
              <a:rPr lang="de-DE" sz="1600" dirty="0" err="1"/>
              <a:t>Kalemis</a:t>
            </a:r>
            <a:endParaRPr lang="de-DE" sz="1600" dirty="0"/>
          </a:p>
          <a:p>
            <a:pPr>
              <a:lnSpc>
                <a:spcPts val="2000"/>
              </a:lnSpc>
            </a:pPr>
            <a:r>
              <a:rPr lang="de-DE" sz="1600" dirty="0"/>
              <a:t>Sven Zhuelsdorff</a:t>
            </a:r>
          </a:p>
          <a:p>
            <a:pPr>
              <a:lnSpc>
                <a:spcPts val="2000"/>
              </a:lnSpc>
            </a:pPr>
            <a:endParaRPr lang="de-DE" sz="1600" dirty="0"/>
          </a:p>
        </p:txBody>
      </p:sp>
      <p:sp>
        <p:nvSpPr>
          <p:cNvPr id="4" name="Textfeld 1">
            <a:extLst>
              <a:ext uri="{FF2B5EF4-FFF2-40B4-BE49-F238E27FC236}">
                <a16:creationId xmlns:a16="http://schemas.microsoft.com/office/drawing/2014/main" id="{47C32E25-2A03-8E35-ACFF-E91A28C177C8}"/>
              </a:ext>
            </a:extLst>
          </p:cNvPr>
          <p:cNvSpPr txBox="1"/>
          <p:nvPr/>
        </p:nvSpPr>
        <p:spPr>
          <a:xfrm>
            <a:off x="478030" y="3120302"/>
            <a:ext cx="3070302" cy="2344488"/>
          </a:xfrm>
          <a:prstGeom prst="rect">
            <a:avLst/>
          </a:prstGeom>
          <a:noFill/>
        </p:spPr>
        <p:txBody>
          <a:bodyPr wrap="square" lIns="0" tIns="0" rIns="0" rtlCol="0">
            <a:spAutoFit/>
          </a:bodyPr>
          <a:lstStyle/>
          <a:p>
            <a:pPr algn="l">
              <a:lnSpc>
                <a:spcPts val="2000"/>
              </a:lnSpc>
            </a:pPr>
            <a:r>
              <a:rPr lang="en-US" sz="1600" b="1" dirty="0"/>
              <a:t>Institute of Medical Engineering, University of Lübeck</a:t>
            </a:r>
          </a:p>
          <a:p>
            <a:pPr>
              <a:lnSpc>
                <a:spcPts val="2000"/>
              </a:lnSpc>
            </a:pPr>
            <a:r>
              <a:rPr lang="de-DE" sz="1600" dirty="0"/>
              <a:t>Magdalena </a:t>
            </a:r>
            <a:r>
              <a:rPr lang="de-DE" sz="1600" dirty="0" err="1"/>
              <a:t>Rafecas</a:t>
            </a:r>
            <a:endParaRPr lang="de-DE" sz="1600" dirty="0"/>
          </a:p>
          <a:p>
            <a:pPr algn="l">
              <a:lnSpc>
                <a:spcPts val="2000"/>
              </a:lnSpc>
            </a:pPr>
            <a:r>
              <a:rPr lang="de-DE" sz="1600" dirty="0"/>
              <a:t>Ezzat Elmoujarkach</a:t>
            </a:r>
          </a:p>
          <a:p>
            <a:pPr algn="l">
              <a:lnSpc>
                <a:spcPts val="2000"/>
              </a:lnSpc>
            </a:pPr>
            <a:r>
              <a:rPr lang="de-DE" sz="1600" dirty="0"/>
              <a:t>Hong Phuc Vo</a:t>
            </a:r>
          </a:p>
          <a:p>
            <a:pPr algn="l">
              <a:lnSpc>
                <a:spcPts val="2000"/>
              </a:lnSpc>
            </a:pPr>
            <a:endParaRPr lang="de-DE" sz="1600" dirty="0"/>
          </a:p>
          <a:p>
            <a:pPr algn="l">
              <a:lnSpc>
                <a:spcPts val="2000"/>
              </a:lnSpc>
            </a:pPr>
            <a:endParaRPr lang="de-DE" sz="1600" dirty="0"/>
          </a:p>
          <a:p>
            <a:pPr algn="l">
              <a:lnSpc>
                <a:spcPts val="2000"/>
              </a:lnSpc>
            </a:pPr>
            <a:endParaRPr lang="de-DE" sz="1600" dirty="0"/>
          </a:p>
          <a:p>
            <a:pPr algn="l">
              <a:lnSpc>
                <a:spcPts val="2000"/>
              </a:lnSpc>
            </a:pPr>
            <a:endParaRPr lang="de-DE" sz="1600" dirty="0"/>
          </a:p>
        </p:txBody>
      </p:sp>
      <p:sp>
        <p:nvSpPr>
          <p:cNvPr id="5" name="Textfeld 1">
            <a:extLst>
              <a:ext uri="{FF2B5EF4-FFF2-40B4-BE49-F238E27FC236}">
                <a16:creationId xmlns:a16="http://schemas.microsoft.com/office/drawing/2014/main" id="{AEB14D66-8537-3ADC-B357-B45781E06248}"/>
              </a:ext>
            </a:extLst>
          </p:cNvPr>
          <p:cNvSpPr txBox="1"/>
          <p:nvPr/>
        </p:nvSpPr>
        <p:spPr>
          <a:xfrm>
            <a:off x="5443510" y="3085020"/>
            <a:ext cx="3634437" cy="2600968"/>
          </a:xfrm>
          <a:prstGeom prst="rect">
            <a:avLst/>
          </a:prstGeom>
          <a:noFill/>
        </p:spPr>
        <p:txBody>
          <a:bodyPr wrap="square" lIns="0" tIns="0" rIns="0" rtlCol="0">
            <a:spAutoFit/>
          </a:bodyPr>
          <a:lstStyle/>
          <a:p>
            <a:pPr algn="l">
              <a:lnSpc>
                <a:spcPts val="2000"/>
              </a:lnSpc>
            </a:pPr>
            <a:r>
              <a:rPr lang="en-US" sz="1600" b="1" dirty="0"/>
              <a:t>Institute for Astronomy and Astrophysics, </a:t>
            </a:r>
          </a:p>
          <a:p>
            <a:pPr>
              <a:lnSpc>
                <a:spcPts val="2000"/>
              </a:lnSpc>
            </a:pPr>
            <a:r>
              <a:rPr lang="de-DE" sz="1600" b="1" dirty="0"/>
              <a:t>Eberhard Karls University Tuebingen </a:t>
            </a:r>
            <a:r>
              <a:rPr lang="de-DE" sz="1600" dirty="0"/>
              <a:t>Andrea Santangelo</a:t>
            </a:r>
          </a:p>
          <a:p>
            <a:pPr>
              <a:lnSpc>
                <a:spcPts val="2000"/>
              </a:lnSpc>
            </a:pPr>
            <a:r>
              <a:rPr kumimoji="0" lang="en-US" sz="1600" i="0" u="none" strike="noStrike" kern="1200" cap="none" spc="0" normalizeH="0" baseline="0" noProof="0" dirty="0">
                <a:ln>
                  <a:noFill/>
                </a:ln>
                <a:solidFill>
                  <a:srgbClr val="3C3C41"/>
                </a:solidFill>
                <a:effectLst/>
                <a:uLnTx/>
                <a:uFillTx/>
                <a:latin typeface="Calibri"/>
                <a:ea typeface="+mn-ea"/>
                <a:cs typeface="+mn-cs"/>
              </a:rPr>
              <a:t>Christian Pommranz</a:t>
            </a:r>
          </a:p>
          <a:p>
            <a:pPr algn="l">
              <a:lnSpc>
                <a:spcPts val="2000"/>
              </a:lnSpc>
            </a:pPr>
            <a:endParaRPr lang="de-DE" sz="1600" dirty="0"/>
          </a:p>
          <a:p>
            <a:pPr>
              <a:lnSpc>
                <a:spcPts val="2000"/>
              </a:lnSpc>
            </a:pPr>
            <a:endParaRPr lang="de-DE" sz="1600" dirty="0"/>
          </a:p>
          <a:p>
            <a:pPr algn="l">
              <a:lnSpc>
                <a:spcPts val="2000"/>
              </a:lnSpc>
            </a:pPr>
            <a:endParaRPr lang="de-DE" sz="1600" dirty="0"/>
          </a:p>
          <a:p>
            <a:pPr algn="l">
              <a:lnSpc>
                <a:spcPts val="2000"/>
              </a:lnSpc>
            </a:pPr>
            <a:endParaRPr lang="de-DE" sz="1600" dirty="0"/>
          </a:p>
          <a:p>
            <a:pPr algn="l">
              <a:lnSpc>
                <a:spcPts val="2000"/>
              </a:lnSpc>
            </a:pPr>
            <a:endParaRPr lang="de-DE" sz="1600" dirty="0"/>
          </a:p>
          <a:p>
            <a:pPr algn="l">
              <a:lnSpc>
                <a:spcPts val="2000"/>
              </a:lnSpc>
            </a:pPr>
            <a:endParaRPr lang="de-DE" sz="1600" dirty="0"/>
          </a:p>
        </p:txBody>
      </p:sp>
      <p:pic>
        <p:nvPicPr>
          <p:cNvPr id="23" name="Grafik 10">
            <a:extLst>
              <a:ext uri="{FF2B5EF4-FFF2-40B4-BE49-F238E27FC236}">
                <a16:creationId xmlns:a16="http://schemas.microsoft.com/office/drawing/2014/main" id="{0F812055-38B0-F575-E71E-11E0A8F3C0E6}"/>
              </a:ext>
            </a:extLst>
          </p:cNvPr>
          <p:cNvPicPr>
            <a:picLocks noChangeAspect="1"/>
          </p:cNvPicPr>
          <p:nvPr/>
        </p:nvPicPr>
        <p:blipFill>
          <a:blip r:embed="rId3" cstate="screen">
            <a:extLst>
              <a:ext uri="{28A0092B-C50C-407E-A947-70E740481C1C}">
                <a14:useLocalDpi xmlns:a14="http://schemas.microsoft.com/office/drawing/2010/main"/>
              </a:ext>
            </a:extLst>
          </a:blip>
          <a:srcRect l="7127" t="17565" r="7194" b="14806"/>
          <a:stretch/>
        </p:blipFill>
        <p:spPr>
          <a:xfrm>
            <a:off x="2261671" y="1985801"/>
            <a:ext cx="2705070" cy="863756"/>
          </a:xfrm>
          <a:prstGeom prst="rect">
            <a:avLst/>
          </a:prstGeom>
        </p:spPr>
      </p:pic>
      <p:pic>
        <p:nvPicPr>
          <p:cNvPr id="24" name="Grafik 16">
            <a:extLst>
              <a:ext uri="{FF2B5EF4-FFF2-40B4-BE49-F238E27FC236}">
                <a16:creationId xmlns:a16="http://schemas.microsoft.com/office/drawing/2014/main" id="{03E19DE3-30BB-803B-0C8B-F4931C40E2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37" y="6120000"/>
            <a:ext cx="1811544"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12">
            <a:extLst>
              <a:ext uri="{FF2B5EF4-FFF2-40B4-BE49-F238E27FC236}">
                <a16:creationId xmlns:a16="http://schemas.microsoft.com/office/drawing/2014/main" id="{18EB4AE6-44DD-28B7-F92A-FB02C1AAD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9361" y="2036422"/>
            <a:ext cx="1916804" cy="736752"/>
          </a:xfrm>
          <a:prstGeom prst="rect">
            <a:avLst/>
          </a:prstGeom>
        </p:spPr>
      </p:pic>
      <p:pic>
        <p:nvPicPr>
          <p:cNvPr id="26" name="Picture 2" descr="Q:\MV1\GST\Medien\Logos\CCC_Logos\Logo 2017\01 HAUSFARBE BLAU\03 OFFICEANWENDUNGEN RGB\CCC_Logo_RGB_transparent.png">
            <a:extLst>
              <a:ext uri="{FF2B5EF4-FFF2-40B4-BE49-F238E27FC236}">
                <a16:creationId xmlns:a16="http://schemas.microsoft.com/office/drawing/2014/main" id="{0715A01C-D50F-C662-6D6A-FF11E078CF7F}"/>
              </a:ext>
            </a:extLst>
          </p:cNvPr>
          <p:cNvPicPr>
            <a:picLocks noChangeAspect="1" noChangeArrowheads="1"/>
          </p:cNvPicPr>
          <p:nvPr/>
        </p:nvPicPr>
        <p:blipFill>
          <a:blip r:embed="rId6" cstate="print"/>
          <a:srcRect/>
          <a:stretch>
            <a:fillRect/>
          </a:stretch>
        </p:blipFill>
        <p:spPr bwMode="auto">
          <a:xfrm>
            <a:off x="2473700" y="6120000"/>
            <a:ext cx="1117469" cy="468000"/>
          </a:xfrm>
          <a:prstGeom prst="rect">
            <a:avLst/>
          </a:prstGeom>
          <a:noFill/>
        </p:spPr>
      </p:pic>
      <p:pic>
        <p:nvPicPr>
          <p:cNvPr id="27" name="Picture 2" descr="D:\Data\IFIT\Logo\iFIT Logo\UKT_Logo_iFIT_4C.jpg">
            <a:extLst>
              <a:ext uri="{FF2B5EF4-FFF2-40B4-BE49-F238E27FC236}">
                <a16:creationId xmlns:a16="http://schemas.microsoft.com/office/drawing/2014/main" id="{620CBC5F-4A85-761C-C126-D83C4351D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0821" y="6092502"/>
            <a:ext cx="1082472" cy="5319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iemens Healthineers – Logos Download">
            <a:extLst>
              <a:ext uri="{FF2B5EF4-FFF2-40B4-BE49-F238E27FC236}">
                <a16:creationId xmlns:a16="http://schemas.microsoft.com/office/drawing/2014/main" id="{045695D6-A37B-2FBE-4C45-70C2D5EB4F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9033" y="1827575"/>
            <a:ext cx="1722187" cy="4036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white background with blue text&#10;&#10;Description automatically generated">
            <a:extLst>
              <a:ext uri="{FF2B5EF4-FFF2-40B4-BE49-F238E27FC236}">
                <a16:creationId xmlns:a16="http://schemas.microsoft.com/office/drawing/2014/main" id="{E44DE15A-55AF-DE85-57BF-0DF61A1E4017}"/>
              </a:ext>
            </a:extLst>
          </p:cNvPr>
          <p:cNvPicPr>
            <a:picLocks noChangeAspect="1"/>
          </p:cNvPicPr>
          <p:nvPr/>
        </p:nvPicPr>
        <p:blipFill>
          <a:blip r:embed="rId9">
            <a:clrChange>
              <a:clrFrom>
                <a:srgbClr val="FFFFFF"/>
              </a:clrFrom>
              <a:clrTo>
                <a:srgbClr val="FFFFFF">
                  <a:alpha val="0"/>
                </a:srgbClr>
              </a:clrTo>
            </a:clrChange>
          </a:blip>
          <a:srcRect l="1601" t="16776" r="21444" b="16310"/>
          <a:stretch/>
        </p:blipFill>
        <p:spPr>
          <a:xfrm>
            <a:off x="2170046" y="3591373"/>
            <a:ext cx="3104854" cy="720000"/>
          </a:xfrm>
          <a:prstGeom prst="rect">
            <a:avLst/>
          </a:prstGeom>
        </p:spPr>
      </p:pic>
      <p:pic>
        <p:nvPicPr>
          <p:cNvPr id="17" name="Bild 4" descr="4c_dktk_tuebingen_e_zw.pdf">
            <a:extLst>
              <a:ext uri="{FF2B5EF4-FFF2-40B4-BE49-F238E27FC236}">
                <a16:creationId xmlns:a16="http://schemas.microsoft.com/office/drawing/2014/main" id="{C4810CBA-C32E-5ABF-8A3E-F49782D6BE40}"/>
              </a:ext>
            </a:extLst>
          </p:cNvPr>
          <p:cNvPicPr>
            <a:picLocks noChangeAspect="1"/>
          </p:cNvPicPr>
          <p:nvPr/>
        </p:nvPicPr>
        <p:blipFill rotWithShape="1">
          <a:blip r:embed="rId10"/>
          <a:srcRect l="43763" t="13034"/>
          <a:stretch/>
        </p:blipFill>
        <p:spPr bwMode="auto">
          <a:xfrm>
            <a:off x="5449167" y="6120000"/>
            <a:ext cx="1071036" cy="468000"/>
          </a:xfrm>
          <a:prstGeom prst="rect">
            <a:avLst/>
          </a:prstGeom>
          <a:noFill/>
          <a:ln w="9525">
            <a:noFill/>
            <a:miter lim="800000"/>
            <a:headEnd/>
            <a:tailEnd/>
          </a:ln>
        </p:spPr>
      </p:pic>
      <p:pic>
        <p:nvPicPr>
          <p:cNvPr id="18" name="Grafik 14">
            <a:extLst>
              <a:ext uri="{FF2B5EF4-FFF2-40B4-BE49-F238E27FC236}">
                <a16:creationId xmlns:a16="http://schemas.microsoft.com/office/drawing/2014/main" id="{2B67667D-8625-46D4-6A28-B6C43C5E5610}"/>
              </a:ext>
            </a:extLst>
          </p:cNvPr>
          <p:cNvPicPr>
            <a:picLocks noChangeAspect="1"/>
          </p:cNvPicPr>
          <p:nvPr/>
        </p:nvPicPr>
        <p:blipFill>
          <a:blip r:embed="rId11"/>
          <a:srcRect l="4667" t="14039" r="5385" b="15836"/>
          <a:stretch/>
        </p:blipFill>
        <p:spPr>
          <a:xfrm>
            <a:off x="4004028" y="6120000"/>
            <a:ext cx="1062038" cy="468000"/>
          </a:xfrm>
          <a:prstGeom prst="rect">
            <a:avLst/>
          </a:prstGeom>
        </p:spPr>
      </p:pic>
      <p:pic>
        <p:nvPicPr>
          <p:cNvPr id="19" name="Grafik 15">
            <a:extLst>
              <a:ext uri="{FF2B5EF4-FFF2-40B4-BE49-F238E27FC236}">
                <a16:creationId xmlns:a16="http://schemas.microsoft.com/office/drawing/2014/main" id="{10168D8C-19DA-95F8-9F64-143DF391F187}"/>
              </a:ext>
            </a:extLst>
          </p:cNvPr>
          <p:cNvPicPr>
            <a:picLocks noChangeAspect="1"/>
          </p:cNvPicPr>
          <p:nvPr/>
        </p:nvPicPr>
        <p:blipFill>
          <a:blip r:embed="rId12"/>
          <a:stretch>
            <a:fillRect/>
          </a:stretch>
        </p:blipFill>
        <p:spPr>
          <a:xfrm>
            <a:off x="8083730" y="6110475"/>
            <a:ext cx="1374890" cy="468000"/>
          </a:xfrm>
          <a:prstGeom prst="rect">
            <a:avLst/>
          </a:prstGeom>
        </p:spPr>
      </p:pic>
      <p:pic>
        <p:nvPicPr>
          <p:cNvPr id="21" name="Picture 20" descr="A blue and gold logo&#10;&#10;Description automatically generated">
            <a:extLst>
              <a:ext uri="{FF2B5EF4-FFF2-40B4-BE49-F238E27FC236}">
                <a16:creationId xmlns:a16="http://schemas.microsoft.com/office/drawing/2014/main" id="{D9D5BE71-9CC3-3484-CD4E-FB227162072B}"/>
              </a:ext>
            </a:extLst>
          </p:cNvPr>
          <p:cNvPicPr>
            <a:picLocks noChangeAspect="1"/>
          </p:cNvPicPr>
          <p:nvPr/>
        </p:nvPicPr>
        <p:blipFill>
          <a:blip r:embed="rId13"/>
          <a:stretch>
            <a:fillRect/>
          </a:stretch>
        </p:blipFill>
        <p:spPr>
          <a:xfrm>
            <a:off x="9719057" y="6120000"/>
            <a:ext cx="833444" cy="468000"/>
          </a:xfrm>
          <a:prstGeom prst="rect">
            <a:avLst/>
          </a:prstGeom>
        </p:spPr>
      </p:pic>
      <p:pic>
        <p:nvPicPr>
          <p:cNvPr id="22" name="Picture 21" descr="A close-up of a logo&#10;&#10;Description automatically generated">
            <a:extLst>
              <a:ext uri="{FF2B5EF4-FFF2-40B4-BE49-F238E27FC236}">
                <a16:creationId xmlns:a16="http://schemas.microsoft.com/office/drawing/2014/main" id="{AB65A872-3BF7-ED3D-2F3C-6AEDBA943405}"/>
              </a:ext>
            </a:extLst>
          </p:cNvPr>
          <p:cNvPicPr>
            <a:picLocks noChangeAspect="1"/>
          </p:cNvPicPr>
          <p:nvPr/>
        </p:nvPicPr>
        <p:blipFill>
          <a:blip r:embed="rId14" cstate="print">
            <a:extLst>
              <a:ext uri="{28A0092B-C50C-407E-A947-70E740481C1C}">
                <a14:useLocalDpi xmlns:a14="http://schemas.microsoft.com/office/drawing/2010/main" val="0"/>
              </a:ext>
            </a:extLst>
          </a:blip>
          <a:srcRect l="1820" t="6461" r="4508" b="8009"/>
          <a:stretch/>
        </p:blipFill>
        <p:spPr>
          <a:xfrm>
            <a:off x="10727973" y="6120000"/>
            <a:ext cx="1224288" cy="468000"/>
          </a:xfrm>
          <a:prstGeom prst="rect">
            <a:avLst/>
          </a:prstGeom>
        </p:spPr>
      </p:pic>
      <p:pic>
        <p:nvPicPr>
          <p:cNvPr id="32" name="Grafik 6">
            <a:extLst>
              <a:ext uri="{FF2B5EF4-FFF2-40B4-BE49-F238E27FC236}">
                <a16:creationId xmlns:a16="http://schemas.microsoft.com/office/drawing/2014/main" id="{8064F4A0-12EC-FDBF-5351-A6092EB75F11}"/>
              </a:ext>
            </a:extLst>
          </p:cNvPr>
          <p:cNvPicPr>
            <a:picLocks noChangeAspect="1"/>
          </p:cNvPicPr>
          <p:nvPr/>
        </p:nvPicPr>
        <p:blipFill>
          <a:blip r:embed="rId15"/>
          <a:stretch>
            <a:fillRect/>
          </a:stretch>
        </p:blipFill>
        <p:spPr>
          <a:xfrm>
            <a:off x="7260728" y="3591373"/>
            <a:ext cx="952306" cy="929217"/>
          </a:xfrm>
          <a:prstGeom prst="rect">
            <a:avLst/>
          </a:prstGeom>
        </p:spPr>
      </p:pic>
    </p:spTree>
    <p:extLst>
      <p:ext uri="{BB962C8B-B14F-4D97-AF65-F5344CB8AC3E}">
        <p14:creationId xmlns:p14="http://schemas.microsoft.com/office/powerpoint/2010/main" val="2955951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2AAF-1E79-0A49-79C0-48C50E63CB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3BAE16-CE80-E717-B174-39C50DDB6E20}"/>
              </a:ext>
            </a:extLst>
          </p:cNvPr>
          <p:cNvSpPr>
            <a:spLocks noGrp="1"/>
          </p:cNvSpPr>
          <p:nvPr>
            <p:ph type="title"/>
          </p:nvPr>
        </p:nvSpPr>
        <p:spPr/>
        <p:txBody>
          <a:bodyPr/>
          <a:lstStyle/>
          <a:p>
            <a:r>
              <a:rPr lang="de-DE" dirty="0"/>
              <a:t>Motivation</a:t>
            </a:r>
            <a:endParaRPr lang="en-US" dirty="0"/>
          </a:p>
        </p:txBody>
      </p:sp>
      <p:sp>
        <p:nvSpPr>
          <p:cNvPr id="5" name="Textfeld 4">
            <a:extLst>
              <a:ext uri="{FF2B5EF4-FFF2-40B4-BE49-F238E27FC236}">
                <a16:creationId xmlns:a16="http://schemas.microsoft.com/office/drawing/2014/main" id="{2E50CDE9-DAB2-C730-4ACC-B93A24E6C314}"/>
              </a:ext>
            </a:extLst>
          </p:cNvPr>
          <p:cNvSpPr txBox="1"/>
          <p:nvPr/>
        </p:nvSpPr>
        <p:spPr>
          <a:xfrm>
            <a:off x="266700" y="1296672"/>
            <a:ext cx="11517312" cy="1662828"/>
          </a:xfrm>
          <a:prstGeom prst="rect">
            <a:avLst/>
          </a:prstGeom>
          <a:noFill/>
        </p:spPr>
        <p:txBody>
          <a:bodyPr wrap="square">
            <a:spAutoFit/>
          </a:bodyPr>
          <a:lstStyle/>
          <a:p>
            <a:pPr marL="342900" lvl="0" indent="-342900">
              <a:lnSpc>
                <a:spcPct val="107000"/>
              </a:lnSpc>
              <a:buFont typeface="Wingdings" panose="05000000000000000000" pitchFamily="2" charset="2"/>
              <a:buChar char="Ø"/>
            </a:pPr>
            <a:r>
              <a:rPr lang="en-US" sz="24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B) Accurate model of existing system (mimic </a:t>
            </a:r>
            <a:r>
              <a:rPr lang="en-US" sz="2400" kern="100" dirty="0" err="1">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behaviour</a:t>
            </a:r>
            <a:r>
              <a:rPr lang="en-US" sz="24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rPr>
              <a:t>)</a:t>
            </a:r>
          </a:p>
          <a:p>
            <a:pPr marL="342900" lvl="0" indent="-342900">
              <a:lnSpc>
                <a:spcPct val="107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sym typeface="Wingdings" panose="05000000000000000000" pitchFamily="2" charset="2"/>
            </a:endParaRPr>
          </a:p>
          <a:p>
            <a:pPr marL="342900" lvl="0" indent="-342900">
              <a:lnSpc>
                <a:spcPct val="107000"/>
              </a:lnSpc>
              <a:buFont typeface="Wingdings" panose="05000000000000000000" pitchFamily="2" charset="2"/>
              <a:buChar char="Ø"/>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Ø"/>
            </a:pPr>
            <a:endParaRPr lang="en-US" kern="100" dirty="0">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46A3A1E5-8CE2-DD2C-3971-DA635EA67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78" y="2352554"/>
            <a:ext cx="4015552" cy="267579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4227476-BB6E-FE00-ABD8-D4A54FC545CE}"/>
              </a:ext>
            </a:extLst>
          </p:cNvPr>
          <p:cNvSpPr txBox="1"/>
          <p:nvPr/>
        </p:nvSpPr>
        <p:spPr>
          <a:xfrm>
            <a:off x="766199" y="5149776"/>
            <a:ext cx="3589509"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Biograph Vision Quadra LAFOV PET/CT</a:t>
            </a:r>
          </a:p>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at University Hospital Tuebingen</a:t>
            </a:r>
          </a:p>
        </p:txBody>
      </p:sp>
      <p:sp>
        <p:nvSpPr>
          <p:cNvPr id="10" name="Textfeld 9">
            <a:extLst>
              <a:ext uri="{FF2B5EF4-FFF2-40B4-BE49-F238E27FC236}">
                <a16:creationId xmlns:a16="http://schemas.microsoft.com/office/drawing/2014/main" id="{BEFA1511-E481-EA85-1F76-149498216CED}"/>
              </a:ext>
            </a:extLst>
          </p:cNvPr>
          <p:cNvSpPr txBox="1"/>
          <p:nvPr/>
        </p:nvSpPr>
        <p:spPr>
          <a:xfrm>
            <a:off x="5070982" y="2352554"/>
            <a:ext cx="6854318" cy="3562194"/>
          </a:xfrm>
          <a:prstGeom prst="rect">
            <a:avLst/>
          </a:prstGeom>
          <a:noFill/>
        </p:spPr>
        <p:txBody>
          <a:bodyPr wrap="square" lIns="0" tIns="0" rIns="0" rtlCol="0">
            <a:spAutoFit/>
          </a:bodyPr>
          <a:lstStyle/>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kumimoji="0" lang="en-US" sz="2400" b="0" i="0" u="none" strike="noStrike" kern="1200" cap="none" spc="0" normalizeH="0" baseline="0" noProof="0" dirty="0">
                <a:ln>
                  <a:noFill/>
                </a:ln>
                <a:solidFill>
                  <a:srgbClr val="3C3C41"/>
                </a:solidFill>
                <a:effectLst/>
                <a:uLnTx/>
                <a:uFillTx/>
                <a:ea typeface="+mn-ea"/>
                <a:cs typeface="+mn-cs"/>
              </a:rPr>
              <a:t>Overcome limitation of real patient examinations (e.g. repetitions, dose, examination time)</a:t>
            </a: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endParaRPr lang="en-US" sz="2400" dirty="0">
              <a:solidFill>
                <a:srgbClr val="3C3C41"/>
              </a:solidFill>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endParaRPr kumimoji="0" lang="en-US" sz="2400" b="0" i="0" u="none" strike="noStrike" kern="1200" cap="none" spc="0" normalizeH="0" baseline="0" noProof="0" dirty="0">
              <a:ln>
                <a:noFill/>
              </a:ln>
              <a:solidFill>
                <a:srgbClr val="3C3C41"/>
              </a:solidFill>
              <a:effectLst/>
              <a:uLnTx/>
              <a:uFillTx/>
              <a:ea typeface="+mn-ea"/>
              <a:cs typeface="+mn-cs"/>
            </a:endParaRPr>
          </a:p>
          <a:p>
            <a:pPr marL="342900" marR="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pPr>
            <a:r>
              <a:rPr lang="en-US" sz="2400" dirty="0">
                <a:solidFill>
                  <a:srgbClr val="3C3C41"/>
                </a:solidFill>
              </a:rPr>
              <a:t>Provide "non-measurable" ground truth information (e.g. event characteristic, motion free reference, dose deposition) </a:t>
            </a:r>
            <a:endParaRPr kumimoji="0" lang="en-US" sz="2400" b="0" i="0" u="none" strike="noStrike" kern="1200" cap="none" spc="0" normalizeH="0" baseline="0" noProof="0" dirty="0">
              <a:ln>
                <a:noFill/>
              </a:ln>
              <a:solidFill>
                <a:srgbClr val="3C3C41"/>
              </a:solidFill>
              <a:effectLst/>
              <a:uLnTx/>
              <a:uFillTx/>
              <a:ea typeface="+mn-ea"/>
              <a:cs typeface="+mn-cs"/>
            </a:endParaRPr>
          </a:p>
          <a:p>
            <a:pPr marL="0" marR="0" indent="0" algn="l" defTabSz="914400" rtl="0" eaLnBrk="1" fontAlgn="auto" latinLnBrk="0" hangingPunct="1">
              <a:lnSpc>
                <a:spcPct val="120000"/>
              </a:lnSpc>
              <a:spcBef>
                <a:spcPts val="0"/>
              </a:spcBef>
              <a:spcAft>
                <a:spcPts val="0"/>
              </a:spcAft>
              <a:buClrTx/>
              <a:buSzTx/>
              <a:buFontTx/>
              <a:buNone/>
              <a:tabLst/>
            </a:pPr>
            <a:endParaRPr kumimoji="0" lang="en-US" sz="2400" b="0" i="0" u="none" strike="noStrike" kern="1200" cap="none" spc="0" normalizeH="0" baseline="0" noProof="0" dirty="0">
              <a:ln>
                <a:noFill/>
              </a:ln>
              <a:solidFill>
                <a:srgbClr val="3C3C41"/>
              </a:solidFill>
              <a:effectLst/>
              <a:uLnTx/>
              <a:uFillTx/>
              <a:ea typeface="+mn-ea"/>
              <a:cs typeface="+mn-cs"/>
            </a:endParaRPr>
          </a:p>
        </p:txBody>
      </p:sp>
    </p:spTree>
    <p:extLst>
      <p:ext uri="{BB962C8B-B14F-4D97-AF65-F5344CB8AC3E}">
        <p14:creationId xmlns:p14="http://schemas.microsoft.com/office/powerpoint/2010/main" val="20080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fade">
                                      <p:cBhvr>
                                        <p:cTn id="1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592F4AE-3FAB-4C9F-9255-A28FA797ACD7}"/>
              </a:ext>
            </a:extLst>
          </p:cNvPr>
          <p:cNvSpPr>
            <a:spLocks noGrp="1"/>
          </p:cNvSpPr>
          <p:nvPr>
            <p:ph type="body" sz="quarter" idx="13"/>
          </p:nvPr>
        </p:nvSpPr>
        <p:spPr/>
        <p:txBody>
          <a:bodyPr/>
          <a:lstStyle/>
          <a:p>
            <a:endParaRPr lang="en-US" dirty="0"/>
          </a:p>
        </p:txBody>
      </p:sp>
      <p:sp>
        <p:nvSpPr>
          <p:cNvPr id="4" name="Inhaltsplatzhalter 3">
            <a:extLst>
              <a:ext uri="{FF2B5EF4-FFF2-40B4-BE49-F238E27FC236}">
                <a16:creationId xmlns:a16="http://schemas.microsoft.com/office/drawing/2014/main" id="{AD7C2B10-8E9C-49F5-AFFF-6642F228C20D}"/>
              </a:ext>
            </a:extLst>
          </p:cNvPr>
          <p:cNvSpPr>
            <a:spLocks noGrp="1"/>
          </p:cNvSpPr>
          <p:nvPr>
            <p:ph sz="quarter" idx="18"/>
          </p:nvPr>
        </p:nvSpPr>
        <p:spPr>
          <a:xfrm>
            <a:off x="377497" y="3393831"/>
            <a:ext cx="11406514" cy="401862"/>
          </a:xfrm>
        </p:spPr>
        <p:txBody>
          <a:bodyPr/>
          <a:lstStyle/>
          <a:p>
            <a:pPr algn="ctr"/>
            <a:r>
              <a:rPr lang="en-US" sz="4400" b="1" dirty="0"/>
              <a:t>Digital Twin + Validation</a:t>
            </a:r>
          </a:p>
        </p:txBody>
      </p:sp>
    </p:spTree>
    <p:extLst>
      <p:ext uri="{BB962C8B-B14F-4D97-AF65-F5344CB8AC3E}">
        <p14:creationId xmlns:p14="http://schemas.microsoft.com/office/powerpoint/2010/main" val="4127942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630A-CD82-7283-CE63-7CF622000A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876C11-47D0-FFFE-C444-2AB2823E7CDD}"/>
              </a:ext>
            </a:extLst>
          </p:cNvPr>
          <p:cNvSpPr>
            <a:spLocks noGrp="1"/>
          </p:cNvSpPr>
          <p:nvPr>
            <p:ph type="title"/>
          </p:nvPr>
        </p:nvSpPr>
        <p:spPr/>
        <p:txBody>
          <a:bodyPr/>
          <a:lstStyle/>
          <a:p>
            <a:r>
              <a:rPr lang="de-DE" dirty="0"/>
              <a:t>Concept Digital Twin Biograph Vision Quadra</a:t>
            </a:r>
            <a:endParaRPr lang="en-US" dirty="0"/>
          </a:p>
        </p:txBody>
      </p:sp>
      <p:sp>
        <p:nvSpPr>
          <p:cNvPr id="32" name="Textfeld 31">
            <a:extLst>
              <a:ext uri="{FF2B5EF4-FFF2-40B4-BE49-F238E27FC236}">
                <a16:creationId xmlns:a16="http://schemas.microsoft.com/office/drawing/2014/main" id="{76A14485-C743-540C-9D00-35D751CE40EC}"/>
              </a:ext>
            </a:extLst>
          </p:cNvPr>
          <p:cNvSpPr txBox="1"/>
          <p:nvPr/>
        </p:nvSpPr>
        <p:spPr>
          <a:xfrm>
            <a:off x="8038184" y="6473419"/>
            <a:ext cx="5161841" cy="338554"/>
          </a:xfrm>
          <a:prstGeom prst="rect">
            <a:avLst/>
          </a:prstGeom>
          <a:noFill/>
        </p:spPr>
        <p:txBody>
          <a:bodyPr wrap="square">
            <a:spAutoFit/>
          </a:bodyPr>
          <a:lstStyle/>
          <a:p>
            <a:r>
              <a:rPr kumimoji="0" lang="en-US" sz="1600" b="0" i="0" u="none" strike="noStrike" kern="1200" cap="none" spc="0" normalizeH="0" baseline="0" noProof="0" dirty="0">
                <a:ln>
                  <a:noFill/>
                </a:ln>
                <a:solidFill>
                  <a:srgbClr val="3C3C41"/>
                </a:solidFill>
                <a:effectLst/>
                <a:uLnTx/>
                <a:uFillTx/>
                <a:latin typeface="Calibri"/>
                <a:ea typeface="+mn-ea"/>
                <a:cs typeface="+mn-cs"/>
              </a:rPr>
              <a:t>* Vendor specific image reconstruction software</a:t>
            </a:r>
            <a:endParaRPr lang="en-US" sz="1600" noProof="0" dirty="0"/>
          </a:p>
        </p:txBody>
      </p:sp>
      <p:grpSp>
        <p:nvGrpSpPr>
          <p:cNvPr id="69" name="Group 68">
            <a:extLst>
              <a:ext uri="{FF2B5EF4-FFF2-40B4-BE49-F238E27FC236}">
                <a16:creationId xmlns:a16="http://schemas.microsoft.com/office/drawing/2014/main" id="{21E6623B-6BC7-0EC0-D83E-F94DCE7D0CD1}"/>
              </a:ext>
            </a:extLst>
          </p:cNvPr>
          <p:cNvGrpSpPr/>
          <p:nvPr/>
        </p:nvGrpSpPr>
        <p:grpSpPr>
          <a:xfrm>
            <a:off x="64955" y="4147456"/>
            <a:ext cx="4384015" cy="2206669"/>
            <a:chOff x="64955" y="4147456"/>
            <a:chExt cx="4384015" cy="2206669"/>
          </a:xfrm>
        </p:grpSpPr>
        <p:pic>
          <p:nvPicPr>
            <p:cNvPr id="11" name="Grafik 10">
              <a:extLst>
                <a:ext uri="{FF2B5EF4-FFF2-40B4-BE49-F238E27FC236}">
                  <a16:creationId xmlns:a16="http://schemas.microsoft.com/office/drawing/2014/main" id="{1C8EE62D-B0BE-ED57-FBFB-80BFEB32B6B2}"/>
                </a:ext>
              </a:extLst>
            </p:cNvPr>
            <p:cNvPicPr>
              <a:picLocks noChangeAspect="1"/>
            </p:cNvPicPr>
            <p:nvPr/>
          </p:nvPicPr>
          <p:blipFill>
            <a:blip r:embed="rId3"/>
            <a:srcRect l="27331" r="64538" b="21586"/>
            <a:stretch/>
          </p:blipFill>
          <p:spPr>
            <a:xfrm flipH="1">
              <a:off x="847952" y="4147456"/>
              <a:ext cx="812800" cy="1850289"/>
            </a:xfrm>
            <a:prstGeom prst="roundRect">
              <a:avLst/>
            </a:prstGeom>
          </p:spPr>
        </p:pic>
        <p:sp>
          <p:nvSpPr>
            <p:cNvPr id="14" name="Pfeil: nach rechts 13">
              <a:extLst>
                <a:ext uri="{FF2B5EF4-FFF2-40B4-BE49-F238E27FC236}">
                  <a16:creationId xmlns:a16="http://schemas.microsoft.com/office/drawing/2014/main" id="{8206E2B1-C9B9-D9D1-4225-65159D88145C}"/>
                </a:ext>
              </a:extLst>
            </p:cNvPr>
            <p:cNvSpPr/>
            <p:nvPr/>
          </p:nvSpPr>
          <p:spPr>
            <a:xfrm>
              <a:off x="1964888" y="4932485"/>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DE962B5C-DC39-0230-4481-3402B3689B87}"/>
                </a:ext>
              </a:extLst>
            </p:cNvPr>
            <p:cNvSpPr/>
            <p:nvPr/>
          </p:nvSpPr>
          <p:spPr>
            <a:xfrm>
              <a:off x="4063273" y="4931435"/>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D63DFC6E-1412-AFF1-5BA8-7DEC8FB475FF}"/>
                </a:ext>
              </a:extLst>
            </p:cNvPr>
            <p:cNvSpPr txBox="1"/>
            <p:nvPr/>
          </p:nvSpPr>
          <p:spPr>
            <a:xfrm>
              <a:off x="2727534" y="5685780"/>
              <a:ext cx="1134541" cy="323165"/>
            </a:xfrm>
            <a:prstGeom prst="rect">
              <a:avLst/>
            </a:prstGeom>
            <a:noFill/>
          </p:spPr>
          <p:txBody>
            <a:bodyPr wrap="non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GATE </a:t>
              </a:r>
              <a:r>
                <a:rPr kumimoji="0" lang="de-DE" b="0" i="0" u="none" strike="noStrike" kern="1200" cap="none" spc="0" normalizeH="0" baseline="0" noProof="0" dirty="0" err="1">
                  <a:ln>
                    <a:noFill/>
                  </a:ln>
                  <a:solidFill>
                    <a:srgbClr val="3C3C41"/>
                  </a:solidFill>
                  <a:effectLst/>
                  <a:uLnTx/>
                  <a:uFillTx/>
                  <a:latin typeface="Calibri"/>
                  <a:ea typeface="+mn-ea"/>
                  <a:cs typeface="+mn-cs"/>
                </a:rPr>
                <a:t>model</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sp>
          <p:nvSpPr>
            <p:cNvPr id="23" name="Textfeld 22">
              <a:extLst>
                <a:ext uri="{FF2B5EF4-FFF2-40B4-BE49-F238E27FC236}">
                  <a16:creationId xmlns:a16="http://schemas.microsoft.com/office/drawing/2014/main" id="{7269CB10-EC6B-946E-EB7F-F580E7A2C688}"/>
                </a:ext>
              </a:extLst>
            </p:cNvPr>
            <p:cNvSpPr txBox="1"/>
            <p:nvPr/>
          </p:nvSpPr>
          <p:spPr>
            <a:xfrm>
              <a:off x="64955" y="5997745"/>
              <a:ext cx="237879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dirty="0">
                  <a:solidFill>
                    <a:srgbClr val="3C3C41"/>
                  </a:solidFill>
                  <a:latin typeface="Calibri"/>
                </a:rPr>
                <a:t>Patient Simulation Model</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pic>
          <p:nvPicPr>
            <p:cNvPr id="6" name="Grafik 4">
              <a:extLst>
                <a:ext uri="{FF2B5EF4-FFF2-40B4-BE49-F238E27FC236}">
                  <a16:creationId xmlns:a16="http://schemas.microsoft.com/office/drawing/2014/main" id="{54991381-C90F-BBEB-CD9C-4DE8DC9D0F21}"/>
                </a:ext>
              </a:extLst>
            </p:cNvPr>
            <p:cNvPicPr>
              <a:picLocks noChangeAspect="1"/>
            </p:cNvPicPr>
            <p:nvPr/>
          </p:nvPicPr>
          <p:blipFill>
            <a:blip r:embed="rId4"/>
            <a:srcRect l="7683" t="5397" b="10829"/>
            <a:stretch/>
          </p:blipFill>
          <p:spPr>
            <a:xfrm>
              <a:off x="2654722" y="4534343"/>
              <a:ext cx="1259938" cy="1072148"/>
            </a:xfrm>
            <a:prstGeom prst="rect">
              <a:avLst/>
            </a:prstGeom>
          </p:spPr>
        </p:pic>
      </p:grpSp>
      <p:sp>
        <p:nvSpPr>
          <p:cNvPr id="16" name="Pfeil: nach rechts 15">
            <a:extLst>
              <a:ext uri="{FF2B5EF4-FFF2-40B4-BE49-F238E27FC236}">
                <a16:creationId xmlns:a16="http://schemas.microsoft.com/office/drawing/2014/main" id="{4713325D-39E2-8530-3900-66A958E0DD0E}"/>
              </a:ext>
            </a:extLst>
          </p:cNvPr>
          <p:cNvSpPr/>
          <p:nvPr/>
        </p:nvSpPr>
        <p:spPr>
          <a:xfrm>
            <a:off x="5579943" y="2275212"/>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1" name="Group 60">
            <a:extLst>
              <a:ext uri="{FF2B5EF4-FFF2-40B4-BE49-F238E27FC236}">
                <a16:creationId xmlns:a16="http://schemas.microsoft.com/office/drawing/2014/main" id="{83937C2D-C8A9-CB35-E62F-EB54B2541701}"/>
              </a:ext>
            </a:extLst>
          </p:cNvPr>
          <p:cNvGrpSpPr/>
          <p:nvPr/>
        </p:nvGrpSpPr>
        <p:grpSpPr>
          <a:xfrm>
            <a:off x="737125" y="1346192"/>
            <a:ext cx="4668517" cy="2439188"/>
            <a:chOff x="737125" y="1346192"/>
            <a:chExt cx="4668517" cy="2439188"/>
          </a:xfrm>
        </p:grpSpPr>
        <p:sp>
          <p:nvSpPr>
            <p:cNvPr id="10" name="Textfeld 9">
              <a:extLst>
                <a:ext uri="{FF2B5EF4-FFF2-40B4-BE49-F238E27FC236}">
                  <a16:creationId xmlns:a16="http://schemas.microsoft.com/office/drawing/2014/main" id="{5815183A-60DC-2BEF-2A85-74291EDD5DEE}"/>
                </a:ext>
              </a:extLst>
            </p:cNvPr>
            <p:cNvSpPr txBox="1"/>
            <p:nvPr/>
          </p:nvSpPr>
          <p:spPr>
            <a:xfrm>
              <a:off x="918391" y="3429000"/>
              <a:ext cx="66409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Patient</a:t>
              </a:r>
            </a:p>
          </p:txBody>
        </p:sp>
        <p:sp>
          <p:nvSpPr>
            <p:cNvPr id="13" name="Pfeil: nach rechts 12">
              <a:extLst>
                <a:ext uri="{FF2B5EF4-FFF2-40B4-BE49-F238E27FC236}">
                  <a16:creationId xmlns:a16="http://schemas.microsoft.com/office/drawing/2014/main" id="{3DBE331C-0CF0-C381-31B0-B8F43D95FDD6}"/>
                </a:ext>
              </a:extLst>
            </p:cNvPr>
            <p:cNvSpPr/>
            <p:nvPr/>
          </p:nvSpPr>
          <p:spPr>
            <a:xfrm>
              <a:off x="1984549" y="2275213"/>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7BB2755-967D-CD33-5F97-D639AA226A18}"/>
                </a:ext>
              </a:extLst>
            </p:cNvPr>
            <p:cNvPicPr>
              <a:picLocks noChangeAspect="1"/>
            </p:cNvPicPr>
            <p:nvPr/>
          </p:nvPicPr>
          <p:blipFill>
            <a:blip r:embed="rId5"/>
            <a:srcRect l="23966" r="26056"/>
            <a:stretch/>
          </p:blipFill>
          <p:spPr>
            <a:xfrm>
              <a:off x="737125" y="1346192"/>
              <a:ext cx="1026624" cy="2054170"/>
            </a:xfrm>
            <a:prstGeom prst="rect">
              <a:avLst/>
            </a:prstGeom>
          </p:spPr>
        </p:pic>
        <p:grpSp>
          <p:nvGrpSpPr>
            <p:cNvPr id="48" name="Group 47">
              <a:extLst>
                <a:ext uri="{FF2B5EF4-FFF2-40B4-BE49-F238E27FC236}">
                  <a16:creationId xmlns:a16="http://schemas.microsoft.com/office/drawing/2014/main" id="{81A970F5-9149-2549-E3B9-216237F60AE3}"/>
                </a:ext>
              </a:extLst>
            </p:cNvPr>
            <p:cNvGrpSpPr/>
            <p:nvPr/>
          </p:nvGrpSpPr>
          <p:grpSpPr>
            <a:xfrm>
              <a:off x="2673652" y="1554594"/>
              <a:ext cx="2731990" cy="2124749"/>
              <a:chOff x="2481280" y="1523520"/>
              <a:chExt cx="2731990" cy="2124749"/>
            </a:xfrm>
          </p:grpSpPr>
          <p:pic>
            <p:nvPicPr>
              <p:cNvPr id="4" name="Picture 2">
                <a:extLst>
                  <a:ext uri="{FF2B5EF4-FFF2-40B4-BE49-F238E27FC236}">
                    <a16:creationId xmlns:a16="http://schemas.microsoft.com/office/drawing/2014/main" id="{EADFF376-DDD2-9334-B33D-AE7E7A251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280" y="1523520"/>
                <a:ext cx="2731990" cy="1820484"/>
              </a:xfrm>
              <a:prstGeom prst="round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D02B74F-24E1-39B2-C5BB-3CBAF86CDE31}"/>
                  </a:ext>
                </a:extLst>
              </p:cNvPr>
              <p:cNvSpPr txBox="1"/>
              <p:nvPr/>
            </p:nvSpPr>
            <p:spPr>
              <a:xfrm>
                <a:off x="3112671" y="3291889"/>
                <a:ext cx="1498808"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a:ln>
                      <a:noFill/>
                    </a:ln>
                    <a:solidFill>
                      <a:srgbClr val="3C3C41"/>
                    </a:solidFill>
                    <a:effectLst/>
                    <a:uLnTx/>
                    <a:uFillTx/>
                    <a:latin typeface="Calibri"/>
                    <a:ea typeface="+mn-ea"/>
                    <a:cs typeface="+mn-cs"/>
                  </a:rPr>
                  <a:t>PET/CT scanner </a:t>
                </a:r>
                <a:endParaRPr kumimoji="0" lang="en-GB" b="0" i="0" u="none" strike="noStrike" kern="1200" cap="none" spc="0" normalizeH="0" baseline="0" noProof="0" dirty="0">
                  <a:ln>
                    <a:noFill/>
                  </a:ln>
                  <a:solidFill>
                    <a:srgbClr val="3C3C41"/>
                  </a:solidFill>
                  <a:effectLst/>
                  <a:uLnTx/>
                  <a:uFillTx/>
                  <a:latin typeface="Calibri"/>
                  <a:ea typeface="+mn-ea"/>
                  <a:cs typeface="+mn-cs"/>
                </a:endParaRPr>
              </a:p>
            </p:txBody>
          </p:sp>
        </p:grpSp>
      </p:grpSp>
      <p:grpSp>
        <p:nvGrpSpPr>
          <p:cNvPr id="79" name="Group 78">
            <a:extLst>
              <a:ext uri="{FF2B5EF4-FFF2-40B4-BE49-F238E27FC236}">
                <a16:creationId xmlns:a16="http://schemas.microsoft.com/office/drawing/2014/main" id="{0C115006-D322-769A-C636-EDADAE2B88BB}"/>
              </a:ext>
            </a:extLst>
          </p:cNvPr>
          <p:cNvGrpSpPr/>
          <p:nvPr/>
        </p:nvGrpSpPr>
        <p:grpSpPr>
          <a:xfrm>
            <a:off x="8023941" y="4209455"/>
            <a:ext cx="3295364" cy="2238436"/>
            <a:chOff x="8023941" y="4209455"/>
            <a:chExt cx="3295364" cy="2238436"/>
          </a:xfrm>
        </p:grpSpPr>
        <p:sp>
          <p:nvSpPr>
            <p:cNvPr id="22" name="Textfeld 21">
              <a:extLst>
                <a:ext uri="{FF2B5EF4-FFF2-40B4-BE49-F238E27FC236}">
                  <a16:creationId xmlns:a16="http://schemas.microsoft.com/office/drawing/2014/main" id="{B0CBC786-B7AC-A7CB-86FD-44F3511380E3}"/>
                </a:ext>
              </a:extLst>
            </p:cNvPr>
            <p:cNvSpPr txBox="1"/>
            <p:nvPr/>
          </p:nvSpPr>
          <p:spPr>
            <a:xfrm>
              <a:off x="9944728" y="6091511"/>
              <a:ext cx="1063946"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dirty="0">
                  <a:solidFill>
                    <a:srgbClr val="3C3C41"/>
                  </a:solidFill>
                  <a:latin typeface="Calibri"/>
                </a:rPr>
                <a:t>Image Data</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grpSp>
          <p:nvGrpSpPr>
            <p:cNvPr id="77" name="Group 76">
              <a:extLst>
                <a:ext uri="{FF2B5EF4-FFF2-40B4-BE49-F238E27FC236}">
                  <a16:creationId xmlns:a16="http://schemas.microsoft.com/office/drawing/2014/main" id="{D6B8FED2-7C64-8A9B-7E4A-221EBE3421E1}"/>
                </a:ext>
              </a:extLst>
            </p:cNvPr>
            <p:cNvGrpSpPr/>
            <p:nvPr/>
          </p:nvGrpSpPr>
          <p:grpSpPr>
            <a:xfrm>
              <a:off x="8023941" y="4209455"/>
              <a:ext cx="3295364" cy="1999306"/>
              <a:chOff x="8023941" y="4209455"/>
              <a:chExt cx="3295364" cy="1999306"/>
            </a:xfrm>
          </p:grpSpPr>
          <p:sp>
            <p:nvSpPr>
              <p:cNvPr id="19" name="Pfeil: nach rechts 18">
                <a:extLst>
                  <a:ext uri="{FF2B5EF4-FFF2-40B4-BE49-F238E27FC236}">
                    <a16:creationId xmlns:a16="http://schemas.microsoft.com/office/drawing/2014/main" id="{1D405459-80D0-41D2-C037-30134AF21C9D}"/>
                  </a:ext>
                </a:extLst>
              </p:cNvPr>
              <p:cNvSpPr/>
              <p:nvPr/>
            </p:nvSpPr>
            <p:spPr>
              <a:xfrm>
                <a:off x="9091432" y="4974292"/>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79912787-7F1A-497E-D14C-F2DB24A3FCB5}"/>
                  </a:ext>
                </a:extLst>
              </p:cNvPr>
              <p:cNvPicPr>
                <a:picLocks noChangeAspect="1"/>
              </p:cNvPicPr>
              <p:nvPr/>
            </p:nvPicPr>
            <p:blipFill>
              <a:blip r:embed="rId3"/>
              <a:srcRect l="83325" r="412" b="15270"/>
              <a:stretch/>
            </p:blipFill>
            <p:spPr>
              <a:xfrm>
                <a:off x="9693705" y="4209455"/>
                <a:ext cx="1625600" cy="1999306"/>
              </a:xfrm>
              <a:prstGeom prst="rect">
                <a:avLst/>
              </a:prstGeom>
            </p:spPr>
          </p:pic>
          <p:grpSp>
            <p:nvGrpSpPr>
              <p:cNvPr id="52" name="Group 51">
                <a:extLst>
                  <a:ext uri="{FF2B5EF4-FFF2-40B4-BE49-F238E27FC236}">
                    <a16:creationId xmlns:a16="http://schemas.microsoft.com/office/drawing/2014/main" id="{775DDD6A-D134-0A07-B194-4B7DF5E0C787}"/>
                  </a:ext>
                </a:extLst>
              </p:cNvPr>
              <p:cNvGrpSpPr/>
              <p:nvPr/>
            </p:nvGrpSpPr>
            <p:grpSpPr>
              <a:xfrm>
                <a:off x="8023941" y="4669517"/>
                <a:ext cx="907845" cy="1195388"/>
                <a:chOff x="8023941" y="2068217"/>
                <a:chExt cx="907845" cy="1195388"/>
              </a:xfrm>
            </p:grpSpPr>
            <p:sp>
              <p:nvSpPr>
                <p:cNvPr id="53" name="Textfeld 28">
                  <a:extLst>
                    <a:ext uri="{FF2B5EF4-FFF2-40B4-BE49-F238E27FC236}">
                      <a16:creationId xmlns:a16="http://schemas.microsoft.com/office/drawing/2014/main" id="{A692CD68-3078-25CE-3845-0A16D5229AED}"/>
                    </a:ext>
                  </a:extLst>
                </p:cNvPr>
                <p:cNvSpPr txBox="1"/>
                <p:nvPr/>
              </p:nvSpPr>
              <p:spPr>
                <a:xfrm>
                  <a:off x="8062953" y="2940440"/>
                  <a:ext cx="868833" cy="323165"/>
                </a:xfrm>
                <a:prstGeom prst="rect">
                  <a:avLst/>
                </a:prstGeom>
                <a:noFill/>
              </p:spPr>
              <p:txBody>
                <a:bodyPr wrap="squar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e7 </a:t>
                  </a:r>
                  <a:r>
                    <a:rPr kumimoji="0" lang="de-DE" b="0" i="0" u="none" strike="noStrike" kern="1200" cap="none" spc="0" normalizeH="0" baseline="0" noProof="0" dirty="0" err="1">
                      <a:ln>
                        <a:noFill/>
                      </a:ln>
                      <a:solidFill>
                        <a:srgbClr val="3C3C41"/>
                      </a:solidFill>
                      <a:effectLst/>
                      <a:uLnTx/>
                      <a:uFillTx/>
                      <a:latin typeface="Calibri"/>
                      <a:ea typeface="+mn-ea"/>
                      <a:cs typeface="+mn-cs"/>
                    </a:rPr>
                    <a:t>tools</a:t>
                  </a:r>
                  <a:r>
                    <a:rPr kumimoji="0" lang="de-DE" b="0" i="0" u="none" strike="noStrike" kern="1200" cap="none" spc="0" normalizeH="0" baseline="0" noProof="0" dirty="0">
                      <a:ln>
                        <a:noFill/>
                      </a:ln>
                      <a:solidFill>
                        <a:srgbClr val="3C3C41"/>
                      </a:solidFill>
                      <a:effectLst/>
                      <a:uLnTx/>
                      <a:uFillTx/>
                      <a:latin typeface="Calibri"/>
                      <a:ea typeface="+mn-ea"/>
                      <a:cs typeface="+mn-cs"/>
                    </a:rPr>
                    <a:t>*</a:t>
                  </a:r>
                </a:p>
              </p:txBody>
            </p:sp>
            <p:pic>
              <p:nvPicPr>
                <p:cNvPr id="54" name="Picture 53">
                  <a:extLst>
                    <a:ext uri="{FF2B5EF4-FFF2-40B4-BE49-F238E27FC236}">
                      <a16:creationId xmlns:a16="http://schemas.microsoft.com/office/drawing/2014/main" id="{037132E7-456F-D639-1F5C-6128CFB381B7}"/>
                    </a:ext>
                  </a:extLst>
                </p:cNvPr>
                <p:cNvPicPr>
                  <a:picLocks noChangeAspect="1"/>
                </p:cNvPicPr>
                <p:nvPr/>
              </p:nvPicPr>
              <p:blipFill>
                <a:blip r:embed="rId7"/>
                <a:srcRect l="16353" t="7615" r="13690" b="7956"/>
                <a:stretch/>
              </p:blipFill>
              <p:spPr>
                <a:xfrm>
                  <a:off x="8023941" y="2068217"/>
                  <a:ext cx="873361" cy="792000"/>
                </a:xfrm>
                <a:prstGeom prst="rect">
                  <a:avLst/>
                </a:prstGeom>
              </p:spPr>
            </p:pic>
          </p:grpSp>
        </p:grpSp>
      </p:grpSp>
      <p:pic>
        <p:nvPicPr>
          <p:cNvPr id="9" name="Grafik 8">
            <a:extLst>
              <a:ext uri="{FF2B5EF4-FFF2-40B4-BE49-F238E27FC236}">
                <a16:creationId xmlns:a16="http://schemas.microsoft.com/office/drawing/2014/main" id="{CFF92F7D-CE8F-2DA0-C369-EC254EA4B0A4}"/>
              </a:ext>
            </a:extLst>
          </p:cNvPr>
          <p:cNvPicPr>
            <a:picLocks noChangeAspect="1"/>
          </p:cNvPicPr>
          <p:nvPr/>
        </p:nvPicPr>
        <p:blipFill>
          <a:blip r:embed="rId3"/>
          <a:srcRect l="83325" r="412" b="15270"/>
          <a:stretch/>
        </p:blipFill>
        <p:spPr>
          <a:xfrm>
            <a:off x="9710720" y="1523520"/>
            <a:ext cx="1625600" cy="1999306"/>
          </a:xfrm>
          <a:prstGeom prst="rect">
            <a:avLst/>
          </a:prstGeom>
        </p:spPr>
      </p:pic>
      <p:sp>
        <p:nvSpPr>
          <p:cNvPr id="18" name="Pfeil: nach rechts 17">
            <a:extLst>
              <a:ext uri="{FF2B5EF4-FFF2-40B4-BE49-F238E27FC236}">
                <a16:creationId xmlns:a16="http://schemas.microsoft.com/office/drawing/2014/main" id="{7E76D676-10D0-165F-A29E-D9E92A9DC30F}"/>
              </a:ext>
            </a:extLst>
          </p:cNvPr>
          <p:cNvSpPr/>
          <p:nvPr/>
        </p:nvSpPr>
        <p:spPr>
          <a:xfrm>
            <a:off x="9102955" y="229271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63E80037-86E9-4B04-A316-39A55AB59A31}"/>
              </a:ext>
            </a:extLst>
          </p:cNvPr>
          <p:cNvSpPr txBox="1"/>
          <p:nvPr/>
        </p:nvSpPr>
        <p:spPr>
          <a:xfrm>
            <a:off x="9938187" y="3418441"/>
            <a:ext cx="1063946"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dirty="0">
                <a:solidFill>
                  <a:srgbClr val="3C3C41"/>
                </a:solidFill>
                <a:latin typeface="Calibri"/>
              </a:rPr>
              <a:t>Image Data</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FC06226E-9961-C972-B77E-3AAE43097FC9}"/>
              </a:ext>
            </a:extLst>
          </p:cNvPr>
          <p:cNvGrpSpPr/>
          <p:nvPr/>
        </p:nvGrpSpPr>
        <p:grpSpPr>
          <a:xfrm>
            <a:off x="6218460" y="2031635"/>
            <a:ext cx="1326197" cy="1250484"/>
            <a:chOff x="5508496" y="2001405"/>
            <a:chExt cx="1326197" cy="1250484"/>
          </a:xfrm>
        </p:grpSpPr>
        <p:sp>
          <p:nvSpPr>
            <p:cNvPr id="24" name="Textfeld 23">
              <a:extLst>
                <a:ext uri="{FF2B5EF4-FFF2-40B4-BE49-F238E27FC236}">
                  <a16:creationId xmlns:a16="http://schemas.microsoft.com/office/drawing/2014/main" id="{FCAD403E-0933-32AD-30CC-9E2B8CCB9C33}"/>
                </a:ext>
              </a:extLst>
            </p:cNvPr>
            <p:cNvSpPr txBox="1"/>
            <p:nvPr/>
          </p:nvSpPr>
          <p:spPr>
            <a:xfrm>
              <a:off x="5508496" y="2895509"/>
              <a:ext cx="1326197"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Listmode data</a:t>
              </a:r>
            </a:p>
          </p:txBody>
        </p:sp>
        <p:pic>
          <p:nvPicPr>
            <p:cNvPr id="12" name="Picture 11" descr="A black and white square with lines&#10;&#10;Description automatically generated">
              <a:extLst>
                <a:ext uri="{FF2B5EF4-FFF2-40B4-BE49-F238E27FC236}">
                  <a16:creationId xmlns:a16="http://schemas.microsoft.com/office/drawing/2014/main" id="{1E84C449-59F7-9E95-463C-505CE53797E6}"/>
                </a:ext>
              </a:extLst>
            </p:cNvPr>
            <p:cNvPicPr>
              <a:picLocks noChangeAspect="1"/>
            </p:cNvPicPr>
            <p:nvPr/>
          </p:nvPicPr>
          <p:blipFill>
            <a:blip r:embed="rId8">
              <a:clrChange>
                <a:clrFrom>
                  <a:srgbClr val="F0F0F0"/>
                </a:clrFrom>
                <a:clrTo>
                  <a:srgbClr val="F0F0F0">
                    <a:alpha val="0"/>
                  </a:srgbClr>
                </a:clrTo>
              </a:clrChange>
            </a:blip>
            <a:srcRect l="26804" t="27196" r="26720" b="26790"/>
            <a:stretch/>
          </p:blipFill>
          <p:spPr>
            <a:xfrm>
              <a:off x="5730566" y="2001405"/>
              <a:ext cx="882059" cy="873280"/>
            </a:xfrm>
            <a:prstGeom prst="rect">
              <a:avLst/>
            </a:prstGeom>
          </p:spPr>
        </p:pic>
      </p:grpSp>
      <p:sp>
        <p:nvSpPr>
          <p:cNvPr id="39" name="Pfeil: nach rechts 17">
            <a:extLst>
              <a:ext uri="{FF2B5EF4-FFF2-40B4-BE49-F238E27FC236}">
                <a16:creationId xmlns:a16="http://schemas.microsoft.com/office/drawing/2014/main" id="{52810A2F-6C3A-4FBF-8AD5-3DB341AD0430}"/>
              </a:ext>
            </a:extLst>
          </p:cNvPr>
          <p:cNvSpPr/>
          <p:nvPr/>
        </p:nvSpPr>
        <p:spPr>
          <a:xfrm>
            <a:off x="7482530" y="229271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1" name="Group 50">
            <a:extLst>
              <a:ext uri="{FF2B5EF4-FFF2-40B4-BE49-F238E27FC236}">
                <a16:creationId xmlns:a16="http://schemas.microsoft.com/office/drawing/2014/main" id="{B84FA29F-DC7B-BB91-CFD3-977F64ECFE2B}"/>
              </a:ext>
            </a:extLst>
          </p:cNvPr>
          <p:cNvGrpSpPr/>
          <p:nvPr/>
        </p:nvGrpSpPr>
        <p:grpSpPr>
          <a:xfrm>
            <a:off x="8023941" y="2068217"/>
            <a:ext cx="907845" cy="1195388"/>
            <a:chOff x="8023941" y="2068217"/>
            <a:chExt cx="907845" cy="1195388"/>
          </a:xfrm>
        </p:grpSpPr>
        <p:sp>
          <p:nvSpPr>
            <p:cNvPr id="29" name="Textfeld 28">
              <a:extLst>
                <a:ext uri="{FF2B5EF4-FFF2-40B4-BE49-F238E27FC236}">
                  <a16:creationId xmlns:a16="http://schemas.microsoft.com/office/drawing/2014/main" id="{EDC7D899-8F96-5DB4-C656-BB87C3FBFCB0}"/>
                </a:ext>
              </a:extLst>
            </p:cNvPr>
            <p:cNvSpPr txBox="1"/>
            <p:nvPr/>
          </p:nvSpPr>
          <p:spPr>
            <a:xfrm>
              <a:off x="8062953" y="2940440"/>
              <a:ext cx="868833" cy="323165"/>
            </a:xfrm>
            <a:prstGeom prst="rect">
              <a:avLst/>
            </a:prstGeom>
            <a:noFill/>
          </p:spPr>
          <p:txBody>
            <a:bodyPr wrap="squar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e7 </a:t>
              </a:r>
              <a:r>
                <a:rPr kumimoji="0" lang="de-DE" b="0" i="0" u="none" strike="noStrike" kern="1200" cap="none" spc="0" normalizeH="0" baseline="0" noProof="0" dirty="0" err="1">
                  <a:ln>
                    <a:noFill/>
                  </a:ln>
                  <a:solidFill>
                    <a:srgbClr val="3C3C41"/>
                  </a:solidFill>
                  <a:effectLst/>
                  <a:uLnTx/>
                  <a:uFillTx/>
                  <a:latin typeface="Calibri"/>
                  <a:ea typeface="+mn-ea"/>
                  <a:cs typeface="+mn-cs"/>
                </a:rPr>
                <a:t>tools</a:t>
              </a:r>
              <a:r>
                <a:rPr kumimoji="0" lang="de-DE" b="0" i="0" u="none" strike="noStrike" kern="1200" cap="none" spc="0" normalizeH="0" baseline="0" noProof="0" dirty="0">
                  <a:ln>
                    <a:noFill/>
                  </a:ln>
                  <a:solidFill>
                    <a:srgbClr val="3C3C41"/>
                  </a:solidFill>
                  <a:effectLst/>
                  <a:uLnTx/>
                  <a:uFillTx/>
                  <a:latin typeface="Calibri"/>
                  <a:ea typeface="+mn-ea"/>
                  <a:cs typeface="+mn-cs"/>
                </a:rPr>
                <a:t>*</a:t>
              </a:r>
            </a:p>
          </p:txBody>
        </p:sp>
        <p:pic>
          <p:nvPicPr>
            <p:cNvPr id="49" name="Picture 48">
              <a:extLst>
                <a:ext uri="{FF2B5EF4-FFF2-40B4-BE49-F238E27FC236}">
                  <a16:creationId xmlns:a16="http://schemas.microsoft.com/office/drawing/2014/main" id="{48C2FBF3-6BF4-8DF8-4C0C-314EFA1D17D5}"/>
                </a:ext>
              </a:extLst>
            </p:cNvPr>
            <p:cNvPicPr>
              <a:picLocks noChangeAspect="1"/>
            </p:cNvPicPr>
            <p:nvPr/>
          </p:nvPicPr>
          <p:blipFill>
            <a:blip r:embed="rId7"/>
            <a:srcRect l="16353" t="7615" r="13690" b="7956"/>
            <a:stretch/>
          </p:blipFill>
          <p:spPr>
            <a:xfrm>
              <a:off x="8023941" y="2068217"/>
              <a:ext cx="873361" cy="792000"/>
            </a:xfrm>
            <a:prstGeom prst="rect">
              <a:avLst/>
            </a:prstGeom>
          </p:spPr>
        </p:pic>
      </p:grpSp>
      <p:sp>
        <p:nvSpPr>
          <p:cNvPr id="59" name="TextBox 58">
            <a:extLst>
              <a:ext uri="{FF2B5EF4-FFF2-40B4-BE49-F238E27FC236}">
                <a16:creationId xmlns:a16="http://schemas.microsoft.com/office/drawing/2014/main" id="{6C71F37D-68F5-90CC-4E86-2D521C056485}"/>
              </a:ext>
            </a:extLst>
          </p:cNvPr>
          <p:cNvSpPr txBox="1"/>
          <p:nvPr/>
        </p:nvSpPr>
        <p:spPr>
          <a:xfrm>
            <a:off x="7735023" y="1199346"/>
            <a:ext cx="1450255" cy="688778"/>
          </a:xfrm>
          <a:prstGeom prst="rect">
            <a:avLst/>
          </a:prstGeom>
          <a:noFill/>
        </p:spPr>
        <p:txBody>
          <a:bodyPr wrap="squar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a:ln>
                  <a:noFill/>
                </a:ln>
                <a:solidFill>
                  <a:srgbClr val="3C3C41"/>
                </a:solidFill>
                <a:effectLst/>
                <a:uLnTx/>
                <a:uFillTx/>
                <a:latin typeface="Calibri"/>
                <a:ea typeface="+mn-ea"/>
                <a:cs typeface="+mn-cs"/>
              </a:rPr>
              <a:t>Image reconstruction</a:t>
            </a:r>
            <a:endParaRPr kumimoji="0" lang="en-GB" b="0" i="0" u="none" strike="noStrike" kern="1200" cap="none" spc="0" normalizeH="0" baseline="0" noProof="0" dirty="0">
              <a:ln>
                <a:noFill/>
              </a:ln>
              <a:solidFill>
                <a:srgbClr val="3C3C41"/>
              </a:solidFill>
              <a:effectLst/>
              <a:uLnTx/>
              <a:uFillTx/>
              <a:latin typeface="Calibri"/>
              <a:ea typeface="+mn-ea"/>
              <a:cs typeface="+mn-cs"/>
            </a:endParaRPr>
          </a:p>
        </p:txBody>
      </p:sp>
      <p:sp>
        <p:nvSpPr>
          <p:cNvPr id="62" name="Rectangle: Rounded Corners 61">
            <a:extLst>
              <a:ext uri="{FF2B5EF4-FFF2-40B4-BE49-F238E27FC236}">
                <a16:creationId xmlns:a16="http://schemas.microsoft.com/office/drawing/2014/main" id="{F2356FAE-E971-C69E-B930-732B366D7F15}"/>
              </a:ext>
            </a:extLst>
          </p:cNvPr>
          <p:cNvSpPr/>
          <p:nvPr/>
        </p:nvSpPr>
        <p:spPr>
          <a:xfrm>
            <a:off x="7904048" y="1883708"/>
            <a:ext cx="1112206" cy="4125237"/>
          </a:xfrm>
          <a:prstGeom prst="roundRect">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a:extLst>
              <a:ext uri="{FF2B5EF4-FFF2-40B4-BE49-F238E27FC236}">
                <a16:creationId xmlns:a16="http://schemas.microsoft.com/office/drawing/2014/main" id="{43321E98-4383-1B4F-8023-B986DA858ED9}"/>
              </a:ext>
            </a:extLst>
          </p:cNvPr>
          <p:cNvGrpSpPr/>
          <p:nvPr/>
        </p:nvGrpSpPr>
        <p:grpSpPr>
          <a:xfrm>
            <a:off x="7712512" y="1194662"/>
            <a:ext cx="324000" cy="5292000"/>
            <a:chOff x="7712512" y="1194662"/>
            <a:chExt cx="324000" cy="5292000"/>
          </a:xfrm>
        </p:grpSpPr>
        <p:cxnSp>
          <p:nvCxnSpPr>
            <p:cNvPr id="56" name="Straight Connector 55">
              <a:extLst>
                <a:ext uri="{FF2B5EF4-FFF2-40B4-BE49-F238E27FC236}">
                  <a16:creationId xmlns:a16="http://schemas.microsoft.com/office/drawing/2014/main" id="{A3E671B8-D6A0-92C5-F584-A4D82931C870}"/>
                </a:ext>
              </a:extLst>
            </p:cNvPr>
            <p:cNvCxnSpPr/>
            <p:nvPr/>
          </p:nvCxnSpPr>
          <p:spPr>
            <a:xfrm>
              <a:off x="7712512" y="1194662"/>
              <a:ext cx="0" cy="5292000"/>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5EBBCAA-DEBF-0E6C-2027-D7DCC20BDE46}"/>
                </a:ext>
              </a:extLst>
            </p:cNvPr>
            <p:cNvCxnSpPr/>
            <p:nvPr/>
          </p:nvCxnSpPr>
          <p:spPr>
            <a:xfrm>
              <a:off x="7712512" y="1523520"/>
              <a:ext cx="324000"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38568CDE-F0F7-594C-B6F6-771FBEF7E7A2}"/>
              </a:ext>
            </a:extLst>
          </p:cNvPr>
          <p:cNvGrpSpPr/>
          <p:nvPr/>
        </p:nvGrpSpPr>
        <p:grpSpPr>
          <a:xfrm>
            <a:off x="4565650" y="4502150"/>
            <a:ext cx="3296182" cy="1661794"/>
            <a:chOff x="4565650" y="4502150"/>
            <a:chExt cx="3296182" cy="1661794"/>
          </a:xfrm>
        </p:grpSpPr>
        <p:sp>
          <p:nvSpPr>
            <p:cNvPr id="43" name="Pfeil: nach rechts 18">
              <a:extLst>
                <a:ext uri="{FF2B5EF4-FFF2-40B4-BE49-F238E27FC236}">
                  <a16:creationId xmlns:a16="http://schemas.microsoft.com/office/drawing/2014/main" id="{5697280B-4014-D422-5B02-2CC742D8E5DB}"/>
                </a:ext>
              </a:extLst>
            </p:cNvPr>
            <p:cNvSpPr/>
            <p:nvPr/>
          </p:nvSpPr>
          <p:spPr>
            <a:xfrm>
              <a:off x="7476135" y="497429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5" name="Group 74">
              <a:extLst>
                <a:ext uri="{FF2B5EF4-FFF2-40B4-BE49-F238E27FC236}">
                  <a16:creationId xmlns:a16="http://schemas.microsoft.com/office/drawing/2014/main" id="{67F3174A-E694-1BB5-103D-C55E9F9DFCD1}"/>
                </a:ext>
              </a:extLst>
            </p:cNvPr>
            <p:cNvGrpSpPr/>
            <p:nvPr/>
          </p:nvGrpSpPr>
          <p:grpSpPr>
            <a:xfrm>
              <a:off x="4565650" y="4502150"/>
              <a:ext cx="3041877" cy="1661794"/>
              <a:chOff x="4565650" y="4502150"/>
              <a:chExt cx="3041877" cy="1661794"/>
            </a:xfrm>
          </p:grpSpPr>
          <p:grpSp>
            <p:nvGrpSpPr>
              <p:cNvPr id="74" name="Group 73">
                <a:extLst>
                  <a:ext uri="{FF2B5EF4-FFF2-40B4-BE49-F238E27FC236}">
                    <a16:creationId xmlns:a16="http://schemas.microsoft.com/office/drawing/2014/main" id="{D502EDDB-A022-64F3-980D-534F14982FA3}"/>
                  </a:ext>
                </a:extLst>
              </p:cNvPr>
              <p:cNvGrpSpPr/>
              <p:nvPr/>
            </p:nvGrpSpPr>
            <p:grpSpPr>
              <a:xfrm>
                <a:off x="6281330" y="4612927"/>
                <a:ext cx="1326197" cy="1551017"/>
                <a:chOff x="6281330" y="4612927"/>
                <a:chExt cx="1326197" cy="1551017"/>
              </a:xfrm>
            </p:grpSpPr>
            <p:sp>
              <p:nvSpPr>
                <p:cNvPr id="27" name="Textfeld 26">
                  <a:extLst>
                    <a:ext uri="{FF2B5EF4-FFF2-40B4-BE49-F238E27FC236}">
                      <a16:creationId xmlns:a16="http://schemas.microsoft.com/office/drawing/2014/main" id="{79B876DA-709A-ED86-0933-E7DE1B2517F3}"/>
                    </a:ext>
                  </a:extLst>
                </p:cNvPr>
                <p:cNvSpPr txBox="1"/>
                <p:nvPr/>
              </p:nvSpPr>
              <p:spPr>
                <a:xfrm>
                  <a:off x="6281330" y="5475166"/>
                  <a:ext cx="1326197"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err="1">
                      <a:ln>
                        <a:noFill/>
                      </a:ln>
                      <a:solidFill>
                        <a:srgbClr val="3C3C41"/>
                      </a:solidFill>
                      <a:effectLst/>
                      <a:uLnTx/>
                      <a:uFillTx/>
                      <a:latin typeface="Calibri"/>
                      <a:ea typeface="+mn-ea"/>
                      <a:cs typeface="+mn-cs"/>
                    </a:rPr>
                    <a:t>Listmode</a:t>
                  </a:r>
                  <a:r>
                    <a:rPr kumimoji="0" lang="en-US" b="0" i="0" u="none" strike="noStrike" kern="1200" cap="none" spc="0" normalizeH="0" baseline="0" noProof="0" dirty="0">
                      <a:ln>
                        <a:noFill/>
                      </a:ln>
                      <a:solidFill>
                        <a:srgbClr val="3C3C41"/>
                      </a:solidFill>
                      <a:effectLst/>
                      <a:uLnTx/>
                      <a:uFillTx/>
                      <a:latin typeface="Calibri"/>
                      <a:ea typeface="+mn-ea"/>
                      <a:cs typeface="+mn-cs"/>
                    </a:rPr>
                    <a:t> data</a:t>
                  </a:r>
                </a:p>
                <a:p>
                  <a:pPr marL="0" marR="0" indent="0" algn="ctr" defTabSz="914400" rtl="0" eaLnBrk="1" fontAlgn="auto" latinLnBrk="0" hangingPunct="1">
                    <a:lnSpc>
                      <a:spcPct val="120000"/>
                    </a:lnSpc>
                    <a:spcBef>
                      <a:spcPts val="0"/>
                    </a:spcBef>
                    <a:spcAft>
                      <a:spcPts val="0"/>
                    </a:spcAft>
                    <a:buClrTx/>
                    <a:buSzTx/>
                    <a:buFontTx/>
                    <a:buNone/>
                    <a:tabLst/>
                  </a:pPr>
                  <a:r>
                    <a:rPr lang="en-US" dirty="0">
                      <a:solidFill>
                        <a:srgbClr val="3C3C41"/>
                      </a:solidFill>
                      <a:latin typeface="Calibri"/>
                    </a:rPr>
                    <a:t>(proprietary)</a:t>
                  </a:r>
                  <a:endParaRPr kumimoji="0" lang="en-US" b="0" i="0" u="none" strike="noStrike" kern="1200" cap="none" spc="0" normalizeH="0" baseline="0" noProof="0" dirty="0">
                    <a:ln>
                      <a:noFill/>
                    </a:ln>
                    <a:solidFill>
                      <a:srgbClr val="3C3C41"/>
                    </a:solidFill>
                    <a:effectLst/>
                    <a:uLnTx/>
                    <a:uFillTx/>
                    <a:latin typeface="Calibri"/>
                    <a:ea typeface="+mn-ea"/>
                    <a:cs typeface="+mn-cs"/>
                  </a:endParaRPr>
                </a:p>
              </p:txBody>
            </p:sp>
            <p:pic>
              <p:nvPicPr>
                <p:cNvPr id="42" name="Picture 41" descr="A black and white square with lines&#10;&#10;Description automatically generated">
                  <a:extLst>
                    <a:ext uri="{FF2B5EF4-FFF2-40B4-BE49-F238E27FC236}">
                      <a16:creationId xmlns:a16="http://schemas.microsoft.com/office/drawing/2014/main" id="{255D8292-901F-4D5A-9373-B1A3DD9F84DE}"/>
                    </a:ext>
                  </a:extLst>
                </p:cNvPr>
                <p:cNvPicPr>
                  <a:picLocks noChangeAspect="1"/>
                </p:cNvPicPr>
                <p:nvPr/>
              </p:nvPicPr>
              <p:blipFill>
                <a:blip r:embed="rId8">
                  <a:clrChange>
                    <a:clrFrom>
                      <a:srgbClr val="F0F0F0"/>
                    </a:clrFrom>
                    <a:clrTo>
                      <a:srgbClr val="F0F0F0">
                        <a:alpha val="0"/>
                      </a:srgbClr>
                    </a:clrTo>
                  </a:clrChange>
                </a:blip>
                <a:srcRect l="26804" t="27196" r="26720" b="26790"/>
                <a:stretch/>
              </p:blipFill>
              <p:spPr>
                <a:xfrm>
                  <a:off x="6471063" y="4612927"/>
                  <a:ext cx="882059" cy="873280"/>
                </a:xfrm>
                <a:prstGeom prst="rect">
                  <a:avLst/>
                </a:prstGeom>
              </p:spPr>
            </p:pic>
          </p:grpSp>
          <p:grpSp>
            <p:nvGrpSpPr>
              <p:cNvPr id="73" name="Group 72">
                <a:extLst>
                  <a:ext uri="{FF2B5EF4-FFF2-40B4-BE49-F238E27FC236}">
                    <a16:creationId xmlns:a16="http://schemas.microsoft.com/office/drawing/2014/main" id="{FDD1D1FC-C3D4-742F-8366-DFFD7D5DA972}"/>
                  </a:ext>
                </a:extLst>
              </p:cNvPr>
              <p:cNvGrpSpPr/>
              <p:nvPr/>
            </p:nvGrpSpPr>
            <p:grpSpPr>
              <a:xfrm>
                <a:off x="4565650" y="4502150"/>
                <a:ext cx="1728589" cy="1629555"/>
                <a:chOff x="4565650" y="4502150"/>
                <a:chExt cx="1728589" cy="1629555"/>
              </a:xfrm>
            </p:grpSpPr>
            <p:sp>
              <p:nvSpPr>
                <p:cNvPr id="26" name="Pfeil: nach rechts 25">
                  <a:extLst>
                    <a:ext uri="{FF2B5EF4-FFF2-40B4-BE49-F238E27FC236}">
                      <a16:creationId xmlns:a16="http://schemas.microsoft.com/office/drawing/2014/main" id="{7D046BB8-B844-AA34-E903-3BC8BD7F8B7B}"/>
                    </a:ext>
                  </a:extLst>
                </p:cNvPr>
                <p:cNvSpPr/>
                <p:nvPr/>
              </p:nvSpPr>
              <p:spPr>
                <a:xfrm>
                  <a:off x="5908542" y="490851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oup 71">
                  <a:extLst>
                    <a:ext uri="{FF2B5EF4-FFF2-40B4-BE49-F238E27FC236}">
                      <a16:creationId xmlns:a16="http://schemas.microsoft.com/office/drawing/2014/main" id="{504FA1E3-5234-95B9-B37D-5EC6359D1626}"/>
                    </a:ext>
                  </a:extLst>
                </p:cNvPr>
                <p:cNvGrpSpPr/>
                <p:nvPr/>
              </p:nvGrpSpPr>
              <p:grpSpPr>
                <a:xfrm>
                  <a:off x="4565650" y="4502150"/>
                  <a:ext cx="1193571" cy="1629555"/>
                  <a:chOff x="4565650" y="4502150"/>
                  <a:chExt cx="1193571" cy="1629555"/>
                </a:xfrm>
              </p:grpSpPr>
              <p:sp>
                <p:nvSpPr>
                  <p:cNvPr id="25" name="Textfeld 24">
                    <a:extLst>
                      <a:ext uri="{FF2B5EF4-FFF2-40B4-BE49-F238E27FC236}">
                        <a16:creationId xmlns:a16="http://schemas.microsoft.com/office/drawing/2014/main" id="{28F63E66-3A52-4D20-8735-1606F2B7EEA5}"/>
                      </a:ext>
                    </a:extLst>
                  </p:cNvPr>
                  <p:cNvSpPr txBox="1"/>
                  <p:nvPr/>
                </p:nvSpPr>
                <p:spPr>
                  <a:xfrm>
                    <a:off x="4769518" y="5775325"/>
                    <a:ext cx="84805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Root2lm </a:t>
                    </a:r>
                  </a:p>
                </p:txBody>
              </p:sp>
              <p:pic>
                <p:nvPicPr>
                  <p:cNvPr id="41" name="Picture 40" descr="A black background with white text&#10;&#10;Description automatically generated">
                    <a:extLst>
                      <a:ext uri="{FF2B5EF4-FFF2-40B4-BE49-F238E27FC236}">
                        <a16:creationId xmlns:a16="http://schemas.microsoft.com/office/drawing/2014/main" id="{81A6C320-FA96-189C-330C-D01923107D19}"/>
                      </a:ext>
                    </a:extLst>
                  </p:cNvPr>
                  <p:cNvPicPr>
                    <a:picLocks noChangeAspect="1"/>
                  </p:cNvPicPr>
                  <p:nvPr/>
                </p:nvPicPr>
                <p:blipFill>
                  <a:blip r:embed="rId9"/>
                  <a:stretch>
                    <a:fillRect/>
                  </a:stretch>
                </p:blipFill>
                <p:spPr>
                  <a:xfrm>
                    <a:off x="4893809" y="4623515"/>
                    <a:ext cx="791520" cy="225143"/>
                  </a:xfrm>
                  <a:prstGeom prst="rect">
                    <a:avLst/>
                  </a:prstGeom>
                </p:spPr>
              </p:pic>
              <p:pic>
                <p:nvPicPr>
                  <p:cNvPr id="60" name="Picture 59" descr="A black and white square with lines&#10;&#10;Description automatically generated">
                    <a:extLst>
                      <a:ext uri="{FF2B5EF4-FFF2-40B4-BE49-F238E27FC236}">
                        <a16:creationId xmlns:a16="http://schemas.microsoft.com/office/drawing/2014/main" id="{DE59666E-C49E-02A8-A6DA-CC4E1E5EC699}"/>
                      </a:ext>
                    </a:extLst>
                  </p:cNvPr>
                  <p:cNvPicPr>
                    <a:picLocks noChangeAspect="1"/>
                  </p:cNvPicPr>
                  <p:nvPr/>
                </p:nvPicPr>
                <p:blipFill>
                  <a:blip r:embed="rId8">
                    <a:clrChange>
                      <a:clrFrom>
                        <a:srgbClr val="F0F0F0"/>
                      </a:clrFrom>
                      <a:clrTo>
                        <a:srgbClr val="F0F0F0">
                          <a:alpha val="0"/>
                        </a:srgbClr>
                      </a:clrTo>
                    </a:clrChange>
                  </a:blip>
                  <a:srcRect l="26804" t="27196" r="26720" b="26790"/>
                  <a:stretch/>
                </p:blipFill>
                <p:spPr>
                  <a:xfrm>
                    <a:off x="4924782" y="5071400"/>
                    <a:ext cx="638275" cy="631922"/>
                  </a:xfrm>
                  <a:prstGeom prst="rect">
                    <a:avLst/>
                  </a:prstGeom>
                </p:spPr>
              </p:pic>
              <p:sp>
                <p:nvSpPr>
                  <p:cNvPr id="70" name="Arrow: Curved Right 69">
                    <a:extLst>
                      <a:ext uri="{FF2B5EF4-FFF2-40B4-BE49-F238E27FC236}">
                        <a16:creationId xmlns:a16="http://schemas.microsoft.com/office/drawing/2014/main" id="{F7299632-8A2F-33D2-ED3C-1EB4A2A85DF8}"/>
                      </a:ext>
                    </a:extLst>
                  </p:cNvPr>
                  <p:cNvSpPr/>
                  <p:nvPr/>
                </p:nvSpPr>
                <p:spPr>
                  <a:xfrm>
                    <a:off x="4637075" y="4754354"/>
                    <a:ext cx="231484" cy="502035"/>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Rectangle: Rounded Corners 70">
                    <a:extLst>
                      <a:ext uri="{FF2B5EF4-FFF2-40B4-BE49-F238E27FC236}">
                        <a16:creationId xmlns:a16="http://schemas.microsoft.com/office/drawing/2014/main" id="{8F4FE581-8309-D66D-9D83-306C3A856C5A}"/>
                      </a:ext>
                    </a:extLst>
                  </p:cNvPr>
                  <p:cNvSpPr/>
                  <p:nvPr/>
                </p:nvSpPr>
                <p:spPr>
                  <a:xfrm>
                    <a:off x="4565650" y="4502150"/>
                    <a:ext cx="1193571" cy="1273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Tree>
    <p:extLst>
      <p:ext uri="{BB962C8B-B14F-4D97-AF65-F5344CB8AC3E}">
        <p14:creationId xmlns:p14="http://schemas.microsoft.com/office/powerpoint/2010/main" val="13411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10"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P spid="18" grpId="0" animBg="1"/>
      <p:bldP spid="21" grpId="0"/>
      <p:bldP spid="39" grpId="0" animBg="1"/>
      <p:bldP spid="59" grpId="0"/>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0EED-B6D1-74A2-1A92-6DC0D6CA55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CA7D12-195C-3844-9B2E-9B8C658FC93F}"/>
              </a:ext>
            </a:extLst>
          </p:cNvPr>
          <p:cNvSpPr>
            <a:spLocks noGrp="1"/>
          </p:cNvSpPr>
          <p:nvPr>
            <p:ph type="title"/>
          </p:nvPr>
        </p:nvSpPr>
        <p:spPr/>
        <p:txBody>
          <a:bodyPr/>
          <a:lstStyle/>
          <a:p>
            <a:r>
              <a:rPr lang="de-DE" dirty="0"/>
              <a:t>Simulation + Image Reconstruction Workflow</a:t>
            </a:r>
            <a:endParaRPr lang="en-US" dirty="0"/>
          </a:p>
        </p:txBody>
      </p:sp>
      <p:pic>
        <p:nvPicPr>
          <p:cNvPr id="11" name="Grafik 10">
            <a:extLst>
              <a:ext uri="{FF2B5EF4-FFF2-40B4-BE49-F238E27FC236}">
                <a16:creationId xmlns:a16="http://schemas.microsoft.com/office/drawing/2014/main" id="{1FACE834-AB69-FD35-0817-0A844D8B2F8B}"/>
              </a:ext>
            </a:extLst>
          </p:cNvPr>
          <p:cNvPicPr>
            <a:picLocks noChangeAspect="1"/>
          </p:cNvPicPr>
          <p:nvPr/>
        </p:nvPicPr>
        <p:blipFill>
          <a:blip r:embed="rId3"/>
          <a:srcRect l="27331" r="64538" b="21586"/>
          <a:stretch/>
        </p:blipFill>
        <p:spPr>
          <a:xfrm flipH="1">
            <a:off x="702647" y="974089"/>
            <a:ext cx="812800" cy="1850289"/>
          </a:xfrm>
          <a:prstGeom prst="roundRect">
            <a:avLst/>
          </a:prstGeom>
        </p:spPr>
      </p:pic>
      <p:sp>
        <p:nvSpPr>
          <p:cNvPr id="14" name="Pfeil: nach rechts 13">
            <a:extLst>
              <a:ext uri="{FF2B5EF4-FFF2-40B4-BE49-F238E27FC236}">
                <a16:creationId xmlns:a16="http://schemas.microsoft.com/office/drawing/2014/main" id="{328E3806-19DF-70D0-5D36-1F8E2D10C911}"/>
              </a:ext>
            </a:extLst>
          </p:cNvPr>
          <p:cNvSpPr/>
          <p:nvPr/>
        </p:nvSpPr>
        <p:spPr>
          <a:xfrm>
            <a:off x="1846692" y="1852466"/>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2E8DBA96-E6F1-A510-9882-CE7550BC9194}"/>
              </a:ext>
            </a:extLst>
          </p:cNvPr>
          <p:cNvSpPr/>
          <p:nvPr/>
        </p:nvSpPr>
        <p:spPr>
          <a:xfrm>
            <a:off x="4645556"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0E7CD369-6C62-D89D-615D-EBDF9C69BDFA}"/>
              </a:ext>
            </a:extLst>
          </p:cNvPr>
          <p:cNvSpPr txBox="1"/>
          <p:nvPr/>
        </p:nvSpPr>
        <p:spPr>
          <a:xfrm>
            <a:off x="2918965" y="2829513"/>
            <a:ext cx="1134541"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GATE </a:t>
            </a:r>
            <a:r>
              <a:rPr kumimoji="0" lang="de-DE" b="0" i="0" u="none" strike="noStrike" kern="1200" cap="none" spc="0" normalizeH="0" baseline="0" noProof="0" dirty="0" err="1">
                <a:ln>
                  <a:noFill/>
                </a:ln>
                <a:solidFill>
                  <a:srgbClr val="3C3C41"/>
                </a:solidFill>
                <a:effectLst/>
                <a:uLnTx/>
                <a:uFillTx/>
                <a:latin typeface="Calibri"/>
                <a:ea typeface="+mn-ea"/>
                <a:cs typeface="+mn-cs"/>
              </a:rPr>
              <a:t>model</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sp>
        <p:nvSpPr>
          <p:cNvPr id="19" name="Pfeil: nach rechts 18">
            <a:extLst>
              <a:ext uri="{FF2B5EF4-FFF2-40B4-BE49-F238E27FC236}">
                <a16:creationId xmlns:a16="http://schemas.microsoft.com/office/drawing/2014/main" id="{1C004C0C-B7A3-17CA-DCB9-1EEE420763D2}"/>
              </a:ext>
            </a:extLst>
          </p:cNvPr>
          <p:cNvSpPr/>
          <p:nvPr/>
        </p:nvSpPr>
        <p:spPr>
          <a:xfrm>
            <a:off x="9636476" y="1806061"/>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6DB13DE3-DCB9-DAAC-61BE-D55970747A44}"/>
              </a:ext>
            </a:extLst>
          </p:cNvPr>
          <p:cNvPicPr>
            <a:picLocks noChangeAspect="1"/>
          </p:cNvPicPr>
          <p:nvPr/>
        </p:nvPicPr>
        <p:blipFill>
          <a:blip r:embed="rId3"/>
          <a:srcRect l="83325" r="412" b="15270"/>
          <a:stretch/>
        </p:blipFill>
        <p:spPr>
          <a:xfrm>
            <a:off x="10158412" y="947457"/>
            <a:ext cx="1625600" cy="1999306"/>
          </a:xfrm>
          <a:prstGeom prst="rect">
            <a:avLst/>
          </a:prstGeom>
        </p:spPr>
      </p:pic>
      <p:sp>
        <p:nvSpPr>
          <p:cNvPr id="22" name="Textfeld 21">
            <a:extLst>
              <a:ext uri="{FF2B5EF4-FFF2-40B4-BE49-F238E27FC236}">
                <a16:creationId xmlns:a16="http://schemas.microsoft.com/office/drawing/2014/main" id="{A99432FC-235E-F547-1ED2-CAEDA891A8FE}"/>
              </a:ext>
            </a:extLst>
          </p:cNvPr>
          <p:cNvSpPr txBox="1"/>
          <p:nvPr/>
        </p:nvSpPr>
        <p:spPr>
          <a:xfrm>
            <a:off x="10510230" y="2777821"/>
            <a:ext cx="1063946"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de-DE" dirty="0">
                <a:solidFill>
                  <a:srgbClr val="3C3C41"/>
                </a:solidFill>
                <a:latin typeface="Calibri"/>
              </a:rPr>
              <a:t>Image Data</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sp>
        <p:nvSpPr>
          <p:cNvPr id="23" name="Textfeld 22">
            <a:extLst>
              <a:ext uri="{FF2B5EF4-FFF2-40B4-BE49-F238E27FC236}">
                <a16:creationId xmlns:a16="http://schemas.microsoft.com/office/drawing/2014/main" id="{00EE1F89-CF3F-7ED3-BFF6-6B4E270A08A5}"/>
              </a:ext>
            </a:extLst>
          </p:cNvPr>
          <p:cNvSpPr txBox="1"/>
          <p:nvPr/>
        </p:nvSpPr>
        <p:spPr>
          <a:xfrm>
            <a:off x="198186" y="2810847"/>
            <a:ext cx="1821721" cy="688778"/>
          </a:xfrm>
          <a:prstGeom prst="rect">
            <a:avLst/>
          </a:prstGeom>
          <a:noFill/>
        </p:spPr>
        <p:txBody>
          <a:bodyPr wrap="squar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lang="de-DE" dirty="0">
                <a:solidFill>
                  <a:srgbClr val="3C3C41"/>
                </a:solidFill>
                <a:latin typeface="Calibri"/>
              </a:rPr>
              <a:t>Patient Simulation Model</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sp>
        <p:nvSpPr>
          <p:cNvPr id="26" name="Pfeil: nach rechts 25">
            <a:extLst>
              <a:ext uri="{FF2B5EF4-FFF2-40B4-BE49-F238E27FC236}">
                <a16:creationId xmlns:a16="http://schemas.microsoft.com/office/drawing/2014/main" id="{1CB05B6E-9C5B-9308-5A43-70D26C9ED599}"/>
              </a:ext>
            </a:extLst>
          </p:cNvPr>
          <p:cNvSpPr/>
          <p:nvPr/>
        </p:nvSpPr>
        <p:spPr>
          <a:xfrm>
            <a:off x="6522260" y="1852468"/>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A4429D57-3D08-983C-496D-1F62D565CDE7}"/>
              </a:ext>
            </a:extLst>
          </p:cNvPr>
          <p:cNvSpPr txBox="1"/>
          <p:nvPr/>
        </p:nvSpPr>
        <p:spPr>
          <a:xfrm>
            <a:off x="8787984" y="6198782"/>
            <a:ext cx="3592642" cy="338554"/>
          </a:xfrm>
          <a:prstGeom prst="rect">
            <a:avLst/>
          </a:prstGeom>
          <a:noFill/>
        </p:spPr>
        <p:txBody>
          <a:bodyPr wrap="square">
            <a:spAutoFit/>
          </a:bodyPr>
          <a:lstStyle/>
          <a:p>
            <a:r>
              <a:rPr kumimoji="0" lang="en-US" sz="1600" b="0" i="0" u="none" strike="noStrike" kern="1200" cap="none" spc="0" normalizeH="0" baseline="0" noProof="0" dirty="0">
                <a:ln>
                  <a:noFill/>
                </a:ln>
                <a:solidFill>
                  <a:srgbClr val="3C3C41"/>
                </a:solidFill>
                <a:effectLst/>
                <a:uLnTx/>
                <a:uFillTx/>
                <a:latin typeface="Calibri"/>
                <a:ea typeface="+mn-ea"/>
                <a:cs typeface="+mn-cs"/>
              </a:rPr>
              <a:t>root2lm (Siemens Healthineers)</a:t>
            </a:r>
            <a:endParaRPr lang="en-US" sz="1600" noProof="0" dirty="0"/>
          </a:p>
        </p:txBody>
      </p:sp>
      <p:pic>
        <p:nvPicPr>
          <p:cNvPr id="6" name="Grafik 5" descr="Ein Bild, das Text, Screenshot, Schrift, Rechteck enthält.&#10;&#10;Automatisch generierte Beschreibung">
            <a:extLst>
              <a:ext uri="{FF2B5EF4-FFF2-40B4-BE49-F238E27FC236}">
                <a16:creationId xmlns:a16="http://schemas.microsoft.com/office/drawing/2014/main" id="{DD0DD572-1EB5-1989-028A-910F9C452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041" y="3108844"/>
            <a:ext cx="5528943" cy="3600000"/>
          </a:xfrm>
          <a:prstGeom prst="rect">
            <a:avLst/>
          </a:prstGeom>
        </p:spPr>
      </p:pic>
      <p:pic>
        <p:nvPicPr>
          <p:cNvPr id="4" name="Grafik 4">
            <a:extLst>
              <a:ext uri="{FF2B5EF4-FFF2-40B4-BE49-F238E27FC236}">
                <a16:creationId xmlns:a16="http://schemas.microsoft.com/office/drawing/2014/main" id="{161C7C16-FDD3-02FE-9F4A-4815349CDA18}"/>
              </a:ext>
            </a:extLst>
          </p:cNvPr>
          <p:cNvPicPr>
            <a:picLocks noChangeAspect="1"/>
          </p:cNvPicPr>
          <p:nvPr/>
        </p:nvPicPr>
        <p:blipFill>
          <a:blip r:embed="rId5"/>
          <a:srcRect l="7683" t="5397" b="10829"/>
          <a:stretch/>
        </p:blipFill>
        <p:spPr>
          <a:xfrm>
            <a:off x="2507665" y="1097337"/>
            <a:ext cx="2018350" cy="1717521"/>
          </a:xfrm>
          <a:prstGeom prst="rect">
            <a:avLst/>
          </a:prstGeom>
        </p:spPr>
      </p:pic>
      <p:grpSp>
        <p:nvGrpSpPr>
          <p:cNvPr id="9" name="Group 8">
            <a:extLst>
              <a:ext uri="{FF2B5EF4-FFF2-40B4-BE49-F238E27FC236}">
                <a16:creationId xmlns:a16="http://schemas.microsoft.com/office/drawing/2014/main" id="{6829D046-8A0E-A3D7-D178-C47165FDAF1A}"/>
              </a:ext>
            </a:extLst>
          </p:cNvPr>
          <p:cNvGrpSpPr/>
          <p:nvPr/>
        </p:nvGrpSpPr>
        <p:grpSpPr>
          <a:xfrm>
            <a:off x="6850743" y="1593906"/>
            <a:ext cx="1326197" cy="1582882"/>
            <a:chOff x="5508496" y="2001405"/>
            <a:chExt cx="1326197" cy="1582882"/>
          </a:xfrm>
        </p:grpSpPr>
        <p:sp>
          <p:nvSpPr>
            <p:cNvPr id="10" name="Textfeld 23">
              <a:extLst>
                <a:ext uri="{FF2B5EF4-FFF2-40B4-BE49-F238E27FC236}">
                  <a16:creationId xmlns:a16="http://schemas.microsoft.com/office/drawing/2014/main" id="{5BD9BC6D-02BF-29D1-8A22-A0434D8D6137}"/>
                </a:ext>
              </a:extLst>
            </p:cNvPr>
            <p:cNvSpPr txBox="1"/>
            <p:nvPr/>
          </p:nvSpPr>
          <p:spPr>
            <a:xfrm>
              <a:off x="5508496" y="2895509"/>
              <a:ext cx="1326197" cy="688778"/>
            </a:xfrm>
            <a:prstGeom prst="rect">
              <a:avLst/>
            </a:prstGeom>
            <a:noFill/>
          </p:spPr>
          <p:txBody>
            <a:bodyPr wrap="none" lIns="0" tIns="0" rIns="0" rtlCol="0">
              <a:spAutoFit/>
            </a:bodyPr>
            <a:lstStyle/>
            <a:p>
              <a:pPr marL="0" marR="0" indent="0" algn="ctr"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Listmode data</a:t>
              </a:r>
            </a:p>
            <a:p>
              <a:pPr marL="0" marR="0" indent="0" algn="ctr"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a:ln>
                    <a:noFill/>
                  </a:ln>
                  <a:solidFill>
                    <a:srgbClr val="3C3C41"/>
                  </a:solidFill>
                  <a:effectLst/>
                  <a:uLnTx/>
                  <a:uFillTx/>
                  <a:latin typeface="Calibri"/>
                  <a:ea typeface="+mn-ea"/>
                  <a:cs typeface="+mn-cs"/>
                </a:rPr>
                <a:t>(</a:t>
              </a:r>
              <a:r>
                <a:rPr lang="en-GB" dirty="0"/>
                <a:t>proprietary</a:t>
              </a:r>
              <a:r>
                <a:rPr kumimoji="0" lang="en-US" b="0" i="0" u="none" strike="noStrike" kern="1200" cap="none" spc="0" normalizeH="0" baseline="0" noProof="0" dirty="0">
                  <a:ln>
                    <a:noFill/>
                  </a:ln>
                  <a:solidFill>
                    <a:srgbClr val="3C3C41"/>
                  </a:solidFill>
                  <a:effectLst/>
                  <a:uLnTx/>
                  <a:uFillTx/>
                  <a:latin typeface="Calibri"/>
                  <a:ea typeface="+mn-ea"/>
                  <a:cs typeface="+mn-cs"/>
                </a:rPr>
                <a:t>)</a:t>
              </a:r>
              <a:endParaRPr kumimoji="0" lang="de-DE" b="0" i="0" u="none" strike="noStrike" kern="1200" cap="none" spc="0" normalizeH="0" baseline="0" noProof="0" dirty="0">
                <a:ln>
                  <a:noFill/>
                </a:ln>
                <a:solidFill>
                  <a:srgbClr val="3C3C41"/>
                </a:solidFill>
                <a:effectLst/>
                <a:uLnTx/>
                <a:uFillTx/>
                <a:latin typeface="Calibri"/>
                <a:ea typeface="+mn-ea"/>
                <a:cs typeface="+mn-cs"/>
              </a:endParaRPr>
            </a:p>
          </p:txBody>
        </p:sp>
        <p:pic>
          <p:nvPicPr>
            <p:cNvPr id="12" name="Picture 11" descr="A black and white square with lines&#10;&#10;Description automatically generated">
              <a:extLst>
                <a:ext uri="{FF2B5EF4-FFF2-40B4-BE49-F238E27FC236}">
                  <a16:creationId xmlns:a16="http://schemas.microsoft.com/office/drawing/2014/main" id="{C4255435-99AC-C51D-DF60-3E4E90DE61C4}"/>
                </a:ext>
              </a:extLst>
            </p:cNvPr>
            <p:cNvPicPr>
              <a:picLocks noChangeAspect="1"/>
            </p:cNvPicPr>
            <p:nvPr/>
          </p:nvPicPr>
          <p:blipFill>
            <a:blip r:embed="rId6">
              <a:clrChange>
                <a:clrFrom>
                  <a:srgbClr val="F0F0F0"/>
                </a:clrFrom>
                <a:clrTo>
                  <a:srgbClr val="F0F0F0">
                    <a:alpha val="0"/>
                  </a:srgbClr>
                </a:clrTo>
              </a:clrChange>
            </a:blip>
            <a:srcRect l="26804" t="27196" r="26720" b="26790"/>
            <a:stretch/>
          </p:blipFill>
          <p:spPr>
            <a:xfrm>
              <a:off x="5730566" y="2001405"/>
              <a:ext cx="882059" cy="873280"/>
            </a:xfrm>
            <a:prstGeom prst="rect">
              <a:avLst/>
            </a:prstGeom>
          </p:spPr>
        </p:pic>
      </p:grpSp>
      <p:sp>
        <p:nvSpPr>
          <p:cNvPr id="29" name="Pfeil: nach rechts 18">
            <a:extLst>
              <a:ext uri="{FF2B5EF4-FFF2-40B4-BE49-F238E27FC236}">
                <a16:creationId xmlns:a16="http://schemas.microsoft.com/office/drawing/2014/main" id="{1B15A3DB-78DD-ECEE-8D2A-8644FBF47B81}"/>
              </a:ext>
            </a:extLst>
          </p:cNvPr>
          <p:cNvSpPr/>
          <p:nvPr/>
        </p:nvSpPr>
        <p:spPr>
          <a:xfrm>
            <a:off x="8091111" y="1852467"/>
            <a:ext cx="385697" cy="28209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Rounded Corners 30">
            <a:extLst>
              <a:ext uri="{FF2B5EF4-FFF2-40B4-BE49-F238E27FC236}">
                <a16:creationId xmlns:a16="http://schemas.microsoft.com/office/drawing/2014/main" id="{F9DF2F2B-A45D-2C64-9472-E666C417EE41}"/>
              </a:ext>
            </a:extLst>
          </p:cNvPr>
          <p:cNvSpPr/>
          <p:nvPr/>
        </p:nvSpPr>
        <p:spPr>
          <a:xfrm>
            <a:off x="2044703" y="1037771"/>
            <a:ext cx="7774211" cy="2096430"/>
          </a:xfrm>
          <a:prstGeom prst="roundRect">
            <a:avLst>
              <a:gd name="adj" fmla="val 7130"/>
            </a:avLst>
          </a:prstGeom>
          <a:noFill/>
          <a:ln w="254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C045F857-EB66-41BD-8252-2BC479554A93}"/>
              </a:ext>
            </a:extLst>
          </p:cNvPr>
          <p:cNvCxnSpPr>
            <a:cxnSpLocks/>
            <a:endCxn id="6" idx="1"/>
          </p:cNvCxnSpPr>
          <p:nvPr/>
        </p:nvCxnSpPr>
        <p:spPr>
          <a:xfrm>
            <a:off x="2077897" y="3003045"/>
            <a:ext cx="1181144" cy="190579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65B829-281C-D4CA-70A5-701A01E30A25}"/>
              </a:ext>
            </a:extLst>
          </p:cNvPr>
          <p:cNvCxnSpPr>
            <a:cxnSpLocks/>
            <a:endCxn id="6" idx="3"/>
          </p:cNvCxnSpPr>
          <p:nvPr/>
        </p:nvCxnSpPr>
        <p:spPr>
          <a:xfrm flipH="1">
            <a:off x="8787984" y="2937562"/>
            <a:ext cx="1030930" cy="19712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F8AC22F-FB1A-7447-F7F4-31E3D135BDDD}"/>
              </a:ext>
            </a:extLst>
          </p:cNvPr>
          <p:cNvGrpSpPr/>
          <p:nvPr/>
        </p:nvGrpSpPr>
        <p:grpSpPr>
          <a:xfrm>
            <a:off x="8613047" y="1536871"/>
            <a:ext cx="907845" cy="1195388"/>
            <a:chOff x="8023941" y="2068217"/>
            <a:chExt cx="907845" cy="1195388"/>
          </a:xfrm>
        </p:grpSpPr>
        <p:sp>
          <p:nvSpPr>
            <p:cNvPr id="44" name="Textfeld 28">
              <a:extLst>
                <a:ext uri="{FF2B5EF4-FFF2-40B4-BE49-F238E27FC236}">
                  <a16:creationId xmlns:a16="http://schemas.microsoft.com/office/drawing/2014/main" id="{1D8EB0FC-62FE-927C-C8F4-F041A5361236}"/>
                </a:ext>
              </a:extLst>
            </p:cNvPr>
            <p:cNvSpPr txBox="1"/>
            <p:nvPr/>
          </p:nvSpPr>
          <p:spPr>
            <a:xfrm>
              <a:off x="8062953" y="2940440"/>
              <a:ext cx="868833" cy="323165"/>
            </a:xfrm>
            <a:prstGeom prst="rect">
              <a:avLst/>
            </a:prstGeom>
            <a:noFill/>
          </p:spPr>
          <p:txBody>
            <a:bodyPr wrap="square" lIns="0" tIns="0" rIns="0" rtlCol="0">
              <a:spAutoFit/>
            </a:bodyPr>
            <a:lstStyle/>
            <a:p>
              <a:pPr marL="0" marR="0" indent="0" algn="l" defTabSz="914400" rtl="0" eaLnBrk="1" fontAlgn="auto" latinLnBrk="0" hangingPunct="1">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e7 </a:t>
              </a:r>
              <a:r>
                <a:rPr kumimoji="0" lang="de-DE" b="0" i="0" u="none" strike="noStrike" kern="1200" cap="none" spc="0" normalizeH="0" baseline="0" noProof="0" dirty="0" err="1">
                  <a:ln>
                    <a:noFill/>
                  </a:ln>
                  <a:solidFill>
                    <a:srgbClr val="3C3C41"/>
                  </a:solidFill>
                  <a:effectLst/>
                  <a:uLnTx/>
                  <a:uFillTx/>
                  <a:latin typeface="Calibri"/>
                  <a:ea typeface="+mn-ea"/>
                  <a:cs typeface="+mn-cs"/>
                </a:rPr>
                <a:t>tools</a:t>
              </a:r>
              <a:r>
                <a:rPr kumimoji="0" lang="de-DE" b="0" i="0" u="none" strike="noStrike" kern="1200" cap="none" spc="0" normalizeH="0" baseline="0" noProof="0" dirty="0">
                  <a:ln>
                    <a:noFill/>
                  </a:ln>
                  <a:solidFill>
                    <a:srgbClr val="3C3C41"/>
                  </a:solidFill>
                  <a:effectLst/>
                  <a:uLnTx/>
                  <a:uFillTx/>
                  <a:latin typeface="Calibri"/>
                  <a:ea typeface="+mn-ea"/>
                  <a:cs typeface="+mn-cs"/>
                </a:rPr>
                <a:t>*</a:t>
              </a:r>
            </a:p>
          </p:txBody>
        </p:sp>
        <p:pic>
          <p:nvPicPr>
            <p:cNvPr id="45" name="Picture 44">
              <a:extLst>
                <a:ext uri="{FF2B5EF4-FFF2-40B4-BE49-F238E27FC236}">
                  <a16:creationId xmlns:a16="http://schemas.microsoft.com/office/drawing/2014/main" id="{C12D0BBB-B944-5F9A-D708-53358AAD0F81}"/>
                </a:ext>
              </a:extLst>
            </p:cNvPr>
            <p:cNvPicPr>
              <a:picLocks noChangeAspect="1"/>
            </p:cNvPicPr>
            <p:nvPr/>
          </p:nvPicPr>
          <p:blipFill>
            <a:blip r:embed="rId7"/>
            <a:srcRect l="16353" t="7615" r="13690" b="7956"/>
            <a:stretch/>
          </p:blipFill>
          <p:spPr>
            <a:xfrm>
              <a:off x="8023941" y="2068217"/>
              <a:ext cx="873361" cy="792000"/>
            </a:xfrm>
            <a:prstGeom prst="rect">
              <a:avLst/>
            </a:prstGeom>
          </p:spPr>
        </p:pic>
      </p:grpSp>
      <p:grpSp>
        <p:nvGrpSpPr>
          <p:cNvPr id="52" name="Group 51">
            <a:extLst>
              <a:ext uri="{FF2B5EF4-FFF2-40B4-BE49-F238E27FC236}">
                <a16:creationId xmlns:a16="http://schemas.microsoft.com/office/drawing/2014/main" id="{D0E50A73-1B8A-9A1D-06E8-FD861BB249D1}"/>
              </a:ext>
            </a:extLst>
          </p:cNvPr>
          <p:cNvGrpSpPr/>
          <p:nvPr/>
        </p:nvGrpSpPr>
        <p:grpSpPr>
          <a:xfrm>
            <a:off x="5119188" y="1378148"/>
            <a:ext cx="1193571" cy="1629555"/>
            <a:chOff x="4565650" y="4502150"/>
            <a:chExt cx="1193571" cy="1629555"/>
          </a:xfrm>
        </p:grpSpPr>
        <p:sp>
          <p:nvSpPr>
            <p:cNvPr id="53" name="Textfeld 24">
              <a:extLst>
                <a:ext uri="{FF2B5EF4-FFF2-40B4-BE49-F238E27FC236}">
                  <a16:creationId xmlns:a16="http://schemas.microsoft.com/office/drawing/2014/main" id="{E4340877-7B0A-9140-0862-6E4EF3DE43BD}"/>
                </a:ext>
              </a:extLst>
            </p:cNvPr>
            <p:cNvSpPr txBox="1"/>
            <p:nvPr/>
          </p:nvSpPr>
          <p:spPr>
            <a:xfrm>
              <a:off x="4769518" y="5775325"/>
              <a:ext cx="84805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b="0" i="0" u="none" strike="noStrike" kern="1200" cap="none" spc="0" normalizeH="0" baseline="0" noProof="0" dirty="0">
                  <a:ln>
                    <a:noFill/>
                  </a:ln>
                  <a:solidFill>
                    <a:srgbClr val="3C3C41"/>
                  </a:solidFill>
                  <a:effectLst/>
                  <a:uLnTx/>
                  <a:uFillTx/>
                  <a:latin typeface="Calibri"/>
                  <a:ea typeface="+mn-ea"/>
                  <a:cs typeface="+mn-cs"/>
                </a:rPr>
                <a:t>Root2lm </a:t>
              </a:r>
            </a:p>
          </p:txBody>
        </p:sp>
        <p:pic>
          <p:nvPicPr>
            <p:cNvPr id="54" name="Picture 53" descr="A black background with white text&#10;&#10;Description automatically generated">
              <a:extLst>
                <a:ext uri="{FF2B5EF4-FFF2-40B4-BE49-F238E27FC236}">
                  <a16:creationId xmlns:a16="http://schemas.microsoft.com/office/drawing/2014/main" id="{F63EDC85-D019-1B13-5671-947688978CEE}"/>
                </a:ext>
              </a:extLst>
            </p:cNvPr>
            <p:cNvPicPr>
              <a:picLocks noChangeAspect="1"/>
            </p:cNvPicPr>
            <p:nvPr/>
          </p:nvPicPr>
          <p:blipFill>
            <a:blip r:embed="rId8"/>
            <a:stretch>
              <a:fillRect/>
            </a:stretch>
          </p:blipFill>
          <p:spPr>
            <a:xfrm>
              <a:off x="4893809" y="4623515"/>
              <a:ext cx="791520" cy="225143"/>
            </a:xfrm>
            <a:prstGeom prst="rect">
              <a:avLst/>
            </a:prstGeom>
          </p:spPr>
        </p:pic>
        <p:pic>
          <p:nvPicPr>
            <p:cNvPr id="55" name="Picture 54" descr="A black and white square with lines&#10;&#10;Description automatically generated">
              <a:extLst>
                <a:ext uri="{FF2B5EF4-FFF2-40B4-BE49-F238E27FC236}">
                  <a16:creationId xmlns:a16="http://schemas.microsoft.com/office/drawing/2014/main" id="{2C6C46DE-0575-4093-B843-152CA182D5DE}"/>
                </a:ext>
              </a:extLst>
            </p:cNvPr>
            <p:cNvPicPr>
              <a:picLocks noChangeAspect="1"/>
            </p:cNvPicPr>
            <p:nvPr/>
          </p:nvPicPr>
          <p:blipFill>
            <a:blip r:embed="rId6">
              <a:clrChange>
                <a:clrFrom>
                  <a:srgbClr val="F0F0F0"/>
                </a:clrFrom>
                <a:clrTo>
                  <a:srgbClr val="F0F0F0">
                    <a:alpha val="0"/>
                  </a:srgbClr>
                </a:clrTo>
              </a:clrChange>
            </a:blip>
            <a:srcRect l="26804" t="27196" r="26720" b="26790"/>
            <a:stretch/>
          </p:blipFill>
          <p:spPr>
            <a:xfrm>
              <a:off x="4924782" y="5071400"/>
              <a:ext cx="638275" cy="631922"/>
            </a:xfrm>
            <a:prstGeom prst="rect">
              <a:avLst/>
            </a:prstGeom>
          </p:spPr>
        </p:pic>
        <p:sp>
          <p:nvSpPr>
            <p:cNvPr id="56" name="Arrow: Curved Right 55">
              <a:extLst>
                <a:ext uri="{FF2B5EF4-FFF2-40B4-BE49-F238E27FC236}">
                  <a16:creationId xmlns:a16="http://schemas.microsoft.com/office/drawing/2014/main" id="{805F38B6-A90F-E72F-4E51-EF982A38879B}"/>
                </a:ext>
              </a:extLst>
            </p:cNvPr>
            <p:cNvSpPr/>
            <p:nvPr/>
          </p:nvSpPr>
          <p:spPr>
            <a:xfrm>
              <a:off x="4637075" y="4754354"/>
              <a:ext cx="231484" cy="502035"/>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Rectangle: Rounded Corners 56">
              <a:extLst>
                <a:ext uri="{FF2B5EF4-FFF2-40B4-BE49-F238E27FC236}">
                  <a16:creationId xmlns:a16="http://schemas.microsoft.com/office/drawing/2014/main" id="{290D33A5-1AEA-F91F-037A-3DE28D33CCB9}"/>
                </a:ext>
              </a:extLst>
            </p:cNvPr>
            <p:cNvSpPr/>
            <p:nvPr/>
          </p:nvSpPr>
          <p:spPr>
            <a:xfrm>
              <a:off x="4565650" y="4502150"/>
              <a:ext cx="1193571" cy="1273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8635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B806F-B1A1-918B-37E1-58243B23E2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57B4C3-573D-4EEF-C148-21D2877144A9}"/>
              </a:ext>
            </a:extLst>
          </p:cNvPr>
          <p:cNvSpPr>
            <a:spLocks noGrp="1"/>
          </p:cNvSpPr>
          <p:nvPr>
            <p:ph type="title"/>
          </p:nvPr>
        </p:nvSpPr>
        <p:spPr/>
        <p:txBody>
          <a:bodyPr/>
          <a:lstStyle/>
          <a:p>
            <a:r>
              <a:rPr lang="en-US" noProof="0" dirty="0"/>
              <a:t>Quadra Digital Twin - Collaboration </a:t>
            </a:r>
          </a:p>
        </p:txBody>
      </p:sp>
      <p:grpSp>
        <p:nvGrpSpPr>
          <p:cNvPr id="36" name="Group 35">
            <a:extLst>
              <a:ext uri="{FF2B5EF4-FFF2-40B4-BE49-F238E27FC236}">
                <a16:creationId xmlns:a16="http://schemas.microsoft.com/office/drawing/2014/main" id="{933FE988-6640-0E54-3BE4-75FBF45CD1C2}"/>
              </a:ext>
            </a:extLst>
          </p:cNvPr>
          <p:cNvGrpSpPr/>
          <p:nvPr/>
        </p:nvGrpSpPr>
        <p:grpSpPr>
          <a:xfrm>
            <a:off x="621661" y="1176531"/>
            <a:ext cx="5211562" cy="1847330"/>
            <a:chOff x="169249" y="1012742"/>
            <a:chExt cx="5211562" cy="1847330"/>
          </a:xfrm>
        </p:grpSpPr>
        <p:pic>
          <p:nvPicPr>
            <p:cNvPr id="10" name="Grafik 9">
              <a:extLst>
                <a:ext uri="{FF2B5EF4-FFF2-40B4-BE49-F238E27FC236}">
                  <a16:creationId xmlns:a16="http://schemas.microsoft.com/office/drawing/2014/main" id="{3DD66EFA-BAD1-DB44-2A8F-E530055387EA}"/>
                </a:ext>
              </a:extLst>
            </p:cNvPr>
            <p:cNvPicPr>
              <a:picLocks noChangeAspect="1"/>
            </p:cNvPicPr>
            <p:nvPr/>
          </p:nvPicPr>
          <p:blipFill>
            <a:blip r:embed="rId3"/>
            <a:stretch>
              <a:fillRect/>
            </a:stretch>
          </p:blipFill>
          <p:spPr>
            <a:xfrm>
              <a:off x="169249" y="1012742"/>
              <a:ext cx="5211562" cy="1745267"/>
            </a:xfrm>
            <a:prstGeom prst="rect">
              <a:avLst/>
            </a:prstGeom>
            <a:effectLst>
              <a:outerShdw blurRad="50800" dist="50800" dir="5400000" algn="ctr" rotWithShape="0">
                <a:schemeClr val="bg1">
                  <a:lumMod val="75000"/>
                </a:schemeClr>
              </a:outerShdw>
            </a:effectLst>
          </p:spPr>
        </p:pic>
        <p:sp>
          <p:nvSpPr>
            <p:cNvPr id="5" name="Textfeld 4">
              <a:extLst>
                <a:ext uri="{FF2B5EF4-FFF2-40B4-BE49-F238E27FC236}">
                  <a16:creationId xmlns:a16="http://schemas.microsoft.com/office/drawing/2014/main" id="{B9D33A70-C57D-CE59-F722-0EA37C102EF5}"/>
                </a:ext>
              </a:extLst>
            </p:cNvPr>
            <p:cNvSpPr txBox="1"/>
            <p:nvPr/>
          </p:nvSpPr>
          <p:spPr>
            <a:xfrm rot="21116959">
              <a:off x="4311106" y="2572621"/>
              <a:ext cx="995465" cy="287451"/>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lang="en-US" sz="1400" dirty="0">
                  <a:solidFill>
                    <a:srgbClr val="3C3C41"/>
                  </a:solidFill>
                  <a:highlight>
                    <a:srgbClr val="BBC7CD"/>
                  </a:highlight>
                  <a:latin typeface="Calibri"/>
                </a:rPr>
                <a:t>I</a:t>
              </a:r>
              <a:r>
                <a:rPr lang="en-US" sz="1400" noProof="0" dirty="0">
                  <a:solidFill>
                    <a:srgbClr val="3C3C41"/>
                  </a:solidFill>
                  <a:highlight>
                    <a:srgbClr val="BBC7CD"/>
                  </a:highlight>
                  <a:latin typeface="Calibri"/>
                </a:rPr>
                <a:t>n submission</a:t>
              </a:r>
              <a:endParaRPr kumimoji="0" lang="en-US" sz="1400" b="0" i="0" u="none" strike="noStrike" kern="1200" cap="none" spc="0" normalizeH="0" baseline="0" noProof="0" dirty="0">
                <a:ln>
                  <a:noFill/>
                </a:ln>
                <a:solidFill>
                  <a:srgbClr val="3C3C41"/>
                </a:solidFill>
                <a:effectLst/>
                <a:highlight>
                  <a:srgbClr val="BBC7CD"/>
                </a:highlight>
                <a:uLnTx/>
                <a:uFillTx/>
                <a:latin typeface="Calibri"/>
                <a:ea typeface="+mn-ea"/>
                <a:cs typeface="+mn-cs"/>
              </a:endParaRPr>
            </a:p>
          </p:txBody>
        </p:sp>
      </p:grpSp>
      <p:grpSp>
        <p:nvGrpSpPr>
          <p:cNvPr id="63" name="Group 62">
            <a:extLst>
              <a:ext uri="{FF2B5EF4-FFF2-40B4-BE49-F238E27FC236}">
                <a16:creationId xmlns:a16="http://schemas.microsoft.com/office/drawing/2014/main" id="{57EFFDB1-5BA2-30F3-ED28-E49B4EF6380B}"/>
              </a:ext>
            </a:extLst>
          </p:cNvPr>
          <p:cNvGrpSpPr/>
          <p:nvPr/>
        </p:nvGrpSpPr>
        <p:grpSpPr>
          <a:xfrm>
            <a:off x="173953" y="3327391"/>
            <a:ext cx="7369765" cy="3096285"/>
            <a:chOff x="6694" y="3045460"/>
            <a:chExt cx="7369765" cy="3096285"/>
          </a:xfrm>
        </p:grpSpPr>
        <p:grpSp>
          <p:nvGrpSpPr>
            <p:cNvPr id="6" name="Gruppieren 13">
              <a:extLst>
                <a:ext uri="{FF2B5EF4-FFF2-40B4-BE49-F238E27FC236}">
                  <a16:creationId xmlns:a16="http://schemas.microsoft.com/office/drawing/2014/main" id="{A1DED465-E234-0E3A-AF8C-37B9E3972298}"/>
                </a:ext>
              </a:extLst>
            </p:cNvPr>
            <p:cNvGrpSpPr/>
            <p:nvPr/>
          </p:nvGrpSpPr>
          <p:grpSpPr>
            <a:xfrm>
              <a:off x="153723" y="4628917"/>
              <a:ext cx="1006390" cy="1490832"/>
              <a:chOff x="2639751" y="2011329"/>
              <a:chExt cx="1006390" cy="1490832"/>
            </a:xfrm>
          </p:grpSpPr>
          <p:pic>
            <p:nvPicPr>
              <p:cNvPr id="7" name="Picture 12">
                <a:extLst>
                  <a:ext uri="{FF2B5EF4-FFF2-40B4-BE49-F238E27FC236}">
                    <a16:creationId xmlns:a16="http://schemas.microsoft.com/office/drawing/2014/main" id="{9269C12A-46A0-E863-48D1-5543259F2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751" y="2011329"/>
                <a:ext cx="1006390" cy="12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20">
                <a:extLst>
                  <a:ext uri="{FF2B5EF4-FFF2-40B4-BE49-F238E27FC236}">
                    <a16:creationId xmlns:a16="http://schemas.microsoft.com/office/drawing/2014/main" id="{2AE6F21C-DC0F-31B9-D377-8931C93C1058}"/>
                  </a:ext>
                </a:extLst>
              </p:cNvPr>
              <p:cNvSpPr txBox="1"/>
              <p:nvPr/>
            </p:nvSpPr>
            <p:spPr>
              <a:xfrm>
                <a:off x="2642868" y="3271329"/>
                <a:ext cx="990656" cy="230832"/>
              </a:xfrm>
              <a:prstGeom prst="rect">
                <a:avLst/>
              </a:prstGeom>
              <a:noFill/>
            </p:spPr>
            <p:txBody>
              <a:bodyPr wrap="none" lIns="0" tIns="0" r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latin typeface="Calibri"/>
                    <a:ea typeface="+mn-ea"/>
                    <a:cs typeface="+mn-cs"/>
                  </a:rPr>
                  <a:t>Julia Mannheim</a:t>
                </a:r>
              </a:p>
            </p:txBody>
          </p:sp>
        </p:grpSp>
        <p:grpSp>
          <p:nvGrpSpPr>
            <p:cNvPr id="9" name="Gruppieren 31">
              <a:extLst>
                <a:ext uri="{FF2B5EF4-FFF2-40B4-BE49-F238E27FC236}">
                  <a16:creationId xmlns:a16="http://schemas.microsoft.com/office/drawing/2014/main" id="{77254A84-C030-3426-DA17-6A2EFDDEEEAE}"/>
                </a:ext>
              </a:extLst>
            </p:cNvPr>
            <p:cNvGrpSpPr/>
            <p:nvPr/>
          </p:nvGrpSpPr>
          <p:grpSpPr>
            <a:xfrm>
              <a:off x="6694" y="3045460"/>
              <a:ext cx="1255215" cy="1529656"/>
              <a:chOff x="1847667" y="1994397"/>
              <a:chExt cx="1255215" cy="1529656"/>
            </a:xfrm>
          </p:grpSpPr>
          <p:pic>
            <p:nvPicPr>
              <p:cNvPr id="11" name="Picture 12">
                <a:extLst>
                  <a:ext uri="{FF2B5EF4-FFF2-40B4-BE49-F238E27FC236}">
                    <a16:creationId xmlns:a16="http://schemas.microsoft.com/office/drawing/2014/main" id="{5435FB54-81DB-4859-0B37-449F611F6709}"/>
                  </a:ext>
                </a:extLst>
              </p:cNvPr>
              <p:cNvPicPr>
                <a:picLocks noChangeAspect="1" noChangeArrowheads="1"/>
              </p:cNvPicPr>
              <p:nvPr/>
            </p:nvPicPr>
            <p:blipFill>
              <a:blip r:embed="rId5"/>
              <a:srcRect/>
              <a:stretch/>
            </p:blipFill>
            <p:spPr bwMode="auto">
              <a:xfrm>
                <a:off x="1994696" y="1994397"/>
                <a:ext cx="950338" cy="12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34">
                <a:extLst>
                  <a:ext uri="{FF2B5EF4-FFF2-40B4-BE49-F238E27FC236}">
                    <a16:creationId xmlns:a16="http://schemas.microsoft.com/office/drawing/2014/main" id="{6A9FDA41-09C5-2301-AA13-4FCBEF425ABE}"/>
                  </a:ext>
                </a:extLst>
              </p:cNvPr>
              <p:cNvSpPr txBox="1"/>
              <p:nvPr/>
            </p:nvSpPr>
            <p:spPr>
              <a:xfrm>
                <a:off x="1847667" y="3244874"/>
                <a:ext cx="1255215" cy="279179"/>
              </a:xfrm>
              <a:prstGeom prst="rect">
                <a:avLst/>
              </a:prstGeom>
              <a:noFill/>
            </p:spPr>
            <p:txBody>
              <a:bodyPr wrap="none" lIns="0" tIns="0" r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latin typeface="Calibri"/>
                    <a:ea typeface="+mn-ea"/>
                    <a:cs typeface="+mn-cs"/>
                  </a:rPr>
                  <a:t>Christian Pommranz</a:t>
                </a:r>
              </a:p>
            </p:txBody>
          </p:sp>
        </p:grpSp>
        <p:pic>
          <p:nvPicPr>
            <p:cNvPr id="13" name="Picture 16" descr="Neues Labor für die vorklinische Nuklearbildgebung : Universität zu Lübeck">
              <a:extLst>
                <a:ext uri="{FF2B5EF4-FFF2-40B4-BE49-F238E27FC236}">
                  <a16:creationId xmlns:a16="http://schemas.microsoft.com/office/drawing/2014/main" id="{68F90468-5A32-39AE-E415-34BED537B2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27" r="18012"/>
            <a:stretch/>
          </p:blipFill>
          <p:spPr bwMode="auto">
            <a:xfrm>
              <a:off x="4897615" y="4648413"/>
              <a:ext cx="1363955"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B093BFB6-BB77-B8DB-69FC-2567D73D7E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951" y="3055049"/>
              <a:ext cx="84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24">
              <a:extLst>
                <a:ext uri="{FF2B5EF4-FFF2-40B4-BE49-F238E27FC236}">
                  <a16:creationId xmlns:a16="http://schemas.microsoft.com/office/drawing/2014/main" id="{90A2A730-D4B4-B6A9-F6BB-9884054E4CB3}"/>
                </a:ext>
              </a:extLst>
            </p:cNvPr>
            <p:cNvPicPr>
              <a:picLocks noChangeAspect="1"/>
            </p:cNvPicPr>
            <p:nvPr/>
          </p:nvPicPr>
          <p:blipFill rotWithShape="1">
            <a:blip r:embed="rId8"/>
            <a:srcRect l="10148" r="6873"/>
            <a:stretch/>
          </p:blipFill>
          <p:spPr>
            <a:xfrm>
              <a:off x="3852081" y="3064572"/>
              <a:ext cx="1045534" cy="1260000"/>
            </a:xfrm>
            <a:prstGeom prst="rect">
              <a:avLst/>
            </a:prstGeom>
          </p:spPr>
        </p:pic>
        <p:pic>
          <p:nvPicPr>
            <p:cNvPr id="16" name="Grafik 28">
              <a:extLst>
                <a:ext uri="{FF2B5EF4-FFF2-40B4-BE49-F238E27FC236}">
                  <a16:creationId xmlns:a16="http://schemas.microsoft.com/office/drawing/2014/main" id="{1E04628B-98C5-C2C8-71BA-05B632C11310}"/>
                </a:ext>
              </a:extLst>
            </p:cNvPr>
            <p:cNvPicPr>
              <a:picLocks noChangeAspect="1"/>
            </p:cNvPicPr>
            <p:nvPr/>
          </p:nvPicPr>
          <p:blipFill rotWithShape="1">
            <a:blip r:embed="rId9"/>
            <a:srcRect l="17681" r="19315"/>
            <a:stretch/>
          </p:blipFill>
          <p:spPr>
            <a:xfrm>
              <a:off x="2474112" y="4637565"/>
              <a:ext cx="1058484" cy="1260000"/>
            </a:xfrm>
            <a:prstGeom prst="rect">
              <a:avLst/>
            </a:prstGeom>
          </p:spPr>
        </p:pic>
        <p:pic>
          <p:nvPicPr>
            <p:cNvPr id="17" name="Picture 8" descr="Ärzte und Wissenschaftler | Universitätsklinikum Tübingen">
              <a:extLst>
                <a:ext uri="{FF2B5EF4-FFF2-40B4-BE49-F238E27FC236}">
                  <a16:creationId xmlns:a16="http://schemas.microsoft.com/office/drawing/2014/main" id="{30FAB4AA-28E5-0140-C425-32D2E3AFCCC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812" r="9315"/>
            <a:stretch/>
          </p:blipFill>
          <p:spPr bwMode="auto">
            <a:xfrm>
              <a:off x="6300323" y="4648413"/>
              <a:ext cx="100639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7" descr="Ein Bild, das Person, Wand, Lächeln, posieren enthält.&#10;&#10;Automatisch generierte Beschreibung">
              <a:extLst>
                <a:ext uri="{FF2B5EF4-FFF2-40B4-BE49-F238E27FC236}">
                  <a16:creationId xmlns:a16="http://schemas.microsoft.com/office/drawing/2014/main" id="{ACC35B24-2A70-48D2-9F0B-ED30902C552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10000"/>
                      </a14:imgEffect>
                    </a14:imgLayer>
                  </a14:imgProps>
                </a:ext>
              </a:extLst>
            </a:blip>
            <a:srcRect t="6913" b="2408"/>
            <a:stretch/>
          </p:blipFill>
          <p:spPr>
            <a:xfrm>
              <a:off x="4989246" y="3055049"/>
              <a:ext cx="1080747" cy="1260000"/>
            </a:xfrm>
            <a:prstGeom prst="rect">
              <a:avLst/>
            </a:prstGeom>
          </p:spPr>
        </p:pic>
        <p:pic>
          <p:nvPicPr>
            <p:cNvPr id="20" name="Grafik 8">
              <a:extLst>
                <a:ext uri="{FF2B5EF4-FFF2-40B4-BE49-F238E27FC236}">
                  <a16:creationId xmlns:a16="http://schemas.microsoft.com/office/drawing/2014/main" id="{A43B0772-7EFD-7266-8B2D-634316650AD1}"/>
                </a:ext>
              </a:extLst>
            </p:cNvPr>
            <p:cNvPicPr>
              <a:picLocks noChangeAspect="1"/>
            </p:cNvPicPr>
            <p:nvPr/>
          </p:nvPicPr>
          <p:blipFill>
            <a:blip r:embed="rId13"/>
            <a:srcRect b="30634"/>
            <a:stretch/>
          </p:blipFill>
          <p:spPr>
            <a:xfrm>
              <a:off x="1250094" y="4637565"/>
              <a:ext cx="1176901" cy="1260000"/>
            </a:xfrm>
            <a:prstGeom prst="rect">
              <a:avLst/>
            </a:prstGeom>
          </p:spPr>
        </p:pic>
        <p:pic>
          <p:nvPicPr>
            <p:cNvPr id="21" name="Grafik 12">
              <a:extLst>
                <a:ext uri="{FF2B5EF4-FFF2-40B4-BE49-F238E27FC236}">
                  <a16:creationId xmlns:a16="http://schemas.microsoft.com/office/drawing/2014/main" id="{21344587-7A62-73F4-21D8-6FE788E4A856}"/>
                </a:ext>
              </a:extLst>
            </p:cNvPr>
            <p:cNvPicPr>
              <a:picLocks noChangeAspect="1"/>
            </p:cNvPicPr>
            <p:nvPr/>
          </p:nvPicPr>
          <p:blipFill>
            <a:blip r:embed="rId14"/>
            <a:stretch>
              <a:fillRect/>
            </a:stretch>
          </p:blipFill>
          <p:spPr>
            <a:xfrm>
              <a:off x="3611288" y="4637565"/>
              <a:ext cx="1260000" cy="1260000"/>
            </a:xfrm>
            <a:prstGeom prst="rect">
              <a:avLst/>
            </a:prstGeom>
          </p:spPr>
        </p:pic>
        <p:sp>
          <p:nvSpPr>
            <p:cNvPr id="22" name="Textfeld 34">
              <a:extLst>
                <a:ext uri="{FF2B5EF4-FFF2-40B4-BE49-F238E27FC236}">
                  <a16:creationId xmlns:a16="http://schemas.microsoft.com/office/drawing/2014/main" id="{A0BEB3FD-FB8D-F415-7F07-7E04256453ED}"/>
                </a:ext>
              </a:extLst>
            </p:cNvPr>
            <p:cNvSpPr txBox="1"/>
            <p:nvPr/>
          </p:nvSpPr>
          <p:spPr>
            <a:xfrm>
              <a:off x="1329905" y="4344284"/>
              <a:ext cx="1200457" cy="230832"/>
            </a:xfrm>
            <a:prstGeom prst="rect">
              <a:avLst/>
            </a:prstGeom>
            <a:noFill/>
          </p:spPr>
          <p:txBody>
            <a:bodyPr wrap="none" lIns="0" tIns="0" r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200" b="0" i="0" u="none" strike="noStrike" kern="1200" cap="none" spc="0" normalizeH="0" baseline="0" noProof="0" dirty="0">
                  <a:ln>
                    <a:noFill/>
                  </a:ln>
                  <a:solidFill>
                    <a:srgbClr val="3C3C41"/>
                  </a:solidFill>
                  <a:effectLst/>
                  <a:uLnTx/>
                  <a:uFillTx/>
                  <a:latin typeface="Calibri"/>
                  <a:ea typeface="+mn-ea"/>
                  <a:cs typeface="+mn-cs"/>
                </a:rPr>
                <a:t>Ezzat </a:t>
              </a:r>
              <a:r>
                <a:rPr kumimoji="0" lang="en-US" sz="1200" b="0" i="0" u="none" strike="noStrike" kern="1200" cap="none" spc="0" normalizeH="0" baseline="0" noProof="0" dirty="0" err="1">
                  <a:ln>
                    <a:noFill/>
                  </a:ln>
                  <a:solidFill>
                    <a:srgbClr val="3C3C41"/>
                  </a:solidFill>
                  <a:effectLst/>
                  <a:uLnTx/>
                  <a:uFillTx/>
                  <a:latin typeface="Calibri"/>
                  <a:ea typeface="+mn-ea"/>
                  <a:cs typeface="+mn-cs"/>
                </a:rPr>
                <a:t>Elmoujarkach</a:t>
              </a:r>
              <a:endParaRPr kumimoji="0" lang="en-US" sz="1200" b="0" i="0" u="none" strike="noStrike" kern="1200" cap="none" spc="0" normalizeH="0" baseline="0" noProof="0" dirty="0">
                <a:ln>
                  <a:noFill/>
                </a:ln>
                <a:solidFill>
                  <a:srgbClr val="3C3C41"/>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05EFEC37-097D-69F3-21FE-5C2DCE37D310}"/>
                </a:ext>
              </a:extLst>
            </p:cNvPr>
            <p:cNvGrpSpPr/>
            <p:nvPr/>
          </p:nvGrpSpPr>
          <p:grpSpPr>
            <a:xfrm>
              <a:off x="2506823" y="3055049"/>
              <a:ext cx="1258422" cy="1529656"/>
              <a:chOff x="7016931" y="0"/>
              <a:chExt cx="1258422" cy="1529656"/>
            </a:xfrm>
          </p:grpSpPr>
          <p:pic>
            <p:nvPicPr>
              <p:cNvPr id="24" name="Picture 23">
                <a:extLst>
                  <a:ext uri="{FF2B5EF4-FFF2-40B4-BE49-F238E27FC236}">
                    <a16:creationId xmlns:a16="http://schemas.microsoft.com/office/drawing/2014/main" id="{EDF709C6-4469-23B8-2850-51182EA4D811}"/>
                  </a:ext>
                </a:extLst>
              </p:cNvPr>
              <p:cNvPicPr>
                <a:picLocks noChangeAspect="1"/>
              </p:cNvPicPr>
              <p:nvPr/>
            </p:nvPicPr>
            <p:blipFill>
              <a:blip r:embed="rId15"/>
              <a:srcRect l="63" r="63"/>
              <a:stretch/>
            </p:blipFill>
            <p:spPr>
              <a:xfrm>
                <a:off x="7016931" y="0"/>
                <a:ext cx="1258422" cy="1260000"/>
              </a:xfrm>
              <a:prstGeom prst="rect">
                <a:avLst/>
              </a:prstGeom>
            </p:spPr>
          </p:pic>
          <p:sp>
            <p:nvSpPr>
              <p:cNvPr id="25" name="TextBox 24">
                <a:extLst>
                  <a:ext uri="{FF2B5EF4-FFF2-40B4-BE49-F238E27FC236}">
                    <a16:creationId xmlns:a16="http://schemas.microsoft.com/office/drawing/2014/main" id="{D3F389DB-69F8-93C3-0559-E3DE993CB37C}"/>
                  </a:ext>
                </a:extLst>
              </p:cNvPr>
              <p:cNvSpPr txBox="1"/>
              <p:nvPr/>
            </p:nvSpPr>
            <p:spPr>
              <a:xfrm>
                <a:off x="7226692" y="1298824"/>
                <a:ext cx="855171"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Wenhong Lan</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11ADBBE5-8B99-4A6D-07D9-7599F3DE4BD4}"/>
                </a:ext>
              </a:extLst>
            </p:cNvPr>
            <p:cNvSpPr txBox="1"/>
            <p:nvPr/>
          </p:nvSpPr>
          <p:spPr>
            <a:xfrm>
              <a:off x="3976826" y="4362536"/>
              <a:ext cx="830164"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Jorge Cabello</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sp>
          <p:nvSpPr>
            <p:cNvPr id="27" name="TextBox 26">
              <a:extLst>
                <a:ext uri="{FF2B5EF4-FFF2-40B4-BE49-F238E27FC236}">
                  <a16:creationId xmlns:a16="http://schemas.microsoft.com/office/drawing/2014/main" id="{43523164-1973-1AED-4439-C0006C5C1E4A}"/>
                </a:ext>
              </a:extLst>
            </p:cNvPr>
            <p:cNvSpPr txBox="1"/>
            <p:nvPr/>
          </p:nvSpPr>
          <p:spPr>
            <a:xfrm>
              <a:off x="5222643" y="4358821"/>
              <a:ext cx="613951"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Pia Linder</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nvGrpSpPr>
            <p:cNvPr id="28" name="Group 27">
              <a:extLst>
                <a:ext uri="{FF2B5EF4-FFF2-40B4-BE49-F238E27FC236}">
                  <a16:creationId xmlns:a16="http://schemas.microsoft.com/office/drawing/2014/main" id="{F5A5BA92-8AAC-9A28-C22A-B875A4964D7E}"/>
                </a:ext>
              </a:extLst>
            </p:cNvPr>
            <p:cNvGrpSpPr/>
            <p:nvPr/>
          </p:nvGrpSpPr>
          <p:grpSpPr>
            <a:xfrm>
              <a:off x="6116459" y="3045460"/>
              <a:ext cx="1260000" cy="1509844"/>
              <a:chOff x="7994783" y="-46231"/>
              <a:chExt cx="1260000" cy="1509844"/>
            </a:xfrm>
          </p:grpSpPr>
          <p:pic>
            <p:nvPicPr>
              <p:cNvPr id="29" name="Picture 28" descr="A person in a white shirt&#10;&#10;Description automatically generated">
                <a:extLst>
                  <a:ext uri="{FF2B5EF4-FFF2-40B4-BE49-F238E27FC236}">
                    <a16:creationId xmlns:a16="http://schemas.microsoft.com/office/drawing/2014/main" id="{43EC45BB-0E33-9A90-1F38-B7CCCB891CB8}"/>
                  </a:ext>
                </a:extLst>
              </p:cNvPr>
              <p:cNvPicPr>
                <a:picLocks noChangeAspect="1"/>
              </p:cNvPicPr>
              <p:nvPr/>
            </p:nvPicPr>
            <p:blipFill>
              <a:blip r:embed="rId16"/>
              <a:stretch>
                <a:fillRect/>
              </a:stretch>
            </p:blipFill>
            <p:spPr>
              <a:xfrm>
                <a:off x="7994783" y="-46231"/>
                <a:ext cx="1260000" cy="1260000"/>
              </a:xfrm>
              <a:prstGeom prst="rect">
                <a:avLst/>
              </a:prstGeom>
            </p:spPr>
          </p:pic>
          <p:sp>
            <p:nvSpPr>
              <p:cNvPr id="30" name="TextBox 29">
                <a:extLst>
                  <a:ext uri="{FF2B5EF4-FFF2-40B4-BE49-F238E27FC236}">
                    <a16:creationId xmlns:a16="http://schemas.microsoft.com/office/drawing/2014/main" id="{784669F7-C0D6-F19B-FBEE-0C70EAB48705}"/>
                  </a:ext>
                </a:extLst>
              </p:cNvPr>
              <p:cNvSpPr txBox="1"/>
              <p:nvPr/>
            </p:nvSpPr>
            <p:spPr>
              <a:xfrm>
                <a:off x="8350883" y="1232781"/>
                <a:ext cx="466025"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H. P. Vo</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sp>
          <p:nvSpPr>
            <p:cNvPr id="31" name="TextBox 30">
              <a:extLst>
                <a:ext uri="{FF2B5EF4-FFF2-40B4-BE49-F238E27FC236}">
                  <a16:creationId xmlns:a16="http://schemas.microsoft.com/office/drawing/2014/main" id="{56A2D7E9-B1D9-BE60-5451-56157EB4E2F1}"/>
                </a:ext>
              </a:extLst>
            </p:cNvPr>
            <p:cNvSpPr txBox="1"/>
            <p:nvPr/>
          </p:nvSpPr>
          <p:spPr>
            <a:xfrm>
              <a:off x="1250094" y="5910913"/>
              <a:ext cx="1178015"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Andrea Santangelo</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D4B30CE7-CCCA-30DA-DF49-5E4A6ADBFD46}"/>
                </a:ext>
              </a:extLst>
            </p:cNvPr>
            <p:cNvSpPr txBox="1"/>
            <p:nvPr/>
          </p:nvSpPr>
          <p:spPr>
            <a:xfrm>
              <a:off x="2545600" y="5908413"/>
              <a:ext cx="915507"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3C3C41"/>
                  </a:solidFill>
                  <a:latin typeface="Calibri"/>
                  <a:ea typeface="宋体" panose="02010600030101010101" pitchFamily="2" charset="-122"/>
                </a:rPr>
                <a:t>Maurizio Conti</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sp>
          <p:nvSpPr>
            <p:cNvPr id="33" name="TextBox 32">
              <a:extLst>
                <a:ext uri="{FF2B5EF4-FFF2-40B4-BE49-F238E27FC236}">
                  <a16:creationId xmlns:a16="http://schemas.microsoft.com/office/drawing/2014/main" id="{35B63312-9E62-E4FC-DC1F-554FF20D23FE}"/>
                </a:ext>
              </a:extLst>
            </p:cNvPr>
            <p:cNvSpPr txBox="1"/>
            <p:nvPr/>
          </p:nvSpPr>
          <p:spPr>
            <a:xfrm>
              <a:off x="3623715" y="5908413"/>
              <a:ext cx="1235146"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3C3C41"/>
                  </a:solidFill>
                  <a:latin typeface="Calibri"/>
                  <a:ea typeface="宋体" panose="02010600030101010101" pitchFamily="2" charset="-122"/>
                </a:rPr>
                <a:t>Christian la </a:t>
              </a:r>
              <a:r>
                <a:rPr lang="en-US" altLang="zh-CN" sz="1200" dirty="0" err="1">
                  <a:solidFill>
                    <a:srgbClr val="3C3C41"/>
                  </a:solidFill>
                  <a:latin typeface="Calibri"/>
                  <a:ea typeface="宋体" panose="02010600030101010101" pitchFamily="2" charset="-122"/>
                </a:rPr>
                <a:t>Fougère</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sp>
          <p:nvSpPr>
            <p:cNvPr id="34" name="TextBox 33">
              <a:extLst>
                <a:ext uri="{FF2B5EF4-FFF2-40B4-BE49-F238E27FC236}">
                  <a16:creationId xmlns:a16="http://schemas.microsoft.com/office/drawing/2014/main" id="{98CECA9D-EB23-3276-F52C-693343224129}"/>
                </a:ext>
              </a:extLst>
            </p:cNvPr>
            <p:cNvSpPr txBox="1"/>
            <p:nvPr/>
          </p:nvSpPr>
          <p:spPr>
            <a:xfrm>
              <a:off x="4976574" y="5909323"/>
              <a:ext cx="1206036"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3C3C41"/>
                  </a:solidFill>
                  <a:latin typeface="Calibri"/>
                  <a:ea typeface="宋体" panose="02010600030101010101" pitchFamily="2" charset="-122"/>
                </a:rPr>
                <a:t>Magdalena </a:t>
              </a:r>
              <a:r>
                <a:rPr lang="en-US" altLang="zh-CN" sz="1200" dirty="0" err="1">
                  <a:solidFill>
                    <a:srgbClr val="3C3C41"/>
                  </a:solidFill>
                  <a:latin typeface="Calibri"/>
                  <a:ea typeface="宋体" panose="02010600030101010101" pitchFamily="2" charset="-122"/>
                </a:rPr>
                <a:t>Rafecas</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sp>
          <p:nvSpPr>
            <p:cNvPr id="35" name="TextBox 34">
              <a:extLst>
                <a:ext uri="{FF2B5EF4-FFF2-40B4-BE49-F238E27FC236}">
                  <a16:creationId xmlns:a16="http://schemas.microsoft.com/office/drawing/2014/main" id="{1785FD63-0CB0-31C6-B148-0147BE8C1733}"/>
                </a:ext>
              </a:extLst>
            </p:cNvPr>
            <p:cNvSpPr txBox="1"/>
            <p:nvPr/>
          </p:nvSpPr>
          <p:spPr>
            <a:xfrm>
              <a:off x="6327875" y="5908413"/>
              <a:ext cx="951286" cy="230832"/>
            </a:xfrm>
            <a:prstGeom prst="rect">
              <a:avLst/>
            </a:prstGeom>
            <a:noFill/>
          </p:spPr>
          <p:txBody>
            <a:bodyPr wrap="non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rPr>
                <a:t>Fabian Schmidt</a:t>
              </a:r>
              <a:endParaRPr kumimoji="0" lang="zh-CN" altLang="en-US" sz="1200" b="0" i="0" u="none" strike="noStrike" kern="1200" cap="none" spc="0" normalizeH="0" baseline="0" noProof="0" dirty="0">
                <a:ln>
                  <a:noFill/>
                </a:ln>
                <a:solidFill>
                  <a:srgbClr val="3C3C41"/>
                </a:solidFill>
                <a:effectLst/>
                <a:uLnTx/>
                <a:uFillTx/>
                <a:latin typeface="Calibri"/>
                <a:ea typeface="宋体" panose="02010600030101010101" pitchFamily="2" charset="-122"/>
                <a:cs typeface="+mn-cs"/>
              </a:endParaRPr>
            </a:p>
          </p:txBody>
        </p:sp>
      </p:grpSp>
      <p:grpSp>
        <p:nvGrpSpPr>
          <p:cNvPr id="74" name="Group 73">
            <a:extLst>
              <a:ext uri="{FF2B5EF4-FFF2-40B4-BE49-F238E27FC236}">
                <a16:creationId xmlns:a16="http://schemas.microsoft.com/office/drawing/2014/main" id="{31AA6DFC-CAB4-4CF6-6566-5B6B1E561A1A}"/>
              </a:ext>
            </a:extLst>
          </p:cNvPr>
          <p:cNvGrpSpPr/>
          <p:nvPr/>
        </p:nvGrpSpPr>
        <p:grpSpPr>
          <a:xfrm>
            <a:off x="6247726" y="1190761"/>
            <a:ext cx="3375542" cy="2035485"/>
            <a:chOff x="6247726" y="1190761"/>
            <a:chExt cx="3375542" cy="2035485"/>
          </a:xfrm>
        </p:grpSpPr>
        <p:pic>
          <p:nvPicPr>
            <p:cNvPr id="37" name="Grafik 3">
              <a:extLst>
                <a:ext uri="{FF2B5EF4-FFF2-40B4-BE49-F238E27FC236}">
                  <a16:creationId xmlns:a16="http://schemas.microsoft.com/office/drawing/2014/main" id="{C9939500-E319-500A-C30D-30831924662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247726" y="1190761"/>
              <a:ext cx="3375542" cy="1365497"/>
            </a:xfrm>
            <a:prstGeom prst="rect">
              <a:avLst/>
            </a:prstGeom>
          </p:spPr>
        </p:pic>
        <p:pic>
          <p:nvPicPr>
            <p:cNvPr id="38" name="Grafik 13">
              <a:extLst>
                <a:ext uri="{FF2B5EF4-FFF2-40B4-BE49-F238E27FC236}">
                  <a16:creationId xmlns:a16="http://schemas.microsoft.com/office/drawing/2014/main" id="{BC8ED308-B831-B323-ECA7-26E7470FE0E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3251" y="2581334"/>
              <a:ext cx="1677867" cy="644912"/>
            </a:xfrm>
            <a:prstGeom prst="rect">
              <a:avLst/>
            </a:prstGeom>
          </p:spPr>
        </p:pic>
      </p:grpSp>
      <p:grpSp>
        <p:nvGrpSpPr>
          <p:cNvPr id="73" name="Group 72">
            <a:extLst>
              <a:ext uri="{FF2B5EF4-FFF2-40B4-BE49-F238E27FC236}">
                <a16:creationId xmlns:a16="http://schemas.microsoft.com/office/drawing/2014/main" id="{DA2527B1-3DEC-0DDD-5196-8444B9CE7B5C}"/>
              </a:ext>
            </a:extLst>
          </p:cNvPr>
          <p:cNvGrpSpPr/>
          <p:nvPr/>
        </p:nvGrpSpPr>
        <p:grpSpPr>
          <a:xfrm>
            <a:off x="7935497" y="4330643"/>
            <a:ext cx="3572126" cy="1293059"/>
            <a:chOff x="8132983" y="4538985"/>
            <a:chExt cx="3572126" cy="1293059"/>
          </a:xfrm>
        </p:grpSpPr>
        <p:pic>
          <p:nvPicPr>
            <p:cNvPr id="39" name="Grafik 16">
              <a:extLst>
                <a:ext uri="{FF2B5EF4-FFF2-40B4-BE49-F238E27FC236}">
                  <a16:creationId xmlns:a16="http://schemas.microsoft.com/office/drawing/2014/main" id="{6431077B-DA91-5D03-0EE7-D886C6C8064D}"/>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624982" y="4691019"/>
              <a:ext cx="2004783" cy="51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6">
              <a:extLst>
                <a:ext uri="{FF2B5EF4-FFF2-40B4-BE49-F238E27FC236}">
                  <a16:creationId xmlns:a16="http://schemas.microsoft.com/office/drawing/2014/main" id="{5947D07E-8A24-4EDB-CEE1-3F9A338DF343}"/>
                </a:ext>
              </a:extLst>
            </p:cNvPr>
            <p:cNvPicPr>
              <a:picLocks noChangeAspect="1"/>
            </p:cNvPicPr>
            <p:nvPr/>
          </p:nvPicPr>
          <p:blipFill>
            <a:blip r:embed="rId20"/>
            <a:stretch>
              <a:fillRect/>
            </a:stretch>
          </p:blipFill>
          <p:spPr>
            <a:xfrm>
              <a:off x="10794191" y="4538985"/>
              <a:ext cx="910918" cy="888833"/>
            </a:xfrm>
            <a:prstGeom prst="rect">
              <a:avLst/>
            </a:prstGeom>
          </p:spPr>
        </p:pic>
        <p:pic>
          <p:nvPicPr>
            <p:cNvPr id="42" name="Picture 41" descr="A white background with blue text&#10;&#10;Description automatically generated">
              <a:extLst>
                <a:ext uri="{FF2B5EF4-FFF2-40B4-BE49-F238E27FC236}">
                  <a16:creationId xmlns:a16="http://schemas.microsoft.com/office/drawing/2014/main" id="{6B36B9AA-E8CA-3653-377F-1E497A60CA43}"/>
                </a:ext>
              </a:extLst>
            </p:cNvPr>
            <p:cNvPicPr>
              <a:picLocks noChangeAspect="1"/>
            </p:cNvPicPr>
            <p:nvPr/>
          </p:nvPicPr>
          <p:blipFill>
            <a:blip r:embed="rId21">
              <a:clrChange>
                <a:clrFrom>
                  <a:srgbClr val="FFFFFF"/>
                </a:clrFrom>
                <a:clrTo>
                  <a:srgbClr val="FFFFFF">
                    <a:alpha val="0"/>
                  </a:srgbClr>
                </a:clrTo>
              </a:clrChange>
            </a:blip>
            <a:srcRect l="919" t="13449" r="20650" b="13008"/>
            <a:stretch/>
          </p:blipFill>
          <p:spPr>
            <a:xfrm>
              <a:off x="8132983" y="5088439"/>
              <a:ext cx="2973680" cy="743605"/>
            </a:xfrm>
            <a:prstGeom prst="rect">
              <a:avLst/>
            </a:prstGeom>
          </p:spPr>
        </p:pic>
      </p:grpSp>
      <p:pic>
        <p:nvPicPr>
          <p:cNvPr id="43" name="Picture 6">
            <a:extLst>
              <a:ext uri="{FF2B5EF4-FFF2-40B4-BE49-F238E27FC236}">
                <a16:creationId xmlns:a16="http://schemas.microsoft.com/office/drawing/2014/main" id="{06BD7FA1-F476-6618-D98D-CC71DB63CBD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79659" y="2135991"/>
            <a:ext cx="1891031" cy="47065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A group of people connected together&#10;&#10;Description automatically generated">
            <a:extLst>
              <a:ext uri="{FF2B5EF4-FFF2-40B4-BE49-F238E27FC236}">
                <a16:creationId xmlns:a16="http://schemas.microsoft.com/office/drawing/2014/main" id="{843E9BF0-12AD-FA6A-AF83-5A7D6232A66C}"/>
              </a:ext>
            </a:extLst>
          </p:cNvPr>
          <p:cNvPicPr>
            <a:picLocks noChangeAspect="1"/>
          </p:cNvPicPr>
          <p:nvPr/>
        </p:nvPicPr>
        <p:blipFill>
          <a:blip r:embed="rId23">
            <a:clrChange>
              <a:clrFrom>
                <a:srgbClr val="FFFFFF"/>
              </a:clrFrom>
              <a:clrTo>
                <a:srgbClr val="FFFFFF">
                  <a:alpha val="0"/>
                </a:srgbClr>
              </a:clrTo>
            </a:clrChange>
          </a:blip>
          <a:srcRect l="16747" t="18519" r="16111" b="18289"/>
          <a:stretch/>
        </p:blipFill>
        <p:spPr>
          <a:xfrm rot="3611842">
            <a:off x="8973407" y="2416903"/>
            <a:ext cx="1841210" cy="1732912"/>
          </a:xfrm>
          <a:prstGeom prst="rect">
            <a:avLst/>
          </a:prstGeom>
        </p:spPr>
      </p:pic>
      <p:pic>
        <p:nvPicPr>
          <p:cNvPr id="76" name="Graphic 75" descr="Graduation cap with solid fill">
            <a:extLst>
              <a:ext uri="{FF2B5EF4-FFF2-40B4-BE49-F238E27FC236}">
                <a16:creationId xmlns:a16="http://schemas.microsoft.com/office/drawing/2014/main" id="{04BA7A30-99C5-6DA4-8BAD-12736731BBB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358206" y="5364746"/>
            <a:ext cx="914400" cy="914400"/>
          </a:xfrm>
          <a:prstGeom prst="rect">
            <a:avLst/>
          </a:prstGeom>
        </p:spPr>
      </p:pic>
      <p:pic>
        <p:nvPicPr>
          <p:cNvPr id="78" name="Graphic 77" descr="Hospital with solid fill">
            <a:extLst>
              <a:ext uri="{FF2B5EF4-FFF2-40B4-BE49-F238E27FC236}">
                <a16:creationId xmlns:a16="http://schemas.microsoft.com/office/drawing/2014/main" id="{5201E492-5375-14E9-93CF-CB7AB52AAB2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54876" y="2072783"/>
            <a:ext cx="914400" cy="914400"/>
          </a:xfrm>
          <a:prstGeom prst="rect">
            <a:avLst/>
          </a:prstGeom>
        </p:spPr>
      </p:pic>
      <p:pic>
        <p:nvPicPr>
          <p:cNvPr id="80" name="Graphic 79" descr="Factory with solid fill">
            <a:extLst>
              <a:ext uri="{FF2B5EF4-FFF2-40B4-BE49-F238E27FC236}">
                <a16:creationId xmlns:a16="http://schemas.microsoft.com/office/drawing/2014/main" id="{0562876E-976B-A3F7-787E-9D2C0B268CF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675113" y="1040941"/>
            <a:ext cx="914400" cy="914400"/>
          </a:xfrm>
          <a:prstGeom prst="rect">
            <a:avLst/>
          </a:prstGeom>
        </p:spPr>
      </p:pic>
      <p:sp>
        <p:nvSpPr>
          <p:cNvPr id="81" name="TextBox 80">
            <a:extLst>
              <a:ext uri="{FF2B5EF4-FFF2-40B4-BE49-F238E27FC236}">
                <a16:creationId xmlns:a16="http://schemas.microsoft.com/office/drawing/2014/main" id="{9D8F6C05-4C93-938E-C095-800E15D9E432}"/>
              </a:ext>
            </a:extLst>
          </p:cNvPr>
          <p:cNvSpPr txBox="1"/>
          <p:nvPr/>
        </p:nvSpPr>
        <p:spPr>
          <a:xfrm>
            <a:off x="9345629" y="5985540"/>
            <a:ext cx="939553"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a:ln>
                  <a:noFill/>
                </a:ln>
                <a:solidFill>
                  <a:srgbClr val="3C3C41"/>
                </a:solidFill>
                <a:effectLst/>
                <a:uLnTx/>
                <a:uFillTx/>
                <a:latin typeface="Calibri"/>
                <a:ea typeface="+mn-ea"/>
                <a:cs typeface="+mn-cs"/>
              </a:rPr>
              <a:t>University</a:t>
            </a:r>
            <a:endParaRPr kumimoji="0" lang="en-GB" b="0" i="0" u="none" strike="noStrike" kern="1200" cap="none" spc="0" normalizeH="0" baseline="0" noProof="0" dirty="0">
              <a:ln>
                <a:noFill/>
              </a:ln>
              <a:solidFill>
                <a:srgbClr val="3C3C41"/>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BF065C55-B732-8AC8-12F9-16ACF2F27D13}"/>
              </a:ext>
            </a:extLst>
          </p:cNvPr>
          <p:cNvSpPr txBox="1"/>
          <p:nvPr/>
        </p:nvSpPr>
        <p:spPr>
          <a:xfrm>
            <a:off x="6327964" y="2786027"/>
            <a:ext cx="768224"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a:ln>
                  <a:noFill/>
                </a:ln>
                <a:solidFill>
                  <a:srgbClr val="3C3C41"/>
                </a:solidFill>
                <a:effectLst/>
                <a:uLnTx/>
                <a:uFillTx/>
                <a:latin typeface="Calibri"/>
                <a:ea typeface="+mn-ea"/>
                <a:cs typeface="+mn-cs"/>
              </a:rPr>
              <a:t>Hospital</a:t>
            </a:r>
            <a:endParaRPr kumimoji="0" lang="en-GB" b="0" i="0" u="none" strike="noStrike" kern="1200" cap="none" spc="0" normalizeH="0" baseline="0" noProof="0" dirty="0">
              <a:ln>
                <a:noFill/>
              </a:ln>
              <a:solidFill>
                <a:srgbClr val="3C3C41"/>
              </a:solidFill>
              <a:effectLst/>
              <a:uLnTx/>
              <a:uFillTx/>
              <a:latin typeface="Calibri"/>
              <a:ea typeface="+mn-ea"/>
              <a:cs typeface="+mn-cs"/>
            </a:endParaRPr>
          </a:p>
        </p:txBody>
      </p:sp>
      <p:sp>
        <p:nvSpPr>
          <p:cNvPr id="83" name="TextBox 82">
            <a:extLst>
              <a:ext uri="{FF2B5EF4-FFF2-40B4-BE49-F238E27FC236}">
                <a16:creationId xmlns:a16="http://schemas.microsoft.com/office/drawing/2014/main" id="{581B558C-C717-26AD-D26A-C3BB3F991C95}"/>
              </a:ext>
            </a:extLst>
          </p:cNvPr>
          <p:cNvSpPr txBox="1"/>
          <p:nvPr/>
        </p:nvSpPr>
        <p:spPr>
          <a:xfrm>
            <a:off x="10745893" y="1777151"/>
            <a:ext cx="772840" cy="356380"/>
          </a:xfrm>
          <a:prstGeom prst="rect">
            <a:avLst/>
          </a:prstGeom>
          <a:noFill/>
        </p:spPr>
        <p:txBody>
          <a:bodyPr wrap="non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en-US" b="0" i="0" u="none" strike="noStrike" kern="1200" cap="none" spc="0" normalizeH="0" baseline="0" noProof="0" dirty="0" err="1">
                <a:ln>
                  <a:noFill/>
                </a:ln>
                <a:solidFill>
                  <a:srgbClr val="3C3C41"/>
                </a:solidFill>
                <a:effectLst/>
                <a:uLnTx/>
                <a:uFillTx/>
                <a:latin typeface="Calibri"/>
                <a:ea typeface="+mn-ea"/>
                <a:cs typeface="+mn-cs"/>
              </a:rPr>
              <a:t>Industr</a:t>
            </a:r>
            <a:r>
              <a:rPr lang="en-US" dirty="0">
                <a:solidFill>
                  <a:srgbClr val="3C3C41"/>
                </a:solidFill>
                <a:latin typeface="Calibri"/>
              </a:rPr>
              <a:t>y</a:t>
            </a:r>
            <a:endParaRPr kumimoji="0" lang="en-GB" b="0" i="0" u="none" strike="noStrike" kern="1200" cap="none" spc="0" normalizeH="0" baseline="0" noProof="0" dirty="0">
              <a:ln>
                <a:noFill/>
              </a:ln>
              <a:solidFill>
                <a:srgbClr val="3C3C41"/>
              </a:solidFill>
              <a:effectLst/>
              <a:uLnTx/>
              <a:uFillTx/>
              <a:latin typeface="Calibri"/>
              <a:ea typeface="+mn-ea"/>
              <a:cs typeface="+mn-cs"/>
            </a:endParaRPr>
          </a:p>
        </p:txBody>
      </p:sp>
    </p:spTree>
    <p:extLst>
      <p:ext uri="{BB962C8B-B14F-4D97-AF65-F5344CB8AC3E}">
        <p14:creationId xmlns:p14="http://schemas.microsoft.com/office/powerpoint/2010/main" val="1042698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2DDC-0678-7018-407A-B7CFDD2297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9400DE-DB35-35B5-B605-E5ECB14D2EA5}"/>
              </a:ext>
            </a:extLst>
          </p:cNvPr>
          <p:cNvSpPr>
            <a:spLocks noGrp="1"/>
          </p:cNvSpPr>
          <p:nvPr>
            <p:ph type="title"/>
          </p:nvPr>
        </p:nvSpPr>
        <p:spPr/>
        <p:txBody>
          <a:bodyPr/>
          <a:lstStyle/>
          <a:p>
            <a:r>
              <a:rPr lang="en-US" noProof="0" dirty="0"/>
              <a:t>Validation: NEMA NU 2-2018</a:t>
            </a:r>
          </a:p>
        </p:txBody>
      </p:sp>
      <p:sp>
        <p:nvSpPr>
          <p:cNvPr id="3" name="Textplatzhalter 2">
            <a:extLst>
              <a:ext uri="{FF2B5EF4-FFF2-40B4-BE49-F238E27FC236}">
                <a16:creationId xmlns:a16="http://schemas.microsoft.com/office/drawing/2014/main" id="{0C34452D-05A1-56EF-ECC4-C49F4950588D}"/>
              </a:ext>
            </a:extLst>
          </p:cNvPr>
          <p:cNvSpPr>
            <a:spLocks noGrp="1"/>
          </p:cNvSpPr>
          <p:nvPr>
            <p:ph type="body" sz="quarter" idx="13"/>
          </p:nvPr>
        </p:nvSpPr>
        <p:spPr/>
        <p:txBody>
          <a:bodyPr/>
          <a:lstStyle/>
          <a:p>
            <a:endParaRPr lang="en-US" dirty="0"/>
          </a:p>
        </p:txBody>
      </p:sp>
      <p:sp>
        <p:nvSpPr>
          <p:cNvPr id="13" name="Textfeld 12">
            <a:extLst>
              <a:ext uri="{FF2B5EF4-FFF2-40B4-BE49-F238E27FC236}">
                <a16:creationId xmlns:a16="http://schemas.microsoft.com/office/drawing/2014/main" id="{C21EF127-5E1C-4952-637F-1A1F02C8CBE0}"/>
              </a:ext>
            </a:extLst>
          </p:cNvPr>
          <p:cNvSpPr txBox="1"/>
          <p:nvPr/>
        </p:nvSpPr>
        <p:spPr>
          <a:xfrm>
            <a:off x="863441" y="2537038"/>
            <a:ext cx="6665913" cy="2232599"/>
          </a:xfrm>
          <a:prstGeom prst="rect">
            <a:avLst/>
          </a:prstGeom>
          <a:noFill/>
        </p:spPr>
        <p:txBody>
          <a:bodyPr wrap="square" lIns="0" tIns="0" rIns="0" rtlCol="0">
            <a:spAutoFit/>
          </a:bodyPr>
          <a:lstStyle/>
          <a:p>
            <a:pPr marL="0" marR="0" indent="0" algn="l" defTabSz="914400" rtl="0" eaLnBrk="1" fontAlgn="auto" latinLnBrk="0" hangingPunct="1">
              <a:lnSpc>
                <a:spcPct val="120000"/>
              </a:lnSpc>
              <a:spcBef>
                <a:spcPts val="0"/>
              </a:spcBef>
              <a:spcAft>
                <a:spcPts val="0"/>
              </a:spcAft>
              <a:buClrTx/>
              <a:buSzTx/>
              <a:buFontTx/>
              <a:buNone/>
              <a:tabLst/>
            </a:pPr>
            <a:r>
              <a:rPr kumimoji="0" lang="de-DE" sz="2400" b="0" i="0" u="none" strike="noStrike" kern="1200" cap="none" spc="0" normalizeH="0" baseline="0" noProof="0" dirty="0" err="1">
                <a:ln>
                  <a:noFill/>
                </a:ln>
                <a:solidFill>
                  <a:srgbClr val="3C3C41"/>
                </a:solidFill>
                <a:effectLst/>
                <a:uLnTx/>
                <a:uFillTx/>
                <a:latin typeface="Calibri"/>
                <a:ea typeface="+mn-ea"/>
                <a:cs typeface="+mn-cs"/>
              </a:rPr>
              <a:t>Replicate</a:t>
            </a:r>
            <a:r>
              <a:rPr kumimoji="0" lang="de-DE" sz="2400" b="0" i="0" u="none" strike="noStrike" kern="1200" cap="none" spc="0" normalizeH="0" baseline="0" noProof="0" dirty="0">
                <a:ln>
                  <a:noFill/>
                </a:ln>
                <a:solidFill>
                  <a:srgbClr val="3C3C41"/>
                </a:solidFill>
                <a:effectLst/>
                <a:uLnTx/>
                <a:uFillTx/>
                <a:latin typeface="Calibri"/>
                <a:ea typeface="+mn-ea"/>
                <a:cs typeface="+mn-cs"/>
              </a:rPr>
              <a:t> NEMA </a:t>
            </a:r>
            <a:r>
              <a:rPr lang="de-DE" sz="2400" dirty="0">
                <a:solidFill>
                  <a:srgbClr val="3C3C41"/>
                </a:solidFill>
                <a:latin typeface="Calibri"/>
              </a:rPr>
              <a:t>NU 2- 2018 </a:t>
            </a:r>
            <a:r>
              <a:rPr lang="de-DE" sz="2400" dirty="0" err="1">
                <a:solidFill>
                  <a:srgbClr val="3C3C41"/>
                </a:solidFill>
                <a:latin typeface="Calibri"/>
              </a:rPr>
              <a:t>experiments</a:t>
            </a:r>
            <a:r>
              <a:rPr lang="de-DE" sz="2400" dirty="0">
                <a:solidFill>
                  <a:srgbClr val="3C3C41"/>
                </a:solidFill>
                <a:latin typeface="Calibri"/>
              </a:rPr>
              <a:t> in </a:t>
            </a:r>
            <a:r>
              <a:rPr lang="de-DE" sz="2400" dirty="0" err="1">
                <a:solidFill>
                  <a:srgbClr val="3C3C41"/>
                </a:solidFill>
                <a:latin typeface="Calibri"/>
              </a:rPr>
              <a:t>silico</a:t>
            </a:r>
            <a:r>
              <a:rPr lang="de-DE" sz="2400" dirty="0">
                <a:solidFill>
                  <a:srgbClr val="3C3C41"/>
                </a:solidFill>
                <a:latin typeface="Calibri"/>
              </a:rPr>
              <a:t> </a:t>
            </a:r>
          </a:p>
          <a:p>
            <a:pPr marL="0" marR="0" indent="0" algn="l" defTabSz="914400" rtl="0" eaLnBrk="1" fontAlgn="auto" latinLnBrk="0" hangingPunct="1">
              <a:lnSpc>
                <a:spcPct val="120000"/>
              </a:lnSpc>
              <a:spcBef>
                <a:spcPts val="0"/>
              </a:spcBef>
              <a:spcAft>
                <a:spcPts val="0"/>
              </a:spcAft>
              <a:buClrTx/>
              <a:buSzTx/>
              <a:buFontTx/>
              <a:buNone/>
              <a:tabLst/>
            </a:pPr>
            <a:endParaRPr lang="de-DE" sz="2400" dirty="0">
              <a:solidFill>
                <a:srgbClr val="3C3C41"/>
              </a:solidFill>
              <a:latin typeface="Calibri"/>
            </a:endParaRPr>
          </a:p>
          <a:p>
            <a:pPr marL="0" marR="0" indent="0" algn="l" defTabSz="914400" rtl="0" eaLnBrk="1" fontAlgn="auto" latinLnBrk="0" hangingPunct="1">
              <a:lnSpc>
                <a:spcPct val="120000"/>
              </a:lnSpc>
              <a:spcBef>
                <a:spcPts val="0"/>
              </a:spcBef>
              <a:spcAft>
                <a:spcPts val="0"/>
              </a:spcAft>
              <a:buClrTx/>
              <a:buSzTx/>
              <a:buFontTx/>
              <a:buNone/>
              <a:tabLst/>
            </a:pPr>
            <a:endParaRPr lang="de-DE" sz="2400" dirty="0">
              <a:solidFill>
                <a:srgbClr val="3C3C41"/>
              </a:solidFill>
              <a:latin typeface="Calibri"/>
            </a:endParaRPr>
          </a:p>
          <a:p>
            <a:pPr marL="0" marR="0" indent="0" algn="l" defTabSz="914400" rtl="0" eaLnBrk="1" fontAlgn="auto" latinLnBrk="0" hangingPunct="1">
              <a:lnSpc>
                <a:spcPct val="120000"/>
              </a:lnSpc>
              <a:spcBef>
                <a:spcPts val="0"/>
              </a:spcBef>
              <a:spcAft>
                <a:spcPts val="0"/>
              </a:spcAft>
              <a:buClrTx/>
              <a:buSzTx/>
              <a:buFontTx/>
              <a:buNone/>
              <a:tabLst/>
            </a:pPr>
            <a:r>
              <a:rPr kumimoji="0" lang="de-DE" sz="2400" b="0" i="0" u="none" strike="noStrike" kern="1200" cap="none" spc="0" normalizeH="0" baseline="0" noProof="0" dirty="0">
                <a:ln>
                  <a:noFill/>
                </a:ln>
                <a:solidFill>
                  <a:srgbClr val="3C3C41"/>
                </a:solidFill>
                <a:effectLst/>
                <a:uLnTx/>
                <a:uFillTx/>
                <a:latin typeface="Calibri"/>
                <a:ea typeface="+mn-ea"/>
                <a:cs typeface="+mn-cs"/>
                <a:sym typeface="Wingdings" panose="05000000000000000000" pitchFamily="2" charset="2"/>
              </a:rPr>
              <a:t> </a:t>
            </a:r>
            <a:r>
              <a:rPr kumimoji="0" lang="de-DE" sz="2400" b="0" i="0" u="none" strike="noStrike" kern="1200" cap="none" spc="0" normalizeH="0" baseline="0" noProof="0" dirty="0" err="1">
                <a:ln>
                  <a:noFill/>
                </a:ln>
                <a:solidFill>
                  <a:srgbClr val="3C3C41"/>
                </a:solidFill>
                <a:effectLst/>
                <a:uLnTx/>
                <a:uFillTx/>
                <a:latin typeface="Calibri"/>
                <a:ea typeface="+mn-ea"/>
                <a:cs typeface="+mn-cs"/>
              </a:rPr>
              <a:t>Comparison</a:t>
            </a:r>
            <a:r>
              <a:rPr kumimoji="0" lang="de-DE" sz="2400" b="0" i="0" u="none" strike="noStrike" kern="1200" cap="none" spc="0" normalizeH="0" baseline="0" noProof="0" dirty="0">
                <a:ln>
                  <a:noFill/>
                </a:ln>
                <a:solidFill>
                  <a:srgbClr val="3C3C41"/>
                </a:solidFill>
                <a:effectLst/>
                <a:uLnTx/>
                <a:uFillTx/>
                <a:latin typeface="Calibri"/>
                <a:ea typeface="+mn-ea"/>
                <a:cs typeface="+mn-cs"/>
              </a:rPr>
              <a:t> </a:t>
            </a:r>
            <a:r>
              <a:rPr kumimoji="0" lang="de-DE" sz="2400" b="0" i="0" u="none" strike="noStrike" kern="1200" cap="none" spc="0" normalizeH="0" baseline="0" noProof="0" dirty="0" err="1">
                <a:ln>
                  <a:noFill/>
                </a:ln>
                <a:solidFill>
                  <a:srgbClr val="3C3C41"/>
                </a:solidFill>
                <a:effectLst/>
                <a:uLnTx/>
                <a:uFillTx/>
                <a:latin typeface="Calibri"/>
                <a:ea typeface="+mn-ea"/>
                <a:cs typeface="+mn-cs"/>
              </a:rPr>
              <a:t>of</a:t>
            </a:r>
            <a:r>
              <a:rPr kumimoji="0" lang="de-DE" sz="2400" b="0" i="0" u="none" strike="noStrike" kern="1200" cap="none" spc="0" normalizeH="0" baseline="0" noProof="0" dirty="0">
                <a:ln>
                  <a:noFill/>
                </a:ln>
                <a:solidFill>
                  <a:srgbClr val="3C3C41"/>
                </a:solidFill>
                <a:effectLst/>
                <a:uLnTx/>
                <a:uFillTx/>
                <a:latin typeface="Calibri"/>
                <a:ea typeface="+mn-ea"/>
                <a:cs typeface="+mn-cs"/>
              </a:rPr>
              <a:t> (real) experimental and </a:t>
            </a:r>
            <a:r>
              <a:rPr kumimoji="0" lang="de-DE" sz="2400" b="0" i="0" u="none" strike="noStrike" kern="1200" cap="none" spc="0" normalizeH="0" baseline="0" noProof="0" dirty="0" err="1">
                <a:ln>
                  <a:noFill/>
                </a:ln>
                <a:solidFill>
                  <a:srgbClr val="3C3C41"/>
                </a:solidFill>
                <a:effectLst/>
                <a:uLnTx/>
                <a:uFillTx/>
                <a:latin typeface="Calibri"/>
                <a:ea typeface="+mn-ea"/>
                <a:cs typeface="+mn-cs"/>
              </a:rPr>
              <a:t>simulation</a:t>
            </a:r>
            <a:r>
              <a:rPr kumimoji="0" lang="de-DE" sz="2400" b="0" i="0" u="none" strike="noStrike" kern="1200" cap="none" spc="0" normalizeH="0" baseline="0" noProof="0" dirty="0">
                <a:ln>
                  <a:noFill/>
                </a:ln>
                <a:solidFill>
                  <a:srgbClr val="3C3C41"/>
                </a:solidFill>
                <a:effectLst/>
                <a:uLnTx/>
                <a:uFillTx/>
                <a:latin typeface="Calibri"/>
                <a:ea typeface="+mn-ea"/>
                <a:cs typeface="+mn-cs"/>
              </a:rPr>
              <a:t> </a:t>
            </a:r>
            <a:r>
              <a:rPr kumimoji="0" lang="de-DE" sz="2400" b="0" i="0" u="none" strike="noStrike" kern="1200" cap="none" spc="0" normalizeH="0" baseline="0" noProof="0" dirty="0" err="1">
                <a:ln>
                  <a:noFill/>
                </a:ln>
                <a:solidFill>
                  <a:srgbClr val="3C3C41"/>
                </a:solidFill>
                <a:effectLst/>
                <a:uLnTx/>
                <a:uFillTx/>
                <a:latin typeface="Calibri"/>
                <a:ea typeface="+mn-ea"/>
                <a:cs typeface="+mn-cs"/>
              </a:rPr>
              <a:t>derived</a:t>
            </a:r>
            <a:r>
              <a:rPr kumimoji="0" lang="de-DE" sz="2400" b="0" i="0" u="none" strike="noStrike" kern="1200" cap="none" spc="0" normalizeH="0" baseline="0" noProof="0" dirty="0">
                <a:ln>
                  <a:noFill/>
                </a:ln>
                <a:solidFill>
                  <a:srgbClr val="3C3C41"/>
                </a:solidFill>
                <a:effectLst/>
                <a:uLnTx/>
                <a:uFillTx/>
                <a:latin typeface="Calibri"/>
                <a:ea typeface="+mn-ea"/>
                <a:cs typeface="+mn-cs"/>
              </a:rPr>
              <a:t> </a:t>
            </a:r>
            <a:r>
              <a:rPr kumimoji="0" lang="de-DE" sz="2400" b="0" i="0" u="none" strike="noStrike" kern="1200" cap="none" spc="0" normalizeH="0" baseline="0" noProof="0" dirty="0" err="1">
                <a:ln>
                  <a:noFill/>
                </a:ln>
                <a:solidFill>
                  <a:srgbClr val="3C3C41"/>
                </a:solidFill>
                <a:effectLst/>
                <a:uLnTx/>
                <a:uFillTx/>
                <a:latin typeface="Calibri"/>
                <a:ea typeface="+mn-ea"/>
                <a:cs typeface="+mn-cs"/>
              </a:rPr>
              <a:t>metrics</a:t>
            </a:r>
            <a:endParaRPr kumimoji="0" lang="de-DE" sz="2400" b="0" i="0" u="none" strike="noStrike" kern="1200" cap="none" spc="0" normalizeH="0" baseline="0" noProof="0" dirty="0">
              <a:ln>
                <a:noFill/>
              </a:ln>
              <a:solidFill>
                <a:srgbClr val="3C3C41"/>
              </a:solidFill>
              <a:effectLst/>
              <a:uLnTx/>
              <a:uFillTx/>
              <a:latin typeface="Calibri"/>
              <a:ea typeface="+mn-ea"/>
              <a:cs typeface="+mn-cs"/>
            </a:endParaRPr>
          </a:p>
        </p:txBody>
      </p:sp>
      <p:pic>
        <p:nvPicPr>
          <p:cNvPr id="27" name="Grafik 26">
            <a:extLst>
              <a:ext uri="{FF2B5EF4-FFF2-40B4-BE49-F238E27FC236}">
                <a16:creationId xmlns:a16="http://schemas.microsoft.com/office/drawing/2014/main" id="{46513F3E-480E-1D67-722C-330CD56E2F80}"/>
              </a:ext>
            </a:extLst>
          </p:cNvPr>
          <p:cNvPicPr>
            <a:picLocks noChangeAspect="1"/>
          </p:cNvPicPr>
          <p:nvPr/>
        </p:nvPicPr>
        <p:blipFill>
          <a:blip r:embed="rId2"/>
          <a:stretch>
            <a:fillRect/>
          </a:stretch>
        </p:blipFill>
        <p:spPr>
          <a:xfrm>
            <a:off x="7906088" y="1156733"/>
            <a:ext cx="3877924" cy="5476578"/>
          </a:xfrm>
          <a:prstGeom prst="rect">
            <a:avLst/>
          </a:prstGeom>
          <a:ln>
            <a:solidFill>
              <a:schemeClr val="tx1"/>
            </a:solidFill>
          </a:ln>
        </p:spPr>
      </p:pic>
    </p:spTree>
    <p:extLst>
      <p:ext uri="{BB962C8B-B14F-4D97-AF65-F5344CB8AC3E}">
        <p14:creationId xmlns:p14="http://schemas.microsoft.com/office/powerpoint/2010/main" val="3265455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
</p:tagLst>
</file>

<file path=ppt/theme/theme1.xml><?xml version="1.0" encoding="utf-8"?>
<a:theme xmlns:a="http://schemas.openxmlformats.org/drawingml/2006/main" name="UKT_PPT-Master_190207_Title-Slides">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273068"/>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thm15="http://schemas.microsoft.com/office/thememl/2012/main" name="sdgdf.potx" id="{5812D78D-EC15-48CA-8EB9-A2C85F4BB191}" vid="{6BC1D2BD-4BC6-4A6D-A8A4-1AF012319B05}"/>
    </a:ext>
  </a:extLst>
</a:theme>
</file>

<file path=ppt/theme/theme2.xml><?xml version="1.0" encoding="utf-8"?>
<a:theme xmlns:a="http://schemas.openxmlformats.org/drawingml/2006/main" name="UKT_PPT-Master_190207_Content-Slides">
  <a:themeElements>
    <a:clrScheme name="Benutzerdefiniert 1">
      <a:dk1>
        <a:srgbClr val="3C3C41"/>
      </a:dk1>
      <a:lt1>
        <a:srgbClr val="FFFFFF"/>
      </a:lt1>
      <a:dk2>
        <a:srgbClr val="BAA874"/>
      </a:dk2>
      <a:lt2>
        <a:srgbClr val="454B6A"/>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marL="0" marR="0" indent="0" algn="l" defTabSz="914400" rtl="0" eaLnBrk="1" fontAlgn="auto" latinLnBrk="0" hangingPunct="1">
          <a:lnSpc>
            <a:spcPct val="120000"/>
          </a:lnSpc>
          <a:spcBef>
            <a:spcPts val="0"/>
          </a:spcBef>
          <a:spcAft>
            <a:spcPts val="0"/>
          </a:spcAft>
          <a:buClrTx/>
          <a:buSzTx/>
          <a:buFontTx/>
          <a:buNone/>
          <a:tabLst/>
          <a:defRPr kumimoji="0" sz="2400" b="0" i="0" u="none" strike="noStrike" kern="1200" cap="none" spc="0" normalizeH="0" baseline="0" noProof="0" dirty="0">
            <a:ln>
              <a:noFill/>
            </a:ln>
            <a:solidFill>
              <a:srgbClr val="3C3C41"/>
            </a:solidFill>
            <a:effectLst/>
            <a:uLnTx/>
            <a:uFillTx/>
            <a:latin typeface="Calibri"/>
            <a:ea typeface="+mn-ea"/>
            <a:cs typeface="+mn-cs"/>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273068"/>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thm15="http://schemas.microsoft.com/office/thememl/2012/main" name="sdgdf.potx" id="{5812D78D-EC15-48CA-8EB9-A2C85F4BB191}" vid="{7F5629F4-BFAA-428A-9C7B-C207CE3BEB4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UKT_PPT-Master_190207</Template>
  <TotalTime>143</TotalTime>
  <Words>2075</Words>
  <Application>Microsoft Macintosh PowerPoint</Application>
  <PresentationFormat>Widescreen</PresentationFormat>
  <Paragraphs>402</Paragraphs>
  <Slides>38</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DengXian</vt:lpstr>
      <vt:lpstr>宋体</vt:lpstr>
      <vt:lpstr>Aptos</vt:lpstr>
      <vt:lpstr>Aptos Display</vt:lpstr>
      <vt:lpstr>Aptos Narrow</vt:lpstr>
      <vt:lpstr>Arial</vt:lpstr>
      <vt:lpstr>Arial Narrow</vt:lpstr>
      <vt:lpstr>Calibri</vt:lpstr>
      <vt:lpstr>Symbol</vt:lpstr>
      <vt:lpstr>Times New Roman</vt:lpstr>
      <vt:lpstr>Wingdings</vt:lpstr>
      <vt:lpstr>UKT_PPT-Master_190207_Title-Slides</vt:lpstr>
      <vt:lpstr>UKT_PPT-Master_190207_Content-Slides</vt:lpstr>
      <vt:lpstr>PowerPoint Presentation</vt:lpstr>
      <vt:lpstr>Motivation</vt:lpstr>
      <vt:lpstr>Motivation</vt:lpstr>
      <vt:lpstr>Motivation</vt:lpstr>
      <vt:lpstr>PowerPoint Presentation</vt:lpstr>
      <vt:lpstr>Concept Digital Twin Biograph Vision Quadra</vt:lpstr>
      <vt:lpstr>Simulation + Image Reconstruction Workflow</vt:lpstr>
      <vt:lpstr>Quadra Digital Twin - Collaboration </vt:lpstr>
      <vt:lpstr>Validation: NEMA NU 2-2018</vt:lpstr>
      <vt:lpstr>Image Quality, Noise &amp; Contrast Recovery</vt:lpstr>
      <vt:lpstr>Spatial Resolution</vt:lpstr>
      <vt:lpstr>Sensitivity</vt:lpstr>
      <vt:lpstr>Count Rate &amp; Scatter Fraction</vt:lpstr>
      <vt:lpstr>PowerPoint Presentation</vt:lpstr>
      <vt:lpstr>Motivation</vt:lpstr>
      <vt:lpstr>Validation and Comparison of Motion Correction Methods</vt:lpstr>
      <vt:lpstr>Validation and Comparison of Motion Correction Methods</vt:lpstr>
      <vt:lpstr>Digital Twin for Simulation Derived Motion Free Ground Truth</vt:lpstr>
      <vt:lpstr>Digital Twin Motion + Correction: Results IQ</vt:lpstr>
      <vt:lpstr>Digital Twin Motion + Correction: Results Lesion Quantification </vt:lpstr>
      <vt:lpstr>Digital Twin Motion + Correction: Results Lesion Profiles</vt:lpstr>
      <vt:lpstr>Digital Twin Motion + Correction: Results Respiration Curve</vt:lpstr>
      <vt:lpstr>Quadra Digital Twin – Motion Presentation </vt:lpstr>
      <vt:lpstr>PowerPoint Presentation</vt:lpstr>
      <vt:lpstr>SIRT + Y-90 PET Imaging</vt:lpstr>
      <vt:lpstr>Optimization of Y-90 LAFOV PET Imaging</vt:lpstr>
      <vt:lpstr>Optimization of Radioembolization Dosimetry?</vt:lpstr>
      <vt:lpstr>Dosimetry: Simulation Workflow</vt:lpstr>
      <vt:lpstr>Dosimetry: Simulation Ground Truth</vt:lpstr>
      <vt:lpstr>Dosimetry: Simulation Ground Truth - Application</vt:lpstr>
      <vt:lpstr>SIRT Dosimetry : Dosimetry: Simulation Ground Truth - Application</vt:lpstr>
      <vt:lpstr>SIRT Dosimetry : Dosimetry: Simulation Ground Truth - Application</vt:lpstr>
      <vt:lpstr>PowerPoint Presentation</vt:lpstr>
      <vt:lpstr>Low Dose PET Imaging and Denoising</vt:lpstr>
      <vt:lpstr>Digital Twin and Denoising Network</vt:lpstr>
      <vt:lpstr>Quadra Digital Twin – Training NN for Low-Dose PET Denoising </vt:lpstr>
      <vt:lpstr>Quadra Digital Twin – Training NN for Low-Dose PET Denoising</vt:lpstr>
      <vt:lpstr>PowerPoint Presentation</vt:lpstr>
    </vt:vector>
  </TitlesOfParts>
  <Company>UKT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Bianca Hermle</dc:creator>
  <cp:lastModifiedBy>Wenhong Lan</cp:lastModifiedBy>
  <cp:revision>16</cp:revision>
  <cp:lastPrinted>2020-02-19T10:06:14Z</cp:lastPrinted>
  <dcterms:created xsi:type="dcterms:W3CDTF">2019-07-04T10:45:42Z</dcterms:created>
  <dcterms:modified xsi:type="dcterms:W3CDTF">2024-10-30T22:35:03Z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CF61CEF0-1040-4DA9-BD07-27157A85E91E</vt:lpwstr>
  </property>
  <property fmtid="{D5CDD505-2E9C-101B-9397-08002B2CF9AE}" pid="3" name="ArticulatePath">
    <vt:lpwstr>UKT-ZM-J-17001_PPT-Master_final</vt:lpwstr>
  </property>
</Properties>
</file>