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1" r:id="rId1"/>
    <p:sldMasterId id="2147483706" r:id="rId2"/>
    <p:sldMasterId id="2147483713" r:id="rId3"/>
    <p:sldMasterId id="2147483720" r:id="rId4"/>
    <p:sldMasterId id="2147483728" r:id="rId5"/>
    <p:sldMasterId id="2147483741" r:id="rId6"/>
  </p:sldMasterIdLst>
  <p:notesMasterIdLst>
    <p:notesMasterId r:id="rId21"/>
  </p:notesMasterIdLst>
  <p:handoutMasterIdLst>
    <p:handoutMasterId r:id="rId22"/>
  </p:handoutMasterIdLst>
  <p:sldIdLst>
    <p:sldId id="630" r:id="rId7"/>
    <p:sldId id="681" r:id="rId8"/>
    <p:sldId id="737" r:id="rId9"/>
    <p:sldId id="810" r:id="rId10"/>
    <p:sldId id="811" r:id="rId11"/>
    <p:sldId id="262" r:id="rId12"/>
    <p:sldId id="261" r:id="rId13"/>
    <p:sldId id="258" r:id="rId14"/>
    <p:sldId id="816" r:id="rId15"/>
    <p:sldId id="814" r:id="rId16"/>
    <p:sldId id="738" r:id="rId17"/>
    <p:sldId id="817" r:id="rId18"/>
    <p:sldId id="819" r:id="rId19"/>
    <p:sldId id="713" r:id="rId20"/>
  </p:sldIdLst>
  <p:sldSz cx="17340263" cy="9753600"/>
  <p:notesSz cx="6858000" cy="9144000"/>
  <p:defaultTextStyle>
    <a:lvl1pPr algn="ctr" defTabSz="584200">
      <a:defRPr sz="3600">
        <a:latin typeface="Helvetica Light"/>
        <a:ea typeface="Helvetica Light"/>
        <a:cs typeface="Helvetica Light"/>
        <a:sym typeface="Helvetica Light"/>
      </a:defRPr>
    </a:lvl1pPr>
    <a:lvl2pPr indent="228600" algn="ctr" defTabSz="584200">
      <a:defRPr sz="3600">
        <a:latin typeface="Helvetica Light"/>
        <a:ea typeface="Helvetica Light"/>
        <a:cs typeface="Helvetica Light"/>
        <a:sym typeface="Helvetica Light"/>
      </a:defRPr>
    </a:lvl2pPr>
    <a:lvl3pPr indent="457200" algn="ctr" defTabSz="584200">
      <a:defRPr sz="3600">
        <a:latin typeface="Helvetica Light"/>
        <a:ea typeface="Helvetica Light"/>
        <a:cs typeface="Helvetica Light"/>
        <a:sym typeface="Helvetica Light"/>
      </a:defRPr>
    </a:lvl3pPr>
    <a:lvl4pPr indent="685800" algn="ctr" defTabSz="584200">
      <a:defRPr sz="3600">
        <a:latin typeface="Helvetica Light"/>
        <a:ea typeface="Helvetica Light"/>
        <a:cs typeface="Helvetica Light"/>
        <a:sym typeface="Helvetica Light"/>
      </a:defRPr>
    </a:lvl4pPr>
    <a:lvl5pPr indent="914400" algn="ctr" defTabSz="584200">
      <a:defRPr sz="3600">
        <a:latin typeface="Helvetica Light"/>
        <a:ea typeface="Helvetica Light"/>
        <a:cs typeface="Helvetica Light"/>
        <a:sym typeface="Helvetica Light"/>
      </a:defRPr>
    </a:lvl5pPr>
    <a:lvl6pPr indent="1143000" algn="ctr" defTabSz="584200">
      <a:defRPr sz="3600">
        <a:latin typeface="Helvetica Light"/>
        <a:ea typeface="Helvetica Light"/>
        <a:cs typeface="Helvetica Light"/>
        <a:sym typeface="Helvetica Light"/>
      </a:defRPr>
    </a:lvl6pPr>
    <a:lvl7pPr indent="1371600" algn="ctr" defTabSz="584200">
      <a:defRPr sz="3600">
        <a:latin typeface="Helvetica Light"/>
        <a:ea typeface="Helvetica Light"/>
        <a:cs typeface="Helvetica Light"/>
        <a:sym typeface="Helvetica Light"/>
      </a:defRPr>
    </a:lvl7pPr>
    <a:lvl8pPr indent="1600200" algn="ctr" defTabSz="584200">
      <a:defRPr sz="3600">
        <a:latin typeface="Helvetica Light"/>
        <a:ea typeface="Helvetica Light"/>
        <a:cs typeface="Helvetica Light"/>
        <a:sym typeface="Helvetica Light"/>
      </a:defRPr>
    </a:lvl8pPr>
    <a:lvl9pPr indent="1828800" algn="ctr" defTabSz="584200">
      <a:defRPr sz="3600"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10837" userDrawn="1">
          <p15:clr>
            <a:srgbClr val="A4A3A4"/>
          </p15:clr>
        </p15:guide>
        <p15:guide id="6" pos="5484" userDrawn="1">
          <p15:clr>
            <a:srgbClr val="A4A3A4"/>
          </p15:clr>
        </p15:guide>
        <p15:guide id="8" pos="313" userDrawn="1">
          <p15:clr>
            <a:srgbClr val="A4A3A4"/>
          </p15:clr>
        </p15:guide>
        <p15:guide id="10" orient="horz" pos="963" userDrawn="1">
          <p15:clr>
            <a:srgbClr val="A4A3A4"/>
          </p15:clr>
        </p15:guide>
        <p15:guide id="11" orient="horz" pos="32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ie Roncali" initials="ER" lastIdx="1" clrIdx="0">
    <p:extLst>
      <p:ext uri="{19B8F6BF-5375-455C-9EA6-DF929625EA0E}">
        <p15:presenceInfo xmlns:p15="http://schemas.microsoft.com/office/powerpoint/2012/main" userId="244e6564dd318deb" providerId="Windows Live"/>
      </p:ext>
    </p:extLst>
  </p:cmAuthor>
  <p:cmAuthor id="2" name="Emilie Roncali" initials="ER [2]" lastIdx="1" clrIdx="1">
    <p:extLst>
      <p:ext uri="{19B8F6BF-5375-455C-9EA6-DF929625EA0E}">
        <p15:presenceInfo xmlns:p15="http://schemas.microsoft.com/office/powerpoint/2012/main" userId="S::eroncali@ucdavis.edu::9b57118f-de19-4bd1-8b17-996d4b9dc0c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000"/>
    <a:srgbClr val="F2AD00"/>
    <a:srgbClr val="FFFFFB"/>
    <a:srgbClr val="15456D"/>
    <a:srgbClr val="333333"/>
    <a:srgbClr val="000000"/>
    <a:srgbClr val="FFB400"/>
    <a:srgbClr val="595959"/>
    <a:srgbClr val="FFFFFF"/>
    <a:srgbClr val="F4F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84305" autoAdjust="0"/>
  </p:normalViewPr>
  <p:slideViewPr>
    <p:cSldViewPr snapToGrid="0" snapToObjects="1">
      <p:cViewPr varScale="1">
        <p:scale>
          <a:sx n="52" d="100"/>
          <a:sy n="52" d="100"/>
        </p:scale>
        <p:origin x="429" y="45"/>
      </p:cViewPr>
      <p:guideLst>
        <p:guide pos="10837"/>
        <p:guide pos="5484"/>
        <p:guide pos="313"/>
        <p:guide orient="horz" pos="963"/>
        <p:guide orient="horz" pos="32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57" d="100"/>
          <a:sy n="57" d="100"/>
        </p:scale>
        <p:origin x="2918" y="4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23491A-7A9D-4209-927D-ADE0266171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910738-2D70-410E-8A90-3F0082810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09603-A201-4A61-87EA-F2E7443F79DB}" type="datetimeFigureOut">
              <a:rPr lang="en-US" smtClean="0"/>
              <a:t>10/30/2024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12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2890565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Recommended in 35% cancers (a third of all cancer deaths)</a:t>
            </a:r>
          </a:p>
        </p:txBody>
      </p:sp>
    </p:spTree>
    <p:extLst>
      <p:ext uri="{BB962C8B-B14F-4D97-AF65-F5344CB8AC3E}">
        <p14:creationId xmlns:p14="http://schemas.microsoft.com/office/powerpoint/2010/main" val="3481084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Emission processes</a:t>
            </a:r>
          </a:p>
          <a:p>
            <a:r>
              <a:rPr lang="en-US" dirty="0"/>
              <a:t>Heavy collaboration with </a:t>
            </a:r>
            <a:r>
              <a:rPr lang="en-US" dirty="0" err="1"/>
              <a:t>CREATIS</a:t>
            </a:r>
            <a:endParaRPr lang="en-US" dirty="0"/>
          </a:p>
          <a:p>
            <a:r>
              <a:rPr lang="en-US" dirty="0"/>
              <a:t>Guneet </a:t>
            </a:r>
            <a:r>
              <a:rPr lang="en-US" dirty="0" err="1"/>
              <a:t>Mummaneni</a:t>
            </a:r>
            <a:r>
              <a:rPr lang="en-US" dirty="0"/>
              <a:t> and Carlotta </a:t>
            </a:r>
            <a:r>
              <a:rPr lang="en-US" dirty="0" err="1"/>
              <a:t>Trigila’s</a:t>
            </a:r>
            <a:r>
              <a:rPr lang="en-US" dirty="0"/>
              <a:t> work</a:t>
            </a:r>
          </a:p>
        </p:txBody>
      </p:sp>
    </p:spTree>
    <p:extLst>
      <p:ext uri="{BB962C8B-B14F-4D97-AF65-F5344CB8AC3E}">
        <p14:creationId xmlns:p14="http://schemas.microsoft.com/office/powerpoint/2010/main" val="1261892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F7F4185-3D9E-4842-B82E-BE96622BB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C9106-19C7-427C-9BBB-2553DE4BF3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84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→ Majority of the optical photons directly detected by the central crystal (crystal 1)</a:t>
            </a:r>
          </a:p>
          <a:p>
            <a:r>
              <a:rPr lang="en-US" dirty="0"/>
              <a:t>→ Less than 5% transmitted to each of the lateral neighbors of the central crystal</a:t>
            </a:r>
          </a:p>
          <a:p>
            <a:r>
              <a:rPr lang="en-US" dirty="0"/>
              <a:t>(crystals 2, 4, 6, 8)</a:t>
            </a:r>
          </a:p>
          <a:p>
            <a:r>
              <a:rPr lang="en-US" dirty="0"/>
              <a:t>→ Around 0.4% of the optical photons transmitted and detected by each corner crystal</a:t>
            </a:r>
          </a:p>
          <a:p>
            <a:r>
              <a:rPr lang="en-US" dirty="0"/>
              <a:t>(crystals 3, 5, 7, 9)</a:t>
            </a:r>
          </a:p>
          <a:p>
            <a:r>
              <a:rPr lang="en-US" dirty="0"/>
              <a:t>For larger DOI values (further from the photodetectors), the percentage of optical</a:t>
            </a:r>
          </a:p>
          <a:p>
            <a:r>
              <a:rPr lang="en-US" dirty="0"/>
              <a:t>photons detected in the central crystal decreased in the advantage of an increase of</a:t>
            </a:r>
          </a:p>
          <a:p>
            <a:r>
              <a:rPr lang="en-US" dirty="0"/>
              <a:t>photons transmitted to the neighboring crystals</a:t>
            </a:r>
          </a:p>
          <a:p>
            <a:r>
              <a:rPr lang="en-US" dirty="0"/>
              <a:t>→ No significant dependency of DOI position was observed in the corner crystals.</a:t>
            </a:r>
          </a:p>
        </p:txBody>
      </p:sp>
    </p:spTree>
    <p:extLst>
      <p:ext uri="{BB962C8B-B14F-4D97-AF65-F5344CB8AC3E}">
        <p14:creationId xmlns:p14="http://schemas.microsoft.com/office/powerpoint/2010/main" val="2791418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000" dirty="0"/>
              <a:t>LUT DAVIS Standalone application follows geometry optics rule.</a:t>
            </a:r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2000" dirty="0"/>
          </a:p>
          <a:p>
            <a:pPr marL="457200" marR="0" lvl="0" indent="-228600" algn="l" defTabSz="914400" rtl="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2000" dirty="0"/>
              <a:t>Ansys </a:t>
            </a:r>
            <a:r>
              <a:rPr lang="en-US" sz="2000" dirty="0" err="1"/>
              <a:t>Lumerical</a:t>
            </a:r>
            <a:r>
              <a:rPr lang="en-US" sz="2000" dirty="0"/>
              <a:t> FDTD: follows wave optics theory, which is used for Photonic crystals simulation. Geometric optics rules don’t apply for Photonic crystals modelling. </a:t>
            </a:r>
          </a:p>
        </p:txBody>
      </p:sp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5 LUTs, run simulation in single crystal 3x3x20 </a:t>
            </a:r>
            <a:r>
              <a:rPr lang="en-US" dirty="0" err="1"/>
              <a:t>BGO</a:t>
            </a:r>
            <a:r>
              <a:rPr lang="en-US" dirty="0"/>
              <a:t> and compare light output</a:t>
            </a:r>
          </a:p>
        </p:txBody>
      </p:sp>
    </p:spTree>
    <p:extLst>
      <p:ext uri="{BB962C8B-B14F-4D97-AF65-F5344CB8AC3E}">
        <p14:creationId xmlns:p14="http://schemas.microsoft.com/office/powerpoint/2010/main" val="195040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light with 10x10</a:t>
            </a:r>
          </a:p>
          <a:p>
            <a:r>
              <a:rPr lang="en-US" dirty="0"/>
              <a:t>Thicker crystal and </a:t>
            </a:r>
            <a:r>
              <a:rPr lang="en-US" dirty="0" err="1"/>
              <a:t>PhC</a:t>
            </a:r>
            <a:r>
              <a:rPr lang="en-US" dirty="0"/>
              <a:t> 3 show poorer performance</a:t>
            </a:r>
          </a:p>
          <a:p>
            <a:r>
              <a:rPr lang="en-US" dirty="0"/>
              <a:t>New hexagonal lattice very similar to </a:t>
            </a:r>
            <a:r>
              <a:rPr lang="en-US" dirty="0" err="1"/>
              <a:t>PhC</a:t>
            </a:r>
            <a:r>
              <a:rPr lang="en-US" dirty="0"/>
              <a:t> 4 for small crystal and performs poorly for larger crystal?</a:t>
            </a:r>
          </a:p>
          <a:p>
            <a:r>
              <a:rPr lang="en-US" dirty="0"/>
              <a:t>PhC2 best for both sizes</a:t>
            </a:r>
          </a:p>
        </p:txBody>
      </p:sp>
    </p:spTree>
    <p:extLst>
      <p:ext uri="{BB962C8B-B14F-4D97-AF65-F5344CB8AC3E}">
        <p14:creationId xmlns:p14="http://schemas.microsoft.com/office/powerpoint/2010/main" val="3408908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pc="122" dirty="0">
                <a:cs typeface="Arial" panose="020B0604020202020204" pitchFamily="34" charset="0"/>
              </a:rPr>
              <a:t>: Left: Impinging photons distribution and position of gamma ray photo-electric interaction within a Cerium Bromide monolithic crystal of 1.2 × 1.2 × 5 mm</a:t>
            </a:r>
            <a:r>
              <a:rPr lang="en-US" sz="2400" spc="122" baseline="30000" dirty="0">
                <a:cs typeface="Arial" panose="020B0604020202020204" pitchFamily="34" charset="0"/>
              </a:rPr>
              <a:t>3</a:t>
            </a:r>
            <a:r>
              <a:rPr lang="en-US" sz="2400" spc="122" dirty="0">
                <a:cs typeface="Arial" panose="020B0604020202020204" pitchFamily="34" charset="0"/>
              </a:rPr>
              <a:t> coupled to the SiPM array. </a:t>
            </a:r>
          </a:p>
          <a:p>
            <a:r>
              <a:rPr lang="en-US" sz="2400" spc="122" dirty="0">
                <a:cs typeface="Arial" panose="020B0604020202020204" pitchFamily="34" charset="0"/>
              </a:rPr>
              <a:t>Right: first 30 ns of the corresponding simulated </a:t>
            </a:r>
            <a:r>
              <a:rPr lang="en-US" sz="2400" spc="122" dirty="0" err="1">
                <a:cs typeface="Arial" panose="020B0604020202020204" pitchFamily="34" charset="0"/>
              </a:rPr>
              <a:t>SiPMs</a:t>
            </a:r>
            <a:r>
              <a:rPr lang="en-US" sz="2400" spc="122" dirty="0">
                <a:cs typeface="Arial" panose="020B0604020202020204" pitchFamily="34" charset="0"/>
              </a:rPr>
              <a:t> signals that demonstrates the feasibility to simulate an SiPM array with </a:t>
            </a:r>
            <a:r>
              <a:rPr lang="en-US" sz="2400" spc="122" dirty="0" err="1">
                <a:cs typeface="Arial" panose="020B0604020202020204" pitchFamily="34" charset="0"/>
              </a:rPr>
              <a:t>SiPMSiM</a:t>
            </a:r>
            <a:r>
              <a:rPr lang="en-US" sz="2400" spc="122" dirty="0">
                <a:cs typeface="Arial" panose="020B0604020202020204" pitchFamily="34" charset="0"/>
              </a:rPr>
              <a:t>. One can also identify a signal that is both higher in intensity and has a steeper slope compared to others, which corresponds to the signal from the SiPM directly facing the interaction point of the gamma ray </a:t>
            </a:r>
            <a:r>
              <a:rPr lang="en-US" sz="2400" spc="122" dirty="0">
                <a:solidFill>
                  <a:srgbClr val="FF0000"/>
                </a:solidFill>
                <a:cs typeface="Arial" panose="020B0604020202020204" pitchFamily="34" charset="0"/>
              </a:rPr>
              <a:t>(in red).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44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spc="122" dirty="0">
                <a:cs typeface="Arial" panose="020B0604020202020204" pitchFamily="34" charset="0"/>
              </a:rPr>
              <a:t>Dependencies to temperature and over-voltage are being implemented. </a:t>
            </a:r>
          </a:p>
          <a:p>
            <a:r>
              <a:rPr lang="en-US" sz="2400" spc="122" dirty="0">
                <a:cs typeface="Arial" panose="020B0604020202020204" pitchFamily="34" charset="0"/>
              </a:rPr>
              <a:t>The latest release enables simulation of SiPM arrays.</a:t>
            </a:r>
          </a:p>
          <a:p>
            <a:r>
              <a:rPr lang="en-US" sz="2400" spc="122" dirty="0">
                <a:cs typeface="Arial" panose="020B0604020202020204" pitchFamily="34" charset="0"/>
              </a:rPr>
              <a:t>simulating inter-crystal optical crosstalk within a detector array to analyze the effects of inter-SiPM crosstalk on timing and energy resolution, using the newly released 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72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98F4-BB37-7EED-D4A9-13A0295F4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9A4D51-BABD-5600-F35D-5BD68018D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925544-392B-B403-7711-01DFAB10F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7811ED-2A5F-C239-771F-23D5B1102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C9106-19C7-427C-9BBB-2553DE4BF3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8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579696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E04620-EB50-24EA-8DAF-1F08CEF57EB3}"/>
              </a:ext>
            </a:extLst>
          </p:cNvPr>
          <p:cNvSpPr txBox="1"/>
          <p:nvPr userDrawn="1"/>
        </p:nvSpPr>
        <p:spPr>
          <a:xfrm>
            <a:off x="2888673" y="9373012"/>
            <a:ext cx="236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1. RPT Basics</a:t>
            </a:r>
          </a:p>
        </p:txBody>
      </p:sp>
    </p:spTree>
    <p:extLst>
      <p:ext uri="{BB962C8B-B14F-4D97-AF65-F5344CB8AC3E}">
        <p14:creationId xmlns:p14="http://schemas.microsoft.com/office/powerpoint/2010/main" val="92390410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85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013" y="390596"/>
            <a:ext cx="15606237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013" y="2275841"/>
            <a:ext cx="15606237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33200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42114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8116137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3254727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FF6D1-C4F3-97C9-9232-E5234AC9A21A}"/>
              </a:ext>
            </a:extLst>
          </p:cNvPr>
          <p:cNvSpPr txBox="1"/>
          <p:nvPr userDrawn="1"/>
        </p:nvSpPr>
        <p:spPr>
          <a:xfrm>
            <a:off x="2923842" y="9348027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2. Main RPT drugs</a:t>
            </a:r>
          </a:p>
        </p:txBody>
      </p:sp>
    </p:spTree>
    <p:extLst>
      <p:ext uri="{BB962C8B-B14F-4D97-AF65-F5344CB8AC3E}">
        <p14:creationId xmlns:p14="http://schemas.microsoft.com/office/powerpoint/2010/main" val="41364696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54F73-EEB9-EA35-D733-322FEA32FEFE}"/>
              </a:ext>
            </a:extLst>
          </p:cNvPr>
          <p:cNvSpPr txBox="1"/>
          <p:nvPr userDrawn="1"/>
        </p:nvSpPr>
        <p:spPr>
          <a:xfrm>
            <a:off x="2923842" y="9348027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2. Main RPT drugs</a:t>
            </a:r>
          </a:p>
        </p:txBody>
      </p:sp>
    </p:spTree>
    <p:extLst>
      <p:ext uri="{BB962C8B-B14F-4D97-AF65-F5344CB8AC3E}">
        <p14:creationId xmlns:p14="http://schemas.microsoft.com/office/powerpoint/2010/main" val="45710238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780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21310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9698646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46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58824012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99741913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5F22A-9785-CC20-5E09-32269733AEE3}"/>
              </a:ext>
            </a:extLst>
          </p:cNvPr>
          <p:cNvSpPr txBox="1"/>
          <p:nvPr userDrawn="1"/>
        </p:nvSpPr>
        <p:spPr>
          <a:xfrm>
            <a:off x="3187611" y="9383197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3. Role of RPT dosimetry</a:t>
            </a:r>
          </a:p>
        </p:txBody>
      </p:sp>
    </p:spTree>
    <p:extLst>
      <p:ext uri="{BB962C8B-B14F-4D97-AF65-F5344CB8AC3E}">
        <p14:creationId xmlns:p14="http://schemas.microsoft.com/office/powerpoint/2010/main" val="18291235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28184-5FD5-B092-E2B4-83C8991139D8}"/>
              </a:ext>
            </a:extLst>
          </p:cNvPr>
          <p:cNvSpPr txBox="1"/>
          <p:nvPr userDrawn="1"/>
        </p:nvSpPr>
        <p:spPr>
          <a:xfrm>
            <a:off x="3205196" y="9383197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3. Role of RPT dosimetry</a:t>
            </a:r>
          </a:p>
        </p:txBody>
      </p:sp>
    </p:spTree>
    <p:extLst>
      <p:ext uri="{BB962C8B-B14F-4D97-AF65-F5344CB8AC3E}">
        <p14:creationId xmlns:p14="http://schemas.microsoft.com/office/powerpoint/2010/main" val="36230083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714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ABAF-695D-1537-F2BD-D9EE82D36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A79AF-A195-A826-6424-25883EBA2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8D9CE-E264-BDB7-1A46-F3698BBE3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890CE-B784-0EE0-FA17-CC19F566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C6CB5-9CE3-35A0-13D0-463C3228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37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6ADFF-9323-6C58-4C5E-DF262621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12BE-9073-3C1D-D217-C3A665458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7293A-AF5A-176E-89C0-DAC190FF1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84191-5EE9-1005-2685-0FF64DB3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34484-808B-BE7F-CEA2-6FAD9DF4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75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18582-7B1E-F1AC-36BB-9536FE5E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B662-9779-EE03-D372-27DADB69F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82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82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38847-EEE6-2415-49D8-302D82B3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1AB57-EA9D-EC53-7392-9EC27F06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0E3F5-2762-0A8C-B817-C4FBAFBF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63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A425A-C898-A3E3-D639-06796CE8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72C53-69F6-7640-99AA-0DA021056B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9E4478-DECB-1863-CE24-0F0B70FA7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2497CE-7FEC-CAD7-D559-4BE1D3D0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37F87-6DCA-E3BB-3CA8-CCC4C6ED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1C87DB-D0D7-CE89-5B3D-35C88C083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8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A077-523F-96DD-DFF5-231E0249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519290"/>
            <a:ext cx="14955977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252F9-D4B8-4901-10E9-37CBBD172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6758F-93FC-0BBD-CD5F-FA56EB6CD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B3B74B-6894-916B-3854-9055C870A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1BAD9-E313-9BD1-F2AA-8C5670F96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1D40F5-632E-F373-767D-4AC0B936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07F33-FCF9-D8BC-E60C-773E2747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788E27-B239-CCC9-833F-BF9F36EF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0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73832-3ECD-C1D7-0460-E39064D716BB}"/>
              </a:ext>
            </a:extLst>
          </p:cNvPr>
          <p:cNvSpPr txBox="1"/>
          <p:nvPr userDrawn="1"/>
        </p:nvSpPr>
        <p:spPr>
          <a:xfrm>
            <a:off x="2888673" y="9373012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1. RPT Basics</a:t>
            </a:r>
          </a:p>
        </p:txBody>
      </p:sp>
    </p:spTree>
    <p:extLst>
      <p:ext uri="{BB962C8B-B14F-4D97-AF65-F5344CB8AC3E}">
        <p14:creationId xmlns:p14="http://schemas.microsoft.com/office/powerpoint/2010/main" val="127770718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FE7A-85EC-AC02-88E1-60EBEC1DC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5E2DF-E15A-DE48-7ED1-23C99F15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807CC-A9B1-3A93-15A9-9BD90CAE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66C27-10A5-752E-3692-0865A5F1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762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D90931-A88F-56AE-B218-155E41CE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63136C-393A-BE04-6B1B-98DABCBB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FD46C-EB97-14C9-9C5A-48D92F88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89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BCEC1-15B5-26A2-F52D-8970F91D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F6583-4D94-FDCF-B779-183FAC7BC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8C30A-61C1-8735-5A83-BFB5158F2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04F0F-7B73-0071-8D2D-63E68666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4AD9D-5BEC-2848-9C39-0C44CCD1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C21F9-CB38-1132-DB07-239BD464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94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FAC81-A8AE-76E6-13FB-2A81DE60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402" y="650240"/>
            <a:ext cx="55926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B46FA-2CE5-E126-71C5-5BFE3307E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9405B-A82D-7C7F-2E8E-409295E65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6B317-BDD7-DF75-F89F-72DF726A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96148-D6C5-BAB9-8682-AD7ABAB4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EE144-3643-0E7E-97F0-C1DF2E6E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67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D8DF-6416-9827-E4D1-EA356DA7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3EE2A4-496C-236A-CA58-A1D00AEB4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BE2F0-645E-4C10-C370-3C252F09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12EDB-74FE-E8C9-9235-FD1222DB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BB2BF-C4DB-D41B-104C-C4867304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49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06BE5E-6B1D-F4DC-242C-8A2D06F23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C2C27-2AA9-769D-54E4-98A05D7F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E33C1-EBA0-79E1-4448-A95B70539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2B19-9AD7-0F60-CD7D-FFCC938F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54258-F995-203C-EC65-CCE0815C3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85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6" y="3016984"/>
            <a:ext cx="15523504" cy="5542643"/>
          </a:xfrm>
          <a:prstGeom prst="rect">
            <a:avLst/>
          </a:prstGeom>
        </p:spPr>
        <p:txBody>
          <a:bodyPr/>
          <a:lstStyle>
            <a:lvl2pPr>
              <a:buSzPct val="65000"/>
            </a:lvl2pPr>
            <a:lvl3pPr>
              <a:buSzPct val="65000"/>
            </a:lvl3pPr>
            <a:lvl4pPr>
              <a:buSzPct val="65000"/>
            </a:lvl4pPr>
            <a:lvl5pPr>
              <a:buSzPct val="65000"/>
            </a:lvl5pPr>
          </a:lstStyle>
          <a:p>
            <a:pPr lvl="0">
              <a:defRPr sz="1800"/>
            </a:pPr>
            <a:r>
              <a:rPr lang="en-US" sz="3600"/>
              <a:t>Click to edit Master text styles</a:t>
            </a:r>
          </a:p>
          <a:p>
            <a:pPr lvl="1">
              <a:defRPr sz="1800"/>
            </a:pPr>
            <a:r>
              <a:rPr lang="en-US" sz="3600"/>
              <a:t>Second level</a:t>
            </a:r>
          </a:p>
          <a:p>
            <a:pPr lvl="2">
              <a:defRPr sz="1800"/>
            </a:pPr>
            <a:r>
              <a:rPr lang="en-US" sz="3600"/>
              <a:t>Third level</a:t>
            </a:r>
          </a:p>
          <a:p>
            <a:pPr lvl="3">
              <a:defRPr sz="1800"/>
            </a:pPr>
            <a:r>
              <a:rPr lang="en-US" sz="3600"/>
              <a:t>Fourth level</a:t>
            </a:r>
          </a:p>
          <a:p>
            <a:pPr lvl="4">
              <a:defRPr sz="1800"/>
            </a:pPr>
            <a:r>
              <a:rPr lang="en-US" sz="3600"/>
              <a:t>Fifth level</a:t>
            </a:r>
            <a:endParaRPr sz="3600" dirty="0"/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6" y="754136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/>
            </a:pPr>
            <a:r>
              <a:rPr lang="en-US" sz="3800"/>
              <a:t>Click to edit Master title style</a:t>
            </a:r>
            <a:endParaRPr sz="3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F5E4A7-454A-8945-876B-BCCA4600F1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14AA6-8749-2948-9C74-37C7E7F877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CC2B3-3B18-AF4A-AB80-8123987491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0067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Subtitle 1" type="tx">
  <p:cSld name="1_Title &amp; Subtitle 1">
    <p:bg>
      <p:bgPr>
        <a:solidFill>
          <a:schemeClr val="bg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>
            <a:spLocks noGrp="1"/>
          </p:cNvSpPr>
          <p:nvPr>
            <p:ph type="title"/>
          </p:nvPr>
        </p:nvSpPr>
        <p:spPr>
          <a:xfrm>
            <a:off x="1693386" y="2529842"/>
            <a:ext cx="15497335" cy="271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20"/>
          <p:cNvGrpSpPr/>
          <p:nvPr/>
        </p:nvGrpSpPr>
        <p:grpSpPr>
          <a:xfrm>
            <a:off x="1693386" y="2153223"/>
            <a:ext cx="15641514" cy="254699"/>
            <a:chOff x="1270000" y="2031301"/>
            <a:chExt cx="11730777" cy="165101"/>
          </a:xfrm>
        </p:grpSpPr>
        <p:sp>
          <p:nvSpPr>
            <p:cNvPr id="19" name="Google Shape;19;p20"/>
            <p:cNvSpPr/>
            <p:nvPr/>
          </p:nvSpPr>
          <p:spPr>
            <a:xfrm>
              <a:off x="1270000" y="2031301"/>
              <a:ext cx="2612197" cy="165101"/>
            </a:xfrm>
            <a:prstGeom prst="rect">
              <a:avLst/>
            </a:prstGeom>
            <a:solidFill>
              <a:srgbClr val="DFBF53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0" name="Google Shape;20;p20"/>
            <p:cNvSpPr/>
            <p:nvPr/>
          </p:nvSpPr>
          <p:spPr>
            <a:xfrm>
              <a:off x="3882196" y="2031301"/>
              <a:ext cx="290908" cy="165101"/>
            </a:xfrm>
            <a:prstGeom prst="rect">
              <a:avLst/>
            </a:prstGeom>
            <a:solidFill>
              <a:srgbClr val="BB9B2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21" name="Google Shape;21;p20"/>
            <p:cNvSpPr/>
            <p:nvPr/>
          </p:nvSpPr>
          <p:spPr>
            <a:xfrm>
              <a:off x="4173103" y="2031301"/>
              <a:ext cx="8827674" cy="165101"/>
            </a:xfrm>
            <a:prstGeom prst="rect">
              <a:avLst/>
            </a:prstGeom>
            <a:solidFill>
              <a:srgbClr val="15456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497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chemeClr val="bg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989558" y="2892057"/>
            <a:ext cx="15588177" cy="5911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36000" bIns="0" anchor="t" anchorCtr="0">
            <a:normAutofit/>
          </a:bodyPr>
          <a:lstStyle>
            <a:lvl1pPr marL="541873" lvl="0" indent="-403018" algn="l">
              <a:lnSpc>
                <a:spcPct val="110000"/>
              </a:lnSpc>
              <a:spcBef>
                <a:spcPts val="853"/>
              </a:spcBef>
              <a:spcAft>
                <a:spcPts val="0"/>
              </a:spcAft>
              <a:buSzPts val="1755"/>
              <a:buFont typeface="Helvetica Neue"/>
              <a:buChar char="•"/>
              <a:defRPr sz="3200"/>
            </a:lvl1pPr>
            <a:lvl2pPr marL="1083747" lvl="1" indent="-386483" algn="l">
              <a:lnSpc>
                <a:spcPct val="110000"/>
              </a:lnSpc>
              <a:spcBef>
                <a:spcPts val="853"/>
              </a:spcBef>
              <a:spcAft>
                <a:spcPts val="0"/>
              </a:spcAft>
              <a:buSzPts val="1535"/>
              <a:buFont typeface="Helvetica Neue"/>
              <a:buChar char="•"/>
              <a:defRPr sz="2799"/>
            </a:lvl2pPr>
            <a:lvl3pPr marL="1625620" lvl="2" indent="-369997" algn="l">
              <a:lnSpc>
                <a:spcPct val="110000"/>
              </a:lnSpc>
              <a:spcBef>
                <a:spcPts val="853"/>
              </a:spcBef>
              <a:spcAft>
                <a:spcPts val="0"/>
              </a:spcAft>
              <a:buSzPts val="1316"/>
              <a:buFont typeface="Helvetica Neue"/>
              <a:buChar char="•"/>
              <a:defRPr sz="2400"/>
            </a:lvl3pPr>
            <a:lvl4pPr marL="2167494" lvl="3" indent="-353462" algn="l">
              <a:spcBef>
                <a:spcPts val="4200"/>
              </a:spcBef>
              <a:spcAft>
                <a:spcPts val="0"/>
              </a:spcAft>
              <a:buSzPts val="1097"/>
              <a:buFont typeface="Helvetica Neue"/>
              <a:buChar char="•"/>
              <a:defRPr sz="1999"/>
            </a:lvl4pPr>
            <a:lvl5pPr marL="2709367" lvl="4" indent="-353463" algn="l">
              <a:spcBef>
                <a:spcPts val="4200"/>
              </a:spcBef>
              <a:spcAft>
                <a:spcPts val="0"/>
              </a:spcAft>
              <a:buSzPts val="1097"/>
              <a:buFont typeface="Helvetica Neue"/>
              <a:buChar char="•"/>
              <a:defRPr sz="1999"/>
            </a:lvl5pPr>
            <a:lvl6pPr marL="3251241" lvl="5" indent="-372538" algn="l">
              <a:spcBef>
                <a:spcPts val="4200"/>
              </a:spcBef>
              <a:spcAft>
                <a:spcPts val="0"/>
              </a:spcAft>
              <a:buSzPts val="1350"/>
              <a:buChar char="•"/>
              <a:defRPr/>
            </a:lvl6pPr>
            <a:lvl7pPr marL="3793114" lvl="6" indent="-372538" algn="l">
              <a:spcBef>
                <a:spcPts val="4200"/>
              </a:spcBef>
              <a:spcAft>
                <a:spcPts val="0"/>
              </a:spcAft>
              <a:buSzPts val="1350"/>
              <a:buChar char="•"/>
              <a:defRPr/>
            </a:lvl7pPr>
            <a:lvl8pPr marL="4334988" lvl="7" indent="-372538" algn="l">
              <a:spcBef>
                <a:spcPts val="4200"/>
              </a:spcBef>
              <a:spcAft>
                <a:spcPts val="0"/>
              </a:spcAft>
              <a:buSzPts val="1350"/>
              <a:buChar char="•"/>
              <a:defRPr/>
            </a:lvl8pPr>
            <a:lvl9pPr marL="4876861" lvl="8" indent="-372538" algn="l">
              <a:spcBef>
                <a:spcPts val="4200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719440" y="922487"/>
            <a:ext cx="15858293" cy="69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39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9561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558" y="2892057"/>
            <a:ext cx="15588177" cy="5911703"/>
          </a:xfrm>
        </p:spPr>
        <p:txBody>
          <a:bodyPr lIns="72000" rIns="36000">
            <a:normAutofit/>
          </a:bodyPr>
          <a:lstStyle>
            <a:lvl1pPr marL="250599" indent="-250599">
              <a:lnSpc>
                <a:spcPct val="110000"/>
              </a:lnSpc>
              <a:spcBef>
                <a:spcPts val="853"/>
              </a:spcBef>
              <a:defRPr sz="3200"/>
            </a:lvl1pPr>
            <a:lvl2pPr>
              <a:lnSpc>
                <a:spcPct val="110000"/>
              </a:lnSpc>
              <a:spcBef>
                <a:spcPts val="853"/>
              </a:spcBef>
              <a:defRPr sz="2799"/>
            </a:lvl2pPr>
            <a:lvl3pPr>
              <a:lnSpc>
                <a:spcPct val="110000"/>
              </a:lnSpc>
              <a:spcBef>
                <a:spcPts val="853"/>
              </a:spcBef>
              <a:defRPr sz="2400"/>
            </a:lvl3pPr>
            <a:lvl4pPr>
              <a:defRPr sz="1999"/>
            </a:lvl4pPr>
            <a:lvl5pPr>
              <a:defRPr sz="19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440" y="922487"/>
            <a:ext cx="15858293" cy="697653"/>
          </a:xfrm>
        </p:spPr>
        <p:txBody>
          <a:bodyPr>
            <a:normAutofit/>
          </a:bodyPr>
          <a:lstStyle>
            <a:lvl1pPr>
              <a:defRPr sz="4399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1170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85137327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8184-5FD5-B092-E2B4-83C8991139D8}"/>
              </a:ext>
            </a:extLst>
          </p:cNvPr>
          <p:cNvSpPr txBox="1"/>
          <p:nvPr userDrawn="1"/>
        </p:nvSpPr>
        <p:spPr>
          <a:xfrm>
            <a:off x="2888673" y="8830188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3. Role of RPT dosimetry</a:t>
            </a:r>
          </a:p>
        </p:txBody>
      </p:sp>
    </p:spTree>
    <p:extLst>
      <p:ext uri="{BB962C8B-B14F-4D97-AF65-F5344CB8AC3E}">
        <p14:creationId xmlns:p14="http://schemas.microsoft.com/office/powerpoint/2010/main" val="341214501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650230" indent="0" algn="ctr">
              <a:buNone/>
              <a:defRPr/>
            </a:lvl2pPr>
            <a:lvl3pPr marL="1300460" indent="0" algn="ctr">
              <a:buNone/>
              <a:defRPr/>
            </a:lvl3pPr>
            <a:lvl4pPr marL="1950690" indent="0" algn="ctr">
              <a:buNone/>
              <a:defRPr/>
            </a:lvl4pPr>
            <a:lvl5pPr marL="2600919" indent="0" algn="ctr">
              <a:buNone/>
              <a:defRPr/>
            </a:lvl5pPr>
            <a:lvl6pPr marL="3251149" indent="0" algn="ctr">
              <a:buNone/>
              <a:defRPr/>
            </a:lvl6pPr>
            <a:lvl7pPr marL="3901379" indent="0" algn="ctr">
              <a:buNone/>
              <a:defRPr/>
            </a:lvl7pPr>
            <a:lvl8pPr marL="4551609" indent="0" algn="ctr">
              <a:buNone/>
              <a:defRPr/>
            </a:lvl8pPr>
            <a:lvl9pPr marL="520183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77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00569119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7">
            <a:extLst>
              <a:ext uri="{FF2B5EF4-FFF2-40B4-BE49-F238E27FC236}">
                <a16:creationId xmlns:a16="http://schemas.microsoft.com/office/drawing/2014/main" id="{43B2909A-46E8-416D-B984-DF7682BA9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73832-3ECD-C1D7-0460-E39064D716BB}"/>
              </a:ext>
            </a:extLst>
          </p:cNvPr>
          <p:cNvSpPr txBox="1"/>
          <p:nvPr userDrawn="1"/>
        </p:nvSpPr>
        <p:spPr>
          <a:xfrm>
            <a:off x="2888673" y="9373012"/>
            <a:ext cx="273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1. RPT Basics</a:t>
            </a:r>
          </a:p>
        </p:txBody>
      </p:sp>
    </p:spTree>
    <p:extLst>
      <p:ext uri="{BB962C8B-B14F-4D97-AF65-F5344CB8AC3E}">
        <p14:creationId xmlns:p14="http://schemas.microsoft.com/office/powerpoint/2010/main" val="302801526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1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914425" y="3016983"/>
            <a:ext cx="15523504" cy="554264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accent5"/>
                </a:solidFill>
                <a:latin typeface="Helvetica Neue"/>
              </a:defRPr>
            </a:lvl1pPr>
            <a:lvl2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2pPr>
            <a:lvl3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3pPr>
            <a:lvl4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4pPr>
            <a:lvl5pPr>
              <a:buSzPct val="65000"/>
              <a:defRPr b="0">
                <a:solidFill>
                  <a:schemeClr val="accent5"/>
                </a:solidFill>
                <a:latin typeface="Helvetica Neue"/>
              </a:defRPr>
            </a:lvl5pPr>
          </a:lstStyle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914425" y="754135"/>
            <a:ext cx="15523504" cy="1270000"/>
          </a:xfrm>
          <a:prstGeom prst="rect">
            <a:avLst/>
          </a:prstGeom>
        </p:spPr>
        <p:txBody>
          <a:bodyPr/>
          <a:lstStyle>
            <a:lvl1pPr>
              <a:defRPr sz="4400" b="1">
                <a:solidFill>
                  <a:schemeClr val="accent5"/>
                </a:solidFill>
                <a:latin typeface="Helvetica Neue"/>
              </a:defRPr>
            </a:lvl1pPr>
          </a:lstStyle>
          <a:p>
            <a:pPr lvl="0">
              <a:defRPr sz="1800"/>
            </a:pPr>
            <a:r>
              <a:rPr sz="3800" dirty="0"/>
              <a:t>Title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65C36-5F36-5DB6-908C-FB4F2EB2F869}"/>
              </a:ext>
            </a:extLst>
          </p:cNvPr>
          <p:cNvSpPr txBox="1"/>
          <p:nvPr userDrawn="1"/>
        </p:nvSpPr>
        <p:spPr>
          <a:xfrm>
            <a:off x="2888673" y="9373012"/>
            <a:ext cx="236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5456D"/>
                </a:solidFill>
                <a:latin typeface="Helvetica Neue"/>
                <a:sym typeface="Helvetica Light"/>
              </a:rPr>
              <a:t>1. RPT Basics</a:t>
            </a:r>
          </a:p>
        </p:txBody>
      </p:sp>
    </p:spTree>
    <p:extLst>
      <p:ext uri="{BB962C8B-B14F-4D97-AF65-F5344CB8AC3E}">
        <p14:creationId xmlns:p14="http://schemas.microsoft.com/office/powerpoint/2010/main" val="100550546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mailto:eroncali@ucdavis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.sv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hyperlink" Target="mailto:eroncali@ucdavis.edu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hyperlink" Target="mailto:eroncali@ucdavis.edu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hyperlink" Target="mailto:eroncali@ucdavis.edu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D5C29B-32BB-478B-8360-9B7AF64A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9344" y="0"/>
            <a:ext cx="1926696" cy="43349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34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146CF-A670-48EE-848D-239758210006}"/>
              </a:ext>
            </a:extLst>
          </p:cNvPr>
          <p:cNvSpPr txBox="1"/>
          <p:nvPr userDrawn="1"/>
        </p:nvSpPr>
        <p:spPr>
          <a:xfrm>
            <a:off x="16553187" y="9272101"/>
            <a:ext cx="787076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FF51858-F17D-4CB1-8CEB-4FE53D151CD5}" type="slidenum">
              <a:rPr lang="en-US" sz="2276" smtClean="0"/>
              <a:t>‹#›</a:t>
            </a:fld>
            <a:endParaRPr lang="en-US" sz="3413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0625B-1EF7-460B-AE67-CE7C6EB48D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9313747"/>
            <a:ext cx="17341201" cy="434534"/>
            <a:chOff x="-1" y="9429345"/>
            <a:chExt cx="13003925" cy="325852"/>
          </a:xfrm>
        </p:grpSpPr>
        <p:pic>
          <p:nvPicPr>
            <p:cNvPr id="5" name="pasted-image.pdf">
              <a:extLst>
                <a:ext uri="{FF2B5EF4-FFF2-40B4-BE49-F238E27FC236}">
                  <a16:creationId xmlns:a16="http://schemas.microsoft.com/office/drawing/2014/main" id="{81F84B8D-4D73-48F0-B406-2AF6393A71BB}"/>
                </a:ext>
              </a:extLst>
            </p:cNvPr>
            <p:cNvPicPr/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9430874"/>
              <a:ext cx="1836541" cy="31007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908FB02-017F-4B48-BF19-D9AFEB8FC7FE}"/>
                </a:ext>
              </a:extLst>
            </p:cNvPr>
            <p:cNvGrpSpPr/>
            <p:nvPr userDrawn="1"/>
          </p:nvGrpSpPr>
          <p:grpSpPr>
            <a:xfrm>
              <a:off x="1928820" y="9429345"/>
              <a:ext cx="11075104" cy="325852"/>
              <a:chOff x="0" y="0"/>
              <a:chExt cx="11075102" cy="325850"/>
            </a:xfrm>
          </p:grpSpPr>
          <p:sp>
            <p:nvSpPr>
              <p:cNvPr id="7" name="Shape 4">
                <a:extLst>
                  <a:ext uri="{FF2B5EF4-FFF2-40B4-BE49-F238E27FC236}">
                    <a16:creationId xmlns:a16="http://schemas.microsoft.com/office/drawing/2014/main" id="{90F64DD4-7C2F-470A-B1B2-BE8F8C12CA39}"/>
                  </a:ext>
                </a:extLst>
              </p:cNvPr>
              <p:cNvSpPr/>
              <p:nvPr/>
            </p:nvSpPr>
            <p:spPr>
              <a:xfrm>
                <a:off x="0" y="0"/>
                <a:ext cx="2612197" cy="325850"/>
              </a:xfrm>
              <a:prstGeom prst="rect">
                <a:avLst/>
              </a:prstGeom>
              <a:solidFill>
                <a:srgbClr val="DFBF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Shape 5">
                <a:extLst>
                  <a:ext uri="{FF2B5EF4-FFF2-40B4-BE49-F238E27FC236}">
                    <a16:creationId xmlns:a16="http://schemas.microsoft.com/office/drawing/2014/main" id="{230245EB-A653-4AC1-A300-E2B92A5B93C2}"/>
                  </a:ext>
                </a:extLst>
              </p:cNvPr>
              <p:cNvSpPr/>
              <p:nvPr/>
            </p:nvSpPr>
            <p:spPr>
              <a:xfrm>
                <a:off x="2612196" y="0"/>
                <a:ext cx="290908" cy="325850"/>
              </a:xfrm>
              <a:prstGeom prst="rect">
                <a:avLst/>
              </a:prstGeom>
              <a:solidFill>
                <a:srgbClr val="BB9B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Shape 6">
                <a:extLst>
                  <a:ext uri="{FF2B5EF4-FFF2-40B4-BE49-F238E27FC236}">
                    <a16:creationId xmlns:a16="http://schemas.microsoft.com/office/drawing/2014/main" id="{E601240F-A50F-4A17-9B3D-F498F6E3FD75}"/>
                  </a:ext>
                </a:extLst>
              </p:cNvPr>
              <p:cNvSpPr/>
              <p:nvPr/>
            </p:nvSpPr>
            <p:spPr>
              <a:xfrm>
                <a:off x="2903103" y="0"/>
                <a:ext cx="8171999" cy="325850"/>
              </a:xfrm>
              <a:prstGeom prst="rect">
                <a:avLst/>
              </a:prstGeom>
              <a:solidFill>
                <a:srgbClr val="1545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0" name="Shape 8">
            <a:extLst>
              <a:ext uri="{FF2B5EF4-FFF2-40B4-BE49-F238E27FC236}">
                <a16:creationId xmlns:a16="http://schemas.microsoft.com/office/drawing/2014/main" id="{BA95FEE0-0AC4-4A2A-A93C-4BF4A1B8B63F}"/>
              </a:ext>
            </a:extLst>
          </p:cNvPr>
          <p:cNvSpPr/>
          <p:nvPr userDrawn="1"/>
        </p:nvSpPr>
        <p:spPr>
          <a:xfrm>
            <a:off x="6443546" y="9342365"/>
            <a:ext cx="1081205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SC7 - Dosimetry in radiopharmaceutical therapy                             </a:t>
            </a:r>
            <a:r>
              <a:rPr lang="it-IT" sz="1600" dirty="0">
                <a:solidFill>
                  <a:schemeClr val="bg1"/>
                </a:solidFill>
                <a:latin typeface="Helvetica Neue"/>
              </a:rPr>
              <a:t>Emilie Roncali </a:t>
            </a:r>
            <a:r>
              <a:rPr lang="it-IT" sz="1600" dirty="0">
                <a:solidFill>
                  <a:schemeClr val="bg1"/>
                </a:solidFill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eroncali@ucdavis.edu</a:t>
            </a:r>
            <a:r>
              <a:rPr lang="it-IT" sz="1600" dirty="0">
                <a:solidFill>
                  <a:srgbClr val="FFFFFF"/>
                </a:solidFill>
                <a:latin typeface="Helvetica Neue"/>
              </a:rPr>
              <a:t>, October 2024 </a:t>
            </a:r>
            <a:endParaRPr sz="1600" dirty="0">
              <a:solidFill>
                <a:srgbClr val="FFFFFF"/>
              </a:solidFill>
              <a:latin typeface="Helvetica Neue"/>
              <a:ea typeface="+mn-ea"/>
              <a:cs typeface="+mn-cs"/>
              <a:sym typeface="Futur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8AAE05-FC41-4E1F-0EC9-7A35C8B40E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0083" y="9315781"/>
            <a:ext cx="426224" cy="4397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705" r:id="rId3"/>
    <p:sldLayoutId id="2147483698" r:id="rId4"/>
    <p:sldLayoutId id="2147483704" r:id="rId5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 userDrawn="1">
          <p15:clr>
            <a:srgbClr val="F26B43"/>
          </p15:clr>
        </p15:guide>
        <p15:guide id="2" pos="546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D5C29B-32BB-478B-8360-9B7AF64A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9344" y="0"/>
            <a:ext cx="1926696" cy="43349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34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146CF-A670-48EE-848D-239758210006}"/>
              </a:ext>
            </a:extLst>
          </p:cNvPr>
          <p:cNvSpPr txBox="1"/>
          <p:nvPr userDrawn="1"/>
        </p:nvSpPr>
        <p:spPr>
          <a:xfrm>
            <a:off x="16553187" y="9272101"/>
            <a:ext cx="787076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FF51858-F17D-4CB1-8CEB-4FE53D151CD5}" type="slidenum">
              <a:rPr lang="en-US" sz="2276" smtClean="0"/>
              <a:t>‹#›</a:t>
            </a:fld>
            <a:endParaRPr lang="en-US" sz="3413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0625B-1EF7-460B-AE67-CE7C6EB48D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9313747"/>
            <a:ext cx="17341201" cy="434534"/>
            <a:chOff x="-1" y="9429345"/>
            <a:chExt cx="13003925" cy="325852"/>
          </a:xfrm>
        </p:grpSpPr>
        <p:pic>
          <p:nvPicPr>
            <p:cNvPr id="5" name="pasted-image.pdf">
              <a:extLst>
                <a:ext uri="{FF2B5EF4-FFF2-40B4-BE49-F238E27FC236}">
                  <a16:creationId xmlns:a16="http://schemas.microsoft.com/office/drawing/2014/main" id="{81F84B8D-4D73-48F0-B406-2AF6393A71BB}"/>
                </a:ext>
              </a:extLst>
            </p:cNvPr>
            <p:cNvPicPr/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9430874"/>
              <a:ext cx="1836541" cy="31007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908FB02-017F-4B48-BF19-D9AFEB8FC7FE}"/>
                </a:ext>
              </a:extLst>
            </p:cNvPr>
            <p:cNvGrpSpPr/>
            <p:nvPr userDrawn="1"/>
          </p:nvGrpSpPr>
          <p:grpSpPr>
            <a:xfrm>
              <a:off x="1928820" y="9429345"/>
              <a:ext cx="11075104" cy="325852"/>
              <a:chOff x="0" y="0"/>
              <a:chExt cx="11075102" cy="325850"/>
            </a:xfrm>
          </p:grpSpPr>
          <p:sp>
            <p:nvSpPr>
              <p:cNvPr id="7" name="Shape 4">
                <a:extLst>
                  <a:ext uri="{FF2B5EF4-FFF2-40B4-BE49-F238E27FC236}">
                    <a16:creationId xmlns:a16="http://schemas.microsoft.com/office/drawing/2014/main" id="{90F64DD4-7C2F-470A-B1B2-BE8F8C12CA39}"/>
                  </a:ext>
                </a:extLst>
              </p:cNvPr>
              <p:cNvSpPr/>
              <p:nvPr/>
            </p:nvSpPr>
            <p:spPr>
              <a:xfrm>
                <a:off x="0" y="0"/>
                <a:ext cx="2612197" cy="325850"/>
              </a:xfrm>
              <a:prstGeom prst="rect">
                <a:avLst/>
              </a:prstGeom>
              <a:solidFill>
                <a:srgbClr val="DFBF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Shape 5">
                <a:extLst>
                  <a:ext uri="{FF2B5EF4-FFF2-40B4-BE49-F238E27FC236}">
                    <a16:creationId xmlns:a16="http://schemas.microsoft.com/office/drawing/2014/main" id="{230245EB-A653-4AC1-A300-E2B92A5B93C2}"/>
                  </a:ext>
                </a:extLst>
              </p:cNvPr>
              <p:cNvSpPr/>
              <p:nvPr/>
            </p:nvSpPr>
            <p:spPr>
              <a:xfrm>
                <a:off x="2612196" y="0"/>
                <a:ext cx="290908" cy="325850"/>
              </a:xfrm>
              <a:prstGeom prst="rect">
                <a:avLst/>
              </a:prstGeom>
              <a:solidFill>
                <a:srgbClr val="BB9B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Shape 6">
                <a:extLst>
                  <a:ext uri="{FF2B5EF4-FFF2-40B4-BE49-F238E27FC236}">
                    <a16:creationId xmlns:a16="http://schemas.microsoft.com/office/drawing/2014/main" id="{E601240F-A50F-4A17-9B3D-F498F6E3FD75}"/>
                  </a:ext>
                </a:extLst>
              </p:cNvPr>
              <p:cNvSpPr/>
              <p:nvPr/>
            </p:nvSpPr>
            <p:spPr>
              <a:xfrm>
                <a:off x="2903103" y="0"/>
                <a:ext cx="8171999" cy="325850"/>
              </a:xfrm>
              <a:prstGeom prst="rect">
                <a:avLst/>
              </a:prstGeom>
              <a:solidFill>
                <a:srgbClr val="1545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0" name="Shape 8">
            <a:extLst>
              <a:ext uri="{FF2B5EF4-FFF2-40B4-BE49-F238E27FC236}">
                <a16:creationId xmlns:a16="http://schemas.microsoft.com/office/drawing/2014/main" id="{BA95FEE0-0AC4-4A2A-A93C-4BF4A1B8B63F}"/>
              </a:ext>
            </a:extLst>
          </p:cNvPr>
          <p:cNvSpPr/>
          <p:nvPr userDrawn="1"/>
        </p:nvSpPr>
        <p:spPr>
          <a:xfrm>
            <a:off x="6443546" y="9342365"/>
            <a:ext cx="1081205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SC7 - Dosimetry in radiopharmaceutical therapy                             </a:t>
            </a:r>
            <a:r>
              <a:rPr lang="it-IT" sz="1600" dirty="0">
                <a:solidFill>
                  <a:schemeClr val="bg1"/>
                </a:solidFill>
                <a:latin typeface="Helvetica Neue"/>
              </a:rPr>
              <a:t>Emilie Roncali </a:t>
            </a:r>
            <a:r>
              <a:rPr lang="it-IT" sz="1600" dirty="0">
                <a:solidFill>
                  <a:schemeClr val="bg1"/>
                </a:solidFill>
                <a:latin typeface="Helvetica Neue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eroncali@ucdavis.edu</a:t>
            </a:r>
            <a:r>
              <a:rPr lang="it-IT" sz="1600" dirty="0">
                <a:solidFill>
                  <a:srgbClr val="FFFFFF"/>
                </a:solidFill>
                <a:latin typeface="Helvetica Neue"/>
              </a:rPr>
              <a:t>, October 2024 </a:t>
            </a:r>
            <a:endParaRPr sz="1600" dirty="0">
              <a:solidFill>
                <a:srgbClr val="FFFFFF"/>
              </a:solidFill>
              <a:latin typeface="Helvetica Neue"/>
              <a:ea typeface="+mn-ea"/>
              <a:cs typeface="+mn-cs"/>
              <a:sym typeface="Futur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8AAE05-FC41-4E1F-0EC9-7A35C8B40E6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70083" y="9315781"/>
            <a:ext cx="426224" cy="4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27" r:id="rId7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546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D5C29B-32BB-478B-8360-9B7AF64A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9344" y="0"/>
            <a:ext cx="1926696" cy="43349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34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146CF-A670-48EE-848D-239758210006}"/>
              </a:ext>
            </a:extLst>
          </p:cNvPr>
          <p:cNvSpPr txBox="1"/>
          <p:nvPr userDrawn="1"/>
        </p:nvSpPr>
        <p:spPr>
          <a:xfrm>
            <a:off x="16553187" y="9272101"/>
            <a:ext cx="787076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FF51858-F17D-4CB1-8CEB-4FE53D151CD5}" type="slidenum">
              <a:rPr lang="en-US" sz="2276" smtClean="0"/>
              <a:t>‹#›</a:t>
            </a:fld>
            <a:endParaRPr lang="en-US" sz="3413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0625B-1EF7-460B-AE67-CE7C6EB48D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9313747"/>
            <a:ext cx="17341201" cy="434534"/>
            <a:chOff x="-1" y="9429345"/>
            <a:chExt cx="13003925" cy="325852"/>
          </a:xfrm>
        </p:grpSpPr>
        <p:pic>
          <p:nvPicPr>
            <p:cNvPr id="5" name="pasted-image.pdf">
              <a:extLst>
                <a:ext uri="{FF2B5EF4-FFF2-40B4-BE49-F238E27FC236}">
                  <a16:creationId xmlns:a16="http://schemas.microsoft.com/office/drawing/2014/main" id="{81F84B8D-4D73-48F0-B406-2AF6393A71BB}"/>
                </a:ext>
              </a:extLst>
            </p:cNvPr>
            <p:cNvPicPr/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9430874"/>
              <a:ext cx="1836541" cy="31007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908FB02-017F-4B48-BF19-D9AFEB8FC7FE}"/>
                </a:ext>
              </a:extLst>
            </p:cNvPr>
            <p:cNvGrpSpPr/>
            <p:nvPr userDrawn="1"/>
          </p:nvGrpSpPr>
          <p:grpSpPr>
            <a:xfrm>
              <a:off x="1928820" y="9429345"/>
              <a:ext cx="11075104" cy="325852"/>
              <a:chOff x="0" y="0"/>
              <a:chExt cx="11075102" cy="325850"/>
            </a:xfrm>
          </p:grpSpPr>
          <p:sp>
            <p:nvSpPr>
              <p:cNvPr id="7" name="Shape 4">
                <a:extLst>
                  <a:ext uri="{FF2B5EF4-FFF2-40B4-BE49-F238E27FC236}">
                    <a16:creationId xmlns:a16="http://schemas.microsoft.com/office/drawing/2014/main" id="{90F64DD4-7C2F-470A-B1B2-BE8F8C12CA39}"/>
                  </a:ext>
                </a:extLst>
              </p:cNvPr>
              <p:cNvSpPr/>
              <p:nvPr/>
            </p:nvSpPr>
            <p:spPr>
              <a:xfrm>
                <a:off x="0" y="0"/>
                <a:ext cx="2612197" cy="325850"/>
              </a:xfrm>
              <a:prstGeom prst="rect">
                <a:avLst/>
              </a:prstGeom>
              <a:solidFill>
                <a:srgbClr val="DFBF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Shape 5">
                <a:extLst>
                  <a:ext uri="{FF2B5EF4-FFF2-40B4-BE49-F238E27FC236}">
                    <a16:creationId xmlns:a16="http://schemas.microsoft.com/office/drawing/2014/main" id="{230245EB-A653-4AC1-A300-E2B92A5B93C2}"/>
                  </a:ext>
                </a:extLst>
              </p:cNvPr>
              <p:cNvSpPr/>
              <p:nvPr/>
            </p:nvSpPr>
            <p:spPr>
              <a:xfrm>
                <a:off x="2612196" y="0"/>
                <a:ext cx="290908" cy="325850"/>
              </a:xfrm>
              <a:prstGeom prst="rect">
                <a:avLst/>
              </a:prstGeom>
              <a:solidFill>
                <a:srgbClr val="BB9B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Shape 6">
                <a:extLst>
                  <a:ext uri="{FF2B5EF4-FFF2-40B4-BE49-F238E27FC236}">
                    <a16:creationId xmlns:a16="http://schemas.microsoft.com/office/drawing/2014/main" id="{E601240F-A50F-4A17-9B3D-F498F6E3FD75}"/>
                  </a:ext>
                </a:extLst>
              </p:cNvPr>
              <p:cNvSpPr/>
              <p:nvPr/>
            </p:nvSpPr>
            <p:spPr>
              <a:xfrm>
                <a:off x="2903103" y="0"/>
                <a:ext cx="8171999" cy="325850"/>
              </a:xfrm>
              <a:prstGeom prst="rect">
                <a:avLst/>
              </a:prstGeom>
              <a:solidFill>
                <a:srgbClr val="1545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0" name="Shape 8">
            <a:extLst>
              <a:ext uri="{FF2B5EF4-FFF2-40B4-BE49-F238E27FC236}">
                <a16:creationId xmlns:a16="http://schemas.microsoft.com/office/drawing/2014/main" id="{BA95FEE0-0AC4-4A2A-A93C-4BF4A1B8B63F}"/>
              </a:ext>
            </a:extLst>
          </p:cNvPr>
          <p:cNvSpPr/>
          <p:nvPr userDrawn="1"/>
        </p:nvSpPr>
        <p:spPr>
          <a:xfrm>
            <a:off x="6443546" y="9342365"/>
            <a:ext cx="1081205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SC7 - Dosimetry in radiopharmaceutical therapy                             </a:t>
            </a:r>
            <a:r>
              <a:rPr lang="it-IT" sz="1600" dirty="0">
                <a:solidFill>
                  <a:schemeClr val="bg1"/>
                </a:solidFill>
                <a:latin typeface="Helvetica Neue"/>
              </a:rPr>
              <a:t>Emilie Roncali </a:t>
            </a:r>
            <a:r>
              <a:rPr lang="it-IT" sz="1600" dirty="0">
                <a:solidFill>
                  <a:schemeClr val="bg1"/>
                </a:solidFill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eroncali@ucdavis.edu</a:t>
            </a:r>
            <a:r>
              <a:rPr lang="it-IT" sz="1600" dirty="0">
                <a:solidFill>
                  <a:srgbClr val="FFFFFF"/>
                </a:solidFill>
                <a:latin typeface="Helvetica Neue"/>
              </a:rPr>
              <a:t>, October 2024 </a:t>
            </a:r>
            <a:endParaRPr sz="1600" dirty="0">
              <a:solidFill>
                <a:srgbClr val="FFFFFF"/>
              </a:solidFill>
              <a:latin typeface="Helvetica Neue"/>
              <a:ea typeface="+mn-ea"/>
              <a:cs typeface="+mn-cs"/>
              <a:sym typeface="Futur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8AAE05-FC41-4E1F-0EC9-7A35C8B40E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0083" y="9315781"/>
            <a:ext cx="426224" cy="4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546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666666"/>
            </a:gs>
            <a:gs pos="100000">
              <a:srgbClr val="343434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D5C29B-32BB-478B-8360-9B7AF64A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49344" y="0"/>
            <a:ext cx="1926696" cy="43349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1CEFF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altLang="en-US" sz="34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146CF-A670-48EE-848D-239758210006}"/>
              </a:ext>
            </a:extLst>
          </p:cNvPr>
          <p:cNvSpPr txBox="1"/>
          <p:nvPr userDrawn="1"/>
        </p:nvSpPr>
        <p:spPr>
          <a:xfrm>
            <a:off x="16553187" y="9272101"/>
            <a:ext cx="787076" cy="44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FF51858-F17D-4CB1-8CEB-4FE53D151CD5}" type="slidenum">
              <a:rPr lang="en-US" sz="2276" smtClean="0"/>
              <a:t>‹#›</a:t>
            </a:fld>
            <a:endParaRPr lang="en-US" sz="3413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FA0625B-1EF7-460B-AE67-CE7C6EB48D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9313747"/>
            <a:ext cx="17341201" cy="434534"/>
            <a:chOff x="-1" y="9429345"/>
            <a:chExt cx="13003925" cy="325852"/>
          </a:xfrm>
        </p:grpSpPr>
        <p:pic>
          <p:nvPicPr>
            <p:cNvPr id="5" name="pasted-image.pdf">
              <a:extLst>
                <a:ext uri="{FF2B5EF4-FFF2-40B4-BE49-F238E27FC236}">
                  <a16:creationId xmlns:a16="http://schemas.microsoft.com/office/drawing/2014/main" id="{81F84B8D-4D73-48F0-B406-2AF6393A71BB}"/>
                </a:ext>
              </a:extLst>
            </p:cNvPr>
            <p:cNvPicPr/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" y="9430874"/>
              <a:ext cx="1836541" cy="310079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3908FB02-017F-4B48-BF19-D9AFEB8FC7FE}"/>
                </a:ext>
              </a:extLst>
            </p:cNvPr>
            <p:cNvGrpSpPr/>
            <p:nvPr userDrawn="1"/>
          </p:nvGrpSpPr>
          <p:grpSpPr>
            <a:xfrm>
              <a:off x="1928820" y="9429345"/>
              <a:ext cx="11075104" cy="325852"/>
              <a:chOff x="0" y="0"/>
              <a:chExt cx="11075102" cy="325850"/>
            </a:xfrm>
          </p:grpSpPr>
          <p:sp>
            <p:nvSpPr>
              <p:cNvPr id="7" name="Shape 4">
                <a:extLst>
                  <a:ext uri="{FF2B5EF4-FFF2-40B4-BE49-F238E27FC236}">
                    <a16:creationId xmlns:a16="http://schemas.microsoft.com/office/drawing/2014/main" id="{90F64DD4-7C2F-470A-B1B2-BE8F8C12CA39}"/>
                  </a:ext>
                </a:extLst>
              </p:cNvPr>
              <p:cNvSpPr/>
              <p:nvPr/>
            </p:nvSpPr>
            <p:spPr>
              <a:xfrm>
                <a:off x="0" y="0"/>
                <a:ext cx="2612197" cy="325850"/>
              </a:xfrm>
              <a:prstGeom prst="rect">
                <a:avLst/>
              </a:prstGeom>
              <a:solidFill>
                <a:srgbClr val="DFBF5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" name="Shape 5">
                <a:extLst>
                  <a:ext uri="{FF2B5EF4-FFF2-40B4-BE49-F238E27FC236}">
                    <a16:creationId xmlns:a16="http://schemas.microsoft.com/office/drawing/2014/main" id="{230245EB-A653-4AC1-A300-E2B92A5B93C2}"/>
                  </a:ext>
                </a:extLst>
              </p:cNvPr>
              <p:cNvSpPr/>
              <p:nvPr/>
            </p:nvSpPr>
            <p:spPr>
              <a:xfrm>
                <a:off x="2612196" y="0"/>
                <a:ext cx="290908" cy="325850"/>
              </a:xfrm>
              <a:prstGeom prst="rect">
                <a:avLst/>
              </a:prstGeom>
              <a:solidFill>
                <a:srgbClr val="BB9B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" name="Shape 6">
                <a:extLst>
                  <a:ext uri="{FF2B5EF4-FFF2-40B4-BE49-F238E27FC236}">
                    <a16:creationId xmlns:a16="http://schemas.microsoft.com/office/drawing/2014/main" id="{E601240F-A50F-4A17-9B3D-F498F6E3FD75}"/>
                  </a:ext>
                </a:extLst>
              </p:cNvPr>
              <p:cNvSpPr/>
              <p:nvPr/>
            </p:nvSpPr>
            <p:spPr>
              <a:xfrm>
                <a:off x="2903103" y="0"/>
                <a:ext cx="8171999" cy="325850"/>
              </a:xfrm>
              <a:prstGeom prst="rect">
                <a:avLst/>
              </a:prstGeom>
              <a:solidFill>
                <a:srgbClr val="1545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0" name="Shape 8">
            <a:extLst>
              <a:ext uri="{FF2B5EF4-FFF2-40B4-BE49-F238E27FC236}">
                <a16:creationId xmlns:a16="http://schemas.microsoft.com/office/drawing/2014/main" id="{BA95FEE0-0AC4-4A2A-A93C-4BF4A1B8B63F}"/>
              </a:ext>
            </a:extLst>
          </p:cNvPr>
          <p:cNvSpPr/>
          <p:nvPr userDrawn="1"/>
        </p:nvSpPr>
        <p:spPr>
          <a:xfrm>
            <a:off x="6443546" y="9342365"/>
            <a:ext cx="1081205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r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en-US" sz="1600" dirty="0">
                <a:solidFill>
                  <a:schemeClr val="bg1"/>
                </a:solidFill>
                <a:latin typeface="Helvetica Neue"/>
              </a:rPr>
              <a:t>SC7 - Dosimetry in radiopharmaceutical therapy                             </a:t>
            </a:r>
            <a:r>
              <a:rPr lang="it-IT" sz="1600" dirty="0">
                <a:solidFill>
                  <a:schemeClr val="bg1"/>
                </a:solidFill>
                <a:latin typeface="Helvetica Neue"/>
              </a:rPr>
              <a:t>Emilie Roncali </a:t>
            </a:r>
            <a:r>
              <a:rPr lang="it-IT" sz="1600" dirty="0">
                <a:solidFill>
                  <a:schemeClr val="bg1"/>
                </a:solidFill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eroncali@ucdavis.edu</a:t>
            </a:r>
            <a:r>
              <a:rPr lang="it-IT" sz="1600" dirty="0">
                <a:solidFill>
                  <a:srgbClr val="FFFFFF"/>
                </a:solidFill>
                <a:latin typeface="Helvetica Neue"/>
              </a:rPr>
              <a:t>, October 2024 </a:t>
            </a:r>
            <a:endParaRPr sz="1600" dirty="0">
              <a:solidFill>
                <a:srgbClr val="FFFFFF"/>
              </a:solidFill>
              <a:latin typeface="Helvetica Neue"/>
              <a:ea typeface="+mn-ea"/>
              <a:cs typeface="+mn-cs"/>
              <a:sym typeface="Futura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8AAE05-FC41-4E1F-0EC9-7A35C8B40E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70083" y="9315781"/>
            <a:ext cx="426224" cy="43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ransition/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546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E51294-7143-1D47-16AA-CFE7554A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44CBB-4DAD-7232-8BA0-C48FC3BCF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143" y="2596444"/>
            <a:ext cx="14955977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C49EF-9C25-19D1-6327-EC04DB10E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848C9A-6F2E-4297-83EC-D47B445E9D1E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B3654-F7B8-4986-0E1C-2A49B3390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E59D0-1126-A979-F6AA-61A5539FA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32DF38-C7D5-4C23-9259-72E82FB7D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body" idx="1"/>
          </p:nvPr>
        </p:nvSpPr>
        <p:spPr>
          <a:xfrm>
            <a:off x="919776" y="2982491"/>
            <a:ext cx="15465061" cy="614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3952" algn="l" rtl="0">
              <a:spcBef>
                <a:spcPts val="3544"/>
              </a:spcBef>
              <a:spcAft>
                <a:spcPts val="0"/>
              </a:spcAft>
              <a:buSzPts val="1974"/>
              <a:buFont typeface="Helvetica Neue"/>
              <a:buChar char="•"/>
              <a:defRPr sz="3037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3952" algn="l" rtl="0">
              <a:spcBef>
                <a:spcPts val="3544"/>
              </a:spcBef>
              <a:spcAft>
                <a:spcPts val="0"/>
              </a:spcAft>
              <a:buSzPts val="1974"/>
              <a:buFont typeface="Helvetica Neue"/>
              <a:buChar char="•"/>
              <a:defRPr sz="3037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3952" algn="l" rtl="0">
              <a:spcBef>
                <a:spcPts val="3544"/>
              </a:spcBef>
              <a:spcAft>
                <a:spcPts val="0"/>
              </a:spcAft>
              <a:buSzPts val="1974"/>
              <a:buFont typeface="Helvetica Neue"/>
              <a:buChar char="•"/>
              <a:defRPr sz="3037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3952" algn="l" rtl="0">
              <a:spcBef>
                <a:spcPts val="3544"/>
              </a:spcBef>
              <a:spcAft>
                <a:spcPts val="0"/>
              </a:spcAft>
              <a:buSzPts val="1974"/>
              <a:buFont typeface="Helvetica Neue"/>
              <a:buChar char="•"/>
              <a:defRPr sz="3037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3952" algn="l" rtl="0">
              <a:spcBef>
                <a:spcPts val="3544"/>
              </a:spcBef>
              <a:spcAft>
                <a:spcPts val="0"/>
              </a:spcAft>
              <a:buSzPts val="1974"/>
              <a:buFont typeface="Helvetica Neue"/>
              <a:buChar char="•"/>
              <a:defRPr sz="3037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73237" algn="l" rtl="0">
              <a:spcBef>
                <a:spcPts val="3544"/>
              </a:spcBef>
              <a:spcAft>
                <a:spcPts val="0"/>
              </a:spcAft>
              <a:buSzPts val="2278"/>
              <a:buFont typeface="Helvetica Neue Light"/>
              <a:buChar char="•"/>
              <a:defRPr sz="3037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73237" algn="l" rtl="0">
              <a:spcBef>
                <a:spcPts val="3544"/>
              </a:spcBef>
              <a:spcAft>
                <a:spcPts val="0"/>
              </a:spcAft>
              <a:buSzPts val="2278"/>
              <a:buFont typeface="Helvetica Neue Light"/>
              <a:buChar char="•"/>
              <a:defRPr sz="3037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73237" algn="l" rtl="0">
              <a:spcBef>
                <a:spcPts val="3544"/>
              </a:spcBef>
              <a:spcAft>
                <a:spcPts val="0"/>
              </a:spcAft>
              <a:buSzPts val="2278"/>
              <a:buFont typeface="Helvetica Neue Light"/>
              <a:buChar char="•"/>
              <a:defRPr sz="3037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73237" algn="l" rtl="0">
              <a:spcBef>
                <a:spcPts val="3544"/>
              </a:spcBef>
              <a:spcAft>
                <a:spcPts val="0"/>
              </a:spcAft>
              <a:buSzPts val="2278"/>
              <a:buFont typeface="Helvetica Neue Light"/>
              <a:buChar char="•"/>
              <a:defRPr sz="3037" b="0" i="0" u="none" strike="noStrike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/>
          <p:nvPr/>
        </p:nvSpPr>
        <p:spPr>
          <a:xfrm>
            <a:off x="11373983" y="9425403"/>
            <a:ext cx="5966282" cy="30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85" tIns="50785" rIns="50785" bIns="5078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97"/>
              <a:buFont typeface="Helvetica Neue Light"/>
              <a:buNone/>
            </a:pPr>
            <a:r>
              <a:rPr lang="en-US" sz="13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Roncali et al. IEEE MIC M19_2Atlanta, </a:t>
            </a:r>
            <a:r>
              <a:rPr lang="en-US" sz="1300" b="0" i="0" u="none" strike="noStrike" cap="none" dirty="0" err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october</a:t>
            </a:r>
            <a:r>
              <a:rPr lang="en-US" sz="13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28°, 2017</a:t>
            </a:r>
            <a:endParaRPr sz="13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8;p19"/>
          <p:cNvSpPr txBox="1">
            <a:spLocks noGrp="1"/>
          </p:cNvSpPr>
          <p:nvPr>
            <p:ph type="title"/>
          </p:nvPr>
        </p:nvSpPr>
        <p:spPr>
          <a:xfrm>
            <a:off x="919775" y="1090860"/>
            <a:ext cx="15465063" cy="127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75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6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grpSp>
        <p:nvGrpSpPr>
          <p:cNvPr id="9" name="Google Shape;9;p19"/>
          <p:cNvGrpSpPr/>
          <p:nvPr/>
        </p:nvGrpSpPr>
        <p:grpSpPr>
          <a:xfrm>
            <a:off x="0" y="9313748"/>
            <a:ext cx="17341201" cy="434534"/>
            <a:chOff x="-1" y="9429345"/>
            <a:chExt cx="13003925" cy="325852"/>
          </a:xfrm>
        </p:grpSpPr>
        <p:pic>
          <p:nvPicPr>
            <p:cNvPr id="10" name="Google Shape;10;p19"/>
            <p:cNvPicPr preferRelativeResize="0"/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9430871"/>
              <a:ext cx="1836541" cy="310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11;p19"/>
            <p:cNvGrpSpPr/>
            <p:nvPr/>
          </p:nvGrpSpPr>
          <p:grpSpPr>
            <a:xfrm>
              <a:off x="1928820" y="9429345"/>
              <a:ext cx="11075104" cy="325852"/>
              <a:chOff x="0" y="0"/>
              <a:chExt cx="11075102" cy="325850"/>
            </a:xfrm>
          </p:grpSpPr>
          <p:sp>
            <p:nvSpPr>
              <p:cNvPr id="12" name="Google Shape;12;p19"/>
              <p:cNvSpPr/>
              <p:nvPr/>
            </p:nvSpPr>
            <p:spPr>
              <a:xfrm>
                <a:off x="0" y="0"/>
                <a:ext cx="2612197" cy="325850"/>
              </a:xfrm>
              <a:prstGeom prst="rect">
                <a:avLst/>
              </a:prstGeom>
              <a:solidFill>
                <a:srgbClr val="DFBF53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3" name="Google Shape;13;p19"/>
              <p:cNvSpPr/>
              <p:nvPr/>
            </p:nvSpPr>
            <p:spPr>
              <a:xfrm>
                <a:off x="2612196" y="0"/>
                <a:ext cx="290908" cy="325850"/>
              </a:xfrm>
              <a:prstGeom prst="rect">
                <a:avLst/>
              </a:prstGeom>
              <a:solidFill>
                <a:srgbClr val="BB9B2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  <p:sp>
            <p:nvSpPr>
              <p:cNvPr id="14" name="Google Shape;14;p19"/>
              <p:cNvSpPr/>
              <p:nvPr/>
            </p:nvSpPr>
            <p:spPr>
              <a:xfrm>
                <a:off x="2903103" y="0"/>
                <a:ext cx="8171999" cy="325850"/>
              </a:xfrm>
              <a:prstGeom prst="rect">
                <a:avLst/>
              </a:prstGeom>
              <a:solidFill>
                <a:srgbClr val="15456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</p:grpSp>
      <p:sp>
        <p:nvSpPr>
          <p:cNvPr id="15" name="Google Shape;15;p19"/>
          <p:cNvSpPr/>
          <p:nvPr/>
        </p:nvSpPr>
        <p:spPr>
          <a:xfrm>
            <a:off x="10684935" y="9373492"/>
            <a:ext cx="6570665" cy="34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85" tIns="50785" rIns="50785" bIns="50785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Helvetica Neue Ligh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Xuzhi He, 2023 </a:t>
            </a:r>
            <a:r>
              <a:rPr lang="en-US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IEEE NSS MIC </a:t>
            </a:r>
            <a:fld id="{00000000-1234-1234-1234-123412341234}" type="slidenum">
              <a:rPr lang="en-US" sz="1600" b="0" i="0" u="none" strike="noStrike" cap="none" smtClean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50"/>
                <a:buFont typeface="Helvetica Neue Light"/>
                <a:buNone/>
              </a:pPr>
              <a:t>‹#›</a:t>
            </a:fld>
            <a:endParaRPr sz="16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135411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5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0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10;p19" descr="pasted-movie.png">
            <a:extLst>
              <a:ext uri="{FF2B5EF4-FFF2-40B4-BE49-F238E27FC236}">
                <a16:creationId xmlns:a16="http://schemas.microsoft.com/office/drawing/2014/main" id="{08CCFD86-F4C8-9953-59A6-30A49B5C453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181038" y="822754"/>
            <a:ext cx="16786056" cy="85862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061B85-ADE0-4317-B5FC-A5BCB2774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778" y="717050"/>
            <a:ext cx="14364727" cy="130853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30000"/>
              </a:spcBef>
            </a:pPr>
            <a:br>
              <a:rPr lang="en-US" sz="6000" dirty="0">
                <a:solidFill>
                  <a:srgbClr val="FAFD00"/>
                </a:solidFill>
              </a:rPr>
            </a:br>
            <a:br>
              <a:rPr lang="en-US" sz="2800" b="0" dirty="0">
                <a:solidFill>
                  <a:schemeClr val="tx1"/>
                </a:solidFill>
                <a:latin typeface="Helvetica Neue"/>
              </a:rPr>
            </a:br>
            <a:br>
              <a:rPr lang="en-US" sz="2800" b="0" dirty="0">
                <a:solidFill>
                  <a:srgbClr val="FAFD00"/>
                </a:solidFill>
                <a:ea typeface="+mn-ea"/>
                <a:cs typeface="+mn-cs"/>
              </a:rPr>
            </a:br>
            <a:endParaRPr lang="en-US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8A5224-9B4C-404E-97CA-00FA0BCA8E82}"/>
              </a:ext>
            </a:extLst>
          </p:cNvPr>
          <p:cNvSpPr txBox="1"/>
          <p:nvPr/>
        </p:nvSpPr>
        <p:spPr>
          <a:xfrm>
            <a:off x="1916567" y="7622838"/>
            <a:ext cx="13613059" cy="923330"/>
          </a:xfrm>
          <a:prstGeom prst="rect">
            <a:avLst/>
          </a:prstGeom>
          <a:solidFill>
            <a:srgbClr val="FFFFF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0">
            <a:noAutofit/>
          </a:bodyPr>
          <a:lstStyle/>
          <a:p>
            <a:pPr rtl="0" latinLnBrk="1" hangingPunct="0">
              <a:lnSpc>
                <a:spcPct val="110000"/>
              </a:lnSpc>
            </a:pPr>
            <a:r>
              <a:rPr lang="en-US" sz="3200" b="1" dirty="0">
                <a:solidFill>
                  <a:srgbClr val="15456D"/>
                </a:solidFill>
                <a:latin typeface="Helvetica Neue"/>
              </a:rPr>
              <a:t>Emilie Roncali</a:t>
            </a:r>
            <a:endParaRPr lang="en-US" sz="2800" b="1" baseline="30000" dirty="0">
              <a:solidFill>
                <a:srgbClr val="15456D"/>
              </a:solidFill>
              <a:latin typeface="Helvetica Neue"/>
            </a:endParaRPr>
          </a:p>
          <a:p>
            <a:pPr rtl="0" latinLnBrk="1" hangingPunct="0">
              <a:spcBef>
                <a:spcPts val="1800"/>
              </a:spcBef>
            </a:pPr>
            <a:r>
              <a:rPr lang="en-US" sz="2600" dirty="0">
                <a:solidFill>
                  <a:srgbClr val="15456D"/>
                </a:solidFill>
                <a:latin typeface="Helvetica Neue"/>
              </a:rPr>
              <a:t>Associate Professor in Biomedical Engineering and Radiology, University of California Davis</a:t>
            </a:r>
          </a:p>
          <a:p>
            <a:pPr rtl="0" latinLnBrk="1" hangingPunct="0">
              <a:spcBef>
                <a:spcPts val="5400"/>
              </a:spcBef>
            </a:pPr>
            <a:endParaRPr lang="en-US" sz="2800" dirty="0">
              <a:solidFill>
                <a:srgbClr val="15456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37F03D-966C-4DB5-BEAE-C1FCF0604C45}"/>
              </a:ext>
            </a:extLst>
          </p:cNvPr>
          <p:cNvSpPr txBox="1"/>
          <p:nvPr/>
        </p:nvSpPr>
        <p:spPr>
          <a:xfrm>
            <a:off x="2035437" y="4857652"/>
            <a:ext cx="13494189" cy="923330"/>
          </a:xfrm>
          <a:prstGeom prst="rect">
            <a:avLst/>
          </a:prstGeom>
          <a:solidFill>
            <a:srgbClr val="FFFFFB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B400"/>
                </a:solidFill>
                <a:latin typeface="Helvetica Neue" panose="020B0604020202020204" charset="0"/>
                <a:ea typeface="+mj-ea"/>
                <a:cs typeface="+mj-cs"/>
                <a:sym typeface="Helvetica Light"/>
              </a:rPr>
              <a:t>GATE </a:t>
            </a:r>
            <a:r>
              <a:rPr lang="en-US" sz="5400" b="1" dirty="0">
                <a:solidFill>
                  <a:srgbClr val="F2AD00"/>
                </a:solidFill>
                <a:latin typeface="Helvetica Neue" panose="020B0604020202020204" charset="0"/>
                <a:ea typeface="+mj-ea"/>
                <a:cs typeface="+mj-cs"/>
                <a:sym typeface="Helvetica Light"/>
              </a:rPr>
              <a:t>Activities</a:t>
            </a:r>
            <a:r>
              <a:rPr lang="en-US" sz="5400" b="1" dirty="0">
                <a:solidFill>
                  <a:srgbClr val="FFB400"/>
                </a:solidFill>
                <a:latin typeface="Helvetica Neue" panose="020B0604020202020204" charset="0"/>
                <a:ea typeface="+mj-ea"/>
                <a:cs typeface="+mj-cs"/>
                <a:sym typeface="Helvetica Light"/>
              </a:rPr>
              <a:t> at UC Davis: optics &amp; AI</a:t>
            </a:r>
            <a:r>
              <a: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FFB400"/>
                </a:solidFill>
                <a:effectLst/>
                <a:uLnTx/>
                <a:uFillTx/>
                <a:latin typeface="Helvetica Neue" panose="020B0604020202020204" charset="0"/>
                <a:ea typeface="+mj-ea"/>
                <a:cs typeface="+mj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9C436-B621-0BC4-2955-AA97FED6A3E9}"/>
              </a:ext>
            </a:extLst>
          </p:cNvPr>
          <p:cNvSpPr txBox="1"/>
          <p:nvPr/>
        </p:nvSpPr>
        <p:spPr>
          <a:xfrm>
            <a:off x="2230037" y="815945"/>
            <a:ext cx="130087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6B000"/>
                </a:solidFill>
                <a:latin typeface="Helvetica Neue"/>
              </a:rPr>
              <a:t>Gate User Meeting, October 31</a:t>
            </a:r>
            <a:r>
              <a:rPr lang="en-US" b="1" baseline="30000" dirty="0">
                <a:solidFill>
                  <a:srgbClr val="F6B000"/>
                </a:solidFill>
                <a:latin typeface="Helvetica Neue"/>
              </a:rPr>
              <a:t>st</a:t>
            </a:r>
            <a:r>
              <a:rPr lang="en-US" b="1" dirty="0">
                <a:solidFill>
                  <a:srgbClr val="F6B000"/>
                </a:solidFill>
                <a:latin typeface="Helvetica Neue"/>
              </a:rPr>
              <a:t> 2024, Tampa, Florida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3307FBB-D4DA-3C13-9D59-B3DBA5A65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821" y="344633"/>
            <a:ext cx="1692176" cy="1746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BAAC-04E6-77B3-4F14-9369CF6B72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1565" y="478218"/>
            <a:ext cx="1668582" cy="14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7173"/>
      </p:ext>
    </p:extLst>
  </p:cSld>
  <p:clrMapOvr>
    <a:masterClrMapping/>
  </p:clrMapOvr>
  <p:transition advTm="3076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573EAA-23C4-845A-6B78-8A3229488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264" y="2951944"/>
            <a:ext cx="9197689" cy="55426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3413" dirty="0"/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https://github.com/SiPMsim/SiPMsim</a:t>
            </a:r>
            <a:endParaRPr lang="en-US" sz="2560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en-US" sz="3413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US" sz="3413" dirty="0">
                <a:solidFill>
                  <a:srgbClr val="FF0000"/>
                </a:solidFill>
              </a:rPr>
              <a:t>Gate or Geant4 are not needed, but also easy to incorporate in Geant4 ! </a:t>
            </a:r>
          </a:p>
          <a:p>
            <a:pPr marL="0" indent="0" algn="ctr">
              <a:buNone/>
            </a:pPr>
            <a:r>
              <a:rPr lang="en-US" sz="4551" b="1" dirty="0">
                <a:solidFill>
                  <a:srgbClr val="00B050"/>
                </a:solidFill>
              </a:rPr>
              <a:t>Any contribution is welcomed !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0CE7CCB-4E28-560C-064C-2ED54C0B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>
                <a:latin typeface="Helvetica Neue" panose="020B0604020202020204" charset="0"/>
              </a:rPr>
              <a:t>Standalone SiPM Monte Carlo simulation toolkit</a:t>
            </a:r>
            <a:br>
              <a:rPr lang="en-US" sz="4400" dirty="0">
                <a:latin typeface="Helvetica Neue" panose="020B0604020202020204" charset="0"/>
              </a:rPr>
            </a:br>
            <a:r>
              <a:rPr lang="en-US" sz="4400" dirty="0">
                <a:latin typeface="Helvetica Neue" panose="020B0604020202020204" charset="0"/>
              </a:rPr>
              <a:t>available in </a:t>
            </a:r>
            <a:r>
              <a:rPr lang="en-US" sz="4400" dirty="0" err="1">
                <a:latin typeface="Helvetica Neue" panose="020B0604020202020204" charset="0"/>
              </a:rPr>
              <a:t>Github</a:t>
            </a:r>
            <a:endParaRPr lang="en-US" sz="4400" dirty="0">
              <a:latin typeface="Helvetica Neue" panose="020B060402020202020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E18A2B-EE64-CB88-D351-4677CEBFF8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300460" rtl="0"/>
            <a:fld id="{58ECC2B3-3B18-AF4A-AB80-812398749115}" type="slidenum">
              <a:rPr lang="en-US" kern="120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1300460" rtl="0"/>
              <a:t>10</a:t>
            </a:fld>
            <a:endParaRPr lang="en-US" kern="1200" dirty="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619558-68F9-63AC-889F-A3EA363BC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9" y="2464264"/>
            <a:ext cx="5757333" cy="575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10C02-234C-0E94-91F3-2244772A2F67}"/>
              </a:ext>
            </a:extLst>
          </p:cNvPr>
          <p:cNvSpPr txBox="1"/>
          <p:nvPr/>
        </p:nvSpPr>
        <p:spPr>
          <a:xfrm>
            <a:off x="1585965" y="8494587"/>
            <a:ext cx="3702873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300460" rtl="0"/>
            <a:r>
              <a:rPr lang="en-US" sz="2560" b="1" kern="1200" dirty="0">
                <a:solidFill>
                  <a:srgbClr val="156082"/>
                </a:solidFill>
                <a:latin typeface="Aptos" panose="02110004020202020204"/>
                <a:ea typeface="+mn-ea"/>
                <a:cs typeface="+mn-cs"/>
              </a:rPr>
              <a:t>bmehadji@ucdavis.edu</a:t>
            </a:r>
          </a:p>
        </p:txBody>
      </p:sp>
    </p:spTree>
    <p:extLst>
      <p:ext uri="{BB962C8B-B14F-4D97-AF65-F5344CB8AC3E}">
        <p14:creationId xmlns:p14="http://schemas.microsoft.com/office/powerpoint/2010/main" val="29786845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8EA9B-EC28-8AE7-E0EA-6F4A22174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B3B89C5-AC3A-757B-BA2B-51CF0861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469" y="194168"/>
            <a:ext cx="13732761" cy="1270000"/>
          </a:xfrm>
        </p:spPr>
        <p:txBody>
          <a:bodyPr>
            <a:noAutofit/>
          </a:bodyPr>
          <a:lstStyle/>
          <a:p>
            <a:pPr algn="ctr"/>
            <a:r>
              <a:rPr lang="it-IT" sz="4400" dirty="0">
                <a:latin typeface="Helvetica Neue" panose="020B0604020202020204" charset="0"/>
              </a:rPr>
              <a:t>optiGAN: speed up particle transport  simulation</a:t>
            </a:r>
            <a:endParaRPr lang="en-US" sz="4400" dirty="0">
              <a:latin typeface="Helvetica Neue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986152-3295-51F4-0E01-586294C384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ECC2B3-3B18-AF4A-AB80-81239874911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8531D3-AF13-D5A4-B127-E483EF9EEA5D}"/>
              </a:ext>
            </a:extLst>
          </p:cNvPr>
          <p:cNvSpPr txBox="1"/>
          <p:nvPr/>
        </p:nvSpPr>
        <p:spPr>
          <a:xfrm>
            <a:off x="391408" y="6014138"/>
            <a:ext cx="4448433" cy="1624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991" i="1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Trigila</a:t>
            </a:r>
            <a:r>
              <a:rPr lang="it-IT" sz="1991" i="1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C. et al., Machine Learning: Science and Technology (2023)</a:t>
            </a:r>
          </a:p>
          <a:p>
            <a:pPr algn="l"/>
            <a:endParaRPr lang="it-IT" sz="1991" i="1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it-IT" sz="1991" i="1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Srikanth</a:t>
            </a:r>
            <a:r>
              <a:rPr lang="it-IT" sz="1991" i="1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A., et al., Machine Learning: Science and Technology (2024)</a:t>
            </a:r>
            <a:endParaRPr lang="it-IT" sz="1991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C1BE6B2-A7E8-F163-B120-67325170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3" y="1437729"/>
            <a:ext cx="6884667" cy="38419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AE27F6F-EAF0-273D-4EA0-6F48200FA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7554" y="2846899"/>
            <a:ext cx="2943445" cy="238861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711D58-368E-A7D5-165F-A67BA019C5E2}"/>
              </a:ext>
            </a:extLst>
          </p:cNvPr>
          <p:cNvSpPr txBox="1"/>
          <p:nvPr/>
        </p:nvSpPr>
        <p:spPr>
          <a:xfrm>
            <a:off x="7887950" y="1644061"/>
            <a:ext cx="3533246" cy="1143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US" sz="2276" dirty="0">
                <a:latin typeface="Helvetica Neue" panose="020B0604020202020204" charset="0"/>
              </a:rPr>
              <a:t>High fidelity optical M</a:t>
            </a:r>
            <a:r>
              <a:rPr lang="it-IT" sz="2276" dirty="0">
                <a:latin typeface="Helvetica Neue" panose="020B0604020202020204" charset="0"/>
              </a:rPr>
              <a:t>C </a:t>
            </a:r>
            <a:r>
              <a:rPr lang="it-US" sz="2276" dirty="0">
                <a:latin typeface="Helvetica Neue" panose="020B0604020202020204" charset="0"/>
              </a:rPr>
              <a:t>to build </a:t>
            </a:r>
            <a:r>
              <a:rPr lang="en-US" sz="2276" dirty="0">
                <a:latin typeface="Helvetica Neue" panose="020B0604020202020204" charset="0"/>
              </a:rPr>
              <a:t>m</a:t>
            </a:r>
            <a:r>
              <a:rPr lang="it-US" sz="2276" dirty="0">
                <a:latin typeface="Helvetica Neue" panose="020B0604020202020204" charset="0"/>
              </a:rPr>
              <a:t>ultidimentional training</a:t>
            </a:r>
            <a:r>
              <a:rPr lang="en-US" sz="2276" dirty="0">
                <a:latin typeface="Helvetica Neue" panose="020B0604020202020204" charset="0"/>
              </a:rPr>
              <a:t> </a:t>
            </a:r>
            <a:r>
              <a:rPr lang="it-US" sz="2276" dirty="0">
                <a:latin typeface="Helvetica Neue" panose="020B0604020202020204" charset="0"/>
              </a:rPr>
              <a:t>data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00E4470-34A9-92D7-6C85-2AF5AE4B9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5210" y="1437527"/>
            <a:ext cx="3724343" cy="421536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F55B0FA-EC0B-C166-379F-B94F3B6730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9228" y="6411406"/>
            <a:ext cx="4700252" cy="326479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7CC1A3-F52C-A5F0-8A47-8D5C9FA6992A}"/>
              </a:ext>
            </a:extLst>
          </p:cNvPr>
          <p:cNvSpPr txBox="1"/>
          <p:nvPr/>
        </p:nvSpPr>
        <p:spPr>
          <a:xfrm>
            <a:off x="5243281" y="5824062"/>
            <a:ext cx="470025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 Neue" panose="020B0604020202020204" charset="0"/>
              </a:rPr>
              <a:t>Agreement </a:t>
            </a:r>
            <a:r>
              <a:rPr lang="en-US" sz="2400" dirty="0" err="1">
                <a:latin typeface="Helvetica Neue" panose="020B0604020202020204" charset="0"/>
              </a:rPr>
              <a:t>optiGAN</a:t>
            </a:r>
            <a:r>
              <a:rPr lang="en-US" sz="2400" dirty="0">
                <a:latin typeface="Helvetica Neue" panose="020B0604020202020204" charset="0"/>
              </a:rPr>
              <a:t> / Monte Carlo simulation</a:t>
            </a:r>
            <a:endParaRPr lang="it-US" sz="2400" dirty="0">
              <a:latin typeface="Helvetica Neue" panose="020B0604020202020204" charset="0"/>
            </a:endParaRPr>
          </a:p>
        </p:txBody>
      </p:sp>
      <p:pic>
        <p:nvPicPr>
          <p:cNvPr id="24" name="Immagine 23" descr="Immagine che contiene testo, Diagramma, linea, Carattere&#10;&#10;Descrizione generata automaticamente">
            <a:extLst>
              <a:ext uri="{FF2B5EF4-FFF2-40B4-BE49-F238E27FC236}">
                <a16:creationId xmlns:a16="http://schemas.microsoft.com/office/drawing/2014/main" id="{B1211270-3229-C7C7-4959-134FE645B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496" y="6559414"/>
            <a:ext cx="4717934" cy="3177745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AD7B097-D78D-F2BF-4ADC-797358E53646}"/>
              </a:ext>
            </a:extLst>
          </p:cNvPr>
          <p:cNvSpPr txBox="1"/>
          <p:nvPr/>
        </p:nvSpPr>
        <p:spPr>
          <a:xfrm>
            <a:off x="10750414" y="5830618"/>
            <a:ext cx="58004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US" sz="2400" dirty="0">
                <a:latin typeface="Helvetica Neue" panose="020B0604020202020204" charset="0"/>
              </a:rPr>
              <a:t>SiPM signal generation with GAN </a:t>
            </a:r>
            <a:r>
              <a:rPr lang="en-US" sz="2400" dirty="0">
                <a:latin typeface="Helvetica Neue" panose="020B0604020202020204" charset="0"/>
              </a:rPr>
              <a:t>output</a:t>
            </a:r>
            <a:r>
              <a:rPr lang="it-US" sz="2400" dirty="0">
                <a:latin typeface="Helvetica Neue" panose="020B0604020202020204" charset="0"/>
              </a:rPr>
              <a:t> to </a:t>
            </a:r>
            <a:r>
              <a:rPr lang="en-US" sz="2400" dirty="0">
                <a:latin typeface="Helvetica Neue" panose="020B0604020202020204" charset="0"/>
              </a:rPr>
              <a:t>accelerate </a:t>
            </a:r>
            <a:r>
              <a:rPr lang="it-US" sz="2400" dirty="0">
                <a:latin typeface="Helvetica Neue" panose="020B0604020202020204" charset="0"/>
              </a:rPr>
              <a:t>system simulations </a:t>
            </a:r>
          </a:p>
        </p:txBody>
      </p:sp>
    </p:spTree>
    <p:extLst>
      <p:ext uri="{BB962C8B-B14F-4D97-AF65-F5344CB8AC3E}">
        <p14:creationId xmlns:p14="http://schemas.microsoft.com/office/powerpoint/2010/main" val="11064731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969004-2CE6-B7F7-C84C-C8E0CD30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283" y="487971"/>
            <a:ext cx="15523504" cy="1270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Helvetica Neue" panose="020B0604020202020204" charset="0"/>
              </a:rPr>
              <a:t>Optical models implementation in Gate 10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4DC273-1752-61C3-E1C7-EE9F4B28E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26" y="2331041"/>
            <a:ext cx="15523504" cy="5934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Emission processes                                                    Optical surface boundaries</a:t>
            </a:r>
          </a:p>
        </p:txBody>
      </p:sp>
      <p:pic>
        <p:nvPicPr>
          <p:cNvPr id="6" name="Google Shape;148;p21">
            <a:extLst>
              <a:ext uri="{FF2B5EF4-FFF2-40B4-BE49-F238E27FC236}">
                <a16:creationId xmlns:a16="http://schemas.microsoft.com/office/drawing/2014/main" id="{8958438B-7A10-2431-8A5C-81E088F4FE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2" y="3079115"/>
            <a:ext cx="7889857" cy="387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1;p20">
            <a:extLst>
              <a:ext uri="{FF2B5EF4-FFF2-40B4-BE49-F238E27FC236}">
                <a16:creationId xmlns:a16="http://schemas.microsoft.com/office/drawing/2014/main" id="{01A5F939-5D93-7825-2A54-C5FF950F54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15516" t="54173"/>
          <a:stretch/>
        </p:blipFill>
        <p:spPr>
          <a:xfrm>
            <a:off x="249115" y="7112085"/>
            <a:ext cx="7232531" cy="1776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23">
            <a:extLst>
              <a:ext uri="{FF2B5EF4-FFF2-40B4-BE49-F238E27FC236}">
                <a16:creationId xmlns:a16="http://schemas.microsoft.com/office/drawing/2014/main" id="{E14A5883-0AA2-D22C-4D44-9BE1B30FDEA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1767" y="5319443"/>
            <a:ext cx="7659535" cy="3878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0;p24">
            <a:extLst>
              <a:ext uri="{FF2B5EF4-FFF2-40B4-BE49-F238E27FC236}">
                <a16:creationId xmlns:a16="http://schemas.microsoft.com/office/drawing/2014/main" id="{99DFC762-391B-CBF3-A552-4CAFB1CD422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rcRect l="22274" b="60749"/>
          <a:stretch/>
        </p:blipFill>
        <p:spPr>
          <a:xfrm>
            <a:off x="8986770" y="3141778"/>
            <a:ext cx="7129582" cy="195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6;p24" descr="pasted-movie.png">
            <a:extLst>
              <a:ext uri="{FF2B5EF4-FFF2-40B4-BE49-F238E27FC236}">
                <a16:creationId xmlns:a16="http://schemas.microsoft.com/office/drawing/2014/main" id="{1F2AA0A0-546B-D392-887C-32D2EFABC5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068" y="453357"/>
            <a:ext cx="1437444" cy="73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97;p24">
            <a:extLst>
              <a:ext uri="{FF2B5EF4-FFF2-40B4-BE49-F238E27FC236}">
                <a16:creationId xmlns:a16="http://schemas.microsoft.com/office/drawing/2014/main" id="{235CD136-04A7-2189-62DE-D79AD73817BB}"/>
              </a:ext>
            </a:extLst>
          </p:cNvPr>
          <p:cNvSpPr txBox="1"/>
          <p:nvPr/>
        </p:nvSpPr>
        <p:spPr>
          <a:xfrm>
            <a:off x="1727262" y="834357"/>
            <a:ext cx="759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46D"/>
              </a:buClr>
              <a:buSzPts val="2300"/>
              <a:buFont typeface="Helvetica Neue"/>
              <a:buNone/>
            </a:pPr>
            <a:r>
              <a:rPr lang="en" sz="2300" b="1" i="0" u="none" strike="noStrike" cap="none">
                <a:solidFill>
                  <a:srgbClr val="1844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v10</a:t>
            </a:r>
            <a:endParaRPr sz="500"/>
          </a:p>
        </p:txBody>
      </p:sp>
      <p:pic>
        <p:nvPicPr>
          <p:cNvPr id="13" name="Google Shape;97;p18" descr="pasted-movie.png">
            <a:extLst>
              <a:ext uri="{FF2B5EF4-FFF2-40B4-BE49-F238E27FC236}">
                <a16:creationId xmlns:a16="http://schemas.microsoft.com/office/drawing/2014/main" id="{D167058D-C0E6-BF2B-5AA8-6A139FCA189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753968" y="683261"/>
            <a:ext cx="2392578" cy="521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47322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95740-CDAC-52F2-BEB6-9C5CB2FD2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098" y="1969735"/>
            <a:ext cx="15523504" cy="668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Helvetica Neue" panose="020B0604020202020204" charset="0"/>
              </a:rPr>
              <a:t>Leverage the capability of integrating </a:t>
            </a:r>
            <a:r>
              <a:rPr lang="en-US" sz="3200" dirty="0" err="1">
                <a:latin typeface="Helvetica Neue" panose="020B0604020202020204" charset="0"/>
              </a:rPr>
              <a:t>pytorch</a:t>
            </a:r>
            <a:r>
              <a:rPr lang="en-US" sz="3200" dirty="0">
                <a:latin typeface="Helvetica Neue" panose="020B0604020202020204" charset="0"/>
              </a:rPr>
              <a:t> and GATE simulations!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969004-2CE6-B7F7-C84C-C8E0CD30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6" y="425744"/>
            <a:ext cx="15523504" cy="1270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>
                <a:latin typeface="Helvetica Neue" panose="020B0604020202020204" charset="0"/>
              </a:rPr>
              <a:t>optiGAN</a:t>
            </a:r>
            <a:r>
              <a:rPr lang="en-US" sz="4400" dirty="0">
                <a:latin typeface="Helvetica Neue" panose="020B0604020202020204" charset="0"/>
              </a:rPr>
              <a:t> Implementation in Gate 10</a:t>
            </a:r>
          </a:p>
        </p:txBody>
      </p:sp>
      <p:pic>
        <p:nvPicPr>
          <p:cNvPr id="4" name="Google Shape;196;p24" descr="pasted-movie.png">
            <a:extLst>
              <a:ext uri="{FF2B5EF4-FFF2-40B4-BE49-F238E27FC236}">
                <a16:creationId xmlns:a16="http://schemas.microsoft.com/office/drawing/2014/main" id="{2624952A-A042-7DCF-D2FD-282C36920B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068" y="453357"/>
            <a:ext cx="1437444" cy="7352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97;p24">
            <a:extLst>
              <a:ext uri="{FF2B5EF4-FFF2-40B4-BE49-F238E27FC236}">
                <a16:creationId xmlns:a16="http://schemas.microsoft.com/office/drawing/2014/main" id="{75E4813B-236D-ABFB-F452-88DB01C6AF74}"/>
              </a:ext>
            </a:extLst>
          </p:cNvPr>
          <p:cNvSpPr txBox="1"/>
          <p:nvPr/>
        </p:nvSpPr>
        <p:spPr>
          <a:xfrm>
            <a:off x="1727262" y="834357"/>
            <a:ext cx="759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446D"/>
              </a:buClr>
              <a:buSzPts val="2300"/>
              <a:buFont typeface="Helvetica Neue"/>
              <a:buNone/>
            </a:pPr>
            <a:r>
              <a:rPr lang="en" sz="2300" b="1" i="0" u="none" strike="noStrike" cap="none">
                <a:solidFill>
                  <a:srgbClr val="1844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v10</a:t>
            </a:r>
            <a:endParaRPr sz="500"/>
          </a:p>
        </p:txBody>
      </p:sp>
      <p:pic>
        <p:nvPicPr>
          <p:cNvPr id="6" name="Google Shape;97;p18" descr="pasted-movie.png">
            <a:extLst>
              <a:ext uri="{FF2B5EF4-FFF2-40B4-BE49-F238E27FC236}">
                <a16:creationId xmlns:a16="http://schemas.microsoft.com/office/drawing/2014/main" id="{B6078189-C4E3-1413-8771-E0F7550FCF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3968" y="683261"/>
            <a:ext cx="2392578" cy="52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8;p30">
            <a:extLst>
              <a:ext uri="{FF2B5EF4-FFF2-40B4-BE49-F238E27FC236}">
                <a16:creationId xmlns:a16="http://schemas.microsoft.com/office/drawing/2014/main" id="{FBB1776E-4EAC-D738-6912-57A678C768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888" y="2767146"/>
            <a:ext cx="10341433" cy="4664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65;p33">
            <a:extLst>
              <a:ext uri="{FF2B5EF4-FFF2-40B4-BE49-F238E27FC236}">
                <a16:creationId xmlns:a16="http://schemas.microsoft.com/office/drawing/2014/main" id="{2A301E5D-8A5E-4179-E2B7-DD89383782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2483" t="44194" r="1957" b="11996"/>
          <a:stretch/>
        </p:blipFill>
        <p:spPr>
          <a:xfrm>
            <a:off x="388793" y="7560478"/>
            <a:ext cx="12260827" cy="20366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C7D766-A791-AC37-3430-4B88DC654889}"/>
              </a:ext>
            </a:extLst>
          </p:cNvPr>
          <p:cNvGrpSpPr/>
          <p:nvPr/>
        </p:nvGrpSpPr>
        <p:grpSpPr>
          <a:xfrm>
            <a:off x="10007233" y="3658762"/>
            <a:ext cx="6836142" cy="813701"/>
            <a:chOff x="10469611" y="3402841"/>
            <a:chExt cx="6143573" cy="731265"/>
          </a:xfrm>
        </p:grpSpPr>
        <p:pic>
          <p:nvPicPr>
            <p:cNvPr id="9" name="Google Shape;362;p33">
              <a:extLst>
                <a:ext uri="{FF2B5EF4-FFF2-40B4-BE49-F238E27FC236}">
                  <a16:creationId xmlns:a16="http://schemas.microsoft.com/office/drawing/2014/main" id="{9F9EA956-3385-5D66-8124-323859CACBD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469611" y="3402841"/>
              <a:ext cx="6143573" cy="3351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63;p33">
              <a:extLst>
                <a:ext uri="{FF2B5EF4-FFF2-40B4-BE49-F238E27FC236}">
                  <a16:creationId xmlns:a16="http://schemas.microsoft.com/office/drawing/2014/main" id="{5C35EF2D-15BF-5E4D-3A09-6393CB1AB8BC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10801" y="3798983"/>
              <a:ext cx="5680024" cy="3351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66;p33">
            <a:extLst>
              <a:ext uri="{FF2B5EF4-FFF2-40B4-BE49-F238E27FC236}">
                <a16:creationId xmlns:a16="http://schemas.microsoft.com/office/drawing/2014/main" id="{D75C79EC-2981-6A3A-7088-69E5A0FA13B5}"/>
              </a:ext>
            </a:extLst>
          </p:cNvPr>
          <p:cNvSpPr txBox="1"/>
          <p:nvPr/>
        </p:nvSpPr>
        <p:spPr>
          <a:xfrm>
            <a:off x="7384576" y="6581377"/>
            <a:ext cx="6441990" cy="67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3369" tIns="173369" rIns="173369" bIns="173369" anchor="t" anchorCtr="0">
            <a:noAutofit/>
          </a:bodyPr>
          <a:lstStyle/>
          <a:p>
            <a:pPr rtl="0"/>
            <a:r>
              <a:rPr lang="en" sz="2086" dirty="0">
                <a:solidFill>
                  <a:schemeClr val="dk2"/>
                </a:solidFill>
                <a:latin typeface="Helvetica Neue" panose="020B0604020202020204" charset="0"/>
              </a:rPr>
              <a:t>test081_simulation_optigan_with_random_seed.py</a:t>
            </a:r>
            <a:endParaRPr sz="2086" dirty="0">
              <a:solidFill>
                <a:schemeClr val="dk2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3141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48F0F6-87C9-4401-B45A-C71E6B188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Neue" panose="020B0604020202020204"/>
              </a:rPr>
              <a:t>Acknowledgments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62A14-D86A-4C79-B333-AE2FD8BA5DF1}"/>
              </a:ext>
            </a:extLst>
          </p:cNvPr>
          <p:cNvSpPr txBox="1"/>
          <p:nvPr/>
        </p:nvSpPr>
        <p:spPr>
          <a:xfrm>
            <a:off x="408501" y="2024135"/>
            <a:ext cx="776982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UC Davis Biomedical Engineering</a:t>
            </a:r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Gerard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Ari</a:t>
            </a:r>
            <a:r>
              <a:rPr lang="en-US" sz="2400" dirty="0" err="1">
                <a:solidFill>
                  <a:schemeClr val="tx1"/>
                </a:solidFill>
                <a:latin typeface="Helvetica Neue"/>
                <a:cs typeface="Times New Roman" panose="02020603050405020304" pitchFamily="18" charset="0"/>
              </a:rPr>
              <a:t>ñ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o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-Estrada, Ph.D.</a:t>
            </a:r>
          </a:p>
          <a:p>
            <a:pPr algn="l" rtl="0" latinLnBrk="1" hangingPunct="0"/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Xuzhi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 He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Sun-Il Kwon, Ph.D.</a:t>
            </a:r>
          </a:p>
          <a:p>
            <a:pPr algn="l" rtl="0" latinLnBrk="1" hangingPunct="0"/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Brahim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 Mehadji, Ph.D.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Guneet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Mummaneni</a:t>
            </a:r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Carlotta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Trigila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, Ph.D.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Anirudh Srikanth, MSc.</a:t>
            </a:r>
          </a:p>
          <a:p>
            <a:pPr algn="l" rtl="0" latinLnBrk="1" hangingPunct="0"/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PEMI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 group</a:t>
            </a:r>
          </a:p>
          <a:p>
            <a:pPr algn="l" rtl="0" latinLnBrk="1" hangingPunct="0"/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r>
              <a:rPr lang="en-US" sz="2800" b="1" dirty="0" err="1">
                <a:solidFill>
                  <a:schemeClr val="tx1"/>
                </a:solidFill>
                <a:latin typeface="Helvetica Neue"/>
              </a:rPr>
              <a:t>CREATIS</a:t>
            </a: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, Lyon France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David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Sarrut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, Ph.D.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Nils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Krah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, PhD</a:t>
            </a:r>
          </a:p>
          <a:p>
            <a:pPr algn="l" rtl="0" latinLnBrk="1" hangingPunct="0"/>
            <a:r>
              <a:rPr lang="en-US" sz="2400" dirty="0">
                <a:solidFill>
                  <a:schemeClr val="tx1"/>
                </a:solidFill>
                <a:latin typeface="Helvetica Neue"/>
              </a:rPr>
              <a:t>Thomas </a:t>
            </a:r>
            <a:r>
              <a:rPr lang="en-US" sz="2400" dirty="0" err="1">
                <a:solidFill>
                  <a:schemeClr val="tx1"/>
                </a:solidFill>
                <a:latin typeface="Helvetica Neue"/>
              </a:rPr>
              <a:t>Baudier</a:t>
            </a:r>
            <a:r>
              <a:rPr lang="en-US" sz="2400" dirty="0">
                <a:solidFill>
                  <a:schemeClr val="tx1"/>
                </a:solidFill>
                <a:latin typeface="Helvetica Neue"/>
              </a:rPr>
              <a:t>, PhD</a:t>
            </a:r>
            <a:endParaRPr lang="en-US" sz="28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endParaRPr lang="en-US" sz="2800" b="1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lvl="0" algn="l" rtl="0" latinLnBrk="1" hangingPunct="0"/>
            <a:endParaRPr lang="en-US" sz="2400" dirty="0">
              <a:solidFill>
                <a:schemeClr val="tx1"/>
              </a:solidFill>
              <a:latin typeface="Helvetica Neue"/>
            </a:endParaRPr>
          </a:p>
          <a:p>
            <a:pPr algn="l" rtl="0" latinLnBrk="1" hangingPunct="0"/>
            <a:endParaRPr lang="en-US" sz="2800" dirty="0">
              <a:solidFill>
                <a:schemeClr val="tx1"/>
              </a:solidFill>
              <a:latin typeface="Helvetica Neue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D78898-E381-4274-99A7-52E67B012F10}"/>
              </a:ext>
            </a:extLst>
          </p:cNvPr>
          <p:cNvGrpSpPr/>
          <p:nvPr/>
        </p:nvGrpSpPr>
        <p:grpSpPr>
          <a:xfrm>
            <a:off x="8635623" y="7057798"/>
            <a:ext cx="6329188" cy="913009"/>
            <a:chOff x="11797120" y="813470"/>
            <a:chExt cx="7017970" cy="1034430"/>
          </a:xfrm>
          <a:solidFill>
            <a:schemeClr val="bg1"/>
          </a:solidFill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08D093D6-B6DC-4C8C-8ECC-14D9EF80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797120" y="813470"/>
              <a:ext cx="3291369" cy="1034430"/>
            </a:xfrm>
            <a:prstGeom prst="rect">
              <a:avLst/>
            </a:prstGeom>
          </p:spPr>
        </p:pic>
        <p:pic>
          <p:nvPicPr>
            <p:cNvPr id="37" name="Picture 36" descr="A close up of a sign&#10;&#10;Description automatically generated">
              <a:extLst>
                <a:ext uri="{FF2B5EF4-FFF2-40B4-BE49-F238E27FC236}">
                  <a16:creationId xmlns:a16="http://schemas.microsoft.com/office/drawing/2014/main" id="{A853E41E-1C7F-450D-B28E-5E8D2053A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8631" y="830600"/>
              <a:ext cx="3046459" cy="1017300"/>
            </a:xfrm>
            <a:prstGeom prst="rect">
              <a:avLst/>
            </a:prstGeom>
            <a:grpFill/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22A59C4-744F-497D-8124-99F3DAA4A8F3}"/>
              </a:ext>
            </a:extLst>
          </p:cNvPr>
          <p:cNvSpPr/>
          <p:nvPr/>
        </p:nvSpPr>
        <p:spPr>
          <a:xfrm>
            <a:off x="9099181" y="6872733"/>
            <a:ext cx="2504778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latinLnBrk="1" hangingPunc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Helvetica Neue"/>
              </a:rPr>
              <a:t>R01 EB027130</a:t>
            </a:r>
          </a:p>
          <a:p>
            <a:pPr algn="l" rtl="0" latinLnBrk="1" hangingPunc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Helvetica Neue"/>
              </a:rPr>
              <a:t>R01 EB034475 </a:t>
            </a:r>
          </a:p>
          <a:p>
            <a:pPr algn="l" rtl="0" latinLnBrk="1" hangingPunct="0">
              <a:lnSpc>
                <a:spcPct val="120000"/>
              </a:lnSpc>
              <a:spcBef>
                <a:spcPts val="200"/>
              </a:spcBef>
              <a:defRPr/>
            </a:pPr>
            <a:r>
              <a:rPr lang="en-US" sz="2400" dirty="0">
                <a:solidFill>
                  <a:schemeClr val="tx1"/>
                </a:solidFill>
                <a:latin typeface="Helvetica Neue"/>
              </a:rPr>
              <a:t>U01CA289068 </a:t>
            </a:r>
          </a:p>
        </p:txBody>
      </p:sp>
      <p:pic>
        <p:nvPicPr>
          <p:cNvPr id="39" name="Picture 38" descr="A picture containing icon&#10;&#10;Description automatically generated">
            <a:extLst>
              <a:ext uri="{FF2B5EF4-FFF2-40B4-BE49-F238E27FC236}">
                <a16:creationId xmlns:a16="http://schemas.microsoft.com/office/drawing/2014/main" id="{05BFB366-9703-4700-8633-3EAC1C0CFF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199" y="6794571"/>
            <a:ext cx="1266287" cy="15613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650CAB-623F-4228-B84F-15D7364450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66" y="2164645"/>
            <a:ext cx="6162970" cy="31544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7A61591-4FFD-19A9-FE88-690F8F819219}"/>
              </a:ext>
            </a:extLst>
          </p:cNvPr>
          <p:cNvGrpSpPr/>
          <p:nvPr/>
        </p:nvGrpSpPr>
        <p:grpSpPr>
          <a:xfrm>
            <a:off x="12372858" y="3189927"/>
            <a:ext cx="4695183" cy="3154401"/>
            <a:chOff x="9549781" y="2043989"/>
            <a:chExt cx="7169923" cy="4817025"/>
          </a:xfrm>
        </p:grpSpPr>
        <p:pic>
          <p:nvPicPr>
            <p:cNvPr id="4" name="Picture 3" descr="A group of people standing in a row&#10;&#10;Description automatically generated">
              <a:extLst>
                <a:ext uri="{FF2B5EF4-FFF2-40B4-BE49-F238E27FC236}">
                  <a16:creationId xmlns:a16="http://schemas.microsoft.com/office/drawing/2014/main" id="{80F30BFA-8AA9-771D-24EA-AF4925883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9782" y="2043989"/>
              <a:ext cx="7169922" cy="477994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5ABEFA-3D1F-DD34-A30E-74F1DC9C06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49781" y="5591014"/>
              <a:ext cx="2401611" cy="1270000"/>
            </a:xfrm>
            <a:prstGeom prst="rect">
              <a:avLst/>
            </a:prstGeom>
          </p:spPr>
        </p:pic>
      </p:grpSp>
      <p:pic>
        <p:nvPicPr>
          <p:cNvPr id="6" name="Picture 5" descr="A person with long brown hair&#10;&#10;Description automatically generated">
            <a:extLst>
              <a:ext uri="{FF2B5EF4-FFF2-40B4-BE49-F238E27FC236}">
                <a16:creationId xmlns:a16="http://schemas.microsoft.com/office/drawing/2014/main" id="{4BABADF3-2FB5-3E08-D18B-7A929CEB4D8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" t="12621" r="8793" b="14375"/>
          <a:stretch/>
        </p:blipFill>
        <p:spPr>
          <a:xfrm>
            <a:off x="16141881" y="5319046"/>
            <a:ext cx="926290" cy="100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51236"/>
      </p:ext>
    </p:extLst>
  </p:cSld>
  <p:clrMapOvr>
    <a:masterClrMapping/>
  </p:clrMapOvr>
  <p:transition spd="med" advTm="29953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D70D9A-0066-4820-B906-AE8AED311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041" y="1709549"/>
            <a:ext cx="15523504" cy="5470902"/>
          </a:xfrm>
        </p:spPr>
        <p:txBody>
          <a:bodyPr>
            <a:noAutofit/>
          </a:bodyPr>
          <a:lstStyle/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333333"/>
                </a:solidFill>
              </a:rPr>
              <a:t>Expanding the suite of LUT Davis options </a:t>
            </a:r>
            <a:r>
              <a:rPr lang="en-US" sz="3000" dirty="0">
                <a:solidFill>
                  <a:srgbClr val="333333"/>
                </a:solidFill>
                <a:sym typeface="Helvetica Light"/>
              </a:rPr>
              <a:t>  </a:t>
            </a:r>
          </a:p>
          <a:p>
            <a:pPr marL="715963" lvl="1" indent="-315913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333333"/>
                </a:solidFill>
                <a:sym typeface="Helvetica Light"/>
              </a:rPr>
              <a:t>Crosstalk LUTs</a:t>
            </a:r>
          </a:p>
          <a:p>
            <a:pPr marL="715963" lvl="1" indent="-315913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sz="3000" dirty="0" err="1">
                <a:solidFill>
                  <a:srgbClr val="333333"/>
                </a:solidFill>
                <a:sym typeface="Helvetica Light"/>
              </a:rPr>
              <a:t>PHC</a:t>
            </a:r>
            <a:r>
              <a:rPr lang="en-US" sz="3000" dirty="0">
                <a:solidFill>
                  <a:srgbClr val="333333"/>
                </a:solidFill>
                <a:sym typeface="Helvetica Light"/>
              </a:rPr>
              <a:t> LUTs  </a:t>
            </a:r>
          </a:p>
          <a:p>
            <a:pPr marL="715963" lvl="1" indent="-315913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333333"/>
                </a:solidFill>
                <a:sym typeface="Helvetica Light"/>
              </a:rPr>
              <a:t>SiPM modeling 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 err="1">
                <a:solidFill>
                  <a:srgbClr val="333333"/>
                </a:solidFill>
              </a:rPr>
              <a:t>optiGAN</a:t>
            </a:r>
            <a:r>
              <a:rPr lang="en-US" sz="3600" dirty="0">
                <a:solidFill>
                  <a:srgbClr val="333333"/>
                </a:solidFill>
              </a:rPr>
              <a:t> </a:t>
            </a:r>
          </a:p>
          <a:p>
            <a:pPr marL="742950" indent="-7429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>
                <a:solidFill>
                  <a:srgbClr val="333333"/>
                </a:solidFill>
              </a:rPr>
              <a:t>GATE 10 implementation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C91ECA-1C4D-45B4-BE98-A0F1BED7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5" y="452476"/>
            <a:ext cx="15523504" cy="1270000"/>
          </a:xfrm>
        </p:spPr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Outline </a:t>
            </a:r>
          </a:p>
        </p:txBody>
      </p:sp>
    </p:spTree>
    <p:extLst>
      <p:ext uri="{BB962C8B-B14F-4D97-AF65-F5344CB8AC3E}">
        <p14:creationId xmlns:p14="http://schemas.microsoft.com/office/powerpoint/2010/main" val="15846618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48B96-88B1-D499-0003-07ACE9C4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7E8B04D-A540-6F2C-83E6-AF6F26E7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400" dirty="0" err="1">
                <a:latin typeface="Helvetica Neue" panose="020B0604020202020204" charset="0"/>
                <a:ea typeface="Source Sans Pro" panose="020B0503030403020204" pitchFamily="34" charset="0"/>
              </a:rPr>
              <a:t>Detailed</a:t>
            </a:r>
            <a:r>
              <a:rPr lang="it-IT" sz="4400" dirty="0">
                <a:latin typeface="Helvetica Neue" panose="020B0604020202020204" charset="0"/>
                <a:ea typeface="Source Sans Pro" panose="020B0503030403020204" pitchFamily="34" charset="0"/>
              </a:rPr>
              <a:t> </a:t>
            </a:r>
            <a:r>
              <a:rPr lang="it-IT" sz="4400" dirty="0" err="1">
                <a:latin typeface="Helvetica Neue" panose="020B0604020202020204" charset="0"/>
                <a:ea typeface="Source Sans Pro" panose="020B0503030403020204" pitchFamily="34" charset="0"/>
              </a:rPr>
              <a:t>simulation</a:t>
            </a:r>
            <a:r>
              <a:rPr lang="it-IT" sz="4400" dirty="0">
                <a:latin typeface="Helvetica Neue" panose="020B0604020202020204" charset="0"/>
                <a:ea typeface="Source Sans Pro" panose="020B0503030403020204" pitchFamily="34" charset="0"/>
              </a:rPr>
              <a:t> of </a:t>
            </a:r>
            <a:r>
              <a:rPr lang="it-IT" sz="4400" dirty="0" err="1">
                <a:latin typeface="Helvetica Neue" panose="020B0604020202020204" charset="0"/>
                <a:ea typeface="Source Sans Pro" panose="020B0503030403020204" pitchFamily="34" charset="0"/>
              </a:rPr>
              <a:t>scintillation</a:t>
            </a:r>
            <a:r>
              <a:rPr lang="it-IT" sz="4400" dirty="0">
                <a:latin typeface="Helvetica Neue" panose="020B0604020202020204" charset="0"/>
                <a:ea typeface="Source Sans Pro" panose="020B0503030403020204" pitchFamily="34" charset="0"/>
              </a:rPr>
              <a:t> and </a:t>
            </a:r>
            <a:r>
              <a:rPr lang="it-IT" sz="4400" dirty="0" err="1">
                <a:latin typeface="Helvetica Neue" panose="020B0604020202020204" charset="0"/>
                <a:ea typeface="Source Sans Pro" panose="020B0503030403020204" pitchFamily="34" charset="0"/>
              </a:rPr>
              <a:t>Cerenkov</a:t>
            </a:r>
            <a:r>
              <a:rPr lang="it-IT" sz="4400" dirty="0">
                <a:latin typeface="Helvetica Neue" panose="020B0604020202020204" charset="0"/>
                <a:ea typeface="Source Sans Pro" panose="020B0503030403020204" pitchFamily="34" charset="0"/>
              </a:rPr>
              <a:t> </a:t>
            </a:r>
            <a:r>
              <a:rPr lang="it-IT" sz="4400" dirty="0" err="1">
                <a:latin typeface="Helvetica Neue" panose="020B0604020202020204" charset="0"/>
                <a:ea typeface="Source Sans Pro" panose="020B0503030403020204" pitchFamily="34" charset="0"/>
              </a:rPr>
              <a:t>photons</a:t>
            </a:r>
            <a:br>
              <a:rPr lang="it-IT" sz="4400" dirty="0">
                <a:latin typeface="Helvetica Neue" panose="020B0604020202020204" charset="0"/>
                <a:ea typeface="Source Sans Pro" panose="020B0503030403020204" pitchFamily="34" charset="0"/>
              </a:rPr>
            </a:br>
            <a:endParaRPr lang="en-US" sz="4400" dirty="0">
              <a:latin typeface="Helvetica Neue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0FDBDE-3EDE-37CA-4BEF-95DBF1E3E1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11834" y="8642018"/>
            <a:ext cx="3901559" cy="519289"/>
          </a:xfrm>
        </p:spPr>
        <p:txBody>
          <a:bodyPr/>
          <a:lstStyle/>
          <a:p>
            <a:pPr defTabSz="1300460" rtl="0"/>
            <a:fld id="{58ECC2B3-3B18-AF4A-AB80-812398749115}" type="slidenum">
              <a:rPr lang="en-US" kern="1200">
                <a:solidFill>
                  <a:prstClr val="black">
                    <a:tint val="82000"/>
                  </a:prstClr>
                </a:solidFill>
                <a:latin typeface="Aptos" panose="02110004020202020204"/>
                <a:ea typeface="+mn-ea"/>
                <a:cs typeface="+mn-cs"/>
              </a:rPr>
              <a:pPr defTabSz="1300460" rtl="0"/>
              <a:t>3</a:t>
            </a:fld>
            <a:endParaRPr lang="en-US" kern="1200" dirty="0">
              <a:solidFill>
                <a:prstClr val="black">
                  <a:tint val="82000"/>
                </a:prstClr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45EF16-F977-B5BD-B734-72213ECE2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1" y="1747265"/>
            <a:ext cx="6592195" cy="2057024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2A97DD6-B284-9B4D-1180-0AF0CF4AF628}"/>
              </a:ext>
            </a:extLst>
          </p:cNvPr>
          <p:cNvSpPr txBox="1"/>
          <p:nvPr/>
        </p:nvSpPr>
        <p:spPr>
          <a:xfrm>
            <a:off x="7271508" y="2238415"/>
            <a:ext cx="9866328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US" sz="256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Optimization of scintillation and Cerenkov behavior at crystal interfaces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F9A7518-12A0-EA27-B8F3-E8065B62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87" y="4479927"/>
            <a:ext cx="8954001" cy="480844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3565D0C-F4F5-BCA7-005F-3BC04C6722F1}"/>
              </a:ext>
            </a:extLst>
          </p:cNvPr>
          <p:cNvSpPr txBox="1"/>
          <p:nvPr/>
        </p:nvSpPr>
        <p:spPr>
          <a:xfrm>
            <a:off x="4574835" y="4527597"/>
            <a:ext cx="50282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en-US" sz="2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A</a:t>
            </a:r>
            <a:r>
              <a:rPr lang="it-US" sz="2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pp to generate Look-up table </a:t>
            </a:r>
            <a:r>
              <a:rPr lang="it-US" sz="24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for optimized simulation</a:t>
            </a:r>
          </a:p>
          <a:p>
            <a:pPr algn="l" defTabSz="1300460" rtl="0"/>
            <a:r>
              <a:rPr lang="it-US" sz="24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of optical photon transport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E305C79-916D-FF0E-E44F-958AD1696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655" y="3797437"/>
            <a:ext cx="4449265" cy="260677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755BE48-D645-A4CD-DB95-7F2B0995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6203" y="7221657"/>
            <a:ext cx="4813127" cy="219422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DD40C66-587D-F962-6E1B-7108E014733A}"/>
              </a:ext>
            </a:extLst>
          </p:cNvPr>
          <p:cNvSpPr txBox="1"/>
          <p:nvPr/>
        </p:nvSpPr>
        <p:spPr>
          <a:xfrm>
            <a:off x="10807352" y="7156513"/>
            <a:ext cx="36088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2400" b="1" kern="1200" dirty="0" err="1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Photonic</a:t>
            </a:r>
            <a:r>
              <a:rPr lang="it-IT" sz="2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Crystals</a:t>
            </a:r>
            <a:endParaRPr lang="it-US" sz="24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767C79A-E64B-6393-E3FA-E309EADFCE7D}"/>
              </a:ext>
            </a:extLst>
          </p:cNvPr>
          <p:cNvSpPr txBox="1"/>
          <p:nvPr/>
        </p:nvSpPr>
        <p:spPr>
          <a:xfrm>
            <a:off x="10384843" y="3602853"/>
            <a:ext cx="48851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US" sz="2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Cerenkov photons polarization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8AB92EB-AA9B-FEC5-3154-907C4CE1186E}"/>
              </a:ext>
            </a:extLst>
          </p:cNvPr>
          <p:cNvSpPr txBox="1"/>
          <p:nvPr/>
        </p:nvSpPr>
        <p:spPr>
          <a:xfrm>
            <a:off x="982718" y="7081609"/>
            <a:ext cx="2507439" cy="70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Roncali E. et al., PMB (2017)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D6D03EE-D3C4-C9AD-27C5-A1FF07AFEDBC}"/>
              </a:ext>
            </a:extLst>
          </p:cNvPr>
          <p:cNvSpPr txBox="1"/>
          <p:nvPr/>
        </p:nvSpPr>
        <p:spPr>
          <a:xfrm>
            <a:off x="914426" y="7773317"/>
            <a:ext cx="3762673" cy="70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Trigila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C. et al., </a:t>
            </a:r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Physics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(2021)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7DF40A8-9220-BB9B-31F9-FF2EB1FBE0F5}"/>
              </a:ext>
            </a:extLst>
          </p:cNvPr>
          <p:cNvSpPr txBox="1"/>
          <p:nvPr/>
        </p:nvSpPr>
        <p:spPr>
          <a:xfrm>
            <a:off x="10807353" y="6421929"/>
            <a:ext cx="4885103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Trigila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C. et al., PMB (2021)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CA8245-8640-1918-BB1A-7CEB57E4813F}"/>
              </a:ext>
            </a:extLst>
          </p:cNvPr>
          <p:cNvSpPr txBox="1"/>
          <p:nvPr/>
        </p:nvSpPr>
        <p:spPr>
          <a:xfrm>
            <a:off x="13279395" y="8710813"/>
            <a:ext cx="3730322" cy="70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 X. et al., TRPMS provisionnally accepted (2024)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A5E3801-89F7-746F-0622-220DCF3A3D67}"/>
              </a:ext>
            </a:extLst>
          </p:cNvPr>
          <p:cNvSpPr txBox="1"/>
          <p:nvPr/>
        </p:nvSpPr>
        <p:spPr>
          <a:xfrm>
            <a:off x="815078" y="8577238"/>
            <a:ext cx="2933138" cy="705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300460" rtl="0"/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Trigila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C. et al., </a:t>
            </a:r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Medical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it-IT" sz="1991" i="1" kern="1200" dirty="0" err="1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Physics</a:t>
            </a:r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 (2022)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840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AC1309-9650-6D05-4BA4-8B1E946E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26" y="309618"/>
            <a:ext cx="15523504" cy="1270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Helvetica Neue" panose="020B0604020202020204" charset="0"/>
              </a:rPr>
              <a:t>Optical crosstalk: transmission LUTs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16FA8-0907-F161-8533-CD070E82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0" y="2024136"/>
            <a:ext cx="3637538" cy="3095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2194A0-2038-EC8E-0913-9D2FFE683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557" y="2068513"/>
            <a:ext cx="5290413" cy="722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315116-4D52-92F0-299B-44D95D8EE54B}"/>
              </a:ext>
            </a:extLst>
          </p:cNvPr>
          <p:cNvSpPr txBox="1"/>
          <p:nvPr/>
        </p:nvSpPr>
        <p:spPr>
          <a:xfrm>
            <a:off x="373318" y="5356414"/>
            <a:ext cx="4616650" cy="17543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latin typeface="Helvetica Neue" panose="020B0604020202020204" charset="0"/>
              </a:rPr>
              <a:t>Carlotta </a:t>
            </a:r>
            <a:r>
              <a:rPr lang="en-US" dirty="0" err="1">
                <a:latin typeface="Helvetica Neue" panose="020B0604020202020204" charset="0"/>
              </a:rPr>
              <a:t>Trigila</a:t>
            </a:r>
            <a:r>
              <a:rPr lang="en-US" dirty="0">
                <a:latin typeface="Helvetica Neue" panose="020B0604020202020204" charset="0"/>
              </a:rPr>
              <a:t>, M03-055 Wednesday October 30</a:t>
            </a:r>
            <a:r>
              <a:rPr lang="en-US" baseline="30000" dirty="0">
                <a:latin typeface="Helvetica Neue" panose="020B0604020202020204" charset="0"/>
              </a:rPr>
              <a:t>th</a:t>
            </a:r>
            <a:r>
              <a:rPr lang="en-US" dirty="0">
                <a:latin typeface="Helvetica Neue" panose="020B0604020202020204" charset="0"/>
              </a:rPr>
              <a:t> 14:00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65BDDA-EF62-0B6C-4845-0F5D7522B8A4}"/>
              </a:ext>
            </a:extLst>
          </p:cNvPr>
          <p:cNvGrpSpPr/>
          <p:nvPr/>
        </p:nvGrpSpPr>
        <p:grpSpPr>
          <a:xfrm>
            <a:off x="11488399" y="2024136"/>
            <a:ext cx="5059578" cy="7476398"/>
            <a:chOff x="10692361" y="1618796"/>
            <a:chExt cx="5087227" cy="81348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97BB87-1424-4693-96C0-EFA3EC5C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3681"/>
            <a:stretch/>
          </p:blipFill>
          <p:spPr>
            <a:xfrm>
              <a:off x="10861063" y="1618796"/>
              <a:ext cx="4435162" cy="407562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93C2E9-B932-0723-4F44-34AF6121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6872"/>
            <a:stretch/>
          </p:blipFill>
          <p:spPr>
            <a:xfrm>
              <a:off x="10692361" y="5677976"/>
              <a:ext cx="5087227" cy="40756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4653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58A77E-0192-973D-34DA-FCA106E5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40" y="358140"/>
            <a:ext cx="15523504" cy="1270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Helvetica Neue" panose="020B0604020202020204" charset="0"/>
              </a:rPr>
              <a:t>Photonic crystals modeling in GATE: new </a:t>
            </a:r>
            <a:r>
              <a:rPr lang="en-US" sz="4400" dirty="0" err="1">
                <a:latin typeface="Helvetica Neue" panose="020B0604020202020204" charset="0"/>
              </a:rPr>
              <a:t>PhC</a:t>
            </a:r>
            <a:r>
              <a:rPr lang="en-US" sz="4400" dirty="0">
                <a:latin typeface="Helvetica Neue" panose="020B0604020202020204" charset="0"/>
              </a:rPr>
              <a:t> LUTs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CFF5C3A-FCFC-5C30-1C31-C7955AECFAAA}"/>
              </a:ext>
            </a:extLst>
          </p:cNvPr>
          <p:cNvGrpSpPr/>
          <p:nvPr/>
        </p:nvGrpSpPr>
        <p:grpSpPr>
          <a:xfrm>
            <a:off x="12658367" y="3669721"/>
            <a:ext cx="4314572" cy="4706848"/>
            <a:chOff x="9790570" y="2271224"/>
            <a:chExt cx="4352794" cy="4748545"/>
          </a:xfrm>
        </p:grpSpPr>
        <p:grpSp>
          <p:nvGrpSpPr>
            <p:cNvPr id="15" name="object 4">
              <a:extLst>
                <a:ext uri="{FF2B5EF4-FFF2-40B4-BE49-F238E27FC236}">
                  <a16:creationId xmlns:a16="http://schemas.microsoft.com/office/drawing/2014/main" id="{3C7D730C-CFBD-2C0A-CF30-94BBD7F66DF3}"/>
                </a:ext>
              </a:extLst>
            </p:cNvPr>
            <p:cNvGrpSpPr/>
            <p:nvPr/>
          </p:nvGrpSpPr>
          <p:grpSpPr>
            <a:xfrm>
              <a:off x="9998079" y="2271224"/>
              <a:ext cx="4145285" cy="4748545"/>
              <a:chOff x="226961" y="2381714"/>
              <a:chExt cx="13766165" cy="2447925"/>
            </a:xfrm>
            <a:noFill/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730118A0-641B-F4AF-C960-01BC6B228622}"/>
                  </a:ext>
                </a:extLst>
              </p:cNvPr>
              <p:cNvSpPr/>
              <p:nvPr/>
            </p:nvSpPr>
            <p:spPr>
              <a:xfrm>
                <a:off x="247599" y="2402352"/>
                <a:ext cx="1372489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13724890" h="407669">
                    <a:moveTo>
                      <a:pt x="13521059" y="0"/>
                    </a:moveTo>
                    <a:lnTo>
                      <a:pt x="203690" y="0"/>
                    </a:lnTo>
                    <a:lnTo>
                      <a:pt x="156985" y="5379"/>
                    </a:lnTo>
                    <a:lnTo>
                      <a:pt x="114112" y="20703"/>
                    </a:lnTo>
                    <a:lnTo>
                      <a:pt x="76291" y="44748"/>
                    </a:lnTo>
                    <a:lnTo>
                      <a:pt x="44748" y="76292"/>
                    </a:lnTo>
                    <a:lnTo>
                      <a:pt x="20703" y="114112"/>
                    </a:lnTo>
                    <a:lnTo>
                      <a:pt x="5379" y="156985"/>
                    </a:lnTo>
                    <a:lnTo>
                      <a:pt x="0" y="203690"/>
                    </a:lnTo>
                    <a:lnTo>
                      <a:pt x="0" y="407381"/>
                    </a:lnTo>
                    <a:lnTo>
                      <a:pt x="13724750" y="407381"/>
                    </a:lnTo>
                    <a:lnTo>
                      <a:pt x="13724750" y="203690"/>
                    </a:lnTo>
                    <a:lnTo>
                      <a:pt x="13719370" y="156985"/>
                    </a:lnTo>
                    <a:lnTo>
                      <a:pt x="13704047" y="114112"/>
                    </a:lnTo>
                    <a:lnTo>
                      <a:pt x="13680002" y="76292"/>
                    </a:lnTo>
                    <a:lnTo>
                      <a:pt x="13648458" y="44748"/>
                    </a:lnTo>
                    <a:lnTo>
                      <a:pt x="13610638" y="20703"/>
                    </a:lnTo>
                    <a:lnTo>
                      <a:pt x="13567764" y="5379"/>
                    </a:lnTo>
                    <a:lnTo>
                      <a:pt x="13521059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0F5B7585-6AFA-D518-E016-A775596F158E}"/>
                  </a:ext>
                </a:extLst>
              </p:cNvPr>
              <p:cNvSpPr/>
              <p:nvPr/>
            </p:nvSpPr>
            <p:spPr>
              <a:xfrm>
                <a:off x="247599" y="2402352"/>
                <a:ext cx="13724890" cy="407670"/>
              </a:xfrm>
              <a:custGeom>
                <a:avLst/>
                <a:gdLst/>
                <a:ahLst/>
                <a:cxnLst/>
                <a:rect l="l" t="t" r="r" b="b"/>
                <a:pathLst>
                  <a:path w="13724890" h="407669">
                    <a:moveTo>
                      <a:pt x="0" y="407381"/>
                    </a:moveTo>
                    <a:lnTo>
                      <a:pt x="0" y="203690"/>
                    </a:lnTo>
                    <a:lnTo>
                      <a:pt x="5379" y="156985"/>
                    </a:lnTo>
                    <a:lnTo>
                      <a:pt x="20703" y="114112"/>
                    </a:lnTo>
                    <a:lnTo>
                      <a:pt x="44748" y="76292"/>
                    </a:lnTo>
                    <a:lnTo>
                      <a:pt x="76291" y="44748"/>
                    </a:lnTo>
                    <a:lnTo>
                      <a:pt x="114112" y="20703"/>
                    </a:lnTo>
                    <a:lnTo>
                      <a:pt x="156985" y="5379"/>
                    </a:lnTo>
                    <a:lnTo>
                      <a:pt x="203690" y="0"/>
                    </a:lnTo>
                    <a:lnTo>
                      <a:pt x="13521059" y="0"/>
                    </a:lnTo>
                    <a:lnTo>
                      <a:pt x="13567764" y="5379"/>
                    </a:lnTo>
                    <a:lnTo>
                      <a:pt x="13610638" y="20703"/>
                    </a:lnTo>
                    <a:lnTo>
                      <a:pt x="13648458" y="44748"/>
                    </a:lnTo>
                    <a:lnTo>
                      <a:pt x="13680002" y="76292"/>
                    </a:lnTo>
                    <a:lnTo>
                      <a:pt x="13704047" y="114112"/>
                    </a:lnTo>
                    <a:lnTo>
                      <a:pt x="13719370" y="156985"/>
                    </a:lnTo>
                    <a:lnTo>
                      <a:pt x="13724750" y="203690"/>
                    </a:lnTo>
                    <a:lnTo>
                      <a:pt x="13724750" y="407381"/>
                    </a:lnTo>
                  </a:path>
                </a:pathLst>
              </a:custGeom>
              <a:grpFill/>
              <a:ln w="40738">
                <a:solidFill>
                  <a:srgbClr val="80AAF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8D342E16-9E48-76B9-8B9E-59D558EB9CDD}"/>
                  </a:ext>
                </a:extLst>
              </p:cNvPr>
              <p:cNvSpPr/>
              <p:nvPr/>
            </p:nvSpPr>
            <p:spPr>
              <a:xfrm>
                <a:off x="247599" y="2809734"/>
                <a:ext cx="13724890" cy="1998980"/>
              </a:xfrm>
              <a:custGeom>
                <a:avLst/>
                <a:gdLst/>
                <a:ahLst/>
                <a:cxnLst/>
                <a:rect l="l" t="t" r="r" b="b"/>
                <a:pathLst>
                  <a:path w="13724890" h="1998979">
                    <a:moveTo>
                      <a:pt x="13724750" y="0"/>
                    </a:moveTo>
                    <a:lnTo>
                      <a:pt x="0" y="0"/>
                    </a:lnTo>
                    <a:lnTo>
                      <a:pt x="0" y="1795231"/>
                    </a:lnTo>
                    <a:lnTo>
                      <a:pt x="5379" y="1841935"/>
                    </a:lnTo>
                    <a:lnTo>
                      <a:pt x="20703" y="1884809"/>
                    </a:lnTo>
                    <a:lnTo>
                      <a:pt x="44748" y="1922629"/>
                    </a:lnTo>
                    <a:lnTo>
                      <a:pt x="76291" y="1954173"/>
                    </a:lnTo>
                    <a:lnTo>
                      <a:pt x="114112" y="1978218"/>
                    </a:lnTo>
                    <a:lnTo>
                      <a:pt x="156985" y="1993542"/>
                    </a:lnTo>
                    <a:lnTo>
                      <a:pt x="203690" y="1998921"/>
                    </a:lnTo>
                    <a:lnTo>
                      <a:pt x="13521059" y="1998921"/>
                    </a:lnTo>
                    <a:lnTo>
                      <a:pt x="13567764" y="1993542"/>
                    </a:lnTo>
                    <a:lnTo>
                      <a:pt x="13610638" y="1978218"/>
                    </a:lnTo>
                    <a:lnTo>
                      <a:pt x="13648458" y="1954173"/>
                    </a:lnTo>
                    <a:lnTo>
                      <a:pt x="13680002" y="1922629"/>
                    </a:lnTo>
                    <a:lnTo>
                      <a:pt x="13704047" y="1884809"/>
                    </a:lnTo>
                    <a:lnTo>
                      <a:pt x="13719370" y="1841935"/>
                    </a:lnTo>
                    <a:lnTo>
                      <a:pt x="13724750" y="1795231"/>
                    </a:lnTo>
                    <a:lnTo>
                      <a:pt x="13724750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8">
                <a:extLst>
                  <a:ext uri="{FF2B5EF4-FFF2-40B4-BE49-F238E27FC236}">
                    <a16:creationId xmlns:a16="http://schemas.microsoft.com/office/drawing/2014/main" id="{9C516760-DC51-7919-755C-8AD97C490AD9}"/>
                  </a:ext>
                </a:extLst>
              </p:cNvPr>
              <p:cNvSpPr/>
              <p:nvPr/>
            </p:nvSpPr>
            <p:spPr>
              <a:xfrm>
                <a:off x="247599" y="2809734"/>
                <a:ext cx="13724890" cy="1998980"/>
              </a:xfrm>
              <a:custGeom>
                <a:avLst/>
                <a:gdLst/>
                <a:ahLst/>
                <a:cxnLst/>
                <a:rect l="l" t="t" r="r" b="b"/>
                <a:pathLst>
                  <a:path w="13724890" h="1998979">
                    <a:moveTo>
                      <a:pt x="0" y="0"/>
                    </a:moveTo>
                    <a:lnTo>
                      <a:pt x="0" y="1795231"/>
                    </a:lnTo>
                    <a:lnTo>
                      <a:pt x="5379" y="1841935"/>
                    </a:lnTo>
                    <a:lnTo>
                      <a:pt x="20703" y="1884809"/>
                    </a:lnTo>
                    <a:lnTo>
                      <a:pt x="44748" y="1922629"/>
                    </a:lnTo>
                    <a:lnTo>
                      <a:pt x="76291" y="1954173"/>
                    </a:lnTo>
                    <a:lnTo>
                      <a:pt x="114112" y="1978218"/>
                    </a:lnTo>
                    <a:lnTo>
                      <a:pt x="156985" y="1993542"/>
                    </a:lnTo>
                    <a:lnTo>
                      <a:pt x="203690" y="1998921"/>
                    </a:lnTo>
                    <a:lnTo>
                      <a:pt x="13521059" y="1998921"/>
                    </a:lnTo>
                    <a:lnTo>
                      <a:pt x="13567764" y="1993542"/>
                    </a:lnTo>
                    <a:lnTo>
                      <a:pt x="13610638" y="1978218"/>
                    </a:lnTo>
                    <a:lnTo>
                      <a:pt x="13648458" y="1954173"/>
                    </a:lnTo>
                    <a:lnTo>
                      <a:pt x="13680002" y="1922629"/>
                    </a:lnTo>
                    <a:lnTo>
                      <a:pt x="13704047" y="1884809"/>
                    </a:lnTo>
                    <a:lnTo>
                      <a:pt x="13719370" y="1841935"/>
                    </a:lnTo>
                    <a:lnTo>
                      <a:pt x="13724750" y="1795231"/>
                    </a:lnTo>
                    <a:lnTo>
                      <a:pt x="13724750" y="0"/>
                    </a:lnTo>
                  </a:path>
                </a:pathLst>
              </a:custGeom>
              <a:grpFill/>
              <a:ln w="40738">
                <a:solidFill>
                  <a:srgbClr val="80AAF0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pic>
          <p:nvPicPr>
            <p:cNvPr id="20" name="Picture 19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B31E959D-394A-86F3-C887-3EDE8021B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067" y="2645299"/>
              <a:ext cx="3893951" cy="326543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2CDD79-4F9F-9351-DA42-AF8EDBBAA3E0}"/>
                </a:ext>
              </a:extLst>
            </p:cNvPr>
            <p:cNvSpPr txBox="1"/>
            <p:nvPr/>
          </p:nvSpPr>
          <p:spPr>
            <a:xfrm>
              <a:off x="10196770" y="5801919"/>
              <a:ext cx="2236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Incident angle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29BE2D-14A0-DB21-959F-04EBF5EA6451}"/>
                </a:ext>
              </a:extLst>
            </p:cNvPr>
            <p:cNvSpPr txBox="1"/>
            <p:nvPr/>
          </p:nvSpPr>
          <p:spPr>
            <a:xfrm>
              <a:off x="9790570" y="2274088"/>
              <a:ext cx="428350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dirty="0">
                  <a:latin typeface="Gill Sans MT"/>
                </a:rPr>
                <a:t>Transmissivity vs Incident angle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406295-1E82-1C15-DBF6-7706B1735ED6}"/>
                </a:ext>
              </a:extLst>
            </p:cNvPr>
            <p:cNvSpPr txBox="1"/>
            <p:nvPr/>
          </p:nvSpPr>
          <p:spPr>
            <a:xfrm>
              <a:off x="10259932" y="6126429"/>
              <a:ext cx="355577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300" dirty="0">
                  <a:solidFill>
                    <a:srgbClr val="FF3399"/>
                  </a:solidFill>
                  <a:latin typeface="Gill Sans MT"/>
                </a:rPr>
                <a:t>Photonic Crystals can break through critical angle limit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E8175C-91A4-E93B-21D5-6440FD7B3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598400" y="2525643"/>
              <a:ext cx="0" cy="338509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row: Up 36">
              <a:extLst>
                <a:ext uri="{FF2B5EF4-FFF2-40B4-BE49-F238E27FC236}">
                  <a16:creationId xmlns:a16="http://schemas.microsoft.com/office/drawing/2014/main" id="{8ACF7E06-940F-12E0-D973-1A1F32047BD4}"/>
                </a:ext>
              </a:extLst>
            </p:cNvPr>
            <p:cNvSpPr/>
            <p:nvPr/>
          </p:nvSpPr>
          <p:spPr>
            <a:xfrm>
              <a:off x="12481165" y="5670430"/>
              <a:ext cx="255633" cy="531599"/>
            </a:xfrm>
            <a:prstGeom prst="upArrow">
              <a:avLst/>
            </a:prstGeom>
            <a:solidFill>
              <a:srgbClr val="FF58A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E7F475C-B997-928E-AEB8-38902D52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43" y="3672560"/>
            <a:ext cx="11880461" cy="46840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F8B7F24-CC22-624C-2DED-330F0FDFC660}"/>
              </a:ext>
            </a:extLst>
          </p:cNvPr>
          <p:cNvSpPr txBox="1"/>
          <p:nvPr/>
        </p:nvSpPr>
        <p:spPr>
          <a:xfrm>
            <a:off x="2250935" y="2322687"/>
            <a:ext cx="13201095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Helvetica Neue" panose="020B0604020202020204" charset="0"/>
              </a:rPr>
              <a:t>Xuzhi</a:t>
            </a:r>
            <a:r>
              <a:rPr lang="en-US" dirty="0">
                <a:latin typeface="Helvetica Neue" panose="020B0604020202020204" charset="0"/>
              </a:rPr>
              <a:t> He, M17-042 Friday November 1</a:t>
            </a:r>
            <a:r>
              <a:rPr lang="en-US" baseline="30000" dirty="0">
                <a:latin typeface="Helvetica Neue" panose="020B0604020202020204" charset="0"/>
              </a:rPr>
              <a:t>st</a:t>
            </a:r>
            <a:r>
              <a:rPr lang="en-US" dirty="0">
                <a:latin typeface="Helvetica Neue" panose="020B0604020202020204" charset="0"/>
              </a:rPr>
              <a:t> 16:20 </a:t>
            </a:r>
          </a:p>
        </p:txBody>
      </p:sp>
      <p:sp>
        <p:nvSpPr>
          <p:cNvPr id="66" name="CasellaDiTesto 28">
            <a:extLst>
              <a:ext uri="{FF2B5EF4-FFF2-40B4-BE49-F238E27FC236}">
                <a16:creationId xmlns:a16="http://schemas.microsoft.com/office/drawing/2014/main" id="{386F17D8-183E-682F-09DC-244E41B72708}"/>
              </a:ext>
            </a:extLst>
          </p:cNvPr>
          <p:cNvSpPr txBox="1"/>
          <p:nvPr/>
        </p:nvSpPr>
        <p:spPr>
          <a:xfrm>
            <a:off x="1644242" y="8425680"/>
            <a:ext cx="9983734" cy="398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00460" rtl="0"/>
            <a:r>
              <a:rPr lang="it-IT" sz="1991" i="1" kern="1200" dirty="0">
                <a:solidFill>
                  <a:srgbClr val="1A1A1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 X. et al., TRPMS provisionnally accepted (2024)</a:t>
            </a:r>
            <a:endParaRPr lang="it-IT" sz="1991" kern="1200" dirty="0">
              <a:solidFill>
                <a:srgbClr val="1A1A1A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785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1309453" y="595272"/>
            <a:ext cx="15083401" cy="69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4397" dirty="0" err="1">
                <a:solidFill>
                  <a:schemeClr val="tx1"/>
                </a:solidFill>
              </a:rPr>
              <a:t>PhC</a:t>
            </a:r>
            <a:r>
              <a:rPr lang="en-US" sz="4397" dirty="0">
                <a:solidFill>
                  <a:schemeClr val="tx1"/>
                </a:solidFill>
              </a:rPr>
              <a:t> LUTs to model </a:t>
            </a:r>
            <a:r>
              <a:rPr lang="en-US" sz="4397" dirty="0" err="1">
                <a:solidFill>
                  <a:schemeClr val="tx1"/>
                </a:solidFill>
              </a:rPr>
              <a:t>PhC</a:t>
            </a:r>
            <a:r>
              <a:rPr lang="en-US" sz="4397" dirty="0">
                <a:solidFill>
                  <a:schemeClr val="tx1"/>
                </a:solidFill>
              </a:rPr>
              <a:t>-crystal interfaces</a:t>
            </a:r>
            <a:endParaRPr sz="4397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24350-D94F-F776-934C-7E9C82B3EAD0}"/>
              </a:ext>
            </a:extLst>
          </p:cNvPr>
          <p:cNvSpPr txBox="1"/>
          <p:nvPr/>
        </p:nvSpPr>
        <p:spPr>
          <a:xfrm>
            <a:off x="9332536" y="1743134"/>
            <a:ext cx="78004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LUT DAVIS Standalone application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086DA-088E-D6BE-297C-D6B0B05985A9}"/>
              </a:ext>
            </a:extLst>
          </p:cNvPr>
          <p:cNvSpPr txBox="1"/>
          <p:nvPr/>
        </p:nvSpPr>
        <p:spPr>
          <a:xfrm>
            <a:off x="9810462" y="4010728"/>
            <a:ext cx="5982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Ansys Lumerical FDTD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FB72A7C-9977-6042-87DE-A4D2B739D618}"/>
              </a:ext>
            </a:extLst>
          </p:cNvPr>
          <p:cNvSpPr/>
          <p:nvPr/>
        </p:nvSpPr>
        <p:spPr>
          <a:xfrm>
            <a:off x="12584964" y="4739439"/>
            <a:ext cx="377480" cy="766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3747" rtl="0">
              <a:buClr>
                <a:srgbClr val="000000"/>
              </a:buClr>
            </a:pPr>
            <a:endParaRPr lang="en-US" sz="14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FBC52-94F2-70C5-65D8-E872BA212F59}"/>
              </a:ext>
            </a:extLst>
          </p:cNvPr>
          <p:cNvSpPr txBox="1"/>
          <p:nvPr/>
        </p:nvSpPr>
        <p:spPr>
          <a:xfrm>
            <a:off x="13114655" y="4858535"/>
            <a:ext cx="365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Finite Difference 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C3466F-BE0B-307E-8B9B-63EBEFE79037}"/>
              </a:ext>
            </a:extLst>
          </p:cNvPr>
          <p:cNvSpPr txBox="1"/>
          <p:nvPr/>
        </p:nvSpPr>
        <p:spPr>
          <a:xfrm>
            <a:off x="11301612" y="5709798"/>
            <a:ext cx="2944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Near Field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0FA7F48-1940-5D1C-EFC0-3A2BB53AEFC4}"/>
              </a:ext>
            </a:extLst>
          </p:cNvPr>
          <p:cNvSpPr/>
          <p:nvPr/>
        </p:nvSpPr>
        <p:spPr>
          <a:xfrm>
            <a:off x="12631927" y="6475820"/>
            <a:ext cx="377480" cy="766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3747" rtl="0">
              <a:buClr>
                <a:srgbClr val="000000"/>
              </a:buClr>
            </a:pPr>
            <a:endParaRPr lang="en-US" sz="14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5D998-2D88-1F6E-3EDF-04A38AE4123A}"/>
              </a:ext>
            </a:extLst>
          </p:cNvPr>
          <p:cNvSpPr txBox="1"/>
          <p:nvPr/>
        </p:nvSpPr>
        <p:spPr>
          <a:xfrm>
            <a:off x="11561018" y="7179353"/>
            <a:ext cx="2519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Far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516DC-2F12-D0F8-6844-BB979FD2071B}"/>
              </a:ext>
            </a:extLst>
          </p:cNvPr>
          <p:cNvSpPr txBox="1"/>
          <p:nvPr/>
        </p:nvSpPr>
        <p:spPr>
          <a:xfrm>
            <a:off x="13009407" y="6597537"/>
            <a:ext cx="1743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project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7D86D92-2B09-C9B7-D89A-2F86E611A4C2}"/>
              </a:ext>
            </a:extLst>
          </p:cNvPr>
          <p:cNvSpPr/>
          <p:nvPr/>
        </p:nvSpPr>
        <p:spPr>
          <a:xfrm>
            <a:off x="12644104" y="7882885"/>
            <a:ext cx="377480" cy="7660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83747" rtl="0">
              <a:buClr>
                <a:srgbClr val="000000"/>
              </a:buClr>
            </a:pPr>
            <a:endParaRPr lang="en-US" sz="140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A80BF3-2D4A-913F-CE6F-8494FE28EE7F}"/>
              </a:ext>
            </a:extLst>
          </p:cNvPr>
          <p:cNvSpPr txBox="1"/>
          <p:nvPr/>
        </p:nvSpPr>
        <p:spPr>
          <a:xfrm>
            <a:off x="8670130" y="8586417"/>
            <a:ext cx="8292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3D spatial Probability Distribution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18CE38-96E4-C996-3FEC-921802B41F3A}"/>
              </a:ext>
            </a:extLst>
          </p:cNvPr>
          <p:cNvGrpSpPr/>
          <p:nvPr/>
        </p:nvGrpSpPr>
        <p:grpSpPr>
          <a:xfrm>
            <a:off x="-40494" y="1590866"/>
            <a:ext cx="8850889" cy="2958555"/>
            <a:chOff x="0" y="685236"/>
            <a:chExt cx="7467938" cy="2496281"/>
          </a:xfrm>
        </p:grpSpPr>
        <p:sp>
          <p:nvSpPr>
            <p:cNvPr id="105" name="Google Shape;105;p7"/>
            <p:cNvSpPr txBox="1"/>
            <p:nvPr/>
          </p:nvSpPr>
          <p:spPr>
            <a:xfrm>
              <a:off x="0" y="2873793"/>
              <a:ext cx="5743254" cy="307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8356" tIns="54163" rIns="108356" bIns="54163" anchor="t" anchorCtr="0">
              <a:spAutoFit/>
            </a:bodyPr>
            <a:lstStyle/>
            <a:p>
              <a:pPr algn="l" defTabSz="1083747" rtl="0">
                <a:buClr>
                  <a:srgbClr val="000000"/>
                </a:buClr>
              </a:pPr>
              <a:r>
                <a:rPr lang="en-US" sz="1659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Carlotta Trigila and Emilie Roncali 2021 Phys. Med. Biol. 66 21NT03</a:t>
              </a:r>
              <a:endParaRPr sz="1659" dirty="0">
                <a:solidFill>
                  <a:srgbClr val="000000"/>
                </a:solidFill>
                <a:latin typeface="Arial"/>
                <a:cs typeface="Arial"/>
                <a:sym typeface="Helvetica Neue Ligh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E287C7-261E-5B90-AD03-B6CD8458A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889" y="685236"/>
              <a:ext cx="3239967" cy="218855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988DD8-2FFF-512B-B5AB-3D973AA24709}"/>
                </a:ext>
              </a:extLst>
            </p:cNvPr>
            <p:cNvSpPr txBox="1"/>
            <p:nvPr/>
          </p:nvSpPr>
          <p:spPr>
            <a:xfrm>
              <a:off x="4018570" y="762015"/>
              <a:ext cx="3449368" cy="6933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1083747" rtl="0">
                <a:buClr>
                  <a:srgbClr val="000000"/>
                </a:buClr>
              </a:pPr>
              <a:r>
                <a:rPr lang="en-US" sz="237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Scintillator-optical reflector</a:t>
              </a:r>
            </a:p>
            <a:p>
              <a:pPr algn="l" defTabSz="1083747" rtl="0">
                <a:buClr>
                  <a:srgbClr val="000000"/>
                </a:buClr>
              </a:pPr>
              <a:r>
                <a:rPr lang="en-US" sz="237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Scintillator-optical grease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8B464-AA59-D0CA-2534-0762938D877E}"/>
              </a:ext>
            </a:extLst>
          </p:cNvPr>
          <p:cNvGrpSpPr/>
          <p:nvPr/>
        </p:nvGrpSpPr>
        <p:grpSpPr>
          <a:xfrm>
            <a:off x="265" y="4876801"/>
            <a:ext cx="8414153" cy="3593621"/>
            <a:chOff x="0" y="4114800"/>
            <a:chExt cx="7099442" cy="303211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ABE77F6-5A53-5192-61BA-0C120A1F1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889" y="4114800"/>
              <a:ext cx="3839258" cy="273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30490D-6755-60A0-4C68-F8C869F43621}"/>
                </a:ext>
              </a:extLst>
            </p:cNvPr>
            <p:cNvSpPr txBox="1"/>
            <p:nvPr/>
          </p:nvSpPr>
          <p:spPr>
            <a:xfrm>
              <a:off x="0" y="6853580"/>
              <a:ext cx="6534364" cy="293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1083747" rtl="0">
                <a:buClr>
                  <a:srgbClr val="000000"/>
                </a:buClr>
              </a:pPr>
              <a:r>
                <a:rPr lang="en-US" sz="1659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https://optics.ansys.com/hc/en-us/articles/360041567754-Photonic-crystal-cavity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62B5C4-2662-A70A-1231-F0D777F7DE19}"/>
                </a:ext>
              </a:extLst>
            </p:cNvPr>
            <p:cNvSpPr txBox="1"/>
            <p:nvPr/>
          </p:nvSpPr>
          <p:spPr>
            <a:xfrm>
              <a:off x="3441843" y="4176334"/>
              <a:ext cx="3657599" cy="385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1083747" rtl="0">
                <a:buClr>
                  <a:srgbClr val="000000"/>
                </a:buClr>
              </a:pPr>
              <a:r>
                <a:rPr lang="en-US" sz="237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Scintillator-Photonic Crystals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12FA047-65C5-7E27-FF88-B92CC0AF42F0}"/>
              </a:ext>
            </a:extLst>
          </p:cNvPr>
          <p:cNvSpPr txBox="1"/>
          <p:nvPr/>
        </p:nvSpPr>
        <p:spPr>
          <a:xfrm>
            <a:off x="9332536" y="2503626"/>
            <a:ext cx="7800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083747" rtl="0"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Does not work for photonic crystals</a:t>
            </a:r>
          </a:p>
          <a:p>
            <a:pPr algn="l" defTabSz="1083747" rtl="0">
              <a:buClr>
                <a:srgbClr val="000000"/>
              </a:buClr>
            </a:pPr>
            <a:r>
              <a:rPr lang="en-US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 Need wave optics</a:t>
            </a:r>
            <a:endParaRPr lang="en-US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" grpId="0" animBg="1"/>
      <p:bldP spid="4" grpId="0"/>
      <p:bldP spid="7" grpId="0"/>
      <p:bldP spid="8" grpId="0" animBg="1"/>
      <p:bldP spid="11" grpId="0"/>
      <p:bldP spid="12" grpId="0"/>
      <p:bldP spid="13" grpId="0" animBg="1"/>
      <p:bldP spid="1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ue circle with a red center&#10;&#10;Description automatically generated">
            <a:extLst>
              <a:ext uri="{FF2B5EF4-FFF2-40B4-BE49-F238E27FC236}">
                <a16:creationId xmlns:a16="http://schemas.microsoft.com/office/drawing/2014/main" id="{11928D47-2B6E-2E6C-8416-5F6FE2CEE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40" y="3851262"/>
            <a:ext cx="4111510" cy="3848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A656E-214A-2A91-23F3-8E0F50D40A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0"/>
          <a:stretch/>
        </p:blipFill>
        <p:spPr>
          <a:xfrm>
            <a:off x="246793" y="3947655"/>
            <a:ext cx="7793334" cy="49706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8B4C4EB-00FA-438A-DECE-F5B67C7FF2DC}"/>
              </a:ext>
            </a:extLst>
          </p:cNvPr>
          <p:cNvGrpSpPr/>
          <p:nvPr/>
        </p:nvGrpSpPr>
        <p:grpSpPr>
          <a:xfrm>
            <a:off x="10400647" y="2632615"/>
            <a:ext cx="1044375" cy="1903247"/>
            <a:chOff x="8703295" y="1198974"/>
            <a:chExt cx="1591059" cy="269022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CDD382-72EE-EF00-C1CB-EF9B758E0A70}"/>
                </a:ext>
              </a:extLst>
            </p:cNvPr>
            <p:cNvGrpSpPr/>
            <p:nvPr/>
          </p:nvGrpSpPr>
          <p:grpSpPr>
            <a:xfrm>
              <a:off x="8703295" y="1254638"/>
              <a:ext cx="1591059" cy="2634561"/>
              <a:chOff x="9189720" y="2999232"/>
              <a:chExt cx="1591059" cy="2634561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DEB3D4C-60E4-C7C1-2DE0-25DC94BCA139}"/>
                  </a:ext>
                </a:extLst>
              </p:cNvPr>
              <p:cNvSpPr/>
              <p:nvPr/>
            </p:nvSpPr>
            <p:spPr>
              <a:xfrm>
                <a:off x="9189723" y="3274640"/>
                <a:ext cx="1591056" cy="208374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BFBFB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A0A8CAC6-DE20-7A7C-0813-217A1EC75697}"/>
                  </a:ext>
                </a:extLst>
              </p:cNvPr>
              <p:cNvSpPr/>
              <p:nvPr/>
            </p:nvSpPr>
            <p:spPr>
              <a:xfrm rot="10800000">
                <a:off x="9500616" y="3274640"/>
                <a:ext cx="969264" cy="2083744"/>
              </a:xfrm>
              <a:prstGeom prst="triangle">
                <a:avLst/>
              </a:prstGeom>
              <a:solidFill>
                <a:srgbClr val="FF7D8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8200BAD-E13F-C014-B993-7532574A679A}"/>
                  </a:ext>
                </a:extLst>
              </p:cNvPr>
              <p:cNvSpPr/>
              <p:nvPr/>
            </p:nvSpPr>
            <p:spPr>
              <a:xfrm>
                <a:off x="9189720" y="2999232"/>
                <a:ext cx="1591056" cy="275408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F339DA9-51B9-C7B1-B885-497A635E39A8}"/>
                  </a:ext>
                </a:extLst>
              </p:cNvPr>
              <p:cNvSpPr/>
              <p:nvPr/>
            </p:nvSpPr>
            <p:spPr>
              <a:xfrm>
                <a:off x="9189720" y="5358385"/>
                <a:ext cx="1591056" cy="275408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2B63778-E8E5-EE62-3FEB-FBEF518EB135}"/>
                    </a:ext>
                  </a:extLst>
                </p:cNvPr>
                <p:cNvSpPr txBox="1"/>
                <p:nvPr/>
              </p:nvSpPr>
              <p:spPr>
                <a:xfrm>
                  <a:off x="9640468" y="3018392"/>
                  <a:ext cx="629729" cy="39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SiO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2B63778-E8E5-EE62-3FEB-FBEF518EB1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0468" y="3018392"/>
                  <a:ext cx="629729" cy="394902"/>
                </a:xfrm>
                <a:prstGeom prst="rect">
                  <a:avLst/>
                </a:prstGeom>
                <a:blipFill>
                  <a:blip r:embed="rId5"/>
                  <a:stretch>
                    <a:fillRect l="-36765" r="-14706" b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DE228D-C3BA-5EA4-8853-3B7340131A30}"/>
                </a:ext>
              </a:extLst>
            </p:cNvPr>
            <p:cNvSpPr txBox="1"/>
            <p:nvPr/>
          </p:nvSpPr>
          <p:spPr>
            <a:xfrm>
              <a:off x="9185468" y="1198974"/>
              <a:ext cx="626709" cy="69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LSO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4ABFF43-BA32-0BDB-6FA3-CB296B6207D3}"/>
                    </a:ext>
                  </a:extLst>
                </p:cNvPr>
                <p:cNvSpPr txBox="1"/>
                <p:nvPr/>
              </p:nvSpPr>
              <p:spPr>
                <a:xfrm>
                  <a:off x="9084691" y="1703865"/>
                  <a:ext cx="809178" cy="3949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>
                                <a:latin typeface="Cambria Math" panose="02040503050406030204" pitchFamily="18" charset="0"/>
                              </a:rPr>
                              <m:t>𝐓𝐢𝐎</m:t>
                            </m:r>
                          </m:e>
                          <m:sub>
                            <m:r>
                              <a:rPr lang="en-US" sz="2000" b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000" b="1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4ABFF43-BA32-0BDB-6FA3-CB296B6207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91" y="1703865"/>
                  <a:ext cx="809178" cy="394902"/>
                </a:xfrm>
                <a:prstGeom prst="rect">
                  <a:avLst/>
                </a:prstGeom>
                <a:blipFill>
                  <a:blip r:embed="rId6"/>
                  <a:stretch>
                    <a:fillRect l="-25287" r="-8046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C69176B-D839-E8A5-791E-26F6263EA2C2}"/>
              </a:ext>
            </a:extLst>
          </p:cNvPr>
          <p:cNvSpPr txBox="1"/>
          <p:nvPr/>
        </p:nvSpPr>
        <p:spPr>
          <a:xfrm>
            <a:off x="678729" y="560586"/>
            <a:ext cx="160831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Helvetica Neue" panose="020B0604020202020204" charset="0"/>
              </a:rPr>
              <a:t>Application of </a:t>
            </a:r>
            <a:r>
              <a:rPr lang="en-US" sz="4400" b="1" dirty="0" err="1">
                <a:latin typeface="Helvetica Neue" panose="020B0604020202020204" charset="0"/>
              </a:rPr>
              <a:t>PhC</a:t>
            </a:r>
            <a:r>
              <a:rPr lang="en-US" sz="4400" b="1" dirty="0">
                <a:latin typeface="Helvetica Neue" panose="020B0604020202020204" charset="0"/>
              </a:rPr>
              <a:t> LUTs to optimize structure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9BB2F3B-BE40-992C-663D-2AFF46AA2C9E}"/>
              </a:ext>
            </a:extLst>
          </p:cNvPr>
          <p:cNvGrpSpPr/>
          <p:nvPr/>
        </p:nvGrpSpPr>
        <p:grpSpPr>
          <a:xfrm>
            <a:off x="1462206" y="2265753"/>
            <a:ext cx="5292768" cy="1338174"/>
            <a:chOff x="1183217" y="1636005"/>
            <a:chExt cx="5292768" cy="133817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D870860-F0AB-4264-0E06-3754BFDB01F0}"/>
                </a:ext>
              </a:extLst>
            </p:cNvPr>
            <p:cNvGrpSpPr/>
            <p:nvPr/>
          </p:nvGrpSpPr>
          <p:grpSpPr>
            <a:xfrm>
              <a:off x="3583745" y="1636005"/>
              <a:ext cx="1377420" cy="1338174"/>
              <a:chOff x="3099993" y="98744"/>
              <a:chExt cx="1300807" cy="126374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674BA607-317B-53E7-89F3-AC3E449885BA}"/>
                  </a:ext>
                </a:extLst>
              </p:cNvPr>
              <p:cNvSpPr/>
              <p:nvPr/>
            </p:nvSpPr>
            <p:spPr>
              <a:xfrm>
                <a:off x="4042831" y="1004519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12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5D131EC-8298-41A2-0FDD-44CB77A040CD}"/>
                  </a:ext>
                </a:extLst>
              </p:cNvPr>
              <p:cNvSpPr/>
              <p:nvPr/>
            </p:nvSpPr>
            <p:spPr>
              <a:xfrm>
                <a:off x="3099993" y="1004519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120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E661815-3F32-8547-45A0-F57A08DC88D7}"/>
                  </a:ext>
                </a:extLst>
              </p:cNvPr>
              <p:cNvSpPr/>
              <p:nvPr/>
            </p:nvSpPr>
            <p:spPr>
              <a:xfrm>
                <a:off x="4021727" y="98744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12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473C6AF-BFF1-FF00-D72B-1290054A46D3}"/>
                  </a:ext>
                </a:extLst>
              </p:cNvPr>
              <p:cNvSpPr/>
              <p:nvPr/>
            </p:nvSpPr>
            <p:spPr>
              <a:xfrm>
                <a:off x="3099993" y="110503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12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616CFA8-F983-740A-A4DF-19132E8B87FB}"/>
                  </a:ext>
                </a:extLst>
              </p:cNvPr>
              <p:cNvSpPr/>
              <p:nvPr/>
            </p:nvSpPr>
            <p:spPr>
              <a:xfrm>
                <a:off x="3273429" y="289488"/>
                <a:ext cx="932831" cy="93283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120"/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38B8D35-3329-1B5B-6D6A-BFF47D17F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1994" y="1784410"/>
              <a:ext cx="0" cy="100024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D65DBB-404F-E717-1449-2B052D1D22F5}"/>
                </a:ext>
              </a:extLst>
            </p:cNvPr>
            <p:cNvSpPr txBox="1"/>
            <p:nvPr/>
          </p:nvSpPr>
          <p:spPr>
            <a:xfrm>
              <a:off x="5035741" y="2101035"/>
              <a:ext cx="1440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Helvetica Neue" panose="020B0604020202020204" charset="0"/>
                </a:rPr>
                <a:t>580 nm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5D95F5-9D3F-E3DA-A036-42D536AE783B}"/>
                </a:ext>
              </a:extLst>
            </p:cNvPr>
            <p:cNvSpPr txBox="1"/>
            <p:nvPr/>
          </p:nvSpPr>
          <p:spPr>
            <a:xfrm>
              <a:off x="1183217" y="2112794"/>
              <a:ext cx="2226986" cy="343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 panose="020B0604020202020204" charset="0"/>
                </a:rPr>
                <a:t>Square lattice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F27215-57B5-151B-3EF3-13741951A0B4}"/>
              </a:ext>
            </a:extLst>
          </p:cNvPr>
          <p:cNvGrpSpPr/>
          <p:nvPr/>
        </p:nvGrpSpPr>
        <p:grpSpPr>
          <a:xfrm>
            <a:off x="11791520" y="2596100"/>
            <a:ext cx="5353656" cy="1961304"/>
            <a:chOff x="8844981" y="125986"/>
            <a:chExt cx="8264426" cy="30276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6E31380-5A4D-0236-F3AE-27891D26CB10}"/>
                </a:ext>
              </a:extLst>
            </p:cNvPr>
            <p:cNvGrpSpPr/>
            <p:nvPr/>
          </p:nvGrpSpPr>
          <p:grpSpPr>
            <a:xfrm>
              <a:off x="13901140" y="125986"/>
              <a:ext cx="3208267" cy="3027660"/>
              <a:chOff x="8779953" y="98744"/>
              <a:chExt cx="2255813" cy="212882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60AFD92-025F-D7D3-8087-6C4E89BEAC25}"/>
                  </a:ext>
                </a:extLst>
              </p:cNvPr>
              <p:cNvSpPr/>
              <p:nvPr/>
            </p:nvSpPr>
            <p:spPr>
              <a:xfrm>
                <a:off x="9070894" y="98744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27C09A2-8B30-B6E4-7964-E5ED61C25D7E}"/>
                  </a:ext>
                </a:extLst>
              </p:cNvPr>
              <p:cNvSpPr/>
              <p:nvPr/>
            </p:nvSpPr>
            <p:spPr>
              <a:xfrm>
                <a:off x="9904889" y="98744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D8D95BE-C07C-71D5-D3D9-B69298ABB6B2}"/>
                  </a:ext>
                </a:extLst>
              </p:cNvPr>
              <p:cNvSpPr/>
              <p:nvPr/>
            </p:nvSpPr>
            <p:spPr>
              <a:xfrm>
                <a:off x="10231647" y="723657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F1E5CFA-D013-E3E3-D595-FB0AA0235C4F}"/>
                  </a:ext>
                </a:extLst>
              </p:cNvPr>
              <p:cNvSpPr/>
              <p:nvPr/>
            </p:nvSpPr>
            <p:spPr>
              <a:xfrm>
                <a:off x="8779953" y="727328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0652416-5566-D6C0-185F-3AA79670DD86}"/>
                  </a:ext>
                </a:extLst>
              </p:cNvPr>
              <p:cNvSpPr/>
              <p:nvPr/>
            </p:nvSpPr>
            <p:spPr>
              <a:xfrm>
                <a:off x="9040971" y="1337864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082AEB5-BB9C-0D46-1090-DD523A899BDD}"/>
                  </a:ext>
                </a:extLst>
              </p:cNvPr>
              <p:cNvSpPr/>
              <p:nvPr/>
            </p:nvSpPr>
            <p:spPr>
              <a:xfrm>
                <a:off x="9951571" y="1348570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716EC06-3CAA-0B2E-A5A6-C0D9EFF8D9A7}"/>
                  </a:ext>
                </a:extLst>
              </p:cNvPr>
              <p:cNvSpPr/>
              <p:nvPr/>
            </p:nvSpPr>
            <p:spPr>
              <a:xfrm>
                <a:off x="8918572" y="257138"/>
                <a:ext cx="1497608" cy="1291042"/>
              </a:xfrm>
              <a:prstGeom prst="hexagon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9621D07-6B0D-600A-B808-BD5EEF42F304}"/>
                  </a:ext>
                </a:extLst>
              </p:cNvPr>
              <p:cNvSpPr/>
              <p:nvPr/>
            </p:nvSpPr>
            <p:spPr>
              <a:xfrm>
                <a:off x="9484596" y="755845"/>
                <a:ext cx="357969" cy="357969"/>
              </a:xfrm>
              <a:prstGeom prst="ellipse">
                <a:avLst/>
              </a:prstGeom>
              <a:solidFill>
                <a:srgbClr val="FF7D83"/>
              </a:solidFill>
              <a:ln>
                <a:solidFill>
                  <a:srgbClr val="FF7D8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85F2F2A2-ED10-490F-A21E-47FB1148CB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2826" y="1706539"/>
                <a:ext cx="86391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AB08C2-4CE3-B6B1-6915-ACB14643E927}"/>
                  </a:ext>
                </a:extLst>
              </p:cNvPr>
              <p:cNvSpPr txBox="1"/>
              <p:nvPr/>
            </p:nvSpPr>
            <p:spPr>
              <a:xfrm>
                <a:off x="9286037" y="1726470"/>
                <a:ext cx="1749729" cy="5010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1000 nm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9BD675-DDB2-2C44-CCC7-95E4F82324B1}"/>
                </a:ext>
              </a:extLst>
            </p:cNvPr>
            <p:cNvSpPr txBox="1"/>
            <p:nvPr/>
          </p:nvSpPr>
          <p:spPr>
            <a:xfrm>
              <a:off x="8844981" y="562081"/>
              <a:ext cx="4748939" cy="712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Helvetica Neue" panose="020B0604020202020204" charset="0"/>
                </a:rPr>
                <a:t>Hexagonal lattice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A2D23FD-1F50-4D25-02D3-F7051C5CA301}"/>
              </a:ext>
            </a:extLst>
          </p:cNvPr>
          <p:cNvSpPr txBox="1"/>
          <p:nvPr/>
        </p:nvSpPr>
        <p:spPr>
          <a:xfrm>
            <a:off x="9624777" y="8329690"/>
            <a:ext cx="697727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defTabSz="1083747" rtl="0"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Symbol" panose="05050102010706020507" pitchFamily="18" charset="2"/>
              </a:rPr>
              <a:t>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Use 5 new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phC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LUTs to run simulations in single crystal</a:t>
            </a:r>
          </a:p>
        </p:txBody>
      </p:sp>
    </p:spTree>
    <p:extLst>
      <p:ext uri="{BB962C8B-B14F-4D97-AF65-F5344CB8AC3E}">
        <p14:creationId xmlns:p14="http://schemas.microsoft.com/office/powerpoint/2010/main" val="13130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shapes&#10;&#10;Description automatically generated with medium confidence">
            <a:extLst>
              <a:ext uri="{FF2B5EF4-FFF2-40B4-BE49-F238E27FC236}">
                <a16:creationId xmlns:a16="http://schemas.microsoft.com/office/drawing/2014/main" id="{7FA1157F-9039-D182-EA92-B2067FCD0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28" y="2177358"/>
            <a:ext cx="10945688" cy="7146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448F86-5E31-2957-50C8-EAF233496921}"/>
              </a:ext>
            </a:extLst>
          </p:cNvPr>
          <p:cNvSpPr txBox="1"/>
          <p:nvPr/>
        </p:nvSpPr>
        <p:spPr>
          <a:xfrm>
            <a:off x="1468728" y="575008"/>
            <a:ext cx="14685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Helvetica Neue" panose="020B0604020202020204" charset="0"/>
              </a:rPr>
              <a:t>Results: Collected optical photons /  gamma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ADF1E-8802-B20E-2F84-FDF4E1F5C278}"/>
              </a:ext>
            </a:extLst>
          </p:cNvPr>
          <p:cNvSpPr txBox="1"/>
          <p:nvPr/>
        </p:nvSpPr>
        <p:spPr>
          <a:xfrm rot="16200000">
            <a:off x="602884" y="4895044"/>
            <a:ext cx="4582294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Helvetica Neue" panose="020B0604020202020204" charset="0"/>
              </a:rPr>
              <a:t>Average number of optical photons /  gamma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184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F1DA2B-EFFF-416D-4816-87F6B968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888" y="531451"/>
            <a:ext cx="16571912" cy="1270000"/>
          </a:xfrm>
        </p:spPr>
        <p:txBody>
          <a:bodyPr>
            <a:noAutofit/>
          </a:bodyPr>
          <a:lstStyle/>
          <a:p>
            <a:r>
              <a:rPr lang="en-US" sz="4400" spc="-118" dirty="0">
                <a:latin typeface="Helvetica Neue" panose="020B0604020202020204" charset="0"/>
                <a:ea typeface="Futura Std Light" charset="0"/>
                <a:cs typeface="Arial" panose="020B0604020202020204" pitchFamily="34" charset="0"/>
              </a:rPr>
              <a:t>Standalone Monte Carlo simulation at micro-cell level to generate SiPM signals</a:t>
            </a:r>
            <a:endParaRPr lang="en-US" sz="4400" dirty="0">
              <a:latin typeface="Helvetica Neue" panose="020B060402020202020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168AAE5-9CED-7E91-9F8D-7F68888A4DF2}"/>
              </a:ext>
            </a:extLst>
          </p:cNvPr>
          <p:cNvGrpSpPr/>
          <p:nvPr/>
        </p:nvGrpSpPr>
        <p:grpSpPr>
          <a:xfrm>
            <a:off x="327480" y="3300494"/>
            <a:ext cx="11484306" cy="3462543"/>
            <a:chOff x="2610035" y="3108128"/>
            <a:chExt cx="11993730" cy="3474316"/>
          </a:xfrm>
        </p:grpSpPr>
        <p:sp>
          <p:nvSpPr>
            <p:cNvPr id="25" name="ZoneTexte 57">
              <a:extLst>
                <a:ext uri="{FF2B5EF4-FFF2-40B4-BE49-F238E27FC236}">
                  <a16:creationId xmlns:a16="http://schemas.microsoft.com/office/drawing/2014/main" id="{077BD5E1-A562-B464-7438-F55882D459A4}"/>
                </a:ext>
              </a:extLst>
            </p:cNvPr>
            <p:cNvSpPr txBox="1"/>
            <p:nvPr/>
          </p:nvSpPr>
          <p:spPr>
            <a:xfrm>
              <a:off x="2610035" y="3829597"/>
              <a:ext cx="1790036" cy="101566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Input: </a:t>
              </a:r>
              <a:r>
                <a:rPr kumimoji="0" lang="fr-FR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optical</a:t>
              </a: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simulation by user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ZoneTexte 58">
              <a:extLst>
                <a:ext uri="{FF2B5EF4-FFF2-40B4-BE49-F238E27FC236}">
                  <a16:creationId xmlns:a16="http://schemas.microsoft.com/office/drawing/2014/main" id="{B3418A00-F070-97C7-3170-1658C1C38558}"/>
                </a:ext>
              </a:extLst>
            </p:cNvPr>
            <p:cNvSpPr txBox="1"/>
            <p:nvPr/>
          </p:nvSpPr>
          <p:spPr>
            <a:xfrm>
              <a:off x="4901750" y="5250613"/>
              <a:ext cx="2679712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Simulate dark counts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(X,Y,Z,T,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DCR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,µcell)</a:t>
              </a:r>
            </a:p>
          </p:txBody>
        </p:sp>
        <p:sp>
          <p:nvSpPr>
            <p:cNvPr id="27" name="ZoneTexte 59">
              <a:extLst>
                <a:ext uri="{FF2B5EF4-FFF2-40B4-BE49-F238E27FC236}">
                  <a16:creationId xmlns:a16="http://schemas.microsoft.com/office/drawing/2014/main" id="{5360A741-D521-40DF-FBBA-A7FD3DE5C276}"/>
                </a:ext>
              </a:extLst>
            </p:cNvPr>
            <p:cNvSpPr txBox="1"/>
            <p:nvPr/>
          </p:nvSpPr>
          <p:spPr>
            <a:xfrm>
              <a:off x="4901750" y="4199492"/>
              <a:ext cx="2688388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Helvetica Neue" panose="020B0604020202020204" charset="0"/>
                </a:rPr>
                <a:t>P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B0604020202020204" charset="0"/>
                </a:rPr>
                <a:t>hoton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list (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X,Y,Z,T,eV,µcell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)</a:t>
              </a:r>
            </a:p>
          </p:txBody>
        </p:sp>
        <p:sp>
          <p:nvSpPr>
            <p:cNvPr id="28" name="ZoneTexte 60">
              <a:extLst>
                <a:ext uri="{FF2B5EF4-FFF2-40B4-BE49-F238E27FC236}">
                  <a16:creationId xmlns:a16="http://schemas.microsoft.com/office/drawing/2014/main" id="{20F32E23-4A67-B01B-6DE5-56B66BAB4873}"/>
                </a:ext>
              </a:extLst>
            </p:cNvPr>
            <p:cNvSpPr txBox="1"/>
            <p:nvPr/>
          </p:nvSpPr>
          <p:spPr>
            <a:xfrm>
              <a:off x="7990524" y="4746930"/>
              <a:ext cx="2318040" cy="4001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DFBF5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0" dirty="0">
                  <a:solidFill>
                    <a:prstClr val="black"/>
                  </a:solidFill>
                  <a:latin typeface="Calibri" panose="020F0502020204030204"/>
                </a:rPr>
                <a:t>P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ulse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list</a:t>
              </a:r>
            </a:p>
          </p:txBody>
        </p:sp>
        <p:sp>
          <p:nvSpPr>
            <p:cNvPr id="29" name="ZoneTexte 61">
              <a:extLst>
                <a:ext uri="{FF2B5EF4-FFF2-40B4-BE49-F238E27FC236}">
                  <a16:creationId xmlns:a16="http://schemas.microsoft.com/office/drawing/2014/main" id="{791D3637-A05C-8783-B4D4-0ADFACF1A0F7}"/>
                </a:ext>
              </a:extLst>
            </p:cNvPr>
            <p:cNvSpPr txBox="1"/>
            <p:nvPr/>
          </p:nvSpPr>
          <p:spPr>
            <a:xfrm>
              <a:off x="10689916" y="4606917"/>
              <a:ext cx="2209338" cy="7078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DFBF5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Simulate pulse SPTR and </a:t>
              </a:r>
              <a:r>
                <a:rPr lang="en-US" sz="2000" kern="0" dirty="0">
                  <a:solidFill>
                    <a:prstClr val="black"/>
                  </a:solidFill>
                  <a:latin typeface="Calibri" panose="020F0502020204030204"/>
                </a:rPr>
                <a:t>PDE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ZoneTexte 62">
              <a:extLst>
                <a:ext uri="{FF2B5EF4-FFF2-40B4-BE49-F238E27FC236}">
                  <a16:creationId xmlns:a16="http://schemas.microsoft.com/office/drawing/2014/main" id="{C8D7304F-0BD0-5F72-EAD5-CF014359FEA5}"/>
                </a:ext>
              </a:extLst>
            </p:cNvPr>
            <p:cNvSpPr txBox="1"/>
            <p:nvPr/>
          </p:nvSpPr>
          <p:spPr>
            <a:xfrm>
              <a:off x="10689913" y="5874558"/>
              <a:ext cx="2209341" cy="70788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DFBF5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Generate crosstalk photons</a:t>
              </a:r>
            </a:p>
          </p:txBody>
        </p:sp>
        <p:sp>
          <p:nvSpPr>
            <p:cNvPr id="31" name="ZoneTexte 63">
              <a:extLst>
                <a:ext uri="{FF2B5EF4-FFF2-40B4-BE49-F238E27FC236}">
                  <a16:creationId xmlns:a16="http://schemas.microsoft.com/office/drawing/2014/main" id="{47BF661B-359C-FF0E-3750-1FDA165C2A35}"/>
                </a:ext>
              </a:extLst>
            </p:cNvPr>
            <p:cNvSpPr txBox="1"/>
            <p:nvPr/>
          </p:nvSpPr>
          <p:spPr>
            <a:xfrm>
              <a:off x="7990524" y="5555008"/>
              <a:ext cx="2387450" cy="10156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9050">
              <a:solidFill>
                <a:srgbClr val="DFBF53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Generate after-pulses and delayed crosstalk photons</a:t>
              </a:r>
            </a:p>
          </p:txBody>
        </p:sp>
        <p:sp>
          <p:nvSpPr>
            <p:cNvPr id="14" name="ZoneTexte 46">
              <a:extLst>
                <a:ext uri="{FF2B5EF4-FFF2-40B4-BE49-F238E27FC236}">
                  <a16:creationId xmlns:a16="http://schemas.microsoft.com/office/drawing/2014/main" id="{79B27CE3-3DE4-628A-EAA0-3ECBA255CC47}"/>
                </a:ext>
              </a:extLst>
            </p:cNvPr>
            <p:cNvSpPr txBox="1"/>
            <p:nvPr/>
          </p:nvSpPr>
          <p:spPr>
            <a:xfrm>
              <a:off x="4901750" y="3303439"/>
              <a:ext cx="2679713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15456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Initialize a signal with white noise</a:t>
              </a:r>
            </a:p>
          </p:txBody>
        </p:sp>
        <p:cxnSp>
          <p:nvCxnSpPr>
            <p:cNvPr id="15" name="Connecteur droit avec flèche 47">
              <a:extLst>
                <a:ext uri="{FF2B5EF4-FFF2-40B4-BE49-F238E27FC236}">
                  <a16:creationId xmlns:a16="http://schemas.microsoft.com/office/drawing/2014/main" id="{AB5037B6-9C86-41EA-4A62-E864F4E55331}"/>
                </a:ext>
              </a:extLst>
            </p:cNvPr>
            <p:cNvCxnSpPr>
              <a:cxnSpLocks/>
              <a:stCxn id="31" idx="0"/>
              <a:endCxn id="28" idx="2"/>
            </p:cNvCxnSpPr>
            <p:nvPr/>
          </p:nvCxnSpPr>
          <p:spPr>
            <a:xfrm flipH="1" flipV="1">
              <a:off x="9149544" y="5147040"/>
              <a:ext cx="34705" cy="407968"/>
            </a:xfrm>
            <a:prstGeom prst="straightConnector1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" name="ZoneTexte 49">
              <a:extLst>
                <a:ext uri="{FF2B5EF4-FFF2-40B4-BE49-F238E27FC236}">
                  <a16:creationId xmlns:a16="http://schemas.microsoft.com/office/drawing/2014/main" id="{60B43AEC-8B90-9E60-ABA2-67BC3CB8FD50}"/>
                </a:ext>
              </a:extLst>
            </p:cNvPr>
            <p:cNvSpPr txBox="1"/>
            <p:nvPr/>
          </p:nvSpPr>
          <p:spPr>
            <a:xfrm>
              <a:off x="10689915" y="3108128"/>
              <a:ext cx="2209339" cy="707886"/>
            </a:xfrm>
            <a:prstGeom prst="rect">
              <a:avLst/>
            </a:prstGeom>
            <a:solidFill>
              <a:srgbClr val="D4ECDE"/>
            </a:solidFill>
            <a:ln w="19050">
              <a:solidFill>
                <a:srgbClr val="15456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Generate a pulse in the signal frame </a:t>
              </a:r>
            </a:p>
          </p:txBody>
        </p:sp>
        <p:cxnSp>
          <p:nvCxnSpPr>
            <p:cNvPr id="18" name="Connecteur droit avec flèche 50">
              <a:extLst>
                <a:ext uri="{FF2B5EF4-FFF2-40B4-BE49-F238E27FC236}">
                  <a16:creationId xmlns:a16="http://schemas.microsoft.com/office/drawing/2014/main" id="{0F9AA8F4-5715-9E38-924E-F616B3ECAE19}"/>
                </a:ext>
              </a:extLst>
            </p:cNvPr>
            <p:cNvCxnSpPr>
              <a:cxnSpLocks/>
            </p:cNvCxnSpPr>
            <p:nvPr/>
          </p:nvCxnSpPr>
          <p:spPr>
            <a:xfrm>
              <a:off x="7615437" y="4564199"/>
              <a:ext cx="321981" cy="182732"/>
            </a:xfrm>
            <a:prstGeom prst="straightConnector1">
              <a:avLst/>
            </a:prstGeom>
            <a:noFill/>
            <a:ln w="76200" cap="flat" cmpd="sng" algn="ctr">
              <a:solidFill>
                <a:srgbClr val="15456D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Connecteur droit avec flèche 51">
              <a:extLst>
                <a:ext uri="{FF2B5EF4-FFF2-40B4-BE49-F238E27FC236}">
                  <a16:creationId xmlns:a16="http://schemas.microsoft.com/office/drawing/2014/main" id="{6653FE27-69FE-2115-10F6-10714CDC7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5437" y="5147681"/>
              <a:ext cx="321978" cy="467641"/>
            </a:xfrm>
            <a:prstGeom prst="straightConnector1">
              <a:avLst/>
            </a:prstGeom>
            <a:noFill/>
            <a:ln w="76200" cap="flat" cmpd="sng" algn="ctr">
              <a:solidFill>
                <a:srgbClr val="15456D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Connecteur droit avec flèche 52">
              <a:extLst>
                <a:ext uri="{FF2B5EF4-FFF2-40B4-BE49-F238E27FC236}">
                  <a16:creationId xmlns:a16="http://schemas.microsoft.com/office/drawing/2014/main" id="{ED2D4DE0-B46F-00F1-F24B-E675C274FDA8}"/>
                </a:ext>
              </a:extLst>
            </p:cNvPr>
            <p:cNvCxnSpPr>
              <a:cxnSpLocks/>
              <a:stCxn id="30" idx="1"/>
              <a:endCxn id="31" idx="3"/>
            </p:cNvCxnSpPr>
            <p:nvPr/>
          </p:nvCxnSpPr>
          <p:spPr>
            <a:xfrm flipH="1" flipV="1">
              <a:off x="10377974" y="6062840"/>
              <a:ext cx="311939" cy="165661"/>
            </a:xfrm>
            <a:prstGeom prst="straightConnector1">
              <a:avLst/>
            </a:prstGeom>
            <a:noFill/>
            <a:ln w="76200" cap="flat" cmpd="sng" algn="ctr">
              <a:solidFill>
                <a:srgbClr val="BB9B2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" name="Connecteur droit avec flèche 53">
              <a:extLst>
                <a:ext uri="{FF2B5EF4-FFF2-40B4-BE49-F238E27FC236}">
                  <a16:creationId xmlns:a16="http://schemas.microsoft.com/office/drawing/2014/main" id="{0BA1F4D8-8804-703A-9B42-AD64EAB49558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 flipV="1">
              <a:off x="10308564" y="4943099"/>
              <a:ext cx="381348" cy="3886"/>
            </a:xfrm>
            <a:prstGeom prst="straightConnector1">
              <a:avLst/>
            </a:prstGeom>
            <a:noFill/>
            <a:ln w="76200" cap="flat" cmpd="sng" algn="ctr">
              <a:solidFill>
                <a:srgbClr val="BB9B2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cteur droit avec flèche 54">
              <a:extLst>
                <a:ext uri="{FF2B5EF4-FFF2-40B4-BE49-F238E27FC236}">
                  <a16:creationId xmlns:a16="http://schemas.microsoft.com/office/drawing/2014/main" id="{30ABE026-0B9F-4562-E897-23690377C58D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 flipV="1">
              <a:off x="7581463" y="3462071"/>
              <a:ext cx="3108452" cy="195311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3" name="Connecteur droit avec flèche 55">
              <a:extLst>
                <a:ext uri="{FF2B5EF4-FFF2-40B4-BE49-F238E27FC236}">
                  <a16:creationId xmlns:a16="http://schemas.microsoft.com/office/drawing/2014/main" id="{FFBAC1BA-08BB-C2D4-8EA1-ACDB36CB773A}"/>
                </a:ext>
              </a:extLst>
            </p:cNvPr>
            <p:cNvCxnSpPr>
              <a:cxnSpLocks/>
              <a:stCxn id="29" idx="0"/>
              <a:endCxn id="17" idx="2"/>
            </p:cNvCxnSpPr>
            <p:nvPr/>
          </p:nvCxnSpPr>
          <p:spPr>
            <a:xfrm flipV="1">
              <a:off x="11794585" y="3816014"/>
              <a:ext cx="0" cy="790903"/>
            </a:xfrm>
            <a:prstGeom prst="straightConnector1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Connecteur droit avec flèche 56">
              <a:extLst>
                <a:ext uri="{FF2B5EF4-FFF2-40B4-BE49-F238E27FC236}">
                  <a16:creationId xmlns:a16="http://schemas.microsoft.com/office/drawing/2014/main" id="{04BE8373-BDFF-D700-F51C-42100D435763}"/>
                </a:ext>
              </a:extLst>
            </p:cNvPr>
            <p:cNvCxnSpPr>
              <a:cxnSpLocks/>
              <a:stCxn id="25" idx="3"/>
              <a:endCxn id="27" idx="1"/>
            </p:cNvCxnSpPr>
            <p:nvPr/>
          </p:nvCxnSpPr>
          <p:spPr>
            <a:xfrm>
              <a:off x="4400071" y="4337429"/>
              <a:ext cx="501679" cy="216006"/>
            </a:xfrm>
            <a:prstGeom prst="straightConnector1">
              <a:avLst/>
            </a:prstGeom>
            <a:noFill/>
            <a:ln w="76200" cap="flat" cmpd="sng" algn="ctr">
              <a:solidFill>
                <a:srgbClr val="15456D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" name="Connecteur droit avec flèche 64">
              <a:extLst>
                <a:ext uri="{FF2B5EF4-FFF2-40B4-BE49-F238E27FC236}">
                  <a16:creationId xmlns:a16="http://schemas.microsoft.com/office/drawing/2014/main" id="{B17CBC16-05A1-A830-FC7B-1478BED3B511}"/>
                </a:ext>
              </a:extLst>
            </p:cNvPr>
            <p:cNvCxnSpPr>
              <a:cxnSpLocks/>
              <a:stCxn id="31" idx="0"/>
              <a:endCxn id="28" idx="2"/>
            </p:cNvCxnSpPr>
            <p:nvPr/>
          </p:nvCxnSpPr>
          <p:spPr>
            <a:xfrm flipH="1" flipV="1">
              <a:off x="9149544" y="5147040"/>
              <a:ext cx="34705" cy="407968"/>
            </a:xfrm>
            <a:prstGeom prst="straightConnector1">
              <a:avLst/>
            </a:prstGeom>
            <a:noFill/>
            <a:ln w="76200" cap="flat" cmpd="sng" algn="ctr">
              <a:solidFill>
                <a:srgbClr val="BB9B2F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" name="Connecteur droit avec flèche 66">
              <a:extLst>
                <a:ext uri="{FF2B5EF4-FFF2-40B4-BE49-F238E27FC236}">
                  <a16:creationId xmlns:a16="http://schemas.microsoft.com/office/drawing/2014/main" id="{DA5BFB91-D81B-951B-D9B0-E53F92BF3AC6}"/>
                </a:ext>
              </a:extLst>
            </p:cNvPr>
            <p:cNvCxnSpPr>
              <a:cxnSpLocks/>
              <a:stCxn id="29" idx="2"/>
              <a:endCxn id="30" idx="0"/>
            </p:cNvCxnSpPr>
            <p:nvPr/>
          </p:nvCxnSpPr>
          <p:spPr>
            <a:xfrm flipH="1">
              <a:off x="11794584" y="5314803"/>
              <a:ext cx="1" cy="559755"/>
            </a:xfrm>
            <a:prstGeom prst="straightConnector1">
              <a:avLst/>
            </a:prstGeom>
            <a:noFill/>
            <a:ln w="76200" cap="flat" cmpd="sng" algn="ctr">
              <a:solidFill>
                <a:srgbClr val="BB9B2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ZoneTexte 78">
              <a:extLst>
                <a:ext uri="{FF2B5EF4-FFF2-40B4-BE49-F238E27FC236}">
                  <a16:creationId xmlns:a16="http://schemas.microsoft.com/office/drawing/2014/main" id="{C916EFD2-8B5E-555C-AEA9-C98ECBA1F3D1}"/>
                </a:ext>
              </a:extLst>
            </p:cNvPr>
            <p:cNvSpPr txBox="1"/>
            <p:nvPr/>
          </p:nvSpPr>
          <p:spPr>
            <a:xfrm>
              <a:off x="13243812" y="3293748"/>
              <a:ext cx="1359953" cy="70788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Output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signal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9" name="Connecteur droit avec flèche 79">
              <a:extLst>
                <a:ext uri="{FF2B5EF4-FFF2-40B4-BE49-F238E27FC236}">
                  <a16:creationId xmlns:a16="http://schemas.microsoft.com/office/drawing/2014/main" id="{C15AE802-2EAE-1AD0-BDCB-0D88773DDD57}"/>
                </a:ext>
              </a:extLst>
            </p:cNvPr>
            <p:cNvCxnSpPr>
              <a:cxnSpLocks/>
              <a:stCxn id="17" idx="3"/>
              <a:endCxn id="8" idx="1"/>
            </p:cNvCxnSpPr>
            <p:nvPr/>
          </p:nvCxnSpPr>
          <p:spPr>
            <a:xfrm>
              <a:off x="12899254" y="3462071"/>
              <a:ext cx="344558" cy="185620"/>
            </a:xfrm>
            <a:prstGeom prst="straightConnector1">
              <a:avLst/>
            </a:prstGeom>
            <a:noFill/>
            <a:ln w="76200" cap="flat" cmpd="sng" algn="ctr">
              <a:solidFill>
                <a:srgbClr val="15456D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82B6359-C986-AA32-6289-E3A666397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49" r="7992"/>
          <a:stretch/>
        </p:blipFill>
        <p:spPr>
          <a:xfrm>
            <a:off x="10616698" y="4971325"/>
            <a:ext cx="6326334" cy="251335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97371100-58FD-BA20-96C5-73D63BFF5FB7}"/>
              </a:ext>
            </a:extLst>
          </p:cNvPr>
          <p:cNvSpPr txBox="1"/>
          <p:nvPr/>
        </p:nvSpPr>
        <p:spPr>
          <a:xfrm>
            <a:off x="5087749" y="1988981"/>
            <a:ext cx="11763918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err="1">
                <a:latin typeface="Helvetica Neue" panose="020B0604020202020204" charset="0"/>
              </a:rPr>
              <a:t>Brahim</a:t>
            </a:r>
            <a:r>
              <a:rPr lang="en-US" dirty="0">
                <a:latin typeface="Helvetica Neue" panose="020B0604020202020204" charset="0"/>
              </a:rPr>
              <a:t> Mehadji, M17-063 Friday November 1</a:t>
            </a:r>
            <a:r>
              <a:rPr lang="en-US" baseline="30000" dirty="0">
                <a:latin typeface="Helvetica Neue" panose="020B0604020202020204" charset="0"/>
              </a:rPr>
              <a:t>st</a:t>
            </a:r>
            <a:r>
              <a:rPr lang="en-US" dirty="0">
                <a:latin typeface="Helvetica Neue" panose="020B0604020202020204" charset="0"/>
              </a:rPr>
              <a:t> 16:20 </a:t>
            </a:r>
          </a:p>
        </p:txBody>
      </p:sp>
      <p:sp>
        <p:nvSpPr>
          <p:cNvPr id="68" name="Text Placeholder 1">
            <a:extLst>
              <a:ext uri="{FF2B5EF4-FFF2-40B4-BE49-F238E27FC236}">
                <a16:creationId xmlns:a16="http://schemas.microsoft.com/office/drawing/2014/main" id="{8A1522C4-79F2-EDBA-41F3-0616AB0570BD}"/>
              </a:ext>
            </a:extLst>
          </p:cNvPr>
          <p:cNvSpPr txBox="1">
            <a:spLocks/>
          </p:cNvSpPr>
          <p:nvPr/>
        </p:nvSpPr>
        <p:spPr>
          <a:xfrm>
            <a:off x="57687" y="7790351"/>
            <a:ext cx="14695261" cy="20250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SzPct val="65000"/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SzPct val="65000"/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SzPct val="65000"/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SzPct val="65000"/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600" dirty="0">
                <a:latin typeface="Helvetica Neue" panose="020B0604020202020204" charset="0"/>
              </a:rPr>
              <a:t>Simulation of SiPM-based gamma ray spectrometry and timing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600" dirty="0">
                <a:latin typeface="Helvetica Neue" panose="020B0604020202020204" charset="0"/>
              </a:rPr>
              <a:t>Aimed at light-based where waveforms need to be simulated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sz="2600" dirty="0">
                <a:latin typeface="Helvetica Neue" panose="020B0604020202020204" charset="0"/>
              </a:rPr>
              <a:t>Interesting for calorimetry since SiPM PDE and noise distribution affect energy resolution</a:t>
            </a:r>
          </a:p>
        </p:txBody>
      </p:sp>
    </p:spTree>
    <p:extLst>
      <p:ext uri="{BB962C8B-B14F-4D97-AF65-F5344CB8AC3E}">
        <p14:creationId xmlns:p14="http://schemas.microsoft.com/office/powerpoint/2010/main" val="2497302988"/>
      </p:ext>
    </p:extLst>
  </p:cSld>
  <p:clrMapOvr>
    <a:masterClrMapping/>
  </p:clrMapOvr>
  <p:transition spd="med"/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theme/theme1.xml><?xml version="1.0" encoding="utf-8"?>
<a:theme xmlns:a="http://schemas.openxmlformats.org/drawingml/2006/main" name="Microsoft Office 98">
  <a:themeElements>
    <a:clrScheme name="">
      <a:dk1>
        <a:srgbClr val="FAFD00"/>
      </a:dk1>
      <a:lt1>
        <a:srgbClr val="FFFFFF"/>
      </a:lt1>
      <a:dk2>
        <a:srgbClr val="FFFF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icrosoft Office 98">
  <a:themeElements>
    <a:clrScheme name="">
      <a:dk1>
        <a:srgbClr val="FAFD00"/>
      </a:dk1>
      <a:lt1>
        <a:srgbClr val="FFFFFF"/>
      </a:lt1>
      <a:dk2>
        <a:srgbClr val="FFFF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icrosoft Office 98">
  <a:themeElements>
    <a:clrScheme name="">
      <a:dk1>
        <a:srgbClr val="FAFD00"/>
      </a:dk1>
      <a:lt1>
        <a:srgbClr val="FFFFFF"/>
      </a:lt1>
      <a:dk2>
        <a:srgbClr val="FFFF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icrosoft Office 98">
  <a:themeElements>
    <a:clrScheme name="">
      <a:dk1>
        <a:srgbClr val="FAFD00"/>
      </a:dk1>
      <a:lt1>
        <a:srgbClr val="FFFFFF"/>
      </a:lt1>
      <a:dk2>
        <a:srgbClr val="FFFF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D6D8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C1CEFF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202458</TotalTime>
  <Words>1024</Words>
  <Application>Microsoft Office PowerPoint</Application>
  <PresentationFormat>Custom</PresentationFormat>
  <Paragraphs>147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Helvetica Light</vt:lpstr>
      <vt:lpstr>Helvetica Neue</vt:lpstr>
      <vt:lpstr>Helvetica Neue Light</vt:lpstr>
      <vt:lpstr>Aptos</vt:lpstr>
      <vt:lpstr>Aptos Display</vt:lpstr>
      <vt:lpstr>Arial</vt:lpstr>
      <vt:lpstr>Calibri</vt:lpstr>
      <vt:lpstr>Cambria Math</vt:lpstr>
      <vt:lpstr>Gill Sans MT</vt:lpstr>
      <vt:lpstr>Poppins</vt:lpstr>
      <vt:lpstr>Times</vt:lpstr>
      <vt:lpstr>Wingdings</vt:lpstr>
      <vt:lpstr>Microsoft Office 98</vt:lpstr>
      <vt:lpstr>1_Microsoft Office 98</vt:lpstr>
      <vt:lpstr>2_Microsoft Office 98</vt:lpstr>
      <vt:lpstr>3_Microsoft Office 98</vt:lpstr>
      <vt:lpstr>Office Theme</vt:lpstr>
      <vt:lpstr>White</vt:lpstr>
      <vt:lpstr>   </vt:lpstr>
      <vt:lpstr>Outline </vt:lpstr>
      <vt:lpstr>Detailed simulation of scintillation and Cerenkov photons </vt:lpstr>
      <vt:lpstr>Optical crosstalk: transmission LUTs</vt:lpstr>
      <vt:lpstr>Photonic crystals modeling in GATE: new PhC LUTs</vt:lpstr>
      <vt:lpstr>PhC LUTs to model PhC-crystal interfaces</vt:lpstr>
      <vt:lpstr>PowerPoint Presentation</vt:lpstr>
      <vt:lpstr>PowerPoint Presentation</vt:lpstr>
      <vt:lpstr>Standalone Monte Carlo simulation at micro-cell level to generate SiPM signals</vt:lpstr>
      <vt:lpstr>Standalone SiPM Monte Carlo simulation toolkit available in Github</vt:lpstr>
      <vt:lpstr>optiGAN: speed up particle transport  simulation</vt:lpstr>
      <vt:lpstr>Optical models implementation in Gate 10</vt:lpstr>
      <vt:lpstr>optiGAN Implementation in Gate 10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UCD measurement (9/28/2015) Revised</dc:title>
  <dc:creator>Emilie</dc:creator>
  <cp:lastModifiedBy>Emilie Roncali</cp:lastModifiedBy>
  <cp:revision>1673</cp:revision>
  <dcterms:modified xsi:type="dcterms:W3CDTF">2024-10-31T01:11:37Z</dcterms:modified>
</cp:coreProperties>
</file>