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73" r:id="rId4"/>
    <p:sldId id="259" r:id="rId5"/>
    <p:sldId id="274" r:id="rId6"/>
    <p:sldId id="271" r:id="rId7"/>
    <p:sldId id="298" r:id="rId8"/>
    <p:sldId id="1108" r:id="rId9"/>
    <p:sldId id="295" r:id="rId10"/>
    <p:sldId id="1103" r:id="rId11"/>
    <p:sldId id="1104" r:id="rId12"/>
    <p:sldId id="1105" r:id="rId13"/>
    <p:sldId id="265" r:id="rId14"/>
    <p:sldId id="1106" r:id="rId15"/>
    <p:sldId id="269" r:id="rId16"/>
    <p:sldId id="1077" r:id="rId17"/>
    <p:sldId id="268" r:id="rId18"/>
    <p:sldId id="1026" r:id="rId19"/>
    <p:sldId id="272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ga Kochebina" initials="OK" lastIdx="1" clrIdx="0">
    <p:extLst>
      <p:ext uri="{19B8F6BF-5375-455C-9EA6-DF929625EA0E}">
        <p15:presenceInfo xmlns:p15="http://schemas.microsoft.com/office/powerpoint/2012/main" userId="S-1-5-21-3345218446-3794926495-799749332-610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06A"/>
    <a:srgbClr val="85CDDA"/>
    <a:srgbClr val="C2A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051" autoAdjust="0"/>
    <p:restoredTop sz="94660"/>
  </p:normalViewPr>
  <p:slideViewPr>
    <p:cSldViewPr snapToGrid="0">
      <p:cViewPr varScale="1">
        <p:scale>
          <a:sx n="65" d="100"/>
          <a:sy n="65" d="100"/>
        </p:scale>
        <p:origin x="396" y="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A3BEDB-ABA0-5C4D-86AE-91D4F1B46802}" type="datetimeFigureOut">
              <a:rPr lang="fr-FR" smtClean="0"/>
              <a:t>28/10/2024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B953C2-A5A4-274C-B8F7-4356467993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4785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Lydia Maigne - The OpenGATE collaboration
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4435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Lydia Maigne - The OpenGATE collaboration
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588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Lydia Maigne - The OpenGATE collaboration
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8507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Lydia Maigne - The OpenGATE collaboration
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8400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Lydia Maigne - The OpenGATE collaboration
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3265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Lydia Maigne - The OpenGATE collaboration
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2942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Lydia Maigne - The OpenGATE collaboration
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3942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Lydia Maigne - The OpenGATE collaboration
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308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Lydia Maigne - The OpenGATE collaboration
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2940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Lydia Maigne - The OpenGATE collaboration
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375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Lydia Maigne - The OpenGATE collaboration
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7506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0" y="6655435"/>
            <a:ext cx="8622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Lydia Maigne - The OpenGATE collaboration
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448800" y="647510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1EC95-6BD0-4C4F-A6E1-74864A8C9D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025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OpenGATE/Gate" TargetMode="External"/><Relationship Id="rId13" Type="http://schemas.openxmlformats.org/officeDocument/2006/relationships/hyperlink" Target="https://github.com/OpenGATE/opengate/tree/master/opengate/tests/src" TargetMode="External"/><Relationship Id="rId3" Type="http://schemas.openxmlformats.org/officeDocument/2006/relationships/hyperlink" Target="http://www.opengatecollaboration.org/" TargetMode="External"/><Relationship Id="rId7" Type="http://schemas.openxmlformats.org/officeDocument/2006/relationships/image" Target="../media/image33.tiff"/><Relationship Id="rId12" Type="http://schemas.openxmlformats.org/officeDocument/2006/relationships/hyperlink" Target="https://github.com/OpenGATE/opengate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pengate.readthedocs.io/en/latest/" TargetMode="External"/><Relationship Id="rId11" Type="http://schemas.openxmlformats.org/officeDocument/2006/relationships/hyperlink" Target="https://cnrsformation.cnrs.fr/gate-training-on-medical-imaging-dosimetry-radiation-therapy?mc=gate" TargetMode="External"/><Relationship Id="rId5" Type="http://schemas.openxmlformats.org/officeDocument/2006/relationships/hyperlink" Target="https://opengate.readthedocs.io/en/latest/installation.html" TargetMode="External"/><Relationship Id="rId10" Type="http://schemas.openxmlformats.org/officeDocument/2006/relationships/hyperlink" Target="https://github.com/OpenGATE/gatetools" TargetMode="External"/><Relationship Id="rId4" Type="http://schemas.openxmlformats.org/officeDocument/2006/relationships/hyperlink" Target="https://listserv.in2p3.fr/cgi-bin/wa?A0=OPENGATE-L" TargetMode="External"/><Relationship Id="rId9" Type="http://schemas.openxmlformats.org/officeDocument/2006/relationships/hyperlink" Target="https://github.com/OpenGATE/GateContrib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6.emf"/><Relationship Id="rId7" Type="http://schemas.openxmlformats.org/officeDocument/2006/relationships/image" Target="../media/image40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tiff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nrsformation.cnrs.fr/gate-training-on-medical-imaging-dosimetry-radiation-therapy?mc=gate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in2p3.fr/e/gate2024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dico.in2p3.fr/e/gate2023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10" Type="http://schemas.openxmlformats.org/officeDocument/2006/relationships/hyperlink" Target="mailto:lydia.maigne@clermont.in2p3.fr" TargetMode="External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OpenGATE/opengate" TargetMode="External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tiff"/><Relationship Id="rId9" Type="http://schemas.openxmlformats.org/officeDocument/2006/relationships/hyperlink" Target="https://github.com/OpenGATE/opengate/tree/master/opengate/tests/src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030740" y="2471635"/>
            <a:ext cx="103114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OpenGATE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collaboration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solidFill>
                  <a:prstClr val="white"/>
                </a:solidFill>
                <a:latin typeface="Calibri" panose="020F0502020204030204"/>
              </a:rPr>
              <a:t>People, software, trainings and </a:t>
            </a:r>
            <a:r>
              <a:rPr lang="fr-FR" sz="3200" b="1" dirty="0" err="1">
                <a:solidFill>
                  <a:prstClr val="white"/>
                </a:solidFill>
                <a:latin typeface="Calibri" panose="020F0502020204030204"/>
              </a:rPr>
              <a:t>events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37D3512-7AB9-F98C-E82D-18A6716809AC}"/>
              </a:ext>
            </a:extLst>
          </p:cNvPr>
          <p:cNvSpPr txBox="1"/>
          <p:nvPr/>
        </p:nvSpPr>
        <p:spPr>
          <a:xfrm>
            <a:off x="3704595" y="4695403"/>
            <a:ext cx="56677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Lydia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Maigne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Laboratoire de Physique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Clermo</a:t>
            </a:r>
            <a:r>
              <a:rPr lang="fr-FR" dirty="0">
                <a:solidFill>
                  <a:prstClr val="white"/>
                </a:solidFill>
                <a:latin typeface="Calibri" panose="020F0502020204030204"/>
              </a:rPr>
              <a:t>nt Auvergne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lydia.maigne@clermont.in2p3.fr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12AE931-32A9-92B2-50CD-E79DB3949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7508" y="177800"/>
            <a:ext cx="2447449" cy="244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881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5909D66-E61C-5154-E274-EC770D507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A1EC95-6BD0-4C4F-A6E1-74864A8C9D6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B81EC7C-BE03-CC89-C1B1-26F65B1FF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Lydia Maigne - The OpenGATE collaboration
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AD25FC7-15E6-4304-81EB-2FD25F2A41D2}"/>
              </a:ext>
            </a:extLst>
          </p:cNvPr>
          <p:cNvSpPr txBox="1"/>
          <p:nvPr/>
        </p:nvSpPr>
        <p:spPr>
          <a:xfrm>
            <a:off x="2257049" y="485421"/>
            <a:ext cx="7327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0C406A"/>
                </a:solidFill>
              </a:rPr>
              <a:t>Installation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C40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E883313-AD96-49A1-826C-D33EB3E4E1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chemeClr val="accent1"/>
                </a:solidFill>
                <a:latin typeface="Andale Mono" panose="020B0509000000000004" pitchFamily="49" charset="0"/>
              </a:rPr>
              <a:t>p</a:t>
            </a:r>
            <a:r>
              <a:rPr lang="en-FR" sz="2400" b="1" dirty="0">
                <a:solidFill>
                  <a:schemeClr val="accent1"/>
                </a:solidFill>
                <a:latin typeface="Andale Mono" panose="020B0509000000000004" pitchFamily="49" charset="0"/>
              </a:rPr>
              <a:t>ip </a:t>
            </a:r>
            <a:r>
              <a:rPr lang="en-FR" sz="2400" b="1" dirty="0">
                <a:solidFill>
                  <a:schemeClr val="accent2"/>
                </a:solidFill>
                <a:latin typeface="Andale Mono" panose="020B0509000000000004" pitchFamily="49" charset="0"/>
              </a:rPr>
              <a:t>--pre</a:t>
            </a:r>
            <a:r>
              <a:rPr lang="en-FR" sz="2400" b="1" dirty="0">
                <a:solidFill>
                  <a:schemeClr val="accent1"/>
                </a:solidFill>
                <a:latin typeface="Andale Mono" panose="020B0509000000000004" pitchFamily="49" charset="0"/>
              </a:rPr>
              <a:t> install opengate</a:t>
            </a:r>
            <a:endParaRPr lang="en-FR" dirty="0"/>
          </a:p>
          <a:p>
            <a:endParaRPr lang="en-FR" dirty="0"/>
          </a:p>
          <a:p>
            <a:r>
              <a:rPr lang="en-FR" dirty="0"/>
              <a:t>Take care of architectures and python versions</a:t>
            </a:r>
          </a:p>
          <a:p>
            <a:r>
              <a:rPr lang="en-FR" dirty="0"/>
              <a:t>Install: GEANT4, ITK, QT, UPROOT, etc</a:t>
            </a:r>
          </a:p>
          <a:p>
            <a:r>
              <a:rPr lang="en-FR" dirty="0"/>
              <a:t>Ready in few minutes</a:t>
            </a:r>
          </a:p>
          <a:p>
            <a:r>
              <a:rPr lang="en-FR" dirty="0"/>
              <a:t>Download </a:t>
            </a:r>
            <a:r>
              <a:rPr lang="en-FR" dirty="0">
                <a:solidFill>
                  <a:schemeClr val="accent1"/>
                </a:solidFill>
              </a:rPr>
              <a:t>Geant4 data</a:t>
            </a:r>
            <a:r>
              <a:rPr lang="en-FR" dirty="0"/>
              <a:t> (10-15 min)</a:t>
            </a:r>
          </a:p>
          <a:p>
            <a:r>
              <a:rPr lang="en-FR" dirty="0"/>
              <a:t>Download </a:t>
            </a:r>
            <a:r>
              <a:rPr lang="en-FR" dirty="0">
                <a:solidFill>
                  <a:schemeClr val="accent1"/>
                </a:solidFill>
              </a:rPr>
              <a:t>data for the tests </a:t>
            </a:r>
            <a:r>
              <a:rPr lang="en-FR" dirty="0"/>
              <a:t>(5 min)</a:t>
            </a:r>
          </a:p>
          <a:p>
            <a:endParaRPr lang="en-FR" dirty="0"/>
          </a:p>
          <a:p>
            <a:pPr marL="0" indent="0">
              <a:buNone/>
            </a:pPr>
            <a:endParaRPr lang="en-FR" dirty="0"/>
          </a:p>
          <a:p>
            <a:pPr marL="0" indent="0">
              <a:buNone/>
            </a:pPr>
            <a:endParaRPr lang="en-FR" dirty="0"/>
          </a:p>
          <a:p>
            <a:pPr marL="0" indent="0" algn="r">
              <a:buNone/>
            </a:pPr>
            <a:endParaRPr lang="en-FR" sz="1800" dirty="0"/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EB35E87E-1903-4712-BF43-C00E461B8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6432" y="4579200"/>
            <a:ext cx="4898767" cy="2093368"/>
          </a:xfrm>
          <a:prstGeom prst="rect">
            <a:avLst/>
          </a:prstGeom>
        </p:spPr>
      </p:pic>
      <p:pic>
        <p:nvPicPr>
          <p:cNvPr id="20" name="Picture 3" descr="A black and grey logo&#10;&#10;Description automatically generated">
            <a:extLst>
              <a:ext uri="{FF2B5EF4-FFF2-40B4-BE49-F238E27FC236}">
                <a16:creationId xmlns:a16="http://schemas.microsoft.com/office/drawing/2014/main" id="{84F180B1-8391-4475-BD82-2988FF5577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9839" y="2955597"/>
            <a:ext cx="2822441" cy="946806"/>
          </a:xfrm>
          <a:prstGeom prst="rect">
            <a:avLst/>
          </a:prstGeom>
        </p:spPr>
      </p:pic>
      <p:pic>
        <p:nvPicPr>
          <p:cNvPr id="21" name="Picture 4" descr="Geant4 Logo - Geant4">
            <a:extLst>
              <a:ext uri="{FF2B5EF4-FFF2-40B4-BE49-F238E27FC236}">
                <a16:creationId xmlns:a16="http://schemas.microsoft.com/office/drawing/2014/main" id="{7797D339-018D-4DC1-8AA3-1FBFB25D6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10" y="5649716"/>
            <a:ext cx="2829600" cy="94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87DB7BD1-ED73-4EDC-A842-B217A0022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870" y="5748651"/>
            <a:ext cx="2510163" cy="74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12">
            <a:extLst>
              <a:ext uri="{FF2B5EF4-FFF2-40B4-BE49-F238E27FC236}">
                <a16:creationId xmlns:a16="http://schemas.microsoft.com/office/drawing/2014/main" id="{7A4BC8DF-4E87-4A03-B6C6-43F97BF6C278}"/>
              </a:ext>
            </a:extLst>
          </p:cNvPr>
          <p:cNvGrpSpPr/>
          <p:nvPr/>
        </p:nvGrpSpPr>
        <p:grpSpPr>
          <a:xfrm>
            <a:off x="2596551" y="779496"/>
            <a:ext cx="6280119" cy="1046129"/>
            <a:chOff x="2596551" y="779496"/>
            <a:chExt cx="6280119" cy="1046129"/>
          </a:xfrm>
        </p:grpSpPr>
        <p:sp>
          <p:nvSpPr>
            <p:cNvPr id="24" name="TextBox 7">
              <a:extLst>
                <a:ext uri="{FF2B5EF4-FFF2-40B4-BE49-F238E27FC236}">
                  <a16:creationId xmlns:a16="http://schemas.microsoft.com/office/drawing/2014/main" id="{459684B9-5F30-4D53-AB53-3F8389242F5C}"/>
                </a:ext>
              </a:extLst>
            </p:cNvPr>
            <p:cNvSpPr txBox="1"/>
            <p:nvPr/>
          </p:nvSpPr>
          <p:spPr>
            <a:xfrm>
              <a:off x="5496193" y="779496"/>
              <a:ext cx="338047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FR" dirty="0">
                  <a:ln>
                    <a:solidFill>
                      <a:schemeClr val="accent2"/>
                    </a:solidFill>
                  </a:ln>
                  <a:solidFill>
                    <a:schemeClr val="accent2"/>
                  </a:solidFill>
                </a:rPr>
                <a:t>--pre only during the beta period</a:t>
              </a:r>
            </a:p>
          </p:txBody>
        </p:sp>
        <p:cxnSp>
          <p:nvCxnSpPr>
            <p:cNvPr id="25" name="Straight Arrow Connector 9">
              <a:extLst>
                <a:ext uri="{FF2B5EF4-FFF2-40B4-BE49-F238E27FC236}">
                  <a16:creationId xmlns:a16="http://schemas.microsoft.com/office/drawing/2014/main" id="{7A93A564-C357-4109-AA2C-A4815F9EA6FC}"/>
                </a:ext>
              </a:extLst>
            </p:cNvPr>
            <p:cNvCxnSpPr>
              <a:cxnSpLocks/>
              <a:stCxn id="24" idx="1"/>
            </p:cNvCxnSpPr>
            <p:nvPr/>
          </p:nvCxnSpPr>
          <p:spPr>
            <a:xfrm flipH="1">
              <a:off x="2596551" y="964162"/>
              <a:ext cx="2899642" cy="861463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4426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5909D66-E61C-5154-E274-EC770D507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A1EC95-6BD0-4C4F-A6E1-74864A8C9D6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B81EC7C-BE03-CC89-C1B1-26F65B1FF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Lydia Maigne - The OpenGATE collaboration
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AD25FC7-15E6-4304-81EB-2FD25F2A41D2}"/>
              </a:ext>
            </a:extLst>
          </p:cNvPr>
          <p:cNvSpPr txBox="1"/>
          <p:nvPr/>
        </p:nvSpPr>
        <p:spPr>
          <a:xfrm>
            <a:off x="2257049" y="485421"/>
            <a:ext cx="7327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0C406A"/>
                </a:solidFill>
              </a:rPr>
              <a:t>Status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C40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F05DB71-198A-4D56-826C-9B2BFDF5D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9540" y="942170"/>
            <a:ext cx="10464538" cy="53109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FR" sz="2400" dirty="0"/>
              <a:t>Still not equivalent to GATE 9.x serie. </a:t>
            </a:r>
            <a:r>
              <a:rPr lang="en-FR" sz="2400" b="1" dirty="0"/>
              <a:t>Estimate : 80%</a:t>
            </a:r>
            <a:endParaRPr lang="en-FR" sz="2400" b="1" dirty="0">
              <a:solidFill>
                <a:schemeClr val="accent6"/>
              </a:solidFill>
            </a:endParaRPr>
          </a:p>
          <a:p>
            <a:r>
              <a:rPr lang="en-FR" sz="2400" b="1" dirty="0">
                <a:solidFill>
                  <a:schemeClr val="accent6"/>
                </a:solidFill>
              </a:rPr>
              <a:t>Available</a:t>
            </a:r>
            <a:r>
              <a:rPr lang="en-FR" sz="2400" dirty="0">
                <a:solidFill>
                  <a:schemeClr val="accent6"/>
                </a:solidFill>
              </a:rPr>
              <a:t> </a:t>
            </a:r>
            <a:r>
              <a:rPr lang="en-FR" sz="2400" dirty="0"/>
              <a:t>(among others):</a:t>
            </a:r>
          </a:p>
          <a:p>
            <a:pPr lvl="1">
              <a:lnSpc>
                <a:spcPct val="120000"/>
              </a:lnSpc>
            </a:pPr>
            <a:r>
              <a:rPr lang="en-GB" sz="1700" dirty="0">
                <a:solidFill>
                  <a:schemeClr val="accent1"/>
                </a:solidFill>
              </a:rPr>
              <a:t>General: </a:t>
            </a:r>
            <a:r>
              <a:rPr lang="en-GB" sz="1700" dirty="0"/>
              <a:t>t</a:t>
            </a:r>
            <a:r>
              <a:rPr lang="en-FR" sz="1700" dirty="0"/>
              <a:t>ime slicing, rnd engines, multithread</a:t>
            </a:r>
            <a:endParaRPr lang="en-GB" sz="1700" dirty="0">
              <a:solidFill>
                <a:schemeClr val="accent1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GB" sz="1700" dirty="0" err="1">
                <a:solidFill>
                  <a:schemeClr val="accent1"/>
                </a:solidFill>
              </a:rPr>
              <a:t>Geom</a:t>
            </a:r>
            <a:r>
              <a:rPr lang="en-GB" sz="1700" dirty="0"/>
              <a:t>:</a:t>
            </a:r>
            <a:r>
              <a:rPr lang="en-FR" sz="1700" dirty="0"/>
              <a:t> basics volumes, voxelized, boolean, repeaters, STL, …</a:t>
            </a:r>
          </a:p>
          <a:p>
            <a:pPr lvl="1">
              <a:lnSpc>
                <a:spcPct val="120000"/>
              </a:lnSpc>
            </a:pPr>
            <a:r>
              <a:rPr lang="en-FR" sz="1700" dirty="0">
                <a:solidFill>
                  <a:schemeClr val="accent1"/>
                </a:solidFill>
              </a:rPr>
              <a:t>Physics</a:t>
            </a:r>
            <a:r>
              <a:rPr lang="en-FR" sz="1700" dirty="0"/>
              <a:t>: all G4 physics lists, production cuts, users limits, spliting/Russian Roulette (partial), optical, DNA, …</a:t>
            </a:r>
          </a:p>
          <a:p>
            <a:pPr lvl="1">
              <a:lnSpc>
                <a:spcPct val="120000"/>
              </a:lnSpc>
            </a:pPr>
            <a:r>
              <a:rPr lang="en-FR" sz="1700" dirty="0">
                <a:solidFill>
                  <a:schemeClr val="accent1"/>
                </a:solidFill>
              </a:rPr>
              <a:t>Sources</a:t>
            </a:r>
            <a:r>
              <a:rPr lang="en-FR" sz="1700" dirty="0"/>
              <a:t>: generic, voxelized, beta+, confine, motion, GAN source, TPS source, </a:t>
            </a:r>
            <a:r>
              <a:rPr lang="en-GB" sz="1700" dirty="0"/>
              <a:t>b</a:t>
            </a:r>
            <a:r>
              <a:rPr lang="en-FR" sz="1700" dirty="0"/>
              <a:t>ack to back gamma, PHID, …</a:t>
            </a:r>
          </a:p>
          <a:p>
            <a:pPr lvl="1">
              <a:lnSpc>
                <a:spcPct val="120000"/>
              </a:lnSpc>
            </a:pPr>
            <a:r>
              <a:rPr lang="en-FR" sz="1700" dirty="0">
                <a:solidFill>
                  <a:schemeClr val="accent1"/>
                </a:solidFill>
              </a:rPr>
              <a:t>Scorers</a:t>
            </a:r>
            <a:r>
              <a:rPr lang="en-FR" sz="1700" dirty="0"/>
              <a:t>: DoseActor, Stats, PhaseSpaceActor (root), Adder, Readout (digitizer), AcceptanceAngle, LET, simple offline coincidences sorter (PET imaging)</a:t>
            </a:r>
            <a:endParaRPr lang="en-FR" sz="1700" b="1" dirty="0">
              <a:solidFill>
                <a:schemeClr val="accent2"/>
              </a:solidFill>
            </a:endParaRPr>
          </a:p>
          <a:p>
            <a:r>
              <a:rPr lang="en-FR" sz="2400" b="1" dirty="0">
                <a:solidFill>
                  <a:schemeClr val="accent2"/>
                </a:solidFill>
              </a:rPr>
              <a:t>Not yet implemented </a:t>
            </a:r>
            <a:r>
              <a:rPr lang="en-FR" sz="2400" dirty="0"/>
              <a:t>(among others): </a:t>
            </a:r>
          </a:p>
          <a:p>
            <a:pPr lvl="1">
              <a:lnSpc>
                <a:spcPct val="120000"/>
              </a:lnSpc>
            </a:pPr>
            <a:r>
              <a:rPr lang="en-FR" sz="1700" dirty="0"/>
              <a:t>Polarization, Y90 source </a:t>
            </a:r>
          </a:p>
          <a:p>
            <a:pPr lvl="1">
              <a:lnSpc>
                <a:spcPct val="120000"/>
              </a:lnSpc>
            </a:pPr>
            <a:r>
              <a:rPr lang="en-FR" sz="1700" dirty="0"/>
              <a:t>TLE, FFD (advanced Variance Reduction Techniques)</a:t>
            </a:r>
          </a:p>
          <a:p>
            <a:pPr lvl="1">
              <a:lnSpc>
                <a:spcPct val="120000"/>
              </a:lnSpc>
            </a:pPr>
            <a:r>
              <a:rPr lang="en-FR" sz="1700" dirty="0"/>
              <a:t>EM field</a:t>
            </a:r>
          </a:p>
          <a:p>
            <a:pPr lvl="1">
              <a:lnSpc>
                <a:spcPct val="120000"/>
              </a:lnSpc>
            </a:pPr>
            <a:r>
              <a:rPr lang="en-FR" sz="1700" dirty="0"/>
              <a:t>Digitizer deadtime, digitizer noise, pile-up, advanced coinc sorter</a:t>
            </a:r>
            <a:endParaRPr lang="en-FR" sz="2400" dirty="0"/>
          </a:p>
          <a:p>
            <a:pPr marL="0" indent="0">
              <a:buNone/>
            </a:pPr>
            <a:r>
              <a:rPr lang="en-FR" sz="2400" dirty="0"/>
              <a:t>Estimation: last 5-10% will be very hard</a:t>
            </a:r>
          </a:p>
        </p:txBody>
      </p:sp>
    </p:spTree>
    <p:extLst>
      <p:ext uri="{BB962C8B-B14F-4D97-AF65-F5344CB8AC3E}">
        <p14:creationId xmlns:p14="http://schemas.microsoft.com/office/powerpoint/2010/main" val="1211463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5909D66-E61C-5154-E274-EC770D507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A1EC95-6BD0-4C4F-A6E1-74864A8C9D6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B81EC7C-BE03-CC89-C1B1-26F65B1FF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Lydia Maigne - The OpenGATE collaboration
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AD25FC7-15E6-4304-81EB-2FD25F2A41D2}"/>
              </a:ext>
            </a:extLst>
          </p:cNvPr>
          <p:cNvSpPr txBox="1"/>
          <p:nvPr/>
        </p:nvSpPr>
        <p:spPr>
          <a:xfrm>
            <a:off x="2257049" y="485421"/>
            <a:ext cx="7327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0C406A"/>
                </a:solidFill>
              </a:rPr>
              <a:t>New features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C40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F05DB71-198A-4D56-826C-9B2BFDF5D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8394" y="1164158"/>
            <a:ext cx="10087466" cy="5310945"/>
          </a:xfrm>
        </p:spPr>
        <p:txBody>
          <a:bodyPr>
            <a:normAutofit fontScale="92500" lnSpcReduction="20000"/>
          </a:bodyPr>
          <a:lstStyle/>
          <a:p>
            <a:r>
              <a:rPr lang="fr-FR" b="1" dirty="0"/>
              <a:t>M</a:t>
            </a:r>
            <a:r>
              <a:rPr lang="en-FR" b="1" dirty="0"/>
              <a:t>ultithreading </a:t>
            </a:r>
            <a:endParaRPr lang="fr-FR" b="1" dirty="0"/>
          </a:p>
          <a:p>
            <a:pPr marL="457200" lvl="1" indent="0">
              <a:buNone/>
            </a:pPr>
            <a:r>
              <a:rPr lang="en-FR" sz="1700" dirty="0"/>
              <a:t>WARNINGS:</a:t>
            </a:r>
          </a:p>
          <a:p>
            <a:pPr lvl="1"/>
            <a:r>
              <a:rPr lang="en-GB" sz="2100" dirty="0"/>
              <a:t>N</a:t>
            </a:r>
            <a:r>
              <a:rPr lang="en-FR" sz="2100" dirty="0"/>
              <a:t>ot all scorers support MT</a:t>
            </a:r>
          </a:p>
          <a:p>
            <a:pPr lvl="1"/>
            <a:r>
              <a:rPr lang="en-FR" sz="2100" dirty="0"/>
              <a:t>Efficiency varies (nb of threads, memory, tasks)</a:t>
            </a:r>
          </a:p>
          <a:p>
            <a:pPr lvl="1"/>
            <a:r>
              <a:rPr lang="en-FR" sz="2100" dirty="0"/>
              <a:t>Wait for threads at </a:t>
            </a:r>
            <a:r>
              <a:rPr lang="en-FR" sz="2100" i="1" dirty="0"/>
              <a:t>each</a:t>
            </a:r>
            <a:r>
              <a:rPr lang="en-FR" sz="2100" dirty="0"/>
              <a:t> run (slower when motion)</a:t>
            </a:r>
          </a:p>
          <a:p>
            <a:r>
              <a:rPr lang="fr-FR" b="1" dirty="0"/>
              <a:t>B</a:t>
            </a:r>
            <a:r>
              <a:rPr lang="en-FR" b="1" dirty="0"/>
              <a:t>oolean solids</a:t>
            </a:r>
            <a:endParaRPr lang="fr-FR" b="1" dirty="0"/>
          </a:p>
          <a:p>
            <a:pPr marL="742950" lvl="1" indent="-285750"/>
            <a:r>
              <a:rPr lang="en-GB" sz="2100" dirty="0"/>
              <a:t>Several “solids”</a:t>
            </a:r>
          </a:p>
          <a:p>
            <a:pPr marL="742950" lvl="1" indent="-285750"/>
            <a:r>
              <a:rPr lang="en-GB" sz="2100" dirty="0"/>
              <a:t>O</a:t>
            </a:r>
            <a:r>
              <a:rPr lang="en-FR" sz="2100" dirty="0"/>
              <a:t>ne single volume</a:t>
            </a:r>
          </a:p>
          <a:p>
            <a:pPr marL="742950" lvl="1" indent="-285750"/>
            <a:r>
              <a:rPr lang="en-FR" sz="2100" dirty="0"/>
              <a:t>May slowdown the simulation</a:t>
            </a:r>
            <a:endParaRPr lang="fr-FR" sz="2000" b="1" dirty="0">
              <a:solidFill>
                <a:schemeClr val="accent6"/>
              </a:solidFill>
            </a:endParaRPr>
          </a:p>
          <a:p>
            <a:r>
              <a:rPr lang="en-FR" b="1" dirty="0"/>
              <a:t>GAN, PHID sources</a:t>
            </a:r>
            <a:endParaRPr lang="fr-FR" b="1" dirty="0"/>
          </a:p>
          <a:p>
            <a:pPr lvl="1"/>
            <a:r>
              <a:rPr lang="fr-FR" sz="2100" dirty="0"/>
              <a:t>New </a:t>
            </a:r>
            <a:r>
              <a:rPr lang="fr-FR" sz="2100" dirty="0">
                <a:solidFill>
                  <a:schemeClr val="accent1"/>
                </a:solidFill>
              </a:rPr>
              <a:t>GAN sources</a:t>
            </a:r>
          </a:p>
          <a:p>
            <a:pPr lvl="2"/>
            <a:r>
              <a:rPr lang="fr-FR" sz="2100" dirty="0" err="1"/>
              <a:t>Conditional</a:t>
            </a:r>
            <a:r>
              <a:rPr lang="fr-FR" sz="2100" dirty="0"/>
              <a:t> GAN source for SPECT</a:t>
            </a:r>
          </a:p>
          <a:p>
            <a:pPr lvl="2"/>
            <a:r>
              <a:rPr lang="fr-FR" sz="2100" dirty="0" err="1"/>
              <a:t>Conditional</a:t>
            </a:r>
            <a:r>
              <a:rPr lang="fr-FR" sz="2100" dirty="0"/>
              <a:t> GAN source for PET</a:t>
            </a:r>
          </a:p>
          <a:p>
            <a:pPr lvl="1"/>
            <a:r>
              <a:rPr lang="fr-FR" sz="2100" dirty="0"/>
              <a:t>New </a:t>
            </a:r>
            <a:r>
              <a:rPr lang="fr-FR" sz="2100" dirty="0">
                <a:solidFill>
                  <a:schemeClr val="accent1"/>
                </a:solidFill>
              </a:rPr>
              <a:t>PHID source</a:t>
            </a:r>
          </a:p>
          <a:p>
            <a:pPr lvl="2"/>
            <a:r>
              <a:rPr lang="fr-FR" sz="2100" dirty="0"/>
              <a:t>For alpha </a:t>
            </a:r>
            <a:r>
              <a:rPr lang="fr-FR" sz="2100" dirty="0" err="1"/>
              <a:t>emitters</a:t>
            </a:r>
            <a:r>
              <a:rPr lang="fr-FR" sz="2100" dirty="0"/>
              <a:t> </a:t>
            </a:r>
          </a:p>
          <a:p>
            <a:pPr lvl="2"/>
            <a:r>
              <a:rPr lang="fr-FR" sz="2100" dirty="0" err="1"/>
              <a:t>Generate</a:t>
            </a:r>
            <a:r>
              <a:rPr lang="fr-FR" sz="2100" dirty="0"/>
              <a:t> </a:t>
            </a:r>
            <a:r>
              <a:rPr lang="fr-FR" sz="2100" u="sng" dirty="0"/>
              <a:t>all</a:t>
            </a:r>
            <a:r>
              <a:rPr lang="fr-FR" sz="2100" dirty="0"/>
              <a:t> gammas </a:t>
            </a:r>
            <a:r>
              <a:rPr lang="fr-FR" sz="2100" dirty="0" err="1"/>
              <a:t>without</a:t>
            </a:r>
            <a:r>
              <a:rPr lang="fr-FR" sz="2100" dirty="0"/>
              <a:t> </a:t>
            </a:r>
            <a:br>
              <a:rPr lang="fr-FR" sz="2100" dirty="0"/>
            </a:br>
            <a:r>
              <a:rPr lang="fr-FR" sz="2100" dirty="0" err="1"/>
              <a:t>others</a:t>
            </a:r>
            <a:r>
              <a:rPr lang="fr-FR" sz="2100" dirty="0"/>
              <a:t> </a:t>
            </a:r>
            <a:r>
              <a:rPr lang="fr-FR" sz="2100" dirty="0" err="1"/>
              <a:t>decay</a:t>
            </a:r>
            <a:r>
              <a:rPr lang="fr-FR" sz="2100" dirty="0"/>
              <a:t> </a:t>
            </a:r>
            <a:r>
              <a:rPr lang="fr-FR" sz="2100" dirty="0" err="1"/>
              <a:t>products</a:t>
            </a:r>
            <a:endParaRPr lang="en-FR" sz="2100" dirty="0"/>
          </a:p>
          <a:p>
            <a:endParaRPr lang="fr-FR" b="1" dirty="0"/>
          </a:p>
          <a:p>
            <a:pPr marL="0" indent="0">
              <a:buNone/>
            </a:pPr>
            <a:endParaRPr lang="fr-FR" sz="1800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FR" sz="18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C1A0797-6570-44C1-8683-E3717056DE64}"/>
              </a:ext>
            </a:extLst>
          </p:cNvPr>
          <p:cNvSpPr txBox="1">
            <a:spLocks/>
          </p:cNvSpPr>
          <p:nvPr/>
        </p:nvSpPr>
        <p:spPr>
          <a:xfrm>
            <a:off x="7418110" y="100864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 err="1"/>
              <a:t>Parallel</a:t>
            </a:r>
            <a:r>
              <a:rPr lang="fr-FR" b="1" dirty="0"/>
              <a:t> </a:t>
            </a:r>
            <a:r>
              <a:rPr lang="fr-FR" b="1" dirty="0" err="1"/>
              <a:t>worlds</a:t>
            </a:r>
            <a:endParaRPr lang="fr-FR" dirty="0"/>
          </a:p>
          <a:p>
            <a:pPr lvl="1"/>
            <a:r>
              <a:rPr lang="en-FR" sz="1900" dirty="0"/>
              <a:t>Useful when overlap object/detector</a:t>
            </a:r>
          </a:p>
          <a:p>
            <a:pPr lvl="1"/>
            <a:r>
              <a:rPr lang="en-GB" sz="1900" dirty="0"/>
              <a:t>T</a:t>
            </a:r>
            <a:r>
              <a:rPr lang="en-FR" sz="1900" dirty="0"/>
              <a:t>ypically SPECT + CT volume</a:t>
            </a:r>
          </a:p>
          <a:p>
            <a:pPr lvl="1"/>
            <a:endParaRPr lang="en-FR" sz="1900" dirty="0"/>
          </a:p>
          <a:p>
            <a:pPr lvl="1"/>
            <a:r>
              <a:rPr lang="en-FR" sz="1900" dirty="0"/>
              <a:t>Geant4 parallel world concept</a:t>
            </a:r>
          </a:p>
          <a:p>
            <a:pPr lvl="2"/>
            <a:r>
              <a:rPr lang="en-GB" sz="1900" dirty="0"/>
              <a:t>V</a:t>
            </a:r>
            <a:r>
              <a:rPr lang="en-FR" sz="1900" dirty="0"/>
              <a:t>ery easy</a:t>
            </a:r>
          </a:p>
          <a:p>
            <a:pPr lvl="2"/>
            <a:r>
              <a:rPr lang="en-GB" sz="1900" dirty="0"/>
              <a:t>M</a:t>
            </a:r>
            <a:r>
              <a:rPr lang="en-FR" sz="1900" dirty="0"/>
              <a:t>aybe slower</a:t>
            </a:r>
          </a:p>
        </p:txBody>
      </p:sp>
      <p:grpSp>
        <p:nvGrpSpPr>
          <p:cNvPr id="11" name="Group 8">
            <a:extLst>
              <a:ext uri="{FF2B5EF4-FFF2-40B4-BE49-F238E27FC236}">
                <a16:creationId xmlns:a16="http://schemas.microsoft.com/office/drawing/2014/main" id="{A35D2FE9-F2F4-4F53-80DC-DA6C61886101}"/>
              </a:ext>
            </a:extLst>
          </p:cNvPr>
          <p:cNvGrpSpPr/>
          <p:nvPr/>
        </p:nvGrpSpPr>
        <p:grpSpPr>
          <a:xfrm>
            <a:off x="8744784" y="3943998"/>
            <a:ext cx="2514118" cy="1886400"/>
            <a:chOff x="2410682" y="4888800"/>
            <a:chExt cx="2514118" cy="18864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F0CDBC5-5C6E-4F30-ADB1-34D13066F897}"/>
                </a:ext>
              </a:extLst>
            </p:cNvPr>
            <p:cNvSpPr/>
            <p:nvPr/>
          </p:nvSpPr>
          <p:spPr>
            <a:xfrm>
              <a:off x="2410682" y="4888800"/>
              <a:ext cx="2514118" cy="1886400"/>
            </a:xfrm>
            <a:prstGeom prst="rect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pic>
          <p:nvPicPr>
            <p:cNvPr id="13" name="Picture 6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0157EFC9-0B64-4E72-8A59-DE8364B78F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8998" t="9694" b="56014"/>
            <a:stretch/>
          </p:blipFill>
          <p:spPr>
            <a:xfrm>
              <a:off x="2410682" y="5143286"/>
              <a:ext cx="2462079" cy="1452875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53D3FAEB-EC08-409B-A1F8-EAA9FCB8BAAF}"/>
              </a:ext>
            </a:extLst>
          </p:cNvPr>
          <p:cNvSpPr/>
          <p:nvPr/>
        </p:nvSpPr>
        <p:spPr>
          <a:xfrm rot="2239423">
            <a:off x="9909789" y="4253279"/>
            <a:ext cx="1905136" cy="1095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1BC707B1-E460-4974-A639-9772C2D7B2F8}"/>
              </a:ext>
            </a:extLst>
          </p:cNvPr>
          <p:cNvSpPr txBox="1"/>
          <p:nvPr/>
        </p:nvSpPr>
        <p:spPr>
          <a:xfrm>
            <a:off x="7494979" y="4555589"/>
            <a:ext cx="1172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CT volume</a:t>
            </a: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3EAA352F-4E13-4E40-A397-9A02F53A5058}"/>
              </a:ext>
            </a:extLst>
          </p:cNvPr>
          <p:cNvSpPr txBox="1"/>
          <p:nvPr/>
        </p:nvSpPr>
        <p:spPr>
          <a:xfrm>
            <a:off x="10527461" y="3567542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Detector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76B01318-6C3D-442F-B831-1FE77DB85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824" y="5051589"/>
            <a:ext cx="1444606" cy="35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621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B8123589-5214-17D5-578E-314A1591C55F}"/>
              </a:ext>
            </a:extLst>
          </p:cNvPr>
          <p:cNvSpPr txBox="1"/>
          <p:nvPr/>
        </p:nvSpPr>
        <p:spPr>
          <a:xfrm>
            <a:off x="2000797" y="539461"/>
            <a:ext cx="2297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C406A"/>
                </a:solidFill>
              </a:rPr>
              <a:t>Conclusions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7567B33-89B2-5356-67E0-3459431F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13</a:t>
            </a:fld>
            <a:endParaRPr lang="fr-FR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2A9C40E3-B0F5-FB53-06B3-3D1A38C06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Lydia Maigne - The OpenGATE collaboration
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529A9EA-D295-4B67-9F02-CBBEB357B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2267" y="1344490"/>
            <a:ext cx="10087466" cy="5310945"/>
          </a:xfrm>
        </p:spPr>
        <p:txBody>
          <a:bodyPr>
            <a:normAutofit/>
          </a:bodyPr>
          <a:lstStyle/>
          <a:p>
            <a:r>
              <a:rPr lang="en-US" b="1" dirty="0"/>
              <a:t>GATE 9.X – maintenance at slow pace</a:t>
            </a:r>
          </a:p>
          <a:p>
            <a:r>
              <a:rPr lang="en-US" b="1" dirty="0"/>
              <a:t>GATE 10 – stay tuned for upcoming </a:t>
            </a:r>
            <a:r>
              <a:rPr lang="en-US" b="1" dirty="0">
                <a:solidFill>
                  <a:srgbClr val="C00000"/>
                </a:solidFill>
              </a:rPr>
              <a:t>official first release </a:t>
            </a:r>
          </a:p>
          <a:p>
            <a:pPr marL="742950" lvl="1" indent="-285750"/>
            <a:r>
              <a:rPr lang="en-US" dirty="0"/>
              <a:t>Try GATE 10.beta now</a:t>
            </a:r>
          </a:p>
          <a:p>
            <a:endParaRPr lang="en-US" b="1" dirty="0"/>
          </a:p>
          <a:p>
            <a:r>
              <a:rPr lang="en-US" b="1" dirty="0"/>
              <a:t>GATE trainings available !</a:t>
            </a:r>
          </a:p>
          <a:p>
            <a:pPr lvl="1"/>
            <a:r>
              <a:rPr lang="en-US" dirty="0"/>
              <a:t>At all levels </a:t>
            </a:r>
          </a:p>
          <a:p>
            <a:pPr lvl="1"/>
            <a:r>
              <a:rPr lang="en-US" dirty="0"/>
              <a:t>Remotely or in person 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We are here provide all the help needed to get started with GATE!</a:t>
            </a:r>
          </a:p>
          <a:p>
            <a:pPr marL="0" indent="0">
              <a:buNone/>
            </a:pPr>
            <a:endParaRPr lang="en-US" sz="1800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88323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B8123589-5214-17D5-578E-314A1591C55F}"/>
              </a:ext>
            </a:extLst>
          </p:cNvPr>
          <p:cNvSpPr txBox="1"/>
          <p:nvPr/>
        </p:nvSpPr>
        <p:spPr>
          <a:xfrm>
            <a:off x="2078540" y="539461"/>
            <a:ext cx="21419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Useful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links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2E50DF9-96E2-2FDD-07C5-CCCF9CC15986}"/>
              </a:ext>
            </a:extLst>
          </p:cNvPr>
          <p:cNvSpPr txBox="1"/>
          <p:nvPr/>
        </p:nvSpPr>
        <p:spPr>
          <a:xfrm>
            <a:off x="570577" y="1223475"/>
            <a:ext cx="957874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GB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85CDD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Web site </a:t>
            </a:r>
            <a:r>
              <a:rPr kumimoji="0" lang="en-GB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85CDD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http://www.opengatecollaboration.org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GB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85CDD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GATE user mailing list  </a:t>
            </a:r>
            <a: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https://listserv.in2p3.fr/cgi-bin/wa?A0=OPENGATE-L</a:t>
            </a:r>
            <a:endParaRPr kumimoji="0" lang="fr-FR" altLang="fr-FR" sz="2000" b="0" i="0" u="none" strike="noStrike" kern="1200" cap="none" spc="0" normalizeH="0" baseline="0" noProof="0" dirty="0">
              <a:ln>
                <a:noFill/>
              </a:ln>
              <a:solidFill>
                <a:srgbClr val="0C40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GB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85CDD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GATE documentation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kumimoji="0" lang="en-GB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install GATE </a:t>
            </a:r>
            <a: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https://opengate.readthedocs.io/en/latest/installation.html</a:t>
            </a:r>
            <a:endParaRPr kumimoji="0" lang="fr-FR" altLang="fr-FR" sz="2000" b="0" i="0" u="none" strike="noStrike" kern="1200" cap="none" spc="0" normalizeH="0" baseline="0" noProof="0" dirty="0">
              <a:ln>
                <a:noFill/>
              </a:ln>
              <a:solidFill>
                <a:srgbClr val="0C40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kumimoji="0" lang="en-GB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use GATE </a:t>
            </a:r>
            <a: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https://opengate.readthedocs.io/en/latest/</a:t>
            </a:r>
            <a:endParaRPr kumimoji="0" lang="fr-FR" altLang="fr-FR" sz="2000" b="0" i="0" u="none" strike="noStrike" kern="1200" cap="none" spc="0" normalizeH="0" baseline="0" noProof="0" dirty="0">
              <a:ln>
                <a:noFill/>
              </a:ln>
              <a:solidFill>
                <a:srgbClr val="0C40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0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C40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C40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D418D890-5D35-49DF-3468-A23E8F9CC5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1673" y="2948949"/>
            <a:ext cx="1009634" cy="100963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9CCA5B2B-4F11-E627-9CFA-571B1ED80046}"/>
              </a:ext>
            </a:extLst>
          </p:cNvPr>
          <p:cNvSpPr txBox="1"/>
          <p:nvPr/>
        </p:nvSpPr>
        <p:spPr>
          <a:xfrm>
            <a:off x="570577" y="3754148"/>
            <a:ext cx="58716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85CDD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 code 9.X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85CDD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8"/>
              </a:rPr>
              <a:t>https://github.com/OpenGATE/Gate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85CDD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85CDD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Examples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85CDD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9.X 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85CDD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9"/>
              </a:rPr>
              <a:t>https://github.com/OpenGATE/GateContrib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85CDD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85CDD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Analysis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85CDD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85CDD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tools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85CDD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9.X 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85CDD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0"/>
              </a:rPr>
              <a:t>https://github.com/OpenGATE/gatetools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85CDD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09B56C5-BF21-C84E-FA86-E9BE5AFB35FE}"/>
              </a:ext>
            </a:extLst>
          </p:cNvPr>
          <p:cNvSpPr txBox="1"/>
          <p:nvPr/>
        </p:nvSpPr>
        <p:spPr>
          <a:xfrm>
            <a:off x="518525" y="3355534"/>
            <a:ext cx="3531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Accessible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through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Github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0C40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CE09C28-F222-204D-E3EF-A852867B9911}"/>
              </a:ext>
            </a:extLst>
          </p:cNvPr>
          <p:cNvSpPr txBox="1"/>
          <p:nvPr/>
        </p:nvSpPr>
        <p:spPr>
          <a:xfrm>
            <a:off x="570577" y="5084300"/>
            <a:ext cx="7799956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Trainings &amp; Workshops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85CDD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workshop @ main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85CDD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conferences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85CDD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: IEEE NSS-MIC, AAPM, MCMA, PTCOG…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85CDD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Trainings : 1/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85CDD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year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85CDD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85CDD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beginners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85CDD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on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85CDD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demand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85CDD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85CDD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schools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85CDD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master programs…)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85CDD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/>
              </a:rPr>
              <a:t>GATE training (beginner level)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srgbClr val="0C40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7567B33-89B2-5356-67E0-3459431F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A1EC95-6BD0-4C4F-A6E1-74864A8C9D6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2A9C40E3-B0F5-FB53-06B3-3D1A38C06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Lydia Maigne - The OpenGATE collaboration
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43FBB57-4A85-462A-91F9-6EA8E9E37231}"/>
              </a:ext>
            </a:extLst>
          </p:cNvPr>
          <p:cNvSpPr txBox="1"/>
          <p:nvPr/>
        </p:nvSpPr>
        <p:spPr>
          <a:xfrm>
            <a:off x="570577" y="4589985"/>
            <a:ext cx="86216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85CDD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 code 10 </a:t>
            </a:r>
            <a:r>
              <a:rPr lang="fr-FR" b="1" dirty="0">
                <a:solidFill>
                  <a:srgbClr val="85CDDA"/>
                </a:solidFill>
                <a:hlinkClick r:id="rId12"/>
              </a:rPr>
              <a:t>https://github.com/OpenGATE/opengate</a:t>
            </a:r>
            <a:r>
              <a:rPr lang="fr-FR" b="1" dirty="0">
                <a:solidFill>
                  <a:srgbClr val="85CDDA"/>
                </a:solidFill>
              </a:rPr>
              <a:t>   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85CDD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/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85CDD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Examples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85CDD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</a:t>
            </a:r>
            <a:r>
              <a:rPr lang="fr-FR" b="1" dirty="0">
                <a:solidFill>
                  <a:srgbClr val="85CDDA"/>
                </a:solidFill>
              </a:rPr>
              <a:t>  </a:t>
            </a:r>
            <a:r>
              <a:rPr lang="fr-FR" b="1" dirty="0">
                <a:solidFill>
                  <a:srgbClr val="85CDDA"/>
                </a:solidFill>
                <a:hlinkClick r:id="rId13"/>
              </a:rPr>
              <a:t>https://github.com/OpenGATE/opengate/tree/master/opengate/tests/src</a:t>
            </a:r>
            <a:r>
              <a:rPr lang="fr-FR" b="1" dirty="0">
                <a:solidFill>
                  <a:srgbClr val="85CDDA"/>
                </a:solidFill>
              </a:rPr>
              <a:t> 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85CDD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13491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ZoneTexte 25">
            <a:extLst>
              <a:ext uri="{FF2B5EF4-FFF2-40B4-BE49-F238E27FC236}">
                <a16:creationId xmlns:a16="http://schemas.microsoft.com/office/drawing/2014/main" id="{8EE461CF-EC91-C272-BA48-8653319BB465}"/>
              </a:ext>
            </a:extLst>
          </p:cNvPr>
          <p:cNvSpPr txBox="1"/>
          <p:nvPr/>
        </p:nvSpPr>
        <p:spPr>
          <a:xfrm>
            <a:off x="3143168" y="3167390"/>
            <a:ext cx="7327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>
                <a:solidFill>
                  <a:srgbClr val="0C406A"/>
                </a:solidFill>
              </a:rPr>
              <a:t>Backups</a:t>
            </a:r>
            <a:endParaRPr lang="en-US" sz="4800" b="1" dirty="0">
              <a:solidFill>
                <a:srgbClr val="0C406A"/>
              </a:solidFill>
            </a:endParaRPr>
          </a:p>
        </p:txBody>
      </p:sp>
      <p:pic>
        <p:nvPicPr>
          <p:cNvPr id="27" name="Picture 4" descr="logo github Icône gratuit">
            <a:extLst>
              <a:ext uri="{FF2B5EF4-FFF2-40B4-BE49-F238E27FC236}">
                <a16:creationId xmlns:a16="http://schemas.microsoft.com/office/drawing/2014/main" id="{28B916F6-03CD-13A7-510D-DC934BF36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0400" y="476817"/>
            <a:ext cx="1664676" cy="166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2E218C0-08F8-1F00-482F-DB1003247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15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CD8FF65-F456-3D7B-ABCE-90CAB895F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Lydia </a:t>
            </a:r>
            <a:r>
              <a:rPr lang="fr-FR" dirty="0" err="1"/>
              <a:t>Maigne</a:t>
            </a:r>
            <a:r>
              <a:rPr lang="fr-FR" dirty="0"/>
              <a:t> - The </a:t>
            </a:r>
            <a:r>
              <a:rPr lang="fr-FR" dirty="0" err="1"/>
              <a:t>OpenGATE</a:t>
            </a:r>
            <a:r>
              <a:rPr lang="fr-FR" dirty="0"/>
              <a:t> collaboration
</a:t>
            </a:r>
          </a:p>
        </p:txBody>
      </p:sp>
    </p:spTree>
    <p:extLst>
      <p:ext uri="{BB962C8B-B14F-4D97-AF65-F5344CB8AC3E}">
        <p14:creationId xmlns:p14="http://schemas.microsoft.com/office/powerpoint/2010/main" val="15233982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8E317-9D0B-6BE9-FE43-FD99909C1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New feature: GAN, PHID 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0C45F3-22F1-FDE0-5BE1-5B0403CE31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New </a:t>
            </a:r>
            <a:r>
              <a:rPr lang="fr-FR" dirty="0">
                <a:solidFill>
                  <a:schemeClr val="accent1"/>
                </a:solidFill>
              </a:rPr>
              <a:t>GAN sources</a:t>
            </a:r>
          </a:p>
          <a:p>
            <a:pPr lvl="1"/>
            <a:r>
              <a:rPr lang="fr-FR" dirty="0" err="1"/>
              <a:t>Conditional</a:t>
            </a:r>
            <a:r>
              <a:rPr lang="fr-FR" dirty="0"/>
              <a:t> GAN source for SPECT</a:t>
            </a:r>
          </a:p>
          <a:p>
            <a:pPr lvl="1"/>
            <a:r>
              <a:rPr lang="fr-FR" dirty="0" err="1"/>
              <a:t>Conditional</a:t>
            </a:r>
            <a:r>
              <a:rPr lang="fr-FR" dirty="0"/>
              <a:t> GAN source for PET</a:t>
            </a:r>
          </a:p>
          <a:p>
            <a:pPr lvl="1"/>
            <a:endParaRPr lang="fr-FR" dirty="0"/>
          </a:p>
          <a:p>
            <a:endParaRPr lang="fr-FR" dirty="0"/>
          </a:p>
          <a:p>
            <a:r>
              <a:rPr lang="fr-FR" dirty="0"/>
              <a:t>New </a:t>
            </a:r>
            <a:r>
              <a:rPr lang="fr-FR" dirty="0">
                <a:solidFill>
                  <a:schemeClr val="accent1"/>
                </a:solidFill>
              </a:rPr>
              <a:t>PHID source</a:t>
            </a:r>
          </a:p>
          <a:p>
            <a:pPr lvl="1"/>
            <a:r>
              <a:rPr lang="fr-FR" dirty="0"/>
              <a:t>For alpha </a:t>
            </a:r>
            <a:r>
              <a:rPr lang="fr-FR" dirty="0" err="1"/>
              <a:t>emitters</a:t>
            </a:r>
            <a:r>
              <a:rPr lang="fr-FR" dirty="0"/>
              <a:t> </a:t>
            </a:r>
          </a:p>
          <a:p>
            <a:pPr lvl="1"/>
            <a:r>
              <a:rPr lang="fr-FR" dirty="0" err="1"/>
              <a:t>Generate</a:t>
            </a:r>
            <a:r>
              <a:rPr lang="fr-FR" dirty="0"/>
              <a:t> </a:t>
            </a:r>
            <a:r>
              <a:rPr lang="fr-FR" u="sng" dirty="0"/>
              <a:t>all</a:t>
            </a:r>
            <a:r>
              <a:rPr lang="fr-FR" dirty="0"/>
              <a:t> gammas </a:t>
            </a:r>
            <a:r>
              <a:rPr lang="fr-FR" dirty="0" err="1"/>
              <a:t>without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 err="1"/>
              <a:t>others</a:t>
            </a:r>
            <a:r>
              <a:rPr lang="fr-FR" dirty="0"/>
              <a:t> </a:t>
            </a:r>
            <a:r>
              <a:rPr lang="fr-FR" dirty="0" err="1"/>
              <a:t>decay</a:t>
            </a:r>
            <a:r>
              <a:rPr lang="fr-FR" dirty="0"/>
              <a:t> </a:t>
            </a:r>
            <a:r>
              <a:rPr lang="fr-FR" dirty="0" err="1"/>
              <a:t>products</a:t>
            </a:r>
            <a:endParaRPr lang="en-FR" dirty="0"/>
          </a:p>
          <a:p>
            <a:pPr lvl="1"/>
            <a:endParaRPr lang="en-FR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311482-7BC5-930A-1AA8-92B3563B57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463"/>
          <a:stretch/>
        </p:blipFill>
        <p:spPr>
          <a:xfrm>
            <a:off x="6320093" y="1429929"/>
            <a:ext cx="2506592" cy="156152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FD8CD5-B469-5BBA-7A6A-9684365814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740"/>
          <a:stretch/>
        </p:blipFill>
        <p:spPr>
          <a:xfrm>
            <a:off x="7316732" y="1655487"/>
            <a:ext cx="2517046" cy="16147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9BEF88-BCCA-0841-0680-3E2D896AA6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631"/>
          <a:stretch/>
        </p:blipFill>
        <p:spPr>
          <a:xfrm>
            <a:off x="8136113" y="1836412"/>
            <a:ext cx="2309260" cy="17390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25A437-8BE7-7A79-47D3-552703A30C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0455" y="2238331"/>
            <a:ext cx="2955750" cy="18838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BB76786-4679-3537-D283-88B4EB9F01F4}"/>
              </a:ext>
            </a:extLst>
          </p:cNvPr>
          <p:cNvSpPr txBox="1"/>
          <p:nvPr/>
        </p:nvSpPr>
        <p:spPr>
          <a:xfrm>
            <a:off x="5973269" y="2995614"/>
            <a:ext cx="1311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b="1" dirty="0">
                <a:solidFill>
                  <a:schemeClr val="accent6">
                    <a:lumMod val="75000"/>
                  </a:schemeClr>
                </a:solidFill>
              </a:rPr>
              <a:t>[PMB 2018]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32667F-4E6C-1CA5-DBD0-4A4FE88E2BDF}"/>
              </a:ext>
            </a:extLst>
          </p:cNvPr>
          <p:cNvSpPr txBox="1"/>
          <p:nvPr/>
        </p:nvSpPr>
        <p:spPr>
          <a:xfrm>
            <a:off x="6792650" y="3353226"/>
            <a:ext cx="1311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b="1" dirty="0">
                <a:solidFill>
                  <a:schemeClr val="accent6">
                    <a:lumMod val="75000"/>
                  </a:schemeClr>
                </a:solidFill>
              </a:rPr>
              <a:t>[PMB 2019]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FA7865-65E3-2AB4-EADA-945B990EFDE4}"/>
              </a:ext>
            </a:extLst>
          </p:cNvPr>
          <p:cNvSpPr txBox="1"/>
          <p:nvPr/>
        </p:nvSpPr>
        <p:spPr>
          <a:xfrm>
            <a:off x="7515245" y="3734191"/>
            <a:ext cx="1311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b="1" dirty="0">
                <a:solidFill>
                  <a:schemeClr val="accent6">
                    <a:lumMod val="75000"/>
                  </a:schemeClr>
                </a:solidFill>
              </a:rPr>
              <a:t>[PMB 2021]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E63376-228D-14D7-A9A1-FCD4DDC21549}"/>
              </a:ext>
            </a:extLst>
          </p:cNvPr>
          <p:cNvSpPr txBox="1"/>
          <p:nvPr/>
        </p:nvSpPr>
        <p:spPr>
          <a:xfrm>
            <a:off x="10636196" y="4165604"/>
            <a:ext cx="1311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b="1" dirty="0">
                <a:solidFill>
                  <a:schemeClr val="accent6">
                    <a:lumMod val="75000"/>
                  </a:schemeClr>
                </a:solidFill>
              </a:rPr>
              <a:t>[PMB 2023]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5ADEC9-E448-1CE5-8AF1-361E6F69F90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5682" y="4800396"/>
            <a:ext cx="5079146" cy="192421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65E764F-68D4-B824-8C09-98DC769FB891}"/>
              </a:ext>
            </a:extLst>
          </p:cNvPr>
          <p:cNvSpPr txBox="1"/>
          <p:nvPr/>
        </p:nvSpPr>
        <p:spPr>
          <a:xfrm>
            <a:off x="9765956" y="5524863"/>
            <a:ext cx="118333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FR" sz="2800" b="1" dirty="0">
                <a:solidFill>
                  <a:schemeClr val="accent1"/>
                </a:solidFill>
              </a:rPr>
              <a:t>225 Ac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385315F-543E-AD2D-0086-B0F7A9D083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3004" y="5647903"/>
            <a:ext cx="2492169" cy="10027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518D88B-6C7A-A95E-B011-3CED6929E9AF}"/>
              </a:ext>
            </a:extLst>
          </p:cNvPr>
          <p:cNvSpPr txBox="1"/>
          <p:nvPr/>
        </p:nvSpPr>
        <p:spPr>
          <a:xfrm>
            <a:off x="477564" y="5964620"/>
            <a:ext cx="1311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b="1" dirty="0">
                <a:solidFill>
                  <a:schemeClr val="accent6">
                    <a:lumMod val="75000"/>
                  </a:schemeClr>
                </a:solidFill>
              </a:rPr>
              <a:t>[PMB 2024]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C8699E6-7502-B3AF-96B4-19D58767A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088" y="3173851"/>
            <a:ext cx="1444606" cy="35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31231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35E385B9-44DD-2CB1-8D0D-D706D98E5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803" y="993614"/>
            <a:ext cx="9282914" cy="536444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2B254FA-97A4-B7FC-1B8B-C961755939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514" y="3219497"/>
            <a:ext cx="1524848" cy="1318333"/>
          </a:xfrm>
          <a:prstGeom prst="rect">
            <a:avLst/>
          </a:prstGeom>
        </p:spPr>
      </p:pic>
      <p:pic>
        <p:nvPicPr>
          <p:cNvPr id="22" name="Picture 1" descr="page3image11399984">
            <a:extLst>
              <a:ext uri="{FF2B5EF4-FFF2-40B4-BE49-F238E27FC236}">
                <a16:creationId xmlns:a16="http://schemas.microsoft.com/office/drawing/2014/main" id="{6B14E96F-B736-56FF-245B-9354A8E5E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7066" y="499944"/>
            <a:ext cx="1804595" cy="127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9CAF0E66-E679-F515-E3F4-2E26B796D4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8" r="10380"/>
          <a:stretch/>
        </p:blipFill>
        <p:spPr>
          <a:xfrm>
            <a:off x="527780" y="1231879"/>
            <a:ext cx="1729551" cy="102897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B3ADDD2-C126-7171-3A99-746500DD0D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17" y="2495606"/>
            <a:ext cx="886276" cy="2361496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B8CDE4E8-8759-7628-0F19-430BC78784B0}"/>
              </a:ext>
            </a:extLst>
          </p:cNvPr>
          <p:cNvSpPr txBox="1"/>
          <p:nvPr/>
        </p:nvSpPr>
        <p:spPr>
          <a:xfrm>
            <a:off x="5590782" y="5753649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0" i="1" u="none" strike="noStrike" dirty="0">
                <a:solidFill>
                  <a:schemeClr val="bg2">
                    <a:lumMod val="25000"/>
                  </a:schemeClr>
                </a:solidFill>
                <a:effectLst/>
                <a:latin typeface="Helvetica" pitchFamily="2" charset="0"/>
              </a:rPr>
              <a:t>The </a:t>
            </a:r>
            <a:r>
              <a:rPr lang="fr-FR" sz="1400" b="0" i="1" u="none" strike="noStrike" dirty="0" err="1">
                <a:solidFill>
                  <a:schemeClr val="bg2">
                    <a:lumMod val="25000"/>
                  </a:schemeClr>
                </a:solidFill>
                <a:effectLst/>
                <a:latin typeface="Helvetica" pitchFamily="2" charset="0"/>
              </a:rPr>
              <a:t>OpenGATE</a:t>
            </a:r>
            <a:r>
              <a:rPr lang="fr-FR" sz="1400" b="0" i="1" u="none" strike="noStrike" dirty="0">
                <a:solidFill>
                  <a:schemeClr val="bg2">
                    <a:lumMod val="25000"/>
                  </a:schemeClr>
                </a:solidFill>
                <a:effectLst/>
                <a:latin typeface="Helvetica" pitchFamily="2" charset="0"/>
              </a:rPr>
              <a:t> </a:t>
            </a:r>
            <a:r>
              <a:rPr lang="fr-FR" sz="1400" b="0" i="1" u="none" strike="noStrike" dirty="0" err="1">
                <a:solidFill>
                  <a:schemeClr val="bg2">
                    <a:lumMod val="25000"/>
                  </a:schemeClr>
                </a:solidFill>
                <a:effectLst/>
                <a:latin typeface="Helvetica" pitchFamily="2" charset="0"/>
              </a:rPr>
              <a:t>ecosystem</a:t>
            </a:r>
            <a:r>
              <a:rPr lang="fr-FR" sz="1400" b="0" i="1" u="none" strike="noStrike" dirty="0">
                <a:solidFill>
                  <a:schemeClr val="bg2">
                    <a:lumMod val="25000"/>
                  </a:schemeClr>
                </a:solidFill>
                <a:effectLst/>
                <a:latin typeface="Helvetica" pitchFamily="2" charset="0"/>
              </a:rPr>
              <a:t> for Monte Carlo simulation in </a:t>
            </a:r>
            <a:r>
              <a:rPr lang="fr-FR" sz="1400" b="0" i="1" u="none" strike="noStrike" dirty="0" err="1">
                <a:solidFill>
                  <a:schemeClr val="bg2">
                    <a:lumMod val="25000"/>
                  </a:schemeClr>
                </a:solidFill>
                <a:effectLst/>
                <a:latin typeface="Helvetica" pitchFamily="2" charset="0"/>
              </a:rPr>
              <a:t>medical</a:t>
            </a:r>
            <a:r>
              <a:rPr lang="fr-FR" sz="1400" b="0" i="1" u="none" strike="noStrike" dirty="0">
                <a:solidFill>
                  <a:schemeClr val="bg2">
                    <a:lumMod val="25000"/>
                  </a:schemeClr>
                </a:solidFill>
                <a:effectLst/>
                <a:latin typeface="Helvetica" pitchFamily="2" charset="0"/>
              </a:rPr>
              <a:t> </a:t>
            </a:r>
            <a:r>
              <a:rPr lang="fr-FR" sz="1400" b="0" i="1" u="none" strike="noStrike" dirty="0" err="1">
                <a:solidFill>
                  <a:schemeClr val="bg2">
                    <a:lumMod val="25000"/>
                  </a:schemeClr>
                </a:solidFill>
                <a:effectLst/>
                <a:latin typeface="Helvetica" pitchFamily="2" charset="0"/>
              </a:rPr>
              <a:t>physics</a:t>
            </a:r>
            <a:r>
              <a:rPr lang="fr-FR" sz="1400" b="0" i="1" u="none" strike="noStrike" dirty="0">
                <a:solidFill>
                  <a:schemeClr val="bg2">
                    <a:lumMod val="25000"/>
                  </a:schemeClr>
                </a:solidFill>
                <a:effectLst/>
                <a:latin typeface="Helvetica" pitchFamily="2" charset="0"/>
              </a:rPr>
              <a:t> - https://doi-org.in2p3.bib.cnrs.fr/10.1088/1361-6560/ac8c83</a:t>
            </a:r>
            <a:endParaRPr lang="fr-FR" sz="1400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5909D66-E61C-5154-E274-EC770D507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17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B81EC7C-BE03-CC89-C1B1-26F65B1FF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Lydia Maigne - The OpenGATE collaboration
</a:t>
            </a:r>
          </a:p>
        </p:txBody>
      </p:sp>
    </p:spTree>
    <p:extLst>
      <p:ext uri="{BB962C8B-B14F-4D97-AF65-F5344CB8AC3E}">
        <p14:creationId xmlns:p14="http://schemas.microsoft.com/office/powerpoint/2010/main" val="3880923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02A271-BB98-C440-32DC-6383F5743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EE4DC-D34B-5222-E5D0-EFE86FB98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GATE as a module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CA3D3-88AF-1537-569C-A8E93DA780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FR" dirty="0"/>
              <a:t>Geant4 engine: only one execution (“singletons”)</a:t>
            </a:r>
          </a:p>
          <a:p>
            <a:r>
              <a:rPr lang="en-FR" dirty="0"/>
              <a:t>GATE </a:t>
            </a:r>
            <a:r>
              <a:rPr lang="en-FR" b="1" dirty="0"/>
              <a:t>deployment system</a:t>
            </a:r>
          </a:p>
          <a:p>
            <a:pPr lvl="1"/>
            <a:r>
              <a:rPr lang="en-FR" dirty="0"/>
              <a:t>User defines simulation in Python</a:t>
            </a:r>
          </a:p>
          <a:p>
            <a:pPr lvl="1"/>
            <a:r>
              <a:rPr lang="en-FR" dirty="0"/>
              <a:t>Parameters + data are packed for Geant4</a:t>
            </a:r>
          </a:p>
          <a:p>
            <a:pPr lvl="1"/>
            <a:r>
              <a:rPr lang="en-FR" dirty="0"/>
              <a:t>Can be dumped as json (or other file type)</a:t>
            </a:r>
          </a:p>
          <a:p>
            <a:pPr lvl="1"/>
            <a:r>
              <a:rPr lang="en-FR" dirty="0"/>
              <a:t>Simulation is run in a separate process (+threads)</a:t>
            </a:r>
          </a:p>
          <a:p>
            <a:endParaRPr lang="en-FR" dirty="0"/>
          </a:p>
          <a:p>
            <a:r>
              <a:rPr lang="en-FR" dirty="0"/>
              <a:t>Easy to </a:t>
            </a:r>
            <a:r>
              <a:rPr lang="en-FR" dirty="0">
                <a:solidFill>
                  <a:schemeClr val="accent1"/>
                </a:solidFill>
              </a:rPr>
              <a:t>deploy</a:t>
            </a:r>
            <a:r>
              <a:rPr lang="en-FR" dirty="0"/>
              <a:t>, share, etc</a:t>
            </a:r>
          </a:p>
          <a:p>
            <a:r>
              <a:rPr lang="en-FR" dirty="0"/>
              <a:t>Can be </a:t>
            </a:r>
            <a:r>
              <a:rPr lang="en-FR" dirty="0">
                <a:solidFill>
                  <a:schemeClr val="accent1"/>
                </a:solidFill>
              </a:rPr>
              <a:t>embedded</a:t>
            </a:r>
            <a:r>
              <a:rPr lang="en-FR" dirty="0"/>
              <a:t> </a:t>
            </a:r>
            <a:r>
              <a:rPr lang="en-GB" dirty="0"/>
              <a:t>in any application</a:t>
            </a:r>
            <a:endParaRPr lang="en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B88814-5C76-E39B-A67E-6FC09E5ACA80}"/>
              </a:ext>
            </a:extLst>
          </p:cNvPr>
          <p:cNvSpPr/>
          <p:nvPr/>
        </p:nvSpPr>
        <p:spPr>
          <a:xfrm>
            <a:off x="9385825" y="1176266"/>
            <a:ext cx="1330037" cy="116378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G</a:t>
            </a:r>
            <a:r>
              <a:rPr lang="en-FR" sz="2400" dirty="0"/>
              <a:t>ate python code</a:t>
            </a:r>
          </a:p>
        </p:txBody>
      </p:sp>
      <p:sp>
        <p:nvSpPr>
          <p:cNvPr id="8" name="Snip Diagonal Corner of Rectangle 7">
            <a:extLst>
              <a:ext uri="{FF2B5EF4-FFF2-40B4-BE49-F238E27FC236}">
                <a16:creationId xmlns:a16="http://schemas.microsoft.com/office/drawing/2014/main" id="{E6CAD0B3-C57A-69A5-066F-740BF3D68100}"/>
              </a:ext>
            </a:extLst>
          </p:cNvPr>
          <p:cNvSpPr/>
          <p:nvPr/>
        </p:nvSpPr>
        <p:spPr>
          <a:xfrm>
            <a:off x="9612535" y="2978222"/>
            <a:ext cx="876615" cy="1023072"/>
          </a:xfrm>
          <a:prstGeom prst="snip2Diag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400" dirty="0">
                <a:solidFill>
                  <a:schemeClr val="tx1"/>
                </a:solidFill>
              </a:rPr>
              <a:t>json</a:t>
            </a:r>
          </a:p>
        </p:txBody>
      </p:sp>
      <p:sp>
        <p:nvSpPr>
          <p:cNvPr id="11" name="Regular Pentagon 10">
            <a:extLst>
              <a:ext uri="{FF2B5EF4-FFF2-40B4-BE49-F238E27FC236}">
                <a16:creationId xmlns:a16="http://schemas.microsoft.com/office/drawing/2014/main" id="{CC2E4A40-288A-B1CF-2A1D-D9517D659EA9}"/>
              </a:ext>
            </a:extLst>
          </p:cNvPr>
          <p:cNvSpPr/>
          <p:nvPr/>
        </p:nvSpPr>
        <p:spPr>
          <a:xfrm>
            <a:off x="8048231" y="4700469"/>
            <a:ext cx="1245776" cy="1186453"/>
          </a:xfrm>
          <a:prstGeom prst="pentagon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run</a:t>
            </a:r>
          </a:p>
        </p:txBody>
      </p:sp>
      <p:sp>
        <p:nvSpPr>
          <p:cNvPr id="12" name="Regular Pentagon 11">
            <a:extLst>
              <a:ext uri="{FF2B5EF4-FFF2-40B4-BE49-F238E27FC236}">
                <a16:creationId xmlns:a16="http://schemas.microsoft.com/office/drawing/2014/main" id="{C5178E8B-5098-E6E1-B07C-B051BFD6E811}"/>
              </a:ext>
            </a:extLst>
          </p:cNvPr>
          <p:cNvSpPr/>
          <p:nvPr/>
        </p:nvSpPr>
        <p:spPr>
          <a:xfrm>
            <a:off x="9612535" y="4689133"/>
            <a:ext cx="1245776" cy="1186453"/>
          </a:xfrm>
          <a:prstGeom prst="pentagon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92B690-E058-AE77-F0B9-633745B07A03}"/>
              </a:ext>
            </a:extLst>
          </p:cNvPr>
          <p:cNvSpPr txBox="1"/>
          <p:nvPr/>
        </p:nvSpPr>
        <p:spPr>
          <a:xfrm>
            <a:off x="11176839" y="4700469"/>
            <a:ext cx="604562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FR" sz="3600" dirty="0"/>
              <a:t>…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4967FB6-A720-010F-97AF-2147C82608B4}"/>
              </a:ext>
            </a:extLst>
          </p:cNvPr>
          <p:cNvCxnSpPr>
            <a:stCxn id="4" idx="2"/>
            <a:endCxn id="8" idx="3"/>
          </p:cNvCxnSpPr>
          <p:nvPr/>
        </p:nvCxnSpPr>
        <p:spPr>
          <a:xfrm flipH="1">
            <a:off x="10050843" y="2340047"/>
            <a:ext cx="1" cy="63817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F39CAE2-9C3F-0677-400A-B797EEC9E080}"/>
              </a:ext>
            </a:extLst>
          </p:cNvPr>
          <p:cNvCxnSpPr>
            <a:cxnSpLocks/>
          </p:cNvCxnSpPr>
          <p:nvPr/>
        </p:nvCxnSpPr>
        <p:spPr>
          <a:xfrm flipH="1">
            <a:off x="9091101" y="3983489"/>
            <a:ext cx="993182" cy="81522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BE60D23-844D-04EC-29F2-9A0482533988}"/>
              </a:ext>
            </a:extLst>
          </p:cNvPr>
          <p:cNvCxnSpPr>
            <a:cxnSpLocks/>
            <a:stCxn id="8" idx="1"/>
          </p:cNvCxnSpPr>
          <p:nvPr/>
        </p:nvCxnSpPr>
        <p:spPr>
          <a:xfrm>
            <a:off x="10050843" y="4001294"/>
            <a:ext cx="184580" cy="56423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6F27C45-6BA1-91A3-6C46-D30FBBD478DF}"/>
              </a:ext>
            </a:extLst>
          </p:cNvPr>
          <p:cNvCxnSpPr>
            <a:cxnSpLocks/>
            <a:stCxn id="8" idx="1"/>
          </p:cNvCxnSpPr>
          <p:nvPr/>
        </p:nvCxnSpPr>
        <p:spPr>
          <a:xfrm>
            <a:off x="10050843" y="4001294"/>
            <a:ext cx="1293731" cy="68783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88212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ZoneTexte 32">
            <a:extLst>
              <a:ext uri="{FF2B5EF4-FFF2-40B4-BE49-F238E27FC236}">
                <a16:creationId xmlns:a16="http://schemas.microsoft.com/office/drawing/2014/main" id="{F5D59E22-751E-8223-4374-EBC268AB9687}"/>
              </a:ext>
            </a:extLst>
          </p:cNvPr>
          <p:cNvSpPr txBox="1"/>
          <p:nvPr/>
        </p:nvSpPr>
        <p:spPr>
          <a:xfrm>
            <a:off x="1805284" y="628488"/>
            <a:ext cx="58841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b="1" dirty="0">
                <a:solidFill>
                  <a:srgbClr val="0C406A"/>
                </a:solidFill>
              </a:rPr>
              <a:t>The </a:t>
            </a:r>
            <a:r>
              <a:rPr lang="fr-FR" sz="2800" b="1" dirty="0" err="1">
                <a:solidFill>
                  <a:srgbClr val="0C406A"/>
                </a:solidFill>
              </a:rPr>
              <a:t>OpenGATE</a:t>
            </a:r>
            <a:r>
              <a:rPr lang="fr-FR" sz="2800" b="1" dirty="0">
                <a:solidFill>
                  <a:srgbClr val="0C406A"/>
                </a:solidFill>
              </a:rPr>
              <a:t> collaboration in France</a:t>
            </a:r>
          </a:p>
        </p:txBody>
      </p:sp>
      <p:sp>
        <p:nvSpPr>
          <p:cNvPr id="19" name="Espace réservé du numéro de diapositive 18">
            <a:extLst>
              <a:ext uri="{FF2B5EF4-FFF2-40B4-BE49-F238E27FC236}">
                <a16:creationId xmlns:a16="http://schemas.microsoft.com/office/drawing/2014/main" id="{B04B8AA0-9A76-FB83-656C-6768AD263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19</a:t>
            </a:fld>
            <a:endParaRPr lang="fr-FR"/>
          </a:p>
        </p:txBody>
      </p:sp>
      <p:pic>
        <p:nvPicPr>
          <p:cNvPr id="3" name="Image 2" descr="Une image contenant carte, silhouette&#10;&#10;Description générée automatiquement">
            <a:extLst>
              <a:ext uri="{FF2B5EF4-FFF2-40B4-BE49-F238E27FC236}">
                <a16:creationId xmlns:a16="http://schemas.microsoft.com/office/drawing/2014/main" id="{EF271718-56DB-7E80-D310-0A176CF8C7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24"/>
          <a:stretch/>
        </p:blipFill>
        <p:spPr>
          <a:xfrm>
            <a:off x="6774288" y="1126880"/>
            <a:ext cx="4855334" cy="510545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28EC243-CE8F-BE20-479A-39EAA0C9F2E6}"/>
              </a:ext>
            </a:extLst>
          </p:cNvPr>
          <p:cNvSpPr txBox="1"/>
          <p:nvPr/>
        </p:nvSpPr>
        <p:spPr>
          <a:xfrm>
            <a:off x="10109569" y="990269"/>
            <a:ext cx="13785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10 </a:t>
            </a:r>
            <a:r>
              <a:rPr lang="fr-FR" sz="3200" b="1" dirty="0" err="1"/>
              <a:t>labs</a:t>
            </a:r>
            <a:endParaRPr lang="fr-FR" sz="3200" b="1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EFBAF4E-FFDD-AA03-39D4-C4A5334D57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955" y="3741926"/>
            <a:ext cx="330400" cy="3304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702EDE2-27CA-6627-F5E0-FC8CCA72FB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999" y="3741926"/>
            <a:ext cx="330401" cy="33040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613E650-F47D-E95B-F741-885CD30CBB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017" y="4052808"/>
            <a:ext cx="330401" cy="33040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2AC49C4-7F56-E11B-CFC6-EF0F37DF73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662" y="4920557"/>
            <a:ext cx="330401" cy="33040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CE88CC0-FA34-EE87-7B1D-5B61B5358D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955" y="2331332"/>
            <a:ext cx="330401" cy="33040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204F7C9-EF84-4572-93C2-0C84ACE44E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299" y="2112392"/>
            <a:ext cx="330401" cy="330401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53B4B33D-F736-C3EB-392F-99AFA0183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346" y="2589820"/>
            <a:ext cx="242018" cy="24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 17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8D8E2FF-618F-D9E4-E9DD-FC6952AF08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040" y="2496532"/>
            <a:ext cx="654645" cy="162934"/>
          </a:xfrm>
          <a:prstGeom prst="rect">
            <a:avLst/>
          </a:prstGeom>
        </p:spPr>
      </p:pic>
      <p:pic>
        <p:nvPicPr>
          <p:cNvPr id="20" name="Image 1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0201AB39-9188-6DA0-C31F-ABB00949EF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826" y="5250958"/>
            <a:ext cx="654645" cy="162934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B3946B40-434A-4AE2-790E-845FBF870DC7}"/>
              </a:ext>
            </a:extLst>
          </p:cNvPr>
          <p:cNvSpPr txBox="1"/>
          <p:nvPr/>
        </p:nvSpPr>
        <p:spPr>
          <a:xfrm>
            <a:off x="725335" y="1479006"/>
            <a:ext cx="609501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  <a:buSzPct val="100000"/>
            </a:pPr>
            <a:r>
              <a:rPr lang="en-GB" altLang="fr-FR" sz="2800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BioMaps</a:t>
            </a:r>
            <a:r>
              <a:rPr lang="en-GB" altLang="fr-FR" sz="28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, CEA, Paris Orsay</a:t>
            </a:r>
          </a:p>
          <a:p>
            <a:pPr eaLnBrk="1" hangingPunct="1">
              <a:buClr>
                <a:schemeClr val="accent1">
                  <a:lumMod val="75000"/>
                </a:schemeClr>
              </a:buClr>
              <a:buSzPct val="100000"/>
            </a:pPr>
            <a:r>
              <a:rPr lang="en-GB" altLang="fr-FR" sz="2800" dirty="0" err="1">
                <a:solidFill>
                  <a:srgbClr val="0C406A"/>
                </a:solidFill>
                <a:latin typeface="+mn-lt"/>
              </a:rPr>
              <a:t>IJCLab</a:t>
            </a:r>
            <a:r>
              <a:rPr lang="en-GB" altLang="fr-FR" sz="2800" dirty="0">
                <a:solidFill>
                  <a:srgbClr val="0C406A"/>
                </a:solidFill>
                <a:latin typeface="+mn-lt"/>
              </a:rPr>
              <a:t>, CNRS-IN2P3, Paris </a:t>
            </a:r>
            <a:r>
              <a:rPr lang="en-GB" altLang="fr-FR" sz="2800" dirty="0" err="1">
                <a:solidFill>
                  <a:srgbClr val="0C406A"/>
                </a:solidFill>
                <a:latin typeface="+mn-lt"/>
              </a:rPr>
              <a:t>Saclay</a:t>
            </a:r>
            <a:endParaRPr lang="en-GB" altLang="fr-FR" sz="2800" dirty="0">
              <a:solidFill>
                <a:srgbClr val="0C406A"/>
              </a:solidFill>
              <a:latin typeface="+mn-lt"/>
            </a:endParaRPr>
          </a:p>
          <a:p>
            <a:pPr>
              <a:buClr>
                <a:schemeClr val="accent1">
                  <a:lumMod val="75000"/>
                </a:schemeClr>
              </a:buClr>
              <a:buSzPct val="100000"/>
            </a:pPr>
            <a:r>
              <a:rPr lang="en-GB" altLang="fr-FR" sz="2800" dirty="0">
                <a:solidFill>
                  <a:srgbClr val="0C406A"/>
                </a:solidFill>
                <a:latin typeface="+mn-lt"/>
              </a:rPr>
              <a:t>LPCA, CNRS-IN2P3, Clermont-Ferrand </a:t>
            </a:r>
          </a:p>
          <a:p>
            <a:pPr>
              <a:buClr>
                <a:schemeClr val="accent1">
                  <a:lumMod val="75000"/>
                </a:schemeClr>
              </a:buClr>
              <a:buSzPct val="100000"/>
            </a:pPr>
            <a:r>
              <a:rPr lang="en-GB" altLang="fr-FR" sz="2800" dirty="0">
                <a:solidFill>
                  <a:srgbClr val="0C406A"/>
                </a:solidFill>
                <a:latin typeface="+mn-lt"/>
              </a:rPr>
              <a:t>IPHC, CNRS-IN2P3, Strasbourg</a:t>
            </a:r>
          </a:p>
          <a:p>
            <a:pPr>
              <a:buClr>
                <a:schemeClr val="accent1">
                  <a:lumMod val="75000"/>
                </a:schemeClr>
              </a:buClr>
              <a:buSzPct val="100000"/>
            </a:pPr>
            <a:r>
              <a:rPr lang="en-GB" altLang="fr-FR" sz="2800" dirty="0">
                <a:solidFill>
                  <a:srgbClr val="0C406A"/>
                </a:solidFill>
                <a:latin typeface="+mn-lt"/>
              </a:rPr>
              <a:t>CPPM, CNRS-IN2P3, Marseille</a:t>
            </a:r>
          </a:p>
          <a:p>
            <a:pPr eaLnBrk="1" hangingPunct="1">
              <a:buClr>
                <a:schemeClr val="accent1">
                  <a:lumMod val="75000"/>
                </a:schemeClr>
              </a:buClr>
              <a:buSzPct val="100000"/>
            </a:pPr>
            <a:r>
              <a:rPr lang="en-GB" altLang="fr-FR" sz="2800" dirty="0">
                <a:solidFill>
                  <a:srgbClr val="0C406A"/>
                </a:solidFill>
                <a:latin typeface="+mn-lt"/>
              </a:rPr>
              <a:t>CREATIS, UMR5515 CNRS, Lyon</a:t>
            </a:r>
          </a:p>
          <a:p>
            <a:pPr eaLnBrk="1" hangingPunct="1">
              <a:buClr>
                <a:schemeClr val="accent1">
                  <a:lumMod val="75000"/>
                </a:schemeClr>
              </a:buClr>
              <a:buSzPct val="100000"/>
            </a:pPr>
            <a:r>
              <a:rPr lang="en-GB" altLang="fr-FR" sz="2800" dirty="0">
                <a:solidFill>
                  <a:srgbClr val="0C406A"/>
                </a:solidFill>
                <a:latin typeface="+mn-lt"/>
              </a:rPr>
              <a:t>IP2I, CNRS-IN2P3, Lyon</a:t>
            </a:r>
          </a:p>
          <a:p>
            <a:pPr>
              <a:buClr>
                <a:schemeClr val="accent1">
                  <a:lumMod val="75000"/>
                </a:schemeClr>
              </a:buClr>
              <a:buSzPct val="100000"/>
            </a:pPr>
            <a:r>
              <a:rPr lang="en-GB" altLang="fr-FR" sz="2800" dirty="0">
                <a:solidFill>
                  <a:srgbClr val="0C406A"/>
                </a:solidFill>
                <a:latin typeface="+mn-lt"/>
              </a:rPr>
              <a:t>LPSC, CNRS-IN2P3, Grenoble  </a:t>
            </a:r>
          </a:p>
          <a:p>
            <a:pPr eaLnBrk="1" hangingPunct="1">
              <a:buClr>
                <a:schemeClr val="accent1">
                  <a:lumMod val="75000"/>
                </a:schemeClr>
              </a:buClr>
              <a:buSzPct val="100000"/>
            </a:pPr>
            <a:r>
              <a:rPr lang="en-GB" altLang="fr-FR" sz="2800" dirty="0">
                <a:solidFill>
                  <a:srgbClr val="7030A0"/>
                </a:solidFill>
                <a:latin typeface="+mn-lt"/>
              </a:rPr>
              <a:t>CRCT, U1037 INSERM, Toulouse </a:t>
            </a:r>
          </a:p>
          <a:p>
            <a:pPr>
              <a:buClr>
                <a:schemeClr val="accent1">
                  <a:lumMod val="75000"/>
                </a:schemeClr>
              </a:buClr>
              <a:buSzPct val="100000"/>
            </a:pPr>
            <a:r>
              <a:rPr lang="en-GB" altLang="fr-FR" sz="2800" dirty="0">
                <a:solidFill>
                  <a:srgbClr val="7030A0"/>
                </a:solidFill>
                <a:latin typeface="+mn-lt"/>
              </a:rPr>
              <a:t>LATIM, U1101 INSERM, Brest</a:t>
            </a:r>
          </a:p>
        </p:txBody>
      </p:sp>
      <p:sp>
        <p:nvSpPr>
          <p:cNvPr id="24" name="Espace réservé du pied de page 23">
            <a:extLst>
              <a:ext uri="{FF2B5EF4-FFF2-40B4-BE49-F238E27FC236}">
                <a16:creationId xmlns:a16="http://schemas.microsoft.com/office/drawing/2014/main" id="{D5D614E2-BD64-9F2D-B2B2-32237AAAB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Lydia Maigne - The OpenGATE collaboration
</a:t>
            </a:r>
          </a:p>
        </p:txBody>
      </p:sp>
    </p:spTree>
    <p:extLst>
      <p:ext uri="{BB962C8B-B14F-4D97-AF65-F5344CB8AC3E}">
        <p14:creationId xmlns:p14="http://schemas.microsoft.com/office/powerpoint/2010/main" val="3948971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4A24AB65-D50F-A9B3-2990-DF556D1E90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012" r="5755" b="26313"/>
          <a:stretch/>
        </p:blipFill>
        <p:spPr>
          <a:xfrm>
            <a:off x="5875845" y="3410760"/>
            <a:ext cx="5662246" cy="2908186"/>
          </a:xfrm>
          <a:prstGeom prst="rect">
            <a:avLst/>
          </a:prstGeom>
        </p:spPr>
      </p:pic>
      <p:sp>
        <p:nvSpPr>
          <p:cNvPr id="28" name="Ellipse 27">
            <a:extLst>
              <a:ext uri="{FF2B5EF4-FFF2-40B4-BE49-F238E27FC236}">
                <a16:creationId xmlns:a16="http://schemas.microsoft.com/office/drawing/2014/main" id="{42FA9E40-CB3D-8D94-460A-95374A8676D2}"/>
              </a:ext>
            </a:extLst>
          </p:cNvPr>
          <p:cNvSpPr/>
          <p:nvPr/>
        </p:nvSpPr>
        <p:spPr>
          <a:xfrm flipH="1">
            <a:off x="8850391" y="4472987"/>
            <a:ext cx="90148" cy="889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FD27DFEE-48E3-8D01-CF67-648C4FB72495}"/>
              </a:ext>
            </a:extLst>
          </p:cNvPr>
          <p:cNvSpPr/>
          <p:nvPr/>
        </p:nvSpPr>
        <p:spPr>
          <a:xfrm flipH="1">
            <a:off x="10518389" y="4666152"/>
            <a:ext cx="41293" cy="4576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F8E18FAD-7860-F895-F2B3-190C8EFFAED9}"/>
              </a:ext>
            </a:extLst>
          </p:cNvPr>
          <p:cNvSpPr/>
          <p:nvPr/>
        </p:nvSpPr>
        <p:spPr>
          <a:xfrm flipH="1">
            <a:off x="7640882" y="4619174"/>
            <a:ext cx="41293" cy="4576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F46402D8-7798-BF55-D7BA-BF401A51DFD8}"/>
              </a:ext>
            </a:extLst>
          </p:cNvPr>
          <p:cNvSpPr/>
          <p:nvPr/>
        </p:nvSpPr>
        <p:spPr>
          <a:xfrm flipH="1">
            <a:off x="7016179" y="4595784"/>
            <a:ext cx="41293" cy="4576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FB0C4A48-A273-62A8-A258-0A0A8B99BDD7}"/>
              </a:ext>
            </a:extLst>
          </p:cNvPr>
          <p:cNvSpPr/>
          <p:nvPr/>
        </p:nvSpPr>
        <p:spPr>
          <a:xfrm flipH="1">
            <a:off x="10680879" y="4632170"/>
            <a:ext cx="41293" cy="4576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F5D59E22-751E-8223-4374-EBC268AB9687}"/>
              </a:ext>
            </a:extLst>
          </p:cNvPr>
          <p:cNvSpPr txBox="1"/>
          <p:nvPr/>
        </p:nvSpPr>
        <p:spPr>
          <a:xfrm>
            <a:off x="1786570" y="603660"/>
            <a:ext cx="4452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b="1" dirty="0">
                <a:solidFill>
                  <a:srgbClr val="0C406A"/>
                </a:solidFill>
              </a:rPr>
              <a:t>The </a:t>
            </a:r>
            <a:r>
              <a:rPr lang="fr-FR" sz="2800" b="1" dirty="0" err="1">
                <a:solidFill>
                  <a:srgbClr val="0C406A"/>
                </a:solidFill>
              </a:rPr>
              <a:t>OpenGATE</a:t>
            </a:r>
            <a:r>
              <a:rPr lang="fr-FR" sz="2800" b="1" dirty="0">
                <a:solidFill>
                  <a:srgbClr val="0C406A"/>
                </a:solidFill>
              </a:rPr>
              <a:t> collaboration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803CC206-50BF-8367-7211-D00D1FCF8CFB}"/>
              </a:ext>
            </a:extLst>
          </p:cNvPr>
          <p:cNvSpPr txBox="1"/>
          <p:nvPr/>
        </p:nvSpPr>
        <p:spPr>
          <a:xfrm>
            <a:off x="661558" y="1425029"/>
            <a:ext cx="58375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7030A0"/>
                </a:solidFill>
              </a:rPr>
              <a:t>25</a:t>
            </a:r>
            <a:r>
              <a:rPr lang="fr-FR" sz="2400" b="1" dirty="0">
                <a:solidFill>
                  <a:srgbClr val="85CDDA"/>
                </a:solidFill>
              </a:rPr>
              <a:t> </a:t>
            </a:r>
            <a:r>
              <a:rPr lang="fr-FR" sz="2400" b="1" dirty="0" err="1">
                <a:solidFill>
                  <a:srgbClr val="85CDDA"/>
                </a:solidFill>
              </a:rPr>
              <a:t>laboratories</a:t>
            </a:r>
            <a:r>
              <a:rPr lang="fr-FR" sz="2400" b="1" dirty="0">
                <a:solidFill>
                  <a:srgbClr val="85CDDA"/>
                </a:solidFill>
              </a:rPr>
              <a:t>, </a:t>
            </a:r>
            <a:r>
              <a:rPr lang="fr-FR" sz="2400" b="1" dirty="0" err="1">
                <a:solidFill>
                  <a:srgbClr val="85CDDA"/>
                </a:solidFill>
              </a:rPr>
              <a:t>companies</a:t>
            </a:r>
            <a:r>
              <a:rPr lang="fr-FR" sz="2400" b="1" dirty="0">
                <a:solidFill>
                  <a:srgbClr val="85CDDA"/>
                </a:solidFill>
              </a:rPr>
              <a:t>, </a:t>
            </a:r>
            <a:r>
              <a:rPr lang="fr-FR" sz="2400" b="1" dirty="0" err="1">
                <a:solidFill>
                  <a:srgbClr val="85CDDA"/>
                </a:solidFill>
              </a:rPr>
              <a:t>clinics</a:t>
            </a:r>
            <a:r>
              <a:rPr lang="fr-FR" sz="2400" b="1" dirty="0">
                <a:solidFill>
                  <a:srgbClr val="85CDDA"/>
                </a:solidFill>
              </a:rPr>
              <a:t> </a:t>
            </a:r>
            <a:r>
              <a:rPr lang="fr-FR" sz="2400" b="1" dirty="0" err="1">
                <a:solidFill>
                  <a:srgbClr val="85CDDA"/>
                </a:solidFill>
              </a:rPr>
              <a:t>developing</a:t>
            </a:r>
            <a:r>
              <a:rPr lang="fr-FR" sz="2400" b="1" dirty="0">
                <a:solidFill>
                  <a:srgbClr val="85CDDA"/>
                </a:solidFill>
              </a:rPr>
              <a:t> and </a:t>
            </a:r>
            <a:r>
              <a:rPr lang="fr-FR" sz="2400" b="1" dirty="0" err="1">
                <a:solidFill>
                  <a:srgbClr val="85CDDA"/>
                </a:solidFill>
              </a:rPr>
              <a:t>validating</a:t>
            </a:r>
            <a:r>
              <a:rPr lang="fr-FR" sz="2400" b="1" dirty="0">
                <a:solidFill>
                  <a:srgbClr val="85CDDA"/>
                </a:solidFill>
              </a:rPr>
              <a:t> an </a:t>
            </a:r>
            <a:r>
              <a:rPr lang="fr-FR" sz="2400" b="1" dirty="0">
                <a:solidFill>
                  <a:srgbClr val="7030A0"/>
                </a:solidFill>
              </a:rPr>
              <a:t>open source </a:t>
            </a:r>
            <a:r>
              <a:rPr lang="fr-FR" sz="2400" b="1" dirty="0">
                <a:solidFill>
                  <a:srgbClr val="85CDDA"/>
                </a:solidFill>
              </a:rPr>
              <a:t>platform</a:t>
            </a:r>
          </a:p>
          <a:p>
            <a:endParaRPr lang="fr-FR" sz="2400" b="1" dirty="0">
              <a:solidFill>
                <a:srgbClr val="85CDDA"/>
              </a:solidFill>
            </a:endParaRPr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4CEA48E3-49A8-AFA0-B54C-5EBB0C56D93E}"/>
              </a:ext>
            </a:extLst>
          </p:cNvPr>
          <p:cNvGrpSpPr/>
          <p:nvPr/>
        </p:nvGrpSpPr>
        <p:grpSpPr>
          <a:xfrm>
            <a:off x="767780" y="2995307"/>
            <a:ext cx="6253964" cy="3282951"/>
            <a:chOff x="3687503" y="2093291"/>
            <a:chExt cx="10010466" cy="3282951"/>
          </a:xfrm>
        </p:grpSpPr>
        <p:grpSp>
          <p:nvGrpSpPr>
            <p:cNvPr id="38" name="Group 7">
              <a:extLst>
                <a:ext uri="{FF2B5EF4-FFF2-40B4-BE49-F238E27FC236}">
                  <a16:creationId xmlns:a16="http://schemas.microsoft.com/office/drawing/2014/main" id="{864EC965-9E5A-78DD-9086-E884A8FE06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87503" y="2093291"/>
              <a:ext cx="10010466" cy="3282951"/>
              <a:chOff x="2541" y="1359"/>
              <a:chExt cx="17563" cy="2068"/>
            </a:xfrm>
          </p:grpSpPr>
          <p:sp>
            <p:nvSpPr>
              <p:cNvPr id="40" name="Rectangle 8">
                <a:extLst>
                  <a:ext uri="{FF2B5EF4-FFF2-40B4-BE49-F238E27FC236}">
                    <a16:creationId xmlns:a16="http://schemas.microsoft.com/office/drawing/2014/main" id="{58B1A7D1-3822-3FFB-A89E-1CA0E0861A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1" y="1623"/>
                <a:ext cx="17563" cy="18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defTabSz="449263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1pPr>
                <a:lvl2pPr marL="742950" indent="-285750" defTabSz="449263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2pPr>
                <a:lvl3pPr marL="1143000" indent="-228600" defTabSz="449263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3pPr>
                <a:lvl4pPr marL="1600200" indent="-228600" defTabSz="449263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4pPr>
                <a:lvl5pPr marL="2057400" indent="-228600" defTabSz="449263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9pPr>
              </a:lstStyle>
              <a:p>
                <a:pPr eaLnBrk="1" hangingPunct="1">
                  <a:buClr>
                    <a:schemeClr val="accent1">
                      <a:lumMod val="75000"/>
                    </a:schemeClr>
                  </a:buClr>
                  <a:buSzPct val="100000"/>
                </a:pPr>
                <a:r>
                  <a:rPr lang="en-GB" altLang="fr-FR" sz="1800" b="1" dirty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FH Aachen, University of Applied Sciences, Julich, Germany</a:t>
                </a:r>
              </a:p>
              <a:p>
                <a:pPr eaLnBrk="1" hangingPunct="1">
                  <a:buClr>
                    <a:schemeClr val="accent1">
                      <a:lumMod val="75000"/>
                    </a:schemeClr>
                  </a:buClr>
                  <a:buSzPct val="100000"/>
                </a:pPr>
                <a:r>
                  <a:rPr lang="en-GB" altLang="fr-FR" sz="1800" b="1" dirty="0" err="1">
                    <a:solidFill>
                      <a:schemeClr val="accent1">
                        <a:lumMod val="75000"/>
                      </a:schemeClr>
                    </a:solidFill>
                    <a:latin typeface="+mn-lt"/>
                  </a:rPr>
                  <a:t>Medisip</a:t>
                </a:r>
                <a:r>
                  <a:rPr lang="en-GB" altLang="fr-FR" sz="1800" b="1" dirty="0">
                    <a:solidFill>
                      <a:schemeClr val="accent1">
                        <a:lumMod val="75000"/>
                      </a:schemeClr>
                    </a:solidFill>
                    <a:latin typeface="+mn-lt"/>
                  </a:rPr>
                  <a:t>, Ghent University, Belgium</a:t>
                </a:r>
              </a:p>
              <a:p>
                <a:pPr>
                  <a:buClr>
                    <a:schemeClr val="accent1">
                      <a:lumMod val="75000"/>
                    </a:schemeClr>
                  </a:buClr>
                  <a:buSzPct val="100000"/>
                </a:pPr>
                <a:r>
                  <a:rPr lang="fr-FR" sz="1800" b="1" dirty="0" err="1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+mn-lt"/>
                  </a:rPr>
                  <a:t>Medical</a:t>
                </a:r>
                <a:r>
                  <a:rPr lang="fr-FR" sz="1800" b="1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+mn-lt"/>
                  </a:rPr>
                  <a:t> </a:t>
                </a:r>
                <a:r>
                  <a:rPr lang="fr-FR" sz="1800" b="1" dirty="0" err="1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+mn-lt"/>
                  </a:rPr>
                  <a:t>University</a:t>
                </a:r>
                <a:r>
                  <a:rPr lang="fr-FR" sz="1800" b="1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+mn-lt"/>
                  </a:rPr>
                  <a:t> of Vienna, Wiener Neustadt, </a:t>
                </a:r>
                <a:r>
                  <a:rPr lang="fr-FR" sz="1800" b="1" dirty="0" err="1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+mn-lt"/>
                  </a:rPr>
                  <a:t>Austria</a:t>
                </a:r>
                <a:endParaRPr lang="en-GB" altLang="fr-FR" sz="1800" b="1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+mn-lt"/>
                </a:endParaRPr>
              </a:p>
              <a:p>
                <a:pPr>
                  <a:buClr>
                    <a:schemeClr val="accent1">
                      <a:lumMod val="75000"/>
                    </a:schemeClr>
                  </a:buClr>
                  <a:buSzPct val="100000"/>
                </a:pPr>
                <a:r>
                  <a:rPr lang="en-GB" altLang="fr-FR" sz="1800" b="1" dirty="0" err="1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+mn-lt"/>
                  </a:rPr>
                  <a:t>MedAustron</a:t>
                </a:r>
                <a:r>
                  <a:rPr lang="en-GB" altLang="fr-FR" sz="1800" b="1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+mn-lt"/>
                  </a:rPr>
                  <a:t>, Wiener Neustadt, Austria</a:t>
                </a:r>
                <a:endParaRPr lang="en" altLang="fr-FR" sz="1800" b="1" i="1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+mn-lt"/>
                </a:endParaRPr>
              </a:p>
              <a:p>
                <a:pPr>
                  <a:buClr>
                    <a:schemeClr val="accent1">
                      <a:lumMod val="75000"/>
                    </a:schemeClr>
                  </a:buClr>
                  <a:buSzPct val="100000"/>
                </a:pPr>
                <a:r>
                  <a:rPr lang="en" altLang="fr-FR" sz="1800" b="1" dirty="0">
                    <a:solidFill>
                      <a:schemeClr val="accent6">
                        <a:lumMod val="75000"/>
                      </a:schemeClr>
                    </a:solidFill>
                    <a:latin typeface="+mn-lt"/>
                  </a:rPr>
                  <a:t>Christie Medical Physics &amp; Engineering, Manchester, UK</a:t>
                </a:r>
              </a:p>
              <a:p>
                <a:pPr>
                  <a:buClr>
                    <a:schemeClr val="accent1">
                      <a:lumMod val="75000"/>
                    </a:schemeClr>
                  </a:buClr>
                  <a:buSzPct val="100000"/>
                </a:pPr>
                <a:r>
                  <a:rPr lang="en" altLang="fr-FR" sz="1800" b="1" dirty="0">
                    <a:solidFill>
                      <a:schemeClr val="accent4">
                        <a:lumMod val="75000"/>
                      </a:schemeClr>
                    </a:solidFill>
                    <a:latin typeface="+mn-lt"/>
                  </a:rPr>
                  <a:t>JPET collaboration, Poland</a:t>
                </a:r>
              </a:p>
              <a:p>
                <a:pPr>
                  <a:buClr>
                    <a:schemeClr val="accent1">
                      <a:lumMod val="75000"/>
                    </a:schemeClr>
                  </a:buClr>
                  <a:buSzPct val="100000"/>
                </a:pPr>
                <a:r>
                  <a:rPr lang="en-GB" altLang="fr-FR" sz="1800" b="1" dirty="0">
                    <a:solidFill>
                      <a:schemeClr val="accent4">
                        <a:lumMod val="75000"/>
                      </a:schemeClr>
                    </a:solidFill>
                    <a:latin typeface="+mn-lt"/>
                  </a:rPr>
                  <a:t>Institute of Nuclear Physics Polish Academy of Sciences, Poland </a:t>
                </a:r>
                <a:endParaRPr lang="en" altLang="fr-FR" sz="1800" b="1" dirty="0">
                  <a:solidFill>
                    <a:schemeClr val="accent4">
                      <a:lumMod val="75000"/>
                    </a:schemeClr>
                  </a:solidFill>
                  <a:latin typeface="+mn-lt"/>
                </a:endParaRPr>
              </a:p>
              <a:p>
                <a:pPr>
                  <a:buClr>
                    <a:schemeClr val="accent1">
                      <a:lumMod val="75000"/>
                    </a:schemeClr>
                  </a:buClr>
                  <a:buSzPct val="100000"/>
                </a:pPr>
                <a:r>
                  <a:rPr lang="en" altLang="fr-FR" sz="18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+mn-lt"/>
                  </a:rPr>
                  <a:t>Univ. of Patras, Dept of Med. Phys., Greece</a:t>
                </a:r>
              </a:p>
              <a:p>
                <a:pPr>
                  <a:buClr>
                    <a:schemeClr val="accent1">
                      <a:lumMod val="75000"/>
                    </a:schemeClr>
                  </a:buClr>
                  <a:buSzPct val="100000"/>
                </a:pPr>
                <a:r>
                  <a:rPr lang="en" altLang="fr-FR" sz="1800" b="1" dirty="0" err="1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+mn-lt"/>
                  </a:rPr>
                  <a:t>BioemTech</a:t>
                </a:r>
                <a:r>
                  <a:rPr lang="en" altLang="fr-FR" sz="18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+mn-lt"/>
                  </a:rPr>
                  <a:t>, Athens, Greece</a:t>
                </a:r>
              </a:p>
              <a:p>
                <a:pPr>
                  <a:buClr>
                    <a:schemeClr val="accent1">
                      <a:lumMod val="75000"/>
                    </a:schemeClr>
                  </a:buClr>
                  <a:buSzPct val="100000"/>
                </a:pPr>
                <a:r>
                  <a:rPr lang="en" altLang="fr-FR" sz="1800" b="1" dirty="0">
                    <a:latin typeface="+mn-lt"/>
                  </a:rPr>
                  <a:t>Paul Scherrer Institute (PSI), Switzerland</a:t>
                </a:r>
                <a:endParaRPr lang="en-GB" altLang="fr-FR" sz="1800" b="1" dirty="0">
                  <a:latin typeface="+mn-lt"/>
                </a:endParaRPr>
              </a:p>
            </p:txBody>
          </p:sp>
          <p:sp>
            <p:nvSpPr>
              <p:cNvPr id="41" name="Rectangle 9">
                <a:extLst>
                  <a:ext uri="{FF2B5EF4-FFF2-40B4-BE49-F238E27FC236}">
                    <a16:creationId xmlns:a16="http://schemas.microsoft.com/office/drawing/2014/main" id="{F3B75988-27A3-63FF-64A0-CEF372BA6C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89" y="1359"/>
                <a:ext cx="2635" cy="2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defTabSz="449263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1pPr>
                <a:lvl2pPr marL="742950" indent="-285750" defTabSz="449263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2pPr>
                <a:lvl3pPr marL="1143000" indent="-228600" defTabSz="449263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3pPr>
                <a:lvl4pPr marL="1600200" indent="-228600" defTabSz="449263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4pPr>
                <a:lvl5pPr marL="2057400" indent="-228600" defTabSz="449263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Times" pitchFamily="18" charset="0"/>
                    <a:ea typeface="MS PGothic" pitchFamily="34" charset="-128"/>
                  </a:defRPr>
                </a:lvl9pPr>
              </a:lstStyle>
              <a:p>
                <a:pPr>
                  <a:buClr>
                    <a:srgbClr val="000000"/>
                  </a:buClr>
                  <a:buSzPct val="100000"/>
                  <a:buFont typeface="Eurostile" charset="0"/>
                  <a:buNone/>
                </a:pPr>
                <a:r>
                  <a:rPr lang="en-GB" altLang="fr-FR" sz="2000" b="1" dirty="0">
                    <a:solidFill>
                      <a:srgbClr val="000000"/>
                    </a:solidFill>
                    <a:latin typeface="+mn-lt"/>
                  </a:rPr>
                  <a:t>Europe</a:t>
                </a:r>
              </a:p>
            </p:txBody>
          </p:sp>
        </p:grpSp>
        <p:pic>
          <p:nvPicPr>
            <p:cNvPr id="39" name="Picture 13" descr="Drapeau_Europe">
              <a:extLst>
                <a:ext uri="{FF2B5EF4-FFF2-40B4-BE49-F238E27FC236}">
                  <a16:creationId xmlns:a16="http://schemas.microsoft.com/office/drawing/2014/main" id="{ED4E5532-7310-4232-A955-135CA09EF9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5098" y="2132184"/>
              <a:ext cx="819235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C386CDE8-A328-4056-8EB7-71489BC96782}"/>
              </a:ext>
            </a:extLst>
          </p:cNvPr>
          <p:cNvGrpSpPr/>
          <p:nvPr/>
        </p:nvGrpSpPr>
        <p:grpSpPr>
          <a:xfrm>
            <a:off x="8448723" y="5011684"/>
            <a:ext cx="3316288" cy="1366839"/>
            <a:chOff x="1384626" y="4751437"/>
            <a:chExt cx="3316288" cy="1366839"/>
          </a:xfrm>
        </p:grpSpPr>
        <p:grpSp>
          <p:nvGrpSpPr>
            <p:cNvPr id="43" name="Groupe 42">
              <a:extLst>
                <a:ext uri="{FF2B5EF4-FFF2-40B4-BE49-F238E27FC236}">
                  <a16:creationId xmlns:a16="http://schemas.microsoft.com/office/drawing/2014/main" id="{E618C7B9-6C57-7590-5637-765017BC3EAF}"/>
                </a:ext>
              </a:extLst>
            </p:cNvPr>
            <p:cNvGrpSpPr/>
            <p:nvPr/>
          </p:nvGrpSpPr>
          <p:grpSpPr>
            <a:xfrm>
              <a:off x="1384626" y="4751437"/>
              <a:ext cx="3316288" cy="1366839"/>
              <a:chOff x="1011200" y="4713010"/>
              <a:chExt cx="3316288" cy="1366839"/>
            </a:xfrm>
          </p:grpSpPr>
          <p:grpSp>
            <p:nvGrpSpPr>
              <p:cNvPr id="45" name="Group 10">
                <a:extLst>
                  <a:ext uri="{FF2B5EF4-FFF2-40B4-BE49-F238E27FC236}">
                    <a16:creationId xmlns:a16="http://schemas.microsoft.com/office/drawing/2014/main" id="{CC6B98D3-1576-1CAF-7201-597C5A6B1E2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11200" y="4713010"/>
                <a:ext cx="3316288" cy="1366839"/>
                <a:chOff x="1389" y="2721"/>
                <a:chExt cx="2089" cy="861"/>
              </a:xfrm>
            </p:grpSpPr>
            <p:sp>
              <p:nvSpPr>
                <p:cNvPr id="48" name="Rectangle 11">
                  <a:extLst>
                    <a:ext uri="{FF2B5EF4-FFF2-40B4-BE49-F238E27FC236}">
                      <a16:creationId xmlns:a16="http://schemas.microsoft.com/office/drawing/2014/main" id="{DF688703-5C35-C4C8-93BD-6D25D98181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3" y="2980"/>
                  <a:ext cx="1845" cy="6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 defTabSz="449263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1pPr>
                  <a:lvl2pPr marL="742950" indent="-285750" defTabSz="449263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2pPr>
                  <a:lvl3pPr marL="1143000" indent="-228600" defTabSz="449263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3pPr>
                  <a:lvl4pPr marL="1600200" indent="-228600" defTabSz="449263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4pPr>
                  <a:lvl5pPr marL="2057400" indent="-228600" defTabSz="449263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5pPr>
                  <a:lvl6pPr marL="25146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6pPr>
                  <a:lvl7pPr marL="29718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7pPr>
                  <a:lvl8pPr marL="34290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8pPr>
                  <a:lvl9pPr marL="38862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9pPr>
                </a:lstStyle>
                <a:p>
                  <a:pPr algn="r" eaLnBrk="1" hangingPunct="1">
                    <a:buClr>
                      <a:schemeClr val="accent1">
                        <a:lumMod val="75000"/>
                      </a:schemeClr>
                    </a:buClr>
                    <a:buSzPct val="100000"/>
                  </a:pPr>
                  <a:r>
                    <a:rPr lang="en-GB" altLang="fr-FR" sz="1400" dirty="0">
                      <a:solidFill>
                        <a:schemeClr val="bg2">
                          <a:lumMod val="25000"/>
                        </a:schemeClr>
                      </a:solidFill>
                      <a:latin typeface="+mn-lt"/>
                    </a:rPr>
                    <a:t>MSKCC, New York, USA</a:t>
                  </a:r>
                </a:p>
                <a:p>
                  <a:pPr algn="r">
                    <a:buClr>
                      <a:schemeClr val="accent1">
                        <a:lumMod val="75000"/>
                      </a:schemeClr>
                    </a:buClr>
                    <a:buSzPct val="100000"/>
                  </a:pPr>
                  <a:r>
                    <a:rPr lang="en-GB" altLang="fr-FR" sz="1400" dirty="0">
                      <a:solidFill>
                        <a:schemeClr val="bg2">
                          <a:lumMod val="25000"/>
                        </a:schemeClr>
                      </a:solidFill>
                      <a:latin typeface="+mn-lt"/>
                    </a:rPr>
                    <a:t>UC Davis, Davis, USA</a:t>
                  </a:r>
                </a:p>
                <a:p>
                  <a:pPr algn="r" eaLnBrk="1" hangingPunct="1">
                    <a:buClr>
                      <a:schemeClr val="accent1">
                        <a:lumMod val="75000"/>
                      </a:schemeClr>
                    </a:buClr>
                    <a:buSzPct val="100000"/>
                  </a:pPr>
                  <a:r>
                    <a:rPr lang="en-GB" altLang="fr-FR" sz="1400" dirty="0" err="1">
                      <a:solidFill>
                        <a:schemeClr val="bg2">
                          <a:lumMod val="25000"/>
                        </a:schemeClr>
                      </a:solidFill>
                      <a:latin typeface="+mn-lt"/>
                    </a:rPr>
                    <a:t>Sogang</a:t>
                  </a:r>
                  <a:r>
                    <a:rPr lang="en-GB" altLang="fr-FR" sz="1400" dirty="0">
                      <a:solidFill>
                        <a:schemeClr val="bg2">
                          <a:lumMod val="25000"/>
                        </a:schemeClr>
                      </a:solidFill>
                      <a:latin typeface="+mn-lt"/>
                    </a:rPr>
                    <a:t> University, Seoul, South Korea</a:t>
                  </a:r>
                </a:p>
                <a:p>
                  <a:pPr algn="r" eaLnBrk="1" hangingPunct="1">
                    <a:buClr>
                      <a:schemeClr val="accent1">
                        <a:lumMod val="75000"/>
                      </a:schemeClr>
                    </a:buClr>
                    <a:buSzPct val="100000"/>
                  </a:pPr>
                  <a:r>
                    <a:rPr lang="en-GB" altLang="fr-FR" sz="1400" dirty="0">
                      <a:solidFill>
                        <a:schemeClr val="bg2">
                          <a:lumMod val="25000"/>
                        </a:schemeClr>
                      </a:solidFill>
                      <a:latin typeface="+mn-lt"/>
                    </a:rPr>
                    <a:t>QST, Chiba, Japan</a:t>
                  </a:r>
                </a:p>
              </p:txBody>
            </p:sp>
            <p:sp>
              <p:nvSpPr>
                <p:cNvPr id="49" name="Rectangle 12">
                  <a:extLst>
                    <a:ext uri="{FF2B5EF4-FFF2-40B4-BE49-F238E27FC236}">
                      <a16:creationId xmlns:a16="http://schemas.microsoft.com/office/drawing/2014/main" id="{A1BF3560-0BFD-642E-C9CD-09705735B8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89" y="2721"/>
                  <a:ext cx="805" cy="2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 defTabSz="449263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1pPr>
                  <a:lvl2pPr marL="742950" indent="-285750" defTabSz="449263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2pPr>
                  <a:lvl3pPr marL="1143000" indent="-228600" defTabSz="449263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3pPr>
                  <a:lvl4pPr marL="1600200" indent="-228600" defTabSz="449263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4pPr>
                  <a:lvl5pPr marL="2057400" indent="-228600" defTabSz="449263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5pPr>
                  <a:lvl6pPr marL="25146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6pPr>
                  <a:lvl7pPr marL="29718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7pPr>
                  <a:lvl8pPr marL="34290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8pPr>
                  <a:lvl9pPr marL="38862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chemeClr val="tx1"/>
                      </a:solidFill>
                      <a:latin typeface="Times" pitchFamily="18" charset="0"/>
                      <a:ea typeface="MS PGothic" pitchFamily="34" charset="-128"/>
                    </a:defRPr>
                  </a:lvl9pPr>
                </a:lstStyle>
                <a:p>
                  <a:pPr>
                    <a:buClr>
                      <a:srgbClr val="000000"/>
                    </a:buClr>
                    <a:buSzPct val="100000"/>
                    <a:buFont typeface="Eurostile" charset="0"/>
                    <a:buNone/>
                  </a:pPr>
                  <a:r>
                    <a:rPr lang="en-GB" altLang="fr-FR" sz="2000" b="1" dirty="0">
                      <a:solidFill>
                        <a:srgbClr val="000000"/>
                      </a:solidFill>
                      <a:latin typeface="+mn-lt"/>
                    </a:rPr>
                    <a:t>Elsewhere</a:t>
                  </a:r>
                </a:p>
              </p:txBody>
            </p:sp>
          </p:grpSp>
          <p:pic>
            <p:nvPicPr>
              <p:cNvPr id="46" name="Picture 14" descr="DrapeauUsa">
                <a:extLst>
                  <a:ext uri="{FF2B5EF4-FFF2-40B4-BE49-F238E27FC236}">
                    <a16:creationId xmlns:a16="http://schemas.microsoft.com/office/drawing/2014/main" id="{0CE95D42-A554-C036-6EB2-A99C88D5FE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99" t="1515" r="833" b="1515"/>
              <a:stretch>
                <a:fillRect/>
              </a:stretch>
            </p:blipFill>
            <p:spPr bwMode="auto">
              <a:xfrm>
                <a:off x="2417818" y="4760195"/>
                <a:ext cx="493713" cy="3222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" name="Picture 16" descr="drapeau-coreesud">
                <a:extLst>
                  <a:ext uri="{FF2B5EF4-FFF2-40B4-BE49-F238E27FC236}">
                    <a16:creationId xmlns:a16="http://schemas.microsoft.com/office/drawing/2014/main" id="{F6C6AFF9-53D3-84B3-7E2E-9480AD9998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78281" y="4745907"/>
                <a:ext cx="522287" cy="3476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4" name="Picture 2" descr="Drapeau du Japon — Wikipédia">
              <a:extLst>
                <a:ext uri="{FF2B5EF4-FFF2-40B4-BE49-F238E27FC236}">
                  <a16:creationId xmlns:a16="http://schemas.microsoft.com/office/drawing/2014/main" id="{3C897CAB-9512-D24B-C531-3DDAFBE265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1539" y="4775719"/>
              <a:ext cx="520576" cy="346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0" name="Picture 2" descr="Lancement de la semaine de l'Europe">
            <a:extLst>
              <a:ext uri="{FF2B5EF4-FFF2-40B4-BE49-F238E27FC236}">
                <a16:creationId xmlns:a16="http://schemas.microsoft.com/office/drawing/2014/main" id="{F6D5F5F7-7F34-723F-27B8-3F11C6E23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077" y="564183"/>
            <a:ext cx="3126974" cy="278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Ellipse 50">
            <a:extLst>
              <a:ext uri="{FF2B5EF4-FFF2-40B4-BE49-F238E27FC236}">
                <a16:creationId xmlns:a16="http://schemas.microsoft.com/office/drawing/2014/main" id="{D3C775DC-50F2-F10B-A5FA-3D69AC5E21D7}"/>
              </a:ext>
            </a:extLst>
          </p:cNvPr>
          <p:cNvSpPr/>
          <p:nvPr/>
        </p:nvSpPr>
        <p:spPr>
          <a:xfrm>
            <a:off x="6239071" y="252047"/>
            <a:ext cx="3276980" cy="331746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4861ACB4-9AF7-F2F2-1AF4-E7587AD4A30F}"/>
              </a:ext>
            </a:extLst>
          </p:cNvPr>
          <p:cNvCxnSpPr>
            <a:cxnSpLocks/>
          </p:cNvCxnSpPr>
          <p:nvPr/>
        </p:nvCxnSpPr>
        <p:spPr>
          <a:xfrm flipH="1" flipV="1">
            <a:off x="6935337" y="3268594"/>
            <a:ext cx="1908876" cy="1248873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3B5F3404-1A7A-2160-C71C-F9639BE14EB4}"/>
              </a:ext>
            </a:extLst>
          </p:cNvPr>
          <p:cNvCxnSpPr>
            <a:cxnSpLocks/>
            <a:stCxn id="28" idx="0"/>
          </p:cNvCxnSpPr>
          <p:nvPr/>
        </p:nvCxnSpPr>
        <p:spPr>
          <a:xfrm flipV="1">
            <a:off x="8895465" y="2344615"/>
            <a:ext cx="559197" cy="2128372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Ellipse 57">
            <a:extLst>
              <a:ext uri="{FF2B5EF4-FFF2-40B4-BE49-F238E27FC236}">
                <a16:creationId xmlns:a16="http://schemas.microsoft.com/office/drawing/2014/main" id="{AE0CE77A-EA91-183B-D310-91601B50D1C2}"/>
              </a:ext>
            </a:extLst>
          </p:cNvPr>
          <p:cNvSpPr/>
          <p:nvPr/>
        </p:nvSpPr>
        <p:spPr>
          <a:xfrm flipH="1">
            <a:off x="7196284" y="1882740"/>
            <a:ext cx="41293" cy="4576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AE2DA88B-EFE8-0706-6A1D-AB68539B5CB2}"/>
              </a:ext>
            </a:extLst>
          </p:cNvPr>
          <p:cNvSpPr/>
          <p:nvPr/>
        </p:nvSpPr>
        <p:spPr>
          <a:xfrm flipH="1">
            <a:off x="7272482" y="2433729"/>
            <a:ext cx="41293" cy="4576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9188FCF2-4A5F-E447-5CE4-EA57737B66A2}"/>
              </a:ext>
            </a:extLst>
          </p:cNvPr>
          <p:cNvSpPr/>
          <p:nvPr/>
        </p:nvSpPr>
        <p:spPr>
          <a:xfrm flipH="1">
            <a:off x="7729684" y="2164094"/>
            <a:ext cx="41293" cy="45765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339AF39C-0965-080A-0D9F-D9ABB97B6375}"/>
              </a:ext>
            </a:extLst>
          </p:cNvPr>
          <p:cNvSpPr/>
          <p:nvPr/>
        </p:nvSpPr>
        <p:spPr>
          <a:xfrm flipH="1">
            <a:off x="7589010" y="2457168"/>
            <a:ext cx="41293" cy="4576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EE87A60A-498D-50E6-AA60-A2CB7F3A45D4}"/>
              </a:ext>
            </a:extLst>
          </p:cNvPr>
          <p:cNvSpPr/>
          <p:nvPr/>
        </p:nvSpPr>
        <p:spPr>
          <a:xfrm flipH="1">
            <a:off x="8438940" y="2949542"/>
            <a:ext cx="41293" cy="457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D3C2AAA1-3C19-F44C-0806-B67AE127B12A}"/>
              </a:ext>
            </a:extLst>
          </p:cNvPr>
          <p:cNvSpPr/>
          <p:nvPr/>
        </p:nvSpPr>
        <p:spPr>
          <a:xfrm flipH="1">
            <a:off x="8239647" y="2099619"/>
            <a:ext cx="41293" cy="4576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E515AF56-B1DC-C008-7423-4FA726A067FA}"/>
              </a:ext>
            </a:extLst>
          </p:cNvPr>
          <p:cNvSpPr/>
          <p:nvPr/>
        </p:nvSpPr>
        <p:spPr>
          <a:xfrm flipH="1">
            <a:off x="7465918" y="2146512"/>
            <a:ext cx="41293" cy="4576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5A05AC1B-0BFD-538E-5F6D-01C89D5ECDB6}"/>
              </a:ext>
            </a:extLst>
          </p:cNvPr>
          <p:cNvSpPr/>
          <p:nvPr/>
        </p:nvSpPr>
        <p:spPr>
          <a:xfrm flipH="1">
            <a:off x="7981728" y="2457166"/>
            <a:ext cx="41293" cy="457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C40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space réservé du numéro de diapositive 18">
            <a:extLst>
              <a:ext uri="{FF2B5EF4-FFF2-40B4-BE49-F238E27FC236}">
                <a16:creationId xmlns:a16="http://schemas.microsoft.com/office/drawing/2014/main" id="{B04B8AA0-9A76-FB83-656C-6768AD263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2</a:t>
            </a:fld>
            <a:endParaRPr lang="fr-FR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AE2C5C3A-9247-2E32-6163-80CECFB58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Lydia Maigne - The OpenGATE collaboration
</a:t>
            </a:r>
          </a:p>
        </p:txBody>
      </p:sp>
    </p:spTree>
    <p:extLst>
      <p:ext uri="{BB962C8B-B14F-4D97-AF65-F5344CB8AC3E}">
        <p14:creationId xmlns:p14="http://schemas.microsoft.com/office/powerpoint/2010/main" val="3891738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032558" y="565648"/>
            <a:ext cx="2806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b="1" dirty="0">
                <a:solidFill>
                  <a:srgbClr val="0C406A"/>
                </a:solidFill>
              </a:rPr>
              <a:t>Next GATE </a:t>
            </a:r>
            <a:r>
              <a:rPr lang="fr-FR" sz="2800" b="1" dirty="0" err="1">
                <a:solidFill>
                  <a:srgbClr val="0C406A"/>
                </a:solidFill>
              </a:rPr>
              <a:t>events</a:t>
            </a:r>
            <a:endParaRPr lang="fr-FR" sz="2800" b="1" dirty="0">
              <a:solidFill>
                <a:srgbClr val="0C406A"/>
              </a:solidFill>
            </a:endParaRPr>
          </a:p>
        </p:txBody>
      </p:sp>
      <p:sp>
        <p:nvSpPr>
          <p:cNvPr id="2" name="Flèche vers la droite 1">
            <a:extLst>
              <a:ext uri="{FF2B5EF4-FFF2-40B4-BE49-F238E27FC236}">
                <a16:creationId xmlns:a16="http://schemas.microsoft.com/office/drawing/2014/main" id="{21E437EE-E127-5178-74BD-B97B0F6783FB}"/>
              </a:ext>
            </a:extLst>
          </p:cNvPr>
          <p:cNvSpPr/>
          <p:nvPr/>
        </p:nvSpPr>
        <p:spPr>
          <a:xfrm>
            <a:off x="1040993" y="1118628"/>
            <a:ext cx="10393719" cy="606175"/>
          </a:xfrm>
          <a:prstGeom prst="rightArrow">
            <a:avLst/>
          </a:prstGeom>
          <a:solidFill>
            <a:srgbClr val="85CDDA"/>
          </a:solidFill>
          <a:ln>
            <a:solidFill>
              <a:srgbClr val="85CDD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DB666A1-4AB5-38BE-99EB-87DD4D983549}"/>
              </a:ext>
            </a:extLst>
          </p:cNvPr>
          <p:cNvSpPr txBox="1"/>
          <p:nvPr/>
        </p:nvSpPr>
        <p:spPr>
          <a:xfrm>
            <a:off x="1598342" y="1724803"/>
            <a:ext cx="25671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>
                <a:solidFill>
                  <a:srgbClr val="0C406A"/>
                </a:solidFill>
              </a:rPr>
              <a:t>November</a:t>
            </a:r>
            <a:r>
              <a:rPr lang="fr-FR" sz="2800" b="1" dirty="0">
                <a:solidFill>
                  <a:srgbClr val="0C406A"/>
                </a:solidFill>
              </a:rPr>
              <a:t> 2024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9BD747E-1917-480C-C4ED-1DDF12418DD4}"/>
              </a:ext>
            </a:extLst>
          </p:cNvPr>
          <p:cNvSpPr txBox="1"/>
          <p:nvPr/>
        </p:nvSpPr>
        <p:spPr>
          <a:xfrm>
            <a:off x="3265017" y="3354546"/>
            <a:ext cx="84380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0C406A"/>
                </a:solidFill>
              </a:rPr>
              <a:t>20 to 22		</a:t>
            </a:r>
            <a:r>
              <a:rPr lang="fr-FR" sz="3200" b="1" u="sng" dirty="0" err="1">
                <a:solidFill>
                  <a:srgbClr val="0C406A"/>
                </a:solidFill>
              </a:rPr>
              <a:t>Remote</a:t>
            </a:r>
            <a:r>
              <a:rPr lang="fr-FR" sz="3200" b="1" dirty="0">
                <a:solidFill>
                  <a:srgbClr val="0C406A"/>
                </a:solidFill>
              </a:rPr>
              <a:t> GATE 10 training</a:t>
            </a:r>
          </a:p>
          <a:p>
            <a:r>
              <a:rPr lang="fr-FR" sz="3200" b="1" dirty="0">
                <a:solidFill>
                  <a:srgbClr val="0C406A"/>
                </a:solidFill>
              </a:rPr>
              <a:t>			for </a:t>
            </a:r>
            <a:r>
              <a:rPr lang="fr-FR" sz="3200" b="1" dirty="0" err="1">
                <a:solidFill>
                  <a:srgbClr val="0C406A"/>
                </a:solidFill>
              </a:rPr>
              <a:t>beginners</a:t>
            </a:r>
            <a:r>
              <a:rPr lang="fr-FR" sz="3200" b="1" dirty="0">
                <a:solidFill>
                  <a:srgbClr val="0C406A"/>
                </a:solidFill>
              </a:rPr>
              <a:t>. </a:t>
            </a:r>
          </a:p>
          <a:p>
            <a:r>
              <a:rPr lang="fr-FR" sz="2400" b="1" dirty="0">
                <a:solidFill>
                  <a:srgbClr val="0C406A"/>
                </a:solidFill>
              </a:rPr>
              <a:t>			Open to </a:t>
            </a:r>
            <a:r>
              <a:rPr lang="fr-FR" sz="2400" b="1" dirty="0" err="1">
                <a:solidFill>
                  <a:srgbClr val="0C406A"/>
                </a:solidFill>
              </a:rPr>
              <a:t>researchers</a:t>
            </a:r>
            <a:r>
              <a:rPr lang="fr-FR" sz="2400" b="1" dirty="0">
                <a:solidFill>
                  <a:srgbClr val="0C406A"/>
                </a:solidFill>
              </a:rPr>
              <a:t> and </a:t>
            </a:r>
            <a:r>
              <a:rPr lang="fr-FR" sz="2400" b="1" dirty="0" err="1">
                <a:solidFill>
                  <a:srgbClr val="0C406A"/>
                </a:solidFill>
              </a:rPr>
              <a:t>engineers</a:t>
            </a:r>
            <a:r>
              <a:rPr lang="fr-FR" sz="2400" b="1" dirty="0">
                <a:solidFill>
                  <a:srgbClr val="0C406A"/>
                </a:solidFill>
              </a:rPr>
              <a:t> </a:t>
            </a:r>
            <a:r>
              <a:rPr lang="fr-FR" sz="2400" b="1" dirty="0" err="1">
                <a:solidFill>
                  <a:srgbClr val="0C406A"/>
                </a:solidFill>
              </a:rPr>
              <a:t>from</a:t>
            </a:r>
            <a:r>
              <a:rPr lang="fr-FR" sz="2400" b="1" dirty="0">
                <a:solidFill>
                  <a:srgbClr val="0C406A"/>
                </a:solidFill>
              </a:rPr>
              <a:t> 				public or </a:t>
            </a:r>
            <a:r>
              <a:rPr lang="fr-FR" sz="2400" b="1" dirty="0" err="1">
                <a:solidFill>
                  <a:srgbClr val="0C406A"/>
                </a:solidFill>
              </a:rPr>
              <a:t>private</a:t>
            </a:r>
            <a:r>
              <a:rPr lang="fr-FR" sz="2400" b="1" dirty="0">
                <a:solidFill>
                  <a:srgbClr val="0C406A"/>
                </a:solidFill>
              </a:rPr>
              <a:t> institutions.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2A26094-3D74-A6C3-1BE7-1BADEDF9FDCA}"/>
              </a:ext>
            </a:extLst>
          </p:cNvPr>
          <p:cNvSpPr txBox="1"/>
          <p:nvPr/>
        </p:nvSpPr>
        <p:spPr>
          <a:xfrm>
            <a:off x="1737692" y="5637231"/>
            <a:ext cx="108418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dirty="0">
                <a:hlinkClick r:id="rId3"/>
              </a:rPr>
              <a:t>https://</a:t>
            </a:r>
            <a:r>
              <a:rPr lang="fr-FR" sz="1600" b="1" dirty="0" err="1">
                <a:hlinkClick r:id="rId3"/>
              </a:rPr>
              <a:t>cnrsformation.cnrs.fr</a:t>
            </a:r>
            <a:r>
              <a:rPr lang="fr-FR" sz="1600" b="1" dirty="0">
                <a:hlinkClick r:id="rId3"/>
              </a:rPr>
              <a:t>/</a:t>
            </a:r>
            <a:r>
              <a:rPr lang="fr-FR" sz="1600" b="1" dirty="0" err="1">
                <a:hlinkClick r:id="rId3"/>
              </a:rPr>
              <a:t>gate-training-on-medical-imaging-dosimetry-radiation-therapy?mc</a:t>
            </a:r>
            <a:r>
              <a:rPr lang="fr-FR" sz="1600" b="1" dirty="0">
                <a:hlinkClick r:id="rId3"/>
              </a:rPr>
              <a:t>=</a:t>
            </a:r>
            <a:r>
              <a:rPr lang="fr-FR" sz="1600" b="1" dirty="0" err="1">
                <a:hlinkClick r:id="rId3"/>
              </a:rPr>
              <a:t>gate</a:t>
            </a:r>
            <a:endParaRPr lang="fr-FR" sz="1600" b="1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9842EFA5-7A9E-9BCE-8727-5D1A2335B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3</a:t>
            </a:fld>
            <a:endParaRPr lang="fr-FR"/>
          </a:p>
        </p:txBody>
      </p:sp>
      <p:sp>
        <p:nvSpPr>
          <p:cNvPr id="4" name="Flèche vers la droite 3">
            <a:extLst>
              <a:ext uri="{FF2B5EF4-FFF2-40B4-BE49-F238E27FC236}">
                <a16:creationId xmlns:a16="http://schemas.microsoft.com/office/drawing/2014/main" id="{F18946DA-8445-DFE7-FFB0-19B2B8FDD4F0}"/>
              </a:ext>
            </a:extLst>
          </p:cNvPr>
          <p:cNvSpPr/>
          <p:nvPr/>
        </p:nvSpPr>
        <p:spPr>
          <a:xfrm>
            <a:off x="1040993" y="1100813"/>
            <a:ext cx="10393719" cy="606175"/>
          </a:xfrm>
          <a:prstGeom prst="rightArrow">
            <a:avLst/>
          </a:prstGeom>
          <a:gradFill flip="none" rotWithShape="1">
            <a:gsLst>
              <a:gs pos="0">
                <a:srgbClr val="85CDDA">
                  <a:shade val="30000"/>
                  <a:satMod val="115000"/>
                </a:srgbClr>
              </a:gs>
              <a:gs pos="50000">
                <a:srgbClr val="85CDDA">
                  <a:shade val="67500"/>
                  <a:satMod val="115000"/>
                </a:srgbClr>
              </a:gs>
              <a:gs pos="100000">
                <a:srgbClr val="85CDDA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85CDD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1E323FC-DE26-E9EF-5FED-5C9EBBB28AD7}"/>
              </a:ext>
            </a:extLst>
          </p:cNvPr>
          <p:cNvSpPr txBox="1"/>
          <p:nvPr/>
        </p:nvSpPr>
        <p:spPr>
          <a:xfrm>
            <a:off x="693846" y="916147"/>
            <a:ext cx="109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C406A"/>
                </a:solidFill>
              </a:rPr>
              <a:t>Oct. 2024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BF767C0-5EC6-BB36-6B36-DFCBFB2003F4}"/>
              </a:ext>
            </a:extLst>
          </p:cNvPr>
          <p:cNvSpPr txBox="1"/>
          <p:nvPr/>
        </p:nvSpPr>
        <p:spPr>
          <a:xfrm>
            <a:off x="9968696" y="882215"/>
            <a:ext cx="1182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C406A"/>
                </a:solidFill>
              </a:rPr>
              <a:t>Sept. 2025</a:t>
            </a:r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8F1AF80D-F4F6-C1A0-9980-4AC28EF8E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Lydia Maigne - The OpenGATE collaboration
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36204785-4B8E-627A-C971-54A42CA38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2743051"/>
            <a:ext cx="2464917" cy="59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107B30D-9DA4-977F-639A-D3A3CAF7D65D}"/>
              </a:ext>
            </a:extLst>
          </p:cNvPr>
          <p:cNvSpPr txBox="1"/>
          <p:nvPr/>
        </p:nvSpPr>
        <p:spPr>
          <a:xfrm>
            <a:off x="1099954" y="4985762"/>
            <a:ext cx="2820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Last </a:t>
            </a:r>
            <a:r>
              <a:rPr lang="fr-FR" sz="2400" b="1" dirty="0" err="1">
                <a:solidFill>
                  <a:srgbClr val="C00000"/>
                </a:solidFill>
              </a:rPr>
              <a:t>days</a:t>
            </a:r>
            <a:r>
              <a:rPr lang="fr-FR" sz="2400" b="1" dirty="0">
                <a:solidFill>
                  <a:srgbClr val="C00000"/>
                </a:solidFill>
              </a:rPr>
              <a:t> to </a:t>
            </a:r>
            <a:r>
              <a:rPr lang="fr-FR" sz="2400" b="1" dirty="0" err="1">
                <a:solidFill>
                  <a:srgbClr val="C00000"/>
                </a:solidFill>
              </a:rPr>
              <a:t>register</a:t>
            </a:r>
            <a:r>
              <a:rPr lang="fr-FR" sz="2400" b="1" dirty="0">
                <a:solidFill>
                  <a:srgbClr val="C0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15963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089239" y="561476"/>
            <a:ext cx="2806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b="1" dirty="0">
                <a:solidFill>
                  <a:srgbClr val="0C406A"/>
                </a:solidFill>
              </a:rPr>
              <a:t>Next GATE </a:t>
            </a:r>
            <a:r>
              <a:rPr lang="fr-FR" sz="2800" b="1" dirty="0" err="1">
                <a:solidFill>
                  <a:srgbClr val="0C406A"/>
                </a:solidFill>
              </a:rPr>
              <a:t>events</a:t>
            </a:r>
            <a:endParaRPr lang="fr-FR" sz="2800" b="1" dirty="0">
              <a:solidFill>
                <a:srgbClr val="0C406A"/>
              </a:solidFill>
            </a:endParaRPr>
          </a:p>
        </p:txBody>
      </p:sp>
      <p:sp>
        <p:nvSpPr>
          <p:cNvPr id="2" name="Flèche vers la droite 1">
            <a:extLst>
              <a:ext uri="{FF2B5EF4-FFF2-40B4-BE49-F238E27FC236}">
                <a16:creationId xmlns:a16="http://schemas.microsoft.com/office/drawing/2014/main" id="{21E437EE-E127-5178-74BD-B97B0F6783FB}"/>
              </a:ext>
            </a:extLst>
          </p:cNvPr>
          <p:cNvSpPr/>
          <p:nvPr/>
        </p:nvSpPr>
        <p:spPr>
          <a:xfrm>
            <a:off x="1040993" y="1118628"/>
            <a:ext cx="10393719" cy="606175"/>
          </a:xfrm>
          <a:prstGeom prst="rightArrow">
            <a:avLst/>
          </a:prstGeom>
          <a:solidFill>
            <a:srgbClr val="85CDDA"/>
          </a:solidFill>
          <a:ln>
            <a:solidFill>
              <a:srgbClr val="85CDD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97FAC5F-3DA9-DF08-390C-4B179FA222C6}"/>
              </a:ext>
            </a:extLst>
          </p:cNvPr>
          <p:cNvSpPr txBox="1"/>
          <p:nvPr/>
        </p:nvSpPr>
        <p:spPr>
          <a:xfrm>
            <a:off x="3830032" y="1784377"/>
            <a:ext cx="2329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>
                <a:solidFill>
                  <a:srgbClr val="0C406A"/>
                </a:solidFill>
              </a:rPr>
              <a:t>February</a:t>
            </a:r>
            <a:r>
              <a:rPr lang="fr-FR" sz="2800" b="1" dirty="0">
                <a:solidFill>
                  <a:srgbClr val="0C406A"/>
                </a:solidFill>
              </a:rPr>
              <a:t> 2025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2918647-B3C2-F5C6-3A30-A3E8C54ADD7D}"/>
              </a:ext>
            </a:extLst>
          </p:cNvPr>
          <p:cNvSpPr txBox="1"/>
          <p:nvPr/>
        </p:nvSpPr>
        <p:spPr>
          <a:xfrm>
            <a:off x="797799" y="2890391"/>
            <a:ext cx="110280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0C406A"/>
                </a:solidFill>
              </a:rPr>
              <a:t>2.5 </a:t>
            </a:r>
            <a:r>
              <a:rPr lang="fr-FR" sz="3200" b="1" dirty="0" err="1">
                <a:solidFill>
                  <a:srgbClr val="0C406A"/>
                </a:solidFill>
              </a:rPr>
              <a:t>days</a:t>
            </a:r>
            <a:r>
              <a:rPr lang="fr-FR" sz="3200" b="1" dirty="0">
                <a:solidFill>
                  <a:srgbClr val="0C406A"/>
                </a:solidFill>
              </a:rPr>
              <a:t> 			GATE 10 </a:t>
            </a:r>
            <a:r>
              <a:rPr lang="fr-FR" sz="3200" b="1" dirty="0" err="1">
                <a:solidFill>
                  <a:srgbClr val="0C406A"/>
                </a:solidFill>
              </a:rPr>
              <a:t>Hackaton</a:t>
            </a:r>
            <a:endParaRPr lang="fr-FR" sz="3200" b="1" dirty="0">
              <a:solidFill>
                <a:srgbClr val="0C406A"/>
              </a:solidFill>
            </a:endParaRPr>
          </a:p>
          <a:p>
            <a:r>
              <a:rPr lang="fr-FR" sz="3200" b="1" dirty="0">
                <a:solidFill>
                  <a:srgbClr val="0C406A"/>
                </a:solidFill>
              </a:rPr>
              <a:t>				</a:t>
            </a:r>
            <a:r>
              <a:rPr lang="fr-FR" sz="2400" b="1" dirty="0">
                <a:solidFill>
                  <a:srgbClr val="0C406A"/>
                </a:solidFill>
              </a:rPr>
              <a:t>Open to PhD </a:t>
            </a:r>
            <a:r>
              <a:rPr lang="fr-FR" sz="2400" b="1" dirty="0" err="1">
                <a:solidFill>
                  <a:srgbClr val="0C406A"/>
                </a:solidFill>
              </a:rPr>
              <a:t>students</a:t>
            </a:r>
            <a:r>
              <a:rPr lang="fr-FR" sz="2400" b="1" dirty="0">
                <a:solidFill>
                  <a:srgbClr val="0C406A"/>
                </a:solidFill>
              </a:rPr>
              <a:t>, </a:t>
            </a:r>
            <a:r>
              <a:rPr lang="fr-FR" sz="2400" b="1" dirty="0" err="1">
                <a:solidFill>
                  <a:srgbClr val="0C406A"/>
                </a:solidFill>
              </a:rPr>
              <a:t>postDoc</a:t>
            </a:r>
            <a:r>
              <a:rPr lang="fr-FR" sz="2400" b="1" dirty="0">
                <a:solidFill>
                  <a:srgbClr val="0C406A"/>
                </a:solidFill>
              </a:rPr>
              <a:t>, </a:t>
            </a:r>
            <a:r>
              <a:rPr lang="fr-FR" sz="2400" b="1" dirty="0" err="1">
                <a:solidFill>
                  <a:srgbClr val="0C406A"/>
                </a:solidFill>
              </a:rPr>
              <a:t>researchers</a:t>
            </a:r>
            <a:r>
              <a:rPr lang="fr-FR" sz="2400" b="1" dirty="0">
                <a:solidFill>
                  <a:srgbClr val="0C406A"/>
                </a:solidFill>
              </a:rPr>
              <a:t> or 					</a:t>
            </a:r>
            <a:r>
              <a:rPr lang="fr-FR" sz="2400" b="1" dirty="0" err="1">
                <a:solidFill>
                  <a:srgbClr val="0C406A"/>
                </a:solidFill>
              </a:rPr>
              <a:t>engineers</a:t>
            </a:r>
            <a:r>
              <a:rPr lang="fr-FR" sz="2400" b="1" dirty="0">
                <a:solidFill>
                  <a:srgbClr val="0C406A"/>
                </a:solidFill>
              </a:rPr>
              <a:t> </a:t>
            </a:r>
            <a:r>
              <a:rPr lang="fr-FR" sz="2400" b="1" dirty="0" err="1">
                <a:solidFill>
                  <a:srgbClr val="0C406A"/>
                </a:solidFill>
              </a:rPr>
              <a:t>willing</a:t>
            </a:r>
            <a:r>
              <a:rPr lang="fr-FR" sz="2400" b="1" dirty="0">
                <a:solidFill>
                  <a:srgbClr val="0C406A"/>
                </a:solidFill>
              </a:rPr>
              <a:t> to </a:t>
            </a:r>
            <a:r>
              <a:rPr lang="fr-FR" sz="2400" b="1" dirty="0" err="1">
                <a:solidFill>
                  <a:srgbClr val="0C406A"/>
                </a:solidFill>
              </a:rPr>
              <a:t>develop</a:t>
            </a:r>
            <a:r>
              <a:rPr lang="fr-FR" sz="2400" b="1" dirty="0">
                <a:solidFill>
                  <a:srgbClr val="0C406A"/>
                </a:solidFill>
              </a:rPr>
              <a:t> new </a:t>
            </a:r>
            <a:r>
              <a:rPr lang="fr-FR" sz="2400" b="1" dirty="0" err="1">
                <a:solidFill>
                  <a:srgbClr val="0C406A"/>
                </a:solidFill>
              </a:rPr>
              <a:t>features</a:t>
            </a:r>
            <a:r>
              <a:rPr lang="fr-FR" sz="2400" b="1" dirty="0">
                <a:solidFill>
                  <a:srgbClr val="0C406A"/>
                </a:solidFill>
              </a:rPr>
              <a:t> </a:t>
            </a:r>
            <a:r>
              <a:rPr lang="fr-FR" sz="2400" b="1" dirty="0" err="1">
                <a:solidFill>
                  <a:srgbClr val="0C406A"/>
                </a:solidFill>
              </a:rPr>
              <a:t>with</a:t>
            </a:r>
            <a:r>
              <a:rPr lang="fr-FR" sz="2400" b="1" dirty="0">
                <a:solidFill>
                  <a:srgbClr val="0C406A"/>
                </a:solidFill>
              </a:rPr>
              <a:t> GATE 10 					</a:t>
            </a:r>
          </a:p>
          <a:p>
            <a:endParaRPr lang="fr-FR" sz="2400" b="1" dirty="0">
              <a:solidFill>
                <a:srgbClr val="0C406A"/>
              </a:solidFill>
            </a:endParaRPr>
          </a:p>
          <a:p>
            <a:r>
              <a:rPr lang="fr-FR" sz="2400" b="1" dirty="0">
                <a:solidFill>
                  <a:srgbClr val="0C406A"/>
                </a:solidFill>
              </a:rPr>
              <a:t>				(</a:t>
            </a:r>
            <a:r>
              <a:rPr lang="fr-FR" sz="2400" b="1" dirty="0" err="1">
                <a:solidFill>
                  <a:srgbClr val="0C406A"/>
                </a:solidFill>
              </a:rPr>
              <a:t>indico</a:t>
            </a:r>
            <a:r>
              <a:rPr lang="fr-FR" sz="2400" b="1" dirty="0">
                <a:solidFill>
                  <a:srgbClr val="0C406A"/>
                </a:solidFill>
              </a:rPr>
              <a:t> web site </a:t>
            </a:r>
            <a:r>
              <a:rPr lang="fr-FR" sz="2400" b="1" dirty="0" err="1">
                <a:solidFill>
                  <a:srgbClr val="0C406A"/>
                </a:solidFill>
              </a:rPr>
              <a:t>coming</a:t>
            </a:r>
            <a:r>
              <a:rPr lang="fr-FR" sz="2400" b="1" dirty="0">
                <a:solidFill>
                  <a:srgbClr val="0C406A"/>
                </a:solidFill>
              </a:rPr>
              <a:t> </a:t>
            </a:r>
            <a:r>
              <a:rPr lang="fr-FR" sz="2400" b="1" dirty="0" err="1">
                <a:solidFill>
                  <a:srgbClr val="0C406A"/>
                </a:solidFill>
              </a:rPr>
              <a:t>soon</a:t>
            </a:r>
            <a:r>
              <a:rPr lang="fr-FR" sz="2400" b="1" dirty="0">
                <a:solidFill>
                  <a:srgbClr val="0C406A"/>
                </a:solidFill>
              </a:rPr>
              <a:t> for registration)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E7D0D24-79C8-A325-4116-6F13C04D7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4</a:t>
            </a:fld>
            <a:endParaRPr lang="fr-FR"/>
          </a:p>
        </p:txBody>
      </p:sp>
      <p:sp>
        <p:nvSpPr>
          <p:cNvPr id="3" name="Flèche vers la droite 2">
            <a:extLst>
              <a:ext uri="{FF2B5EF4-FFF2-40B4-BE49-F238E27FC236}">
                <a16:creationId xmlns:a16="http://schemas.microsoft.com/office/drawing/2014/main" id="{C65C43EB-FD63-F5E9-0BC0-4CD379490400}"/>
              </a:ext>
            </a:extLst>
          </p:cNvPr>
          <p:cNvSpPr/>
          <p:nvPr/>
        </p:nvSpPr>
        <p:spPr>
          <a:xfrm>
            <a:off x="1040993" y="1118628"/>
            <a:ext cx="10393719" cy="606175"/>
          </a:xfrm>
          <a:prstGeom prst="rightArrow">
            <a:avLst/>
          </a:prstGeom>
          <a:gradFill flip="none" rotWithShape="1">
            <a:gsLst>
              <a:gs pos="0">
                <a:srgbClr val="85CDDA">
                  <a:shade val="30000"/>
                  <a:satMod val="115000"/>
                </a:srgbClr>
              </a:gs>
              <a:gs pos="50000">
                <a:srgbClr val="85CDDA">
                  <a:shade val="67500"/>
                  <a:satMod val="115000"/>
                </a:srgbClr>
              </a:gs>
              <a:gs pos="100000">
                <a:srgbClr val="85CDDA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85CDD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363B4EC-0DFF-6A26-6CFC-C8AA68237EDC}"/>
              </a:ext>
            </a:extLst>
          </p:cNvPr>
          <p:cNvSpPr txBox="1"/>
          <p:nvPr/>
        </p:nvSpPr>
        <p:spPr>
          <a:xfrm>
            <a:off x="693846" y="933962"/>
            <a:ext cx="109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C406A"/>
                </a:solidFill>
              </a:rPr>
              <a:t>Oct. 2024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7BF0801-1B0D-2FD1-8A33-8CE5A7392B51}"/>
              </a:ext>
            </a:extLst>
          </p:cNvPr>
          <p:cNvSpPr txBox="1"/>
          <p:nvPr/>
        </p:nvSpPr>
        <p:spPr>
          <a:xfrm>
            <a:off x="9968696" y="900030"/>
            <a:ext cx="1182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C406A"/>
                </a:solidFill>
              </a:rPr>
              <a:t>Sept. 2025</a:t>
            </a:r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13291987-6AC8-AC97-FAF2-397155F92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Lydia Maigne - The OpenGATE collaboration
</a:t>
            </a:r>
          </a:p>
        </p:txBody>
      </p:sp>
    </p:spTree>
    <p:extLst>
      <p:ext uri="{BB962C8B-B14F-4D97-AF65-F5344CB8AC3E}">
        <p14:creationId xmlns:p14="http://schemas.microsoft.com/office/powerpoint/2010/main" val="333794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144651" y="561476"/>
            <a:ext cx="2806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b="1" dirty="0">
                <a:solidFill>
                  <a:srgbClr val="0C406A"/>
                </a:solidFill>
              </a:rPr>
              <a:t>Next GATE </a:t>
            </a:r>
            <a:r>
              <a:rPr lang="fr-FR" sz="2800" b="1" dirty="0" err="1">
                <a:solidFill>
                  <a:srgbClr val="0C406A"/>
                </a:solidFill>
              </a:rPr>
              <a:t>events</a:t>
            </a:r>
            <a:endParaRPr lang="fr-FR" sz="2800" b="1" dirty="0">
              <a:solidFill>
                <a:srgbClr val="0C406A"/>
              </a:solidFill>
            </a:endParaRPr>
          </a:p>
        </p:txBody>
      </p:sp>
      <p:sp>
        <p:nvSpPr>
          <p:cNvPr id="2" name="Flèche vers la droite 1">
            <a:extLst>
              <a:ext uri="{FF2B5EF4-FFF2-40B4-BE49-F238E27FC236}">
                <a16:creationId xmlns:a16="http://schemas.microsoft.com/office/drawing/2014/main" id="{21E437EE-E127-5178-74BD-B97B0F6783FB}"/>
              </a:ext>
            </a:extLst>
          </p:cNvPr>
          <p:cNvSpPr/>
          <p:nvPr/>
        </p:nvSpPr>
        <p:spPr>
          <a:xfrm>
            <a:off x="1040993" y="1118628"/>
            <a:ext cx="10393719" cy="606175"/>
          </a:xfrm>
          <a:prstGeom prst="rightArrow">
            <a:avLst/>
          </a:prstGeom>
          <a:solidFill>
            <a:srgbClr val="85CDDA"/>
          </a:solidFill>
          <a:ln>
            <a:solidFill>
              <a:srgbClr val="85CDD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97FAC5F-3DA9-DF08-390C-4B179FA222C6}"/>
              </a:ext>
            </a:extLst>
          </p:cNvPr>
          <p:cNvSpPr txBox="1"/>
          <p:nvPr/>
        </p:nvSpPr>
        <p:spPr>
          <a:xfrm>
            <a:off x="4951381" y="1816240"/>
            <a:ext cx="1652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0C406A"/>
                </a:solidFill>
              </a:rPr>
              <a:t>May 2025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5B55467-F990-4608-57D3-19AFF0DED14D}"/>
              </a:ext>
            </a:extLst>
          </p:cNvPr>
          <p:cNvSpPr txBox="1"/>
          <p:nvPr/>
        </p:nvSpPr>
        <p:spPr>
          <a:xfrm>
            <a:off x="2231950" y="2972770"/>
            <a:ext cx="91152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0C406A"/>
                </a:solidFill>
              </a:rPr>
              <a:t>		GATE </a:t>
            </a:r>
            <a:r>
              <a:rPr lang="fr-FR" sz="3200" b="1" dirty="0" err="1">
                <a:solidFill>
                  <a:srgbClr val="0C406A"/>
                </a:solidFill>
              </a:rPr>
              <a:t>scientific</a:t>
            </a:r>
            <a:r>
              <a:rPr lang="fr-FR" sz="3200" b="1" dirty="0">
                <a:solidFill>
                  <a:srgbClr val="0C406A"/>
                </a:solidFill>
              </a:rPr>
              <a:t> meeting</a:t>
            </a:r>
          </a:p>
          <a:p>
            <a:r>
              <a:rPr lang="fr-FR" sz="3200" b="1" dirty="0">
                <a:solidFill>
                  <a:srgbClr val="0C406A"/>
                </a:solidFill>
              </a:rPr>
              <a:t>		</a:t>
            </a:r>
            <a:r>
              <a:rPr lang="fr-FR" sz="2400" b="1" dirty="0" err="1">
                <a:solidFill>
                  <a:srgbClr val="0C406A"/>
                </a:solidFill>
              </a:rPr>
              <a:t>Annual</a:t>
            </a:r>
            <a:r>
              <a:rPr lang="fr-FR" sz="2400" b="1" dirty="0">
                <a:solidFill>
                  <a:srgbClr val="0C406A"/>
                </a:solidFill>
              </a:rPr>
              <a:t> </a:t>
            </a:r>
            <a:r>
              <a:rPr lang="fr-FR" sz="2400" b="1" dirty="0" err="1">
                <a:solidFill>
                  <a:srgbClr val="0C406A"/>
                </a:solidFill>
              </a:rPr>
              <a:t>scientific</a:t>
            </a:r>
            <a:r>
              <a:rPr lang="fr-FR" sz="2400" b="1" dirty="0">
                <a:solidFill>
                  <a:srgbClr val="0C406A"/>
                </a:solidFill>
              </a:rPr>
              <a:t> meeting to </a:t>
            </a:r>
            <a:r>
              <a:rPr lang="fr-FR" sz="2400" b="1" dirty="0" err="1">
                <a:solidFill>
                  <a:srgbClr val="0C406A"/>
                </a:solidFill>
              </a:rPr>
              <a:t>present</a:t>
            </a:r>
            <a:r>
              <a:rPr lang="fr-FR" sz="2400" b="1" dirty="0">
                <a:solidFill>
                  <a:srgbClr val="0C406A"/>
                </a:solidFill>
              </a:rPr>
              <a:t> last R&amp;D </a:t>
            </a:r>
            <a:r>
              <a:rPr lang="fr-FR" sz="2400" b="1" dirty="0" err="1">
                <a:solidFill>
                  <a:srgbClr val="0C406A"/>
                </a:solidFill>
              </a:rPr>
              <a:t>studies</a:t>
            </a:r>
            <a:endParaRPr lang="fr-FR" sz="2400" b="1" dirty="0">
              <a:solidFill>
                <a:srgbClr val="0C406A"/>
              </a:solidFill>
            </a:endParaRPr>
          </a:p>
          <a:p>
            <a:r>
              <a:rPr lang="fr-FR" sz="2400" b="1" dirty="0">
                <a:solidFill>
                  <a:srgbClr val="0C406A"/>
                </a:solidFill>
              </a:rPr>
              <a:t>		Registration and program </a:t>
            </a:r>
            <a:r>
              <a:rPr lang="fr-FR" sz="2400" b="1" dirty="0" err="1">
                <a:solidFill>
                  <a:srgbClr val="0C406A"/>
                </a:solidFill>
              </a:rPr>
              <a:t>opening</a:t>
            </a:r>
            <a:r>
              <a:rPr lang="fr-FR" sz="2400" b="1" dirty="0">
                <a:solidFill>
                  <a:srgbClr val="0C406A"/>
                </a:solidFill>
              </a:rPr>
              <a:t> in </a:t>
            </a:r>
            <a:r>
              <a:rPr lang="fr-FR" sz="2400" b="1" dirty="0" err="1">
                <a:solidFill>
                  <a:srgbClr val="0C406A"/>
                </a:solidFill>
              </a:rPr>
              <a:t>January</a:t>
            </a:r>
            <a:r>
              <a:rPr lang="fr-FR" sz="2400" b="1" dirty="0">
                <a:solidFill>
                  <a:srgbClr val="0C406A"/>
                </a:solidFill>
              </a:rPr>
              <a:t> 2025</a:t>
            </a:r>
            <a:endParaRPr lang="fr-FR" sz="3200" b="1" dirty="0">
              <a:solidFill>
                <a:srgbClr val="0C406A"/>
              </a:solidFill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AC3DBD1-F9D5-119A-DBBB-38AFF21A5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5</a:t>
            </a:fld>
            <a:endParaRPr lang="fr-FR"/>
          </a:p>
        </p:txBody>
      </p:sp>
      <p:sp>
        <p:nvSpPr>
          <p:cNvPr id="4" name="Flèche vers la droite 3">
            <a:extLst>
              <a:ext uri="{FF2B5EF4-FFF2-40B4-BE49-F238E27FC236}">
                <a16:creationId xmlns:a16="http://schemas.microsoft.com/office/drawing/2014/main" id="{79797E12-498E-1F54-751B-9EA345930CA8}"/>
              </a:ext>
            </a:extLst>
          </p:cNvPr>
          <p:cNvSpPr/>
          <p:nvPr/>
        </p:nvSpPr>
        <p:spPr>
          <a:xfrm>
            <a:off x="1040993" y="1118628"/>
            <a:ext cx="10393719" cy="606175"/>
          </a:xfrm>
          <a:prstGeom prst="rightArrow">
            <a:avLst/>
          </a:prstGeom>
          <a:gradFill flip="none" rotWithShape="1">
            <a:gsLst>
              <a:gs pos="0">
                <a:srgbClr val="85CDDA">
                  <a:shade val="30000"/>
                  <a:satMod val="115000"/>
                </a:srgbClr>
              </a:gs>
              <a:gs pos="50000">
                <a:srgbClr val="85CDDA">
                  <a:shade val="67500"/>
                  <a:satMod val="115000"/>
                </a:srgbClr>
              </a:gs>
              <a:gs pos="100000">
                <a:srgbClr val="85CDDA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85CDD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DD57C4A-A110-E133-9B9B-29E3991CC46C}"/>
              </a:ext>
            </a:extLst>
          </p:cNvPr>
          <p:cNvSpPr txBox="1"/>
          <p:nvPr/>
        </p:nvSpPr>
        <p:spPr>
          <a:xfrm>
            <a:off x="693846" y="933962"/>
            <a:ext cx="109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C406A"/>
                </a:solidFill>
              </a:rPr>
              <a:t>Oct. 2024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57DFC7C-36DF-E85A-3F4B-525B5653918B}"/>
              </a:ext>
            </a:extLst>
          </p:cNvPr>
          <p:cNvSpPr txBox="1"/>
          <p:nvPr/>
        </p:nvSpPr>
        <p:spPr>
          <a:xfrm>
            <a:off x="9968696" y="900030"/>
            <a:ext cx="1182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C406A"/>
                </a:solidFill>
              </a:rPr>
              <a:t>Sept. 2025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94D4654-65C9-781F-A4C2-4881DD5CED62}"/>
              </a:ext>
            </a:extLst>
          </p:cNvPr>
          <p:cNvSpPr txBox="1"/>
          <p:nvPr/>
        </p:nvSpPr>
        <p:spPr>
          <a:xfrm>
            <a:off x="827037" y="5133198"/>
            <a:ext cx="9474607" cy="1015663"/>
          </a:xfrm>
          <a:prstGeom prst="rect">
            <a:avLst/>
          </a:prstGeom>
          <a:noFill/>
          <a:ln w="38100">
            <a:solidFill>
              <a:srgbClr val="C2A066"/>
            </a:solidFill>
          </a:ln>
        </p:spPr>
        <p:txBody>
          <a:bodyPr wrap="square">
            <a:spAutoFit/>
          </a:bodyPr>
          <a:lstStyle/>
          <a:p>
            <a:r>
              <a:rPr lang="fr-FR" sz="2400" b="1" dirty="0" err="1">
                <a:solidFill>
                  <a:srgbClr val="434343"/>
                </a:solidFill>
              </a:rPr>
              <a:t>Previous</a:t>
            </a:r>
            <a:r>
              <a:rPr lang="fr-FR" sz="2400" b="1" dirty="0">
                <a:solidFill>
                  <a:srgbClr val="434343"/>
                </a:solidFill>
              </a:rPr>
              <a:t> </a:t>
            </a:r>
            <a:r>
              <a:rPr lang="fr-FR" sz="2400" b="1" dirty="0" err="1">
                <a:solidFill>
                  <a:srgbClr val="434343"/>
                </a:solidFill>
              </a:rPr>
              <a:t>scientific</a:t>
            </a:r>
            <a:r>
              <a:rPr lang="fr-FR" sz="2400" b="1" dirty="0">
                <a:solidFill>
                  <a:srgbClr val="434343"/>
                </a:solidFill>
              </a:rPr>
              <a:t> meetings: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0C406A"/>
                </a:solidFill>
              </a:rPr>
              <a:t>22-23 May 2024, in Paris-Orsay (France) </a:t>
            </a:r>
            <a:r>
              <a:rPr lang="fr-FR" b="1" i="0" u="none" strike="noStrike" dirty="0">
                <a:solidFill>
                  <a:srgbClr val="0099CC"/>
                </a:solidFill>
                <a:effectLst/>
                <a:hlinkClick r:id="rId3"/>
              </a:rPr>
              <a:t>https://indico.in2p3.fr/e/gate2024</a:t>
            </a:r>
            <a:endParaRPr lang="fr-FR" b="1" dirty="0">
              <a:solidFill>
                <a:srgbClr val="0C406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0C406A"/>
                </a:solidFill>
              </a:rPr>
              <a:t>25-26 April 2023, in Krakow (</a:t>
            </a:r>
            <a:r>
              <a:rPr lang="fr-FR" b="1" dirty="0" err="1">
                <a:solidFill>
                  <a:srgbClr val="0C406A"/>
                </a:solidFill>
              </a:rPr>
              <a:t>Poland</a:t>
            </a:r>
            <a:r>
              <a:rPr lang="fr-FR" b="1" dirty="0">
                <a:solidFill>
                  <a:srgbClr val="0C406A"/>
                </a:solidFill>
              </a:rPr>
              <a:t>) </a:t>
            </a:r>
            <a:r>
              <a:rPr lang="fr-FR" sz="1800" b="1" dirty="0">
                <a:solidFill>
                  <a:srgbClr val="0C406A"/>
                </a:solidFill>
                <a:hlinkClick r:id="rId4"/>
              </a:rPr>
              <a:t>https://indico.in2p3.fr/e/gate2023</a:t>
            </a:r>
            <a:endParaRPr lang="fr-FR" sz="1800" b="1" dirty="0">
              <a:solidFill>
                <a:srgbClr val="0C406A"/>
              </a:solidFill>
            </a:endParaRPr>
          </a:p>
        </p:txBody>
      </p:sp>
      <p:sp>
        <p:nvSpPr>
          <p:cNvPr id="14" name="Espace réservé du pied de page 13">
            <a:extLst>
              <a:ext uri="{FF2B5EF4-FFF2-40B4-BE49-F238E27FC236}">
                <a16:creationId xmlns:a16="http://schemas.microsoft.com/office/drawing/2014/main" id="{09ECF565-CC66-3901-256B-14B436AB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Lydia Maigne - The OpenGATE collaboration
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A01490F-806C-50B7-3823-81F7C08EAE31}"/>
              </a:ext>
            </a:extLst>
          </p:cNvPr>
          <p:cNvSpPr txBox="1"/>
          <p:nvPr/>
        </p:nvSpPr>
        <p:spPr>
          <a:xfrm>
            <a:off x="988043" y="3002652"/>
            <a:ext cx="61000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rgbClr val="0C406A"/>
                </a:solidFill>
              </a:rPr>
              <a:t>2 </a:t>
            </a:r>
            <a:r>
              <a:rPr lang="fr-FR" sz="3200" b="1" dirty="0" err="1">
                <a:solidFill>
                  <a:srgbClr val="0C406A"/>
                </a:solidFill>
              </a:rPr>
              <a:t>days</a:t>
            </a:r>
            <a:r>
              <a:rPr lang="fr-FR" sz="3200" b="1" dirty="0">
                <a:solidFill>
                  <a:srgbClr val="0C406A"/>
                </a:solidFill>
              </a:rPr>
              <a:t> 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812832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0EB0FE52-D191-A605-0330-1A96241C9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1EC95-6BD0-4C4F-A6E1-74864A8C9D6E}" type="slidenum">
              <a:rPr lang="fr-FR" smtClean="0"/>
              <a:t>6</a:t>
            </a:fld>
            <a:endParaRPr lang="fr-FR"/>
          </a:p>
        </p:txBody>
      </p:sp>
      <p:sp>
        <p:nvSpPr>
          <p:cNvPr id="6" name="Espace réservé du texte 1">
            <a:extLst>
              <a:ext uri="{FF2B5EF4-FFF2-40B4-BE49-F238E27FC236}">
                <a16:creationId xmlns:a16="http://schemas.microsoft.com/office/drawing/2014/main" id="{F29A1BAD-C26E-2B20-C5BC-A46FCD55E068}"/>
              </a:ext>
            </a:extLst>
          </p:cNvPr>
          <p:cNvSpPr txBox="1">
            <a:spLocks/>
          </p:cNvSpPr>
          <p:nvPr/>
        </p:nvSpPr>
        <p:spPr>
          <a:xfrm>
            <a:off x="3644655" y="1219543"/>
            <a:ext cx="6842901" cy="16209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2 servers dedicated to training</a:t>
            </a:r>
          </a:p>
          <a:p>
            <a:r>
              <a:rPr lang="en-US" sz="1800" dirty="0"/>
              <a:t>100 simultaneous connections</a:t>
            </a:r>
          </a:p>
          <a:p>
            <a:r>
              <a:rPr lang="en-US" sz="1800" dirty="0"/>
              <a:t>For on site or remote tutorials</a:t>
            </a:r>
          </a:p>
          <a:p>
            <a:r>
              <a:rPr lang="en-US" sz="1800" dirty="0"/>
              <a:t>Shared course materials</a:t>
            </a:r>
          </a:p>
          <a:p>
            <a:r>
              <a:rPr lang="en-US" sz="1800" b="1" dirty="0">
                <a:solidFill>
                  <a:srgbClr val="0C406A"/>
                </a:solidFill>
              </a:rPr>
              <a:t>Service open since 2021 </a:t>
            </a:r>
          </a:p>
        </p:txBody>
      </p:sp>
      <p:sp>
        <p:nvSpPr>
          <p:cNvPr id="7" name="Titre 2">
            <a:extLst>
              <a:ext uri="{FF2B5EF4-FFF2-40B4-BE49-F238E27FC236}">
                <a16:creationId xmlns:a16="http://schemas.microsoft.com/office/drawing/2014/main" id="{5E378ADD-CF05-9877-41D5-2AB3A3F57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4232" y="496960"/>
            <a:ext cx="11472597" cy="638175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C406A"/>
                </a:solidFill>
                <a:latin typeface="+mn-lt"/>
                <a:ea typeface="+mn-ea"/>
                <a:cs typeface="+mn-cs"/>
              </a:rPr>
              <a:t>GATE training hub for students</a:t>
            </a:r>
          </a:p>
        </p:txBody>
      </p:sp>
      <p:pic>
        <p:nvPicPr>
          <p:cNvPr id="11" name="Image 10" descr="Une image contenant intérieur, ordinateur, fenêtre, acier&#10;&#10;Description générée automatiquement">
            <a:extLst>
              <a:ext uri="{FF2B5EF4-FFF2-40B4-BE49-F238E27FC236}">
                <a16:creationId xmlns:a16="http://schemas.microsoft.com/office/drawing/2014/main" id="{87E7DD7A-2D83-91F3-21CF-1AC19F0D8A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79" b="96778" l="470" r="98322">
                        <a14:foregroundMark x1="470" y1="30549" x2="3490" y2="50835"/>
                        <a14:foregroundMark x1="90671" y1="31623" x2="93221" y2="60740"/>
                        <a14:foregroundMark x1="89732" y1="69570" x2="90537" y2="80549"/>
                        <a14:foregroundMark x1="50940" y1="35919" x2="51879" y2="45465"/>
                        <a14:foregroundMark x1="62416" y1="33771" x2="62416" y2="33771"/>
                        <a14:foregroundMark x1="64027" y1="31026" x2="64027" y2="31026"/>
                        <a14:foregroundMark x1="63758" y1="30549" x2="63624" y2="38067"/>
                        <a14:foregroundMark x1="61812" y1="30310" x2="64027" y2="39857"/>
                        <a14:foregroundMark x1="97718" y1="28162" x2="98456" y2="89141"/>
                        <a14:foregroundMark x1="91275" y1="22792" x2="84698" y2="43556"/>
                        <a14:foregroundMark x1="84698" y1="43556" x2="84631" y2="45823"/>
                        <a14:foregroundMark x1="84497" y1="10024" x2="91275" y2="10024"/>
                        <a14:foregroundMark x1="76242" y1="92840" x2="88725" y2="96897"/>
                        <a14:foregroundMark x1="88523" y1="56444" x2="83020" y2="30310"/>
                        <a14:foregroundMark x1="83020" y1="30310" x2="90940" y2="20883"/>
                        <a14:foregroundMark x1="55168" y1="93914" x2="55168" y2="93914"/>
                        <a14:foregroundMark x1="53960" y1="7279" x2="57114" y2="10979"/>
                        <a14:backgroundMark x1="74698" y1="7279" x2="74698" y2="7279"/>
                        <a14:backgroundMark x1="49933" y1="13962" x2="49933" y2="13962"/>
                        <a14:backgroundMark x1="50537" y1="14797" x2="50537" y2="14797"/>
                        <a14:backgroundMark x1="51745" y1="14200" x2="51745" y2="14200"/>
                        <a14:backgroundMark x1="30805" y1="19570" x2="35503" y2="176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837" y="3336712"/>
            <a:ext cx="3617805" cy="2034712"/>
          </a:xfrm>
          <a:prstGeom prst="rect">
            <a:avLst/>
          </a:prstGeom>
        </p:spPr>
      </p:pic>
      <p:pic>
        <p:nvPicPr>
          <p:cNvPr id="12" name="Picture 14" descr="Faut-il interdire l'utilisation d'ordinateurs en cours par les étudiants ?  – Learning Lab">
            <a:extLst>
              <a:ext uri="{FF2B5EF4-FFF2-40B4-BE49-F238E27FC236}">
                <a16:creationId xmlns:a16="http://schemas.microsoft.com/office/drawing/2014/main" id="{B27A72A6-0C9E-5404-3B45-306708B79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21" y="1324805"/>
            <a:ext cx="2103824" cy="139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B965E73E-917C-44A0-A66C-1A3D527315FA}"/>
              </a:ext>
            </a:extLst>
          </p:cNvPr>
          <p:cNvGrpSpPr/>
          <p:nvPr/>
        </p:nvGrpSpPr>
        <p:grpSpPr>
          <a:xfrm>
            <a:off x="7782911" y="893424"/>
            <a:ext cx="3442242" cy="1819896"/>
            <a:chOff x="8211433" y="1135135"/>
            <a:chExt cx="3163526" cy="1723595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3FE9D22C-8BC7-2B23-6A47-E6BF4A4CA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11433" y="1158007"/>
              <a:ext cx="3097746" cy="1700723"/>
            </a:xfrm>
            <a:prstGeom prst="rect">
              <a:avLst/>
            </a:prstGeom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8C17DA8E-B49A-37E2-F973-4209DDDE4D0A}"/>
                </a:ext>
              </a:extLst>
            </p:cNvPr>
            <p:cNvSpPr txBox="1"/>
            <p:nvPr/>
          </p:nvSpPr>
          <p:spPr>
            <a:xfrm>
              <a:off x="9438916" y="1135135"/>
              <a:ext cx="19360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>
                  <a:solidFill>
                    <a:srgbClr val="0C406A"/>
                  </a:solidFill>
                </a:rPr>
                <a:t>Pacific Asia </a:t>
              </a:r>
              <a:r>
                <a:rPr lang="fr-FR" sz="1400" b="1" dirty="0" err="1">
                  <a:solidFill>
                    <a:srgbClr val="0C406A"/>
                  </a:solidFill>
                </a:rPr>
                <a:t>region</a:t>
              </a:r>
              <a:r>
                <a:rPr lang="fr-FR" sz="1400" b="1" dirty="0">
                  <a:solidFill>
                    <a:srgbClr val="0C406A"/>
                  </a:solidFill>
                </a:rPr>
                <a:t> 2022</a:t>
              </a: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251BEF82-9368-3145-CCFB-5F5C811DEAAF}"/>
              </a:ext>
            </a:extLst>
          </p:cNvPr>
          <p:cNvGrpSpPr/>
          <p:nvPr/>
        </p:nvGrpSpPr>
        <p:grpSpPr>
          <a:xfrm>
            <a:off x="8743240" y="2312270"/>
            <a:ext cx="2746748" cy="1541793"/>
            <a:chOff x="8940799" y="2784306"/>
            <a:chExt cx="2746748" cy="1541793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46DAC72E-6B0E-0F0A-05F6-64BA57345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87592" y="2843771"/>
              <a:ext cx="2699955" cy="1482328"/>
            </a:xfrm>
            <a:prstGeom prst="rect">
              <a:avLst/>
            </a:prstGeom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838BA1CB-22C7-BD3F-C129-A880A2ADA33D}"/>
                </a:ext>
              </a:extLst>
            </p:cNvPr>
            <p:cNvSpPr txBox="1"/>
            <p:nvPr/>
          </p:nvSpPr>
          <p:spPr>
            <a:xfrm>
              <a:off x="8940799" y="2784306"/>
              <a:ext cx="10268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 err="1">
                  <a:solidFill>
                    <a:srgbClr val="0C406A"/>
                  </a:solidFill>
                </a:rPr>
                <a:t>Africa</a:t>
              </a:r>
              <a:r>
                <a:rPr lang="fr-FR" sz="1400" b="1" dirty="0">
                  <a:solidFill>
                    <a:srgbClr val="0C406A"/>
                  </a:solidFill>
                </a:rPr>
                <a:t> 2022</a:t>
              </a: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E28241C6-1285-B71D-1F55-F606349DF075}"/>
              </a:ext>
            </a:extLst>
          </p:cNvPr>
          <p:cNvGrpSpPr/>
          <p:nvPr/>
        </p:nvGrpSpPr>
        <p:grpSpPr>
          <a:xfrm>
            <a:off x="7066105" y="3196920"/>
            <a:ext cx="2801885" cy="1600039"/>
            <a:chOff x="6039344" y="2955031"/>
            <a:chExt cx="2801885" cy="1600039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02A0A720-2A25-F69B-D9A6-DC3153E44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96000" y="3047127"/>
              <a:ext cx="2745229" cy="1507943"/>
            </a:xfrm>
            <a:prstGeom prst="rect">
              <a:avLst/>
            </a:prstGeom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83DC3665-283E-C5F7-9331-3BE92676681B}"/>
                </a:ext>
              </a:extLst>
            </p:cNvPr>
            <p:cNvSpPr txBox="1"/>
            <p:nvPr/>
          </p:nvSpPr>
          <p:spPr>
            <a:xfrm>
              <a:off x="6039344" y="2955031"/>
              <a:ext cx="11186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>
                  <a:solidFill>
                    <a:srgbClr val="0C406A"/>
                  </a:solidFill>
                </a:rPr>
                <a:t>Europe 2022</a:t>
              </a: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A69C8157-8E47-C5B3-73A0-90C27BA62B00}"/>
              </a:ext>
            </a:extLst>
          </p:cNvPr>
          <p:cNvGrpSpPr/>
          <p:nvPr/>
        </p:nvGrpSpPr>
        <p:grpSpPr>
          <a:xfrm>
            <a:off x="9268628" y="4450085"/>
            <a:ext cx="2437856" cy="1323620"/>
            <a:chOff x="5826642" y="4692243"/>
            <a:chExt cx="2437856" cy="1323620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BBD07B0C-14C3-BC6F-BD46-AD94555DB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67715" y="4729850"/>
              <a:ext cx="2396783" cy="1286013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88959182-CC6A-E865-8B16-D7B74CB87F4C}"/>
                </a:ext>
              </a:extLst>
            </p:cNvPr>
            <p:cNvSpPr txBox="1"/>
            <p:nvPr/>
          </p:nvSpPr>
          <p:spPr>
            <a:xfrm>
              <a:off x="5826642" y="4692243"/>
              <a:ext cx="9252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>
                  <a:solidFill>
                    <a:schemeClr val="bg1"/>
                  </a:solidFill>
                </a:rPr>
                <a:t>Mali 2021</a:t>
              </a:r>
            </a:p>
          </p:txBody>
        </p:sp>
      </p:grp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990588F-DC4B-3CFE-EAA5-3E6A7E343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Lydia Maigne - The OpenGATE collaboration
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23E9E87-46FF-FA4B-9012-42589737F719}"/>
              </a:ext>
            </a:extLst>
          </p:cNvPr>
          <p:cNvSpPr txBox="1"/>
          <p:nvPr/>
        </p:nvSpPr>
        <p:spPr>
          <a:xfrm>
            <a:off x="662787" y="5939738"/>
            <a:ext cx="8854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Please</a:t>
            </a:r>
            <a:r>
              <a:rPr lang="fr-FR" dirty="0"/>
              <a:t> contact Lydia </a:t>
            </a:r>
            <a:r>
              <a:rPr lang="fr-FR" dirty="0" err="1"/>
              <a:t>Maigne</a:t>
            </a:r>
            <a:r>
              <a:rPr lang="fr-FR" dirty="0"/>
              <a:t>: </a:t>
            </a:r>
            <a:r>
              <a:rPr lang="fr-FR" dirty="0">
                <a:hlinkClick r:id="rId10"/>
              </a:rPr>
              <a:t>lydia.maigne@clermont.in2p3.fr</a:t>
            </a:r>
            <a:r>
              <a:rPr lang="fr-FR" dirty="0"/>
              <a:t> to set up </a:t>
            </a:r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remote</a:t>
            </a:r>
            <a:r>
              <a:rPr lang="fr-FR" dirty="0"/>
              <a:t> training</a:t>
            </a:r>
          </a:p>
        </p:txBody>
      </p:sp>
    </p:spTree>
    <p:extLst>
      <p:ext uri="{BB962C8B-B14F-4D97-AF65-F5344CB8AC3E}">
        <p14:creationId xmlns:p14="http://schemas.microsoft.com/office/powerpoint/2010/main" val="778084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5909D66-E61C-5154-E274-EC770D507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A1EC95-6BD0-4C4F-A6E1-74864A8C9D6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B81EC7C-BE03-CC89-C1B1-26F65B1FF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Lydia Maigne - The OpenGATE collaboration
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AD25FC7-15E6-4304-81EB-2FD25F2A41D2}"/>
              </a:ext>
            </a:extLst>
          </p:cNvPr>
          <p:cNvSpPr txBox="1"/>
          <p:nvPr/>
        </p:nvSpPr>
        <p:spPr>
          <a:xfrm>
            <a:off x="2040233" y="681037"/>
            <a:ext cx="7327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C406A"/>
                </a:solidFill>
              </a:rPr>
              <a:t>GATE 10 – GATE new era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2CAB8C5-07F3-430D-80B7-01A34B00B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GB" dirty="0"/>
              <a:t>Current is 10.beta9</a:t>
            </a:r>
          </a:p>
          <a:p>
            <a:endParaRPr lang="en-GB" dirty="0"/>
          </a:p>
          <a:p>
            <a:r>
              <a:rPr lang="en-GB" dirty="0"/>
              <a:t>With Geant4 11.2.1</a:t>
            </a:r>
          </a:p>
          <a:p>
            <a:endParaRPr lang="en-GB" dirty="0"/>
          </a:p>
          <a:p>
            <a:r>
              <a:rPr lang="en-GB" dirty="0"/>
              <a:t>On Linux, Mac (Intel + Silicon), Windows</a:t>
            </a:r>
            <a:r>
              <a:rPr lang="en-GB" dirty="0">
                <a:solidFill>
                  <a:schemeClr val="accent2"/>
                </a:solidFill>
              </a:rPr>
              <a:t>*</a:t>
            </a:r>
          </a:p>
          <a:p>
            <a:endParaRPr lang="en-GB" dirty="0"/>
          </a:p>
          <a:p>
            <a:r>
              <a:rPr lang="en-GB" dirty="0"/>
              <a:t>With Python 3.9, 3.10, 3.11, 3.12</a:t>
            </a:r>
            <a:endParaRPr lang="en-FR" dirty="0"/>
          </a:p>
          <a:p>
            <a:endParaRPr lang="en-FR" dirty="0"/>
          </a:p>
        </p:txBody>
      </p:sp>
      <p:pic>
        <p:nvPicPr>
          <p:cNvPr id="13" name="Picture 2" descr="Picture 2">
            <a:extLst>
              <a:ext uri="{FF2B5EF4-FFF2-40B4-BE49-F238E27FC236}">
                <a16:creationId xmlns:a16="http://schemas.microsoft.com/office/drawing/2014/main" id="{6974E5DE-F750-4206-8894-9211C3E1F1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5226" y="4829849"/>
            <a:ext cx="1635370" cy="14706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61F5A2D-D034-46B2-AD19-4E682181DD5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1773" y="1357529"/>
            <a:ext cx="3625267" cy="1203589"/>
          </a:xfrm>
          <a:prstGeom prst="rect">
            <a:avLst/>
          </a:prstGeom>
        </p:spPr>
      </p:pic>
      <p:pic>
        <p:nvPicPr>
          <p:cNvPr id="15" name="Picture 2" descr="1. Introduction — GATE documentation">
            <a:extLst>
              <a:ext uri="{FF2B5EF4-FFF2-40B4-BE49-F238E27FC236}">
                <a16:creationId xmlns:a16="http://schemas.microsoft.com/office/drawing/2014/main" id="{50A17A1B-420A-4575-9384-0F944184F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8007" y="2945701"/>
            <a:ext cx="2653842" cy="161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B768D488-D5B0-423B-902A-CE5DC4C86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3400" y="1627335"/>
            <a:ext cx="994480" cy="111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yH5BAEAAAAALAAAAAABAAEAAAIBRAA7 - Python Logo">
            <a:extLst>
              <a:ext uri="{FF2B5EF4-FFF2-40B4-BE49-F238E27FC236}">
                <a16:creationId xmlns:a16="http://schemas.microsoft.com/office/drawing/2014/main" id="{0916328E-30CA-453F-B0C1-8AB22A382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9460" y="1468133"/>
            <a:ext cx="1276993" cy="141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8380106-D1B2-4D07-BDCB-76EA07ADA8D0}"/>
              </a:ext>
            </a:extLst>
          </p:cNvPr>
          <p:cNvSpPr txBox="1"/>
          <p:nvPr/>
        </p:nvSpPr>
        <p:spPr>
          <a:xfrm>
            <a:off x="493570" y="5565197"/>
            <a:ext cx="75200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b="1" dirty="0">
                <a:solidFill>
                  <a:srgbClr val="85CDDA"/>
                </a:solidFill>
                <a:hlinkClick r:id="rId8"/>
              </a:rPr>
              <a:t>https://github.com/OpenGATE/opengate</a:t>
            </a:r>
            <a:r>
              <a:rPr lang="fr-FR" b="1" dirty="0">
                <a:solidFill>
                  <a:srgbClr val="85CDDA"/>
                </a:solidFill>
              </a:rPr>
              <a:t>   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85CDD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/>
            <a:r>
              <a:rPr lang="fr-FR" b="1">
                <a:solidFill>
                  <a:srgbClr val="85CDDA"/>
                </a:solidFill>
                <a:hlinkClick r:id="rId9"/>
              </a:rPr>
              <a:t>https</a:t>
            </a:r>
            <a:r>
              <a:rPr lang="fr-FR" b="1" dirty="0">
                <a:solidFill>
                  <a:srgbClr val="85CDDA"/>
                </a:solidFill>
                <a:hlinkClick r:id="rId9"/>
              </a:rPr>
              <a:t>://github.com/OpenGATE/opengate/tree/master/opengate/tests/src</a:t>
            </a:r>
            <a:r>
              <a:rPr lang="fr-FR" b="1" dirty="0">
                <a:solidFill>
                  <a:srgbClr val="85CDDA"/>
                </a:solidFill>
              </a:rPr>
              <a:t> 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85CDD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837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5909D66-E61C-5154-E274-EC770D507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A1EC95-6BD0-4C4F-A6E1-74864A8C9D6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B81EC7C-BE03-CC89-C1B1-26F65B1FF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Lydia Maigne - The OpenGATE collaboration
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AD25FC7-15E6-4304-81EB-2FD25F2A41D2}"/>
              </a:ext>
            </a:extLst>
          </p:cNvPr>
          <p:cNvSpPr txBox="1"/>
          <p:nvPr/>
        </p:nvSpPr>
        <p:spPr>
          <a:xfrm>
            <a:off x="2040233" y="681037"/>
            <a:ext cx="7327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0C406A"/>
                </a:solidFill>
              </a:rPr>
              <a:t>Example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C40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3">
            <a:extLst>
              <a:ext uri="{FF2B5EF4-FFF2-40B4-BE49-F238E27FC236}">
                <a16:creationId xmlns:a16="http://schemas.microsoft.com/office/drawing/2014/main" id="{BEF89108-9F78-40C9-A828-D703EC9338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00" y="1415593"/>
            <a:ext cx="6026399" cy="4923136"/>
          </a:xfrm>
          <a:prstGeom prst="rect">
            <a:avLst/>
          </a:prstGeom>
        </p:spPr>
      </p:pic>
      <p:pic>
        <p:nvPicPr>
          <p:cNvPr id="19" name="Picture 14">
            <a:extLst>
              <a:ext uri="{FF2B5EF4-FFF2-40B4-BE49-F238E27FC236}">
                <a16:creationId xmlns:a16="http://schemas.microsoft.com/office/drawing/2014/main" id="{9F043E50-6D18-4039-8F09-63AB3C9823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6132" y="1415594"/>
            <a:ext cx="6025468" cy="511830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77571B3-CFF8-4C7B-9EBE-21E891E66910}"/>
              </a:ext>
            </a:extLst>
          </p:cNvPr>
          <p:cNvSpPr/>
          <p:nvPr/>
        </p:nvSpPr>
        <p:spPr>
          <a:xfrm>
            <a:off x="56670" y="6221414"/>
            <a:ext cx="6026399" cy="320303"/>
          </a:xfrm>
          <a:prstGeom prst="rect">
            <a:avLst/>
          </a:prstGeom>
          <a:solidFill>
            <a:srgbClr val="1D1F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grpSp>
        <p:nvGrpSpPr>
          <p:cNvPr id="21" name="Group 4">
            <a:extLst>
              <a:ext uri="{FF2B5EF4-FFF2-40B4-BE49-F238E27FC236}">
                <a16:creationId xmlns:a16="http://schemas.microsoft.com/office/drawing/2014/main" id="{F56E6114-626F-4BC3-B1EA-FFA9099BF892}"/>
              </a:ext>
            </a:extLst>
          </p:cNvPr>
          <p:cNvGrpSpPr/>
          <p:nvPr/>
        </p:nvGrpSpPr>
        <p:grpSpPr>
          <a:xfrm>
            <a:off x="57600" y="2415619"/>
            <a:ext cx="6026399" cy="3860024"/>
            <a:chOff x="0" y="2861079"/>
            <a:chExt cx="6026399" cy="386002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C778C68-38AF-4A64-897C-569FD01ADDED}"/>
                </a:ext>
              </a:extLst>
            </p:cNvPr>
            <p:cNvSpPr/>
            <p:nvPr/>
          </p:nvSpPr>
          <p:spPr>
            <a:xfrm>
              <a:off x="0" y="2861079"/>
              <a:ext cx="6026399" cy="3860024"/>
            </a:xfrm>
            <a:prstGeom prst="rect">
              <a:avLst/>
            </a:prstGeom>
            <a:solidFill>
              <a:srgbClr val="1D1F2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6A8313A5-3D55-4697-9FC2-23240EFFE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0" y="3148481"/>
              <a:ext cx="6025469" cy="3070829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4" name="Picture 6">
            <a:extLst>
              <a:ext uri="{FF2B5EF4-FFF2-40B4-BE49-F238E27FC236}">
                <a16:creationId xmlns:a16="http://schemas.microsoft.com/office/drawing/2014/main" id="{85FED219-B62D-4438-A7F7-A4F224A4E49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46"/>
          <a:stretch/>
        </p:blipFill>
        <p:spPr>
          <a:xfrm>
            <a:off x="3603088" y="1765809"/>
            <a:ext cx="4641156" cy="4008041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27865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CB4A2D9-1C97-E07C-D92D-9AEEDA0A6C4F}"/>
              </a:ext>
            </a:extLst>
          </p:cNvPr>
          <p:cNvSpPr/>
          <p:nvPr/>
        </p:nvSpPr>
        <p:spPr>
          <a:xfrm>
            <a:off x="2084292" y="3925912"/>
            <a:ext cx="8672264" cy="23025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830979" y="588981"/>
            <a:ext cx="46428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C40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GATE 10 - The source code</a:t>
            </a:r>
          </a:p>
        </p:txBody>
      </p:sp>
      <p:sp>
        <p:nvSpPr>
          <p:cNvPr id="35" name="Espace réservé du pied de page 34">
            <a:extLst>
              <a:ext uri="{FF2B5EF4-FFF2-40B4-BE49-F238E27FC236}">
                <a16:creationId xmlns:a16="http://schemas.microsoft.com/office/drawing/2014/main" id="{E9C2D7A9-BD37-6041-B72D-DE94CA0BB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2574" y="6654298"/>
            <a:ext cx="9767675" cy="365125"/>
          </a:xfrm>
        </p:spPr>
        <p:txBody>
          <a:bodyPr/>
          <a:lstStyle/>
          <a:p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Lydia Maigne - The OpenGATE collaboration
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Espace réservé du numéro de diapositive 35">
            <a:extLst>
              <a:ext uri="{FF2B5EF4-FFF2-40B4-BE49-F238E27FC236}">
                <a16:creationId xmlns:a16="http://schemas.microsoft.com/office/drawing/2014/main" id="{107E82E3-4F5E-CD4A-95BF-944FC9B84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A1EC95-6BD0-4C4F-A6E1-74864A8C9D6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84210C-8036-44DD-EF9A-F0664924F662}"/>
              </a:ext>
            </a:extLst>
          </p:cNvPr>
          <p:cNvSpPr/>
          <p:nvPr/>
        </p:nvSpPr>
        <p:spPr>
          <a:xfrm>
            <a:off x="2084292" y="1548661"/>
            <a:ext cx="8672264" cy="21331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AE5294D2-6D24-BFA1-C3DB-53A1E6F22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55" y="2138028"/>
            <a:ext cx="994480" cy="111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yH5BAEAAAAALAAAAAABAAEAAAIBRAA7 - Python Logo">
            <a:extLst>
              <a:ext uri="{FF2B5EF4-FFF2-40B4-BE49-F238E27FC236}">
                <a16:creationId xmlns:a16="http://schemas.microsoft.com/office/drawing/2014/main" id="{B3AA42E6-7C59-DB7A-B01F-31C151A48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67" y="4367357"/>
            <a:ext cx="1276993" cy="141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E283B5-FACC-CFD4-2B86-C0D555BCE7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1621" y="1721578"/>
            <a:ext cx="8544145" cy="38314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FR" sz="2400">
                <a:solidFill>
                  <a:schemeClr val="accent2">
                    <a:lumMod val="75000"/>
                  </a:schemeClr>
                </a:solidFill>
                <a:latin typeface="+mj-lt"/>
              </a:rPr>
              <a:t>g4_bindings</a:t>
            </a:r>
            <a:r>
              <a:rPr lang="fr-FR" sz="24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/</a:t>
            </a:r>
            <a:r>
              <a:rPr lang="en-FR" sz="24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		</a:t>
            </a:r>
            <a:r>
              <a:rPr lang="en-FR" sz="2400" dirty="0"/>
              <a:t>Geant4 binding from C++ to Python</a:t>
            </a:r>
          </a:p>
          <a:p>
            <a:pPr marL="0" indent="0">
              <a:buNone/>
            </a:pPr>
            <a:r>
              <a:rPr lang="en-FR" sz="2400" dirty="0"/>
              <a:t>		</a:t>
            </a:r>
            <a:r>
              <a:rPr lang="en-FR" sz="2400"/>
              <a:t>	(</a:t>
            </a:r>
            <a:r>
              <a:rPr lang="en-FR" sz="2400" dirty="0"/>
              <a:t>expose functions, classes) ; </a:t>
            </a:r>
            <a:r>
              <a:rPr lang="en-FR" sz="2400" i="1" dirty="0"/>
              <a:t>pybind11</a:t>
            </a:r>
          </a:p>
          <a:p>
            <a:pPr marL="0" indent="0">
              <a:buNone/>
            </a:pPr>
            <a:endParaRPr lang="en-FR" sz="24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marL="0" indent="0">
              <a:buNone/>
            </a:pPr>
            <a:r>
              <a:rPr lang="en-FR" sz="2400">
                <a:solidFill>
                  <a:schemeClr val="accent2">
                    <a:lumMod val="75000"/>
                  </a:schemeClr>
                </a:solidFill>
                <a:latin typeface="+mj-lt"/>
              </a:rPr>
              <a:t>opengate_lib</a:t>
            </a:r>
            <a:r>
              <a:rPr lang="fr-FR" sz="24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/</a:t>
            </a:r>
            <a:r>
              <a:rPr lang="en-FR" sz="24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		</a:t>
            </a:r>
            <a:r>
              <a:rPr lang="en-FR" sz="2400" dirty="0"/>
              <a:t>Core classes (</a:t>
            </a:r>
            <a:r>
              <a:rPr lang="en-FR" sz="2400" dirty="0">
                <a:solidFill>
                  <a:schemeClr val="accent1"/>
                </a:solidFill>
              </a:rPr>
              <a:t>running</a:t>
            </a:r>
            <a:r>
              <a:rPr lang="en-FR" sz="2400" dirty="0"/>
              <a:t>): source, scorers etc</a:t>
            </a:r>
            <a:endParaRPr lang="en-FR" sz="24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marL="0" indent="0">
              <a:buNone/>
            </a:pPr>
            <a:endParaRPr lang="en-FR" sz="2400" dirty="0"/>
          </a:p>
          <a:p>
            <a:pPr marL="0" indent="0">
              <a:buNone/>
            </a:pPr>
            <a:r>
              <a:rPr lang="fr-FR" sz="24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o</a:t>
            </a:r>
            <a:r>
              <a:rPr lang="en-FR" sz="2400">
                <a:solidFill>
                  <a:schemeClr val="accent2">
                    <a:lumMod val="75000"/>
                  </a:schemeClr>
                </a:solidFill>
                <a:latin typeface="+mj-lt"/>
              </a:rPr>
              <a:t>pengate</a:t>
            </a:r>
            <a:r>
              <a:rPr lang="fr-FR" sz="24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/</a:t>
            </a:r>
            <a:r>
              <a:rPr lang="en-FR" sz="2400">
                <a:solidFill>
                  <a:schemeClr val="accent2">
                    <a:lumMod val="75000"/>
                  </a:schemeClr>
                </a:solidFill>
                <a:latin typeface="+mj-lt"/>
              </a:rPr>
              <a:t>	</a:t>
            </a:r>
            <a:r>
              <a:rPr lang="fr-FR" sz="24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             </a:t>
            </a:r>
            <a:r>
              <a:rPr lang="en-FR" sz="2400"/>
              <a:t>User </a:t>
            </a:r>
            <a:r>
              <a:rPr lang="en-FR" sz="2400" dirty="0"/>
              <a:t>UI (</a:t>
            </a:r>
            <a:r>
              <a:rPr lang="en-FR" sz="2400">
                <a:solidFill>
                  <a:schemeClr val="accent1"/>
                </a:solidFill>
              </a:rPr>
              <a:t>initialisation</a:t>
            </a:r>
            <a:r>
              <a:rPr lang="en-FR" sz="2400"/>
              <a:t>)</a:t>
            </a:r>
            <a:endParaRPr lang="fr-FR" sz="2400" dirty="0"/>
          </a:p>
          <a:p>
            <a:pPr marL="0" indent="0">
              <a:buNone/>
            </a:pPr>
            <a:endParaRPr lang="fr-FR" sz="2400" dirty="0"/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FR" sz="2400"/>
              <a:t>One main object : </a:t>
            </a:r>
            <a:r>
              <a:rPr lang="en-FR" sz="2400">
                <a:solidFill>
                  <a:schemeClr val="accent2">
                    <a:lumMod val="75000"/>
                  </a:schemeClr>
                </a:solidFill>
                <a:latin typeface="+mj-lt"/>
              </a:rPr>
              <a:t>Simulation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2400" dirty="0"/>
              <a:t>3</a:t>
            </a:r>
            <a:r>
              <a:rPr lang="en-FR" sz="2400"/>
              <a:t> sub-main concepts: </a:t>
            </a:r>
            <a:r>
              <a:rPr lang="fr-FR" sz="2400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geometry</a:t>
            </a:r>
            <a:r>
              <a:rPr lang="en-FR" sz="2400">
                <a:solidFill>
                  <a:schemeClr val="accent2">
                    <a:lumMod val="75000"/>
                  </a:schemeClr>
                </a:solidFill>
                <a:latin typeface="+mj-lt"/>
              </a:rPr>
              <a:t> source</a:t>
            </a:r>
            <a:r>
              <a:rPr lang="fr-FR" sz="24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s</a:t>
            </a:r>
            <a:r>
              <a:rPr lang="en-FR" sz="2400">
                <a:solidFill>
                  <a:schemeClr val="accent2">
                    <a:lumMod val="75000"/>
                  </a:schemeClr>
                </a:solidFill>
                <a:latin typeface="+mj-lt"/>
              </a:rPr>
              <a:t> actors</a:t>
            </a:r>
          </a:p>
          <a:p>
            <a:pPr marL="0" indent="0" algn="r">
              <a:buNone/>
            </a:pPr>
            <a:r>
              <a:rPr lang="fr-FR" sz="2400" dirty="0"/>
              <a:t>			tests to help configure </a:t>
            </a:r>
            <a:r>
              <a:rPr lang="fr-FR" sz="2400" dirty="0" err="1"/>
              <a:t>your</a:t>
            </a:r>
            <a:r>
              <a:rPr lang="fr-FR" sz="2400" dirty="0"/>
              <a:t> scripts: </a:t>
            </a:r>
            <a:r>
              <a:rPr lang="fr-FR" sz="24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tests</a:t>
            </a:r>
          </a:p>
          <a:p>
            <a:pPr marL="0" indent="0">
              <a:buNone/>
            </a:pPr>
            <a:endParaRPr lang="en-FR" sz="2400" dirty="0"/>
          </a:p>
          <a:p>
            <a:pPr marL="0" indent="0">
              <a:buNone/>
            </a:pPr>
            <a:endParaRPr lang="en-FR" sz="24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marL="0" indent="0">
              <a:buNone/>
            </a:pPr>
            <a:endParaRPr lang="en-FR" sz="2400" dirty="0"/>
          </a:p>
          <a:p>
            <a:pPr marL="0" indent="0">
              <a:buNone/>
            </a:pPr>
            <a:endParaRPr lang="en-FR" sz="2400" dirty="0"/>
          </a:p>
        </p:txBody>
      </p:sp>
    </p:spTree>
    <p:extLst>
      <p:ext uri="{BB962C8B-B14F-4D97-AF65-F5344CB8AC3E}">
        <p14:creationId xmlns:p14="http://schemas.microsoft.com/office/powerpoint/2010/main" val="116333181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8440</TotalTime>
  <Words>1457</Words>
  <Application>Microsoft Office PowerPoint</Application>
  <PresentationFormat>Grand écran</PresentationFormat>
  <Paragraphs>240</Paragraphs>
  <Slides>19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8" baseType="lpstr">
      <vt:lpstr>MS PGothic</vt:lpstr>
      <vt:lpstr>Andale Mono</vt:lpstr>
      <vt:lpstr>Arial</vt:lpstr>
      <vt:lpstr>Calibri</vt:lpstr>
      <vt:lpstr>Calibri Light</vt:lpstr>
      <vt:lpstr>Eurostile</vt:lpstr>
      <vt:lpstr>Helvetica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GATE training hub for students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New feature: GAN, PHID sources</vt:lpstr>
      <vt:lpstr>Présentation PowerPoint</vt:lpstr>
      <vt:lpstr>GATE as a module</vt:lpstr>
      <vt:lpstr>Présentation PowerPoint</vt:lpstr>
    </vt:vector>
  </TitlesOfParts>
  <Company>UCA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Aurelien RACAULT</dc:creator>
  <cp:lastModifiedBy>Olga Kochebina</cp:lastModifiedBy>
  <cp:revision>95</cp:revision>
  <dcterms:created xsi:type="dcterms:W3CDTF">2019-05-15T08:17:33Z</dcterms:created>
  <dcterms:modified xsi:type="dcterms:W3CDTF">2024-10-29T21:24:35Z</dcterms:modified>
</cp:coreProperties>
</file>