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3" r:id="rId2"/>
    <p:sldId id="269" r:id="rId3"/>
    <p:sldId id="385" r:id="rId4"/>
    <p:sldId id="482" r:id="rId5"/>
    <p:sldId id="605" r:id="rId6"/>
    <p:sldId id="606" r:id="rId7"/>
    <p:sldId id="607" r:id="rId8"/>
    <p:sldId id="609" r:id="rId9"/>
    <p:sldId id="610" r:id="rId10"/>
    <p:sldId id="270" r:id="rId11"/>
    <p:sldId id="322" r:id="rId12"/>
    <p:sldId id="331" r:id="rId13"/>
    <p:sldId id="545" r:id="rId14"/>
    <p:sldId id="365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63"/>
    <p:restoredTop sz="97094" autoAdjust="0"/>
  </p:normalViewPr>
  <p:slideViewPr>
    <p:cSldViewPr snapToGrid="0" snapToObjects="1">
      <p:cViewPr varScale="1">
        <p:scale>
          <a:sx n="90" d="100"/>
          <a:sy n="90" d="100"/>
        </p:scale>
        <p:origin x="192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300E8-A848-0147-A045-4B74EBF6A1B3}" type="datetimeFigureOut">
              <a:t>12/12/2024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8C046-CF98-484A-85EF-F843CC84BDA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97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39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61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91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rgbClr val="A8053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25" name="Shape 25" descr="desc-logo.png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425" y="130300"/>
            <a:ext cx="1835725" cy="122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52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51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56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96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61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44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71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29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69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E4AE2-7A8D-9541-948C-25F529AFB598}" type="datetimeFigureOut">
              <a:t>12/12/2024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E8E7C-DF2C-6A4D-B80C-E791CBF0DC0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28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93771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>
                <a:solidFill>
                  <a:srgbClr val="FF0000"/>
                </a:solidFill>
              </a:rPr>
              <a:t>Aperiodic gratings for slitless spectroscopy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26418" y="1253068"/>
            <a:ext cx="4420378" cy="532087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Constraints</a:t>
            </a:r>
            <a:endParaRPr lang="fr-FR" sz="2000" dirty="0">
              <a:solidFill>
                <a:schemeClr val="accent5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>
                <a:solidFill>
                  <a:schemeClr val="tx1"/>
                </a:solidFill>
              </a:rPr>
              <a:t>Easily switch imager / spectro.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>
                <a:solidFill>
                  <a:schemeClr val="tx1"/>
                </a:solidFill>
              </a:rPr>
              <a:t>Unbent spectrograph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</a:pPr>
            <a:r>
              <a:rPr lang="fr-FR" sz="1800" dirty="0" err="1"/>
              <a:t>Converging beam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fr-FR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Usual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gratings</a:t>
            </a:r>
            <a:r>
              <a:rPr lang="fr-FR" sz="2000" b="1" u="sng" dirty="0">
                <a:solidFill>
                  <a:srgbClr val="FF0000"/>
                </a:solidFill>
              </a:rPr>
              <a:t>:</a:t>
            </a:r>
            <a:endParaRPr lang="fr-FR" sz="2000" dirty="0"/>
          </a:p>
          <a:p>
            <a:pPr marL="741600" lvl="1" indent="-2844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fr-FR" sz="1800" b="1" dirty="0"/>
              <a:t>Strong de</a:t>
            </a:r>
            <a:r>
              <a:rPr lang="fr-FR" sz="1800" b="1" dirty="0" err="1"/>
              <a:t>focus</a:t>
            </a:r>
            <a:r>
              <a:rPr lang="fr-FR" sz="1800" b="1" dirty="0"/>
              <a:t> </a:t>
            </a:r>
            <a:r>
              <a:rPr lang="fr-FR" sz="1800" dirty="0" err="1"/>
              <a:t>due to optical path variations with the diffraction angle</a:t>
            </a:r>
          </a:p>
          <a:p>
            <a:pPr marL="741600" lvl="1" indent="-2844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fr-FR" sz="1800" dirty="0" err="1"/>
              <a:t>Distorsion when used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a converging </a:t>
            </a:r>
            <a:r>
              <a:rPr lang="fr-FR" sz="1800" dirty="0" err="1"/>
              <a:t>beam</a:t>
            </a:r>
            <a:endParaRPr lang="fr-FR" sz="1800" dirty="0"/>
          </a:p>
          <a:p>
            <a:pPr marL="285750" indent="-285750">
              <a:lnSpc>
                <a:spcPct val="100000"/>
              </a:lnSpc>
            </a:pPr>
            <a:r>
              <a:rPr lang="fr-FR" sz="2000" b="1" u="sng" dirty="0" err="1">
                <a:solidFill>
                  <a:srgbClr val="FF0000"/>
                </a:solidFill>
              </a:rPr>
              <a:t>Auxtel solution: Holographic grating</a:t>
            </a:r>
            <a:endParaRPr lang="fr-FR" sz="20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forced</a:t>
            </a:r>
            <a:r>
              <a:rPr lang="fr-FR" sz="1800" dirty="0"/>
              <a:t> </a:t>
            </a:r>
            <a:r>
              <a:rPr lang="fr-FR" sz="1800" dirty="0" err="1"/>
              <a:t>focus</a:t>
            </a:r>
            <a:r>
              <a:rPr lang="fr-FR" sz="1800" dirty="0"/>
              <a:t> on the focal plane </a:t>
            </a:r>
            <a:r>
              <a:rPr lang="fr-FR" sz="1800" dirty="0" err="1"/>
              <a:t>at</a:t>
            </a:r>
            <a:r>
              <a:rPr lang="fr-FR" sz="1800" dirty="0"/>
              <a:t> all </a:t>
            </a:r>
            <a:r>
              <a:rPr lang="fr-FR" sz="1800" dirty="0" err="1"/>
              <a:t>wavelengths: </a:t>
            </a:r>
            <a:r>
              <a:rPr lang="fr-FR" sz="1800" b="1" dirty="0" err="1"/>
              <a:t>0th and 1rst order at same focus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fr-FR" sz="1800" dirty="0" err="1"/>
              <a:t>No distorsion by design of hologram</a:t>
            </a:r>
            <a:endParaRPr sz="2400" dirty="0"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82655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4" name="Image 3" descr="principe_ronchi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325" y="838636"/>
            <a:ext cx="3942842" cy="2964543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4275476" y="2619218"/>
            <a:ext cx="4310677" cy="4035802"/>
            <a:chOff x="4365279" y="2619218"/>
            <a:chExt cx="4310677" cy="4035802"/>
          </a:xfrm>
        </p:grpSpPr>
        <p:pic>
          <p:nvPicPr>
            <p:cNvPr id="2" name="Image 1" descr="principe_hologramme_ordre1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7675" y="3690477"/>
              <a:ext cx="3938281" cy="296454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>
              <a:alphaModFix amt="36000"/>
            </a:blip>
            <a:srcRect l="-101660" t="-60762" r="-3095" b="12912"/>
            <a:stretch/>
          </p:blipFill>
          <p:spPr>
            <a:xfrm>
              <a:off x="4365279" y="2619218"/>
              <a:ext cx="2961647" cy="3688434"/>
            </a:xfrm>
            <a:prstGeom prst="flowChartOffpageConnector">
              <a:avLst/>
            </a:prstGeom>
          </p:spPr>
        </p:pic>
      </p:grpSp>
      <p:sp>
        <p:nvSpPr>
          <p:cNvPr id="11" name="Arc 10"/>
          <p:cNvSpPr/>
          <p:nvPr/>
        </p:nvSpPr>
        <p:spPr>
          <a:xfrm rot="20094349">
            <a:off x="5783650" y="2180726"/>
            <a:ext cx="2403826" cy="1398249"/>
          </a:xfrm>
          <a:prstGeom prst="arc">
            <a:avLst>
              <a:gd name="adj1" fmla="val 15683280"/>
              <a:gd name="adj2" fmla="val 0"/>
            </a:avLst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465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143" y="2588043"/>
            <a:ext cx="8229600" cy="1143000"/>
          </a:xfrm>
        </p:spPr>
        <p:txBody>
          <a:bodyPr>
            <a:normAutofit/>
          </a:bodyPr>
          <a:lstStyle/>
          <a:p>
            <a:r>
              <a:rPr lang="fr-FR" sz="6600" b="1">
                <a:solidFill>
                  <a:srgbClr val="FF0000"/>
                </a:solidFill>
              </a:rPr>
              <a:t>COMPLEMENTS</a:t>
            </a:r>
          </a:p>
        </p:txBody>
      </p:sp>
    </p:spTree>
    <p:extLst>
      <p:ext uri="{BB962C8B-B14F-4D97-AF65-F5344CB8AC3E}">
        <p14:creationId xmlns:p14="http://schemas.microsoft.com/office/powerpoint/2010/main" val="3647164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E1E2AA4-7C32-994C-91F4-3D1E2F44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63" y="0"/>
            <a:ext cx="7415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0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4779EA-08F0-EF42-9826-5071828CE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9850"/>
            <a:ext cx="6858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3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4ABE41-28FA-5398-8B0D-AF8E3BDB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PNG356.9+04.4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D299FF9-00FF-A430-4A95-DD928F274F1F}"/>
              </a:ext>
            </a:extLst>
          </p:cNvPr>
          <p:cNvGrpSpPr/>
          <p:nvPr/>
        </p:nvGrpSpPr>
        <p:grpSpPr>
          <a:xfrm>
            <a:off x="191063" y="2406165"/>
            <a:ext cx="3031960" cy="3015789"/>
            <a:chOff x="42532" y="1417638"/>
            <a:chExt cx="4699884" cy="467481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CA0E2FC-C517-D2F6-3E3C-FB479A14D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32" y="1417638"/>
              <a:ext cx="4699884" cy="4674818"/>
            </a:xfrm>
            <a:prstGeom prst="rect">
              <a:avLst/>
            </a:prstGeom>
          </p:spPr>
        </p:pic>
        <p:sp>
          <p:nvSpPr>
            <p:cNvPr id="10" name="Bouée 9">
              <a:extLst>
                <a:ext uri="{FF2B5EF4-FFF2-40B4-BE49-F238E27FC236}">
                  <a16:creationId xmlns:a16="http://schemas.microsoft.com/office/drawing/2014/main" id="{140A0C72-992E-5D48-7117-3C87F1B069C0}"/>
                </a:ext>
              </a:extLst>
            </p:cNvPr>
            <p:cNvSpPr/>
            <p:nvPr/>
          </p:nvSpPr>
          <p:spPr>
            <a:xfrm>
              <a:off x="1980103" y="5604810"/>
              <a:ext cx="98677" cy="98677"/>
            </a:xfrm>
            <a:prstGeom prst="donut">
              <a:avLst>
                <a:gd name="adj" fmla="val 154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45E230-331B-E2BB-5832-4F95EFB2CBA7}"/>
              </a:ext>
            </a:extLst>
          </p:cNvPr>
          <p:cNvGrpSpPr/>
          <p:nvPr/>
        </p:nvGrpSpPr>
        <p:grpSpPr>
          <a:xfrm>
            <a:off x="5843412" y="2386506"/>
            <a:ext cx="3031961" cy="3011801"/>
            <a:chOff x="4338083" y="1417638"/>
            <a:chExt cx="4699884" cy="466863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DD94995-ADA3-93F3-FDEF-6FF03172F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8083" y="1417638"/>
              <a:ext cx="4699884" cy="4668634"/>
            </a:xfrm>
            <a:prstGeom prst="rect">
              <a:avLst/>
            </a:prstGeom>
          </p:spPr>
        </p:pic>
        <p:sp>
          <p:nvSpPr>
            <p:cNvPr id="11" name="Bouée 10">
              <a:extLst>
                <a:ext uri="{FF2B5EF4-FFF2-40B4-BE49-F238E27FC236}">
                  <a16:creationId xmlns:a16="http://schemas.microsoft.com/office/drawing/2014/main" id="{FAF87DC1-E7A1-30B6-1CD4-76D84F8DD5B1}"/>
                </a:ext>
              </a:extLst>
            </p:cNvPr>
            <p:cNvSpPr/>
            <p:nvPr/>
          </p:nvSpPr>
          <p:spPr>
            <a:xfrm>
              <a:off x="6298680" y="5608102"/>
              <a:ext cx="98677" cy="98677"/>
            </a:xfrm>
            <a:prstGeom prst="donut">
              <a:avLst>
                <a:gd name="adj" fmla="val 154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  <p:sp>
          <p:nvSpPr>
            <p:cNvPr id="12" name="Bouée 11">
              <a:extLst>
                <a:ext uri="{FF2B5EF4-FFF2-40B4-BE49-F238E27FC236}">
                  <a16:creationId xmlns:a16="http://schemas.microsoft.com/office/drawing/2014/main" id="{6A45DA07-DC88-F637-394C-74DEA0342F16}"/>
                </a:ext>
              </a:extLst>
            </p:cNvPr>
            <p:cNvSpPr/>
            <p:nvPr/>
          </p:nvSpPr>
          <p:spPr>
            <a:xfrm>
              <a:off x="6309108" y="4210561"/>
              <a:ext cx="98677" cy="98677"/>
            </a:xfrm>
            <a:prstGeom prst="donut">
              <a:avLst>
                <a:gd name="adj" fmla="val 154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  <p:sp>
          <p:nvSpPr>
            <p:cNvPr id="13" name="Bouée 12">
              <a:extLst>
                <a:ext uri="{FF2B5EF4-FFF2-40B4-BE49-F238E27FC236}">
                  <a16:creationId xmlns:a16="http://schemas.microsoft.com/office/drawing/2014/main" id="{F0FA2BE2-77C1-E205-07A6-F7B854DEA081}"/>
                </a:ext>
              </a:extLst>
            </p:cNvPr>
            <p:cNvSpPr/>
            <p:nvPr/>
          </p:nvSpPr>
          <p:spPr>
            <a:xfrm>
              <a:off x="6306566" y="3766328"/>
              <a:ext cx="98677" cy="98677"/>
            </a:xfrm>
            <a:prstGeom prst="donut">
              <a:avLst>
                <a:gd name="adj" fmla="val 154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  <p:sp>
          <p:nvSpPr>
            <p:cNvPr id="14" name="Bouée 13">
              <a:extLst>
                <a:ext uri="{FF2B5EF4-FFF2-40B4-BE49-F238E27FC236}">
                  <a16:creationId xmlns:a16="http://schemas.microsoft.com/office/drawing/2014/main" id="{25195484-4FB4-C9C5-75E7-FF3A7CC90CEA}"/>
                </a:ext>
              </a:extLst>
            </p:cNvPr>
            <p:cNvSpPr/>
            <p:nvPr/>
          </p:nvSpPr>
          <p:spPr>
            <a:xfrm>
              <a:off x="6309811" y="3056211"/>
              <a:ext cx="98677" cy="98677"/>
            </a:xfrm>
            <a:prstGeom prst="donut">
              <a:avLst>
                <a:gd name="adj" fmla="val 154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  <p:sp>
          <p:nvSpPr>
            <p:cNvPr id="15" name="Bouée 14">
              <a:extLst>
                <a:ext uri="{FF2B5EF4-FFF2-40B4-BE49-F238E27FC236}">
                  <a16:creationId xmlns:a16="http://schemas.microsoft.com/office/drawing/2014/main" id="{F8238EB0-99EF-EFBF-779E-80C92FB7C2EB}"/>
                </a:ext>
              </a:extLst>
            </p:cNvPr>
            <p:cNvSpPr/>
            <p:nvPr/>
          </p:nvSpPr>
          <p:spPr>
            <a:xfrm>
              <a:off x="6306571" y="2923266"/>
              <a:ext cx="98677" cy="98677"/>
            </a:xfrm>
            <a:prstGeom prst="donut">
              <a:avLst>
                <a:gd name="adj" fmla="val 154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tx1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38074F3-2A4F-6D2A-4EA8-494C73A10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47" y="2427739"/>
            <a:ext cx="3031960" cy="30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13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B3A875-8326-2443-A6E9-B592F55B3A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68620" y="2016046"/>
            <a:ext cx="4111113" cy="34404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4A2537-44D8-7241-98A2-68E6EB8E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Hologramme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9B1275-DA00-5C4E-A9A6-E9755A9B755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0250" y="2016046"/>
            <a:ext cx="4111113" cy="34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hologramm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05" y="1293514"/>
            <a:ext cx="6792975" cy="31966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38331" y="4602024"/>
            <a:ext cx="7038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Record the hologram</a:t>
            </a:r>
            <a:r>
              <a:rPr lang="fr-FR"/>
              <a:t>: record interference pattern of coherent point-sources in A and B at the requested wavelength (</a:t>
            </a:r>
            <a:r>
              <a:rPr lang="fr-FR">
                <a:latin typeface="Symbol" charset="2"/>
                <a:cs typeface="Symbol" charset="2"/>
              </a:rPr>
              <a:t>l</a:t>
            </a:r>
            <a:r>
              <a:rPr lang="fr-FR"/>
              <a:t> = 639nm)</a:t>
            </a:r>
          </a:p>
          <a:p>
            <a:r>
              <a:rPr lang="fr-FR" b="1"/>
              <a:t>Read the hologram, the optical function</a:t>
            </a:r>
            <a:r>
              <a:rPr lang="fr-FR"/>
              <a:t>: when illuminated by a beam converging in A, produces an </a:t>
            </a:r>
            <a:r>
              <a:rPr lang="fr-FR" b="1">
                <a:solidFill>
                  <a:srgbClr val="FF0000"/>
                </a:solidFill>
              </a:rPr>
              <a:t>image at B for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fr-FR" b="1">
                <a:solidFill>
                  <a:srgbClr val="FF0000"/>
                </a:solidFill>
              </a:rPr>
              <a:t> = 639nm</a:t>
            </a:r>
            <a:r>
              <a:rPr lang="fr-FR"/>
              <a:t>, and an </a:t>
            </a:r>
            <a:r>
              <a:rPr lang="fr-FR" b="1">
                <a:solidFill>
                  <a:srgbClr val="FF0000"/>
                </a:solidFill>
              </a:rPr>
              <a:t>image along the AB line for other </a:t>
            </a:r>
            <a:r>
              <a:rPr lang="fr-FR" b="1">
                <a:solidFill>
                  <a:srgbClr val="FF0000"/>
                </a:solidFill>
                <a:latin typeface="Symbol" charset="2"/>
                <a:cs typeface="Symbol" charset="2"/>
              </a:rPr>
              <a:t>l.</a:t>
            </a:r>
            <a:endParaRPr lang="fr-FR" b="1">
              <a:solidFill>
                <a:srgbClr val="FF0000"/>
              </a:solidFill>
            </a:endParaRPr>
          </a:p>
          <a:p>
            <a:r>
              <a:rPr lang="fr-FR" b="1"/>
              <a:t> In theory </a:t>
            </a:r>
            <a:r>
              <a:rPr lang="fr-FR"/>
              <a:t>(infinite and perfect linear hologram): only 0, +1 and -1 orders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2</a:t>
            </a:fld>
            <a:endParaRPr lang="fr-FR"/>
          </a:p>
        </p:txBody>
      </p:sp>
      <p:pic>
        <p:nvPicPr>
          <p:cNvPr id="4" name="Image 3" descr="holo-perspectiv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61" y="169018"/>
            <a:ext cx="1969439" cy="1953095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6288138" y="1947980"/>
            <a:ext cx="665802" cy="43151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063" y="376242"/>
            <a:ext cx="6680200" cy="1143000"/>
          </a:xfrm>
        </p:spPr>
        <p:txBody>
          <a:bodyPr>
            <a:noAutofit/>
          </a:bodyPr>
          <a:lstStyle/>
          <a:p>
            <a:r>
              <a:rPr lang="fr-FR" sz="3200" b="1">
                <a:solidFill>
                  <a:srgbClr val="FF0000"/>
                </a:solidFill>
              </a:rPr>
              <a:t>Holographic Optical Element (HOE):</a:t>
            </a:r>
            <a:br>
              <a:rPr lang="fr-FR" sz="3200" b="1">
                <a:solidFill>
                  <a:srgbClr val="FF0000"/>
                </a:solidFill>
              </a:rPr>
            </a:br>
            <a:r>
              <a:rPr lang="fr-FR" sz="3200" b="1">
                <a:solidFill>
                  <a:srgbClr val="FF0000"/>
                </a:solidFill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94261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8E1794D-7C41-0D4E-9CC5-85F533F5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560"/>
            <a:ext cx="9144000" cy="62808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9882A6-D466-7C49-B23C-B38449A146FA}"/>
              </a:ext>
            </a:extLst>
          </p:cNvPr>
          <p:cNvSpPr txBox="1"/>
          <p:nvPr/>
        </p:nvSpPr>
        <p:spPr>
          <a:xfrm>
            <a:off x="4761955" y="1434586"/>
            <a:ext cx="173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00"/>
                </a:solidFill>
              </a:rPr>
              <a:t>Holographic</a:t>
            </a:r>
            <a:r>
              <a:rPr lang="fr-FR" b="1" dirty="0">
                <a:solidFill>
                  <a:srgbClr val="FFFF00"/>
                </a:solidFill>
              </a:rPr>
              <a:t> plate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4EAE9CB-59F1-784F-BCD3-51388EAC7FB7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5090368" y="2080917"/>
            <a:ext cx="540770" cy="293826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AE1C32D-C59A-8A44-8B7A-294FD338C0C1}"/>
              </a:ext>
            </a:extLst>
          </p:cNvPr>
          <p:cNvSpPr txBox="1"/>
          <p:nvPr/>
        </p:nvSpPr>
        <p:spPr>
          <a:xfrm>
            <a:off x="4047135" y="4727127"/>
            <a:ext cx="123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00"/>
                </a:solidFill>
              </a:rPr>
              <a:t>Prismatic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mirror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B42E9C-B737-6547-9AD3-D3A86B883F4D}"/>
              </a:ext>
            </a:extLst>
          </p:cNvPr>
          <p:cNvCxnSpPr>
            <a:cxnSpLocks/>
          </p:cNvCxnSpPr>
          <p:nvPr/>
        </p:nvCxnSpPr>
        <p:spPr>
          <a:xfrm flipV="1">
            <a:off x="4650213" y="4349503"/>
            <a:ext cx="0" cy="38209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8FA350F-31E7-0044-BC31-E49286E39B13}"/>
              </a:ext>
            </a:extLst>
          </p:cNvPr>
          <p:cNvSpPr txBox="1"/>
          <p:nvPr/>
        </p:nvSpPr>
        <p:spPr>
          <a:xfrm>
            <a:off x="2587242" y="5584751"/>
            <a:ext cx="178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Point source A (</a:t>
            </a:r>
            <a:r>
              <a:rPr lang="fr-FR" b="1" dirty="0" err="1">
                <a:solidFill>
                  <a:srgbClr val="FFFF00"/>
                </a:solidFill>
              </a:rPr>
              <a:t>reference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wave</a:t>
            </a:r>
            <a:r>
              <a:rPr lang="fr-FR" b="1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82A081C-BFD0-EE47-9D16-A926B4E180D4}"/>
              </a:ext>
            </a:extLst>
          </p:cNvPr>
          <p:cNvCxnSpPr>
            <a:cxnSpLocks/>
          </p:cNvCxnSpPr>
          <p:nvPr/>
        </p:nvCxnSpPr>
        <p:spPr>
          <a:xfrm flipV="1">
            <a:off x="3797357" y="4443141"/>
            <a:ext cx="0" cy="114944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A14A3BF-5A2E-964C-BA07-078CC9D186DB}"/>
              </a:ext>
            </a:extLst>
          </p:cNvPr>
          <p:cNvSpPr txBox="1"/>
          <p:nvPr/>
        </p:nvSpPr>
        <p:spPr>
          <a:xfrm>
            <a:off x="5177225" y="5613830"/>
            <a:ext cx="166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Point source B (</a:t>
            </a:r>
            <a:r>
              <a:rPr lang="fr-FR" b="1" dirty="0" err="1">
                <a:solidFill>
                  <a:srgbClr val="FFFF00"/>
                </a:solidFill>
              </a:rPr>
              <a:t>object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wave</a:t>
            </a:r>
            <a:r>
              <a:rPr lang="fr-FR" b="1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5D11C19E-017B-6140-ADE2-A9898C41ABB0}"/>
              </a:ext>
            </a:extLst>
          </p:cNvPr>
          <p:cNvCxnSpPr>
            <a:cxnSpLocks/>
          </p:cNvCxnSpPr>
          <p:nvPr/>
        </p:nvCxnSpPr>
        <p:spPr>
          <a:xfrm flipV="1">
            <a:off x="5461420" y="4392367"/>
            <a:ext cx="0" cy="1264327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0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2081" y="58478"/>
            <a:ext cx="7365857" cy="993129"/>
          </a:xfrm>
        </p:spPr>
        <p:txBody>
          <a:bodyPr>
            <a:normAutofit fontScale="90000"/>
          </a:bodyPr>
          <a:lstStyle/>
          <a:p>
            <a:r>
              <a:rPr lang="fr-FR" sz="4000" b="1">
                <a:solidFill>
                  <a:srgbClr val="FF0000"/>
                </a:solidFill>
              </a:rPr>
              <a:t>HOE performances: focus, resolution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871" y="5887251"/>
            <a:ext cx="7406393" cy="784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i="1"/>
              <a:t>Profile width of the dispersed first order light, as a function of the wavelength (Gunn-z passband)</a:t>
            </a:r>
            <a:endParaRPr lang="fr-FR" sz="1400"/>
          </a:p>
          <a:p>
            <a:pPr marL="0" indent="0">
              <a:buNone/>
            </a:pPr>
            <a:r>
              <a:rPr lang="fr-FR" sz="1400"/>
              <a:t>-&gt; Commensurable with the expectations from simulations (ZEMAX)	</a:t>
            </a:r>
          </a:p>
          <a:p>
            <a:pPr marL="0" indent="0">
              <a:buNone/>
            </a:pPr>
            <a:r>
              <a:rPr lang="fr-FR" sz="1400"/>
              <a:t>-&gt; Low performance of the photopolymer hologram due to the extra glass layer (no anti-reflective)</a:t>
            </a:r>
          </a:p>
        </p:txBody>
      </p:sp>
      <p:pic>
        <p:nvPicPr>
          <p:cNvPr id="15" name="Image 14" descr="Macintosh HD:Users:moniez:Desktop:fwhm_profiles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8" y="2856446"/>
            <a:ext cx="5796486" cy="312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2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871"/>
            <a:ext cx="8267938" cy="631511"/>
          </a:xfrm>
          <a:prstGeom prst="rect">
            <a:avLst/>
          </a:prstGeom>
        </p:spPr>
      </p:pic>
      <p:pic>
        <p:nvPicPr>
          <p:cNvPr id="10" name="Image 9" descr="im21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21"/>
            <a:ext cx="9144000" cy="100946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37058" y="906329"/>
            <a:ext cx="42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Spectrum profile of CALSPEC standard star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81277" y="2538255"/>
            <a:ext cx="169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Phase hologram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003786" y="17318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O</a:t>
            </a:r>
            <a:r>
              <a:rPr lang="fr-FR" baseline="-25000">
                <a:solidFill>
                  <a:srgbClr val="FFFF00"/>
                </a:solidFill>
              </a:rPr>
              <a:t>2</a:t>
            </a:r>
            <a:endParaRPr lang="fr-FR">
              <a:solidFill>
                <a:srgbClr val="FFFF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758118" y="1633825"/>
            <a:ext cx="179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Ronchi 400 l/mm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4276185" y="1626275"/>
            <a:ext cx="356349" cy="21927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3878092" y="2032307"/>
            <a:ext cx="215350" cy="27006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4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081060" y="2932596"/>
            <a:ext cx="2783540" cy="284693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Estimates of spectral finesse R=</a:t>
            </a:r>
            <a:r>
              <a:rPr lang="fr-FR" sz="2000" b="1">
                <a:solidFill>
                  <a:srgbClr val="FF0000"/>
                </a:solidFill>
                <a:latin typeface="Symbol" charset="2"/>
                <a:cs typeface="Symbol" charset="2"/>
              </a:rPr>
              <a:t>l/Dl</a:t>
            </a:r>
            <a:r>
              <a:rPr lang="fr-FR" sz="2000" b="1">
                <a:solidFill>
                  <a:srgbClr val="FF0000"/>
                </a:solidFill>
              </a:rPr>
              <a:t> @H</a:t>
            </a:r>
            <a:r>
              <a:rPr lang="fr-FR" sz="2000" b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endParaRPr lang="fr-FR" sz="2000" b="1">
              <a:solidFill>
                <a:srgbClr val="FF0000"/>
              </a:solidFill>
            </a:endParaRPr>
          </a:p>
          <a:p>
            <a:endParaRPr lang="fr-FR" sz="900" b="1" i="1"/>
          </a:p>
          <a:p>
            <a:r>
              <a:rPr lang="fr-FR" sz="2000" b="1" i="1"/>
              <a:t>Gratings </a:t>
            </a:r>
          </a:p>
          <a:p>
            <a:r>
              <a:rPr lang="fr-FR"/>
              <a:t>- Ronchi 400 l/mm: </a:t>
            </a:r>
            <a:r>
              <a:rPr lang="fr-FR" b="1"/>
              <a:t>R ~ 70</a:t>
            </a:r>
          </a:p>
          <a:p>
            <a:r>
              <a:rPr lang="fr-FR"/>
              <a:t>- Blazed 300 l/mm: </a:t>
            </a:r>
            <a:r>
              <a:rPr lang="fr-FR" b="1"/>
              <a:t>R ~ 125</a:t>
            </a:r>
          </a:p>
          <a:p>
            <a:r>
              <a:rPr lang="fr-FR" sz="2000" b="1" i="1"/>
              <a:t>Holograms</a:t>
            </a:r>
            <a:endParaRPr lang="fr-FR" b="1" i="1"/>
          </a:p>
          <a:p>
            <a:r>
              <a:rPr lang="fr-FR"/>
              <a:t>- Photopolymer : </a:t>
            </a:r>
            <a:r>
              <a:rPr lang="fr-FR" b="1"/>
              <a:t>R ~ 130</a:t>
            </a:r>
          </a:p>
          <a:p>
            <a:r>
              <a:rPr lang="fr-FR"/>
              <a:t>- Phase argentic : </a:t>
            </a:r>
            <a:r>
              <a:rPr lang="fr-FR" b="1"/>
              <a:t>R ~ 280</a:t>
            </a:r>
          </a:p>
          <a:p>
            <a:r>
              <a:rPr lang="fr-FR"/>
              <a:t>- Amplitude Ag : </a:t>
            </a:r>
            <a:r>
              <a:rPr lang="fr-FR" b="1"/>
              <a:t>R ~ 390</a:t>
            </a:r>
            <a:endParaRPr lang="fr-FR" sz="2000" b="1"/>
          </a:p>
        </p:txBody>
      </p:sp>
    </p:spTree>
    <p:extLst>
      <p:ext uri="{BB962C8B-B14F-4D97-AF65-F5344CB8AC3E}">
        <p14:creationId xmlns:p14="http://schemas.microsoft.com/office/powerpoint/2010/main" val="357058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A3866-EEB6-081D-987C-B990988A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84695"/>
            <a:ext cx="4584700" cy="1211262"/>
          </a:xfrm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FF0000"/>
                </a:solidFill>
              </a:rPr>
              <a:t>Réseau synthétique</a:t>
            </a:r>
            <a:br>
              <a:rPr lang="fr-FR" b="1">
                <a:solidFill>
                  <a:srgbClr val="FF0000"/>
                </a:solidFill>
              </a:rPr>
            </a:br>
            <a:r>
              <a:rPr lang="fr-FR" b="1">
                <a:solidFill>
                  <a:srgbClr val="FF0000"/>
                </a:solidFill>
              </a:rPr>
              <a:t>pour StarDice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1B450D-4B5C-EC71-C721-6A025B87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44" y="1803400"/>
            <a:ext cx="5168900" cy="4723605"/>
          </a:xfrm>
        </p:spPr>
        <p:txBody>
          <a:bodyPr>
            <a:normAutofit fontScale="85000" lnSpcReduction="20000"/>
          </a:bodyPr>
          <a:lstStyle/>
          <a:p>
            <a:r>
              <a:rPr lang="fr-FR" b="1"/>
              <a:t>Objectif</a:t>
            </a:r>
            <a:r>
              <a:rPr lang="fr-FR"/>
              <a:t>: graver un réseau apériodique à profil en dent de scie (asymétrique) non réalisable en holographie</a:t>
            </a:r>
          </a:p>
          <a:p>
            <a:pPr marL="0" indent="0">
              <a:buNone/>
            </a:pPr>
            <a:endParaRPr lang="fr-FR" sz="1300"/>
          </a:p>
          <a:p>
            <a:r>
              <a:rPr lang="fr-FR" b="1"/>
              <a:t>Pourquoi dent de scie</a:t>
            </a:r>
            <a:r>
              <a:rPr lang="fr-FR"/>
              <a:t>?</a:t>
            </a:r>
          </a:p>
          <a:p>
            <a:pPr lvl="1">
              <a:buFont typeface="Wingdings" pitchFamily="2" charset="2"/>
              <a:buChar char="è"/>
            </a:pPr>
            <a:r>
              <a:rPr lang="fr-FR"/>
              <a:t>100% de la lumière part dans l’ordre 1 (à une longueur d’onde choisie)</a:t>
            </a:r>
          </a:p>
          <a:p>
            <a:pPr marL="457200" lvl="1" indent="0">
              <a:buNone/>
            </a:pPr>
            <a:endParaRPr lang="fr-FR" sz="1300"/>
          </a:p>
          <a:p>
            <a:r>
              <a:rPr lang="fr-FR" b="1"/>
              <a:t>Pourquoi apériodique</a:t>
            </a:r>
            <a:r>
              <a:rPr lang="fr-FR"/>
              <a:t>?</a:t>
            </a:r>
          </a:p>
          <a:p>
            <a:pPr lvl="1">
              <a:buFont typeface="Wingdings" pitchFamily="2" charset="2"/>
              <a:buChar char="è"/>
            </a:pPr>
            <a:r>
              <a:rPr lang="fr-FR"/>
              <a:t>Equivalent holographique: </a:t>
            </a:r>
            <a:r>
              <a:rPr lang="fr-FR" sz="2200"/>
              <a:t>fonction de focalisation à l’ordre 1 au point souhaité</a:t>
            </a:r>
          </a:p>
          <a:p>
            <a:pPr lvl="1">
              <a:buFont typeface="Wingdings" pitchFamily="2" charset="2"/>
              <a:buChar char="è"/>
            </a:pPr>
            <a:r>
              <a:rPr lang="fr-FR" sz="2200"/>
              <a:t> </a:t>
            </a:r>
            <a:r>
              <a:rPr lang="fr-FR" sz="2200">
                <a:highlight>
                  <a:srgbClr val="FFFF00"/>
                </a:highlight>
              </a:rPr>
              <a:t>On peut même avoir une focalisation différente entre l’ordre 0 et l’ordre 1</a:t>
            </a:r>
            <a:endParaRPr lang="fr-FR">
              <a:highlight>
                <a:srgbClr val="FFFF00"/>
              </a:highligh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F827B8-817A-4791-6838-D5592D65C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637" y="249970"/>
            <a:ext cx="2797363" cy="32518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E7D47E-4683-586D-C537-22C9F4596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78" y="3508668"/>
            <a:ext cx="3331237" cy="21933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DE1C7A-267E-0A84-20AD-5A0CDFD078AE}"/>
              </a:ext>
            </a:extLst>
          </p:cNvPr>
          <p:cNvSpPr txBox="1"/>
          <p:nvPr/>
        </p:nvSpPr>
        <p:spPr>
          <a:xfrm>
            <a:off x="7162496" y="3637624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Symbol" pitchFamily="2" charset="2"/>
              </a:rPr>
              <a:t>D</a:t>
            </a:r>
            <a:r>
              <a:rPr lang="fr-FR" baseline="-25000"/>
              <a:t>max</a:t>
            </a:r>
            <a:r>
              <a:rPr lang="fr-FR"/>
              <a:t>=450nm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CFEF04-4517-F7CF-E7FE-C9C012B7E87B}"/>
              </a:ext>
            </a:extLst>
          </p:cNvPr>
          <p:cNvSpPr txBox="1"/>
          <p:nvPr/>
        </p:nvSpPr>
        <p:spPr>
          <a:xfrm>
            <a:off x="7501056" y="547824"/>
            <a:ext cx="13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Hauteur motif = 900nm</a:t>
            </a:r>
            <a:endParaRPr lang="fr-FR"/>
          </a:p>
        </p:txBody>
      </p:sp>
      <p:pic>
        <p:nvPicPr>
          <p:cNvPr id="5" name="Image 4" descr="&#10;">
            <a:extLst>
              <a:ext uri="{FF2B5EF4-FFF2-40B4-BE49-F238E27FC236}">
                <a16:creationId xmlns:a16="http://schemas.microsoft.com/office/drawing/2014/main" id="{22C9FFF2-ABEB-0EED-74F4-09CD56881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96" y="5670128"/>
            <a:ext cx="2292444" cy="10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0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C1D5D-AC23-CA6D-11ED-DE10307E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FF0000"/>
                </a:solidFill>
              </a:rPr>
              <a:t>Schéma de principe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3A2007-B2F6-668C-AFF7-5243D5EC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45" y="1417638"/>
            <a:ext cx="4411752" cy="512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0F5D5-3A9C-78D6-2959-6C2D7FF7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938"/>
            <a:ext cx="8902700" cy="1171710"/>
          </a:xfrm>
        </p:spPr>
        <p:txBody>
          <a:bodyPr>
            <a:normAutofit fontScale="90000"/>
          </a:bodyPr>
          <a:lstStyle/>
          <a:p>
            <a:r>
              <a:rPr lang="fr-FR">
                <a:solidFill>
                  <a:srgbClr val="FF0000"/>
                </a:solidFill>
              </a:rPr>
              <a:t>Vérification image générée pour gravure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132B98-B076-0C65-FB64-1E6D30C0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51" y="1134491"/>
            <a:ext cx="1704547" cy="15895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1EE0-E5CD-5D99-6E54-01C931E97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42" y="3075572"/>
            <a:ext cx="1663931" cy="15103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BC52EE0-FBBE-FE1A-C735-C00D2B109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42" y="5137078"/>
            <a:ext cx="1704547" cy="16052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CB2649-8D35-BE54-3493-C18B15269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111" y="1134491"/>
            <a:ext cx="1704547" cy="16826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D9DEBF-AEE0-027C-D103-F0C7ECF43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111" y="3141551"/>
            <a:ext cx="1735477" cy="15895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3E69CC1-15FA-7AE1-703E-CB48562B3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110" y="5118606"/>
            <a:ext cx="1704547" cy="156626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9A12480-48A0-6C0A-AACB-FEC83D5930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9897" y="3084808"/>
            <a:ext cx="1777190" cy="16826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76AF4F8-D8E8-9B18-278A-271408C53916}"/>
              </a:ext>
            </a:extLst>
          </p:cNvPr>
          <p:cNvSpPr txBox="1"/>
          <p:nvPr/>
        </p:nvSpPr>
        <p:spPr>
          <a:xfrm>
            <a:off x="3184223" y="4794973"/>
            <a:ext cx="227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Détail du profil central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FBD2F15-7F49-AE20-AB7B-67612C41018E}"/>
              </a:ext>
            </a:extLst>
          </p:cNvPr>
          <p:cNvSpPr txBox="1"/>
          <p:nvPr/>
        </p:nvSpPr>
        <p:spPr>
          <a:xfrm>
            <a:off x="2465798" y="6103433"/>
            <a:ext cx="12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zoom</a:t>
            </a:r>
          </a:p>
          <a:p>
            <a:r>
              <a:rPr lang="fr-FR"/>
              <a:t>bas-gauche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C7F1091-BE32-AEF5-25BB-AF906DC278DC}"/>
              </a:ext>
            </a:extLst>
          </p:cNvPr>
          <p:cNvSpPr txBox="1"/>
          <p:nvPr/>
        </p:nvSpPr>
        <p:spPr>
          <a:xfrm>
            <a:off x="4987233" y="6073768"/>
            <a:ext cx="1140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zoom</a:t>
            </a:r>
          </a:p>
          <a:p>
            <a:r>
              <a:rPr lang="fr-FR"/>
              <a:t>bas-droite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25CEA6-2544-BFAB-5576-3C6E151E7A40}"/>
              </a:ext>
            </a:extLst>
          </p:cNvPr>
          <p:cNvSpPr txBox="1"/>
          <p:nvPr/>
        </p:nvSpPr>
        <p:spPr>
          <a:xfrm>
            <a:off x="2535936" y="1047764"/>
            <a:ext cx="3576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Image de 1cm</a:t>
            </a:r>
            <a:r>
              <a:rPr lang="fr-FR" sz="1600" baseline="30000"/>
              <a:t>2</a:t>
            </a:r>
            <a:r>
              <a:rPr lang="fr-FR" sz="1600"/>
              <a:t> (résolution 0.2</a:t>
            </a:r>
            <a:r>
              <a:rPr lang="fr-FR" sz="1600">
                <a:latin typeface="Symbol" pitchFamily="2" charset="2"/>
              </a:rPr>
              <a:t>m</a:t>
            </a:r>
            <a:r>
              <a:rPr lang="fr-FR" sz="1600"/>
              <a:t>, 8 bits, 175Mo) produite par combinaison de</a:t>
            </a:r>
          </a:p>
          <a:p>
            <a:r>
              <a:rPr lang="fr-FR" sz="1600"/>
              <a:t>- figure d’interférences à 2 sources ponctuelles</a:t>
            </a:r>
          </a:p>
          <a:p>
            <a:r>
              <a:rPr lang="fr-FR" sz="1600"/>
              <a:t>- profil du motif (lentement variable) en dents de scie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848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C7EAC-4382-B5D7-14DD-94ED5FE0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FEE6EA-7D47-DD2C-637F-E8F618348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2779"/>
            <a:ext cx="7772400" cy="55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E8850-3070-9619-FFAA-561E5A0D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R&amp;D fabrication motif en relief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AB4DF9-AE8D-088E-7F99-79DA3A1B4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8" y="1785938"/>
            <a:ext cx="8115300" cy="4340225"/>
          </a:xfrm>
        </p:spPr>
        <p:txBody>
          <a:bodyPr/>
          <a:lstStyle/>
          <a:p>
            <a:r>
              <a:rPr lang="fr-FR"/>
              <a:t>Contacts préliminaires pour synthèse additive</a:t>
            </a:r>
          </a:p>
          <a:p>
            <a:r>
              <a:rPr lang="fr-FR"/>
              <a:t>Fournir une carte 3D</a:t>
            </a:r>
          </a:p>
          <a:p>
            <a:pPr lvl="1"/>
            <a:r>
              <a:rPr lang="fr-FR"/>
              <a:t>Jean-Eric a fabriqué une image combinant le motif élémentaire et le dessin généraldes lignes du réseau.</a:t>
            </a:r>
          </a:p>
          <a:p>
            <a:r>
              <a:rPr lang="fr-FR"/>
              <a:t>Fabrication d’un élément 1cm</a:t>
            </a:r>
            <a:r>
              <a:rPr lang="fr-FR" baseline="30000"/>
              <a:t>2</a:t>
            </a:r>
          </a:p>
          <a:p>
            <a:pPr lvl="1"/>
            <a:r>
              <a:rPr lang="fr-FR"/>
              <a:t>&gt; Relancer</a:t>
            </a:r>
          </a:p>
        </p:txBody>
      </p:sp>
    </p:spTree>
    <p:extLst>
      <p:ext uri="{BB962C8B-B14F-4D97-AF65-F5344CB8AC3E}">
        <p14:creationId xmlns:p14="http://schemas.microsoft.com/office/powerpoint/2010/main" val="246747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520220</TotalTime>
  <Words>468</Words>
  <Application>Microsoft Macintosh PowerPoint</Application>
  <PresentationFormat>Affichage à l'écran (4:3)</PresentationFormat>
  <Paragraphs>70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Wingdings</vt:lpstr>
      <vt:lpstr>Thème Office</vt:lpstr>
      <vt:lpstr>Aperiodic gratings for slitless spectroscopy</vt:lpstr>
      <vt:lpstr>Holographic Optical Element (HOE): concept</vt:lpstr>
      <vt:lpstr>Présentation PowerPoint</vt:lpstr>
      <vt:lpstr>HOE performances: focus, resolution</vt:lpstr>
      <vt:lpstr>Réseau synthétique pour StarDice</vt:lpstr>
      <vt:lpstr>Schéma de principe</vt:lpstr>
      <vt:lpstr>Vérification image générée pour gravure</vt:lpstr>
      <vt:lpstr>Présentation PowerPoint</vt:lpstr>
      <vt:lpstr>R&amp;D fabrication motif en relief</vt:lpstr>
      <vt:lpstr>COMPLEMENTS</vt:lpstr>
      <vt:lpstr>Présentation PowerPoint</vt:lpstr>
      <vt:lpstr>Présentation PowerPoint</vt:lpstr>
      <vt:lpstr>PNG356.9+04.4</vt:lpstr>
      <vt:lpstr>Hologramme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moniez1</dc:creator>
  <cp:lastModifiedBy>Microsoft Office User</cp:lastModifiedBy>
  <cp:revision>760</cp:revision>
  <cp:lastPrinted>2022-01-14T15:05:52Z</cp:lastPrinted>
  <dcterms:created xsi:type="dcterms:W3CDTF">2019-02-18T11:41:19Z</dcterms:created>
  <dcterms:modified xsi:type="dcterms:W3CDTF">2024-12-13T09:39:24Z</dcterms:modified>
</cp:coreProperties>
</file>