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07" r:id="rId4"/>
  </p:sldMasterIdLst>
  <p:notesMasterIdLst>
    <p:notesMasterId r:id="rId16"/>
  </p:notesMasterIdLst>
  <p:sldIdLst>
    <p:sldId id="256" r:id="rId5"/>
    <p:sldId id="259" r:id="rId6"/>
    <p:sldId id="260" r:id="rId7"/>
    <p:sldId id="261" r:id="rId8"/>
    <p:sldId id="262" r:id="rId9"/>
    <p:sldId id="264" r:id="rId10"/>
    <p:sldId id="394" r:id="rId11"/>
    <p:sldId id="396" r:id="rId12"/>
    <p:sldId id="397" r:id="rId13"/>
    <p:sldId id="398" r:id="rId14"/>
    <p:sldId id="395" r:id="rId15"/>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87" autoAdjust="0"/>
  </p:normalViewPr>
  <p:slideViewPr>
    <p:cSldViewPr>
      <p:cViewPr varScale="1">
        <p:scale>
          <a:sx n="71" d="100"/>
          <a:sy n="71" d="100"/>
        </p:scale>
        <p:origin x="708"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16/09/2024</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7</a:t>
            </a:fld>
            <a:endParaRPr lang="fr-FR"/>
          </a:p>
        </p:txBody>
      </p:sp>
    </p:spTree>
    <p:extLst>
      <p:ext uri="{BB962C8B-B14F-4D97-AF65-F5344CB8AC3E}">
        <p14:creationId xmlns:p14="http://schemas.microsoft.com/office/powerpoint/2010/main" val="2268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8</a:t>
            </a:fld>
            <a:endParaRPr lang="fr-FR"/>
          </a:p>
        </p:txBody>
      </p:sp>
    </p:spTree>
    <p:extLst>
      <p:ext uri="{BB962C8B-B14F-4D97-AF65-F5344CB8AC3E}">
        <p14:creationId xmlns:p14="http://schemas.microsoft.com/office/powerpoint/2010/main" val="128183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9</a:t>
            </a:fld>
            <a:endParaRPr lang="fr-FR"/>
          </a:p>
        </p:txBody>
      </p:sp>
    </p:spTree>
    <p:extLst>
      <p:ext uri="{BB962C8B-B14F-4D97-AF65-F5344CB8AC3E}">
        <p14:creationId xmlns:p14="http://schemas.microsoft.com/office/powerpoint/2010/main" val="190237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10</a:t>
            </a:fld>
            <a:endParaRPr lang="fr-FR"/>
          </a:p>
        </p:txBody>
      </p:sp>
    </p:spTree>
    <p:extLst>
      <p:ext uri="{BB962C8B-B14F-4D97-AF65-F5344CB8AC3E}">
        <p14:creationId xmlns:p14="http://schemas.microsoft.com/office/powerpoint/2010/main" val="269986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16/09/2024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16/09/2024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16/09/2024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16.09.24</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16/09/2024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16/09/2024</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16.09.24</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1030661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82023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680323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144554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3338180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9205331" y="827172"/>
            <a:ext cx="1493335" cy="960000"/>
          </a:xfrm>
          <a:prstGeom prst="rect">
            <a:avLst/>
          </a:prstGeom>
        </p:spPr>
      </p:pic>
      <p:pic>
        <p:nvPicPr>
          <p:cNvPr id="12"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96260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16/09/2024</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4890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p>
        </p:txBody>
      </p:sp>
      <p:pic>
        <p:nvPicPr>
          <p:cNvPr id="10"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060993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91788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717156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05562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236790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101401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137501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23596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08425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16/09/2024</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18009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966813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738379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16164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terra-forma.cnrs.fr</a:t>
            </a:r>
            <a:endParaRPr sz="2400"/>
          </a:p>
        </p:txBody>
      </p:sp>
      <p:sp>
        <p:nvSpPr>
          <p:cNvPr id="7" name="Espace réservé du texte 22"/>
          <p:cNvSpPr>
            <a:spLocks noGrp="1"/>
          </p:cNvSpPr>
          <p:nvPr>
            <p:ph type="body" sz="quarter" idx="16"/>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1867"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algn="just">
              <a:defRPr/>
            </a:pPr>
            <a:endParaRPr lang="fr-FR" sz="2133" b="0"/>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7381540" y="1604797"/>
            <a:ext cx="2703680" cy="3203547"/>
          </a:xfrm>
          <a:prstGeom prst="rect">
            <a:avLst/>
          </a:prstGeom>
          <a:ln>
            <a:noFill/>
          </a:ln>
        </p:spPr>
      </p:pic>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a:ext>
            </a:extLst>
          </a:blip>
          <a:stretch/>
        </p:blipFill>
        <p:spPr bwMode="auto">
          <a:xfrm>
            <a:off x="10200530" y="5281899"/>
            <a:ext cx="1647316" cy="655167"/>
          </a:xfrm>
          <a:prstGeom prst="rect">
            <a:avLst/>
          </a:prstGeom>
        </p:spPr>
      </p:pic>
      <p:pic>
        <p:nvPicPr>
          <p:cNvPr id="15" name="Image 14"/>
          <p:cNvPicPr>
            <a:picLocks noChangeAspect="1"/>
          </p:cNvPicPr>
          <p:nvPr userDrawn="1"/>
        </p:nvPicPr>
        <p:blipFill>
          <a:blip r:embed="rId6" cstate="print">
            <a:extLst>
              <a:ext uri="{28A0092B-C50C-407E-A947-70E740481C1C}">
                <a14:useLocalDpi xmlns:a14="http://schemas.microsoft.com/office/drawing/2010/main"/>
              </a:ext>
            </a:extLst>
          </a:blip>
          <a:stretch/>
        </p:blipFill>
        <p:spPr bwMode="auto">
          <a:xfrm>
            <a:off x="8708279" y="204566"/>
            <a:ext cx="2753883" cy="1551353"/>
          </a:xfrm>
          <a:prstGeom prst="rect">
            <a:avLst/>
          </a:prstGeom>
        </p:spPr>
      </p:pic>
      <p:pic>
        <p:nvPicPr>
          <p:cNvPr id="16" name="Image 15"/>
          <p:cNvPicPr>
            <a:picLocks noChangeAspect="1"/>
          </p:cNvPicPr>
          <p:nvPr userDrawn="1"/>
        </p:nvPicPr>
        <p:blipFill>
          <a:blip r:embed="rId7" cstate="print">
            <a:extLst>
              <a:ext uri="{28A0092B-C50C-407E-A947-70E740481C1C}">
                <a14:useLocalDpi xmlns:a14="http://schemas.microsoft.com/office/drawing/2010/main"/>
              </a:ext>
            </a:extLst>
          </a:blip>
          <a:stretch/>
        </p:blipFill>
        <p:spPr bwMode="auto">
          <a:xfrm>
            <a:off x="9979300" y="1457819"/>
            <a:ext cx="1220755" cy="1220755"/>
          </a:xfrm>
          <a:prstGeom prst="rect">
            <a:avLst/>
          </a:prstGeom>
        </p:spPr>
      </p:pic>
      <p:sp>
        <p:nvSpPr>
          <p:cNvPr id="17" name="Rectangle 16"/>
          <p:cNvSpPr/>
          <p:nvPr userDrawn="1"/>
        </p:nvSpPr>
        <p:spPr bwMode="auto">
          <a:xfrm rot="16199999">
            <a:off x="10431364" y="1440949"/>
            <a:ext cx="2061783" cy="338554"/>
          </a:xfrm>
          <a:prstGeom prst="rect">
            <a:avLst/>
          </a:prstGeom>
        </p:spPr>
        <p:txBody>
          <a:bodyPr wrap="none">
            <a:spAutoFit/>
          </a:bodyPr>
          <a:lstStyle/>
          <a:p>
            <a:pPr>
              <a:defRPr/>
            </a:pPr>
            <a:r>
              <a:rPr lang="en-GB" sz="1600" i="0" u="none" strike="noStrike">
                <a:solidFill>
                  <a:srgbClr val="565655"/>
                </a:solidFill>
                <a:latin typeface="Arial"/>
              </a:rPr>
              <a:t>ANR-21-ESRE-0014</a:t>
            </a:r>
            <a:endParaRPr lang="en-GB" sz="1600"/>
          </a:p>
        </p:txBody>
      </p:sp>
    </p:spTree>
    <p:extLst>
      <p:ext uri="{BB962C8B-B14F-4D97-AF65-F5344CB8AC3E}">
        <p14:creationId xmlns:p14="http://schemas.microsoft.com/office/powerpoint/2010/main" val="1892323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518201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16.09.24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164928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r>
              <a:rPr lang="fr-FR"/>
              <a:t>11.09.24</a:t>
            </a:r>
            <a:endParaRP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1452099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r>
              <a:rPr lang="fr-FR"/>
              <a:t>11.09.24</a:t>
            </a:r>
            <a:endParaRP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07095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r>
              <a:rPr lang="fr-FR"/>
              <a:t>11.09.24</a:t>
            </a:r>
            <a:endParaRP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399284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16/09/2024</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r>
              <a:rPr lang="fr-FR"/>
              <a:t>11.09.24</a:t>
            </a:r>
            <a:endParaRP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3473362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r>
              <a:rPr lang="fr-FR"/>
              <a:t>11.09.24</a:t>
            </a:r>
            <a:endParaRP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001561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r>
              <a:rPr lang="fr-FR"/>
              <a:t>11.09.24</a:t>
            </a:r>
            <a:endParaRP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664265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6770098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034949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preserve="1"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3230294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1952973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28314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77272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62555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16/09/2024</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16 septembre 2024</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28835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r>
              <a:rPr lang="fr-FR"/>
              <a:t>11.09.24</a:t>
            </a:r>
            <a:endParaRP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472608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1478044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872069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6267241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835898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923829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terra-forma.cnrs.fr</a:t>
            </a:r>
            <a:endParaRPr sz="2400"/>
          </a:p>
        </p:txBody>
      </p:sp>
      <p:sp>
        <p:nvSpPr>
          <p:cNvPr id="7" name="Espace réservé du texte 22"/>
          <p:cNvSpPr>
            <a:spLocks noGrp="1"/>
          </p:cNvSpPr>
          <p:nvPr>
            <p:ph type="body" sz="quarter" idx="16"/>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1867"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algn="just">
              <a:defRPr/>
            </a:pPr>
            <a:endParaRPr lang="fr-FR" sz="2133" b="0"/>
          </a:p>
        </p:txBody>
      </p:sp>
      <p:pic>
        <p:nvPicPr>
          <p:cNvPr id="8" name="Image 6"/>
          <p:cNvPicPr>
            <a:picLocks noChangeAspect="1"/>
          </p:cNvPicPr>
          <p:nvPr userDrawn="1"/>
        </p:nvPicPr>
        <p:blipFill>
          <a:blip r:embed="rId2"/>
          <a:stretch/>
        </p:blipFill>
        <p:spPr bwMode="gray">
          <a:xfrm>
            <a:off x="7381540" y="1604797"/>
            <a:ext cx="2703680" cy="3203547"/>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pic>
        <p:nvPicPr>
          <p:cNvPr id="15" name="Image 14"/>
          <p:cNvPicPr>
            <a:picLocks noChangeAspect="1"/>
          </p:cNvPicPr>
          <p:nvPr userDrawn="1"/>
        </p:nvPicPr>
        <p:blipFill>
          <a:blip r:embed="rId6"/>
          <a:stretch/>
        </p:blipFill>
        <p:spPr bwMode="auto">
          <a:xfrm>
            <a:off x="8708279" y="204566"/>
            <a:ext cx="2753883" cy="1551353"/>
          </a:xfrm>
          <a:prstGeom prst="rect">
            <a:avLst/>
          </a:prstGeom>
        </p:spPr>
      </p:pic>
      <p:pic>
        <p:nvPicPr>
          <p:cNvPr id="16" name="Image 15"/>
          <p:cNvPicPr>
            <a:picLocks noChangeAspect="1"/>
          </p:cNvPicPr>
          <p:nvPr userDrawn="1"/>
        </p:nvPicPr>
        <p:blipFill>
          <a:blip r:embed="rId7"/>
          <a:stretch/>
        </p:blipFill>
        <p:spPr bwMode="auto">
          <a:xfrm>
            <a:off x="9979300" y="1457819"/>
            <a:ext cx="1220755" cy="1220755"/>
          </a:xfrm>
          <a:prstGeom prst="rect">
            <a:avLst/>
          </a:prstGeom>
        </p:spPr>
      </p:pic>
      <p:sp>
        <p:nvSpPr>
          <p:cNvPr id="17" name="Rectangle 16"/>
          <p:cNvSpPr/>
          <p:nvPr userDrawn="1"/>
        </p:nvSpPr>
        <p:spPr bwMode="auto">
          <a:xfrm rot="16199998">
            <a:off x="10431364" y="1440949"/>
            <a:ext cx="2061783" cy="338554"/>
          </a:xfrm>
          <a:prstGeom prst="rect">
            <a:avLst/>
          </a:prstGeom>
        </p:spPr>
        <p:txBody>
          <a:bodyPr wrap="none">
            <a:spAutoFit/>
          </a:bodyPr>
          <a:lstStyle/>
          <a:p>
            <a:pPr>
              <a:defRPr/>
            </a:pPr>
            <a:r>
              <a:rPr lang="en-GB" sz="1600" i="0" u="none" strike="noStrike">
                <a:solidFill>
                  <a:srgbClr val="565655"/>
                </a:solidFill>
                <a:latin typeface="Arial"/>
              </a:rPr>
              <a:t>ANR-21-ESRE-0014</a:t>
            </a:r>
            <a:endParaRPr lang="en-GB" sz="1600"/>
          </a:p>
        </p:txBody>
      </p:sp>
    </p:spTree>
    <p:extLst>
      <p:ext uri="{BB962C8B-B14F-4D97-AF65-F5344CB8AC3E}">
        <p14:creationId xmlns:p14="http://schemas.microsoft.com/office/powerpoint/2010/main" val="422391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r>
              <a:rPr lang="fr-FR"/>
              <a:t>11.09.24</a:t>
            </a:r>
            <a:endParaRP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26401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16/09/2024</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16/09/2024</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16/09/2024</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16.09.24</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16.09.24</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dirty="0">
                <a:solidFill>
                  <a:schemeClr val="tx1"/>
                </a:solidFill>
                <a:latin typeface="+mn-lt"/>
                <a:ea typeface="+mn-ea"/>
                <a:cs typeface="+mn-cs"/>
              </a:rPr>
              <a:t>Eclipse 22</a:t>
            </a:r>
          </a:p>
        </p:txBody>
      </p:sp>
    </p:spTree>
    <p:extLst>
      <p:ext uri="{BB962C8B-B14F-4D97-AF65-F5344CB8AC3E}">
        <p14:creationId xmlns:p14="http://schemas.microsoft.com/office/powerpoint/2010/main" val="31892851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r>
              <a:rPr lang="fr-FR"/>
              <a:t>11.09.24</a:t>
            </a:r>
            <a:endParaRP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Arial"/>
                <a:ea typeface="Arial"/>
                <a:cs typeface="Arial"/>
              </a:rPr>
              <a:t>Réunion COMEX</a:t>
            </a:r>
            <a:endParaRPr sz="2400"/>
          </a:p>
        </p:txBody>
      </p:sp>
    </p:spTree>
    <p:extLst>
      <p:ext uri="{BB962C8B-B14F-4D97-AF65-F5344CB8AC3E}">
        <p14:creationId xmlns:p14="http://schemas.microsoft.com/office/powerpoint/2010/main" val="19462155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hf hdr="0" ft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indico.in2p3.fr/event/31980/" TargetMode="External"/><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10" Type="http://schemas.openxmlformats.org/officeDocument/2006/relationships/image" Target="../media/image1.png"/><Relationship Id="rId4" Type="http://schemas.openxmlformats.org/officeDocument/2006/relationships/image" Target="../media/image21.png"/><Relationship Id="rId9"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resana.numerique.gouv.fr/public/document/consulter/17882787"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5.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hyperlink" Target="https://resana.numerique.gouv.fr/public/document/consulter/19458477" TargetMode="External"/><Relationship Id="rId13" Type="http://schemas.openxmlformats.org/officeDocument/2006/relationships/hyperlink" Target="https://resana.numerique.gouv.fr/public/document/consulter/5478425" TargetMode="External"/><Relationship Id="rId3" Type="http://schemas.openxmlformats.org/officeDocument/2006/relationships/image" Target="../media/image24.jpeg"/><Relationship Id="rId7" Type="http://schemas.openxmlformats.org/officeDocument/2006/relationships/hyperlink" Target="https://resana.numerique.gouv.fr/public/document/consulter/17939553" TargetMode="External"/><Relationship Id="rId12" Type="http://schemas.openxmlformats.org/officeDocument/2006/relationships/hyperlink" Target="https://terra-forma-web.osug.fr/-L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resana.numerique.gouv.fr/public/document/consulter/19457295" TargetMode="External"/><Relationship Id="rId11" Type="http://schemas.openxmlformats.org/officeDocument/2006/relationships/hyperlink" Target="https://terra-forma-web.osug.fr/-Infra-de-communication-" TargetMode="External"/><Relationship Id="rId5" Type="http://schemas.openxmlformats.org/officeDocument/2006/relationships/image" Target="../media/image26.png"/><Relationship Id="rId10" Type="http://schemas.openxmlformats.org/officeDocument/2006/relationships/hyperlink" Target="https://terra-forma-web.osug.fr/" TargetMode="External"/><Relationship Id="rId4" Type="http://schemas.openxmlformats.org/officeDocument/2006/relationships/image" Target="../media/image25.png"/><Relationship Id="rId9" Type="http://schemas.openxmlformats.org/officeDocument/2006/relationships/hyperlink" Target="https://resana.numerique.gouv.fr/public/document/consulter/1788278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resana.numerique.gouv.fr/public/document/consulter/19458477"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resana.numerique.gouv.fr/public/document/consulter/19458477" TargetMode="Externa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Réunion WP3</a:t>
            </a: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r>
              <a:rPr lang="fr-FR" dirty="0">
                <a:hlinkClick r:id="rId3"/>
              </a:rPr>
              <a:t>https://indico.in2p3.fr/event/31980/</a:t>
            </a:r>
            <a:endParaRPr lang="fr-F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4">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5">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6"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10</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WP3: Travaux de l’été</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5" name="Espace réservé du texte 6">
            <a:extLst>
              <a:ext uri="{FF2B5EF4-FFF2-40B4-BE49-F238E27FC236}">
                <a16:creationId xmlns:a16="http://schemas.microsoft.com/office/drawing/2014/main" id="{D2DD6522-AF2B-7851-CC19-1A071C754ED7}"/>
              </a:ext>
            </a:extLst>
          </p:cNvPr>
          <p:cNvSpPr txBox="1">
            <a:spLocks/>
          </p:cNvSpPr>
          <p:nvPr/>
        </p:nvSpPr>
        <p:spPr bwMode="auto">
          <a:xfrm>
            <a:off x="329017" y="908720"/>
            <a:ext cx="11743647" cy="4169618"/>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ea typeface="+mn-ea"/>
                <a:cs typeface="+mn-cs"/>
              </a:defRPr>
            </a:lvl1pPr>
            <a:lvl2pPr marL="685800" indent="-228600" algn="l" defTabSz="914400">
              <a:lnSpc>
                <a:spcPct val="90000"/>
              </a:lnSpc>
              <a:spcBef>
                <a:spcPts val="500"/>
              </a:spcBef>
              <a:buClrTx/>
              <a:buFont typeface="Wingdings"/>
              <a:buChar char="§"/>
              <a:defRPr sz="1350" b="0" i="0">
                <a:solidFill>
                  <a:schemeClr val="tx1"/>
                </a:solidFill>
                <a:latin typeface="+mn-lt"/>
                <a:ea typeface="+mn-ea"/>
                <a:cs typeface="+mn-cs"/>
              </a:defRPr>
            </a:lvl2pPr>
            <a:lvl3pPr marL="1257300" indent="-342900" algn="l" defTabSz="914400">
              <a:lnSpc>
                <a:spcPct val="90000"/>
              </a:lnSpc>
              <a:spcBef>
                <a:spcPts val="500"/>
              </a:spcBef>
              <a:buClrTx/>
              <a:buFont typeface="Arial"/>
              <a:buChar char="•"/>
              <a:defRPr sz="1350" b="0" i="0">
                <a:solidFill>
                  <a:schemeClr val="tx1"/>
                </a:solidFill>
                <a:latin typeface="+mn-lt"/>
                <a:ea typeface="+mn-ea"/>
                <a:cs typeface="+mn-cs"/>
              </a:defRPr>
            </a:lvl3pPr>
            <a:lvl4pPr marL="1657350" indent="-285750" algn="l" defTabSz="914400">
              <a:lnSpc>
                <a:spcPct val="90000"/>
              </a:lnSpc>
              <a:spcBef>
                <a:spcPts val="500"/>
              </a:spcBef>
              <a:buClrTx/>
              <a:buFont typeface="Wingdings"/>
              <a:buChar char="ü"/>
              <a:defRPr sz="1350" b="0" i="0">
                <a:solidFill>
                  <a:schemeClr val="tx1"/>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fr-FR" sz="1850" i="1" dirty="0">
                <a:hlinkClick r:id="rId6"/>
              </a:rPr>
              <a:t>Feuille de route du WP3</a:t>
            </a:r>
            <a:endParaRPr lang="fr-FR" sz="1850" i="1" dirty="0"/>
          </a:p>
          <a:p>
            <a:pPr marL="342900" indent="-342900">
              <a:lnSpc>
                <a:spcPct val="100000"/>
              </a:lnSpc>
              <a:buFontTx/>
              <a:buChar char="-"/>
            </a:pPr>
            <a:r>
              <a:rPr lang="fr-FR" sz="1850" dirty="0"/>
              <a:t>Projet 1 – Coordination</a:t>
            </a:r>
          </a:p>
          <a:p>
            <a:pPr marL="342900" indent="-342900">
              <a:lnSpc>
                <a:spcPct val="100000"/>
              </a:lnSpc>
              <a:buFontTx/>
              <a:buChar char="-"/>
            </a:pPr>
            <a:r>
              <a:rPr lang="fr-FR" sz="1850" dirty="0"/>
              <a:t>Projet 2- WP3.1 Infra LoRaWAN</a:t>
            </a:r>
          </a:p>
          <a:p>
            <a:pPr>
              <a:lnSpc>
                <a:spcPct val="100000"/>
              </a:lnSpc>
            </a:pPr>
            <a:r>
              <a:rPr lang="fr-FR" sz="1850" b="0" i="1" dirty="0"/>
              <a:t>Concernant le LNS national expérimenté, il ne présente pas à ce stade de démonstration le niveau de service exprimé dans le CST. Il convient donc de faire le bilan des besoins/objectifs non couverts et des moyens pour les atteindre et du calendrier associé.</a:t>
            </a:r>
          </a:p>
          <a:p>
            <a:pPr marL="342900" indent="-342900">
              <a:lnSpc>
                <a:spcPct val="100000"/>
              </a:lnSpc>
              <a:buFontTx/>
              <a:buChar char="-"/>
            </a:pPr>
            <a:r>
              <a:rPr lang="fr-FR" sz="1850" dirty="0"/>
              <a:t>Projet 3- WP3.2a Centrale </a:t>
            </a:r>
            <a:r>
              <a:rPr lang="fr-FR" sz="1850" dirty="0" err="1"/>
              <a:t>multiprotocole</a:t>
            </a:r>
            <a:endParaRPr lang="fr-FR" sz="1850" dirty="0"/>
          </a:p>
          <a:p>
            <a:pPr>
              <a:lnSpc>
                <a:spcPct val="100000"/>
              </a:lnSpc>
            </a:pPr>
            <a:r>
              <a:rPr lang="fr-FR" sz="1850" b="0" i="1" dirty="0"/>
              <a:t>La demande de rédaction d’un CST sur ce sujet a été faite à Rahim. Le manque de disponibilité de celui-ci pour ce travail impacte l’avancement de cette rédaction.</a:t>
            </a:r>
          </a:p>
          <a:p>
            <a:pPr marL="342900" indent="-342900">
              <a:lnSpc>
                <a:spcPct val="100000"/>
              </a:lnSpc>
              <a:buFontTx/>
              <a:buChar char="-"/>
            </a:pPr>
            <a:r>
              <a:rPr lang="fr-FR" sz="1850" dirty="0"/>
              <a:t>Projet 4- WP3.2b Fog </a:t>
            </a:r>
            <a:r>
              <a:rPr lang="fr-FR" sz="1850" dirty="0" err="1"/>
              <a:t>Computing</a:t>
            </a:r>
            <a:endParaRPr lang="fr-FR" sz="1850" dirty="0"/>
          </a:p>
          <a:p>
            <a:pPr marL="342900" indent="-342900">
              <a:lnSpc>
                <a:spcPct val="100000"/>
              </a:lnSpc>
              <a:buFontTx/>
              <a:buChar char="-"/>
            </a:pPr>
            <a:r>
              <a:rPr lang="fr-FR" sz="1850" dirty="0"/>
              <a:t>Projet 5- WP3.3 Gestion des flux de données</a:t>
            </a:r>
          </a:p>
          <a:p>
            <a:pPr marL="342900" indent="-342900">
              <a:lnSpc>
                <a:spcPct val="100000"/>
              </a:lnSpc>
              <a:buFontTx/>
              <a:buChar char="-"/>
            </a:pPr>
            <a:endParaRPr lang="fr-FR" sz="1850" dirty="0"/>
          </a:p>
          <a:p>
            <a:pPr marL="342900" indent="-342900">
              <a:lnSpc>
                <a:spcPct val="100000"/>
              </a:lnSpc>
              <a:buFontTx/>
              <a:buChar char="-"/>
            </a:pPr>
            <a:endParaRPr lang="fr-FR" sz="1850" dirty="0"/>
          </a:p>
        </p:txBody>
      </p:sp>
    </p:spTree>
    <p:extLst>
      <p:ext uri="{BB962C8B-B14F-4D97-AF65-F5344CB8AC3E}">
        <p14:creationId xmlns:p14="http://schemas.microsoft.com/office/powerpoint/2010/main" val="159105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8AD58AC-A129-AD8F-D3AF-5BE06BD393E2}"/>
              </a:ext>
            </a:extLst>
          </p:cNvPr>
          <p:cNvSpPr>
            <a:spLocks noGrp="1"/>
          </p:cNvSpPr>
          <p:nvPr>
            <p:ph type="sldNum" sz="quarter" idx="12"/>
          </p:nvPr>
        </p:nvSpPr>
        <p:spPr/>
        <p:txBody>
          <a:bodyPr/>
          <a:lstStyle/>
          <a:p>
            <a:pPr>
              <a:defRPr/>
            </a:pPr>
            <a:fld id="{008B186D-AD4A-4644-ABB5-F15D7F3FB771}" type="slidenum">
              <a:rPr lang="fr-FR" smtClean="0"/>
              <a:pPr>
                <a:defRPr/>
              </a:pPr>
              <a:t>11</a:t>
            </a:fld>
            <a:endParaRPr lang="fr-FR"/>
          </a:p>
        </p:txBody>
      </p:sp>
      <p:sp>
        <p:nvSpPr>
          <p:cNvPr id="4" name="Rectangle : coins arrondis 3">
            <a:extLst>
              <a:ext uri="{FF2B5EF4-FFF2-40B4-BE49-F238E27FC236}">
                <a16:creationId xmlns:a16="http://schemas.microsoft.com/office/drawing/2014/main" id="{FFB0BC5F-296F-740F-097A-115CADDAE88B}"/>
              </a:ext>
            </a:extLst>
          </p:cNvPr>
          <p:cNvSpPr/>
          <p:nvPr/>
        </p:nvSpPr>
        <p:spPr>
          <a:xfrm>
            <a:off x="1861861" y="322778"/>
            <a:ext cx="2088232" cy="10081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Services</a:t>
            </a:r>
            <a:endParaRPr lang="en-GB" b="1" dirty="0"/>
          </a:p>
        </p:txBody>
      </p:sp>
      <p:sp>
        <p:nvSpPr>
          <p:cNvPr id="6" name="Rectangle : coins arrondis 5">
            <a:extLst>
              <a:ext uri="{FF2B5EF4-FFF2-40B4-BE49-F238E27FC236}">
                <a16:creationId xmlns:a16="http://schemas.microsoft.com/office/drawing/2014/main" id="{6E9DE1E7-910F-C53E-A5F9-085242DF1BC8}"/>
              </a:ext>
            </a:extLst>
          </p:cNvPr>
          <p:cNvSpPr/>
          <p:nvPr/>
        </p:nvSpPr>
        <p:spPr>
          <a:xfrm>
            <a:off x="7698511" y="322778"/>
            <a:ext cx="3240360" cy="100811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Produits de Recherche</a:t>
            </a:r>
            <a:endParaRPr lang="fr-FR" b="1" dirty="0">
              <a:solidFill>
                <a:schemeClr val="tx1"/>
              </a:solidFill>
            </a:endParaRPr>
          </a:p>
        </p:txBody>
      </p:sp>
      <p:sp>
        <p:nvSpPr>
          <p:cNvPr id="7" name="Rectangle : coins arrondis 6">
            <a:extLst>
              <a:ext uri="{FF2B5EF4-FFF2-40B4-BE49-F238E27FC236}">
                <a16:creationId xmlns:a16="http://schemas.microsoft.com/office/drawing/2014/main" id="{BC4F3401-F19D-F845-0472-9DAC10E4E37D}"/>
              </a:ext>
            </a:extLst>
          </p:cNvPr>
          <p:cNvSpPr/>
          <p:nvPr/>
        </p:nvSpPr>
        <p:spPr>
          <a:xfrm>
            <a:off x="5591944" y="646814"/>
            <a:ext cx="1008112" cy="36004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WP3</a:t>
            </a:r>
          </a:p>
        </p:txBody>
      </p:sp>
      <p:sp>
        <p:nvSpPr>
          <p:cNvPr id="8" name="ZoneTexte 7">
            <a:extLst>
              <a:ext uri="{FF2B5EF4-FFF2-40B4-BE49-F238E27FC236}">
                <a16:creationId xmlns:a16="http://schemas.microsoft.com/office/drawing/2014/main" id="{92DF8D1D-A34D-D290-189C-C522C1FAF3B6}"/>
              </a:ext>
            </a:extLst>
          </p:cNvPr>
          <p:cNvSpPr txBox="1"/>
          <p:nvPr/>
        </p:nvSpPr>
        <p:spPr>
          <a:xfrm>
            <a:off x="345224" y="1556792"/>
            <a:ext cx="5566194" cy="3416320"/>
          </a:xfrm>
          <a:prstGeom prst="rect">
            <a:avLst/>
          </a:prstGeom>
          <a:noFill/>
          <a:ln>
            <a:solidFill>
              <a:srgbClr val="00B0F0"/>
            </a:solidFill>
          </a:ln>
        </p:spPr>
        <p:txBody>
          <a:bodyPr wrap="square" rtlCol="0">
            <a:spAutoFit/>
          </a:bodyPr>
          <a:lstStyle/>
          <a:p>
            <a:pPr marL="285750" indent="-285750">
              <a:buFont typeface="Arial" panose="020B0604020202020204" pitchFamily="34" charset="0"/>
              <a:buChar char="•"/>
            </a:pPr>
            <a:r>
              <a:rPr lang="fr-FR" dirty="0"/>
              <a:t>LNS: </a:t>
            </a:r>
          </a:p>
          <a:p>
            <a:pPr marL="742950" lvl="1" indent="-285750">
              <a:buFont typeface="Arial" panose="020B0604020202020204" pitchFamily="34" charset="0"/>
              <a:buChar char="•"/>
            </a:pPr>
            <a:r>
              <a:rPr lang="fr-FR" dirty="0"/>
              <a:t>Ambition minimale: ?</a:t>
            </a:r>
          </a:p>
          <a:p>
            <a:pPr marL="742950" lvl="1" indent="-285750">
              <a:buFont typeface="Arial" panose="020B0604020202020204" pitchFamily="34" charset="0"/>
              <a:buChar char="•"/>
            </a:pPr>
            <a:r>
              <a:rPr lang="fr-FR" dirty="0"/>
              <a:t>Ambition maximale: telle que définie dans CST</a:t>
            </a:r>
          </a:p>
          <a:p>
            <a:pPr marL="1200150" lvl="2" indent="-285750">
              <a:buFont typeface="Arial" panose="020B0604020202020204" pitchFamily="34" charset="0"/>
              <a:buChar char="•"/>
            </a:pPr>
            <a:r>
              <a:rPr lang="fr-FR" dirty="0"/>
              <a:t>Extériorisation du service ? TTI ?</a:t>
            </a:r>
          </a:p>
          <a:p>
            <a:pPr marL="285750" indent="-285750">
              <a:buFont typeface="Arial" panose="020B0604020202020204" pitchFamily="34" charset="0"/>
              <a:buChar char="•"/>
            </a:pPr>
            <a:r>
              <a:rPr lang="fr-FR" dirty="0"/>
              <a:t>Gestion flux:</a:t>
            </a:r>
          </a:p>
          <a:p>
            <a:pPr marL="742950" lvl="1" indent="-285750">
              <a:buFont typeface="Arial" panose="020B0604020202020204" pitchFamily="34" charset="0"/>
              <a:buChar char="•"/>
            </a:pPr>
            <a:r>
              <a:rPr lang="fr-FR" dirty="0"/>
              <a:t>WP3.3 élargi:</a:t>
            </a:r>
          </a:p>
          <a:p>
            <a:pPr marL="1200150" lvl="2" indent="-285750">
              <a:buFont typeface="Arial" panose="020B0604020202020204" pitchFamily="34" charset="0"/>
              <a:buChar char="•"/>
            </a:pPr>
            <a:r>
              <a:rPr lang="fr-FR" dirty="0"/>
              <a:t>BDD «des catalogues de capteurs TF »</a:t>
            </a:r>
          </a:p>
          <a:p>
            <a:pPr marL="1200150" lvl="2" indent="-285750">
              <a:buFont typeface="Arial" panose="020B0604020202020204" pitchFamily="34" charset="0"/>
              <a:buChar char="•"/>
            </a:pPr>
            <a:r>
              <a:rPr lang="fr-FR" dirty="0"/>
              <a:t>Standardisation encodage</a:t>
            </a:r>
          </a:p>
          <a:p>
            <a:pPr marL="1200150" lvl="2" indent="-285750">
              <a:buFont typeface="Arial" panose="020B0604020202020204" pitchFamily="34" charset="0"/>
              <a:buChar char="•"/>
            </a:pPr>
            <a:r>
              <a:rPr lang="fr-FR" dirty="0"/>
              <a:t>BDD suivi capteurs et opérations</a:t>
            </a:r>
          </a:p>
          <a:p>
            <a:pPr marL="742950" lvl="1" indent="-285750">
              <a:buFont typeface="Arial" panose="020B0604020202020204" pitchFamily="34" charset="0"/>
              <a:buChar char="•"/>
            </a:pPr>
            <a:r>
              <a:rPr lang="fr-FR" dirty="0"/>
              <a:t>Ambition minimale: ?</a:t>
            </a:r>
          </a:p>
          <a:p>
            <a:pPr marL="742950" lvl="1" indent="-285750">
              <a:buFont typeface="Arial" panose="020B0604020202020204" pitchFamily="34" charset="0"/>
              <a:buChar char="•"/>
            </a:pPr>
            <a:r>
              <a:rPr lang="fr-FR" dirty="0"/>
              <a:t>Ambition maximale: telle que définie dans CST</a:t>
            </a:r>
          </a:p>
          <a:p>
            <a:pPr marL="1200150" lvl="2" indent="-285750">
              <a:buFont typeface="Arial" panose="020B0604020202020204" pitchFamily="34" charset="0"/>
              <a:buChar char="•"/>
            </a:pPr>
            <a:r>
              <a:rPr lang="fr-FR" dirty="0"/>
              <a:t>Extériorisation du service ?</a:t>
            </a:r>
          </a:p>
        </p:txBody>
      </p:sp>
      <p:sp>
        <p:nvSpPr>
          <p:cNvPr id="9" name="ZoneTexte 8">
            <a:extLst>
              <a:ext uri="{FF2B5EF4-FFF2-40B4-BE49-F238E27FC236}">
                <a16:creationId xmlns:a16="http://schemas.microsoft.com/office/drawing/2014/main" id="{6BBB8BBE-A5DA-906D-7EEE-63FFC7FA299E}"/>
              </a:ext>
            </a:extLst>
          </p:cNvPr>
          <p:cNvSpPr txBox="1"/>
          <p:nvPr/>
        </p:nvSpPr>
        <p:spPr>
          <a:xfrm>
            <a:off x="6802184" y="2132856"/>
            <a:ext cx="5033013" cy="2308324"/>
          </a:xfrm>
          <a:prstGeom prst="rect">
            <a:avLst/>
          </a:prstGeom>
          <a:noFill/>
          <a:ln>
            <a:solidFill>
              <a:schemeClr val="accent2">
                <a:lumMod val="60000"/>
                <a:lumOff val="40000"/>
              </a:schemeClr>
            </a:solidFill>
          </a:ln>
        </p:spPr>
        <p:txBody>
          <a:bodyPr wrap="square" rtlCol="0">
            <a:spAutoFit/>
          </a:bodyPr>
          <a:lstStyle/>
          <a:p>
            <a:pPr marL="285750" indent="-285750">
              <a:buFont typeface="Arial" panose="020B0604020202020204" pitchFamily="34" charset="0"/>
              <a:buChar char="•"/>
            </a:pPr>
            <a:r>
              <a:rPr lang="fr-FR" dirty="0"/>
              <a:t>Plateforme centrale: </a:t>
            </a:r>
          </a:p>
          <a:p>
            <a:pPr marL="742950" lvl="1" indent="-285750">
              <a:buFont typeface="Arial" panose="020B0604020202020204" pitchFamily="34" charset="0"/>
              <a:buChar char="•"/>
            </a:pPr>
            <a:r>
              <a:rPr lang="fr-FR" dirty="0"/>
              <a:t>Finaliser CST puis revue</a:t>
            </a:r>
          </a:p>
          <a:p>
            <a:pPr marL="742950" lvl="1" indent="-285750">
              <a:buFont typeface="Arial" panose="020B0604020202020204" pitchFamily="34" charset="0"/>
              <a:buChar char="•"/>
            </a:pPr>
            <a:r>
              <a:rPr lang="fr-FR" dirty="0"/>
              <a:t>Démonstrateur @Journées TF 2025 ?</a:t>
            </a:r>
          </a:p>
          <a:p>
            <a:pPr marL="742950" lvl="1" indent="-285750">
              <a:buFont typeface="Arial" panose="020B0604020202020204" pitchFamily="34" charset="0"/>
              <a:buChar char="•"/>
            </a:pPr>
            <a:r>
              <a:rPr lang="fr-FR" dirty="0"/>
              <a:t>Publications</a:t>
            </a:r>
          </a:p>
          <a:p>
            <a:pPr marL="285750" indent="-285750">
              <a:buFont typeface="Arial" panose="020B0604020202020204" pitchFamily="34" charset="0"/>
              <a:buChar char="•"/>
            </a:pPr>
            <a:r>
              <a:rPr lang="fr-FR" dirty="0"/>
              <a:t>Fog </a:t>
            </a:r>
            <a:r>
              <a:rPr lang="fr-FR" dirty="0" err="1"/>
              <a:t>Computing</a:t>
            </a:r>
            <a:endParaRPr lang="fr-FR" dirty="0"/>
          </a:p>
          <a:p>
            <a:pPr marL="742950" lvl="1" indent="-285750">
              <a:buFont typeface="Arial" panose="020B0604020202020204" pitchFamily="34" charset="0"/>
              <a:buChar char="•"/>
            </a:pPr>
            <a:r>
              <a:rPr lang="fr-FR" dirty="0"/>
              <a:t>Démonstrateur @Journées TF 2026 ?</a:t>
            </a:r>
          </a:p>
          <a:p>
            <a:pPr marL="742950" lvl="1" indent="-285750">
              <a:buFont typeface="Arial" panose="020B0604020202020204" pitchFamily="34" charset="0"/>
              <a:buChar char="•"/>
            </a:pPr>
            <a:r>
              <a:rPr lang="fr-FR" dirty="0"/>
              <a:t>Publications</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59959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0374310" name="Espace réservé de la date 1"/>
          <p:cNvSpPr>
            <a:spLocks noGrp="1"/>
          </p:cNvSpPr>
          <p:nvPr>
            <p:ph type="dt" sz="half" idx="10"/>
          </p:nvPr>
        </p:nvSpPr>
        <p:spPr bwMode="auto"/>
        <p:txBody>
          <a:bodyPr/>
          <a:lstStyle/>
          <a:p>
            <a:pPr defTabSz="1219170">
              <a:buClr>
                <a:srgbClr val="5FBEDC"/>
              </a:buClr>
              <a:defRPr/>
            </a:pPr>
            <a:r>
              <a:rPr lang="fr-FR">
                <a:solidFill>
                  <a:srgbClr val="000000"/>
                </a:solidFill>
                <a:latin typeface="Arial"/>
                <a:cs typeface="Arial"/>
              </a:rPr>
              <a:t>11.09.24</a:t>
            </a:r>
            <a:endParaRPr>
              <a:solidFill>
                <a:srgbClr val="000000"/>
              </a:solidFill>
              <a:latin typeface="Arial"/>
              <a:cs typeface="Arial"/>
            </a:endParaRPr>
          </a:p>
        </p:txBody>
      </p:sp>
      <p:sp>
        <p:nvSpPr>
          <p:cNvPr id="1996288904"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0E1152BF-23FB-21E6-A8F6-5AC0E0A0B264}" type="slidenum">
              <a:rPr lang="fr-FR">
                <a:solidFill>
                  <a:srgbClr val="000000"/>
                </a:solidFill>
              </a:rPr>
              <a:pPr defTabSz="1219170">
                <a:defRPr/>
              </a:pPr>
              <a:t>2</a:t>
            </a:fld>
            <a:endParaRPr lang="fr-FR">
              <a:solidFill>
                <a:srgbClr val="000000"/>
              </a:solidFill>
            </a:endParaRPr>
          </a:p>
        </p:txBody>
      </p:sp>
      <p:sp>
        <p:nvSpPr>
          <p:cNvPr id="607492205" name="Titre 3"/>
          <p:cNvSpPr>
            <a:spLocks noGrp="1"/>
          </p:cNvSpPr>
          <p:nvPr>
            <p:ph type="title"/>
          </p:nvPr>
        </p:nvSpPr>
        <p:spPr bwMode="auto"/>
        <p:txBody>
          <a:bodyPr/>
          <a:lstStyle/>
          <a:p>
            <a:pPr>
              <a:defRPr/>
            </a:pPr>
            <a:r>
              <a:rPr lang="fr-FR"/>
              <a:t>Évaluation à mi parcours</a:t>
            </a:r>
          </a:p>
        </p:txBody>
      </p:sp>
      <p:sp>
        <p:nvSpPr>
          <p:cNvPr id="836478643" name="Espace réservé du texte 4"/>
          <p:cNvSpPr>
            <a:spLocks noGrp="1"/>
          </p:cNvSpPr>
          <p:nvPr>
            <p:ph type="body" sz="quarter" idx="14"/>
          </p:nvPr>
        </p:nvSpPr>
        <p:spPr bwMode="auto"/>
        <p:txBody>
          <a:bodyPr/>
          <a:lstStyle/>
          <a:p>
            <a:pPr>
              <a:defRPr/>
            </a:pPr>
            <a:r>
              <a:rPr lang="fr-FR"/>
              <a:t>Qu’est-ce qu’un Equipex+ est réussi, une success story ?</a:t>
            </a:r>
            <a:endParaRPr/>
          </a:p>
          <a:p>
            <a:pPr>
              <a:defRPr/>
            </a:pPr>
            <a:endParaRPr lang="fr-FR"/>
          </a:p>
          <a:p>
            <a:pPr>
              <a:defRPr/>
            </a:pPr>
            <a:r>
              <a:rPr lang="fr-FR"/>
              <a:t>A partir de quels indicateurs personnels objectivés peut on évaluer le projet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6438557" name="Espace réservé de la date 1"/>
          <p:cNvSpPr>
            <a:spLocks noGrp="1"/>
          </p:cNvSpPr>
          <p:nvPr>
            <p:ph type="dt" sz="half" idx="10"/>
          </p:nvPr>
        </p:nvSpPr>
        <p:spPr bwMode="auto"/>
        <p:txBody>
          <a:bodyPr/>
          <a:lstStyle/>
          <a:p>
            <a:pPr defTabSz="1219170">
              <a:buClr>
                <a:srgbClr val="5FBEDC"/>
              </a:buClr>
              <a:defRPr/>
            </a:pPr>
            <a:r>
              <a:rPr lang="fr-FR">
                <a:solidFill>
                  <a:srgbClr val="000000"/>
                </a:solidFill>
                <a:latin typeface="Arial"/>
                <a:cs typeface="Arial"/>
              </a:rPr>
              <a:t>11.09.24</a:t>
            </a:r>
            <a:endParaRPr>
              <a:solidFill>
                <a:srgbClr val="000000"/>
              </a:solidFill>
              <a:latin typeface="Arial"/>
              <a:cs typeface="Arial"/>
            </a:endParaRPr>
          </a:p>
        </p:txBody>
      </p:sp>
      <p:sp>
        <p:nvSpPr>
          <p:cNvPr id="1481548968" name="Espace réservé du numéro de diapositive 3"/>
          <p:cNvSpPr>
            <a:spLocks noGrp="1"/>
          </p:cNvSpPr>
          <p:nvPr>
            <p:ph type="sldNum" sz="quarter" idx="12"/>
          </p:nvPr>
        </p:nvSpPr>
        <p:spPr bwMode="auto"/>
        <p:txBody>
          <a:bodyPr/>
          <a:lstStyle/>
          <a:p>
            <a:pPr defTabSz="1219170">
              <a:defRPr/>
            </a:pPr>
            <a:r>
              <a:rPr lang="fr-FR">
                <a:solidFill>
                  <a:srgbClr val="000000"/>
                </a:solidFill>
              </a:rPr>
              <a:t>P </a:t>
            </a:r>
            <a:fld id="{7039E20E-ACF2-76BF-B12D-FFCC2F0C2613}" type="slidenum">
              <a:rPr lang="fr-FR">
                <a:solidFill>
                  <a:srgbClr val="000000"/>
                </a:solidFill>
              </a:rPr>
              <a:pPr defTabSz="1219170">
                <a:defRPr/>
              </a:pPr>
              <a:t>3</a:t>
            </a:fld>
            <a:endParaRPr lang="fr-FR">
              <a:solidFill>
                <a:srgbClr val="000000"/>
              </a:solidFill>
            </a:endParaRPr>
          </a:p>
        </p:txBody>
      </p:sp>
      <p:sp>
        <p:nvSpPr>
          <p:cNvPr id="1170265181" name="Titre 1"/>
          <p:cNvSpPr>
            <a:spLocks noGrp="1"/>
          </p:cNvSpPr>
          <p:nvPr>
            <p:ph type="title" hasCustomPrompt="1"/>
          </p:nvPr>
        </p:nvSpPr>
        <p:spPr bwMode="auto">
          <a:xfrm>
            <a:off x="1313824" y="236516"/>
            <a:ext cx="6122360" cy="698568"/>
          </a:xfrm>
          <a:prstGeom prst="rect">
            <a:avLst/>
          </a:prstGeom>
        </p:spPr>
        <p:txBody>
          <a:bodyPr lIns="0" tIns="0" rIns="0" bIns="0" anchor="b" anchorCtr="0"/>
          <a:lstStyle>
            <a:lvl1pPr>
              <a:defRPr sz="1500" b="0">
                <a:solidFill>
                  <a:schemeClr val="tx1"/>
                </a:solidFill>
                <a:latin typeface="+mj-lt"/>
              </a:defRPr>
            </a:lvl1pPr>
          </a:lstStyle>
          <a:p>
            <a:pPr>
              <a:defRPr/>
            </a:pPr>
            <a:endParaRPr/>
          </a:p>
        </p:txBody>
      </p:sp>
      <p:sp>
        <p:nvSpPr>
          <p:cNvPr id="1843647887" name="Rectangle 41"/>
          <p:cNvSpPr/>
          <p:nvPr/>
        </p:nvSpPr>
        <p:spPr bwMode="auto">
          <a:xfrm>
            <a:off x="4375006" y="236516"/>
            <a:ext cx="4085889" cy="698568"/>
          </a:xfrm>
          <a:prstGeom prst="rect">
            <a:avLst/>
          </a:prstGeom>
          <a:solidFill>
            <a:srgbClr val="FFC000"/>
          </a:solidFill>
          <a:ln w="12700" cap="flat" cmpd="sng"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Plateforme d’observation de l’anthropocène</a:t>
            </a:r>
            <a:endParaRPr sz="2400">
              <a:solidFill>
                <a:srgbClr val="000000"/>
              </a:solidFill>
              <a:latin typeface="Arial"/>
              <a:cs typeface="Arial"/>
            </a:endParaRPr>
          </a:p>
        </p:txBody>
      </p:sp>
      <p:sp>
        <p:nvSpPr>
          <p:cNvPr id="416063195" name="Rectangle 41"/>
          <p:cNvSpPr/>
          <p:nvPr/>
        </p:nvSpPr>
        <p:spPr bwMode="auto">
          <a:xfrm>
            <a:off x="4935335" y="4249495"/>
            <a:ext cx="1512759" cy="698568"/>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Observatoire</a:t>
            </a:r>
            <a:endParaRPr sz="2400">
              <a:solidFill>
                <a:srgbClr val="FFFFFF"/>
              </a:solidFill>
              <a:latin typeface="Arial"/>
              <a:cs typeface="Arial"/>
            </a:endParaRPr>
          </a:p>
        </p:txBody>
      </p:sp>
      <p:sp>
        <p:nvSpPr>
          <p:cNvPr id="1472998042" name="ZoneTexte 1472998041"/>
          <p:cNvSpPr txBox="1"/>
          <p:nvPr/>
        </p:nvSpPr>
        <p:spPr bwMode="auto">
          <a:xfrm>
            <a:off x="4965479" y="3524776"/>
            <a:ext cx="1452951"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Mise en forme des données</a:t>
            </a:r>
          </a:p>
        </p:txBody>
      </p:sp>
      <p:sp>
        <p:nvSpPr>
          <p:cNvPr id="799605295" name="Rectangle 41"/>
          <p:cNvSpPr/>
          <p:nvPr/>
        </p:nvSpPr>
        <p:spPr bwMode="auto">
          <a:xfrm>
            <a:off x="4935335" y="2661993"/>
            <a:ext cx="1512759"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Portail de données</a:t>
            </a:r>
            <a:endParaRPr sz="2400">
              <a:solidFill>
                <a:srgbClr val="FFFFFF"/>
              </a:solidFill>
              <a:latin typeface="Arial"/>
              <a:cs typeface="Arial"/>
            </a:endParaRPr>
          </a:p>
        </p:txBody>
      </p:sp>
      <p:sp>
        <p:nvSpPr>
          <p:cNvPr id="819931194" name="ZoneTexte 819931193"/>
          <p:cNvSpPr txBox="1"/>
          <p:nvPr/>
        </p:nvSpPr>
        <p:spPr bwMode="auto">
          <a:xfrm>
            <a:off x="4965479" y="5124920"/>
            <a:ext cx="1465431"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Maintenance des opérations</a:t>
            </a:r>
          </a:p>
        </p:txBody>
      </p:sp>
      <p:sp>
        <p:nvSpPr>
          <p:cNvPr id="303572363" name="ZoneTexte 303572362"/>
          <p:cNvSpPr txBox="1"/>
          <p:nvPr/>
        </p:nvSpPr>
        <p:spPr bwMode="auto">
          <a:xfrm>
            <a:off x="3240394" y="4336439"/>
            <a:ext cx="1484149" cy="712696"/>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Développement des approches systémiques</a:t>
            </a:r>
          </a:p>
        </p:txBody>
      </p:sp>
      <p:sp>
        <p:nvSpPr>
          <p:cNvPr id="610588917" name="ZoneTexte 610588916"/>
          <p:cNvSpPr txBox="1"/>
          <p:nvPr/>
        </p:nvSpPr>
        <p:spPr bwMode="auto">
          <a:xfrm>
            <a:off x="160333" y="1260811"/>
            <a:ext cx="5936112" cy="1302921"/>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600" b="1">
                <a:solidFill>
                  <a:srgbClr val="000000"/>
                </a:solidFill>
                <a:latin typeface="Arial"/>
                <a:cs typeface="Arial"/>
              </a:rPr>
              <a:t>Une solution nationale pour augmenter les observatoires :</a:t>
            </a:r>
            <a:endParaRPr sz="1600">
              <a:solidFill>
                <a:srgbClr val="000000"/>
              </a:solidFill>
              <a:latin typeface="Arial"/>
              <a:cs typeface="Arial"/>
            </a:endParaRPr>
          </a:p>
          <a:p>
            <a:pPr defTabSz="1219170">
              <a:defRPr/>
            </a:pPr>
            <a:r>
              <a:rPr sz="1600">
                <a:solidFill>
                  <a:srgbClr val="000000"/>
                </a:solidFill>
                <a:latin typeface="Arial"/>
                <a:cs typeface="Arial"/>
              </a:rPr>
              <a:t>Portée des solutions technologiques ?</a:t>
            </a:r>
          </a:p>
          <a:p>
            <a:pPr defTabSz="1219170">
              <a:defRPr/>
            </a:pPr>
            <a:r>
              <a:rPr sz="1600">
                <a:solidFill>
                  <a:srgbClr val="000000"/>
                </a:solidFill>
                <a:latin typeface="Arial"/>
                <a:cs typeface="Arial"/>
              </a:rPr>
              <a:t>Harmonisation des pratiques ?</a:t>
            </a:r>
          </a:p>
          <a:p>
            <a:pPr defTabSz="1219170">
              <a:defRPr/>
            </a:pPr>
            <a:r>
              <a:rPr sz="1600">
                <a:solidFill>
                  <a:srgbClr val="000000"/>
                </a:solidFill>
                <a:latin typeface="Arial"/>
                <a:cs typeface="Arial"/>
              </a:rPr>
              <a:t>Développement d’une nouvelle communauté ?</a:t>
            </a:r>
          </a:p>
          <a:p>
            <a:pPr defTabSz="1219170">
              <a:defRPr/>
            </a:pPr>
            <a:r>
              <a:rPr sz="1600">
                <a:solidFill>
                  <a:srgbClr val="000000"/>
                </a:solidFill>
                <a:latin typeface="Arial"/>
                <a:cs typeface="Arial"/>
              </a:rPr>
              <a:t>Cohérence avec l’existant ?</a:t>
            </a:r>
          </a:p>
        </p:txBody>
      </p:sp>
      <p:cxnSp>
        <p:nvCxnSpPr>
          <p:cNvPr id="2" name="Connecteur droit 1"/>
          <p:cNvCxnSpPr>
            <a:cxnSpLocks/>
            <a:stCxn id="416063195" idx="3"/>
          </p:cNvCxnSpPr>
          <p:nvPr/>
        </p:nvCxnSpPr>
        <p:spPr bwMode="auto">
          <a:xfrm flipV="1">
            <a:off x="6448094" y="1934307"/>
            <a:ext cx="381597" cy="2664471"/>
          </a:xfrm>
          <a:prstGeom prst="line">
            <a:avLst/>
          </a:prstGeom>
        </p:spPr>
        <p:style>
          <a:lnRef idx="1">
            <a:schemeClr val="accent1">
              <a:shade val="50000"/>
            </a:schemeClr>
          </a:lnRef>
          <a:fillRef idx="0">
            <a:schemeClr val="accent1"/>
          </a:fillRef>
          <a:effectRef idx="0">
            <a:schemeClr val="accent1"/>
          </a:effectRef>
          <a:fontRef idx="minor">
            <a:schemeClr val="tx1"/>
          </a:fontRef>
        </p:style>
      </p:cxnSp>
      <p:cxnSp>
        <p:nvCxnSpPr>
          <p:cNvPr id="3" name="Connecteur droit 2"/>
          <p:cNvCxnSpPr>
            <a:cxnSpLocks/>
          </p:cNvCxnSpPr>
          <p:nvPr/>
        </p:nvCxnSpPr>
        <p:spPr bwMode="auto">
          <a:xfrm>
            <a:off x="6859181" y="1322011"/>
            <a:ext cx="0" cy="1381972"/>
          </a:xfrm>
          <a:prstGeom prst="line">
            <a:avLst/>
          </a:prstGeom>
        </p:spPr>
        <p:style>
          <a:lnRef idx="1">
            <a:schemeClr val="accent1">
              <a:shade val="50000"/>
            </a:schemeClr>
          </a:lnRef>
          <a:fillRef idx="0">
            <a:schemeClr val="accent1"/>
          </a:fillRef>
          <a:effectRef idx="0">
            <a:schemeClr val="accent1"/>
          </a:effectRef>
          <a:fontRef idx="minor">
            <a:schemeClr val="tx1"/>
          </a:fontRef>
        </p:style>
      </p:cxnSp>
      <p:sp>
        <p:nvSpPr>
          <p:cNvPr id="1367810309" name="ZoneTexte 1367810308"/>
          <p:cNvSpPr txBox="1"/>
          <p:nvPr/>
        </p:nvSpPr>
        <p:spPr bwMode="auto">
          <a:xfrm>
            <a:off x="6859181" y="1322010"/>
            <a:ext cx="6271569" cy="1538883"/>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600" b="1">
                <a:solidFill>
                  <a:srgbClr val="000000"/>
                </a:solidFill>
                <a:latin typeface="Arial"/>
                <a:cs typeface="Arial"/>
              </a:rPr>
              <a:t>Outil stratégique de la recherche</a:t>
            </a:r>
            <a:endParaRPr sz="1600">
              <a:solidFill>
                <a:srgbClr val="000000"/>
              </a:solidFill>
              <a:latin typeface="Arial"/>
              <a:cs typeface="Arial"/>
            </a:endParaRPr>
          </a:p>
          <a:p>
            <a:pPr defTabSz="1219170">
              <a:defRPr/>
            </a:pPr>
            <a:r>
              <a:rPr sz="1600">
                <a:solidFill>
                  <a:srgbClr val="000000"/>
                </a:solidFill>
                <a:latin typeface="Arial"/>
                <a:cs typeface="Arial"/>
              </a:rPr>
              <a:t>Cas particulier documenté d’où émerge la généralité</a:t>
            </a:r>
          </a:p>
          <a:p>
            <a:pPr defTabSz="1219170">
              <a:defRPr/>
            </a:pPr>
            <a:r>
              <a:rPr sz="1600">
                <a:solidFill>
                  <a:srgbClr val="000000"/>
                </a:solidFill>
                <a:latin typeface="Arial"/>
                <a:cs typeface="Arial"/>
              </a:rPr>
              <a:t>Sentinelle des transformations socio-environnementales</a:t>
            </a:r>
          </a:p>
          <a:p>
            <a:pPr defTabSz="1219170">
              <a:defRPr/>
            </a:pPr>
            <a:r>
              <a:rPr sz="1600">
                <a:solidFill>
                  <a:srgbClr val="000000"/>
                </a:solidFill>
                <a:latin typeface="Arial"/>
                <a:cs typeface="Arial"/>
              </a:rPr>
              <a:t>Antichambre d’expérimentations novatrices</a:t>
            </a:r>
          </a:p>
          <a:p>
            <a:pPr defTabSz="1219170">
              <a:defRPr/>
            </a:pPr>
            <a:r>
              <a:rPr sz="1600">
                <a:solidFill>
                  <a:srgbClr val="000000"/>
                </a:solidFill>
                <a:latin typeface="Arial"/>
                <a:cs typeface="Arial"/>
              </a:rPr>
              <a:t>Lieu de construction de connaissances situées</a:t>
            </a:r>
          </a:p>
          <a:p>
            <a:pPr defTabSz="1219170">
              <a:defRPr/>
            </a:pPr>
            <a:endParaRPr sz="1600">
              <a:solidFill>
                <a:srgbClr val="000000"/>
              </a:solidFill>
              <a:latin typeface="Arial"/>
              <a:cs typeface="Arial"/>
            </a:endParaRPr>
          </a:p>
        </p:txBody>
      </p:sp>
      <p:sp>
        <p:nvSpPr>
          <p:cNvPr id="1768795328" name="Rectangle 41"/>
          <p:cNvSpPr/>
          <p:nvPr/>
        </p:nvSpPr>
        <p:spPr bwMode="auto">
          <a:xfrm>
            <a:off x="4935335" y="5721540"/>
            <a:ext cx="1512757"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Capteurs</a:t>
            </a:r>
            <a:endParaRPr sz="2400">
              <a:solidFill>
                <a:srgbClr val="FFFFFF"/>
              </a:solidFill>
              <a:latin typeface="Arial"/>
              <a:cs typeface="Arial"/>
            </a:endParaRPr>
          </a:p>
        </p:txBody>
      </p:sp>
      <p:sp>
        <p:nvSpPr>
          <p:cNvPr id="138800595" name="Rectangle 41"/>
          <p:cNvSpPr/>
          <p:nvPr/>
        </p:nvSpPr>
        <p:spPr bwMode="auto">
          <a:xfrm>
            <a:off x="1621790" y="4336439"/>
            <a:ext cx="1512757"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Recherche</a:t>
            </a:r>
            <a:endParaRPr sz="2400">
              <a:solidFill>
                <a:srgbClr val="FFFFFF"/>
              </a:solidFill>
              <a:latin typeface="Arial"/>
              <a:cs typeface="Arial"/>
            </a:endParaRPr>
          </a:p>
        </p:txBody>
      </p:sp>
      <p:sp>
        <p:nvSpPr>
          <p:cNvPr id="899943858" name="Rectangle 41"/>
          <p:cNvSpPr/>
          <p:nvPr/>
        </p:nvSpPr>
        <p:spPr bwMode="auto">
          <a:xfrm>
            <a:off x="8160063" y="4249495"/>
            <a:ext cx="1512757"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Territoire</a:t>
            </a:r>
            <a:endParaRPr sz="2400">
              <a:solidFill>
                <a:srgbClr val="FFFFFF"/>
              </a:solidFill>
              <a:latin typeface="Arial"/>
              <a:cs typeface="Arial"/>
            </a:endParaRPr>
          </a:p>
        </p:txBody>
      </p:sp>
      <p:sp>
        <p:nvSpPr>
          <p:cNvPr id="823182803" name="ZoneTexte 823182802"/>
          <p:cNvSpPr txBox="1"/>
          <p:nvPr/>
        </p:nvSpPr>
        <p:spPr bwMode="auto">
          <a:xfrm>
            <a:off x="6557863" y="4336439"/>
            <a:ext cx="1473589" cy="319639"/>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endParaRPr sz="1333">
              <a:solidFill>
                <a:srgbClr val="000000"/>
              </a:solidFill>
              <a:latin typeface="Arial"/>
              <a:cs typeface="Arial"/>
            </a:endParaRPr>
          </a:p>
        </p:txBody>
      </p:sp>
      <p:sp>
        <p:nvSpPr>
          <p:cNvPr id="96870851" name="ZoneTexte 96870850"/>
          <p:cNvSpPr txBox="1"/>
          <p:nvPr/>
        </p:nvSpPr>
        <p:spPr bwMode="auto">
          <a:xfrm>
            <a:off x="6557863" y="4334379"/>
            <a:ext cx="1483189"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Formation, expérimentation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605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8005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87953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99438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729980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35723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9311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8708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058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26910" name="Espace réservé de la date 1"/>
          <p:cNvSpPr>
            <a:spLocks noGrp="1"/>
          </p:cNvSpPr>
          <p:nvPr>
            <p:ph type="dt" sz="half" idx="10"/>
          </p:nvPr>
        </p:nvSpPr>
        <p:spPr bwMode="auto"/>
        <p:txBody>
          <a:bodyPr/>
          <a:lstStyle/>
          <a:p>
            <a:pPr defTabSz="1219170">
              <a:buClr>
                <a:srgbClr val="5FBEDC"/>
              </a:buClr>
              <a:defRPr/>
            </a:pPr>
            <a:r>
              <a:rPr lang="fr-FR">
                <a:solidFill>
                  <a:srgbClr val="000000"/>
                </a:solidFill>
                <a:latin typeface="Arial"/>
                <a:cs typeface="Arial"/>
              </a:rPr>
              <a:t>11.09.24</a:t>
            </a:r>
            <a:endParaRPr>
              <a:solidFill>
                <a:srgbClr val="000000"/>
              </a:solidFill>
              <a:latin typeface="Arial"/>
              <a:cs typeface="Arial"/>
            </a:endParaRPr>
          </a:p>
        </p:txBody>
      </p:sp>
      <p:sp>
        <p:nvSpPr>
          <p:cNvPr id="2060878559" name="Espace réservé du numéro de diapositive 3"/>
          <p:cNvSpPr>
            <a:spLocks noGrp="1"/>
          </p:cNvSpPr>
          <p:nvPr>
            <p:ph type="sldNum" sz="quarter" idx="12"/>
          </p:nvPr>
        </p:nvSpPr>
        <p:spPr bwMode="auto"/>
        <p:txBody>
          <a:bodyPr/>
          <a:lstStyle/>
          <a:p>
            <a:pPr defTabSz="1219170">
              <a:defRPr/>
            </a:pPr>
            <a:r>
              <a:rPr lang="fr-FR">
                <a:solidFill>
                  <a:srgbClr val="000000"/>
                </a:solidFill>
              </a:rPr>
              <a:t>P </a:t>
            </a:r>
            <a:fld id="{4A843D08-CD6D-902A-B839-799C7B50E88C}" type="slidenum">
              <a:rPr lang="fr-FR">
                <a:solidFill>
                  <a:srgbClr val="000000"/>
                </a:solidFill>
              </a:rPr>
              <a:pPr defTabSz="1219170">
                <a:defRPr/>
              </a:pPr>
              <a:t>4</a:t>
            </a:fld>
            <a:endParaRPr lang="fr-FR">
              <a:solidFill>
                <a:srgbClr val="000000"/>
              </a:solidFill>
            </a:endParaRPr>
          </a:p>
        </p:txBody>
      </p:sp>
      <p:sp>
        <p:nvSpPr>
          <p:cNvPr id="1919511012" name="Titre 1"/>
          <p:cNvSpPr>
            <a:spLocks noGrp="1"/>
          </p:cNvSpPr>
          <p:nvPr>
            <p:ph type="title" hasCustomPrompt="1"/>
          </p:nvPr>
        </p:nvSpPr>
        <p:spPr bwMode="auto">
          <a:xfrm>
            <a:off x="1313824" y="236516"/>
            <a:ext cx="6122360" cy="698568"/>
          </a:xfrm>
          <a:prstGeom prst="rect">
            <a:avLst/>
          </a:prstGeom>
        </p:spPr>
        <p:txBody>
          <a:bodyPr lIns="0" tIns="0" rIns="0" bIns="0" anchor="b" anchorCtr="0"/>
          <a:lstStyle>
            <a:lvl1pPr>
              <a:defRPr sz="1500" b="0">
                <a:solidFill>
                  <a:schemeClr val="tx1"/>
                </a:solidFill>
                <a:latin typeface="+mj-lt"/>
              </a:defRPr>
            </a:lvl1pPr>
          </a:lstStyle>
          <a:p>
            <a:pPr>
              <a:defRPr/>
            </a:pPr>
            <a:r>
              <a:t>Qu’est ce qu’un projet réussit ?</a:t>
            </a:r>
          </a:p>
        </p:txBody>
      </p:sp>
      <p:sp>
        <p:nvSpPr>
          <p:cNvPr id="1571858174" name="Espace réservé du texte 5"/>
          <p:cNvSpPr>
            <a:spLocks noGrp="1"/>
          </p:cNvSpPr>
          <p:nvPr>
            <p:ph type="body" sz="quarter" idx="13" hasCustomPrompt="1"/>
          </p:nvPr>
        </p:nvSpPr>
        <p:spPr bwMode="auto">
          <a:xfrm>
            <a:off x="9120682" y="1869318"/>
            <a:ext cx="2611965" cy="745065"/>
          </a:xfrm>
          <a:prstGeom prst="rect">
            <a:avLst/>
          </a:prstGeom>
        </p:spPr>
        <p:txBody>
          <a:bodyPr lIns="96000" tIns="0" rIns="0" bIns="0" anchor="b" anchorCtr="0"/>
          <a:lstStyle>
            <a:lvl1pPr marL="3174" indent="0" algn="l" defTabSz="914400">
              <a:lnSpc>
                <a:spcPct val="93000"/>
              </a:lnSpc>
              <a:spcBef>
                <a:spcPts val="0"/>
              </a:spcBef>
              <a:spcAft>
                <a:spcPts val="0"/>
              </a:spcAft>
              <a:buFont typeface="Arial"/>
              <a:buNone/>
              <a:defRPr lang="fr-FR" sz="2250" b="1" i="1">
                <a:solidFill>
                  <a:schemeClr val="tx1"/>
                </a:solidFill>
                <a:latin typeface="+mn-lt"/>
                <a:ea typeface="+mn-ea"/>
                <a:cs typeface="+mn-cs"/>
              </a:defRPr>
            </a:lvl1pPr>
          </a:lstStyle>
          <a:p>
            <a:pPr>
              <a:defRPr/>
            </a:pPr>
            <a:r>
              <a:t>Macro</a:t>
            </a:r>
          </a:p>
        </p:txBody>
      </p:sp>
      <p:sp>
        <p:nvSpPr>
          <p:cNvPr id="13750924" name="Espace réservé du texte 20"/>
          <p:cNvSpPr>
            <a:spLocks noGrp="1"/>
          </p:cNvSpPr>
          <p:nvPr>
            <p:ph type="body" sz="quarter" idx="14" hasCustomPrompt="1"/>
          </p:nvPr>
        </p:nvSpPr>
        <p:spPr bwMode="auto">
          <a:xfrm>
            <a:off x="9120682" y="2614385"/>
            <a:ext cx="3071316" cy="451626"/>
          </a:xfrm>
          <a:prstGeom prst="rect">
            <a:avLst/>
          </a:prstGeom>
          <a:solidFill>
            <a:srgbClr val="E16F34"/>
          </a:solidFill>
        </p:spPr>
        <p:txBody>
          <a:bodyPr wrap="square" lIns="144000" tIns="144000" rIns="480000" bIns="144000">
            <a:spAutoFit/>
          </a:bodyPr>
          <a:lstStyle>
            <a:lvl1pPr marL="0" indent="0">
              <a:lnSpc>
                <a:spcPct val="95000"/>
              </a:lnSpc>
              <a:spcBef>
                <a:spcPts val="0"/>
              </a:spcBef>
              <a:buFontTx/>
              <a:buNone/>
              <a:defRPr sz="1100" b="1">
                <a:solidFill>
                  <a:schemeClr val="bg1"/>
                </a:solidFill>
              </a:defRPr>
            </a:lvl1pPr>
          </a:lstStyle>
          <a:p>
            <a:pPr>
              <a:defRPr/>
            </a:pPr>
            <a:endParaRPr/>
          </a:p>
        </p:txBody>
      </p:sp>
      <p:sp>
        <p:nvSpPr>
          <p:cNvPr id="450041683" name="Espace réservé du texte 22"/>
          <p:cNvSpPr>
            <a:spLocks noGrp="1"/>
          </p:cNvSpPr>
          <p:nvPr>
            <p:ph type="body" sz="quarter" idx="15" hasCustomPrompt="1"/>
          </p:nvPr>
        </p:nvSpPr>
        <p:spPr bwMode="auto">
          <a:xfrm>
            <a:off x="810685" y="1440000"/>
            <a:ext cx="7351348" cy="2692384"/>
          </a:xfrm>
          <a:prstGeom prst="rect">
            <a:avLst/>
          </a:prstGeom>
        </p:spPr>
        <p:txBody>
          <a:bodyPr lIns="0" tIns="0" rIns="0" bIns="0"/>
          <a:lstStyle>
            <a:lvl1pPr marL="0" marR="0" indent="0" algn="l" defTabSz="914400">
              <a:lnSpc>
                <a:spcPct val="90000"/>
              </a:lnSpc>
              <a:spcBef>
                <a:spcPts val="999"/>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299"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a:defRPr/>
            </a:pPr>
            <a:r>
              <a:t>Indicateurs définis par l’ANR</a:t>
            </a:r>
          </a:p>
          <a:p>
            <a:pPr marL="882511" lvl="1" indent="-349125">
              <a:buClr>
                <a:schemeClr val="tx2"/>
              </a:buClr>
              <a:buFont typeface="Arial"/>
              <a:buChar char="•"/>
              <a:defRPr/>
            </a:pPr>
            <a:r>
              <a:t>Utilisateurs académiques et non académiques</a:t>
            </a:r>
          </a:p>
          <a:p>
            <a:pPr marL="882511" lvl="1" indent="-349125">
              <a:buClr>
                <a:schemeClr val="tx2"/>
              </a:buClr>
              <a:buFont typeface="Arial"/>
              <a:buChar char="•"/>
              <a:defRPr/>
            </a:pPr>
            <a:r>
              <a:t>Attractivité, rayonnement</a:t>
            </a:r>
          </a:p>
          <a:p>
            <a:pPr marL="882511" lvl="1" indent="-349125">
              <a:buClr>
                <a:schemeClr val="tx2"/>
              </a:buClr>
              <a:buFont typeface="Arial"/>
              <a:buChar char="•"/>
              <a:defRPr/>
            </a:pPr>
            <a:r>
              <a:t>Personnels impliqués, étudiants formés, utilisant l’outil</a:t>
            </a:r>
          </a:p>
          <a:p>
            <a:pPr marL="882511" lvl="1" indent="-349125">
              <a:buClr>
                <a:schemeClr val="tx2"/>
              </a:buClr>
              <a:buFont typeface="Arial"/>
              <a:buChar char="•"/>
              <a:defRPr/>
            </a:pPr>
            <a:r>
              <a:rPr lang="fr-FR" sz="1800">
                <a:latin typeface="Arial"/>
                <a:ea typeface="Arial"/>
                <a:cs typeface="Arial"/>
              </a:rPr>
              <a:t>Publications</a:t>
            </a:r>
            <a:r>
              <a:t>, indicateurs Science Ouverte</a:t>
            </a:r>
          </a:p>
          <a:p>
            <a:pPr marL="882511" lvl="1" indent="-349125">
              <a:buClr>
                <a:schemeClr val="tx2"/>
              </a:buClr>
              <a:buFont typeface="Arial"/>
              <a:buChar char="•"/>
              <a:defRPr/>
            </a:pPr>
            <a:r>
              <a:t>Valorisations de ressources propres</a:t>
            </a:r>
          </a:p>
          <a:p>
            <a:pPr marL="882511" lvl="1" indent="-349125">
              <a:buClr>
                <a:schemeClr val="tx2"/>
              </a:buClr>
              <a:buFont typeface="Arial"/>
              <a:buChar char="•"/>
              <a:defRPr/>
            </a:pPr>
            <a:r>
              <a:t>Co-financements</a:t>
            </a:r>
          </a:p>
          <a:p>
            <a:pPr marL="882511" lvl="1" indent="-349125">
              <a:buClr>
                <a:schemeClr val="tx2"/>
              </a:buClr>
              <a:buFont typeface="Arial"/>
              <a:buChar char="•"/>
              <a:defRPr/>
            </a:pPr>
            <a:r>
              <a:t>GES</a:t>
            </a:r>
          </a:p>
          <a:p>
            <a:pPr marL="882511" lvl="1" indent="-349125">
              <a:buClr>
                <a:schemeClr val="tx2"/>
              </a:buClr>
              <a:buFont typeface="Arial"/>
              <a:buChar char="•"/>
              <a:defRPr/>
            </a:pPr>
            <a:endParaRPr/>
          </a:p>
          <a:p>
            <a:pPr marL="882511" lvl="1" indent="-349125">
              <a:buClr>
                <a:schemeClr val="tx2"/>
              </a:buClr>
              <a:buFont typeface="Arial"/>
              <a:buChar char="•"/>
              <a:defRPr/>
            </a:pPr>
            <a:endParaRPr/>
          </a:p>
          <a:p>
            <a:pPr>
              <a:defRPr/>
            </a:pPr>
            <a:r>
              <a:t>	</a:t>
            </a:r>
          </a:p>
        </p:txBody>
      </p:sp>
      <p:sp>
        <p:nvSpPr>
          <p:cNvPr id="1282462739" name="Espace réservé du texte 22"/>
          <p:cNvSpPr>
            <a:spLocks noGrp="1"/>
          </p:cNvSpPr>
          <p:nvPr>
            <p:ph type="body" sz="quarter" idx="15" hasCustomPrompt="1"/>
          </p:nvPr>
        </p:nvSpPr>
        <p:spPr bwMode="auto">
          <a:xfrm>
            <a:off x="810685" y="4233999"/>
            <a:ext cx="7351348" cy="2379685"/>
          </a:xfrm>
          <a:prstGeom prst="rect">
            <a:avLst/>
          </a:prstGeom>
        </p:spPr>
        <p:txBody>
          <a:bodyPr lIns="0" tIns="0" rIns="0" bIns="0"/>
          <a:lstStyle>
            <a:lvl1pPr marL="0" marR="0" indent="0" algn="l" defTabSz="914400">
              <a:lnSpc>
                <a:spcPct val="90000"/>
              </a:lnSpc>
              <a:spcBef>
                <a:spcPts val="999"/>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299"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a:defRPr/>
            </a:pPr>
            <a:r>
              <a:t>Livrables définis par notre ambition</a:t>
            </a:r>
          </a:p>
          <a:p>
            <a:pPr marL="882511" lvl="1" indent="-349125">
              <a:buClr>
                <a:schemeClr val="tx2"/>
              </a:buClr>
              <a:buFont typeface="Arial"/>
              <a:buChar char="•"/>
              <a:defRPr/>
            </a:pPr>
            <a:r>
              <a:t>Ressourcerie - rencontre techno-thématique</a:t>
            </a:r>
          </a:p>
          <a:p>
            <a:pPr marL="882511" lvl="1" indent="-349125">
              <a:buClr>
                <a:schemeClr val="tx2"/>
              </a:buClr>
              <a:buFont typeface="Arial"/>
              <a:buChar char="•"/>
              <a:defRPr/>
            </a:pPr>
            <a:r>
              <a:t>Parc instrumental – rencontre techno-site</a:t>
            </a:r>
          </a:p>
          <a:p>
            <a:pPr marL="882511" lvl="1" indent="-349125">
              <a:buClr>
                <a:schemeClr val="tx2"/>
              </a:buClr>
              <a:buFont typeface="Arial"/>
              <a:buChar char="•"/>
              <a:defRPr/>
            </a:pPr>
            <a:r>
              <a:t>Serveurs nationaux</a:t>
            </a:r>
          </a:p>
          <a:p>
            <a:pPr marL="882511" lvl="1" indent="-349125">
              <a:buClr>
                <a:schemeClr val="tx2"/>
              </a:buClr>
              <a:buFont typeface="Arial"/>
              <a:buChar char="•"/>
              <a:defRPr/>
            </a:pPr>
            <a:r>
              <a:t>Duplication en Science Ouverte</a:t>
            </a:r>
          </a:p>
          <a:p>
            <a:pPr marL="882511" lvl="1" indent="-349125">
              <a:buClr>
                <a:schemeClr val="tx2"/>
              </a:buClr>
              <a:buFont typeface="Arial"/>
              <a:buChar char="•"/>
              <a:defRPr/>
            </a:pPr>
            <a:r>
              <a:t>Outils SAPS</a:t>
            </a:r>
          </a:p>
          <a:p>
            <a:pPr marL="882511" lvl="1" indent="-349125">
              <a:buClr>
                <a:schemeClr val="tx2"/>
              </a:buClr>
              <a:buFont typeface="Arial"/>
              <a:buChar char="•"/>
              <a:defRPr/>
            </a:pPr>
            <a:endParaRPr/>
          </a:p>
          <a:p>
            <a:pPr>
              <a:defRPr/>
            </a:pPr>
            <a:r>
              <a:t>	</a:t>
            </a:r>
          </a:p>
        </p:txBody>
      </p:sp>
      <p:sp>
        <p:nvSpPr>
          <p:cNvPr id="1717364603" name="Espace réservé du texte 5"/>
          <p:cNvSpPr>
            <a:spLocks noGrp="1"/>
          </p:cNvSpPr>
          <p:nvPr>
            <p:ph type="body" sz="quarter" idx="13" hasCustomPrompt="1"/>
          </p:nvPr>
        </p:nvSpPr>
        <p:spPr bwMode="auto">
          <a:xfrm>
            <a:off x="9120682" y="4572001"/>
            <a:ext cx="2611965" cy="745065"/>
          </a:xfrm>
          <a:prstGeom prst="rect">
            <a:avLst/>
          </a:prstGeom>
        </p:spPr>
        <p:txBody>
          <a:bodyPr lIns="96000" tIns="0" rIns="0" bIns="0" anchor="b" anchorCtr="0"/>
          <a:lstStyle>
            <a:lvl1pPr marL="3174" indent="0" algn="l" defTabSz="914400">
              <a:lnSpc>
                <a:spcPct val="93000"/>
              </a:lnSpc>
              <a:spcBef>
                <a:spcPts val="0"/>
              </a:spcBef>
              <a:spcAft>
                <a:spcPts val="0"/>
              </a:spcAft>
              <a:buFont typeface="Arial"/>
              <a:buNone/>
              <a:defRPr lang="fr-FR" sz="2250" b="1" i="1">
                <a:solidFill>
                  <a:schemeClr val="tx1"/>
                </a:solidFill>
                <a:latin typeface="+mn-lt"/>
                <a:ea typeface="+mn-ea"/>
                <a:cs typeface="+mn-cs"/>
              </a:defRPr>
            </a:lvl1pPr>
          </a:lstStyle>
          <a:p>
            <a:pPr>
              <a:defRPr/>
            </a:pPr>
            <a:r>
              <a:t>Dentelle</a:t>
            </a:r>
          </a:p>
        </p:txBody>
      </p:sp>
      <p:sp>
        <p:nvSpPr>
          <p:cNvPr id="1306785229" name="Espace réservé du texte 20"/>
          <p:cNvSpPr>
            <a:spLocks noGrp="1"/>
          </p:cNvSpPr>
          <p:nvPr>
            <p:ph type="body" sz="quarter" idx="14" hasCustomPrompt="1"/>
          </p:nvPr>
        </p:nvSpPr>
        <p:spPr bwMode="auto">
          <a:xfrm>
            <a:off x="9120682" y="5317065"/>
            <a:ext cx="3071316" cy="451626"/>
          </a:xfrm>
          <a:prstGeom prst="rect">
            <a:avLst/>
          </a:prstGeom>
          <a:solidFill>
            <a:srgbClr val="E16F34"/>
          </a:solidFill>
        </p:spPr>
        <p:txBody>
          <a:bodyPr wrap="square" lIns="144000" tIns="144000" rIns="480000" bIns="144000">
            <a:spAutoFit/>
          </a:bodyPr>
          <a:lstStyle>
            <a:lvl1pPr marL="0" indent="0">
              <a:lnSpc>
                <a:spcPct val="95000"/>
              </a:lnSpc>
              <a:spcBef>
                <a:spcPts val="0"/>
              </a:spcBef>
              <a:buFontTx/>
              <a:buNone/>
              <a:defRPr sz="1100" b="1">
                <a:solidFill>
                  <a:schemeClr val="bg1"/>
                </a:solidFill>
              </a:defRPr>
            </a:lvl1pPr>
          </a:lstStyle>
          <a:p>
            <a:pPr>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24627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67852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17364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8578771" name="Espace réservé de la date 1"/>
          <p:cNvSpPr>
            <a:spLocks noGrp="1"/>
          </p:cNvSpPr>
          <p:nvPr>
            <p:ph type="dt" sz="half" idx="10"/>
          </p:nvPr>
        </p:nvSpPr>
        <p:spPr bwMode="auto"/>
        <p:txBody>
          <a:bodyPr/>
          <a:lstStyle/>
          <a:p>
            <a:pPr defTabSz="1219170">
              <a:buClr>
                <a:srgbClr val="5FBEDC"/>
              </a:buClr>
              <a:defRPr/>
            </a:pPr>
            <a:r>
              <a:rPr lang="fr-FR">
                <a:solidFill>
                  <a:srgbClr val="000000"/>
                </a:solidFill>
                <a:latin typeface="Arial"/>
                <a:cs typeface="Arial"/>
              </a:rPr>
              <a:t>11.09.24</a:t>
            </a:r>
            <a:endParaRPr>
              <a:solidFill>
                <a:srgbClr val="000000"/>
              </a:solidFill>
              <a:latin typeface="Arial"/>
              <a:cs typeface="Arial"/>
            </a:endParaRPr>
          </a:p>
        </p:txBody>
      </p:sp>
      <p:sp>
        <p:nvSpPr>
          <p:cNvPr id="2113803288" name="Espace réservé du numéro de diapositive 3"/>
          <p:cNvSpPr>
            <a:spLocks noGrp="1"/>
          </p:cNvSpPr>
          <p:nvPr>
            <p:ph type="sldNum" sz="quarter" idx="12"/>
          </p:nvPr>
        </p:nvSpPr>
        <p:spPr bwMode="auto"/>
        <p:txBody>
          <a:bodyPr/>
          <a:lstStyle/>
          <a:p>
            <a:pPr defTabSz="1219170">
              <a:defRPr/>
            </a:pPr>
            <a:r>
              <a:rPr lang="fr-FR">
                <a:solidFill>
                  <a:srgbClr val="000000"/>
                </a:solidFill>
              </a:rPr>
              <a:t>P </a:t>
            </a:r>
            <a:fld id="{EF1D05C4-9B71-AFB8-57F5-DDCBED39586E}" type="slidenum">
              <a:rPr lang="fr-FR">
                <a:solidFill>
                  <a:srgbClr val="000000"/>
                </a:solidFill>
              </a:rPr>
              <a:pPr defTabSz="1219170">
                <a:defRPr/>
              </a:pPr>
              <a:t>5</a:t>
            </a:fld>
            <a:endParaRPr lang="fr-FR">
              <a:solidFill>
                <a:srgbClr val="000000"/>
              </a:solidFill>
            </a:endParaRPr>
          </a:p>
        </p:txBody>
      </p:sp>
      <p:sp>
        <p:nvSpPr>
          <p:cNvPr id="1336785515" name="Titre 1"/>
          <p:cNvSpPr>
            <a:spLocks noGrp="1"/>
          </p:cNvSpPr>
          <p:nvPr>
            <p:ph type="title" hasCustomPrompt="1"/>
          </p:nvPr>
        </p:nvSpPr>
        <p:spPr bwMode="auto">
          <a:xfrm>
            <a:off x="1313823" y="236515"/>
            <a:ext cx="6122359" cy="698568"/>
          </a:xfrm>
          <a:prstGeom prst="rect">
            <a:avLst/>
          </a:prstGeom>
        </p:spPr>
        <p:txBody>
          <a:bodyPr lIns="0" tIns="0" rIns="0" bIns="0" anchor="b" anchorCtr="0"/>
          <a:lstStyle>
            <a:lvl1pPr>
              <a:defRPr sz="1500" b="0">
                <a:solidFill>
                  <a:schemeClr val="tx1"/>
                </a:solidFill>
                <a:latin typeface="+mj-lt"/>
              </a:defRPr>
            </a:lvl1pPr>
          </a:lstStyle>
          <a:p>
            <a:pPr>
              <a:defRPr/>
            </a:pPr>
            <a:endParaRPr/>
          </a:p>
        </p:txBody>
      </p:sp>
      <p:sp>
        <p:nvSpPr>
          <p:cNvPr id="1045927308" name="Rectangle 41"/>
          <p:cNvSpPr/>
          <p:nvPr/>
        </p:nvSpPr>
        <p:spPr bwMode="auto">
          <a:xfrm>
            <a:off x="4375004" y="236515"/>
            <a:ext cx="4085888" cy="698568"/>
          </a:xfrm>
          <a:prstGeom prst="rect">
            <a:avLst/>
          </a:prstGeom>
          <a:solidFill>
            <a:srgbClr val="FFC000"/>
          </a:solidFill>
          <a:ln w="12700" cap="flat" cmpd="sng"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Plateforme d’observation de l’anthropocène</a:t>
            </a:r>
            <a:endParaRPr sz="2400">
              <a:solidFill>
                <a:srgbClr val="000000"/>
              </a:solidFill>
              <a:latin typeface="Arial"/>
              <a:cs typeface="Arial"/>
            </a:endParaRPr>
          </a:p>
        </p:txBody>
      </p:sp>
      <p:sp>
        <p:nvSpPr>
          <p:cNvPr id="1212841730" name="Rectangle 41"/>
          <p:cNvSpPr/>
          <p:nvPr/>
        </p:nvSpPr>
        <p:spPr bwMode="auto">
          <a:xfrm>
            <a:off x="4935334" y="3391131"/>
            <a:ext cx="1512757" cy="698568"/>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Observatoire</a:t>
            </a:r>
            <a:endParaRPr sz="2400">
              <a:solidFill>
                <a:srgbClr val="FFFFFF"/>
              </a:solidFill>
              <a:latin typeface="Arial"/>
              <a:cs typeface="Arial"/>
            </a:endParaRPr>
          </a:p>
        </p:txBody>
      </p:sp>
      <p:sp>
        <p:nvSpPr>
          <p:cNvPr id="1954167770" name="ZoneTexte 1954167769"/>
          <p:cNvSpPr txBox="1"/>
          <p:nvPr/>
        </p:nvSpPr>
        <p:spPr bwMode="auto">
          <a:xfrm>
            <a:off x="4965478" y="2666412"/>
            <a:ext cx="1452949"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Mise en forme des données</a:t>
            </a:r>
          </a:p>
        </p:txBody>
      </p:sp>
      <p:sp>
        <p:nvSpPr>
          <p:cNvPr id="713725887" name="Rectangle 41"/>
          <p:cNvSpPr/>
          <p:nvPr/>
        </p:nvSpPr>
        <p:spPr bwMode="auto">
          <a:xfrm>
            <a:off x="4935334" y="1803629"/>
            <a:ext cx="1512757"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Portail de données</a:t>
            </a:r>
            <a:endParaRPr sz="2400">
              <a:solidFill>
                <a:srgbClr val="FFFFFF"/>
              </a:solidFill>
              <a:latin typeface="Arial"/>
              <a:cs typeface="Arial"/>
            </a:endParaRPr>
          </a:p>
        </p:txBody>
      </p:sp>
      <p:sp>
        <p:nvSpPr>
          <p:cNvPr id="10805092" name="ZoneTexte 10805091"/>
          <p:cNvSpPr txBox="1"/>
          <p:nvPr/>
        </p:nvSpPr>
        <p:spPr bwMode="auto">
          <a:xfrm>
            <a:off x="4965478" y="4266556"/>
            <a:ext cx="1465429"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Maintenance des opérations</a:t>
            </a:r>
          </a:p>
        </p:txBody>
      </p:sp>
      <p:sp>
        <p:nvSpPr>
          <p:cNvPr id="2115757567" name="ZoneTexte 2115757566"/>
          <p:cNvSpPr txBox="1"/>
          <p:nvPr/>
        </p:nvSpPr>
        <p:spPr bwMode="auto">
          <a:xfrm>
            <a:off x="3240393" y="3478075"/>
            <a:ext cx="1484148" cy="712696"/>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Développement des approches systémiques</a:t>
            </a:r>
          </a:p>
        </p:txBody>
      </p:sp>
      <p:sp>
        <p:nvSpPr>
          <p:cNvPr id="1652486785" name="Rectangle 41"/>
          <p:cNvSpPr/>
          <p:nvPr/>
        </p:nvSpPr>
        <p:spPr bwMode="auto">
          <a:xfrm>
            <a:off x="4935334" y="4863176"/>
            <a:ext cx="1512756"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Capteurs</a:t>
            </a:r>
            <a:endParaRPr sz="2400">
              <a:solidFill>
                <a:srgbClr val="FFFFFF"/>
              </a:solidFill>
              <a:latin typeface="Arial"/>
              <a:cs typeface="Arial"/>
            </a:endParaRPr>
          </a:p>
        </p:txBody>
      </p:sp>
      <p:sp>
        <p:nvSpPr>
          <p:cNvPr id="1006970744" name="Rectangle 41"/>
          <p:cNvSpPr/>
          <p:nvPr/>
        </p:nvSpPr>
        <p:spPr bwMode="auto">
          <a:xfrm>
            <a:off x="1621789" y="3478075"/>
            <a:ext cx="1512756"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Recherche</a:t>
            </a:r>
            <a:endParaRPr sz="2400">
              <a:solidFill>
                <a:srgbClr val="FFFFFF"/>
              </a:solidFill>
              <a:latin typeface="Arial"/>
              <a:cs typeface="Arial"/>
            </a:endParaRPr>
          </a:p>
        </p:txBody>
      </p:sp>
      <p:sp>
        <p:nvSpPr>
          <p:cNvPr id="1116349391" name="Rectangle 41"/>
          <p:cNvSpPr/>
          <p:nvPr/>
        </p:nvSpPr>
        <p:spPr bwMode="auto">
          <a:xfrm>
            <a:off x="8160062" y="3391131"/>
            <a:ext cx="1512756" cy="698568"/>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Territoire</a:t>
            </a:r>
            <a:endParaRPr sz="2400">
              <a:solidFill>
                <a:srgbClr val="FFFFFF"/>
              </a:solidFill>
              <a:latin typeface="Arial"/>
              <a:cs typeface="Arial"/>
            </a:endParaRPr>
          </a:p>
        </p:txBody>
      </p:sp>
      <p:sp>
        <p:nvSpPr>
          <p:cNvPr id="2137046726" name="ZoneTexte 2137046725"/>
          <p:cNvSpPr txBox="1"/>
          <p:nvPr/>
        </p:nvSpPr>
        <p:spPr bwMode="auto">
          <a:xfrm>
            <a:off x="6557862" y="3478075"/>
            <a:ext cx="1473588" cy="319639"/>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endParaRPr sz="1333">
              <a:solidFill>
                <a:srgbClr val="000000"/>
              </a:solidFill>
              <a:latin typeface="Arial"/>
              <a:cs typeface="Arial"/>
            </a:endParaRPr>
          </a:p>
        </p:txBody>
      </p:sp>
      <p:sp>
        <p:nvSpPr>
          <p:cNvPr id="751984061" name="ZoneTexte 751984060"/>
          <p:cNvSpPr txBox="1"/>
          <p:nvPr/>
        </p:nvSpPr>
        <p:spPr bwMode="auto">
          <a:xfrm>
            <a:off x="6557862" y="3476016"/>
            <a:ext cx="1483188"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333">
                <a:solidFill>
                  <a:srgbClr val="000000"/>
                </a:solidFill>
                <a:latin typeface="Arial"/>
                <a:cs typeface="Arial"/>
              </a:rPr>
              <a:t>Formation, expérimentation</a:t>
            </a:r>
          </a:p>
        </p:txBody>
      </p:sp>
      <p:sp>
        <p:nvSpPr>
          <p:cNvPr id="1096200239" name="Rectangle 41"/>
          <p:cNvSpPr/>
          <p:nvPr/>
        </p:nvSpPr>
        <p:spPr bwMode="auto">
          <a:xfrm>
            <a:off x="2862244" y="2152913"/>
            <a:ext cx="1512757" cy="698568"/>
          </a:xfrm>
          <a:prstGeom prst="rect">
            <a:avLst/>
          </a:prstGeom>
          <a:solidFill>
            <a:schemeClr val="tx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Serveurs nationaux</a:t>
            </a:r>
            <a:endParaRPr sz="2400">
              <a:solidFill>
                <a:srgbClr val="000000"/>
              </a:solidFill>
              <a:latin typeface="Arial"/>
              <a:cs typeface="Arial"/>
            </a:endParaRPr>
          </a:p>
        </p:txBody>
      </p:sp>
      <p:sp>
        <p:nvSpPr>
          <p:cNvPr id="251232402" name="Rectangle 41"/>
          <p:cNvSpPr/>
          <p:nvPr/>
        </p:nvSpPr>
        <p:spPr bwMode="auto">
          <a:xfrm>
            <a:off x="7012327" y="2152913"/>
            <a:ext cx="1512757" cy="698568"/>
          </a:xfrm>
          <a:prstGeom prst="rect">
            <a:avLst/>
          </a:prstGeom>
          <a:solidFill>
            <a:schemeClr val="tx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Outils SAPS</a:t>
            </a:r>
            <a:endParaRPr sz="2400">
              <a:solidFill>
                <a:srgbClr val="000000"/>
              </a:solidFill>
              <a:latin typeface="Arial"/>
              <a:cs typeface="Arial"/>
            </a:endParaRPr>
          </a:p>
        </p:txBody>
      </p:sp>
      <p:sp>
        <p:nvSpPr>
          <p:cNvPr id="1257444951" name="Rectangle 41"/>
          <p:cNvSpPr/>
          <p:nvPr/>
        </p:nvSpPr>
        <p:spPr bwMode="auto">
          <a:xfrm>
            <a:off x="2862244" y="4530955"/>
            <a:ext cx="1512757" cy="698568"/>
          </a:xfrm>
          <a:prstGeom prst="rect">
            <a:avLst/>
          </a:prstGeom>
          <a:solidFill>
            <a:schemeClr val="tx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eRECA</a:t>
            </a:r>
            <a:endParaRPr sz="2400">
              <a:solidFill>
                <a:srgbClr val="000000"/>
              </a:solidFill>
              <a:latin typeface="Arial"/>
              <a:cs typeface="Arial"/>
            </a:endParaRPr>
          </a:p>
        </p:txBody>
      </p:sp>
      <p:sp>
        <p:nvSpPr>
          <p:cNvPr id="1588274124" name="Rectangle 41"/>
          <p:cNvSpPr/>
          <p:nvPr/>
        </p:nvSpPr>
        <p:spPr bwMode="auto">
          <a:xfrm>
            <a:off x="7012327" y="4530955"/>
            <a:ext cx="1512757" cy="698568"/>
          </a:xfrm>
          <a:prstGeom prst="rect">
            <a:avLst/>
          </a:prstGeom>
          <a:solidFill>
            <a:schemeClr val="tx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Parc instrumental</a:t>
            </a:r>
            <a:endParaRPr sz="2400">
              <a:solidFill>
                <a:srgbClr val="000000"/>
              </a:solidFill>
              <a:latin typeface="Arial"/>
              <a:cs typeface="Arial"/>
            </a:endParaRPr>
          </a:p>
        </p:txBody>
      </p:sp>
      <p:sp>
        <p:nvSpPr>
          <p:cNvPr id="1999763312" name="Rectangle 41"/>
          <p:cNvSpPr/>
          <p:nvPr/>
        </p:nvSpPr>
        <p:spPr bwMode="auto">
          <a:xfrm>
            <a:off x="2862244" y="5304505"/>
            <a:ext cx="1512757" cy="698568"/>
          </a:xfrm>
          <a:prstGeom prst="rect">
            <a:avLst/>
          </a:prstGeom>
          <a:solidFill>
            <a:schemeClr val="tx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Duplication</a:t>
            </a:r>
            <a:endParaRPr sz="2400">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37258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69707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24867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3493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541677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57575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050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19840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96200239"/>
                                        </p:tgtEl>
                                        <p:attrNameLst>
                                          <p:attrName>style.visibility</p:attrName>
                                        </p:attrNameLst>
                                      </p:cBhvr>
                                      <p:to>
                                        <p:strVal val="visible"/>
                                      </p:to>
                                    </p:set>
                                    <p:anim calcmode="lin" valueType="num">
                                      <p:cBhvr additive="base">
                                        <p:cTn id="27" dur="500" fill="hold"/>
                                        <p:tgtEl>
                                          <p:spTgt spid="1096200239"/>
                                        </p:tgtEl>
                                        <p:attrNameLst>
                                          <p:attrName>ppt_x</p:attrName>
                                        </p:attrNameLst>
                                      </p:cBhvr>
                                      <p:tavLst>
                                        <p:tav tm="0">
                                          <p:val>
                                            <p:strVal val="#ppt_x"/>
                                          </p:val>
                                        </p:tav>
                                        <p:tav tm="100000">
                                          <p:val>
                                            <p:strVal val="#ppt_x"/>
                                          </p:val>
                                        </p:tav>
                                      </p:tavLst>
                                    </p:anim>
                                    <p:anim calcmode="lin" valueType="num">
                                      <p:cBhvr additive="base">
                                        <p:cTn id="28" dur="500" fill="hold"/>
                                        <p:tgtEl>
                                          <p:spTgt spid="109620023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1232402"/>
                                        </p:tgtEl>
                                        <p:attrNameLst>
                                          <p:attrName>style.visibility</p:attrName>
                                        </p:attrNameLst>
                                      </p:cBhvr>
                                      <p:to>
                                        <p:strVal val="visible"/>
                                      </p:to>
                                    </p:set>
                                    <p:anim calcmode="lin" valueType="num">
                                      <p:cBhvr additive="base">
                                        <p:cTn id="31" dur="500" fill="hold"/>
                                        <p:tgtEl>
                                          <p:spTgt spid="251232402"/>
                                        </p:tgtEl>
                                        <p:attrNameLst>
                                          <p:attrName>ppt_x</p:attrName>
                                        </p:attrNameLst>
                                      </p:cBhvr>
                                      <p:tavLst>
                                        <p:tav tm="0">
                                          <p:val>
                                            <p:strVal val="#ppt_x"/>
                                          </p:val>
                                        </p:tav>
                                        <p:tav tm="100000">
                                          <p:val>
                                            <p:strVal val="#ppt_x"/>
                                          </p:val>
                                        </p:tav>
                                      </p:tavLst>
                                    </p:anim>
                                    <p:anim calcmode="lin" valueType="num">
                                      <p:cBhvr additive="base">
                                        <p:cTn id="32" dur="500" fill="hold"/>
                                        <p:tgtEl>
                                          <p:spTgt spid="25123240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88274124"/>
                                        </p:tgtEl>
                                        <p:attrNameLst>
                                          <p:attrName>style.visibility</p:attrName>
                                        </p:attrNameLst>
                                      </p:cBhvr>
                                      <p:to>
                                        <p:strVal val="visible"/>
                                      </p:to>
                                    </p:set>
                                    <p:anim calcmode="lin" valueType="num">
                                      <p:cBhvr additive="base">
                                        <p:cTn id="35" dur="500" fill="hold"/>
                                        <p:tgtEl>
                                          <p:spTgt spid="1588274124"/>
                                        </p:tgtEl>
                                        <p:attrNameLst>
                                          <p:attrName>ppt_x</p:attrName>
                                        </p:attrNameLst>
                                      </p:cBhvr>
                                      <p:tavLst>
                                        <p:tav tm="0">
                                          <p:val>
                                            <p:strVal val="#ppt_x"/>
                                          </p:val>
                                        </p:tav>
                                        <p:tav tm="100000">
                                          <p:val>
                                            <p:strVal val="#ppt_x"/>
                                          </p:val>
                                        </p:tav>
                                      </p:tavLst>
                                    </p:anim>
                                    <p:anim calcmode="lin" valueType="num">
                                      <p:cBhvr additive="base">
                                        <p:cTn id="36" dur="500" fill="hold"/>
                                        <p:tgtEl>
                                          <p:spTgt spid="15882741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57444951"/>
                                        </p:tgtEl>
                                        <p:attrNameLst>
                                          <p:attrName>style.visibility</p:attrName>
                                        </p:attrNameLst>
                                      </p:cBhvr>
                                      <p:to>
                                        <p:strVal val="visible"/>
                                      </p:to>
                                    </p:set>
                                    <p:anim calcmode="lin" valueType="num">
                                      <p:cBhvr additive="base">
                                        <p:cTn id="39" dur="500" fill="hold"/>
                                        <p:tgtEl>
                                          <p:spTgt spid="1257444951"/>
                                        </p:tgtEl>
                                        <p:attrNameLst>
                                          <p:attrName>ppt_x</p:attrName>
                                        </p:attrNameLst>
                                      </p:cBhvr>
                                      <p:tavLst>
                                        <p:tav tm="0">
                                          <p:val>
                                            <p:strVal val="#ppt_x"/>
                                          </p:val>
                                        </p:tav>
                                        <p:tav tm="100000">
                                          <p:val>
                                            <p:strVal val="#ppt_x"/>
                                          </p:val>
                                        </p:tav>
                                      </p:tavLst>
                                    </p:anim>
                                    <p:anim calcmode="lin" valueType="num">
                                      <p:cBhvr additive="base">
                                        <p:cTn id="40" dur="500" fill="hold"/>
                                        <p:tgtEl>
                                          <p:spTgt spid="125744495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99763312"/>
                                        </p:tgtEl>
                                        <p:attrNameLst>
                                          <p:attrName>style.visibility</p:attrName>
                                        </p:attrNameLst>
                                      </p:cBhvr>
                                      <p:to>
                                        <p:strVal val="visible"/>
                                      </p:to>
                                    </p:set>
                                    <p:anim calcmode="lin" valueType="num">
                                      <p:cBhvr additive="base">
                                        <p:cTn id="43" dur="500" fill="hold"/>
                                        <p:tgtEl>
                                          <p:spTgt spid="1999763312"/>
                                        </p:tgtEl>
                                        <p:attrNameLst>
                                          <p:attrName>ppt_x</p:attrName>
                                        </p:attrNameLst>
                                      </p:cBhvr>
                                      <p:tavLst>
                                        <p:tav tm="0">
                                          <p:val>
                                            <p:strVal val="#ppt_x"/>
                                          </p:val>
                                        </p:tav>
                                        <p:tav tm="100000">
                                          <p:val>
                                            <p:strVal val="#ppt_x"/>
                                          </p:val>
                                        </p:tav>
                                      </p:tavLst>
                                    </p:anim>
                                    <p:anim calcmode="lin" valueType="num">
                                      <p:cBhvr additive="base">
                                        <p:cTn id="44" dur="500" fill="hold"/>
                                        <p:tgtEl>
                                          <p:spTgt spid="1999763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6835532" name="Espace réservé de la date 1"/>
          <p:cNvSpPr>
            <a:spLocks noGrp="1"/>
          </p:cNvSpPr>
          <p:nvPr>
            <p:ph type="dt" sz="half" idx="10"/>
          </p:nvPr>
        </p:nvSpPr>
        <p:spPr bwMode="auto"/>
        <p:txBody>
          <a:bodyPr/>
          <a:lstStyle/>
          <a:p>
            <a:pPr defTabSz="1219170">
              <a:buClr>
                <a:srgbClr val="5FBEDC"/>
              </a:buClr>
              <a:defRPr/>
            </a:pPr>
            <a:r>
              <a:rPr lang="fr-FR">
                <a:solidFill>
                  <a:srgbClr val="000000"/>
                </a:solidFill>
                <a:latin typeface="Arial"/>
                <a:cs typeface="Arial"/>
              </a:rPr>
              <a:t>11.09.24</a:t>
            </a:r>
            <a:endParaRPr>
              <a:solidFill>
                <a:srgbClr val="000000"/>
              </a:solidFill>
              <a:latin typeface="Arial"/>
              <a:cs typeface="Arial"/>
            </a:endParaRPr>
          </a:p>
        </p:txBody>
      </p:sp>
      <p:sp>
        <p:nvSpPr>
          <p:cNvPr id="11426807" name="Espace réservé du numéro de diapositive 3"/>
          <p:cNvSpPr>
            <a:spLocks noGrp="1"/>
          </p:cNvSpPr>
          <p:nvPr>
            <p:ph type="sldNum" sz="quarter" idx="12"/>
          </p:nvPr>
        </p:nvSpPr>
        <p:spPr bwMode="auto"/>
        <p:txBody>
          <a:bodyPr/>
          <a:lstStyle/>
          <a:p>
            <a:pPr defTabSz="1219170">
              <a:defRPr/>
            </a:pPr>
            <a:r>
              <a:rPr lang="fr-FR">
                <a:solidFill>
                  <a:srgbClr val="000000"/>
                </a:solidFill>
              </a:rPr>
              <a:t>P </a:t>
            </a:r>
            <a:fld id="{B24DD586-8BB7-38D9-909C-ED7AD1F6A369}" type="slidenum">
              <a:rPr lang="fr-FR">
                <a:solidFill>
                  <a:srgbClr val="000000"/>
                </a:solidFill>
              </a:rPr>
              <a:pPr defTabSz="1219170">
                <a:defRPr/>
              </a:pPr>
              <a:t>6</a:t>
            </a:fld>
            <a:endParaRPr lang="fr-FR">
              <a:solidFill>
                <a:srgbClr val="000000"/>
              </a:solidFill>
            </a:endParaRPr>
          </a:p>
        </p:txBody>
      </p:sp>
      <p:sp>
        <p:nvSpPr>
          <p:cNvPr id="338836681" name="Titre 1"/>
          <p:cNvSpPr>
            <a:spLocks noGrp="1"/>
          </p:cNvSpPr>
          <p:nvPr>
            <p:ph type="title" hasCustomPrompt="1"/>
          </p:nvPr>
        </p:nvSpPr>
        <p:spPr bwMode="auto">
          <a:xfrm>
            <a:off x="1313823" y="236515"/>
            <a:ext cx="6122359" cy="698568"/>
          </a:xfrm>
          <a:prstGeom prst="rect">
            <a:avLst/>
          </a:prstGeom>
        </p:spPr>
        <p:txBody>
          <a:bodyPr lIns="0" tIns="0" rIns="0" bIns="0" anchor="b" anchorCtr="0"/>
          <a:lstStyle>
            <a:lvl1pPr>
              <a:defRPr sz="1500" b="0">
                <a:solidFill>
                  <a:schemeClr val="tx1"/>
                </a:solidFill>
                <a:latin typeface="+mj-lt"/>
              </a:defRPr>
            </a:lvl1pPr>
          </a:lstStyle>
          <a:p>
            <a:pPr>
              <a:defRPr/>
            </a:pPr>
            <a:endParaRPr dirty="0"/>
          </a:p>
        </p:txBody>
      </p:sp>
      <p:sp>
        <p:nvSpPr>
          <p:cNvPr id="732481237" name="Rectangle : coins arrondis 5"/>
          <p:cNvSpPr/>
          <p:nvPr/>
        </p:nvSpPr>
        <p:spPr bwMode="auto">
          <a:xfrm>
            <a:off x="1405022" y="3293545"/>
            <a:ext cx="1388532" cy="288028"/>
          </a:xfrm>
          <a:prstGeom prst="roundRect">
            <a:avLst>
              <a:gd name="adj" fmla="val 16667"/>
            </a:avLst>
          </a:prstGeom>
          <a:solidFill>
            <a:schemeClr val="tx2">
              <a:lumMod val="20000"/>
              <a:lumOff val="80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C284B">
                    <a:lumMod val="50000"/>
                    <a:lumOff val="50000"/>
                  </a:srgbClr>
                </a:solidFill>
                <a:latin typeface="Arial"/>
                <a:cs typeface="Arial"/>
              </a:rPr>
              <a:t>WP2</a:t>
            </a:r>
            <a:endParaRPr sz="2400">
              <a:solidFill>
                <a:srgbClr val="FFFFFF"/>
              </a:solidFill>
              <a:latin typeface="Arial"/>
              <a:cs typeface="Arial"/>
            </a:endParaRPr>
          </a:p>
        </p:txBody>
      </p:sp>
      <p:sp>
        <p:nvSpPr>
          <p:cNvPr id="1380380494" name="Rectangle : coins arrondis 5"/>
          <p:cNvSpPr/>
          <p:nvPr/>
        </p:nvSpPr>
        <p:spPr bwMode="auto">
          <a:xfrm>
            <a:off x="3190898" y="3293545"/>
            <a:ext cx="1388532" cy="288028"/>
          </a:xfrm>
          <a:prstGeom prst="roundRect">
            <a:avLst>
              <a:gd name="adj" fmla="val 16667"/>
            </a:avLst>
          </a:prstGeom>
          <a:solidFill>
            <a:schemeClr val="tx2">
              <a:lumMod val="20000"/>
              <a:lumOff val="80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C284B">
                    <a:lumMod val="50000"/>
                    <a:lumOff val="50000"/>
                  </a:srgbClr>
                </a:solidFill>
                <a:latin typeface="Arial"/>
                <a:cs typeface="Arial"/>
              </a:rPr>
              <a:t>WP3</a:t>
            </a:r>
            <a:endParaRPr sz="2400">
              <a:solidFill>
                <a:srgbClr val="FFFFFF"/>
              </a:solidFill>
              <a:latin typeface="Arial"/>
              <a:cs typeface="Arial"/>
            </a:endParaRPr>
          </a:p>
        </p:txBody>
      </p:sp>
      <p:sp>
        <p:nvSpPr>
          <p:cNvPr id="996253460" name="Rectangle : coins arrondis 5"/>
          <p:cNvSpPr/>
          <p:nvPr/>
        </p:nvSpPr>
        <p:spPr bwMode="auto">
          <a:xfrm>
            <a:off x="5029417" y="3293545"/>
            <a:ext cx="1388532" cy="288028"/>
          </a:xfrm>
          <a:prstGeom prst="roundRect">
            <a:avLst>
              <a:gd name="adj" fmla="val 16667"/>
            </a:avLst>
          </a:prstGeom>
          <a:solidFill>
            <a:schemeClr val="tx2">
              <a:lumMod val="20000"/>
              <a:lumOff val="80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C284B">
                    <a:lumMod val="50000"/>
                    <a:lumOff val="50000"/>
                  </a:srgbClr>
                </a:solidFill>
                <a:latin typeface="Arial"/>
                <a:cs typeface="Arial"/>
              </a:rPr>
              <a:t>WP4</a:t>
            </a:r>
            <a:endParaRPr sz="2400">
              <a:solidFill>
                <a:srgbClr val="FFFFFF"/>
              </a:solidFill>
              <a:latin typeface="Arial"/>
              <a:cs typeface="Arial"/>
            </a:endParaRPr>
          </a:p>
        </p:txBody>
      </p:sp>
      <p:sp>
        <p:nvSpPr>
          <p:cNvPr id="1776972287" name="ZoneTexte 1776972286"/>
          <p:cNvSpPr txBox="1"/>
          <p:nvPr/>
        </p:nvSpPr>
        <p:spPr bwMode="auto">
          <a:xfrm>
            <a:off x="33464" y="1660524"/>
            <a:ext cx="1396709" cy="595035"/>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600">
                <a:solidFill>
                  <a:srgbClr val="000000"/>
                </a:solidFill>
                <a:latin typeface="Arial"/>
                <a:cs typeface="Arial"/>
              </a:rPr>
              <a:t>Actions communes</a:t>
            </a:r>
          </a:p>
        </p:txBody>
      </p:sp>
      <p:sp>
        <p:nvSpPr>
          <p:cNvPr id="461053268" name="ZoneTexte 461053267"/>
          <p:cNvSpPr txBox="1"/>
          <p:nvPr/>
        </p:nvSpPr>
        <p:spPr bwMode="auto">
          <a:xfrm>
            <a:off x="4170914" y="1705792"/>
            <a:ext cx="1747723" cy="909223"/>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Vocabulaire</a:t>
            </a:r>
          </a:p>
          <a:p>
            <a:pPr defTabSz="1219170">
              <a:defRPr/>
            </a:pPr>
            <a:r>
              <a:rPr lang="fr-FR" sz="1333">
                <a:solidFill>
                  <a:srgbClr val="000000"/>
                </a:solidFill>
                <a:latin typeface="Arial"/>
                <a:ea typeface="Arial"/>
                <a:cs typeface="Arial"/>
              </a:rPr>
              <a:t>Encodage / </a:t>
            </a:r>
            <a:r>
              <a:rPr sz="1333">
                <a:solidFill>
                  <a:srgbClr val="000000"/>
                </a:solidFill>
                <a:latin typeface="Arial"/>
                <a:cs typeface="Arial"/>
              </a:rPr>
              <a:t>Format </a:t>
            </a:r>
          </a:p>
          <a:p>
            <a:pPr defTabSz="1219170">
              <a:defRPr/>
            </a:pPr>
            <a:r>
              <a:rPr lang="fr-FR" sz="1333">
                <a:solidFill>
                  <a:srgbClr val="000000"/>
                </a:solidFill>
                <a:latin typeface="Arial"/>
                <a:ea typeface="Arial"/>
                <a:cs typeface="Arial"/>
              </a:rPr>
              <a:t>BD capteurs</a:t>
            </a:r>
            <a:endParaRPr sz="1333">
              <a:solidFill>
                <a:srgbClr val="000000"/>
              </a:solidFill>
              <a:latin typeface="Arial"/>
              <a:cs typeface="Arial"/>
            </a:endParaRPr>
          </a:p>
          <a:p>
            <a:pPr defTabSz="1219170">
              <a:defRPr/>
            </a:pPr>
            <a:r>
              <a:rPr sz="1333">
                <a:solidFill>
                  <a:srgbClr val="000000"/>
                </a:solidFill>
                <a:latin typeface="Arial"/>
                <a:cs typeface="Arial"/>
              </a:rPr>
              <a:t>Maintenance</a:t>
            </a:r>
          </a:p>
        </p:txBody>
      </p:sp>
      <p:sp>
        <p:nvSpPr>
          <p:cNvPr id="1502189601" name="Rectangle 41"/>
          <p:cNvSpPr/>
          <p:nvPr/>
        </p:nvSpPr>
        <p:spPr bwMode="auto">
          <a:xfrm>
            <a:off x="4375003" y="236515"/>
            <a:ext cx="4085888" cy="698568"/>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FFFFFF"/>
                </a:solidFill>
                <a:latin typeface="Arial"/>
                <a:cs typeface="Arial"/>
              </a:rPr>
              <a:t>Plateforme d’observation de l’anthropocène</a:t>
            </a:r>
            <a:endParaRPr sz="2400">
              <a:solidFill>
                <a:srgbClr val="FFFFFF"/>
              </a:solidFill>
              <a:latin typeface="Arial"/>
              <a:cs typeface="Arial"/>
            </a:endParaRPr>
          </a:p>
        </p:txBody>
      </p:sp>
      <p:sp>
        <p:nvSpPr>
          <p:cNvPr id="78367589" name="Rectangle : coins arrondis 5"/>
          <p:cNvSpPr/>
          <p:nvPr/>
        </p:nvSpPr>
        <p:spPr bwMode="auto">
          <a:xfrm>
            <a:off x="7160221" y="3293545"/>
            <a:ext cx="909859" cy="288028"/>
          </a:xfrm>
          <a:prstGeom prst="roundRect">
            <a:avLst>
              <a:gd name="adj" fmla="val 16667"/>
            </a:avLst>
          </a:prstGeom>
          <a:solidFill>
            <a:srgbClr val="92D05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eReca</a:t>
            </a:r>
            <a:endParaRPr sz="1867">
              <a:solidFill>
                <a:srgbClr val="000000"/>
              </a:solidFill>
              <a:latin typeface="Arial"/>
              <a:cs typeface="Arial"/>
            </a:endParaRPr>
          </a:p>
        </p:txBody>
      </p:sp>
      <p:sp>
        <p:nvSpPr>
          <p:cNvPr id="1031470271" name="Rectangle : coins arrondis 5"/>
          <p:cNvSpPr/>
          <p:nvPr/>
        </p:nvSpPr>
        <p:spPr bwMode="auto">
          <a:xfrm>
            <a:off x="2405397" y="1783521"/>
            <a:ext cx="1765516" cy="288028"/>
          </a:xfrm>
          <a:prstGeom prst="roundRect">
            <a:avLst>
              <a:gd name="adj" fmla="val 16667"/>
            </a:avLst>
          </a:prstGeom>
          <a:solidFill>
            <a:srgbClr val="FFC00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Standardisation </a:t>
            </a:r>
            <a:endParaRPr sz="1867">
              <a:solidFill>
                <a:srgbClr val="000000"/>
              </a:solidFill>
              <a:latin typeface="Arial"/>
              <a:cs typeface="Arial"/>
            </a:endParaRPr>
          </a:p>
        </p:txBody>
      </p:sp>
      <p:sp>
        <p:nvSpPr>
          <p:cNvPr id="562600735" name="Rectangle : coins arrondis 5"/>
          <p:cNvSpPr/>
          <p:nvPr/>
        </p:nvSpPr>
        <p:spPr bwMode="auto">
          <a:xfrm>
            <a:off x="11202903" y="3293545"/>
            <a:ext cx="909859" cy="288028"/>
          </a:xfrm>
          <a:prstGeom prst="roundRect">
            <a:avLst>
              <a:gd name="adj" fmla="val 16667"/>
            </a:avLst>
          </a:prstGeom>
          <a:solidFill>
            <a:srgbClr val="92D05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PI</a:t>
            </a:r>
            <a:endParaRPr sz="1867">
              <a:solidFill>
                <a:srgbClr val="000000"/>
              </a:solidFill>
              <a:latin typeface="Arial"/>
              <a:cs typeface="Arial"/>
            </a:endParaRPr>
          </a:p>
        </p:txBody>
      </p:sp>
      <p:sp>
        <p:nvSpPr>
          <p:cNvPr id="1794299541" name="ZoneTexte 1794299540"/>
          <p:cNvSpPr txBox="1"/>
          <p:nvPr/>
        </p:nvSpPr>
        <p:spPr bwMode="auto">
          <a:xfrm>
            <a:off x="12150" y="3254439"/>
            <a:ext cx="1396229" cy="359073"/>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600">
                <a:solidFill>
                  <a:srgbClr val="000000"/>
                </a:solidFill>
                <a:latin typeface="Arial"/>
                <a:cs typeface="Arial"/>
              </a:rPr>
              <a:t>Actions Dev</a:t>
            </a:r>
          </a:p>
        </p:txBody>
      </p:sp>
      <p:pic>
        <p:nvPicPr>
          <p:cNvPr id="1997609522" name="Image 6"/>
          <p:cNvPicPr>
            <a:picLocks noChangeAspect="1"/>
          </p:cNvPicPr>
          <p:nvPr/>
        </p:nvPicPr>
        <p:blipFill>
          <a:blip r:embed="rId2"/>
          <a:stretch/>
        </p:blipFill>
        <p:spPr bwMode="auto">
          <a:xfrm>
            <a:off x="9615737" y="157998"/>
            <a:ext cx="788419" cy="777084"/>
          </a:xfrm>
          <a:prstGeom prst="rect">
            <a:avLst/>
          </a:prstGeom>
        </p:spPr>
      </p:pic>
      <p:pic>
        <p:nvPicPr>
          <p:cNvPr id="624225240" name="Image 13"/>
          <p:cNvPicPr>
            <a:picLocks noChangeAspect="1"/>
          </p:cNvPicPr>
          <p:nvPr/>
        </p:nvPicPr>
        <p:blipFill>
          <a:blip r:embed="rId3"/>
          <a:stretch/>
        </p:blipFill>
        <p:spPr bwMode="auto">
          <a:xfrm>
            <a:off x="8787547" y="196788"/>
            <a:ext cx="753312" cy="699504"/>
          </a:xfrm>
          <a:prstGeom prst="rect">
            <a:avLst/>
          </a:prstGeom>
        </p:spPr>
      </p:pic>
      <p:pic>
        <p:nvPicPr>
          <p:cNvPr id="1564528860" name="Image 16"/>
          <p:cNvPicPr>
            <a:picLocks noChangeAspect="1"/>
          </p:cNvPicPr>
          <p:nvPr/>
        </p:nvPicPr>
        <p:blipFill>
          <a:blip r:embed="rId4"/>
          <a:stretch/>
        </p:blipFill>
        <p:spPr bwMode="auto">
          <a:xfrm>
            <a:off x="10488620" y="157998"/>
            <a:ext cx="865225" cy="777084"/>
          </a:xfrm>
          <a:prstGeom prst="rect">
            <a:avLst/>
          </a:prstGeom>
        </p:spPr>
      </p:pic>
      <p:sp>
        <p:nvSpPr>
          <p:cNvPr id="853064274" name="Rectangle : coins arrondis 5"/>
          <p:cNvSpPr/>
          <p:nvPr/>
        </p:nvSpPr>
        <p:spPr bwMode="auto">
          <a:xfrm>
            <a:off x="9192069" y="3293545"/>
            <a:ext cx="909859" cy="288028"/>
          </a:xfrm>
          <a:prstGeom prst="roundRect">
            <a:avLst>
              <a:gd name="adj" fmla="val 16667"/>
            </a:avLst>
          </a:prstGeom>
          <a:solidFill>
            <a:srgbClr val="92D05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Servers</a:t>
            </a:r>
            <a:endParaRPr sz="1867">
              <a:solidFill>
                <a:srgbClr val="000000"/>
              </a:solidFill>
              <a:latin typeface="Arial"/>
              <a:cs typeface="Arial"/>
            </a:endParaRPr>
          </a:p>
        </p:txBody>
      </p:sp>
      <p:sp>
        <p:nvSpPr>
          <p:cNvPr id="1163567464" name="Rectangle : coins arrondis 5"/>
          <p:cNvSpPr/>
          <p:nvPr/>
        </p:nvSpPr>
        <p:spPr bwMode="auto">
          <a:xfrm>
            <a:off x="10203847" y="3293545"/>
            <a:ext cx="909859" cy="288028"/>
          </a:xfrm>
          <a:prstGeom prst="roundRect">
            <a:avLst>
              <a:gd name="adj" fmla="val 16667"/>
            </a:avLst>
          </a:prstGeom>
          <a:solidFill>
            <a:srgbClr val="92D05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SAPS</a:t>
            </a:r>
            <a:endParaRPr sz="1867">
              <a:solidFill>
                <a:srgbClr val="000000"/>
              </a:solidFill>
              <a:latin typeface="Arial"/>
              <a:cs typeface="Arial"/>
            </a:endParaRPr>
          </a:p>
        </p:txBody>
      </p:sp>
      <p:sp>
        <p:nvSpPr>
          <p:cNvPr id="2126751520" name="Rectangle : coins arrondis 5"/>
          <p:cNvSpPr/>
          <p:nvPr/>
        </p:nvSpPr>
        <p:spPr bwMode="auto">
          <a:xfrm>
            <a:off x="8190224" y="3293545"/>
            <a:ext cx="909859" cy="288028"/>
          </a:xfrm>
          <a:prstGeom prst="roundRect">
            <a:avLst>
              <a:gd name="adj" fmla="val 16667"/>
            </a:avLst>
          </a:prstGeom>
          <a:solidFill>
            <a:srgbClr val="92D05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Dupli.</a:t>
            </a:r>
            <a:endParaRPr sz="1867">
              <a:solidFill>
                <a:srgbClr val="000000"/>
              </a:solidFill>
              <a:latin typeface="Arial"/>
              <a:cs typeface="Arial"/>
            </a:endParaRPr>
          </a:p>
        </p:txBody>
      </p:sp>
      <p:sp>
        <p:nvSpPr>
          <p:cNvPr id="1864349124" name="ZoneTexte 1864349123"/>
          <p:cNvSpPr txBox="1"/>
          <p:nvPr/>
        </p:nvSpPr>
        <p:spPr bwMode="auto">
          <a:xfrm>
            <a:off x="7160221" y="3717492"/>
            <a:ext cx="2239867" cy="909223"/>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Documentation ressource</a:t>
            </a:r>
          </a:p>
          <a:p>
            <a:pPr defTabSz="1219170">
              <a:defRPr/>
            </a:pPr>
            <a:r>
              <a:rPr sz="1333">
                <a:solidFill>
                  <a:srgbClr val="000000"/>
                </a:solidFill>
                <a:latin typeface="Arial"/>
                <a:cs typeface="Arial"/>
              </a:rPr>
              <a:t>Structure BDD</a:t>
            </a:r>
          </a:p>
          <a:p>
            <a:pPr defTabSz="1219170">
              <a:defRPr/>
            </a:pPr>
            <a:r>
              <a:rPr sz="1333">
                <a:solidFill>
                  <a:srgbClr val="000000"/>
                </a:solidFill>
                <a:latin typeface="Arial"/>
                <a:cs typeface="Arial"/>
              </a:rPr>
              <a:t>Accompagnement</a:t>
            </a:r>
          </a:p>
          <a:p>
            <a:pPr defTabSz="1219170">
              <a:defRPr/>
            </a:pPr>
            <a:r>
              <a:rPr lang="fr-FR" sz="1333">
                <a:solidFill>
                  <a:srgbClr val="000000"/>
                </a:solidFill>
                <a:latin typeface="Arial"/>
                <a:ea typeface="Arial"/>
                <a:cs typeface="Arial"/>
              </a:rPr>
              <a:t>Charte</a:t>
            </a:r>
            <a:r>
              <a:rPr sz="1333">
                <a:solidFill>
                  <a:srgbClr val="000000"/>
                </a:solidFill>
                <a:latin typeface="Arial"/>
                <a:cs typeface="Arial"/>
              </a:rPr>
              <a:t> / Comité pilotage</a:t>
            </a:r>
          </a:p>
        </p:txBody>
      </p:sp>
      <p:sp>
        <p:nvSpPr>
          <p:cNvPr id="454763952" name="ZoneTexte 454763951"/>
          <p:cNvSpPr txBox="1"/>
          <p:nvPr/>
        </p:nvSpPr>
        <p:spPr bwMode="auto">
          <a:xfrm>
            <a:off x="9318408" y="4545402"/>
            <a:ext cx="2795312" cy="1302280"/>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lang="fr-FR" sz="1333">
                <a:solidFill>
                  <a:srgbClr val="000000"/>
                </a:solidFill>
                <a:latin typeface="Arial"/>
                <a:ea typeface="Arial"/>
                <a:cs typeface="Arial"/>
              </a:rPr>
              <a:t>GW pré-installées</a:t>
            </a:r>
            <a:endParaRPr sz="1333">
              <a:solidFill>
                <a:srgbClr val="000000"/>
              </a:solidFill>
              <a:latin typeface="Arial"/>
              <a:cs typeface="Arial"/>
            </a:endParaRPr>
          </a:p>
          <a:p>
            <a:pPr defTabSz="1219170">
              <a:defRPr/>
            </a:pPr>
            <a:r>
              <a:rPr sz="1333">
                <a:solidFill>
                  <a:srgbClr val="000000"/>
                </a:solidFill>
                <a:latin typeface="Arial"/>
                <a:cs typeface="Arial"/>
              </a:rPr>
              <a:t>Déploiement &lt;- BD capteur</a:t>
            </a:r>
          </a:p>
          <a:p>
            <a:pPr defTabSz="1219170">
              <a:defRPr/>
            </a:pPr>
            <a:r>
              <a:rPr sz="1333">
                <a:solidFill>
                  <a:srgbClr val="000000"/>
                </a:solidFill>
                <a:latin typeface="Arial"/>
                <a:cs typeface="Arial"/>
              </a:rPr>
              <a:t>Enrichissement 2</a:t>
            </a:r>
          </a:p>
          <a:p>
            <a:pPr defTabSz="1219170">
              <a:defRPr/>
            </a:pPr>
            <a:r>
              <a:rPr sz="1333">
                <a:solidFill>
                  <a:srgbClr val="000000"/>
                </a:solidFill>
                <a:latin typeface="Arial"/>
                <a:cs typeface="Arial"/>
              </a:rPr>
              <a:t>Cloud TF + ingestion</a:t>
            </a:r>
          </a:p>
          <a:p>
            <a:pPr defTabSz="1219170">
              <a:defRPr/>
            </a:pPr>
            <a:r>
              <a:rPr sz="1333">
                <a:solidFill>
                  <a:srgbClr val="000000"/>
                </a:solidFill>
                <a:latin typeface="Arial"/>
                <a:cs typeface="Arial"/>
              </a:rPr>
              <a:t>Qualification locale</a:t>
            </a:r>
          </a:p>
          <a:p>
            <a:pPr defTabSz="1219170">
              <a:defRPr/>
            </a:pPr>
            <a:r>
              <a:rPr sz="1333">
                <a:solidFill>
                  <a:srgbClr val="000000"/>
                </a:solidFill>
                <a:latin typeface="Arial"/>
                <a:cs typeface="Arial"/>
              </a:rPr>
              <a:t>Standard vers e-IR</a:t>
            </a:r>
          </a:p>
        </p:txBody>
      </p:sp>
      <p:sp>
        <p:nvSpPr>
          <p:cNvPr id="522155986" name="ZoneTexte 522155985"/>
          <p:cNvSpPr txBox="1"/>
          <p:nvPr/>
        </p:nvSpPr>
        <p:spPr bwMode="auto">
          <a:xfrm>
            <a:off x="1392780" y="3720267"/>
            <a:ext cx="1912653" cy="712696"/>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Capteurs duplicables</a:t>
            </a:r>
          </a:p>
          <a:p>
            <a:pPr defTabSz="1219170">
              <a:defRPr/>
            </a:pPr>
            <a:r>
              <a:rPr sz="1333">
                <a:solidFill>
                  <a:srgbClr val="000000"/>
                </a:solidFill>
                <a:latin typeface="Arial"/>
                <a:cs typeface="Arial"/>
              </a:rPr>
              <a:t>Analyse des besoins</a:t>
            </a:r>
          </a:p>
          <a:p>
            <a:pPr defTabSz="1219170">
              <a:defRPr/>
            </a:pPr>
            <a:r>
              <a:rPr sz="1333">
                <a:solidFill>
                  <a:srgbClr val="000000"/>
                </a:solidFill>
                <a:latin typeface="Arial"/>
                <a:cs typeface="Arial"/>
              </a:rPr>
              <a:t>Protocoles</a:t>
            </a:r>
          </a:p>
        </p:txBody>
      </p:sp>
      <p:sp>
        <p:nvSpPr>
          <p:cNvPr id="1961808861" name="ZoneTexte 1961808860"/>
          <p:cNvSpPr txBox="1"/>
          <p:nvPr/>
        </p:nvSpPr>
        <p:spPr bwMode="auto">
          <a:xfrm>
            <a:off x="3190898" y="3720268"/>
            <a:ext cx="1844197" cy="712696"/>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Infra LoraWan</a:t>
            </a:r>
          </a:p>
          <a:p>
            <a:pPr defTabSz="1219170">
              <a:defRPr/>
            </a:pPr>
            <a:r>
              <a:rPr sz="1333">
                <a:solidFill>
                  <a:srgbClr val="000000"/>
                </a:solidFill>
                <a:latin typeface="Arial"/>
                <a:cs typeface="Arial"/>
              </a:rPr>
              <a:t>Multi-protocole</a:t>
            </a:r>
          </a:p>
          <a:p>
            <a:pPr defTabSz="1219170">
              <a:defRPr/>
            </a:pPr>
            <a:r>
              <a:rPr sz="1333">
                <a:solidFill>
                  <a:srgbClr val="000000"/>
                </a:solidFill>
                <a:latin typeface="Arial"/>
                <a:cs typeface="Arial"/>
              </a:rPr>
              <a:t>Cloud</a:t>
            </a:r>
          </a:p>
        </p:txBody>
      </p:sp>
      <p:sp>
        <p:nvSpPr>
          <p:cNvPr id="1830782185" name="ZoneTexte 1830782184"/>
          <p:cNvSpPr txBox="1"/>
          <p:nvPr/>
        </p:nvSpPr>
        <p:spPr bwMode="auto">
          <a:xfrm>
            <a:off x="8956001" y="1705792"/>
            <a:ext cx="1586140" cy="712696"/>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Démarche qualité</a:t>
            </a:r>
          </a:p>
          <a:p>
            <a:pPr defTabSz="1219170">
              <a:defRPr/>
            </a:pPr>
            <a:r>
              <a:rPr sz="1333">
                <a:solidFill>
                  <a:srgbClr val="000000"/>
                </a:solidFill>
                <a:latin typeface="Arial"/>
                <a:cs typeface="Arial"/>
              </a:rPr>
              <a:t>CST + RDP</a:t>
            </a:r>
          </a:p>
          <a:p>
            <a:pPr defTabSz="1219170">
              <a:defRPr/>
            </a:pPr>
            <a:r>
              <a:rPr sz="1333">
                <a:solidFill>
                  <a:srgbClr val="000000"/>
                </a:solidFill>
                <a:latin typeface="Arial"/>
                <a:cs typeface="Arial"/>
              </a:rPr>
              <a:t>Duplication</a:t>
            </a:r>
          </a:p>
        </p:txBody>
      </p:sp>
      <p:sp>
        <p:nvSpPr>
          <p:cNvPr id="1937191907" name="Rectangle : coins arrondis 5"/>
          <p:cNvSpPr/>
          <p:nvPr/>
        </p:nvSpPr>
        <p:spPr bwMode="auto">
          <a:xfrm>
            <a:off x="7160222" y="1783521"/>
            <a:ext cx="1765516" cy="288028"/>
          </a:xfrm>
          <a:prstGeom prst="roundRect">
            <a:avLst>
              <a:gd name="adj" fmla="val 16667"/>
            </a:avLst>
          </a:prstGeom>
          <a:solidFill>
            <a:srgbClr val="FFC00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333">
                <a:solidFill>
                  <a:srgbClr val="000000"/>
                </a:solidFill>
                <a:latin typeface="Arial"/>
                <a:cs typeface="Arial"/>
              </a:rPr>
              <a:t>Industrialisation</a:t>
            </a:r>
            <a:endParaRPr sz="1867">
              <a:solidFill>
                <a:srgbClr val="000000"/>
              </a:solidFill>
              <a:latin typeface="Arial"/>
              <a:cs typeface="Arial"/>
            </a:endParaRPr>
          </a:p>
        </p:txBody>
      </p:sp>
      <p:sp>
        <p:nvSpPr>
          <p:cNvPr id="743393576" name="ZoneTexte 743393575"/>
          <p:cNvSpPr txBox="1"/>
          <p:nvPr/>
        </p:nvSpPr>
        <p:spPr bwMode="auto">
          <a:xfrm>
            <a:off x="2405395" y="1417279"/>
            <a:ext cx="1272849" cy="359073"/>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600">
                <a:solidFill>
                  <a:srgbClr val="000000"/>
                </a:solidFill>
                <a:latin typeface="Arial"/>
                <a:cs typeface="Arial"/>
              </a:rPr>
              <a:t>Continuités</a:t>
            </a:r>
          </a:p>
        </p:txBody>
      </p:sp>
      <p:sp>
        <p:nvSpPr>
          <p:cNvPr id="696131293" name="ZoneTexte 696131292"/>
          <p:cNvSpPr txBox="1"/>
          <p:nvPr/>
        </p:nvSpPr>
        <p:spPr bwMode="auto">
          <a:xfrm>
            <a:off x="7160222" y="1417279"/>
            <a:ext cx="1352743" cy="359073"/>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600">
                <a:solidFill>
                  <a:srgbClr val="000000"/>
                </a:solidFill>
                <a:latin typeface="Arial"/>
                <a:cs typeface="Arial"/>
              </a:rPr>
              <a:t>Cohérences</a:t>
            </a:r>
          </a:p>
        </p:txBody>
      </p:sp>
      <p:sp>
        <p:nvSpPr>
          <p:cNvPr id="87597607" name="ZoneTexte 87597606"/>
          <p:cNvSpPr txBox="1"/>
          <p:nvPr/>
        </p:nvSpPr>
        <p:spPr bwMode="auto">
          <a:xfrm>
            <a:off x="7160219" y="2927305"/>
            <a:ext cx="1033040" cy="359073"/>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600">
                <a:solidFill>
                  <a:srgbClr val="000000"/>
                </a:solidFill>
                <a:latin typeface="Arial"/>
                <a:cs typeface="Arial"/>
              </a:rPr>
              <a:t>Services</a:t>
            </a:r>
          </a:p>
        </p:txBody>
      </p:sp>
      <p:sp>
        <p:nvSpPr>
          <p:cNvPr id="582608123" name="Rectangle : coins arrondis 5"/>
          <p:cNvSpPr/>
          <p:nvPr/>
        </p:nvSpPr>
        <p:spPr bwMode="auto">
          <a:xfrm>
            <a:off x="4209134" y="5608505"/>
            <a:ext cx="1388532" cy="288028"/>
          </a:xfrm>
          <a:prstGeom prst="roundRect">
            <a:avLst>
              <a:gd name="adj" fmla="val 16667"/>
            </a:avLst>
          </a:prstGeom>
          <a:solidFill>
            <a:srgbClr val="FF000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WP5</a:t>
            </a:r>
            <a:endParaRPr sz="2400">
              <a:solidFill>
                <a:srgbClr val="000000"/>
              </a:solidFill>
              <a:latin typeface="Arial"/>
              <a:cs typeface="Arial"/>
            </a:endParaRPr>
          </a:p>
        </p:txBody>
      </p:sp>
      <p:sp>
        <p:nvSpPr>
          <p:cNvPr id="952444310" name="Rectangle : coins arrondis 5"/>
          <p:cNvSpPr/>
          <p:nvPr/>
        </p:nvSpPr>
        <p:spPr bwMode="auto">
          <a:xfrm>
            <a:off x="6047653" y="5608505"/>
            <a:ext cx="1388532" cy="288028"/>
          </a:xfrm>
          <a:prstGeom prst="roundRect">
            <a:avLst>
              <a:gd name="adj" fmla="val 16667"/>
            </a:avLst>
          </a:prstGeom>
          <a:solidFill>
            <a:srgbClr val="FF0000"/>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1600">
                <a:solidFill>
                  <a:srgbClr val="000000"/>
                </a:solidFill>
                <a:latin typeface="Arial"/>
                <a:cs typeface="Arial"/>
              </a:rPr>
              <a:t>WP6</a:t>
            </a:r>
            <a:endParaRPr sz="2400">
              <a:solidFill>
                <a:srgbClr val="000000"/>
              </a:solidFill>
              <a:latin typeface="Arial"/>
              <a:cs typeface="Arial"/>
            </a:endParaRPr>
          </a:p>
        </p:txBody>
      </p:sp>
      <p:sp>
        <p:nvSpPr>
          <p:cNvPr id="383569510" name="ZoneTexte 383569509"/>
          <p:cNvSpPr txBox="1"/>
          <p:nvPr/>
        </p:nvSpPr>
        <p:spPr bwMode="auto">
          <a:xfrm>
            <a:off x="1405022" y="2927303"/>
            <a:ext cx="1786195" cy="359073"/>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600">
                <a:solidFill>
                  <a:srgbClr val="000000"/>
                </a:solidFill>
                <a:latin typeface="Arial"/>
                <a:cs typeface="Arial"/>
              </a:rPr>
              <a:t>Développements</a:t>
            </a:r>
          </a:p>
        </p:txBody>
      </p:sp>
      <p:sp>
        <p:nvSpPr>
          <p:cNvPr id="740978805" name="ZoneTexte 740978804"/>
          <p:cNvSpPr txBox="1"/>
          <p:nvPr/>
        </p:nvSpPr>
        <p:spPr bwMode="auto">
          <a:xfrm>
            <a:off x="4209133" y="5242263"/>
            <a:ext cx="2983381" cy="359073"/>
          </a:xfrm>
          <a:prstGeom prst="rect">
            <a:avLst/>
          </a:prstGeom>
          <a:noFill/>
        </p:spPr>
        <p:txBody>
          <a:bodyPr vertOverflow="overflow" horzOverflow="overflow" vert="horz" wrap="none" lIns="121920" tIns="60960" rIns="121920" bIns="60960" numCol="1" spcCol="0" rtlCol="0" fromWordArt="0" anchor="t" anchorCtr="0" forceAA="0" compatLnSpc="0">
            <a:spAutoFit/>
          </a:bodyPr>
          <a:lstStyle/>
          <a:p>
            <a:pPr defTabSz="1219170">
              <a:defRPr/>
            </a:pPr>
            <a:r>
              <a:rPr sz="1600">
                <a:solidFill>
                  <a:srgbClr val="000000"/>
                </a:solidFill>
                <a:latin typeface="Arial"/>
                <a:cs typeface="Arial"/>
              </a:rPr>
              <a:t>Crash tests avec thématiciens</a:t>
            </a:r>
          </a:p>
        </p:txBody>
      </p:sp>
      <p:sp>
        <p:nvSpPr>
          <p:cNvPr id="885584694" name="ZoneTexte 885584693"/>
          <p:cNvSpPr txBox="1"/>
          <p:nvPr/>
        </p:nvSpPr>
        <p:spPr bwMode="auto">
          <a:xfrm>
            <a:off x="5029417" y="3720267"/>
            <a:ext cx="2075065" cy="1105752"/>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Métrologie participative</a:t>
            </a:r>
          </a:p>
          <a:p>
            <a:pPr defTabSz="1219170">
              <a:defRPr/>
            </a:pPr>
            <a:r>
              <a:rPr sz="1333">
                <a:solidFill>
                  <a:srgbClr val="000000"/>
                </a:solidFill>
                <a:latin typeface="Arial"/>
                <a:cs typeface="Arial"/>
              </a:rPr>
              <a:t>Gaiagraphies</a:t>
            </a:r>
          </a:p>
          <a:p>
            <a:pPr defTabSz="1219170">
              <a:defRPr/>
            </a:pPr>
            <a:r>
              <a:rPr sz="1333">
                <a:solidFill>
                  <a:srgbClr val="000000"/>
                </a:solidFill>
                <a:latin typeface="Arial"/>
                <a:cs typeface="Arial"/>
              </a:rPr>
              <a:t>Nouv. Pédagogies</a:t>
            </a:r>
          </a:p>
          <a:p>
            <a:pPr defTabSz="1219170">
              <a:defRPr/>
            </a:pPr>
            <a:r>
              <a:rPr sz="1333">
                <a:solidFill>
                  <a:srgbClr val="000000"/>
                </a:solidFill>
                <a:latin typeface="Arial"/>
                <a:cs typeface="Arial"/>
              </a:rPr>
              <a:t>Reconnexion</a:t>
            </a:r>
          </a:p>
          <a:p>
            <a:pPr defTabSz="1219170">
              <a:defRPr/>
            </a:pPr>
            <a:r>
              <a:rPr sz="1333">
                <a:solidFill>
                  <a:srgbClr val="000000"/>
                </a:solidFill>
                <a:latin typeface="Arial"/>
                <a:cs typeface="Arial"/>
              </a:rPr>
              <a:t>Plateforme annotation</a:t>
            </a:r>
          </a:p>
        </p:txBody>
      </p:sp>
      <p:sp>
        <p:nvSpPr>
          <p:cNvPr id="262643614" name="ZoneTexte 262643613"/>
          <p:cNvSpPr txBox="1"/>
          <p:nvPr/>
        </p:nvSpPr>
        <p:spPr bwMode="auto">
          <a:xfrm>
            <a:off x="10203846" y="3720267"/>
            <a:ext cx="2092825" cy="911532"/>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lang="fr-FR" sz="1333">
                <a:solidFill>
                  <a:srgbClr val="000000"/>
                </a:solidFill>
                <a:latin typeface="Arial"/>
                <a:ea typeface="Arial"/>
                <a:cs typeface="Arial"/>
              </a:rPr>
              <a:t>Comités territoriaux</a:t>
            </a:r>
            <a:endParaRPr sz="1333">
              <a:solidFill>
                <a:srgbClr val="000000"/>
              </a:solidFill>
              <a:latin typeface="Arial"/>
              <a:cs typeface="Arial"/>
            </a:endParaRPr>
          </a:p>
          <a:p>
            <a:pPr defTabSz="1219170">
              <a:defRPr/>
            </a:pPr>
            <a:r>
              <a:rPr lang="fr-FR" sz="1333">
                <a:solidFill>
                  <a:srgbClr val="000000"/>
                </a:solidFill>
                <a:latin typeface="Arial"/>
                <a:ea typeface="Arial"/>
                <a:cs typeface="Arial"/>
              </a:rPr>
              <a:t>Métrologie citoyenne</a:t>
            </a:r>
            <a:endParaRPr lang="fr-FR" sz="1333">
              <a:solidFill>
                <a:srgbClr val="000000"/>
              </a:solidFill>
              <a:latin typeface="Times New Roman"/>
              <a:cs typeface="Times New Roman"/>
            </a:endParaRPr>
          </a:p>
          <a:p>
            <a:pPr defTabSz="1219170">
              <a:defRPr/>
            </a:pPr>
            <a:r>
              <a:rPr lang="fr-FR" sz="1333">
                <a:solidFill>
                  <a:srgbClr val="000000"/>
                </a:solidFill>
                <a:latin typeface="Arial"/>
                <a:ea typeface="Arial"/>
                <a:cs typeface="Arial"/>
              </a:rPr>
              <a:t>Plateforme d’annotation</a:t>
            </a:r>
            <a:endParaRPr lang="fr-FR" sz="1333">
              <a:solidFill>
                <a:srgbClr val="000000"/>
              </a:solidFill>
              <a:latin typeface="Times New Roman"/>
              <a:cs typeface="Times New Roman"/>
            </a:endParaRPr>
          </a:p>
          <a:p>
            <a:pPr defTabSz="1219170">
              <a:defRPr/>
            </a:pPr>
            <a:r>
              <a:rPr lang="fr-FR" sz="1333">
                <a:solidFill>
                  <a:srgbClr val="000000"/>
                </a:solidFill>
                <a:latin typeface="Arial"/>
                <a:ea typeface="Arial"/>
                <a:cs typeface="Arial"/>
              </a:rPr>
              <a:t>Données</a:t>
            </a:r>
            <a:endParaRPr lang="fr-FR" sz="1333">
              <a:solidFill>
                <a:srgbClr val="000000"/>
              </a:solidFill>
              <a:latin typeface="Times New Roman"/>
              <a:cs typeface="Times New Roman"/>
            </a:endParaRPr>
          </a:p>
        </p:txBody>
      </p:sp>
      <p:sp>
        <p:nvSpPr>
          <p:cNvPr id="638266973" name="ZoneTexte 638266972"/>
          <p:cNvSpPr txBox="1"/>
          <p:nvPr/>
        </p:nvSpPr>
        <p:spPr bwMode="auto">
          <a:xfrm>
            <a:off x="4209133" y="5943019"/>
            <a:ext cx="2285467" cy="712696"/>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lang="fr-FR" sz="1333">
                <a:solidFill>
                  <a:srgbClr val="000000"/>
                </a:solidFill>
                <a:latin typeface="Arial"/>
                <a:ea typeface="Arial"/>
                <a:cs typeface="Arial"/>
              </a:rPr>
              <a:t>Qualification in-situ</a:t>
            </a:r>
            <a:endParaRPr sz="1333">
              <a:solidFill>
                <a:srgbClr val="000000"/>
              </a:solidFill>
              <a:latin typeface="Arial"/>
              <a:cs typeface="Arial"/>
            </a:endParaRPr>
          </a:p>
          <a:p>
            <a:pPr defTabSz="1219170">
              <a:defRPr/>
            </a:pPr>
            <a:r>
              <a:rPr sz="1333">
                <a:solidFill>
                  <a:srgbClr val="000000"/>
                </a:solidFill>
                <a:latin typeface="Arial"/>
                <a:cs typeface="Arial"/>
              </a:rPr>
              <a:t>Réunions de projet</a:t>
            </a:r>
          </a:p>
          <a:p>
            <a:pPr defTabSz="1219170">
              <a:defRPr/>
            </a:pPr>
            <a:r>
              <a:rPr sz="1333">
                <a:solidFill>
                  <a:srgbClr val="000000"/>
                </a:solidFill>
                <a:latin typeface="Arial"/>
                <a:cs typeface="Arial"/>
              </a:rPr>
              <a:t>GT sites pilotes</a:t>
            </a:r>
          </a:p>
        </p:txBody>
      </p:sp>
      <p:sp>
        <p:nvSpPr>
          <p:cNvPr id="1559780415" name="ZoneTexte 1559780414"/>
          <p:cNvSpPr txBox="1"/>
          <p:nvPr/>
        </p:nvSpPr>
        <p:spPr bwMode="auto">
          <a:xfrm>
            <a:off x="6060950" y="5943020"/>
            <a:ext cx="2514719" cy="516167"/>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solidFill>
                <a:latin typeface="Arial"/>
                <a:cs typeface="Arial"/>
              </a:rPr>
              <a:t>AMI</a:t>
            </a:r>
          </a:p>
          <a:p>
            <a:pPr defTabSz="1219170">
              <a:defRPr/>
            </a:pPr>
            <a:r>
              <a:rPr sz="1333">
                <a:solidFill>
                  <a:srgbClr val="000000"/>
                </a:solidFill>
                <a:latin typeface="Arial"/>
                <a:cs typeface="Arial"/>
              </a:rPr>
              <a:t>co-design</a:t>
            </a:r>
          </a:p>
        </p:txBody>
      </p:sp>
      <p:sp>
        <p:nvSpPr>
          <p:cNvPr id="213426345" name="ZoneTexte 213426344"/>
          <p:cNvSpPr txBox="1"/>
          <p:nvPr/>
        </p:nvSpPr>
        <p:spPr bwMode="auto">
          <a:xfrm>
            <a:off x="11202902" y="5511478"/>
            <a:ext cx="912737" cy="752514"/>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lang="fr-FR" sz="1067">
                <a:solidFill>
                  <a:srgbClr val="000000"/>
                </a:solidFill>
                <a:latin typeface="Arial"/>
                <a:ea typeface="Arial"/>
                <a:cs typeface="Arial"/>
              </a:rPr>
              <a:t>Agrégation</a:t>
            </a:r>
            <a:endParaRPr sz="1067">
              <a:solidFill>
                <a:srgbClr val="000000"/>
              </a:solidFill>
              <a:latin typeface="Arial"/>
              <a:cs typeface="Arial"/>
            </a:endParaRPr>
          </a:p>
          <a:p>
            <a:pPr defTabSz="1219170">
              <a:defRPr/>
            </a:pPr>
            <a:r>
              <a:rPr lang="fr-FR" sz="1067">
                <a:solidFill>
                  <a:srgbClr val="000000"/>
                </a:solidFill>
                <a:latin typeface="Arial"/>
                <a:ea typeface="Arial"/>
                <a:cs typeface="Arial"/>
              </a:rPr>
              <a:t>Charte</a:t>
            </a:r>
            <a:endParaRPr sz="1067">
              <a:solidFill>
                <a:srgbClr val="000000"/>
              </a:solidFill>
              <a:latin typeface="Arial"/>
              <a:cs typeface="Arial"/>
            </a:endParaRPr>
          </a:p>
          <a:p>
            <a:pPr defTabSz="1219170">
              <a:defRPr/>
            </a:pPr>
            <a:r>
              <a:rPr lang="fr-FR" sz="1067">
                <a:solidFill>
                  <a:srgbClr val="000000"/>
                </a:solidFill>
                <a:latin typeface="Arial"/>
                <a:ea typeface="Arial"/>
                <a:cs typeface="Arial"/>
              </a:rPr>
              <a:t>Fonctionnement</a:t>
            </a:r>
            <a:endParaRPr sz="1067">
              <a:solidFill>
                <a:srgbClr val="000000"/>
              </a:solidFill>
              <a:latin typeface="Arial"/>
              <a:cs typeface="Arial"/>
            </a:endParaRPr>
          </a:p>
        </p:txBody>
      </p:sp>
      <p:sp>
        <p:nvSpPr>
          <p:cNvPr id="2140973017" name="ZoneTexte 2140973016"/>
          <p:cNvSpPr txBox="1"/>
          <p:nvPr/>
        </p:nvSpPr>
        <p:spPr bwMode="auto">
          <a:xfrm>
            <a:off x="12150" y="5473090"/>
            <a:ext cx="1406309" cy="595035"/>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600">
                <a:solidFill>
                  <a:srgbClr val="000000"/>
                </a:solidFill>
                <a:latin typeface="Arial"/>
                <a:cs typeface="Arial"/>
              </a:rPr>
              <a:t>Déploiement</a:t>
            </a:r>
          </a:p>
          <a:p>
            <a:pPr algn="ctr" defTabSz="1219170">
              <a:defRPr/>
            </a:pPr>
            <a:r>
              <a:rPr sz="1600">
                <a:solidFill>
                  <a:srgbClr val="000000"/>
                </a:solidFill>
                <a:latin typeface="Arial"/>
                <a:cs typeface="Arial"/>
              </a:rPr>
              <a:t>partagé</a:t>
            </a:r>
          </a:p>
        </p:txBody>
      </p:sp>
      <p:sp>
        <p:nvSpPr>
          <p:cNvPr id="1185768926" name="ZoneTexte 1185768925"/>
          <p:cNvSpPr txBox="1"/>
          <p:nvPr/>
        </p:nvSpPr>
        <p:spPr bwMode="auto">
          <a:xfrm>
            <a:off x="12150" y="3720269"/>
            <a:ext cx="1404869" cy="595035"/>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600">
                <a:solidFill>
                  <a:srgbClr val="000000"/>
                </a:solidFill>
                <a:latin typeface="Arial"/>
                <a:cs typeface="Arial"/>
              </a:rPr>
              <a:t>Actions nominales</a:t>
            </a:r>
          </a:p>
        </p:txBody>
      </p:sp>
      <p:sp>
        <p:nvSpPr>
          <p:cNvPr id="491487948" name="ZoneTexte 491487947"/>
          <p:cNvSpPr txBox="1"/>
          <p:nvPr/>
        </p:nvSpPr>
        <p:spPr bwMode="auto">
          <a:xfrm>
            <a:off x="12150" y="4602441"/>
            <a:ext cx="1402949" cy="595035"/>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algn="ctr" defTabSz="1219170">
              <a:defRPr/>
            </a:pPr>
            <a:r>
              <a:rPr sz="1600">
                <a:solidFill>
                  <a:srgbClr val="000000">
                    <a:lumMod val="65000"/>
                    <a:lumOff val="35000"/>
                  </a:srgbClr>
                </a:solidFill>
                <a:latin typeface="Arial"/>
                <a:cs typeface="Arial"/>
              </a:rPr>
              <a:t>Actions recherche</a:t>
            </a:r>
          </a:p>
        </p:txBody>
      </p:sp>
      <p:sp>
        <p:nvSpPr>
          <p:cNvPr id="136243794" name="ZoneTexte 136243793"/>
          <p:cNvSpPr txBox="1"/>
          <p:nvPr/>
        </p:nvSpPr>
        <p:spPr bwMode="auto">
          <a:xfrm>
            <a:off x="3174702" y="4794985"/>
            <a:ext cx="1393812" cy="319639"/>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lumMod val="65000"/>
                    <a:lumOff val="35000"/>
                  </a:srgbClr>
                </a:solidFill>
                <a:latin typeface="Arial"/>
                <a:cs typeface="Arial"/>
              </a:rPr>
              <a:t>Fog computing</a:t>
            </a:r>
          </a:p>
        </p:txBody>
      </p:sp>
      <p:sp>
        <p:nvSpPr>
          <p:cNvPr id="430535182" name="ZoneTexte 430535181"/>
          <p:cNvSpPr txBox="1"/>
          <p:nvPr/>
        </p:nvSpPr>
        <p:spPr bwMode="auto">
          <a:xfrm>
            <a:off x="1392780" y="4602441"/>
            <a:ext cx="1362297" cy="1105752"/>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lumMod val="65000"/>
                    <a:lumOff val="35000"/>
                  </a:srgbClr>
                </a:solidFill>
                <a:latin typeface="Arial"/>
                <a:cs typeface="Arial"/>
              </a:rPr>
              <a:t>capteurs non duplicables</a:t>
            </a:r>
          </a:p>
          <a:p>
            <a:pPr defTabSz="1219170">
              <a:defRPr/>
            </a:pPr>
            <a:r>
              <a:rPr sz="1333">
                <a:solidFill>
                  <a:srgbClr val="000000">
                    <a:lumMod val="65000"/>
                    <a:lumOff val="35000"/>
                  </a:srgbClr>
                </a:solidFill>
                <a:latin typeface="Arial"/>
                <a:cs typeface="Arial"/>
              </a:rPr>
              <a:t>IA</a:t>
            </a:r>
          </a:p>
          <a:p>
            <a:pPr defTabSz="1219170">
              <a:defRPr/>
            </a:pPr>
            <a:r>
              <a:rPr sz="1333">
                <a:solidFill>
                  <a:srgbClr val="000000">
                    <a:lumMod val="65000"/>
                    <a:lumOff val="35000"/>
                  </a:srgbClr>
                </a:solidFill>
                <a:latin typeface="Arial"/>
                <a:cs typeface="Arial"/>
              </a:rPr>
              <a:t>Énergie</a:t>
            </a:r>
          </a:p>
          <a:p>
            <a:pPr defTabSz="1219170">
              <a:defRPr/>
            </a:pPr>
            <a:r>
              <a:rPr sz="1333">
                <a:solidFill>
                  <a:srgbClr val="000000">
                    <a:lumMod val="65000"/>
                    <a:lumOff val="35000"/>
                  </a:srgbClr>
                </a:solidFill>
                <a:latin typeface="Arial"/>
                <a:cs typeface="Arial"/>
              </a:rPr>
              <a:t>Packaging</a:t>
            </a:r>
          </a:p>
        </p:txBody>
      </p:sp>
      <p:sp>
        <p:nvSpPr>
          <p:cNvPr id="296186132" name="ZoneTexte 296186131"/>
          <p:cNvSpPr txBox="1"/>
          <p:nvPr/>
        </p:nvSpPr>
        <p:spPr bwMode="auto">
          <a:xfrm>
            <a:off x="5029417" y="4794985"/>
            <a:ext cx="1407732" cy="319639"/>
          </a:xfrm>
          <a:prstGeom prst="rect">
            <a:avLst/>
          </a:prstGeom>
          <a:noFill/>
        </p:spPr>
        <p:txBody>
          <a:bodyPr vertOverflow="overflow" horzOverflow="overflow" vert="horz" wrap="square" lIns="121920" tIns="60960" rIns="121920" bIns="60960" numCol="1" spcCol="0" rtlCol="0" fromWordArt="0" anchor="t" anchorCtr="0" forceAA="0" compatLnSpc="0">
            <a:spAutoFit/>
          </a:bodyPr>
          <a:lstStyle/>
          <a:p>
            <a:pPr defTabSz="1219170">
              <a:defRPr/>
            </a:pPr>
            <a:r>
              <a:rPr sz="1333">
                <a:solidFill>
                  <a:srgbClr val="000000">
                    <a:lumMod val="65000"/>
                    <a:lumOff val="35000"/>
                  </a:srgbClr>
                </a:solidFill>
                <a:latin typeface="Arial"/>
                <a:cs typeface="Arial"/>
              </a:rPr>
              <a:t>Portail web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9730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09788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2608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4443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42995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35695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24812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03804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62534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5976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3675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267515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30642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635674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26007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613129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3719190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33935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14702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769722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10532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3078218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857689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21559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053518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14879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618088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624379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8558469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61861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86434912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47639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264361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34263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3826697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59780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7</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WP3: Travaux de l’été</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5" name="Espace réservé du texte 6">
            <a:extLst>
              <a:ext uri="{FF2B5EF4-FFF2-40B4-BE49-F238E27FC236}">
                <a16:creationId xmlns:a16="http://schemas.microsoft.com/office/drawing/2014/main" id="{D2DD6522-AF2B-7851-CC19-1A071C754ED7}"/>
              </a:ext>
            </a:extLst>
          </p:cNvPr>
          <p:cNvSpPr txBox="1">
            <a:spLocks/>
          </p:cNvSpPr>
          <p:nvPr/>
        </p:nvSpPr>
        <p:spPr bwMode="auto">
          <a:xfrm>
            <a:off x="342821" y="980728"/>
            <a:ext cx="11842035" cy="4169618"/>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ea typeface="+mn-ea"/>
                <a:cs typeface="+mn-cs"/>
              </a:defRPr>
            </a:lvl1pPr>
            <a:lvl2pPr marL="685800" indent="-228600" algn="l" defTabSz="914400">
              <a:lnSpc>
                <a:spcPct val="90000"/>
              </a:lnSpc>
              <a:spcBef>
                <a:spcPts val="500"/>
              </a:spcBef>
              <a:buClrTx/>
              <a:buFont typeface="Wingdings"/>
              <a:buChar char="§"/>
              <a:defRPr sz="1350" b="0" i="0">
                <a:solidFill>
                  <a:schemeClr val="tx1"/>
                </a:solidFill>
                <a:latin typeface="+mn-lt"/>
                <a:ea typeface="+mn-ea"/>
                <a:cs typeface="+mn-cs"/>
              </a:defRPr>
            </a:lvl2pPr>
            <a:lvl3pPr marL="1257300" indent="-342900" algn="l" defTabSz="914400">
              <a:lnSpc>
                <a:spcPct val="90000"/>
              </a:lnSpc>
              <a:spcBef>
                <a:spcPts val="500"/>
              </a:spcBef>
              <a:buClrTx/>
              <a:buFont typeface="Arial"/>
              <a:buChar char="•"/>
              <a:defRPr sz="1350" b="0" i="0">
                <a:solidFill>
                  <a:schemeClr val="tx1"/>
                </a:solidFill>
                <a:latin typeface="+mn-lt"/>
                <a:ea typeface="+mn-ea"/>
                <a:cs typeface="+mn-cs"/>
              </a:defRPr>
            </a:lvl3pPr>
            <a:lvl4pPr marL="1657350" indent="-285750" algn="l" defTabSz="914400">
              <a:lnSpc>
                <a:spcPct val="90000"/>
              </a:lnSpc>
              <a:spcBef>
                <a:spcPts val="500"/>
              </a:spcBef>
              <a:buClrTx/>
              <a:buFont typeface="Wingdings"/>
              <a:buChar char="ü"/>
              <a:defRPr sz="1350" b="0" i="0">
                <a:solidFill>
                  <a:schemeClr val="tx1"/>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fr-FR" sz="1850" i="1" dirty="0"/>
              <a:t>Révision du </a:t>
            </a:r>
            <a:r>
              <a:rPr lang="fr-FR" sz="1850" i="1" dirty="0">
                <a:hlinkClick r:id="rId6"/>
              </a:rPr>
              <a:t>CST « Infra LoRaWAN »</a:t>
            </a:r>
            <a:endParaRPr lang="fr-FR" sz="1850" i="1" dirty="0">
              <a:hlinkClick r:id="rId7"/>
            </a:endParaRPr>
          </a:p>
          <a:p>
            <a:pPr marL="342900" indent="-342900">
              <a:lnSpc>
                <a:spcPct val="100000"/>
              </a:lnSpc>
              <a:buFont typeface="Arial" panose="020B0604020202020204" pitchFamily="34" charset="0"/>
              <a:buChar char="•"/>
            </a:pPr>
            <a:r>
              <a:rPr lang="fr-FR" sz="1850" i="1" dirty="0"/>
              <a:t>Document cadre du WP3: </a:t>
            </a:r>
            <a:r>
              <a:rPr lang="fr-FR" sz="1850" i="1" dirty="0">
                <a:hlinkClick r:id="rId8"/>
              </a:rPr>
              <a:t>infrastructure de communication</a:t>
            </a:r>
            <a:endParaRPr lang="fr-FR" sz="1850" i="1" dirty="0"/>
          </a:p>
          <a:p>
            <a:pPr marL="342900" indent="-342900">
              <a:lnSpc>
                <a:spcPct val="100000"/>
              </a:lnSpc>
              <a:buFont typeface="Arial" panose="020B0604020202020204" pitchFamily="34" charset="0"/>
              <a:buChar char="•"/>
            </a:pPr>
            <a:r>
              <a:rPr lang="fr-FR" sz="1850" i="1" dirty="0">
                <a:hlinkClick r:id="rId9"/>
              </a:rPr>
              <a:t>Feuille de route WP3</a:t>
            </a:r>
            <a:endParaRPr lang="fr-FR" sz="1850" i="1" dirty="0"/>
          </a:p>
          <a:p>
            <a:pPr marL="342900" indent="-342900">
              <a:lnSpc>
                <a:spcPct val="100000"/>
              </a:lnSpc>
              <a:buFont typeface="Arial" panose="020B0604020202020204" pitchFamily="34" charset="0"/>
              <a:buChar char="•"/>
            </a:pPr>
            <a:r>
              <a:rPr lang="fr-FR" sz="1850" i="1" dirty="0"/>
              <a:t>Site WEB:</a:t>
            </a:r>
          </a:p>
          <a:p>
            <a:pPr marL="1028700" lvl="1" indent="-342900">
              <a:lnSpc>
                <a:spcPct val="100000"/>
              </a:lnSpc>
              <a:buFont typeface="Arial" panose="020B0604020202020204" pitchFamily="34" charset="0"/>
              <a:buChar char="•"/>
            </a:pPr>
            <a:r>
              <a:rPr lang="fr-FR" sz="1600" i="1" dirty="0">
                <a:hlinkClick r:id="rId10"/>
              </a:rPr>
              <a:t>https://terra-forma-web.osug.fr/</a:t>
            </a:r>
            <a:endParaRPr lang="fr-FR" sz="1600" i="1" dirty="0"/>
          </a:p>
          <a:p>
            <a:pPr marL="1600200" lvl="2">
              <a:lnSpc>
                <a:spcPct val="100000"/>
              </a:lnSpc>
              <a:buFont typeface="Arial" panose="020B0604020202020204" pitchFamily="34" charset="0"/>
              <a:buChar char="•"/>
            </a:pPr>
            <a:r>
              <a:rPr lang="fr-FR" sz="1600" i="1" dirty="0"/>
              <a:t>La Recherche: </a:t>
            </a:r>
            <a:r>
              <a:rPr lang="fr-FR" sz="1600" i="1" dirty="0">
                <a:hlinkClick r:id="rId11"/>
              </a:rPr>
              <a:t>https://terra-forma-web.osug.fr/-Infra-de-communication-</a:t>
            </a:r>
            <a:endParaRPr lang="fr-FR" sz="1600" i="1" dirty="0"/>
          </a:p>
          <a:p>
            <a:pPr marL="1600200" lvl="2">
              <a:lnSpc>
                <a:spcPct val="100000"/>
              </a:lnSpc>
              <a:buFont typeface="Arial" panose="020B0604020202020204" pitchFamily="34" charset="0"/>
              <a:buChar char="•"/>
            </a:pPr>
            <a:r>
              <a:rPr lang="fr-FR" sz="1600" i="1" dirty="0"/>
              <a:t>Services: </a:t>
            </a:r>
            <a:r>
              <a:rPr lang="fr-FR" sz="1600" i="1" dirty="0">
                <a:hlinkClick r:id="rId12"/>
              </a:rPr>
              <a:t>https://terra-forma-web.osug.fr/-LNS-</a:t>
            </a:r>
            <a:endParaRPr lang="fr-FR" sz="1600" i="1" dirty="0"/>
          </a:p>
          <a:p>
            <a:pPr>
              <a:lnSpc>
                <a:spcPct val="100000"/>
              </a:lnSpc>
            </a:pPr>
            <a:endParaRPr lang="fr-FR" sz="1850" i="1" dirty="0"/>
          </a:p>
          <a:p>
            <a:pPr>
              <a:lnSpc>
                <a:spcPct val="100000"/>
              </a:lnSpc>
            </a:pPr>
            <a:r>
              <a:rPr lang="fr-FR" sz="1850" i="1" dirty="0"/>
              <a:t>Tableaux des actions R&amp;D des équipes du WP3 à mettre à jour: </a:t>
            </a:r>
            <a:r>
              <a:rPr lang="fr-FR" sz="1400" i="1" dirty="0">
                <a:hlinkClick r:id="rId13"/>
              </a:rPr>
              <a:t>https://resana.numerique.gouv.fr/public/document/consulter/5478425</a:t>
            </a:r>
            <a:endParaRPr lang="fr-FR" sz="1400" i="1" dirty="0"/>
          </a:p>
          <a:p>
            <a:pPr marL="342900" indent="-342900">
              <a:lnSpc>
                <a:spcPct val="100000"/>
              </a:lnSpc>
              <a:buFont typeface="Arial" panose="020B0604020202020204" pitchFamily="34" charset="0"/>
              <a:buChar char="•"/>
            </a:pPr>
            <a:endParaRPr lang="fr-FR" sz="1850" i="1" dirty="0"/>
          </a:p>
        </p:txBody>
      </p:sp>
    </p:spTree>
    <p:extLst>
      <p:ext uri="{BB962C8B-B14F-4D97-AF65-F5344CB8AC3E}">
        <p14:creationId xmlns:p14="http://schemas.microsoft.com/office/powerpoint/2010/main" val="79969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8</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WP3: Travaux de l’été</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5" name="Espace réservé du texte 6">
            <a:extLst>
              <a:ext uri="{FF2B5EF4-FFF2-40B4-BE49-F238E27FC236}">
                <a16:creationId xmlns:a16="http://schemas.microsoft.com/office/drawing/2014/main" id="{D2DD6522-AF2B-7851-CC19-1A071C754ED7}"/>
              </a:ext>
            </a:extLst>
          </p:cNvPr>
          <p:cNvSpPr txBox="1">
            <a:spLocks/>
          </p:cNvSpPr>
          <p:nvPr/>
        </p:nvSpPr>
        <p:spPr bwMode="auto">
          <a:xfrm>
            <a:off x="767408" y="980728"/>
            <a:ext cx="11513819" cy="4169618"/>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ea typeface="+mn-ea"/>
                <a:cs typeface="+mn-cs"/>
              </a:defRPr>
            </a:lvl1pPr>
            <a:lvl2pPr marL="685800" indent="-228600" algn="l" defTabSz="914400">
              <a:lnSpc>
                <a:spcPct val="90000"/>
              </a:lnSpc>
              <a:spcBef>
                <a:spcPts val="500"/>
              </a:spcBef>
              <a:buClrTx/>
              <a:buFont typeface="Wingdings"/>
              <a:buChar char="§"/>
              <a:defRPr sz="1350" b="0" i="0">
                <a:solidFill>
                  <a:schemeClr val="tx1"/>
                </a:solidFill>
                <a:latin typeface="+mn-lt"/>
                <a:ea typeface="+mn-ea"/>
                <a:cs typeface="+mn-cs"/>
              </a:defRPr>
            </a:lvl2pPr>
            <a:lvl3pPr marL="1257300" indent="-342900" algn="l" defTabSz="914400">
              <a:lnSpc>
                <a:spcPct val="90000"/>
              </a:lnSpc>
              <a:spcBef>
                <a:spcPts val="500"/>
              </a:spcBef>
              <a:buClrTx/>
              <a:buFont typeface="Arial"/>
              <a:buChar char="•"/>
              <a:defRPr sz="1350" b="0" i="0">
                <a:solidFill>
                  <a:schemeClr val="tx1"/>
                </a:solidFill>
                <a:latin typeface="+mn-lt"/>
                <a:ea typeface="+mn-ea"/>
                <a:cs typeface="+mn-cs"/>
              </a:defRPr>
            </a:lvl3pPr>
            <a:lvl4pPr marL="1657350" indent="-285750" algn="l" defTabSz="914400">
              <a:lnSpc>
                <a:spcPct val="90000"/>
              </a:lnSpc>
              <a:spcBef>
                <a:spcPts val="500"/>
              </a:spcBef>
              <a:buClrTx/>
              <a:buFont typeface="Wingdings"/>
              <a:buChar char="ü"/>
              <a:defRPr sz="1350" b="0" i="0">
                <a:solidFill>
                  <a:schemeClr val="tx1"/>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fr-FR" sz="1850" i="1" dirty="0"/>
              <a:t>Document cadre du WP3: </a:t>
            </a:r>
            <a:r>
              <a:rPr lang="fr-FR" sz="1850" i="1" dirty="0">
                <a:hlinkClick r:id="rId6"/>
              </a:rPr>
              <a:t>infrastructure de communication</a:t>
            </a:r>
            <a:endParaRPr lang="fr-FR" sz="1850" i="1" dirty="0"/>
          </a:p>
          <a:p>
            <a:pPr>
              <a:lnSpc>
                <a:spcPct val="100000"/>
              </a:lnSpc>
            </a:pPr>
            <a:r>
              <a:rPr lang="fr-FR" sz="1850" b="0" dirty="0"/>
              <a:t>« Après 3 années de projet, le contour de ce qui peut réalistiquement être ambitionné comme livrables en 2029 se précise. Entre </a:t>
            </a:r>
            <a:r>
              <a:rPr lang="fr-FR" sz="1850" dirty="0"/>
              <a:t>ambition</a:t>
            </a:r>
            <a:r>
              <a:rPr lang="fr-FR" sz="1850" b="0" dirty="0"/>
              <a:t> par rapport aux enjeux scientifiques et </a:t>
            </a:r>
            <a:r>
              <a:rPr lang="fr-FR" sz="1850" dirty="0"/>
              <a:t>réalisme</a:t>
            </a:r>
            <a:r>
              <a:rPr lang="fr-FR" sz="1850" b="0" dirty="0"/>
              <a:t> par rapport aux </a:t>
            </a:r>
            <a:r>
              <a:rPr lang="fr-FR" sz="1850" dirty="0"/>
              <a:t>moyens</a:t>
            </a:r>
            <a:r>
              <a:rPr lang="fr-FR" sz="1850" b="0" dirty="0"/>
              <a:t> disponibles et au </a:t>
            </a:r>
            <a:r>
              <a:rPr lang="fr-FR" sz="1850" dirty="0"/>
              <a:t>calendrier</a:t>
            </a:r>
            <a:r>
              <a:rPr lang="fr-FR" sz="1850" b="0" dirty="0"/>
              <a:t>, un </a:t>
            </a:r>
            <a:r>
              <a:rPr lang="fr-FR" sz="1850" dirty="0"/>
              <a:t>équilibre</a:t>
            </a:r>
            <a:r>
              <a:rPr lang="fr-FR" sz="1850" b="0" dirty="0"/>
              <a:t> est à trouver. »</a:t>
            </a:r>
          </a:p>
          <a:p>
            <a:pPr marL="342900" indent="-342900">
              <a:lnSpc>
                <a:spcPct val="100000"/>
              </a:lnSpc>
              <a:buFontTx/>
              <a:buChar char="-"/>
            </a:pPr>
            <a:r>
              <a:rPr lang="fr-FR" sz="1850" dirty="0"/>
              <a:t>Méthodologie et Bilan: </a:t>
            </a:r>
          </a:p>
          <a:p>
            <a:pPr marL="1028700" lvl="1" indent="-342900">
              <a:lnSpc>
                <a:spcPct val="100000"/>
              </a:lnSpc>
              <a:buFontTx/>
              <a:buChar char="-"/>
            </a:pPr>
            <a:r>
              <a:rPr lang="fr-FR" sz="1600" b="1" dirty="0"/>
              <a:t>création d’un collectif</a:t>
            </a:r>
            <a:r>
              <a:rPr lang="fr-FR" sz="1600" b="0" dirty="0"/>
              <a:t>: profils et intérêts différents</a:t>
            </a:r>
          </a:p>
          <a:p>
            <a:pPr marL="1028700" lvl="1" indent="-342900">
              <a:lnSpc>
                <a:spcPct val="100000"/>
              </a:lnSpc>
              <a:buFontTx/>
              <a:buChar char="-"/>
            </a:pPr>
            <a:r>
              <a:rPr lang="fr-FR" sz="1600" b="1" dirty="0"/>
              <a:t>création de groupes de travail et atelier</a:t>
            </a:r>
            <a:r>
              <a:rPr lang="fr-FR" sz="1600" b="0" dirty="0"/>
              <a:t>: Ressourcerie, Standardisation, Rex « Flux et Gestion de données »</a:t>
            </a:r>
          </a:p>
          <a:p>
            <a:pPr marL="1028700" lvl="1" indent="-342900">
              <a:lnSpc>
                <a:spcPct val="100000"/>
              </a:lnSpc>
              <a:buFontTx/>
              <a:buChar char="-"/>
            </a:pPr>
            <a:r>
              <a:rPr lang="fr-FR" sz="1600" b="1" dirty="0"/>
              <a:t>CST</a:t>
            </a:r>
            <a:r>
              <a:rPr lang="fr-FR" sz="1600" dirty="0"/>
              <a:t>: WP3.1 « Infra LoRaWAN » et WP3.3 « Fédération de plateformes »</a:t>
            </a:r>
          </a:p>
          <a:p>
            <a:pPr marL="1028700" lvl="1" indent="-342900">
              <a:lnSpc>
                <a:spcPct val="100000"/>
              </a:lnSpc>
              <a:buFontTx/>
              <a:buChar char="-"/>
            </a:pPr>
            <a:r>
              <a:rPr lang="fr-FR" sz="1600" b="1" dirty="0"/>
              <a:t>Expérimentation</a:t>
            </a:r>
            <a:r>
              <a:rPr lang="fr-FR" sz="1600" dirty="0"/>
              <a:t>: Lautaret</a:t>
            </a:r>
          </a:p>
          <a:p>
            <a:pPr marL="342900" indent="-342900">
              <a:lnSpc>
                <a:spcPct val="100000"/>
              </a:lnSpc>
              <a:buFontTx/>
              <a:buChar char="-"/>
            </a:pPr>
            <a:r>
              <a:rPr lang="fr-FR" sz="1850" dirty="0"/>
              <a:t>Frein et limites</a:t>
            </a:r>
          </a:p>
          <a:p>
            <a:pPr marL="1028700" lvl="1" indent="-342900">
              <a:lnSpc>
                <a:spcPct val="100000"/>
              </a:lnSpc>
              <a:buFontTx/>
              <a:buChar char="-"/>
            </a:pPr>
            <a:r>
              <a:rPr lang="fr-FR" sz="1600" dirty="0"/>
              <a:t>RH limitées: ex Cloud</a:t>
            </a:r>
          </a:p>
          <a:p>
            <a:pPr marL="1028700" lvl="1" indent="-342900">
              <a:lnSpc>
                <a:spcPct val="100000"/>
              </a:lnSpc>
              <a:buFontTx/>
              <a:buChar char="-"/>
            </a:pPr>
            <a:r>
              <a:rPr lang="fr-FR" sz="1600" b="0" dirty="0"/>
              <a:t>Sujets de recherche « Annexes »: </a:t>
            </a:r>
            <a:r>
              <a:rPr lang="fr-FR" sz="1600" b="1" i="1" dirty="0"/>
              <a:t>Fog </a:t>
            </a:r>
            <a:r>
              <a:rPr lang="fr-FR" sz="1600" b="1" i="1" dirty="0" err="1"/>
              <a:t>Computing</a:t>
            </a:r>
            <a:r>
              <a:rPr lang="fr-FR" sz="1600" b="1" i="1" dirty="0"/>
              <a:t> </a:t>
            </a:r>
            <a:r>
              <a:rPr lang="fr-FR" sz="1600" b="0" dirty="0"/>
              <a:t>et </a:t>
            </a:r>
            <a:r>
              <a:rPr lang="fr-FR" sz="1600" b="1" i="1" dirty="0"/>
              <a:t>Gestion Energétique</a:t>
            </a:r>
          </a:p>
        </p:txBody>
      </p:sp>
    </p:spTree>
    <p:extLst>
      <p:ext uri="{BB962C8B-B14F-4D97-AF65-F5344CB8AC3E}">
        <p14:creationId xmlns:p14="http://schemas.microsoft.com/office/powerpoint/2010/main" val="352167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9</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WP3: Travaux de l’été</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5" name="Espace réservé du texte 6">
            <a:extLst>
              <a:ext uri="{FF2B5EF4-FFF2-40B4-BE49-F238E27FC236}">
                <a16:creationId xmlns:a16="http://schemas.microsoft.com/office/drawing/2014/main" id="{D2DD6522-AF2B-7851-CC19-1A071C754ED7}"/>
              </a:ext>
            </a:extLst>
          </p:cNvPr>
          <p:cNvSpPr txBox="1">
            <a:spLocks/>
          </p:cNvSpPr>
          <p:nvPr/>
        </p:nvSpPr>
        <p:spPr bwMode="auto">
          <a:xfrm>
            <a:off x="329017" y="908720"/>
            <a:ext cx="11513819" cy="4169618"/>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ea typeface="+mn-ea"/>
                <a:cs typeface="+mn-cs"/>
              </a:defRPr>
            </a:lvl1pPr>
            <a:lvl2pPr marL="685800" indent="-228600" algn="l" defTabSz="914400">
              <a:lnSpc>
                <a:spcPct val="90000"/>
              </a:lnSpc>
              <a:spcBef>
                <a:spcPts val="500"/>
              </a:spcBef>
              <a:buClrTx/>
              <a:buFont typeface="Wingdings"/>
              <a:buChar char="§"/>
              <a:defRPr sz="1350" b="0" i="0">
                <a:solidFill>
                  <a:schemeClr val="tx1"/>
                </a:solidFill>
                <a:latin typeface="+mn-lt"/>
                <a:ea typeface="+mn-ea"/>
                <a:cs typeface="+mn-cs"/>
              </a:defRPr>
            </a:lvl2pPr>
            <a:lvl3pPr marL="1257300" indent="-342900" algn="l" defTabSz="914400">
              <a:lnSpc>
                <a:spcPct val="90000"/>
              </a:lnSpc>
              <a:spcBef>
                <a:spcPts val="500"/>
              </a:spcBef>
              <a:buClrTx/>
              <a:buFont typeface="Arial"/>
              <a:buChar char="•"/>
              <a:defRPr sz="1350" b="0" i="0">
                <a:solidFill>
                  <a:schemeClr val="tx1"/>
                </a:solidFill>
                <a:latin typeface="+mn-lt"/>
                <a:ea typeface="+mn-ea"/>
                <a:cs typeface="+mn-cs"/>
              </a:defRPr>
            </a:lvl3pPr>
            <a:lvl4pPr marL="1657350" indent="-285750" algn="l" defTabSz="914400">
              <a:lnSpc>
                <a:spcPct val="90000"/>
              </a:lnSpc>
              <a:spcBef>
                <a:spcPts val="500"/>
              </a:spcBef>
              <a:buClrTx/>
              <a:buFont typeface="Wingdings"/>
              <a:buChar char="ü"/>
              <a:defRPr sz="1350" b="0" i="0">
                <a:solidFill>
                  <a:schemeClr val="tx1"/>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fr-FR" sz="1850" i="1" dirty="0"/>
              <a:t>Document cadre du WP3: </a:t>
            </a:r>
            <a:r>
              <a:rPr lang="fr-FR" sz="1850" i="1" dirty="0">
                <a:hlinkClick r:id="rId6"/>
              </a:rPr>
              <a:t>infrastructure de communication</a:t>
            </a:r>
            <a:endParaRPr lang="fr-FR" sz="1850" i="1" dirty="0"/>
          </a:p>
          <a:p>
            <a:pPr marL="342900" indent="-342900">
              <a:lnSpc>
                <a:spcPct val="100000"/>
              </a:lnSpc>
              <a:buFontTx/>
              <a:buChar char="-"/>
            </a:pPr>
            <a:r>
              <a:rPr lang="fr-FR" sz="1850" dirty="0"/>
              <a:t>Feuille de route générale</a:t>
            </a:r>
          </a:p>
          <a:p>
            <a:pPr marL="1028700" lvl="1" indent="-342900">
              <a:lnSpc>
                <a:spcPct val="100000"/>
              </a:lnSpc>
              <a:buFontTx/>
              <a:buChar char="-"/>
            </a:pPr>
            <a:r>
              <a:rPr lang="fr-FR" sz="1600" dirty="0"/>
              <a:t>Proposition: distinguer:</a:t>
            </a:r>
          </a:p>
          <a:p>
            <a:pPr marL="1600200" lvl="2">
              <a:lnSpc>
                <a:spcPct val="100000"/>
              </a:lnSpc>
              <a:buFontTx/>
              <a:buChar char="-"/>
            </a:pPr>
            <a:r>
              <a:rPr lang="fr-FR" sz="1600" dirty="0"/>
              <a:t>Les "projets" destinés à </a:t>
            </a:r>
            <a:r>
              <a:rPr lang="fr-FR" sz="1600" b="1" i="1" dirty="0"/>
              <a:t>devenir des services </a:t>
            </a:r>
            <a:r>
              <a:rPr lang="fr-FR" sz="1600" dirty="0"/>
              <a:t>(infra com LW et serveur données national) </a:t>
            </a:r>
          </a:p>
          <a:p>
            <a:pPr marL="1600200" lvl="2">
              <a:lnSpc>
                <a:spcPct val="100000"/>
              </a:lnSpc>
              <a:buFontTx/>
              <a:buChar char="-"/>
            </a:pPr>
            <a:r>
              <a:rPr lang="fr-FR" sz="1600" dirty="0"/>
              <a:t>Les "projets" ou </a:t>
            </a:r>
            <a:r>
              <a:rPr lang="fr-FR" sz="1600" b="1" dirty="0"/>
              <a:t>produit de recherche </a:t>
            </a:r>
            <a:r>
              <a:rPr lang="fr-FR" sz="1600" dirty="0"/>
              <a:t>(ex: centrale </a:t>
            </a:r>
            <a:r>
              <a:rPr lang="fr-FR" sz="1600" dirty="0" err="1"/>
              <a:t>multiprotocole</a:t>
            </a:r>
            <a:r>
              <a:rPr lang="fr-FR" sz="1600" dirty="0"/>
              <a:t> et </a:t>
            </a:r>
            <a:r>
              <a:rPr lang="fr-FR" sz="1600" dirty="0" err="1"/>
              <a:t>fog</a:t>
            </a:r>
            <a:r>
              <a:rPr lang="fr-FR" sz="1600" dirty="0"/>
              <a:t> </a:t>
            </a:r>
            <a:r>
              <a:rPr lang="fr-FR" sz="1600" dirty="0" err="1"/>
              <a:t>computing</a:t>
            </a:r>
            <a:r>
              <a:rPr lang="fr-FR" sz="1600" dirty="0"/>
              <a:t>) allant jusqu’à la preuve de concept sur site</a:t>
            </a:r>
          </a:p>
          <a:p>
            <a:pPr marL="342900" algn="just">
              <a:lnSpc>
                <a:spcPct val="100000"/>
              </a:lnSpc>
            </a:pPr>
            <a:r>
              <a:rPr lang="fr-FR" b="0" i="1" dirty="0"/>
              <a:t>L’objectif est en effet de mobiliser </a:t>
            </a:r>
            <a:r>
              <a:rPr lang="fr-FR" i="1" dirty="0"/>
              <a:t>le maximum de moyens sur les services jugés « essentiels » </a:t>
            </a:r>
            <a:r>
              <a:rPr lang="fr-FR" b="0" i="1" dirty="0"/>
              <a:t>à fournir au terme du projet, et suffisamment « matures » pour être atteignables dans les délais requis. A ce titre, la finalisation de l’infra LoRaWAN nationale TF et du serveur de données associé est jugée prioritaire. </a:t>
            </a:r>
            <a:r>
              <a:rPr lang="fr-FR" i="1" dirty="0"/>
              <a:t>Les projets de recherche seront moins contraints par le niveau de qualité de service </a:t>
            </a:r>
            <a:r>
              <a:rPr lang="fr-FR" b="0" i="1" dirty="0"/>
              <a:t>requis pour une duplication et mise en production, mais ils devront cependant aboutir à une expérimentation réaliste sur site(s) permettant de valider la preuve de concept.</a:t>
            </a:r>
          </a:p>
          <a:p>
            <a:pPr marL="342900" algn="just">
              <a:lnSpc>
                <a:spcPct val="100000"/>
              </a:lnSpc>
            </a:pPr>
            <a:endParaRPr lang="fr-FR" b="0" i="1" dirty="0"/>
          </a:p>
        </p:txBody>
      </p:sp>
    </p:spTree>
    <p:extLst>
      <p:ext uri="{BB962C8B-B14F-4D97-AF65-F5344CB8AC3E}">
        <p14:creationId xmlns:p14="http://schemas.microsoft.com/office/powerpoint/2010/main" val="365222414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4452</TotalTime>
  <Words>1048</Words>
  <Application>Microsoft Office PowerPoint</Application>
  <DocSecurity>0</DocSecurity>
  <PresentationFormat>Grand écran</PresentationFormat>
  <Paragraphs>223</Paragraphs>
  <Slides>11</Slides>
  <Notes>5</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11</vt:i4>
      </vt:variant>
    </vt:vector>
  </HeadingPairs>
  <TitlesOfParts>
    <vt:vector size="23" baseType="lpstr">
      <vt:lpstr>Arial</vt:lpstr>
      <vt:lpstr>Arial Black</vt:lpstr>
      <vt:lpstr>Berlin Sans FB</vt:lpstr>
      <vt:lpstr>Calibri</vt:lpstr>
      <vt:lpstr>Calibri Light</vt:lpstr>
      <vt:lpstr>Gill Sans</vt:lpstr>
      <vt:lpstr>Times New Roman</vt:lpstr>
      <vt:lpstr>Wingdings</vt:lpstr>
      <vt:lpstr>Thème Office</vt:lpstr>
      <vt:lpstr>Masque titre du document</vt:lpstr>
      <vt:lpstr>1_Masque titre du document</vt:lpstr>
      <vt:lpstr>2_Masque titre du document</vt:lpstr>
      <vt:lpstr>Présentation PowerPoint</vt:lpstr>
      <vt:lpstr>Évaluation à mi parcours</vt:lpstr>
      <vt:lpstr>Présentation PowerPoint</vt:lpstr>
      <vt:lpstr>Qu’est ce qu’un projet réussit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148</cp:revision>
  <dcterms:created xsi:type="dcterms:W3CDTF">2018-09-28T07:43:09Z</dcterms:created>
  <dcterms:modified xsi:type="dcterms:W3CDTF">2024-09-16T09:16:38Z</dcterms:modified>
  <cp:category/>
  <dc:identifier/>
  <cp:contentStatus/>
  <dc:language/>
  <cp:version/>
</cp:coreProperties>
</file>