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4" r:id="rId3"/>
    <p:sldId id="263" r:id="rId4"/>
    <p:sldId id="266" r:id="rId5"/>
    <p:sldId id="271" r:id="rId6"/>
    <p:sldId id="272" r:id="rId7"/>
    <p:sldId id="257" r:id="rId8"/>
    <p:sldId id="273" r:id="rId9"/>
    <p:sldId id="260" r:id="rId10"/>
    <p:sldId id="274" r:id="rId11"/>
    <p:sldId id="269" r:id="rId12"/>
    <p:sldId id="270" r:id="rId13"/>
    <p:sldId id="275" r:id="rId14"/>
    <p:sldId id="276" r:id="rId15"/>
    <p:sldId id="277" r:id="rId1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0589"/>
    <p:restoredTop sz="94522"/>
  </p:normalViewPr>
  <p:slideViewPr>
    <p:cSldViewPr snapToGrid="0">
      <p:cViewPr>
        <p:scale>
          <a:sx n="107" d="100"/>
          <a:sy n="107" d="100"/>
        </p:scale>
        <p:origin x="-134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3F113D4-E54F-8833-6294-3185D476CF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9194E35-8C88-EE80-C38E-09D71F7FDB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635EC5D-76DC-3924-679F-A6672F5B2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58CBA-3E88-4840-B61C-94E409BB2185}" type="datetimeFigureOut">
              <a:rPr lang="fr-FR" smtClean="0"/>
              <a:t>13/12/2024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FA82C9A-373D-C3F3-0614-4CE1E96F1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EDF54FE-7B81-C8E1-185E-5AA42B149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3E2E1-1F8E-FD47-A6E7-2CD1C87DBD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0168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FBC59B-46C0-464E-1D97-CD3002941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9B58F77-BEC6-0D9F-6D95-74A2699ACE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5ACC351-2228-CB8D-CDEB-3BFF962C6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58CBA-3E88-4840-B61C-94E409BB2185}" type="datetimeFigureOut">
              <a:rPr lang="fr-FR" smtClean="0"/>
              <a:t>13/12/2024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E507997-DF73-768D-7798-A46BB559C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C527B8B-78E5-8266-2D22-49A294914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3E2E1-1F8E-FD47-A6E7-2CD1C87DBD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7481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E284B57B-6DF7-7CFF-7BFD-78205A632D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DDC7E18-B25C-8FB5-32F8-FA32FE5153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378E191-B4B7-5F9C-23F9-D90563880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58CBA-3E88-4840-B61C-94E409BB2185}" type="datetimeFigureOut">
              <a:rPr lang="fr-FR" smtClean="0"/>
              <a:t>13/12/2024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0EEF5BD-A574-00EE-A3EE-FC6EF60E8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9337B3D-516E-2878-7C24-D35A85B97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3E2E1-1F8E-FD47-A6E7-2CD1C87DBD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9819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4DD238-FE7A-C52D-29D2-B25AD2B1C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7B2F803-2261-070C-4044-EED0BB4A19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62F1478-975B-07DB-2F95-61DC24772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58CBA-3E88-4840-B61C-94E409BB2185}" type="datetimeFigureOut">
              <a:rPr lang="fr-FR" smtClean="0"/>
              <a:t>13/12/2024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2D9677F-01C3-1546-0AF0-5D1B8AA88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1EBC49F-E653-34DB-4EB2-D8FEA129D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3E2E1-1F8E-FD47-A6E7-2CD1C87DBD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4370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C32075-0565-6077-D7B2-A9F3FFCA5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E79AA98-DEE4-3BE4-04BA-215CF5E076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C5DB30A-3E9E-C98D-9039-E68674169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58CBA-3E88-4840-B61C-94E409BB2185}" type="datetimeFigureOut">
              <a:rPr lang="fr-FR" smtClean="0"/>
              <a:t>13/12/2024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9B8A6A4-E8ED-D6DB-883B-1CEE98B76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234F6F4-3B2F-2A65-C7DA-D1C6D0A64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3E2E1-1F8E-FD47-A6E7-2CD1C87DBD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7927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26B19F-3631-E07F-590C-59B85C3C1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A8BA4AF-3394-C8A4-5630-7C13E22712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8697DCC-41F6-FE89-6B1B-5715256C09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CF43618-E16F-1AFC-8BAB-AA6A00241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58CBA-3E88-4840-B61C-94E409BB2185}" type="datetimeFigureOut">
              <a:rPr lang="fr-FR" smtClean="0"/>
              <a:t>13/12/2024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F72D639-E9F9-022F-D40A-30214B3AE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259774E-C259-6D22-1704-FBF05471C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3E2E1-1F8E-FD47-A6E7-2CD1C87DBD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8218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BB60919-B59A-4422-A9CF-2D06A05FA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0D89EBC-CBB4-963C-029B-4C46F2D8D4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4FA42E6-69AE-1C2D-0B92-D5D2A89293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EB72F46-F7CF-C82E-A510-A0A8ED70F6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9878A0BA-C903-244E-3B3A-39205369B1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D5FC8897-45AB-A69E-1C69-80AFDBD64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58CBA-3E88-4840-B61C-94E409BB2185}" type="datetimeFigureOut">
              <a:rPr lang="fr-FR" smtClean="0"/>
              <a:t>13/12/2024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FD5DA7E-CC2D-4917-C74E-A76C69F5F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EEC741C4-4940-D789-4199-FB574A9D5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3E2E1-1F8E-FD47-A6E7-2CD1C87DBD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5027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B476D1-FBCC-9B7D-3284-7B101ECEF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86D6880-841B-3F47-494F-FA28317DA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58CBA-3E88-4840-B61C-94E409BB2185}" type="datetimeFigureOut">
              <a:rPr lang="fr-FR" smtClean="0"/>
              <a:t>13/12/2024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D6F3ED9-C5A6-6AFA-BD59-0C423F0B9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4A08D97-C87D-0259-C5FA-656134848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3E2E1-1F8E-FD47-A6E7-2CD1C87DBD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2341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515B28F-1C0B-87B5-611B-6042AEAE5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58CBA-3E88-4840-B61C-94E409BB2185}" type="datetimeFigureOut">
              <a:rPr lang="fr-FR" smtClean="0"/>
              <a:t>13/12/2024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32222BA-EA71-C6A4-CB15-A3DA5E314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C404643-F2CD-AEA8-6BF3-7DC4B823B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3E2E1-1F8E-FD47-A6E7-2CD1C87DBD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4033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BB8646-F893-2F23-7318-0A4BC61F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4199349-B3D7-E7BF-B2E5-C70D6A385E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7319944-7494-4B78-6D88-71A705D1C3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609272A-C00E-248F-6DAD-045EE5AEE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58CBA-3E88-4840-B61C-94E409BB2185}" type="datetimeFigureOut">
              <a:rPr lang="fr-FR" smtClean="0"/>
              <a:t>13/12/2024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1825C8A-10F6-C329-8FC6-32677A66A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542D427-BF34-4073-DB92-2DF3E729D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3E2E1-1F8E-FD47-A6E7-2CD1C87DBD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2679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B123C0A-6B75-3869-86ED-049D23E11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266CD97-837B-2C6F-1B09-EDEEA07299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7F294A2-F73F-58DC-1031-0D7E72311C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2BC0ABF-C806-0415-4509-01EF83365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58CBA-3E88-4840-B61C-94E409BB2185}" type="datetimeFigureOut">
              <a:rPr lang="fr-FR" smtClean="0"/>
              <a:t>13/12/2024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8C409A1-0F1D-F17C-BC56-7B1B632AE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6144993-F3ED-69C6-65FA-3897F3CE4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3E2E1-1F8E-FD47-A6E7-2CD1C87DBD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7936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669D0B0-5834-4742-CDF1-E88BC103F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1DD5BB0-EF99-D36E-69D7-4802BB2B82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57601FA-0026-FB6C-7F00-F93BDA497D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258CBA-3E88-4840-B61C-94E409BB2185}" type="datetimeFigureOut">
              <a:rPr lang="fr-FR" smtClean="0"/>
              <a:t>13/12/2024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8AE8408-FA43-F90B-AA30-701DC9DFF4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E44A3DC-623B-3434-602A-9443BE87A4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3E2E1-1F8E-FD47-A6E7-2CD1C87DBD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4766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223E2E-299E-7F8E-6A61-CA3BA57A13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32995" y="351743"/>
            <a:ext cx="6105140" cy="952113"/>
          </a:xfrm>
        </p:spPr>
        <p:txBody>
          <a:bodyPr/>
          <a:lstStyle/>
          <a:p>
            <a:r>
              <a:rPr lang="fr-FR" dirty="0"/>
              <a:t>PSD Data </a:t>
            </a:r>
            <a:r>
              <a:rPr lang="fr-FR" dirty="0" err="1"/>
              <a:t>Analysis</a:t>
            </a:r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F2E225C-1C3B-1896-B78E-093276F60785}"/>
              </a:ext>
            </a:extLst>
          </p:cNvPr>
          <p:cNvSpPr txBox="1"/>
          <p:nvPr/>
        </p:nvSpPr>
        <p:spPr>
          <a:xfrm>
            <a:off x="1972225" y="1406722"/>
            <a:ext cx="275267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3200" dirty="0"/>
              <a:t>ZnWO</a:t>
            </a:r>
            <a:r>
              <a:rPr lang="fr-FR" sz="3200" baseline="-25000" dirty="0"/>
              <a:t>4 </a:t>
            </a:r>
            <a:r>
              <a:rPr lang="fr-FR" sz="3200" dirty="0"/>
              <a:t>plate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3200" dirty="0"/>
              <a:t>ZnWO</a:t>
            </a:r>
            <a:r>
              <a:rPr lang="fr-FR" sz="3200" baseline="-25000" dirty="0"/>
              <a:t>4 </a:t>
            </a:r>
            <a:r>
              <a:rPr lang="fr-FR" sz="3200" dirty="0"/>
              <a:t>grains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3200" dirty="0"/>
              <a:t>CaWO</a:t>
            </a:r>
            <a:r>
              <a:rPr lang="fr-FR" sz="3200" baseline="-25000" dirty="0"/>
              <a:t>4</a:t>
            </a:r>
            <a:r>
              <a:rPr lang="fr-FR" sz="3200" dirty="0"/>
              <a:t> grains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5E7B83A-EE43-86E2-78F9-A946C38C0B5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4514" r="44431" b="53258"/>
          <a:stretch/>
        </p:blipFill>
        <p:spPr>
          <a:xfrm>
            <a:off x="178506" y="5387572"/>
            <a:ext cx="5763593" cy="1470428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F82A12BE-2CDC-2EE0-28DA-85AA4FCF654E}"/>
              </a:ext>
            </a:extLst>
          </p:cNvPr>
          <p:cNvSpPr txBox="1"/>
          <p:nvPr/>
        </p:nvSpPr>
        <p:spPr>
          <a:xfrm>
            <a:off x="1955897" y="5018240"/>
            <a:ext cx="847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ZnWO</a:t>
            </a:r>
            <a:r>
              <a:rPr lang="fr-FR" baseline="-25000" dirty="0"/>
              <a:t>4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44758A28-C117-8D78-C95E-C39F1847DC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6681" y="5251818"/>
            <a:ext cx="5763593" cy="1537898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7CF46A33-F4F0-D42A-7436-9950BA427480}"/>
              </a:ext>
            </a:extLst>
          </p:cNvPr>
          <p:cNvSpPr txBox="1"/>
          <p:nvPr/>
        </p:nvSpPr>
        <p:spPr>
          <a:xfrm>
            <a:off x="5885565" y="1854564"/>
            <a:ext cx="5502597" cy="830997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/>
              <a:t>Acquisition in a short time range (2.5us)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/>
              <a:t>Acquisition in a long time range (100us)</a:t>
            </a:r>
          </a:p>
        </p:txBody>
      </p:sp>
      <p:sp>
        <p:nvSpPr>
          <p:cNvPr id="7" name="Accolade fermante 6">
            <a:extLst>
              <a:ext uri="{FF2B5EF4-FFF2-40B4-BE49-F238E27FC236}">
                <a16:creationId xmlns:a16="http://schemas.microsoft.com/office/drawing/2014/main" id="{373668C2-FB1C-B95A-97B9-37563C13BE52}"/>
              </a:ext>
            </a:extLst>
          </p:cNvPr>
          <p:cNvSpPr/>
          <p:nvPr/>
        </p:nvSpPr>
        <p:spPr>
          <a:xfrm>
            <a:off x="5026230" y="1485233"/>
            <a:ext cx="630869" cy="1569660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31E45978-83D0-2A4F-AF51-C7541CE614A7}"/>
                  </a:ext>
                </a:extLst>
              </p:cNvPr>
              <p:cNvSpPr txBox="1"/>
              <p:nvPr/>
            </p:nvSpPr>
            <p:spPr>
              <a:xfrm>
                <a:off x="1153385" y="3325000"/>
                <a:ext cx="10856889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f>
                          <m:fPr>
                            <m:type m:val="lin"/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f>
                          <m:fPr>
                            <m:type m:val="lin"/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den>
                        </m:f>
                      </m:sup>
                    </m:sSup>
                  </m:oMath>
                </a14:m>
                <a:r>
                  <a:rPr lang="fr-FR" sz="3200" dirty="0"/>
                  <a:t>+</a:t>
                </a: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f>
                          <m:fPr>
                            <m:type m:val="lin"/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den>
                        </m:f>
                      </m:sup>
                    </m:sSup>
                  </m:oMath>
                </a14:m>
                <a:r>
                  <a:rPr lang="fr-FR" sz="3200" dirty="0"/>
                  <a:t>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f>
                          <m:fPr>
                            <m:type m:val="lin"/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</m:den>
                        </m:f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3200" dirty="0"/>
                  <a:t>for ZnWO</a:t>
                </a:r>
                <a:r>
                  <a:rPr lang="fr-FR" sz="3200" baseline="-25000" dirty="0"/>
                  <a:t>4</a:t>
                </a:r>
              </a:p>
            </p:txBody>
          </p:sp>
        </mc:Choice>
        <mc:Fallback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31E45978-83D0-2A4F-AF51-C7541CE614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3385" y="3325000"/>
                <a:ext cx="10856889" cy="615553"/>
              </a:xfrm>
              <a:prstGeom prst="rect">
                <a:avLst/>
              </a:prstGeom>
              <a:blipFill>
                <a:blip r:embed="rId4"/>
                <a:stretch>
                  <a:fillRect l="-818" t="-88000" b="-108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FDBB960A-D563-F605-DAB7-5E97358D8446}"/>
                  </a:ext>
                </a:extLst>
              </p:cNvPr>
              <p:cNvSpPr txBox="1"/>
              <p:nvPr/>
            </p:nvSpPr>
            <p:spPr>
              <a:xfrm>
                <a:off x="1153386" y="4091152"/>
                <a:ext cx="8758057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f>
                          <m:fPr>
                            <m:type m:val="lin"/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f>
                          <m:fPr>
                            <m:type m:val="lin"/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den>
                        </m:f>
                      </m:sup>
                    </m:sSup>
                  </m:oMath>
                </a14:m>
                <a:r>
                  <a:rPr lang="fr-FR" sz="3200" dirty="0"/>
                  <a:t> for CaWO</a:t>
                </a:r>
                <a:r>
                  <a:rPr lang="fr-FR" sz="3200" baseline="-25000" dirty="0"/>
                  <a:t>4</a:t>
                </a:r>
                <a:r>
                  <a:rPr lang="fr-FR" sz="3200" dirty="0"/>
                  <a:t> </a:t>
                </a:r>
              </a:p>
            </p:txBody>
          </p:sp>
        </mc:Choice>
        <mc:Fallback xmlns="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FDBB960A-D563-F605-DAB7-5E97358D84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3386" y="4091152"/>
                <a:ext cx="8758057" cy="615553"/>
              </a:xfrm>
              <a:prstGeom prst="rect">
                <a:avLst/>
              </a:prstGeom>
              <a:blipFill>
                <a:blip r:embed="rId5"/>
                <a:stretch>
                  <a:fillRect l="-1013" t="-91837" b="-11224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47315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5EB8164C-5B53-A86A-D155-5705A6B15A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504130"/>
              </p:ext>
            </p:extLst>
          </p:nvPr>
        </p:nvGraphicFramePr>
        <p:xfrm>
          <a:off x="4314372" y="1931851"/>
          <a:ext cx="4764316" cy="22517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91079">
                  <a:extLst>
                    <a:ext uri="{9D8B030D-6E8A-4147-A177-3AD203B41FA5}">
                      <a16:colId xmlns:a16="http://schemas.microsoft.com/office/drawing/2014/main" val="1180988941"/>
                    </a:ext>
                  </a:extLst>
                </a:gridCol>
                <a:gridCol w="1191079">
                  <a:extLst>
                    <a:ext uri="{9D8B030D-6E8A-4147-A177-3AD203B41FA5}">
                      <a16:colId xmlns:a16="http://schemas.microsoft.com/office/drawing/2014/main" val="995219469"/>
                    </a:ext>
                  </a:extLst>
                </a:gridCol>
                <a:gridCol w="1191079">
                  <a:extLst>
                    <a:ext uri="{9D8B030D-6E8A-4147-A177-3AD203B41FA5}">
                      <a16:colId xmlns:a16="http://schemas.microsoft.com/office/drawing/2014/main" val="3409141762"/>
                    </a:ext>
                  </a:extLst>
                </a:gridCol>
                <a:gridCol w="1191079">
                  <a:extLst>
                    <a:ext uri="{9D8B030D-6E8A-4147-A177-3AD203B41FA5}">
                      <a16:colId xmlns:a16="http://schemas.microsoft.com/office/drawing/2014/main" val="1580534178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Plate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Grains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60681476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2400" u="none" strike="noStrike" dirty="0">
                          <a:effectLst/>
                        </a:rPr>
                        <a:t>tau (us)</a:t>
                      </a:r>
                      <a:endParaRPr lang="fr-F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400" u="none" strike="noStrike" dirty="0">
                          <a:effectLst/>
                        </a:rPr>
                        <a:t>% </a:t>
                      </a:r>
                      <a:endParaRPr lang="fr-F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400" u="none" strike="noStrike" dirty="0">
                          <a:effectLst/>
                        </a:rPr>
                        <a:t>tau (us)</a:t>
                      </a:r>
                      <a:endParaRPr lang="fr-F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400" u="none" strike="noStrike" dirty="0">
                          <a:effectLst/>
                        </a:rPr>
                        <a:t>% </a:t>
                      </a:r>
                      <a:endParaRPr lang="fr-F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6410810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fr-FR" sz="2400" u="none" strike="noStrike" dirty="0">
                          <a:effectLst/>
                        </a:rPr>
                        <a:t>0,06634</a:t>
                      </a:r>
                      <a:endParaRPr lang="fr-F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400" u="none" strike="noStrike">
                          <a:effectLst/>
                        </a:rPr>
                        <a:t>0,21</a:t>
                      </a:r>
                      <a:endParaRPr lang="fr-FR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400" u="none" strike="noStrike">
                          <a:effectLst/>
                        </a:rPr>
                        <a:t>0,0322</a:t>
                      </a:r>
                      <a:endParaRPr lang="fr-FR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400" u="none" strike="noStrike" dirty="0">
                          <a:effectLst/>
                        </a:rPr>
                        <a:t>0,55</a:t>
                      </a:r>
                      <a:endParaRPr lang="fr-F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71893560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fr-FR" sz="2400" u="none" strike="noStrike" dirty="0">
                          <a:effectLst/>
                        </a:rPr>
                        <a:t>0,597</a:t>
                      </a:r>
                      <a:endParaRPr lang="fr-F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400" u="none" strike="noStrike">
                          <a:effectLst/>
                        </a:rPr>
                        <a:t>1,13</a:t>
                      </a:r>
                      <a:endParaRPr lang="fr-FR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400" u="none" strike="noStrike">
                          <a:effectLst/>
                        </a:rPr>
                        <a:t>0,508</a:t>
                      </a:r>
                      <a:endParaRPr lang="fr-FR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400" u="none" strike="noStrike">
                          <a:effectLst/>
                        </a:rPr>
                        <a:t>1,15</a:t>
                      </a:r>
                      <a:endParaRPr lang="fr-FR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0300559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fr-FR" sz="2400" u="none" strike="noStrike">
                          <a:effectLst/>
                        </a:rPr>
                        <a:t>3,884</a:t>
                      </a:r>
                      <a:endParaRPr lang="fr-FR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400" u="none" strike="noStrike">
                          <a:effectLst/>
                        </a:rPr>
                        <a:t>7,14</a:t>
                      </a:r>
                      <a:endParaRPr lang="fr-FR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400" u="none" strike="noStrike">
                          <a:effectLst/>
                        </a:rPr>
                        <a:t>3,384</a:t>
                      </a:r>
                      <a:endParaRPr lang="fr-FR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400" u="none" strike="noStrike">
                          <a:effectLst/>
                        </a:rPr>
                        <a:t>6,96</a:t>
                      </a:r>
                      <a:endParaRPr lang="fr-FR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5742761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fr-FR" sz="2400" u="none" strike="noStrike" dirty="0">
                          <a:effectLst/>
                        </a:rPr>
                        <a:t>24,67</a:t>
                      </a:r>
                      <a:endParaRPr lang="fr-F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400" u="none" strike="noStrike">
                          <a:effectLst/>
                        </a:rPr>
                        <a:t>91,52</a:t>
                      </a:r>
                      <a:endParaRPr lang="fr-FR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400" u="none" strike="noStrike">
                          <a:effectLst/>
                        </a:rPr>
                        <a:t>24,25</a:t>
                      </a:r>
                      <a:endParaRPr lang="fr-FR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400" u="none" strike="noStrike" dirty="0">
                          <a:effectLst/>
                        </a:rPr>
                        <a:t>91,34</a:t>
                      </a:r>
                      <a:endParaRPr lang="fr-F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76591714"/>
                  </a:ext>
                </a:extLst>
              </a:tr>
            </a:tbl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id="{CB2DC6FF-E18B-32FA-745D-1B9B11AFFCC3}"/>
              </a:ext>
            </a:extLst>
          </p:cNvPr>
          <p:cNvSpPr txBox="1"/>
          <p:nvPr/>
        </p:nvSpPr>
        <p:spPr>
          <a:xfrm>
            <a:off x="4708661" y="268477"/>
            <a:ext cx="42369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/>
              <a:t>ZnWO</a:t>
            </a:r>
            <a:r>
              <a:rPr lang="fr-FR" sz="3600" baseline="-25000" dirty="0"/>
              <a:t>4 </a:t>
            </a:r>
            <a:r>
              <a:rPr lang="fr-FR" sz="3600" dirty="0"/>
              <a:t>plate vs grains</a:t>
            </a:r>
            <a:endParaRPr lang="fr-FR" sz="3600" baseline="-25000" dirty="0"/>
          </a:p>
        </p:txBody>
      </p:sp>
    </p:spTree>
    <p:extLst>
      <p:ext uri="{BB962C8B-B14F-4D97-AF65-F5344CB8AC3E}">
        <p14:creationId xmlns:p14="http://schemas.microsoft.com/office/powerpoint/2010/main" val="753518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1A617460-C1FE-83A2-EDF0-5ACC706EF7CC}"/>
              </a:ext>
            </a:extLst>
          </p:cNvPr>
          <p:cNvSpPr txBox="1"/>
          <p:nvPr/>
        </p:nvSpPr>
        <p:spPr>
          <a:xfrm>
            <a:off x="4834949" y="352779"/>
            <a:ext cx="27077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/>
              <a:t>CaWO</a:t>
            </a:r>
            <a:r>
              <a:rPr lang="fr-FR" sz="3600" baseline="-25000" dirty="0"/>
              <a:t>4 </a:t>
            </a:r>
            <a:r>
              <a:rPr lang="fr-FR" sz="3600" dirty="0"/>
              <a:t>grains</a:t>
            </a:r>
            <a:endParaRPr lang="fr-FR" sz="3600" baseline="-25000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E02907C-D85C-E910-6BFD-6492AC351EB4}"/>
              </a:ext>
            </a:extLst>
          </p:cNvPr>
          <p:cNvSpPr txBox="1"/>
          <p:nvPr/>
        </p:nvSpPr>
        <p:spPr>
          <a:xfrm>
            <a:off x="4800003" y="1094186"/>
            <a:ext cx="2777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Need a </a:t>
            </a:r>
            <a:r>
              <a:rPr lang="fr-FR" dirty="0" err="1"/>
              <a:t>scale</a:t>
            </a:r>
            <a:r>
              <a:rPr lang="fr-FR" dirty="0"/>
              <a:t> factor of x0.99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81A0C0E-F924-4162-61D0-6ED24CFD74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178"/>
          <a:stretch/>
        </p:blipFill>
        <p:spPr>
          <a:xfrm rot="5400000">
            <a:off x="1270468" y="837081"/>
            <a:ext cx="4418988" cy="6215743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383E38C6-C272-A994-2FE8-11F40A43A8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36"/>
          <a:stretch/>
        </p:blipFill>
        <p:spPr>
          <a:xfrm rot="5400000">
            <a:off x="6871491" y="1206030"/>
            <a:ext cx="4418990" cy="5477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8067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1A617460-C1FE-83A2-EDF0-5ACC706EF7CC}"/>
              </a:ext>
            </a:extLst>
          </p:cNvPr>
          <p:cNvSpPr txBox="1"/>
          <p:nvPr/>
        </p:nvSpPr>
        <p:spPr>
          <a:xfrm>
            <a:off x="4834949" y="352779"/>
            <a:ext cx="27077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/>
              <a:t>CaWO</a:t>
            </a:r>
            <a:r>
              <a:rPr lang="fr-FR" sz="3600" baseline="-25000" dirty="0"/>
              <a:t>4 </a:t>
            </a:r>
            <a:r>
              <a:rPr lang="fr-FR" sz="3600" dirty="0"/>
              <a:t>grains</a:t>
            </a:r>
            <a:endParaRPr lang="fr-FR" sz="3600" baseline="-25000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37065807-8B0F-10FE-27C6-CD223644AA75}"/>
              </a:ext>
            </a:extLst>
          </p:cNvPr>
          <p:cNvSpPr txBox="1"/>
          <p:nvPr/>
        </p:nvSpPr>
        <p:spPr>
          <a:xfrm>
            <a:off x="4834949" y="1149927"/>
            <a:ext cx="2492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Hard to fit the mixed WF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76A6C523-AC17-5A1A-1C25-5C6E049F8B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739560" y="690362"/>
            <a:ext cx="4898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4300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1A617460-C1FE-83A2-EDF0-5ACC706EF7CC}"/>
              </a:ext>
            </a:extLst>
          </p:cNvPr>
          <p:cNvSpPr txBox="1"/>
          <p:nvPr/>
        </p:nvSpPr>
        <p:spPr>
          <a:xfrm>
            <a:off x="4834949" y="352779"/>
            <a:ext cx="27077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/>
              <a:t>CaWO</a:t>
            </a:r>
            <a:r>
              <a:rPr lang="fr-FR" sz="3600" baseline="-25000" dirty="0"/>
              <a:t>4 </a:t>
            </a:r>
            <a:r>
              <a:rPr lang="fr-FR" sz="3600" dirty="0"/>
              <a:t>grains</a:t>
            </a:r>
            <a:endParaRPr lang="fr-FR" sz="3600" baseline="-25000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37065807-8B0F-10FE-27C6-CD223644AA75}"/>
              </a:ext>
            </a:extLst>
          </p:cNvPr>
          <p:cNvSpPr txBox="1"/>
          <p:nvPr/>
        </p:nvSpPr>
        <p:spPr>
          <a:xfrm>
            <a:off x="4834949" y="1149927"/>
            <a:ext cx="2492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Hard to fit the mixed WF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261EF16-0EA6-0F5C-00AF-BBB0BD26AC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662768" y="774095"/>
            <a:ext cx="53098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2759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C2BD41BE-61E6-3B74-2E3D-713CF302407E}"/>
              </a:ext>
            </a:extLst>
          </p:cNvPr>
          <p:cNvSpPr txBox="1"/>
          <p:nvPr/>
        </p:nvSpPr>
        <p:spPr>
          <a:xfrm>
            <a:off x="4834949" y="352779"/>
            <a:ext cx="42212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/>
              <a:t>CaWO</a:t>
            </a:r>
            <a:r>
              <a:rPr lang="fr-FR" sz="3600" baseline="-25000" dirty="0"/>
              <a:t>4 </a:t>
            </a:r>
            <a:r>
              <a:rPr lang="fr-FR" sz="3600" dirty="0"/>
              <a:t>grains fast WF</a:t>
            </a:r>
            <a:endParaRPr lang="fr-FR" sz="3600" baseline="-25000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86D124B3-216F-A775-FD02-9409238E78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082143" y="0"/>
            <a:ext cx="40277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5822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991FA246-AA61-AFB0-9313-7C1C0072902A}"/>
              </a:ext>
            </a:extLst>
          </p:cNvPr>
          <p:cNvSpPr txBox="1"/>
          <p:nvPr/>
        </p:nvSpPr>
        <p:spPr>
          <a:xfrm>
            <a:off x="3897417" y="392535"/>
            <a:ext cx="43971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/>
              <a:t>CaWO</a:t>
            </a:r>
            <a:r>
              <a:rPr lang="fr-FR" sz="3600" baseline="-25000" dirty="0"/>
              <a:t>4 </a:t>
            </a:r>
            <a:r>
              <a:rPr lang="fr-FR" sz="3600" dirty="0"/>
              <a:t>grains slow WF</a:t>
            </a:r>
            <a:endParaRPr lang="fr-FR" sz="3600" baseline="-25000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27D1423-ED63-F806-18E5-59C8225ED1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927345" y="1117074"/>
            <a:ext cx="4337308" cy="5627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279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45838A0D-3A65-FE62-73DC-A36CFD9534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748051" y="339508"/>
            <a:ext cx="5009204" cy="531876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C372FDB1-2684-D6D2-920C-9F64A88447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6717778" y="336742"/>
            <a:ext cx="5009204" cy="5318762"/>
          </a:xfrm>
          <a:prstGeom prst="rect">
            <a:avLst/>
          </a:prstGeom>
        </p:spPr>
      </p:pic>
      <p:sp>
        <p:nvSpPr>
          <p:cNvPr id="8" name="Ellipse 7">
            <a:extLst>
              <a:ext uri="{FF2B5EF4-FFF2-40B4-BE49-F238E27FC236}">
                <a16:creationId xmlns:a16="http://schemas.microsoft.com/office/drawing/2014/main" id="{C333EB8B-0303-4C5E-AD65-72605F7C490D}"/>
              </a:ext>
            </a:extLst>
          </p:cNvPr>
          <p:cNvSpPr/>
          <p:nvPr/>
        </p:nvSpPr>
        <p:spPr>
          <a:xfrm>
            <a:off x="6410596" y="850909"/>
            <a:ext cx="1166901" cy="108376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A29ADFFA-C6F8-0BFE-B692-4746E05B0E10}"/>
              </a:ext>
            </a:extLst>
          </p:cNvPr>
          <p:cNvSpPr/>
          <p:nvPr/>
        </p:nvSpPr>
        <p:spPr>
          <a:xfrm>
            <a:off x="593274" y="987923"/>
            <a:ext cx="1127760" cy="9906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934B7EE-D45D-ADF4-8819-3E00F29251A6}"/>
              </a:ext>
            </a:extLst>
          </p:cNvPr>
          <p:cNvSpPr txBox="1"/>
          <p:nvPr/>
        </p:nvSpPr>
        <p:spPr>
          <a:xfrm>
            <a:off x="3014002" y="5840493"/>
            <a:ext cx="61639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/>
              <a:t>1. Offset correction (</a:t>
            </a:r>
            <a:r>
              <a:rPr lang="fr-FR" sz="2800" dirty="0" err="1"/>
              <a:t>Voffset</a:t>
            </a:r>
            <a:r>
              <a:rPr lang="fr-FR" sz="2800" dirty="0"/>
              <a:t> ~ 25-27 mV) </a:t>
            </a:r>
          </a:p>
        </p:txBody>
      </p:sp>
    </p:spTree>
    <p:extLst>
      <p:ext uri="{BB962C8B-B14F-4D97-AF65-F5344CB8AC3E}">
        <p14:creationId xmlns:p14="http://schemas.microsoft.com/office/powerpoint/2010/main" val="3304054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DFE460C6-E4F8-5DA1-E7AA-E5AC861E89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685625" y="230240"/>
            <a:ext cx="4433376" cy="4707349"/>
          </a:xfr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67F08470-292F-4D26-59E5-6A2277F7DE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6744225" y="229521"/>
            <a:ext cx="4456632" cy="4732041"/>
          </a:xfrm>
          <a:prstGeom prst="rect">
            <a:avLst/>
          </a:prstGeom>
        </p:spPr>
      </p:pic>
      <p:sp>
        <p:nvSpPr>
          <p:cNvPr id="8" name="Ellipse 7">
            <a:extLst>
              <a:ext uri="{FF2B5EF4-FFF2-40B4-BE49-F238E27FC236}">
                <a16:creationId xmlns:a16="http://schemas.microsoft.com/office/drawing/2014/main" id="{64BD1DCD-F0E0-BCCE-E065-534C57B9BA70}"/>
              </a:ext>
            </a:extLst>
          </p:cNvPr>
          <p:cNvSpPr/>
          <p:nvPr/>
        </p:nvSpPr>
        <p:spPr>
          <a:xfrm>
            <a:off x="1899171" y="3632342"/>
            <a:ext cx="1206757" cy="107164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0524DDDC-66CE-6821-5DCE-E0509DF8B862}"/>
              </a:ext>
            </a:extLst>
          </p:cNvPr>
          <p:cNvSpPr/>
          <p:nvPr/>
        </p:nvSpPr>
        <p:spPr>
          <a:xfrm>
            <a:off x="8176645" y="3638000"/>
            <a:ext cx="1127760" cy="9906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9099654-045F-05CF-BAC8-F811FC711C87}"/>
              </a:ext>
            </a:extLst>
          </p:cNvPr>
          <p:cNvSpPr txBox="1"/>
          <p:nvPr/>
        </p:nvSpPr>
        <p:spPr>
          <a:xfrm>
            <a:off x="2187677" y="5105779"/>
            <a:ext cx="781664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2. Shift correction (</a:t>
            </a:r>
            <a:r>
              <a:rPr lang="fr-FR" sz="2800" dirty="0" err="1"/>
              <a:t>toffset</a:t>
            </a:r>
            <a:r>
              <a:rPr lang="fr-FR" sz="2800" dirty="0"/>
              <a:t> ~ 5.3us for the long range WF acquisition and 0.23us for the short range WF)</a:t>
            </a:r>
          </a:p>
          <a:p>
            <a:r>
              <a:rPr lang="fr-FR" sz="2800" dirty="0"/>
              <a:t>3. </a:t>
            </a:r>
            <a:r>
              <a:rPr lang="fr-FR" sz="2800" dirty="0" err="1"/>
              <a:t>Exponential</a:t>
            </a:r>
            <a:r>
              <a:rPr lang="fr-FR" sz="2800" dirty="0"/>
              <a:t> fit on </a:t>
            </a:r>
            <a:r>
              <a:rPr lang="fr-FR" sz="2800" dirty="0" err="1"/>
              <a:t>each</a:t>
            </a:r>
            <a:r>
              <a:rPr lang="fr-FR" sz="2800" dirty="0"/>
              <a:t> WF, slow and fast</a:t>
            </a:r>
          </a:p>
        </p:txBody>
      </p:sp>
    </p:spTree>
    <p:extLst>
      <p:ext uri="{BB962C8B-B14F-4D97-AF65-F5344CB8AC3E}">
        <p14:creationId xmlns:p14="http://schemas.microsoft.com/office/powerpoint/2010/main" val="4731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>
            <a:extLst>
              <a:ext uri="{FF2B5EF4-FFF2-40B4-BE49-F238E27FC236}">
                <a16:creationId xmlns:a16="http://schemas.microsoft.com/office/drawing/2014/main" id="{09099654-045F-05CF-BAC8-F811FC711C87}"/>
              </a:ext>
            </a:extLst>
          </p:cNvPr>
          <p:cNvSpPr txBox="1"/>
          <p:nvPr/>
        </p:nvSpPr>
        <p:spPr>
          <a:xfrm>
            <a:off x="4390551" y="5463003"/>
            <a:ext cx="459901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/>
              <a:t>4. The mix the </a:t>
            </a:r>
            <a:r>
              <a:rPr lang="fr-FR" sz="2800" dirty="0" err="1"/>
              <a:t>two</a:t>
            </a:r>
            <a:r>
              <a:rPr lang="fr-FR" sz="2800" dirty="0"/>
              <a:t> </a:t>
            </a:r>
            <a:r>
              <a:rPr lang="fr-FR" sz="2800" dirty="0" err="1"/>
              <a:t>waveforms</a:t>
            </a:r>
            <a:endParaRPr lang="fr-FR" sz="2800" dirty="0"/>
          </a:p>
          <a:p>
            <a:r>
              <a:rPr lang="fr-FR" sz="2800" dirty="0"/>
              <a:t>5. </a:t>
            </a:r>
            <a:r>
              <a:rPr lang="fr-FR" sz="2800" dirty="0" err="1"/>
              <a:t>Exponential</a:t>
            </a:r>
            <a:r>
              <a:rPr lang="fr-FR" sz="2800" dirty="0"/>
              <a:t> fit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757CDE5-F890-8B9F-AF3B-400D29C33B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238754" y="286699"/>
            <a:ext cx="4578612" cy="486156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7C4B958C-F78A-922E-8D04-828CA33F89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6378488" y="220515"/>
            <a:ext cx="4703276" cy="4993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023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5EA3607A-E2D3-0F1C-FCBA-1D154D4CFC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333" t="7222"/>
          <a:stretch/>
        </p:blipFill>
        <p:spPr>
          <a:xfrm rot="5400000">
            <a:off x="3449593" y="310714"/>
            <a:ext cx="3748616" cy="4878068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ED660768-0BEE-8EB6-12D5-80490254CF69}"/>
              </a:ext>
            </a:extLst>
          </p:cNvPr>
          <p:cNvSpPr txBox="1"/>
          <p:nvPr/>
        </p:nvSpPr>
        <p:spPr>
          <a:xfrm>
            <a:off x="2884868" y="373486"/>
            <a:ext cx="4878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There </a:t>
            </a:r>
            <a:r>
              <a:rPr lang="fr-FR" dirty="0" err="1"/>
              <a:t>is</a:t>
            </a:r>
            <a:r>
              <a:rPr lang="fr-FR" dirty="0"/>
              <a:t> a ~2mV </a:t>
            </a:r>
            <a:r>
              <a:rPr lang="fr-FR" dirty="0" err="1"/>
              <a:t>discrepancy</a:t>
            </a:r>
            <a:r>
              <a:rPr lang="fr-FR" dirty="0"/>
              <a:t> </a:t>
            </a:r>
            <a:r>
              <a:rPr lang="fr-FR" dirty="0" err="1"/>
              <a:t>between</a:t>
            </a:r>
            <a:r>
              <a:rPr lang="fr-FR" dirty="0"/>
              <a:t> the </a:t>
            </a:r>
            <a:r>
              <a:rPr lang="fr-FR" dirty="0" err="1"/>
              <a:t>two</a:t>
            </a:r>
            <a:r>
              <a:rPr lang="fr-FR" dirty="0"/>
              <a:t> WF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F6F34D8-84F5-6F97-CEAD-7A128BA704FF}"/>
              </a:ext>
            </a:extLst>
          </p:cNvPr>
          <p:cNvSpPr txBox="1"/>
          <p:nvPr/>
        </p:nvSpPr>
        <p:spPr>
          <a:xfrm>
            <a:off x="1212676" y="5028453"/>
            <a:ext cx="933268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/>
              <a:t>4. The mix the </a:t>
            </a:r>
            <a:r>
              <a:rPr lang="fr-FR" sz="2800" dirty="0" err="1"/>
              <a:t>two</a:t>
            </a:r>
            <a:r>
              <a:rPr lang="fr-FR" sz="2800" dirty="0"/>
              <a:t> </a:t>
            </a:r>
            <a:r>
              <a:rPr lang="fr-FR" sz="2800" dirty="0" err="1"/>
              <a:t>waveforms</a:t>
            </a:r>
            <a:r>
              <a:rPr lang="fr-FR" sz="2800" dirty="0"/>
              <a:t> (</a:t>
            </a:r>
            <a:r>
              <a:rPr lang="fr-FR" sz="2800" dirty="0" err="1"/>
              <a:t>with</a:t>
            </a:r>
            <a:r>
              <a:rPr lang="fr-FR" sz="2800" dirty="0"/>
              <a:t> a </a:t>
            </a:r>
            <a:r>
              <a:rPr lang="fr-FR" sz="2800" dirty="0" err="1"/>
              <a:t>scale</a:t>
            </a:r>
            <a:r>
              <a:rPr lang="fr-FR" sz="2800" dirty="0"/>
              <a:t> factor for WF slow)</a:t>
            </a:r>
          </a:p>
          <a:p>
            <a:r>
              <a:rPr lang="fr-FR" sz="2800" dirty="0"/>
              <a:t>5. </a:t>
            </a:r>
            <a:r>
              <a:rPr lang="fr-FR" sz="2800" dirty="0" err="1"/>
              <a:t>Exponential</a:t>
            </a:r>
            <a:r>
              <a:rPr lang="fr-FR" sz="2800" dirty="0"/>
              <a:t> fit </a:t>
            </a:r>
            <a:r>
              <a:rPr lang="fr-FR" sz="2800" dirty="0" err="1"/>
              <a:t>with</a:t>
            </a:r>
            <a:r>
              <a:rPr lang="fr-FR" sz="2800" dirty="0"/>
              <a:t> 4 </a:t>
            </a:r>
            <a:r>
              <a:rPr lang="fr-FR" sz="2800" dirty="0" err="1"/>
              <a:t>decay</a:t>
            </a:r>
            <a:r>
              <a:rPr lang="fr-FR" sz="2800" dirty="0"/>
              <a:t> times</a:t>
            </a:r>
          </a:p>
        </p:txBody>
      </p:sp>
    </p:spTree>
    <p:extLst>
      <p:ext uri="{BB962C8B-B14F-4D97-AF65-F5344CB8AC3E}">
        <p14:creationId xmlns:p14="http://schemas.microsoft.com/office/powerpoint/2010/main" val="40537769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ED4774C1-B28D-A1C1-4EA0-0A0A7F6E89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161"/>
          <a:stretch/>
        </p:blipFill>
        <p:spPr>
          <a:xfrm rot="5400000">
            <a:off x="3676054" y="1241842"/>
            <a:ext cx="4839889" cy="5952366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1D33E085-7444-724B-374A-79BA11941709}"/>
              </a:ext>
            </a:extLst>
          </p:cNvPr>
          <p:cNvSpPr txBox="1"/>
          <p:nvPr/>
        </p:nvSpPr>
        <p:spPr>
          <a:xfrm>
            <a:off x="4834949" y="352779"/>
            <a:ext cx="25221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/>
              <a:t>ZnWO</a:t>
            </a:r>
            <a:r>
              <a:rPr lang="fr-FR" sz="3600" baseline="-25000" dirty="0"/>
              <a:t>4 </a:t>
            </a:r>
            <a:r>
              <a:rPr lang="fr-FR" sz="3600" dirty="0"/>
              <a:t>plate</a:t>
            </a:r>
            <a:endParaRPr lang="fr-FR" sz="3600" baseline="-25000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5C89565-66E0-D9B8-74CB-1BE79ED38A2D}"/>
              </a:ext>
            </a:extLst>
          </p:cNvPr>
          <p:cNvSpPr txBox="1"/>
          <p:nvPr/>
        </p:nvSpPr>
        <p:spPr>
          <a:xfrm>
            <a:off x="4584526" y="1213929"/>
            <a:ext cx="2777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Need a </a:t>
            </a:r>
            <a:r>
              <a:rPr lang="fr-FR" dirty="0" err="1"/>
              <a:t>scale</a:t>
            </a:r>
            <a:r>
              <a:rPr lang="fr-FR" dirty="0"/>
              <a:t> factor of x1.03</a:t>
            </a:r>
          </a:p>
        </p:txBody>
      </p:sp>
    </p:spTree>
    <p:extLst>
      <p:ext uri="{BB962C8B-B14F-4D97-AF65-F5344CB8AC3E}">
        <p14:creationId xmlns:p14="http://schemas.microsoft.com/office/powerpoint/2010/main" val="27333426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9C4EBE3D-1CA0-AA41-864F-0468E4D8ECE9}"/>
              </a:ext>
            </a:extLst>
          </p:cNvPr>
          <p:cNvSpPr txBox="1"/>
          <p:nvPr/>
        </p:nvSpPr>
        <p:spPr>
          <a:xfrm>
            <a:off x="4834949" y="352779"/>
            <a:ext cx="25221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/>
              <a:t>ZnWO</a:t>
            </a:r>
            <a:r>
              <a:rPr lang="fr-FR" sz="3600" baseline="-25000" dirty="0"/>
              <a:t>4 </a:t>
            </a:r>
            <a:r>
              <a:rPr lang="fr-FR" sz="3600" dirty="0"/>
              <a:t>plate</a:t>
            </a:r>
            <a:endParaRPr lang="fr-FR" sz="3600" baseline="-25000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E6EA24A4-C401-7AF3-38B5-D7FFC8B27608}"/>
              </a:ext>
            </a:extLst>
          </p:cNvPr>
          <p:cNvSpPr txBox="1"/>
          <p:nvPr/>
        </p:nvSpPr>
        <p:spPr>
          <a:xfrm>
            <a:off x="9353478" y="2181242"/>
            <a:ext cx="2099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1.2% (</a:t>
            </a:r>
            <a:r>
              <a:rPr lang="fr-FR" dirty="0" err="1"/>
              <a:t>instead</a:t>
            </a:r>
            <a:r>
              <a:rPr lang="fr-FR" dirty="0"/>
              <a:t> of 2%)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C4A550E-03FA-BC0B-9F0E-635823EA6671}"/>
              </a:ext>
            </a:extLst>
          </p:cNvPr>
          <p:cNvSpPr txBox="1"/>
          <p:nvPr/>
        </p:nvSpPr>
        <p:spPr>
          <a:xfrm>
            <a:off x="9409174" y="2620096"/>
            <a:ext cx="2099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7.3% (</a:t>
            </a:r>
            <a:r>
              <a:rPr lang="fr-FR" dirty="0" err="1"/>
              <a:t>instead</a:t>
            </a:r>
            <a:r>
              <a:rPr lang="fr-FR" dirty="0"/>
              <a:t> of 9%)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CA58193-7D89-B84A-A924-A3E4732ED0BF}"/>
              </a:ext>
            </a:extLst>
          </p:cNvPr>
          <p:cNvSpPr txBox="1"/>
          <p:nvPr/>
        </p:nvSpPr>
        <p:spPr>
          <a:xfrm>
            <a:off x="9409174" y="3058950"/>
            <a:ext cx="2334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91.3% (</a:t>
            </a:r>
            <a:r>
              <a:rPr lang="fr-FR" dirty="0" err="1"/>
              <a:t>instead</a:t>
            </a:r>
            <a:r>
              <a:rPr lang="fr-FR" dirty="0"/>
              <a:t> of 89%)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77569B88-A109-6A72-1FEB-C61E5FA4FD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131840" y="64270"/>
            <a:ext cx="5293222" cy="7162903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46601179-9C55-694B-B7B5-B365E69B79A7}"/>
              </a:ext>
            </a:extLst>
          </p:cNvPr>
          <p:cNvSpPr txBox="1"/>
          <p:nvPr/>
        </p:nvSpPr>
        <p:spPr>
          <a:xfrm>
            <a:off x="9353478" y="1811910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0.2%</a:t>
            </a:r>
          </a:p>
        </p:txBody>
      </p:sp>
    </p:spTree>
    <p:extLst>
      <p:ext uri="{BB962C8B-B14F-4D97-AF65-F5344CB8AC3E}">
        <p14:creationId xmlns:p14="http://schemas.microsoft.com/office/powerpoint/2010/main" val="9819652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A53D477F-FD52-1D37-0F89-F3840D9D8BB8}"/>
              </a:ext>
            </a:extLst>
          </p:cNvPr>
          <p:cNvSpPr txBox="1"/>
          <p:nvPr/>
        </p:nvSpPr>
        <p:spPr>
          <a:xfrm>
            <a:off x="4746912" y="12700"/>
            <a:ext cx="26981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/>
              <a:t>ZnWO</a:t>
            </a:r>
            <a:r>
              <a:rPr lang="fr-FR" sz="3600" baseline="-25000" dirty="0"/>
              <a:t>4 </a:t>
            </a:r>
            <a:r>
              <a:rPr lang="fr-FR" sz="3600" dirty="0"/>
              <a:t>grains</a:t>
            </a:r>
            <a:endParaRPr lang="fr-FR" sz="3600" baseline="-25000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FD86235-777B-78E4-BCB7-8CA1F68D6B0F}"/>
              </a:ext>
            </a:extLst>
          </p:cNvPr>
          <p:cNvSpPr txBox="1"/>
          <p:nvPr/>
        </p:nvSpPr>
        <p:spPr>
          <a:xfrm>
            <a:off x="4746912" y="792850"/>
            <a:ext cx="2402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No </a:t>
            </a:r>
            <a:r>
              <a:rPr lang="fr-FR" dirty="0" err="1"/>
              <a:t>need</a:t>
            </a:r>
            <a:r>
              <a:rPr lang="fr-FR" dirty="0"/>
              <a:t> of </a:t>
            </a:r>
            <a:r>
              <a:rPr lang="fr-FR" dirty="0" err="1"/>
              <a:t>scale</a:t>
            </a:r>
            <a:r>
              <a:rPr lang="fr-FR" dirty="0"/>
              <a:t> factor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F7C69F6-4231-03EE-C7B4-73780A6E6B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10"/>
          <a:stretch/>
        </p:blipFill>
        <p:spPr>
          <a:xfrm rot="5400000">
            <a:off x="3266020" y="563161"/>
            <a:ext cx="56599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3325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1A617460-C1FE-83A2-EDF0-5ACC706EF7CC}"/>
              </a:ext>
            </a:extLst>
          </p:cNvPr>
          <p:cNvSpPr txBox="1"/>
          <p:nvPr/>
        </p:nvSpPr>
        <p:spPr>
          <a:xfrm>
            <a:off x="4834948" y="-3666"/>
            <a:ext cx="26981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/>
              <a:t>ZnWO</a:t>
            </a:r>
            <a:r>
              <a:rPr lang="fr-FR" sz="3600" baseline="-25000" dirty="0"/>
              <a:t>4 </a:t>
            </a:r>
            <a:r>
              <a:rPr lang="fr-FR" sz="3600" dirty="0"/>
              <a:t>grains</a:t>
            </a:r>
            <a:endParaRPr lang="fr-FR" sz="3600" baseline="-25000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D4852CCC-7785-A747-A71E-0AD77350297B}"/>
              </a:ext>
            </a:extLst>
          </p:cNvPr>
          <p:cNvSpPr txBox="1"/>
          <p:nvPr/>
        </p:nvSpPr>
        <p:spPr>
          <a:xfrm>
            <a:off x="5196715" y="648115"/>
            <a:ext cx="1798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No </a:t>
            </a:r>
            <a:r>
              <a:rPr lang="fr-FR" dirty="0" err="1"/>
              <a:t>need</a:t>
            </a:r>
            <a:r>
              <a:rPr lang="fr-FR" dirty="0"/>
              <a:t> of </a:t>
            </a:r>
            <a:r>
              <a:rPr lang="fr-FR" dirty="0" err="1"/>
              <a:t>scale</a:t>
            </a:r>
            <a:r>
              <a:rPr lang="fr-FR" dirty="0"/>
              <a:t>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08BB513-A821-0EB0-A97B-B90738376F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710631" y="15915"/>
            <a:ext cx="3831612" cy="5005816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6E6EC0B7-EE0B-7CB8-87DA-A4CF3134D5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385640" y="2009849"/>
            <a:ext cx="4128992" cy="5394328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60357289-F388-D5FB-10CA-4F3224DB14FC}"/>
              </a:ext>
            </a:extLst>
          </p:cNvPr>
          <p:cNvSpPr txBox="1"/>
          <p:nvPr/>
        </p:nvSpPr>
        <p:spPr>
          <a:xfrm>
            <a:off x="10036089" y="3429000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1.2%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AB19333E-A050-4222-665C-C3FD0C6A5CB0}"/>
              </a:ext>
            </a:extLst>
          </p:cNvPr>
          <p:cNvSpPr txBox="1"/>
          <p:nvPr/>
        </p:nvSpPr>
        <p:spPr>
          <a:xfrm>
            <a:off x="10036089" y="3805386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7.0%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D3164F71-543A-7FD6-C72A-22EA2C18E08B}"/>
              </a:ext>
            </a:extLst>
          </p:cNvPr>
          <p:cNvSpPr txBox="1"/>
          <p:nvPr/>
        </p:nvSpPr>
        <p:spPr>
          <a:xfrm>
            <a:off x="10049146" y="4174640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91.3%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F6BE097C-2056-A4DF-2FC1-CD864BFDA73A}"/>
              </a:ext>
            </a:extLst>
          </p:cNvPr>
          <p:cNvSpPr txBox="1"/>
          <p:nvPr/>
        </p:nvSpPr>
        <p:spPr>
          <a:xfrm>
            <a:off x="10093239" y="3102292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0.6%</a:t>
            </a:r>
          </a:p>
        </p:txBody>
      </p:sp>
    </p:spTree>
    <p:extLst>
      <p:ext uri="{BB962C8B-B14F-4D97-AF65-F5344CB8AC3E}">
        <p14:creationId xmlns:p14="http://schemas.microsoft.com/office/powerpoint/2010/main" val="220438576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</TotalTime>
  <Words>260</Words>
  <Application>Microsoft Macintosh PowerPoint</Application>
  <PresentationFormat>Grand écran</PresentationFormat>
  <Paragraphs>63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Cambria Math</vt:lpstr>
      <vt:lpstr>Thème Office</vt:lpstr>
      <vt:lpstr>PSD Data Analysis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PSD Data Analysis</dc:title>
  <dc:creator>Microsoft Office User</dc:creator>
  <cp:lastModifiedBy>Microsoft Office User</cp:lastModifiedBy>
  <cp:revision>13</cp:revision>
  <dcterms:created xsi:type="dcterms:W3CDTF">2024-11-15T09:58:16Z</dcterms:created>
  <dcterms:modified xsi:type="dcterms:W3CDTF">2024-12-13T15:26:05Z</dcterms:modified>
</cp:coreProperties>
</file>