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99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71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50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29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05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16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97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05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4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04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4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CAEA-59ED-4D65-ABA6-1BE20EA403E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F1AF65B-F9E6-4D82-BEB9-7715FD6F4D54}" type="slidenum">
              <a:rPr lang="en-GB" smtClean="0"/>
              <a:t>‹N°›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98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Few </a:t>
            </a:r>
            <a:r>
              <a:rPr lang="fr-FR" dirty="0" err="1" smtClean="0"/>
              <a:t>words</a:t>
            </a:r>
            <a:r>
              <a:rPr lang="fr-FR" dirty="0" smtClean="0"/>
              <a:t> about test </a:t>
            </a:r>
            <a:r>
              <a:rPr lang="fr-FR" dirty="0" err="1" smtClean="0"/>
              <a:t>with</a:t>
            </a:r>
            <a:r>
              <a:rPr lang="fr-FR" dirty="0" smtClean="0"/>
              <a:t> fine BGO </a:t>
            </a:r>
            <a:r>
              <a:rPr lang="fr-FR" dirty="0" err="1" smtClean="0"/>
              <a:t>crystal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Friday 29 th  </a:t>
            </a:r>
            <a:r>
              <a:rPr lang="fr-FR" dirty="0" err="1" smtClean="0"/>
              <a:t>November</a:t>
            </a:r>
            <a:r>
              <a:rPr lang="fr-FR" dirty="0" smtClean="0"/>
              <a:t> 2024</a:t>
            </a:r>
          </a:p>
          <a:p>
            <a:r>
              <a:rPr lang="fr-FR" dirty="0" smtClean="0"/>
              <a:t>Magne Magali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13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setup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63337" y="3346678"/>
            <a:ext cx="525780" cy="855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PMT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 flipV="1">
            <a:off x="1163337" y="4220534"/>
            <a:ext cx="525780" cy="67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ZoneTexte 8"/>
          <p:cNvSpPr txBox="1"/>
          <p:nvPr/>
        </p:nvSpPr>
        <p:spPr>
          <a:xfrm>
            <a:off x="-135915" y="4362633"/>
            <a:ext cx="2442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Fine BGO crystal </a:t>
            </a:r>
          </a:p>
          <a:p>
            <a:r>
              <a:rPr lang="en-GB" dirty="0" smtClean="0"/>
              <a:t>1.8cm *1.8 cm *1mm</a:t>
            </a:r>
            <a:endParaRPr lang="en-GB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577163" y="4292148"/>
            <a:ext cx="516729" cy="140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717889" y="3641259"/>
            <a:ext cx="2534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Pmt</a:t>
            </a:r>
            <a:r>
              <a:rPr lang="en-GB" dirty="0" smtClean="0"/>
              <a:t> </a:t>
            </a:r>
            <a:r>
              <a:rPr lang="en-GB" dirty="0" err="1" smtClean="0"/>
              <a:t>Hamamastsu</a:t>
            </a:r>
            <a:r>
              <a:rPr lang="en-GB" dirty="0" smtClean="0"/>
              <a:t> R7877 </a:t>
            </a:r>
          </a:p>
          <a:p>
            <a:r>
              <a:rPr lang="en-GB" dirty="0" smtClean="0"/>
              <a:t>+ divider bridge</a:t>
            </a:r>
            <a:endParaRPr lang="en-GB" dirty="0"/>
          </a:p>
        </p:txBody>
      </p:sp>
      <p:sp>
        <p:nvSpPr>
          <p:cNvPr id="12" name="Forme libre 11"/>
          <p:cNvSpPr/>
          <p:nvPr/>
        </p:nvSpPr>
        <p:spPr>
          <a:xfrm flipV="1">
            <a:off x="1625667" y="2740790"/>
            <a:ext cx="3947160" cy="854751"/>
          </a:xfrm>
          <a:custGeom>
            <a:avLst/>
            <a:gdLst>
              <a:gd name="connsiteX0" fmla="*/ 0 w 5173499"/>
              <a:gd name="connsiteY0" fmla="*/ 254849 h 1165570"/>
              <a:gd name="connsiteX1" fmla="*/ 998220 w 5173499"/>
              <a:gd name="connsiteY1" fmla="*/ 56729 h 1165570"/>
              <a:gd name="connsiteX2" fmla="*/ 1127760 w 5173499"/>
              <a:gd name="connsiteY2" fmla="*/ 3389 h 1165570"/>
              <a:gd name="connsiteX3" fmla="*/ 2743200 w 5173499"/>
              <a:gd name="connsiteY3" fmla="*/ 132929 h 1165570"/>
              <a:gd name="connsiteX4" fmla="*/ 3322320 w 5173499"/>
              <a:gd name="connsiteY4" fmla="*/ 292949 h 1165570"/>
              <a:gd name="connsiteX5" fmla="*/ 4320540 w 5173499"/>
              <a:gd name="connsiteY5" fmla="*/ 612989 h 1165570"/>
              <a:gd name="connsiteX6" fmla="*/ 4381500 w 5173499"/>
              <a:gd name="connsiteY6" fmla="*/ 1146389 h 1165570"/>
              <a:gd name="connsiteX7" fmla="*/ 5082540 w 5173499"/>
              <a:gd name="connsiteY7" fmla="*/ 1039709 h 1165570"/>
              <a:gd name="connsiteX8" fmla="*/ 5143500 w 5173499"/>
              <a:gd name="connsiteY8" fmla="*/ 963509 h 1165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73499" h="1165570">
                <a:moveTo>
                  <a:pt x="0" y="254849"/>
                </a:moveTo>
                <a:lnTo>
                  <a:pt x="998220" y="56729"/>
                </a:lnTo>
                <a:cubicBezTo>
                  <a:pt x="1186180" y="14819"/>
                  <a:pt x="836930" y="-9311"/>
                  <a:pt x="1127760" y="3389"/>
                </a:cubicBezTo>
                <a:cubicBezTo>
                  <a:pt x="1418590" y="16089"/>
                  <a:pt x="2377440" y="84669"/>
                  <a:pt x="2743200" y="132929"/>
                </a:cubicBezTo>
                <a:cubicBezTo>
                  <a:pt x="3108960" y="181189"/>
                  <a:pt x="3059430" y="212939"/>
                  <a:pt x="3322320" y="292949"/>
                </a:cubicBezTo>
                <a:cubicBezTo>
                  <a:pt x="3585210" y="372959"/>
                  <a:pt x="4144010" y="470749"/>
                  <a:pt x="4320540" y="612989"/>
                </a:cubicBezTo>
                <a:cubicBezTo>
                  <a:pt x="4497070" y="755229"/>
                  <a:pt x="4254500" y="1075269"/>
                  <a:pt x="4381500" y="1146389"/>
                </a:cubicBezTo>
                <a:cubicBezTo>
                  <a:pt x="4508500" y="1217509"/>
                  <a:pt x="4955540" y="1070189"/>
                  <a:pt x="5082540" y="1039709"/>
                </a:cubicBezTo>
                <a:cubicBezTo>
                  <a:pt x="5209540" y="1009229"/>
                  <a:pt x="5176520" y="986369"/>
                  <a:pt x="5143500" y="9635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Forme libre 12"/>
          <p:cNvSpPr/>
          <p:nvPr/>
        </p:nvSpPr>
        <p:spPr>
          <a:xfrm rot="20780208" flipV="1">
            <a:off x="1314976" y="2683166"/>
            <a:ext cx="1781687" cy="581233"/>
          </a:xfrm>
          <a:custGeom>
            <a:avLst/>
            <a:gdLst>
              <a:gd name="connsiteX0" fmla="*/ 0 w 5173499"/>
              <a:gd name="connsiteY0" fmla="*/ 254849 h 1165570"/>
              <a:gd name="connsiteX1" fmla="*/ 998220 w 5173499"/>
              <a:gd name="connsiteY1" fmla="*/ 56729 h 1165570"/>
              <a:gd name="connsiteX2" fmla="*/ 1127760 w 5173499"/>
              <a:gd name="connsiteY2" fmla="*/ 3389 h 1165570"/>
              <a:gd name="connsiteX3" fmla="*/ 2743200 w 5173499"/>
              <a:gd name="connsiteY3" fmla="*/ 132929 h 1165570"/>
              <a:gd name="connsiteX4" fmla="*/ 3322320 w 5173499"/>
              <a:gd name="connsiteY4" fmla="*/ 292949 h 1165570"/>
              <a:gd name="connsiteX5" fmla="*/ 4320540 w 5173499"/>
              <a:gd name="connsiteY5" fmla="*/ 612989 h 1165570"/>
              <a:gd name="connsiteX6" fmla="*/ 4381500 w 5173499"/>
              <a:gd name="connsiteY6" fmla="*/ 1146389 h 1165570"/>
              <a:gd name="connsiteX7" fmla="*/ 5082540 w 5173499"/>
              <a:gd name="connsiteY7" fmla="*/ 1039709 h 1165570"/>
              <a:gd name="connsiteX8" fmla="*/ 5143500 w 5173499"/>
              <a:gd name="connsiteY8" fmla="*/ 963509 h 1165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73499" h="1165570">
                <a:moveTo>
                  <a:pt x="0" y="254849"/>
                </a:moveTo>
                <a:lnTo>
                  <a:pt x="998220" y="56729"/>
                </a:lnTo>
                <a:cubicBezTo>
                  <a:pt x="1186180" y="14819"/>
                  <a:pt x="836930" y="-9311"/>
                  <a:pt x="1127760" y="3389"/>
                </a:cubicBezTo>
                <a:cubicBezTo>
                  <a:pt x="1418590" y="16089"/>
                  <a:pt x="2377440" y="84669"/>
                  <a:pt x="2743200" y="132929"/>
                </a:cubicBezTo>
                <a:cubicBezTo>
                  <a:pt x="3108960" y="181189"/>
                  <a:pt x="3059430" y="212939"/>
                  <a:pt x="3322320" y="292949"/>
                </a:cubicBezTo>
                <a:cubicBezTo>
                  <a:pt x="3585210" y="372959"/>
                  <a:pt x="4144010" y="470749"/>
                  <a:pt x="4320540" y="612989"/>
                </a:cubicBezTo>
                <a:cubicBezTo>
                  <a:pt x="4497070" y="755229"/>
                  <a:pt x="4254500" y="1075269"/>
                  <a:pt x="4381500" y="1146389"/>
                </a:cubicBezTo>
                <a:cubicBezTo>
                  <a:pt x="4508500" y="1217509"/>
                  <a:pt x="4955540" y="1070189"/>
                  <a:pt x="5082540" y="1039709"/>
                </a:cubicBezTo>
                <a:cubicBezTo>
                  <a:pt x="5209540" y="1009229"/>
                  <a:pt x="5176520" y="986369"/>
                  <a:pt x="5143500" y="96350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ZoneTexte 13"/>
          <p:cNvSpPr txBox="1"/>
          <p:nvPr/>
        </p:nvSpPr>
        <p:spPr>
          <a:xfrm>
            <a:off x="2833437" y="2479955"/>
            <a:ext cx="153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 - 800 V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4406838" y="2283556"/>
            <a:ext cx="2202179" cy="13804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Oscilloscope </a:t>
            </a:r>
            <a:r>
              <a:rPr lang="en-GB" dirty="0" smtClean="0"/>
              <a:t>Tektronix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BW 350MHz</a:t>
            </a:r>
          </a:p>
          <a:p>
            <a:pPr algn="ctr"/>
            <a:r>
              <a:rPr lang="en-GB" dirty="0" smtClean="0"/>
              <a:t>Input : 50 ohms  </a:t>
            </a:r>
            <a:endParaRPr lang="en-GB" dirty="0"/>
          </a:p>
        </p:txBody>
      </p:sp>
      <p:sp>
        <p:nvSpPr>
          <p:cNvPr id="16" name="ZoneTexte 15"/>
          <p:cNvSpPr txBox="1"/>
          <p:nvPr/>
        </p:nvSpPr>
        <p:spPr>
          <a:xfrm>
            <a:off x="7044565" y="2600275"/>
            <a:ext cx="1662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Output file: .csv</a:t>
            </a:r>
            <a:endParaRPr lang="en-GB" dirty="0"/>
          </a:p>
        </p:txBody>
      </p:sp>
      <p:sp>
        <p:nvSpPr>
          <p:cNvPr id="17" name="ZoneTexte 16"/>
          <p:cNvSpPr txBox="1"/>
          <p:nvPr/>
        </p:nvSpPr>
        <p:spPr>
          <a:xfrm>
            <a:off x="6943345" y="4442874"/>
            <a:ext cx="524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Signal sheet read and analysed by </a:t>
            </a:r>
            <a:r>
              <a:rPr lang="en-GB" dirty="0" err="1" smtClean="0"/>
              <a:t>Labvie</a:t>
            </a:r>
            <a:r>
              <a:rPr lang="en-GB" dirty="0" err="1" smtClean="0"/>
              <a:t>w</a:t>
            </a:r>
            <a:r>
              <a:rPr lang="en-GB" dirty="0" smtClean="0"/>
              <a:t> software</a:t>
            </a:r>
            <a:endParaRPr lang="en-GB" dirty="0"/>
          </a:p>
        </p:txBody>
      </p:sp>
      <p:sp>
        <p:nvSpPr>
          <p:cNvPr id="18" name="ZoneTexte 17"/>
          <p:cNvSpPr txBox="1"/>
          <p:nvPr/>
        </p:nvSpPr>
        <p:spPr>
          <a:xfrm>
            <a:off x="4480016" y="3704210"/>
            <a:ext cx="2185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Trigger:</a:t>
            </a:r>
          </a:p>
          <a:p>
            <a:r>
              <a:rPr lang="en-GB" dirty="0" smtClean="0"/>
              <a:t>Signal &lt; 5mV during minimum  15 ns </a:t>
            </a:r>
          </a:p>
          <a:p>
            <a:r>
              <a:rPr lang="en-GB" dirty="0" smtClean="0"/>
              <a:t>(to supress single photons / dark noise)</a:t>
            </a:r>
            <a:endParaRPr lang="en-GB" dirty="0" smtClean="0"/>
          </a:p>
        </p:txBody>
      </p:sp>
      <p:sp>
        <p:nvSpPr>
          <p:cNvPr id="35" name="Flèche vers le bas 34"/>
          <p:cNvSpPr/>
          <p:nvPr/>
        </p:nvSpPr>
        <p:spPr>
          <a:xfrm>
            <a:off x="1263258" y="2422112"/>
            <a:ext cx="327660" cy="6858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Flèche vers le bas 35"/>
          <p:cNvSpPr/>
          <p:nvPr/>
        </p:nvSpPr>
        <p:spPr>
          <a:xfrm rot="19737430">
            <a:off x="658688" y="2583143"/>
            <a:ext cx="327660" cy="6858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Flèche vers le bas 36"/>
          <p:cNvSpPr/>
          <p:nvPr/>
        </p:nvSpPr>
        <p:spPr>
          <a:xfrm rot="1460091">
            <a:off x="1849487" y="2518003"/>
            <a:ext cx="327660" cy="6858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ZoneTexte 37"/>
          <p:cNvSpPr txBox="1"/>
          <p:nvPr/>
        </p:nvSpPr>
        <p:spPr>
          <a:xfrm>
            <a:off x="680263" y="1990873"/>
            <a:ext cx="1623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Cosmics</a:t>
            </a:r>
            <a:r>
              <a:rPr lang="en-GB" dirty="0" smtClean="0"/>
              <a:t> flux</a:t>
            </a:r>
            <a:endParaRPr lang="en-GB" dirty="0"/>
          </a:p>
        </p:txBody>
      </p:sp>
      <p:sp>
        <p:nvSpPr>
          <p:cNvPr id="40" name="Flèche vers le bas 39"/>
          <p:cNvSpPr/>
          <p:nvPr/>
        </p:nvSpPr>
        <p:spPr>
          <a:xfrm rot="16200000">
            <a:off x="6501808" y="2444741"/>
            <a:ext cx="32766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èche vers le bas 40"/>
          <p:cNvSpPr/>
          <p:nvPr/>
        </p:nvSpPr>
        <p:spPr>
          <a:xfrm flipH="1">
            <a:off x="7950475" y="3088614"/>
            <a:ext cx="285961" cy="1344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acquisition of 1day </a:t>
            </a:r>
            <a:endParaRPr lang="en-GB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256033" y="2015732"/>
            <a:ext cx="6611112" cy="405752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It’s takes time to find the right trigger</a:t>
            </a:r>
          </a:p>
          <a:p>
            <a:r>
              <a:rPr lang="en-GB" dirty="0" smtClean="0"/>
              <a:t>With coincidence of PMT top and </a:t>
            </a:r>
            <a:r>
              <a:rPr lang="en-GB" dirty="0" err="1" smtClean="0"/>
              <a:t>botom</a:t>
            </a:r>
            <a:r>
              <a:rPr lang="en-GB" dirty="0" smtClean="0"/>
              <a:t> low rate and only few signal on BGO </a:t>
            </a:r>
          </a:p>
          <a:p>
            <a:r>
              <a:rPr lang="fr-FR" dirty="0" err="1" smtClean="0"/>
              <a:t>Finaly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trig</a:t>
            </a:r>
            <a:r>
              <a:rPr lang="fr-FR" dirty="0" smtClean="0"/>
              <a:t> on </a:t>
            </a:r>
            <a:r>
              <a:rPr lang="fr-FR" dirty="0" err="1" smtClean="0"/>
              <a:t>pmt</a:t>
            </a:r>
            <a:r>
              <a:rPr lang="fr-FR" dirty="0" smtClean="0"/>
              <a:t> signal </a:t>
            </a:r>
            <a:r>
              <a:rPr lang="fr-FR" dirty="0" err="1" smtClean="0"/>
              <a:t>with</a:t>
            </a:r>
            <a:r>
              <a:rPr lang="fr-FR" dirty="0" smtClean="0"/>
              <a:t> more </a:t>
            </a:r>
            <a:r>
              <a:rPr lang="fr-FR" dirty="0" err="1" smtClean="0"/>
              <a:t>constraint</a:t>
            </a:r>
            <a:r>
              <a:rPr lang="fr-FR" dirty="0" smtClean="0"/>
              <a:t> in trigger </a:t>
            </a:r>
            <a:r>
              <a:rPr lang="fr-FR" dirty="0" err="1" smtClean="0"/>
              <a:t>selection</a:t>
            </a:r>
            <a:r>
              <a:rPr lang="fr-FR" dirty="0" smtClean="0"/>
              <a:t> and post </a:t>
            </a:r>
            <a:r>
              <a:rPr lang="fr-FR" dirty="0" err="1" smtClean="0"/>
              <a:t>selection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analysing</a:t>
            </a:r>
            <a:r>
              <a:rPr lang="fr-FR" dirty="0" smtClean="0"/>
              <a:t> .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trigger in one </a:t>
            </a:r>
            <a:r>
              <a:rPr lang="fr-FR" dirty="0" err="1" smtClean="0"/>
              <a:t>arround</a:t>
            </a:r>
            <a:r>
              <a:rPr lang="fr-FR" dirty="0" smtClean="0"/>
              <a:t> 1 </a:t>
            </a:r>
            <a:r>
              <a:rPr lang="fr-FR" dirty="0" err="1" smtClean="0"/>
              <a:t>day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 :</a:t>
            </a:r>
          </a:p>
          <a:p>
            <a:r>
              <a:rPr lang="fr-FR" dirty="0" smtClean="0"/>
              <a:t>1500 signal capture by the oscilloscope </a:t>
            </a:r>
          </a:p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reduce</a:t>
            </a:r>
            <a:r>
              <a:rPr lang="fr-FR" dirty="0" smtClean="0"/>
              <a:t> to 1106 of </a:t>
            </a:r>
            <a:r>
              <a:rPr lang="fr-FR" dirty="0" err="1" smtClean="0"/>
              <a:t>significant</a:t>
            </a:r>
            <a:r>
              <a:rPr lang="fr-FR" dirty="0" smtClean="0"/>
              <a:t> signal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availaible</a:t>
            </a:r>
            <a:r>
              <a:rPr lang="fr-FR" dirty="0" smtClean="0"/>
              <a:t> for analyse</a:t>
            </a:r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6" t="-267" r="9177" b="33466"/>
          <a:stretch/>
        </p:blipFill>
        <p:spPr>
          <a:xfrm>
            <a:off x="6968183" y="0"/>
            <a:ext cx="5223817" cy="604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Simple Analyse </a:t>
            </a:r>
            <a:endParaRPr lang="en-GB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0" t="5702" r="2756" b="18487"/>
          <a:stretch/>
        </p:blipFill>
        <p:spPr>
          <a:xfrm>
            <a:off x="6799211" y="0"/>
            <a:ext cx="5392789" cy="6144768"/>
          </a:xfrm>
        </p:spPr>
      </p:pic>
      <p:sp>
        <p:nvSpPr>
          <p:cNvPr id="5" name="ZoneTexte 4"/>
          <p:cNvSpPr txBox="1"/>
          <p:nvPr/>
        </p:nvSpPr>
        <p:spPr>
          <a:xfrm>
            <a:off x="3406626" y="2273153"/>
            <a:ext cx="3560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Mean</a:t>
            </a:r>
            <a:r>
              <a:rPr lang="fr-FR" dirty="0" smtClean="0"/>
              <a:t> signaux of the </a:t>
            </a:r>
            <a:r>
              <a:rPr lang="fr-FR" dirty="0" err="1" smtClean="0"/>
              <a:t>avalaible</a:t>
            </a:r>
            <a:r>
              <a:rPr lang="fr-FR" dirty="0" smtClean="0"/>
              <a:t> signal </a:t>
            </a:r>
            <a:endParaRPr lang="en-GB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6253216" y="1956816"/>
            <a:ext cx="1427744" cy="418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270248" y="4921103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Zoom of the </a:t>
            </a:r>
            <a:r>
              <a:rPr lang="fr-FR" dirty="0" err="1" smtClean="0"/>
              <a:t>begin</a:t>
            </a:r>
            <a:r>
              <a:rPr lang="fr-FR" dirty="0" smtClean="0"/>
              <a:t> of the </a:t>
            </a:r>
            <a:r>
              <a:rPr lang="fr-FR" dirty="0" err="1" smtClean="0"/>
              <a:t>mean</a:t>
            </a:r>
            <a:r>
              <a:rPr lang="fr-FR" dirty="0" smtClean="0"/>
              <a:t>  signal</a:t>
            </a:r>
            <a:endParaRPr lang="en-GB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254752" y="5583936"/>
            <a:ext cx="2542032" cy="27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990600" y="2600219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Fall</a:t>
            </a:r>
            <a:r>
              <a:rPr lang="fr-FR" dirty="0" smtClean="0"/>
              <a:t> time = ~ 4 ns</a:t>
            </a:r>
          </a:p>
          <a:p>
            <a:r>
              <a:rPr lang="fr-FR" dirty="0" smtClean="0"/>
              <a:t>1st </a:t>
            </a:r>
            <a:r>
              <a:rPr lang="fr-FR" dirty="0" err="1" smtClean="0"/>
              <a:t>peak</a:t>
            </a:r>
            <a:r>
              <a:rPr lang="fr-FR" dirty="0" smtClean="0"/>
              <a:t> ~6 ns (20/ 80%)</a:t>
            </a:r>
          </a:p>
          <a:p>
            <a:r>
              <a:rPr lang="fr-FR" dirty="0" smtClean="0"/>
              <a:t>Rise time ~400ns  </a:t>
            </a:r>
          </a:p>
          <a:p>
            <a:r>
              <a:rPr lang="fr-F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1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29</TotalTime>
  <Words>188</Words>
  <Application>Microsoft Office PowerPoint</Application>
  <PresentationFormat>Grand écran</PresentationFormat>
  <Paragraphs>33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Few words about test with fine BGO crystal</vt:lpstr>
      <vt:lpstr>Test setup </vt:lpstr>
      <vt:lpstr>acquisition of 1day </vt:lpstr>
      <vt:lpstr>Simple Analyse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Few words about test with fine BGO crystal</dc:title>
  <dc:creator>Magali Magne</dc:creator>
  <cp:lastModifiedBy>Magali Magne</cp:lastModifiedBy>
  <cp:revision>4</cp:revision>
  <dcterms:created xsi:type="dcterms:W3CDTF">2024-11-29T12:13:57Z</dcterms:created>
  <dcterms:modified xsi:type="dcterms:W3CDTF">2024-11-29T12:43:12Z</dcterms:modified>
</cp:coreProperties>
</file>