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66" r:id="rId5"/>
    <p:sldId id="257" r:id="rId6"/>
    <p:sldId id="259" r:id="rId7"/>
    <p:sldId id="267" r:id="rId8"/>
    <p:sldId id="260" r:id="rId9"/>
    <p:sldId id="261" r:id="rId10"/>
    <p:sldId id="268" r:id="rId11"/>
    <p:sldId id="262" r:id="rId12"/>
    <p:sldId id="269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87"/>
    <p:restoredTop sz="94503"/>
  </p:normalViewPr>
  <p:slideViewPr>
    <p:cSldViewPr snapToGrid="0">
      <p:cViewPr varScale="1">
        <p:scale>
          <a:sx n="78" d="100"/>
          <a:sy n="78" d="100"/>
        </p:scale>
        <p:origin x="2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113D4-E54F-8833-6294-3185D476C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194E35-8C88-EE80-C38E-09D71F7FD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5EC5D-76DC-3924-679F-A6672F5B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A82C9A-373D-C3F3-0614-4CE1E96F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DF54FE-7B81-C8E1-185E-5AA42B14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16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BC59B-46C0-464E-1D97-CD300294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B58F77-BEC6-0D9F-6D95-74A2699AC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CC351-2228-CB8D-CDEB-3BFF962C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07997-DF73-768D-7798-A46BB559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527B8B-78E5-8266-2D22-49A29491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48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84B57B-6DF7-7CFF-7BFD-78205A632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DC7E18-B25C-8FB5-32F8-FA32FE515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78E191-B4B7-5F9C-23F9-D9056388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EEF5BD-A574-00EE-A3EE-FC6EF60E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37B3D-516E-2878-7C24-D35A85B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81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DD238-FE7A-C52D-29D2-B25AD2B1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2F803-2261-070C-4044-EED0BB4A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F1478-975B-07DB-2F95-61DC2477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9677F-01C3-1546-0AF0-5D1B8AA8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BC49F-E653-34DB-4EB2-D8FEA129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7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32075-0565-6077-D7B2-A9F3FFCA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79AA98-DEE4-3BE4-04BA-215CF5E07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DB30A-3E9E-C98D-9039-E6867416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8A6A4-E8ED-D6DB-883B-1CEE98B7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34F6F4-3B2F-2A65-C7DA-D1C6D0A6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2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6B19F-3631-E07F-590C-59B85C3C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BA4AF-3394-C8A4-5630-7C13E2271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697DCC-41F6-FE89-6B1B-5715256C0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F43618-E16F-1AFC-8BAB-AA6A0024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2D639-E9F9-022F-D40A-30214B3A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59774E-C259-6D22-1704-FBF05471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60919-B59A-4422-A9CF-2D06A05F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89EBC-CBB4-963C-029B-4C46F2D8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FA42E6-69AE-1C2D-0B92-D5D2A8929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B72F46-F7CF-C82E-A510-A0A8ED70F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78A0BA-C903-244E-3B3A-39205369B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FC8897-45AB-A69E-1C69-80AFDBD6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FD5DA7E-CC2D-4917-C74E-A76C69F5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C741C4-4940-D789-4199-FB574A9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2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476D1-FBCC-9B7D-3284-7B101ECE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6D6880-841B-3F47-494F-FA28317D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6F3ED9-C5A6-6AFA-BD59-0C423F0B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A08D97-C87D-0259-C5FA-65613484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34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15B28F-1C0B-87B5-611B-6042AEAE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2222BA-EA71-C6A4-CB15-A3DA5E31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404643-F2CD-AEA8-6BF3-7DC4B82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B8646-F893-2F23-7318-0A4BC61F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99349-B3D7-E7BF-B2E5-C70D6A38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319944-7494-4B78-6D88-71A705D1C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9272A-C00E-248F-6DAD-045EE5AE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825C8A-10F6-C329-8FC6-32677A66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42D427-BF34-4073-DB92-2DF3E729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67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23C0A-6B75-3869-86ED-049D23E1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66CD97-837B-2C6F-1B09-EDEEA0729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F294A2-F73F-58DC-1031-0D7E72311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BC0ABF-C806-0415-4509-01EF8336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C409A1-0F1D-F17C-BC56-7B1B632A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144993-F3ED-69C6-65FA-3897F3CE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3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69D0B0-5834-4742-CDF1-E88BC103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D5BB0-EF99-D36E-69D7-4802BB2B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601FA-0026-FB6C-7F00-F93BDA497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58CBA-3E88-4840-B61C-94E409BB2185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E8408-FA43-F90B-AA30-701DC9DFF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44A3DC-623B-3434-602A-9443BE87A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23E2E-299E-7F8E-6A61-CA3BA57A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2995" y="351743"/>
            <a:ext cx="6105140" cy="952113"/>
          </a:xfrm>
        </p:spPr>
        <p:txBody>
          <a:bodyPr/>
          <a:lstStyle/>
          <a:p>
            <a:r>
              <a:rPr lang="fr-FR" dirty="0"/>
              <a:t>PSD Data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2E225C-1C3B-1896-B78E-093276F60785}"/>
              </a:ext>
            </a:extLst>
          </p:cNvPr>
          <p:cNvSpPr txBox="1"/>
          <p:nvPr/>
        </p:nvSpPr>
        <p:spPr>
          <a:xfrm>
            <a:off x="1972225" y="1406722"/>
            <a:ext cx="2752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ZnWO</a:t>
            </a:r>
            <a:r>
              <a:rPr lang="fr-FR" sz="3200" baseline="-25000" dirty="0"/>
              <a:t>4 </a:t>
            </a:r>
            <a:r>
              <a:rPr lang="fr-FR" sz="3200" dirty="0"/>
              <a:t>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ZnWO</a:t>
            </a:r>
            <a:r>
              <a:rPr lang="fr-FR" sz="3200" baseline="-25000" dirty="0"/>
              <a:t>4 </a:t>
            </a:r>
            <a:r>
              <a:rPr lang="fr-FR" sz="3200" dirty="0"/>
              <a:t>grains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CaWO</a:t>
            </a:r>
            <a:r>
              <a:rPr lang="fr-FR" sz="3200" baseline="-25000" dirty="0"/>
              <a:t>4</a:t>
            </a:r>
            <a:r>
              <a:rPr lang="fr-FR" sz="3200" dirty="0"/>
              <a:t> grains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E7B83A-EE43-86E2-78F9-A946C38C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14" r="44431" b="53258"/>
          <a:stretch/>
        </p:blipFill>
        <p:spPr>
          <a:xfrm>
            <a:off x="178506" y="5387572"/>
            <a:ext cx="5763593" cy="14704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2A12BE-2CDC-2EE0-28DA-85AA4FCF654E}"/>
              </a:ext>
            </a:extLst>
          </p:cNvPr>
          <p:cNvSpPr txBox="1"/>
          <p:nvPr/>
        </p:nvSpPr>
        <p:spPr>
          <a:xfrm>
            <a:off x="1955897" y="5018240"/>
            <a:ext cx="8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ZnWO</a:t>
            </a:r>
            <a:r>
              <a:rPr lang="fr-FR" baseline="-25000" dirty="0"/>
              <a:t>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758A28-C117-8D78-C95E-C39F1847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81" y="5251818"/>
            <a:ext cx="5763593" cy="15378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F46A33-F4F0-D42A-7436-9950BA427480}"/>
              </a:ext>
            </a:extLst>
          </p:cNvPr>
          <p:cNvSpPr txBox="1"/>
          <p:nvPr/>
        </p:nvSpPr>
        <p:spPr>
          <a:xfrm>
            <a:off x="5885565" y="1854564"/>
            <a:ext cx="5502597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Acquisition in a short time range (2.5us)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Acquisition in a long time range (100us)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373668C2-FB1C-B95A-97B9-37563C13BE52}"/>
              </a:ext>
            </a:extLst>
          </p:cNvPr>
          <p:cNvSpPr/>
          <p:nvPr/>
        </p:nvSpPr>
        <p:spPr>
          <a:xfrm>
            <a:off x="5026230" y="1485233"/>
            <a:ext cx="630869" cy="15696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1E45978-83D0-2A4F-AF51-C7541CE614A7}"/>
                  </a:ext>
                </a:extLst>
              </p:cNvPr>
              <p:cNvSpPr txBox="1"/>
              <p:nvPr/>
            </p:nvSpPr>
            <p:spPr>
              <a:xfrm>
                <a:off x="1153385" y="3325000"/>
                <a:ext cx="97377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fr-FR" sz="3200" dirty="0"/>
                  <a:t>+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fr-FR" sz="3200" dirty="0"/>
                  <a:t>  for ZnWO</a:t>
                </a:r>
                <a:r>
                  <a:rPr lang="fr-FR" sz="3200" baseline="-25000" dirty="0"/>
                  <a:t>4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1E45978-83D0-2A4F-AF51-C7541CE61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85" y="3325000"/>
                <a:ext cx="9737771" cy="615553"/>
              </a:xfrm>
              <a:prstGeom prst="rect">
                <a:avLst/>
              </a:prstGeom>
              <a:blipFill>
                <a:blip r:embed="rId4"/>
                <a:stretch>
                  <a:fillRect l="-911" t="-88000" b="-10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DBB960A-D563-F605-DAB7-5E97358D8446}"/>
                  </a:ext>
                </a:extLst>
              </p:cNvPr>
              <p:cNvSpPr txBox="1"/>
              <p:nvPr/>
            </p:nvSpPr>
            <p:spPr>
              <a:xfrm>
                <a:off x="1153386" y="4091152"/>
                <a:ext cx="875805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fr-FR" sz="3200" dirty="0"/>
                  <a:t> for CaWO</a:t>
                </a:r>
                <a:r>
                  <a:rPr lang="fr-FR" sz="3200" baseline="-25000" dirty="0"/>
                  <a:t>4</a:t>
                </a:r>
                <a:r>
                  <a:rPr lang="fr-FR" sz="3200" dirty="0"/>
                  <a:t> 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DBB960A-D563-F605-DAB7-5E97358D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86" y="4091152"/>
                <a:ext cx="8758057" cy="615553"/>
              </a:xfrm>
              <a:prstGeom prst="rect">
                <a:avLst/>
              </a:prstGeom>
              <a:blipFill>
                <a:blip r:embed="rId5"/>
                <a:stretch>
                  <a:fillRect l="-1013" t="-91837" b="-112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73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75C57C-E333-CE09-3397-6FE554BDFCF4}"/>
              </a:ext>
            </a:extLst>
          </p:cNvPr>
          <p:cNvSpPr txBox="1"/>
          <p:nvPr/>
        </p:nvSpPr>
        <p:spPr>
          <a:xfrm>
            <a:off x="4834949" y="35277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CC6D0D8-2912-D0D2-2549-61BCB5CCE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0235"/>
              </p:ext>
            </p:extLst>
          </p:nvPr>
        </p:nvGraphicFramePr>
        <p:xfrm>
          <a:off x="8798560" y="1695026"/>
          <a:ext cx="3058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080">
                  <a:extLst>
                    <a:ext uri="{9D8B030D-6E8A-4147-A177-3AD203B41FA5}">
                      <a16:colId xmlns:a16="http://schemas.microsoft.com/office/drawing/2014/main" val="1981471607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337695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1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0.264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10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2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77644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CAC4E99-017D-495D-4A3C-CE43E5D3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18989" y="-541140"/>
            <a:ext cx="4579315" cy="79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3255531" y="293402"/>
            <a:ext cx="441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plates vs grains</a:t>
            </a:r>
            <a:endParaRPr lang="fr-FR" sz="3600" baseline="-250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51769CA-4292-02BB-F50E-1532B806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16876"/>
              </p:ext>
            </p:extLst>
          </p:nvPr>
        </p:nvGraphicFramePr>
        <p:xfrm>
          <a:off x="2534726" y="1177239"/>
          <a:ext cx="5859741" cy="5049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247">
                  <a:extLst>
                    <a:ext uri="{9D8B030D-6E8A-4147-A177-3AD203B41FA5}">
                      <a16:colId xmlns:a16="http://schemas.microsoft.com/office/drawing/2014/main" val="537513756"/>
                    </a:ext>
                  </a:extLst>
                </a:gridCol>
                <a:gridCol w="1953247">
                  <a:extLst>
                    <a:ext uri="{9D8B030D-6E8A-4147-A177-3AD203B41FA5}">
                      <a16:colId xmlns:a16="http://schemas.microsoft.com/office/drawing/2014/main" val="2998888372"/>
                    </a:ext>
                  </a:extLst>
                </a:gridCol>
                <a:gridCol w="1953247">
                  <a:extLst>
                    <a:ext uri="{9D8B030D-6E8A-4147-A177-3AD203B41FA5}">
                      <a16:colId xmlns:a16="http://schemas.microsoft.com/office/drawing/2014/main" val="756875315"/>
                    </a:ext>
                  </a:extLst>
                </a:gridCol>
              </a:tblGrid>
              <a:tr h="19010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ZnWO4 plate (</a:t>
                      </a:r>
                      <a:r>
                        <a:rPr lang="fr-FR" sz="1400" u="none" strike="noStrike" dirty="0" err="1">
                          <a:effectLst/>
                        </a:rPr>
                        <a:t>Voff</a:t>
                      </a:r>
                      <a:r>
                        <a:rPr lang="fr-FR" sz="1400" u="none" strike="noStrike" dirty="0">
                          <a:effectLst/>
                        </a:rPr>
                        <a:t> -27.7, </a:t>
                      </a:r>
                      <a:r>
                        <a:rPr lang="fr-FR" sz="1400" u="none" strike="noStrike" dirty="0" err="1">
                          <a:effectLst/>
                        </a:rPr>
                        <a:t>t</a:t>
                      </a:r>
                      <a:r>
                        <a:rPr lang="fr-FR" sz="1400" u="none" strike="noStrike" dirty="0">
                          <a:effectLst/>
                        </a:rPr>
                        <a:t> off -5.3)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67518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PLATE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tau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742001997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0,7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1,88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09329872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11,59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323836642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25,9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86,52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173992492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3420358354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ZnWO4 plate (</a:t>
                      </a:r>
                      <a:r>
                        <a:rPr lang="fr-FR" sz="1400" u="none" strike="noStrike" dirty="0" err="1">
                          <a:effectLst/>
                        </a:rPr>
                        <a:t>Voff</a:t>
                      </a:r>
                      <a:r>
                        <a:rPr lang="fr-FR" sz="1400" u="none" strike="noStrike" dirty="0">
                          <a:effectLst/>
                        </a:rPr>
                        <a:t> -27.7, </a:t>
                      </a:r>
                      <a:r>
                        <a:rPr lang="fr-FR" sz="1400" u="none" strike="noStrike" dirty="0" err="1">
                          <a:effectLst/>
                        </a:rPr>
                        <a:t>t</a:t>
                      </a:r>
                      <a:r>
                        <a:rPr lang="fr-FR" sz="1400" u="none" strike="noStrike" dirty="0">
                          <a:effectLst/>
                        </a:rPr>
                        <a:t> off -5.3)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86310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PLATE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tau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2097128472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0,785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1,66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374732239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5,524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8,77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326110762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25,77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89,57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3146193100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2491620439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ZnWO4 grain (</a:t>
                      </a:r>
                      <a:r>
                        <a:rPr lang="fr-FR" sz="1400" u="none" strike="noStrike" dirty="0" err="1">
                          <a:effectLst/>
                        </a:rPr>
                        <a:t>Voff</a:t>
                      </a:r>
                      <a:r>
                        <a:rPr lang="fr-FR" sz="1400" u="none" strike="noStrike" dirty="0">
                          <a:effectLst/>
                        </a:rPr>
                        <a:t> -27.9, </a:t>
                      </a:r>
                      <a:r>
                        <a:rPr lang="fr-FR" sz="1400" u="none" strike="noStrike" dirty="0" err="1">
                          <a:effectLst/>
                        </a:rPr>
                        <a:t>t</a:t>
                      </a:r>
                      <a:r>
                        <a:rPr lang="fr-FR" sz="1400" u="none" strike="noStrike" dirty="0">
                          <a:effectLst/>
                        </a:rPr>
                        <a:t> off -5.3 )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913894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GRAIN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tau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213622304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0,7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2,23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643082727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13,08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444643796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25,9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84,69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965088603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70125313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ZnWO4 grain (</a:t>
                      </a:r>
                      <a:r>
                        <a:rPr lang="fr-FR" sz="1400" u="none" strike="noStrike" dirty="0" err="1">
                          <a:effectLst/>
                        </a:rPr>
                        <a:t>Voff</a:t>
                      </a:r>
                      <a:r>
                        <a:rPr lang="fr-FR" sz="1400" u="none" strike="noStrike" dirty="0">
                          <a:effectLst/>
                        </a:rPr>
                        <a:t> -27.9, </a:t>
                      </a:r>
                      <a:r>
                        <a:rPr lang="fr-FR" sz="1400" u="none" strike="noStrike" dirty="0" err="1">
                          <a:effectLst/>
                        </a:rPr>
                        <a:t>t</a:t>
                      </a:r>
                      <a:r>
                        <a:rPr lang="fr-FR" sz="1400" u="none" strike="noStrike" dirty="0">
                          <a:effectLst/>
                        </a:rPr>
                        <a:t> off -5.3 )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498480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GRAIN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tau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3008924873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0,56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1,33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2273611481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3,76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7,50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3855669614"/>
                  </a:ext>
                </a:extLst>
              </a:tr>
              <a:tr h="190102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24,45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91,18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" marR="6181" marT="6181" marB="0" anchor="b"/>
                </a:tc>
                <a:extLst>
                  <a:ext uri="{0D108BD9-81ED-4DB2-BD59-A6C34878D82A}">
                    <a16:rowId xmlns:a16="http://schemas.microsoft.com/office/drawing/2014/main" val="163135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7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9" y="352779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89C6FC-C016-D977-B800-4B0EB58F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00942" y="454825"/>
            <a:ext cx="576942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EEEC96-3439-B9E5-535C-A28C1A45097B}"/>
              </a:ext>
            </a:extLst>
          </p:cNvPr>
          <p:cNvSpPr txBox="1"/>
          <p:nvPr/>
        </p:nvSpPr>
        <p:spPr>
          <a:xfrm>
            <a:off x="8604165" y="1596696"/>
            <a:ext cx="64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7.3%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BC00E0-692E-F588-8231-F80F29D65F42}"/>
              </a:ext>
            </a:extLst>
          </p:cNvPr>
          <p:cNvSpPr txBox="1"/>
          <p:nvPr/>
        </p:nvSpPr>
        <p:spPr>
          <a:xfrm>
            <a:off x="8597740" y="2094117"/>
            <a:ext cx="7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92,7%</a:t>
            </a:r>
          </a:p>
        </p:txBody>
      </p:sp>
    </p:spTree>
    <p:extLst>
      <p:ext uri="{BB962C8B-B14F-4D97-AF65-F5344CB8AC3E}">
        <p14:creationId xmlns:p14="http://schemas.microsoft.com/office/powerpoint/2010/main" val="407280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9" y="352779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FF4367-693C-9661-B25F-400F4B18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59431" y="-1028351"/>
            <a:ext cx="5459381" cy="98896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3AEB27-AD06-6EEC-7B9C-CD8A5540355D}"/>
              </a:ext>
            </a:extLst>
          </p:cNvPr>
          <p:cNvSpPr txBox="1"/>
          <p:nvPr/>
        </p:nvSpPr>
        <p:spPr>
          <a:xfrm>
            <a:off x="10895600" y="1743654"/>
            <a:ext cx="64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8.1%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8919A4-9007-C5A7-189B-502AF819C743}"/>
              </a:ext>
            </a:extLst>
          </p:cNvPr>
          <p:cNvSpPr txBox="1"/>
          <p:nvPr/>
        </p:nvSpPr>
        <p:spPr>
          <a:xfrm>
            <a:off x="10889175" y="2241075"/>
            <a:ext cx="7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91,9%</a:t>
            </a:r>
          </a:p>
        </p:txBody>
      </p:sp>
    </p:spTree>
    <p:extLst>
      <p:ext uri="{BB962C8B-B14F-4D97-AF65-F5344CB8AC3E}">
        <p14:creationId xmlns:p14="http://schemas.microsoft.com/office/powerpoint/2010/main" val="251043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838A0D-3A65-FE62-73DC-A36CFD95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8051" y="339508"/>
            <a:ext cx="5009204" cy="53187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72FDB1-2684-D6D2-920C-9F64A8844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17778" y="336742"/>
            <a:ext cx="5009204" cy="531876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333EB8B-0303-4C5E-AD65-72605F7C490D}"/>
              </a:ext>
            </a:extLst>
          </p:cNvPr>
          <p:cNvSpPr/>
          <p:nvPr/>
        </p:nvSpPr>
        <p:spPr>
          <a:xfrm>
            <a:off x="6410596" y="850909"/>
            <a:ext cx="1166901" cy="10837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29ADFFA-C6F8-0BFE-B692-4746E05B0E10}"/>
              </a:ext>
            </a:extLst>
          </p:cNvPr>
          <p:cNvSpPr/>
          <p:nvPr/>
        </p:nvSpPr>
        <p:spPr>
          <a:xfrm>
            <a:off x="593274" y="987923"/>
            <a:ext cx="112776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4B7EE-D45D-ADF4-8819-3E00F29251A6}"/>
              </a:ext>
            </a:extLst>
          </p:cNvPr>
          <p:cNvSpPr txBox="1"/>
          <p:nvPr/>
        </p:nvSpPr>
        <p:spPr>
          <a:xfrm>
            <a:off x="3014002" y="5840493"/>
            <a:ext cx="616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1. Offset correction (</a:t>
            </a:r>
            <a:r>
              <a:rPr lang="fr-FR" sz="2800" dirty="0" err="1"/>
              <a:t>Voffset</a:t>
            </a:r>
            <a:r>
              <a:rPr lang="fr-FR" sz="2800" dirty="0"/>
              <a:t> ~ 25-27 mV) </a:t>
            </a:r>
          </a:p>
        </p:txBody>
      </p:sp>
    </p:spTree>
    <p:extLst>
      <p:ext uri="{BB962C8B-B14F-4D97-AF65-F5344CB8AC3E}">
        <p14:creationId xmlns:p14="http://schemas.microsoft.com/office/powerpoint/2010/main" val="330405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E460C6-E4F8-5DA1-E7AA-E5AC861E8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85625" y="230240"/>
            <a:ext cx="4433376" cy="47073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F08470-292F-4D26-59E5-6A2277F7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44225" y="229521"/>
            <a:ext cx="4456632" cy="473204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4BD1DCD-F0E0-BCCE-E065-534C57B9BA70}"/>
              </a:ext>
            </a:extLst>
          </p:cNvPr>
          <p:cNvSpPr/>
          <p:nvPr/>
        </p:nvSpPr>
        <p:spPr>
          <a:xfrm>
            <a:off x="1899171" y="3632342"/>
            <a:ext cx="1206757" cy="10716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524DDDC-66CE-6821-5DCE-E0509DF8B862}"/>
              </a:ext>
            </a:extLst>
          </p:cNvPr>
          <p:cNvSpPr/>
          <p:nvPr/>
        </p:nvSpPr>
        <p:spPr>
          <a:xfrm>
            <a:off x="8176645" y="3638000"/>
            <a:ext cx="112776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099654-045F-05CF-BAC8-F811FC711C87}"/>
              </a:ext>
            </a:extLst>
          </p:cNvPr>
          <p:cNvSpPr txBox="1"/>
          <p:nvPr/>
        </p:nvSpPr>
        <p:spPr>
          <a:xfrm>
            <a:off x="2187677" y="5105779"/>
            <a:ext cx="7816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2. Shift correction (</a:t>
            </a:r>
            <a:r>
              <a:rPr lang="fr-FR" sz="2800" dirty="0" err="1"/>
              <a:t>toffset</a:t>
            </a:r>
            <a:r>
              <a:rPr lang="fr-FR" sz="2800" dirty="0"/>
              <a:t> ~ 5.3us for the long range WF acquisition and 0.23us for the short range WF)</a:t>
            </a:r>
          </a:p>
          <a:p>
            <a:r>
              <a:rPr lang="fr-FR" sz="2800" dirty="0"/>
              <a:t>3. </a:t>
            </a:r>
            <a:r>
              <a:rPr lang="fr-FR" sz="2800" dirty="0" err="1"/>
              <a:t>Exponential</a:t>
            </a:r>
            <a:r>
              <a:rPr lang="fr-FR" sz="2800" dirty="0"/>
              <a:t> fit</a:t>
            </a:r>
          </a:p>
        </p:txBody>
      </p:sp>
    </p:spTree>
    <p:extLst>
      <p:ext uri="{BB962C8B-B14F-4D97-AF65-F5344CB8AC3E}">
        <p14:creationId xmlns:p14="http://schemas.microsoft.com/office/powerpoint/2010/main" val="473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09099654-045F-05CF-BAC8-F811FC711C87}"/>
              </a:ext>
            </a:extLst>
          </p:cNvPr>
          <p:cNvSpPr txBox="1"/>
          <p:nvPr/>
        </p:nvSpPr>
        <p:spPr>
          <a:xfrm>
            <a:off x="4390551" y="5463003"/>
            <a:ext cx="3975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4. Mix the </a:t>
            </a:r>
            <a:r>
              <a:rPr lang="fr-FR" sz="2800" dirty="0" err="1"/>
              <a:t>two</a:t>
            </a:r>
            <a:r>
              <a:rPr lang="fr-FR" sz="2800" dirty="0"/>
              <a:t> </a:t>
            </a:r>
            <a:r>
              <a:rPr lang="fr-FR" sz="2800" dirty="0" err="1"/>
              <a:t>waveforms</a:t>
            </a:r>
            <a:endParaRPr lang="fr-FR" sz="2800" dirty="0"/>
          </a:p>
          <a:p>
            <a:r>
              <a:rPr lang="fr-FR" sz="2800" dirty="0"/>
              <a:t>5. </a:t>
            </a:r>
            <a:r>
              <a:rPr lang="fr-FR" sz="2800" dirty="0" err="1"/>
              <a:t>Exponential</a:t>
            </a:r>
            <a:r>
              <a:rPr lang="fr-FR" sz="2800" dirty="0"/>
              <a:t> fit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7CDE5-F890-8B9F-AF3B-400D29C3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38754" y="286699"/>
            <a:ext cx="4578612" cy="48615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4B958C-F78A-922E-8D04-828CA33F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78488" y="220515"/>
            <a:ext cx="4703276" cy="49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4EBE3D-1CA0-AA41-864F-0468E4D8ECE9}"/>
              </a:ext>
            </a:extLst>
          </p:cNvPr>
          <p:cNvSpPr txBox="1"/>
          <p:nvPr/>
        </p:nvSpPr>
        <p:spPr>
          <a:xfrm>
            <a:off x="4834949" y="352779"/>
            <a:ext cx="25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plate</a:t>
            </a:r>
            <a:endParaRPr lang="fr-FR" sz="3600" baseline="-25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194729-DD67-6CA8-7120-C7CF2DD7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85123" y="-538421"/>
            <a:ext cx="5730800" cy="88058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6EA24A4-C401-7AF3-38B5-D7FFC8B27608}"/>
              </a:ext>
            </a:extLst>
          </p:cNvPr>
          <p:cNvSpPr txBox="1"/>
          <p:nvPr/>
        </p:nvSpPr>
        <p:spPr>
          <a:xfrm>
            <a:off x="9059880" y="1556618"/>
            <a:ext cx="209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1.9% (</a:t>
            </a:r>
            <a:r>
              <a:rPr lang="fr-FR" dirty="0" err="1"/>
              <a:t>instead</a:t>
            </a:r>
            <a:r>
              <a:rPr lang="fr-FR" dirty="0"/>
              <a:t> of 2%)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4A550E-03FA-BC0B-9F0E-635823EA6671}"/>
              </a:ext>
            </a:extLst>
          </p:cNvPr>
          <p:cNvSpPr txBox="1"/>
          <p:nvPr/>
        </p:nvSpPr>
        <p:spPr>
          <a:xfrm>
            <a:off x="9053455" y="2054039"/>
            <a:ext cx="221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11.6% (</a:t>
            </a:r>
            <a:r>
              <a:rPr lang="fr-FR" dirty="0" err="1"/>
              <a:t>instead</a:t>
            </a:r>
            <a:r>
              <a:rPr lang="fr-FR" dirty="0"/>
              <a:t> of 9%)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A58193-7D89-B84A-A924-A3E4732ED0BF}"/>
              </a:ext>
            </a:extLst>
          </p:cNvPr>
          <p:cNvSpPr txBox="1"/>
          <p:nvPr/>
        </p:nvSpPr>
        <p:spPr>
          <a:xfrm>
            <a:off x="9059880" y="2796213"/>
            <a:ext cx="233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86.5% (</a:t>
            </a:r>
            <a:r>
              <a:rPr lang="fr-FR" dirty="0" err="1"/>
              <a:t>instead</a:t>
            </a:r>
            <a:r>
              <a:rPr lang="fr-FR" dirty="0"/>
              <a:t> of 89%)</a:t>
            </a:r>
          </a:p>
        </p:txBody>
      </p:sp>
    </p:spTree>
    <p:extLst>
      <p:ext uri="{BB962C8B-B14F-4D97-AF65-F5344CB8AC3E}">
        <p14:creationId xmlns:p14="http://schemas.microsoft.com/office/powerpoint/2010/main" val="98196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89065C-D815-A32C-EEC6-700809A0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28004" y="-619534"/>
            <a:ext cx="5789329" cy="84601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72F880-F834-660C-2A6C-4DAC8BCA53FE}"/>
              </a:ext>
            </a:extLst>
          </p:cNvPr>
          <p:cNvSpPr txBox="1"/>
          <p:nvPr/>
        </p:nvSpPr>
        <p:spPr>
          <a:xfrm>
            <a:off x="9452759" y="130469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1.7%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6E518E-01B2-4CF9-006D-4463FFB006B6}"/>
              </a:ext>
            </a:extLst>
          </p:cNvPr>
          <p:cNvSpPr txBox="1"/>
          <p:nvPr/>
        </p:nvSpPr>
        <p:spPr>
          <a:xfrm>
            <a:off x="9446334" y="180211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8.8%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EB59E7-1B8A-2A90-048B-A387B7ABFCB2}"/>
              </a:ext>
            </a:extLst>
          </p:cNvPr>
          <p:cNvSpPr txBox="1"/>
          <p:nvPr/>
        </p:nvSpPr>
        <p:spPr>
          <a:xfrm>
            <a:off x="9452759" y="25442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89.6%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EBE3D-1CA0-AA41-864F-0468E4D8ECE9}"/>
              </a:ext>
            </a:extLst>
          </p:cNvPr>
          <p:cNvSpPr txBox="1"/>
          <p:nvPr/>
        </p:nvSpPr>
        <p:spPr>
          <a:xfrm>
            <a:off x="4834949" y="352779"/>
            <a:ext cx="25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plate</a:t>
            </a:r>
            <a:endParaRPr lang="fr-FR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91655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75C57C-E333-CE09-3397-6FE554BDFCF4}"/>
              </a:ext>
            </a:extLst>
          </p:cNvPr>
          <p:cNvSpPr txBox="1"/>
          <p:nvPr/>
        </p:nvSpPr>
        <p:spPr>
          <a:xfrm>
            <a:off x="4834949" y="352779"/>
            <a:ext cx="25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plate</a:t>
            </a:r>
            <a:endParaRPr lang="fr-FR" sz="3600" baseline="-25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926D9E-43D3-78BD-8B23-E638A31F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22326" y="475104"/>
            <a:ext cx="5368028" cy="6416040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CC6D0D8-2912-D0D2-2549-61BCB5CCE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34508"/>
              </p:ext>
            </p:extLst>
          </p:nvPr>
        </p:nvGraphicFramePr>
        <p:xfrm>
          <a:off x="8798560" y="1695026"/>
          <a:ext cx="3058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080">
                  <a:extLst>
                    <a:ext uri="{9D8B030D-6E8A-4147-A177-3AD203B41FA5}">
                      <a16:colId xmlns:a16="http://schemas.microsoft.com/office/drawing/2014/main" val="1981471607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337695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1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0.239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10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2.323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2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7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34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9" y="35277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667280-96C5-BC03-C04A-C8E030D5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6335" y="-674030"/>
            <a:ext cx="5397227" cy="87435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C80639-BB4F-D712-9827-BA0176BC6645}"/>
              </a:ext>
            </a:extLst>
          </p:cNvPr>
          <p:cNvSpPr txBox="1"/>
          <p:nvPr/>
        </p:nvSpPr>
        <p:spPr>
          <a:xfrm>
            <a:off x="9059880" y="1556618"/>
            <a:ext cx="209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2.2% (</a:t>
            </a:r>
            <a:r>
              <a:rPr lang="fr-FR" dirty="0" err="1"/>
              <a:t>instead</a:t>
            </a:r>
            <a:r>
              <a:rPr lang="fr-FR" dirty="0"/>
              <a:t> of 2%)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2BF46E-5A03-BD16-94B3-A42EB0D2919D}"/>
              </a:ext>
            </a:extLst>
          </p:cNvPr>
          <p:cNvSpPr txBox="1"/>
          <p:nvPr/>
        </p:nvSpPr>
        <p:spPr>
          <a:xfrm>
            <a:off x="9053455" y="2054039"/>
            <a:ext cx="226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13.1 % (</a:t>
            </a:r>
            <a:r>
              <a:rPr lang="fr-FR" dirty="0" err="1"/>
              <a:t>instead</a:t>
            </a:r>
            <a:r>
              <a:rPr lang="fr-FR" dirty="0"/>
              <a:t> of 9%)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6F58FA-2140-CB42-8189-4FB644EE2F93}"/>
              </a:ext>
            </a:extLst>
          </p:cNvPr>
          <p:cNvSpPr txBox="1"/>
          <p:nvPr/>
        </p:nvSpPr>
        <p:spPr>
          <a:xfrm>
            <a:off x="9053455" y="2700370"/>
            <a:ext cx="233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84.7% (</a:t>
            </a:r>
            <a:r>
              <a:rPr lang="fr-FR" dirty="0" err="1"/>
              <a:t>instead</a:t>
            </a:r>
            <a:r>
              <a:rPr lang="fr-FR" dirty="0"/>
              <a:t> of 89%)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54012AE-8C25-5C9C-3FB7-652485D5F8AC}"/>
              </a:ext>
            </a:extLst>
          </p:cNvPr>
          <p:cNvCxnSpPr>
            <a:cxnSpLocks/>
          </p:cNvCxnSpPr>
          <p:nvPr/>
        </p:nvCxnSpPr>
        <p:spPr>
          <a:xfrm flipH="1">
            <a:off x="2489588" y="1440381"/>
            <a:ext cx="329144" cy="12273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242776A-6890-1B5F-B78E-42BD2890DF07}"/>
              </a:ext>
            </a:extLst>
          </p:cNvPr>
          <p:cNvSpPr txBox="1"/>
          <p:nvPr/>
        </p:nvSpPr>
        <p:spPr>
          <a:xfrm>
            <a:off x="1761306" y="932550"/>
            <a:ext cx="177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Cherenkov</a:t>
            </a:r>
            <a:r>
              <a:rPr lang="fr-FR" dirty="0"/>
              <a:t> </a:t>
            </a:r>
            <a:r>
              <a:rPr lang="fr-FR" dirty="0" err="1"/>
              <a:t>peak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3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9" y="35277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E3A088-86DD-54E4-3057-26F5FA29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66505" y="-797328"/>
            <a:ext cx="5081058" cy="867393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F43AA1-5008-9AFD-6DED-BC13E70D5364}"/>
              </a:ext>
            </a:extLst>
          </p:cNvPr>
          <p:cNvSpPr txBox="1"/>
          <p:nvPr/>
        </p:nvSpPr>
        <p:spPr>
          <a:xfrm>
            <a:off x="9534893" y="1319111"/>
            <a:ext cx="209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1.3% (</a:t>
            </a:r>
            <a:r>
              <a:rPr lang="fr-FR" dirty="0" err="1"/>
              <a:t>instead</a:t>
            </a:r>
            <a:r>
              <a:rPr lang="fr-FR" dirty="0"/>
              <a:t> of 2%)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D294DA-74C5-EF5C-E370-749F25F3D504}"/>
              </a:ext>
            </a:extLst>
          </p:cNvPr>
          <p:cNvSpPr txBox="1"/>
          <p:nvPr/>
        </p:nvSpPr>
        <p:spPr>
          <a:xfrm>
            <a:off x="9528468" y="1816532"/>
            <a:ext cx="215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7.5% (</a:t>
            </a:r>
            <a:r>
              <a:rPr lang="fr-FR" dirty="0" err="1"/>
              <a:t>instead</a:t>
            </a:r>
            <a:r>
              <a:rPr lang="fr-FR" dirty="0"/>
              <a:t> of 9%)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8C036C-EB59-DDC0-C797-978ECBA42A14}"/>
              </a:ext>
            </a:extLst>
          </p:cNvPr>
          <p:cNvSpPr txBox="1"/>
          <p:nvPr/>
        </p:nvSpPr>
        <p:spPr>
          <a:xfrm>
            <a:off x="9528468" y="2462863"/>
            <a:ext cx="233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91.2% (</a:t>
            </a:r>
            <a:r>
              <a:rPr lang="fr-FR" dirty="0" err="1"/>
              <a:t>instead</a:t>
            </a:r>
            <a:r>
              <a:rPr lang="fr-FR" dirty="0"/>
              <a:t> of 89%)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BAB3DFA-2543-B837-A3F7-98BE61D76597}"/>
              </a:ext>
            </a:extLst>
          </p:cNvPr>
          <p:cNvCxnSpPr>
            <a:cxnSpLocks/>
          </p:cNvCxnSpPr>
          <p:nvPr/>
        </p:nvCxnSpPr>
        <p:spPr>
          <a:xfrm>
            <a:off x="2636520" y="1319111"/>
            <a:ext cx="676696" cy="1234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C93F66B-7D98-EE72-2453-47839189B0E2}"/>
              </a:ext>
            </a:extLst>
          </p:cNvPr>
          <p:cNvSpPr txBox="1"/>
          <p:nvPr/>
        </p:nvSpPr>
        <p:spPr>
          <a:xfrm>
            <a:off x="1537684" y="765113"/>
            <a:ext cx="177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Cherenkov</a:t>
            </a:r>
            <a:r>
              <a:rPr lang="fr-FR" dirty="0"/>
              <a:t> </a:t>
            </a:r>
            <a:r>
              <a:rPr lang="fr-FR" dirty="0" err="1"/>
              <a:t>peak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740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312</Words>
  <Application>Microsoft Macintosh PowerPoint</Application>
  <PresentationFormat>Grand écran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Thème Office</vt:lpstr>
      <vt:lpstr>PSD Data Analysis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 Data Analysis</dc:title>
  <dc:creator>Microsoft Office User</dc:creator>
  <cp:lastModifiedBy>Microsoft Office User</cp:lastModifiedBy>
  <cp:revision>5</cp:revision>
  <dcterms:created xsi:type="dcterms:W3CDTF">2024-11-15T09:58:16Z</dcterms:created>
  <dcterms:modified xsi:type="dcterms:W3CDTF">2024-11-15T14:38:12Z</dcterms:modified>
</cp:coreProperties>
</file>