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444" r:id="rId3"/>
    <p:sldId id="445" r:id="rId4"/>
    <p:sldId id="451" r:id="rId5"/>
    <p:sldId id="452" r:id="rId6"/>
    <p:sldId id="453" r:id="rId7"/>
    <p:sldId id="454" r:id="rId8"/>
    <p:sldId id="450" r:id="rId9"/>
    <p:sldId id="437" r:id="rId10"/>
    <p:sldId id="438" r:id="rId11"/>
    <p:sldId id="455" r:id="rId1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FF"/>
    <a:srgbClr val="9999FF"/>
    <a:srgbClr val="040DBC"/>
    <a:srgbClr val="040DC0"/>
    <a:srgbClr val="030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1" autoAdjust="0"/>
  </p:normalViewPr>
  <p:slideViewPr>
    <p:cSldViewPr snapToGrid="0">
      <p:cViewPr varScale="1">
        <p:scale>
          <a:sx n="90" d="100"/>
          <a:sy n="90" d="100"/>
        </p:scale>
        <p:origin x="127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E8B37-5E31-44CE-8EF9-B4B5E8C5C0B2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7191E-7447-425A-BAEC-F60AA2ADB5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4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EF9A80-209E-4422-BBCD-AA86E6F6E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C84ED7-3AAA-470D-89AA-371B234B9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F9D41B-0E6F-4ADC-AACF-43A6C949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B737-0FB5-400C-AF48-1626FAFF63B7}" type="datetime1">
              <a:rPr lang="uk-UA" smtClean="0"/>
              <a:t>15.11.2024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093626-4821-42E6-8B22-EEE20CA6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4DA8EA-38A2-46DB-9EC5-0C4F8C49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8F2EFEB-DD3A-41AA-8018-CA501862944A}"/>
              </a:ext>
            </a:extLst>
          </p:cNvPr>
          <p:cNvGrpSpPr/>
          <p:nvPr userDrawn="1"/>
        </p:nvGrpSpPr>
        <p:grpSpPr>
          <a:xfrm>
            <a:off x="0" y="6354762"/>
            <a:ext cx="12192000" cy="503240"/>
            <a:chOff x="0" y="6354762"/>
            <a:chExt cx="12192000" cy="503240"/>
          </a:xfrm>
        </p:grpSpPr>
        <p:sp>
          <p:nvSpPr>
            <p:cNvPr id="8" name="Дата 1">
              <a:extLst>
                <a:ext uri="{FF2B5EF4-FFF2-40B4-BE49-F238E27FC236}">
                  <a16:creationId xmlns:a16="http://schemas.microsoft.com/office/drawing/2014/main" id="{F1A85AF3-303E-4DCB-9783-78E2D384856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38200" y="63563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0148F0F3-3E6D-4B7C-BBE6-1C93694638F0}" type="datetime1">
                <a:rPr lang="uk-UA" smtClean="0"/>
                <a:pPr/>
                <a:t>15.11.2024</a:t>
              </a:fld>
              <a:endParaRPr lang="uk-UA"/>
            </a:p>
          </p:txBody>
        </p:sp>
        <p:sp>
          <p:nvSpPr>
            <p:cNvPr id="9" name="Нижний колонтитул 2">
              <a:extLst>
                <a:ext uri="{FF2B5EF4-FFF2-40B4-BE49-F238E27FC236}">
                  <a16:creationId xmlns:a16="http://schemas.microsoft.com/office/drawing/2014/main" id="{760B2228-C9F9-4132-8602-03ED1248244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4038600" y="6356350"/>
              <a:ext cx="41148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LID4096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/>
                <a:t>Denys Klekots denys.klekots@cern.ch</a:t>
              </a:r>
              <a:endParaRPr lang="uk-UA"/>
            </a:p>
          </p:txBody>
        </p:sp>
        <p:sp>
          <p:nvSpPr>
            <p:cNvPr id="10" name="Номер слайда 3">
              <a:extLst>
                <a:ext uri="{FF2B5EF4-FFF2-40B4-BE49-F238E27FC236}">
                  <a16:creationId xmlns:a16="http://schemas.microsoft.com/office/drawing/2014/main" id="{92BDE45C-5F5E-4959-AEBD-6EDAB68AE654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610600" y="63563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LID4096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03E89D03-2A8B-46EE-BF82-C3408BD5E61D}" type="slidenum">
                <a:rPr lang="uk-UA" smtClean="0"/>
                <a:pPr/>
                <a:t>‹#›</a:t>
              </a:fld>
              <a:endParaRPr lang="uk-UA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35F2A6AE-C5D2-4AD8-8BE3-5CB8AE088C87}"/>
                </a:ext>
              </a:extLst>
            </p:cNvPr>
            <p:cNvSpPr/>
            <p:nvPr userDrawn="1"/>
          </p:nvSpPr>
          <p:spPr>
            <a:xfrm>
              <a:off x="0" y="6356350"/>
              <a:ext cx="12192000" cy="50165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рямоугольный треугольник 11">
              <a:extLst>
                <a:ext uri="{FF2B5EF4-FFF2-40B4-BE49-F238E27FC236}">
                  <a16:creationId xmlns:a16="http://schemas.microsoft.com/office/drawing/2014/main" id="{E3DA1754-E44E-43C2-9304-E812E802940C}"/>
                </a:ext>
              </a:extLst>
            </p:cNvPr>
            <p:cNvSpPr/>
            <p:nvPr userDrawn="1"/>
          </p:nvSpPr>
          <p:spPr>
            <a:xfrm rot="5400000">
              <a:off x="942975" y="6605588"/>
              <a:ext cx="266700" cy="238125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рямоугольный треугольник 12">
              <a:extLst>
                <a:ext uri="{FF2B5EF4-FFF2-40B4-BE49-F238E27FC236}">
                  <a16:creationId xmlns:a16="http://schemas.microsoft.com/office/drawing/2014/main" id="{5521EB88-C663-4E1C-9079-5D5F29F1D764}"/>
                </a:ext>
              </a:extLst>
            </p:cNvPr>
            <p:cNvSpPr/>
            <p:nvPr userDrawn="1"/>
          </p:nvSpPr>
          <p:spPr>
            <a:xfrm rot="5400000">
              <a:off x="11115674" y="6354763"/>
              <a:ext cx="238126" cy="238125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F2BDE72F-43E2-4517-86AC-7DC4A452C829}"/>
                </a:ext>
              </a:extLst>
            </p:cNvPr>
            <p:cNvSpPr/>
            <p:nvPr userDrawn="1"/>
          </p:nvSpPr>
          <p:spPr>
            <a:xfrm>
              <a:off x="0" y="6591300"/>
              <a:ext cx="957262" cy="2667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CB2D7751-2640-44D5-8AD3-BF4569760C32}"/>
                </a:ext>
              </a:extLst>
            </p:cNvPr>
            <p:cNvSpPr/>
            <p:nvPr userDrawn="1"/>
          </p:nvSpPr>
          <p:spPr>
            <a:xfrm>
              <a:off x="1" y="6354762"/>
              <a:ext cx="11115674" cy="238125"/>
            </a:xfrm>
            <a:prstGeom prst="rect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рямоугольный треугольник 15">
              <a:extLst>
                <a:ext uri="{FF2B5EF4-FFF2-40B4-BE49-F238E27FC236}">
                  <a16:creationId xmlns:a16="http://schemas.microsoft.com/office/drawing/2014/main" id="{60C54A35-DCA5-4C85-8223-0226E40B55B1}"/>
                </a:ext>
              </a:extLst>
            </p:cNvPr>
            <p:cNvSpPr/>
            <p:nvPr userDrawn="1"/>
          </p:nvSpPr>
          <p:spPr>
            <a:xfrm rot="5400000">
              <a:off x="942975" y="6605589"/>
              <a:ext cx="266700" cy="238125"/>
            </a:xfrm>
            <a:prstGeom prst="rtTriangle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рямоугольный треугольник 16">
              <a:extLst>
                <a:ext uri="{FF2B5EF4-FFF2-40B4-BE49-F238E27FC236}">
                  <a16:creationId xmlns:a16="http://schemas.microsoft.com/office/drawing/2014/main" id="{87E64B9F-A784-4476-BDE1-2A5741EC062A}"/>
                </a:ext>
              </a:extLst>
            </p:cNvPr>
            <p:cNvSpPr/>
            <p:nvPr userDrawn="1"/>
          </p:nvSpPr>
          <p:spPr>
            <a:xfrm rot="5400000">
              <a:off x="11116468" y="6353970"/>
              <a:ext cx="236538" cy="238125"/>
            </a:xfrm>
            <a:prstGeom prst="rtTriangle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F338BDBE-1A0E-4ADE-B6AA-4DD5600959EB}"/>
                </a:ext>
              </a:extLst>
            </p:cNvPr>
            <p:cNvSpPr/>
            <p:nvPr userDrawn="1"/>
          </p:nvSpPr>
          <p:spPr>
            <a:xfrm>
              <a:off x="0" y="6591301"/>
              <a:ext cx="957262" cy="266700"/>
            </a:xfrm>
            <a:prstGeom prst="rect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19" name="Прямоугольный треугольник 18">
            <a:extLst>
              <a:ext uri="{FF2B5EF4-FFF2-40B4-BE49-F238E27FC236}">
                <a16:creationId xmlns:a16="http://schemas.microsoft.com/office/drawing/2014/main" id="{A8C3EEA6-5AA7-403C-BF0F-CEA84A23D203}"/>
              </a:ext>
            </a:extLst>
          </p:cNvPr>
          <p:cNvSpPr/>
          <p:nvPr userDrawn="1"/>
        </p:nvSpPr>
        <p:spPr>
          <a:xfrm rot="5400000">
            <a:off x="-14288" y="15875"/>
            <a:ext cx="266700" cy="238125"/>
          </a:xfrm>
          <a:prstGeom prst="rtTriangle">
            <a:avLst/>
          </a:prstGeom>
          <a:solidFill>
            <a:srgbClr val="040DBC"/>
          </a:solidFill>
          <a:ln>
            <a:solidFill>
              <a:srgbClr val="040D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угольный треугольник 19">
            <a:extLst>
              <a:ext uri="{FF2B5EF4-FFF2-40B4-BE49-F238E27FC236}">
                <a16:creationId xmlns:a16="http://schemas.microsoft.com/office/drawing/2014/main" id="{F85938EE-44CD-4CE4-AEE9-4BA4A9ECBBCE}"/>
              </a:ext>
            </a:extLst>
          </p:cNvPr>
          <p:cNvSpPr/>
          <p:nvPr userDrawn="1"/>
        </p:nvSpPr>
        <p:spPr>
          <a:xfrm rot="5400000">
            <a:off x="792" y="6350797"/>
            <a:ext cx="236540" cy="238125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Прямоугольный треугольник 20">
            <a:extLst>
              <a:ext uri="{FF2B5EF4-FFF2-40B4-BE49-F238E27FC236}">
                <a16:creationId xmlns:a16="http://schemas.microsoft.com/office/drawing/2014/main" id="{E9A733E3-4893-414B-847E-1FCB903BC840}"/>
              </a:ext>
            </a:extLst>
          </p:cNvPr>
          <p:cNvSpPr/>
          <p:nvPr userDrawn="1"/>
        </p:nvSpPr>
        <p:spPr>
          <a:xfrm rot="16200000">
            <a:off x="11939588" y="6621462"/>
            <a:ext cx="266700" cy="238125"/>
          </a:xfrm>
          <a:prstGeom prst="rt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D955FEA-1564-4AEA-8E2D-8DA659BFB2E9}"/>
              </a:ext>
            </a:extLst>
          </p:cNvPr>
          <p:cNvSpPr/>
          <p:nvPr userDrawn="1"/>
        </p:nvSpPr>
        <p:spPr>
          <a:xfrm>
            <a:off x="12001500" y="58737"/>
            <a:ext cx="121443" cy="13335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052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7FDED-EFA4-4C75-AA56-4F2B1D7D3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714D8D-F54C-4C27-944E-0238B7357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BAC20A-531D-40A0-AED1-77E2B4C1A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72C1-D670-4D56-8976-32D6253290F6}" type="datetime1">
              <a:rPr lang="uk-UA" smtClean="0"/>
              <a:t>15.11.2024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72CB02-6A43-4A14-9AA6-8606D1EBC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83228A-6A57-4A30-A64D-0435FD878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732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AA863A-7AFB-4E43-8592-81000ABCA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F2538E-DDFD-4094-BA3E-03E1F94E2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F1648E-2E32-40F7-AF90-264CA99B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B28-EE74-4434-B322-E75FDE8DA91F}" type="datetime1">
              <a:rPr lang="uk-UA" smtClean="0"/>
              <a:t>15.11.2024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1C883C-DB1E-48E9-B5CD-EA2C8693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12E80F-A388-41E4-A2FD-B9521E78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5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19F9E38E-2074-434D-AE05-77510D6068E3}"/>
              </a:ext>
            </a:extLst>
          </p:cNvPr>
          <p:cNvGrpSpPr/>
          <p:nvPr userDrawn="1"/>
        </p:nvGrpSpPr>
        <p:grpSpPr>
          <a:xfrm>
            <a:off x="0" y="6354762"/>
            <a:ext cx="12192000" cy="503240"/>
            <a:chOff x="0" y="6354762"/>
            <a:chExt cx="12192000" cy="503240"/>
          </a:xfrm>
        </p:grpSpPr>
        <p:sp>
          <p:nvSpPr>
            <p:cNvPr id="9" name="Дата 1">
              <a:extLst>
                <a:ext uri="{FF2B5EF4-FFF2-40B4-BE49-F238E27FC236}">
                  <a16:creationId xmlns:a16="http://schemas.microsoft.com/office/drawing/2014/main" id="{0C6D1A8A-ABA0-4ABB-8684-98B90A728B4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38200" y="63563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0148F0F3-3E6D-4B7C-BBE6-1C93694638F0}" type="datetime1">
                <a:rPr lang="uk-UA" smtClean="0"/>
                <a:pPr/>
                <a:t>15.11.2024</a:t>
              </a:fld>
              <a:endParaRPr lang="uk-UA"/>
            </a:p>
          </p:txBody>
        </p:sp>
        <p:sp>
          <p:nvSpPr>
            <p:cNvPr id="10" name="Нижний колонтитул 2">
              <a:extLst>
                <a:ext uri="{FF2B5EF4-FFF2-40B4-BE49-F238E27FC236}">
                  <a16:creationId xmlns:a16="http://schemas.microsoft.com/office/drawing/2014/main" id="{3CA7FD29-63CF-4D6C-B3D1-F36FA7402B1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4038600" y="6356350"/>
              <a:ext cx="41148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LID4096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/>
                <a:t>Denys Klekots denys.klekots@cern.ch</a:t>
              </a:r>
              <a:endParaRPr lang="uk-UA"/>
            </a:p>
          </p:txBody>
        </p:sp>
        <p:sp>
          <p:nvSpPr>
            <p:cNvPr id="11" name="Номер слайда 3">
              <a:extLst>
                <a:ext uri="{FF2B5EF4-FFF2-40B4-BE49-F238E27FC236}">
                  <a16:creationId xmlns:a16="http://schemas.microsoft.com/office/drawing/2014/main" id="{D8969915-4B11-4BD7-8103-378DE0E5F55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610600" y="63563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LID4096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03E89D03-2A8B-46EE-BF82-C3408BD5E61D}" type="slidenum">
                <a:rPr lang="uk-UA" smtClean="0"/>
                <a:pPr/>
                <a:t>‹#›</a:t>
              </a:fld>
              <a:endParaRPr lang="uk-UA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4B4AC9A5-5AAD-468A-91DD-081DB35EBE51}"/>
                </a:ext>
              </a:extLst>
            </p:cNvPr>
            <p:cNvSpPr/>
            <p:nvPr userDrawn="1"/>
          </p:nvSpPr>
          <p:spPr>
            <a:xfrm>
              <a:off x="0" y="6356350"/>
              <a:ext cx="12192000" cy="50165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рямоугольный треугольник 13">
              <a:extLst>
                <a:ext uri="{FF2B5EF4-FFF2-40B4-BE49-F238E27FC236}">
                  <a16:creationId xmlns:a16="http://schemas.microsoft.com/office/drawing/2014/main" id="{36E7A2F2-FDEA-49C6-8732-4C50A9F08D96}"/>
                </a:ext>
              </a:extLst>
            </p:cNvPr>
            <p:cNvSpPr/>
            <p:nvPr userDrawn="1"/>
          </p:nvSpPr>
          <p:spPr>
            <a:xfrm rot="5400000">
              <a:off x="942975" y="6605588"/>
              <a:ext cx="266700" cy="238125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рямоугольный треугольник 14">
              <a:extLst>
                <a:ext uri="{FF2B5EF4-FFF2-40B4-BE49-F238E27FC236}">
                  <a16:creationId xmlns:a16="http://schemas.microsoft.com/office/drawing/2014/main" id="{7624A751-2222-4A02-88A9-94A73569969A}"/>
                </a:ext>
              </a:extLst>
            </p:cNvPr>
            <p:cNvSpPr/>
            <p:nvPr userDrawn="1"/>
          </p:nvSpPr>
          <p:spPr>
            <a:xfrm rot="5400000">
              <a:off x="11115674" y="6354763"/>
              <a:ext cx="238126" cy="238125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E6F9EF66-A786-45F7-AC11-02A1210DC070}"/>
                </a:ext>
              </a:extLst>
            </p:cNvPr>
            <p:cNvSpPr/>
            <p:nvPr userDrawn="1"/>
          </p:nvSpPr>
          <p:spPr>
            <a:xfrm>
              <a:off x="0" y="6591300"/>
              <a:ext cx="957262" cy="2667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F029D487-90F3-4EDB-97F0-19316FD4A95A}"/>
                </a:ext>
              </a:extLst>
            </p:cNvPr>
            <p:cNvSpPr/>
            <p:nvPr userDrawn="1"/>
          </p:nvSpPr>
          <p:spPr>
            <a:xfrm>
              <a:off x="1" y="6354762"/>
              <a:ext cx="11115674" cy="238125"/>
            </a:xfrm>
            <a:prstGeom prst="rect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рямоугольный треугольник 17">
              <a:extLst>
                <a:ext uri="{FF2B5EF4-FFF2-40B4-BE49-F238E27FC236}">
                  <a16:creationId xmlns:a16="http://schemas.microsoft.com/office/drawing/2014/main" id="{ECF4F102-93E9-41A7-BA16-D928604FFE2E}"/>
                </a:ext>
              </a:extLst>
            </p:cNvPr>
            <p:cNvSpPr/>
            <p:nvPr userDrawn="1"/>
          </p:nvSpPr>
          <p:spPr>
            <a:xfrm rot="5400000">
              <a:off x="942975" y="6605589"/>
              <a:ext cx="266700" cy="238125"/>
            </a:xfrm>
            <a:prstGeom prst="rtTriangle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Прямоугольный треугольник 18">
              <a:extLst>
                <a:ext uri="{FF2B5EF4-FFF2-40B4-BE49-F238E27FC236}">
                  <a16:creationId xmlns:a16="http://schemas.microsoft.com/office/drawing/2014/main" id="{C0F2D60D-D8B0-4547-B389-B880D29B09AE}"/>
                </a:ext>
              </a:extLst>
            </p:cNvPr>
            <p:cNvSpPr/>
            <p:nvPr userDrawn="1"/>
          </p:nvSpPr>
          <p:spPr>
            <a:xfrm rot="5400000">
              <a:off x="11116468" y="6353970"/>
              <a:ext cx="236538" cy="238125"/>
            </a:xfrm>
            <a:prstGeom prst="rtTriangle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EE988325-D90B-4DBA-9998-6B4C0927FD85}"/>
                </a:ext>
              </a:extLst>
            </p:cNvPr>
            <p:cNvSpPr/>
            <p:nvPr userDrawn="1"/>
          </p:nvSpPr>
          <p:spPr>
            <a:xfrm>
              <a:off x="0" y="6591301"/>
              <a:ext cx="957262" cy="266700"/>
            </a:xfrm>
            <a:prstGeom prst="rect">
              <a:avLst/>
            </a:prstGeom>
            <a:solidFill>
              <a:srgbClr val="040DBC"/>
            </a:solidFill>
            <a:ln>
              <a:solidFill>
                <a:srgbClr val="040D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357D0-9840-4D6A-A45A-0EC14148C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96678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DD1C87-1BCA-4524-AF8A-AFBF5D3CD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rgbClr val="00B0F0"/>
              </a:buClr>
              <a:buFont typeface="Wingdings" panose="05000000000000000000" pitchFamily="2" charset="2"/>
              <a:buChar char="q"/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F36A16-F6A9-4375-8792-C7652464CE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24612"/>
            <a:ext cx="10668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6800F1-0A34-44B7-B406-FB50467B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19536" y="6524625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Denys </a:t>
            </a:r>
            <a:r>
              <a:rPr lang="de-DE" dirty="0" err="1"/>
              <a:t>Klekots</a:t>
            </a:r>
            <a:r>
              <a:rPr lang="de-DE" dirty="0"/>
              <a:t>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D2C0A9-9CD8-4BFC-A6E8-35AFA0FC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4737" y="6437314"/>
            <a:ext cx="7620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03E89D03-2A8B-46EE-BF82-C3408BD5E61D}" type="slidenum">
              <a:rPr lang="uk-UA" smtClean="0"/>
              <a:pPr/>
              <a:t>‹#›</a:t>
            </a:fld>
            <a:endParaRPr lang="uk-UA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AE6A271-6276-4450-8B73-A94330176CBE}"/>
              </a:ext>
            </a:extLst>
          </p:cNvPr>
          <p:cNvCxnSpPr>
            <a:cxnSpLocks/>
          </p:cNvCxnSpPr>
          <p:nvPr userDrawn="1"/>
        </p:nvCxnSpPr>
        <p:spPr>
          <a:xfrm>
            <a:off x="0" y="1100138"/>
            <a:ext cx="4305300" cy="0"/>
          </a:xfrm>
          <a:prstGeom prst="line">
            <a:avLst/>
          </a:prstGeom>
          <a:ln w="381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ый треугольник 31">
            <a:extLst>
              <a:ext uri="{FF2B5EF4-FFF2-40B4-BE49-F238E27FC236}">
                <a16:creationId xmlns:a16="http://schemas.microsoft.com/office/drawing/2014/main" id="{15F0DC9C-FE5B-448B-B54A-C5C1A9ABE330}"/>
              </a:ext>
            </a:extLst>
          </p:cNvPr>
          <p:cNvSpPr/>
          <p:nvPr userDrawn="1"/>
        </p:nvSpPr>
        <p:spPr>
          <a:xfrm rot="5400000">
            <a:off x="-14288" y="15875"/>
            <a:ext cx="266700" cy="238125"/>
          </a:xfrm>
          <a:prstGeom prst="rtTriangle">
            <a:avLst/>
          </a:prstGeom>
          <a:solidFill>
            <a:srgbClr val="040DBC"/>
          </a:solidFill>
          <a:ln>
            <a:solidFill>
              <a:srgbClr val="040D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угольный треугольник 34">
            <a:extLst>
              <a:ext uri="{FF2B5EF4-FFF2-40B4-BE49-F238E27FC236}">
                <a16:creationId xmlns:a16="http://schemas.microsoft.com/office/drawing/2014/main" id="{7E1D57B2-DAEE-4FAF-8861-D2BC6D9C45CD}"/>
              </a:ext>
            </a:extLst>
          </p:cNvPr>
          <p:cNvSpPr/>
          <p:nvPr userDrawn="1"/>
        </p:nvSpPr>
        <p:spPr>
          <a:xfrm rot="5400000">
            <a:off x="792" y="6350797"/>
            <a:ext cx="236540" cy="238125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6" name="Прямоугольный треугольник 35">
            <a:extLst>
              <a:ext uri="{FF2B5EF4-FFF2-40B4-BE49-F238E27FC236}">
                <a16:creationId xmlns:a16="http://schemas.microsoft.com/office/drawing/2014/main" id="{4803E70C-7782-4432-BF47-22E79AC62CE2}"/>
              </a:ext>
            </a:extLst>
          </p:cNvPr>
          <p:cNvSpPr/>
          <p:nvPr userDrawn="1"/>
        </p:nvSpPr>
        <p:spPr>
          <a:xfrm rot="16200000">
            <a:off x="11939588" y="6621462"/>
            <a:ext cx="266700" cy="238125"/>
          </a:xfrm>
          <a:prstGeom prst="rt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B1D74F75-2850-4DC3-BF31-06CC7F6788E2}"/>
              </a:ext>
            </a:extLst>
          </p:cNvPr>
          <p:cNvSpPr/>
          <p:nvPr userDrawn="1"/>
        </p:nvSpPr>
        <p:spPr>
          <a:xfrm>
            <a:off x="12001500" y="58737"/>
            <a:ext cx="121443" cy="13335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34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30F5C-1DA8-4318-9ACA-6DC1C7237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E1AB77-81E8-421C-B25C-8F8FAC2A8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A38E78-3D5E-4DF5-8F1F-C58DCE59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B175-69E2-4E22-8776-4820A3070992}" type="datetime1">
              <a:rPr lang="uk-UA" smtClean="0"/>
              <a:t>15.11.2024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EB80CC-8783-44D1-828D-80CAD550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BEC55E-1411-47BB-AAD2-599B7CC7E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299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6A191-9191-45E1-9F01-18AE34FA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474E75-C095-4589-B962-F842C784A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D8BF93-99D2-4758-94F7-96CA497E1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D39D1F-B427-4914-9140-AF87BCEC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54A02-4BCC-425A-A4C3-C530790CBB5F}" type="datetime1">
              <a:rPr lang="uk-UA" smtClean="0"/>
              <a:t>15.11.2024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64ACFF-108E-447A-BDDD-7699C5B6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2CDD03-5F45-4450-9D6D-4F289C41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8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02BE33-DF78-43A6-9807-64C140FDF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22BF6B-CF71-4B02-9A61-9590F9AE3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61C4BB-359A-4A19-BBA5-9FC6502DB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2B809D9-1AAB-48F5-BD42-1C5AC07EE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D4FE1A0-A7AC-419B-AFA9-DDA8CF2ED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22D50F7-F2BE-4856-A035-C99E1805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4C3-0003-4AD4-8930-B40A73033A59}" type="datetime1">
              <a:rPr lang="uk-UA" smtClean="0"/>
              <a:t>15.11.2024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7D36065-B9F4-43C4-AB06-15E58212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12997EC-C0EC-4906-8C75-D183BFB0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789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01133-7585-4732-821A-8F2F0111A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8BC3424-03C7-4ED4-8589-4D787B37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8303-95A3-49E2-B82C-BACB14BDB598}" type="datetime1">
              <a:rPr lang="uk-UA" smtClean="0"/>
              <a:t>15.11.2024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ADABF73-92CC-4415-AEC8-6E510ACD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511846A-550B-4E87-9529-F35CA87F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059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6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45046-D2FF-4F45-9F17-0041D2CE5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C40CF-2474-4CE1-B000-D8A61307C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ED2050-A2C6-4D3E-B2AF-A412A4AFD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B139B9-7EBA-44A1-B97D-F9D40139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3125-23F5-4B98-B202-ACCD817A6C4C}" type="datetime1">
              <a:rPr lang="uk-UA" smtClean="0"/>
              <a:t>15.11.2024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7E1D68-2CD8-4C5B-874D-3C101EC38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425BF8-03C6-4652-9114-1FD8DF10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369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DDA57-A1F7-484D-8661-1DA119F25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1927D3-0C01-45BE-99C7-F18A13E1C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98CF8B-7F6B-4BF3-BB56-080B96EE9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318C9-230D-48DA-B6D8-729F1A36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2DAD-34AD-4CFD-8185-8A5345CB6900}" type="datetime1">
              <a:rPr lang="uk-UA" smtClean="0"/>
              <a:t>15.11.2024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F7F3E7-D653-4AA5-BACD-3A1E1A15E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65510A-C429-438A-90A2-C20CB266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201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1C2AC8-FE99-4D83-9AB4-79CDE4D0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FB25E9-79BC-4E83-A5F5-05A28A337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33F9C8-1536-446A-AB0C-05043A6A1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0ED3A-BE62-4B38-A79A-34C8D5E33208}" type="datetime1">
              <a:rPr lang="uk-UA" smtClean="0"/>
              <a:t>15.11.2024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BD520C-8133-4A0C-B436-FFF3B95D2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Denys Klekots denys.klekots@cern.ch</a:t>
            </a:r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31917C-9766-4F98-A507-CBBC3A30A5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89D03-2A8B-46EE-BF82-C3408BD5E6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350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nys.klekots@gmail.com" TargetMode="External"/><Relationship Id="rId2" Type="http://schemas.openxmlformats.org/officeDocument/2006/relationships/hyperlink" Target="mailto:denys.klekots@cern.ch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F0C0E-81B9-4886-95ED-093D9A6ED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46421"/>
            <a:ext cx="9144000" cy="1249143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Non-uniformity study</a:t>
            </a:r>
            <a:endParaRPr lang="uk-UA" i="1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02FD82C-E943-436E-958F-1CF93F233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4340769"/>
            <a:ext cx="6553199" cy="1844878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Denys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Klekots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Taras</a:t>
            </a:r>
            <a:r>
              <a:rPr lang="en-US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Shevchenko National University of Kyiv)</a:t>
            </a:r>
          </a:p>
          <a:p>
            <a:r>
              <a:rPr lang="de-DE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denys.klekots@cern.ch</a:t>
            </a:r>
            <a:br>
              <a:rPr lang="de-DE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denys.klekots@gmail.com</a:t>
            </a:r>
            <a:endParaRPr lang="de-DE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uk-UA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A52794A-83F4-44D9-9CEA-33456BA1A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46" y="3509963"/>
            <a:ext cx="2310117" cy="227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A13DE029-B502-4E00-B83E-40B88B886071}"/>
              </a:ext>
            </a:extLst>
          </p:cNvPr>
          <p:cNvSpPr/>
          <p:nvPr/>
        </p:nvSpPr>
        <p:spPr>
          <a:xfrm>
            <a:off x="4784615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br>
              <a:rPr lang="de-DE" dirty="0"/>
            </a:br>
            <a:endParaRPr lang="de-DE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1FFAC04-344C-4B47-9FD6-6C3CCF37BE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364" y="3429000"/>
            <a:ext cx="3131484" cy="235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1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F0C0E-81B9-4886-95ED-093D9A6ED3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Backup slides</a:t>
            </a:r>
            <a:endParaRPr lang="uk-U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A13DE029-B502-4E00-B83E-40B88B886071}"/>
              </a:ext>
            </a:extLst>
          </p:cNvPr>
          <p:cNvSpPr/>
          <p:nvPr/>
        </p:nvSpPr>
        <p:spPr>
          <a:xfrm>
            <a:off x="4784615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660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DB86F-D7C0-4E7C-8334-73AD8D9FD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mesh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656908-3B48-4EEC-A7D7-03B526F2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9149A6-EC86-41E1-AC50-10D1BC91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5454C1-FA3F-4435-A069-DF35E3FE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11</a:t>
            </a:fld>
            <a:endParaRPr lang="uk-UA" dirty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76772D7F-E9C5-4246-BA30-4745C0B1652A}"/>
              </a:ext>
            </a:extLst>
          </p:cNvPr>
          <p:cNvGrpSpPr/>
          <p:nvPr/>
        </p:nvGrpSpPr>
        <p:grpSpPr>
          <a:xfrm>
            <a:off x="1776035" y="1419426"/>
            <a:ext cx="8639929" cy="4529512"/>
            <a:chOff x="2495550" y="2138724"/>
            <a:chExt cx="8639929" cy="4529512"/>
          </a:xfrm>
        </p:grpSpPr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C543B578-7F24-4CCB-BAA5-D25A224C00F5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3416300"/>
              <a:ext cx="3600000" cy="0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524D7B0A-1E19-4C40-91D8-9F3E3C422854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3789765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B6A9B73E-52D0-4199-B3B0-00F03534B9FC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4138110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D0254A80-B227-4F3D-B3BB-8463DB4EF4CC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4503197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B57CDA83-E156-47AE-BA8C-5FCA00344A3C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4876662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23E483E6-23DE-4180-93D3-38E541FC29A4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5225007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40E83160-FA21-434E-A9F2-7F2571DE4424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5575021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35C84926-8856-41CD-9773-FA6DFEFFA07A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5948486"/>
              <a:ext cx="3600000" cy="0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B3C58016-D590-46D6-BA83-75A3A8D2458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562575" y="4868236"/>
              <a:ext cx="3600000" cy="0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784B73CB-DFF2-4403-82FB-CD45C18E1E7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214230" y="4868236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38F8FA0E-FAF8-417D-915E-A10E4BAD8DC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849143" y="4868236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61C49693-27A8-42C1-B7B4-69380E5F7EB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475678" y="4868236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35C184E3-7D7E-4DCD-84C3-4F9C67DD790E}"/>
                </a:ext>
              </a:extLst>
            </p:cNvPr>
            <p:cNvCxnSpPr>
              <a:cxnSpLocks/>
            </p:cNvCxnSpPr>
            <p:nvPr/>
          </p:nvCxnSpPr>
          <p:spPr>
            <a:xfrm>
              <a:off x="3927333" y="3068236"/>
              <a:ext cx="0" cy="360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E32632AB-19C1-4861-A791-B45923E56822}"/>
                </a:ext>
              </a:extLst>
            </p:cNvPr>
            <p:cNvCxnSpPr>
              <a:cxnSpLocks/>
            </p:cNvCxnSpPr>
            <p:nvPr/>
          </p:nvCxnSpPr>
          <p:spPr>
            <a:xfrm>
              <a:off x="3577319" y="3068236"/>
              <a:ext cx="0" cy="360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C6FB4CCD-661B-434F-876D-84E1C37317A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403854" y="4868236"/>
              <a:ext cx="360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1E8F2210-CDAD-48A7-883B-DE0425E5EBC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55509" y="4868236"/>
              <a:ext cx="3600000" cy="0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E79C8EF8-6757-4C23-8CE4-112CCC1D20A2}"/>
                </a:ext>
              </a:extLst>
            </p:cNvPr>
            <p:cNvSpPr/>
            <p:nvPr/>
          </p:nvSpPr>
          <p:spPr>
            <a:xfrm>
              <a:off x="5358618" y="3418110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E69130CD-E4A4-4202-9A42-16C37CAED0D7}"/>
                </a:ext>
              </a:extLst>
            </p:cNvPr>
            <p:cNvSpPr/>
            <p:nvPr/>
          </p:nvSpPr>
          <p:spPr>
            <a:xfrm>
              <a:off x="5366533" y="5953437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6" name="Овал 25">
              <a:extLst>
                <a:ext uri="{FF2B5EF4-FFF2-40B4-BE49-F238E27FC236}">
                  <a16:creationId xmlns:a16="http://schemas.microsoft.com/office/drawing/2014/main" id="{4677BF54-8345-47D6-BA4A-4FD12DFD7F66}"/>
                </a:ext>
              </a:extLst>
            </p:cNvPr>
            <p:cNvSpPr/>
            <p:nvPr/>
          </p:nvSpPr>
          <p:spPr>
            <a:xfrm>
              <a:off x="2846630" y="5948978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E549518A-FCED-4492-9812-2CD76A9939D3}"/>
                </a:ext>
              </a:extLst>
            </p:cNvPr>
            <p:cNvSpPr/>
            <p:nvPr/>
          </p:nvSpPr>
          <p:spPr>
            <a:xfrm>
              <a:off x="2845734" y="3417494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001DF52E-C7D8-4A7B-AC7A-280B5CD4ABBD}"/>
                </a:ext>
              </a:extLst>
            </p:cNvPr>
            <p:cNvSpPr/>
            <p:nvPr/>
          </p:nvSpPr>
          <p:spPr>
            <a:xfrm>
              <a:off x="5362290" y="3423938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E076F24A-E76D-4774-B148-B8AC2512EB5D}"/>
                </a:ext>
              </a:extLst>
            </p:cNvPr>
            <p:cNvSpPr/>
            <p:nvPr/>
          </p:nvSpPr>
          <p:spPr>
            <a:xfrm>
              <a:off x="2847950" y="3426230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53F4B3E9-BAEF-47A2-A69D-B79F518BDCFF}"/>
                </a:ext>
              </a:extLst>
            </p:cNvPr>
            <p:cNvSpPr/>
            <p:nvPr/>
          </p:nvSpPr>
          <p:spPr>
            <a:xfrm>
              <a:off x="5367187" y="5956352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3F4C0EA8-F904-44B6-A3F2-E5D9A85C232C}"/>
                </a:ext>
              </a:extLst>
            </p:cNvPr>
            <p:cNvSpPr/>
            <p:nvPr/>
          </p:nvSpPr>
          <p:spPr>
            <a:xfrm>
              <a:off x="2846639" y="5949243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05F696D6-5AB9-4F4F-90B7-9507DA870346}"/>
                </a:ext>
              </a:extLst>
            </p:cNvPr>
            <p:cNvCxnSpPr/>
            <p:nvPr/>
          </p:nvCxnSpPr>
          <p:spPr>
            <a:xfrm flipH="1">
              <a:off x="3577319" y="2379095"/>
              <a:ext cx="3500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91241C34-82E1-42BA-A265-1FEFB3A259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0452" y="2380029"/>
              <a:ext cx="597515" cy="0"/>
            </a:xfrm>
            <a:prstGeom prst="line">
              <a:avLst/>
            </a:prstGeom>
            <a:ln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76A55F2B-2E63-448B-BBBF-10D5002E0B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0037" y="2376807"/>
              <a:ext cx="131358" cy="0"/>
            </a:xfrm>
            <a:prstGeom prst="line">
              <a:avLst/>
            </a:prstGeom>
            <a:ln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8E5520D-3DE3-4E32-B035-363E1D92832C}"/>
                </a:ext>
              </a:extLst>
            </p:cNvPr>
            <p:cNvSpPr txBox="1"/>
            <p:nvPr/>
          </p:nvSpPr>
          <p:spPr>
            <a:xfrm>
              <a:off x="3961019" y="2162277"/>
              <a:ext cx="5403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 mm</a:t>
              </a:r>
              <a:endParaRPr lang="uk-UA" dirty="0"/>
            </a:p>
          </p:txBody>
        </p:sp>
        <p:cxnSp>
          <p:nvCxnSpPr>
            <p:cNvPr id="36" name="Прямая соединительная линия 35">
              <a:extLst>
                <a:ext uri="{FF2B5EF4-FFF2-40B4-BE49-F238E27FC236}">
                  <a16:creationId xmlns:a16="http://schemas.microsoft.com/office/drawing/2014/main" id="{89A72BA2-FB70-4CC5-BF86-15668C393201}"/>
                </a:ext>
              </a:extLst>
            </p:cNvPr>
            <p:cNvCxnSpPr>
              <a:cxnSpLocks/>
            </p:cNvCxnSpPr>
            <p:nvPr/>
          </p:nvCxnSpPr>
          <p:spPr>
            <a:xfrm>
              <a:off x="3576825" y="2140111"/>
              <a:ext cx="0" cy="92951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1EC5794D-1196-474F-AD07-20E1D244A7DB}"/>
                </a:ext>
              </a:extLst>
            </p:cNvPr>
            <p:cNvCxnSpPr>
              <a:cxnSpLocks/>
            </p:cNvCxnSpPr>
            <p:nvPr/>
          </p:nvCxnSpPr>
          <p:spPr>
            <a:xfrm>
              <a:off x="3928739" y="2138724"/>
              <a:ext cx="0" cy="92951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EC86ED16-83F8-4401-BFB7-5FCE44C7043F}"/>
                </a:ext>
              </a:extLst>
            </p:cNvPr>
            <p:cNvSpPr/>
            <p:nvPr/>
          </p:nvSpPr>
          <p:spPr>
            <a:xfrm>
              <a:off x="4231371" y="4831620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FABA33CB-EA23-4096-A512-99EBCBA5D5E3}"/>
                </a:ext>
              </a:extLst>
            </p:cNvPr>
            <p:cNvSpPr/>
            <p:nvPr/>
          </p:nvSpPr>
          <p:spPr>
            <a:xfrm>
              <a:off x="5318663" y="3744153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B60DF2CE-848E-4594-B6E0-EFBE1E5312A3}"/>
                </a:ext>
              </a:extLst>
            </p:cNvPr>
            <p:cNvSpPr/>
            <p:nvPr/>
          </p:nvSpPr>
          <p:spPr>
            <a:xfrm>
              <a:off x="5321737" y="410479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4C74DE58-C584-4E6D-8607-452E83111FAE}"/>
                </a:ext>
              </a:extLst>
            </p:cNvPr>
            <p:cNvSpPr/>
            <p:nvPr/>
          </p:nvSpPr>
          <p:spPr>
            <a:xfrm>
              <a:off x="4961416" y="410479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BB58BBEC-F27C-4682-8C4C-432710BE3F18}"/>
                </a:ext>
              </a:extLst>
            </p:cNvPr>
            <p:cNvSpPr/>
            <p:nvPr/>
          </p:nvSpPr>
          <p:spPr>
            <a:xfrm>
              <a:off x="5325328" y="446234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id="{155780E6-BA3D-43BF-AC32-23A1CA2BE59A}"/>
                </a:ext>
              </a:extLst>
            </p:cNvPr>
            <p:cNvSpPr/>
            <p:nvPr/>
          </p:nvSpPr>
          <p:spPr>
            <a:xfrm>
              <a:off x="4965007" y="446234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BCF6207F-FDB2-4C6A-B52F-25166D3A8A4B}"/>
                </a:ext>
              </a:extLst>
            </p:cNvPr>
            <p:cNvSpPr/>
            <p:nvPr/>
          </p:nvSpPr>
          <p:spPr>
            <a:xfrm>
              <a:off x="4591732" y="4458155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DF858654-F321-4A4A-9AAE-8AABE272297E}"/>
                </a:ext>
              </a:extLst>
            </p:cNvPr>
            <p:cNvSpPr/>
            <p:nvPr/>
          </p:nvSpPr>
          <p:spPr>
            <a:xfrm>
              <a:off x="5325328" y="4827431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6" name="Овал 45">
              <a:extLst>
                <a:ext uri="{FF2B5EF4-FFF2-40B4-BE49-F238E27FC236}">
                  <a16:creationId xmlns:a16="http://schemas.microsoft.com/office/drawing/2014/main" id="{E34BC74D-EDF2-44ED-B58B-49953FE95532}"/>
                </a:ext>
              </a:extLst>
            </p:cNvPr>
            <p:cNvSpPr/>
            <p:nvPr/>
          </p:nvSpPr>
          <p:spPr>
            <a:xfrm>
              <a:off x="4965007" y="4827431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id="{0C6226EC-B613-4A03-9DAC-02F664682348}"/>
                </a:ext>
              </a:extLst>
            </p:cNvPr>
            <p:cNvSpPr/>
            <p:nvPr/>
          </p:nvSpPr>
          <p:spPr>
            <a:xfrm>
              <a:off x="4591732" y="4823242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id="{7E700307-531E-4679-B0DB-D33592BFE33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6592" y="4861886"/>
              <a:ext cx="3600000" cy="0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907F0EF0-60AA-4840-936C-615025A3D4DF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6321866"/>
              <a:ext cx="3600000" cy="0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>
              <a:extLst>
                <a:ext uri="{FF2B5EF4-FFF2-40B4-BE49-F238E27FC236}">
                  <a16:creationId xmlns:a16="http://schemas.microsoft.com/office/drawing/2014/main" id="{BC4D6C49-DB47-48E3-AB6D-811809DF5CE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289088" y="4874336"/>
              <a:ext cx="2520000" cy="0"/>
            </a:xfrm>
            <a:prstGeom prst="line">
              <a:avLst/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id="{81CCC1D9-ACDC-4437-A5E2-719D0F3A432F}"/>
                </a:ext>
              </a:extLst>
            </p:cNvPr>
            <p:cNvCxnSpPr>
              <a:cxnSpLocks/>
            </p:cNvCxnSpPr>
            <p:nvPr/>
          </p:nvCxnSpPr>
          <p:spPr>
            <a:xfrm>
              <a:off x="3031037" y="3614336"/>
              <a:ext cx="2520000" cy="0"/>
            </a:xfrm>
            <a:prstGeom prst="line">
              <a:avLst/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>
              <a:extLst>
                <a:ext uri="{FF2B5EF4-FFF2-40B4-BE49-F238E27FC236}">
                  <a16:creationId xmlns:a16="http://schemas.microsoft.com/office/drawing/2014/main" id="{027E9500-D48A-4D4D-B05F-EB011367C8F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771037" y="4876662"/>
              <a:ext cx="2520000" cy="0"/>
            </a:xfrm>
            <a:prstGeom prst="line">
              <a:avLst/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55D23AD0-C86B-4BA4-AA36-7143BF487C8C}"/>
                </a:ext>
              </a:extLst>
            </p:cNvPr>
            <p:cNvCxnSpPr>
              <a:cxnSpLocks/>
            </p:cNvCxnSpPr>
            <p:nvPr/>
          </p:nvCxnSpPr>
          <p:spPr>
            <a:xfrm>
              <a:off x="3026957" y="6132982"/>
              <a:ext cx="2520000" cy="0"/>
            </a:xfrm>
            <a:prstGeom prst="line">
              <a:avLst/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>
              <a:extLst>
                <a:ext uri="{FF2B5EF4-FFF2-40B4-BE49-F238E27FC236}">
                  <a16:creationId xmlns:a16="http://schemas.microsoft.com/office/drawing/2014/main" id="{119FF1E1-E8E3-48A0-A3BC-9275FCB557DA}"/>
                </a:ext>
              </a:extLst>
            </p:cNvPr>
            <p:cNvCxnSpPr/>
            <p:nvPr/>
          </p:nvCxnSpPr>
          <p:spPr>
            <a:xfrm flipH="1">
              <a:off x="4876156" y="5225007"/>
              <a:ext cx="1563913" cy="1716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>
              <a:extLst>
                <a:ext uri="{FF2B5EF4-FFF2-40B4-BE49-F238E27FC236}">
                  <a16:creationId xmlns:a16="http://schemas.microsoft.com/office/drawing/2014/main" id="{9D1DD0A1-6A76-4433-9EB6-349E3CC54215}"/>
                </a:ext>
              </a:extLst>
            </p:cNvPr>
            <p:cNvCxnSpPr>
              <a:cxnSpLocks/>
              <a:endCxn id="45" idx="6"/>
            </p:cNvCxnSpPr>
            <p:nvPr/>
          </p:nvCxnSpPr>
          <p:spPr>
            <a:xfrm flipH="1">
              <a:off x="5415328" y="4670154"/>
              <a:ext cx="1362384" cy="2022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>
              <a:extLst>
                <a:ext uri="{FF2B5EF4-FFF2-40B4-BE49-F238E27FC236}">
                  <a16:creationId xmlns:a16="http://schemas.microsoft.com/office/drawing/2014/main" id="{1954EDFD-BCC0-472E-B3E8-19A1A9D9EA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38618" y="3022717"/>
              <a:ext cx="1110810" cy="5247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>
              <a:extLst>
                <a:ext uri="{FF2B5EF4-FFF2-40B4-BE49-F238E27FC236}">
                  <a16:creationId xmlns:a16="http://schemas.microsoft.com/office/drawing/2014/main" id="{F3A163C1-EADB-410F-9B87-BEC26D38F9E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89514" y="3747254"/>
              <a:ext cx="330146" cy="1206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FF59BF9-F0A3-4BA9-A9BA-64659E260069}"/>
                </a:ext>
              </a:extLst>
            </p:cNvPr>
            <p:cNvSpPr txBox="1"/>
            <p:nvPr/>
          </p:nvSpPr>
          <p:spPr>
            <a:xfrm>
              <a:off x="6651573" y="2717346"/>
              <a:ext cx="725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Fiber</a:t>
              </a:r>
              <a:endParaRPr lang="uk-UA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210B3A8-4BF0-40F2-98CC-2E584D6FEEAB}"/>
                </a:ext>
              </a:extLst>
            </p:cNvPr>
            <p:cNvSpPr txBox="1"/>
            <p:nvPr/>
          </p:nvSpPr>
          <p:spPr>
            <a:xfrm>
              <a:off x="6732410" y="4505264"/>
              <a:ext cx="12889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Hit position</a:t>
              </a:r>
              <a:endParaRPr lang="uk-UA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3D98930-2CCC-438E-B66B-17FC9A63EA40}"/>
                </a:ext>
              </a:extLst>
            </p:cNvPr>
            <p:cNvSpPr txBox="1"/>
            <p:nvPr/>
          </p:nvSpPr>
          <p:spPr>
            <a:xfrm>
              <a:off x="6416780" y="5039486"/>
              <a:ext cx="1751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One virtual strip</a:t>
              </a:r>
              <a:endParaRPr lang="uk-UA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862869A-8143-4BC2-A964-3C2374E8835A}"/>
                </a:ext>
              </a:extLst>
            </p:cNvPr>
            <p:cNvSpPr txBox="1"/>
            <p:nvPr/>
          </p:nvSpPr>
          <p:spPr>
            <a:xfrm>
              <a:off x="5963234" y="3650237"/>
              <a:ext cx="51722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Area where shower is developing as well, but the deposited energy in put to zero in simulation output.</a:t>
              </a:r>
              <a:endParaRPr lang="uk-UA" dirty="0"/>
            </a:p>
          </p:txBody>
        </p:sp>
        <p:cxnSp>
          <p:nvCxnSpPr>
            <p:cNvPr id="62" name="Прямая со стрелкой 61">
              <a:extLst>
                <a:ext uri="{FF2B5EF4-FFF2-40B4-BE49-F238E27FC236}">
                  <a16:creationId xmlns:a16="http://schemas.microsoft.com/office/drawing/2014/main" id="{B7EBB4C3-6077-4DED-8C92-DFD57533B9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38619" y="5683845"/>
              <a:ext cx="1069744" cy="677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5FA6792-AD57-4DAA-AF47-2D51186964DC}"/>
                </a:ext>
              </a:extLst>
            </p:cNvPr>
            <p:cNvSpPr txBox="1"/>
            <p:nvPr/>
          </p:nvSpPr>
          <p:spPr>
            <a:xfrm>
              <a:off x="6557961" y="5483187"/>
              <a:ext cx="27262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Frame of non-uniformity map</a:t>
              </a:r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368592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F3FF3-BD63-4E17-BFD5-C915626DE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F277EE-12C1-4820-A171-013512C18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9982"/>
            <a:ext cx="6722007" cy="4891835"/>
          </a:xfrm>
        </p:spPr>
        <p:txBody>
          <a:bodyPr>
            <a:normAutofit/>
          </a:bodyPr>
          <a:lstStyle/>
          <a:p>
            <a:r>
              <a:rPr lang="en-US" dirty="0"/>
              <a:t>The simulation gives the energy deposited in a strip for each simulated event.</a:t>
            </a:r>
          </a:p>
          <a:p>
            <a:r>
              <a:rPr lang="en-US" dirty="0"/>
              <a:t>Each strip has the dimensions of 1x1x400 mm. There are 167 by 167 such strips in the detector.</a:t>
            </a:r>
          </a:p>
          <a:p>
            <a:r>
              <a:rPr lang="en-US" dirty="0"/>
              <a:t>WLS </a:t>
            </a:r>
            <a:r>
              <a:rPr lang="en-US" dirty="0" err="1"/>
              <a:t>fibres</a:t>
            </a:r>
            <a:r>
              <a:rPr lang="en-US" dirty="0"/>
              <a:t> are located each 7 mm and the energy deposited in in grey square (see on a picture) is not recorded in the simulation output.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B54083-FA70-40EC-AFC9-D9AF0657B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878780-73B9-4DF9-BE81-83EA2DFCD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FD2EC9-9D8E-4AAF-9744-7049B7921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2</a:t>
            </a:fld>
            <a:endParaRPr lang="uk-UA" dirty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D7895549-7039-4912-A8EA-150617EA06B2}"/>
              </a:ext>
            </a:extLst>
          </p:cNvPr>
          <p:cNvGrpSpPr/>
          <p:nvPr/>
        </p:nvGrpSpPr>
        <p:grpSpPr>
          <a:xfrm>
            <a:off x="6904268" y="522006"/>
            <a:ext cx="5358242" cy="5082032"/>
            <a:chOff x="2495550" y="2216728"/>
            <a:chExt cx="5358242" cy="5082032"/>
          </a:xfrm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9FE37BF0-C11F-4A19-BA32-92093ECE6BDB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3416300"/>
              <a:ext cx="32400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7AFDF4FA-08A5-46D9-9410-B0B92BDAF26E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3789765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7D0869A0-FC05-43F2-BEA0-1B5B46EBD9B5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4138110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5203D9C5-BDC2-4267-BFF3-CFD8A2B29D8B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4503197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D4E21B0C-DB63-4BB0-A689-D5D3BCBB7D66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4876662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113EE1B9-E23A-4341-89BB-68B4BEA24976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5225007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C548E199-7E4C-44BE-9450-08CD8E11731D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5575021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A710EA53-3F8C-49E9-9672-ECCB99D682DC}"/>
                </a:ext>
              </a:extLst>
            </p:cNvPr>
            <p:cNvCxnSpPr>
              <a:cxnSpLocks/>
            </p:cNvCxnSpPr>
            <p:nvPr/>
          </p:nvCxnSpPr>
          <p:spPr>
            <a:xfrm>
              <a:off x="2495550" y="5948486"/>
              <a:ext cx="32400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B64B4DA8-41FB-4624-A889-BB35BB1EEC4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42575" y="4688236"/>
              <a:ext cx="32400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0816BDA7-6047-4A86-9609-331DCE58264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394230" y="4688236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3B9D070A-923A-427D-B5D3-68B0EEABB6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029143" y="4688236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AAF97AFB-DAE5-4C49-8367-CEC3AA395F7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655678" y="4688236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1DA4C4BC-D04D-4A63-8F4D-068CB34D4E69}"/>
                </a:ext>
              </a:extLst>
            </p:cNvPr>
            <p:cNvCxnSpPr>
              <a:cxnSpLocks/>
            </p:cNvCxnSpPr>
            <p:nvPr/>
          </p:nvCxnSpPr>
          <p:spPr>
            <a:xfrm>
              <a:off x="3927333" y="3068236"/>
              <a:ext cx="0" cy="324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29521671-81B0-4F6B-B1FD-C23B263D4E35}"/>
                </a:ext>
              </a:extLst>
            </p:cNvPr>
            <p:cNvCxnSpPr>
              <a:cxnSpLocks/>
            </p:cNvCxnSpPr>
            <p:nvPr/>
          </p:nvCxnSpPr>
          <p:spPr>
            <a:xfrm>
              <a:off x="3577319" y="3068236"/>
              <a:ext cx="0" cy="324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F4F7E3A7-FD5F-420D-9277-C0F6DBEA5F6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83854" y="4688236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F106245E-D4A7-4B9A-82F7-095BEB68978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35509" y="4688236"/>
              <a:ext cx="32400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27DB1D06-E1C1-4E67-A72A-9CA0BDDC188C}"/>
                </a:ext>
              </a:extLst>
            </p:cNvPr>
            <p:cNvSpPr/>
            <p:nvPr/>
          </p:nvSpPr>
          <p:spPr>
            <a:xfrm>
              <a:off x="5182575" y="3236300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6" name="Овал 25">
              <a:extLst>
                <a:ext uri="{FF2B5EF4-FFF2-40B4-BE49-F238E27FC236}">
                  <a16:creationId xmlns:a16="http://schemas.microsoft.com/office/drawing/2014/main" id="{E54AD5A6-694A-4A80-9152-FECDB125C53C}"/>
                </a:ext>
              </a:extLst>
            </p:cNvPr>
            <p:cNvSpPr/>
            <p:nvPr/>
          </p:nvSpPr>
          <p:spPr>
            <a:xfrm>
              <a:off x="5182575" y="5768486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E7473E74-A213-4320-8DD7-749ADB8FF689}"/>
                </a:ext>
              </a:extLst>
            </p:cNvPr>
            <p:cNvSpPr/>
            <p:nvPr/>
          </p:nvSpPr>
          <p:spPr>
            <a:xfrm>
              <a:off x="2663855" y="5768486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id="{F5FF91F8-192B-4243-BB18-BA0E83BC1FEC}"/>
                </a:ext>
              </a:extLst>
            </p:cNvPr>
            <p:cNvSpPr/>
            <p:nvPr/>
          </p:nvSpPr>
          <p:spPr>
            <a:xfrm>
              <a:off x="2677670" y="3243033"/>
              <a:ext cx="360000" cy="360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D4EE64EE-35AF-45E6-98F8-3687BBF0FB5F}"/>
                </a:ext>
              </a:extLst>
            </p:cNvPr>
            <p:cNvSpPr/>
            <p:nvPr/>
          </p:nvSpPr>
          <p:spPr>
            <a:xfrm>
              <a:off x="5182575" y="3236300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80ADCA16-3D15-47B1-9C57-10303E75FE3F}"/>
                </a:ext>
              </a:extLst>
            </p:cNvPr>
            <p:cNvSpPr/>
            <p:nvPr/>
          </p:nvSpPr>
          <p:spPr>
            <a:xfrm>
              <a:off x="2680213" y="3242908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31FC9A2D-75D6-4535-8FE7-04870CB33714}"/>
                </a:ext>
              </a:extLst>
            </p:cNvPr>
            <p:cNvSpPr/>
            <p:nvPr/>
          </p:nvSpPr>
          <p:spPr>
            <a:xfrm>
              <a:off x="5183338" y="5767349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5AE48542-FA55-432D-B870-D8272A6375F6}"/>
                </a:ext>
              </a:extLst>
            </p:cNvPr>
            <p:cNvSpPr/>
            <p:nvPr/>
          </p:nvSpPr>
          <p:spPr>
            <a:xfrm>
              <a:off x="2667166" y="5769801"/>
              <a:ext cx="360000" cy="360000"/>
            </a:xfrm>
            <a:prstGeom prst="rect">
              <a:avLst/>
            </a:prstGeom>
            <a:solidFill>
              <a:srgbClr val="A5A5A5">
                <a:alpha val="21176"/>
              </a:srgb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6ECC4940-37DA-4CD0-A68A-644DC121A7D3}"/>
                </a:ext>
              </a:extLst>
            </p:cNvPr>
            <p:cNvCxnSpPr/>
            <p:nvPr/>
          </p:nvCxnSpPr>
          <p:spPr>
            <a:xfrm flipH="1">
              <a:off x="3577319" y="2457099"/>
              <a:ext cx="3500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836B2029-6D8B-4FBB-AEEE-126E91E8B1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0452" y="2458033"/>
              <a:ext cx="597515" cy="0"/>
            </a:xfrm>
            <a:prstGeom prst="line">
              <a:avLst/>
            </a:prstGeom>
            <a:ln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C5B5E56C-8AA8-4CD8-9E2B-15739FBC20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0037" y="2454811"/>
              <a:ext cx="131358" cy="0"/>
            </a:xfrm>
            <a:prstGeom prst="line">
              <a:avLst/>
            </a:prstGeom>
            <a:ln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B0C7FCE-113D-4C27-B111-ECF8E487E00F}"/>
                </a:ext>
              </a:extLst>
            </p:cNvPr>
            <p:cNvSpPr txBox="1"/>
            <p:nvPr/>
          </p:nvSpPr>
          <p:spPr>
            <a:xfrm>
              <a:off x="3961019" y="2240281"/>
              <a:ext cx="5403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 mm</a:t>
              </a:r>
              <a:endParaRPr lang="uk-UA" dirty="0"/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256499DB-DC9C-4EC7-BA69-B5BDDB1DB759}"/>
                </a:ext>
              </a:extLst>
            </p:cNvPr>
            <p:cNvCxnSpPr/>
            <p:nvPr/>
          </p:nvCxnSpPr>
          <p:spPr>
            <a:xfrm flipH="1">
              <a:off x="5188604" y="2451561"/>
              <a:ext cx="3500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0C5F6AC8-5BD5-449E-8A59-CCFE35B63B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31737" y="2452495"/>
              <a:ext cx="597515" cy="0"/>
            </a:xfrm>
            <a:prstGeom prst="line">
              <a:avLst/>
            </a:prstGeom>
            <a:ln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67E8E34B-0211-43E4-883D-5D34695EFA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61322" y="2449273"/>
              <a:ext cx="131358" cy="0"/>
            </a:xfrm>
            <a:prstGeom prst="line">
              <a:avLst/>
            </a:prstGeom>
            <a:ln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78F5CC-A83F-46F0-AF40-2D23EB6EFCF2}"/>
                </a:ext>
              </a:extLst>
            </p:cNvPr>
            <p:cNvSpPr txBox="1"/>
            <p:nvPr/>
          </p:nvSpPr>
          <p:spPr>
            <a:xfrm>
              <a:off x="5572304" y="2234743"/>
              <a:ext cx="5403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 mm</a:t>
              </a:r>
              <a:endParaRPr lang="uk-UA" dirty="0"/>
            </a:p>
          </p:txBody>
        </p: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C31BBA05-422C-465B-82CF-97405359D76E}"/>
                </a:ext>
              </a:extLst>
            </p:cNvPr>
            <p:cNvCxnSpPr>
              <a:cxnSpLocks/>
            </p:cNvCxnSpPr>
            <p:nvPr/>
          </p:nvCxnSpPr>
          <p:spPr>
            <a:xfrm>
              <a:off x="5182575" y="2306782"/>
              <a:ext cx="0" cy="92951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id="{87E5AA64-9E7F-4136-8008-AD7A5D19C615}"/>
                </a:ext>
              </a:extLst>
            </p:cNvPr>
            <p:cNvCxnSpPr>
              <a:cxnSpLocks/>
            </p:cNvCxnSpPr>
            <p:nvPr/>
          </p:nvCxnSpPr>
          <p:spPr>
            <a:xfrm>
              <a:off x="5546957" y="2305395"/>
              <a:ext cx="0" cy="92951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3AD9718D-D08E-4D29-8022-544B35945A3C}"/>
                </a:ext>
              </a:extLst>
            </p:cNvPr>
            <p:cNvCxnSpPr>
              <a:cxnSpLocks/>
            </p:cNvCxnSpPr>
            <p:nvPr/>
          </p:nvCxnSpPr>
          <p:spPr>
            <a:xfrm>
              <a:off x="3576825" y="2218115"/>
              <a:ext cx="0" cy="92951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44B09C44-7D69-48A8-83A0-BEFDA7A2B7AF}"/>
                </a:ext>
              </a:extLst>
            </p:cNvPr>
            <p:cNvCxnSpPr>
              <a:cxnSpLocks/>
            </p:cNvCxnSpPr>
            <p:nvPr/>
          </p:nvCxnSpPr>
          <p:spPr>
            <a:xfrm>
              <a:off x="3928739" y="2216728"/>
              <a:ext cx="0" cy="92951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28461F4F-96E5-4DAB-AA5B-0B204CB8F3A2}"/>
                </a:ext>
              </a:extLst>
            </p:cNvPr>
            <p:cNvSpPr/>
            <p:nvPr/>
          </p:nvSpPr>
          <p:spPr>
            <a:xfrm>
              <a:off x="4056111" y="4644930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6" name="Овал 45">
              <a:extLst>
                <a:ext uri="{FF2B5EF4-FFF2-40B4-BE49-F238E27FC236}">
                  <a16:creationId xmlns:a16="http://schemas.microsoft.com/office/drawing/2014/main" id="{BA5CB94E-B1F1-4C52-A768-1B121C616410}"/>
                </a:ext>
              </a:extLst>
            </p:cNvPr>
            <p:cNvSpPr/>
            <p:nvPr/>
          </p:nvSpPr>
          <p:spPr>
            <a:xfrm>
              <a:off x="5143403" y="3557463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id="{1E488AD4-9B0D-4A3B-8878-6D01FE395D9F}"/>
                </a:ext>
              </a:extLst>
            </p:cNvPr>
            <p:cNvSpPr/>
            <p:nvPr/>
          </p:nvSpPr>
          <p:spPr>
            <a:xfrm>
              <a:off x="5146477" y="391810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DF55F317-29FE-4758-9A39-482598B37C02}"/>
                </a:ext>
              </a:extLst>
            </p:cNvPr>
            <p:cNvSpPr/>
            <p:nvPr/>
          </p:nvSpPr>
          <p:spPr>
            <a:xfrm>
              <a:off x="4786156" y="391810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61155748-2A1A-49D8-8C1F-E1575CA14F79}"/>
                </a:ext>
              </a:extLst>
            </p:cNvPr>
            <p:cNvSpPr/>
            <p:nvPr/>
          </p:nvSpPr>
          <p:spPr>
            <a:xfrm>
              <a:off x="5150068" y="427565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05C6004B-C7E1-420D-8656-9CE7D1018EB2}"/>
                </a:ext>
              </a:extLst>
            </p:cNvPr>
            <p:cNvSpPr/>
            <p:nvPr/>
          </p:nvSpPr>
          <p:spPr>
            <a:xfrm>
              <a:off x="4789747" y="427565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9F63597C-952E-4ED0-819E-17B2A7FC8C7B}"/>
                </a:ext>
              </a:extLst>
            </p:cNvPr>
            <p:cNvSpPr/>
            <p:nvPr/>
          </p:nvSpPr>
          <p:spPr>
            <a:xfrm>
              <a:off x="4416472" y="4271465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id="{868C83FC-5D84-4234-80FE-C91AF7A43FF5}"/>
                </a:ext>
              </a:extLst>
            </p:cNvPr>
            <p:cNvSpPr/>
            <p:nvPr/>
          </p:nvSpPr>
          <p:spPr>
            <a:xfrm>
              <a:off x="5150068" y="4640741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BFDECBDA-E8B8-4C5B-BE35-C26768C6C3C3}"/>
                </a:ext>
              </a:extLst>
            </p:cNvPr>
            <p:cNvSpPr/>
            <p:nvPr/>
          </p:nvSpPr>
          <p:spPr>
            <a:xfrm>
              <a:off x="4789747" y="4640741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078A1DD7-7C7B-4497-8BB6-ED87FF2521DD}"/>
                </a:ext>
              </a:extLst>
            </p:cNvPr>
            <p:cNvSpPr/>
            <p:nvPr/>
          </p:nvSpPr>
          <p:spPr>
            <a:xfrm>
              <a:off x="4416472" y="4636552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55" name="Прямая со стрелкой 54">
              <a:extLst>
                <a:ext uri="{FF2B5EF4-FFF2-40B4-BE49-F238E27FC236}">
                  <a16:creationId xmlns:a16="http://schemas.microsoft.com/office/drawing/2014/main" id="{B0D51227-F0EA-404B-A0B9-F9190BEA1EBC}"/>
                </a:ext>
              </a:extLst>
            </p:cNvPr>
            <p:cNvCxnSpPr>
              <a:cxnSpLocks/>
              <a:stCxn id="61" idx="1"/>
            </p:cNvCxnSpPr>
            <p:nvPr/>
          </p:nvCxnSpPr>
          <p:spPr>
            <a:xfrm flipH="1">
              <a:off x="5150068" y="5267958"/>
              <a:ext cx="874828" cy="1352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>
              <a:extLst>
                <a:ext uri="{FF2B5EF4-FFF2-40B4-BE49-F238E27FC236}">
                  <a16:creationId xmlns:a16="http://schemas.microsoft.com/office/drawing/2014/main" id="{B2646674-1659-44E3-89A3-8B2BA2F989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40068" y="4683283"/>
              <a:ext cx="889184" cy="21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>
              <a:extLst>
                <a:ext uri="{FF2B5EF4-FFF2-40B4-BE49-F238E27FC236}">
                  <a16:creationId xmlns:a16="http://schemas.microsoft.com/office/drawing/2014/main" id="{52CFFF8B-9E3C-4592-BDC2-928AE1563D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60431" y="3170455"/>
              <a:ext cx="729041" cy="2109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>
              <a:extLst>
                <a:ext uri="{FF2B5EF4-FFF2-40B4-BE49-F238E27FC236}">
                  <a16:creationId xmlns:a16="http://schemas.microsoft.com/office/drawing/2014/main" id="{CC51730C-FD6D-4230-A23C-636578B307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39656" y="6104659"/>
              <a:ext cx="1055412" cy="4722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3FDA1DB-C06B-41DB-8CAF-9BACF8D6B6F8}"/>
                </a:ext>
              </a:extLst>
            </p:cNvPr>
            <p:cNvSpPr txBox="1"/>
            <p:nvPr/>
          </p:nvSpPr>
          <p:spPr>
            <a:xfrm>
              <a:off x="6057964" y="2985789"/>
              <a:ext cx="725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Fiber</a:t>
              </a:r>
              <a:endParaRPr lang="uk-UA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2F46BDB-3F57-4008-916A-2F76544C16C5}"/>
                </a:ext>
              </a:extLst>
            </p:cNvPr>
            <p:cNvSpPr txBox="1"/>
            <p:nvPr/>
          </p:nvSpPr>
          <p:spPr>
            <a:xfrm>
              <a:off x="6128179" y="4550264"/>
              <a:ext cx="12889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Hit position</a:t>
              </a:r>
              <a:endParaRPr lang="uk-UA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19E7EB5-7B7C-49EB-B05B-94A260F1CFCA}"/>
                </a:ext>
              </a:extLst>
            </p:cNvPr>
            <p:cNvSpPr txBox="1"/>
            <p:nvPr/>
          </p:nvSpPr>
          <p:spPr>
            <a:xfrm>
              <a:off x="6024896" y="5083292"/>
              <a:ext cx="1751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One virtual strip</a:t>
              </a:r>
              <a:endParaRPr lang="uk-UA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30322E-E224-41FA-999E-F4ECA174018C}"/>
                </a:ext>
              </a:extLst>
            </p:cNvPr>
            <p:cNvSpPr txBox="1"/>
            <p:nvPr/>
          </p:nvSpPr>
          <p:spPr>
            <a:xfrm>
              <a:off x="2681547" y="6652429"/>
              <a:ext cx="51722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Area where shower is developing as well, but the deposited energy in put to zero in simulation output.</a:t>
              </a:r>
              <a:endParaRPr lang="uk-UA" dirty="0"/>
            </a:p>
          </p:txBody>
        </p:sp>
      </p:grp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EE7DC038-1022-4A08-A774-C108CB3D8045}"/>
              </a:ext>
            </a:extLst>
          </p:cNvPr>
          <p:cNvCxnSpPr>
            <a:cxnSpLocks/>
          </p:cNvCxnSpPr>
          <p:nvPr/>
        </p:nvCxnSpPr>
        <p:spPr>
          <a:xfrm flipV="1">
            <a:off x="8517994" y="2461606"/>
            <a:ext cx="0" cy="523982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A9F966B2-CDB8-435E-B360-0A2016AB2FF6}"/>
              </a:ext>
            </a:extLst>
          </p:cNvPr>
          <p:cNvCxnSpPr>
            <a:cxnSpLocks/>
          </p:cNvCxnSpPr>
          <p:nvPr/>
        </p:nvCxnSpPr>
        <p:spPr>
          <a:xfrm>
            <a:off x="8517994" y="2985588"/>
            <a:ext cx="633773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70910B7-F405-4145-8E12-C6B483F29DE5}"/>
              </a:ext>
            </a:extLst>
          </p:cNvPr>
          <p:cNvSpPr txBox="1"/>
          <p:nvPr/>
        </p:nvSpPr>
        <p:spPr>
          <a:xfrm>
            <a:off x="8918955" y="2945785"/>
            <a:ext cx="40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uk-UA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4B023B9-ED5A-41CB-9E1B-AE88E7175274}"/>
              </a:ext>
            </a:extLst>
          </p:cNvPr>
          <p:cNvSpPr txBox="1"/>
          <p:nvPr/>
        </p:nvSpPr>
        <p:spPr>
          <a:xfrm>
            <a:off x="8230318" y="2354265"/>
            <a:ext cx="40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544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81E65-2C09-4567-8510-58655E9B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024247-853A-47BF-A833-B4F91547F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770" y="1354482"/>
            <a:ext cx="4737081" cy="4882419"/>
          </a:xfrm>
        </p:spPr>
        <p:txBody>
          <a:bodyPr/>
          <a:lstStyle/>
          <a:p>
            <a:r>
              <a:rPr lang="en-US" dirty="0"/>
              <a:t>The position of the primary hit was quasi-uniformly distributed in the square between fibers.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energy deposited in each strip was multiplied by the weights from the beam test map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453E2B-46A5-4645-9716-A119545A5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BA92D7-1F9A-4430-B024-09EBE40B8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5A1504-AD27-4DEA-83C0-ED36432C4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3</a:t>
            </a:fld>
            <a:endParaRPr lang="uk-UA" dirty="0"/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211F2886-719D-46BA-9F73-00453F7ACB44}"/>
              </a:ext>
            </a:extLst>
          </p:cNvPr>
          <p:cNvGrpSpPr/>
          <p:nvPr/>
        </p:nvGrpSpPr>
        <p:grpSpPr>
          <a:xfrm>
            <a:off x="4506366" y="2366757"/>
            <a:ext cx="3436906" cy="2496166"/>
            <a:chOff x="7360965" y="431631"/>
            <a:chExt cx="3436906" cy="2496166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A1753F66-DB31-48FE-8E4D-FB71A99FBAD6}"/>
                </a:ext>
              </a:extLst>
            </p:cNvPr>
            <p:cNvSpPr/>
            <p:nvPr/>
          </p:nvSpPr>
          <p:spPr>
            <a:xfrm>
              <a:off x="8496728" y="847060"/>
              <a:ext cx="1828800" cy="1774861"/>
            </a:xfrm>
            <a:prstGeom prst="rect">
              <a:avLst/>
            </a:prstGeom>
            <a:noFill/>
            <a:ln w="762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370CDA4-2C77-469C-96A5-5F03B8BEFFE5}"/>
                </a:ext>
              </a:extLst>
            </p:cNvPr>
            <p:cNvSpPr txBox="1"/>
            <p:nvPr/>
          </p:nvSpPr>
          <p:spPr>
            <a:xfrm>
              <a:off x="9123452" y="431631"/>
              <a:ext cx="1489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 mm</a:t>
              </a:r>
              <a:endParaRPr lang="uk-UA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D743BF-FD90-46BB-B8BE-C66A6E8A6705}"/>
                </a:ext>
              </a:extLst>
            </p:cNvPr>
            <p:cNvSpPr txBox="1"/>
            <p:nvPr/>
          </p:nvSpPr>
          <p:spPr>
            <a:xfrm rot="5400000">
              <a:off x="9868328" y="1998255"/>
              <a:ext cx="1489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 mm</a:t>
              </a:r>
              <a:endParaRPr lang="uk-UA" dirty="0"/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005C33DC-D43B-49B4-B8D3-8E0DD353596B}"/>
                </a:ext>
              </a:extLst>
            </p:cNvPr>
            <p:cNvSpPr/>
            <p:nvPr/>
          </p:nvSpPr>
          <p:spPr>
            <a:xfrm>
              <a:off x="8368501" y="718833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F9371620-E104-4381-B699-0A20EF2E8D52}"/>
                </a:ext>
              </a:extLst>
            </p:cNvPr>
            <p:cNvSpPr/>
            <p:nvPr/>
          </p:nvSpPr>
          <p:spPr>
            <a:xfrm>
              <a:off x="8368501" y="2493694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C5AC4AF8-0BAD-499F-9B2D-1EF74D59722C}"/>
                </a:ext>
              </a:extLst>
            </p:cNvPr>
            <p:cNvSpPr/>
            <p:nvPr/>
          </p:nvSpPr>
          <p:spPr>
            <a:xfrm>
              <a:off x="10197301" y="2493694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FDB94BA2-B929-40D9-96BB-FB3D3B0AAA39}"/>
                </a:ext>
              </a:extLst>
            </p:cNvPr>
            <p:cNvSpPr/>
            <p:nvPr/>
          </p:nvSpPr>
          <p:spPr>
            <a:xfrm>
              <a:off x="10197301" y="714659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id="{E00B69BA-C00E-4D58-ABF7-EDB4D62C181C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V="1">
              <a:off x="8103642" y="847060"/>
              <a:ext cx="264859" cy="54951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>
              <a:extLst>
                <a:ext uri="{FF2B5EF4-FFF2-40B4-BE49-F238E27FC236}">
                  <a16:creationId xmlns:a16="http://schemas.microsoft.com/office/drawing/2014/main" id="{B685316D-47D2-4EF4-A082-F15DD9D8CCB4}"/>
                </a:ext>
              </a:extLst>
            </p:cNvPr>
            <p:cNvCxnSpPr>
              <a:cxnSpLocks/>
            </p:cNvCxnSpPr>
            <p:nvPr/>
          </p:nvCxnSpPr>
          <p:spPr>
            <a:xfrm>
              <a:off x="8149745" y="1554015"/>
              <a:ext cx="159448" cy="106790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44E57D3-A5A5-43E4-929D-7FC06ED85B1D}"/>
                </a:ext>
              </a:extLst>
            </p:cNvPr>
            <p:cNvSpPr txBox="1"/>
            <p:nvPr/>
          </p:nvSpPr>
          <p:spPr>
            <a:xfrm>
              <a:off x="7360965" y="1276304"/>
              <a:ext cx="1032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Fibers</a:t>
              </a:r>
              <a:endParaRPr lang="uk-UA" dirty="0"/>
            </a:p>
          </p:txBody>
        </p: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id="{6DC5C962-925F-428C-8694-BE36477597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11128" y="1292024"/>
              <a:ext cx="0" cy="52398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>
              <a:extLst>
                <a:ext uri="{FF2B5EF4-FFF2-40B4-BE49-F238E27FC236}">
                  <a16:creationId xmlns:a16="http://schemas.microsoft.com/office/drawing/2014/main" id="{EC18BC6B-CDD4-480F-95AE-876ECF0D2E91}"/>
                </a:ext>
              </a:extLst>
            </p:cNvPr>
            <p:cNvCxnSpPr>
              <a:cxnSpLocks/>
            </p:cNvCxnSpPr>
            <p:nvPr/>
          </p:nvCxnSpPr>
          <p:spPr>
            <a:xfrm>
              <a:off x="9411128" y="1816006"/>
              <a:ext cx="633773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6F162DE-32FD-44E3-BEFB-F5768E6CBB55}"/>
                </a:ext>
              </a:extLst>
            </p:cNvPr>
            <p:cNvSpPr txBox="1"/>
            <p:nvPr/>
          </p:nvSpPr>
          <p:spPr>
            <a:xfrm>
              <a:off x="9812089" y="1776203"/>
              <a:ext cx="4036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uk-UA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E4FF46E-E69C-404A-AD26-46C1C15F5EBF}"/>
                </a:ext>
              </a:extLst>
            </p:cNvPr>
            <p:cNvSpPr txBox="1"/>
            <p:nvPr/>
          </p:nvSpPr>
          <p:spPr>
            <a:xfrm>
              <a:off x="9123452" y="1184683"/>
              <a:ext cx="4036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y</a:t>
              </a:r>
              <a:endParaRPr lang="uk-UA" dirty="0"/>
            </a:p>
          </p:txBody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56AA076-043A-4EEB-B654-BE47B9BC76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4" t="6570" r="9916" b="5106"/>
          <a:stretch/>
        </p:blipFill>
        <p:spPr>
          <a:xfrm>
            <a:off x="8404257" y="3247"/>
            <a:ext cx="3782486" cy="315729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AA9CF9A-E560-4F28-8F70-6F58EDB996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9" t="6267" r="11567" b="5409"/>
          <a:stretch/>
        </p:blipFill>
        <p:spPr>
          <a:xfrm>
            <a:off x="8420984" y="3168019"/>
            <a:ext cx="3717851" cy="315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56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E08D7-F832-471C-9C13-69195F5F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1" y="126078"/>
            <a:ext cx="10515600" cy="966787"/>
          </a:xfrm>
        </p:spPr>
        <p:txBody>
          <a:bodyPr/>
          <a:lstStyle/>
          <a:p>
            <a:r>
              <a:rPr lang="en-US" dirty="0"/>
              <a:t>Total deposited energy gamma 25 GeV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33FCDE-2262-407F-B303-189D7F20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283237-12F5-43FB-B859-164C9F2F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91AA08-49BC-4DB9-BEF9-4ADED956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4</a:t>
            </a:fld>
            <a:endParaRPr lang="uk-UA" dirty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D3E6D560-12F0-4FB5-B83C-75B3DFF88198}"/>
              </a:ext>
            </a:extLst>
          </p:cNvPr>
          <p:cNvGrpSpPr/>
          <p:nvPr/>
        </p:nvGrpSpPr>
        <p:grpSpPr>
          <a:xfrm>
            <a:off x="9308053" y="136525"/>
            <a:ext cx="2759894" cy="1730337"/>
            <a:chOff x="7207914" y="378769"/>
            <a:chExt cx="3791683" cy="2371378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55FFE28-F0F0-42F8-837B-10D4752DB384}"/>
                </a:ext>
              </a:extLst>
            </p:cNvPr>
            <p:cNvSpPr/>
            <p:nvPr/>
          </p:nvSpPr>
          <p:spPr>
            <a:xfrm>
              <a:off x="8496728" y="847060"/>
              <a:ext cx="1828800" cy="1774861"/>
            </a:xfrm>
            <a:prstGeom prst="rect">
              <a:avLst/>
            </a:prstGeom>
            <a:solidFill>
              <a:srgbClr val="99FFCC"/>
            </a:solidFill>
            <a:ln w="762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F05513A-738F-4B5E-9569-84A110D3F039}"/>
                </a:ext>
              </a:extLst>
            </p:cNvPr>
            <p:cNvSpPr txBox="1"/>
            <p:nvPr/>
          </p:nvSpPr>
          <p:spPr>
            <a:xfrm>
              <a:off x="8964001" y="378769"/>
              <a:ext cx="1489753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 mm</a:t>
              </a:r>
              <a:endParaRPr lang="uk-UA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331E83-0A75-4542-BBE3-9D547C20EB68}"/>
                </a:ext>
              </a:extLst>
            </p:cNvPr>
            <p:cNvSpPr txBox="1"/>
            <p:nvPr/>
          </p:nvSpPr>
          <p:spPr>
            <a:xfrm rot="5400000">
              <a:off x="10070054" y="1799414"/>
              <a:ext cx="1489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 mm</a:t>
              </a:r>
              <a:endParaRPr lang="uk-UA" dirty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FA964E82-857A-4440-875E-66E055F90502}"/>
                </a:ext>
              </a:extLst>
            </p:cNvPr>
            <p:cNvSpPr/>
            <p:nvPr/>
          </p:nvSpPr>
          <p:spPr>
            <a:xfrm>
              <a:off x="8368501" y="718833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5208F212-26D6-468F-97E6-2B66E0A9DB16}"/>
                </a:ext>
              </a:extLst>
            </p:cNvPr>
            <p:cNvSpPr/>
            <p:nvPr/>
          </p:nvSpPr>
          <p:spPr>
            <a:xfrm>
              <a:off x="8368501" y="2493694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F02BEBE1-4852-4635-8510-22AAAEBF9717}"/>
                </a:ext>
              </a:extLst>
            </p:cNvPr>
            <p:cNvSpPr/>
            <p:nvPr/>
          </p:nvSpPr>
          <p:spPr>
            <a:xfrm>
              <a:off x="10197301" y="2493694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id="{EBA765B7-F089-4628-891A-EBCC9C10E166}"/>
                </a:ext>
              </a:extLst>
            </p:cNvPr>
            <p:cNvSpPr/>
            <p:nvPr/>
          </p:nvSpPr>
          <p:spPr>
            <a:xfrm>
              <a:off x="10197301" y="714659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id="{ED95900F-70CA-4600-BFE4-43FFA9875508}"/>
                </a:ext>
              </a:extLst>
            </p:cNvPr>
            <p:cNvCxnSpPr>
              <a:cxnSpLocks/>
              <a:endCxn id="11" idx="2"/>
            </p:cNvCxnSpPr>
            <p:nvPr/>
          </p:nvCxnSpPr>
          <p:spPr>
            <a:xfrm flipV="1">
              <a:off x="8103642" y="847060"/>
              <a:ext cx="264859" cy="54951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>
              <a:extLst>
                <a:ext uri="{FF2B5EF4-FFF2-40B4-BE49-F238E27FC236}">
                  <a16:creationId xmlns:a16="http://schemas.microsoft.com/office/drawing/2014/main" id="{8D140485-DE76-4FD2-878B-0D959EFD7BAE}"/>
                </a:ext>
              </a:extLst>
            </p:cNvPr>
            <p:cNvCxnSpPr>
              <a:cxnSpLocks/>
              <a:endCxn id="12" idx="1"/>
            </p:cNvCxnSpPr>
            <p:nvPr/>
          </p:nvCxnSpPr>
          <p:spPr>
            <a:xfrm>
              <a:off x="8149745" y="1554014"/>
              <a:ext cx="256313" cy="977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40A7319-9BF7-47AA-8F55-2644E9D9BF12}"/>
                </a:ext>
              </a:extLst>
            </p:cNvPr>
            <p:cNvSpPr txBox="1"/>
            <p:nvPr/>
          </p:nvSpPr>
          <p:spPr>
            <a:xfrm>
              <a:off x="7207914" y="1319265"/>
              <a:ext cx="1185803" cy="537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Fibers</a:t>
              </a:r>
              <a:endParaRPr lang="uk-UA" dirty="0"/>
            </a:p>
          </p:txBody>
        </p:sp>
      </p:grp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2C65B215-D31C-4386-8F1C-E429BE2F8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75" y="1845315"/>
            <a:ext cx="5852172" cy="4389129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D43E70D-CB9B-4E39-857E-65CFCB9ED3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936" y="1886930"/>
            <a:ext cx="5852172" cy="438912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9D0F264B-3C90-4DFC-B51F-9DE01AECDA99}"/>
              </a:ext>
            </a:extLst>
          </p:cNvPr>
          <p:cNvSpPr txBox="1"/>
          <p:nvPr/>
        </p:nvSpPr>
        <p:spPr>
          <a:xfrm>
            <a:off x="10339489" y="784837"/>
            <a:ext cx="1244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Hits inside entire cell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45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E08D7-F832-471C-9C13-69195F5F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1" y="126078"/>
            <a:ext cx="10515600" cy="966787"/>
          </a:xfrm>
        </p:spPr>
        <p:txBody>
          <a:bodyPr/>
          <a:lstStyle/>
          <a:p>
            <a:r>
              <a:rPr lang="en-US" dirty="0"/>
              <a:t>Total deposited energy gamma 1 GeV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33FCDE-2262-407F-B303-189D7F20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283237-12F5-43FB-B859-164C9F2F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91AA08-49BC-4DB9-BEF9-4ADED956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5</a:t>
            </a:fld>
            <a:endParaRPr lang="uk-UA" dirty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D3E6D560-12F0-4FB5-B83C-75B3DFF88198}"/>
              </a:ext>
            </a:extLst>
          </p:cNvPr>
          <p:cNvGrpSpPr/>
          <p:nvPr/>
        </p:nvGrpSpPr>
        <p:grpSpPr>
          <a:xfrm>
            <a:off x="9308053" y="136525"/>
            <a:ext cx="2759894" cy="1730337"/>
            <a:chOff x="7207914" y="378769"/>
            <a:chExt cx="3791683" cy="2371378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55FFE28-F0F0-42F8-837B-10D4752DB384}"/>
                </a:ext>
              </a:extLst>
            </p:cNvPr>
            <p:cNvSpPr/>
            <p:nvPr/>
          </p:nvSpPr>
          <p:spPr>
            <a:xfrm>
              <a:off x="8496728" y="847060"/>
              <a:ext cx="1828800" cy="1774861"/>
            </a:xfrm>
            <a:prstGeom prst="rect">
              <a:avLst/>
            </a:prstGeom>
            <a:solidFill>
              <a:srgbClr val="99FFCC"/>
            </a:solidFill>
            <a:ln w="762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F05513A-738F-4B5E-9569-84A110D3F039}"/>
                </a:ext>
              </a:extLst>
            </p:cNvPr>
            <p:cNvSpPr txBox="1"/>
            <p:nvPr/>
          </p:nvSpPr>
          <p:spPr>
            <a:xfrm>
              <a:off x="8964001" y="378769"/>
              <a:ext cx="1489753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 mm</a:t>
              </a:r>
              <a:endParaRPr lang="uk-UA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331E83-0A75-4542-BBE3-9D547C20EB68}"/>
                </a:ext>
              </a:extLst>
            </p:cNvPr>
            <p:cNvSpPr txBox="1"/>
            <p:nvPr/>
          </p:nvSpPr>
          <p:spPr>
            <a:xfrm rot="5400000">
              <a:off x="10070054" y="1799414"/>
              <a:ext cx="1489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 mm</a:t>
              </a:r>
              <a:endParaRPr lang="uk-UA" dirty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FA964E82-857A-4440-875E-66E055F90502}"/>
                </a:ext>
              </a:extLst>
            </p:cNvPr>
            <p:cNvSpPr/>
            <p:nvPr/>
          </p:nvSpPr>
          <p:spPr>
            <a:xfrm>
              <a:off x="8368501" y="718833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5208F212-26D6-468F-97E6-2B66E0A9DB16}"/>
                </a:ext>
              </a:extLst>
            </p:cNvPr>
            <p:cNvSpPr/>
            <p:nvPr/>
          </p:nvSpPr>
          <p:spPr>
            <a:xfrm>
              <a:off x="8368501" y="2493694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F02BEBE1-4852-4635-8510-22AAAEBF9717}"/>
                </a:ext>
              </a:extLst>
            </p:cNvPr>
            <p:cNvSpPr/>
            <p:nvPr/>
          </p:nvSpPr>
          <p:spPr>
            <a:xfrm>
              <a:off x="10197301" y="2493694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id="{EBA765B7-F089-4628-891A-EBCC9C10E166}"/>
                </a:ext>
              </a:extLst>
            </p:cNvPr>
            <p:cNvSpPr/>
            <p:nvPr/>
          </p:nvSpPr>
          <p:spPr>
            <a:xfrm>
              <a:off x="10197301" y="714659"/>
              <a:ext cx="256453" cy="25645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id="{ED95900F-70CA-4600-BFE4-43FFA9875508}"/>
                </a:ext>
              </a:extLst>
            </p:cNvPr>
            <p:cNvCxnSpPr>
              <a:cxnSpLocks/>
              <a:endCxn id="11" idx="2"/>
            </p:cNvCxnSpPr>
            <p:nvPr/>
          </p:nvCxnSpPr>
          <p:spPr>
            <a:xfrm flipV="1">
              <a:off x="8103642" y="847060"/>
              <a:ext cx="264859" cy="54951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>
              <a:extLst>
                <a:ext uri="{FF2B5EF4-FFF2-40B4-BE49-F238E27FC236}">
                  <a16:creationId xmlns:a16="http://schemas.microsoft.com/office/drawing/2014/main" id="{8D140485-DE76-4FD2-878B-0D959EFD7BAE}"/>
                </a:ext>
              </a:extLst>
            </p:cNvPr>
            <p:cNvCxnSpPr>
              <a:cxnSpLocks/>
              <a:endCxn id="12" idx="1"/>
            </p:cNvCxnSpPr>
            <p:nvPr/>
          </p:nvCxnSpPr>
          <p:spPr>
            <a:xfrm>
              <a:off x="8149745" y="1554014"/>
              <a:ext cx="256313" cy="977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40A7319-9BF7-47AA-8F55-2644E9D9BF12}"/>
                </a:ext>
              </a:extLst>
            </p:cNvPr>
            <p:cNvSpPr txBox="1"/>
            <p:nvPr/>
          </p:nvSpPr>
          <p:spPr>
            <a:xfrm>
              <a:off x="7207914" y="1319265"/>
              <a:ext cx="1185803" cy="537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Fibers</a:t>
              </a:r>
              <a:endParaRPr lang="uk-UA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D0F264B-3C90-4DFC-B51F-9DE01AECDA99}"/>
              </a:ext>
            </a:extLst>
          </p:cNvPr>
          <p:cNvSpPr txBox="1"/>
          <p:nvPr/>
        </p:nvSpPr>
        <p:spPr>
          <a:xfrm>
            <a:off x="10339489" y="784837"/>
            <a:ext cx="1244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Hits inside entire cell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A2F6B61C-AFC0-4BFE-B35A-BAEA24FBE6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7" y="1863959"/>
            <a:ext cx="5852172" cy="4389129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2A4E5825-8E57-42C3-AC71-A4CD3E906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359" y="1863960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391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F780558A-427B-42FC-B4CB-47C569ED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700925-1585-4FF6-BED6-D5B66E7B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64E8B3-EEC6-446E-AAE1-1E97DBA1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6</a:t>
            </a:fld>
            <a:endParaRPr lang="uk-UA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7D1C45F-27AC-4E22-9EF2-469298FC9617}"/>
              </a:ext>
            </a:extLst>
          </p:cNvPr>
          <p:cNvSpPr txBox="1">
            <a:spLocks/>
          </p:cNvSpPr>
          <p:nvPr/>
        </p:nvSpPr>
        <p:spPr>
          <a:xfrm>
            <a:off x="244552" y="94174"/>
            <a:ext cx="10515600" cy="966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Non-uniformity map 25 GeV</a:t>
            </a:r>
            <a:endParaRPr lang="uk-UA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551C3D5-7CC0-4D7C-A01E-F875F060A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56" y="1498216"/>
            <a:ext cx="5852172" cy="4389129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78D0471-0374-400A-8E9C-14A3850FEA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97276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61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C97C5-C5C4-4962-BF3A-FE49898AC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Non-uniformity map 1 GeV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28E74B-14A0-4CB8-8B83-014CD6279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CBB8D3-1780-4DFB-A25C-D06426A9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D27BEF-596F-42E3-8951-A1790D18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7</a:t>
            </a:fld>
            <a:endParaRPr lang="uk-UA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CD09725-3769-4ED4-BC70-291032C4FF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28" y="1365557"/>
            <a:ext cx="5852172" cy="438912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21C05A2-A0D7-4739-B4C1-C3BDD0719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936" y="1365557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9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08CA6A-C135-4282-8DF6-595E8D932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77A8B4-AB08-4673-8EEB-0D10003C9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92" y="1507129"/>
            <a:ext cx="10710807" cy="4617224"/>
          </a:xfrm>
        </p:spPr>
        <p:txBody>
          <a:bodyPr>
            <a:normAutofit/>
          </a:bodyPr>
          <a:lstStyle/>
          <a:p>
            <a:r>
              <a:rPr lang="en-US" dirty="0"/>
              <a:t>Based on the result of the simulations is it possible to conclude that:</a:t>
            </a:r>
          </a:p>
          <a:p>
            <a:pPr lvl="1"/>
            <a:r>
              <a:rPr lang="en-US" dirty="0"/>
              <a:t>The sigma of total deposited energy </a:t>
            </a:r>
            <a:r>
              <a:rPr lang="en-US" i="1" dirty="0"/>
              <a:t>(energy resolution)</a:t>
            </a:r>
            <a:r>
              <a:rPr lang="en-US" dirty="0"/>
              <a:t> is about 1 % for 25 GeV gammas</a:t>
            </a:r>
          </a:p>
          <a:p>
            <a:pPr lvl="1"/>
            <a:r>
              <a:rPr lang="en-US" dirty="0"/>
              <a:t>The sigma of total deposited energy </a:t>
            </a:r>
            <a:r>
              <a:rPr lang="en-US" i="1" dirty="0"/>
              <a:t>(energy resolution)</a:t>
            </a:r>
            <a:r>
              <a:rPr lang="en-US" dirty="0"/>
              <a:t> is about 1,5 % for 1 GeV gammas</a:t>
            </a:r>
          </a:p>
          <a:p>
            <a:pPr lvl="1"/>
            <a:r>
              <a:rPr lang="en-US" dirty="0"/>
              <a:t>The deviation of the non-uniformity map is under about 2 % for 25 GeV gammas</a:t>
            </a:r>
          </a:p>
          <a:p>
            <a:pPr lvl="1"/>
            <a:r>
              <a:rPr lang="en-US" dirty="0"/>
              <a:t>The deviation of the non-uniformity map is under about 1,5 % for 25 GeV gammas</a:t>
            </a:r>
          </a:p>
          <a:p>
            <a:pPr lvl="1"/>
            <a:r>
              <a:rPr lang="en-US" dirty="0"/>
              <a:t>The difference in the development of the shower in the fiber affects the non-uniformity map</a:t>
            </a:r>
          </a:p>
          <a:p>
            <a:pPr lvl="1"/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F24E10-16FA-4A00-A22F-5718BECC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421-F6AC-4CA7-94A6-535C28CB1F48}" type="datetime1">
              <a:rPr lang="uk-UA" smtClean="0"/>
              <a:pPr/>
              <a:t>15.11.2024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6DAC90-2B35-4767-8E97-EAB1F157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Denys Klekots denys.klekots@cern.ch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E6D04E-45B6-492A-A71E-7CBC4BAA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9D03-2A8B-46EE-BF82-C3408BD5E61D}" type="slidenum">
              <a:rPr lang="uk-UA" smtClean="0"/>
              <a:pPr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084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F0C0E-81B9-4886-95ED-093D9A6ED3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for your attention</a:t>
            </a:r>
            <a:endParaRPr lang="uk-U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A13DE029-B502-4E00-B83E-40B88B886071}"/>
              </a:ext>
            </a:extLst>
          </p:cNvPr>
          <p:cNvSpPr/>
          <p:nvPr/>
        </p:nvSpPr>
        <p:spPr>
          <a:xfrm>
            <a:off x="4784615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49654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419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Impact</vt:lpstr>
      <vt:lpstr>Tahoma</vt:lpstr>
      <vt:lpstr>Wingdings</vt:lpstr>
      <vt:lpstr>Тема Office</vt:lpstr>
      <vt:lpstr>Non-uniformity study</vt:lpstr>
      <vt:lpstr>Quick recap</vt:lpstr>
      <vt:lpstr>Simulation setup</vt:lpstr>
      <vt:lpstr>Total deposited energy gamma 25 GeV</vt:lpstr>
      <vt:lpstr>Total deposited energy gamma 1 GeV</vt:lpstr>
      <vt:lpstr>Презентация PowerPoint</vt:lpstr>
      <vt:lpstr>Non-uniformity map 1 GeV</vt:lpstr>
      <vt:lpstr>Conclusions</vt:lpstr>
      <vt:lpstr>Thank you for your attention</vt:lpstr>
      <vt:lpstr>Backup slides</vt:lpstr>
      <vt:lpstr>Previous mesh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Electron-ion pairs movement study in beam gas curtain</dc:title>
  <dc:creator>user9</dc:creator>
  <cp:lastModifiedBy>user9</cp:lastModifiedBy>
  <cp:revision>206</cp:revision>
  <dcterms:created xsi:type="dcterms:W3CDTF">2023-11-01T06:15:37Z</dcterms:created>
  <dcterms:modified xsi:type="dcterms:W3CDTF">2024-11-15T15:10:52Z</dcterms:modified>
</cp:coreProperties>
</file>