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35" r:id="rId2"/>
    <p:sldId id="436" r:id="rId3"/>
    <p:sldId id="437" r:id="rId4"/>
    <p:sldId id="438" r:id="rId5"/>
    <p:sldId id="439" r:id="rId6"/>
  </p:sldIdLst>
  <p:sldSz cx="9907588" cy="6858000"/>
  <p:notesSz cx="6746875" cy="98679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25"/>
    <p:restoredTop sz="94651"/>
  </p:normalViewPr>
  <p:slideViewPr>
    <p:cSldViewPr>
      <p:cViewPr varScale="1">
        <p:scale>
          <a:sx n="110" d="100"/>
          <a:sy n="110" d="100"/>
        </p:scale>
        <p:origin x="1040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CFFCC3A-8D56-B949-85F2-845AF61874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41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Clr>
                <a:srgbClr val="000000"/>
              </a:buClr>
              <a:buSzPct val="100000"/>
              <a:buFont typeface="Times New Roman" charset="0"/>
              <a:buNone/>
              <a:defRPr sz="1200">
                <a:latin typeface="Comic Sans M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038615-4885-8C4F-9BF8-8BFEE7D996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21113" y="0"/>
            <a:ext cx="2924175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F427D5CE-5E7E-3946-85C4-5247D7E792CF}" type="datetime1">
              <a:rPr lang="fr-FR" altLang="fr-FR"/>
              <a:pPr>
                <a:defRPr/>
              </a:pPr>
              <a:t>18/10/2024</a:t>
            </a:fld>
            <a:endParaRPr lang="en-GB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4132C0-DD50-E24E-8514-D5A2EEE2D6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92417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Clr>
                <a:srgbClr val="000000"/>
              </a:buClr>
              <a:buSzPct val="100000"/>
              <a:buFont typeface="Times New Roman" charset="0"/>
              <a:buNone/>
              <a:defRPr sz="1200">
                <a:latin typeface="Comic Sans M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599A0B-DDE9-E043-A20A-1A7E946C49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21113" y="9372600"/>
            <a:ext cx="2924175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5591DD2C-E8DE-6B41-A07D-3ED865E193E2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>
            <a:extLst>
              <a:ext uri="{FF2B5EF4-FFF2-40B4-BE49-F238E27FC236}">
                <a16:creationId xmlns:a16="http://schemas.microsoft.com/office/drawing/2014/main" id="{CD1C0A3E-F059-F049-85D4-E399F27B3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46875" cy="9867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18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73A03290-5A24-674D-951A-841DF37D634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00088" y="749300"/>
            <a:ext cx="5343525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7ECAB81-6D1F-094E-BC75-40DB593C096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4688" y="4686300"/>
            <a:ext cx="5395912" cy="443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31725" indent="-37474525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 lang="en-GB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AAE7D52-FDF0-E74D-BEA6-52C3B55D8A7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Sept 15th 14</a:t>
            </a:r>
            <a:endParaRPr lang="en-US" altLang="fr-F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5A64A9B-AF73-004C-87EC-B066A43E797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Jacques Lefrancois</a:t>
            </a:r>
            <a:endParaRPr lang="en-US" alt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4756555-6E7F-A044-A1B0-F300D892744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48B2F-0480-EA4B-BB4D-6B5D958B7F62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26890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A27CD33-6368-1D45-9F20-A84D4F88BCC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Sept 15th 14</a:t>
            </a:r>
            <a:endParaRPr lang="en-US" altLang="fr-F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E04A075-4F46-D340-8535-FE93756F549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Jacques Lefrancois</a:t>
            </a:r>
            <a:endParaRPr lang="en-US" alt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DEE262E-E4EC-A64F-8556-EF56A673502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03002-AAA5-2347-B973-AE60EB54B056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1847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239000" y="153988"/>
            <a:ext cx="2284413" cy="5864225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81000" y="153988"/>
            <a:ext cx="6705600" cy="58642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4D07F45-F1BC-D749-8A8E-3FFC45B25AB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Sept 15th 14</a:t>
            </a:r>
            <a:endParaRPr lang="en-US" altLang="fr-F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F9DC6A2-CBFC-084B-88F6-8B27ED84BDF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Jacques Lefrancois</a:t>
            </a:r>
            <a:endParaRPr lang="en-US" alt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EC0B866-0B67-7E4A-BE3E-5598A911F77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25702-5012-A14D-B513-871EB38D2808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759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96ABDF9-9731-3247-9041-8411B079966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Sept 15th 14</a:t>
            </a:r>
            <a:endParaRPr lang="en-US" altLang="fr-F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DD28047-09E2-F343-BB28-8ABCCFA44F3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Jacques Lefrancois</a:t>
            </a:r>
            <a:endParaRPr lang="en-US" alt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97EAD1A-6722-9549-8B68-C42618432E9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6FDB0-29A1-5148-A1BB-07C253C571F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0518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68F41B9-04E8-9C45-8CDE-3C4AA0FC17E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Sept 15th 14</a:t>
            </a:r>
            <a:endParaRPr lang="en-US" altLang="fr-F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FF19950-B96D-804B-9458-2339091EE23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Jacques Lefrancois</a:t>
            </a:r>
            <a:endParaRPr lang="en-US" alt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7FAD3BC-7DCD-A34E-BDE3-1EB173B8A40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70904-370E-1B44-BEC1-3972B5F1FC2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546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494213" cy="5180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7613" y="838200"/>
            <a:ext cx="4495800" cy="5180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A27CC36-4209-AF43-AAF8-3630CC029F2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Sept 15th 14</a:t>
            </a:r>
            <a:endParaRPr lang="en-US" altLang="fr-FR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A9D7EB9-A642-5B43-A1D1-627A8066BCF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Jacques Lefrancois</a:t>
            </a:r>
            <a:endParaRPr lang="en-US" altLang="fr-FR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8DDAD61-B320-3B41-A094-F7C08F8F783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2A4EE-0B85-D148-9B5D-51DFEA6E8BD6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89150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6818CF0-DA12-0F47-90F0-B549173E42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Sept 15th 14</a:t>
            </a:r>
            <a:endParaRPr lang="en-US" altLang="fr-F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F2552A2-C68E-EB4A-8158-75220927437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Jacques Lefrancois</a:t>
            </a:r>
            <a:endParaRPr lang="en-US" altLang="fr-FR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B092046-EFE0-D944-B464-6E7C358F626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87441-F6DD-FE49-A7FE-AD67749BD6A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45933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E4D28CE-C3D4-F64B-92B7-CA709B80B34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Sept 15th 14</a:t>
            </a:r>
            <a:endParaRPr lang="en-US" altLang="fr-FR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F71E50E-B088-4E49-A2E7-684F96DDECF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Jacques Lefrancois</a:t>
            </a:r>
            <a:endParaRPr lang="en-US" alt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26C1843-AC22-D04A-9286-B1B3BA0191A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2C1D6-5222-8546-B0C3-293B54F3567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22551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A4B0CB-4A75-2A44-A1A2-407B62543FD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Sept 15th 14</a:t>
            </a:r>
            <a:endParaRPr lang="en-US" alt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53B70D-BB37-D147-8177-A507B52F783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Jacques Lefrancois</a:t>
            </a:r>
            <a:endParaRPr lang="en-US" alt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B107BE-7222-1247-AFBD-26B15EBC2E6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E55E4-EC0B-954C-AB95-68960A1E0322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26024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76EDA6D-2075-8D47-87C3-028918C8DC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Sept 15th 14</a:t>
            </a:r>
            <a:endParaRPr lang="en-US" altLang="fr-FR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F7B63FC-A8CB-014A-A942-F088619E9D8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Jacques Lefrancois</a:t>
            </a:r>
            <a:endParaRPr lang="en-US" altLang="fr-FR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FA1D5D3-BF7D-7A43-895D-2519074CF09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FF5E2-3C34-0B4B-8A46-FB08A35437B2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71069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813888A-82F0-F44B-9361-092DA6F9724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Sept 15th 14</a:t>
            </a:r>
            <a:endParaRPr lang="en-US" altLang="fr-FR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FB4D0A1-7EE4-9B46-AE31-4BDD9CE41AE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Jacques Lefrancois</a:t>
            </a:r>
            <a:endParaRPr lang="en-US" altLang="fr-FR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570407A-614C-7F46-A61A-86412C51BDC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D16EB-436E-5449-8915-E455EA0480D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4818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945031EC-CAEB-5244-A0D4-C17CA3674B3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1676400" y="6438900"/>
            <a:ext cx="297021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fr-FR" altLang="fr-FR"/>
              <a:t>Sept 15th 14</a:t>
            </a:r>
            <a:endParaRPr lang="en-US" altLang="fr-FR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6D4949A1-881F-E946-887C-47A378C4ED64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6553200" y="6438900"/>
            <a:ext cx="205581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fr-FR" altLang="fr-FR"/>
              <a:t>Jacques Lefrancois</a:t>
            </a:r>
            <a:endParaRPr lang="en-US" altLang="fr-FR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6C63389-FF73-2841-B5D8-1EA60A34704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953000" y="6438900"/>
            <a:ext cx="458788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1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78F3E77-C0E8-344E-B4A7-1B1F276D5C9F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BE1A2222-B8C4-9041-995E-1E033F6642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3988"/>
            <a:ext cx="9066213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0EF266B7-A19C-3747-B61A-E97BAED684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9142413" cy="51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  <a:p>
            <a:pPr lvl="4"/>
            <a:r>
              <a:rPr lang="en-GB" altLang="fr-FR"/>
              <a:t>Huitième niveau de plan</a:t>
            </a:r>
          </a:p>
          <a:p>
            <a:pPr lvl="4"/>
            <a:r>
              <a:rPr lang="en-GB" altLang="fr-FR"/>
              <a:t>Neuvième niveau de plan</a:t>
            </a:r>
          </a:p>
          <a:p>
            <a:pPr lvl="4"/>
            <a:endParaRPr lang="en-GB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0000"/>
          </a:solidFill>
          <a:latin typeface="Times New Roman" charset="0"/>
          <a:ea typeface="DejaVu Sans" charset="0"/>
          <a:cs typeface="DejaVu Sans" charset="0"/>
        </a:defRPr>
      </a:lvl2pPr>
      <a:lvl3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0000"/>
          </a:solidFill>
          <a:latin typeface="Times New Roman" charset="0"/>
          <a:ea typeface="DejaVu Sans" charset="0"/>
          <a:cs typeface="DejaVu Sans" charset="0"/>
        </a:defRPr>
      </a:lvl3pPr>
      <a:lvl4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0000"/>
          </a:solidFill>
          <a:latin typeface="Times New Roman" charset="0"/>
          <a:ea typeface="DejaVu Sans" charset="0"/>
          <a:cs typeface="DejaVu Sans" charset="0"/>
        </a:defRPr>
      </a:lvl4pPr>
      <a:lvl5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0000"/>
          </a:solidFill>
          <a:latin typeface="Times New Roman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FF0000"/>
          </a:solidFill>
          <a:latin typeface="Times New Roman" charset="0"/>
          <a:ea typeface="DejaVu Sans" charset="0"/>
          <a:cs typeface="DejaVu Sans" charset="0"/>
        </a:defRPr>
      </a:lvl6pPr>
      <a:lvl7pPr marL="29718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FF0000"/>
          </a:solidFill>
          <a:latin typeface="Times New Roman" charset="0"/>
          <a:ea typeface="DejaVu Sans" charset="0"/>
          <a:cs typeface="DejaVu Sans" charset="0"/>
        </a:defRPr>
      </a:lvl7pPr>
      <a:lvl8pPr marL="3429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FF0000"/>
          </a:solidFill>
          <a:latin typeface="Times New Roman" charset="0"/>
          <a:ea typeface="DejaVu Sans" charset="0"/>
          <a:cs typeface="DejaVu Sans" charset="0"/>
        </a:defRPr>
      </a:lvl8pPr>
      <a:lvl9pPr marL="3886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FF0000"/>
          </a:solidFill>
          <a:latin typeface="Times New Roman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FC0128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6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b="1">
          <a:solidFill>
            <a:srgbClr val="0000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>
          <a:solidFill>
            <a:srgbClr val="000000"/>
          </a:solidFill>
          <a:latin typeface="Comic Sans MS" charset="0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>
          <a:solidFill>
            <a:srgbClr val="000000"/>
          </a:solidFill>
          <a:latin typeface="Comic Sans MS" charset="0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 b="1">
          <a:solidFill>
            <a:srgbClr val="000000"/>
          </a:solidFill>
          <a:latin typeface="Comic Sans MS" charset="0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 b="1">
          <a:solidFill>
            <a:srgbClr val="000000"/>
          </a:solidFill>
          <a:latin typeface="Comic Sans MS" charset="0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 b="1">
          <a:solidFill>
            <a:srgbClr val="000000"/>
          </a:solidFill>
          <a:latin typeface="Comic Sans MS" charset="0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 b="1">
          <a:solidFill>
            <a:srgbClr val="000000"/>
          </a:solidFill>
          <a:latin typeface="Comic Sans MS" charset="0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485869-C8AA-3F43-93B4-4EBB9DDC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Pulse shape measurements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13C5CD-ED9F-BD4F-B8ED-7D07B3210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0" dirty="0"/>
              <a:t> slide presented at FCC meeting Paris</a:t>
            </a:r>
            <a:endParaRPr lang="en-GB" b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BC740B-FC4C-1D4C-9950-FB0CDD7E79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4B6FDB0-29A1-5148-A1BB-07C253C571F3}" type="slidenum">
              <a:rPr lang="en-US" altLang="fr-FR" smtClean="0"/>
              <a:pPr>
                <a:defRPr/>
              </a:pPr>
              <a:t>1</a:t>
            </a:fld>
            <a:endParaRPr lang="en-US" alt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ADC92B0-4629-B94C-BDEC-E9F36A6F0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955" y="1442788"/>
            <a:ext cx="7860878" cy="501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0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100E8A-76D2-F44D-B87D-064EC4898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Electronics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923494-1B82-8A41-BCC5-EC770C10C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682625"/>
            <a:ext cx="9296400" cy="5677439"/>
          </a:xfrm>
        </p:spPr>
        <p:txBody>
          <a:bodyPr/>
          <a:lstStyle/>
          <a:p>
            <a:r>
              <a:rPr lang="en-GB" sz="2000" b="0" dirty="0"/>
              <a:t>To measure le Pulse shape with beta ray (about min ionizing) we trigger with a very thin plastic scintillator placed between the beta source  (Sr90=&gt; yttrium90 =&gt; beta 2.3 MeV)  about 1000 </a:t>
            </a:r>
            <a:r>
              <a:rPr lang="en-GB" sz="2000" b="0" dirty="0" err="1"/>
              <a:t>phe</a:t>
            </a:r>
            <a:r>
              <a:rPr lang="en-GB" sz="2000" b="0" dirty="0"/>
              <a:t> =&gt; 1phe/20ns so we need to enlarge the 1phe pulse with 330pfd and 50 ohms=&gt; 15ns RC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B69926-A5A5-FB49-BA57-BA72D3AE5C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4B6FDB0-29A1-5148-A1BB-07C253C571F3}" type="slidenum">
              <a:rPr lang="en-US" altLang="fr-FR" smtClean="0"/>
              <a:pPr>
                <a:defRPr/>
              </a:pPr>
              <a:t>2</a:t>
            </a:fld>
            <a:endParaRPr lang="en-US" alt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B5E3199-8427-3644-A3FB-AD5352A8A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31" y="1882986"/>
            <a:ext cx="8050138" cy="429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68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CC93D5-6311-D046-A7C0-E6B427526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3988"/>
            <a:ext cx="9066213" cy="898748"/>
          </a:xfrm>
        </p:spPr>
        <p:txBody>
          <a:bodyPr/>
          <a:lstStyle/>
          <a:p>
            <a:r>
              <a:rPr lang="en-GB" sz="2400" dirty="0"/>
              <a:t>Single event with </a:t>
            </a:r>
            <a:r>
              <a:rPr lang="en-GB" sz="2400" dirty="0" err="1"/>
              <a:t>sucession</a:t>
            </a:r>
            <a:r>
              <a:rPr lang="en-GB" sz="2400" dirty="0"/>
              <a:t> of photoelectrons (sorry before one other amplifier added 5mv/cm vs 50 mv/cm)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24097E3-5237-C340-9EA4-8BE72FA09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9306" y="1376363"/>
            <a:ext cx="5765800" cy="453390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C7BD5E-2FBF-724B-8054-4A9632B036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4B6FDB0-29A1-5148-A1BB-07C253C571F3}" type="slidenum">
              <a:rPr lang="en-US" altLang="fr-FR" smtClean="0"/>
              <a:pPr>
                <a:defRPr/>
              </a:pPr>
              <a:t>3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11773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E8615-9A8F-B745-8EE3-F14D798DD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With the Tektronix one can select average pulse over 512 events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792493-7A49-3945-BC1D-382EDA7DC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17185"/>
            <a:ext cx="9142413" cy="5180013"/>
          </a:xfrm>
        </p:spPr>
        <p:txBody>
          <a:bodyPr/>
          <a:lstStyle/>
          <a:p>
            <a:r>
              <a:rPr lang="en-GB" sz="2000" b="0" dirty="0"/>
              <a:t>One</a:t>
            </a:r>
            <a:r>
              <a:rPr lang="en-GB" dirty="0"/>
              <a:t> </a:t>
            </a:r>
            <a:r>
              <a:rPr lang="en-GB" b="0" dirty="0"/>
              <a:t>can see the “full” pulse over 36 𝝁s or zoom to see the fast part in the first 𝝁s</a:t>
            </a:r>
          </a:p>
          <a:p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7A435E-3B78-0449-AFE7-D4C8FBA847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4B6FDB0-29A1-5148-A1BB-07C253C571F3}" type="slidenum">
              <a:rPr lang="en-US" altLang="fr-FR" smtClean="0"/>
              <a:pPr>
                <a:defRPr/>
              </a:pPr>
              <a:t>4</a:t>
            </a:fld>
            <a:endParaRPr lang="en-US" alt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BA0CE97-440A-AC4B-902E-0FDE5FC62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96" y="2204864"/>
            <a:ext cx="3684984" cy="335063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2C4C8C9-5836-A344-BF5C-3D5881FA1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507" y="2350547"/>
            <a:ext cx="3684985" cy="320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5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4BB4BE-658D-BA46-86F1-0B0E66EDF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DAQ of events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DD895F-867B-B446-98B3-7E3119086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9325322" cy="5180013"/>
          </a:xfrm>
        </p:spPr>
        <p:txBody>
          <a:bodyPr/>
          <a:lstStyle/>
          <a:p>
            <a:r>
              <a:rPr lang="en-GB" sz="2000" b="0" dirty="0"/>
              <a:t>One cannot numerically acquire data from the Tektronix!</a:t>
            </a:r>
          </a:p>
          <a:p>
            <a:r>
              <a:rPr lang="en-GB" sz="2000" b="0" dirty="0"/>
              <a:t>But Dominique has designed a modification of the </a:t>
            </a:r>
            <a:r>
              <a:rPr lang="en-GB" sz="2000" b="0" dirty="0" err="1"/>
              <a:t>wavecatcher</a:t>
            </a:r>
            <a:r>
              <a:rPr lang="en-GB" sz="2000" b="0" dirty="0"/>
              <a:t> to allow it to function over 50 𝝁s for the full range (or 100 𝝁s ) vs the usual 2.5 𝝁s .(</a:t>
            </a:r>
            <a:r>
              <a:rPr lang="en-GB" sz="2000" dirty="0"/>
              <a:t>Not easy! Thanks !</a:t>
            </a:r>
            <a:r>
              <a:rPr lang="en-GB" sz="2000" b="0" dirty="0"/>
              <a:t>)</a:t>
            </a:r>
          </a:p>
          <a:p>
            <a:r>
              <a:rPr lang="en-GB" sz="2000" b="0" dirty="0"/>
              <a:t>One can perform average over 10000 events in about 10 minutes and then copy the average plot in an output file. One can obtain files </a:t>
            </a:r>
            <a:r>
              <a:rPr lang="en-GB" sz="2000" b="0"/>
              <a:t>over 50-100 𝝁s  </a:t>
            </a:r>
            <a:r>
              <a:rPr lang="en-GB" sz="2000" b="0" dirty="0"/>
              <a:t>and then zoom on the first part</a:t>
            </a:r>
          </a:p>
          <a:p>
            <a:r>
              <a:rPr lang="en-GB" sz="2000" b="0" dirty="0"/>
              <a:t>Data taking has started!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5A6770-B708-974B-B59F-9049CD2C51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4B6FDB0-29A1-5148-A1BB-07C253C571F3}" type="slidenum">
              <a:rPr lang="en-US" altLang="fr-FR" smtClean="0"/>
              <a:pPr>
                <a:defRPr/>
              </a:pPr>
              <a:t>5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394010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Times New Roman"/>
        <a:ea typeface="DejaVu Sans"/>
        <a:cs typeface="DejaVu Sans"/>
      </a:majorFont>
      <a:minorFont>
        <a:latin typeface="Times New Roman"/>
        <a:ea typeface="DejaVu Sans"/>
        <a:cs typeface="DejaVu Sans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omic Sans MS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1"/>
            </a:solidFill>
            <a:latin typeface="Times New Roman"/>
          </a:defRPr>
        </a:defPPr>
      </a:lstStyle>
    </a:tx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118866</TotalTime>
  <Words>225</Words>
  <Application>Microsoft Macintosh PowerPoint</Application>
  <PresentationFormat>Personnalisé</PresentationFormat>
  <Paragraphs>17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Comic Sans MS</vt:lpstr>
      <vt:lpstr>Times New Roman</vt:lpstr>
      <vt:lpstr>Thème Office</vt:lpstr>
      <vt:lpstr>Pulse shape measurements</vt:lpstr>
      <vt:lpstr>Electronics</vt:lpstr>
      <vt:lpstr>Single event with sucession of photoelectrons (sorry before one other amplifier added 5mv/cm vs 50 mv/cm)</vt:lpstr>
      <vt:lpstr>With the Tektronix one can select average pulse over 512 events</vt:lpstr>
      <vt:lpstr>DAQ of events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Calorimeter Group</dc:title>
  <dc:creator>A.Schopper</dc:creator>
  <cp:lastModifiedBy>Microsoft Office User</cp:lastModifiedBy>
  <cp:revision>881</cp:revision>
  <cp:lastPrinted>2022-05-03T11:22:30Z</cp:lastPrinted>
  <dcterms:created xsi:type="dcterms:W3CDTF">2015-02-18T13:16:36Z</dcterms:created>
  <dcterms:modified xsi:type="dcterms:W3CDTF">2024-10-18T11:59:34Z</dcterms:modified>
</cp:coreProperties>
</file>