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9" r:id="rId2"/>
    <p:sldId id="430" r:id="rId3"/>
    <p:sldId id="431" r:id="rId4"/>
    <p:sldId id="432" r:id="rId5"/>
    <p:sldId id="433" r:id="rId6"/>
    <p:sldId id="434" r:id="rId7"/>
  </p:sldIdLst>
  <p:sldSz cx="9907588" cy="6858000"/>
  <p:notesSz cx="6746875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25"/>
    <p:restoredTop sz="94651"/>
  </p:normalViewPr>
  <p:slideViewPr>
    <p:cSldViewPr>
      <p:cViewPr varScale="1">
        <p:scale>
          <a:sx n="110" d="100"/>
          <a:sy n="110" d="100"/>
        </p:scale>
        <p:origin x="104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CFFCC3A-8D56-B949-85F2-845AF61874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Comic Sans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038615-4885-8C4F-9BF8-8BFEE7D996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4175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F427D5CE-5E7E-3946-85C4-5247D7E792CF}" type="datetime1">
              <a:rPr lang="fr-FR" altLang="fr-FR"/>
              <a:pPr>
                <a:defRPr/>
              </a:pPr>
              <a:t>08/10/2024</a:t>
            </a:fld>
            <a:endParaRPr lang="en-GB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4132C0-DD50-E24E-8514-D5A2EEE2D6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41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200">
                <a:latin typeface="Comic Sans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599A0B-DDE9-E043-A20A-1A7E946C49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1113" y="9372600"/>
            <a:ext cx="2924175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/>
            </a:lvl1pPr>
          </a:lstStyle>
          <a:p>
            <a:pPr>
              <a:defRPr/>
            </a:pPr>
            <a:fld id="{5591DD2C-E8DE-6B41-A07D-3ED865E193E2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>
            <a:extLst>
              <a:ext uri="{FF2B5EF4-FFF2-40B4-BE49-F238E27FC236}">
                <a16:creationId xmlns:a16="http://schemas.microsoft.com/office/drawing/2014/main" id="{CD1C0A3E-F059-F049-85D4-E399F27B3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6875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 sz="18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3A03290-5A24-674D-951A-841DF37D634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00088" y="749300"/>
            <a:ext cx="5343525" cy="369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7ECAB81-6D1F-094E-BC75-40DB593C096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4688" y="4686300"/>
            <a:ext cx="5395912" cy="443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AAE7D52-FDF0-E74D-BEA6-52C3B55D8A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A64A9B-AF73-004C-87EC-B066A43E79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756555-6E7F-A044-A1B0-F300D89274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8B2F-0480-EA4B-BB4D-6B5D958B7F6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6890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A27CD33-6368-1D45-9F20-A84D4F88BC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04A075-4F46-D340-8535-FE93756F54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DEE262E-E4EC-A64F-8556-EF56A673502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03002-AAA5-2347-B973-AE60EB54B05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1847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39000" y="153988"/>
            <a:ext cx="2284413" cy="5864225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153988"/>
            <a:ext cx="6705600" cy="58642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4D07F45-F1BC-D749-8A8E-3FFC45B25A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9DC6A2-CBFC-084B-88F6-8B27ED84BDF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EC0B866-0B67-7E4A-BE3E-5598A911F7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25702-5012-A14D-B513-871EB38D280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759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96ABDF9-9731-3247-9041-8411B07996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DD28047-09E2-F343-BB28-8ABCCFA44F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7EAD1A-6722-9549-8B68-C42618432E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6FDB0-29A1-5148-A1BB-07C253C571F3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70518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68F41B9-04E8-9C45-8CDE-3C4AA0FC17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FF19950-B96D-804B-9458-2339091EE23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FAD3BC-7DCD-A34E-BDE3-1EB173B8A40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70904-370E-1B44-BEC1-3972B5F1FC2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546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494213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7613" y="838200"/>
            <a:ext cx="4495800" cy="518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A27CC36-4209-AF43-AAF8-3630CC029F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9D7EB9-A642-5B43-A1D1-627A8066BCF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8DDAD61-B320-3B41-A094-F7C08F8F78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2A4EE-0B85-D148-9B5D-51DFEA6E8BD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91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6818CF0-DA12-0F47-90F0-B549173E42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F2552A2-C68E-EB4A-8158-75220927437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B092046-EFE0-D944-B464-6E7C358F62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87441-F6DD-FE49-A7FE-AD67749BD6A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5933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E4D28CE-C3D4-F64B-92B7-CA709B80B3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F71E50E-B088-4E49-A2E7-684F96DDEC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26C1843-AC22-D04A-9286-B1B3BA0191A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2C1D6-5222-8546-B0C3-293B54F3567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22551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A4B0CB-4A75-2A44-A1A2-407B62543FD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53B70D-BB37-D147-8177-A507B52F783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B107BE-7222-1247-AFBD-26B15EBC2E6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E55E4-EC0B-954C-AB95-68960A1E032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2602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76EDA6D-2075-8D47-87C3-028918C8DC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F7B63FC-A8CB-014A-A942-F088619E9D8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FA1D5D3-BF7D-7A43-895D-2519074CF0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FF5E2-3C34-0B4B-8A46-FB08A35437B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1069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813888A-82F0-F44B-9361-092DA6F972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FB4D0A1-7EE4-9B46-AE31-4BDD9CE41AE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70407A-614C-7F46-A61A-86412C51BD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16EB-436E-5449-8915-E455EA0480DE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4818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945031EC-CAEB-5244-A0D4-C17CA3674B3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1676400" y="6438900"/>
            <a:ext cx="297021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fr-FR" altLang="fr-FR"/>
              <a:t>Sept 15th 14</a:t>
            </a:r>
            <a:endParaRPr lang="en-US" altLang="fr-F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6D4949A1-881F-E946-887C-47A378C4ED6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6553200" y="6438900"/>
            <a:ext cx="205581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fr-FR" altLang="fr-FR"/>
              <a:t>Jacques Lefrancois</a:t>
            </a:r>
            <a:endParaRPr lang="en-US" altLang="fr-F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C63389-FF73-2841-B5D8-1EA60A3470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953000" y="6438900"/>
            <a:ext cx="4587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1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78F3E77-C0E8-344E-B4A7-1B1F276D5C9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BE1A2222-B8C4-9041-995E-1E033F664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3988"/>
            <a:ext cx="906621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EF266B7-A19C-3747-B61A-E97BAED68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9142413" cy="518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  <a:p>
            <a:pPr lvl="4"/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0000"/>
          </a:solidFill>
          <a:latin typeface="Times New Roman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b="1">
          <a:solidFill>
            <a:srgbClr val="FC0128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b="1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1400" b="1">
          <a:solidFill>
            <a:srgbClr val="000000"/>
          </a:solidFill>
          <a:latin typeface="Comic Sans MS" charset="0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ndico.cern.ch/event/294651/contributions/671929/attachments/552041/760669/Delmastro_ESIPAP2014_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8AAF4-2C87-6545-A55F-DAFACD4A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Constant term in resolution from Z nonuniformity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9033FB-6696-0545-B9D1-C71D8EBE6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/>
              <a:t> From Denys simulation we have studied constant term (% independent of </a:t>
            </a:r>
            <a:r>
              <a:rPr lang="en-GB" sz="2000" b="0" dirty="0" err="1"/>
              <a:t>Egamma</a:t>
            </a:r>
            <a:r>
              <a:rPr lang="en-GB" sz="2000" b="0" dirty="0"/>
              <a:t>) from fluctuation in escape energy OK&lt;&lt;1%</a:t>
            </a:r>
          </a:p>
          <a:p>
            <a:r>
              <a:rPr lang="en-GB" sz="2000" b="0" dirty="0"/>
              <a:t>      from non uniformity vs distance to </a:t>
            </a:r>
            <a:r>
              <a:rPr lang="en-GB" sz="2000" b="0" dirty="0" err="1"/>
              <a:t>fibers</a:t>
            </a:r>
            <a:r>
              <a:rPr lang="en-GB" sz="2000" b="0" dirty="0"/>
              <a:t> =&gt; test beam at CERN</a:t>
            </a:r>
          </a:p>
          <a:p>
            <a:r>
              <a:rPr lang="en-GB" sz="2000" b="0" dirty="0"/>
              <a:t>A cause observed in </a:t>
            </a:r>
            <a:r>
              <a:rPr lang="en-GB" sz="2000" b="0" dirty="0" err="1"/>
              <a:t>Leadglass</a:t>
            </a:r>
            <a:r>
              <a:rPr lang="en-GB" sz="2000" b="0" dirty="0"/>
              <a:t> or crystal calorimeter (CSI BGO) is the uniformity of light collection as function of depth (Z)</a:t>
            </a:r>
          </a:p>
          <a:p>
            <a:r>
              <a:rPr lang="en-GB" sz="2000" b="0" dirty="0"/>
              <a:t>The question has not been asked by the ANR referees or in meetings … but we should prepare for it… Should we mention it in “detailed March ANR document? Not obvious!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AE5306-39B8-B349-A7BD-799D4F73AC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76989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9A1FC5-0F8B-4E44-A5C3-974D4A3FE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Fluctuation in Z of shower development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24CDC9-857D-254D-B6BA-AC5953494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/>
              <a:t> There is an important “obvious” effect due to fluctuation in the start of the gamma shower by the first conversion gamma=&gt;</a:t>
            </a:r>
            <a:r>
              <a:rPr lang="en-GB" sz="2000" b="0" dirty="0" err="1"/>
              <a:t>e+e</a:t>
            </a:r>
            <a:r>
              <a:rPr lang="en-GB" sz="2000" b="0" dirty="0"/>
              <a:t>- The delicate point is that very often characteristic of ECALs are tested using electron test beam, however this effect is much smaller for electrons.</a:t>
            </a:r>
          </a:p>
          <a:p>
            <a:r>
              <a:rPr lang="en-GB" sz="2000" b="0" dirty="0"/>
              <a:t>For electron the probability of </a:t>
            </a:r>
            <a:r>
              <a:rPr lang="en-GB" sz="2000" b="0" dirty="0" err="1"/>
              <a:t>Brem</a:t>
            </a:r>
            <a:r>
              <a:rPr lang="en-GB" sz="2000" b="0" dirty="0"/>
              <a:t> is  as function of distance x is (x/x0)Ln(</a:t>
            </a:r>
            <a:r>
              <a:rPr lang="en-GB" sz="2000" b="0" dirty="0" err="1"/>
              <a:t>Emax</a:t>
            </a:r>
            <a:r>
              <a:rPr lang="en-GB" sz="2000" b="0" dirty="0"/>
              <a:t>/</a:t>
            </a:r>
            <a:r>
              <a:rPr lang="en-GB" sz="2000" b="0" dirty="0" err="1"/>
              <a:t>Emin</a:t>
            </a:r>
            <a:r>
              <a:rPr lang="en-GB" sz="2000" b="0" dirty="0"/>
              <a:t>) where </a:t>
            </a:r>
            <a:r>
              <a:rPr lang="en-GB" sz="2000" b="0" dirty="0" err="1"/>
              <a:t>Emin</a:t>
            </a:r>
            <a:r>
              <a:rPr lang="en-GB" sz="2000" b="0" dirty="0"/>
              <a:t> is the energy where photons are “ useful in showers development” ≈ 50 MeV (?) when </a:t>
            </a:r>
            <a:r>
              <a:rPr lang="en-GB" sz="2000" b="0" dirty="0" err="1"/>
              <a:t>Ee</a:t>
            </a:r>
            <a:r>
              <a:rPr lang="en-GB" sz="2000" b="0" dirty="0"/>
              <a:t>= 5 GeV =&gt; 4.6 X/X0 </a:t>
            </a:r>
          </a:p>
          <a:p>
            <a:r>
              <a:rPr lang="en-GB" sz="2000" b="0" dirty="0"/>
              <a:t>However for photons of high energy the pair creation probability is much smaller = (7/9)X/X0 (PDG formula)</a:t>
            </a:r>
          </a:p>
          <a:p>
            <a:r>
              <a:rPr lang="en-GB" sz="2000" b="0" dirty="0"/>
              <a:t>When integrating over 25 X0 the average first interaction is 9X0/7 and the fluctuation (</a:t>
            </a:r>
            <a:r>
              <a:rPr lang="en-GB" sz="2000" b="0" dirty="0" err="1"/>
              <a:t>rms</a:t>
            </a:r>
            <a:r>
              <a:rPr lang="en-GB" sz="2000" b="0" dirty="0"/>
              <a:t> )=  (9X0/7) /sqrt(2) (if I have done my integral correctly please someone check)</a:t>
            </a:r>
          </a:p>
          <a:p>
            <a:r>
              <a:rPr lang="en-GB" sz="2000" b="0" dirty="0"/>
              <a:t>In our case the </a:t>
            </a:r>
            <a:r>
              <a:rPr lang="en-GB" sz="2000" b="0" dirty="0" err="1"/>
              <a:t>rms</a:t>
            </a:r>
            <a:r>
              <a:rPr lang="en-GB" sz="2000" b="0" dirty="0"/>
              <a:t> is about 2.5 cm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2C99D2-3DAE-8E40-A5E1-670C104F5C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3141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E05B97-C00C-6441-85A3-10B022C8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dirty="0"/>
              <a:t>Shower shape in 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4C885E-3A9D-AF4D-89E7-285A88363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82625"/>
            <a:ext cx="9142413" cy="5180013"/>
          </a:xfrm>
        </p:spPr>
        <p:txBody>
          <a:bodyPr/>
          <a:lstStyle/>
          <a:p>
            <a:r>
              <a:rPr lang="en-GB" sz="2000" b="0" dirty="0"/>
              <a:t> The assumption is that the fluctuation in the average value of the shower development in Z is essentially caused by this fluctuation of the first photon conversion. This is “</a:t>
            </a:r>
            <a:r>
              <a:rPr lang="en-GB" sz="2000" b="0" dirty="0" err="1"/>
              <a:t>untuitively</a:t>
            </a:r>
            <a:r>
              <a:rPr lang="en-GB" sz="2000" b="0" dirty="0"/>
              <a:t> reasonable” because after there are N particles and the fluctuation is reduced by 1/sqrt(N) but a shower simulation is needed to be sure… </a:t>
            </a:r>
          </a:p>
          <a:p>
            <a:r>
              <a:rPr lang="en-GB" sz="2000" b="0" dirty="0"/>
              <a:t>Typical shower development in Z can be found for example</a:t>
            </a:r>
          </a:p>
          <a:p>
            <a:r>
              <a:rPr lang="en-US" sz="2000" u="sng" dirty="0">
                <a:hlinkClick r:id="rId2"/>
              </a:rPr>
              <a:t>https://indico.cern.ch/event/294651/contributions/671929/attachments/552041/760669/Delmastro_ESIPAP2014_3.pdf</a:t>
            </a:r>
            <a:endParaRPr lang="fr-FR" sz="2000" dirty="0"/>
          </a:p>
          <a:p>
            <a:endParaRPr lang="en-GB" sz="2000" b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43C817-EF33-D343-AE22-E6D317458A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3</a:t>
            </a:fld>
            <a:endParaRPr lang="en-US" alt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1AD98C4-FCD3-354C-B3D4-B5629877A59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49338" y="2996952"/>
            <a:ext cx="3960440" cy="273322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C845BF9-3A98-CA4E-9725-E96C585C42F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673874" y="2708920"/>
            <a:ext cx="3598048" cy="288880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B0A7335-203B-DC49-9088-A697A6A0FA0A}"/>
              </a:ext>
            </a:extLst>
          </p:cNvPr>
          <p:cNvSpPr txBox="1"/>
          <p:nvPr/>
        </p:nvSpPr>
        <p:spPr>
          <a:xfrm>
            <a:off x="469044" y="5797738"/>
            <a:ext cx="8877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>
                <a:solidFill>
                  <a:schemeClr val="tx1"/>
                </a:solidFill>
                <a:latin typeface="Times New Roman"/>
              </a:rPr>
              <a:t>It is clear that &lt;Z&gt; depends on energy … lets use 7 X0 </a:t>
            </a:r>
            <a:r>
              <a:rPr lang="en-GB" sz="1600" b="0" dirty="0">
                <a:solidFill>
                  <a:schemeClr val="tx1"/>
                </a:solidFill>
                <a:latin typeface="Times New Roman"/>
              </a:rPr>
              <a:t>(not too critical for next slides )</a:t>
            </a:r>
          </a:p>
        </p:txBody>
      </p:sp>
    </p:spTree>
    <p:extLst>
      <p:ext uri="{BB962C8B-B14F-4D97-AF65-F5344CB8AC3E}">
        <p14:creationId xmlns:p14="http://schemas.microsoft.com/office/powerpoint/2010/main" val="67902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F42D5-1050-5942-BB92-73E2C512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dirty="0"/>
              <a:t>Light attenuation in WLS </a:t>
            </a:r>
            <a:r>
              <a:rPr lang="en-GB" sz="2400" b="0" dirty="0" err="1"/>
              <a:t>fibers</a:t>
            </a:r>
            <a:r>
              <a:rPr lang="en-GB" sz="2400" b="0" dirty="0"/>
              <a:t> : First order effects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85C900-CDAA-A045-B9FD-4278B0B9C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/>
              <a:t> For other detectors the efficiency variation vs Z can be due to light collection etc… in our case the effect is caused by light attenuation in the WLS </a:t>
            </a:r>
            <a:r>
              <a:rPr lang="en-GB" sz="2000" b="0" dirty="0" err="1"/>
              <a:t>fibers</a:t>
            </a:r>
            <a:r>
              <a:rPr lang="en-GB" sz="2000" b="0" dirty="0"/>
              <a:t>. Using </a:t>
            </a:r>
            <a:r>
              <a:rPr lang="en-GB" sz="2000" b="0" dirty="0" err="1"/>
              <a:t>Ianina’s</a:t>
            </a:r>
            <a:r>
              <a:rPr lang="en-GB" sz="2000" b="0" dirty="0"/>
              <a:t> measurements  ((pptx March 10</a:t>
            </a:r>
            <a:r>
              <a:rPr lang="en-GB" sz="2000" b="0" baseline="30000" dirty="0"/>
              <a:t>th</a:t>
            </a:r>
            <a:r>
              <a:rPr lang="en-GB" sz="2000" b="0" dirty="0"/>
              <a:t>)</a:t>
            </a:r>
          </a:p>
          <a:p>
            <a:r>
              <a:rPr lang="en-GB" sz="2000" b="0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85F961-FC3C-8649-BB15-EA6678B523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4</a:t>
            </a:fld>
            <a:endParaRPr lang="en-US" alt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CF55DA-F116-F84E-BBD7-C430AB7DC9A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140798" y="1736018"/>
            <a:ext cx="5400600" cy="338437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E469714-707C-5443-A4E4-9564A9817961}"/>
              </a:ext>
            </a:extLst>
          </p:cNvPr>
          <p:cNvSpPr txBox="1"/>
          <p:nvPr/>
        </p:nvSpPr>
        <p:spPr>
          <a:xfrm>
            <a:off x="381000" y="1916832"/>
            <a:ext cx="36366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  <a:latin typeface="+mn-lt"/>
              </a:rPr>
              <a:t>For O(200) a factor 1/ 1.36 for 20cm absorption  =&gt; 1.5%/cm =&gt; 2.5cm from slide 2  =&gt; 3.7% WOW!</a:t>
            </a:r>
            <a:endParaRPr lang="fr-FR" sz="2000" b="0" dirty="0">
              <a:solidFill>
                <a:schemeClr val="tx1"/>
              </a:solidFill>
              <a:latin typeface="+mn-lt"/>
            </a:endParaRPr>
          </a:p>
          <a:p>
            <a:r>
              <a:rPr lang="en-US" sz="2000" b="0" dirty="0">
                <a:solidFill>
                  <a:schemeClr val="tx1"/>
                </a:solidFill>
                <a:latin typeface="+mn-lt"/>
              </a:rPr>
              <a:t>For Y11(200) (which would have less light but perhaps possible?) the measurements are optimist but if we use the Kuraray numbers =13% for 20cm =&gt;  0.65%/cm =&gt; 2.5cm from above =&gt; 1.6%</a:t>
            </a:r>
            <a:endParaRPr lang="fr-FR" sz="20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783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A1528-9F6B-9548-90F4-24543345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dirty="0"/>
              <a:t>Improvements after first order 😀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933FFE-6632-A847-96CA-AE3CACF4F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GB" sz="2000" b="0" dirty="0"/>
              <a:t>the first “obvious” improvement is the use of a mirror on the </a:t>
            </a:r>
            <a:r>
              <a:rPr lang="en-GB" sz="2000" b="0" dirty="0" err="1"/>
              <a:t>fiber</a:t>
            </a:r>
            <a:r>
              <a:rPr lang="en-GB" sz="2000" b="0" dirty="0"/>
              <a:t> at the entrance of course when the Z increases the directly collected light increases but the reflected light because of the longer path decreases however the compensation is not perfect because of the “not 100%” reflectivity of the mirror and because of the smaller fraction of light due to the path to the entrance and back</a:t>
            </a:r>
          </a:p>
          <a:p>
            <a:pPr marL="0" indent="0"/>
            <a:r>
              <a:rPr lang="en-GB" sz="2000" b="0" dirty="0"/>
              <a:t> Estimate using light attenuation from the table and a mirror of 70% (optimist?) give 0.4% constant term for Y11 and 1.23% for O2(200)</a:t>
            </a:r>
          </a:p>
          <a:p>
            <a:pPr marL="0" indent="0"/>
            <a:r>
              <a:rPr lang="en-GB" sz="2000" b="0" dirty="0"/>
              <a:t>2) The other possibility is the use of a </a:t>
            </a:r>
            <a:r>
              <a:rPr lang="en-GB" sz="2000" b="0" dirty="0" err="1"/>
              <a:t>preshower</a:t>
            </a:r>
            <a:r>
              <a:rPr lang="en-GB" sz="2000" b="0" dirty="0"/>
              <a:t> in front of the ECAL (4X0 !) which is often used anyhow to improve the e/h identification. Then from the ratio </a:t>
            </a:r>
            <a:r>
              <a:rPr lang="en-GB" sz="2000" b="0" dirty="0" err="1"/>
              <a:t>preshower</a:t>
            </a:r>
            <a:r>
              <a:rPr lang="en-GB" sz="2000" b="0" dirty="0"/>
              <a:t>/ECAL one can obtain the X value of the start of the shower and correct </a:t>
            </a:r>
            <a:r>
              <a:rPr lang="en-GB" sz="2000" b="0" dirty="0" err="1"/>
              <a:t>Emeasured</a:t>
            </a:r>
            <a:endParaRPr lang="en-GB" sz="2000" b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ACB86F-59A3-8A47-B304-0DEA8CF73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8758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5A5DB-C3C5-0D4E-ACDE-C01E7ACE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0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F2F3C-2CDE-3141-AF0A-E5D332B7E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/>
              <a:t>A solution with a contribution to constant term &lt;1% </a:t>
            </a:r>
            <a:r>
              <a:rPr lang="en-GB" sz="2000" b="0"/>
              <a:t>seems possible </a:t>
            </a:r>
          </a:p>
          <a:p>
            <a:r>
              <a:rPr lang="en-GB" sz="2000" b="0" dirty="0"/>
              <a:t>Clearly before starting the full module construction one should do further measurements on </a:t>
            </a:r>
            <a:r>
              <a:rPr lang="en-GB" sz="2000" b="0" dirty="0" err="1"/>
              <a:t>fiber</a:t>
            </a:r>
            <a:r>
              <a:rPr lang="en-GB" sz="2000" b="0" dirty="0"/>
              <a:t> attenuation, mirror efficiency etc… But probably not urgent in coming months ?</a:t>
            </a:r>
          </a:p>
          <a:p>
            <a:r>
              <a:rPr lang="en-GB" sz="2000" b="0" dirty="0"/>
              <a:t>A priori since there were no questions on that point by referees the motivation to detail the problem and solutions in the next “detailed document” for ANR seems small</a:t>
            </a:r>
          </a:p>
          <a:p>
            <a:r>
              <a:rPr lang="en-GB" sz="2000" b="0" dirty="0"/>
              <a:t>However there is the subtlety that one cannot answer objections to our ANR document using facts which are not in the ANR (if I understood correctly) … would this be dangerous?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D0F971-EE30-5F45-9876-BA821391D0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4B6FDB0-29A1-5148-A1BB-07C253C571F3}" type="slidenum">
              <a:rPr lang="en-US" altLang="fr-FR" smtClean="0"/>
              <a:pPr>
                <a:defRPr/>
              </a:pPr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164546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omic Sans M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dirty="0" err="1" smtClean="0">
            <a:solidFill>
              <a:schemeClr val="tx1"/>
            </a:solidFill>
            <a:latin typeface="Times New Roman"/>
          </a:defRPr>
        </a:defPPr>
      </a:lstStyle>
    </a:tx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118715</TotalTime>
  <Words>803</Words>
  <Application>Microsoft Macintosh PowerPoint</Application>
  <PresentationFormat>Personnalisé</PresentationFormat>
  <Paragraphs>36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Comic Sans MS</vt:lpstr>
      <vt:lpstr>Times New Roman</vt:lpstr>
      <vt:lpstr>Thème Office</vt:lpstr>
      <vt:lpstr>Constant term in resolution from Z nonuniformity</vt:lpstr>
      <vt:lpstr>Fluctuation in Z of shower development</vt:lpstr>
      <vt:lpstr>Shower shape in Z</vt:lpstr>
      <vt:lpstr>Light attenuation in WLS fibers : First order effects</vt:lpstr>
      <vt:lpstr>Improvements after first order 😀 !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Group</dc:title>
  <dc:creator>A.Schopper</dc:creator>
  <cp:lastModifiedBy>Microsoft Office User</cp:lastModifiedBy>
  <cp:revision>872</cp:revision>
  <cp:lastPrinted>2022-05-03T11:22:30Z</cp:lastPrinted>
  <dcterms:created xsi:type="dcterms:W3CDTF">2015-02-18T13:16:36Z</dcterms:created>
  <dcterms:modified xsi:type="dcterms:W3CDTF">2024-10-08T17:17:34Z</dcterms:modified>
</cp:coreProperties>
</file>