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589" r:id="rId2"/>
    <p:sldId id="665" r:id="rId3"/>
    <p:sldId id="673" r:id="rId4"/>
    <p:sldId id="689" r:id="rId5"/>
    <p:sldId id="595" r:id="rId6"/>
    <p:sldId id="664" r:id="rId7"/>
    <p:sldId id="700" r:id="rId8"/>
    <p:sldId id="701" r:id="rId9"/>
    <p:sldId id="690" r:id="rId10"/>
    <p:sldId id="693" r:id="rId11"/>
    <p:sldId id="707" r:id="rId12"/>
    <p:sldId id="692" r:id="rId13"/>
    <p:sldId id="705" r:id="rId14"/>
    <p:sldId id="706" r:id="rId15"/>
    <p:sldId id="703" r:id="rId16"/>
    <p:sldId id="696" r:id="rId17"/>
    <p:sldId id="583" r:id="rId18"/>
    <p:sldId id="532" r:id="rId19"/>
    <p:sldId id="457" r:id="rId20"/>
    <p:sldId id="496" r:id="rId21"/>
    <p:sldId id="355" r:id="rId22"/>
    <p:sldId id="695" r:id="rId23"/>
    <p:sldId id="697" r:id="rId24"/>
    <p:sldId id="702" r:id="rId25"/>
    <p:sldId id="694" r:id="rId26"/>
    <p:sldId id="704" r:id="rId27"/>
    <p:sldId id="327" r:id="rId28"/>
    <p:sldId id="617" r:id="rId29"/>
    <p:sldId id="423" r:id="rId30"/>
    <p:sldId id="476" r:id="rId3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D8"/>
    <a:srgbClr val="77A80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5"/>
    <p:restoredTop sz="96104" autoAdjust="0"/>
  </p:normalViewPr>
  <p:slideViewPr>
    <p:cSldViewPr snapToGrid="0" snapToObjects="1">
      <p:cViewPr>
        <p:scale>
          <a:sx n="117" d="100"/>
          <a:sy n="117" d="100"/>
        </p:scale>
        <p:origin x="136"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603AEA-770E-4946-9C32-2BA2C93A6691}" type="datetimeFigureOut">
              <a:rPr lang="fr-FR" smtClean="0"/>
              <a:t>26/11/2024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CF5F86-454F-E641-B342-C904453C8426}" type="slidenum">
              <a:rPr lang="fr-FR" smtClean="0"/>
              <a:t>‹N°›</a:t>
            </a:fld>
            <a:endParaRPr lang="fr-FR"/>
          </a:p>
        </p:txBody>
      </p:sp>
    </p:spTree>
    <p:extLst>
      <p:ext uri="{BB962C8B-B14F-4D97-AF65-F5344CB8AC3E}">
        <p14:creationId xmlns:p14="http://schemas.microsoft.com/office/powerpoint/2010/main" val="1813483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C432F5-3AB1-3F4D-840C-9FA24A1F9668}" type="datetimeFigureOut">
              <a:rPr lang="fr-FR" smtClean="0"/>
              <a:t>26/11/2024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ADBD47-1025-C348-8DC2-C7DD86A3A22F}" type="slidenum">
              <a:rPr lang="fr-FR" smtClean="0"/>
              <a:t>‹N°›</a:t>
            </a:fld>
            <a:endParaRPr lang="fr-FR"/>
          </a:p>
        </p:txBody>
      </p:sp>
    </p:spTree>
    <p:extLst>
      <p:ext uri="{BB962C8B-B14F-4D97-AF65-F5344CB8AC3E}">
        <p14:creationId xmlns:p14="http://schemas.microsoft.com/office/powerpoint/2010/main" val="13025462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a:xfrm>
            <a:off x="1143000" y="685800"/>
            <a:ext cx="4572000" cy="3429000"/>
          </a:xfrm>
        </p:spPr>
      </p:sp>
      <p:sp>
        <p:nvSpPr>
          <p:cNvPr id="3" name="Espace réservé des notes 2"/>
          <p:cNvSpPr>
            <a:spLocks noGrp="1"/>
          </p:cNvSpPr>
          <p:nvPr>
            <p:ph type="body" idx="1"/>
          </p:nvPr>
        </p:nvSpPr>
        <p:spPr bwMode="auto"/>
        <p:txBody>
          <a:bodyPr/>
          <a:lstStyle/>
          <a:p>
            <a:pPr>
              <a:defRPr/>
            </a:pPr>
            <a:r>
              <a:rPr lang="fr-FR"/>
              <a:t>Ne pas rentrer dans les détails</a:t>
            </a:r>
            <a:endParaRPr/>
          </a:p>
        </p:txBody>
      </p:sp>
    </p:spTree>
    <p:extLst>
      <p:ext uri="{BB962C8B-B14F-4D97-AF65-F5344CB8AC3E}">
        <p14:creationId xmlns:p14="http://schemas.microsoft.com/office/powerpoint/2010/main" val="164962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ADBD47-1025-C348-8DC2-C7DD86A3A22F}" type="slidenum">
              <a:rPr lang="fr-FR" smtClean="0"/>
              <a:t>21</a:t>
            </a:fld>
            <a:endParaRPr lang="fr-FR"/>
          </a:p>
        </p:txBody>
      </p:sp>
    </p:spTree>
    <p:extLst>
      <p:ext uri="{BB962C8B-B14F-4D97-AF65-F5344CB8AC3E}">
        <p14:creationId xmlns:p14="http://schemas.microsoft.com/office/powerpoint/2010/main" val="575323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F4979B4-138C-E045-A9C7-1C63F4CE9F1D}" type="datetime1">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64942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8AF2319-80D1-F84A-A78E-955003541405}" type="datetime1">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66225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96B15B-CCED-AC4C-941B-B43A2940EA0E}" type="datetime1">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366084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269958A-912B-A949-BF8A-F4FA7C4CD3F1}" type="datetime1">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357227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D616BDB-4238-C941-90F2-F2473C1EEE3B}" type="datetime1">
              <a:rPr lang="fr-FR" smtClean="0"/>
              <a:t>26/11/2024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367731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F40711A-96CA-CA47-A07E-F1B73ACF5EBE}" type="datetime1">
              <a:rPr lang="fr-FR" smtClean="0"/>
              <a:t>26/11/2024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318052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7E845FF-7C1C-6645-A843-C81CF639B10A}" type="datetime1">
              <a:rPr lang="fr-FR" smtClean="0"/>
              <a:t>26/11/2024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400356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B624A531-E6BF-6E4C-8427-09E8EB656C77}" type="datetime1">
              <a:rPr lang="fr-FR" smtClean="0"/>
              <a:t>26/11/2024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189302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85CB4FE-5898-6C4E-9539-B1500BD05C7A}" type="datetime1">
              <a:rPr lang="fr-FR" smtClean="0"/>
              <a:t>26/11/2024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202602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FB4ACDF-8C4A-9C42-AB5D-EBBA5ADAE2F5}" type="datetime1">
              <a:rPr lang="fr-FR" smtClean="0"/>
              <a:t>26/11/2024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241237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6879CA6-B2BE-7543-863D-FEDA8A78600E}" type="datetime1">
              <a:rPr lang="fr-FR" smtClean="0"/>
              <a:t>26/11/2024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17C508-E0E1-2344-AC30-5474DE451135}" type="slidenum">
              <a:rPr lang="fr-FR" smtClean="0"/>
              <a:t>‹N°›</a:t>
            </a:fld>
            <a:endParaRPr lang="fr-FR"/>
          </a:p>
        </p:txBody>
      </p:sp>
    </p:spTree>
    <p:extLst>
      <p:ext uri="{BB962C8B-B14F-4D97-AF65-F5344CB8AC3E}">
        <p14:creationId xmlns:p14="http://schemas.microsoft.com/office/powerpoint/2010/main" val="44670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6CAB4-F4DD-AC4D-A382-AD70963A4377}" type="datetime1">
              <a:rPr lang="fr-FR" smtClean="0"/>
              <a:t>26/11/2024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7C508-E0E1-2344-AC30-5474DE451135}" type="slidenum">
              <a:rPr lang="fr-FR" smtClean="0"/>
              <a:t>‹N°›</a:t>
            </a:fld>
            <a:endParaRPr lang="fr-FR"/>
          </a:p>
        </p:txBody>
      </p:sp>
    </p:spTree>
    <p:extLst>
      <p:ext uri="{BB962C8B-B14F-4D97-AF65-F5344CB8AC3E}">
        <p14:creationId xmlns:p14="http://schemas.microsoft.com/office/powerpoint/2010/main" val="49998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gi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Image 8">
            <a:extLst>
              <a:ext uri="{FF2B5EF4-FFF2-40B4-BE49-F238E27FC236}">
                <a16:creationId xmlns:a16="http://schemas.microsoft.com/office/drawing/2014/main" id="{1AD2BE56-7A51-21BE-D298-BA5BF6550221}"/>
              </a:ext>
            </a:extLst>
          </p:cNvPr>
          <p:cNvPicPr>
            <a:picLocks noChangeAspect="1"/>
          </p:cNvPicPr>
          <p:nvPr/>
        </p:nvPicPr>
        <p:blipFill>
          <a:blip r:embed="rId3"/>
          <a:stretch>
            <a:fillRect/>
          </a:stretch>
        </p:blipFill>
        <p:spPr>
          <a:xfrm>
            <a:off x="-270442" y="0"/>
            <a:ext cx="9439842" cy="3095240"/>
          </a:xfrm>
          <a:prstGeom prst="rect">
            <a:avLst/>
          </a:prstGeom>
        </p:spPr>
      </p:pic>
      <p:sp>
        <p:nvSpPr>
          <p:cNvPr id="2" name="Espace réservé du numéro de diapositive 1"/>
          <p:cNvSpPr>
            <a:spLocks noGrp="1"/>
          </p:cNvSpPr>
          <p:nvPr>
            <p:ph type="sldNum" idx="12"/>
          </p:nvPr>
        </p:nvSpPr>
        <p:spPr bwMode="auto"/>
        <p:txBody>
          <a:bodyPr/>
          <a:lstStyle/>
          <a:p>
            <a:pPr marL="0" lvl="0" indent="0" algn="r">
              <a:spcBef>
                <a:spcPts val="0"/>
              </a:spcBef>
              <a:spcAft>
                <a:spcPts val="0"/>
              </a:spcAft>
              <a:buNone/>
              <a:defRPr/>
            </a:pPr>
            <a:fld id="{00000000-1234-1234-1234-123412341234}" type="slidenum">
              <a:rPr lang="fr-FR"/>
              <a:t>1</a:t>
            </a:fld>
            <a:endParaRPr lang="fr-FR"/>
          </a:p>
        </p:txBody>
      </p:sp>
      <p:pic>
        <p:nvPicPr>
          <p:cNvPr id="5" name="Picture 2" descr="Vera C. Rubin Observatory auxiliary telescope commissioning as a control  system pathfinder"/>
          <p:cNvPicPr>
            <a:picLocks noChangeAspect="1" noChangeArrowheads="1"/>
          </p:cNvPicPr>
          <p:nvPr/>
        </p:nvPicPr>
        <p:blipFill>
          <a:blip r:embed="rId4"/>
          <a:stretch/>
        </p:blipFill>
        <p:spPr bwMode="auto">
          <a:xfrm>
            <a:off x="122842" y="3298184"/>
            <a:ext cx="2390186" cy="3430620"/>
          </a:xfrm>
          <a:prstGeom prst="rect">
            <a:avLst/>
          </a:prstGeom>
          <a:noFill/>
        </p:spPr>
      </p:pic>
      <p:sp>
        <p:nvSpPr>
          <p:cNvPr id="10" name="ZoneTexte 9"/>
          <p:cNvSpPr txBox="1"/>
          <p:nvPr/>
        </p:nvSpPr>
        <p:spPr bwMode="auto">
          <a:xfrm>
            <a:off x="1158549" y="2501681"/>
            <a:ext cx="1515157" cy="307777"/>
          </a:xfrm>
          <a:prstGeom prst="rect">
            <a:avLst/>
          </a:prstGeom>
          <a:noFill/>
        </p:spPr>
        <p:txBody>
          <a:bodyPr wrap="none" rtlCol="0">
            <a:spAutoFit/>
          </a:bodyPr>
          <a:lstStyle/>
          <a:p>
            <a:pPr>
              <a:defRPr/>
            </a:pPr>
            <a:r>
              <a:rPr lang="fr-FR" b="1">
                <a:solidFill>
                  <a:srgbClr val="FFFF00"/>
                </a:solidFill>
              </a:rPr>
              <a:t>Main Telescope</a:t>
            </a:r>
          </a:p>
        </p:txBody>
      </p:sp>
      <p:sp>
        <p:nvSpPr>
          <p:cNvPr id="11" name="ZoneTexte 10"/>
          <p:cNvSpPr txBox="1"/>
          <p:nvPr/>
        </p:nvSpPr>
        <p:spPr bwMode="auto">
          <a:xfrm>
            <a:off x="7078346" y="2265483"/>
            <a:ext cx="1864613" cy="307777"/>
          </a:xfrm>
          <a:prstGeom prst="rect">
            <a:avLst/>
          </a:prstGeom>
          <a:noFill/>
        </p:spPr>
        <p:txBody>
          <a:bodyPr wrap="none" rtlCol="0">
            <a:spAutoFit/>
          </a:bodyPr>
          <a:lstStyle/>
          <a:p>
            <a:pPr>
              <a:defRPr/>
            </a:pPr>
            <a:r>
              <a:rPr lang="fr-FR" b="1">
                <a:solidFill>
                  <a:srgbClr val="FFFF00"/>
                </a:solidFill>
              </a:rPr>
              <a:t>Auxiliary Telescope</a:t>
            </a:r>
          </a:p>
        </p:txBody>
      </p:sp>
      <p:pic>
        <p:nvPicPr>
          <p:cNvPr id="15" name="Image 14"/>
          <p:cNvPicPr>
            <a:picLocks noChangeAspect="1"/>
          </p:cNvPicPr>
          <p:nvPr/>
        </p:nvPicPr>
        <p:blipFill>
          <a:blip r:embed="rId5"/>
          <a:stretch/>
        </p:blipFill>
        <p:spPr bwMode="auto">
          <a:xfrm>
            <a:off x="4338404" y="3488875"/>
            <a:ext cx="2131072" cy="1865894"/>
          </a:xfrm>
          <a:prstGeom prst="rect">
            <a:avLst/>
          </a:prstGeom>
        </p:spPr>
      </p:pic>
      <p:pic>
        <p:nvPicPr>
          <p:cNvPr id="16" name="Image 15"/>
          <p:cNvPicPr>
            <a:picLocks noChangeAspect="1"/>
          </p:cNvPicPr>
          <p:nvPr/>
        </p:nvPicPr>
        <p:blipFill>
          <a:blip r:embed="rId6"/>
          <a:stretch/>
        </p:blipFill>
        <p:spPr bwMode="auto">
          <a:xfrm>
            <a:off x="6553200" y="3395496"/>
            <a:ext cx="2163508" cy="1647363"/>
          </a:xfrm>
          <a:prstGeom prst="rect">
            <a:avLst/>
          </a:prstGeom>
        </p:spPr>
      </p:pic>
      <p:sp>
        <p:nvSpPr>
          <p:cNvPr id="14" name="ZoneTexte 13"/>
          <p:cNvSpPr txBox="1"/>
          <p:nvPr/>
        </p:nvSpPr>
        <p:spPr bwMode="auto">
          <a:xfrm>
            <a:off x="1567775" y="4594284"/>
            <a:ext cx="818750" cy="369332"/>
          </a:xfrm>
          <a:prstGeom prst="rect">
            <a:avLst/>
          </a:prstGeom>
          <a:noFill/>
        </p:spPr>
        <p:txBody>
          <a:bodyPr wrap="none" rtlCol="0">
            <a:spAutoFit/>
          </a:bodyPr>
          <a:lstStyle/>
          <a:p>
            <a:pPr>
              <a:defRPr/>
            </a:pPr>
            <a:r>
              <a:rPr lang="fr-FR" b="1" dirty="0" err="1">
                <a:solidFill>
                  <a:srgbClr val="FFFF00"/>
                </a:solidFill>
              </a:rPr>
              <a:t>AuxTel</a:t>
            </a:r>
            <a:endParaRPr lang="fr-FR" b="1" dirty="0">
              <a:solidFill>
                <a:srgbClr val="FFFF00"/>
              </a:solidFill>
            </a:endParaRPr>
          </a:p>
        </p:txBody>
      </p:sp>
      <p:sp>
        <p:nvSpPr>
          <p:cNvPr id="17" name="ZoneTexte 16"/>
          <p:cNvSpPr txBox="1"/>
          <p:nvPr/>
        </p:nvSpPr>
        <p:spPr bwMode="auto">
          <a:xfrm>
            <a:off x="2816391" y="3681409"/>
            <a:ext cx="1755609" cy="307777"/>
          </a:xfrm>
          <a:prstGeom prst="rect">
            <a:avLst/>
          </a:prstGeom>
          <a:noFill/>
        </p:spPr>
        <p:txBody>
          <a:bodyPr wrap="none" rtlCol="0">
            <a:spAutoFit/>
          </a:bodyPr>
          <a:lstStyle/>
          <a:p>
            <a:pPr>
              <a:defRPr/>
            </a:pPr>
            <a:r>
              <a:rPr lang="fr-FR" dirty="0" err="1"/>
              <a:t>Hologram</a:t>
            </a:r>
            <a:r>
              <a:rPr lang="fr-FR" dirty="0"/>
              <a:t> </a:t>
            </a:r>
            <a:r>
              <a:rPr lang="fr-FR" dirty="0" err="1"/>
              <a:t>recording</a:t>
            </a:r>
            <a:endParaRPr lang="fr-FR" dirty="0"/>
          </a:p>
        </p:txBody>
      </p:sp>
      <p:sp>
        <p:nvSpPr>
          <p:cNvPr id="19" name="ZoneTexte 18"/>
          <p:cNvSpPr txBox="1"/>
          <p:nvPr/>
        </p:nvSpPr>
        <p:spPr bwMode="auto">
          <a:xfrm>
            <a:off x="5889205" y="3411649"/>
            <a:ext cx="1706749" cy="369332"/>
          </a:xfrm>
          <a:prstGeom prst="rect">
            <a:avLst/>
          </a:prstGeom>
          <a:noFill/>
        </p:spPr>
        <p:txBody>
          <a:bodyPr wrap="none" rtlCol="0">
            <a:spAutoFit/>
          </a:bodyPr>
          <a:lstStyle/>
          <a:p>
            <a:pPr>
              <a:defRPr/>
            </a:pPr>
            <a:r>
              <a:rPr lang="fr-FR" dirty="0"/>
              <a:t>Use as disperser</a:t>
            </a:r>
          </a:p>
        </p:txBody>
      </p:sp>
      <p:pic>
        <p:nvPicPr>
          <p:cNvPr id="4" name="Image 3">
            <a:extLst>
              <a:ext uri="{FF2B5EF4-FFF2-40B4-BE49-F238E27FC236}">
                <a16:creationId xmlns:a16="http://schemas.microsoft.com/office/drawing/2014/main" id="{7EABD409-E3D7-594A-926E-C145159B42C2}"/>
              </a:ext>
            </a:extLst>
          </p:cNvPr>
          <p:cNvPicPr>
            <a:picLocks noChangeAspect="1"/>
          </p:cNvPicPr>
          <p:nvPr/>
        </p:nvPicPr>
        <p:blipFill>
          <a:blip r:embed="rId7"/>
          <a:stretch>
            <a:fillRect/>
          </a:stretch>
        </p:blipFill>
        <p:spPr>
          <a:xfrm>
            <a:off x="4440181" y="5325882"/>
            <a:ext cx="2638165" cy="1415486"/>
          </a:xfrm>
          <a:prstGeom prst="rect">
            <a:avLst/>
          </a:prstGeom>
        </p:spPr>
      </p:pic>
      <p:pic>
        <p:nvPicPr>
          <p:cNvPr id="7" name="Image 6">
            <a:extLst>
              <a:ext uri="{FF2B5EF4-FFF2-40B4-BE49-F238E27FC236}">
                <a16:creationId xmlns:a16="http://schemas.microsoft.com/office/drawing/2014/main" id="{9887AE33-F7D6-6042-B6EE-E5B31E63417A}"/>
              </a:ext>
            </a:extLst>
          </p:cNvPr>
          <p:cNvPicPr>
            <a:picLocks noChangeAspect="1"/>
          </p:cNvPicPr>
          <p:nvPr/>
        </p:nvPicPr>
        <p:blipFill>
          <a:blip r:embed="rId8"/>
          <a:stretch>
            <a:fillRect/>
          </a:stretch>
        </p:blipFill>
        <p:spPr>
          <a:xfrm>
            <a:off x="2406519" y="4421822"/>
            <a:ext cx="2033662" cy="2307864"/>
          </a:xfrm>
          <a:prstGeom prst="rect">
            <a:avLst/>
          </a:prstGeom>
        </p:spPr>
      </p:pic>
      <p:sp>
        <p:nvSpPr>
          <p:cNvPr id="3" name="Titre 1">
            <a:extLst>
              <a:ext uri="{FF2B5EF4-FFF2-40B4-BE49-F238E27FC236}">
                <a16:creationId xmlns:a16="http://schemas.microsoft.com/office/drawing/2014/main" id="{E06145E3-9BB4-4824-5633-F5AEECEF23B9}"/>
              </a:ext>
            </a:extLst>
          </p:cNvPr>
          <p:cNvSpPr txBox="1">
            <a:spLocks/>
          </p:cNvSpPr>
          <p:nvPr/>
        </p:nvSpPr>
        <p:spPr>
          <a:xfrm>
            <a:off x="104358" y="336871"/>
            <a:ext cx="9182710" cy="882166"/>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200"/>
              </a:spcBef>
              <a:spcAft>
                <a:spcPts val="300"/>
              </a:spcAft>
            </a:pPr>
            <a:r>
              <a:rPr lang="en-US" sz="6000" b="1" kern="1600">
                <a:solidFill>
                  <a:srgbClr val="FFFF00"/>
                </a:solidFill>
                <a:effectLst/>
                <a:latin typeface="Calibri" panose="020F0502020204030204" pitchFamily="34" charset="0"/>
                <a:cs typeface="Times New Roman" panose="02020603050405020304" pitchFamily="18" charset="0"/>
              </a:rPr>
              <a:t>Atmospheric calibration</a:t>
            </a:r>
            <a:endParaRPr lang="fr-FR" sz="2800" dirty="0">
              <a:solidFill>
                <a:srgbClr val="FFFF00"/>
              </a:solidFill>
            </a:endParaRPr>
          </a:p>
        </p:txBody>
      </p:sp>
      <p:sp>
        <p:nvSpPr>
          <p:cNvPr id="6" name="ZoneTexte 5">
            <a:extLst>
              <a:ext uri="{FF2B5EF4-FFF2-40B4-BE49-F238E27FC236}">
                <a16:creationId xmlns:a16="http://schemas.microsoft.com/office/drawing/2014/main" id="{FFE19F95-1A16-A01C-154A-47AD1B8837FC}"/>
              </a:ext>
            </a:extLst>
          </p:cNvPr>
          <p:cNvSpPr txBox="1"/>
          <p:nvPr/>
        </p:nvSpPr>
        <p:spPr>
          <a:xfrm>
            <a:off x="6980492" y="3006380"/>
            <a:ext cx="2163508" cy="369332"/>
          </a:xfrm>
          <a:prstGeom prst="rect">
            <a:avLst/>
          </a:prstGeom>
          <a:solidFill>
            <a:srgbClr val="002060"/>
          </a:solidFill>
        </p:spPr>
        <p:txBody>
          <a:bodyPr wrap="square" rtlCol="0">
            <a:spAutoFit/>
          </a:bodyPr>
          <a:lstStyle/>
          <a:p>
            <a:r>
              <a:rPr lang="fr-FR" sz="1800" b="1" i="1" dirty="0">
                <a:solidFill>
                  <a:srgbClr val="FFFF00"/>
                </a:solidFill>
              </a:rPr>
              <a:t>auxTel french team</a:t>
            </a:r>
            <a:endParaRPr lang="fr-FR" i="1" dirty="0">
              <a:solidFill>
                <a:srgbClr val="FFFF00"/>
              </a:solidFill>
            </a:endParaRPr>
          </a:p>
        </p:txBody>
      </p:sp>
      <p:pic>
        <p:nvPicPr>
          <p:cNvPr id="8" name="Image 7"/>
          <p:cNvPicPr>
            <a:picLocks noChangeAspect="1"/>
          </p:cNvPicPr>
          <p:nvPr/>
        </p:nvPicPr>
        <p:blipFill>
          <a:blip r:embed="rId9"/>
          <a:stretch/>
        </p:blipFill>
        <p:spPr bwMode="auto">
          <a:xfrm rot="16200000">
            <a:off x="7100098" y="4921003"/>
            <a:ext cx="1796681" cy="1827659"/>
          </a:xfrm>
          <a:prstGeom prst="rect">
            <a:avLst/>
          </a:prstGeom>
        </p:spPr>
      </p:pic>
    </p:spTree>
    <p:extLst>
      <p:ext uri="{BB962C8B-B14F-4D97-AF65-F5344CB8AC3E}">
        <p14:creationId xmlns:p14="http://schemas.microsoft.com/office/powerpoint/2010/main" val="116862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645819-14F7-D13C-F0D6-0C167846096E}"/>
              </a:ext>
            </a:extLst>
          </p:cNvPr>
          <p:cNvSpPr txBox="1"/>
          <p:nvPr/>
        </p:nvSpPr>
        <p:spPr>
          <a:xfrm>
            <a:off x="602901" y="1021665"/>
            <a:ext cx="7863522" cy="5570756"/>
          </a:xfrm>
          <a:prstGeom prst="rect">
            <a:avLst/>
          </a:prstGeom>
          <a:noFill/>
        </p:spPr>
        <p:txBody>
          <a:bodyPr wrap="square" rtlCol="0">
            <a:spAutoFit/>
          </a:bodyPr>
          <a:lstStyle/>
          <a:p>
            <a:r>
              <a:rPr lang="fr-FR" b="1">
                <a:solidFill>
                  <a:srgbClr val="FF0000"/>
                </a:solidFill>
              </a:rPr>
              <a:t>The question: </a:t>
            </a:r>
            <a:r>
              <a:rPr lang="fr-FR"/>
              <a:t>How can we determine the effect of the atmosphere on the photometry of a given object (so as to be able to compensate for it)?</a:t>
            </a:r>
          </a:p>
          <a:p>
            <a:r>
              <a:rPr lang="fr-FR" b="1"/>
              <a:t>Knowing that</a:t>
            </a:r>
            <a:r>
              <a:rPr lang="fr-FR"/>
              <a:t>: it depends on the object's SED, and that we only know UGRIZY.</a:t>
            </a:r>
          </a:p>
          <a:p>
            <a:endParaRPr lang="fr-FR" b="1"/>
          </a:p>
          <a:p>
            <a:r>
              <a:rPr lang="fr-FR" b="1"/>
              <a:t>Ingredients</a:t>
            </a:r>
          </a:p>
          <a:p>
            <a:pPr marL="742950" lvl="1" indent="-285750">
              <a:buFont typeface="Courier New" panose="02070309020205020404" pitchFamily="49" charset="0"/>
              <a:buChar char="o"/>
            </a:pPr>
            <a:r>
              <a:rPr lang="fr-FR"/>
              <a:t>Atmospheric absorption curve in the passband </a:t>
            </a:r>
            <a:r>
              <a:rPr lang="fr-FR" b="1"/>
              <a:t>T</a:t>
            </a:r>
          </a:p>
          <a:p>
            <a:pPr marL="1200150" lvl="2" indent="-285750">
              <a:buFont typeface="Wingdings" pitchFamily="2" charset="2"/>
              <a:buChar char="Ø"/>
            </a:pPr>
            <a:r>
              <a:rPr lang="fr-FR" sz="1600"/>
              <a:t>Main mission of AuxTel</a:t>
            </a:r>
          </a:p>
          <a:p>
            <a:pPr marL="1200150" lvl="2" indent="-285750">
              <a:buFont typeface="Wingdings" pitchFamily="2" charset="2"/>
              <a:buChar char="Ø"/>
            </a:pPr>
            <a:r>
              <a:rPr lang="fr-FR" sz="1600"/>
              <a:t>An open question (</a:t>
            </a:r>
            <a:r>
              <a:rPr lang="fr-FR" sz="1600" b="1"/>
              <a:t>axe 1</a:t>
            </a:r>
            <a:r>
              <a:rPr lang="fr-FR" sz="1600"/>
              <a:t>)</a:t>
            </a:r>
            <a:endParaRPr lang="fr-FR"/>
          </a:p>
          <a:p>
            <a:pPr marL="1657350" lvl="3" indent="-285750">
              <a:buFont typeface="Wingdings" pitchFamily="2" charset="2"/>
              <a:buChar char="Ø"/>
            </a:pPr>
            <a:r>
              <a:rPr lang="fr-FR" sz="1400" i="1"/>
              <a:t>atmosphere model (LibRadTran) measured from CAlSPEC standards possibly far from the LSST field -&gt; requires confidence in the model</a:t>
            </a:r>
          </a:p>
          <a:p>
            <a:pPr marL="1657350" lvl="3" indent="-285750">
              <a:buFont typeface="Wingdings" pitchFamily="2" charset="2"/>
              <a:buChar char="Ø"/>
            </a:pPr>
            <a:r>
              <a:rPr lang="fr-FR" sz="1400" i="1"/>
              <a:t>curve directly obtained in the same direction as LSST with a Gaia standard</a:t>
            </a:r>
          </a:p>
          <a:p>
            <a:pPr marL="742950" lvl="1" indent="-285750">
              <a:buFont typeface="Courier New" panose="02070309020205020404" pitchFamily="49" charset="0"/>
              <a:buChar char="o"/>
            </a:pPr>
            <a:r>
              <a:rPr lang="fr-FR"/>
              <a:t>Object’s SED (</a:t>
            </a:r>
            <a:r>
              <a:rPr lang="fr-FR" b="1"/>
              <a:t>axe 2</a:t>
            </a:r>
            <a:r>
              <a:rPr lang="fr-FR"/>
              <a:t>): most of the time only UGRIZY</a:t>
            </a:r>
            <a:r>
              <a:rPr lang="fr-FR" baseline="-25000"/>
              <a:t>LSST</a:t>
            </a:r>
            <a:r>
              <a:rPr lang="fr-FR"/>
              <a:t> will be known (after a few months)</a:t>
            </a:r>
          </a:p>
          <a:p>
            <a:pPr marL="1200150" lvl="2" indent="-285750">
              <a:buFont typeface="Wingdings" pitchFamily="2" charset="2"/>
              <a:buChar char="Ø"/>
            </a:pPr>
            <a:r>
              <a:rPr lang="fr-FR" sz="1600"/>
              <a:t>Interpolating an SED, but not always simple</a:t>
            </a:r>
          </a:p>
          <a:p>
            <a:pPr marL="1200150" lvl="2" indent="-285750">
              <a:buFont typeface="Wingdings" pitchFamily="2" charset="2"/>
              <a:buChar char="Ø"/>
            </a:pPr>
            <a:r>
              <a:rPr lang="fr-FR" sz="1600"/>
              <a:t>Black body thermal emission spectrum -&gt; unrealistic</a:t>
            </a:r>
          </a:p>
          <a:p>
            <a:pPr marL="1200150" lvl="2" indent="-285750">
              <a:buFont typeface="Wingdings" pitchFamily="2" charset="2"/>
              <a:buChar char="Ø"/>
            </a:pPr>
            <a:r>
              <a:rPr lang="fr-FR" sz="1600"/>
              <a:t>Find the nearest object class in a library -&gt; looks promising</a:t>
            </a:r>
          </a:p>
          <a:p>
            <a:r>
              <a:rPr lang="fr-FR" b="1"/>
              <a:t>With these ingredients</a:t>
            </a:r>
          </a:p>
          <a:p>
            <a:pPr marL="742950" lvl="1" indent="-285750">
              <a:buFont typeface="Courier New" panose="02070309020205020404" pitchFamily="49" charset="0"/>
              <a:buChar char="o"/>
            </a:pPr>
            <a:r>
              <a:rPr lang="fr-FR"/>
              <a:t>Compute expected magnitudes for standard atmosphere at z=1.2 (</a:t>
            </a:r>
            <a:r>
              <a:rPr lang="fr-FR" b="1"/>
              <a:t>T</a:t>
            </a:r>
            <a:r>
              <a:rPr lang="fr-FR" b="1" baseline="-25000"/>
              <a:t>1.2</a:t>
            </a:r>
            <a:r>
              <a:rPr lang="fr-FR"/>
              <a:t>) and current atmosphere at current z (</a:t>
            </a:r>
            <a:r>
              <a:rPr lang="fr-FR" b="1"/>
              <a:t>T</a:t>
            </a:r>
            <a:r>
              <a:rPr lang="fr-FR" b="1" baseline="-25000"/>
              <a:t>z</a:t>
            </a:r>
            <a:r>
              <a:rPr lang="fr-FR"/>
              <a:t>)</a:t>
            </a:r>
          </a:p>
          <a:p>
            <a:pPr marL="742950" lvl="1" indent="-285750">
              <a:buFont typeface="Courier New" panose="02070309020205020404" pitchFamily="49" charset="0"/>
              <a:buChar char="o"/>
            </a:pPr>
            <a:r>
              <a:rPr lang="fr-FR"/>
              <a:t>Compensation to return to standard atmospheric conditions at z=1.2 is then (</a:t>
            </a:r>
            <a:r>
              <a:rPr lang="fr-FR" b="1"/>
              <a:t>T</a:t>
            </a:r>
            <a:r>
              <a:rPr lang="fr-FR" b="1" baseline="-25000"/>
              <a:t>1.2</a:t>
            </a:r>
            <a:r>
              <a:rPr lang="fr-FR"/>
              <a:t> – </a:t>
            </a:r>
            <a:r>
              <a:rPr lang="fr-FR" b="1"/>
              <a:t>T</a:t>
            </a:r>
            <a:r>
              <a:rPr lang="fr-FR" b="1" baseline="-25000"/>
              <a:t>z</a:t>
            </a:r>
            <a:r>
              <a:rPr lang="fr-FR" b="1"/>
              <a:t>)</a:t>
            </a:r>
            <a:endParaRPr lang="fr-FR"/>
          </a:p>
        </p:txBody>
      </p:sp>
      <p:sp>
        <p:nvSpPr>
          <p:cNvPr id="2" name="Titre 1">
            <a:extLst>
              <a:ext uri="{FF2B5EF4-FFF2-40B4-BE49-F238E27FC236}">
                <a16:creationId xmlns:a16="http://schemas.microsoft.com/office/drawing/2014/main" id="{9B29A1B4-D671-83A1-EAFA-7FDA979202BB}"/>
              </a:ext>
            </a:extLst>
          </p:cNvPr>
          <p:cNvSpPr>
            <a:spLocks noGrp="1"/>
          </p:cNvSpPr>
          <p:nvPr>
            <p:ph type="title"/>
          </p:nvPr>
        </p:nvSpPr>
        <p:spPr>
          <a:xfrm>
            <a:off x="457200" y="15144"/>
            <a:ext cx="8229600" cy="1143000"/>
          </a:xfrm>
        </p:spPr>
        <p:txBody>
          <a:bodyPr>
            <a:normAutofit/>
          </a:bodyPr>
          <a:lstStyle/>
          <a:p>
            <a:r>
              <a:rPr lang="fr-FR" b="1">
                <a:solidFill>
                  <a:srgbClr val="FF0000"/>
                </a:solidFill>
              </a:rPr>
              <a:t>Atmospheric compensation</a:t>
            </a:r>
          </a:p>
        </p:txBody>
      </p:sp>
      <p:sp>
        <p:nvSpPr>
          <p:cNvPr id="3" name="Espace réservé du numéro de diapositive 2">
            <a:extLst>
              <a:ext uri="{FF2B5EF4-FFF2-40B4-BE49-F238E27FC236}">
                <a16:creationId xmlns:a16="http://schemas.microsoft.com/office/drawing/2014/main" id="{371522A3-E537-A2D6-6276-5BF5D01D9BBB}"/>
              </a:ext>
            </a:extLst>
          </p:cNvPr>
          <p:cNvSpPr>
            <a:spLocks noGrp="1"/>
          </p:cNvSpPr>
          <p:nvPr>
            <p:ph type="sldNum" sz="quarter" idx="12"/>
          </p:nvPr>
        </p:nvSpPr>
        <p:spPr/>
        <p:txBody>
          <a:bodyPr/>
          <a:lstStyle/>
          <a:p>
            <a:fld id="{F217C508-E0E1-2344-AC30-5474DE451135}" type="slidenum">
              <a:rPr lang="fr-FR" smtClean="0"/>
              <a:t>10</a:t>
            </a:fld>
            <a:endParaRPr lang="fr-FR"/>
          </a:p>
        </p:txBody>
      </p:sp>
    </p:spTree>
    <p:extLst>
      <p:ext uri="{BB962C8B-B14F-4D97-AF65-F5344CB8AC3E}">
        <p14:creationId xmlns:p14="http://schemas.microsoft.com/office/powerpoint/2010/main" val="210155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ZoneTexte 41">
            <a:extLst>
              <a:ext uri="{FF2B5EF4-FFF2-40B4-BE49-F238E27FC236}">
                <a16:creationId xmlns:a16="http://schemas.microsoft.com/office/drawing/2014/main" id="{DBC5E561-1EB1-3B50-E142-5C79352E0762}"/>
              </a:ext>
            </a:extLst>
          </p:cNvPr>
          <p:cNvSpPr txBox="1"/>
          <p:nvPr/>
        </p:nvSpPr>
        <p:spPr>
          <a:xfrm>
            <a:off x="162943" y="5389102"/>
            <a:ext cx="8981057" cy="830997"/>
          </a:xfrm>
          <a:prstGeom prst="rect">
            <a:avLst/>
          </a:prstGeom>
          <a:noFill/>
        </p:spPr>
        <p:txBody>
          <a:bodyPr wrap="square" rtlCol="0">
            <a:spAutoFit/>
          </a:bodyPr>
          <a:lstStyle/>
          <a:p>
            <a:r>
              <a:rPr lang="fr-FR" sz="1600"/>
              <a:t>- If PWV increases -&gt; flux in Y decreases -&gt; </a:t>
            </a:r>
            <a:r>
              <a:rPr lang="fr-FR" sz="1600" b="1"/>
              <a:t>All objects </a:t>
            </a:r>
            <a:r>
              <a:rPr lang="fr-FR" sz="1600"/>
              <a:t>look bluer</a:t>
            </a:r>
            <a:endParaRPr lang="fr-FR" sz="1600" b="1"/>
          </a:p>
          <a:p>
            <a:r>
              <a:rPr lang="fr-FR" sz="1600"/>
              <a:t>	- If the object is hot (blue), as the flux Y decreases mainly on the blue side, it loses more light in Y than a cold object (red). It therefore turns more bluer than a red object.</a:t>
            </a:r>
          </a:p>
        </p:txBody>
      </p:sp>
      <p:sp>
        <p:nvSpPr>
          <p:cNvPr id="3" name="Espace réservé du numéro de diapositive 2">
            <a:extLst>
              <a:ext uri="{FF2B5EF4-FFF2-40B4-BE49-F238E27FC236}">
                <a16:creationId xmlns:a16="http://schemas.microsoft.com/office/drawing/2014/main" id="{E31BB228-8DCB-A497-8E36-E3E64192E14E}"/>
              </a:ext>
            </a:extLst>
          </p:cNvPr>
          <p:cNvSpPr>
            <a:spLocks noGrp="1"/>
          </p:cNvSpPr>
          <p:nvPr>
            <p:ph type="sldNum" sz="quarter" idx="12"/>
          </p:nvPr>
        </p:nvSpPr>
        <p:spPr/>
        <p:txBody>
          <a:bodyPr/>
          <a:lstStyle/>
          <a:p>
            <a:fld id="{F217C508-E0E1-2344-AC30-5474DE451135}" type="slidenum">
              <a:rPr lang="fr-FR" smtClean="0"/>
              <a:t>11</a:t>
            </a:fld>
            <a:endParaRPr lang="fr-FR"/>
          </a:p>
        </p:txBody>
      </p:sp>
      <p:pic>
        <p:nvPicPr>
          <p:cNvPr id="11" name="Image 10">
            <a:extLst>
              <a:ext uri="{FF2B5EF4-FFF2-40B4-BE49-F238E27FC236}">
                <a16:creationId xmlns:a16="http://schemas.microsoft.com/office/drawing/2014/main" id="{92FADC7D-326E-6947-2C83-49963582406E}"/>
              </a:ext>
            </a:extLst>
          </p:cNvPr>
          <p:cNvPicPr>
            <a:picLocks noChangeAspect="1"/>
          </p:cNvPicPr>
          <p:nvPr/>
        </p:nvPicPr>
        <p:blipFill>
          <a:blip r:embed="rId2"/>
          <a:stretch>
            <a:fillRect/>
          </a:stretch>
        </p:blipFill>
        <p:spPr>
          <a:xfrm>
            <a:off x="4229659" y="30183"/>
            <a:ext cx="4750310" cy="2335906"/>
          </a:xfrm>
          <a:prstGeom prst="rect">
            <a:avLst/>
          </a:prstGeom>
        </p:spPr>
      </p:pic>
      <p:sp>
        <p:nvSpPr>
          <p:cNvPr id="2" name="Titre 1">
            <a:extLst>
              <a:ext uri="{FF2B5EF4-FFF2-40B4-BE49-F238E27FC236}">
                <a16:creationId xmlns:a16="http://schemas.microsoft.com/office/drawing/2014/main" id="{4D236A8E-D65C-515D-41CC-B55DCA7EC6C0}"/>
              </a:ext>
            </a:extLst>
          </p:cNvPr>
          <p:cNvSpPr>
            <a:spLocks noGrp="1"/>
          </p:cNvSpPr>
          <p:nvPr>
            <p:ph type="title"/>
          </p:nvPr>
        </p:nvSpPr>
        <p:spPr>
          <a:xfrm>
            <a:off x="101974" y="135360"/>
            <a:ext cx="4206291" cy="2018904"/>
          </a:xfrm>
        </p:spPr>
        <p:txBody>
          <a:bodyPr>
            <a:normAutofit fontScale="90000"/>
          </a:bodyPr>
          <a:lstStyle/>
          <a:p>
            <a:r>
              <a:rPr lang="fr-FR" b="1" dirty="0" err="1">
                <a:solidFill>
                  <a:srgbClr val="FF0000"/>
                </a:solidFill>
              </a:rPr>
              <a:t>Color</a:t>
            </a:r>
            <a:r>
              <a:rPr lang="fr-FR" b="1" dirty="0">
                <a:solidFill>
                  <a:srgbClr val="FF0000"/>
                </a:solidFill>
              </a:rPr>
              <a:t> changes due to precipitable water </a:t>
            </a:r>
            <a:r>
              <a:rPr lang="fr-FR" b="1" dirty="0" err="1">
                <a:solidFill>
                  <a:srgbClr val="FF0000"/>
                </a:solidFill>
              </a:rPr>
              <a:t>vapor (PWV)</a:t>
            </a:r>
            <a:endParaRPr lang="fr-FR" b="1" dirty="0">
              <a:solidFill>
                <a:srgbClr val="FF0000"/>
              </a:solidFill>
            </a:endParaRPr>
          </a:p>
        </p:txBody>
      </p:sp>
      <p:grpSp>
        <p:nvGrpSpPr>
          <p:cNvPr id="35" name="Groupe 34">
            <a:extLst>
              <a:ext uri="{FF2B5EF4-FFF2-40B4-BE49-F238E27FC236}">
                <a16:creationId xmlns:a16="http://schemas.microsoft.com/office/drawing/2014/main" id="{9ECA4DF3-83DD-CE81-F6DF-A014182FB2FC}"/>
              </a:ext>
            </a:extLst>
          </p:cNvPr>
          <p:cNvGrpSpPr/>
          <p:nvPr/>
        </p:nvGrpSpPr>
        <p:grpSpPr>
          <a:xfrm>
            <a:off x="282562" y="2214294"/>
            <a:ext cx="8660213" cy="2951017"/>
            <a:chOff x="282562" y="2214294"/>
            <a:chExt cx="8660213" cy="2951017"/>
          </a:xfrm>
        </p:grpSpPr>
        <p:pic>
          <p:nvPicPr>
            <p:cNvPr id="36" name="Image 35">
              <a:extLst>
                <a:ext uri="{FF2B5EF4-FFF2-40B4-BE49-F238E27FC236}">
                  <a16:creationId xmlns:a16="http://schemas.microsoft.com/office/drawing/2014/main" id="{10FAA838-AF1D-D7AC-D62A-38D30F20B07D}"/>
                </a:ext>
              </a:extLst>
            </p:cNvPr>
            <p:cNvPicPr>
              <a:picLocks noChangeAspect="1"/>
            </p:cNvPicPr>
            <p:nvPr/>
          </p:nvPicPr>
          <p:blipFill>
            <a:blip r:embed="rId3"/>
            <a:stretch>
              <a:fillRect/>
            </a:stretch>
          </p:blipFill>
          <p:spPr>
            <a:xfrm>
              <a:off x="282562" y="2269488"/>
              <a:ext cx="7772400" cy="2877631"/>
            </a:xfrm>
            <a:prstGeom prst="rect">
              <a:avLst/>
            </a:prstGeom>
          </p:spPr>
        </p:pic>
        <p:pic>
          <p:nvPicPr>
            <p:cNvPr id="37" name="Image 36">
              <a:extLst>
                <a:ext uri="{FF2B5EF4-FFF2-40B4-BE49-F238E27FC236}">
                  <a16:creationId xmlns:a16="http://schemas.microsoft.com/office/drawing/2014/main" id="{BE8B380E-AD2D-9029-BB7D-204C95024661}"/>
                </a:ext>
              </a:extLst>
            </p:cNvPr>
            <p:cNvPicPr>
              <a:picLocks noChangeAspect="1"/>
            </p:cNvPicPr>
            <p:nvPr/>
          </p:nvPicPr>
          <p:blipFill>
            <a:blip r:embed="rId4"/>
            <a:stretch>
              <a:fillRect/>
            </a:stretch>
          </p:blipFill>
          <p:spPr>
            <a:xfrm rot="5400000">
              <a:off x="7107709" y="3109325"/>
              <a:ext cx="1450147" cy="296268"/>
            </a:xfrm>
            <a:prstGeom prst="rect">
              <a:avLst/>
            </a:prstGeom>
          </p:spPr>
        </p:pic>
        <p:sp>
          <p:nvSpPr>
            <p:cNvPr id="39" name="Rectangle 38">
              <a:extLst>
                <a:ext uri="{FF2B5EF4-FFF2-40B4-BE49-F238E27FC236}">
                  <a16:creationId xmlns:a16="http://schemas.microsoft.com/office/drawing/2014/main" id="{CDAC87E9-5D64-85B1-E164-5BEA2F97F540}"/>
                </a:ext>
              </a:extLst>
            </p:cNvPr>
            <p:cNvSpPr/>
            <p:nvPr/>
          </p:nvSpPr>
          <p:spPr>
            <a:xfrm>
              <a:off x="8129318" y="2748325"/>
              <a:ext cx="85713" cy="14007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3" name="Bouée 42">
              <a:extLst>
                <a:ext uri="{FF2B5EF4-FFF2-40B4-BE49-F238E27FC236}">
                  <a16:creationId xmlns:a16="http://schemas.microsoft.com/office/drawing/2014/main" id="{9E9F6EE1-EEF7-C9D6-5C6A-88C7F0443756}"/>
                </a:ext>
              </a:extLst>
            </p:cNvPr>
            <p:cNvSpPr/>
            <p:nvPr/>
          </p:nvSpPr>
          <p:spPr>
            <a:xfrm>
              <a:off x="3782044" y="2214294"/>
              <a:ext cx="1061263" cy="345396"/>
            </a:xfrm>
            <a:prstGeom prst="donut">
              <a:avLst>
                <a:gd name="adj" fmla="val 25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4" name="Bouée 43">
              <a:extLst>
                <a:ext uri="{FF2B5EF4-FFF2-40B4-BE49-F238E27FC236}">
                  <a16:creationId xmlns:a16="http://schemas.microsoft.com/office/drawing/2014/main" id="{C3A2C65D-2F70-C4B0-2B2C-B4CBA589CDC9}"/>
                </a:ext>
              </a:extLst>
            </p:cNvPr>
            <p:cNvSpPr/>
            <p:nvPr/>
          </p:nvSpPr>
          <p:spPr>
            <a:xfrm>
              <a:off x="4838973" y="2833132"/>
              <a:ext cx="319573" cy="281095"/>
            </a:xfrm>
            <a:prstGeom prst="donut">
              <a:avLst>
                <a:gd name="adj" fmla="val 25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45" name="Connecteur droit avec flèche 44">
              <a:extLst>
                <a:ext uri="{FF2B5EF4-FFF2-40B4-BE49-F238E27FC236}">
                  <a16:creationId xmlns:a16="http://schemas.microsoft.com/office/drawing/2014/main" id="{BE89BD31-A0A6-5A22-B632-92A802A86882}"/>
                </a:ext>
              </a:extLst>
            </p:cNvPr>
            <p:cNvCxnSpPr>
              <a:cxnSpLocks/>
              <a:endCxn id="43" idx="3"/>
            </p:cNvCxnSpPr>
            <p:nvPr/>
          </p:nvCxnSpPr>
          <p:spPr>
            <a:xfrm flipV="1">
              <a:off x="3437613" y="2509108"/>
              <a:ext cx="499849" cy="2855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13CCA3D3-A934-690F-BCAB-13D2F21049F6}"/>
                </a:ext>
              </a:extLst>
            </p:cNvPr>
            <p:cNvCxnSpPr>
              <a:cxnSpLocks/>
            </p:cNvCxnSpPr>
            <p:nvPr/>
          </p:nvCxnSpPr>
          <p:spPr>
            <a:xfrm>
              <a:off x="3437613" y="2864182"/>
              <a:ext cx="1347274" cy="601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ZoneTexte 46">
              <a:extLst>
                <a:ext uri="{FF2B5EF4-FFF2-40B4-BE49-F238E27FC236}">
                  <a16:creationId xmlns:a16="http://schemas.microsoft.com/office/drawing/2014/main" id="{CD5C4A50-E76D-21C7-A43A-4E9833D10CA5}"/>
                </a:ext>
              </a:extLst>
            </p:cNvPr>
            <p:cNvSpPr txBox="1"/>
            <p:nvPr/>
          </p:nvSpPr>
          <p:spPr>
            <a:xfrm>
              <a:off x="2443699" y="2588870"/>
              <a:ext cx="1240171" cy="558450"/>
            </a:xfrm>
            <a:prstGeom prst="rect">
              <a:avLst/>
            </a:prstGeom>
            <a:noFill/>
            <a:ln>
              <a:noFill/>
            </a:ln>
          </p:spPr>
          <p:txBody>
            <a:bodyPr wrap="square" rtlCol="0">
              <a:spAutoFit/>
            </a:bodyPr>
            <a:lstStyle/>
            <a:p>
              <a:pPr algn="ctr"/>
              <a:r>
                <a:rPr lang="fr-FR" sz="1200" b="1" i="1">
                  <a:solidFill>
                    <a:srgbClr val="0070C0"/>
                  </a:solidFill>
                </a:rPr>
                <a:t>Reference atmosphere</a:t>
              </a:r>
              <a:endParaRPr lang="fr-FR" sz="1600" b="1" i="1">
                <a:solidFill>
                  <a:srgbClr val="0070C0"/>
                </a:solidFill>
              </a:endParaRPr>
            </a:p>
          </p:txBody>
        </p:sp>
        <p:sp>
          <p:nvSpPr>
            <p:cNvPr id="48" name="ZoneTexte 47">
              <a:extLst>
                <a:ext uri="{FF2B5EF4-FFF2-40B4-BE49-F238E27FC236}">
                  <a16:creationId xmlns:a16="http://schemas.microsoft.com/office/drawing/2014/main" id="{AE4C2E5F-E75A-9AD2-7284-4C80367E1299}"/>
                </a:ext>
              </a:extLst>
            </p:cNvPr>
            <p:cNvSpPr txBox="1"/>
            <p:nvPr/>
          </p:nvSpPr>
          <p:spPr>
            <a:xfrm rot="974512">
              <a:off x="1303654" y="4084290"/>
              <a:ext cx="1755997" cy="338554"/>
            </a:xfrm>
            <a:prstGeom prst="rect">
              <a:avLst/>
            </a:prstGeom>
            <a:noFill/>
            <a:ln>
              <a:noFill/>
            </a:ln>
          </p:spPr>
          <p:txBody>
            <a:bodyPr wrap="square" rtlCol="0">
              <a:spAutoFit/>
            </a:bodyPr>
            <a:lstStyle/>
            <a:p>
              <a:r>
                <a:rPr lang="fr-FR" sz="1600" b="1">
                  <a:solidFill>
                    <a:srgbClr val="0070C0"/>
                  </a:solidFill>
                </a:rPr>
                <a:t>Hot</a:t>
              </a:r>
              <a:r>
                <a:rPr lang="fr-FR" sz="1600"/>
                <a:t> </a:t>
              </a:r>
              <a:r>
                <a:rPr lang="fr-FR" sz="1600">
                  <a:sym typeface="Wingdings" pitchFamily="2" charset="2"/>
                </a:rPr>
                <a:t>&lt;---&gt;</a:t>
              </a:r>
              <a:r>
                <a:rPr lang="fr-FR" sz="1600"/>
                <a:t> </a:t>
              </a:r>
              <a:r>
                <a:rPr lang="fr-FR" sz="1600" b="1">
                  <a:solidFill>
                    <a:srgbClr val="C00000"/>
                  </a:solidFill>
                </a:rPr>
                <a:t>cool</a:t>
              </a:r>
            </a:p>
          </p:txBody>
        </p:sp>
        <p:sp>
          <p:nvSpPr>
            <p:cNvPr id="49" name="ZoneTexte 48">
              <a:extLst>
                <a:ext uri="{FF2B5EF4-FFF2-40B4-BE49-F238E27FC236}">
                  <a16:creationId xmlns:a16="http://schemas.microsoft.com/office/drawing/2014/main" id="{D5825F50-2F87-036E-E12A-6CDC50EF7D95}"/>
                </a:ext>
              </a:extLst>
            </p:cNvPr>
            <p:cNvSpPr txBox="1"/>
            <p:nvPr/>
          </p:nvSpPr>
          <p:spPr>
            <a:xfrm>
              <a:off x="5947567" y="4857534"/>
              <a:ext cx="2181751" cy="307777"/>
            </a:xfrm>
            <a:prstGeom prst="rect">
              <a:avLst/>
            </a:prstGeom>
            <a:noFill/>
          </p:spPr>
          <p:txBody>
            <a:bodyPr wrap="none" rtlCol="0">
              <a:spAutoFit/>
            </a:bodyPr>
            <a:lstStyle/>
            <a:p>
              <a:r>
                <a:rPr lang="fr-FR" sz="1400" i="1"/>
                <a:t>(Martin Rodriguez-Monroy)</a:t>
              </a:r>
              <a:endParaRPr lang="fr-FR" sz="1600" i="1"/>
            </a:p>
          </p:txBody>
        </p:sp>
        <p:grpSp>
          <p:nvGrpSpPr>
            <p:cNvPr id="50" name="Groupe 49">
              <a:extLst>
                <a:ext uri="{FF2B5EF4-FFF2-40B4-BE49-F238E27FC236}">
                  <a16:creationId xmlns:a16="http://schemas.microsoft.com/office/drawing/2014/main" id="{C8010C84-7ABE-2154-0FB6-F1A71D72033F}"/>
                </a:ext>
              </a:extLst>
            </p:cNvPr>
            <p:cNvGrpSpPr/>
            <p:nvPr/>
          </p:nvGrpSpPr>
          <p:grpSpPr>
            <a:xfrm>
              <a:off x="8014153" y="2265282"/>
              <a:ext cx="928622" cy="1920161"/>
              <a:chOff x="8014153" y="2265282"/>
              <a:chExt cx="928622" cy="1920161"/>
            </a:xfrm>
          </p:grpSpPr>
          <p:pic>
            <p:nvPicPr>
              <p:cNvPr id="51" name="Image 50">
                <a:extLst>
                  <a:ext uri="{FF2B5EF4-FFF2-40B4-BE49-F238E27FC236}">
                    <a16:creationId xmlns:a16="http://schemas.microsoft.com/office/drawing/2014/main" id="{7C9516C1-37DD-00E0-AD74-1E5EC1047D78}"/>
                  </a:ext>
                </a:extLst>
              </p:cNvPr>
              <p:cNvPicPr>
                <a:picLocks noChangeAspect="1"/>
              </p:cNvPicPr>
              <p:nvPr/>
            </p:nvPicPr>
            <p:blipFill>
              <a:blip r:embed="rId5"/>
              <a:stretch>
                <a:fillRect/>
              </a:stretch>
            </p:blipFill>
            <p:spPr>
              <a:xfrm>
                <a:off x="8014153" y="3399043"/>
                <a:ext cx="928622" cy="786400"/>
              </a:xfrm>
              <a:prstGeom prst="rect">
                <a:avLst/>
              </a:prstGeom>
            </p:spPr>
          </p:pic>
          <p:pic>
            <p:nvPicPr>
              <p:cNvPr id="52" name="Image 51">
                <a:extLst>
                  <a:ext uri="{FF2B5EF4-FFF2-40B4-BE49-F238E27FC236}">
                    <a16:creationId xmlns:a16="http://schemas.microsoft.com/office/drawing/2014/main" id="{4790A207-6834-FD0E-CB7D-9FBFEA6CC6D2}"/>
                  </a:ext>
                </a:extLst>
              </p:cNvPr>
              <p:cNvPicPr>
                <a:picLocks noChangeAspect="1"/>
              </p:cNvPicPr>
              <p:nvPr/>
            </p:nvPicPr>
            <p:blipFill>
              <a:blip r:embed="rId6"/>
              <a:stretch>
                <a:fillRect/>
              </a:stretch>
            </p:blipFill>
            <p:spPr>
              <a:xfrm>
                <a:off x="8040943" y="2836130"/>
                <a:ext cx="901624" cy="778675"/>
              </a:xfrm>
              <a:prstGeom prst="rect">
                <a:avLst/>
              </a:prstGeom>
            </p:spPr>
          </p:pic>
          <p:pic>
            <p:nvPicPr>
              <p:cNvPr id="53" name="Image 52">
                <a:extLst>
                  <a:ext uri="{FF2B5EF4-FFF2-40B4-BE49-F238E27FC236}">
                    <a16:creationId xmlns:a16="http://schemas.microsoft.com/office/drawing/2014/main" id="{162E8DBB-15A8-E41B-A7A0-6D3D87EB3D63}"/>
                  </a:ext>
                </a:extLst>
              </p:cNvPr>
              <p:cNvPicPr>
                <a:picLocks noChangeAspect="1"/>
              </p:cNvPicPr>
              <p:nvPr/>
            </p:nvPicPr>
            <p:blipFill>
              <a:blip r:embed="rId7"/>
              <a:stretch>
                <a:fillRect/>
              </a:stretch>
            </p:blipFill>
            <p:spPr>
              <a:xfrm>
                <a:off x="8028025" y="2265282"/>
                <a:ext cx="914542" cy="759397"/>
              </a:xfrm>
              <a:prstGeom prst="rect">
                <a:avLst/>
              </a:prstGeom>
            </p:spPr>
          </p:pic>
        </p:grpSp>
      </p:grpSp>
    </p:spTree>
    <p:extLst>
      <p:ext uri="{BB962C8B-B14F-4D97-AF65-F5344CB8AC3E}">
        <p14:creationId xmlns:p14="http://schemas.microsoft.com/office/powerpoint/2010/main" val="38949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92FADC7D-326E-6947-2C83-49963582406E}"/>
              </a:ext>
            </a:extLst>
          </p:cNvPr>
          <p:cNvPicPr>
            <a:picLocks noChangeAspect="1"/>
          </p:cNvPicPr>
          <p:nvPr/>
        </p:nvPicPr>
        <p:blipFill>
          <a:blip r:embed="rId2"/>
          <a:stretch>
            <a:fillRect/>
          </a:stretch>
        </p:blipFill>
        <p:spPr>
          <a:xfrm>
            <a:off x="4229669" y="30183"/>
            <a:ext cx="4750310" cy="2335906"/>
          </a:xfrm>
          <a:prstGeom prst="rect">
            <a:avLst/>
          </a:prstGeom>
        </p:spPr>
      </p:pic>
      <p:sp>
        <p:nvSpPr>
          <p:cNvPr id="42" name="ZoneTexte 41">
            <a:extLst>
              <a:ext uri="{FF2B5EF4-FFF2-40B4-BE49-F238E27FC236}">
                <a16:creationId xmlns:a16="http://schemas.microsoft.com/office/drawing/2014/main" id="{DBC5E561-1EB1-3B50-E142-5C79352E0762}"/>
              </a:ext>
            </a:extLst>
          </p:cNvPr>
          <p:cNvSpPr txBox="1"/>
          <p:nvPr/>
        </p:nvSpPr>
        <p:spPr>
          <a:xfrm>
            <a:off x="92602" y="5207256"/>
            <a:ext cx="8981057" cy="1323439"/>
          </a:xfrm>
          <a:prstGeom prst="rect">
            <a:avLst/>
          </a:prstGeom>
          <a:noFill/>
        </p:spPr>
        <p:txBody>
          <a:bodyPr wrap="square" rtlCol="0">
            <a:spAutoFit/>
          </a:bodyPr>
          <a:lstStyle/>
          <a:p>
            <a:r>
              <a:rPr lang="fr-FR" sz="1600"/>
              <a:t>- color shift between PWV=3 and 9mm is between </a:t>
            </a:r>
            <a:r>
              <a:rPr lang="fr-FR" sz="1600" b="1">
                <a:solidFill>
                  <a:srgbClr val="FF0000"/>
                </a:solidFill>
              </a:rPr>
              <a:t>~ - 40-100mmag </a:t>
            </a:r>
            <a:r>
              <a:rPr lang="fr-FR" sz="1600"/>
              <a:t>depending on the stellar type</a:t>
            </a:r>
          </a:p>
          <a:p>
            <a:r>
              <a:rPr lang="fr-FR" sz="1600"/>
              <a:t>- Ignoring this variation means using average color shift -&gt; object per object shift uncertainty ~20mmag</a:t>
            </a:r>
          </a:p>
          <a:p>
            <a:r>
              <a:rPr lang="fr-FR" sz="1600"/>
              <a:t>- If the stellar type is known and PWV measured with </a:t>
            </a:r>
            <a:r>
              <a:rPr lang="fr-FR" sz="1600" b="1">
                <a:solidFill>
                  <a:srgbClr val="FF0000"/>
                </a:solidFill>
              </a:rPr>
              <a:t>&lt;0.5mm</a:t>
            </a:r>
            <a:r>
              <a:rPr lang="fr-FR" sz="1600"/>
              <a:t> of precision =&gt;</a:t>
            </a:r>
          </a:p>
          <a:p>
            <a:r>
              <a:rPr lang="fr-FR" sz="1600"/>
              <a:t>the differential shift between (K and F) or (F and O) stars is known with </a:t>
            </a:r>
            <a:r>
              <a:rPr lang="fr-FR" sz="1600" b="1">
                <a:solidFill>
                  <a:srgbClr val="FF0000"/>
                </a:solidFill>
              </a:rPr>
              <a:t>~ 1mmag </a:t>
            </a:r>
            <a:r>
              <a:rPr lang="fr-FR" sz="1600"/>
              <a:t>precision</a:t>
            </a:r>
          </a:p>
          <a:p>
            <a:r>
              <a:rPr lang="fr-FR" sz="1600" b="1">
                <a:highlight>
                  <a:srgbClr val="FFFF00"/>
                </a:highlight>
              </a:rPr>
              <a:t>Knowing PWV with &lt;0.5mm allows to return to reference atmospheric conditions with 1mmag precision</a:t>
            </a:r>
            <a:endParaRPr lang="fr-FR" b="1">
              <a:highlight>
                <a:srgbClr val="FFFF00"/>
              </a:highlight>
            </a:endParaRPr>
          </a:p>
        </p:txBody>
      </p:sp>
      <p:sp>
        <p:nvSpPr>
          <p:cNvPr id="3" name="Espace réservé du numéro de diapositive 2">
            <a:extLst>
              <a:ext uri="{FF2B5EF4-FFF2-40B4-BE49-F238E27FC236}">
                <a16:creationId xmlns:a16="http://schemas.microsoft.com/office/drawing/2014/main" id="{E31BB228-8DCB-A497-8E36-E3E64192E14E}"/>
              </a:ext>
            </a:extLst>
          </p:cNvPr>
          <p:cNvSpPr>
            <a:spLocks noGrp="1"/>
          </p:cNvSpPr>
          <p:nvPr>
            <p:ph type="sldNum" sz="quarter" idx="12"/>
          </p:nvPr>
        </p:nvSpPr>
        <p:spPr/>
        <p:txBody>
          <a:bodyPr/>
          <a:lstStyle/>
          <a:p>
            <a:fld id="{F217C508-E0E1-2344-AC30-5474DE451135}" type="slidenum">
              <a:rPr lang="fr-FR" smtClean="0"/>
              <a:t>12</a:t>
            </a:fld>
            <a:endParaRPr lang="fr-FR"/>
          </a:p>
        </p:txBody>
      </p:sp>
      <p:sp>
        <p:nvSpPr>
          <p:cNvPr id="2" name="Titre 1">
            <a:extLst>
              <a:ext uri="{FF2B5EF4-FFF2-40B4-BE49-F238E27FC236}">
                <a16:creationId xmlns:a16="http://schemas.microsoft.com/office/drawing/2014/main" id="{4D236A8E-D65C-515D-41CC-B55DCA7EC6C0}"/>
              </a:ext>
            </a:extLst>
          </p:cNvPr>
          <p:cNvSpPr>
            <a:spLocks noGrp="1"/>
          </p:cNvSpPr>
          <p:nvPr>
            <p:ph type="title"/>
          </p:nvPr>
        </p:nvSpPr>
        <p:spPr>
          <a:xfrm>
            <a:off x="101974" y="135360"/>
            <a:ext cx="4206291" cy="2018904"/>
          </a:xfrm>
        </p:spPr>
        <p:txBody>
          <a:bodyPr>
            <a:normAutofit fontScale="90000"/>
          </a:bodyPr>
          <a:lstStyle/>
          <a:p>
            <a:r>
              <a:rPr lang="fr-FR" b="1" dirty="0" err="1">
                <a:solidFill>
                  <a:srgbClr val="FF0000"/>
                </a:solidFill>
              </a:rPr>
              <a:t>Color</a:t>
            </a:r>
            <a:r>
              <a:rPr lang="fr-FR" b="1" dirty="0">
                <a:solidFill>
                  <a:srgbClr val="FF0000"/>
                </a:solidFill>
              </a:rPr>
              <a:t> changes due to precipitable water </a:t>
            </a:r>
            <a:r>
              <a:rPr lang="fr-FR" b="1" dirty="0" err="1">
                <a:solidFill>
                  <a:srgbClr val="FF0000"/>
                </a:solidFill>
              </a:rPr>
              <a:t>vapor (PWV)</a:t>
            </a:r>
            <a:endParaRPr lang="fr-FR" b="1" dirty="0">
              <a:solidFill>
                <a:srgbClr val="FF0000"/>
              </a:solidFill>
            </a:endParaRPr>
          </a:p>
        </p:txBody>
      </p:sp>
      <p:grpSp>
        <p:nvGrpSpPr>
          <p:cNvPr id="45" name="Groupe 44">
            <a:extLst>
              <a:ext uri="{FF2B5EF4-FFF2-40B4-BE49-F238E27FC236}">
                <a16:creationId xmlns:a16="http://schemas.microsoft.com/office/drawing/2014/main" id="{B85228D1-59A3-FA9A-DAAE-59A31FDCBE74}"/>
              </a:ext>
            </a:extLst>
          </p:cNvPr>
          <p:cNvGrpSpPr/>
          <p:nvPr/>
        </p:nvGrpSpPr>
        <p:grpSpPr>
          <a:xfrm>
            <a:off x="282562" y="2214294"/>
            <a:ext cx="8660213" cy="2951017"/>
            <a:chOff x="282562" y="2214294"/>
            <a:chExt cx="8660213" cy="2951017"/>
          </a:xfrm>
        </p:grpSpPr>
        <p:pic>
          <p:nvPicPr>
            <p:cNvPr id="36" name="Image 35">
              <a:extLst>
                <a:ext uri="{FF2B5EF4-FFF2-40B4-BE49-F238E27FC236}">
                  <a16:creationId xmlns:a16="http://schemas.microsoft.com/office/drawing/2014/main" id="{F29F638F-9886-FC04-8E46-ED9450FEC335}"/>
                </a:ext>
              </a:extLst>
            </p:cNvPr>
            <p:cNvPicPr>
              <a:picLocks noChangeAspect="1"/>
            </p:cNvPicPr>
            <p:nvPr/>
          </p:nvPicPr>
          <p:blipFill>
            <a:blip r:embed="rId3"/>
            <a:stretch>
              <a:fillRect/>
            </a:stretch>
          </p:blipFill>
          <p:spPr>
            <a:xfrm>
              <a:off x="282562" y="2269488"/>
              <a:ext cx="7772400" cy="2877631"/>
            </a:xfrm>
            <a:prstGeom prst="rect">
              <a:avLst/>
            </a:prstGeom>
          </p:spPr>
        </p:pic>
        <p:pic>
          <p:nvPicPr>
            <p:cNvPr id="8" name="Image 7">
              <a:extLst>
                <a:ext uri="{FF2B5EF4-FFF2-40B4-BE49-F238E27FC236}">
                  <a16:creationId xmlns:a16="http://schemas.microsoft.com/office/drawing/2014/main" id="{B6481F6F-A05E-9CE6-7B4C-B5E05E9A44D4}"/>
                </a:ext>
              </a:extLst>
            </p:cNvPr>
            <p:cNvPicPr>
              <a:picLocks noChangeAspect="1"/>
            </p:cNvPicPr>
            <p:nvPr/>
          </p:nvPicPr>
          <p:blipFill>
            <a:blip r:embed="rId4"/>
            <a:stretch>
              <a:fillRect/>
            </a:stretch>
          </p:blipFill>
          <p:spPr>
            <a:xfrm rot="5400000">
              <a:off x="7107709" y="3109325"/>
              <a:ext cx="1450147" cy="296268"/>
            </a:xfrm>
            <a:prstGeom prst="rect">
              <a:avLst/>
            </a:prstGeom>
          </p:spPr>
        </p:pic>
        <p:sp>
          <p:nvSpPr>
            <p:cNvPr id="9" name="Rectangle 8">
              <a:extLst>
                <a:ext uri="{FF2B5EF4-FFF2-40B4-BE49-F238E27FC236}">
                  <a16:creationId xmlns:a16="http://schemas.microsoft.com/office/drawing/2014/main" id="{5BA4012F-E353-4B45-00DD-EAF1EDE75FCF}"/>
                </a:ext>
              </a:extLst>
            </p:cNvPr>
            <p:cNvSpPr/>
            <p:nvPr/>
          </p:nvSpPr>
          <p:spPr>
            <a:xfrm>
              <a:off x="8129318" y="2748325"/>
              <a:ext cx="85713" cy="140073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 name="Bouée 4">
              <a:extLst>
                <a:ext uri="{FF2B5EF4-FFF2-40B4-BE49-F238E27FC236}">
                  <a16:creationId xmlns:a16="http://schemas.microsoft.com/office/drawing/2014/main" id="{C50AE852-45A2-757F-8BBF-E77701490A6D}"/>
                </a:ext>
              </a:extLst>
            </p:cNvPr>
            <p:cNvSpPr/>
            <p:nvPr/>
          </p:nvSpPr>
          <p:spPr>
            <a:xfrm>
              <a:off x="3782044" y="2214294"/>
              <a:ext cx="1061263" cy="345396"/>
            </a:xfrm>
            <a:prstGeom prst="donut">
              <a:avLst>
                <a:gd name="adj" fmla="val 25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 name="Bouée 5">
              <a:extLst>
                <a:ext uri="{FF2B5EF4-FFF2-40B4-BE49-F238E27FC236}">
                  <a16:creationId xmlns:a16="http://schemas.microsoft.com/office/drawing/2014/main" id="{1BEB3C9D-C4EB-2140-F50E-1C704068CEDE}"/>
                </a:ext>
              </a:extLst>
            </p:cNvPr>
            <p:cNvSpPr/>
            <p:nvPr/>
          </p:nvSpPr>
          <p:spPr>
            <a:xfrm>
              <a:off x="4838973" y="2833132"/>
              <a:ext cx="319573" cy="281095"/>
            </a:xfrm>
            <a:prstGeom prst="donut">
              <a:avLst>
                <a:gd name="adj" fmla="val 25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cxnSp>
          <p:nvCxnSpPr>
            <p:cNvPr id="26" name="Connecteur droit avec flèche 25">
              <a:extLst>
                <a:ext uri="{FF2B5EF4-FFF2-40B4-BE49-F238E27FC236}">
                  <a16:creationId xmlns:a16="http://schemas.microsoft.com/office/drawing/2014/main" id="{A12075FA-5F53-BFEB-182D-7A75C70AAC3D}"/>
                </a:ext>
              </a:extLst>
            </p:cNvPr>
            <p:cNvCxnSpPr>
              <a:cxnSpLocks/>
              <a:endCxn id="5" idx="3"/>
            </p:cNvCxnSpPr>
            <p:nvPr/>
          </p:nvCxnSpPr>
          <p:spPr>
            <a:xfrm flipV="1">
              <a:off x="3437613" y="2509108"/>
              <a:ext cx="499849" cy="2855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D58E097C-D9A4-C705-658F-249783B70447}"/>
                </a:ext>
              </a:extLst>
            </p:cNvPr>
            <p:cNvCxnSpPr>
              <a:cxnSpLocks/>
            </p:cNvCxnSpPr>
            <p:nvPr/>
          </p:nvCxnSpPr>
          <p:spPr>
            <a:xfrm>
              <a:off x="3437613" y="2864182"/>
              <a:ext cx="1347274" cy="601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ZoneTexte 30">
              <a:extLst>
                <a:ext uri="{FF2B5EF4-FFF2-40B4-BE49-F238E27FC236}">
                  <a16:creationId xmlns:a16="http://schemas.microsoft.com/office/drawing/2014/main" id="{EEF4CD85-3329-2E2D-D2CB-25FEA2FB827C}"/>
                </a:ext>
              </a:extLst>
            </p:cNvPr>
            <p:cNvSpPr txBox="1"/>
            <p:nvPr/>
          </p:nvSpPr>
          <p:spPr>
            <a:xfrm>
              <a:off x="2443699" y="2588870"/>
              <a:ext cx="1240171" cy="558450"/>
            </a:xfrm>
            <a:prstGeom prst="rect">
              <a:avLst/>
            </a:prstGeom>
            <a:noFill/>
            <a:ln>
              <a:noFill/>
            </a:ln>
          </p:spPr>
          <p:txBody>
            <a:bodyPr wrap="square" rtlCol="0">
              <a:spAutoFit/>
            </a:bodyPr>
            <a:lstStyle/>
            <a:p>
              <a:pPr algn="ctr"/>
              <a:r>
                <a:rPr lang="fr-FR" sz="1200" b="1" i="1">
                  <a:solidFill>
                    <a:srgbClr val="0070C0"/>
                  </a:solidFill>
                </a:rPr>
                <a:t>Reference atmosphere</a:t>
              </a:r>
              <a:endParaRPr lang="fr-FR" sz="1600" b="1" i="1">
                <a:solidFill>
                  <a:srgbClr val="0070C0"/>
                </a:solidFill>
              </a:endParaRPr>
            </a:p>
          </p:txBody>
        </p:sp>
        <p:sp>
          <p:nvSpPr>
            <p:cNvPr id="25" name="ZoneTexte 24">
              <a:extLst>
                <a:ext uri="{FF2B5EF4-FFF2-40B4-BE49-F238E27FC236}">
                  <a16:creationId xmlns:a16="http://schemas.microsoft.com/office/drawing/2014/main" id="{28C4DB3B-0CC2-4E85-D7E0-296C9433C2B8}"/>
                </a:ext>
              </a:extLst>
            </p:cNvPr>
            <p:cNvSpPr txBox="1"/>
            <p:nvPr/>
          </p:nvSpPr>
          <p:spPr>
            <a:xfrm rot="974512">
              <a:off x="1303654" y="4084290"/>
              <a:ext cx="1755997" cy="338554"/>
            </a:xfrm>
            <a:prstGeom prst="rect">
              <a:avLst/>
            </a:prstGeom>
            <a:noFill/>
            <a:ln>
              <a:noFill/>
            </a:ln>
          </p:spPr>
          <p:txBody>
            <a:bodyPr wrap="square" rtlCol="0">
              <a:spAutoFit/>
            </a:bodyPr>
            <a:lstStyle/>
            <a:p>
              <a:r>
                <a:rPr lang="fr-FR" sz="1600" b="1">
                  <a:solidFill>
                    <a:srgbClr val="0070C0"/>
                  </a:solidFill>
                </a:rPr>
                <a:t>Hot</a:t>
              </a:r>
              <a:r>
                <a:rPr lang="fr-FR" sz="1600"/>
                <a:t> </a:t>
              </a:r>
              <a:r>
                <a:rPr lang="fr-FR" sz="1600">
                  <a:sym typeface="Wingdings" pitchFamily="2" charset="2"/>
                </a:rPr>
                <a:t>&lt;---&gt;</a:t>
              </a:r>
              <a:r>
                <a:rPr lang="fr-FR" sz="1600"/>
                <a:t> </a:t>
              </a:r>
              <a:r>
                <a:rPr lang="fr-FR" sz="1600" b="1">
                  <a:solidFill>
                    <a:srgbClr val="C00000"/>
                  </a:solidFill>
                </a:rPr>
                <a:t>cool</a:t>
              </a:r>
            </a:p>
          </p:txBody>
        </p:sp>
        <p:sp>
          <p:nvSpPr>
            <p:cNvPr id="32" name="ZoneTexte 31">
              <a:extLst>
                <a:ext uri="{FF2B5EF4-FFF2-40B4-BE49-F238E27FC236}">
                  <a16:creationId xmlns:a16="http://schemas.microsoft.com/office/drawing/2014/main" id="{0CB3CAC8-530E-4634-4C33-B8912E9B1E1D}"/>
                </a:ext>
              </a:extLst>
            </p:cNvPr>
            <p:cNvSpPr txBox="1"/>
            <p:nvPr/>
          </p:nvSpPr>
          <p:spPr>
            <a:xfrm>
              <a:off x="5947567" y="4857534"/>
              <a:ext cx="2181751" cy="307777"/>
            </a:xfrm>
            <a:prstGeom prst="rect">
              <a:avLst/>
            </a:prstGeom>
            <a:noFill/>
          </p:spPr>
          <p:txBody>
            <a:bodyPr wrap="none" rtlCol="0">
              <a:spAutoFit/>
            </a:bodyPr>
            <a:lstStyle/>
            <a:p>
              <a:r>
                <a:rPr lang="fr-FR" sz="1400" i="1"/>
                <a:t>(Martin Rodriguez-Monroy)</a:t>
              </a:r>
              <a:endParaRPr lang="fr-FR" sz="1600" i="1"/>
            </a:p>
          </p:txBody>
        </p:sp>
        <p:grpSp>
          <p:nvGrpSpPr>
            <p:cNvPr id="44" name="Groupe 43">
              <a:extLst>
                <a:ext uri="{FF2B5EF4-FFF2-40B4-BE49-F238E27FC236}">
                  <a16:creationId xmlns:a16="http://schemas.microsoft.com/office/drawing/2014/main" id="{DD73F338-9A50-0D60-1BBF-AA80B03907EA}"/>
                </a:ext>
              </a:extLst>
            </p:cNvPr>
            <p:cNvGrpSpPr/>
            <p:nvPr/>
          </p:nvGrpSpPr>
          <p:grpSpPr>
            <a:xfrm>
              <a:off x="8014153" y="2265282"/>
              <a:ext cx="928622" cy="1920161"/>
              <a:chOff x="8014153" y="2265282"/>
              <a:chExt cx="928622" cy="1920161"/>
            </a:xfrm>
          </p:grpSpPr>
          <p:pic>
            <p:nvPicPr>
              <p:cNvPr id="30" name="Image 29">
                <a:extLst>
                  <a:ext uri="{FF2B5EF4-FFF2-40B4-BE49-F238E27FC236}">
                    <a16:creationId xmlns:a16="http://schemas.microsoft.com/office/drawing/2014/main" id="{B9D51FA1-FE77-B490-E7B8-91C9DB19E13B}"/>
                  </a:ext>
                </a:extLst>
              </p:cNvPr>
              <p:cNvPicPr>
                <a:picLocks noChangeAspect="1"/>
              </p:cNvPicPr>
              <p:nvPr/>
            </p:nvPicPr>
            <p:blipFill>
              <a:blip r:embed="rId5"/>
              <a:stretch>
                <a:fillRect/>
              </a:stretch>
            </p:blipFill>
            <p:spPr>
              <a:xfrm>
                <a:off x="8014153" y="3399043"/>
                <a:ext cx="928622" cy="786400"/>
              </a:xfrm>
              <a:prstGeom prst="rect">
                <a:avLst/>
              </a:prstGeom>
            </p:spPr>
          </p:pic>
          <p:pic>
            <p:nvPicPr>
              <p:cNvPr id="38" name="Image 37">
                <a:extLst>
                  <a:ext uri="{FF2B5EF4-FFF2-40B4-BE49-F238E27FC236}">
                    <a16:creationId xmlns:a16="http://schemas.microsoft.com/office/drawing/2014/main" id="{63FC9247-335C-7145-16C4-BAFC428044DB}"/>
                  </a:ext>
                </a:extLst>
              </p:cNvPr>
              <p:cNvPicPr>
                <a:picLocks noChangeAspect="1"/>
              </p:cNvPicPr>
              <p:nvPr/>
            </p:nvPicPr>
            <p:blipFill>
              <a:blip r:embed="rId6"/>
              <a:stretch>
                <a:fillRect/>
              </a:stretch>
            </p:blipFill>
            <p:spPr>
              <a:xfrm>
                <a:off x="8040943" y="2836130"/>
                <a:ext cx="901624" cy="778675"/>
              </a:xfrm>
              <a:prstGeom prst="rect">
                <a:avLst/>
              </a:prstGeom>
            </p:spPr>
          </p:pic>
          <p:pic>
            <p:nvPicPr>
              <p:cNvPr id="40" name="Image 39">
                <a:extLst>
                  <a:ext uri="{FF2B5EF4-FFF2-40B4-BE49-F238E27FC236}">
                    <a16:creationId xmlns:a16="http://schemas.microsoft.com/office/drawing/2014/main" id="{4AF78CB3-F0BE-5AA9-7117-5E5EF20D70CD}"/>
                  </a:ext>
                </a:extLst>
              </p:cNvPr>
              <p:cNvPicPr>
                <a:picLocks noChangeAspect="1"/>
              </p:cNvPicPr>
              <p:nvPr/>
            </p:nvPicPr>
            <p:blipFill>
              <a:blip r:embed="rId7"/>
              <a:stretch>
                <a:fillRect/>
              </a:stretch>
            </p:blipFill>
            <p:spPr>
              <a:xfrm>
                <a:off x="8028025" y="2265282"/>
                <a:ext cx="914542" cy="759397"/>
              </a:xfrm>
              <a:prstGeom prst="rect">
                <a:avLst/>
              </a:prstGeom>
            </p:spPr>
          </p:pic>
        </p:grpSp>
      </p:grpSp>
    </p:spTree>
    <p:extLst>
      <p:ext uri="{BB962C8B-B14F-4D97-AF65-F5344CB8AC3E}">
        <p14:creationId xmlns:p14="http://schemas.microsoft.com/office/powerpoint/2010/main" val="1052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0B12B2-B14B-6DD0-45E2-C98D89A783B8}"/>
              </a:ext>
            </a:extLst>
          </p:cNvPr>
          <p:cNvSpPr>
            <a:spLocks noGrp="1"/>
          </p:cNvSpPr>
          <p:nvPr>
            <p:ph type="title"/>
          </p:nvPr>
        </p:nvSpPr>
        <p:spPr>
          <a:xfrm>
            <a:off x="457200" y="274638"/>
            <a:ext cx="8229600" cy="679729"/>
          </a:xfrm>
        </p:spPr>
        <p:txBody>
          <a:bodyPr>
            <a:noAutofit/>
          </a:bodyPr>
          <a:lstStyle/>
          <a:p>
            <a:r>
              <a:rPr lang="fr-FR" sz="3600" b="1">
                <a:solidFill>
                  <a:srgbClr val="FF0000"/>
                </a:solidFill>
              </a:rPr>
              <a:t>Atmospheric compensation in action</a:t>
            </a:r>
          </a:p>
        </p:txBody>
      </p:sp>
      <p:sp>
        <p:nvSpPr>
          <p:cNvPr id="3" name="Espace réservé du numéro de diapositive 2">
            <a:extLst>
              <a:ext uri="{FF2B5EF4-FFF2-40B4-BE49-F238E27FC236}">
                <a16:creationId xmlns:a16="http://schemas.microsoft.com/office/drawing/2014/main" id="{335887B9-9DD3-FD21-0207-6CD0954A781B}"/>
              </a:ext>
            </a:extLst>
          </p:cNvPr>
          <p:cNvSpPr>
            <a:spLocks noGrp="1"/>
          </p:cNvSpPr>
          <p:nvPr>
            <p:ph type="sldNum" sz="quarter" idx="12"/>
          </p:nvPr>
        </p:nvSpPr>
        <p:spPr/>
        <p:txBody>
          <a:bodyPr/>
          <a:lstStyle/>
          <a:p>
            <a:fld id="{F217C508-E0E1-2344-AC30-5474DE451135}" type="slidenum">
              <a:rPr lang="fr-FR" smtClean="0"/>
              <a:t>13</a:t>
            </a:fld>
            <a:endParaRPr lang="fr-FR"/>
          </a:p>
        </p:txBody>
      </p:sp>
      <p:sp>
        <p:nvSpPr>
          <p:cNvPr id="4" name="ZoneTexte 3">
            <a:extLst>
              <a:ext uri="{FF2B5EF4-FFF2-40B4-BE49-F238E27FC236}">
                <a16:creationId xmlns:a16="http://schemas.microsoft.com/office/drawing/2014/main" id="{E721E5DE-AC04-515F-0838-7819448EC0A3}"/>
              </a:ext>
            </a:extLst>
          </p:cNvPr>
          <p:cNvSpPr txBox="1"/>
          <p:nvPr/>
        </p:nvSpPr>
        <p:spPr>
          <a:xfrm>
            <a:off x="631371" y="5263662"/>
            <a:ext cx="7892143" cy="923330"/>
          </a:xfrm>
          <a:prstGeom prst="rect">
            <a:avLst/>
          </a:prstGeom>
          <a:noFill/>
        </p:spPr>
        <p:txBody>
          <a:bodyPr wrap="square" rtlCol="0">
            <a:spAutoFit/>
          </a:bodyPr>
          <a:lstStyle/>
          <a:p>
            <a:r>
              <a:rPr lang="fr-FR" b="1"/>
              <a:t>Simulated compensation process on stellar SEDs (waiting for data)</a:t>
            </a:r>
          </a:p>
          <a:p>
            <a:r>
              <a:rPr lang="fr-FR" b="1"/>
              <a:t>Up</a:t>
            </a:r>
            <a:r>
              <a:rPr lang="fr-FR"/>
              <a:t>: </a:t>
            </a:r>
            <a:r>
              <a:rPr lang="fr-FR" i="1"/>
              <a:t>dotted</a:t>
            </a:r>
            <a:r>
              <a:rPr lang="fr-FR"/>
              <a:t> = true SED, </a:t>
            </a:r>
            <a:r>
              <a:rPr lang="fr-FR" i="1"/>
              <a:t>full</a:t>
            </a:r>
            <a:r>
              <a:rPr lang="fr-FR"/>
              <a:t> = reconstructed SED from (UGRIzY)</a:t>
            </a:r>
          </a:p>
          <a:p>
            <a:r>
              <a:rPr lang="fr-FR" b="1"/>
              <a:t>Down</a:t>
            </a:r>
            <a:r>
              <a:rPr lang="fr-FR"/>
              <a:t>: (corrected magnitude – true magnitude) @ standard atmosphere and z=1.2</a:t>
            </a:r>
          </a:p>
        </p:txBody>
      </p:sp>
      <p:grpSp>
        <p:nvGrpSpPr>
          <p:cNvPr id="12" name="Groupe 11">
            <a:extLst>
              <a:ext uri="{FF2B5EF4-FFF2-40B4-BE49-F238E27FC236}">
                <a16:creationId xmlns:a16="http://schemas.microsoft.com/office/drawing/2014/main" id="{D3336AEF-B68B-3CD2-2448-F08442C5A50F}"/>
              </a:ext>
            </a:extLst>
          </p:cNvPr>
          <p:cNvGrpSpPr/>
          <p:nvPr/>
        </p:nvGrpSpPr>
        <p:grpSpPr>
          <a:xfrm>
            <a:off x="21770" y="780191"/>
            <a:ext cx="9099746" cy="4548340"/>
            <a:chOff x="21770" y="954367"/>
            <a:chExt cx="9099746" cy="4548340"/>
          </a:xfrm>
        </p:grpSpPr>
        <p:pic>
          <p:nvPicPr>
            <p:cNvPr id="6" name="Image 5">
              <a:extLst>
                <a:ext uri="{FF2B5EF4-FFF2-40B4-BE49-F238E27FC236}">
                  <a16:creationId xmlns:a16="http://schemas.microsoft.com/office/drawing/2014/main" id="{8EAF07BC-D537-34F4-0894-F871BBA1FF71}"/>
                </a:ext>
              </a:extLst>
            </p:cNvPr>
            <p:cNvPicPr>
              <a:picLocks noChangeAspect="1"/>
            </p:cNvPicPr>
            <p:nvPr/>
          </p:nvPicPr>
          <p:blipFill>
            <a:blip r:embed="rId2"/>
            <a:stretch>
              <a:fillRect/>
            </a:stretch>
          </p:blipFill>
          <p:spPr>
            <a:xfrm>
              <a:off x="21770" y="954367"/>
              <a:ext cx="3242388" cy="4539343"/>
            </a:xfrm>
            <a:prstGeom prst="rect">
              <a:avLst/>
            </a:prstGeom>
          </p:spPr>
        </p:pic>
        <p:pic>
          <p:nvPicPr>
            <p:cNvPr id="8" name="Image 7">
              <a:extLst>
                <a:ext uri="{FF2B5EF4-FFF2-40B4-BE49-F238E27FC236}">
                  <a16:creationId xmlns:a16="http://schemas.microsoft.com/office/drawing/2014/main" id="{25D9B34E-3C5A-3121-4BA7-BD1D94966FFE}"/>
                </a:ext>
              </a:extLst>
            </p:cNvPr>
            <p:cNvPicPr>
              <a:picLocks noChangeAspect="1"/>
            </p:cNvPicPr>
            <p:nvPr/>
          </p:nvPicPr>
          <p:blipFill>
            <a:blip r:embed="rId3"/>
            <a:stretch>
              <a:fillRect/>
            </a:stretch>
          </p:blipFill>
          <p:spPr>
            <a:xfrm>
              <a:off x="2948468" y="954367"/>
              <a:ext cx="3242388" cy="4539343"/>
            </a:xfrm>
            <a:prstGeom prst="rect">
              <a:avLst/>
            </a:prstGeom>
          </p:spPr>
        </p:pic>
        <p:pic>
          <p:nvPicPr>
            <p:cNvPr id="10" name="Image 9">
              <a:extLst>
                <a:ext uri="{FF2B5EF4-FFF2-40B4-BE49-F238E27FC236}">
                  <a16:creationId xmlns:a16="http://schemas.microsoft.com/office/drawing/2014/main" id="{FB69F3F8-0C81-3619-3105-3805AB74A7CA}"/>
                </a:ext>
              </a:extLst>
            </p:cNvPr>
            <p:cNvPicPr>
              <a:picLocks noChangeAspect="1"/>
            </p:cNvPicPr>
            <p:nvPr/>
          </p:nvPicPr>
          <p:blipFill>
            <a:blip r:embed="rId4"/>
            <a:stretch>
              <a:fillRect/>
            </a:stretch>
          </p:blipFill>
          <p:spPr>
            <a:xfrm>
              <a:off x="5879127" y="963362"/>
              <a:ext cx="3242389" cy="4539345"/>
            </a:xfrm>
            <a:prstGeom prst="rect">
              <a:avLst/>
            </a:prstGeom>
          </p:spPr>
        </p:pic>
      </p:grpSp>
    </p:spTree>
    <p:extLst>
      <p:ext uri="{BB962C8B-B14F-4D97-AF65-F5344CB8AC3E}">
        <p14:creationId xmlns:p14="http://schemas.microsoft.com/office/powerpoint/2010/main" val="674544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35887B9-9DD3-FD21-0207-6CD0954A781B}"/>
              </a:ext>
            </a:extLst>
          </p:cNvPr>
          <p:cNvSpPr>
            <a:spLocks noGrp="1"/>
          </p:cNvSpPr>
          <p:nvPr>
            <p:ph type="sldNum" sz="quarter" idx="12"/>
          </p:nvPr>
        </p:nvSpPr>
        <p:spPr/>
        <p:txBody>
          <a:bodyPr/>
          <a:lstStyle/>
          <a:p>
            <a:fld id="{F217C508-E0E1-2344-AC30-5474DE451135}" type="slidenum">
              <a:rPr lang="fr-FR" smtClean="0"/>
              <a:t>14</a:t>
            </a:fld>
            <a:endParaRPr lang="fr-FR"/>
          </a:p>
        </p:txBody>
      </p:sp>
      <p:sp>
        <p:nvSpPr>
          <p:cNvPr id="20" name="Titre 1">
            <a:extLst>
              <a:ext uri="{FF2B5EF4-FFF2-40B4-BE49-F238E27FC236}">
                <a16:creationId xmlns:a16="http://schemas.microsoft.com/office/drawing/2014/main" id="{07781090-B2E5-8CFA-0D0B-26EF642FC2D9}"/>
              </a:ext>
            </a:extLst>
          </p:cNvPr>
          <p:cNvSpPr txBox="1">
            <a:spLocks/>
          </p:cNvSpPr>
          <p:nvPr/>
        </p:nvSpPr>
        <p:spPr>
          <a:xfrm>
            <a:off x="457200" y="274638"/>
            <a:ext cx="8229600" cy="679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b="1">
                <a:solidFill>
                  <a:srgbClr val="FF0000"/>
                </a:solidFill>
              </a:rPr>
              <a:t>Atmospheric compensation in action</a:t>
            </a:r>
          </a:p>
        </p:txBody>
      </p:sp>
      <p:pic>
        <p:nvPicPr>
          <p:cNvPr id="4" name="Image 3">
            <a:extLst>
              <a:ext uri="{FF2B5EF4-FFF2-40B4-BE49-F238E27FC236}">
                <a16:creationId xmlns:a16="http://schemas.microsoft.com/office/drawing/2014/main" id="{EF768ACD-3372-C953-F893-5162B19802F8}"/>
              </a:ext>
            </a:extLst>
          </p:cNvPr>
          <p:cNvPicPr>
            <a:picLocks noChangeAspect="1"/>
          </p:cNvPicPr>
          <p:nvPr/>
        </p:nvPicPr>
        <p:blipFill>
          <a:blip r:embed="rId2"/>
          <a:stretch>
            <a:fillRect/>
          </a:stretch>
        </p:blipFill>
        <p:spPr>
          <a:xfrm>
            <a:off x="-54430" y="1240972"/>
            <a:ext cx="2519265" cy="3526971"/>
          </a:xfrm>
          <a:prstGeom prst="rect">
            <a:avLst/>
          </a:prstGeom>
        </p:spPr>
      </p:pic>
      <p:pic>
        <p:nvPicPr>
          <p:cNvPr id="8" name="Image 7">
            <a:extLst>
              <a:ext uri="{FF2B5EF4-FFF2-40B4-BE49-F238E27FC236}">
                <a16:creationId xmlns:a16="http://schemas.microsoft.com/office/drawing/2014/main" id="{8B871B93-F61F-504A-D6C4-9172D4BC361A}"/>
              </a:ext>
            </a:extLst>
          </p:cNvPr>
          <p:cNvPicPr>
            <a:picLocks noChangeAspect="1"/>
          </p:cNvPicPr>
          <p:nvPr/>
        </p:nvPicPr>
        <p:blipFill>
          <a:blip r:embed="rId3"/>
          <a:stretch>
            <a:fillRect/>
          </a:stretch>
        </p:blipFill>
        <p:spPr>
          <a:xfrm>
            <a:off x="2188016" y="1240972"/>
            <a:ext cx="2519265" cy="3526971"/>
          </a:xfrm>
          <a:prstGeom prst="rect">
            <a:avLst/>
          </a:prstGeom>
        </p:spPr>
      </p:pic>
      <p:pic>
        <p:nvPicPr>
          <p:cNvPr id="11" name="Image 10">
            <a:extLst>
              <a:ext uri="{FF2B5EF4-FFF2-40B4-BE49-F238E27FC236}">
                <a16:creationId xmlns:a16="http://schemas.microsoft.com/office/drawing/2014/main" id="{1DE50567-48FE-75CF-760C-2C9E366EF7C5}"/>
              </a:ext>
            </a:extLst>
          </p:cNvPr>
          <p:cNvPicPr>
            <a:picLocks noChangeAspect="1"/>
          </p:cNvPicPr>
          <p:nvPr/>
        </p:nvPicPr>
        <p:blipFill>
          <a:blip r:embed="rId4"/>
          <a:stretch>
            <a:fillRect/>
          </a:stretch>
        </p:blipFill>
        <p:spPr>
          <a:xfrm>
            <a:off x="4430473" y="1240972"/>
            <a:ext cx="2519265" cy="3526971"/>
          </a:xfrm>
          <a:prstGeom prst="rect">
            <a:avLst/>
          </a:prstGeom>
        </p:spPr>
      </p:pic>
      <p:pic>
        <p:nvPicPr>
          <p:cNvPr id="13" name="Image 12">
            <a:extLst>
              <a:ext uri="{FF2B5EF4-FFF2-40B4-BE49-F238E27FC236}">
                <a16:creationId xmlns:a16="http://schemas.microsoft.com/office/drawing/2014/main" id="{87DF305F-1789-749E-EA38-A846B4C83B1F}"/>
              </a:ext>
            </a:extLst>
          </p:cNvPr>
          <p:cNvPicPr>
            <a:picLocks noChangeAspect="1"/>
          </p:cNvPicPr>
          <p:nvPr/>
        </p:nvPicPr>
        <p:blipFill>
          <a:blip r:embed="rId5"/>
          <a:stretch>
            <a:fillRect/>
          </a:stretch>
        </p:blipFill>
        <p:spPr>
          <a:xfrm>
            <a:off x="6672948" y="1240971"/>
            <a:ext cx="2519265" cy="3526971"/>
          </a:xfrm>
          <a:prstGeom prst="rect">
            <a:avLst/>
          </a:prstGeom>
        </p:spPr>
      </p:pic>
      <p:sp>
        <p:nvSpPr>
          <p:cNvPr id="16" name="ZoneTexte 15">
            <a:extLst>
              <a:ext uri="{FF2B5EF4-FFF2-40B4-BE49-F238E27FC236}">
                <a16:creationId xmlns:a16="http://schemas.microsoft.com/office/drawing/2014/main" id="{B41A19A0-23ED-FA0B-43F3-2D80E013CC15}"/>
              </a:ext>
            </a:extLst>
          </p:cNvPr>
          <p:cNvSpPr txBox="1"/>
          <p:nvPr/>
        </p:nvSpPr>
        <p:spPr>
          <a:xfrm>
            <a:off x="631371" y="5263662"/>
            <a:ext cx="7892143" cy="923330"/>
          </a:xfrm>
          <a:prstGeom prst="rect">
            <a:avLst/>
          </a:prstGeom>
          <a:noFill/>
        </p:spPr>
        <p:txBody>
          <a:bodyPr wrap="square" rtlCol="0">
            <a:spAutoFit/>
          </a:bodyPr>
          <a:lstStyle/>
          <a:p>
            <a:r>
              <a:rPr lang="fr-FR" b="1"/>
              <a:t>Simulated compensation process on stellar SEDs (waiting for data)</a:t>
            </a:r>
          </a:p>
          <a:p>
            <a:r>
              <a:rPr lang="fr-FR" b="1"/>
              <a:t>Up</a:t>
            </a:r>
            <a:r>
              <a:rPr lang="fr-FR"/>
              <a:t>: </a:t>
            </a:r>
            <a:r>
              <a:rPr lang="fr-FR" i="1"/>
              <a:t>dotted</a:t>
            </a:r>
            <a:r>
              <a:rPr lang="fr-FR"/>
              <a:t> = true SED, </a:t>
            </a:r>
            <a:r>
              <a:rPr lang="fr-FR" i="1"/>
              <a:t>full</a:t>
            </a:r>
            <a:r>
              <a:rPr lang="fr-FR"/>
              <a:t> = reconstructed SED from (UGRIzY)</a:t>
            </a:r>
          </a:p>
          <a:p>
            <a:r>
              <a:rPr lang="fr-FR" b="1"/>
              <a:t>Down</a:t>
            </a:r>
            <a:r>
              <a:rPr lang="fr-FR"/>
              <a:t>: (corrected magnitude – true magnitude) @ standard atmosphere and z=1.2</a:t>
            </a:r>
          </a:p>
        </p:txBody>
      </p:sp>
    </p:spTree>
    <p:extLst>
      <p:ext uri="{BB962C8B-B14F-4D97-AF65-F5344CB8AC3E}">
        <p14:creationId xmlns:p14="http://schemas.microsoft.com/office/powerpoint/2010/main" val="23873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93BDA-1B05-FA8F-CF05-6B75AC89330A}"/>
              </a:ext>
            </a:extLst>
          </p:cNvPr>
          <p:cNvSpPr>
            <a:spLocks noGrp="1"/>
          </p:cNvSpPr>
          <p:nvPr>
            <p:ph type="title"/>
          </p:nvPr>
        </p:nvSpPr>
        <p:spPr/>
        <p:txBody>
          <a:bodyPr/>
          <a:lstStyle/>
          <a:p>
            <a:r>
              <a:rPr lang="fr-FR" b="1">
                <a:solidFill>
                  <a:srgbClr val="FF0000"/>
                </a:solidFill>
              </a:rPr>
              <a:t>Current developpements</a:t>
            </a:r>
          </a:p>
        </p:txBody>
      </p:sp>
      <p:sp>
        <p:nvSpPr>
          <p:cNvPr id="3" name="Espace réservé du numéro de diapositive 2">
            <a:extLst>
              <a:ext uri="{FF2B5EF4-FFF2-40B4-BE49-F238E27FC236}">
                <a16:creationId xmlns:a16="http://schemas.microsoft.com/office/drawing/2014/main" id="{6B9EC92D-A92C-C761-42A3-0F9CF1730051}"/>
              </a:ext>
            </a:extLst>
          </p:cNvPr>
          <p:cNvSpPr>
            <a:spLocks noGrp="1"/>
          </p:cNvSpPr>
          <p:nvPr>
            <p:ph type="sldNum" sz="quarter" idx="12"/>
          </p:nvPr>
        </p:nvSpPr>
        <p:spPr/>
        <p:txBody>
          <a:bodyPr/>
          <a:lstStyle/>
          <a:p>
            <a:fld id="{F217C508-E0E1-2344-AC30-5474DE451135}" type="slidenum">
              <a:rPr lang="fr-FR" smtClean="0"/>
              <a:t>15</a:t>
            </a:fld>
            <a:endParaRPr lang="fr-FR"/>
          </a:p>
        </p:txBody>
      </p:sp>
      <p:sp>
        <p:nvSpPr>
          <p:cNvPr id="4" name="ZoneTexte 3">
            <a:extLst>
              <a:ext uri="{FF2B5EF4-FFF2-40B4-BE49-F238E27FC236}">
                <a16:creationId xmlns:a16="http://schemas.microsoft.com/office/drawing/2014/main" id="{9B799B37-F767-0E97-FE8D-BA00F514530D}"/>
              </a:ext>
            </a:extLst>
          </p:cNvPr>
          <p:cNvSpPr txBox="1"/>
          <p:nvPr/>
        </p:nvSpPr>
        <p:spPr>
          <a:xfrm>
            <a:off x="803189" y="1334530"/>
            <a:ext cx="7451125" cy="4770537"/>
          </a:xfrm>
          <a:prstGeom prst="rect">
            <a:avLst/>
          </a:prstGeom>
          <a:noFill/>
        </p:spPr>
        <p:txBody>
          <a:bodyPr wrap="square" rtlCol="0">
            <a:spAutoFit/>
          </a:bodyPr>
          <a:lstStyle/>
          <a:p>
            <a:r>
              <a:rPr lang="fr-FR" sz="2400"/>
              <a:t>-  </a:t>
            </a:r>
            <a:r>
              <a:rPr lang="fr-FR" sz="2400" b="1"/>
              <a:t>Spectrator</a:t>
            </a:r>
            <a:r>
              <a:rPr lang="fr-FR" sz="2400"/>
              <a:t>: gets better every day</a:t>
            </a:r>
          </a:p>
          <a:p>
            <a:pPr marL="800100" lvl="1" indent="-342900">
              <a:buFont typeface="Arial" panose="020B0604020202020204" pitchFamily="34" charset="0"/>
              <a:buChar char="•"/>
            </a:pPr>
            <a:r>
              <a:rPr lang="fr-FR" sz="2000" i="1"/>
              <a:t>Transmission curve available</a:t>
            </a:r>
          </a:p>
          <a:p>
            <a:pPr marL="800100" lvl="1" indent="-342900">
              <a:buFont typeface="Arial" panose="020B0604020202020204" pitchFamily="34" charset="0"/>
              <a:buChar char="•"/>
            </a:pPr>
            <a:r>
              <a:rPr lang="fr-FR" sz="2000" i="1"/>
              <a:t>PWV OK : repetability (</a:t>
            </a:r>
            <a:r>
              <a:rPr lang="fr-FR" sz="2000" i="1">
                <a:sym typeface="Wingdings" pitchFamily="2" charset="2"/>
              </a:rPr>
              <a:t> </a:t>
            </a:r>
            <a:r>
              <a:rPr lang="fr-FR" sz="2000" i="1"/>
              <a:t>precision?) &lt; 0.3mm</a:t>
            </a:r>
          </a:p>
          <a:p>
            <a:pPr marL="800100" lvl="1" indent="-342900">
              <a:buFont typeface="Arial" panose="020B0604020202020204" pitchFamily="34" charset="0"/>
              <a:buChar char="•"/>
            </a:pPr>
            <a:r>
              <a:rPr lang="fr-FR" sz="2000" i="1"/>
              <a:t>O</a:t>
            </a:r>
            <a:r>
              <a:rPr lang="fr-FR" sz="2000" i="1" baseline="-25000"/>
              <a:t>3</a:t>
            </a:r>
            <a:r>
              <a:rPr lang="fr-FR" sz="2000" i="1"/>
              <a:t> on the right track</a:t>
            </a:r>
          </a:p>
          <a:p>
            <a:pPr marL="800100" lvl="1" indent="-342900">
              <a:buFont typeface="Arial" panose="020B0604020202020204" pitchFamily="34" charset="0"/>
              <a:buChar char="•"/>
            </a:pPr>
            <a:r>
              <a:rPr lang="fr-FR" sz="2000" i="1"/>
              <a:t>Aerosols (including clouds) in progress</a:t>
            </a:r>
          </a:p>
          <a:p>
            <a:r>
              <a:rPr lang="fr-FR" sz="2400"/>
              <a:t>- </a:t>
            </a:r>
            <a:r>
              <a:rPr lang="fr-FR" sz="2400" b="1"/>
              <a:t>LibRadTran</a:t>
            </a:r>
            <a:r>
              <a:rPr lang="fr-FR" sz="2400"/>
              <a:t>: to what extent are 4 parameters enough to describe the atmosphere: </a:t>
            </a:r>
            <a:r>
              <a:rPr lang="fr-FR" sz="2400" b="1"/>
              <a:t>pression, PWV, ozone, VAOD </a:t>
            </a:r>
            <a:r>
              <a:rPr lang="fr-FR" sz="2400"/>
              <a:t>?</a:t>
            </a:r>
          </a:p>
          <a:p>
            <a:pPr marL="800100" lvl="1" indent="-342900">
              <a:buFont typeface="Arial" panose="020B0604020202020204" pitchFamily="34" charset="0"/>
              <a:buChar char="•"/>
            </a:pPr>
            <a:r>
              <a:rPr lang="fr-FR" sz="2000" i="1"/>
              <a:t>Many absorbers do not behave linearly, i.e. </a:t>
            </a:r>
            <a:r>
              <a:rPr lang="fr-FR" sz="2000" b="1" i="1"/>
              <a:t>t(</a:t>
            </a:r>
            <a:r>
              <a:rPr lang="fr-FR" sz="2000" b="1" i="1">
                <a:latin typeface="Symbol" pitchFamily="2" charset="2"/>
              </a:rPr>
              <a:t>l</a:t>
            </a:r>
            <a:r>
              <a:rPr lang="fr-FR" sz="2000" b="1" i="1"/>
              <a:t>,z) = t(</a:t>
            </a:r>
            <a:r>
              <a:rPr lang="fr-FR" sz="2000" b="1" i="1">
                <a:latin typeface="Symbol" pitchFamily="2" charset="2"/>
              </a:rPr>
              <a:t>l</a:t>
            </a:r>
            <a:r>
              <a:rPr lang="fr-FR" sz="2000" b="1" i="1"/>
              <a:t>,1)</a:t>
            </a:r>
            <a:r>
              <a:rPr lang="fr-FR" sz="2000" b="1" i="1" baseline="30000"/>
              <a:t>z</a:t>
            </a:r>
            <a:r>
              <a:rPr lang="fr-FR" sz="2000" b="1" i="1"/>
              <a:t> </a:t>
            </a:r>
            <a:r>
              <a:rPr lang="fr-FR" sz="2000" i="1"/>
              <a:t>is often not exact (due to saturating absorbing lines).</a:t>
            </a:r>
          </a:p>
          <a:p>
            <a:r>
              <a:rPr lang="fr-FR" sz="2400"/>
              <a:t>- </a:t>
            </a:r>
            <a:r>
              <a:rPr lang="fr-FR" sz="2400" b="1"/>
              <a:t>Estimating the best SED </a:t>
            </a:r>
            <a:r>
              <a:rPr lang="fr-FR" sz="2400"/>
              <a:t>from (UGRIZY) alone: stars, galaxies and more…</a:t>
            </a:r>
          </a:p>
          <a:p>
            <a:r>
              <a:rPr lang="fr-FR" sz="2400"/>
              <a:t>- </a:t>
            </a:r>
            <a:r>
              <a:rPr lang="fr-FR" sz="2400" b="1"/>
              <a:t>Catalog of stable spectrophotometric standards</a:t>
            </a:r>
            <a:endParaRPr lang="fr-FR" sz="2400"/>
          </a:p>
          <a:p>
            <a:pPr marL="800100" lvl="1" indent="-342900">
              <a:buFont typeface="Arial" panose="020B0604020202020204" pitchFamily="34" charset="0"/>
              <a:buChar char="•"/>
            </a:pPr>
            <a:r>
              <a:rPr lang="fr-FR" sz="2000" i="1"/>
              <a:t>From Gaia data (out-of-atmosphere spectra)</a:t>
            </a:r>
          </a:p>
          <a:p>
            <a:pPr marL="800100" lvl="1" indent="-342900">
              <a:buFont typeface="Arial" panose="020B0604020202020204" pitchFamily="34" charset="0"/>
              <a:buChar char="•"/>
            </a:pPr>
            <a:r>
              <a:rPr lang="fr-FR" sz="2000" i="1"/>
              <a:t>From AuxTel data (home-made catalog)</a:t>
            </a:r>
          </a:p>
        </p:txBody>
      </p:sp>
    </p:spTree>
    <p:extLst>
      <p:ext uri="{BB962C8B-B14F-4D97-AF65-F5344CB8AC3E}">
        <p14:creationId xmlns:p14="http://schemas.microsoft.com/office/powerpoint/2010/main" val="372174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93BDA-1B05-FA8F-CF05-6B75AC89330A}"/>
              </a:ext>
            </a:extLst>
          </p:cNvPr>
          <p:cNvSpPr>
            <a:spLocks noGrp="1"/>
          </p:cNvSpPr>
          <p:nvPr>
            <p:ph type="title"/>
          </p:nvPr>
        </p:nvSpPr>
        <p:spPr/>
        <p:txBody>
          <a:bodyPr/>
          <a:lstStyle/>
          <a:p>
            <a:r>
              <a:rPr lang="fr-FR" b="1">
                <a:solidFill>
                  <a:srgbClr val="FF0000"/>
                </a:solidFill>
              </a:rPr>
              <a:t>Not discussed today</a:t>
            </a:r>
          </a:p>
        </p:txBody>
      </p:sp>
      <p:sp>
        <p:nvSpPr>
          <p:cNvPr id="3" name="Espace réservé du numéro de diapositive 2">
            <a:extLst>
              <a:ext uri="{FF2B5EF4-FFF2-40B4-BE49-F238E27FC236}">
                <a16:creationId xmlns:a16="http://schemas.microsoft.com/office/drawing/2014/main" id="{6B9EC92D-A92C-C761-42A3-0F9CF1730051}"/>
              </a:ext>
            </a:extLst>
          </p:cNvPr>
          <p:cNvSpPr>
            <a:spLocks noGrp="1"/>
          </p:cNvSpPr>
          <p:nvPr>
            <p:ph type="sldNum" sz="quarter" idx="12"/>
          </p:nvPr>
        </p:nvSpPr>
        <p:spPr/>
        <p:txBody>
          <a:bodyPr/>
          <a:lstStyle/>
          <a:p>
            <a:fld id="{F217C508-E0E1-2344-AC30-5474DE451135}" type="slidenum">
              <a:rPr lang="fr-FR" smtClean="0"/>
              <a:t>16</a:t>
            </a:fld>
            <a:endParaRPr lang="fr-FR"/>
          </a:p>
        </p:txBody>
      </p:sp>
      <p:sp>
        <p:nvSpPr>
          <p:cNvPr id="4" name="ZoneTexte 3">
            <a:extLst>
              <a:ext uri="{FF2B5EF4-FFF2-40B4-BE49-F238E27FC236}">
                <a16:creationId xmlns:a16="http://schemas.microsoft.com/office/drawing/2014/main" id="{9B799B37-F767-0E97-FE8D-BA00F514530D}"/>
              </a:ext>
            </a:extLst>
          </p:cNvPr>
          <p:cNvSpPr txBox="1"/>
          <p:nvPr/>
        </p:nvSpPr>
        <p:spPr>
          <a:xfrm>
            <a:off x="803189" y="1779377"/>
            <a:ext cx="7451125" cy="3908762"/>
          </a:xfrm>
          <a:prstGeom prst="rect">
            <a:avLst/>
          </a:prstGeom>
          <a:noFill/>
        </p:spPr>
        <p:txBody>
          <a:bodyPr wrap="square" rtlCol="0">
            <a:spAutoFit/>
          </a:bodyPr>
          <a:lstStyle/>
          <a:p>
            <a:r>
              <a:rPr lang="fr-FR" sz="2400"/>
              <a:t>- pseudo </a:t>
            </a:r>
            <a:r>
              <a:rPr lang="fr-FR" sz="2400" b="1"/>
              <a:t>flat-fielding </a:t>
            </a:r>
            <a:r>
              <a:rPr lang="fr-FR" sz="2400"/>
              <a:t>in spectroscopy</a:t>
            </a:r>
          </a:p>
          <a:p>
            <a:r>
              <a:rPr lang="fr-FR" sz="2400"/>
              <a:t>- Interaction with FGCM</a:t>
            </a:r>
          </a:p>
          <a:p>
            <a:pPr marL="800100" lvl="1" indent="-342900">
              <a:buFont typeface="Wingdings" pitchFamily="2" charset="2"/>
              <a:buChar char="Ø"/>
            </a:pPr>
            <a:r>
              <a:rPr lang="fr-FR" sz="2400"/>
              <a:t>Provide atmospheric parameters?</a:t>
            </a:r>
          </a:p>
          <a:p>
            <a:pPr marL="800100" lvl="1" indent="-342900">
              <a:buFont typeface="Wingdings" pitchFamily="2" charset="2"/>
              <a:buChar char="Ø"/>
            </a:pPr>
            <a:r>
              <a:rPr lang="fr-FR" sz="2400"/>
              <a:t>Or provide the computed compensations?</a:t>
            </a:r>
          </a:p>
          <a:p>
            <a:pPr marL="800100" lvl="1" indent="-342900">
              <a:buFont typeface="Wingdings" pitchFamily="2" charset="2"/>
              <a:buChar char="Ø"/>
            </a:pPr>
            <a:r>
              <a:rPr lang="fr-FR" sz="2400"/>
              <a:t>Or compensate after FGCM… (if FGCM uses an average nightly atmosphere).</a:t>
            </a:r>
          </a:p>
          <a:p>
            <a:pPr marL="1257300" lvl="2" indent="-342900">
              <a:buFont typeface="Wingdings" pitchFamily="2" charset="2"/>
              <a:buChar char="Ø"/>
            </a:pPr>
            <a:r>
              <a:rPr lang="fr-FR" sz="2000" b="1"/>
              <a:t>This would be the major income of the procedure</a:t>
            </a:r>
            <a:r>
              <a:rPr lang="fr-FR" sz="2000"/>
              <a:t>: </a:t>
            </a:r>
            <a:r>
              <a:rPr lang="fr-FR" sz="2000" i="1"/>
              <a:t>a non-photometric night would be as good as a photometric night…</a:t>
            </a:r>
          </a:p>
          <a:p>
            <a:r>
              <a:rPr lang="fr-FR" sz="2400"/>
              <a:t>- Compensation in </a:t>
            </a:r>
            <a:r>
              <a:rPr lang="fr-FR" sz="2400" b="1"/>
              <a:t>U</a:t>
            </a:r>
            <a:r>
              <a:rPr lang="fr-FR" sz="2400"/>
              <a:t> for variation of aerosols and pressure</a:t>
            </a:r>
          </a:p>
          <a:p>
            <a:pPr marL="800100" lvl="1" indent="-342900">
              <a:buFont typeface="Wingdings" pitchFamily="2" charset="2"/>
              <a:buChar char="Ø"/>
            </a:pPr>
            <a:r>
              <a:rPr lang="fr-FR" sz="2000"/>
              <a:t>Expect similar procedure than in Z and Y</a:t>
            </a:r>
          </a:p>
        </p:txBody>
      </p:sp>
    </p:spTree>
    <p:extLst>
      <p:ext uri="{BB962C8B-B14F-4D97-AF65-F5344CB8AC3E}">
        <p14:creationId xmlns:p14="http://schemas.microsoft.com/office/powerpoint/2010/main" val="3340084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5D906-CF9E-6D13-10C3-483337B77B39}"/>
              </a:ext>
            </a:extLst>
          </p:cNvPr>
          <p:cNvSpPr>
            <a:spLocks noGrp="1"/>
          </p:cNvSpPr>
          <p:nvPr>
            <p:ph type="title"/>
          </p:nvPr>
        </p:nvSpPr>
        <p:spPr>
          <a:xfrm>
            <a:off x="0" y="901663"/>
            <a:ext cx="8283553" cy="582530"/>
          </a:xfrm>
        </p:spPr>
        <p:txBody>
          <a:bodyPr>
            <a:noAutofit/>
          </a:bodyPr>
          <a:lstStyle/>
          <a:p>
            <a:r>
              <a:rPr lang="fr-FR" sz="2400" b="1">
                <a:solidFill>
                  <a:srgbClr val="FF0000"/>
                </a:solidFill>
              </a:rPr>
              <a:t>Photometry atmospheric compensation: </a:t>
            </a:r>
            <a:r>
              <a:rPr lang="fr-FR" sz="2400" b="1"/>
              <a:t>3 ingredients to go</a:t>
            </a:r>
            <a:br>
              <a:rPr lang="fr-FR" sz="2400" b="1"/>
            </a:br>
            <a:r>
              <a:rPr lang="fr-FR" sz="2400"/>
              <a:t>from </a:t>
            </a:r>
            <a:r>
              <a:rPr lang="fr-FR" sz="2400">
                <a:solidFill>
                  <a:srgbClr val="FF0000"/>
                </a:solidFill>
              </a:rPr>
              <a:t>(z</a:t>
            </a:r>
            <a:r>
              <a:rPr lang="fr-FR" sz="2400" baseline="-25000">
                <a:solidFill>
                  <a:srgbClr val="FF0000"/>
                </a:solidFill>
              </a:rPr>
              <a:t>cur </a:t>
            </a:r>
            <a:r>
              <a:rPr lang="fr-FR" sz="2400">
                <a:solidFill>
                  <a:srgbClr val="FF0000"/>
                </a:solidFill>
              </a:rPr>
              <a:t>,PWV</a:t>
            </a:r>
            <a:r>
              <a:rPr lang="fr-FR" sz="2400" baseline="-25000">
                <a:solidFill>
                  <a:srgbClr val="FF0000"/>
                </a:solidFill>
              </a:rPr>
              <a:t>cur</a:t>
            </a:r>
            <a:r>
              <a:rPr lang="fr-FR" sz="2400">
                <a:solidFill>
                  <a:srgbClr val="FF0000"/>
                </a:solidFill>
              </a:rPr>
              <a:t>)</a:t>
            </a:r>
            <a:r>
              <a:rPr lang="fr-FR" sz="2400"/>
              <a:t> </a:t>
            </a:r>
            <a:r>
              <a:rPr lang="fr-FR" sz="2400" b="1"/>
              <a:t>to</a:t>
            </a:r>
            <a:r>
              <a:rPr lang="fr-FR" sz="2400"/>
              <a:t> </a:t>
            </a:r>
            <a:r>
              <a:rPr lang="fr-FR" sz="2400">
                <a:solidFill>
                  <a:srgbClr val="FF0000"/>
                </a:solidFill>
              </a:rPr>
              <a:t>(z</a:t>
            </a:r>
            <a:r>
              <a:rPr lang="fr-FR" sz="2400" baseline="-25000">
                <a:solidFill>
                  <a:srgbClr val="FF0000"/>
                </a:solidFill>
              </a:rPr>
              <a:t>std </a:t>
            </a:r>
            <a:r>
              <a:rPr lang="fr-FR" sz="2400">
                <a:solidFill>
                  <a:srgbClr val="FF0000"/>
                </a:solidFill>
              </a:rPr>
              <a:t>,PWV</a:t>
            </a:r>
            <a:r>
              <a:rPr lang="fr-FR" sz="2400" baseline="-25000">
                <a:solidFill>
                  <a:srgbClr val="FF0000"/>
                </a:solidFill>
              </a:rPr>
              <a:t>std</a:t>
            </a:r>
            <a:r>
              <a:rPr lang="fr-FR" sz="2400">
                <a:solidFill>
                  <a:srgbClr val="FF0000"/>
                </a:solidFill>
              </a:rPr>
              <a:t>)     </a:t>
            </a:r>
            <a:r>
              <a:rPr lang="fr-FR" sz="2400"/>
              <a:t>– case of passband </a:t>
            </a:r>
            <a:r>
              <a:rPr lang="fr-FR" sz="2400" b="1">
                <a:solidFill>
                  <a:srgbClr val="C00000"/>
                </a:solidFill>
              </a:rPr>
              <a:t>Y</a:t>
            </a:r>
          </a:p>
        </p:txBody>
      </p:sp>
      <p:sp>
        <p:nvSpPr>
          <p:cNvPr id="3" name="Espace réservé du contenu 2">
            <a:extLst>
              <a:ext uri="{FF2B5EF4-FFF2-40B4-BE49-F238E27FC236}">
                <a16:creationId xmlns:a16="http://schemas.microsoft.com/office/drawing/2014/main" id="{94C83877-0593-0395-F675-712E825579B0}"/>
              </a:ext>
            </a:extLst>
          </p:cNvPr>
          <p:cNvSpPr>
            <a:spLocks noGrp="1"/>
          </p:cNvSpPr>
          <p:nvPr>
            <p:ph idx="1"/>
          </p:nvPr>
        </p:nvSpPr>
        <p:spPr>
          <a:xfrm>
            <a:off x="427057" y="3661822"/>
            <a:ext cx="2396338" cy="235118"/>
          </a:xfrm>
          <a:solidFill>
            <a:schemeClr val="accent1">
              <a:lumMod val="20000"/>
              <a:lumOff val="80000"/>
            </a:schemeClr>
          </a:solidFill>
          <a:ln w="22225">
            <a:solidFill>
              <a:schemeClr val="accent1"/>
            </a:solidFill>
          </a:ln>
        </p:spPr>
        <p:txBody>
          <a:bodyPr>
            <a:normAutofit fontScale="32500" lnSpcReduction="20000"/>
          </a:bodyPr>
          <a:lstStyle/>
          <a:p>
            <a:pPr marL="0" indent="0">
              <a:buNone/>
            </a:pPr>
            <a:r>
              <a:rPr lang="fr-FR">
                <a:solidFill>
                  <a:srgbClr val="FF0000"/>
                </a:solidFill>
              </a:rPr>
              <a:t>1-</a:t>
            </a:r>
            <a:r>
              <a:rPr lang="fr-FR">
                <a:solidFill>
                  <a:srgbClr val="FF0000"/>
                </a:solidFill>
                <a:highlight>
                  <a:srgbClr val="FFFF00"/>
                </a:highlight>
              </a:rPr>
              <a:t>Data</a:t>
            </a:r>
            <a:r>
              <a:rPr lang="fr-FR"/>
              <a:t>: LSST </a:t>
            </a:r>
            <a:r>
              <a:rPr lang="fr-FR">
                <a:solidFill>
                  <a:srgbClr val="FF0000"/>
                </a:solidFill>
              </a:rPr>
              <a:t>current</a:t>
            </a:r>
            <a:r>
              <a:rPr lang="fr-FR"/>
              <a:t> image in </a:t>
            </a:r>
            <a:r>
              <a:rPr lang="fr-FR" b="1">
                <a:solidFill>
                  <a:srgbClr val="C00000"/>
                </a:solidFill>
              </a:rPr>
              <a:t>Y</a:t>
            </a:r>
          </a:p>
          <a:p>
            <a:pPr marL="0" indent="0">
              <a:buNone/>
            </a:pPr>
            <a:endParaRPr lang="fr-FR"/>
          </a:p>
        </p:txBody>
      </p:sp>
      <p:sp>
        <p:nvSpPr>
          <p:cNvPr id="4" name="Espace réservé du numéro de diapositive 3">
            <a:extLst>
              <a:ext uri="{FF2B5EF4-FFF2-40B4-BE49-F238E27FC236}">
                <a16:creationId xmlns:a16="http://schemas.microsoft.com/office/drawing/2014/main" id="{9A81389E-3C20-D04C-1D3E-0F3A501F5620}"/>
              </a:ext>
            </a:extLst>
          </p:cNvPr>
          <p:cNvSpPr>
            <a:spLocks noGrp="1"/>
          </p:cNvSpPr>
          <p:nvPr>
            <p:ph type="sldNum" sz="quarter" idx="12"/>
          </p:nvPr>
        </p:nvSpPr>
        <p:spPr/>
        <p:txBody>
          <a:bodyPr/>
          <a:lstStyle/>
          <a:p>
            <a:fld id="{F217C508-E0E1-2344-AC30-5474DE451135}" type="slidenum">
              <a:rPr lang="fr-FR" smtClean="0"/>
              <a:t>17</a:t>
            </a:fld>
            <a:endParaRPr lang="fr-FR"/>
          </a:p>
        </p:txBody>
      </p:sp>
      <p:pic>
        <p:nvPicPr>
          <p:cNvPr id="6" name="Image 5">
            <a:extLst>
              <a:ext uri="{FF2B5EF4-FFF2-40B4-BE49-F238E27FC236}">
                <a16:creationId xmlns:a16="http://schemas.microsoft.com/office/drawing/2014/main" id="{CF753A41-D7D5-F556-D957-67F7F9EBF12F}"/>
              </a:ext>
            </a:extLst>
          </p:cNvPr>
          <p:cNvPicPr>
            <a:picLocks noChangeAspect="1"/>
          </p:cNvPicPr>
          <p:nvPr/>
        </p:nvPicPr>
        <p:blipFill>
          <a:blip r:embed="rId2"/>
          <a:stretch>
            <a:fillRect/>
          </a:stretch>
        </p:blipFill>
        <p:spPr>
          <a:xfrm>
            <a:off x="5053526" y="3488824"/>
            <a:ext cx="3481387" cy="1767284"/>
          </a:xfrm>
          <a:prstGeom prst="rect">
            <a:avLst/>
          </a:prstGeom>
        </p:spPr>
      </p:pic>
      <p:pic>
        <p:nvPicPr>
          <p:cNvPr id="16" name="Image 15">
            <a:extLst>
              <a:ext uri="{FF2B5EF4-FFF2-40B4-BE49-F238E27FC236}">
                <a16:creationId xmlns:a16="http://schemas.microsoft.com/office/drawing/2014/main" id="{69B5ABA9-3D14-9A8D-30E7-2AB673B46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5438" y="2182914"/>
            <a:ext cx="3240087" cy="949166"/>
          </a:xfrm>
          <a:prstGeom prst="rect">
            <a:avLst/>
          </a:prstGeom>
        </p:spPr>
      </p:pic>
      <p:sp>
        <p:nvSpPr>
          <p:cNvPr id="18" name="ZoneTexte 17">
            <a:extLst>
              <a:ext uri="{FF2B5EF4-FFF2-40B4-BE49-F238E27FC236}">
                <a16:creationId xmlns:a16="http://schemas.microsoft.com/office/drawing/2014/main" id="{5028A511-425B-8FC9-B1F8-9C4AE8E3A953}"/>
              </a:ext>
            </a:extLst>
          </p:cNvPr>
          <p:cNvSpPr txBox="1"/>
          <p:nvPr/>
        </p:nvSpPr>
        <p:spPr>
          <a:xfrm>
            <a:off x="6748583" y="2721887"/>
            <a:ext cx="1485900" cy="415498"/>
          </a:xfrm>
          <a:prstGeom prst="rect">
            <a:avLst/>
          </a:prstGeom>
          <a:solidFill>
            <a:schemeClr val="bg1"/>
          </a:solidFill>
          <a:ln w="22225">
            <a:solidFill>
              <a:schemeClr val="accent1"/>
            </a:solidFill>
          </a:ln>
        </p:spPr>
        <p:txBody>
          <a:bodyPr wrap="square" rtlCol="0">
            <a:spAutoFit/>
          </a:bodyPr>
          <a:lstStyle/>
          <a:p>
            <a:r>
              <a:rPr lang="fr-FR" sz="1050"/>
              <a:t>Slope within </a:t>
            </a:r>
            <a:r>
              <a:rPr lang="fr-FR" sz="1050" b="1">
                <a:solidFill>
                  <a:srgbClr val="C00000"/>
                </a:solidFill>
              </a:rPr>
              <a:t>Y</a:t>
            </a:r>
            <a:r>
              <a:rPr lang="fr-FR" sz="1050"/>
              <a:t> passband</a:t>
            </a:r>
          </a:p>
        </p:txBody>
      </p:sp>
      <p:cxnSp>
        <p:nvCxnSpPr>
          <p:cNvPr id="20" name="Connecteur droit avec flèche 19">
            <a:extLst>
              <a:ext uri="{FF2B5EF4-FFF2-40B4-BE49-F238E27FC236}">
                <a16:creationId xmlns:a16="http://schemas.microsoft.com/office/drawing/2014/main" id="{23F0399B-9CAB-0EC9-6122-A82E33A0A96F}"/>
              </a:ext>
            </a:extLst>
          </p:cNvPr>
          <p:cNvCxnSpPr>
            <a:cxnSpLocks/>
          </p:cNvCxnSpPr>
          <p:nvPr/>
        </p:nvCxnSpPr>
        <p:spPr>
          <a:xfrm flipV="1">
            <a:off x="7503039" y="2456200"/>
            <a:ext cx="277814" cy="26767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3B400CE5-A10A-5E1C-430D-414E3485D5F5}"/>
              </a:ext>
            </a:extLst>
          </p:cNvPr>
          <p:cNvSpPr/>
          <p:nvPr/>
        </p:nvSpPr>
        <p:spPr>
          <a:xfrm>
            <a:off x="7587175" y="1457325"/>
            <a:ext cx="590550" cy="3506032"/>
          </a:xfrm>
          <a:prstGeom prst="rect">
            <a:avLst/>
          </a:prstGeom>
          <a:solidFill>
            <a:srgbClr val="C00000">
              <a:alpha val="12000"/>
            </a:srgb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24" name="ZoneTexte 23">
            <a:extLst>
              <a:ext uri="{FF2B5EF4-FFF2-40B4-BE49-F238E27FC236}">
                <a16:creationId xmlns:a16="http://schemas.microsoft.com/office/drawing/2014/main" id="{0F5C3A55-A42B-9466-17E1-C365F5C24CF1}"/>
              </a:ext>
            </a:extLst>
          </p:cNvPr>
          <p:cNvSpPr txBox="1"/>
          <p:nvPr/>
        </p:nvSpPr>
        <p:spPr>
          <a:xfrm>
            <a:off x="5643901" y="1857706"/>
            <a:ext cx="3007233" cy="484748"/>
          </a:xfrm>
          <a:prstGeom prst="rect">
            <a:avLst/>
          </a:prstGeom>
          <a:solidFill>
            <a:schemeClr val="accent1">
              <a:lumMod val="20000"/>
              <a:lumOff val="80000"/>
            </a:schemeClr>
          </a:solidFill>
          <a:ln w="25400">
            <a:solidFill>
              <a:schemeClr val="accent1"/>
            </a:solidFill>
          </a:ln>
        </p:spPr>
        <p:txBody>
          <a:bodyPr wrap="none" rtlCol="0">
            <a:spAutoFit/>
          </a:bodyPr>
          <a:lstStyle/>
          <a:p>
            <a:r>
              <a:rPr lang="fr-FR" sz="1350">
                <a:solidFill>
                  <a:srgbClr val="FF0000"/>
                </a:solidFill>
              </a:rPr>
              <a:t>2-</a:t>
            </a:r>
            <a:r>
              <a:rPr lang="fr-FR" sz="1350">
                <a:solidFill>
                  <a:srgbClr val="FF0000"/>
                </a:solidFill>
                <a:highlight>
                  <a:srgbClr val="FFFF00"/>
                </a:highlight>
              </a:rPr>
              <a:t>Data</a:t>
            </a:r>
            <a:r>
              <a:rPr lang="fr-FR" sz="1350">
                <a:solidFill>
                  <a:srgbClr val="FF0000"/>
                </a:solidFill>
              </a:rPr>
              <a:t> from </a:t>
            </a:r>
            <a:r>
              <a:rPr lang="fr-FR" sz="1350" b="1">
                <a:solidFill>
                  <a:srgbClr val="FF0000"/>
                </a:solidFill>
              </a:rPr>
              <a:t>LSST catalog </a:t>
            </a:r>
            <a:r>
              <a:rPr lang="fr-FR" sz="1350"/>
              <a:t>: (UGRIZY)</a:t>
            </a:r>
            <a:r>
              <a:rPr lang="fr-FR" sz="1350" baseline="-25000"/>
              <a:t>source</a:t>
            </a:r>
            <a:endParaRPr lang="fr-FR" sz="1350"/>
          </a:p>
          <a:p>
            <a:r>
              <a:rPr lang="fr-FR" sz="1200"/>
              <a:t>-&gt; Top of atmosphere 1rst order SED model</a:t>
            </a:r>
            <a:endParaRPr lang="fr-FR" sz="1350"/>
          </a:p>
        </p:txBody>
      </p:sp>
      <p:sp>
        <p:nvSpPr>
          <p:cNvPr id="25" name="ZoneTexte 24">
            <a:extLst>
              <a:ext uri="{FF2B5EF4-FFF2-40B4-BE49-F238E27FC236}">
                <a16:creationId xmlns:a16="http://schemas.microsoft.com/office/drawing/2014/main" id="{91F075C2-3F65-1A5C-B17F-A53BC3996B6F}"/>
              </a:ext>
            </a:extLst>
          </p:cNvPr>
          <p:cNvSpPr txBox="1"/>
          <p:nvPr/>
        </p:nvSpPr>
        <p:spPr>
          <a:xfrm>
            <a:off x="5586753" y="3452540"/>
            <a:ext cx="3478773" cy="300082"/>
          </a:xfrm>
          <a:prstGeom prst="rect">
            <a:avLst/>
          </a:prstGeom>
          <a:solidFill>
            <a:schemeClr val="accent1">
              <a:lumMod val="20000"/>
              <a:lumOff val="80000"/>
            </a:schemeClr>
          </a:solidFill>
          <a:ln w="25400">
            <a:solidFill>
              <a:srgbClr val="0070C0"/>
            </a:solidFill>
          </a:ln>
        </p:spPr>
        <p:txBody>
          <a:bodyPr wrap="none" rtlCol="0">
            <a:spAutoFit/>
          </a:bodyPr>
          <a:lstStyle/>
          <a:p>
            <a:r>
              <a:rPr lang="fr-FR" sz="1350">
                <a:solidFill>
                  <a:srgbClr val="FF0000"/>
                </a:solidFill>
              </a:rPr>
              <a:t>3-</a:t>
            </a:r>
            <a:r>
              <a:rPr lang="fr-FR" sz="1350">
                <a:solidFill>
                  <a:srgbClr val="FF0000"/>
                </a:solidFill>
                <a:highlight>
                  <a:srgbClr val="FFFF00"/>
                </a:highlight>
              </a:rPr>
              <a:t>Data</a:t>
            </a:r>
            <a:r>
              <a:rPr lang="fr-FR" sz="1350">
                <a:solidFill>
                  <a:srgbClr val="FF0000"/>
                </a:solidFill>
              </a:rPr>
              <a:t> from </a:t>
            </a:r>
            <a:r>
              <a:rPr lang="fr-FR" sz="1350" b="1">
                <a:solidFill>
                  <a:srgbClr val="FF0000"/>
                </a:solidFill>
              </a:rPr>
              <a:t>AuxTel </a:t>
            </a:r>
            <a:r>
              <a:rPr lang="fr-FR" sz="1350"/>
              <a:t>: </a:t>
            </a:r>
            <a:r>
              <a:rPr lang="fr-FR" sz="1350">
                <a:solidFill>
                  <a:srgbClr val="FF0000"/>
                </a:solidFill>
              </a:rPr>
              <a:t>current</a:t>
            </a:r>
            <a:r>
              <a:rPr lang="fr-FR" sz="1350"/>
              <a:t> atm. transmission</a:t>
            </a:r>
            <a:endParaRPr lang="fr-FR" sz="1350" b="1"/>
          </a:p>
        </p:txBody>
      </p:sp>
      <p:cxnSp>
        <p:nvCxnSpPr>
          <p:cNvPr id="26" name="Connecteur droit avec flèche 25">
            <a:extLst>
              <a:ext uri="{FF2B5EF4-FFF2-40B4-BE49-F238E27FC236}">
                <a16:creationId xmlns:a16="http://schemas.microsoft.com/office/drawing/2014/main" id="{F654C483-DABD-1FE6-0963-24DB7D3385C4}"/>
              </a:ext>
            </a:extLst>
          </p:cNvPr>
          <p:cNvCxnSpPr>
            <a:cxnSpLocks/>
          </p:cNvCxnSpPr>
          <p:nvPr/>
        </p:nvCxnSpPr>
        <p:spPr>
          <a:xfrm>
            <a:off x="6887088" y="3739149"/>
            <a:ext cx="4580" cy="283031"/>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864C1C5A-673D-092F-C4CE-939EC5CABD7D}"/>
              </a:ext>
            </a:extLst>
          </p:cNvPr>
          <p:cNvSpPr txBox="1"/>
          <p:nvPr/>
        </p:nvSpPr>
        <p:spPr>
          <a:xfrm>
            <a:off x="7961820" y="3906764"/>
            <a:ext cx="1002229" cy="438582"/>
          </a:xfrm>
          <a:prstGeom prst="rect">
            <a:avLst/>
          </a:prstGeom>
          <a:solidFill>
            <a:schemeClr val="bg1"/>
          </a:solidFill>
          <a:ln w="22225">
            <a:solidFill>
              <a:schemeClr val="accent1"/>
            </a:solidFill>
          </a:ln>
        </p:spPr>
        <p:txBody>
          <a:bodyPr wrap="square" rtlCol="0">
            <a:spAutoFit/>
          </a:bodyPr>
          <a:lstStyle/>
          <a:p>
            <a:pPr algn="ctr"/>
            <a:r>
              <a:rPr lang="fr-FR" sz="750"/>
              <a:t>Water vapor </a:t>
            </a:r>
            <a:r>
              <a:rPr lang="fr-FR" sz="750" b="1">
                <a:solidFill>
                  <a:srgbClr val="FF0000"/>
                </a:solidFill>
              </a:rPr>
              <a:t>standard</a:t>
            </a:r>
          </a:p>
          <a:p>
            <a:pPr algn="ctr"/>
            <a:r>
              <a:rPr lang="fr-FR" sz="750"/>
              <a:t>absorption band</a:t>
            </a:r>
          </a:p>
        </p:txBody>
      </p:sp>
      <p:sp>
        <p:nvSpPr>
          <p:cNvPr id="29" name="ZoneTexte 28">
            <a:extLst>
              <a:ext uri="{FF2B5EF4-FFF2-40B4-BE49-F238E27FC236}">
                <a16:creationId xmlns:a16="http://schemas.microsoft.com/office/drawing/2014/main" id="{F503459F-CFCD-8247-1D8B-89448DC6E103}"/>
              </a:ext>
            </a:extLst>
          </p:cNvPr>
          <p:cNvSpPr txBox="1"/>
          <p:nvPr/>
        </p:nvSpPr>
        <p:spPr>
          <a:xfrm>
            <a:off x="8052018" y="4513654"/>
            <a:ext cx="1064275" cy="473206"/>
          </a:xfrm>
          <a:prstGeom prst="rect">
            <a:avLst/>
          </a:prstGeom>
          <a:solidFill>
            <a:schemeClr val="bg1"/>
          </a:solidFill>
          <a:ln w="22225">
            <a:solidFill>
              <a:schemeClr val="accent1"/>
            </a:solidFill>
          </a:ln>
        </p:spPr>
        <p:txBody>
          <a:bodyPr wrap="square" rtlCol="0">
            <a:spAutoFit/>
          </a:bodyPr>
          <a:lstStyle/>
          <a:p>
            <a:pPr algn="ctr"/>
            <a:r>
              <a:rPr lang="fr-FR" sz="825"/>
              <a:t>Effective passband = Throughput x</a:t>
            </a:r>
            <a:br>
              <a:rPr lang="fr-FR" sz="825"/>
            </a:br>
            <a:r>
              <a:rPr lang="fr-FR" sz="825"/>
              <a:t>atm. transmissions</a:t>
            </a:r>
          </a:p>
        </p:txBody>
      </p:sp>
      <p:cxnSp>
        <p:nvCxnSpPr>
          <p:cNvPr id="30" name="Connecteur droit avec flèche 29">
            <a:extLst>
              <a:ext uri="{FF2B5EF4-FFF2-40B4-BE49-F238E27FC236}">
                <a16:creationId xmlns:a16="http://schemas.microsoft.com/office/drawing/2014/main" id="{A8A14906-625F-BFB0-FD06-B94B62B8975F}"/>
              </a:ext>
            </a:extLst>
          </p:cNvPr>
          <p:cNvCxnSpPr>
            <a:cxnSpLocks/>
            <a:stCxn id="28" idx="1"/>
          </p:cNvCxnSpPr>
          <p:nvPr/>
        </p:nvCxnSpPr>
        <p:spPr>
          <a:xfrm flipH="1" flipV="1">
            <a:off x="7737988" y="3906764"/>
            <a:ext cx="223832" cy="219291"/>
          </a:xfrm>
          <a:prstGeom prst="straightConnector1">
            <a:avLst/>
          </a:prstGeom>
          <a:ln w="25400">
            <a:tailEnd type="triangle"/>
          </a:ln>
        </p:spPr>
        <p:style>
          <a:lnRef idx="2">
            <a:schemeClr val="accent1"/>
          </a:lnRef>
          <a:fillRef idx="0">
            <a:schemeClr val="accent1"/>
          </a:fillRef>
          <a:effectRef idx="1">
            <a:schemeClr val="accent1"/>
          </a:effectRef>
          <a:fontRef idx="minor">
            <a:schemeClr val="tx1"/>
          </a:fontRef>
        </p:style>
      </p:cxnSp>
      <p:cxnSp>
        <p:nvCxnSpPr>
          <p:cNvPr id="68" name="Connecteur droit avec flèche 67">
            <a:extLst>
              <a:ext uri="{FF2B5EF4-FFF2-40B4-BE49-F238E27FC236}">
                <a16:creationId xmlns:a16="http://schemas.microsoft.com/office/drawing/2014/main" id="{87DF055B-F09D-7BE3-7035-D5528636C105}"/>
              </a:ext>
            </a:extLst>
          </p:cNvPr>
          <p:cNvCxnSpPr>
            <a:cxnSpLocks/>
          </p:cNvCxnSpPr>
          <p:nvPr/>
        </p:nvCxnSpPr>
        <p:spPr>
          <a:xfrm flipV="1">
            <a:off x="7448212" y="4220611"/>
            <a:ext cx="252311" cy="299"/>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1D4254BE-36E5-A0E7-7FC2-62BCAAC917CB}"/>
              </a:ext>
            </a:extLst>
          </p:cNvPr>
          <p:cNvSpPr txBox="1"/>
          <p:nvPr/>
        </p:nvSpPr>
        <p:spPr>
          <a:xfrm>
            <a:off x="141797" y="3970079"/>
            <a:ext cx="5103705" cy="1915909"/>
          </a:xfrm>
          <a:prstGeom prst="rect">
            <a:avLst/>
          </a:prstGeom>
          <a:noFill/>
          <a:ln w="19050">
            <a:solidFill>
              <a:srgbClr val="0070C0"/>
            </a:solidFill>
          </a:ln>
        </p:spPr>
        <p:txBody>
          <a:bodyPr wrap="none" rtlCol="0">
            <a:spAutoFit/>
          </a:bodyPr>
          <a:lstStyle/>
          <a:p>
            <a:pPr algn="ctr"/>
            <a:r>
              <a:rPr lang="fr-FR" sz="1350" b="1" dirty="0"/>
              <a:t>For each source on the LSST image</a:t>
            </a:r>
          </a:p>
          <a:p>
            <a:pPr algn="ctr"/>
            <a:endParaRPr lang="fr-FR" sz="450" dirty="0"/>
          </a:p>
          <a:p>
            <a:r>
              <a:rPr lang="fr-FR" sz="1350" dirty="0"/>
              <a:t>- Extract current </a:t>
            </a:r>
            <a:r>
              <a:rPr lang="fr-FR" sz="1350" b="1" dirty="0">
                <a:solidFill>
                  <a:srgbClr val="FF0000"/>
                </a:solidFill>
              </a:rPr>
              <a:t>LSST instrumental flux </a:t>
            </a:r>
            <a:r>
              <a:rPr lang="fr-FR" sz="1350" b="1" dirty="0" err="1">
                <a:latin typeface="Symbol" pitchFamily="2" charset="2"/>
              </a:rPr>
              <a:t>f</a:t>
            </a:r>
            <a:r>
              <a:rPr lang="fr-FR" sz="1350" b="1" baseline="30000" dirty="0" err="1">
                <a:latin typeface="+mj-lt"/>
              </a:rPr>
              <a:t>inst</a:t>
            </a:r>
            <a:r>
              <a:rPr lang="fr-FR" sz="1350" b="1" baseline="-25000" dirty="0" err="1">
                <a:latin typeface="+mj-lt"/>
              </a:rPr>
              <a:t>Y</a:t>
            </a:r>
            <a:r>
              <a:rPr lang="fr-FR" sz="1350" b="1" baseline="-25000" dirty="0" err="1"/>
              <a:t>,</a:t>
            </a:r>
            <a:r>
              <a:rPr lang="fr-FR" sz="1350" b="1" baseline="-25000" dirty="0" err="1">
                <a:solidFill>
                  <a:srgbClr val="FF0000"/>
                </a:solidFill>
              </a:rPr>
              <a:t>cur</a:t>
            </a:r>
            <a:r>
              <a:rPr lang="fr-FR" sz="1350" b="1" baseline="-25000" dirty="0" err="1"/>
              <a:t>.</a:t>
            </a:r>
            <a:endParaRPr lang="fr-FR" sz="1350" b="1" dirty="0"/>
          </a:p>
          <a:p>
            <a:r>
              <a:rPr lang="fr-FR" sz="1350" dirty="0"/>
              <a:t>- Consult </a:t>
            </a:r>
            <a:r>
              <a:rPr lang="fr-FR" sz="1350" b="1" dirty="0">
                <a:solidFill>
                  <a:srgbClr val="FF0000"/>
                </a:solidFill>
              </a:rPr>
              <a:t>LSST catalog </a:t>
            </a:r>
            <a:r>
              <a:rPr lang="fr-FR" sz="1350" dirty="0"/>
              <a:t>to interpolate its spectrum within passband Y</a:t>
            </a:r>
          </a:p>
          <a:p>
            <a:endParaRPr lang="fr-FR" sz="675" dirty="0"/>
          </a:p>
          <a:p>
            <a:r>
              <a:rPr lang="fr-FR" sz="1350" dirty="0"/>
              <a:t>- Compute </a:t>
            </a:r>
            <a:r>
              <a:rPr lang="fr-FR" sz="1350" b="1" dirty="0" err="1">
                <a:latin typeface="Symbol" pitchFamily="2" charset="2"/>
              </a:rPr>
              <a:t>F</a:t>
            </a:r>
            <a:r>
              <a:rPr lang="fr-FR" sz="1350" b="1" baseline="30000" dirty="0" err="1"/>
              <a:t>pred</a:t>
            </a:r>
            <a:r>
              <a:rPr lang="fr-FR" sz="1350" b="1" baseline="-25000" dirty="0" err="1"/>
              <a:t>Y,</a:t>
            </a:r>
            <a:r>
              <a:rPr lang="fr-FR" sz="1350" b="1" baseline="-25000" dirty="0" err="1">
                <a:solidFill>
                  <a:srgbClr val="FF0000"/>
                </a:solidFill>
              </a:rPr>
              <a:t>std</a:t>
            </a:r>
            <a:r>
              <a:rPr lang="fr-FR" sz="1350" dirty="0"/>
              <a:t> </a:t>
            </a:r>
            <a:r>
              <a:rPr lang="fr-FR" sz="1350" b="1" dirty="0"/>
              <a:t>predicted</a:t>
            </a:r>
            <a:r>
              <a:rPr lang="fr-FR" sz="1350" dirty="0"/>
              <a:t> flux in LSST-Y with </a:t>
            </a:r>
            <a:r>
              <a:rPr lang="fr-FR" sz="1350" dirty="0">
                <a:solidFill>
                  <a:srgbClr val="FF0000"/>
                </a:solidFill>
              </a:rPr>
              <a:t>standard</a:t>
            </a:r>
            <a:r>
              <a:rPr lang="fr-FR" sz="1350" dirty="0"/>
              <a:t> atmosphere</a:t>
            </a:r>
          </a:p>
          <a:p>
            <a:r>
              <a:rPr lang="fr-FR" sz="1350" dirty="0"/>
              <a:t>            and </a:t>
            </a:r>
            <a:r>
              <a:rPr lang="fr-FR" sz="1350" b="1" dirty="0" err="1">
                <a:latin typeface="Symbol" pitchFamily="2" charset="2"/>
              </a:rPr>
              <a:t>F</a:t>
            </a:r>
            <a:r>
              <a:rPr lang="fr-FR" sz="1350" b="1" baseline="30000" dirty="0" err="1"/>
              <a:t>pred</a:t>
            </a:r>
            <a:r>
              <a:rPr lang="fr-FR" sz="1350" b="1" baseline="-25000" dirty="0" err="1"/>
              <a:t>Y,</a:t>
            </a:r>
            <a:r>
              <a:rPr lang="fr-FR" sz="1350" b="1" baseline="-25000" dirty="0" err="1">
                <a:solidFill>
                  <a:srgbClr val="FF0000"/>
                </a:solidFill>
              </a:rPr>
              <a:t>cur</a:t>
            </a:r>
            <a:r>
              <a:rPr lang="fr-FR" sz="1350" dirty="0"/>
              <a:t> </a:t>
            </a:r>
            <a:r>
              <a:rPr lang="fr-FR" sz="1350" b="1" dirty="0"/>
              <a:t>predicted</a:t>
            </a:r>
            <a:r>
              <a:rPr lang="fr-FR" sz="1350" dirty="0"/>
              <a:t> flux in LSST-Y with </a:t>
            </a:r>
            <a:r>
              <a:rPr lang="fr-FR" sz="1350" dirty="0">
                <a:solidFill>
                  <a:srgbClr val="FF0000"/>
                </a:solidFill>
              </a:rPr>
              <a:t>current</a:t>
            </a:r>
            <a:r>
              <a:rPr lang="fr-FR" sz="1350" dirty="0"/>
              <a:t> atmosphere</a:t>
            </a:r>
          </a:p>
          <a:p>
            <a:endParaRPr lang="fr-FR" sz="825" dirty="0"/>
          </a:p>
          <a:p>
            <a:pPr algn="ctr"/>
            <a:r>
              <a:rPr lang="fr-FR" sz="1350" b="1" dirty="0"/>
              <a:t>Flux back to the standard atmosphere is then:</a:t>
            </a:r>
          </a:p>
          <a:p>
            <a:pPr algn="ctr"/>
            <a:r>
              <a:rPr lang="fr-FR" dirty="0" err="1">
                <a:highlight>
                  <a:srgbClr val="FFFF00"/>
                </a:highlight>
                <a:latin typeface="Symbol" pitchFamily="2" charset="2"/>
              </a:rPr>
              <a:t>f</a:t>
            </a:r>
            <a:r>
              <a:rPr lang="fr-FR" baseline="30000" dirty="0" err="1">
                <a:highlight>
                  <a:srgbClr val="FFFF00"/>
                </a:highlight>
              </a:rPr>
              <a:t>inst</a:t>
            </a:r>
            <a:r>
              <a:rPr lang="fr-FR" baseline="-25000" dirty="0" err="1">
                <a:highlight>
                  <a:srgbClr val="FFFF00"/>
                </a:highlight>
              </a:rPr>
              <a:t>Y,</a:t>
            </a:r>
            <a:r>
              <a:rPr lang="fr-FR" baseline="-25000" dirty="0" err="1">
                <a:solidFill>
                  <a:srgbClr val="FF0000"/>
                </a:solidFill>
                <a:highlight>
                  <a:srgbClr val="FFFF00"/>
                </a:highlight>
              </a:rPr>
              <a:t>std</a:t>
            </a:r>
            <a:r>
              <a:rPr lang="fr-FR" dirty="0" err="1">
                <a:solidFill>
                  <a:srgbClr val="00B0F0"/>
                </a:solidFill>
                <a:highlight>
                  <a:srgbClr val="FFFF00"/>
                </a:highlight>
              </a:rPr>
              <a:t> </a:t>
            </a:r>
            <a:r>
              <a:rPr lang="fr-FR" dirty="0" err="1">
                <a:highlight>
                  <a:srgbClr val="FFFF00"/>
                </a:highlight>
              </a:rPr>
              <a:t>= </a:t>
            </a:r>
            <a:r>
              <a:rPr lang="fr-FR" dirty="0" err="1">
                <a:highlight>
                  <a:srgbClr val="FFFF00"/>
                </a:highlight>
                <a:latin typeface="Symbol" pitchFamily="2" charset="2"/>
              </a:rPr>
              <a:t>f</a:t>
            </a:r>
            <a:r>
              <a:rPr lang="fr-FR" baseline="30000" dirty="0" err="1">
                <a:highlight>
                  <a:srgbClr val="FFFF00"/>
                </a:highlight>
              </a:rPr>
              <a:t>inst</a:t>
            </a:r>
            <a:r>
              <a:rPr lang="fr-FR" baseline="-25000" dirty="0" err="1">
                <a:highlight>
                  <a:srgbClr val="FFFF00"/>
                </a:highlight>
              </a:rPr>
              <a:t>Y,</a:t>
            </a:r>
            <a:r>
              <a:rPr lang="fr-FR" baseline="-25000" dirty="0" err="1">
                <a:solidFill>
                  <a:srgbClr val="FF0000"/>
                </a:solidFill>
                <a:highlight>
                  <a:srgbClr val="FFFF00"/>
                </a:highlight>
              </a:rPr>
              <a:t>cur</a:t>
            </a:r>
            <a:r>
              <a:rPr lang="fr-FR" baseline="-25000" dirty="0">
                <a:highlight>
                  <a:srgbClr val="FFFF00"/>
                </a:highlight>
              </a:rPr>
              <a:t>  </a:t>
            </a:r>
            <a:r>
              <a:rPr lang="fr-FR" sz="1350" dirty="0">
                <a:highlight>
                  <a:srgbClr val="FFFF00"/>
                </a:highlight>
              </a:rPr>
              <a:t>x</a:t>
            </a:r>
            <a:r>
              <a:rPr lang="fr-FR" dirty="0">
                <a:highlight>
                  <a:srgbClr val="FFFF00"/>
                </a:highlight>
              </a:rPr>
              <a:t> (</a:t>
            </a:r>
            <a:r>
              <a:rPr lang="fr-FR" dirty="0" err="1">
                <a:highlight>
                  <a:srgbClr val="FFFF00"/>
                </a:highlight>
                <a:latin typeface="Symbol" pitchFamily="2" charset="2"/>
              </a:rPr>
              <a:t>F</a:t>
            </a:r>
            <a:r>
              <a:rPr lang="fr-FR" baseline="30000" dirty="0" err="1">
                <a:highlight>
                  <a:srgbClr val="FFFF00"/>
                </a:highlight>
              </a:rPr>
              <a:t>pred</a:t>
            </a:r>
            <a:r>
              <a:rPr lang="fr-FR" baseline="-25000" dirty="0" err="1">
                <a:highlight>
                  <a:srgbClr val="FFFF00"/>
                </a:highlight>
              </a:rPr>
              <a:t>Y,</a:t>
            </a:r>
            <a:r>
              <a:rPr lang="fr-FR" baseline="-25000" dirty="0" err="1">
                <a:solidFill>
                  <a:srgbClr val="FF0000"/>
                </a:solidFill>
                <a:highlight>
                  <a:srgbClr val="FFFF00"/>
                </a:highlight>
              </a:rPr>
              <a:t>std</a:t>
            </a:r>
            <a:r>
              <a:rPr lang="fr-FR" baseline="-25000" dirty="0">
                <a:highlight>
                  <a:srgbClr val="FFFF00"/>
                </a:highlight>
              </a:rPr>
              <a:t> </a:t>
            </a:r>
            <a:r>
              <a:rPr lang="fr-FR" dirty="0">
                <a:highlight>
                  <a:srgbClr val="FFFF00"/>
                </a:highlight>
              </a:rPr>
              <a:t>/</a:t>
            </a:r>
            <a:r>
              <a:rPr lang="fr-FR" dirty="0" err="1">
                <a:highlight>
                  <a:srgbClr val="FFFF00"/>
                </a:highlight>
                <a:latin typeface="Symbol" pitchFamily="2" charset="2"/>
              </a:rPr>
              <a:t>F</a:t>
            </a:r>
            <a:r>
              <a:rPr lang="fr-FR" baseline="30000" dirty="0" err="1">
                <a:highlight>
                  <a:srgbClr val="FFFF00"/>
                </a:highlight>
              </a:rPr>
              <a:t>pred</a:t>
            </a:r>
            <a:r>
              <a:rPr lang="fr-FR" baseline="-25000" dirty="0" err="1">
                <a:highlight>
                  <a:srgbClr val="FFFF00"/>
                </a:highlight>
              </a:rPr>
              <a:t>Y,</a:t>
            </a:r>
            <a:r>
              <a:rPr lang="fr-FR" baseline="-25000" dirty="0" err="1">
                <a:solidFill>
                  <a:srgbClr val="FF0000"/>
                </a:solidFill>
                <a:highlight>
                  <a:srgbClr val="FFFF00"/>
                </a:highlight>
              </a:rPr>
              <a:t>cur</a:t>
            </a:r>
            <a:r>
              <a:rPr lang="fr-FR" dirty="0">
                <a:highlight>
                  <a:srgbClr val="FFFF00"/>
                </a:highlight>
              </a:rPr>
              <a:t>)</a:t>
            </a:r>
            <a:endParaRPr lang="fr-FR">
              <a:highlight>
                <a:srgbClr val="FFFF00"/>
              </a:highlight>
            </a:endParaRPr>
          </a:p>
        </p:txBody>
      </p:sp>
      <p:sp>
        <p:nvSpPr>
          <p:cNvPr id="8" name="ZoneTexte 7">
            <a:extLst>
              <a:ext uri="{FF2B5EF4-FFF2-40B4-BE49-F238E27FC236}">
                <a16:creationId xmlns:a16="http://schemas.microsoft.com/office/drawing/2014/main" id="{43C98042-F489-0E6D-4726-3ABFBB471490}"/>
              </a:ext>
            </a:extLst>
          </p:cNvPr>
          <p:cNvSpPr txBox="1"/>
          <p:nvPr/>
        </p:nvSpPr>
        <p:spPr>
          <a:xfrm>
            <a:off x="6451023" y="5251282"/>
            <a:ext cx="2473067" cy="646331"/>
          </a:xfrm>
          <a:prstGeom prst="rect">
            <a:avLst/>
          </a:prstGeom>
          <a:solidFill>
            <a:schemeClr val="accent1">
              <a:lumMod val="20000"/>
              <a:lumOff val="80000"/>
            </a:schemeClr>
          </a:solidFill>
          <a:ln w="25400">
            <a:solidFill>
              <a:srgbClr val="FF0000"/>
            </a:solidFill>
          </a:ln>
        </p:spPr>
        <p:txBody>
          <a:bodyPr wrap="square" rtlCol="0">
            <a:spAutoFit/>
          </a:bodyPr>
          <a:lstStyle/>
          <a:p>
            <a:pPr algn="ctr"/>
            <a:r>
              <a:rPr lang="fr-FR" sz="1200"/>
              <a:t>Integrate instrumental fluxes through </a:t>
            </a:r>
            <a:r>
              <a:rPr lang="fr-FR" sz="1200">
                <a:solidFill>
                  <a:srgbClr val="FF0000"/>
                </a:solidFill>
              </a:rPr>
              <a:t>standard</a:t>
            </a:r>
            <a:r>
              <a:rPr lang="fr-FR" sz="1200"/>
              <a:t> and </a:t>
            </a:r>
            <a:r>
              <a:rPr lang="fr-FR" sz="1200">
                <a:solidFill>
                  <a:srgbClr val="FF0000"/>
                </a:solidFill>
              </a:rPr>
              <a:t>current</a:t>
            </a:r>
            <a:r>
              <a:rPr lang="fr-FR" sz="1200"/>
              <a:t> atmospheres</a:t>
            </a:r>
          </a:p>
        </p:txBody>
      </p:sp>
      <p:cxnSp>
        <p:nvCxnSpPr>
          <p:cNvPr id="10" name="Connecteur droit 9">
            <a:extLst>
              <a:ext uri="{FF2B5EF4-FFF2-40B4-BE49-F238E27FC236}">
                <a16:creationId xmlns:a16="http://schemas.microsoft.com/office/drawing/2014/main" id="{6951F6ED-60FB-6F09-FF13-0ED5132ADA0A}"/>
              </a:ext>
            </a:extLst>
          </p:cNvPr>
          <p:cNvCxnSpPr/>
          <p:nvPr/>
        </p:nvCxnSpPr>
        <p:spPr>
          <a:xfrm>
            <a:off x="7587175" y="2406441"/>
            <a:ext cx="590550" cy="703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F4DF9437-EB1C-BB06-E1C4-CE55FB706343}"/>
              </a:ext>
            </a:extLst>
          </p:cNvPr>
          <p:cNvCxnSpPr>
            <a:cxnSpLocks/>
          </p:cNvCxnSpPr>
          <p:nvPr/>
        </p:nvCxnSpPr>
        <p:spPr>
          <a:xfrm flipV="1">
            <a:off x="4854914" y="2333233"/>
            <a:ext cx="788987" cy="2176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01CA80F-71B5-2A80-FB50-9B9575FE2729}"/>
              </a:ext>
            </a:extLst>
          </p:cNvPr>
          <p:cNvCxnSpPr>
            <a:cxnSpLocks/>
            <a:stCxn id="8" idx="1"/>
          </p:cNvCxnSpPr>
          <p:nvPr/>
        </p:nvCxnSpPr>
        <p:spPr>
          <a:xfrm flipH="1" flipV="1">
            <a:off x="5046598" y="5006598"/>
            <a:ext cx="1404425" cy="5678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A2B4F415-7286-A912-737A-FE52FCD99EB6}"/>
              </a:ext>
            </a:extLst>
          </p:cNvPr>
          <p:cNvCxnSpPr>
            <a:cxnSpLocks/>
          </p:cNvCxnSpPr>
          <p:nvPr/>
        </p:nvCxnSpPr>
        <p:spPr>
          <a:xfrm>
            <a:off x="7882450" y="5003032"/>
            <a:ext cx="0" cy="2565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0" name="Groupe 79">
            <a:extLst>
              <a:ext uri="{FF2B5EF4-FFF2-40B4-BE49-F238E27FC236}">
                <a16:creationId xmlns:a16="http://schemas.microsoft.com/office/drawing/2014/main" id="{2FF630F9-B4E6-A4FF-1D73-666D863A3462}"/>
              </a:ext>
            </a:extLst>
          </p:cNvPr>
          <p:cNvGrpSpPr/>
          <p:nvPr/>
        </p:nvGrpSpPr>
        <p:grpSpPr>
          <a:xfrm>
            <a:off x="1131597" y="2071247"/>
            <a:ext cx="3243374" cy="1566876"/>
            <a:chOff x="1508795" y="1618663"/>
            <a:chExt cx="4324499" cy="2089168"/>
          </a:xfrm>
        </p:grpSpPr>
        <p:grpSp>
          <p:nvGrpSpPr>
            <p:cNvPr id="11" name="Groupe 10">
              <a:extLst>
                <a:ext uri="{FF2B5EF4-FFF2-40B4-BE49-F238E27FC236}">
                  <a16:creationId xmlns:a16="http://schemas.microsoft.com/office/drawing/2014/main" id="{1B78D81E-44FC-2F17-AB82-40886E134DF0}"/>
                </a:ext>
              </a:extLst>
            </p:cNvPr>
            <p:cNvGrpSpPr/>
            <p:nvPr/>
          </p:nvGrpSpPr>
          <p:grpSpPr>
            <a:xfrm>
              <a:off x="1508795" y="1618663"/>
              <a:ext cx="4324499" cy="2089168"/>
              <a:chOff x="1508795" y="1618663"/>
              <a:chExt cx="4324499" cy="2089168"/>
            </a:xfrm>
          </p:grpSpPr>
          <p:grpSp>
            <p:nvGrpSpPr>
              <p:cNvPr id="54" name="Groupe 53">
                <a:extLst>
                  <a:ext uri="{FF2B5EF4-FFF2-40B4-BE49-F238E27FC236}">
                    <a16:creationId xmlns:a16="http://schemas.microsoft.com/office/drawing/2014/main" id="{195BDF81-20D2-576C-8EAA-CB7906EBBEA0}"/>
                  </a:ext>
                </a:extLst>
              </p:cNvPr>
              <p:cNvGrpSpPr/>
              <p:nvPr/>
            </p:nvGrpSpPr>
            <p:grpSpPr>
              <a:xfrm>
                <a:off x="1508795" y="1651337"/>
                <a:ext cx="1902802" cy="1884194"/>
                <a:chOff x="6917266" y="1394235"/>
                <a:chExt cx="1902802" cy="1884194"/>
              </a:xfrm>
            </p:grpSpPr>
            <p:pic>
              <p:nvPicPr>
                <p:cNvPr id="5" name="Picture 5">
                  <a:extLst>
                    <a:ext uri="{FF2B5EF4-FFF2-40B4-BE49-F238E27FC236}">
                      <a16:creationId xmlns:a16="http://schemas.microsoft.com/office/drawing/2014/main" id="{65A163FC-8E02-7C33-EAF0-B29C9468C04C}"/>
                    </a:ext>
                  </a:extLst>
                </p:cNvPr>
                <p:cNvPicPr>
                  <a:picLocks noChangeArrowheads="1"/>
                </p:cNvPicPr>
                <p:nvPr/>
              </p:nvPicPr>
              <p:blipFill>
                <a:blip r:embed="rId4"/>
                <a:srcRect/>
                <a:stretch>
                  <a:fillRect/>
                </a:stretch>
              </p:blipFill>
              <p:spPr bwMode="auto">
                <a:xfrm>
                  <a:off x="7086600" y="2211565"/>
                  <a:ext cx="1066800" cy="1066864"/>
                </a:xfrm>
                <a:prstGeom prst="rect">
                  <a:avLst/>
                </a:prstGeom>
                <a:noFill/>
                <a:ln w="9525">
                  <a:noFill/>
                  <a:miter lim="800000"/>
                  <a:headEnd/>
                  <a:tailEnd/>
                </a:ln>
              </p:spPr>
            </p:pic>
            <p:cxnSp>
              <p:nvCxnSpPr>
                <p:cNvPr id="35" name="Connecteur droit 34">
                  <a:extLst>
                    <a:ext uri="{FF2B5EF4-FFF2-40B4-BE49-F238E27FC236}">
                      <a16:creationId xmlns:a16="http://schemas.microsoft.com/office/drawing/2014/main" id="{52C877A0-03B4-0926-F3A5-32AE59A5296B}"/>
                    </a:ext>
                  </a:extLst>
                </p:cNvPr>
                <p:cNvCxnSpPr/>
                <p:nvPr/>
              </p:nvCxnSpPr>
              <p:spPr>
                <a:xfrm>
                  <a:off x="6917266" y="2126187"/>
                  <a:ext cx="1862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75A904F8-541C-6A92-CA64-8729372D859E}"/>
                    </a:ext>
                  </a:extLst>
                </p:cNvPr>
                <p:cNvCxnSpPr/>
                <p:nvPr/>
              </p:nvCxnSpPr>
              <p:spPr>
                <a:xfrm>
                  <a:off x="6917266" y="2066920"/>
                  <a:ext cx="1862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9C642D3F-F760-D951-020B-6F5737DC6132}"/>
                    </a:ext>
                  </a:extLst>
                </p:cNvPr>
                <p:cNvCxnSpPr/>
                <p:nvPr/>
              </p:nvCxnSpPr>
              <p:spPr>
                <a:xfrm>
                  <a:off x="6917266" y="2007653"/>
                  <a:ext cx="1862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E0898370-698C-B83F-0EBE-5DB44993F0FF}"/>
                    </a:ext>
                  </a:extLst>
                </p:cNvPr>
                <p:cNvCxnSpPr/>
                <p:nvPr/>
              </p:nvCxnSpPr>
              <p:spPr>
                <a:xfrm>
                  <a:off x="6917266" y="1948386"/>
                  <a:ext cx="1862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Connecteur droit 38">
                  <a:extLst>
                    <a:ext uri="{FF2B5EF4-FFF2-40B4-BE49-F238E27FC236}">
                      <a16:creationId xmlns:a16="http://schemas.microsoft.com/office/drawing/2014/main" id="{8B787BDF-F7AE-5B52-E4A0-45F961CE65D1}"/>
                    </a:ext>
                  </a:extLst>
                </p:cNvPr>
                <p:cNvCxnSpPr/>
                <p:nvPr/>
              </p:nvCxnSpPr>
              <p:spPr>
                <a:xfrm>
                  <a:off x="6917266" y="1889119"/>
                  <a:ext cx="1862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Connecteur droit avec flèche 42">
                  <a:extLst>
                    <a:ext uri="{FF2B5EF4-FFF2-40B4-BE49-F238E27FC236}">
                      <a16:creationId xmlns:a16="http://schemas.microsoft.com/office/drawing/2014/main" id="{3F66266A-1FE4-4303-5E58-0DE7103E20E7}"/>
                    </a:ext>
                  </a:extLst>
                </p:cNvPr>
                <p:cNvCxnSpPr>
                  <a:cxnSpLocks/>
                </p:cNvCxnSpPr>
                <p:nvPr/>
              </p:nvCxnSpPr>
              <p:spPr>
                <a:xfrm flipV="1">
                  <a:off x="7848483" y="1669546"/>
                  <a:ext cx="736717" cy="7726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6" name="Étoile à 5 branches 45">
                  <a:extLst>
                    <a:ext uri="{FF2B5EF4-FFF2-40B4-BE49-F238E27FC236}">
                      <a16:creationId xmlns:a16="http://schemas.microsoft.com/office/drawing/2014/main" id="{12E4D8AE-59E6-6473-4539-62E55AF179D0}"/>
                    </a:ext>
                  </a:extLst>
                </p:cNvPr>
                <p:cNvSpPr/>
                <p:nvPr/>
              </p:nvSpPr>
              <p:spPr>
                <a:xfrm>
                  <a:off x="8559805" y="1394235"/>
                  <a:ext cx="260263" cy="260263"/>
                </a:xfrm>
                <a:prstGeom prst="star5">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52" name="ZoneTexte 51">
                  <a:extLst>
                    <a:ext uri="{FF2B5EF4-FFF2-40B4-BE49-F238E27FC236}">
                      <a16:creationId xmlns:a16="http://schemas.microsoft.com/office/drawing/2014/main" id="{AB771671-0907-FA3D-AA21-D85393597135}"/>
                    </a:ext>
                  </a:extLst>
                </p:cNvPr>
                <p:cNvSpPr txBox="1"/>
                <p:nvPr/>
              </p:nvSpPr>
              <p:spPr>
                <a:xfrm>
                  <a:off x="6990107" y="1439323"/>
                  <a:ext cx="1349392" cy="461665"/>
                </a:xfrm>
                <a:prstGeom prst="rect">
                  <a:avLst/>
                </a:prstGeom>
                <a:noFill/>
              </p:spPr>
              <p:txBody>
                <a:bodyPr wrap="square">
                  <a:spAutoFit/>
                </a:bodyPr>
                <a:lstStyle/>
                <a:p>
                  <a:pPr algn="ctr"/>
                  <a:r>
                    <a:rPr lang="fr-FR" sz="750" b="1">
                      <a:solidFill>
                        <a:srgbClr val="FF0000"/>
                      </a:solidFill>
                    </a:rPr>
                    <a:t>Current</a:t>
                  </a:r>
                  <a:r>
                    <a:rPr lang="fr-FR" sz="750">
                      <a:solidFill>
                        <a:srgbClr val="0070C0"/>
                      </a:solidFill>
                    </a:rPr>
                    <a:t> </a:t>
                  </a:r>
                  <a:r>
                    <a:rPr lang="fr-FR" sz="750"/>
                    <a:t>atmosphere</a:t>
                  </a:r>
                </a:p>
                <a:p>
                  <a:pPr algn="ctr"/>
                  <a:r>
                    <a:rPr lang="fr-FR" sz="900"/>
                    <a:t>z</a:t>
                  </a:r>
                  <a:r>
                    <a:rPr lang="fr-FR" sz="900" baseline="-25000">
                      <a:solidFill>
                        <a:srgbClr val="FF0000"/>
                      </a:solidFill>
                    </a:rPr>
                    <a:t>cur</a:t>
                  </a:r>
                  <a:r>
                    <a:rPr lang="fr-FR" sz="900" baseline="-25000">
                      <a:solidFill>
                        <a:srgbClr val="0070C0"/>
                      </a:solidFill>
                    </a:rPr>
                    <a:t> </a:t>
                  </a:r>
                  <a:r>
                    <a:rPr lang="fr-FR" sz="900">
                      <a:solidFill>
                        <a:srgbClr val="0070C0"/>
                      </a:solidFill>
                    </a:rPr>
                    <a:t>, </a:t>
                  </a:r>
                  <a:r>
                    <a:rPr lang="fr-FR" sz="900"/>
                    <a:t>PWV</a:t>
                  </a:r>
                  <a:r>
                    <a:rPr lang="fr-FR" sz="900" baseline="-25000">
                      <a:solidFill>
                        <a:srgbClr val="FF0000"/>
                      </a:solidFill>
                    </a:rPr>
                    <a:t>cur</a:t>
                  </a:r>
                  <a:r>
                    <a:rPr lang="fr-FR" sz="900">
                      <a:solidFill>
                        <a:srgbClr val="0070C0"/>
                      </a:solidFill>
                    </a:rPr>
                    <a:t> </a:t>
                  </a:r>
                  <a:endParaRPr lang="fr-FR" sz="825">
                    <a:solidFill>
                      <a:srgbClr val="0070C0"/>
                    </a:solidFill>
                  </a:endParaRPr>
                </a:p>
              </p:txBody>
            </p:sp>
          </p:grpSp>
          <p:grpSp>
            <p:nvGrpSpPr>
              <p:cNvPr id="55" name="Groupe 54">
                <a:extLst>
                  <a:ext uri="{FF2B5EF4-FFF2-40B4-BE49-F238E27FC236}">
                    <a16:creationId xmlns:a16="http://schemas.microsoft.com/office/drawing/2014/main" id="{7E2BA91D-448F-CFBF-E9AC-9965AA9E39DC}"/>
                  </a:ext>
                </a:extLst>
              </p:cNvPr>
              <p:cNvGrpSpPr/>
              <p:nvPr/>
            </p:nvGrpSpPr>
            <p:grpSpPr>
              <a:xfrm>
                <a:off x="3591534" y="1618663"/>
                <a:ext cx="2241760" cy="1129625"/>
                <a:chOff x="7044266" y="3638635"/>
                <a:chExt cx="2241760" cy="1129625"/>
              </a:xfrm>
            </p:grpSpPr>
            <p:cxnSp>
              <p:nvCxnSpPr>
                <p:cNvPr id="34" name="Connecteur droit 33">
                  <a:extLst>
                    <a:ext uri="{FF2B5EF4-FFF2-40B4-BE49-F238E27FC236}">
                      <a16:creationId xmlns:a16="http://schemas.microsoft.com/office/drawing/2014/main" id="{B86F3D81-CDE9-8FDF-326A-B4A395FA884C}"/>
                    </a:ext>
                  </a:extLst>
                </p:cNvPr>
                <p:cNvCxnSpPr/>
                <p:nvPr/>
              </p:nvCxnSpPr>
              <p:spPr>
                <a:xfrm>
                  <a:off x="7044266" y="4377982"/>
                  <a:ext cx="1862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Connecteur droit 39">
                  <a:extLst>
                    <a:ext uri="{FF2B5EF4-FFF2-40B4-BE49-F238E27FC236}">
                      <a16:creationId xmlns:a16="http://schemas.microsoft.com/office/drawing/2014/main" id="{70E368F6-5B90-E0E5-01D8-7B648FA34DFA}"/>
                    </a:ext>
                  </a:extLst>
                </p:cNvPr>
                <p:cNvCxnSpPr/>
                <p:nvPr/>
              </p:nvCxnSpPr>
              <p:spPr>
                <a:xfrm>
                  <a:off x="7044266" y="4284848"/>
                  <a:ext cx="1862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Connecteur droit 40">
                  <a:extLst>
                    <a:ext uri="{FF2B5EF4-FFF2-40B4-BE49-F238E27FC236}">
                      <a16:creationId xmlns:a16="http://schemas.microsoft.com/office/drawing/2014/main" id="{E4ACF08D-005A-305B-4F42-3FAC282D7B89}"/>
                    </a:ext>
                  </a:extLst>
                </p:cNvPr>
                <p:cNvCxnSpPr/>
                <p:nvPr/>
              </p:nvCxnSpPr>
              <p:spPr>
                <a:xfrm>
                  <a:off x="7044266" y="4191714"/>
                  <a:ext cx="1862434" cy="0"/>
                </a:xfrm>
                <a:prstGeom prst="line">
                  <a:avLst/>
                </a:prstGeom>
              </p:spPr>
              <p:style>
                <a:lnRef idx="2">
                  <a:schemeClr val="accent1"/>
                </a:lnRef>
                <a:fillRef idx="0">
                  <a:schemeClr val="accent1"/>
                </a:fillRef>
                <a:effectRef idx="1">
                  <a:schemeClr val="accent1"/>
                </a:effectRef>
                <a:fontRef idx="minor">
                  <a:schemeClr val="tx1"/>
                </a:fontRef>
              </p:style>
            </p:cxnSp>
            <p:sp>
              <p:nvSpPr>
                <p:cNvPr id="47" name="Étoile à 5 branches 46">
                  <a:extLst>
                    <a:ext uri="{FF2B5EF4-FFF2-40B4-BE49-F238E27FC236}">
                      <a16:creationId xmlns:a16="http://schemas.microsoft.com/office/drawing/2014/main" id="{D4F8A4A5-F9BA-716F-B55B-CD9C569845DE}"/>
                    </a:ext>
                  </a:extLst>
                </p:cNvPr>
                <p:cNvSpPr/>
                <p:nvPr/>
              </p:nvSpPr>
              <p:spPr>
                <a:xfrm>
                  <a:off x="7807366" y="3638635"/>
                  <a:ext cx="260263" cy="260263"/>
                </a:xfrm>
                <a:prstGeom prst="star5">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cxnSp>
              <p:nvCxnSpPr>
                <p:cNvPr id="48" name="Connecteur droit avec flèche 47">
                  <a:extLst>
                    <a:ext uri="{FF2B5EF4-FFF2-40B4-BE49-F238E27FC236}">
                      <a16:creationId xmlns:a16="http://schemas.microsoft.com/office/drawing/2014/main" id="{C4DC2F70-F3DC-49F3-9EEE-0560F5F617D6}"/>
                    </a:ext>
                  </a:extLst>
                </p:cNvPr>
                <p:cNvCxnSpPr>
                  <a:cxnSpLocks/>
                </p:cNvCxnSpPr>
                <p:nvPr/>
              </p:nvCxnSpPr>
              <p:spPr>
                <a:xfrm flipV="1">
                  <a:off x="7682336" y="3924296"/>
                  <a:ext cx="238227" cy="8439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3" name="ZoneTexte 52">
                  <a:extLst>
                    <a:ext uri="{FF2B5EF4-FFF2-40B4-BE49-F238E27FC236}">
                      <a16:creationId xmlns:a16="http://schemas.microsoft.com/office/drawing/2014/main" id="{B0526A14-ABF9-A8EF-8D78-CFBB4EECECA0}"/>
                    </a:ext>
                  </a:extLst>
                </p:cNvPr>
                <p:cNvSpPr txBox="1"/>
                <p:nvPr/>
              </p:nvSpPr>
              <p:spPr>
                <a:xfrm>
                  <a:off x="7965333" y="3795531"/>
                  <a:ext cx="1320693" cy="615553"/>
                </a:xfrm>
                <a:prstGeom prst="rect">
                  <a:avLst/>
                </a:prstGeom>
                <a:noFill/>
              </p:spPr>
              <p:txBody>
                <a:bodyPr wrap="square">
                  <a:spAutoFit/>
                </a:bodyPr>
                <a:lstStyle/>
                <a:p>
                  <a:pPr algn="ctr"/>
                  <a:r>
                    <a:rPr lang="fr-FR" sz="750" b="1">
                      <a:solidFill>
                        <a:srgbClr val="FF0000"/>
                      </a:solidFill>
                    </a:rPr>
                    <a:t>standard</a:t>
                  </a:r>
                  <a:r>
                    <a:rPr lang="fr-FR" sz="750"/>
                    <a:t> atmosphere</a:t>
                  </a:r>
                </a:p>
                <a:p>
                  <a:pPr algn="ctr"/>
                  <a:r>
                    <a:rPr lang="fr-FR" sz="900"/>
                    <a:t>z</a:t>
                  </a:r>
                  <a:r>
                    <a:rPr lang="fr-FR" sz="900" baseline="-25000">
                      <a:solidFill>
                        <a:srgbClr val="FF0000"/>
                      </a:solidFill>
                    </a:rPr>
                    <a:t>std</a:t>
                  </a:r>
                  <a:r>
                    <a:rPr lang="fr-FR" sz="900" baseline="-25000"/>
                    <a:t> </a:t>
                  </a:r>
                  <a:r>
                    <a:rPr lang="fr-FR" sz="900"/>
                    <a:t>, PWV</a:t>
                  </a:r>
                  <a:r>
                    <a:rPr lang="fr-FR" sz="900" baseline="-25000">
                      <a:solidFill>
                        <a:srgbClr val="FF0000"/>
                      </a:solidFill>
                    </a:rPr>
                    <a:t>std</a:t>
                  </a:r>
                  <a:r>
                    <a:rPr lang="fr-FR" sz="900"/>
                    <a:t> </a:t>
                  </a:r>
                  <a:endParaRPr lang="fr-FR" sz="825"/>
                </a:p>
              </p:txBody>
            </p:sp>
          </p:grpSp>
          <p:pic>
            <p:nvPicPr>
              <p:cNvPr id="42" name="Picture 5">
                <a:extLst>
                  <a:ext uri="{FF2B5EF4-FFF2-40B4-BE49-F238E27FC236}">
                    <a16:creationId xmlns:a16="http://schemas.microsoft.com/office/drawing/2014/main" id="{0AA326FE-24B7-DAC3-87A3-6D03C9785A1D}"/>
                  </a:ext>
                </a:extLst>
              </p:cNvPr>
              <p:cNvPicPr>
                <a:picLocks noChangeArrowheads="1"/>
              </p:cNvPicPr>
              <p:nvPr/>
            </p:nvPicPr>
            <p:blipFill>
              <a:blip r:embed="rId4"/>
              <a:srcRect/>
              <a:stretch>
                <a:fillRect/>
              </a:stretch>
            </p:blipFill>
            <p:spPr bwMode="auto">
              <a:xfrm rot="20239427">
                <a:off x="3578312" y="2564731"/>
                <a:ext cx="1066800" cy="1066864"/>
              </a:xfrm>
              <a:prstGeom prst="rect">
                <a:avLst/>
              </a:prstGeom>
              <a:noFill/>
              <a:ln w="9525">
                <a:noFill/>
                <a:miter lim="800000"/>
                <a:headEnd/>
                <a:tailEnd/>
              </a:ln>
            </p:spPr>
          </p:pic>
          <p:sp>
            <p:nvSpPr>
              <p:cNvPr id="9" name="Rectangle 8">
                <a:extLst>
                  <a:ext uri="{FF2B5EF4-FFF2-40B4-BE49-F238E27FC236}">
                    <a16:creationId xmlns:a16="http://schemas.microsoft.com/office/drawing/2014/main" id="{FAE98313-6454-96E4-1B45-00EF5E54B2FA}"/>
                  </a:ext>
                </a:extLst>
              </p:cNvPr>
              <p:cNvSpPr/>
              <p:nvPr/>
            </p:nvSpPr>
            <p:spPr>
              <a:xfrm>
                <a:off x="1508795" y="3407935"/>
                <a:ext cx="4013015" cy="2998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51" name="ZoneTexte 50">
              <a:extLst>
                <a:ext uri="{FF2B5EF4-FFF2-40B4-BE49-F238E27FC236}">
                  <a16:creationId xmlns:a16="http://schemas.microsoft.com/office/drawing/2014/main" id="{221DCB1A-0FC6-DCBE-476E-90182184B417}"/>
                </a:ext>
              </a:extLst>
            </p:cNvPr>
            <p:cNvSpPr txBox="1"/>
            <p:nvPr/>
          </p:nvSpPr>
          <p:spPr>
            <a:xfrm>
              <a:off x="2510352" y="2995915"/>
              <a:ext cx="910592" cy="400109"/>
            </a:xfrm>
            <a:prstGeom prst="rect">
              <a:avLst/>
            </a:prstGeom>
            <a:noFill/>
          </p:spPr>
          <p:txBody>
            <a:bodyPr wrap="none" rtlCol="0">
              <a:spAutoFit/>
            </a:bodyPr>
            <a:lstStyle/>
            <a:p>
              <a:r>
                <a:rPr lang="fr-FR" sz="1350" b="1" dirty="0" err="1">
                  <a:latin typeface="Symbol" pitchFamily="2" charset="2"/>
                </a:rPr>
                <a:t>f</a:t>
              </a:r>
              <a:r>
                <a:rPr lang="fr-FR" sz="1350" b="1" baseline="30000" dirty="0" err="1">
                  <a:latin typeface="+mj-lt"/>
                </a:rPr>
                <a:t>inst</a:t>
              </a:r>
              <a:r>
                <a:rPr lang="fr-FR" sz="1350" b="1" baseline="-25000" dirty="0" err="1">
                  <a:latin typeface="+mj-lt"/>
                </a:rPr>
                <a:t>Y</a:t>
              </a:r>
              <a:r>
                <a:rPr lang="fr-FR" sz="1350" b="1" baseline="-25000" dirty="0" err="1"/>
                <a:t>,</a:t>
              </a:r>
              <a:r>
                <a:rPr lang="fr-FR" sz="1350" b="1" baseline="-25000" dirty="0" err="1">
                  <a:solidFill>
                    <a:srgbClr val="FF0000"/>
                  </a:solidFill>
                </a:rPr>
                <a:t>cur</a:t>
              </a:r>
              <a:endParaRPr lang="fr-FR" sz="1350">
                <a:solidFill>
                  <a:srgbClr val="FF0000"/>
                </a:solidFill>
              </a:endParaRPr>
            </a:p>
          </p:txBody>
        </p:sp>
        <p:sp>
          <p:nvSpPr>
            <p:cNvPr id="56" name="ZoneTexte 55">
              <a:extLst>
                <a:ext uri="{FF2B5EF4-FFF2-40B4-BE49-F238E27FC236}">
                  <a16:creationId xmlns:a16="http://schemas.microsoft.com/office/drawing/2014/main" id="{75CDAC60-2921-1BA3-CF69-6AD95BD9C2B9}"/>
                </a:ext>
              </a:extLst>
            </p:cNvPr>
            <p:cNvSpPr txBox="1"/>
            <p:nvPr/>
          </p:nvSpPr>
          <p:spPr>
            <a:xfrm>
              <a:off x="4477485" y="2903222"/>
              <a:ext cx="902897" cy="400109"/>
            </a:xfrm>
            <a:prstGeom prst="rect">
              <a:avLst/>
            </a:prstGeom>
            <a:noFill/>
          </p:spPr>
          <p:txBody>
            <a:bodyPr wrap="none" rtlCol="0">
              <a:spAutoFit/>
            </a:bodyPr>
            <a:lstStyle/>
            <a:p>
              <a:r>
                <a:rPr lang="fr-FR" sz="1350" b="1" dirty="0" err="1">
                  <a:latin typeface="Symbol" pitchFamily="2" charset="2"/>
                </a:rPr>
                <a:t>f</a:t>
              </a:r>
              <a:r>
                <a:rPr lang="fr-FR" sz="1350" b="1" baseline="30000" dirty="0" err="1">
                  <a:latin typeface="+mj-lt"/>
                </a:rPr>
                <a:t>inst</a:t>
              </a:r>
              <a:r>
                <a:rPr lang="fr-FR" sz="1350" b="1" baseline="-25000" dirty="0" err="1">
                  <a:latin typeface="+mj-lt"/>
                </a:rPr>
                <a:t>Y</a:t>
              </a:r>
              <a:r>
                <a:rPr lang="fr-FR" sz="1350" b="1" baseline="-25000" dirty="0" err="1"/>
                <a:t>,</a:t>
              </a:r>
              <a:r>
                <a:rPr lang="fr-FR" sz="1350" b="1" baseline="-25000" dirty="0" err="1">
                  <a:solidFill>
                    <a:srgbClr val="FF0000"/>
                  </a:solidFill>
                </a:rPr>
                <a:t>std</a:t>
              </a:r>
              <a:endParaRPr lang="fr-FR" sz="1350">
                <a:solidFill>
                  <a:srgbClr val="FF0000"/>
                </a:solidFill>
              </a:endParaRPr>
            </a:p>
          </p:txBody>
        </p:sp>
      </p:grpSp>
      <p:cxnSp>
        <p:nvCxnSpPr>
          <p:cNvPr id="58" name="Connecteur droit avec flèche 57">
            <a:extLst>
              <a:ext uri="{FF2B5EF4-FFF2-40B4-BE49-F238E27FC236}">
                <a16:creationId xmlns:a16="http://schemas.microsoft.com/office/drawing/2014/main" id="{10320F8F-9DFC-1CDB-2FBD-F5A631C47F21}"/>
              </a:ext>
            </a:extLst>
          </p:cNvPr>
          <p:cNvCxnSpPr/>
          <p:nvPr/>
        </p:nvCxnSpPr>
        <p:spPr>
          <a:xfrm flipV="1">
            <a:off x="7216155" y="1631037"/>
            <a:ext cx="670437" cy="4933"/>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9960E69A-398B-B0AC-4179-0722B13AF4F1}"/>
              </a:ext>
            </a:extLst>
          </p:cNvPr>
          <p:cNvCxnSpPr>
            <a:cxnSpLocks/>
          </p:cNvCxnSpPr>
          <p:nvPr/>
        </p:nvCxnSpPr>
        <p:spPr>
          <a:xfrm flipH="1">
            <a:off x="7766132" y="4625031"/>
            <a:ext cx="2871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9A8EF54A-3A5E-40E1-3909-6BB030C9E3AC}"/>
              </a:ext>
            </a:extLst>
          </p:cNvPr>
          <p:cNvSpPr txBox="1"/>
          <p:nvPr/>
        </p:nvSpPr>
        <p:spPr>
          <a:xfrm>
            <a:off x="6469772" y="4046704"/>
            <a:ext cx="992580" cy="323165"/>
          </a:xfrm>
          <a:prstGeom prst="rect">
            <a:avLst/>
          </a:prstGeom>
          <a:solidFill>
            <a:schemeClr val="bg1"/>
          </a:solidFill>
          <a:ln w="19050">
            <a:solidFill>
              <a:schemeClr val="accent1"/>
            </a:solidFill>
          </a:ln>
        </p:spPr>
        <p:txBody>
          <a:bodyPr wrap="none" rtlCol="0">
            <a:spAutoFit/>
          </a:bodyPr>
          <a:lstStyle/>
          <a:p>
            <a:pPr algn="ctr"/>
            <a:r>
              <a:rPr lang="fr-FR" sz="750"/>
              <a:t>Water vapor </a:t>
            </a:r>
            <a:r>
              <a:rPr lang="fr-FR" sz="750" b="1">
                <a:solidFill>
                  <a:srgbClr val="FF0000"/>
                </a:solidFill>
              </a:rPr>
              <a:t>current</a:t>
            </a:r>
          </a:p>
          <a:p>
            <a:pPr algn="ctr"/>
            <a:r>
              <a:rPr lang="fr-FR" sz="750"/>
              <a:t>absorption band</a:t>
            </a:r>
          </a:p>
        </p:txBody>
      </p:sp>
      <p:cxnSp>
        <p:nvCxnSpPr>
          <p:cNvPr id="74" name="Connecteur droit avec flèche 73">
            <a:extLst>
              <a:ext uri="{FF2B5EF4-FFF2-40B4-BE49-F238E27FC236}">
                <a16:creationId xmlns:a16="http://schemas.microsoft.com/office/drawing/2014/main" id="{44CD3398-AA10-1F96-80C9-D0F04C6A97E9}"/>
              </a:ext>
            </a:extLst>
          </p:cNvPr>
          <p:cNvCxnSpPr>
            <a:cxnSpLocks/>
          </p:cNvCxnSpPr>
          <p:nvPr/>
        </p:nvCxnSpPr>
        <p:spPr>
          <a:xfrm>
            <a:off x="1640400" y="3825836"/>
            <a:ext cx="0" cy="2254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Flèche courbée vers la droite 80">
            <a:extLst>
              <a:ext uri="{FF2B5EF4-FFF2-40B4-BE49-F238E27FC236}">
                <a16:creationId xmlns:a16="http://schemas.microsoft.com/office/drawing/2014/main" id="{081EFE0F-5E46-2A3F-C683-ED157E0E5420}"/>
              </a:ext>
            </a:extLst>
          </p:cNvPr>
          <p:cNvSpPr/>
          <p:nvPr/>
        </p:nvSpPr>
        <p:spPr>
          <a:xfrm>
            <a:off x="520045" y="1692658"/>
            <a:ext cx="467970" cy="97111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tx1"/>
              </a:solidFill>
            </a:endParaRPr>
          </a:p>
        </p:txBody>
      </p:sp>
      <p:sp>
        <p:nvSpPr>
          <p:cNvPr id="82" name="Flèche courbée vers la gauche 81">
            <a:extLst>
              <a:ext uri="{FF2B5EF4-FFF2-40B4-BE49-F238E27FC236}">
                <a16:creationId xmlns:a16="http://schemas.microsoft.com/office/drawing/2014/main" id="{B8D1D230-D17D-60D0-738D-0326C82D16D1}"/>
              </a:ext>
            </a:extLst>
          </p:cNvPr>
          <p:cNvSpPr/>
          <p:nvPr/>
        </p:nvSpPr>
        <p:spPr>
          <a:xfrm>
            <a:off x="4277536" y="1692658"/>
            <a:ext cx="476573" cy="94786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solidFill>
                <a:schemeClr val="tx1"/>
              </a:solidFill>
            </a:endParaRPr>
          </a:p>
        </p:txBody>
      </p:sp>
    </p:spTree>
    <p:extLst>
      <p:ext uri="{BB962C8B-B14F-4D97-AF65-F5344CB8AC3E}">
        <p14:creationId xmlns:p14="http://schemas.microsoft.com/office/powerpoint/2010/main" val="2118116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3FD60B6-18E0-AD71-9DB3-72754F2AA613}"/>
              </a:ext>
            </a:extLst>
          </p:cNvPr>
          <p:cNvSpPr>
            <a:spLocks noGrp="1"/>
          </p:cNvSpPr>
          <p:nvPr>
            <p:ph idx="1"/>
          </p:nvPr>
        </p:nvSpPr>
        <p:spPr>
          <a:xfrm>
            <a:off x="631371" y="1231392"/>
            <a:ext cx="8055429" cy="5113989"/>
          </a:xfrm>
        </p:spPr>
        <p:txBody>
          <a:bodyPr>
            <a:normAutofit fontScale="85000" lnSpcReduction="10000"/>
          </a:bodyPr>
          <a:lstStyle/>
          <a:p>
            <a:pPr marL="0" indent="0">
              <a:buNone/>
            </a:pPr>
            <a:r>
              <a:rPr lang="fr-FR" sz="2000" dirty="0"/>
              <a:t>Consider a source (star or galaxy) with </a:t>
            </a:r>
            <a:r>
              <a:rPr lang="fr-FR" sz="2000" dirty="0">
                <a:solidFill>
                  <a:srgbClr val="FF0000"/>
                </a:solidFill>
              </a:rPr>
              <a:t>current LSST instrumental flux </a:t>
            </a:r>
            <a:r>
              <a:rPr lang="fr-FR" sz="2000" dirty="0"/>
              <a:t>in passband </a:t>
            </a:r>
            <a:r>
              <a:rPr lang="fr-FR" sz="2000" dirty="0" err="1"/>
              <a:t>T</a:t>
            </a:r>
            <a:r>
              <a:rPr lang="fr-FR" sz="2000" dirty="0"/>
              <a:t> (among UGRIZY) given by </a:t>
            </a:r>
            <a:r>
              <a:rPr lang="fr-FR" sz="2000" dirty="0" err="1">
                <a:latin typeface="Symbol" pitchFamily="2" charset="2"/>
              </a:rPr>
              <a:t>f</a:t>
            </a:r>
            <a:r>
              <a:rPr lang="fr-FR" sz="2000" baseline="30000" dirty="0" err="1">
                <a:latin typeface="+mj-lt"/>
              </a:rPr>
              <a:t>inst</a:t>
            </a:r>
            <a:r>
              <a:rPr lang="fr-FR" sz="2000" baseline="-25000" dirty="0" err="1"/>
              <a:t>T,cur.</a:t>
            </a:r>
            <a:endParaRPr lang="fr-FR" sz="2000" baseline="-25000" dirty="0"/>
          </a:p>
          <a:p>
            <a:pPr marL="0" indent="0">
              <a:buNone/>
            </a:pPr>
            <a:r>
              <a:rPr lang="en-US" sz="2000" b="1">
                <a:latin typeface="Calibri" panose="020F0502020204030204" pitchFamily="34" charset="0"/>
                <a:ea typeface="Times New Roman" panose="02020603050405020304" pitchFamily="18" charset="0"/>
              </a:rPr>
              <a:t>Procedure t</a:t>
            </a:r>
            <a:r>
              <a:rPr lang="en-US" sz="2000" b="1">
                <a:effectLst/>
                <a:latin typeface="Calibri" panose="020F0502020204030204" pitchFamily="34" charset="0"/>
                <a:ea typeface="Times New Roman" panose="02020603050405020304" pitchFamily="18" charset="0"/>
              </a:rPr>
              <a:t>o obtain the estimation of this flux </a:t>
            </a:r>
            <a:r>
              <a:rPr lang="en-US" sz="2000" b="1">
                <a:solidFill>
                  <a:srgbClr val="FF0000"/>
                </a:solidFill>
                <a:effectLst/>
                <a:latin typeface="Calibri" panose="020F0502020204030204" pitchFamily="34" charset="0"/>
                <a:ea typeface="Times New Roman" panose="02020603050405020304" pitchFamily="18" charset="0"/>
              </a:rPr>
              <a:t>back to the standard atmosphere and airmass z=1.2 </a:t>
            </a:r>
            <a:r>
              <a:rPr lang="en-US" sz="2000" b="1">
                <a:effectLst/>
                <a:latin typeface="Calibri" panose="020F0502020204030204" pitchFamily="34" charset="0"/>
                <a:ea typeface="Times New Roman" panose="02020603050405020304" pitchFamily="18" charset="0"/>
              </a:rPr>
              <a:t>:</a:t>
            </a:r>
            <a:endParaRPr lang="fr-FR" sz="2000" b="1" dirty="0"/>
          </a:p>
          <a:p>
            <a:pPr marL="0" indent="0">
              <a:buNone/>
            </a:pPr>
            <a:r>
              <a:rPr lang="fr-FR" sz="2000" b="1" dirty="0"/>
              <a:t>- Start with</a:t>
            </a:r>
            <a:r>
              <a:rPr lang="fr-FR" sz="2000" dirty="0"/>
              <a:t> the top-of-atmosphere spectrum (toa) of the source </a:t>
            </a:r>
            <a:r>
              <a:rPr lang="fr-FR" sz="2000" dirty="0" err="1"/>
              <a:t>SED</a:t>
            </a:r>
            <a:r>
              <a:rPr lang="fr-FR" sz="2000" baseline="-25000" dirty="0" err="1"/>
              <a:t>toa</a:t>
            </a:r>
            <a:r>
              <a:rPr lang="fr-FR" sz="2000" dirty="0"/>
              <a:t>(</a:t>
            </a:r>
            <a:r>
              <a:rPr lang="fr-FR" sz="2000" dirty="0">
                <a:latin typeface="Symbol" pitchFamily="2" charset="2"/>
              </a:rPr>
              <a:t>l</a:t>
            </a:r>
            <a:r>
              <a:rPr lang="fr-FR" sz="2000" dirty="0"/>
              <a:t>)</a:t>
            </a:r>
            <a:endParaRPr lang="fr-FR" sz="2000" baseline="-25000" dirty="0" err="1"/>
          </a:p>
          <a:p>
            <a:pPr marL="0" indent="0">
              <a:buNone/>
            </a:pPr>
            <a:r>
              <a:rPr lang="fr-FR" sz="1700" dirty="0"/>
              <a:t>if it is not known (general case if it is not a SN or a in a catalog of spectra):</a:t>
            </a:r>
          </a:p>
          <a:p>
            <a:pPr lvl="2" indent="-342900">
              <a:buFontTx/>
              <a:buChar char="-"/>
            </a:pPr>
            <a:r>
              <a:rPr lang="fr-FR" sz="1400" dirty="0"/>
              <a:t>Modelize it from (UGRIZY)</a:t>
            </a:r>
            <a:r>
              <a:rPr lang="fr-FR" sz="1400" baseline="-25000" dirty="0"/>
              <a:t>toa</a:t>
            </a:r>
            <a:r>
              <a:rPr lang="fr-FR" sz="1400" dirty="0"/>
              <a:t> previously measured by LSST and a black body model or interpolation</a:t>
            </a:r>
          </a:p>
          <a:p>
            <a:pPr lvl="2" indent="-342900">
              <a:buFontTx/>
              <a:buChar char="-"/>
            </a:pPr>
            <a:r>
              <a:rPr lang="fr-FR" sz="1400" dirty="0"/>
              <a:t>Or from (UGR)</a:t>
            </a:r>
            <a:r>
              <a:rPr lang="fr-FR" sz="1400" baseline="-25000" dirty="0"/>
              <a:t>toa</a:t>
            </a:r>
            <a:r>
              <a:rPr lang="fr-FR" sz="1400" dirty="0"/>
              <a:t> or (IZY)</a:t>
            </a:r>
            <a:r>
              <a:rPr lang="fr-FR" sz="1400" baseline="-25000" dirty="0"/>
              <a:t>toa</a:t>
            </a:r>
            <a:r>
              <a:rPr lang="fr-FR" sz="1400" dirty="0"/>
              <a:t> previously known and flux interpolations</a:t>
            </a:r>
          </a:p>
          <a:p>
            <a:pPr lvl="2" indent="-342900">
              <a:buFontTx/>
              <a:buChar char="-"/>
            </a:pPr>
            <a:r>
              <a:rPr lang="fr-FR" sz="1400" dirty="0"/>
              <a:t>A good first approximation is to use (IZY)</a:t>
            </a:r>
            <a:r>
              <a:rPr lang="fr-FR" sz="1400" baseline="-25000" dirty="0"/>
              <a:t>std or cur</a:t>
            </a:r>
            <a:endParaRPr lang="fr-FR" sz="1400" dirty="0"/>
          </a:p>
          <a:p>
            <a:pPr marL="800100" lvl="2" indent="0">
              <a:buNone/>
            </a:pPr>
            <a:endParaRPr lang="fr-FR" sz="1400" dirty="0"/>
          </a:p>
          <a:p>
            <a:pPr marL="0" indent="0">
              <a:buNone/>
            </a:pPr>
            <a:r>
              <a:rPr lang="fr-FR" sz="2000" dirty="0"/>
              <a:t>- Estimate the current </a:t>
            </a:r>
            <a:r>
              <a:rPr lang="fr-FR" sz="2000" b="1" dirty="0"/>
              <a:t>effective passband</a:t>
            </a:r>
            <a:r>
              <a:rPr lang="fr-FR" sz="2000" dirty="0"/>
              <a:t> in LSST:</a:t>
            </a:r>
            <a:r>
              <a:rPr lang="fr-FR" sz="2000" b="1" dirty="0"/>
              <a:t> </a:t>
            </a:r>
            <a:r>
              <a:rPr lang="fr-FR" sz="2000" dirty="0"/>
              <a:t>T</a:t>
            </a:r>
            <a:r>
              <a:rPr lang="fr-FR" sz="2000" baseline="-25000" dirty="0"/>
              <a:t>cur</a:t>
            </a:r>
            <a:r>
              <a:rPr lang="fr-FR" sz="2000" dirty="0"/>
              <a:t>(</a:t>
            </a:r>
            <a:r>
              <a:rPr lang="fr-FR" sz="2000" dirty="0">
                <a:latin typeface="Symbol" pitchFamily="2" charset="2"/>
              </a:rPr>
              <a:t>l</a:t>
            </a:r>
            <a:r>
              <a:rPr lang="fr-FR" sz="2000" dirty="0"/>
              <a:t>) = </a:t>
            </a:r>
            <a:r>
              <a:rPr lang="fr-FR" sz="2000" dirty="0" err="1"/>
              <a:t>T</a:t>
            </a:r>
            <a:r>
              <a:rPr lang="fr-FR" sz="2000" baseline="-25000" dirty="0" err="1"/>
              <a:t>inst</a:t>
            </a:r>
            <a:r>
              <a:rPr lang="fr-FR" sz="2000" dirty="0"/>
              <a:t> (</a:t>
            </a:r>
            <a:r>
              <a:rPr lang="fr-FR" sz="2000" dirty="0">
                <a:latin typeface="Symbol" pitchFamily="2" charset="2"/>
              </a:rPr>
              <a:t>l</a:t>
            </a:r>
            <a:r>
              <a:rPr lang="fr-FR" sz="2000" dirty="0"/>
              <a:t>) x </a:t>
            </a:r>
            <a:r>
              <a:rPr lang="fr-FR" sz="2000" dirty="0" err="1">
                <a:latin typeface="Symbol" pitchFamily="2" charset="2"/>
              </a:rPr>
              <a:t>t</a:t>
            </a:r>
            <a:r>
              <a:rPr lang="fr-FR" sz="2000" baseline="30000" dirty="0" err="1"/>
              <a:t>atm</a:t>
            </a:r>
            <a:r>
              <a:rPr lang="fr-FR" sz="2000" baseline="-25000" dirty="0" err="1"/>
              <a:t>cur</a:t>
            </a:r>
            <a:r>
              <a:rPr lang="fr-FR" sz="2000" dirty="0"/>
              <a:t>(</a:t>
            </a:r>
            <a:r>
              <a:rPr lang="fr-FR" sz="2000" dirty="0">
                <a:latin typeface="Symbol" pitchFamily="2" charset="2"/>
              </a:rPr>
              <a:t>l</a:t>
            </a:r>
            <a:r>
              <a:rPr lang="fr-FR" sz="2000" dirty="0"/>
              <a:t>), where </a:t>
            </a:r>
            <a:r>
              <a:rPr lang="fr-FR" sz="2000" dirty="0" err="1"/>
              <a:t>T</a:t>
            </a:r>
            <a:r>
              <a:rPr lang="fr-FR" sz="2000" baseline="-25000" dirty="0" err="1"/>
              <a:t>inst</a:t>
            </a:r>
            <a:r>
              <a:rPr lang="fr-FR" sz="2000" dirty="0"/>
              <a:t> is the instrumental passband including filter + telescope </a:t>
            </a:r>
            <a:r>
              <a:rPr lang="fr-FR" sz="2000" dirty="0" err="1"/>
              <a:t>throughput, and </a:t>
            </a:r>
            <a:r>
              <a:rPr lang="fr-FR" sz="2000" dirty="0" err="1">
                <a:latin typeface="Symbol" pitchFamily="2" charset="2"/>
              </a:rPr>
              <a:t>t</a:t>
            </a:r>
            <a:r>
              <a:rPr lang="fr-FR" sz="2000" baseline="30000" dirty="0" err="1"/>
              <a:t>atm</a:t>
            </a:r>
            <a:r>
              <a:rPr lang="fr-FR" sz="2000" baseline="-25000" dirty="0" err="1"/>
              <a:t>cur</a:t>
            </a:r>
            <a:r>
              <a:rPr lang="fr-FR" sz="2000" dirty="0"/>
              <a:t>(</a:t>
            </a:r>
            <a:r>
              <a:rPr lang="fr-FR" sz="2000" dirty="0">
                <a:latin typeface="Symbol" pitchFamily="2" charset="2"/>
              </a:rPr>
              <a:t>l</a:t>
            </a:r>
            <a:r>
              <a:rPr lang="fr-FR" sz="2000" dirty="0"/>
              <a:t>) is</a:t>
            </a:r>
          </a:p>
          <a:p>
            <a:pPr lvl="2" indent="-342900">
              <a:buFontTx/>
              <a:buChar char="-"/>
            </a:pPr>
            <a:r>
              <a:rPr lang="fr-FR" sz="1400" dirty="0"/>
              <a:t>deduced from the atmospheric parameters estimated with the AuxTel and Spectractor</a:t>
            </a:r>
          </a:p>
          <a:p>
            <a:pPr lvl="2" indent="-342900">
              <a:buFontTx/>
              <a:buChar char="-"/>
            </a:pPr>
            <a:r>
              <a:rPr lang="fr-FR" sz="1400" dirty="0"/>
              <a:t>or directly obtained by the ratio SED(CALSPEC)</a:t>
            </a:r>
            <a:r>
              <a:rPr lang="fr-FR" sz="1400" baseline="-25000" dirty="0"/>
              <a:t>cur</a:t>
            </a:r>
            <a:r>
              <a:rPr lang="fr-FR" sz="1400" baseline="30000" dirty="0"/>
              <a:t>AuxTel</a:t>
            </a:r>
            <a:r>
              <a:rPr lang="fr-FR" sz="1400" baseline="-25000" dirty="0"/>
              <a:t> </a:t>
            </a:r>
            <a:r>
              <a:rPr lang="fr-FR" sz="1400" dirty="0"/>
              <a:t>/SED(CALSPEC)</a:t>
            </a:r>
            <a:r>
              <a:rPr lang="fr-FR" sz="1400" baseline="-25000" dirty="0"/>
              <a:t>toa</a:t>
            </a:r>
          </a:p>
          <a:p>
            <a:pPr marL="800100" lvl="2" indent="0">
              <a:buNone/>
            </a:pPr>
            <a:endParaRPr lang="fr-FR" sz="1400" baseline="-25000" dirty="0"/>
          </a:p>
          <a:p>
            <a:pPr marL="0" indent="0">
              <a:buNone/>
            </a:pPr>
            <a:r>
              <a:rPr lang="fr-FR" sz="2000" dirty="0"/>
              <a:t>- Compute </a:t>
            </a:r>
            <a:r>
              <a:rPr lang="fr-FR" sz="2000" b="1" dirty="0" err="1">
                <a:latin typeface="Symbol" pitchFamily="2" charset="2"/>
              </a:rPr>
              <a:t>F</a:t>
            </a:r>
            <a:r>
              <a:rPr lang="fr-FR" sz="2000" b="1" baseline="30000" dirty="0" err="1"/>
              <a:t>pred</a:t>
            </a:r>
            <a:r>
              <a:rPr lang="fr-FR" sz="2000" b="1" baseline="-25000" dirty="0" err="1"/>
              <a:t>T,std</a:t>
            </a:r>
            <a:r>
              <a:rPr lang="fr-FR" sz="2000" dirty="0"/>
              <a:t> (</a:t>
            </a:r>
            <a:r>
              <a:rPr lang="fr-FR" sz="2000" b="1" dirty="0"/>
              <a:t>predicted</a:t>
            </a:r>
            <a:r>
              <a:rPr lang="fr-FR" sz="2000" dirty="0"/>
              <a:t> flux in LSST with </a:t>
            </a:r>
            <a:r>
              <a:rPr lang="fr-FR" sz="2000" dirty="0">
                <a:solidFill>
                  <a:srgbClr val="FF0000"/>
                </a:solidFill>
              </a:rPr>
              <a:t>standard</a:t>
            </a:r>
            <a:r>
              <a:rPr lang="fr-FR" sz="2000" dirty="0"/>
              <a:t> atmosphere and z=1.2)</a:t>
            </a:r>
          </a:p>
          <a:p>
            <a:pPr marL="800100" lvl="2" indent="0">
              <a:buNone/>
            </a:pPr>
            <a:r>
              <a:rPr lang="fr-FR" sz="1400" dirty="0"/>
              <a:t>By integrating </a:t>
            </a:r>
            <a:r>
              <a:rPr lang="fr-FR" sz="1400" dirty="0" err="1"/>
              <a:t>SED</a:t>
            </a:r>
            <a:r>
              <a:rPr lang="fr-FR" sz="1400" baseline="-25000" dirty="0" err="1"/>
              <a:t>toa</a:t>
            </a:r>
            <a:r>
              <a:rPr lang="fr-FR" sz="1400" dirty="0"/>
              <a:t>(</a:t>
            </a:r>
            <a:r>
              <a:rPr lang="fr-FR" sz="1400" dirty="0">
                <a:latin typeface="Symbol" pitchFamily="2" charset="2"/>
              </a:rPr>
              <a:t>l</a:t>
            </a:r>
            <a:r>
              <a:rPr lang="fr-FR" sz="1400" dirty="0"/>
              <a:t>) x T</a:t>
            </a:r>
            <a:r>
              <a:rPr lang="fr-FR" sz="1400" baseline="-25000" dirty="0"/>
              <a:t>std</a:t>
            </a:r>
            <a:r>
              <a:rPr lang="fr-FR" sz="1400" dirty="0"/>
              <a:t>(</a:t>
            </a:r>
            <a:r>
              <a:rPr lang="fr-FR" sz="1400" dirty="0">
                <a:latin typeface="Symbol" pitchFamily="2" charset="2"/>
              </a:rPr>
              <a:t>l</a:t>
            </a:r>
            <a:r>
              <a:rPr lang="fr-FR" sz="1400" dirty="0"/>
              <a:t>)</a:t>
            </a:r>
          </a:p>
          <a:p>
            <a:pPr marL="0" indent="0">
              <a:buNone/>
            </a:pPr>
            <a:r>
              <a:rPr lang="fr-FR" sz="2000" dirty="0"/>
              <a:t>- Compute </a:t>
            </a:r>
            <a:r>
              <a:rPr lang="fr-FR" sz="2000" b="1" dirty="0" err="1">
                <a:latin typeface="Symbol" pitchFamily="2" charset="2"/>
              </a:rPr>
              <a:t>F</a:t>
            </a:r>
            <a:r>
              <a:rPr lang="fr-FR" sz="2000" b="1" baseline="30000" dirty="0" err="1"/>
              <a:t>pred</a:t>
            </a:r>
            <a:r>
              <a:rPr lang="fr-FR" sz="2000" b="1" baseline="-25000" dirty="0" err="1"/>
              <a:t>T,cur</a:t>
            </a:r>
            <a:r>
              <a:rPr lang="fr-FR" sz="2000" dirty="0"/>
              <a:t> (</a:t>
            </a:r>
            <a:r>
              <a:rPr lang="fr-FR" sz="2000" b="1" dirty="0"/>
              <a:t>predicted</a:t>
            </a:r>
            <a:r>
              <a:rPr lang="fr-FR" sz="2000" dirty="0"/>
              <a:t> flux in LSST with </a:t>
            </a:r>
            <a:r>
              <a:rPr lang="fr-FR" sz="2000" dirty="0">
                <a:solidFill>
                  <a:srgbClr val="FF0000"/>
                </a:solidFill>
              </a:rPr>
              <a:t>current</a:t>
            </a:r>
            <a:r>
              <a:rPr lang="fr-FR" sz="2000" dirty="0"/>
              <a:t> atmosphere and </a:t>
            </a:r>
            <a:r>
              <a:rPr lang="fr-FR" sz="2000" dirty="0" err="1"/>
              <a:t>airmass</a:t>
            </a:r>
            <a:r>
              <a:rPr lang="fr-FR" sz="2000" dirty="0"/>
              <a:t>)</a:t>
            </a:r>
          </a:p>
          <a:p>
            <a:pPr marL="800100" lvl="2" indent="0">
              <a:buNone/>
            </a:pPr>
            <a:r>
              <a:rPr lang="fr-FR" sz="1400" dirty="0"/>
              <a:t>By integrating </a:t>
            </a:r>
            <a:r>
              <a:rPr lang="fr-FR" sz="1400" dirty="0" err="1"/>
              <a:t>SED</a:t>
            </a:r>
            <a:r>
              <a:rPr lang="fr-FR" sz="1400" baseline="-25000" dirty="0" err="1"/>
              <a:t>toa</a:t>
            </a:r>
            <a:r>
              <a:rPr lang="fr-FR" sz="1400" dirty="0"/>
              <a:t>(</a:t>
            </a:r>
            <a:r>
              <a:rPr lang="fr-FR" sz="1400" dirty="0">
                <a:latin typeface="Symbol" pitchFamily="2" charset="2"/>
              </a:rPr>
              <a:t>l</a:t>
            </a:r>
            <a:r>
              <a:rPr lang="fr-FR" sz="1400" dirty="0"/>
              <a:t>) x T</a:t>
            </a:r>
            <a:r>
              <a:rPr lang="fr-FR" sz="1400" baseline="-25000" dirty="0"/>
              <a:t>cur</a:t>
            </a:r>
            <a:r>
              <a:rPr lang="fr-FR" sz="1400" dirty="0"/>
              <a:t>(</a:t>
            </a:r>
            <a:r>
              <a:rPr lang="fr-FR" sz="1400" dirty="0">
                <a:latin typeface="Symbol" pitchFamily="2" charset="2"/>
              </a:rPr>
              <a:t>l</a:t>
            </a:r>
            <a:r>
              <a:rPr lang="fr-FR" sz="1400" dirty="0"/>
              <a:t>)</a:t>
            </a:r>
          </a:p>
          <a:p>
            <a:pPr marL="0" indent="0">
              <a:buNone/>
            </a:pPr>
            <a:r>
              <a:rPr lang="fr-FR" sz="2000" dirty="0"/>
              <a:t>- </a:t>
            </a:r>
            <a:r>
              <a:rPr lang="fr-FR" sz="2000" b="1" dirty="0"/>
              <a:t>Flux back to the standard atmosphere is then </a:t>
            </a:r>
            <a:r>
              <a:rPr lang="fr-FR" sz="2000" dirty="0" err="1">
                <a:latin typeface="Symbol" pitchFamily="2" charset="2"/>
              </a:rPr>
              <a:t>f</a:t>
            </a:r>
            <a:r>
              <a:rPr lang="fr-FR" sz="2000" baseline="30000" dirty="0" err="1"/>
              <a:t>inst</a:t>
            </a:r>
            <a:r>
              <a:rPr lang="fr-FR" sz="2000" baseline="-25000" dirty="0" err="1"/>
              <a:t>T,std</a:t>
            </a:r>
            <a:r>
              <a:rPr lang="fr-FR" sz="2000" dirty="0" err="1"/>
              <a:t> = </a:t>
            </a:r>
            <a:r>
              <a:rPr lang="fr-FR" sz="2000" dirty="0" err="1">
                <a:latin typeface="Symbol" pitchFamily="2" charset="2"/>
              </a:rPr>
              <a:t>f</a:t>
            </a:r>
            <a:r>
              <a:rPr lang="fr-FR" sz="2000" baseline="30000" dirty="0" err="1"/>
              <a:t>inst</a:t>
            </a:r>
            <a:r>
              <a:rPr lang="fr-FR" sz="2000" baseline="-25000" dirty="0" err="1"/>
              <a:t>T,cur</a:t>
            </a:r>
            <a:r>
              <a:rPr lang="fr-FR" sz="2000" baseline="-25000" dirty="0"/>
              <a:t> </a:t>
            </a:r>
            <a:r>
              <a:rPr lang="fr-FR" sz="2000" dirty="0"/>
              <a:t>x (</a:t>
            </a:r>
            <a:r>
              <a:rPr lang="fr-FR" sz="2000" dirty="0" err="1">
                <a:latin typeface="Symbol" pitchFamily="2" charset="2"/>
              </a:rPr>
              <a:t>F</a:t>
            </a:r>
            <a:r>
              <a:rPr lang="fr-FR" sz="2000" baseline="30000" dirty="0" err="1"/>
              <a:t>pred</a:t>
            </a:r>
            <a:r>
              <a:rPr lang="fr-FR" sz="2000" baseline="-25000" dirty="0" err="1"/>
              <a:t>T,std</a:t>
            </a:r>
            <a:r>
              <a:rPr lang="fr-FR" sz="2000" baseline="-25000" dirty="0"/>
              <a:t> </a:t>
            </a:r>
            <a:r>
              <a:rPr lang="fr-FR" sz="2000" dirty="0"/>
              <a:t>/</a:t>
            </a:r>
            <a:r>
              <a:rPr lang="fr-FR" sz="2000" dirty="0" err="1">
                <a:latin typeface="Symbol" pitchFamily="2" charset="2"/>
              </a:rPr>
              <a:t>F</a:t>
            </a:r>
            <a:r>
              <a:rPr lang="fr-FR" sz="2000" baseline="30000" dirty="0" err="1"/>
              <a:t>pred</a:t>
            </a:r>
            <a:r>
              <a:rPr lang="fr-FR" sz="2000" baseline="-25000" dirty="0" err="1"/>
              <a:t>T,cur</a:t>
            </a:r>
            <a:r>
              <a:rPr lang="fr-FR" sz="2000" dirty="0"/>
              <a:t>)</a:t>
            </a:r>
          </a:p>
        </p:txBody>
      </p:sp>
      <p:sp>
        <p:nvSpPr>
          <p:cNvPr id="2" name="Titre 1">
            <a:extLst>
              <a:ext uri="{FF2B5EF4-FFF2-40B4-BE49-F238E27FC236}">
                <a16:creationId xmlns:a16="http://schemas.microsoft.com/office/drawing/2014/main" id="{6B97447F-0893-9320-CAE7-7C0EDFEFB93D}"/>
              </a:ext>
            </a:extLst>
          </p:cNvPr>
          <p:cNvSpPr>
            <a:spLocks noGrp="1"/>
          </p:cNvSpPr>
          <p:nvPr>
            <p:ph type="title"/>
          </p:nvPr>
        </p:nvSpPr>
        <p:spPr>
          <a:xfrm>
            <a:off x="457200" y="274638"/>
            <a:ext cx="8229600" cy="798258"/>
          </a:xfrm>
        </p:spPr>
        <p:txBody>
          <a:bodyPr>
            <a:normAutofit/>
          </a:bodyPr>
          <a:lstStyle/>
          <a:p>
            <a:r>
              <a:rPr lang="fr-FR" b="1" dirty="0">
                <a:solidFill>
                  <a:srgbClr val="FF0000"/>
                </a:solidFill>
              </a:rPr>
              <a:t>Atmospheric compensation</a:t>
            </a:r>
          </a:p>
        </p:txBody>
      </p:sp>
    </p:spTree>
    <p:extLst>
      <p:ext uri="{BB962C8B-B14F-4D97-AF65-F5344CB8AC3E}">
        <p14:creationId xmlns:p14="http://schemas.microsoft.com/office/powerpoint/2010/main" val="922845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C2B1F-D52F-BFFE-8C5D-DBB13E1BB73E}"/>
              </a:ext>
            </a:extLst>
          </p:cNvPr>
          <p:cNvSpPr>
            <a:spLocks noGrp="1"/>
          </p:cNvSpPr>
          <p:nvPr>
            <p:ph type="title"/>
          </p:nvPr>
        </p:nvSpPr>
        <p:spPr>
          <a:xfrm>
            <a:off x="457200" y="2738438"/>
            <a:ext cx="8229600" cy="1143000"/>
          </a:xfrm>
        </p:spPr>
        <p:txBody>
          <a:bodyPr>
            <a:normAutofit/>
          </a:bodyPr>
          <a:lstStyle/>
          <a:p>
            <a:r>
              <a:rPr lang="fr-FR" sz="6600" b="1" dirty="0"/>
              <a:t>COMPLEMENTS</a:t>
            </a:r>
          </a:p>
        </p:txBody>
      </p:sp>
      <p:sp>
        <p:nvSpPr>
          <p:cNvPr id="4" name="Espace réservé du numéro de diapositive 3">
            <a:extLst>
              <a:ext uri="{FF2B5EF4-FFF2-40B4-BE49-F238E27FC236}">
                <a16:creationId xmlns:a16="http://schemas.microsoft.com/office/drawing/2014/main" id="{6096C2F9-017C-75FD-B345-D1F4C16FAFF5}"/>
              </a:ext>
            </a:extLst>
          </p:cNvPr>
          <p:cNvSpPr>
            <a:spLocks noGrp="1"/>
          </p:cNvSpPr>
          <p:nvPr>
            <p:ph type="sldNum" sz="quarter" idx="12"/>
          </p:nvPr>
        </p:nvSpPr>
        <p:spPr/>
        <p:txBody>
          <a:bodyPr/>
          <a:lstStyle/>
          <a:p>
            <a:fld id="{F217C508-E0E1-2344-AC30-5474DE451135}" type="slidenum">
              <a:rPr lang="fr-FR" smtClean="0"/>
              <a:t>19</a:t>
            </a:fld>
            <a:endParaRPr lang="fr-FR"/>
          </a:p>
        </p:txBody>
      </p:sp>
    </p:spTree>
    <p:extLst>
      <p:ext uri="{BB962C8B-B14F-4D97-AF65-F5344CB8AC3E}">
        <p14:creationId xmlns:p14="http://schemas.microsoft.com/office/powerpoint/2010/main" val="174723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69584"/>
          </a:xfrm>
        </p:spPr>
        <p:txBody>
          <a:bodyPr/>
          <a:lstStyle/>
          <a:p>
            <a:r>
              <a:rPr lang="fr-FR" b="1">
                <a:solidFill>
                  <a:srgbClr val="FF0000"/>
                </a:solidFill>
              </a:rPr>
              <a:t>System throughput</a:t>
            </a:r>
          </a:p>
        </p:txBody>
      </p:sp>
      <p:grpSp>
        <p:nvGrpSpPr>
          <p:cNvPr id="5" name="Grouper 4"/>
          <p:cNvGrpSpPr/>
          <p:nvPr/>
        </p:nvGrpSpPr>
        <p:grpSpPr>
          <a:xfrm>
            <a:off x="190500" y="1161345"/>
            <a:ext cx="7376687" cy="4071055"/>
            <a:chOff x="141110" y="1072445"/>
            <a:chExt cx="10117667" cy="5440362"/>
          </a:xfrm>
        </p:grpSpPr>
        <p:pic>
          <p:nvPicPr>
            <p:cNvPr id="3" name="Image 2" descr="throughput-filters-detailed.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110" y="1072445"/>
              <a:ext cx="10117667" cy="5440362"/>
            </a:xfrm>
            <a:prstGeom prst="rect">
              <a:avLst/>
            </a:prstGeom>
          </p:spPr>
        </p:pic>
        <p:sp>
          <p:nvSpPr>
            <p:cNvPr id="4" name="ZoneTexte 3"/>
            <p:cNvSpPr txBox="1"/>
            <p:nvPr/>
          </p:nvSpPr>
          <p:spPr>
            <a:xfrm>
              <a:off x="6391474" y="3879515"/>
              <a:ext cx="1546768" cy="329038"/>
            </a:xfrm>
            <a:prstGeom prst="rect">
              <a:avLst/>
            </a:prstGeom>
            <a:solidFill>
              <a:schemeClr val="bg1"/>
            </a:solidFill>
          </p:spPr>
          <p:txBody>
            <a:bodyPr wrap="none" rtlCol="0">
              <a:spAutoFit/>
            </a:bodyPr>
            <a:lstStyle/>
            <a:p>
              <a:r>
                <a:rPr lang="fr-FR" sz="1000" b="1"/>
                <a:t>Y4-Band out atm.</a:t>
              </a:r>
            </a:p>
          </p:txBody>
        </p:sp>
        <p:sp>
          <p:nvSpPr>
            <p:cNvPr id="6" name="ZoneTexte 5"/>
            <p:cNvSpPr txBox="1"/>
            <p:nvPr/>
          </p:nvSpPr>
          <p:spPr>
            <a:xfrm>
              <a:off x="6469464" y="5314873"/>
              <a:ext cx="1190672" cy="493558"/>
            </a:xfrm>
            <a:prstGeom prst="rect">
              <a:avLst/>
            </a:prstGeom>
            <a:noFill/>
          </p:spPr>
          <p:txBody>
            <a:bodyPr wrap="square" rtlCol="0">
              <a:spAutoFit/>
            </a:bodyPr>
            <a:lstStyle/>
            <a:p>
              <a:r>
                <a:rPr lang="fr-FR" b="1">
                  <a:latin typeface="Symbol" charset="2"/>
                  <a:cs typeface="Symbol" charset="2"/>
                </a:rPr>
                <a:t>l</a:t>
              </a:r>
              <a:r>
                <a:rPr lang="fr-FR" b="1"/>
                <a:t> (nm)</a:t>
              </a:r>
            </a:p>
          </p:txBody>
        </p:sp>
        <p:sp>
          <p:nvSpPr>
            <p:cNvPr id="7" name="ZoneTexte 6"/>
            <p:cNvSpPr txBox="1"/>
            <p:nvPr/>
          </p:nvSpPr>
          <p:spPr>
            <a:xfrm>
              <a:off x="814058" y="1295403"/>
              <a:ext cx="1444213" cy="923330"/>
            </a:xfrm>
            <a:prstGeom prst="rect">
              <a:avLst/>
            </a:prstGeom>
            <a:noFill/>
          </p:spPr>
          <p:txBody>
            <a:bodyPr wrap="none" rtlCol="0">
              <a:spAutoFit/>
            </a:bodyPr>
            <a:lstStyle/>
            <a:p>
              <a:r>
                <a:rPr lang="fr-FR" b="1"/>
                <a:t>Transmission</a:t>
              </a:r>
            </a:p>
            <a:p>
              <a:r>
                <a:rPr lang="fr-FR" b="1"/>
                <a:t>or efficiency</a:t>
              </a:r>
            </a:p>
            <a:p>
              <a:r>
                <a:rPr lang="fr-FR" b="1"/>
                <a:t>in %</a:t>
              </a:r>
              <a:endParaRPr lang="fr-FR" sz="1400" b="1"/>
            </a:p>
          </p:txBody>
        </p:sp>
      </p:grpSp>
      <p:grpSp>
        <p:nvGrpSpPr>
          <p:cNvPr id="8" name="Grouper 7"/>
          <p:cNvGrpSpPr/>
          <p:nvPr/>
        </p:nvGrpSpPr>
        <p:grpSpPr>
          <a:xfrm>
            <a:off x="5697986" y="3743132"/>
            <a:ext cx="3375149" cy="2517968"/>
            <a:chOff x="100002" y="1131590"/>
            <a:chExt cx="4536504" cy="3384376"/>
          </a:xfrm>
        </p:grpSpPr>
        <p:pic>
          <p:nvPicPr>
            <p:cNvPr id="9" name="Image 8"/>
            <p:cNvPicPr>
              <a:picLocks noChangeAspect="1"/>
            </p:cNvPicPr>
            <p:nvPr/>
          </p:nvPicPr>
          <p:blipFill>
            <a:blip r:embed="rId3"/>
            <a:stretch>
              <a:fillRect/>
            </a:stretch>
          </p:blipFill>
          <p:spPr>
            <a:xfrm>
              <a:off x="100002" y="1131590"/>
              <a:ext cx="4536504" cy="3252588"/>
            </a:xfrm>
            <a:prstGeom prst="rect">
              <a:avLst/>
            </a:prstGeom>
          </p:spPr>
        </p:pic>
        <p:cxnSp>
          <p:nvCxnSpPr>
            <p:cNvPr id="10" name="Connecteur droit avec flèche 9"/>
            <p:cNvCxnSpPr/>
            <p:nvPr/>
          </p:nvCxnSpPr>
          <p:spPr>
            <a:xfrm>
              <a:off x="1475656" y="4515966"/>
              <a:ext cx="1584176" cy="0"/>
            </a:xfrm>
            <a:prstGeom prst="straightConnector1">
              <a:avLst/>
            </a:prstGeom>
            <a:ln w="28575" cmpd="sng">
              <a:solidFill>
                <a:schemeClr val="accent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2071466" y="4227934"/>
              <a:ext cx="340294" cy="230832"/>
            </a:xfrm>
            <a:prstGeom prst="rect">
              <a:avLst/>
            </a:prstGeom>
            <a:noFill/>
          </p:spPr>
          <p:txBody>
            <a:bodyPr wrap="none" lIns="0" tIns="0" rIns="0" bIns="0" rtlCol="0">
              <a:spAutoFit/>
            </a:bodyPr>
            <a:lstStyle/>
            <a:p>
              <a:pPr algn="ctr"/>
              <a:r>
                <a:rPr lang="fr-FR" sz="1500"/>
                <a:t>1 m</a:t>
              </a:r>
            </a:p>
          </p:txBody>
        </p:sp>
      </p:grpSp>
      <p:sp>
        <p:nvSpPr>
          <p:cNvPr id="13" name="ZoneTexte 12">
            <a:extLst>
              <a:ext uri="{FF2B5EF4-FFF2-40B4-BE49-F238E27FC236}">
                <a16:creationId xmlns:a16="http://schemas.microsoft.com/office/drawing/2014/main" id="{F7FD76F5-DF44-E5ED-B51A-DD90AEA0CB8D}"/>
              </a:ext>
            </a:extLst>
          </p:cNvPr>
          <p:cNvSpPr txBox="1"/>
          <p:nvPr/>
        </p:nvSpPr>
        <p:spPr>
          <a:xfrm>
            <a:off x="5488250" y="1273489"/>
            <a:ext cx="1356397" cy="369332"/>
          </a:xfrm>
          <a:prstGeom prst="rect">
            <a:avLst/>
          </a:prstGeom>
          <a:noFill/>
        </p:spPr>
        <p:txBody>
          <a:bodyPr wrap="none" rtlCol="0">
            <a:spAutoFit/>
          </a:bodyPr>
          <a:lstStyle/>
          <a:p>
            <a:r>
              <a:rPr lang="fr-FR" b="1">
                <a:solidFill>
                  <a:srgbClr val="92D050"/>
                </a:solidFill>
              </a:rPr>
              <a:t>Atmosphere</a:t>
            </a:r>
          </a:p>
        </p:txBody>
      </p:sp>
      <p:sp>
        <p:nvSpPr>
          <p:cNvPr id="14" name="ZoneTexte 13">
            <a:extLst>
              <a:ext uri="{FF2B5EF4-FFF2-40B4-BE49-F238E27FC236}">
                <a16:creationId xmlns:a16="http://schemas.microsoft.com/office/drawing/2014/main" id="{BB706C35-AC20-351F-3203-CBCAE9FE2975}"/>
              </a:ext>
            </a:extLst>
          </p:cNvPr>
          <p:cNvSpPr txBox="1"/>
          <p:nvPr/>
        </p:nvSpPr>
        <p:spPr>
          <a:xfrm>
            <a:off x="5478441" y="1676213"/>
            <a:ext cx="2387064" cy="369332"/>
          </a:xfrm>
          <a:prstGeom prst="rect">
            <a:avLst/>
          </a:prstGeom>
          <a:noFill/>
        </p:spPr>
        <p:txBody>
          <a:bodyPr wrap="none" rtlCol="0">
            <a:spAutoFit/>
          </a:bodyPr>
          <a:lstStyle/>
          <a:p>
            <a:r>
              <a:rPr lang="fr-FR" b="1">
                <a:solidFill>
                  <a:schemeClr val="bg1">
                    <a:lumMod val="65000"/>
                  </a:schemeClr>
                </a:solidFill>
              </a:rPr>
              <a:t>Optics (mirrors, lenses)</a:t>
            </a:r>
          </a:p>
        </p:txBody>
      </p:sp>
      <p:sp>
        <p:nvSpPr>
          <p:cNvPr id="16" name="Rectangle 15">
            <a:extLst>
              <a:ext uri="{FF2B5EF4-FFF2-40B4-BE49-F238E27FC236}">
                <a16:creationId xmlns:a16="http://schemas.microsoft.com/office/drawing/2014/main" id="{5217F880-DF6E-3F27-032E-BD6A9AC38CC0}"/>
              </a:ext>
            </a:extLst>
          </p:cNvPr>
          <p:cNvSpPr/>
          <p:nvPr/>
        </p:nvSpPr>
        <p:spPr>
          <a:xfrm>
            <a:off x="4503342" y="1993597"/>
            <a:ext cx="1968342" cy="40936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5" name="ZoneTexte 14">
            <a:extLst>
              <a:ext uri="{FF2B5EF4-FFF2-40B4-BE49-F238E27FC236}">
                <a16:creationId xmlns:a16="http://schemas.microsoft.com/office/drawing/2014/main" id="{20C034FD-5152-5D0C-ABD7-21B1B4A0A57C}"/>
              </a:ext>
            </a:extLst>
          </p:cNvPr>
          <p:cNvSpPr txBox="1"/>
          <p:nvPr/>
        </p:nvSpPr>
        <p:spPr>
          <a:xfrm>
            <a:off x="5485521" y="2058161"/>
            <a:ext cx="1926874" cy="369332"/>
          </a:xfrm>
          <a:prstGeom prst="rect">
            <a:avLst/>
          </a:prstGeom>
          <a:noFill/>
        </p:spPr>
        <p:txBody>
          <a:bodyPr wrap="none" rtlCol="0">
            <a:spAutoFit/>
          </a:bodyPr>
          <a:lstStyle/>
          <a:p>
            <a:r>
              <a:rPr lang="fr-FR" b="1"/>
              <a:t>Detector (CCD QE)</a:t>
            </a:r>
          </a:p>
        </p:txBody>
      </p:sp>
      <p:cxnSp>
        <p:nvCxnSpPr>
          <p:cNvPr id="18" name="Connecteur droit avec flèche 17">
            <a:extLst>
              <a:ext uri="{FF2B5EF4-FFF2-40B4-BE49-F238E27FC236}">
                <a16:creationId xmlns:a16="http://schemas.microsoft.com/office/drawing/2014/main" id="{5764FD90-A827-81E3-DB1D-F8D746E2BC35}"/>
              </a:ext>
            </a:extLst>
          </p:cNvPr>
          <p:cNvCxnSpPr>
            <a:cxnSpLocks/>
          </p:cNvCxnSpPr>
          <p:nvPr/>
        </p:nvCxnSpPr>
        <p:spPr>
          <a:xfrm flipH="1" flipV="1">
            <a:off x="4054549" y="2247893"/>
            <a:ext cx="1445148" cy="91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ZoneTexte 16">
            <a:extLst>
              <a:ext uri="{FF2B5EF4-FFF2-40B4-BE49-F238E27FC236}">
                <a16:creationId xmlns:a16="http://schemas.microsoft.com/office/drawing/2014/main" id="{C0F0BB53-CB8A-1F56-6B5F-838230A64C11}"/>
              </a:ext>
            </a:extLst>
          </p:cNvPr>
          <p:cNvSpPr txBox="1"/>
          <p:nvPr/>
        </p:nvSpPr>
        <p:spPr>
          <a:xfrm>
            <a:off x="949836" y="3508113"/>
            <a:ext cx="308098" cy="369332"/>
          </a:xfrm>
          <a:prstGeom prst="rect">
            <a:avLst/>
          </a:prstGeom>
          <a:noFill/>
        </p:spPr>
        <p:txBody>
          <a:bodyPr wrap="square" rtlCol="0">
            <a:spAutoFit/>
          </a:bodyPr>
          <a:lstStyle/>
          <a:p>
            <a:r>
              <a:rPr lang="fr-FR" b="1">
                <a:solidFill>
                  <a:schemeClr val="tx2">
                    <a:lumMod val="75000"/>
                  </a:schemeClr>
                </a:solidFill>
              </a:rPr>
              <a:t>u</a:t>
            </a:r>
          </a:p>
        </p:txBody>
      </p:sp>
      <p:sp>
        <p:nvSpPr>
          <p:cNvPr id="19" name="ZoneTexte 18">
            <a:extLst>
              <a:ext uri="{FF2B5EF4-FFF2-40B4-BE49-F238E27FC236}">
                <a16:creationId xmlns:a16="http://schemas.microsoft.com/office/drawing/2014/main" id="{B5103370-CFB3-3E4E-B53F-1AD3FCC9FACA}"/>
              </a:ext>
            </a:extLst>
          </p:cNvPr>
          <p:cNvSpPr txBox="1"/>
          <p:nvPr/>
        </p:nvSpPr>
        <p:spPr>
          <a:xfrm>
            <a:off x="1442771" y="2936655"/>
            <a:ext cx="293670" cy="369332"/>
          </a:xfrm>
          <a:prstGeom prst="rect">
            <a:avLst/>
          </a:prstGeom>
          <a:noFill/>
        </p:spPr>
        <p:txBody>
          <a:bodyPr wrap="square" rtlCol="0">
            <a:spAutoFit/>
          </a:bodyPr>
          <a:lstStyle/>
          <a:p>
            <a:r>
              <a:rPr lang="fr-FR" b="1">
                <a:solidFill>
                  <a:srgbClr val="07A80D"/>
                </a:solidFill>
              </a:rPr>
              <a:t>g</a:t>
            </a:r>
          </a:p>
        </p:txBody>
      </p:sp>
      <p:sp>
        <p:nvSpPr>
          <p:cNvPr id="20" name="ZoneTexte 19">
            <a:extLst>
              <a:ext uri="{FF2B5EF4-FFF2-40B4-BE49-F238E27FC236}">
                <a16:creationId xmlns:a16="http://schemas.microsoft.com/office/drawing/2014/main" id="{E559C13A-1173-3735-B693-D0207C7FD379}"/>
              </a:ext>
            </a:extLst>
          </p:cNvPr>
          <p:cNvSpPr txBox="1"/>
          <p:nvPr/>
        </p:nvSpPr>
        <p:spPr>
          <a:xfrm>
            <a:off x="2227065" y="2567300"/>
            <a:ext cx="266420" cy="369332"/>
          </a:xfrm>
          <a:prstGeom prst="rect">
            <a:avLst/>
          </a:prstGeom>
          <a:noFill/>
        </p:spPr>
        <p:txBody>
          <a:bodyPr wrap="square" rtlCol="0">
            <a:spAutoFit/>
          </a:bodyPr>
          <a:lstStyle/>
          <a:p>
            <a:r>
              <a:rPr lang="fr-FR" b="1">
                <a:solidFill>
                  <a:srgbClr val="FF0000"/>
                </a:solidFill>
              </a:rPr>
              <a:t>r</a:t>
            </a:r>
          </a:p>
        </p:txBody>
      </p:sp>
      <p:sp>
        <p:nvSpPr>
          <p:cNvPr id="21" name="ZoneTexte 20">
            <a:extLst>
              <a:ext uri="{FF2B5EF4-FFF2-40B4-BE49-F238E27FC236}">
                <a16:creationId xmlns:a16="http://schemas.microsoft.com/office/drawing/2014/main" id="{7AEA9B34-2D4A-AC9E-87A1-3F8B4659002F}"/>
              </a:ext>
            </a:extLst>
          </p:cNvPr>
          <p:cNvSpPr txBox="1"/>
          <p:nvPr/>
        </p:nvSpPr>
        <p:spPr>
          <a:xfrm>
            <a:off x="2938820" y="2166866"/>
            <a:ext cx="240772" cy="369332"/>
          </a:xfrm>
          <a:prstGeom prst="rect">
            <a:avLst/>
          </a:prstGeom>
          <a:noFill/>
        </p:spPr>
        <p:txBody>
          <a:bodyPr wrap="square" rtlCol="0">
            <a:spAutoFit/>
          </a:bodyPr>
          <a:lstStyle/>
          <a:p>
            <a:r>
              <a:rPr lang="fr-FR" b="1">
                <a:solidFill>
                  <a:srgbClr val="00B0F0"/>
                </a:solidFill>
              </a:rPr>
              <a:t>i</a:t>
            </a:r>
          </a:p>
        </p:txBody>
      </p:sp>
      <p:sp>
        <p:nvSpPr>
          <p:cNvPr id="22" name="ZoneTexte 21">
            <a:extLst>
              <a:ext uri="{FF2B5EF4-FFF2-40B4-BE49-F238E27FC236}">
                <a16:creationId xmlns:a16="http://schemas.microsoft.com/office/drawing/2014/main" id="{ABC4BD9F-27CC-3916-D77B-5EF289DEC8ED}"/>
              </a:ext>
            </a:extLst>
          </p:cNvPr>
          <p:cNvSpPr txBox="1"/>
          <p:nvPr/>
        </p:nvSpPr>
        <p:spPr>
          <a:xfrm>
            <a:off x="3579706" y="2267248"/>
            <a:ext cx="295274" cy="369332"/>
          </a:xfrm>
          <a:prstGeom prst="rect">
            <a:avLst/>
          </a:prstGeom>
          <a:noFill/>
        </p:spPr>
        <p:txBody>
          <a:bodyPr wrap="square" rtlCol="0">
            <a:spAutoFit/>
          </a:bodyPr>
          <a:lstStyle/>
          <a:p>
            <a:r>
              <a:rPr lang="fr-FR" b="1">
                <a:solidFill>
                  <a:srgbClr val="C00000"/>
                </a:solidFill>
              </a:rPr>
              <a:t>Z</a:t>
            </a:r>
          </a:p>
        </p:txBody>
      </p:sp>
      <p:sp>
        <p:nvSpPr>
          <p:cNvPr id="23" name="ZoneTexte 22">
            <a:extLst>
              <a:ext uri="{FF2B5EF4-FFF2-40B4-BE49-F238E27FC236}">
                <a16:creationId xmlns:a16="http://schemas.microsoft.com/office/drawing/2014/main" id="{4B2E272B-F218-BAD9-BD26-628E665E22C1}"/>
              </a:ext>
            </a:extLst>
          </p:cNvPr>
          <p:cNvSpPr txBox="1"/>
          <p:nvPr/>
        </p:nvSpPr>
        <p:spPr>
          <a:xfrm>
            <a:off x="4026472" y="3244334"/>
            <a:ext cx="293670" cy="369332"/>
          </a:xfrm>
          <a:prstGeom prst="rect">
            <a:avLst/>
          </a:prstGeom>
          <a:noFill/>
        </p:spPr>
        <p:txBody>
          <a:bodyPr wrap="square" rtlCol="0">
            <a:spAutoFit/>
          </a:bodyPr>
          <a:lstStyle/>
          <a:p>
            <a:r>
              <a:rPr lang="fr-FR" b="1">
                <a:solidFill>
                  <a:schemeClr val="accent3"/>
                </a:solidFill>
              </a:rPr>
              <a:t>y</a:t>
            </a:r>
          </a:p>
        </p:txBody>
      </p:sp>
      <p:sp>
        <p:nvSpPr>
          <p:cNvPr id="24" name="ZoneTexte 23">
            <a:extLst>
              <a:ext uri="{FF2B5EF4-FFF2-40B4-BE49-F238E27FC236}">
                <a16:creationId xmlns:a16="http://schemas.microsoft.com/office/drawing/2014/main" id="{1524B9D1-741D-FEF7-8C89-7592BB0C3352}"/>
              </a:ext>
            </a:extLst>
          </p:cNvPr>
          <p:cNvSpPr txBox="1"/>
          <p:nvPr/>
        </p:nvSpPr>
        <p:spPr>
          <a:xfrm>
            <a:off x="5948130" y="2536198"/>
            <a:ext cx="2481664" cy="1200329"/>
          </a:xfrm>
          <a:prstGeom prst="rect">
            <a:avLst/>
          </a:prstGeom>
          <a:solidFill>
            <a:schemeClr val="bg1"/>
          </a:solidFill>
          <a:ln>
            <a:solidFill>
              <a:schemeClr val="tx1"/>
            </a:solidFill>
          </a:ln>
        </p:spPr>
        <p:txBody>
          <a:bodyPr wrap="square" rtlCol="0">
            <a:spAutoFit/>
          </a:bodyPr>
          <a:lstStyle/>
          <a:p>
            <a:r>
              <a:rPr lang="fr-FR" b="1"/>
              <a:t>Throughput</a:t>
            </a:r>
            <a:r>
              <a:rPr lang="fr-FR"/>
              <a:t> =</a:t>
            </a:r>
          </a:p>
          <a:p>
            <a:r>
              <a:rPr lang="fr-FR"/>
              <a:t>telescope transmission x</a:t>
            </a:r>
          </a:p>
          <a:p>
            <a:r>
              <a:rPr lang="fr-FR"/>
              <a:t>Filter transmision x</a:t>
            </a:r>
          </a:p>
          <a:p>
            <a:r>
              <a:rPr lang="fr-FR"/>
              <a:t>QE(detector)</a:t>
            </a:r>
          </a:p>
        </p:txBody>
      </p:sp>
      <p:sp>
        <p:nvSpPr>
          <p:cNvPr id="12" name="ZoneTexte 11"/>
          <p:cNvSpPr txBox="1"/>
          <p:nvPr/>
        </p:nvSpPr>
        <p:spPr>
          <a:xfrm>
            <a:off x="297713" y="5456548"/>
            <a:ext cx="6039587" cy="1200329"/>
          </a:xfrm>
          <a:prstGeom prst="rect">
            <a:avLst/>
          </a:prstGeom>
          <a:noFill/>
        </p:spPr>
        <p:txBody>
          <a:bodyPr wrap="square" rtlCol="0">
            <a:spAutoFit/>
          </a:bodyPr>
          <a:lstStyle/>
          <a:p>
            <a:r>
              <a:rPr lang="fr-FR"/>
              <a:t>- ugriZy </a:t>
            </a:r>
            <a:r>
              <a:rPr lang="fr-FR" b="1"/>
              <a:t>throughputs</a:t>
            </a:r>
            <a:r>
              <a:rPr lang="fr-FR"/>
              <a:t> do not include atmosphere</a:t>
            </a:r>
          </a:p>
          <a:p>
            <a:r>
              <a:rPr lang="fr-FR"/>
              <a:t>- But the </a:t>
            </a:r>
            <a:r>
              <a:rPr lang="fr-FR" b="1">
                <a:highlight>
                  <a:srgbClr val="FFFF00"/>
                </a:highlight>
              </a:rPr>
              <a:t>instantaneous</a:t>
            </a:r>
            <a:r>
              <a:rPr lang="fr-FR">
                <a:highlight>
                  <a:srgbClr val="FFFF00"/>
                </a:highlight>
              </a:rPr>
              <a:t> </a:t>
            </a:r>
            <a:r>
              <a:rPr lang="fr-FR" b="1">
                <a:highlight>
                  <a:srgbClr val="FFFF00"/>
                </a:highlight>
              </a:rPr>
              <a:t>effective passband</a:t>
            </a:r>
            <a:r>
              <a:rPr lang="fr-FR"/>
              <a:t>, which governs the quantity of photons detected, includes the transmission of the atmosphere</a:t>
            </a:r>
          </a:p>
        </p:txBody>
      </p:sp>
    </p:spTree>
    <p:extLst>
      <p:ext uri="{BB962C8B-B14F-4D97-AF65-F5344CB8AC3E}">
        <p14:creationId xmlns:p14="http://schemas.microsoft.com/office/powerpoint/2010/main" val="2943883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BAEA71-E25F-01C4-D08B-BB320A59B49C}"/>
              </a:ext>
            </a:extLst>
          </p:cNvPr>
          <p:cNvSpPr>
            <a:spLocks noGrp="1"/>
          </p:cNvSpPr>
          <p:nvPr>
            <p:ph type="title"/>
          </p:nvPr>
        </p:nvSpPr>
        <p:spPr>
          <a:xfrm>
            <a:off x="457200" y="159138"/>
            <a:ext cx="8229600" cy="848536"/>
          </a:xfrm>
        </p:spPr>
        <p:txBody>
          <a:bodyPr>
            <a:normAutofit/>
          </a:bodyPr>
          <a:lstStyle/>
          <a:p>
            <a:r>
              <a:rPr lang="fr-FR" b="1" dirty="0">
                <a:solidFill>
                  <a:srgbClr val="FF0000"/>
                </a:solidFill>
              </a:rPr>
              <a:t>Flat-</a:t>
            </a:r>
            <a:r>
              <a:rPr lang="fr-FR" b="1" dirty="0" err="1">
                <a:solidFill>
                  <a:srgbClr val="FF0000"/>
                </a:solidFill>
              </a:rPr>
              <a:t>fielding</a:t>
            </a:r>
            <a:r>
              <a:rPr lang="fr-FR" b="1" dirty="0">
                <a:solidFill>
                  <a:srgbClr val="FF0000"/>
                </a:solidFill>
              </a:rPr>
              <a:t> in </a:t>
            </a:r>
            <a:r>
              <a:rPr lang="fr-FR" b="1" dirty="0" err="1">
                <a:solidFill>
                  <a:srgbClr val="FF0000"/>
                </a:solidFill>
              </a:rPr>
              <a:t>spectroscopy</a:t>
            </a:r>
            <a:endParaRPr lang="fr-FR" b="1" dirty="0">
              <a:solidFill>
                <a:srgbClr val="FF0000"/>
              </a:solidFill>
            </a:endParaRPr>
          </a:p>
        </p:txBody>
      </p:sp>
      <p:sp>
        <p:nvSpPr>
          <p:cNvPr id="3" name="Espace réservé du contenu 2">
            <a:extLst>
              <a:ext uri="{FF2B5EF4-FFF2-40B4-BE49-F238E27FC236}">
                <a16:creationId xmlns:a16="http://schemas.microsoft.com/office/drawing/2014/main" id="{3D2C30E0-7847-4530-80FF-A9E151D3EE2A}"/>
              </a:ext>
            </a:extLst>
          </p:cNvPr>
          <p:cNvSpPr>
            <a:spLocks noGrp="1"/>
          </p:cNvSpPr>
          <p:nvPr>
            <p:ph idx="1"/>
          </p:nvPr>
        </p:nvSpPr>
        <p:spPr>
          <a:xfrm>
            <a:off x="204325" y="1118883"/>
            <a:ext cx="6060988" cy="2390936"/>
          </a:xfrm>
        </p:spPr>
        <p:txBody>
          <a:bodyPr>
            <a:normAutofit fontScale="70000" lnSpcReduction="20000"/>
          </a:bodyPr>
          <a:lstStyle/>
          <a:p>
            <a:pPr marL="0" indent="0">
              <a:buNone/>
            </a:pPr>
            <a:r>
              <a:rPr lang="fr-FR" b="1" dirty="0">
                <a:solidFill>
                  <a:srgbClr val="FF0000"/>
                </a:solidFill>
                <a:highlight>
                  <a:srgbClr val="FFFF00"/>
                </a:highlight>
              </a:rPr>
              <a:t>Flat-</a:t>
            </a:r>
            <a:r>
              <a:rPr lang="fr-FR" b="1" dirty="0" err="1">
                <a:solidFill>
                  <a:srgbClr val="FF0000"/>
                </a:solidFill>
                <a:highlight>
                  <a:srgbClr val="FFFF00"/>
                </a:highlight>
              </a:rPr>
              <a:t>fielding</a:t>
            </a:r>
            <a:r>
              <a:rPr lang="fr-FR" dirty="0"/>
              <a:t> </a:t>
            </a:r>
            <a:r>
              <a:rPr lang="fr-FR" b="1" dirty="0" err="1"/>
              <a:t>is</a:t>
            </a:r>
            <a:r>
              <a:rPr lang="fr-FR" b="1" dirty="0"/>
              <a:t> not standard for </a:t>
            </a:r>
            <a:r>
              <a:rPr lang="fr-FR" b="1" dirty="0" err="1"/>
              <a:t>spectroscopy</a:t>
            </a:r>
            <a:endParaRPr lang="fr-FR" b="1" dirty="0"/>
          </a:p>
          <a:p>
            <a:pPr lvl="1"/>
            <a:r>
              <a:rPr lang="fr-FR" sz="2600" dirty="0" err="1"/>
              <a:t>Ultimately</a:t>
            </a:r>
            <a:r>
              <a:rPr lang="fr-FR" sz="2600" dirty="0"/>
              <a:t>, the CBP </a:t>
            </a:r>
            <a:r>
              <a:rPr lang="fr-FR" sz="2600" dirty="0" err="1"/>
              <a:t>will</a:t>
            </a:r>
            <a:r>
              <a:rPr lang="fr-FR" sz="2600" dirty="0"/>
              <a:t> </a:t>
            </a:r>
            <a:r>
              <a:rPr lang="fr-FR" sz="2600" dirty="0" err="1"/>
              <a:t>be</a:t>
            </a:r>
            <a:r>
              <a:rPr lang="fr-FR" sz="2600" dirty="0"/>
              <a:t> the best </a:t>
            </a:r>
            <a:r>
              <a:rPr lang="fr-FR" sz="2600" dirty="0" err="1"/>
              <a:t>tool</a:t>
            </a:r>
            <a:endParaRPr lang="fr-FR" sz="2600" dirty="0"/>
          </a:p>
          <a:p>
            <a:pPr lvl="1"/>
            <a:r>
              <a:rPr lang="fr-FR" sz="2600" dirty="0"/>
              <a:t>In the </a:t>
            </a:r>
            <a:r>
              <a:rPr lang="fr-FR" sz="2600" dirty="0" err="1"/>
              <a:t>meanwhile,we</a:t>
            </a:r>
            <a:r>
              <a:rPr lang="fr-FR" sz="2600" dirty="0"/>
              <a:t> use approximations :</a:t>
            </a:r>
          </a:p>
          <a:p>
            <a:pPr lvl="2"/>
            <a:r>
              <a:rPr lang="fr-FR" sz="2300" dirty="0" err="1"/>
              <a:t>Keep</a:t>
            </a:r>
            <a:r>
              <a:rPr lang="fr-FR" sz="2300" dirty="0"/>
              <a:t> </a:t>
            </a:r>
            <a:r>
              <a:rPr lang="fr-FR" sz="2300" dirty="0" err="1"/>
              <a:t>only</a:t>
            </a:r>
            <a:r>
              <a:rPr lang="fr-FR" sz="2300" dirty="0"/>
              <a:t> fluctuations due to camera </a:t>
            </a:r>
            <a:r>
              <a:rPr lang="fr-FR" sz="2300" dirty="0" err="1"/>
              <a:t>window</a:t>
            </a:r>
            <a:r>
              <a:rPr lang="fr-FR" sz="2300" dirty="0"/>
              <a:t> + CCD (</a:t>
            </a:r>
            <a:r>
              <a:rPr lang="fr-FR" sz="2300" dirty="0" err="1"/>
              <a:t>dust</a:t>
            </a:r>
            <a:r>
              <a:rPr lang="fr-FR" sz="2300" dirty="0"/>
              <a:t> &amp; pixel-to-pixel gain variations)</a:t>
            </a:r>
          </a:p>
          <a:p>
            <a:pPr lvl="2"/>
            <a:r>
              <a:rPr lang="fr-FR" sz="2300" b="1" dirty="0"/>
              <a:t>spatial</a:t>
            </a:r>
            <a:r>
              <a:rPr lang="fr-FR" sz="2300" dirty="0"/>
              <a:t> and </a:t>
            </a:r>
            <a:r>
              <a:rPr lang="fr-FR" sz="2300" b="1" dirty="0" err="1"/>
              <a:t>wavelength</a:t>
            </a:r>
            <a:r>
              <a:rPr lang="fr-FR" sz="2300" dirty="0"/>
              <a:t> </a:t>
            </a:r>
            <a:r>
              <a:rPr lang="fr-FR" sz="2300" dirty="0" err="1"/>
              <a:t>efficiencies</a:t>
            </a:r>
            <a:r>
              <a:rPr lang="fr-FR" sz="2300" dirty="0"/>
              <a:t> </a:t>
            </a:r>
            <a:r>
              <a:rPr lang="fr-FR" sz="2300" dirty="0" err="1"/>
              <a:t>factorize</a:t>
            </a:r>
            <a:endParaRPr lang="fr-FR" sz="2300" dirty="0"/>
          </a:p>
          <a:p>
            <a:pPr marL="914400" lvl="2" indent="0">
              <a:buNone/>
            </a:pPr>
            <a:endParaRPr lang="fr-FR" sz="2300" dirty="0"/>
          </a:p>
          <a:p>
            <a:pPr marL="914400" lvl="2" indent="0">
              <a:buNone/>
            </a:pPr>
            <a:endParaRPr lang="fr-FR" sz="1000" dirty="0"/>
          </a:p>
          <a:p>
            <a:pPr lvl="1"/>
            <a:r>
              <a:rPr lang="fr-FR" sz="2600" dirty="0"/>
              <a:t>A line of light to </a:t>
            </a:r>
            <a:r>
              <a:rPr lang="fr-FR" sz="2600" dirty="0" err="1"/>
              <a:t>produce</a:t>
            </a:r>
            <a:r>
              <a:rPr lang="fr-FR" sz="2600" dirty="0"/>
              <a:t> a </a:t>
            </a:r>
            <a:r>
              <a:rPr lang="fr-FR" sz="2600" dirty="0" err="1"/>
              <a:t>special</a:t>
            </a:r>
            <a:r>
              <a:rPr lang="fr-FR" sz="2600" dirty="0"/>
              <a:t> flat-</a:t>
            </a:r>
            <a:r>
              <a:rPr lang="fr-FR" sz="2600" dirty="0" err="1"/>
              <a:t>field</a:t>
            </a:r>
            <a:endParaRPr lang="fr-FR" sz="2600" dirty="0"/>
          </a:p>
        </p:txBody>
      </p:sp>
      <p:grpSp>
        <p:nvGrpSpPr>
          <p:cNvPr id="4" name="Groupe 3">
            <a:extLst>
              <a:ext uri="{FF2B5EF4-FFF2-40B4-BE49-F238E27FC236}">
                <a16:creationId xmlns:a16="http://schemas.microsoft.com/office/drawing/2014/main" id="{33B69138-6540-EC6E-2D27-4B24DC9ED9EE}"/>
              </a:ext>
            </a:extLst>
          </p:cNvPr>
          <p:cNvGrpSpPr/>
          <p:nvPr/>
        </p:nvGrpSpPr>
        <p:grpSpPr>
          <a:xfrm>
            <a:off x="616793" y="3817446"/>
            <a:ext cx="3153167" cy="2904408"/>
            <a:chOff x="616793" y="3817446"/>
            <a:chExt cx="3153167" cy="2904408"/>
          </a:xfrm>
        </p:grpSpPr>
        <p:pic>
          <p:nvPicPr>
            <p:cNvPr id="29" name="Image 28">
              <a:extLst>
                <a:ext uri="{FF2B5EF4-FFF2-40B4-BE49-F238E27FC236}">
                  <a16:creationId xmlns:a16="http://schemas.microsoft.com/office/drawing/2014/main" id="{E7B5D348-B130-5538-6788-E1A24DB326A7}"/>
                </a:ext>
              </a:extLst>
            </p:cNvPr>
            <p:cNvPicPr>
              <a:picLocks noChangeAspect="1"/>
            </p:cNvPicPr>
            <p:nvPr/>
          </p:nvPicPr>
          <p:blipFill>
            <a:blip r:embed="rId2"/>
            <a:stretch>
              <a:fillRect/>
            </a:stretch>
          </p:blipFill>
          <p:spPr>
            <a:xfrm>
              <a:off x="891104" y="3817446"/>
              <a:ext cx="2878856" cy="2904408"/>
            </a:xfrm>
            <a:prstGeom prst="rect">
              <a:avLst/>
            </a:prstGeom>
          </p:spPr>
        </p:pic>
        <p:pic>
          <p:nvPicPr>
            <p:cNvPr id="22" name="Graphique 21" descr="Avertissement">
              <a:extLst>
                <a:ext uri="{FF2B5EF4-FFF2-40B4-BE49-F238E27FC236}">
                  <a16:creationId xmlns:a16="http://schemas.microsoft.com/office/drawing/2014/main" id="{9C0585C2-D115-3F17-555F-9C44E87C2F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6793" y="3876284"/>
              <a:ext cx="346558" cy="346558"/>
            </a:xfrm>
            <a:prstGeom prst="rect">
              <a:avLst/>
            </a:prstGeom>
          </p:spPr>
        </p:pic>
        <p:cxnSp>
          <p:nvCxnSpPr>
            <p:cNvPr id="32" name="Connecteur droit avec flèche 31">
              <a:extLst>
                <a:ext uri="{FF2B5EF4-FFF2-40B4-BE49-F238E27FC236}">
                  <a16:creationId xmlns:a16="http://schemas.microsoft.com/office/drawing/2014/main" id="{76E5EB87-8710-1FD6-0B3A-2CCFB1877989}"/>
                </a:ext>
              </a:extLst>
            </p:cNvPr>
            <p:cNvCxnSpPr>
              <a:cxnSpLocks/>
            </p:cNvCxnSpPr>
            <p:nvPr/>
          </p:nvCxnSpPr>
          <p:spPr>
            <a:xfrm flipV="1">
              <a:off x="992695" y="4098159"/>
              <a:ext cx="715492" cy="124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3" name="Groupe 22">
            <a:extLst>
              <a:ext uri="{FF2B5EF4-FFF2-40B4-BE49-F238E27FC236}">
                <a16:creationId xmlns:a16="http://schemas.microsoft.com/office/drawing/2014/main" id="{769142A8-9B1C-DA58-81CC-45E517B3299C}"/>
              </a:ext>
            </a:extLst>
          </p:cNvPr>
          <p:cNvGrpSpPr/>
          <p:nvPr/>
        </p:nvGrpSpPr>
        <p:grpSpPr>
          <a:xfrm>
            <a:off x="5826153" y="3617895"/>
            <a:ext cx="2878856" cy="2961403"/>
            <a:chOff x="6640578" y="4902566"/>
            <a:chExt cx="1771650" cy="1822450"/>
          </a:xfrm>
        </p:grpSpPr>
        <p:pic>
          <p:nvPicPr>
            <p:cNvPr id="36" name="Image 35">
              <a:extLst>
                <a:ext uri="{FF2B5EF4-FFF2-40B4-BE49-F238E27FC236}">
                  <a16:creationId xmlns:a16="http://schemas.microsoft.com/office/drawing/2014/main" id="{1C9474D7-4986-6561-D24A-F3A6A5241268}"/>
                </a:ext>
              </a:extLst>
            </p:cNvPr>
            <p:cNvPicPr>
              <a:picLocks noChangeAspect="1"/>
            </p:cNvPicPr>
            <p:nvPr/>
          </p:nvPicPr>
          <p:blipFill>
            <a:blip r:embed="rId5"/>
            <a:stretch>
              <a:fillRect/>
            </a:stretch>
          </p:blipFill>
          <p:spPr>
            <a:xfrm>
              <a:off x="6640578" y="4902566"/>
              <a:ext cx="1771650" cy="1822450"/>
            </a:xfrm>
            <a:prstGeom prst="rect">
              <a:avLst/>
            </a:prstGeom>
          </p:spPr>
        </p:pic>
        <p:sp>
          <p:nvSpPr>
            <p:cNvPr id="21" name="ZoneTexte 20">
              <a:extLst>
                <a:ext uri="{FF2B5EF4-FFF2-40B4-BE49-F238E27FC236}">
                  <a16:creationId xmlns:a16="http://schemas.microsoft.com/office/drawing/2014/main" id="{9B37EB5A-FC76-34BC-EC99-4CBF1217BB52}"/>
                </a:ext>
              </a:extLst>
            </p:cNvPr>
            <p:cNvSpPr txBox="1"/>
            <p:nvPr/>
          </p:nvSpPr>
          <p:spPr>
            <a:xfrm>
              <a:off x="6779895" y="5063993"/>
              <a:ext cx="1598845" cy="321990"/>
            </a:xfrm>
            <a:prstGeom prst="rect">
              <a:avLst/>
            </a:prstGeom>
            <a:noFill/>
            <a:ln>
              <a:solidFill>
                <a:schemeClr val="tx1"/>
              </a:solidFill>
            </a:ln>
          </p:spPr>
          <p:txBody>
            <a:bodyPr wrap="square" rtlCol="0">
              <a:spAutoFit/>
            </a:bodyPr>
            <a:lstStyle/>
            <a:p>
              <a:pPr algn="ctr"/>
              <a:r>
                <a:rPr lang="fr-FR" sz="1400" dirty="0">
                  <a:solidFill>
                    <a:srgbClr val="FFFF00"/>
                  </a:solidFill>
                </a:rPr>
                <a:t>flat </a:t>
              </a:r>
              <a:r>
                <a:rPr lang="fr-FR" sz="1400" b="1" dirty="0" err="1">
                  <a:solidFill>
                    <a:srgbClr val="FFFF00"/>
                  </a:solidFill>
                </a:rPr>
                <a:t>after</a:t>
              </a:r>
              <a:r>
                <a:rPr lang="fr-FR" sz="1400" b="1" dirty="0">
                  <a:solidFill>
                    <a:srgbClr val="FFFF00"/>
                  </a:solidFill>
                </a:rPr>
                <a:t> </a:t>
              </a:r>
              <a:r>
                <a:rPr lang="fr-FR" sz="1400" b="1" dirty="0" err="1">
                  <a:solidFill>
                    <a:srgbClr val="FFFF00"/>
                  </a:solidFill>
                </a:rPr>
                <a:t>filtering</a:t>
              </a:r>
              <a:r>
                <a:rPr lang="fr-FR" sz="1400" b="1" dirty="0">
                  <a:solidFill>
                    <a:srgbClr val="FFFF00"/>
                  </a:solidFill>
                </a:rPr>
                <a:t> slow variations </a:t>
              </a:r>
              <a:r>
                <a:rPr lang="fr-FR" sz="1400" dirty="0">
                  <a:solidFill>
                    <a:srgbClr val="FFFF00"/>
                  </a:solidFill>
                </a:rPr>
                <a:t>due to </a:t>
              </a:r>
              <a:r>
                <a:rPr lang="fr-FR" sz="1400" dirty="0" err="1">
                  <a:solidFill>
                    <a:srgbClr val="FFFF00"/>
                  </a:solidFill>
                </a:rPr>
                <a:t>upstream</a:t>
              </a:r>
              <a:r>
                <a:rPr lang="fr-FR" sz="1400" dirty="0">
                  <a:solidFill>
                    <a:srgbClr val="FFFF00"/>
                  </a:solidFill>
                </a:rPr>
                <a:t> </a:t>
              </a:r>
              <a:r>
                <a:rPr lang="fr-FR" sz="1400" dirty="0" err="1">
                  <a:solidFill>
                    <a:srgbClr val="FFFF00"/>
                  </a:solidFill>
                </a:rPr>
                <a:t>optics</a:t>
              </a:r>
              <a:endParaRPr lang="fr-FR" sz="1400" dirty="0">
                <a:solidFill>
                  <a:srgbClr val="FFFF00"/>
                </a:solidFill>
              </a:endParaRPr>
            </a:p>
          </p:txBody>
        </p:sp>
      </p:grpSp>
      <p:grpSp>
        <p:nvGrpSpPr>
          <p:cNvPr id="39" name="Groupe 38">
            <a:extLst>
              <a:ext uri="{FF2B5EF4-FFF2-40B4-BE49-F238E27FC236}">
                <a16:creationId xmlns:a16="http://schemas.microsoft.com/office/drawing/2014/main" id="{C7B37BB4-4968-3A0F-B3D7-BAAA1F340E2F}"/>
              </a:ext>
            </a:extLst>
          </p:cNvPr>
          <p:cNvGrpSpPr/>
          <p:nvPr/>
        </p:nvGrpSpPr>
        <p:grpSpPr>
          <a:xfrm>
            <a:off x="6237737" y="1028733"/>
            <a:ext cx="2526870" cy="2174687"/>
            <a:chOff x="5559183" y="1148001"/>
            <a:chExt cx="2526870" cy="2174687"/>
          </a:xfrm>
        </p:grpSpPr>
        <p:pic>
          <p:nvPicPr>
            <p:cNvPr id="33" name="Image 32">
              <a:extLst>
                <a:ext uri="{FF2B5EF4-FFF2-40B4-BE49-F238E27FC236}">
                  <a16:creationId xmlns:a16="http://schemas.microsoft.com/office/drawing/2014/main" id="{7CC9C2A4-9640-56CF-9FE9-EB01B143D909}"/>
                </a:ext>
              </a:extLst>
            </p:cNvPr>
            <p:cNvPicPr>
              <a:picLocks noChangeAspect="1"/>
            </p:cNvPicPr>
            <p:nvPr/>
          </p:nvPicPr>
          <p:blipFill>
            <a:blip r:embed="rId6"/>
            <a:stretch>
              <a:fillRect/>
            </a:stretch>
          </p:blipFill>
          <p:spPr>
            <a:xfrm>
              <a:off x="5804971" y="1148001"/>
              <a:ext cx="2281082" cy="1979514"/>
            </a:xfrm>
            <a:prstGeom prst="rect">
              <a:avLst/>
            </a:prstGeom>
          </p:spPr>
        </p:pic>
        <p:sp>
          <p:nvSpPr>
            <p:cNvPr id="37" name="ZoneTexte 36">
              <a:extLst>
                <a:ext uri="{FF2B5EF4-FFF2-40B4-BE49-F238E27FC236}">
                  <a16:creationId xmlns:a16="http://schemas.microsoft.com/office/drawing/2014/main" id="{C9A560CA-8FFD-5336-8796-AE94080B6C01}"/>
                </a:ext>
              </a:extLst>
            </p:cNvPr>
            <p:cNvSpPr txBox="1"/>
            <p:nvPr/>
          </p:nvSpPr>
          <p:spPr>
            <a:xfrm rot="16200000">
              <a:off x="4911121" y="2010373"/>
              <a:ext cx="1603901" cy="307777"/>
            </a:xfrm>
            <a:prstGeom prst="rect">
              <a:avLst/>
            </a:prstGeom>
            <a:noFill/>
          </p:spPr>
          <p:txBody>
            <a:bodyPr wrap="none" rtlCol="0">
              <a:spAutoFit/>
            </a:bodyPr>
            <a:lstStyle/>
            <a:p>
              <a:r>
                <a:rPr lang="fr-FR" sz="1400" dirty="0"/>
                <a:t>Blue flat pixel value</a:t>
              </a:r>
              <a:endParaRPr lang="fr-FR" dirty="0"/>
            </a:p>
          </p:txBody>
        </p:sp>
        <p:sp>
          <p:nvSpPr>
            <p:cNvPr id="38" name="ZoneTexte 37">
              <a:extLst>
                <a:ext uri="{FF2B5EF4-FFF2-40B4-BE49-F238E27FC236}">
                  <a16:creationId xmlns:a16="http://schemas.microsoft.com/office/drawing/2014/main" id="{ABCF2213-A689-96E9-85D7-54201B7662CF}"/>
                </a:ext>
              </a:extLst>
            </p:cNvPr>
            <p:cNvSpPr txBox="1"/>
            <p:nvPr/>
          </p:nvSpPr>
          <p:spPr>
            <a:xfrm>
              <a:off x="6028347" y="3014911"/>
              <a:ext cx="1559081" cy="307777"/>
            </a:xfrm>
            <a:prstGeom prst="rect">
              <a:avLst/>
            </a:prstGeom>
            <a:solidFill>
              <a:schemeClr val="bg1"/>
            </a:solidFill>
          </p:spPr>
          <p:txBody>
            <a:bodyPr wrap="none" rtlCol="0">
              <a:spAutoFit/>
            </a:bodyPr>
            <a:lstStyle/>
            <a:p>
              <a:r>
                <a:rPr lang="fr-FR" sz="1400" dirty="0"/>
                <a:t>Red flat pixel value</a:t>
              </a:r>
            </a:p>
          </p:txBody>
        </p:sp>
      </p:grpSp>
      <p:cxnSp>
        <p:nvCxnSpPr>
          <p:cNvPr id="41" name="Connecteur droit avec flèche 40">
            <a:extLst>
              <a:ext uri="{FF2B5EF4-FFF2-40B4-BE49-F238E27FC236}">
                <a16:creationId xmlns:a16="http://schemas.microsoft.com/office/drawing/2014/main" id="{7D53EBDF-F283-90E0-748E-2E05DDB50A28}"/>
              </a:ext>
            </a:extLst>
          </p:cNvPr>
          <p:cNvCxnSpPr>
            <a:cxnSpLocks/>
          </p:cNvCxnSpPr>
          <p:nvPr/>
        </p:nvCxnSpPr>
        <p:spPr>
          <a:xfrm>
            <a:off x="5208606" y="2566385"/>
            <a:ext cx="1010407" cy="0"/>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46" name="Groupe 45">
            <a:extLst>
              <a:ext uri="{FF2B5EF4-FFF2-40B4-BE49-F238E27FC236}">
                <a16:creationId xmlns:a16="http://schemas.microsoft.com/office/drawing/2014/main" id="{71DBD36B-480B-EB1A-59B2-6BE5EDEC0D0D}"/>
              </a:ext>
            </a:extLst>
          </p:cNvPr>
          <p:cNvGrpSpPr/>
          <p:nvPr/>
        </p:nvGrpSpPr>
        <p:grpSpPr>
          <a:xfrm>
            <a:off x="3875556" y="3617895"/>
            <a:ext cx="2007051" cy="1962391"/>
            <a:chOff x="3735584" y="4915626"/>
            <a:chExt cx="2007051" cy="1962391"/>
          </a:xfrm>
        </p:grpSpPr>
        <p:pic>
          <p:nvPicPr>
            <p:cNvPr id="45" name="Google Shape;266;p28">
              <a:extLst>
                <a:ext uri="{FF2B5EF4-FFF2-40B4-BE49-F238E27FC236}">
                  <a16:creationId xmlns:a16="http://schemas.microsoft.com/office/drawing/2014/main" id="{E6C9B570-C546-01CD-1374-BAE5101C1DFD}"/>
                </a:ext>
              </a:extLst>
            </p:cNvPr>
            <p:cNvPicPr preferRelativeResize="0"/>
            <p:nvPr/>
          </p:nvPicPr>
          <p:blipFill rotWithShape="1">
            <a:blip r:embed="rId7">
              <a:alphaModFix/>
            </a:blip>
            <a:srcRect l="5726" t="8362" r="10668" b="9891"/>
            <a:stretch/>
          </p:blipFill>
          <p:spPr>
            <a:xfrm>
              <a:off x="3735584" y="4915626"/>
              <a:ext cx="2007051" cy="1962391"/>
            </a:xfrm>
            <a:prstGeom prst="rect">
              <a:avLst/>
            </a:prstGeom>
            <a:noFill/>
            <a:ln>
              <a:noFill/>
            </a:ln>
          </p:spPr>
        </p:pic>
        <p:sp>
          <p:nvSpPr>
            <p:cNvPr id="44" name="Google Shape;300;p31">
              <a:extLst>
                <a:ext uri="{FF2B5EF4-FFF2-40B4-BE49-F238E27FC236}">
                  <a16:creationId xmlns:a16="http://schemas.microsoft.com/office/drawing/2014/main" id="{B51B556A-F64C-7C0D-AF0A-73FE258F94B0}"/>
                </a:ext>
              </a:extLst>
            </p:cNvPr>
            <p:cNvSpPr txBox="1"/>
            <p:nvPr/>
          </p:nvSpPr>
          <p:spPr>
            <a:xfrm>
              <a:off x="4064110" y="5109605"/>
              <a:ext cx="1172498"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400" b="1" dirty="0">
                  <a:solidFill>
                    <a:srgbClr val="FFFF00"/>
                  </a:solidFill>
                </a:rPr>
                <a:t>N</a:t>
              </a:r>
              <a:r>
                <a:rPr lang="es" sz="1400" b="1" dirty="0">
                  <a:solidFill>
                    <a:srgbClr val="FFFF00"/>
                  </a:solidFill>
                </a:rPr>
                <a:t>ormal flat FELH0600 </a:t>
              </a:r>
              <a:endParaRPr sz="1400" b="1" dirty="0">
                <a:solidFill>
                  <a:srgbClr val="FFFF00"/>
                </a:solidFill>
              </a:endParaRPr>
            </a:p>
          </p:txBody>
        </p:sp>
      </p:grpSp>
      <p:pic>
        <p:nvPicPr>
          <p:cNvPr id="51" name="Google Shape;87;p16" descr="{&quot;aid&quot;:null,&quot;type&quot;:&quot;$$&quot;,&quot;font&quot;:{&quot;size&quot;:14,&quot;color&quot;:&quot;#000000&quot;,&quot;family&quot;:&quot;Arial&quot;},&quot;id&quot;:&quot;17&quot;,&quot;backgroundColor&quot;:&quot;#FFFFFF&quot;,&quot;code&quot;:&quot;$$F_{CCD}\\left(i,j,\\lambda\\right)=G_{CCD}\\left(i,j\\right)\\times\\varepsilon_{CCD}\\left(\\lambda\\right)$$&quot;,&quot;backgroundColorModified&quot;:null,&quot;ts&quot;:1652362661518,&quot;cs&quot;:&quot;lC463cVaPQqwT1u7Lp8IwA==&quot;,&quot;size&quot;:{&quot;width&quot;:346.75,&quot;height&quot;:22.25}}">
            <a:extLst>
              <a:ext uri="{FF2B5EF4-FFF2-40B4-BE49-F238E27FC236}">
                <a16:creationId xmlns:a16="http://schemas.microsoft.com/office/drawing/2014/main" id="{FFFCA3D1-BD28-3F43-131F-D4A9A86FBDBB}"/>
              </a:ext>
            </a:extLst>
          </p:cNvPr>
          <p:cNvPicPr preferRelativeResize="0"/>
          <p:nvPr/>
        </p:nvPicPr>
        <p:blipFill>
          <a:blip r:embed="rId8">
            <a:alphaModFix/>
          </a:blip>
          <a:stretch>
            <a:fillRect/>
          </a:stretch>
        </p:blipFill>
        <p:spPr>
          <a:xfrm>
            <a:off x="1661744" y="2754193"/>
            <a:ext cx="3302794" cy="211931"/>
          </a:xfrm>
          <a:prstGeom prst="rect">
            <a:avLst/>
          </a:prstGeom>
          <a:noFill/>
          <a:ln>
            <a:noFill/>
          </a:ln>
        </p:spPr>
      </p:pic>
      <p:pic>
        <p:nvPicPr>
          <p:cNvPr id="5" name="Image 4">
            <a:extLst>
              <a:ext uri="{FF2B5EF4-FFF2-40B4-BE49-F238E27FC236}">
                <a16:creationId xmlns:a16="http://schemas.microsoft.com/office/drawing/2014/main" id="{B57566B9-CA1B-9910-71D7-07313981545F}"/>
              </a:ext>
            </a:extLst>
          </p:cNvPr>
          <p:cNvPicPr>
            <a:picLocks noChangeAspect="1"/>
          </p:cNvPicPr>
          <p:nvPr/>
        </p:nvPicPr>
        <p:blipFill>
          <a:blip r:embed="rId9"/>
          <a:stretch>
            <a:fillRect/>
          </a:stretch>
        </p:blipFill>
        <p:spPr>
          <a:xfrm rot="16200000">
            <a:off x="4112124" y="5671264"/>
            <a:ext cx="1118883" cy="1254588"/>
          </a:xfrm>
          <a:prstGeom prst="rect">
            <a:avLst/>
          </a:prstGeom>
          <a:scene3d>
            <a:camera prst="orthographicFront">
              <a:rot lat="1800000" lon="3000000" rev="0"/>
            </a:camera>
            <a:lightRig rig="threePt" dir="t"/>
          </a:scene3d>
        </p:spPr>
      </p:pic>
      <p:sp>
        <p:nvSpPr>
          <p:cNvPr id="6" name="ZoneTexte 5">
            <a:extLst>
              <a:ext uri="{FF2B5EF4-FFF2-40B4-BE49-F238E27FC236}">
                <a16:creationId xmlns:a16="http://schemas.microsoft.com/office/drawing/2014/main" id="{2C14A4BB-C3C2-C8F1-DF89-7A2A9FDE2D2D}"/>
              </a:ext>
            </a:extLst>
          </p:cNvPr>
          <p:cNvSpPr txBox="1"/>
          <p:nvPr/>
        </p:nvSpPr>
        <p:spPr>
          <a:xfrm>
            <a:off x="4067456" y="5578102"/>
            <a:ext cx="1692222" cy="430887"/>
          </a:xfrm>
          <a:prstGeom prst="rect">
            <a:avLst/>
          </a:prstGeom>
          <a:noFill/>
        </p:spPr>
        <p:txBody>
          <a:bodyPr wrap="square" rtlCol="0">
            <a:spAutoFit/>
          </a:bodyPr>
          <a:lstStyle/>
          <a:p>
            <a:r>
              <a:rPr lang="fr-FR" sz="1100" dirty="0" err="1"/>
              <a:t>Vignetting</a:t>
            </a:r>
            <a:r>
              <a:rPr lang="fr-FR" sz="1100" dirty="0"/>
              <a:t> affects direct image but not </a:t>
            </a:r>
            <a:r>
              <a:rPr lang="fr-FR" sz="1100" dirty="0" err="1"/>
              <a:t>spectrum</a:t>
            </a:r>
            <a:endParaRPr lang="fr-FR" sz="1100" dirty="0"/>
          </a:p>
        </p:txBody>
      </p:sp>
    </p:spTree>
    <p:extLst>
      <p:ext uri="{BB962C8B-B14F-4D97-AF65-F5344CB8AC3E}">
        <p14:creationId xmlns:p14="http://schemas.microsoft.com/office/powerpoint/2010/main" val="4200008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r 27"/>
          <p:cNvGrpSpPr/>
          <p:nvPr/>
        </p:nvGrpSpPr>
        <p:grpSpPr>
          <a:xfrm>
            <a:off x="4534436" y="4376931"/>
            <a:ext cx="4425781" cy="2404128"/>
            <a:chOff x="3842707" y="1837115"/>
            <a:chExt cx="4425781" cy="2404128"/>
          </a:xfrm>
        </p:grpSpPr>
        <p:pic>
          <p:nvPicPr>
            <p:cNvPr id="20" name="Image 19" descr="Capture d’écran 2019-10-24 à 17.05.47.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2707" y="1837115"/>
              <a:ext cx="4425781" cy="2404128"/>
            </a:xfrm>
            <a:prstGeom prst="rect">
              <a:avLst/>
            </a:prstGeom>
          </p:spPr>
        </p:pic>
        <p:sp>
          <p:nvSpPr>
            <p:cNvPr id="21" name="ZoneTexte 20"/>
            <p:cNvSpPr txBox="1"/>
            <p:nvPr/>
          </p:nvSpPr>
          <p:spPr>
            <a:xfrm>
              <a:off x="4531413" y="3712000"/>
              <a:ext cx="3013828" cy="369332"/>
            </a:xfrm>
            <a:prstGeom prst="rect">
              <a:avLst/>
            </a:prstGeom>
            <a:noFill/>
          </p:spPr>
          <p:txBody>
            <a:bodyPr wrap="none" rtlCol="0">
              <a:spAutoFit/>
            </a:bodyPr>
            <a:lstStyle/>
            <a:p>
              <a:r>
                <a:rPr lang="fr-FR" b="1">
                  <a:solidFill>
                    <a:srgbClr val="FFFF00"/>
                  </a:solidFill>
                </a:rPr>
                <a:t>First order only (with Z’ filter)</a:t>
              </a:r>
            </a:p>
          </p:txBody>
        </p:sp>
        <p:sp>
          <p:nvSpPr>
            <p:cNvPr id="22" name="ZoneTexte 21"/>
            <p:cNvSpPr txBox="1"/>
            <p:nvPr/>
          </p:nvSpPr>
          <p:spPr>
            <a:xfrm>
              <a:off x="5197881" y="2966230"/>
              <a:ext cx="2017687" cy="369332"/>
            </a:xfrm>
            <a:prstGeom prst="rect">
              <a:avLst/>
            </a:prstGeom>
            <a:noFill/>
          </p:spPr>
          <p:txBody>
            <a:bodyPr wrap="none" rtlCol="0">
              <a:spAutoFit/>
            </a:bodyPr>
            <a:lstStyle/>
            <a:p>
              <a:r>
                <a:rPr lang="fr-FR" b="1">
                  <a:solidFill>
                    <a:srgbClr val="FF0000"/>
                  </a:solidFill>
                </a:rPr>
                <a:t>965+/- 1.5nm band</a:t>
              </a:r>
            </a:p>
          </p:txBody>
        </p:sp>
        <p:cxnSp>
          <p:nvCxnSpPr>
            <p:cNvPr id="23" name="Connecteur droit avec flèche 22"/>
            <p:cNvCxnSpPr/>
            <p:nvPr/>
          </p:nvCxnSpPr>
          <p:spPr>
            <a:xfrm flipV="1">
              <a:off x="6492508" y="2314151"/>
              <a:ext cx="1086499" cy="73840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4" name="Grouper 23"/>
            <p:cNvGrpSpPr/>
            <p:nvPr/>
          </p:nvGrpSpPr>
          <p:grpSpPr>
            <a:xfrm>
              <a:off x="7391357" y="2015751"/>
              <a:ext cx="715071" cy="700624"/>
              <a:chOff x="5787483" y="4947892"/>
              <a:chExt cx="715071" cy="700624"/>
            </a:xfrm>
          </p:grpSpPr>
          <p:cxnSp>
            <p:nvCxnSpPr>
              <p:cNvPr id="25" name="Connecteur droit 24"/>
              <p:cNvCxnSpPr/>
              <p:nvPr/>
            </p:nvCxnSpPr>
            <p:spPr>
              <a:xfrm>
                <a:off x="5864096" y="4947892"/>
                <a:ext cx="638458" cy="6176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5787483" y="5030897"/>
                <a:ext cx="638458" cy="6176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2" name="Titre 1"/>
          <p:cNvSpPr>
            <a:spLocks noGrp="1"/>
          </p:cNvSpPr>
          <p:nvPr>
            <p:ph type="title"/>
          </p:nvPr>
        </p:nvSpPr>
        <p:spPr>
          <a:xfrm>
            <a:off x="385045" y="289068"/>
            <a:ext cx="8592264" cy="1064280"/>
          </a:xfrm>
        </p:spPr>
        <p:txBody>
          <a:bodyPr>
            <a:noAutofit/>
          </a:bodyPr>
          <a:lstStyle/>
          <a:p>
            <a:r>
              <a:rPr lang="fr-FR" sz="3200" b="1" dirty="0">
                <a:solidFill>
                  <a:srgbClr val="FF0000"/>
                </a:solidFill>
              </a:rPr>
              <a:t>Signal </a:t>
            </a:r>
            <a:r>
              <a:rPr lang="fr-FR" sz="3200" b="1" dirty="0" err="1">
                <a:solidFill>
                  <a:srgbClr val="FF0000"/>
                </a:solidFill>
              </a:rPr>
              <a:t>from</a:t>
            </a:r>
            <a:r>
              <a:rPr lang="fr-FR" sz="3200" b="1" dirty="0">
                <a:solidFill>
                  <a:srgbClr val="FF0000"/>
                </a:solidFill>
              </a:rPr>
              <a:t> </a:t>
            </a:r>
            <a:r>
              <a:rPr lang="fr-FR" sz="3200" b="1" dirty="0" err="1">
                <a:solidFill>
                  <a:srgbClr val="FF0000"/>
                </a:solidFill>
              </a:rPr>
              <a:t>red</a:t>
            </a:r>
            <a:r>
              <a:rPr lang="fr-FR" sz="3200" b="1" dirty="0">
                <a:solidFill>
                  <a:srgbClr val="FF0000"/>
                </a:solidFill>
              </a:rPr>
              <a:t> star </a:t>
            </a:r>
            <a:r>
              <a:rPr lang="fr-FR" sz="3200" b="1" dirty="0" err="1">
                <a:solidFill>
                  <a:srgbClr val="FF0000"/>
                </a:solidFill>
              </a:rPr>
              <a:t>with</a:t>
            </a:r>
            <a:r>
              <a:rPr lang="fr-FR" sz="3200" b="1" dirty="0">
                <a:solidFill>
                  <a:srgbClr val="FF0000"/>
                </a:solidFill>
              </a:rPr>
              <a:t> V=10 </a:t>
            </a:r>
            <a:r>
              <a:rPr lang="fr-FR" sz="2400" b="1" dirty="0">
                <a:solidFill>
                  <a:srgbClr val="FF0000"/>
                </a:solidFill>
              </a:rPr>
              <a:t>(30s </a:t>
            </a:r>
            <a:r>
              <a:rPr lang="fr-FR" sz="2400" b="1" dirty="0" err="1">
                <a:solidFill>
                  <a:srgbClr val="FF0000"/>
                </a:solidFill>
              </a:rPr>
              <a:t>exposure</a:t>
            </a:r>
            <a:r>
              <a:rPr lang="fr-FR" sz="2400" b="1" dirty="0">
                <a:solidFill>
                  <a:srgbClr val="FF0000"/>
                </a:solidFill>
              </a:rPr>
              <a:t>, </a:t>
            </a:r>
            <a:r>
              <a:rPr lang="fr-FR" sz="2400" b="1" dirty="0" err="1">
                <a:solidFill>
                  <a:srgbClr val="FF0000"/>
                </a:solidFill>
              </a:rPr>
              <a:t>airmass</a:t>
            </a:r>
            <a:r>
              <a:rPr lang="fr-FR" sz="2400" b="1" dirty="0">
                <a:solidFill>
                  <a:srgbClr val="FF0000"/>
                </a:solidFill>
              </a:rPr>
              <a:t> 1)</a:t>
            </a:r>
            <a:endParaRPr lang="fr-FR" sz="3200" b="1" dirty="0">
              <a:solidFill>
                <a:srgbClr val="FF0000"/>
              </a:solidFill>
            </a:endParaRPr>
          </a:p>
        </p:txBody>
      </p:sp>
      <p:sp>
        <p:nvSpPr>
          <p:cNvPr id="3" name="Espace réservé du contenu 2"/>
          <p:cNvSpPr>
            <a:spLocks noGrp="1"/>
          </p:cNvSpPr>
          <p:nvPr>
            <p:ph idx="1"/>
          </p:nvPr>
        </p:nvSpPr>
        <p:spPr>
          <a:xfrm>
            <a:off x="385044" y="1425498"/>
            <a:ext cx="4222989" cy="5195650"/>
          </a:xfrm>
        </p:spPr>
        <p:txBody>
          <a:bodyPr>
            <a:normAutofit fontScale="55000" lnSpcReduction="20000"/>
          </a:bodyPr>
          <a:lstStyle/>
          <a:p>
            <a:pPr marL="0" indent="0">
              <a:buNone/>
            </a:pPr>
            <a:r>
              <a:rPr lang="fr-FR" b="1" dirty="0"/>
              <a:t>Simulation </a:t>
            </a:r>
            <a:r>
              <a:rPr lang="fr-FR" b="1" dirty="0" err="1"/>
              <a:t>from</a:t>
            </a:r>
            <a:r>
              <a:rPr lang="fr-FR" b="1" dirty="0"/>
              <a:t> SDC </a:t>
            </a:r>
            <a:r>
              <a:rPr lang="fr-FR" b="1" dirty="0" err="1"/>
              <a:t>using</a:t>
            </a:r>
            <a:endParaRPr lang="fr-FR" b="1" dirty="0"/>
          </a:p>
          <a:p>
            <a:pPr>
              <a:buFontTx/>
              <a:buChar char="-"/>
            </a:pPr>
            <a:r>
              <a:rPr lang="fr-FR" dirty="0" err="1"/>
              <a:t>AuxTel</a:t>
            </a:r>
            <a:r>
              <a:rPr lang="fr-FR" dirty="0"/>
              <a:t> CCD QE official </a:t>
            </a:r>
            <a:r>
              <a:rPr lang="fr-FR" dirty="0" err="1"/>
              <a:t>curve</a:t>
            </a:r>
            <a:endParaRPr lang="fr-FR" dirty="0"/>
          </a:p>
          <a:p>
            <a:pPr>
              <a:buFontTx/>
              <a:buChar char="-"/>
            </a:pPr>
            <a:r>
              <a:rPr lang="fr-FR" dirty="0" err="1"/>
              <a:t>Measured</a:t>
            </a:r>
            <a:r>
              <a:rPr lang="fr-FR" dirty="0"/>
              <a:t> HOE transmission </a:t>
            </a:r>
            <a:r>
              <a:rPr lang="fr-FR" dirty="0" err="1"/>
              <a:t>curves</a:t>
            </a:r>
            <a:endParaRPr lang="fr-FR" dirty="0"/>
          </a:p>
          <a:p>
            <a:pPr>
              <a:buFontTx/>
              <a:buChar char="-"/>
            </a:pPr>
            <a:r>
              <a:rPr lang="fr-FR" dirty="0" err="1"/>
              <a:t>Atmospheric</a:t>
            </a:r>
            <a:r>
              <a:rPr lang="fr-FR" dirty="0"/>
              <a:t> absorption model</a:t>
            </a:r>
          </a:p>
          <a:p>
            <a:pPr>
              <a:buFontTx/>
              <a:buChar char="-"/>
            </a:pPr>
            <a:r>
              <a:rPr lang="fr-FR" dirty="0" err="1"/>
              <a:t>AuxTel</a:t>
            </a:r>
            <a:r>
              <a:rPr lang="fr-FR" dirty="0"/>
              <a:t> </a:t>
            </a:r>
            <a:r>
              <a:rPr lang="fr-FR" dirty="0" err="1"/>
              <a:t>optical</a:t>
            </a:r>
            <a:r>
              <a:rPr lang="fr-FR" dirty="0"/>
              <a:t> </a:t>
            </a:r>
            <a:r>
              <a:rPr lang="fr-FR" dirty="0" err="1"/>
              <a:t>throughput</a:t>
            </a:r>
            <a:endParaRPr lang="fr-FR" dirty="0"/>
          </a:p>
          <a:p>
            <a:pPr marL="0" indent="0">
              <a:buNone/>
            </a:pPr>
            <a:endParaRPr lang="fr-FR" dirty="0"/>
          </a:p>
          <a:p>
            <a:pPr marL="0" indent="0">
              <a:buNone/>
            </a:pPr>
            <a:r>
              <a:rPr lang="fr-FR" b="1" dirty="0"/>
              <a:t>The </a:t>
            </a:r>
            <a:r>
              <a:rPr lang="fr-FR" b="1" dirty="0" err="1"/>
              <a:t>less</a:t>
            </a:r>
            <a:r>
              <a:rPr lang="fr-FR" b="1" dirty="0"/>
              <a:t> </a:t>
            </a:r>
            <a:r>
              <a:rPr lang="fr-FR" b="1" dirty="0" err="1"/>
              <a:t>illuminated</a:t>
            </a:r>
            <a:r>
              <a:rPr lang="fr-FR" b="1" dirty="0"/>
              <a:t> band</a:t>
            </a:r>
          </a:p>
          <a:p>
            <a:pPr>
              <a:buFontTx/>
              <a:buChar char="-"/>
            </a:pPr>
            <a:r>
              <a:rPr lang="fr-FR" b="1" dirty="0">
                <a:solidFill>
                  <a:srgbClr val="FF0000"/>
                </a:solidFill>
              </a:rPr>
              <a:t>965nm+/-1.5nm </a:t>
            </a:r>
            <a:r>
              <a:rPr lang="fr-FR" dirty="0"/>
              <a:t>(1’’ </a:t>
            </a:r>
            <a:r>
              <a:rPr lang="fr-FR" dirty="0" err="1"/>
              <a:t>seeing</a:t>
            </a:r>
            <a:r>
              <a:rPr lang="fr-FR" dirty="0"/>
              <a:t> </a:t>
            </a:r>
            <a:r>
              <a:rPr lang="fr-FR" dirty="0" err="1"/>
              <a:t>equivalent</a:t>
            </a:r>
            <a:r>
              <a:rPr lang="fr-FR" dirty="0"/>
              <a:t>)</a:t>
            </a:r>
          </a:p>
          <a:p>
            <a:pPr>
              <a:buFontTx/>
              <a:buChar char="-"/>
            </a:pPr>
            <a:r>
              <a:rPr lang="fr-FR" dirty="0"/>
              <a:t>For the </a:t>
            </a:r>
            <a:r>
              <a:rPr lang="fr-FR" dirty="0" err="1"/>
              <a:t>hologram</a:t>
            </a:r>
            <a:endParaRPr lang="fr-FR" dirty="0"/>
          </a:p>
          <a:p>
            <a:pPr>
              <a:buFontTx/>
              <a:buChar char="-"/>
            </a:pPr>
            <a:r>
              <a:rPr lang="fr-FR" dirty="0"/>
              <a:t>30s </a:t>
            </a:r>
            <a:r>
              <a:rPr lang="fr-FR" dirty="0" err="1"/>
              <a:t>exposure</a:t>
            </a:r>
            <a:endParaRPr lang="fr-FR" dirty="0"/>
          </a:p>
          <a:p>
            <a:pPr>
              <a:buFontTx/>
              <a:buChar char="-"/>
            </a:pPr>
            <a:r>
              <a:rPr lang="fr-FR" b="1" dirty="0" err="1"/>
              <a:t>Expect</a:t>
            </a:r>
            <a:r>
              <a:rPr lang="fr-FR" b="1" dirty="0"/>
              <a:t> &gt; 25000</a:t>
            </a:r>
            <a:r>
              <a:rPr lang="fr-FR" b="1" dirty="0">
                <a:latin typeface="Symbol" charset="2"/>
                <a:cs typeface="Symbol" charset="2"/>
              </a:rPr>
              <a:t>g</a:t>
            </a:r>
            <a:r>
              <a:rPr lang="fr-FR" b="1" dirty="0"/>
              <a:t>e</a:t>
            </a:r>
            <a:r>
              <a:rPr lang="fr-FR" b="1" baseline="30000" dirty="0"/>
              <a:t>-</a:t>
            </a:r>
            <a:r>
              <a:rPr lang="fr-FR" b="1" dirty="0"/>
              <a:t> </a:t>
            </a:r>
            <a:r>
              <a:rPr lang="fr-FR" b="1" dirty="0" err="1"/>
              <a:t>from</a:t>
            </a:r>
            <a:r>
              <a:rPr lang="fr-FR" b="1" dirty="0"/>
              <a:t> V=10 stars </a:t>
            </a:r>
            <a:r>
              <a:rPr lang="fr-FR" b="1" dirty="0" err="1"/>
              <a:t>redder</a:t>
            </a:r>
            <a:r>
              <a:rPr lang="fr-FR" b="1" dirty="0"/>
              <a:t> </a:t>
            </a:r>
            <a:r>
              <a:rPr lang="fr-FR" b="1" dirty="0" err="1"/>
              <a:t>than</a:t>
            </a:r>
            <a:r>
              <a:rPr lang="fr-FR" b="1" dirty="0"/>
              <a:t> V-I=0.5 (</a:t>
            </a:r>
            <a:r>
              <a:rPr lang="fr-FR" b="1" dirty="0" err="1"/>
              <a:t>T</a:t>
            </a:r>
            <a:r>
              <a:rPr lang="fr-FR" b="1" baseline="-25000" dirty="0" err="1"/>
              <a:t>eff</a:t>
            </a:r>
            <a:r>
              <a:rPr lang="fr-FR" b="1" dirty="0"/>
              <a:t>&lt;7300K or F0)</a:t>
            </a:r>
          </a:p>
          <a:p>
            <a:pPr>
              <a:buFontTx/>
              <a:buChar char="-"/>
            </a:pPr>
            <a:r>
              <a:rPr lang="fr-FR" dirty="0" err="1"/>
              <a:t>Worst</a:t>
            </a:r>
            <a:r>
              <a:rPr lang="fr-FR" dirty="0"/>
              <a:t> </a:t>
            </a:r>
            <a:r>
              <a:rPr lang="fr-FR" dirty="0" err="1"/>
              <a:t>sky</a:t>
            </a:r>
            <a:r>
              <a:rPr lang="fr-FR" dirty="0"/>
              <a:t> </a:t>
            </a:r>
            <a:r>
              <a:rPr lang="fr-FR" dirty="0" err="1"/>
              <a:t>bkgd</a:t>
            </a:r>
            <a:r>
              <a:rPr lang="fr-FR" dirty="0"/>
              <a:t> </a:t>
            </a:r>
            <a:r>
              <a:rPr lang="fr-FR" dirty="0" err="1"/>
              <a:t>will</a:t>
            </a:r>
            <a:r>
              <a:rPr lang="fr-FR" dirty="0"/>
              <a:t> </a:t>
            </a:r>
            <a:r>
              <a:rPr lang="fr-FR" dirty="0" err="1"/>
              <a:t>be</a:t>
            </a:r>
            <a:r>
              <a:rPr lang="fr-FR" dirty="0"/>
              <a:t> 23000</a:t>
            </a:r>
            <a:r>
              <a:rPr lang="fr-FR" dirty="0">
                <a:latin typeface="Symbol" charset="2"/>
                <a:cs typeface="Symbol" charset="2"/>
              </a:rPr>
              <a:t>g</a:t>
            </a:r>
            <a:r>
              <a:rPr lang="fr-FR" dirty="0"/>
              <a:t>e</a:t>
            </a:r>
            <a:r>
              <a:rPr lang="fr-FR" baseline="30000" dirty="0"/>
              <a:t>-</a:t>
            </a:r>
            <a:r>
              <a:rPr lang="fr-FR" dirty="0"/>
              <a:t>/(‘’)</a:t>
            </a:r>
            <a:r>
              <a:rPr lang="fr-FR" baseline="30000" dirty="0"/>
              <a:t>2</a:t>
            </a:r>
            <a:r>
              <a:rPr lang="fr-FR" dirty="0"/>
              <a:t> (full </a:t>
            </a:r>
            <a:r>
              <a:rPr lang="fr-FR" dirty="0" err="1"/>
              <a:t>moon</a:t>
            </a:r>
            <a:r>
              <a:rPr lang="fr-FR" dirty="0"/>
              <a:t>)</a:t>
            </a:r>
          </a:p>
          <a:p>
            <a:pPr marL="0" indent="0">
              <a:buNone/>
            </a:pPr>
            <a:endParaRPr lang="fr-FR" dirty="0"/>
          </a:p>
          <a:p>
            <a:pPr marL="0" indent="0">
              <a:buNone/>
            </a:pPr>
            <a:r>
              <a:rPr lang="fr-FR" b="1" dirty="0"/>
              <a:t>-&gt; Computation cross-</a:t>
            </a:r>
            <a:r>
              <a:rPr lang="fr-FR" b="1" dirty="0" err="1"/>
              <a:t>checked</a:t>
            </a:r>
            <a:r>
              <a:rPr lang="fr-FR" b="1" dirty="0"/>
              <a:t> (@10%) </a:t>
            </a:r>
            <a:r>
              <a:rPr lang="fr-FR" b="1" dirty="0" err="1"/>
              <a:t>with</a:t>
            </a:r>
            <a:r>
              <a:rPr lang="fr-FR" b="1" dirty="0"/>
              <a:t> the Pic-du-midi </a:t>
            </a:r>
            <a:r>
              <a:rPr lang="fr-FR" b="1" dirty="0" err="1"/>
              <a:t>spectra</a:t>
            </a:r>
            <a:r>
              <a:rPr lang="fr-FR" b="1" dirty="0"/>
              <a:t> </a:t>
            </a:r>
            <a:r>
              <a:rPr lang="fr-FR" b="1" dirty="0" err="1"/>
              <a:t>obtained</a:t>
            </a:r>
            <a:r>
              <a:rPr lang="fr-FR" b="1" dirty="0"/>
              <a:t> </a:t>
            </a:r>
            <a:r>
              <a:rPr lang="fr-FR" b="1" dirty="0" err="1"/>
              <a:t>through</a:t>
            </a:r>
            <a:r>
              <a:rPr lang="fr-FR" b="1" dirty="0"/>
              <a:t> holo-70</a:t>
            </a:r>
          </a:p>
        </p:txBody>
      </p:sp>
      <p:grpSp>
        <p:nvGrpSpPr>
          <p:cNvPr id="41" name="Grouper 40"/>
          <p:cNvGrpSpPr/>
          <p:nvPr/>
        </p:nvGrpSpPr>
        <p:grpSpPr>
          <a:xfrm>
            <a:off x="4586906" y="1085911"/>
            <a:ext cx="4258019" cy="3222144"/>
            <a:chOff x="4586906" y="1085911"/>
            <a:chExt cx="4258019" cy="3222144"/>
          </a:xfrm>
        </p:grpSpPr>
        <p:grpSp>
          <p:nvGrpSpPr>
            <p:cNvPr id="35" name="Grouper 34"/>
            <p:cNvGrpSpPr/>
            <p:nvPr/>
          </p:nvGrpSpPr>
          <p:grpSpPr>
            <a:xfrm>
              <a:off x="4586906" y="1085911"/>
              <a:ext cx="4258019" cy="3222144"/>
              <a:chOff x="4586906" y="1085911"/>
              <a:chExt cx="4258019" cy="3222144"/>
            </a:xfrm>
          </p:grpSpPr>
          <p:pic>
            <p:nvPicPr>
              <p:cNvPr id="32" name="Image 31"/>
              <p:cNvPicPr>
                <a:picLocks noChangeAspect="1"/>
              </p:cNvPicPr>
              <p:nvPr/>
            </p:nvPicPr>
            <p:blipFill>
              <a:blip r:embed="rId4"/>
              <a:stretch>
                <a:fillRect/>
              </a:stretch>
            </p:blipFill>
            <p:spPr>
              <a:xfrm>
                <a:off x="4586906" y="1085911"/>
                <a:ext cx="4258019" cy="3222144"/>
              </a:xfrm>
              <a:prstGeom prst="rect">
                <a:avLst/>
              </a:prstGeom>
            </p:spPr>
          </p:pic>
          <p:sp>
            <p:nvSpPr>
              <p:cNvPr id="30" name="ZoneTexte 29"/>
              <p:cNvSpPr txBox="1"/>
              <p:nvPr/>
            </p:nvSpPr>
            <p:spPr>
              <a:xfrm>
                <a:off x="5227403" y="3487248"/>
                <a:ext cx="1098121" cy="369332"/>
              </a:xfrm>
              <a:prstGeom prst="rect">
                <a:avLst/>
              </a:prstGeom>
              <a:solidFill>
                <a:srgbClr val="FFFF00"/>
              </a:solidFill>
            </p:spPr>
            <p:txBody>
              <a:bodyPr wrap="none" rtlCol="0">
                <a:spAutoFit/>
              </a:bodyPr>
              <a:lstStyle/>
              <a:p>
                <a:pPr algn="ctr"/>
                <a:r>
                  <a:rPr lang="fr-FR" b="1" dirty="0" err="1"/>
                  <a:t>hologram</a:t>
                </a:r>
                <a:endParaRPr lang="fr-FR" b="1" dirty="0"/>
              </a:p>
            </p:txBody>
          </p:sp>
          <p:sp>
            <p:nvSpPr>
              <p:cNvPr id="33" name="Rectangle 32"/>
              <p:cNvSpPr/>
              <p:nvPr/>
            </p:nvSpPr>
            <p:spPr>
              <a:xfrm>
                <a:off x="6871814" y="3504129"/>
                <a:ext cx="1679629" cy="1701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8" name="ZoneTexte 37"/>
            <p:cNvSpPr txBox="1"/>
            <p:nvPr/>
          </p:nvSpPr>
          <p:spPr>
            <a:xfrm rot="244686">
              <a:off x="5469784" y="1852505"/>
              <a:ext cx="2245760" cy="338554"/>
            </a:xfrm>
            <a:prstGeom prst="rect">
              <a:avLst/>
            </a:prstGeom>
            <a:noFill/>
          </p:spPr>
          <p:txBody>
            <a:bodyPr wrap="none" rtlCol="0">
              <a:spAutoFit/>
            </a:bodyPr>
            <a:lstStyle/>
            <a:p>
              <a:r>
                <a:rPr lang="fr-FR" sz="1600" b="1"/>
                <a:t>2</a:t>
              </a:r>
              <a:r>
                <a:rPr lang="fr-FR" sz="1600" b="1" baseline="30000"/>
                <a:t>nd</a:t>
              </a:r>
              <a:r>
                <a:rPr lang="fr-FR" sz="1600" b="1"/>
                <a:t> order contamination</a:t>
              </a:r>
            </a:p>
          </p:txBody>
        </p:sp>
        <p:sp>
          <p:nvSpPr>
            <p:cNvPr id="40" name="ZoneTexte 39"/>
            <p:cNvSpPr txBox="1"/>
            <p:nvPr/>
          </p:nvSpPr>
          <p:spPr>
            <a:xfrm>
              <a:off x="5058842" y="2347430"/>
              <a:ext cx="1187544" cy="307777"/>
            </a:xfrm>
            <a:prstGeom prst="rect">
              <a:avLst/>
            </a:prstGeom>
            <a:noFill/>
          </p:spPr>
          <p:txBody>
            <a:bodyPr wrap="none" rtlCol="0">
              <a:spAutoFit/>
            </a:bodyPr>
            <a:lstStyle/>
            <a:p>
              <a:r>
                <a:rPr lang="fr-FR" sz="1400" b="1"/>
                <a:t>Sky bkgd/(‘’)</a:t>
              </a:r>
              <a:r>
                <a:rPr lang="fr-FR" sz="1400" b="1" baseline="30000"/>
                <a:t>2</a:t>
              </a:r>
            </a:p>
          </p:txBody>
        </p:sp>
      </p:grpSp>
      <p:cxnSp>
        <p:nvCxnSpPr>
          <p:cNvPr id="37" name="Connecteur droit avec flèche 36"/>
          <p:cNvCxnSpPr>
            <a:cxnSpLocks/>
          </p:cNvCxnSpPr>
          <p:nvPr/>
        </p:nvCxnSpPr>
        <p:spPr>
          <a:xfrm flipV="1">
            <a:off x="3044536" y="2914439"/>
            <a:ext cx="2557245" cy="2755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Espace réservé du numéro de diapositive 3"/>
          <p:cNvSpPr>
            <a:spLocks noGrp="1"/>
          </p:cNvSpPr>
          <p:nvPr>
            <p:ph type="sldNum" sz="quarter" idx="12"/>
          </p:nvPr>
        </p:nvSpPr>
        <p:spPr/>
        <p:txBody>
          <a:bodyPr/>
          <a:lstStyle/>
          <a:p>
            <a:fld id="{F217C508-E0E1-2344-AC30-5474DE451135}" type="slidenum">
              <a:rPr lang="fr-FR" smtClean="0"/>
              <a:t>21</a:t>
            </a:fld>
            <a:endParaRPr lang="fr-FR"/>
          </a:p>
        </p:txBody>
      </p:sp>
    </p:spTree>
    <p:extLst>
      <p:ext uri="{BB962C8B-B14F-4D97-AF65-F5344CB8AC3E}">
        <p14:creationId xmlns:p14="http://schemas.microsoft.com/office/powerpoint/2010/main" val="959420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645819-14F7-D13C-F0D6-0C167846096E}"/>
              </a:ext>
            </a:extLst>
          </p:cNvPr>
          <p:cNvSpPr txBox="1"/>
          <p:nvPr/>
        </p:nvSpPr>
        <p:spPr>
          <a:xfrm>
            <a:off x="602901" y="1086981"/>
            <a:ext cx="7757327" cy="2031325"/>
          </a:xfrm>
          <a:prstGeom prst="rect">
            <a:avLst/>
          </a:prstGeom>
          <a:noFill/>
        </p:spPr>
        <p:txBody>
          <a:bodyPr wrap="square" rtlCol="0">
            <a:spAutoFit/>
          </a:bodyPr>
          <a:lstStyle/>
          <a:p>
            <a:r>
              <a:rPr lang="fr-FR" b="1">
                <a:solidFill>
                  <a:srgbClr val="FF0000"/>
                </a:solidFill>
              </a:rPr>
              <a:t>C’est quoi?</a:t>
            </a:r>
            <a:r>
              <a:rPr lang="fr-FR"/>
              <a:t> On va faire des images dans toutes les conditions d’atmosphère. Lss filtres effectifs seront variables, ce qui compliquera les comparaisons. Pour  faire des courbes de lumière l’idéal est de rapporter toutes les mesures à une situation atmosphérique standard, soit PWV=2mm, z=1.2.</a:t>
            </a:r>
          </a:p>
          <a:p>
            <a:r>
              <a:rPr lang="fr-FR"/>
              <a:t>Il serait bon de réfléchir à ce qu’est l’atmosphère moyenne après co-addition: sinon les régions du ciel d’hiver pourraient donner une cosmologie différente des régions du ciel d’été…</a:t>
            </a:r>
            <a:endParaRPr lang="fr-FR" b="1">
              <a:solidFill>
                <a:srgbClr val="FF0000"/>
              </a:solidFill>
            </a:endParaRPr>
          </a:p>
        </p:txBody>
      </p:sp>
      <p:sp>
        <p:nvSpPr>
          <p:cNvPr id="2" name="Titre 1">
            <a:extLst>
              <a:ext uri="{FF2B5EF4-FFF2-40B4-BE49-F238E27FC236}">
                <a16:creationId xmlns:a16="http://schemas.microsoft.com/office/drawing/2014/main" id="{9B29A1B4-D671-83A1-EAFA-7FDA979202BB}"/>
              </a:ext>
            </a:extLst>
          </p:cNvPr>
          <p:cNvSpPr>
            <a:spLocks noGrp="1"/>
          </p:cNvSpPr>
          <p:nvPr>
            <p:ph type="title"/>
          </p:nvPr>
        </p:nvSpPr>
        <p:spPr>
          <a:xfrm>
            <a:off x="457200" y="15144"/>
            <a:ext cx="8229600" cy="1143000"/>
          </a:xfrm>
        </p:spPr>
        <p:txBody>
          <a:bodyPr>
            <a:normAutofit/>
          </a:bodyPr>
          <a:lstStyle/>
          <a:p>
            <a:r>
              <a:rPr lang="fr-FR" b="1">
                <a:solidFill>
                  <a:srgbClr val="FF0000"/>
                </a:solidFill>
              </a:rPr>
              <a:t>Compensation atmosphérique</a:t>
            </a:r>
          </a:p>
        </p:txBody>
      </p:sp>
      <p:sp>
        <p:nvSpPr>
          <p:cNvPr id="3" name="Espace réservé du numéro de diapositive 2">
            <a:extLst>
              <a:ext uri="{FF2B5EF4-FFF2-40B4-BE49-F238E27FC236}">
                <a16:creationId xmlns:a16="http://schemas.microsoft.com/office/drawing/2014/main" id="{371522A3-E537-A2D6-6276-5BF5D01D9BBB}"/>
              </a:ext>
            </a:extLst>
          </p:cNvPr>
          <p:cNvSpPr>
            <a:spLocks noGrp="1"/>
          </p:cNvSpPr>
          <p:nvPr>
            <p:ph type="sldNum" sz="quarter" idx="12"/>
          </p:nvPr>
        </p:nvSpPr>
        <p:spPr/>
        <p:txBody>
          <a:bodyPr/>
          <a:lstStyle/>
          <a:p>
            <a:fld id="{F217C508-E0E1-2344-AC30-5474DE451135}" type="slidenum">
              <a:rPr lang="fr-FR" smtClean="0"/>
              <a:t>22</a:t>
            </a:fld>
            <a:endParaRPr lang="fr-FR"/>
          </a:p>
        </p:txBody>
      </p:sp>
    </p:spTree>
    <p:extLst>
      <p:ext uri="{BB962C8B-B14F-4D97-AF65-F5344CB8AC3E}">
        <p14:creationId xmlns:p14="http://schemas.microsoft.com/office/powerpoint/2010/main" val="84540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645819-14F7-D13C-F0D6-0C167846096E}"/>
              </a:ext>
            </a:extLst>
          </p:cNvPr>
          <p:cNvSpPr txBox="1"/>
          <p:nvPr/>
        </p:nvSpPr>
        <p:spPr>
          <a:xfrm>
            <a:off x="602901" y="1086981"/>
            <a:ext cx="7757327" cy="923330"/>
          </a:xfrm>
          <a:prstGeom prst="rect">
            <a:avLst/>
          </a:prstGeom>
          <a:noFill/>
        </p:spPr>
        <p:txBody>
          <a:bodyPr wrap="square" rtlCol="0">
            <a:spAutoFit/>
          </a:bodyPr>
          <a:lstStyle/>
          <a:p>
            <a:r>
              <a:rPr lang="fr-FR" b="1">
                <a:solidFill>
                  <a:srgbClr val="FF0000"/>
                </a:solidFill>
              </a:rPr>
              <a:t>La question : </a:t>
            </a:r>
            <a:r>
              <a:rPr lang="fr-FR"/>
              <a:t>Comment connaître l’effet de l’atmosphère sur la photométrie d’un objet donné? (pour pouvoir le compenser).</a:t>
            </a:r>
          </a:p>
          <a:p>
            <a:r>
              <a:rPr lang="fr-FR" b="1"/>
              <a:t>Sachant que</a:t>
            </a:r>
            <a:r>
              <a:rPr lang="fr-FR"/>
              <a:t>: il dépend de la SED de l’objet, et qu’on ne connaît que UGRIZY.</a:t>
            </a:r>
          </a:p>
        </p:txBody>
      </p:sp>
      <p:sp>
        <p:nvSpPr>
          <p:cNvPr id="2" name="Titre 1">
            <a:extLst>
              <a:ext uri="{FF2B5EF4-FFF2-40B4-BE49-F238E27FC236}">
                <a16:creationId xmlns:a16="http://schemas.microsoft.com/office/drawing/2014/main" id="{9B29A1B4-D671-83A1-EAFA-7FDA979202BB}"/>
              </a:ext>
            </a:extLst>
          </p:cNvPr>
          <p:cNvSpPr>
            <a:spLocks noGrp="1"/>
          </p:cNvSpPr>
          <p:nvPr>
            <p:ph type="title"/>
          </p:nvPr>
        </p:nvSpPr>
        <p:spPr>
          <a:xfrm>
            <a:off x="457200" y="15144"/>
            <a:ext cx="8229600" cy="1143000"/>
          </a:xfrm>
        </p:spPr>
        <p:txBody>
          <a:bodyPr>
            <a:normAutofit/>
          </a:bodyPr>
          <a:lstStyle/>
          <a:p>
            <a:r>
              <a:rPr lang="fr-FR" b="1">
                <a:solidFill>
                  <a:srgbClr val="FF0000"/>
                </a:solidFill>
              </a:rPr>
              <a:t>Compensation atmosphérique</a:t>
            </a:r>
          </a:p>
        </p:txBody>
      </p:sp>
      <p:sp>
        <p:nvSpPr>
          <p:cNvPr id="3" name="Espace réservé du numéro de diapositive 2">
            <a:extLst>
              <a:ext uri="{FF2B5EF4-FFF2-40B4-BE49-F238E27FC236}">
                <a16:creationId xmlns:a16="http://schemas.microsoft.com/office/drawing/2014/main" id="{371522A3-E537-A2D6-6276-5BF5D01D9BBB}"/>
              </a:ext>
            </a:extLst>
          </p:cNvPr>
          <p:cNvSpPr>
            <a:spLocks noGrp="1"/>
          </p:cNvSpPr>
          <p:nvPr>
            <p:ph type="sldNum" sz="quarter" idx="12"/>
          </p:nvPr>
        </p:nvSpPr>
        <p:spPr/>
        <p:txBody>
          <a:bodyPr/>
          <a:lstStyle/>
          <a:p>
            <a:fld id="{F217C508-E0E1-2344-AC30-5474DE451135}" type="slidenum">
              <a:rPr lang="fr-FR" smtClean="0"/>
              <a:t>23</a:t>
            </a:fld>
            <a:endParaRPr lang="fr-FR"/>
          </a:p>
        </p:txBody>
      </p:sp>
    </p:spTree>
    <p:extLst>
      <p:ext uri="{BB962C8B-B14F-4D97-AF65-F5344CB8AC3E}">
        <p14:creationId xmlns:p14="http://schemas.microsoft.com/office/powerpoint/2010/main" val="2140309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645819-14F7-D13C-F0D6-0C167846096E}"/>
              </a:ext>
            </a:extLst>
          </p:cNvPr>
          <p:cNvSpPr txBox="1"/>
          <p:nvPr/>
        </p:nvSpPr>
        <p:spPr>
          <a:xfrm>
            <a:off x="602901" y="1086981"/>
            <a:ext cx="7757327" cy="5632311"/>
          </a:xfrm>
          <a:prstGeom prst="rect">
            <a:avLst/>
          </a:prstGeom>
          <a:noFill/>
        </p:spPr>
        <p:txBody>
          <a:bodyPr wrap="square" rtlCol="0">
            <a:spAutoFit/>
          </a:bodyPr>
          <a:lstStyle/>
          <a:p>
            <a:r>
              <a:rPr lang="fr-FR" b="1">
                <a:solidFill>
                  <a:srgbClr val="FF0000"/>
                </a:solidFill>
              </a:rPr>
              <a:t>La question</a:t>
            </a:r>
            <a:r>
              <a:rPr lang="fr-FR">
                <a:solidFill>
                  <a:srgbClr val="FF0000"/>
                </a:solidFill>
              </a:rPr>
              <a:t> </a:t>
            </a:r>
            <a:r>
              <a:rPr lang="fr-FR"/>
              <a:t>: Comment connaître l’effet de l’atmosphère sur la photométrie d’un objet donné? (pour pouvoir le compenser).</a:t>
            </a:r>
          </a:p>
          <a:p>
            <a:r>
              <a:rPr lang="fr-FR" b="1"/>
              <a:t>Sachant que</a:t>
            </a:r>
            <a:r>
              <a:rPr lang="fr-FR"/>
              <a:t>: il dépend de la SED de l’objet, et qu’on ne connaît que UGRIZY.</a:t>
            </a:r>
          </a:p>
          <a:p>
            <a:endParaRPr lang="fr-FR"/>
          </a:p>
          <a:p>
            <a:r>
              <a:rPr lang="fr-FR" b="1"/>
              <a:t>Ingrédients nécessaires</a:t>
            </a:r>
          </a:p>
          <a:p>
            <a:pPr marL="742950" lvl="1" indent="-285750">
              <a:buFont typeface="Courier New" panose="02070309020205020404" pitchFamily="49" charset="0"/>
              <a:buChar char="o"/>
            </a:pPr>
            <a:r>
              <a:rPr lang="fr-FR"/>
              <a:t>Courbe de l’absorption atmosphérique dans la bande passante </a:t>
            </a:r>
            <a:r>
              <a:rPr lang="fr-FR" b="1"/>
              <a:t>T</a:t>
            </a:r>
          </a:p>
          <a:p>
            <a:pPr marL="1200150" lvl="2" indent="-285750">
              <a:buFont typeface="Wingdings" pitchFamily="2" charset="2"/>
              <a:buChar char="Ø"/>
            </a:pPr>
            <a:r>
              <a:rPr lang="fr-FR"/>
              <a:t>Mission principale de AuxTel</a:t>
            </a:r>
          </a:p>
          <a:p>
            <a:pPr marL="1200150" lvl="2" indent="-285750">
              <a:buFont typeface="Wingdings" pitchFamily="2" charset="2"/>
              <a:buChar char="Ø"/>
            </a:pPr>
            <a:r>
              <a:rPr lang="fr-FR"/>
              <a:t>Question encore ouverte (</a:t>
            </a:r>
            <a:r>
              <a:rPr lang="fr-FR" b="1"/>
              <a:t>axe 1</a:t>
            </a:r>
            <a:r>
              <a:rPr lang="fr-FR"/>
              <a:t>)</a:t>
            </a:r>
          </a:p>
          <a:p>
            <a:pPr marL="1657350" lvl="3" indent="-285750">
              <a:buFont typeface="Wingdings" pitchFamily="2" charset="2"/>
              <a:buChar char="Ø"/>
            </a:pPr>
            <a:r>
              <a:rPr lang="fr-FR"/>
              <a:t>modèle d’atmosphère (LibRadTran) mesuré à partir de standards éventuellement loin du champ de LSST</a:t>
            </a:r>
          </a:p>
          <a:p>
            <a:pPr marL="1657350" lvl="3" indent="-285750">
              <a:buFont typeface="Wingdings" pitchFamily="2" charset="2"/>
              <a:buChar char="Ø"/>
            </a:pPr>
            <a:r>
              <a:rPr lang="fr-FR"/>
              <a:t>courbe directement obtenue dans la même direction que LSST</a:t>
            </a:r>
          </a:p>
          <a:p>
            <a:pPr marL="742950" lvl="1" indent="-285750">
              <a:buFont typeface="Courier New" panose="02070309020205020404" pitchFamily="49" charset="0"/>
              <a:buChar char="o"/>
            </a:pPr>
            <a:r>
              <a:rPr lang="fr-FR"/>
              <a:t>SED de l’objet (</a:t>
            </a:r>
            <a:r>
              <a:rPr lang="fr-FR" b="1"/>
              <a:t>axe 2</a:t>
            </a:r>
            <a:r>
              <a:rPr lang="fr-FR"/>
              <a:t>): la plupart du temps on ne connaîtra que UGRIZY</a:t>
            </a:r>
            <a:r>
              <a:rPr lang="fr-FR" baseline="-25000"/>
              <a:t>LSST</a:t>
            </a:r>
            <a:r>
              <a:rPr lang="fr-FR"/>
              <a:t> (après environ 1 an)</a:t>
            </a:r>
          </a:p>
          <a:p>
            <a:pPr marL="1200150" lvl="2" indent="-285750">
              <a:buFont typeface="Wingdings" pitchFamily="2" charset="2"/>
              <a:buChar char="Ø"/>
            </a:pPr>
            <a:r>
              <a:rPr lang="fr-FR"/>
              <a:t>Interpoler une SED, mais pas toujours simple</a:t>
            </a:r>
          </a:p>
          <a:p>
            <a:pPr marL="1200150" lvl="2" indent="-285750">
              <a:buFont typeface="Wingdings" pitchFamily="2" charset="2"/>
              <a:buChar char="Ø"/>
            </a:pPr>
            <a:r>
              <a:rPr lang="fr-FR"/>
              <a:t>Trouver la classe d’objet la plus proche dans une librairie</a:t>
            </a:r>
          </a:p>
          <a:p>
            <a:r>
              <a:rPr lang="fr-FR" b="1"/>
              <a:t>Avec ces ingrédients</a:t>
            </a:r>
          </a:p>
          <a:p>
            <a:pPr marL="742950" lvl="1" indent="-285750">
              <a:buFont typeface="Courier New" panose="02070309020205020404" pitchFamily="49" charset="0"/>
              <a:buChar char="o"/>
            </a:pPr>
            <a:r>
              <a:rPr lang="fr-FR"/>
              <a:t>Calcul des magnitudes attendues pour atmosphère standard à z=1.2 (</a:t>
            </a:r>
            <a:r>
              <a:rPr lang="fr-FR" b="1"/>
              <a:t>T</a:t>
            </a:r>
            <a:r>
              <a:rPr lang="fr-FR" b="1" baseline="-25000"/>
              <a:t>1.2</a:t>
            </a:r>
            <a:r>
              <a:rPr lang="fr-FR"/>
              <a:t>) et atmosphère courante à z courant (</a:t>
            </a:r>
            <a:r>
              <a:rPr lang="fr-FR" b="1"/>
              <a:t>T</a:t>
            </a:r>
            <a:r>
              <a:rPr lang="fr-FR" b="1" baseline="-25000"/>
              <a:t>z</a:t>
            </a:r>
            <a:r>
              <a:rPr lang="fr-FR"/>
              <a:t>)</a:t>
            </a:r>
          </a:p>
          <a:p>
            <a:pPr marL="742950" lvl="1" indent="-285750">
              <a:buFont typeface="Courier New" panose="02070309020205020404" pitchFamily="49" charset="0"/>
              <a:buChar char="o"/>
            </a:pPr>
            <a:r>
              <a:rPr lang="fr-FR"/>
              <a:t>La compensation pour se rapporter à une atmosphère standard à z=1.2 est alors (</a:t>
            </a:r>
            <a:r>
              <a:rPr lang="fr-FR" b="1"/>
              <a:t>T</a:t>
            </a:r>
            <a:r>
              <a:rPr lang="fr-FR" b="1" baseline="-25000"/>
              <a:t>1.2</a:t>
            </a:r>
            <a:r>
              <a:rPr lang="fr-FR"/>
              <a:t> – </a:t>
            </a:r>
            <a:r>
              <a:rPr lang="fr-FR" b="1"/>
              <a:t>T</a:t>
            </a:r>
            <a:r>
              <a:rPr lang="fr-FR" b="1" baseline="-25000"/>
              <a:t>z</a:t>
            </a:r>
            <a:r>
              <a:rPr lang="fr-FR" b="1"/>
              <a:t>)</a:t>
            </a:r>
            <a:endParaRPr lang="fr-FR"/>
          </a:p>
        </p:txBody>
      </p:sp>
      <p:sp>
        <p:nvSpPr>
          <p:cNvPr id="2" name="Titre 1">
            <a:extLst>
              <a:ext uri="{FF2B5EF4-FFF2-40B4-BE49-F238E27FC236}">
                <a16:creationId xmlns:a16="http://schemas.microsoft.com/office/drawing/2014/main" id="{9B29A1B4-D671-83A1-EAFA-7FDA979202BB}"/>
              </a:ext>
            </a:extLst>
          </p:cNvPr>
          <p:cNvSpPr>
            <a:spLocks noGrp="1"/>
          </p:cNvSpPr>
          <p:nvPr>
            <p:ph type="title"/>
          </p:nvPr>
        </p:nvSpPr>
        <p:spPr>
          <a:xfrm>
            <a:off x="457200" y="15144"/>
            <a:ext cx="8229600" cy="1143000"/>
          </a:xfrm>
        </p:spPr>
        <p:txBody>
          <a:bodyPr>
            <a:normAutofit/>
          </a:bodyPr>
          <a:lstStyle/>
          <a:p>
            <a:r>
              <a:rPr lang="fr-FR" b="1">
                <a:solidFill>
                  <a:srgbClr val="FF0000"/>
                </a:solidFill>
              </a:rPr>
              <a:t>Compensation atmosphérique (1)</a:t>
            </a:r>
          </a:p>
        </p:txBody>
      </p:sp>
      <p:sp>
        <p:nvSpPr>
          <p:cNvPr id="3" name="Espace réservé du numéro de diapositive 2">
            <a:extLst>
              <a:ext uri="{FF2B5EF4-FFF2-40B4-BE49-F238E27FC236}">
                <a16:creationId xmlns:a16="http://schemas.microsoft.com/office/drawing/2014/main" id="{371522A3-E537-A2D6-6276-5BF5D01D9BBB}"/>
              </a:ext>
            </a:extLst>
          </p:cNvPr>
          <p:cNvSpPr>
            <a:spLocks noGrp="1"/>
          </p:cNvSpPr>
          <p:nvPr>
            <p:ph type="sldNum" sz="quarter" idx="12"/>
          </p:nvPr>
        </p:nvSpPr>
        <p:spPr/>
        <p:txBody>
          <a:bodyPr/>
          <a:lstStyle/>
          <a:p>
            <a:fld id="{F217C508-E0E1-2344-AC30-5474DE451135}" type="slidenum">
              <a:rPr lang="fr-FR" smtClean="0"/>
              <a:t>24</a:t>
            </a:fld>
            <a:endParaRPr lang="fr-FR"/>
          </a:p>
        </p:txBody>
      </p:sp>
    </p:spTree>
    <p:extLst>
      <p:ext uri="{BB962C8B-B14F-4D97-AF65-F5344CB8AC3E}">
        <p14:creationId xmlns:p14="http://schemas.microsoft.com/office/powerpoint/2010/main" val="1564360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93BDA-1B05-FA8F-CF05-6B75AC89330A}"/>
              </a:ext>
            </a:extLst>
          </p:cNvPr>
          <p:cNvSpPr>
            <a:spLocks noGrp="1"/>
          </p:cNvSpPr>
          <p:nvPr>
            <p:ph type="title"/>
          </p:nvPr>
        </p:nvSpPr>
        <p:spPr/>
        <p:txBody>
          <a:bodyPr/>
          <a:lstStyle/>
          <a:p>
            <a:r>
              <a:rPr lang="fr-FR" b="1">
                <a:solidFill>
                  <a:srgbClr val="FF0000"/>
                </a:solidFill>
              </a:rPr>
              <a:t>Current developpements</a:t>
            </a:r>
          </a:p>
        </p:txBody>
      </p:sp>
      <p:sp>
        <p:nvSpPr>
          <p:cNvPr id="3" name="Espace réservé du numéro de diapositive 2">
            <a:extLst>
              <a:ext uri="{FF2B5EF4-FFF2-40B4-BE49-F238E27FC236}">
                <a16:creationId xmlns:a16="http://schemas.microsoft.com/office/drawing/2014/main" id="{6B9EC92D-A92C-C761-42A3-0F9CF1730051}"/>
              </a:ext>
            </a:extLst>
          </p:cNvPr>
          <p:cNvSpPr>
            <a:spLocks noGrp="1"/>
          </p:cNvSpPr>
          <p:nvPr>
            <p:ph type="sldNum" sz="quarter" idx="12"/>
          </p:nvPr>
        </p:nvSpPr>
        <p:spPr/>
        <p:txBody>
          <a:bodyPr/>
          <a:lstStyle/>
          <a:p>
            <a:fld id="{F217C508-E0E1-2344-AC30-5474DE451135}" type="slidenum">
              <a:rPr lang="fr-FR" smtClean="0"/>
              <a:t>25</a:t>
            </a:fld>
            <a:endParaRPr lang="fr-FR"/>
          </a:p>
        </p:txBody>
      </p:sp>
      <p:sp>
        <p:nvSpPr>
          <p:cNvPr id="4" name="ZoneTexte 3">
            <a:extLst>
              <a:ext uri="{FF2B5EF4-FFF2-40B4-BE49-F238E27FC236}">
                <a16:creationId xmlns:a16="http://schemas.microsoft.com/office/drawing/2014/main" id="{9B799B37-F767-0E97-FE8D-BA00F514530D}"/>
              </a:ext>
            </a:extLst>
          </p:cNvPr>
          <p:cNvSpPr txBox="1"/>
          <p:nvPr/>
        </p:nvSpPr>
        <p:spPr>
          <a:xfrm>
            <a:off x="803189" y="1334530"/>
            <a:ext cx="7451125" cy="5078313"/>
          </a:xfrm>
          <a:prstGeom prst="rect">
            <a:avLst/>
          </a:prstGeom>
          <a:noFill/>
        </p:spPr>
        <p:txBody>
          <a:bodyPr wrap="square" rtlCol="0">
            <a:spAutoFit/>
          </a:bodyPr>
          <a:lstStyle/>
          <a:p>
            <a:r>
              <a:rPr lang="fr-FR" sz="2400"/>
              <a:t>-  </a:t>
            </a:r>
            <a:r>
              <a:rPr lang="fr-FR" sz="2400" b="1"/>
              <a:t>Spectrator</a:t>
            </a:r>
            <a:r>
              <a:rPr lang="fr-FR" sz="2400"/>
              <a:t>: gets better every day</a:t>
            </a:r>
          </a:p>
          <a:p>
            <a:pPr marL="800100" lvl="1" indent="-342900">
              <a:buFont typeface="Arial" panose="020B0604020202020204" pitchFamily="34" charset="0"/>
              <a:buChar char="•"/>
            </a:pPr>
            <a:r>
              <a:rPr lang="fr-FR" sz="2000" i="1"/>
              <a:t>Transmission curve available</a:t>
            </a:r>
          </a:p>
          <a:p>
            <a:pPr marL="800100" lvl="1" indent="-342900">
              <a:buFont typeface="Arial" panose="020B0604020202020204" pitchFamily="34" charset="0"/>
              <a:buChar char="•"/>
            </a:pPr>
            <a:r>
              <a:rPr lang="fr-FR" sz="2000" i="1"/>
              <a:t>PWV OK : repetability (</a:t>
            </a:r>
            <a:r>
              <a:rPr lang="fr-FR" sz="2000" i="1">
                <a:sym typeface="Wingdings" pitchFamily="2" charset="2"/>
              </a:rPr>
              <a:t> </a:t>
            </a:r>
            <a:r>
              <a:rPr lang="fr-FR" sz="2000" i="1"/>
              <a:t>precision?) &lt; 0.3mm</a:t>
            </a:r>
          </a:p>
          <a:p>
            <a:pPr marL="800100" lvl="1" indent="-342900">
              <a:buFont typeface="Arial" panose="020B0604020202020204" pitchFamily="34" charset="0"/>
              <a:buChar char="•"/>
            </a:pPr>
            <a:r>
              <a:rPr lang="fr-FR" sz="2000" i="1"/>
              <a:t>O</a:t>
            </a:r>
            <a:r>
              <a:rPr lang="fr-FR" sz="2000" i="1" baseline="-25000"/>
              <a:t>3</a:t>
            </a:r>
            <a:r>
              <a:rPr lang="fr-FR" sz="2000" i="1"/>
              <a:t> on the right track</a:t>
            </a:r>
          </a:p>
          <a:p>
            <a:pPr marL="800100" lvl="1" indent="-342900">
              <a:buFont typeface="Arial" panose="020B0604020202020204" pitchFamily="34" charset="0"/>
              <a:buChar char="•"/>
            </a:pPr>
            <a:r>
              <a:rPr lang="fr-FR" sz="2000" i="1"/>
              <a:t>Aerosols (including clouds) in progress</a:t>
            </a:r>
          </a:p>
          <a:p>
            <a:r>
              <a:rPr lang="fr-FR" sz="2400"/>
              <a:t>- </a:t>
            </a:r>
            <a:r>
              <a:rPr lang="fr-FR" sz="2400" b="1"/>
              <a:t>LibRadTran</a:t>
            </a:r>
            <a:r>
              <a:rPr lang="fr-FR" sz="2400"/>
              <a:t>: to what extent are 4 parameters enough to describe the atmosphere: </a:t>
            </a:r>
            <a:r>
              <a:rPr lang="fr-FR" sz="2400" b="1"/>
              <a:t>pression, PWV, ozone, VAOD </a:t>
            </a:r>
            <a:r>
              <a:rPr lang="fr-FR" sz="2400"/>
              <a:t>?</a:t>
            </a:r>
          </a:p>
          <a:p>
            <a:pPr marL="800100" lvl="1" indent="-342900">
              <a:buFont typeface="Arial" panose="020B0604020202020204" pitchFamily="34" charset="0"/>
              <a:buChar char="•"/>
            </a:pPr>
            <a:r>
              <a:rPr lang="fr-FR" sz="2000" i="1"/>
              <a:t>Beaucoup d’absorbants ne se comportent pas de façon linéaire, autrement dit t(</a:t>
            </a:r>
            <a:r>
              <a:rPr lang="fr-FR" sz="2000" i="1">
                <a:latin typeface="Symbol" pitchFamily="2" charset="2"/>
              </a:rPr>
              <a:t>l</a:t>
            </a:r>
            <a:r>
              <a:rPr lang="fr-FR" sz="2000" i="1"/>
              <a:t>,z) = t(</a:t>
            </a:r>
            <a:r>
              <a:rPr lang="fr-FR" sz="2000" i="1">
                <a:latin typeface="Symbol" pitchFamily="2" charset="2"/>
              </a:rPr>
              <a:t>l</a:t>
            </a:r>
            <a:r>
              <a:rPr lang="fr-FR" sz="2000" i="1"/>
              <a:t>,1)</a:t>
            </a:r>
            <a:r>
              <a:rPr lang="fr-FR" sz="2000" i="1" baseline="30000"/>
              <a:t>z</a:t>
            </a:r>
            <a:r>
              <a:rPr lang="fr-FR" sz="2000" i="1"/>
              <a:t> n’est souvent pas exact (raies saturantes);</a:t>
            </a:r>
          </a:p>
          <a:p>
            <a:r>
              <a:rPr lang="fr-FR" sz="2400"/>
              <a:t>- </a:t>
            </a:r>
            <a:r>
              <a:rPr lang="fr-FR" sz="2400" b="1"/>
              <a:t>Estimation de la meilleure SED </a:t>
            </a:r>
            <a:r>
              <a:rPr lang="fr-FR" sz="2400"/>
              <a:t>à partir de (UGRIZY) seul: étoiles, galaxies et autres…</a:t>
            </a:r>
          </a:p>
          <a:p>
            <a:r>
              <a:rPr lang="fr-FR" sz="2400"/>
              <a:t>- </a:t>
            </a:r>
            <a:r>
              <a:rPr lang="fr-FR" sz="2400" b="1"/>
              <a:t>Catalogue de standards </a:t>
            </a:r>
            <a:r>
              <a:rPr lang="fr-FR" sz="2400"/>
              <a:t>spectrophotométriques stables</a:t>
            </a:r>
          </a:p>
          <a:p>
            <a:pPr marL="800100" lvl="1" indent="-342900">
              <a:buFont typeface="Arial" panose="020B0604020202020204" pitchFamily="34" charset="0"/>
              <a:buChar char="•"/>
            </a:pPr>
            <a:r>
              <a:rPr lang="fr-FR" sz="2000" i="1"/>
              <a:t>A partir de Gaia (spectres hors atmosphère)</a:t>
            </a:r>
          </a:p>
          <a:p>
            <a:pPr marL="800100" lvl="1" indent="-342900">
              <a:buFont typeface="Arial" panose="020B0604020202020204" pitchFamily="34" charset="0"/>
              <a:buChar char="•"/>
            </a:pPr>
            <a:r>
              <a:rPr lang="fr-FR" sz="2000" i="1"/>
              <a:t>A partir des données AuxTel</a:t>
            </a:r>
          </a:p>
        </p:txBody>
      </p:sp>
    </p:spTree>
    <p:extLst>
      <p:ext uri="{BB962C8B-B14F-4D97-AF65-F5344CB8AC3E}">
        <p14:creationId xmlns:p14="http://schemas.microsoft.com/office/powerpoint/2010/main" val="2885494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93BDA-1B05-FA8F-CF05-6B75AC89330A}"/>
              </a:ext>
            </a:extLst>
          </p:cNvPr>
          <p:cNvSpPr>
            <a:spLocks noGrp="1"/>
          </p:cNvSpPr>
          <p:nvPr>
            <p:ph type="title"/>
          </p:nvPr>
        </p:nvSpPr>
        <p:spPr/>
        <p:txBody>
          <a:bodyPr/>
          <a:lstStyle/>
          <a:p>
            <a:r>
              <a:rPr lang="fr-FR" b="1">
                <a:solidFill>
                  <a:srgbClr val="FF0000"/>
                </a:solidFill>
              </a:rPr>
              <a:t>Pas abordé</a:t>
            </a:r>
          </a:p>
        </p:txBody>
      </p:sp>
      <p:sp>
        <p:nvSpPr>
          <p:cNvPr id="3" name="Espace réservé du numéro de diapositive 2">
            <a:extLst>
              <a:ext uri="{FF2B5EF4-FFF2-40B4-BE49-F238E27FC236}">
                <a16:creationId xmlns:a16="http://schemas.microsoft.com/office/drawing/2014/main" id="{6B9EC92D-A92C-C761-42A3-0F9CF1730051}"/>
              </a:ext>
            </a:extLst>
          </p:cNvPr>
          <p:cNvSpPr>
            <a:spLocks noGrp="1"/>
          </p:cNvSpPr>
          <p:nvPr>
            <p:ph type="sldNum" sz="quarter" idx="12"/>
          </p:nvPr>
        </p:nvSpPr>
        <p:spPr/>
        <p:txBody>
          <a:bodyPr/>
          <a:lstStyle/>
          <a:p>
            <a:fld id="{F217C508-E0E1-2344-AC30-5474DE451135}" type="slidenum">
              <a:rPr lang="fr-FR" smtClean="0"/>
              <a:t>26</a:t>
            </a:fld>
            <a:endParaRPr lang="fr-FR"/>
          </a:p>
        </p:txBody>
      </p:sp>
      <p:sp>
        <p:nvSpPr>
          <p:cNvPr id="4" name="ZoneTexte 3">
            <a:extLst>
              <a:ext uri="{FF2B5EF4-FFF2-40B4-BE49-F238E27FC236}">
                <a16:creationId xmlns:a16="http://schemas.microsoft.com/office/drawing/2014/main" id="{9B799B37-F767-0E97-FE8D-BA00F514530D}"/>
              </a:ext>
            </a:extLst>
          </p:cNvPr>
          <p:cNvSpPr txBox="1"/>
          <p:nvPr/>
        </p:nvSpPr>
        <p:spPr>
          <a:xfrm>
            <a:off x="803189" y="1779377"/>
            <a:ext cx="7451125" cy="4216539"/>
          </a:xfrm>
          <a:prstGeom prst="rect">
            <a:avLst/>
          </a:prstGeom>
          <a:noFill/>
        </p:spPr>
        <p:txBody>
          <a:bodyPr wrap="square" rtlCol="0">
            <a:spAutoFit/>
          </a:bodyPr>
          <a:lstStyle/>
          <a:p>
            <a:r>
              <a:rPr lang="fr-FR" sz="2400"/>
              <a:t>-  </a:t>
            </a:r>
            <a:r>
              <a:rPr lang="fr-FR" sz="2400" b="1"/>
              <a:t>equivalent du flat-field</a:t>
            </a:r>
          </a:p>
          <a:p>
            <a:r>
              <a:rPr lang="fr-FR" sz="2400" b="1"/>
              <a:t>- Amélioration throughput -&gt; travelling CBP</a:t>
            </a:r>
            <a:endParaRPr lang="fr-FR" sz="2400"/>
          </a:p>
          <a:p>
            <a:r>
              <a:rPr lang="fr-FR" sz="2400"/>
              <a:t>- </a:t>
            </a:r>
            <a:r>
              <a:rPr lang="fr-FR" sz="2400" b="1"/>
              <a:t>LibRadTran</a:t>
            </a:r>
            <a:r>
              <a:rPr lang="fr-FR" sz="2400"/>
              <a:t>: jusqu’à quel point 4 paramètres suffisent pour décrire l’atmosphère: </a:t>
            </a:r>
            <a:r>
              <a:rPr lang="fr-FR" sz="2400" b="1"/>
              <a:t>pression, PWV, ozone, VAOD </a:t>
            </a:r>
            <a:r>
              <a:rPr lang="fr-FR" sz="2400"/>
              <a:t>?</a:t>
            </a:r>
          </a:p>
          <a:p>
            <a:pPr marL="800100" lvl="1" indent="-342900">
              <a:buFont typeface="Arial" panose="020B0604020202020204" pitchFamily="34" charset="0"/>
              <a:buChar char="•"/>
            </a:pPr>
            <a:r>
              <a:rPr lang="fr-FR" sz="2000" i="1"/>
              <a:t>Beaucoup d’absorbants ne se comportent pas de façon linéaire, autrement dit t(</a:t>
            </a:r>
            <a:r>
              <a:rPr lang="fr-FR" sz="2000" i="1">
                <a:latin typeface="Symbol" pitchFamily="2" charset="2"/>
              </a:rPr>
              <a:t>l</a:t>
            </a:r>
            <a:r>
              <a:rPr lang="fr-FR" sz="2000" i="1"/>
              <a:t>,z) = t(</a:t>
            </a:r>
            <a:r>
              <a:rPr lang="fr-FR" sz="2000" i="1">
                <a:latin typeface="Symbol" pitchFamily="2" charset="2"/>
              </a:rPr>
              <a:t>l</a:t>
            </a:r>
            <a:r>
              <a:rPr lang="fr-FR" sz="2000" i="1"/>
              <a:t>,1)</a:t>
            </a:r>
            <a:r>
              <a:rPr lang="fr-FR" sz="2000" i="1" baseline="30000"/>
              <a:t>z</a:t>
            </a:r>
            <a:r>
              <a:rPr lang="fr-FR" sz="2000" i="1"/>
              <a:t> n’est souvent pas exact (raies saturantes);</a:t>
            </a:r>
          </a:p>
          <a:p>
            <a:r>
              <a:rPr lang="fr-FR" sz="2400"/>
              <a:t>- </a:t>
            </a:r>
            <a:r>
              <a:rPr lang="fr-FR" sz="2400" b="1"/>
              <a:t>Estimation de la meilleure SED </a:t>
            </a:r>
            <a:r>
              <a:rPr lang="fr-FR" sz="2400"/>
              <a:t>à partir de (UGRIZY) seul: étoiles, galaxies et autres…</a:t>
            </a:r>
          </a:p>
          <a:p>
            <a:r>
              <a:rPr lang="fr-FR" sz="2400"/>
              <a:t>- </a:t>
            </a:r>
            <a:r>
              <a:rPr lang="fr-FR" sz="2400" b="1"/>
              <a:t>Catalogue de standards </a:t>
            </a:r>
            <a:r>
              <a:rPr lang="fr-FR" sz="2400"/>
              <a:t>spectrophotométriques stables</a:t>
            </a:r>
          </a:p>
          <a:p>
            <a:pPr marL="800100" lvl="1" indent="-342900">
              <a:buFont typeface="Arial" panose="020B0604020202020204" pitchFamily="34" charset="0"/>
              <a:buChar char="•"/>
            </a:pPr>
            <a:r>
              <a:rPr lang="fr-FR" sz="2000" i="1"/>
              <a:t>A partir de Gaia (spectres hors atmosphère)</a:t>
            </a:r>
          </a:p>
          <a:p>
            <a:pPr marL="800100" lvl="1" indent="-342900">
              <a:buFont typeface="Arial" panose="020B0604020202020204" pitchFamily="34" charset="0"/>
              <a:buChar char="•"/>
            </a:pPr>
            <a:r>
              <a:rPr lang="fr-FR" sz="2000" i="1"/>
              <a:t>A partir des données AuxTel</a:t>
            </a:r>
          </a:p>
        </p:txBody>
      </p:sp>
    </p:spTree>
    <p:extLst>
      <p:ext uri="{BB962C8B-B14F-4D97-AF65-F5344CB8AC3E}">
        <p14:creationId xmlns:p14="http://schemas.microsoft.com/office/powerpoint/2010/main" val="746611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19162"/>
          </a:xfrm>
        </p:spPr>
        <p:txBody>
          <a:bodyPr>
            <a:normAutofit fontScale="90000"/>
          </a:bodyPr>
          <a:lstStyle/>
          <a:p>
            <a:r>
              <a:rPr lang="fr-FR" sz="3600" b="1">
                <a:solidFill>
                  <a:srgbClr val="FF0000"/>
                </a:solidFill>
              </a:rPr>
              <a:t>Variability of the atmospheric transmission</a:t>
            </a:r>
            <a:endParaRPr lang="fr-FR" b="1">
              <a:solidFill>
                <a:srgbClr val="FF0000"/>
              </a:solidFill>
            </a:endParaRPr>
          </a:p>
        </p:txBody>
      </p:sp>
      <p:sp>
        <p:nvSpPr>
          <p:cNvPr id="3" name="Espace réservé du numéro de diapositive 2"/>
          <p:cNvSpPr>
            <a:spLocks noGrp="1"/>
          </p:cNvSpPr>
          <p:nvPr>
            <p:ph type="sldNum" sz="quarter" idx="12"/>
          </p:nvPr>
        </p:nvSpPr>
        <p:spPr/>
        <p:txBody>
          <a:bodyPr/>
          <a:lstStyle/>
          <a:p>
            <a:fld id="{12B9568F-9521-F342-8C96-394E544D6F13}" type="slidenum">
              <a:rPr lang="fr-FR"/>
              <a:t>27</a:t>
            </a:fld>
            <a:endParaRPr lang="fr-FR"/>
          </a:p>
        </p:txBody>
      </p:sp>
      <p:sp>
        <p:nvSpPr>
          <p:cNvPr id="6" name="ZoneTexte 5"/>
          <p:cNvSpPr txBox="1"/>
          <p:nvPr/>
        </p:nvSpPr>
        <p:spPr>
          <a:xfrm>
            <a:off x="6553200" y="3322409"/>
            <a:ext cx="1854200" cy="2031325"/>
          </a:xfrm>
          <a:prstGeom prst="rect">
            <a:avLst/>
          </a:prstGeom>
          <a:noFill/>
        </p:spPr>
        <p:txBody>
          <a:bodyPr wrap="square" rtlCol="0">
            <a:spAutoFit/>
          </a:bodyPr>
          <a:lstStyle/>
          <a:p>
            <a:r>
              <a:rPr lang="fr-FR" b="1"/>
              <a:t>Same airmass</a:t>
            </a:r>
          </a:p>
          <a:p>
            <a:r>
              <a:rPr lang="fr-FR" b="1"/>
              <a:t>Same O</a:t>
            </a:r>
            <a:r>
              <a:rPr lang="fr-FR" b="1" baseline="-25000"/>
              <a:t>2</a:t>
            </a:r>
          </a:p>
          <a:p>
            <a:r>
              <a:rPr lang="fr-FR" b="1"/>
              <a:t>Same O</a:t>
            </a:r>
            <a:r>
              <a:rPr lang="fr-FR" b="1" baseline="-25000"/>
              <a:t>3</a:t>
            </a:r>
            <a:endParaRPr lang="fr-FR" b="1"/>
          </a:p>
          <a:p>
            <a:r>
              <a:rPr lang="fr-FR" b="1"/>
              <a:t>No clouds (grey)</a:t>
            </a:r>
          </a:p>
          <a:p>
            <a:r>
              <a:rPr lang="fr-FR" b="1"/>
              <a:t>Change</a:t>
            </a:r>
          </a:p>
          <a:p>
            <a:pPr lvl="1"/>
            <a:r>
              <a:rPr lang="fr-FR" b="1">
                <a:solidFill>
                  <a:srgbClr val="FF0000"/>
                </a:solidFill>
              </a:rPr>
              <a:t>H</a:t>
            </a:r>
            <a:r>
              <a:rPr lang="fr-FR" b="1" baseline="-25000">
                <a:solidFill>
                  <a:srgbClr val="FF0000"/>
                </a:solidFill>
              </a:rPr>
              <a:t>2</a:t>
            </a:r>
            <a:r>
              <a:rPr lang="fr-FR" b="1">
                <a:solidFill>
                  <a:srgbClr val="FF0000"/>
                </a:solidFill>
              </a:rPr>
              <a:t>O (PWV)</a:t>
            </a:r>
          </a:p>
          <a:p>
            <a:pPr lvl="1"/>
            <a:r>
              <a:rPr lang="fr-FR" b="1">
                <a:solidFill>
                  <a:srgbClr val="3366FF"/>
                </a:solidFill>
              </a:rPr>
              <a:t>Aerosols</a:t>
            </a:r>
          </a:p>
        </p:txBody>
      </p:sp>
      <p:grpSp>
        <p:nvGrpSpPr>
          <p:cNvPr id="9" name="Groupe 8">
            <a:extLst>
              <a:ext uri="{FF2B5EF4-FFF2-40B4-BE49-F238E27FC236}">
                <a16:creationId xmlns:a16="http://schemas.microsoft.com/office/drawing/2014/main" id="{8451FF98-26F8-D404-9D26-3A34022320D8}"/>
              </a:ext>
            </a:extLst>
          </p:cNvPr>
          <p:cNvGrpSpPr/>
          <p:nvPr/>
        </p:nvGrpSpPr>
        <p:grpSpPr>
          <a:xfrm>
            <a:off x="850900" y="1320801"/>
            <a:ext cx="5702300" cy="4597400"/>
            <a:chOff x="850900" y="1320801"/>
            <a:chExt cx="5702300" cy="4597400"/>
          </a:xfrm>
        </p:grpSpPr>
        <p:pic>
          <p:nvPicPr>
            <p:cNvPr id="4" name="Image 3" descr="Macintosh HD:Users:moniez:Documents:LSST:Atmosphere:CTIO-jan17:Demande-P2IO-2017:transmission -ratio.tiff"/>
            <p:cNvPicPr/>
            <p:nvPr/>
          </p:nvPicPr>
          <p:blipFill>
            <a:blip r:embed="rId2">
              <a:extLst>
                <a:ext uri="{28A0092B-C50C-407E-A947-70E740481C1C}">
                  <a14:useLocalDpi xmlns:a14="http://schemas.microsoft.com/office/drawing/2010/main" val="0"/>
                </a:ext>
              </a:extLst>
            </a:blip>
            <a:srcRect/>
            <a:stretch>
              <a:fillRect/>
            </a:stretch>
          </p:blipFill>
          <p:spPr bwMode="auto">
            <a:xfrm>
              <a:off x="850900" y="1320801"/>
              <a:ext cx="5702300" cy="4597400"/>
            </a:xfrm>
            <a:prstGeom prst="rect">
              <a:avLst/>
            </a:prstGeom>
            <a:noFill/>
            <a:ln>
              <a:noFill/>
            </a:ln>
          </p:spPr>
        </p:pic>
        <p:sp>
          <p:nvSpPr>
            <p:cNvPr id="7" name="ZoneTexte 6"/>
            <p:cNvSpPr txBox="1"/>
            <p:nvPr/>
          </p:nvSpPr>
          <p:spPr>
            <a:xfrm>
              <a:off x="4090972" y="5212731"/>
              <a:ext cx="1120820" cy="369332"/>
            </a:xfrm>
            <a:prstGeom prst="rect">
              <a:avLst/>
            </a:prstGeom>
            <a:noFill/>
          </p:spPr>
          <p:txBody>
            <a:bodyPr wrap="none" rtlCol="0">
              <a:spAutoFit/>
            </a:bodyPr>
            <a:lstStyle/>
            <a:p>
              <a:r>
                <a:rPr lang="fr-FR" b="1">
                  <a:solidFill>
                    <a:srgbClr val="FF0000"/>
                  </a:solidFill>
                </a:rPr>
                <a:t>Wet / dry</a:t>
              </a:r>
            </a:p>
          </p:txBody>
        </p:sp>
        <p:cxnSp>
          <p:nvCxnSpPr>
            <p:cNvPr id="8" name="Connecteur droit avec flèche 7"/>
            <p:cNvCxnSpPr/>
            <p:nvPr/>
          </p:nvCxnSpPr>
          <p:spPr>
            <a:xfrm flipV="1">
              <a:off x="4838700" y="5136531"/>
              <a:ext cx="411192" cy="1593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996419" y="4372364"/>
              <a:ext cx="1193994" cy="646331"/>
            </a:xfrm>
            <a:prstGeom prst="rect">
              <a:avLst/>
            </a:prstGeom>
            <a:noFill/>
          </p:spPr>
          <p:txBody>
            <a:bodyPr wrap="none" rtlCol="0">
              <a:spAutoFit/>
            </a:bodyPr>
            <a:lstStyle/>
            <a:p>
              <a:r>
                <a:rPr lang="fr-FR" b="1">
                  <a:solidFill>
                    <a:srgbClr val="3366FF"/>
                  </a:solidFill>
                </a:rPr>
                <a:t>Aerosol /</a:t>
              </a:r>
            </a:p>
            <a:p>
              <a:r>
                <a:rPr lang="fr-FR" b="1">
                  <a:solidFill>
                    <a:srgbClr val="3366FF"/>
                  </a:solidFill>
                </a:rPr>
                <a:t>no aerosol</a:t>
              </a:r>
            </a:p>
          </p:txBody>
        </p:sp>
        <p:cxnSp>
          <p:nvCxnSpPr>
            <p:cNvPr id="12" name="Connecteur droit avec flèche 11"/>
            <p:cNvCxnSpPr>
              <a:stCxn id="7" idx="0"/>
            </p:cNvCxnSpPr>
            <p:nvPr/>
          </p:nvCxnSpPr>
          <p:spPr>
            <a:xfrm flipV="1">
              <a:off x="4651382" y="4356101"/>
              <a:ext cx="0" cy="8566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flipV="1">
              <a:off x="4090972" y="4267200"/>
              <a:ext cx="265128" cy="9627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V="1">
              <a:off x="2020872" y="3608038"/>
              <a:ext cx="0" cy="962726"/>
            </a:xfrm>
            <a:prstGeom prst="straightConnector1">
              <a:avLst/>
            </a:prstGeom>
            <a:ln>
              <a:solidFill>
                <a:srgbClr val="3366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V="1">
              <a:off x="3036872" y="3612838"/>
              <a:ext cx="0" cy="962726"/>
            </a:xfrm>
            <a:prstGeom prst="straightConnector1">
              <a:avLst/>
            </a:prstGeom>
            <a:ln>
              <a:solidFill>
                <a:srgbClr val="3366FF"/>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5" name="Image 4">
              <a:extLst>
                <a:ext uri="{FF2B5EF4-FFF2-40B4-BE49-F238E27FC236}">
                  <a16:creationId xmlns:a16="http://schemas.microsoft.com/office/drawing/2014/main" id="{185ABA56-D231-ECE3-F2F6-A624B6EB3FA9}"/>
                </a:ext>
              </a:extLst>
            </p:cNvPr>
            <p:cNvPicPr>
              <a:picLocks noChangeAspect="1"/>
            </p:cNvPicPr>
            <p:nvPr/>
          </p:nvPicPr>
          <p:blipFill>
            <a:blip r:embed="rId3"/>
            <a:stretch>
              <a:fillRect/>
            </a:stretch>
          </p:blipFill>
          <p:spPr>
            <a:xfrm>
              <a:off x="2236772" y="2823882"/>
              <a:ext cx="2741002" cy="504925"/>
            </a:xfrm>
            <a:prstGeom prst="rect">
              <a:avLst/>
            </a:prstGeom>
          </p:spPr>
        </p:pic>
      </p:grpSp>
    </p:spTree>
    <p:extLst>
      <p:ext uri="{BB962C8B-B14F-4D97-AF65-F5344CB8AC3E}">
        <p14:creationId xmlns:p14="http://schemas.microsoft.com/office/powerpoint/2010/main" val="125546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2232"/>
            <a:ext cx="8229600" cy="690562"/>
          </a:xfrm>
        </p:spPr>
        <p:txBody>
          <a:bodyPr>
            <a:normAutofit/>
          </a:bodyPr>
          <a:lstStyle/>
          <a:p>
            <a:r>
              <a:rPr lang="fr-FR" sz="3600" b="1">
                <a:solidFill>
                  <a:srgbClr val="FF0000"/>
                </a:solidFill>
              </a:rPr>
              <a:t>Max. expected colour changes (airmass=1)</a:t>
            </a:r>
            <a:endParaRPr lang="fr-FR" b="1">
              <a:solidFill>
                <a:srgbClr val="FF0000"/>
              </a:solidFill>
            </a:endParaRPr>
          </a:p>
        </p:txBody>
      </p:sp>
      <p:pic>
        <p:nvPicPr>
          <p:cNvPr id="4" name="Image 3" descr="Capture d’écran 2019-07-05 à 15.42.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087" y="1133950"/>
            <a:ext cx="2479267" cy="2437127"/>
          </a:xfrm>
          <a:prstGeom prst="rect">
            <a:avLst/>
          </a:prstGeom>
        </p:spPr>
      </p:pic>
      <p:sp>
        <p:nvSpPr>
          <p:cNvPr id="5" name="ZoneTexte 4"/>
          <p:cNvSpPr txBox="1"/>
          <p:nvPr/>
        </p:nvSpPr>
        <p:spPr>
          <a:xfrm>
            <a:off x="2912558" y="793483"/>
            <a:ext cx="2438396" cy="369332"/>
          </a:xfrm>
          <a:prstGeom prst="rect">
            <a:avLst/>
          </a:prstGeom>
          <a:noFill/>
        </p:spPr>
        <p:txBody>
          <a:bodyPr wrap="square" rtlCol="0">
            <a:spAutoFit/>
          </a:bodyPr>
          <a:lstStyle/>
          <a:p>
            <a:r>
              <a:rPr lang="fr-FR" b="1"/>
              <a:t>« Worst » stellar type</a:t>
            </a:r>
          </a:p>
        </p:txBody>
      </p:sp>
      <p:sp>
        <p:nvSpPr>
          <p:cNvPr id="6" name="ZoneTexte 5"/>
          <p:cNvSpPr txBox="1"/>
          <p:nvPr/>
        </p:nvSpPr>
        <p:spPr>
          <a:xfrm>
            <a:off x="6282914" y="805994"/>
            <a:ext cx="2593251" cy="369332"/>
          </a:xfrm>
          <a:prstGeom prst="rect">
            <a:avLst/>
          </a:prstGeom>
          <a:noFill/>
        </p:spPr>
        <p:txBody>
          <a:bodyPr wrap="square" rtlCol="0">
            <a:spAutoFit/>
          </a:bodyPr>
          <a:lstStyle/>
          <a:p>
            <a:r>
              <a:rPr lang="fr-FR" b="1"/>
              <a:t>« Worst » galactic types</a:t>
            </a:r>
          </a:p>
        </p:txBody>
      </p:sp>
      <p:sp>
        <p:nvSpPr>
          <p:cNvPr id="8" name="ZoneTexte 7"/>
          <p:cNvSpPr txBox="1"/>
          <p:nvPr/>
        </p:nvSpPr>
        <p:spPr>
          <a:xfrm>
            <a:off x="457200" y="1242385"/>
            <a:ext cx="2396359" cy="523220"/>
          </a:xfrm>
          <a:prstGeom prst="rect">
            <a:avLst/>
          </a:prstGeom>
          <a:noFill/>
        </p:spPr>
        <p:txBody>
          <a:bodyPr wrap="square" rtlCol="0">
            <a:spAutoFit/>
          </a:bodyPr>
          <a:lstStyle/>
          <a:p>
            <a:r>
              <a:rPr lang="fr-FR" sz="2800" b="1"/>
              <a:t>Water vapor</a:t>
            </a:r>
          </a:p>
        </p:txBody>
      </p:sp>
      <p:sp>
        <p:nvSpPr>
          <p:cNvPr id="9" name="ZoneTexte 8"/>
          <p:cNvSpPr txBox="1"/>
          <p:nvPr/>
        </p:nvSpPr>
        <p:spPr>
          <a:xfrm>
            <a:off x="659875" y="3865840"/>
            <a:ext cx="1508139" cy="523220"/>
          </a:xfrm>
          <a:prstGeom prst="rect">
            <a:avLst/>
          </a:prstGeom>
          <a:noFill/>
        </p:spPr>
        <p:txBody>
          <a:bodyPr wrap="square" rtlCol="0">
            <a:spAutoFit/>
          </a:bodyPr>
          <a:lstStyle/>
          <a:p>
            <a:r>
              <a:rPr lang="fr-FR" sz="2800" b="1"/>
              <a:t>Aerosols</a:t>
            </a:r>
            <a:endParaRPr lang="fr-FR" b="1"/>
          </a:p>
        </p:txBody>
      </p:sp>
      <p:pic>
        <p:nvPicPr>
          <p:cNvPr id="11" name="Image 10" descr="Capture d’écran 2019-07-05 à 15.47.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607" y="3960410"/>
            <a:ext cx="2529747" cy="2744133"/>
          </a:xfrm>
          <a:prstGeom prst="rect">
            <a:avLst/>
          </a:prstGeom>
        </p:spPr>
      </p:pic>
      <p:pic>
        <p:nvPicPr>
          <p:cNvPr id="14" name="Image 13" descr="Capture d’écran 2019-07-05 à 15.52.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1677" y="1193795"/>
            <a:ext cx="2829885" cy="2751661"/>
          </a:xfrm>
          <a:prstGeom prst="rect">
            <a:avLst/>
          </a:prstGeom>
        </p:spPr>
      </p:pic>
      <p:pic>
        <p:nvPicPr>
          <p:cNvPr id="15" name="Image 14" descr="Capture d’écran 2019-07-05 à 15.54.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1676" y="4026709"/>
            <a:ext cx="2829885" cy="2618507"/>
          </a:xfrm>
          <a:prstGeom prst="rect">
            <a:avLst/>
          </a:prstGeom>
        </p:spPr>
      </p:pic>
      <p:pic>
        <p:nvPicPr>
          <p:cNvPr id="16" name="Image 15" descr="Capture d’écran 2019-07-05 à 16.03.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18" y="4481780"/>
            <a:ext cx="2626753" cy="1490134"/>
          </a:xfrm>
          <a:prstGeom prst="rect">
            <a:avLst/>
          </a:prstGeom>
        </p:spPr>
      </p:pic>
      <p:pic>
        <p:nvPicPr>
          <p:cNvPr id="17" name="Image 16" descr="Capture d’écran 2019-07-05 à 16.08.3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618" y="1946930"/>
            <a:ext cx="2637687" cy="1549803"/>
          </a:xfrm>
          <a:prstGeom prst="rect">
            <a:avLst/>
          </a:prstGeom>
        </p:spPr>
      </p:pic>
      <p:sp>
        <p:nvSpPr>
          <p:cNvPr id="18" name="ZoneTexte 17"/>
          <p:cNvSpPr txBox="1"/>
          <p:nvPr/>
        </p:nvSpPr>
        <p:spPr>
          <a:xfrm>
            <a:off x="7542207" y="1296181"/>
            <a:ext cx="943237" cy="541687"/>
          </a:xfrm>
          <a:prstGeom prst="rect">
            <a:avLst/>
          </a:prstGeom>
          <a:noFill/>
        </p:spPr>
        <p:txBody>
          <a:bodyPr wrap="none" rtlCol="0">
            <a:spAutoFit/>
          </a:bodyPr>
          <a:lstStyle/>
          <a:p>
            <a:pPr>
              <a:lnSpc>
                <a:spcPct val="80000"/>
              </a:lnSpc>
            </a:pPr>
            <a:r>
              <a:rPr lang="fr-FR" sz="1200" i="1"/>
              <a:t>1 trajectory</a:t>
            </a:r>
          </a:p>
          <a:p>
            <a:pPr>
              <a:lnSpc>
                <a:spcPct val="80000"/>
              </a:lnSpc>
            </a:pPr>
            <a:r>
              <a:rPr lang="fr-FR" sz="1200" i="1"/>
              <a:t>= 1 SED</a:t>
            </a:r>
          </a:p>
          <a:p>
            <a:pPr>
              <a:lnSpc>
                <a:spcPct val="80000"/>
              </a:lnSpc>
            </a:pPr>
            <a:r>
              <a:rPr lang="fr-FR" sz="1200" i="1"/>
              <a:t>= 1 vector</a:t>
            </a:r>
          </a:p>
        </p:txBody>
      </p:sp>
      <p:sp>
        <p:nvSpPr>
          <p:cNvPr id="19" name="ZoneTexte 18"/>
          <p:cNvSpPr txBox="1"/>
          <p:nvPr/>
        </p:nvSpPr>
        <p:spPr>
          <a:xfrm>
            <a:off x="5350954" y="3541707"/>
            <a:ext cx="1362610" cy="369332"/>
          </a:xfrm>
          <a:prstGeom prst="rect">
            <a:avLst/>
          </a:prstGeom>
          <a:noFill/>
        </p:spPr>
        <p:txBody>
          <a:bodyPr wrap="none" rtlCol="0">
            <a:spAutoFit/>
          </a:bodyPr>
          <a:lstStyle/>
          <a:p>
            <a:r>
              <a:rPr lang="fr-FR" b="1"/>
              <a:t>@airmass=1</a:t>
            </a:r>
          </a:p>
        </p:txBody>
      </p:sp>
      <p:pic>
        <p:nvPicPr>
          <p:cNvPr id="20" name="Image 19" descr="Capture d’écran 2019-07-05 à 17.06.3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2207" y="1813540"/>
            <a:ext cx="1090435" cy="285143"/>
          </a:xfrm>
          <a:prstGeom prst="rect">
            <a:avLst/>
          </a:prstGeom>
        </p:spPr>
      </p:pic>
      <p:cxnSp>
        <p:nvCxnSpPr>
          <p:cNvPr id="22" name="Connecteur droit avec flèche 21"/>
          <p:cNvCxnSpPr/>
          <p:nvPr/>
        </p:nvCxnSpPr>
        <p:spPr>
          <a:xfrm flipH="1" flipV="1">
            <a:off x="7059369" y="1286579"/>
            <a:ext cx="628364" cy="10756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7595007" y="2017465"/>
            <a:ext cx="1100281" cy="276999"/>
          </a:xfrm>
          <a:prstGeom prst="rect">
            <a:avLst/>
          </a:prstGeom>
          <a:noFill/>
        </p:spPr>
        <p:txBody>
          <a:bodyPr wrap="none" rtlCol="0">
            <a:spAutoFit/>
          </a:bodyPr>
          <a:lstStyle/>
          <a:p>
            <a:r>
              <a:rPr lang="fr-FR" sz="1200" i="1"/>
              <a:t>For airmass=1</a:t>
            </a:r>
          </a:p>
        </p:txBody>
      </p:sp>
      <p:pic>
        <p:nvPicPr>
          <p:cNvPr id="26" name="Image 25" descr="Capture d’écran 2019-07-05 à 17.10.0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6735" y="5497457"/>
            <a:ext cx="1172634" cy="295622"/>
          </a:xfrm>
          <a:prstGeom prst="rect">
            <a:avLst/>
          </a:prstGeom>
        </p:spPr>
      </p:pic>
    </p:spTree>
    <p:extLst>
      <p:ext uri="{BB962C8B-B14F-4D97-AF65-F5344CB8AC3E}">
        <p14:creationId xmlns:p14="http://schemas.microsoft.com/office/powerpoint/2010/main" val="2070071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1C8D981-A4CD-AC4B-ABA3-A0D9B7AC45A2}"/>
              </a:ext>
            </a:extLst>
          </p:cNvPr>
          <p:cNvSpPr>
            <a:spLocks noGrp="1"/>
          </p:cNvSpPr>
          <p:nvPr>
            <p:ph idx="1"/>
          </p:nvPr>
        </p:nvSpPr>
        <p:spPr>
          <a:xfrm>
            <a:off x="5118191" y="3749944"/>
            <a:ext cx="3495876" cy="439830"/>
          </a:xfrm>
        </p:spPr>
        <p:txBody>
          <a:bodyPr>
            <a:normAutofit fontScale="40000" lnSpcReduction="20000"/>
          </a:bodyPr>
          <a:lstStyle/>
          <a:p>
            <a:pPr marL="0" indent="0">
              <a:buNone/>
            </a:pPr>
            <a:r>
              <a:rPr lang="fr-FR" dirty="0"/>
              <a:t>Variation of EQW for </a:t>
            </a:r>
            <a:r>
              <a:rPr lang="fr-FR" dirty="0" err="1"/>
              <a:t>atmospheric</a:t>
            </a:r>
            <a:r>
              <a:rPr lang="fr-FR" dirty="0"/>
              <a:t> </a:t>
            </a:r>
            <a:r>
              <a:rPr lang="fr-FR" dirty="0" err="1"/>
              <a:t>lines</a:t>
            </a:r>
            <a:r>
              <a:rPr lang="fr-FR" dirty="0"/>
              <a:t> </a:t>
            </a:r>
            <a:r>
              <a:rPr lang="fr-FR" dirty="0" err="1"/>
              <a:t>illustrates</a:t>
            </a:r>
            <a:r>
              <a:rPr lang="fr-FR" dirty="0"/>
              <a:t> </a:t>
            </a:r>
            <a:r>
              <a:rPr lang="fr-FR" dirty="0" err="1"/>
              <a:t>sensitivity</a:t>
            </a:r>
            <a:r>
              <a:rPr lang="fr-FR" dirty="0"/>
              <a:t> to </a:t>
            </a:r>
            <a:r>
              <a:rPr lang="fr-FR" dirty="0" err="1"/>
              <a:t>atmospheric</a:t>
            </a:r>
            <a:r>
              <a:rPr lang="fr-FR" dirty="0"/>
              <a:t> </a:t>
            </a:r>
            <a:r>
              <a:rPr lang="fr-FR" dirty="0" err="1"/>
              <a:t>parameters</a:t>
            </a:r>
            <a:r>
              <a:rPr lang="fr-FR" dirty="0"/>
              <a:t> (EQW)</a:t>
            </a:r>
          </a:p>
        </p:txBody>
      </p:sp>
      <p:sp>
        <p:nvSpPr>
          <p:cNvPr id="3" name="Titre 2">
            <a:extLst>
              <a:ext uri="{FF2B5EF4-FFF2-40B4-BE49-F238E27FC236}">
                <a16:creationId xmlns:a16="http://schemas.microsoft.com/office/drawing/2014/main" id="{F3C91C70-9697-7F44-8FF8-2422E3B1FC22}"/>
              </a:ext>
            </a:extLst>
          </p:cNvPr>
          <p:cNvSpPr>
            <a:spLocks noGrp="1"/>
          </p:cNvSpPr>
          <p:nvPr>
            <p:ph type="title"/>
          </p:nvPr>
        </p:nvSpPr>
        <p:spPr>
          <a:xfrm>
            <a:off x="107261" y="0"/>
            <a:ext cx="8919043" cy="820395"/>
          </a:xfrm>
        </p:spPr>
        <p:txBody>
          <a:bodyPr/>
          <a:lstStyle/>
          <a:p>
            <a:r>
              <a:rPr lang="fr-FR" sz="3200" b="1" dirty="0" err="1">
                <a:solidFill>
                  <a:srgbClr val="FF0000"/>
                </a:solidFill>
              </a:rPr>
              <a:t>Auxtel</a:t>
            </a:r>
            <a:r>
              <a:rPr lang="fr-FR" sz="3200" b="1" dirty="0">
                <a:solidFill>
                  <a:srgbClr val="FF0000"/>
                </a:solidFill>
              </a:rPr>
              <a:t> : First </a:t>
            </a:r>
            <a:r>
              <a:rPr lang="fr-FR" sz="3200" b="1" dirty="0" err="1">
                <a:solidFill>
                  <a:srgbClr val="FF0000"/>
                </a:solidFill>
              </a:rPr>
              <a:t>estimates</a:t>
            </a:r>
            <a:r>
              <a:rPr lang="fr-FR" sz="3200" b="1" dirty="0">
                <a:solidFill>
                  <a:srgbClr val="FF0000"/>
                </a:solidFill>
              </a:rPr>
              <a:t> of </a:t>
            </a:r>
            <a:r>
              <a:rPr lang="fr-FR" sz="3200" b="1" dirty="0" err="1">
                <a:solidFill>
                  <a:srgbClr val="FF0000"/>
                </a:solidFill>
              </a:rPr>
              <a:t>atmospheric</a:t>
            </a:r>
            <a:r>
              <a:rPr lang="fr-FR" sz="3200" b="1" dirty="0">
                <a:solidFill>
                  <a:srgbClr val="FF0000"/>
                </a:solidFill>
              </a:rPr>
              <a:t> </a:t>
            </a:r>
            <a:r>
              <a:rPr lang="fr-FR" sz="3200" b="1" dirty="0" err="1">
                <a:solidFill>
                  <a:srgbClr val="FF0000"/>
                </a:solidFill>
              </a:rPr>
              <a:t>parameters</a:t>
            </a:r>
            <a:endParaRPr lang="fr-FR" sz="2400" b="1" dirty="0">
              <a:solidFill>
                <a:srgbClr val="FF0000"/>
              </a:solidFill>
            </a:endParaRPr>
          </a:p>
        </p:txBody>
      </p:sp>
      <p:pic>
        <p:nvPicPr>
          <p:cNvPr id="5" name="Image 4">
            <a:extLst>
              <a:ext uri="{FF2B5EF4-FFF2-40B4-BE49-F238E27FC236}">
                <a16:creationId xmlns:a16="http://schemas.microsoft.com/office/drawing/2014/main" id="{02EF4D4B-DF63-CB48-8B3B-282B1831FF5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40945" y="912031"/>
            <a:ext cx="4192818" cy="3000542"/>
          </a:xfrm>
          <a:prstGeom prst="rect">
            <a:avLst/>
          </a:prstGeom>
        </p:spPr>
      </p:pic>
      <p:grpSp>
        <p:nvGrpSpPr>
          <p:cNvPr id="19" name="Groupe 18">
            <a:extLst>
              <a:ext uri="{FF2B5EF4-FFF2-40B4-BE49-F238E27FC236}">
                <a16:creationId xmlns:a16="http://schemas.microsoft.com/office/drawing/2014/main" id="{B5B3E1D2-964C-474F-B030-67D9F4E19118}"/>
              </a:ext>
            </a:extLst>
          </p:cNvPr>
          <p:cNvGrpSpPr/>
          <p:nvPr/>
        </p:nvGrpSpPr>
        <p:grpSpPr>
          <a:xfrm>
            <a:off x="379796" y="4072456"/>
            <a:ext cx="4153967" cy="814331"/>
            <a:chOff x="89156" y="3796796"/>
            <a:chExt cx="4588051" cy="960152"/>
          </a:xfrm>
        </p:grpSpPr>
        <p:pic>
          <p:nvPicPr>
            <p:cNvPr id="14" name="Image 13">
              <a:extLst>
                <a:ext uri="{FF2B5EF4-FFF2-40B4-BE49-F238E27FC236}">
                  <a16:creationId xmlns:a16="http://schemas.microsoft.com/office/drawing/2014/main" id="{C622F063-C227-6B44-8A1E-1BA87285E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6" y="3796796"/>
              <a:ext cx="2212018" cy="958180"/>
            </a:xfrm>
            <a:prstGeom prst="rect">
              <a:avLst/>
            </a:prstGeom>
          </p:spPr>
        </p:pic>
        <p:pic>
          <p:nvPicPr>
            <p:cNvPr id="16" name="Image 15">
              <a:extLst>
                <a:ext uri="{FF2B5EF4-FFF2-40B4-BE49-F238E27FC236}">
                  <a16:creationId xmlns:a16="http://schemas.microsoft.com/office/drawing/2014/main" id="{E8AC0BD2-B852-D94B-8941-0BBA6E5B0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0227" y="3824132"/>
              <a:ext cx="2366980" cy="932816"/>
            </a:xfrm>
            <a:prstGeom prst="rect">
              <a:avLst/>
            </a:prstGeom>
          </p:spPr>
        </p:pic>
      </p:grpSp>
      <p:grpSp>
        <p:nvGrpSpPr>
          <p:cNvPr id="18" name="Groupe 17">
            <a:extLst>
              <a:ext uri="{FF2B5EF4-FFF2-40B4-BE49-F238E27FC236}">
                <a16:creationId xmlns:a16="http://schemas.microsoft.com/office/drawing/2014/main" id="{A2984E67-3C31-6946-BCA4-1EF2F9F06B10}"/>
              </a:ext>
            </a:extLst>
          </p:cNvPr>
          <p:cNvGrpSpPr/>
          <p:nvPr/>
        </p:nvGrpSpPr>
        <p:grpSpPr>
          <a:xfrm>
            <a:off x="1074602" y="5069854"/>
            <a:ext cx="2566660" cy="1539199"/>
            <a:chOff x="752700" y="4889317"/>
            <a:chExt cx="2871188" cy="1612398"/>
          </a:xfrm>
        </p:grpSpPr>
        <p:pic>
          <p:nvPicPr>
            <p:cNvPr id="1026" name="Picture 2">
              <a:extLst>
                <a:ext uri="{FF2B5EF4-FFF2-40B4-BE49-F238E27FC236}">
                  <a16:creationId xmlns:a16="http://schemas.microsoft.com/office/drawing/2014/main" id="{381CE434-35C7-EC4E-AF36-CD1211782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00" y="4889317"/>
              <a:ext cx="2814366" cy="1612398"/>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735AF361-AEB1-1F4F-85E9-E203F583805D}"/>
                </a:ext>
              </a:extLst>
            </p:cNvPr>
            <p:cNvSpPr txBox="1"/>
            <p:nvPr/>
          </p:nvSpPr>
          <p:spPr>
            <a:xfrm>
              <a:off x="2441813" y="5803020"/>
              <a:ext cx="1182075" cy="274051"/>
            </a:xfrm>
            <a:prstGeom prst="rect">
              <a:avLst/>
            </a:prstGeom>
            <a:noFill/>
          </p:spPr>
          <p:txBody>
            <a:bodyPr wrap="none" rtlCol="0">
              <a:spAutoFit/>
            </a:bodyPr>
            <a:lstStyle/>
            <a:p>
              <a:r>
                <a:rPr lang="fr-FR" sz="1050" dirty="0"/>
                <a:t>EQW </a:t>
              </a:r>
              <a:r>
                <a:rPr lang="fr-FR" sz="1050" dirty="0" err="1"/>
                <a:t>definition</a:t>
              </a:r>
              <a:endParaRPr lang="fr-FR" sz="1050" dirty="0"/>
            </a:p>
          </p:txBody>
        </p:sp>
      </p:grpSp>
      <p:grpSp>
        <p:nvGrpSpPr>
          <p:cNvPr id="42" name="Groupe 41">
            <a:extLst>
              <a:ext uri="{FF2B5EF4-FFF2-40B4-BE49-F238E27FC236}">
                <a16:creationId xmlns:a16="http://schemas.microsoft.com/office/drawing/2014/main" id="{E5CD8F30-88AB-1A41-87A7-43B4535C748F}"/>
              </a:ext>
            </a:extLst>
          </p:cNvPr>
          <p:cNvGrpSpPr/>
          <p:nvPr/>
        </p:nvGrpSpPr>
        <p:grpSpPr>
          <a:xfrm>
            <a:off x="4760847" y="809692"/>
            <a:ext cx="3985788" cy="2886541"/>
            <a:chOff x="4450868" y="822094"/>
            <a:chExt cx="4413546" cy="3129159"/>
          </a:xfrm>
        </p:grpSpPr>
        <p:pic>
          <p:nvPicPr>
            <p:cNvPr id="12" name="Image 11">
              <a:extLst>
                <a:ext uri="{FF2B5EF4-FFF2-40B4-BE49-F238E27FC236}">
                  <a16:creationId xmlns:a16="http://schemas.microsoft.com/office/drawing/2014/main" id="{44D60D86-B9B6-C64F-AF1B-318FB7BEFF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868" y="822094"/>
              <a:ext cx="4413546" cy="3129159"/>
            </a:xfrm>
            <a:prstGeom prst="rect">
              <a:avLst/>
            </a:prstGeom>
          </p:spPr>
        </p:pic>
        <p:sp>
          <p:nvSpPr>
            <p:cNvPr id="20" name="ZoneTexte 19">
              <a:extLst>
                <a:ext uri="{FF2B5EF4-FFF2-40B4-BE49-F238E27FC236}">
                  <a16:creationId xmlns:a16="http://schemas.microsoft.com/office/drawing/2014/main" id="{D0D63AD9-E4C1-764A-8923-052C7DDC157A}"/>
                </a:ext>
              </a:extLst>
            </p:cNvPr>
            <p:cNvSpPr txBox="1"/>
            <p:nvPr/>
          </p:nvSpPr>
          <p:spPr>
            <a:xfrm>
              <a:off x="6445543" y="2913494"/>
              <a:ext cx="2318661" cy="458763"/>
            </a:xfrm>
            <a:prstGeom prst="rect">
              <a:avLst/>
            </a:prstGeom>
            <a:noFill/>
            <a:ln>
              <a:solidFill>
                <a:srgbClr val="FF0000"/>
              </a:solidFill>
            </a:ln>
          </p:spPr>
          <p:txBody>
            <a:bodyPr wrap="square" rtlCol="0">
              <a:spAutoFit/>
            </a:bodyPr>
            <a:lstStyle/>
            <a:p>
              <a:r>
                <a:rPr lang="fr-FR" sz="1100" dirty="0" err="1"/>
                <a:t>Stellar</a:t>
              </a:r>
              <a:r>
                <a:rPr lang="fr-FR" sz="1100" dirty="0"/>
                <a:t> </a:t>
              </a:r>
              <a:r>
                <a:rPr lang="fr-FR" sz="1100" dirty="0" err="1"/>
                <a:t>lines</a:t>
              </a:r>
              <a:endParaRPr lang="fr-FR" sz="1100" dirty="0"/>
            </a:p>
            <a:p>
              <a:r>
                <a:rPr lang="fr-FR" sz="1050" b="1" i="1" dirty="0">
                  <a:solidFill>
                    <a:srgbClr val="FF0000"/>
                  </a:solidFill>
                  <a:highlight>
                    <a:srgbClr val="FFFF00"/>
                  </a:highlight>
                </a:rPr>
                <a:t>EQW </a:t>
              </a:r>
              <a:r>
                <a:rPr lang="fr-FR" sz="1050" b="1" i="1" dirty="0" err="1">
                  <a:solidFill>
                    <a:srgbClr val="FF0000"/>
                  </a:solidFill>
                  <a:highlight>
                    <a:srgbClr val="FFFF00"/>
                  </a:highlight>
                </a:rPr>
                <a:t>independent</a:t>
              </a:r>
              <a:r>
                <a:rPr lang="fr-FR" sz="1050" b="1" i="1" dirty="0">
                  <a:solidFill>
                    <a:srgbClr val="FF0000"/>
                  </a:solidFill>
                  <a:highlight>
                    <a:srgbClr val="FFFF00"/>
                  </a:highlight>
                </a:rPr>
                <a:t> on </a:t>
              </a:r>
              <a:r>
                <a:rPr lang="fr-FR" sz="1050" b="1" i="1" dirty="0" err="1">
                  <a:solidFill>
                    <a:srgbClr val="FF0000"/>
                  </a:solidFill>
                  <a:highlight>
                    <a:srgbClr val="FFFF00"/>
                  </a:highlight>
                </a:rPr>
                <a:t>atmosphere</a:t>
              </a:r>
              <a:endParaRPr lang="fr-FR" sz="1200" b="1" i="1" dirty="0">
                <a:solidFill>
                  <a:srgbClr val="FF0000"/>
                </a:solidFill>
                <a:highlight>
                  <a:srgbClr val="FFFF00"/>
                </a:highlight>
              </a:endParaRPr>
            </a:p>
          </p:txBody>
        </p:sp>
        <p:sp>
          <p:nvSpPr>
            <p:cNvPr id="22" name="ZoneTexte 21">
              <a:extLst>
                <a:ext uri="{FF2B5EF4-FFF2-40B4-BE49-F238E27FC236}">
                  <a16:creationId xmlns:a16="http://schemas.microsoft.com/office/drawing/2014/main" id="{4BF19A48-620D-8542-821E-069772D8915C}"/>
                </a:ext>
              </a:extLst>
            </p:cNvPr>
            <p:cNvSpPr txBox="1"/>
            <p:nvPr/>
          </p:nvSpPr>
          <p:spPr>
            <a:xfrm>
              <a:off x="4701899" y="935457"/>
              <a:ext cx="2117976" cy="467104"/>
            </a:xfrm>
            <a:prstGeom prst="rect">
              <a:avLst/>
            </a:prstGeom>
            <a:noFill/>
            <a:ln>
              <a:solidFill>
                <a:srgbClr val="FF0000"/>
              </a:solidFill>
            </a:ln>
          </p:spPr>
          <p:txBody>
            <a:bodyPr wrap="none" rtlCol="0">
              <a:spAutoFit/>
            </a:bodyPr>
            <a:lstStyle/>
            <a:p>
              <a:r>
                <a:rPr lang="fr-FR" sz="1100" dirty="0" err="1"/>
                <a:t>Atmospheric</a:t>
              </a:r>
              <a:r>
                <a:rPr lang="fr-FR" sz="1100" dirty="0"/>
                <a:t> absorption </a:t>
              </a:r>
              <a:r>
                <a:rPr lang="fr-FR" sz="1100" dirty="0" err="1"/>
                <a:t>lines</a:t>
              </a:r>
              <a:endParaRPr lang="fr-FR" sz="1100" dirty="0"/>
            </a:p>
            <a:p>
              <a:r>
                <a:rPr lang="fr-FR" sz="1050" b="1" i="1" dirty="0">
                  <a:solidFill>
                    <a:srgbClr val="FF0000"/>
                  </a:solidFill>
                  <a:highlight>
                    <a:srgbClr val="FFFF00"/>
                  </a:highlight>
                </a:rPr>
                <a:t>EQW </a:t>
              </a:r>
              <a:r>
                <a:rPr lang="fr-FR" sz="1050" b="1" i="1" dirty="0" err="1">
                  <a:solidFill>
                    <a:srgbClr val="FF0000"/>
                  </a:solidFill>
                  <a:highlight>
                    <a:srgbClr val="FFFF00"/>
                  </a:highlight>
                </a:rPr>
                <a:t>depends</a:t>
              </a:r>
              <a:r>
                <a:rPr lang="fr-FR" sz="1050" b="1" i="1" dirty="0">
                  <a:solidFill>
                    <a:srgbClr val="FF0000"/>
                  </a:solidFill>
                  <a:highlight>
                    <a:srgbClr val="FFFF00"/>
                  </a:highlight>
                </a:rPr>
                <a:t> on </a:t>
              </a:r>
              <a:r>
                <a:rPr lang="fr-FR" sz="1050" b="1" i="1" dirty="0" err="1">
                  <a:solidFill>
                    <a:srgbClr val="FF0000"/>
                  </a:solidFill>
                  <a:highlight>
                    <a:srgbClr val="FFFF00"/>
                  </a:highlight>
                </a:rPr>
                <a:t>atmosphere</a:t>
              </a:r>
              <a:endParaRPr lang="fr-FR" sz="1200" b="1" i="1" dirty="0">
                <a:solidFill>
                  <a:srgbClr val="FF0000"/>
                </a:solidFill>
                <a:highlight>
                  <a:srgbClr val="FFFF00"/>
                </a:highlight>
              </a:endParaRPr>
            </a:p>
          </p:txBody>
        </p:sp>
        <p:cxnSp>
          <p:nvCxnSpPr>
            <p:cNvPr id="23" name="Connecteur droit avec flèche 22">
              <a:extLst>
                <a:ext uri="{FF2B5EF4-FFF2-40B4-BE49-F238E27FC236}">
                  <a16:creationId xmlns:a16="http://schemas.microsoft.com/office/drawing/2014/main" id="{F8454DB0-03D7-984E-B330-4540C7296338}"/>
                </a:ext>
              </a:extLst>
            </p:cNvPr>
            <p:cNvCxnSpPr>
              <a:cxnSpLocks/>
            </p:cNvCxnSpPr>
            <p:nvPr/>
          </p:nvCxnSpPr>
          <p:spPr>
            <a:xfrm>
              <a:off x="5481101" y="1403096"/>
              <a:ext cx="0" cy="1510398"/>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5" name="Connecteur droit avec flèche 24">
              <a:extLst>
                <a:ext uri="{FF2B5EF4-FFF2-40B4-BE49-F238E27FC236}">
                  <a16:creationId xmlns:a16="http://schemas.microsoft.com/office/drawing/2014/main" id="{0410E544-0936-ED47-AA5A-C1599F0A3588}"/>
                </a:ext>
              </a:extLst>
            </p:cNvPr>
            <p:cNvCxnSpPr>
              <a:cxnSpLocks/>
            </p:cNvCxnSpPr>
            <p:nvPr/>
          </p:nvCxnSpPr>
          <p:spPr>
            <a:xfrm>
              <a:off x="5481101" y="1381732"/>
              <a:ext cx="609347" cy="1074567"/>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28" name="Connecteur droit avec flèche 27">
              <a:extLst>
                <a:ext uri="{FF2B5EF4-FFF2-40B4-BE49-F238E27FC236}">
                  <a16:creationId xmlns:a16="http://schemas.microsoft.com/office/drawing/2014/main" id="{7A11112B-747F-B548-A480-609B4E79E7AF}"/>
                </a:ext>
              </a:extLst>
            </p:cNvPr>
            <p:cNvCxnSpPr>
              <a:cxnSpLocks/>
            </p:cNvCxnSpPr>
            <p:nvPr/>
          </p:nvCxnSpPr>
          <p:spPr>
            <a:xfrm>
              <a:off x="5481100" y="1381732"/>
              <a:ext cx="407486" cy="323971"/>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37" name="Connecteur droit avec flèche 36">
              <a:extLst>
                <a:ext uri="{FF2B5EF4-FFF2-40B4-BE49-F238E27FC236}">
                  <a16:creationId xmlns:a16="http://schemas.microsoft.com/office/drawing/2014/main" id="{8EF682CE-7F14-C84C-933D-5874374F753C}"/>
                </a:ext>
              </a:extLst>
            </p:cNvPr>
            <p:cNvCxnSpPr>
              <a:cxnSpLocks/>
            </p:cNvCxnSpPr>
            <p:nvPr/>
          </p:nvCxnSpPr>
          <p:spPr>
            <a:xfrm>
              <a:off x="7604873" y="3331540"/>
              <a:ext cx="271642" cy="253632"/>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39" name="Connecteur droit avec flèche 38">
              <a:extLst>
                <a:ext uri="{FF2B5EF4-FFF2-40B4-BE49-F238E27FC236}">
                  <a16:creationId xmlns:a16="http://schemas.microsoft.com/office/drawing/2014/main" id="{EFB7C5A9-DCB5-1842-B71A-4C96BE71B42F}"/>
                </a:ext>
              </a:extLst>
            </p:cNvPr>
            <p:cNvCxnSpPr>
              <a:cxnSpLocks/>
            </p:cNvCxnSpPr>
            <p:nvPr/>
          </p:nvCxnSpPr>
          <p:spPr>
            <a:xfrm>
              <a:off x="7604315" y="3346085"/>
              <a:ext cx="24608" cy="173557"/>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41" name="Connecteur droit avec flèche 40">
              <a:extLst>
                <a:ext uri="{FF2B5EF4-FFF2-40B4-BE49-F238E27FC236}">
                  <a16:creationId xmlns:a16="http://schemas.microsoft.com/office/drawing/2014/main" id="{C94659E3-6AEA-D84D-90BA-0440AA327E43}"/>
                </a:ext>
              </a:extLst>
            </p:cNvPr>
            <p:cNvCxnSpPr>
              <a:cxnSpLocks/>
            </p:cNvCxnSpPr>
            <p:nvPr/>
          </p:nvCxnSpPr>
          <p:spPr>
            <a:xfrm flipH="1">
              <a:off x="7442425" y="3360630"/>
              <a:ext cx="161332" cy="95402"/>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grpSp>
      <p:pic>
        <p:nvPicPr>
          <p:cNvPr id="4" name="Image 3">
            <a:extLst>
              <a:ext uri="{FF2B5EF4-FFF2-40B4-BE49-F238E27FC236}">
                <a16:creationId xmlns:a16="http://schemas.microsoft.com/office/drawing/2014/main" id="{586C1470-4958-EFED-5E07-C3D07EAADEDB}"/>
              </a:ext>
            </a:extLst>
          </p:cNvPr>
          <p:cNvPicPr>
            <a:picLocks noChangeAspect="1"/>
          </p:cNvPicPr>
          <p:nvPr/>
        </p:nvPicPr>
        <p:blipFill>
          <a:blip r:embed="rId7"/>
          <a:stretch>
            <a:fillRect/>
          </a:stretch>
        </p:blipFill>
        <p:spPr>
          <a:xfrm>
            <a:off x="4830581" y="4365350"/>
            <a:ext cx="3772073" cy="2362851"/>
          </a:xfrm>
          <a:prstGeom prst="rect">
            <a:avLst/>
          </a:prstGeom>
        </p:spPr>
      </p:pic>
      <p:sp>
        <p:nvSpPr>
          <p:cNvPr id="6" name="ZoneTexte 5">
            <a:extLst>
              <a:ext uri="{FF2B5EF4-FFF2-40B4-BE49-F238E27FC236}">
                <a16:creationId xmlns:a16="http://schemas.microsoft.com/office/drawing/2014/main" id="{B0AF9D5C-0433-C1C6-9C1B-B2495830EECC}"/>
              </a:ext>
            </a:extLst>
          </p:cNvPr>
          <p:cNvSpPr txBox="1"/>
          <p:nvPr/>
        </p:nvSpPr>
        <p:spPr>
          <a:xfrm>
            <a:off x="5812546" y="5286811"/>
            <a:ext cx="437940" cy="276999"/>
          </a:xfrm>
          <a:prstGeom prst="rect">
            <a:avLst/>
          </a:prstGeom>
          <a:noFill/>
        </p:spPr>
        <p:txBody>
          <a:bodyPr wrap="square" rtlCol="0">
            <a:spAutoFit/>
          </a:bodyPr>
          <a:lstStyle/>
          <a:p>
            <a:r>
              <a:rPr lang="fr-FR" sz="1200" b="1" dirty="0"/>
              <a:t>H</a:t>
            </a:r>
            <a:r>
              <a:rPr lang="fr-FR" sz="1200" b="1" baseline="-25000" dirty="0"/>
              <a:t>2</a:t>
            </a:r>
            <a:r>
              <a:rPr lang="fr-FR" sz="1200" b="1" dirty="0"/>
              <a:t>O</a:t>
            </a:r>
            <a:endParaRPr lang="fr-FR" sz="1600" b="1" baseline="-25000" dirty="0"/>
          </a:p>
        </p:txBody>
      </p:sp>
      <p:sp>
        <p:nvSpPr>
          <p:cNvPr id="7" name="ZoneTexte 6">
            <a:extLst>
              <a:ext uri="{FF2B5EF4-FFF2-40B4-BE49-F238E27FC236}">
                <a16:creationId xmlns:a16="http://schemas.microsoft.com/office/drawing/2014/main" id="{BF710FD5-5656-2BF5-D4DE-2D6886F37B83}"/>
              </a:ext>
            </a:extLst>
          </p:cNvPr>
          <p:cNvSpPr txBox="1"/>
          <p:nvPr/>
        </p:nvSpPr>
        <p:spPr>
          <a:xfrm>
            <a:off x="6534771" y="5302542"/>
            <a:ext cx="437940" cy="276999"/>
          </a:xfrm>
          <a:prstGeom prst="rect">
            <a:avLst/>
          </a:prstGeom>
          <a:noFill/>
        </p:spPr>
        <p:txBody>
          <a:bodyPr wrap="square" rtlCol="0">
            <a:spAutoFit/>
          </a:bodyPr>
          <a:lstStyle/>
          <a:p>
            <a:r>
              <a:rPr lang="fr-FR" sz="1200" b="1" dirty="0"/>
              <a:t>H</a:t>
            </a:r>
            <a:r>
              <a:rPr lang="fr-FR" sz="1200" b="1" baseline="-25000" dirty="0"/>
              <a:t>2</a:t>
            </a:r>
            <a:r>
              <a:rPr lang="fr-FR" sz="1200" b="1" dirty="0"/>
              <a:t>O</a:t>
            </a:r>
            <a:endParaRPr lang="fr-FR" sz="1600" b="1" baseline="-25000" dirty="0"/>
          </a:p>
        </p:txBody>
      </p:sp>
      <p:sp>
        <p:nvSpPr>
          <p:cNvPr id="8" name="ZoneTexte 7">
            <a:extLst>
              <a:ext uri="{FF2B5EF4-FFF2-40B4-BE49-F238E27FC236}">
                <a16:creationId xmlns:a16="http://schemas.microsoft.com/office/drawing/2014/main" id="{9263FFBC-10AF-CB3D-09CD-5490FE24A9CF}"/>
              </a:ext>
            </a:extLst>
          </p:cNvPr>
          <p:cNvSpPr txBox="1"/>
          <p:nvPr/>
        </p:nvSpPr>
        <p:spPr>
          <a:xfrm>
            <a:off x="7444033" y="4828987"/>
            <a:ext cx="437940" cy="276999"/>
          </a:xfrm>
          <a:prstGeom prst="rect">
            <a:avLst/>
          </a:prstGeom>
          <a:noFill/>
        </p:spPr>
        <p:txBody>
          <a:bodyPr wrap="square" rtlCol="0">
            <a:spAutoFit/>
          </a:bodyPr>
          <a:lstStyle/>
          <a:p>
            <a:r>
              <a:rPr lang="fr-FR" sz="1200" b="1" dirty="0"/>
              <a:t>H</a:t>
            </a:r>
            <a:r>
              <a:rPr lang="fr-FR" sz="1200" b="1" baseline="-25000" dirty="0"/>
              <a:t>2</a:t>
            </a:r>
            <a:r>
              <a:rPr lang="fr-FR" sz="1200" b="1" dirty="0"/>
              <a:t>O</a:t>
            </a:r>
            <a:endParaRPr lang="fr-FR" sz="1600" b="1" baseline="-25000" dirty="0"/>
          </a:p>
        </p:txBody>
      </p:sp>
      <p:sp>
        <p:nvSpPr>
          <p:cNvPr id="9" name="Rectangle 8">
            <a:extLst>
              <a:ext uri="{FF2B5EF4-FFF2-40B4-BE49-F238E27FC236}">
                <a16:creationId xmlns:a16="http://schemas.microsoft.com/office/drawing/2014/main" id="{8D4C4323-78A8-8F4F-591B-E1F55601C876}"/>
              </a:ext>
            </a:extLst>
          </p:cNvPr>
          <p:cNvSpPr/>
          <p:nvPr/>
        </p:nvSpPr>
        <p:spPr>
          <a:xfrm>
            <a:off x="5125160" y="4875544"/>
            <a:ext cx="389715" cy="162363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B57E035-F6F0-A904-E187-030B893CEBD4}"/>
              </a:ext>
            </a:extLst>
          </p:cNvPr>
          <p:cNvSpPr/>
          <p:nvPr/>
        </p:nvSpPr>
        <p:spPr>
          <a:xfrm>
            <a:off x="8069428" y="4876606"/>
            <a:ext cx="389715" cy="162363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02A81F32-C39E-8694-F047-45C59FE6505B}"/>
              </a:ext>
            </a:extLst>
          </p:cNvPr>
          <p:cNvSpPr txBox="1"/>
          <p:nvPr/>
        </p:nvSpPr>
        <p:spPr>
          <a:xfrm>
            <a:off x="5804365" y="5874156"/>
            <a:ext cx="1865395" cy="492443"/>
          </a:xfrm>
          <a:prstGeom prst="rect">
            <a:avLst/>
          </a:prstGeom>
          <a:noFill/>
        </p:spPr>
        <p:txBody>
          <a:bodyPr wrap="square" rtlCol="0">
            <a:spAutoFit/>
          </a:bodyPr>
          <a:lstStyle/>
          <a:p>
            <a:pPr lvl="1" algn="ctr"/>
            <a:r>
              <a:rPr lang="fr-FR" sz="1200" dirty="0"/>
              <a:t>‘’fit’’ H</a:t>
            </a:r>
            <a:r>
              <a:rPr lang="fr-FR" sz="1200" baseline="-25000" dirty="0"/>
              <a:t>2</a:t>
            </a:r>
            <a:r>
              <a:rPr lang="fr-FR" sz="1200" dirty="0"/>
              <a:t>O :</a:t>
            </a:r>
            <a:endParaRPr lang="fr-FR" sz="1400" dirty="0"/>
          </a:p>
          <a:p>
            <a:pPr lvl="1" algn="ctr"/>
            <a:r>
              <a:rPr lang="fr-FR" sz="1400" b="1" dirty="0"/>
              <a:t>PWV ~ 3.2mm</a:t>
            </a:r>
          </a:p>
        </p:txBody>
      </p:sp>
      <p:sp>
        <p:nvSpPr>
          <p:cNvPr id="13" name="ZoneTexte 12">
            <a:extLst>
              <a:ext uri="{FF2B5EF4-FFF2-40B4-BE49-F238E27FC236}">
                <a16:creationId xmlns:a16="http://schemas.microsoft.com/office/drawing/2014/main" id="{4BD1E2D9-8693-6189-B881-0EF85306083B}"/>
              </a:ext>
            </a:extLst>
          </p:cNvPr>
          <p:cNvSpPr txBox="1"/>
          <p:nvPr/>
        </p:nvSpPr>
        <p:spPr>
          <a:xfrm>
            <a:off x="5815136" y="4683551"/>
            <a:ext cx="1700480" cy="430887"/>
          </a:xfrm>
          <a:prstGeom prst="rect">
            <a:avLst/>
          </a:prstGeom>
          <a:solidFill>
            <a:schemeClr val="bg1"/>
          </a:solidFill>
          <a:ln>
            <a:solidFill>
              <a:schemeClr val="accent1"/>
            </a:solidFill>
          </a:ln>
        </p:spPr>
        <p:txBody>
          <a:bodyPr wrap="square" rtlCol="0">
            <a:spAutoFit/>
          </a:bodyPr>
          <a:lstStyle/>
          <a:p>
            <a:r>
              <a:rPr lang="fr-FR" sz="1100" dirty="0"/>
              <a:t>data/simu(</a:t>
            </a:r>
            <a:r>
              <a:rPr lang="fr-FR" sz="1100" dirty="0" err="1"/>
              <a:t>LibRadTran</a:t>
            </a:r>
            <a:r>
              <a:rPr lang="fr-FR" sz="1100" dirty="0"/>
              <a:t>) for </a:t>
            </a:r>
            <a:r>
              <a:rPr lang="fr-FR" sz="1100" dirty="0" err="1"/>
              <a:t>several</a:t>
            </a:r>
            <a:r>
              <a:rPr lang="fr-FR" sz="1100" dirty="0"/>
              <a:t> </a:t>
            </a:r>
            <a:r>
              <a:rPr lang="fr-FR" sz="1100" dirty="0" err="1"/>
              <a:t>hypothesis</a:t>
            </a:r>
            <a:r>
              <a:rPr lang="fr-FR" sz="1100" dirty="0"/>
              <a:t> (PWV)</a:t>
            </a:r>
            <a:endParaRPr lang="fr-FR" sz="1600" dirty="0"/>
          </a:p>
        </p:txBody>
      </p:sp>
      <p:sp>
        <p:nvSpPr>
          <p:cNvPr id="15" name="ZoneTexte 14">
            <a:extLst>
              <a:ext uri="{FF2B5EF4-FFF2-40B4-BE49-F238E27FC236}">
                <a16:creationId xmlns:a16="http://schemas.microsoft.com/office/drawing/2014/main" id="{BB1F9713-D24E-C64B-8BDC-37C16C9843CC}"/>
              </a:ext>
            </a:extLst>
          </p:cNvPr>
          <p:cNvSpPr txBox="1"/>
          <p:nvPr/>
        </p:nvSpPr>
        <p:spPr>
          <a:xfrm>
            <a:off x="790044" y="1082688"/>
            <a:ext cx="1564852" cy="261610"/>
          </a:xfrm>
          <a:prstGeom prst="rect">
            <a:avLst/>
          </a:prstGeom>
          <a:noFill/>
        </p:spPr>
        <p:txBody>
          <a:bodyPr wrap="none" rtlCol="0">
            <a:spAutoFit/>
          </a:bodyPr>
          <a:lstStyle/>
          <a:p>
            <a:r>
              <a:rPr lang="fr-FR" sz="1100" dirty="0">
                <a:highlight>
                  <a:srgbClr val="FFFF00"/>
                </a:highlight>
              </a:rPr>
              <a:t>O</a:t>
            </a:r>
            <a:r>
              <a:rPr lang="fr-FR" sz="1100" baseline="-25000" dirty="0">
                <a:highlight>
                  <a:srgbClr val="FFFF00"/>
                </a:highlight>
              </a:rPr>
              <a:t>2</a:t>
            </a:r>
            <a:r>
              <a:rPr lang="fr-FR" sz="1100" dirty="0">
                <a:highlight>
                  <a:srgbClr val="FFFF00"/>
                </a:highlight>
              </a:rPr>
              <a:t> </a:t>
            </a:r>
            <a:r>
              <a:rPr lang="fr-FR" sz="1100" dirty="0" err="1">
                <a:highlight>
                  <a:srgbClr val="FFFF00"/>
                </a:highlight>
              </a:rPr>
              <a:t>atm</a:t>
            </a:r>
            <a:r>
              <a:rPr lang="fr-FR" sz="1100" dirty="0">
                <a:highlight>
                  <a:srgbClr val="FFFF00"/>
                </a:highlight>
              </a:rPr>
              <a:t>. absorption </a:t>
            </a:r>
            <a:r>
              <a:rPr lang="fr-FR" sz="1100" dirty="0" err="1">
                <a:highlight>
                  <a:srgbClr val="FFFF00"/>
                </a:highlight>
              </a:rPr>
              <a:t>lines</a:t>
            </a:r>
            <a:endParaRPr lang="fr-FR" sz="1100" dirty="0">
              <a:highlight>
                <a:srgbClr val="FFFF00"/>
              </a:highlight>
            </a:endParaRPr>
          </a:p>
        </p:txBody>
      </p:sp>
      <p:sp>
        <p:nvSpPr>
          <p:cNvPr id="21" name="ZoneTexte 20">
            <a:extLst>
              <a:ext uri="{FF2B5EF4-FFF2-40B4-BE49-F238E27FC236}">
                <a16:creationId xmlns:a16="http://schemas.microsoft.com/office/drawing/2014/main" id="{482422E0-6EE7-A5C2-2442-25787F8BA12E}"/>
              </a:ext>
            </a:extLst>
          </p:cNvPr>
          <p:cNvSpPr txBox="1"/>
          <p:nvPr/>
        </p:nvSpPr>
        <p:spPr>
          <a:xfrm>
            <a:off x="788824" y="1581899"/>
            <a:ext cx="1645002" cy="261610"/>
          </a:xfrm>
          <a:prstGeom prst="rect">
            <a:avLst/>
          </a:prstGeom>
          <a:noFill/>
        </p:spPr>
        <p:txBody>
          <a:bodyPr wrap="none" rtlCol="0">
            <a:spAutoFit/>
          </a:bodyPr>
          <a:lstStyle/>
          <a:p>
            <a:r>
              <a:rPr lang="fr-FR" sz="1100" dirty="0">
                <a:highlight>
                  <a:srgbClr val="FFFF00"/>
                </a:highlight>
              </a:rPr>
              <a:t>O</a:t>
            </a:r>
            <a:r>
              <a:rPr lang="fr-FR" sz="1100" baseline="-25000" dirty="0">
                <a:highlight>
                  <a:srgbClr val="FFFF00"/>
                </a:highlight>
              </a:rPr>
              <a:t>3</a:t>
            </a:r>
            <a:r>
              <a:rPr lang="fr-FR" sz="1100" dirty="0">
                <a:highlight>
                  <a:srgbClr val="FFFF00"/>
                </a:highlight>
              </a:rPr>
              <a:t> </a:t>
            </a:r>
            <a:r>
              <a:rPr lang="fr-FR" sz="1100" dirty="0" err="1">
                <a:highlight>
                  <a:srgbClr val="FFFF00"/>
                </a:highlight>
              </a:rPr>
              <a:t>atm</a:t>
            </a:r>
            <a:r>
              <a:rPr lang="fr-FR" sz="1100" dirty="0">
                <a:highlight>
                  <a:srgbClr val="FFFF00"/>
                </a:highlight>
              </a:rPr>
              <a:t>. absorption bands</a:t>
            </a:r>
          </a:p>
        </p:txBody>
      </p:sp>
      <p:sp>
        <p:nvSpPr>
          <p:cNvPr id="24" name="ZoneTexte 23">
            <a:extLst>
              <a:ext uri="{FF2B5EF4-FFF2-40B4-BE49-F238E27FC236}">
                <a16:creationId xmlns:a16="http://schemas.microsoft.com/office/drawing/2014/main" id="{E46ABC11-111F-FF68-CA05-CDC359504CF2}"/>
              </a:ext>
            </a:extLst>
          </p:cNvPr>
          <p:cNvSpPr txBox="1"/>
          <p:nvPr/>
        </p:nvSpPr>
        <p:spPr>
          <a:xfrm>
            <a:off x="759564" y="2072917"/>
            <a:ext cx="1733167" cy="261610"/>
          </a:xfrm>
          <a:prstGeom prst="rect">
            <a:avLst/>
          </a:prstGeom>
          <a:noFill/>
        </p:spPr>
        <p:txBody>
          <a:bodyPr wrap="none" rtlCol="0">
            <a:spAutoFit/>
          </a:bodyPr>
          <a:lstStyle/>
          <a:p>
            <a:r>
              <a:rPr lang="fr-FR" sz="1100" dirty="0">
                <a:highlight>
                  <a:srgbClr val="FFFF00"/>
                </a:highlight>
              </a:rPr>
              <a:t>H</a:t>
            </a:r>
            <a:r>
              <a:rPr lang="fr-FR" sz="1100" baseline="-25000" dirty="0">
                <a:highlight>
                  <a:srgbClr val="FFFF00"/>
                </a:highlight>
              </a:rPr>
              <a:t>2</a:t>
            </a:r>
            <a:r>
              <a:rPr lang="fr-FR" sz="1100" dirty="0">
                <a:highlight>
                  <a:srgbClr val="FFFF00"/>
                </a:highlight>
              </a:rPr>
              <a:t>O </a:t>
            </a:r>
            <a:r>
              <a:rPr lang="fr-FR" sz="1100" dirty="0" err="1">
                <a:highlight>
                  <a:srgbClr val="FFFF00"/>
                </a:highlight>
              </a:rPr>
              <a:t>atm</a:t>
            </a:r>
            <a:r>
              <a:rPr lang="fr-FR" sz="1100" dirty="0">
                <a:highlight>
                  <a:srgbClr val="FFFF00"/>
                </a:highlight>
              </a:rPr>
              <a:t>. absorption bands</a:t>
            </a:r>
          </a:p>
        </p:txBody>
      </p:sp>
      <p:sp>
        <p:nvSpPr>
          <p:cNvPr id="26" name="ZoneTexte 25">
            <a:extLst>
              <a:ext uri="{FF2B5EF4-FFF2-40B4-BE49-F238E27FC236}">
                <a16:creationId xmlns:a16="http://schemas.microsoft.com/office/drawing/2014/main" id="{734631F1-9593-B68A-3A3E-EABB243A3522}"/>
              </a:ext>
            </a:extLst>
          </p:cNvPr>
          <p:cNvSpPr txBox="1"/>
          <p:nvPr/>
        </p:nvSpPr>
        <p:spPr>
          <a:xfrm>
            <a:off x="713591" y="4214973"/>
            <a:ext cx="311304" cy="261610"/>
          </a:xfrm>
          <a:prstGeom prst="rect">
            <a:avLst/>
          </a:prstGeom>
          <a:noFill/>
        </p:spPr>
        <p:txBody>
          <a:bodyPr wrap="none" rtlCol="0">
            <a:spAutoFit/>
          </a:bodyPr>
          <a:lstStyle/>
          <a:p>
            <a:r>
              <a:rPr lang="fr-FR" sz="1100" dirty="0">
                <a:highlight>
                  <a:srgbClr val="FFFF00"/>
                </a:highlight>
              </a:rPr>
              <a:t>H</a:t>
            </a:r>
            <a:r>
              <a:rPr lang="fr-FR" sz="1100" baseline="-25000" dirty="0">
                <a:highlight>
                  <a:srgbClr val="FFFF00"/>
                </a:highlight>
                <a:latin typeface="Symbol" pitchFamily="2" charset="2"/>
              </a:rPr>
              <a:t>g</a:t>
            </a:r>
            <a:endParaRPr lang="fr-FR" sz="1100" dirty="0">
              <a:highlight>
                <a:srgbClr val="FFFF00"/>
              </a:highlight>
              <a:latin typeface="Symbol" pitchFamily="2" charset="2"/>
            </a:endParaRPr>
          </a:p>
        </p:txBody>
      </p:sp>
      <p:sp>
        <p:nvSpPr>
          <p:cNvPr id="27" name="ZoneTexte 26">
            <a:extLst>
              <a:ext uri="{FF2B5EF4-FFF2-40B4-BE49-F238E27FC236}">
                <a16:creationId xmlns:a16="http://schemas.microsoft.com/office/drawing/2014/main" id="{EC9B11E0-95DE-447A-3CE3-DAD355F0139F}"/>
              </a:ext>
            </a:extLst>
          </p:cNvPr>
          <p:cNvSpPr txBox="1"/>
          <p:nvPr/>
        </p:nvSpPr>
        <p:spPr>
          <a:xfrm>
            <a:off x="1401558" y="4230831"/>
            <a:ext cx="324128" cy="261610"/>
          </a:xfrm>
          <a:prstGeom prst="rect">
            <a:avLst/>
          </a:prstGeom>
          <a:noFill/>
        </p:spPr>
        <p:txBody>
          <a:bodyPr wrap="none" rtlCol="0">
            <a:spAutoFit/>
          </a:bodyPr>
          <a:lstStyle/>
          <a:p>
            <a:r>
              <a:rPr lang="fr-FR" sz="1100" dirty="0" err="1">
                <a:highlight>
                  <a:srgbClr val="FFFF00"/>
                </a:highlight>
              </a:rPr>
              <a:t>H</a:t>
            </a:r>
            <a:r>
              <a:rPr lang="fr-FR" sz="1100" baseline="-25000" dirty="0" err="1">
                <a:highlight>
                  <a:srgbClr val="FFFF00"/>
                </a:highlight>
                <a:latin typeface="Symbol" pitchFamily="2" charset="2"/>
              </a:rPr>
              <a:t>b</a:t>
            </a:r>
            <a:endParaRPr lang="fr-FR" sz="1100" dirty="0">
              <a:highlight>
                <a:srgbClr val="FFFF00"/>
              </a:highlight>
              <a:latin typeface="Symbol" pitchFamily="2" charset="2"/>
            </a:endParaRPr>
          </a:p>
        </p:txBody>
      </p:sp>
      <p:sp>
        <p:nvSpPr>
          <p:cNvPr id="29" name="ZoneTexte 28">
            <a:extLst>
              <a:ext uri="{FF2B5EF4-FFF2-40B4-BE49-F238E27FC236}">
                <a16:creationId xmlns:a16="http://schemas.microsoft.com/office/drawing/2014/main" id="{694C8F28-D850-A27B-3C26-C79C1D00DF4C}"/>
              </a:ext>
            </a:extLst>
          </p:cNvPr>
          <p:cNvSpPr txBox="1"/>
          <p:nvPr/>
        </p:nvSpPr>
        <p:spPr>
          <a:xfrm>
            <a:off x="2070294" y="4233329"/>
            <a:ext cx="332142" cy="261610"/>
          </a:xfrm>
          <a:prstGeom prst="rect">
            <a:avLst/>
          </a:prstGeom>
          <a:noFill/>
        </p:spPr>
        <p:txBody>
          <a:bodyPr wrap="none" rtlCol="0">
            <a:spAutoFit/>
          </a:bodyPr>
          <a:lstStyle/>
          <a:p>
            <a:r>
              <a:rPr lang="fr-FR" sz="1100" dirty="0">
                <a:highlight>
                  <a:srgbClr val="FFFF00"/>
                </a:highlight>
              </a:rPr>
              <a:t>H</a:t>
            </a:r>
            <a:r>
              <a:rPr lang="fr-FR" sz="1100" baseline="-25000" dirty="0">
                <a:highlight>
                  <a:srgbClr val="FFFF00"/>
                </a:highlight>
                <a:latin typeface="Symbol" pitchFamily="2" charset="2"/>
              </a:rPr>
              <a:t>a</a:t>
            </a:r>
            <a:endParaRPr lang="fr-FR" sz="1100" dirty="0">
              <a:highlight>
                <a:srgbClr val="FFFF00"/>
              </a:highlight>
              <a:latin typeface="Symbol" pitchFamily="2" charset="2"/>
            </a:endParaRPr>
          </a:p>
        </p:txBody>
      </p:sp>
      <p:sp>
        <p:nvSpPr>
          <p:cNvPr id="30" name="ZoneTexte 29">
            <a:extLst>
              <a:ext uri="{FF2B5EF4-FFF2-40B4-BE49-F238E27FC236}">
                <a16:creationId xmlns:a16="http://schemas.microsoft.com/office/drawing/2014/main" id="{0CA441BB-2AEF-F6C2-FDD6-664C3413A0FB}"/>
              </a:ext>
            </a:extLst>
          </p:cNvPr>
          <p:cNvSpPr txBox="1"/>
          <p:nvPr/>
        </p:nvSpPr>
        <p:spPr>
          <a:xfrm>
            <a:off x="2761234" y="4242084"/>
            <a:ext cx="412292" cy="338554"/>
          </a:xfrm>
          <a:prstGeom prst="rect">
            <a:avLst/>
          </a:prstGeom>
          <a:noFill/>
        </p:spPr>
        <p:txBody>
          <a:bodyPr wrap="none" rtlCol="0">
            <a:spAutoFit/>
          </a:bodyPr>
          <a:lstStyle/>
          <a:p>
            <a:r>
              <a:rPr lang="fr-FR" sz="1050" dirty="0">
                <a:highlight>
                  <a:srgbClr val="FFFF00"/>
                </a:highlight>
              </a:rPr>
              <a:t>H</a:t>
            </a:r>
            <a:r>
              <a:rPr lang="fr-FR" sz="1050" baseline="-25000" dirty="0">
                <a:highlight>
                  <a:srgbClr val="FFFF00"/>
                </a:highlight>
                <a:latin typeface="Symbol" pitchFamily="2" charset="2"/>
              </a:rPr>
              <a:t>2</a:t>
            </a:r>
            <a:r>
              <a:rPr lang="fr-FR" sz="1050" dirty="0">
                <a:highlight>
                  <a:srgbClr val="FFFF00"/>
                </a:highlight>
              </a:rPr>
              <a:t>O</a:t>
            </a:r>
          </a:p>
          <a:p>
            <a:r>
              <a:rPr lang="fr-FR" sz="500" dirty="0">
                <a:highlight>
                  <a:srgbClr val="FFFF00"/>
                </a:highlight>
              </a:rPr>
              <a:t>(720nm)</a:t>
            </a:r>
            <a:endParaRPr lang="fr-FR" sz="1100" dirty="0">
              <a:highlight>
                <a:srgbClr val="FFFF00"/>
              </a:highlight>
            </a:endParaRPr>
          </a:p>
        </p:txBody>
      </p:sp>
      <p:sp>
        <p:nvSpPr>
          <p:cNvPr id="31" name="ZoneTexte 30">
            <a:extLst>
              <a:ext uri="{FF2B5EF4-FFF2-40B4-BE49-F238E27FC236}">
                <a16:creationId xmlns:a16="http://schemas.microsoft.com/office/drawing/2014/main" id="{D3D72ABC-5D00-E5F6-AA2B-E8BAD56905B6}"/>
              </a:ext>
            </a:extLst>
          </p:cNvPr>
          <p:cNvSpPr txBox="1"/>
          <p:nvPr/>
        </p:nvSpPr>
        <p:spPr>
          <a:xfrm>
            <a:off x="4215694" y="4239714"/>
            <a:ext cx="412292" cy="338554"/>
          </a:xfrm>
          <a:prstGeom prst="rect">
            <a:avLst/>
          </a:prstGeom>
          <a:noFill/>
        </p:spPr>
        <p:txBody>
          <a:bodyPr wrap="none" rtlCol="0">
            <a:spAutoFit/>
          </a:bodyPr>
          <a:lstStyle/>
          <a:p>
            <a:r>
              <a:rPr lang="fr-FR" sz="1050" dirty="0">
                <a:highlight>
                  <a:srgbClr val="FFFF00"/>
                </a:highlight>
              </a:rPr>
              <a:t>H</a:t>
            </a:r>
            <a:r>
              <a:rPr lang="fr-FR" sz="1050" baseline="-25000" dirty="0">
                <a:highlight>
                  <a:srgbClr val="FFFF00"/>
                </a:highlight>
                <a:latin typeface="Symbol" pitchFamily="2" charset="2"/>
              </a:rPr>
              <a:t>2</a:t>
            </a:r>
            <a:r>
              <a:rPr lang="fr-FR" sz="1050" dirty="0">
                <a:highlight>
                  <a:srgbClr val="FFFF00"/>
                </a:highlight>
              </a:rPr>
              <a:t>O</a:t>
            </a:r>
          </a:p>
          <a:p>
            <a:r>
              <a:rPr lang="fr-FR" sz="500" dirty="0">
                <a:highlight>
                  <a:srgbClr val="FFFF00"/>
                </a:highlight>
              </a:rPr>
              <a:t>(820nm)</a:t>
            </a:r>
            <a:endParaRPr lang="fr-FR" sz="1100" dirty="0">
              <a:highlight>
                <a:srgbClr val="FFFF00"/>
              </a:highlight>
            </a:endParaRPr>
          </a:p>
        </p:txBody>
      </p:sp>
      <p:sp>
        <p:nvSpPr>
          <p:cNvPr id="32" name="ZoneTexte 31">
            <a:extLst>
              <a:ext uri="{FF2B5EF4-FFF2-40B4-BE49-F238E27FC236}">
                <a16:creationId xmlns:a16="http://schemas.microsoft.com/office/drawing/2014/main" id="{057A27C3-F1C6-04D6-759E-3836A58E40D8}"/>
              </a:ext>
            </a:extLst>
          </p:cNvPr>
          <p:cNvSpPr txBox="1"/>
          <p:nvPr/>
        </p:nvSpPr>
        <p:spPr>
          <a:xfrm>
            <a:off x="3489157" y="4232817"/>
            <a:ext cx="404277" cy="338554"/>
          </a:xfrm>
          <a:prstGeom prst="rect">
            <a:avLst/>
          </a:prstGeom>
          <a:noFill/>
        </p:spPr>
        <p:txBody>
          <a:bodyPr wrap="none" rtlCol="0">
            <a:spAutoFit/>
          </a:bodyPr>
          <a:lstStyle/>
          <a:p>
            <a:pPr algn="ctr"/>
            <a:r>
              <a:rPr lang="fr-FR" sz="1100" dirty="0">
                <a:highlight>
                  <a:srgbClr val="FFFF00"/>
                </a:highlight>
              </a:rPr>
              <a:t> O</a:t>
            </a:r>
            <a:r>
              <a:rPr lang="fr-FR" sz="1100" baseline="-25000" dirty="0">
                <a:highlight>
                  <a:srgbClr val="FFFF00"/>
                </a:highlight>
              </a:rPr>
              <a:t>2</a:t>
            </a:r>
          </a:p>
          <a:p>
            <a:pPr algn="ctr"/>
            <a:r>
              <a:rPr lang="fr-FR" sz="500" dirty="0">
                <a:highlight>
                  <a:srgbClr val="FFFF00"/>
                </a:highlight>
              </a:rPr>
              <a:t>(760nm)</a:t>
            </a:r>
            <a:endParaRPr lang="fr-FR" sz="900" dirty="0">
              <a:highlight>
                <a:srgbClr val="FFFF00"/>
              </a:highlight>
            </a:endParaRPr>
          </a:p>
        </p:txBody>
      </p:sp>
    </p:spTree>
    <p:extLst>
      <p:ext uri="{BB962C8B-B14F-4D97-AF65-F5344CB8AC3E}">
        <p14:creationId xmlns:p14="http://schemas.microsoft.com/office/powerpoint/2010/main" val="157824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12B9568F-9521-F342-8C96-394E544D6F13}" type="slidenum">
              <a:rPr lang="fr-FR"/>
              <a:t>3</a:t>
            </a:fld>
            <a:endParaRPr lang="fr-FR"/>
          </a:p>
        </p:txBody>
      </p:sp>
      <p:sp>
        <p:nvSpPr>
          <p:cNvPr id="6" name="Titre 1"/>
          <p:cNvSpPr>
            <a:spLocks noGrp="1"/>
          </p:cNvSpPr>
          <p:nvPr>
            <p:ph type="title"/>
          </p:nvPr>
        </p:nvSpPr>
        <p:spPr>
          <a:xfrm>
            <a:off x="457200" y="236538"/>
            <a:ext cx="8229600" cy="919162"/>
          </a:xfrm>
        </p:spPr>
        <p:txBody>
          <a:bodyPr>
            <a:normAutofit fontScale="90000"/>
          </a:bodyPr>
          <a:lstStyle/>
          <a:p>
            <a:r>
              <a:rPr lang="fr-FR" sz="3600" b="1">
                <a:solidFill>
                  <a:srgbClr val="FF0000"/>
                </a:solidFill>
              </a:rPr>
              <a:t>The atmospheric transmission</a:t>
            </a:r>
            <a:br>
              <a:rPr lang="fr-FR" sz="3600" b="1">
                <a:solidFill>
                  <a:srgbClr val="FF0000"/>
                </a:solidFill>
              </a:rPr>
            </a:br>
            <a:r>
              <a:rPr lang="fr-FR" sz="2200" i="1">
                <a:solidFill>
                  <a:srgbClr val="FF0000"/>
                </a:solidFill>
              </a:rPr>
              <a:t>(Stubbs et al. PASP, 119: 1163–1178, 2007)</a:t>
            </a:r>
            <a:endParaRPr lang="fr-FR" sz="3100" i="1">
              <a:solidFill>
                <a:srgbClr val="FF0000"/>
              </a:solidFill>
            </a:endParaRPr>
          </a:p>
        </p:txBody>
      </p:sp>
      <p:sp>
        <p:nvSpPr>
          <p:cNvPr id="7" name="ZoneTexte 6"/>
          <p:cNvSpPr txBox="1"/>
          <p:nvPr/>
        </p:nvSpPr>
        <p:spPr>
          <a:xfrm>
            <a:off x="5410200" y="1282700"/>
            <a:ext cx="3276600" cy="3416320"/>
          </a:xfrm>
          <a:prstGeom prst="rect">
            <a:avLst/>
          </a:prstGeom>
          <a:noFill/>
        </p:spPr>
        <p:txBody>
          <a:bodyPr wrap="square" rtlCol="0">
            <a:spAutoFit/>
          </a:bodyPr>
          <a:lstStyle/>
          <a:p>
            <a:pPr marL="285750" indent="-285750">
              <a:buFontTx/>
              <a:buChar char="-"/>
            </a:pPr>
            <a:r>
              <a:rPr lang="fr-FR" b="1" dirty="0" err="1"/>
              <a:t>Photometrists</a:t>
            </a:r>
            <a:r>
              <a:rPr lang="fr-FR" dirty="0"/>
              <a:t> use </a:t>
            </a:r>
            <a:r>
              <a:rPr lang="fr-FR" dirty="0" err="1"/>
              <a:t>photometric</a:t>
            </a:r>
            <a:r>
              <a:rPr lang="fr-FR" dirty="0"/>
              <a:t> </a:t>
            </a:r>
            <a:r>
              <a:rPr lang="fr-FR" dirty="0" err="1"/>
              <a:t>quality</a:t>
            </a:r>
            <a:r>
              <a:rPr lang="fr-FR" dirty="0"/>
              <a:t> </a:t>
            </a:r>
            <a:r>
              <a:rPr lang="fr-FR" dirty="0" err="1"/>
              <a:t>nights</a:t>
            </a:r>
            <a:r>
              <a:rPr lang="fr-FR" dirty="0"/>
              <a:t> and </a:t>
            </a:r>
            <a:r>
              <a:rPr lang="fr-FR" dirty="0" err="1"/>
              <a:t>narrow</a:t>
            </a:r>
            <a:r>
              <a:rPr lang="fr-FR" dirty="0"/>
              <a:t> band </a:t>
            </a:r>
            <a:r>
              <a:rPr lang="fr-FR" dirty="0" err="1"/>
              <a:t>filters</a:t>
            </a:r>
            <a:endParaRPr lang="fr-FR" dirty="0"/>
          </a:p>
          <a:p>
            <a:pPr marL="742950" lvl="1" indent="-285750">
              <a:buFontTx/>
              <a:buChar char="-"/>
            </a:pPr>
            <a:r>
              <a:rPr lang="fr-FR" i="1" dirty="0"/>
              <a:t>No cloud</a:t>
            </a:r>
          </a:p>
          <a:p>
            <a:pPr marL="742950" lvl="1" indent="-285750">
              <a:buFontTx/>
              <a:buChar char="-"/>
            </a:pPr>
            <a:r>
              <a:rPr lang="fr-FR" i="1" dirty="0"/>
              <a:t>Low </a:t>
            </a:r>
            <a:r>
              <a:rPr lang="fr-FR" i="1" dirty="0" err="1"/>
              <a:t>humidity</a:t>
            </a:r>
            <a:endParaRPr lang="fr-FR" i="1" dirty="0"/>
          </a:p>
          <a:p>
            <a:pPr marL="742950" lvl="1" indent="-285750">
              <a:buFontTx/>
              <a:buChar char="-"/>
            </a:pPr>
            <a:r>
              <a:rPr lang="fr-FR" i="1" dirty="0"/>
              <a:t>Low </a:t>
            </a:r>
            <a:r>
              <a:rPr lang="fr-FR" i="1" dirty="0" err="1"/>
              <a:t>aerosols</a:t>
            </a:r>
            <a:endParaRPr lang="fr-FR" i="1" dirty="0"/>
          </a:p>
          <a:p>
            <a:pPr marL="285750" indent="-285750">
              <a:buFontTx/>
              <a:buChar char="-"/>
            </a:pPr>
            <a:r>
              <a:rPr lang="fr-FR" b="1" dirty="0"/>
              <a:t>LSST</a:t>
            </a:r>
            <a:r>
              <a:rPr lang="fr-FR" dirty="0"/>
              <a:t> </a:t>
            </a:r>
            <a:r>
              <a:rPr lang="fr-FR" dirty="0" err="1"/>
              <a:t>wants</a:t>
            </a:r>
            <a:r>
              <a:rPr lang="fr-FR" dirty="0"/>
              <a:t> to </a:t>
            </a:r>
            <a:r>
              <a:rPr lang="fr-FR" b="1" dirty="0"/>
              <a:t>use all </a:t>
            </a:r>
            <a:r>
              <a:rPr lang="fr-FR" b="1" dirty="0" err="1"/>
              <a:t>nights</a:t>
            </a:r>
            <a:r>
              <a:rPr lang="fr-FR" b="1" dirty="0"/>
              <a:t> </a:t>
            </a:r>
            <a:r>
              <a:rPr lang="fr-FR" dirty="0" err="1"/>
              <a:t>with</a:t>
            </a:r>
            <a:r>
              <a:rPr lang="fr-FR" dirty="0"/>
              <a:t> </a:t>
            </a:r>
            <a:r>
              <a:rPr lang="fr-FR" b="1" dirty="0" err="1"/>
              <a:t>wide</a:t>
            </a:r>
            <a:r>
              <a:rPr lang="fr-FR" b="1" dirty="0"/>
              <a:t> band </a:t>
            </a:r>
            <a:r>
              <a:rPr lang="fr-FR" dirty="0" err="1"/>
              <a:t>filters</a:t>
            </a:r>
            <a:endParaRPr lang="fr-FR" dirty="0"/>
          </a:p>
          <a:p>
            <a:pPr marL="742950" lvl="1" indent="-285750">
              <a:buFontTx/>
              <a:buChar char="-"/>
            </a:pPr>
            <a:r>
              <a:rPr lang="fr-FR" i="1" dirty="0"/>
              <a:t>Few </a:t>
            </a:r>
            <a:r>
              <a:rPr lang="fr-FR" i="1" dirty="0" err="1"/>
              <a:t>clouds</a:t>
            </a:r>
            <a:r>
              <a:rPr lang="fr-FR" i="1" dirty="0"/>
              <a:t> (</a:t>
            </a:r>
            <a:r>
              <a:rPr lang="fr-FR" i="1" dirty="0" err="1"/>
              <a:t>grey</a:t>
            </a:r>
            <a:r>
              <a:rPr lang="fr-FR" i="1" dirty="0"/>
              <a:t> absorption)</a:t>
            </a:r>
          </a:p>
          <a:p>
            <a:pPr marL="742950" lvl="1" indent="-285750">
              <a:buFontTx/>
              <a:buChar char="-"/>
            </a:pPr>
            <a:r>
              <a:rPr lang="fr-FR" i="1" dirty="0" err="1"/>
              <a:t>Humidity</a:t>
            </a:r>
            <a:r>
              <a:rPr lang="fr-FR" i="1" dirty="0"/>
              <a:t> (affects I &amp; Z)</a:t>
            </a:r>
          </a:p>
          <a:p>
            <a:pPr marL="742950" lvl="1" indent="-285750">
              <a:buFontTx/>
              <a:buChar char="-"/>
            </a:pPr>
            <a:r>
              <a:rPr lang="fr-FR" i="1" dirty="0" err="1"/>
              <a:t>Aerosol</a:t>
            </a:r>
            <a:r>
              <a:rPr lang="fr-FR" i="1" dirty="0"/>
              <a:t> (affects U &amp; G)</a:t>
            </a:r>
          </a:p>
        </p:txBody>
      </p:sp>
      <p:sp>
        <p:nvSpPr>
          <p:cNvPr id="8" name="ZoneTexte 7"/>
          <p:cNvSpPr txBox="1"/>
          <p:nvPr/>
        </p:nvSpPr>
        <p:spPr>
          <a:xfrm>
            <a:off x="904461" y="5397500"/>
            <a:ext cx="4363278" cy="923330"/>
          </a:xfrm>
          <a:prstGeom prst="rect">
            <a:avLst/>
          </a:prstGeom>
          <a:noFill/>
        </p:spPr>
        <p:txBody>
          <a:bodyPr wrap="square" rtlCol="0">
            <a:spAutoFit/>
          </a:bodyPr>
          <a:lstStyle/>
          <a:p>
            <a:r>
              <a:rPr lang="fr-FR" b="1"/>
              <a:t>After correcting for Airmass:</a:t>
            </a:r>
          </a:p>
          <a:p>
            <a:pPr marL="285750" indent="-285750">
              <a:buFontTx/>
              <a:buChar char="-"/>
            </a:pPr>
            <a:r>
              <a:rPr lang="fr-FR"/>
              <a:t>O</a:t>
            </a:r>
            <a:r>
              <a:rPr lang="fr-FR" baseline="-25000"/>
              <a:t>2</a:t>
            </a:r>
            <a:r>
              <a:rPr lang="fr-FR"/>
              <a:t>, rayleigh depends on pressure</a:t>
            </a:r>
          </a:p>
          <a:p>
            <a:pPr marL="285750" indent="-285750">
              <a:buFontTx/>
              <a:buChar char="-"/>
            </a:pPr>
            <a:r>
              <a:rPr lang="fr-FR"/>
              <a:t>Determine vertical H</a:t>
            </a:r>
            <a:r>
              <a:rPr lang="fr-FR" baseline="-25000"/>
              <a:t>2</a:t>
            </a:r>
            <a:r>
              <a:rPr lang="fr-FR"/>
              <a:t>O, O</a:t>
            </a:r>
            <a:r>
              <a:rPr lang="fr-FR" baseline="-25000"/>
              <a:t>3</a:t>
            </a:r>
            <a:r>
              <a:rPr lang="fr-FR"/>
              <a:t> and aerosols</a:t>
            </a:r>
          </a:p>
        </p:txBody>
      </p:sp>
      <p:pic>
        <p:nvPicPr>
          <p:cNvPr id="2" name="Image 1" descr="absorp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073" y="4826154"/>
            <a:ext cx="2623193" cy="1857221"/>
          </a:xfrm>
          <a:prstGeom prst="rect">
            <a:avLst/>
          </a:prstGeom>
        </p:spPr>
      </p:pic>
      <p:grpSp>
        <p:nvGrpSpPr>
          <p:cNvPr id="17" name="Groupe 16">
            <a:extLst>
              <a:ext uri="{FF2B5EF4-FFF2-40B4-BE49-F238E27FC236}">
                <a16:creationId xmlns:a16="http://schemas.microsoft.com/office/drawing/2014/main" id="{24925485-83E7-060E-C57A-AD43B49CC8E9}"/>
              </a:ext>
            </a:extLst>
          </p:cNvPr>
          <p:cNvGrpSpPr/>
          <p:nvPr/>
        </p:nvGrpSpPr>
        <p:grpSpPr>
          <a:xfrm>
            <a:off x="373776" y="1156229"/>
            <a:ext cx="5153816" cy="4030133"/>
            <a:chOff x="373776" y="1156229"/>
            <a:chExt cx="5153816" cy="4030133"/>
          </a:xfrm>
        </p:grpSpPr>
        <p:grpSp>
          <p:nvGrpSpPr>
            <p:cNvPr id="4" name="Groupe 3">
              <a:extLst>
                <a:ext uri="{FF2B5EF4-FFF2-40B4-BE49-F238E27FC236}">
                  <a16:creationId xmlns:a16="http://schemas.microsoft.com/office/drawing/2014/main" id="{FE04A5B1-D9C4-DF43-062B-23D50EAFAA6F}"/>
                </a:ext>
              </a:extLst>
            </p:cNvPr>
            <p:cNvGrpSpPr/>
            <p:nvPr/>
          </p:nvGrpSpPr>
          <p:grpSpPr>
            <a:xfrm>
              <a:off x="373776" y="1156229"/>
              <a:ext cx="5153816" cy="4030133"/>
              <a:chOff x="373776" y="1156229"/>
              <a:chExt cx="5153816" cy="4030133"/>
            </a:xfrm>
          </p:grpSpPr>
          <p:pic>
            <p:nvPicPr>
              <p:cNvPr id="9" name="Image 8" descr="absorption-atmosphere-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6" y="1156229"/>
                <a:ext cx="5153816" cy="4030133"/>
              </a:xfrm>
              <a:prstGeom prst="rect">
                <a:avLst/>
              </a:prstGeom>
            </p:spPr>
          </p:pic>
          <p:pic>
            <p:nvPicPr>
              <p:cNvPr id="10" name="Image 9">
                <a:extLst>
                  <a:ext uri="{FF2B5EF4-FFF2-40B4-BE49-F238E27FC236}">
                    <a16:creationId xmlns:a16="http://schemas.microsoft.com/office/drawing/2014/main" id="{81481C78-6B3D-90EF-646C-99A122DEE8EF}"/>
                  </a:ext>
                </a:extLst>
              </p:cNvPr>
              <p:cNvPicPr>
                <a:picLocks noChangeAspect="1"/>
              </p:cNvPicPr>
              <p:nvPr/>
            </p:nvPicPr>
            <p:blipFill>
              <a:blip r:embed="rId4"/>
              <a:stretch>
                <a:fillRect/>
              </a:stretch>
            </p:blipFill>
            <p:spPr>
              <a:xfrm>
                <a:off x="1193797" y="4369874"/>
                <a:ext cx="2881492" cy="668432"/>
              </a:xfrm>
              <a:prstGeom prst="rect">
                <a:avLst/>
              </a:prstGeom>
            </p:spPr>
          </p:pic>
        </p:grpSp>
        <p:sp>
          <p:nvSpPr>
            <p:cNvPr id="5" name="ZoneTexte 4">
              <a:extLst>
                <a:ext uri="{FF2B5EF4-FFF2-40B4-BE49-F238E27FC236}">
                  <a16:creationId xmlns:a16="http://schemas.microsoft.com/office/drawing/2014/main" id="{50FF8279-7255-EF5A-35DD-AC136AF8B330}"/>
                </a:ext>
              </a:extLst>
            </p:cNvPr>
            <p:cNvSpPr txBox="1"/>
            <p:nvPr/>
          </p:nvSpPr>
          <p:spPr>
            <a:xfrm rot="17713469">
              <a:off x="426688" y="2662990"/>
              <a:ext cx="1718740" cy="261610"/>
            </a:xfrm>
            <a:prstGeom prst="rect">
              <a:avLst/>
            </a:prstGeom>
            <a:noFill/>
          </p:spPr>
          <p:txBody>
            <a:bodyPr wrap="none" rtlCol="0">
              <a:spAutoFit/>
            </a:bodyPr>
            <a:lstStyle/>
            <a:p>
              <a:r>
                <a:rPr lang="fr-FR" sz="1100" b="1">
                  <a:solidFill>
                    <a:srgbClr val="77A80D"/>
                  </a:solidFill>
                </a:rPr>
                <a:t>Rayleigh scattering </a:t>
              </a:r>
              <a:r>
                <a:rPr lang="fr-FR" sz="1100" b="1">
                  <a:solidFill>
                    <a:srgbClr val="77A80D"/>
                  </a:solidFill>
                  <a:latin typeface="Symbol" pitchFamily="2" charset="2"/>
                </a:rPr>
                <a:t>a </a:t>
              </a:r>
              <a:r>
                <a:rPr lang="fr-FR" sz="1100" b="1">
                  <a:solidFill>
                    <a:srgbClr val="77A80D"/>
                  </a:solidFill>
                </a:rPr>
                <a:t>1/</a:t>
              </a:r>
              <a:r>
                <a:rPr lang="fr-FR" sz="1100" b="1">
                  <a:solidFill>
                    <a:srgbClr val="77A80D"/>
                  </a:solidFill>
                  <a:latin typeface="Symbol" pitchFamily="2" charset="2"/>
                </a:rPr>
                <a:t>l</a:t>
              </a:r>
              <a:r>
                <a:rPr lang="fr-FR" sz="1100" b="1" baseline="30000">
                  <a:solidFill>
                    <a:srgbClr val="77A80D"/>
                  </a:solidFill>
                </a:rPr>
                <a:t>4</a:t>
              </a:r>
            </a:p>
          </p:txBody>
        </p:sp>
        <p:sp>
          <p:nvSpPr>
            <p:cNvPr id="11" name="ZoneTexte 10">
              <a:extLst>
                <a:ext uri="{FF2B5EF4-FFF2-40B4-BE49-F238E27FC236}">
                  <a16:creationId xmlns:a16="http://schemas.microsoft.com/office/drawing/2014/main" id="{500FC51C-A8D7-6969-C1DA-49FA8ADE38F7}"/>
                </a:ext>
              </a:extLst>
            </p:cNvPr>
            <p:cNvSpPr txBox="1"/>
            <p:nvPr/>
          </p:nvSpPr>
          <p:spPr>
            <a:xfrm>
              <a:off x="3262623" y="3929093"/>
              <a:ext cx="367408" cy="307777"/>
            </a:xfrm>
            <a:prstGeom prst="rect">
              <a:avLst/>
            </a:prstGeom>
            <a:noFill/>
          </p:spPr>
          <p:txBody>
            <a:bodyPr wrap="none" rtlCol="0">
              <a:spAutoFit/>
            </a:bodyPr>
            <a:lstStyle/>
            <a:p>
              <a:r>
                <a:rPr lang="fr-FR" sz="1400" b="1">
                  <a:solidFill>
                    <a:srgbClr val="DC73DF"/>
                  </a:solidFill>
                </a:rPr>
                <a:t>O</a:t>
              </a:r>
              <a:r>
                <a:rPr lang="fr-FR" sz="1400" b="1" baseline="-25000">
                  <a:solidFill>
                    <a:srgbClr val="DC73DF"/>
                  </a:solidFill>
                </a:rPr>
                <a:t>2</a:t>
              </a:r>
              <a:endParaRPr lang="fr-FR" b="1" baseline="-25000">
                <a:solidFill>
                  <a:srgbClr val="DC73DF"/>
                </a:solidFill>
              </a:endParaRPr>
            </a:p>
          </p:txBody>
        </p:sp>
        <p:sp>
          <p:nvSpPr>
            <p:cNvPr id="12" name="ZoneTexte 11">
              <a:extLst>
                <a:ext uri="{FF2B5EF4-FFF2-40B4-BE49-F238E27FC236}">
                  <a16:creationId xmlns:a16="http://schemas.microsoft.com/office/drawing/2014/main" id="{AD1244E9-699B-BC8F-A854-733BBC5089BE}"/>
                </a:ext>
              </a:extLst>
            </p:cNvPr>
            <p:cNvSpPr txBox="1"/>
            <p:nvPr/>
          </p:nvSpPr>
          <p:spPr>
            <a:xfrm>
              <a:off x="2250992" y="1361804"/>
              <a:ext cx="367408" cy="307777"/>
            </a:xfrm>
            <a:prstGeom prst="rect">
              <a:avLst/>
            </a:prstGeom>
            <a:noFill/>
          </p:spPr>
          <p:txBody>
            <a:bodyPr wrap="none" rtlCol="0">
              <a:spAutoFit/>
            </a:bodyPr>
            <a:lstStyle/>
            <a:p>
              <a:r>
                <a:rPr lang="fr-FR" sz="1400" b="1">
                  <a:solidFill>
                    <a:srgbClr val="FF7800"/>
                  </a:solidFill>
                </a:rPr>
                <a:t>O</a:t>
              </a:r>
              <a:r>
                <a:rPr lang="fr-FR" sz="1400" b="1" baseline="-25000">
                  <a:solidFill>
                    <a:srgbClr val="FF7800"/>
                  </a:solidFill>
                </a:rPr>
                <a:t>3</a:t>
              </a:r>
              <a:endParaRPr lang="fr-FR" b="1" baseline="-25000">
                <a:solidFill>
                  <a:srgbClr val="FF7800"/>
                </a:solidFill>
              </a:endParaRPr>
            </a:p>
          </p:txBody>
        </p:sp>
        <p:sp>
          <p:nvSpPr>
            <p:cNvPr id="13" name="ZoneTexte 12">
              <a:extLst>
                <a:ext uri="{FF2B5EF4-FFF2-40B4-BE49-F238E27FC236}">
                  <a16:creationId xmlns:a16="http://schemas.microsoft.com/office/drawing/2014/main" id="{FBF6211E-4214-3F0D-49CF-46C69C2C2880}"/>
                </a:ext>
              </a:extLst>
            </p:cNvPr>
            <p:cNvSpPr txBox="1"/>
            <p:nvPr/>
          </p:nvSpPr>
          <p:spPr>
            <a:xfrm rot="20270705">
              <a:off x="1002603" y="1718405"/>
              <a:ext cx="716606" cy="276999"/>
            </a:xfrm>
            <a:prstGeom prst="rect">
              <a:avLst/>
            </a:prstGeom>
            <a:noFill/>
          </p:spPr>
          <p:txBody>
            <a:bodyPr wrap="none" rtlCol="0">
              <a:spAutoFit/>
            </a:bodyPr>
            <a:lstStyle/>
            <a:p>
              <a:r>
                <a:rPr lang="fr-FR" sz="1200" b="1"/>
                <a:t>aerosols</a:t>
              </a:r>
              <a:endParaRPr lang="fr-FR" b="1"/>
            </a:p>
          </p:txBody>
        </p:sp>
        <p:sp>
          <p:nvSpPr>
            <p:cNvPr id="14" name="ZoneTexte 13">
              <a:extLst>
                <a:ext uri="{FF2B5EF4-FFF2-40B4-BE49-F238E27FC236}">
                  <a16:creationId xmlns:a16="http://schemas.microsoft.com/office/drawing/2014/main" id="{9267C534-80EB-6F7E-6898-2C44F28C4D81}"/>
                </a:ext>
              </a:extLst>
            </p:cNvPr>
            <p:cNvSpPr txBox="1"/>
            <p:nvPr/>
          </p:nvSpPr>
          <p:spPr>
            <a:xfrm>
              <a:off x="4202455" y="3290500"/>
              <a:ext cx="437940" cy="276999"/>
            </a:xfrm>
            <a:prstGeom prst="rect">
              <a:avLst/>
            </a:prstGeom>
            <a:noFill/>
          </p:spPr>
          <p:txBody>
            <a:bodyPr wrap="none" rtlCol="0">
              <a:spAutoFit/>
            </a:bodyPr>
            <a:lstStyle/>
            <a:p>
              <a:r>
                <a:rPr lang="fr-FR" sz="1200" b="1">
                  <a:solidFill>
                    <a:srgbClr val="0055D8"/>
                  </a:solidFill>
                </a:rPr>
                <a:t>H</a:t>
              </a:r>
              <a:r>
                <a:rPr lang="fr-FR" sz="1200" b="1" baseline="-25000">
                  <a:solidFill>
                    <a:srgbClr val="0055D8"/>
                  </a:solidFill>
                </a:rPr>
                <a:t>2</a:t>
              </a:r>
              <a:r>
                <a:rPr lang="fr-FR" sz="1200" b="1">
                  <a:solidFill>
                    <a:srgbClr val="0055D8"/>
                  </a:solidFill>
                </a:rPr>
                <a:t>O</a:t>
              </a:r>
              <a:endParaRPr lang="fr-FR" sz="1600" b="1" baseline="-25000">
                <a:solidFill>
                  <a:srgbClr val="0055D8"/>
                </a:solidFill>
              </a:endParaRPr>
            </a:p>
          </p:txBody>
        </p:sp>
        <p:sp>
          <p:nvSpPr>
            <p:cNvPr id="15" name="ZoneTexte 14">
              <a:extLst>
                <a:ext uri="{FF2B5EF4-FFF2-40B4-BE49-F238E27FC236}">
                  <a16:creationId xmlns:a16="http://schemas.microsoft.com/office/drawing/2014/main" id="{F65F8762-55EE-5AEF-40C5-0FFF2DCC7210}"/>
                </a:ext>
              </a:extLst>
            </p:cNvPr>
            <p:cNvSpPr txBox="1"/>
            <p:nvPr/>
          </p:nvSpPr>
          <p:spPr>
            <a:xfrm>
              <a:off x="3550794" y="1970770"/>
              <a:ext cx="437940" cy="276999"/>
            </a:xfrm>
            <a:prstGeom prst="rect">
              <a:avLst/>
            </a:prstGeom>
            <a:noFill/>
          </p:spPr>
          <p:txBody>
            <a:bodyPr wrap="none" rtlCol="0">
              <a:spAutoFit/>
            </a:bodyPr>
            <a:lstStyle/>
            <a:p>
              <a:r>
                <a:rPr lang="fr-FR" sz="1200" b="1">
                  <a:solidFill>
                    <a:srgbClr val="0055D8"/>
                  </a:solidFill>
                </a:rPr>
                <a:t>H</a:t>
              </a:r>
              <a:r>
                <a:rPr lang="fr-FR" sz="1200" b="1" baseline="-25000">
                  <a:solidFill>
                    <a:srgbClr val="0055D8"/>
                  </a:solidFill>
                </a:rPr>
                <a:t>2</a:t>
              </a:r>
              <a:r>
                <a:rPr lang="fr-FR" sz="1200" b="1">
                  <a:solidFill>
                    <a:srgbClr val="0055D8"/>
                  </a:solidFill>
                </a:rPr>
                <a:t>O</a:t>
              </a:r>
              <a:endParaRPr lang="fr-FR" sz="1600" b="1" baseline="-25000">
                <a:solidFill>
                  <a:srgbClr val="0055D8"/>
                </a:solidFill>
              </a:endParaRPr>
            </a:p>
          </p:txBody>
        </p:sp>
        <p:sp>
          <p:nvSpPr>
            <p:cNvPr id="16" name="ZoneTexte 15">
              <a:extLst>
                <a:ext uri="{FF2B5EF4-FFF2-40B4-BE49-F238E27FC236}">
                  <a16:creationId xmlns:a16="http://schemas.microsoft.com/office/drawing/2014/main" id="{AD6FDCA6-E476-2392-9EA9-C477E2B10990}"/>
                </a:ext>
              </a:extLst>
            </p:cNvPr>
            <p:cNvSpPr txBox="1"/>
            <p:nvPr/>
          </p:nvSpPr>
          <p:spPr>
            <a:xfrm>
              <a:off x="2973121" y="1718404"/>
              <a:ext cx="437940" cy="276999"/>
            </a:xfrm>
            <a:prstGeom prst="rect">
              <a:avLst/>
            </a:prstGeom>
            <a:noFill/>
          </p:spPr>
          <p:txBody>
            <a:bodyPr wrap="none" rtlCol="0">
              <a:spAutoFit/>
            </a:bodyPr>
            <a:lstStyle/>
            <a:p>
              <a:r>
                <a:rPr lang="fr-FR" sz="1200" b="1">
                  <a:solidFill>
                    <a:srgbClr val="0055D8"/>
                  </a:solidFill>
                </a:rPr>
                <a:t>H</a:t>
              </a:r>
              <a:r>
                <a:rPr lang="fr-FR" sz="1200" b="1" baseline="-25000">
                  <a:solidFill>
                    <a:srgbClr val="0055D8"/>
                  </a:solidFill>
                </a:rPr>
                <a:t>2</a:t>
              </a:r>
              <a:r>
                <a:rPr lang="fr-FR" sz="1200" b="1">
                  <a:solidFill>
                    <a:srgbClr val="0055D8"/>
                  </a:solidFill>
                </a:rPr>
                <a:t>O</a:t>
              </a:r>
              <a:endParaRPr lang="fr-FR" sz="1600" b="1" baseline="-25000">
                <a:solidFill>
                  <a:srgbClr val="0055D8"/>
                </a:solidFill>
              </a:endParaRPr>
            </a:p>
          </p:txBody>
        </p:sp>
        <p:sp>
          <p:nvSpPr>
            <p:cNvPr id="18" name="ZoneTexte 17">
              <a:extLst>
                <a:ext uri="{FF2B5EF4-FFF2-40B4-BE49-F238E27FC236}">
                  <a16:creationId xmlns:a16="http://schemas.microsoft.com/office/drawing/2014/main" id="{1CDEE51B-5CD8-F579-D4F3-06798C5A2C51}"/>
                </a:ext>
              </a:extLst>
            </p:cNvPr>
            <p:cNvSpPr txBox="1"/>
            <p:nvPr/>
          </p:nvSpPr>
          <p:spPr>
            <a:xfrm>
              <a:off x="2831959" y="2093880"/>
              <a:ext cx="367408" cy="307777"/>
            </a:xfrm>
            <a:prstGeom prst="rect">
              <a:avLst/>
            </a:prstGeom>
            <a:noFill/>
          </p:spPr>
          <p:txBody>
            <a:bodyPr wrap="none" rtlCol="0">
              <a:spAutoFit/>
            </a:bodyPr>
            <a:lstStyle/>
            <a:p>
              <a:r>
                <a:rPr lang="fr-FR" sz="1400" b="1">
                  <a:solidFill>
                    <a:srgbClr val="DC73DF"/>
                  </a:solidFill>
                </a:rPr>
                <a:t>O</a:t>
              </a:r>
              <a:r>
                <a:rPr lang="fr-FR" sz="1400" b="1" baseline="-25000">
                  <a:solidFill>
                    <a:srgbClr val="DC73DF"/>
                  </a:solidFill>
                </a:rPr>
                <a:t>2</a:t>
              </a:r>
              <a:endParaRPr lang="fr-FR" b="1" baseline="-25000">
                <a:solidFill>
                  <a:srgbClr val="DC73DF"/>
                </a:solidFill>
              </a:endParaRPr>
            </a:p>
          </p:txBody>
        </p:sp>
      </p:grpSp>
    </p:spTree>
    <p:extLst>
      <p:ext uri="{BB962C8B-B14F-4D97-AF65-F5344CB8AC3E}">
        <p14:creationId xmlns:p14="http://schemas.microsoft.com/office/powerpoint/2010/main" val="2419704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D0CA85-37D0-E26D-1528-99D353066B8D}"/>
              </a:ext>
            </a:extLst>
          </p:cNvPr>
          <p:cNvSpPr>
            <a:spLocks noGrp="1"/>
          </p:cNvSpPr>
          <p:nvPr>
            <p:ph type="title"/>
          </p:nvPr>
        </p:nvSpPr>
        <p:spPr/>
        <p:txBody>
          <a:bodyPr>
            <a:normAutofit fontScale="90000"/>
          </a:bodyPr>
          <a:lstStyle/>
          <a:p>
            <a:r>
              <a:rPr lang="fr-FR" b="1" dirty="0">
                <a:solidFill>
                  <a:srgbClr val="FF0000"/>
                </a:solidFill>
              </a:rPr>
              <a:t>Control </a:t>
            </a:r>
            <a:r>
              <a:rPr lang="fr-FR" b="1" dirty="0" err="1">
                <a:solidFill>
                  <a:srgbClr val="FF0000"/>
                </a:solidFill>
              </a:rPr>
              <a:t>tool</a:t>
            </a:r>
            <a:r>
              <a:rPr lang="fr-FR" b="1" dirty="0">
                <a:solidFill>
                  <a:srgbClr val="FF0000"/>
                </a:solidFill>
              </a:rPr>
              <a:t> </a:t>
            </a:r>
            <a:r>
              <a:rPr lang="fr-FR" dirty="0"/>
              <a:t>: </a:t>
            </a:r>
            <a:r>
              <a:rPr lang="fr-FR" sz="3100" b="1" dirty="0">
                <a:solidFill>
                  <a:srgbClr val="FF0000"/>
                </a:solidFill>
                <a:highlight>
                  <a:srgbClr val="FFFF00"/>
                </a:highlight>
              </a:rPr>
              <a:t>EQW(O</a:t>
            </a:r>
            <a:r>
              <a:rPr lang="fr-FR" sz="3100" b="1" baseline="-25000" dirty="0">
                <a:solidFill>
                  <a:srgbClr val="FF0000"/>
                </a:solidFill>
                <a:highlight>
                  <a:srgbClr val="FFFF00"/>
                </a:highlight>
              </a:rPr>
              <a:t>2</a:t>
            </a:r>
            <a:r>
              <a:rPr lang="fr-FR" sz="3100" b="1" dirty="0">
                <a:solidFill>
                  <a:srgbClr val="FF0000"/>
                </a:solidFill>
                <a:highlight>
                  <a:srgbClr val="FFFF00"/>
                </a:highlight>
              </a:rPr>
              <a:t>) </a:t>
            </a:r>
            <a:r>
              <a:rPr lang="fr-FR" sz="3100" dirty="0" err="1"/>
              <a:t>should</a:t>
            </a:r>
            <a:r>
              <a:rPr lang="fr-FR" sz="3100" dirty="0"/>
              <a:t> </a:t>
            </a:r>
            <a:r>
              <a:rPr lang="fr-FR" sz="3100" dirty="0" err="1"/>
              <a:t>depend</a:t>
            </a:r>
            <a:r>
              <a:rPr lang="fr-FR" sz="3100" dirty="0"/>
              <a:t> </a:t>
            </a:r>
            <a:r>
              <a:rPr lang="fr-FR" sz="3100" dirty="0" err="1"/>
              <a:t>only</a:t>
            </a:r>
            <a:br>
              <a:rPr lang="fr-FR" sz="3100" dirty="0"/>
            </a:br>
            <a:r>
              <a:rPr lang="fr-FR" sz="3100" dirty="0"/>
              <a:t>         on </a:t>
            </a:r>
            <a:r>
              <a:rPr lang="fr-FR" sz="3100" dirty="0" err="1"/>
              <a:t>airmass</a:t>
            </a:r>
            <a:r>
              <a:rPr lang="fr-FR" sz="3100" dirty="0"/>
              <a:t> </a:t>
            </a:r>
            <a:r>
              <a:rPr lang="fr-FR" sz="2000" dirty="0"/>
              <a:t>x</a:t>
            </a:r>
            <a:r>
              <a:rPr lang="fr-FR" sz="3100" dirty="0"/>
              <a:t> pressure</a:t>
            </a:r>
            <a:endParaRPr lang="fr-FR" dirty="0"/>
          </a:p>
        </p:txBody>
      </p:sp>
      <p:sp>
        <p:nvSpPr>
          <p:cNvPr id="3" name="Espace réservé du numéro de diapositive 2">
            <a:extLst>
              <a:ext uri="{FF2B5EF4-FFF2-40B4-BE49-F238E27FC236}">
                <a16:creationId xmlns:a16="http://schemas.microsoft.com/office/drawing/2014/main" id="{6224CE57-B346-38B2-21B5-0FF6D50CCB3A}"/>
              </a:ext>
            </a:extLst>
          </p:cNvPr>
          <p:cNvSpPr>
            <a:spLocks noGrp="1"/>
          </p:cNvSpPr>
          <p:nvPr>
            <p:ph type="sldNum" sz="quarter" idx="12"/>
          </p:nvPr>
        </p:nvSpPr>
        <p:spPr/>
        <p:txBody>
          <a:bodyPr/>
          <a:lstStyle/>
          <a:p>
            <a:fld id="{F217C508-E0E1-2344-AC30-5474DE451135}" type="slidenum">
              <a:rPr lang="fr-FR" smtClean="0"/>
              <a:t>30</a:t>
            </a:fld>
            <a:endParaRPr lang="fr-FR"/>
          </a:p>
        </p:txBody>
      </p:sp>
      <p:pic>
        <p:nvPicPr>
          <p:cNvPr id="5" name="Image 4">
            <a:extLst>
              <a:ext uri="{FF2B5EF4-FFF2-40B4-BE49-F238E27FC236}">
                <a16:creationId xmlns:a16="http://schemas.microsoft.com/office/drawing/2014/main" id="{011E9698-C2DD-C4D2-DD5A-B32AC84D66B6}"/>
              </a:ext>
            </a:extLst>
          </p:cNvPr>
          <p:cNvPicPr>
            <a:picLocks noChangeAspect="1"/>
          </p:cNvPicPr>
          <p:nvPr/>
        </p:nvPicPr>
        <p:blipFill>
          <a:blip r:embed="rId2"/>
          <a:stretch>
            <a:fillRect/>
          </a:stretch>
        </p:blipFill>
        <p:spPr>
          <a:xfrm>
            <a:off x="2936297" y="1426716"/>
            <a:ext cx="6130765" cy="3252296"/>
          </a:xfrm>
          <a:prstGeom prst="rect">
            <a:avLst/>
          </a:prstGeom>
        </p:spPr>
      </p:pic>
      <p:grpSp>
        <p:nvGrpSpPr>
          <p:cNvPr id="6" name="Groupe 5">
            <a:extLst>
              <a:ext uri="{FF2B5EF4-FFF2-40B4-BE49-F238E27FC236}">
                <a16:creationId xmlns:a16="http://schemas.microsoft.com/office/drawing/2014/main" id="{69DD3D4F-55F3-DA76-16DF-47549E47B980}"/>
              </a:ext>
            </a:extLst>
          </p:cNvPr>
          <p:cNvGrpSpPr/>
          <p:nvPr/>
        </p:nvGrpSpPr>
        <p:grpSpPr>
          <a:xfrm>
            <a:off x="373231" y="1040995"/>
            <a:ext cx="2566660" cy="1539199"/>
            <a:chOff x="752700" y="4889317"/>
            <a:chExt cx="2871188" cy="1612398"/>
          </a:xfrm>
        </p:grpSpPr>
        <p:pic>
          <p:nvPicPr>
            <p:cNvPr id="7" name="Picture 2">
              <a:extLst>
                <a:ext uri="{FF2B5EF4-FFF2-40B4-BE49-F238E27FC236}">
                  <a16:creationId xmlns:a16="http://schemas.microsoft.com/office/drawing/2014/main" id="{B4BDF2B9-BB84-EAFE-78A3-E7C411780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00" y="4889317"/>
              <a:ext cx="2814366" cy="161239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314E1AC5-7612-8DC3-E86C-2ACBAE55685E}"/>
                </a:ext>
              </a:extLst>
            </p:cNvPr>
            <p:cNvSpPr txBox="1"/>
            <p:nvPr/>
          </p:nvSpPr>
          <p:spPr>
            <a:xfrm>
              <a:off x="2441813" y="5803020"/>
              <a:ext cx="1182075" cy="274051"/>
            </a:xfrm>
            <a:prstGeom prst="rect">
              <a:avLst/>
            </a:prstGeom>
            <a:noFill/>
          </p:spPr>
          <p:txBody>
            <a:bodyPr wrap="none" rtlCol="0">
              <a:spAutoFit/>
            </a:bodyPr>
            <a:lstStyle/>
            <a:p>
              <a:r>
                <a:rPr lang="fr-FR" sz="1050" dirty="0"/>
                <a:t>EQW </a:t>
              </a:r>
              <a:r>
                <a:rPr lang="fr-FR" sz="1050" dirty="0" err="1"/>
                <a:t>definition</a:t>
              </a:r>
              <a:endParaRPr lang="fr-FR" sz="1050" dirty="0"/>
            </a:p>
          </p:txBody>
        </p:sp>
      </p:grpSp>
      <p:pic>
        <p:nvPicPr>
          <p:cNvPr id="11" name="Image 10">
            <a:extLst>
              <a:ext uri="{FF2B5EF4-FFF2-40B4-BE49-F238E27FC236}">
                <a16:creationId xmlns:a16="http://schemas.microsoft.com/office/drawing/2014/main" id="{868D8BD6-236D-0734-ED36-D5B1E0C0231C}"/>
              </a:ext>
            </a:extLst>
          </p:cNvPr>
          <p:cNvPicPr>
            <a:picLocks noChangeAspect="1"/>
          </p:cNvPicPr>
          <p:nvPr/>
        </p:nvPicPr>
        <p:blipFill>
          <a:blip r:embed="rId4"/>
          <a:stretch>
            <a:fillRect/>
          </a:stretch>
        </p:blipFill>
        <p:spPr>
          <a:xfrm>
            <a:off x="258581" y="4358624"/>
            <a:ext cx="3772073" cy="2362851"/>
          </a:xfrm>
          <a:prstGeom prst="rect">
            <a:avLst/>
          </a:prstGeom>
        </p:spPr>
      </p:pic>
      <p:sp>
        <p:nvSpPr>
          <p:cNvPr id="12" name="ZoneTexte 11">
            <a:extLst>
              <a:ext uri="{FF2B5EF4-FFF2-40B4-BE49-F238E27FC236}">
                <a16:creationId xmlns:a16="http://schemas.microsoft.com/office/drawing/2014/main" id="{92FD1BDD-950A-A8D4-5DBF-C7FDC79C87C2}"/>
              </a:ext>
            </a:extLst>
          </p:cNvPr>
          <p:cNvSpPr txBox="1"/>
          <p:nvPr/>
        </p:nvSpPr>
        <p:spPr>
          <a:xfrm>
            <a:off x="4572000" y="4947138"/>
            <a:ext cx="4096314" cy="646331"/>
          </a:xfrm>
          <a:prstGeom prst="rect">
            <a:avLst/>
          </a:prstGeom>
          <a:noFill/>
        </p:spPr>
        <p:txBody>
          <a:bodyPr wrap="none" rtlCol="0">
            <a:spAutoFit/>
          </a:bodyPr>
          <a:lstStyle/>
          <a:p>
            <a:r>
              <a:rPr lang="fr-FR" dirty="0" err="1"/>
              <a:t>After</a:t>
            </a:r>
            <a:r>
              <a:rPr lang="fr-FR" dirty="0"/>
              <a:t> checking EQW(</a:t>
            </a:r>
            <a:r>
              <a:rPr lang="fr-FR" dirty="0">
                <a:solidFill>
                  <a:srgbClr val="FF0000"/>
                </a:solidFill>
              </a:rPr>
              <a:t>O</a:t>
            </a:r>
            <a:r>
              <a:rPr lang="fr-FR" baseline="-25000" dirty="0">
                <a:solidFill>
                  <a:srgbClr val="FF0000"/>
                </a:solidFill>
              </a:rPr>
              <a:t>2</a:t>
            </a:r>
            <a:r>
              <a:rPr lang="fr-FR" dirty="0"/>
              <a:t>), </a:t>
            </a:r>
            <a:r>
              <a:rPr lang="fr-FR" dirty="0" err="1"/>
              <a:t>we</a:t>
            </a:r>
            <a:r>
              <a:rPr lang="fr-FR" dirty="0"/>
              <a:t> </a:t>
            </a:r>
            <a:r>
              <a:rPr lang="fr-FR" dirty="0" err="1"/>
              <a:t>will</a:t>
            </a:r>
            <a:r>
              <a:rPr lang="fr-FR" dirty="0"/>
              <a:t> </a:t>
            </a:r>
            <a:r>
              <a:rPr lang="fr-FR" dirty="0" err="1"/>
              <a:t>measure</a:t>
            </a:r>
            <a:endParaRPr lang="fr-FR" dirty="0"/>
          </a:p>
          <a:p>
            <a:r>
              <a:rPr lang="fr-FR" dirty="0"/>
              <a:t>EQW(</a:t>
            </a:r>
            <a:r>
              <a:rPr lang="fr-FR" dirty="0">
                <a:solidFill>
                  <a:srgbClr val="FF0000"/>
                </a:solidFill>
              </a:rPr>
              <a:t>H</a:t>
            </a:r>
            <a:r>
              <a:rPr lang="fr-FR" baseline="-25000" dirty="0">
                <a:solidFill>
                  <a:srgbClr val="FF0000"/>
                </a:solidFill>
              </a:rPr>
              <a:t>2</a:t>
            </a:r>
            <a:r>
              <a:rPr lang="fr-FR" dirty="0">
                <a:solidFill>
                  <a:srgbClr val="FF0000"/>
                </a:solidFill>
              </a:rPr>
              <a:t>O</a:t>
            </a:r>
            <a:r>
              <a:rPr lang="fr-FR" baseline="-25000" dirty="0">
                <a:solidFill>
                  <a:srgbClr val="FF0000"/>
                </a:solidFill>
              </a:rPr>
              <a:t>(A)</a:t>
            </a:r>
            <a:r>
              <a:rPr lang="fr-FR" dirty="0"/>
              <a:t>) and EQW(</a:t>
            </a:r>
            <a:r>
              <a:rPr lang="fr-FR" dirty="0">
                <a:solidFill>
                  <a:srgbClr val="FF0000"/>
                </a:solidFill>
              </a:rPr>
              <a:t>H</a:t>
            </a:r>
            <a:r>
              <a:rPr lang="fr-FR" baseline="-25000" dirty="0">
                <a:solidFill>
                  <a:srgbClr val="FF0000"/>
                </a:solidFill>
              </a:rPr>
              <a:t>2</a:t>
            </a:r>
            <a:r>
              <a:rPr lang="fr-FR" dirty="0">
                <a:solidFill>
                  <a:srgbClr val="FF0000"/>
                </a:solidFill>
              </a:rPr>
              <a:t>O</a:t>
            </a:r>
            <a:r>
              <a:rPr lang="fr-FR" baseline="-25000" dirty="0">
                <a:solidFill>
                  <a:srgbClr val="FF0000"/>
                </a:solidFill>
              </a:rPr>
              <a:t>(B)</a:t>
            </a:r>
            <a:r>
              <a:rPr lang="fr-FR" dirty="0"/>
              <a:t>)</a:t>
            </a:r>
          </a:p>
        </p:txBody>
      </p:sp>
      <p:sp>
        <p:nvSpPr>
          <p:cNvPr id="13" name="ZoneTexte 12">
            <a:extLst>
              <a:ext uri="{FF2B5EF4-FFF2-40B4-BE49-F238E27FC236}">
                <a16:creationId xmlns:a16="http://schemas.microsoft.com/office/drawing/2014/main" id="{23E04796-8BFF-7799-E52C-304340922570}"/>
              </a:ext>
            </a:extLst>
          </p:cNvPr>
          <p:cNvSpPr txBox="1"/>
          <p:nvPr/>
        </p:nvSpPr>
        <p:spPr>
          <a:xfrm>
            <a:off x="1150589" y="5232635"/>
            <a:ext cx="627095" cy="307777"/>
          </a:xfrm>
          <a:prstGeom prst="rect">
            <a:avLst/>
          </a:prstGeom>
          <a:noFill/>
        </p:spPr>
        <p:txBody>
          <a:bodyPr wrap="none" rtlCol="0">
            <a:spAutoFit/>
          </a:bodyPr>
          <a:lstStyle/>
          <a:p>
            <a:r>
              <a:rPr lang="fr-FR" sz="1400" b="1" dirty="0">
                <a:solidFill>
                  <a:srgbClr val="FF0000"/>
                </a:solidFill>
              </a:rPr>
              <a:t>H</a:t>
            </a:r>
            <a:r>
              <a:rPr lang="fr-FR" sz="1400" b="1" baseline="-25000" dirty="0">
                <a:solidFill>
                  <a:srgbClr val="FF0000"/>
                </a:solidFill>
              </a:rPr>
              <a:t>2</a:t>
            </a:r>
            <a:r>
              <a:rPr lang="fr-FR" sz="1400" b="1" dirty="0">
                <a:solidFill>
                  <a:srgbClr val="FF0000"/>
                </a:solidFill>
              </a:rPr>
              <a:t>O</a:t>
            </a:r>
            <a:r>
              <a:rPr lang="fr-FR" sz="1400" b="1" baseline="-25000" dirty="0">
                <a:solidFill>
                  <a:srgbClr val="FF0000"/>
                </a:solidFill>
              </a:rPr>
              <a:t>(A)</a:t>
            </a:r>
            <a:endParaRPr lang="fr-FR" sz="1400" b="1" dirty="0">
              <a:solidFill>
                <a:srgbClr val="FF0000"/>
              </a:solidFill>
            </a:endParaRPr>
          </a:p>
        </p:txBody>
      </p:sp>
      <p:sp>
        <p:nvSpPr>
          <p:cNvPr id="14" name="ZoneTexte 13">
            <a:extLst>
              <a:ext uri="{FF2B5EF4-FFF2-40B4-BE49-F238E27FC236}">
                <a16:creationId xmlns:a16="http://schemas.microsoft.com/office/drawing/2014/main" id="{CC163BE6-762A-2858-5EC5-F4239DB43776}"/>
              </a:ext>
            </a:extLst>
          </p:cNvPr>
          <p:cNvSpPr txBox="1"/>
          <p:nvPr/>
        </p:nvSpPr>
        <p:spPr>
          <a:xfrm>
            <a:off x="1963321" y="5252488"/>
            <a:ext cx="622286" cy="307777"/>
          </a:xfrm>
          <a:prstGeom prst="rect">
            <a:avLst/>
          </a:prstGeom>
          <a:noFill/>
        </p:spPr>
        <p:txBody>
          <a:bodyPr wrap="none" rtlCol="0">
            <a:spAutoFit/>
          </a:bodyPr>
          <a:lstStyle/>
          <a:p>
            <a:r>
              <a:rPr lang="fr-FR" sz="1400" b="1" dirty="0">
                <a:solidFill>
                  <a:srgbClr val="FF0000"/>
                </a:solidFill>
              </a:rPr>
              <a:t>H</a:t>
            </a:r>
            <a:r>
              <a:rPr lang="fr-FR" sz="1400" b="1" baseline="-25000" dirty="0">
                <a:solidFill>
                  <a:srgbClr val="FF0000"/>
                </a:solidFill>
              </a:rPr>
              <a:t>2</a:t>
            </a:r>
            <a:r>
              <a:rPr lang="fr-FR" sz="1400" b="1" dirty="0">
                <a:solidFill>
                  <a:srgbClr val="FF0000"/>
                </a:solidFill>
              </a:rPr>
              <a:t>O</a:t>
            </a:r>
            <a:r>
              <a:rPr lang="fr-FR" sz="1400" b="1" baseline="-25000" dirty="0">
                <a:solidFill>
                  <a:srgbClr val="FF0000"/>
                </a:solidFill>
              </a:rPr>
              <a:t>(B)</a:t>
            </a:r>
            <a:endParaRPr lang="fr-FR" sz="1400" b="1" dirty="0">
              <a:solidFill>
                <a:srgbClr val="FF0000"/>
              </a:solidFill>
            </a:endParaRPr>
          </a:p>
        </p:txBody>
      </p:sp>
    </p:spTree>
    <p:extLst>
      <p:ext uri="{BB962C8B-B14F-4D97-AF65-F5344CB8AC3E}">
        <p14:creationId xmlns:p14="http://schemas.microsoft.com/office/powerpoint/2010/main" val="3862246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4A54DB4-58CD-4293-E820-6492CEC09056}"/>
              </a:ext>
            </a:extLst>
          </p:cNvPr>
          <p:cNvSpPr txBox="1"/>
          <p:nvPr/>
        </p:nvSpPr>
        <p:spPr>
          <a:xfrm>
            <a:off x="457200" y="1263590"/>
            <a:ext cx="8311116" cy="5355312"/>
          </a:xfrm>
          <a:prstGeom prst="rect">
            <a:avLst/>
          </a:prstGeom>
          <a:noFill/>
        </p:spPr>
        <p:txBody>
          <a:bodyPr wrap="square" rtlCol="0">
            <a:spAutoFit/>
          </a:bodyPr>
          <a:lstStyle/>
          <a:p>
            <a:r>
              <a:rPr lang="fr-FR" b="1">
                <a:solidFill>
                  <a:srgbClr val="FF0000"/>
                </a:solidFill>
              </a:rPr>
              <a:t>General principle</a:t>
            </a:r>
          </a:p>
          <a:p>
            <a:r>
              <a:rPr lang="fr-FR" b="1">
                <a:highlight>
                  <a:srgbClr val="FFFF00"/>
                </a:highlight>
              </a:rPr>
              <a:t>The photometric estimates of similar</a:t>
            </a:r>
          </a:p>
          <a:p>
            <a:r>
              <a:rPr lang="fr-FR" b="1">
                <a:highlight>
                  <a:srgbClr val="FFFF00"/>
                </a:highlight>
              </a:rPr>
              <a:t>objects are equally affected by the</a:t>
            </a:r>
          </a:p>
          <a:p>
            <a:r>
              <a:rPr lang="fr-FR" b="1">
                <a:highlight>
                  <a:srgbClr val="FFFF00"/>
                </a:highlight>
              </a:rPr>
              <a:t>local and instantaneous transmission</a:t>
            </a:r>
          </a:p>
          <a:p>
            <a:endParaRPr lang="fr-FR" b="1"/>
          </a:p>
          <a:p>
            <a:r>
              <a:rPr lang="fr-FR" b="1">
                <a:solidFill>
                  <a:srgbClr val="FF0000"/>
                </a:solidFill>
              </a:rPr>
              <a:t>Instrumental response is controlled through</a:t>
            </a:r>
          </a:p>
          <a:p>
            <a:r>
              <a:rPr lang="fr-FR"/>
              <a:t>- </a:t>
            </a:r>
            <a:r>
              <a:rPr lang="fr-FR" b="1"/>
              <a:t>Flat-fielding</a:t>
            </a:r>
            <a:r>
              <a:rPr lang="fr-FR"/>
              <a:t> : image of a uniform sky brightness</a:t>
            </a:r>
          </a:p>
          <a:p>
            <a:r>
              <a:rPr lang="fr-FR"/>
              <a:t>-&gt; Showing </a:t>
            </a:r>
            <a:r>
              <a:rPr lang="fr-FR" b="1"/>
              <a:t>vignetting</a:t>
            </a:r>
            <a:r>
              <a:rPr lang="fr-FR"/>
              <a:t>, </a:t>
            </a:r>
            <a:r>
              <a:rPr lang="fr-FR" b="1"/>
              <a:t>dust</a:t>
            </a:r>
            <a:r>
              <a:rPr lang="fr-FR"/>
              <a:t> and </a:t>
            </a:r>
            <a:r>
              <a:rPr lang="fr-FR" b="1"/>
              <a:t>stains</a:t>
            </a:r>
            <a:r>
              <a:rPr lang="fr-FR"/>
              <a:t> on optics (slow variations) and CCD pixel-to-pixel </a:t>
            </a:r>
            <a:r>
              <a:rPr lang="fr-FR" b="1"/>
              <a:t>area variations </a:t>
            </a:r>
            <a:r>
              <a:rPr lang="fr-FR"/>
              <a:t>(fast).</a:t>
            </a:r>
          </a:p>
          <a:p>
            <a:r>
              <a:rPr lang="fr-FR"/>
              <a:t>- Variation of </a:t>
            </a:r>
            <a:r>
              <a:rPr lang="fr-FR" b="1"/>
              <a:t>passband</a:t>
            </a:r>
            <a:r>
              <a:rPr lang="fr-FR"/>
              <a:t> with position on detector (slow)</a:t>
            </a:r>
          </a:p>
          <a:p>
            <a:r>
              <a:rPr lang="fr-FR"/>
              <a:t>- Slow </a:t>
            </a:r>
            <a:r>
              <a:rPr lang="fr-FR" b="1"/>
              <a:t>variations</a:t>
            </a:r>
            <a:r>
              <a:rPr lang="fr-FR"/>
              <a:t> of instrument throughput </a:t>
            </a:r>
            <a:r>
              <a:rPr lang="fr-FR" b="1"/>
              <a:t>with time </a:t>
            </a:r>
            <a:r>
              <a:rPr lang="fr-FR"/>
              <a:t>due to reflectivity changes</a:t>
            </a:r>
          </a:p>
          <a:p>
            <a:r>
              <a:rPr lang="fr-FR"/>
              <a:t>-…</a:t>
            </a:r>
          </a:p>
          <a:p>
            <a:endParaRPr lang="fr-FR" sz="800"/>
          </a:p>
          <a:p>
            <a:r>
              <a:rPr lang="fr-FR" b="1">
                <a:solidFill>
                  <a:srgbClr val="FF0000"/>
                </a:solidFill>
              </a:rPr>
              <a:t>Atmospheric transmission </a:t>
            </a:r>
          </a:p>
          <a:p>
            <a:r>
              <a:rPr lang="fr-FR"/>
              <a:t>- Global transmission of atmosphere: clouds/aerosols -&gt; </a:t>
            </a:r>
            <a:r>
              <a:rPr lang="fr-FR" b="1"/>
              <a:t>grey factor</a:t>
            </a:r>
          </a:p>
          <a:p>
            <a:r>
              <a:rPr lang="fr-FR"/>
              <a:t>- </a:t>
            </a:r>
            <a:r>
              <a:rPr lang="fr-FR" b="1">
                <a:solidFill>
                  <a:srgbClr val="FF0000"/>
                </a:solidFill>
              </a:rPr>
              <a:t>Variation of transmission with wavelength (depends on water, ozone and aerosols)</a:t>
            </a:r>
          </a:p>
          <a:p>
            <a:endParaRPr lang="fr-FR" sz="1000"/>
          </a:p>
          <a:p>
            <a:r>
              <a:rPr lang="fr-FR" b="1">
                <a:highlight>
                  <a:srgbClr val="FFFF00"/>
                </a:highlight>
              </a:rPr>
              <a:t>In the last 10km of the light travel, the transmission of atmosphere can vary rapidly with time AND its impact on the photometry depends on the objects’ color</a:t>
            </a:r>
          </a:p>
          <a:p>
            <a:r>
              <a:rPr lang="fr-FR" b="1">
                <a:solidFill>
                  <a:srgbClr val="FF0000"/>
                </a:solidFill>
                <a:highlight>
                  <a:srgbClr val="FFFF00"/>
                </a:highlight>
              </a:rPr>
              <a:t>-&gt; AuxTel spectrograph mission</a:t>
            </a:r>
          </a:p>
        </p:txBody>
      </p:sp>
      <p:sp>
        <p:nvSpPr>
          <p:cNvPr id="3" name="Espace réservé du numéro de diapositive 2">
            <a:extLst>
              <a:ext uri="{FF2B5EF4-FFF2-40B4-BE49-F238E27FC236}">
                <a16:creationId xmlns:a16="http://schemas.microsoft.com/office/drawing/2014/main" id="{3F7938CE-B8B2-4623-D584-F2FEEA866570}"/>
              </a:ext>
            </a:extLst>
          </p:cNvPr>
          <p:cNvSpPr>
            <a:spLocks noGrp="1"/>
          </p:cNvSpPr>
          <p:nvPr>
            <p:ph type="sldNum" sz="quarter" idx="12"/>
          </p:nvPr>
        </p:nvSpPr>
        <p:spPr/>
        <p:txBody>
          <a:bodyPr/>
          <a:lstStyle/>
          <a:p>
            <a:fld id="{F217C508-E0E1-2344-AC30-5474DE451135}" type="slidenum">
              <a:rPr lang="fr-FR" smtClean="0"/>
              <a:t>4</a:t>
            </a:fld>
            <a:endParaRPr lang="fr-FR"/>
          </a:p>
        </p:txBody>
      </p:sp>
      <p:grpSp>
        <p:nvGrpSpPr>
          <p:cNvPr id="11" name="Groupe 10">
            <a:extLst>
              <a:ext uri="{FF2B5EF4-FFF2-40B4-BE49-F238E27FC236}">
                <a16:creationId xmlns:a16="http://schemas.microsoft.com/office/drawing/2014/main" id="{5402693E-3DDE-C367-0422-A61206274CB9}"/>
              </a:ext>
            </a:extLst>
          </p:cNvPr>
          <p:cNvGrpSpPr/>
          <p:nvPr/>
        </p:nvGrpSpPr>
        <p:grpSpPr>
          <a:xfrm>
            <a:off x="2625302" y="1181301"/>
            <a:ext cx="1642244" cy="438778"/>
            <a:chOff x="7097911" y="2057061"/>
            <a:chExt cx="1642244" cy="438778"/>
          </a:xfrm>
        </p:grpSpPr>
        <p:sp>
          <p:nvSpPr>
            <p:cNvPr id="5" name="ZoneTexte 4">
              <a:extLst>
                <a:ext uri="{FF2B5EF4-FFF2-40B4-BE49-F238E27FC236}">
                  <a16:creationId xmlns:a16="http://schemas.microsoft.com/office/drawing/2014/main" id="{739FCB9B-BCC0-41A3-D95C-7AE3FB856DC8}"/>
                </a:ext>
              </a:extLst>
            </p:cNvPr>
            <p:cNvSpPr txBox="1"/>
            <p:nvPr/>
          </p:nvSpPr>
          <p:spPr>
            <a:xfrm>
              <a:off x="7097911" y="2057061"/>
              <a:ext cx="1642244" cy="307777"/>
            </a:xfrm>
            <a:prstGeom prst="rect">
              <a:avLst/>
            </a:prstGeom>
            <a:noFill/>
          </p:spPr>
          <p:txBody>
            <a:bodyPr wrap="none" rtlCol="0">
              <a:spAutoFit/>
            </a:bodyPr>
            <a:lstStyle/>
            <a:p>
              <a:r>
                <a:rPr lang="fr-FR" sz="1400" i="1"/>
                <a:t>(i.e. identical colors)</a:t>
              </a:r>
            </a:p>
          </p:txBody>
        </p:sp>
        <p:cxnSp>
          <p:nvCxnSpPr>
            <p:cNvPr id="7" name="Connecteur droit avec flèche 6">
              <a:extLst>
                <a:ext uri="{FF2B5EF4-FFF2-40B4-BE49-F238E27FC236}">
                  <a16:creationId xmlns:a16="http://schemas.microsoft.com/office/drawing/2014/main" id="{C559CD85-8973-0AFD-889A-9FCE197E53BF}"/>
                </a:ext>
              </a:extLst>
            </p:cNvPr>
            <p:cNvCxnSpPr>
              <a:cxnSpLocks/>
            </p:cNvCxnSpPr>
            <p:nvPr/>
          </p:nvCxnSpPr>
          <p:spPr>
            <a:xfrm>
              <a:off x="8050696" y="2316053"/>
              <a:ext cx="79513" cy="1797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8" name="Image 7">
            <a:extLst>
              <a:ext uri="{FF2B5EF4-FFF2-40B4-BE49-F238E27FC236}">
                <a16:creationId xmlns:a16="http://schemas.microsoft.com/office/drawing/2014/main" id="{F1415F23-5707-70CD-041F-C62189EE3970}"/>
              </a:ext>
            </a:extLst>
          </p:cNvPr>
          <p:cNvPicPr>
            <a:picLocks noChangeAspect="1"/>
          </p:cNvPicPr>
          <p:nvPr/>
        </p:nvPicPr>
        <p:blipFill>
          <a:blip r:embed="rId2"/>
          <a:stretch>
            <a:fillRect/>
          </a:stretch>
        </p:blipFill>
        <p:spPr>
          <a:xfrm>
            <a:off x="4826623" y="402049"/>
            <a:ext cx="4094922" cy="2555327"/>
          </a:xfrm>
          <a:prstGeom prst="rect">
            <a:avLst/>
          </a:prstGeom>
        </p:spPr>
      </p:pic>
      <p:sp>
        <p:nvSpPr>
          <p:cNvPr id="2" name="Titre 1">
            <a:extLst>
              <a:ext uri="{FF2B5EF4-FFF2-40B4-BE49-F238E27FC236}">
                <a16:creationId xmlns:a16="http://schemas.microsoft.com/office/drawing/2014/main" id="{4B1A73E6-F592-2742-15E3-FB2F143F7006}"/>
              </a:ext>
            </a:extLst>
          </p:cNvPr>
          <p:cNvSpPr>
            <a:spLocks noGrp="1"/>
          </p:cNvSpPr>
          <p:nvPr>
            <p:ph type="title"/>
          </p:nvPr>
        </p:nvSpPr>
        <p:spPr>
          <a:xfrm>
            <a:off x="477078" y="274638"/>
            <a:ext cx="4760843" cy="1143000"/>
          </a:xfrm>
        </p:spPr>
        <p:txBody>
          <a:bodyPr>
            <a:normAutofit/>
          </a:bodyPr>
          <a:lstStyle/>
          <a:p>
            <a:r>
              <a:rPr lang="fr-FR" sz="3600" b="1">
                <a:solidFill>
                  <a:srgbClr val="FF0000"/>
                </a:solidFill>
              </a:rPr>
              <a:t>Photometric calibration</a:t>
            </a:r>
          </a:p>
        </p:txBody>
      </p:sp>
    </p:spTree>
    <p:extLst>
      <p:ext uri="{BB962C8B-B14F-4D97-AF65-F5344CB8AC3E}">
        <p14:creationId xmlns:p14="http://schemas.microsoft.com/office/powerpoint/2010/main" val="2334253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3A6E45-ECC0-B33A-054B-4EA0C2E9197A}"/>
              </a:ext>
            </a:extLst>
          </p:cNvPr>
          <p:cNvSpPr>
            <a:spLocks noGrp="1"/>
          </p:cNvSpPr>
          <p:nvPr>
            <p:ph type="title"/>
          </p:nvPr>
        </p:nvSpPr>
        <p:spPr/>
        <p:txBody>
          <a:bodyPr>
            <a:noAutofit/>
          </a:bodyPr>
          <a:lstStyle/>
          <a:p>
            <a:r>
              <a:rPr lang="fr-FR" sz="3200" b="1">
                <a:solidFill>
                  <a:srgbClr val="FF0000"/>
                </a:solidFill>
              </a:rPr>
              <a:t>Variability of the atmospheric transmission</a:t>
            </a:r>
            <a:endParaRPr lang="fr-FR" sz="3200"/>
          </a:p>
        </p:txBody>
      </p:sp>
      <p:sp>
        <p:nvSpPr>
          <p:cNvPr id="3" name="Espace réservé du numéro de diapositive 2">
            <a:extLst>
              <a:ext uri="{FF2B5EF4-FFF2-40B4-BE49-F238E27FC236}">
                <a16:creationId xmlns:a16="http://schemas.microsoft.com/office/drawing/2014/main" id="{4745D504-D5A6-35F6-C7F6-6169F84C1726}"/>
              </a:ext>
            </a:extLst>
          </p:cNvPr>
          <p:cNvSpPr>
            <a:spLocks noGrp="1"/>
          </p:cNvSpPr>
          <p:nvPr>
            <p:ph type="sldNum" sz="quarter" idx="12"/>
          </p:nvPr>
        </p:nvSpPr>
        <p:spPr/>
        <p:txBody>
          <a:bodyPr/>
          <a:lstStyle/>
          <a:p>
            <a:fld id="{F217C508-E0E1-2344-AC30-5474DE451135}" type="slidenum">
              <a:rPr lang="fr-FR" smtClean="0"/>
              <a:t>5</a:t>
            </a:fld>
            <a:endParaRPr lang="fr-FR"/>
          </a:p>
        </p:txBody>
      </p:sp>
      <p:grpSp>
        <p:nvGrpSpPr>
          <p:cNvPr id="6" name="Groupe 5">
            <a:extLst>
              <a:ext uri="{FF2B5EF4-FFF2-40B4-BE49-F238E27FC236}">
                <a16:creationId xmlns:a16="http://schemas.microsoft.com/office/drawing/2014/main" id="{6AE7545E-F5CB-3B22-9766-256DF49F5AD1}"/>
              </a:ext>
            </a:extLst>
          </p:cNvPr>
          <p:cNvGrpSpPr/>
          <p:nvPr/>
        </p:nvGrpSpPr>
        <p:grpSpPr>
          <a:xfrm>
            <a:off x="610037" y="1417637"/>
            <a:ext cx="7923926" cy="4919215"/>
            <a:chOff x="610037" y="1417637"/>
            <a:chExt cx="7923926" cy="4919215"/>
          </a:xfrm>
        </p:grpSpPr>
        <p:pic>
          <p:nvPicPr>
            <p:cNvPr id="4" name="Image 3">
              <a:extLst>
                <a:ext uri="{FF2B5EF4-FFF2-40B4-BE49-F238E27FC236}">
                  <a16:creationId xmlns:a16="http://schemas.microsoft.com/office/drawing/2014/main" id="{194FA636-54F4-5641-8A1A-B6D3C39861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037" y="1417637"/>
              <a:ext cx="7923926" cy="4919215"/>
            </a:xfrm>
            <a:prstGeom prst="rect">
              <a:avLst/>
            </a:prstGeom>
            <a:noFill/>
            <a:ln>
              <a:noFill/>
            </a:ln>
          </p:spPr>
        </p:pic>
        <p:pic>
          <p:nvPicPr>
            <p:cNvPr id="5" name="Image 4">
              <a:extLst>
                <a:ext uri="{FF2B5EF4-FFF2-40B4-BE49-F238E27FC236}">
                  <a16:creationId xmlns:a16="http://schemas.microsoft.com/office/drawing/2014/main" id="{A68DC823-D7FB-548C-591B-E2240736B431}"/>
                </a:ext>
              </a:extLst>
            </p:cNvPr>
            <p:cNvPicPr>
              <a:picLocks noChangeAspect="1"/>
            </p:cNvPicPr>
            <p:nvPr/>
          </p:nvPicPr>
          <p:blipFill>
            <a:blip r:embed="rId3"/>
            <a:stretch>
              <a:fillRect/>
            </a:stretch>
          </p:blipFill>
          <p:spPr>
            <a:xfrm>
              <a:off x="2490772" y="3747714"/>
              <a:ext cx="3897328" cy="504925"/>
            </a:xfrm>
            <a:prstGeom prst="rect">
              <a:avLst/>
            </a:prstGeom>
          </p:spPr>
        </p:pic>
      </p:grpSp>
    </p:spTree>
    <p:extLst>
      <p:ext uri="{BB962C8B-B14F-4D97-AF65-F5344CB8AC3E}">
        <p14:creationId xmlns:p14="http://schemas.microsoft.com/office/powerpoint/2010/main" val="1123807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0EB40-9B75-A375-C744-46129C4A85FF}"/>
              </a:ext>
            </a:extLst>
          </p:cNvPr>
          <p:cNvSpPr>
            <a:spLocks noGrp="1"/>
          </p:cNvSpPr>
          <p:nvPr>
            <p:ph type="title"/>
          </p:nvPr>
        </p:nvSpPr>
        <p:spPr/>
        <p:txBody>
          <a:bodyPr>
            <a:noAutofit/>
          </a:bodyPr>
          <a:lstStyle/>
          <a:p>
            <a:r>
              <a:rPr lang="fr-FR" sz="3600" b="1">
                <a:solidFill>
                  <a:srgbClr val="FF0000"/>
                </a:solidFill>
              </a:rPr>
              <a:t>6 months of transmission measurements</a:t>
            </a:r>
          </a:p>
        </p:txBody>
      </p:sp>
      <p:sp>
        <p:nvSpPr>
          <p:cNvPr id="4" name="Espace réservé du numéro de diapositive 3">
            <a:extLst>
              <a:ext uri="{FF2B5EF4-FFF2-40B4-BE49-F238E27FC236}">
                <a16:creationId xmlns:a16="http://schemas.microsoft.com/office/drawing/2014/main" id="{2F76BBB7-8A9E-26DD-A435-6AF8FAD4C2ED}"/>
              </a:ext>
            </a:extLst>
          </p:cNvPr>
          <p:cNvSpPr>
            <a:spLocks noGrp="1"/>
          </p:cNvSpPr>
          <p:nvPr>
            <p:ph type="sldNum" sz="quarter" idx="12"/>
          </p:nvPr>
        </p:nvSpPr>
        <p:spPr/>
        <p:txBody>
          <a:bodyPr/>
          <a:lstStyle/>
          <a:p>
            <a:fld id="{F217C508-E0E1-2344-AC30-5474DE451135}" type="slidenum">
              <a:rPr lang="fr-FR" smtClean="0"/>
              <a:t>6</a:t>
            </a:fld>
            <a:endParaRPr lang="fr-FR"/>
          </a:p>
        </p:txBody>
      </p:sp>
      <p:grpSp>
        <p:nvGrpSpPr>
          <p:cNvPr id="3" name="Groupe 2">
            <a:extLst>
              <a:ext uri="{FF2B5EF4-FFF2-40B4-BE49-F238E27FC236}">
                <a16:creationId xmlns:a16="http://schemas.microsoft.com/office/drawing/2014/main" id="{70D49FFB-AA37-820E-C50B-C28B6FD8FFCD}"/>
              </a:ext>
            </a:extLst>
          </p:cNvPr>
          <p:cNvGrpSpPr/>
          <p:nvPr/>
        </p:nvGrpSpPr>
        <p:grpSpPr>
          <a:xfrm>
            <a:off x="7111" y="1669195"/>
            <a:ext cx="4564889" cy="3429579"/>
            <a:chOff x="7111" y="1669195"/>
            <a:chExt cx="6051300" cy="4286918"/>
          </a:xfrm>
        </p:grpSpPr>
        <p:pic>
          <p:nvPicPr>
            <p:cNvPr id="5" name="auxtel_atmosphere_polar_star">
              <a:hlinkClick r:id="" action="ppaction://media"/>
              <a:extLst>
                <a:ext uri="{FF2B5EF4-FFF2-40B4-BE49-F238E27FC236}">
                  <a16:creationId xmlns:a16="http://schemas.microsoft.com/office/drawing/2014/main" id="{69CE0D63-BEA2-AC64-D1C1-965EEEC851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1" y="1955132"/>
              <a:ext cx="6051300" cy="4000981"/>
            </a:xfrm>
            <a:prstGeom prst="rect">
              <a:avLst/>
            </a:prstGeom>
          </p:spPr>
        </p:pic>
        <p:sp>
          <p:nvSpPr>
            <p:cNvPr id="7" name="ZoneTexte 6">
              <a:extLst>
                <a:ext uri="{FF2B5EF4-FFF2-40B4-BE49-F238E27FC236}">
                  <a16:creationId xmlns:a16="http://schemas.microsoft.com/office/drawing/2014/main" id="{CCCDEAD7-A18D-1E24-7EA8-2998B7DFE1B4}"/>
                </a:ext>
              </a:extLst>
            </p:cNvPr>
            <p:cNvSpPr txBox="1"/>
            <p:nvPr/>
          </p:nvSpPr>
          <p:spPr>
            <a:xfrm>
              <a:off x="4761107" y="1669195"/>
              <a:ext cx="565484" cy="327008"/>
            </a:xfrm>
            <a:prstGeom prst="rect">
              <a:avLst/>
            </a:prstGeom>
            <a:noFill/>
          </p:spPr>
          <p:txBody>
            <a:bodyPr wrap="square" rtlCol="0">
              <a:spAutoFit/>
            </a:bodyPr>
            <a:lstStyle/>
            <a:p>
              <a:r>
                <a:rPr lang="fr-FR" sz="1100"/>
                <a:t>H</a:t>
              </a:r>
              <a:r>
                <a:rPr lang="fr-FR" sz="1100" baseline="-25000"/>
                <a:t>2</a:t>
              </a:r>
              <a:r>
                <a:rPr lang="fr-FR" sz="1100"/>
                <a:t>O</a:t>
              </a:r>
              <a:endParaRPr lang="fr-FR"/>
            </a:p>
          </p:txBody>
        </p:sp>
        <p:sp>
          <p:nvSpPr>
            <p:cNvPr id="8" name="ZoneTexte 7">
              <a:extLst>
                <a:ext uri="{FF2B5EF4-FFF2-40B4-BE49-F238E27FC236}">
                  <a16:creationId xmlns:a16="http://schemas.microsoft.com/office/drawing/2014/main" id="{C786D107-CC87-8A3B-AFD6-736DCC34AFC6}"/>
                </a:ext>
              </a:extLst>
            </p:cNvPr>
            <p:cNvSpPr txBox="1"/>
            <p:nvPr/>
          </p:nvSpPr>
          <p:spPr>
            <a:xfrm>
              <a:off x="3812618" y="1694365"/>
              <a:ext cx="565484" cy="327008"/>
            </a:xfrm>
            <a:prstGeom prst="rect">
              <a:avLst/>
            </a:prstGeom>
            <a:noFill/>
          </p:spPr>
          <p:txBody>
            <a:bodyPr wrap="square" rtlCol="0">
              <a:spAutoFit/>
            </a:bodyPr>
            <a:lstStyle/>
            <a:p>
              <a:r>
                <a:rPr lang="fr-FR" sz="1100"/>
                <a:t>H</a:t>
              </a:r>
              <a:r>
                <a:rPr lang="fr-FR" sz="1100" baseline="-25000"/>
                <a:t>2</a:t>
              </a:r>
              <a:r>
                <a:rPr lang="fr-FR" sz="1100"/>
                <a:t>O</a:t>
              </a:r>
            </a:p>
          </p:txBody>
        </p:sp>
        <p:sp>
          <p:nvSpPr>
            <p:cNvPr id="9" name="ZoneTexte 8">
              <a:extLst>
                <a:ext uri="{FF2B5EF4-FFF2-40B4-BE49-F238E27FC236}">
                  <a16:creationId xmlns:a16="http://schemas.microsoft.com/office/drawing/2014/main" id="{06A7324A-292E-A67E-D44C-0C8D07010475}"/>
                </a:ext>
              </a:extLst>
            </p:cNvPr>
            <p:cNvSpPr txBox="1"/>
            <p:nvPr/>
          </p:nvSpPr>
          <p:spPr>
            <a:xfrm>
              <a:off x="3055630" y="1689456"/>
              <a:ext cx="565484" cy="327008"/>
            </a:xfrm>
            <a:prstGeom prst="rect">
              <a:avLst/>
            </a:prstGeom>
            <a:noFill/>
          </p:spPr>
          <p:txBody>
            <a:bodyPr wrap="square" rtlCol="0">
              <a:spAutoFit/>
            </a:bodyPr>
            <a:lstStyle/>
            <a:p>
              <a:r>
                <a:rPr lang="fr-FR" sz="1100"/>
                <a:t>H</a:t>
              </a:r>
              <a:r>
                <a:rPr lang="fr-FR" sz="1100" baseline="-25000"/>
                <a:t>2</a:t>
              </a:r>
              <a:r>
                <a:rPr lang="fr-FR" sz="1100"/>
                <a:t>O</a:t>
              </a:r>
            </a:p>
          </p:txBody>
        </p:sp>
        <p:sp>
          <p:nvSpPr>
            <p:cNvPr id="10" name="Flèche vers le bas 9">
              <a:extLst>
                <a:ext uri="{FF2B5EF4-FFF2-40B4-BE49-F238E27FC236}">
                  <a16:creationId xmlns:a16="http://schemas.microsoft.com/office/drawing/2014/main" id="{7E7D8FAD-D27B-F752-4CC0-F5368A048862}"/>
                </a:ext>
              </a:extLst>
            </p:cNvPr>
            <p:cNvSpPr/>
            <p:nvPr/>
          </p:nvSpPr>
          <p:spPr>
            <a:xfrm>
              <a:off x="3254552" y="2068281"/>
              <a:ext cx="175059" cy="8731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Flèche vers le bas 10">
              <a:extLst>
                <a:ext uri="{FF2B5EF4-FFF2-40B4-BE49-F238E27FC236}">
                  <a16:creationId xmlns:a16="http://schemas.microsoft.com/office/drawing/2014/main" id="{2E43CD9B-EB9E-B359-BC98-7C66C18AF758}"/>
                </a:ext>
              </a:extLst>
            </p:cNvPr>
            <p:cNvSpPr/>
            <p:nvPr/>
          </p:nvSpPr>
          <p:spPr>
            <a:xfrm>
              <a:off x="4007829" y="2068281"/>
              <a:ext cx="175059" cy="8731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lèche vers le bas 11">
              <a:extLst>
                <a:ext uri="{FF2B5EF4-FFF2-40B4-BE49-F238E27FC236}">
                  <a16:creationId xmlns:a16="http://schemas.microsoft.com/office/drawing/2014/main" id="{7AA59FFA-AC5D-4193-1118-D74A5CE92F1B}"/>
                </a:ext>
              </a:extLst>
            </p:cNvPr>
            <p:cNvSpPr/>
            <p:nvPr/>
          </p:nvSpPr>
          <p:spPr>
            <a:xfrm>
              <a:off x="4956319" y="2068281"/>
              <a:ext cx="175059" cy="8731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25E45CB5-499F-B499-4D1D-B26AFB8DC5C8}"/>
                </a:ext>
              </a:extLst>
            </p:cNvPr>
            <p:cNvSpPr txBox="1"/>
            <p:nvPr/>
          </p:nvSpPr>
          <p:spPr>
            <a:xfrm>
              <a:off x="2023921" y="1722621"/>
              <a:ext cx="474604" cy="346244"/>
            </a:xfrm>
            <a:prstGeom prst="rect">
              <a:avLst/>
            </a:prstGeom>
            <a:noFill/>
          </p:spPr>
          <p:txBody>
            <a:bodyPr wrap="square" rtlCol="0">
              <a:spAutoFit/>
            </a:bodyPr>
            <a:lstStyle/>
            <a:p>
              <a:r>
                <a:rPr lang="fr-FR" sz="1200"/>
                <a:t>O</a:t>
              </a:r>
              <a:r>
                <a:rPr lang="fr-FR" sz="1200" baseline="-25000"/>
                <a:t>3</a:t>
              </a:r>
              <a:endParaRPr lang="fr-FR"/>
            </a:p>
          </p:txBody>
        </p:sp>
        <p:sp>
          <p:nvSpPr>
            <p:cNvPr id="14" name="Flèche vers le bas 13">
              <a:extLst>
                <a:ext uri="{FF2B5EF4-FFF2-40B4-BE49-F238E27FC236}">
                  <a16:creationId xmlns:a16="http://schemas.microsoft.com/office/drawing/2014/main" id="{A821A0BC-5B1F-A7A6-EF6B-587F2B79F87F}"/>
                </a:ext>
              </a:extLst>
            </p:cNvPr>
            <p:cNvSpPr/>
            <p:nvPr/>
          </p:nvSpPr>
          <p:spPr>
            <a:xfrm>
              <a:off x="2112918" y="2101443"/>
              <a:ext cx="175059" cy="12132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Flèche vers le bas 14">
              <a:extLst>
                <a:ext uri="{FF2B5EF4-FFF2-40B4-BE49-F238E27FC236}">
                  <a16:creationId xmlns:a16="http://schemas.microsoft.com/office/drawing/2014/main" id="{714729CB-5F61-3BB8-1B53-9BE7E63256D9}"/>
                </a:ext>
              </a:extLst>
            </p:cNvPr>
            <p:cNvSpPr/>
            <p:nvPr/>
          </p:nvSpPr>
          <p:spPr>
            <a:xfrm>
              <a:off x="879700" y="2101443"/>
              <a:ext cx="175059" cy="15922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3FC3D716-CAB0-392F-C7EA-A66AD798734E}"/>
                </a:ext>
              </a:extLst>
            </p:cNvPr>
            <p:cNvSpPr txBox="1"/>
            <p:nvPr/>
          </p:nvSpPr>
          <p:spPr>
            <a:xfrm>
              <a:off x="472506" y="1741667"/>
              <a:ext cx="1014303" cy="346244"/>
            </a:xfrm>
            <a:prstGeom prst="rect">
              <a:avLst/>
            </a:prstGeom>
            <a:noFill/>
          </p:spPr>
          <p:txBody>
            <a:bodyPr wrap="square" rtlCol="0">
              <a:spAutoFit/>
            </a:bodyPr>
            <a:lstStyle/>
            <a:p>
              <a:r>
                <a:rPr lang="fr-FR" sz="1200"/>
                <a:t>Aerosols</a:t>
              </a:r>
            </a:p>
          </p:txBody>
        </p:sp>
      </p:grpSp>
      <p:sp>
        <p:nvSpPr>
          <p:cNvPr id="19" name="ZoneTexte 18">
            <a:extLst>
              <a:ext uri="{FF2B5EF4-FFF2-40B4-BE49-F238E27FC236}">
                <a16:creationId xmlns:a16="http://schemas.microsoft.com/office/drawing/2014/main" id="{C3F193CF-6305-2B98-0B0D-40C5013141DC}"/>
              </a:ext>
            </a:extLst>
          </p:cNvPr>
          <p:cNvSpPr txBox="1"/>
          <p:nvPr/>
        </p:nvSpPr>
        <p:spPr>
          <a:xfrm>
            <a:off x="1528522" y="5539549"/>
            <a:ext cx="7057701" cy="646331"/>
          </a:xfrm>
          <a:prstGeom prst="rect">
            <a:avLst/>
          </a:prstGeom>
          <a:noFill/>
        </p:spPr>
        <p:txBody>
          <a:bodyPr wrap="none" rtlCol="0">
            <a:spAutoFit/>
          </a:bodyPr>
          <a:lstStyle/>
          <a:p>
            <a:r>
              <a:rPr lang="fr-FR" sz="3600" b="1">
                <a:highlight>
                  <a:srgbClr val="FFFF00"/>
                </a:highlight>
              </a:rPr>
              <a:t>effective (instantaneous) passbands</a:t>
            </a:r>
            <a:endParaRPr lang="fr-FR" b="1">
              <a:highlight>
                <a:srgbClr val="FFFF00"/>
              </a:highlight>
            </a:endParaRPr>
          </a:p>
        </p:txBody>
      </p:sp>
      <p:sp>
        <p:nvSpPr>
          <p:cNvPr id="20" name="ZoneTexte 19">
            <a:extLst>
              <a:ext uri="{FF2B5EF4-FFF2-40B4-BE49-F238E27FC236}">
                <a16:creationId xmlns:a16="http://schemas.microsoft.com/office/drawing/2014/main" id="{6714B243-0079-CAED-98D8-0788D5B3B33B}"/>
              </a:ext>
            </a:extLst>
          </p:cNvPr>
          <p:cNvSpPr txBox="1"/>
          <p:nvPr/>
        </p:nvSpPr>
        <p:spPr>
          <a:xfrm>
            <a:off x="802530" y="5340687"/>
            <a:ext cx="567784" cy="1015663"/>
          </a:xfrm>
          <a:prstGeom prst="rect">
            <a:avLst/>
          </a:prstGeom>
          <a:noFill/>
        </p:spPr>
        <p:txBody>
          <a:bodyPr wrap="none" rtlCol="0">
            <a:spAutoFit/>
          </a:bodyPr>
          <a:lstStyle/>
          <a:p>
            <a:r>
              <a:rPr lang="fr-FR" sz="6000" b="1">
                <a:solidFill>
                  <a:srgbClr val="FF0000"/>
                </a:solidFill>
              </a:rPr>
              <a:t>=</a:t>
            </a:r>
            <a:endParaRPr lang="fr-FR" b="1">
              <a:solidFill>
                <a:srgbClr val="FF0000"/>
              </a:solidFill>
            </a:endParaRPr>
          </a:p>
        </p:txBody>
      </p:sp>
      <p:sp>
        <p:nvSpPr>
          <p:cNvPr id="21" name="ZoneTexte 20">
            <a:extLst>
              <a:ext uri="{FF2B5EF4-FFF2-40B4-BE49-F238E27FC236}">
                <a16:creationId xmlns:a16="http://schemas.microsoft.com/office/drawing/2014/main" id="{F62905DC-0B22-8505-2F7F-C63B51EDFA81}"/>
              </a:ext>
            </a:extLst>
          </p:cNvPr>
          <p:cNvSpPr txBox="1"/>
          <p:nvPr/>
        </p:nvSpPr>
        <p:spPr>
          <a:xfrm>
            <a:off x="574377" y="5035065"/>
            <a:ext cx="3535391" cy="369332"/>
          </a:xfrm>
          <a:prstGeom prst="rect">
            <a:avLst/>
          </a:prstGeom>
          <a:noFill/>
        </p:spPr>
        <p:txBody>
          <a:bodyPr wrap="none" rtlCol="0">
            <a:spAutoFit/>
          </a:bodyPr>
          <a:lstStyle/>
          <a:p>
            <a:r>
              <a:rPr lang="fr-FR" b="1">
                <a:solidFill>
                  <a:srgbClr val="FF0000"/>
                </a:solidFill>
              </a:rPr>
              <a:t>Atmospheric transmision (variable)</a:t>
            </a:r>
          </a:p>
        </p:txBody>
      </p:sp>
      <p:sp>
        <p:nvSpPr>
          <p:cNvPr id="22" name="ZoneTexte 21">
            <a:extLst>
              <a:ext uri="{FF2B5EF4-FFF2-40B4-BE49-F238E27FC236}">
                <a16:creationId xmlns:a16="http://schemas.microsoft.com/office/drawing/2014/main" id="{184171E1-0F0B-BBC5-DFFC-07A2AA0083B1}"/>
              </a:ext>
            </a:extLst>
          </p:cNvPr>
          <p:cNvSpPr txBox="1"/>
          <p:nvPr/>
        </p:nvSpPr>
        <p:spPr>
          <a:xfrm>
            <a:off x="5502539" y="5035065"/>
            <a:ext cx="3161956" cy="369332"/>
          </a:xfrm>
          <a:prstGeom prst="rect">
            <a:avLst/>
          </a:prstGeom>
          <a:noFill/>
        </p:spPr>
        <p:txBody>
          <a:bodyPr wrap="none" rtlCol="0">
            <a:spAutoFit/>
          </a:bodyPr>
          <a:lstStyle/>
          <a:p>
            <a:r>
              <a:rPr lang="fr-FR" b="1">
                <a:solidFill>
                  <a:srgbClr val="FF0000"/>
                </a:solidFill>
              </a:rPr>
              <a:t>Instrument throughput (stable)</a:t>
            </a:r>
          </a:p>
        </p:txBody>
      </p:sp>
      <p:grpSp>
        <p:nvGrpSpPr>
          <p:cNvPr id="29" name="Groupe 28">
            <a:extLst>
              <a:ext uri="{FF2B5EF4-FFF2-40B4-BE49-F238E27FC236}">
                <a16:creationId xmlns:a16="http://schemas.microsoft.com/office/drawing/2014/main" id="{4D5109AE-8205-5822-A5A5-AFCD3E33D650}"/>
              </a:ext>
            </a:extLst>
          </p:cNvPr>
          <p:cNvGrpSpPr/>
          <p:nvPr/>
        </p:nvGrpSpPr>
        <p:grpSpPr>
          <a:xfrm>
            <a:off x="4990812" y="1988468"/>
            <a:ext cx="4121531" cy="2996035"/>
            <a:chOff x="4923078" y="1988468"/>
            <a:chExt cx="4121531" cy="2996035"/>
          </a:xfrm>
        </p:grpSpPr>
        <p:pic>
          <p:nvPicPr>
            <p:cNvPr id="17" name="Image 16">
              <a:extLst>
                <a:ext uri="{FF2B5EF4-FFF2-40B4-BE49-F238E27FC236}">
                  <a16:creationId xmlns:a16="http://schemas.microsoft.com/office/drawing/2014/main" id="{4D23D20D-C2CC-7E2C-41F0-3629D9DE918F}"/>
                </a:ext>
              </a:extLst>
            </p:cNvPr>
            <p:cNvPicPr>
              <a:picLocks noChangeAspect="1"/>
            </p:cNvPicPr>
            <p:nvPr/>
          </p:nvPicPr>
          <p:blipFill>
            <a:blip r:embed="rId5"/>
            <a:stretch>
              <a:fillRect/>
            </a:stretch>
          </p:blipFill>
          <p:spPr>
            <a:xfrm>
              <a:off x="4923078" y="1988468"/>
              <a:ext cx="4121531" cy="2996035"/>
            </a:xfrm>
            <a:prstGeom prst="rect">
              <a:avLst/>
            </a:prstGeom>
          </p:spPr>
        </p:pic>
        <p:sp>
          <p:nvSpPr>
            <p:cNvPr id="23" name="ZoneTexte 22">
              <a:extLst>
                <a:ext uri="{FF2B5EF4-FFF2-40B4-BE49-F238E27FC236}">
                  <a16:creationId xmlns:a16="http://schemas.microsoft.com/office/drawing/2014/main" id="{7961AFC6-4C83-CB9F-1388-F36D752F7EAC}"/>
                </a:ext>
              </a:extLst>
            </p:cNvPr>
            <p:cNvSpPr txBox="1"/>
            <p:nvPr/>
          </p:nvSpPr>
          <p:spPr>
            <a:xfrm>
              <a:off x="5390602" y="3355072"/>
              <a:ext cx="308098" cy="369332"/>
            </a:xfrm>
            <a:prstGeom prst="rect">
              <a:avLst/>
            </a:prstGeom>
            <a:noFill/>
          </p:spPr>
          <p:txBody>
            <a:bodyPr wrap="none" rtlCol="0">
              <a:spAutoFit/>
            </a:bodyPr>
            <a:lstStyle/>
            <a:p>
              <a:r>
                <a:rPr lang="fr-FR" b="1">
                  <a:solidFill>
                    <a:schemeClr val="tx2">
                      <a:lumMod val="75000"/>
                    </a:schemeClr>
                  </a:solidFill>
                </a:rPr>
                <a:t>u</a:t>
              </a:r>
            </a:p>
          </p:txBody>
        </p:sp>
        <p:sp>
          <p:nvSpPr>
            <p:cNvPr id="24" name="ZoneTexte 23">
              <a:extLst>
                <a:ext uri="{FF2B5EF4-FFF2-40B4-BE49-F238E27FC236}">
                  <a16:creationId xmlns:a16="http://schemas.microsoft.com/office/drawing/2014/main" id="{55DCA162-028D-7E4E-1840-25FACB0C35E0}"/>
                </a:ext>
              </a:extLst>
            </p:cNvPr>
            <p:cNvSpPr txBox="1"/>
            <p:nvPr/>
          </p:nvSpPr>
          <p:spPr>
            <a:xfrm>
              <a:off x="5808182" y="2822711"/>
              <a:ext cx="293670" cy="369332"/>
            </a:xfrm>
            <a:prstGeom prst="rect">
              <a:avLst/>
            </a:prstGeom>
            <a:noFill/>
          </p:spPr>
          <p:txBody>
            <a:bodyPr wrap="none" rtlCol="0">
              <a:spAutoFit/>
            </a:bodyPr>
            <a:lstStyle/>
            <a:p>
              <a:r>
                <a:rPr lang="fr-FR" b="1">
                  <a:solidFill>
                    <a:srgbClr val="07A80D"/>
                  </a:solidFill>
                </a:rPr>
                <a:t>g</a:t>
              </a:r>
            </a:p>
          </p:txBody>
        </p:sp>
        <p:sp>
          <p:nvSpPr>
            <p:cNvPr id="25" name="ZoneTexte 24">
              <a:extLst>
                <a:ext uri="{FF2B5EF4-FFF2-40B4-BE49-F238E27FC236}">
                  <a16:creationId xmlns:a16="http://schemas.microsoft.com/office/drawing/2014/main" id="{75C0F6FC-0B08-5BFC-7F3D-8288A2ED7E90}"/>
                </a:ext>
              </a:extLst>
            </p:cNvPr>
            <p:cNvSpPr txBox="1"/>
            <p:nvPr/>
          </p:nvSpPr>
          <p:spPr>
            <a:xfrm>
              <a:off x="6391486" y="2583270"/>
              <a:ext cx="266420" cy="369332"/>
            </a:xfrm>
            <a:prstGeom prst="rect">
              <a:avLst/>
            </a:prstGeom>
            <a:noFill/>
          </p:spPr>
          <p:txBody>
            <a:bodyPr wrap="none" rtlCol="0">
              <a:spAutoFit/>
            </a:bodyPr>
            <a:lstStyle/>
            <a:p>
              <a:r>
                <a:rPr lang="fr-FR" b="1">
                  <a:solidFill>
                    <a:srgbClr val="FF0000"/>
                  </a:solidFill>
                </a:rPr>
                <a:t>r</a:t>
              </a:r>
            </a:p>
          </p:txBody>
        </p:sp>
        <p:sp>
          <p:nvSpPr>
            <p:cNvPr id="26" name="ZoneTexte 25">
              <a:extLst>
                <a:ext uri="{FF2B5EF4-FFF2-40B4-BE49-F238E27FC236}">
                  <a16:creationId xmlns:a16="http://schemas.microsoft.com/office/drawing/2014/main" id="{58E10F22-4855-3EAA-E732-9D5A419D92F9}"/>
                </a:ext>
              </a:extLst>
            </p:cNvPr>
            <p:cNvSpPr txBox="1"/>
            <p:nvPr/>
          </p:nvSpPr>
          <p:spPr>
            <a:xfrm>
              <a:off x="6934251" y="2414282"/>
              <a:ext cx="240772" cy="369332"/>
            </a:xfrm>
            <a:prstGeom prst="rect">
              <a:avLst/>
            </a:prstGeom>
            <a:noFill/>
          </p:spPr>
          <p:txBody>
            <a:bodyPr wrap="none" rtlCol="0">
              <a:spAutoFit/>
            </a:bodyPr>
            <a:lstStyle/>
            <a:p>
              <a:r>
                <a:rPr lang="fr-FR" b="1">
                  <a:solidFill>
                    <a:srgbClr val="00B0F0"/>
                  </a:solidFill>
                </a:rPr>
                <a:t>i</a:t>
              </a:r>
            </a:p>
          </p:txBody>
        </p:sp>
        <p:sp>
          <p:nvSpPr>
            <p:cNvPr id="27" name="ZoneTexte 26">
              <a:extLst>
                <a:ext uri="{FF2B5EF4-FFF2-40B4-BE49-F238E27FC236}">
                  <a16:creationId xmlns:a16="http://schemas.microsoft.com/office/drawing/2014/main" id="{3CF8AB9C-B457-7CF9-1C47-DEDDF0F59BD6}"/>
                </a:ext>
              </a:extLst>
            </p:cNvPr>
            <p:cNvSpPr txBox="1"/>
            <p:nvPr/>
          </p:nvSpPr>
          <p:spPr>
            <a:xfrm>
              <a:off x="7380135" y="2422639"/>
              <a:ext cx="295274" cy="369332"/>
            </a:xfrm>
            <a:prstGeom prst="rect">
              <a:avLst/>
            </a:prstGeom>
            <a:noFill/>
          </p:spPr>
          <p:txBody>
            <a:bodyPr wrap="none" rtlCol="0">
              <a:spAutoFit/>
            </a:bodyPr>
            <a:lstStyle/>
            <a:p>
              <a:r>
                <a:rPr lang="fr-FR" b="1">
                  <a:solidFill>
                    <a:srgbClr val="C00000"/>
                  </a:solidFill>
                </a:rPr>
                <a:t>Z</a:t>
              </a:r>
            </a:p>
          </p:txBody>
        </p:sp>
        <p:sp>
          <p:nvSpPr>
            <p:cNvPr id="28" name="ZoneTexte 27">
              <a:extLst>
                <a:ext uri="{FF2B5EF4-FFF2-40B4-BE49-F238E27FC236}">
                  <a16:creationId xmlns:a16="http://schemas.microsoft.com/office/drawing/2014/main" id="{B1B3F1CC-AC4B-B3AB-241B-16069CE9F955}"/>
                </a:ext>
              </a:extLst>
            </p:cNvPr>
            <p:cNvSpPr txBox="1"/>
            <p:nvPr/>
          </p:nvSpPr>
          <p:spPr>
            <a:xfrm>
              <a:off x="7709451" y="3413751"/>
              <a:ext cx="293670" cy="369332"/>
            </a:xfrm>
            <a:prstGeom prst="rect">
              <a:avLst/>
            </a:prstGeom>
            <a:noFill/>
          </p:spPr>
          <p:txBody>
            <a:bodyPr wrap="none" rtlCol="0">
              <a:spAutoFit/>
            </a:bodyPr>
            <a:lstStyle/>
            <a:p>
              <a:r>
                <a:rPr lang="fr-FR" b="1">
                  <a:solidFill>
                    <a:schemeClr val="accent3"/>
                  </a:solidFill>
                </a:rPr>
                <a:t>y</a:t>
              </a:r>
            </a:p>
          </p:txBody>
        </p:sp>
      </p:grpSp>
      <p:sp>
        <p:nvSpPr>
          <p:cNvPr id="18" name="ZoneTexte 17">
            <a:extLst>
              <a:ext uri="{FF2B5EF4-FFF2-40B4-BE49-F238E27FC236}">
                <a16:creationId xmlns:a16="http://schemas.microsoft.com/office/drawing/2014/main" id="{F4EEB7EC-B0F8-F4EE-3CE2-029EEF54B847}"/>
              </a:ext>
            </a:extLst>
          </p:cNvPr>
          <p:cNvSpPr txBox="1"/>
          <p:nvPr/>
        </p:nvSpPr>
        <p:spPr>
          <a:xfrm>
            <a:off x="4542524" y="2951407"/>
            <a:ext cx="607859" cy="1015663"/>
          </a:xfrm>
          <a:prstGeom prst="rect">
            <a:avLst/>
          </a:prstGeom>
          <a:noFill/>
        </p:spPr>
        <p:txBody>
          <a:bodyPr wrap="none" rtlCol="0">
            <a:spAutoFit/>
          </a:bodyPr>
          <a:lstStyle/>
          <a:p>
            <a:pPr algn="ctr"/>
            <a:r>
              <a:rPr lang="fr-FR" sz="6000" b="1">
                <a:solidFill>
                  <a:srgbClr val="FF0000"/>
                </a:solidFill>
              </a:rPr>
              <a:t>X</a:t>
            </a:r>
          </a:p>
        </p:txBody>
      </p:sp>
      <p:sp>
        <p:nvSpPr>
          <p:cNvPr id="6" name="Parenthèses 5">
            <a:extLst>
              <a:ext uri="{FF2B5EF4-FFF2-40B4-BE49-F238E27FC236}">
                <a16:creationId xmlns:a16="http://schemas.microsoft.com/office/drawing/2014/main" id="{FA3E5057-1748-E1D9-2715-97AFE1047F96}"/>
              </a:ext>
            </a:extLst>
          </p:cNvPr>
          <p:cNvSpPr/>
          <p:nvPr/>
        </p:nvSpPr>
        <p:spPr>
          <a:xfrm>
            <a:off x="270933" y="1711937"/>
            <a:ext cx="4301067" cy="3259218"/>
          </a:xfrm>
          <a:prstGeom prst="bracketPair">
            <a:avLst>
              <a:gd name="adj" fmla="val 6969"/>
            </a:avLst>
          </a:pr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0" name="ZoneTexte 29">
            <a:extLst>
              <a:ext uri="{FF2B5EF4-FFF2-40B4-BE49-F238E27FC236}">
                <a16:creationId xmlns:a16="http://schemas.microsoft.com/office/drawing/2014/main" id="{222E17D0-9B83-90F4-014B-D3E8B382C658}"/>
              </a:ext>
            </a:extLst>
          </p:cNvPr>
          <p:cNvSpPr txBox="1"/>
          <p:nvPr/>
        </p:nvSpPr>
        <p:spPr>
          <a:xfrm>
            <a:off x="4399103" y="1412081"/>
            <a:ext cx="1550810" cy="523220"/>
          </a:xfrm>
          <a:prstGeom prst="rect">
            <a:avLst/>
          </a:prstGeom>
          <a:noFill/>
        </p:spPr>
        <p:txBody>
          <a:bodyPr wrap="square" rtlCol="0">
            <a:spAutoFit/>
          </a:bodyPr>
          <a:lstStyle/>
          <a:p>
            <a:pPr algn="ctr"/>
            <a:r>
              <a:rPr lang="fr-FR" sz="2800" b="1">
                <a:solidFill>
                  <a:srgbClr val="FF0000"/>
                </a:solidFill>
              </a:rPr>
              <a:t>Airmass</a:t>
            </a:r>
            <a:endParaRPr lang="fr-FR" sz="1200" b="1">
              <a:solidFill>
                <a:srgbClr val="FF0000"/>
              </a:solidFill>
            </a:endParaRPr>
          </a:p>
        </p:txBody>
      </p:sp>
      <p:sp>
        <p:nvSpPr>
          <p:cNvPr id="32" name="ZoneTexte 31">
            <a:extLst>
              <a:ext uri="{FF2B5EF4-FFF2-40B4-BE49-F238E27FC236}">
                <a16:creationId xmlns:a16="http://schemas.microsoft.com/office/drawing/2014/main" id="{E7546921-8AB3-3F3F-DC5A-F556DDDCA925}"/>
              </a:ext>
            </a:extLst>
          </p:cNvPr>
          <p:cNvSpPr txBox="1"/>
          <p:nvPr/>
        </p:nvSpPr>
        <p:spPr>
          <a:xfrm>
            <a:off x="574377" y="4369729"/>
            <a:ext cx="1422400" cy="369332"/>
          </a:xfrm>
          <a:prstGeom prst="rect">
            <a:avLst/>
          </a:prstGeom>
          <a:noFill/>
        </p:spPr>
        <p:txBody>
          <a:bodyPr wrap="square" rtlCol="0">
            <a:spAutoFit/>
          </a:bodyPr>
          <a:lstStyle/>
          <a:p>
            <a:r>
              <a:rPr lang="fr-FR"/>
              <a:t>@airmass=1</a:t>
            </a:r>
          </a:p>
        </p:txBody>
      </p:sp>
    </p:spTree>
    <p:extLst>
      <p:ext uri="{BB962C8B-B14F-4D97-AF65-F5344CB8AC3E}">
        <p14:creationId xmlns:p14="http://schemas.microsoft.com/office/powerpoint/2010/main" val="935456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645819-14F7-D13C-F0D6-0C167846096E}"/>
              </a:ext>
            </a:extLst>
          </p:cNvPr>
          <p:cNvSpPr txBox="1"/>
          <p:nvPr/>
        </p:nvSpPr>
        <p:spPr>
          <a:xfrm>
            <a:off x="602901" y="1086981"/>
            <a:ext cx="7757327" cy="2031325"/>
          </a:xfrm>
          <a:prstGeom prst="rect">
            <a:avLst/>
          </a:prstGeom>
          <a:noFill/>
        </p:spPr>
        <p:txBody>
          <a:bodyPr wrap="square" rtlCol="0">
            <a:spAutoFit/>
          </a:bodyPr>
          <a:lstStyle/>
          <a:p>
            <a:r>
              <a:rPr lang="fr-FR" b="1">
                <a:solidFill>
                  <a:srgbClr val="FF0000"/>
                </a:solidFill>
              </a:rPr>
              <a:t>what is it? </a:t>
            </a:r>
            <a:r>
              <a:rPr lang="fr-FR"/>
              <a:t>We are going to take images in all atmospheric conditions. Effective bandwidths will then vary, which will complicate comparisons. To make light curves, the ideal is to relate all measurements to a standard atmospheric situation, i.e. PWV=2mm, z=1.2.</a:t>
            </a:r>
          </a:p>
          <a:p>
            <a:r>
              <a:rPr lang="fr-FR" i="1"/>
              <a:t>(It would also be interesting to think about what the average atmosphere is after co-addition: otherwise winter sky regions could give a different cosmology than summer sky regions...)</a:t>
            </a:r>
            <a:endParaRPr lang="fr-FR" b="1" i="1">
              <a:solidFill>
                <a:srgbClr val="FF0000"/>
              </a:solidFill>
            </a:endParaRPr>
          </a:p>
        </p:txBody>
      </p:sp>
      <p:sp>
        <p:nvSpPr>
          <p:cNvPr id="2" name="Titre 1">
            <a:extLst>
              <a:ext uri="{FF2B5EF4-FFF2-40B4-BE49-F238E27FC236}">
                <a16:creationId xmlns:a16="http://schemas.microsoft.com/office/drawing/2014/main" id="{9B29A1B4-D671-83A1-EAFA-7FDA979202BB}"/>
              </a:ext>
            </a:extLst>
          </p:cNvPr>
          <p:cNvSpPr>
            <a:spLocks noGrp="1"/>
          </p:cNvSpPr>
          <p:nvPr>
            <p:ph type="title"/>
          </p:nvPr>
        </p:nvSpPr>
        <p:spPr>
          <a:xfrm>
            <a:off x="457200" y="15144"/>
            <a:ext cx="8229600" cy="1143000"/>
          </a:xfrm>
        </p:spPr>
        <p:txBody>
          <a:bodyPr>
            <a:normAutofit/>
          </a:bodyPr>
          <a:lstStyle/>
          <a:p>
            <a:r>
              <a:rPr lang="fr-FR" b="1">
                <a:solidFill>
                  <a:srgbClr val="FF0000"/>
                </a:solidFill>
              </a:rPr>
              <a:t>Atmospheric compensation</a:t>
            </a:r>
          </a:p>
        </p:txBody>
      </p:sp>
      <p:sp>
        <p:nvSpPr>
          <p:cNvPr id="3" name="Espace réservé du numéro de diapositive 2">
            <a:extLst>
              <a:ext uri="{FF2B5EF4-FFF2-40B4-BE49-F238E27FC236}">
                <a16:creationId xmlns:a16="http://schemas.microsoft.com/office/drawing/2014/main" id="{371522A3-E537-A2D6-6276-5BF5D01D9BBB}"/>
              </a:ext>
            </a:extLst>
          </p:cNvPr>
          <p:cNvSpPr>
            <a:spLocks noGrp="1"/>
          </p:cNvSpPr>
          <p:nvPr>
            <p:ph type="sldNum" sz="quarter" idx="12"/>
          </p:nvPr>
        </p:nvSpPr>
        <p:spPr/>
        <p:txBody>
          <a:bodyPr/>
          <a:lstStyle/>
          <a:p>
            <a:fld id="{F217C508-E0E1-2344-AC30-5474DE451135}" type="slidenum">
              <a:rPr lang="fr-FR" smtClean="0"/>
              <a:t>7</a:t>
            </a:fld>
            <a:endParaRPr lang="fr-FR"/>
          </a:p>
        </p:txBody>
      </p:sp>
      <p:sp>
        <p:nvSpPr>
          <p:cNvPr id="5" name="ZoneTexte 4">
            <a:extLst>
              <a:ext uri="{FF2B5EF4-FFF2-40B4-BE49-F238E27FC236}">
                <a16:creationId xmlns:a16="http://schemas.microsoft.com/office/drawing/2014/main" id="{8B717B53-54D8-C04B-9746-EF38F462310D}"/>
              </a:ext>
            </a:extLst>
          </p:cNvPr>
          <p:cNvSpPr txBox="1"/>
          <p:nvPr/>
        </p:nvSpPr>
        <p:spPr>
          <a:xfrm>
            <a:off x="4361491" y="4006256"/>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965657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9645819-14F7-D13C-F0D6-0C167846096E}"/>
              </a:ext>
            </a:extLst>
          </p:cNvPr>
          <p:cNvSpPr txBox="1"/>
          <p:nvPr/>
        </p:nvSpPr>
        <p:spPr>
          <a:xfrm>
            <a:off x="602901" y="1086981"/>
            <a:ext cx="7757327" cy="923330"/>
          </a:xfrm>
          <a:prstGeom prst="rect">
            <a:avLst/>
          </a:prstGeom>
          <a:noFill/>
        </p:spPr>
        <p:txBody>
          <a:bodyPr wrap="square" rtlCol="0">
            <a:spAutoFit/>
          </a:bodyPr>
          <a:lstStyle/>
          <a:p>
            <a:r>
              <a:rPr lang="fr-FR" b="1">
                <a:solidFill>
                  <a:srgbClr val="FF0000"/>
                </a:solidFill>
              </a:rPr>
              <a:t>The question: </a:t>
            </a:r>
            <a:r>
              <a:rPr lang="fr-FR"/>
              <a:t>How can we determine the effect of the atmosphere on the photometry of a given object (so as to be able to compensate for it)?</a:t>
            </a:r>
          </a:p>
          <a:p>
            <a:r>
              <a:rPr lang="fr-FR" b="1"/>
              <a:t>Knowing that</a:t>
            </a:r>
            <a:r>
              <a:rPr lang="fr-FR"/>
              <a:t>: it depends on the object's SED, and that we only know UGRIZY.</a:t>
            </a:r>
          </a:p>
        </p:txBody>
      </p:sp>
      <p:sp>
        <p:nvSpPr>
          <p:cNvPr id="2" name="Titre 1">
            <a:extLst>
              <a:ext uri="{FF2B5EF4-FFF2-40B4-BE49-F238E27FC236}">
                <a16:creationId xmlns:a16="http://schemas.microsoft.com/office/drawing/2014/main" id="{9B29A1B4-D671-83A1-EAFA-7FDA979202BB}"/>
              </a:ext>
            </a:extLst>
          </p:cNvPr>
          <p:cNvSpPr>
            <a:spLocks noGrp="1"/>
          </p:cNvSpPr>
          <p:nvPr>
            <p:ph type="title"/>
          </p:nvPr>
        </p:nvSpPr>
        <p:spPr>
          <a:xfrm>
            <a:off x="457200" y="15144"/>
            <a:ext cx="8229600" cy="1143000"/>
          </a:xfrm>
        </p:spPr>
        <p:txBody>
          <a:bodyPr>
            <a:normAutofit/>
          </a:bodyPr>
          <a:lstStyle/>
          <a:p>
            <a:r>
              <a:rPr lang="fr-FR" b="1">
                <a:solidFill>
                  <a:srgbClr val="FF0000"/>
                </a:solidFill>
              </a:rPr>
              <a:t>Atmospheric compensation</a:t>
            </a:r>
          </a:p>
        </p:txBody>
      </p:sp>
      <p:sp>
        <p:nvSpPr>
          <p:cNvPr id="3" name="Espace réservé du numéro de diapositive 2">
            <a:extLst>
              <a:ext uri="{FF2B5EF4-FFF2-40B4-BE49-F238E27FC236}">
                <a16:creationId xmlns:a16="http://schemas.microsoft.com/office/drawing/2014/main" id="{371522A3-E537-A2D6-6276-5BF5D01D9BBB}"/>
              </a:ext>
            </a:extLst>
          </p:cNvPr>
          <p:cNvSpPr>
            <a:spLocks noGrp="1"/>
          </p:cNvSpPr>
          <p:nvPr>
            <p:ph type="sldNum" sz="quarter" idx="12"/>
          </p:nvPr>
        </p:nvSpPr>
        <p:spPr/>
        <p:txBody>
          <a:bodyPr/>
          <a:lstStyle/>
          <a:p>
            <a:fld id="{F217C508-E0E1-2344-AC30-5474DE451135}" type="slidenum">
              <a:rPr lang="fr-FR" smtClean="0"/>
              <a:t>8</a:t>
            </a:fld>
            <a:endParaRPr lang="fr-FR"/>
          </a:p>
        </p:txBody>
      </p:sp>
      <p:sp>
        <p:nvSpPr>
          <p:cNvPr id="5" name="ZoneTexte 4">
            <a:extLst>
              <a:ext uri="{FF2B5EF4-FFF2-40B4-BE49-F238E27FC236}">
                <a16:creationId xmlns:a16="http://schemas.microsoft.com/office/drawing/2014/main" id="{8B717B53-54D8-C04B-9746-EF38F462310D}"/>
              </a:ext>
            </a:extLst>
          </p:cNvPr>
          <p:cNvSpPr txBox="1"/>
          <p:nvPr/>
        </p:nvSpPr>
        <p:spPr>
          <a:xfrm>
            <a:off x="4361491" y="4006256"/>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055661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B5EA8-EB16-7AC1-91F0-7859A5C24996}"/>
              </a:ext>
            </a:extLst>
          </p:cNvPr>
          <p:cNvSpPr>
            <a:spLocks noGrp="1"/>
          </p:cNvSpPr>
          <p:nvPr>
            <p:ph type="title"/>
          </p:nvPr>
        </p:nvSpPr>
        <p:spPr>
          <a:xfrm>
            <a:off x="457200" y="205065"/>
            <a:ext cx="8229600" cy="860186"/>
          </a:xfrm>
        </p:spPr>
        <p:txBody>
          <a:bodyPr>
            <a:normAutofit fontScale="90000"/>
          </a:bodyPr>
          <a:lstStyle/>
          <a:p>
            <a:r>
              <a:rPr lang="fr-FR" sz="4000" b="1">
                <a:solidFill>
                  <a:srgbClr val="FF0000"/>
                </a:solidFill>
              </a:rPr>
              <a:t>Impact of precipitable water vapor (PWV) </a:t>
            </a:r>
            <a:r>
              <a:rPr lang="fr-FR" sz="3600" b="1">
                <a:solidFill>
                  <a:srgbClr val="FF0000"/>
                </a:solidFill>
              </a:rPr>
              <a:t>on the integrated flux of different stars</a:t>
            </a:r>
            <a:endParaRPr lang="fr-FR" b="1">
              <a:solidFill>
                <a:srgbClr val="FF0000"/>
              </a:solidFill>
            </a:endParaRPr>
          </a:p>
        </p:txBody>
      </p:sp>
      <p:sp>
        <p:nvSpPr>
          <p:cNvPr id="3" name="Espace réservé du numéro de diapositive 2">
            <a:extLst>
              <a:ext uri="{FF2B5EF4-FFF2-40B4-BE49-F238E27FC236}">
                <a16:creationId xmlns:a16="http://schemas.microsoft.com/office/drawing/2014/main" id="{956D3BB5-86A7-F0EA-7EC1-21B37CDE4196}"/>
              </a:ext>
            </a:extLst>
          </p:cNvPr>
          <p:cNvSpPr>
            <a:spLocks noGrp="1"/>
          </p:cNvSpPr>
          <p:nvPr>
            <p:ph type="sldNum" sz="quarter" idx="12"/>
          </p:nvPr>
        </p:nvSpPr>
        <p:spPr/>
        <p:txBody>
          <a:bodyPr/>
          <a:lstStyle/>
          <a:p>
            <a:fld id="{F217C508-E0E1-2344-AC30-5474DE451135}" type="slidenum">
              <a:rPr lang="fr-FR" smtClean="0"/>
              <a:t>9</a:t>
            </a:fld>
            <a:endParaRPr lang="fr-FR"/>
          </a:p>
        </p:txBody>
      </p:sp>
      <p:sp>
        <p:nvSpPr>
          <p:cNvPr id="37" name="ZoneTexte 36">
            <a:extLst>
              <a:ext uri="{FF2B5EF4-FFF2-40B4-BE49-F238E27FC236}">
                <a16:creationId xmlns:a16="http://schemas.microsoft.com/office/drawing/2014/main" id="{301C74C8-BF68-C28C-DBD1-1357033C92E3}"/>
              </a:ext>
            </a:extLst>
          </p:cNvPr>
          <p:cNvSpPr txBox="1"/>
          <p:nvPr/>
        </p:nvSpPr>
        <p:spPr>
          <a:xfrm>
            <a:off x="565974" y="5874415"/>
            <a:ext cx="8028929" cy="707886"/>
          </a:xfrm>
          <a:prstGeom prst="rect">
            <a:avLst/>
          </a:prstGeom>
          <a:noFill/>
        </p:spPr>
        <p:txBody>
          <a:bodyPr wrap="none" rtlCol="0">
            <a:spAutoFit/>
          </a:bodyPr>
          <a:lstStyle/>
          <a:p>
            <a:r>
              <a:rPr lang="fr-FR" sz="2000" b="1"/>
              <a:t>When PWV increases:</a:t>
            </a:r>
          </a:p>
          <a:p>
            <a:r>
              <a:rPr lang="fr-FR" sz="2000">
                <a:latin typeface="Symbol" pitchFamily="2" charset="2"/>
              </a:rPr>
              <a:t>f</a:t>
            </a:r>
            <a:r>
              <a:rPr lang="fr-FR" sz="2000" baseline="-25000"/>
              <a:t>y</a:t>
            </a:r>
            <a:r>
              <a:rPr lang="fr-FR" sz="2000"/>
              <a:t> within the effective passband is more impacted for </a:t>
            </a:r>
            <a:r>
              <a:rPr lang="fr-FR" sz="2000" b="1">
                <a:solidFill>
                  <a:srgbClr val="0055D8"/>
                </a:solidFill>
              </a:rPr>
              <a:t>blue</a:t>
            </a:r>
            <a:r>
              <a:rPr lang="fr-FR" sz="2000"/>
              <a:t> than </a:t>
            </a:r>
            <a:r>
              <a:rPr lang="fr-FR" sz="2000" b="1">
                <a:solidFill>
                  <a:srgbClr val="FF0000"/>
                </a:solidFill>
              </a:rPr>
              <a:t>red</a:t>
            </a:r>
            <a:r>
              <a:rPr lang="fr-FR" sz="2000"/>
              <a:t> objects</a:t>
            </a:r>
          </a:p>
        </p:txBody>
      </p:sp>
      <p:grpSp>
        <p:nvGrpSpPr>
          <p:cNvPr id="60" name="Groupe 59">
            <a:extLst>
              <a:ext uri="{FF2B5EF4-FFF2-40B4-BE49-F238E27FC236}">
                <a16:creationId xmlns:a16="http://schemas.microsoft.com/office/drawing/2014/main" id="{964626F4-CD31-BF5B-322B-EEBAC220DF59}"/>
              </a:ext>
            </a:extLst>
          </p:cNvPr>
          <p:cNvGrpSpPr/>
          <p:nvPr/>
        </p:nvGrpSpPr>
        <p:grpSpPr>
          <a:xfrm>
            <a:off x="274934" y="1206743"/>
            <a:ext cx="8604810" cy="4710524"/>
            <a:chOff x="155666" y="1027841"/>
            <a:chExt cx="8604810" cy="4710524"/>
          </a:xfrm>
        </p:grpSpPr>
        <p:sp>
          <p:nvSpPr>
            <p:cNvPr id="12" name="Forme libre 11">
              <a:extLst>
                <a:ext uri="{FF2B5EF4-FFF2-40B4-BE49-F238E27FC236}">
                  <a16:creationId xmlns:a16="http://schemas.microsoft.com/office/drawing/2014/main" id="{A161B654-2DA4-CCC3-ADD8-CEEB39116902}"/>
                </a:ext>
              </a:extLst>
            </p:cNvPr>
            <p:cNvSpPr/>
            <p:nvPr/>
          </p:nvSpPr>
          <p:spPr>
            <a:xfrm>
              <a:off x="1043609" y="2502490"/>
              <a:ext cx="1102416" cy="2612212"/>
            </a:xfrm>
            <a:custGeom>
              <a:avLst/>
              <a:gdLst>
                <a:gd name="connsiteX0" fmla="*/ 1560444 w 1560444"/>
                <a:gd name="connsiteY0" fmla="*/ 32700 h 4458062"/>
                <a:gd name="connsiteX1" fmla="*/ 1013792 w 1560444"/>
                <a:gd name="connsiteY1" fmla="*/ 559474 h 4458062"/>
                <a:gd name="connsiteX2" fmla="*/ 536713 w 1560444"/>
                <a:gd name="connsiteY2" fmla="*/ 3879144 h 4458062"/>
                <a:gd name="connsiteX3" fmla="*/ 0 w 1560444"/>
                <a:gd name="connsiteY3" fmla="*/ 4455613 h 4458062"/>
                <a:gd name="connsiteX4" fmla="*/ 0 w 1560444"/>
                <a:gd name="connsiteY4" fmla="*/ 4455613 h 4458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444" h="4458062">
                  <a:moveTo>
                    <a:pt x="1560444" y="32700"/>
                  </a:moveTo>
                  <a:cubicBezTo>
                    <a:pt x="1372429" y="-24450"/>
                    <a:pt x="1184414" y="-81600"/>
                    <a:pt x="1013792" y="559474"/>
                  </a:cubicBezTo>
                  <a:cubicBezTo>
                    <a:pt x="843170" y="1200548"/>
                    <a:pt x="705678" y="3229788"/>
                    <a:pt x="536713" y="3879144"/>
                  </a:cubicBezTo>
                  <a:cubicBezTo>
                    <a:pt x="367748" y="4528500"/>
                    <a:pt x="0" y="4455613"/>
                    <a:pt x="0" y="4455613"/>
                  </a:cubicBezTo>
                  <a:lnTo>
                    <a:pt x="0" y="4455613"/>
                  </a:lnTo>
                </a:path>
              </a:pathLst>
            </a:custGeom>
            <a:ln w="1016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0A268BAF-9DD7-9425-754E-9E9969E33145}"/>
                </a:ext>
              </a:extLst>
            </p:cNvPr>
            <p:cNvSpPr txBox="1"/>
            <p:nvPr/>
          </p:nvSpPr>
          <p:spPr>
            <a:xfrm>
              <a:off x="5799414" y="3623681"/>
              <a:ext cx="423514" cy="646331"/>
            </a:xfrm>
            <a:prstGeom prst="rect">
              <a:avLst/>
            </a:prstGeom>
            <a:noFill/>
          </p:spPr>
          <p:txBody>
            <a:bodyPr wrap="none" rtlCol="0">
              <a:spAutoFit/>
            </a:bodyPr>
            <a:lstStyle/>
            <a:p>
              <a:r>
                <a:rPr lang="fr-FR" sz="3600"/>
                <a:t>X</a:t>
              </a:r>
              <a:endParaRPr lang="fr-FR" sz="1100"/>
            </a:p>
          </p:txBody>
        </p:sp>
        <p:sp>
          <p:nvSpPr>
            <p:cNvPr id="14" name="ZoneTexte 13">
              <a:extLst>
                <a:ext uri="{FF2B5EF4-FFF2-40B4-BE49-F238E27FC236}">
                  <a16:creationId xmlns:a16="http://schemas.microsoft.com/office/drawing/2014/main" id="{71D343F6-7D99-AB91-F9D9-A926BBC7DA37}"/>
                </a:ext>
              </a:extLst>
            </p:cNvPr>
            <p:cNvSpPr txBox="1"/>
            <p:nvPr/>
          </p:nvSpPr>
          <p:spPr>
            <a:xfrm>
              <a:off x="1721298" y="3405669"/>
              <a:ext cx="950901" cy="923330"/>
            </a:xfrm>
            <a:prstGeom prst="rect">
              <a:avLst/>
            </a:prstGeom>
            <a:noFill/>
          </p:spPr>
          <p:txBody>
            <a:bodyPr wrap="none" rtlCol="0">
              <a:spAutoFit/>
            </a:bodyPr>
            <a:lstStyle/>
            <a:p>
              <a:r>
                <a:rPr lang="fr-FR" sz="5400"/>
                <a:t>d</a:t>
              </a:r>
              <a:r>
                <a:rPr lang="fr-FR" sz="5400" b="1">
                  <a:latin typeface="Symbol" pitchFamily="2" charset="2"/>
                </a:rPr>
                <a:t>l</a:t>
              </a:r>
              <a:endParaRPr lang="fr-FR" b="1">
                <a:latin typeface="Symbol" pitchFamily="2" charset="2"/>
              </a:endParaRPr>
            </a:p>
          </p:txBody>
        </p:sp>
        <p:sp>
          <p:nvSpPr>
            <p:cNvPr id="15" name="ZoneTexte 14">
              <a:extLst>
                <a:ext uri="{FF2B5EF4-FFF2-40B4-BE49-F238E27FC236}">
                  <a16:creationId xmlns:a16="http://schemas.microsoft.com/office/drawing/2014/main" id="{6CE873FC-14C0-B8C2-3D1D-352F1F11D3D7}"/>
                </a:ext>
              </a:extLst>
            </p:cNvPr>
            <p:cNvSpPr txBox="1"/>
            <p:nvPr/>
          </p:nvSpPr>
          <p:spPr>
            <a:xfrm>
              <a:off x="1189434" y="5006480"/>
              <a:ext cx="1611339" cy="523220"/>
            </a:xfrm>
            <a:prstGeom prst="rect">
              <a:avLst/>
            </a:prstGeom>
            <a:noFill/>
          </p:spPr>
          <p:txBody>
            <a:bodyPr wrap="none" rtlCol="0">
              <a:spAutoFit/>
            </a:bodyPr>
            <a:lstStyle/>
            <a:p>
              <a:r>
                <a:rPr lang="fr-FR" sz="2800"/>
                <a:t>y </a:t>
              </a:r>
              <a:r>
                <a:rPr lang="fr-FR" sz="2400"/>
                <a:t>passband</a:t>
              </a:r>
              <a:endParaRPr lang="fr-FR" sz="1600"/>
            </a:p>
          </p:txBody>
        </p:sp>
        <p:grpSp>
          <p:nvGrpSpPr>
            <p:cNvPr id="36" name="Groupe 35">
              <a:extLst>
                <a:ext uri="{FF2B5EF4-FFF2-40B4-BE49-F238E27FC236}">
                  <a16:creationId xmlns:a16="http://schemas.microsoft.com/office/drawing/2014/main" id="{83C609C3-2151-87DA-0D13-F5CDA2E81E39}"/>
                </a:ext>
              </a:extLst>
            </p:cNvPr>
            <p:cNvGrpSpPr/>
            <p:nvPr/>
          </p:nvGrpSpPr>
          <p:grpSpPr>
            <a:xfrm>
              <a:off x="6382667" y="3240909"/>
              <a:ext cx="2377809" cy="1461677"/>
              <a:chOff x="5627295" y="3588774"/>
              <a:chExt cx="2377809" cy="1461677"/>
            </a:xfrm>
          </p:grpSpPr>
          <p:cxnSp>
            <p:nvCxnSpPr>
              <p:cNvPr id="17" name="Connecteur droit avec flèche 16">
                <a:extLst>
                  <a:ext uri="{FF2B5EF4-FFF2-40B4-BE49-F238E27FC236}">
                    <a16:creationId xmlns:a16="http://schemas.microsoft.com/office/drawing/2014/main" id="{CB50E163-4907-7CD8-6928-96373E85E215}"/>
                  </a:ext>
                </a:extLst>
              </p:cNvPr>
              <p:cNvCxnSpPr/>
              <p:nvPr/>
            </p:nvCxnSpPr>
            <p:spPr>
              <a:xfrm>
                <a:off x="5816138" y="4701955"/>
                <a:ext cx="1738037" cy="0"/>
              </a:xfrm>
              <a:prstGeom prst="straightConnector1">
                <a:avLst/>
              </a:prstGeom>
              <a:ln w="28575">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8" name="Connecteur droit avec flèche 17">
                <a:extLst>
                  <a:ext uri="{FF2B5EF4-FFF2-40B4-BE49-F238E27FC236}">
                    <a16:creationId xmlns:a16="http://schemas.microsoft.com/office/drawing/2014/main" id="{911FBF5F-23D7-0828-AB7A-2BB8E54117A2}"/>
                  </a:ext>
                </a:extLst>
              </p:cNvPr>
              <p:cNvCxnSpPr>
                <a:cxnSpLocks/>
              </p:cNvCxnSpPr>
              <p:nvPr/>
            </p:nvCxnSpPr>
            <p:spPr>
              <a:xfrm flipV="1">
                <a:off x="5829392" y="3588774"/>
                <a:ext cx="0" cy="1116496"/>
              </a:xfrm>
              <a:prstGeom prst="straightConnector1">
                <a:avLst/>
              </a:prstGeom>
              <a:ln w="28575">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1" name="Connecteur droit 20">
                <a:extLst>
                  <a:ext uri="{FF2B5EF4-FFF2-40B4-BE49-F238E27FC236}">
                    <a16:creationId xmlns:a16="http://schemas.microsoft.com/office/drawing/2014/main" id="{3FAD5C14-607A-DBC9-78FA-B01557860A54}"/>
                  </a:ext>
                </a:extLst>
              </p:cNvPr>
              <p:cNvCxnSpPr>
                <a:cxnSpLocks/>
              </p:cNvCxnSpPr>
              <p:nvPr/>
            </p:nvCxnSpPr>
            <p:spPr>
              <a:xfrm flipV="1">
                <a:off x="5829392" y="3888928"/>
                <a:ext cx="1603023" cy="14710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6A38C25D-936A-D751-F019-2080BA248889}"/>
                  </a:ext>
                </a:extLst>
              </p:cNvPr>
              <p:cNvCxnSpPr>
                <a:cxnSpLocks/>
              </p:cNvCxnSpPr>
              <p:nvPr/>
            </p:nvCxnSpPr>
            <p:spPr>
              <a:xfrm>
                <a:off x="5860032" y="3751483"/>
                <a:ext cx="1572383" cy="791078"/>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C56BB088-1925-D635-5502-AA755A2FA002}"/>
                  </a:ext>
                </a:extLst>
              </p:cNvPr>
              <p:cNvSpPr txBox="1"/>
              <p:nvPr/>
            </p:nvSpPr>
            <p:spPr>
              <a:xfrm>
                <a:off x="5627295" y="4711897"/>
                <a:ext cx="497252" cy="338554"/>
              </a:xfrm>
              <a:prstGeom prst="rect">
                <a:avLst/>
              </a:prstGeom>
              <a:noFill/>
            </p:spPr>
            <p:txBody>
              <a:bodyPr wrap="none" rtlCol="0">
                <a:spAutoFit/>
              </a:bodyPr>
              <a:lstStyle/>
              <a:p>
                <a:r>
                  <a:rPr lang="fr-FR" sz="1600"/>
                  <a:t>800</a:t>
                </a:r>
              </a:p>
            </p:txBody>
          </p:sp>
          <p:sp>
            <p:nvSpPr>
              <p:cNvPr id="25" name="ZoneTexte 24">
                <a:extLst>
                  <a:ext uri="{FF2B5EF4-FFF2-40B4-BE49-F238E27FC236}">
                    <a16:creationId xmlns:a16="http://schemas.microsoft.com/office/drawing/2014/main" id="{92DEE788-9BD6-C874-A7C9-6A3A482757EB}"/>
                  </a:ext>
                </a:extLst>
              </p:cNvPr>
              <p:cNvSpPr txBox="1"/>
              <p:nvPr/>
            </p:nvSpPr>
            <p:spPr>
              <a:xfrm>
                <a:off x="6760358" y="4711897"/>
                <a:ext cx="601447" cy="338554"/>
              </a:xfrm>
              <a:prstGeom prst="rect">
                <a:avLst/>
              </a:prstGeom>
              <a:noFill/>
            </p:spPr>
            <p:txBody>
              <a:bodyPr wrap="none" rtlCol="0">
                <a:spAutoFit/>
              </a:bodyPr>
              <a:lstStyle/>
              <a:p>
                <a:r>
                  <a:rPr lang="fr-FR" sz="1600"/>
                  <a:t>1000</a:t>
                </a:r>
              </a:p>
            </p:txBody>
          </p:sp>
          <p:sp>
            <p:nvSpPr>
              <p:cNvPr id="26" name="ZoneTexte 25">
                <a:extLst>
                  <a:ext uri="{FF2B5EF4-FFF2-40B4-BE49-F238E27FC236}">
                    <a16:creationId xmlns:a16="http://schemas.microsoft.com/office/drawing/2014/main" id="{7F68A10A-3015-AF1F-43E1-24D59558BA15}"/>
                  </a:ext>
                </a:extLst>
              </p:cNvPr>
              <p:cNvSpPr txBox="1"/>
              <p:nvPr/>
            </p:nvSpPr>
            <p:spPr>
              <a:xfrm>
                <a:off x="7265799" y="4711897"/>
                <a:ext cx="739305" cy="338554"/>
              </a:xfrm>
              <a:prstGeom prst="rect">
                <a:avLst/>
              </a:prstGeom>
              <a:noFill/>
            </p:spPr>
            <p:txBody>
              <a:bodyPr wrap="none" rtlCol="0">
                <a:spAutoFit/>
              </a:bodyPr>
              <a:lstStyle/>
              <a:p>
                <a:r>
                  <a:rPr lang="fr-FR" sz="1600">
                    <a:latin typeface="Symbol" pitchFamily="2" charset="2"/>
                  </a:rPr>
                  <a:t>l</a:t>
                </a:r>
                <a:r>
                  <a:rPr lang="fr-FR" sz="1600"/>
                  <a:t> (nm)</a:t>
                </a:r>
              </a:p>
            </p:txBody>
          </p:sp>
          <p:sp>
            <p:nvSpPr>
              <p:cNvPr id="27" name="ZoneTexte 26">
                <a:extLst>
                  <a:ext uri="{FF2B5EF4-FFF2-40B4-BE49-F238E27FC236}">
                    <a16:creationId xmlns:a16="http://schemas.microsoft.com/office/drawing/2014/main" id="{2103077E-D145-1342-E110-8919D2A71879}"/>
                  </a:ext>
                </a:extLst>
              </p:cNvPr>
              <p:cNvSpPr txBox="1"/>
              <p:nvPr/>
            </p:nvSpPr>
            <p:spPr>
              <a:xfrm rot="1703645">
                <a:off x="6649949" y="4090205"/>
                <a:ext cx="932178" cy="338554"/>
              </a:xfrm>
              <a:prstGeom prst="rect">
                <a:avLst/>
              </a:prstGeom>
              <a:noFill/>
            </p:spPr>
            <p:txBody>
              <a:bodyPr wrap="none" rtlCol="0">
                <a:spAutoFit/>
              </a:bodyPr>
              <a:lstStyle/>
              <a:p>
                <a:r>
                  <a:rPr lang="fr-FR" sz="1600" b="1">
                    <a:solidFill>
                      <a:srgbClr val="0070C0"/>
                    </a:solidFill>
                  </a:rPr>
                  <a:t>Blue star</a:t>
                </a:r>
              </a:p>
            </p:txBody>
          </p:sp>
          <p:sp>
            <p:nvSpPr>
              <p:cNvPr id="28" name="ZoneTexte 27">
                <a:extLst>
                  <a:ext uri="{FF2B5EF4-FFF2-40B4-BE49-F238E27FC236}">
                    <a16:creationId xmlns:a16="http://schemas.microsoft.com/office/drawing/2014/main" id="{93498FC9-1AB1-2F91-90F6-59D6BC026B08}"/>
                  </a:ext>
                </a:extLst>
              </p:cNvPr>
              <p:cNvSpPr txBox="1"/>
              <p:nvPr/>
            </p:nvSpPr>
            <p:spPr>
              <a:xfrm rot="21273645">
                <a:off x="6181242" y="3647149"/>
                <a:ext cx="1534459" cy="307777"/>
              </a:xfrm>
              <a:prstGeom prst="rect">
                <a:avLst/>
              </a:prstGeom>
              <a:noFill/>
            </p:spPr>
            <p:txBody>
              <a:bodyPr wrap="none" rtlCol="0">
                <a:spAutoFit/>
              </a:bodyPr>
              <a:lstStyle/>
              <a:p>
                <a:r>
                  <a:rPr lang="fr-FR" sz="1400" b="1">
                    <a:solidFill>
                      <a:srgbClr val="FF0000"/>
                    </a:solidFill>
                  </a:rPr>
                  <a:t>Red star spectrum</a:t>
                </a:r>
              </a:p>
            </p:txBody>
          </p:sp>
        </p:grpSp>
        <p:sp>
          <p:nvSpPr>
            <p:cNvPr id="52" name="ZoneTexte 51">
              <a:extLst>
                <a:ext uri="{FF2B5EF4-FFF2-40B4-BE49-F238E27FC236}">
                  <a16:creationId xmlns:a16="http://schemas.microsoft.com/office/drawing/2014/main" id="{AB6BB894-47A6-3290-DE38-8B55F556E244}"/>
                </a:ext>
              </a:extLst>
            </p:cNvPr>
            <p:cNvSpPr txBox="1"/>
            <p:nvPr/>
          </p:nvSpPr>
          <p:spPr>
            <a:xfrm>
              <a:off x="155666" y="3405669"/>
              <a:ext cx="1452642" cy="923330"/>
            </a:xfrm>
            <a:prstGeom prst="rect">
              <a:avLst/>
            </a:prstGeom>
            <a:noFill/>
          </p:spPr>
          <p:txBody>
            <a:bodyPr wrap="none" rtlCol="0">
              <a:spAutoFit/>
            </a:bodyPr>
            <a:lstStyle/>
            <a:p>
              <a:r>
                <a:rPr lang="fr-FR" sz="5400" b="1">
                  <a:latin typeface="Symbol" pitchFamily="2" charset="2"/>
                </a:rPr>
                <a:t>f</a:t>
              </a:r>
              <a:r>
                <a:rPr lang="fr-FR" sz="5400" b="1" baseline="-25000"/>
                <a:t>y</a:t>
              </a:r>
              <a:r>
                <a:rPr lang="fr-FR" sz="5400" b="1">
                  <a:latin typeface="+mj-lt"/>
                </a:rPr>
                <a:t> =</a:t>
              </a:r>
              <a:r>
                <a:rPr lang="fr-FR" sz="5400" b="1">
                  <a:latin typeface="Symbol" pitchFamily="2" charset="2"/>
                </a:rPr>
                <a:t> </a:t>
              </a:r>
              <a:endParaRPr lang="fr-FR" b="1">
                <a:latin typeface="Symbol" pitchFamily="2" charset="2"/>
              </a:endParaRPr>
            </a:p>
          </p:txBody>
        </p:sp>
        <p:sp>
          <p:nvSpPr>
            <p:cNvPr id="57" name="ZoneTexte 56">
              <a:extLst>
                <a:ext uri="{FF2B5EF4-FFF2-40B4-BE49-F238E27FC236}">
                  <a16:creationId xmlns:a16="http://schemas.microsoft.com/office/drawing/2014/main" id="{19EA38A0-CC64-7860-5474-087DFE187E42}"/>
                </a:ext>
              </a:extLst>
            </p:cNvPr>
            <p:cNvSpPr txBox="1"/>
            <p:nvPr/>
          </p:nvSpPr>
          <p:spPr>
            <a:xfrm>
              <a:off x="2552834" y="3623681"/>
              <a:ext cx="423514" cy="646331"/>
            </a:xfrm>
            <a:prstGeom prst="rect">
              <a:avLst/>
            </a:prstGeom>
            <a:noFill/>
          </p:spPr>
          <p:txBody>
            <a:bodyPr wrap="none" rtlCol="0">
              <a:spAutoFit/>
            </a:bodyPr>
            <a:lstStyle/>
            <a:p>
              <a:r>
                <a:rPr lang="fr-FR" sz="3600"/>
                <a:t>X</a:t>
              </a:r>
              <a:endParaRPr lang="fr-FR" sz="1100"/>
            </a:p>
          </p:txBody>
        </p:sp>
        <p:grpSp>
          <p:nvGrpSpPr>
            <p:cNvPr id="59" name="Groupe 58">
              <a:extLst>
                <a:ext uri="{FF2B5EF4-FFF2-40B4-BE49-F238E27FC236}">
                  <a16:creationId xmlns:a16="http://schemas.microsoft.com/office/drawing/2014/main" id="{B4C5CF47-4DC4-A9F4-FCB1-915262F18434}"/>
                </a:ext>
              </a:extLst>
            </p:cNvPr>
            <p:cNvGrpSpPr/>
            <p:nvPr/>
          </p:nvGrpSpPr>
          <p:grpSpPr>
            <a:xfrm>
              <a:off x="1141924" y="1027841"/>
              <a:ext cx="5031646" cy="4710524"/>
              <a:chOff x="1122046" y="1027841"/>
              <a:chExt cx="5031646" cy="4710524"/>
            </a:xfrm>
          </p:grpSpPr>
          <p:pic>
            <p:nvPicPr>
              <p:cNvPr id="5" name="Image 4">
                <a:extLst>
                  <a:ext uri="{FF2B5EF4-FFF2-40B4-BE49-F238E27FC236}">
                    <a16:creationId xmlns:a16="http://schemas.microsoft.com/office/drawing/2014/main" id="{418B71FE-82CD-0BF7-FA7E-ECF27E0AD5FE}"/>
                  </a:ext>
                </a:extLst>
              </p:cNvPr>
              <p:cNvPicPr>
                <a:picLocks noChangeAspect="1"/>
              </p:cNvPicPr>
              <p:nvPr/>
            </p:nvPicPr>
            <p:blipFill>
              <a:blip r:embed="rId2"/>
              <a:stretch>
                <a:fillRect/>
              </a:stretch>
            </p:blipFill>
            <p:spPr>
              <a:xfrm>
                <a:off x="2957722" y="1063079"/>
                <a:ext cx="2812823" cy="3678307"/>
              </a:xfrm>
              <a:prstGeom prst="rect">
                <a:avLst/>
              </a:prstGeom>
            </p:spPr>
          </p:pic>
          <p:sp>
            <p:nvSpPr>
              <p:cNvPr id="38" name="ZoneTexte 37">
                <a:extLst>
                  <a:ext uri="{FF2B5EF4-FFF2-40B4-BE49-F238E27FC236}">
                    <a16:creationId xmlns:a16="http://schemas.microsoft.com/office/drawing/2014/main" id="{6771E5F3-9785-BEB6-3AAE-A5C897067C02}"/>
                  </a:ext>
                </a:extLst>
              </p:cNvPr>
              <p:cNvSpPr txBox="1"/>
              <p:nvPr/>
            </p:nvSpPr>
            <p:spPr>
              <a:xfrm>
                <a:off x="1122046" y="1027841"/>
                <a:ext cx="1462323" cy="646331"/>
              </a:xfrm>
              <a:prstGeom prst="rect">
                <a:avLst/>
              </a:prstGeom>
              <a:noFill/>
            </p:spPr>
            <p:txBody>
              <a:bodyPr wrap="none" rtlCol="0">
                <a:spAutoFit/>
              </a:bodyPr>
              <a:lstStyle/>
              <a:p>
                <a:r>
                  <a:rPr lang="fr-FR"/>
                  <a:t>Atmospheric</a:t>
                </a:r>
              </a:p>
              <a:p>
                <a:r>
                  <a:rPr lang="fr-FR"/>
                  <a:t>transmissions</a:t>
                </a:r>
              </a:p>
            </p:txBody>
          </p:sp>
          <p:cxnSp>
            <p:nvCxnSpPr>
              <p:cNvPr id="40" name="Connecteur droit avec flèche 39">
                <a:extLst>
                  <a:ext uri="{FF2B5EF4-FFF2-40B4-BE49-F238E27FC236}">
                    <a16:creationId xmlns:a16="http://schemas.microsoft.com/office/drawing/2014/main" id="{701579C2-C3A8-05F9-EF6C-A3D11C5095FD}"/>
                  </a:ext>
                </a:extLst>
              </p:cNvPr>
              <p:cNvCxnSpPr/>
              <p:nvPr/>
            </p:nvCxnSpPr>
            <p:spPr>
              <a:xfrm>
                <a:off x="2457258" y="1298436"/>
                <a:ext cx="457073" cy="0"/>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F730BA9E-C544-278E-FC14-006B7AED5364}"/>
                  </a:ext>
                </a:extLst>
              </p:cNvPr>
              <p:cNvSpPr txBox="1"/>
              <p:nvPr/>
            </p:nvSpPr>
            <p:spPr>
              <a:xfrm>
                <a:off x="4064146" y="5092034"/>
                <a:ext cx="2089546" cy="646331"/>
              </a:xfrm>
              <a:prstGeom prst="rect">
                <a:avLst/>
              </a:prstGeom>
              <a:noFill/>
            </p:spPr>
            <p:txBody>
              <a:bodyPr wrap="none" rtlCol="0">
                <a:spAutoFit/>
              </a:bodyPr>
              <a:lstStyle/>
              <a:p>
                <a:pPr algn="ctr"/>
                <a:r>
                  <a:rPr lang="fr-FR"/>
                  <a:t>y passband effective</a:t>
                </a:r>
              </a:p>
              <a:p>
                <a:pPr algn="ctr"/>
                <a:r>
                  <a:rPr lang="fr-FR"/>
                  <a:t>transmissions</a:t>
                </a:r>
              </a:p>
            </p:txBody>
          </p:sp>
          <p:sp>
            <p:nvSpPr>
              <p:cNvPr id="53" name="ZoneTexte 52">
                <a:extLst>
                  <a:ext uri="{FF2B5EF4-FFF2-40B4-BE49-F238E27FC236}">
                    <a16:creationId xmlns:a16="http://schemas.microsoft.com/office/drawing/2014/main" id="{D08ABC0B-0BE4-DCE3-851D-59AAE885BA3E}"/>
                  </a:ext>
                </a:extLst>
              </p:cNvPr>
              <p:cNvSpPr txBox="1"/>
              <p:nvPr/>
            </p:nvSpPr>
            <p:spPr>
              <a:xfrm>
                <a:off x="2894196" y="2269976"/>
                <a:ext cx="293670" cy="584775"/>
              </a:xfrm>
              <a:prstGeom prst="rect">
                <a:avLst/>
              </a:prstGeom>
              <a:noFill/>
            </p:spPr>
            <p:txBody>
              <a:bodyPr wrap="none" rtlCol="0">
                <a:spAutoFit/>
              </a:bodyPr>
              <a:lstStyle/>
              <a:p>
                <a:r>
                  <a:rPr lang="fr-FR" sz="3200" b="1">
                    <a:solidFill>
                      <a:srgbClr val="FF0000"/>
                    </a:solidFill>
                  </a:rPr>
                  <a:t>i</a:t>
                </a:r>
                <a:endParaRPr lang="fr-FR" b="1">
                  <a:solidFill>
                    <a:srgbClr val="FF0000"/>
                  </a:solidFill>
                </a:endParaRPr>
              </a:p>
            </p:txBody>
          </p:sp>
          <p:sp>
            <p:nvSpPr>
              <p:cNvPr id="54" name="ZoneTexte 53">
                <a:extLst>
                  <a:ext uri="{FF2B5EF4-FFF2-40B4-BE49-F238E27FC236}">
                    <a16:creationId xmlns:a16="http://schemas.microsoft.com/office/drawing/2014/main" id="{92B31AA5-C7D0-EB6F-B171-E49B86670E1F}"/>
                  </a:ext>
                </a:extLst>
              </p:cNvPr>
              <p:cNvSpPr txBox="1"/>
              <p:nvPr/>
            </p:nvSpPr>
            <p:spPr>
              <a:xfrm>
                <a:off x="3634862" y="2316207"/>
                <a:ext cx="380232" cy="584775"/>
              </a:xfrm>
              <a:prstGeom prst="rect">
                <a:avLst/>
              </a:prstGeom>
              <a:noFill/>
            </p:spPr>
            <p:txBody>
              <a:bodyPr wrap="none" rtlCol="0">
                <a:spAutoFit/>
              </a:bodyPr>
              <a:lstStyle/>
              <a:p>
                <a:r>
                  <a:rPr lang="fr-FR" sz="3200" b="1"/>
                  <a:t>Z</a:t>
                </a:r>
                <a:endParaRPr lang="fr-FR" b="1"/>
              </a:p>
            </p:txBody>
          </p:sp>
          <p:sp>
            <p:nvSpPr>
              <p:cNvPr id="55" name="ZoneTexte 54">
                <a:extLst>
                  <a:ext uri="{FF2B5EF4-FFF2-40B4-BE49-F238E27FC236}">
                    <a16:creationId xmlns:a16="http://schemas.microsoft.com/office/drawing/2014/main" id="{1BBF8755-3413-E089-2D05-430ECB346374}"/>
                  </a:ext>
                </a:extLst>
              </p:cNvPr>
              <p:cNvSpPr txBox="1"/>
              <p:nvPr/>
            </p:nvSpPr>
            <p:spPr>
              <a:xfrm>
                <a:off x="4904424" y="3214382"/>
                <a:ext cx="380232" cy="584775"/>
              </a:xfrm>
              <a:prstGeom prst="rect">
                <a:avLst/>
              </a:prstGeom>
              <a:noFill/>
            </p:spPr>
            <p:txBody>
              <a:bodyPr wrap="none" rtlCol="0">
                <a:spAutoFit/>
              </a:bodyPr>
              <a:lstStyle/>
              <a:p>
                <a:r>
                  <a:rPr lang="fr-FR" sz="3200" b="1"/>
                  <a:t>y</a:t>
                </a:r>
                <a:endParaRPr lang="fr-FR" b="1"/>
              </a:p>
            </p:txBody>
          </p:sp>
          <p:grpSp>
            <p:nvGrpSpPr>
              <p:cNvPr id="35" name="Groupe 34">
                <a:extLst>
                  <a:ext uri="{FF2B5EF4-FFF2-40B4-BE49-F238E27FC236}">
                    <a16:creationId xmlns:a16="http://schemas.microsoft.com/office/drawing/2014/main" id="{0E5780B9-E9E3-8AEE-BEE0-BA1F888D8E20}"/>
                  </a:ext>
                </a:extLst>
              </p:cNvPr>
              <p:cNvGrpSpPr/>
              <p:nvPr/>
            </p:nvGrpSpPr>
            <p:grpSpPr>
              <a:xfrm>
                <a:off x="2914331" y="4587863"/>
                <a:ext cx="3083488" cy="338554"/>
                <a:chOff x="2089386" y="4935728"/>
                <a:chExt cx="3083488" cy="338554"/>
              </a:xfrm>
            </p:grpSpPr>
            <p:sp>
              <p:nvSpPr>
                <p:cNvPr id="30" name="ZoneTexte 29">
                  <a:extLst>
                    <a:ext uri="{FF2B5EF4-FFF2-40B4-BE49-F238E27FC236}">
                      <a16:creationId xmlns:a16="http://schemas.microsoft.com/office/drawing/2014/main" id="{3D80059A-6F8A-E8A5-D4F1-D93E4E0F0034}"/>
                    </a:ext>
                  </a:extLst>
                </p:cNvPr>
                <p:cNvSpPr txBox="1"/>
                <p:nvPr/>
              </p:nvSpPr>
              <p:spPr>
                <a:xfrm>
                  <a:off x="2089386" y="4935728"/>
                  <a:ext cx="497252" cy="338554"/>
                </a:xfrm>
                <a:prstGeom prst="rect">
                  <a:avLst/>
                </a:prstGeom>
                <a:solidFill>
                  <a:schemeClr val="bg1"/>
                </a:solidFill>
              </p:spPr>
              <p:txBody>
                <a:bodyPr wrap="none" rtlCol="0">
                  <a:spAutoFit/>
                </a:bodyPr>
                <a:lstStyle/>
                <a:p>
                  <a:r>
                    <a:rPr lang="fr-FR" sz="1600"/>
                    <a:t>800</a:t>
                  </a:r>
                </a:p>
              </p:txBody>
            </p:sp>
            <p:sp>
              <p:nvSpPr>
                <p:cNvPr id="31" name="ZoneTexte 30">
                  <a:extLst>
                    <a:ext uri="{FF2B5EF4-FFF2-40B4-BE49-F238E27FC236}">
                      <a16:creationId xmlns:a16="http://schemas.microsoft.com/office/drawing/2014/main" id="{3B67CD38-FAE6-8E9C-88E0-07938E37D2BA}"/>
                    </a:ext>
                  </a:extLst>
                </p:cNvPr>
                <p:cNvSpPr txBox="1"/>
                <p:nvPr/>
              </p:nvSpPr>
              <p:spPr>
                <a:xfrm>
                  <a:off x="3928128" y="4935728"/>
                  <a:ext cx="601447" cy="338554"/>
                </a:xfrm>
                <a:prstGeom prst="rect">
                  <a:avLst/>
                </a:prstGeom>
                <a:solidFill>
                  <a:schemeClr val="bg1"/>
                </a:solidFill>
              </p:spPr>
              <p:txBody>
                <a:bodyPr wrap="none" rtlCol="0">
                  <a:spAutoFit/>
                </a:bodyPr>
                <a:lstStyle/>
                <a:p>
                  <a:r>
                    <a:rPr lang="fr-FR" sz="1600"/>
                    <a:t>1000</a:t>
                  </a:r>
                </a:p>
              </p:txBody>
            </p:sp>
            <p:sp>
              <p:nvSpPr>
                <p:cNvPr id="32" name="ZoneTexte 31">
                  <a:extLst>
                    <a:ext uri="{FF2B5EF4-FFF2-40B4-BE49-F238E27FC236}">
                      <a16:creationId xmlns:a16="http://schemas.microsoft.com/office/drawing/2014/main" id="{DB2EDF85-8266-484B-1EF5-AB8AEFA0111D}"/>
                    </a:ext>
                  </a:extLst>
                </p:cNvPr>
                <p:cNvSpPr txBox="1"/>
                <p:nvPr/>
              </p:nvSpPr>
              <p:spPr>
                <a:xfrm>
                  <a:off x="4433569" y="4935728"/>
                  <a:ext cx="739305" cy="338554"/>
                </a:xfrm>
                <a:prstGeom prst="rect">
                  <a:avLst/>
                </a:prstGeom>
                <a:solidFill>
                  <a:schemeClr val="bg1"/>
                </a:solidFill>
              </p:spPr>
              <p:txBody>
                <a:bodyPr wrap="none" rtlCol="0">
                  <a:spAutoFit/>
                </a:bodyPr>
                <a:lstStyle/>
                <a:p>
                  <a:r>
                    <a:rPr lang="fr-FR" sz="1600">
                      <a:latin typeface="Symbol" pitchFamily="2" charset="2"/>
                    </a:rPr>
                    <a:t>l</a:t>
                  </a:r>
                  <a:r>
                    <a:rPr lang="fr-FR" sz="1600"/>
                    <a:t> (nm)</a:t>
                  </a:r>
                </a:p>
              </p:txBody>
            </p:sp>
            <p:sp>
              <p:nvSpPr>
                <p:cNvPr id="34" name="ZoneTexte 33">
                  <a:extLst>
                    <a:ext uri="{FF2B5EF4-FFF2-40B4-BE49-F238E27FC236}">
                      <a16:creationId xmlns:a16="http://schemas.microsoft.com/office/drawing/2014/main" id="{9E5A06B1-1373-5C20-C853-C1A8D4245D7D}"/>
                    </a:ext>
                  </a:extLst>
                </p:cNvPr>
                <p:cNvSpPr txBox="1"/>
                <p:nvPr/>
              </p:nvSpPr>
              <p:spPr>
                <a:xfrm>
                  <a:off x="2986567" y="4935728"/>
                  <a:ext cx="497252" cy="338554"/>
                </a:xfrm>
                <a:prstGeom prst="rect">
                  <a:avLst/>
                </a:prstGeom>
                <a:solidFill>
                  <a:schemeClr val="bg1"/>
                </a:solidFill>
              </p:spPr>
              <p:txBody>
                <a:bodyPr wrap="none" rtlCol="0">
                  <a:spAutoFit/>
                </a:bodyPr>
                <a:lstStyle/>
                <a:p>
                  <a:r>
                    <a:rPr lang="fr-FR" sz="1600"/>
                    <a:t>900</a:t>
                  </a:r>
                </a:p>
              </p:txBody>
            </p:sp>
          </p:grpSp>
          <p:cxnSp>
            <p:nvCxnSpPr>
              <p:cNvPr id="41" name="Connecteur droit avec flèche 40">
                <a:extLst>
                  <a:ext uri="{FF2B5EF4-FFF2-40B4-BE49-F238E27FC236}">
                    <a16:creationId xmlns:a16="http://schemas.microsoft.com/office/drawing/2014/main" id="{98BA5956-14C9-139A-3134-22B021EB9C42}"/>
                  </a:ext>
                </a:extLst>
              </p:cNvPr>
              <p:cNvCxnSpPr>
                <a:cxnSpLocks/>
              </p:cNvCxnSpPr>
              <p:nvPr/>
            </p:nvCxnSpPr>
            <p:spPr>
              <a:xfrm flipH="1" flipV="1">
                <a:off x="4449226" y="3799157"/>
                <a:ext cx="362796" cy="1380748"/>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Connecteur droit avec flèche 44">
                <a:extLst>
                  <a:ext uri="{FF2B5EF4-FFF2-40B4-BE49-F238E27FC236}">
                    <a16:creationId xmlns:a16="http://schemas.microsoft.com/office/drawing/2014/main" id="{A1FC6F17-6CCB-29C9-6492-531342335194}"/>
                  </a:ext>
                </a:extLst>
              </p:cNvPr>
              <p:cNvCxnSpPr>
                <a:cxnSpLocks/>
              </p:cNvCxnSpPr>
              <p:nvPr/>
            </p:nvCxnSpPr>
            <p:spPr>
              <a:xfrm flipH="1" flipV="1">
                <a:off x="4578935" y="3389319"/>
                <a:ext cx="219833" cy="1702715"/>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17443786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116944</TotalTime>
  <Words>2703</Words>
  <Application>Microsoft Macintosh PowerPoint</Application>
  <PresentationFormat>Affichage à l'écran (4:3)</PresentationFormat>
  <Paragraphs>383</Paragraphs>
  <Slides>30</Slides>
  <Notes>2</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Arial</vt:lpstr>
      <vt:lpstr>Calibri</vt:lpstr>
      <vt:lpstr>Courier New</vt:lpstr>
      <vt:lpstr>Symbol</vt:lpstr>
      <vt:lpstr>Wingdings</vt:lpstr>
      <vt:lpstr>Thème Office</vt:lpstr>
      <vt:lpstr>Présentation PowerPoint</vt:lpstr>
      <vt:lpstr>System throughput</vt:lpstr>
      <vt:lpstr>The atmospheric transmission (Stubbs et al. PASP, 119: 1163–1178, 2007)</vt:lpstr>
      <vt:lpstr>Photometric calibration</vt:lpstr>
      <vt:lpstr>Variability of the atmospheric transmission</vt:lpstr>
      <vt:lpstr>6 months of transmission measurements</vt:lpstr>
      <vt:lpstr>Atmospheric compensation</vt:lpstr>
      <vt:lpstr>Atmospheric compensation</vt:lpstr>
      <vt:lpstr>Impact of precipitable water vapor (PWV) on the integrated flux of different stars</vt:lpstr>
      <vt:lpstr>Atmospheric compensation</vt:lpstr>
      <vt:lpstr>Color changes due to precipitable water vapor (PWV)</vt:lpstr>
      <vt:lpstr>Color changes due to precipitable water vapor (PWV)</vt:lpstr>
      <vt:lpstr>Atmospheric compensation in action</vt:lpstr>
      <vt:lpstr>Présentation PowerPoint</vt:lpstr>
      <vt:lpstr>Current developpements</vt:lpstr>
      <vt:lpstr>Not discussed today</vt:lpstr>
      <vt:lpstr>Photometry atmospheric compensation: 3 ingredients to go from (zcur ,PWVcur) to (zstd ,PWVstd)     – case of passband Y</vt:lpstr>
      <vt:lpstr>Atmospheric compensation</vt:lpstr>
      <vt:lpstr>COMPLEMENTS</vt:lpstr>
      <vt:lpstr>Flat-fielding in spectroscopy</vt:lpstr>
      <vt:lpstr>Signal from red star with V=10 (30s exposure, airmass 1)</vt:lpstr>
      <vt:lpstr>Compensation atmosphérique</vt:lpstr>
      <vt:lpstr>Compensation atmosphérique</vt:lpstr>
      <vt:lpstr>Compensation atmosphérique (1)</vt:lpstr>
      <vt:lpstr>Current developpements</vt:lpstr>
      <vt:lpstr>Pas abordé</vt:lpstr>
      <vt:lpstr>Variability of the atmospheric transmission</vt:lpstr>
      <vt:lpstr>Max. expected colour changes (airmass=1)</vt:lpstr>
      <vt:lpstr>Auxtel : First estimates of atmospheric parameters</vt:lpstr>
      <vt:lpstr>Control tool : EQW(O2) should depend only          on airmass x pressure</vt:lpstr>
    </vt:vector>
  </TitlesOfParts>
  <Company>Laboratoire de l'accélérateur linéaire, IN2P3,CNRS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Efficiency</dc:title>
  <dc:creator>Sylvie Dagoret-Campagne</dc:creator>
  <cp:lastModifiedBy>Microsoft Office User</cp:lastModifiedBy>
  <cp:revision>775</cp:revision>
  <cp:lastPrinted>2023-12-08T09:46:38Z</cp:lastPrinted>
  <dcterms:created xsi:type="dcterms:W3CDTF">2019-10-23T12:32:15Z</dcterms:created>
  <dcterms:modified xsi:type="dcterms:W3CDTF">2024-11-28T14:16:09Z</dcterms:modified>
</cp:coreProperties>
</file>