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322" r:id="rId3"/>
    <p:sldId id="335" r:id="rId4"/>
    <p:sldId id="325" r:id="rId5"/>
    <p:sldId id="326" r:id="rId6"/>
    <p:sldId id="327" r:id="rId7"/>
    <p:sldId id="261" r:id="rId8"/>
    <p:sldId id="345" r:id="rId9"/>
    <p:sldId id="344" r:id="rId10"/>
    <p:sldId id="343" r:id="rId11"/>
    <p:sldId id="347" r:id="rId12"/>
    <p:sldId id="312" r:id="rId13"/>
    <p:sldId id="348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DD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426E9-9921-4C46-9C97-7FB7FD47326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8A3B3-3FA0-4035-9228-426BE6441CD3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 smtClean="0"/>
            <a:t>Microscopic models	</a:t>
          </a:r>
          <a:endParaRPr lang="en-US" b="0" dirty="0"/>
        </a:p>
      </dgm:t>
    </dgm:pt>
    <dgm:pt modelId="{69C05FEC-7931-4643-BE92-509E55859FB6}" type="parTrans" cxnId="{1D65919B-C934-4FD6-A4EA-3E600007A352}">
      <dgm:prSet/>
      <dgm:spPr/>
      <dgm:t>
        <a:bodyPr/>
        <a:lstStyle/>
        <a:p>
          <a:endParaRPr lang="en-US"/>
        </a:p>
      </dgm:t>
    </dgm:pt>
    <dgm:pt modelId="{EA915820-CEAC-4261-8A9A-3BC293204392}" type="sibTrans" cxnId="{1D65919B-C934-4FD6-A4EA-3E600007A352}">
      <dgm:prSet/>
      <dgm:spPr/>
      <dgm:t>
        <a:bodyPr/>
        <a:lstStyle/>
        <a:p>
          <a:endParaRPr lang="en-US"/>
        </a:p>
      </dgm:t>
    </dgm:pt>
    <dgm:pt modelId="{B4575E5F-BBCE-41EC-B0B3-F8FB689C3C78}">
      <dgm:prSet phldrT="[Text]"/>
      <dgm:spPr/>
      <dgm:t>
        <a:bodyPr/>
        <a:lstStyle/>
        <a:p>
          <a:r>
            <a:rPr lang="en-US" dirty="0" err="1" smtClean="0"/>
            <a:t>Brueckner</a:t>
          </a:r>
          <a:r>
            <a:rPr lang="en-US" dirty="0" smtClean="0"/>
            <a:t> – </a:t>
          </a:r>
          <a:r>
            <a:rPr lang="en-US" dirty="0" err="1" smtClean="0"/>
            <a:t>Hartree</a:t>
          </a:r>
          <a:r>
            <a:rPr lang="en-US" dirty="0" smtClean="0"/>
            <a:t> </a:t>
          </a:r>
          <a:r>
            <a:rPr lang="en-US" dirty="0" err="1" smtClean="0"/>
            <a:t>Fock</a:t>
          </a:r>
          <a:endParaRPr lang="en-US" dirty="0"/>
        </a:p>
      </dgm:t>
    </dgm:pt>
    <dgm:pt modelId="{3350F2CB-484B-4C26-B06A-D0C14086EFC3}" type="parTrans" cxnId="{F23944DC-F096-4C26-827F-FD8B4E8E3CFA}">
      <dgm:prSet/>
      <dgm:spPr/>
      <dgm:t>
        <a:bodyPr/>
        <a:lstStyle/>
        <a:p>
          <a:endParaRPr lang="en-US"/>
        </a:p>
      </dgm:t>
    </dgm:pt>
    <dgm:pt modelId="{E6908130-1613-4BFA-B7B7-E654669C03CD}" type="sibTrans" cxnId="{F23944DC-F096-4C26-827F-FD8B4E8E3CFA}">
      <dgm:prSet/>
      <dgm:spPr/>
      <dgm:t>
        <a:bodyPr/>
        <a:lstStyle/>
        <a:p>
          <a:endParaRPr lang="en-US"/>
        </a:p>
      </dgm:t>
    </dgm:pt>
    <dgm:pt modelId="{0BC16D12-27CF-40A0-B582-841A88F363EE}">
      <dgm:prSet phldrT="[Text]"/>
      <dgm:spPr/>
      <dgm:t>
        <a:bodyPr/>
        <a:lstStyle/>
        <a:p>
          <a:r>
            <a:rPr lang="en-US" dirty="0" err="1" smtClean="0"/>
            <a:t>Variational</a:t>
          </a:r>
          <a:r>
            <a:rPr lang="en-US" dirty="0" smtClean="0"/>
            <a:t> approach</a:t>
          </a:r>
          <a:endParaRPr lang="en-US" dirty="0"/>
        </a:p>
      </dgm:t>
    </dgm:pt>
    <dgm:pt modelId="{5E3083EA-69B5-45DB-96FB-D8DB269D3DD7}" type="parTrans" cxnId="{EAAB9CF9-F756-4A74-B7C8-B8BEF1C88940}">
      <dgm:prSet/>
      <dgm:spPr/>
      <dgm:t>
        <a:bodyPr/>
        <a:lstStyle/>
        <a:p>
          <a:endParaRPr lang="en-US"/>
        </a:p>
      </dgm:t>
    </dgm:pt>
    <dgm:pt modelId="{E92F8F9D-9DC1-40DE-BE88-1E2A1A672A40}" type="sibTrans" cxnId="{EAAB9CF9-F756-4A74-B7C8-B8BEF1C88940}">
      <dgm:prSet/>
      <dgm:spPr/>
      <dgm:t>
        <a:bodyPr/>
        <a:lstStyle/>
        <a:p>
          <a:endParaRPr lang="en-US"/>
        </a:p>
      </dgm:t>
    </dgm:pt>
    <dgm:pt modelId="{825237DF-A752-43FE-A25B-5A13F53B4A4A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 smtClean="0"/>
            <a:t>Phenomenological models</a:t>
          </a:r>
          <a:endParaRPr lang="en-US" b="0" dirty="0"/>
        </a:p>
      </dgm:t>
    </dgm:pt>
    <dgm:pt modelId="{CC8253A7-17AD-42D0-9EC5-707218817581}" type="parTrans" cxnId="{B79787CF-BF95-4765-92BB-652695453DA6}">
      <dgm:prSet/>
      <dgm:spPr/>
      <dgm:t>
        <a:bodyPr/>
        <a:lstStyle/>
        <a:p>
          <a:endParaRPr lang="en-US"/>
        </a:p>
      </dgm:t>
    </dgm:pt>
    <dgm:pt modelId="{430B002D-F2B3-424C-9C85-E86334C8DC65}" type="sibTrans" cxnId="{B79787CF-BF95-4765-92BB-652695453DA6}">
      <dgm:prSet/>
      <dgm:spPr/>
      <dgm:t>
        <a:bodyPr/>
        <a:lstStyle/>
        <a:p>
          <a:endParaRPr lang="en-US"/>
        </a:p>
      </dgm:t>
    </dgm:pt>
    <dgm:pt modelId="{0593C473-4119-4087-B9C4-2BC581E044A9}">
      <dgm:prSet phldrT="[Text]"/>
      <dgm:spPr/>
      <dgm:t>
        <a:bodyPr/>
        <a:lstStyle/>
        <a:p>
          <a:r>
            <a:rPr lang="en-US" b="1" dirty="0" smtClean="0"/>
            <a:t>Relativistic Mean-Field </a:t>
          </a:r>
          <a:endParaRPr lang="en-US" b="1" dirty="0"/>
        </a:p>
      </dgm:t>
    </dgm:pt>
    <dgm:pt modelId="{B87C593A-2097-4FE4-AB50-B3F847D2D474}" type="parTrans" cxnId="{383FB514-7397-4CAE-B2FF-795528E67CB7}">
      <dgm:prSet/>
      <dgm:spPr/>
      <dgm:t>
        <a:bodyPr/>
        <a:lstStyle/>
        <a:p>
          <a:endParaRPr lang="en-US"/>
        </a:p>
      </dgm:t>
    </dgm:pt>
    <dgm:pt modelId="{D324C3A8-AB69-4B49-B63B-7C6AF7BFFF07}" type="sibTrans" cxnId="{383FB514-7397-4CAE-B2FF-795528E67CB7}">
      <dgm:prSet/>
      <dgm:spPr/>
      <dgm:t>
        <a:bodyPr/>
        <a:lstStyle/>
        <a:p>
          <a:endParaRPr lang="en-US"/>
        </a:p>
      </dgm:t>
    </dgm:pt>
    <dgm:pt modelId="{861E1B0B-F6E1-4A5E-AA59-B02406997CAC}">
      <dgm:prSet phldrT="[Text]"/>
      <dgm:spPr/>
      <dgm:t>
        <a:bodyPr/>
        <a:lstStyle/>
        <a:p>
          <a:r>
            <a:rPr lang="en-US" dirty="0" err="1" smtClean="0"/>
            <a:t>Skyrme</a:t>
          </a:r>
          <a:r>
            <a:rPr lang="en-US" dirty="0" smtClean="0"/>
            <a:t> Potentials</a:t>
          </a:r>
          <a:endParaRPr lang="en-US" dirty="0"/>
        </a:p>
      </dgm:t>
    </dgm:pt>
    <dgm:pt modelId="{CE06B6BA-CC9F-4D31-BC8F-2C6ED4712243}" type="parTrans" cxnId="{DFE22527-5CBC-42E6-96C7-3CBB6C569E21}">
      <dgm:prSet/>
      <dgm:spPr/>
      <dgm:t>
        <a:bodyPr/>
        <a:lstStyle/>
        <a:p>
          <a:endParaRPr lang="en-US"/>
        </a:p>
      </dgm:t>
    </dgm:pt>
    <dgm:pt modelId="{607627DC-ABAC-4CB2-AF1E-911984F4BAAA}" type="sibTrans" cxnId="{DFE22527-5CBC-42E6-96C7-3CBB6C569E21}">
      <dgm:prSet/>
      <dgm:spPr/>
      <dgm:t>
        <a:bodyPr/>
        <a:lstStyle/>
        <a:p>
          <a:endParaRPr lang="en-US"/>
        </a:p>
      </dgm:t>
    </dgm:pt>
    <dgm:pt modelId="{17CB1564-0526-4009-A4C1-0849303F2929}">
      <dgm:prSet phldrT="[Text]"/>
      <dgm:spPr/>
      <dgm:t>
        <a:bodyPr/>
        <a:lstStyle/>
        <a:p>
          <a:r>
            <a:rPr lang="en-US" dirty="0" smtClean="0"/>
            <a:t>Self-consistent Green Function</a:t>
          </a:r>
          <a:endParaRPr lang="en-US" dirty="0"/>
        </a:p>
      </dgm:t>
    </dgm:pt>
    <dgm:pt modelId="{30BB355E-35B6-4750-8FDF-9DB49E863F62}" type="parTrans" cxnId="{E52AECF2-D76F-40CD-8AB2-4AADFDFA33FB}">
      <dgm:prSet/>
      <dgm:spPr/>
      <dgm:t>
        <a:bodyPr/>
        <a:lstStyle/>
        <a:p>
          <a:endParaRPr lang="en-US"/>
        </a:p>
      </dgm:t>
    </dgm:pt>
    <dgm:pt modelId="{6FFF49A4-FD27-4BF1-BF5F-C04A61B5F690}" type="sibTrans" cxnId="{E52AECF2-D76F-40CD-8AB2-4AADFDFA33FB}">
      <dgm:prSet/>
      <dgm:spPr/>
      <dgm:t>
        <a:bodyPr/>
        <a:lstStyle/>
        <a:p>
          <a:endParaRPr lang="en-US"/>
        </a:p>
      </dgm:t>
    </dgm:pt>
    <dgm:pt modelId="{F962F602-94A3-4A05-B539-3801EDC929E8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F238F3E3-EDFC-420C-9F96-6FC6B4DA00E0}" type="parTrans" cxnId="{72867EDE-279A-47AD-A763-C779A961587C}">
      <dgm:prSet/>
      <dgm:spPr/>
      <dgm:t>
        <a:bodyPr/>
        <a:lstStyle/>
        <a:p>
          <a:endParaRPr lang="en-US"/>
        </a:p>
      </dgm:t>
    </dgm:pt>
    <dgm:pt modelId="{B0CA01DD-90B0-4AC9-9EB5-1034BF1A66AE}" type="sibTrans" cxnId="{72867EDE-279A-47AD-A763-C779A961587C}">
      <dgm:prSet/>
      <dgm:spPr/>
      <dgm:t>
        <a:bodyPr/>
        <a:lstStyle/>
        <a:p>
          <a:endParaRPr lang="en-US"/>
        </a:p>
      </dgm:t>
    </dgm:pt>
    <dgm:pt modelId="{F48F3960-E308-4BE2-A3A3-02DD7A82DB67}">
      <dgm:prSet phldrT="[Text]"/>
      <dgm:spPr/>
      <dgm:t>
        <a:bodyPr/>
        <a:lstStyle/>
        <a:p>
          <a:r>
            <a:rPr lang="en-US" dirty="0" smtClean="0"/>
            <a:t>Quark meson coupling</a:t>
          </a:r>
          <a:endParaRPr lang="en-US" dirty="0"/>
        </a:p>
      </dgm:t>
    </dgm:pt>
    <dgm:pt modelId="{CB2472EC-A6D7-49A3-92B6-049551A8111A}" type="parTrans" cxnId="{CF293D4E-8F07-4AD3-BBBD-9F167E8A961A}">
      <dgm:prSet/>
      <dgm:spPr/>
      <dgm:t>
        <a:bodyPr/>
        <a:lstStyle/>
        <a:p>
          <a:endParaRPr lang="en-US"/>
        </a:p>
      </dgm:t>
    </dgm:pt>
    <dgm:pt modelId="{47233637-1F9F-441D-8356-9D643ED39898}" type="sibTrans" cxnId="{CF293D4E-8F07-4AD3-BBBD-9F167E8A961A}">
      <dgm:prSet/>
      <dgm:spPr/>
      <dgm:t>
        <a:bodyPr/>
        <a:lstStyle/>
        <a:p>
          <a:endParaRPr lang="en-US"/>
        </a:p>
      </dgm:t>
    </dgm:pt>
    <dgm:pt modelId="{88C0115B-67A6-4110-BC8C-95489A889914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15AC8F91-8680-4325-9B5E-E8FFFF603E1E}" type="parTrans" cxnId="{6BB4F7FB-D6A6-40EC-A703-36EFBB0DAC32}">
      <dgm:prSet/>
      <dgm:spPr/>
      <dgm:t>
        <a:bodyPr/>
        <a:lstStyle/>
        <a:p>
          <a:endParaRPr lang="en-US"/>
        </a:p>
      </dgm:t>
    </dgm:pt>
    <dgm:pt modelId="{CDCF4865-1905-4A54-BFAB-ED7D4EA9EE42}" type="sibTrans" cxnId="{6BB4F7FB-D6A6-40EC-A703-36EFBB0DAC32}">
      <dgm:prSet/>
      <dgm:spPr/>
      <dgm:t>
        <a:bodyPr/>
        <a:lstStyle/>
        <a:p>
          <a:endParaRPr lang="en-US"/>
        </a:p>
      </dgm:t>
    </dgm:pt>
    <dgm:pt modelId="{B1BB20AF-CFB3-4150-8F60-86F5009AA94D}" type="pres">
      <dgm:prSet presAssocID="{F37426E9-9921-4C46-9C97-7FB7FD4732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F266ED-71DB-47C9-A48C-DC29712AFEFC}" type="pres">
      <dgm:prSet presAssocID="{BDF8A3B3-3FA0-4035-9228-426BE6441CD3}" presName="root" presStyleCnt="0"/>
      <dgm:spPr/>
    </dgm:pt>
    <dgm:pt modelId="{050AFEB4-B620-4A72-8526-3B5A24B90E43}" type="pres">
      <dgm:prSet presAssocID="{BDF8A3B3-3FA0-4035-9228-426BE6441CD3}" presName="rootComposite" presStyleCnt="0"/>
      <dgm:spPr/>
    </dgm:pt>
    <dgm:pt modelId="{27F67719-ECAF-4C0B-9B75-FF17E8C55D75}" type="pres">
      <dgm:prSet presAssocID="{BDF8A3B3-3FA0-4035-9228-426BE6441CD3}" presName="rootText" presStyleLbl="node1" presStyleIdx="0" presStyleCnt="2"/>
      <dgm:spPr/>
      <dgm:t>
        <a:bodyPr/>
        <a:lstStyle/>
        <a:p>
          <a:endParaRPr lang="en-US"/>
        </a:p>
      </dgm:t>
    </dgm:pt>
    <dgm:pt modelId="{EBB853E1-56C6-451D-AF56-1FA0AFFB6F07}" type="pres">
      <dgm:prSet presAssocID="{BDF8A3B3-3FA0-4035-9228-426BE6441CD3}" presName="rootConnector" presStyleLbl="node1" presStyleIdx="0" presStyleCnt="2"/>
      <dgm:spPr/>
      <dgm:t>
        <a:bodyPr/>
        <a:lstStyle/>
        <a:p>
          <a:endParaRPr lang="en-US"/>
        </a:p>
      </dgm:t>
    </dgm:pt>
    <dgm:pt modelId="{F72AE0FA-8744-428E-AB59-CF3875DDA3F1}" type="pres">
      <dgm:prSet presAssocID="{BDF8A3B3-3FA0-4035-9228-426BE6441CD3}" presName="childShape" presStyleCnt="0"/>
      <dgm:spPr/>
    </dgm:pt>
    <dgm:pt modelId="{1E04008E-767A-4826-8FA4-A8D4BC4A9B26}" type="pres">
      <dgm:prSet presAssocID="{3350F2CB-484B-4C26-B06A-D0C14086EFC3}" presName="Name13" presStyleLbl="parChTrans1D2" presStyleIdx="0" presStyleCnt="8"/>
      <dgm:spPr/>
      <dgm:t>
        <a:bodyPr/>
        <a:lstStyle/>
        <a:p>
          <a:endParaRPr lang="en-US"/>
        </a:p>
      </dgm:t>
    </dgm:pt>
    <dgm:pt modelId="{4EC5B791-413A-4899-A62C-5ED90B60B0DC}" type="pres">
      <dgm:prSet presAssocID="{B4575E5F-BBCE-41EC-B0B3-F8FB689C3C78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D2F38-77AE-4105-94F1-547740D57E82}" type="pres">
      <dgm:prSet presAssocID="{5E3083EA-69B5-45DB-96FB-D8DB269D3DD7}" presName="Name13" presStyleLbl="parChTrans1D2" presStyleIdx="1" presStyleCnt="8"/>
      <dgm:spPr/>
      <dgm:t>
        <a:bodyPr/>
        <a:lstStyle/>
        <a:p>
          <a:endParaRPr lang="en-US"/>
        </a:p>
      </dgm:t>
    </dgm:pt>
    <dgm:pt modelId="{4EF7D205-7397-4421-BCA7-92E9CD6D4E7F}" type="pres">
      <dgm:prSet presAssocID="{0BC16D12-27CF-40A0-B582-841A88F363EE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5BB3-BE5B-4B74-88D9-08DE3CD7961F}" type="pres">
      <dgm:prSet presAssocID="{30BB355E-35B6-4750-8FDF-9DB49E863F62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066394A-807E-467A-9455-6BB160FAE076}" type="pres">
      <dgm:prSet presAssocID="{17CB1564-0526-4009-A4C1-0849303F2929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AC5C-D24C-4071-995E-7B4066F5C4A7}" type="pres">
      <dgm:prSet presAssocID="{F238F3E3-EDFC-420C-9F96-6FC6B4DA00E0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2289D15-D847-4DE8-AFF8-8391E996FE8B}" type="pres">
      <dgm:prSet presAssocID="{F962F602-94A3-4A05-B539-3801EDC929E8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BFC0E-8011-43FA-87AE-A5A660BB083D}" type="pres">
      <dgm:prSet presAssocID="{825237DF-A752-43FE-A25B-5A13F53B4A4A}" presName="root" presStyleCnt="0"/>
      <dgm:spPr/>
    </dgm:pt>
    <dgm:pt modelId="{B12E906C-3BE1-409F-A7EA-C92F7B2F6AEB}" type="pres">
      <dgm:prSet presAssocID="{825237DF-A752-43FE-A25B-5A13F53B4A4A}" presName="rootComposite" presStyleCnt="0"/>
      <dgm:spPr/>
    </dgm:pt>
    <dgm:pt modelId="{4A371F64-824B-4B06-86F7-71873732661C}" type="pres">
      <dgm:prSet presAssocID="{825237DF-A752-43FE-A25B-5A13F53B4A4A}" presName="rootText" presStyleLbl="node1" presStyleIdx="1" presStyleCnt="2"/>
      <dgm:spPr/>
      <dgm:t>
        <a:bodyPr/>
        <a:lstStyle/>
        <a:p>
          <a:endParaRPr lang="en-US"/>
        </a:p>
      </dgm:t>
    </dgm:pt>
    <dgm:pt modelId="{8C1119F7-54B1-4DD0-B857-7BC3F48F6078}" type="pres">
      <dgm:prSet presAssocID="{825237DF-A752-43FE-A25B-5A13F53B4A4A}" presName="rootConnector" presStyleLbl="node1" presStyleIdx="1" presStyleCnt="2"/>
      <dgm:spPr/>
      <dgm:t>
        <a:bodyPr/>
        <a:lstStyle/>
        <a:p>
          <a:endParaRPr lang="en-US"/>
        </a:p>
      </dgm:t>
    </dgm:pt>
    <dgm:pt modelId="{32211E25-E42D-4D6A-917E-FAD599907D0F}" type="pres">
      <dgm:prSet presAssocID="{825237DF-A752-43FE-A25B-5A13F53B4A4A}" presName="childShape" presStyleCnt="0"/>
      <dgm:spPr/>
    </dgm:pt>
    <dgm:pt modelId="{FC0487FF-7C99-45F0-AF30-FE8D6C780D1F}" type="pres">
      <dgm:prSet presAssocID="{B87C593A-2097-4FE4-AB50-B3F847D2D474}" presName="Name13" presStyleLbl="parChTrans1D2" presStyleIdx="4" presStyleCnt="8"/>
      <dgm:spPr/>
      <dgm:t>
        <a:bodyPr/>
        <a:lstStyle/>
        <a:p>
          <a:endParaRPr lang="en-US"/>
        </a:p>
      </dgm:t>
    </dgm:pt>
    <dgm:pt modelId="{65806B31-191F-48B0-B90E-004DF898B44A}" type="pres">
      <dgm:prSet presAssocID="{0593C473-4119-4087-B9C4-2BC581E044A9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28EFD-1584-4F2F-99CD-5EE582E15E4D}" type="pres">
      <dgm:prSet presAssocID="{CE06B6BA-CC9F-4D31-BC8F-2C6ED471224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FAD251BB-A9B0-4D9E-8F88-74BD2331F37E}" type="pres">
      <dgm:prSet presAssocID="{861E1B0B-F6E1-4A5E-AA59-B02406997CAC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8FA44-D499-4489-AE18-A8F91978346B}" type="pres">
      <dgm:prSet presAssocID="{CB2472EC-A6D7-49A3-92B6-049551A8111A}" presName="Name13" presStyleLbl="parChTrans1D2" presStyleIdx="6" presStyleCnt="8"/>
      <dgm:spPr/>
      <dgm:t>
        <a:bodyPr/>
        <a:lstStyle/>
        <a:p>
          <a:endParaRPr lang="en-US"/>
        </a:p>
      </dgm:t>
    </dgm:pt>
    <dgm:pt modelId="{8E33DF51-A265-4EBF-8AA9-D24D3C4CE5C9}" type="pres">
      <dgm:prSet presAssocID="{F48F3960-E308-4BE2-A3A3-02DD7A82DB67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FCA72-AC6A-45CE-928F-82332FF14B3C}" type="pres">
      <dgm:prSet presAssocID="{15AC8F91-8680-4325-9B5E-E8FFFF603E1E}" presName="Name13" presStyleLbl="parChTrans1D2" presStyleIdx="7" presStyleCnt="8"/>
      <dgm:spPr/>
      <dgm:t>
        <a:bodyPr/>
        <a:lstStyle/>
        <a:p>
          <a:endParaRPr lang="en-US"/>
        </a:p>
      </dgm:t>
    </dgm:pt>
    <dgm:pt modelId="{CB7914E4-93F9-4EAE-9AB4-D1AD66563D66}" type="pres">
      <dgm:prSet presAssocID="{88C0115B-67A6-4110-BC8C-95489A889914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526CA-C7DE-4A0D-80CE-E7590C5F1F55}" type="presOf" srcId="{15AC8F91-8680-4325-9B5E-E8FFFF603E1E}" destId="{6D9FCA72-AC6A-45CE-928F-82332FF14B3C}" srcOrd="0" destOrd="0" presId="urn:microsoft.com/office/officeart/2005/8/layout/hierarchy3"/>
    <dgm:cxn modelId="{F6B94C55-FD38-4983-9E6D-7E6E6360F548}" type="presOf" srcId="{825237DF-A752-43FE-A25B-5A13F53B4A4A}" destId="{8C1119F7-54B1-4DD0-B857-7BC3F48F6078}" srcOrd="1" destOrd="0" presId="urn:microsoft.com/office/officeart/2005/8/layout/hierarchy3"/>
    <dgm:cxn modelId="{E90862D7-CF5C-4309-A897-8146C49E4730}" type="presOf" srcId="{3350F2CB-484B-4C26-B06A-D0C14086EFC3}" destId="{1E04008E-767A-4826-8FA4-A8D4BC4A9B26}" srcOrd="0" destOrd="0" presId="urn:microsoft.com/office/officeart/2005/8/layout/hierarchy3"/>
    <dgm:cxn modelId="{7ADD37C5-1A50-458B-8FCB-F84D744F6D29}" type="presOf" srcId="{30BB355E-35B6-4750-8FDF-9DB49E863F62}" destId="{3A745BB3-BE5B-4B74-88D9-08DE3CD7961F}" srcOrd="0" destOrd="0" presId="urn:microsoft.com/office/officeart/2005/8/layout/hierarchy3"/>
    <dgm:cxn modelId="{6BB4F7FB-D6A6-40EC-A703-36EFBB0DAC32}" srcId="{825237DF-A752-43FE-A25B-5A13F53B4A4A}" destId="{88C0115B-67A6-4110-BC8C-95489A889914}" srcOrd="3" destOrd="0" parTransId="{15AC8F91-8680-4325-9B5E-E8FFFF603E1E}" sibTransId="{CDCF4865-1905-4A54-BFAB-ED7D4EA9EE42}"/>
    <dgm:cxn modelId="{6434E6D2-0992-4B2F-8174-E3EB06B17001}" type="presOf" srcId="{17CB1564-0526-4009-A4C1-0849303F2929}" destId="{E066394A-807E-467A-9455-6BB160FAE076}" srcOrd="0" destOrd="0" presId="urn:microsoft.com/office/officeart/2005/8/layout/hierarchy3"/>
    <dgm:cxn modelId="{E52AECF2-D76F-40CD-8AB2-4AADFDFA33FB}" srcId="{BDF8A3B3-3FA0-4035-9228-426BE6441CD3}" destId="{17CB1564-0526-4009-A4C1-0849303F2929}" srcOrd="2" destOrd="0" parTransId="{30BB355E-35B6-4750-8FDF-9DB49E863F62}" sibTransId="{6FFF49A4-FD27-4BF1-BF5F-C04A61B5F690}"/>
    <dgm:cxn modelId="{48E5A270-99FB-4423-9FB1-945FAE2FC883}" type="presOf" srcId="{88C0115B-67A6-4110-BC8C-95489A889914}" destId="{CB7914E4-93F9-4EAE-9AB4-D1AD66563D66}" srcOrd="0" destOrd="0" presId="urn:microsoft.com/office/officeart/2005/8/layout/hierarchy3"/>
    <dgm:cxn modelId="{D4BDE942-702A-449A-8D38-83F857231C37}" type="presOf" srcId="{CB2472EC-A6D7-49A3-92B6-049551A8111A}" destId="{8E48FA44-D499-4489-AE18-A8F91978346B}" srcOrd="0" destOrd="0" presId="urn:microsoft.com/office/officeart/2005/8/layout/hierarchy3"/>
    <dgm:cxn modelId="{72867EDE-279A-47AD-A763-C779A961587C}" srcId="{BDF8A3B3-3FA0-4035-9228-426BE6441CD3}" destId="{F962F602-94A3-4A05-B539-3801EDC929E8}" srcOrd="3" destOrd="0" parTransId="{F238F3E3-EDFC-420C-9F96-6FC6B4DA00E0}" sibTransId="{B0CA01DD-90B0-4AC9-9EB5-1034BF1A66AE}"/>
    <dgm:cxn modelId="{0272BD1A-EBF3-4B79-9DA3-65FA44563B5E}" type="presOf" srcId="{BDF8A3B3-3FA0-4035-9228-426BE6441CD3}" destId="{EBB853E1-56C6-451D-AF56-1FA0AFFB6F07}" srcOrd="1" destOrd="0" presId="urn:microsoft.com/office/officeart/2005/8/layout/hierarchy3"/>
    <dgm:cxn modelId="{383FB514-7397-4CAE-B2FF-795528E67CB7}" srcId="{825237DF-A752-43FE-A25B-5A13F53B4A4A}" destId="{0593C473-4119-4087-B9C4-2BC581E044A9}" srcOrd="0" destOrd="0" parTransId="{B87C593A-2097-4FE4-AB50-B3F847D2D474}" sibTransId="{D324C3A8-AB69-4B49-B63B-7C6AF7BFFF07}"/>
    <dgm:cxn modelId="{F609CC66-D77E-4375-B84D-9AEC493CE197}" type="presOf" srcId="{BDF8A3B3-3FA0-4035-9228-426BE6441CD3}" destId="{27F67719-ECAF-4C0B-9B75-FF17E8C55D75}" srcOrd="0" destOrd="0" presId="urn:microsoft.com/office/officeart/2005/8/layout/hierarchy3"/>
    <dgm:cxn modelId="{EAAB9CF9-F756-4A74-B7C8-B8BEF1C88940}" srcId="{BDF8A3B3-3FA0-4035-9228-426BE6441CD3}" destId="{0BC16D12-27CF-40A0-B582-841A88F363EE}" srcOrd="1" destOrd="0" parTransId="{5E3083EA-69B5-45DB-96FB-D8DB269D3DD7}" sibTransId="{E92F8F9D-9DC1-40DE-BE88-1E2A1A672A40}"/>
    <dgm:cxn modelId="{F23944DC-F096-4C26-827F-FD8B4E8E3CFA}" srcId="{BDF8A3B3-3FA0-4035-9228-426BE6441CD3}" destId="{B4575E5F-BBCE-41EC-B0B3-F8FB689C3C78}" srcOrd="0" destOrd="0" parTransId="{3350F2CB-484B-4C26-B06A-D0C14086EFC3}" sibTransId="{E6908130-1613-4BFA-B7B7-E654669C03CD}"/>
    <dgm:cxn modelId="{B35B89AD-2C9F-4E84-B1F6-0FDF5FCEF3C2}" type="presOf" srcId="{0593C473-4119-4087-B9C4-2BC581E044A9}" destId="{65806B31-191F-48B0-B90E-004DF898B44A}" srcOrd="0" destOrd="0" presId="urn:microsoft.com/office/officeart/2005/8/layout/hierarchy3"/>
    <dgm:cxn modelId="{A7363340-6F2B-4968-9BD0-5223720F9CEB}" type="presOf" srcId="{F238F3E3-EDFC-420C-9F96-6FC6B4DA00E0}" destId="{DB1FAC5C-D24C-4071-995E-7B4066F5C4A7}" srcOrd="0" destOrd="0" presId="urn:microsoft.com/office/officeart/2005/8/layout/hierarchy3"/>
    <dgm:cxn modelId="{92B3108F-32F0-4056-84D1-9C313A23E89F}" type="presOf" srcId="{F962F602-94A3-4A05-B539-3801EDC929E8}" destId="{E2289D15-D847-4DE8-AFF8-8391E996FE8B}" srcOrd="0" destOrd="0" presId="urn:microsoft.com/office/officeart/2005/8/layout/hierarchy3"/>
    <dgm:cxn modelId="{4AE4A40A-18D3-435C-9860-07869DF4C25E}" type="presOf" srcId="{0BC16D12-27CF-40A0-B582-841A88F363EE}" destId="{4EF7D205-7397-4421-BCA7-92E9CD6D4E7F}" srcOrd="0" destOrd="0" presId="urn:microsoft.com/office/officeart/2005/8/layout/hierarchy3"/>
    <dgm:cxn modelId="{B79787CF-BF95-4765-92BB-652695453DA6}" srcId="{F37426E9-9921-4C46-9C97-7FB7FD473261}" destId="{825237DF-A752-43FE-A25B-5A13F53B4A4A}" srcOrd="1" destOrd="0" parTransId="{CC8253A7-17AD-42D0-9EC5-707218817581}" sibTransId="{430B002D-F2B3-424C-9C85-E86334C8DC65}"/>
    <dgm:cxn modelId="{9B243AEC-3222-44B7-861D-5553AFB8D617}" type="presOf" srcId="{F48F3960-E308-4BE2-A3A3-02DD7A82DB67}" destId="{8E33DF51-A265-4EBF-8AA9-D24D3C4CE5C9}" srcOrd="0" destOrd="0" presId="urn:microsoft.com/office/officeart/2005/8/layout/hierarchy3"/>
    <dgm:cxn modelId="{B652A40B-8051-4C9A-BAB6-4EAEC6D40E31}" type="presOf" srcId="{B87C593A-2097-4FE4-AB50-B3F847D2D474}" destId="{FC0487FF-7C99-45F0-AF30-FE8D6C780D1F}" srcOrd="0" destOrd="0" presId="urn:microsoft.com/office/officeart/2005/8/layout/hierarchy3"/>
    <dgm:cxn modelId="{DFE22527-5CBC-42E6-96C7-3CBB6C569E21}" srcId="{825237DF-A752-43FE-A25B-5A13F53B4A4A}" destId="{861E1B0B-F6E1-4A5E-AA59-B02406997CAC}" srcOrd="1" destOrd="0" parTransId="{CE06B6BA-CC9F-4D31-BC8F-2C6ED4712243}" sibTransId="{607627DC-ABAC-4CB2-AF1E-911984F4BAAA}"/>
    <dgm:cxn modelId="{4FB795E5-A54C-479E-A0C8-07E868E714A1}" type="presOf" srcId="{861E1B0B-F6E1-4A5E-AA59-B02406997CAC}" destId="{FAD251BB-A9B0-4D9E-8F88-74BD2331F37E}" srcOrd="0" destOrd="0" presId="urn:microsoft.com/office/officeart/2005/8/layout/hierarchy3"/>
    <dgm:cxn modelId="{E962E1D9-C103-4D41-91B1-3F6C769F90AB}" type="presOf" srcId="{5E3083EA-69B5-45DB-96FB-D8DB269D3DD7}" destId="{61DD2F38-77AE-4105-94F1-547740D57E82}" srcOrd="0" destOrd="0" presId="urn:microsoft.com/office/officeart/2005/8/layout/hierarchy3"/>
    <dgm:cxn modelId="{14F4FEA9-86F4-4319-9355-F3D681C08518}" type="presOf" srcId="{F37426E9-9921-4C46-9C97-7FB7FD473261}" destId="{B1BB20AF-CFB3-4150-8F60-86F5009AA94D}" srcOrd="0" destOrd="0" presId="urn:microsoft.com/office/officeart/2005/8/layout/hierarchy3"/>
    <dgm:cxn modelId="{CF293D4E-8F07-4AD3-BBBD-9F167E8A961A}" srcId="{825237DF-A752-43FE-A25B-5A13F53B4A4A}" destId="{F48F3960-E308-4BE2-A3A3-02DD7A82DB67}" srcOrd="2" destOrd="0" parTransId="{CB2472EC-A6D7-49A3-92B6-049551A8111A}" sibTransId="{47233637-1F9F-441D-8356-9D643ED39898}"/>
    <dgm:cxn modelId="{DE3CF265-75BE-40D4-B23F-F84302A076DD}" type="presOf" srcId="{825237DF-A752-43FE-A25B-5A13F53B4A4A}" destId="{4A371F64-824B-4B06-86F7-71873732661C}" srcOrd="0" destOrd="0" presId="urn:microsoft.com/office/officeart/2005/8/layout/hierarchy3"/>
    <dgm:cxn modelId="{24D9C9B9-7BF0-447B-AFEA-E7CA209817F2}" type="presOf" srcId="{CE06B6BA-CC9F-4D31-BC8F-2C6ED4712243}" destId="{A5B28EFD-1584-4F2F-99CD-5EE582E15E4D}" srcOrd="0" destOrd="0" presId="urn:microsoft.com/office/officeart/2005/8/layout/hierarchy3"/>
    <dgm:cxn modelId="{6D41FA7D-B3BB-4B7D-9D44-C49DDA0DA15F}" type="presOf" srcId="{B4575E5F-BBCE-41EC-B0B3-F8FB689C3C78}" destId="{4EC5B791-413A-4899-A62C-5ED90B60B0DC}" srcOrd="0" destOrd="0" presId="urn:microsoft.com/office/officeart/2005/8/layout/hierarchy3"/>
    <dgm:cxn modelId="{1D65919B-C934-4FD6-A4EA-3E600007A352}" srcId="{F37426E9-9921-4C46-9C97-7FB7FD473261}" destId="{BDF8A3B3-3FA0-4035-9228-426BE6441CD3}" srcOrd="0" destOrd="0" parTransId="{69C05FEC-7931-4643-BE92-509E55859FB6}" sibTransId="{EA915820-CEAC-4261-8A9A-3BC293204392}"/>
    <dgm:cxn modelId="{72ED2234-6430-487B-BA57-A3993CB91C2A}" type="presParOf" srcId="{B1BB20AF-CFB3-4150-8F60-86F5009AA94D}" destId="{8EF266ED-71DB-47C9-A48C-DC29712AFEFC}" srcOrd="0" destOrd="0" presId="urn:microsoft.com/office/officeart/2005/8/layout/hierarchy3"/>
    <dgm:cxn modelId="{58136885-08ED-43E7-9B8C-7CB03724CD54}" type="presParOf" srcId="{8EF266ED-71DB-47C9-A48C-DC29712AFEFC}" destId="{050AFEB4-B620-4A72-8526-3B5A24B90E43}" srcOrd="0" destOrd="0" presId="urn:microsoft.com/office/officeart/2005/8/layout/hierarchy3"/>
    <dgm:cxn modelId="{8F3BE2FE-BD80-45AD-8D1F-D0C5F1F8116F}" type="presParOf" srcId="{050AFEB4-B620-4A72-8526-3B5A24B90E43}" destId="{27F67719-ECAF-4C0B-9B75-FF17E8C55D75}" srcOrd="0" destOrd="0" presId="urn:microsoft.com/office/officeart/2005/8/layout/hierarchy3"/>
    <dgm:cxn modelId="{A64FC373-CBA8-4692-AA1C-0B15D3065BCD}" type="presParOf" srcId="{050AFEB4-B620-4A72-8526-3B5A24B90E43}" destId="{EBB853E1-56C6-451D-AF56-1FA0AFFB6F07}" srcOrd="1" destOrd="0" presId="urn:microsoft.com/office/officeart/2005/8/layout/hierarchy3"/>
    <dgm:cxn modelId="{652A1D6D-DC3C-4953-AA46-57427F70DDAB}" type="presParOf" srcId="{8EF266ED-71DB-47C9-A48C-DC29712AFEFC}" destId="{F72AE0FA-8744-428E-AB59-CF3875DDA3F1}" srcOrd="1" destOrd="0" presId="urn:microsoft.com/office/officeart/2005/8/layout/hierarchy3"/>
    <dgm:cxn modelId="{CA351705-0F9C-4923-B8DD-08AE63C24B33}" type="presParOf" srcId="{F72AE0FA-8744-428E-AB59-CF3875DDA3F1}" destId="{1E04008E-767A-4826-8FA4-A8D4BC4A9B26}" srcOrd="0" destOrd="0" presId="urn:microsoft.com/office/officeart/2005/8/layout/hierarchy3"/>
    <dgm:cxn modelId="{8C382B99-1B6A-42E0-9AF1-3EE4FD5BA844}" type="presParOf" srcId="{F72AE0FA-8744-428E-AB59-CF3875DDA3F1}" destId="{4EC5B791-413A-4899-A62C-5ED90B60B0DC}" srcOrd="1" destOrd="0" presId="urn:microsoft.com/office/officeart/2005/8/layout/hierarchy3"/>
    <dgm:cxn modelId="{F9544030-1EED-453C-BA02-B5F46A15DB36}" type="presParOf" srcId="{F72AE0FA-8744-428E-AB59-CF3875DDA3F1}" destId="{61DD2F38-77AE-4105-94F1-547740D57E82}" srcOrd="2" destOrd="0" presId="urn:microsoft.com/office/officeart/2005/8/layout/hierarchy3"/>
    <dgm:cxn modelId="{0FC848CB-234D-4D29-A030-C7DA0F867972}" type="presParOf" srcId="{F72AE0FA-8744-428E-AB59-CF3875DDA3F1}" destId="{4EF7D205-7397-4421-BCA7-92E9CD6D4E7F}" srcOrd="3" destOrd="0" presId="urn:microsoft.com/office/officeart/2005/8/layout/hierarchy3"/>
    <dgm:cxn modelId="{99394BAE-1846-48EB-9604-DBF8024281ED}" type="presParOf" srcId="{F72AE0FA-8744-428E-AB59-CF3875DDA3F1}" destId="{3A745BB3-BE5B-4B74-88D9-08DE3CD7961F}" srcOrd="4" destOrd="0" presId="urn:microsoft.com/office/officeart/2005/8/layout/hierarchy3"/>
    <dgm:cxn modelId="{D0D60349-3DD7-49A8-AD1A-2F77F8BE4E28}" type="presParOf" srcId="{F72AE0FA-8744-428E-AB59-CF3875DDA3F1}" destId="{E066394A-807E-467A-9455-6BB160FAE076}" srcOrd="5" destOrd="0" presId="urn:microsoft.com/office/officeart/2005/8/layout/hierarchy3"/>
    <dgm:cxn modelId="{4DBEF4E2-4686-481D-8C9B-FF5089840A44}" type="presParOf" srcId="{F72AE0FA-8744-428E-AB59-CF3875DDA3F1}" destId="{DB1FAC5C-D24C-4071-995E-7B4066F5C4A7}" srcOrd="6" destOrd="0" presId="urn:microsoft.com/office/officeart/2005/8/layout/hierarchy3"/>
    <dgm:cxn modelId="{90BC5153-C05F-47B3-8DF4-AB24D0CA4973}" type="presParOf" srcId="{F72AE0FA-8744-428E-AB59-CF3875DDA3F1}" destId="{E2289D15-D847-4DE8-AFF8-8391E996FE8B}" srcOrd="7" destOrd="0" presId="urn:microsoft.com/office/officeart/2005/8/layout/hierarchy3"/>
    <dgm:cxn modelId="{D117EA45-0842-4BEB-A155-03564C8367C1}" type="presParOf" srcId="{B1BB20AF-CFB3-4150-8F60-86F5009AA94D}" destId="{2E8BFC0E-8011-43FA-87AE-A5A660BB083D}" srcOrd="1" destOrd="0" presId="urn:microsoft.com/office/officeart/2005/8/layout/hierarchy3"/>
    <dgm:cxn modelId="{0AB29F69-2EA9-465C-ABA3-CB9223AAD953}" type="presParOf" srcId="{2E8BFC0E-8011-43FA-87AE-A5A660BB083D}" destId="{B12E906C-3BE1-409F-A7EA-C92F7B2F6AEB}" srcOrd="0" destOrd="0" presId="urn:microsoft.com/office/officeart/2005/8/layout/hierarchy3"/>
    <dgm:cxn modelId="{23A83C00-EE0C-4341-93F8-F7C631FF6337}" type="presParOf" srcId="{B12E906C-3BE1-409F-A7EA-C92F7B2F6AEB}" destId="{4A371F64-824B-4B06-86F7-71873732661C}" srcOrd="0" destOrd="0" presId="urn:microsoft.com/office/officeart/2005/8/layout/hierarchy3"/>
    <dgm:cxn modelId="{FEC799A8-B6D1-4F48-9F60-D0FD228E674A}" type="presParOf" srcId="{B12E906C-3BE1-409F-A7EA-C92F7B2F6AEB}" destId="{8C1119F7-54B1-4DD0-B857-7BC3F48F6078}" srcOrd="1" destOrd="0" presId="urn:microsoft.com/office/officeart/2005/8/layout/hierarchy3"/>
    <dgm:cxn modelId="{EB942BC6-9CB2-4132-8528-0AF27D2A1E32}" type="presParOf" srcId="{2E8BFC0E-8011-43FA-87AE-A5A660BB083D}" destId="{32211E25-E42D-4D6A-917E-FAD599907D0F}" srcOrd="1" destOrd="0" presId="urn:microsoft.com/office/officeart/2005/8/layout/hierarchy3"/>
    <dgm:cxn modelId="{A586FE09-D629-4D1C-89F7-195526087A53}" type="presParOf" srcId="{32211E25-E42D-4D6A-917E-FAD599907D0F}" destId="{FC0487FF-7C99-45F0-AF30-FE8D6C780D1F}" srcOrd="0" destOrd="0" presId="urn:microsoft.com/office/officeart/2005/8/layout/hierarchy3"/>
    <dgm:cxn modelId="{85F57A2C-C39B-4A4A-A305-D647FD457103}" type="presParOf" srcId="{32211E25-E42D-4D6A-917E-FAD599907D0F}" destId="{65806B31-191F-48B0-B90E-004DF898B44A}" srcOrd="1" destOrd="0" presId="urn:microsoft.com/office/officeart/2005/8/layout/hierarchy3"/>
    <dgm:cxn modelId="{5DAE6353-CE0F-4335-892B-79624F8B138F}" type="presParOf" srcId="{32211E25-E42D-4D6A-917E-FAD599907D0F}" destId="{A5B28EFD-1584-4F2F-99CD-5EE582E15E4D}" srcOrd="2" destOrd="0" presId="urn:microsoft.com/office/officeart/2005/8/layout/hierarchy3"/>
    <dgm:cxn modelId="{C4CE6908-6075-41F9-8782-29A41FA848A7}" type="presParOf" srcId="{32211E25-E42D-4D6A-917E-FAD599907D0F}" destId="{FAD251BB-A9B0-4D9E-8F88-74BD2331F37E}" srcOrd="3" destOrd="0" presId="urn:microsoft.com/office/officeart/2005/8/layout/hierarchy3"/>
    <dgm:cxn modelId="{7F9791EB-F31D-45F2-8078-132CD95F4660}" type="presParOf" srcId="{32211E25-E42D-4D6A-917E-FAD599907D0F}" destId="{8E48FA44-D499-4489-AE18-A8F91978346B}" srcOrd="4" destOrd="0" presId="urn:microsoft.com/office/officeart/2005/8/layout/hierarchy3"/>
    <dgm:cxn modelId="{5E5BD664-4B0D-4311-B7E3-8B06152EB891}" type="presParOf" srcId="{32211E25-E42D-4D6A-917E-FAD599907D0F}" destId="{8E33DF51-A265-4EBF-8AA9-D24D3C4CE5C9}" srcOrd="5" destOrd="0" presId="urn:microsoft.com/office/officeart/2005/8/layout/hierarchy3"/>
    <dgm:cxn modelId="{6D6B5973-FD0F-475E-80B4-42AA42DE7875}" type="presParOf" srcId="{32211E25-E42D-4D6A-917E-FAD599907D0F}" destId="{6D9FCA72-AC6A-45CE-928F-82332FF14B3C}" srcOrd="6" destOrd="0" presId="urn:microsoft.com/office/officeart/2005/8/layout/hierarchy3"/>
    <dgm:cxn modelId="{202DE7B3-69A0-4CCD-80BF-8963C34C04E3}" type="presParOf" srcId="{32211E25-E42D-4D6A-917E-FAD599907D0F}" destId="{CB7914E4-93F9-4EAE-9AB4-D1AD66563D6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67719-ECAF-4C0B-9B75-FF17E8C55D75}">
      <dsp:nvSpPr>
        <dsp:cNvPr id="0" name=""/>
        <dsp:cNvSpPr/>
      </dsp:nvSpPr>
      <dsp:spPr>
        <a:xfrm>
          <a:off x="1263786" y="4725"/>
          <a:ext cx="1763275" cy="8816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Microscopic models	</a:t>
          </a:r>
          <a:endParaRPr lang="en-US" sz="1700" b="0" kern="1200" dirty="0"/>
        </a:p>
      </dsp:txBody>
      <dsp:txXfrm>
        <a:off x="1289608" y="30547"/>
        <a:ext cx="1711631" cy="829993"/>
      </dsp:txXfrm>
    </dsp:sp>
    <dsp:sp modelId="{1E04008E-767A-4826-8FA4-A8D4BC4A9B26}">
      <dsp:nvSpPr>
        <dsp:cNvPr id="0" name=""/>
        <dsp:cNvSpPr/>
      </dsp:nvSpPr>
      <dsp:spPr>
        <a:xfrm>
          <a:off x="1440114" y="886362"/>
          <a:ext cx="176327" cy="66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28"/>
              </a:lnTo>
              <a:lnTo>
                <a:pt x="176327" y="661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5B791-413A-4899-A62C-5ED90B60B0DC}">
      <dsp:nvSpPr>
        <dsp:cNvPr id="0" name=""/>
        <dsp:cNvSpPr/>
      </dsp:nvSpPr>
      <dsp:spPr>
        <a:xfrm>
          <a:off x="1616441" y="1106772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Brueckner</a:t>
          </a:r>
          <a:r>
            <a:rPr lang="en-US" sz="1700" kern="1200" dirty="0" smtClean="0"/>
            <a:t> – </a:t>
          </a:r>
          <a:r>
            <a:rPr lang="en-US" sz="1700" kern="1200" dirty="0" err="1" smtClean="0"/>
            <a:t>Hartree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Fock</a:t>
          </a:r>
          <a:endParaRPr lang="en-US" sz="1700" kern="1200" dirty="0"/>
        </a:p>
      </dsp:txBody>
      <dsp:txXfrm>
        <a:off x="1642263" y="1132594"/>
        <a:ext cx="1358976" cy="829993"/>
      </dsp:txXfrm>
    </dsp:sp>
    <dsp:sp modelId="{61DD2F38-77AE-4105-94F1-547740D57E82}">
      <dsp:nvSpPr>
        <dsp:cNvPr id="0" name=""/>
        <dsp:cNvSpPr/>
      </dsp:nvSpPr>
      <dsp:spPr>
        <a:xfrm>
          <a:off x="1440114" y="886362"/>
          <a:ext cx="176327" cy="176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275"/>
              </a:lnTo>
              <a:lnTo>
                <a:pt x="176327" y="1763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7D205-7397-4421-BCA7-92E9CD6D4E7F}">
      <dsp:nvSpPr>
        <dsp:cNvPr id="0" name=""/>
        <dsp:cNvSpPr/>
      </dsp:nvSpPr>
      <dsp:spPr>
        <a:xfrm>
          <a:off x="1616441" y="2208819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Variational</a:t>
          </a:r>
          <a:r>
            <a:rPr lang="en-US" sz="1700" kern="1200" dirty="0" smtClean="0"/>
            <a:t> approach</a:t>
          </a:r>
          <a:endParaRPr lang="en-US" sz="1700" kern="1200" dirty="0"/>
        </a:p>
      </dsp:txBody>
      <dsp:txXfrm>
        <a:off x="1642263" y="2234641"/>
        <a:ext cx="1358976" cy="829993"/>
      </dsp:txXfrm>
    </dsp:sp>
    <dsp:sp modelId="{3A745BB3-BE5B-4B74-88D9-08DE3CD7961F}">
      <dsp:nvSpPr>
        <dsp:cNvPr id="0" name=""/>
        <dsp:cNvSpPr/>
      </dsp:nvSpPr>
      <dsp:spPr>
        <a:xfrm>
          <a:off x="1440114" y="886362"/>
          <a:ext cx="176327" cy="286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322"/>
              </a:lnTo>
              <a:lnTo>
                <a:pt x="176327" y="2865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6394A-807E-467A-9455-6BB160FAE076}">
      <dsp:nvSpPr>
        <dsp:cNvPr id="0" name=""/>
        <dsp:cNvSpPr/>
      </dsp:nvSpPr>
      <dsp:spPr>
        <a:xfrm>
          <a:off x="1616441" y="3310866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Self-consistent Green Function</a:t>
          </a:r>
          <a:endParaRPr lang="en-US" sz="1700" kern="1200" dirty="0"/>
        </a:p>
      </dsp:txBody>
      <dsp:txXfrm>
        <a:off x="1642263" y="3336688"/>
        <a:ext cx="1358976" cy="829993"/>
      </dsp:txXfrm>
    </dsp:sp>
    <dsp:sp modelId="{DB1FAC5C-D24C-4071-995E-7B4066F5C4A7}">
      <dsp:nvSpPr>
        <dsp:cNvPr id="0" name=""/>
        <dsp:cNvSpPr/>
      </dsp:nvSpPr>
      <dsp:spPr>
        <a:xfrm>
          <a:off x="1440114" y="886362"/>
          <a:ext cx="176327" cy="396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7369"/>
              </a:lnTo>
              <a:lnTo>
                <a:pt x="176327" y="3967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89D15-D847-4DE8-AFF8-8391E996FE8B}">
      <dsp:nvSpPr>
        <dsp:cNvPr id="0" name=""/>
        <dsp:cNvSpPr/>
      </dsp:nvSpPr>
      <dsp:spPr>
        <a:xfrm>
          <a:off x="1616441" y="4412914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…</a:t>
          </a:r>
          <a:endParaRPr lang="en-US" sz="1700" kern="1200" dirty="0"/>
        </a:p>
      </dsp:txBody>
      <dsp:txXfrm>
        <a:off x="1642263" y="4438736"/>
        <a:ext cx="1358976" cy="829993"/>
      </dsp:txXfrm>
    </dsp:sp>
    <dsp:sp modelId="{4A371F64-824B-4B06-86F7-71873732661C}">
      <dsp:nvSpPr>
        <dsp:cNvPr id="0" name=""/>
        <dsp:cNvSpPr/>
      </dsp:nvSpPr>
      <dsp:spPr>
        <a:xfrm>
          <a:off x="3467880" y="4725"/>
          <a:ext cx="1763275" cy="8816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Phenomenological models</a:t>
          </a:r>
          <a:endParaRPr lang="en-US" sz="1700" b="0" kern="1200" dirty="0"/>
        </a:p>
      </dsp:txBody>
      <dsp:txXfrm>
        <a:off x="3493702" y="30547"/>
        <a:ext cx="1711631" cy="829993"/>
      </dsp:txXfrm>
    </dsp:sp>
    <dsp:sp modelId="{FC0487FF-7C99-45F0-AF30-FE8D6C780D1F}">
      <dsp:nvSpPr>
        <dsp:cNvPr id="0" name=""/>
        <dsp:cNvSpPr/>
      </dsp:nvSpPr>
      <dsp:spPr>
        <a:xfrm>
          <a:off x="3644208" y="886362"/>
          <a:ext cx="176327" cy="66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28"/>
              </a:lnTo>
              <a:lnTo>
                <a:pt x="176327" y="661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06B31-191F-48B0-B90E-004DF898B44A}">
      <dsp:nvSpPr>
        <dsp:cNvPr id="0" name=""/>
        <dsp:cNvSpPr/>
      </dsp:nvSpPr>
      <dsp:spPr>
        <a:xfrm>
          <a:off x="3820536" y="1106772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Relativistic Mean-Field </a:t>
          </a:r>
          <a:endParaRPr lang="en-US" sz="1700" b="1" kern="1200" dirty="0"/>
        </a:p>
      </dsp:txBody>
      <dsp:txXfrm>
        <a:off x="3846358" y="1132594"/>
        <a:ext cx="1358976" cy="829993"/>
      </dsp:txXfrm>
    </dsp:sp>
    <dsp:sp modelId="{A5B28EFD-1584-4F2F-99CD-5EE582E15E4D}">
      <dsp:nvSpPr>
        <dsp:cNvPr id="0" name=""/>
        <dsp:cNvSpPr/>
      </dsp:nvSpPr>
      <dsp:spPr>
        <a:xfrm>
          <a:off x="3644208" y="886362"/>
          <a:ext cx="176327" cy="176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275"/>
              </a:lnTo>
              <a:lnTo>
                <a:pt x="176327" y="1763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251BB-A9B0-4D9E-8F88-74BD2331F37E}">
      <dsp:nvSpPr>
        <dsp:cNvPr id="0" name=""/>
        <dsp:cNvSpPr/>
      </dsp:nvSpPr>
      <dsp:spPr>
        <a:xfrm>
          <a:off x="3820536" y="2208819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Skyrme</a:t>
          </a:r>
          <a:r>
            <a:rPr lang="en-US" sz="1700" kern="1200" dirty="0" smtClean="0"/>
            <a:t> Potentials</a:t>
          </a:r>
          <a:endParaRPr lang="en-US" sz="1700" kern="1200" dirty="0"/>
        </a:p>
      </dsp:txBody>
      <dsp:txXfrm>
        <a:off x="3846358" y="2234641"/>
        <a:ext cx="1358976" cy="829993"/>
      </dsp:txXfrm>
    </dsp:sp>
    <dsp:sp modelId="{8E48FA44-D499-4489-AE18-A8F91978346B}">
      <dsp:nvSpPr>
        <dsp:cNvPr id="0" name=""/>
        <dsp:cNvSpPr/>
      </dsp:nvSpPr>
      <dsp:spPr>
        <a:xfrm>
          <a:off x="3644208" y="886362"/>
          <a:ext cx="176327" cy="286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322"/>
              </a:lnTo>
              <a:lnTo>
                <a:pt x="176327" y="2865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3DF51-A265-4EBF-8AA9-D24D3C4CE5C9}">
      <dsp:nvSpPr>
        <dsp:cNvPr id="0" name=""/>
        <dsp:cNvSpPr/>
      </dsp:nvSpPr>
      <dsp:spPr>
        <a:xfrm>
          <a:off x="3820536" y="3310866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Quark meson coupling</a:t>
          </a:r>
          <a:endParaRPr lang="en-US" sz="1700" kern="1200" dirty="0"/>
        </a:p>
      </dsp:txBody>
      <dsp:txXfrm>
        <a:off x="3846358" y="3336688"/>
        <a:ext cx="1358976" cy="829993"/>
      </dsp:txXfrm>
    </dsp:sp>
    <dsp:sp modelId="{6D9FCA72-AC6A-45CE-928F-82332FF14B3C}">
      <dsp:nvSpPr>
        <dsp:cNvPr id="0" name=""/>
        <dsp:cNvSpPr/>
      </dsp:nvSpPr>
      <dsp:spPr>
        <a:xfrm>
          <a:off x="3644208" y="886362"/>
          <a:ext cx="176327" cy="396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7369"/>
              </a:lnTo>
              <a:lnTo>
                <a:pt x="176327" y="3967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914E4-93F9-4EAE-9AB4-D1AD66563D66}">
      <dsp:nvSpPr>
        <dsp:cNvPr id="0" name=""/>
        <dsp:cNvSpPr/>
      </dsp:nvSpPr>
      <dsp:spPr>
        <a:xfrm>
          <a:off x="3820536" y="4412914"/>
          <a:ext cx="1410620" cy="88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…</a:t>
          </a:r>
          <a:endParaRPr lang="en-US" sz="1700" kern="1200" dirty="0"/>
        </a:p>
      </dsp:txBody>
      <dsp:txXfrm>
        <a:off x="3846358" y="4438736"/>
        <a:ext cx="1358976" cy="82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B0E1-DA22-4CE2-8709-D996D5E45A3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E156A-8A14-40F3-9ED4-8165DA96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f6c9e5be8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f6c9e5be8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38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D14F-4894-40CD-A274-996C38462A3B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9D77-6A2F-49DC-B267-E81F2E3A23B4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2E-D693-486B-A873-FD5C19A927F6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81C-B625-4A4A-A9A6-0E03897924DD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E2D5-4185-42BF-A538-BCB2F2D84052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354-5ED7-42E9-BABA-288D226754D2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75A4-E003-4C5D-989F-534D7A2B1574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4FA1-47E7-457A-844F-FE4C5D2223E1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7383-7750-45AF-A95B-5B0C169AB19A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C9B8-3C15-44FD-8EB3-55B3C92D4058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C31E-DDD7-460D-BA18-6A183C193A70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EE0C-B15D-4571-A118-7A62CE82D29C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49" y="0"/>
            <a:ext cx="12215349" cy="68783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70CD14-CD56-4EE3-86AC-9BC673055EDA}"/>
              </a:ext>
            </a:extLst>
          </p:cNvPr>
          <p:cNvSpPr/>
          <p:nvPr/>
        </p:nvSpPr>
        <p:spPr>
          <a:xfrm>
            <a:off x="-23349" y="1981633"/>
            <a:ext cx="12238697" cy="2844311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9" y="1946305"/>
            <a:ext cx="9130938" cy="2333571"/>
          </a:xfrm>
        </p:spPr>
        <p:txBody>
          <a:bodyPr>
            <a:noAutofit/>
          </a:bodyPr>
          <a:lstStyle/>
          <a:p>
            <a:r>
              <a:rPr lang="en-US" dirty="0" smtClean="0"/>
              <a:t>Equation of state with hyperons for neutron stars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" b="43294"/>
          <a:stretch/>
        </p:blipFill>
        <p:spPr>
          <a:xfrm>
            <a:off x="-650421" y="-381843"/>
            <a:ext cx="3726285" cy="225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000" y1="73000" x2="23000" y2="73000"/>
                        <a14:foregroundMark x1="35000" y1="67500" x2="35000" y2="67500"/>
                        <a14:foregroundMark x1="42000" y1="73500" x2="42000" y2="73500"/>
                        <a14:foregroundMark x1="61000" y1="77000" x2="61000" y2="77000"/>
                        <a14:foregroundMark x1="70500" y1="70500" x2="70500" y2="70500"/>
                        <a14:backgroundMark x1="73000" y1="75500" x2="73000" y2="75500"/>
                        <a14:backgroundMark x1="72500" y1="69500" x2="72500" y2="69500"/>
                        <a14:backgroundMark x1="71500" y1="70500" x2="71500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59" y="76633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00815" y="620676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ROCKSTAR workshop,</a:t>
            </a:r>
          </a:p>
          <a:p>
            <a:pPr algn="ctr"/>
            <a:r>
              <a:rPr lang="en-US" dirty="0" smtClean="0"/>
              <a:t>Trento, Italy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AC8442DC-7642-4E78-BE46-C2E76A088558}"/>
              </a:ext>
            </a:extLst>
          </p:cNvPr>
          <p:cNvSpPr txBox="1"/>
          <p:nvPr/>
        </p:nvSpPr>
        <p:spPr>
          <a:xfrm>
            <a:off x="9841944" y="6212905"/>
            <a:ext cx="2137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9-13 October </a:t>
            </a:r>
            <a:r>
              <a:rPr lang="en-US" sz="2000" dirty="0"/>
              <a:t>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216" y="6242453"/>
            <a:ext cx="307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</a:rPr>
              <a:t>Hristijan Kochankovski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3851" y="6208938"/>
            <a:ext cx="378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ASTRANUCAP, 19/11/2024, Madrid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	Hyperons in </a:t>
            </a:r>
            <a:r>
              <a:rPr lang="en-US" sz="3200" dirty="0" smtClean="0"/>
              <a:t>hot dense </a:t>
            </a:r>
            <a:r>
              <a:rPr lang="en-US" sz="3200" dirty="0"/>
              <a:t>matter (</a:t>
            </a:r>
            <a:r>
              <a:rPr lang="en-US" sz="3200" dirty="0" smtClean="0"/>
              <a:t>I)</a:t>
            </a:r>
            <a:endParaRPr lang="en-US" sz="3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30467" y="1295256"/>
            <a:ext cx="4796621" cy="4841059"/>
            <a:chOff x="5274841" y="1127746"/>
            <a:chExt cx="3614125" cy="4001350"/>
          </a:xfrm>
        </p:grpSpPr>
        <p:pic>
          <p:nvPicPr>
            <p:cNvPr id="32" name="Google Shape;266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274841" y="1127746"/>
              <a:ext cx="3614125" cy="400135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254;p32"/>
                <p:cNvSpPr txBox="1"/>
                <p:nvPr/>
              </p:nvSpPr>
              <p:spPr>
                <a:xfrm>
                  <a:off x="5894808" y="1285004"/>
                  <a:ext cx="2022666" cy="5151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b="1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Solid lines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−</m:t>
                          </m:r>
                        </m:e>
                      </m:d>
                    </m:oMath>
                  </a14:m>
                  <a:r>
                    <a:rPr lang="en-GB" sz="1400" b="1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N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b="1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Dashed lines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</m:oMath>
                  </a14:m>
                  <a:r>
                    <a:rPr lang="en-GB" b="1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--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a14:m>
                  <a:r>
                    <a:rPr lang="en-GB" sz="1400" b="1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NY</a:t>
                  </a:r>
                </a:p>
              </p:txBody>
            </p:sp>
          </mc:Choice>
          <mc:Fallback xmlns="">
            <p:sp>
              <p:nvSpPr>
                <p:cNvPr id="36" name="Google Shape;254;p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808" y="1285004"/>
                  <a:ext cx="2022666" cy="515116"/>
                </a:xfrm>
                <a:prstGeom prst="rect">
                  <a:avLst/>
                </a:prstGeom>
                <a:blipFill>
                  <a:blip r:embed="rId3"/>
                  <a:stretch>
                    <a:fillRect l="-2727" t="-7843"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5652353" y="6304013"/>
            <a:ext cx="264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ACACAC"/>
                </a:solidFill>
              </a:rPr>
              <a:t>Kochankovski et al, 2022, MNRAS</a:t>
            </a:r>
            <a:endParaRPr lang="en-US" sz="1400" i="1" dirty="0">
              <a:solidFill>
                <a:srgbClr val="ACACA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240" y="1198285"/>
            <a:ext cx="5949760" cy="5035000"/>
            <a:chOff x="146240" y="1101315"/>
            <a:chExt cx="5949760" cy="5035000"/>
          </a:xfrm>
        </p:grpSpPr>
        <p:grpSp>
          <p:nvGrpSpPr>
            <p:cNvPr id="41" name="Group 40"/>
            <p:cNvGrpSpPr/>
            <p:nvPr/>
          </p:nvGrpSpPr>
          <p:grpSpPr>
            <a:xfrm>
              <a:off x="146240" y="1101315"/>
              <a:ext cx="5949760" cy="5035000"/>
              <a:chOff x="0" y="1147888"/>
              <a:chExt cx="4654399" cy="3937261"/>
            </a:xfrm>
          </p:grpSpPr>
          <p:grpSp>
            <p:nvGrpSpPr>
              <p:cNvPr id="42" name="Google Shape;263;p33"/>
              <p:cNvGrpSpPr/>
              <p:nvPr/>
            </p:nvGrpSpPr>
            <p:grpSpPr>
              <a:xfrm>
                <a:off x="0" y="1377800"/>
                <a:ext cx="4654399" cy="3707349"/>
                <a:chOff x="0" y="1166150"/>
                <a:chExt cx="4654399" cy="3707349"/>
              </a:xfrm>
            </p:grpSpPr>
            <p:pic>
              <p:nvPicPr>
                <p:cNvPr id="44" name="Google Shape;264;p3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0" y="1236675"/>
                  <a:ext cx="4654399" cy="36368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" name="Google Shape;265;p33"/>
                <p:cNvSpPr/>
                <p:nvPr/>
              </p:nvSpPr>
              <p:spPr>
                <a:xfrm>
                  <a:off x="820950" y="1166150"/>
                  <a:ext cx="3672000" cy="2352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Google Shape;254;p32"/>
                  <p:cNvSpPr txBox="1"/>
                  <p:nvPr/>
                </p:nvSpPr>
                <p:spPr>
                  <a:xfrm>
                    <a:off x="938057" y="1147888"/>
                    <a:ext cx="2022666" cy="5001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b="1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Solid lines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−</m:t>
                            </m:r>
                          </m:e>
                        </m:d>
                      </m:oMath>
                    </a14:m>
                    <a:r>
                      <a:rPr lang="en-GB" sz="1400" b="1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N</a:t>
                    </a: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b="1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Dashed lines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(</m:t>
                        </m:r>
                      </m:oMath>
                    </a14:m>
                    <a:r>
                      <a:rPr lang="en-GB" b="1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--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)</m:t>
                        </m:r>
                      </m:oMath>
                    </a14:m>
                    <a:r>
                      <a:rPr lang="en-GB" sz="1400" b="1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NY</a:t>
                    </a:r>
                  </a:p>
                </p:txBody>
              </p:sp>
            </mc:Choice>
            <mc:Fallback xmlns="">
              <p:sp>
                <p:nvSpPr>
                  <p:cNvPr id="43" name="Google Shape;254;p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8057" y="1147888"/>
                    <a:ext cx="2022666" cy="5001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066" t="-7692" b="-1442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806985" y="1990117"/>
                  <a:ext cx="1650200" cy="39960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𝐌𝐞𝐕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985" y="1990117"/>
                  <a:ext cx="1650200" cy="3996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07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6" y="1449977"/>
            <a:ext cx="5845411" cy="70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Useful in complicated simulations in order to reproduce thermal effects on the </a:t>
            </a:r>
            <a:r>
              <a:rPr lang="en-US" sz="2000" dirty="0" err="1" smtClean="0"/>
              <a:t>EoS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3814" y="3580668"/>
            <a:ext cx="5974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If the cold </a:t>
            </a:r>
            <a:r>
              <a:rPr lang="en-US" sz="2000" dirty="0" err="1" smtClean="0"/>
              <a:t>EoS</a:t>
            </a:r>
            <a:r>
              <a:rPr lang="en-US" sz="2000" dirty="0" smtClean="0"/>
              <a:t> is known, and one assumes that the thermal index does not depend on the composition and the temperature, the pressure can be calculated with the relation: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9931501" y="5129483"/>
            <a:ext cx="1227909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248331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	Hyperons in </a:t>
            </a:r>
            <a:r>
              <a:rPr lang="en-US" sz="3200" dirty="0" smtClean="0"/>
              <a:t>hot dense </a:t>
            </a:r>
            <a:r>
              <a:rPr lang="en-US" sz="3200" dirty="0"/>
              <a:t>matter (</a:t>
            </a:r>
            <a:r>
              <a:rPr lang="en-US" sz="3200" dirty="0" smtClean="0"/>
              <a:t>II)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8100" y="2368614"/>
                <a:ext cx="5205720" cy="1001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=1+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00" y="2368614"/>
                <a:ext cx="5205720" cy="1001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2988" y="5067928"/>
                <a:ext cx="5555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8" y="5067928"/>
                <a:ext cx="5555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23293" y="1123377"/>
            <a:ext cx="5868707" cy="5593327"/>
            <a:chOff x="6323293" y="1123377"/>
            <a:chExt cx="5868707" cy="55933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293" y="1123377"/>
              <a:ext cx="5868707" cy="559332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37210" y="1123377"/>
              <a:ext cx="2640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ACACAC"/>
                  </a:solidFill>
                </a:rPr>
                <a:t>Kochankovski et al, 2022, MNRAS</a:t>
              </a:r>
              <a:endParaRPr lang="en-US" sz="1400" i="1" dirty="0">
                <a:solidFill>
                  <a:srgbClr val="ACAC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7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	Influence of hyperons on the mergers observables (I) 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526" y="1255416"/>
            <a:ext cx="4755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We explored if different thermal behavior of </a:t>
            </a:r>
            <a:r>
              <a:rPr lang="en-US" sz="2000" dirty="0" err="1" smtClean="0"/>
              <a:t>hyperonic</a:t>
            </a:r>
            <a:r>
              <a:rPr lang="en-US" sz="2000" dirty="0" smtClean="0"/>
              <a:t> </a:t>
            </a:r>
            <a:r>
              <a:rPr lang="en-US" sz="2000" dirty="0" err="1" smtClean="0"/>
              <a:t>EoSs</a:t>
            </a:r>
            <a:r>
              <a:rPr lang="en-US" sz="2000" dirty="0" smtClean="0"/>
              <a:t> can leave imprints on observables obtained from binary neutron star merger, in particular the dominant post merger frequency.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8477" y="4663659"/>
                <a:ext cx="3345147" cy="59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peak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peak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1.75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77" y="4663659"/>
                <a:ext cx="3345147" cy="595291"/>
              </a:xfrm>
              <a:prstGeom prst="rect">
                <a:avLst/>
              </a:prstGeom>
              <a:blipFill>
                <a:blip r:embed="rId5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3524" y="3249196"/>
            <a:ext cx="4755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Systematic study done by simulating a merger of two neutron stars with many different </a:t>
            </a:r>
            <a:r>
              <a:rPr lang="en-US" sz="2000" dirty="0" err="1" smtClean="0"/>
              <a:t>hyperonic</a:t>
            </a:r>
            <a:r>
              <a:rPr lang="en-US" sz="2000" dirty="0" smtClean="0"/>
              <a:t> and nucleonic </a:t>
            </a:r>
            <a:r>
              <a:rPr lang="en-US" sz="2000" dirty="0" err="1" smtClean="0"/>
              <a:t>EoSs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90478"/>
            <a:ext cx="264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FULL Temperature dependent  </a:t>
            </a:r>
            <a:r>
              <a:rPr lang="en-US" sz="2400" b="1" dirty="0" err="1" smtClean="0"/>
              <a:t>EoS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35462" y="5917239"/>
                <a:ext cx="30806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Reference simulation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62" y="5917239"/>
                <a:ext cx="3080660" cy="830997"/>
              </a:xfrm>
              <a:prstGeom prst="rect">
                <a:avLst/>
              </a:prstGeom>
              <a:blipFill>
                <a:blip r:embed="rId6"/>
                <a:stretch>
                  <a:fillRect l="-3168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1322616" y="5258950"/>
            <a:ext cx="1322615" cy="631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0"/>
          </p:cNvCxnSpPr>
          <p:nvPr/>
        </p:nvCxnSpPr>
        <p:spPr>
          <a:xfrm flipH="1" flipV="1">
            <a:off x="3967847" y="5335150"/>
            <a:ext cx="1007945" cy="5820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3639" y="1152798"/>
            <a:ext cx="307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ACACAC"/>
                </a:solidFill>
              </a:rPr>
              <a:t>Blacker, Kochankovski et al, PRD, 2024</a:t>
            </a:r>
            <a:endParaRPr lang="en-US" sz="1400" i="1" dirty="0">
              <a:solidFill>
                <a:srgbClr val="ACAC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60960" y="1460575"/>
            <a:ext cx="5956423" cy="45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	Influence of hyperons on the mergers observables (</a:t>
            </a:r>
            <a:r>
              <a:rPr lang="en-US" sz="2800" dirty="0" smtClean="0"/>
              <a:t>II)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2758916"/>
            <a:ext cx="3994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Second order polynomial fit of the nucleonic models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13558" y="4727343"/>
            <a:ext cx="370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CACAC"/>
                </a:solidFill>
              </a:rPr>
              <a:t>Maximum deviation of the nucleonic models </a:t>
            </a:r>
            <a:endParaRPr lang="en-US" sz="2800" dirty="0">
              <a:solidFill>
                <a:srgbClr val="ACACA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3003" y="1243530"/>
            <a:ext cx="11554214" cy="5369304"/>
            <a:chOff x="183003" y="1243530"/>
            <a:chExt cx="11554214" cy="5369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06864" y="1581066"/>
                  <a:ext cx="3630353" cy="5304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1.75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864" y="1581066"/>
                  <a:ext cx="3630353" cy="5304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183003" y="1243530"/>
              <a:ext cx="7013361" cy="5369304"/>
              <a:chOff x="183003" y="1243530"/>
              <a:chExt cx="7013361" cy="5369304"/>
            </a:xfrm>
          </p:grpSpPr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83003" y="1397419"/>
                <a:ext cx="7013361" cy="521541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459754" y="1243530"/>
                <a:ext cx="3079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ACACAC"/>
                    </a:solidFill>
                  </a:rPr>
                  <a:t>Blacker, Kochankovski et al, PRD, 2024</a:t>
                </a:r>
                <a:endParaRPr lang="en-US" sz="1400" i="1" dirty="0">
                  <a:solidFill>
                    <a:srgbClr val="ACACAC"/>
                  </a:solidFill>
                </a:endParaRPr>
              </a:p>
            </p:txBody>
          </p:sp>
        </p:grpSp>
      </p:grp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689684" y="3451414"/>
            <a:ext cx="4235116" cy="1169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149516" y="5204397"/>
            <a:ext cx="3064042" cy="34548"/>
          </a:xfrm>
          <a:prstGeom prst="straightConnector1">
            <a:avLst/>
          </a:prstGeom>
          <a:ln w="38100">
            <a:solidFill>
              <a:srgbClr val="ACA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	Summary and outlooks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" y="1228938"/>
            <a:ext cx="10789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Exotic components like hyperons can be present in the neutron star core.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appearance of hyperons in cold dense matter triggers a </a:t>
            </a:r>
            <a:r>
              <a:rPr lang="en-US" sz="2400" dirty="0" err="1" smtClean="0"/>
              <a:t>deleptonization</a:t>
            </a:r>
            <a:r>
              <a:rPr lang="en-US" sz="2400" dirty="0" smtClean="0"/>
              <a:t> process and makes the </a:t>
            </a:r>
            <a:r>
              <a:rPr lang="en-US" sz="2400" dirty="0" err="1" smtClean="0"/>
              <a:t>EoS</a:t>
            </a:r>
            <a:r>
              <a:rPr lang="en-US" sz="2400" smtClean="0"/>
              <a:t> softer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uncertainties that we have in the model parameters affect the cold star observables, especially the maximum neutron star mass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When hyperons are present in significant quantities at high temperature, they induce a strong non-monotonic behavior of the thermal pressure.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different thermal behavior of </a:t>
            </a:r>
            <a:r>
              <a:rPr lang="en-US" sz="2400" dirty="0" err="1" smtClean="0"/>
              <a:t>hyperonic</a:t>
            </a:r>
            <a:r>
              <a:rPr lang="en-US" sz="2400" dirty="0" smtClean="0"/>
              <a:t> matter can leave imprints in the observables obtained from binary neutron star mergers, such as the dominant post merger frequency.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ynamic-media-cdn.tripadvisor.com/media/photo-o/15/34/00/95/community-of-madrid.jpg?w=1400&amp;h=14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"/>
            <a:ext cx="12192000" cy="68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6644" y="0"/>
            <a:ext cx="5693227" cy="212271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 FOR YOUR ATTENTION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Motivation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0067" y="933619"/>
            <a:ext cx="6099260" cy="5576619"/>
            <a:chOff x="350067" y="933619"/>
            <a:chExt cx="6099260" cy="55766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4" r="17157"/>
            <a:stretch/>
          </p:blipFill>
          <p:spPr>
            <a:xfrm>
              <a:off x="350067" y="933619"/>
              <a:ext cx="6099260" cy="51800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11600" y="6202461"/>
              <a:ext cx="3008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Watts et al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1400" i="1" dirty="0" err="1" smtClean="0">
                  <a:solidFill>
                    <a:schemeClr val="bg1">
                      <a:lumMod val="50000"/>
                    </a:schemeClr>
                  </a:solidFill>
                </a:rPr>
                <a:t>PoS</a:t>
              </a:r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 (AASKA14), 2014</a:t>
              </a:r>
              <a:endParaRPr lang="en-US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49327" y="1272756"/>
            <a:ext cx="5614772" cy="5237482"/>
            <a:chOff x="6449327" y="1272756"/>
            <a:chExt cx="5614772" cy="5237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327" y="1272756"/>
              <a:ext cx="5614772" cy="46087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13795" y="6202461"/>
              <a:ext cx="38076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K.C. </a:t>
              </a:r>
              <a:r>
                <a:rPr lang="fr-FR" sz="1400" i="1" dirty="0" err="1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Gendreau</a:t>
              </a:r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et al. </a:t>
              </a:r>
              <a:r>
                <a:rPr lang="fr-FR" sz="1400" i="1" dirty="0" smtClean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,SPIE, 2012 </a:t>
              </a:r>
              <a:endParaRPr lang="en-US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6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0617" y="1834184"/>
            <a:ext cx="3716482" cy="3745581"/>
            <a:chOff x="630617" y="1834184"/>
            <a:chExt cx="3716482" cy="37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17200" y="1834184"/>
                  <a:ext cx="25630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200" y="1834184"/>
                  <a:ext cx="256309" cy="430887"/>
                </a:xfrm>
                <a:prstGeom prst="rect">
                  <a:avLst/>
                </a:prstGeom>
                <a:blipFill>
                  <a:blip r:embed="rId2"/>
                  <a:stretch>
                    <a:fillRect r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630617" y="2029797"/>
              <a:ext cx="3716482" cy="3549968"/>
              <a:chOff x="318654" y="1891333"/>
              <a:chExt cx="3716482" cy="354996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1828800" y="1891333"/>
                <a:ext cx="13855" cy="334568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92728" y="4087091"/>
                <a:ext cx="26046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1606" y="3224352"/>
                <a:ext cx="26046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778827" y="5010414"/>
                    <a:ext cx="25630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8827" y="5010414"/>
                    <a:ext cx="256309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809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/>
              <p:nvPr/>
            </p:nvCxnSpPr>
            <p:spPr>
              <a:xfrm>
                <a:off x="318654" y="5237018"/>
                <a:ext cx="33528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78872" y="4777750"/>
                <a:ext cx="26046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822723" y="4378158"/>
                <a:ext cx="502009" cy="784757"/>
                <a:chOff x="4738255" y="2235535"/>
                <a:chExt cx="720000" cy="1214247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4738255" y="2493818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5098255" y="2235535"/>
                  <a:ext cx="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320420" y="4424048"/>
                <a:ext cx="526909" cy="831273"/>
                <a:chOff x="6178691" y="2235535"/>
                <a:chExt cx="720000" cy="1214247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178691" y="2459163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538690" y="2235535"/>
                  <a:ext cx="1451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822723" y="3607826"/>
                <a:ext cx="502009" cy="784757"/>
                <a:chOff x="4738255" y="2235535"/>
                <a:chExt cx="720000" cy="1214247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4738255" y="2493818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5098255" y="2235535"/>
                  <a:ext cx="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2313709" y="3617037"/>
                <a:ext cx="526909" cy="775546"/>
                <a:chOff x="6178691" y="2235535"/>
                <a:chExt cx="720000" cy="1214247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6178691" y="2459163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6538690" y="2235535"/>
                  <a:ext cx="1451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822723" y="2831974"/>
                <a:ext cx="502009" cy="784757"/>
                <a:chOff x="4738255" y="2235535"/>
                <a:chExt cx="720000" cy="1214247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38255" y="2493818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098255" y="2235535"/>
                  <a:ext cx="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313709" y="2841185"/>
                <a:ext cx="526909" cy="775546"/>
                <a:chOff x="6178691" y="2235535"/>
                <a:chExt cx="720000" cy="1214247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6178691" y="2459163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538690" y="2235535"/>
                  <a:ext cx="1451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793169" y="2503916"/>
                <a:ext cx="26046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2313709" y="2079338"/>
                <a:ext cx="526909" cy="775546"/>
                <a:chOff x="6178691" y="2235535"/>
                <a:chExt cx="720000" cy="121424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178691" y="2459163"/>
                  <a:ext cx="720000" cy="72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6538690" y="2235535"/>
                  <a:ext cx="14510" cy="12142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3152581" y="1710204"/>
            <a:ext cx="4727400" cy="1785944"/>
            <a:chOff x="3152581" y="1710204"/>
            <a:chExt cx="4727400" cy="1785944"/>
          </a:xfrm>
        </p:grpSpPr>
        <p:sp>
          <p:nvSpPr>
            <p:cNvPr id="38" name="Bent Arrow 37"/>
            <p:cNvSpPr/>
            <p:nvPr/>
          </p:nvSpPr>
          <p:spPr>
            <a:xfrm rot="5400000">
              <a:off x="4414156" y="1049212"/>
              <a:ext cx="429369" cy="295252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835891" y="2095343"/>
              <a:ext cx="3044090" cy="1400805"/>
              <a:chOff x="8688752" y="1427400"/>
              <a:chExt cx="3044090" cy="14008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0203885" y="1427400"/>
                    <a:ext cx="25630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3885" y="1427400"/>
                    <a:ext cx="256309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52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9991080" y="1509970"/>
                <a:ext cx="10641" cy="9168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688752" y="2426779"/>
                <a:ext cx="26046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1476533" y="2104679"/>
                    <a:ext cx="25630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76533" y="2104679"/>
                    <a:ext cx="256309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oup 43"/>
              <p:cNvGrpSpPr/>
              <p:nvPr/>
            </p:nvGrpSpPr>
            <p:grpSpPr>
              <a:xfrm>
                <a:off x="9090093" y="2052659"/>
                <a:ext cx="526909" cy="775546"/>
                <a:chOff x="6178691" y="2235535"/>
                <a:chExt cx="720000" cy="1214247"/>
              </a:xfrm>
              <a:solidFill>
                <a:srgbClr val="FF0000"/>
              </a:solidFill>
            </p:grpSpPr>
            <p:sp>
              <p:nvSpPr>
                <p:cNvPr id="45" name="Oval 44"/>
                <p:cNvSpPr/>
                <p:nvPr/>
              </p:nvSpPr>
              <p:spPr>
                <a:xfrm>
                  <a:off x="6178691" y="2459163"/>
                  <a:ext cx="720000" cy="72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6538690" y="2235535"/>
                  <a:ext cx="14510" cy="1214247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347670" y="1710204"/>
                  <a:ext cx="22647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670" y="1710204"/>
                  <a:ext cx="226476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3200" dirty="0" smtClean="0"/>
              <a:t>Hyperons in dense matter</a:t>
            </a:r>
            <a:endParaRPr lang="en-US" sz="32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8351912" y="1893220"/>
            <a:ext cx="3502433" cy="3999995"/>
            <a:chOff x="8351912" y="1893220"/>
            <a:chExt cx="3502433" cy="3999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351912" y="4531047"/>
                  <a:ext cx="3502433" cy="13621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1912" y="4531047"/>
                  <a:ext cx="3502433" cy="13621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786596" y="1893220"/>
                  <a:ext cx="2747419" cy="21544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596" y="1893220"/>
                  <a:ext cx="2747419" cy="21544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21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dirty="0" smtClean="0"/>
              <a:t>Toward </a:t>
            </a:r>
            <a:r>
              <a:rPr lang="en-US" sz="3200" dirty="0"/>
              <a:t>a relativistic description of </a:t>
            </a:r>
            <a:r>
              <a:rPr lang="en-US" sz="3200" dirty="0" smtClean="0"/>
              <a:t>dense matter (I)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95140" y="1448541"/>
            <a:ext cx="7733498" cy="4907809"/>
            <a:chOff x="624082" y="1275281"/>
            <a:chExt cx="7733498" cy="490780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667" y1="34167" x2="62130" y2="37778"/>
                          <a14:foregroundMark x1="71204" y1="58148" x2="65741" y2="54074"/>
                          <a14:foregroundMark x1="68889" y1="47778" x2="68889" y2="46852"/>
                          <a14:foregroundMark x1="63056" y1="63611" x2="61204" y2="64537"/>
                          <a14:foregroundMark x1="53519" y1="73981" x2="52593" y2="67685"/>
                          <a14:foregroundMark x1="49444" y1="45000" x2="43981" y2="47778"/>
                          <a14:foregroundMark x1="37222" y1="33241" x2="33148" y2="33704"/>
                          <a14:foregroundMark x1="33148" y1="61296" x2="27685" y2="59074"/>
                          <a14:foregroundMark x1="32222" y1="49537" x2="33148" y2="43241"/>
                          <a14:foregroundMark x1="42222" y1="54074" x2="41296" y2="53611"/>
                          <a14:foregroundMark x1="40833" y1="53148" x2="40833" y2="53148"/>
                          <a14:foregroundMark x1="50833" y1="59537" x2="50833" y2="59537"/>
                          <a14:foregroundMark x1="58519" y1="54074" x2="58519" y2="54074"/>
                          <a14:foregroundMark x1="50370" y1="35000" x2="50370" y2="35000"/>
                          <a14:backgroundMark x1="54907" y1="20093" x2="48056" y2="28241"/>
                          <a14:backgroundMark x1="48056" y1="28241" x2="62130" y2="27315"/>
                          <a14:backgroundMark x1="62130" y1="27315" x2="53056" y2="18704"/>
                          <a14:backgroundMark x1="50370" y1="37778" x2="47593" y2="3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82" y="2090056"/>
              <a:ext cx="4183049" cy="40930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03430" y="1422343"/>
                  <a:ext cx="3801291" cy="553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0" y="1422343"/>
                  <a:ext cx="3801291" cy="5536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" b="16078"/>
            <a:stretch/>
          </p:blipFill>
          <p:spPr>
            <a:xfrm>
              <a:off x="4533024" y="1275281"/>
              <a:ext cx="3824556" cy="4660900"/>
            </a:xfrm>
            <a:prstGeom prst="rect">
              <a:avLst/>
            </a:prstGeom>
          </p:spPr>
        </p:pic>
      </p:grp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951663592"/>
              </p:ext>
            </p:extLst>
          </p:nvPr>
        </p:nvGraphicFramePr>
        <p:xfrm>
          <a:off x="6466115" y="1239635"/>
          <a:ext cx="6494943" cy="529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25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dirty="0" smtClean="0"/>
              <a:t>Toward </a:t>
            </a:r>
            <a:r>
              <a:rPr lang="en-US" sz="3200" dirty="0"/>
              <a:t>a relativistic description of </a:t>
            </a:r>
            <a:r>
              <a:rPr lang="en-US" sz="3200" dirty="0" smtClean="0"/>
              <a:t>dense matter (II)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6989338" y="1425939"/>
            <a:ext cx="4923988" cy="3288015"/>
            <a:chOff x="6950138" y="3121701"/>
            <a:chExt cx="5386506" cy="35306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8587" y="3509102"/>
              <a:ext cx="4667250" cy="31432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-804" b="52884"/>
            <a:stretch/>
          </p:blipFill>
          <p:spPr>
            <a:xfrm>
              <a:off x="6950138" y="3121701"/>
              <a:ext cx="5386506" cy="38740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r="402" b="40979"/>
          <a:stretch/>
        </p:blipFill>
        <p:spPr>
          <a:xfrm>
            <a:off x="2792934" y="5267325"/>
            <a:ext cx="2821475" cy="1421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07" y="5267325"/>
            <a:ext cx="2638425" cy="15906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1961" y="1190943"/>
            <a:ext cx="6011839" cy="4118783"/>
            <a:chOff x="541961" y="1190943"/>
            <a:chExt cx="6011839" cy="41187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961" y="1190943"/>
              <a:ext cx="6011839" cy="41187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977418" y="4713954"/>
              <a:ext cx="1475634" cy="553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9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dirty="0" smtClean="0"/>
              <a:t>Toward </a:t>
            </a:r>
            <a:r>
              <a:rPr lang="en-US" sz="3200" dirty="0"/>
              <a:t>a relativistic description of </a:t>
            </a:r>
            <a:r>
              <a:rPr lang="en-US" sz="3200" dirty="0" smtClean="0"/>
              <a:t>dense matter (III)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0677" y="1561040"/>
            <a:ext cx="5958895" cy="4799566"/>
            <a:chOff x="252601" y="1561040"/>
            <a:chExt cx="5681488" cy="4799566"/>
          </a:xfrm>
        </p:grpSpPr>
        <p:grpSp>
          <p:nvGrpSpPr>
            <p:cNvPr id="11" name="Group 10"/>
            <p:cNvGrpSpPr/>
            <p:nvPr/>
          </p:nvGrpSpPr>
          <p:grpSpPr>
            <a:xfrm>
              <a:off x="843148" y="3262687"/>
              <a:ext cx="4483283" cy="3097919"/>
              <a:chOff x="154032" y="1310368"/>
              <a:chExt cx="5143500" cy="375073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4032" y="1310368"/>
                <a:ext cx="5143500" cy="3714749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233749" y="4650377"/>
                <a:ext cx="1515291" cy="26125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312125" y="4762171"/>
                    <a:ext cx="1564467" cy="2989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𝑠𝑦𝑚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2125" y="4762171"/>
                    <a:ext cx="1564467" cy="2989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804" r="-18750" b="-560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/>
              <p:cNvSpPr/>
              <p:nvPr/>
            </p:nvSpPr>
            <p:spPr>
              <a:xfrm>
                <a:off x="154032" y="2586446"/>
                <a:ext cx="433797" cy="875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16200000">
                    <a:off x="-92554" y="2950849"/>
                    <a:ext cx="7805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92554" y="2950849"/>
                    <a:ext cx="78059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128" t="-29245" r="-58974"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/>
            <p:cNvSpPr txBox="1"/>
            <p:nvPr/>
          </p:nvSpPr>
          <p:spPr>
            <a:xfrm rot="16200000">
              <a:off x="-945960" y="4650063"/>
              <a:ext cx="2986780" cy="2934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>
                  <a:solidFill>
                    <a:schemeClr val="bg1">
                      <a:lumMod val="65000"/>
                    </a:schemeClr>
                  </a:solidFill>
                </a:rPr>
                <a:t>Tolos</a:t>
              </a:r>
              <a:r>
                <a:rPr lang="en-US" sz="1400" i="1" dirty="0" smtClean="0">
                  <a:solidFill>
                    <a:schemeClr val="bg1">
                      <a:lumMod val="65000"/>
                    </a:schemeClr>
                  </a:solidFill>
                </a:rPr>
                <a:t>, Ramos </a:t>
              </a:r>
              <a:r>
                <a:rPr lang="de-DE" sz="1400" i="1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  <a:r>
                <a:rPr lang="en-US" sz="1400" i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400" i="1" dirty="0" err="1" smtClean="0">
                  <a:solidFill>
                    <a:schemeClr val="bg1">
                      <a:lumMod val="65000"/>
                    </a:schemeClr>
                  </a:solidFill>
                </a:rPr>
                <a:t>Centelles</a:t>
              </a:r>
              <a:r>
                <a:rPr lang="en-US" sz="1400" i="1" dirty="0" smtClean="0">
                  <a:solidFill>
                    <a:schemeClr val="bg1">
                      <a:lumMod val="65000"/>
                    </a:schemeClr>
                  </a:solidFill>
                </a:rPr>
                <a:t>, 2017, PSASA</a:t>
              </a:r>
              <a:endParaRPr lang="en-US" sz="14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Content Placeholder 1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03566742"/>
                    </p:ext>
                  </p:extLst>
                </p:nvPr>
              </p:nvGraphicFramePr>
              <p:xfrm>
                <a:off x="252601" y="1561040"/>
                <a:ext cx="5681488" cy="1557970"/>
              </p:xfrm>
              <a:graphic>
                <a:graphicData uri="http://schemas.openxmlformats.org/drawingml/2006/table">
                  <a:tbl>
                    <a:tblPr firstRow="1" bandRow="1">
                      <a:tableStyleId>{69C7853C-536D-4A76-A0AE-DD22124D55A5}</a:tableStyleId>
                    </a:tblPr>
                    <a:tblGrid>
                      <a:gridCol w="839062">
                        <a:extLst>
                          <a:ext uri="{9D8B030D-6E8A-4147-A177-3AD203B41FA5}">
                            <a16:colId xmlns:a16="http://schemas.microsoft.com/office/drawing/2014/main" val="1698240105"/>
                          </a:ext>
                        </a:extLst>
                      </a:gridCol>
                      <a:gridCol w="848708">
                        <a:extLst>
                          <a:ext uri="{9D8B030D-6E8A-4147-A177-3AD203B41FA5}">
                            <a16:colId xmlns:a16="http://schemas.microsoft.com/office/drawing/2014/main" val="1305787843"/>
                          </a:ext>
                        </a:extLst>
                      </a:gridCol>
                      <a:gridCol w="848708">
                        <a:extLst>
                          <a:ext uri="{9D8B030D-6E8A-4147-A177-3AD203B41FA5}">
                            <a16:colId xmlns:a16="http://schemas.microsoft.com/office/drawing/2014/main" val="4100731317"/>
                          </a:ext>
                        </a:extLst>
                      </a:gridCol>
                      <a:gridCol w="1077219">
                        <a:extLst>
                          <a:ext uri="{9D8B030D-6E8A-4147-A177-3AD203B41FA5}">
                            <a16:colId xmlns:a16="http://schemas.microsoft.com/office/drawing/2014/main" val="1256930346"/>
                          </a:ext>
                        </a:extLst>
                      </a:gridCol>
                      <a:gridCol w="878325">
                        <a:extLst>
                          <a:ext uri="{9D8B030D-6E8A-4147-A177-3AD203B41FA5}">
                            <a16:colId xmlns:a16="http://schemas.microsoft.com/office/drawing/2014/main" val="818761681"/>
                          </a:ext>
                        </a:extLst>
                      </a:gridCol>
                      <a:gridCol w="722289">
                        <a:extLst>
                          <a:ext uri="{9D8B030D-6E8A-4147-A177-3AD203B41FA5}">
                            <a16:colId xmlns:a16="http://schemas.microsoft.com/office/drawing/2014/main" val="861572388"/>
                          </a:ext>
                        </a:extLst>
                      </a:gridCol>
                      <a:gridCol w="744584">
                        <a:extLst>
                          <a:ext uri="{9D8B030D-6E8A-4147-A177-3AD203B41FA5}">
                            <a16:colId xmlns:a16="http://schemas.microsoft.com/office/drawing/2014/main" val="3126321316"/>
                          </a:ext>
                        </a:extLst>
                      </a:gridCol>
                    </a:tblGrid>
                    <a:tr h="83816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fm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E/</a:t>
                            </a:r>
                            <a:r>
                              <a:rPr lang="en-US" baseline="0" dirty="0" smtClean="0">
                                <a:solidFill>
                                  <a:schemeClr val="bg1"/>
                                </a:solidFill>
                              </a:rPr>
                              <a:t>A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MeV</m:t>
                                  </m:r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b="0" dirty="0" smtClean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MeV</m:t>
                                  </m:r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MeV</m:t>
                                  </m:r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</m:s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MeV</m:t>
                                  </m:r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dirty="0" smtClean="0">
                              <a:solidFill>
                                <a:schemeClr val="bg1"/>
                              </a:solidFill>
                            </a:endParaRPr>
                          </a:p>
                          <a:p>
                            <a:pPr algn="ctr"/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76493059"/>
                        </a:ext>
                      </a:extLst>
                    </a:tr>
                    <a:tr h="621853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0.1505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-16.28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238.0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0.593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30.5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44.5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86.4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905933184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4" name="Content Placeholder 1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03566742"/>
                    </p:ext>
                  </p:extLst>
                </p:nvPr>
              </p:nvGraphicFramePr>
              <p:xfrm>
                <a:off x="252601" y="1561040"/>
                <a:ext cx="5681487" cy="1557970"/>
              </p:xfrm>
              <a:graphic>
                <a:graphicData uri="http://schemas.openxmlformats.org/drawingml/2006/table">
                  <a:tbl>
                    <a:tblPr firstRow="1" bandRow="1">
                      <a:tableStyleId>{69C7853C-536D-4A76-A0AE-DD22124D55A5}</a:tableStyleId>
                    </a:tblPr>
                    <a:tblGrid>
                      <a:gridCol w="839062">
                        <a:extLst>
                          <a:ext uri="{9D8B030D-6E8A-4147-A177-3AD203B41FA5}">
                            <a16:colId xmlns:a16="http://schemas.microsoft.com/office/drawing/2014/main" val="1698240105"/>
                          </a:ext>
                        </a:extLst>
                      </a:gridCol>
                      <a:gridCol w="848708">
                        <a:extLst>
                          <a:ext uri="{9D8B030D-6E8A-4147-A177-3AD203B41FA5}">
                            <a16:colId xmlns:a16="http://schemas.microsoft.com/office/drawing/2014/main" val="1305787843"/>
                          </a:ext>
                        </a:extLst>
                      </a:gridCol>
                      <a:gridCol w="848708">
                        <a:extLst>
                          <a:ext uri="{9D8B030D-6E8A-4147-A177-3AD203B41FA5}">
                            <a16:colId xmlns:a16="http://schemas.microsoft.com/office/drawing/2014/main" val="4100731317"/>
                          </a:ext>
                        </a:extLst>
                      </a:gridCol>
                      <a:gridCol w="1077219">
                        <a:extLst>
                          <a:ext uri="{9D8B030D-6E8A-4147-A177-3AD203B41FA5}">
                            <a16:colId xmlns:a16="http://schemas.microsoft.com/office/drawing/2014/main" val="1256930346"/>
                          </a:ext>
                        </a:extLst>
                      </a:gridCol>
                      <a:gridCol w="878325">
                        <a:extLst>
                          <a:ext uri="{9D8B030D-6E8A-4147-A177-3AD203B41FA5}">
                            <a16:colId xmlns:a16="http://schemas.microsoft.com/office/drawing/2014/main" val="818761681"/>
                          </a:ext>
                        </a:extLst>
                      </a:gridCol>
                      <a:gridCol w="722289">
                        <a:extLst>
                          <a:ext uri="{9D8B030D-6E8A-4147-A177-3AD203B41FA5}">
                            <a16:colId xmlns:a16="http://schemas.microsoft.com/office/drawing/2014/main" val="861572388"/>
                          </a:ext>
                        </a:extLst>
                      </a:gridCol>
                      <a:gridCol w="744584">
                        <a:extLst>
                          <a:ext uri="{9D8B030D-6E8A-4147-A177-3AD203B41FA5}">
                            <a16:colId xmlns:a16="http://schemas.microsoft.com/office/drawing/2014/main" val="3126321316"/>
                          </a:ext>
                        </a:extLst>
                      </a:gridCol>
                    </a:tblGrid>
                    <a:tr h="936117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725" t="-3247" r="-610145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100000" t="-3247" r="-505755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200000" t="-3247" r="-405755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235593" t="-3247" r="-218644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412500" t="-3247" r="-168750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620168" t="-3247" r="-104202" b="-6688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6"/>
                            <a:stretch>
                              <a:fillRect l="-702459" t="-3247" r="-1639" b="-6688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76493059"/>
                        </a:ext>
                      </a:extLst>
                    </a:tr>
                    <a:tr h="621853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0.1505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-16.28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238.0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0.593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30.5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44.5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86.4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chemeClr val="tx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905933184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4156165" y="932512"/>
            <a:ext cx="387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FSU2H* model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289572" y="1848336"/>
            <a:ext cx="6001170" cy="4918050"/>
            <a:chOff x="6289572" y="1848336"/>
            <a:chExt cx="6001170" cy="4918050"/>
          </a:xfrm>
        </p:grpSpPr>
        <p:grpSp>
          <p:nvGrpSpPr>
            <p:cNvPr id="6" name="Group 5"/>
            <p:cNvGrpSpPr/>
            <p:nvPr/>
          </p:nvGrpSpPr>
          <p:grpSpPr>
            <a:xfrm>
              <a:off x="6289572" y="1848336"/>
              <a:ext cx="6001170" cy="4918050"/>
              <a:chOff x="6096000" y="1848336"/>
              <a:chExt cx="6001170" cy="4918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96000" y="1848336"/>
                    <a:ext cx="6001170" cy="7772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000" b="0" i="1" dirty="0" smtClean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000" b="0" i="1" dirty="0" smtClean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848336"/>
                    <a:ext cx="6001170" cy="7772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7300902" y="2978627"/>
                    <a:ext cx="3713286" cy="1840430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DDCDE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i="1" dirty="0" smtClean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:endParaRPr lang="en-US" sz="2000" i="1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(30 −25)</m:t>
                          </m:r>
                          <m:r>
                            <a:rPr lang="en-US" sz="2000" b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oMath>
                      </m:oMathPara>
                    </a14:m>
                    <a:endParaRPr lang="en-US" sz="2000" dirty="0" smtClean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sub>
                            <m:sup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(10−50)</m:t>
                          </m:r>
                          <m:r>
                            <a:rPr lang="en-US" sz="2000" b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oMath>
                      </m:oMathPara>
                    </a14:m>
                    <a:endParaRPr lang="en-US" sz="2000" dirty="0" smtClean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𝛯</m:t>
                              </m:r>
                            </m:sub>
                            <m:sup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oMath>
                      </m:oMathPara>
                    </a14:m>
                    <a:endParaRPr lang="en-US" sz="2000" dirty="0" smtClean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ΛΛ</m:t>
                              </m:r>
                            </m:sub>
                          </m:sSub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0−6</m:t>
                              </m:r>
                            </m:e>
                          </m:d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endParaRPr lang="en-US" sz="2000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endParaRPr lang="en-US" sz="2000" dirty="0" smtClean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  <a:p>
                    <a:endParaRPr lang="en-US" sz="2000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ounded 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0902" y="2978627"/>
                    <a:ext cx="3713286" cy="1840430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57150">
                    <a:solidFill>
                      <a:srgbClr val="DDCDE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6879843" y="5843056"/>
                <a:ext cx="4746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We will explore how this uncertainty propagates to the prediction of the properties of neutron stars!</a:t>
                </a:r>
                <a:endParaRPr lang="en-US" b="1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073414" y="5012500"/>
              <a:ext cx="43565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Gal</a:t>
              </a:r>
              <a:r>
                <a:rPr lang="de-DE" sz="1400" i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Hungerford &amp; </a:t>
              </a:r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Millener, 2016, Rev. Mod. Phys</a:t>
              </a:r>
              <a:endParaRPr lang="de-DE" sz="14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Guo, </a:t>
              </a:r>
              <a:r>
                <a:rPr lang="de-DE" sz="1400" i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Zhou &amp; </a:t>
              </a:r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Schulze, 2021, PRC  </a:t>
              </a:r>
              <a:endParaRPr lang="de-DE" sz="14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Friedman </a:t>
              </a:r>
              <a:r>
                <a:rPr lang="de-DE" sz="1400" i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 Gal </a:t>
              </a:r>
              <a:r>
                <a:rPr lang="de-DE" sz="1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2021,  PLB </a:t>
              </a:r>
              <a:endParaRPr lang="en-US" sz="1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2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	Hyperons in cold dense matter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1764632"/>
            <a:ext cx="120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FSU2H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-2247" y="1020261"/>
            <a:ext cx="6185690" cy="5837739"/>
            <a:chOff x="-2247" y="1020261"/>
            <a:chExt cx="6185690" cy="5837739"/>
          </a:xfrm>
        </p:grpSpPr>
        <p:grpSp>
          <p:nvGrpSpPr>
            <p:cNvPr id="21" name="Group 20"/>
            <p:cNvGrpSpPr/>
            <p:nvPr/>
          </p:nvGrpSpPr>
          <p:grpSpPr>
            <a:xfrm>
              <a:off x="-2247" y="1020261"/>
              <a:ext cx="6185690" cy="5249446"/>
              <a:chOff x="746470" y="1869442"/>
              <a:chExt cx="4997877" cy="491841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470" y="1869442"/>
                <a:ext cx="4997877" cy="4918419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621423" y="3295297"/>
                <a:ext cx="435285" cy="289649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09002" y="6334780"/>
              <a:ext cx="4941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DELEPTONIZATION OF MATTER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30780" y="1020261"/>
            <a:ext cx="6392524" cy="5851025"/>
            <a:chOff x="6096000" y="1239523"/>
            <a:chExt cx="5927303" cy="5631763"/>
          </a:xfrm>
        </p:grpSpPr>
        <p:grpSp>
          <p:nvGrpSpPr>
            <p:cNvPr id="17" name="Group 16"/>
            <p:cNvGrpSpPr/>
            <p:nvPr/>
          </p:nvGrpSpPr>
          <p:grpSpPr>
            <a:xfrm>
              <a:off x="6096000" y="1239523"/>
              <a:ext cx="5927303" cy="5030184"/>
              <a:chOff x="6373818" y="1784725"/>
              <a:chExt cx="5393406" cy="491841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3818" y="1784725"/>
                <a:ext cx="5393406" cy="491841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8261637" y="5166936"/>
                <a:ext cx="606571" cy="757517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7937157">
                <a:off x="7856049" y="3327239"/>
                <a:ext cx="3377836" cy="37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solidFill>
                      <a:srgbClr val="FF0000"/>
                    </a:solidFill>
                  </a:rPr>
                  <a:t>Hyperons artificially switched off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405189" y="6348066"/>
              <a:ext cx="394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SOFTENING OF THE EOS</a:t>
              </a:r>
              <a:endParaRPr lang="en-US" sz="28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90598" y="4831781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FSU2H*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10" y="1764632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FSU2H*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39197" y="1012026"/>
            <a:ext cx="362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ACACAC"/>
                </a:solidFill>
              </a:rPr>
              <a:t>Kochankovski et </a:t>
            </a:r>
            <a:r>
              <a:rPr lang="en-US" sz="1400" i="1" dirty="0" smtClean="0">
                <a:solidFill>
                  <a:srgbClr val="ACACAC"/>
                </a:solidFill>
              </a:rPr>
              <a:t>al, </a:t>
            </a:r>
            <a:r>
              <a:rPr lang="en-US" sz="1400" i="1" dirty="0" smtClean="0">
                <a:solidFill>
                  <a:srgbClr val="ACACAC"/>
                </a:solidFill>
              </a:rPr>
              <a:t>2022, </a:t>
            </a:r>
            <a:r>
              <a:rPr lang="en-US" sz="1400" i="1" dirty="0" smtClean="0">
                <a:solidFill>
                  <a:srgbClr val="ACACAC"/>
                </a:solidFill>
              </a:rPr>
              <a:t>MNRAS</a:t>
            </a:r>
            <a:endParaRPr lang="en-US" sz="1400" i="1" dirty="0">
              <a:solidFill>
                <a:srgbClr val="ACACAC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54;p32"/>
              <p:cNvSpPr txBox="1"/>
              <p:nvPr/>
            </p:nvSpPr>
            <p:spPr>
              <a:xfrm>
                <a:off x="1360317" y="1663809"/>
                <a:ext cx="2585592" cy="639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Solid 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</m:e>
                    </m:d>
                  </m:oMath>
                </a14:m>
                <a:r>
                  <a:rPr lang="en-GB" sz="14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N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Dashed lines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(</m:t>
                    </m:r>
                  </m:oMath>
                </a14:m>
                <a:r>
                  <a:rPr lang="en-GB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n-GB" sz="14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YN</a:t>
                </a:r>
              </a:p>
            </p:txBody>
          </p:sp>
        </mc:Choice>
        <mc:Fallback xmlns="">
          <p:sp>
            <p:nvSpPr>
              <p:cNvPr id="24" name="Google Shape;25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1663809"/>
                <a:ext cx="2585592" cy="639541"/>
              </a:xfrm>
              <a:prstGeom prst="rect">
                <a:avLst/>
              </a:prstGeom>
              <a:blipFill>
                <a:blip r:embed="rId4"/>
                <a:stretch>
                  <a:fillRect l="-2830" t="-666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	</a:t>
            </a:r>
            <a:r>
              <a:rPr lang="en-US" sz="3200" dirty="0" err="1" smtClean="0"/>
              <a:t>Hyperonic</a:t>
            </a:r>
            <a:r>
              <a:rPr lang="en-US" sz="3200" dirty="0" smtClean="0"/>
              <a:t> uncertainty in cold dense matter </a:t>
            </a:r>
            <a:endParaRPr lang="en-US" sz="3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52353" y="6304013"/>
            <a:ext cx="264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ACACAC"/>
                </a:solidFill>
              </a:rPr>
              <a:t>Kochankovski et al, 2022, MNRAS</a:t>
            </a:r>
            <a:endParaRPr lang="en-US" sz="1400" i="1" dirty="0">
              <a:solidFill>
                <a:srgbClr val="ACACA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284" y="1613116"/>
            <a:ext cx="6040357" cy="40637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0779" y="1542308"/>
            <a:ext cx="5925221" cy="4754886"/>
            <a:chOff x="170779" y="1289950"/>
            <a:chExt cx="5925221" cy="47548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779" y="2003786"/>
              <a:ext cx="5925221" cy="40410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22816" y="1289950"/>
              <a:ext cx="35479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-. (dashed-dotted lines) FSU2H*U</a:t>
              </a:r>
            </a:p>
            <a:p>
              <a:r>
                <a:rPr lang="en-US" dirty="0" smtClean="0"/>
                <a:t>-- (dashed lines) FSU2H*L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8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 l="57426" t="29282" r="9575" b="20566"/>
          <a:stretch/>
        </p:blipFill>
        <p:spPr>
          <a:xfrm>
            <a:off x="6278180" y="982087"/>
            <a:ext cx="5913821" cy="52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 txBox="1"/>
          <p:nvPr/>
        </p:nvSpPr>
        <p:spPr>
          <a:xfrm>
            <a:off x="0" y="188400"/>
            <a:ext cx="12192000" cy="745200"/>
          </a:xfrm>
          <a:prstGeom prst="rect">
            <a:avLst/>
          </a:prstGeom>
          <a:solidFill>
            <a:srgbClr val="000000"/>
          </a:solidFill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100"/>
            </a:pPr>
            <a:r>
              <a:rPr lang="en-GB" sz="333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Mass-radius and tidal deformability of cold stars</a:t>
            </a:r>
            <a:endParaRPr sz="3333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6"/>
          <p:cNvPicPr preferRelativeResize="0"/>
          <p:nvPr/>
        </p:nvPicPr>
        <p:blipFill rotWithShape="1">
          <a:blip r:embed="rId3">
            <a:alphaModFix/>
          </a:blip>
          <a:srcRect l="23570" t="28867" r="43556" b="19913"/>
          <a:stretch/>
        </p:blipFill>
        <p:spPr>
          <a:xfrm>
            <a:off x="170400" y="982087"/>
            <a:ext cx="6430096" cy="566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5279040" y="6344787"/>
            <a:ext cx="420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Kochankovski, Ramos &amp; </a:t>
            </a:r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Tolos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MNRAS, 2024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960847" y="6316055"/>
            <a:ext cx="2743200" cy="365200"/>
          </a:xfrm>
        </p:spPr>
        <p:txBody>
          <a:bodyPr/>
          <a:lstStyle/>
          <a:p>
            <a:fld id="{00000000-1234-1234-1234-123412341234}" type="slidenum">
              <a:rPr lang="en-GB" sz="1333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8330</TotalTime>
  <Words>506</Words>
  <Application>Microsoft Office PowerPoint</Application>
  <PresentationFormat>Widescreen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Open Sans</vt:lpstr>
      <vt:lpstr>Office Theme</vt:lpstr>
      <vt:lpstr>Equation of state with hyperons for neutron stars</vt:lpstr>
      <vt:lpstr> Motivation </vt:lpstr>
      <vt:lpstr> Hyperons in dense matter</vt:lpstr>
      <vt:lpstr> Toward a relativistic description of dense matter (I)</vt:lpstr>
      <vt:lpstr> Toward a relativistic description of dense matter (II)</vt:lpstr>
      <vt:lpstr> Toward a relativistic description of dense matter (III)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of state of hot hyperonic neutron star core</dc:title>
  <dc:creator>Hristijan</dc:creator>
  <cp:lastModifiedBy>Hristijan Kochankovski</cp:lastModifiedBy>
  <cp:revision>552</cp:revision>
  <dcterms:created xsi:type="dcterms:W3CDTF">2022-05-16T09:11:48Z</dcterms:created>
  <dcterms:modified xsi:type="dcterms:W3CDTF">2024-11-18T13:21:54Z</dcterms:modified>
</cp:coreProperties>
</file>